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7" r:id="rId1"/>
  </p:sldMasterIdLst>
  <p:notesMasterIdLst>
    <p:notesMasterId r:id="rId36"/>
  </p:notesMasterIdLst>
  <p:sldIdLst>
    <p:sldId id="256" r:id="rId2"/>
    <p:sldId id="330" r:id="rId3"/>
    <p:sldId id="303" r:id="rId4"/>
    <p:sldId id="304" r:id="rId5"/>
    <p:sldId id="305" r:id="rId6"/>
    <p:sldId id="306" r:id="rId7"/>
    <p:sldId id="331" r:id="rId8"/>
    <p:sldId id="332" r:id="rId9"/>
    <p:sldId id="333" r:id="rId10"/>
    <p:sldId id="334" r:id="rId11"/>
    <p:sldId id="335" r:id="rId12"/>
    <p:sldId id="336" r:id="rId13"/>
    <p:sldId id="337" r:id="rId14"/>
    <p:sldId id="338" r:id="rId15"/>
    <p:sldId id="296" r:id="rId16"/>
    <p:sldId id="344" r:id="rId17"/>
    <p:sldId id="345" r:id="rId18"/>
    <p:sldId id="347" r:id="rId19"/>
    <p:sldId id="346" r:id="rId20"/>
    <p:sldId id="348" r:id="rId21"/>
    <p:sldId id="349" r:id="rId22"/>
    <p:sldId id="350" r:id="rId23"/>
    <p:sldId id="351" r:id="rId24"/>
    <p:sldId id="352" r:id="rId25"/>
    <p:sldId id="339" r:id="rId26"/>
    <p:sldId id="315" r:id="rId27"/>
    <p:sldId id="328" r:id="rId28"/>
    <p:sldId id="340" r:id="rId29"/>
    <p:sldId id="341" r:id="rId30"/>
    <p:sldId id="342" r:id="rId31"/>
    <p:sldId id="264" r:id="rId32"/>
    <p:sldId id="343" r:id="rId33"/>
    <p:sldId id="313" r:id="rId34"/>
    <p:sldId id="353" r:id="rId35"/>
  </p:sldIdLst>
  <p:sldSz cx="12192000" cy="6858000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67588"/>
    <a:srgbClr val="72FFFF"/>
    <a:srgbClr val="7FAE8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6529BDF-02E5-8128-EBE5-3AA2D49BF880}" v="25" dt="2022-08-10T05:23:23.647"/>
    <p1510:client id="{E2E40989-215E-4519-8833-76B0344C871E}" v="638" dt="2022-08-10T06:06:04.847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6" d="100"/>
          <a:sy n="106" d="100"/>
        </p:scale>
        <p:origin x="291" y="5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0CF0C1C-2268-476C-BE5A-BBA6A9D7A5C7}" type="datetimeFigureOut">
              <a:rPr lang="zh-TW" altLang="en-US" smtClean="0"/>
              <a:t>2022/8/10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788B2D8-C6F7-4CE7-895B-C17D778A947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55294497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TW">
                <a:ea typeface="新細明體"/>
              </a:rPr>
              <a:t>Software define routing with 10GbE/2.5GbE high speed SD-WAN/Multiple VPN router</a:t>
            </a:r>
          </a:p>
          <a:p>
            <a:endParaRPr lang="en-US" altLang="zh-TW">
              <a:cs typeface="Calibri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788B2D8-C6F7-4CE7-895B-C17D778A947B}" type="slidenum">
              <a:rPr lang="zh-TW" altLang="en-US" smtClean="0"/>
              <a:t>1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60288259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TW">
                <a:ea typeface="新細明體"/>
              </a:rPr>
              <a:t>Software define routing with 10GbE/2.5GbE high speed SD-WAN/Multiple VPN router</a:t>
            </a:r>
          </a:p>
          <a:p>
            <a:endParaRPr lang="en-US" altLang="zh-TW">
              <a:cs typeface="Calibri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788B2D8-C6F7-4CE7-895B-C17D778A947B}" type="slidenum">
              <a:rPr lang="zh-TW" altLang="en-US" smtClean="0"/>
              <a:t>34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21250046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788B2D8-C6F7-4CE7-895B-C17D778A947B}" type="slidenum">
              <a:rPr lang="zh-TW" altLang="en-US" smtClean="0"/>
              <a:t>19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7717639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788B2D8-C6F7-4CE7-895B-C17D778A947B}" type="slidenum">
              <a:rPr lang="zh-TW" altLang="en-US" smtClean="0"/>
              <a:t>20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8750920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788B2D8-C6F7-4CE7-895B-C17D778A947B}" type="slidenum">
              <a:rPr lang="zh-TW" altLang="en-US" smtClean="0"/>
              <a:t>22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78105237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788B2D8-C6F7-4CE7-895B-C17D778A947B}" type="slidenum">
              <a:rPr lang="zh-TW" altLang="en-US" smtClean="0"/>
              <a:t>23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2927232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88B2D8-C6F7-4CE7-895B-C17D778A947B}" type="slidenum">
              <a:rPr lang="zh-TW" altLang="en-US" smtClean="0"/>
              <a:t>28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505451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88B2D8-C6F7-4CE7-895B-C17D778A947B}" type="slidenum">
              <a:rPr lang="zh-TW" altLang="en-US" smtClean="0"/>
              <a:t>29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823314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88B2D8-C6F7-4CE7-895B-C17D778A947B}" type="slidenum">
              <a:rPr lang="zh-TW" altLang="en-US" smtClean="0"/>
              <a:t>30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9081251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88B2D8-C6F7-4CE7-895B-C17D778A947B}" type="slidenum">
              <a:rPr lang="zh-TW" altLang="en-US" smtClean="0"/>
              <a:t>31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74466559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>
            <a:extLst>
              <a:ext uri="{FF2B5EF4-FFF2-40B4-BE49-F238E27FC236}">
                <a16:creationId xmlns:a16="http://schemas.microsoft.com/office/drawing/2014/main" id="{D7697B78-AA75-4744-BD98-84116E27AFE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467" y="0"/>
            <a:ext cx="1218706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13387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>
            <a:extLst>
              <a:ext uri="{FF2B5EF4-FFF2-40B4-BE49-F238E27FC236}">
                <a16:creationId xmlns:a16="http://schemas.microsoft.com/office/drawing/2014/main" id="{D7697B78-AA75-4744-BD98-84116E27AFE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467" y="0"/>
            <a:ext cx="12187065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54617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訂版面配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>
            <a:extLst>
              <a:ext uri="{FF2B5EF4-FFF2-40B4-BE49-F238E27FC236}">
                <a16:creationId xmlns:a16="http://schemas.microsoft.com/office/drawing/2014/main" id="{AD1DB142-E222-0549-2E72-E92BE8A4C997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7772136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自訂版面配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 descr="一張含有 文字, 室內, 電子用品 的圖片&#10;&#10;自動產生的描述">
            <a:extLst>
              <a:ext uri="{FF2B5EF4-FFF2-40B4-BE49-F238E27FC236}">
                <a16:creationId xmlns:a16="http://schemas.microsoft.com/office/drawing/2014/main" id="{733281F9-9490-4E94-9704-3DD87B7F062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5" y="0"/>
            <a:ext cx="1218963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77128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自訂版面配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 descr="一張含有 文字, 電子用品, 電腦 的圖片&#10;&#10;自動產生的描述">
            <a:extLst>
              <a:ext uri="{FF2B5EF4-FFF2-40B4-BE49-F238E27FC236}">
                <a16:creationId xmlns:a16="http://schemas.microsoft.com/office/drawing/2014/main" id="{3CBC64AC-B682-41C7-BD7F-5A4A600C68F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5" y="0"/>
            <a:ext cx="1218963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36426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自訂版面配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 descr="一張含有 文字, 室內 的圖片&#10;&#10;自動產生的描述">
            <a:extLst>
              <a:ext uri="{FF2B5EF4-FFF2-40B4-BE49-F238E27FC236}">
                <a16:creationId xmlns:a16="http://schemas.microsoft.com/office/drawing/2014/main" id="{90D31524-BCDC-4443-B54F-57A8A0548DE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5" y="0"/>
            <a:ext cx="1218963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2692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自訂版面配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 descr="一張含有 室內, 白色, 電子用品 的圖片&#10;&#10;自動產生的描述">
            <a:extLst>
              <a:ext uri="{FF2B5EF4-FFF2-40B4-BE49-F238E27FC236}">
                <a16:creationId xmlns:a16="http://schemas.microsoft.com/office/drawing/2014/main" id="{FACE64DF-721E-4FE4-83DB-4E9D2209705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5" y="0"/>
            <a:ext cx="1218963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4657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自訂版面配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圖片 5" descr="一張含有 室內 的圖片&#10;&#10;自動產生的描述">
            <a:extLst>
              <a:ext uri="{FF2B5EF4-FFF2-40B4-BE49-F238E27FC236}">
                <a16:creationId xmlns:a16="http://schemas.microsoft.com/office/drawing/2014/main" id="{B179CD0E-9E63-42E8-BC08-8F32C7E37C6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94968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自訂版面配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 descr="一張含有 文字, 室內, 窗戶 的圖片&#10;&#10;自動產生的描述">
            <a:extLst>
              <a:ext uri="{FF2B5EF4-FFF2-40B4-BE49-F238E27FC236}">
                <a16:creationId xmlns:a16="http://schemas.microsoft.com/office/drawing/2014/main" id="{E8FE1828-CF53-472D-A9A5-034E66A67B4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5" y="0"/>
            <a:ext cx="1218963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05092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>
            <a:extLst>
              <a:ext uri="{FF2B5EF4-FFF2-40B4-BE49-F238E27FC236}">
                <a16:creationId xmlns:a16="http://schemas.microsoft.com/office/drawing/2014/main" id="{C284822A-1CE3-438A-AE03-8AC0892666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4CB68353-53A7-40C3-8BDB-8BAC04B64FC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B3E0C7E2-8DDD-4DA1-BBA9-C8677D66AE4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779F199-D2CE-4B33-A64D-862126EB1810}" type="datetimeFigureOut">
              <a:rPr lang="zh-TW" altLang="en-US" smtClean="0"/>
              <a:t>2022/8/10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37332899-1D27-427F-A4CC-AFEE744D1E3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5241ECE4-D3D2-4F58-AFC5-5EA5C7B2EEA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355A0D8-6F38-4C69-BF63-7F72F54355A1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04322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8" r:id="rId1"/>
    <p:sldLayoutId id="2147483676" r:id="rId2"/>
    <p:sldLayoutId id="2147483669" r:id="rId3"/>
    <p:sldLayoutId id="2147483670" r:id="rId4"/>
    <p:sldLayoutId id="2147483671" r:id="rId5"/>
    <p:sldLayoutId id="2147483672" r:id="rId6"/>
    <p:sldLayoutId id="2147483673" r:id="rId7"/>
    <p:sldLayoutId id="2147483674" r:id="rId8"/>
    <p:sldLayoutId id="2147483675" r:id="rId9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8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8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image" Target="../media/image20.png"/><Relationship Id="rId7" Type="http://schemas.openxmlformats.org/officeDocument/2006/relationships/image" Target="../media/image24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23.svg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sv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8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29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31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8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8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35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png"/><Relationship Id="rId13" Type="http://schemas.openxmlformats.org/officeDocument/2006/relationships/image" Target="../media/image44.png"/><Relationship Id="rId3" Type="http://schemas.openxmlformats.org/officeDocument/2006/relationships/image" Target="../media/image22.png"/><Relationship Id="rId7" Type="http://schemas.openxmlformats.org/officeDocument/2006/relationships/image" Target="../media/image38.png"/><Relationship Id="rId12" Type="http://schemas.openxmlformats.org/officeDocument/2006/relationships/image" Target="../media/image43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37.png"/><Relationship Id="rId11" Type="http://schemas.openxmlformats.org/officeDocument/2006/relationships/image" Target="../media/image42.png"/><Relationship Id="rId5" Type="http://schemas.openxmlformats.org/officeDocument/2006/relationships/image" Target="../media/image21.png"/><Relationship Id="rId10" Type="http://schemas.openxmlformats.org/officeDocument/2006/relationships/image" Target="../media/image41.png"/><Relationship Id="rId4" Type="http://schemas.openxmlformats.org/officeDocument/2006/relationships/image" Target="../media/image23.svg"/><Relationship Id="rId9" Type="http://schemas.openxmlformats.org/officeDocument/2006/relationships/image" Target="../media/image40.pn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.png"/><Relationship Id="rId3" Type="http://schemas.openxmlformats.org/officeDocument/2006/relationships/image" Target="../media/image46.png"/><Relationship Id="rId7" Type="http://schemas.openxmlformats.org/officeDocument/2006/relationships/image" Target="../media/image50.sv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49.png"/><Relationship Id="rId5" Type="http://schemas.openxmlformats.org/officeDocument/2006/relationships/image" Target="../media/image48.png"/><Relationship Id="rId4" Type="http://schemas.openxmlformats.org/officeDocument/2006/relationships/image" Target="../media/image47.png"/><Relationship Id="rId9" Type="http://schemas.openxmlformats.org/officeDocument/2006/relationships/image" Target="../media/image52.png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54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56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62.svg"/><Relationship Id="rId3" Type="http://schemas.openxmlformats.org/officeDocument/2006/relationships/image" Target="../media/image57.png"/><Relationship Id="rId7" Type="http://schemas.openxmlformats.org/officeDocument/2006/relationships/image" Target="../media/image61.png"/><Relationship Id="rId12" Type="http://schemas.openxmlformats.org/officeDocument/2006/relationships/image" Target="../media/image66.sv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60.svg"/><Relationship Id="rId11" Type="http://schemas.openxmlformats.org/officeDocument/2006/relationships/image" Target="../media/image65.png"/><Relationship Id="rId5" Type="http://schemas.openxmlformats.org/officeDocument/2006/relationships/image" Target="../media/image59.png"/><Relationship Id="rId10" Type="http://schemas.openxmlformats.org/officeDocument/2006/relationships/image" Target="../media/image64.svg"/><Relationship Id="rId4" Type="http://schemas.openxmlformats.org/officeDocument/2006/relationships/image" Target="../media/image58.png"/><Relationship Id="rId9" Type="http://schemas.openxmlformats.org/officeDocument/2006/relationships/image" Target="../media/image63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68.png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71.png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2248199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>
            <a:extLst>
              <a:ext uri="{FF2B5EF4-FFF2-40B4-BE49-F238E27FC236}">
                <a16:creationId xmlns:a16="http://schemas.microsoft.com/office/drawing/2014/main" id="{931237C6-36A3-440B-A08D-D7DF0D1A15D9}"/>
              </a:ext>
            </a:extLst>
          </p:cNvPr>
          <p:cNvSpPr/>
          <p:nvPr/>
        </p:nvSpPr>
        <p:spPr>
          <a:xfrm rot="16200000">
            <a:off x="3712780" y="-1621224"/>
            <a:ext cx="6858004" cy="10100444"/>
          </a:xfrm>
          <a:prstGeom prst="rect">
            <a:avLst/>
          </a:prstGeom>
          <a:gradFill>
            <a:gsLst>
              <a:gs pos="0">
                <a:srgbClr val="6E8396">
                  <a:alpha val="0"/>
                </a:srgbClr>
              </a:gs>
              <a:gs pos="100000">
                <a:schemeClr val="bg1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9" name="矩形: 圓角 8">
            <a:extLst>
              <a:ext uri="{FF2B5EF4-FFF2-40B4-BE49-F238E27FC236}">
                <a16:creationId xmlns:a16="http://schemas.microsoft.com/office/drawing/2014/main" id="{476B0571-810B-46E2-B07C-D8BE577DA684}"/>
              </a:ext>
            </a:extLst>
          </p:cNvPr>
          <p:cNvSpPr/>
          <p:nvPr/>
        </p:nvSpPr>
        <p:spPr>
          <a:xfrm>
            <a:off x="3405547" y="1882979"/>
            <a:ext cx="3741487" cy="4709565"/>
          </a:xfrm>
          <a:prstGeom prst="roundRect">
            <a:avLst>
              <a:gd name="adj" fmla="val 4508"/>
            </a:avLst>
          </a:prstGeom>
          <a:solidFill>
            <a:schemeClr val="dk1">
              <a:alpha val="40000"/>
            </a:schemeClr>
          </a:solidFill>
          <a:effectLst>
            <a:softEdge rad="495300"/>
          </a:effectLst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0" name="文字方塊 9">
            <a:extLst>
              <a:ext uri="{FF2B5EF4-FFF2-40B4-BE49-F238E27FC236}">
                <a16:creationId xmlns:a16="http://schemas.microsoft.com/office/drawing/2014/main" id="{516AB22C-863A-E645-80FF-3686BE8E7CD9}"/>
              </a:ext>
            </a:extLst>
          </p:cNvPr>
          <p:cNvSpPr txBox="1"/>
          <p:nvPr/>
        </p:nvSpPr>
        <p:spPr>
          <a:xfrm>
            <a:off x="7310601" y="3092495"/>
            <a:ext cx="6195392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4600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操作界面示意圖</a:t>
            </a:r>
          </a:p>
        </p:txBody>
      </p:sp>
      <p:grpSp>
        <p:nvGrpSpPr>
          <p:cNvPr id="5" name="群組 4">
            <a:extLst>
              <a:ext uri="{FF2B5EF4-FFF2-40B4-BE49-F238E27FC236}">
                <a16:creationId xmlns:a16="http://schemas.microsoft.com/office/drawing/2014/main" id="{807A222E-2E93-D915-B23F-18C666066B75}"/>
              </a:ext>
            </a:extLst>
          </p:cNvPr>
          <p:cNvGrpSpPr/>
          <p:nvPr/>
        </p:nvGrpSpPr>
        <p:grpSpPr>
          <a:xfrm>
            <a:off x="-4" y="1617523"/>
            <a:ext cx="8020409" cy="4550383"/>
            <a:chOff x="0" y="1749880"/>
            <a:chExt cx="8020409" cy="4550383"/>
          </a:xfrm>
        </p:grpSpPr>
        <p:grpSp>
          <p:nvGrpSpPr>
            <p:cNvPr id="4" name="群組 3">
              <a:extLst>
                <a:ext uri="{FF2B5EF4-FFF2-40B4-BE49-F238E27FC236}">
                  <a16:creationId xmlns:a16="http://schemas.microsoft.com/office/drawing/2014/main" id="{4F4D6B32-5555-705D-3EE6-F5BBF90A9655}"/>
                </a:ext>
              </a:extLst>
            </p:cNvPr>
            <p:cNvGrpSpPr/>
            <p:nvPr/>
          </p:nvGrpSpPr>
          <p:grpSpPr>
            <a:xfrm>
              <a:off x="0" y="1749880"/>
              <a:ext cx="8020409" cy="4550383"/>
              <a:chOff x="0" y="1749880"/>
              <a:chExt cx="8020409" cy="4550383"/>
            </a:xfrm>
          </p:grpSpPr>
          <p:pic>
            <p:nvPicPr>
              <p:cNvPr id="8" name="圖片 7" descr="一張含有 文字, 監視器, 螢幕擷取畫面, 電腦 的圖片&#10;&#10;自動產生的描述">
                <a:extLst>
                  <a:ext uri="{FF2B5EF4-FFF2-40B4-BE49-F238E27FC236}">
                    <a16:creationId xmlns:a16="http://schemas.microsoft.com/office/drawing/2014/main" id="{B36013FB-3193-4F75-99D2-36C2AE8EDCD7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7112"/>
              <a:stretch/>
            </p:blipFill>
            <p:spPr>
              <a:xfrm>
                <a:off x="0" y="1749880"/>
                <a:ext cx="8020409" cy="4550383"/>
              </a:xfrm>
              <a:prstGeom prst="rect">
                <a:avLst/>
              </a:prstGeom>
            </p:spPr>
          </p:pic>
          <p:sp>
            <p:nvSpPr>
              <p:cNvPr id="7" name="矩形 6">
                <a:extLst>
                  <a:ext uri="{FF2B5EF4-FFF2-40B4-BE49-F238E27FC236}">
                    <a16:creationId xmlns:a16="http://schemas.microsoft.com/office/drawing/2014/main" id="{1D18B725-C86F-49E9-B12A-6B49163E1224}"/>
                  </a:ext>
                </a:extLst>
              </p:cNvPr>
              <p:cNvSpPr/>
              <p:nvPr/>
            </p:nvSpPr>
            <p:spPr>
              <a:xfrm>
                <a:off x="613596" y="1964453"/>
                <a:ext cx="6183800" cy="3903784"/>
              </a:xfrm>
              <a:prstGeom prst="rect">
                <a:avLst/>
              </a:prstGeom>
              <a:solidFill>
                <a:srgbClr val="01010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</p:grpSp>
        <p:grpSp>
          <p:nvGrpSpPr>
            <p:cNvPr id="13" name="群組 12">
              <a:extLst>
                <a:ext uri="{FF2B5EF4-FFF2-40B4-BE49-F238E27FC236}">
                  <a16:creationId xmlns:a16="http://schemas.microsoft.com/office/drawing/2014/main" id="{F3A26007-8142-8D3C-5651-441C46E94815}"/>
                </a:ext>
              </a:extLst>
            </p:cNvPr>
            <p:cNvGrpSpPr/>
            <p:nvPr/>
          </p:nvGrpSpPr>
          <p:grpSpPr>
            <a:xfrm>
              <a:off x="628487" y="1971343"/>
              <a:ext cx="6130456" cy="3893674"/>
              <a:chOff x="638535" y="1971343"/>
              <a:chExt cx="6130456" cy="3893674"/>
            </a:xfrm>
          </p:grpSpPr>
          <p:pic>
            <p:nvPicPr>
              <p:cNvPr id="14" name="圖片 13">
                <a:extLst>
                  <a:ext uri="{FF2B5EF4-FFF2-40B4-BE49-F238E27FC236}">
                    <a16:creationId xmlns:a16="http://schemas.microsoft.com/office/drawing/2014/main" id="{56024B45-F158-1B22-AF8D-EFA6D6BD512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638535" y="1971343"/>
                <a:ext cx="6130456" cy="3448382"/>
              </a:xfrm>
              <a:prstGeom prst="rect">
                <a:avLst/>
              </a:prstGeom>
            </p:spPr>
          </p:pic>
          <p:pic>
            <p:nvPicPr>
              <p:cNvPr id="15" name="圖片 14">
                <a:extLst>
                  <a:ext uri="{FF2B5EF4-FFF2-40B4-BE49-F238E27FC236}">
                    <a16:creationId xmlns:a16="http://schemas.microsoft.com/office/drawing/2014/main" id="{74225A97-058E-3A59-B5BC-9B8F45E43AE0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3"/>
              <a:srcRect t="98143"/>
              <a:stretch/>
            </p:blipFill>
            <p:spPr>
              <a:xfrm>
                <a:off x="638535" y="5351318"/>
                <a:ext cx="6130456" cy="513699"/>
              </a:xfrm>
              <a:prstGeom prst="rect">
                <a:avLst/>
              </a:prstGeom>
            </p:spPr>
          </p:pic>
        </p:grpSp>
      </p:grpSp>
    </p:spTree>
    <p:extLst>
      <p:ext uri="{BB962C8B-B14F-4D97-AF65-F5344CB8AC3E}">
        <p14:creationId xmlns:p14="http://schemas.microsoft.com/office/powerpoint/2010/main" val="299880109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矩形: 圓角 8">
            <a:extLst>
              <a:ext uri="{FF2B5EF4-FFF2-40B4-BE49-F238E27FC236}">
                <a16:creationId xmlns:a16="http://schemas.microsoft.com/office/drawing/2014/main" id="{476B0571-810B-46E2-B07C-D8BE577DA684}"/>
              </a:ext>
            </a:extLst>
          </p:cNvPr>
          <p:cNvSpPr/>
          <p:nvPr/>
        </p:nvSpPr>
        <p:spPr>
          <a:xfrm>
            <a:off x="2063469" y="1481623"/>
            <a:ext cx="7509409" cy="4709565"/>
          </a:xfrm>
          <a:prstGeom prst="roundRect">
            <a:avLst>
              <a:gd name="adj" fmla="val 4508"/>
            </a:avLst>
          </a:prstGeom>
          <a:solidFill>
            <a:schemeClr val="dk1">
              <a:alpha val="40000"/>
            </a:schemeClr>
          </a:solidFill>
          <a:effectLst>
            <a:softEdge rad="495300"/>
          </a:effectLst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6" name="文字方塊 5">
            <a:extLst>
              <a:ext uri="{FF2B5EF4-FFF2-40B4-BE49-F238E27FC236}">
                <a16:creationId xmlns:a16="http://schemas.microsoft.com/office/drawing/2014/main" id="{74FF805F-6521-4307-B6BF-1A0874627BC2}"/>
              </a:ext>
            </a:extLst>
          </p:cNvPr>
          <p:cNvSpPr txBox="1"/>
          <p:nvPr/>
        </p:nvSpPr>
        <p:spPr>
          <a:xfrm>
            <a:off x="576883" y="576728"/>
            <a:ext cx="11038233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TW"/>
            </a:defPPr>
            <a:lvl1pPr algn="ctr">
              <a:defRPr sz="4400" b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defRPr>
            </a:lvl1pPr>
          </a:lstStyle>
          <a:p>
            <a:r>
              <a:rPr lang="en-US" altLang="zh-TW"/>
              <a:t>Physical interface settings-Dashboard</a:t>
            </a:r>
            <a:endParaRPr lang="zh-TW" altLang="en-US"/>
          </a:p>
        </p:txBody>
      </p:sp>
      <p:pic>
        <p:nvPicPr>
          <p:cNvPr id="8" name="圖片 7" descr="一張含有 文字, 監視器, 螢幕擷取畫面, 電腦 的圖片&#10;&#10;自動產生的描述">
            <a:extLst>
              <a:ext uri="{FF2B5EF4-FFF2-40B4-BE49-F238E27FC236}">
                <a16:creationId xmlns:a16="http://schemas.microsoft.com/office/drawing/2014/main" id="{B36013FB-3193-4F75-99D2-36C2AE8EDCD7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93" b="19811"/>
          <a:stretch/>
        </p:blipFill>
        <p:spPr>
          <a:xfrm>
            <a:off x="641145" y="1982856"/>
            <a:ext cx="11052553" cy="4875144"/>
          </a:xfrm>
          <a:prstGeom prst="rect">
            <a:avLst/>
          </a:prstGeom>
        </p:spPr>
      </p:pic>
      <p:sp>
        <p:nvSpPr>
          <p:cNvPr id="5" name="矩形 4">
            <a:extLst>
              <a:ext uri="{FF2B5EF4-FFF2-40B4-BE49-F238E27FC236}">
                <a16:creationId xmlns:a16="http://schemas.microsoft.com/office/drawing/2014/main" id="{A334C3E3-1E46-41C6-A814-B6E09499E0CE}"/>
              </a:ext>
            </a:extLst>
          </p:cNvPr>
          <p:cNvSpPr/>
          <p:nvPr/>
        </p:nvSpPr>
        <p:spPr>
          <a:xfrm>
            <a:off x="1828800" y="2263366"/>
            <a:ext cx="8202440" cy="4594635"/>
          </a:xfrm>
          <a:prstGeom prst="rect">
            <a:avLst/>
          </a:prstGeom>
          <a:solidFill>
            <a:srgbClr val="01010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7" name="圖片 6">
            <a:extLst>
              <a:ext uri="{FF2B5EF4-FFF2-40B4-BE49-F238E27FC236}">
                <a16:creationId xmlns:a16="http://schemas.microsoft.com/office/drawing/2014/main" id="{35C461A5-7D83-A9AB-1203-1F96C7A0365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28800" y="2263366"/>
            <a:ext cx="8211759" cy="46191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810308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矩形: 圓角 8">
            <a:extLst>
              <a:ext uri="{FF2B5EF4-FFF2-40B4-BE49-F238E27FC236}">
                <a16:creationId xmlns:a16="http://schemas.microsoft.com/office/drawing/2014/main" id="{476B0571-810B-46E2-B07C-D8BE577DA684}"/>
              </a:ext>
            </a:extLst>
          </p:cNvPr>
          <p:cNvSpPr/>
          <p:nvPr/>
        </p:nvSpPr>
        <p:spPr>
          <a:xfrm>
            <a:off x="2063469" y="1427302"/>
            <a:ext cx="7509409" cy="4709565"/>
          </a:xfrm>
          <a:prstGeom prst="roundRect">
            <a:avLst>
              <a:gd name="adj" fmla="val 4508"/>
            </a:avLst>
          </a:prstGeom>
          <a:solidFill>
            <a:schemeClr val="dk1">
              <a:alpha val="40000"/>
            </a:schemeClr>
          </a:solidFill>
          <a:effectLst>
            <a:softEdge rad="495300"/>
          </a:effectLst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6" name="文字方塊 5">
            <a:extLst>
              <a:ext uri="{FF2B5EF4-FFF2-40B4-BE49-F238E27FC236}">
                <a16:creationId xmlns:a16="http://schemas.microsoft.com/office/drawing/2014/main" id="{74FF805F-6521-4307-B6BF-1A0874627BC2}"/>
              </a:ext>
            </a:extLst>
          </p:cNvPr>
          <p:cNvSpPr txBox="1"/>
          <p:nvPr/>
        </p:nvSpPr>
        <p:spPr>
          <a:xfrm>
            <a:off x="576883" y="154585"/>
            <a:ext cx="11038233" cy="15081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TW"/>
            </a:defPPr>
            <a:lvl1pPr algn="ctr">
              <a:defRPr sz="4400" b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defRPr>
            </a:lvl1pPr>
          </a:lstStyle>
          <a:p>
            <a:r>
              <a:rPr lang="en-US" altLang="zh-TW"/>
              <a:t>Physical interface </a:t>
            </a:r>
          </a:p>
          <a:p>
            <a:r>
              <a:rPr lang="en-US" altLang="zh-TW"/>
              <a:t>settings-Dashboard(</a:t>
            </a:r>
            <a:r>
              <a:rPr lang="en-US" altLang="zh-TW" err="1"/>
              <a:t>con’t</a:t>
            </a:r>
            <a:r>
              <a:rPr lang="en-US" altLang="zh-TW"/>
              <a:t>)</a:t>
            </a:r>
            <a:endParaRPr lang="zh-TW" altLang="en-US"/>
          </a:p>
        </p:txBody>
      </p:sp>
      <p:pic>
        <p:nvPicPr>
          <p:cNvPr id="8" name="圖片 7" descr="一張含有 文字, 監視器, 螢幕擷取畫面, 電腦 的圖片&#10;&#10;自動產生的描述">
            <a:extLst>
              <a:ext uri="{FF2B5EF4-FFF2-40B4-BE49-F238E27FC236}">
                <a16:creationId xmlns:a16="http://schemas.microsoft.com/office/drawing/2014/main" id="{B36013FB-3193-4F75-99D2-36C2AE8EDCD7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93" b="19811"/>
          <a:stretch/>
        </p:blipFill>
        <p:spPr>
          <a:xfrm>
            <a:off x="641145" y="1982856"/>
            <a:ext cx="11052553" cy="4875144"/>
          </a:xfrm>
          <a:prstGeom prst="rect">
            <a:avLst/>
          </a:prstGeom>
        </p:spPr>
      </p:pic>
      <p:sp>
        <p:nvSpPr>
          <p:cNvPr id="5" name="矩形 4">
            <a:extLst>
              <a:ext uri="{FF2B5EF4-FFF2-40B4-BE49-F238E27FC236}">
                <a16:creationId xmlns:a16="http://schemas.microsoft.com/office/drawing/2014/main" id="{A334C3E3-1E46-41C6-A814-B6E09499E0CE}"/>
              </a:ext>
            </a:extLst>
          </p:cNvPr>
          <p:cNvSpPr/>
          <p:nvPr/>
        </p:nvSpPr>
        <p:spPr>
          <a:xfrm>
            <a:off x="1828800" y="2263366"/>
            <a:ext cx="8202440" cy="4594635"/>
          </a:xfrm>
          <a:prstGeom prst="rect">
            <a:avLst/>
          </a:prstGeom>
          <a:solidFill>
            <a:srgbClr val="01010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10" name="圖片 9">
            <a:extLst>
              <a:ext uri="{FF2B5EF4-FFF2-40B4-BE49-F238E27FC236}">
                <a16:creationId xmlns:a16="http://schemas.microsoft.com/office/drawing/2014/main" id="{C86E2A3B-AB29-3ADE-86A1-62045756F38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28800" y="2263366"/>
            <a:ext cx="8202440" cy="46138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936074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矩形: 圓角 8">
            <a:extLst>
              <a:ext uri="{FF2B5EF4-FFF2-40B4-BE49-F238E27FC236}">
                <a16:creationId xmlns:a16="http://schemas.microsoft.com/office/drawing/2014/main" id="{476B0571-810B-46E2-B07C-D8BE577DA684}"/>
              </a:ext>
            </a:extLst>
          </p:cNvPr>
          <p:cNvSpPr/>
          <p:nvPr/>
        </p:nvSpPr>
        <p:spPr>
          <a:xfrm>
            <a:off x="2063469" y="1427302"/>
            <a:ext cx="7509409" cy="4709565"/>
          </a:xfrm>
          <a:prstGeom prst="roundRect">
            <a:avLst>
              <a:gd name="adj" fmla="val 4508"/>
            </a:avLst>
          </a:prstGeom>
          <a:solidFill>
            <a:schemeClr val="dk1">
              <a:alpha val="40000"/>
            </a:schemeClr>
          </a:solidFill>
          <a:effectLst>
            <a:softEdge rad="495300"/>
          </a:effectLst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6" name="文字方塊 5">
            <a:extLst>
              <a:ext uri="{FF2B5EF4-FFF2-40B4-BE49-F238E27FC236}">
                <a16:creationId xmlns:a16="http://schemas.microsoft.com/office/drawing/2014/main" id="{74FF805F-6521-4307-B6BF-1A0874627BC2}"/>
              </a:ext>
            </a:extLst>
          </p:cNvPr>
          <p:cNvSpPr txBox="1"/>
          <p:nvPr/>
        </p:nvSpPr>
        <p:spPr>
          <a:xfrm>
            <a:off x="576883" y="504751"/>
            <a:ext cx="11038233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TW"/>
            </a:defPPr>
            <a:lvl1pPr algn="ctr">
              <a:defRPr sz="4400" b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defRPr>
            </a:lvl1pPr>
          </a:lstStyle>
          <a:p>
            <a:r>
              <a:rPr lang="en-US" altLang="zh-TW"/>
              <a:t>VLAN setting dashboard</a:t>
            </a:r>
            <a:endParaRPr lang="zh-TW" altLang="en-US"/>
          </a:p>
        </p:txBody>
      </p:sp>
      <p:pic>
        <p:nvPicPr>
          <p:cNvPr id="8" name="圖片 7" descr="一張含有 文字, 監視器, 螢幕擷取畫面, 電腦 的圖片&#10;&#10;自動產生的描述">
            <a:extLst>
              <a:ext uri="{FF2B5EF4-FFF2-40B4-BE49-F238E27FC236}">
                <a16:creationId xmlns:a16="http://schemas.microsoft.com/office/drawing/2014/main" id="{B36013FB-3193-4F75-99D2-36C2AE8EDCD7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93" b="19811"/>
          <a:stretch/>
        </p:blipFill>
        <p:spPr>
          <a:xfrm>
            <a:off x="641145" y="1982856"/>
            <a:ext cx="11052553" cy="4875144"/>
          </a:xfrm>
          <a:prstGeom prst="rect">
            <a:avLst/>
          </a:prstGeom>
        </p:spPr>
      </p:pic>
      <p:sp>
        <p:nvSpPr>
          <p:cNvPr id="5" name="矩形 4">
            <a:extLst>
              <a:ext uri="{FF2B5EF4-FFF2-40B4-BE49-F238E27FC236}">
                <a16:creationId xmlns:a16="http://schemas.microsoft.com/office/drawing/2014/main" id="{A334C3E3-1E46-41C6-A814-B6E09499E0CE}"/>
              </a:ext>
            </a:extLst>
          </p:cNvPr>
          <p:cNvSpPr/>
          <p:nvPr/>
        </p:nvSpPr>
        <p:spPr>
          <a:xfrm>
            <a:off x="1828800" y="2263366"/>
            <a:ext cx="8202440" cy="4594635"/>
          </a:xfrm>
          <a:prstGeom prst="rect">
            <a:avLst/>
          </a:prstGeom>
          <a:solidFill>
            <a:srgbClr val="01010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7" name="圖片 6">
            <a:extLst>
              <a:ext uri="{FF2B5EF4-FFF2-40B4-BE49-F238E27FC236}">
                <a16:creationId xmlns:a16="http://schemas.microsoft.com/office/drawing/2014/main" id="{69CE66B0-7E0B-E2D6-F3E1-CFF31B55452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32562" y="2263367"/>
            <a:ext cx="8168238" cy="45946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402054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矩形: 圓角 8">
            <a:extLst>
              <a:ext uri="{FF2B5EF4-FFF2-40B4-BE49-F238E27FC236}">
                <a16:creationId xmlns:a16="http://schemas.microsoft.com/office/drawing/2014/main" id="{476B0571-810B-46E2-B07C-D8BE577DA684}"/>
              </a:ext>
            </a:extLst>
          </p:cNvPr>
          <p:cNvSpPr/>
          <p:nvPr/>
        </p:nvSpPr>
        <p:spPr>
          <a:xfrm>
            <a:off x="2063469" y="1427302"/>
            <a:ext cx="7509409" cy="4709565"/>
          </a:xfrm>
          <a:prstGeom prst="roundRect">
            <a:avLst>
              <a:gd name="adj" fmla="val 4508"/>
            </a:avLst>
          </a:prstGeom>
          <a:solidFill>
            <a:schemeClr val="dk1">
              <a:alpha val="40000"/>
            </a:schemeClr>
          </a:solidFill>
          <a:effectLst>
            <a:softEdge rad="495300"/>
          </a:effectLst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6" name="文字方塊 5">
            <a:extLst>
              <a:ext uri="{FF2B5EF4-FFF2-40B4-BE49-F238E27FC236}">
                <a16:creationId xmlns:a16="http://schemas.microsoft.com/office/drawing/2014/main" id="{74FF805F-6521-4307-B6BF-1A0874627BC2}"/>
              </a:ext>
            </a:extLst>
          </p:cNvPr>
          <p:cNvSpPr txBox="1"/>
          <p:nvPr/>
        </p:nvSpPr>
        <p:spPr>
          <a:xfrm>
            <a:off x="576883" y="504751"/>
            <a:ext cx="11038233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TW"/>
            </a:defPPr>
            <a:lvl1pPr algn="ctr">
              <a:defRPr sz="4400" b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defRPr>
            </a:lvl1pPr>
          </a:lstStyle>
          <a:p>
            <a:r>
              <a:rPr lang="en-US" altLang="zh-TW"/>
              <a:t>Bridge setting dashboard</a:t>
            </a:r>
            <a:endParaRPr lang="zh-TW" altLang="en-US"/>
          </a:p>
        </p:txBody>
      </p:sp>
      <p:pic>
        <p:nvPicPr>
          <p:cNvPr id="8" name="圖片 7" descr="一張含有 文字, 監視器, 螢幕擷取畫面, 電腦 的圖片&#10;&#10;自動產生的描述">
            <a:extLst>
              <a:ext uri="{FF2B5EF4-FFF2-40B4-BE49-F238E27FC236}">
                <a16:creationId xmlns:a16="http://schemas.microsoft.com/office/drawing/2014/main" id="{B36013FB-3193-4F75-99D2-36C2AE8EDCD7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93" b="19811"/>
          <a:stretch/>
        </p:blipFill>
        <p:spPr>
          <a:xfrm>
            <a:off x="641145" y="1982856"/>
            <a:ext cx="11052553" cy="4875144"/>
          </a:xfrm>
          <a:prstGeom prst="rect">
            <a:avLst/>
          </a:prstGeom>
        </p:spPr>
      </p:pic>
      <p:sp>
        <p:nvSpPr>
          <p:cNvPr id="5" name="矩形 4">
            <a:extLst>
              <a:ext uri="{FF2B5EF4-FFF2-40B4-BE49-F238E27FC236}">
                <a16:creationId xmlns:a16="http://schemas.microsoft.com/office/drawing/2014/main" id="{A334C3E3-1E46-41C6-A814-B6E09499E0CE}"/>
              </a:ext>
            </a:extLst>
          </p:cNvPr>
          <p:cNvSpPr/>
          <p:nvPr/>
        </p:nvSpPr>
        <p:spPr>
          <a:xfrm>
            <a:off x="1828800" y="2263366"/>
            <a:ext cx="8202440" cy="4594635"/>
          </a:xfrm>
          <a:prstGeom prst="rect">
            <a:avLst/>
          </a:prstGeom>
          <a:solidFill>
            <a:srgbClr val="01010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10" name="圖片 9">
            <a:extLst>
              <a:ext uri="{FF2B5EF4-FFF2-40B4-BE49-F238E27FC236}">
                <a16:creationId xmlns:a16="http://schemas.microsoft.com/office/drawing/2014/main" id="{883A673A-1CDE-48DC-3DD0-EE88949CF95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28800" y="2263366"/>
            <a:ext cx="8202440" cy="46138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191179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>
            <a:extLst>
              <a:ext uri="{FF2B5EF4-FFF2-40B4-BE49-F238E27FC236}">
                <a16:creationId xmlns:a16="http://schemas.microsoft.com/office/drawing/2014/main" id="{388A600D-9005-B27F-8E7D-21D905FC7CD2}"/>
              </a:ext>
            </a:extLst>
          </p:cNvPr>
          <p:cNvSpPr/>
          <p:nvPr/>
        </p:nvSpPr>
        <p:spPr>
          <a:xfrm>
            <a:off x="6629400" y="0"/>
            <a:ext cx="55626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5" name="文字方塊 4">
            <a:extLst>
              <a:ext uri="{FF2B5EF4-FFF2-40B4-BE49-F238E27FC236}">
                <a16:creationId xmlns:a16="http://schemas.microsoft.com/office/drawing/2014/main" id="{C542C338-B7BD-2279-4379-1099006B8762}"/>
              </a:ext>
            </a:extLst>
          </p:cNvPr>
          <p:cNvSpPr txBox="1"/>
          <p:nvPr/>
        </p:nvSpPr>
        <p:spPr>
          <a:xfrm>
            <a:off x="6964827" y="2444509"/>
            <a:ext cx="489174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4800" b="1"/>
              <a:t>QuWAN</a:t>
            </a:r>
            <a:r>
              <a:rPr lang="zh-TW" altLang="en-US" sz="4800" b="1"/>
              <a:t>讓多空間的串聯更方便</a:t>
            </a:r>
          </a:p>
        </p:txBody>
      </p:sp>
    </p:spTree>
    <p:extLst>
      <p:ext uri="{BB962C8B-B14F-4D97-AF65-F5344CB8AC3E}">
        <p14:creationId xmlns:p14="http://schemas.microsoft.com/office/powerpoint/2010/main" val="28582253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矩形 10">
            <a:extLst>
              <a:ext uri="{FF2B5EF4-FFF2-40B4-BE49-F238E27FC236}">
                <a16:creationId xmlns:a16="http://schemas.microsoft.com/office/drawing/2014/main" id="{5D80798B-BADD-40CB-9646-A21C63AE416D}"/>
              </a:ext>
            </a:extLst>
          </p:cNvPr>
          <p:cNvSpPr/>
          <p:nvPr/>
        </p:nvSpPr>
        <p:spPr>
          <a:xfrm>
            <a:off x="-4" y="-3"/>
            <a:ext cx="12192001" cy="4093372"/>
          </a:xfrm>
          <a:prstGeom prst="rect">
            <a:avLst/>
          </a:prstGeom>
          <a:gradFill>
            <a:gsLst>
              <a:gs pos="0">
                <a:srgbClr val="ECF0F4"/>
              </a:gs>
              <a:gs pos="100000">
                <a:schemeClr val="bg1">
                  <a:alpha val="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7" name="矩形 6">
            <a:extLst>
              <a:ext uri="{FF2B5EF4-FFF2-40B4-BE49-F238E27FC236}">
                <a16:creationId xmlns:a16="http://schemas.microsoft.com/office/drawing/2014/main" id="{E278BEE9-1E9D-87EC-E361-6268B6A361A0}"/>
              </a:ext>
            </a:extLst>
          </p:cNvPr>
          <p:cNvSpPr/>
          <p:nvPr/>
        </p:nvSpPr>
        <p:spPr>
          <a:xfrm>
            <a:off x="317576" y="1711292"/>
            <a:ext cx="1801505" cy="839676"/>
          </a:xfrm>
          <a:prstGeom prst="rect">
            <a:avLst/>
          </a:prstGeom>
          <a:gradFill>
            <a:gsLst>
              <a:gs pos="57000">
                <a:srgbClr val="B0BBC6"/>
              </a:gs>
              <a:gs pos="0">
                <a:srgbClr val="6E8396"/>
              </a:gs>
              <a:gs pos="100000">
                <a:schemeClr val="bg1">
                  <a:alpha val="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0" name="文字方塊 9">
            <a:extLst>
              <a:ext uri="{FF2B5EF4-FFF2-40B4-BE49-F238E27FC236}">
                <a16:creationId xmlns:a16="http://schemas.microsoft.com/office/drawing/2014/main" id="{F7265124-702E-3CB0-2BD9-BEC4E2D615B2}"/>
              </a:ext>
            </a:extLst>
          </p:cNvPr>
          <p:cNvSpPr txBox="1"/>
          <p:nvPr/>
        </p:nvSpPr>
        <p:spPr>
          <a:xfrm>
            <a:off x="317576" y="1708223"/>
            <a:ext cx="180150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zh-TW" sz="18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SMB</a:t>
            </a:r>
            <a:endParaRPr lang="zh-TW" altLang="en-US" sz="1800" b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4" name="矩形 13">
            <a:extLst>
              <a:ext uri="{FF2B5EF4-FFF2-40B4-BE49-F238E27FC236}">
                <a16:creationId xmlns:a16="http://schemas.microsoft.com/office/drawing/2014/main" id="{B25E087B-6D28-6EA8-C57F-A844051376CD}"/>
              </a:ext>
            </a:extLst>
          </p:cNvPr>
          <p:cNvSpPr/>
          <p:nvPr/>
        </p:nvSpPr>
        <p:spPr>
          <a:xfrm>
            <a:off x="5598760" y="1711292"/>
            <a:ext cx="1801505" cy="839676"/>
          </a:xfrm>
          <a:prstGeom prst="rect">
            <a:avLst/>
          </a:prstGeom>
          <a:gradFill>
            <a:gsLst>
              <a:gs pos="57000">
                <a:srgbClr val="B0BBC6"/>
              </a:gs>
              <a:gs pos="0">
                <a:srgbClr val="6E8396"/>
              </a:gs>
              <a:gs pos="100000">
                <a:schemeClr val="bg1">
                  <a:alpha val="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5" name="文字方塊 14">
            <a:extLst>
              <a:ext uri="{FF2B5EF4-FFF2-40B4-BE49-F238E27FC236}">
                <a16:creationId xmlns:a16="http://schemas.microsoft.com/office/drawing/2014/main" id="{8BE2CAE5-4310-CC5D-676B-7BC9D9356B8D}"/>
              </a:ext>
            </a:extLst>
          </p:cNvPr>
          <p:cNvSpPr txBox="1"/>
          <p:nvPr/>
        </p:nvSpPr>
        <p:spPr>
          <a:xfrm>
            <a:off x="5598760" y="1708223"/>
            <a:ext cx="180150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zh-TW" sz="18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Chain store</a:t>
            </a:r>
          </a:p>
        </p:txBody>
      </p:sp>
      <p:sp>
        <p:nvSpPr>
          <p:cNvPr id="16" name="矩形 15">
            <a:extLst>
              <a:ext uri="{FF2B5EF4-FFF2-40B4-BE49-F238E27FC236}">
                <a16:creationId xmlns:a16="http://schemas.microsoft.com/office/drawing/2014/main" id="{C27C06F6-309F-3CC7-1E8D-F2C3A2A6364F}"/>
              </a:ext>
            </a:extLst>
          </p:cNvPr>
          <p:cNvSpPr/>
          <p:nvPr/>
        </p:nvSpPr>
        <p:spPr>
          <a:xfrm>
            <a:off x="317576" y="2077555"/>
            <a:ext cx="11874424" cy="1557156"/>
          </a:xfrm>
          <a:prstGeom prst="rect">
            <a:avLst/>
          </a:prstGeom>
          <a:solidFill>
            <a:schemeClr val="bg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8" name="文字方塊 7">
            <a:extLst>
              <a:ext uri="{FF2B5EF4-FFF2-40B4-BE49-F238E27FC236}">
                <a16:creationId xmlns:a16="http://schemas.microsoft.com/office/drawing/2014/main" id="{87E139F7-70EC-4C37-A8A4-CE0D1865F359}"/>
              </a:ext>
            </a:extLst>
          </p:cNvPr>
          <p:cNvSpPr txBox="1"/>
          <p:nvPr/>
        </p:nvSpPr>
        <p:spPr>
          <a:xfrm>
            <a:off x="317575" y="155116"/>
            <a:ext cx="11660609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4000" b="1">
                <a:solidFill>
                  <a:schemeClr val="tx1">
                    <a:lumMod val="95000"/>
                    <a:lumOff val="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如何串起多個空間，</a:t>
            </a:r>
            <a:endParaRPr lang="en-US" altLang="zh-TW" sz="4000" b="1">
              <a:solidFill>
                <a:schemeClr val="tx1">
                  <a:lumMod val="95000"/>
                  <a:lumOff val="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TW" altLang="en-US" sz="4000" b="1">
                <a:solidFill>
                  <a:schemeClr val="tx1">
                    <a:lumMod val="95000"/>
                    <a:lumOff val="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在</a:t>
            </a:r>
            <a:r>
              <a:rPr lang="en-US" altLang="zh-TW" sz="4000" b="1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ea typeface="微軟正黑體" panose="020B0604030504040204" pitchFamily="34" charset="-120"/>
              </a:rPr>
              <a:t>SMB</a:t>
            </a:r>
            <a:r>
              <a:rPr lang="zh-TW" altLang="en-US" sz="4000" b="1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ea typeface="微軟正黑體" panose="020B0604030504040204" pitchFamily="34" charset="-120"/>
              </a:rPr>
              <a:t>、</a:t>
            </a:r>
            <a:r>
              <a:rPr lang="en-US" altLang="zh-TW" sz="4000" b="1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ea typeface="微軟正黑體" panose="020B0604030504040204" pitchFamily="34" charset="-120"/>
              </a:rPr>
              <a:t>Chain stores</a:t>
            </a:r>
            <a:r>
              <a:rPr lang="zh-TW" altLang="en-US" sz="4000" b="1">
                <a:solidFill>
                  <a:schemeClr val="tx1">
                    <a:lumMod val="95000"/>
                    <a:lumOff val="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是很重要的議題</a:t>
            </a:r>
          </a:p>
        </p:txBody>
      </p:sp>
      <p:sp>
        <p:nvSpPr>
          <p:cNvPr id="13" name="文字方塊 12">
            <a:extLst>
              <a:ext uri="{FF2B5EF4-FFF2-40B4-BE49-F238E27FC236}">
                <a16:creationId xmlns:a16="http://schemas.microsoft.com/office/drawing/2014/main" id="{4B5624B5-A058-1708-E549-C4DAC3670474}"/>
              </a:ext>
            </a:extLst>
          </p:cNvPr>
          <p:cNvSpPr txBox="1"/>
          <p:nvPr/>
        </p:nvSpPr>
        <p:spPr>
          <a:xfrm>
            <a:off x="398106" y="2294102"/>
            <a:ext cx="4883074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zh-TW" altLang="en-US" sz="1400"/>
              <a:t>可能會有</a:t>
            </a:r>
            <a:r>
              <a:rPr lang="en-US" altLang="zh-TW" sz="1400"/>
              <a:t>1-2</a:t>
            </a:r>
            <a:r>
              <a:rPr lang="zh-TW" altLang="en-US" sz="1400"/>
              <a:t>個辦公室空間需要串連成公司內網</a:t>
            </a:r>
            <a:endParaRPr lang="en-US" altLang="zh-TW" sz="1400"/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zh-TW" altLang="en-US" sz="1400"/>
              <a:t>辦公室會有像</a:t>
            </a:r>
            <a:r>
              <a:rPr lang="en-US" altLang="zh-TW" sz="1400"/>
              <a:t>NAS</a:t>
            </a:r>
            <a:r>
              <a:rPr lang="zh-TW" altLang="en-US" sz="1400"/>
              <a:t>這種高速儲存設備存放公司資料</a:t>
            </a:r>
            <a:endParaRPr lang="en-US" altLang="zh-TW" sz="1400"/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zh-TW" altLang="en-US" sz="1400"/>
              <a:t>時常會有員工需要遠端連回辦公室，需同時考量遠端連線的安全問題</a:t>
            </a:r>
            <a:endParaRPr lang="en-US" altLang="zh-TW" sz="1400"/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zh-TW" altLang="en-US" sz="1400"/>
              <a:t>如考慮到</a:t>
            </a:r>
            <a:r>
              <a:rPr lang="en-US" altLang="zh-TW" sz="1400"/>
              <a:t>WFH</a:t>
            </a:r>
            <a:r>
              <a:rPr lang="zh-TW" altLang="en-US" sz="1400"/>
              <a:t>，也必須考慮</a:t>
            </a:r>
            <a:r>
              <a:rPr lang="en-US" altLang="zh-TW" sz="1400"/>
              <a:t>WFH</a:t>
            </a:r>
            <a:r>
              <a:rPr lang="zh-TW" altLang="en-US" sz="1400"/>
              <a:t>員工連回辦公室的方式</a:t>
            </a:r>
            <a:endParaRPr lang="en-US" altLang="zh-TW" sz="1400"/>
          </a:p>
        </p:txBody>
      </p:sp>
      <p:sp>
        <p:nvSpPr>
          <p:cNvPr id="17" name="文字方塊 16">
            <a:extLst>
              <a:ext uri="{FF2B5EF4-FFF2-40B4-BE49-F238E27FC236}">
                <a16:creationId xmlns:a16="http://schemas.microsoft.com/office/drawing/2014/main" id="{31BA88BD-D616-0FE7-444F-A2A3E630F9F3}"/>
              </a:ext>
            </a:extLst>
          </p:cNvPr>
          <p:cNvSpPr txBox="1"/>
          <p:nvPr/>
        </p:nvSpPr>
        <p:spPr>
          <a:xfrm>
            <a:off x="5598760" y="2294102"/>
            <a:ext cx="6215707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zh-TW" altLang="en-US" sz="1400"/>
              <a:t>多間店面，跟總公司必須隨時保持連線，且必須考量連線的穩定及安全性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zh-TW" altLang="en-US" sz="1400"/>
              <a:t>店面可能網路需求不高，</a:t>
            </a:r>
            <a:r>
              <a:rPr lang="en-US" altLang="zh-TW" sz="1400"/>
              <a:t>POS</a:t>
            </a:r>
            <a:r>
              <a:rPr lang="zh-TW" altLang="en-US" sz="1400"/>
              <a:t>系統或者</a:t>
            </a:r>
            <a:r>
              <a:rPr lang="en-US" altLang="zh-TW" sz="1400"/>
              <a:t>schedule backup</a:t>
            </a:r>
            <a:r>
              <a:rPr lang="zh-TW" altLang="en-US" sz="1400"/>
              <a:t>資料回總部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zh-TW" altLang="en-US" sz="1400"/>
              <a:t>集中式管理多台設備非常重要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zh-TW" altLang="en-US" sz="1400"/>
              <a:t>總部的設備需考量能多元的布建，有可能需要一台強大運算的設備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zh-TW" altLang="en-US" sz="1400"/>
              <a:t>可能各區域的某一間分店，也會做為區域的節點，幫忙做總公司管理分流</a:t>
            </a:r>
          </a:p>
        </p:txBody>
      </p:sp>
    </p:spTree>
    <p:extLst>
      <p:ext uri="{BB962C8B-B14F-4D97-AF65-F5344CB8AC3E}">
        <p14:creationId xmlns:p14="http://schemas.microsoft.com/office/powerpoint/2010/main" val="327497002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 idx="4294967295"/>
          </p:nvPr>
        </p:nvSpPr>
        <p:spPr>
          <a:xfrm>
            <a:off x="469711" y="182907"/>
            <a:ext cx="11045804" cy="1311128"/>
          </a:xfrm>
          <a:noFill/>
        </p:spPr>
        <p:txBody>
          <a:bodyPr wrap="square" rtlCol="0">
            <a:spAutoFit/>
          </a:bodyPr>
          <a:lstStyle/>
          <a:p>
            <a:r>
              <a:rPr lang="en-US" altLang="zh-TW" b="1">
                <a:solidFill>
                  <a:schemeClr val="tx1">
                    <a:lumMod val="95000"/>
                    <a:lumOff val="5000"/>
                  </a:schemeClr>
                </a:solidFill>
                <a:ea typeface="微軟正黑體" panose="020B0604030504040204" pitchFamily="34" charset="-120"/>
                <a:cs typeface="+mn-cs"/>
              </a:rPr>
              <a:t>QHora-321/322</a:t>
            </a:r>
            <a:r>
              <a:rPr lang="zh-TW" altLang="en-US" sz="4000" b="1">
                <a:solidFill>
                  <a:schemeClr val="tx1">
                    <a:lumMod val="95000"/>
                    <a:lumOff val="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的加入讓 </a:t>
            </a:r>
            <a:r>
              <a:rPr lang="en-US" altLang="zh-TW" b="1">
                <a:solidFill>
                  <a:schemeClr val="tx1">
                    <a:lumMod val="95000"/>
                    <a:lumOff val="5000"/>
                  </a:schemeClr>
                </a:solidFill>
                <a:ea typeface="微軟正黑體" panose="020B0604030504040204" pitchFamily="34" charset="-120"/>
                <a:cs typeface="+mn-cs"/>
              </a:rPr>
              <a:t>QNAP QuWAN router</a:t>
            </a:r>
            <a:r>
              <a:rPr lang="zh-TW" altLang="en-US" b="1">
                <a:solidFill>
                  <a:schemeClr val="tx1">
                    <a:lumMod val="95000"/>
                    <a:lumOff val="5000"/>
                  </a:schemeClr>
                </a:solidFill>
                <a:ea typeface="微軟正黑體" panose="020B0604030504040204" pitchFamily="34" charset="-120"/>
                <a:cs typeface="+mn-cs"/>
              </a:rPr>
              <a:t> </a:t>
            </a:r>
            <a:r>
              <a:rPr lang="zh-TW" altLang="en-US" sz="4000" b="1">
                <a:solidFill>
                  <a:schemeClr val="tx1">
                    <a:lumMod val="95000"/>
                    <a:lumOff val="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戰隊更完整</a:t>
            </a:r>
          </a:p>
        </p:txBody>
      </p:sp>
      <p:pic>
        <p:nvPicPr>
          <p:cNvPr id="71" name="圖形 54">
            <a:extLst>
              <a:ext uri="{FF2B5EF4-FFF2-40B4-BE49-F238E27FC236}">
                <a16:creationId xmlns:a16="http://schemas.microsoft.com/office/drawing/2014/main" id="{8393BA5F-0204-2CAA-E87E-A91E920EDF8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321896" y="4620488"/>
            <a:ext cx="7059583" cy="2054605"/>
          </a:xfrm>
          <a:prstGeom prst="rect">
            <a:avLst/>
          </a:prstGeom>
        </p:spPr>
      </p:pic>
      <p:pic>
        <p:nvPicPr>
          <p:cNvPr id="55" name="圖形 54">
            <a:extLst>
              <a:ext uri="{FF2B5EF4-FFF2-40B4-BE49-F238E27FC236}">
                <a16:creationId xmlns:a16="http://schemas.microsoft.com/office/drawing/2014/main" id="{6CEC0220-60B2-A97C-9813-B5B0101BE85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62330" y="1664120"/>
            <a:ext cx="4463944" cy="2719286"/>
          </a:xfrm>
          <a:prstGeom prst="rect">
            <a:avLst/>
          </a:prstGeom>
        </p:spPr>
      </p:pic>
      <p:sp>
        <p:nvSpPr>
          <p:cNvPr id="42" name="文字方塊 41">
            <a:extLst>
              <a:ext uri="{FF2B5EF4-FFF2-40B4-BE49-F238E27FC236}">
                <a16:creationId xmlns:a16="http://schemas.microsoft.com/office/drawing/2014/main" id="{2F97983C-6A5B-A2B4-1033-19115AA9EB2A}"/>
              </a:ext>
            </a:extLst>
          </p:cNvPr>
          <p:cNvSpPr txBox="1"/>
          <p:nvPr/>
        </p:nvSpPr>
        <p:spPr>
          <a:xfrm>
            <a:off x="1409231" y="3463492"/>
            <a:ext cx="3391885" cy="5884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b="1">
                <a:solidFill>
                  <a:schemeClr val="bg1"/>
                </a:solidFill>
              </a:rPr>
              <a:t>QHora-321</a:t>
            </a:r>
            <a:br>
              <a:rPr lang="en-US" altLang="zh-TW">
                <a:solidFill>
                  <a:schemeClr val="bg1"/>
                </a:solidFill>
              </a:rPr>
            </a:br>
            <a:r>
              <a:rPr lang="en-US" altLang="zh-TW" sz="1600">
                <a:solidFill>
                  <a:schemeClr val="bg1"/>
                </a:solidFill>
              </a:rPr>
              <a:t>6 x 2.5GbE RJ45 +</a:t>
            </a:r>
            <a:r>
              <a:rPr lang="zh-TW" altLang="en-US" sz="1600">
                <a:solidFill>
                  <a:schemeClr val="bg1"/>
                </a:solidFill>
              </a:rPr>
              <a:t> </a:t>
            </a:r>
            <a:r>
              <a:rPr lang="en-US" altLang="zh-TW" sz="1600">
                <a:solidFill>
                  <a:schemeClr val="bg1"/>
                </a:solidFill>
              </a:rPr>
              <a:t>QuWAN solution</a:t>
            </a:r>
            <a:r>
              <a:rPr lang="zh-TW" altLang="en-US" sz="1600">
                <a:solidFill>
                  <a:schemeClr val="bg1"/>
                </a:solidFill>
              </a:rPr>
              <a:t> </a:t>
            </a:r>
            <a:endParaRPr lang="zh-TW" altLang="en-US">
              <a:solidFill>
                <a:schemeClr val="bg1"/>
              </a:solidFill>
            </a:endParaRPr>
          </a:p>
        </p:txBody>
      </p:sp>
      <p:sp>
        <p:nvSpPr>
          <p:cNvPr id="40" name="文字方塊 39">
            <a:extLst>
              <a:ext uri="{FF2B5EF4-FFF2-40B4-BE49-F238E27FC236}">
                <a16:creationId xmlns:a16="http://schemas.microsoft.com/office/drawing/2014/main" id="{68500D89-5C60-05E8-FF1E-61C3067C34C0}"/>
              </a:ext>
            </a:extLst>
          </p:cNvPr>
          <p:cNvSpPr txBox="1"/>
          <p:nvPr/>
        </p:nvSpPr>
        <p:spPr>
          <a:xfrm>
            <a:off x="955775" y="1767145"/>
            <a:ext cx="3364669" cy="35306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/>
              <a:t>大量</a:t>
            </a:r>
            <a:r>
              <a:rPr lang="en-US" altLang="zh-TW"/>
              <a:t>SD-WAN</a:t>
            </a:r>
            <a:r>
              <a:rPr lang="zh-TW" altLang="en-US"/>
              <a:t>多高速網路設備布建</a:t>
            </a:r>
          </a:p>
        </p:txBody>
      </p:sp>
      <p:pic>
        <p:nvPicPr>
          <p:cNvPr id="48" name="圖片 47">
            <a:extLst>
              <a:ext uri="{FF2B5EF4-FFF2-40B4-BE49-F238E27FC236}">
                <a16:creationId xmlns:a16="http://schemas.microsoft.com/office/drawing/2014/main" id="{6F1CA4AE-0E05-1932-854A-D1B6EB614416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518601" y="5320547"/>
            <a:ext cx="3710971" cy="1181514"/>
          </a:xfrm>
          <a:prstGeom prst="rect">
            <a:avLst/>
          </a:prstGeom>
        </p:spPr>
      </p:pic>
      <p:sp>
        <p:nvSpPr>
          <p:cNvPr id="49" name="文字方塊 48">
            <a:extLst>
              <a:ext uri="{FF2B5EF4-FFF2-40B4-BE49-F238E27FC236}">
                <a16:creationId xmlns:a16="http://schemas.microsoft.com/office/drawing/2014/main" id="{5F8CEDC2-4A4F-BFCC-CCB6-28B4597D0EC2}"/>
              </a:ext>
            </a:extLst>
          </p:cNvPr>
          <p:cNvSpPr txBox="1"/>
          <p:nvPr/>
        </p:nvSpPr>
        <p:spPr>
          <a:xfrm>
            <a:off x="6229572" y="5467369"/>
            <a:ext cx="2951584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b="1">
                <a:solidFill>
                  <a:schemeClr val="bg1"/>
                </a:solidFill>
              </a:rPr>
              <a:t>QHora-301W</a:t>
            </a:r>
            <a:br>
              <a:rPr lang="en-US" altLang="zh-TW" b="1">
                <a:solidFill>
                  <a:schemeClr val="bg1"/>
                </a:solidFill>
              </a:rPr>
            </a:br>
            <a:r>
              <a:rPr lang="en-US" altLang="zh-TW" sz="1600">
                <a:solidFill>
                  <a:schemeClr val="bg1"/>
                </a:solidFill>
              </a:rPr>
              <a:t>2 x 10GbE + 4 x 1GbE RJ45 +</a:t>
            </a:r>
          </a:p>
          <a:p>
            <a:r>
              <a:rPr lang="en-US" altLang="zh-TW" sz="1600">
                <a:solidFill>
                  <a:schemeClr val="bg1"/>
                </a:solidFill>
              </a:rPr>
              <a:t>QuWAN solution</a:t>
            </a:r>
            <a:r>
              <a:rPr lang="zh-TW" altLang="en-US" sz="1600">
                <a:solidFill>
                  <a:schemeClr val="bg1"/>
                </a:solidFill>
              </a:rPr>
              <a:t> </a:t>
            </a:r>
          </a:p>
        </p:txBody>
      </p:sp>
      <p:sp>
        <p:nvSpPr>
          <p:cNvPr id="50" name="文字方塊 49">
            <a:extLst>
              <a:ext uri="{FF2B5EF4-FFF2-40B4-BE49-F238E27FC236}">
                <a16:creationId xmlns:a16="http://schemas.microsoft.com/office/drawing/2014/main" id="{FE096462-3498-8AE5-6F24-57F351833D6A}"/>
              </a:ext>
            </a:extLst>
          </p:cNvPr>
          <p:cNvSpPr txBox="1"/>
          <p:nvPr/>
        </p:nvSpPr>
        <p:spPr>
          <a:xfrm>
            <a:off x="4186750" y="4730399"/>
            <a:ext cx="2992295" cy="35306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/>
              <a:t>SD-WAN</a:t>
            </a:r>
            <a:r>
              <a:rPr lang="zh-TW" altLang="en-US"/>
              <a:t>高速網路及</a:t>
            </a:r>
            <a:r>
              <a:rPr lang="en-US" altLang="zh-TW"/>
              <a:t>WiFi6</a:t>
            </a:r>
            <a:r>
              <a:rPr lang="zh-TW" altLang="en-US"/>
              <a:t>布建</a:t>
            </a:r>
          </a:p>
        </p:txBody>
      </p:sp>
      <p:pic>
        <p:nvPicPr>
          <p:cNvPr id="56" name="圖形 55">
            <a:extLst>
              <a:ext uri="{FF2B5EF4-FFF2-40B4-BE49-F238E27FC236}">
                <a16:creationId xmlns:a16="http://schemas.microsoft.com/office/drawing/2014/main" id="{C2A2CBDC-E0E3-4B13-7BF7-4B589152E88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62330" y="2998580"/>
            <a:ext cx="1011416" cy="1094111"/>
          </a:xfrm>
          <a:prstGeom prst="rect">
            <a:avLst/>
          </a:prstGeom>
        </p:spPr>
      </p:pic>
      <p:pic>
        <p:nvPicPr>
          <p:cNvPr id="52" name="圖片 51">
            <a:extLst>
              <a:ext uri="{FF2B5EF4-FFF2-40B4-BE49-F238E27FC236}">
                <a16:creationId xmlns:a16="http://schemas.microsoft.com/office/drawing/2014/main" id="{6EE22A24-8776-448B-20E9-1F4A1473346C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55775" y="2372404"/>
            <a:ext cx="3589195" cy="1054017"/>
          </a:xfrm>
          <a:prstGeom prst="rect">
            <a:avLst/>
          </a:prstGeom>
          <a:effectLst/>
        </p:spPr>
      </p:pic>
      <p:pic>
        <p:nvPicPr>
          <p:cNvPr id="57" name="圖形 56">
            <a:extLst>
              <a:ext uri="{FF2B5EF4-FFF2-40B4-BE49-F238E27FC236}">
                <a16:creationId xmlns:a16="http://schemas.microsoft.com/office/drawing/2014/main" id="{4B48A1C0-1E4C-7381-6E11-B1670F9DD31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322358" y="1664120"/>
            <a:ext cx="4463944" cy="2719286"/>
          </a:xfrm>
          <a:prstGeom prst="rect">
            <a:avLst/>
          </a:prstGeom>
        </p:spPr>
      </p:pic>
      <p:sp>
        <p:nvSpPr>
          <p:cNvPr id="58" name="文字方塊 57">
            <a:extLst>
              <a:ext uri="{FF2B5EF4-FFF2-40B4-BE49-F238E27FC236}">
                <a16:creationId xmlns:a16="http://schemas.microsoft.com/office/drawing/2014/main" id="{2408B381-D4C0-2F7E-A718-2701EC35D829}"/>
              </a:ext>
            </a:extLst>
          </p:cNvPr>
          <p:cNvSpPr txBox="1"/>
          <p:nvPr/>
        </p:nvSpPr>
        <p:spPr>
          <a:xfrm>
            <a:off x="7338511" y="3353952"/>
            <a:ext cx="2937925" cy="8238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b="1">
                <a:solidFill>
                  <a:schemeClr val="bg1"/>
                </a:solidFill>
              </a:rPr>
              <a:t>QHora-322</a:t>
            </a:r>
            <a:br>
              <a:rPr lang="en-US" altLang="zh-TW">
                <a:solidFill>
                  <a:schemeClr val="bg1"/>
                </a:solidFill>
              </a:rPr>
            </a:br>
            <a:r>
              <a:rPr lang="en-US" altLang="zh-TW" sz="1600">
                <a:solidFill>
                  <a:schemeClr val="bg1"/>
                </a:solidFill>
              </a:rPr>
              <a:t>3 x 10GbE</a:t>
            </a:r>
            <a:r>
              <a:rPr lang="zh-TW" altLang="en-US" sz="1600">
                <a:solidFill>
                  <a:schemeClr val="bg1"/>
                </a:solidFill>
              </a:rPr>
              <a:t> </a:t>
            </a:r>
            <a:r>
              <a:rPr lang="en-US" altLang="zh-TW" sz="1600">
                <a:solidFill>
                  <a:schemeClr val="bg1"/>
                </a:solidFill>
              </a:rPr>
              <a:t>+</a:t>
            </a:r>
            <a:r>
              <a:rPr lang="zh-TW" altLang="en-US" sz="1600">
                <a:solidFill>
                  <a:schemeClr val="bg1"/>
                </a:solidFill>
              </a:rPr>
              <a:t> </a:t>
            </a:r>
            <a:r>
              <a:rPr lang="en-US" altLang="zh-TW" sz="1600">
                <a:solidFill>
                  <a:schemeClr val="bg1"/>
                </a:solidFill>
              </a:rPr>
              <a:t>6 x 2.5GbERJ45 +</a:t>
            </a:r>
          </a:p>
          <a:p>
            <a:r>
              <a:rPr lang="en-US" altLang="zh-TW" sz="1600">
                <a:solidFill>
                  <a:schemeClr val="bg1"/>
                </a:solidFill>
              </a:rPr>
              <a:t>QuWAN solution</a:t>
            </a:r>
            <a:r>
              <a:rPr lang="zh-TW" altLang="en-US" sz="1600">
                <a:solidFill>
                  <a:schemeClr val="bg1"/>
                </a:solidFill>
              </a:rPr>
              <a:t> </a:t>
            </a:r>
          </a:p>
        </p:txBody>
      </p:sp>
      <p:sp>
        <p:nvSpPr>
          <p:cNvPr id="59" name="文字方塊 58">
            <a:extLst>
              <a:ext uri="{FF2B5EF4-FFF2-40B4-BE49-F238E27FC236}">
                <a16:creationId xmlns:a16="http://schemas.microsoft.com/office/drawing/2014/main" id="{C5A82797-765C-F142-46F2-C17B66B37B03}"/>
              </a:ext>
            </a:extLst>
          </p:cNvPr>
          <p:cNvSpPr txBox="1"/>
          <p:nvPr/>
        </p:nvSpPr>
        <p:spPr>
          <a:xfrm>
            <a:off x="6750917" y="1750983"/>
            <a:ext cx="3490571" cy="35306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/>
              <a:t>單臺</a:t>
            </a:r>
            <a:r>
              <a:rPr lang="en-US" altLang="zh-TW"/>
              <a:t>SD-WAN</a:t>
            </a:r>
            <a:r>
              <a:rPr lang="zh-TW" altLang="en-US"/>
              <a:t>多高速網路設備需求</a:t>
            </a:r>
          </a:p>
        </p:txBody>
      </p:sp>
      <p:pic>
        <p:nvPicPr>
          <p:cNvPr id="60" name="圖形 59">
            <a:extLst>
              <a:ext uri="{FF2B5EF4-FFF2-40B4-BE49-F238E27FC236}">
                <a16:creationId xmlns:a16="http://schemas.microsoft.com/office/drawing/2014/main" id="{0132AA82-C38D-0B94-D796-DBD68DFDE2C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6327095" y="2998580"/>
            <a:ext cx="1011416" cy="1094111"/>
          </a:xfrm>
          <a:prstGeom prst="rect">
            <a:avLst/>
          </a:prstGeom>
        </p:spPr>
      </p:pic>
      <p:pic>
        <p:nvPicPr>
          <p:cNvPr id="53" name="圖片 52">
            <a:extLst>
              <a:ext uri="{FF2B5EF4-FFF2-40B4-BE49-F238E27FC236}">
                <a16:creationId xmlns:a16="http://schemas.microsoft.com/office/drawing/2014/main" id="{AD4E09BD-29F4-B948-2895-ACFA0727F441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584363" y="2330176"/>
            <a:ext cx="3919864" cy="1124495"/>
          </a:xfrm>
          <a:prstGeom prst="rect">
            <a:avLst/>
          </a:prstGeom>
          <a:effectLst/>
        </p:spPr>
      </p:pic>
    </p:spTree>
    <p:extLst>
      <p:ext uri="{BB962C8B-B14F-4D97-AF65-F5344CB8AC3E}">
        <p14:creationId xmlns:p14="http://schemas.microsoft.com/office/powerpoint/2010/main" val="87185969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矩形 34">
            <a:extLst>
              <a:ext uri="{FF2B5EF4-FFF2-40B4-BE49-F238E27FC236}">
                <a16:creationId xmlns:a16="http://schemas.microsoft.com/office/drawing/2014/main" id="{294F79AC-65CF-D331-DFA3-DE7C71C52DC9}"/>
              </a:ext>
            </a:extLst>
          </p:cNvPr>
          <p:cNvSpPr/>
          <p:nvPr/>
        </p:nvSpPr>
        <p:spPr>
          <a:xfrm>
            <a:off x="0" y="282054"/>
            <a:ext cx="8300363" cy="2366131"/>
          </a:xfrm>
          <a:prstGeom prst="rect">
            <a:avLst/>
          </a:prstGeom>
          <a:solidFill>
            <a:schemeClr val="bg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7" name="文字方塊 36">
            <a:extLst>
              <a:ext uri="{FF2B5EF4-FFF2-40B4-BE49-F238E27FC236}">
                <a16:creationId xmlns:a16="http://schemas.microsoft.com/office/drawing/2014/main" id="{B6C1E235-20D2-ED8A-5005-16A20D5AB299}"/>
              </a:ext>
            </a:extLst>
          </p:cNvPr>
          <p:cNvSpPr txBox="1"/>
          <p:nvPr/>
        </p:nvSpPr>
        <p:spPr>
          <a:xfrm>
            <a:off x="476788" y="482598"/>
            <a:ext cx="69112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4000" b="1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ea typeface="微軟正黑體" panose="020B0604030504040204" pitchFamily="34" charset="-120"/>
              </a:rPr>
              <a:t>SMB</a:t>
            </a:r>
            <a:r>
              <a:rPr lang="zh-TW" altLang="en-US" sz="4000" b="1">
                <a:solidFill>
                  <a:schemeClr val="tx1">
                    <a:lumMod val="95000"/>
                    <a:lumOff val="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會有那些環境需求</a:t>
            </a:r>
            <a:r>
              <a:rPr lang="en-US" altLang="zh-TW" sz="4000" b="1">
                <a:solidFill>
                  <a:schemeClr val="tx1">
                    <a:lumMod val="95000"/>
                    <a:lumOff val="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?</a:t>
            </a:r>
          </a:p>
        </p:txBody>
      </p:sp>
      <p:sp>
        <p:nvSpPr>
          <p:cNvPr id="38" name="文字方塊 37">
            <a:extLst>
              <a:ext uri="{FF2B5EF4-FFF2-40B4-BE49-F238E27FC236}">
                <a16:creationId xmlns:a16="http://schemas.microsoft.com/office/drawing/2014/main" id="{71991CE2-C602-A4CD-2065-ADCE336B399D}"/>
              </a:ext>
            </a:extLst>
          </p:cNvPr>
          <p:cNvSpPr txBox="1"/>
          <p:nvPr/>
        </p:nvSpPr>
        <p:spPr>
          <a:xfrm>
            <a:off x="476788" y="1394655"/>
            <a:ext cx="7680024" cy="9088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9388" indent="-179388">
              <a:lnSpc>
                <a:spcPts val="2400"/>
              </a:lnSpc>
              <a:spcBef>
                <a:spcPts val="1800"/>
              </a:spcBef>
              <a:buFont typeface="Arial" panose="020B0604020202020204" pitchFamily="34" charset="0"/>
              <a:buChar char="•"/>
            </a:pPr>
            <a:r>
              <a:rPr lang="zh-TW" altLang="en-US" sz="1600" spc="100">
                <a:solidFill>
                  <a:schemeClr val="tx1">
                    <a:lumMod val="95000"/>
                    <a:lumOff val="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有加密的安全網路需求，不論各辦公室彼此連線或外網需連回辦公室網路的</a:t>
            </a:r>
          </a:p>
          <a:p>
            <a:pPr marL="179388" indent="-179388">
              <a:lnSpc>
                <a:spcPts val="2400"/>
              </a:lnSpc>
              <a:spcBef>
                <a:spcPts val="1800"/>
              </a:spcBef>
              <a:buFont typeface="Arial" panose="020B0604020202020204" pitchFamily="34" charset="0"/>
              <a:buChar char="•"/>
            </a:pPr>
            <a:r>
              <a:rPr lang="zh-TW" altLang="en-US" sz="1600" spc="100">
                <a:solidFill>
                  <a:schemeClr val="tx1">
                    <a:lumMod val="95000"/>
                    <a:lumOff val="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辦公室網路設備網速提升，必須有相對應的網路設備</a:t>
            </a:r>
          </a:p>
        </p:txBody>
      </p:sp>
      <p:pic>
        <p:nvPicPr>
          <p:cNvPr id="8" name="圖形 7">
            <a:extLst>
              <a:ext uri="{FF2B5EF4-FFF2-40B4-BE49-F238E27FC236}">
                <a16:creationId xmlns:a16="http://schemas.microsoft.com/office/drawing/2014/main" id="{5C2E3308-B244-927F-6356-258A57F9082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19233" y="3035701"/>
            <a:ext cx="11274539" cy="3339701"/>
          </a:xfrm>
          <a:prstGeom prst="rect">
            <a:avLst/>
          </a:prstGeom>
        </p:spPr>
      </p:pic>
      <p:sp>
        <p:nvSpPr>
          <p:cNvPr id="5" name="矩形 4">
            <a:extLst>
              <a:ext uri="{FF2B5EF4-FFF2-40B4-BE49-F238E27FC236}">
                <a16:creationId xmlns:a16="http://schemas.microsoft.com/office/drawing/2014/main" id="{5A865025-2AF0-E6D3-4054-8693AD376BFA}"/>
              </a:ext>
            </a:extLst>
          </p:cNvPr>
          <p:cNvSpPr/>
          <p:nvPr/>
        </p:nvSpPr>
        <p:spPr>
          <a:xfrm>
            <a:off x="5901466" y="4373332"/>
            <a:ext cx="1156699" cy="495814"/>
          </a:xfrm>
          <a:prstGeom prst="rect">
            <a:avLst/>
          </a:prstGeom>
          <a:solidFill>
            <a:srgbClr val="72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1400" b="1">
                <a:solidFill>
                  <a:schemeClr val="tx2">
                    <a:lumMod val="50000"/>
                  </a:schemeClr>
                </a:solidFill>
              </a:rPr>
              <a:t>Secure connection</a:t>
            </a:r>
            <a:endParaRPr lang="zh-TW" altLang="en-US" sz="1400" b="1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47" name="矩形 46">
            <a:extLst>
              <a:ext uri="{FF2B5EF4-FFF2-40B4-BE49-F238E27FC236}">
                <a16:creationId xmlns:a16="http://schemas.microsoft.com/office/drawing/2014/main" id="{D9943E6A-19DF-5AE6-FAF5-40CB8BCBC470}"/>
              </a:ext>
            </a:extLst>
          </p:cNvPr>
          <p:cNvSpPr/>
          <p:nvPr/>
        </p:nvSpPr>
        <p:spPr>
          <a:xfrm>
            <a:off x="2527398" y="4373332"/>
            <a:ext cx="1156699" cy="495814"/>
          </a:xfrm>
          <a:prstGeom prst="rect">
            <a:avLst/>
          </a:prstGeom>
          <a:solidFill>
            <a:srgbClr val="72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1400" b="1">
                <a:solidFill>
                  <a:schemeClr val="tx2">
                    <a:lumMod val="50000"/>
                  </a:schemeClr>
                </a:solidFill>
              </a:rPr>
              <a:t>Secure connection</a:t>
            </a:r>
            <a:endParaRPr lang="zh-TW" altLang="en-US" sz="1400" b="1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55" name="矩形 54">
            <a:extLst>
              <a:ext uri="{FF2B5EF4-FFF2-40B4-BE49-F238E27FC236}">
                <a16:creationId xmlns:a16="http://schemas.microsoft.com/office/drawing/2014/main" id="{6E0AA825-18E9-BBF1-9A41-88F8C6716167}"/>
              </a:ext>
            </a:extLst>
          </p:cNvPr>
          <p:cNvSpPr/>
          <p:nvPr/>
        </p:nvSpPr>
        <p:spPr>
          <a:xfrm>
            <a:off x="9079477" y="4373332"/>
            <a:ext cx="1156699" cy="495814"/>
          </a:xfrm>
          <a:prstGeom prst="rect">
            <a:avLst/>
          </a:prstGeom>
          <a:solidFill>
            <a:srgbClr val="72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1400" b="1">
                <a:solidFill>
                  <a:schemeClr val="tx2">
                    <a:lumMod val="50000"/>
                  </a:schemeClr>
                </a:solidFill>
              </a:rPr>
              <a:t>Secure connection</a:t>
            </a:r>
            <a:endParaRPr lang="zh-TW" altLang="en-US" sz="1400" b="1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56" name="文字方塊 55">
            <a:extLst>
              <a:ext uri="{FF2B5EF4-FFF2-40B4-BE49-F238E27FC236}">
                <a16:creationId xmlns:a16="http://schemas.microsoft.com/office/drawing/2014/main" id="{4DEC801C-A2C6-F5A5-C993-FE1CEEBE81F9}"/>
              </a:ext>
            </a:extLst>
          </p:cNvPr>
          <p:cNvSpPr txBox="1"/>
          <p:nvPr/>
        </p:nvSpPr>
        <p:spPr>
          <a:xfrm>
            <a:off x="4242308" y="3128822"/>
            <a:ext cx="88197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1600" b="1">
                <a:solidFill>
                  <a:schemeClr val="bg1"/>
                </a:solidFill>
                <a:effectLst>
                  <a:outerShdw blurRad="38100" dist="50800" dir="2700000" sx="101000" sy="101000" algn="tl" rotWithShape="0">
                    <a:prstClr val="black">
                      <a:alpha val="60000"/>
                    </a:prstClr>
                  </a:outerShdw>
                </a:effectLst>
              </a:rPr>
              <a:t>Office1</a:t>
            </a:r>
            <a:endParaRPr lang="zh-TW" altLang="en-US" sz="1600" b="1">
              <a:solidFill>
                <a:schemeClr val="bg1"/>
              </a:solidFill>
              <a:effectLst>
                <a:outerShdw blurRad="38100" dist="50800" dir="2700000" sx="101000" sy="101000" algn="tl" rotWithShape="0">
                  <a:prstClr val="black">
                    <a:alpha val="60000"/>
                  </a:prstClr>
                </a:outerShdw>
              </a:effectLst>
            </a:endParaRPr>
          </a:p>
        </p:txBody>
      </p:sp>
      <p:sp>
        <p:nvSpPr>
          <p:cNvPr id="57" name="文字方塊 56">
            <a:extLst>
              <a:ext uri="{FF2B5EF4-FFF2-40B4-BE49-F238E27FC236}">
                <a16:creationId xmlns:a16="http://schemas.microsoft.com/office/drawing/2014/main" id="{B9BA078F-492D-7D4E-AB33-8AAA947711CA}"/>
              </a:ext>
            </a:extLst>
          </p:cNvPr>
          <p:cNvSpPr txBox="1"/>
          <p:nvPr/>
        </p:nvSpPr>
        <p:spPr>
          <a:xfrm>
            <a:off x="7780835" y="3128822"/>
            <a:ext cx="88197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1600" b="1">
                <a:solidFill>
                  <a:schemeClr val="bg1"/>
                </a:solidFill>
                <a:effectLst>
                  <a:outerShdw blurRad="38100" dist="50800" dir="2700000" sx="101000" sy="101000" algn="tl" rotWithShape="0">
                    <a:prstClr val="black">
                      <a:alpha val="60000"/>
                    </a:prstClr>
                  </a:outerShdw>
                </a:effectLst>
              </a:rPr>
              <a:t>Office2</a:t>
            </a:r>
            <a:endParaRPr lang="zh-TW" altLang="en-US" sz="1600" b="1">
              <a:solidFill>
                <a:schemeClr val="bg1"/>
              </a:solidFill>
              <a:effectLst>
                <a:outerShdw blurRad="38100" dist="50800" dir="2700000" sx="101000" sy="101000" algn="tl" rotWithShape="0">
                  <a:prstClr val="black">
                    <a:alpha val="60000"/>
                  </a:prstClr>
                </a:outerShdw>
              </a:effectLst>
            </a:endParaRPr>
          </a:p>
        </p:txBody>
      </p:sp>
      <p:sp>
        <p:nvSpPr>
          <p:cNvPr id="59" name="文字方塊 58">
            <a:extLst>
              <a:ext uri="{FF2B5EF4-FFF2-40B4-BE49-F238E27FC236}">
                <a16:creationId xmlns:a16="http://schemas.microsoft.com/office/drawing/2014/main" id="{FB115049-5154-5D4C-7A81-A4C62DC59C53}"/>
              </a:ext>
            </a:extLst>
          </p:cNvPr>
          <p:cNvSpPr txBox="1"/>
          <p:nvPr/>
        </p:nvSpPr>
        <p:spPr>
          <a:xfrm>
            <a:off x="494713" y="3128822"/>
            <a:ext cx="176843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1600" b="1">
                <a:solidFill>
                  <a:schemeClr val="bg1"/>
                </a:solidFill>
                <a:effectLst>
                  <a:outerShdw blurRad="38100" dist="50800" dir="2700000" sx="101000" sy="101000" algn="tl" rotWithShape="0">
                    <a:prstClr val="black">
                      <a:alpha val="60000"/>
                    </a:prstClr>
                  </a:outerShdw>
                </a:effectLst>
              </a:rPr>
              <a:t>WFH</a:t>
            </a:r>
            <a:r>
              <a:rPr lang="zh-TW" altLang="en-US" sz="1600" b="1">
                <a:solidFill>
                  <a:schemeClr val="bg1"/>
                </a:solidFill>
                <a:effectLst>
                  <a:outerShdw blurRad="38100" dist="50800" dir="2700000" sx="101000" sy="101000" algn="tl" rotWithShape="0">
                    <a:prstClr val="black">
                      <a:alpha val="60000"/>
                    </a:prstClr>
                  </a:outerShdw>
                </a:effectLst>
              </a:rPr>
              <a:t> </a:t>
            </a:r>
            <a:r>
              <a:rPr lang="en-US" altLang="zh-TW" sz="1600" b="1">
                <a:solidFill>
                  <a:schemeClr val="bg1"/>
                </a:solidFill>
                <a:effectLst>
                  <a:outerShdw blurRad="38100" dist="50800" dir="2700000" sx="101000" sy="101000" algn="tl" rotWithShape="0">
                    <a:prstClr val="black">
                      <a:alpha val="60000"/>
                    </a:prstClr>
                  </a:outerShdw>
                </a:effectLst>
              </a:rPr>
              <a:t>employees</a:t>
            </a:r>
            <a:endParaRPr lang="zh-TW" altLang="en-US" sz="1600" b="1">
              <a:solidFill>
                <a:schemeClr val="bg1"/>
              </a:solidFill>
              <a:effectLst>
                <a:outerShdw blurRad="38100" dist="50800" dir="2700000" sx="101000" sy="101000" algn="tl" rotWithShape="0">
                  <a:prstClr val="black">
                    <a:alpha val="60000"/>
                  </a:prstClr>
                </a:outerShdw>
              </a:effectLst>
            </a:endParaRPr>
          </a:p>
        </p:txBody>
      </p:sp>
      <p:sp>
        <p:nvSpPr>
          <p:cNvPr id="60" name="文字方塊 59">
            <a:extLst>
              <a:ext uri="{FF2B5EF4-FFF2-40B4-BE49-F238E27FC236}">
                <a16:creationId xmlns:a16="http://schemas.microsoft.com/office/drawing/2014/main" id="{522E4B3D-F456-EE76-8AAB-DFE8DB1C6E63}"/>
              </a:ext>
            </a:extLst>
          </p:cNvPr>
          <p:cNvSpPr txBox="1"/>
          <p:nvPr/>
        </p:nvSpPr>
        <p:spPr>
          <a:xfrm>
            <a:off x="10109112" y="3128822"/>
            <a:ext cx="123463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1600" b="1">
                <a:solidFill>
                  <a:schemeClr val="bg1"/>
                </a:solidFill>
                <a:effectLst>
                  <a:outerShdw blurRad="38100" dist="50800" dir="2700000" sx="101000" sy="101000" algn="tl" rotWithShape="0">
                    <a:prstClr val="black">
                      <a:alpha val="60000"/>
                    </a:prstClr>
                  </a:outerShdw>
                </a:effectLst>
              </a:rPr>
              <a:t>Field sales</a:t>
            </a:r>
            <a:endParaRPr lang="zh-TW" altLang="en-US" sz="1600" b="1">
              <a:solidFill>
                <a:schemeClr val="bg1"/>
              </a:solidFill>
              <a:effectLst>
                <a:outerShdw blurRad="38100" dist="50800" dir="2700000" sx="101000" sy="101000" algn="tl" rotWithShape="0">
                  <a:prstClr val="black">
                    <a:alpha val="60000"/>
                  </a:prst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58501979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矩形 62">
            <a:extLst>
              <a:ext uri="{FF2B5EF4-FFF2-40B4-BE49-F238E27FC236}">
                <a16:creationId xmlns:a16="http://schemas.microsoft.com/office/drawing/2014/main" id="{C3C3116E-693A-05C2-64C8-5FB868572592}"/>
              </a:ext>
            </a:extLst>
          </p:cNvPr>
          <p:cNvSpPr/>
          <p:nvPr/>
        </p:nvSpPr>
        <p:spPr>
          <a:xfrm>
            <a:off x="0" y="282054"/>
            <a:ext cx="8300363" cy="2366131"/>
          </a:xfrm>
          <a:prstGeom prst="rect">
            <a:avLst/>
          </a:prstGeom>
          <a:solidFill>
            <a:schemeClr val="bg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7" name="文字方塊 36">
            <a:extLst>
              <a:ext uri="{FF2B5EF4-FFF2-40B4-BE49-F238E27FC236}">
                <a16:creationId xmlns:a16="http://schemas.microsoft.com/office/drawing/2014/main" id="{B6C1E235-20D2-ED8A-5005-16A20D5AB299}"/>
              </a:ext>
            </a:extLst>
          </p:cNvPr>
          <p:cNvSpPr txBox="1"/>
          <p:nvPr/>
        </p:nvSpPr>
        <p:spPr>
          <a:xfrm>
            <a:off x="476788" y="362570"/>
            <a:ext cx="724329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4000" b="1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ea typeface="微軟正黑體" panose="020B0604030504040204" pitchFamily="34" charset="-120"/>
              </a:rPr>
              <a:t>QHora-321/322</a:t>
            </a:r>
            <a:r>
              <a:rPr lang="zh-TW" altLang="en-US" sz="4000" b="1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ea typeface="微軟正黑體" panose="020B0604030504040204" pitchFamily="34" charset="-120"/>
              </a:rPr>
              <a:t>的加入可以為</a:t>
            </a:r>
            <a:r>
              <a:rPr lang="en-US" altLang="zh-TW" sz="4000" b="1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ea typeface="微軟正黑體" panose="020B0604030504040204" pitchFamily="34" charset="-120"/>
              </a:rPr>
              <a:t>SMB</a:t>
            </a:r>
            <a:r>
              <a:rPr lang="zh-TW" altLang="en-US" sz="4000" b="1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ea typeface="微軟正黑體" panose="020B0604030504040204" pitchFamily="34" charset="-120"/>
              </a:rPr>
              <a:t>帶來什麼變化</a:t>
            </a:r>
            <a:r>
              <a:rPr lang="en-US" altLang="zh-TW" sz="4000" b="1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ea typeface="微軟正黑體" panose="020B0604030504040204" pitchFamily="34" charset="-120"/>
              </a:rPr>
              <a:t>?</a:t>
            </a:r>
            <a:endParaRPr lang="en-US" altLang="zh-TW" sz="4000" b="1">
              <a:solidFill>
                <a:schemeClr val="tx1">
                  <a:lumMod val="95000"/>
                  <a:lumOff val="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8" name="文字方塊 37">
            <a:extLst>
              <a:ext uri="{FF2B5EF4-FFF2-40B4-BE49-F238E27FC236}">
                <a16:creationId xmlns:a16="http://schemas.microsoft.com/office/drawing/2014/main" id="{71991CE2-C602-A4CD-2065-ADCE336B399D}"/>
              </a:ext>
            </a:extLst>
          </p:cNvPr>
          <p:cNvSpPr txBox="1"/>
          <p:nvPr/>
        </p:nvSpPr>
        <p:spPr>
          <a:xfrm>
            <a:off x="476788" y="1645977"/>
            <a:ext cx="7680024" cy="785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zh-TW" sz="1600"/>
              <a:t>QuWAN</a:t>
            </a:r>
            <a:r>
              <a:rPr lang="zh-TW" altLang="en-US" sz="1600"/>
              <a:t>可提供各辦公室自動組網</a:t>
            </a:r>
            <a:endParaRPr lang="en-US" altLang="zh-TW" sz="1600"/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zh-TW" sz="1600"/>
              <a:t>WFH</a:t>
            </a:r>
            <a:r>
              <a:rPr lang="zh-TW" altLang="en-US" sz="1600"/>
              <a:t>或遠端連線需求可透過</a:t>
            </a:r>
            <a:r>
              <a:rPr lang="en-US" altLang="zh-TW" sz="1600"/>
              <a:t>QVPN</a:t>
            </a:r>
            <a:r>
              <a:rPr lang="zh-TW" altLang="en-US" sz="1600"/>
              <a:t>協助擴展</a:t>
            </a:r>
            <a:endParaRPr lang="en-US" altLang="zh-TW" sz="1600"/>
          </a:p>
        </p:txBody>
      </p:sp>
      <p:pic>
        <p:nvPicPr>
          <p:cNvPr id="67" name="圖片 66">
            <a:extLst>
              <a:ext uri="{FF2B5EF4-FFF2-40B4-BE49-F238E27FC236}">
                <a16:creationId xmlns:a16="http://schemas.microsoft.com/office/drawing/2014/main" id="{FEC46AC7-4C39-617D-851F-330032FD815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47099" y="2969416"/>
            <a:ext cx="11262598" cy="3388466"/>
          </a:xfrm>
          <a:prstGeom prst="rect">
            <a:avLst/>
          </a:prstGeom>
        </p:spPr>
      </p:pic>
      <p:sp>
        <p:nvSpPr>
          <p:cNvPr id="47" name="矩形 46">
            <a:extLst>
              <a:ext uri="{FF2B5EF4-FFF2-40B4-BE49-F238E27FC236}">
                <a16:creationId xmlns:a16="http://schemas.microsoft.com/office/drawing/2014/main" id="{D9943E6A-19DF-5AE6-FAF5-40CB8BCBC470}"/>
              </a:ext>
            </a:extLst>
          </p:cNvPr>
          <p:cNvSpPr/>
          <p:nvPr/>
        </p:nvSpPr>
        <p:spPr>
          <a:xfrm>
            <a:off x="2340532" y="4003395"/>
            <a:ext cx="694425" cy="504468"/>
          </a:xfrm>
          <a:prstGeom prst="rect">
            <a:avLst/>
          </a:prstGeom>
          <a:solidFill>
            <a:srgbClr val="72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1400" b="1">
                <a:solidFill>
                  <a:schemeClr val="tx2">
                    <a:lumMod val="50000"/>
                  </a:schemeClr>
                </a:solidFill>
              </a:rPr>
              <a:t>QVPN</a:t>
            </a:r>
            <a:endParaRPr lang="zh-TW" altLang="en-US" sz="1400" b="1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56" name="文字方塊 55">
            <a:extLst>
              <a:ext uri="{FF2B5EF4-FFF2-40B4-BE49-F238E27FC236}">
                <a16:creationId xmlns:a16="http://schemas.microsoft.com/office/drawing/2014/main" id="{4DEC801C-A2C6-F5A5-C993-FE1CEEBE81F9}"/>
              </a:ext>
            </a:extLst>
          </p:cNvPr>
          <p:cNvSpPr txBox="1"/>
          <p:nvPr/>
        </p:nvSpPr>
        <p:spPr>
          <a:xfrm>
            <a:off x="4308460" y="3038707"/>
            <a:ext cx="88197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1600" b="1">
                <a:solidFill>
                  <a:schemeClr val="bg1"/>
                </a:solidFill>
                <a:effectLst>
                  <a:outerShdw blurRad="38100" dist="50800" dir="2700000" sx="101000" sy="101000" algn="tl" rotWithShape="0">
                    <a:prstClr val="black">
                      <a:alpha val="60000"/>
                    </a:prstClr>
                  </a:outerShdw>
                </a:effectLst>
              </a:rPr>
              <a:t>Office1</a:t>
            </a:r>
            <a:endParaRPr lang="zh-TW" altLang="en-US" sz="1600" b="1">
              <a:solidFill>
                <a:schemeClr val="bg1"/>
              </a:solidFill>
              <a:effectLst>
                <a:outerShdw blurRad="38100" dist="50800" dir="2700000" sx="101000" sy="101000" algn="tl" rotWithShape="0">
                  <a:prstClr val="black">
                    <a:alpha val="60000"/>
                  </a:prstClr>
                </a:outerShdw>
              </a:effectLst>
            </a:endParaRPr>
          </a:p>
        </p:txBody>
      </p:sp>
      <p:sp>
        <p:nvSpPr>
          <p:cNvPr id="57" name="文字方塊 56">
            <a:extLst>
              <a:ext uri="{FF2B5EF4-FFF2-40B4-BE49-F238E27FC236}">
                <a16:creationId xmlns:a16="http://schemas.microsoft.com/office/drawing/2014/main" id="{B9BA078F-492D-7D4E-AB33-8AAA947711CA}"/>
              </a:ext>
            </a:extLst>
          </p:cNvPr>
          <p:cNvSpPr txBox="1"/>
          <p:nvPr/>
        </p:nvSpPr>
        <p:spPr>
          <a:xfrm>
            <a:off x="7859376" y="3038707"/>
            <a:ext cx="88197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1600" b="1">
                <a:solidFill>
                  <a:schemeClr val="bg1"/>
                </a:solidFill>
                <a:effectLst>
                  <a:outerShdw blurRad="38100" dist="50800" dir="2700000" sx="101000" sy="101000" algn="tl" rotWithShape="0">
                    <a:prstClr val="black">
                      <a:alpha val="60000"/>
                    </a:prstClr>
                  </a:outerShdw>
                </a:effectLst>
              </a:rPr>
              <a:t>Office2</a:t>
            </a:r>
            <a:endParaRPr lang="zh-TW" altLang="en-US" sz="1600" b="1">
              <a:solidFill>
                <a:schemeClr val="bg1"/>
              </a:solidFill>
              <a:effectLst>
                <a:outerShdw blurRad="38100" dist="50800" dir="2700000" sx="101000" sy="101000" algn="tl" rotWithShape="0">
                  <a:prstClr val="black">
                    <a:alpha val="60000"/>
                  </a:prstClr>
                </a:outerShdw>
              </a:effectLst>
            </a:endParaRPr>
          </a:p>
        </p:txBody>
      </p:sp>
      <p:sp>
        <p:nvSpPr>
          <p:cNvPr id="59" name="文字方塊 58">
            <a:extLst>
              <a:ext uri="{FF2B5EF4-FFF2-40B4-BE49-F238E27FC236}">
                <a16:creationId xmlns:a16="http://schemas.microsoft.com/office/drawing/2014/main" id="{FB115049-5154-5D4C-7A81-A4C62DC59C53}"/>
              </a:ext>
            </a:extLst>
          </p:cNvPr>
          <p:cNvSpPr txBox="1"/>
          <p:nvPr/>
        </p:nvSpPr>
        <p:spPr>
          <a:xfrm>
            <a:off x="495453" y="3038707"/>
            <a:ext cx="176843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1600" b="1">
                <a:solidFill>
                  <a:schemeClr val="bg1"/>
                </a:solidFill>
                <a:effectLst>
                  <a:outerShdw blurRad="38100" dist="50800" dir="2700000" sx="101000" sy="101000" algn="tl" rotWithShape="0">
                    <a:prstClr val="black">
                      <a:alpha val="60000"/>
                    </a:prstClr>
                  </a:outerShdw>
                </a:effectLst>
              </a:rPr>
              <a:t>WFH</a:t>
            </a:r>
            <a:r>
              <a:rPr lang="zh-TW" altLang="en-US" sz="1600" b="1">
                <a:solidFill>
                  <a:schemeClr val="bg1"/>
                </a:solidFill>
                <a:effectLst>
                  <a:outerShdw blurRad="38100" dist="50800" dir="2700000" sx="101000" sy="101000" algn="tl" rotWithShape="0">
                    <a:prstClr val="black">
                      <a:alpha val="60000"/>
                    </a:prstClr>
                  </a:outerShdw>
                </a:effectLst>
              </a:rPr>
              <a:t> </a:t>
            </a:r>
            <a:r>
              <a:rPr lang="en-US" altLang="zh-TW" sz="1600" b="1">
                <a:solidFill>
                  <a:schemeClr val="bg1"/>
                </a:solidFill>
                <a:effectLst>
                  <a:outerShdw blurRad="38100" dist="50800" dir="2700000" sx="101000" sy="101000" algn="tl" rotWithShape="0">
                    <a:prstClr val="black">
                      <a:alpha val="60000"/>
                    </a:prstClr>
                  </a:outerShdw>
                </a:effectLst>
              </a:rPr>
              <a:t>employees</a:t>
            </a:r>
            <a:endParaRPr lang="zh-TW" altLang="en-US" sz="1600" b="1">
              <a:solidFill>
                <a:schemeClr val="bg1"/>
              </a:solidFill>
              <a:effectLst>
                <a:outerShdw blurRad="38100" dist="50800" dir="2700000" sx="101000" sy="101000" algn="tl" rotWithShape="0">
                  <a:prstClr val="black">
                    <a:alpha val="60000"/>
                  </a:prstClr>
                </a:outerShdw>
              </a:effectLst>
            </a:endParaRPr>
          </a:p>
        </p:txBody>
      </p:sp>
      <p:sp>
        <p:nvSpPr>
          <p:cNvPr id="60" name="文字方塊 59">
            <a:extLst>
              <a:ext uri="{FF2B5EF4-FFF2-40B4-BE49-F238E27FC236}">
                <a16:creationId xmlns:a16="http://schemas.microsoft.com/office/drawing/2014/main" id="{522E4B3D-F456-EE76-8AAB-DFE8DB1C6E63}"/>
              </a:ext>
            </a:extLst>
          </p:cNvPr>
          <p:cNvSpPr txBox="1"/>
          <p:nvPr/>
        </p:nvSpPr>
        <p:spPr>
          <a:xfrm>
            <a:off x="10076245" y="3038707"/>
            <a:ext cx="123463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1600" b="1">
                <a:solidFill>
                  <a:schemeClr val="bg1"/>
                </a:solidFill>
                <a:effectLst>
                  <a:outerShdw blurRad="38100" dist="50800" dir="2700000" sx="101000" sy="101000" algn="tl" rotWithShape="0">
                    <a:prstClr val="black">
                      <a:alpha val="60000"/>
                    </a:prstClr>
                  </a:outerShdw>
                </a:effectLst>
              </a:rPr>
              <a:t>Field sales</a:t>
            </a:r>
            <a:endParaRPr lang="zh-TW" altLang="en-US" sz="1600" b="1">
              <a:solidFill>
                <a:schemeClr val="bg1"/>
              </a:solidFill>
              <a:effectLst>
                <a:outerShdw blurRad="38100" dist="50800" dir="2700000" sx="101000" sy="101000" algn="tl" rotWithShape="0">
                  <a:prstClr val="black">
                    <a:alpha val="60000"/>
                  </a:prstClr>
                </a:outerShdw>
              </a:effectLst>
            </a:endParaRPr>
          </a:p>
        </p:txBody>
      </p:sp>
      <p:pic>
        <p:nvPicPr>
          <p:cNvPr id="12" name="圖片 11">
            <a:extLst>
              <a:ext uri="{FF2B5EF4-FFF2-40B4-BE49-F238E27FC236}">
                <a16:creationId xmlns:a16="http://schemas.microsoft.com/office/drawing/2014/main" id="{9EE6CE1F-60E4-C030-FA16-4193E386010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3405" y="3548719"/>
            <a:ext cx="573607" cy="573607"/>
          </a:xfrm>
          <a:prstGeom prst="rect">
            <a:avLst/>
          </a:prstGeom>
        </p:spPr>
      </p:pic>
      <p:pic>
        <p:nvPicPr>
          <p:cNvPr id="62" name="圖片 61">
            <a:extLst>
              <a:ext uri="{FF2B5EF4-FFF2-40B4-BE49-F238E27FC236}">
                <a16:creationId xmlns:a16="http://schemas.microsoft.com/office/drawing/2014/main" id="{0BE0FA46-AE40-0347-CB32-6852AE3E889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93977" y="3533944"/>
            <a:ext cx="573607" cy="573607"/>
          </a:xfrm>
          <a:prstGeom prst="rect">
            <a:avLst/>
          </a:prstGeom>
        </p:spPr>
      </p:pic>
      <p:sp>
        <p:nvSpPr>
          <p:cNvPr id="68" name="矩形 67">
            <a:extLst>
              <a:ext uri="{FF2B5EF4-FFF2-40B4-BE49-F238E27FC236}">
                <a16:creationId xmlns:a16="http://schemas.microsoft.com/office/drawing/2014/main" id="{F85C3644-BCFF-C584-9A0C-14F4057A3B6F}"/>
              </a:ext>
            </a:extLst>
          </p:cNvPr>
          <p:cNvSpPr/>
          <p:nvPr/>
        </p:nvSpPr>
        <p:spPr>
          <a:xfrm>
            <a:off x="9583240" y="4003396"/>
            <a:ext cx="694426" cy="504468"/>
          </a:xfrm>
          <a:prstGeom prst="rect">
            <a:avLst/>
          </a:prstGeom>
          <a:solidFill>
            <a:srgbClr val="72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1400" b="1">
                <a:solidFill>
                  <a:schemeClr val="tx2">
                    <a:lumMod val="50000"/>
                  </a:schemeClr>
                </a:solidFill>
              </a:rPr>
              <a:t>QVPN</a:t>
            </a:r>
            <a:endParaRPr lang="zh-TW" altLang="en-US" sz="1400" b="1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69" name="文字方塊 68">
            <a:extLst>
              <a:ext uri="{FF2B5EF4-FFF2-40B4-BE49-F238E27FC236}">
                <a16:creationId xmlns:a16="http://schemas.microsoft.com/office/drawing/2014/main" id="{57FD80C2-E343-3972-DB8E-BD7EF7A4DE50}"/>
              </a:ext>
            </a:extLst>
          </p:cNvPr>
          <p:cNvSpPr txBox="1"/>
          <p:nvPr/>
        </p:nvSpPr>
        <p:spPr>
          <a:xfrm>
            <a:off x="4102506" y="5885376"/>
            <a:ext cx="75212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1400" b="1">
                <a:solidFill>
                  <a:schemeClr val="bg1"/>
                </a:solidFill>
              </a:rPr>
              <a:t>10GbE</a:t>
            </a:r>
            <a:endParaRPr lang="zh-TW" altLang="en-US" sz="1400" b="1">
              <a:solidFill>
                <a:schemeClr val="bg1"/>
              </a:solidFill>
            </a:endParaRPr>
          </a:p>
        </p:txBody>
      </p:sp>
      <p:sp>
        <p:nvSpPr>
          <p:cNvPr id="70" name="文字方塊 69">
            <a:extLst>
              <a:ext uri="{FF2B5EF4-FFF2-40B4-BE49-F238E27FC236}">
                <a16:creationId xmlns:a16="http://schemas.microsoft.com/office/drawing/2014/main" id="{BDFB03F0-6AC2-D22D-F53A-EE245061E51F}"/>
              </a:ext>
            </a:extLst>
          </p:cNvPr>
          <p:cNvSpPr txBox="1"/>
          <p:nvPr/>
        </p:nvSpPr>
        <p:spPr>
          <a:xfrm>
            <a:off x="8570699" y="5885376"/>
            <a:ext cx="80182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1400" b="1">
                <a:solidFill>
                  <a:schemeClr val="bg1"/>
                </a:solidFill>
              </a:rPr>
              <a:t>2.5GbE</a:t>
            </a:r>
            <a:endParaRPr lang="zh-TW" altLang="en-US" sz="1400" b="1">
              <a:solidFill>
                <a:schemeClr val="bg1"/>
              </a:solidFill>
            </a:endParaRPr>
          </a:p>
        </p:txBody>
      </p:sp>
      <p:sp>
        <p:nvSpPr>
          <p:cNvPr id="71" name="文字方塊 70">
            <a:extLst>
              <a:ext uri="{FF2B5EF4-FFF2-40B4-BE49-F238E27FC236}">
                <a16:creationId xmlns:a16="http://schemas.microsoft.com/office/drawing/2014/main" id="{3C3C3C10-4831-E8D7-3D6B-7DE141E53A4D}"/>
              </a:ext>
            </a:extLst>
          </p:cNvPr>
          <p:cNvSpPr txBox="1"/>
          <p:nvPr/>
        </p:nvSpPr>
        <p:spPr>
          <a:xfrm>
            <a:off x="2992177" y="5885376"/>
            <a:ext cx="80182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1400" b="1">
                <a:solidFill>
                  <a:schemeClr val="bg1"/>
                </a:solidFill>
              </a:rPr>
              <a:t>2.5GbE</a:t>
            </a:r>
            <a:endParaRPr lang="zh-TW" altLang="en-US" sz="1400" b="1">
              <a:solidFill>
                <a:schemeClr val="bg1"/>
              </a:solidFill>
            </a:endParaRPr>
          </a:p>
        </p:txBody>
      </p:sp>
      <p:sp>
        <p:nvSpPr>
          <p:cNvPr id="72" name="文字方塊 71">
            <a:extLst>
              <a:ext uri="{FF2B5EF4-FFF2-40B4-BE49-F238E27FC236}">
                <a16:creationId xmlns:a16="http://schemas.microsoft.com/office/drawing/2014/main" id="{6D5C2A07-3DEB-70FE-B718-8172B61AC357}"/>
              </a:ext>
            </a:extLst>
          </p:cNvPr>
          <p:cNvSpPr txBox="1"/>
          <p:nvPr/>
        </p:nvSpPr>
        <p:spPr>
          <a:xfrm>
            <a:off x="7425843" y="5885376"/>
            <a:ext cx="80182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1400" b="1">
                <a:solidFill>
                  <a:schemeClr val="bg1"/>
                </a:solidFill>
              </a:rPr>
              <a:t>2.5GbE</a:t>
            </a:r>
            <a:endParaRPr lang="zh-TW" altLang="en-US" sz="1400" b="1">
              <a:solidFill>
                <a:schemeClr val="bg1"/>
              </a:solidFill>
            </a:endParaRPr>
          </a:p>
        </p:txBody>
      </p:sp>
      <p:sp>
        <p:nvSpPr>
          <p:cNvPr id="73" name="文字方塊 72">
            <a:extLst>
              <a:ext uri="{FF2B5EF4-FFF2-40B4-BE49-F238E27FC236}">
                <a16:creationId xmlns:a16="http://schemas.microsoft.com/office/drawing/2014/main" id="{5F092B22-4A6C-8041-9534-CB7C09DA6425}"/>
              </a:ext>
            </a:extLst>
          </p:cNvPr>
          <p:cNvSpPr txBox="1"/>
          <p:nvPr/>
        </p:nvSpPr>
        <p:spPr>
          <a:xfrm>
            <a:off x="5252401" y="5885376"/>
            <a:ext cx="75212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1400" b="1">
                <a:solidFill>
                  <a:schemeClr val="bg1"/>
                </a:solidFill>
              </a:rPr>
              <a:t>10GbE</a:t>
            </a:r>
            <a:endParaRPr lang="zh-TW" altLang="en-US" sz="1400" b="1">
              <a:solidFill>
                <a:schemeClr val="bg1"/>
              </a:solidFill>
            </a:endParaRPr>
          </a:p>
        </p:txBody>
      </p:sp>
      <p:sp>
        <p:nvSpPr>
          <p:cNvPr id="74" name="文字方塊 73">
            <a:extLst>
              <a:ext uri="{FF2B5EF4-FFF2-40B4-BE49-F238E27FC236}">
                <a16:creationId xmlns:a16="http://schemas.microsoft.com/office/drawing/2014/main" id="{BEC9FFD2-5B72-B01B-56A4-97821B45F647}"/>
              </a:ext>
            </a:extLst>
          </p:cNvPr>
          <p:cNvSpPr txBox="1"/>
          <p:nvPr/>
        </p:nvSpPr>
        <p:spPr>
          <a:xfrm>
            <a:off x="4067423" y="3635859"/>
            <a:ext cx="796841" cy="24036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1000"/>
              <a:t>QHora-322</a:t>
            </a:r>
            <a:endParaRPr lang="zh-TW" altLang="en-US" sz="1000"/>
          </a:p>
        </p:txBody>
      </p:sp>
      <p:sp>
        <p:nvSpPr>
          <p:cNvPr id="75" name="文字方塊 74">
            <a:extLst>
              <a:ext uri="{FF2B5EF4-FFF2-40B4-BE49-F238E27FC236}">
                <a16:creationId xmlns:a16="http://schemas.microsoft.com/office/drawing/2014/main" id="{22FFE44D-0D76-4B14-1D35-D26E041229E5}"/>
              </a:ext>
            </a:extLst>
          </p:cNvPr>
          <p:cNvSpPr txBox="1"/>
          <p:nvPr/>
        </p:nvSpPr>
        <p:spPr>
          <a:xfrm>
            <a:off x="7826755" y="3694856"/>
            <a:ext cx="816249" cy="246221"/>
          </a:xfrm>
          <a:prstGeom prst="rect">
            <a:avLst/>
          </a:prstGeom>
          <a:noFill/>
        </p:spPr>
        <p:txBody>
          <a:bodyPr wrap="none" lIns="91440" tIns="45720" rIns="91440" bIns="45720" rtlCol="0" anchor="t">
            <a:spAutoFit/>
          </a:bodyPr>
          <a:lstStyle/>
          <a:p>
            <a:r>
              <a:rPr lang="en-US" altLang="zh-TW" sz="1000"/>
              <a:t>QHora-321</a:t>
            </a:r>
            <a:endParaRPr lang="zh-TW" altLang="en-US" sz="1000"/>
          </a:p>
        </p:txBody>
      </p:sp>
    </p:spTree>
    <p:extLst>
      <p:ext uri="{BB962C8B-B14F-4D97-AF65-F5344CB8AC3E}">
        <p14:creationId xmlns:p14="http://schemas.microsoft.com/office/powerpoint/2010/main" val="48776336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矩形 10">
            <a:extLst>
              <a:ext uri="{FF2B5EF4-FFF2-40B4-BE49-F238E27FC236}">
                <a16:creationId xmlns:a16="http://schemas.microsoft.com/office/drawing/2014/main" id="{5D80798B-BADD-40CB-9646-A21C63AE416D}"/>
              </a:ext>
            </a:extLst>
          </p:cNvPr>
          <p:cNvSpPr/>
          <p:nvPr/>
        </p:nvSpPr>
        <p:spPr>
          <a:xfrm>
            <a:off x="-4" y="-3"/>
            <a:ext cx="12192001" cy="4093372"/>
          </a:xfrm>
          <a:prstGeom prst="rect">
            <a:avLst/>
          </a:prstGeom>
          <a:gradFill>
            <a:gsLst>
              <a:gs pos="0">
                <a:srgbClr val="ECF0F4"/>
              </a:gs>
              <a:gs pos="100000">
                <a:schemeClr val="bg1">
                  <a:alpha val="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8" name="文字方塊 7">
            <a:extLst>
              <a:ext uri="{FF2B5EF4-FFF2-40B4-BE49-F238E27FC236}">
                <a16:creationId xmlns:a16="http://schemas.microsoft.com/office/drawing/2014/main" id="{87E139F7-70EC-4C37-A8A4-CE0D1865F359}"/>
              </a:ext>
            </a:extLst>
          </p:cNvPr>
          <p:cNvSpPr txBox="1"/>
          <p:nvPr/>
        </p:nvSpPr>
        <p:spPr>
          <a:xfrm>
            <a:off x="576883" y="418973"/>
            <a:ext cx="11038233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4600" b="1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ea typeface="微軟正黑體" panose="020B0604030504040204" pitchFamily="34" charset="-120"/>
              </a:rPr>
              <a:t>QHora-321/322</a:t>
            </a:r>
            <a:r>
              <a:rPr lang="zh-TW" altLang="en-US" sz="4600" b="1">
                <a:solidFill>
                  <a:schemeClr val="tx1">
                    <a:lumMod val="95000"/>
                    <a:lumOff val="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是一個能替你帶來</a:t>
            </a:r>
          </a:p>
        </p:txBody>
      </p:sp>
      <p:sp>
        <p:nvSpPr>
          <p:cNvPr id="9" name="文字方塊 8">
            <a:extLst>
              <a:ext uri="{FF2B5EF4-FFF2-40B4-BE49-F238E27FC236}">
                <a16:creationId xmlns:a16="http://schemas.microsoft.com/office/drawing/2014/main" id="{11F3AF3B-7EF0-4705-A70C-0AA2CE69D5C1}"/>
              </a:ext>
            </a:extLst>
          </p:cNvPr>
          <p:cNvSpPr txBox="1"/>
          <p:nvPr/>
        </p:nvSpPr>
        <p:spPr>
          <a:xfrm>
            <a:off x="655465" y="1219192"/>
            <a:ext cx="10861032" cy="21142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ts val="24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zh-TW" altLang="en-US" sz="1600" spc="100">
                <a:solidFill>
                  <a:schemeClr val="tx1">
                    <a:lumMod val="95000"/>
                    <a:lumOff val="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不用再被</a:t>
            </a:r>
            <a:r>
              <a:rPr lang="en-US" altLang="zh-TW" sz="1600" spc="100">
                <a:solidFill>
                  <a:schemeClr val="tx1">
                    <a:lumMod val="95000"/>
                    <a:lumOff val="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router</a:t>
            </a:r>
            <a:r>
              <a:rPr lang="zh-TW" altLang="en-US" sz="1600" spc="100">
                <a:solidFill>
                  <a:schemeClr val="tx1">
                    <a:lumMod val="95000"/>
                    <a:lumOff val="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的預設值給限制</a:t>
            </a:r>
          </a:p>
          <a:p>
            <a:pPr marL="285750" indent="-285750">
              <a:lnSpc>
                <a:spcPts val="24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zh-TW" altLang="en-US" sz="1600" spc="100">
                <a:solidFill>
                  <a:schemeClr val="tx1">
                    <a:lumMod val="95000"/>
                    <a:lumOff val="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可全自訂的</a:t>
            </a:r>
            <a:r>
              <a:rPr lang="en-US" altLang="zh-TW" sz="1600" spc="100">
                <a:solidFill>
                  <a:schemeClr val="tx1">
                    <a:lumMod val="95000"/>
                    <a:lumOff val="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WAN/LAN</a:t>
            </a:r>
            <a:r>
              <a:rPr lang="zh-TW" altLang="en-US" sz="1600" spc="100">
                <a:solidFill>
                  <a:schemeClr val="tx1">
                    <a:lumMod val="95000"/>
                    <a:lumOff val="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跟多</a:t>
            </a:r>
            <a:r>
              <a:rPr lang="en-US" altLang="zh-TW" sz="1600" spc="100">
                <a:solidFill>
                  <a:schemeClr val="tx1">
                    <a:lumMod val="95000"/>
                    <a:lumOff val="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port</a:t>
            </a:r>
            <a:r>
              <a:rPr lang="zh-TW" altLang="en-US" sz="1600" spc="100">
                <a:solidFill>
                  <a:schemeClr val="tx1">
                    <a:lumMod val="95000"/>
                    <a:lumOff val="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綁定，讓</a:t>
            </a:r>
            <a:r>
              <a:rPr lang="en-US" altLang="zh-TW" sz="1600" spc="100">
                <a:solidFill>
                  <a:schemeClr val="tx1">
                    <a:lumMod val="95000"/>
                    <a:lumOff val="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router</a:t>
            </a:r>
            <a:r>
              <a:rPr lang="zh-TW" altLang="en-US" sz="1600" spc="100">
                <a:solidFill>
                  <a:schemeClr val="tx1">
                    <a:lumMod val="95000"/>
                    <a:lumOff val="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去符合你的網路需求</a:t>
            </a:r>
          </a:p>
          <a:p>
            <a:pPr marL="285750" indent="-285750">
              <a:lnSpc>
                <a:spcPts val="24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zh-TW" altLang="en-US" sz="1600" spc="100">
                <a:solidFill>
                  <a:schemeClr val="tx1">
                    <a:lumMod val="95000"/>
                    <a:lumOff val="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可大量布建</a:t>
            </a:r>
            <a:r>
              <a:rPr lang="en-US" altLang="zh-TW" sz="1600" spc="100">
                <a:solidFill>
                  <a:schemeClr val="tx1">
                    <a:lumMod val="95000"/>
                    <a:lumOff val="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VPN</a:t>
            </a:r>
            <a:r>
              <a:rPr lang="zh-TW" altLang="en-US" sz="1600" spc="100">
                <a:solidFill>
                  <a:schemeClr val="tx1">
                    <a:lumMod val="95000"/>
                    <a:lumOff val="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的</a:t>
            </a:r>
            <a:r>
              <a:rPr lang="en-US" altLang="zh-TW" sz="1600" spc="100">
                <a:solidFill>
                  <a:schemeClr val="tx1">
                    <a:lumMod val="95000"/>
                    <a:lumOff val="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router</a:t>
            </a:r>
          </a:p>
          <a:p>
            <a:pPr marL="285750" indent="-285750">
              <a:lnSpc>
                <a:spcPts val="24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zh-TW" altLang="en-US" sz="1600" spc="100">
                <a:solidFill>
                  <a:schemeClr val="tx1">
                    <a:lumMod val="95000"/>
                    <a:lumOff val="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更高的</a:t>
            </a:r>
            <a:r>
              <a:rPr lang="en-US" altLang="zh-TW" sz="1600" spc="100">
                <a:solidFill>
                  <a:schemeClr val="tx1">
                    <a:lumMod val="95000"/>
                    <a:lumOff val="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port speed</a:t>
            </a:r>
            <a:r>
              <a:rPr lang="zh-TW" altLang="en-US" sz="1600" spc="100">
                <a:solidFill>
                  <a:schemeClr val="tx1">
                    <a:lumMod val="95000"/>
                    <a:lumOff val="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讓傳檔更有效率</a:t>
            </a:r>
          </a:p>
          <a:p>
            <a:pPr marL="285750" indent="-285750">
              <a:lnSpc>
                <a:spcPts val="24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zh-TW" altLang="en-US" sz="1600" spc="100">
                <a:solidFill>
                  <a:schemeClr val="tx1">
                    <a:lumMod val="95000"/>
                    <a:lumOff val="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最基本網速是</a:t>
            </a:r>
            <a:r>
              <a:rPr lang="en-US" altLang="zh-TW" sz="1600" spc="100">
                <a:solidFill>
                  <a:schemeClr val="tx1">
                    <a:lumMod val="95000"/>
                    <a:lumOff val="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2.5G</a:t>
            </a:r>
            <a:r>
              <a:rPr lang="zh-TW" altLang="en-US" sz="1600" spc="100">
                <a:solidFill>
                  <a:schemeClr val="tx1">
                    <a:lumMod val="95000"/>
                    <a:lumOff val="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，</a:t>
            </a:r>
            <a:r>
              <a:rPr lang="en-US" altLang="zh-TW" sz="1600" spc="100">
                <a:solidFill>
                  <a:schemeClr val="tx1">
                    <a:lumMod val="95000"/>
                    <a:lumOff val="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QHora-322</a:t>
            </a:r>
            <a:r>
              <a:rPr lang="zh-TW" altLang="en-US" sz="1600" spc="100">
                <a:solidFill>
                  <a:schemeClr val="tx1">
                    <a:lumMod val="95000"/>
                    <a:lumOff val="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最高可到</a:t>
            </a:r>
            <a:r>
              <a:rPr lang="en-US" altLang="zh-TW" sz="1600" spc="100">
                <a:solidFill>
                  <a:schemeClr val="tx1">
                    <a:lumMod val="95000"/>
                    <a:lumOff val="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10G</a:t>
            </a:r>
            <a:endParaRPr lang="zh-TW" altLang="en-US" sz="1600" spc="100">
              <a:solidFill>
                <a:schemeClr val="tx1">
                  <a:lumMod val="95000"/>
                  <a:lumOff val="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88290869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矩形 62">
            <a:extLst>
              <a:ext uri="{FF2B5EF4-FFF2-40B4-BE49-F238E27FC236}">
                <a16:creationId xmlns:a16="http://schemas.microsoft.com/office/drawing/2014/main" id="{C3C3116E-693A-05C2-64C8-5FB868572592}"/>
              </a:ext>
            </a:extLst>
          </p:cNvPr>
          <p:cNvSpPr/>
          <p:nvPr/>
        </p:nvSpPr>
        <p:spPr>
          <a:xfrm>
            <a:off x="3004887" y="282054"/>
            <a:ext cx="9187114" cy="2366131"/>
          </a:xfrm>
          <a:prstGeom prst="rect">
            <a:avLst/>
          </a:prstGeom>
          <a:solidFill>
            <a:schemeClr val="bg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7" name="文字方塊 36">
            <a:extLst>
              <a:ext uri="{FF2B5EF4-FFF2-40B4-BE49-F238E27FC236}">
                <a16:creationId xmlns:a16="http://schemas.microsoft.com/office/drawing/2014/main" id="{B6C1E235-20D2-ED8A-5005-16A20D5AB299}"/>
              </a:ext>
            </a:extLst>
          </p:cNvPr>
          <p:cNvSpPr txBox="1"/>
          <p:nvPr/>
        </p:nvSpPr>
        <p:spPr>
          <a:xfrm>
            <a:off x="3251833" y="507598"/>
            <a:ext cx="903899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4000" b="1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ea typeface="微軟正黑體" panose="020B0604030504040204" pitchFamily="34" charset="-120"/>
              </a:rPr>
              <a:t>不同的</a:t>
            </a:r>
            <a:r>
              <a:rPr lang="en-US" altLang="zh-TW" sz="4000" b="1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ea typeface="微軟正黑體" panose="020B0604030504040204" pitchFamily="34" charset="-120"/>
              </a:rPr>
              <a:t>QuWAN</a:t>
            </a:r>
            <a:r>
              <a:rPr lang="zh-TW" altLang="en-US" sz="4000" b="1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ea typeface="微軟正黑體" panose="020B0604030504040204" pitchFamily="34" charset="-120"/>
              </a:rPr>
              <a:t>產品讓</a:t>
            </a:r>
            <a:r>
              <a:rPr lang="en-US" altLang="zh-TW" sz="4000" b="1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ea typeface="微軟正黑體" panose="020B0604030504040204" pitchFamily="34" charset="-120"/>
              </a:rPr>
              <a:t>SMB</a:t>
            </a:r>
            <a:r>
              <a:rPr lang="zh-TW" altLang="en-US" sz="4000" b="1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ea typeface="微軟正黑體" panose="020B0604030504040204" pitchFamily="34" charset="-120"/>
              </a:rPr>
              <a:t>應用更多元</a:t>
            </a:r>
            <a:endParaRPr lang="en-US" altLang="zh-TW" sz="4000" b="1">
              <a:solidFill>
                <a:schemeClr val="tx1">
                  <a:lumMod val="95000"/>
                  <a:lumOff val="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8" name="文字方塊 37">
            <a:extLst>
              <a:ext uri="{FF2B5EF4-FFF2-40B4-BE49-F238E27FC236}">
                <a16:creationId xmlns:a16="http://schemas.microsoft.com/office/drawing/2014/main" id="{71991CE2-C602-A4CD-2065-ADCE336B399D}"/>
              </a:ext>
            </a:extLst>
          </p:cNvPr>
          <p:cNvSpPr txBox="1"/>
          <p:nvPr/>
        </p:nvSpPr>
        <p:spPr>
          <a:xfrm>
            <a:off x="3251833" y="1380431"/>
            <a:ext cx="7680024" cy="9088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TW"/>
            </a:defPPr>
            <a:lvl1pPr marL="179388" indent="-179388">
              <a:lnSpc>
                <a:spcPts val="2400"/>
              </a:lnSpc>
              <a:spcBef>
                <a:spcPts val="1800"/>
              </a:spcBef>
              <a:buFont typeface="Arial" panose="020B0604020202020204" pitchFamily="34" charset="0"/>
              <a:buChar char="•"/>
              <a:defRPr sz="1600" spc="100">
                <a:solidFill>
                  <a:schemeClr val="tx1">
                    <a:lumMod val="95000"/>
                    <a:lumOff val="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</a:lstStyle>
          <a:p>
            <a:r>
              <a:rPr lang="zh-TW" altLang="en-US">
                <a:latin typeface="+mj-lt"/>
              </a:rPr>
              <a:t>搭配像</a:t>
            </a:r>
            <a:r>
              <a:rPr lang="en-US" altLang="zh-TW">
                <a:latin typeface="+mj-lt"/>
              </a:rPr>
              <a:t>QHora-301W/QMiro-201W</a:t>
            </a:r>
            <a:r>
              <a:rPr lang="zh-TW" altLang="en-US">
                <a:latin typeface="+mj-lt"/>
              </a:rPr>
              <a:t>產品，可額外提供</a:t>
            </a:r>
            <a:r>
              <a:rPr lang="en-US" altLang="zh-TW" err="1">
                <a:latin typeface="+mj-lt"/>
              </a:rPr>
              <a:t>WiFi</a:t>
            </a:r>
            <a:r>
              <a:rPr lang="zh-TW" altLang="en-US">
                <a:latin typeface="+mj-lt"/>
              </a:rPr>
              <a:t>連入的選擇</a:t>
            </a:r>
          </a:p>
          <a:p>
            <a:r>
              <a:rPr lang="zh-TW" altLang="en-US">
                <a:latin typeface="+mj-lt"/>
              </a:rPr>
              <a:t>都屬於</a:t>
            </a:r>
            <a:r>
              <a:rPr lang="en-US" altLang="zh-TW">
                <a:latin typeface="+mj-lt"/>
              </a:rPr>
              <a:t>QuWAN</a:t>
            </a:r>
            <a:r>
              <a:rPr lang="zh-TW" altLang="en-US">
                <a:latin typeface="+mj-lt"/>
              </a:rPr>
              <a:t>支援的產品，可直接建立</a:t>
            </a:r>
            <a:r>
              <a:rPr lang="en-US" altLang="zh-TW">
                <a:latin typeface="+mj-lt"/>
              </a:rPr>
              <a:t>QuWAN mesh connection</a:t>
            </a:r>
          </a:p>
        </p:txBody>
      </p:sp>
      <p:pic>
        <p:nvPicPr>
          <p:cNvPr id="67" name="圖片 66">
            <a:extLst>
              <a:ext uri="{FF2B5EF4-FFF2-40B4-BE49-F238E27FC236}">
                <a16:creationId xmlns:a16="http://schemas.microsoft.com/office/drawing/2014/main" id="{FEC46AC7-4C39-617D-851F-330032FD815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2071" y="2923413"/>
            <a:ext cx="11917610" cy="3372472"/>
          </a:xfrm>
          <a:prstGeom prst="rect">
            <a:avLst/>
          </a:prstGeom>
        </p:spPr>
      </p:pic>
      <p:sp>
        <p:nvSpPr>
          <p:cNvPr id="56" name="文字方塊 55">
            <a:extLst>
              <a:ext uri="{FF2B5EF4-FFF2-40B4-BE49-F238E27FC236}">
                <a16:creationId xmlns:a16="http://schemas.microsoft.com/office/drawing/2014/main" id="{4DEC801C-A2C6-F5A5-C993-FE1CEEBE81F9}"/>
              </a:ext>
            </a:extLst>
          </p:cNvPr>
          <p:cNvSpPr txBox="1"/>
          <p:nvPr/>
        </p:nvSpPr>
        <p:spPr>
          <a:xfrm>
            <a:off x="4741662" y="2976751"/>
            <a:ext cx="88197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1600" b="1">
                <a:solidFill>
                  <a:schemeClr val="bg1"/>
                </a:solidFill>
                <a:effectLst>
                  <a:outerShdw blurRad="38100" dist="50800" dir="2700000" sx="101000" sy="101000" algn="tl" rotWithShape="0">
                    <a:prstClr val="black">
                      <a:alpha val="60000"/>
                    </a:prstClr>
                  </a:outerShdw>
                </a:effectLst>
              </a:rPr>
              <a:t>Office1</a:t>
            </a:r>
            <a:endParaRPr lang="zh-TW" altLang="en-US" sz="1600" b="1">
              <a:solidFill>
                <a:schemeClr val="bg1"/>
              </a:solidFill>
              <a:effectLst>
                <a:outerShdw blurRad="38100" dist="50800" dir="2700000" sx="101000" sy="101000" algn="tl" rotWithShape="0">
                  <a:prstClr val="black">
                    <a:alpha val="60000"/>
                  </a:prstClr>
                </a:outerShdw>
              </a:effectLst>
            </a:endParaRPr>
          </a:p>
        </p:txBody>
      </p:sp>
      <p:sp>
        <p:nvSpPr>
          <p:cNvPr id="57" name="文字方塊 56">
            <a:extLst>
              <a:ext uri="{FF2B5EF4-FFF2-40B4-BE49-F238E27FC236}">
                <a16:creationId xmlns:a16="http://schemas.microsoft.com/office/drawing/2014/main" id="{B9BA078F-492D-7D4E-AB33-8AAA947711CA}"/>
              </a:ext>
            </a:extLst>
          </p:cNvPr>
          <p:cNvSpPr txBox="1"/>
          <p:nvPr/>
        </p:nvSpPr>
        <p:spPr>
          <a:xfrm>
            <a:off x="8475130" y="2976751"/>
            <a:ext cx="88197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1600" b="1">
                <a:solidFill>
                  <a:schemeClr val="bg1"/>
                </a:solidFill>
                <a:effectLst>
                  <a:outerShdw blurRad="38100" dist="50800" dir="2700000" sx="101000" sy="101000" algn="tl" rotWithShape="0">
                    <a:prstClr val="black">
                      <a:alpha val="60000"/>
                    </a:prstClr>
                  </a:outerShdw>
                </a:effectLst>
              </a:rPr>
              <a:t>Office2</a:t>
            </a:r>
            <a:endParaRPr lang="zh-TW" altLang="en-US" sz="1600" b="1">
              <a:solidFill>
                <a:schemeClr val="bg1"/>
              </a:solidFill>
              <a:effectLst>
                <a:outerShdw blurRad="38100" dist="50800" dir="2700000" sx="101000" sy="101000" algn="tl" rotWithShape="0">
                  <a:prstClr val="black">
                    <a:alpha val="60000"/>
                  </a:prstClr>
                </a:outerShdw>
              </a:effectLst>
            </a:endParaRPr>
          </a:p>
        </p:txBody>
      </p:sp>
      <p:sp>
        <p:nvSpPr>
          <p:cNvPr id="59" name="文字方塊 58">
            <a:extLst>
              <a:ext uri="{FF2B5EF4-FFF2-40B4-BE49-F238E27FC236}">
                <a16:creationId xmlns:a16="http://schemas.microsoft.com/office/drawing/2014/main" id="{FB115049-5154-5D4C-7A81-A4C62DC59C53}"/>
              </a:ext>
            </a:extLst>
          </p:cNvPr>
          <p:cNvSpPr txBox="1"/>
          <p:nvPr/>
        </p:nvSpPr>
        <p:spPr>
          <a:xfrm>
            <a:off x="531986" y="2976751"/>
            <a:ext cx="176843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1600" b="1">
                <a:solidFill>
                  <a:schemeClr val="bg1"/>
                </a:solidFill>
                <a:effectLst>
                  <a:outerShdw blurRad="38100" dist="50800" dir="2700000" sx="101000" sy="101000" algn="tl" rotWithShape="0">
                    <a:prstClr val="black">
                      <a:alpha val="60000"/>
                    </a:prstClr>
                  </a:outerShdw>
                </a:effectLst>
              </a:rPr>
              <a:t>WFH</a:t>
            </a:r>
            <a:r>
              <a:rPr lang="zh-TW" altLang="en-US" sz="1600" b="1">
                <a:solidFill>
                  <a:schemeClr val="bg1"/>
                </a:solidFill>
                <a:effectLst>
                  <a:outerShdw blurRad="38100" dist="50800" dir="2700000" sx="101000" sy="101000" algn="tl" rotWithShape="0">
                    <a:prstClr val="black">
                      <a:alpha val="60000"/>
                    </a:prstClr>
                  </a:outerShdw>
                </a:effectLst>
              </a:rPr>
              <a:t> </a:t>
            </a:r>
            <a:r>
              <a:rPr lang="en-US" altLang="zh-TW" sz="1600" b="1">
                <a:solidFill>
                  <a:schemeClr val="bg1"/>
                </a:solidFill>
                <a:effectLst>
                  <a:outerShdw blurRad="38100" dist="50800" dir="2700000" sx="101000" sy="101000" algn="tl" rotWithShape="0">
                    <a:prstClr val="black">
                      <a:alpha val="60000"/>
                    </a:prstClr>
                  </a:outerShdw>
                </a:effectLst>
              </a:rPr>
              <a:t>employees</a:t>
            </a:r>
            <a:endParaRPr lang="zh-TW" altLang="en-US" sz="1600" b="1">
              <a:solidFill>
                <a:schemeClr val="bg1"/>
              </a:solidFill>
              <a:effectLst>
                <a:outerShdw blurRad="38100" dist="50800" dir="2700000" sx="101000" sy="101000" algn="tl" rotWithShape="0">
                  <a:prstClr val="black">
                    <a:alpha val="60000"/>
                  </a:prstClr>
                </a:outerShdw>
              </a:effectLst>
            </a:endParaRPr>
          </a:p>
        </p:txBody>
      </p:sp>
      <p:sp>
        <p:nvSpPr>
          <p:cNvPr id="60" name="文字方塊 59">
            <a:extLst>
              <a:ext uri="{FF2B5EF4-FFF2-40B4-BE49-F238E27FC236}">
                <a16:creationId xmlns:a16="http://schemas.microsoft.com/office/drawing/2014/main" id="{522E4B3D-F456-EE76-8AAB-DFE8DB1C6E63}"/>
              </a:ext>
            </a:extLst>
          </p:cNvPr>
          <p:cNvSpPr txBox="1"/>
          <p:nvPr/>
        </p:nvSpPr>
        <p:spPr>
          <a:xfrm>
            <a:off x="10619703" y="2976751"/>
            <a:ext cx="123463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1600" b="1">
                <a:solidFill>
                  <a:schemeClr val="bg1"/>
                </a:solidFill>
                <a:effectLst>
                  <a:outerShdw blurRad="38100" dist="50800" dir="2700000" sx="101000" sy="101000" algn="tl" rotWithShape="0">
                    <a:prstClr val="black">
                      <a:alpha val="60000"/>
                    </a:prstClr>
                  </a:outerShdw>
                </a:effectLst>
              </a:rPr>
              <a:t>Field sales</a:t>
            </a:r>
            <a:endParaRPr lang="zh-TW" altLang="en-US" sz="1600" b="1">
              <a:solidFill>
                <a:schemeClr val="bg1"/>
              </a:solidFill>
              <a:effectLst>
                <a:outerShdw blurRad="38100" dist="50800" dir="2700000" sx="101000" sy="101000" algn="tl" rotWithShape="0">
                  <a:prstClr val="black">
                    <a:alpha val="60000"/>
                  </a:prstClr>
                </a:outerShdw>
              </a:effectLst>
            </a:endParaRPr>
          </a:p>
        </p:txBody>
      </p:sp>
      <p:pic>
        <p:nvPicPr>
          <p:cNvPr id="12" name="圖片 11">
            <a:extLst>
              <a:ext uri="{FF2B5EF4-FFF2-40B4-BE49-F238E27FC236}">
                <a16:creationId xmlns:a16="http://schemas.microsoft.com/office/drawing/2014/main" id="{9EE6CE1F-60E4-C030-FA16-4193E386010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1182" y="3358553"/>
            <a:ext cx="583649" cy="583649"/>
          </a:xfrm>
          <a:prstGeom prst="rect">
            <a:avLst/>
          </a:prstGeom>
        </p:spPr>
      </p:pic>
      <p:pic>
        <p:nvPicPr>
          <p:cNvPr id="62" name="圖片 61">
            <a:extLst>
              <a:ext uri="{FF2B5EF4-FFF2-40B4-BE49-F238E27FC236}">
                <a16:creationId xmlns:a16="http://schemas.microsoft.com/office/drawing/2014/main" id="{0BE0FA46-AE40-0347-CB32-6852AE3E889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70687" y="4140108"/>
            <a:ext cx="583649" cy="583649"/>
          </a:xfrm>
          <a:prstGeom prst="rect">
            <a:avLst/>
          </a:prstGeom>
        </p:spPr>
      </p:pic>
      <p:sp>
        <p:nvSpPr>
          <p:cNvPr id="68" name="矩形 67">
            <a:extLst>
              <a:ext uri="{FF2B5EF4-FFF2-40B4-BE49-F238E27FC236}">
                <a16:creationId xmlns:a16="http://schemas.microsoft.com/office/drawing/2014/main" id="{F85C3644-BCFF-C584-9A0C-14F4057A3B6F}"/>
              </a:ext>
            </a:extLst>
          </p:cNvPr>
          <p:cNvSpPr/>
          <p:nvPr/>
        </p:nvSpPr>
        <p:spPr>
          <a:xfrm>
            <a:off x="10198426" y="4003216"/>
            <a:ext cx="706582" cy="513299"/>
          </a:xfrm>
          <a:prstGeom prst="rect">
            <a:avLst/>
          </a:prstGeom>
          <a:solidFill>
            <a:srgbClr val="72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1400" b="1">
                <a:solidFill>
                  <a:schemeClr val="tx2">
                    <a:lumMod val="50000"/>
                  </a:schemeClr>
                </a:solidFill>
              </a:rPr>
              <a:t>QVPN</a:t>
            </a:r>
            <a:endParaRPr lang="zh-TW" altLang="en-US" sz="1400" b="1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69" name="文字方塊 68">
            <a:extLst>
              <a:ext uri="{FF2B5EF4-FFF2-40B4-BE49-F238E27FC236}">
                <a16:creationId xmlns:a16="http://schemas.microsoft.com/office/drawing/2014/main" id="{57FD80C2-E343-3972-DB8E-BD7EF7A4DE50}"/>
              </a:ext>
            </a:extLst>
          </p:cNvPr>
          <p:cNvSpPr txBox="1"/>
          <p:nvPr/>
        </p:nvSpPr>
        <p:spPr>
          <a:xfrm>
            <a:off x="4897523" y="5847169"/>
            <a:ext cx="75212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1400" b="1">
                <a:solidFill>
                  <a:schemeClr val="bg1"/>
                </a:solidFill>
              </a:rPr>
              <a:t>10GbE</a:t>
            </a:r>
            <a:endParaRPr lang="zh-TW" altLang="en-US" sz="1400" b="1">
              <a:solidFill>
                <a:schemeClr val="bg1"/>
              </a:solidFill>
            </a:endParaRPr>
          </a:p>
        </p:txBody>
      </p:sp>
      <p:sp>
        <p:nvSpPr>
          <p:cNvPr id="70" name="文字方塊 69">
            <a:extLst>
              <a:ext uri="{FF2B5EF4-FFF2-40B4-BE49-F238E27FC236}">
                <a16:creationId xmlns:a16="http://schemas.microsoft.com/office/drawing/2014/main" id="{BDFB03F0-6AC2-D22D-F53A-EE245061E51F}"/>
              </a:ext>
            </a:extLst>
          </p:cNvPr>
          <p:cNvSpPr txBox="1"/>
          <p:nvPr/>
        </p:nvSpPr>
        <p:spPr>
          <a:xfrm>
            <a:off x="9276525" y="5847169"/>
            <a:ext cx="75212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1400" b="1">
                <a:solidFill>
                  <a:schemeClr val="bg1"/>
                </a:solidFill>
              </a:rPr>
              <a:t>10GbE</a:t>
            </a:r>
            <a:endParaRPr lang="zh-TW" altLang="en-US" sz="1400" b="1">
              <a:solidFill>
                <a:schemeClr val="bg1"/>
              </a:solidFill>
            </a:endParaRPr>
          </a:p>
        </p:txBody>
      </p:sp>
      <p:sp>
        <p:nvSpPr>
          <p:cNvPr id="71" name="文字方塊 70">
            <a:extLst>
              <a:ext uri="{FF2B5EF4-FFF2-40B4-BE49-F238E27FC236}">
                <a16:creationId xmlns:a16="http://schemas.microsoft.com/office/drawing/2014/main" id="{3C3C3C10-4831-E8D7-3D6B-7DE141E53A4D}"/>
              </a:ext>
            </a:extLst>
          </p:cNvPr>
          <p:cNvSpPr txBox="1"/>
          <p:nvPr/>
        </p:nvSpPr>
        <p:spPr>
          <a:xfrm>
            <a:off x="3767757" y="5847169"/>
            <a:ext cx="80182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1400" b="1">
                <a:solidFill>
                  <a:schemeClr val="bg1"/>
                </a:solidFill>
              </a:rPr>
              <a:t>2.5GbE</a:t>
            </a:r>
            <a:endParaRPr lang="zh-TW" altLang="en-US" sz="1400" b="1">
              <a:solidFill>
                <a:schemeClr val="bg1"/>
              </a:solidFill>
            </a:endParaRPr>
          </a:p>
        </p:txBody>
      </p:sp>
      <p:sp>
        <p:nvSpPr>
          <p:cNvPr id="72" name="文字方塊 71">
            <a:extLst>
              <a:ext uri="{FF2B5EF4-FFF2-40B4-BE49-F238E27FC236}">
                <a16:creationId xmlns:a16="http://schemas.microsoft.com/office/drawing/2014/main" id="{6D5C2A07-3DEB-70FE-B718-8172B61AC357}"/>
              </a:ext>
            </a:extLst>
          </p:cNvPr>
          <p:cNvSpPr txBox="1"/>
          <p:nvPr/>
        </p:nvSpPr>
        <p:spPr>
          <a:xfrm>
            <a:off x="8188892" y="5847169"/>
            <a:ext cx="56137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1400" b="1" err="1">
                <a:solidFill>
                  <a:schemeClr val="bg1"/>
                </a:solidFill>
              </a:rPr>
              <a:t>WiFi</a:t>
            </a:r>
            <a:endParaRPr lang="zh-TW" altLang="en-US" sz="1400" b="1">
              <a:solidFill>
                <a:schemeClr val="bg1"/>
              </a:solidFill>
            </a:endParaRPr>
          </a:p>
        </p:txBody>
      </p:sp>
      <p:sp>
        <p:nvSpPr>
          <p:cNvPr id="73" name="文字方塊 72">
            <a:extLst>
              <a:ext uri="{FF2B5EF4-FFF2-40B4-BE49-F238E27FC236}">
                <a16:creationId xmlns:a16="http://schemas.microsoft.com/office/drawing/2014/main" id="{5F092B22-4A6C-8041-9534-CB7C09DA6425}"/>
              </a:ext>
            </a:extLst>
          </p:cNvPr>
          <p:cNvSpPr txBox="1"/>
          <p:nvPr/>
        </p:nvSpPr>
        <p:spPr>
          <a:xfrm>
            <a:off x="6053134" y="5847169"/>
            <a:ext cx="75212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1400" b="1">
                <a:solidFill>
                  <a:schemeClr val="bg1"/>
                </a:solidFill>
              </a:rPr>
              <a:t>10GbE</a:t>
            </a:r>
            <a:endParaRPr lang="zh-TW" altLang="en-US" sz="1400" b="1">
              <a:solidFill>
                <a:schemeClr val="bg1"/>
              </a:solidFill>
            </a:endParaRPr>
          </a:p>
        </p:txBody>
      </p:sp>
      <p:sp>
        <p:nvSpPr>
          <p:cNvPr id="19" name="文字方塊 18">
            <a:extLst>
              <a:ext uri="{FF2B5EF4-FFF2-40B4-BE49-F238E27FC236}">
                <a16:creationId xmlns:a16="http://schemas.microsoft.com/office/drawing/2014/main" id="{9AE8CA2F-7130-D5CA-DD64-F46F15F0ADB1}"/>
              </a:ext>
            </a:extLst>
          </p:cNvPr>
          <p:cNvSpPr txBox="1"/>
          <p:nvPr/>
        </p:nvSpPr>
        <p:spPr>
          <a:xfrm>
            <a:off x="854831" y="4628077"/>
            <a:ext cx="56137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1400" b="1" err="1">
                <a:solidFill>
                  <a:schemeClr val="bg1"/>
                </a:solidFill>
              </a:rPr>
              <a:t>WiFi</a:t>
            </a:r>
            <a:endParaRPr lang="zh-TW" altLang="en-US" sz="1400" b="1">
              <a:solidFill>
                <a:schemeClr val="bg1"/>
              </a:solidFill>
            </a:endParaRPr>
          </a:p>
        </p:txBody>
      </p:sp>
      <p:sp>
        <p:nvSpPr>
          <p:cNvPr id="20" name="文字方塊 19">
            <a:extLst>
              <a:ext uri="{FF2B5EF4-FFF2-40B4-BE49-F238E27FC236}">
                <a16:creationId xmlns:a16="http://schemas.microsoft.com/office/drawing/2014/main" id="{57FC07C0-C175-4EF0-F00B-86AC37C71ED8}"/>
              </a:ext>
            </a:extLst>
          </p:cNvPr>
          <p:cNvSpPr txBox="1"/>
          <p:nvPr/>
        </p:nvSpPr>
        <p:spPr>
          <a:xfrm>
            <a:off x="4790073" y="3629246"/>
            <a:ext cx="810790" cy="2445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1000"/>
              <a:t>QHora-322</a:t>
            </a:r>
            <a:endParaRPr lang="zh-TW" altLang="en-US" sz="1000"/>
          </a:p>
        </p:txBody>
      </p:sp>
      <p:sp>
        <p:nvSpPr>
          <p:cNvPr id="21" name="文字方塊 20">
            <a:extLst>
              <a:ext uri="{FF2B5EF4-FFF2-40B4-BE49-F238E27FC236}">
                <a16:creationId xmlns:a16="http://schemas.microsoft.com/office/drawing/2014/main" id="{DA3F6EDF-2E8C-D52C-E6BA-EC9FFBB63851}"/>
              </a:ext>
            </a:extLst>
          </p:cNvPr>
          <p:cNvSpPr txBox="1"/>
          <p:nvPr/>
        </p:nvSpPr>
        <p:spPr>
          <a:xfrm>
            <a:off x="8475130" y="3689276"/>
            <a:ext cx="938077" cy="246221"/>
          </a:xfrm>
          <a:prstGeom prst="rect">
            <a:avLst/>
          </a:prstGeom>
          <a:noFill/>
        </p:spPr>
        <p:txBody>
          <a:bodyPr wrap="none" lIns="91440" tIns="45720" rIns="91440" bIns="45720" rtlCol="0" anchor="t">
            <a:spAutoFit/>
          </a:bodyPr>
          <a:lstStyle/>
          <a:p>
            <a:r>
              <a:rPr lang="en-US" altLang="zh-TW" sz="1000"/>
              <a:t>QHora-301W</a:t>
            </a:r>
            <a:endParaRPr lang="zh-TW" altLang="en-US" sz="1000"/>
          </a:p>
        </p:txBody>
      </p:sp>
      <p:sp>
        <p:nvSpPr>
          <p:cNvPr id="22" name="文字方塊 21">
            <a:extLst>
              <a:ext uri="{FF2B5EF4-FFF2-40B4-BE49-F238E27FC236}">
                <a16:creationId xmlns:a16="http://schemas.microsoft.com/office/drawing/2014/main" id="{943E61E0-2370-9E99-0E7F-B7A24653568A}"/>
              </a:ext>
            </a:extLst>
          </p:cNvPr>
          <p:cNvSpPr txBox="1"/>
          <p:nvPr/>
        </p:nvSpPr>
        <p:spPr>
          <a:xfrm>
            <a:off x="1821232" y="3457549"/>
            <a:ext cx="904736" cy="2445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1000"/>
              <a:t>QMiro-201W</a:t>
            </a:r>
            <a:endParaRPr lang="zh-TW" altLang="en-US" sz="1000"/>
          </a:p>
        </p:txBody>
      </p:sp>
    </p:spTree>
    <p:extLst>
      <p:ext uri="{BB962C8B-B14F-4D97-AF65-F5344CB8AC3E}">
        <p14:creationId xmlns:p14="http://schemas.microsoft.com/office/powerpoint/2010/main" val="72377407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矩形 17">
            <a:extLst>
              <a:ext uri="{FF2B5EF4-FFF2-40B4-BE49-F238E27FC236}">
                <a16:creationId xmlns:a16="http://schemas.microsoft.com/office/drawing/2014/main" id="{F074EF54-C2EC-07E3-2701-D15482346FB6}"/>
              </a:ext>
            </a:extLst>
          </p:cNvPr>
          <p:cNvSpPr/>
          <p:nvPr/>
        </p:nvSpPr>
        <p:spPr>
          <a:xfrm rot="10800000">
            <a:off x="0" y="0"/>
            <a:ext cx="12192000" cy="6858000"/>
          </a:xfrm>
          <a:prstGeom prst="rect">
            <a:avLst/>
          </a:prstGeom>
          <a:gradFill>
            <a:gsLst>
              <a:gs pos="0">
                <a:srgbClr val="6E8396"/>
              </a:gs>
              <a:gs pos="50000">
                <a:schemeClr val="bg1">
                  <a:alpha val="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+mj-lt"/>
            </a:endParaRPr>
          </a:p>
        </p:txBody>
      </p:sp>
      <p:sp>
        <p:nvSpPr>
          <p:cNvPr id="35" name="矩形 34">
            <a:extLst>
              <a:ext uri="{FF2B5EF4-FFF2-40B4-BE49-F238E27FC236}">
                <a16:creationId xmlns:a16="http://schemas.microsoft.com/office/drawing/2014/main" id="{294F79AC-65CF-D331-DFA3-DE7C71C52DC9}"/>
              </a:ext>
            </a:extLst>
          </p:cNvPr>
          <p:cNvSpPr/>
          <p:nvPr/>
        </p:nvSpPr>
        <p:spPr>
          <a:xfrm>
            <a:off x="0" y="282054"/>
            <a:ext cx="8300363" cy="2366131"/>
          </a:xfrm>
          <a:prstGeom prst="rect">
            <a:avLst/>
          </a:prstGeom>
          <a:solidFill>
            <a:schemeClr val="bg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7" name="文字方塊 36">
            <a:extLst>
              <a:ext uri="{FF2B5EF4-FFF2-40B4-BE49-F238E27FC236}">
                <a16:creationId xmlns:a16="http://schemas.microsoft.com/office/drawing/2014/main" id="{B6C1E235-20D2-ED8A-5005-16A20D5AB299}"/>
              </a:ext>
            </a:extLst>
          </p:cNvPr>
          <p:cNvSpPr txBox="1"/>
          <p:nvPr/>
        </p:nvSpPr>
        <p:spPr>
          <a:xfrm>
            <a:off x="367605" y="528090"/>
            <a:ext cx="763453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4000" b="1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ea typeface="微軟正黑體" panose="020B0604030504040204" pitchFamily="34" charset="-120"/>
              </a:rPr>
              <a:t>Chain stores</a:t>
            </a:r>
            <a:r>
              <a:rPr lang="zh-TW" altLang="en-US" sz="4000" b="1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ea typeface="微軟正黑體" panose="020B0604030504040204" pitchFamily="34" charset="-120"/>
              </a:rPr>
              <a:t>會有那些環境需求</a:t>
            </a:r>
            <a:r>
              <a:rPr lang="en-US" altLang="zh-TW" sz="4000" b="1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ea typeface="微軟正黑體" panose="020B0604030504040204" pitchFamily="34" charset="-120"/>
              </a:rPr>
              <a:t>?</a:t>
            </a:r>
            <a:endParaRPr lang="en-US" altLang="zh-TW" sz="4000" b="1">
              <a:solidFill>
                <a:schemeClr val="tx1">
                  <a:lumMod val="95000"/>
                  <a:lumOff val="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8" name="文字方塊 37">
            <a:extLst>
              <a:ext uri="{FF2B5EF4-FFF2-40B4-BE49-F238E27FC236}">
                <a16:creationId xmlns:a16="http://schemas.microsoft.com/office/drawing/2014/main" id="{71991CE2-C602-A4CD-2065-ADCE336B399D}"/>
              </a:ext>
            </a:extLst>
          </p:cNvPr>
          <p:cNvSpPr txBox="1"/>
          <p:nvPr/>
        </p:nvSpPr>
        <p:spPr>
          <a:xfrm>
            <a:off x="367607" y="1440147"/>
            <a:ext cx="4058818" cy="9088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9388" indent="-179388">
              <a:lnSpc>
                <a:spcPts val="2400"/>
              </a:lnSpc>
              <a:spcBef>
                <a:spcPts val="1800"/>
              </a:spcBef>
              <a:buFont typeface="Arial" panose="020B0604020202020204" pitchFamily="34" charset="0"/>
              <a:buChar char="•"/>
            </a:pPr>
            <a:r>
              <a:rPr lang="zh-TW" altLang="en-US" sz="1600" spc="100">
                <a:solidFill>
                  <a:schemeClr val="tx1">
                    <a:lumMod val="95000"/>
                    <a:lumOff val="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各分店都必須有加密的安全網路回</a:t>
            </a:r>
            <a:r>
              <a:rPr lang="en-US" altLang="zh-TW" sz="1600" spc="1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ea typeface="微軟正黑體" panose="020B0604030504040204" pitchFamily="34" charset="-120"/>
              </a:rPr>
              <a:t>HQ</a:t>
            </a:r>
          </a:p>
          <a:p>
            <a:pPr marL="179388" indent="-179388">
              <a:lnSpc>
                <a:spcPts val="2400"/>
              </a:lnSpc>
              <a:spcBef>
                <a:spcPts val="1800"/>
              </a:spcBef>
              <a:buFont typeface="Arial" panose="020B0604020202020204" pitchFamily="34" charset="0"/>
              <a:buChar char="•"/>
            </a:pPr>
            <a:r>
              <a:rPr lang="zh-TW" altLang="en-US" sz="1600" spc="100">
                <a:solidFill>
                  <a:schemeClr val="tx1">
                    <a:lumMod val="95000"/>
                    <a:lumOff val="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需要大量布建</a:t>
            </a:r>
          </a:p>
        </p:txBody>
      </p:sp>
      <p:grpSp>
        <p:nvGrpSpPr>
          <p:cNvPr id="7" name="群組 6">
            <a:extLst>
              <a:ext uri="{FF2B5EF4-FFF2-40B4-BE49-F238E27FC236}">
                <a16:creationId xmlns:a16="http://schemas.microsoft.com/office/drawing/2014/main" id="{C707D5AE-BD98-BE8F-CD7C-09142F463929}"/>
              </a:ext>
            </a:extLst>
          </p:cNvPr>
          <p:cNvGrpSpPr/>
          <p:nvPr/>
        </p:nvGrpSpPr>
        <p:grpSpPr>
          <a:xfrm>
            <a:off x="4061564" y="1815152"/>
            <a:ext cx="6814752" cy="4760794"/>
            <a:chOff x="3565695" y="1742984"/>
            <a:chExt cx="6814752" cy="4760794"/>
          </a:xfrm>
        </p:grpSpPr>
        <p:pic>
          <p:nvPicPr>
            <p:cNvPr id="6" name="圖片 5">
              <a:extLst>
                <a:ext uri="{FF2B5EF4-FFF2-40B4-BE49-F238E27FC236}">
                  <a16:creationId xmlns:a16="http://schemas.microsoft.com/office/drawing/2014/main" id="{C184AD02-F172-AD16-6DE8-795B35232F7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3565695" y="1742984"/>
              <a:ext cx="6814752" cy="4760794"/>
            </a:xfrm>
            <a:prstGeom prst="rect">
              <a:avLst/>
            </a:prstGeom>
          </p:spPr>
        </p:pic>
        <p:sp>
          <p:nvSpPr>
            <p:cNvPr id="5" name="矩形 4">
              <a:extLst>
                <a:ext uri="{FF2B5EF4-FFF2-40B4-BE49-F238E27FC236}">
                  <a16:creationId xmlns:a16="http://schemas.microsoft.com/office/drawing/2014/main" id="{5A865025-2AF0-E6D3-4054-8693AD376BFA}"/>
                </a:ext>
              </a:extLst>
            </p:cNvPr>
            <p:cNvSpPr/>
            <p:nvPr/>
          </p:nvSpPr>
          <p:spPr>
            <a:xfrm>
              <a:off x="6394722" y="4319737"/>
              <a:ext cx="1156699" cy="495814"/>
            </a:xfrm>
            <a:prstGeom prst="rect">
              <a:avLst/>
            </a:prstGeom>
            <a:solidFill>
              <a:srgbClr val="72FF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TW" sz="1400" b="1">
                  <a:solidFill>
                    <a:schemeClr val="tx2">
                      <a:lumMod val="50000"/>
                    </a:schemeClr>
                  </a:solidFill>
                </a:rPr>
                <a:t>Secure connection</a:t>
              </a:r>
            </a:p>
          </p:txBody>
        </p:sp>
        <p:sp>
          <p:nvSpPr>
            <p:cNvPr id="57" name="文字方塊 56">
              <a:extLst>
                <a:ext uri="{FF2B5EF4-FFF2-40B4-BE49-F238E27FC236}">
                  <a16:creationId xmlns:a16="http://schemas.microsoft.com/office/drawing/2014/main" id="{B9BA078F-492D-7D4E-AB33-8AAA947711CA}"/>
                </a:ext>
              </a:extLst>
            </p:cNvPr>
            <p:cNvSpPr txBox="1"/>
            <p:nvPr/>
          </p:nvSpPr>
          <p:spPr>
            <a:xfrm>
              <a:off x="8686137" y="3682047"/>
              <a:ext cx="723275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TW" sz="2800" b="1">
                  <a:solidFill>
                    <a:schemeClr val="bg1"/>
                  </a:solidFill>
                  <a:effectLst>
                    <a:outerShdw blurRad="38100" dist="50800" dir="2700000" sx="101000" sy="101000" algn="tl" rotWithShape="0">
                      <a:prstClr val="black">
                        <a:alpha val="60000"/>
                      </a:prstClr>
                    </a:outerShdw>
                  </a:effectLst>
                </a:rPr>
                <a:t>HQ</a:t>
              </a:r>
              <a:endParaRPr lang="zh-TW" altLang="en-US" sz="2800" b="1">
                <a:solidFill>
                  <a:schemeClr val="bg1"/>
                </a:solidFill>
                <a:effectLst>
                  <a:outerShdw blurRad="38100" dist="50800" dir="2700000" sx="101000" sy="101000" algn="tl" rotWithShape="0">
                    <a:prstClr val="black">
                      <a:alpha val="60000"/>
                    </a:prstClr>
                  </a:outerShdw>
                </a:effectLst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37857495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矩形 27">
            <a:extLst>
              <a:ext uri="{FF2B5EF4-FFF2-40B4-BE49-F238E27FC236}">
                <a16:creationId xmlns:a16="http://schemas.microsoft.com/office/drawing/2014/main" id="{3CC5B093-09E4-9C93-1CEA-1F3E9E74F944}"/>
              </a:ext>
            </a:extLst>
          </p:cNvPr>
          <p:cNvSpPr/>
          <p:nvPr/>
        </p:nvSpPr>
        <p:spPr>
          <a:xfrm rot="10800000">
            <a:off x="0" y="0"/>
            <a:ext cx="12192000" cy="6858000"/>
          </a:xfrm>
          <a:prstGeom prst="rect">
            <a:avLst/>
          </a:prstGeom>
          <a:gradFill>
            <a:gsLst>
              <a:gs pos="0">
                <a:srgbClr val="6E8396"/>
              </a:gs>
              <a:gs pos="50000">
                <a:schemeClr val="bg1">
                  <a:alpha val="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+mj-lt"/>
            </a:endParaRPr>
          </a:p>
        </p:txBody>
      </p:sp>
      <p:sp>
        <p:nvSpPr>
          <p:cNvPr id="63" name="矩形 62">
            <a:extLst>
              <a:ext uri="{FF2B5EF4-FFF2-40B4-BE49-F238E27FC236}">
                <a16:creationId xmlns:a16="http://schemas.microsoft.com/office/drawing/2014/main" id="{C3C3116E-693A-05C2-64C8-5FB868572592}"/>
              </a:ext>
            </a:extLst>
          </p:cNvPr>
          <p:cNvSpPr/>
          <p:nvPr/>
        </p:nvSpPr>
        <p:spPr>
          <a:xfrm>
            <a:off x="0" y="282054"/>
            <a:ext cx="8300363" cy="2366131"/>
          </a:xfrm>
          <a:prstGeom prst="rect">
            <a:avLst/>
          </a:prstGeom>
          <a:solidFill>
            <a:schemeClr val="bg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7" name="文字方塊 36">
            <a:extLst>
              <a:ext uri="{FF2B5EF4-FFF2-40B4-BE49-F238E27FC236}">
                <a16:creationId xmlns:a16="http://schemas.microsoft.com/office/drawing/2014/main" id="{B6C1E235-20D2-ED8A-5005-16A20D5AB299}"/>
              </a:ext>
            </a:extLst>
          </p:cNvPr>
          <p:cNvSpPr txBox="1"/>
          <p:nvPr/>
        </p:nvSpPr>
        <p:spPr>
          <a:xfrm>
            <a:off x="476788" y="362570"/>
            <a:ext cx="724329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4000" b="1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ea typeface="微軟正黑體" panose="020B0604030504040204" pitchFamily="34" charset="-120"/>
              </a:rPr>
              <a:t>QHora-321/322</a:t>
            </a:r>
            <a:r>
              <a:rPr lang="zh-TW" altLang="en-US" sz="4000" b="1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ea typeface="微軟正黑體" panose="020B0604030504040204" pitchFamily="34" charset="-120"/>
              </a:rPr>
              <a:t>的加入可以為</a:t>
            </a:r>
            <a:r>
              <a:rPr lang="en-US" altLang="zh-TW" sz="4000" b="1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ea typeface="微軟正黑體" panose="020B0604030504040204" pitchFamily="34" charset="-120"/>
              </a:rPr>
              <a:t>Chain stores</a:t>
            </a:r>
            <a:r>
              <a:rPr lang="zh-TW" altLang="en-US" sz="4000" b="1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ea typeface="微軟正黑體" panose="020B0604030504040204" pitchFamily="34" charset="-120"/>
              </a:rPr>
              <a:t>帶來什麼變化</a:t>
            </a:r>
            <a:r>
              <a:rPr lang="en-US" altLang="zh-TW" sz="4000" b="1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ea typeface="微軟正黑體" panose="020B0604030504040204" pitchFamily="34" charset="-120"/>
              </a:rPr>
              <a:t>?</a:t>
            </a:r>
            <a:endParaRPr lang="en-US" altLang="zh-TW" sz="4000" b="1">
              <a:solidFill>
                <a:schemeClr val="tx1">
                  <a:lumMod val="95000"/>
                  <a:lumOff val="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8" name="文字方塊 37">
            <a:extLst>
              <a:ext uri="{FF2B5EF4-FFF2-40B4-BE49-F238E27FC236}">
                <a16:creationId xmlns:a16="http://schemas.microsoft.com/office/drawing/2014/main" id="{71991CE2-C602-A4CD-2065-ADCE336B399D}"/>
              </a:ext>
            </a:extLst>
          </p:cNvPr>
          <p:cNvSpPr txBox="1"/>
          <p:nvPr/>
        </p:nvSpPr>
        <p:spPr>
          <a:xfrm>
            <a:off x="476788" y="1685706"/>
            <a:ext cx="592401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zh-TW" sz="1600"/>
              <a:t>QuWAN</a:t>
            </a:r>
            <a:r>
              <a:rPr lang="zh-TW" altLang="en-US" sz="1600"/>
              <a:t>可以直接串連</a:t>
            </a:r>
            <a:r>
              <a:rPr lang="en-US" altLang="zh-TW" sz="1600"/>
              <a:t>HQ</a:t>
            </a:r>
            <a:r>
              <a:rPr lang="zh-TW" altLang="en-US" sz="1600"/>
              <a:t>跟各分店的網路，變成一個自己的內網直接從雲端就可管理所有分店的設備</a:t>
            </a:r>
            <a:endParaRPr lang="en-US" altLang="zh-TW" sz="160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zh-TW" altLang="en-US" sz="1600"/>
              <a:t>分店跟</a:t>
            </a:r>
            <a:r>
              <a:rPr lang="en-US" altLang="zh-TW" sz="1600"/>
              <a:t>HQ</a:t>
            </a:r>
            <a:r>
              <a:rPr lang="zh-TW" altLang="en-US" sz="1600"/>
              <a:t>的連線全部經過加密</a:t>
            </a:r>
            <a:endParaRPr lang="en-US" altLang="zh-TW" sz="1600"/>
          </a:p>
        </p:txBody>
      </p:sp>
      <p:grpSp>
        <p:nvGrpSpPr>
          <p:cNvPr id="2" name="群組 1">
            <a:extLst>
              <a:ext uri="{FF2B5EF4-FFF2-40B4-BE49-F238E27FC236}">
                <a16:creationId xmlns:a16="http://schemas.microsoft.com/office/drawing/2014/main" id="{B8AA54D2-C187-72C1-B32D-48B936026D83}"/>
              </a:ext>
            </a:extLst>
          </p:cNvPr>
          <p:cNvGrpSpPr/>
          <p:nvPr/>
        </p:nvGrpSpPr>
        <p:grpSpPr>
          <a:xfrm>
            <a:off x="3907810" y="1799437"/>
            <a:ext cx="7476805" cy="4881002"/>
            <a:chOff x="3352828" y="2178996"/>
            <a:chExt cx="6676135" cy="4358308"/>
          </a:xfrm>
        </p:grpSpPr>
        <p:pic>
          <p:nvPicPr>
            <p:cNvPr id="21" name="圖片 20">
              <a:extLst>
                <a:ext uri="{FF2B5EF4-FFF2-40B4-BE49-F238E27FC236}">
                  <a16:creationId xmlns:a16="http://schemas.microsoft.com/office/drawing/2014/main" id="{96847543-3D30-B8F6-F447-FA0E3A20BD9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3352828" y="2178996"/>
              <a:ext cx="6676135" cy="4358308"/>
            </a:xfrm>
            <a:prstGeom prst="rect">
              <a:avLst/>
            </a:prstGeom>
          </p:spPr>
        </p:pic>
        <p:sp>
          <p:nvSpPr>
            <p:cNvPr id="23" name="文字方塊 22">
              <a:extLst>
                <a:ext uri="{FF2B5EF4-FFF2-40B4-BE49-F238E27FC236}">
                  <a16:creationId xmlns:a16="http://schemas.microsoft.com/office/drawing/2014/main" id="{D8888E1A-CDF4-0257-87DE-08106E3CB998}"/>
                </a:ext>
              </a:extLst>
            </p:cNvPr>
            <p:cNvSpPr txBox="1"/>
            <p:nvPr/>
          </p:nvSpPr>
          <p:spPr>
            <a:xfrm>
              <a:off x="8222683" y="3429000"/>
              <a:ext cx="569387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sz="2000" b="1">
                  <a:solidFill>
                    <a:schemeClr val="bg1"/>
                  </a:solidFill>
                  <a:effectLst>
                    <a:outerShdw blurRad="38100" dist="50800" dir="2700000" sx="101000" sy="101000" algn="tl" rotWithShape="0">
                      <a:prstClr val="black">
                        <a:alpha val="60000"/>
                      </a:prstClr>
                    </a:outerShdw>
                  </a:effectLst>
                </a:rPr>
                <a:t>HQ</a:t>
              </a:r>
              <a:endParaRPr lang="zh-TW" altLang="en-US" sz="2000" b="1">
                <a:solidFill>
                  <a:schemeClr val="bg1"/>
                </a:solidFill>
                <a:effectLst>
                  <a:outerShdw blurRad="38100" dist="50800" dir="2700000" sx="101000" sy="101000" algn="tl" rotWithShape="0">
                    <a:prstClr val="black">
                      <a:alpha val="60000"/>
                    </a:prstClr>
                  </a:outerShdw>
                </a:effectLst>
              </a:endParaRPr>
            </a:p>
          </p:txBody>
        </p:sp>
        <p:sp>
          <p:nvSpPr>
            <p:cNvPr id="25" name="文字方塊 24">
              <a:extLst>
                <a:ext uri="{FF2B5EF4-FFF2-40B4-BE49-F238E27FC236}">
                  <a16:creationId xmlns:a16="http://schemas.microsoft.com/office/drawing/2014/main" id="{3C61D460-721E-BDA1-A942-683F941337BF}"/>
                </a:ext>
              </a:extLst>
            </p:cNvPr>
            <p:cNvSpPr txBox="1"/>
            <p:nvPr/>
          </p:nvSpPr>
          <p:spPr>
            <a:xfrm>
              <a:off x="4349813" y="3726747"/>
              <a:ext cx="810790" cy="24457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sz="1000"/>
                <a:t>QHora-322</a:t>
              </a:r>
              <a:endParaRPr lang="zh-TW" altLang="en-US" sz="1000"/>
            </a:p>
          </p:txBody>
        </p:sp>
      </p:grpSp>
    </p:spTree>
    <p:extLst>
      <p:ext uri="{BB962C8B-B14F-4D97-AF65-F5344CB8AC3E}">
        <p14:creationId xmlns:p14="http://schemas.microsoft.com/office/powerpoint/2010/main" val="297860351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矩形 38">
            <a:extLst>
              <a:ext uri="{FF2B5EF4-FFF2-40B4-BE49-F238E27FC236}">
                <a16:creationId xmlns:a16="http://schemas.microsoft.com/office/drawing/2014/main" id="{54FE9865-944A-F769-AC98-4F4909BC3A3E}"/>
              </a:ext>
            </a:extLst>
          </p:cNvPr>
          <p:cNvSpPr/>
          <p:nvPr/>
        </p:nvSpPr>
        <p:spPr>
          <a:xfrm rot="10800000">
            <a:off x="0" y="0"/>
            <a:ext cx="12192000" cy="6858000"/>
          </a:xfrm>
          <a:prstGeom prst="rect">
            <a:avLst/>
          </a:prstGeom>
          <a:gradFill>
            <a:gsLst>
              <a:gs pos="0">
                <a:srgbClr val="6E8396"/>
              </a:gs>
              <a:gs pos="50000">
                <a:schemeClr val="bg1">
                  <a:alpha val="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+mj-lt"/>
            </a:endParaRPr>
          </a:p>
        </p:txBody>
      </p:sp>
      <p:sp>
        <p:nvSpPr>
          <p:cNvPr id="63" name="矩形 62">
            <a:extLst>
              <a:ext uri="{FF2B5EF4-FFF2-40B4-BE49-F238E27FC236}">
                <a16:creationId xmlns:a16="http://schemas.microsoft.com/office/drawing/2014/main" id="{C3C3116E-693A-05C2-64C8-5FB868572592}"/>
              </a:ext>
            </a:extLst>
          </p:cNvPr>
          <p:cNvSpPr/>
          <p:nvPr/>
        </p:nvSpPr>
        <p:spPr>
          <a:xfrm>
            <a:off x="4440071" y="282054"/>
            <a:ext cx="7751929" cy="2911522"/>
          </a:xfrm>
          <a:prstGeom prst="rect">
            <a:avLst/>
          </a:prstGeom>
          <a:solidFill>
            <a:schemeClr val="bg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7" name="文字方塊 36">
            <a:extLst>
              <a:ext uri="{FF2B5EF4-FFF2-40B4-BE49-F238E27FC236}">
                <a16:creationId xmlns:a16="http://schemas.microsoft.com/office/drawing/2014/main" id="{B6C1E235-20D2-ED8A-5005-16A20D5AB299}"/>
              </a:ext>
            </a:extLst>
          </p:cNvPr>
          <p:cNvSpPr txBox="1"/>
          <p:nvPr/>
        </p:nvSpPr>
        <p:spPr>
          <a:xfrm>
            <a:off x="4658436" y="467625"/>
            <a:ext cx="7304849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4000" b="1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ea typeface="微軟正黑體" panose="020B0604030504040204" pitchFamily="34" charset="-120"/>
              </a:rPr>
              <a:t>針對特定分店的特別需求，可以搭配不同</a:t>
            </a:r>
            <a:r>
              <a:rPr lang="en-US" altLang="zh-TW" sz="4000" b="1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ea typeface="微軟正黑體" panose="020B0604030504040204" pitchFamily="34" charset="-120"/>
              </a:rPr>
              <a:t>QuWAN</a:t>
            </a:r>
            <a:r>
              <a:rPr lang="zh-TW" altLang="en-US" sz="4000" b="1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ea typeface="微軟正黑體" panose="020B0604030504040204" pitchFamily="34" charset="-120"/>
              </a:rPr>
              <a:t>產品做變化</a:t>
            </a:r>
            <a:endParaRPr lang="en-US" altLang="zh-TW" sz="4000" b="1">
              <a:solidFill>
                <a:schemeClr val="tx1">
                  <a:lumMod val="95000"/>
                  <a:lumOff val="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8" name="文字方塊 37">
            <a:extLst>
              <a:ext uri="{FF2B5EF4-FFF2-40B4-BE49-F238E27FC236}">
                <a16:creationId xmlns:a16="http://schemas.microsoft.com/office/drawing/2014/main" id="{71991CE2-C602-A4CD-2065-ADCE336B399D}"/>
              </a:ext>
            </a:extLst>
          </p:cNvPr>
          <p:cNvSpPr txBox="1"/>
          <p:nvPr/>
        </p:nvSpPr>
        <p:spPr>
          <a:xfrm>
            <a:off x="6678484" y="1932729"/>
            <a:ext cx="5380803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TW"/>
            </a:defPPr>
            <a:lvl1pPr marL="179388" indent="-179388">
              <a:lnSpc>
                <a:spcPts val="2400"/>
              </a:lnSpc>
              <a:spcBef>
                <a:spcPts val="1800"/>
              </a:spcBef>
              <a:buFont typeface="Arial" panose="020B0604020202020204" pitchFamily="34" charset="0"/>
              <a:buChar char="•"/>
              <a:defRPr sz="1600" spc="100">
                <a:solidFill>
                  <a:schemeClr val="tx1">
                    <a:lumMod val="95000"/>
                    <a:lumOff val="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</a:lstStyle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zh-TW" altLang="en-US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微軟正黑體"/>
                <a:cs typeface="+mn-cs"/>
              </a:rPr>
              <a:t>大型分店需要更強的</a:t>
            </a:r>
            <a:r>
              <a:rPr kumimoji="0" lang="en-US" altLang="zh-TW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微軟正黑體"/>
                <a:cs typeface="+mn-cs"/>
              </a:rPr>
              <a:t>router</a:t>
            </a:r>
            <a:r>
              <a:rPr kumimoji="0" lang="zh-TW" altLang="en-US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微軟正黑體"/>
                <a:cs typeface="+mn-cs"/>
              </a:rPr>
              <a:t>，可選擇使用</a:t>
            </a:r>
            <a:r>
              <a:rPr kumimoji="0" lang="en-US" altLang="zh-TW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微軟正黑體"/>
                <a:cs typeface="+mn-cs"/>
              </a:rPr>
              <a:t>QHora-322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zh-TW" altLang="en-US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微軟正黑體"/>
                <a:cs typeface="+mn-cs"/>
              </a:rPr>
              <a:t>有</a:t>
            </a:r>
            <a:r>
              <a:rPr kumimoji="0" lang="en-US" altLang="zh-TW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微軟正黑體"/>
                <a:cs typeface="+mn-cs"/>
              </a:rPr>
              <a:t>WiFi</a:t>
            </a:r>
            <a:r>
              <a:rPr kumimoji="0" lang="zh-TW" altLang="en-US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微軟正黑體"/>
                <a:cs typeface="+mn-cs"/>
              </a:rPr>
              <a:t>需求的分店可使用</a:t>
            </a:r>
            <a:r>
              <a:rPr kumimoji="0" lang="en-US" altLang="zh-TW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微軟正黑體"/>
                <a:cs typeface="+mn-cs"/>
              </a:rPr>
              <a:t>QHora-301W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altLang="zh-TW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微軟正黑體"/>
                <a:cs typeface="+mn-cs"/>
              </a:rPr>
              <a:t>HQ</a:t>
            </a:r>
            <a:r>
              <a:rPr kumimoji="0" lang="zh-TW" altLang="en-US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微軟正黑體"/>
                <a:cs typeface="+mn-cs"/>
              </a:rPr>
              <a:t>如需更強大的設備，也可更換成硬體更強的</a:t>
            </a:r>
            <a:r>
              <a:rPr kumimoji="0" lang="en-US" altLang="zh-TW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微軟正黑體"/>
                <a:cs typeface="+mn-cs"/>
              </a:rPr>
              <a:t>QNAP</a:t>
            </a:r>
            <a:r>
              <a:rPr kumimoji="0" lang="zh-TW" altLang="en-US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微軟正黑體"/>
                <a:cs typeface="+mn-cs"/>
              </a:rPr>
              <a:t>設備搭配</a:t>
            </a:r>
            <a:r>
              <a:rPr kumimoji="0" lang="en-US" altLang="zh-TW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微軟正黑體"/>
                <a:cs typeface="+mn-cs"/>
              </a:rPr>
              <a:t>QWAN</a:t>
            </a:r>
            <a:r>
              <a:rPr kumimoji="0" lang="zh-TW" altLang="en-US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微軟正黑體"/>
                <a:cs typeface="+mn-cs"/>
              </a:rPr>
              <a:t> </a:t>
            </a:r>
            <a:r>
              <a:rPr kumimoji="0" lang="en-US" altLang="zh-TW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微軟正黑體"/>
                <a:cs typeface="+mn-cs"/>
              </a:rPr>
              <a:t>VM</a:t>
            </a:r>
            <a:r>
              <a:rPr kumimoji="0" lang="zh-TW" altLang="en-US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微軟正黑體"/>
                <a:cs typeface="+mn-cs"/>
              </a:rPr>
              <a:t>版的版本</a:t>
            </a:r>
            <a:endParaRPr kumimoji="0" lang="en-US" altLang="zh-TW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微軟正黑體"/>
              <a:cs typeface="+mn-cs"/>
            </a:endParaRPr>
          </a:p>
        </p:txBody>
      </p:sp>
      <p:grpSp>
        <p:nvGrpSpPr>
          <p:cNvPr id="6" name="群組 5">
            <a:extLst>
              <a:ext uri="{FF2B5EF4-FFF2-40B4-BE49-F238E27FC236}">
                <a16:creationId xmlns:a16="http://schemas.microsoft.com/office/drawing/2014/main" id="{E2796312-4ABA-5977-E892-54BFC303EB62}"/>
              </a:ext>
            </a:extLst>
          </p:cNvPr>
          <p:cNvGrpSpPr/>
          <p:nvPr/>
        </p:nvGrpSpPr>
        <p:grpSpPr>
          <a:xfrm>
            <a:off x="597257" y="1515294"/>
            <a:ext cx="8414816" cy="5224184"/>
            <a:chOff x="15903" y="1135008"/>
            <a:chExt cx="9124541" cy="5664803"/>
          </a:xfrm>
        </p:grpSpPr>
        <p:pic>
          <p:nvPicPr>
            <p:cNvPr id="24" name="圖片 23">
              <a:extLst>
                <a:ext uri="{FF2B5EF4-FFF2-40B4-BE49-F238E27FC236}">
                  <a16:creationId xmlns:a16="http://schemas.microsoft.com/office/drawing/2014/main" id="{D8541731-911A-16A3-1341-F34A4EB6A28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94397" y="1135008"/>
              <a:ext cx="8506830" cy="5413144"/>
            </a:xfrm>
            <a:prstGeom prst="rect">
              <a:avLst/>
            </a:prstGeom>
          </p:spPr>
        </p:pic>
        <p:sp>
          <p:nvSpPr>
            <p:cNvPr id="25" name="文字方塊 24">
              <a:extLst>
                <a:ext uri="{FF2B5EF4-FFF2-40B4-BE49-F238E27FC236}">
                  <a16:creationId xmlns:a16="http://schemas.microsoft.com/office/drawing/2014/main" id="{0FB70A28-CC65-D768-BC29-04411C6FB787}"/>
                </a:ext>
              </a:extLst>
            </p:cNvPr>
            <p:cNvSpPr txBox="1"/>
            <p:nvPr/>
          </p:nvSpPr>
          <p:spPr>
            <a:xfrm>
              <a:off x="854027" y="2622244"/>
              <a:ext cx="679197" cy="47727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sz="2000" b="1">
                  <a:solidFill>
                    <a:schemeClr val="bg1"/>
                  </a:solidFill>
                  <a:effectLst>
                    <a:outerShdw blurRad="38100" dist="50800" dir="2700000" sx="101000" sy="101000" algn="tl" rotWithShape="0">
                      <a:prstClr val="black">
                        <a:alpha val="60000"/>
                      </a:prstClr>
                    </a:outerShdw>
                  </a:effectLst>
                </a:rPr>
                <a:t>HQ</a:t>
              </a:r>
              <a:endParaRPr lang="zh-TW" altLang="en-US" sz="2000" b="1">
                <a:solidFill>
                  <a:schemeClr val="bg1"/>
                </a:solidFill>
                <a:effectLst>
                  <a:outerShdw blurRad="38100" dist="50800" dir="2700000" sx="101000" sy="101000" algn="tl" rotWithShape="0">
                    <a:prstClr val="black">
                      <a:alpha val="60000"/>
                    </a:prstClr>
                  </a:outerShdw>
                </a:effectLst>
              </a:endParaRPr>
            </a:p>
          </p:txBody>
        </p:sp>
        <p:sp>
          <p:nvSpPr>
            <p:cNvPr id="26" name="文字方塊 25">
              <a:extLst>
                <a:ext uri="{FF2B5EF4-FFF2-40B4-BE49-F238E27FC236}">
                  <a16:creationId xmlns:a16="http://schemas.microsoft.com/office/drawing/2014/main" id="{3BB83ADE-B705-02A0-72D3-DEDB38ABAE2F}"/>
                </a:ext>
              </a:extLst>
            </p:cNvPr>
            <p:cNvSpPr txBox="1"/>
            <p:nvPr/>
          </p:nvSpPr>
          <p:spPr>
            <a:xfrm>
              <a:off x="5546984" y="3108453"/>
              <a:ext cx="1149962" cy="2779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sz="1000"/>
                <a:t>QGD-1600P</a:t>
              </a:r>
              <a:endParaRPr lang="zh-TW" altLang="en-US" sz="1000"/>
            </a:p>
          </p:txBody>
        </p:sp>
        <p:sp>
          <p:nvSpPr>
            <p:cNvPr id="27" name="文字方塊 26">
              <a:extLst>
                <a:ext uri="{FF2B5EF4-FFF2-40B4-BE49-F238E27FC236}">
                  <a16:creationId xmlns:a16="http://schemas.microsoft.com/office/drawing/2014/main" id="{236A5248-C40E-7C39-3C76-AF06F076A30B}"/>
                </a:ext>
              </a:extLst>
            </p:cNvPr>
            <p:cNvSpPr txBox="1"/>
            <p:nvPr/>
          </p:nvSpPr>
          <p:spPr>
            <a:xfrm>
              <a:off x="15903" y="4586752"/>
              <a:ext cx="1084357" cy="31271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TW" sz="1200" b="1">
                  <a:solidFill>
                    <a:srgbClr val="0070C0"/>
                  </a:solidFill>
                </a:rPr>
                <a:t>QHora-322</a:t>
              </a:r>
              <a:endParaRPr lang="zh-TW" altLang="en-US" sz="1200" b="1">
                <a:solidFill>
                  <a:srgbClr val="0070C0"/>
                </a:solidFill>
              </a:endParaRPr>
            </a:p>
          </p:txBody>
        </p:sp>
        <p:sp>
          <p:nvSpPr>
            <p:cNvPr id="28" name="文字方塊 27">
              <a:extLst>
                <a:ext uri="{FF2B5EF4-FFF2-40B4-BE49-F238E27FC236}">
                  <a16:creationId xmlns:a16="http://schemas.microsoft.com/office/drawing/2014/main" id="{C32DBC10-B00B-BDC7-6255-DB921DDB359B}"/>
                </a:ext>
              </a:extLst>
            </p:cNvPr>
            <p:cNvSpPr txBox="1"/>
            <p:nvPr/>
          </p:nvSpPr>
          <p:spPr>
            <a:xfrm>
              <a:off x="3222273" y="4903020"/>
              <a:ext cx="921486" cy="27796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TW" sz="1000"/>
                <a:t>QHora-321</a:t>
              </a:r>
              <a:endParaRPr lang="zh-TW" altLang="en-US" sz="1000"/>
            </a:p>
          </p:txBody>
        </p:sp>
        <p:sp>
          <p:nvSpPr>
            <p:cNvPr id="29" name="文字方塊 28">
              <a:extLst>
                <a:ext uri="{FF2B5EF4-FFF2-40B4-BE49-F238E27FC236}">
                  <a16:creationId xmlns:a16="http://schemas.microsoft.com/office/drawing/2014/main" id="{C119512E-FCB9-A7C4-981E-589957C52590}"/>
                </a:ext>
              </a:extLst>
            </p:cNvPr>
            <p:cNvSpPr txBox="1"/>
            <p:nvPr/>
          </p:nvSpPr>
          <p:spPr>
            <a:xfrm>
              <a:off x="4665866" y="4903020"/>
              <a:ext cx="921486" cy="27796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TW" sz="1000"/>
                <a:t>QHora-321</a:t>
              </a:r>
              <a:endParaRPr lang="zh-TW" altLang="en-US" sz="1000"/>
            </a:p>
          </p:txBody>
        </p:sp>
        <p:sp>
          <p:nvSpPr>
            <p:cNvPr id="30" name="文字方塊 29">
              <a:extLst>
                <a:ext uri="{FF2B5EF4-FFF2-40B4-BE49-F238E27FC236}">
                  <a16:creationId xmlns:a16="http://schemas.microsoft.com/office/drawing/2014/main" id="{4A9EF236-7639-5EB6-3AF2-D4457EF5D3A2}"/>
                </a:ext>
              </a:extLst>
            </p:cNvPr>
            <p:cNvSpPr txBox="1"/>
            <p:nvPr/>
          </p:nvSpPr>
          <p:spPr>
            <a:xfrm>
              <a:off x="5918962" y="4903020"/>
              <a:ext cx="921486" cy="27796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TW" sz="1000"/>
                <a:t>QHora-321</a:t>
              </a:r>
              <a:endParaRPr lang="zh-TW" altLang="en-US" sz="1000"/>
            </a:p>
          </p:txBody>
        </p:sp>
        <p:sp>
          <p:nvSpPr>
            <p:cNvPr id="31" name="文字方塊 30">
              <a:extLst>
                <a:ext uri="{FF2B5EF4-FFF2-40B4-BE49-F238E27FC236}">
                  <a16:creationId xmlns:a16="http://schemas.microsoft.com/office/drawing/2014/main" id="{FE0C0CF0-4D11-830B-152A-03D65128FF4E}"/>
                </a:ext>
              </a:extLst>
            </p:cNvPr>
            <p:cNvSpPr txBox="1"/>
            <p:nvPr/>
          </p:nvSpPr>
          <p:spPr>
            <a:xfrm>
              <a:off x="2045064" y="4903020"/>
              <a:ext cx="921486" cy="27796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TW" sz="1000"/>
                <a:t>QHora-321</a:t>
              </a:r>
              <a:endParaRPr lang="zh-TW" altLang="en-US" sz="1000"/>
            </a:p>
          </p:txBody>
        </p:sp>
        <p:sp>
          <p:nvSpPr>
            <p:cNvPr id="32" name="文字方塊 31">
              <a:extLst>
                <a:ext uri="{FF2B5EF4-FFF2-40B4-BE49-F238E27FC236}">
                  <a16:creationId xmlns:a16="http://schemas.microsoft.com/office/drawing/2014/main" id="{2D4F9404-B5F4-5149-3739-53BDC5661FF2}"/>
                </a:ext>
              </a:extLst>
            </p:cNvPr>
            <p:cNvSpPr txBox="1"/>
            <p:nvPr/>
          </p:nvSpPr>
          <p:spPr>
            <a:xfrm>
              <a:off x="7891406" y="4586752"/>
              <a:ext cx="1249038" cy="31271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TW" sz="1200" b="1">
                  <a:solidFill>
                    <a:srgbClr val="0070C0"/>
                  </a:solidFill>
                </a:rPr>
                <a:t>QHora-301W</a:t>
              </a:r>
              <a:endParaRPr lang="zh-TW" altLang="en-US" sz="1200" b="1">
                <a:solidFill>
                  <a:srgbClr val="0070C0"/>
                </a:solidFill>
              </a:endParaRPr>
            </a:p>
          </p:txBody>
        </p:sp>
        <p:sp>
          <p:nvSpPr>
            <p:cNvPr id="33" name="文字方塊 32">
              <a:extLst>
                <a:ext uri="{FF2B5EF4-FFF2-40B4-BE49-F238E27FC236}">
                  <a16:creationId xmlns:a16="http://schemas.microsoft.com/office/drawing/2014/main" id="{DAE3B6BB-7C37-C93B-2029-9857D1261667}"/>
                </a:ext>
              </a:extLst>
            </p:cNvPr>
            <p:cNvSpPr txBox="1"/>
            <p:nvPr/>
          </p:nvSpPr>
          <p:spPr>
            <a:xfrm>
              <a:off x="48983" y="6487099"/>
              <a:ext cx="1484241" cy="31271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altLang="zh-TW" sz="1200" b="1" err="1"/>
                <a:t>Dist</a:t>
              </a:r>
              <a:r>
                <a:rPr lang="en-US" altLang="zh-TW" sz="1200" b="1"/>
                <a:t> large store</a:t>
              </a:r>
              <a:endParaRPr lang="zh-TW" altLang="en-US" sz="1200" b="1"/>
            </a:p>
          </p:txBody>
        </p:sp>
        <p:sp>
          <p:nvSpPr>
            <p:cNvPr id="34" name="文字方塊 33">
              <a:extLst>
                <a:ext uri="{FF2B5EF4-FFF2-40B4-BE49-F238E27FC236}">
                  <a16:creationId xmlns:a16="http://schemas.microsoft.com/office/drawing/2014/main" id="{0DDA6713-CE23-F8E1-E85D-69A51709CE6D}"/>
                </a:ext>
              </a:extLst>
            </p:cNvPr>
            <p:cNvSpPr txBox="1"/>
            <p:nvPr/>
          </p:nvSpPr>
          <p:spPr>
            <a:xfrm>
              <a:off x="7013306" y="6487099"/>
              <a:ext cx="2127138" cy="30036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altLang="zh-TW" sz="1200" b="1"/>
                <a:t>Store with </a:t>
              </a:r>
              <a:r>
                <a:rPr lang="en-US" altLang="zh-TW" sz="1200" b="1" err="1"/>
                <a:t>WiFi</a:t>
              </a:r>
              <a:r>
                <a:rPr lang="en-US" altLang="zh-TW" sz="1200" b="1"/>
                <a:t> service</a:t>
              </a:r>
            </a:p>
          </p:txBody>
        </p:sp>
        <p:pic>
          <p:nvPicPr>
            <p:cNvPr id="5" name="圖片 4" descr="一張含有 文字 的圖片&#10;&#10;自動產生的描述">
              <a:extLst>
                <a:ext uri="{FF2B5EF4-FFF2-40B4-BE49-F238E27FC236}">
                  <a16:creationId xmlns:a16="http://schemas.microsoft.com/office/drawing/2014/main" id="{2BD8C95A-5C0C-A28C-86C4-A25C71A31BA5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477471" y="2086485"/>
              <a:ext cx="1412234" cy="824609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98458017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2" name="圖形 71">
            <a:extLst>
              <a:ext uri="{FF2B5EF4-FFF2-40B4-BE49-F238E27FC236}">
                <a16:creationId xmlns:a16="http://schemas.microsoft.com/office/drawing/2014/main" id="{980C526B-0916-DB6F-975B-5B84CF18835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74509" y="302471"/>
            <a:ext cx="9187301" cy="6631926"/>
          </a:xfrm>
          <a:prstGeom prst="rect">
            <a:avLst/>
          </a:prstGeom>
        </p:spPr>
      </p:pic>
      <p:pic>
        <p:nvPicPr>
          <p:cNvPr id="11" name="圖形 10">
            <a:extLst>
              <a:ext uri="{FF2B5EF4-FFF2-40B4-BE49-F238E27FC236}">
                <a16:creationId xmlns:a16="http://schemas.microsoft.com/office/drawing/2014/main" id="{BE0DFBD3-09B7-0D35-797D-B9AAAFBFC39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123553" y="1129807"/>
            <a:ext cx="803041" cy="868698"/>
          </a:xfrm>
          <a:prstGeom prst="rect">
            <a:avLst/>
          </a:prstGeom>
        </p:spPr>
      </p:pic>
      <p:pic>
        <p:nvPicPr>
          <p:cNvPr id="67" name="圖形 66">
            <a:extLst>
              <a:ext uri="{FF2B5EF4-FFF2-40B4-BE49-F238E27FC236}">
                <a16:creationId xmlns:a16="http://schemas.microsoft.com/office/drawing/2014/main" id="{9347734E-4D0C-BA06-B9D5-CF790BD1F04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123553" y="2286917"/>
            <a:ext cx="803041" cy="868698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title" idx="4294967295"/>
          </p:nvPr>
        </p:nvSpPr>
        <p:spPr>
          <a:xfrm>
            <a:off x="3819142" y="336658"/>
            <a:ext cx="7875175" cy="1200329"/>
          </a:xfrm>
          <a:noFill/>
        </p:spPr>
        <p:txBody>
          <a:bodyPr wrap="square" rtlCol="0">
            <a:spAutoFit/>
          </a:bodyPr>
          <a:lstStyle/>
          <a:p>
            <a:r>
              <a:rPr lang="en-US" altLang="zh-TW" sz="4000" b="1">
                <a:solidFill>
                  <a:schemeClr val="tx1">
                    <a:lumMod val="95000"/>
                    <a:lumOff val="5000"/>
                  </a:schemeClr>
                </a:solidFill>
                <a:ea typeface="微軟正黑體" panose="020B0604030504040204" pitchFamily="34" charset="-120"/>
                <a:cs typeface="+mn-cs"/>
              </a:rPr>
              <a:t>QHora-321/322</a:t>
            </a:r>
            <a:r>
              <a:rPr lang="zh-TW" altLang="en-US" sz="4000" b="1">
                <a:solidFill>
                  <a:schemeClr val="tx1">
                    <a:lumMod val="95000"/>
                    <a:lumOff val="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的加入，</a:t>
            </a:r>
            <a:br>
              <a:rPr lang="en-US" altLang="zh-TW" sz="4000" b="1">
                <a:solidFill>
                  <a:schemeClr val="tx1">
                    <a:lumMod val="95000"/>
                    <a:lumOff val="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</a:br>
            <a:r>
              <a:rPr lang="zh-TW" altLang="en-US" sz="4000" b="1">
                <a:solidFill>
                  <a:schemeClr val="tx1">
                    <a:lumMod val="95000"/>
                    <a:lumOff val="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讓</a:t>
            </a:r>
            <a:r>
              <a:rPr lang="en-US" altLang="zh-TW" sz="4000" b="1">
                <a:solidFill>
                  <a:schemeClr val="tx1">
                    <a:lumMod val="95000"/>
                    <a:lumOff val="5000"/>
                  </a:schemeClr>
                </a:solidFill>
                <a:ea typeface="微軟正黑體" panose="020B0604030504040204" pitchFamily="34" charset="-120"/>
                <a:cs typeface="+mn-cs"/>
              </a:rPr>
              <a:t>QuWAN</a:t>
            </a:r>
            <a:r>
              <a:rPr lang="zh-TW" altLang="en-US" sz="4000" b="1">
                <a:solidFill>
                  <a:schemeClr val="tx1">
                    <a:lumMod val="95000"/>
                    <a:lumOff val="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的平台選擇更加的多元</a:t>
            </a:r>
          </a:p>
        </p:txBody>
      </p:sp>
      <p:sp>
        <p:nvSpPr>
          <p:cNvPr id="38" name="文字方塊 37">
            <a:extLst>
              <a:ext uri="{FF2B5EF4-FFF2-40B4-BE49-F238E27FC236}">
                <a16:creationId xmlns:a16="http://schemas.microsoft.com/office/drawing/2014/main" id="{C0AA7962-54D6-ECCF-C1A8-7C4706B71BFF}"/>
              </a:ext>
            </a:extLst>
          </p:cNvPr>
          <p:cNvSpPr txBox="1"/>
          <p:nvPr/>
        </p:nvSpPr>
        <p:spPr>
          <a:xfrm>
            <a:off x="1510109" y="336658"/>
            <a:ext cx="181331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TW"/>
            </a:defPPr>
          </a:lstStyle>
          <a:p>
            <a:r>
              <a:rPr lang="en-US" altLang="zh-TW"/>
              <a:t>SMB/SB Router</a:t>
            </a:r>
            <a:endParaRPr lang="zh-TW" altLang="en-US"/>
          </a:p>
        </p:txBody>
      </p:sp>
      <p:pic>
        <p:nvPicPr>
          <p:cNvPr id="39" name="圖片 38">
            <a:extLst>
              <a:ext uri="{FF2B5EF4-FFF2-40B4-BE49-F238E27FC236}">
                <a16:creationId xmlns:a16="http://schemas.microsoft.com/office/drawing/2014/main" id="{2A4FB538-0453-EA64-ACCD-6D9148E1279F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469232" y="3177252"/>
            <a:ext cx="1948681" cy="62042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42" name="文字方塊 41">
            <a:extLst>
              <a:ext uri="{FF2B5EF4-FFF2-40B4-BE49-F238E27FC236}">
                <a16:creationId xmlns:a16="http://schemas.microsoft.com/office/drawing/2014/main" id="{A1FE4CF8-D6CE-0F82-C717-A10E5C1530E7}"/>
              </a:ext>
            </a:extLst>
          </p:cNvPr>
          <p:cNvSpPr txBox="1"/>
          <p:nvPr/>
        </p:nvSpPr>
        <p:spPr>
          <a:xfrm>
            <a:off x="1781858" y="1466872"/>
            <a:ext cx="122180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zh-TW" sz="16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QHora-321</a:t>
            </a:r>
            <a:endParaRPr lang="zh-TW" altLang="en-US" sz="1600" b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3" name="文字方塊 42">
            <a:extLst>
              <a:ext uri="{FF2B5EF4-FFF2-40B4-BE49-F238E27FC236}">
                <a16:creationId xmlns:a16="http://schemas.microsoft.com/office/drawing/2014/main" id="{4F0456EB-2E99-A6C6-93CE-826E6AEB325A}"/>
              </a:ext>
            </a:extLst>
          </p:cNvPr>
          <p:cNvSpPr txBox="1"/>
          <p:nvPr/>
        </p:nvSpPr>
        <p:spPr>
          <a:xfrm>
            <a:off x="1781858" y="2600110"/>
            <a:ext cx="122180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zh-TW" sz="16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QHora-322</a:t>
            </a:r>
            <a:endParaRPr lang="zh-TW" altLang="en-US" sz="1600" b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6" name="文字方塊 45">
            <a:extLst>
              <a:ext uri="{FF2B5EF4-FFF2-40B4-BE49-F238E27FC236}">
                <a16:creationId xmlns:a16="http://schemas.microsoft.com/office/drawing/2014/main" id="{2A331F22-BFDF-3BF7-E8D9-45D48BADE5E2}"/>
              </a:ext>
            </a:extLst>
          </p:cNvPr>
          <p:cNvSpPr txBox="1"/>
          <p:nvPr/>
        </p:nvSpPr>
        <p:spPr>
          <a:xfrm>
            <a:off x="1684876" y="3708809"/>
            <a:ext cx="141577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zh-TW" sz="16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QHora-301W</a:t>
            </a:r>
            <a:endParaRPr lang="zh-TW" altLang="en-US" sz="1600" b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8" name="文字方塊 47">
            <a:extLst>
              <a:ext uri="{FF2B5EF4-FFF2-40B4-BE49-F238E27FC236}">
                <a16:creationId xmlns:a16="http://schemas.microsoft.com/office/drawing/2014/main" id="{B3C02BB3-1068-F0EA-DEC5-BDCE74F39B05}"/>
              </a:ext>
            </a:extLst>
          </p:cNvPr>
          <p:cNvSpPr txBox="1"/>
          <p:nvPr/>
        </p:nvSpPr>
        <p:spPr>
          <a:xfrm>
            <a:off x="4281625" y="1911942"/>
            <a:ext cx="27730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TW"/>
            </a:defPPr>
            <a:lvl1pPr>
              <a:defRPr sz="1600" b="1">
                <a:solidFill>
                  <a:schemeClr val="bg1"/>
                </a:solidFill>
                <a:effectLst>
                  <a:outerShdw blurRad="38100" dist="50800" dir="2700000" sx="101000" sy="101000" algn="tl" rotWithShape="0">
                    <a:prstClr val="black">
                      <a:alpha val="60000"/>
                    </a:prstClr>
                  </a:outerShdw>
                </a:effectLst>
              </a:defRPr>
            </a:lvl1pPr>
          </a:lstStyle>
          <a:p>
            <a:r>
              <a:rPr lang="en-US" altLang="zh-TW" sz="1800">
                <a:solidFill>
                  <a:schemeClr val="tx1"/>
                </a:solidFill>
                <a:effectLst/>
              </a:rPr>
              <a:t>Home </a:t>
            </a:r>
            <a:r>
              <a:rPr lang="en-US" altLang="zh-TW" sz="1800" err="1">
                <a:solidFill>
                  <a:schemeClr val="tx1"/>
                </a:solidFill>
                <a:effectLst/>
              </a:rPr>
              <a:t>WiFi</a:t>
            </a:r>
            <a:r>
              <a:rPr lang="en-US" altLang="zh-TW" sz="1800">
                <a:solidFill>
                  <a:schemeClr val="tx1"/>
                </a:solidFill>
                <a:effectLst/>
              </a:rPr>
              <a:t> mesh router</a:t>
            </a:r>
            <a:endParaRPr lang="zh-TW" altLang="en-US" sz="1800">
              <a:solidFill>
                <a:schemeClr val="tx1"/>
              </a:solidFill>
              <a:effectLst/>
            </a:endParaRPr>
          </a:p>
        </p:txBody>
      </p:sp>
      <p:pic>
        <p:nvPicPr>
          <p:cNvPr id="49" name="圖片 48">
            <a:extLst>
              <a:ext uri="{FF2B5EF4-FFF2-40B4-BE49-F238E27FC236}">
                <a16:creationId xmlns:a16="http://schemas.microsoft.com/office/drawing/2014/main" id="{434E9734-CF5F-C1BE-2930-C54D3C71D2BC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368" r="25368"/>
          <a:stretch/>
        </p:blipFill>
        <p:spPr>
          <a:xfrm>
            <a:off x="4318551" y="2539301"/>
            <a:ext cx="984053" cy="125165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50" name="圖片 49">
            <a:extLst>
              <a:ext uri="{FF2B5EF4-FFF2-40B4-BE49-F238E27FC236}">
                <a16:creationId xmlns:a16="http://schemas.microsoft.com/office/drawing/2014/main" id="{1BD8574F-5965-A7A2-27B2-9970591D1380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970" r="28970"/>
          <a:stretch/>
        </p:blipFill>
        <p:spPr>
          <a:xfrm>
            <a:off x="6218845" y="2562308"/>
            <a:ext cx="788131" cy="117410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51" name="文字方塊 50">
            <a:extLst>
              <a:ext uri="{FF2B5EF4-FFF2-40B4-BE49-F238E27FC236}">
                <a16:creationId xmlns:a16="http://schemas.microsoft.com/office/drawing/2014/main" id="{368A3D72-D57D-BC46-97B4-6665AB4B362D}"/>
              </a:ext>
            </a:extLst>
          </p:cNvPr>
          <p:cNvSpPr txBox="1"/>
          <p:nvPr/>
        </p:nvSpPr>
        <p:spPr>
          <a:xfrm>
            <a:off x="3935473" y="3736408"/>
            <a:ext cx="160813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14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QMiroPlus-201W</a:t>
            </a:r>
            <a:endParaRPr lang="zh-TW" altLang="en-US" sz="1400" b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2" name="文字方塊 51">
            <a:extLst>
              <a:ext uri="{FF2B5EF4-FFF2-40B4-BE49-F238E27FC236}">
                <a16:creationId xmlns:a16="http://schemas.microsoft.com/office/drawing/2014/main" id="{57C486DC-D52C-F05A-04FF-E3E4D35EC105}"/>
              </a:ext>
            </a:extLst>
          </p:cNvPr>
          <p:cNvSpPr txBox="1"/>
          <p:nvPr/>
        </p:nvSpPr>
        <p:spPr>
          <a:xfrm>
            <a:off x="5921054" y="3736408"/>
            <a:ext cx="122982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14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QMiro-201W</a:t>
            </a:r>
            <a:endParaRPr lang="zh-TW" altLang="en-US" sz="1400" b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4" name="文字方塊 53">
            <a:extLst>
              <a:ext uri="{FF2B5EF4-FFF2-40B4-BE49-F238E27FC236}">
                <a16:creationId xmlns:a16="http://schemas.microsoft.com/office/drawing/2014/main" id="{1CE0437E-2481-D796-194A-2095C0F98416}"/>
              </a:ext>
            </a:extLst>
          </p:cNvPr>
          <p:cNvSpPr txBox="1"/>
          <p:nvPr/>
        </p:nvSpPr>
        <p:spPr>
          <a:xfrm>
            <a:off x="7977864" y="1923010"/>
            <a:ext cx="19800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TW"/>
            </a:defPPr>
            <a:lvl1pPr>
              <a:defRPr b="1">
                <a:effectLst/>
              </a:defRPr>
            </a:lvl1pPr>
          </a:lstStyle>
          <a:p>
            <a:r>
              <a:rPr lang="en-US" altLang="zh-TW"/>
              <a:t>QuWAN </a:t>
            </a:r>
            <a:r>
              <a:rPr lang="en-US" altLang="zh-TW" err="1"/>
              <a:t>vRouter</a:t>
            </a:r>
            <a:endParaRPr lang="zh-TW" altLang="en-US"/>
          </a:p>
        </p:txBody>
      </p:sp>
      <p:sp>
        <p:nvSpPr>
          <p:cNvPr id="57" name="文字方塊 56">
            <a:extLst>
              <a:ext uri="{FF2B5EF4-FFF2-40B4-BE49-F238E27FC236}">
                <a16:creationId xmlns:a16="http://schemas.microsoft.com/office/drawing/2014/main" id="{FAAE8099-5CCE-1704-179C-1A41ABEC329F}"/>
              </a:ext>
            </a:extLst>
          </p:cNvPr>
          <p:cNvSpPr txBox="1"/>
          <p:nvPr/>
        </p:nvSpPr>
        <p:spPr>
          <a:xfrm>
            <a:off x="3521692" y="4399894"/>
            <a:ext cx="37584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TW"/>
            </a:defPPr>
            <a:lvl1pPr>
              <a:defRPr b="1">
                <a:effectLst/>
              </a:defRPr>
            </a:lvl1pPr>
          </a:lstStyle>
          <a:p>
            <a:r>
              <a:rPr lang="en-US" altLang="zh-TW"/>
              <a:t>QNAP Products support QuWAN</a:t>
            </a:r>
            <a:endParaRPr lang="zh-TW" altLang="en-US"/>
          </a:p>
        </p:txBody>
      </p:sp>
      <p:pic>
        <p:nvPicPr>
          <p:cNvPr id="58" name="圖片 57" descr="一張含有 電子用品, 電腦, 監視器, 坐 的圖片&#10;&#10;自動產生的描述">
            <a:extLst>
              <a:ext uri="{FF2B5EF4-FFF2-40B4-BE49-F238E27FC236}">
                <a16:creationId xmlns:a16="http://schemas.microsoft.com/office/drawing/2014/main" id="{C7D82BAE-A097-509B-AED3-AF5A9D98E4C7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470725" y="4915519"/>
            <a:ext cx="1255251" cy="142633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59" name="文字方塊 58">
            <a:extLst>
              <a:ext uri="{FF2B5EF4-FFF2-40B4-BE49-F238E27FC236}">
                <a16:creationId xmlns:a16="http://schemas.microsoft.com/office/drawing/2014/main" id="{5C5AD0A9-7254-E30C-2B85-0D086454FAB3}"/>
              </a:ext>
            </a:extLst>
          </p:cNvPr>
          <p:cNvSpPr txBox="1"/>
          <p:nvPr/>
        </p:nvSpPr>
        <p:spPr>
          <a:xfrm>
            <a:off x="1284692" y="6265708"/>
            <a:ext cx="169783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14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QNAP NAS series</a:t>
            </a:r>
            <a:endParaRPr lang="zh-TW" altLang="en-US" sz="1400" b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60" name="圖片 59" descr="一張含有 電腦 的圖片&#10;&#10;自動產生的描述">
            <a:extLst>
              <a:ext uri="{FF2B5EF4-FFF2-40B4-BE49-F238E27FC236}">
                <a16:creationId xmlns:a16="http://schemas.microsoft.com/office/drawing/2014/main" id="{AC0F505D-39ED-34E3-E38C-DEA0C9B34DEF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180240" y="5691572"/>
            <a:ext cx="2988922" cy="50400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61" name="文字方塊 60">
            <a:extLst>
              <a:ext uri="{FF2B5EF4-FFF2-40B4-BE49-F238E27FC236}">
                <a16:creationId xmlns:a16="http://schemas.microsoft.com/office/drawing/2014/main" id="{551DBD72-C329-F0F3-EA23-3DAE3E88DE7B}"/>
              </a:ext>
            </a:extLst>
          </p:cNvPr>
          <p:cNvSpPr txBox="1"/>
          <p:nvPr/>
        </p:nvSpPr>
        <p:spPr>
          <a:xfrm>
            <a:off x="3239083" y="6265708"/>
            <a:ext cx="287123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14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QNAP QGD smart switch series</a:t>
            </a:r>
            <a:endParaRPr lang="zh-TW" altLang="en-US" sz="1400" b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62" name="圖片 61">
            <a:extLst>
              <a:ext uri="{FF2B5EF4-FFF2-40B4-BE49-F238E27FC236}">
                <a16:creationId xmlns:a16="http://schemas.microsoft.com/office/drawing/2014/main" id="{AD5FBB72-54CA-2F75-D06E-61F012A137EC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6839" b="31820"/>
          <a:stretch/>
        </p:blipFill>
        <p:spPr>
          <a:xfrm>
            <a:off x="6715986" y="5656031"/>
            <a:ext cx="2940126" cy="57600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63" name="文字方塊 62">
            <a:extLst>
              <a:ext uri="{FF2B5EF4-FFF2-40B4-BE49-F238E27FC236}">
                <a16:creationId xmlns:a16="http://schemas.microsoft.com/office/drawing/2014/main" id="{17888087-9D11-46E6-B7DF-A87DDB443255}"/>
              </a:ext>
            </a:extLst>
          </p:cNvPr>
          <p:cNvSpPr txBox="1"/>
          <p:nvPr/>
        </p:nvSpPr>
        <p:spPr>
          <a:xfrm>
            <a:off x="6507189" y="6265708"/>
            <a:ext cx="351397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14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QNAP </a:t>
            </a:r>
            <a:r>
              <a:rPr lang="en-US" altLang="zh-TW" sz="1400" b="1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QuCPE</a:t>
            </a:r>
            <a:r>
              <a:rPr lang="en-US" altLang="zh-TW" sz="14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Virtualization Equipment</a:t>
            </a:r>
            <a:endParaRPr lang="zh-TW" altLang="en-US" sz="1400" b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64" name="圖片 63">
            <a:extLst>
              <a:ext uri="{FF2B5EF4-FFF2-40B4-BE49-F238E27FC236}">
                <a16:creationId xmlns:a16="http://schemas.microsoft.com/office/drawing/2014/main" id="{A29769C3-DB8B-6427-F0CA-442E51124824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889323" y="2633296"/>
            <a:ext cx="2131841" cy="1244790"/>
          </a:xfrm>
          <a:prstGeom prst="rect">
            <a:avLst/>
          </a:prstGeom>
        </p:spPr>
      </p:pic>
      <p:pic>
        <p:nvPicPr>
          <p:cNvPr id="65" name="圖片 64">
            <a:extLst>
              <a:ext uri="{FF2B5EF4-FFF2-40B4-BE49-F238E27FC236}">
                <a16:creationId xmlns:a16="http://schemas.microsoft.com/office/drawing/2014/main" id="{CABF4868-FE00-CD6C-C581-539815802CCC}"/>
              </a:ext>
            </a:extLst>
          </p:cNvPr>
          <p:cNvPicPr>
            <a:picLocks noChangeAspect="1"/>
          </p:cNvPicPr>
          <p:nvPr/>
        </p:nvPicPr>
        <p:blipFill rotWithShape="1"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483507" y="886687"/>
            <a:ext cx="1975681" cy="580186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66" name="圖片 65">
            <a:extLst>
              <a:ext uri="{FF2B5EF4-FFF2-40B4-BE49-F238E27FC236}">
                <a16:creationId xmlns:a16="http://schemas.microsoft.com/office/drawing/2014/main" id="{EB88C53A-F08D-C4E0-126C-385B3241368D}"/>
              </a:ext>
            </a:extLst>
          </p:cNvPr>
          <p:cNvPicPr>
            <a:picLocks noChangeAspect="1"/>
          </p:cNvPicPr>
          <p:nvPr/>
        </p:nvPicPr>
        <p:blipFill rotWithShape="1"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402325" y="2070576"/>
            <a:ext cx="2053367" cy="589051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69365149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>
            <a:extLst>
              <a:ext uri="{FF2B5EF4-FFF2-40B4-BE49-F238E27FC236}">
                <a16:creationId xmlns:a16="http://schemas.microsoft.com/office/drawing/2014/main" id="{488C6BB0-1C55-47C8-B4E1-F386F1687885}"/>
              </a:ext>
            </a:extLst>
          </p:cNvPr>
          <p:cNvSpPr/>
          <p:nvPr/>
        </p:nvSpPr>
        <p:spPr>
          <a:xfrm>
            <a:off x="0" y="0"/>
            <a:ext cx="5314950" cy="694449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6" name="文字方塊 5">
            <a:extLst>
              <a:ext uri="{FF2B5EF4-FFF2-40B4-BE49-F238E27FC236}">
                <a16:creationId xmlns:a16="http://schemas.microsoft.com/office/drawing/2014/main" id="{492DFA30-E28A-45E6-819D-14EDC6DD22D3}"/>
              </a:ext>
            </a:extLst>
          </p:cNvPr>
          <p:cNvSpPr txBox="1"/>
          <p:nvPr/>
        </p:nvSpPr>
        <p:spPr>
          <a:xfrm>
            <a:off x="323681" y="3044279"/>
            <a:ext cx="466101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4400" b="1">
                <a:solidFill>
                  <a:schemeClr val="tx1">
                    <a:lumMod val="95000"/>
                    <a:lumOff val="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更多的</a:t>
            </a:r>
            <a:r>
              <a:rPr lang="en-US" altLang="zh-TW" sz="4400" b="1">
                <a:solidFill>
                  <a:schemeClr val="tx1">
                    <a:lumMod val="95000"/>
                    <a:lumOff val="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VPN</a:t>
            </a:r>
            <a:r>
              <a:rPr lang="zh-TW" altLang="en-US" sz="4400" b="1">
                <a:solidFill>
                  <a:schemeClr val="tx1">
                    <a:lumMod val="95000"/>
                    <a:lumOff val="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連線</a:t>
            </a:r>
          </a:p>
        </p:txBody>
      </p:sp>
    </p:spTree>
    <p:extLst>
      <p:ext uri="{BB962C8B-B14F-4D97-AF65-F5344CB8AC3E}">
        <p14:creationId xmlns:p14="http://schemas.microsoft.com/office/powerpoint/2010/main" val="179297173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矩形 8">
            <a:extLst>
              <a:ext uri="{FF2B5EF4-FFF2-40B4-BE49-F238E27FC236}">
                <a16:creationId xmlns:a16="http://schemas.microsoft.com/office/drawing/2014/main" id="{C44787DD-340D-0F6D-33B6-93505B685943}"/>
              </a:ext>
            </a:extLst>
          </p:cNvPr>
          <p:cNvSpPr/>
          <p:nvPr/>
        </p:nvSpPr>
        <p:spPr>
          <a:xfrm>
            <a:off x="-4" y="-3"/>
            <a:ext cx="12192001" cy="4093372"/>
          </a:xfrm>
          <a:prstGeom prst="rect">
            <a:avLst/>
          </a:prstGeom>
          <a:gradFill>
            <a:gsLst>
              <a:gs pos="0">
                <a:srgbClr val="ECF0F4"/>
              </a:gs>
              <a:gs pos="100000">
                <a:schemeClr val="bg1">
                  <a:alpha val="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" name="標題 1"/>
          <p:cNvSpPr txBox="1">
            <a:spLocks/>
          </p:cNvSpPr>
          <p:nvPr/>
        </p:nvSpPr>
        <p:spPr>
          <a:xfrm>
            <a:off x="0" y="529379"/>
            <a:ext cx="1208736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TW"/>
            </a:defPPr>
            <a:lvl1pPr algn="ctr">
              <a:defRPr sz="4400" b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defRPr>
            </a:lvl1pPr>
          </a:lstStyle>
          <a:p>
            <a:r>
              <a:rPr lang="en-US" altLang="zh-TW" sz="4000"/>
              <a:t>QHora-321/322</a:t>
            </a:r>
            <a:r>
              <a:rPr lang="zh-TW" altLang="en-US" sz="4000"/>
              <a:t>將</a:t>
            </a:r>
            <a:r>
              <a:rPr lang="en-US" altLang="zh-TW" sz="4000"/>
              <a:t>VPN</a:t>
            </a:r>
            <a:r>
              <a:rPr lang="zh-TW" altLang="en-US" sz="4000"/>
              <a:t>可連線數推上企業級等級</a:t>
            </a:r>
          </a:p>
        </p:txBody>
      </p:sp>
      <p:pic>
        <p:nvPicPr>
          <p:cNvPr id="5" name="圖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71171" y="8319561"/>
            <a:ext cx="3400425" cy="666750"/>
          </a:xfrm>
          <a:prstGeom prst="rect">
            <a:avLst/>
          </a:prstGeom>
        </p:spPr>
      </p:pic>
      <p:pic>
        <p:nvPicPr>
          <p:cNvPr id="6" name="圖片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6805" y="7515444"/>
            <a:ext cx="2733675" cy="1114425"/>
          </a:xfrm>
          <a:prstGeom prst="rect">
            <a:avLst/>
          </a:prstGeom>
        </p:spPr>
      </p:pic>
      <p:graphicFrame>
        <p:nvGraphicFramePr>
          <p:cNvPr id="10" name="表格 9">
            <a:extLst>
              <a:ext uri="{FF2B5EF4-FFF2-40B4-BE49-F238E27FC236}">
                <a16:creationId xmlns:a16="http://schemas.microsoft.com/office/drawing/2014/main" id="{E27BD57A-D4A7-FDA0-8F92-1AF94C7D170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91908247"/>
              </p:ext>
            </p:extLst>
          </p:nvPr>
        </p:nvGraphicFramePr>
        <p:xfrm>
          <a:off x="1226281" y="1560237"/>
          <a:ext cx="5679488" cy="1093403"/>
        </p:xfrm>
        <a:graphic>
          <a:graphicData uri="http://schemas.openxmlformats.org/drawingml/2006/table">
            <a:tbl>
              <a:tblPr/>
              <a:tblGrid>
                <a:gridCol w="3107521">
                  <a:extLst>
                    <a:ext uri="{9D8B030D-6E8A-4147-A177-3AD203B41FA5}">
                      <a16:colId xmlns:a16="http://schemas.microsoft.com/office/drawing/2014/main" val="457424227"/>
                    </a:ext>
                  </a:extLst>
                </a:gridCol>
                <a:gridCol w="1231551">
                  <a:extLst>
                    <a:ext uri="{9D8B030D-6E8A-4147-A177-3AD203B41FA5}">
                      <a16:colId xmlns:a16="http://schemas.microsoft.com/office/drawing/2014/main" val="4193635786"/>
                    </a:ext>
                  </a:extLst>
                </a:gridCol>
                <a:gridCol w="1340416">
                  <a:extLst>
                    <a:ext uri="{9D8B030D-6E8A-4147-A177-3AD203B41FA5}">
                      <a16:colId xmlns:a16="http://schemas.microsoft.com/office/drawing/2014/main" val="787086783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endParaRPr lang="zh-TW" altLang="en-US" sz="1400"/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9DAF8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TW" sz="1400"/>
                        <a:t>QHora-321</a:t>
                      </a:r>
                      <a:endParaRPr lang="zh-TW" altLang="en-US" sz="1400"/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9DAF8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TW" sz="1400"/>
                        <a:t>QHora-322</a:t>
                      </a:r>
                      <a:endParaRPr lang="zh-TW" altLang="en-US" sz="1400"/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9DAF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50939173"/>
                  </a:ext>
                </a:extLst>
              </a:tr>
              <a:tr h="424197">
                <a:tc>
                  <a:txBody>
                    <a:bodyPr/>
                    <a:lstStyle/>
                    <a:p>
                      <a:r>
                        <a:rPr lang="zh-TW" altLang="en-US" sz="1400"/>
                        <a:t>可建立</a:t>
                      </a:r>
                      <a:r>
                        <a:rPr lang="en-US" altLang="zh-TW" sz="1400" err="1"/>
                        <a:t>QBelt</a:t>
                      </a:r>
                      <a:r>
                        <a:rPr lang="zh-TW" altLang="en-US" sz="1400"/>
                        <a:t>連線數</a:t>
                      </a:r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46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TW" sz="1400"/>
                        <a:t>700</a:t>
                      </a:r>
                      <a:endParaRPr lang="zh-TW" altLang="en-US" sz="1400"/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46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TW" sz="1400"/>
                        <a:t>1000</a:t>
                      </a:r>
                      <a:endParaRPr lang="zh-TW" altLang="en-US" sz="1400"/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46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7301627"/>
                  </a:ext>
                </a:extLst>
              </a:tr>
              <a:tr h="364406">
                <a:tc>
                  <a:txBody>
                    <a:bodyPr/>
                    <a:lstStyle/>
                    <a:p>
                      <a:r>
                        <a:rPr lang="zh-TW" altLang="en-US" sz="1400"/>
                        <a:t>支援</a:t>
                      </a:r>
                      <a:r>
                        <a:rPr lang="en-US" altLang="zh-TW" sz="1400"/>
                        <a:t>QuWAN</a:t>
                      </a:r>
                      <a:r>
                        <a:rPr lang="zh-TW" altLang="en-US" sz="1400"/>
                        <a:t>建立大量使用者帳號</a:t>
                      </a:r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46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TW" sz="1400"/>
                        <a:t>V</a:t>
                      </a:r>
                      <a:endParaRPr lang="zh-TW" altLang="en-US" sz="1400"/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46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TW" sz="1400"/>
                        <a:t>V</a:t>
                      </a:r>
                      <a:endParaRPr lang="zh-TW" altLang="en-US" sz="1400"/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46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98460230"/>
                  </a:ext>
                </a:extLst>
              </a:tr>
            </a:tbl>
          </a:graphicData>
        </a:graphic>
      </p:graphicFrame>
      <p:pic>
        <p:nvPicPr>
          <p:cNvPr id="19" name="圖片 18">
            <a:extLst>
              <a:ext uri="{FF2B5EF4-FFF2-40B4-BE49-F238E27FC236}">
                <a16:creationId xmlns:a16="http://schemas.microsoft.com/office/drawing/2014/main" id="{D22C412D-4784-8407-0491-84DD8C75AF4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7587" y="2917467"/>
            <a:ext cx="1080000" cy="1080000"/>
          </a:xfrm>
          <a:prstGeom prst="rect">
            <a:avLst/>
          </a:prstGeom>
        </p:spPr>
      </p:pic>
      <p:pic>
        <p:nvPicPr>
          <p:cNvPr id="21" name="圖片 20" descr="一張含有 文字, 時鐘 的圖片&#10;&#10;自動產生的描述">
            <a:extLst>
              <a:ext uri="{FF2B5EF4-FFF2-40B4-BE49-F238E27FC236}">
                <a16:creationId xmlns:a16="http://schemas.microsoft.com/office/drawing/2014/main" id="{049D9821-5C58-523D-A5A0-9083188BB0F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74242" y="3014686"/>
            <a:ext cx="3171426" cy="885563"/>
          </a:xfrm>
          <a:prstGeom prst="rect">
            <a:avLst/>
          </a:prstGeom>
        </p:spPr>
      </p:pic>
      <p:pic>
        <p:nvPicPr>
          <p:cNvPr id="27" name="圖形 26">
            <a:extLst>
              <a:ext uri="{FF2B5EF4-FFF2-40B4-BE49-F238E27FC236}">
                <a16:creationId xmlns:a16="http://schemas.microsoft.com/office/drawing/2014/main" id="{3A075472-97F5-095F-4478-D87FBB0D257F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217587" y="4254949"/>
            <a:ext cx="1080000" cy="1080000"/>
          </a:xfrm>
          <a:prstGeom prst="rect">
            <a:avLst/>
          </a:prstGeom>
        </p:spPr>
      </p:pic>
      <p:pic>
        <p:nvPicPr>
          <p:cNvPr id="29" name="圖片 28">
            <a:extLst>
              <a:ext uri="{FF2B5EF4-FFF2-40B4-BE49-F238E27FC236}">
                <a16:creationId xmlns:a16="http://schemas.microsoft.com/office/drawing/2014/main" id="{84A35BB9-0C51-D5A5-2C86-D88171B354E5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1330" y="4254723"/>
            <a:ext cx="1922522" cy="1080452"/>
          </a:xfrm>
          <a:prstGeom prst="rect">
            <a:avLst/>
          </a:prstGeom>
        </p:spPr>
      </p:pic>
      <p:pic>
        <p:nvPicPr>
          <p:cNvPr id="31" name="圖片 30">
            <a:extLst>
              <a:ext uri="{FF2B5EF4-FFF2-40B4-BE49-F238E27FC236}">
                <a16:creationId xmlns:a16="http://schemas.microsoft.com/office/drawing/2014/main" id="{BDEFB702-C4DA-D27D-B431-1F87FA7CE8EC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7587" y="5581651"/>
            <a:ext cx="1080000" cy="1080000"/>
          </a:xfrm>
          <a:prstGeom prst="rect">
            <a:avLst/>
          </a:prstGeom>
        </p:spPr>
      </p:pic>
      <p:sp>
        <p:nvSpPr>
          <p:cNvPr id="32" name="文字方塊 31">
            <a:extLst>
              <a:ext uri="{FF2B5EF4-FFF2-40B4-BE49-F238E27FC236}">
                <a16:creationId xmlns:a16="http://schemas.microsoft.com/office/drawing/2014/main" id="{C3C9BDE2-5548-A3FE-D360-534FB104284A}"/>
              </a:ext>
            </a:extLst>
          </p:cNvPr>
          <p:cNvSpPr txBox="1"/>
          <p:nvPr/>
        </p:nvSpPr>
        <p:spPr>
          <a:xfrm>
            <a:off x="2659517" y="5829264"/>
            <a:ext cx="276594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3200" b="1">
                <a:solidFill>
                  <a:srgbClr val="002060"/>
                </a:solidFill>
              </a:rPr>
              <a:t>QVPN</a:t>
            </a:r>
            <a:endParaRPr lang="zh-TW" altLang="en-US" sz="3200" b="1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5132536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矩形 10">
            <a:extLst>
              <a:ext uri="{FF2B5EF4-FFF2-40B4-BE49-F238E27FC236}">
                <a16:creationId xmlns:a16="http://schemas.microsoft.com/office/drawing/2014/main" id="{5D80798B-BADD-40CB-9646-A21C63AE416D}"/>
              </a:ext>
            </a:extLst>
          </p:cNvPr>
          <p:cNvSpPr/>
          <p:nvPr/>
        </p:nvSpPr>
        <p:spPr>
          <a:xfrm>
            <a:off x="-4" y="-3"/>
            <a:ext cx="12192001" cy="4093372"/>
          </a:xfrm>
          <a:prstGeom prst="rect">
            <a:avLst/>
          </a:prstGeom>
          <a:gradFill>
            <a:gsLst>
              <a:gs pos="0">
                <a:srgbClr val="ECF0F4"/>
              </a:gs>
              <a:gs pos="100000">
                <a:schemeClr val="bg1">
                  <a:alpha val="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8" name="文字方塊 7">
            <a:extLst>
              <a:ext uri="{FF2B5EF4-FFF2-40B4-BE49-F238E27FC236}">
                <a16:creationId xmlns:a16="http://schemas.microsoft.com/office/drawing/2014/main" id="{87E139F7-70EC-4C37-A8A4-CE0D1865F359}"/>
              </a:ext>
            </a:extLst>
          </p:cNvPr>
          <p:cNvSpPr txBox="1"/>
          <p:nvPr/>
        </p:nvSpPr>
        <p:spPr>
          <a:xfrm>
            <a:off x="576879" y="997042"/>
            <a:ext cx="11038233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TW"/>
            </a:defPPr>
            <a:lvl1pPr algn="ctr">
              <a:defRPr sz="4400" b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defRPr>
            </a:lvl1pPr>
          </a:lstStyle>
          <a:p>
            <a:r>
              <a:rPr lang="en-US" altLang="zh-TW" sz="5000"/>
              <a:t>HW  SPEC</a:t>
            </a:r>
            <a:endParaRPr lang="zh-TW" altLang="en-US" sz="5000"/>
          </a:p>
        </p:txBody>
      </p:sp>
    </p:spTree>
    <p:extLst>
      <p:ext uri="{BB962C8B-B14F-4D97-AF65-F5344CB8AC3E}">
        <p14:creationId xmlns:p14="http://schemas.microsoft.com/office/powerpoint/2010/main" val="236273805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圖片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53782" y="492368"/>
            <a:ext cx="7450533" cy="4657411"/>
          </a:xfrm>
          <a:prstGeom prst="rect">
            <a:avLst/>
          </a:prstGeom>
        </p:spPr>
      </p:pic>
      <p:pic>
        <p:nvPicPr>
          <p:cNvPr id="8" name="圖片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32693" y="2903310"/>
            <a:ext cx="7692712" cy="4808800"/>
          </a:xfrm>
          <a:prstGeom prst="rect">
            <a:avLst/>
          </a:prstGeom>
        </p:spPr>
      </p:pic>
      <p:sp>
        <p:nvSpPr>
          <p:cNvPr id="3" name="文字方塊 2"/>
          <p:cNvSpPr txBox="1"/>
          <p:nvPr/>
        </p:nvSpPr>
        <p:spPr>
          <a:xfrm>
            <a:off x="1202604" y="5880413"/>
            <a:ext cx="152798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TW"/>
            </a:defPPr>
            <a:lvl1pPr algn="ctr">
              <a:defRPr sz="1400" b="1"/>
            </a:lvl1pPr>
          </a:lstStyle>
          <a:p>
            <a:r>
              <a:rPr lang="en-US" altLang="zh-TW"/>
              <a:t>6x2.5 GbE RJ45</a:t>
            </a:r>
            <a:endParaRPr lang="zh-TW" altLang="en-US"/>
          </a:p>
        </p:txBody>
      </p:sp>
      <p:sp>
        <p:nvSpPr>
          <p:cNvPr id="6" name="文字方塊 5">
            <a:extLst>
              <a:ext uri="{FF2B5EF4-FFF2-40B4-BE49-F238E27FC236}">
                <a16:creationId xmlns:a16="http://schemas.microsoft.com/office/drawing/2014/main" id="{7E9F9489-F2EF-D42B-922D-AEBE951B4E66}"/>
              </a:ext>
            </a:extLst>
          </p:cNvPr>
          <p:cNvSpPr txBox="1"/>
          <p:nvPr/>
        </p:nvSpPr>
        <p:spPr>
          <a:xfrm>
            <a:off x="576879" y="492368"/>
            <a:ext cx="11038233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5000" b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QHora-321</a:t>
            </a:r>
            <a:r>
              <a:rPr lang="zh-TW" altLang="en-US" sz="5000" b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zh-TW" altLang="en-US" sz="5000" b="1">
                <a:solidFill>
                  <a:schemeClr val="tx1">
                    <a:lumMod val="95000"/>
                    <a:lumOff val="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產品圖</a:t>
            </a:r>
          </a:p>
        </p:txBody>
      </p:sp>
    </p:spTree>
    <p:extLst>
      <p:ext uri="{BB962C8B-B14F-4D97-AF65-F5344CB8AC3E}">
        <p14:creationId xmlns:p14="http://schemas.microsoft.com/office/powerpoint/2010/main" val="394388762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40299" y="449331"/>
            <a:ext cx="7461600" cy="4664329"/>
          </a:xfrm>
          <a:prstGeom prst="rect">
            <a:avLst/>
          </a:prstGeom>
        </p:spPr>
      </p:pic>
      <p:pic>
        <p:nvPicPr>
          <p:cNvPr id="4" name="圖片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40299" y="2781496"/>
            <a:ext cx="7501793" cy="4689454"/>
          </a:xfrm>
          <a:prstGeom prst="rect">
            <a:avLst/>
          </a:prstGeom>
        </p:spPr>
      </p:pic>
      <p:sp>
        <p:nvSpPr>
          <p:cNvPr id="5" name="文字方塊 4"/>
          <p:cNvSpPr txBox="1"/>
          <p:nvPr/>
        </p:nvSpPr>
        <p:spPr>
          <a:xfrm>
            <a:off x="845312" y="5418155"/>
            <a:ext cx="147829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zh-TW" sz="1400" b="1"/>
              <a:t>6x2.5GbE RJ45</a:t>
            </a:r>
          </a:p>
          <a:p>
            <a:pPr algn="ctr"/>
            <a:r>
              <a:rPr lang="en-US" altLang="zh-TW" sz="1400" b="1"/>
              <a:t>3x10GbE RJ45</a:t>
            </a:r>
            <a:endParaRPr lang="zh-TW" altLang="en-US" sz="1400" b="1"/>
          </a:p>
        </p:txBody>
      </p:sp>
      <p:sp>
        <p:nvSpPr>
          <p:cNvPr id="6" name="文字方塊 5">
            <a:extLst>
              <a:ext uri="{FF2B5EF4-FFF2-40B4-BE49-F238E27FC236}">
                <a16:creationId xmlns:a16="http://schemas.microsoft.com/office/drawing/2014/main" id="{6977E535-5E3C-6267-76EC-840C92301E8B}"/>
              </a:ext>
            </a:extLst>
          </p:cNvPr>
          <p:cNvSpPr txBox="1"/>
          <p:nvPr/>
        </p:nvSpPr>
        <p:spPr>
          <a:xfrm>
            <a:off x="576879" y="492368"/>
            <a:ext cx="11038233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5000" b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QHora-322</a:t>
            </a:r>
            <a:r>
              <a:rPr lang="en-US" altLang="zh-TW" sz="5000" b="1">
                <a:solidFill>
                  <a:schemeClr val="tx1">
                    <a:lumMod val="95000"/>
                    <a:lumOff val="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zh-TW" altLang="en-US" sz="5000" b="1">
                <a:solidFill>
                  <a:schemeClr val="tx1">
                    <a:lumMod val="95000"/>
                    <a:lumOff val="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產品圖</a:t>
            </a:r>
          </a:p>
        </p:txBody>
      </p:sp>
    </p:spTree>
    <p:extLst>
      <p:ext uri="{BB962C8B-B14F-4D97-AF65-F5344CB8AC3E}">
        <p14:creationId xmlns:p14="http://schemas.microsoft.com/office/powerpoint/2010/main" val="303664933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>
            <a:extLst>
              <a:ext uri="{FF2B5EF4-FFF2-40B4-BE49-F238E27FC236}">
                <a16:creationId xmlns:a16="http://schemas.microsoft.com/office/drawing/2014/main" id="{488C6BB0-1C55-47C8-B4E1-F386F1687885}"/>
              </a:ext>
            </a:extLst>
          </p:cNvPr>
          <p:cNvSpPr/>
          <p:nvPr/>
        </p:nvSpPr>
        <p:spPr>
          <a:xfrm>
            <a:off x="6629400" y="0"/>
            <a:ext cx="55626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6" name="文字方塊 5">
            <a:extLst>
              <a:ext uri="{FF2B5EF4-FFF2-40B4-BE49-F238E27FC236}">
                <a16:creationId xmlns:a16="http://schemas.microsoft.com/office/drawing/2014/main" id="{492DFA30-E28A-45E6-819D-14EDC6DD22D3}"/>
              </a:ext>
            </a:extLst>
          </p:cNvPr>
          <p:cNvSpPr txBox="1"/>
          <p:nvPr/>
        </p:nvSpPr>
        <p:spPr>
          <a:xfrm>
            <a:off x="6968158" y="2157905"/>
            <a:ext cx="4509467" cy="28315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4400" b="1">
                <a:solidFill>
                  <a:schemeClr val="tx1">
                    <a:lumMod val="95000"/>
                    <a:lumOff val="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進化的</a:t>
            </a:r>
            <a:r>
              <a:rPr lang="en-US" altLang="zh-TW" sz="4600" b="1" err="1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ea typeface="微軟正黑體" panose="020B0604030504040204" pitchFamily="34" charset="-120"/>
              </a:rPr>
              <a:t>QuRouter</a:t>
            </a:r>
            <a:r>
              <a:rPr lang="en-US" altLang="zh-TW" sz="4400" b="1">
                <a:solidFill>
                  <a:schemeClr val="tx1">
                    <a:lumMod val="95000"/>
                    <a:lumOff val="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br>
              <a:rPr lang="en-US" altLang="zh-TW" sz="4400" b="1">
                <a:solidFill>
                  <a:schemeClr val="tx1">
                    <a:lumMod val="95000"/>
                    <a:lumOff val="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</a:br>
            <a:r>
              <a:rPr lang="zh-TW" altLang="en-US" sz="4400" b="1">
                <a:solidFill>
                  <a:schemeClr val="tx1">
                    <a:lumMod val="95000"/>
                    <a:lumOff val="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給使用者更好的操作感受</a:t>
            </a:r>
          </a:p>
        </p:txBody>
      </p:sp>
    </p:spTree>
    <p:extLst>
      <p:ext uri="{BB962C8B-B14F-4D97-AF65-F5344CB8AC3E}">
        <p14:creationId xmlns:p14="http://schemas.microsoft.com/office/powerpoint/2010/main" val="397414596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圖片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6381" y="770434"/>
            <a:ext cx="2997893" cy="1874016"/>
          </a:xfrm>
          <a:prstGeom prst="rect">
            <a:avLst/>
          </a:prstGeom>
        </p:spPr>
      </p:pic>
      <p:pic>
        <p:nvPicPr>
          <p:cNvPr id="9" name="圖片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97960" y="695752"/>
            <a:ext cx="3338304" cy="2086811"/>
          </a:xfrm>
          <a:prstGeom prst="rect">
            <a:avLst/>
          </a:prstGeom>
        </p:spPr>
      </p:pic>
      <p:graphicFrame>
        <p:nvGraphicFramePr>
          <p:cNvPr id="7" name="表格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3921702"/>
              </p:ext>
            </p:extLst>
          </p:nvPr>
        </p:nvGraphicFramePr>
        <p:xfrm>
          <a:off x="576883" y="2265219"/>
          <a:ext cx="10968613" cy="3771860"/>
        </p:xfrm>
        <a:graphic>
          <a:graphicData uri="http://schemas.openxmlformats.org/drawingml/2006/table">
            <a:tbl>
              <a:tblPr/>
              <a:tblGrid>
                <a:gridCol w="1579463">
                  <a:extLst>
                    <a:ext uri="{9D8B030D-6E8A-4147-A177-3AD203B41FA5}">
                      <a16:colId xmlns:a16="http://schemas.microsoft.com/office/drawing/2014/main" val="457424227"/>
                    </a:ext>
                  </a:extLst>
                </a:gridCol>
                <a:gridCol w="1546747">
                  <a:extLst>
                    <a:ext uri="{9D8B030D-6E8A-4147-A177-3AD203B41FA5}">
                      <a16:colId xmlns:a16="http://schemas.microsoft.com/office/drawing/2014/main" val="4193635786"/>
                    </a:ext>
                  </a:extLst>
                </a:gridCol>
                <a:gridCol w="823068">
                  <a:extLst>
                    <a:ext uri="{9D8B030D-6E8A-4147-A177-3AD203B41FA5}">
                      <a16:colId xmlns:a16="http://schemas.microsoft.com/office/drawing/2014/main" val="787086783"/>
                    </a:ext>
                  </a:extLst>
                </a:gridCol>
                <a:gridCol w="7019335">
                  <a:extLst>
                    <a:ext uri="{9D8B030D-6E8A-4147-A177-3AD203B41FA5}">
                      <a16:colId xmlns:a16="http://schemas.microsoft.com/office/drawing/2014/main" val="3996369178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zh-TW" altLang="en-US" sz="1050" b="1" i="0" u="none" strike="noStrike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位置</a:t>
                      </a:r>
                      <a:endParaRPr lang="zh-TW" altLang="en-US" sz="200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1144" marR="41144" marT="41144" marB="41144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9DAF8"/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zh-TW" altLang="en-US" sz="1050" b="1" i="0" u="none" strike="noStrike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標誌項目</a:t>
                      </a:r>
                      <a:endParaRPr lang="zh-TW" altLang="en-US" sz="200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1144" marR="41144" marT="41144" marB="41144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9DAF8"/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b="1" i="0" u="none" strike="noStrike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Icon</a:t>
                      </a:r>
                      <a:endParaRPr lang="en-US" sz="200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1144" marR="41144" marT="41144" marB="41144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9DAF8"/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zh-TW" altLang="en-US" sz="1050" b="1" i="0" u="none" strike="noStrike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亮燈規則</a:t>
                      </a:r>
                      <a:endParaRPr lang="zh-TW" altLang="en-US" sz="200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1144" marR="41144" marT="41144" marB="41144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9DAF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50939173"/>
                  </a:ext>
                </a:extLst>
              </a:tr>
              <a:tr h="882388">
                <a:tc>
                  <a:txBody>
                    <a:bodyPr/>
                    <a:lstStyle/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altLang="zh-TW" sz="1050" b="0" i="0" u="none" strike="noStrike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zh-TW" altLang="en-US" sz="1050" b="0" i="0" u="none" strike="noStrike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左一 </a:t>
                      </a:r>
                      <a:endParaRPr lang="zh-TW" altLang="en-US" sz="200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zh-TW" altLang="en-US" sz="1050" b="0" i="0" u="none" strike="noStrike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黃綠燈</a:t>
                      </a:r>
                      <a:r>
                        <a:rPr lang="en-US" altLang="zh-TW" sz="1050" b="0" i="0" u="none" strike="noStrike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(</a:t>
                      </a:r>
                      <a:r>
                        <a:rPr lang="en-US" sz="1050" b="0" i="0" u="none" strike="noStrike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Yellow green)</a:t>
                      </a:r>
                      <a:br>
                        <a:rPr lang="en-US" sz="1050" b="0" i="0" u="none" strike="noStrike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</a:br>
                      <a:endParaRPr lang="en-US" sz="200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1144" marR="41144" marT="41144" marB="41144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46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b="0" i="0" u="none" strike="noStrike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Device power status</a:t>
                      </a:r>
                      <a:endParaRPr lang="en-US" sz="200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1144" marR="41144" marT="41144" marB="41144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46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base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zh-TW" altLang="en-US" sz="1050" b="0" i="0" u="none" strike="noStrike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1144" marR="41144" marT="41144" marB="41144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46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base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US" sz="1050" b="1" i="0" u="none" strike="noStrike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Off:</a:t>
                      </a:r>
                      <a:r>
                        <a:rPr lang="en-US" sz="1050" b="0" i="0" u="none" strike="noStrike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 Power OFF</a:t>
                      </a:r>
                    </a:p>
                    <a:p>
                      <a:pPr rtl="0" fontAlgn="base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US" sz="1050" b="1" i="0" u="none" strike="noStrike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Steady:</a:t>
                      </a:r>
                      <a:r>
                        <a:rPr lang="en-US" sz="1050" b="0" i="0" u="none" strike="noStrike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 Power ON</a:t>
                      </a:r>
                    </a:p>
                    <a:p>
                      <a:pPr rtl="0" fontAlgn="base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US" sz="1050" b="1" i="0" u="none" strike="noStrike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Keep blinking with Device status LED in 1sec on/off period:</a:t>
                      </a:r>
                      <a:r>
                        <a:rPr lang="en-US" sz="1050" b="0" i="0" u="none" strike="noStrike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 System Error</a:t>
                      </a:r>
                    </a:p>
                  </a:txBody>
                  <a:tcPr marL="41144" marR="41144" marT="41144" marB="41144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46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7301627"/>
                  </a:ext>
                </a:extLst>
              </a:tr>
              <a:tr h="882388">
                <a:tc>
                  <a:txBody>
                    <a:bodyPr/>
                    <a:lstStyle/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zh-TW" altLang="en-US" sz="1050" b="0" i="0" u="none" strike="noStrike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左二 </a:t>
                      </a:r>
                      <a:endParaRPr lang="zh-TW" altLang="en-US" sz="200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zh-TW" altLang="en-US" sz="1050" b="0" i="0" u="none" strike="noStrike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橘色</a:t>
                      </a:r>
                      <a:r>
                        <a:rPr lang="en-US" altLang="zh-TW" sz="1050" b="0" i="0" u="none" strike="noStrike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(</a:t>
                      </a:r>
                      <a:r>
                        <a:rPr lang="en-US" sz="1050" b="0" i="0" u="none" strike="noStrike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Amber)</a:t>
                      </a:r>
                      <a:endParaRPr lang="en-US" sz="200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1144" marR="41144" marT="41144" marB="41144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46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b="0" i="0" u="none" strike="noStrike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Device local status</a:t>
                      </a:r>
                      <a:endParaRPr lang="en-US" sz="200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1144" marR="41144" marT="41144" marB="41144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46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base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zh-TW" altLang="en-US" sz="1050" b="0" i="0" u="none" strike="noStrike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1144" marR="41144" marT="41144" marB="41144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46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base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US" sz="1050" b="1" i="0" u="none" strike="noStrike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Off:</a:t>
                      </a:r>
                      <a:r>
                        <a:rPr lang="en-US" sz="1050" b="0" i="0" u="none" strike="noStrike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 Device is power off</a:t>
                      </a:r>
                    </a:p>
                    <a:p>
                      <a:pPr rtl="0" fontAlgn="base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US" sz="1050" b="1" i="0" u="none" strike="noStrike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Steady:</a:t>
                      </a:r>
                      <a:r>
                        <a:rPr lang="en-US" sz="1050" b="0" i="0" u="none" strike="noStrike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 Device is booted up and initialized success</a:t>
                      </a:r>
                    </a:p>
                    <a:p>
                      <a:pPr rtl="0" fontAlgn="base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US" sz="1050" b="1" i="0" u="none" strike="noStrike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Keep blinking with 1sec on/off period: </a:t>
                      </a:r>
                      <a:r>
                        <a:rPr lang="en-US" sz="1050" b="0" i="0" u="none" strike="noStrike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Device is initializing</a:t>
                      </a:r>
                    </a:p>
                    <a:p>
                      <a:pPr rtl="0" fontAlgn="base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US" sz="1050" b="1" i="0" u="none" strike="noStrike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Keep blinking with 2sec on/off period:</a:t>
                      </a:r>
                      <a:r>
                        <a:rPr lang="en-US" sz="1050" b="0" i="0" u="none" strike="noStrike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 Device is being firmware updating</a:t>
                      </a:r>
                    </a:p>
                    <a:p>
                      <a:pPr rtl="0" fontAlgn="base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US" sz="1050" b="1" i="0" u="none" strike="noStrike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Keep blinking with Power LED with 1sec on/off period:</a:t>
                      </a:r>
                      <a:r>
                        <a:rPr lang="en-US" sz="1050" b="0" i="0" u="none" strike="noStrike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 System Error</a:t>
                      </a:r>
                    </a:p>
                  </a:txBody>
                  <a:tcPr marL="41144" marR="41144" marT="41144" marB="41144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46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98460230"/>
                  </a:ext>
                </a:extLst>
              </a:tr>
              <a:tr h="882388">
                <a:tc>
                  <a:txBody>
                    <a:bodyPr/>
                    <a:lstStyle/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zh-TW" altLang="en-US" sz="1050" b="0" i="0" u="none" strike="noStrike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左三</a:t>
                      </a:r>
                      <a:endParaRPr lang="zh-TW" altLang="en-US" sz="200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zh-TW" altLang="en-US" sz="1050" b="0" i="0" u="none" strike="noStrike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青綠燈</a:t>
                      </a:r>
                      <a:r>
                        <a:rPr lang="en-US" altLang="zh-TW" sz="1050" b="0" i="0" u="none" strike="noStrike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(</a:t>
                      </a:r>
                      <a:r>
                        <a:rPr lang="en-US" sz="1050" b="0" i="0" u="none" strike="noStrike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Blue green)</a:t>
                      </a:r>
                      <a:endParaRPr lang="en-US" sz="200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1144" marR="41144" marT="41144" marB="41144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46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b="0" i="0" u="none" strike="noStrike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Device connection status with QuWAN Orchestrator</a:t>
                      </a:r>
                      <a:endParaRPr lang="en-US" sz="200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1144" marR="41144" marT="41144" marB="41144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46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base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zh-TW" altLang="en-US" sz="1050" b="0" i="0" u="none" strike="noStrike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1144" marR="41144" marT="41144" marB="41144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46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base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US" sz="1050" b="1" i="0" u="none" strike="noStrike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Steady:</a:t>
                      </a:r>
                      <a:r>
                        <a:rPr lang="en-US" sz="1050" b="0" i="0" u="none" strike="noStrike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 Connected to QuWAN Orchestrator and can be managed.</a:t>
                      </a:r>
                    </a:p>
                    <a:p>
                      <a:pPr rtl="0" fontAlgn="base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US" sz="1050" b="1" i="0" u="none" strike="noStrike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Keep blinking with 0.5sec on/off period:</a:t>
                      </a:r>
                      <a:r>
                        <a:rPr lang="en-US" sz="1050" b="0" i="0" u="none" strike="noStrike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 Device is joining to QuWAN Orchestrator.</a:t>
                      </a:r>
                    </a:p>
                    <a:p>
                      <a:pPr rtl="0" fontAlgn="base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US" sz="1050" b="1" i="0" u="none" strike="noStrike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Keep blinking with 2sec on/off period:</a:t>
                      </a:r>
                      <a:r>
                        <a:rPr lang="en-US" sz="1050" b="0" i="0" u="none" strike="noStrike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 Lost connection to the QuWAN Orchestrator (Device joined to QuWAN before but lost connection now)</a:t>
                      </a:r>
                    </a:p>
                    <a:p>
                      <a:pPr rtl="0" fontAlgn="base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US" sz="1050" b="1" i="0" u="none" strike="noStrike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Off:</a:t>
                      </a:r>
                      <a:r>
                        <a:rPr lang="en-US" sz="1050" b="0" i="0" u="none" strike="noStrike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 Did not join to QuWAN Orchestrator .</a:t>
                      </a:r>
                    </a:p>
                  </a:txBody>
                  <a:tcPr marL="41144" marR="41144" marT="41144" marB="41144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46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90174701"/>
                  </a:ext>
                </a:extLst>
              </a:tr>
              <a:tr h="882388">
                <a:tc>
                  <a:txBody>
                    <a:bodyPr/>
                    <a:lstStyle/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zh-TW" altLang="en-US" sz="1050" b="0" i="0" u="none" strike="noStrike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左四</a:t>
                      </a:r>
                      <a:endParaRPr lang="zh-TW" altLang="en-US" sz="200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zh-TW" altLang="en-US" sz="1050" b="0" i="0" u="none" strike="noStrike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白色</a:t>
                      </a:r>
                      <a:r>
                        <a:rPr lang="en-US" altLang="zh-TW" sz="1050" b="0" i="0" u="none" strike="noStrike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(</a:t>
                      </a:r>
                      <a:r>
                        <a:rPr lang="en-US" sz="1050" b="0" i="0" u="none" strike="noStrike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White)</a:t>
                      </a:r>
                      <a:endParaRPr lang="en-US" sz="200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1144" marR="41144" marT="41144" marB="41144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46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b="0" i="0" u="none" strike="noStrike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Device auto mesh connection status</a:t>
                      </a:r>
                      <a:endParaRPr lang="en-US" sz="200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1144" marR="41144" marT="41144" marB="41144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46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base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zh-TW" altLang="en-US" sz="1050" b="0" i="0" u="none" strike="noStrike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1144" marR="41144" marT="41144" marB="41144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46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base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US" sz="1050" b="1" i="0" u="none" strike="noStrike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Steady:</a:t>
                      </a:r>
                      <a:r>
                        <a:rPr lang="en-US" sz="1050" b="0" i="0" u="none" strike="noStrike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 All QuWAN mesh VPN tunnels on this device are connected</a:t>
                      </a:r>
                    </a:p>
                    <a:p>
                      <a:pPr rtl="0" fontAlgn="base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US" sz="1050" b="1" i="0" u="none" strike="noStrike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Keep blinking with 2sec on/off period: </a:t>
                      </a:r>
                      <a:r>
                        <a:rPr lang="en-US" sz="1050" b="0" i="0" u="none" strike="noStrike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All/ Partially of QuWAN mesh VPN tunnels on this device disconnected</a:t>
                      </a:r>
                    </a:p>
                    <a:p>
                      <a:pPr rtl="0" fontAlgn="base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US" sz="1050" b="1" i="0" u="none" strike="noStrike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Off:</a:t>
                      </a:r>
                      <a:r>
                        <a:rPr lang="en-US" sz="1050" b="0" i="0" u="none" strike="noStrike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 Did not join to QuWAN Orchestrator. </a:t>
                      </a:r>
                    </a:p>
                  </a:txBody>
                  <a:tcPr marL="41144" marR="41144" marT="41144" marB="41144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46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99496990"/>
                  </a:ext>
                </a:extLst>
              </a:tr>
            </a:tbl>
          </a:graphicData>
        </a:graphic>
      </p:graphicFrame>
      <p:sp>
        <p:nvSpPr>
          <p:cNvPr id="6" name="文字方塊 5">
            <a:extLst>
              <a:ext uri="{FF2B5EF4-FFF2-40B4-BE49-F238E27FC236}">
                <a16:creationId xmlns:a16="http://schemas.microsoft.com/office/drawing/2014/main" id="{E7D93BCE-71C8-CEC9-9131-1E06516B2D33}"/>
              </a:ext>
            </a:extLst>
          </p:cNvPr>
          <p:cNvSpPr txBox="1"/>
          <p:nvPr/>
        </p:nvSpPr>
        <p:spPr>
          <a:xfrm>
            <a:off x="576883" y="280157"/>
            <a:ext cx="11038233" cy="769441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>
            <a:defPPr>
              <a:defRPr lang="zh-TW"/>
            </a:defPPr>
            <a:lvl1pPr algn="ctr">
              <a:defRPr sz="4400" b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defRPr>
            </a:lvl1pPr>
          </a:lstStyle>
          <a:p>
            <a:r>
              <a:rPr lang="en-US" altLang="zh-TW">
                <a:latin typeface="Arial"/>
                <a:ea typeface="微軟正黑體"/>
                <a:cs typeface="Arial"/>
              </a:rPr>
              <a:t>LED-前面版狀態燈</a:t>
            </a:r>
            <a:endParaRPr lang="zh-TW" altLang="en-US"/>
          </a:p>
        </p:txBody>
      </p:sp>
      <p:pic>
        <p:nvPicPr>
          <p:cNvPr id="15" name="圖形 14">
            <a:extLst>
              <a:ext uri="{FF2B5EF4-FFF2-40B4-BE49-F238E27FC236}">
                <a16:creationId xmlns:a16="http://schemas.microsoft.com/office/drawing/2014/main" id="{1A137952-B9C4-584E-0706-877618D7BBD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3867150" y="2693194"/>
            <a:ext cx="481013" cy="509588"/>
          </a:xfrm>
          <a:prstGeom prst="rect">
            <a:avLst/>
          </a:prstGeom>
        </p:spPr>
      </p:pic>
      <p:pic>
        <p:nvPicPr>
          <p:cNvPr id="17" name="圖形 16">
            <a:extLst>
              <a:ext uri="{FF2B5EF4-FFF2-40B4-BE49-F238E27FC236}">
                <a16:creationId xmlns:a16="http://schemas.microsoft.com/office/drawing/2014/main" id="{51AB3F68-40DA-40D5-08BF-BB74E1B287BA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3870058" y="3574968"/>
            <a:ext cx="478105" cy="478105"/>
          </a:xfrm>
          <a:prstGeom prst="rect">
            <a:avLst/>
          </a:prstGeom>
        </p:spPr>
      </p:pic>
      <p:pic>
        <p:nvPicPr>
          <p:cNvPr id="19" name="圖形 18">
            <a:extLst>
              <a:ext uri="{FF2B5EF4-FFF2-40B4-BE49-F238E27FC236}">
                <a16:creationId xmlns:a16="http://schemas.microsoft.com/office/drawing/2014/main" id="{9EBEC58B-24C2-E07F-6EB7-98FAAAFCE185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3806198" y="4569005"/>
            <a:ext cx="602915" cy="359353"/>
          </a:xfrm>
          <a:prstGeom prst="rect">
            <a:avLst/>
          </a:prstGeom>
        </p:spPr>
      </p:pic>
      <p:pic>
        <p:nvPicPr>
          <p:cNvPr id="21" name="圖形 20">
            <a:extLst>
              <a:ext uri="{FF2B5EF4-FFF2-40B4-BE49-F238E27FC236}">
                <a16:creationId xmlns:a16="http://schemas.microsoft.com/office/drawing/2014/main" id="{59029AB7-536A-0AC4-F889-99D2FD3F3F90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3830678" y="5398758"/>
            <a:ext cx="565566" cy="3955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924170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矩形 22">
            <a:extLst>
              <a:ext uri="{FF2B5EF4-FFF2-40B4-BE49-F238E27FC236}">
                <a16:creationId xmlns:a16="http://schemas.microsoft.com/office/drawing/2014/main" id="{46192B91-2161-C8B0-F836-4AFE1831D792}"/>
              </a:ext>
            </a:extLst>
          </p:cNvPr>
          <p:cNvSpPr/>
          <p:nvPr/>
        </p:nvSpPr>
        <p:spPr>
          <a:xfrm rot="10800000">
            <a:off x="1103635" y="3598880"/>
            <a:ext cx="10069332" cy="1683985"/>
          </a:xfrm>
          <a:prstGeom prst="rect">
            <a:avLst/>
          </a:prstGeom>
          <a:gradFill>
            <a:gsLst>
              <a:gs pos="28000">
                <a:srgbClr val="6E8396">
                  <a:alpha val="78000"/>
                  <a:lumMod val="98000"/>
                  <a:lumOff val="2000"/>
                </a:srgbClr>
              </a:gs>
              <a:gs pos="100000">
                <a:schemeClr val="bg1">
                  <a:alpha val="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4" name="矩形 23">
            <a:extLst>
              <a:ext uri="{FF2B5EF4-FFF2-40B4-BE49-F238E27FC236}">
                <a16:creationId xmlns:a16="http://schemas.microsoft.com/office/drawing/2014/main" id="{FABA32D8-B278-9789-84B9-7E1EE41DBC94}"/>
              </a:ext>
            </a:extLst>
          </p:cNvPr>
          <p:cNvSpPr/>
          <p:nvPr/>
        </p:nvSpPr>
        <p:spPr>
          <a:xfrm rot="10800000">
            <a:off x="1103635" y="1451212"/>
            <a:ext cx="10069332" cy="1683985"/>
          </a:xfrm>
          <a:prstGeom prst="rect">
            <a:avLst/>
          </a:prstGeom>
          <a:gradFill>
            <a:gsLst>
              <a:gs pos="28000">
                <a:srgbClr val="6E8396">
                  <a:alpha val="78000"/>
                  <a:lumMod val="98000"/>
                  <a:lumOff val="2000"/>
                </a:srgbClr>
              </a:gs>
              <a:gs pos="100000">
                <a:schemeClr val="bg1">
                  <a:alpha val="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9" name="矩形 18">
            <a:extLst>
              <a:ext uri="{FF2B5EF4-FFF2-40B4-BE49-F238E27FC236}">
                <a16:creationId xmlns:a16="http://schemas.microsoft.com/office/drawing/2014/main" id="{1FC068BA-004C-579F-C12C-89261A29DB43}"/>
              </a:ext>
            </a:extLst>
          </p:cNvPr>
          <p:cNvSpPr/>
          <p:nvPr/>
        </p:nvSpPr>
        <p:spPr>
          <a:xfrm>
            <a:off x="1103640" y="1240380"/>
            <a:ext cx="2919417" cy="421875"/>
          </a:xfrm>
          <a:prstGeom prst="rect">
            <a:avLst/>
          </a:prstGeom>
          <a:gradFill>
            <a:gsLst>
              <a:gs pos="0">
                <a:srgbClr val="ECF0F4"/>
              </a:gs>
              <a:gs pos="100000">
                <a:schemeClr val="bg1">
                  <a:alpha val="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7" name="圖片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97594" y="1226339"/>
            <a:ext cx="4384182" cy="2740601"/>
          </a:xfrm>
          <a:prstGeom prst="rect">
            <a:avLst/>
          </a:prstGeom>
        </p:spPr>
      </p:pic>
      <p:pic>
        <p:nvPicPr>
          <p:cNvPr id="8" name="圖片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61791" y="3389519"/>
            <a:ext cx="4384182" cy="2740600"/>
          </a:xfrm>
          <a:prstGeom prst="rect">
            <a:avLst/>
          </a:prstGeom>
          <a:noFill/>
        </p:spPr>
      </p:pic>
      <p:sp>
        <p:nvSpPr>
          <p:cNvPr id="12" name="文字方塊 11"/>
          <p:cNvSpPr txBox="1"/>
          <p:nvPr/>
        </p:nvSpPr>
        <p:spPr>
          <a:xfrm>
            <a:off x="1158229" y="1261681"/>
            <a:ext cx="282106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1600" b="1">
                <a:latin typeface="Arial" panose="020B0604020202020204" pitchFamily="34" charset="0"/>
                <a:cs typeface="Arial" panose="020B0604020202020204" pitchFamily="34" charset="0"/>
              </a:rPr>
              <a:t>Interface indicator</a:t>
            </a:r>
            <a:endParaRPr lang="zh-TW" altLang="en-US" sz="1600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文字方塊 12"/>
          <p:cNvSpPr txBox="1"/>
          <p:nvPr/>
        </p:nvSpPr>
        <p:spPr>
          <a:xfrm>
            <a:off x="1103638" y="2767857"/>
            <a:ext cx="364577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16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QHora-321 RJ45 port LED behavior</a:t>
            </a:r>
            <a:endParaRPr lang="zh-TW" altLang="en-US" sz="1600" b="1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文字方塊 13"/>
          <p:cNvSpPr txBox="1"/>
          <p:nvPr/>
        </p:nvSpPr>
        <p:spPr>
          <a:xfrm>
            <a:off x="1103638" y="4910660"/>
            <a:ext cx="364578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16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QHora-322 RJ45 port LED behavior</a:t>
            </a:r>
            <a:endParaRPr lang="zh-TW" altLang="en-US" sz="1600" b="1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文字方塊 14">
            <a:extLst>
              <a:ext uri="{FF2B5EF4-FFF2-40B4-BE49-F238E27FC236}">
                <a16:creationId xmlns:a16="http://schemas.microsoft.com/office/drawing/2014/main" id="{5DF72498-4A58-0331-4BE1-28B9F0094400}"/>
              </a:ext>
            </a:extLst>
          </p:cNvPr>
          <p:cNvSpPr txBox="1"/>
          <p:nvPr/>
        </p:nvSpPr>
        <p:spPr>
          <a:xfrm>
            <a:off x="576883" y="280157"/>
            <a:ext cx="11337613" cy="769441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>
            <a:defPPr>
              <a:defRPr lang="zh-TW"/>
            </a:defPPr>
            <a:lvl1pPr algn="ctr">
              <a:defRPr sz="5000" b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defRPr>
            </a:lvl1pPr>
          </a:lstStyle>
          <a:p>
            <a:r>
              <a:rPr lang="en-US" altLang="zh-TW" sz="4400">
                <a:latin typeface="Arial"/>
                <a:ea typeface="微軟正黑體"/>
                <a:cs typeface="Arial"/>
              </a:rPr>
              <a:t>LED-</a:t>
            </a:r>
            <a:r>
              <a:rPr lang="en-US" altLang="zh-TW" sz="4400" err="1">
                <a:latin typeface="Arial"/>
                <a:ea typeface="微軟正黑體"/>
                <a:cs typeface="Arial"/>
              </a:rPr>
              <a:t>網路孔介面狀態燈</a:t>
            </a:r>
            <a:endParaRPr lang="zh-TW" altLang="en-US" sz="4400" err="1"/>
          </a:p>
        </p:txBody>
      </p:sp>
      <p:graphicFrame>
        <p:nvGraphicFramePr>
          <p:cNvPr id="16" name="表格 15">
            <a:extLst>
              <a:ext uri="{FF2B5EF4-FFF2-40B4-BE49-F238E27FC236}">
                <a16:creationId xmlns:a16="http://schemas.microsoft.com/office/drawing/2014/main" id="{8CA60B93-BEA5-8132-4A1B-CE63316DDCB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74318949"/>
              </p:ext>
            </p:extLst>
          </p:nvPr>
        </p:nvGraphicFramePr>
        <p:xfrm>
          <a:off x="1103643" y="5282865"/>
          <a:ext cx="10069325" cy="1442412"/>
        </p:xfrm>
        <a:graphic>
          <a:graphicData uri="http://schemas.openxmlformats.org/drawingml/2006/table">
            <a:tbl>
              <a:tblPr/>
              <a:tblGrid>
                <a:gridCol w="1453494">
                  <a:extLst>
                    <a:ext uri="{9D8B030D-6E8A-4147-A177-3AD203B41FA5}">
                      <a16:colId xmlns:a16="http://schemas.microsoft.com/office/drawing/2014/main" val="457424227"/>
                    </a:ext>
                  </a:extLst>
                </a:gridCol>
                <a:gridCol w="1453494">
                  <a:extLst>
                    <a:ext uri="{9D8B030D-6E8A-4147-A177-3AD203B41FA5}">
                      <a16:colId xmlns:a16="http://schemas.microsoft.com/office/drawing/2014/main" val="4193635786"/>
                    </a:ext>
                  </a:extLst>
                </a:gridCol>
                <a:gridCol w="1453494">
                  <a:extLst>
                    <a:ext uri="{9D8B030D-6E8A-4147-A177-3AD203B41FA5}">
                      <a16:colId xmlns:a16="http://schemas.microsoft.com/office/drawing/2014/main" val="787086783"/>
                    </a:ext>
                  </a:extLst>
                </a:gridCol>
                <a:gridCol w="5708843">
                  <a:extLst>
                    <a:ext uri="{9D8B030D-6E8A-4147-A177-3AD203B41FA5}">
                      <a16:colId xmlns:a16="http://schemas.microsoft.com/office/drawing/2014/main" val="3996369178"/>
                    </a:ext>
                  </a:extLst>
                </a:gridCol>
              </a:tblGrid>
              <a:tr h="235179">
                <a:tc>
                  <a:txBody>
                    <a:bodyPr/>
                    <a:lstStyle/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Port number</a:t>
                      </a:r>
                      <a:endParaRPr lang="en-US">
                        <a:effectLst/>
                      </a:endParaRPr>
                    </a:p>
                  </a:txBody>
                  <a:tcPr marL="68580" marR="6858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9DAF8"/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Port speed</a:t>
                      </a:r>
                      <a:endParaRPr lang="en-US">
                        <a:effectLst/>
                      </a:endParaRPr>
                    </a:p>
                  </a:txBody>
                  <a:tcPr marL="68580" marR="6858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9DAF8"/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LED color</a:t>
                      </a:r>
                      <a:endParaRPr lang="en-US">
                        <a:effectLst/>
                      </a:endParaRPr>
                    </a:p>
                  </a:txBody>
                  <a:tcPr marL="68580" marR="6858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9DAF8"/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Behavior</a:t>
                      </a:r>
                      <a:endParaRPr lang="en-US">
                        <a:effectLst/>
                      </a:endParaRPr>
                    </a:p>
                  </a:txBody>
                  <a:tcPr marL="68580" marR="6858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9DAF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50939173"/>
                  </a:ext>
                </a:extLst>
              </a:tr>
              <a:tr h="295833">
                <a:tc rowSpan="2">
                  <a:txBody>
                    <a:bodyPr/>
                    <a:lstStyle/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2.5GbE 1-6</a:t>
                      </a:r>
                      <a:endParaRPr lang="en-US">
                        <a:effectLst/>
                      </a:endParaRPr>
                    </a:p>
                  </a:txBody>
                  <a:tcPr marL="68580" marR="6858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46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2.5GbE</a:t>
                      </a:r>
                      <a:endParaRPr lang="en-US">
                        <a:effectLst/>
                      </a:endParaRPr>
                    </a:p>
                  </a:txBody>
                  <a:tcPr marL="68580" marR="6858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46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Green(Left)</a:t>
                      </a:r>
                      <a:endParaRPr lang="en-US">
                        <a:effectLst/>
                      </a:endParaRPr>
                    </a:p>
                  </a:txBody>
                  <a:tcPr marL="68580" marR="6858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46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Link is operating at 2.5 Gbps, flashing: link up, off: no link</a:t>
                      </a:r>
                      <a:endParaRPr lang="en-US">
                        <a:effectLst/>
                      </a:endParaRPr>
                    </a:p>
                  </a:txBody>
                  <a:tcPr marL="68580" marR="6858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46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7301627"/>
                  </a:ext>
                </a:extLst>
              </a:tr>
              <a:tr h="295833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46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46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Amber(Right)</a:t>
                      </a:r>
                      <a:endParaRPr lang="en-US">
                        <a:effectLst/>
                      </a:endParaRPr>
                    </a:p>
                  </a:txBody>
                  <a:tcPr marL="68580" marR="6858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46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Link is operating at 1G/100M bps, flashing: link up, off: no link</a:t>
                      </a:r>
                      <a:endParaRPr lang="en-US">
                        <a:effectLst/>
                      </a:endParaRPr>
                    </a:p>
                  </a:txBody>
                  <a:tcPr marL="68580" marR="6858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46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98460230"/>
                  </a:ext>
                </a:extLst>
              </a:tr>
              <a:tr h="295833">
                <a:tc rowSpan="2">
                  <a:txBody>
                    <a:bodyPr/>
                    <a:lstStyle/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10GbE 1-3</a:t>
                      </a:r>
                      <a:endParaRPr lang="en-US">
                        <a:effectLst/>
                      </a:endParaRPr>
                    </a:p>
                  </a:txBody>
                  <a:tcPr marL="68580" marR="6858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46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10GbE</a:t>
                      </a:r>
                      <a:endParaRPr lang="en-US">
                        <a:effectLst/>
                      </a:endParaRPr>
                    </a:p>
                  </a:txBody>
                  <a:tcPr marL="68580" marR="6858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46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Green(Left)</a:t>
                      </a:r>
                      <a:endParaRPr lang="en-US">
                        <a:effectLst/>
                      </a:endParaRPr>
                    </a:p>
                  </a:txBody>
                  <a:tcPr marL="68580" marR="6858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46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Link is operating at 10 Gbps, flashing: link up, off: no link</a:t>
                      </a:r>
                      <a:endParaRPr lang="en-US">
                        <a:effectLst/>
                      </a:endParaRPr>
                    </a:p>
                  </a:txBody>
                  <a:tcPr marL="68580" marR="6858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46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90174701"/>
                  </a:ext>
                </a:extLst>
              </a:tr>
              <a:tr h="295833">
                <a:tc vMerge="1">
                  <a:txBody>
                    <a:bodyPr/>
                    <a:lstStyle/>
                    <a:p>
                      <a:pPr fontAlgn="t"/>
                      <a:endParaRPr lang="zh-TW" altLang="en-US">
                        <a:effectLst/>
                      </a:endParaRPr>
                    </a:p>
                  </a:txBody>
                  <a:tcPr marL="68580" marR="6858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46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fontAlgn="t"/>
                      <a:endParaRPr lang="zh-TW" altLang="en-US">
                        <a:effectLst/>
                      </a:endParaRPr>
                    </a:p>
                  </a:txBody>
                  <a:tcPr marL="68580" marR="6858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46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Amber(Right)</a:t>
                      </a:r>
                      <a:endParaRPr lang="en-US">
                        <a:effectLst/>
                      </a:endParaRPr>
                    </a:p>
                  </a:txBody>
                  <a:tcPr marL="68580" marR="6858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46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Link is operating at 5G/1G/100M bps, flashing: link up, off: no link</a:t>
                      </a:r>
                      <a:endParaRPr lang="en-US">
                        <a:effectLst/>
                      </a:endParaRPr>
                    </a:p>
                  </a:txBody>
                  <a:tcPr marL="68580" marR="6858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46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99496990"/>
                  </a:ext>
                </a:extLst>
              </a:tr>
            </a:tbl>
          </a:graphicData>
        </a:graphic>
      </p:graphicFrame>
      <p:graphicFrame>
        <p:nvGraphicFramePr>
          <p:cNvPr id="17" name="表格 16">
            <a:extLst>
              <a:ext uri="{FF2B5EF4-FFF2-40B4-BE49-F238E27FC236}">
                <a16:creationId xmlns:a16="http://schemas.microsoft.com/office/drawing/2014/main" id="{E6C1271C-5EFC-D71B-D431-470B864A38E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14798797"/>
              </p:ext>
            </p:extLst>
          </p:nvPr>
        </p:nvGraphicFramePr>
        <p:xfrm>
          <a:off x="1103643" y="3142808"/>
          <a:ext cx="10069325" cy="850746"/>
        </p:xfrm>
        <a:graphic>
          <a:graphicData uri="http://schemas.openxmlformats.org/drawingml/2006/table">
            <a:tbl>
              <a:tblPr/>
              <a:tblGrid>
                <a:gridCol w="1453494">
                  <a:extLst>
                    <a:ext uri="{9D8B030D-6E8A-4147-A177-3AD203B41FA5}">
                      <a16:colId xmlns:a16="http://schemas.microsoft.com/office/drawing/2014/main" val="457424227"/>
                    </a:ext>
                  </a:extLst>
                </a:gridCol>
                <a:gridCol w="1453494">
                  <a:extLst>
                    <a:ext uri="{9D8B030D-6E8A-4147-A177-3AD203B41FA5}">
                      <a16:colId xmlns:a16="http://schemas.microsoft.com/office/drawing/2014/main" val="4193635786"/>
                    </a:ext>
                  </a:extLst>
                </a:gridCol>
                <a:gridCol w="1453494">
                  <a:extLst>
                    <a:ext uri="{9D8B030D-6E8A-4147-A177-3AD203B41FA5}">
                      <a16:colId xmlns:a16="http://schemas.microsoft.com/office/drawing/2014/main" val="787086783"/>
                    </a:ext>
                  </a:extLst>
                </a:gridCol>
                <a:gridCol w="5708843">
                  <a:extLst>
                    <a:ext uri="{9D8B030D-6E8A-4147-A177-3AD203B41FA5}">
                      <a16:colId xmlns:a16="http://schemas.microsoft.com/office/drawing/2014/main" val="3996369178"/>
                    </a:ext>
                  </a:extLst>
                </a:gridCol>
              </a:tblGrid>
              <a:tr h="235179">
                <a:tc>
                  <a:txBody>
                    <a:bodyPr/>
                    <a:lstStyle/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Port number</a:t>
                      </a:r>
                      <a:endParaRPr lang="en-US">
                        <a:effectLst/>
                      </a:endParaRPr>
                    </a:p>
                  </a:txBody>
                  <a:tcPr marL="68580" marR="6858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9DAF8"/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Port speed</a:t>
                      </a:r>
                      <a:endParaRPr lang="en-US">
                        <a:effectLst/>
                      </a:endParaRPr>
                    </a:p>
                  </a:txBody>
                  <a:tcPr marL="68580" marR="6858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9DAF8"/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LED color</a:t>
                      </a:r>
                      <a:endParaRPr lang="en-US">
                        <a:effectLst/>
                      </a:endParaRPr>
                    </a:p>
                  </a:txBody>
                  <a:tcPr marL="68580" marR="6858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9DAF8"/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Behavior</a:t>
                      </a:r>
                      <a:endParaRPr lang="en-US">
                        <a:effectLst/>
                      </a:endParaRPr>
                    </a:p>
                  </a:txBody>
                  <a:tcPr marL="68580" marR="6858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9DAF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50939173"/>
                  </a:ext>
                </a:extLst>
              </a:tr>
              <a:tr h="295833">
                <a:tc rowSpan="2">
                  <a:txBody>
                    <a:bodyPr/>
                    <a:lstStyle/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zh-TW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1-6</a:t>
                      </a:r>
                      <a:endParaRPr lang="zh-TW" altLang="en-US">
                        <a:effectLst/>
                      </a:endParaRPr>
                    </a:p>
                  </a:txBody>
                  <a:tcPr marL="68580" marR="6858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46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2.5GbE</a:t>
                      </a:r>
                      <a:endParaRPr lang="en-US">
                        <a:effectLst/>
                      </a:endParaRPr>
                    </a:p>
                  </a:txBody>
                  <a:tcPr marL="68580" marR="6858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46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Green(Left)</a:t>
                      </a:r>
                      <a:endParaRPr lang="en-US">
                        <a:effectLst/>
                      </a:endParaRPr>
                    </a:p>
                  </a:txBody>
                  <a:tcPr marL="68580" marR="6858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46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Link is operating at 2.5 Gbps, flashing: link up, off: no link</a:t>
                      </a:r>
                      <a:endParaRPr lang="en-US">
                        <a:effectLst/>
                      </a:endParaRPr>
                    </a:p>
                  </a:txBody>
                  <a:tcPr marL="68580" marR="6858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46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7301627"/>
                  </a:ext>
                </a:extLst>
              </a:tr>
              <a:tr h="295833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46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46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Amber(Right)</a:t>
                      </a:r>
                      <a:endParaRPr lang="en-US">
                        <a:effectLst/>
                      </a:endParaRPr>
                    </a:p>
                  </a:txBody>
                  <a:tcPr marL="68580" marR="6858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46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Link is operating at 1G/100M bps, flashing: link up, off: no link</a:t>
                      </a:r>
                      <a:endParaRPr lang="en-US">
                        <a:effectLst/>
                      </a:endParaRPr>
                    </a:p>
                  </a:txBody>
                  <a:tcPr marL="68580" marR="6858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46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98460230"/>
                  </a:ext>
                </a:extLst>
              </a:tr>
            </a:tbl>
          </a:graphicData>
        </a:graphic>
      </p:graphicFrame>
      <p:graphicFrame>
        <p:nvGraphicFramePr>
          <p:cNvPr id="20" name="表格 19">
            <a:extLst>
              <a:ext uri="{FF2B5EF4-FFF2-40B4-BE49-F238E27FC236}">
                <a16:creationId xmlns:a16="http://schemas.microsoft.com/office/drawing/2014/main" id="{1C4643A0-9A2C-FBED-42BE-4E2C6A46147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96414350"/>
              </p:ext>
            </p:extLst>
          </p:nvPr>
        </p:nvGraphicFramePr>
        <p:xfrm>
          <a:off x="1118870" y="1608786"/>
          <a:ext cx="2907220" cy="850746"/>
        </p:xfrm>
        <a:graphic>
          <a:graphicData uri="http://schemas.openxmlformats.org/drawingml/2006/table">
            <a:tbl>
              <a:tblPr/>
              <a:tblGrid>
                <a:gridCol w="1453610">
                  <a:extLst>
                    <a:ext uri="{9D8B030D-6E8A-4147-A177-3AD203B41FA5}">
                      <a16:colId xmlns:a16="http://schemas.microsoft.com/office/drawing/2014/main" val="787086783"/>
                    </a:ext>
                  </a:extLst>
                </a:gridCol>
                <a:gridCol w="1453610">
                  <a:extLst>
                    <a:ext uri="{9D8B030D-6E8A-4147-A177-3AD203B41FA5}">
                      <a16:colId xmlns:a16="http://schemas.microsoft.com/office/drawing/2014/main" val="3996369178"/>
                    </a:ext>
                  </a:extLst>
                </a:gridCol>
              </a:tblGrid>
              <a:tr h="235179"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Port Role</a:t>
                      </a:r>
                      <a:endParaRPr lang="en-US">
                        <a:effectLst/>
                      </a:endParaRPr>
                    </a:p>
                  </a:txBody>
                  <a:tcPr marL="68580" marR="6858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9DAF8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Color of LED</a:t>
                      </a:r>
                      <a:endParaRPr lang="en-US">
                        <a:effectLst/>
                      </a:endParaRPr>
                    </a:p>
                  </a:txBody>
                  <a:tcPr marL="68580" marR="6858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9DAF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50939173"/>
                  </a:ext>
                </a:extLst>
              </a:tr>
              <a:tr h="295833"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WAN</a:t>
                      </a:r>
                      <a:endParaRPr lang="en-US">
                        <a:effectLst/>
                      </a:endParaRPr>
                    </a:p>
                  </a:txBody>
                  <a:tcPr marL="68580" marR="6858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46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Amber</a:t>
                      </a:r>
                      <a:endParaRPr lang="en-US">
                        <a:effectLst/>
                      </a:endParaRPr>
                    </a:p>
                  </a:txBody>
                  <a:tcPr marL="68580" marR="6858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46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7301627"/>
                  </a:ext>
                </a:extLst>
              </a:tr>
              <a:tr h="295833"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LAN</a:t>
                      </a:r>
                      <a:endParaRPr lang="en-US">
                        <a:effectLst/>
                      </a:endParaRPr>
                    </a:p>
                  </a:txBody>
                  <a:tcPr marL="68580" marR="6858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46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Green</a:t>
                      </a:r>
                      <a:endParaRPr lang="en-US">
                        <a:effectLst/>
                      </a:endParaRPr>
                    </a:p>
                  </a:txBody>
                  <a:tcPr marL="68580" marR="6858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46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9846023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63391139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矩形 10">
            <a:extLst>
              <a:ext uri="{FF2B5EF4-FFF2-40B4-BE49-F238E27FC236}">
                <a16:creationId xmlns:a16="http://schemas.microsoft.com/office/drawing/2014/main" id="{5D80798B-BADD-40CB-9646-A21C63AE416D}"/>
              </a:ext>
            </a:extLst>
          </p:cNvPr>
          <p:cNvSpPr/>
          <p:nvPr/>
        </p:nvSpPr>
        <p:spPr>
          <a:xfrm>
            <a:off x="-4" y="-3"/>
            <a:ext cx="12192001" cy="4093372"/>
          </a:xfrm>
          <a:prstGeom prst="rect">
            <a:avLst/>
          </a:prstGeom>
          <a:gradFill>
            <a:gsLst>
              <a:gs pos="0">
                <a:srgbClr val="ECF0F4"/>
              </a:gs>
              <a:gs pos="100000">
                <a:schemeClr val="bg1">
                  <a:alpha val="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8" name="文字方塊 7">
            <a:extLst>
              <a:ext uri="{FF2B5EF4-FFF2-40B4-BE49-F238E27FC236}">
                <a16:creationId xmlns:a16="http://schemas.microsoft.com/office/drawing/2014/main" id="{87E139F7-70EC-4C37-A8A4-CE0D1865F359}"/>
              </a:ext>
            </a:extLst>
          </p:cNvPr>
          <p:cNvSpPr txBox="1"/>
          <p:nvPr/>
        </p:nvSpPr>
        <p:spPr>
          <a:xfrm>
            <a:off x="576879" y="997042"/>
            <a:ext cx="11038233" cy="861774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n-US" altLang="zh-TW" sz="5000" b="1" err="1">
                <a:solidFill>
                  <a:schemeClr val="tx1">
                    <a:lumMod val="95000"/>
                    <a:lumOff val="5000"/>
                  </a:schemeClr>
                </a:solidFill>
                <a:latin typeface="Arial"/>
                <a:ea typeface="微軟正黑體"/>
                <a:cs typeface="Arial"/>
              </a:rPr>
              <a:t>如何選擇適合的QHora</a:t>
            </a:r>
            <a:endParaRPr lang="en-US" altLang="zh-TW" sz="5000" b="1">
              <a:solidFill>
                <a:schemeClr val="tx1">
                  <a:lumMod val="95000"/>
                  <a:lumOff val="5000"/>
                </a:schemeClr>
              </a:solidFill>
              <a:latin typeface="Arial"/>
              <a:ea typeface="微軟正黑體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802912329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 idx="4294967295"/>
          </p:nvPr>
        </p:nvSpPr>
        <p:spPr>
          <a:xfrm>
            <a:off x="473122" y="268260"/>
            <a:ext cx="11718878" cy="701731"/>
          </a:xfrm>
          <a:noFill/>
        </p:spPr>
        <p:txBody>
          <a:bodyPr vert="horz" wrap="square" lIns="91440" tIns="45720" rIns="91440" bIns="45720" rtlCol="0" anchor="ctr">
            <a:spAutoFit/>
          </a:bodyPr>
          <a:lstStyle/>
          <a:p>
            <a:r>
              <a:rPr lang="zh-TW" altLang="en-US" b="1"/>
              <a:t>我該挑選那一款</a:t>
            </a:r>
            <a:r>
              <a:rPr lang="en-US" altLang="zh-TW" b="1" err="1"/>
              <a:t>QHora</a:t>
            </a:r>
            <a:r>
              <a:rPr lang="en-US" altLang="zh-TW" b="1"/>
              <a:t>?</a:t>
            </a:r>
            <a:endParaRPr lang="zh-TW" altLang="en-US" b="1"/>
          </a:p>
        </p:txBody>
      </p:sp>
      <p:sp>
        <p:nvSpPr>
          <p:cNvPr id="3" name="文字方塊 2"/>
          <p:cNvSpPr txBox="1"/>
          <p:nvPr/>
        </p:nvSpPr>
        <p:spPr>
          <a:xfrm>
            <a:off x="561652" y="6023593"/>
            <a:ext cx="817313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1400"/>
              <a:t>Note: based on the lab test with </a:t>
            </a:r>
            <a:r>
              <a:rPr lang="en-US" altLang="zh-TW" sz="1400" err="1"/>
              <a:t>iperf</a:t>
            </a:r>
            <a:r>
              <a:rPr lang="en-US" altLang="zh-TW" sz="1400"/>
              <a:t>, the result may be different based on real network deploy at your place.</a:t>
            </a:r>
            <a:endParaRPr lang="zh-TW" altLang="en-US" sz="1400"/>
          </a:p>
        </p:txBody>
      </p:sp>
      <p:graphicFrame>
        <p:nvGraphicFramePr>
          <p:cNvPr id="5" name="表格 4">
            <a:extLst>
              <a:ext uri="{FF2B5EF4-FFF2-40B4-BE49-F238E27FC236}">
                <a16:creationId xmlns:a16="http://schemas.microsoft.com/office/drawing/2014/main" id="{567E3D75-EA07-7452-7CCF-8FD8DC3CA41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4350042"/>
              </p:ext>
            </p:extLst>
          </p:nvPr>
        </p:nvGraphicFramePr>
        <p:xfrm>
          <a:off x="561652" y="2122102"/>
          <a:ext cx="10968612" cy="3892288"/>
        </p:xfrm>
        <a:graphic>
          <a:graphicData uri="http://schemas.openxmlformats.org/drawingml/2006/table">
            <a:tbl>
              <a:tblPr/>
              <a:tblGrid>
                <a:gridCol w="2742153">
                  <a:extLst>
                    <a:ext uri="{9D8B030D-6E8A-4147-A177-3AD203B41FA5}">
                      <a16:colId xmlns:a16="http://schemas.microsoft.com/office/drawing/2014/main" val="457424227"/>
                    </a:ext>
                  </a:extLst>
                </a:gridCol>
                <a:gridCol w="2742153">
                  <a:extLst>
                    <a:ext uri="{9D8B030D-6E8A-4147-A177-3AD203B41FA5}">
                      <a16:colId xmlns:a16="http://schemas.microsoft.com/office/drawing/2014/main" val="4193635786"/>
                    </a:ext>
                  </a:extLst>
                </a:gridCol>
                <a:gridCol w="2742153">
                  <a:extLst>
                    <a:ext uri="{9D8B030D-6E8A-4147-A177-3AD203B41FA5}">
                      <a16:colId xmlns:a16="http://schemas.microsoft.com/office/drawing/2014/main" val="787086783"/>
                    </a:ext>
                  </a:extLst>
                </a:gridCol>
                <a:gridCol w="2742153">
                  <a:extLst>
                    <a:ext uri="{9D8B030D-6E8A-4147-A177-3AD203B41FA5}">
                      <a16:colId xmlns:a16="http://schemas.microsoft.com/office/drawing/2014/main" val="3996369178"/>
                    </a:ext>
                  </a:extLst>
                </a:gridCol>
              </a:tblGrid>
              <a:tr h="235179">
                <a:tc>
                  <a:txBody>
                    <a:bodyPr/>
                    <a:lstStyle/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zh-TW" altLang="en-US" sz="200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1144" marR="41144" marT="41144" marB="41144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9DAF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/>
                        <a:t>QHora-301W</a:t>
                      </a:r>
                      <a:endParaRPr lang="zh-TW" altLang="en-US"/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9DAF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/>
                        <a:t>QHora-321</a:t>
                      </a:r>
                      <a:endParaRPr lang="zh-TW" altLang="en-US"/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9DAF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/>
                        <a:t>QHora-322</a:t>
                      </a:r>
                      <a:endParaRPr lang="zh-TW" altLang="en-US"/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9DAF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50939173"/>
                  </a:ext>
                </a:extLst>
              </a:tr>
              <a:tr h="295833">
                <a:tc>
                  <a:txBody>
                    <a:bodyPr/>
                    <a:lstStyle/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en-US" altLang="zh-TW" sz="1400"/>
                        <a:t>10GbE</a:t>
                      </a:r>
                      <a:r>
                        <a:rPr lang="en-US" altLang="zh-TW" sz="1400" baseline="0"/>
                        <a:t> RJ45 port</a:t>
                      </a:r>
                      <a:endParaRPr lang="en-US" altLang="zh-TW" sz="1400"/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46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Arial" panose="020B0604020202020204" pitchFamily="34" charset="0"/>
                        <a:buNone/>
                      </a:pPr>
                      <a:r>
                        <a:rPr lang="en-US" altLang="zh-TW" sz="1400"/>
                        <a:t>2</a:t>
                      </a:r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46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Arial" panose="020B0604020202020204" pitchFamily="34" charset="0"/>
                        <a:buNone/>
                      </a:pPr>
                      <a:r>
                        <a:rPr lang="en-US" altLang="zh-TW" sz="1400"/>
                        <a:t>-</a:t>
                      </a:r>
                      <a:endParaRPr lang="zh-TW" altLang="en-US" sz="1400"/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46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Arial" panose="020B0604020202020204" pitchFamily="34" charset="0"/>
                        <a:buNone/>
                      </a:pPr>
                      <a:r>
                        <a:rPr lang="en-US" altLang="zh-TW" sz="1400"/>
                        <a:t>3</a:t>
                      </a:r>
                      <a:endParaRPr lang="zh-TW" altLang="en-US" sz="1400"/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46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7301627"/>
                  </a:ext>
                </a:extLst>
              </a:tr>
              <a:tr h="295833">
                <a:tc>
                  <a:txBody>
                    <a:bodyPr/>
                    <a:lstStyle/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en-US" altLang="zh-TW" sz="1400"/>
                        <a:t>2.5GbE RJ45 port</a:t>
                      </a:r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46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Arial" panose="020B0604020202020204" pitchFamily="34" charset="0"/>
                        <a:buNone/>
                      </a:pPr>
                      <a:r>
                        <a:rPr lang="en-US" altLang="zh-TW" sz="1400"/>
                        <a:t>-</a:t>
                      </a:r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46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Arial" panose="020B0604020202020204" pitchFamily="34" charset="0"/>
                        <a:buNone/>
                      </a:pPr>
                      <a:r>
                        <a:rPr lang="en-US" altLang="zh-TW" sz="1400"/>
                        <a:t>6</a:t>
                      </a:r>
                      <a:endParaRPr lang="zh-TW" altLang="en-US" sz="1400"/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46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Arial" panose="020B0604020202020204" pitchFamily="34" charset="0"/>
                        <a:buNone/>
                      </a:pPr>
                      <a:r>
                        <a:rPr lang="en-US" altLang="zh-TW" sz="1400"/>
                        <a:t>6</a:t>
                      </a:r>
                      <a:endParaRPr lang="zh-TW" altLang="en-US" sz="1400"/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46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98460230"/>
                  </a:ext>
                </a:extLst>
              </a:tr>
              <a:tr h="295833">
                <a:tc>
                  <a:txBody>
                    <a:bodyPr/>
                    <a:lstStyle/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en-US" altLang="zh-TW" sz="1400" err="1"/>
                        <a:t>WiFi</a:t>
                      </a:r>
                      <a:r>
                        <a:rPr lang="en-US" altLang="zh-TW" sz="1400"/>
                        <a:t> 6</a:t>
                      </a:r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46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Arial" panose="020B0604020202020204" pitchFamily="34" charset="0"/>
                        <a:buNone/>
                      </a:pPr>
                      <a:r>
                        <a:rPr lang="en-US" altLang="zh-TW" sz="1400"/>
                        <a:t>Y</a:t>
                      </a:r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46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Arial" panose="020B0604020202020204" pitchFamily="34" charset="0"/>
                        <a:buNone/>
                      </a:pPr>
                      <a:r>
                        <a:rPr lang="en-US" altLang="zh-TW" sz="1400"/>
                        <a:t>-</a:t>
                      </a:r>
                      <a:endParaRPr lang="zh-TW" altLang="en-US" sz="1400"/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46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Arial" panose="020B0604020202020204" pitchFamily="34" charset="0"/>
                        <a:buNone/>
                      </a:pPr>
                      <a:r>
                        <a:rPr lang="en-US" altLang="zh-TW" sz="1400"/>
                        <a:t>-</a:t>
                      </a:r>
                      <a:endParaRPr lang="zh-TW" altLang="en-US" sz="1400"/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46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90174701"/>
                  </a:ext>
                </a:extLst>
              </a:tr>
              <a:tr h="295833">
                <a:tc>
                  <a:txBody>
                    <a:bodyPr/>
                    <a:lstStyle/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en-US" altLang="zh-TW" sz="1400"/>
                        <a:t>QuWAN</a:t>
                      </a:r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46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kumimoji="0" lang="en-US" altLang="zh-TW" sz="14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新細明體" panose="02020500000000000000" pitchFamily="18" charset="-120"/>
                          <a:cs typeface="+mn-cs"/>
                        </a:rPr>
                        <a:t>Y</a:t>
                      </a:r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46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kumimoji="0" lang="en-US" altLang="zh-TW" sz="14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新細明體" panose="02020500000000000000" pitchFamily="18" charset="-120"/>
                          <a:cs typeface="+mn-cs"/>
                        </a:rPr>
                        <a:t>Y</a:t>
                      </a:r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46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kumimoji="0" lang="en-US" altLang="zh-TW" sz="14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新細明體" panose="02020500000000000000" pitchFamily="18" charset="-120"/>
                          <a:cs typeface="+mn-cs"/>
                        </a:rPr>
                        <a:t>Y</a:t>
                      </a:r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46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99496990"/>
                  </a:ext>
                </a:extLst>
              </a:tr>
              <a:tr h="295833">
                <a:tc>
                  <a:txBody>
                    <a:bodyPr/>
                    <a:lstStyle/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en-US" altLang="zh-TW" sz="1400"/>
                        <a:t>QuWAN</a:t>
                      </a:r>
                      <a:r>
                        <a:rPr lang="en-US" altLang="zh-TW" sz="1400" baseline="0"/>
                        <a:t> QVPN support</a:t>
                      </a:r>
                      <a:endParaRPr lang="en-US" altLang="zh-TW" sz="1400"/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46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kumimoji="0" lang="en-US" altLang="zh-TW" sz="14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新細明體" panose="02020500000000000000" pitchFamily="18" charset="-120"/>
                          <a:cs typeface="+mn-cs"/>
                        </a:rPr>
                        <a:t>Y</a:t>
                      </a:r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46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kumimoji="0" lang="en-US" altLang="zh-TW" sz="14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新細明體" panose="02020500000000000000" pitchFamily="18" charset="-120"/>
                          <a:cs typeface="+mn-cs"/>
                        </a:rPr>
                        <a:t>Y</a:t>
                      </a:r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46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kumimoji="0" lang="en-US" altLang="zh-TW" sz="14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新細明體" panose="02020500000000000000" pitchFamily="18" charset="-120"/>
                          <a:cs typeface="+mn-cs"/>
                        </a:rPr>
                        <a:t>Y</a:t>
                      </a:r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46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60142300"/>
                  </a:ext>
                </a:extLst>
              </a:tr>
              <a:tr h="295833">
                <a:tc>
                  <a:txBody>
                    <a:bodyPr/>
                    <a:lstStyle/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en-US" altLang="zh-TW" sz="1400"/>
                        <a:t>Max </a:t>
                      </a:r>
                      <a:r>
                        <a:rPr lang="en-US" altLang="zh-TW" sz="1400" err="1"/>
                        <a:t>QBelt</a:t>
                      </a:r>
                      <a:r>
                        <a:rPr lang="en-US" altLang="zh-TW" sz="1400"/>
                        <a:t> VPN connections</a:t>
                      </a:r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46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Arial" panose="020B0604020202020204" pitchFamily="34" charset="0"/>
                        <a:buNone/>
                      </a:pPr>
                      <a:r>
                        <a:rPr lang="en-US" altLang="zh-TW" sz="1400"/>
                        <a:t>30</a:t>
                      </a:r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46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Arial" panose="020B0604020202020204" pitchFamily="34" charset="0"/>
                        <a:buNone/>
                      </a:pPr>
                      <a:r>
                        <a:rPr lang="en-US" altLang="zh-TW" sz="1400"/>
                        <a:t>700</a:t>
                      </a:r>
                      <a:endParaRPr lang="zh-TW" altLang="en-US" sz="1400"/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46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Arial" panose="020B0604020202020204" pitchFamily="34" charset="0"/>
                        <a:buNone/>
                      </a:pPr>
                      <a:r>
                        <a:rPr lang="en-US" altLang="zh-TW" sz="1400"/>
                        <a:t>1000</a:t>
                      </a:r>
                      <a:endParaRPr lang="zh-TW" altLang="en-US" sz="1400"/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46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0654779"/>
                  </a:ext>
                </a:extLst>
              </a:tr>
              <a:tr h="295833">
                <a:tc>
                  <a:txBody>
                    <a:bodyPr/>
                    <a:lstStyle/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en-US" altLang="zh-TW" sz="1400"/>
                        <a:t>Max performance of </a:t>
                      </a:r>
                      <a:r>
                        <a:rPr lang="en-US" altLang="zh-TW" sz="1400" err="1"/>
                        <a:t>QBelt</a:t>
                      </a:r>
                      <a:r>
                        <a:rPr lang="en-US" altLang="zh-TW" sz="1400" baseline="0"/>
                        <a:t> VPN*</a:t>
                      </a:r>
                      <a:endParaRPr lang="en-US" altLang="zh-TW" sz="1400"/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46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Arial" panose="020B0604020202020204" pitchFamily="34" charset="0"/>
                        <a:buNone/>
                      </a:pPr>
                      <a:r>
                        <a:rPr lang="en-US" altLang="zh-TW" sz="1400"/>
                        <a:t>116Mbps</a:t>
                      </a:r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46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Arial" panose="020B0604020202020204" pitchFamily="34" charset="0"/>
                        <a:buNone/>
                      </a:pPr>
                      <a:r>
                        <a:rPr lang="en-US" altLang="zh-TW" sz="1400"/>
                        <a:t>160Mbps</a:t>
                      </a:r>
                      <a:endParaRPr lang="zh-TW" altLang="en-US" sz="1400"/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46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Arial" panose="020B0604020202020204" pitchFamily="34" charset="0"/>
                        <a:buNone/>
                      </a:pPr>
                      <a:r>
                        <a:rPr lang="en-US" altLang="zh-TW" sz="1400"/>
                        <a:t>160Mbps</a:t>
                      </a:r>
                      <a:endParaRPr lang="zh-TW" altLang="en-US" sz="1400"/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46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73749411"/>
                  </a:ext>
                </a:extLst>
              </a:tr>
              <a:tr h="1331247">
                <a:tc>
                  <a:txBody>
                    <a:bodyPr/>
                    <a:lstStyle/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en-US" altLang="zh-TW" sz="1400"/>
                        <a:t>建議情境</a:t>
                      </a:r>
                      <a:endParaRPr lang="en-US" altLang="zh-TW" sz="1400" err="1"/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46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altLang="zh-TW" sz="1400"/>
                        <a:t>多點布建且需要透過SD-WAN來進行連線</a:t>
                      </a:r>
                      <a:endParaRPr lang="en-US" altLang="zh-TW" sz="1400" baseline="0"/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altLang="zh-TW" sz="1400" baseline="0"/>
                        <a:t>有高速設備如10GbE NAS連接需求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altLang="zh-TW" sz="1400" baseline="0"/>
                        <a:t>高速Wifi連線需求</a:t>
                      </a:r>
                      <a:endParaRPr lang="en-US" altLang="zh-TW" sz="1400" baseline="0" err="1"/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46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285750" marR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1400" b="0" i="0" u="none" strike="noStrike" baseline="0" noProof="0">
                          <a:latin typeface="Arial"/>
                        </a:rPr>
                        <a:t>多點布建且需要透過SD-WAN來進行連線</a:t>
                      </a:r>
                      <a:endParaRPr lang="en-US" altLang="zh-TW" sz="1400" baseline="0"/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altLang="zh-TW" sz="1400"/>
                        <a:t>多VPN clients 從外點連線的需求</a:t>
                      </a:r>
                      <a:endParaRPr lang="en-US" altLang="zh-TW" sz="1400" baseline="0" err="1"/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46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285750" marR="0" lvl="0" indent="-28575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,Sans-Serif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1400" b="0" i="0" u="none" strike="noStrike" baseline="0" noProof="0">
                          <a:latin typeface="Arial"/>
                        </a:rPr>
                        <a:t>多點布建且需要透過SD-WAN來進行連線</a:t>
                      </a:r>
                      <a:endParaRPr lang="en-US" altLang="zh-TW" sz="1400" b="0" i="0" u="none" strike="noStrike" baseline="0" noProof="0">
                        <a:latin typeface="Arial"/>
                      </a:endParaRPr>
                    </a:p>
                    <a:p>
                      <a:pPr marL="285750" lvl="0" indent="-28575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,Sans-Serif" panose="020B0604020202020204" pitchFamily="34" charset="0"/>
                        <a:buChar char="•"/>
                      </a:pPr>
                      <a:r>
                        <a:rPr lang="en-US" sz="1400" b="0" i="0" u="none" strike="noStrike" baseline="0" noProof="0">
                          <a:latin typeface="Arial"/>
                        </a:rPr>
                        <a:t>多VPN clients 從外點連線的需求</a:t>
                      </a:r>
                      <a:endParaRPr lang="en-US"/>
                    </a:p>
                    <a:p>
                      <a:pPr marL="285750" marR="0" lvl="0" indent="-28575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1400" b="0" i="0" u="none" strike="noStrike" baseline="0" noProof="0">
                          <a:latin typeface="Arial"/>
                        </a:rPr>
                        <a:t>有高速設備如10GbE NAS連接需求</a:t>
                      </a:r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46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32768503"/>
                  </a:ext>
                </a:extLst>
              </a:tr>
            </a:tbl>
          </a:graphicData>
        </a:graphic>
      </p:graphicFrame>
      <p:pic>
        <p:nvPicPr>
          <p:cNvPr id="6" name="圖片 5">
            <a:extLst>
              <a:ext uri="{FF2B5EF4-FFF2-40B4-BE49-F238E27FC236}">
                <a16:creationId xmlns:a16="http://schemas.microsoft.com/office/drawing/2014/main" id="{0644E5E1-0C06-5F04-3980-EA22F5ADCB70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100657" y="1460311"/>
            <a:ext cx="2112151" cy="661791"/>
          </a:xfrm>
          <a:prstGeom prst="rect">
            <a:avLst/>
          </a:prstGeom>
        </p:spPr>
      </p:pic>
      <p:pic>
        <p:nvPicPr>
          <p:cNvPr id="7" name="圖片 6">
            <a:extLst>
              <a:ext uri="{FF2B5EF4-FFF2-40B4-BE49-F238E27FC236}">
                <a16:creationId xmlns:a16="http://schemas.microsoft.com/office/drawing/2014/main" id="{EE7E9CC0-E4DB-2E51-8DBE-48511C7F66B1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379620" y="1381774"/>
            <a:ext cx="2109019" cy="682388"/>
          </a:xfrm>
          <a:prstGeom prst="rect">
            <a:avLst/>
          </a:prstGeom>
        </p:spPr>
      </p:pic>
      <p:pic>
        <p:nvPicPr>
          <p:cNvPr id="8" name="圖片 7">
            <a:extLst>
              <a:ext uri="{FF2B5EF4-FFF2-40B4-BE49-F238E27FC236}">
                <a16:creationId xmlns:a16="http://schemas.microsoft.com/office/drawing/2014/main" id="{27533753-2195-7B5E-F987-7B079A0D2B94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146399" y="1323833"/>
            <a:ext cx="3095177" cy="7982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7760927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字方塊 1">
            <a:extLst>
              <a:ext uri="{FF2B5EF4-FFF2-40B4-BE49-F238E27FC236}">
                <a16:creationId xmlns:a16="http://schemas.microsoft.com/office/drawing/2014/main" id="{FF07123E-8B34-4270-F3FB-7CE433349847}"/>
              </a:ext>
            </a:extLst>
          </p:cNvPr>
          <p:cNvSpPr txBox="1"/>
          <p:nvPr/>
        </p:nvSpPr>
        <p:spPr>
          <a:xfrm>
            <a:off x="383654" y="3491070"/>
            <a:ext cx="4989015" cy="3947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>
              <a:lnSpc>
                <a:spcPct val="150000"/>
              </a:lnSpc>
            </a:pPr>
            <a:r>
              <a:rPr lang="en-US" altLang="zh-TW" sz="700" spc="150">
                <a:solidFill>
                  <a:srgbClr val="667588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©2022</a:t>
            </a:r>
            <a:r>
              <a:rPr lang="zh-TW" altLang="en-US" sz="700" spc="150">
                <a:solidFill>
                  <a:srgbClr val="667588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著作權為威聯通科技股份有限公司所有。威聯通科技並保留所有權利。威聯通科技股份有限公司所使用或註冊之商標或標章。檔案中所提及之產品及公司名稱可能為其他公司所有之商標 。​</a:t>
            </a:r>
          </a:p>
        </p:txBody>
      </p:sp>
    </p:spTree>
    <p:extLst>
      <p:ext uri="{BB962C8B-B14F-4D97-AF65-F5344CB8AC3E}">
        <p14:creationId xmlns:p14="http://schemas.microsoft.com/office/powerpoint/2010/main" val="327693370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矩形 10">
            <a:extLst>
              <a:ext uri="{FF2B5EF4-FFF2-40B4-BE49-F238E27FC236}">
                <a16:creationId xmlns:a16="http://schemas.microsoft.com/office/drawing/2014/main" id="{5D80798B-BADD-40CB-9646-A21C63AE416D}"/>
              </a:ext>
            </a:extLst>
          </p:cNvPr>
          <p:cNvSpPr/>
          <p:nvPr/>
        </p:nvSpPr>
        <p:spPr>
          <a:xfrm>
            <a:off x="-4" y="-3"/>
            <a:ext cx="12192001" cy="4093372"/>
          </a:xfrm>
          <a:prstGeom prst="rect">
            <a:avLst/>
          </a:prstGeom>
          <a:gradFill>
            <a:gsLst>
              <a:gs pos="0">
                <a:srgbClr val="ECF0F4"/>
              </a:gs>
              <a:gs pos="100000">
                <a:schemeClr val="bg1">
                  <a:alpha val="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8" name="文字方塊 7">
            <a:extLst>
              <a:ext uri="{FF2B5EF4-FFF2-40B4-BE49-F238E27FC236}">
                <a16:creationId xmlns:a16="http://schemas.microsoft.com/office/drawing/2014/main" id="{87E139F7-70EC-4C37-A8A4-CE0D1865F359}"/>
              </a:ext>
            </a:extLst>
          </p:cNvPr>
          <p:cNvSpPr txBox="1"/>
          <p:nvPr/>
        </p:nvSpPr>
        <p:spPr>
          <a:xfrm>
            <a:off x="576883" y="418973"/>
            <a:ext cx="11038233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4600" b="1">
                <a:solidFill>
                  <a:schemeClr val="tx1">
                    <a:lumMod val="95000"/>
                    <a:lumOff val="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更靈活且更直覺的</a:t>
            </a:r>
            <a:r>
              <a:rPr lang="en-US" altLang="zh-TW" sz="4600" b="1" err="1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ea typeface="微軟正黑體" panose="020B0604030504040204" pitchFamily="34" charset="-120"/>
              </a:rPr>
              <a:t>QuRouter</a:t>
            </a:r>
            <a:endParaRPr lang="zh-TW" altLang="en-US" sz="4600" b="1">
              <a:solidFill>
                <a:schemeClr val="tx1">
                  <a:lumMod val="95000"/>
                  <a:lumOff val="5000"/>
                </a:schemeClr>
              </a:solidFill>
              <a:latin typeface="+mj-lt"/>
              <a:ea typeface="微軟正黑體" panose="020B0604030504040204" pitchFamily="34" charset="-120"/>
            </a:endParaRPr>
          </a:p>
        </p:txBody>
      </p:sp>
      <p:sp>
        <p:nvSpPr>
          <p:cNvPr id="9" name="文字方塊 8">
            <a:extLst>
              <a:ext uri="{FF2B5EF4-FFF2-40B4-BE49-F238E27FC236}">
                <a16:creationId xmlns:a16="http://schemas.microsoft.com/office/drawing/2014/main" id="{11F3AF3B-7EF0-4705-A70C-0AA2CE69D5C1}"/>
              </a:ext>
            </a:extLst>
          </p:cNvPr>
          <p:cNvSpPr txBox="1"/>
          <p:nvPr/>
        </p:nvSpPr>
        <p:spPr>
          <a:xfrm>
            <a:off x="665480" y="1438267"/>
            <a:ext cx="10861032" cy="16782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ts val="24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zh-TW" altLang="en-US" sz="1600" spc="100">
                <a:solidFill>
                  <a:schemeClr val="tx1">
                    <a:lumMod val="95000"/>
                    <a:lumOff val="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將同一功能所需的設定整合在同一頁面</a:t>
            </a:r>
          </a:p>
          <a:p>
            <a:pPr marL="285750" indent="-285750">
              <a:lnSpc>
                <a:spcPts val="24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zh-TW" altLang="en-US" sz="1600" spc="100">
                <a:solidFill>
                  <a:schemeClr val="tx1">
                    <a:lumMod val="95000"/>
                    <a:lumOff val="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可以在同一頁看到設定值跟</a:t>
            </a:r>
            <a:r>
              <a:rPr lang="en-US" altLang="zh-TW" sz="1600" spc="100">
                <a:solidFill>
                  <a:schemeClr val="tx1">
                    <a:lumMod val="95000"/>
                    <a:lumOff val="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interface</a:t>
            </a:r>
            <a:r>
              <a:rPr lang="zh-TW" altLang="en-US" sz="1600" spc="100">
                <a:solidFill>
                  <a:schemeClr val="tx1">
                    <a:lumMod val="95000"/>
                    <a:lumOff val="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的基本</a:t>
            </a:r>
            <a:r>
              <a:rPr lang="en-US" altLang="zh-TW" sz="1600" spc="100">
                <a:solidFill>
                  <a:schemeClr val="tx1">
                    <a:lumMod val="95000"/>
                    <a:lumOff val="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status</a:t>
            </a:r>
          </a:p>
          <a:p>
            <a:pPr marL="285750" indent="-285750">
              <a:lnSpc>
                <a:spcPts val="24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n-US" altLang="zh-TW" sz="1600" spc="100">
                <a:solidFill>
                  <a:schemeClr val="tx1">
                    <a:lumMod val="95000"/>
                    <a:lumOff val="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Router</a:t>
            </a:r>
            <a:r>
              <a:rPr lang="zh-TW" altLang="en-US" sz="1600" spc="100">
                <a:solidFill>
                  <a:schemeClr val="tx1">
                    <a:lumMod val="95000"/>
                    <a:lumOff val="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不只是</a:t>
            </a:r>
            <a:r>
              <a:rPr lang="en-US" altLang="zh-TW" sz="1600" spc="100">
                <a:solidFill>
                  <a:schemeClr val="tx1">
                    <a:lumMod val="95000"/>
                    <a:lumOff val="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router</a:t>
            </a:r>
            <a:r>
              <a:rPr lang="zh-TW" altLang="en-US" sz="1600" spc="100">
                <a:solidFill>
                  <a:schemeClr val="tx1">
                    <a:lumMod val="95000"/>
                    <a:lumOff val="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，他也可以透過設定做到類</a:t>
            </a:r>
            <a:r>
              <a:rPr lang="en-US" altLang="zh-TW" sz="1600" spc="100">
                <a:solidFill>
                  <a:schemeClr val="tx1">
                    <a:lumMod val="95000"/>
                    <a:lumOff val="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switch</a:t>
            </a:r>
            <a:r>
              <a:rPr lang="zh-TW" altLang="en-US" sz="1600" spc="100">
                <a:solidFill>
                  <a:schemeClr val="tx1">
                    <a:lumMod val="95000"/>
                    <a:lumOff val="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功能</a:t>
            </a:r>
          </a:p>
          <a:p>
            <a:pPr marL="285750" indent="-285750">
              <a:lnSpc>
                <a:spcPts val="24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zh-TW" altLang="en-US" sz="1600" spc="100">
                <a:solidFill>
                  <a:schemeClr val="tx1">
                    <a:lumMod val="95000"/>
                    <a:lumOff val="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增加</a:t>
            </a:r>
            <a:r>
              <a:rPr lang="en-US" altLang="zh-TW" sz="1600" spc="100">
                <a:solidFill>
                  <a:schemeClr val="tx1">
                    <a:lumMod val="95000"/>
                    <a:lumOff val="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software define routing</a:t>
            </a:r>
            <a:r>
              <a:rPr lang="zh-TW" altLang="en-US" sz="1600" spc="100">
                <a:solidFill>
                  <a:schemeClr val="tx1">
                    <a:lumMod val="95000"/>
                    <a:lumOff val="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的多元性</a:t>
            </a:r>
          </a:p>
        </p:txBody>
      </p:sp>
    </p:spTree>
    <p:extLst>
      <p:ext uri="{BB962C8B-B14F-4D97-AF65-F5344CB8AC3E}">
        <p14:creationId xmlns:p14="http://schemas.microsoft.com/office/powerpoint/2010/main" val="272163882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>
            <a:extLst>
              <a:ext uri="{FF2B5EF4-FFF2-40B4-BE49-F238E27FC236}">
                <a16:creationId xmlns:a16="http://schemas.microsoft.com/office/drawing/2014/main" id="{488C6BB0-1C55-47C8-B4E1-F386F1687885}"/>
              </a:ext>
            </a:extLst>
          </p:cNvPr>
          <p:cNvSpPr/>
          <p:nvPr/>
        </p:nvSpPr>
        <p:spPr>
          <a:xfrm>
            <a:off x="0" y="0"/>
            <a:ext cx="5314950" cy="694449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6" name="文字方塊 5">
            <a:extLst>
              <a:ext uri="{FF2B5EF4-FFF2-40B4-BE49-F238E27FC236}">
                <a16:creationId xmlns:a16="http://schemas.microsoft.com/office/drawing/2014/main" id="{492DFA30-E28A-45E6-819D-14EDC6DD22D3}"/>
              </a:ext>
            </a:extLst>
          </p:cNvPr>
          <p:cNvSpPr txBox="1"/>
          <p:nvPr/>
        </p:nvSpPr>
        <p:spPr>
          <a:xfrm>
            <a:off x="419720" y="2610475"/>
            <a:ext cx="3723655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4400" b="1">
                <a:solidFill>
                  <a:schemeClr val="tx1">
                    <a:lumMod val="95000"/>
                    <a:lumOff val="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靈活的使用</a:t>
            </a:r>
            <a:br>
              <a:rPr lang="en-US" altLang="zh-TW" sz="4400" b="1">
                <a:solidFill>
                  <a:schemeClr val="tx1">
                    <a:lumMod val="95000"/>
                    <a:lumOff val="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</a:br>
            <a:r>
              <a:rPr lang="zh-TW" altLang="en-US" sz="4400" b="1">
                <a:solidFill>
                  <a:schemeClr val="tx1">
                    <a:lumMod val="95000"/>
                    <a:lumOff val="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情境搭配</a:t>
            </a:r>
          </a:p>
        </p:txBody>
      </p:sp>
    </p:spTree>
    <p:extLst>
      <p:ext uri="{BB962C8B-B14F-4D97-AF65-F5344CB8AC3E}">
        <p14:creationId xmlns:p14="http://schemas.microsoft.com/office/powerpoint/2010/main" val="203838063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矩形 59">
            <a:extLst>
              <a:ext uri="{FF2B5EF4-FFF2-40B4-BE49-F238E27FC236}">
                <a16:creationId xmlns:a16="http://schemas.microsoft.com/office/drawing/2014/main" id="{6ED3486F-BA66-D9C4-7F01-3B781DEA79AD}"/>
              </a:ext>
            </a:extLst>
          </p:cNvPr>
          <p:cNvSpPr/>
          <p:nvPr/>
        </p:nvSpPr>
        <p:spPr>
          <a:xfrm rot="5400000">
            <a:off x="2666999" y="-2667001"/>
            <a:ext cx="6858000" cy="12192002"/>
          </a:xfrm>
          <a:prstGeom prst="rect">
            <a:avLst/>
          </a:prstGeom>
          <a:gradFill>
            <a:gsLst>
              <a:gs pos="25000">
                <a:srgbClr val="6E8396"/>
              </a:gs>
              <a:gs pos="100000">
                <a:schemeClr val="bg1">
                  <a:alpha val="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61" name="矩形 60">
            <a:extLst>
              <a:ext uri="{FF2B5EF4-FFF2-40B4-BE49-F238E27FC236}">
                <a16:creationId xmlns:a16="http://schemas.microsoft.com/office/drawing/2014/main" id="{742A802F-F639-BDAD-8DA5-0EB51FBB1AB2}"/>
              </a:ext>
            </a:extLst>
          </p:cNvPr>
          <p:cNvSpPr/>
          <p:nvPr/>
        </p:nvSpPr>
        <p:spPr>
          <a:xfrm>
            <a:off x="292895" y="851339"/>
            <a:ext cx="4588628" cy="6006662"/>
          </a:xfrm>
          <a:prstGeom prst="rect">
            <a:avLst/>
          </a:prstGeom>
          <a:solidFill>
            <a:schemeClr val="bg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7" name="文字方塊 6">
            <a:extLst>
              <a:ext uri="{FF2B5EF4-FFF2-40B4-BE49-F238E27FC236}">
                <a16:creationId xmlns:a16="http://schemas.microsoft.com/office/drawing/2014/main" id="{A5D7944F-9DC4-4148-B49A-D907746A6F3B}"/>
              </a:ext>
            </a:extLst>
          </p:cNvPr>
          <p:cNvSpPr txBox="1"/>
          <p:nvPr/>
        </p:nvSpPr>
        <p:spPr>
          <a:xfrm>
            <a:off x="576884" y="2794430"/>
            <a:ext cx="3985591" cy="2370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9388" indent="-179388">
              <a:lnSpc>
                <a:spcPts val="2400"/>
              </a:lnSpc>
              <a:spcBef>
                <a:spcPts val="1800"/>
              </a:spcBef>
              <a:buFont typeface="Arial" panose="020B0604020202020204" pitchFamily="34" charset="0"/>
              <a:buChar char="•"/>
            </a:pPr>
            <a:r>
              <a:rPr lang="en-US" altLang="zh-TW" sz="1600" spc="1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ea typeface="微軟正黑體" panose="020B0604030504040204" pitchFamily="34" charset="-120"/>
              </a:rPr>
              <a:t>Edge devices</a:t>
            </a:r>
            <a:r>
              <a:rPr lang="zh-TW" altLang="en-US" sz="1600" spc="1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ea typeface="微軟正黑體" panose="020B0604030504040204" pitchFamily="34" charset="-120"/>
              </a:rPr>
              <a:t>數量不多，都直連</a:t>
            </a:r>
            <a:r>
              <a:rPr lang="en-US" altLang="zh-TW" sz="1600" spc="1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ea typeface="微軟正黑體" panose="020B0604030504040204" pitchFamily="34" charset="-120"/>
              </a:rPr>
              <a:t>router</a:t>
            </a:r>
            <a:r>
              <a:rPr lang="zh-TW" altLang="en-US" sz="1600" spc="1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ea typeface="微軟正黑體" panose="020B0604030504040204" pitchFamily="34" charset="-120"/>
              </a:rPr>
              <a:t>就可</a:t>
            </a:r>
          </a:p>
          <a:p>
            <a:pPr marL="179388" indent="-179388">
              <a:lnSpc>
                <a:spcPts val="2400"/>
              </a:lnSpc>
              <a:spcBef>
                <a:spcPts val="1800"/>
              </a:spcBef>
              <a:buFont typeface="Arial" panose="020B0604020202020204" pitchFamily="34" charset="0"/>
              <a:buChar char="•"/>
            </a:pPr>
            <a:r>
              <a:rPr lang="zh-TW" altLang="en-US" sz="1600" spc="1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ea typeface="微軟正黑體" panose="020B0604030504040204" pitchFamily="34" charset="-120"/>
              </a:rPr>
              <a:t>因服務不同，各種</a:t>
            </a:r>
            <a:r>
              <a:rPr lang="en-US" altLang="zh-TW" sz="1600" spc="1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ea typeface="微軟正黑體" panose="020B0604030504040204" pitchFamily="34" charset="-120"/>
              </a:rPr>
              <a:t>IoT</a:t>
            </a:r>
            <a:r>
              <a:rPr lang="zh-TW" altLang="en-US" sz="1600" spc="1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ea typeface="微軟正黑體" panose="020B0604030504040204" pitchFamily="34" charset="-120"/>
              </a:rPr>
              <a:t>設備須要有彼此獨立的網路</a:t>
            </a:r>
          </a:p>
          <a:p>
            <a:pPr marL="179388" indent="-179388">
              <a:lnSpc>
                <a:spcPts val="2400"/>
              </a:lnSpc>
              <a:spcBef>
                <a:spcPts val="1800"/>
              </a:spcBef>
              <a:buFont typeface="Arial" panose="020B0604020202020204" pitchFamily="34" charset="0"/>
              <a:buChar char="•"/>
            </a:pPr>
            <a:r>
              <a:rPr lang="zh-TW" altLang="en-US" sz="1600" spc="1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ea typeface="微軟正黑體" panose="020B0604030504040204" pitchFamily="34" charset="-120"/>
              </a:rPr>
              <a:t>只是切開網路且是直連</a:t>
            </a:r>
            <a:r>
              <a:rPr lang="en-US" altLang="zh-TW" sz="1600" spc="1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ea typeface="微軟正黑體" panose="020B0604030504040204" pitchFamily="34" charset="-120"/>
              </a:rPr>
              <a:t>edge device</a:t>
            </a:r>
            <a:r>
              <a:rPr lang="zh-TW" altLang="en-US" sz="1600" spc="1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ea typeface="微軟正黑體" panose="020B0604030504040204" pitchFamily="34" charset="-120"/>
              </a:rPr>
              <a:t>，故不需</a:t>
            </a:r>
            <a:r>
              <a:rPr lang="en-US" altLang="zh-TW" sz="1600" spc="1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ea typeface="微軟正黑體" panose="020B0604030504040204" pitchFamily="34" charset="-120"/>
              </a:rPr>
              <a:t>VLAN</a:t>
            </a:r>
            <a:r>
              <a:rPr lang="zh-TW" altLang="en-US" sz="1600" spc="1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ea typeface="微軟正黑體" panose="020B0604030504040204" pitchFamily="34" charset="-120"/>
              </a:rPr>
              <a:t>跟</a:t>
            </a:r>
            <a:r>
              <a:rPr lang="en-US" altLang="zh-TW" sz="1600" spc="1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ea typeface="微軟正黑體" panose="020B0604030504040204" pitchFamily="34" charset="-120"/>
              </a:rPr>
              <a:t>Bridge</a:t>
            </a:r>
          </a:p>
        </p:txBody>
      </p:sp>
      <p:grpSp>
        <p:nvGrpSpPr>
          <p:cNvPr id="50" name="群組 49">
            <a:extLst>
              <a:ext uri="{FF2B5EF4-FFF2-40B4-BE49-F238E27FC236}">
                <a16:creationId xmlns:a16="http://schemas.microsoft.com/office/drawing/2014/main" id="{6954845E-6602-849D-6C56-93E24740F0BC}"/>
              </a:ext>
            </a:extLst>
          </p:cNvPr>
          <p:cNvGrpSpPr/>
          <p:nvPr/>
        </p:nvGrpSpPr>
        <p:grpSpPr>
          <a:xfrm>
            <a:off x="5298818" y="1284697"/>
            <a:ext cx="6571552" cy="4311398"/>
            <a:chOff x="4651861" y="1616793"/>
            <a:chExt cx="7373324" cy="4837416"/>
          </a:xfrm>
        </p:grpSpPr>
        <p:pic>
          <p:nvPicPr>
            <p:cNvPr id="51" name="圖片 50">
              <a:extLst>
                <a:ext uri="{FF2B5EF4-FFF2-40B4-BE49-F238E27FC236}">
                  <a16:creationId xmlns:a16="http://schemas.microsoft.com/office/drawing/2014/main" id="{9207BE0A-BD68-0BF9-A30B-BDC1A5E12056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5130832" y="1616793"/>
              <a:ext cx="6870707" cy="4156104"/>
            </a:xfrm>
            <a:prstGeom prst="rect">
              <a:avLst/>
            </a:prstGeom>
          </p:spPr>
        </p:pic>
        <p:sp>
          <p:nvSpPr>
            <p:cNvPr id="52" name="文字方塊 51">
              <a:extLst>
                <a:ext uri="{FF2B5EF4-FFF2-40B4-BE49-F238E27FC236}">
                  <a16:creationId xmlns:a16="http://schemas.microsoft.com/office/drawing/2014/main" id="{95A293F7-E5D9-3E4B-9887-F1699EF1AA15}"/>
                </a:ext>
              </a:extLst>
            </p:cNvPr>
            <p:cNvSpPr txBox="1"/>
            <p:nvPr/>
          </p:nvSpPr>
          <p:spPr>
            <a:xfrm>
              <a:off x="10699272" y="5970750"/>
              <a:ext cx="1325913" cy="48345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altLang="zh-TW" sz="1200">
                  <a:latin typeface="+mj-lt"/>
                  <a:ea typeface="微軟正黑體" panose="020B0604030504040204" pitchFamily="34" charset="-120"/>
                </a:rPr>
                <a:t>Monitor device</a:t>
              </a:r>
            </a:p>
            <a:p>
              <a:pPr algn="ctr"/>
              <a:r>
                <a:rPr lang="en-US" altLang="zh-TW" sz="1000">
                  <a:latin typeface="+mj-lt"/>
                  <a:ea typeface="微軟正黑體" panose="020B0604030504040204" pitchFamily="34" charset="-120"/>
                </a:rPr>
                <a:t>192.168.200.100</a:t>
              </a:r>
              <a:endParaRPr lang="zh-TW" altLang="en-US" sz="1000">
                <a:latin typeface="+mj-lt"/>
                <a:ea typeface="微軟正黑體" panose="020B0604030504040204" pitchFamily="34" charset="-120"/>
              </a:endParaRPr>
            </a:p>
          </p:txBody>
        </p:sp>
        <p:sp>
          <p:nvSpPr>
            <p:cNvPr id="53" name="文字方塊 52">
              <a:extLst>
                <a:ext uri="{FF2B5EF4-FFF2-40B4-BE49-F238E27FC236}">
                  <a16:creationId xmlns:a16="http://schemas.microsoft.com/office/drawing/2014/main" id="{70161509-8F46-9FC6-D498-86BD82E86F5A}"/>
                </a:ext>
              </a:extLst>
            </p:cNvPr>
            <p:cNvSpPr txBox="1"/>
            <p:nvPr/>
          </p:nvSpPr>
          <p:spPr>
            <a:xfrm>
              <a:off x="4651861" y="2066991"/>
              <a:ext cx="1935560" cy="58705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en-US" altLang="zh-TW" sz="1400">
                  <a:latin typeface="+mj-lt"/>
                  <a:ea typeface="微軟正黑體" panose="020B0604030504040204" pitchFamily="34" charset="-120"/>
                </a:rPr>
                <a:t>ISP 1 with 60Mbps </a:t>
              </a:r>
              <a:br>
                <a:rPr lang="en-US" altLang="zh-TW" sz="1400">
                  <a:latin typeface="+mj-lt"/>
                  <a:ea typeface="微軟正黑體" panose="020B0604030504040204" pitchFamily="34" charset="-120"/>
                </a:rPr>
              </a:br>
              <a:r>
                <a:rPr lang="en-US" altLang="zh-TW" sz="1400">
                  <a:latin typeface="+mj-lt"/>
                  <a:ea typeface="微軟正黑體" panose="020B0604030504040204" pitchFamily="34" charset="-120"/>
                </a:rPr>
                <a:t>for master</a:t>
              </a:r>
              <a:endParaRPr lang="zh-TW" altLang="en-US" sz="1400">
                <a:latin typeface="+mj-lt"/>
                <a:ea typeface="微軟正黑體" panose="020B0604030504040204" pitchFamily="34" charset="-120"/>
              </a:endParaRPr>
            </a:p>
          </p:txBody>
        </p:sp>
        <p:sp>
          <p:nvSpPr>
            <p:cNvPr id="54" name="文字方塊 53">
              <a:extLst>
                <a:ext uri="{FF2B5EF4-FFF2-40B4-BE49-F238E27FC236}">
                  <a16:creationId xmlns:a16="http://schemas.microsoft.com/office/drawing/2014/main" id="{8C7E9D75-7C31-5ADD-B672-FAD31E73A712}"/>
                </a:ext>
              </a:extLst>
            </p:cNvPr>
            <p:cNvSpPr txBox="1"/>
            <p:nvPr/>
          </p:nvSpPr>
          <p:spPr>
            <a:xfrm>
              <a:off x="9483303" y="2040335"/>
              <a:ext cx="1935560" cy="58705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TW" sz="1400">
                  <a:latin typeface="+mj-lt"/>
                  <a:ea typeface="微軟正黑體" panose="020B0604030504040204" pitchFamily="34" charset="-120"/>
                </a:rPr>
                <a:t>ISP 2 with 20Mbps </a:t>
              </a:r>
              <a:br>
                <a:rPr lang="en-US" altLang="zh-TW" sz="1400">
                  <a:latin typeface="+mj-lt"/>
                  <a:ea typeface="微軟正黑體" panose="020B0604030504040204" pitchFamily="34" charset="-120"/>
                </a:rPr>
              </a:br>
              <a:r>
                <a:rPr lang="en-US" altLang="zh-TW" sz="1400">
                  <a:latin typeface="+mj-lt"/>
                  <a:ea typeface="微軟正黑體" panose="020B0604030504040204" pitchFamily="34" charset="-120"/>
                </a:rPr>
                <a:t>for backup</a:t>
              </a:r>
              <a:endParaRPr lang="zh-TW" altLang="en-US" sz="1400">
                <a:latin typeface="+mj-lt"/>
                <a:ea typeface="微軟正黑體" panose="020B0604030504040204" pitchFamily="34" charset="-120"/>
              </a:endParaRPr>
            </a:p>
          </p:txBody>
        </p:sp>
        <p:sp>
          <p:nvSpPr>
            <p:cNvPr id="55" name="文字方塊 54">
              <a:extLst>
                <a:ext uri="{FF2B5EF4-FFF2-40B4-BE49-F238E27FC236}">
                  <a16:creationId xmlns:a16="http://schemas.microsoft.com/office/drawing/2014/main" id="{E5323759-C169-8E31-6679-CC53DBBB619E}"/>
                </a:ext>
              </a:extLst>
            </p:cNvPr>
            <p:cNvSpPr txBox="1"/>
            <p:nvPr/>
          </p:nvSpPr>
          <p:spPr>
            <a:xfrm>
              <a:off x="4968175" y="5970751"/>
              <a:ext cx="1117278" cy="48345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altLang="zh-TW" sz="1200">
                  <a:latin typeface="+mj-lt"/>
                  <a:ea typeface="微軟正黑體" panose="020B0604030504040204" pitchFamily="34" charset="-120"/>
                </a:rPr>
                <a:t>IP Cam</a:t>
              </a:r>
            </a:p>
            <a:p>
              <a:pPr algn="ctr"/>
              <a:r>
                <a:rPr lang="en-US" altLang="zh-TW" sz="1000">
                  <a:latin typeface="+mj-lt"/>
                  <a:ea typeface="微軟正黑體" panose="020B0604030504040204" pitchFamily="34" charset="-120"/>
                </a:rPr>
                <a:t>192.168.1.100</a:t>
              </a:r>
              <a:endParaRPr lang="zh-TW" altLang="en-US" sz="1000">
                <a:latin typeface="+mj-lt"/>
                <a:ea typeface="微軟正黑體" panose="020B0604030504040204" pitchFamily="34" charset="-120"/>
              </a:endParaRPr>
            </a:p>
          </p:txBody>
        </p:sp>
        <p:sp>
          <p:nvSpPr>
            <p:cNvPr id="56" name="文字方塊 55">
              <a:extLst>
                <a:ext uri="{FF2B5EF4-FFF2-40B4-BE49-F238E27FC236}">
                  <a16:creationId xmlns:a16="http://schemas.microsoft.com/office/drawing/2014/main" id="{E3799A57-B10E-D5ED-C2DE-E3CA4E1D28B5}"/>
                </a:ext>
              </a:extLst>
            </p:cNvPr>
            <p:cNvSpPr txBox="1"/>
            <p:nvPr/>
          </p:nvSpPr>
          <p:spPr>
            <a:xfrm>
              <a:off x="6165351" y="5970751"/>
              <a:ext cx="1556131" cy="48345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altLang="zh-TW" sz="1200">
                  <a:latin typeface="+mj-lt"/>
                  <a:ea typeface="微軟正黑體" panose="020B0604030504040204" pitchFamily="34" charset="-120"/>
                </a:rPr>
                <a:t>Bar code scanner</a:t>
              </a:r>
            </a:p>
            <a:p>
              <a:pPr algn="ctr"/>
              <a:r>
                <a:rPr lang="en-US" altLang="zh-TW" sz="1000">
                  <a:latin typeface="+mj-lt"/>
                  <a:ea typeface="微軟正黑體" panose="020B0604030504040204" pitchFamily="34" charset="-120"/>
                </a:rPr>
                <a:t>192.168.10.150</a:t>
              </a:r>
              <a:endParaRPr lang="zh-TW" altLang="en-US" sz="1000">
                <a:latin typeface="+mj-lt"/>
                <a:ea typeface="微軟正黑體" panose="020B0604030504040204" pitchFamily="34" charset="-120"/>
              </a:endParaRPr>
            </a:p>
          </p:txBody>
        </p:sp>
        <p:sp>
          <p:nvSpPr>
            <p:cNvPr id="57" name="文字方塊 56">
              <a:extLst>
                <a:ext uri="{FF2B5EF4-FFF2-40B4-BE49-F238E27FC236}">
                  <a16:creationId xmlns:a16="http://schemas.microsoft.com/office/drawing/2014/main" id="{64C2A8D3-5706-E249-E0E6-9EC5D91A02AB}"/>
                </a:ext>
              </a:extLst>
            </p:cNvPr>
            <p:cNvSpPr txBox="1"/>
            <p:nvPr/>
          </p:nvSpPr>
          <p:spPr>
            <a:xfrm>
              <a:off x="7674695" y="5970751"/>
              <a:ext cx="1196417" cy="48345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altLang="zh-TW" sz="1200" err="1">
                  <a:latin typeface="+mj-lt"/>
                  <a:ea typeface="微軟正黑體" panose="020B0604030504040204" pitchFamily="34" charset="-120"/>
                </a:rPr>
                <a:t>PoS</a:t>
              </a:r>
              <a:endParaRPr lang="en-US" altLang="zh-TW" sz="1200">
                <a:latin typeface="+mj-lt"/>
                <a:ea typeface="微軟正黑體" panose="020B0604030504040204" pitchFamily="34" charset="-120"/>
              </a:endParaRPr>
            </a:p>
            <a:p>
              <a:pPr algn="ctr"/>
              <a:r>
                <a:rPr lang="en-US" altLang="zh-TW" sz="1000">
                  <a:latin typeface="+mj-lt"/>
                  <a:ea typeface="微軟正黑體" panose="020B0604030504040204" pitchFamily="34" charset="-120"/>
                </a:rPr>
                <a:t>192.168.30.130</a:t>
              </a:r>
              <a:endParaRPr lang="zh-TW" altLang="en-US" sz="1000">
                <a:latin typeface="+mj-lt"/>
                <a:ea typeface="微軟正黑體" panose="020B0604030504040204" pitchFamily="34" charset="-120"/>
              </a:endParaRPr>
            </a:p>
          </p:txBody>
        </p:sp>
        <p:sp>
          <p:nvSpPr>
            <p:cNvPr id="58" name="文字方塊 57">
              <a:extLst>
                <a:ext uri="{FF2B5EF4-FFF2-40B4-BE49-F238E27FC236}">
                  <a16:creationId xmlns:a16="http://schemas.microsoft.com/office/drawing/2014/main" id="{D7F62EC0-59C4-BD53-C46B-A677F2C6B7D4}"/>
                </a:ext>
              </a:extLst>
            </p:cNvPr>
            <p:cNvSpPr txBox="1"/>
            <p:nvPr/>
          </p:nvSpPr>
          <p:spPr>
            <a:xfrm>
              <a:off x="9050884" y="5970751"/>
              <a:ext cx="1196417" cy="48345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zh-TW" altLang="en-US" sz="1200">
                  <a:latin typeface="+mj-lt"/>
                  <a:ea typeface="微軟正黑體" panose="020B0604030504040204" pitchFamily="34" charset="-120"/>
                </a:rPr>
                <a:t>充電樁</a:t>
              </a:r>
              <a:endParaRPr lang="en-US" altLang="zh-TW" sz="1200">
                <a:latin typeface="+mj-lt"/>
                <a:ea typeface="微軟正黑體" panose="020B0604030504040204" pitchFamily="34" charset="-120"/>
              </a:endParaRPr>
            </a:p>
            <a:p>
              <a:pPr algn="ctr"/>
              <a:r>
                <a:rPr lang="en-US" altLang="zh-TW" sz="1000">
                  <a:latin typeface="+mj-lt"/>
                  <a:ea typeface="微軟正黑體" panose="020B0604030504040204" pitchFamily="34" charset="-120"/>
                </a:rPr>
                <a:t>192.168.111.50</a:t>
              </a:r>
              <a:endParaRPr lang="zh-TW" altLang="en-US" sz="1000">
                <a:latin typeface="+mj-lt"/>
                <a:ea typeface="微軟正黑體" panose="020B0604030504040204" pitchFamily="34" charset="-120"/>
              </a:endParaRPr>
            </a:p>
          </p:txBody>
        </p:sp>
      </p:grpSp>
      <p:sp>
        <p:nvSpPr>
          <p:cNvPr id="59" name="文字方塊 58">
            <a:extLst>
              <a:ext uri="{FF2B5EF4-FFF2-40B4-BE49-F238E27FC236}">
                <a16:creationId xmlns:a16="http://schemas.microsoft.com/office/drawing/2014/main" id="{0A3448D9-0E7D-6133-F99F-9E8D570030F9}"/>
              </a:ext>
            </a:extLst>
          </p:cNvPr>
          <p:cNvSpPr txBox="1"/>
          <p:nvPr/>
        </p:nvSpPr>
        <p:spPr>
          <a:xfrm>
            <a:off x="556004" y="1284081"/>
            <a:ext cx="398559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800" b="1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ea typeface="微軟正黑體" panose="020B0604030504040204" pitchFamily="34" charset="-120"/>
              </a:rPr>
              <a:t>IoT – Store</a:t>
            </a:r>
            <a:r>
              <a:rPr lang="zh-TW" altLang="en-US" sz="2800" b="1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ea typeface="微軟正黑體" panose="020B0604030504040204" pitchFamily="34" charset="-120"/>
              </a:rPr>
              <a:t>多台</a:t>
            </a:r>
            <a:r>
              <a:rPr lang="en-US" altLang="zh-TW" sz="2800" b="1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ea typeface="微軟正黑體" panose="020B0604030504040204" pitchFamily="34" charset="-120"/>
              </a:rPr>
              <a:t>edge devices</a:t>
            </a:r>
            <a:r>
              <a:rPr lang="zh-TW" altLang="en-US" sz="2800" b="1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ea typeface="微軟正黑體" panose="020B0604030504040204" pitchFamily="34" charset="-120"/>
              </a:rPr>
              <a:t>分屬在互相獨立的網段中</a:t>
            </a:r>
          </a:p>
        </p:txBody>
      </p:sp>
    </p:spTree>
    <p:extLst>
      <p:ext uri="{BB962C8B-B14F-4D97-AF65-F5344CB8AC3E}">
        <p14:creationId xmlns:p14="http://schemas.microsoft.com/office/powerpoint/2010/main" val="213271995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矩形 31">
            <a:extLst>
              <a:ext uri="{FF2B5EF4-FFF2-40B4-BE49-F238E27FC236}">
                <a16:creationId xmlns:a16="http://schemas.microsoft.com/office/drawing/2014/main" id="{DD074D72-5D35-0F8B-80BB-E9240FEC9C79}"/>
              </a:ext>
            </a:extLst>
          </p:cNvPr>
          <p:cNvSpPr/>
          <p:nvPr/>
        </p:nvSpPr>
        <p:spPr>
          <a:xfrm rot="5400000">
            <a:off x="2666999" y="-2667001"/>
            <a:ext cx="6858000" cy="12192002"/>
          </a:xfrm>
          <a:prstGeom prst="rect">
            <a:avLst/>
          </a:prstGeom>
          <a:gradFill>
            <a:gsLst>
              <a:gs pos="25000">
                <a:srgbClr val="6E8396"/>
              </a:gs>
              <a:gs pos="100000">
                <a:schemeClr val="bg1">
                  <a:alpha val="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3" name="矩形 32">
            <a:extLst>
              <a:ext uri="{FF2B5EF4-FFF2-40B4-BE49-F238E27FC236}">
                <a16:creationId xmlns:a16="http://schemas.microsoft.com/office/drawing/2014/main" id="{0181AA81-73C1-5084-EA90-0B80D3F5FE25}"/>
              </a:ext>
            </a:extLst>
          </p:cNvPr>
          <p:cNvSpPr/>
          <p:nvPr/>
        </p:nvSpPr>
        <p:spPr>
          <a:xfrm>
            <a:off x="292895" y="851339"/>
            <a:ext cx="4413204" cy="6006662"/>
          </a:xfrm>
          <a:prstGeom prst="rect">
            <a:avLst/>
          </a:prstGeom>
          <a:solidFill>
            <a:schemeClr val="bg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19" name="圖片 18">
            <a:extLst>
              <a:ext uri="{FF2B5EF4-FFF2-40B4-BE49-F238E27FC236}">
                <a16:creationId xmlns:a16="http://schemas.microsoft.com/office/drawing/2014/main" id="{E19627E2-4225-59FB-F36D-BFEDA994C92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045890" y="718626"/>
            <a:ext cx="7040926" cy="4558537"/>
          </a:xfrm>
          <a:prstGeom prst="rect">
            <a:avLst/>
          </a:prstGeom>
        </p:spPr>
      </p:pic>
      <p:sp>
        <p:nvSpPr>
          <p:cNvPr id="5" name="文字方塊 4">
            <a:extLst>
              <a:ext uri="{FF2B5EF4-FFF2-40B4-BE49-F238E27FC236}">
                <a16:creationId xmlns:a16="http://schemas.microsoft.com/office/drawing/2014/main" id="{FE76B64C-A15E-4B4E-873C-79657D49D87A}"/>
              </a:ext>
            </a:extLst>
          </p:cNvPr>
          <p:cNvSpPr txBox="1"/>
          <p:nvPr/>
        </p:nvSpPr>
        <p:spPr>
          <a:xfrm>
            <a:off x="556004" y="1496688"/>
            <a:ext cx="4090554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500" b="1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ea typeface="微軟正黑體" panose="020B0604030504040204" pitchFamily="34" charset="-120"/>
              </a:rPr>
              <a:t>SOHO/SB - </a:t>
            </a:r>
            <a:r>
              <a:rPr lang="zh-TW" altLang="en-US" sz="2500" b="1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ea typeface="微軟正黑體" panose="020B0604030504040204" pitchFamily="34" charset="-120"/>
              </a:rPr>
              <a:t>多台</a:t>
            </a:r>
            <a:r>
              <a:rPr lang="en-US" altLang="zh-TW" sz="2500" b="1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ea typeface="微軟正黑體" panose="020B0604030504040204" pitchFamily="34" charset="-120"/>
              </a:rPr>
              <a:t>edge devices </a:t>
            </a:r>
            <a:r>
              <a:rPr lang="zh-TW" altLang="en-US" sz="2500" b="1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ea typeface="微軟正黑體" panose="020B0604030504040204" pitchFamily="34" charset="-120"/>
              </a:rPr>
              <a:t>隸屬同一網段，數量少且無</a:t>
            </a:r>
            <a:r>
              <a:rPr lang="en-US" altLang="zh-TW" sz="2500" b="1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ea typeface="微軟正黑體" panose="020B0604030504040204" pitchFamily="34" charset="-120"/>
              </a:rPr>
              <a:t>wireless</a:t>
            </a:r>
            <a:r>
              <a:rPr lang="zh-TW" altLang="en-US" sz="2500" b="1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ea typeface="微軟正黑體" panose="020B0604030504040204" pitchFamily="34" charset="-120"/>
              </a:rPr>
              <a:t>不需額外</a:t>
            </a:r>
            <a:r>
              <a:rPr lang="en-US" altLang="zh-TW" sz="2500" b="1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ea typeface="微軟正黑體" panose="020B0604030504040204" pitchFamily="34" charset="-120"/>
              </a:rPr>
              <a:t>switch</a:t>
            </a:r>
            <a:r>
              <a:rPr lang="zh-TW" altLang="en-US" sz="2500" b="1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ea typeface="微軟正黑體" panose="020B0604030504040204" pitchFamily="34" charset="-120"/>
              </a:rPr>
              <a:t>跟</a:t>
            </a:r>
            <a:r>
              <a:rPr lang="en-US" altLang="zh-TW" sz="2500" b="1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ea typeface="微軟正黑體" panose="020B0604030504040204" pitchFamily="34" charset="-120"/>
              </a:rPr>
              <a:t>AP</a:t>
            </a:r>
          </a:p>
        </p:txBody>
      </p:sp>
      <p:sp>
        <p:nvSpPr>
          <p:cNvPr id="7" name="文字方塊 6">
            <a:extLst>
              <a:ext uri="{FF2B5EF4-FFF2-40B4-BE49-F238E27FC236}">
                <a16:creationId xmlns:a16="http://schemas.microsoft.com/office/drawing/2014/main" id="{A5D7944F-9DC4-4148-B49A-D907746A6F3B}"/>
              </a:ext>
            </a:extLst>
          </p:cNvPr>
          <p:cNvSpPr txBox="1"/>
          <p:nvPr/>
        </p:nvSpPr>
        <p:spPr>
          <a:xfrm>
            <a:off x="594384" y="3138283"/>
            <a:ext cx="3985592" cy="20630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9388" indent="-179388">
              <a:lnSpc>
                <a:spcPts val="2400"/>
              </a:lnSpc>
              <a:spcBef>
                <a:spcPts val="1800"/>
              </a:spcBef>
              <a:buFont typeface="Arial" panose="020B0604020202020204" pitchFamily="34" charset="0"/>
              <a:buChar char="•"/>
            </a:pPr>
            <a:r>
              <a:rPr lang="en-US" altLang="zh-TW" sz="1600" spc="1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ea typeface="微軟正黑體" panose="020B0604030504040204" pitchFamily="34" charset="-120"/>
              </a:rPr>
              <a:t>Edge devices</a:t>
            </a:r>
            <a:r>
              <a:rPr lang="zh-TW" altLang="en-US" sz="1600" spc="1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ea typeface="微軟正黑體" panose="020B0604030504040204" pitchFamily="34" charset="-120"/>
              </a:rPr>
              <a:t>數量不多，都直連</a:t>
            </a:r>
            <a:r>
              <a:rPr lang="en-US" altLang="zh-TW" sz="1600" spc="1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ea typeface="微軟正黑體" panose="020B0604030504040204" pitchFamily="34" charset="-120"/>
              </a:rPr>
              <a:t>router</a:t>
            </a:r>
            <a:r>
              <a:rPr lang="zh-TW" altLang="en-US" sz="1600" spc="1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ea typeface="微軟正黑體" panose="020B0604030504040204" pitchFamily="34" charset="-120"/>
              </a:rPr>
              <a:t>就可</a:t>
            </a:r>
          </a:p>
          <a:p>
            <a:pPr marL="179388" indent="-179388">
              <a:lnSpc>
                <a:spcPts val="2400"/>
              </a:lnSpc>
              <a:spcBef>
                <a:spcPts val="1800"/>
              </a:spcBef>
              <a:buFont typeface="Arial" panose="020B0604020202020204" pitchFamily="34" charset="0"/>
              <a:buChar char="•"/>
            </a:pPr>
            <a:r>
              <a:rPr lang="zh-TW" altLang="en-US" sz="1600" spc="1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ea typeface="微軟正黑體" panose="020B0604030504040204" pitchFamily="34" charset="-120"/>
              </a:rPr>
              <a:t>需將多個</a:t>
            </a:r>
            <a:r>
              <a:rPr lang="en-US" altLang="zh-TW" sz="1600" spc="1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ea typeface="微軟正黑體" panose="020B0604030504040204" pitchFamily="34" charset="-120"/>
              </a:rPr>
              <a:t>physical interface</a:t>
            </a:r>
            <a:r>
              <a:rPr lang="zh-TW" altLang="en-US" sz="1600" spc="1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ea typeface="微軟正黑體" panose="020B0604030504040204" pitchFamily="34" charset="-120"/>
              </a:rPr>
              <a:t>串成同一個</a:t>
            </a:r>
            <a:r>
              <a:rPr lang="en-US" altLang="zh-TW" sz="1600" spc="1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ea typeface="微軟正黑體" panose="020B0604030504040204" pitchFamily="34" charset="-120"/>
              </a:rPr>
              <a:t>group</a:t>
            </a:r>
            <a:r>
              <a:rPr lang="zh-TW" altLang="en-US" sz="1600" spc="1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ea typeface="微軟正黑體" panose="020B0604030504040204" pitchFamily="34" charset="-120"/>
              </a:rPr>
              <a:t>，共用同一個</a:t>
            </a:r>
            <a:r>
              <a:rPr lang="en-US" altLang="zh-TW" sz="1600" spc="1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ea typeface="微軟正黑體" panose="020B0604030504040204" pitchFamily="34" charset="-120"/>
              </a:rPr>
              <a:t>subnet</a:t>
            </a:r>
          </a:p>
          <a:p>
            <a:pPr marL="179388" indent="-179388">
              <a:lnSpc>
                <a:spcPts val="2400"/>
              </a:lnSpc>
              <a:spcBef>
                <a:spcPts val="1800"/>
              </a:spcBef>
              <a:buFont typeface="Arial" panose="020B0604020202020204" pitchFamily="34" charset="0"/>
              <a:buChar char="•"/>
            </a:pPr>
            <a:r>
              <a:rPr lang="zh-TW" altLang="en-US" sz="1600" spc="1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ea typeface="微軟正黑體" panose="020B0604030504040204" pitchFamily="34" charset="-120"/>
              </a:rPr>
              <a:t>會有</a:t>
            </a:r>
            <a:r>
              <a:rPr lang="en-US" altLang="zh-TW" sz="1600" spc="1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ea typeface="微軟正黑體" panose="020B0604030504040204" pitchFamily="34" charset="-120"/>
              </a:rPr>
              <a:t>dual wan</a:t>
            </a:r>
            <a:r>
              <a:rPr lang="zh-TW" altLang="en-US" sz="1600" spc="1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ea typeface="微軟正黑體" panose="020B0604030504040204" pitchFamily="34" charset="-120"/>
              </a:rPr>
              <a:t>的布建做備援使用</a:t>
            </a:r>
            <a:endParaRPr lang="en-US" altLang="zh-TW" sz="1600" spc="100">
              <a:solidFill>
                <a:schemeClr val="tx1">
                  <a:lumMod val="95000"/>
                  <a:lumOff val="5000"/>
                </a:schemeClr>
              </a:solidFill>
              <a:latin typeface="+mj-lt"/>
              <a:ea typeface="微軟正黑體" panose="020B0604030504040204" pitchFamily="34" charset="-120"/>
            </a:endParaRPr>
          </a:p>
        </p:txBody>
      </p:sp>
      <p:sp>
        <p:nvSpPr>
          <p:cNvPr id="16" name="文字方塊 15">
            <a:extLst>
              <a:ext uri="{FF2B5EF4-FFF2-40B4-BE49-F238E27FC236}">
                <a16:creationId xmlns:a16="http://schemas.microsoft.com/office/drawing/2014/main" id="{0C0A7872-7B1A-E65B-7418-80538889BE66}"/>
              </a:ext>
            </a:extLst>
          </p:cNvPr>
          <p:cNvSpPr txBox="1"/>
          <p:nvPr/>
        </p:nvSpPr>
        <p:spPr>
          <a:xfrm>
            <a:off x="5288307" y="1580837"/>
            <a:ext cx="172508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altLang="zh-TW" sz="1400">
                <a:latin typeface="+mj-lt"/>
                <a:ea typeface="微軟正黑體" panose="020B0604030504040204" pitchFamily="34" charset="-120"/>
              </a:rPr>
              <a:t>ISP 1 with 60Mbps </a:t>
            </a:r>
            <a:br>
              <a:rPr lang="en-US" altLang="zh-TW" sz="1400">
                <a:latin typeface="+mj-lt"/>
                <a:ea typeface="微軟正黑體" panose="020B0604030504040204" pitchFamily="34" charset="-120"/>
              </a:rPr>
            </a:br>
            <a:r>
              <a:rPr lang="en-US" altLang="zh-TW" sz="1400">
                <a:latin typeface="+mj-lt"/>
                <a:ea typeface="微軟正黑體" panose="020B0604030504040204" pitchFamily="34" charset="-120"/>
              </a:rPr>
              <a:t>for master</a:t>
            </a:r>
            <a:endParaRPr lang="zh-TW" altLang="en-US" sz="1400">
              <a:latin typeface="+mj-lt"/>
              <a:ea typeface="微軟正黑體" panose="020B0604030504040204" pitchFamily="34" charset="-120"/>
            </a:endParaRPr>
          </a:p>
        </p:txBody>
      </p:sp>
      <p:sp>
        <p:nvSpPr>
          <p:cNvPr id="17" name="文字方塊 16">
            <a:extLst>
              <a:ext uri="{FF2B5EF4-FFF2-40B4-BE49-F238E27FC236}">
                <a16:creationId xmlns:a16="http://schemas.microsoft.com/office/drawing/2014/main" id="{F8C3F111-B877-B415-0AB5-C700E0E17E57}"/>
              </a:ext>
            </a:extLst>
          </p:cNvPr>
          <p:cNvSpPr txBox="1"/>
          <p:nvPr/>
        </p:nvSpPr>
        <p:spPr>
          <a:xfrm>
            <a:off x="8716286" y="1580837"/>
            <a:ext cx="172508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1400">
                <a:latin typeface="+mj-lt"/>
                <a:ea typeface="微軟正黑體" panose="020B0604030504040204" pitchFamily="34" charset="-120"/>
              </a:rPr>
              <a:t>ISP 2 with 20Mbps </a:t>
            </a:r>
            <a:br>
              <a:rPr lang="en-US" altLang="zh-TW" sz="1400">
                <a:latin typeface="+mj-lt"/>
                <a:ea typeface="微軟正黑體" panose="020B0604030504040204" pitchFamily="34" charset="-120"/>
              </a:rPr>
            </a:br>
            <a:r>
              <a:rPr lang="en-US" altLang="zh-TW" sz="1400">
                <a:latin typeface="+mj-lt"/>
                <a:ea typeface="微軟正黑體" panose="020B0604030504040204" pitchFamily="34" charset="-120"/>
              </a:rPr>
              <a:t>for backup</a:t>
            </a:r>
            <a:endParaRPr lang="zh-TW" altLang="en-US" sz="1400">
              <a:latin typeface="+mj-lt"/>
              <a:ea typeface="微軟正黑體" panose="020B0604030504040204" pitchFamily="34" charset="-120"/>
            </a:endParaRPr>
          </a:p>
        </p:txBody>
      </p:sp>
      <p:sp>
        <p:nvSpPr>
          <p:cNvPr id="24" name="文字方塊 23">
            <a:extLst>
              <a:ext uri="{FF2B5EF4-FFF2-40B4-BE49-F238E27FC236}">
                <a16:creationId xmlns:a16="http://schemas.microsoft.com/office/drawing/2014/main" id="{84B6DC91-0C5A-1A44-D198-A6ABD0BDA594}"/>
              </a:ext>
            </a:extLst>
          </p:cNvPr>
          <p:cNvSpPr txBox="1"/>
          <p:nvPr/>
        </p:nvSpPr>
        <p:spPr>
          <a:xfrm>
            <a:off x="5203169" y="4918986"/>
            <a:ext cx="934871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zh-TW" sz="1000">
                <a:latin typeface="+mj-lt"/>
                <a:ea typeface="微軟正黑體" panose="020B0604030504040204" pitchFamily="34" charset="-120"/>
              </a:rPr>
              <a:t>192.168.1.10</a:t>
            </a:r>
            <a:endParaRPr lang="zh-TW" altLang="en-US" sz="1000">
              <a:latin typeface="+mj-lt"/>
              <a:ea typeface="微軟正黑體" panose="020B0604030504040204" pitchFamily="34" charset="-120"/>
            </a:endParaRPr>
          </a:p>
        </p:txBody>
      </p:sp>
      <p:sp>
        <p:nvSpPr>
          <p:cNvPr id="20" name="文字方塊 19">
            <a:extLst>
              <a:ext uri="{FF2B5EF4-FFF2-40B4-BE49-F238E27FC236}">
                <a16:creationId xmlns:a16="http://schemas.microsoft.com/office/drawing/2014/main" id="{EB40119E-09CA-6EF8-CEB3-50FD94CEABD2}"/>
              </a:ext>
            </a:extLst>
          </p:cNvPr>
          <p:cNvSpPr txBox="1"/>
          <p:nvPr/>
        </p:nvSpPr>
        <p:spPr>
          <a:xfrm>
            <a:off x="6455885" y="4918985"/>
            <a:ext cx="934871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zh-TW" sz="1000">
                <a:latin typeface="+mj-lt"/>
                <a:ea typeface="微軟正黑體" panose="020B0604030504040204" pitchFamily="34" charset="-120"/>
              </a:rPr>
              <a:t>192.168.1.20</a:t>
            </a:r>
            <a:endParaRPr lang="zh-TW" altLang="en-US" sz="1000">
              <a:latin typeface="+mj-lt"/>
              <a:ea typeface="微軟正黑體" panose="020B0604030504040204" pitchFamily="34" charset="-120"/>
            </a:endParaRPr>
          </a:p>
        </p:txBody>
      </p:sp>
      <p:sp>
        <p:nvSpPr>
          <p:cNvPr id="21" name="文字方塊 20">
            <a:extLst>
              <a:ext uri="{FF2B5EF4-FFF2-40B4-BE49-F238E27FC236}">
                <a16:creationId xmlns:a16="http://schemas.microsoft.com/office/drawing/2014/main" id="{26FD8E4A-87DD-CCD8-0F1F-ED8489CBA296}"/>
              </a:ext>
            </a:extLst>
          </p:cNvPr>
          <p:cNvSpPr txBox="1"/>
          <p:nvPr/>
        </p:nvSpPr>
        <p:spPr>
          <a:xfrm>
            <a:off x="7629330" y="4913691"/>
            <a:ext cx="934871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zh-TW" sz="1000">
                <a:latin typeface="+mj-lt"/>
                <a:ea typeface="微軟正黑體" panose="020B0604030504040204" pitchFamily="34" charset="-120"/>
              </a:rPr>
              <a:t>192.168.1.30</a:t>
            </a:r>
            <a:endParaRPr lang="zh-TW" altLang="en-US" sz="1000">
              <a:latin typeface="+mj-lt"/>
              <a:ea typeface="微軟正黑體" panose="020B0604030504040204" pitchFamily="34" charset="-120"/>
            </a:endParaRPr>
          </a:p>
        </p:txBody>
      </p:sp>
      <p:sp>
        <p:nvSpPr>
          <p:cNvPr id="22" name="文字方塊 21">
            <a:extLst>
              <a:ext uri="{FF2B5EF4-FFF2-40B4-BE49-F238E27FC236}">
                <a16:creationId xmlns:a16="http://schemas.microsoft.com/office/drawing/2014/main" id="{37721B6B-7280-238D-ABAB-62F3090C20C3}"/>
              </a:ext>
            </a:extLst>
          </p:cNvPr>
          <p:cNvSpPr txBox="1"/>
          <p:nvPr/>
        </p:nvSpPr>
        <p:spPr>
          <a:xfrm>
            <a:off x="8802775" y="4913690"/>
            <a:ext cx="934871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zh-TW" sz="1000">
                <a:latin typeface="+mj-lt"/>
                <a:ea typeface="微軟正黑體" panose="020B0604030504040204" pitchFamily="34" charset="-120"/>
              </a:rPr>
              <a:t>192.168.1.40</a:t>
            </a:r>
            <a:endParaRPr lang="zh-TW" altLang="en-US" sz="1000">
              <a:latin typeface="+mj-lt"/>
              <a:ea typeface="微軟正黑體" panose="020B0604030504040204" pitchFamily="34" charset="-120"/>
            </a:endParaRPr>
          </a:p>
        </p:txBody>
      </p:sp>
      <p:sp>
        <p:nvSpPr>
          <p:cNvPr id="23" name="文字方塊 22">
            <a:extLst>
              <a:ext uri="{FF2B5EF4-FFF2-40B4-BE49-F238E27FC236}">
                <a16:creationId xmlns:a16="http://schemas.microsoft.com/office/drawing/2014/main" id="{0689DB76-475A-2118-17DF-AABDB3F9111A}"/>
              </a:ext>
            </a:extLst>
          </p:cNvPr>
          <p:cNvSpPr txBox="1"/>
          <p:nvPr/>
        </p:nvSpPr>
        <p:spPr>
          <a:xfrm>
            <a:off x="10018622" y="4955063"/>
            <a:ext cx="1008609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zh-TW" sz="1000">
                <a:latin typeface="+mj-lt"/>
                <a:ea typeface="微軟正黑體" panose="020B0604030504040204" pitchFamily="34" charset="-120"/>
              </a:rPr>
              <a:t>192.168.2.150</a:t>
            </a:r>
            <a:endParaRPr lang="zh-TW" altLang="en-US" sz="1000">
              <a:latin typeface="+mj-lt"/>
              <a:ea typeface="微軟正黑體" panose="020B0604030504040204" pitchFamily="34" charset="-120"/>
            </a:endParaRPr>
          </a:p>
        </p:txBody>
      </p:sp>
      <p:sp>
        <p:nvSpPr>
          <p:cNvPr id="28" name="文字方塊 27">
            <a:extLst>
              <a:ext uri="{FF2B5EF4-FFF2-40B4-BE49-F238E27FC236}">
                <a16:creationId xmlns:a16="http://schemas.microsoft.com/office/drawing/2014/main" id="{5064434C-DA1D-2261-2DA3-EA5A7A0927DA}"/>
              </a:ext>
            </a:extLst>
          </p:cNvPr>
          <p:cNvSpPr txBox="1"/>
          <p:nvPr/>
        </p:nvSpPr>
        <p:spPr>
          <a:xfrm>
            <a:off x="11026729" y="4955063"/>
            <a:ext cx="1008609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zh-TW" sz="1000">
                <a:latin typeface="+mj-lt"/>
                <a:ea typeface="微軟正黑體" panose="020B0604030504040204" pitchFamily="34" charset="-120"/>
              </a:rPr>
              <a:t>192.168.2.160</a:t>
            </a:r>
            <a:endParaRPr lang="zh-TW" altLang="en-US" sz="1000">
              <a:latin typeface="+mj-lt"/>
              <a:ea typeface="微軟正黑體" panose="020B0604030504040204" pitchFamily="34" charset="-120"/>
            </a:endParaRPr>
          </a:p>
        </p:txBody>
      </p:sp>
      <p:sp>
        <p:nvSpPr>
          <p:cNvPr id="29" name="文字方塊 28">
            <a:extLst>
              <a:ext uri="{FF2B5EF4-FFF2-40B4-BE49-F238E27FC236}">
                <a16:creationId xmlns:a16="http://schemas.microsoft.com/office/drawing/2014/main" id="{471E1CE3-7D43-1955-8BB5-6094D791FB7F}"/>
              </a:ext>
            </a:extLst>
          </p:cNvPr>
          <p:cNvSpPr txBox="1"/>
          <p:nvPr/>
        </p:nvSpPr>
        <p:spPr>
          <a:xfrm>
            <a:off x="6835548" y="5394353"/>
            <a:ext cx="165782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1400">
                <a:latin typeface="+mj-lt"/>
              </a:rPr>
              <a:t>Employee network</a:t>
            </a:r>
            <a:endParaRPr lang="zh-TW" altLang="en-US" sz="1400">
              <a:latin typeface="+mj-lt"/>
            </a:endParaRPr>
          </a:p>
        </p:txBody>
      </p:sp>
      <p:sp>
        <p:nvSpPr>
          <p:cNvPr id="30" name="文字方塊 29">
            <a:extLst>
              <a:ext uri="{FF2B5EF4-FFF2-40B4-BE49-F238E27FC236}">
                <a16:creationId xmlns:a16="http://schemas.microsoft.com/office/drawing/2014/main" id="{52240F57-9392-6710-88D8-C7B0CC7B3873}"/>
              </a:ext>
            </a:extLst>
          </p:cNvPr>
          <p:cNvSpPr txBox="1"/>
          <p:nvPr/>
        </p:nvSpPr>
        <p:spPr>
          <a:xfrm>
            <a:off x="10606945" y="5394353"/>
            <a:ext cx="121693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1400">
                <a:latin typeface="+mj-lt"/>
              </a:rPr>
              <a:t>Office device</a:t>
            </a:r>
            <a:endParaRPr lang="zh-TW" altLang="en-US" sz="1400">
              <a:latin typeface="+mj-lt"/>
            </a:endParaRPr>
          </a:p>
        </p:txBody>
      </p:sp>
      <p:sp>
        <p:nvSpPr>
          <p:cNvPr id="31" name="文字方塊 30">
            <a:extLst>
              <a:ext uri="{FF2B5EF4-FFF2-40B4-BE49-F238E27FC236}">
                <a16:creationId xmlns:a16="http://schemas.microsoft.com/office/drawing/2014/main" id="{2640F0E4-1392-145E-F88B-6CDDE7F181FB}"/>
              </a:ext>
            </a:extLst>
          </p:cNvPr>
          <p:cNvSpPr txBox="1"/>
          <p:nvPr/>
        </p:nvSpPr>
        <p:spPr>
          <a:xfrm>
            <a:off x="5023944" y="5816208"/>
            <a:ext cx="60960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TW" sz="1800" b="1">
                <a:latin typeface="+mj-lt"/>
                <a:cs typeface="Arial" panose="020B0604020202020204" pitchFamily="34" charset="0"/>
              </a:rPr>
              <a:t>Employee network: 192.168.1.x</a:t>
            </a:r>
            <a:br>
              <a:rPr lang="en-US" altLang="zh-TW" sz="1800" b="1">
                <a:latin typeface="+mj-lt"/>
                <a:cs typeface="Arial" panose="020B0604020202020204" pitchFamily="34" charset="0"/>
              </a:rPr>
            </a:br>
            <a:r>
              <a:rPr lang="en-US" altLang="zh-TW" sz="1800" b="1">
                <a:latin typeface="+mj-lt"/>
                <a:cs typeface="Arial" panose="020B0604020202020204" pitchFamily="34" charset="0"/>
              </a:rPr>
              <a:t>Office device network: 192.168.2.x</a:t>
            </a:r>
            <a:endParaRPr lang="zh-TW" altLang="en-US" sz="1800" b="1">
              <a:latin typeface="+mj-lt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3562686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矩形 49">
            <a:extLst>
              <a:ext uri="{FF2B5EF4-FFF2-40B4-BE49-F238E27FC236}">
                <a16:creationId xmlns:a16="http://schemas.microsoft.com/office/drawing/2014/main" id="{2F80314C-5636-9BFB-BCDA-CCC38E9808A1}"/>
              </a:ext>
            </a:extLst>
          </p:cNvPr>
          <p:cNvSpPr/>
          <p:nvPr/>
        </p:nvSpPr>
        <p:spPr>
          <a:xfrm rot="5400000">
            <a:off x="2666999" y="-2667001"/>
            <a:ext cx="6858000" cy="12192002"/>
          </a:xfrm>
          <a:prstGeom prst="rect">
            <a:avLst/>
          </a:prstGeom>
          <a:gradFill>
            <a:gsLst>
              <a:gs pos="25000">
                <a:srgbClr val="6E8396"/>
              </a:gs>
              <a:gs pos="100000">
                <a:schemeClr val="bg1">
                  <a:alpha val="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+mj-lt"/>
            </a:endParaRPr>
          </a:p>
        </p:txBody>
      </p:sp>
      <p:sp>
        <p:nvSpPr>
          <p:cNvPr id="51" name="矩形 50">
            <a:extLst>
              <a:ext uri="{FF2B5EF4-FFF2-40B4-BE49-F238E27FC236}">
                <a16:creationId xmlns:a16="http://schemas.microsoft.com/office/drawing/2014/main" id="{0797ECDD-E7AE-5A11-067C-A64AECC549EE}"/>
              </a:ext>
            </a:extLst>
          </p:cNvPr>
          <p:cNvSpPr/>
          <p:nvPr/>
        </p:nvSpPr>
        <p:spPr>
          <a:xfrm>
            <a:off x="335216" y="1"/>
            <a:ext cx="4481239" cy="5612524"/>
          </a:xfrm>
          <a:prstGeom prst="rect">
            <a:avLst/>
          </a:prstGeom>
          <a:solidFill>
            <a:schemeClr val="bg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+mj-lt"/>
            </a:endParaRPr>
          </a:p>
        </p:txBody>
      </p:sp>
      <p:pic>
        <p:nvPicPr>
          <p:cNvPr id="3" name="圖片 2">
            <a:extLst>
              <a:ext uri="{FF2B5EF4-FFF2-40B4-BE49-F238E27FC236}">
                <a16:creationId xmlns:a16="http://schemas.microsoft.com/office/drawing/2014/main" id="{32929B87-C9AF-32FE-42E1-958C4C8AAFC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37671" y="350221"/>
            <a:ext cx="5858540" cy="6157558"/>
          </a:xfrm>
          <a:prstGeom prst="rect">
            <a:avLst/>
          </a:prstGeom>
        </p:spPr>
      </p:pic>
      <p:sp>
        <p:nvSpPr>
          <p:cNvPr id="5" name="文字方塊 4">
            <a:extLst>
              <a:ext uri="{FF2B5EF4-FFF2-40B4-BE49-F238E27FC236}">
                <a16:creationId xmlns:a16="http://schemas.microsoft.com/office/drawing/2014/main" id="{FE76B64C-A15E-4B4E-873C-79657D49D87A}"/>
              </a:ext>
            </a:extLst>
          </p:cNvPr>
          <p:cNvSpPr txBox="1"/>
          <p:nvPr/>
        </p:nvSpPr>
        <p:spPr>
          <a:xfrm>
            <a:off x="506262" y="1788633"/>
            <a:ext cx="4207441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500" b="1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ea typeface="微軟正黑體" panose="020B0604030504040204" pitchFamily="34" charset="-120"/>
              </a:rPr>
              <a:t>SB – </a:t>
            </a:r>
            <a:r>
              <a:rPr lang="zh-TW" altLang="en-US" sz="2500" b="1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ea typeface="微軟正黑體" panose="020B0604030504040204" pitchFamily="34" charset="-120"/>
              </a:rPr>
              <a:t>需有員工及訪客網路區隔，且需提供</a:t>
            </a:r>
            <a:r>
              <a:rPr lang="en-US" altLang="zh-TW" sz="2500" b="1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ea typeface="微軟正黑體" panose="020B0604030504040204" pitchFamily="34" charset="-120"/>
              </a:rPr>
              <a:t>wireless</a:t>
            </a:r>
            <a:r>
              <a:rPr lang="zh-TW" altLang="en-US" sz="2500" b="1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ea typeface="微軟正黑體" panose="020B0604030504040204" pitchFamily="34" charset="-120"/>
              </a:rPr>
              <a:t>服務</a:t>
            </a:r>
          </a:p>
        </p:txBody>
      </p:sp>
      <p:sp>
        <p:nvSpPr>
          <p:cNvPr id="7" name="文字方塊 6">
            <a:extLst>
              <a:ext uri="{FF2B5EF4-FFF2-40B4-BE49-F238E27FC236}">
                <a16:creationId xmlns:a16="http://schemas.microsoft.com/office/drawing/2014/main" id="{A5D7944F-9DC4-4148-B49A-D907746A6F3B}"/>
              </a:ext>
            </a:extLst>
          </p:cNvPr>
          <p:cNvSpPr txBox="1"/>
          <p:nvPr/>
        </p:nvSpPr>
        <p:spPr>
          <a:xfrm>
            <a:off x="558744" y="2789134"/>
            <a:ext cx="3985592" cy="20629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9388" indent="-179388">
              <a:lnSpc>
                <a:spcPts val="2400"/>
              </a:lnSpc>
              <a:spcBef>
                <a:spcPts val="1800"/>
              </a:spcBef>
              <a:buFont typeface="Arial" panose="020B0604020202020204" pitchFamily="34" charset="0"/>
              <a:buChar char="•"/>
            </a:pPr>
            <a:r>
              <a:rPr lang="zh-TW" altLang="en-US" sz="1600" spc="1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ea typeface="微軟正黑體" panose="020B0604030504040204" pitchFamily="34" charset="-120"/>
              </a:rPr>
              <a:t>需透過</a:t>
            </a:r>
            <a:r>
              <a:rPr lang="en-US" altLang="zh-TW" sz="1600" spc="1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ea typeface="微軟正黑體" panose="020B0604030504040204" pitchFamily="34" charset="-120"/>
              </a:rPr>
              <a:t>VLAN</a:t>
            </a:r>
            <a:r>
              <a:rPr lang="zh-TW" altLang="en-US" sz="1600" spc="1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ea typeface="微軟正黑體" panose="020B0604030504040204" pitchFamily="34" charset="-120"/>
              </a:rPr>
              <a:t>將不同需求的網域做區隔</a:t>
            </a:r>
          </a:p>
          <a:p>
            <a:pPr marL="179388" indent="-179388">
              <a:lnSpc>
                <a:spcPts val="2400"/>
              </a:lnSpc>
              <a:spcBef>
                <a:spcPts val="1800"/>
              </a:spcBef>
              <a:buFont typeface="Arial" panose="020B0604020202020204" pitchFamily="34" charset="0"/>
              <a:buChar char="•"/>
            </a:pPr>
            <a:r>
              <a:rPr lang="zh-TW" altLang="en-US" sz="1600" spc="1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ea typeface="微軟正黑體" panose="020B0604030504040204" pitchFamily="34" charset="-120"/>
              </a:rPr>
              <a:t>有</a:t>
            </a:r>
            <a:r>
              <a:rPr lang="en-US" altLang="zh-TW" sz="1600" spc="1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ea typeface="微軟正黑體" panose="020B0604030504040204" pitchFamily="34" charset="-120"/>
              </a:rPr>
              <a:t>AP</a:t>
            </a:r>
            <a:r>
              <a:rPr lang="zh-TW" altLang="en-US" sz="1600" spc="1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ea typeface="微軟正黑體" panose="020B0604030504040204" pitchFamily="34" charset="-120"/>
              </a:rPr>
              <a:t>跟</a:t>
            </a:r>
            <a:r>
              <a:rPr lang="en-US" altLang="zh-TW" sz="1600" spc="1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ea typeface="微軟正黑體" panose="020B0604030504040204" pitchFamily="34" charset="-120"/>
              </a:rPr>
              <a:t>guest </a:t>
            </a:r>
            <a:r>
              <a:rPr lang="en-US" altLang="zh-TW" sz="1600" spc="100" err="1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ea typeface="微軟正黑體" panose="020B0604030504040204" pitchFamily="34" charset="-120"/>
              </a:rPr>
              <a:t>wifi</a:t>
            </a:r>
            <a:r>
              <a:rPr lang="zh-TW" altLang="en-US" sz="1600" spc="1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ea typeface="微軟正黑體" panose="020B0604030504040204" pitchFamily="34" charset="-120"/>
              </a:rPr>
              <a:t>需求，因此需搭配</a:t>
            </a:r>
            <a:r>
              <a:rPr lang="en-US" altLang="zh-TW" sz="1600" spc="1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ea typeface="微軟正黑體" panose="020B0604030504040204" pitchFamily="34" charset="-120"/>
              </a:rPr>
              <a:t>PoE switch</a:t>
            </a:r>
          </a:p>
          <a:p>
            <a:pPr marL="179388" indent="-179388">
              <a:lnSpc>
                <a:spcPts val="2400"/>
              </a:lnSpc>
              <a:spcBef>
                <a:spcPts val="1800"/>
              </a:spcBef>
              <a:buFont typeface="Arial" panose="020B0604020202020204" pitchFamily="34" charset="0"/>
              <a:buChar char="•"/>
            </a:pPr>
            <a:r>
              <a:rPr lang="zh-TW" altLang="en-US" sz="1600" spc="1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ea typeface="微軟正黑體" panose="020B0604030504040204" pitchFamily="34" charset="-120"/>
              </a:rPr>
              <a:t>會有</a:t>
            </a:r>
            <a:r>
              <a:rPr lang="en-US" altLang="zh-TW" sz="1600" spc="1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ea typeface="微軟正黑體" panose="020B0604030504040204" pitchFamily="34" charset="-120"/>
              </a:rPr>
              <a:t>dual wan</a:t>
            </a:r>
            <a:r>
              <a:rPr lang="zh-TW" altLang="en-US" sz="1600" spc="1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ea typeface="微軟正黑體" panose="020B0604030504040204" pitchFamily="34" charset="-120"/>
              </a:rPr>
              <a:t>的布建做</a:t>
            </a:r>
            <a:r>
              <a:rPr lang="en-US" altLang="zh-TW" sz="1600" spc="1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ea typeface="微軟正黑體" panose="020B0604030504040204" pitchFamily="34" charset="-120"/>
              </a:rPr>
              <a:t>load balancing</a:t>
            </a:r>
            <a:r>
              <a:rPr lang="zh-TW" altLang="en-US" sz="1600" spc="1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ea typeface="微軟正黑體" panose="020B0604030504040204" pitchFamily="34" charset="-120"/>
              </a:rPr>
              <a:t>及備援使用</a:t>
            </a:r>
          </a:p>
        </p:txBody>
      </p:sp>
      <p:sp>
        <p:nvSpPr>
          <p:cNvPr id="27" name="文字方塊 26">
            <a:extLst>
              <a:ext uri="{FF2B5EF4-FFF2-40B4-BE49-F238E27FC236}">
                <a16:creationId xmlns:a16="http://schemas.microsoft.com/office/drawing/2014/main" id="{B8ADD85F-DA0C-DEF3-D8C8-1402777D682A}"/>
              </a:ext>
            </a:extLst>
          </p:cNvPr>
          <p:cNvSpPr txBox="1"/>
          <p:nvPr/>
        </p:nvSpPr>
        <p:spPr>
          <a:xfrm>
            <a:off x="10243507" y="596517"/>
            <a:ext cx="167706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1400">
                <a:latin typeface="+mj-lt"/>
                <a:ea typeface="微軟正黑體" panose="020B0604030504040204" pitchFamily="34" charset="-120"/>
              </a:rPr>
              <a:t>Backbone </a:t>
            </a:r>
            <a:br>
              <a:rPr lang="en-US" altLang="zh-TW" sz="1400">
                <a:latin typeface="+mj-lt"/>
                <a:ea typeface="微軟正黑體" panose="020B0604030504040204" pitchFamily="34" charset="-120"/>
              </a:rPr>
            </a:br>
            <a:r>
              <a:rPr lang="en-US" altLang="zh-TW" sz="1400">
                <a:latin typeface="+mj-lt"/>
                <a:ea typeface="微軟正黑體" panose="020B0604030504040204" pitchFamily="34" charset="-120"/>
              </a:rPr>
              <a:t>network to building</a:t>
            </a:r>
            <a:endParaRPr lang="zh-TW" altLang="en-US" sz="1400">
              <a:latin typeface="+mj-lt"/>
              <a:ea typeface="微軟正黑體" panose="020B0604030504040204" pitchFamily="34" charset="-120"/>
            </a:endParaRPr>
          </a:p>
        </p:txBody>
      </p:sp>
      <p:sp>
        <p:nvSpPr>
          <p:cNvPr id="32" name="文字方塊 31">
            <a:extLst>
              <a:ext uri="{FF2B5EF4-FFF2-40B4-BE49-F238E27FC236}">
                <a16:creationId xmlns:a16="http://schemas.microsoft.com/office/drawing/2014/main" id="{1D812076-B3F7-10AC-D45B-FF1FA5436E1E}"/>
              </a:ext>
            </a:extLst>
          </p:cNvPr>
          <p:cNvSpPr txBox="1"/>
          <p:nvPr/>
        </p:nvSpPr>
        <p:spPr>
          <a:xfrm>
            <a:off x="6686827" y="704238"/>
            <a:ext cx="152631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1400">
                <a:latin typeface="+mj-lt"/>
                <a:ea typeface="微軟正黑體" panose="020B0604030504040204" pitchFamily="34" charset="-120"/>
              </a:rPr>
              <a:t>ISP with 10Mbps</a:t>
            </a:r>
            <a:endParaRPr lang="zh-TW" altLang="en-US" sz="1400">
              <a:latin typeface="+mj-lt"/>
              <a:ea typeface="微軟正黑體" panose="020B0604030504040204" pitchFamily="34" charset="-120"/>
            </a:endParaRPr>
          </a:p>
        </p:txBody>
      </p:sp>
      <p:sp>
        <p:nvSpPr>
          <p:cNvPr id="33" name="文字方塊 32">
            <a:extLst>
              <a:ext uri="{FF2B5EF4-FFF2-40B4-BE49-F238E27FC236}">
                <a16:creationId xmlns:a16="http://schemas.microsoft.com/office/drawing/2014/main" id="{9E860444-72FF-C054-288F-EB1C8440B502}"/>
              </a:ext>
            </a:extLst>
          </p:cNvPr>
          <p:cNvSpPr txBox="1"/>
          <p:nvPr/>
        </p:nvSpPr>
        <p:spPr>
          <a:xfrm>
            <a:off x="10538581" y="2831024"/>
            <a:ext cx="681597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1400">
                <a:latin typeface="+mj-lt"/>
                <a:ea typeface="微軟正黑體" panose="020B0604030504040204" pitchFamily="34" charset="-120"/>
              </a:rPr>
              <a:t>tag 10</a:t>
            </a:r>
            <a:br>
              <a:rPr lang="en-US" altLang="zh-TW" sz="1400">
                <a:latin typeface="+mj-lt"/>
                <a:ea typeface="微軟正黑體" panose="020B0604030504040204" pitchFamily="34" charset="-120"/>
              </a:rPr>
            </a:br>
            <a:r>
              <a:rPr lang="en-US" altLang="zh-TW" sz="1400">
                <a:latin typeface="+mj-lt"/>
                <a:ea typeface="微軟正黑體" panose="020B0604030504040204" pitchFamily="34" charset="-120"/>
              </a:rPr>
              <a:t>tag 20</a:t>
            </a:r>
            <a:br>
              <a:rPr lang="en-US" altLang="zh-TW" sz="1400">
                <a:latin typeface="+mj-lt"/>
                <a:ea typeface="微軟正黑體" panose="020B0604030504040204" pitchFamily="34" charset="-120"/>
              </a:rPr>
            </a:br>
            <a:r>
              <a:rPr lang="en-US" altLang="zh-TW" sz="1400">
                <a:latin typeface="+mj-lt"/>
                <a:ea typeface="微軟正黑體" panose="020B0604030504040204" pitchFamily="34" charset="-120"/>
              </a:rPr>
              <a:t>tag 30</a:t>
            </a:r>
          </a:p>
        </p:txBody>
      </p:sp>
      <p:sp>
        <p:nvSpPr>
          <p:cNvPr id="34" name="文字方塊 33">
            <a:extLst>
              <a:ext uri="{FF2B5EF4-FFF2-40B4-BE49-F238E27FC236}">
                <a16:creationId xmlns:a16="http://schemas.microsoft.com/office/drawing/2014/main" id="{EC7CB282-0F04-BCB6-067E-DCE4C40A136F}"/>
              </a:ext>
            </a:extLst>
          </p:cNvPr>
          <p:cNvSpPr txBox="1"/>
          <p:nvPr/>
        </p:nvSpPr>
        <p:spPr>
          <a:xfrm>
            <a:off x="7847561" y="3046467"/>
            <a:ext cx="85311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1400">
                <a:latin typeface="+mj-lt"/>
                <a:ea typeface="微軟正黑體" panose="020B0604030504040204" pitchFamily="34" charset="-120"/>
              </a:rPr>
              <a:t>PVID 20</a:t>
            </a:r>
            <a:endParaRPr lang="zh-TW" altLang="en-US" sz="1400">
              <a:latin typeface="+mj-lt"/>
              <a:ea typeface="微軟正黑體" panose="020B0604030504040204" pitchFamily="34" charset="-120"/>
            </a:endParaRPr>
          </a:p>
        </p:txBody>
      </p:sp>
      <p:sp>
        <p:nvSpPr>
          <p:cNvPr id="35" name="文字方塊 34">
            <a:extLst>
              <a:ext uri="{FF2B5EF4-FFF2-40B4-BE49-F238E27FC236}">
                <a16:creationId xmlns:a16="http://schemas.microsoft.com/office/drawing/2014/main" id="{0D6EE807-0281-8382-065B-38E96414A7A0}"/>
              </a:ext>
            </a:extLst>
          </p:cNvPr>
          <p:cNvSpPr txBox="1"/>
          <p:nvPr/>
        </p:nvSpPr>
        <p:spPr>
          <a:xfrm>
            <a:off x="6533863" y="3504334"/>
            <a:ext cx="681597" cy="69871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TW" sz="1400">
                <a:latin typeface="+mj-lt"/>
                <a:ea typeface="微軟正黑體" panose="020B0604030504040204" pitchFamily="34" charset="-120"/>
              </a:rPr>
              <a:t>tag 20</a:t>
            </a:r>
            <a:br>
              <a:rPr lang="en-US" altLang="zh-TW" sz="1400">
                <a:latin typeface="+mj-lt"/>
                <a:ea typeface="微軟正黑體" panose="020B0604030504040204" pitchFamily="34" charset="-120"/>
              </a:rPr>
            </a:br>
            <a:r>
              <a:rPr lang="en-US" altLang="zh-TW" sz="1400">
                <a:latin typeface="+mj-lt"/>
                <a:ea typeface="微軟正黑體" panose="020B0604030504040204" pitchFamily="34" charset="-120"/>
              </a:rPr>
              <a:t>tag 30</a:t>
            </a:r>
            <a:endParaRPr lang="zh-TW" altLang="en-US" sz="1400">
              <a:latin typeface="+mj-lt"/>
              <a:ea typeface="微軟正黑體" panose="020B0604030504040204" pitchFamily="34" charset="-120"/>
            </a:endParaRPr>
          </a:p>
        </p:txBody>
      </p:sp>
      <p:sp>
        <p:nvSpPr>
          <p:cNvPr id="36" name="文字方塊 35">
            <a:extLst>
              <a:ext uri="{FF2B5EF4-FFF2-40B4-BE49-F238E27FC236}">
                <a16:creationId xmlns:a16="http://schemas.microsoft.com/office/drawing/2014/main" id="{366BF987-E1F4-C6C2-5BC3-0D7BD18D308B}"/>
              </a:ext>
            </a:extLst>
          </p:cNvPr>
          <p:cNvSpPr txBox="1"/>
          <p:nvPr/>
        </p:nvSpPr>
        <p:spPr>
          <a:xfrm>
            <a:off x="5363190" y="1362236"/>
            <a:ext cx="144623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1200">
                <a:latin typeface="+mj-lt"/>
                <a:ea typeface="微軟正黑體" panose="020B0604030504040204" pitchFamily="34" charset="-120"/>
              </a:rPr>
              <a:t>Employee network</a:t>
            </a:r>
            <a:endParaRPr lang="zh-TW" altLang="en-US" sz="1200">
              <a:latin typeface="+mj-lt"/>
              <a:ea typeface="微軟正黑體" panose="020B0604030504040204" pitchFamily="34" charset="-120"/>
            </a:endParaRPr>
          </a:p>
        </p:txBody>
      </p:sp>
      <p:sp>
        <p:nvSpPr>
          <p:cNvPr id="37" name="文字方塊 36">
            <a:extLst>
              <a:ext uri="{FF2B5EF4-FFF2-40B4-BE49-F238E27FC236}">
                <a16:creationId xmlns:a16="http://schemas.microsoft.com/office/drawing/2014/main" id="{F648EC41-4481-A2CD-D0B3-B1E07EC28380}"/>
              </a:ext>
            </a:extLst>
          </p:cNvPr>
          <p:cNvSpPr txBox="1"/>
          <p:nvPr/>
        </p:nvSpPr>
        <p:spPr>
          <a:xfrm>
            <a:off x="5037671" y="1749410"/>
            <a:ext cx="115608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1000">
                <a:latin typeface="+mj-lt"/>
                <a:ea typeface="微軟正黑體" panose="020B0604030504040204" pitchFamily="34" charset="-120"/>
              </a:rPr>
              <a:t>192.168.120.110</a:t>
            </a:r>
            <a:endParaRPr lang="zh-TW" altLang="en-US" sz="1000">
              <a:latin typeface="+mj-lt"/>
              <a:ea typeface="微軟正黑體" panose="020B0604030504040204" pitchFamily="34" charset="-120"/>
            </a:endParaRPr>
          </a:p>
        </p:txBody>
      </p:sp>
      <p:sp>
        <p:nvSpPr>
          <p:cNvPr id="38" name="文字方塊 37">
            <a:extLst>
              <a:ext uri="{FF2B5EF4-FFF2-40B4-BE49-F238E27FC236}">
                <a16:creationId xmlns:a16="http://schemas.microsoft.com/office/drawing/2014/main" id="{7E936BB4-7120-0A5F-6BCE-C8B7B617094F}"/>
              </a:ext>
            </a:extLst>
          </p:cNvPr>
          <p:cNvSpPr txBox="1"/>
          <p:nvPr/>
        </p:nvSpPr>
        <p:spPr>
          <a:xfrm>
            <a:off x="6256635" y="1759920"/>
            <a:ext cx="115608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1000">
                <a:latin typeface="+mj-lt"/>
                <a:ea typeface="微軟正黑體" panose="020B0604030504040204" pitchFamily="34" charset="-120"/>
              </a:rPr>
              <a:t>192.168.120.120</a:t>
            </a:r>
            <a:endParaRPr lang="zh-TW" altLang="en-US" sz="1000">
              <a:latin typeface="+mj-lt"/>
              <a:ea typeface="微軟正黑體" panose="020B0604030504040204" pitchFamily="34" charset="-120"/>
            </a:endParaRPr>
          </a:p>
        </p:txBody>
      </p:sp>
      <p:sp>
        <p:nvSpPr>
          <p:cNvPr id="39" name="文字方塊 38">
            <a:extLst>
              <a:ext uri="{FF2B5EF4-FFF2-40B4-BE49-F238E27FC236}">
                <a16:creationId xmlns:a16="http://schemas.microsoft.com/office/drawing/2014/main" id="{E6ADBEC4-9C13-0513-EC0C-84C390C6C8C1}"/>
              </a:ext>
            </a:extLst>
          </p:cNvPr>
          <p:cNvSpPr txBox="1"/>
          <p:nvPr/>
        </p:nvSpPr>
        <p:spPr>
          <a:xfrm>
            <a:off x="5100549" y="5948113"/>
            <a:ext cx="117532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1200">
                <a:latin typeface="+mj-lt"/>
                <a:ea typeface="微軟正黑體" panose="020B0604030504040204" pitchFamily="34" charset="-120"/>
              </a:rPr>
              <a:t>Guest network</a:t>
            </a:r>
            <a:endParaRPr lang="zh-TW" altLang="en-US" sz="1200">
              <a:latin typeface="+mj-lt"/>
              <a:ea typeface="微軟正黑體" panose="020B0604030504040204" pitchFamily="34" charset="-120"/>
            </a:endParaRPr>
          </a:p>
        </p:txBody>
      </p:sp>
      <p:sp>
        <p:nvSpPr>
          <p:cNvPr id="41" name="文字方塊 40">
            <a:extLst>
              <a:ext uri="{FF2B5EF4-FFF2-40B4-BE49-F238E27FC236}">
                <a16:creationId xmlns:a16="http://schemas.microsoft.com/office/drawing/2014/main" id="{3343A03C-0D69-1006-3A4B-8117164C7903}"/>
              </a:ext>
            </a:extLst>
          </p:cNvPr>
          <p:cNvSpPr txBox="1"/>
          <p:nvPr/>
        </p:nvSpPr>
        <p:spPr>
          <a:xfrm>
            <a:off x="5129813" y="5764829"/>
            <a:ext cx="115608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1000">
                <a:latin typeface="+mj-lt"/>
                <a:ea typeface="微軟正黑體" panose="020B0604030504040204" pitchFamily="34" charset="-120"/>
              </a:rPr>
              <a:t>192.168.130.100</a:t>
            </a:r>
            <a:endParaRPr lang="zh-TW" altLang="en-US" sz="1000">
              <a:latin typeface="+mj-lt"/>
              <a:ea typeface="微軟正黑體" panose="020B0604030504040204" pitchFamily="34" charset="-120"/>
            </a:endParaRPr>
          </a:p>
        </p:txBody>
      </p:sp>
      <p:sp>
        <p:nvSpPr>
          <p:cNvPr id="42" name="文字方塊 41">
            <a:extLst>
              <a:ext uri="{FF2B5EF4-FFF2-40B4-BE49-F238E27FC236}">
                <a16:creationId xmlns:a16="http://schemas.microsoft.com/office/drawing/2014/main" id="{F65B013E-1297-2C6B-4D3E-5C8ED3B332B4}"/>
              </a:ext>
            </a:extLst>
          </p:cNvPr>
          <p:cNvSpPr txBox="1"/>
          <p:nvPr/>
        </p:nvSpPr>
        <p:spPr>
          <a:xfrm>
            <a:off x="6065553" y="2967282"/>
            <a:ext cx="75693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1200">
                <a:latin typeface="+mj-lt"/>
                <a:ea typeface="微軟正黑體" panose="020B0604030504040204" pitchFamily="34" charset="-120"/>
              </a:rPr>
              <a:t>PVID 20</a:t>
            </a:r>
            <a:endParaRPr lang="zh-TW" altLang="en-US" sz="1200">
              <a:latin typeface="+mj-lt"/>
              <a:ea typeface="微軟正黑體" panose="020B0604030504040204" pitchFamily="34" charset="-120"/>
            </a:endParaRPr>
          </a:p>
        </p:txBody>
      </p:sp>
      <p:sp>
        <p:nvSpPr>
          <p:cNvPr id="43" name="文字方塊 42">
            <a:extLst>
              <a:ext uri="{FF2B5EF4-FFF2-40B4-BE49-F238E27FC236}">
                <a16:creationId xmlns:a16="http://schemas.microsoft.com/office/drawing/2014/main" id="{14BD1696-FAB4-BA0C-4B61-7BFF38730C67}"/>
              </a:ext>
            </a:extLst>
          </p:cNvPr>
          <p:cNvSpPr txBox="1"/>
          <p:nvPr/>
        </p:nvSpPr>
        <p:spPr>
          <a:xfrm>
            <a:off x="6079635" y="3133813"/>
            <a:ext cx="127227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1200">
                <a:latin typeface="+mj-lt"/>
                <a:ea typeface="微軟正黑體" panose="020B0604030504040204" pitchFamily="34" charset="-120"/>
              </a:rPr>
              <a:t>Employee SSID</a:t>
            </a:r>
            <a:endParaRPr lang="zh-TW" altLang="en-US" sz="1200">
              <a:latin typeface="+mj-lt"/>
              <a:ea typeface="微軟正黑體" panose="020B0604030504040204" pitchFamily="34" charset="-120"/>
            </a:endParaRPr>
          </a:p>
        </p:txBody>
      </p:sp>
      <p:sp>
        <p:nvSpPr>
          <p:cNvPr id="44" name="文字方塊 43">
            <a:extLst>
              <a:ext uri="{FF2B5EF4-FFF2-40B4-BE49-F238E27FC236}">
                <a16:creationId xmlns:a16="http://schemas.microsoft.com/office/drawing/2014/main" id="{852C9BF1-E5DC-DBB9-F98E-3207FE32A8C2}"/>
              </a:ext>
            </a:extLst>
          </p:cNvPr>
          <p:cNvSpPr txBox="1"/>
          <p:nvPr/>
        </p:nvSpPr>
        <p:spPr>
          <a:xfrm>
            <a:off x="6107595" y="4449692"/>
            <a:ext cx="75693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1200">
                <a:latin typeface="+mj-lt"/>
                <a:ea typeface="微軟正黑體" panose="020B0604030504040204" pitchFamily="34" charset="-120"/>
              </a:rPr>
              <a:t>PVID 30</a:t>
            </a:r>
            <a:endParaRPr lang="zh-TW" altLang="en-US" sz="1200">
              <a:latin typeface="+mj-lt"/>
              <a:ea typeface="微軟正黑體" panose="020B0604030504040204" pitchFamily="34" charset="-120"/>
            </a:endParaRPr>
          </a:p>
        </p:txBody>
      </p:sp>
      <p:sp>
        <p:nvSpPr>
          <p:cNvPr id="45" name="文字方塊 44">
            <a:extLst>
              <a:ext uri="{FF2B5EF4-FFF2-40B4-BE49-F238E27FC236}">
                <a16:creationId xmlns:a16="http://schemas.microsoft.com/office/drawing/2014/main" id="{F24D4C21-A889-A768-7EC4-83086652EE16}"/>
              </a:ext>
            </a:extLst>
          </p:cNvPr>
          <p:cNvSpPr txBox="1"/>
          <p:nvPr/>
        </p:nvSpPr>
        <p:spPr>
          <a:xfrm>
            <a:off x="6107595" y="4632233"/>
            <a:ext cx="99738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1200">
                <a:latin typeface="+mj-lt"/>
                <a:ea typeface="微軟正黑體" panose="020B0604030504040204" pitchFamily="34" charset="-120"/>
              </a:rPr>
              <a:t>Guest SSID</a:t>
            </a:r>
            <a:endParaRPr lang="zh-TW" altLang="en-US" sz="1200">
              <a:latin typeface="+mj-lt"/>
              <a:ea typeface="微軟正黑體" panose="020B0604030504040204" pitchFamily="34" charset="-120"/>
            </a:endParaRPr>
          </a:p>
        </p:txBody>
      </p:sp>
      <p:sp>
        <p:nvSpPr>
          <p:cNvPr id="46" name="文字方塊 45">
            <a:extLst>
              <a:ext uri="{FF2B5EF4-FFF2-40B4-BE49-F238E27FC236}">
                <a16:creationId xmlns:a16="http://schemas.microsoft.com/office/drawing/2014/main" id="{A109A031-F7E8-F5F6-5E59-FCB8B3180CDA}"/>
              </a:ext>
            </a:extLst>
          </p:cNvPr>
          <p:cNvSpPr txBox="1"/>
          <p:nvPr/>
        </p:nvSpPr>
        <p:spPr>
          <a:xfrm>
            <a:off x="9838269" y="5719707"/>
            <a:ext cx="106997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1200">
                <a:latin typeface="+mj-lt"/>
                <a:ea typeface="微軟正黑體" panose="020B0604030504040204" pitchFamily="34" charset="-120"/>
              </a:rPr>
              <a:t>Office device</a:t>
            </a:r>
            <a:endParaRPr lang="zh-TW" altLang="en-US" sz="1200">
              <a:latin typeface="+mj-lt"/>
              <a:ea typeface="微軟正黑體" panose="020B0604030504040204" pitchFamily="34" charset="-120"/>
            </a:endParaRPr>
          </a:p>
        </p:txBody>
      </p:sp>
      <p:sp>
        <p:nvSpPr>
          <p:cNvPr id="47" name="文字方塊 46">
            <a:extLst>
              <a:ext uri="{FF2B5EF4-FFF2-40B4-BE49-F238E27FC236}">
                <a16:creationId xmlns:a16="http://schemas.microsoft.com/office/drawing/2014/main" id="{2F21621D-A755-A188-4AC6-2A07FDC304BE}"/>
              </a:ext>
            </a:extLst>
          </p:cNvPr>
          <p:cNvSpPr txBox="1"/>
          <p:nvPr/>
        </p:nvSpPr>
        <p:spPr>
          <a:xfrm>
            <a:off x="7545327" y="6187169"/>
            <a:ext cx="108234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1000">
                <a:latin typeface="+mj-lt"/>
                <a:ea typeface="微軟正黑體" panose="020B0604030504040204" pitchFamily="34" charset="-120"/>
              </a:rPr>
              <a:t>192.168.110.10</a:t>
            </a:r>
            <a:endParaRPr lang="zh-TW" altLang="en-US" sz="1000">
              <a:latin typeface="+mj-lt"/>
              <a:ea typeface="微軟正黑體" panose="020B0604030504040204" pitchFamily="34" charset="-120"/>
            </a:endParaRPr>
          </a:p>
        </p:txBody>
      </p:sp>
      <p:sp>
        <p:nvSpPr>
          <p:cNvPr id="48" name="文字方塊 47">
            <a:extLst>
              <a:ext uri="{FF2B5EF4-FFF2-40B4-BE49-F238E27FC236}">
                <a16:creationId xmlns:a16="http://schemas.microsoft.com/office/drawing/2014/main" id="{E55A0A91-BE89-528F-F87C-0A8E85014849}"/>
              </a:ext>
            </a:extLst>
          </p:cNvPr>
          <p:cNvSpPr txBox="1"/>
          <p:nvPr/>
        </p:nvSpPr>
        <p:spPr>
          <a:xfrm>
            <a:off x="8842389" y="6187168"/>
            <a:ext cx="1031051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1000">
                <a:latin typeface="+mj-lt"/>
                <a:ea typeface="微軟正黑體" panose="020B0604030504040204" pitchFamily="34" charset="-120"/>
              </a:rPr>
              <a:t>192.168.11020</a:t>
            </a:r>
            <a:endParaRPr lang="zh-TW" altLang="en-US" sz="1000">
              <a:latin typeface="+mj-lt"/>
              <a:ea typeface="微軟正黑體" panose="020B0604030504040204" pitchFamily="34" charset="-120"/>
            </a:endParaRPr>
          </a:p>
        </p:txBody>
      </p:sp>
      <p:sp>
        <p:nvSpPr>
          <p:cNvPr id="49" name="文字方塊 48">
            <a:extLst>
              <a:ext uri="{FF2B5EF4-FFF2-40B4-BE49-F238E27FC236}">
                <a16:creationId xmlns:a16="http://schemas.microsoft.com/office/drawing/2014/main" id="{35ADE2B4-2679-2A40-F6C4-79768E920734}"/>
              </a:ext>
            </a:extLst>
          </p:cNvPr>
          <p:cNvSpPr txBox="1"/>
          <p:nvPr/>
        </p:nvSpPr>
        <p:spPr>
          <a:xfrm>
            <a:off x="291699" y="5887939"/>
            <a:ext cx="4875631" cy="7848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TW" sz="1500" b="1">
                <a:latin typeface="+mj-lt"/>
                <a:cs typeface="Arial" panose="020B0604020202020204" pitchFamily="34" charset="0"/>
              </a:rPr>
              <a:t>Office device VLAN 10: 192.168.110.x</a:t>
            </a:r>
          </a:p>
          <a:p>
            <a:r>
              <a:rPr lang="en-US" altLang="zh-TW" sz="1500" b="1">
                <a:latin typeface="+mj-lt"/>
                <a:cs typeface="Arial" panose="020B0604020202020204" pitchFamily="34" charset="0"/>
              </a:rPr>
              <a:t>Employee network VLAN20: 192.168.120.x</a:t>
            </a:r>
          </a:p>
          <a:p>
            <a:r>
              <a:rPr lang="en-US" altLang="zh-TW" sz="1500" b="1">
                <a:latin typeface="+mj-lt"/>
                <a:cs typeface="Arial" panose="020B0604020202020204" pitchFamily="34" charset="0"/>
              </a:rPr>
              <a:t>Guest network VLAN30: 192.168.130.x</a:t>
            </a:r>
          </a:p>
        </p:txBody>
      </p:sp>
    </p:spTree>
    <p:extLst>
      <p:ext uri="{BB962C8B-B14F-4D97-AF65-F5344CB8AC3E}">
        <p14:creationId xmlns:p14="http://schemas.microsoft.com/office/powerpoint/2010/main" val="428146580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矩形 56">
            <a:extLst>
              <a:ext uri="{FF2B5EF4-FFF2-40B4-BE49-F238E27FC236}">
                <a16:creationId xmlns:a16="http://schemas.microsoft.com/office/drawing/2014/main" id="{EA7E9ABA-67B2-3C70-D058-BD7256F521D2}"/>
              </a:ext>
            </a:extLst>
          </p:cNvPr>
          <p:cNvSpPr/>
          <p:nvPr/>
        </p:nvSpPr>
        <p:spPr>
          <a:xfrm rot="5400000">
            <a:off x="2666999" y="-2667001"/>
            <a:ext cx="6858000" cy="12192002"/>
          </a:xfrm>
          <a:prstGeom prst="rect">
            <a:avLst/>
          </a:prstGeom>
          <a:gradFill>
            <a:gsLst>
              <a:gs pos="25000">
                <a:srgbClr val="6E8396"/>
              </a:gs>
              <a:gs pos="100000">
                <a:schemeClr val="bg1">
                  <a:alpha val="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+mj-lt"/>
            </a:endParaRPr>
          </a:p>
        </p:txBody>
      </p:sp>
      <p:sp>
        <p:nvSpPr>
          <p:cNvPr id="67" name="矩形 66">
            <a:extLst>
              <a:ext uri="{FF2B5EF4-FFF2-40B4-BE49-F238E27FC236}">
                <a16:creationId xmlns:a16="http://schemas.microsoft.com/office/drawing/2014/main" id="{55BC6397-D230-0BA2-41FB-0821F59D5AF8}"/>
              </a:ext>
            </a:extLst>
          </p:cNvPr>
          <p:cNvSpPr/>
          <p:nvPr/>
        </p:nvSpPr>
        <p:spPr>
          <a:xfrm>
            <a:off x="0" y="428833"/>
            <a:ext cx="4460625" cy="5187137"/>
          </a:xfrm>
          <a:prstGeom prst="rect">
            <a:avLst/>
          </a:prstGeom>
          <a:solidFill>
            <a:schemeClr val="bg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+mj-lt"/>
            </a:endParaRPr>
          </a:p>
        </p:txBody>
      </p:sp>
      <p:sp>
        <p:nvSpPr>
          <p:cNvPr id="68" name="文字方塊 67">
            <a:extLst>
              <a:ext uri="{FF2B5EF4-FFF2-40B4-BE49-F238E27FC236}">
                <a16:creationId xmlns:a16="http://schemas.microsoft.com/office/drawing/2014/main" id="{85FEE40A-11A3-17B9-3596-8CC9691715B4}"/>
              </a:ext>
            </a:extLst>
          </p:cNvPr>
          <p:cNvSpPr txBox="1"/>
          <p:nvPr/>
        </p:nvSpPr>
        <p:spPr>
          <a:xfrm>
            <a:off x="402380" y="778917"/>
            <a:ext cx="3136762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500" b="1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ea typeface="微軟正黑體" panose="020B0604030504040204" pitchFamily="34" charset="-120"/>
              </a:rPr>
              <a:t>SMB/MB – </a:t>
            </a:r>
            <a:r>
              <a:rPr lang="zh-TW" altLang="en-US" sz="2500" b="1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ea typeface="微軟正黑體" panose="020B0604030504040204" pitchFamily="34" charset="-120"/>
              </a:rPr>
              <a:t>分部辦公室布建</a:t>
            </a:r>
          </a:p>
        </p:txBody>
      </p:sp>
      <p:sp>
        <p:nvSpPr>
          <p:cNvPr id="69" name="文字方塊 68">
            <a:extLst>
              <a:ext uri="{FF2B5EF4-FFF2-40B4-BE49-F238E27FC236}">
                <a16:creationId xmlns:a16="http://schemas.microsoft.com/office/drawing/2014/main" id="{1BE6E254-E33F-1854-DA7C-8BDC78EAC553}"/>
              </a:ext>
            </a:extLst>
          </p:cNvPr>
          <p:cNvSpPr txBox="1"/>
          <p:nvPr/>
        </p:nvSpPr>
        <p:spPr>
          <a:xfrm>
            <a:off x="306694" y="1869291"/>
            <a:ext cx="3227166" cy="29862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9388" indent="-179388">
              <a:lnSpc>
                <a:spcPts val="2400"/>
              </a:lnSpc>
              <a:spcBef>
                <a:spcPts val="1800"/>
              </a:spcBef>
              <a:buFont typeface="Arial" panose="020B0604020202020204" pitchFamily="34" charset="0"/>
              <a:buChar char="•"/>
            </a:pPr>
            <a:r>
              <a:rPr lang="zh-TW" altLang="en-US" sz="1600" spc="1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ea typeface="微軟正黑體" panose="020B0604030504040204" pitchFamily="34" charset="-120"/>
              </a:rPr>
              <a:t>會有跟</a:t>
            </a:r>
            <a:r>
              <a:rPr lang="en-US" altLang="zh-TW" sz="1600" spc="1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ea typeface="微軟正黑體" panose="020B0604030504040204" pitchFamily="34" charset="-120"/>
              </a:rPr>
              <a:t>HQ</a:t>
            </a:r>
            <a:r>
              <a:rPr lang="zh-TW" altLang="en-US" sz="1600" spc="1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ea typeface="微軟正黑體" panose="020B0604030504040204" pitchFamily="34" charset="-120"/>
              </a:rPr>
              <a:t>的網路，跟分部辦公室網路的串聯、分流及備援需求</a:t>
            </a:r>
          </a:p>
          <a:p>
            <a:pPr marL="179388" indent="-179388">
              <a:lnSpc>
                <a:spcPts val="2400"/>
              </a:lnSpc>
              <a:spcBef>
                <a:spcPts val="1800"/>
              </a:spcBef>
              <a:buFont typeface="Arial" panose="020B0604020202020204" pitchFamily="34" charset="0"/>
              <a:buChar char="•"/>
            </a:pPr>
            <a:r>
              <a:rPr lang="zh-TW" altLang="en-US" sz="1600" spc="1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ea typeface="微軟正黑體" panose="020B0604030504040204" pitchFamily="34" charset="-120"/>
              </a:rPr>
              <a:t>辦公室部門多需透過</a:t>
            </a:r>
            <a:r>
              <a:rPr lang="en-US" altLang="zh-TW" sz="1600" spc="1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ea typeface="微軟正黑體" panose="020B0604030504040204" pitchFamily="34" charset="-120"/>
              </a:rPr>
              <a:t>VLAN</a:t>
            </a:r>
            <a:r>
              <a:rPr lang="zh-TW" altLang="en-US" sz="1600" spc="1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ea typeface="微軟正黑體" panose="020B0604030504040204" pitchFamily="34" charset="-120"/>
              </a:rPr>
              <a:t>分割，且也需考慮跟</a:t>
            </a:r>
            <a:r>
              <a:rPr lang="en-US" altLang="zh-TW" sz="1600" spc="1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ea typeface="微軟正黑體" panose="020B0604030504040204" pitchFamily="34" charset="-120"/>
              </a:rPr>
              <a:t>HQ</a:t>
            </a:r>
            <a:r>
              <a:rPr lang="zh-TW" altLang="en-US" sz="1600" spc="1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ea typeface="微軟正黑體" panose="020B0604030504040204" pitchFamily="34" charset="-120"/>
              </a:rPr>
              <a:t>網路的整合</a:t>
            </a:r>
          </a:p>
          <a:p>
            <a:pPr marL="179388" indent="-179388">
              <a:lnSpc>
                <a:spcPts val="2400"/>
              </a:lnSpc>
              <a:spcBef>
                <a:spcPts val="1800"/>
              </a:spcBef>
              <a:buFont typeface="Arial" panose="020B0604020202020204" pitchFamily="34" charset="0"/>
              <a:buChar char="•"/>
            </a:pPr>
            <a:r>
              <a:rPr lang="zh-TW" altLang="en-US" sz="1600" spc="1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ea typeface="微軟正黑體" panose="020B0604030504040204" pitchFamily="34" charset="-120"/>
              </a:rPr>
              <a:t>需有特定的</a:t>
            </a:r>
            <a:r>
              <a:rPr lang="en-US" altLang="zh-TW" sz="1600" spc="1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ea typeface="微軟正黑體" panose="020B0604030504040204" pitchFamily="34" charset="-120"/>
              </a:rPr>
              <a:t>routing management</a:t>
            </a:r>
            <a:r>
              <a:rPr lang="zh-TW" altLang="en-US" sz="1600" spc="1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ea typeface="微軟正黑體" panose="020B0604030504040204" pitchFamily="34" charset="-120"/>
              </a:rPr>
              <a:t>讓特定服務使用</a:t>
            </a:r>
          </a:p>
        </p:txBody>
      </p:sp>
      <p:sp>
        <p:nvSpPr>
          <p:cNvPr id="49" name="文字方塊 48">
            <a:extLst>
              <a:ext uri="{FF2B5EF4-FFF2-40B4-BE49-F238E27FC236}">
                <a16:creationId xmlns:a16="http://schemas.microsoft.com/office/drawing/2014/main" id="{35ADE2B4-2679-2A40-F6C4-79768E920734}"/>
              </a:ext>
            </a:extLst>
          </p:cNvPr>
          <p:cNvSpPr txBox="1"/>
          <p:nvPr/>
        </p:nvSpPr>
        <p:spPr>
          <a:xfrm>
            <a:off x="311833" y="5748869"/>
            <a:ext cx="4875631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TW" sz="1500" b="1">
                <a:latin typeface="+mj-lt"/>
                <a:cs typeface="Arial" panose="020B0604020202020204" pitchFamily="34" charset="0"/>
              </a:rPr>
              <a:t>Develop department VLAN10: 192.168.110.x</a:t>
            </a:r>
            <a:br>
              <a:rPr lang="en-US" altLang="zh-TW" sz="1500" b="1">
                <a:latin typeface="+mj-lt"/>
                <a:cs typeface="Arial" panose="020B0604020202020204" pitchFamily="34" charset="0"/>
              </a:rPr>
            </a:br>
            <a:r>
              <a:rPr lang="en-US" altLang="zh-TW" sz="1500" b="1">
                <a:latin typeface="+mj-lt"/>
                <a:cs typeface="Arial" panose="020B0604020202020204" pitchFamily="34" charset="0"/>
              </a:rPr>
              <a:t>Sales department VLAN20: 192.168.120.x</a:t>
            </a:r>
          </a:p>
          <a:p>
            <a:r>
              <a:rPr lang="en-US" altLang="zh-TW" sz="1500" b="1">
                <a:latin typeface="+mj-lt"/>
                <a:cs typeface="Arial" panose="020B0604020202020204" pitchFamily="34" charset="0"/>
              </a:rPr>
              <a:t>PM department VLAN30: 192.168.130.x</a:t>
            </a:r>
          </a:p>
          <a:p>
            <a:r>
              <a:rPr lang="en-US" altLang="zh-TW" sz="1500" b="1">
                <a:latin typeface="+mj-lt"/>
                <a:cs typeface="Arial" panose="020B0604020202020204" pitchFamily="34" charset="0"/>
              </a:rPr>
              <a:t>IT department VLAN40: 192.168.140.x</a:t>
            </a:r>
          </a:p>
        </p:txBody>
      </p:sp>
      <p:pic>
        <p:nvPicPr>
          <p:cNvPr id="4" name="圖片 3">
            <a:extLst>
              <a:ext uri="{FF2B5EF4-FFF2-40B4-BE49-F238E27FC236}">
                <a16:creationId xmlns:a16="http://schemas.microsoft.com/office/drawing/2014/main" id="{F8943605-A4C1-E4FA-22B0-79425125BDA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41522" y="457200"/>
            <a:ext cx="8096280" cy="5943600"/>
          </a:xfrm>
          <a:prstGeom prst="rect">
            <a:avLst/>
          </a:prstGeom>
        </p:spPr>
      </p:pic>
      <p:sp>
        <p:nvSpPr>
          <p:cNvPr id="26" name="文字方塊 25">
            <a:extLst>
              <a:ext uri="{FF2B5EF4-FFF2-40B4-BE49-F238E27FC236}">
                <a16:creationId xmlns:a16="http://schemas.microsoft.com/office/drawing/2014/main" id="{2CB952FD-6253-172A-E5EA-943A68020E1E}"/>
              </a:ext>
            </a:extLst>
          </p:cNvPr>
          <p:cNvSpPr txBox="1"/>
          <p:nvPr/>
        </p:nvSpPr>
        <p:spPr>
          <a:xfrm>
            <a:off x="5795962" y="318699"/>
            <a:ext cx="51809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1200">
                <a:latin typeface="+mj-lt"/>
                <a:ea typeface="微軟正黑體" panose="020B0604030504040204" pitchFamily="34" charset="-120"/>
              </a:rPr>
              <a:t>ISP1</a:t>
            </a:r>
            <a:endParaRPr lang="zh-TW" altLang="en-US" sz="1200">
              <a:latin typeface="+mj-lt"/>
              <a:ea typeface="微軟正黑體" panose="020B0604030504040204" pitchFamily="34" charset="-120"/>
            </a:endParaRPr>
          </a:p>
        </p:txBody>
      </p:sp>
      <p:sp>
        <p:nvSpPr>
          <p:cNvPr id="28" name="文字方塊 27">
            <a:extLst>
              <a:ext uri="{FF2B5EF4-FFF2-40B4-BE49-F238E27FC236}">
                <a16:creationId xmlns:a16="http://schemas.microsoft.com/office/drawing/2014/main" id="{03292477-1C1F-6D2A-3C0B-DDF55BF984E0}"/>
              </a:ext>
            </a:extLst>
          </p:cNvPr>
          <p:cNvSpPr txBox="1"/>
          <p:nvPr/>
        </p:nvSpPr>
        <p:spPr>
          <a:xfrm>
            <a:off x="7384546" y="318700"/>
            <a:ext cx="93166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1200">
                <a:latin typeface="+mj-lt"/>
                <a:ea typeface="微軟正黑體" panose="020B0604030504040204" pitchFamily="34" charset="-120"/>
              </a:rPr>
              <a:t>ISP2+VPN</a:t>
            </a:r>
            <a:endParaRPr lang="zh-TW" altLang="en-US" sz="1200">
              <a:latin typeface="+mj-lt"/>
              <a:ea typeface="微軟正黑體" panose="020B0604030504040204" pitchFamily="34" charset="-120"/>
            </a:endParaRPr>
          </a:p>
        </p:txBody>
      </p:sp>
      <p:sp>
        <p:nvSpPr>
          <p:cNvPr id="29" name="文字方塊 28">
            <a:extLst>
              <a:ext uri="{FF2B5EF4-FFF2-40B4-BE49-F238E27FC236}">
                <a16:creationId xmlns:a16="http://schemas.microsoft.com/office/drawing/2014/main" id="{475E87D5-6CDE-98FA-C50B-B554E980C178}"/>
              </a:ext>
            </a:extLst>
          </p:cNvPr>
          <p:cNvSpPr txBox="1"/>
          <p:nvPr/>
        </p:nvSpPr>
        <p:spPr>
          <a:xfrm>
            <a:off x="8899480" y="1679928"/>
            <a:ext cx="61106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1200">
                <a:latin typeface="+mj-lt"/>
                <a:ea typeface="微軟正黑體" panose="020B0604030504040204" pitchFamily="34" charset="-120"/>
              </a:rPr>
              <a:t>tag 40</a:t>
            </a:r>
            <a:endParaRPr lang="zh-TW" altLang="en-US" sz="1200">
              <a:latin typeface="+mj-lt"/>
              <a:ea typeface="微軟正黑體" panose="020B0604030504040204" pitchFamily="34" charset="-120"/>
            </a:endParaRPr>
          </a:p>
        </p:txBody>
      </p:sp>
      <p:sp>
        <p:nvSpPr>
          <p:cNvPr id="30" name="文字方塊 29">
            <a:extLst>
              <a:ext uri="{FF2B5EF4-FFF2-40B4-BE49-F238E27FC236}">
                <a16:creationId xmlns:a16="http://schemas.microsoft.com/office/drawing/2014/main" id="{1404824A-E37C-0B53-333D-0371B372721E}"/>
              </a:ext>
            </a:extLst>
          </p:cNvPr>
          <p:cNvSpPr txBox="1"/>
          <p:nvPr/>
        </p:nvSpPr>
        <p:spPr>
          <a:xfrm>
            <a:off x="10984684" y="1449095"/>
            <a:ext cx="54854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>
                <a:latin typeface="+mj-lt"/>
                <a:ea typeface="微軟正黑體" panose="020B0604030504040204" pitchFamily="34" charset="-120"/>
              </a:rPr>
              <a:t>HQ</a:t>
            </a:r>
            <a:endParaRPr lang="zh-TW" altLang="en-US">
              <a:latin typeface="+mj-lt"/>
              <a:ea typeface="微軟正黑體" panose="020B0604030504040204" pitchFamily="34" charset="-120"/>
            </a:endParaRPr>
          </a:p>
        </p:txBody>
      </p:sp>
      <p:sp>
        <p:nvSpPr>
          <p:cNvPr id="31" name="文字方塊 30">
            <a:extLst>
              <a:ext uri="{FF2B5EF4-FFF2-40B4-BE49-F238E27FC236}">
                <a16:creationId xmlns:a16="http://schemas.microsoft.com/office/drawing/2014/main" id="{E2E4AF63-3E86-5E26-F1B6-4C77F8DDA89D}"/>
              </a:ext>
            </a:extLst>
          </p:cNvPr>
          <p:cNvSpPr txBox="1"/>
          <p:nvPr/>
        </p:nvSpPr>
        <p:spPr>
          <a:xfrm>
            <a:off x="10776294" y="3152001"/>
            <a:ext cx="75693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1200">
                <a:latin typeface="+mj-lt"/>
                <a:ea typeface="微軟正黑體" panose="020B0604030504040204" pitchFamily="34" charset="-120"/>
              </a:rPr>
              <a:t>PVID 10</a:t>
            </a:r>
            <a:endParaRPr lang="zh-TW" altLang="en-US" sz="1200">
              <a:latin typeface="+mj-lt"/>
              <a:ea typeface="微軟正黑體" panose="020B0604030504040204" pitchFamily="34" charset="-120"/>
            </a:endParaRPr>
          </a:p>
        </p:txBody>
      </p:sp>
      <p:sp>
        <p:nvSpPr>
          <p:cNvPr id="40" name="文字方塊 39">
            <a:extLst>
              <a:ext uri="{FF2B5EF4-FFF2-40B4-BE49-F238E27FC236}">
                <a16:creationId xmlns:a16="http://schemas.microsoft.com/office/drawing/2014/main" id="{0F8D0242-55BF-D7CB-A803-758206B41D85}"/>
              </a:ext>
            </a:extLst>
          </p:cNvPr>
          <p:cNvSpPr txBox="1"/>
          <p:nvPr/>
        </p:nvSpPr>
        <p:spPr>
          <a:xfrm>
            <a:off x="9765169" y="3482843"/>
            <a:ext cx="75693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1200">
                <a:latin typeface="+mj-lt"/>
                <a:ea typeface="微軟正黑體" panose="020B0604030504040204" pitchFamily="34" charset="-120"/>
              </a:rPr>
              <a:t>PVID 10</a:t>
            </a:r>
            <a:endParaRPr lang="zh-TW" altLang="en-US" sz="1200">
              <a:latin typeface="+mj-lt"/>
              <a:ea typeface="微軟正黑體" panose="020B0604030504040204" pitchFamily="34" charset="-120"/>
            </a:endParaRPr>
          </a:p>
        </p:txBody>
      </p:sp>
      <p:sp>
        <p:nvSpPr>
          <p:cNvPr id="50" name="文字方塊 49">
            <a:extLst>
              <a:ext uri="{FF2B5EF4-FFF2-40B4-BE49-F238E27FC236}">
                <a16:creationId xmlns:a16="http://schemas.microsoft.com/office/drawing/2014/main" id="{A3A71CD5-9BBE-973A-04A8-35B60E862F11}"/>
              </a:ext>
            </a:extLst>
          </p:cNvPr>
          <p:cNvSpPr txBox="1"/>
          <p:nvPr/>
        </p:nvSpPr>
        <p:spPr>
          <a:xfrm>
            <a:off x="7093440" y="2875002"/>
            <a:ext cx="75693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1200">
                <a:latin typeface="+mj-lt"/>
                <a:ea typeface="微軟正黑體" panose="020B0604030504040204" pitchFamily="34" charset="-120"/>
              </a:rPr>
              <a:t>PVID 40</a:t>
            </a:r>
            <a:endParaRPr lang="zh-TW" altLang="en-US" sz="1200">
              <a:latin typeface="+mj-lt"/>
              <a:ea typeface="微軟正黑體" panose="020B0604030504040204" pitchFamily="34" charset="-120"/>
            </a:endParaRPr>
          </a:p>
        </p:txBody>
      </p:sp>
      <p:sp>
        <p:nvSpPr>
          <p:cNvPr id="51" name="文字方塊 50">
            <a:extLst>
              <a:ext uri="{FF2B5EF4-FFF2-40B4-BE49-F238E27FC236}">
                <a16:creationId xmlns:a16="http://schemas.microsoft.com/office/drawing/2014/main" id="{5658EDBC-C87A-6BAB-4A53-7FFBEEC221E5}"/>
              </a:ext>
            </a:extLst>
          </p:cNvPr>
          <p:cNvSpPr txBox="1"/>
          <p:nvPr/>
        </p:nvSpPr>
        <p:spPr>
          <a:xfrm>
            <a:off x="7471909" y="3749332"/>
            <a:ext cx="61106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1200">
                <a:latin typeface="+mj-lt"/>
                <a:ea typeface="微軟正黑體" panose="020B0604030504040204" pitchFamily="34" charset="-120"/>
              </a:rPr>
              <a:t>tag 20</a:t>
            </a:r>
          </a:p>
          <a:p>
            <a:r>
              <a:rPr lang="en-US" altLang="zh-TW" sz="1200">
                <a:latin typeface="+mj-lt"/>
                <a:ea typeface="微軟正黑體" panose="020B0604030504040204" pitchFamily="34" charset="-120"/>
              </a:rPr>
              <a:t>tag 30</a:t>
            </a:r>
            <a:endParaRPr lang="zh-TW" altLang="en-US" sz="1200">
              <a:latin typeface="+mj-lt"/>
              <a:ea typeface="微軟正黑體" panose="020B0604030504040204" pitchFamily="34" charset="-120"/>
            </a:endParaRPr>
          </a:p>
        </p:txBody>
      </p:sp>
      <p:sp>
        <p:nvSpPr>
          <p:cNvPr id="52" name="文字方塊 51">
            <a:extLst>
              <a:ext uri="{FF2B5EF4-FFF2-40B4-BE49-F238E27FC236}">
                <a16:creationId xmlns:a16="http://schemas.microsoft.com/office/drawing/2014/main" id="{1C46889E-AD41-1E08-0DAD-B03E039FC89F}"/>
              </a:ext>
            </a:extLst>
          </p:cNvPr>
          <p:cNvSpPr txBox="1"/>
          <p:nvPr/>
        </p:nvSpPr>
        <p:spPr>
          <a:xfrm>
            <a:off x="5982395" y="4295321"/>
            <a:ext cx="75693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1200">
                <a:latin typeface="+mj-lt"/>
                <a:ea typeface="微軟正黑體" panose="020B0604030504040204" pitchFamily="34" charset="-120"/>
              </a:rPr>
              <a:t>PVID 20</a:t>
            </a:r>
            <a:endParaRPr lang="zh-TW" altLang="en-US" sz="1200">
              <a:latin typeface="+mj-lt"/>
              <a:ea typeface="微軟正黑體" panose="020B0604030504040204" pitchFamily="34" charset="-120"/>
            </a:endParaRPr>
          </a:p>
        </p:txBody>
      </p:sp>
      <p:sp>
        <p:nvSpPr>
          <p:cNvPr id="53" name="文字方塊 52">
            <a:extLst>
              <a:ext uri="{FF2B5EF4-FFF2-40B4-BE49-F238E27FC236}">
                <a16:creationId xmlns:a16="http://schemas.microsoft.com/office/drawing/2014/main" id="{67FCCD8C-229F-F6C1-6A7B-9B3D6854E0D5}"/>
              </a:ext>
            </a:extLst>
          </p:cNvPr>
          <p:cNvSpPr txBox="1"/>
          <p:nvPr/>
        </p:nvSpPr>
        <p:spPr>
          <a:xfrm>
            <a:off x="4714800" y="3702850"/>
            <a:ext cx="75693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1200">
                <a:latin typeface="+mj-lt"/>
                <a:ea typeface="微軟正黑體" panose="020B0604030504040204" pitchFamily="34" charset="-120"/>
              </a:rPr>
              <a:t>PVID 30</a:t>
            </a:r>
            <a:endParaRPr lang="zh-TW" altLang="en-US" sz="1200">
              <a:latin typeface="+mj-lt"/>
              <a:ea typeface="微軟正黑體" panose="020B0604030504040204" pitchFamily="34" charset="-120"/>
            </a:endParaRPr>
          </a:p>
        </p:txBody>
      </p:sp>
      <p:sp>
        <p:nvSpPr>
          <p:cNvPr id="54" name="文字方塊 53">
            <a:extLst>
              <a:ext uri="{FF2B5EF4-FFF2-40B4-BE49-F238E27FC236}">
                <a16:creationId xmlns:a16="http://schemas.microsoft.com/office/drawing/2014/main" id="{33CBF5C2-6624-DC7E-A374-E70B6292480D}"/>
              </a:ext>
            </a:extLst>
          </p:cNvPr>
          <p:cNvSpPr txBox="1"/>
          <p:nvPr/>
        </p:nvSpPr>
        <p:spPr>
          <a:xfrm>
            <a:off x="3688058" y="4376398"/>
            <a:ext cx="123463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1200">
                <a:latin typeface="+mj-lt"/>
                <a:ea typeface="微軟正黑體" panose="020B0604030504040204" pitchFamily="34" charset="-120"/>
              </a:rPr>
              <a:t>PM department</a:t>
            </a:r>
            <a:endParaRPr lang="zh-TW" altLang="en-US" sz="1200">
              <a:latin typeface="+mj-lt"/>
              <a:ea typeface="微軟正黑體" panose="020B0604030504040204" pitchFamily="34" charset="-120"/>
            </a:endParaRPr>
          </a:p>
        </p:txBody>
      </p:sp>
      <p:sp>
        <p:nvSpPr>
          <p:cNvPr id="55" name="文字方塊 54">
            <a:extLst>
              <a:ext uri="{FF2B5EF4-FFF2-40B4-BE49-F238E27FC236}">
                <a16:creationId xmlns:a16="http://schemas.microsoft.com/office/drawing/2014/main" id="{7D4797D6-3EEB-A245-6E0D-2DCD886B6F85}"/>
              </a:ext>
            </a:extLst>
          </p:cNvPr>
          <p:cNvSpPr txBox="1"/>
          <p:nvPr/>
        </p:nvSpPr>
        <p:spPr>
          <a:xfrm>
            <a:off x="3708609" y="4187599"/>
            <a:ext cx="1285929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1000">
                <a:latin typeface="+mj-lt"/>
                <a:ea typeface="微軟正黑體" panose="020B0604030504040204" pitchFamily="34" charset="-120"/>
              </a:rPr>
              <a:t>192.168.130.20-23</a:t>
            </a:r>
            <a:endParaRPr lang="zh-TW" altLang="en-US" sz="1000">
              <a:latin typeface="+mj-lt"/>
              <a:ea typeface="微軟正黑體" panose="020B0604030504040204" pitchFamily="34" charset="-120"/>
            </a:endParaRPr>
          </a:p>
        </p:txBody>
      </p:sp>
      <p:sp>
        <p:nvSpPr>
          <p:cNvPr id="56" name="文字方塊 55">
            <a:extLst>
              <a:ext uri="{FF2B5EF4-FFF2-40B4-BE49-F238E27FC236}">
                <a16:creationId xmlns:a16="http://schemas.microsoft.com/office/drawing/2014/main" id="{32F0B939-22ED-412E-CF30-91F87B8C14D9}"/>
              </a:ext>
            </a:extLst>
          </p:cNvPr>
          <p:cNvSpPr txBox="1"/>
          <p:nvPr/>
        </p:nvSpPr>
        <p:spPr>
          <a:xfrm>
            <a:off x="5117726" y="3303089"/>
            <a:ext cx="115608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1000">
                <a:latin typeface="+mj-lt"/>
                <a:ea typeface="微軟正黑體" panose="020B0604030504040204" pitchFamily="34" charset="-120"/>
              </a:rPr>
              <a:t>192.168.140.100</a:t>
            </a:r>
            <a:endParaRPr lang="zh-TW" altLang="en-US" sz="1000">
              <a:latin typeface="+mj-lt"/>
              <a:ea typeface="微軟正黑體" panose="020B0604030504040204" pitchFamily="34" charset="-120"/>
            </a:endParaRPr>
          </a:p>
        </p:txBody>
      </p:sp>
      <p:sp>
        <p:nvSpPr>
          <p:cNvPr id="58" name="文字方塊 57">
            <a:extLst>
              <a:ext uri="{FF2B5EF4-FFF2-40B4-BE49-F238E27FC236}">
                <a16:creationId xmlns:a16="http://schemas.microsoft.com/office/drawing/2014/main" id="{C78E592E-42BE-DEE9-A5E1-B662BAE5753A}"/>
              </a:ext>
            </a:extLst>
          </p:cNvPr>
          <p:cNvSpPr txBox="1"/>
          <p:nvPr/>
        </p:nvSpPr>
        <p:spPr>
          <a:xfrm>
            <a:off x="9026518" y="6429167"/>
            <a:ext cx="156485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1200">
                <a:latin typeface="+mj-lt"/>
                <a:ea typeface="微軟正黑體" panose="020B0604030504040204" pitchFamily="34" charset="-120"/>
              </a:rPr>
              <a:t>Develop department</a:t>
            </a:r>
            <a:endParaRPr lang="zh-TW" altLang="en-US" sz="1200">
              <a:latin typeface="+mj-lt"/>
              <a:ea typeface="微軟正黑體" panose="020B0604030504040204" pitchFamily="34" charset="-120"/>
            </a:endParaRPr>
          </a:p>
        </p:txBody>
      </p:sp>
      <p:sp>
        <p:nvSpPr>
          <p:cNvPr id="60" name="文字方塊 59">
            <a:extLst>
              <a:ext uri="{FF2B5EF4-FFF2-40B4-BE49-F238E27FC236}">
                <a16:creationId xmlns:a16="http://schemas.microsoft.com/office/drawing/2014/main" id="{99CB6FF2-C999-EB22-F871-19F81398DAB9}"/>
              </a:ext>
            </a:extLst>
          </p:cNvPr>
          <p:cNvSpPr txBox="1"/>
          <p:nvPr/>
        </p:nvSpPr>
        <p:spPr>
          <a:xfrm>
            <a:off x="8269580" y="5203982"/>
            <a:ext cx="75693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1200">
                <a:latin typeface="+mj-lt"/>
                <a:ea typeface="微軟正黑體" panose="020B0604030504040204" pitchFamily="34" charset="-120"/>
              </a:rPr>
              <a:t>PVID 10</a:t>
            </a:r>
            <a:endParaRPr lang="zh-TW" altLang="en-US" sz="1200">
              <a:latin typeface="+mj-lt"/>
              <a:ea typeface="微軟正黑體" panose="020B0604030504040204" pitchFamily="34" charset="-120"/>
            </a:endParaRPr>
          </a:p>
        </p:txBody>
      </p:sp>
      <p:sp>
        <p:nvSpPr>
          <p:cNvPr id="61" name="文字方塊 60">
            <a:extLst>
              <a:ext uri="{FF2B5EF4-FFF2-40B4-BE49-F238E27FC236}">
                <a16:creationId xmlns:a16="http://schemas.microsoft.com/office/drawing/2014/main" id="{FD726618-9362-6F4C-AF83-04E903D7D098}"/>
              </a:ext>
            </a:extLst>
          </p:cNvPr>
          <p:cNvSpPr txBox="1"/>
          <p:nvPr/>
        </p:nvSpPr>
        <p:spPr>
          <a:xfrm>
            <a:off x="7626615" y="6034569"/>
            <a:ext cx="1285929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1000">
                <a:latin typeface="+mj-lt"/>
                <a:ea typeface="微軟正黑體" panose="020B0604030504040204" pitchFamily="34" charset="-120"/>
              </a:rPr>
              <a:t>192.168.110.40-45</a:t>
            </a:r>
            <a:endParaRPr lang="zh-TW" altLang="en-US" sz="1000">
              <a:latin typeface="+mj-lt"/>
              <a:ea typeface="微軟正黑體" panose="020B0604030504040204" pitchFamily="34" charset="-120"/>
            </a:endParaRPr>
          </a:p>
        </p:txBody>
      </p:sp>
      <p:sp>
        <p:nvSpPr>
          <p:cNvPr id="62" name="文字方塊 61">
            <a:extLst>
              <a:ext uri="{FF2B5EF4-FFF2-40B4-BE49-F238E27FC236}">
                <a16:creationId xmlns:a16="http://schemas.microsoft.com/office/drawing/2014/main" id="{A5F773F6-A842-6238-5BDC-E958B7C44A48}"/>
              </a:ext>
            </a:extLst>
          </p:cNvPr>
          <p:cNvSpPr txBox="1"/>
          <p:nvPr/>
        </p:nvSpPr>
        <p:spPr>
          <a:xfrm>
            <a:off x="9883063" y="6045652"/>
            <a:ext cx="108234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1000">
                <a:latin typeface="+mj-lt"/>
                <a:ea typeface="微軟正黑體" panose="020B0604030504040204" pitchFamily="34" charset="-120"/>
              </a:rPr>
              <a:t>192.168.110.10</a:t>
            </a:r>
            <a:endParaRPr lang="zh-TW" altLang="en-US" sz="1000">
              <a:latin typeface="+mj-lt"/>
              <a:ea typeface="微軟正黑體" panose="020B0604030504040204" pitchFamily="34" charset="-120"/>
            </a:endParaRPr>
          </a:p>
        </p:txBody>
      </p:sp>
      <p:sp>
        <p:nvSpPr>
          <p:cNvPr id="63" name="文字方塊 62">
            <a:extLst>
              <a:ext uri="{FF2B5EF4-FFF2-40B4-BE49-F238E27FC236}">
                <a16:creationId xmlns:a16="http://schemas.microsoft.com/office/drawing/2014/main" id="{6093435B-9F5C-779A-99DA-7E5D8B3C8C75}"/>
              </a:ext>
            </a:extLst>
          </p:cNvPr>
          <p:cNvSpPr txBox="1"/>
          <p:nvPr/>
        </p:nvSpPr>
        <p:spPr>
          <a:xfrm>
            <a:off x="10968082" y="6045652"/>
            <a:ext cx="108234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1000">
                <a:latin typeface="+mj-lt"/>
                <a:ea typeface="微軟正黑體" panose="020B0604030504040204" pitchFamily="34" charset="-120"/>
              </a:rPr>
              <a:t>192.168.110.20</a:t>
            </a:r>
            <a:endParaRPr lang="zh-TW" altLang="en-US" sz="1000">
              <a:latin typeface="+mj-lt"/>
              <a:ea typeface="微軟正黑體" panose="020B0604030504040204" pitchFamily="34" charset="-120"/>
            </a:endParaRPr>
          </a:p>
        </p:txBody>
      </p:sp>
      <p:sp>
        <p:nvSpPr>
          <p:cNvPr id="64" name="文字方塊 63">
            <a:extLst>
              <a:ext uri="{FF2B5EF4-FFF2-40B4-BE49-F238E27FC236}">
                <a16:creationId xmlns:a16="http://schemas.microsoft.com/office/drawing/2014/main" id="{D056F9FA-A8C5-7470-0EC3-318283FC2471}"/>
              </a:ext>
            </a:extLst>
          </p:cNvPr>
          <p:cNvSpPr txBox="1"/>
          <p:nvPr/>
        </p:nvSpPr>
        <p:spPr>
          <a:xfrm>
            <a:off x="5284063" y="5342481"/>
            <a:ext cx="138691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1200">
                <a:latin typeface="+mj-lt"/>
                <a:ea typeface="微軟正黑體" panose="020B0604030504040204" pitchFamily="34" charset="-120"/>
              </a:rPr>
              <a:t>Sales department</a:t>
            </a:r>
            <a:endParaRPr lang="zh-TW" altLang="en-US" sz="1200">
              <a:latin typeface="+mj-lt"/>
              <a:ea typeface="微軟正黑體" panose="020B0604030504040204" pitchFamily="34" charset="-120"/>
            </a:endParaRPr>
          </a:p>
        </p:txBody>
      </p:sp>
      <p:sp>
        <p:nvSpPr>
          <p:cNvPr id="65" name="文字方塊 64">
            <a:extLst>
              <a:ext uri="{FF2B5EF4-FFF2-40B4-BE49-F238E27FC236}">
                <a16:creationId xmlns:a16="http://schemas.microsoft.com/office/drawing/2014/main" id="{2B6D6214-6FA2-C9A9-A3F3-E669A66CA3D5}"/>
              </a:ext>
            </a:extLst>
          </p:cNvPr>
          <p:cNvSpPr txBox="1"/>
          <p:nvPr/>
        </p:nvSpPr>
        <p:spPr>
          <a:xfrm>
            <a:off x="5368733" y="5180417"/>
            <a:ext cx="1285929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1000">
                <a:latin typeface="+mj-lt"/>
                <a:ea typeface="微軟正黑體" panose="020B0604030504040204" pitchFamily="34" charset="-120"/>
              </a:rPr>
              <a:t>192.168.120.30-33</a:t>
            </a:r>
            <a:endParaRPr lang="zh-TW" altLang="en-US" sz="1000">
              <a:latin typeface="+mj-lt"/>
              <a:ea typeface="微軟正黑體" panose="020B0604030504040204" pitchFamily="34" charset="-120"/>
            </a:endParaRPr>
          </a:p>
        </p:txBody>
      </p:sp>
      <p:sp>
        <p:nvSpPr>
          <p:cNvPr id="66" name="文字方塊 65">
            <a:extLst>
              <a:ext uri="{FF2B5EF4-FFF2-40B4-BE49-F238E27FC236}">
                <a16:creationId xmlns:a16="http://schemas.microsoft.com/office/drawing/2014/main" id="{BDCD6A80-4EDA-4104-1DF1-FA409FC1FCB4}"/>
              </a:ext>
            </a:extLst>
          </p:cNvPr>
          <p:cNvSpPr txBox="1"/>
          <p:nvPr/>
        </p:nvSpPr>
        <p:spPr>
          <a:xfrm>
            <a:off x="8366895" y="3994454"/>
            <a:ext cx="61106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1200">
                <a:latin typeface="+mj-lt"/>
                <a:ea typeface="微軟正黑體" panose="020B0604030504040204" pitchFamily="34" charset="-120"/>
              </a:rPr>
              <a:t>tag 10</a:t>
            </a:r>
            <a:endParaRPr lang="zh-TW" altLang="en-US" sz="1200">
              <a:latin typeface="+mj-lt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81531243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自訂 4">
      <a:majorFont>
        <a:latin typeface="Arial"/>
        <a:ea typeface="微軟正黑體"/>
        <a:cs typeface=""/>
      </a:majorFont>
      <a:minorFont>
        <a:latin typeface="Arial"/>
        <a:ea typeface="微軟正黑體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1812</Words>
  <Application>Microsoft Office PowerPoint</Application>
  <PresentationFormat>寬螢幕</PresentationFormat>
  <Paragraphs>348</Paragraphs>
  <Slides>34</Slides>
  <Notes>10</Notes>
  <HiddenSlides>0</HiddenSlides>
  <MMClips>0</MMClips>
  <ScaleCrop>false</ScaleCrop>
  <HeadingPairs>
    <vt:vector size="6" baseType="variant">
      <vt:variant>
        <vt:lpstr>使用字型</vt:lpstr>
      </vt:variant>
      <vt:variant>
        <vt:i4>4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34</vt:i4>
      </vt:variant>
    </vt:vector>
  </HeadingPairs>
  <TitlesOfParts>
    <vt:vector size="39" baseType="lpstr">
      <vt:lpstr>Arial,Sans-Serif</vt:lpstr>
      <vt:lpstr>微軟正黑體</vt:lpstr>
      <vt:lpstr>Arial</vt:lpstr>
      <vt:lpstr>Calibri</vt:lpstr>
      <vt:lpstr>Office 佈景主題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QHora-321/322的加入讓 QNAP QuWAN router 戰隊更完整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QHora-321/322的加入， 讓QuWAN的平台選擇更加的多元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我該挑選那一款QHora?</vt:lpstr>
      <vt:lpstr>PowerPoint 簡報</vt:lpstr>
    </vt:vector>
  </TitlesOfParts>
  <Company>HP Inc.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Qhora 321/322</dc:title>
  <dc:creator>Frank Liao</dc:creator>
  <cp:lastModifiedBy>Yvonne Tsai 蔡亞彣</cp:lastModifiedBy>
  <cp:revision>2</cp:revision>
  <dcterms:created xsi:type="dcterms:W3CDTF">2020-06-17T06:53:45Z</dcterms:created>
  <dcterms:modified xsi:type="dcterms:W3CDTF">2022-08-10T06:07:00Z</dcterms:modified>
</cp:coreProperties>
</file>