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6"/>
  </p:notesMasterIdLst>
  <p:sldIdLst>
    <p:sldId id="256" r:id="rId2"/>
    <p:sldId id="330" r:id="rId3"/>
    <p:sldId id="303" r:id="rId4"/>
    <p:sldId id="304" r:id="rId5"/>
    <p:sldId id="305" r:id="rId6"/>
    <p:sldId id="306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296" r:id="rId16"/>
    <p:sldId id="344" r:id="rId17"/>
    <p:sldId id="345" r:id="rId18"/>
    <p:sldId id="347" r:id="rId19"/>
    <p:sldId id="346" r:id="rId20"/>
    <p:sldId id="348" r:id="rId21"/>
    <p:sldId id="349" r:id="rId22"/>
    <p:sldId id="350" r:id="rId23"/>
    <p:sldId id="351" r:id="rId24"/>
    <p:sldId id="352" r:id="rId25"/>
    <p:sldId id="339" r:id="rId26"/>
    <p:sldId id="315" r:id="rId27"/>
    <p:sldId id="328" r:id="rId28"/>
    <p:sldId id="340" r:id="rId29"/>
    <p:sldId id="341" r:id="rId30"/>
    <p:sldId id="342" r:id="rId31"/>
    <p:sldId id="264" r:id="rId32"/>
    <p:sldId id="343" r:id="rId33"/>
    <p:sldId id="313" r:id="rId34"/>
    <p:sldId id="353" r:id="rId3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879B"/>
    <a:srgbClr val="72FFFF"/>
    <a:srgbClr val="7FA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5A1A2C-6F4B-9FEE-1437-12270870F888}" v="37" dt="2022-08-09T02:57:34.360"/>
    <p1510:client id="{D86798A2-4B7B-4CA4-88EE-D9B05B047FA6}" v="97" dt="2022-08-04T07:01:19.791"/>
    <p1510:client id="{EF4784C6-F47F-49C2-B809-8AC3DDAB6ADB}" v="116" dt="2022-08-04T06:27:02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4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F0C1C-2268-476C-BE5A-BBA6A9D7A5C7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8B2D8-C6F7-4CE7-895B-C17D778A94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94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Software define routing with 10GbE/2.5GbE high speed SD-WAN/Multiple VPN router</a:t>
            </a: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2882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0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1052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72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054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3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125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66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Software define routing with 10GbE/2.5GbE high speed SD-WAN/Multiple VPN router</a:t>
            </a: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93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7697B78-AA75-4744-BD98-84116E27A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3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7697B78-AA75-4744-BD98-84116E27A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" y="0"/>
            <a:ext cx="121870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8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1DB142-E222-0549-2E72-E92BE8A4C9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721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733281F9-9490-4E94-9704-3DD87B7F0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3CBC64AC-B682-41C7-BD7F-5A4A600C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42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室內 的圖片&#10;&#10;自動產生的描述">
            <a:extLst>
              <a:ext uri="{FF2B5EF4-FFF2-40B4-BE49-F238E27FC236}">
                <a16:creationId xmlns:a16="http://schemas.microsoft.com/office/drawing/2014/main" id="{90D31524-BCDC-4443-B54F-57A8A0548D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9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白色, 電子用品 的圖片&#10;&#10;自動產生的描述">
            <a:extLst>
              <a:ext uri="{FF2B5EF4-FFF2-40B4-BE49-F238E27FC236}">
                <a16:creationId xmlns:a16="http://schemas.microsoft.com/office/drawing/2014/main" id="{FACE64DF-721E-4FE4-83DB-4E9D22097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室內 的圖片&#10;&#10;自動產生的描述">
            <a:extLst>
              <a:ext uri="{FF2B5EF4-FFF2-40B4-BE49-F238E27FC236}">
                <a16:creationId xmlns:a16="http://schemas.microsoft.com/office/drawing/2014/main" id="{B179CD0E-9E63-42E8-BC08-8F32C7E37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9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室內, 窗戶 的圖片&#10;&#10;自動產生的描述">
            <a:extLst>
              <a:ext uri="{FF2B5EF4-FFF2-40B4-BE49-F238E27FC236}">
                <a16:creationId xmlns:a16="http://schemas.microsoft.com/office/drawing/2014/main" id="{E8FE1828-CF53-472D-A9A5-034E66A67B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0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6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21.png"/><Relationship Id="rId10" Type="http://schemas.openxmlformats.org/officeDocument/2006/relationships/image" Target="../media/image41.png"/><Relationship Id="rId4" Type="http://schemas.openxmlformats.org/officeDocument/2006/relationships/image" Target="../media/image23.sv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8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31237C6-36A3-440B-A08D-D7DF0D1A15D9}"/>
              </a:ext>
            </a:extLst>
          </p:cNvPr>
          <p:cNvSpPr/>
          <p:nvPr/>
        </p:nvSpPr>
        <p:spPr>
          <a:xfrm rot="16200000">
            <a:off x="3712780" y="-1621224"/>
            <a:ext cx="6858004" cy="10100444"/>
          </a:xfrm>
          <a:prstGeom prst="rect">
            <a:avLst/>
          </a:prstGeom>
          <a:gradFill>
            <a:gsLst>
              <a:gs pos="0">
                <a:srgbClr val="6E8396">
                  <a:alpha val="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3405547" y="1882979"/>
            <a:ext cx="3741487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16AB22C-863A-E645-80FF-3686BE8E7CD9}"/>
              </a:ext>
            </a:extLst>
          </p:cNvPr>
          <p:cNvSpPr txBox="1"/>
          <p:nvPr/>
        </p:nvSpPr>
        <p:spPr>
          <a:xfrm>
            <a:off x="7868219" y="2861612"/>
            <a:ext cx="371018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latin typeface="+mj-lt"/>
                <a:ea typeface="微軟正黑體" panose="020B0604030504040204" pitchFamily="34" charset="-120"/>
              </a:rPr>
              <a:t>Interface introduction</a:t>
            </a:r>
            <a:endParaRPr lang="zh-TW" altLang="en-US" sz="4600" b="1"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807A222E-2E93-D915-B23F-18C666066B75}"/>
              </a:ext>
            </a:extLst>
          </p:cNvPr>
          <p:cNvGrpSpPr/>
          <p:nvPr/>
        </p:nvGrpSpPr>
        <p:grpSpPr>
          <a:xfrm>
            <a:off x="-4" y="1617523"/>
            <a:ext cx="8020409" cy="4550383"/>
            <a:chOff x="0" y="1749880"/>
            <a:chExt cx="8020409" cy="4550383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4F4D6B32-5555-705D-3EE6-F5BBF90A9655}"/>
                </a:ext>
              </a:extLst>
            </p:cNvPr>
            <p:cNvGrpSpPr/>
            <p:nvPr/>
          </p:nvGrpSpPr>
          <p:grpSpPr>
            <a:xfrm>
              <a:off x="0" y="1749880"/>
              <a:ext cx="8020409" cy="4550383"/>
              <a:chOff x="0" y="1749880"/>
              <a:chExt cx="8020409" cy="4550383"/>
            </a:xfrm>
          </p:grpSpPr>
          <p:pic>
            <p:nvPicPr>
              <p:cNvPr id="8" name="圖片 7" descr="一張含有 文字, 監視器, 螢幕擷取畫面, 電腦 的圖片&#10;&#10;自動產生的描述">
                <a:extLst>
                  <a:ext uri="{FF2B5EF4-FFF2-40B4-BE49-F238E27FC236}">
                    <a16:creationId xmlns:a16="http://schemas.microsoft.com/office/drawing/2014/main" id="{B36013FB-3193-4F75-99D2-36C2AE8EDC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12"/>
              <a:stretch/>
            </p:blipFill>
            <p:spPr>
              <a:xfrm>
                <a:off x="0" y="1749880"/>
                <a:ext cx="8020409" cy="4550383"/>
              </a:xfrm>
              <a:prstGeom prst="rect">
                <a:avLst/>
              </a:prstGeom>
            </p:spPr>
          </p:pic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D18B725-C86F-49E9-B12A-6B49163E1224}"/>
                  </a:ext>
                </a:extLst>
              </p:cNvPr>
              <p:cNvSpPr/>
              <p:nvPr/>
            </p:nvSpPr>
            <p:spPr>
              <a:xfrm>
                <a:off x="613596" y="1964453"/>
                <a:ext cx="6183800" cy="3903784"/>
              </a:xfrm>
              <a:prstGeom prst="rect">
                <a:avLst/>
              </a:prstGeom>
              <a:solidFill>
                <a:srgbClr val="01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F3A26007-8142-8D3C-5651-441C46E94815}"/>
                </a:ext>
              </a:extLst>
            </p:cNvPr>
            <p:cNvGrpSpPr/>
            <p:nvPr/>
          </p:nvGrpSpPr>
          <p:grpSpPr>
            <a:xfrm>
              <a:off x="628487" y="1971343"/>
              <a:ext cx="6130456" cy="3893674"/>
              <a:chOff x="638535" y="1971343"/>
              <a:chExt cx="6130456" cy="3893674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56024B45-F158-1B22-AF8D-EFA6D6BD5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8535" y="1971343"/>
                <a:ext cx="6130456" cy="3448382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74225A97-058E-3A59-B5BC-9B8F45E43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8143"/>
              <a:stretch/>
            </p:blipFill>
            <p:spPr>
              <a:xfrm>
                <a:off x="638535" y="5351318"/>
                <a:ext cx="6130456" cy="5136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98801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2063469" y="1481623"/>
            <a:ext cx="75094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57672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Physical interface settings-Dashboard</a:t>
            </a:r>
            <a:endParaRPr lang="zh-TW" altLang="en-US"/>
          </a:p>
        </p:txBody>
      </p:sp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b="19811"/>
          <a:stretch/>
        </p:blipFill>
        <p:spPr>
          <a:xfrm>
            <a:off x="641145" y="1982856"/>
            <a:ext cx="11052553" cy="48751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334C3E3-1E46-41C6-A814-B6E09499E0CE}"/>
              </a:ext>
            </a:extLst>
          </p:cNvPr>
          <p:cNvSpPr/>
          <p:nvPr/>
        </p:nvSpPr>
        <p:spPr>
          <a:xfrm>
            <a:off x="1828800" y="2263366"/>
            <a:ext cx="8202440" cy="4594635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5C461A5-7D83-A9AB-1203-1F96C7A03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63366"/>
            <a:ext cx="8211759" cy="46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03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2063469" y="1427302"/>
            <a:ext cx="75094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154585"/>
            <a:ext cx="110382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Physical interface </a:t>
            </a:r>
          </a:p>
          <a:p>
            <a:r>
              <a:rPr lang="en-US" altLang="zh-TW"/>
              <a:t>settings-Dashboard(</a:t>
            </a:r>
            <a:r>
              <a:rPr lang="en-US" altLang="zh-TW" err="1"/>
              <a:t>con’t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b="19811"/>
          <a:stretch/>
        </p:blipFill>
        <p:spPr>
          <a:xfrm>
            <a:off x="641145" y="1982856"/>
            <a:ext cx="11052553" cy="48751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334C3E3-1E46-41C6-A814-B6E09499E0CE}"/>
              </a:ext>
            </a:extLst>
          </p:cNvPr>
          <p:cNvSpPr/>
          <p:nvPr/>
        </p:nvSpPr>
        <p:spPr>
          <a:xfrm>
            <a:off x="1828800" y="2263366"/>
            <a:ext cx="8202440" cy="4594635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86E2A3B-AB29-3ADE-86A1-62045756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63366"/>
            <a:ext cx="8202440" cy="461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60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2063469" y="1427302"/>
            <a:ext cx="75094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504751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VLAN setting dashboard</a:t>
            </a:r>
            <a:endParaRPr lang="zh-TW" altLang="en-US"/>
          </a:p>
        </p:txBody>
      </p:sp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b="19811"/>
          <a:stretch/>
        </p:blipFill>
        <p:spPr>
          <a:xfrm>
            <a:off x="641145" y="1982856"/>
            <a:ext cx="11052553" cy="48751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334C3E3-1E46-41C6-A814-B6E09499E0CE}"/>
              </a:ext>
            </a:extLst>
          </p:cNvPr>
          <p:cNvSpPr/>
          <p:nvPr/>
        </p:nvSpPr>
        <p:spPr>
          <a:xfrm>
            <a:off x="1828800" y="2263366"/>
            <a:ext cx="8202440" cy="4594635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9CE66B0-7E0B-E2D6-F3E1-CFF31B554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562" y="2263367"/>
            <a:ext cx="8168238" cy="45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0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2063469" y="1427302"/>
            <a:ext cx="75094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504751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Bridge setting dashboard</a:t>
            </a:r>
            <a:endParaRPr lang="zh-TW" altLang="en-US"/>
          </a:p>
        </p:txBody>
      </p:sp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b="19811"/>
          <a:stretch/>
        </p:blipFill>
        <p:spPr>
          <a:xfrm>
            <a:off x="641145" y="1982856"/>
            <a:ext cx="11052553" cy="48751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334C3E3-1E46-41C6-A814-B6E09499E0CE}"/>
              </a:ext>
            </a:extLst>
          </p:cNvPr>
          <p:cNvSpPr/>
          <p:nvPr/>
        </p:nvSpPr>
        <p:spPr>
          <a:xfrm>
            <a:off x="1828800" y="2263366"/>
            <a:ext cx="8202440" cy="4594635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83A673A-1CDE-48DC-3DD0-EE88949CF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63366"/>
            <a:ext cx="8202440" cy="461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11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88A600D-9005-B27F-8E7D-21D905FC7CD2}"/>
              </a:ext>
            </a:extLst>
          </p:cNvPr>
          <p:cNvSpPr/>
          <p:nvPr/>
        </p:nvSpPr>
        <p:spPr>
          <a:xfrm>
            <a:off x="6629400" y="0"/>
            <a:ext cx="556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542C338-B7BD-2279-4379-1099006B8762}"/>
              </a:ext>
            </a:extLst>
          </p:cNvPr>
          <p:cNvSpPr txBox="1"/>
          <p:nvPr/>
        </p:nvSpPr>
        <p:spPr>
          <a:xfrm>
            <a:off x="7090987" y="2257989"/>
            <a:ext cx="4509467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QuWAN</a:t>
            </a:r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makes multiple sites connection much easy</a:t>
            </a:r>
            <a:endParaRPr lang="zh-TW" alt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85822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D80798B-BADD-40CB-9646-A21C63AE416D}"/>
              </a:ext>
            </a:extLst>
          </p:cNvPr>
          <p:cNvSpPr/>
          <p:nvPr/>
        </p:nvSpPr>
        <p:spPr>
          <a:xfrm>
            <a:off x="-4" y="-3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278BEE9-1E9D-87EC-E361-6268B6A361A0}"/>
              </a:ext>
            </a:extLst>
          </p:cNvPr>
          <p:cNvSpPr/>
          <p:nvPr/>
        </p:nvSpPr>
        <p:spPr>
          <a:xfrm>
            <a:off x="317576" y="1711292"/>
            <a:ext cx="1801505" cy="839676"/>
          </a:xfrm>
          <a:prstGeom prst="rect">
            <a:avLst/>
          </a:prstGeom>
          <a:gradFill>
            <a:gsLst>
              <a:gs pos="57000">
                <a:srgbClr val="B0BBC6"/>
              </a:gs>
              <a:gs pos="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7265124-702E-3CB0-2BD9-BEC4E2D615B2}"/>
              </a:ext>
            </a:extLst>
          </p:cNvPr>
          <p:cNvSpPr txBox="1"/>
          <p:nvPr/>
        </p:nvSpPr>
        <p:spPr>
          <a:xfrm>
            <a:off x="317576" y="1708223"/>
            <a:ext cx="1801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SMB</a:t>
            </a:r>
            <a:endParaRPr lang="zh-TW" alt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25E087B-6D28-6EA8-C57F-A844051376CD}"/>
              </a:ext>
            </a:extLst>
          </p:cNvPr>
          <p:cNvSpPr/>
          <p:nvPr/>
        </p:nvSpPr>
        <p:spPr>
          <a:xfrm>
            <a:off x="5598760" y="1711292"/>
            <a:ext cx="1801505" cy="839676"/>
          </a:xfrm>
          <a:prstGeom prst="rect">
            <a:avLst/>
          </a:prstGeom>
          <a:gradFill>
            <a:gsLst>
              <a:gs pos="57000">
                <a:srgbClr val="B0BBC6"/>
              </a:gs>
              <a:gs pos="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BE2CAE5-4310-CC5D-676B-7BC9D9356B8D}"/>
              </a:ext>
            </a:extLst>
          </p:cNvPr>
          <p:cNvSpPr txBox="1"/>
          <p:nvPr/>
        </p:nvSpPr>
        <p:spPr>
          <a:xfrm>
            <a:off x="5598760" y="1708223"/>
            <a:ext cx="1801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 store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27C06F6-309F-3CC7-1E8D-F2C3A2A6364F}"/>
              </a:ext>
            </a:extLst>
          </p:cNvPr>
          <p:cNvSpPr/>
          <p:nvPr/>
        </p:nvSpPr>
        <p:spPr>
          <a:xfrm>
            <a:off x="317576" y="2077554"/>
            <a:ext cx="11874424" cy="171919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139F7-70EC-4C37-A8A4-CE0D1865F359}"/>
              </a:ext>
            </a:extLst>
          </p:cNvPr>
          <p:cNvSpPr txBox="1"/>
          <p:nvPr/>
        </p:nvSpPr>
        <p:spPr>
          <a:xfrm>
            <a:off x="149252" y="132370"/>
            <a:ext cx="1174249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4000" b="1"/>
              <a:t>It is </a:t>
            </a:r>
            <a:r>
              <a:rPr lang="en-US" altLang="zh-TW" sz="4000" b="1" dirty="0"/>
              <a:t>an</a:t>
            </a:r>
            <a:r>
              <a:rPr lang="en-US" altLang="zh-TW" sz="4000" b="1"/>
              <a:t> important topic for SMB, Chain stores to make secure connections between each other</a:t>
            </a:r>
            <a:endParaRPr lang="zh-TW" altLang="en-US" sz="4000" b="1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B5624B5-A058-1708-E549-C4DAC3670474}"/>
              </a:ext>
            </a:extLst>
          </p:cNvPr>
          <p:cNvSpPr txBox="1"/>
          <p:nvPr/>
        </p:nvSpPr>
        <p:spPr>
          <a:xfrm>
            <a:off x="398106" y="2134561"/>
            <a:ext cx="4883074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400"/>
              <a:t>1 or 2 offices need communicate as a office intranet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400"/>
              <a:t>It has a </a:t>
            </a:r>
            <a:r>
              <a:rPr lang="en-US" altLang="zh-TW" sz="1400" dirty="0"/>
              <a:t>high-speed</a:t>
            </a:r>
            <a:r>
              <a:rPr lang="en-US" altLang="zh-TW" sz="1400"/>
              <a:t> NAS storage data in the office</a:t>
            </a:r>
            <a:endParaRPr lang="en-US" altLang="zh-TW" sz="1400" dirty="0"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400"/>
              <a:t>Remote access requirement for employees for connecting back to office network, and need consider about security of connection</a:t>
            </a:r>
            <a:endParaRPr lang="en-US" altLang="zh-TW" sz="1400" dirty="0"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400"/>
              <a:t>Need also think about how to let employees who WFH can easily access office network</a:t>
            </a:r>
            <a:endParaRPr lang="en-US" altLang="zh-TW" sz="1400" dirty="0">
              <a:cs typeface="Arial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1BA88BD-D616-0FE7-444F-A2A3E630F9F3}"/>
              </a:ext>
            </a:extLst>
          </p:cNvPr>
          <p:cNvSpPr txBox="1"/>
          <p:nvPr/>
        </p:nvSpPr>
        <p:spPr>
          <a:xfrm>
            <a:off x="5628735" y="2117569"/>
            <a:ext cx="6215707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400"/>
              <a:t>Multiple stores and need make sure the connection with HQ is always working, security is also a topic</a:t>
            </a:r>
            <a:endParaRPr lang="zh-TW" alt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400"/>
              <a:t>Less high networking performance needed, usually it only need make sure POS can connect with HQ, do data sync and backup</a:t>
            </a:r>
            <a:endParaRPr lang="zh-TW" alt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400"/>
              <a:t>It is important to have central management with multiple devices</a:t>
            </a:r>
            <a:endParaRPr lang="zh-TW" alt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400"/>
              <a:t>To deploy a </a:t>
            </a:r>
            <a:r>
              <a:rPr lang="en-US" altLang="zh-TW" sz="1400" dirty="0"/>
              <a:t>higher-level</a:t>
            </a:r>
            <a:r>
              <a:rPr lang="en-US" altLang="zh-TW" sz="1400"/>
              <a:t> device in HQ is required</a:t>
            </a:r>
            <a:endParaRPr lang="zh-TW" alt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400"/>
              <a:t>It may setup a store become a hub for region, help for load sharing to HQ</a:t>
            </a:r>
            <a:endParaRPr lang="zh-TW" altLang="en-US" sz="1400"/>
          </a:p>
        </p:txBody>
      </p:sp>
    </p:spTree>
    <p:extLst>
      <p:ext uri="{BB962C8B-B14F-4D97-AF65-F5344CB8AC3E}">
        <p14:creationId xmlns:p14="http://schemas.microsoft.com/office/powerpoint/2010/main" val="3274970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62884AF9-1499-0C86-A053-A048E9959C75}"/>
              </a:ext>
            </a:extLst>
          </p:cNvPr>
          <p:cNvSpPr/>
          <p:nvPr/>
        </p:nvSpPr>
        <p:spPr>
          <a:xfrm rot="10800000">
            <a:off x="-1" y="-2"/>
            <a:ext cx="12192000" cy="6858002"/>
          </a:xfrm>
          <a:prstGeom prst="rect">
            <a:avLst/>
          </a:prstGeom>
          <a:gradFill>
            <a:gsLst>
              <a:gs pos="2500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69711" y="238306"/>
            <a:ext cx="11045804" cy="1200329"/>
          </a:xfr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QHora-321/322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 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enrich the QNAP </a:t>
            </a:r>
            <a:r>
              <a:rPr lang="en-US" altLang="zh-TW" sz="4000" b="1" err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QuWAN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 router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 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series</a:t>
            </a:r>
            <a:endParaRPr lang="zh-TW" altLang="en-US" sz="4000" b="1">
              <a:solidFill>
                <a:schemeClr val="tx1">
                  <a:lumMod val="95000"/>
                  <a:lumOff val="5000"/>
                </a:schemeClr>
              </a:solidFill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1" name="圖形 54">
            <a:extLst>
              <a:ext uri="{FF2B5EF4-FFF2-40B4-BE49-F238E27FC236}">
                <a16:creationId xmlns:a16="http://schemas.microsoft.com/office/drawing/2014/main" id="{2AD14837-0F79-1C81-5DB3-2D1027503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1896" y="4620488"/>
            <a:ext cx="7059583" cy="2054605"/>
          </a:xfrm>
          <a:prstGeom prst="rect">
            <a:avLst/>
          </a:prstGeom>
        </p:spPr>
      </p:pic>
      <p:pic>
        <p:nvPicPr>
          <p:cNvPr id="32" name="圖形 54">
            <a:extLst>
              <a:ext uri="{FF2B5EF4-FFF2-40B4-BE49-F238E27FC236}">
                <a16:creationId xmlns:a16="http://schemas.microsoft.com/office/drawing/2014/main" id="{7F1FE8B1-5935-96EA-47C4-7D07590DA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330" y="1664120"/>
            <a:ext cx="4463944" cy="2719286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05400C44-B77C-8136-825B-2A1BF016005D}"/>
              </a:ext>
            </a:extLst>
          </p:cNvPr>
          <p:cNvSpPr txBox="1"/>
          <p:nvPr/>
        </p:nvSpPr>
        <p:spPr>
          <a:xfrm>
            <a:off x="1409231" y="3463492"/>
            <a:ext cx="3391885" cy="588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QHora-321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en-US" altLang="zh-TW" sz="1600">
                <a:solidFill>
                  <a:schemeClr val="bg1"/>
                </a:solidFill>
              </a:rPr>
              <a:t>6 x 2.5GbE RJ45 +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QuWAN solution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70D4B7ED-C87A-C437-C9B4-E04DF74CD7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8601" y="5320547"/>
            <a:ext cx="3710971" cy="1181514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557837F8-01F0-C091-055B-1DE9A1018BB6}"/>
              </a:ext>
            </a:extLst>
          </p:cNvPr>
          <p:cNvSpPr txBox="1"/>
          <p:nvPr/>
        </p:nvSpPr>
        <p:spPr>
          <a:xfrm>
            <a:off x="6229572" y="5467369"/>
            <a:ext cx="2951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QHora-301W</a:t>
            </a:r>
            <a:br>
              <a:rPr lang="en-US" altLang="zh-TW" b="1">
                <a:solidFill>
                  <a:schemeClr val="bg1"/>
                </a:solidFill>
              </a:rPr>
            </a:br>
            <a:r>
              <a:rPr lang="en-US" altLang="zh-TW" sz="1600">
                <a:solidFill>
                  <a:schemeClr val="bg1"/>
                </a:solidFill>
              </a:rPr>
              <a:t>2 x 10GbE + 4 x 1GbE RJ45 +</a:t>
            </a:r>
          </a:p>
          <a:p>
            <a:r>
              <a:rPr lang="en-US" altLang="zh-TW" sz="1600">
                <a:solidFill>
                  <a:schemeClr val="bg1"/>
                </a:solidFill>
              </a:rPr>
              <a:t>QuWAN solution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A2013C7A-BB84-FB08-749B-D6CB1B3E2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330" y="2998580"/>
            <a:ext cx="1011416" cy="1094111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4C2559C1-7CD0-EE0A-83DD-BCBCCCF7F4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775" y="2372404"/>
            <a:ext cx="3589195" cy="1054017"/>
          </a:xfrm>
          <a:prstGeom prst="rect">
            <a:avLst/>
          </a:prstGeom>
          <a:effectLst/>
        </p:spPr>
      </p:pic>
      <p:pic>
        <p:nvPicPr>
          <p:cNvPr id="54" name="圖形 56">
            <a:extLst>
              <a:ext uri="{FF2B5EF4-FFF2-40B4-BE49-F238E27FC236}">
                <a16:creationId xmlns:a16="http://schemas.microsoft.com/office/drawing/2014/main" id="{C3A1268E-6E13-EE22-C0E0-1FA8AE4FE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358" y="1664120"/>
            <a:ext cx="4463944" cy="2719286"/>
          </a:xfrm>
          <a:prstGeom prst="rect">
            <a:avLst/>
          </a:prstGeom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94DB9078-7BCB-421B-72DA-7278673B2F49}"/>
              </a:ext>
            </a:extLst>
          </p:cNvPr>
          <p:cNvSpPr txBox="1"/>
          <p:nvPr/>
        </p:nvSpPr>
        <p:spPr>
          <a:xfrm>
            <a:off x="7338511" y="3353952"/>
            <a:ext cx="2937925" cy="823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QHora-322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en-US" altLang="zh-TW" sz="1600">
                <a:solidFill>
                  <a:schemeClr val="bg1"/>
                </a:solidFill>
              </a:rPr>
              <a:t>3 x 10GbE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+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6 x 2.5GbERJ45 +</a:t>
            </a:r>
          </a:p>
          <a:p>
            <a:r>
              <a:rPr lang="en-US" altLang="zh-TW" sz="1600">
                <a:solidFill>
                  <a:schemeClr val="bg1"/>
                </a:solidFill>
              </a:rPr>
              <a:t>QuWAN solution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7" name="圖形 56">
            <a:extLst>
              <a:ext uri="{FF2B5EF4-FFF2-40B4-BE49-F238E27FC236}">
                <a16:creationId xmlns:a16="http://schemas.microsoft.com/office/drawing/2014/main" id="{78C0C938-47C4-25B4-5328-18E35D20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7095" y="2998580"/>
            <a:ext cx="1011416" cy="1094111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72E5D050-F661-FC52-3B0E-86DF643510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4363" y="2330176"/>
            <a:ext cx="3919864" cy="1124495"/>
          </a:xfrm>
          <a:prstGeom prst="rect">
            <a:avLst/>
          </a:prstGeom>
          <a:effectLst/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FE096462-3498-8AE5-6F24-57F351833D6A}"/>
              </a:ext>
            </a:extLst>
          </p:cNvPr>
          <p:cNvSpPr txBox="1"/>
          <p:nvPr/>
        </p:nvSpPr>
        <p:spPr>
          <a:xfrm>
            <a:off x="4026219" y="4721304"/>
            <a:ext cx="3534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/>
              <a:t>SD-WAN high speed </a:t>
            </a:r>
            <a:r>
              <a:rPr lang="en-US" altLang="zh-TW" sz="1400" b="1" err="1"/>
              <a:t>WiFi</a:t>
            </a:r>
            <a:r>
              <a:rPr lang="en-US" altLang="zh-TW" sz="1400" b="1"/>
              <a:t> 6 deployment</a:t>
            </a:r>
            <a:endParaRPr lang="zh-TW" altLang="en-US" sz="1400" b="1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7D23DFEB-BF04-DBEC-902F-B72D6C84EFA7}"/>
              </a:ext>
            </a:extLst>
          </p:cNvPr>
          <p:cNvSpPr txBox="1"/>
          <p:nvPr/>
        </p:nvSpPr>
        <p:spPr>
          <a:xfrm>
            <a:off x="6497645" y="1696189"/>
            <a:ext cx="4113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/>
              <a:t>Single SD-WAN high speed router deployment</a:t>
            </a:r>
            <a:endParaRPr lang="zh-TW" altLang="en-US" sz="1400" b="1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0380A12E-E427-C4F4-7FE9-667C511C13A8}"/>
              </a:ext>
            </a:extLst>
          </p:cNvPr>
          <p:cNvSpPr txBox="1"/>
          <p:nvPr/>
        </p:nvSpPr>
        <p:spPr>
          <a:xfrm>
            <a:off x="638825" y="1710485"/>
            <a:ext cx="425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/>
              <a:t>Multiple SD-WAN</a:t>
            </a:r>
            <a:r>
              <a:rPr lang="zh-TW" altLang="en-US" sz="1400" b="1"/>
              <a:t> </a:t>
            </a:r>
            <a:r>
              <a:rPr lang="en-US" altLang="zh-TW" sz="1400" b="1"/>
              <a:t>high speed router deployment</a:t>
            </a:r>
            <a:endParaRPr lang="zh-TW" altLang="en-US" sz="1400" b="1"/>
          </a:p>
        </p:txBody>
      </p:sp>
    </p:spTree>
    <p:extLst>
      <p:ext uri="{BB962C8B-B14F-4D97-AF65-F5344CB8AC3E}">
        <p14:creationId xmlns:p14="http://schemas.microsoft.com/office/powerpoint/2010/main" val="871859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294F79AC-65CF-D331-DFA3-DE7C71C52DC9}"/>
              </a:ext>
            </a:extLst>
          </p:cNvPr>
          <p:cNvSpPr/>
          <p:nvPr/>
        </p:nvSpPr>
        <p:spPr>
          <a:xfrm>
            <a:off x="-1" y="100084"/>
            <a:ext cx="8452513" cy="29247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367136" y="249424"/>
            <a:ext cx="7905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/>
              <a:t>What requirements are going to need for SMB deployment?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414838" y="1557475"/>
            <a:ext cx="7307455" cy="13080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9070" indent="-17907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/>
              <a:t>Secure network connection is needed for communication, no matter the access back to office from outside, or inside between each office network</a:t>
            </a:r>
            <a:endParaRPr lang="zh-TW" altLang="en-US" sz="1600" dirty="0">
              <a:cs typeface="Arial"/>
            </a:endParaRPr>
          </a:p>
          <a:p>
            <a:pPr marL="179070" indent="-17907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/>
              <a:t>Office devices have </a:t>
            </a:r>
            <a:r>
              <a:rPr lang="en-US" altLang="zh-TW" sz="1600" dirty="0"/>
              <a:t>upgraded </a:t>
            </a:r>
            <a:r>
              <a:rPr lang="en-US" altLang="zh-TW" sz="1600"/>
              <a:t>their network speed, it must have </a:t>
            </a:r>
            <a:r>
              <a:rPr lang="en-US" altLang="zh-TW" sz="1600" dirty="0"/>
              <a:t>corresponded</a:t>
            </a:r>
            <a:r>
              <a:rPr lang="en-US" altLang="zh-TW" sz="1600"/>
              <a:t> router to handle it</a:t>
            </a:r>
            <a:endParaRPr lang="zh-TW" altLang="en-US" sz="1600" dirty="0">
              <a:cs typeface="Arial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5C2E3308-B244-927F-6356-258A57F9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245" y="3200611"/>
            <a:ext cx="11750722" cy="34807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A865025-2AF0-E6D3-4054-8693AD376BFA}"/>
              </a:ext>
            </a:extLst>
          </p:cNvPr>
          <p:cNvSpPr/>
          <p:nvPr/>
        </p:nvSpPr>
        <p:spPr>
          <a:xfrm>
            <a:off x="6002245" y="4594737"/>
            <a:ext cx="1205552" cy="516755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Secure connection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9943E6A-19DF-5AE6-FAF5-40CB8BCBC470}"/>
              </a:ext>
            </a:extLst>
          </p:cNvPr>
          <p:cNvSpPr/>
          <p:nvPr/>
        </p:nvSpPr>
        <p:spPr>
          <a:xfrm>
            <a:off x="2485672" y="4594737"/>
            <a:ext cx="1205552" cy="516755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Secure connection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E0AA825-18E9-BBF1-9A41-88F8C6716167}"/>
              </a:ext>
            </a:extLst>
          </p:cNvPr>
          <p:cNvSpPr/>
          <p:nvPr/>
        </p:nvSpPr>
        <p:spPr>
          <a:xfrm>
            <a:off x="9314480" y="4594737"/>
            <a:ext cx="1205552" cy="516755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Secure connection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4DEC801C-A2C6-F5A5-C993-FE1CEEBE81F9}"/>
              </a:ext>
            </a:extLst>
          </p:cNvPr>
          <p:cNvSpPr txBox="1"/>
          <p:nvPr/>
        </p:nvSpPr>
        <p:spPr>
          <a:xfrm>
            <a:off x="4273012" y="329766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Office1</a:t>
            </a:r>
            <a:endParaRPr lang="zh-TW" altLang="en-US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B9BA078F-492D-7D4E-AB33-8AAA947711CA}"/>
              </a:ext>
            </a:extLst>
          </p:cNvPr>
          <p:cNvSpPr txBox="1"/>
          <p:nvPr/>
        </p:nvSpPr>
        <p:spPr>
          <a:xfrm>
            <a:off x="7960990" y="329766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Office2</a:t>
            </a:r>
            <a:endParaRPr lang="zh-TW" altLang="en-US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FB115049-5154-5D4C-7A81-A4C62DC59C53}"/>
              </a:ext>
            </a:extLst>
          </p:cNvPr>
          <p:cNvSpPr txBox="1"/>
          <p:nvPr/>
        </p:nvSpPr>
        <p:spPr>
          <a:xfrm>
            <a:off x="367136" y="3297665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WFH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 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employees</a:t>
            </a:r>
            <a:endParaRPr lang="zh-TW" altLang="en-US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522E4B3D-F456-EE76-8AAB-DFE8DB1C6E63}"/>
              </a:ext>
            </a:extLst>
          </p:cNvPr>
          <p:cNvSpPr txBox="1"/>
          <p:nvPr/>
        </p:nvSpPr>
        <p:spPr>
          <a:xfrm>
            <a:off x="10387602" y="3297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Field sales</a:t>
            </a:r>
            <a:endParaRPr lang="zh-TW" altLang="en-US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5019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>
            <a:extLst>
              <a:ext uri="{FF2B5EF4-FFF2-40B4-BE49-F238E27FC236}">
                <a16:creationId xmlns:a16="http://schemas.microsoft.com/office/drawing/2014/main" id="{C3C3116E-693A-05C2-64C8-5FB868572592}"/>
              </a:ext>
            </a:extLst>
          </p:cNvPr>
          <p:cNvSpPr/>
          <p:nvPr/>
        </p:nvSpPr>
        <p:spPr>
          <a:xfrm>
            <a:off x="0" y="218364"/>
            <a:ext cx="9671713" cy="250274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361352" y="354208"/>
            <a:ext cx="910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What is going to change once </a:t>
            </a:r>
          </a:p>
          <a:p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QHora-321/322 join to SMB network?</a:t>
            </a:r>
            <a:endParaRPr lang="en-US" altLang="zh-TW" sz="4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422802" y="1643162"/>
            <a:ext cx="7680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/>
              <a:t>QuWAN can provide auto VPN connection between each office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/>
              <a:t>QVPN can help to extend to requirement of WFH or remote access needed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2748B58-54C3-B902-F1B1-442F4243B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099" y="3021155"/>
            <a:ext cx="11262598" cy="338846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DC0D536-3005-BF89-9A0D-0460E06A0C96}"/>
              </a:ext>
            </a:extLst>
          </p:cNvPr>
          <p:cNvSpPr/>
          <p:nvPr/>
        </p:nvSpPr>
        <p:spPr>
          <a:xfrm>
            <a:off x="2340532" y="4055134"/>
            <a:ext cx="694425" cy="504468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QVPN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1D18997-B437-F960-7697-20EFE77228AB}"/>
              </a:ext>
            </a:extLst>
          </p:cNvPr>
          <p:cNvSpPr txBox="1"/>
          <p:nvPr/>
        </p:nvSpPr>
        <p:spPr>
          <a:xfrm>
            <a:off x="4308460" y="3090446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Office1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F7C9C44-E304-D3ED-71C7-92618F1F4837}"/>
              </a:ext>
            </a:extLst>
          </p:cNvPr>
          <p:cNvSpPr txBox="1"/>
          <p:nvPr/>
        </p:nvSpPr>
        <p:spPr>
          <a:xfrm>
            <a:off x="7859376" y="3090446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Office2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9A1AD5D-611A-E0E4-0AF8-FD583C68FE46}"/>
              </a:ext>
            </a:extLst>
          </p:cNvPr>
          <p:cNvSpPr txBox="1"/>
          <p:nvPr/>
        </p:nvSpPr>
        <p:spPr>
          <a:xfrm>
            <a:off x="495453" y="3090446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WFH</a:t>
            </a:r>
            <a:r>
              <a:rPr lang="zh-TW" altLang="en-US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 </a:t>
            </a:r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employees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5B596D5-E48E-9CF6-C6B9-6A28757D9603}"/>
              </a:ext>
            </a:extLst>
          </p:cNvPr>
          <p:cNvSpPr txBox="1"/>
          <p:nvPr/>
        </p:nvSpPr>
        <p:spPr>
          <a:xfrm>
            <a:off x="10076245" y="3090446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Field sales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944C2F4E-7930-3C73-C597-F2A25B153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5" y="3600458"/>
            <a:ext cx="573607" cy="57360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2DCB74F-7040-6C30-578B-273A80457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77" y="3585683"/>
            <a:ext cx="573607" cy="57360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E7BA1CC-EC49-E01B-A12E-0F66D0215ADD}"/>
              </a:ext>
            </a:extLst>
          </p:cNvPr>
          <p:cNvSpPr/>
          <p:nvPr/>
        </p:nvSpPr>
        <p:spPr>
          <a:xfrm>
            <a:off x="9583240" y="4055135"/>
            <a:ext cx="694426" cy="504468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QVPN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2A15073-1664-19D9-884F-70AF386B9A33}"/>
              </a:ext>
            </a:extLst>
          </p:cNvPr>
          <p:cNvSpPr txBox="1"/>
          <p:nvPr/>
        </p:nvSpPr>
        <p:spPr>
          <a:xfrm>
            <a:off x="4102506" y="5937115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10GbE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0BC0D90-B696-3BA0-1CAB-F04076B446D7}"/>
              </a:ext>
            </a:extLst>
          </p:cNvPr>
          <p:cNvSpPr txBox="1"/>
          <p:nvPr/>
        </p:nvSpPr>
        <p:spPr>
          <a:xfrm>
            <a:off x="8570699" y="593711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2.5GbE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6126605-9858-568E-AB05-9AD2984A736E}"/>
              </a:ext>
            </a:extLst>
          </p:cNvPr>
          <p:cNvSpPr txBox="1"/>
          <p:nvPr/>
        </p:nvSpPr>
        <p:spPr>
          <a:xfrm>
            <a:off x="2992177" y="593711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2.5GbE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7EA8714-88CE-A2F2-6542-ACFFC18B637F}"/>
              </a:ext>
            </a:extLst>
          </p:cNvPr>
          <p:cNvSpPr txBox="1"/>
          <p:nvPr/>
        </p:nvSpPr>
        <p:spPr>
          <a:xfrm>
            <a:off x="7425843" y="593711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2.5GbE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C228FAD-BB34-4C62-438E-D660F98C9AC2}"/>
              </a:ext>
            </a:extLst>
          </p:cNvPr>
          <p:cNvSpPr txBox="1"/>
          <p:nvPr/>
        </p:nvSpPr>
        <p:spPr>
          <a:xfrm>
            <a:off x="5252401" y="5937115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10GbE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9D1BA2E-9BD8-8F70-6449-EBF775870EB1}"/>
              </a:ext>
            </a:extLst>
          </p:cNvPr>
          <p:cNvSpPr txBox="1"/>
          <p:nvPr/>
        </p:nvSpPr>
        <p:spPr>
          <a:xfrm>
            <a:off x="4067423" y="3687598"/>
            <a:ext cx="796841" cy="240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/>
              <a:t>QHora-322</a:t>
            </a:r>
            <a:endParaRPr lang="zh-TW" altLang="en-US" sz="100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CEF4B78-94D2-2FFF-765E-D7805AB7E461}"/>
              </a:ext>
            </a:extLst>
          </p:cNvPr>
          <p:cNvSpPr txBox="1"/>
          <p:nvPr/>
        </p:nvSpPr>
        <p:spPr>
          <a:xfrm>
            <a:off x="7826755" y="3746595"/>
            <a:ext cx="915773" cy="240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/>
              <a:t>QHora-301W</a:t>
            </a:r>
            <a:endParaRPr lang="zh-TW" altLang="en-US" sz="1000"/>
          </a:p>
        </p:txBody>
      </p:sp>
    </p:spTree>
    <p:extLst>
      <p:ext uri="{BB962C8B-B14F-4D97-AF65-F5344CB8AC3E}">
        <p14:creationId xmlns:p14="http://schemas.microsoft.com/office/powerpoint/2010/main" val="487763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D80798B-BADD-40CB-9646-A21C63AE416D}"/>
              </a:ext>
            </a:extLst>
          </p:cNvPr>
          <p:cNvSpPr/>
          <p:nvPr/>
        </p:nvSpPr>
        <p:spPr>
          <a:xfrm>
            <a:off x="-4" y="-3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139F7-70EC-4C37-A8A4-CE0D1865F359}"/>
              </a:ext>
            </a:extLst>
          </p:cNvPr>
          <p:cNvSpPr txBox="1"/>
          <p:nvPr/>
        </p:nvSpPr>
        <p:spPr>
          <a:xfrm>
            <a:off x="576883" y="418973"/>
            <a:ext cx="1103823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4000" b="1"/>
              <a:t>QHora-321/322</a:t>
            </a:r>
            <a:r>
              <a:rPr lang="zh-TW" altLang="en-US" sz="4000" b="1"/>
              <a:t> </a:t>
            </a:r>
            <a:r>
              <a:rPr lang="en-US" altLang="zh-TW" sz="4000" b="1"/>
              <a:t>is </a:t>
            </a:r>
            <a:r>
              <a:rPr lang="en-US" altLang="zh-TW" sz="4000" b="1" dirty="0"/>
              <a:t>a </a:t>
            </a:r>
            <a:r>
              <a:rPr lang="en-US" altLang="zh-TW" sz="4000" b="1"/>
              <a:t>router can </a:t>
            </a:r>
            <a:r>
              <a:rPr lang="en-US" altLang="zh-TW" sz="4000" b="1" dirty="0"/>
              <a:t>bring</a:t>
            </a:r>
            <a:r>
              <a:rPr lang="en-US" altLang="zh-TW" sz="4000" b="1"/>
              <a:t> you</a:t>
            </a:r>
            <a:endParaRPr lang="zh-TW" altLang="en-US" sz="4000" b="1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F3AF3B-7EF0-4705-A70C-0AA2CE69D5C1}"/>
              </a:ext>
            </a:extLst>
          </p:cNvPr>
          <p:cNvSpPr txBox="1"/>
          <p:nvPr/>
        </p:nvSpPr>
        <p:spPr>
          <a:xfrm>
            <a:off x="655465" y="1219192"/>
            <a:ext cx="10861032" cy="21441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/>
              <a:t>Less default setting for limited the deployment</a:t>
            </a:r>
            <a:endParaRPr lang="zh-TW" altLang="en-US"/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/>
              <a:t>Fully user defined WAN/LAN</a:t>
            </a:r>
            <a:r>
              <a:rPr lang="zh-TW" altLang="en-US"/>
              <a:t> </a:t>
            </a:r>
            <a:r>
              <a:rPr lang="en-US" altLang="zh-TW"/>
              <a:t>and multiple ports</a:t>
            </a:r>
            <a:r>
              <a:rPr lang="zh-TW" altLang="en-US"/>
              <a:t> </a:t>
            </a:r>
            <a:r>
              <a:rPr lang="en-US" altLang="zh-TW"/>
              <a:t>binding, let router fit your network </a:t>
            </a:r>
            <a:r>
              <a:rPr lang="en-US" altLang="zh-TW" dirty="0"/>
              <a:t>requirement</a:t>
            </a:r>
            <a:endParaRPr lang="en-US" altLang="zh-TW" dirty="0">
              <a:cs typeface="Arial"/>
            </a:endParaRP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/>
              <a:t>Multiple VPN</a:t>
            </a:r>
            <a:r>
              <a:rPr lang="zh-TW" altLang="en-US"/>
              <a:t> </a:t>
            </a:r>
            <a:r>
              <a:rPr lang="en-US" altLang="zh-TW"/>
              <a:t>deployment</a:t>
            </a:r>
            <a:endParaRPr lang="en-US" altLang="zh-TW" dirty="0">
              <a:cs typeface="Arial"/>
            </a:endParaRP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/>
              <a:t>Higher port speed</a:t>
            </a:r>
            <a:r>
              <a:rPr lang="zh-TW" altLang="en-US"/>
              <a:t> </a:t>
            </a:r>
            <a:r>
              <a:rPr lang="en-US" altLang="zh-TW"/>
              <a:t>gives you much efficiency to data transparent</a:t>
            </a:r>
            <a:endParaRPr lang="zh-TW" altLang="en-US"/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/>
              <a:t>The basic port speed is 2.5GbE, and up to 10GbE to QHora-322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908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ED56C5A-B150-C0AE-7E70-8802D3E7B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72" y="3169349"/>
            <a:ext cx="11917610" cy="3372472"/>
          </a:xfrm>
          <a:prstGeom prst="rect">
            <a:avLst/>
          </a:prstGeom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C3C3116E-693A-05C2-64C8-5FB868572592}"/>
              </a:ext>
            </a:extLst>
          </p:cNvPr>
          <p:cNvSpPr/>
          <p:nvPr/>
        </p:nvSpPr>
        <p:spPr>
          <a:xfrm>
            <a:off x="1988024" y="263857"/>
            <a:ext cx="10203977" cy="256573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2300420" y="425508"/>
            <a:ext cx="9689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Different QuWAN relate products make more possibility for SMB deployment</a:t>
            </a:r>
            <a:endParaRPr lang="en-US" altLang="zh-TW" sz="4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2373326" y="1768677"/>
            <a:ext cx="9532071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en-US" altLang="zh-TW"/>
              <a:t>With QHora-301W/QMiro-201W can provide additional </a:t>
            </a:r>
            <a:r>
              <a:rPr lang="en-US" altLang="zh-TW" err="1"/>
              <a:t>WiFi</a:t>
            </a:r>
            <a:r>
              <a:rPr lang="en-US" altLang="zh-TW"/>
              <a:t> connection</a:t>
            </a:r>
          </a:p>
          <a:p>
            <a:r>
              <a:rPr lang="en-US" altLang="zh-TW"/>
              <a:t>Can build up QuWAN mesh connections because they are all belong to QuWAN support products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4DEC801C-A2C6-F5A5-C993-FE1CEEBE81F9}"/>
              </a:ext>
            </a:extLst>
          </p:cNvPr>
          <p:cNvSpPr txBox="1"/>
          <p:nvPr/>
        </p:nvSpPr>
        <p:spPr>
          <a:xfrm>
            <a:off x="4741662" y="3181468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Office1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B9BA078F-492D-7D4E-AB33-8AAA947711CA}"/>
              </a:ext>
            </a:extLst>
          </p:cNvPr>
          <p:cNvSpPr txBox="1"/>
          <p:nvPr/>
        </p:nvSpPr>
        <p:spPr>
          <a:xfrm>
            <a:off x="8475130" y="3181468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Office2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FB115049-5154-5D4C-7A81-A4C62DC59C53}"/>
              </a:ext>
            </a:extLst>
          </p:cNvPr>
          <p:cNvSpPr txBox="1"/>
          <p:nvPr/>
        </p:nvSpPr>
        <p:spPr>
          <a:xfrm>
            <a:off x="531986" y="3181468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WFH</a:t>
            </a:r>
            <a:r>
              <a:rPr lang="zh-TW" altLang="en-US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 </a:t>
            </a:r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employees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522E4B3D-F456-EE76-8AAB-DFE8DB1C6E63}"/>
              </a:ext>
            </a:extLst>
          </p:cNvPr>
          <p:cNvSpPr txBox="1"/>
          <p:nvPr/>
        </p:nvSpPr>
        <p:spPr>
          <a:xfrm>
            <a:off x="10619703" y="3181468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Field sales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EE6CE1F-60E4-C030-FA16-4193E3860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2" y="3563270"/>
            <a:ext cx="583649" cy="583649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0BE0FA46-AE40-0347-CB32-6852AE3E8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687" y="4344825"/>
            <a:ext cx="583649" cy="583649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F85C3644-BCFF-C584-9A0C-14F4057A3B6F}"/>
              </a:ext>
            </a:extLst>
          </p:cNvPr>
          <p:cNvSpPr/>
          <p:nvPr/>
        </p:nvSpPr>
        <p:spPr>
          <a:xfrm>
            <a:off x="10198426" y="4207933"/>
            <a:ext cx="706582" cy="513299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QVPN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57FD80C2-E343-3972-DB8E-BD7EF7A4DE50}"/>
              </a:ext>
            </a:extLst>
          </p:cNvPr>
          <p:cNvSpPr txBox="1"/>
          <p:nvPr/>
        </p:nvSpPr>
        <p:spPr>
          <a:xfrm>
            <a:off x="4897523" y="605188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10GbE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BDFB03F0-6AC2-D22D-F53A-EE245061E51F}"/>
              </a:ext>
            </a:extLst>
          </p:cNvPr>
          <p:cNvSpPr txBox="1"/>
          <p:nvPr/>
        </p:nvSpPr>
        <p:spPr>
          <a:xfrm>
            <a:off x="9276525" y="605188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10GbE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3C3C3C10-4831-E8D7-3D6B-7DE141E53A4D}"/>
              </a:ext>
            </a:extLst>
          </p:cNvPr>
          <p:cNvSpPr txBox="1"/>
          <p:nvPr/>
        </p:nvSpPr>
        <p:spPr>
          <a:xfrm>
            <a:off x="3767757" y="605188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2.5GbE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6D5C2A07-3DEB-70FE-B718-8172B61AC357}"/>
              </a:ext>
            </a:extLst>
          </p:cNvPr>
          <p:cNvSpPr txBox="1"/>
          <p:nvPr/>
        </p:nvSpPr>
        <p:spPr>
          <a:xfrm>
            <a:off x="8188892" y="6051886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err="1">
                <a:solidFill>
                  <a:schemeClr val="bg1"/>
                </a:solidFill>
              </a:rPr>
              <a:t>WiFi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5F092B22-4A6C-8041-9534-CB7C09DA6425}"/>
              </a:ext>
            </a:extLst>
          </p:cNvPr>
          <p:cNvSpPr txBox="1"/>
          <p:nvPr/>
        </p:nvSpPr>
        <p:spPr>
          <a:xfrm>
            <a:off x="6053134" y="605188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10GbE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AE8CA2F-7130-D5CA-DD64-F46F15F0ADB1}"/>
              </a:ext>
            </a:extLst>
          </p:cNvPr>
          <p:cNvSpPr txBox="1"/>
          <p:nvPr/>
        </p:nvSpPr>
        <p:spPr>
          <a:xfrm>
            <a:off x="854831" y="4832794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err="1">
                <a:solidFill>
                  <a:schemeClr val="bg1"/>
                </a:solidFill>
              </a:rPr>
              <a:t>WiFi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7FC07C0-C175-4EF0-F00B-86AC37C71ED8}"/>
              </a:ext>
            </a:extLst>
          </p:cNvPr>
          <p:cNvSpPr txBox="1"/>
          <p:nvPr/>
        </p:nvSpPr>
        <p:spPr>
          <a:xfrm>
            <a:off x="4790073" y="3833963"/>
            <a:ext cx="810790" cy="244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/>
              <a:t>QHora-322</a:t>
            </a:r>
            <a:endParaRPr lang="zh-TW" altLang="en-US" sz="100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A3F6EDF-2E8C-D52C-E6BA-EC9FFBB63851}"/>
              </a:ext>
            </a:extLst>
          </p:cNvPr>
          <p:cNvSpPr txBox="1"/>
          <p:nvPr/>
        </p:nvSpPr>
        <p:spPr>
          <a:xfrm>
            <a:off x="8475130" y="3893993"/>
            <a:ext cx="931804" cy="244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/>
              <a:t>QHora-301W</a:t>
            </a:r>
            <a:endParaRPr lang="zh-TW" altLang="en-US" sz="100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43E61E0-2370-9E99-0E7F-B7A24653568A}"/>
              </a:ext>
            </a:extLst>
          </p:cNvPr>
          <p:cNvSpPr txBox="1"/>
          <p:nvPr/>
        </p:nvSpPr>
        <p:spPr>
          <a:xfrm>
            <a:off x="1821232" y="3662266"/>
            <a:ext cx="904736" cy="244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/>
              <a:t>QMiro-201W</a:t>
            </a:r>
            <a:endParaRPr lang="zh-TW" altLang="en-US" sz="1000"/>
          </a:p>
        </p:txBody>
      </p:sp>
    </p:spTree>
    <p:extLst>
      <p:ext uri="{BB962C8B-B14F-4D97-AF65-F5344CB8AC3E}">
        <p14:creationId xmlns:p14="http://schemas.microsoft.com/office/powerpoint/2010/main" val="723774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F074EF54-C2EC-07E3-2701-D15482346FB6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8396"/>
              </a:gs>
              <a:gs pos="5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94F79AC-65CF-D331-DFA3-DE7C71C52DC9}"/>
              </a:ext>
            </a:extLst>
          </p:cNvPr>
          <p:cNvSpPr/>
          <p:nvPr/>
        </p:nvSpPr>
        <p:spPr>
          <a:xfrm>
            <a:off x="0" y="282054"/>
            <a:ext cx="9412406" cy="252938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367605" y="475032"/>
            <a:ext cx="8662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What requirements are going to need for Chain stores deployment?</a:t>
            </a:r>
            <a:endParaRPr lang="en-US" altLang="zh-TW" sz="4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367606" y="1728462"/>
            <a:ext cx="4609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/>
              <a:t>Secure connection connect back to HQ is necessary for each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/>
              <a:t>Massive deployment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707D5AE-BD98-BE8F-CD7C-09142F463929}"/>
              </a:ext>
            </a:extLst>
          </p:cNvPr>
          <p:cNvGrpSpPr/>
          <p:nvPr/>
        </p:nvGrpSpPr>
        <p:grpSpPr>
          <a:xfrm>
            <a:off x="3947833" y="2065361"/>
            <a:ext cx="6814752" cy="4760794"/>
            <a:chOff x="3565695" y="1742984"/>
            <a:chExt cx="6814752" cy="476079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184AD02-F172-AD16-6DE8-795B35232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5695" y="1742984"/>
              <a:ext cx="6814752" cy="4760794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A865025-2AF0-E6D3-4054-8693AD376BFA}"/>
                </a:ext>
              </a:extLst>
            </p:cNvPr>
            <p:cNvSpPr/>
            <p:nvPr/>
          </p:nvSpPr>
          <p:spPr>
            <a:xfrm>
              <a:off x="6394722" y="4319737"/>
              <a:ext cx="1156699" cy="495814"/>
            </a:xfrm>
            <a:prstGeom prst="rect">
              <a:avLst/>
            </a:prstGeom>
            <a:solidFill>
              <a:srgbClr val="72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2">
                      <a:lumMod val="50000"/>
                    </a:schemeClr>
                  </a:solidFill>
                </a:rPr>
                <a:t>Secure connection</a:t>
              </a: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B9BA078F-492D-7D4E-AB33-8AAA947711CA}"/>
                </a:ext>
              </a:extLst>
            </p:cNvPr>
            <p:cNvSpPr txBox="1"/>
            <p:nvPr/>
          </p:nvSpPr>
          <p:spPr>
            <a:xfrm>
              <a:off x="8686137" y="3682047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b="1">
                  <a:solidFill>
                    <a:schemeClr val="bg1"/>
                  </a:solidFill>
                  <a:effectLst>
                    <a:outerShdw blurRad="38100" dist="50800" dir="2700000" sx="101000" sy="101000" algn="tl" rotWithShape="0">
                      <a:prstClr val="black">
                        <a:alpha val="60000"/>
                      </a:prstClr>
                    </a:outerShdw>
                  </a:effectLst>
                </a:rPr>
                <a:t>HQ</a:t>
              </a:r>
              <a:endParaRPr lang="zh-TW" altLang="en-US" sz="28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574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3CC5B093-09E4-9C93-1CEA-1F3E9E74F944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8396"/>
              </a:gs>
              <a:gs pos="5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C3C3116E-693A-05C2-64C8-5FB868572592}"/>
              </a:ext>
            </a:extLst>
          </p:cNvPr>
          <p:cNvSpPr/>
          <p:nvPr/>
        </p:nvSpPr>
        <p:spPr>
          <a:xfrm>
            <a:off x="0" y="282054"/>
            <a:ext cx="8300363" cy="320722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476787" y="439907"/>
            <a:ext cx="774371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What is going to change once QHora-321/322 join to Chain stores network?</a:t>
            </a:r>
            <a:endParaRPr lang="en-US" altLang="zh-TW" sz="400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476788" y="2431530"/>
            <a:ext cx="521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/>
              <a:t>QuWAN can make network between HQ and store become a secure and encrypt intranet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/>
              <a:t>Can manage all QuWAN devices from cloud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8AA54D2-C187-72C1-B32D-48B936026D83}"/>
              </a:ext>
            </a:extLst>
          </p:cNvPr>
          <p:cNvGrpSpPr/>
          <p:nvPr/>
        </p:nvGrpSpPr>
        <p:grpSpPr>
          <a:xfrm>
            <a:off x="4348643" y="1854028"/>
            <a:ext cx="7476805" cy="4881002"/>
            <a:chOff x="3352828" y="2178996"/>
            <a:chExt cx="6676135" cy="4358308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96847543-3D30-B8F6-F447-FA0E3A20B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52828" y="2178996"/>
              <a:ext cx="6676135" cy="4358308"/>
            </a:xfrm>
            <a:prstGeom prst="rect">
              <a:avLst/>
            </a:prstGeom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D8888E1A-CDF4-0257-87DE-08106E3CB998}"/>
                </a:ext>
              </a:extLst>
            </p:cNvPr>
            <p:cNvSpPr txBox="1"/>
            <p:nvPr/>
          </p:nvSpPr>
          <p:spPr>
            <a:xfrm>
              <a:off x="8222683" y="3429000"/>
              <a:ext cx="569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>
                  <a:solidFill>
                    <a:schemeClr val="bg1"/>
                  </a:solidFill>
                  <a:effectLst>
                    <a:outerShdw blurRad="38100" dist="50800" dir="2700000" sx="101000" sy="101000" algn="tl" rotWithShape="0">
                      <a:prstClr val="black">
                        <a:alpha val="60000"/>
                      </a:prstClr>
                    </a:outerShdw>
                  </a:effectLst>
                </a:rPr>
                <a:t>HQ</a:t>
              </a:r>
              <a:endParaRPr lang="zh-TW" altLang="en-US" sz="20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3C61D460-721E-BDA1-A942-683F941337BF}"/>
                </a:ext>
              </a:extLst>
            </p:cNvPr>
            <p:cNvSpPr txBox="1"/>
            <p:nvPr/>
          </p:nvSpPr>
          <p:spPr>
            <a:xfrm>
              <a:off x="4349813" y="3726747"/>
              <a:ext cx="810790" cy="244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/>
                <a:t>QHora-322</a:t>
              </a:r>
              <a:endParaRPr lang="zh-TW" altLang="en-US" sz="1000"/>
            </a:p>
          </p:txBody>
        </p:sp>
      </p:grpSp>
    </p:spTree>
    <p:extLst>
      <p:ext uri="{BB962C8B-B14F-4D97-AF65-F5344CB8AC3E}">
        <p14:creationId xmlns:p14="http://schemas.microsoft.com/office/powerpoint/2010/main" val="2978603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54FE9865-944A-F769-AC98-4F4909BC3A3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8396"/>
              </a:gs>
              <a:gs pos="5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C3C3116E-693A-05C2-64C8-5FB868572592}"/>
              </a:ext>
            </a:extLst>
          </p:cNvPr>
          <p:cNvSpPr/>
          <p:nvPr/>
        </p:nvSpPr>
        <p:spPr>
          <a:xfrm>
            <a:off x="4171667" y="282053"/>
            <a:ext cx="8020334" cy="35110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4511456" y="491807"/>
            <a:ext cx="7505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Can have different deployment for specific deployment to dedicate store by using QuWAN relate products</a:t>
            </a:r>
            <a:endParaRPr lang="en-US" altLang="zh-TW" sz="32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6676277" y="2202173"/>
            <a:ext cx="5149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It can choose using QHora-322 for larger store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It can choose QHora-301W for the store need </a:t>
            </a:r>
            <a:r>
              <a:rPr kumimoji="0" lang="en-US" altLang="zh-TW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WiFi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 deployment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It can deploy high-end device at HQ to providing much powerful process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2796312-4ABA-5977-E892-54BFC303EB62}"/>
              </a:ext>
            </a:extLst>
          </p:cNvPr>
          <p:cNvGrpSpPr/>
          <p:nvPr/>
        </p:nvGrpSpPr>
        <p:grpSpPr>
          <a:xfrm>
            <a:off x="165078" y="1578984"/>
            <a:ext cx="8414816" cy="5224184"/>
            <a:chOff x="15903" y="1135008"/>
            <a:chExt cx="9124541" cy="5664803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8541731-911A-16A3-1341-F34A4EB6A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4397" y="1135008"/>
              <a:ext cx="8506830" cy="5413144"/>
            </a:xfrm>
            <a:prstGeom prst="rect">
              <a:avLst/>
            </a:prstGeom>
          </p:spPr>
        </p:pic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0FB70A28-CC65-D768-BC29-04411C6FB787}"/>
                </a:ext>
              </a:extLst>
            </p:cNvPr>
            <p:cNvSpPr txBox="1"/>
            <p:nvPr/>
          </p:nvSpPr>
          <p:spPr>
            <a:xfrm>
              <a:off x="854027" y="2622244"/>
              <a:ext cx="679197" cy="477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>
                  <a:solidFill>
                    <a:schemeClr val="bg1"/>
                  </a:solidFill>
                  <a:effectLst>
                    <a:outerShdw blurRad="38100" dist="50800" dir="2700000" sx="101000" sy="101000" algn="tl" rotWithShape="0">
                      <a:prstClr val="black">
                        <a:alpha val="60000"/>
                      </a:prstClr>
                    </a:outerShdw>
                  </a:effectLst>
                </a:rPr>
                <a:t>HQ</a:t>
              </a:r>
              <a:endParaRPr lang="zh-TW" altLang="en-US" sz="20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3BB83ADE-B705-02A0-72D3-DEDB38ABAE2F}"/>
                </a:ext>
              </a:extLst>
            </p:cNvPr>
            <p:cNvSpPr txBox="1"/>
            <p:nvPr/>
          </p:nvSpPr>
          <p:spPr>
            <a:xfrm>
              <a:off x="5546984" y="3108453"/>
              <a:ext cx="1149962" cy="277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/>
                <a:t>QGD-1600P</a:t>
              </a:r>
              <a:endParaRPr lang="zh-TW" altLang="en-US" sz="1000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236A5248-C40E-7C39-3C76-AF06F076A30B}"/>
                </a:ext>
              </a:extLst>
            </p:cNvPr>
            <p:cNvSpPr txBox="1"/>
            <p:nvPr/>
          </p:nvSpPr>
          <p:spPr>
            <a:xfrm>
              <a:off x="15903" y="4586752"/>
              <a:ext cx="1084357" cy="312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>
                  <a:solidFill>
                    <a:srgbClr val="0070C0"/>
                  </a:solidFill>
                </a:rPr>
                <a:t>QHora-322</a:t>
              </a:r>
              <a:endParaRPr lang="zh-TW" altLang="en-US" sz="1200" b="1">
                <a:solidFill>
                  <a:srgbClr val="0070C0"/>
                </a:solidFill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C32DBC10-B00B-BDC7-6255-DB921DDB359B}"/>
                </a:ext>
              </a:extLst>
            </p:cNvPr>
            <p:cNvSpPr txBox="1"/>
            <p:nvPr/>
          </p:nvSpPr>
          <p:spPr>
            <a:xfrm>
              <a:off x="3222273" y="4903020"/>
              <a:ext cx="921486" cy="27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/>
                <a:t>QHora-321</a:t>
              </a:r>
              <a:endParaRPr lang="zh-TW" altLang="en-US" sz="1000"/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C119512E-FCB9-A7C4-981E-589957C52590}"/>
                </a:ext>
              </a:extLst>
            </p:cNvPr>
            <p:cNvSpPr txBox="1"/>
            <p:nvPr/>
          </p:nvSpPr>
          <p:spPr>
            <a:xfrm>
              <a:off x="4665866" y="4903020"/>
              <a:ext cx="921486" cy="27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/>
                <a:t>QHora-321</a:t>
              </a:r>
              <a:endParaRPr lang="zh-TW" altLang="en-US" sz="1000"/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4A9EF236-7639-5EB6-3AF2-D4457EF5D3A2}"/>
                </a:ext>
              </a:extLst>
            </p:cNvPr>
            <p:cNvSpPr txBox="1"/>
            <p:nvPr/>
          </p:nvSpPr>
          <p:spPr>
            <a:xfrm>
              <a:off x="5918962" y="4903020"/>
              <a:ext cx="921486" cy="27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/>
                <a:t>QHora-321</a:t>
              </a:r>
              <a:endParaRPr lang="zh-TW" altLang="en-US" sz="1000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FE0C0CF0-4D11-830B-152A-03D65128FF4E}"/>
                </a:ext>
              </a:extLst>
            </p:cNvPr>
            <p:cNvSpPr txBox="1"/>
            <p:nvPr/>
          </p:nvSpPr>
          <p:spPr>
            <a:xfrm>
              <a:off x="2045064" y="4903020"/>
              <a:ext cx="921486" cy="27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/>
                <a:t>QHora-321</a:t>
              </a:r>
              <a:endParaRPr lang="zh-TW" altLang="en-US" sz="1000"/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2D4F9404-B5F4-5149-3739-53BDC5661FF2}"/>
                </a:ext>
              </a:extLst>
            </p:cNvPr>
            <p:cNvSpPr txBox="1"/>
            <p:nvPr/>
          </p:nvSpPr>
          <p:spPr>
            <a:xfrm>
              <a:off x="7891406" y="4586752"/>
              <a:ext cx="1249038" cy="312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>
                  <a:solidFill>
                    <a:srgbClr val="0070C0"/>
                  </a:solidFill>
                </a:rPr>
                <a:t>QHora-301W</a:t>
              </a:r>
              <a:endParaRPr lang="zh-TW" altLang="en-US" sz="1200" b="1">
                <a:solidFill>
                  <a:srgbClr val="0070C0"/>
                </a:solidFill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DAE3B6BB-7C37-C93B-2029-9857D1261667}"/>
                </a:ext>
              </a:extLst>
            </p:cNvPr>
            <p:cNvSpPr txBox="1"/>
            <p:nvPr/>
          </p:nvSpPr>
          <p:spPr>
            <a:xfrm>
              <a:off x="48983" y="6487099"/>
              <a:ext cx="1484241" cy="3127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b="1" err="1"/>
                <a:t>Dist</a:t>
              </a:r>
              <a:r>
                <a:rPr lang="en-US" altLang="zh-TW" sz="1200" b="1"/>
                <a:t> large store</a:t>
              </a:r>
              <a:endParaRPr lang="zh-TW" altLang="en-US" sz="1200" b="1"/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0DDA6713-CE23-F8E1-E85D-69A51709CE6D}"/>
                </a:ext>
              </a:extLst>
            </p:cNvPr>
            <p:cNvSpPr txBox="1"/>
            <p:nvPr/>
          </p:nvSpPr>
          <p:spPr>
            <a:xfrm>
              <a:off x="7013306" y="6487099"/>
              <a:ext cx="2127138" cy="300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b="1"/>
                <a:t>Store with </a:t>
              </a:r>
              <a:r>
                <a:rPr lang="en-US" altLang="zh-TW" sz="1200" b="1" err="1"/>
                <a:t>WiFi</a:t>
              </a:r>
              <a:r>
                <a:rPr lang="en-US" altLang="zh-TW" sz="1200" b="1"/>
                <a:t> service</a:t>
              </a:r>
            </a:p>
          </p:txBody>
        </p:sp>
        <p:pic>
          <p:nvPicPr>
            <p:cNvPr id="5" name="圖片 4" descr="一張含有 文字 的圖片&#10;&#10;自動產生的描述">
              <a:extLst>
                <a:ext uri="{FF2B5EF4-FFF2-40B4-BE49-F238E27FC236}">
                  <a16:creationId xmlns:a16="http://schemas.microsoft.com/office/drawing/2014/main" id="{2BD8C95A-5C0C-A28C-86C4-A25C71A31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71" y="2086485"/>
              <a:ext cx="1412234" cy="824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580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圖形 71">
            <a:extLst>
              <a:ext uri="{FF2B5EF4-FFF2-40B4-BE49-F238E27FC236}">
                <a16:creationId xmlns:a16="http://schemas.microsoft.com/office/drawing/2014/main" id="{980C526B-0916-DB6F-975B-5B84CF188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509" y="302471"/>
            <a:ext cx="9187301" cy="6631926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BE0DFBD3-09B7-0D35-797D-B9AAAFBFC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553" y="1129807"/>
            <a:ext cx="803041" cy="868698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9347734E-4D0C-BA06-B9D5-CF790BD1F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553" y="2286917"/>
            <a:ext cx="803041" cy="8686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819142" y="544673"/>
            <a:ext cx="8276780" cy="978729"/>
          </a:xfr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It makes QuWAN more possibility now because QHora-321/322 become part of it</a:t>
            </a:r>
            <a:endParaRPr lang="zh-TW" altLang="en-US" sz="32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0AA7962-54D6-ECCF-C1A8-7C4706B71BFF}"/>
              </a:ext>
            </a:extLst>
          </p:cNvPr>
          <p:cNvSpPr txBox="1"/>
          <p:nvPr/>
        </p:nvSpPr>
        <p:spPr>
          <a:xfrm>
            <a:off x="1510109" y="33665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r>
              <a:rPr lang="en-US" altLang="zh-TW"/>
              <a:t>SMB/SB Router</a:t>
            </a:r>
            <a:endParaRPr lang="zh-TW" altLang="en-US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2A4FB538-0453-EA64-ACCD-6D9148E127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232" y="3177252"/>
            <a:ext cx="1948681" cy="620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A1FE4CF8-D6CE-0F82-C717-A10E5C1530E7}"/>
              </a:ext>
            </a:extLst>
          </p:cNvPr>
          <p:cNvSpPr txBox="1"/>
          <p:nvPr/>
        </p:nvSpPr>
        <p:spPr>
          <a:xfrm>
            <a:off x="1781858" y="1466872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QHora-321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4F0456EB-2E99-A6C6-93CE-826E6AEB325A}"/>
              </a:ext>
            </a:extLst>
          </p:cNvPr>
          <p:cNvSpPr txBox="1"/>
          <p:nvPr/>
        </p:nvSpPr>
        <p:spPr>
          <a:xfrm>
            <a:off x="1781858" y="2600110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QHora-322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2A331F22-BFDF-3BF7-E8D9-45D48BADE5E2}"/>
              </a:ext>
            </a:extLst>
          </p:cNvPr>
          <p:cNvSpPr txBox="1"/>
          <p:nvPr/>
        </p:nvSpPr>
        <p:spPr>
          <a:xfrm>
            <a:off x="1684876" y="3708809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QHora-301W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3C02BB3-1068-F0EA-DEC5-BDCE74F39B05}"/>
              </a:ext>
            </a:extLst>
          </p:cNvPr>
          <p:cNvSpPr txBox="1"/>
          <p:nvPr/>
        </p:nvSpPr>
        <p:spPr>
          <a:xfrm>
            <a:off x="4281625" y="1911942"/>
            <a:ext cx="277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altLang="zh-TW" sz="1800">
                <a:solidFill>
                  <a:schemeClr val="tx1"/>
                </a:solidFill>
                <a:effectLst/>
              </a:rPr>
              <a:t>Home </a:t>
            </a:r>
            <a:r>
              <a:rPr lang="en-US" altLang="zh-TW" sz="1800" err="1">
                <a:solidFill>
                  <a:schemeClr val="tx1"/>
                </a:solidFill>
                <a:effectLst/>
              </a:rPr>
              <a:t>WiFi</a:t>
            </a:r>
            <a:r>
              <a:rPr lang="en-US" altLang="zh-TW" sz="1800">
                <a:solidFill>
                  <a:schemeClr val="tx1"/>
                </a:solidFill>
                <a:effectLst/>
              </a:rPr>
              <a:t> mesh router</a:t>
            </a:r>
            <a:endParaRPr lang="zh-TW" altLang="en-US" sz="1800">
              <a:solidFill>
                <a:schemeClr val="tx1"/>
              </a:solidFill>
              <a:effectLst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434E9734-CF5F-C1BE-2930-C54D3C71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r="25368"/>
          <a:stretch/>
        </p:blipFill>
        <p:spPr>
          <a:xfrm>
            <a:off x="4318551" y="2539301"/>
            <a:ext cx="984053" cy="1251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1BD8574F-5965-A7A2-27B2-9970591D13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r="28970"/>
          <a:stretch/>
        </p:blipFill>
        <p:spPr>
          <a:xfrm>
            <a:off x="6218845" y="2562308"/>
            <a:ext cx="788131" cy="1174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368A3D72-D57D-BC46-97B4-6665AB4B362D}"/>
              </a:ext>
            </a:extLst>
          </p:cNvPr>
          <p:cNvSpPr txBox="1"/>
          <p:nvPr/>
        </p:nvSpPr>
        <p:spPr>
          <a:xfrm>
            <a:off x="3935473" y="373640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QMiroPlus-201W</a:t>
            </a:r>
            <a:endPara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57C486DC-D52C-F05A-04FF-E3E4D35EC105}"/>
              </a:ext>
            </a:extLst>
          </p:cNvPr>
          <p:cNvSpPr txBox="1"/>
          <p:nvPr/>
        </p:nvSpPr>
        <p:spPr>
          <a:xfrm>
            <a:off x="5921054" y="3736408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QMiro-201W</a:t>
            </a:r>
            <a:endPara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CE0437E-2481-D796-194A-2095C0F98416}"/>
              </a:ext>
            </a:extLst>
          </p:cNvPr>
          <p:cNvSpPr txBox="1"/>
          <p:nvPr/>
        </p:nvSpPr>
        <p:spPr>
          <a:xfrm>
            <a:off x="7977864" y="1923010"/>
            <a:ext cx="19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b="1">
                <a:effectLst/>
              </a:defRPr>
            </a:lvl1pPr>
          </a:lstStyle>
          <a:p>
            <a:r>
              <a:rPr lang="en-US" altLang="zh-TW"/>
              <a:t>QuWAN </a:t>
            </a:r>
            <a:r>
              <a:rPr lang="en-US" altLang="zh-TW" err="1"/>
              <a:t>vRouter</a:t>
            </a:r>
            <a:endParaRPr lang="zh-TW" altLang="en-US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FAAE8099-5CCE-1704-179C-1A41ABEC329F}"/>
              </a:ext>
            </a:extLst>
          </p:cNvPr>
          <p:cNvSpPr txBox="1"/>
          <p:nvPr/>
        </p:nvSpPr>
        <p:spPr>
          <a:xfrm>
            <a:off x="3521692" y="4399894"/>
            <a:ext cx="375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b="1">
                <a:effectLst/>
              </a:defRPr>
            </a:lvl1pPr>
          </a:lstStyle>
          <a:p>
            <a:r>
              <a:rPr lang="en-US" altLang="zh-TW"/>
              <a:t>QNAP Products support QuWAN</a:t>
            </a:r>
            <a:endParaRPr lang="zh-TW" altLang="en-US"/>
          </a:p>
        </p:txBody>
      </p:sp>
      <p:pic>
        <p:nvPicPr>
          <p:cNvPr id="58" name="圖片 57" descr="一張含有 電子用品, 電腦, 監視器, 坐 的圖片&#10;&#10;自動產生的描述">
            <a:extLst>
              <a:ext uri="{FF2B5EF4-FFF2-40B4-BE49-F238E27FC236}">
                <a16:creationId xmlns:a16="http://schemas.microsoft.com/office/drawing/2014/main" id="{C7D82BAE-A097-509B-AED3-AF5A9D98E4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0725" y="4915519"/>
            <a:ext cx="1255251" cy="1426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id="{5C5AD0A9-7254-E30C-2B85-0D086454FAB3}"/>
              </a:ext>
            </a:extLst>
          </p:cNvPr>
          <p:cNvSpPr txBox="1"/>
          <p:nvPr/>
        </p:nvSpPr>
        <p:spPr>
          <a:xfrm>
            <a:off x="1284692" y="6265708"/>
            <a:ext cx="1697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QNAP NAS series</a:t>
            </a:r>
            <a:endPara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圖片 59" descr="一張含有 電腦 的圖片&#10;&#10;自動產生的描述">
            <a:extLst>
              <a:ext uri="{FF2B5EF4-FFF2-40B4-BE49-F238E27FC236}">
                <a16:creationId xmlns:a16="http://schemas.microsoft.com/office/drawing/2014/main" id="{AC0F505D-39ED-34E3-E38C-DEA0C9B34D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240" y="5691572"/>
            <a:ext cx="2988922" cy="50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" name="文字方塊 60">
            <a:extLst>
              <a:ext uri="{FF2B5EF4-FFF2-40B4-BE49-F238E27FC236}">
                <a16:creationId xmlns:a16="http://schemas.microsoft.com/office/drawing/2014/main" id="{551DBD72-C329-F0F3-EA23-3DAE3E88DE7B}"/>
              </a:ext>
            </a:extLst>
          </p:cNvPr>
          <p:cNvSpPr txBox="1"/>
          <p:nvPr/>
        </p:nvSpPr>
        <p:spPr>
          <a:xfrm>
            <a:off x="3239083" y="6265708"/>
            <a:ext cx="2871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QNAP QGD smart switch series</a:t>
            </a:r>
            <a:endPara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AD5FBB72-54CA-2F75-D06E-61F012A137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9" b="31820"/>
          <a:stretch/>
        </p:blipFill>
        <p:spPr>
          <a:xfrm>
            <a:off x="6715986" y="5656031"/>
            <a:ext cx="2940126" cy="57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文字方塊 62">
            <a:extLst>
              <a:ext uri="{FF2B5EF4-FFF2-40B4-BE49-F238E27FC236}">
                <a16:creationId xmlns:a16="http://schemas.microsoft.com/office/drawing/2014/main" id="{17888087-9D11-46E6-B7DF-A87DDB443255}"/>
              </a:ext>
            </a:extLst>
          </p:cNvPr>
          <p:cNvSpPr txBox="1"/>
          <p:nvPr/>
        </p:nvSpPr>
        <p:spPr>
          <a:xfrm>
            <a:off x="6507189" y="6265708"/>
            <a:ext cx="3513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QNAP </a:t>
            </a:r>
            <a:r>
              <a:rPr lang="en-US" altLang="zh-TW" sz="1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QuCPE</a:t>
            </a:r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Virtualization Equipment</a:t>
            </a:r>
            <a:endPara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A29769C3-DB8B-6427-F0CA-442E511248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9323" y="2633296"/>
            <a:ext cx="2131841" cy="124479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CABF4868-FE00-CD6C-C581-539815802CC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507" y="886687"/>
            <a:ext cx="1975681" cy="580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EB88C53A-F08D-C4E0-126C-385B3241368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2325" y="2070576"/>
            <a:ext cx="2053367" cy="589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651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88C6BB0-1C55-47C8-B4E1-F386F1687885}"/>
              </a:ext>
            </a:extLst>
          </p:cNvPr>
          <p:cNvSpPr/>
          <p:nvPr/>
        </p:nvSpPr>
        <p:spPr>
          <a:xfrm>
            <a:off x="0" y="0"/>
            <a:ext cx="5314950" cy="6944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2DFA30-E28A-45E6-819D-14EDC6DD22D3}"/>
              </a:ext>
            </a:extLst>
          </p:cNvPr>
          <p:cNvSpPr txBox="1"/>
          <p:nvPr/>
        </p:nvSpPr>
        <p:spPr>
          <a:xfrm>
            <a:off x="323681" y="3044279"/>
            <a:ext cx="4661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/>
              <a:t>Massive VPNs</a:t>
            </a:r>
            <a:endParaRPr lang="zh-TW" altLang="en-US" sz="4400" b="1"/>
          </a:p>
        </p:txBody>
      </p:sp>
    </p:spTree>
    <p:extLst>
      <p:ext uri="{BB962C8B-B14F-4D97-AF65-F5344CB8AC3E}">
        <p14:creationId xmlns:p14="http://schemas.microsoft.com/office/powerpoint/2010/main" val="1792971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C44787DD-340D-0F6D-33B6-93505B685943}"/>
              </a:ext>
            </a:extLst>
          </p:cNvPr>
          <p:cNvSpPr/>
          <p:nvPr/>
        </p:nvSpPr>
        <p:spPr>
          <a:xfrm>
            <a:off x="-52318" y="-332738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 txBox="1">
            <a:spLocks/>
          </p:cNvSpPr>
          <p:nvPr/>
        </p:nvSpPr>
        <p:spPr>
          <a:xfrm>
            <a:off x="792707" y="146732"/>
            <a:ext cx="10501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4000"/>
              <a:t>QHora-321/322 improve the number of VPN tunnel</a:t>
            </a:r>
            <a:r>
              <a:rPr lang="zh-TW" altLang="en-US" sz="4000"/>
              <a:t> </a:t>
            </a:r>
            <a:r>
              <a:rPr lang="en-US" altLang="zh-TW" sz="4000"/>
              <a:t>up to enterprise level</a:t>
            </a:r>
            <a:endParaRPr lang="zh-TW" altLang="en-US" sz="400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171" y="8319561"/>
            <a:ext cx="3400425" cy="6667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05" y="7515444"/>
            <a:ext cx="2733675" cy="1114425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27BD57A-D4A7-FDA0-8F92-1AF94C7D1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222871"/>
              </p:ext>
            </p:extLst>
          </p:nvPr>
        </p:nvGraphicFramePr>
        <p:xfrm>
          <a:off x="1226281" y="1647408"/>
          <a:ext cx="5679488" cy="1247157"/>
        </p:xfrm>
        <a:graphic>
          <a:graphicData uri="http://schemas.openxmlformats.org/drawingml/2006/table">
            <a:tbl>
              <a:tblPr/>
              <a:tblGrid>
                <a:gridCol w="3107521">
                  <a:extLst>
                    <a:ext uri="{9D8B030D-6E8A-4147-A177-3AD203B41FA5}">
                      <a16:colId xmlns:a16="http://schemas.microsoft.com/office/drawing/2014/main" val="457424227"/>
                    </a:ext>
                  </a:extLst>
                </a:gridCol>
                <a:gridCol w="1231551">
                  <a:extLst>
                    <a:ext uri="{9D8B030D-6E8A-4147-A177-3AD203B41FA5}">
                      <a16:colId xmlns:a16="http://schemas.microsoft.com/office/drawing/2014/main" val="4193635786"/>
                    </a:ext>
                  </a:extLst>
                </a:gridCol>
                <a:gridCol w="1340416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QHora-321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QHora-322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424197">
                <a:tc>
                  <a:txBody>
                    <a:bodyPr/>
                    <a:lstStyle/>
                    <a:p>
                      <a:r>
                        <a:rPr lang="en-US" altLang="zh-TW" sz="1400"/>
                        <a:t>Tunnels</a:t>
                      </a:r>
                      <a:r>
                        <a:rPr lang="en-US" altLang="zh-TW" sz="1400" baseline="0"/>
                        <a:t> of </a:t>
                      </a:r>
                      <a:r>
                        <a:rPr lang="en-US" altLang="zh-TW" sz="1400" err="1"/>
                        <a:t>Qbelt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700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1000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364406">
                <a:tc>
                  <a:txBody>
                    <a:bodyPr/>
                    <a:lstStyle/>
                    <a:p>
                      <a:r>
                        <a:rPr lang="en-US" altLang="zh-TW" sz="1400"/>
                        <a:t>Support</a:t>
                      </a:r>
                      <a:r>
                        <a:rPr lang="en-US" altLang="zh-TW" sz="1400" baseline="0"/>
                        <a:t> massive user account generate on </a:t>
                      </a:r>
                      <a:r>
                        <a:rPr lang="en-US" altLang="zh-TW" sz="1400" err="1"/>
                        <a:t>QuWAN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V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V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</a:tbl>
          </a:graphicData>
        </a:graphic>
      </p:graphicFrame>
      <p:pic>
        <p:nvPicPr>
          <p:cNvPr id="19" name="圖片 18">
            <a:extLst>
              <a:ext uri="{FF2B5EF4-FFF2-40B4-BE49-F238E27FC236}">
                <a16:creationId xmlns:a16="http://schemas.microsoft.com/office/drawing/2014/main" id="{D22C412D-4784-8407-0491-84DD8C75A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87" y="3004638"/>
            <a:ext cx="1080000" cy="1080000"/>
          </a:xfrm>
          <a:prstGeom prst="rect">
            <a:avLst/>
          </a:prstGeom>
        </p:spPr>
      </p:pic>
      <p:pic>
        <p:nvPicPr>
          <p:cNvPr id="21" name="圖片 20" descr="一張含有 文字, 時鐘 的圖片&#10;&#10;自動產生的描述">
            <a:extLst>
              <a:ext uri="{FF2B5EF4-FFF2-40B4-BE49-F238E27FC236}">
                <a16:creationId xmlns:a16="http://schemas.microsoft.com/office/drawing/2014/main" id="{049D9821-5C58-523D-A5A0-9083188BB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42" y="3101857"/>
            <a:ext cx="3171426" cy="885563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3A075472-97F5-095F-4478-D87FBB0D25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7587" y="4342120"/>
            <a:ext cx="1080000" cy="10800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84A35BB9-0C51-D5A5-2C86-D88171B354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30" y="4341894"/>
            <a:ext cx="1922522" cy="1080452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BDEFB702-C4DA-D27D-B431-1F87FA7CE8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87" y="5668822"/>
            <a:ext cx="1080000" cy="1080000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C3C9BDE2-5548-A3FE-D360-534FB104284A}"/>
              </a:ext>
            </a:extLst>
          </p:cNvPr>
          <p:cNvSpPr txBox="1"/>
          <p:nvPr/>
        </p:nvSpPr>
        <p:spPr>
          <a:xfrm>
            <a:off x="2659517" y="5916435"/>
            <a:ext cx="2765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rgbClr val="002060"/>
                </a:solidFill>
              </a:rPr>
              <a:t>QVPN</a:t>
            </a:r>
            <a:endParaRPr lang="zh-TW" altLang="en-US" sz="32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25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D80798B-BADD-40CB-9646-A21C63AE416D}"/>
              </a:ext>
            </a:extLst>
          </p:cNvPr>
          <p:cNvSpPr/>
          <p:nvPr/>
        </p:nvSpPr>
        <p:spPr>
          <a:xfrm>
            <a:off x="-4" y="-3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139F7-70EC-4C37-A8A4-CE0D1865F359}"/>
              </a:ext>
            </a:extLst>
          </p:cNvPr>
          <p:cNvSpPr txBox="1"/>
          <p:nvPr/>
        </p:nvSpPr>
        <p:spPr>
          <a:xfrm>
            <a:off x="576879" y="997042"/>
            <a:ext cx="11038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5000"/>
              <a:t>HW  SPEC</a:t>
            </a:r>
            <a:endParaRPr lang="zh-TW" altLang="en-US" sz="5000"/>
          </a:p>
        </p:txBody>
      </p:sp>
    </p:spTree>
    <p:extLst>
      <p:ext uri="{BB962C8B-B14F-4D97-AF65-F5344CB8AC3E}">
        <p14:creationId xmlns:p14="http://schemas.microsoft.com/office/powerpoint/2010/main" val="2362738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82" y="492368"/>
            <a:ext cx="7450533" cy="465741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93" y="2903310"/>
            <a:ext cx="7692712" cy="48088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202604" y="5880413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sz="1400" b="1"/>
            </a:lvl1pPr>
          </a:lstStyle>
          <a:p>
            <a:r>
              <a:rPr lang="en-US" altLang="zh-TW"/>
              <a:t>6x2.5 GbE RJ45</a:t>
            </a:r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E9F9489-F2EF-D42B-922D-AEBE951B4E66}"/>
              </a:ext>
            </a:extLst>
          </p:cNvPr>
          <p:cNvSpPr txBox="1"/>
          <p:nvPr/>
        </p:nvSpPr>
        <p:spPr>
          <a:xfrm>
            <a:off x="576879" y="492368"/>
            <a:ext cx="11038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/>
              <a:t>QHora-321</a:t>
            </a:r>
            <a:r>
              <a:rPr lang="zh-TW" altLang="en-US" sz="4800" b="1"/>
              <a:t> </a:t>
            </a:r>
            <a:r>
              <a:rPr lang="en-US" altLang="zh-TW" sz="4800" b="1"/>
              <a:t>panel</a:t>
            </a:r>
            <a:endParaRPr lang="zh-TW" altLang="en-US" sz="4800" b="1"/>
          </a:p>
        </p:txBody>
      </p:sp>
    </p:spTree>
    <p:extLst>
      <p:ext uri="{BB962C8B-B14F-4D97-AF65-F5344CB8AC3E}">
        <p14:creationId xmlns:p14="http://schemas.microsoft.com/office/powerpoint/2010/main" val="3943887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99" y="449331"/>
            <a:ext cx="7461600" cy="466432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99" y="2781496"/>
            <a:ext cx="7501793" cy="468945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45312" y="5418155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b="1"/>
              <a:t>6x2.5GbE RJ45</a:t>
            </a:r>
          </a:p>
          <a:p>
            <a:pPr algn="ctr"/>
            <a:r>
              <a:rPr lang="en-US" altLang="zh-TW" sz="1400" b="1"/>
              <a:t>3x10GbE RJ45</a:t>
            </a:r>
            <a:endParaRPr lang="zh-TW" altLang="en-US" sz="1400" b="1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977E535-5E3C-6267-76EC-840C92301E8B}"/>
              </a:ext>
            </a:extLst>
          </p:cNvPr>
          <p:cNvSpPr txBox="1"/>
          <p:nvPr/>
        </p:nvSpPr>
        <p:spPr>
          <a:xfrm>
            <a:off x="576879" y="492368"/>
            <a:ext cx="11038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800" b="1"/>
            </a:lvl1pPr>
          </a:lstStyle>
          <a:p>
            <a:r>
              <a:rPr lang="en-US" altLang="zh-TW"/>
              <a:t>QHora-322 panel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6649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88C6BB0-1C55-47C8-B4E1-F386F1687885}"/>
              </a:ext>
            </a:extLst>
          </p:cNvPr>
          <p:cNvSpPr/>
          <p:nvPr/>
        </p:nvSpPr>
        <p:spPr>
          <a:xfrm>
            <a:off x="6629400" y="0"/>
            <a:ext cx="556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2DFA30-E28A-45E6-819D-14EDC6DD22D3}"/>
              </a:ext>
            </a:extLst>
          </p:cNvPr>
          <p:cNvSpPr txBox="1"/>
          <p:nvPr/>
        </p:nvSpPr>
        <p:spPr>
          <a:xfrm>
            <a:off x="7155966" y="2144257"/>
            <a:ext cx="45094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/>
              <a:t>Evolution for user experience improvement on </a:t>
            </a:r>
            <a:r>
              <a:rPr lang="en-US" altLang="zh-TW" sz="4400" b="1" err="1"/>
              <a:t>QuRouter</a:t>
            </a:r>
            <a:r>
              <a:rPr lang="en-US" altLang="zh-TW" sz="4400" b="1"/>
              <a:t> </a:t>
            </a:r>
            <a:endParaRPr lang="zh-TW" altLang="en-US" sz="4400" b="1"/>
          </a:p>
        </p:txBody>
      </p:sp>
    </p:spTree>
    <p:extLst>
      <p:ext uri="{BB962C8B-B14F-4D97-AF65-F5344CB8AC3E}">
        <p14:creationId xmlns:p14="http://schemas.microsoft.com/office/powerpoint/2010/main" val="3974145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1" y="770434"/>
            <a:ext cx="2997893" cy="18740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60" y="695752"/>
            <a:ext cx="3338304" cy="208681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7D93BCE-71C8-CEC9-9131-1E06516B2D33}"/>
              </a:ext>
            </a:extLst>
          </p:cNvPr>
          <p:cNvSpPr txBox="1"/>
          <p:nvPr/>
        </p:nvSpPr>
        <p:spPr>
          <a:xfrm>
            <a:off x="576883" y="280157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LED-Front panel device status</a:t>
            </a:r>
            <a:endParaRPr lang="zh-TW" altLang="en-US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4DC2FBDE-AD13-6C54-A234-85C1EACA6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476432"/>
              </p:ext>
            </p:extLst>
          </p:nvPr>
        </p:nvGraphicFramePr>
        <p:xfrm>
          <a:off x="646503" y="2473940"/>
          <a:ext cx="10968613" cy="3825200"/>
        </p:xfrm>
        <a:graphic>
          <a:graphicData uri="http://schemas.openxmlformats.org/drawingml/2006/table">
            <a:tbl>
              <a:tblPr/>
              <a:tblGrid>
                <a:gridCol w="1579463">
                  <a:extLst>
                    <a:ext uri="{9D8B030D-6E8A-4147-A177-3AD203B41FA5}">
                      <a16:colId xmlns:a16="http://schemas.microsoft.com/office/drawing/2014/main" val="457424227"/>
                    </a:ext>
                  </a:extLst>
                </a:gridCol>
                <a:gridCol w="1546747">
                  <a:extLst>
                    <a:ext uri="{9D8B030D-6E8A-4147-A177-3AD203B41FA5}">
                      <a16:colId xmlns:a16="http://schemas.microsoft.com/office/drawing/2014/main" val="4193635786"/>
                    </a:ext>
                  </a:extLst>
                </a:gridCol>
                <a:gridCol w="823068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  <a:gridCol w="7019335">
                  <a:extLst>
                    <a:ext uri="{9D8B030D-6E8A-4147-A177-3AD203B41FA5}">
                      <a16:colId xmlns:a16="http://schemas.microsoft.com/office/drawing/2014/main" val="39963691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/>
                        <a:t>Location</a:t>
                      </a:r>
                      <a:endParaRPr lang="zh-TW" altLang="en-US" sz="1400" b="1"/>
                    </a:p>
                  </a:txBody>
                  <a:tcPr marL="41144" marR="41144" marT="41144" marB="411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/>
                        <a:t>Status</a:t>
                      </a:r>
                      <a:endParaRPr lang="zh-TW" altLang="en-US" sz="1400" b="1"/>
                    </a:p>
                  </a:txBody>
                  <a:tcPr marL="41144" marR="41144" marT="41144" marB="411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/>
                        <a:t>Icon</a:t>
                      </a:r>
                    </a:p>
                  </a:txBody>
                  <a:tcPr marL="41144" marR="41144" marT="41144" marB="411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/>
                        <a:t>Description</a:t>
                      </a:r>
                      <a:endParaRPr lang="zh-TW" altLang="en-US" sz="1400" b="1"/>
                    </a:p>
                  </a:txBody>
                  <a:tcPr marL="41144" marR="41144" marT="41144" marB="411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88238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First</a:t>
                      </a:r>
                      <a:r>
                        <a:rPr lang="en-US" altLang="zh-TW" sz="105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from the left</a:t>
                      </a:r>
                      <a:endParaRPr lang="zh-TW" alt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Yellow green)</a:t>
                      </a:r>
                      <a:endParaRPr 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Device power status</a:t>
                      </a:r>
                      <a:endParaRPr 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Off: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Power OFF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Steady: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Power ON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Keep blinking with Device status LED in 1sec on/off period: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System Error</a:t>
                      </a: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88238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Second</a:t>
                      </a:r>
                      <a:r>
                        <a:rPr lang="en-US" altLang="zh-TW" sz="105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from the left</a:t>
                      </a:r>
                      <a:r>
                        <a:rPr lang="zh-TW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 </a:t>
                      </a:r>
                      <a:endParaRPr lang="zh-TW" alt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Amber)</a:t>
                      </a:r>
                      <a:endParaRPr 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Device local status</a:t>
                      </a:r>
                      <a:endParaRPr 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Off: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Device is power off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Steady: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Device is booted up and initialized success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Keep blinking with 1sec on/off period: 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Device is initializing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Keep blinking with 2sec on/off period: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Device is being firmware updating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Keep blinking with Power LED with 1sec on/off period: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System Error</a:t>
                      </a: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  <a:tr h="88238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Third</a:t>
                      </a:r>
                      <a:r>
                        <a:rPr lang="en-US" altLang="zh-TW" sz="105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from the left</a:t>
                      </a:r>
                      <a:endParaRPr lang="zh-TW" alt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Blue green)</a:t>
                      </a:r>
                      <a:endParaRPr 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Device connection status with QuWAN Orchestrator</a:t>
                      </a:r>
                      <a:endParaRPr 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Steady: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Connected to QuWAN Orchestrator and can be managed.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Keep blinking with 0.5sec on/off period: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Device is joining to QuWAN Orchestrator.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Keep blinking with 2sec on/off period: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Lost connection to the QuWAN Orchestrator (Device joined to QuWAN before but lost connection now)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Off: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Did not join to QuWAN Orchestrator .</a:t>
                      </a: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174701"/>
                  </a:ext>
                </a:extLst>
              </a:tr>
              <a:tr h="88238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White</a:t>
                      </a:r>
                      <a:r>
                        <a:rPr lang="en-US" altLang="zh-TW" sz="105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from the left</a:t>
                      </a:r>
                      <a:endParaRPr lang="zh-TW" alt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White)</a:t>
                      </a:r>
                      <a:endParaRPr 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Device auto mesh connection status</a:t>
                      </a:r>
                      <a:endParaRPr lang="en-US" sz="2000"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Steady: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All QuWAN mesh VPN tunnels on this device are connected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Keep blinking with 2sec on/off period: 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All/ Partially of QuWAN mesh VPN tunnels on this device disconnected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Off: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Did not join to QuWAN Orchestrator. </a:t>
                      </a: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496990"/>
                  </a:ext>
                </a:extLst>
              </a:tr>
            </a:tbl>
          </a:graphicData>
        </a:graphic>
      </p:graphicFrame>
      <p:pic>
        <p:nvPicPr>
          <p:cNvPr id="15" name="圖形 14">
            <a:extLst>
              <a:ext uri="{FF2B5EF4-FFF2-40B4-BE49-F238E27FC236}">
                <a16:creationId xmlns:a16="http://schemas.microsoft.com/office/drawing/2014/main" id="{AFC461EF-75C1-2D5D-14B5-2A1B425EE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6770" y="2901915"/>
            <a:ext cx="481013" cy="509588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494C4D6F-2079-378C-70AA-A17A018B6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9678" y="3783689"/>
            <a:ext cx="478105" cy="478105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4D4BEA90-5104-2FBA-BC8F-3F015C137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5818" y="4777726"/>
            <a:ext cx="602915" cy="359353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93C83E96-B222-D877-3C3B-B4621DF6AE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0298" y="5607479"/>
            <a:ext cx="565566" cy="3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41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46192B91-2161-C8B0-F836-4AFE1831D792}"/>
              </a:ext>
            </a:extLst>
          </p:cNvPr>
          <p:cNvSpPr/>
          <p:nvPr/>
        </p:nvSpPr>
        <p:spPr>
          <a:xfrm rot="10800000">
            <a:off x="1103635" y="3598880"/>
            <a:ext cx="10069332" cy="1683985"/>
          </a:xfrm>
          <a:prstGeom prst="rect">
            <a:avLst/>
          </a:prstGeom>
          <a:gradFill>
            <a:gsLst>
              <a:gs pos="28000">
                <a:srgbClr val="6E8396">
                  <a:alpha val="78000"/>
                  <a:lumMod val="98000"/>
                  <a:lumOff val="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ABA32D8-B278-9789-84B9-7E1EE41DBC94}"/>
              </a:ext>
            </a:extLst>
          </p:cNvPr>
          <p:cNvSpPr/>
          <p:nvPr/>
        </p:nvSpPr>
        <p:spPr>
          <a:xfrm rot="10800000">
            <a:off x="1103635" y="1451212"/>
            <a:ext cx="10069332" cy="1683985"/>
          </a:xfrm>
          <a:prstGeom prst="rect">
            <a:avLst/>
          </a:prstGeom>
          <a:gradFill>
            <a:gsLst>
              <a:gs pos="28000">
                <a:srgbClr val="6E8396">
                  <a:alpha val="78000"/>
                  <a:lumMod val="98000"/>
                  <a:lumOff val="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FC068BA-004C-579F-C12C-89261A29DB43}"/>
              </a:ext>
            </a:extLst>
          </p:cNvPr>
          <p:cNvSpPr/>
          <p:nvPr/>
        </p:nvSpPr>
        <p:spPr>
          <a:xfrm>
            <a:off x="1103640" y="1240380"/>
            <a:ext cx="2919417" cy="421875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94" y="1226339"/>
            <a:ext cx="4384182" cy="27406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91" y="3389519"/>
            <a:ext cx="4384182" cy="2740600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1158229" y="1261681"/>
            <a:ext cx="282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+mj-lt"/>
                <a:cs typeface="Arial" panose="020B0604020202020204" pitchFamily="34" charset="0"/>
              </a:rPr>
              <a:t>Interface indicator</a:t>
            </a:r>
            <a:endParaRPr lang="zh-TW" altLang="en-US" sz="16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03638" y="2767857"/>
            <a:ext cx="3645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QHora-321 RJ45 port LED behavior</a:t>
            </a:r>
            <a:endParaRPr lang="zh-TW" altLang="en-US" sz="16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103638" y="4910660"/>
            <a:ext cx="3645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QHora-322 RJ45 port LED behavior</a:t>
            </a:r>
            <a:endParaRPr lang="zh-TW" altLang="en-US" sz="16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DF72498-4A58-0331-4BE1-28B9F0094400}"/>
              </a:ext>
            </a:extLst>
          </p:cNvPr>
          <p:cNvSpPr txBox="1"/>
          <p:nvPr/>
        </p:nvSpPr>
        <p:spPr>
          <a:xfrm>
            <a:off x="576883" y="280157"/>
            <a:ext cx="11337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5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4400">
                <a:latin typeface="+mj-lt"/>
              </a:rPr>
              <a:t>LED-Interface indicator and port status</a:t>
            </a:r>
            <a:endParaRPr lang="zh-TW" altLang="en-US" sz="4400">
              <a:latin typeface="+mj-lt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8CA60B93-BEA5-8132-4A1B-CE63316DD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318949"/>
              </p:ext>
            </p:extLst>
          </p:nvPr>
        </p:nvGraphicFramePr>
        <p:xfrm>
          <a:off x="1103643" y="5282865"/>
          <a:ext cx="10069325" cy="1442412"/>
        </p:xfrm>
        <a:graphic>
          <a:graphicData uri="http://schemas.openxmlformats.org/drawingml/2006/table">
            <a:tbl>
              <a:tblPr/>
              <a:tblGrid>
                <a:gridCol w="1453494">
                  <a:extLst>
                    <a:ext uri="{9D8B030D-6E8A-4147-A177-3AD203B41FA5}">
                      <a16:colId xmlns:a16="http://schemas.microsoft.com/office/drawing/2014/main" val="457424227"/>
                    </a:ext>
                  </a:extLst>
                </a:gridCol>
                <a:gridCol w="1453494">
                  <a:extLst>
                    <a:ext uri="{9D8B030D-6E8A-4147-A177-3AD203B41FA5}">
                      <a16:colId xmlns:a16="http://schemas.microsoft.com/office/drawing/2014/main" val="4193635786"/>
                    </a:ext>
                  </a:extLst>
                </a:gridCol>
                <a:gridCol w="1453494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  <a:gridCol w="5708843">
                  <a:extLst>
                    <a:ext uri="{9D8B030D-6E8A-4147-A177-3AD203B41FA5}">
                      <a16:colId xmlns:a16="http://schemas.microsoft.com/office/drawing/2014/main" val="3996369178"/>
                    </a:ext>
                  </a:extLst>
                </a:gridCol>
              </a:tblGrid>
              <a:tr h="2351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number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speed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LED color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Behavior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295833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2.5GbE 1-6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2.5GbE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Green(Left)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2.5 Gbps,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2958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Amber(Right)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1G/100M 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  <a:tr h="295833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10GbE 1-3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10GbE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Green(Left)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10 Gbps,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174701"/>
                  </a:ext>
                </a:extLst>
              </a:tr>
              <a:tr h="295833">
                <a:tc vMerge="1">
                  <a:txBody>
                    <a:bodyPr/>
                    <a:lstStyle/>
                    <a:p>
                      <a:pPr fontAlgn="t"/>
                      <a:endParaRPr lang="zh-TW" alt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fontAlgn="t"/>
                      <a:endParaRPr lang="zh-TW" alt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Amber(Right)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5G/1G/100M 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496990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E6C1271C-5EFC-D71B-D431-470B864A3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798797"/>
              </p:ext>
            </p:extLst>
          </p:nvPr>
        </p:nvGraphicFramePr>
        <p:xfrm>
          <a:off x="1103643" y="3142808"/>
          <a:ext cx="10069325" cy="850746"/>
        </p:xfrm>
        <a:graphic>
          <a:graphicData uri="http://schemas.openxmlformats.org/drawingml/2006/table">
            <a:tbl>
              <a:tblPr/>
              <a:tblGrid>
                <a:gridCol w="1453494">
                  <a:extLst>
                    <a:ext uri="{9D8B030D-6E8A-4147-A177-3AD203B41FA5}">
                      <a16:colId xmlns:a16="http://schemas.microsoft.com/office/drawing/2014/main" val="457424227"/>
                    </a:ext>
                  </a:extLst>
                </a:gridCol>
                <a:gridCol w="1453494">
                  <a:extLst>
                    <a:ext uri="{9D8B030D-6E8A-4147-A177-3AD203B41FA5}">
                      <a16:colId xmlns:a16="http://schemas.microsoft.com/office/drawing/2014/main" val="4193635786"/>
                    </a:ext>
                  </a:extLst>
                </a:gridCol>
                <a:gridCol w="1453494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  <a:gridCol w="5708843">
                  <a:extLst>
                    <a:ext uri="{9D8B030D-6E8A-4147-A177-3AD203B41FA5}">
                      <a16:colId xmlns:a16="http://schemas.microsoft.com/office/drawing/2014/main" val="3996369178"/>
                    </a:ext>
                  </a:extLst>
                </a:gridCol>
              </a:tblGrid>
              <a:tr h="2351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number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speed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LED color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Behavior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295833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1-6</a:t>
                      </a:r>
                      <a:endParaRPr lang="zh-TW" alt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2.5GbE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Green(Left)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2.5 Gbps,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2958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Amber(Right)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1G/100M 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1C4643A0-9A2C-FBED-42BE-4E2C6A461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414350"/>
              </p:ext>
            </p:extLst>
          </p:nvPr>
        </p:nvGraphicFramePr>
        <p:xfrm>
          <a:off x="1118870" y="1608786"/>
          <a:ext cx="2907220" cy="850746"/>
        </p:xfrm>
        <a:graphic>
          <a:graphicData uri="http://schemas.openxmlformats.org/drawingml/2006/table">
            <a:tbl>
              <a:tblPr/>
              <a:tblGrid>
                <a:gridCol w="1453610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  <a:gridCol w="1453610">
                  <a:extLst>
                    <a:ext uri="{9D8B030D-6E8A-4147-A177-3AD203B41FA5}">
                      <a16:colId xmlns:a16="http://schemas.microsoft.com/office/drawing/2014/main" val="3996369178"/>
                    </a:ext>
                  </a:extLst>
                </a:gridCol>
              </a:tblGrid>
              <a:tr h="23517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Role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Color of LED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WAN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Amber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LAN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Green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391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D80798B-BADD-40CB-9646-A21C63AE416D}"/>
              </a:ext>
            </a:extLst>
          </p:cNvPr>
          <p:cNvSpPr/>
          <p:nvPr/>
        </p:nvSpPr>
        <p:spPr>
          <a:xfrm>
            <a:off x="-4" y="-3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139F7-70EC-4C37-A8A4-CE0D1865F359}"/>
              </a:ext>
            </a:extLst>
          </p:cNvPr>
          <p:cNvSpPr txBox="1"/>
          <p:nvPr/>
        </p:nvSpPr>
        <p:spPr>
          <a:xfrm>
            <a:off x="576879" y="997042"/>
            <a:ext cx="11038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QHora</a:t>
            </a:r>
            <a:r>
              <a:rPr lang="en-US" altLang="zh-TW" sz="5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selection guide</a:t>
            </a:r>
            <a:endParaRPr lang="zh-TW" altLang="en-US" sz="50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912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56050" y="282110"/>
            <a:ext cx="11835950" cy="6740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altLang="zh-TW" sz="4200" b="1"/>
              <a:t>Which QHora is suitable for my deployment?</a:t>
            </a:r>
            <a:endParaRPr lang="zh-TW" altLang="en-US" sz="4200" b="1"/>
          </a:p>
        </p:txBody>
      </p:sp>
      <p:sp>
        <p:nvSpPr>
          <p:cNvPr id="3" name="文字方塊 2"/>
          <p:cNvSpPr txBox="1"/>
          <p:nvPr/>
        </p:nvSpPr>
        <p:spPr>
          <a:xfrm>
            <a:off x="561652" y="6023593"/>
            <a:ext cx="8173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/>
              <a:t>Note: based on the lab test with </a:t>
            </a:r>
            <a:r>
              <a:rPr lang="en-US" altLang="zh-TW" sz="1400" err="1"/>
              <a:t>iperf</a:t>
            </a:r>
            <a:r>
              <a:rPr lang="en-US" altLang="zh-TW" sz="1400"/>
              <a:t>, the result may be different based on real network deploy at your place.</a:t>
            </a:r>
            <a:endParaRPr lang="zh-TW" altLang="en-US" sz="140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67E3D75-EA07-7452-7CCF-8FD8DC3CA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692122"/>
              </p:ext>
            </p:extLst>
          </p:nvPr>
        </p:nvGraphicFramePr>
        <p:xfrm>
          <a:off x="561652" y="2122102"/>
          <a:ext cx="10968612" cy="3892288"/>
        </p:xfrm>
        <a:graphic>
          <a:graphicData uri="http://schemas.openxmlformats.org/drawingml/2006/table">
            <a:tbl>
              <a:tblPr/>
              <a:tblGrid>
                <a:gridCol w="2742153">
                  <a:extLst>
                    <a:ext uri="{9D8B030D-6E8A-4147-A177-3AD203B41FA5}">
                      <a16:colId xmlns:a16="http://schemas.microsoft.com/office/drawing/2014/main" val="457424227"/>
                    </a:ext>
                  </a:extLst>
                </a:gridCol>
                <a:gridCol w="2742153">
                  <a:extLst>
                    <a:ext uri="{9D8B030D-6E8A-4147-A177-3AD203B41FA5}">
                      <a16:colId xmlns:a16="http://schemas.microsoft.com/office/drawing/2014/main" val="4193635786"/>
                    </a:ext>
                  </a:extLst>
                </a:gridCol>
                <a:gridCol w="2742153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  <a:gridCol w="2742153">
                  <a:extLst>
                    <a:ext uri="{9D8B030D-6E8A-4147-A177-3AD203B41FA5}">
                      <a16:colId xmlns:a16="http://schemas.microsoft.com/office/drawing/2014/main" val="3996369178"/>
                    </a:ext>
                  </a:extLst>
                </a:gridCol>
              </a:tblGrid>
              <a:tr h="2351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QHora-301W</a:t>
                      </a: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QHora-321</a:t>
                      </a: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QHora-322</a:t>
                      </a: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10GbE</a:t>
                      </a:r>
                      <a:r>
                        <a:rPr lang="en-US" altLang="zh-TW" sz="1400" baseline="0"/>
                        <a:t> RJ45 port</a:t>
                      </a:r>
                      <a:endParaRPr lang="en-US" altLang="zh-TW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-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3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2.5GbE RJ45 port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6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6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 err="1"/>
                        <a:t>WiFi</a:t>
                      </a:r>
                      <a:r>
                        <a:rPr lang="en-US" altLang="zh-TW" sz="1400"/>
                        <a:t> 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-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-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174701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QuWAN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496990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QuWAN</a:t>
                      </a:r>
                      <a:r>
                        <a:rPr lang="en-US" altLang="zh-TW" sz="1400" baseline="0"/>
                        <a:t> QVPN support</a:t>
                      </a:r>
                      <a:endParaRPr lang="en-US" altLang="zh-TW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142300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Max </a:t>
                      </a:r>
                      <a:r>
                        <a:rPr lang="en-US" altLang="zh-TW" sz="1400" err="1"/>
                        <a:t>QBelt</a:t>
                      </a:r>
                      <a:r>
                        <a:rPr lang="en-US" altLang="zh-TW" sz="1400"/>
                        <a:t> VPN connections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700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1000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54779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Max performance of </a:t>
                      </a:r>
                      <a:r>
                        <a:rPr lang="en-US" altLang="zh-TW" sz="1400" err="1"/>
                        <a:t>QBelt</a:t>
                      </a:r>
                      <a:r>
                        <a:rPr lang="en-US" altLang="zh-TW" sz="1400" baseline="0"/>
                        <a:t> VPN*</a:t>
                      </a:r>
                      <a:endParaRPr lang="en-US" altLang="zh-TW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116Mbps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160Mbps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160Mbps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49411"/>
                  </a:ext>
                </a:extLst>
              </a:tr>
              <a:tr h="133124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Suggest scenario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400"/>
                        <a:t>Multiple</a:t>
                      </a:r>
                      <a:r>
                        <a:rPr lang="en-US" altLang="zh-TW" sz="1400" baseline="0"/>
                        <a:t> sites with SD-WAN deploy request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400" baseline="0"/>
                        <a:t>High speed NAS with 10GbE connection request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400" baseline="0"/>
                        <a:t>High speed </a:t>
                      </a:r>
                      <a:r>
                        <a:rPr lang="en-US" altLang="zh-TW" sz="1400" baseline="0" err="1"/>
                        <a:t>Wifi</a:t>
                      </a:r>
                      <a:r>
                        <a:rPr lang="en-US" altLang="zh-TW" sz="1400" baseline="0"/>
                        <a:t> connection</a:t>
                      </a:r>
                      <a:endParaRPr lang="en-US" altLang="zh-TW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400"/>
                        <a:t>Multiple</a:t>
                      </a:r>
                      <a:r>
                        <a:rPr lang="en-US" altLang="zh-TW" sz="1400" baseline="0"/>
                        <a:t> sites with SD-WAN deploy request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400"/>
                        <a:t>Multiple</a:t>
                      </a:r>
                      <a:r>
                        <a:rPr lang="en-US" altLang="zh-TW" sz="1400" baseline="0"/>
                        <a:t> VPN clients connections request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400"/>
                        <a:t>Multiple</a:t>
                      </a:r>
                      <a:r>
                        <a:rPr lang="en-US" altLang="zh-TW" sz="1400" baseline="0"/>
                        <a:t> sites with SD-WAN deploy request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400"/>
                        <a:t>Multiple</a:t>
                      </a:r>
                      <a:r>
                        <a:rPr lang="en-US" altLang="zh-TW" sz="1400" baseline="0"/>
                        <a:t> VPN clients connections request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400" baseline="0"/>
                        <a:t>High speed NAS with 10GbE connection request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768503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0644E5E1-0C06-5F04-3980-EA22F5ADC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0657" y="1386323"/>
            <a:ext cx="2112151" cy="661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E7E9CC0-E4DB-2E51-8DBE-48511C7F6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9620" y="1381774"/>
            <a:ext cx="2109019" cy="68238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7533753-2195-7B5E-F987-7B079A0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399" y="1323833"/>
            <a:ext cx="3095177" cy="79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60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661D372-5B0A-C64E-2F2B-18F111E44A26}"/>
              </a:ext>
            </a:extLst>
          </p:cNvPr>
          <p:cNvSpPr txBox="1"/>
          <p:nvPr/>
        </p:nvSpPr>
        <p:spPr>
          <a:xfrm>
            <a:off x="429146" y="3429000"/>
            <a:ext cx="4870735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altLang="zh-TW" sz="700" spc="70">
                <a:solidFill>
                  <a:srgbClr val="7687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2022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413075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D80798B-BADD-40CB-9646-A21C63AE416D}"/>
              </a:ext>
            </a:extLst>
          </p:cNvPr>
          <p:cNvSpPr/>
          <p:nvPr/>
        </p:nvSpPr>
        <p:spPr>
          <a:xfrm>
            <a:off x="-4" y="-3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139F7-70EC-4C37-A8A4-CE0D1865F359}"/>
              </a:ext>
            </a:extLst>
          </p:cNvPr>
          <p:cNvSpPr txBox="1"/>
          <p:nvPr/>
        </p:nvSpPr>
        <p:spPr>
          <a:xfrm>
            <a:off x="665480" y="428209"/>
            <a:ext cx="11038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Flexible and straight forward </a:t>
            </a:r>
            <a:r>
              <a:rPr lang="en-US" altLang="zh-TW" sz="4400" b="1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QuRouter</a:t>
            </a:r>
            <a:endParaRPr lang="zh-TW" altLang="en-US" sz="44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F3AF3B-7EF0-4705-A70C-0AA2CE69D5C1}"/>
              </a:ext>
            </a:extLst>
          </p:cNvPr>
          <p:cNvSpPr txBox="1"/>
          <p:nvPr/>
        </p:nvSpPr>
        <p:spPr>
          <a:xfrm>
            <a:off x="665480" y="1438267"/>
            <a:ext cx="10861032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16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Integrate relate configuration into same function page</a:t>
            </a:r>
            <a:endParaRPr lang="zh-TW" altLang="en-US" sz="1600" spc="1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/>
            </a:endParaRP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16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Check status and interface configuration at same page</a:t>
            </a:r>
            <a:endParaRPr lang="en-US" altLang="zh-TW" sz="1600" spc="1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/>
              <a:cs typeface="Arial"/>
            </a:endParaRP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16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Include the design concept of switch</a:t>
            </a:r>
            <a:endParaRPr lang="en-US" altLang="zh-TW" sz="1600" spc="1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/>
              <a:cs typeface="Arial"/>
            </a:endParaRP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16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Increasing more possibility for software define routing</a:t>
            </a:r>
            <a:endParaRPr lang="zh-TW" altLang="en-US" sz="1600" spc="1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721638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88C6BB0-1C55-47C8-B4E1-F386F1687885}"/>
              </a:ext>
            </a:extLst>
          </p:cNvPr>
          <p:cNvSpPr/>
          <p:nvPr/>
        </p:nvSpPr>
        <p:spPr>
          <a:xfrm>
            <a:off x="0" y="0"/>
            <a:ext cx="5314950" cy="6944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2DFA30-E28A-45E6-819D-14EDC6DD22D3}"/>
              </a:ext>
            </a:extLst>
          </p:cNvPr>
          <p:cNvSpPr txBox="1"/>
          <p:nvPr/>
        </p:nvSpPr>
        <p:spPr>
          <a:xfrm>
            <a:off x="697225" y="2646869"/>
            <a:ext cx="37236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4400" b="1"/>
            </a:lvl1pPr>
          </a:lstStyle>
          <a:p>
            <a:r>
              <a:rPr lang="en-US" altLang="zh-TW"/>
              <a:t>Diverse used scenarios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8380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6ED3486F-BA66-D9C4-7F01-3B781DEA79AD}"/>
              </a:ext>
            </a:extLst>
          </p:cNvPr>
          <p:cNvSpPr/>
          <p:nvPr/>
        </p:nvSpPr>
        <p:spPr>
          <a:xfrm rot="5400000">
            <a:off x="2666999" y="-2667001"/>
            <a:ext cx="6858000" cy="12192002"/>
          </a:xfrm>
          <a:prstGeom prst="rect">
            <a:avLst/>
          </a:prstGeom>
          <a:gradFill>
            <a:gsLst>
              <a:gs pos="2500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42A802F-F639-BDAD-8DA5-0EB51FBB1AB2}"/>
              </a:ext>
            </a:extLst>
          </p:cNvPr>
          <p:cNvSpPr/>
          <p:nvPr/>
        </p:nvSpPr>
        <p:spPr>
          <a:xfrm>
            <a:off x="292895" y="851339"/>
            <a:ext cx="4588628" cy="60066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D7944F-9DC4-4148-B49A-D907746A6F3B}"/>
              </a:ext>
            </a:extLst>
          </p:cNvPr>
          <p:cNvSpPr txBox="1"/>
          <p:nvPr/>
        </p:nvSpPr>
        <p:spPr>
          <a:xfrm>
            <a:off x="601708" y="3003868"/>
            <a:ext cx="39855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Less edge devices can connect to router directly</a:t>
            </a:r>
            <a:endParaRPr lang="zh-TW" altLang="en-US" sz="1600" spc="10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It do have difference purpose for each devices, which means need independent network for each </a:t>
            </a:r>
            <a:r>
              <a:rPr lang="en-US" altLang="zh-TW" sz="1600" spc="10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IoT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 device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Totally independent network which means no VLAN or Bridge setting request</a:t>
            </a: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6954845E-6602-849D-6C56-93E24740F0BC}"/>
              </a:ext>
            </a:extLst>
          </p:cNvPr>
          <p:cNvGrpSpPr/>
          <p:nvPr/>
        </p:nvGrpSpPr>
        <p:grpSpPr>
          <a:xfrm>
            <a:off x="5298818" y="1284697"/>
            <a:ext cx="6571552" cy="4311398"/>
            <a:chOff x="4651861" y="1616793"/>
            <a:chExt cx="7373324" cy="4837416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9207BE0A-BD68-0BF9-A30B-BDC1A5E12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30832" y="1616793"/>
              <a:ext cx="6870707" cy="4156105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95A293F7-E5D9-3E4B-9887-F1699EF1AA15}"/>
                </a:ext>
              </a:extLst>
            </p:cNvPr>
            <p:cNvSpPr txBox="1"/>
            <p:nvPr/>
          </p:nvSpPr>
          <p:spPr>
            <a:xfrm>
              <a:off x="10699272" y="5970750"/>
              <a:ext cx="1325913" cy="48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>
                  <a:latin typeface="+mj-lt"/>
                  <a:ea typeface="微軟正黑體" panose="020B0604030504040204" pitchFamily="34" charset="-120"/>
                </a:rPr>
                <a:t>Monitor device</a:t>
              </a:r>
            </a:p>
            <a:p>
              <a:pPr algn="ctr"/>
              <a:r>
                <a:rPr lang="en-US" altLang="zh-TW" sz="1000">
                  <a:latin typeface="+mj-lt"/>
                  <a:ea typeface="微軟正黑體" panose="020B0604030504040204" pitchFamily="34" charset="-120"/>
                </a:rPr>
                <a:t>192.168.200.100</a:t>
              </a:r>
              <a:endParaRPr lang="zh-TW" altLang="en-US" sz="10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70161509-8F46-9FC6-D498-86BD82E86F5A}"/>
                </a:ext>
              </a:extLst>
            </p:cNvPr>
            <p:cNvSpPr txBox="1"/>
            <p:nvPr/>
          </p:nvSpPr>
          <p:spPr>
            <a:xfrm>
              <a:off x="4651861" y="2066991"/>
              <a:ext cx="1935560" cy="58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400">
                  <a:latin typeface="+mj-lt"/>
                  <a:ea typeface="微軟正黑體" panose="020B0604030504040204" pitchFamily="34" charset="-120"/>
                </a:rPr>
                <a:t>ISP 1 with 60Mbps </a:t>
              </a:r>
              <a:br>
                <a:rPr lang="en-US" altLang="zh-TW" sz="1400">
                  <a:latin typeface="+mj-lt"/>
                  <a:ea typeface="微軟正黑體" panose="020B0604030504040204" pitchFamily="34" charset="-120"/>
                </a:rPr>
              </a:br>
              <a:r>
                <a:rPr lang="en-US" altLang="zh-TW" sz="1400">
                  <a:latin typeface="+mj-lt"/>
                  <a:ea typeface="微軟正黑體" panose="020B0604030504040204" pitchFamily="34" charset="-120"/>
                </a:rPr>
                <a:t>for master</a:t>
              </a:r>
              <a:endParaRPr lang="zh-TW" altLang="en-US" sz="14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8C7E9D75-7C31-5ADD-B672-FAD31E73A712}"/>
                </a:ext>
              </a:extLst>
            </p:cNvPr>
            <p:cNvSpPr txBox="1"/>
            <p:nvPr/>
          </p:nvSpPr>
          <p:spPr>
            <a:xfrm>
              <a:off x="9483303" y="2040335"/>
              <a:ext cx="1935560" cy="58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>
                  <a:latin typeface="+mj-lt"/>
                  <a:ea typeface="微軟正黑體" panose="020B0604030504040204" pitchFamily="34" charset="-120"/>
                </a:rPr>
                <a:t>ISP 2 with 20Mbps </a:t>
              </a:r>
              <a:br>
                <a:rPr lang="en-US" altLang="zh-TW" sz="1400">
                  <a:latin typeface="+mj-lt"/>
                  <a:ea typeface="微軟正黑體" panose="020B0604030504040204" pitchFamily="34" charset="-120"/>
                </a:rPr>
              </a:br>
              <a:r>
                <a:rPr lang="en-US" altLang="zh-TW" sz="1400">
                  <a:latin typeface="+mj-lt"/>
                  <a:ea typeface="微軟正黑體" panose="020B0604030504040204" pitchFamily="34" charset="-120"/>
                </a:rPr>
                <a:t>for backup</a:t>
              </a:r>
              <a:endParaRPr lang="zh-TW" altLang="en-US" sz="14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E5323759-C169-8E31-6679-CC53DBBB619E}"/>
                </a:ext>
              </a:extLst>
            </p:cNvPr>
            <p:cNvSpPr txBox="1"/>
            <p:nvPr/>
          </p:nvSpPr>
          <p:spPr>
            <a:xfrm>
              <a:off x="4968175" y="5970751"/>
              <a:ext cx="1117278" cy="48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>
                  <a:latin typeface="+mj-lt"/>
                  <a:ea typeface="微軟正黑體" panose="020B0604030504040204" pitchFamily="34" charset="-120"/>
                </a:rPr>
                <a:t>IP Cam</a:t>
              </a:r>
            </a:p>
            <a:p>
              <a:pPr algn="ctr"/>
              <a:r>
                <a:rPr lang="en-US" altLang="zh-TW" sz="1000">
                  <a:latin typeface="+mj-lt"/>
                  <a:ea typeface="微軟正黑體" panose="020B0604030504040204" pitchFamily="34" charset="-120"/>
                </a:rPr>
                <a:t>192.168.1.100</a:t>
              </a:r>
              <a:endParaRPr lang="zh-TW" altLang="en-US" sz="10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E3799A57-B10E-D5ED-C2DE-E3CA4E1D28B5}"/>
                </a:ext>
              </a:extLst>
            </p:cNvPr>
            <p:cNvSpPr txBox="1"/>
            <p:nvPr/>
          </p:nvSpPr>
          <p:spPr>
            <a:xfrm>
              <a:off x="6165351" y="5970751"/>
              <a:ext cx="1556131" cy="48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>
                  <a:latin typeface="+mj-lt"/>
                  <a:ea typeface="微軟正黑體" panose="020B0604030504040204" pitchFamily="34" charset="-120"/>
                </a:rPr>
                <a:t>Bar code scanner</a:t>
              </a:r>
            </a:p>
            <a:p>
              <a:pPr algn="ctr"/>
              <a:r>
                <a:rPr lang="en-US" altLang="zh-TW" sz="1000">
                  <a:latin typeface="+mj-lt"/>
                  <a:ea typeface="微軟正黑體" panose="020B0604030504040204" pitchFamily="34" charset="-120"/>
                </a:rPr>
                <a:t>192.168.10.150</a:t>
              </a:r>
              <a:endParaRPr lang="zh-TW" altLang="en-US" sz="10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64C2A8D3-5706-E249-E0E6-9EC5D91A02AB}"/>
                </a:ext>
              </a:extLst>
            </p:cNvPr>
            <p:cNvSpPr txBox="1"/>
            <p:nvPr/>
          </p:nvSpPr>
          <p:spPr>
            <a:xfrm>
              <a:off x="7674695" y="5970751"/>
              <a:ext cx="1196417" cy="48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err="1">
                  <a:latin typeface="+mj-lt"/>
                  <a:ea typeface="微軟正黑體" panose="020B0604030504040204" pitchFamily="34" charset="-120"/>
                </a:rPr>
                <a:t>PoS</a:t>
              </a:r>
              <a:endParaRPr lang="en-US" altLang="zh-TW" sz="1200">
                <a:latin typeface="+mj-lt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000">
                  <a:latin typeface="+mj-lt"/>
                  <a:ea typeface="微軟正黑體" panose="020B0604030504040204" pitchFamily="34" charset="-120"/>
                </a:rPr>
                <a:t>192.168.30.130</a:t>
              </a:r>
              <a:endParaRPr lang="zh-TW" altLang="en-US" sz="10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D7F62EC0-59C4-BD53-C46B-A677F2C6B7D4}"/>
                </a:ext>
              </a:extLst>
            </p:cNvPr>
            <p:cNvSpPr txBox="1"/>
            <p:nvPr/>
          </p:nvSpPr>
          <p:spPr>
            <a:xfrm>
              <a:off x="9040092" y="5970751"/>
              <a:ext cx="1218000" cy="48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>
                  <a:latin typeface="+mj-lt"/>
                  <a:ea typeface="微軟正黑體" panose="020B0604030504040204" pitchFamily="34" charset="-120"/>
                </a:rPr>
                <a:t>Charging pile</a:t>
              </a:r>
            </a:p>
            <a:p>
              <a:pPr algn="ctr"/>
              <a:r>
                <a:rPr lang="en-US" altLang="zh-TW" sz="1000">
                  <a:latin typeface="+mj-lt"/>
                  <a:ea typeface="微軟正黑體" panose="020B0604030504040204" pitchFamily="34" charset="-120"/>
                </a:rPr>
                <a:t>192.168.111.50</a:t>
              </a:r>
              <a:endParaRPr lang="zh-TW" altLang="en-US" sz="1000"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0A3448D9-0E7D-6133-F99F-9E8D570030F9}"/>
              </a:ext>
            </a:extLst>
          </p:cNvPr>
          <p:cNvSpPr txBox="1"/>
          <p:nvPr/>
        </p:nvSpPr>
        <p:spPr>
          <a:xfrm>
            <a:off x="601708" y="1284081"/>
            <a:ext cx="4090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IoT – edge devices separate in difference networks and independent to each other</a:t>
            </a:r>
            <a:endParaRPr lang="zh-TW" altLang="en-US" sz="24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2719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DD074D72-5D35-0F8B-80BB-E9240FEC9C79}"/>
              </a:ext>
            </a:extLst>
          </p:cNvPr>
          <p:cNvSpPr/>
          <p:nvPr/>
        </p:nvSpPr>
        <p:spPr>
          <a:xfrm rot="5400000">
            <a:off x="2666999" y="-2667001"/>
            <a:ext cx="6858000" cy="12192002"/>
          </a:xfrm>
          <a:prstGeom prst="rect">
            <a:avLst/>
          </a:prstGeom>
          <a:gradFill>
            <a:gsLst>
              <a:gs pos="2500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181AA81-73C1-5084-EA90-0B80D3F5FE25}"/>
              </a:ext>
            </a:extLst>
          </p:cNvPr>
          <p:cNvSpPr/>
          <p:nvPr/>
        </p:nvSpPr>
        <p:spPr>
          <a:xfrm>
            <a:off x="292895" y="851339"/>
            <a:ext cx="4413204" cy="60066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19627E2-4225-59FB-F36D-BFEDA994C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5890" y="718626"/>
            <a:ext cx="7040926" cy="455853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E76B64C-A15E-4B4E-873C-79657D49D87A}"/>
              </a:ext>
            </a:extLst>
          </p:cNvPr>
          <p:cNvSpPr txBox="1"/>
          <p:nvPr/>
        </p:nvSpPr>
        <p:spPr>
          <a:xfrm>
            <a:off x="549989" y="1319227"/>
            <a:ext cx="3908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SOHO/SB – few edge devices in same subnet, no additional switch and AP request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D7944F-9DC4-4148-B49A-D907746A6F3B}"/>
              </a:ext>
            </a:extLst>
          </p:cNvPr>
          <p:cNvSpPr txBox="1"/>
          <p:nvPr/>
        </p:nvSpPr>
        <p:spPr>
          <a:xfrm>
            <a:off x="549989" y="3065360"/>
            <a:ext cx="398559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There are not so much edge devices, which means can connect to router directly</a:t>
            </a:r>
            <a:endParaRPr lang="zh-TW" altLang="en-US" sz="1600" spc="10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Need to parallel multiple physical interfaces for assigning same subnet network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It needs dual WAN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for back up usage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C0A7872-7B1A-E65B-7418-80538889BE66}"/>
              </a:ext>
            </a:extLst>
          </p:cNvPr>
          <p:cNvSpPr txBox="1"/>
          <p:nvPr/>
        </p:nvSpPr>
        <p:spPr>
          <a:xfrm>
            <a:off x="5288307" y="1580837"/>
            <a:ext cx="1725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ISP 1 with 60Mbps 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for master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8C3F111-B877-B415-0AB5-C700E0E17E57}"/>
              </a:ext>
            </a:extLst>
          </p:cNvPr>
          <p:cNvSpPr txBox="1"/>
          <p:nvPr/>
        </p:nvSpPr>
        <p:spPr>
          <a:xfrm>
            <a:off x="8716286" y="1580837"/>
            <a:ext cx="1725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ISP 2 with 20Mbps 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for backup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4B6DC91-0C5A-1A44-D198-A6ABD0BDA594}"/>
              </a:ext>
            </a:extLst>
          </p:cNvPr>
          <p:cNvSpPr txBox="1"/>
          <p:nvPr/>
        </p:nvSpPr>
        <p:spPr>
          <a:xfrm>
            <a:off x="5203169" y="4918986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192.168.1.10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B40119E-09CA-6EF8-CEB3-50FD94CEABD2}"/>
              </a:ext>
            </a:extLst>
          </p:cNvPr>
          <p:cNvSpPr txBox="1"/>
          <p:nvPr/>
        </p:nvSpPr>
        <p:spPr>
          <a:xfrm>
            <a:off x="6455885" y="4918985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192.168.1.20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6FD8E4A-87DD-CCD8-0F1F-ED8489CBA296}"/>
              </a:ext>
            </a:extLst>
          </p:cNvPr>
          <p:cNvSpPr txBox="1"/>
          <p:nvPr/>
        </p:nvSpPr>
        <p:spPr>
          <a:xfrm>
            <a:off x="7629330" y="4913691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192.168.1.30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7721B6B-7280-238D-ABAB-62F3090C20C3}"/>
              </a:ext>
            </a:extLst>
          </p:cNvPr>
          <p:cNvSpPr txBox="1"/>
          <p:nvPr/>
        </p:nvSpPr>
        <p:spPr>
          <a:xfrm>
            <a:off x="8802775" y="4913690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192.168.1.40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689DB76-475A-2118-17DF-AABDB3F9111A}"/>
              </a:ext>
            </a:extLst>
          </p:cNvPr>
          <p:cNvSpPr txBox="1"/>
          <p:nvPr/>
        </p:nvSpPr>
        <p:spPr>
          <a:xfrm>
            <a:off x="10018622" y="4955063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192.168.2.150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064434C-DA1D-2261-2DA3-EA5A7A0927DA}"/>
              </a:ext>
            </a:extLst>
          </p:cNvPr>
          <p:cNvSpPr txBox="1"/>
          <p:nvPr/>
        </p:nvSpPr>
        <p:spPr>
          <a:xfrm>
            <a:off x="11026729" y="4955063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192.168.2.160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71E1CE3-7D43-1955-8BB5-6094D791FB7F}"/>
              </a:ext>
            </a:extLst>
          </p:cNvPr>
          <p:cNvSpPr txBox="1"/>
          <p:nvPr/>
        </p:nvSpPr>
        <p:spPr>
          <a:xfrm>
            <a:off x="6835548" y="5394353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</a:rPr>
              <a:t>Employee network</a:t>
            </a:r>
            <a:endParaRPr lang="zh-TW" altLang="en-US" sz="1400">
              <a:latin typeface="+mj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52240F57-9392-6710-88D8-C7B0CC7B3873}"/>
              </a:ext>
            </a:extLst>
          </p:cNvPr>
          <p:cNvSpPr txBox="1"/>
          <p:nvPr/>
        </p:nvSpPr>
        <p:spPr>
          <a:xfrm>
            <a:off x="10606945" y="5394353"/>
            <a:ext cx="121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</a:rPr>
              <a:t>Office device</a:t>
            </a:r>
            <a:endParaRPr lang="zh-TW" altLang="en-US" sz="1400">
              <a:latin typeface="+mj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640F0E4-1392-145E-F88B-6CDDE7F181FB}"/>
              </a:ext>
            </a:extLst>
          </p:cNvPr>
          <p:cNvSpPr txBox="1"/>
          <p:nvPr/>
        </p:nvSpPr>
        <p:spPr>
          <a:xfrm>
            <a:off x="5023944" y="581620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latin typeface="+mj-lt"/>
                <a:cs typeface="Arial" panose="020B0604020202020204" pitchFamily="34" charset="0"/>
              </a:rPr>
              <a:t>Employee network: 192.168.1.x</a:t>
            </a:r>
            <a:br>
              <a:rPr lang="en-US" altLang="zh-TW" sz="1800" b="1">
                <a:latin typeface="+mj-lt"/>
                <a:cs typeface="Arial" panose="020B0604020202020204" pitchFamily="34" charset="0"/>
              </a:rPr>
            </a:br>
            <a:r>
              <a:rPr lang="en-US" altLang="zh-TW" sz="1800" b="1">
                <a:latin typeface="+mj-lt"/>
                <a:cs typeface="Arial" panose="020B0604020202020204" pitchFamily="34" charset="0"/>
              </a:rPr>
              <a:t>Office device network: 192.168.2.x</a:t>
            </a:r>
            <a:endParaRPr lang="zh-TW" altLang="en-US" sz="1800" b="1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26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>
            <a:extLst>
              <a:ext uri="{FF2B5EF4-FFF2-40B4-BE49-F238E27FC236}">
                <a16:creationId xmlns:a16="http://schemas.microsoft.com/office/drawing/2014/main" id="{2F80314C-5636-9BFB-BCDA-CCC38E9808A1}"/>
              </a:ext>
            </a:extLst>
          </p:cNvPr>
          <p:cNvSpPr/>
          <p:nvPr/>
        </p:nvSpPr>
        <p:spPr>
          <a:xfrm rot="5400000">
            <a:off x="2666999" y="-2667001"/>
            <a:ext cx="6858000" cy="12192002"/>
          </a:xfrm>
          <a:prstGeom prst="rect">
            <a:avLst/>
          </a:prstGeom>
          <a:gradFill>
            <a:gsLst>
              <a:gs pos="2500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797ECDD-E7AE-5A11-067C-A64AECC549EE}"/>
              </a:ext>
            </a:extLst>
          </p:cNvPr>
          <p:cNvSpPr/>
          <p:nvPr/>
        </p:nvSpPr>
        <p:spPr>
          <a:xfrm>
            <a:off x="335216" y="1"/>
            <a:ext cx="4481239" cy="561252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2929B87-C9AF-32FE-42E1-958C4C8AA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71" y="350221"/>
            <a:ext cx="5858540" cy="615755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E76B64C-A15E-4B4E-873C-79657D49D87A}"/>
              </a:ext>
            </a:extLst>
          </p:cNvPr>
          <p:cNvSpPr txBox="1"/>
          <p:nvPr/>
        </p:nvSpPr>
        <p:spPr>
          <a:xfrm>
            <a:off x="546267" y="497146"/>
            <a:ext cx="42074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SB – Employee and guest network, need to be independent and wireless requirement</a:t>
            </a:r>
            <a:endParaRPr lang="zh-TW" altLang="en-US" sz="24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D7944F-9DC4-4148-B49A-D907746A6F3B}"/>
              </a:ext>
            </a:extLst>
          </p:cNvPr>
          <p:cNvSpPr txBox="1"/>
          <p:nvPr/>
        </p:nvSpPr>
        <p:spPr>
          <a:xfrm>
            <a:off x="558744" y="2251472"/>
            <a:ext cx="39855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Using VLAN for separating different network</a:t>
            </a:r>
            <a:endParaRPr lang="zh-TW" altLang="en-US" sz="1600" spc="10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For AP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deploy to give guest network, which means further </a:t>
            </a:r>
            <a:r>
              <a:rPr lang="en-US" altLang="zh-TW" sz="1600" spc="10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PoE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 switch is needed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Dual WAN deployment is needed for load balance and backup</a:t>
            </a:r>
            <a:endParaRPr lang="zh-TW" altLang="en-US" sz="1600" spc="10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8ADD85F-DA0C-DEF3-D8C8-1402777D682A}"/>
              </a:ext>
            </a:extLst>
          </p:cNvPr>
          <p:cNvSpPr txBox="1"/>
          <p:nvPr/>
        </p:nvSpPr>
        <p:spPr>
          <a:xfrm>
            <a:off x="10243507" y="596517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Backbone 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network to building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D812076-B3F7-10AC-D45B-FF1FA5436E1E}"/>
              </a:ext>
            </a:extLst>
          </p:cNvPr>
          <p:cNvSpPr txBox="1"/>
          <p:nvPr/>
        </p:nvSpPr>
        <p:spPr>
          <a:xfrm>
            <a:off x="6686827" y="704238"/>
            <a:ext cx="1526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ISP with 10Mbps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E860444-72FF-C054-288F-EB1C8440B502}"/>
              </a:ext>
            </a:extLst>
          </p:cNvPr>
          <p:cNvSpPr txBox="1"/>
          <p:nvPr/>
        </p:nvSpPr>
        <p:spPr>
          <a:xfrm>
            <a:off x="10538581" y="2831024"/>
            <a:ext cx="6815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tag 10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tag 20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tag 30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C7CB282-0F04-BCB6-067E-DCE4C40A136F}"/>
              </a:ext>
            </a:extLst>
          </p:cNvPr>
          <p:cNvSpPr txBox="1"/>
          <p:nvPr/>
        </p:nvSpPr>
        <p:spPr>
          <a:xfrm>
            <a:off x="7847561" y="3046467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PVID 20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D6EE807-0281-8382-065B-38E96414A7A0}"/>
              </a:ext>
            </a:extLst>
          </p:cNvPr>
          <p:cNvSpPr txBox="1"/>
          <p:nvPr/>
        </p:nvSpPr>
        <p:spPr>
          <a:xfrm>
            <a:off x="6533863" y="3504334"/>
            <a:ext cx="681597" cy="698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tag 20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tag 30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66BF987-E1F4-C6C2-5BC3-0D7BD18D308B}"/>
              </a:ext>
            </a:extLst>
          </p:cNvPr>
          <p:cNvSpPr txBox="1"/>
          <p:nvPr/>
        </p:nvSpPr>
        <p:spPr>
          <a:xfrm>
            <a:off x="5363190" y="1362236"/>
            <a:ext cx="1446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Employee network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648EC41-4481-A2CD-D0B3-B1E07EC28380}"/>
              </a:ext>
            </a:extLst>
          </p:cNvPr>
          <p:cNvSpPr txBox="1"/>
          <p:nvPr/>
        </p:nvSpPr>
        <p:spPr>
          <a:xfrm>
            <a:off x="5037671" y="1749410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192.168.120.110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E936BB4-7120-0A5F-6BCE-C8B7B617094F}"/>
              </a:ext>
            </a:extLst>
          </p:cNvPr>
          <p:cNvSpPr txBox="1"/>
          <p:nvPr/>
        </p:nvSpPr>
        <p:spPr>
          <a:xfrm>
            <a:off x="6256635" y="1759920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192.168.120.120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6ADBEC4-9C13-0513-EC0C-84C390C6C8C1}"/>
              </a:ext>
            </a:extLst>
          </p:cNvPr>
          <p:cNvSpPr txBox="1"/>
          <p:nvPr/>
        </p:nvSpPr>
        <p:spPr>
          <a:xfrm>
            <a:off x="5100549" y="5948113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Guest network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3343A03C-0D69-1006-3A4B-8117164C7903}"/>
              </a:ext>
            </a:extLst>
          </p:cNvPr>
          <p:cNvSpPr txBox="1"/>
          <p:nvPr/>
        </p:nvSpPr>
        <p:spPr>
          <a:xfrm>
            <a:off x="5129813" y="5764829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192.168.130.100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65B013E-1297-2C6B-4D3E-5C8ED3B332B4}"/>
              </a:ext>
            </a:extLst>
          </p:cNvPr>
          <p:cNvSpPr txBox="1"/>
          <p:nvPr/>
        </p:nvSpPr>
        <p:spPr>
          <a:xfrm>
            <a:off x="6065553" y="2967282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20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14BD1696-FAB4-BA0C-4B61-7BFF38730C67}"/>
              </a:ext>
            </a:extLst>
          </p:cNvPr>
          <p:cNvSpPr txBox="1"/>
          <p:nvPr/>
        </p:nvSpPr>
        <p:spPr>
          <a:xfrm>
            <a:off x="6079635" y="3133813"/>
            <a:ext cx="1272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Employee SSID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52C9BF1-E5DC-DBB9-F98E-3207FE32A8C2}"/>
              </a:ext>
            </a:extLst>
          </p:cNvPr>
          <p:cNvSpPr txBox="1"/>
          <p:nvPr/>
        </p:nvSpPr>
        <p:spPr>
          <a:xfrm>
            <a:off x="6107595" y="4449692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30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F24D4C21-A889-A768-7EC4-83086652EE16}"/>
              </a:ext>
            </a:extLst>
          </p:cNvPr>
          <p:cNvSpPr txBox="1"/>
          <p:nvPr/>
        </p:nvSpPr>
        <p:spPr>
          <a:xfrm>
            <a:off x="6107595" y="4632233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Guest SSID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A109A031-F7E8-F5F6-5E59-FCB8B3180CDA}"/>
              </a:ext>
            </a:extLst>
          </p:cNvPr>
          <p:cNvSpPr txBox="1"/>
          <p:nvPr/>
        </p:nvSpPr>
        <p:spPr>
          <a:xfrm>
            <a:off x="9838269" y="5719707"/>
            <a:ext cx="1069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Office device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F21621D-A755-A188-4AC6-2A07FDC304BE}"/>
              </a:ext>
            </a:extLst>
          </p:cNvPr>
          <p:cNvSpPr txBox="1"/>
          <p:nvPr/>
        </p:nvSpPr>
        <p:spPr>
          <a:xfrm>
            <a:off x="7545327" y="618716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192.168.110.10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E55A0A91-BE89-528F-F87C-0A8E85014849}"/>
              </a:ext>
            </a:extLst>
          </p:cNvPr>
          <p:cNvSpPr txBox="1"/>
          <p:nvPr/>
        </p:nvSpPr>
        <p:spPr>
          <a:xfrm>
            <a:off x="8842389" y="6187168"/>
            <a:ext cx="10310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192.168.11020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35ADE2B4-2679-2A40-F6C4-79768E920734}"/>
              </a:ext>
            </a:extLst>
          </p:cNvPr>
          <p:cNvSpPr txBox="1"/>
          <p:nvPr/>
        </p:nvSpPr>
        <p:spPr>
          <a:xfrm>
            <a:off x="291699" y="5887939"/>
            <a:ext cx="487563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Office device VLAN 10: 192.168.110.x</a:t>
            </a:r>
          </a:p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Employee network VLAN20: 192.168.120.x</a:t>
            </a:r>
          </a:p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Guest network VLAN30: 192.168.130.x</a:t>
            </a:r>
          </a:p>
        </p:txBody>
      </p:sp>
    </p:spTree>
    <p:extLst>
      <p:ext uri="{BB962C8B-B14F-4D97-AF65-F5344CB8AC3E}">
        <p14:creationId xmlns:p14="http://schemas.microsoft.com/office/powerpoint/2010/main" val="4281465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EA7E9ABA-67B2-3C70-D058-BD7256F521D2}"/>
              </a:ext>
            </a:extLst>
          </p:cNvPr>
          <p:cNvSpPr/>
          <p:nvPr/>
        </p:nvSpPr>
        <p:spPr>
          <a:xfrm rot="5400000">
            <a:off x="2666999" y="-2667001"/>
            <a:ext cx="6858000" cy="12192002"/>
          </a:xfrm>
          <a:prstGeom prst="rect">
            <a:avLst/>
          </a:prstGeom>
          <a:gradFill>
            <a:gsLst>
              <a:gs pos="2500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55BC6397-D230-0BA2-41FB-0821F59D5AF8}"/>
              </a:ext>
            </a:extLst>
          </p:cNvPr>
          <p:cNvSpPr/>
          <p:nvPr/>
        </p:nvSpPr>
        <p:spPr>
          <a:xfrm>
            <a:off x="0" y="428833"/>
            <a:ext cx="4460625" cy="518713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85FEE40A-11A3-17B9-3596-8CC9691715B4}"/>
              </a:ext>
            </a:extLst>
          </p:cNvPr>
          <p:cNvSpPr txBox="1"/>
          <p:nvPr/>
        </p:nvSpPr>
        <p:spPr>
          <a:xfrm>
            <a:off x="363079" y="710432"/>
            <a:ext cx="40582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SMB/MB – Networking between HQ and branch office</a:t>
            </a:r>
            <a:endParaRPr lang="zh-TW" altLang="en-US" sz="24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1BE6E254-E33F-1854-DA7C-8BDC78EAC553}"/>
              </a:ext>
            </a:extLst>
          </p:cNvPr>
          <p:cNvSpPr txBox="1"/>
          <p:nvPr/>
        </p:nvSpPr>
        <p:spPr>
          <a:xfrm>
            <a:off x="363079" y="2001925"/>
            <a:ext cx="32271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It do have connect/load share/backup requirement between HQ and branch office</a:t>
            </a:r>
            <a:endParaRPr lang="zh-TW" altLang="en-US" sz="1600" spc="10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Multiple VLANs deployment need also consider about the network at HQ</a:t>
            </a:r>
            <a:endParaRPr lang="zh-TW" altLang="en-US" sz="1600" spc="10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Need to manage the routing for specific service usage</a:t>
            </a:r>
            <a:endParaRPr lang="zh-TW" altLang="en-US" sz="1600" spc="10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35ADE2B4-2679-2A40-F6C4-79768E920734}"/>
              </a:ext>
            </a:extLst>
          </p:cNvPr>
          <p:cNvSpPr txBox="1"/>
          <p:nvPr/>
        </p:nvSpPr>
        <p:spPr>
          <a:xfrm>
            <a:off x="363079" y="5666736"/>
            <a:ext cx="4875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Develop department VLAN10: 192.168.110.x</a:t>
            </a:r>
            <a:br>
              <a:rPr lang="en-US" altLang="zh-TW" sz="1500" b="1">
                <a:latin typeface="+mj-lt"/>
                <a:cs typeface="Arial" panose="020B0604020202020204" pitchFamily="34" charset="0"/>
              </a:rPr>
            </a:br>
            <a:r>
              <a:rPr lang="en-US" altLang="zh-TW" sz="1500" b="1">
                <a:latin typeface="+mj-lt"/>
                <a:cs typeface="Arial" panose="020B0604020202020204" pitchFamily="34" charset="0"/>
              </a:rPr>
              <a:t>Sales department VLAN20: 192.168.120.x</a:t>
            </a:r>
          </a:p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PM department VLAN30: 192.168.130.x</a:t>
            </a:r>
          </a:p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IT department VLAN40: 192.168.140.x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943605-A4C1-E4FA-22B0-79425125B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22" y="457200"/>
            <a:ext cx="8096280" cy="594360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2CB952FD-6253-172A-E5EA-943A68020E1E}"/>
              </a:ext>
            </a:extLst>
          </p:cNvPr>
          <p:cNvSpPr txBox="1"/>
          <p:nvPr/>
        </p:nvSpPr>
        <p:spPr>
          <a:xfrm>
            <a:off x="5795962" y="31869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ISP1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3292477-1C1F-6D2A-3C0B-DDF55BF984E0}"/>
              </a:ext>
            </a:extLst>
          </p:cNvPr>
          <p:cNvSpPr txBox="1"/>
          <p:nvPr/>
        </p:nvSpPr>
        <p:spPr>
          <a:xfrm>
            <a:off x="7384546" y="318700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ISP2+VPN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75E87D5-6CDE-98FA-C50B-B554E980C178}"/>
              </a:ext>
            </a:extLst>
          </p:cNvPr>
          <p:cNvSpPr txBox="1"/>
          <p:nvPr/>
        </p:nvSpPr>
        <p:spPr>
          <a:xfrm>
            <a:off x="8899480" y="1679928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tag 40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404824A-E37C-0B53-333D-0371B372721E}"/>
              </a:ext>
            </a:extLst>
          </p:cNvPr>
          <p:cNvSpPr txBox="1"/>
          <p:nvPr/>
        </p:nvSpPr>
        <p:spPr>
          <a:xfrm>
            <a:off x="10984684" y="1449095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+mj-lt"/>
                <a:ea typeface="微軟正黑體" panose="020B0604030504040204" pitchFamily="34" charset="-120"/>
              </a:rPr>
              <a:t>HQ</a:t>
            </a:r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2E4AF63-3E86-5E26-F1B6-4C77F8DDA89D}"/>
              </a:ext>
            </a:extLst>
          </p:cNvPr>
          <p:cNvSpPr txBox="1"/>
          <p:nvPr/>
        </p:nvSpPr>
        <p:spPr>
          <a:xfrm>
            <a:off x="10776294" y="3152001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10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F8D0242-55BF-D7CB-A803-758206B41D85}"/>
              </a:ext>
            </a:extLst>
          </p:cNvPr>
          <p:cNvSpPr txBox="1"/>
          <p:nvPr/>
        </p:nvSpPr>
        <p:spPr>
          <a:xfrm>
            <a:off x="9765169" y="3482843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10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3A71CD5-9BBE-973A-04A8-35B60E862F11}"/>
              </a:ext>
            </a:extLst>
          </p:cNvPr>
          <p:cNvSpPr txBox="1"/>
          <p:nvPr/>
        </p:nvSpPr>
        <p:spPr>
          <a:xfrm>
            <a:off x="7093440" y="2875002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40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658EDBC-C87A-6BAB-4A53-7FFBEEC221E5}"/>
              </a:ext>
            </a:extLst>
          </p:cNvPr>
          <p:cNvSpPr txBox="1"/>
          <p:nvPr/>
        </p:nvSpPr>
        <p:spPr>
          <a:xfrm>
            <a:off x="7471909" y="3749332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tag 20</a:t>
            </a:r>
          </a:p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tag 30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1C46889E-AD41-1E08-0DAD-B03E039FC89F}"/>
              </a:ext>
            </a:extLst>
          </p:cNvPr>
          <p:cNvSpPr txBox="1"/>
          <p:nvPr/>
        </p:nvSpPr>
        <p:spPr>
          <a:xfrm>
            <a:off x="5982395" y="4295321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20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67FCCD8C-229F-F6C1-6A7B-9B3D6854E0D5}"/>
              </a:ext>
            </a:extLst>
          </p:cNvPr>
          <p:cNvSpPr txBox="1"/>
          <p:nvPr/>
        </p:nvSpPr>
        <p:spPr>
          <a:xfrm>
            <a:off x="4714800" y="3702850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30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33CBF5C2-6624-DC7E-A374-E70B6292480D}"/>
              </a:ext>
            </a:extLst>
          </p:cNvPr>
          <p:cNvSpPr txBox="1"/>
          <p:nvPr/>
        </p:nvSpPr>
        <p:spPr>
          <a:xfrm>
            <a:off x="3688058" y="4376398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PM department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7D4797D6-3EEB-A245-6E0D-2DCD886B6F85}"/>
              </a:ext>
            </a:extLst>
          </p:cNvPr>
          <p:cNvSpPr txBox="1"/>
          <p:nvPr/>
        </p:nvSpPr>
        <p:spPr>
          <a:xfrm>
            <a:off x="3708609" y="4187599"/>
            <a:ext cx="12859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192.168.130.20-23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32F0B939-22ED-412E-CF30-91F87B8C14D9}"/>
              </a:ext>
            </a:extLst>
          </p:cNvPr>
          <p:cNvSpPr txBox="1"/>
          <p:nvPr/>
        </p:nvSpPr>
        <p:spPr>
          <a:xfrm>
            <a:off x="5117726" y="3303089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192.168.140.100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78E592E-42BE-DEE9-A5E1-B662BAE5753A}"/>
              </a:ext>
            </a:extLst>
          </p:cNvPr>
          <p:cNvSpPr txBox="1"/>
          <p:nvPr/>
        </p:nvSpPr>
        <p:spPr>
          <a:xfrm>
            <a:off x="9026518" y="6429167"/>
            <a:ext cx="156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Develop department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99CB6FF2-C999-EB22-F871-19F81398DAB9}"/>
              </a:ext>
            </a:extLst>
          </p:cNvPr>
          <p:cNvSpPr txBox="1"/>
          <p:nvPr/>
        </p:nvSpPr>
        <p:spPr>
          <a:xfrm>
            <a:off x="8269580" y="5203982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10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FD726618-9362-6F4C-AF83-04E903D7D098}"/>
              </a:ext>
            </a:extLst>
          </p:cNvPr>
          <p:cNvSpPr txBox="1"/>
          <p:nvPr/>
        </p:nvSpPr>
        <p:spPr>
          <a:xfrm>
            <a:off x="7626615" y="6034569"/>
            <a:ext cx="12859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192.168.110.40-45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A5F773F6-A842-6238-5BDC-E958B7C44A48}"/>
              </a:ext>
            </a:extLst>
          </p:cNvPr>
          <p:cNvSpPr txBox="1"/>
          <p:nvPr/>
        </p:nvSpPr>
        <p:spPr>
          <a:xfrm>
            <a:off x="9883063" y="6045652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192.168.110.10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6093435B-9F5C-779A-99DA-7E5D8B3C8C75}"/>
              </a:ext>
            </a:extLst>
          </p:cNvPr>
          <p:cNvSpPr txBox="1"/>
          <p:nvPr/>
        </p:nvSpPr>
        <p:spPr>
          <a:xfrm>
            <a:off x="10968082" y="6045652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192.168.110.20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D056F9FA-A8C5-7470-0EC3-318283FC2471}"/>
              </a:ext>
            </a:extLst>
          </p:cNvPr>
          <p:cNvSpPr txBox="1"/>
          <p:nvPr/>
        </p:nvSpPr>
        <p:spPr>
          <a:xfrm>
            <a:off x="5284063" y="5342481"/>
            <a:ext cx="138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Sales department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2B6D6214-6FA2-C9A9-A3F3-E669A66CA3D5}"/>
              </a:ext>
            </a:extLst>
          </p:cNvPr>
          <p:cNvSpPr txBox="1"/>
          <p:nvPr/>
        </p:nvSpPr>
        <p:spPr>
          <a:xfrm>
            <a:off x="5368733" y="5180417"/>
            <a:ext cx="12859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192.168.120.30-33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BDCD6A80-4EDA-4104-1DF1-FA409FC1FCB4}"/>
              </a:ext>
            </a:extLst>
          </p:cNvPr>
          <p:cNvSpPr txBox="1"/>
          <p:nvPr/>
        </p:nvSpPr>
        <p:spPr>
          <a:xfrm>
            <a:off x="8366895" y="3994454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tag 10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5312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4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1719</Words>
  <Application>Microsoft Office PowerPoint</Application>
  <PresentationFormat>寬螢幕</PresentationFormat>
  <Paragraphs>346</Paragraphs>
  <Slides>34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8" baseType="lpstr">
      <vt:lpstr>微軟正黑體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QHora-321/322 enrich the QNAP QuWAN router series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It makes QuWAN more possibility now because QHora-321/322 become part of it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Which QHora is suitable for my deployment?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Qhora 321/322</dc:title>
  <dc:creator>Frank Liao</dc:creator>
  <cp:lastModifiedBy>Yvonne Tsai 蔡亞彣</cp:lastModifiedBy>
  <cp:revision>3</cp:revision>
  <dcterms:created xsi:type="dcterms:W3CDTF">2020-06-17T06:53:45Z</dcterms:created>
  <dcterms:modified xsi:type="dcterms:W3CDTF">2022-08-10T06:10:22Z</dcterms:modified>
</cp:coreProperties>
</file>