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70" r:id="rId5"/>
    <p:sldId id="1572" r:id="rId6"/>
    <p:sldId id="1571" r:id="rId7"/>
    <p:sldId id="1586" r:id="rId8"/>
    <p:sldId id="1516" r:id="rId9"/>
    <p:sldId id="1505" r:id="rId10"/>
    <p:sldId id="1562" r:id="rId11"/>
    <p:sldId id="1563" r:id="rId12"/>
    <p:sldId id="1587" r:id="rId13"/>
    <p:sldId id="1573" r:id="rId14"/>
    <p:sldId id="1585" r:id="rId15"/>
    <p:sldId id="1504" r:id="rId16"/>
    <p:sldId id="1512" r:id="rId17"/>
    <p:sldId id="1514" r:id="rId18"/>
    <p:sldId id="1486" r:id="rId19"/>
    <p:sldId id="1530" r:id="rId20"/>
    <p:sldId id="1574" r:id="rId21"/>
    <p:sldId id="1575" r:id="rId22"/>
    <p:sldId id="1577" r:id="rId23"/>
    <p:sldId id="1578" r:id="rId24"/>
    <p:sldId id="1579" r:id="rId25"/>
    <p:sldId id="1580" r:id="rId26"/>
    <p:sldId id="1582" r:id="rId27"/>
    <p:sldId id="1583" r:id="rId28"/>
    <p:sldId id="1584" r:id="rId29"/>
    <p:sldId id="1531" r:id="rId30"/>
    <p:sldId id="261" r:id="rId3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40A"/>
    <a:srgbClr val="4D4D4D"/>
    <a:srgbClr val="68797E"/>
    <a:srgbClr val="B1B6AA"/>
    <a:srgbClr val="87C721"/>
    <a:srgbClr val="C0DBDE"/>
    <a:srgbClr val="C5F353"/>
    <a:srgbClr val="90D229"/>
    <a:srgbClr val="5693C9"/>
    <a:srgbClr val="E9E8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D72195-CD48-43E9-BF3B-2CB5D92C4007}" v="8" dt="2022-07-14T02:26:40.619"/>
    <p1510:client id="{14A90A0A-7DBC-46F4-AF0A-FB8492844285}" v="70" dt="2022-07-14T03:16:27.0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320C6253-024D-41A2-8F9C-AE3B89932B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1FA6D3-F05E-492D-ABE7-08EB73C57C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FA468-5733-488E-B409-FDE47B0C9B4C}" type="datetimeFigureOut">
              <a:rPr lang="zh-TW" altLang="en-US" smtClean="0"/>
              <a:t>2022/7/14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C870A6-F598-4BE9-AB96-D3D3C2ABA8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63C59D-47A9-45B0-B352-E5AB3D1B4B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8A9E-E67B-4D83-9F0D-CDFAF872BE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110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4A1DE-9E5E-4ACB-81A2-3622A0731AC4}" type="datetimeFigureOut">
              <a:rPr lang="zh-TW" altLang="en-US" smtClean="0"/>
              <a:t>2022/7/14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8B474-CBEC-484E-B6A8-6236E8C358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6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B80FD-4B57-4EB8-8CFC-000A41FA4F9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410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77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B80FD-4B57-4EB8-8CFC-000A41FA4F9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615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B80FD-4B57-4EB8-8CFC-000A41FA4F9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186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B80FD-4B57-4EB8-8CFC-000A41FA4F9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502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B80FD-4B57-4EB8-8CFC-000A41FA4F9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174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B80FD-4B57-4EB8-8CFC-000A41FA4F9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387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B80FD-4B57-4EB8-8CFC-000A41FA4F9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77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B80FD-4B57-4EB8-8CFC-000A41FA4F9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678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B80FD-4B57-4EB8-8CFC-000A41FA4F9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010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6AA55CB0-01F2-7080-9699-7A9D92786E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" y="0"/>
            <a:ext cx="12188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62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E8173620-4D6B-46D0-BD53-80DE9068F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90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35FFD88-5761-4E10-9558-7D73215A5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28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A5BF54C-8E18-4DC2-B080-A2A8534A8A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78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7B5C05D-F43A-4D6B-B66C-18FE52C56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02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9E3C58C-5AD9-4200-829D-81C30224FF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65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0690E9-B52A-4CE8-B1F3-A2FD7CF61C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98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BF4FB81-E24B-472A-A8A0-D114E93AE9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391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5F7C6D4F-9F06-46D4-9D40-A136D9DB1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05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0"/>
          <p:cNvSpPr txBox="1">
            <a:spLocks noGrp="1"/>
          </p:cNvSpPr>
          <p:nvPr>
            <p:ph type="ctrTitle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" name="Google Shape;13;p40"/>
          <p:cNvSpPr txBox="1"/>
          <p:nvPr/>
        </p:nvSpPr>
        <p:spPr>
          <a:xfrm flipH="1">
            <a:off x="8900800" y="0"/>
            <a:ext cx="3291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1" i="0" u="none" strike="noStrike" cap="none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QNAP System Inc. Confidential </a:t>
            </a:r>
            <a:endParaRPr sz="1600" b="1" i="0" u="none" strike="noStrike" cap="none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" name="Google Shape;1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8933" y="184933"/>
            <a:ext cx="1073387" cy="156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263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9"/>
          <p:cNvSpPr txBox="1">
            <a:spLocks noGrp="1"/>
          </p:cNvSpPr>
          <p:nvPr>
            <p:ph type="ctrTitle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" name="Google Shape;17;p39"/>
          <p:cNvSpPr txBox="1">
            <a:spLocks noGrp="1"/>
          </p:cNvSpPr>
          <p:nvPr>
            <p:ph type="ctrTitle" idx="2"/>
          </p:nvPr>
        </p:nvSpPr>
        <p:spPr>
          <a:xfrm>
            <a:off x="619304" y="2408667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9"/>
          <p:cNvSpPr txBox="1">
            <a:spLocks noGrp="1"/>
          </p:cNvSpPr>
          <p:nvPr>
            <p:ph type="subTitle" idx="1"/>
          </p:nvPr>
        </p:nvSpPr>
        <p:spPr>
          <a:xfrm>
            <a:off x="821504" y="2800999"/>
            <a:ext cx="1969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ctrTitle" idx="3"/>
          </p:nvPr>
        </p:nvSpPr>
        <p:spPr>
          <a:xfrm>
            <a:off x="2769901" y="2408667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subTitle" idx="4"/>
          </p:nvPr>
        </p:nvSpPr>
        <p:spPr>
          <a:xfrm>
            <a:off x="2972101" y="2800999"/>
            <a:ext cx="1969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" name="Google Shape;21;p39"/>
          <p:cNvSpPr txBox="1">
            <a:spLocks noGrp="1"/>
          </p:cNvSpPr>
          <p:nvPr>
            <p:ph type="ctrTitle" idx="5"/>
          </p:nvPr>
        </p:nvSpPr>
        <p:spPr>
          <a:xfrm>
            <a:off x="4920500" y="2408667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9"/>
          <p:cNvSpPr txBox="1">
            <a:spLocks noGrp="1"/>
          </p:cNvSpPr>
          <p:nvPr>
            <p:ph type="subTitle" idx="6"/>
          </p:nvPr>
        </p:nvSpPr>
        <p:spPr>
          <a:xfrm>
            <a:off x="5122700" y="2800999"/>
            <a:ext cx="1969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ctrTitle" idx="7"/>
          </p:nvPr>
        </p:nvSpPr>
        <p:spPr>
          <a:xfrm>
            <a:off x="4942823" y="4733149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subTitle" idx="8"/>
          </p:nvPr>
        </p:nvSpPr>
        <p:spPr>
          <a:xfrm>
            <a:off x="5145029" y="5186935"/>
            <a:ext cx="1969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ctrTitle" idx="9"/>
          </p:nvPr>
        </p:nvSpPr>
        <p:spPr>
          <a:xfrm>
            <a:off x="7124692" y="4733149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subTitle" idx="13"/>
          </p:nvPr>
        </p:nvSpPr>
        <p:spPr>
          <a:xfrm>
            <a:off x="7333681" y="5186935"/>
            <a:ext cx="1969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7" name="Google Shape;27;p39"/>
          <p:cNvSpPr txBox="1">
            <a:spLocks noGrp="1"/>
          </p:cNvSpPr>
          <p:nvPr>
            <p:ph type="ctrTitle" idx="14"/>
          </p:nvPr>
        </p:nvSpPr>
        <p:spPr>
          <a:xfrm>
            <a:off x="9306561" y="4733149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9"/>
          <p:cNvSpPr txBox="1">
            <a:spLocks noGrp="1"/>
          </p:cNvSpPr>
          <p:nvPr>
            <p:ph type="subTitle" idx="15"/>
          </p:nvPr>
        </p:nvSpPr>
        <p:spPr>
          <a:xfrm>
            <a:off x="9522333" y="5186935"/>
            <a:ext cx="19424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9" name="Google Shape;29;p39"/>
          <p:cNvSpPr txBox="1"/>
          <p:nvPr/>
        </p:nvSpPr>
        <p:spPr>
          <a:xfrm flipH="1">
            <a:off x="8900800" y="0"/>
            <a:ext cx="3291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1" i="0" u="none" strike="noStrike" cap="none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QNAP System Inc. Confidential </a:t>
            </a:r>
            <a:endParaRPr sz="1600" b="1" i="0" u="none" strike="noStrike" cap="none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" name="Google Shape;3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8933" y="184933"/>
            <a:ext cx="1073387" cy="156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915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1C2B80F4-0638-8B63-267C-0AC382B9DD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" y="0"/>
            <a:ext cx="12188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00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8"/>
          <p:cNvSpPr txBox="1">
            <a:spLocks noGrp="1"/>
          </p:cNvSpPr>
          <p:nvPr>
            <p:ph type="ctrTitle"/>
          </p:nvPr>
        </p:nvSpPr>
        <p:spPr>
          <a:xfrm>
            <a:off x="1514641" y="1858265"/>
            <a:ext cx="9182400" cy="2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38"/>
          <p:cNvSpPr txBox="1">
            <a:spLocks noGrp="1"/>
          </p:cNvSpPr>
          <p:nvPr>
            <p:ph type="subTitle" idx="1"/>
          </p:nvPr>
        </p:nvSpPr>
        <p:spPr>
          <a:xfrm>
            <a:off x="4894241" y="3911363"/>
            <a:ext cx="5802800" cy="9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1978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1">
  <p:cSld name="Number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ef52971152_2_271"/>
          <p:cNvSpPr txBox="1">
            <a:spLocks noGrp="1"/>
          </p:cNvSpPr>
          <p:nvPr>
            <p:ph type="ctrTitle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3" name="Google Shape;43;gef52971152_2_271"/>
          <p:cNvSpPr txBox="1">
            <a:spLocks noGrp="1"/>
          </p:cNvSpPr>
          <p:nvPr>
            <p:ph type="title" idx="2"/>
          </p:nvPr>
        </p:nvSpPr>
        <p:spPr>
          <a:xfrm>
            <a:off x="1448868" y="1966833"/>
            <a:ext cx="2393600" cy="10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44" name="Google Shape;44;gef52971152_2_271"/>
          <p:cNvSpPr txBox="1">
            <a:spLocks noGrp="1"/>
          </p:cNvSpPr>
          <p:nvPr>
            <p:ph type="subTitle" idx="1"/>
          </p:nvPr>
        </p:nvSpPr>
        <p:spPr>
          <a:xfrm flipH="1">
            <a:off x="4642236" y="2221939"/>
            <a:ext cx="4353200" cy="4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5" name="Google Shape;45;gef52971152_2_271"/>
          <p:cNvSpPr txBox="1">
            <a:spLocks noGrp="1"/>
          </p:cNvSpPr>
          <p:nvPr>
            <p:ph type="title" idx="3"/>
          </p:nvPr>
        </p:nvSpPr>
        <p:spPr>
          <a:xfrm>
            <a:off x="3064601" y="3300467"/>
            <a:ext cx="2351600" cy="10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46" name="Google Shape;46;gef52971152_2_271"/>
          <p:cNvSpPr txBox="1">
            <a:spLocks noGrp="1"/>
          </p:cNvSpPr>
          <p:nvPr>
            <p:ph type="subTitle" idx="4"/>
          </p:nvPr>
        </p:nvSpPr>
        <p:spPr>
          <a:xfrm flipH="1">
            <a:off x="6090735" y="3584567"/>
            <a:ext cx="4353200" cy="4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" name="Google Shape;47;gef52971152_2_271"/>
          <p:cNvSpPr txBox="1">
            <a:spLocks noGrp="1"/>
          </p:cNvSpPr>
          <p:nvPr>
            <p:ph type="title" idx="5"/>
          </p:nvPr>
        </p:nvSpPr>
        <p:spPr>
          <a:xfrm>
            <a:off x="4470901" y="4684833"/>
            <a:ext cx="2393600" cy="10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48" name="Google Shape;48;gef52971152_2_271"/>
          <p:cNvSpPr txBox="1">
            <a:spLocks noGrp="1"/>
          </p:cNvSpPr>
          <p:nvPr>
            <p:ph type="subTitle" idx="6"/>
          </p:nvPr>
        </p:nvSpPr>
        <p:spPr>
          <a:xfrm flipH="1">
            <a:off x="7561987" y="4946588"/>
            <a:ext cx="4353200" cy="4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9" name="Google Shape;49;gef52971152_2_271"/>
          <p:cNvSpPr txBox="1"/>
          <p:nvPr/>
        </p:nvSpPr>
        <p:spPr>
          <a:xfrm flipH="1">
            <a:off x="8900800" y="0"/>
            <a:ext cx="3291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1" i="0" u="none" strike="noStrike" cap="none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QNAP System Inc. Confidential </a:t>
            </a:r>
            <a:endParaRPr sz="1600" b="1" i="0" u="none" strike="noStrike" cap="none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" name="Google Shape;50;gef52971152_2_2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8933" y="184933"/>
            <a:ext cx="1073387" cy="156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105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5">
  <p:cSld name="Title + Design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2"/>
          <p:cNvSpPr txBox="1">
            <a:spLocks noGrp="1"/>
          </p:cNvSpPr>
          <p:nvPr>
            <p:ph type="ctrTitle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7" name="Google Shape;67;p42"/>
          <p:cNvSpPr txBox="1"/>
          <p:nvPr/>
        </p:nvSpPr>
        <p:spPr>
          <a:xfrm flipH="1">
            <a:off x="8900800" y="0"/>
            <a:ext cx="3291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1" i="0" u="none" strike="noStrike" cap="none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QNAP System Inc. Confidential </a:t>
            </a:r>
            <a:endParaRPr sz="1600" b="1" i="0" u="none" strike="noStrike" cap="none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8" name="Google Shape;6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8933" y="184933"/>
            <a:ext cx="1073387" cy="156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174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DCEED01-4880-4D8F-9291-80CC942BDF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57" y="430"/>
            <a:ext cx="12189289" cy="685714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ACA56A1-260F-4885-867A-D3750C82C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83" y="-34524"/>
            <a:ext cx="11720100" cy="1700784"/>
          </a:xfrm>
        </p:spPr>
        <p:txBody>
          <a:bodyPr>
            <a:noAutofit/>
          </a:bodyPr>
          <a:lstStyle>
            <a:lvl1pPr>
              <a:defRPr sz="5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7515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DCEED01-4880-4D8F-9291-80CC942BDF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57" y="430"/>
            <a:ext cx="12189289" cy="68571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ACA56A1-260F-4885-867A-D3750C82C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83" y="-34524"/>
            <a:ext cx="11720100" cy="1700784"/>
          </a:xfrm>
        </p:spPr>
        <p:txBody>
          <a:bodyPr>
            <a:noAutofit/>
          </a:bodyPr>
          <a:lstStyle>
            <a:lvl1pPr>
              <a:defRPr sz="5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4336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DCEED01-4880-4D8F-9291-80CC942BDF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ACA56A1-260F-4885-867A-D3750C82C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536" y="2654149"/>
            <a:ext cx="4429805" cy="1427096"/>
          </a:xfrm>
        </p:spPr>
        <p:txBody>
          <a:bodyPr>
            <a:noAutofit/>
          </a:bodyPr>
          <a:lstStyle>
            <a:lvl1pPr>
              <a:defRPr sz="6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0205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5301" y="181403"/>
            <a:ext cx="11356700" cy="1497633"/>
          </a:xfrm>
        </p:spPr>
        <p:txBody>
          <a:bodyPr anchor="t">
            <a:normAutofit/>
          </a:bodyPr>
          <a:lstStyle>
            <a:lvl1pPr algn="l">
              <a:defRPr sz="3867"/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348639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1DAA599-71A8-410D-B20E-D4E2F08A4F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3"/>
            <a:ext cx="12191997" cy="6857997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2F0F2757-C3FA-400D-960C-5D185C91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01" y="181403"/>
            <a:ext cx="11356700" cy="1497633"/>
          </a:xfrm>
        </p:spPr>
        <p:txBody>
          <a:bodyPr anchor="t">
            <a:normAutofit/>
          </a:bodyPr>
          <a:lstStyle>
            <a:lvl1pPr algn="l">
              <a:defRPr sz="3867"/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01017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1DAA599-71A8-410D-B20E-D4E2F08A4F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12191995" cy="6857997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2F0F2757-C3FA-400D-960C-5D185C91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115" y="2"/>
            <a:ext cx="11533884" cy="1265605"/>
          </a:xfrm>
        </p:spPr>
        <p:txBody>
          <a:bodyPr anchor="t">
            <a:normAutofit/>
          </a:bodyPr>
          <a:lstStyle>
            <a:lvl1pPr algn="l">
              <a:defRPr sz="3867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0550323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1DAA599-71A8-410D-B20E-D4E2F08A4F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1995" cy="6857996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2F0F2757-C3FA-400D-960C-5D185C91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115" y="2"/>
            <a:ext cx="11533884" cy="1265605"/>
          </a:xfrm>
        </p:spPr>
        <p:txBody>
          <a:bodyPr anchor="t">
            <a:normAutofit/>
          </a:bodyPr>
          <a:lstStyle>
            <a:lvl1pPr algn="l">
              <a:defRPr sz="3867">
                <a:solidFill>
                  <a:schemeClr val="bg1"/>
                </a:solidFill>
                <a:latin typeface="+mj-lt"/>
              </a:defRPr>
            </a:lvl1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6023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44F2783-34D6-1EBF-FAFE-35055E4A01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" y="0"/>
            <a:ext cx="12188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50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bg>
      <p:bgPr>
        <a:solidFill>
          <a:srgbClr val="E5E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13298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420147ED-4612-6F5E-A483-48EE303E5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90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B400E5F0-A4C9-EACE-90ED-93B58A5482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" y="0"/>
            <a:ext cx="12190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0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綠色 的圖片&#10;&#10;自動產生的描述">
            <a:extLst>
              <a:ext uri="{FF2B5EF4-FFF2-40B4-BE49-F238E27FC236}">
                <a16:creationId xmlns:a16="http://schemas.microsoft.com/office/drawing/2014/main" id="{E2115879-5750-A605-F7B3-2484522156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90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23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1174AE05-C8E7-993D-247D-4A5E0A728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" y="0"/>
            <a:ext cx="12188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27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85A17B6-6A25-40FC-BEC1-3CD1B6CFF0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6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B968DEA-EDD2-4048-B0B0-F97082FD3B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60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2022/7/14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59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5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665" r:id="rId8"/>
    <p:sldLayoutId id="2147483661" r:id="rId9"/>
    <p:sldLayoutId id="2147483668" r:id="rId10"/>
    <p:sldLayoutId id="2147483663" r:id="rId11"/>
    <p:sldLayoutId id="2147483669" r:id="rId12"/>
    <p:sldLayoutId id="2147483670" r:id="rId13"/>
    <p:sldLayoutId id="2147483671" r:id="rId14"/>
    <p:sldLayoutId id="2147483666" r:id="rId15"/>
    <p:sldLayoutId id="2147483672" r:id="rId16"/>
    <p:sldLayoutId id="2147483664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9" r:id="rId23"/>
    <p:sldLayoutId id="2147483680" r:id="rId24"/>
    <p:sldLayoutId id="2147483681" r:id="rId25"/>
    <p:sldLayoutId id="2147483682" r:id="rId26"/>
    <p:sldLayoutId id="2147483683" r:id="rId27"/>
    <p:sldLayoutId id="2147483684" r:id="rId28"/>
    <p:sldLayoutId id="2147483685" r:id="rId29"/>
    <p:sldLayoutId id="2147483698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26" Type="http://schemas.openxmlformats.org/officeDocument/2006/relationships/image" Target="../media/image65.png"/><Relationship Id="rId3" Type="http://schemas.openxmlformats.org/officeDocument/2006/relationships/image" Target="../media/image32.png"/><Relationship Id="rId21" Type="http://schemas.openxmlformats.org/officeDocument/2006/relationships/image" Target="../media/image43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39.png"/><Relationship Id="rId25" Type="http://schemas.openxmlformats.org/officeDocument/2006/relationships/image" Target="../media/image64.svg"/><Relationship Id="rId2" Type="http://schemas.openxmlformats.org/officeDocument/2006/relationships/image" Target="../media/image54.png"/><Relationship Id="rId16" Type="http://schemas.openxmlformats.org/officeDocument/2006/relationships/image" Target="../media/image38.svg"/><Relationship Id="rId20" Type="http://schemas.openxmlformats.org/officeDocument/2006/relationships/image" Target="../media/image42.sv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63.png"/><Relationship Id="rId5" Type="http://schemas.openxmlformats.org/officeDocument/2006/relationships/image" Target="../media/image34.png"/><Relationship Id="rId15" Type="http://schemas.openxmlformats.org/officeDocument/2006/relationships/image" Target="../media/image37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10" Type="http://schemas.openxmlformats.org/officeDocument/2006/relationships/image" Target="../media/image59.png"/><Relationship Id="rId19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58.png"/><Relationship Id="rId14" Type="http://schemas.openxmlformats.org/officeDocument/2006/relationships/image" Target="../media/image36.svg"/><Relationship Id="rId22" Type="http://schemas.openxmlformats.org/officeDocument/2006/relationships/image" Target="../media/image44.svg"/><Relationship Id="rId27" Type="http://schemas.openxmlformats.org/officeDocument/2006/relationships/image" Target="../media/image66.svg"/><Relationship Id="rId30" Type="http://schemas.openxmlformats.org/officeDocument/2006/relationships/image" Target="../media/image69.sv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73.svg"/><Relationship Id="rId26" Type="http://schemas.openxmlformats.org/officeDocument/2006/relationships/image" Target="../media/image81.svg"/><Relationship Id="rId21" Type="http://schemas.openxmlformats.org/officeDocument/2006/relationships/image" Target="../media/image76.png"/><Relationship Id="rId34" Type="http://schemas.microsoft.com/office/2007/relationships/hdphoto" Target="../media/hdphoto1.wdp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72.png"/><Relationship Id="rId25" Type="http://schemas.openxmlformats.org/officeDocument/2006/relationships/image" Target="../media/image80.png"/><Relationship Id="rId33" Type="http://schemas.openxmlformats.org/officeDocument/2006/relationships/image" Target="../media/image88.png"/><Relationship Id="rId38" Type="http://schemas.openxmlformats.org/officeDocument/2006/relationships/image" Target="../media/image92.svg"/><Relationship Id="rId2" Type="http://schemas.openxmlformats.org/officeDocument/2006/relationships/image" Target="../media/image32.png"/><Relationship Id="rId16" Type="http://schemas.openxmlformats.org/officeDocument/2006/relationships/image" Target="../media/image71.svg"/><Relationship Id="rId20" Type="http://schemas.openxmlformats.org/officeDocument/2006/relationships/image" Target="../media/image75.svg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24" Type="http://schemas.openxmlformats.org/officeDocument/2006/relationships/image" Target="../media/image79.svg"/><Relationship Id="rId32" Type="http://schemas.openxmlformats.org/officeDocument/2006/relationships/image" Target="../media/image87.svg"/><Relationship Id="rId37" Type="http://schemas.openxmlformats.org/officeDocument/2006/relationships/image" Target="../media/image91.png"/><Relationship Id="rId5" Type="http://schemas.openxmlformats.org/officeDocument/2006/relationships/image" Target="../media/image35.png"/><Relationship Id="rId15" Type="http://schemas.openxmlformats.org/officeDocument/2006/relationships/image" Target="../media/image70.png"/><Relationship Id="rId23" Type="http://schemas.openxmlformats.org/officeDocument/2006/relationships/image" Target="../media/image78.png"/><Relationship Id="rId28" Type="http://schemas.openxmlformats.org/officeDocument/2006/relationships/image" Target="../media/image83.svg"/><Relationship Id="rId36" Type="http://schemas.openxmlformats.org/officeDocument/2006/relationships/image" Target="../media/image90.svg"/><Relationship Id="rId10" Type="http://schemas.openxmlformats.org/officeDocument/2006/relationships/image" Target="../media/image40.svg"/><Relationship Id="rId19" Type="http://schemas.openxmlformats.org/officeDocument/2006/relationships/image" Target="../media/image74.png"/><Relationship Id="rId31" Type="http://schemas.openxmlformats.org/officeDocument/2006/relationships/image" Target="../media/image86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svg"/><Relationship Id="rId22" Type="http://schemas.openxmlformats.org/officeDocument/2006/relationships/image" Target="../media/image77.svg"/><Relationship Id="rId27" Type="http://schemas.openxmlformats.org/officeDocument/2006/relationships/image" Target="../media/image82.png"/><Relationship Id="rId30" Type="http://schemas.openxmlformats.org/officeDocument/2006/relationships/image" Target="../media/image85.svg"/><Relationship Id="rId35" Type="http://schemas.openxmlformats.org/officeDocument/2006/relationships/image" Target="../media/image89.png"/><Relationship Id="rId8" Type="http://schemas.openxmlformats.org/officeDocument/2006/relationships/image" Target="../media/image38.sv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93.jpe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94.pn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96.pn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98.pn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100.pn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18" Type="http://schemas.openxmlformats.org/officeDocument/2006/relationships/image" Target="../media/image104.pn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pn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107.png"/><Relationship Id="rId2" Type="http://schemas.openxmlformats.org/officeDocument/2006/relationships/image" Target="../media/image32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105.pn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18" Type="http://schemas.microsoft.com/office/2007/relationships/hdphoto" Target="../media/hdphoto1.wdp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pn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10" Type="http://schemas.microsoft.com/office/2007/relationships/hdphoto" Target="../media/hdphoto1.wdp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電子用品 的圖片&#10;&#10;自動產生的描述">
            <a:extLst>
              <a:ext uri="{FF2B5EF4-FFF2-40B4-BE49-F238E27FC236}">
                <a16:creationId xmlns:a16="http://schemas.microsoft.com/office/drawing/2014/main" id="{92B486FD-A6FE-AFEC-7BB9-A50B3A807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" y="0"/>
            <a:ext cx="12188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96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B85C3B7E-6C50-4E9E-A30E-7BF875AA7B84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Product Model</a:t>
            </a: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DD5A5768-AEA1-4F7D-9429-556CBA2180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580266"/>
              </p:ext>
            </p:extLst>
          </p:nvPr>
        </p:nvGraphicFramePr>
        <p:xfrm>
          <a:off x="1403859" y="2355329"/>
          <a:ext cx="9384281" cy="3664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153">
                  <a:extLst>
                    <a:ext uri="{9D8B030D-6E8A-4147-A177-3AD203B41FA5}">
                      <a16:colId xmlns:a16="http://schemas.microsoft.com/office/drawing/2014/main" val="1107954144"/>
                    </a:ext>
                  </a:extLst>
                </a:gridCol>
                <a:gridCol w="2279000">
                  <a:extLst>
                    <a:ext uri="{9D8B030D-6E8A-4147-A177-3AD203B41FA5}">
                      <a16:colId xmlns:a16="http://schemas.microsoft.com/office/drawing/2014/main" val="1942777367"/>
                    </a:ext>
                  </a:extLst>
                </a:gridCol>
                <a:gridCol w="2201064">
                  <a:extLst>
                    <a:ext uri="{9D8B030D-6E8A-4147-A177-3AD203B41FA5}">
                      <a16:colId xmlns:a16="http://schemas.microsoft.com/office/drawing/2014/main" val="2517723439"/>
                    </a:ext>
                  </a:extLst>
                </a:gridCol>
                <a:gridCol w="2201064">
                  <a:extLst>
                    <a:ext uri="{9D8B030D-6E8A-4147-A177-3AD203B41FA5}">
                      <a16:colId xmlns:a16="http://schemas.microsoft.com/office/drawing/2014/main" val="2957030493"/>
                    </a:ext>
                  </a:extLst>
                </a:gridCol>
              </a:tblGrid>
              <a:tr h="522394">
                <a:tc>
                  <a:txBody>
                    <a:bodyPr/>
                    <a:lstStyle/>
                    <a:p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Selection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10– 50 devices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30 – 80 devices</a:t>
                      </a:r>
                      <a:endParaRPr lang="zh-TW" altLang="en-US" noProof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60 – 110 devices</a:t>
                      </a:r>
                      <a:endParaRPr lang="zh-TW" altLang="en-US" noProof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3861484"/>
                  </a:ext>
                </a:extLst>
              </a:tr>
              <a:tr h="370220">
                <a:tc>
                  <a:txBody>
                    <a:bodyPr/>
                    <a:lstStyle/>
                    <a:p>
                      <a:r>
                        <a:rPr lang="en-US" altLang="zh-TW" sz="1300">
                          <a:latin typeface="Arial"/>
                          <a:cs typeface="Arial"/>
                        </a:rPr>
                        <a:t>Global Model name (multi-OS)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QGD-1600P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QGD-1602P-C3558-8G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QGD-1602P-C3758-16G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600734"/>
                  </a:ext>
                </a:extLst>
              </a:tr>
              <a:tr h="370220">
                <a:tc>
                  <a:txBody>
                    <a:bodyPr/>
                    <a:lstStyle/>
                    <a:p>
                      <a:r>
                        <a:rPr lang="en-US" altLang="zh-TW" sz="1300">
                          <a:latin typeface="Arial"/>
                          <a:cs typeface="Arial"/>
                        </a:rPr>
                        <a:t>License (ADRA NDR)</a:t>
                      </a:r>
                      <a:endParaRPr lang="zh-TW" altLang="en-US" sz="1300" b="1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Global:</a:t>
                      </a:r>
                      <a:r>
                        <a:rPr lang="en-US" altLang="zh-TW" sz="1300" baseline="0">
                          <a:latin typeface="Arial"/>
                          <a:cs typeface="Arial"/>
                        </a:rPr>
                        <a:t> 1 year </a:t>
                      </a:r>
                      <a:r>
                        <a:rPr lang="en-US" altLang="zh-TW" sz="1300">
                          <a:latin typeface="Arial"/>
                          <a:cs typeface="Arial"/>
                        </a:rPr>
                        <a:t>/ 3 years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300">
                          <a:latin typeface="Arial"/>
                          <a:cs typeface="Arial"/>
                        </a:rPr>
                        <a:t>Global: 1 year / 3 years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300">
                          <a:latin typeface="Arial"/>
                          <a:cs typeface="Arial"/>
                        </a:rPr>
                        <a:t>Global: 1 year / 3 years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925502"/>
                  </a:ext>
                </a:extLst>
              </a:tr>
              <a:tr h="370220">
                <a:tc>
                  <a:txBody>
                    <a:bodyPr/>
                    <a:lstStyle/>
                    <a:p>
                      <a:r>
                        <a:rPr lang="en-US" altLang="zh-TW" sz="1300">
                          <a:latin typeface="Arial"/>
                          <a:cs typeface="Arial"/>
                        </a:rPr>
                        <a:t>CPU/RAM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Intel Celeron 4C / 4GB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Intel Atom 4C / 8GB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Intel Atom 8C / 16G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1023"/>
                  </a:ext>
                </a:extLst>
              </a:tr>
              <a:tr h="3702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TW" sz="130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Disk(manual added)</a:t>
                      </a:r>
                      <a:endParaRPr lang="zh-TW" altLang="en-US" sz="1300" kern="120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13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  x 2.5" SATA Slot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13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x M.2 NVMe 2280 or</a:t>
                      </a:r>
                    </a:p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zh-TW" altLang="en-US" sz="13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x 2.5" SATA slot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zh-TW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2 x M.2 </a:t>
                      </a:r>
                      <a:r>
                        <a:rPr lang="en-US" altLang="zh-TW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NVMe</a:t>
                      </a:r>
                      <a:r>
                        <a:rPr lang="zh-TW" altLang="en-US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zh-TW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2280 </a:t>
                      </a:r>
                      <a:r>
                        <a:rPr lang="en-US" altLang="zh-TW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or</a:t>
                      </a:r>
                      <a:endParaRPr lang="en-US" sz="1300" kern="1200" noProof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zh-TW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r>
                        <a:rPr lang="zh-TW" altLang="en-US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TW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x</a:t>
                      </a:r>
                      <a:r>
                        <a:rPr lang="zh-TW" altLang="en-US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TW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2.5"</a:t>
                      </a:r>
                      <a:r>
                        <a:rPr lang="zh-TW" altLang="en-US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TW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SATA</a:t>
                      </a:r>
                      <a:r>
                        <a:rPr lang="zh-TW" altLang="en-US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TW" sz="13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slot</a:t>
                      </a:r>
                      <a:endParaRPr lang="en-US" sz="1300" kern="120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745298"/>
                  </a:ext>
                </a:extLst>
              </a:tr>
              <a:tr h="370220">
                <a:tc>
                  <a:txBody>
                    <a:bodyPr/>
                    <a:lstStyle/>
                    <a:p>
                      <a:r>
                        <a:rPr lang="en-US" altLang="zh-TW" sz="1300">
                          <a:latin typeface="Arial"/>
                          <a:cs typeface="Arial"/>
                        </a:rPr>
                        <a:t>Switch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14 x 1GbE RJ45 + </a:t>
                      </a:r>
                      <a:endParaRPr lang="en-US" altLang="zh-TW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2 x Combo(RJ45&amp;SFP)1GbE </a:t>
                      </a:r>
                      <a:endParaRPr lang="zh-TW" altLang="en-US" sz="1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8 x 2.5GbE RJ45</a:t>
                      </a:r>
                    </a:p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8 x 1GbE RJ45</a:t>
                      </a:r>
                    </a:p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2 x 10GbE SFP+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8 x 2.5GbE RJ45</a:t>
                      </a:r>
                    </a:p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8 x 1GbE RJ45</a:t>
                      </a:r>
                    </a:p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2 x 10GbE SFP+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448224"/>
                  </a:ext>
                </a:extLst>
              </a:tr>
              <a:tr h="370220">
                <a:tc>
                  <a:txBody>
                    <a:bodyPr/>
                    <a:lstStyle/>
                    <a:p>
                      <a:r>
                        <a:rPr lang="en-US" altLang="zh-TW" sz="1300">
                          <a:latin typeface="Arial"/>
                          <a:cs typeface="Arial"/>
                        </a:rPr>
                        <a:t>PoE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Yes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/>
                          <a:cs typeface="Arial"/>
                        </a:rPr>
                        <a:t>Yes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>
                          <a:latin typeface="Arial"/>
                          <a:cs typeface="Arial"/>
                        </a:rPr>
                        <a:t>Yes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123235"/>
                  </a:ext>
                </a:extLst>
              </a:tr>
              <a:tr h="370220">
                <a:tc>
                  <a:txBody>
                    <a:bodyPr/>
                    <a:lstStyle/>
                    <a:p>
                      <a:r>
                        <a:rPr lang="en-US" altLang="zh-TW" sz="1300">
                          <a:latin typeface="Arial"/>
                          <a:cs typeface="Arial"/>
                        </a:rPr>
                        <a:t>Management Port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1 x 1GbE RJ45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2 x 5GbE</a:t>
                      </a:r>
                    </a:p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2 x 1GbE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2 x 5GbE</a:t>
                      </a:r>
                    </a:p>
                    <a:p>
                      <a:pPr algn="ctr"/>
                      <a:r>
                        <a:rPr lang="en-US" altLang="zh-TW" sz="1300">
                          <a:latin typeface="Arial"/>
                          <a:cs typeface="Arial"/>
                        </a:rPr>
                        <a:t>2 x 1GbE</a:t>
                      </a:r>
                      <a:endParaRPr lang="zh-TW" altLang="en-US" sz="13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017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5375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DD5A5768-AEA1-4F7D-9429-556CBA2180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379454"/>
              </p:ext>
            </p:extLst>
          </p:nvPr>
        </p:nvGraphicFramePr>
        <p:xfrm>
          <a:off x="959476" y="2487736"/>
          <a:ext cx="10179601" cy="2277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7517">
                  <a:extLst>
                    <a:ext uri="{9D8B030D-6E8A-4147-A177-3AD203B41FA5}">
                      <a16:colId xmlns:a16="http://schemas.microsoft.com/office/drawing/2014/main" val="1107954144"/>
                    </a:ext>
                  </a:extLst>
                </a:gridCol>
                <a:gridCol w="1915568">
                  <a:extLst>
                    <a:ext uri="{9D8B030D-6E8A-4147-A177-3AD203B41FA5}">
                      <a16:colId xmlns:a16="http://schemas.microsoft.com/office/drawing/2014/main" val="1942777367"/>
                    </a:ext>
                  </a:extLst>
                </a:gridCol>
                <a:gridCol w="2218534">
                  <a:extLst>
                    <a:ext uri="{9D8B030D-6E8A-4147-A177-3AD203B41FA5}">
                      <a16:colId xmlns:a16="http://schemas.microsoft.com/office/drawing/2014/main" val="2517723439"/>
                    </a:ext>
                  </a:extLst>
                </a:gridCol>
                <a:gridCol w="1933991">
                  <a:extLst>
                    <a:ext uri="{9D8B030D-6E8A-4147-A177-3AD203B41FA5}">
                      <a16:colId xmlns:a16="http://schemas.microsoft.com/office/drawing/2014/main" val="2957030493"/>
                    </a:ext>
                  </a:extLst>
                </a:gridCol>
                <a:gridCol w="1933991">
                  <a:extLst>
                    <a:ext uri="{9D8B030D-6E8A-4147-A177-3AD203B41FA5}">
                      <a16:colId xmlns:a16="http://schemas.microsoft.com/office/drawing/2014/main" val="2266572754"/>
                    </a:ext>
                  </a:extLst>
                </a:gridCol>
              </a:tblGrid>
              <a:tr h="128947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Scenario</a:t>
                      </a:r>
                      <a:endParaRPr lang="zh-TW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Usual web browse for office usage</a:t>
                      </a:r>
                      <a:endParaRPr lang="zh-TW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 browse(75%) + High bandwidth loading devices(25%)</a:t>
                      </a:r>
                      <a:endParaRPr lang="zh-TW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bandwidth loading devices</a:t>
                      </a:r>
                      <a:endParaRPr lang="zh-TW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Suggest number of Traps on QGD</a:t>
                      </a:r>
                      <a:endParaRPr lang="zh-TW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63861484"/>
                  </a:ext>
                </a:extLst>
              </a:tr>
              <a:tr h="326299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QGD-1600P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600734"/>
                  </a:ext>
                </a:extLst>
              </a:tr>
              <a:tr h="326299"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QGD-1602P-C3558-8G</a:t>
                      </a:r>
                      <a:endParaRPr lang="zh-TW" altLang="en-US"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3-6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925502"/>
                  </a:ext>
                </a:extLst>
              </a:tr>
              <a:tr h="326299"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QGD-1602P-C3758-8G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6-8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1023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91BCD97F-33D2-B516-A359-BDE9687DB229}"/>
              </a:ext>
            </a:extLst>
          </p:cNvPr>
          <p:cNvSpPr txBox="1"/>
          <p:nvPr/>
        </p:nvSpPr>
        <p:spPr>
          <a:xfrm>
            <a:off x="871058" y="4894307"/>
            <a:ext cx="102680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>
                <a:solidFill>
                  <a:srgbClr val="FFFFFF"/>
                </a:solidFill>
                <a:ea typeface="+mn-lt"/>
                <a:cs typeface="+mn-lt"/>
              </a:rPr>
              <a:t>Note: The traps setup on QGD need to be counted one of the high loading device in your networking</a:t>
            </a:r>
            <a:endParaRPr lang="zh-TW">
              <a:solidFill>
                <a:srgbClr val="FFFFFF"/>
              </a:solidFill>
            </a:endParaRPr>
          </a:p>
          <a:p>
            <a:pPr algn="l"/>
            <a:endParaRPr lang="zh-TW" altLang="en-US">
              <a:solidFill>
                <a:srgbClr val="FFFFFF"/>
              </a:solidFill>
              <a:ea typeface="新細明體"/>
              <a:cs typeface="Calibri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0B295FD-7E87-F424-7E39-A610114266E9}"/>
              </a:ext>
            </a:extLst>
          </p:cNvPr>
          <p:cNvSpPr txBox="1"/>
          <p:nvPr/>
        </p:nvSpPr>
        <p:spPr>
          <a:xfrm>
            <a:off x="0" y="50322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Suggestion to number of clients based </a:t>
            </a:r>
            <a:br>
              <a:rPr lang="en-US" altLang="zh-TW" sz="4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4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 deploy scenario</a:t>
            </a:r>
          </a:p>
        </p:txBody>
      </p:sp>
    </p:spTree>
    <p:extLst>
      <p:ext uri="{BB962C8B-B14F-4D97-AF65-F5344CB8AC3E}">
        <p14:creationId xmlns:p14="http://schemas.microsoft.com/office/powerpoint/2010/main" val="1179738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B65A32D-1E3E-450A-BEA9-3BCF06C84AEB}"/>
              </a:ext>
            </a:extLst>
          </p:cNvPr>
          <p:cNvSpPr txBox="1"/>
          <p:nvPr/>
        </p:nvSpPr>
        <p:spPr>
          <a:xfrm>
            <a:off x="640668" y="2678500"/>
            <a:ext cx="74926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Cybersecurity 101 </a:t>
            </a:r>
            <a:br>
              <a:rPr lang="en-US" altLang="zh-TW" sz="3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3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targeted attacks</a:t>
            </a:r>
            <a:endParaRPr lang="zh-TW" altLang="en-US" sz="3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733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B85C3B7E-6C50-4E9E-A30E-7BF875AA7B84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 &amp; Lateral movement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E65FCF5-7FE3-4D52-A1AF-8CEEC41734CD}"/>
              </a:ext>
            </a:extLst>
          </p:cNvPr>
          <p:cNvSpPr txBox="1"/>
          <p:nvPr/>
        </p:nvSpPr>
        <p:spPr>
          <a:xfrm>
            <a:off x="9591040" y="5124136"/>
            <a:ext cx="1469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endParaRPr lang="zh-TW" altLang="en-US" sz="3200">
              <a:solidFill>
                <a:schemeClr val="accent4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9E3BE824-51D4-4582-B952-B59F3D21CAB3}"/>
              </a:ext>
            </a:extLst>
          </p:cNvPr>
          <p:cNvGrpSpPr/>
          <p:nvPr/>
        </p:nvGrpSpPr>
        <p:grpSpPr>
          <a:xfrm>
            <a:off x="2125563" y="5301929"/>
            <a:ext cx="8595372" cy="1355657"/>
            <a:chOff x="2125563" y="5301929"/>
            <a:chExt cx="8595372" cy="1355657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id="{FB633F77-BFAF-4501-872A-F87060CABB32}"/>
                </a:ext>
              </a:extLst>
            </p:cNvPr>
            <p:cNvSpPr/>
            <p:nvPr/>
          </p:nvSpPr>
          <p:spPr>
            <a:xfrm rot="16200000">
              <a:off x="5828735" y="2074154"/>
              <a:ext cx="1009928" cy="7465477"/>
            </a:xfrm>
            <a:custGeom>
              <a:avLst/>
              <a:gdLst>
                <a:gd name="connsiteX0" fmla="*/ 0 w 967949"/>
                <a:gd name="connsiteY0" fmla="*/ 6687404 h 6687404"/>
                <a:gd name="connsiteX1" fmla="*/ 0 w 967949"/>
                <a:gd name="connsiteY1" fmla="*/ 0 h 6687404"/>
                <a:gd name="connsiteX2" fmla="*/ 967949 w 967949"/>
                <a:gd name="connsiteY2" fmla="*/ 6687404 h 6687404"/>
                <a:gd name="connsiteX3" fmla="*/ 0 w 967949"/>
                <a:gd name="connsiteY3" fmla="*/ 6687404 h 6687404"/>
                <a:gd name="connsiteX0" fmla="*/ 0 w 967949"/>
                <a:gd name="connsiteY0" fmla="*/ 6687404 h 6687404"/>
                <a:gd name="connsiteX1" fmla="*/ 0 w 967949"/>
                <a:gd name="connsiteY1" fmla="*/ 0 h 6687404"/>
                <a:gd name="connsiteX2" fmla="*/ 708643 w 967949"/>
                <a:gd name="connsiteY2" fmla="*/ 4735772 h 6687404"/>
                <a:gd name="connsiteX3" fmla="*/ 967949 w 967949"/>
                <a:gd name="connsiteY3" fmla="*/ 6687404 h 6687404"/>
                <a:gd name="connsiteX4" fmla="*/ 0 w 967949"/>
                <a:gd name="connsiteY4" fmla="*/ 6687404 h 6687404"/>
                <a:gd name="connsiteX0" fmla="*/ 0 w 967949"/>
                <a:gd name="connsiteY0" fmla="*/ 6687404 h 6687404"/>
                <a:gd name="connsiteX1" fmla="*/ 0 w 967949"/>
                <a:gd name="connsiteY1" fmla="*/ 0 h 6687404"/>
                <a:gd name="connsiteX2" fmla="*/ 346978 w 967949"/>
                <a:gd name="connsiteY2" fmla="*/ 5254390 h 6687404"/>
                <a:gd name="connsiteX3" fmla="*/ 967949 w 967949"/>
                <a:gd name="connsiteY3" fmla="*/ 6687404 h 6687404"/>
                <a:gd name="connsiteX4" fmla="*/ 0 w 967949"/>
                <a:gd name="connsiteY4" fmla="*/ 6687404 h 6687404"/>
                <a:gd name="connsiteX0" fmla="*/ 0 w 972434"/>
                <a:gd name="connsiteY0" fmla="*/ 6687404 h 6687404"/>
                <a:gd name="connsiteX1" fmla="*/ 0 w 972434"/>
                <a:gd name="connsiteY1" fmla="*/ 0 h 6687404"/>
                <a:gd name="connsiteX2" fmla="*/ 346978 w 972434"/>
                <a:gd name="connsiteY2" fmla="*/ 5254390 h 6687404"/>
                <a:gd name="connsiteX3" fmla="*/ 967949 w 972434"/>
                <a:gd name="connsiteY3" fmla="*/ 6687404 h 6687404"/>
                <a:gd name="connsiteX4" fmla="*/ 0 w 972434"/>
                <a:gd name="connsiteY4" fmla="*/ 6687404 h 6687404"/>
                <a:gd name="connsiteX0" fmla="*/ 0 w 972434"/>
                <a:gd name="connsiteY0" fmla="*/ 6696810 h 6696810"/>
                <a:gd name="connsiteX1" fmla="*/ 0 w 972434"/>
                <a:gd name="connsiteY1" fmla="*/ 9406 h 6696810"/>
                <a:gd name="connsiteX2" fmla="*/ 346978 w 972434"/>
                <a:gd name="connsiteY2" fmla="*/ 5263796 h 6696810"/>
                <a:gd name="connsiteX3" fmla="*/ 967949 w 972434"/>
                <a:gd name="connsiteY3" fmla="*/ 6696810 h 6696810"/>
                <a:gd name="connsiteX4" fmla="*/ 0 w 972434"/>
                <a:gd name="connsiteY4" fmla="*/ 6696810 h 6696810"/>
                <a:gd name="connsiteX0" fmla="*/ 0 w 1009928"/>
                <a:gd name="connsiteY0" fmla="*/ 6696810 h 6703949"/>
                <a:gd name="connsiteX1" fmla="*/ 0 w 1009928"/>
                <a:gd name="connsiteY1" fmla="*/ 9406 h 6703949"/>
                <a:gd name="connsiteX2" fmla="*/ 346978 w 1009928"/>
                <a:gd name="connsiteY2" fmla="*/ 5263796 h 6703949"/>
                <a:gd name="connsiteX3" fmla="*/ 967949 w 1009928"/>
                <a:gd name="connsiteY3" fmla="*/ 6696810 h 6703949"/>
                <a:gd name="connsiteX4" fmla="*/ 0 w 1009928"/>
                <a:gd name="connsiteY4" fmla="*/ 6696810 h 6703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928" h="6703949">
                  <a:moveTo>
                    <a:pt x="0" y="6696810"/>
                  </a:moveTo>
                  <a:lnTo>
                    <a:pt x="0" y="9406"/>
                  </a:lnTo>
                  <a:cubicBezTo>
                    <a:pt x="57830" y="-229430"/>
                    <a:pt x="185653" y="4149229"/>
                    <a:pt x="346978" y="5263796"/>
                  </a:cubicBezTo>
                  <a:cubicBezTo>
                    <a:pt x="508303" y="6378363"/>
                    <a:pt x="1183259" y="6762774"/>
                    <a:pt x="967949" y="6696810"/>
                  </a:cubicBezTo>
                  <a:lnTo>
                    <a:pt x="0" y="669681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96AC4F51-97B1-4E4D-9A24-29F2D43D9CA3}"/>
                </a:ext>
              </a:extLst>
            </p:cNvPr>
            <p:cNvSpPr txBox="1"/>
            <p:nvPr/>
          </p:nvSpPr>
          <p:spPr>
            <a:xfrm>
              <a:off x="2125563" y="5715735"/>
              <a:ext cx="10849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TW" altLang="en-US" sz="320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3DF7E524-5888-4AC1-BF58-29E379C082D6}"/>
                </a:ext>
              </a:extLst>
            </p:cNvPr>
            <p:cNvSpPr txBox="1"/>
            <p:nvPr/>
          </p:nvSpPr>
          <p:spPr>
            <a:xfrm>
              <a:off x="3787335" y="5763199"/>
              <a:ext cx="4228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Discover your intranet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0415F6DC-3A6F-4149-A48B-F43E827663B5}"/>
                </a:ext>
              </a:extLst>
            </p:cNvPr>
            <p:cNvSpPr txBox="1"/>
            <p:nvPr/>
          </p:nvSpPr>
          <p:spPr>
            <a:xfrm>
              <a:off x="6147325" y="5531069"/>
              <a:ext cx="3150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Lateral movement for exploit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8AB3223C-31B3-46E8-98D3-4C98BFDCB1BF}"/>
                </a:ext>
              </a:extLst>
            </p:cNvPr>
            <p:cNvSpPr txBox="1"/>
            <p:nvPr/>
          </p:nvSpPr>
          <p:spPr>
            <a:xfrm>
              <a:off x="2422869" y="6395976"/>
              <a:ext cx="112989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 0</a:t>
              </a:r>
              <a:endParaRPr lang="zh-TW" alt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9144BB20-6B45-4B8A-A104-907951EFA291}"/>
                </a:ext>
              </a:extLst>
            </p:cNvPr>
            <p:cNvSpPr txBox="1"/>
            <p:nvPr/>
          </p:nvSpPr>
          <p:spPr>
            <a:xfrm>
              <a:off x="7201649" y="6395976"/>
              <a:ext cx="112989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 30 ~ 180</a:t>
              </a:r>
              <a:endParaRPr lang="zh-TW" alt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1F4D12E9-3680-45A7-806A-85F40FF51BDA}"/>
                </a:ext>
              </a:extLst>
            </p:cNvPr>
            <p:cNvSpPr txBox="1"/>
            <p:nvPr/>
          </p:nvSpPr>
          <p:spPr>
            <a:xfrm>
              <a:off x="4812259" y="6395976"/>
              <a:ext cx="112989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 7 ~ 30</a:t>
              </a:r>
              <a:endParaRPr lang="zh-TW" alt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DC0B3537-FFEC-4D65-9414-B12F14EF4950}"/>
                </a:ext>
              </a:extLst>
            </p:cNvPr>
            <p:cNvSpPr txBox="1"/>
            <p:nvPr/>
          </p:nvSpPr>
          <p:spPr>
            <a:xfrm>
              <a:off x="9591040" y="6395976"/>
              <a:ext cx="112989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Incident</a:t>
              </a:r>
              <a:endParaRPr lang="zh-TW" alt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53C5B265-926A-B028-5FDE-E1BCD83EE370}"/>
              </a:ext>
            </a:extLst>
          </p:cNvPr>
          <p:cNvCxnSpPr/>
          <p:nvPr/>
        </p:nvCxnSpPr>
        <p:spPr>
          <a:xfrm>
            <a:off x="246000" y="6305033"/>
            <a:ext cx="11582958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1"/>
              <a:tileRect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>
            <a:extLst>
              <a:ext uri="{FF2B5EF4-FFF2-40B4-BE49-F238E27FC236}">
                <a16:creationId xmlns:a16="http://schemas.microsoft.com/office/drawing/2014/main" id="{14D0E7F0-6DD2-FD84-1BB9-4AA026B9EC5B}"/>
              </a:ext>
            </a:extLst>
          </p:cNvPr>
          <p:cNvGrpSpPr/>
          <p:nvPr/>
        </p:nvGrpSpPr>
        <p:grpSpPr>
          <a:xfrm>
            <a:off x="1092397" y="2713359"/>
            <a:ext cx="9968052" cy="1593967"/>
            <a:chOff x="1044795" y="2869057"/>
            <a:chExt cx="10467492" cy="1651216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B25CCDC5-06EF-D473-E566-F825A2011BE4}"/>
                </a:ext>
              </a:extLst>
            </p:cNvPr>
            <p:cNvSpPr/>
            <p:nvPr/>
          </p:nvSpPr>
          <p:spPr>
            <a:xfrm>
              <a:off x="1044795" y="2917416"/>
              <a:ext cx="3580601" cy="160285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5">
                    <a:lumMod val="57000"/>
                    <a:lumOff val="43000"/>
                  </a:schemeClr>
                </a:gs>
                <a:gs pos="37000">
                  <a:srgbClr val="87C721"/>
                </a:gs>
                <a:gs pos="100000">
                  <a:srgbClr val="5693C9"/>
                </a:gs>
              </a:gsLst>
              <a:path path="circle">
                <a:fillToRect l="50000" t="130000" r="50000" b="-30000"/>
              </a:path>
            </a:gradFill>
            <a:ln>
              <a:gradFill>
                <a:gsLst>
                  <a:gs pos="0">
                    <a:srgbClr val="C0DBDE"/>
                  </a:gs>
                  <a:gs pos="74000">
                    <a:srgbClr val="90D229"/>
                  </a:gs>
                  <a:gs pos="100000">
                    <a:srgbClr val="87C721"/>
                  </a:gs>
                </a:gsLst>
                <a:lin ang="5400000" scaled="1"/>
              </a:gradFill>
            </a:ln>
            <a:effectLst>
              <a:glow rad="50800">
                <a:schemeClr val="accent1"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reflection blurRad="10160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altLang="zh-TW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</a:t>
              </a:r>
              <a:r>
                <a:rPr lang="en-US" altLang="zh-TW"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compromise device</a:t>
              </a:r>
            </a:p>
          </p:txBody>
        </p:sp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D3375DDB-B2CA-49BF-27D7-6632503DC41E}"/>
                </a:ext>
              </a:extLst>
            </p:cNvPr>
            <p:cNvSpPr/>
            <p:nvPr/>
          </p:nvSpPr>
          <p:spPr>
            <a:xfrm>
              <a:off x="4528827" y="2869058"/>
              <a:ext cx="3580601" cy="160285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5">
                    <a:lumMod val="57000"/>
                    <a:lumOff val="43000"/>
                  </a:schemeClr>
                </a:gs>
                <a:gs pos="37000">
                  <a:srgbClr val="87C721"/>
                </a:gs>
                <a:gs pos="100000">
                  <a:srgbClr val="5693C9"/>
                </a:gs>
              </a:gsLst>
              <a:path path="circle">
                <a:fillToRect l="50000" t="130000" r="50000" b="-30000"/>
              </a:path>
            </a:gradFill>
            <a:ln>
              <a:gradFill>
                <a:gsLst>
                  <a:gs pos="0">
                    <a:srgbClr val="C0DBDE"/>
                  </a:gs>
                  <a:gs pos="74000">
                    <a:srgbClr val="90D229"/>
                  </a:gs>
                  <a:gs pos="100000">
                    <a:srgbClr val="87C721"/>
                  </a:gs>
                </a:gsLst>
                <a:lin ang="5400000" scaled="1"/>
              </a:gradFill>
            </a:ln>
            <a:effectLst>
              <a:glow rad="50800">
                <a:schemeClr val="accent1"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reflection blurRad="10160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network security in the </a:t>
              </a:r>
              <a:r>
                <a:rPr lang="en-US" altLang="zh-TW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Intranet </a:t>
              </a:r>
            </a:p>
          </p:txBody>
        </p:sp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88ACB659-BB28-B9F8-D9C6-F7532E8278C1}"/>
                </a:ext>
              </a:extLst>
            </p:cNvPr>
            <p:cNvSpPr/>
            <p:nvPr/>
          </p:nvSpPr>
          <p:spPr>
            <a:xfrm>
              <a:off x="7931686" y="2869057"/>
              <a:ext cx="3580601" cy="160285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5">
                    <a:lumMod val="57000"/>
                    <a:lumOff val="43000"/>
                  </a:schemeClr>
                </a:gs>
                <a:gs pos="37000">
                  <a:srgbClr val="87C721"/>
                </a:gs>
                <a:gs pos="100000">
                  <a:srgbClr val="5693C9"/>
                </a:gs>
              </a:gsLst>
              <a:path path="circle">
                <a:fillToRect l="50000" t="130000" r="50000" b="-30000"/>
              </a:path>
            </a:gradFill>
            <a:ln>
              <a:gradFill>
                <a:gsLst>
                  <a:gs pos="0">
                    <a:srgbClr val="C0DBDE"/>
                  </a:gs>
                  <a:gs pos="74000">
                    <a:srgbClr val="90D229"/>
                  </a:gs>
                  <a:gs pos="100000">
                    <a:srgbClr val="87C721"/>
                  </a:gs>
                </a:gsLst>
                <a:lin ang="5400000" scaled="1"/>
              </a:gradFill>
            </a:ln>
            <a:effectLst>
              <a:glow rad="50800">
                <a:schemeClr val="accent1"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reflection blurRad="10160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Huge </a:t>
              </a:r>
              <a:r>
                <a:rPr lang="en-US" altLang="zh-TW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damage</a:t>
              </a:r>
              <a:r>
                <a:rPr lang="en-US" altLang="zh-TW"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 the cyber incident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533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B65A32D-1E3E-450A-BEA9-3BCF06C84AEB}"/>
              </a:ext>
            </a:extLst>
          </p:cNvPr>
          <p:cNvSpPr txBox="1"/>
          <p:nvPr/>
        </p:nvSpPr>
        <p:spPr>
          <a:xfrm>
            <a:off x="600208" y="2975964"/>
            <a:ext cx="7492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and technology</a:t>
            </a:r>
            <a:endParaRPr lang="zh-TW" altLang="en-US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816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116177-35F4-4846-9E0D-628ACFADCC11}"/>
              </a:ext>
            </a:extLst>
          </p:cNvPr>
          <p:cNvCxnSpPr>
            <a:cxnSpLocks/>
          </p:cNvCxnSpPr>
          <p:nvPr/>
        </p:nvCxnSpPr>
        <p:spPr>
          <a:xfrm>
            <a:off x="7111348" y="2921302"/>
            <a:ext cx="2147620" cy="0"/>
          </a:xfrm>
          <a:prstGeom prst="line">
            <a:avLst/>
          </a:prstGeom>
          <a:ln w="34925">
            <a:solidFill>
              <a:srgbClr val="41C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7">
            <a:extLst>
              <a:ext uri="{FF2B5EF4-FFF2-40B4-BE49-F238E27FC236}">
                <a16:creationId xmlns:a16="http://schemas.microsoft.com/office/drawing/2014/main" id="{27901327-FBB7-42FD-9D8E-A6A1BC0F9CBD}"/>
              </a:ext>
            </a:extLst>
          </p:cNvPr>
          <p:cNvCxnSpPr>
            <a:cxnSpLocks/>
          </p:cNvCxnSpPr>
          <p:nvPr/>
        </p:nvCxnSpPr>
        <p:spPr>
          <a:xfrm>
            <a:off x="2105917" y="2906525"/>
            <a:ext cx="2837558" cy="29554"/>
          </a:xfrm>
          <a:prstGeom prst="straightConnector1">
            <a:avLst/>
          </a:prstGeom>
          <a:ln w="34925">
            <a:solidFill>
              <a:srgbClr val="41C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接點: 肘形 44">
            <a:extLst>
              <a:ext uri="{FF2B5EF4-FFF2-40B4-BE49-F238E27FC236}">
                <a16:creationId xmlns:a16="http://schemas.microsoft.com/office/drawing/2014/main" id="{30A1D367-D891-40E5-83BE-BE263625F355}"/>
              </a:ext>
            </a:extLst>
          </p:cNvPr>
          <p:cNvCxnSpPr>
            <a:cxnSpLocks/>
          </p:cNvCxnSpPr>
          <p:nvPr/>
        </p:nvCxnSpPr>
        <p:spPr>
          <a:xfrm flipH="1">
            <a:off x="2106038" y="2129997"/>
            <a:ext cx="11137" cy="1510562"/>
          </a:xfrm>
          <a:prstGeom prst="bentConnector3">
            <a:avLst>
              <a:gd name="adj1" fmla="val -7868367"/>
            </a:avLst>
          </a:prstGeom>
          <a:ln w="34925">
            <a:solidFill>
              <a:srgbClr val="41C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梯形 130">
            <a:extLst>
              <a:ext uri="{FF2B5EF4-FFF2-40B4-BE49-F238E27FC236}">
                <a16:creationId xmlns:a16="http://schemas.microsoft.com/office/drawing/2014/main" id="{43DCA856-B2F8-4BD5-A77F-0CBABB2C1A8D}"/>
              </a:ext>
            </a:extLst>
          </p:cNvPr>
          <p:cNvSpPr/>
          <p:nvPr/>
        </p:nvSpPr>
        <p:spPr>
          <a:xfrm>
            <a:off x="2625291" y="3235946"/>
            <a:ext cx="6623049" cy="669800"/>
          </a:xfrm>
          <a:custGeom>
            <a:avLst/>
            <a:gdLst>
              <a:gd name="connsiteX0" fmla="*/ 0 w 7331075"/>
              <a:gd name="connsiteY0" fmla="*/ 714251 h 714251"/>
              <a:gd name="connsiteX1" fmla="*/ 2971906 w 7331075"/>
              <a:gd name="connsiteY1" fmla="*/ 0 h 714251"/>
              <a:gd name="connsiteX2" fmla="*/ 4359169 w 7331075"/>
              <a:gd name="connsiteY2" fmla="*/ 0 h 714251"/>
              <a:gd name="connsiteX3" fmla="*/ 7331075 w 7331075"/>
              <a:gd name="connsiteY3" fmla="*/ 714251 h 714251"/>
              <a:gd name="connsiteX4" fmla="*/ 0 w 7331075"/>
              <a:gd name="connsiteY4" fmla="*/ 714251 h 714251"/>
              <a:gd name="connsiteX0" fmla="*/ 0 w 7331075"/>
              <a:gd name="connsiteY0" fmla="*/ 714251 h 714251"/>
              <a:gd name="connsiteX1" fmla="*/ 2946506 w 7331075"/>
              <a:gd name="connsiteY1" fmla="*/ 133350 h 714251"/>
              <a:gd name="connsiteX2" fmla="*/ 4359169 w 7331075"/>
              <a:gd name="connsiteY2" fmla="*/ 0 h 714251"/>
              <a:gd name="connsiteX3" fmla="*/ 7331075 w 7331075"/>
              <a:gd name="connsiteY3" fmla="*/ 714251 h 714251"/>
              <a:gd name="connsiteX4" fmla="*/ 0 w 7331075"/>
              <a:gd name="connsiteY4" fmla="*/ 714251 h 714251"/>
              <a:gd name="connsiteX0" fmla="*/ 0 w 7331075"/>
              <a:gd name="connsiteY0" fmla="*/ 580901 h 580901"/>
              <a:gd name="connsiteX1" fmla="*/ 2946506 w 7331075"/>
              <a:gd name="connsiteY1" fmla="*/ 0 h 580901"/>
              <a:gd name="connsiteX2" fmla="*/ 5286269 w 7331075"/>
              <a:gd name="connsiteY2" fmla="*/ 38100 h 580901"/>
              <a:gd name="connsiteX3" fmla="*/ 7331075 w 7331075"/>
              <a:gd name="connsiteY3" fmla="*/ 580901 h 580901"/>
              <a:gd name="connsiteX4" fmla="*/ 0 w 7331075"/>
              <a:gd name="connsiteY4" fmla="*/ 580901 h 58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31075" h="580901">
                <a:moveTo>
                  <a:pt x="0" y="580901"/>
                </a:moveTo>
                <a:lnTo>
                  <a:pt x="2946506" y="0"/>
                </a:lnTo>
                <a:lnTo>
                  <a:pt x="5286269" y="38100"/>
                </a:lnTo>
                <a:lnTo>
                  <a:pt x="7331075" y="580901"/>
                </a:lnTo>
                <a:lnTo>
                  <a:pt x="0" y="580901"/>
                </a:lnTo>
                <a:close/>
              </a:path>
            </a:pathLst>
          </a:custGeom>
          <a:gradFill flip="none" rotWithShape="1">
            <a:gsLst>
              <a:gs pos="0">
                <a:srgbClr val="66FFCC">
                  <a:alpha val="0"/>
                </a:srgbClr>
              </a:gs>
              <a:gs pos="100000">
                <a:srgbClr val="66FFCC">
                  <a:alpha val="79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8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470008F-E966-8542-8AA8-AD5DC6F0572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2635918" y="3890053"/>
            <a:ext cx="6623050" cy="2751137"/>
          </a:xfrm>
          <a:prstGeom prst="rect">
            <a:avLst/>
          </a:prstGeom>
          <a:ln>
            <a:noFill/>
          </a:ln>
          <a:effectLst>
            <a:outerShdw blurRad="292100" dist="457200" dir="8100000" algn="tr" rotWithShape="0">
              <a:srgbClr val="251A36">
                <a:alpha val="65882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162731C-F303-1E4F-9B39-093A3C0C64A7}"/>
              </a:ext>
            </a:extLst>
          </p:cNvPr>
          <p:cNvSpPr/>
          <p:nvPr/>
        </p:nvSpPr>
        <p:spPr>
          <a:xfrm>
            <a:off x="9521621" y="3430525"/>
            <a:ext cx="1398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QNAP NAS</a:t>
            </a:r>
            <a:endParaRPr kumimoji="0" lang="en-T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35" name="群組 134" hidden="1">
            <a:extLst>
              <a:ext uri="{FF2B5EF4-FFF2-40B4-BE49-F238E27FC236}">
                <a16:creationId xmlns:a16="http://schemas.microsoft.com/office/drawing/2014/main" id="{153810A9-4307-4DC4-B960-7BFCFAFFD8B4}"/>
              </a:ext>
            </a:extLst>
          </p:cNvPr>
          <p:cNvGrpSpPr/>
          <p:nvPr/>
        </p:nvGrpSpPr>
        <p:grpSpPr>
          <a:xfrm>
            <a:off x="-4349468" y="536275"/>
            <a:ext cx="4069591" cy="5326607"/>
            <a:chOff x="-4349468" y="536275"/>
            <a:chExt cx="4069591" cy="5326607"/>
          </a:xfrm>
        </p:grpSpPr>
        <p:pic>
          <p:nvPicPr>
            <p:cNvPr id="1032" name="Picture 8" descr="User Laptop Icon 902162">
              <a:extLst>
                <a:ext uri="{FF2B5EF4-FFF2-40B4-BE49-F238E27FC236}">
                  <a16:creationId xmlns:a16="http://schemas.microsoft.com/office/drawing/2014/main" id="{8DDBFC36-5381-0B49-BF76-75EAB5B60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9468" y="2743092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User Laptop Icon 902162">
              <a:extLst>
                <a:ext uri="{FF2B5EF4-FFF2-40B4-BE49-F238E27FC236}">
                  <a16:creationId xmlns:a16="http://schemas.microsoft.com/office/drawing/2014/main" id="{C785AC4E-2224-4845-8CF5-B6A90344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80817" y="4357458"/>
              <a:ext cx="1465760" cy="15054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E873EE-519B-E14C-A05E-524D69CCC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65448" y="4998050"/>
              <a:ext cx="2285571" cy="5351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6" descr="hacker Icon 2481468">
              <a:extLst>
                <a:ext uri="{FF2B5EF4-FFF2-40B4-BE49-F238E27FC236}">
                  <a16:creationId xmlns:a16="http://schemas.microsoft.com/office/drawing/2014/main" id="{DA7486FE-34EB-9742-9F49-20D3EAF88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4921" y="1162647"/>
              <a:ext cx="1439864" cy="1439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A0ABF7-8F37-4575-AB4E-9C3B8BD29FE8}"/>
                </a:ext>
              </a:extLst>
            </p:cNvPr>
            <p:cNvCxnSpPr>
              <a:cxnSpLocks/>
            </p:cNvCxnSpPr>
            <p:nvPr/>
          </p:nvCxnSpPr>
          <p:spPr>
            <a:xfrm>
              <a:off x="-2896928" y="3855256"/>
              <a:ext cx="2454258" cy="8259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522BFC-AABB-42EC-82D5-43340D3736DD}"/>
                </a:ext>
              </a:extLst>
            </p:cNvPr>
            <p:cNvCxnSpPr>
              <a:cxnSpLocks/>
            </p:cNvCxnSpPr>
            <p:nvPr/>
          </p:nvCxnSpPr>
          <p:spPr>
            <a:xfrm>
              <a:off x="-2849936" y="2602511"/>
              <a:ext cx="2482884" cy="200311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「vpn」的圖片搜尋結果">
              <a:extLst>
                <a:ext uri="{FF2B5EF4-FFF2-40B4-BE49-F238E27FC236}">
                  <a16:creationId xmlns:a16="http://schemas.microsoft.com/office/drawing/2014/main" id="{31233DB0-484C-ED48-A599-A28E96FDB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071405" y="3050823"/>
              <a:ext cx="635122" cy="824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8" descr="User Laptop Icon 902162">
              <a:extLst>
                <a:ext uri="{FF2B5EF4-FFF2-40B4-BE49-F238E27FC236}">
                  <a16:creationId xmlns:a16="http://schemas.microsoft.com/office/drawing/2014/main" id="{A17B8BF5-F00C-EF4E-842A-5E7219FCB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57253" y="536275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254B20-3626-1945-B609-9F4234873037}"/>
                </a:ext>
              </a:extLst>
            </p:cNvPr>
            <p:cNvCxnSpPr>
              <a:cxnSpLocks/>
              <a:stCxn id="27" idx="2"/>
              <a:endCxn id="20" idx="0"/>
            </p:cNvCxnSpPr>
            <p:nvPr/>
          </p:nvCxnSpPr>
          <p:spPr>
            <a:xfrm>
              <a:off x="-1937321" y="1976138"/>
              <a:ext cx="183477" cy="10746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圖片 24" descr="一張含有 文字, 電子用品 的圖片&#10;&#10;自動產生的描述">
            <a:extLst>
              <a:ext uri="{FF2B5EF4-FFF2-40B4-BE49-F238E27FC236}">
                <a16:creationId xmlns:a16="http://schemas.microsoft.com/office/drawing/2014/main" id="{1A90C250-086B-4E00-BD4D-118C28AD39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5085" y="2354926"/>
            <a:ext cx="1831854" cy="11451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67D8487E-4F25-4EDD-9853-A4D388CCD801}"/>
              </a:ext>
            </a:extLst>
          </p:cNvPr>
          <p:cNvGrpSpPr/>
          <p:nvPr/>
        </p:nvGrpSpPr>
        <p:grpSpPr>
          <a:xfrm>
            <a:off x="9033638" y="1860912"/>
            <a:ext cx="2231358" cy="418817"/>
            <a:chOff x="7693319" y="4325937"/>
            <a:chExt cx="3669461" cy="68874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9A0103E-AD85-974A-9F2D-673A1D5725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319" y="4325937"/>
              <a:ext cx="688743" cy="688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D3B85B44-35A6-8A46-AC79-1BF35D2222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3679" y="4325937"/>
              <a:ext cx="688743" cy="688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9DB70D2C-A6C3-B24A-A253-C9FA93BE49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8858" y="4325937"/>
              <a:ext cx="688743" cy="688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700B6678-81CE-7C4B-8CE5-3934F14AC5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4037" y="4325937"/>
              <a:ext cx="688743" cy="688743"/>
            </a:xfrm>
            <a:prstGeom prst="rect">
              <a:avLst/>
            </a:prstGeom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B3CC3ECB-BC44-447E-9E20-192DA991C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8499" y="4325938"/>
              <a:ext cx="688743" cy="688743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EFE5282-FB1F-204C-B344-CD428F3B57F5}"/>
              </a:ext>
            </a:extLst>
          </p:cNvPr>
          <p:cNvSpPr/>
          <p:nvPr/>
        </p:nvSpPr>
        <p:spPr>
          <a:xfrm>
            <a:off x="5390913" y="3413072"/>
            <a:ext cx="1407180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ADRA NDR</a:t>
            </a:r>
            <a:endParaRPr kumimoji="0" lang="en-T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5366DA7-AEAF-8D47-8431-6A6C05FB1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05367" y="1860912"/>
            <a:ext cx="3730786" cy="23321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圖形 131" hidden="1">
            <a:extLst>
              <a:ext uri="{FF2B5EF4-FFF2-40B4-BE49-F238E27FC236}">
                <a16:creationId xmlns:a16="http://schemas.microsoft.com/office/drawing/2014/main" id="{9099F560-D9B5-4DFE-A8C8-B796A4E4C13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70788" y="1707583"/>
            <a:ext cx="472656" cy="433767"/>
          </a:xfrm>
          <a:prstGeom prst="rect">
            <a:avLst/>
          </a:prstGeom>
        </p:spPr>
      </p:pic>
      <p:pic>
        <p:nvPicPr>
          <p:cNvPr id="134" name="圖形 133" hidden="1">
            <a:extLst>
              <a:ext uri="{FF2B5EF4-FFF2-40B4-BE49-F238E27FC236}">
                <a16:creationId xmlns:a16="http://schemas.microsoft.com/office/drawing/2014/main" id="{7BEF7366-4E96-4455-8387-C7946784FCF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299111" y="1709794"/>
            <a:ext cx="1037068" cy="1049113"/>
          </a:xfrm>
          <a:prstGeom prst="rect">
            <a:avLst/>
          </a:prstGeom>
        </p:spPr>
      </p:pic>
      <p:pic>
        <p:nvPicPr>
          <p:cNvPr id="136" name="圖形 135" hidden="1">
            <a:extLst>
              <a:ext uri="{FF2B5EF4-FFF2-40B4-BE49-F238E27FC236}">
                <a16:creationId xmlns:a16="http://schemas.microsoft.com/office/drawing/2014/main" id="{615418DD-D81B-4EDF-BBDE-B4515063EC28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1223966" y="-733614"/>
            <a:ext cx="1223966" cy="1049114"/>
          </a:xfrm>
          <a:prstGeom prst="rect">
            <a:avLst/>
          </a:prstGeom>
        </p:spPr>
      </p:pic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8C4251C2-A8C7-4052-B8AF-05AE440796B3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347024" y="1704006"/>
            <a:ext cx="801077" cy="1145782"/>
          </a:xfrm>
          <a:prstGeom prst="rect">
            <a:avLst/>
          </a:prstGeom>
        </p:spPr>
      </p:pic>
      <p:pic>
        <p:nvPicPr>
          <p:cNvPr id="17" name="圖形 16" hidden="1">
            <a:extLst>
              <a:ext uri="{FF2B5EF4-FFF2-40B4-BE49-F238E27FC236}">
                <a16:creationId xmlns:a16="http://schemas.microsoft.com/office/drawing/2014/main" id="{8FAEA925-1E51-416A-9488-A7F4E148FC55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230881" y="1679755"/>
            <a:ext cx="1038581" cy="1103009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D726C0C9-E81F-45F7-B74B-3DC1DBD9505D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Innovation: Threat Trap (Active defense)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BBA56F5-05E6-499F-9A0F-DA123E03CD71}"/>
              </a:ext>
            </a:extLst>
          </p:cNvPr>
          <p:cNvSpPr/>
          <p:nvPr/>
        </p:nvSpPr>
        <p:spPr>
          <a:xfrm>
            <a:off x="7073431" y="2231670"/>
            <a:ext cx="672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Trap</a:t>
            </a:r>
            <a:endParaRPr kumimoji="0" lang="en-TW" sz="18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4" name="圖片 23" descr="一張含有 文字, 電子用品, 監視器, 顯示 的圖片&#10;&#10;自動產生的描述">
            <a:extLst>
              <a:ext uri="{FF2B5EF4-FFF2-40B4-BE49-F238E27FC236}">
                <a16:creationId xmlns:a16="http://schemas.microsoft.com/office/drawing/2014/main" id="{67A1645A-9A3C-0C21-2E30-6068537A53A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076" y="1827783"/>
            <a:ext cx="1040121" cy="593282"/>
          </a:xfrm>
          <a:prstGeom prst="rect">
            <a:avLst/>
          </a:prstGeom>
        </p:spPr>
      </p:pic>
      <p:pic>
        <p:nvPicPr>
          <p:cNvPr id="46" name="圖片 45" descr="一張含有 文字, 電子用品, 監視器, 顯示 的圖片&#10;&#10;自動產生的描述">
            <a:extLst>
              <a:ext uri="{FF2B5EF4-FFF2-40B4-BE49-F238E27FC236}">
                <a16:creationId xmlns:a16="http://schemas.microsoft.com/office/drawing/2014/main" id="{C13F1B30-3925-817F-72C2-4A511AC2318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89" y="3311927"/>
            <a:ext cx="1040121" cy="593282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6960D493-8FAA-D78F-5584-15A6F0E3596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703829" y="1941344"/>
            <a:ext cx="1407180" cy="959441"/>
          </a:xfrm>
          <a:prstGeom prst="rect">
            <a:avLst/>
          </a:prstGeom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CE7B5862-5572-45B2-45FA-5EA3F62110B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353130" y="2032076"/>
            <a:ext cx="586842" cy="791484"/>
          </a:xfrm>
          <a:prstGeom prst="rect">
            <a:avLst/>
          </a:prstGeom>
        </p:spPr>
      </p:pic>
      <p:pic>
        <p:nvPicPr>
          <p:cNvPr id="36" name="圖片 35" descr="一張含有 文字, 電子用品, 顯示, 膝上型電腦 的圖片&#10;&#10;自動產生的描述">
            <a:extLst>
              <a:ext uri="{FF2B5EF4-FFF2-40B4-BE49-F238E27FC236}">
                <a16:creationId xmlns:a16="http://schemas.microsoft.com/office/drawing/2014/main" id="{431BFC59-023C-5D3C-D2D8-29C43A7BDE9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20" y="2569076"/>
            <a:ext cx="1063690" cy="606726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9BE5705D-DD58-3C6B-EFDA-7B119CE57B8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551532" y="2688056"/>
            <a:ext cx="350675" cy="36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17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1B55CB5A-8808-503F-B672-7475C8D87DEA}"/>
              </a:ext>
            </a:extLst>
          </p:cNvPr>
          <p:cNvSpPr/>
          <p:nvPr/>
        </p:nvSpPr>
        <p:spPr>
          <a:xfrm>
            <a:off x="632737" y="1896341"/>
            <a:ext cx="10914063" cy="3966541"/>
          </a:xfrm>
          <a:prstGeom prst="roundRect">
            <a:avLst>
              <a:gd name="adj" fmla="val 4522"/>
            </a:avLst>
          </a:prstGeom>
          <a:gradFill>
            <a:gsLst>
              <a:gs pos="0">
                <a:srgbClr val="24340A">
                  <a:alpha val="17000"/>
                </a:srgbClr>
              </a:gs>
              <a:gs pos="47000">
                <a:srgbClr val="B1B6AA">
                  <a:alpha val="24000"/>
                </a:srgbClr>
              </a:gs>
              <a:gs pos="100000">
                <a:srgbClr val="4D4D4D">
                  <a:alpha val="5000"/>
                </a:srgbClr>
              </a:gs>
            </a:gsLst>
            <a:lin ang="5400000" scaled="1"/>
          </a:gradFill>
          <a:ln w="25400">
            <a:solidFill>
              <a:schemeClr val="accent6"/>
            </a:solidFill>
          </a:ln>
          <a:effectLst>
            <a:outerShdw blurRad="50800" dist="304800" dir="16200000" sx="88000" sy="88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7CC14E82-6874-444C-8EC8-EC2380CB6AD2}"/>
              </a:ext>
            </a:extLst>
          </p:cNvPr>
          <p:cNvSpPr/>
          <p:nvPr/>
        </p:nvSpPr>
        <p:spPr>
          <a:xfrm>
            <a:off x="2084060" y="6113488"/>
            <a:ext cx="670719" cy="576912"/>
          </a:xfrm>
          <a:prstGeom prst="roundRect">
            <a:avLst/>
          </a:prstGeom>
          <a:solidFill>
            <a:schemeClr val="bg2">
              <a:lumMod val="50000"/>
              <a:alpha val="64000"/>
            </a:schemeClr>
          </a:solidFill>
          <a:ln w="28575">
            <a:solidFill>
              <a:srgbClr val="C00000"/>
            </a:solidFill>
          </a:ln>
          <a:effectLst>
            <a:innerShdw blurRad="4191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5" name="群組 134" hidden="1">
            <a:extLst>
              <a:ext uri="{FF2B5EF4-FFF2-40B4-BE49-F238E27FC236}">
                <a16:creationId xmlns:a16="http://schemas.microsoft.com/office/drawing/2014/main" id="{153810A9-4307-4DC4-B960-7BFCFAFFD8B4}"/>
              </a:ext>
            </a:extLst>
          </p:cNvPr>
          <p:cNvGrpSpPr/>
          <p:nvPr/>
        </p:nvGrpSpPr>
        <p:grpSpPr>
          <a:xfrm>
            <a:off x="-4349468" y="536275"/>
            <a:ext cx="4069591" cy="5326607"/>
            <a:chOff x="-4349468" y="536275"/>
            <a:chExt cx="4069591" cy="5326607"/>
          </a:xfrm>
        </p:grpSpPr>
        <p:pic>
          <p:nvPicPr>
            <p:cNvPr id="1032" name="Picture 8" descr="User Laptop Icon 902162">
              <a:extLst>
                <a:ext uri="{FF2B5EF4-FFF2-40B4-BE49-F238E27FC236}">
                  <a16:creationId xmlns:a16="http://schemas.microsoft.com/office/drawing/2014/main" id="{8DDBFC36-5381-0B49-BF76-75EAB5B60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9468" y="2743092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User Laptop Icon 902162">
              <a:extLst>
                <a:ext uri="{FF2B5EF4-FFF2-40B4-BE49-F238E27FC236}">
                  <a16:creationId xmlns:a16="http://schemas.microsoft.com/office/drawing/2014/main" id="{C785AC4E-2224-4845-8CF5-B6A90344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80817" y="4357458"/>
              <a:ext cx="1465760" cy="15054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E873EE-519B-E14C-A05E-524D69CCC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65448" y="4998050"/>
              <a:ext cx="2285571" cy="5351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6" descr="hacker Icon 2481468">
              <a:extLst>
                <a:ext uri="{FF2B5EF4-FFF2-40B4-BE49-F238E27FC236}">
                  <a16:creationId xmlns:a16="http://schemas.microsoft.com/office/drawing/2014/main" id="{DA7486FE-34EB-9742-9F49-20D3EAF88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4921" y="1162647"/>
              <a:ext cx="1439864" cy="1439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A0ABF7-8F37-4575-AB4E-9C3B8BD29FE8}"/>
                </a:ext>
              </a:extLst>
            </p:cNvPr>
            <p:cNvCxnSpPr>
              <a:cxnSpLocks/>
            </p:cNvCxnSpPr>
            <p:nvPr/>
          </p:nvCxnSpPr>
          <p:spPr>
            <a:xfrm>
              <a:off x="-2896928" y="3855256"/>
              <a:ext cx="2454258" cy="8259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522BFC-AABB-42EC-82D5-43340D3736DD}"/>
                </a:ext>
              </a:extLst>
            </p:cNvPr>
            <p:cNvCxnSpPr>
              <a:cxnSpLocks/>
            </p:cNvCxnSpPr>
            <p:nvPr/>
          </p:nvCxnSpPr>
          <p:spPr>
            <a:xfrm>
              <a:off x="-2849936" y="2602511"/>
              <a:ext cx="2482884" cy="200311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「vpn」的圖片搜尋結果">
              <a:extLst>
                <a:ext uri="{FF2B5EF4-FFF2-40B4-BE49-F238E27FC236}">
                  <a16:creationId xmlns:a16="http://schemas.microsoft.com/office/drawing/2014/main" id="{31233DB0-484C-ED48-A599-A28E96FDB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071405" y="3050823"/>
              <a:ext cx="635122" cy="824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8" descr="User Laptop Icon 902162">
              <a:extLst>
                <a:ext uri="{FF2B5EF4-FFF2-40B4-BE49-F238E27FC236}">
                  <a16:creationId xmlns:a16="http://schemas.microsoft.com/office/drawing/2014/main" id="{A17B8BF5-F00C-EF4E-842A-5E7219FCB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57253" y="536275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254B20-3626-1945-B609-9F4234873037}"/>
                </a:ext>
              </a:extLst>
            </p:cNvPr>
            <p:cNvCxnSpPr>
              <a:cxnSpLocks/>
              <a:stCxn id="27" idx="2"/>
              <a:endCxn id="20" idx="0"/>
            </p:cNvCxnSpPr>
            <p:nvPr/>
          </p:nvCxnSpPr>
          <p:spPr>
            <a:xfrm>
              <a:off x="-1937321" y="1976138"/>
              <a:ext cx="183477" cy="10746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2" name="圖形 131" hidden="1">
            <a:extLst>
              <a:ext uri="{FF2B5EF4-FFF2-40B4-BE49-F238E27FC236}">
                <a16:creationId xmlns:a16="http://schemas.microsoft.com/office/drawing/2014/main" id="{9099F560-D9B5-4DFE-A8C8-B796A4E4C1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0788" y="1707583"/>
            <a:ext cx="472656" cy="433767"/>
          </a:xfrm>
          <a:prstGeom prst="rect">
            <a:avLst/>
          </a:prstGeom>
        </p:spPr>
      </p:pic>
      <p:pic>
        <p:nvPicPr>
          <p:cNvPr id="134" name="圖形 133" hidden="1">
            <a:extLst>
              <a:ext uri="{FF2B5EF4-FFF2-40B4-BE49-F238E27FC236}">
                <a16:creationId xmlns:a16="http://schemas.microsoft.com/office/drawing/2014/main" id="{7BEF7366-4E96-4455-8387-C7946784FC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9111" y="1709794"/>
            <a:ext cx="1037068" cy="1049113"/>
          </a:xfrm>
          <a:prstGeom prst="rect">
            <a:avLst/>
          </a:prstGeom>
        </p:spPr>
      </p:pic>
      <p:pic>
        <p:nvPicPr>
          <p:cNvPr id="136" name="圖形 135" hidden="1">
            <a:extLst>
              <a:ext uri="{FF2B5EF4-FFF2-40B4-BE49-F238E27FC236}">
                <a16:creationId xmlns:a16="http://schemas.microsoft.com/office/drawing/2014/main" id="{615418DD-D81B-4EDF-BBDE-B4515063EC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223966" y="-733614"/>
            <a:ext cx="1223966" cy="1049114"/>
          </a:xfrm>
          <a:prstGeom prst="rect">
            <a:avLst/>
          </a:prstGeom>
        </p:spPr>
      </p:pic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8C4251C2-A8C7-4052-B8AF-05AE440796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47024" y="1704006"/>
            <a:ext cx="801077" cy="1145782"/>
          </a:xfrm>
          <a:prstGeom prst="rect">
            <a:avLst/>
          </a:prstGeom>
        </p:spPr>
      </p:pic>
      <p:pic>
        <p:nvPicPr>
          <p:cNvPr id="17" name="圖形 16" hidden="1">
            <a:extLst>
              <a:ext uri="{FF2B5EF4-FFF2-40B4-BE49-F238E27FC236}">
                <a16:creationId xmlns:a16="http://schemas.microsoft.com/office/drawing/2014/main" id="{8FAEA925-1E51-416A-9488-A7F4E148FC5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30881" y="1679755"/>
            <a:ext cx="1038581" cy="1103009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D726C0C9-E81F-45F7-B74B-3DC1DBD9505D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 &amp; Analytics technologies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CAC792B6-4E1A-4C4A-B2D8-6C7D5EBBE04B}"/>
              </a:ext>
            </a:extLst>
          </p:cNvPr>
          <p:cNvSpPr/>
          <p:nvPr/>
        </p:nvSpPr>
        <p:spPr>
          <a:xfrm>
            <a:off x="762316" y="4338760"/>
            <a:ext cx="2033517" cy="900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4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B1B6AA"/>
                </a:gs>
                <a:gs pos="43400">
                  <a:srgbClr val="68797E"/>
                </a:gs>
                <a:gs pos="100000">
                  <a:srgbClr val="4D4D4D"/>
                </a:gs>
              </a:gsLst>
              <a:lin ang="5400000" scaled="1"/>
            </a:gradFill>
          </a:ln>
          <a:effectLst>
            <a:innerShdw blurRad="114300" dist="139700" dir="15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8CC30B4B-B256-4245-BB1D-067648BB84ED}"/>
              </a:ext>
            </a:extLst>
          </p:cNvPr>
          <p:cNvSpPr/>
          <p:nvPr/>
        </p:nvSpPr>
        <p:spPr>
          <a:xfrm>
            <a:off x="4000818" y="2602513"/>
            <a:ext cx="2033517" cy="900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4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B1B6AA"/>
                </a:gs>
                <a:gs pos="43400">
                  <a:srgbClr val="68797E"/>
                </a:gs>
                <a:gs pos="100000">
                  <a:srgbClr val="4D4D4D"/>
                </a:gs>
              </a:gsLst>
              <a:lin ang="5400000" scaled="1"/>
            </a:gradFill>
          </a:ln>
          <a:effectLst>
            <a:innerShdw blurRad="114300" dist="139700" dir="15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Threat watch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65946BCB-9780-46B4-B6CC-61E14C1F85BD}"/>
              </a:ext>
            </a:extLst>
          </p:cNvPr>
          <p:cNvSpPr/>
          <p:nvPr/>
        </p:nvSpPr>
        <p:spPr>
          <a:xfrm>
            <a:off x="4000818" y="4286428"/>
            <a:ext cx="2033517" cy="900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4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B1B6AA"/>
                </a:gs>
                <a:gs pos="43400">
                  <a:srgbClr val="68797E"/>
                </a:gs>
                <a:gs pos="100000">
                  <a:srgbClr val="4D4D4D"/>
                </a:gs>
              </a:gsLst>
              <a:lin ang="5400000" scaled="1"/>
            </a:gradFill>
          </a:ln>
          <a:effectLst>
            <a:innerShdw blurRad="114300" dist="139700" dir="15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Threat Trap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CAACDCE1-C749-41BD-ADA2-1F7B2E920678}"/>
              </a:ext>
            </a:extLst>
          </p:cNvPr>
          <p:cNvSpPr/>
          <p:nvPr/>
        </p:nvSpPr>
        <p:spPr>
          <a:xfrm>
            <a:off x="6480650" y="2602513"/>
            <a:ext cx="2033517" cy="900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4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B1B6AA"/>
                </a:gs>
                <a:gs pos="43400">
                  <a:srgbClr val="68797E"/>
                </a:gs>
                <a:gs pos="100000">
                  <a:srgbClr val="4D4D4D"/>
                </a:gs>
              </a:gsLst>
              <a:lin ang="5400000" scaled="1"/>
            </a:gradFill>
          </a:ln>
          <a:effectLst>
            <a:innerShdw blurRad="114300" dist="139700" dir="15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Deep Threat Analysis (DTA)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9A4B42DF-B468-4807-A97B-B583F4B19BF2}"/>
              </a:ext>
            </a:extLst>
          </p:cNvPr>
          <p:cNvSpPr/>
          <p:nvPr/>
        </p:nvSpPr>
        <p:spPr>
          <a:xfrm>
            <a:off x="6480649" y="4280483"/>
            <a:ext cx="2033517" cy="900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4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B1B6AA"/>
                </a:gs>
                <a:gs pos="43400">
                  <a:srgbClr val="68797E"/>
                </a:gs>
                <a:gs pos="100000">
                  <a:srgbClr val="4D4D4D"/>
                </a:gs>
              </a:gsLst>
              <a:lin ang="5400000" scaled="1"/>
            </a:gradFill>
          </a:ln>
          <a:effectLst>
            <a:innerShdw blurRad="114300" dist="139700" dir="15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Correlation analysis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B457E259-E37E-4770-84F8-C7756A5AEF29}"/>
              </a:ext>
            </a:extLst>
          </p:cNvPr>
          <p:cNvSpPr/>
          <p:nvPr/>
        </p:nvSpPr>
        <p:spPr>
          <a:xfrm>
            <a:off x="8850811" y="2602513"/>
            <a:ext cx="2033517" cy="900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4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B1B6AA"/>
                </a:gs>
                <a:gs pos="43400">
                  <a:srgbClr val="68797E"/>
                </a:gs>
                <a:gs pos="100000">
                  <a:srgbClr val="4D4D4D"/>
                </a:gs>
              </a:gsLst>
              <a:lin ang="5400000" scaled="1"/>
            </a:gradFill>
          </a:ln>
          <a:effectLst>
            <a:innerShdw blurRad="114300" dist="139700" dir="15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Isolation rule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6271041C-398D-483F-B502-17A3E8FE26A3}"/>
              </a:ext>
            </a:extLst>
          </p:cNvPr>
          <p:cNvSpPr/>
          <p:nvPr/>
        </p:nvSpPr>
        <p:spPr>
          <a:xfrm>
            <a:off x="8850811" y="4280483"/>
            <a:ext cx="2033517" cy="900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4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B1B6AA"/>
                </a:gs>
                <a:gs pos="43400">
                  <a:srgbClr val="68797E"/>
                </a:gs>
                <a:gs pos="100000">
                  <a:srgbClr val="4D4D4D"/>
                </a:gs>
              </a:gsLst>
              <a:lin ang="5400000" scaled="1"/>
            </a:gradFill>
          </a:ln>
          <a:effectLst>
            <a:innerShdw blurRad="114300" dist="139700" dir="15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Risk Management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30098B47-7F7B-4504-9F6D-EE32A8EB523B}"/>
              </a:ext>
            </a:extLst>
          </p:cNvPr>
          <p:cNvCxnSpPr>
            <a:cxnSpLocks/>
          </p:cNvCxnSpPr>
          <p:nvPr/>
        </p:nvCxnSpPr>
        <p:spPr>
          <a:xfrm flipV="1">
            <a:off x="1138207" y="5238964"/>
            <a:ext cx="0" cy="947436"/>
          </a:xfrm>
          <a:prstGeom prst="line">
            <a:avLst/>
          </a:prstGeom>
          <a:ln w="44450">
            <a:solidFill>
              <a:schemeClr val="accent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3F71F43C-0AD4-4FD7-AAF1-23C568B4851A}"/>
              </a:ext>
            </a:extLst>
          </p:cNvPr>
          <p:cNvCxnSpPr>
            <a:cxnSpLocks/>
          </p:cNvCxnSpPr>
          <p:nvPr/>
        </p:nvCxnSpPr>
        <p:spPr>
          <a:xfrm flipV="1">
            <a:off x="1772586" y="5238964"/>
            <a:ext cx="6488" cy="914296"/>
          </a:xfrm>
          <a:prstGeom prst="line">
            <a:avLst/>
          </a:prstGeom>
          <a:ln w="44450">
            <a:solidFill>
              <a:schemeClr val="accent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CBEAE85C-2978-49C0-9D64-4D017A8B357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650818" y="4840665"/>
            <a:ext cx="1188000" cy="1512000"/>
          </a:xfrm>
          <a:prstGeom prst="bentConnector2">
            <a:avLst/>
          </a:prstGeom>
          <a:ln w="44450">
            <a:solidFill>
              <a:srgbClr val="C0000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圖形 23" descr="電腦 以實心填滿">
            <a:extLst>
              <a:ext uri="{FF2B5EF4-FFF2-40B4-BE49-F238E27FC236}">
                <a16:creationId xmlns:a16="http://schemas.microsoft.com/office/drawing/2014/main" id="{B0382E92-10F4-4AEC-AE5D-49953907E4A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6207" y="6186400"/>
            <a:ext cx="504000" cy="504000"/>
          </a:xfrm>
          <a:prstGeom prst="rect">
            <a:avLst/>
          </a:prstGeom>
        </p:spPr>
      </p:pic>
      <p:pic>
        <p:nvPicPr>
          <p:cNvPr id="55" name="圖形 54" descr="電腦 以實心填滿">
            <a:extLst>
              <a:ext uri="{FF2B5EF4-FFF2-40B4-BE49-F238E27FC236}">
                <a16:creationId xmlns:a16="http://schemas.microsoft.com/office/drawing/2014/main" id="{01A5EF17-C21D-499E-83C1-7EF21E945F5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20586" y="6186400"/>
            <a:ext cx="504000" cy="504000"/>
          </a:xfrm>
          <a:prstGeom prst="rect">
            <a:avLst/>
          </a:prstGeom>
        </p:spPr>
      </p:pic>
      <p:pic>
        <p:nvPicPr>
          <p:cNvPr id="56" name="圖形 55" descr="電腦 以實心填滿">
            <a:extLst>
              <a:ext uri="{FF2B5EF4-FFF2-40B4-BE49-F238E27FC236}">
                <a16:creationId xmlns:a16="http://schemas.microsoft.com/office/drawing/2014/main" id="{99C1ECB0-BFA4-4BF9-8EB5-7062077E8B4F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154965" y="6186400"/>
            <a:ext cx="504000" cy="504000"/>
          </a:xfrm>
          <a:prstGeom prst="rect">
            <a:avLst/>
          </a:prstGeom>
        </p:spPr>
      </p:pic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4BE47011-DD03-4E13-9D14-14611B8E40DE}"/>
              </a:ext>
            </a:extLst>
          </p:cNvPr>
          <p:cNvCxnSpPr>
            <a:cxnSpLocks/>
            <a:stCxn id="2" idx="0"/>
          </p:cNvCxnSpPr>
          <p:nvPr/>
        </p:nvCxnSpPr>
        <p:spPr>
          <a:xfrm flipH="1" flipV="1">
            <a:off x="1772586" y="2562882"/>
            <a:ext cx="6489" cy="1775878"/>
          </a:xfrm>
          <a:prstGeom prst="line">
            <a:avLst/>
          </a:prstGeom>
          <a:ln w="44450">
            <a:solidFill>
              <a:schemeClr val="accent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B06DCE6-FAB4-4E5A-AF02-04AF1149F0E5}"/>
              </a:ext>
            </a:extLst>
          </p:cNvPr>
          <p:cNvSpPr txBox="1"/>
          <p:nvPr/>
        </p:nvSpPr>
        <p:spPr>
          <a:xfrm>
            <a:off x="4238019" y="4860649"/>
            <a:ext cx="15421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192.168.1.99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直線接點 53">
            <a:extLst>
              <a:ext uri="{FF2B5EF4-FFF2-40B4-BE49-F238E27FC236}">
                <a16:creationId xmlns:a16="http://schemas.microsoft.com/office/drawing/2014/main" id="{5D68C3EF-A8F2-4BB3-B9C0-271EB0C57C0A}"/>
              </a:ext>
            </a:extLst>
          </p:cNvPr>
          <p:cNvCxnSpPr>
            <a:cxnSpLocks/>
          </p:cNvCxnSpPr>
          <p:nvPr/>
        </p:nvCxnSpPr>
        <p:spPr>
          <a:xfrm flipV="1">
            <a:off x="2261789" y="4383159"/>
            <a:ext cx="0" cy="1797299"/>
          </a:xfrm>
          <a:prstGeom prst="straightConnector1">
            <a:avLst/>
          </a:prstGeom>
          <a:ln w="44450">
            <a:solidFill>
              <a:srgbClr val="C0000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圖形 61" descr="徽章 1 以實心填滿">
            <a:extLst>
              <a:ext uri="{FF2B5EF4-FFF2-40B4-BE49-F238E27FC236}">
                <a16:creationId xmlns:a16="http://schemas.microsoft.com/office/drawing/2014/main" id="{F997ED04-F70D-4967-944B-5B8DEF1358AE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768547" y="5072826"/>
            <a:ext cx="360000" cy="360000"/>
          </a:xfrm>
          <a:prstGeom prst="rect">
            <a:avLst/>
          </a:prstGeom>
        </p:spPr>
      </p:pic>
      <p:pic>
        <p:nvPicPr>
          <p:cNvPr id="67" name="圖形 66" descr="徽章 3 以實心填滿">
            <a:extLst>
              <a:ext uri="{FF2B5EF4-FFF2-40B4-BE49-F238E27FC236}">
                <a16:creationId xmlns:a16="http://schemas.microsoft.com/office/drawing/2014/main" id="{05239406-8294-4A60-9007-AAAE7707525E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567956" y="2350204"/>
            <a:ext cx="360000" cy="360000"/>
          </a:xfrm>
          <a:prstGeom prst="rect">
            <a:avLst/>
          </a:prstGeom>
        </p:spPr>
      </p:pic>
      <p:pic>
        <p:nvPicPr>
          <p:cNvPr id="69" name="圖形 68" descr="徽章 4 以實心填滿">
            <a:extLst>
              <a:ext uri="{FF2B5EF4-FFF2-40B4-BE49-F238E27FC236}">
                <a16:creationId xmlns:a16="http://schemas.microsoft.com/office/drawing/2014/main" id="{E3781882-18F0-4E5D-8381-202FC7C977BD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510609" y="4055930"/>
            <a:ext cx="360000" cy="360000"/>
          </a:xfrm>
          <a:prstGeom prst="rect">
            <a:avLst/>
          </a:prstGeom>
        </p:spPr>
      </p:pic>
      <p:pic>
        <p:nvPicPr>
          <p:cNvPr id="71" name="圖形 70" descr="徽章 5 以實心填滿">
            <a:extLst>
              <a:ext uri="{FF2B5EF4-FFF2-40B4-BE49-F238E27FC236}">
                <a16:creationId xmlns:a16="http://schemas.microsoft.com/office/drawing/2014/main" id="{04281559-5B13-45E4-803E-649FF8B06B6A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832311" y="2382882"/>
            <a:ext cx="360000" cy="360000"/>
          </a:xfrm>
          <a:prstGeom prst="rect">
            <a:avLst/>
          </a:prstGeom>
        </p:spPr>
      </p:pic>
      <p:pic>
        <p:nvPicPr>
          <p:cNvPr id="73" name="圖形 72" descr="徽章 6 以實心填滿">
            <a:extLst>
              <a:ext uri="{FF2B5EF4-FFF2-40B4-BE49-F238E27FC236}">
                <a16:creationId xmlns:a16="http://schemas.microsoft.com/office/drawing/2014/main" id="{5CDE975F-C21B-47A6-9427-D17958BEB256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857789" y="4055930"/>
            <a:ext cx="360000" cy="360000"/>
          </a:xfrm>
          <a:prstGeom prst="rect">
            <a:avLst/>
          </a:prstGeom>
        </p:spPr>
      </p:pic>
      <p:grpSp>
        <p:nvGrpSpPr>
          <p:cNvPr id="33" name="群組 32">
            <a:extLst>
              <a:ext uri="{FF2B5EF4-FFF2-40B4-BE49-F238E27FC236}">
                <a16:creationId xmlns:a16="http://schemas.microsoft.com/office/drawing/2014/main" id="{15F0673D-C471-4940-A9A7-F54659961E30}"/>
              </a:ext>
            </a:extLst>
          </p:cNvPr>
          <p:cNvGrpSpPr/>
          <p:nvPr/>
        </p:nvGrpSpPr>
        <p:grpSpPr>
          <a:xfrm>
            <a:off x="2280216" y="3052615"/>
            <a:ext cx="4200435" cy="1581417"/>
            <a:chOff x="2280215" y="3052615"/>
            <a:chExt cx="4200435" cy="1581417"/>
          </a:xfrm>
        </p:grpSpPr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BBE0B333-B8AA-4254-89ED-19420E8583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0215" y="3939989"/>
              <a:ext cx="2743270" cy="694043"/>
            </a:xfrm>
            <a:prstGeom prst="bentConnector3">
              <a:avLst>
                <a:gd name="adj1" fmla="val 50000"/>
              </a:avLst>
            </a:prstGeom>
            <a:ln w="22225" cap="rnd">
              <a:solidFill>
                <a:schemeClr val="bg2">
                  <a:lumMod val="90000"/>
                </a:schemeClr>
              </a:solidFill>
              <a:round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接點 12">
              <a:extLst>
                <a:ext uri="{FF2B5EF4-FFF2-40B4-BE49-F238E27FC236}">
                  <a16:creationId xmlns:a16="http://schemas.microsoft.com/office/drawing/2014/main" id="{AE4A2C78-0B2D-4FA0-ADA9-597EA477F744}"/>
                </a:ext>
              </a:extLst>
            </p:cNvPr>
            <p:cNvCxnSpPr>
              <a:cxnSpLocks/>
              <a:stCxn id="46" idx="1"/>
            </p:cNvCxnSpPr>
            <p:nvPr/>
          </p:nvCxnSpPr>
          <p:spPr>
            <a:xfrm rot="10800000" flipV="1">
              <a:off x="5023486" y="3052615"/>
              <a:ext cx="1457164" cy="888674"/>
            </a:xfrm>
            <a:prstGeom prst="bentConnector3">
              <a:avLst>
                <a:gd name="adj1" fmla="val 18493"/>
              </a:avLst>
            </a:prstGeom>
            <a:ln w="22225" cap="rnd">
              <a:solidFill>
                <a:schemeClr val="bg2">
                  <a:lumMod val="90000"/>
                </a:schemeClr>
              </a:solidFill>
              <a:round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6" name="圖形 75" descr="研究 以實心填滿">
            <a:extLst>
              <a:ext uri="{FF2B5EF4-FFF2-40B4-BE49-F238E27FC236}">
                <a16:creationId xmlns:a16="http://schemas.microsoft.com/office/drawing/2014/main" id="{ED9772CE-8759-43A3-A8C8-79AC0A4A1C43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956005" y="4721102"/>
            <a:ext cx="351724" cy="351724"/>
          </a:xfrm>
          <a:prstGeom prst="rect">
            <a:avLst/>
          </a:prstGeom>
        </p:spPr>
      </p:pic>
      <p:pic>
        <p:nvPicPr>
          <p:cNvPr id="78" name="圖形 77" descr="研究 以實心填滿">
            <a:extLst>
              <a:ext uri="{FF2B5EF4-FFF2-40B4-BE49-F238E27FC236}">
                <a16:creationId xmlns:a16="http://schemas.microsoft.com/office/drawing/2014/main" id="{477629AD-0B73-4C47-A6AA-C8985CC21338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262466" y="3083105"/>
            <a:ext cx="351724" cy="351724"/>
          </a:xfrm>
          <a:prstGeom prst="rect">
            <a:avLst/>
          </a:prstGeom>
        </p:spPr>
      </p:pic>
      <p:cxnSp>
        <p:nvCxnSpPr>
          <p:cNvPr id="80" name="直線接點 12">
            <a:extLst>
              <a:ext uri="{FF2B5EF4-FFF2-40B4-BE49-F238E27FC236}">
                <a16:creationId xmlns:a16="http://schemas.microsoft.com/office/drawing/2014/main" id="{4B25B5BC-2A57-4C11-9C49-38BB0100D8B2}"/>
              </a:ext>
            </a:extLst>
          </p:cNvPr>
          <p:cNvCxnSpPr>
            <a:cxnSpLocks/>
            <a:stCxn id="46" idx="2"/>
            <a:endCxn id="49" idx="0"/>
          </p:cNvCxnSpPr>
          <p:nvPr/>
        </p:nvCxnSpPr>
        <p:spPr>
          <a:xfrm rot="5400000">
            <a:off x="7108526" y="3891600"/>
            <a:ext cx="777766" cy="1"/>
          </a:xfrm>
          <a:prstGeom prst="bentConnector3">
            <a:avLst>
              <a:gd name="adj1" fmla="val 50000"/>
            </a:avLst>
          </a:prstGeom>
          <a:ln w="22225" cap="rnd" cmpd="dbl">
            <a:solidFill>
              <a:schemeClr val="bg2">
                <a:lumMod val="90000"/>
              </a:schemeClr>
            </a:solidFill>
            <a:round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接點 12">
            <a:extLst>
              <a:ext uri="{FF2B5EF4-FFF2-40B4-BE49-F238E27FC236}">
                <a16:creationId xmlns:a16="http://schemas.microsoft.com/office/drawing/2014/main" id="{6679DE13-5B2E-44FF-917A-D70017F9710D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5171096" y="-291365"/>
            <a:ext cx="1736247" cy="7524000"/>
          </a:xfrm>
          <a:prstGeom prst="bentConnector3">
            <a:avLst>
              <a:gd name="adj1" fmla="val -13166"/>
            </a:avLst>
          </a:prstGeom>
          <a:ln w="22225" cap="rnd" cmpd="dbl">
            <a:solidFill>
              <a:schemeClr val="bg2">
                <a:lumMod val="90000"/>
              </a:schemeClr>
            </a:solidFill>
            <a:round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接點 12">
            <a:extLst>
              <a:ext uri="{FF2B5EF4-FFF2-40B4-BE49-F238E27FC236}">
                <a16:creationId xmlns:a16="http://schemas.microsoft.com/office/drawing/2014/main" id="{A9F5DD93-57CA-46E7-B690-825007160899}"/>
              </a:ext>
            </a:extLst>
          </p:cNvPr>
          <p:cNvCxnSpPr>
            <a:cxnSpLocks/>
            <a:stCxn id="50" idx="2"/>
            <a:endCxn id="51" idx="0"/>
          </p:cNvCxnSpPr>
          <p:nvPr/>
        </p:nvCxnSpPr>
        <p:spPr>
          <a:xfrm rot="5400000">
            <a:off x="9485037" y="3897950"/>
            <a:ext cx="777766" cy="0"/>
          </a:xfrm>
          <a:prstGeom prst="bentConnector3">
            <a:avLst>
              <a:gd name="adj1" fmla="val 50000"/>
            </a:avLst>
          </a:prstGeom>
          <a:ln w="22225" cap="rnd" cmpd="dbl">
            <a:solidFill>
              <a:schemeClr val="bg2">
                <a:lumMod val="90000"/>
              </a:schemeClr>
            </a:solidFill>
            <a:round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圖形 88" descr="摩斯碼 以實心填滿">
            <a:extLst>
              <a:ext uri="{FF2B5EF4-FFF2-40B4-BE49-F238E27FC236}">
                <a16:creationId xmlns:a16="http://schemas.microsoft.com/office/drawing/2014/main" id="{53C90678-CFDD-4B66-B9BB-37C9ADFF6D0A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171622" y="2655144"/>
            <a:ext cx="380296" cy="380296"/>
          </a:xfrm>
          <a:prstGeom prst="rect">
            <a:avLst/>
          </a:prstGeom>
        </p:spPr>
      </p:pic>
      <p:pic>
        <p:nvPicPr>
          <p:cNvPr id="92" name="圖片 91">
            <a:extLst>
              <a:ext uri="{FF2B5EF4-FFF2-40B4-BE49-F238E27FC236}">
                <a16:creationId xmlns:a16="http://schemas.microsoft.com/office/drawing/2014/main" id="{4ED8985F-186A-4D67-A7C6-0196DFAD8282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82000" contrast="7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0213" y="5382263"/>
            <a:ext cx="1483376" cy="379063"/>
          </a:xfrm>
          <a:prstGeom prst="rect">
            <a:avLst/>
          </a:prstGeom>
          <a:noFill/>
        </p:spPr>
      </p:pic>
      <p:pic>
        <p:nvPicPr>
          <p:cNvPr id="8" name="圖形 7" descr="爆炸 以實心填滿">
            <a:extLst>
              <a:ext uri="{FF2B5EF4-FFF2-40B4-BE49-F238E27FC236}">
                <a16:creationId xmlns:a16="http://schemas.microsoft.com/office/drawing/2014/main" id="{F93B31E0-6B9E-48A6-8305-D15801592976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5910381" y="2223258"/>
            <a:ext cx="401947" cy="401947"/>
          </a:xfrm>
          <a:prstGeom prst="rect">
            <a:avLst/>
          </a:prstGeom>
        </p:spPr>
      </p:pic>
      <p:pic>
        <p:nvPicPr>
          <p:cNvPr id="64" name="圖形 63" descr="識別證 以實心填滿">
            <a:extLst>
              <a:ext uri="{FF2B5EF4-FFF2-40B4-BE49-F238E27FC236}">
                <a16:creationId xmlns:a16="http://schemas.microsoft.com/office/drawing/2014/main" id="{91DA8D82-D5B1-43D2-8C76-5CAD790D5BD7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2754779" y="4185488"/>
            <a:ext cx="360000" cy="360000"/>
          </a:xfrm>
          <a:prstGeom prst="rect">
            <a:avLst/>
          </a:prstGeom>
        </p:spPr>
      </p:pic>
      <p:pic>
        <p:nvPicPr>
          <p:cNvPr id="68" name="圖形 67" descr="摩斯碼 以實心填滿">
            <a:extLst>
              <a:ext uri="{FF2B5EF4-FFF2-40B4-BE49-F238E27FC236}">
                <a16:creationId xmlns:a16="http://schemas.microsoft.com/office/drawing/2014/main" id="{93E49F51-74FF-44F3-8727-02CC448C2E54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789345" y="3835715"/>
            <a:ext cx="380296" cy="38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23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1286821-C677-44D0-ACF0-8C2410C28CE5}"/>
              </a:ext>
            </a:extLst>
          </p:cNvPr>
          <p:cNvSpPr txBox="1"/>
          <p:nvPr/>
        </p:nvSpPr>
        <p:spPr>
          <a:xfrm>
            <a:off x="679493" y="2637808"/>
            <a:ext cx="8438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turn QGD </a:t>
            </a:r>
            <a:b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ADRA</a:t>
            </a:r>
            <a:endParaRPr lang="zh-TW" altLang="en-US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041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群組 134" hidden="1">
            <a:extLst>
              <a:ext uri="{FF2B5EF4-FFF2-40B4-BE49-F238E27FC236}">
                <a16:creationId xmlns:a16="http://schemas.microsoft.com/office/drawing/2014/main" id="{153810A9-4307-4DC4-B960-7BFCFAFFD8B4}"/>
              </a:ext>
            </a:extLst>
          </p:cNvPr>
          <p:cNvGrpSpPr/>
          <p:nvPr/>
        </p:nvGrpSpPr>
        <p:grpSpPr>
          <a:xfrm>
            <a:off x="-4349468" y="536275"/>
            <a:ext cx="4069591" cy="5326607"/>
            <a:chOff x="-4349468" y="536275"/>
            <a:chExt cx="4069591" cy="5326607"/>
          </a:xfrm>
        </p:grpSpPr>
        <p:pic>
          <p:nvPicPr>
            <p:cNvPr id="1032" name="Picture 8" descr="User Laptop Icon 902162">
              <a:extLst>
                <a:ext uri="{FF2B5EF4-FFF2-40B4-BE49-F238E27FC236}">
                  <a16:creationId xmlns:a16="http://schemas.microsoft.com/office/drawing/2014/main" id="{8DDBFC36-5381-0B49-BF76-75EAB5B60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9468" y="2743092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User Laptop Icon 902162">
              <a:extLst>
                <a:ext uri="{FF2B5EF4-FFF2-40B4-BE49-F238E27FC236}">
                  <a16:creationId xmlns:a16="http://schemas.microsoft.com/office/drawing/2014/main" id="{C785AC4E-2224-4845-8CF5-B6A90344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80817" y="4357458"/>
              <a:ext cx="1465760" cy="15054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E873EE-519B-E14C-A05E-524D69CCC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65448" y="4998050"/>
              <a:ext cx="2285571" cy="5351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6" descr="hacker Icon 2481468">
              <a:extLst>
                <a:ext uri="{FF2B5EF4-FFF2-40B4-BE49-F238E27FC236}">
                  <a16:creationId xmlns:a16="http://schemas.microsoft.com/office/drawing/2014/main" id="{DA7486FE-34EB-9742-9F49-20D3EAF88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4921" y="1162647"/>
              <a:ext cx="1439864" cy="1439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A0ABF7-8F37-4575-AB4E-9C3B8BD29FE8}"/>
                </a:ext>
              </a:extLst>
            </p:cNvPr>
            <p:cNvCxnSpPr>
              <a:cxnSpLocks/>
            </p:cNvCxnSpPr>
            <p:nvPr/>
          </p:nvCxnSpPr>
          <p:spPr>
            <a:xfrm>
              <a:off x="-2896928" y="3855256"/>
              <a:ext cx="2454258" cy="8259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522BFC-AABB-42EC-82D5-43340D3736DD}"/>
                </a:ext>
              </a:extLst>
            </p:cNvPr>
            <p:cNvCxnSpPr>
              <a:cxnSpLocks/>
            </p:cNvCxnSpPr>
            <p:nvPr/>
          </p:nvCxnSpPr>
          <p:spPr>
            <a:xfrm>
              <a:off x="-2849936" y="2602511"/>
              <a:ext cx="2482884" cy="200311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「vpn」的圖片搜尋結果">
              <a:extLst>
                <a:ext uri="{FF2B5EF4-FFF2-40B4-BE49-F238E27FC236}">
                  <a16:creationId xmlns:a16="http://schemas.microsoft.com/office/drawing/2014/main" id="{31233DB0-484C-ED48-A599-A28E96FDB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071405" y="3050823"/>
              <a:ext cx="635122" cy="824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8" descr="User Laptop Icon 902162">
              <a:extLst>
                <a:ext uri="{FF2B5EF4-FFF2-40B4-BE49-F238E27FC236}">
                  <a16:creationId xmlns:a16="http://schemas.microsoft.com/office/drawing/2014/main" id="{A17B8BF5-F00C-EF4E-842A-5E7219FCB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57253" y="536275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254B20-3626-1945-B609-9F4234873037}"/>
                </a:ext>
              </a:extLst>
            </p:cNvPr>
            <p:cNvCxnSpPr>
              <a:cxnSpLocks/>
              <a:stCxn id="27" idx="2"/>
              <a:endCxn id="20" idx="0"/>
            </p:cNvCxnSpPr>
            <p:nvPr/>
          </p:nvCxnSpPr>
          <p:spPr>
            <a:xfrm>
              <a:off x="-1937321" y="1976138"/>
              <a:ext cx="183477" cy="10746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2" name="圖形 131" hidden="1">
            <a:extLst>
              <a:ext uri="{FF2B5EF4-FFF2-40B4-BE49-F238E27FC236}">
                <a16:creationId xmlns:a16="http://schemas.microsoft.com/office/drawing/2014/main" id="{9099F560-D9B5-4DFE-A8C8-B796A4E4C1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0788" y="1707583"/>
            <a:ext cx="472656" cy="433767"/>
          </a:xfrm>
          <a:prstGeom prst="rect">
            <a:avLst/>
          </a:prstGeom>
        </p:spPr>
      </p:pic>
      <p:pic>
        <p:nvPicPr>
          <p:cNvPr id="134" name="圖形 133" hidden="1">
            <a:extLst>
              <a:ext uri="{FF2B5EF4-FFF2-40B4-BE49-F238E27FC236}">
                <a16:creationId xmlns:a16="http://schemas.microsoft.com/office/drawing/2014/main" id="{7BEF7366-4E96-4455-8387-C7946784FC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9111" y="1709794"/>
            <a:ext cx="1037068" cy="1049113"/>
          </a:xfrm>
          <a:prstGeom prst="rect">
            <a:avLst/>
          </a:prstGeom>
        </p:spPr>
      </p:pic>
      <p:pic>
        <p:nvPicPr>
          <p:cNvPr id="136" name="圖形 135" hidden="1">
            <a:extLst>
              <a:ext uri="{FF2B5EF4-FFF2-40B4-BE49-F238E27FC236}">
                <a16:creationId xmlns:a16="http://schemas.microsoft.com/office/drawing/2014/main" id="{615418DD-D81B-4EDF-BBDE-B4515063EC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223966" y="-733614"/>
            <a:ext cx="1223966" cy="1049114"/>
          </a:xfrm>
          <a:prstGeom prst="rect">
            <a:avLst/>
          </a:prstGeom>
        </p:spPr>
      </p:pic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8C4251C2-A8C7-4052-B8AF-05AE440796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47024" y="1704006"/>
            <a:ext cx="801077" cy="1145782"/>
          </a:xfrm>
          <a:prstGeom prst="rect">
            <a:avLst/>
          </a:prstGeom>
        </p:spPr>
      </p:pic>
      <p:pic>
        <p:nvPicPr>
          <p:cNvPr id="17" name="圖形 16" hidden="1">
            <a:extLst>
              <a:ext uri="{FF2B5EF4-FFF2-40B4-BE49-F238E27FC236}">
                <a16:creationId xmlns:a16="http://schemas.microsoft.com/office/drawing/2014/main" id="{8FAEA925-1E51-416A-9488-A7F4E148FC5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30881" y="1679755"/>
            <a:ext cx="1038581" cy="1103009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D726C0C9-E81F-45F7-B74B-3DC1DBD9505D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M.2/2.5” SSD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837933" y="2728589"/>
            <a:ext cx="5142081" cy="29854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QGD-1600P</a:t>
            </a:r>
          </a:p>
          <a:p>
            <a:pPr marL="355600" lvl="1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Installed w/ 2.5” SSD (1-2 pcs)</a:t>
            </a:r>
          </a:p>
          <a:p>
            <a:pPr marL="355600" lvl="1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requirement is 256GB 2.5”SSD</a:t>
            </a:r>
            <a:b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zh-TW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QGD-1602P</a:t>
            </a:r>
          </a:p>
          <a:p>
            <a:pPr marL="355600" lvl="1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Installed w/ M.2 SSD (1-2 pcs) and 2.5" SSD</a:t>
            </a:r>
            <a:r>
              <a:rPr lang="en-US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(1-2 pcs)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marL="355600" lvl="1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requirements are 128GB M.2 SSD and 256GB 2.5”SSD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圖片 5" descr="一張含有 文字, 電子用品, 電路 的圖片&#10;&#10;自動產生的描述">
            <a:extLst>
              <a:ext uri="{FF2B5EF4-FFF2-40B4-BE49-F238E27FC236}">
                <a16:creationId xmlns:a16="http://schemas.microsoft.com/office/drawing/2014/main" id="{29580EAD-1059-A1A6-65C3-69738787E29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52748" y="2003143"/>
            <a:ext cx="5717754" cy="4359624"/>
          </a:xfrm>
          <a:prstGeom prst="rect">
            <a:avLst/>
          </a:prstGeom>
          <a:effectLst>
            <a:softEdge rad="495300"/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52743B5-4115-8654-9DCC-93F4DFCEE220}"/>
              </a:ext>
            </a:extLst>
          </p:cNvPr>
          <p:cNvSpPr/>
          <p:nvPr/>
        </p:nvSpPr>
        <p:spPr>
          <a:xfrm>
            <a:off x="7836818" y="4185313"/>
            <a:ext cx="1294481" cy="6977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1A058F5-DCE2-3940-9824-8AF2595F5AA2}"/>
              </a:ext>
            </a:extLst>
          </p:cNvPr>
          <p:cNvSpPr/>
          <p:nvPr/>
        </p:nvSpPr>
        <p:spPr>
          <a:xfrm>
            <a:off x="6203286" y="4833573"/>
            <a:ext cx="1597444" cy="12393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5926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群組 134" hidden="1">
            <a:extLst>
              <a:ext uri="{FF2B5EF4-FFF2-40B4-BE49-F238E27FC236}">
                <a16:creationId xmlns:a16="http://schemas.microsoft.com/office/drawing/2014/main" id="{153810A9-4307-4DC4-B960-7BFCFAFFD8B4}"/>
              </a:ext>
            </a:extLst>
          </p:cNvPr>
          <p:cNvGrpSpPr/>
          <p:nvPr/>
        </p:nvGrpSpPr>
        <p:grpSpPr>
          <a:xfrm>
            <a:off x="-4349468" y="536275"/>
            <a:ext cx="4069591" cy="5326607"/>
            <a:chOff x="-4349468" y="536275"/>
            <a:chExt cx="4069591" cy="5326607"/>
          </a:xfrm>
        </p:grpSpPr>
        <p:pic>
          <p:nvPicPr>
            <p:cNvPr id="1032" name="Picture 8" descr="User Laptop Icon 902162">
              <a:extLst>
                <a:ext uri="{FF2B5EF4-FFF2-40B4-BE49-F238E27FC236}">
                  <a16:creationId xmlns:a16="http://schemas.microsoft.com/office/drawing/2014/main" id="{8DDBFC36-5381-0B49-BF76-75EAB5B60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9468" y="2743092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User Laptop Icon 902162">
              <a:extLst>
                <a:ext uri="{FF2B5EF4-FFF2-40B4-BE49-F238E27FC236}">
                  <a16:creationId xmlns:a16="http://schemas.microsoft.com/office/drawing/2014/main" id="{C785AC4E-2224-4845-8CF5-B6A90344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80817" y="4357458"/>
              <a:ext cx="1465760" cy="15054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E873EE-519B-E14C-A05E-524D69CCC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65448" y="4998050"/>
              <a:ext cx="2285571" cy="5351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6" descr="hacker Icon 2481468">
              <a:extLst>
                <a:ext uri="{FF2B5EF4-FFF2-40B4-BE49-F238E27FC236}">
                  <a16:creationId xmlns:a16="http://schemas.microsoft.com/office/drawing/2014/main" id="{DA7486FE-34EB-9742-9F49-20D3EAF88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4921" y="1162647"/>
              <a:ext cx="1439864" cy="1439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A0ABF7-8F37-4575-AB4E-9C3B8BD29FE8}"/>
                </a:ext>
              </a:extLst>
            </p:cNvPr>
            <p:cNvCxnSpPr>
              <a:cxnSpLocks/>
            </p:cNvCxnSpPr>
            <p:nvPr/>
          </p:nvCxnSpPr>
          <p:spPr>
            <a:xfrm>
              <a:off x="-2896928" y="3855256"/>
              <a:ext cx="2454258" cy="8259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522BFC-AABB-42EC-82D5-43340D3736DD}"/>
                </a:ext>
              </a:extLst>
            </p:cNvPr>
            <p:cNvCxnSpPr>
              <a:cxnSpLocks/>
            </p:cNvCxnSpPr>
            <p:nvPr/>
          </p:nvCxnSpPr>
          <p:spPr>
            <a:xfrm>
              <a:off x="-2849936" y="2602511"/>
              <a:ext cx="2482884" cy="200311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「vpn」的圖片搜尋結果">
              <a:extLst>
                <a:ext uri="{FF2B5EF4-FFF2-40B4-BE49-F238E27FC236}">
                  <a16:creationId xmlns:a16="http://schemas.microsoft.com/office/drawing/2014/main" id="{31233DB0-484C-ED48-A599-A28E96FDB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071405" y="3050823"/>
              <a:ext cx="635122" cy="824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8" descr="User Laptop Icon 902162">
              <a:extLst>
                <a:ext uri="{FF2B5EF4-FFF2-40B4-BE49-F238E27FC236}">
                  <a16:creationId xmlns:a16="http://schemas.microsoft.com/office/drawing/2014/main" id="{A17B8BF5-F00C-EF4E-842A-5E7219FCB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57253" y="536275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254B20-3626-1945-B609-9F4234873037}"/>
                </a:ext>
              </a:extLst>
            </p:cNvPr>
            <p:cNvCxnSpPr>
              <a:cxnSpLocks/>
              <a:stCxn id="27" idx="2"/>
              <a:endCxn id="20" idx="0"/>
            </p:cNvCxnSpPr>
            <p:nvPr/>
          </p:nvCxnSpPr>
          <p:spPr>
            <a:xfrm>
              <a:off x="-1937321" y="1976138"/>
              <a:ext cx="183477" cy="10746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2" name="圖形 131" hidden="1">
            <a:extLst>
              <a:ext uri="{FF2B5EF4-FFF2-40B4-BE49-F238E27FC236}">
                <a16:creationId xmlns:a16="http://schemas.microsoft.com/office/drawing/2014/main" id="{9099F560-D9B5-4DFE-A8C8-B796A4E4C1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0788" y="1707583"/>
            <a:ext cx="472656" cy="433767"/>
          </a:xfrm>
          <a:prstGeom prst="rect">
            <a:avLst/>
          </a:prstGeom>
        </p:spPr>
      </p:pic>
      <p:pic>
        <p:nvPicPr>
          <p:cNvPr id="134" name="圖形 133" hidden="1">
            <a:extLst>
              <a:ext uri="{FF2B5EF4-FFF2-40B4-BE49-F238E27FC236}">
                <a16:creationId xmlns:a16="http://schemas.microsoft.com/office/drawing/2014/main" id="{7BEF7366-4E96-4455-8387-C7946784FC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9111" y="1709794"/>
            <a:ext cx="1037068" cy="1049113"/>
          </a:xfrm>
          <a:prstGeom prst="rect">
            <a:avLst/>
          </a:prstGeom>
        </p:spPr>
      </p:pic>
      <p:pic>
        <p:nvPicPr>
          <p:cNvPr id="136" name="圖形 135" hidden="1">
            <a:extLst>
              <a:ext uri="{FF2B5EF4-FFF2-40B4-BE49-F238E27FC236}">
                <a16:creationId xmlns:a16="http://schemas.microsoft.com/office/drawing/2014/main" id="{615418DD-D81B-4EDF-BBDE-B4515063EC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223966" y="-733614"/>
            <a:ext cx="1223966" cy="1049114"/>
          </a:xfrm>
          <a:prstGeom prst="rect">
            <a:avLst/>
          </a:prstGeom>
        </p:spPr>
      </p:pic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8C4251C2-A8C7-4052-B8AF-05AE440796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47024" y="1704006"/>
            <a:ext cx="801077" cy="1145782"/>
          </a:xfrm>
          <a:prstGeom prst="rect">
            <a:avLst/>
          </a:prstGeom>
        </p:spPr>
      </p:pic>
      <p:pic>
        <p:nvPicPr>
          <p:cNvPr id="17" name="圖形 16" hidden="1">
            <a:extLst>
              <a:ext uri="{FF2B5EF4-FFF2-40B4-BE49-F238E27FC236}">
                <a16:creationId xmlns:a16="http://schemas.microsoft.com/office/drawing/2014/main" id="{8FAEA925-1E51-416A-9488-A7F4E148FC5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30881" y="1679755"/>
            <a:ext cx="1038581" cy="1103009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D726C0C9-E81F-45F7-B74B-3DC1DBD9505D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QTS FW to dual image version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144374" y="2127493"/>
            <a:ext cx="3294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Login to QGD</a:t>
            </a:r>
          </a:p>
          <a:p>
            <a:pPr marL="177800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FW Live update page</a:t>
            </a:r>
          </a:p>
          <a:p>
            <a:pPr marL="177800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sure QTS up to date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圖片 21"/>
          <p:cNvPicPr/>
          <p:nvPr/>
        </p:nvPicPr>
        <p:blipFill rotWithShape="1">
          <a:blip r:embed="rId15"/>
          <a:srcRect t="11218" b="9923"/>
          <a:stretch/>
        </p:blipFill>
        <p:spPr bwMode="auto">
          <a:xfrm>
            <a:off x="5867296" y="3539256"/>
            <a:ext cx="6029357" cy="30340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8D310810-53B6-ED56-10D0-D3833297BF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3388" y="3504664"/>
            <a:ext cx="5378067" cy="307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46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B65A32D-1E3E-450A-BEA9-3BCF06C84AEB}"/>
              </a:ext>
            </a:extLst>
          </p:cNvPr>
          <p:cNvSpPr txBox="1"/>
          <p:nvPr/>
        </p:nvSpPr>
        <p:spPr>
          <a:xfrm>
            <a:off x="496937" y="1828325"/>
            <a:ext cx="53293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ADRA NDR? </a:t>
            </a:r>
            <a:b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a Firewall? Switch? Or others?</a:t>
            </a:r>
            <a:endParaRPr lang="zh-TW" altLang="en-US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845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群組 134" hidden="1">
            <a:extLst>
              <a:ext uri="{FF2B5EF4-FFF2-40B4-BE49-F238E27FC236}">
                <a16:creationId xmlns:a16="http://schemas.microsoft.com/office/drawing/2014/main" id="{153810A9-4307-4DC4-B960-7BFCFAFFD8B4}"/>
              </a:ext>
            </a:extLst>
          </p:cNvPr>
          <p:cNvGrpSpPr/>
          <p:nvPr/>
        </p:nvGrpSpPr>
        <p:grpSpPr>
          <a:xfrm>
            <a:off x="-4349468" y="536275"/>
            <a:ext cx="4069591" cy="5326607"/>
            <a:chOff x="-4349468" y="536275"/>
            <a:chExt cx="4069591" cy="5326607"/>
          </a:xfrm>
        </p:grpSpPr>
        <p:pic>
          <p:nvPicPr>
            <p:cNvPr id="1032" name="Picture 8" descr="User Laptop Icon 902162">
              <a:extLst>
                <a:ext uri="{FF2B5EF4-FFF2-40B4-BE49-F238E27FC236}">
                  <a16:creationId xmlns:a16="http://schemas.microsoft.com/office/drawing/2014/main" id="{8DDBFC36-5381-0B49-BF76-75EAB5B60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9468" y="2743092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User Laptop Icon 902162">
              <a:extLst>
                <a:ext uri="{FF2B5EF4-FFF2-40B4-BE49-F238E27FC236}">
                  <a16:creationId xmlns:a16="http://schemas.microsoft.com/office/drawing/2014/main" id="{C785AC4E-2224-4845-8CF5-B6A90344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80817" y="4357458"/>
              <a:ext cx="1465760" cy="15054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E873EE-519B-E14C-A05E-524D69CCC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65448" y="4998050"/>
              <a:ext cx="2285571" cy="5351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6" descr="hacker Icon 2481468">
              <a:extLst>
                <a:ext uri="{FF2B5EF4-FFF2-40B4-BE49-F238E27FC236}">
                  <a16:creationId xmlns:a16="http://schemas.microsoft.com/office/drawing/2014/main" id="{DA7486FE-34EB-9742-9F49-20D3EAF88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4921" y="1162647"/>
              <a:ext cx="1439864" cy="1439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A0ABF7-8F37-4575-AB4E-9C3B8BD29FE8}"/>
                </a:ext>
              </a:extLst>
            </p:cNvPr>
            <p:cNvCxnSpPr>
              <a:cxnSpLocks/>
            </p:cNvCxnSpPr>
            <p:nvPr/>
          </p:nvCxnSpPr>
          <p:spPr>
            <a:xfrm>
              <a:off x="-2896928" y="3855256"/>
              <a:ext cx="2454258" cy="8259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522BFC-AABB-42EC-82D5-43340D3736DD}"/>
                </a:ext>
              </a:extLst>
            </p:cNvPr>
            <p:cNvCxnSpPr>
              <a:cxnSpLocks/>
            </p:cNvCxnSpPr>
            <p:nvPr/>
          </p:nvCxnSpPr>
          <p:spPr>
            <a:xfrm>
              <a:off x="-2849936" y="2602511"/>
              <a:ext cx="2482884" cy="200311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「vpn」的圖片搜尋結果">
              <a:extLst>
                <a:ext uri="{FF2B5EF4-FFF2-40B4-BE49-F238E27FC236}">
                  <a16:creationId xmlns:a16="http://schemas.microsoft.com/office/drawing/2014/main" id="{31233DB0-484C-ED48-A599-A28E96FDB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071405" y="3050823"/>
              <a:ext cx="635122" cy="824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8" descr="User Laptop Icon 902162">
              <a:extLst>
                <a:ext uri="{FF2B5EF4-FFF2-40B4-BE49-F238E27FC236}">
                  <a16:creationId xmlns:a16="http://schemas.microsoft.com/office/drawing/2014/main" id="{A17B8BF5-F00C-EF4E-842A-5E7219FCB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57253" y="536275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254B20-3626-1945-B609-9F4234873037}"/>
                </a:ext>
              </a:extLst>
            </p:cNvPr>
            <p:cNvCxnSpPr>
              <a:cxnSpLocks/>
              <a:stCxn id="27" idx="2"/>
              <a:endCxn id="20" idx="0"/>
            </p:cNvCxnSpPr>
            <p:nvPr/>
          </p:nvCxnSpPr>
          <p:spPr>
            <a:xfrm>
              <a:off x="-1937321" y="1976138"/>
              <a:ext cx="183477" cy="10746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2" name="圖形 131" hidden="1">
            <a:extLst>
              <a:ext uri="{FF2B5EF4-FFF2-40B4-BE49-F238E27FC236}">
                <a16:creationId xmlns:a16="http://schemas.microsoft.com/office/drawing/2014/main" id="{9099F560-D9B5-4DFE-A8C8-B796A4E4C1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0788" y="1707583"/>
            <a:ext cx="472656" cy="433767"/>
          </a:xfrm>
          <a:prstGeom prst="rect">
            <a:avLst/>
          </a:prstGeom>
        </p:spPr>
      </p:pic>
      <p:pic>
        <p:nvPicPr>
          <p:cNvPr id="134" name="圖形 133" hidden="1">
            <a:extLst>
              <a:ext uri="{FF2B5EF4-FFF2-40B4-BE49-F238E27FC236}">
                <a16:creationId xmlns:a16="http://schemas.microsoft.com/office/drawing/2014/main" id="{7BEF7366-4E96-4455-8387-C7946784FC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9111" y="1709794"/>
            <a:ext cx="1037068" cy="1049113"/>
          </a:xfrm>
          <a:prstGeom prst="rect">
            <a:avLst/>
          </a:prstGeom>
        </p:spPr>
      </p:pic>
      <p:pic>
        <p:nvPicPr>
          <p:cNvPr id="136" name="圖形 135" hidden="1">
            <a:extLst>
              <a:ext uri="{FF2B5EF4-FFF2-40B4-BE49-F238E27FC236}">
                <a16:creationId xmlns:a16="http://schemas.microsoft.com/office/drawing/2014/main" id="{615418DD-D81B-4EDF-BBDE-B4515063EC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223966" y="-733614"/>
            <a:ext cx="1223966" cy="1049114"/>
          </a:xfrm>
          <a:prstGeom prst="rect">
            <a:avLst/>
          </a:prstGeom>
        </p:spPr>
      </p:pic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8C4251C2-A8C7-4052-B8AF-05AE440796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47024" y="1704006"/>
            <a:ext cx="801077" cy="1145782"/>
          </a:xfrm>
          <a:prstGeom prst="rect">
            <a:avLst/>
          </a:prstGeom>
        </p:spPr>
      </p:pic>
      <p:pic>
        <p:nvPicPr>
          <p:cNvPr id="17" name="圖形 16" hidden="1">
            <a:extLst>
              <a:ext uri="{FF2B5EF4-FFF2-40B4-BE49-F238E27FC236}">
                <a16:creationId xmlns:a16="http://schemas.microsoft.com/office/drawing/2014/main" id="{8FAEA925-1E51-416A-9488-A7F4E148FC5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30881" y="1679755"/>
            <a:ext cx="1038581" cy="1103009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D726C0C9-E81F-45F7-B74B-3DC1DBD9505D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to QNE ADRA Firmware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780232" y="2051815"/>
            <a:ext cx="8398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QGD</a:t>
            </a:r>
          </a:p>
          <a:p>
            <a:pPr marL="177800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on QGD, device will ask for which OS you like to used</a:t>
            </a:r>
          </a:p>
          <a:p>
            <a:pPr marL="177800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Default is QTS for QGD, click “Choose Another Firmware for firmware change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066C51BF-CDC3-AF53-AF1C-5423CE980E86}"/>
              </a:ext>
            </a:extLst>
          </p:cNvPr>
          <p:cNvGrpSpPr/>
          <p:nvPr/>
        </p:nvGrpSpPr>
        <p:grpSpPr>
          <a:xfrm>
            <a:off x="668288" y="3415340"/>
            <a:ext cx="10855425" cy="2508098"/>
            <a:chOff x="335861" y="3584926"/>
            <a:chExt cx="11552833" cy="2669231"/>
          </a:xfrm>
        </p:grpSpPr>
        <p:pic>
          <p:nvPicPr>
            <p:cNvPr id="21" name="圖片 20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335861" y="3606230"/>
              <a:ext cx="5799474" cy="2622738"/>
            </a:xfrm>
            <a:prstGeom prst="rect">
              <a:avLst/>
            </a:prstGeom>
          </p:spPr>
        </p:pic>
        <p:pic>
          <p:nvPicPr>
            <p:cNvPr id="22" name="圖片 21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6261347" y="3584926"/>
              <a:ext cx="5627347" cy="2669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6395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群組 134" hidden="1">
            <a:extLst>
              <a:ext uri="{FF2B5EF4-FFF2-40B4-BE49-F238E27FC236}">
                <a16:creationId xmlns:a16="http://schemas.microsoft.com/office/drawing/2014/main" id="{153810A9-4307-4DC4-B960-7BFCFAFFD8B4}"/>
              </a:ext>
            </a:extLst>
          </p:cNvPr>
          <p:cNvGrpSpPr/>
          <p:nvPr/>
        </p:nvGrpSpPr>
        <p:grpSpPr>
          <a:xfrm>
            <a:off x="-4349468" y="536275"/>
            <a:ext cx="4069591" cy="5326607"/>
            <a:chOff x="-4349468" y="536275"/>
            <a:chExt cx="4069591" cy="5326607"/>
          </a:xfrm>
        </p:grpSpPr>
        <p:pic>
          <p:nvPicPr>
            <p:cNvPr id="1032" name="Picture 8" descr="User Laptop Icon 902162">
              <a:extLst>
                <a:ext uri="{FF2B5EF4-FFF2-40B4-BE49-F238E27FC236}">
                  <a16:creationId xmlns:a16="http://schemas.microsoft.com/office/drawing/2014/main" id="{8DDBFC36-5381-0B49-BF76-75EAB5B60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9468" y="2743092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User Laptop Icon 902162">
              <a:extLst>
                <a:ext uri="{FF2B5EF4-FFF2-40B4-BE49-F238E27FC236}">
                  <a16:creationId xmlns:a16="http://schemas.microsoft.com/office/drawing/2014/main" id="{C785AC4E-2224-4845-8CF5-B6A90344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80817" y="4357458"/>
              <a:ext cx="1465760" cy="15054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E873EE-519B-E14C-A05E-524D69CCC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65448" y="4998050"/>
              <a:ext cx="2285571" cy="5351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6" descr="hacker Icon 2481468">
              <a:extLst>
                <a:ext uri="{FF2B5EF4-FFF2-40B4-BE49-F238E27FC236}">
                  <a16:creationId xmlns:a16="http://schemas.microsoft.com/office/drawing/2014/main" id="{DA7486FE-34EB-9742-9F49-20D3EAF88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4921" y="1162647"/>
              <a:ext cx="1439864" cy="1439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A0ABF7-8F37-4575-AB4E-9C3B8BD29FE8}"/>
                </a:ext>
              </a:extLst>
            </p:cNvPr>
            <p:cNvCxnSpPr>
              <a:cxnSpLocks/>
            </p:cNvCxnSpPr>
            <p:nvPr/>
          </p:nvCxnSpPr>
          <p:spPr>
            <a:xfrm>
              <a:off x="-2896928" y="3855256"/>
              <a:ext cx="2454258" cy="8259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522BFC-AABB-42EC-82D5-43340D3736DD}"/>
                </a:ext>
              </a:extLst>
            </p:cNvPr>
            <p:cNvCxnSpPr>
              <a:cxnSpLocks/>
            </p:cNvCxnSpPr>
            <p:nvPr/>
          </p:nvCxnSpPr>
          <p:spPr>
            <a:xfrm>
              <a:off x="-2849936" y="2602511"/>
              <a:ext cx="2482884" cy="200311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「vpn」的圖片搜尋結果">
              <a:extLst>
                <a:ext uri="{FF2B5EF4-FFF2-40B4-BE49-F238E27FC236}">
                  <a16:creationId xmlns:a16="http://schemas.microsoft.com/office/drawing/2014/main" id="{31233DB0-484C-ED48-A599-A28E96FDB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071405" y="3050823"/>
              <a:ext cx="635122" cy="824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8" descr="User Laptop Icon 902162">
              <a:extLst>
                <a:ext uri="{FF2B5EF4-FFF2-40B4-BE49-F238E27FC236}">
                  <a16:creationId xmlns:a16="http://schemas.microsoft.com/office/drawing/2014/main" id="{A17B8BF5-F00C-EF4E-842A-5E7219FCB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57253" y="536275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254B20-3626-1945-B609-9F4234873037}"/>
                </a:ext>
              </a:extLst>
            </p:cNvPr>
            <p:cNvCxnSpPr>
              <a:cxnSpLocks/>
              <a:stCxn id="27" idx="2"/>
              <a:endCxn id="20" idx="0"/>
            </p:cNvCxnSpPr>
            <p:nvPr/>
          </p:nvCxnSpPr>
          <p:spPr>
            <a:xfrm>
              <a:off x="-1937321" y="1976138"/>
              <a:ext cx="183477" cy="10746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2" name="圖形 131" hidden="1">
            <a:extLst>
              <a:ext uri="{FF2B5EF4-FFF2-40B4-BE49-F238E27FC236}">
                <a16:creationId xmlns:a16="http://schemas.microsoft.com/office/drawing/2014/main" id="{9099F560-D9B5-4DFE-A8C8-B796A4E4C1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0788" y="1707583"/>
            <a:ext cx="472656" cy="433767"/>
          </a:xfrm>
          <a:prstGeom prst="rect">
            <a:avLst/>
          </a:prstGeom>
        </p:spPr>
      </p:pic>
      <p:pic>
        <p:nvPicPr>
          <p:cNvPr id="134" name="圖形 133" hidden="1">
            <a:extLst>
              <a:ext uri="{FF2B5EF4-FFF2-40B4-BE49-F238E27FC236}">
                <a16:creationId xmlns:a16="http://schemas.microsoft.com/office/drawing/2014/main" id="{7BEF7366-4E96-4455-8387-C7946784FC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9111" y="1709794"/>
            <a:ext cx="1037068" cy="1049113"/>
          </a:xfrm>
          <a:prstGeom prst="rect">
            <a:avLst/>
          </a:prstGeom>
        </p:spPr>
      </p:pic>
      <p:pic>
        <p:nvPicPr>
          <p:cNvPr id="136" name="圖形 135" hidden="1">
            <a:extLst>
              <a:ext uri="{FF2B5EF4-FFF2-40B4-BE49-F238E27FC236}">
                <a16:creationId xmlns:a16="http://schemas.microsoft.com/office/drawing/2014/main" id="{615418DD-D81B-4EDF-BBDE-B4515063EC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223966" y="-733614"/>
            <a:ext cx="1223966" cy="1049114"/>
          </a:xfrm>
          <a:prstGeom prst="rect">
            <a:avLst/>
          </a:prstGeom>
        </p:spPr>
      </p:pic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8C4251C2-A8C7-4052-B8AF-05AE440796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47024" y="1704006"/>
            <a:ext cx="801077" cy="1145782"/>
          </a:xfrm>
          <a:prstGeom prst="rect">
            <a:avLst/>
          </a:prstGeom>
        </p:spPr>
      </p:pic>
      <p:pic>
        <p:nvPicPr>
          <p:cNvPr id="17" name="圖形 16" hidden="1">
            <a:extLst>
              <a:ext uri="{FF2B5EF4-FFF2-40B4-BE49-F238E27FC236}">
                <a16:creationId xmlns:a16="http://schemas.microsoft.com/office/drawing/2014/main" id="{8FAEA925-1E51-416A-9488-A7F4E148FC5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30881" y="1679755"/>
            <a:ext cx="1038581" cy="1103009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D726C0C9-E81F-45F7-B74B-3DC1DBD9505D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Finish FW flow access to ADRA NDR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837933" y="1976138"/>
            <a:ext cx="6353021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177800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It will display login page once you finish the FW installation</a:t>
            </a:r>
          </a:p>
          <a:p>
            <a:pPr marL="177800" indent="-177800">
              <a:buClr>
                <a:srgbClr val="C5F353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You can login for accessing ADRA NDR function page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6936A26-8817-6F96-19E8-420DDD5330FB}"/>
              </a:ext>
            </a:extLst>
          </p:cNvPr>
          <p:cNvGrpSpPr/>
          <p:nvPr/>
        </p:nvGrpSpPr>
        <p:grpSpPr>
          <a:xfrm>
            <a:off x="816756" y="3274784"/>
            <a:ext cx="10558488" cy="2661677"/>
            <a:chOff x="365760" y="3118494"/>
            <a:chExt cx="11553808" cy="2912586"/>
          </a:xfrm>
        </p:grpSpPr>
        <p:pic>
          <p:nvPicPr>
            <p:cNvPr id="21" name="圖片 20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365760" y="3118495"/>
              <a:ext cx="6196616" cy="2906724"/>
            </a:xfrm>
            <a:prstGeom prst="rect">
              <a:avLst/>
            </a:prstGeom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1637" y="3118494"/>
              <a:ext cx="5177931" cy="2912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9903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群組 134" hidden="1">
            <a:extLst>
              <a:ext uri="{FF2B5EF4-FFF2-40B4-BE49-F238E27FC236}">
                <a16:creationId xmlns:a16="http://schemas.microsoft.com/office/drawing/2014/main" id="{153810A9-4307-4DC4-B960-7BFCFAFFD8B4}"/>
              </a:ext>
            </a:extLst>
          </p:cNvPr>
          <p:cNvGrpSpPr/>
          <p:nvPr/>
        </p:nvGrpSpPr>
        <p:grpSpPr>
          <a:xfrm>
            <a:off x="-4349468" y="536275"/>
            <a:ext cx="4069591" cy="5326607"/>
            <a:chOff x="-4349468" y="536275"/>
            <a:chExt cx="4069591" cy="5326607"/>
          </a:xfrm>
        </p:grpSpPr>
        <p:pic>
          <p:nvPicPr>
            <p:cNvPr id="1032" name="Picture 8" descr="User Laptop Icon 902162">
              <a:extLst>
                <a:ext uri="{FF2B5EF4-FFF2-40B4-BE49-F238E27FC236}">
                  <a16:creationId xmlns:a16="http://schemas.microsoft.com/office/drawing/2014/main" id="{8DDBFC36-5381-0B49-BF76-75EAB5B60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9468" y="2743092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User Laptop Icon 902162">
              <a:extLst>
                <a:ext uri="{FF2B5EF4-FFF2-40B4-BE49-F238E27FC236}">
                  <a16:creationId xmlns:a16="http://schemas.microsoft.com/office/drawing/2014/main" id="{C785AC4E-2224-4845-8CF5-B6A90344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80817" y="4357458"/>
              <a:ext cx="1465760" cy="15054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E873EE-519B-E14C-A05E-524D69CCC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65448" y="4998050"/>
              <a:ext cx="2285571" cy="5351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6" descr="hacker Icon 2481468">
              <a:extLst>
                <a:ext uri="{FF2B5EF4-FFF2-40B4-BE49-F238E27FC236}">
                  <a16:creationId xmlns:a16="http://schemas.microsoft.com/office/drawing/2014/main" id="{DA7486FE-34EB-9742-9F49-20D3EAF88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4921" y="1162647"/>
              <a:ext cx="1439864" cy="1439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A0ABF7-8F37-4575-AB4E-9C3B8BD29FE8}"/>
                </a:ext>
              </a:extLst>
            </p:cNvPr>
            <p:cNvCxnSpPr>
              <a:cxnSpLocks/>
            </p:cNvCxnSpPr>
            <p:nvPr/>
          </p:nvCxnSpPr>
          <p:spPr>
            <a:xfrm>
              <a:off x="-2896928" y="3855256"/>
              <a:ext cx="2454258" cy="8259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522BFC-AABB-42EC-82D5-43340D3736DD}"/>
                </a:ext>
              </a:extLst>
            </p:cNvPr>
            <p:cNvCxnSpPr>
              <a:cxnSpLocks/>
            </p:cNvCxnSpPr>
            <p:nvPr/>
          </p:nvCxnSpPr>
          <p:spPr>
            <a:xfrm>
              <a:off x="-2849936" y="2602511"/>
              <a:ext cx="2482884" cy="200311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「vpn」的圖片搜尋結果">
              <a:extLst>
                <a:ext uri="{FF2B5EF4-FFF2-40B4-BE49-F238E27FC236}">
                  <a16:creationId xmlns:a16="http://schemas.microsoft.com/office/drawing/2014/main" id="{31233DB0-484C-ED48-A599-A28E96FDB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071405" y="3050823"/>
              <a:ext cx="635122" cy="824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8" descr="User Laptop Icon 902162">
              <a:extLst>
                <a:ext uri="{FF2B5EF4-FFF2-40B4-BE49-F238E27FC236}">
                  <a16:creationId xmlns:a16="http://schemas.microsoft.com/office/drawing/2014/main" id="{A17B8BF5-F00C-EF4E-842A-5E7219FCB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57253" y="536275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254B20-3626-1945-B609-9F4234873037}"/>
                </a:ext>
              </a:extLst>
            </p:cNvPr>
            <p:cNvCxnSpPr>
              <a:cxnSpLocks/>
              <a:stCxn id="27" idx="2"/>
              <a:endCxn id="20" idx="0"/>
            </p:cNvCxnSpPr>
            <p:nvPr/>
          </p:nvCxnSpPr>
          <p:spPr>
            <a:xfrm>
              <a:off x="-1937321" y="1976138"/>
              <a:ext cx="183477" cy="10746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2" name="圖形 131" hidden="1">
            <a:extLst>
              <a:ext uri="{FF2B5EF4-FFF2-40B4-BE49-F238E27FC236}">
                <a16:creationId xmlns:a16="http://schemas.microsoft.com/office/drawing/2014/main" id="{9099F560-D9B5-4DFE-A8C8-B796A4E4C1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0788" y="1707583"/>
            <a:ext cx="472656" cy="433767"/>
          </a:xfrm>
          <a:prstGeom prst="rect">
            <a:avLst/>
          </a:prstGeom>
        </p:spPr>
      </p:pic>
      <p:pic>
        <p:nvPicPr>
          <p:cNvPr id="134" name="圖形 133" hidden="1">
            <a:extLst>
              <a:ext uri="{FF2B5EF4-FFF2-40B4-BE49-F238E27FC236}">
                <a16:creationId xmlns:a16="http://schemas.microsoft.com/office/drawing/2014/main" id="{7BEF7366-4E96-4455-8387-C7946784FC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9111" y="1709794"/>
            <a:ext cx="1037068" cy="1049113"/>
          </a:xfrm>
          <a:prstGeom prst="rect">
            <a:avLst/>
          </a:prstGeom>
        </p:spPr>
      </p:pic>
      <p:pic>
        <p:nvPicPr>
          <p:cNvPr id="136" name="圖形 135" hidden="1">
            <a:extLst>
              <a:ext uri="{FF2B5EF4-FFF2-40B4-BE49-F238E27FC236}">
                <a16:creationId xmlns:a16="http://schemas.microsoft.com/office/drawing/2014/main" id="{615418DD-D81B-4EDF-BBDE-B4515063EC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223966" y="-733614"/>
            <a:ext cx="1223966" cy="1049114"/>
          </a:xfrm>
          <a:prstGeom prst="rect">
            <a:avLst/>
          </a:prstGeom>
        </p:spPr>
      </p:pic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8C4251C2-A8C7-4052-B8AF-05AE440796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47024" y="1704006"/>
            <a:ext cx="801077" cy="1145782"/>
          </a:xfrm>
          <a:prstGeom prst="rect">
            <a:avLst/>
          </a:prstGeom>
        </p:spPr>
      </p:pic>
      <p:pic>
        <p:nvPicPr>
          <p:cNvPr id="17" name="圖形 16" hidden="1">
            <a:extLst>
              <a:ext uri="{FF2B5EF4-FFF2-40B4-BE49-F238E27FC236}">
                <a16:creationId xmlns:a16="http://schemas.microsoft.com/office/drawing/2014/main" id="{8FAEA925-1E51-416A-9488-A7F4E148FC5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30881" y="1679755"/>
            <a:ext cx="1038581" cy="1103009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D726C0C9-E81F-45F7-B74B-3DC1DBD9505D}"/>
              </a:ext>
            </a:extLst>
          </p:cNvPr>
          <p:cNvSpPr txBox="1"/>
          <p:nvPr/>
        </p:nvSpPr>
        <p:spPr>
          <a:xfrm>
            <a:off x="0" y="423983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Purchase license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039178" y="2096761"/>
            <a:ext cx="9164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default, ADRA NDR has 30 days trial license, you need to purchase standard license to have full functions working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CA560B5E-C514-493F-F93A-79EE29EE0CF1}"/>
              </a:ext>
            </a:extLst>
          </p:cNvPr>
          <p:cNvGrpSpPr/>
          <p:nvPr/>
        </p:nvGrpSpPr>
        <p:grpSpPr>
          <a:xfrm>
            <a:off x="566791" y="3149898"/>
            <a:ext cx="10945127" cy="3062686"/>
            <a:chOff x="246000" y="2859865"/>
            <a:chExt cx="11946000" cy="3342752"/>
          </a:xfrm>
        </p:grpSpPr>
        <p:grpSp>
          <p:nvGrpSpPr>
            <p:cNvPr id="11" name="群組 10"/>
            <p:cNvGrpSpPr/>
            <p:nvPr/>
          </p:nvGrpSpPr>
          <p:grpSpPr>
            <a:xfrm>
              <a:off x="246000" y="2859865"/>
              <a:ext cx="5942668" cy="3342752"/>
              <a:chOff x="246000" y="2859865"/>
              <a:chExt cx="5942668" cy="3342752"/>
            </a:xfrm>
          </p:grpSpPr>
          <p:pic>
            <p:nvPicPr>
              <p:cNvPr id="6" name="圖片 5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000" y="2859865"/>
                <a:ext cx="5942668" cy="3342752"/>
              </a:xfrm>
              <a:prstGeom prst="rect">
                <a:avLst/>
              </a:prstGeom>
            </p:spPr>
          </p:pic>
          <p:sp>
            <p:nvSpPr>
              <p:cNvPr id="8" name="矩形 7"/>
              <p:cNvSpPr/>
              <p:nvPr/>
            </p:nvSpPr>
            <p:spPr>
              <a:xfrm>
                <a:off x="4525346" y="3321698"/>
                <a:ext cx="1570653" cy="861257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" name="群組 11"/>
            <p:cNvGrpSpPr/>
            <p:nvPr/>
          </p:nvGrpSpPr>
          <p:grpSpPr>
            <a:xfrm>
              <a:off x="6362200" y="2891609"/>
              <a:ext cx="5829800" cy="3279263"/>
              <a:chOff x="6362200" y="2891609"/>
              <a:chExt cx="5829800" cy="3279263"/>
            </a:xfrm>
          </p:grpSpPr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2200" y="2891609"/>
                <a:ext cx="5829800" cy="3279263"/>
              </a:xfrm>
              <a:prstGeom prst="rect">
                <a:avLst/>
              </a:prstGeom>
            </p:spPr>
          </p:pic>
          <p:sp>
            <p:nvSpPr>
              <p:cNvPr id="25" name="矩形 24"/>
              <p:cNvSpPr/>
              <p:nvPr/>
            </p:nvSpPr>
            <p:spPr>
              <a:xfrm>
                <a:off x="10621347" y="3321697"/>
                <a:ext cx="1570653" cy="861256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0543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1286821-C677-44D0-ACF0-8C2410C28CE5}"/>
              </a:ext>
            </a:extLst>
          </p:cNvPr>
          <p:cNvSpPr txBox="1"/>
          <p:nvPr/>
        </p:nvSpPr>
        <p:spPr>
          <a:xfrm>
            <a:off x="663179" y="2589982"/>
            <a:ext cx="67814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Differences between Trail and Subscription license</a:t>
            </a:r>
            <a:endParaRPr lang="zh-TW" altLang="en-US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882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群組 134" hidden="1">
            <a:extLst>
              <a:ext uri="{FF2B5EF4-FFF2-40B4-BE49-F238E27FC236}">
                <a16:creationId xmlns:a16="http://schemas.microsoft.com/office/drawing/2014/main" id="{153810A9-4307-4DC4-B960-7BFCFAFFD8B4}"/>
              </a:ext>
            </a:extLst>
          </p:cNvPr>
          <p:cNvGrpSpPr/>
          <p:nvPr/>
        </p:nvGrpSpPr>
        <p:grpSpPr>
          <a:xfrm>
            <a:off x="-4349468" y="536275"/>
            <a:ext cx="4069591" cy="5326607"/>
            <a:chOff x="-4349468" y="536275"/>
            <a:chExt cx="4069591" cy="5326607"/>
          </a:xfrm>
        </p:grpSpPr>
        <p:pic>
          <p:nvPicPr>
            <p:cNvPr id="1032" name="Picture 8" descr="User Laptop Icon 902162">
              <a:extLst>
                <a:ext uri="{FF2B5EF4-FFF2-40B4-BE49-F238E27FC236}">
                  <a16:creationId xmlns:a16="http://schemas.microsoft.com/office/drawing/2014/main" id="{8DDBFC36-5381-0B49-BF76-75EAB5B60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9468" y="2743092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User Laptop Icon 902162">
              <a:extLst>
                <a:ext uri="{FF2B5EF4-FFF2-40B4-BE49-F238E27FC236}">
                  <a16:creationId xmlns:a16="http://schemas.microsoft.com/office/drawing/2014/main" id="{C785AC4E-2224-4845-8CF5-B6A90344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80817" y="4357458"/>
              <a:ext cx="1465760" cy="15054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E873EE-519B-E14C-A05E-524D69CCC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65448" y="4998050"/>
              <a:ext cx="2285571" cy="5351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6" descr="hacker Icon 2481468">
              <a:extLst>
                <a:ext uri="{FF2B5EF4-FFF2-40B4-BE49-F238E27FC236}">
                  <a16:creationId xmlns:a16="http://schemas.microsoft.com/office/drawing/2014/main" id="{DA7486FE-34EB-9742-9F49-20D3EAF88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4921" y="1162647"/>
              <a:ext cx="1439864" cy="1439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A0ABF7-8F37-4575-AB4E-9C3B8BD29FE8}"/>
                </a:ext>
              </a:extLst>
            </p:cNvPr>
            <p:cNvCxnSpPr>
              <a:cxnSpLocks/>
            </p:cNvCxnSpPr>
            <p:nvPr/>
          </p:nvCxnSpPr>
          <p:spPr>
            <a:xfrm>
              <a:off x="-2896928" y="3855256"/>
              <a:ext cx="2454258" cy="8259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522BFC-AABB-42EC-82D5-43340D3736DD}"/>
                </a:ext>
              </a:extLst>
            </p:cNvPr>
            <p:cNvCxnSpPr>
              <a:cxnSpLocks/>
            </p:cNvCxnSpPr>
            <p:nvPr/>
          </p:nvCxnSpPr>
          <p:spPr>
            <a:xfrm>
              <a:off x="-2849936" y="2602511"/>
              <a:ext cx="2482884" cy="200311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「vpn」的圖片搜尋結果">
              <a:extLst>
                <a:ext uri="{FF2B5EF4-FFF2-40B4-BE49-F238E27FC236}">
                  <a16:creationId xmlns:a16="http://schemas.microsoft.com/office/drawing/2014/main" id="{31233DB0-484C-ED48-A599-A28E96FDB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071405" y="3050823"/>
              <a:ext cx="635122" cy="824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8" descr="User Laptop Icon 902162">
              <a:extLst>
                <a:ext uri="{FF2B5EF4-FFF2-40B4-BE49-F238E27FC236}">
                  <a16:creationId xmlns:a16="http://schemas.microsoft.com/office/drawing/2014/main" id="{A17B8BF5-F00C-EF4E-842A-5E7219FCB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57253" y="536275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254B20-3626-1945-B609-9F4234873037}"/>
                </a:ext>
              </a:extLst>
            </p:cNvPr>
            <p:cNvCxnSpPr>
              <a:cxnSpLocks/>
              <a:stCxn id="27" idx="2"/>
              <a:endCxn id="20" idx="0"/>
            </p:cNvCxnSpPr>
            <p:nvPr/>
          </p:nvCxnSpPr>
          <p:spPr>
            <a:xfrm>
              <a:off x="-1937321" y="1976138"/>
              <a:ext cx="183477" cy="10746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2" name="圖形 131" hidden="1">
            <a:extLst>
              <a:ext uri="{FF2B5EF4-FFF2-40B4-BE49-F238E27FC236}">
                <a16:creationId xmlns:a16="http://schemas.microsoft.com/office/drawing/2014/main" id="{9099F560-D9B5-4DFE-A8C8-B796A4E4C1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70788" y="1707583"/>
            <a:ext cx="472656" cy="433767"/>
          </a:xfrm>
          <a:prstGeom prst="rect">
            <a:avLst/>
          </a:prstGeom>
        </p:spPr>
      </p:pic>
      <p:pic>
        <p:nvPicPr>
          <p:cNvPr id="134" name="圖形 133" hidden="1">
            <a:extLst>
              <a:ext uri="{FF2B5EF4-FFF2-40B4-BE49-F238E27FC236}">
                <a16:creationId xmlns:a16="http://schemas.microsoft.com/office/drawing/2014/main" id="{7BEF7366-4E96-4455-8387-C7946784FCF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9111" y="1709794"/>
            <a:ext cx="1037068" cy="1049113"/>
          </a:xfrm>
          <a:prstGeom prst="rect">
            <a:avLst/>
          </a:prstGeom>
        </p:spPr>
      </p:pic>
      <p:pic>
        <p:nvPicPr>
          <p:cNvPr id="136" name="圖形 135" hidden="1">
            <a:extLst>
              <a:ext uri="{FF2B5EF4-FFF2-40B4-BE49-F238E27FC236}">
                <a16:creationId xmlns:a16="http://schemas.microsoft.com/office/drawing/2014/main" id="{615418DD-D81B-4EDF-BBDE-B4515063EC2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223966" y="-733614"/>
            <a:ext cx="1223966" cy="1049114"/>
          </a:xfrm>
          <a:prstGeom prst="rect">
            <a:avLst/>
          </a:prstGeom>
        </p:spPr>
      </p:pic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8C4251C2-A8C7-4052-B8AF-05AE440796B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47024" y="1704006"/>
            <a:ext cx="801077" cy="1145782"/>
          </a:xfrm>
          <a:prstGeom prst="rect">
            <a:avLst/>
          </a:prstGeom>
        </p:spPr>
      </p:pic>
      <p:pic>
        <p:nvPicPr>
          <p:cNvPr id="17" name="圖形 16" hidden="1">
            <a:extLst>
              <a:ext uri="{FF2B5EF4-FFF2-40B4-BE49-F238E27FC236}">
                <a16:creationId xmlns:a16="http://schemas.microsoft.com/office/drawing/2014/main" id="{8FAEA925-1E51-416A-9488-A7F4E148FC5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230881" y="1679755"/>
            <a:ext cx="1038581" cy="1103009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D726C0C9-E81F-45F7-B74B-3DC1DBD9505D}"/>
              </a:ext>
            </a:extLst>
          </p:cNvPr>
          <p:cNvSpPr txBox="1"/>
          <p:nvPr/>
        </p:nvSpPr>
        <p:spPr>
          <a:xfrm>
            <a:off x="0" y="127884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ADRA is only display limit information </a:t>
            </a:r>
            <a:b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Trail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4922907" y="2190314"/>
            <a:ext cx="5861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Unrevealed device info including Hostname, Source IP, </a:t>
            </a:r>
            <a:b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MAC, Destination IP are masked.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808D0AB8-FD15-4CF1-DED1-DE3FF74EB7BD}"/>
              </a:ext>
            </a:extLst>
          </p:cNvPr>
          <p:cNvGrpSpPr/>
          <p:nvPr/>
        </p:nvGrpSpPr>
        <p:grpSpPr>
          <a:xfrm>
            <a:off x="632738" y="2222822"/>
            <a:ext cx="10872972" cy="4507294"/>
            <a:chOff x="310684" y="1976138"/>
            <a:chExt cx="11435927" cy="4740662"/>
          </a:xfrm>
        </p:grpSpPr>
        <p:grpSp>
          <p:nvGrpSpPr>
            <p:cNvPr id="19" name="群組 18"/>
            <p:cNvGrpSpPr/>
            <p:nvPr/>
          </p:nvGrpSpPr>
          <p:grpSpPr>
            <a:xfrm>
              <a:off x="310684" y="1976138"/>
              <a:ext cx="4361314" cy="2331295"/>
              <a:chOff x="310684" y="1976138"/>
              <a:chExt cx="4361314" cy="2331295"/>
            </a:xfrm>
          </p:grpSpPr>
          <p:pic>
            <p:nvPicPr>
              <p:cNvPr id="2" name="圖片 1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10684" y="1976138"/>
                <a:ext cx="4361314" cy="2331295"/>
              </a:xfrm>
              <a:prstGeom prst="rect">
                <a:avLst/>
              </a:prstGeom>
            </p:spPr>
          </p:pic>
          <p:sp>
            <p:nvSpPr>
              <p:cNvPr id="30" name="矩形 29"/>
              <p:cNvSpPr/>
              <p:nvPr/>
            </p:nvSpPr>
            <p:spPr>
              <a:xfrm>
                <a:off x="2307771" y="3051960"/>
                <a:ext cx="752670" cy="121628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1" name="群組 20"/>
            <p:cNvGrpSpPr/>
            <p:nvPr/>
          </p:nvGrpSpPr>
          <p:grpSpPr>
            <a:xfrm>
              <a:off x="4822979" y="2674651"/>
              <a:ext cx="6923632" cy="1632756"/>
              <a:chOff x="4822979" y="2674651"/>
              <a:chExt cx="6923632" cy="1632756"/>
            </a:xfrm>
          </p:grpSpPr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22979" y="2674651"/>
                <a:ext cx="6923632" cy="1632756"/>
              </a:xfrm>
              <a:prstGeom prst="rect">
                <a:avLst/>
              </a:prstGeom>
            </p:spPr>
          </p:pic>
          <p:sp>
            <p:nvSpPr>
              <p:cNvPr id="31" name="矩形 30"/>
              <p:cNvSpPr/>
              <p:nvPr/>
            </p:nvSpPr>
            <p:spPr>
              <a:xfrm>
                <a:off x="7211597" y="3891805"/>
                <a:ext cx="720822" cy="37530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2" name="群組 21"/>
            <p:cNvGrpSpPr/>
            <p:nvPr/>
          </p:nvGrpSpPr>
          <p:grpSpPr>
            <a:xfrm>
              <a:off x="310684" y="4556771"/>
              <a:ext cx="11435927" cy="2160029"/>
              <a:chOff x="310684" y="4556771"/>
              <a:chExt cx="11435927" cy="2160029"/>
            </a:xfrm>
          </p:grpSpPr>
          <p:pic>
            <p:nvPicPr>
              <p:cNvPr id="14" name="圖片 13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10684" y="4556771"/>
                <a:ext cx="11435927" cy="2160029"/>
              </a:xfrm>
              <a:prstGeom prst="rect">
                <a:avLst/>
              </a:prstGeom>
            </p:spPr>
          </p:pic>
          <p:sp>
            <p:nvSpPr>
              <p:cNvPr id="32" name="矩形 31"/>
              <p:cNvSpPr/>
              <p:nvPr/>
            </p:nvSpPr>
            <p:spPr>
              <a:xfrm>
                <a:off x="4684439" y="6210987"/>
                <a:ext cx="752670" cy="39188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9694506" y="6015043"/>
                <a:ext cx="752670" cy="39188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8127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群組 134" hidden="1">
            <a:extLst>
              <a:ext uri="{FF2B5EF4-FFF2-40B4-BE49-F238E27FC236}">
                <a16:creationId xmlns:a16="http://schemas.microsoft.com/office/drawing/2014/main" id="{153810A9-4307-4DC4-B960-7BFCFAFFD8B4}"/>
              </a:ext>
            </a:extLst>
          </p:cNvPr>
          <p:cNvGrpSpPr/>
          <p:nvPr/>
        </p:nvGrpSpPr>
        <p:grpSpPr>
          <a:xfrm>
            <a:off x="-4349468" y="536275"/>
            <a:ext cx="4069591" cy="5326607"/>
            <a:chOff x="-4349468" y="536275"/>
            <a:chExt cx="4069591" cy="5326607"/>
          </a:xfrm>
        </p:grpSpPr>
        <p:pic>
          <p:nvPicPr>
            <p:cNvPr id="1032" name="Picture 8" descr="User Laptop Icon 902162">
              <a:extLst>
                <a:ext uri="{FF2B5EF4-FFF2-40B4-BE49-F238E27FC236}">
                  <a16:creationId xmlns:a16="http://schemas.microsoft.com/office/drawing/2014/main" id="{8DDBFC36-5381-0B49-BF76-75EAB5B60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9468" y="2743092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User Laptop Icon 902162">
              <a:extLst>
                <a:ext uri="{FF2B5EF4-FFF2-40B4-BE49-F238E27FC236}">
                  <a16:creationId xmlns:a16="http://schemas.microsoft.com/office/drawing/2014/main" id="{C785AC4E-2224-4845-8CF5-B6A90344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80817" y="4357458"/>
              <a:ext cx="1465760" cy="15054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E873EE-519B-E14C-A05E-524D69CCC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65448" y="4998050"/>
              <a:ext cx="2285571" cy="5351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6" descr="hacker Icon 2481468">
              <a:extLst>
                <a:ext uri="{FF2B5EF4-FFF2-40B4-BE49-F238E27FC236}">
                  <a16:creationId xmlns:a16="http://schemas.microsoft.com/office/drawing/2014/main" id="{DA7486FE-34EB-9742-9F49-20D3EAF88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4921" y="1162647"/>
              <a:ext cx="1439864" cy="1439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A0ABF7-8F37-4575-AB4E-9C3B8BD29FE8}"/>
                </a:ext>
              </a:extLst>
            </p:cNvPr>
            <p:cNvCxnSpPr>
              <a:cxnSpLocks/>
            </p:cNvCxnSpPr>
            <p:nvPr/>
          </p:nvCxnSpPr>
          <p:spPr>
            <a:xfrm>
              <a:off x="-2896928" y="3855256"/>
              <a:ext cx="2454258" cy="8259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522BFC-AABB-42EC-82D5-43340D3736DD}"/>
                </a:ext>
              </a:extLst>
            </p:cNvPr>
            <p:cNvCxnSpPr>
              <a:cxnSpLocks/>
            </p:cNvCxnSpPr>
            <p:nvPr/>
          </p:nvCxnSpPr>
          <p:spPr>
            <a:xfrm>
              <a:off x="-2849936" y="2602511"/>
              <a:ext cx="2482884" cy="200311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「vpn」的圖片搜尋結果">
              <a:extLst>
                <a:ext uri="{FF2B5EF4-FFF2-40B4-BE49-F238E27FC236}">
                  <a16:creationId xmlns:a16="http://schemas.microsoft.com/office/drawing/2014/main" id="{31233DB0-484C-ED48-A599-A28E96FDB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071405" y="3050823"/>
              <a:ext cx="635122" cy="824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8" descr="User Laptop Icon 902162">
              <a:extLst>
                <a:ext uri="{FF2B5EF4-FFF2-40B4-BE49-F238E27FC236}">
                  <a16:creationId xmlns:a16="http://schemas.microsoft.com/office/drawing/2014/main" id="{A17B8BF5-F00C-EF4E-842A-5E7219FCB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57253" y="536275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254B20-3626-1945-B609-9F4234873037}"/>
                </a:ext>
              </a:extLst>
            </p:cNvPr>
            <p:cNvCxnSpPr>
              <a:cxnSpLocks/>
              <a:stCxn id="27" idx="2"/>
              <a:endCxn id="20" idx="0"/>
            </p:cNvCxnSpPr>
            <p:nvPr/>
          </p:nvCxnSpPr>
          <p:spPr>
            <a:xfrm>
              <a:off x="-1937321" y="1976138"/>
              <a:ext cx="183477" cy="10746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2" name="圖形 131" hidden="1">
            <a:extLst>
              <a:ext uri="{FF2B5EF4-FFF2-40B4-BE49-F238E27FC236}">
                <a16:creationId xmlns:a16="http://schemas.microsoft.com/office/drawing/2014/main" id="{9099F560-D9B5-4DFE-A8C8-B796A4E4C1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0788" y="1707583"/>
            <a:ext cx="472656" cy="433767"/>
          </a:xfrm>
          <a:prstGeom prst="rect">
            <a:avLst/>
          </a:prstGeom>
        </p:spPr>
      </p:pic>
      <p:pic>
        <p:nvPicPr>
          <p:cNvPr id="134" name="圖形 133" hidden="1">
            <a:extLst>
              <a:ext uri="{FF2B5EF4-FFF2-40B4-BE49-F238E27FC236}">
                <a16:creationId xmlns:a16="http://schemas.microsoft.com/office/drawing/2014/main" id="{7BEF7366-4E96-4455-8387-C7946784FC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9111" y="1709794"/>
            <a:ext cx="1037068" cy="1049113"/>
          </a:xfrm>
          <a:prstGeom prst="rect">
            <a:avLst/>
          </a:prstGeom>
        </p:spPr>
      </p:pic>
      <p:pic>
        <p:nvPicPr>
          <p:cNvPr id="136" name="圖形 135" hidden="1">
            <a:extLst>
              <a:ext uri="{FF2B5EF4-FFF2-40B4-BE49-F238E27FC236}">
                <a16:creationId xmlns:a16="http://schemas.microsoft.com/office/drawing/2014/main" id="{615418DD-D81B-4EDF-BBDE-B4515063EC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223966" y="-733614"/>
            <a:ext cx="1223966" cy="1049114"/>
          </a:xfrm>
          <a:prstGeom prst="rect">
            <a:avLst/>
          </a:prstGeom>
        </p:spPr>
      </p:pic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8C4251C2-A8C7-4052-B8AF-05AE440796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47024" y="1704006"/>
            <a:ext cx="801077" cy="1145782"/>
          </a:xfrm>
          <a:prstGeom prst="rect">
            <a:avLst/>
          </a:prstGeom>
        </p:spPr>
      </p:pic>
      <p:pic>
        <p:nvPicPr>
          <p:cNvPr id="17" name="圖形 16" hidden="1">
            <a:extLst>
              <a:ext uri="{FF2B5EF4-FFF2-40B4-BE49-F238E27FC236}">
                <a16:creationId xmlns:a16="http://schemas.microsoft.com/office/drawing/2014/main" id="{8FAEA925-1E51-416A-9488-A7F4E148FC5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30881" y="1679755"/>
            <a:ext cx="1038581" cy="1103009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D726C0C9-E81F-45F7-B74B-3DC1DBD9505D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 function usage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762315" y="1916210"/>
            <a:ext cx="8246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of operation in Risk Management, Threat Analysis and Rules are disable.  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898872" y="2418459"/>
            <a:ext cx="6055565" cy="1345647"/>
            <a:chOff x="382557" y="2023456"/>
            <a:chExt cx="6055565" cy="1345647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2557" y="2023456"/>
              <a:ext cx="6055565" cy="1345227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5719665" y="2802065"/>
              <a:ext cx="587829" cy="56703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898872" y="3842337"/>
            <a:ext cx="8135336" cy="1375990"/>
            <a:chOff x="382557" y="3554021"/>
            <a:chExt cx="8135336" cy="1375990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2557" y="3554021"/>
              <a:ext cx="8135336" cy="1375990"/>
            </a:xfrm>
            <a:prstGeom prst="rect">
              <a:avLst/>
            </a:prstGeom>
          </p:spPr>
        </p:pic>
        <p:sp>
          <p:nvSpPr>
            <p:cNvPr id="29" name="矩形 28"/>
            <p:cNvSpPr/>
            <p:nvPr/>
          </p:nvSpPr>
          <p:spPr>
            <a:xfrm>
              <a:off x="8061649" y="4605623"/>
              <a:ext cx="354563" cy="25509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898872" y="5307914"/>
            <a:ext cx="8836089" cy="1550086"/>
            <a:chOff x="382557" y="5167393"/>
            <a:chExt cx="8836089" cy="1550086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82557" y="5167393"/>
              <a:ext cx="8836089" cy="1550086"/>
            </a:xfrm>
            <a:prstGeom prst="rect">
              <a:avLst/>
            </a:prstGeom>
          </p:spPr>
        </p:pic>
        <p:sp>
          <p:nvSpPr>
            <p:cNvPr id="30" name="矩形 29"/>
            <p:cNvSpPr/>
            <p:nvPr/>
          </p:nvSpPr>
          <p:spPr>
            <a:xfrm>
              <a:off x="7215673" y="6335485"/>
              <a:ext cx="587829" cy="35018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5762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426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52663677-D207-497B-93AF-E54C7EF1C282}"/>
              </a:ext>
            </a:extLst>
          </p:cNvPr>
          <p:cNvSpPr txBox="1"/>
          <p:nvPr/>
        </p:nvSpPr>
        <p:spPr>
          <a:xfrm>
            <a:off x="384702" y="6189490"/>
            <a:ext cx="11429670" cy="395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 spc="1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Copyright© 2021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1019CE-FB9F-48B9-A5E8-893BE36C8A09}"/>
              </a:ext>
            </a:extLst>
          </p:cNvPr>
          <p:cNvSpPr txBox="1"/>
          <p:nvPr/>
        </p:nvSpPr>
        <p:spPr>
          <a:xfrm>
            <a:off x="298307" y="2552105"/>
            <a:ext cx="6191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Product</a:t>
            </a:r>
            <a:endParaRPr lang="zh-TW" altLang="en-US" sz="5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5594404-8D58-49F9-B305-F79A8F1EF451}"/>
              </a:ext>
            </a:extLst>
          </p:cNvPr>
          <p:cNvSpPr txBox="1"/>
          <p:nvPr/>
        </p:nvSpPr>
        <p:spPr>
          <a:xfrm>
            <a:off x="380499" y="3506212"/>
            <a:ext cx="57155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 your </a:t>
            </a:r>
            <a:r>
              <a:rPr lang="en-US" altLang="zh-TW" sz="260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best choice</a:t>
            </a:r>
            <a:endParaRPr lang="zh-TW" altLang="en-US" sz="260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817AA637-4849-4F74-B8F5-F963D40A1E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260" y="474559"/>
            <a:ext cx="1335645" cy="238824"/>
          </a:xfrm>
          <a:prstGeom prst="rect">
            <a:avLst/>
          </a:prstGeom>
        </p:spPr>
      </p:pic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D4DEF53A-7D7C-47A3-A27D-61DE590BA96C}"/>
              </a:ext>
            </a:extLst>
          </p:cNvPr>
          <p:cNvCxnSpPr>
            <a:cxnSpLocks/>
          </p:cNvCxnSpPr>
          <p:nvPr/>
        </p:nvCxnSpPr>
        <p:spPr>
          <a:xfrm>
            <a:off x="432260" y="6082574"/>
            <a:ext cx="113092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473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群組 134" hidden="1">
            <a:extLst>
              <a:ext uri="{FF2B5EF4-FFF2-40B4-BE49-F238E27FC236}">
                <a16:creationId xmlns:a16="http://schemas.microsoft.com/office/drawing/2014/main" id="{153810A9-4307-4DC4-B960-7BFCFAFFD8B4}"/>
              </a:ext>
            </a:extLst>
          </p:cNvPr>
          <p:cNvGrpSpPr/>
          <p:nvPr/>
        </p:nvGrpSpPr>
        <p:grpSpPr>
          <a:xfrm>
            <a:off x="-4349468" y="536275"/>
            <a:ext cx="4069591" cy="5326607"/>
            <a:chOff x="-4349468" y="536275"/>
            <a:chExt cx="4069591" cy="5326607"/>
          </a:xfrm>
        </p:grpSpPr>
        <p:pic>
          <p:nvPicPr>
            <p:cNvPr id="1032" name="Picture 8" descr="User Laptop Icon 902162">
              <a:extLst>
                <a:ext uri="{FF2B5EF4-FFF2-40B4-BE49-F238E27FC236}">
                  <a16:creationId xmlns:a16="http://schemas.microsoft.com/office/drawing/2014/main" id="{8DDBFC36-5381-0B49-BF76-75EAB5B60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9468" y="2743092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User Laptop Icon 902162">
              <a:extLst>
                <a:ext uri="{FF2B5EF4-FFF2-40B4-BE49-F238E27FC236}">
                  <a16:creationId xmlns:a16="http://schemas.microsoft.com/office/drawing/2014/main" id="{C785AC4E-2224-4845-8CF5-B6A90344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80817" y="4357458"/>
              <a:ext cx="1465760" cy="15054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E873EE-519B-E14C-A05E-524D69CCC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565448" y="4998050"/>
              <a:ext cx="2285571" cy="5351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6" descr="hacker Icon 2481468">
              <a:extLst>
                <a:ext uri="{FF2B5EF4-FFF2-40B4-BE49-F238E27FC236}">
                  <a16:creationId xmlns:a16="http://schemas.microsoft.com/office/drawing/2014/main" id="{DA7486FE-34EB-9742-9F49-20D3EAF88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4921" y="1162647"/>
              <a:ext cx="1439864" cy="1439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A0ABF7-8F37-4575-AB4E-9C3B8BD29FE8}"/>
                </a:ext>
              </a:extLst>
            </p:cNvPr>
            <p:cNvCxnSpPr>
              <a:cxnSpLocks/>
            </p:cNvCxnSpPr>
            <p:nvPr/>
          </p:nvCxnSpPr>
          <p:spPr>
            <a:xfrm>
              <a:off x="-2896928" y="3855256"/>
              <a:ext cx="2454258" cy="8259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522BFC-AABB-42EC-82D5-43340D3736DD}"/>
                </a:ext>
              </a:extLst>
            </p:cNvPr>
            <p:cNvCxnSpPr>
              <a:cxnSpLocks/>
            </p:cNvCxnSpPr>
            <p:nvPr/>
          </p:nvCxnSpPr>
          <p:spPr>
            <a:xfrm>
              <a:off x="-2849936" y="2602511"/>
              <a:ext cx="2482884" cy="200311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「vpn」的圖片搜尋結果">
              <a:extLst>
                <a:ext uri="{FF2B5EF4-FFF2-40B4-BE49-F238E27FC236}">
                  <a16:creationId xmlns:a16="http://schemas.microsoft.com/office/drawing/2014/main" id="{31233DB0-484C-ED48-A599-A28E96FDB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071405" y="3050823"/>
              <a:ext cx="635122" cy="824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8" descr="User Laptop Icon 902162">
              <a:extLst>
                <a:ext uri="{FF2B5EF4-FFF2-40B4-BE49-F238E27FC236}">
                  <a16:creationId xmlns:a16="http://schemas.microsoft.com/office/drawing/2014/main" id="{A17B8BF5-F00C-EF4E-842A-5E7219FCB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57253" y="536275"/>
              <a:ext cx="1439863" cy="14398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254B20-3626-1945-B609-9F4234873037}"/>
                </a:ext>
              </a:extLst>
            </p:cNvPr>
            <p:cNvCxnSpPr>
              <a:cxnSpLocks/>
              <a:stCxn id="27" idx="2"/>
              <a:endCxn id="20" idx="0"/>
            </p:cNvCxnSpPr>
            <p:nvPr/>
          </p:nvCxnSpPr>
          <p:spPr>
            <a:xfrm>
              <a:off x="-1937321" y="1976138"/>
              <a:ext cx="183477" cy="10746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2" name="圖形 131" hidden="1">
            <a:extLst>
              <a:ext uri="{FF2B5EF4-FFF2-40B4-BE49-F238E27FC236}">
                <a16:creationId xmlns:a16="http://schemas.microsoft.com/office/drawing/2014/main" id="{9099F560-D9B5-4DFE-A8C8-B796A4E4C1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70788" y="1707583"/>
            <a:ext cx="472656" cy="433767"/>
          </a:xfrm>
          <a:prstGeom prst="rect">
            <a:avLst/>
          </a:prstGeom>
        </p:spPr>
      </p:pic>
      <p:pic>
        <p:nvPicPr>
          <p:cNvPr id="134" name="圖形 133" hidden="1">
            <a:extLst>
              <a:ext uri="{FF2B5EF4-FFF2-40B4-BE49-F238E27FC236}">
                <a16:creationId xmlns:a16="http://schemas.microsoft.com/office/drawing/2014/main" id="{7BEF7366-4E96-4455-8387-C7946784FCF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9111" y="1709794"/>
            <a:ext cx="1037068" cy="1049113"/>
          </a:xfrm>
          <a:prstGeom prst="rect">
            <a:avLst/>
          </a:prstGeom>
        </p:spPr>
      </p:pic>
      <p:pic>
        <p:nvPicPr>
          <p:cNvPr id="136" name="圖形 135" hidden="1">
            <a:extLst>
              <a:ext uri="{FF2B5EF4-FFF2-40B4-BE49-F238E27FC236}">
                <a16:creationId xmlns:a16="http://schemas.microsoft.com/office/drawing/2014/main" id="{615418DD-D81B-4EDF-BBDE-B4515063EC2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223966" y="-733614"/>
            <a:ext cx="1223966" cy="1049114"/>
          </a:xfrm>
          <a:prstGeom prst="rect">
            <a:avLst/>
          </a:prstGeom>
        </p:spPr>
      </p:pic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8C4251C2-A8C7-4052-B8AF-05AE440796B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47024" y="1704006"/>
            <a:ext cx="801077" cy="1145782"/>
          </a:xfrm>
          <a:prstGeom prst="rect">
            <a:avLst/>
          </a:prstGeom>
        </p:spPr>
      </p:pic>
      <p:pic>
        <p:nvPicPr>
          <p:cNvPr id="17" name="圖形 16" hidden="1">
            <a:extLst>
              <a:ext uri="{FF2B5EF4-FFF2-40B4-BE49-F238E27FC236}">
                <a16:creationId xmlns:a16="http://schemas.microsoft.com/office/drawing/2014/main" id="{8FAEA925-1E51-416A-9488-A7F4E148FC5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230881" y="1679755"/>
            <a:ext cx="1038581" cy="1103009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5950FC0D-8E5F-4A0D-B067-6EB22CDD6400}"/>
              </a:ext>
            </a:extLst>
          </p:cNvPr>
          <p:cNvSpPr/>
          <p:nvPr/>
        </p:nvSpPr>
        <p:spPr>
          <a:xfrm>
            <a:off x="1274619" y="3316748"/>
            <a:ext cx="3104500" cy="3112068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C9E4B1BE-CDF9-4434-9EA6-C6DD5BABDCB5}"/>
              </a:ext>
            </a:extLst>
          </p:cNvPr>
          <p:cNvSpPr/>
          <p:nvPr/>
        </p:nvSpPr>
        <p:spPr>
          <a:xfrm>
            <a:off x="4622959" y="3316748"/>
            <a:ext cx="3104500" cy="3112068"/>
          </a:xfrm>
          <a:prstGeom prst="ellipse">
            <a:avLst/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49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endParaRPr kumimoji="0" lang="en-US" altLang="zh-TW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74B93377-AD3E-47A3-B0FD-4BD3C2470966}"/>
              </a:ext>
            </a:extLst>
          </p:cNvPr>
          <p:cNvSpPr/>
          <p:nvPr/>
        </p:nvSpPr>
        <p:spPr>
          <a:xfrm>
            <a:off x="7971299" y="3316748"/>
            <a:ext cx="3104500" cy="3112068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49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3FF81EA4-BC55-4691-AABC-B29433C48BFF}"/>
              </a:ext>
            </a:extLst>
          </p:cNvPr>
          <p:cNvCxnSpPr>
            <a:cxnSpLocks/>
          </p:cNvCxnSpPr>
          <p:nvPr/>
        </p:nvCxnSpPr>
        <p:spPr>
          <a:xfrm>
            <a:off x="1623165" y="4957273"/>
            <a:ext cx="2407408" cy="0"/>
          </a:xfrm>
          <a:prstGeom prst="line">
            <a:avLst/>
          </a:prstGeom>
          <a:ln w="12700">
            <a:gradFill>
              <a:gsLst>
                <a:gs pos="0">
                  <a:srgbClr val="C0DBDE"/>
                </a:gs>
                <a:gs pos="100000">
                  <a:srgbClr val="C5F35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D93EFC6F-72D2-4A09-96F6-4B6EFD1DB479}"/>
              </a:ext>
            </a:extLst>
          </p:cNvPr>
          <p:cNvCxnSpPr>
            <a:cxnSpLocks/>
          </p:cNvCxnSpPr>
          <p:nvPr/>
        </p:nvCxnSpPr>
        <p:spPr>
          <a:xfrm>
            <a:off x="4971505" y="4957273"/>
            <a:ext cx="2407408" cy="0"/>
          </a:xfrm>
          <a:prstGeom prst="line">
            <a:avLst/>
          </a:prstGeom>
          <a:ln w="12700">
            <a:gradFill>
              <a:gsLst>
                <a:gs pos="0">
                  <a:srgbClr val="C0DBDE"/>
                </a:gs>
                <a:gs pos="100000">
                  <a:srgbClr val="C5F35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D6CBE35D-53BE-413E-A696-7AF68250C227}"/>
              </a:ext>
            </a:extLst>
          </p:cNvPr>
          <p:cNvCxnSpPr>
            <a:cxnSpLocks/>
          </p:cNvCxnSpPr>
          <p:nvPr/>
        </p:nvCxnSpPr>
        <p:spPr>
          <a:xfrm>
            <a:off x="8319845" y="4957273"/>
            <a:ext cx="2407408" cy="0"/>
          </a:xfrm>
          <a:prstGeom prst="line">
            <a:avLst/>
          </a:prstGeom>
          <a:ln w="12700">
            <a:gradFill>
              <a:gsLst>
                <a:gs pos="0">
                  <a:srgbClr val="C0DBDE"/>
                </a:gs>
                <a:gs pos="100000">
                  <a:srgbClr val="C5F35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2ED9321C-FB0F-4789-ADB3-49BC2169F4FF}"/>
              </a:ext>
            </a:extLst>
          </p:cNvPr>
          <p:cNvSpPr txBox="1"/>
          <p:nvPr/>
        </p:nvSpPr>
        <p:spPr>
          <a:xfrm>
            <a:off x="8375826" y="5120594"/>
            <a:ext cx="229544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Access Switch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Isolate Victims/Zone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Risk Management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C43B024A-F4E3-4D3D-B8CA-CF73FC756BFC}"/>
              </a:ext>
            </a:extLst>
          </p:cNvPr>
          <p:cNvSpPr txBox="1"/>
          <p:nvPr/>
        </p:nvSpPr>
        <p:spPr>
          <a:xfrm>
            <a:off x="8367076" y="3902473"/>
            <a:ext cx="23129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Isolation  Response</a:t>
            </a:r>
            <a:endParaRPr kumimoji="0" lang="en-US" altLang="zh-TW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4AE0A7F1-47CB-400D-A0E8-74BFE3FC4FF7}"/>
              </a:ext>
            </a:extLst>
          </p:cNvPr>
          <p:cNvSpPr txBox="1"/>
          <p:nvPr/>
        </p:nvSpPr>
        <p:spPr>
          <a:xfrm>
            <a:off x="4971505" y="3902473"/>
            <a:ext cx="24074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Real-time Threat Analysis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40C19806-F9A6-49D5-A1BC-EB09C9C46A14}"/>
              </a:ext>
            </a:extLst>
          </p:cNvPr>
          <p:cNvSpPr txBox="1"/>
          <p:nvPr/>
        </p:nvSpPr>
        <p:spPr>
          <a:xfrm>
            <a:off x="1451964" y="3902473"/>
            <a:ext cx="27498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Adaptive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Threat Detection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A6C09F08-DAC4-4E61-9715-FA0E39BB2AD1}"/>
              </a:ext>
            </a:extLst>
          </p:cNvPr>
          <p:cNvSpPr txBox="1"/>
          <p:nvPr/>
        </p:nvSpPr>
        <p:spPr>
          <a:xfrm>
            <a:off x="1882467" y="5266788"/>
            <a:ext cx="188880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Threat Watch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Threat Trap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800AEB27-423B-4CF2-8B51-AD92BC3C2F66}"/>
              </a:ext>
            </a:extLst>
          </p:cNvPr>
          <p:cNvSpPr txBox="1"/>
          <p:nvPr/>
        </p:nvSpPr>
        <p:spPr>
          <a:xfrm>
            <a:off x="5110613" y="5266788"/>
            <a:ext cx="212919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Correlation Analysis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Deep Threat Analysis</a:t>
            </a:r>
            <a:endParaRPr kumimoji="0" lang="en-US" sz="14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1421B32C-AA02-4096-AA6C-F274C2B22254}"/>
              </a:ext>
            </a:extLst>
          </p:cNvPr>
          <p:cNvSpPr txBox="1"/>
          <p:nvPr/>
        </p:nvSpPr>
        <p:spPr>
          <a:xfrm>
            <a:off x="0" y="22018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en-US" altLang="zh-TW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ADRA NDR is a smart edge switch with security functions inside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D07A89B3-AC3B-4FFD-A01A-47C65887D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36"/>
          <a:stretch/>
        </p:blipFill>
        <p:spPr bwMode="auto">
          <a:xfrm>
            <a:off x="2128527" y="2583257"/>
            <a:ext cx="7686908" cy="1155895"/>
          </a:xfrm>
          <a:prstGeom prst="rect">
            <a:avLst/>
          </a:prstGeom>
          <a:effectLst>
            <a:outerShdw blurRad="292100" dist="381000" dir="8100000" algn="t" rotWithShape="0">
              <a:prstClr val="black">
                <a:alpha val="5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571DAE8F-CB1F-49B2-909F-39874070D68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183000"/>
                    </a14:imgEffect>
                    <a14:imgEffect>
                      <a14:brightnessContrast bright="82000" contrast="7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7059" y="1767230"/>
            <a:ext cx="3296299" cy="84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82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14FA6A2-F4EE-51D4-27C9-79E94D011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64" y="2193701"/>
            <a:ext cx="9510471" cy="4282568"/>
          </a:xfrm>
          <a:prstGeom prst="rect">
            <a:avLst/>
          </a:prstGeom>
        </p:spPr>
      </p:pic>
      <p:sp>
        <p:nvSpPr>
          <p:cNvPr id="124" name="文字方塊 123">
            <a:extLst>
              <a:ext uri="{FF2B5EF4-FFF2-40B4-BE49-F238E27FC236}">
                <a16:creationId xmlns:a16="http://schemas.microsoft.com/office/drawing/2014/main" id="{704C7962-6BCC-45C8-81B5-C36A9D15919F}"/>
              </a:ext>
            </a:extLst>
          </p:cNvPr>
          <p:cNvSpPr txBox="1"/>
          <p:nvPr/>
        </p:nvSpPr>
        <p:spPr>
          <a:xfrm>
            <a:off x="3065589" y="3439196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5" name="文字方塊 124">
            <a:extLst>
              <a:ext uri="{FF2B5EF4-FFF2-40B4-BE49-F238E27FC236}">
                <a16:creationId xmlns:a16="http://schemas.microsoft.com/office/drawing/2014/main" id="{F0A100C5-483F-4FD3-A4F1-FFA6CB640E21}"/>
              </a:ext>
            </a:extLst>
          </p:cNvPr>
          <p:cNvSpPr txBox="1"/>
          <p:nvPr/>
        </p:nvSpPr>
        <p:spPr>
          <a:xfrm>
            <a:off x="6570182" y="2182063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9" name="文字方塊 128">
            <a:extLst>
              <a:ext uri="{FF2B5EF4-FFF2-40B4-BE49-F238E27FC236}">
                <a16:creationId xmlns:a16="http://schemas.microsoft.com/office/drawing/2014/main" id="{AAFA734E-FAAC-4700-ACFF-18F3E8668CAC}"/>
              </a:ext>
            </a:extLst>
          </p:cNvPr>
          <p:cNvSpPr txBox="1"/>
          <p:nvPr/>
        </p:nvSpPr>
        <p:spPr>
          <a:xfrm>
            <a:off x="7941782" y="1895544"/>
            <a:ext cx="1765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OA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0" name="文字方塊 129">
            <a:extLst>
              <a:ext uri="{FF2B5EF4-FFF2-40B4-BE49-F238E27FC236}">
                <a16:creationId xmlns:a16="http://schemas.microsoft.com/office/drawing/2014/main" id="{F68B31EC-BEAA-4B6F-92B5-A01F78199DFC}"/>
              </a:ext>
            </a:extLst>
          </p:cNvPr>
          <p:cNvSpPr txBox="1"/>
          <p:nvPr/>
        </p:nvSpPr>
        <p:spPr>
          <a:xfrm>
            <a:off x="7956392" y="3440004"/>
            <a:ext cx="1765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Production lines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1" name="文字方塊 130">
            <a:extLst>
              <a:ext uri="{FF2B5EF4-FFF2-40B4-BE49-F238E27FC236}">
                <a16:creationId xmlns:a16="http://schemas.microsoft.com/office/drawing/2014/main" id="{62760AF2-5C92-43F1-971B-6BB14F766AD9}"/>
              </a:ext>
            </a:extLst>
          </p:cNvPr>
          <p:cNvSpPr txBox="1"/>
          <p:nvPr/>
        </p:nvSpPr>
        <p:spPr>
          <a:xfrm>
            <a:off x="7983987" y="4998028"/>
            <a:ext cx="1765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Server Farm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B85C3B7E-6C50-4E9E-A30E-7BF875AA7B84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Enterprise network topology</a:t>
            </a:r>
          </a:p>
        </p:txBody>
      </p:sp>
      <p:sp>
        <p:nvSpPr>
          <p:cNvPr id="139" name="文字方塊 138">
            <a:extLst>
              <a:ext uri="{FF2B5EF4-FFF2-40B4-BE49-F238E27FC236}">
                <a16:creationId xmlns:a16="http://schemas.microsoft.com/office/drawing/2014/main" id="{51999944-517E-4AE9-8906-7C89C4B60BB0}"/>
              </a:ext>
            </a:extLst>
          </p:cNvPr>
          <p:cNvSpPr txBox="1"/>
          <p:nvPr/>
        </p:nvSpPr>
        <p:spPr>
          <a:xfrm>
            <a:off x="1324293" y="3023697"/>
            <a:ext cx="1175610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Next Generation Firewall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2" name="文字方塊 111">
            <a:extLst>
              <a:ext uri="{FF2B5EF4-FFF2-40B4-BE49-F238E27FC236}">
                <a16:creationId xmlns:a16="http://schemas.microsoft.com/office/drawing/2014/main" id="{BFE82540-D318-4395-AC84-435DD56F1C5C}"/>
              </a:ext>
            </a:extLst>
          </p:cNvPr>
          <p:cNvSpPr txBox="1"/>
          <p:nvPr/>
        </p:nvSpPr>
        <p:spPr>
          <a:xfrm>
            <a:off x="4947443" y="2782970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4" name="文字方塊 113">
            <a:extLst>
              <a:ext uri="{FF2B5EF4-FFF2-40B4-BE49-F238E27FC236}">
                <a16:creationId xmlns:a16="http://schemas.microsoft.com/office/drawing/2014/main" id="{DFB6F6DB-779D-4C60-9C86-EDC6C7289D5E}"/>
              </a:ext>
            </a:extLst>
          </p:cNvPr>
          <p:cNvSpPr txBox="1"/>
          <p:nvPr/>
        </p:nvSpPr>
        <p:spPr>
          <a:xfrm>
            <a:off x="6559504" y="3727712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2018776C-9074-4DA7-9EA7-4767F6F339A7}"/>
              </a:ext>
            </a:extLst>
          </p:cNvPr>
          <p:cNvSpPr txBox="1"/>
          <p:nvPr/>
        </p:nvSpPr>
        <p:spPr>
          <a:xfrm>
            <a:off x="6570182" y="5285736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898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546280CE-E634-7CAE-5DB5-FA7CCADF4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3" y="2203976"/>
            <a:ext cx="9526942" cy="4296339"/>
          </a:xfrm>
          <a:prstGeom prst="rect">
            <a:avLst/>
          </a:prstGeom>
        </p:spPr>
      </p:pic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B85C3B7E-6C50-4E9E-A30E-7BF875AA7B84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hard to detect threat at intranet</a:t>
            </a:r>
          </a:p>
        </p:txBody>
      </p:sp>
      <p:sp>
        <p:nvSpPr>
          <p:cNvPr id="114" name="文字方塊 113">
            <a:extLst>
              <a:ext uri="{FF2B5EF4-FFF2-40B4-BE49-F238E27FC236}">
                <a16:creationId xmlns:a16="http://schemas.microsoft.com/office/drawing/2014/main" id="{FA37EEB9-B7F9-924E-9199-6D07E9992780}"/>
              </a:ext>
            </a:extLst>
          </p:cNvPr>
          <p:cNvSpPr txBox="1"/>
          <p:nvPr/>
        </p:nvSpPr>
        <p:spPr>
          <a:xfrm>
            <a:off x="3065589" y="3439196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5010533D-9DEE-FF46-3F40-4C45AFEB717E}"/>
              </a:ext>
            </a:extLst>
          </p:cNvPr>
          <p:cNvSpPr txBox="1"/>
          <p:nvPr/>
        </p:nvSpPr>
        <p:spPr>
          <a:xfrm>
            <a:off x="6570182" y="2182063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A4D0E0FC-B460-9BB5-479D-80754CB43795}"/>
              </a:ext>
            </a:extLst>
          </p:cNvPr>
          <p:cNvSpPr txBox="1"/>
          <p:nvPr/>
        </p:nvSpPr>
        <p:spPr>
          <a:xfrm>
            <a:off x="7941782" y="1895544"/>
            <a:ext cx="1765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OA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29BAF7B2-762B-D865-C5B6-2A7C3AF179F1}"/>
              </a:ext>
            </a:extLst>
          </p:cNvPr>
          <p:cNvSpPr txBox="1"/>
          <p:nvPr/>
        </p:nvSpPr>
        <p:spPr>
          <a:xfrm>
            <a:off x="7956392" y="3440004"/>
            <a:ext cx="1765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Production lines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9" name="文字方塊 118">
            <a:extLst>
              <a:ext uri="{FF2B5EF4-FFF2-40B4-BE49-F238E27FC236}">
                <a16:creationId xmlns:a16="http://schemas.microsoft.com/office/drawing/2014/main" id="{9F419BDB-DD20-3591-6BA4-FCE914096F03}"/>
              </a:ext>
            </a:extLst>
          </p:cNvPr>
          <p:cNvSpPr txBox="1"/>
          <p:nvPr/>
        </p:nvSpPr>
        <p:spPr>
          <a:xfrm>
            <a:off x="7983987" y="4998028"/>
            <a:ext cx="1765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Server Farm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1" name="文字方塊 120">
            <a:extLst>
              <a:ext uri="{FF2B5EF4-FFF2-40B4-BE49-F238E27FC236}">
                <a16:creationId xmlns:a16="http://schemas.microsoft.com/office/drawing/2014/main" id="{DF8C4514-92AB-BDF3-0462-6261E102BA84}"/>
              </a:ext>
            </a:extLst>
          </p:cNvPr>
          <p:cNvSpPr txBox="1"/>
          <p:nvPr/>
        </p:nvSpPr>
        <p:spPr>
          <a:xfrm>
            <a:off x="1324293" y="3023697"/>
            <a:ext cx="1175610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Next Generation Firewall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8C0DD047-5AA4-D8C3-D4B9-901BA69CCC83}"/>
              </a:ext>
            </a:extLst>
          </p:cNvPr>
          <p:cNvSpPr txBox="1"/>
          <p:nvPr/>
        </p:nvSpPr>
        <p:spPr>
          <a:xfrm>
            <a:off x="4947443" y="2782970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6" name="文字方塊 125">
            <a:extLst>
              <a:ext uri="{FF2B5EF4-FFF2-40B4-BE49-F238E27FC236}">
                <a16:creationId xmlns:a16="http://schemas.microsoft.com/office/drawing/2014/main" id="{E4FB9AB5-763B-0CE9-DB1C-FFE2B577EDEA}"/>
              </a:ext>
            </a:extLst>
          </p:cNvPr>
          <p:cNvSpPr txBox="1"/>
          <p:nvPr/>
        </p:nvSpPr>
        <p:spPr>
          <a:xfrm>
            <a:off x="6559504" y="3727712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7" name="文字方塊 126">
            <a:extLst>
              <a:ext uri="{FF2B5EF4-FFF2-40B4-BE49-F238E27FC236}">
                <a16:creationId xmlns:a16="http://schemas.microsoft.com/office/drawing/2014/main" id="{DF32C229-5A31-10F7-9AC4-13B556A8DD3C}"/>
              </a:ext>
            </a:extLst>
          </p:cNvPr>
          <p:cNvSpPr txBox="1"/>
          <p:nvPr/>
        </p:nvSpPr>
        <p:spPr>
          <a:xfrm>
            <a:off x="6570182" y="5285736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35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8274B9C2-6B9F-2C48-36DB-C1DF86CB0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3" y="2203976"/>
            <a:ext cx="9526943" cy="4296339"/>
          </a:xfrm>
          <a:prstGeom prst="rect">
            <a:avLst/>
          </a:prstGeom>
        </p:spPr>
      </p:pic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B85C3B7E-6C50-4E9E-A30E-7BF875AA7B84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 diagram</a:t>
            </a:r>
          </a:p>
        </p:txBody>
      </p:sp>
      <p:sp>
        <p:nvSpPr>
          <p:cNvPr id="133" name="文字方塊 132">
            <a:extLst>
              <a:ext uri="{FF2B5EF4-FFF2-40B4-BE49-F238E27FC236}">
                <a16:creationId xmlns:a16="http://schemas.microsoft.com/office/drawing/2014/main" id="{A56CBAFF-3D89-7FAA-BFE2-131E687D48C3}"/>
              </a:ext>
            </a:extLst>
          </p:cNvPr>
          <p:cNvSpPr txBox="1"/>
          <p:nvPr/>
        </p:nvSpPr>
        <p:spPr>
          <a:xfrm>
            <a:off x="3065589" y="3439196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365BAFAF-6A74-1791-0D6B-154644A664A3}"/>
              </a:ext>
            </a:extLst>
          </p:cNvPr>
          <p:cNvSpPr txBox="1"/>
          <p:nvPr/>
        </p:nvSpPr>
        <p:spPr>
          <a:xfrm>
            <a:off x="7941782" y="1895544"/>
            <a:ext cx="1765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OA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5DD3E6D1-CFD7-A860-D68C-CF1259056B47}"/>
              </a:ext>
            </a:extLst>
          </p:cNvPr>
          <p:cNvSpPr txBox="1"/>
          <p:nvPr/>
        </p:nvSpPr>
        <p:spPr>
          <a:xfrm>
            <a:off x="7956392" y="3440004"/>
            <a:ext cx="1765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Production lines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0" name="文字方塊 139">
            <a:extLst>
              <a:ext uri="{FF2B5EF4-FFF2-40B4-BE49-F238E27FC236}">
                <a16:creationId xmlns:a16="http://schemas.microsoft.com/office/drawing/2014/main" id="{2429DD8D-C337-C842-2FD9-50ED0209C60A}"/>
              </a:ext>
            </a:extLst>
          </p:cNvPr>
          <p:cNvSpPr txBox="1"/>
          <p:nvPr/>
        </p:nvSpPr>
        <p:spPr>
          <a:xfrm>
            <a:off x="7983987" y="4998028"/>
            <a:ext cx="1765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Server Farm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1" name="文字方塊 140">
            <a:extLst>
              <a:ext uri="{FF2B5EF4-FFF2-40B4-BE49-F238E27FC236}">
                <a16:creationId xmlns:a16="http://schemas.microsoft.com/office/drawing/2014/main" id="{B10FEC5A-0139-6C1E-D4FF-9D03D70212B7}"/>
              </a:ext>
            </a:extLst>
          </p:cNvPr>
          <p:cNvSpPr txBox="1"/>
          <p:nvPr/>
        </p:nvSpPr>
        <p:spPr>
          <a:xfrm>
            <a:off x="1324293" y="3023697"/>
            <a:ext cx="1175610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Next Generation Firewall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2" name="文字方塊 141">
            <a:extLst>
              <a:ext uri="{FF2B5EF4-FFF2-40B4-BE49-F238E27FC236}">
                <a16:creationId xmlns:a16="http://schemas.microsoft.com/office/drawing/2014/main" id="{B3BE7698-0CAC-7026-A747-50953A7FECC6}"/>
              </a:ext>
            </a:extLst>
          </p:cNvPr>
          <p:cNvSpPr txBox="1"/>
          <p:nvPr/>
        </p:nvSpPr>
        <p:spPr>
          <a:xfrm>
            <a:off x="4947443" y="2782970"/>
            <a:ext cx="120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Distribution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45" name="Picture 6">
            <a:extLst>
              <a:ext uri="{FF2B5EF4-FFF2-40B4-BE49-F238E27FC236}">
                <a16:creationId xmlns:a16="http://schemas.microsoft.com/office/drawing/2014/main" id="{084B80F2-2949-7A4E-6F9D-E97AC01EC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76317" y="2660661"/>
            <a:ext cx="1803612" cy="323011"/>
          </a:xfrm>
          <a:prstGeom prst="rect">
            <a:avLst/>
          </a:prstGeom>
          <a:effectLst>
            <a:outerShdw blurRad="292100" dist="381000" dir="8100000" algn="t" rotWithShape="0">
              <a:prstClr val="black">
                <a:alpha val="5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6">
            <a:extLst>
              <a:ext uri="{FF2B5EF4-FFF2-40B4-BE49-F238E27FC236}">
                <a16:creationId xmlns:a16="http://schemas.microsoft.com/office/drawing/2014/main" id="{52E4E9AA-17D3-144E-C435-C788CC0B0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76317" y="4181945"/>
            <a:ext cx="1803612" cy="323011"/>
          </a:xfrm>
          <a:prstGeom prst="rect">
            <a:avLst/>
          </a:prstGeom>
          <a:effectLst>
            <a:outerShdw blurRad="292100" dist="381000" dir="8100000" algn="t" rotWithShape="0">
              <a:prstClr val="black">
                <a:alpha val="5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6">
            <a:extLst>
              <a:ext uri="{FF2B5EF4-FFF2-40B4-BE49-F238E27FC236}">
                <a16:creationId xmlns:a16="http://schemas.microsoft.com/office/drawing/2014/main" id="{BCE6535A-D18C-8F76-2370-66E181896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80714" y="5703229"/>
            <a:ext cx="1803612" cy="323011"/>
          </a:xfrm>
          <a:prstGeom prst="rect">
            <a:avLst/>
          </a:prstGeom>
          <a:effectLst>
            <a:outerShdw blurRad="292100" dist="381000" dir="8100000" algn="t" rotWithShape="0">
              <a:prstClr val="black">
                <a:alpha val="5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圖形 149" descr="高溫 以實心填滿">
            <a:extLst>
              <a:ext uri="{FF2B5EF4-FFF2-40B4-BE49-F238E27FC236}">
                <a16:creationId xmlns:a16="http://schemas.microsoft.com/office/drawing/2014/main" id="{04CB253F-8CE3-8232-C647-315DF53C880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6692" y="5215827"/>
            <a:ext cx="452877" cy="452877"/>
          </a:xfrm>
          <a:prstGeom prst="rect">
            <a:avLst/>
          </a:prstGeom>
        </p:spPr>
      </p:pic>
      <p:pic>
        <p:nvPicPr>
          <p:cNvPr id="151" name="圖形 150" descr="高溫 以實心填滿">
            <a:extLst>
              <a:ext uri="{FF2B5EF4-FFF2-40B4-BE49-F238E27FC236}">
                <a16:creationId xmlns:a16="http://schemas.microsoft.com/office/drawing/2014/main" id="{D5E48B9B-F1C4-4DE3-33E6-27B9F8BA59B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4861" y="3715841"/>
            <a:ext cx="452877" cy="452877"/>
          </a:xfrm>
          <a:prstGeom prst="rect">
            <a:avLst/>
          </a:prstGeom>
        </p:spPr>
      </p:pic>
      <p:pic>
        <p:nvPicPr>
          <p:cNvPr id="152" name="圖形 151" descr="高溫 以實心填滿">
            <a:extLst>
              <a:ext uri="{FF2B5EF4-FFF2-40B4-BE49-F238E27FC236}">
                <a16:creationId xmlns:a16="http://schemas.microsoft.com/office/drawing/2014/main" id="{BFB3ADEE-A862-22FA-359D-C0BFE8745A7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64862" y="2173259"/>
            <a:ext cx="452877" cy="452877"/>
          </a:xfrm>
          <a:prstGeom prst="rect">
            <a:avLst/>
          </a:prstGeom>
        </p:spPr>
      </p:pic>
      <p:pic>
        <p:nvPicPr>
          <p:cNvPr id="153" name="圖片 152">
            <a:extLst>
              <a:ext uri="{FF2B5EF4-FFF2-40B4-BE49-F238E27FC236}">
                <a16:creationId xmlns:a16="http://schemas.microsoft.com/office/drawing/2014/main" id="{9DDB89D7-26DB-4082-4614-3BB617AC5B1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83000"/>
                    </a14:imgEffect>
                    <a14:imgEffect>
                      <a14:brightnessContrast bright="82000" contrast="7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8585" y="2973508"/>
            <a:ext cx="1319949" cy="337301"/>
          </a:xfrm>
          <a:prstGeom prst="rect">
            <a:avLst/>
          </a:prstGeom>
        </p:spPr>
      </p:pic>
      <p:pic>
        <p:nvPicPr>
          <p:cNvPr id="154" name="圖片 153">
            <a:extLst>
              <a:ext uri="{FF2B5EF4-FFF2-40B4-BE49-F238E27FC236}">
                <a16:creationId xmlns:a16="http://schemas.microsoft.com/office/drawing/2014/main" id="{4B424B8E-01A2-4A48-136F-FCC7509B920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83000"/>
                    </a14:imgEffect>
                    <a14:imgEffect>
                      <a14:brightnessContrast bright="82000" contrast="7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8584" y="4557023"/>
            <a:ext cx="1319949" cy="337301"/>
          </a:xfrm>
          <a:prstGeom prst="rect">
            <a:avLst/>
          </a:prstGeom>
        </p:spPr>
      </p:pic>
      <p:pic>
        <p:nvPicPr>
          <p:cNvPr id="155" name="圖片 154">
            <a:extLst>
              <a:ext uri="{FF2B5EF4-FFF2-40B4-BE49-F238E27FC236}">
                <a16:creationId xmlns:a16="http://schemas.microsoft.com/office/drawing/2014/main" id="{FD65C363-859A-CB80-D3AB-4780A6349DF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83000"/>
                    </a14:imgEffect>
                    <a14:imgEffect>
                      <a14:brightnessContrast bright="82000" contrast="7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8584" y="6045538"/>
            <a:ext cx="1319949" cy="33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4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96E41962-8F8F-54C4-BF0F-56586D12D689}"/>
              </a:ext>
            </a:extLst>
          </p:cNvPr>
          <p:cNvSpPr txBox="1"/>
          <p:nvPr/>
        </p:nvSpPr>
        <p:spPr>
          <a:xfrm>
            <a:off x="658776" y="2607716"/>
            <a:ext cx="61870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market </a:t>
            </a:r>
            <a:b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customers’ pain point</a:t>
            </a:r>
          </a:p>
        </p:txBody>
      </p:sp>
    </p:spTree>
    <p:extLst>
      <p:ext uri="{BB962C8B-B14F-4D97-AF65-F5344CB8AC3E}">
        <p14:creationId xmlns:p14="http://schemas.microsoft.com/office/powerpoint/2010/main" val="3949633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B85C3B7E-6C50-4E9E-A30E-7BF875AA7B84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Target customers</a:t>
            </a:r>
          </a:p>
        </p:txBody>
      </p:sp>
      <p:sp>
        <p:nvSpPr>
          <p:cNvPr id="141" name="矩形: 圓角 140">
            <a:extLst>
              <a:ext uri="{FF2B5EF4-FFF2-40B4-BE49-F238E27FC236}">
                <a16:creationId xmlns:a16="http://schemas.microsoft.com/office/drawing/2014/main" id="{B6B7DA27-4FDB-42B9-B1A7-21E751291E99}"/>
              </a:ext>
            </a:extLst>
          </p:cNvPr>
          <p:cNvSpPr/>
          <p:nvPr/>
        </p:nvSpPr>
        <p:spPr>
          <a:xfrm>
            <a:off x="9752815" y="4877705"/>
            <a:ext cx="1958454" cy="702859"/>
          </a:xfrm>
          <a:prstGeom prst="roundRect">
            <a:avLst/>
          </a:prstGeom>
          <a:solidFill>
            <a:srgbClr val="87C721">
              <a:alpha val="14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Consumer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C48DC65B-C448-4B2C-8588-3C1113DA6275}"/>
              </a:ext>
            </a:extLst>
          </p:cNvPr>
          <p:cNvSpPr/>
          <p:nvPr/>
        </p:nvSpPr>
        <p:spPr>
          <a:xfrm>
            <a:off x="783203" y="4877705"/>
            <a:ext cx="1958454" cy="702859"/>
          </a:xfrm>
          <a:prstGeom prst="roundRect">
            <a:avLst/>
          </a:prstGeom>
          <a:solidFill>
            <a:srgbClr val="87C721">
              <a:alpha val="14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Enterprise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84E008D-6151-4B72-BC38-A28A77D290C2}"/>
              </a:ext>
            </a:extLst>
          </p:cNvPr>
          <p:cNvSpPr txBox="1"/>
          <p:nvPr/>
        </p:nvSpPr>
        <p:spPr>
          <a:xfrm>
            <a:off x="878738" y="5615961"/>
            <a:ext cx="176738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5.000+ devices</a:t>
            </a:r>
            <a:endParaRPr lang="zh-TW" altLang="en-US" sz="130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矩形: 圓角 139">
            <a:extLst>
              <a:ext uri="{FF2B5EF4-FFF2-40B4-BE49-F238E27FC236}">
                <a16:creationId xmlns:a16="http://schemas.microsoft.com/office/drawing/2014/main" id="{098BFDDE-A5E2-45ED-BC24-897DD2BCBB69}"/>
              </a:ext>
            </a:extLst>
          </p:cNvPr>
          <p:cNvSpPr/>
          <p:nvPr/>
        </p:nvSpPr>
        <p:spPr>
          <a:xfrm>
            <a:off x="3005134" y="4877705"/>
            <a:ext cx="1958454" cy="702859"/>
          </a:xfrm>
          <a:prstGeom prst="roundRect">
            <a:avLst/>
          </a:prstGeom>
          <a:solidFill>
            <a:srgbClr val="87C721">
              <a:alpha val="14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Mid Enterprise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B3FB29FA-356E-4E7E-965C-B28D19BE932C}"/>
              </a:ext>
            </a:extLst>
          </p:cNvPr>
          <p:cNvSpPr txBox="1"/>
          <p:nvPr/>
        </p:nvSpPr>
        <p:spPr>
          <a:xfrm>
            <a:off x="2964191" y="5598411"/>
            <a:ext cx="204034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1.000 – 5.000 devices</a:t>
            </a:r>
            <a:endParaRPr lang="zh-TW" altLang="en-US" sz="130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矩形: 圓角 141">
            <a:extLst>
              <a:ext uri="{FF2B5EF4-FFF2-40B4-BE49-F238E27FC236}">
                <a16:creationId xmlns:a16="http://schemas.microsoft.com/office/drawing/2014/main" id="{6684C0E7-BC79-42AD-8DA0-0CED38642EA5}"/>
              </a:ext>
            </a:extLst>
          </p:cNvPr>
          <p:cNvSpPr/>
          <p:nvPr/>
        </p:nvSpPr>
        <p:spPr>
          <a:xfrm>
            <a:off x="5268009" y="4877705"/>
            <a:ext cx="1958454" cy="702859"/>
          </a:xfrm>
          <a:prstGeom prst="roundRect">
            <a:avLst/>
          </a:prstGeom>
          <a:solidFill>
            <a:srgbClr val="87C721">
              <a:alpha val="14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Medium business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54BA7C9A-1723-4BF7-983D-61CD0158F050}"/>
              </a:ext>
            </a:extLst>
          </p:cNvPr>
          <p:cNvSpPr txBox="1"/>
          <p:nvPr/>
        </p:nvSpPr>
        <p:spPr>
          <a:xfrm>
            <a:off x="5227066" y="5615961"/>
            <a:ext cx="204034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0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– 1.000 devices</a:t>
            </a:r>
            <a:endParaRPr lang="zh-TW" altLang="en-US" sz="130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986036A1-12AD-4E70-A253-55CC999946B5}"/>
              </a:ext>
            </a:extLst>
          </p:cNvPr>
          <p:cNvGrpSpPr/>
          <p:nvPr/>
        </p:nvGrpSpPr>
        <p:grpSpPr>
          <a:xfrm>
            <a:off x="7489941" y="4877705"/>
            <a:ext cx="2040341" cy="1030644"/>
            <a:chOff x="7454995" y="4877705"/>
            <a:chExt cx="2040341" cy="1030644"/>
          </a:xfrm>
        </p:grpSpPr>
        <p:sp>
          <p:nvSpPr>
            <p:cNvPr id="146" name="文字方塊 145">
              <a:extLst>
                <a:ext uri="{FF2B5EF4-FFF2-40B4-BE49-F238E27FC236}">
                  <a16:creationId xmlns:a16="http://schemas.microsoft.com/office/drawing/2014/main" id="{74C27AD3-A084-482E-BC4D-D080E810C3BF}"/>
                </a:ext>
              </a:extLst>
            </p:cNvPr>
            <p:cNvSpPr txBox="1"/>
            <p:nvPr/>
          </p:nvSpPr>
          <p:spPr>
            <a:xfrm>
              <a:off x="7454995" y="5615961"/>
              <a:ext cx="204034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300">
                  <a:solidFill>
                    <a:schemeClr val="bg2">
                      <a:lumMod val="9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– 250 devices</a:t>
              </a:r>
              <a:endParaRPr lang="zh-TW" altLang="en-US" sz="130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1A7CE7A9-55B5-4094-93A1-87F68185EE85}"/>
                </a:ext>
              </a:extLst>
            </p:cNvPr>
            <p:cNvGrpSpPr/>
            <p:nvPr/>
          </p:nvGrpSpPr>
          <p:grpSpPr>
            <a:xfrm>
              <a:off x="7495938" y="4877705"/>
              <a:ext cx="1958454" cy="702859"/>
              <a:chOff x="1965277" y="4775608"/>
              <a:chExt cx="1958454" cy="702859"/>
            </a:xfrm>
          </p:grpSpPr>
          <p:sp>
            <p:nvSpPr>
              <p:cNvPr id="143" name="矩形: 圓角 142">
                <a:extLst>
                  <a:ext uri="{FF2B5EF4-FFF2-40B4-BE49-F238E27FC236}">
                    <a16:creationId xmlns:a16="http://schemas.microsoft.com/office/drawing/2014/main" id="{7A20522F-941F-47E6-B1F5-8F12E1396E70}"/>
                  </a:ext>
                </a:extLst>
              </p:cNvPr>
              <p:cNvSpPr/>
              <p:nvPr/>
            </p:nvSpPr>
            <p:spPr>
              <a:xfrm>
                <a:off x="1965277" y="4775608"/>
                <a:ext cx="1958454" cy="702859"/>
              </a:xfrm>
              <a:prstGeom prst="roundRect">
                <a:avLst/>
              </a:prstGeom>
              <a:solidFill>
                <a:srgbClr val="FFC000">
                  <a:alpha val="38000"/>
                </a:srgbClr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>
                    <a:latin typeface="Arial" panose="020B0604020202020204" pitchFamily="34" charset="0"/>
                    <a:cs typeface="Arial" panose="020B0604020202020204" pitchFamily="34" charset="0"/>
                  </a:rPr>
                  <a:t>Small Business</a:t>
                </a:r>
              </a:p>
            </p:txBody>
          </p:sp>
          <p:sp>
            <p:nvSpPr>
              <p:cNvPr id="12" name="矩形: 圓角 11">
                <a:extLst>
                  <a:ext uri="{FF2B5EF4-FFF2-40B4-BE49-F238E27FC236}">
                    <a16:creationId xmlns:a16="http://schemas.microsoft.com/office/drawing/2014/main" id="{9AD65DDF-5C03-43FD-87B4-C689C837FA57}"/>
                  </a:ext>
                </a:extLst>
              </p:cNvPr>
              <p:cNvSpPr/>
              <p:nvPr/>
            </p:nvSpPr>
            <p:spPr>
              <a:xfrm>
                <a:off x="1965304" y="4776037"/>
                <a:ext cx="1958400" cy="702000"/>
              </a:xfrm>
              <a:prstGeom prst="roundRect">
                <a:avLst/>
              </a:prstGeom>
              <a:noFill/>
              <a:ln w="15240"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54000">
                      <a:schemeClr val="accent4">
                        <a:lumMod val="45000"/>
                        <a:lumOff val="55000"/>
                      </a:schemeClr>
                    </a:gs>
                    <a:gs pos="100000">
                      <a:schemeClr val="accent4">
                        <a:lumMod val="45000"/>
                        <a:lumOff val="55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glow rad="38100">
                  <a:schemeClr val="accent4">
                    <a:satMod val="175000"/>
                    <a:alpha val="32000"/>
                  </a:schemeClr>
                </a:glow>
                <a:reflection blurRad="6350" stA="50000" endA="300" endPos="48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6D293D7-C5A6-43FD-AB0B-4C7C1031C095}"/>
              </a:ext>
            </a:extLst>
          </p:cNvPr>
          <p:cNvSpPr txBox="1"/>
          <p:nvPr/>
        </p:nvSpPr>
        <p:spPr>
          <a:xfrm>
            <a:off x="2554406" y="2526883"/>
            <a:ext cx="6767015" cy="18042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Business corporations are the most </a:t>
            </a:r>
            <a:r>
              <a:rPr lang="en-US" altLang="zh-TW" sz="2800">
                <a:solidFill>
                  <a:srgbClr val="C5F3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weakness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defensing targeted ransomware attacks </a:t>
            </a:r>
            <a:endParaRPr lang="zh-TW" alt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59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B85C3B7E-6C50-4E9E-A30E-7BF875AA7B84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Why SB needs ADRA?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66186D14-E271-8818-3F2F-0FDD7E3B0627}"/>
              </a:ext>
            </a:extLst>
          </p:cNvPr>
          <p:cNvSpPr/>
          <p:nvPr/>
        </p:nvSpPr>
        <p:spPr>
          <a:xfrm>
            <a:off x="1763484" y="2348968"/>
            <a:ext cx="3886042" cy="1602857"/>
          </a:xfrm>
          <a:prstGeom prst="roundRect">
            <a:avLst>
              <a:gd name="adj" fmla="val 5424"/>
            </a:avLst>
          </a:prstGeom>
          <a:gradFill>
            <a:gsLst>
              <a:gs pos="0">
                <a:schemeClr val="accent5">
                  <a:lumMod val="57000"/>
                  <a:lumOff val="43000"/>
                </a:schemeClr>
              </a:gs>
              <a:gs pos="37000">
                <a:srgbClr val="87C721"/>
              </a:gs>
              <a:gs pos="100000">
                <a:srgbClr val="5693C9"/>
              </a:gs>
            </a:gsLst>
            <a:path path="circle">
              <a:fillToRect l="50000" t="130000" r="50000" b="-30000"/>
            </a:path>
          </a:gradFill>
          <a:ln>
            <a:gradFill>
              <a:gsLst>
                <a:gs pos="0">
                  <a:srgbClr val="C0DBDE"/>
                </a:gs>
                <a:gs pos="74000">
                  <a:srgbClr val="90D229"/>
                </a:gs>
                <a:gs pos="100000">
                  <a:srgbClr val="87C721"/>
                </a:gs>
              </a:gsLst>
              <a:lin ang="5400000" scaled="1"/>
            </a:gradFill>
          </a:ln>
          <a:effectLst>
            <a:glow rad="50800">
              <a:schemeClr val="accent1"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10160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resources </a:t>
            </a:r>
          </a:p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budget, security analytics, defense concept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2E5BF704-91C6-843A-079A-C48ADB792391}"/>
              </a:ext>
            </a:extLst>
          </p:cNvPr>
          <p:cNvSpPr/>
          <p:nvPr/>
        </p:nvSpPr>
        <p:spPr>
          <a:xfrm>
            <a:off x="6096000" y="2348967"/>
            <a:ext cx="3886042" cy="1602857"/>
          </a:xfrm>
          <a:prstGeom prst="roundRect">
            <a:avLst>
              <a:gd name="adj" fmla="val 5424"/>
            </a:avLst>
          </a:prstGeom>
          <a:gradFill>
            <a:gsLst>
              <a:gs pos="0">
                <a:schemeClr val="accent5">
                  <a:lumMod val="57000"/>
                  <a:lumOff val="43000"/>
                </a:schemeClr>
              </a:gs>
              <a:gs pos="37000">
                <a:srgbClr val="87C721"/>
              </a:gs>
              <a:gs pos="100000">
                <a:srgbClr val="5693C9"/>
              </a:gs>
            </a:gsLst>
            <a:path path="circle">
              <a:fillToRect l="50000" t="130000" r="50000" b="-30000"/>
            </a:path>
          </a:gradFill>
          <a:ln>
            <a:gradFill>
              <a:gsLst>
                <a:gs pos="0">
                  <a:srgbClr val="C0DBDE"/>
                </a:gs>
                <a:gs pos="74000">
                  <a:srgbClr val="90D229"/>
                </a:gs>
                <a:gs pos="100000">
                  <a:srgbClr val="87C721"/>
                </a:gs>
              </a:gsLst>
              <a:lin ang="5400000" scaled="1"/>
            </a:gradFill>
          </a:ln>
          <a:effectLst>
            <a:glow rad="50800">
              <a:schemeClr val="accent1"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10160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2400" b="1">
                <a:solidFill>
                  <a:schemeClr val="tx1"/>
                </a:solidFill>
                <a:latin typeface="Arial"/>
                <a:ea typeface="新細明體"/>
                <a:cs typeface="Arial"/>
              </a:rPr>
              <a:t>Typical NAS users</a:t>
            </a:r>
          </a:p>
          <a:p>
            <a:pPr algn="ctr"/>
            <a:r>
              <a:rPr lang="en-US" altLang="zh-TW" sz="20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It is easy to become a target for physical storage</a:t>
            </a:r>
            <a:endParaRPr lang="en-US" altLang="zh-TW" sz="2000" err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7D8ED81D-99A4-6311-5FA7-B009E160F6D5}"/>
              </a:ext>
            </a:extLst>
          </p:cNvPr>
          <p:cNvSpPr/>
          <p:nvPr/>
        </p:nvSpPr>
        <p:spPr>
          <a:xfrm>
            <a:off x="1763484" y="4401284"/>
            <a:ext cx="3886042" cy="1602857"/>
          </a:xfrm>
          <a:prstGeom prst="roundRect">
            <a:avLst>
              <a:gd name="adj" fmla="val 5424"/>
            </a:avLst>
          </a:prstGeom>
          <a:gradFill>
            <a:gsLst>
              <a:gs pos="0">
                <a:schemeClr val="accent5">
                  <a:lumMod val="57000"/>
                  <a:lumOff val="43000"/>
                </a:schemeClr>
              </a:gs>
              <a:gs pos="37000">
                <a:srgbClr val="87C721"/>
              </a:gs>
              <a:gs pos="100000">
                <a:srgbClr val="5693C9"/>
              </a:gs>
            </a:gsLst>
            <a:path path="circle">
              <a:fillToRect l="50000" t="130000" r="50000" b="-30000"/>
            </a:path>
          </a:gradFill>
          <a:ln>
            <a:gradFill>
              <a:gsLst>
                <a:gs pos="0">
                  <a:srgbClr val="C0DBDE"/>
                </a:gs>
                <a:gs pos="74000">
                  <a:srgbClr val="90D229"/>
                </a:gs>
                <a:gs pos="100000">
                  <a:srgbClr val="87C721"/>
                </a:gs>
              </a:gsLst>
              <a:lin ang="5400000" scaled="1"/>
            </a:gradFill>
          </a:ln>
          <a:effectLst>
            <a:glow rad="50800">
              <a:schemeClr val="accent1"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10160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of Legacy systems </a:t>
            </a:r>
          </a:p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Vulnerable systems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7CCF8D37-2EE4-7E96-95C5-67D3D97CDE13}"/>
              </a:ext>
            </a:extLst>
          </p:cNvPr>
          <p:cNvSpPr/>
          <p:nvPr/>
        </p:nvSpPr>
        <p:spPr>
          <a:xfrm>
            <a:off x="6096000" y="4401283"/>
            <a:ext cx="3886042" cy="1602857"/>
          </a:xfrm>
          <a:prstGeom prst="roundRect">
            <a:avLst>
              <a:gd name="adj" fmla="val 5424"/>
            </a:avLst>
          </a:prstGeom>
          <a:gradFill>
            <a:gsLst>
              <a:gs pos="0">
                <a:schemeClr val="accent5">
                  <a:lumMod val="57000"/>
                  <a:lumOff val="43000"/>
                </a:schemeClr>
              </a:gs>
              <a:gs pos="37000">
                <a:srgbClr val="87C721"/>
              </a:gs>
              <a:gs pos="100000">
                <a:srgbClr val="5693C9"/>
              </a:gs>
            </a:gsLst>
            <a:path path="circle">
              <a:fillToRect l="50000" t="130000" r="50000" b="-30000"/>
            </a:path>
          </a:gradFill>
          <a:ln>
            <a:gradFill>
              <a:gsLst>
                <a:gs pos="0">
                  <a:srgbClr val="C0DBDE"/>
                </a:gs>
                <a:gs pos="74000">
                  <a:srgbClr val="90D229"/>
                </a:gs>
                <a:gs pos="100000">
                  <a:srgbClr val="87C721"/>
                </a:gs>
              </a:gsLst>
              <a:lin ang="5400000" scaled="1"/>
            </a:gradFill>
          </a:ln>
          <a:effectLst>
            <a:glow rad="50800">
              <a:schemeClr val="accent1"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10160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meal on the chopping block</a:t>
            </a:r>
          </a:p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money for attackers</a:t>
            </a:r>
          </a:p>
        </p:txBody>
      </p:sp>
    </p:spTree>
    <p:extLst>
      <p:ext uri="{BB962C8B-B14F-4D97-AF65-F5344CB8AC3E}">
        <p14:creationId xmlns:p14="http://schemas.microsoft.com/office/powerpoint/2010/main" val="3920022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38BE2BD72D64F748AD667255DAB83037" ma:contentTypeVersion="2" ma:contentTypeDescription="建立新的文件。" ma:contentTypeScope="" ma:versionID="0318f4271b85fd96b69fc7f16520340b">
  <xsd:schema xmlns:xsd="http://www.w3.org/2001/XMLSchema" xmlns:xs="http://www.w3.org/2001/XMLSchema" xmlns:p="http://schemas.microsoft.com/office/2006/metadata/properties" xmlns:ns2="c1029612-d01b-4077-be55-4c5136c5b80d" targetNamespace="http://schemas.microsoft.com/office/2006/metadata/properties" ma:root="true" ma:fieldsID="ca201b344a3c0df8e4a1d6c242fc9f4d" ns2:_="">
    <xsd:import namespace="c1029612-d01b-4077-be55-4c5136c5b8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029612-d01b-4077-be55-4c5136c5b8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5D63D2-D742-4956-8F8D-19333B94DE18}">
  <ds:schemaRefs>
    <ds:schemaRef ds:uri="c1029612-d01b-4077-be55-4c5136c5b8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02CF2F8-9D75-4110-B35B-819D8501165B}">
  <ds:schemaRefs>
    <ds:schemaRef ds:uri="dcbbd555-b457-42c6-b2a2-eaac61238ccd"/>
    <ds:schemaRef ds:uri="ddefd5bb-6d8d-4f06-9742-d3da6e9c2d1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B6B47B3-4878-41FE-A95F-A063537632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寬螢幕</PresentationFormat>
  <Slides>27</Slides>
  <Notes>10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revision>2</cp:revision>
  <dcterms:created xsi:type="dcterms:W3CDTF">2021-03-26T08:21:54Z</dcterms:created>
  <dcterms:modified xsi:type="dcterms:W3CDTF">2022-07-15T02:35:21Z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0x01010038BE2BD72D64F748AD667255DAB83037</vt:lpwstr>
  </property>
</Properties>
</file>