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7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3" r:id="rId14"/>
    <p:sldId id="269" r:id="rId15"/>
    <p:sldId id="270" r:id="rId16"/>
    <p:sldId id="284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ira Sans Extra Condensed Medium" panose="020B0600070205080204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Meiryo UI" panose="020B0604030504040204" pitchFamily="50" charset="-128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E9F314-1FA2-461B-9931-1CE9F1DB47A4}">
  <a:tblStyle styleId="{37E9F314-1FA2-461B-9931-1CE9F1DB47A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5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10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B80FD-4B57-4EB8-8CFC-000A41FA4F92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589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8" name="Google Shape;3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7" name="Google Shape;3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5" name="Google Shape;3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4" name="Google Shape;37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3" name="Google Shape;3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6" name="Google Shape;3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t>24</a:t>
            </a:fld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4" name="Google Shape;4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4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6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8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標題投影片">
  <p:cSld name="3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一張含有 文字, 電子用品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1" y="0"/>
            <a:ext cx="121882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自訂版面配置">
  <p:cSld name="5_自訂版面配置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1" descr="一張含有 文字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訂版面配置">
  <p:cSld name="2_自訂版面配置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自訂版面配置">
  <p:cSld name="6_自訂版面配置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自訂版面配置">
  <p:cSld name="7_自訂版面配置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57"/>
            <a:ext cx="12192000" cy="685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自訂版面配置">
  <p:cSld name="8_自訂版面配置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自訂版面配置">
  <p:cSld name="4_自訂版面配置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57"/>
            <a:ext cx="12192000" cy="685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自訂版面配置">
  <p:cSld name="9_自訂版面配置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訂版面配置">
  <p:cSld name="3_自訂版面配置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8" descr="一張含有 文字, 電子用品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52" name="Google Shape;52;p19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" name="Google Shape;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56" name="Google Shape;56;p20"/>
          <p:cNvSpPr txBox="1">
            <a:spLocks noGrp="1"/>
          </p:cNvSpPr>
          <p:nvPr>
            <p:ph type="ctrTitle" idx="2"/>
          </p:nvPr>
        </p:nvSpPr>
        <p:spPr>
          <a:xfrm>
            <a:off x="619304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Font typeface="Calibri"/>
              <a:buNone/>
              <a:defRPr sz="1867">
                <a:solidFill>
                  <a:srgbClr val="465B6C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 dirty="0"/>
          </a:p>
        </p:txBody>
      </p:sp>
      <p:sp>
        <p:nvSpPr>
          <p:cNvPr id="57" name="Google Shape;57;p20"/>
          <p:cNvSpPr txBox="1">
            <a:spLocks noGrp="1"/>
          </p:cNvSpPr>
          <p:nvPr>
            <p:ph type="subTitle" idx="1"/>
          </p:nvPr>
        </p:nvSpPr>
        <p:spPr>
          <a:xfrm>
            <a:off x="821504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58" name="Google Shape;58;p20"/>
          <p:cNvSpPr txBox="1">
            <a:spLocks noGrp="1"/>
          </p:cNvSpPr>
          <p:nvPr>
            <p:ph type="ctrTitle" idx="3"/>
          </p:nvPr>
        </p:nvSpPr>
        <p:spPr>
          <a:xfrm>
            <a:off x="2769901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Font typeface="Calibri"/>
              <a:buNone/>
              <a:defRPr sz="1867">
                <a:solidFill>
                  <a:srgbClr val="465B6C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 dirty="0"/>
          </a:p>
        </p:txBody>
      </p:sp>
      <p:sp>
        <p:nvSpPr>
          <p:cNvPr id="59" name="Google Shape;59;p20"/>
          <p:cNvSpPr txBox="1">
            <a:spLocks noGrp="1"/>
          </p:cNvSpPr>
          <p:nvPr>
            <p:ph type="subTitle" idx="4"/>
          </p:nvPr>
        </p:nvSpPr>
        <p:spPr>
          <a:xfrm>
            <a:off x="2972101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60" name="Google Shape;60;p20"/>
          <p:cNvSpPr txBox="1">
            <a:spLocks noGrp="1"/>
          </p:cNvSpPr>
          <p:nvPr>
            <p:ph type="ctrTitle" idx="5"/>
          </p:nvPr>
        </p:nvSpPr>
        <p:spPr>
          <a:xfrm>
            <a:off x="4920500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Font typeface="Calibri"/>
              <a:buNone/>
              <a:defRPr sz="1867">
                <a:solidFill>
                  <a:srgbClr val="465B6C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 dirty="0"/>
          </a:p>
        </p:txBody>
      </p:sp>
      <p:sp>
        <p:nvSpPr>
          <p:cNvPr id="61" name="Google Shape;61;p20"/>
          <p:cNvSpPr txBox="1">
            <a:spLocks noGrp="1"/>
          </p:cNvSpPr>
          <p:nvPr>
            <p:ph type="subTitle" idx="6"/>
          </p:nvPr>
        </p:nvSpPr>
        <p:spPr>
          <a:xfrm>
            <a:off x="5122700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62" name="Google Shape;62;p20"/>
          <p:cNvSpPr txBox="1">
            <a:spLocks noGrp="1"/>
          </p:cNvSpPr>
          <p:nvPr>
            <p:ph type="ctrTitle" idx="7"/>
          </p:nvPr>
        </p:nvSpPr>
        <p:spPr>
          <a:xfrm>
            <a:off x="4942823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Font typeface="Calibri"/>
              <a:buNone/>
              <a:defRPr sz="1867">
                <a:solidFill>
                  <a:srgbClr val="465B6C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 dirty="0"/>
          </a:p>
        </p:txBody>
      </p:sp>
      <p:sp>
        <p:nvSpPr>
          <p:cNvPr id="63" name="Google Shape;63;p20"/>
          <p:cNvSpPr txBox="1">
            <a:spLocks noGrp="1"/>
          </p:cNvSpPr>
          <p:nvPr>
            <p:ph type="subTitle" idx="8"/>
          </p:nvPr>
        </p:nvSpPr>
        <p:spPr>
          <a:xfrm>
            <a:off x="5145029" y="5186935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64" name="Google Shape;64;p20"/>
          <p:cNvSpPr txBox="1">
            <a:spLocks noGrp="1"/>
          </p:cNvSpPr>
          <p:nvPr>
            <p:ph type="ctrTitle" idx="9"/>
          </p:nvPr>
        </p:nvSpPr>
        <p:spPr>
          <a:xfrm>
            <a:off x="7124692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Font typeface="Calibri"/>
              <a:buNone/>
              <a:defRPr sz="1867">
                <a:solidFill>
                  <a:srgbClr val="465B6C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 dirty="0"/>
          </a:p>
        </p:txBody>
      </p:sp>
      <p:sp>
        <p:nvSpPr>
          <p:cNvPr id="65" name="Google Shape;65;p20"/>
          <p:cNvSpPr txBox="1">
            <a:spLocks noGrp="1"/>
          </p:cNvSpPr>
          <p:nvPr>
            <p:ph type="subTitle" idx="13"/>
          </p:nvPr>
        </p:nvSpPr>
        <p:spPr>
          <a:xfrm>
            <a:off x="7333681" y="5186935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66" name="Google Shape;66;p20"/>
          <p:cNvSpPr txBox="1">
            <a:spLocks noGrp="1"/>
          </p:cNvSpPr>
          <p:nvPr>
            <p:ph type="ctrTitle" idx="14"/>
          </p:nvPr>
        </p:nvSpPr>
        <p:spPr>
          <a:xfrm>
            <a:off x="9306561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Font typeface="Calibri"/>
              <a:buNone/>
              <a:defRPr sz="1867">
                <a:solidFill>
                  <a:srgbClr val="465B6C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B6C"/>
              </a:buClr>
              <a:buSzPts val="1400"/>
              <a:buNone/>
              <a:defRPr sz="1867">
                <a:solidFill>
                  <a:srgbClr val="465B6C"/>
                </a:solidFill>
              </a:defRPr>
            </a:lvl9pPr>
          </a:lstStyle>
          <a:p>
            <a:endParaRPr dirty="0"/>
          </a:p>
        </p:txBody>
      </p:sp>
      <p:sp>
        <p:nvSpPr>
          <p:cNvPr id="67" name="Google Shape;67;p20"/>
          <p:cNvSpPr txBox="1">
            <a:spLocks noGrp="1"/>
          </p:cNvSpPr>
          <p:nvPr>
            <p:ph type="subTitle" idx="15"/>
          </p:nvPr>
        </p:nvSpPr>
        <p:spPr>
          <a:xfrm>
            <a:off x="9522333" y="5186935"/>
            <a:ext cx="19424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68" name="Google Shape;68;p20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" name="Google Shape;6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標題投影片">
  <p:cSld name="4_標題投影片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1" y="0"/>
            <a:ext cx="121882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1"/>
          <p:cNvSpPr txBox="1">
            <a:spLocks noGrp="1"/>
          </p:cNvSpPr>
          <p:nvPr>
            <p:ph type="ctrTitle"/>
          </p:nvPr>
        </p:nvSpPr>
        <p:spPr>
          <a:xfrm>
            <a:off x="1514641" y="1858265"/>
            <a:ext cx="91824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72" name="Google Shape;72;p21"/>
          <p:cNvSpPr txBox="1">
            <a:spLocks noGrp="1"/>
          </p:cNvSpPr>
          <p:nvPr>
            <p:ph type="subTitle" idx="1"/>
          </p:nvPr>
        </p:nvSpPr>
        <p:spPr>
          <a:xfrm>
            <a:off x="4894241" y="3911363"/>
            <a:ext cx="58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1">
  <p:cSld name="Number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75" name="Google Shape;75;p22"/>
          <p:cNvSpPr txBox="1">
            <a:spLocks noGrp="1"/>
          </p:cNvSpPr>
          <p:nvPr>
            <p:ph type="title" idx="2"/>
          </p:nvPr>
        </p:nvSpPr>
        <p:spPr>
          <a:xfrm>
            <a:off x="1448868" y="1966833"/>
            <a:ext cx="2393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defRPr sz="8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 dirty="0"/>
          </a:p>
        </p:txBody>
      </p:sp>
      <p:sp>
        <p:nvSpPr>
          <p:cNvPr id="76" name="Google Shape;76;p22"/>
          <p:cNvSpPr txBox="1">
            <a:spLocks noGrp="1"/>
          </p:cNvSpPr>
          <p:nvPr>
            <p:ph type="subTitle" idx="1"/>
          </p:nvPr>
        </p:nvSpPr>
        <p:spPr>
          <a:xfrm flipH="1">
            <a:off x="4642236" y="2221939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77" name="Google Shape;77;p22"/>
          <p:cNvSpPr txBox="1">
            <a:spLocks noGrp="1"/>
          </p:cNvSpPr>
          <p:nvPr>
            <p:ph type="title" idx="3"/>
          </p:nvPr>
        </p:nvSpPr>
        <p:spPr>
          <a:xfrm>
            <a:off x="3064601" y="3300467"/>
            <a:ext cx="2351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defRPr sz="8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 dirty="0"/>
          </a:p>
        </p:txBody>
      </p:sp>
      <p:sp>
        <p:nvSpPr>
          <p:cNvPr id="78" name="Google Shape;78;p22"/>
          <p:cNvSpPr txBox="1">
            <a:spLocks noGrp="1"/>
          </p:cNvSpPr>
          <p:nvPr>
            <p:ph type="subTitle" idx="4"/>
          </p:nvPr>
        </p:nvSpPr>
        <p:spPr>
          <a:xfrm flipH="1">
            <a:off x="6090735" y="3584567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79" name="Google Shape;79;p22"/>
          <p:cNvSpPr txBox="1">
            <a:spLocks noGrp="1"/>
          </p:cNvSpPr>
          <p:nvPr>
            <p:ph type="title" idx="5"/>
          </p:nvPr>
        </p:nvSpPr>
        <p:spPr>
          <a:xfrm>
            <a:off x="4470901" y="4684833"/>
            <a:ext cx="2393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  <a:defRPr sz="8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8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 dirty="0"/>
          </a:p>
        </p:txBody>
      </p:sp>
      <p:sp>
        <p:nvSpPr>
          <p:cNvPr id="80" name="Google Shape;80;p22"/>
          <p:cNvSpPr txBox="1">
            <a:spLocks noGrp="1"/>
          </p:cNvSpPr>
          <p:nvPr>
            <p:ph type="subTitle" idx="6"/>
          </p:nvPr>
        </p:nvSpPr>
        <p:spPr>
          <a:xfrm flipH="1">
            <a:off x="7561987" y="4946588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9pPr>
          </a:lstStyle>
          <a:p>
            <a:endParaRPr dirty="0"/>
          </a:p>
        </p:txBody>
      </p:sp>
      <p:sp>
        <p:nvSpPr>
          <p:cNvPr id="81" name="Google Shape;81;p22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" name="Google Shape;8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" name="Google Shape;85;p23"/>
          <p:cNvSpPr txBox="1"/>
          <p:nvPr/>
        </p:nvSpPr>
        <p:spPr>
          <a:xfrm flipH="1">
            <a:off x="8900800" y="0"/>
            <a:ext cx="329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QNAP System Inc. Confidential </a:t>
            </a:r>
            <a:endParaRPr sz="1600" b="1" i="0" u="none" strike="noStrike" cap="none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" name="Google Shape;8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933" y="184933"/>
            <a:ext cx="1073387" cy="15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/>
          <p:nvPr/>
        </p:nvSpPr>
        <p:spPr>
          <a:xfrm>
            <a:off x="1357" y="430"/>
            <a:ext cx="12189289" cy="685714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89" name="Google Shape;89;p24"/>
          <p:cNvSpPr txBox="1">
            <a:spLocks noGrp="1"/>
          </p:cNvSpPr>
          <p:nvPr>
            <p:ph type="title"/>
          </p:nvPr>
        </p:nvSpPr>
        <p:spPr>
          <a:xfrm>
            <a:off x="469783" y="-34524"/>
            <a:ext cx="11720100" cy="170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/>
          <p:nvPr/>
        </p:nvSpPr>
        <p:spPr>
          <a:xfrm>
            <a:off x="1357" y="430"/>
            <a:ext cx="12189289" cy="685714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469783" y="-34524"/>
            <a:ext cx="11720100" cy="1700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/>
          <p:nvPr/>
        </p:nvSpPr>
        <p:spPr>
          <a:xfrm>
            <a:off x="0" y="430"/>
            <a:ext cx="12192000" cy="685714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95" name="Google Shape;95;p26"/>
          <p:cNvSpPr txBox="1">
            <a:spLocks noGrp="1"/>
          </p:cNvSpPr>
          <p:nvPr>
            <p:ph type="title"/>
          </p:nvPr>
        </p:nvSpPr>
        <p:spPr>
          <a:xfrm>
            <a:off x="796536" y="2654149"/>
            <a:ext cx="4429805" cy="142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>
  <p:cSld name="標題及物件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>
            <a:spLocks noGrp="1"/>
          </p:cNvSpPr>
          <p:nvPr>
            <p:ph type="title"/>
          </p:nvPr>
        </p:nvSpPr>
        <p:spPr>
          <a:xfrm>
            <a:off x="835301" y="181403"/>
            <a:ext cx="11356700" cy="149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67"/>
              <a:buFont typeface="Calibri"/>
              <a:buNone/>
              <a:defRPr sz="3866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只有標題">
  <p:cSld name="2_只有標題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3"/>
            <a:ext cx="12191997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8"/>
          <p:cNvSpPr txBox="1">
            <a:spLocks noGrp="1"/>
          </p:cNvSpPr>
          <p:nvPr>
            <p:ph type="title"/>
          </p:nvPr>
        </p:nvSpPr>
        <p:spPr>
          <a:xfrm>
            <a:off x="835301" y="181403"/>
            <a:ext cx="11356700" cy="149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67"/>
              <a:buFont typeface="Calibri"/>
              <a:buNone/>
              <a:defRPr sz="3866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只有標題">
  <p:cSld name="4_只有標題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0"/>
            <a:ext cx="12191995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>
            <a:off x="658115" y="2"/>
            <a:ext cx="11533884" cy="126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67"/>
              <a:buFont typeface="Calibri"/>
              <a:buNone/>
              <a:defRPr sz="3866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只有標題">
  <p:cSld name="5_只有標題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1"/>
            <a:ext cx="12191995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0"/>
          <p:cNvSpPr txBox="1">
            <a:spLocks noGrp="1"/>
          </p:cNvSpPr>
          <p:nvPr>
            <p:ph type="title"/>
          </p:nvPr>
        </p:nvSpPr>
        <p:spPr>
          <a:xfrm>
            <a:off x="658115" y="2"/>
            <a:ext cx="11533884" cy="126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67"/>
              <a:buFont typeface="Calibri"/>
              <a:buNone/>
              <a:defRPr sz="3866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標題投影片">
  <p:cSld name="7_標題投影片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 descr="一張含有 文字, 綠色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0" y="0"/>
            <a:ext cx="121901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tx">
  <p:cSld name="TITLE_AND_BODY">
    <p:bg>
      <p:bgPr>
        <a:solidFill>
          <a:srgbClr val="E5E6EA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綠色 的圖片&#10;&#10;自動產生的描述">
            <a:extLst>
              <a:ext uri="{FF2B5EF4-FFF2-40B4-BE49-F238E27FC236}">
                <a16:creationId xmlns:a16="http://schemas.microsoft.com/office/drawing/2014/main" id="{E2115879-5750-A605-F7B3-248452215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9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15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綠色 的圖片&#10;&#10;自動產生的描述">
            <a:extLst>
              <a:ext uri="{FF2B5EF4-FFF2-40B4-BE49-F238E27FC236}">
                <a16:creationId xmlns:a16="http://schemas.microsoft.com/office/drawing/2014/main" id="{E2115879-5750-A605-F7B3-2484522156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90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9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標題投影片">
  <p:cSld name="6_標題投影片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一張含有 文字, 電子用品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1" y="0"/>
            <a:ext cx="121901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標題投影片">
  <p:cSld name="8_標題投影片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 descr="一張含有 文字, 電子用品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1" y="0"/>
            <a:ext cx="121882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標題投影片">
  <p:cSld name="9_標題投影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 descr="一張含有 文字, 電子用品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1" y="0"/>
            <a:ext cx="121882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標題投影片">
  <p:cSld name="5_標題投影片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8" descr="一張含有 文字, 電子用品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0" y="0"/>
            <a:ext cx="121901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投影片">
  <p:cSld name="2_標題投影片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737" y="1533525"/>
            <a:ext cx="11820525" cy="532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ja-JP" altLang="en-US"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9" r:id="rId31"/>
    <p:sldLayoutId id="214748368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3.svg"/><Relationship Id="rId26" Type="http://schemas.openxmlformats.org/officeDocument/2006/relationships/image" Target="../media/image81.svg"/><Relationship Id="rId21" Type="http://schemas.openxmlformats.org/officeDocument/2006/relationships/image" Target="../media/image52.png"/><Relationship Id="rId34" Type="http://schemas.microsoft.com/office/2007/relationships/hdphoto" Target="../media/hdphoto1.wdp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33" Type="http://schemas.openxmlformats.org/officeDocument/2006/relationships/image" Target="../media/image58.png"/><Relationship Id="rId38" Type="http://schemas.openxmlformats.org/officeDocument/2006/relationships/image" Target="../media/image92.svg"/><Relationship Id="rId2" Type="http://schemas.openxmlformats.org/officeDocument/2006/relationships/image" Target="../media/image49.png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24" Type="http://schemas.openxmlformats.org/officeDocument/2006/relationships/image" Target="../media/image79.svg"/><Relationship Id="rId32" Type="http://schemas.openxmlformats.org/officeDocument/2006/relationships/image" Target="../media/image87.svg"/><Relationship Id="rId37" Type="http://schemas.openxmlformats.org/officeDocument/2006/relationships/image" Target="../media/image60.png"/><Relationship Id="rId23" Type="http://schemas.openxmlformats.org/officeDocument/2006/relationships/image" Target="../media/image53.png"/><Relationship Id="rId28" Type="http://schemas.openxmlformats.org/officeDocument/2006/relationships/image" Target="../media/image83.svg"/><Relationship Id="rId36" Type="http://schemas.openxmlformats.org/officeDocument/2006/relationships/image" Target="../media/image90.svg"/><Relationship Id="rId19" Type="http://schemas.openxmlformats.org/officeDocument/2006/relationships/image" Target="../media/image51.png"/><Relationship Id="rId31" Type="http://schemas.openxmlformats.org/officeDocument/2006/relationships/image" Target="../media/image57.png"/><Relationship Id="rId22" Type="http://schemas.openxmlformats.org/officeDocument/2006/relationships/image" Target="../media/image77.svg"/><Relationship Id="rId27" Type="http://schemas.openxmlformats.org/officeDocument/2006/relationships/image" Target="../media/image55.png"/><Relationship Id="rId30" Type="http://schemas.openxmlformats.org/officeDocument/2006/relationships/image" Target="../media/image85.svg"/><Relationship Id="rId35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2" descr="一張含有 文字, 電子用品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1" y="0"/>
            <a:ext cx="121882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製品モデル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33" name="Google Shape;233;p41"/>
          <p:cNvGraphicFramePr/>
          <p:nvPr>
            <p:extLst>
              <p:ext uri="{D42A27DB-BD31-4B8C-83A1-F6EECF244321}">
                <p14:modId xmlns:p14="http://schemas.microsoft.com/office/powerpoint/2010/main" val="3231793197"/>
              </p:ext>
            </p:extLst>
          </p:nvPr>
        </p:nvGraphicFramePr>
        <p:xfrm>
          <a:off x="1324347" y="2355329"/>
          <a:ext cx="9727968" cy="3664490"/>
        </p:xfrm>
        <a:graphic>
          <a:graphicData uri="http://schemas.openxmlformats.org/drawingml/2006/table">
            <a:tbl>
              <a:tblPr firstRow="1" bandRow="1">
                <a:noFill/>
                <a:tableStyleId>{37E9F314-1FA2-461B-9931-1CE9F1DB47A4}</a:tableStyleId>
              </a:tblPr>
              <a:tblGrid>
                <a:gridCol w="2681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5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5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ネットワーク規模</a:t>
                      </a:r>
                      <a:endParaRPr sz="18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台のデバイス</a:t>
                      </a:r>
                      <a:endParaRPr sz="18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80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台のデバイス</a:t>
                      </a:r>
                      <a:endParaRPr sz="18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60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110</a:t>
                      </a:r>
                      <a:r>
                        <a:rPr lang="ja-JP" altLang="en-US" sz="18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のデバイス</a:t>
                      </a:r>
                      <a:endParaRPr lang="en-US" sz="1800" dirty="0" smtClean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グローバルモデル名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(</a:t>
                      </a: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マルチ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OS</a:t>
                      </a: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QGD-1600P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QGD-1602P-C3558-8G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QGD-1602P-C3758-16G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ライセンス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(ADRA NDR)</a:t>
                      </a:r>
                      <a:endParaRPr sz="1300" b="1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グローバル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:</a:t>
                      </a: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 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</a:t>
                      </a: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</a:t>
                      </a: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 / 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</a:t>
                      </a: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グローバル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: 1</a:t>
                      </a: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/ 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</a:t>
                      </a: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グローバル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: 1</a:t>
                      </a: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/ 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</a:t>
                      </a: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CPU/RAM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Intel Celeron 4C / 4GB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Intel Atom 4C / 8GB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Intel Atom 8C / 16G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ディスク </a:t>
                      </a:r>
                      <a:r>
                        <a:rPr lang="en-US" altLang="ja-JP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手動での追加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  <a:endParaRPr sz="13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  x 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2.5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インチ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SATA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スロット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M.2 </a:t>
                      </a:r>
                      <a:r>
                        <a:rPr lang="en-US" sz="1300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NVMe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2280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または</a:t>
                      </a:r>
                      <a:r>
                        <a:rPr lang="en-US" altLang="ja-JP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/>
                      </a:r>
                      <a:br>
                        <a:rPr lang="en-US" altLang="ja-JP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</a:b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x 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2.5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インチ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SATA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スロット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M.2 </a:t>
                      </a:r>
                      <a:r>
                        <a:rPr lang="en-US" sz="1300" dirty="0" err="1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NVMe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2280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または</a:t>
                      </a:r>
                      <a:r>
                        <a:rPr lang="en-US" altLang="ja-JP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/>
                      </a:r>
                      <a:br>
                        <a:rPr lang="en-US" altLang="ja-JP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</a:b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</a:t>
                      </a:r>
                      <a:r>
                        <a:rPr lang="en-US" sz="13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x 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2.5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インチ</a:t>
                      </a:r>
                      <a:r>
                        <a:rPr 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SATA</a:t>
                      </a:r>
                      <a:r>
                        <a:rPr lang="ja-JP" altLang="en-US" sz="13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スロット</a:t>
                      </a:r>
                      <a:endParaRPr sz="13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スイッチ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14 x 1GbE RJ45 + 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</a:t>
                      </a: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コンボ</a:t>
                      </a:r>
                      <a:r>
                        <a:rPr 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(RJ45&amp;SFP)1GbE</a:t>
                      </a: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 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8 x 2.5GbE RJ45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8 x 1GbE RJ45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10GbE SFP+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8 x 2.5GbE RJ45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8 x 1GbE RJ45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10GbE SFP+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 err="1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PoE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対応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対応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対応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3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管理ポート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 x 1GbE RJ45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5GbE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1GbE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5GbE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1GbE</a:t>
                      </a:r>
                      <a:endParaRPr sz="13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" name="Google Shape;239;p42"/>
          <p:cNvGraphicFramePr/>
          <p:nvPr>
            <p:extLst>
              <p:ext uri="{D42A27DB-BD31-4B8C-83A1-F6EECF244321}">
                <p14:modId xmlns:p14="http://schemas.microsoft.com/office/powerpoint/2010/main" val="2039271310"/>
              </p:ext>
            </p:extLst>
          </p:nvPr>
        </p:nvGraphicFramePr>
        <p:xfrm>
          <a:off x="959476" y="2487736"/>
          <a:ext cx="10179625" cy="2277365"/>
        </p:xfrm>
        <a:graphic>
          <a:graphicData uri="http://schemas.openxmlformats.org/drawingml/2006/table">
            <a:tbl>
              <a:tblPr firstRow="1" bandRow="1">
                <a:noFill/>
                <a:tableStyleId>{37E9F314-1FA2-461B-9931-1CE9F1DB47A4}</a:tableStyleId>
              </a:tblPr>
              <a:tblGrid>
                <a:gridCol w="217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89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シナリオ</a:t>
                      </a:r>
                      <a:endParaRPr sz="18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オフィスで使用する通常のウェブブラウザ</a:t>
                      </a:r>
                      <a:endParaRPr sz="18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ウェブブラウザ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(75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%) + 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高帯域幅ローディングデバイス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(25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%)</a:t>
                      </a:r>
                      <a:endParaRPr sz="18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高帯域幅ローディングデバイス</a:t>
                      </a:r>
                      <a:endParaRPr sz="18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推奨</a:t>
                      </a:r>
                      <a:endParaRPr lang="en-US" altLang="ja-JP" sz="1800" dirty="0" smtClean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QGD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ト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ラップ</a:t>
                      </a:r>
                      <a:r>
                        <a:rPr lang="ja-JP" altLang="en-US" sz="1800" dirty="0" smtClean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数</a:t>
                      </a:r>
                      <a:endParaRPr sz="1800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C0DBDE"/>
                        </a:gs>
                        <a:gs pos="74000">
                          <a:srgbClr val="90D229"/>
                        </a:gs>
                        <a:gs pos="100000">
                          <a:srgbClr val="87C7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QGD-1600P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50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1-2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QGD-1602P-C3558-8G</a:t>
                      </a:r>
                      <a:endParaRPr sz="1400" b="1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80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3-6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QGD-1602P-C3758-8G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110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90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60</a:t>
                      </a:r>
                      <a:endParaRPr sz="18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6-8</a:t>
                      </a:r>
                      <a:endParaRPr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450" marR="91450" marT="45725" marB="45725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0" name="Google Shape;240;p42"/>
          <p:cNvSpPr txBox="1"/>
          <p:nvPr/>
        </p:nvSpPr>
        <p:spPr>
          <a:xfrm>
            <a:off x="871058" y="4894307"/>
            <a:ext cx="102680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rPr>
              <a:t>注</a:t>
            </a:r>
            <a:r>
              <a:rPr lang="ja-JP" altLang="en-US" sz="18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rPr>
              <a:t>記</a:t>
            </a:r>
            <a:r>
              <a:rPr lang="en-US" altLang="ja-JP" sz="18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rPr>
              <a:t>: </a:t>
            </a:r>
            <a:r>
              <a:rPr lang="en-US" sz="18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rPr>
              <a:t>QGD</a:t>
            </a:r>
            <a:r>
              <a:rPr lang="en-US" sz="18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rPr>
              <a:t>に設定されたトラップは、ネットワーク内の高負荷デバイスの1</a:t>
            </a:r>
            <a:r>
              <a:rPr lang="en-US" sz="18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rPr>
              <a:t>つとしてカウント</a:t>
            </a:r>
            <a:r>
              <a:rPr lang="ja-JP" altLang="en-US" sz="18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rPr>
              <a:t>してください。</a:t>
            </a:r>
            <a:endParaRPr sz="18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  <p:sp>
        <p:nvSpPr>
          <p:cNvPr id="241" name="Google Shape;241;p42"/>
          <p:cNvSpPr txBox="1"/>
          <p:nvPr/>
        </p:nvSpPr>
        <p:spPr>
          <a:xfrm>
            <a:off x="0" y="308736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展開シナリオに基づく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推奨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クライアン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数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/>
        </p:nvSpPr>
        <p:spPr>
          <a:xfrm>
            <a:off x="640668" y="2678500"/>
            <a:ext cx="749262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標的型攻撃のための</a:t>
            </a:r>
            <a:r>
              <a:rPr lang="en-US" sz="35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35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5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サイバーセキュリティ</a:t>
            </a:r>
            <a:r>
              <a:rPr lang="en-US" sz="35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101</a:t>
            </a:r>
            <a:endParaRPr sz="35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B85C3B7E-6C50-4E9E-A30E-7BF875AA7B84}"/>
              </a:ext>
            </a:extLst>
          </p:cNvPr>
          <p:cNvSpPr txBox="1"/>
          <p:nvPr/>
        </p:nvSpPr>
        <p:spPr>
          <a:xfrm>
            <a:off x="0" y="105415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pPr lvl="0"/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見までの経緯</a:t>
            </a:r>
            <a:endParaRPr lang="en-US" altLang="ja-JP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/>
            <a:r>
              <a:rPr lang="en-US" altLang="ja-JP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Key word : 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テラルムーブメント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E65FCF5-7FE3-4D52-A1AF-8CEEC41734CD}"/>
              </a:ext>
            </a:extLst>
          </p:cNvPr>
          <p:cNvSpPr txBox="1"/>
          <p:nvPr/>
        </p:nvSpPr>
        <p:spPr>
          <a:xfrm>
            <a:off x="9591040" y="5124136"/>
            <a:ext cx="1469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All</a:t>
            </a:r>
            <a:endParaRPr lang="zh-TW" alt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E3BE824-51D4-4582-B952-B59F3D21CAB3}"/>
              </a:ext>
            </a:extLst>
          </p:cNvPr>
          <p:cNvGrpSpPr/>
          <p:nvPr/>
        </p:nvGrpSpPr>
        <p:grpSpPr>
          <a:xfrm>
            <a:off x="2125563" y="5301929"/>
            <a:ext cx="8595372" cy="1355657"/>
            <a:chOff x="2125563" y="5301929"/>
            <a:chExt cx="8595372" cy="135565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FB633F77-BFAF-4501-872A-F87060CABB32}"/>
                </a:ext>
              </a:extLst>
            </p:cNvPr>
            <p:cNvSpPr/>
            <p:nvPr/>
          </p:nvSpPr>
          <p:spPr>
            <a:xfrm rot="16200000">
              <a:off x="5828735" y="2074154"/>
              <a:ext cx="1009928" cy="7465477"/>
            </a:xfrm>
            <a:custGeom>
              <a:avLst/>
              <a:gdLst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967949 w 967949"/>
                <a:gd name="connsiteY2" fmla="*/ 6687404 h 6687404"/>
                <a:gd name="connsiteX3" fmla="*/ 0 w 967949"/>
                <a:gd name="connsiteY3" fmla="*/ 6687404 h 6687404"/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708643 w 967949"/>
                <a:gd name="connsiteY2" fmla="*/ 4735772 h 6687404"/>
                <a:gd name="connsiteX3" fmla="*/ 967949 w 967949"/>
                <a:gd name="connsiteY3" fmla="*/ 6687404 h 6687404"/>
                <a:gd name="connsiteX4" fmla="*/ 0 w 967949"/>
                <a:gd name="connsiteY4" fmla="*/ 6687404 h 6687404"/>
                <a:gd name="connsiteX0" fmla="*/ 0 w 967949"/>
                <a:gd name="connsiteY0" fmla="*/ 6687404 h 6687404"/>
                <a:gd name="connsiteX1" fmla="*/ 0 w 967949"/>
                <a:gd name="connsiteY1" fmla="*/ 0 h 6687404"/>
                <a:gd name="connsiteX2" fmla="*/ 346978 w 967949"/>
                <a:gd name="connsiteY2" fmla="*/ 5254390 h 6687404"/>
                <a:gd name="connsiteX3" fmla="*/ 967949 w 967949"/>
                <a:gd name="connsiteY3" fmla="*/ 6687404 h 6687404"/>
                <a:gd name="connsiteX4" fmla="*/ 0 w 967949"/>
                <a:gd name="connsiteY4" fmla="*/ 6687404 h 6687404"/>
                <a:gd name="connsiteX0" fmla="*/ 0 w 972434"/>
                <a:gd name="connsiteY0" fmla="*/ 6687404 h 6687404"/>
                <a:gd name="connsiteX1" fmla="*/ 0 w 972434"/>
                <a:gd name="connsiteY1" fmla="*/ 0 h 6687404"/>
                <a:gd name="connsiteX2" fmla="*/ 346978 w 972434"/>
                <a:gd name="connsiteY2" fmla="*/ 5254390 h 6687404"/>
                <a:gd name="connsiteX3" fmla="*/ 967949 w 972434"/>
                <a:gd name="connsiteY3" fmla="*/ 6687404 h 6687404"/>
                <a:gd name="connsiteX4" fmla="*/ 0 w 972434"/>
                <a:gd name="connsiteY4" fmla="*/ 6687404 h 6687404"/>
                <a:gd name="connsiteX0" fmla="*/ 0 w 972434"/>
                <a:gd name="connsiteY0" fmla="*/ 6696810 h 6696810"/>
                <a:gd name="connsiteX1" fmla="*/ 0 w 972434"/>
                <a:gd name="connsiteY1" fmla="*/ 9406 h 6696810"/>
                <a:gd name="connsiteX2" fmla="*/ 346978 w 972434"/>
                <a:gd name="connsiteY2" fmla="*/ 5263796 h 6696810"/>
                <a:gd name="connsiteX3" fmla="*/ 967949 w 972434"/>
                <a:gd name="connsiteY3" fmla="*/ 6696810 h 6696810"/>
                <a:gd name="connsiteX4" fmla="*/ 0 w 972434"/>
                <a:gd name="connsiteY4" fmla="*/ 6696810 h 6696810"/>
                <a:gd name="connsiteX0" fmla="*/ 0 w 1009928"/>
                <a:gd name="connsiteY0" fmla="*/ 6696810 h 6703949"/>
                <a:gd name="connsiteX1" fmla="*/ 0 w 1009928"/>
                <a:gd name="connsiteY1" fmla="*/ 9406 h 6703949"/>
                <a:gd name="connsiteX2" fmla="*/ 346978 w 1009928"/>
                <a:gd name="connsiteY2" fmla="*/ 5263796 h 6703949"/>
                <a:gd name="connsiteX3" fmla="*/ 967949 w 1009928"/>
                <a:gd name="connsiteY3" fmla="*/ 6696810 h 6703949"/>
                <a:gd name="connsiteX4" fmla="*/ 0 w 1009928"/>
                <a:gd name="connsiteY4" fmla="*/ 6696810 h 670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928" h="6703949">
                  <a:moveTo>
                    <a:pt x="0" y="6696810"/>
                  </a:moveTo>
                  <a:lnTo>
                    <a:pt x="0" y="9406"/>
                  </a:lnTo>
                  <a:cubicBezTo>
                    <a:pt x="57830" y="-229430"/>
                    <a:pt x="185653" y="4149229"/>
                    <a:pt x="346978" y="5263796"/>
                  </a:cubicBezTo>
                  <a:cubicBezTo>
                    <a:pt x="508303" y="6378363"/>
                    <a:pt x="1183259" y="6762774"/>
                    <a:pt x="967949" y="6696810"/>
                  </a:cubicBezTo>
                  <a:lnTo>
                    <a:pt x="0" y="669681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6AC4F51-97B1-4E4D-9A24-29F2D43D9CA3}"/>
                </a:ext>
              </a:extLst>
            </p:cNvPr>
            <p:cNvSpPr txBox="1"/>
            <p:nvPr/>
          </p:nvSpPr>
          <p:spPr>
            <a:xfrm>
              <a:off x="2125563" y="5715735"/>
              <a:ext cx="10849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1</a:t>
              </a:r>
              <a:endParaRPr lang="zh-TW" alt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3DF7E524-5888-4AC1-BF58-29E379C082D6}"/>
                </a:ext>
              </a:extLst>
            </p:cNvPr>
            <p:cNvSpPr txBox="1"/>
            <p:nvPr/>
          </p:nvSpPr>
          <p:spPr>
            <a:xfrm>
              <a:off x="4463193" y="5763199"/>
              <a:ext cx="4228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イントラネット</a:t>
              </a:r>
              <a:r>
                <a:rPr lang="ja-JP" altLang="en-US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を発見</a:t>
              </a:r>
              <a:endPara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0415F6DC-3A6F-4149-A48B-F43E827663B5}"/>
                </a:ext>
              </a:extLst>
            </p:cNvPr>
            <p:cNvSpPr txBox="1"/>
            <p:nvPr/>
          </p:nvSpPr>
          <p:spPr>
            <a:xfrm>
              <a:off x="7071664" y="5461496"/>
              <a:ext cx="3150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不正利用のため</a:t>
              </a:r>
              <a:r>
                <a:rPr lang="ja-JP" altLang="en-US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の</a:t>
              </a:r>
              <a:r>
                <a:rPr lang="en-US" altLang="ja-JP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/>
              </a:r>
              <a:br>
                <a:rPr lang="en-US" altLang="ja-JP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</a:br>
              <a:r>
                <a:rPr lang="ja-JP" altLang="en-US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ラテラルムーブメント</a:t>
              </a:r>
              <a:endPara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8AB3223C-31B3-46E8-98D3-4C98BFDCB1BF}"/>
                </a:ext>
              </a:extLst>
            </p:cNvPr>
            <p:cNvSpPr txBox="1"/>
            <p:nvPr/>
          </p:nvSpPr>
          <p:spPr>
            <a:xfrm>
              <a:off x="242286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0</a:t>
              </a:r>
              <a:r>
                <a:rPr lang="ja-JP" altLang="en-US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日目</a:t>
              </a:r>
              <a:endPara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9144BB20-6B45-4B8A-A104-907951EFA291}"/>
                </a:ext>
              </a:extLst>
            </p:cNvPr>
            <p:cNvSpPr txBox="1"/>
            <p:nvPr/>
          </p:nvSpPr>
          <p:spPr>
            <a:xfrm>
              <a:off x="720164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30</a:t>
              </a:r>
              <a:r>
                <a:rPr lang="ja-JP" altLang="en-US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～</a:t>
              </a:r>
              <a:r>
                <a:rPr lang="en-US" altLang="zh-TW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180</a:t>
              </a:r>
              <a:r>
                <a:rPr lang="ja-JP" altLang="en-US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日目</a:t>
              </a:r>
              <a:endPara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1F4D12E9-3680-45A7-806A-85F40FF51BDA}"/>
                </a:ext>
              </a:extLst>
            </p:cNvPr>
            <p:cNvSpPr txBox="1"/>
            <p:nvPr/>
          </p:nvSpPr>
          <p:spPr>
            <a:xfrm>
              <a:off x="4812259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7</a:t>
              </a:r>
              <a:r>
                <a:rPr lang="ja-JP" altLang="en-US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～</a:t>
              </a:r>
              <a:r>
                <a:rPr lang="en-US" altLang="zh-TW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30</a:t>
              </a:r>
              <a:r>
                <a:rPr lang="ja-JP" altLang="en-US" sz="1100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日目</a:t>
              </a:r>
              <a:endPara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DC0B3537-FFEC-4D65-9414-B12F14EF4950}"/>
                </a:ext>
              </a:extLst>
            </p:cNvPr>
            <p:cNvSpPr txBox="1"/>
            <p:nvPr/>
          </p:nvSpPr>
          <p:spPr>
            <a:xfrm>
              <a:off x="9591040" y="6395976"/>
              <a:ext cx="11298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インシデント</a:t>
              </a:r>
              <a:endPara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3C5B265-926A-B028-5FDE-E1BCD83EE370}"/>
              </a:ext>
            </a:extLst>
          </p:cNvPr>
          <p:cNvCxnSpPr/>
          <p:nvPr/>
        </p:nvCxnSpPr>
        <p:spPr>
          <a:xfrm>
            <a:off x="246000" y="6305033"/>
            <a:ext cx="1158295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14D0E7F0-6DD2-FD84-1BB9-4AA026B9EC5B}"/>
              </a:ext>
            </a:extLst>
          </p:cNvPr>
          <p:cNvGrpSpPr/>
          <p:nvPr/>
        </p:nvGrpSpPr>
        <p:grpSpPr>
          <a:xfrm>
            <a:off x="1092397" y="2713359"/>
            <a:ext cx="9968052" cy="1593967"/>
            <a:chOff x="1044795" y="2869057"/>
            <a:chExt cx="10467492" cy="1651216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B25CCDC5-06EF-D473-E566-F825A2011BE4}"/>
                </a:ext>
              </a:extLst>
            </p:cNvPr>
            <p:cNvSpPr/>
            <p:nvPr/>
          </p:nvSpPr>
          <p:spPr>
            <a:xfrm>
              <a:off x="1044795" y="2917416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 smtClean="0">
                  <a:solidFill>
                    <a:schemeClr val="bg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>最初に</a:t>
              </a:r>
              <a:r>
                <a:rPr lang="ja-JP" altLang="en-US" sz="2400" b="1" dirty="0" smtClean="0">
                  <a:solidFill>
                    <a:schemeClr val="tx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>被害を受けたデバイス</a:t>
              </a:r>
              <a:endParaRPr lang="en-US" altLang="zh-TW" sz="2400" b="1" dirty="0">
                <a:solidFill>
                  <a:schemeClr val="tx1"/>
                </a:solidFill>
                <a:latin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D3375DDB-B2CA-49BF-27D7-6632503DC41E}"/>
                </a:ext>
              </a:extLst>
            </p:cNvPr>
            <p:cNvSpPr/>
            <p:nvPr/>
          </p:nvSpPr>
          <p:spPr>
            <a:xfrm>
              <a:off x="4528827" y="2869058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 smtClean="0">
                  <a:solidFill>
                    <a:schemeClr val="tx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>ネットワーク</a:t>
              </a:r>
              <a:r>
                <a:rPr lang="en-US" altLang="ja-JP" sz="2400" b="1" dirty="0" smtClean="0">
                  <a:solidFill>
                    <a:schemeClr val="tx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/>
              </a:r>
              <a:br>
                <a:rPr lang="en-US" altLang="ja-JP" sz="2400" b="1" dirty="0" smtClean="0">
                  <a:solidFill>
                    <a:schemeClr val="tx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</a:br>
              <a:r>
                <a:rPr lang="ja-JP" altLang="en-US" sz="2400" b="1" dirty="0" smtClean="0">
                  <a:solidFill>
                    <a:schemeClr val="tx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>セキュリティのない</a:t>
              </a:r>
              <a:r>
                <a:rPr lang="en-US" altLang="ja-JP" sz="2400" b="1" dirty="0" smtClean="0">
                  <a:solidFill>
                    <a:schemeClr val="tx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/>
              </a:r>
              <a:br>
                <a:rPr lang="en-US" altLang="ja-JP" sz="2400" b="1" dirty="0" smtClean="0">
                  <a:solidFill>
                    <a:schemeClr val="tx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</a:br>
              <a:r>
                <a:rPr lang="ja-JP" altLang="en-US" sz="2400" b="1" dirty="0" smtClean="0">
                  <a:solidFill>
                    <a:schemeClr val="bg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>イントラネット</a:t>
              </a:r>
              <a:endParaRPr lang="en-US" altLang="zh-TW" sz="2400" b="1" dirty="0">
                <a:solidFill>
                  <a:schemeClr val="bg1"/>
                </a:solidFill>
                <a:latin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88ACB659-BB28-B9F8-D9C6-F7532E8278C1}"/>
                </a:ext>
              </a:extLst>
            </p:cNvPr>
            <p:cNvSpPr/>
            <p:nvPr/>
          </p:nvSpPr>
          <p:spPr>
            <a:xfrm>
              <a:off x="7931686" y="2869057"/>
              <a:ext cx="3580601" cy="160285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5">
                    <a:lumMod val="57000"/>
                    <a:lumOff val="43000"/>
                  </a:schemeClr>
                </a:gs>
                <a:gs pos="37000">
                  <a:srgbClr val="87C721"/>
                </a:gs>
                <a:gs pos="100000">
                  <a:srgbClr val="5693C9"/>
                </a:gs>
              </a:gsLst>
              <a:path path="circle">
                <a:fillToRect l="50000" t="130000" r="50000" b="-30000"/>
              </a:path>
            </a:gradFill>
            <a:ln>
              <a:gradFill>
                <a:gsLst>
                  <a:gs pos="0">
                    <a:srgbClr val="C0DBDE"/>
                  </a:gs>
                  <a:gs pos="74000">
                    <a:srgbClr val="90D229"/>
                  </a:gs>
                  <a:gs pos="100000">
                    <a:srgbClr val="87C721"/>
                  </a:gs>
                </a:gsLst>
                <a:lin ang="5400000" scaled="1"/>
              </a:gradFill>
            </a:ln>
            <a:effectLst>
              <a:glow rad="50800">
                <a:schemeClr val="accent1"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reflection blurRad="10160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 smtClean="0">
                  <a:solidFill>
                    <a:schemeClr val="tx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>サイバーインシデントの大きな</a:t>
              </a:r>
              <a:r>
                <a:rPr lang="ja-JP" altLang="en-US" sz="2400" b="1" dirty="0" smtClean="0">
                  <a:solidFill>
                    <a:schemeClr val="bg1"/>
                  </a:solidFill>
                  <a:latin typeface="Meiryo UI" panose="020B0604030504040204" pitchFamily="50" charset="-128"/>
                  <a:cs typeface="Arial" panose="020B0604020202020204" pitchFamily="34" charset="0"/>
                </a:rPr>
                <a:t>被害</a:t>
              </a:r>
              <a:endParaRPr lang="en-US" altLang="zh-TW" sz="2400" b="1" dirty="0">
                <a:solidFill>
                  <a:schemeClr val="tx1"/>
                </a:solidFill>
                <a:latin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327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5"/>
          <p:cNvSpPr txBox="1"/>
          <p:nvPr/>
        </p:nvSpPr>
        <p:spPr>
          <a:xfrm>
            <a:off x="600208" y="2975964"/>
            <a:ext cx="74926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製品と技術</a:t>
            </a:r>
            <a:endParaRPr sz="4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7" name="Google Shape;277;p46"/>
          <p:cNvCxnSpPr/>
          <p:nvPr/>
        </p:nvCxnSpPr>
        <p:spPr>
          <a:xfrm>
            <a:off x="7111348" y="2921302"/>
            <a:ext cx="2147620" cy="0"/>
          </a:xfrm>
          <a:prstGeom prst="straightConnector1">
            <a:avLst/>
          </a:prstGeom>
          <a:noFill/>
          <a:ln w="34925" cap="flat" cmpd="sng">
            <a:solidFill>
              <a:srgbClr val="41C2C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8" name="Google Shape;278;p46"/>
          <p:cNvCxnSpPr/>
          <p:nvPr/>
        </p:nvCxnSpPr>
        <p:spPr>
          <a:xfrm>
            <a:off x="2105917" y="2906525"/>
            <a:ext cx="2837558" cy="29554"/>
          </a:xfrm>
          <a:prstGeom prst="straightConnector1">
            <a:avLst/>
          </a:prstGeom>
          <a:noFill/>
          <a:ln w="34925" cap="flat" cmpd="sng">
            <a:solidFill>
              <a:srgbClr val="41C2C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46"/>
          <p:cNvCxnSpPr/>
          <p:nvPr/>
        </p:nvCxnSpPr>
        <p:spPr>
          <a:xfrm rot="5400000">
            <a:off x="1356375" y="2879697"/>
            <a:ext cx="1510500" cy="11100"/>
          </a:xfrm>
          <a:prstGeom prst="bentConnector3">
            <a:avLst>
              <a:gd name="adj1" fmla="val 0"/>
            </a:avLst>
          </a:prstGeom>
          <a:noFill/>
          <a:ln w="34925" cap="flat" cmpd="sng">
            <a:solidFill>
              <a:srgbClr val="41C2C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p46"/>
          <p:cNvSpPr/>
          <p:nvPr/>
        </p:nvSpPr>
        <p:spPr>
          <a:xfrm>
            <a:off x="2625291" y="3235946"/>
            <a:ext cx="6623049" cy="669800"/>
          </a:xfrm>
          <a:custGeom>
            <a:avLst/>
            <a:gdLst/>
            <a:ahLst/>
            <a:cxnLst/>
            <a:rect l="l" t="t" r="r" b="b"/>
            <a:pathLst>
              <a:path w="7331075" h="580901" extrusionOk="0">
                <a:moveTo>
                  <a:pt x="0" y="580901"/>
                </a:moveTo>
                <a:lnTo>
                  <a:pt x="2946506" y="0"/>
                </a:lnTo>
                <a:lnTo>
                  <a:pt x="5286269" y="38100"/>
                </a:lnTo>
                <a:lnTo>
                  <a:pt x="7331075" y="580901"/>
                </a:lnTo>
                <a:lnTo>
                  <a:pt x="0" y="580901"/>
                </a:lnTo>
                <a:close/>
              </a:path>
            </a:pathLst>
          </a:custGeom>
          <a:gradFill>
            <a:gsLst>
              <a:gs pos="0">
                <a:srgbClr val="66FFCC">
                  <a:alpha val="0"/>
                </a:srgbClr>
              </a:gs>
              <a:gs pos="100000">
                <a:srgbClr val="66FFCC">
                  <a:alpha val="7882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281" name="Google Shape;281;p46" descr="Graphical user interface, application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b="-2"/>
          <a:stretch/>
        </p:blipFill>
        <p:spPr>
          <a:xfrm>
            <a:off x="2635918" y="3890053"/>
            <a:ext cx="6623050" cy="2751137"/>
          </a:xfrm>
          <a:prstGeom prst="rect">
            <a:avLst/>
          </a:prstGeom>
          <a:noFill/>
          <a:ln>
            <a:noFill/>
          </a:ln>
          <a:effectLst>
            <a:outerShdw blurRad="292100" dist="457200" dir="8100000" algn="tr" rotWithShape="0">
              <a:srgbClr val="251A36">
                <a:alpha val="65490"/>
              </a:srgbClr>
            </a:outerShdw>
          </a:effectLst>
        </p:spPr>
      </p:pic>
      <p:sp>
        <p:nvSpPr>
          <p:cNvPr id="282" name="Google Shape;282;p46"/>
          <p:cNvSpPr/>
          <p:nvPr/>
        </p:nvSpPr>
        <p:spPr>
          <a:xfrm>
            <a:off x="9521621" y="3430525"/>
            <a:ext cx="1615318" cy="36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NAS</a:t>
            </a: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283" name="Google Shape;283;p46" descr="一張含有 文字, 電子用品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5085" y="2354926"/>
            <a:ext cx="1831854" cy="114511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grpSp>
        <p:nvGrpSpPr>
          <p:cNvPr id="284" name="Google Shape;284;p46"/>
          <p:cNvGrpSpPr/>
          <p:nvPr/>
        </p:nvGrpSpPr>
        <p:grpSpPr>
          <a:xfrm>
            <a:off x="9033638" y="1860912"/>
            <a:ext cx="2231358" cy="418817"/>
            <a:chOff x="7693319" y="4325937"/>
            <a:chExt cx="3669461" cy="688744"/>
          </a:xfrm>
        </p:grpSpPr>
        <p:pic>
          <p:nvPicPr>
            <p:cNvPr id="285" name="Google Shape;285;p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93319" y="4325937"/>
              <a:ext cx="688743" cy="688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4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83679" y="4325937"/>
              <a:ext cx="688743" cy="688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4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28858" y="4325937"/>
              <a:ext cx="688743" cy="688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4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74037" y="4325937"/>
              <a:ext cx="688743" cy="688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4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38499" y="4325938"/>
              <a:ext cx="688743" cy="6887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1" name="Google Shape;291;p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75550" y="1860912"/>
            <a:ext cx="3730786" cy="23321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90" name="Google Shape;290;p46"/>
          <p:cNvSpPr/>
          <p:nvPr/>
        </p:nvSpPr>
        <p:spPr>
          <a:xfrm>
            <a:off x="5390913" y="3413071"/>
            <a:ext cx="1682518" cy="38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 NDR</a:t>
            </a:r>
            <a:endParaRPr sz="18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2" name="Google Shape;292;p46"/>
          <p:cNvSpPr txBox="1"/>
          <p:nvPr/>
        </p:nvSpPr>
        <p:spPr>
          <a:xfrm>
            <a:off x="0" y="84432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イノベーション</a:t>
            </a:r>
            <a:r>
              <a:rPr 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Threat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ラップ</a:t>
            </a:r>
            <a:r>
              <a:rPr 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アクティブディフェンス</a:t>
            </a:r>
            <a:r>
              <a:rPr 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3" name="Google Shape;293;p46"/>
          <p:cNvSpPr/>
          <p:nvPr/>
        </p:nvSpPr>
        <p:spPr>
          <a:xfrm>
            <a:off x="7073431" y="2231670"/>
            <a:ext cx="1146230" cy="33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800"/>
              <a:buFont typeface="Arial"/>
              <a:buNone/>
            </a:pPr>
            <a:r>
              <a:rPr lang="en-US" sz="1800" b="1" dirty="0" err="1">
                <a:solidFill>
                  <a:srgbClr val="FFD9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トラップ</a:t>
            </a:r>
            <a:endParaRPr sz="1800" b="0" i="0" u="none" strike="noStrike" cap="none" dirty="0">
              <a:solidFill>
                <a:srgbClr val="FFD96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294" name="Google Shape;294;p46" descr="一張含有 文字, 電子用品, 監視器, 顯示 的圖片&#10;&#10;自動產生的描述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13076" y="1827783"/>
            <a:ext cx="1040121" cy="59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6" descr="一張含有 文字, 電子用品, 監視器, 顯示 的圖片&#10;&#10;自動產生的描述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12689" y="3311927"/>
            <a:ext cx="1040121" cy="59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03829" y="1941344"/>
            <a:ext cx="1407180" cy="95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53130" y="2032076"/>
            <a:ext cx="586842" cy="791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6" descr="一張含有 文字, 電子用品, 顯示, 膝上型電腦 的圖片&#10;&#10;自動產生的描述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89120" y="2569076"/>
            <a:ext cx="1063690" cy="60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51532" y="2688056"/>
            <a:ext cx="350675" cy="362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1B55CB5A-8808-503F-B672-7475C8D87DEA}"/>
              </a:ext>
            </a:extLst>
          </p:cNvPr>
          <p:cNvSpPr/>
          <p:nvPr/>
        </p:nvSpPr>
        <p:spPr>
          <a:xfrm>
            <a:off x="632737" y="1896341"/>
            <a:ext cx="10914063" cy="3966541"/>
          </a:xfrm>
          <a:prstGeom prst="roundRect">
            <a:avLst>
              <a:gd name="adj" fmla="val 4522"/>
            </a:avLst>
          </a:prstGeom>
          <a:gradFill>
            <a:gsLst>
              <a:gs pos="0">
                <a:srgbClr val="24340A">
                  <a:alpha val="17000"/>
                </a:srgbClr>
              </a:gs>
              <a:gs pos="47000">
                <a:srgbClr val="B1B6AA">
                  <a:alpha val="24000"/>
                </a:srgbClr>
              </a:gs>
              <a:gs pos="100000">
                <a:srgbClr val="4D4D4D">
                  <a:alpha val="5000"/>
                </a:srgbClr>
              </a:gs>
            </a:gsLst>
            <a:lin ang="5400000" scaled="1"/>
          </a:gradFill>
          <a:ln w="25400">
            <a:solidFill>
              <a:schemeClr val="accent6"/>
            </a:solidFill>
          </a:ln>
          <a:effectLst>
            <a:outerShdw blurRad="50800" dist="304800" dir="16200000" sx="88000" sy="88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7CC14E82-6874-444C-8EC8-EC2380CB6AD2}"/>
              </a:ext>
            </a:extLst>
          </p:cNvPr>
          <p:cNvSpPr/>
          <p:nvPr/>
        </p:nvSpPr>
        <p:spPr>
          <a:xfrm>
            <a:off x="2084060" y="6113488"/>
            <a:ext cx="670719" cy="576912"/>
          </a:xfrm>
          <a:prstGeom prst="roundRect">
            <a:avLst/>
          </a:prstGeom>
          <a:solidFill>
            <a:schemeClr val="bg2">
              <a:lumMod val="50000"/>
              <a:alpha val="64000"/>
            </a:schemeClr>
          </a:solidFill>
          <a:ln w="28575">
            <a:solidFill>
              <a:srgbClr val="C00000"/>
            </a:solidFill>
          </a:ln>
          <a:effectLst>
            <a:innerShdw blurRad="4191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D726C0C9-E81F-45F7-B74B-3DC1DBD9505D}"/>
              </a:ext>
            </a:extLst>
          </p:cNvPr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4200" b="1">
                <a:solidFill>
                  <a:schemeClr val="bg1"/>
                </a:solidFill>
                <a:latin typeface="Quicksand Medium" pitchFamily="2" charset="0"/>
                <a:ea typeface="微軟正黑體" panose="020B0604030504040204" pitchFamily="34" charset="-120"/>
                <a:cs typeface="Quire Sans" panose="020B0502040204020203" pitchFamily="34" charset="0"/>
              </a:defRPr>
            </a:lvl1pPr>
          </a:lstStyle>
          <a:p>
            <a:pPr lvl="0"/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検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・分析に使用する技術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AC792B6-4E1A-4C4A-B2D8-6C7D5EBBE04B}"/>
              </a:ext>
            </a:extLst>
          </p:cNvPr>
          <p:cNvSpPr/>
          <p:nvPr/>
        </p:nvSpPr>
        <p:spPr>
          <a:xfrm>
            <a:off x="762316" y="4338760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8CC30B4B-B256-4245-BB1D-067648BB84ED}"/>
              </a:ext>
            </a:extLst>
          </p:cNvPr>
          <p:cNvSpPr/>
          <p:nvPr/>
        </p:nvSpPr>
        <p:spPr>
          <a:xfrm>
            <a:off x="4000818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Threat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監視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65946BCB-9780-46B4-B6CC-61E14C1F85BD}"/>
              </a:ext>
            </a:extLst>
          </p:cNvPr>
          <p:cNvSpPr/>
          <p:nvPr/>
        </p:nvSpPr>
        <p:spPr>
          <a:xfrm>
            <a:off x="4000818" y="4286428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Threat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ト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ラップ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AACDCE1-C749-41BD-ADA2-1F7B2E920678}"/>
              </a:ext>
            </a:extLst>
          </p:cNvPr>
          <p:cNvSpPr/>
          <p:nvPr/>
        </p:nvSpPr>
        <p:spPr>
          <a:xfrm>
            <a:off x="6480650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ディー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Threat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析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(DTA)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9A4B42DF-B468-4807-A97B-B583F4B19BF2}"/>
              </a:ext>
            </a:extLst>
          </p:cNvPr>
          <p:cNvSpPr/>
          <p:nvPr/>
        </p:nvSpPr>
        <p:spPr>
          <a:xfrm>
            <a:off x="6480649" y="428048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相関分析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B457E259-E37E-4770-84F8-C7756A5AEF29}"/>
              </a:ext>
            </a:extLst>
          </p:cNvPr>
          <p:cNvSpPr/>
          <p:nvPr/>
        </p:nvSpPr>
        <p:spPr>
          <a:xfrm>
            <a:off x="8850811" y="260251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分離ルール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6271041C-398D-483F-B502-17A3E8FE26A3}"/>
              </a:ext>
            </a:extLst>
          </p:cNvPr>
          <p:cNvSpPr/>
          <p:nvPr/>
        </p:nvSpPr>
        <p:spPr>
          <a:xfrm>
            <a:off x="8850811" y="4280483"/>
            <a:ext cx="2033517" cy="90020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74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B1B6AA"/>
                </a:gs>
                <a:gs pos="43400">
                  <a:srgbClr val="68797E"/>
                </a:gs>
                <a:gs pos="100000">
                  <a:srgbClr val="4D4D4D"/>
                </a:gs>
              </a:gsLst>
              <a:lin ang="5400000" scaled="1"/>
            </a:gradFill>
          </a:ln>
          <a:effectLst>
            <a:innerShdw blurRad="114300" dist="139700" dir="15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危機管理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0098B47-7F7B-4504-9F6D-EE32A8EB523B}"/>
              </a:ext>
            </a:extLst>
          </p:cNvPr>
          <p:cNvCxnSpPr>
            <a:cxnSpLocks/>
          </p:cNvCxnSpPr>
          <p:nvPr/>
        </p:nvCxnSpPr>
        <p:spPr>
          <a:xfrm flipV="1">
            <a:off x="1138207" y="5238964"/>
            <a:ext cx="0" cy="947436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3F71F43C-0AD4-4FD7-AAF1-23C568B4851A}"/>
              </a:ext>
            </a:extLst>
          </p:cNvPr>
          <p:cNvCxnSpPr>
            <a:cxnSpLocks/>
          </p:cNvCxnSpPr>
          <p:nvPr/>
        </p:nvCxnSpPr>
        <p:spPr>
          <a:xfrm flipV="1">
            <a:off x="1772586" y="5238964"/>
            <a:ext cx="6488" cy="914296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BEAE85C-2978-49C0-9D64-4D017A8B357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650818" y="4840665"/>
            <a:ext cx="1188000" cy="1512000"/>
          </a:xfrm>
          <a:prstGeom prst="bentConnector2">
            <a:avLst/>
          </a:prstGeom>
          <a:ln w="44450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形 23" descr="電腦 以實心填滿">
            <a:extLst>
              <a:ext uri="{FF2B5EF4-FFF2-40B4-BE49-F238E27FC236}">
                <a16:creationId xmlns:a16="http://schemas.microsoft.com/office/drawing/2014/main" id="{B0382E92-10F4-4AEC-AE5D-49953907E4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6207" y="6186400"/>
            <a:ext cx="504000" cy="504000"/>
          </a:xfrm>
          <a:prstGeom prst="rect">
            <a:avLst/>
          </a:prstGeom>
        </p:spPr>
      </p:pic>
      <p:pic>
        <p:nvPicPr>
          <p:cNvPr id="55" name="圖形 54" descr="電腦 以實心填滿">
            <a:extLst>
              <a:ext uri="{FF2B5EF4-FFF2-40B4-BE49-F238E27FC236}">
                <a16:creationId xmlns:a16="http://schemas.microsoft.com/office/drawing/2014/main" id="{01A5EF17-C21D-499E-83C1-7EF21E945F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20586" y="6186400"/>
            <a:ext cx="504000" cy="504000"/>
          </a:xfrm>
          <a:prstGeom prst="rect">
            <a:avLst/>
          </a:prstGeom>
        </p:spPr>
      </p:pic>
      <p:pic>
        <p:nvPicPr>
          <p:cNvPr id="56" name="圖形 55" descr="電腦 以實心填滿">
            <a:extLst>
              <a:ext uri="{FF2B5EF4-FFF2-40B4-BE49-F238E27FC236}">
                <a16:creationId xmlns:a16="http://schemas.microsoft.com/office/drawing/2014/main" id="{99C1ECB0-BFA4-4BF9-8EB5-7062077E8B4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54965" y="6186400"/>
            <a:ext cx="504000" cy="504000"/>
          </a:xfrm>
          <a:prstGeom prst="rect">
            <a:avLst/>
          </a:prstGeom>
        </p:spPr>
      </p:pic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4BE47011-DD03-4E13-9D14-14611B8E40DE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1772586" y="2562882"/>
            <a:ext cx="6489" cy="1775878"/>
          </a:xfrm>
          <a:prstGeom prst="line">
            <a:avLst/>
          </a:prstGeom>
          <a:ln w="44450">
            <a:solidFill>
              <a:schemeClr val="accent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B06DCE6-FAB4-4E5A-AF02-04AF1149F0E5}"/>
              </a:ext>
            </a:extLst>
          </p:cNvPr>
          <p:cNvSpPr txBox="1"/>
          <p:nvPr/>
        </p:nvSpPr>
        <p:spPr>
          <a:xfrm>
            <a:off x="4238019" y="4860649"/>
            <a:ext cx="1542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192.168.1.99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直線接點 53">
            <a:extLst>
              <a:ext uri="{FF2B5EF4-FFF2-40B4-BE49-F238E27FC236}">
                <a16:creationId xmlns:a16="http://schemas.microsoft.com/office/drawing/2014/main" id="{5D68C3EF-A8F2-4BB3-B9C0-271EB0C57C0A}"/>
              </a:ext>
            </a:extLst>
          </p:cNvPr>
          <p:cNvCxnSpPr>
            <a:cxnSpLocks/>
          </p:cNvCxnSpPr>
          <p:nvPr/>
        </p:nvCxnSpPr>
        <p:spPr>
          <a:xfrm flipV="1">
            <a:off x="2261789" y="4383159"/>
            <a:ext cx="0" cy="1797299"/>
          </a:xfrm>
          <a:prstGeom prst="straightConnector1">
            <a:avLst/>
          </a:prstGeom>
          <a:ln w="44450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圖形 61" descr="徽章 1 以實心填滿">
            <a:extLst>
              <a:ext uri="{FF2B5EF4-FFF2-40B4-BE49-F238E27FC236}">
                <a16:creationId xmlns:a16="http://schemas.microsoft.com/office/drawing/2014/main" id="{F997ED04-F70D-4967-944B-5B8DEF1358A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68547" y="5072826"/>
            <a:ext cx="360000" cy="360000"/>
          </a:xfrm>
          <a:prstGeom prst="rect">
            <a:avLst/>
          </a:prstGeom>
        </p:spPr>
      </p:pic>
      <p:pic>
        <p:nvPicPr>
          <p:cNvPr id="67" name="圖形 66" descr="徽章 3 以實心填滿">
            <a:extLst>
              <a:ext uri="{FF2B5EF4-FFF2-40B4-BE49-F238E27FC236}">
                <a16:creationId xmlns:a16="http://schemas.microsoft.com/office/drawing/2014/main" id="{05239406-8294-4A60-9007-AAAE7707525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567956" y="2350204"/>
            <a:ext cx="360000" cy="360000"/>
          </a:xfrm>
          <a:prstGeom prst="rect">
            <a:avLst/>
          </a:prstGeom>
        </p:spPr>
      </p:pic>
      <p:pic>
        <p:nvPicPr>
          <p:cNvPr id="69" name="圖形 68" descr="徽章 4 以實心填滿">
            <a:extLst>
              <a:ext uri="{FF2B5EF4-FFF2-40B4-BE49-F238E27FC236}">
                <a16:creationId xmlns:a16="http://schemas.microsoft.com/office/drawing/2014/main" id="{E3781882-18F0-4E5D-8381-202FC7C977BD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510609" y="4055930"/>
            <a:ext cx="360000" cy="360000"/>
          </a:xfrm>
          <a:prstGeom prst="rect">
            <a:avLst/>
          </a:prstGeom>
        </p:spPr>
      </p:pic>
      <p:pic>
        <p:nvPicPr>
          <p:cNvPr id="71" name="圖形 70" descr="徽章 5 以實心填滿">
            <a:extLst>
              <a:ext uri="{FF2B5EF4-FFF2-40B4-BE49-F238E27FC236}">
                <a16:creationId xmlns:a16="http://schemas.microsoft.com/office/drawing/2014/main" id="{04281559-5B13-45E4-803E-649FF8B06B6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832311" y="2382882"/>
            <a:ext cx="360000" cy="360000"/>
          </a:xfrm>
          <a:prstGeom prst="rect">
            <a:avLst/>
          </a:prstGeom>
        </p:spPr>
      </p:pic>
      <p:pic>
        <p:nvPicPr>
          <p:cNvPr id="73" name="圖形 72" descr="徽章 6 以實心填滿">
            <a:extLst>
              <a:ext uri="{FF2B5EF4-FFF2-40B4-BE49-F238E27FC236}">
                <a16:creationId xmlns:a16="http://schemas.microsoft.com/office/drawing/2014/main" id="{5CDE975F-C21B-47A6-9427-D17958BEB256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857789" y="4055930"/>
            <a:ext cx="360000" cy="360000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15F0673D-C471-4940-A9A7-F54659961E30}"/>
              </a:ext>
            </a:extLst>
          </p:cNvPr>
          <p:cNvGrpSpPr/>
          <p:nvPr/>
        </p:nvGrpSpPr>
        <p:grpSpPr>
          <a:xfrm>
            <a:off x="2280216" y="3052615"/>
            <a:ext cx="4200435" cy="1581417"/>
            <a:chOff x="2280215" y="3052615"/>
            <a:chExt cx="4200435" cy="1581417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BBE0B333-B8AA-4254-89ED-19420E858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0215" y="3939989"/>
              <a:ext cx="2743270" cy="694043"/>
            </a:xfrm>
            <a:prstGeom prst="bentConnector3">
              <a:avLst>
                <a:gd name="adj1" fmla="val 50000"/>
              </a:avLst>
            </a:prstGeom>
            <a:ln w="22225" cap="rnd">
              <a:solidFill>
                <a:schemeClr val="bg2">
                  <a:lumMod val="90000"/>
                </a:schemeClr>
              </a:solidFill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12">
              <a:extLst>
                <a:ext uri="{FF2B5EF4-FFF2-40B4-BE49-F238E27FC236}">
                  <a16:creationId xmlns:a16="http://schemas.microsoft.com/office/drawing/2014/main" id="{AE4A2C78-0B2D-4FA0-ADA9-597EA477F744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rot="10800000" flipV="1">
              <a:off x="5023486" y="3052615"/>
              <a:ext cx="1457164" cy="888674"/>
            </a:xfrm>
            <a:prstGeom prst="bentConnector3">
              <a:avLst>
                <a:gd name="adj1" fmla="val 18493"/>
              </a:avLst>
            </a:prstGeom>
            <a:ln w="22225" cap="rnd">
              <a:solidFill>
                <a:schemeClr val="bg2">
                  <a:lumMod val="90000"/>
                </a:schemeClr>
              </a:solidFill>
              <a:round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圖形 75" descr="研究 以實心填滿">
            <a:extLst>
              <a:ext uri="{FF2B5EF4-FFF2-40B4-BE49-F238E27FC236}">
                <a16:creationId xmlns:a16="http://schemas.microsoft.com/office/drawing/2014/main" id="{ED9772CE-8759-43A3-A8C8-79AC0A4A1C4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956005" y="4721102"/>
            <a:ext cx="351724" cy="351724"/>
          </a:xfrm>
          <a:prstGeom prst="rect">
            <a:avLst/>
          </a:prstGeom>
        </p:spPr>
      </p:pic>
      <p:pic>
        <p:nvPicPr>
          <p:cNvPr id="78" name="圖形 77" descr="研究 以實心填滿">
            <a:extLst>
              <a:ext uri="{FF2B5EF4-FFF2-40B4-BE49-F238E27FC236}">
                <a16:creationId xmlns:a16="http://schemas.microsoft.com/office/drawing/2014/main" id="{477629AD-0B73-4C47-A6AA-C8985CC21338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262466" y="3083105"/>
            <a:ext cx="351724" cy="351724"/>
          </a:xfrm>
          <a:prstGeom prst="rect">
            <a:avLst/>
          </a:prstGeom>
        </p:spPr>
      </p:pic>
      <p:cxnSp>
        <p:nvCxnSpPr>
          <p:cNvPr id="80" name="直線接點 12">
            <a:extLst>
              <a:ext uri="{FF2B5EF4-FFF2-40B4-BE49-F238E27FC236}">
                <a16:creationId xmlns:a16="http://schemas.microsoft.com/office/drawing/2014/main" id="{4B25B5BC-2A57-4C11-9C49-38BB0100D8B2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>
          <a:xfrm rot="5400000">
            <a:off x="7108526" y="3891600"/>
            <a:ext cx="777766" cy="1"/>
          </a:xfrm>
          <a:prstGeom prst="bentConnector3">
            <a:avLst>
              <a:gd name="adj1" fmla="val 50000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12">
            <a:extLst>
              <a:ext uri="{FF2B5EF4-FFF2-40B4-BE49-F238E27FC236}">
                <a16:creationId xmlns:a16="http://schemas.microsoft.com/office/drawing/2014/main" id="{6679DE13-5B2E-44FF-917A-D70017F9710D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5171096" y="-291365"/>
            <a:ext cx="1736247" cy="7524000"/>
          </a:xfrm>
          <a:prstGeom prst="bentConnector3">
            <a:avLst>
              <a:gd name="adj1" fmla="val -13166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12">
            <a:extLst>
              <a:ext uri="{FF2B5EF4-FFF2-40B4-BE49-F238E27FC236}">
                <a16:creationId xmlns:a16="http://schemas.microsoft.com/office/drawing/2014/main" id="{A9F5DD93-57CA-46E7-B690-825007160899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rot="5400000">
            <a:off x="9485037" y="3897950"/>
            <a:ext cx="777766" cy="0"/>
          </a:xfrm>
          <a:prstGeom prst="bentConnector3">
            <a:avLst>
              <a:gd name="adj1" fmla="val 50000"/>
            </a:avLst>
          </a:prstGeom>
          <a:ln w="22225" cap="rnd" cmpd="dbl">
            <a:solidFill>
              <a:schemeClr val="bg2">
                <a:lumMod val="90000"/>
              </a:schemeClr>
            </a:solidFill>
            <a:round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圖形 88" descr="摩斯碼 以實心填滿">
            <a:extLst>
              <a:ext uri="{FF2B5EF4-FFF2-40B4-BE49-F238E27FC236}">
                <a16:creationId xmlns:a16="http://schemas.microsoft.com/office/drawing/2014/main" id="{53C90678-CFDD-4B66-B9BB-37C9ADFF6D0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171622" y="2655144"/>
            <a:ext cx="380296" cy="380296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4ED8985F-186A-4D67-A7C6-0196DFAD8282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8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213" y="5382263"/>
            <a:ext cx="1483376" cy="379063"/>
          </a:xfrm>
          <a:prstGeom prst="rect">
            <a:avLst/>
          </a:prstGeom>
          <a:noFill/>
        </p:spPr>
      </p:pic>
      <p:pic>
        <p:nvPicPr>
          <p:cNvPr id="8" name="圖形 7" descr="爆炸 以實心填滿">
            <a:extLst>
              <a:ext uri="{FF2B5EF4-FFF2-40B4-BE49-F238E27FC236}">
                <a16:creationId xmlns:a16="http://schemas.microsoft.com/office/drawing/2014/main" id="{F93B31E0-6B9E-48A6-8305-D15801592976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910381" y="2223258"/>
            <a:ext cx="401947" cy="401947"/>
          </a:xfrm>
          <a:prstGeom prst="rect">
            <a:avLst/>
          </a:prstGeom>
        </p:spPr>
      </p:pic>
      <p:pic>
        <p:nvPicPr>
          <p:cNvPr id="64" name="圖形 63" descr="識別證 以實心填滿">
            <a:extLst>
              <a:ext uri="{FF2B5EF4-FFF2-40B4-BE49-F238E27FC236}">
                <a16:creationId xmlns:a16="http://schemas.microsoft.com/office/drawing/2014/main" id="{91DA8D82-D5B1-43D2-8C76-5CAD790D5BD7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754779" y="4185488"/>
            <a:ext cx="360000" cy="360000"/>
          </a:xfrm>
          <a:prstGeom prst="rect">
            <a:avLst/>
          </a:prstGeom>
        </p:spPr>
      </p:pic>
      <p:pic>
        <p:nvPicPr>
          <p:cNvPr id="68" name="圖形 67" descr="摩斯碼 以實心填滿">
            <a:extLst>
              <a:ext uri="{FF2B5EF4-FFF2-40B4-BE49-F238E27FC236}">
                <a16:creationId xmlns:a16="http://schemas.microsoft.com/office/drawing/2014/main" id="{93E49F51-74FF-44F3-8727-02CC448C2E54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789345" y="3835715"/>
            <a:ext cx="380296" cy="3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56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"/>
          <p:cNvSpPr txBox="1"/>
          <p:nvPr/>
        </p:nvSpPr>
        <p:spPr>
          <a:xfrm>
            <a:off x="679493" y="2637808"/>
            <a:ext cx="843803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QGD</a:t>
            </a:r>
            <a:r>
              <a:rPr lang="ja-JP" altLang="en-US" sz="4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</a:t>
            </a:r>
            <a:r>
              <a:rPr lang="ja-JP" alt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endParaRPr lang="en-US" altLang="ja-JP" sz="4000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rPr>
              <a:t>セットアップ</a:t>
            </a:r>
            <a:endParaRPr sz="4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M.2/2.5インチSSDをインストールします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1" name="Google Shape;351;p49"/>
          <p:cNvSpPr txBox="1"/>
          <p:nvPr/>
        </p:nvSpPr>
        <p:spPr>
          <a:xfrm>
            <a:off x="649092" y="2728589"/>
            <a:ext cx="5142081" cy="298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2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QGD-1600P</a:t>
            </a:r>
            <a:endParaRPr sz="22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2.5インチ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SSD(1〜2個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取り付けま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最小要件は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256GB 2.5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インチSSD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です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sz="1800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 panose="020B0604020202020204" pitchFamily="34" charset="0"/>
              <a:buChar char="•"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2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QGD-1602P</a:t>
            </a:r>
            <a:endParaRPr sz="22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SSD(1-2個)および2.5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SSD(1-2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を取り付けます。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最小要件は、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128GB M.2 SSD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256GB 2.5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インチSSDです。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52" name="Google Shape;352;p49" descr="一張含有 文字, 電子用品, 電路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2748" y="2003143"/>
            <a:ext cx="5717754" cy="435962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9"/>
          <p:cNvSpPr/>
          <p:nvPr/>
        </p:nvSpPr>
        <p:spPr>
          <a:xfrm>
            <a:off x="7836818" y="4185313"/>
            <a:ext cx="1294481" cy="69773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  <p:sp>
        <p:nvSpPr>
          <p:cNvPr id="354" name="Google Shape;354;p49"/>
          <p:cNvSpPr/>
          <p:nvPr/>
        </p:nvSpPr>
        <p:spPr>
          <a:xfrm>
            <a:off x="6203286" y="4833573"/>
            <a:ext cx="1597444" cy="123939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デュアルイメージバージョン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altLang="ja-JP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QTS FW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更新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0" name="Google Shape;360;p50"/>
          <p:cNvSpPr txBox="1"/>
          <p:nvPr/>
        </p:nvSpPr>
        <p:spPr>
          <a:xfrm>
            <a:off x="1144373" y="2127493"/>
            <a:ext cx="723431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QGDにログイン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FWライブアップデートページに移動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QTS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が最新であることを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確認ください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1" name="Google Shape;361;p50"/>
          <p:cNvPicPr preferRelativeResize="0"/>
          <p:nvPr/>
        </p:nvPicPr>
        <p:blipFill rotWithShape="1">
          <a:blip r:embed="rId3">
            <a:alphaModFix/>
          </a:blip>
          <a:srcRect t="11217" b="9923"/>
          <a:stretch/>
        </p:blipFill>
        <p:spPr>
          <a:xfrm>
            <a:off x="5867296" y="3539256"/>
            <a:ext cx="6029357" cy="303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0" descr="一張含有 文字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388" y="3504664"/>
            <a:ext cx="5378067" cy="3071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/>
          <p:nvPr/>
        </p:nvSpPr>
        <p:spPr>
          <a:xfrm>
            <a:off x="496936" y="1828325"/>
            <a:ext cx="688783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 </a:t>
            </a:r>
            <a:r>
              <a:rPr lang="en-US" sz="40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NDR</a:t>
            </a:r>
            <a:r>
              <a:rPr lang="en-US" sz="4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とは何か</a:t>
            </a:r>
            <a: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  <a:b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4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ファイアウォール？スイッチ</a:t>
            </a:r>
            <a: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全く</a:t>
            </a:r>
            <a:r>
              <a:rPr lang="ja-JP" alt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別</a:t>
            </a:r>
            <a:r>
              <a:rPr lang="ja-JP" alt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のもの</a:t>
            </a:r>
            <a: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  <a:endParaRPr sz="4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QNE 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ADRAファームウェアに変更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8" name="Google Shape;368;p51"/>
          <p:cNvSpPr txBox="1"/>
          <p:nvPr/>
        </p:nvSpPr>
        <p:spPr>
          <a:xfrm>
            <a:off x="780232" y="2051815"/>
            <a:ext cx="105404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QGD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初期化リセット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QGDの電源を入れると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、使用したい</a:t>
            </a: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選択することができま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lvl="0" indent="-177800">
              <a:buClr>
                <a:srgbClr val="C5F353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デフォルトはQGDのQTSです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。「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別のファームウェアを選択</a:t>
            </a: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」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をクリックし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ファームウェアを変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更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ます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69" name="Google Shape;369;p51"/>
          <p:cNvGrpSpPr/>
          <p:nvPr/>
        </p:nvGrpSpPr>
        <p:grpSpPr>
          <a:xfrm>
            <a:off x="668288" y="3415340"/>
            <a:ext cx="10855425" cy="2508098"/>
            <a:chOff x="335861" y="3584926"/>
            <a:chExt cx="11552833" cy="2669231"/>
          </a:xfrm>
        </p:grpSpPr>
        <p:pic>
          <p:nvPicPr>
            <p:cNvPr id="370" name="Google Shape;370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5861" y="3606230"/>
              <a:ext cx="5799474" cy="2622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61347" y="3584926"/>
              <a:ext cx="5627347" cy="266923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 txBox="1"/>
          <p:nvPr/>
        </p:nvSpPr>
        <p:spPr>
          <a:xfrm>
            <a:off x="0" y="7493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FW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アップデート完了</a:t>
            </a:r>
            <a:endParaRPr lang="en-US" sz="4200" b="1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 NDR</a:t>
            </a:r>
            <a:r>
              <a:rPr lang="ja-JP" alt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7" name="Google Shape;377;p52"/>
          <p:cNvSpPr txBox="1"/>
          <p:nvPr/>
        </p:nvSpPr>
        <p:spPr>
          <a:xfrm>
            <a:off x="837933" y="1976138"/>
            <a:ext cx="93596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FWのインストールが完了すると、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ログインページが表示されます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78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C5F353"/>
              </a:buClr>
              <a:buSzPts val="1800"/>
              <a:buFont typeface="Arial"/>
              <a:buChar char="•"/>
            </a:pP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 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NDR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機能ページにアクセス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するには、ログインしてください。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78" name="Google Shape;378;p52"/>
          <p:cNvGrpSpPr/>
          <p:nvPr/>
        </p:nvGrpSpPr>
        <p:grpSpPr>
          <a:xfrm>
            <a:off x="816756" y="3274784"/>
            <a:ext cx="10558488" cy="2661677"/>
            <a:chOff x="365760" y="3118494"/>
            <a:chExt cx="11553808" cy="2912586"/>
          </a:xfrm>
        </p:grpSpPr>
        <p:pic>
          <p:nvPicPr>
            <p:cNvPr id="379" name="Google Shape;379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5760" y="3118495"/>
              <a:ext cx="6196616" cy="2906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41637" y="3118494"/>
              <a:ext cx="5177931" cy="29125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3"/>
          <p:cNvSpPr txBox="1"/>
          <p:nvPr/>
        </p:nvSpPr>
        <p:spPr>
          <a:xfrm>
            <a:off x="0" y="423983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ライセンス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の購入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6" name="Google Shape;386;p53"/>
          <p:cNvSpPr txBox="1"/>
          <p:nvPr/>
        </p:nvSpPr>
        <p:spPr>
          <a:xfrm>
            <a:off x="1039178" y="2096761"/>
            <a:ext cx="91648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 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NDRは30日間の試用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ができます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標準ライセンスを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ご購入いただくことで、</a:t>
            </a:r>
            <a:r>
              <a:rPr lang="en-US" altLang="ja-JP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すべての機能を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</a:t>
            </a:r>
            <a:r>
              <a:rPr lang="ja-JP" alt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</a:t>
            </a:r>
            <a:r>
              <a:rPr lang="ja-JP" altLang="en-US" sz="1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いただけます。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387" name="Google Shape;387;p53"/>
          <p:cNvGrpSpPr/>
          <p:nvPr/>
        </p:nvGrpSpPr>
        <p:grpSpPr>
          <a:xfrm>
            <a:off x="566791" y="3149898"/>
            <a:ext cx="10945127" cy="3062686"/>
            <a:chOff x="246000" y="2859865"/>
            <a:chExt cx="11946000" cy="3342752"/>
          </a:xfrm>
        </p:grpSpPr>
        <p:grpSp>
          <p:nvGrpSpPr>
            <p:cNvPr id="388" name="Google Shape;388;p53"/>
            <p:cNvGrpSpPr/>
            <p:nvPr/>
          </p:nvGrpSpPr>
          <p:grpSpPr>
            <a:xfrm>
              <a:off x="246000" y="2859865"/>
              <a:ext cx="5942668" cy="3342752"/>
              <a:chOff x="246000" y="2859865"/>
              <a:chExt cx="5942668" cy="3342752"/>
            </a:xfrm>
          </p:grpSpPr>
          <p:pic>
            <p:nvPicPr>
              <p:cNvPr id="389" name="Google Shape;389;p5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6000" y="2859865"/>
                <a:ext cx="5942668" cy="33427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0" name="Google Shape;390;p53"/>
              <p:cNvSpPr/>
              <p:nvPr/>
            </p:nvSpPr>
            <p:spPr>
              <a:xfrm>
                <a:off x="4525346" y="3321698"/>
                <a:ext cx="1570653" cy="861257"/>
              </a:xfrm>
              <a:prstGeom prst="rect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  <a:sym typeface="Calibri"/>
                </a:endParaRPr>
              </a:p>
            </p:txBody>
          </p:sp>
        </p:grpSp>
        <p:grpSp>
          <p:nvGrpSpPr>
            <p:cNvPr id="391" name="Google Shape;391;p53"/>
            <p:cNvGrpSpPr/>
            <p:nvPr/>
          </p:nvGrpSpPr>
          <p:grpSpPr>
            <a:xfrm>
              <a:off x="6362200" y="2891609"/>
              <a:ext cx="5829800" cy="3279263"/>
              <a:chOff x="6362200" y="2891609"/>
              <a:chExt cx="5829800" cy="3279263"/>
            </a:xfrm>
          </p:grpSpPr>
          <p:pic>
            <p:nvPicPr>
              <p:cNvPr id="392" name="Google Shape;392;p5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62200" y="2891609"/>
                <a:ext cx="5829800" cy="32792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3" name="Google Shape;393;p53"/>
              <p:cNvSpPr/>
              <p:nvPr/>
            </p:nvSpPr>
            <p:spPr>
              <a:xfrm>
                <a:off x="10621347" y="3321697"/>
                <a:ext cx="1570653" cy="861256"/>
              </a:xfrm>
              <a:prstGeom prst="rect">
                <a:avLst/>
              </a:prstGeom>
              <a:noFill/>
              <a:ln w="5715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/>
          <p:nvPr/>
        </p:nvSpPr>
        <p:spPr>
          <a:xfrm>
            <a:off x="663179" y="2589982"/>
            <a:ext cx="680110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試用</a:t>
            </a:r>
            <a:r>
              <a:rPr lang="en-US" sz="4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ライセンス</a:t>
            </a:r>
            <a:r>
              <a:rPr lang="ja-JP" alt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における制限</a:t>
            </a:r>
            <a:endParaRPr sz="40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5"/>
          <p:cNvSpPr txBox="1"/>
          <p:nvPr/>
        </p:nvSpPr>
        <p:spPr>
          <a:xfrm>
            <a:off x="0" y="306786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表示される情報の制限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5" name="Google Shape;405;p55"/>
          <p:cNvSpPr txBox="1"/>
          <p:nvPr/>
        </p:nvSpPr>
        <p:spPr>
          <a:xfrm>
            <a:off x="4922907" y="2190314"/>
            <a:ext cx="586160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ホスト名、送信元IP、送信元MAC、宛先IPなどの公開されていないデバイス情報はマスクされます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406" name="Google Shape;406;p55"/>
          <p:cNvGrpSpPr/>
          <p:nvPr/>
        </p:nvGrpSpPr>
        <p:grpSpPr>
          <a:xfrm>
            <a:off x="632738" y="2222822"/>
            <a:ext cx="10872972" cy="4507294"/>
            <a:chOff x="310684" y="1976138"/>
            <a:chExt cx="11435927" cy="4740662"/>
          </a:xfrm>
        </p:grpSpPr>
        <p:grpSp>
          <p:nvGrpSpPr>
            <p:cNvPr id="407" name="Google Shape;407;p55"/>
            <p:cNvGrpSpPr/>
            <p:nvPr/>
          </p:nvGrpSpPr>
          <p:grpSpPr>
            <a:xfrm>
              <a:off x="310684" y="1976138"/>
              <a:ext cx="4361314" cy="2331295"/>
              <a:chOff x="310684" y="1976138"/>
              <a:chExt cx="4361314" cy="2331295"/>
            </a:xfrm>
          </p:grpSpPr>
          <p:pic>
            <p:nvPicPr>
              <p:cNvPr id="408" name="Google Shape;408;p5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10684" y="1976138"/>
                <a:ext cx="4361314" cy="23312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9" name="Google Shape;409;p55"/>
              <p:cNvSpPr/>
              <p:nvPr/>
            </p:nvSpPr>
            <p:spPr>
              <a:xfrm>
                <a:off x="2307771" y="3051960"/>
                <a:ext cx="752670" cy="1216288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  <a:sym typeface="Calibri"/>
                </a:endParaRPr>
              </a:p>
            </p:txBody>
          </p:sp>
        </p:grpSp>
        <p:grpSp>
          <p:nvGrpSpPr>
            <p:cNvPr id="410" name="Google Shape;410;p55"/>
            <p:cNvGrpSpPr/>
            <p:nvPr/>
          </p:nvGrpSpPr>
          <p:grpSpPr>
            <a:xfrm>
              <a:off x="4822979" y="2674651"/>
              <a:ext cx="6923632" cy="1632756"/>
              <a:chOff x="4822979" y="2674651"/>
              <a:chExt cx="6923632" cy="1632756"/>
            </a:xfrm>
          </p:grpSpPr>
          <p:pic>
            <p:nvPicPr>
              <p:cNvPr id="411" name="Google Shape;411;p5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822979" y="2674651"/>
                <a:ext cx="6923632" cy="16327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2" name="Google Shape;412;p55"/>
              <p:cNvSpPr/>
              <p:nvPr/>
            </p:nvSpPr>
            <p:spPr>
              <a:xfrm>
                <a:off x="7211597" y="3891805"/>
                <a:ext cx="720822" cy="375306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  <a:sym typeface="Calibri"/>
                </a:endParaRPr>
              </a:p>
            </p:txBody>
          </p:sp>
        </p:grpSp>
        <p:grpSp>
          <p:nvGrpSpPr>
            <p:cNvPr id="413" name="Google Shape;413;p55"/>
            <p:cNvGrpSpPr/>
            <p:nvPr/>
          </p:nvGrpSpPr>
          <p:grpSpPr>
            <a:xfrm>
              <a:off x="310684" y="4556771"/>
              <a:ext cx="11435927" cy="2160029"/>
              <a:chOff x="310684" y="4556771"/>
              <a:chExt cx="11435927" cy="2160029"/>
            </a:xfrm>
          </p:grpSpPr>
          <p:pic>
            <p:nvPicPr>
              <p:cNvPr id="414" name="Google Shape;414;p5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10684" y="4556771"/>
                <a:ext cx="11435927" cy="21600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5" name="Google Shape;415;p55"/>
              <p:cNvSpPr/>
              <p:nvPr/>
            </p:nvSpPr>
            <p:spPr>
              <a:xfrm>
                <a:off x="4684439" y="6210987"/>
                <a:ext cx="752670" cy="391888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55"/>
              <p:cNvSpPr/>
              <p:nvPr/>
            </p:nvSpPr>
            <p:spPr>
              <a:xfrm>
                <a:off x="9694506" y="6015043"/>
                <a:ext cx="752670" cy="391888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6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制限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2" name="Google Shape;422;p56"/>
          <p:cNvSpPr txBox="1"/>
          <p:nvPr/>
        </p:nvSpPr>
        <p:spPr>
          <a:xfrm>
            <a:off x="762315" y="1916210"/>
            <a:ext cx="82468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リスク管理、脅威分析、</a:t>
            </a:r>
            <a:r>
              <a:rPr lang="en-US" sz="1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およびルール操作の一部が無効になっています</a:t>
            </a:r>
            <a:r>
              <a:rPr lang="en-US"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423" name="Google Shape;423;p56"/>
          <p:cNvGrpSpPr/>
          <p:nvPr/>
        </p:nvGrpSpPr>
        <p:grpSpPr>
          <a:xfrm>
            <a:off x="898872" y="2418459"/>
            <a:ext cx="6055565" cy="1345647"/>
            <a:chOff x="382557" y="2023456"/>
            <a:chExt cx="6055565" cy="1345647"/>
          </a:xfrm>
        </p:grpSpPr>
        <p:pic>
          <p:nvPicPr>
            <p:cNvPr id="424" name="Google Shape;424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557" y="2023456"/>
              <a:ext cx="6055565" cy="13452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56"/>
            <p:cNvSpPr/>
            <p:nvPr/>
          </p:nvSpPr>
          <p:spPr>
            <a:xfrm>
              <a:off x="5719665" y="2802065"/>
              <a:ext cx="587829" cy="567038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endParaRPr>
            </a:p>
          </p:txBody>
        </p:sp>
      </p:grpSp>
      <p:grpSp>
        <p:nvGrpSpPr>
          <p:cNvPr id="426" name="Google Shape;426;p56"/>
          <p:cNvGrpSpPr/>
          <p:nvPr/>
        </p:nvGrpSpPr>
        <p:grpSpPr>
          <a:xfrm>
            <a:off x="898872" y="3842337"/>
            <a:ext cx="8135336" cy="1375990"/>
            <a:chOff x="382557" y="3554021"/>
            <a:chExt cx="8135336" cy="1375990"/>
          </a:xfrm>
        </p:grpSpPr>
        <p:pic>
          <p:nvPicPr>
            <p:cNvPr id="427" name="Google Shape;427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2557" y="3554021"/>
              <a:ext cx="8135336" cy="1375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56"/>
            <p:cNvSpPr/>
            <p:nvPr/>
          </p:nvSpPr>
          <p:spPr>
            <a:xfrm>
              <a:off x="8061649" y="4605623"/>
              <a:ext cx="354563" cy="25509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56"/>
          <p:cNvGrpSpPr/>
          <p:nvPr/>
        </p:nvGrpSpPr>
        <p:grpSpPr>
          <a:xfrm>
            <a:off x="898872" y="5307914"/>
            <a:ext cx="8836089" cy="1550086"/>
            <a:chOff x="382557" y="5167393"/>
            <a:chExt cx="8836089" cy="1550086"/>
          </a:xfrm>
        </p:grpSpPr>
        <p:pic>
          <p:nvPicPr>
            <p:cNvPr id="430" name="Google Shape;430;p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557" y="5167393"/>
              <a:ext cx="8836089" cy="15500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1" name="Google Shape;431;p56"/>
            <p:cNvSpPr/>
            <p:nvPr/>
          </p:nvSpPr>
          <p:spPr>
            <a:xfrm>
              <a:off x="7215673" y="6335485"/>
              <a:ext cx="587829" cy="350183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8"/>
          <p:cNvSpPr txBox="1"/>
          <p:nvPr/>
        </p:nvSpPr>
        <p:spPr>
          <a:xfrm>
            <a:off x="384702" y="6189490"/>
            <a:ext cx="11429670" cy="395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Copyright</a:t>
            </a:r>
            <a:r>
              <a:rPr lang="en-US" sz="7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 2021 QNAP Systems, Inc. </a:t>
            </a:r>
            <a:r>
              <a:rPr lang="en-US" sz="7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無断複写</a:t>
            </a:r>
            <a:r>
              <a:rPr lang="en-US" sz="7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・転載を禁じます</a:t>
            </a:r>
            <a:r>
              <a:rPr lang="en-US" sz="7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 </a:t>
            </a:r>
            <a:r>
              <a:rPr lang="en-US" sz="7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QNAP®およびその他のQNAP製品名は、QNAP</a:t>
            </a:r>
            <a:r>
              <a:rPr lang="en-US" sz="7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7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Systems, </a:t>
            </a:r>
            <a:r>
              <a:rPr lang="en-US" sz="7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Inc</a:t>
            </a:r>
            <a:r>
              <a:rPr lang="en-US" sz="7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.の所有権商標または登録商標です。ここに記載されているその他の製品および会社名は、それぞれの所有者の商標です</a:t>
            </a:r>
            <a:r>
              <a:rPr lang="en-US" sz="7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1" name="Google Shape;441;p58"/>
          <p:cNvSpPr txBox="1"/>
          <p:nvPr/>
        </p:nvSpPr>
        <p:spPr>
          <a:xfrm>
            <a:off x="298307" y="2552105"/>
            <a:ext cx="619192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QNAP製品</a:t>
            </a:r>
            <a:endParaRPr sz="5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2" name="Google Shape;442;p58"/>
          <p:cNvSpPr txBox="1"/>
          <p:nvPr/>
        </p:nvSpPr>
        <p:spPr>
          <a:xfrm>
            <a:off x="380499" y="3506212"/>
            <a:ext cx="571550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6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rPr>
              <a:t>ぜひご検討ください</a:t>
            </a:r>
            <a:endParaRPr sz="2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43" name="Google Shape;44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260" y="474559"/>
            <a:ext cx="1335645" cy="238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Google Shape;444;p58"/>
          <p:cNvCxnSpPr/>
          <p:nvPr/>
        </p:nvCxnSpPr>
        <p:spPr>
          <a:xfrm>
            <a:off x="432260" y="6082574"/>
            <a:ext cx="1130928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"/>
          <p:cNvSpPr/>
          <p:nvPr/>
        </p:nvSpPr>
        <p:spPr>
          <a:xfrm>
            <a:off x="1274619" y="3316748"/>
            <a:ext cx="3104500" cy="3112068"/>
          </a:xfrm>
          <a:prstGeom prst="ellipse">
            <a:avLst/>
          </a:prstGeom>
          <a:solidFill>
            <a:srgbClr val="FFFFFF">
              <a:alpha val="24705"/>
            </a:srgbClr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25" name="Google Shape;125;p34"/>
          <p:cNvSpPr/>
          <p:nvPr/>
        </p:nvSpPr>
        <p:spPr>
          <a:xfrm>
            <a:off x="4622959" y="3316748"/>
            <a:ext cx="3104500" cy="3112068"/>
          </a:xfrm>
          <a:prstGeom prst="ellipse">
            <a:avLst/>
          </a:prstGeom>
          <a:solidFill>
            <a:srgbClr val="FFFFFF">
              <a:alpha val="9803"/>
            </a:srgbClr>
          </a:solidFill>
          <a:ln>
            <a:noFill/>
          </a:ln>
        </p:spPr>
        <p:txBody>
          <a:bodyPr spcFirstLastPara="1" wrap="square" lIns="0" tIns="349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r>
              <a:rPr lang="en-US" sz="2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2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sz="24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alibri"/>
              <a:buNone/>
            </a:pPr>
            <a:endParaRPr sz="24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6" name="Google Shape;126;p34"/>
          <p:cNvSpPr/>
          <p:nvPr/>
        </p:nvSpPr>
        <p:spPr>
          <a:xfrm>
            <a:off x="7971299" y="3316748"/>
            <a:ext cx="3104500" cy="3112068"/>
          </a:xfrm>
          <a:prstGeom prst="ellipse">
            <a:avLst/>
          </a:prstGeom>
          <a:solidFill>
            <a:srgbClr val="FFFFFF">
              <a:alpha val="24705"/>
            </a:srgbClr>
          </a:solidFill>
          <a:ln>
            <a:noFill/>
          </a:ln>
        </p:spPr>
        <p:txBody>
          <a:bodyPr spcFirstLastPara="1" wrap="square" lIns="0" tIns="349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alibri"/>
              <a:buNone/>
            </a:pPr>
            <a:endParaRPr sz="105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127" name="Google Shape;127;p34"/>
          <p:cNvCxnSpPr/>
          <p:nvPr/>
        </p:nvCxnSpPr>
        <p:spPr>
          <a:xfrm>
            <a:off x="1623165" y="4957273"/>
            <a:ext cx="2407408" cy="0"/>
          </a:xfrm>
          <a:prstGeom prst="straightConnector1">
            <a:avLst/>
          </a:prstGeom>
          <a:noFill/>
          <a:ln w="12700" cap="flat" cmpd="sng">
            <a:solidFill>
              <a:srgbClr val="C0DBD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34"/>
          <p:cNvCxnSpPr/>
          <p:nvPr/>
        </p:nvCxnSpPr>
        <p:spPr>
          <a:xfrm>
            <a:off x="4971505" y="4957273"/>
            <a:ext cx="2407408" cy="0"/>
          </a:xfrm>
          <a:prstGeom prst="straightConnector1">
            <a:avLst/>
          </a:prstGeom>
          <a:noFill/>
          <a:ln w="12700" cap="flat" cmpd="sng">
            <a:solidFill>
              <a:srgbClr val="C0DBD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34"/>
          <p:cNvCxnSpPr/>
          <p:nvPr/>
        </p:nvCxnSpPr>
        <p:spPr>
          <a:xfrm>
            <a:off x="8319845" y="4957273"/>
            <a:ext cx="2407408" cy="0"/>
          </a:xfrm>
          <a:prstGeom prst="straightConnector1">
            <a:avLst/>
          </a:prstGeom>
          <a:noFill/>
          <a:ln w="12700" cap="flat" cmpd="sng">
            <a:solidFill>
              <a:srgbClr val="C0DBD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p34"/>
          <p:cNvSpPr txBox="1"/>
          <p:nvPr/>
        </p:nvSpPr>
        <p:spPr>
          <a:xfrm>
            <a:off x="8375826" y="5120594"/>
            <a:ext cx="2295447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アクセススイッチ</a:t>
            </a:r>
            <a:endParaRPr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ja-JP" alt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被害</a:t>
            </a:r>
            <a:r>
              <a:rPr 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ゾーンを分離する</a:t>
            </a:r>
            <a:endParaRPr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危機管理</a:t>
            </a:r>
            <a:endParaRPr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1" name="Google Shape;131;p34"/>
          <p:cNvSpPr txBox="1"/>
          <p:nvPr/>
        </p:nvSpPr>
        <p:spPr>
          <a:xfrm>
            <a:off x="8367076" y="3902473"/>
            <a:ext cx="23129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ja-JP" altLang="en-US" sz="24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隔離処置</a:t>
            </a:r>
            <a:endParaRPr sz="105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32" name="Google Shape;132;p34"/>
          <p:cNvSpPr txBox="1"/>
          <p:nvPr/>
        </p:nvSpPr>
        <p:spPr>
          <a:xfrm>
            <a:off x="4971505" y="3902473"/>
            <a:ext cx="24074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リアルタイム</a:t>
            </a:r>
            <a:r>
              <a:rPr lang="en-US" sz="24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400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脅威分析</a:t>
            </a:r>
            <a:endParaRPr sz="18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33" name="Google Shape;133;p34"/>
          <p:cNvSpPr txBox="1"/>
          <p:nvPr/>
        </p:nvSpPr>
        <p:spPr>
          <a:xfrm>
            <a:off x="1451964" y="3902473"/>
            <a:ext cx="27498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アダプティブ</a:t>
            </a:r>
            <a:endParaRPr sz="24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脅威検出</a:t>
            </a:r>
            <a:endParaRPr sz="24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4" name="Google Shape;134;p34"/>
          <p:cNvSpPr txBox="1"/>
          <p:nvPr/>
        </p:nvSpPr>
        <p:spPr>
          <a:xfrm>
            <a:off x="1882467" y="5266788"/>
            <a:ext cx="1888804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脅威</a:t>
            </a:r>
            <a:r>
              <a:rPr lang="ja-JP" alt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の監</a:t>
            </a: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視</a:t>
            </a:r>
            <a:endParaRPr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脅威</a:t>
            </a: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トラップ</a:t>
            </a:r>
            <a:endParaRPr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Google Shape;135;p34"/>
          <p:cNvSpPr txBox="1"/>
          <p:nvPr/>
        </p:nvSpPr>
        <p:spPr>
          <a:xfrm>
            <a:off x="5110613" y="5266788"/>
            <a:ext cx="212919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相関分析</a:t>
            </a:r>
            <a:endParaRPr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深い脅威分析</a:t>
            </a:r>
            <a:endParaRPr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6" name="Google Shape;136;p34"/>
          <p:cNvSpPr txBox="1"/>
          <p:nvPr/>
        </p:nvSpPr>
        <p:spPr>
          <a:xfrm>
            <a:off x="0" y="220188"/>
            <a:ext cx="12192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 </a:t>
            </a:r>
            <a:r>
              <a:rPr lang="en-US" sz="36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NDR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36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＝ </a:t>
            </a:r>
            <a:r>
              <a:rPr lang="en-US" sz="36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セキュリティ機能を備えたスマートエッジスイッチ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7" name="Google Shape;137;p34"/>
          <p:cNvPicPr preferRelativeResize="0"/>
          <p:nvPr/>
        </p:nvPicPr>
        <p:blipFill rotWithShape="1">
          <a:blip r:embed="rId3">
            <a:alphaModFix/>
          </a:blip>
          <a:srcRect t="16035"/>
          <a:stretch/>
        </p:blipFill>
        <p:spPr>
          <a:xfrm>
            <a:off x="2128527" y="2583257"/>
            <a:ext cx="7686908" cy="1155895"/>
          </a:xfrm>
          <a:prstGeom prst="rect">
            <a:avLst/>
          </a:prstGeom>
          <a:noFill/>
          <a:ln>
            <a:noFill/>
          </a:ln>
          <a:effectLst>
            <a:outerShdw blurRad="292100" dist="381000" dir="8100000" algn="t" rotWithShape="0">
              <a:srgbClr val="000000">
                <a:alpha val="55686"/>
              </a:srgbClr>
            </a:outerShdw>
          </a:effectLst>
        </p:spPr>
      </p:pic>
      <p:pic>
        <p:nvPicPr>
          <p:cNvPr id="138" name="Google Shape;13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7059" y="1767230"/>
            <a:ext cx="3296299" cy="84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0764" y="2193701"/>
            <a:ext cx="9510471" cy="428256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5"/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alt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コア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6" name="Google Shape;146;p35"/>
          <p:cNvSpPr txBox="1"/>
          <p:nvPr/>
        </p:nvSpPr>
        <p:spPr>
          <a:xfrm>
            <a:off x="6570182" y="2182063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7" name="Google Shape;147;p35"/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OA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8" name="Google Shape;148;p35"/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生産ライン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9" name="Google Shape;149;p35"/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サーバーファーム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50" name="Google Shape;150;p35"/>
          <p:cNvSpPr txBox="1"/>
          <p:nvPr/>
        </p:nvSpPr>
        <p:spPr>
          <a:xfrm>
            <a:off x="0" y="170574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典型的なエンタープライズ</a:t>
            </a:r>
            <a:r>
              <a:rPr 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ネットワークトポロジ</a:t>
            </a:r>
            <a:r>
              <a:rPr lang="ja-JP" alt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1" name="Google Shape;151;p35"/>
          <p:cNvSpPr txBox="1"/>
          <p:nvPr/>
        </p:nvSpPr>
        <p:spPr>
          <a:xfrm>
            <a:off x="1324293" y="3411318"/>
            <a:ext cx="1741296" cy="64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次世代ファイアウォール</a:t>
            </a:r>
            <a:endParaRPr sz="1200" b="0" i="0" u="none" strike="noStrike" cap="none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52" name="Google Shape;152;p35"/>
          <p:cNvSpPr txBox="1"/>
          <p:nvPr/>
        </p:nvSpPr>
        <p:spPr>
          <a:xfrm>
            <a:off x="4917626" y="2832665"/>
            <a:ext cx="1403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alt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ディストリビューション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3" name="Google Shape;153;p35"/>
          <p:cNvSpPr txBox="1"/>
          <p:nvPr/>
        </p:nvSpPr>
        <p:spPr>
          <a:xfrm>
            <a:off x="6559504" y="3727712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4" name="Google Shape;154;p35"/>
          <p:cNvSpPr txBox="1"/>
          <p:nvPr/>
        </p:nvSpPr>
        <p:spPr>
          <a:xfrm>
            <a:off x="6570182" y="5285736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4293" y="2203976"/>
            <a:ext cx="9526942" cy="429633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6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イントラネット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内の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脅威検出は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困難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2" name="Google Shape;162;p36"/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alt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コア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" name="Google Shape;163;p36"/>
          <p:cNvSpPr txBox="1"/>
          <p:nvPr/>
        </p:nvSpPr>
        <p:spPr>
          <a:xfrm>
            <a:off x="6570182" y="2182063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4" name="Google Shape;164;p36"/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OA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5" name="Google Shape;165;p36"/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生産ライン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6" name="Google Shape;166;p36"/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サーバーファーム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7" name="Google Shape;167;p36"/>
          <p:cNvSpPr txBox="1"/>
          <p:nvPr/>
        </p:nvSpPr>
        <p:spPr>
          <a:xfrm>
            <a:off x="1324293" y="3431196"/>
            <a:ext cx="1607750" cy="64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次世代ファイアウォール</a:t>
            </a:r>
            <a:endParaRPr sz="1200" b="0" i="0" u="none" strike="noStrike" cap="none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68" name="Google Shape;168;p36"/>
          <p:cNvSpPr txBox="1"/>
          <p:nvPr/>
        </p:nvSpPr>
        <p:spPr>
          <a:xfrm>
            <a:off x="4907687" y="2802848"/>
            <a:ext cx="14235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alt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ディストリビューション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9" name="Google Shape;169;p36"/>
          <p:cNvSpPr txBox="1"/>
          <p:nvPr/>
        </p:nvSpPr>
        <p:spPr>
          <a:xfrm>
            <a:off x="6559504" y="3727712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0" name="Google Shape;170;p36"/>
          <p:cNvSpPr txBox="1"/>
          <p:nvPr/>
        </p:nvSpPr>
        <p:spPr>
          <a:xfrm>
            <a:off x="6570182" y="5285736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4293" y="2203976"/>
            <a:ext cx="9526943" cy="429633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7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ソリューション図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8" name="Google Shape;178;p37"/>
          <p:cNvSpPr txBox="1"/>
          <p:nvPr/>
        </p:nvSpPr>
        <p:spPr>
          <a:xfrm>
            <a:off x="3065589" y="3439196"/>
            <a:ext cx="12097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alt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コア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9" name="Google Shape;179;p37"/>
          <p:cNvSpPr txBox="1"/>
          <p:nvPr/>
        </p:nvSpPr>
        <p:spPr>
          <a:xfrm>
            <a:off x="7941782" y="1895544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OA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0" name="Google Shape;180;p37"/>
          <p:cNvSpPr txBox="1"/>
          <p:nvPr/>
        </p:nvSpPr>
        <p:spPr>
          <a:xfrm>
            <a:off x="7956392" y="3440004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生産ライン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1" name="Google Shape;181;p37"/>
          <p:cNvSpPr txBox="1"/>
          <p:nvPr/>
        </p:nvSpPr>
        <p:spPr>
          <a:xfrm>
            <a:off x="7983987" y="4998028"/>
            <a:ext cx="1765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サーバーファーム</a:t>
            </a:r>
            <a:endParaRPr sz="1200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2" name="Google Shape;182;p37"/>
          <p:cNvSpPr txBox="1"/>
          <p:nvPr/>
        </p:nvSpPr>
        <p:spPr>
          <a:xfrm>
            <a:off x="1324292" y="3441135"/>
            <a:ext cx="1589902" cy="64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次世代ファイアウォール</a:t>
            </a:r>
            <a:endParaRPr sz="1200" b="0" i="0" u="none" strike="noStrike" cap="none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84" name="Google Shape;18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6317" y="2660661"/>
            <a:ext cx="1803612" cy="323011"/>
          </a:xfrm>
          <a:prstGeom prst="rect">
            <a:avLst/>
          </a:prstGeom>
          <a:noFill/>
          <a:ln>
            <a:noFill/>
          </a:ln>
          <a:effectLst>
            <a:outerShdw blurRad="292100" dist="381000" dir="8100000" algn="t" rotWithShape="0">
              <a:srgbClr val="000000">
                <a:alpha val="55686"/>
              </a:srgbClr>
            </a:outerShdw>
          </a:effectLst>
        </p:spPr>
      </p:pic>
      <p:pic>
        <p:nvPicPr>
          <p:cNvPr id="185" name="Google Shape;18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6317" y="4181945"/>
            <a:ext cx="1803612" cy="323011"/>
          </a:xfrm>
          <a:prstGeom prst="rect">
            <a:avLst/>
          </a:prstGeom>
          <a:noFill/>
          <a:ln>
            <a:noFill/>
          </a:ln>
          <a:effectLst>
            <a:outerShdw blurRad="292100" dist="381000" dir="8100000" algn="t" rotWithShape="0">
              <a:srgbClr val="000000">
                <a:alpha val="55686"/>
              </a:srgbClr>
            </a:outerShdw>
          </a:effectLst>
        </p:spPr>
      </p:pic>
      <p:pic>
        <p:nvPicPr>
          <p:cNvPr id="186" name="Google Shape;18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0714" y="5703229"/>
            <a:ext cx="1803612" cy="323011"/>
          </a:xfrm>
          <a:prstGeom prst="rect">
            <a:avLst/>
          </a:prstGeom>
          <a:noFill/>
          <a:ln>
            <a:noFill/>
          </a:ln>
          <a:effectLst>
            <a:outerShdw blurRad="292100" dist="381000" dir="8100000" algn="t" rotWithShape="0">
              <a:srgbClr val="000000">
                <a:alpha val="55686"/>
              </a:srgbClr>
            </a:outerShdw>
          </a:effectLst>
        </p:spPr>
      </p:pic>
      <p:pic>
        <p:nvPicPr>
          <p:cNvPr id="187" name="Google Shape;187;p37" descr="高溫 以實心填滿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6692" y="5215827"/>
            <a:ext cx="452877" cy="45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7" descr="高溫 以實心填滿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4861" y="3715841"/>
            <a:ext cx="452877" cy="45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7" descr="高溫 以實心填滿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4862" y="2173259"/>
            <a:ext cx="452877" cy="45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8585" y="2973508"/>
            <a:ext cx="1319949" cy="3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8584" y="4557023"/>
            <a:ext cx="1319949" cy="3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8584" y="6045538"/>
            <a:ext cx="1319949" cy="33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7"/>
          <p:cNvSpPr txBox="1"/>
          <p:nvPr/>
        </p:nvSpPr>
        <p:spPr>
          <a:xfrm>
            <a:off x="4897748" y="2812787"/>
            <a:ext cx="136114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alt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ディストリビューション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スイッチ</a:t>
            </a:r>
            <a:endParaRPr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 txBox="1"/>
          <p:nvPr/>
        </p:nvSpPr>
        <p:spPr>
          <a:xfrm>
            <a:off x="658776" y="2607716"/>
            <a:ext cx="618708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ターゲット市場と</a:t>
            </a:r>
            <a: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40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お客様</a:t>
            </a:r>
            <a:r>
              <a:rPr lang="ja-JP" altLang="en-US" sz="40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が抱える</a:t>
            </a:r>
            <a:r>
              <a:rPr lang="en-US" sz="40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ターゲット顧客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4" name="Google Shape;204;p39"/>
          <p:cNvSpPr/>
          <p:nvPr/>
        </p:nvSpPr>
        <p:spPr>
          <a:xfrm>
            <a:off x="9752815" y="4877705"/>
            <a:ext cx="1958454" cy="702859"/>
          </a:xfrm>
          <a:prstGeom prst="roundRect">
            <a:avLst>
              <a:gd name="adj" fmla="val 16667"/>
            </a:avLst>
          </a:prstGeom>
          <a:solidFill>
            <a:srgbClr val="87C721">
              <a:alpha val="13725"/>
            </a:srgbClr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消費者</a:t>
            </a: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783203" y="4877705"/>
            <a:ext cx="1958454" cy="702859"/>
          </a:xfrm>
          <a:prstGeom prst="roundRect">
            <a:avLst>
              <a:gd name="adj" fmla="val 16667"/>
            </a:avLst>
          </a:prstGeom>
          <a:solidFill>
            <a:srgbClr val="87C721">
              <a:alpha val="13725"/>
            </a:srgbClr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</a:t>
            </a:r>
            <a:r>
              <a:rPr lang="en-US" sz="16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企業</a:t>
            </a: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06" name="Google Shape;206;p39"/>
          <p:cNvSpPr txBox="1"/>
          <p:nvPr/>
        </p:nvSpPr>
        <p:spPr>
          <a:xfrm>
            <a:off x="779348" y="5615961"/>
            <a:ext cx="1953914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5.000</a:t>
            </a:r>
            <a:r>
              <a:rPr lang="ja-JP" altLang="en-US" sz="1300" dirty="0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</a:t>
            </a:r>
            <a:r>
              <a:rPr lang="en-US" sz="1300" dirty="0" err="1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以上のデバイス</a:t>
            </a:r>
            <a:endParaRPr sz="1300" dirty="0">
              <a:solidFill>
                <a:srgbClr val="D0CECE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>
            <a:off x="3005134" y="4877705"/>
            <a:ext cx="1958454" cy="702859"/>
          </a:xfrm>
          <a:prstGeom prst="roundRect">
            <a:avLst>
              <a:gd name="adj" fmla="val 16667"/>
            </a:avLst>
          </a:prstGeom>
          <a:solidFill>
            <a:srgbClr val="87C721">
              <a:alpha val="13725"/>
            </a:srgbClr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rPr>
              <a:t>中堅企業</a:t>
            </a: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08" name="Google Shape;208;p39"/>
          <p:cNvSpPr txBox="1"/>
          <p:nvPr/>
        </p:nvSpPr>
        <p:spPr>
          <a:xfrm>
            <a:off x="2884679" y="5598410"/>
            <a:ext cx="2262875" cy="30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1.000〜5.000</a:t>
            </a:r>
            <a:r>
              <a:rPr lang="ja-JP" altLang="en-US" sz="1300" dirty="0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台の</a:t>
            </a:r>
            <a:r>
              <a:rPr lang="en-US" sz="1300" dirty="0" err="1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デバイス</a:t>
            </a:r>
            <a:endParaRPr sz="1300" dirty="0">
              <a:solidFill>
                <a:srgbClr val="D0CECE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09" name="Google Shape;209;p39"/>
          <p:cNvSpPr/>
          <p:nvPr/>
        </p:nvSpPr>
        <p:spPr>
          <a:xfrm>
            <a:off x="5268009" y="4877705"/>
            <a:ext cx="1958454" cy="702859"/>
          </a:xfrm>
          <a:prstGeom prst="roundRect">
            <a:avLst>
              <a:gd name="adj" fmla="val 16667"/>
            </a:avLst>
          </a:prstGeom>
          <a:solidFill>
            <a:srgbClr val="87C721">
              <a:alpha val="13725"/>
            </a:srgbClr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中小企業</a:t>
            </a:r>
            <a:endParaRPr sz="16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0" name="Google Shape;210;p39"/>
          <p:cNvSpPr txBox="1"/>
          <p:nvPr/>
        </p:nvSpPr>
        <p:spPr>
          <a:xfrm>
            <a:off x="5227066" y="5615961"/>
            <a:ext cx="2040341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250〜1.000</a:t>
            </a:r>
            <a:r>
              <a:rPr lang="ja-JP" altLang="en-US" sz="1300" dirty="0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台の</a:t>
            </a:r>
            <a:r>
              <a:rPr lang="en-US" sz="1300" dirty="0" err="1" smtClean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デバイス</a:t>
            </a:r>
            <a:endParaRPr sz="1300" dirty="0">
              <a:solidFill>
                <a:srgbClr val="D0CECE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211" name="Google Shape;211;p39"/>
          <p:cNvGrpSpPr/>
          <p:nvPr/>
        </p:nvGrpSpPr>
        <p:grpSpPr>
          <a:xfrm>
            <a:off x="7489941" y="4877705"/>
            <a:ext cx="2040341" cy="1030603"/>
            <a:chOff x="7454995" y="4877705"/>
            <a:chExt cx="2040341" cy="1030603"/>
          </a:xfrm>
        </p:grpSpPr>
        <p:sp>
          <p:nvSpPr>
            <p:cNvPr id="212" name="Google Shape;212;p39"/>
            <p:cNvSpPr txBox="1"/>
            <p:nvPr/>
          </p:nvSpPr>
          <p:spPr>
            <a:xfrm>
              <a:off x="7454995" y="5615961"/>
              <a:ext cx="2040341" cy="2923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dirty="0" smtClean="0">
                  <a:solidFill>
                    <a:srgbClr val="D0CECE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10~250</a:t>
              </a:r>
              <a:r>
                <a:rPr lang="ja-JP" altLang="en-US" sz="1300" dirty="0" smtClean="0">
                  <a:solidFill>
                    <a:srgbClr val="D0CECE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台の</a:t>
              </a:r>
              <a:r>
                <a:rPr lang="ja-JP" altLang="en-US" sz="1300" dirty="0">
                  <a:solidFill>
                    <a:srgbClr val="D0CEC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デバイス</a:t>
              </a:r>
              <a:endParaRPr sz="1300" dirty="0">
                <a:solidFill>
                  <a:srgbClr val="D0CEC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grpSp>
          <p:nvGrpSpPr>
            <p:cNvPr id="213" name="Google Shape;213;p39"/>
            <p:cNvGrpSpPr/>
            <p:nvPr/>
          </p:nvGrpSpPr>
          <p:grpSpPr>
            <a:xfrm>
              <a:off x="7495938" y="4877705"/>
              <a:ext cx="1958454" cy="702859"/>
              <a:chOff x="1965277" y="4775608"/>
              <a:chExt cx="1958454" cy="702859"/>
            </a:xfrm>
          </p:grpSpPr>
          <p:sp>
            <p:nvSpPr>
              <p:cNvPr id="214" name="Google Shape;214;p39"/>
              <p:cNvSpPr/>
              <p:nvPr/>
            </p:nvSpPr>
            <p:spPr>
              <a:xfrm>
                <a:off x="1965277" y="4775608"/>
                <a:ext cx="1958454" cy="702859"/>
              </a:xfrm>
              <a:prstGeom prst="roundRect">
                <a:avLst>
                  <a:gd name="adj" fmla="val 16667"/>
                </a:avLst>
              </a:prstGeom>
              <a:solidFill>
                <a:srgbClr val="FFC000">
                  <a:alpha val="37647"/>
                </a:srgbClr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altLang="en-US" sz="1600" dirty="0">
                    <a:solidFill>
                      <a:schemeClr val="lt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スモールビジネス</a:t>
                </a: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15" name="Google Shape;215;p39"/>
              <p:cNvSpPr/>
              <p:nvPr/>
            </p:nvSpPr>
            <p:spPr>
              <a:xfrm>
                <a:off x="1965304" y="4776037"/>
                <a:ext cx="1958400" cy="702000"/>
              </a:xfrm>
              <a:prstGeom prst="roundRect">
                <a:avLst>
                  <a:gd name="adj" fmla="val 16667"/>
                </a:avLst>
              </a:prstGeom>
              <a:noFill/>
              <a:ln w="15225" cap="flat" cmpd="sng">
                <a:solidFill>
                  <a:srgbClr val="FEFBF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reflection stA="50000" endA="300" endPos="48000" sy="-100000" algn="bl" rotWithShape="0"/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</p:grpSp>
      <p:sp>
        <p:nvSpPr>
          <p:cNvPr id="216" name="Google Shape;216;p39"/>
          <p:cNvSpPr txBox="1"/>
          <p:nvPr/>
        </p:nvSpPr>
        <p:spPr>
          <a:xfrm>
            <a:off x="2423516" y="2546762"/>
            <a:ext cx="7344968" cy="180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中小企業は、</a:t>
            </a:r>
            <a:r>
              <a:rPr lang="en-US" sz="2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標的型ランサムウェア攻撃</a:t>
            </a:r>
            <a:r>
              <a:rPr lang="ja-JP" altLang="en-US" sz="2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への</a:t>
            </a:r>
            <a:r>
              <a:rPr lang="en-US" sz="2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防御</a:t>
            </a:r>
            <a:r>
              <a:rPr lang="ja-JP" altLang="en-US" sz="280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r>
              <a:rPr lang="ja-JP" altLang="en-US" sz="280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おいて</a:t>
            </a:r>
            <a:r>
              <a:rPr lang="en-US" sz="2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最も</a:t>
            </a:r>
            <a:r>
              <a:rPr lang="ja-JP" altLang="en-US" sz="2800" dirty="0" smtClean="0">
                <a:solidFill>
                  <a:srgbClr val="C5F35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脆弱</a:t>
            </a:r>
            <a:r>
              <a:rPr lang="en-US" sz="280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です</a:t>
            </a:r>
            <a:endParaRPr sz="280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/>
        </p:nvSpPr>
        <p:spPr>
          <a:xfrm>
            <a:off x="0" y="359415"/>
            <a:ext cx="12192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中</a:t>
            </a:r>
            <a:r>
              <a:rPr lang="ja-JP" alt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小企業</a:t>
            </a:r>
            <a:r>
              <a:rPr lang="ja-JP" alt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sz="4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ADRA</a:t>
            </a:r>
            <a:r>
              <a:rPr lang="ja-JP" alt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必要</a:t>
            </a:r>
            <a:r>
              <a:rPr lang="ja-JP" altLang="en-US" sz="4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とする</a:t>
            </a:r>
            <a:r>
              <a:rPr lang="en-US" sz="4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理由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3" name="Google Shape;223;p40"/>
          <p:cNvSpPr/>
          <p:nvPr/>
        </p:nvSpPr>
        <p:spPr>
          <a:xfrm>
            <a:off x="1763484" y="2348968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rgbClr val="A0C5E6"/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C0DB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  <a:reflection stA="50000" endA="300" endPos="55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リソース</a:t>
            </a:r>
            <a:r>
              <a:rPr lang="en-US" sz="24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不足</a:t>
            </a:r>
            <a:endParaRPr sz="24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予算、セキュリティ分析</a:t>
            </a:r>
            <a: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ディフェンス</a:t>
            </a:r>
            <a:r>
              <a:rPr lang="en-US" sz="2000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コンセプト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4" name="Google Shape;224;p40"/>
          <p:cNvSpPr/>
          <p:nvPr/>
        </p:nvSpPr>
        <p:spPr>
          <a:xfrm>
            <a:off x="6096000" y="2348967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rgbClr val="A0C5E6"/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C0DB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  <a:reflection stA="50000" endA="300" endPos="55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典型的なNASユーザ</a:t>
            </a:r>
            <a:r>
              <a:rPr lang="en-US" sz="24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24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物理ストレージ</a:t>
            </a:r>
            <a:r>
              <a:rPr lang="ja-JP" alt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は標的なりやすい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5" name="Google Shape;225;p40"/>
          <p:cNvSpPr/>
          <p:nvPr/>
        </p:nvSpPr>
        <p:spPr>
          <a:xfrm>
            <a:off x="1763484" y="4401284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rgbClr val="A0C5E6"/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C0DB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  <a:reflection stA="50000" endA="300" endPos="55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レガシーシステム</a:t>
            </a:r>
            <a:r>
              <a:rPr lang="ja-JP" altLang="en-US" sz="24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が多い</a:t>
            </a:r>
            <a:endParaRPr sz="24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脆弱なシステム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6" name="Google Shape;226;p40"/>
          <p:cNvSpPr/>
          <p:nvPr/>
        </p:nvSpPr>
        <p:spPr>
          <a:xfrm>
            <a:off x="6096000" y="4401283"/>
            <a:ext cx="3886042" cy="1602857"/>
          </a:xfrm>
          <a:prstGeom prst="roundRect">
            <a:avLst>
              <a:gd name="adj" fmla="val 5424"/>
            </a:avLst>
          </a:prstGeom>
          <a:gradFill>
            <a:gsLst>
              <a:gs pos="0">
                <a:srgbClr val="A0C5E6"/>
              </a:gs>
              <a:gs pos="37000">
                <a:srgbClr val="87C721"/>
              </a:gs>
              <a:gs pos="100000">
                <a:srgbClr val="5693C9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C0DB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  <a:reflection stA="50000" endA="300" endPos="55000" sy="-100000" algn="bl" rotWithShape="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まな板の上の鯉</a:t>
            </a:r>
            <a:endParaRPr lang="en-US" altLang="ja-JP" sz="2400" b="1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簡単に攻撃可能</a:t>
            </a:r>
            <a:endParaRPr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956</Words>
  <Application>Microsoft Office PowerPoint</Application>
  <PresentationFormat>Widescreen</PresentationFormat>
  <Paragraphs>210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ＭＳ Ｐゴシック</vt:lpstr>
      <vt:lpstr>新細明體</vt:lpstr>
      <vt:lpstr>Fira Sans Extra Condensed Medium</vt:lpstr>
      <vt:lpstr>Roboto</vt:lpstr>
      <vt:lpstr>Meiryo UI</vt:lpstr>
      <vt:lpstr>Arial</vt:lpstr>
      <vt:lpstr>Quire Sans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2022-08-05T00:24:16Z</dcterms:modified>
</cp:coreProperties>
</file>