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70" r:id="rId2"/>
    <p:sldId id="293" r:id="rId3"/>
    <p:sldId id="1464" r:id="rId4"/>
    <p:sldId id="1466" r:id="rId5"/>
    <p:sldId id="530" r:id="rId6"/>
    <p:sldId id="314" r:id="rId7"/>
    <p:sldId id="3573" r:id="rId8"/>
    <p:sldId id="3587" r:id="rId9"/>
    <p:sldId id="3599" r:id="rId10"/>
    <p:sldId id="300" r:id="rId11"/>
    <p:sldId id="306" r:id="rId12"/>
    <p:sldId id="1453" r:id="rId13"/>
    <p:sldId id="3615" r:id="rId14"/>
    <p:sldId id="3600" r:id="rId15"/>
    <p:sldId id="275" r:id="rId16"/>
    <p:sldId id="3588" r:id="rId17"/>
    <p:sldId id="3611" r:id="rId18"/>
    <p:sldId id="424" r:id="rId19"/>
    <p:sldId id="3606" r:id="rId20"/>
    <p:sldId id="277" r:id="rId21"/>
    <p:sldId id="3574" r:id="rId22"/>
    <p:sldId id="1368" r:id="rId23"/>
    <p:sldId id="1487" r:id="rId24"/>
    <p:sldId id="302" r:id="rId25"/>
    <p:sldId id="1418" r:id="rId26"/>
    <p:sldId id="1445" r:id="rId27"/>
    <p:sldId id="3581" r:id="rId28"/>
    <p:sldId id="3592" r:id="rId29"/>
    <p:sldId id="3595" r:id="rId30"/>
    <p:sldId id="3616" r:id="rId31"/>
    <p:sldId id="301" r:id="rId32"/>
    <p:sldId id="294" r:id="rId33"/>
    <p:sldId id="1419" r:id="rId34"/>
    <p:sldId id="1476" r:id="rId35"/>
    <p:sldId id="3612" r:id="rId36"/>
    <p:sldId id="3591" r:id="rId37"/>
    <p:sldId id="3582" r:id="rId38"/>
    <p:sldId id="3613" r:id="rId39"/>
    <p:sldId id="3594" r:id="rId40"/>
    <p:sldId id="1478" r:id="rId41"/>
    <p:sldId id="1477" r:id="rId42"/>
    <p:sldId id="1289" r:id="rId43"/>
    <p:sldId id="1290" r:id="rId44"/>
    <p:sldId id="550" r:id="rId45"/>
    <p:sldId id="1463" r:id="rId46"/>
    <p:sldId id="3590" r:id="rId47"/>
    <p:sldId id="3614" r:id="rId48"/>
    <p:sldId id="3617" r:id="rId49"/>
    <p:sldId id="1462" r:id="rId50"/>
    <p:sldId id="3602" r:id="rId51"/>
    <p:sldId id="3603" r:id="rId52"/>
    <p:sldId id="313" r:id="rId53"/>
    <p:sldId id="3604" r:id="rId54"/>
    <p:sldId id="304" r:id="rId5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8EA"/>
    <a:srgbClr val="88F2DC"/>
    <a:srgbClr val="FB8605"/>
    <a:srgbClr val="A2282A"/>
    <a:srgbClr val="F34F21"/>
    <a:srgbClr val="05070B"/>
    <a:srgbClr val="100F1B"/>
    <a:srgbClr val="93E750"/>
    <a:srgbClr val="060724"/>
    <a:srgbClr val="14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97416-0C1F-284B-B5BE-03BB6AB78A39}" v="2987" dt="2022-07-28T03:39:40.074"/>
    <p1510:client id="{FE6703EF-35AC-4665-B163-47B18C1DA6F2}" v="54" dt="2022-07-28T04:16:19.876"/>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88078"/>
  </p:normalViewPr>
  <p:slideViewPr>
    <p:cSldViewPr snapToGrid="0" snapToObjects="1">
      <p:cViewPr varScale="1">
        <p:scale>
          <a:sx n="97" d="100"/>
          <a:sy n="97" d="100"/>
        </p:scale>
        <p:origin x="603" y="5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2022/7/28</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2022/7/28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eagate.com/tw/zh/products/storage/data-storage-systems/jbo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巨量資料在這幾年一直是熱門的話題與趨勢，根據市調機構資料，全球每年產出的資料量將在 </a:t>
            </a:r>
            <a:r>
              <a:rPr lang="en-US" altLang="zh-TW" sz="1200" b="0" i="0" kern="1200" dirty="0">
                <a:solidFill>
                  <a:schemeClr val="tx1"/>
                </a:solidFill>
                <a:effectLst/>
                <a:latin typeface="+mn-lt"/>
                <a:ea typeface="+mn-ea"/>
                <a:cs typeface="+mn-cs"/>
              </a:rPr>
              <a:t>2025 </a:t>
            </a:r>
            <a:r>
              <a:rPr lang="zh-TW" altLang="en-US" sz="1200" b="0" i="0" kern="1200" dirty="0">
                <a:solidFill>
                  <a:schemeClr val="tx1"/>
                </a:solidFill>
                <a:effectLst/>
                <a:latin typeface="+mn-lt"/>
                <a:ea typeface="+mn-ea"/>
                <a:cs typeface="+mn-cs"/>
              </a:rPr>
              <a:t>年達到 </a:t>
            </a:r>
            <a:r>
              <a:rPr lang="en-US" altLang="zh-TW" sz="1200" b="0" i="0" kern="1200" dirty="0">
                <a:solidFill>
                  <a:schemeClr val="tx1"/>
                </a:solidFill>
                <a:effectLst/>
                <a:latin typeface="+mn-lt"/>
                <a:ea typeface="+mn-ea"/>
                <a:cs typeface="+mn-cs"/>
              </a:rPr>
              <a:t>180</a:t>
            </a:r>
            <a:r>
              <a:rPr lang="en" altLang="zh-TW" sz="1200" b="0" i="0" kern="1200" dirty="0">
                <a:solidFill>
                  <a:schemeClr val="tx1"/>
                </a:solidFill>
                <a:effectLst/>
                <a:latin typeface="+mn-lt"/>
                <a:ea typeface="+mn-ea"/>
                <a:cs typeface="+mn-cs"/>
              </a:rPr>
              <a:t>ZB</a:t>
            </a:r>
            <a:r>
              <a:rPr lang="zh-TW" altLang="en"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1ZB = 10</a:t>
            </a:r>
            <a:r>
              <a:rPr lang="en" altLang="zh-TW" sz="1200" b="0" i="0" kern="1200" baseline="30000" dirty="0">
                <a:solidFill>
                  <a:schemeClr val="tx1"/>
                </a:solidFill>
                <a:effectLst/>
                <a:latin typeface="+mn-lt"/>
                <a:ea typeface="+mn-ea"/>
                <a:cs typeface="+mn-cs"/>
              </a:rPr>
              <a:t>12</a:t>
            </a:r>
            <a:r>
              <a:rPr lang="en" altLang="zh-TW" sz="1200" b="0" i="0" kern="1200" dirty="0">
                <a:solidFill>
                  <a:schemeClr val="tx1"/>
                </a:solidFill>
                <a:effectLst/>
                <a:latin typeface="+mn-lt"/>
                <a:ea typeface="+mn-ea"/>
                <a:cs typeface="+mn-cs"/>
              </a:rPr>
              <a:t>GB</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相較於 </a:t>
            </a:r>
            <a:r>
              <a:rPr lang="en-US" altLang="zh-TW" sz="1200" b="0" i="0" kern="1200" dirty="0">
                <a:solidFill>
                  <a:schemeClr val="tx1"/>
                </a:solidFill>
                <a:effectLst/>
                <a:latin typeface="+mn-lt"/>
                <a:ea typeface="+mn-ea"/>
                <a:cs typeface="+mn-cs"/>
              </a:rPr>
              <a:t>2010 </a:t>
            </a:r>
            <a:r>
              <a:rPr lang="zh-TW" altLang="en-US" sz="1200" b="0" i="0" kern="1200" dirty="0">
                <a:solidFill>
                  <a:schemeClr val="tx1"/>
                </a:solidFill>
                <a:effectLst/>
                <a:latin typeface="+mn-lt"/>
                <a:ea typeface="+mn-ea"/>
                <a:cs typeface="+mn-cs"/>
              </a:rPr>
              <a:t>年更是 </a:t>
            </a:r>
            <a:r>
              <a:rPr lang="en-US" altLang="zh-TW" sz="1200" b="0" i="0" kern="1200" dirty="0">
                <a:solidFill>
                  <a:schemeClr val="tx1"/>
                </a:solidFill>
                <a:effectLst/>
                <a:latin typeface="+mn-lt"/>
                <a:ea typeface="+mn-ea"/>
                <a:cs typeface="+mn-cs"/>
              </a:rPr>
              <a:t>180 </a:t>
            </a:r>
            <a:r>
              <a:rPr lang="zh-TW" altLang="en-US" sz="1200" b="0" i="0" kern="1200" dirty="0">
                <a:solidFill>
                  <a:schemeClr val="tx1"/>
                </a:solidFill>
                <a:effectLst/>
                <a:latin typeface="+mn-lt"/>
                <a:ea typeface="+mn-ea"/>
                <a:cs typeface="+mn-cs"/>
              </a:rPr>
              <a:t>倍的成長；換言之，資料的傳輸與儲存將至關重要，也驅動與串聯著各種興新技術的發展，包含伺服器與工作站等。近幾年因為疫情帶動全球企業的數位轉型，再加上 </a:t>
            </a:r>
            <a:r>
              <a:rPr lang="en-US" altLang="zh-TW" sz="1200" b="0" i="0" kern="1200" dirty="0">
                <a:solidFill>
                  <a:schemeClr val="tx1"/>
                </a:solidFill>
                <a:effectLst/>
                <a:latin typeface="+mn-lt"/>
                <a:ea typeface="+mn-ea"/>
                <a:cs typeface="+mn-cs"/>
              </a:rPr>
              <a:t>5</a:t>
            </a:r>
            <a:r>
              <a:rPr lang="en" altLang="zh-TW" sz="1200" b="0" i="0" kern="1200" dirty="0">
                <a:solidFill>
                  <a:schemeClr val="tx1"/>
                </a:solidFill>
                <a:effectLst/>
                <a:latin typeface="+mn-lt"/>
                <a:ea typeface="+mn-ea"/>
                <a:cs typeface="+mn-cs"/>
              </a:rPr>
              <a:t>G </a:t>
            </a:r>
            <a:r>
              <a:rPr lang="zh-TW" altLang="en-US" sz="1200" b="0" i="0" kern="1200" dirty="0">
                <a:solidFill>
                  <a:schemeClr val="tx1"/>
                </a:solidFill>
                <a:effectLst/>
                <a:latin typeface="+mn-lt"/>
                <a:ea typeface="+mn-ea"/>
                <a:cs typeface="+mn-cs"/>
              </a:rPr>
              <a:t>時代來臨，更多應用對於龐大數據的處理有所要求，也讓各類型的數據中心、邊緣運算伺服器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等解決方案的需求大增；同時也因為固態硬碟（</a:t>
            </a:r>
            <a:r>
              <a:rPr lang="en" altLang="zh-TW" sz="1200" b="0" i="0" kern="1200" dirty="0">
                <a:solidFill>
                  <a:schemeClr val="tx1"/>
                </a:solidFill>
                <a:effectLst/>
                <a:latin typeface="+mn-lt"/>
                <a:ea typeface="+mn-ea"/>
                <a:cs typeface="+mn-cs"/>
              </a:rPr>
              <a:t>SSD</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在價格方面逐年下降、儲存容量也有所提升，再加上遠優於傳統機械硬碟（</a:t>
            </a:r>
            <a:r>
              <a:rPr lang="en" altLang="zh-TW" sz="1200" b="0" i="0" kern="1200" dirty="0">
                <a:solidFill>
                  <a:schemeClr val="tx1"/>
                </a:solidFill>
                <a:effectLst/>
                <a:latin typeface="+mn-lt"/>
                <a:ea typeface="+mn-ea"/>
                <a:cs typeface="+mn-cs"/>
              </a:rPr>
              <a:t>HDD</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的存取效能，讓「全閃存」架構的伺服器漸漸成為市場上的主流。</a:t>
            </a:r>
            <a:endParaRPr kumimoji="1"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63670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br>
              <a:rPr lang="en-US" altLang="zh-TW" sz="2000"/>
            </a:br>
            <a:r>
              <a:rPr lang="en-US" altLang="zh-TW" sz="1200" b="0" i="0" kern="1200">
                <a:solidFill>
                  <a:schemeClr val="tx1"/>
                </a:solidFill>
                <a:effectLst/>
                <a:latin typeface="+mn-lt"/>
                <a:ea typeface="+mn-ea"/>
                <a:cs typeface="+mn-cs"/>
              </a:rPr>
              <a:t>QNAP and Seagate® join hands to assist you in overcoming the challenges of extreme data growth! A QNAP all flash NAS supports connecting a </a:t>
            </a:r>
            <a:r>
              <a:rPr lang="en-US" altLang="zh-TW" sz="1200" b="0" i="0" kern="1200">
                <a:solidFill>
                  <a:schemeClr val="tx1"/>
                </a:solidFill>
                <a:effectLst/>
                <a:latin typeface="+mn-lt"/>
                <a:ea typeface="+mn-ea"/>
                <a:cs typeface="+mn-cs"/>
                <a:hlinkClick r:id="rId3"/>
              </a:rPr>
              <a:t>Seagate® Exos™ </a:t>
            </a:r>
            <a:r>
              <a:rPr lang="en-US" altLang="zh-TW" sz="1200" b="0" i="0" kern="1200">
                <a:solidFill>
                  <a:schemeClr val="tx1"/>
                </a:solidFill>
                <a:effectLst/>
                <a:latin typeface="+mn-lt"/>
                <a:ea typeface="+mn-ea"/>
                <a:cs typeface="+mn-cs"/>
              </a:rPr>
              <a:t>E JBOD, offering a competitive storage solution with unprecedented capacity, industry-leading storage density, and high reliability while also minimizing TCO by saving rack space. With NAS management user interface integration, users can easily manage the Seagate JBOD and its drive and monitor the enclosure status and drive health in real-time with active notifications. </a:t>
            </a:r>
            <a:endParaRPr kumimoji="1" lang="zh-TW" altLang="en-US" sz="2000"/>
          </a:p>
        </p:txBody>
      </p:sp>
      <p:sp>
        <p:nvSpPr>
          <p:cNvPr id="4" name="投影片編號版面配置區 3"/>
          <p:cNvSpPr>
            <a:spLocks noGrp="1"/>
          </p:cNvSpPr>
          <p:nvPr>
            <p:ph type="sldNum" sz="quarter" idx="5"/>
          </p:nvPr>
        </p:nvSpPr>
        <p:spPr/>
        <p:txBody>
          <a:bodyPr/>
          <a:lstStyle/>
          <a:p>
            <a:fld id="{4BD6D91F-C0E0-4E48-92F2-7BB17C9752D5}" type="slidenum">
              <a:rPr lang="en-US" smtClean="0"/>
              <a:t>22</a:t>
            </a:fld>
            <a:endParaRPr lang="en-US"/>
          </a:p>
        </p:txBody>
      </p:sp>
    </p:spTree>
    <p:extLst>
      <p:ext uri="{BB962C8B-B14F-4D97-AF65-F5344CB8AC3E}">
        <p14:creationId xmlns:p14="http://schemas.microsoft.com/office/powerpoint/2010/main" val="2955081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all flash NAS can support the full range of Seagate Exos E JBOD units to provide petabytes level of storage capacity.</a:t>
            </a:r>
          </a:p>
          <a:p>
            <a:r>
              <a:rPr lang="en" altLang="zh-TW" sz="1200" b="0" i="0" kern="1200">
                <a:solidFill>
                  <a:schemeClr val="tx1"/>
                </a:solidFill>
                <a:effectLst/>
                <a:latin typeface="+mn-lt"/>
                <a:ea typeface="+mn-ea"/>
                <a:cs typeface="+mn-cs"/>
              </a:rPr>
              <a:t>Versatile architecture lets you easily scale your business and simplify operations while optimizing cost. Take your data storage to the next level with up to 106 high capacity hard drives and 1.9 PB per chassis, which all work together like intelligent building blocks to support your next opportunity.</a:t>
            </a:r>
            <a:endParaRPr lang="zh-TW" altLang="en-US"/>
          </a:p>
        </p:txBody>
      </p:sp>
      <p:sp>
        <p:nvSpPr>
          <p:cNvPr id="4" name="投影片編號版面配置區 3"/>
          <p:cNvSpPr>
            <a:spLocks noGrp="1"/>
          </p:cNvSpPr>
          <p:nvPr>
            <p:ph type="sldNum" sz="quarter" idx="5"/>
          </p:nvPr>
        </p:nvSpPr>
        <p:spPr/>
        <p:txBody>
          <a:bodyPr/>
          <a:lstStyle/>
          <a:p>
            <a:fld id="{4BD6D91F-C0E0-4E48-92F2-7BB17C9752D5}" type="slidenum">
              <a:rPr lang="en-US" smtClean="0"/>
              <a:t>23</a:t>
            </a:fld>
            <a:endParaRPr lang="en-US"/>
          </a:p>
        </p:txBody>
      </p:sp>
    </p:spTree>
    <p:extLst>
      <p:ext uri="{BB962C8B-B14F-4D97-AF65-F5344CB8AC3E}">
        <p14:creationId xmlns:p14="http://schemas.microsoft.com/office/powerpoint/2010/main" val="2564726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25</a:t>
            </a:fld>
            <a:endParaRPr kumimoji="1" lang="zh-TW" altLang="en-US"/>
          </a:p>
        </p:txBody>
      </p:sp>
    </p:spTree>
    <p:extLst>
      <p:ext uri="{BB962C8B-B14F-4D97-AF65-F5344CB8AC3E}">
        <p14:creationId xmlns:p14="http://schemas.microsoft.com/office/powerpoint/2010/main" val="265173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26</a:t>
            </a:fld>
            <a:endParaRPr lang="zh-TW" altLang="en-US"/>
          </a:p>
        </p:txBody>
      </p:sp>
    </p:spTree>
    <p:extLst>
      <p:ext uri="{BB962C8B-B14F-4D97-AF65-F5344CB8AC3E}">
        <p14:creationId xmlns:p14="http://schemas.microsoft.com/office/powerpoint/2010/main" val="1049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1c6ddc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1c6ddca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CN" altLang="en-US">
                <a:ea typeface="等线"/>
              </a:rPr>
              <a:t>而在QTS 5.0.1之後，預計將可以支援用Windows 網路磁碟機快速搜尋的功能。</a:t>
            </a:r>
            <a:endParaRPr lang="zh-TW" altLang="en-US"/>
          </a:p>
          <a:p>
            <a:r>
              <a:rPr lang="zh-CN" altLang="en-US">
                <a:ea typeface="等线"/>
              </a:rPr>
              <a:t>Windows® 10 / Windows Server® 2016 (</a:t>
            </a:r>
            <a:r>
              <a:rPr lang="zh-TW" altLang="en-US">
                <a:ea typeface="新細明體"/>
              </a:rPr>
              <a:t>或以上版本</a:t>
            </a:r>
            <a:r>
              <a:rPr lang="en-US"/>
              <a:t>)</a:t>
            </a:r>
            <a:r>
              <a:rPr lang="en-US" altLang="zh-TW">
                <a:ea typeface="新細明體"/>
              </a:rPr>
              <a:t> </a:t>
            </a:r>
            <a:r>
              <a:rPr lang="zh-TW" altLang="en-US">
                <a:ea typeface="新細明體"/>
              </a:rPr>
              <a:t>用戶可以直接在檔案總管內，對掛載的 </a:t>
            </a:r>
            <a:r>
              <a:rPr lang="en-US"/>
              <a:t>NAS (</a:t>
            </a:r>
            <a:r>
              <a:rPr lang="zh-TW" altLang="en-US">
                <a:ea typeface="新細明體"/>
              </a:rPr>
              <a:t>網路磁碟區或資料夾</a:t>
            </a:r>
            <a:r>
              <a:rPr lang="en-US"/>
              <a:t>)</a:t>
            </a:r>
            <a:r>
              <a:rPr lang="en-US" altLang="zh-TW">
                <a:ea typeface="新細明體"/>
              </a:rPr>
              <a:t> </a:t>
            </a:r>
            <a:r>
              <a:rPr lang="zh-TW" altLang="en-US">
                <a:ea typeface="新細明體"/>
              </a:rPr>
              <a:t>直接搜尋檔案名稱。透過進階搜尋語法，還可以時間、檔案類型和大小來精細搜尋，便利性大增。</a:t>
            </a:r>
            <a:endParaRPr lang="zh-TW"/>
          </a:p>
        </p:txBody>
      </p:sp>
    </p:spTree>
    <p:extLst>
      <p:ext uri="{BB962C8B-B14F-4D97-AF65-F5344CB8AC3E}">
        <p14:creationId xmlns:p14="http://schemas.microsoft.com/office/powerpoint/2010/main" val="122438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zh-TW"/>
              <a:t>File Station 不僅讓您管理儲存於 NAS 中的檔案，雲端空間上的檔案也能輕鬆納管。您可透過簡易直覺的操作，從電腦等裝置快速上傳檔案、在不同資料夾之間拖放檔案、刪除檔案、並設定檔案及資料夾權限，保護重要資料不受窺視刺探。</a:t>
            </a:r>
          </a:p>
          <a:p>
            <a:r>
              <a:rPr lang="en-US" altLang="zh-TW">
                <a:ea typeface="新細明體"/>
              </a:rPr>
              <a:t>OCR</a:t>
            </a:r>
            <a:r>
              <a:rPr lang="zh-TW" altLang="en-US">
                <a:ea typeface="新細明體"/>
              </a:rPr>
              <a:t> </a:t>
            </a:r>
            <a:r>
              <a:rPr lang="en-US" altLang="zh-TW">
                <a:ea typeface="新細明體"/>
              </a:rPr>
              <a:t>Converter</a:t>
            </a:r>
            <a:r>
              <a:rPr lang="zh-TW" altLang="en-US">
                <a:ea typeface="新細明體"/>
              </a:rPr>
              <a:t> 使用 </a:t>
            </a:r>
            <a:r>
              <a:rPr lang="en-US" altLang="zh-TW">
                <a:ea typeface="新細明體"/>
              </a:rPr>
              <a:t>OCR</a:t>
            </a:r>
            <a:r>
              <a:rPr lang="zh-TW" altLang="en-US">
                <a:ea typeface="新細明體"/>
              </a:rPr>
              <a:t>（光學字元識別）技術辨識影像中的文字，並轉換成可編輯的文件，並再Qsirch搜索</a:t>
            </a:r>
            <a:endParaRPr lang="zh-TW">
              <a:ea typeface="新細明體"/>
            </a:endParaRPr>
          </a:p>
          <a:p>
            <a:r>
              <a:rPr lang="zh-TW" altLang="en-US">
                <a:ea typeface="新細明體"/>
                <a:cs typeface="Calibri"/>
              </a:rPr>
              <a:t>而什麼是Qsirch呢?</a:t>
            </a:r>
            <a:endParaRPr lang="zh-TW" altLang="en-US">
              <a:ea typeface="新細明體"/>
            </a:endParaRPr>
          </a:p>
          <a:p>
            <a:r>
              <a:rPr lang="zh-TW"/>
              <a:t>Qsirch 是 QNAP NAS 專屬的全文檢索搜尋引擎，讓您透過檔案名稱、內容以及後設資料 (metadata) 找到所需的檔案。您還可以使用進階搜尋條件和篩選工具快速地找到儲存在 NAS 中的檔案、圖片、影片、電子郵件等資料。</a:t>
            </a:r>
          </a:p>
          <a:p>
            <a:r>
              <a:rPr lang="en-US" altLang="zh-TW" err="1">
                <a:ea typeface="新細明體"/>
              </a:rPr>
              <a:t>Qfiling</a:t>
            </a:r>
            <a:r>
              <a:rPr lang="zh-TW" altLang="en-US">
                <a:ea typeface="新細明體"/>
              </a:rPr>
              <a:t> 讓檔案整理工作變得自動化 ── 您只須要將檔案分類並設定排程。輕鬆、智能，又有效率！</a:t>
            </a:r>
            <a:endParaRPr lang="zh-TW">
              <a:ea typeface="新細明體"/>
            </a:endParaRPr>
          </a:p>
          <a:p>
            <a:r>
              <a:rPr lang="zh-TW" altLang="en-US">
                <a:ea typeface="新細明體"/>
                <a:cs typeface="Calibri" panose="020F0502020204030204"/>
              </a:rPr>
              <a:t>所以說，在檔案的儲存、備份、管理、到檢索以及歸檔等文件管理需求，QNAP都可以幫您搞定</a:t>
            </a:r>
          </a:p>
          <a:p>
            <a:endParaRPr lang="zh-TW">
              <a:ea typeface="新細明體"/>
              <a:cs typeface="Calibri" panose="020F0502020204030204"/>
            </a:endParaRPr>
          </a:p>
          <a:p>
            <a:endParaRPr lang="zh-TW">
              <a:ea typeface="新細明體"/>
              <a:cs typeface="Calibri" panose="020F0502020204030204"/>
            </a:endParaRPr>
          </a:p>
          <a:p>
            <a:endParaRPr lang="zh-TW">
              <a:ea typeface="新細明體"/>
              <a:cs typeface="Calibri" panose="020F0502020204030204"/>
            </a:endParaRPr>
          </a:p>
          <a:p>
            <a:endParaRPr lang="zh-TW" altLang="en-US">
              <a:ea typeface="新細明體"/>
              <a:cs typeface="Calibri" panose="020F0502020204030204"/>
            </a:endParaRPr>
          </a:p>
          <a:p>
            <a:endParaRPr lang="zh-TW" altLang="en-US">
              <a:cs typeface="Calibri" panose="020F0502020204030204"/>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31</a:t>
            </a:fld>
            <a:endParaRPr kumimoji="1" lang="zh-TW" altLang="en-US"/>
          </a:p>
        </p:txBody>
      </p:sp>
    </p:spTree>
    <p:extLst>
      <p:ext uri="{BB962C8B-B14F-4D97-AF65-F5344CB8AC3E}">
        <p14:creationId xmlns:p14="http://schemas.microsoft.com/office/powerpoint/2010/main" val="156349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dirty="0">
                <a:ea typeface="新細明體"/>
              </a:rPr>
              <a:t> </a:t>
            </a:r>
            <a:r>
              <a:rPr lang="en-US" altLang="zh-TW" dirty="0">
                <a:ea typeface="新細明體"/>
              </a:rPr>
              <a:t>NAS </a:t>
            </a:r>
            <a:r>
              <a:rPr lang="zh-TW" altLang="en-US" dirty="0">
                <a:ea typeface="新細明體"/>
              </a:rPr>
              <a:t>內建免費</a:t>
            </a:r>
            <a:r>
              <a:rPr lang="en-US" dirty="0"/>
              <a:t> </a:t>
            </a:r>
            <a:r>
              <a:rPr lang="en-US" dirty="0" err="1"/>
              <a:t>exFAT</a:t>
            </a:r>
            <a:r>
              <a:rPr lang="en-US" altLang="zh-TW" dirty="0">
                <a:ea typeface="新細明體"/>
              </a:rPr>
              <a:t> </a:t>
            </a:r>
            <a:r>
              <a:rPr lang="zh-TW" altLang="en-US" dirty="0">
                <a:ea typeface="新細明體"/>
              </a:rPr>
              <a:t>驅動程式，最大單檔容量達到16EB，能與外接裝置</a:t>
            </a:r>
            <a:r>
              <a:rPr lang="en-US" dirty="0"/>
              <a:t> (</a:t>
            </a:r>
            <a:r>
              <a:rPr lang="zh-TW" altLang="en-US" dirty="0">
                <a:ea typeface="新細明體"/>
              </a:rPr>
              <a:t>如</a:t>
            </a:r>
            <a:r>
              <a:rPr lang="en-US" dirty="0"/>
              <a:t> SD</a:t>
            </a:r>
            <a:r>
              <a:rPr lang="en-US" altLang="zh-TW" dirty="0">
                <a:ea typeface="新細明體"/>
              </a:rPr>
              <a:t> </a:t>
            </a:r>
            <a:r>
              <a:rPr lang="zh-TW" altLang="en-US" dirty="0">
                <a:ea typeface="新細明體"/>
              </a:rPr>
              <a:t>卡</a:t>
            </a:r>
            <a:r>
              <a:rPr lang="en-US" dirty="0"/>
              <a:t>、USB</a:t>
            </a:r>
            <a:r>
              <a:rPr lang="en-US" altLang="zh-TW" dirty="0">
                <a:ea typeface="新細明體"/>
              </a:rPr>
              <a:t> </a:t>
            </a:r>
            <a:r>
              <a:rPr lang="zh-TW" altLang="en-US" dirty="0">
                <a:ea typeface="新細明體"/>
              </a:rPr>
              <a:t>裝置</a:t>
            </a:r>
            <a:r>
              <a:rPr lang="en-US" dirty="0"/>
              <a:t>)</a:t>
            </a:r>
            <a:r>
              <a:rPr lang="en-US" altLang="zh-TW" dirty="0">
                <a:ea typeface="新細明體"/>
              </a:rPr>
              <a:t> </a:t>
            </a:r>
            <a:r>
              <a:rPr lang="zh-TW" altLang="en-US" dirty="0">
                <a:ea typeface="新細明體"/>
              </a:rPr>
              <a:t>快速地進行</a:t>
            </a:r>
            <a:r>
              <a:rPr lang="en-US" dirty="0"/>
              <a:t> 4K/8K</a:t>
            </a:r>
            <a:r>
              <a:rPr lang="en-US" altLang="zh-TW" dirty="0">
                <a:ea typeface="新細明體"/>
              </a:rPr>
              <a:t> </a:t>
            </a:r>
            <a:r>
              <a:rPr lang="zh-TW" altLang="en-US" dirty="0">
                <a:ea typeface="新細明體"/>
              </a:rPr>
              <a:t>高畫質影音、高解析照片等大檔案交換，加速大型影音檔案跨平台交換與分享，帶來耳目一新的多媒體瀏覽體驗。</a:t>
            </a:r>
          </a:p>
        </p:txBody>
      </p:sp>
    </p:spTree>
    <p:extLst>
      <p:ext uri="{BB962C8B-B14F-4D97-AF65-F5344CB8AC3E}">
        <p14:creationId xmlns:p14="http://schemas.microsoft.com/office/powerpoint/2010/main" val="501877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34</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目前無論消費級或企業級的 </a:t>
            </a:r>
            <a:r>
              <a:rPr lang="en" altLang="zh-TW" sz="1200" b="0" i="0" kern="1200" dirty="0">
                <a:solidFill>
                  <a:schemeClr val="tx1"/>
                </a:solidFill>
                <a:effectLst/>
                <a:latin typeface="+mn-lt"/>
                <a:ea typeface="+mn-ea"/>
                <a:cs typeface="+mn-cs"/>
              </a:rPr>
              <a:t>SSD </a:t>
            </a:r>
            <a:r>
              <a:rPr lang="zh-TW" altLang="en-US" sz="1200" b="0" i="0" kern="1200" dirty="0">
                <a:solidFill>
                  <a:schemeClr val="tx1"/>
                </a:solidFill>
                <a:effectLst/>
                <a:latin typeface="+mn-lt"/>
                <a:ea typeface="+mn-ea"/>
                <a:cs typeface="+mn-cs"/>
              </a:rPr>
              <a:t>市場，都可看出廠商普遍轉向 </a:t>
            </a:r>
            <a:r>
              <a:rPr lang="en" altLang="zh-TW" sz="1200" b="0" i="0" kern="1200" dirty="0">
                <a:solidFill>
                  <a:schemeClr val="tx1"/>
                </a:solidFill>
                <a:effectLst/>
                <a:latin typeface="+mn-lt"/>
                <a:ea typeface="+mn-ea"/>
                <a:cs typeface="+mn-cs"/>
              </a:rPr>
              <a:t>PCIe </a:t>
            </a:r>
            <a:r>
              <a:rPr lang="zh-TW" altLang="en-US" sz="1200" b="0" i="0" kern="1200" dirty="0">
                <a:solidFill>
                  <a:schemeClr val="tx1"/>
                </a:solidFill>
                <a:effectLst/>
                <a:latin typeface="+mn-lt"/>
                <a:ea typeface="+mn-ea"/>
                <a:cs typeface="+mn-cs"/>
              </a:rPr>
              <a:t>規格的產品，同時「棄守」 </a:t>
            </a:r>
            <a:r>
              <a:rPr lang="en" altLang="zh-TW" sz="1200" b="0" i="0" kern="1200" dirty="0">
                <a:solidFill>
                  <a:schemeClr val="tx1"/>
                </a:solidFill>
                <a:effectLst/>
                <a:latin typeface="+mn-lt"/>
                <a:ea typeface="+mn-ea"/>
                <a:cs typeface="+mn-cs"/>
              </a:rPr>
              <a:t>SAS</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不再推出 </a:t>
            </a:r>
            <a:r>
              <a:rPr lang="en" altLang="zh-TW" sz="1200" b="0" i="0" kern="1200" dirty="0">
                <a:solidFill>
                  <a:schemeClr val="tx1"/>
                </a:solidFill>
                <a:effectLst/>
                <a:latin typeface="+mn-lt"/>
                <a:ea typeface="+mn-ea"/>
                <a:cs typeface="+mn-cs"/>
              </a:rPr>
              <a:t>SSD </a:t>
            </a:r>
            <a:r>
              <a:rPr lang="zh-TW" altLang="en-US" sz="1200" b="0" i="0" kern="1200" dirty="0">
                <a:solidFill>
                  <a:schemeClr val="tx1"/>
                </a:solidFill>
                <a:effectLst/>
                <a:latin typeface="+mn-lt"/>
                <a:ea typeface="+mn-ea"/>
                <a:cs typeface="+mn-cs"/>
              </a:rPr>
              <a:t>新品</a:t>
            </a:r>
            <a:endParaRPr lang="en-US" altLang="zh-TW" dirty="0">
              <a:ea typeface="新細明體"/>
              <a:cs typeface="Calibri"/>
            </a:endParaRPr>
          </a:p>
          <a:p>
            <a:endParaRPr lang="en-US" altLang="zh-TW" dirty="0">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413165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A6B6588-CE28-3A4D-A9A4-5C94305DF7C7}" type="slidenum">
              <a:rPr kumimoji="1" lang="zh-TW" altLang="en-US" smtClean="0"/>
              <a:t>35</a:t>
            </a:fld>
            <a:endParaRPr kumimoji="1" lang="zh-TW" altLang="en-US"/>
          </a:p>
        </p:txBody>
      </p:sp>
    </p:spTree>
    <p:extLst>
      <p:ext uri="{BB962C8B-B14F-4D97-AF65-F5344CB8AC3E}">
        <p14:creationId xmlns:p14="http://schemas.microsoft.com/office/powerpoint/2010/main" val="836223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037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42</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43</a:t>
            </a:fld>
            <a:endParaRPr lang="zh-TW" altLang="en-US"/>
          </a:p>
        </p:txBody>
      </p:sp>
    </p:spTree>
    <p:extLst>
      <p:ext uri="{BB962C8B-B14F-4D97-AF65-F5344CB8AC3E}">
        <p14:creationId xmlns:p14="http://schemas.microsoft.com/office/powerpoint/2010/main" val="341674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48</a:t>
            </a:fld>
            <a:endParaRPr lang="zh-TW" altLang="en-US"/>
          </a:p>
        </p:txBody>
      </p:sp>
    </p:spTree>
    <p:extLst>
      <p:ext uri="{BB962C8B-B14F-4D97-AF65-F5344CB8AC3E}">
        <p14:creationId xmlns:p14="http://schemas.microsoft.com/office/powerpoint/2010/main" val="762354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CN" altLang="en-US" err="1">
                <a:latin typeface="Calibri"/>
                <a:cs typeface="Calibri"/>
              </a:rPr>
              <a:t>說明</a:t>
            </a:r>
            <a:r>
              <a:rPr lang="en-US">
                <a:latin typeface="Calibri"/>
                <a:cs typeface="Calibri"/>
              </a:rPr>
              <a:t>:</a:t>
            </a:r>
          </a:p>
          <a:p>
            <a:pPr>
              <a:buNone/>
            </a:pPr>
            <a:endParaRPr lang="en-US">
              <a:latin typeface="Calibri"/>
              <a:cs typeface="Calibri"/>
            </a:endParaRPr>
          </a:p>
          <a:p>
            <a:pPr>
              <a:buNone/>
            </a:pPr>
            <a:r>
              <a:rPr lang="ja-JP" altLang="en-US"/>
              <a:t>自訂任意授權購買數量 &gt;&gt; 可以買任何數量不用計算</a:t>
            </a:r>
            <a:endParaRPr lang="en-US" altLang="ja-JP"/>
          </a:p>
          <a:p>
            <a:pPr>
              <a:buNone/>
            </a:pPr>
            <a:r>
              <a:rPr lang="ja-JP" altLang="en-US"/>
              <a:t>自訂授權啟用數量</a:t>
            </a:r>
            <a:endParaRPr lang="en-US"/>
          </a:p>
        </p:txBody>
      </p:sp>
    </p:spTree>
    <p:extLst>
      <p:ext uri="{BB962C8B-B14F-4D97-AF65-F5344CB8AC3E}">
        <p14:creationId xmlns:p14="http://schemas.microsoft.com/office/powerpoint/2010/main" val="690557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413928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134394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73629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12</a:t>
            </a:fld>
            <a:endParaRPr lang="zh-TW" altLang="en-US"/>
          </a:p>
        </p:txBody>
      </p:sp>
    </p:spTree>
    <p:extLst>
      <p:ext uri="{BB962C8B-B14F-4D97-AF65-F5344CB8AC3E}">
        <p14:creationId xmlns:p14="http://schemas.microsoft.com/office/powerpoint/2010/main" val="379873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158742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360845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5" name="圖片 4" descr="一張含有 電腦 的圖片&#10;&#10;自動產生的描述">
            <a:extLst>
              <a:ext uri="{FF2B5EF4-FFF2-40B4-BE49-F238E27FC236}">
                <a16:creationId xmlns:a16="http://schemas.microsoft.com/office/drawing/2014/main" id="{E9617D8E-31E2-399D-FE76-73F259F861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8352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3" name="圖片 2" descr="一張含有 電腦, 黑色, 架, 自動販賣機 的圖片&#10;&#10;自動產生的描述">
            <a:extLst>
              <a:ext uri="{FF2B5EF4-FFF2-40B4-BE49-F238E27FC236}">
                <a16:creationId xmlns:a16="http://schemas.microsoft.com/office/drawing/2014/main" id="{FEBE10F9-4E10-F1C4-F5F3-39F80DA43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75291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4" name="圖片 3" descr="一張含有 文字, 電子用品, 電腦 的圖片&#10;&#10;自動產生的描述">
            <a:extLst>
              <a:ext uri="{FF2B5EF4-FFF2-40B4-BE49-F238E27FC236}">
                <a16:creationId xmlns:a16="http://schemas.microsoft.com/office/drawing/2014/main" id="{3FD151D1-0983-D13F-ABD0-811C0C8F0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92" t="883" r="4414" b="8322"/>
          <a:stretch/>
        </p:blipFill>
        <p:spPr>
          <a:xfrm>
            <a:off x="0" y="0"/>
            <a:ext cx="12192000" cy="6858000"/>
          </a:xfrm>
          <a:prstGeom prst="rect">
            <a:avLst/>
          </a:prstGeom>
        </p:spPr>
      </p:pic>
    </p:spTree>
    <p:extLst>
      <p:ext uri="{BB962C8B-B14F-4D97-AF65-F5344CB8AC3E}">
        <p14:creationId xmlns:p14="http://schemas.microsoft.com/office/powerpoint/2010/main" val="71466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pic>
        <p:nvPicPr>
          <p:cNvPr id="4" name="圖片 3" descr="一張含有 文字, 室內, 牆, 電腦 的圖片&#10;&#10;自動產生的描述">
            <a:extLst>
              <a:ext uri="{FF2B5EF4-FFF2-40B4-BE49-F238E27FC236}">
                <a16:creationId xmlns:a16="http://schemas.microsoft.com/office/drawing/2014/main" id="{7873EA7D-EEC0-737A-F104-A843731FA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55380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482" y="168"/>
            <a:ext cx="12189037" cy="6857665"/>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61927" y="33866"/>
            <a:ext cx="119108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62020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CE6C3B9A-FDA7-78ED-809F-E0A5EAB38B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8203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1"/>
        <p:cNvGrpSpPr/>
        <p:nvPr/>
      </p:nvGrpSpPr>
      <p:grpSpPr>
        <a:xfrm>
          <a:off x="0" y="0"/>
          <a:ext cx="0" cy="0"/>
          <a:chOff x="0" y="0"/>
          <a:chExt cx="0" cy="0"/>
        </a:xfrm>
      </p:grpSpPr>
      <p:pic>
        <p:nvPicPr>
          <p:cNvPr id="8" name="圖片 7">
            <a:extLst>
              <a:ext uri="{FF2B5EF4-FFF2-40B4-BE49-F238E27FC236}">
                <a16:creationId xmlns:a16="http://schemas.microsoft.com/office/drawing/2014/main" id="{AF410117-73F1-4E8E-8CAA-F99FF9583295}"/>
              </a:ext>
            </a:extLst>
          </p:cNvPr>
          <p:cNvPicPr>
            <a:picLocks noChangeAspect="1"/>
          </p:cNvPicPr>
          <p:nvPr userDrawn="1"/>
        </p:nvPicPr>
        <p:blipFill>
          <a:blip r:embed="rId2"/>
          <a:stretch>
            <a:fillRect/>
          </a:stretch>
        </p:blipFill>
        <p:spPr>
          <a:xfrm>
            <a:off x="1016" y="0"/>
            <a:ext cx="12189969" cy="6858000"/>
          </a:xfrm>
          <a:prstGeom prst="rect">
            <a:avLst/>
          </a:prstGeom>
        </p:spPr>
      </p:pic>
    </p:spTree>
    <p:extLst>
      <p:ext uri="{BB962C8B-B14F-4D97-AF65-F5344CB8AC3E}">
        <p14:creationId xmlns:p14="http://schemas.microsoft.com/office/powerpoint/2010/main" val="1479148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4" name="圖片 3" descr="一張含有 夜空, 海底 的圖片&#10;&#10;自動產生的描述">
            <a:extLst>
              <a:ext uri="{FF2B5EF4-FFF2-40B4-BE49-F238E27FC236}">
                <a16:creationId xmlns:a16="http://schemas.microsoft.com/office/drawing/2014/main" id="{8D42A88D-0DF5-AD12-4A2C-3788AFE45D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567432F-7B47-BF25-B016-ECBD7ED364C9}"/>
              </a:ext>
            </a:extLst>
          </p:cNvPr>
          <p:cNvSpPr>
            <a:spLocks noGrp="1"/>
          </p:cNvSpPr>
          <p:nvPr>
            <p:ph type="title"/>
          </p:nvPr>
        </p:nvSpPr>
        <p:spPr>
          <a:xfrm>
            <a:off x="510139" y="365125"/>
            <a:ext cx="11171722" cy="1325563"/>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817338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1BC688A-15F1-9236-0C44-ED9E37F234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8862A5D-3011-C20C-230B-0A810C9374E4}"/>
              </a:ext>
            </a:extLst>
          </p:cNvPr>
          <p:cNvSpPr>
            <a:spLocks noGrp="1"/>
          </p:cNvSpPr>
          <p:nvPr>
            <p:ph type="title"/>
          </p:nvPr>
        </p:nvSpPr>
        <p:spPr>
          <a:xfrm>
            <a:off x="413886" y="365125"/>
            <a:ext cx="11364228" cy="1325563"/>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31528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0" name="圖片 9" descr="一張含有 不銹鋼 的圖片&#10;&#10;自動產生的描述">
            <a:extLst>
              <a:ext uri="{FF2B5EF4-FFF2-40B4-BE49-F238E27FC236}">
                <a16:creationId xmlns:a16="http://schemas.microsoft.com/office/drawing/2014/main" id="{76857032-F742-9BDC-C2E1-A5544AB479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65" t="6765" r="6765" b="6765"/>
          <a:stretch/>
        </p:blipFill>
        <p:spPr>
          <a:xfrm>
            <a:off x="1185" y="0"/>
            <a:ext cx="1218963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10" name="圖片 9" descr="一張含有 不銹鋼 的圖片&#10;&#10;自動產生的描述">
            <a:extLst>
              <a:ext uri="{FF2B5EF4-FFF2-40B4-BE49-F238E27FC236}">
                <a16:creationId xmlns:a16="http://schemas.microsoft.com/office/drawing/2014/main" id="{76857032-F742-9BDC-C2E1-A5544AB479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7" r="25371"/>
          <a:stretch/>
        </p:blipFill>
        <p:spPr>
          <a:xfrm>
            <a:off x="2896672" y="0"/>
            <a:ext cx="9295328" cy="6858000"/>
          </a:xfrm>
          <a:prstGeom prst="rect">
            <a:avLst/>
          </a:prstGeom>
        </p:spPr>
      </p:pic>
    </p:spTree>
    <p:extLst>
      <p:ext uri="{BB962C8B-B14F-4D97-AF65-F5344CB8AC3E}">
        <p14:creationId xmlns:p14="http://schemas.microsoft.com/office/powerpoint/2010/main" val="123113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93" t="3209" r="2186" b="4364"/>
          <a:stretch/>
        </p:blipFill>
        <p:spPr>
          <a:xfrm>
            <a:off x="0" y="0"/>
            <a:ext cx="12192000" cy="6858000"/>
          </a:xfrm>
          <a:prstGeom prst="rect">
            <a:avLst/>
          </a:prstGeom>
        </p:spPr>
      </p:pic>
    </p:spTree>
    <p:extLst>
      <p:ext uri="{BB962C8B-B14F-4D97-AF65-F5344CB8AC3E}">
        <p14:creationId xmlns:p14="http://schemas.microsoft.com/office/powerpoint/2010/main" val="344708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descr="一張含有 文字, 電子用品 的圖片&#10;&#10;自動產生的描述">
            <a:extLst>
              <a:ext uri="{FF2B5EF4-FFF2-40B4-BE49-F238E27FC236}">
                <a16:creationId xmlns:a16="http://schemas.microsoft.com/office/drawing/2014/main" id="{4518244E-1D20-3BB1-BC5D-B33989739E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43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descr="一張含有 電腦 的圖片&#10;&#10;自動產生的描述">
            <a:extLst>
              <a:ext uri="{FF2B5EF4-FFF2-40B4-BE49-F238E27FC236}">
                <a16:creationId xmlns:a16="http://schemas.microsoft.com/office/drawing/2014/main" id="{9FCA80F6-7B0B-E2C3-4507-181E94326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67938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4" name="圖片 3" descr="一張含有 文字, 室內, 牆, 電腦 的圖片&#10;&#10;自動產生的描述">
            <a:extLst>
              <a:ext uri="{FF2B5EF4-FFF2-40B4-BE49-F238E27FC236}">
                <a16:creationId xmlns:a16="http://schemas.microsoft.com/office/drawing/2014/main" id="{39BE4772-1E1A-5684-DC14-A65866208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58167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8" name="圖片 7" descr="一張含有 文字, 綠色, 電腦, 電子用品 的圖片&#10;&#10;自動產生的描述">
            <a:extLst>
              <a:ext uri="{FF2B5EF4-FFF2-40B4-BE49-F238E27FC236}">
                <a16:creationId xmlns:a16="http://schemas.microsoft.com/office/drawing/2014/main" id="{A96B41F5-F722-C305-E46B-8DE6D9398B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06" b="4806"/>
          <a:stretch/>
        </p:blipFill>
        <p:spPr>
          <a:xfrm>
            <a:off x="0" y="3048"/>
            <a:ext cx="12192000" cy="6851904"/>
          </a:xfrm>
          <a:prstGeom prst="rect">
            <a:avLst/>
          </a:prstGeom>
        </p:spPr>
      </p:pic>
    </p:spTree>
    <p:extLst>
      <p:ext uri="{BB962C8B-B14F-4D97-AF65-F5344CB8AC3E}">
        <p14:creationId xmlns:p14="http://schemas.microsoft.com/office/powerpoint/2010/main" val="40847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6" name="圖片 5" descr="一張含有 文字, 電子用品, 電腦 的圖片&#10;&#10;自動產生的描述">
            <a:extLst>
              <a:ext uri="{FF2B5EF4-FFF2-40B4-BE49-F238E27FC236}">
                <a16:creationId xmlns:a16="http://schemas.microsoft.com/office/drawing/2014/main" id="{8BAEE239-B68F-9E79-2ECE-25AE04942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118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2022/7/28</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86" r:id="rId3"/>
    <p:sldLayoutId id="2147483683" r:id="rId4"/>
    <p:sldLayoutId id="2147483694" r:id="rId5"/>
    <p:sldLayoutId id="2147483684" r:id="rId6"/>
    <p:sldLayoutId id="2147483685" r:id="rId7"/>
    <p:sldLayoutId id="2147483675" r:id="rId8"/>
    <p:sldLayoutId id="2147483676" r:id="rId9"/>
    <p:sldLayoutId id="2147483688" r:id="rId10"/>
    <p:sldLayoutId id="2147483689" r:id="rId11"/>
    <p:sldLayoutId id="2147483687" r:id="rId12"/>
    <p:sldLayoutId id="2147483681" r:id="rId13"/>
    <p:sldLayoutId id="2147483690" r:id="rId14"/>
    <p:sldLayoutId id="2147483691" r:id="rId15"/>
    <p:sldLayoutId id="2147483693" r:id="rId16"/>
    <p:sldLayoutId id="2147483695" r:id="rId17"/>
    <p:sldLayoutId id="214748369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6.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4.wdp"/><Relationship Id="rId7" Type="http://schemas.openxmlformats.org/officeDocument/2006/relationships/image" Target="../media/image62.sv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81.tiff"/><Relationship Id="rId5" Type="http://schemas.openxmlformats.org/officeDocument/2006/relationships/image" Target="../media/image40.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85.tiff"/><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40.png"/><Relationship Id="rId4" Type="http://schemas.openxmlformats.org/officeDocument/2006/relationships/image" Target="../media/image87.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9.xml"/><Relationship Id="rId5" Type="http://schemas.openxmlformats.org/officeDocument/2006/relationships/image" Target="../media/image98.sv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2.svg"/><Relationship Id="rId11" Type="http://schemas.openxmlformats.org/officeDocument/2006/relationships/image" Target="../media/image107.sv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3" Type="http://schemas.openxmlformats.org/officeDocument/2006/relationships/image" Target="../media/image109.jpe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sv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2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27.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9.png"/><Relationship Id="rId4" Type="http://schemas.openxmlformats.org/officeDocument/2006/relationships/hyperlink" Target="https://www.qnap.com/go/software/qsirch-pc-editio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svg"/><Relationship Id="rId7" Type="http://schemas.openxmlformats.org/officeDocument/2006/relationships/image" Target="../media/image146.svg"/><Relationship Id="rId2" Type="http://schemas.openxmlformats.org/officeDocument/2006/relationships/image" Target="../media/image141.png"/><Relationship Id="rId1" Type="http://schemas.openxmlformats.org/officeDocument/2006/relationships/slideLayout" Target="../slideLayouts/slideLayout4.xml"/><Relationship Id="rId6" Type="http://schemas.openxmlformats.org/officeDocument/2006/relationships/image" Target="../media/image145.png"/><Relationship Id="rId11" Type="http://schemas.openxmlformats.org/officeDocument/2006/relationships/image" Target="../media/image40.png"/><Relationship Id="rId5" Type="http://schemas.openxmlformats.org/officeDocument/2006/relationships/image" Target="../media/image144.svg"/><Relationship Id="rId10" Type="http://schemas.openxmlformats.org/officeDocument/2006/relationships/image" Target="../media/image148.png"/><Relationship Id="rId4" Type="http://schemas.openxmlformats.org/officeDocument/2006/relationships/image" Target="../media/image143.png"/><Relationship Id="rId9"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14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9.xml"/><Relationship Id="rId16" Type="http://schemas.openxmlformats.org/officeDocument/2006/relationships/image" Target="../media/image162.svg"/><Relationship Id="rId20" Type="http://schemas.openxmlformats.org/officeDocument/2006/relationships/image" Target="../media/image166.png"/><Relationship Id="rId29" Type="http://schemas.microsoft.com/office/2007/relationships/hdphoto" Target="../media/hdphoto7.wdp"/><Relationship Id="rId1" Type="http://schemas.openxmlformats.org/officeDocument/2006/relationships/slideLayout" Target="../slideLayouts/slideLayout4.xml"/><Relationship Id="rId6" Type="http://schemas.openxmlformats.org/officeDocument/2006/relationships/image" Target="../media/image152.png"/><Relationship Id="rId11" Type="http://schemas.openxmlformats.org/officeDocument/2006/relationships/image" Target="../media/image157.svg"/><Relationship Id="rId24" Type="http://schemas.openxmlformats.org/officeDocument/2006/relationships/image" Target="../media/image170.pn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10" Type="http://schemas.openxmlformats.org/officeDocument/2006/relationships/image" Target="../media/image156.png"/><Relationship Id="rId19" Type="http://schemas.openxmlformats.org/officeDocument/2006/relationships/image" Target="../media/image165.svg"/><Relationship Id="rId4" Type="http://schemas.openxmlformats.org/officeDocument/2006/relationships/image" Target="../media/image150.svg"/><Relationship Id="rId9" Type="http://schemas.openxmlformats.org/officeDocument/2006/relationships/image" Target="../media/image155.sv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s>
</file>

<file path=ppt/slides/_rels/slide3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40.png"/><Relationship Id="rId7" Type="http://schemas.openxmlformats.org/officeDocument/2006/relationships/image" Target="../media/image178.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77.png"/><Relationship Id="rId5" Type="http://schemas.openxmlformats.org/officeDocument/2006/relationships/image" Target="../media/image176.svg"/><Relationship Id="rId10" Type="http://schemas.openxmlformats.org/officeDocument/2006/relationships/image" Target="../media/image180.png"/><Relationship Id="rId4" Type="http://schemas.openxmlformats.org/officeDocument/2006/relationships/image" Target="../media/image175.png"/><Relationship Id="rId9" Type="http://schemas.microsoft.com/office/2007/relationships/hdphoto" Target="../media/hdphoto8.wdp"/></Relationships>
</file>

<file path=ppt/slides/_rels/slide3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2.svg"/><Relationship Id="rId7" Type="http://schemas.openxmlformats.org/officeDocument/2006/relationships/image" Target="../media/image185.svg"/><Relationship Id="rId2" Type="http://schemas.openxmlformats.org/officeDocument/2006/relationships/image" Target="../media/image181.png"/><Relationship Id="rId1" Type="http://schemas.openxmlformats.org/officeDocument/2006/relationships/slideLayout" Target="../slideLayouts/slideLayout4.xml"/><Relationship Id="rId6" Type="http://schemas.openxmlformats.org/officeDocument/2006/relationships/image" Target="../media/image184.png"/><Relationship Id="rId11" Type="http://schemas.openxmlformats.org/officeDocument/2006/relationships/image" Target="../media/image40.png"/><Relationship Id="rId5" Type="http://schemas.microsoft.com/office/2007/relationships/hdphoto" Target="../media/hdphoto9.wdp"/><Relationship Id="rId10" Type="http://schemas.microsoft.com/office/2007/relationships/hdphoto" Target="../media/hdphoto8.wdp"/><Relationship Id="rId4" Type="http://schemas.openxmlformats.org/officeDocument/2006/relationships/image" Target="../media/image183.png"/><Relationship Id="rId9" Type="http://schemas.openxmlformats.org/officeDocument/2006/relationships/image" Target="../media/image179.png"/></Relationships>
</file>

<file path=ppt/slides/_rels/slide3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9.png"/><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openxmlformats.org/officeDocument/2006/relationships/image" Target="../media/image19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192.png"/><Relationship Id="rId10" Type="http://schemas.openxmlformats.org/officeDocument/2006/relationships/image" Target="../media/image195.png"/><Relationship Id="rId4" Type="http://schemas.microsoft.com/office/2007/relationships/hdphoto" Target="../media/hdphoto11.wdp"/><Relationship Id="rId9"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svg"/><Relationship Id="rId7" Type="http://schemas.openxmlformats.org/officeDocument/2006/relationships/image" Target="../media/image201.svg"/><Relationship Id="rId12" Type="http://schemas.openxmlformats.org/officeDocument/2006/relationships/image" Target="../media/image205.png"/><Relationship Id="rId2" Type="http://schemas.openxmlformats.org/officeDocument/2006/relationships/image" Target="../media/image196.png"/><Relationship Id="rId1" Type="http://schemas.openxmlformats.org/officeDocument/2006/relationships/slideLayout" Target="../slideLayouts/slideLayout4.xml"/><Relationship Id="rId6" Type="http://schemas.openxmlformats.org/officeDocument/2006/relationships/image" Target="../media/image200.png"/><Relationship Id="rId11" Type="http://schemas.openxmlformats.org/officeDocument/2006/relationships/image" Target="../media/image40.png"/><Relationship Id="rId5" Type="http://schemas.openxmlformats.org/officeDocument/2006/relationships/image" Target="../media/image199.svg"/><Relationship Id="rId10" Type="http://schemas.openxmlformats.org/officeDocument/2006/relationships/image" Target="../media/image204.svg"/><Relationship Id="rId4" Type="http://schemas.openxmlformats.org/officeDocument/2006/relationships/image" Target="../media/image198.png"/><Relationship Id="rId9" Type="http://schemas.openxmlformats.org/officeDocument/2006/relationships/image" Target="../media/image203.png"/></Relationships>
</file>

<file path=ppt/slides/_rels/slide41.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svg"/><Relationship Id="rId7" Type="http://schemas.openxmlformats.org/officeDocument/2006/relationships/image" Target="../media/image211.svg"/><Relationship Id="rId2" Type="http://schemas.openxmlformats.org/officeDocument/2006/relationships/image" Target="../media/image206.png"/><Relationship Id="rId1" Type="http://schemas.openxmlformats.org/officeDocument/2006/relationships/slideLayout" Target="../slideLayouts/slideLayout4.xml"/><Relationship Id="rId6" Type="http://schemas.openxmlformats.org/officeDocument/2006/relationships/image" Target="../media/image210.png"/><Relationship Id="rId5" Type="http://schemas.openxmlformats.org/officeDocument/2006/relationships/image" Target="../media/image209.sv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svg"/></Relationships>
</file>

<file path=ppt/slides/_rels/slide42.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3.svg"/><Relationship Id="rId18" Type="http://schemas.openxmlformats.org/officeDocument/2006/relationships/image" Target="../media/image228.png"/><Relationship Id="rId26" Type="http://schemas.openxmlformats.org/officeDocument/2006/relationships/image" Target="../media/image235.png"/><Relationship Id="rId3" Type="http://schemas.openxmlformats.org/officeDocument/2006/relationships/image" Target="../media/image215.png"/><Relationship Id="rId21" Type="http://schemas.openxmlformats.org/officeDocument/2006/relationships/image" Target="../media/image231.tiff"/><Relationship Id="rId34" Type="http://schemas.openxmlformats.org/officeDocument/2006/relationships/image" Target="../media/image243.png"/><Relationship Id="rId7" Type="http://schemas.openxmlformats.org/officeDocument/2006/relationships/image" Target="../media/image219.png"/><Relationship Id="rId12" Type="http://schemas.openxmlformats.org/officeDocument/2006/relationships/image" Target="../media/image222.png"/><Relationship Id="rId17" Type="http://schemas.openxmlformats.org/officeDocument/2006/relationships/image" Target="../media/image227.png"/><Relationship Id="rId25" Type="http://schemas.openxmlformats.org/officeDocument/2006/relationships/image" Target="../media/image234.png"/><Relationship Id="rId33" Type="http://schemas.openxmlformats.org/officeDocument/2006/relationships/image" Target="../media/image242.png"/><Relationship Id="rId2" Type="http://schemas.openxmlformats.org/officeDocument/2006/relationships/notesSlide" Target="../notesSlides/notesSlide24.xml"/><Relationship Id="rId16" Type="http://schemas.openxmlformats.org/officeDocument/2006/relationships/image" Target="../media/image226.png"/><Relationship Id="rId20" Type="http://schemas.openxmlformats.org/officeDocument/2006/relationships/image" Target="../media/image230.tiff"/><Relationship Id="rId29" Type="http://schemas.openxmlformats.org/officeDocument/2006/relationships/image" Target="../media/image238.tiff"/><Relationship Id="rId1" Type="http://schemas.openxmlformats.org/officeDocument/2006/relationships/slideLayout" Target="../slideLayouts/slideLayout4.xml"/><Relationship Id="rId6" Type="http://schemas.openxmlformats.org/officeDocument/2006/relationships/image" Target="../media/image218.svg"/><Relationship Id="rId11" Type="http://schemas.microsoft.com/office/2007/relationships/hdphoto" Target="../media/hdphoto15.wdp"/><Relationship Id="rId24" Type="http://schemas.openxmlformats.org/officeDocument/2006/relationships/image" Target="../media/image233.tiff"/><Relationship Id="rId32" Type="http://schemas.openxmlformats.org/officeDocument/2006/relationships/image" Target="../media/image241.png"/><Relationship Id="rId5" Type="http://schemas.openxmlformats.org/officeDocument/2006/relationships/image" Target="../media/image217.png"/><Relationship Id="rId15" Type="http://schemas.openxmlformats.org/officeDocument/2006/relationships/image" Target="../media/image225.png"/><Relationship Id="rId23" Type="http://schemas.microsoft.com/office/2007/relationships/hdphoto" Target="../media/hdphoto16.wdp"/><Relationship Id="rId28" Type="http://schemas.openxmlformats.org/officeDocument/2006/relationships/image" Target="../media/image237.png"/><Relationship Id="rId10" Type="http://schemas.openxmlformats.org/officeDocument/2006/relationships/image" Target="../media/image221.png"/><Relationship Id="rId19" Type="http://schemas.openxmlformats.org/officeDocument/2006/relationships/image" Target="../media/image229.png"/><Relationship Id="rId31" Type="http://schemas.openxmlformats.org/officeDocument/2006/relationships/image" Target="../media/image240.png"/><Relationship Id="rId4" Type="http://schemas.openxmlformats.org/officeDocument/2006/relationships/image" Target="../media/image216.svg"/><Relationship Id="rId9" Type="http://schemas.microsoft.com/office/2007/relationships/hdphoto" Target="../media/hdphoto14.wdp"/><Relationship Id="rId14" Type="http://schemas.openxmlformats.org/officeDocument/2006/relationships/image" Target="../media/image224.png"/><Relationship Id="rId22" Type="http://schemas.openxmlformats.org/officeDocument/2006/relationships/image" Target="../media/image232.png"/><Relationship Id="rId27" Type="http://schemas.openxmlformats.org/officeDocument/2006/relationships/image" Target="../media/image236.png"/><Relationship Id="rId30" Type="http://schemas.openxmlformats.org/officeDocument/2006/relationships/image" Target="../media/image239.tiff"/><Relationship Id="rId35" Type="http://schemas.openxmlformats.org/officeDocument/2006/relationships/image" Target="../media/image244.tiff"/></Relationships>
</file>

<file path=ppt/slides/_rels/slide43.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48.svg"/><Relationship Id="rId11" Type="http://schemas.openxmlformats.org/officeDocument/2006/relationships/image" Target="../media/image40.png"/><Relationship Id="rId5" Type="http://schemas.openxmlformats.org/officeDocument/2006/relationships/image" Target="../media/image247.png"/><Relationship Id="rId10" Type="http://schemas.openxmlformats.org/officeDocument/2006/relationships/image" Target="../media/image252.svg"/><Relationship Id="rId4" Type="http://schemas.openxmlformats.org/officeDocument/2006/relationships/image" Target="../media/image246.svg"/><Relationship Id="rId9" Type="http://schemas.openxmlformats.org/officeDocument/2006/relationships/image" Target="../media/image251.png"/></Relationships>
</file>

<file path=ppt/slides/_rels/slide44.xml.rels><?xml version="1.0" encoding="UTF-8" standalone="yes"?>
<Relationships xmlns="http://schemas.openxmlformats.org/package/2006/relationships"><Relationship Id="rId8" Type="http://schemas.openxmlformats.org/officeDocument/2006/relationships/image" Target="../media/image259.tiff"/><Relationship Id="rId3" Type="http://schemas.openxmlformats.org/officeDocument/2006/relationships/image" Target="../media/image254.tiff"/><Relationship Id="rId7" Type="http://schemas.openxmlformats.org/officeDocument/2006/relationships/image" Target="../media/image258.tiff"/><Relationship Id="rId2" Type="http://schemas.openxmlformats.org/officeDocument/2006/relationships/image" Target="../media/image253.png"/><Relationship Id="rId1" Type="http://schemas.openxmlformats.org/officeDocument/2006/relationships/slideLayout" Target="../slideLayouts/slideLayout4.xml"/><Relationship Id="rId6" Type="http://schemas.openxmlformats.org/officeDocument/2006/relationships/image" Target="../media/image257.tiff"/><Relationship Id="rId5" Type="http://schemas.openxmlformats.org/officeDocument/2006/relationships/image" Target="../media/image256.tiff"/><Relationship Id="rId10" Type="http://schemas.openxmlformats.org/officeDocument/2006/relationships/image" Target="../media/image261.tiff"/><Relationship Id="rId4" Type="http://schemas.openxmlformats.org/officeDocument/2006/relationships/image" Target="../media/image255.tiff"/><Relationship Id="rId9" Type="http://schemas.openxmlformats.org/officeDocument/2006/relationships/image" Target="../media/image260.tiff"/></Relationships>
</file>

<file path=ppt/slides/_rels/slide45.xml.rels><?xml version="1.0" encoding="UTF-8" standalone="yes"?>
<Relationships xmlns="http://schemas.openxmlformats.org/package/2006/relationships"><Relationship Id="rId8" Type="http://schemas.openxmlformats.org/officeDocument/2006/relationships/image" Target="../media/image268.svg"/><Relationship Id="rId13" Type="http://schemas.openxmlformats.org/officeDocument/2006/relationships/image" Target="../media/image273.png"/><Relationship Id="rId3" Type="http://schemas.openxmlformats.org/officeDocument/2006/relationships/image" Target="../media/image263.png"/><Relationship Id="rId7" Type="http://schemas.openxmlformats.org/officeDocument/2006/relationships/image" Target="../media/image267.png"/><Relationship Id="rId12" Type="http://schemas.openxmlformats.org/officeDocument/2006/relationships/image" Target="../media/image272.svg"/><Relationship Id="rId2" Type="http://schemas.openxmlformats.org/officeDocument/2006/relationships/image" Target="../media/image262.png"/><Relationship Id="rId1" Type="http://schemas.openxmlformats.org/officeDocument/2006/relationships/slideLayout" Target="../slideLayouts/slideLayout4.xml"/><Relationship Id="rId6" Type="http://schemas.openxmlformats.org/officeDocument/2006/relationships/image" Target="../media/image266.png"/><Relationship Id="rId11" Type="http://schemas.openxmlformats.org/officeDocument/2006/relationships/image" Target="../media/image271.png"/><Relationship Id="rId5" Type="http://schemas.openxmlformats.org/officeDocument/2006/relationships/image" Target="../media/image265.svg"/><Relationship Id="rId15" Type="http://schemas.openxmlformats.org/officeDocument/2006/relationships/image" Target="../media/image275.png"/><Relationship Id="rId10" Type="http://schemas.openxmlformats.org/officeDocument/2006/relationships/image" Target="../media/image270.svg"/><Relationship Id="rId4" Type="http://schemas.openxmlformats.org/officeDocument/2006/relationships/image" Target="../media/image264.png"/><Relationship Id="rId9" Type="http://schemas.openxmlformats.org/officeDocument/2006/relationships/image" Target="../media/image269.png"/><Relationship Id="rId14" Type="http://schemas.openxmlformats.org/officeDocument/2006/relationships/image" Target="../media/image274.svg"/></Relationships>
</file>

<file path=ppt/slides/_rels/slide4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4.xml"/><Relationship Id="rId5" Type="http://schemas.openxmlformats.org/officeDocument/2006/relationships/image" Target="../media/image279.svg"/><Relationship Id="rId4" Type="http://schemas.openxmlformats.org/officeDocument/2006/relationships/image" Target="../media/image278.png"/></Relationships>
</file>

<file path=ppt/slides/_rels/slide4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85.svg"/><Relationship Id="rId5" Type="http://schemas.openxmlformats.org/officeDocument/2006/relationships/image" Target="../media/image284.png"/><Relationship Id="rId4" Type="http://schemas.openxmlformats.org/officeDocument/2006/relationships/image" Target="../media/image283.gif"/></Relationships>
</file>

<file path=ppt/slides/_rels/slide49.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7.png"/><Relationship Id="rId7" Type="http://schemas.openxmlformats.org/officeDocument/2006/relationships/image" Target="../media/image29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jpeg"/><Relationship Id="rId9" Type="http://schemas.openxmlformats.org/officeDocument/2006/relationships/image" Target="../media/image29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jpeg"/></Relationships>
</file>

<file path=ppt/slides/_rels/slide5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4.svg"/><Relationship Id="rId2" Type="http://schemas.openxmlformats.org/officeDocument/2006/relationships/image" Target="../media/image303.png"/><Relationship Id="rId1" Type="http://schemas.openxmlformats.org/officeDocument/2006/relationships/slideLayout" Target="../slideLayouts/slideLayout8.xml"/><Relationship Id="rId5" Type="http://schemas.openxmlformats.org/officeDocument/2006/relationships/image" Target="../media/image98.sv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xnMMPHilgorfRGX3egW1NGSjQZeeBpJ6/view?usp=sharing" TargetMode="External"/><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40B821A-E066-C147-B05D-4677859BF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17" y="0"/>
            <a:ext cx="12187065" cy="6858000"/>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9014893D-165B-401C-AEB9-F1A801C827E6}"/>
              </a:ext>
            </a:extLst>
          </p:cNvPr>
          <p:cNvSpPr txBox="1"/>
          <p:nvPr/>
        </p:nvSpPr>
        <p:spPr>
          <a:xfrm>
            <a:off x="413228" y="368722"/>
            <a:ext cx="11365544" cy="707886"/>
          </a:xfrm>
          <a:prstGeom prst="rect">
            <a:avLst/>
          </a:prstGeom>
          <a:noFill/>
        </p:spPr>
        <p:txBody>
          <a:bodyPr wrap="square" rtlCol="0">
            <a:sp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rPr>
              <a:t>支援高達 </a:t>
            </a:r>
            <a:r>
              <a:rPr lang="en-US" altLang="zh-TW" sz="4000" b="1">
                <a:solidFill>
                  <a:schemeClr val="bg1"/>
                </a:solidFill>
                <a:latin typeface="微軟正黑體" panose="020B0604030504040204" pitchFamily="34" charset="-120"/>
                <a:ea typeface="微軟正黑體" panose="020B0604030504040204" pitchFamily="34" charset="-120"/>
              </a:rPr>
              <a:t>1TB DDR4 RDIMM ECC </a:t>
            </a:r>
            <a:r>
              <a:rPr lang="zh-TW" altLang="en-US" sz="4000" b="1">
                <a:solidFill>
                  <a:schemeClr val="bg1"/>
                </a:solidFill>
                <a:latin typeface="微軟正黑體" panose="020B0604030504040204" pitchFamily="34" charset="-120"/>
                <a:ea typeface="微軟正黑體" panose="020B0604030504040204" pitchFamily="34" charset="-120"/>
              </a:rPr>
              <a:t>記憶體</a:t>
            </a:r>
          </a:p>
        </p:txBody>
      </p:sp>
      <p:sp>
        <p:nvSpPr>
          <p:cNvPr id="19" name="文字方塊 18">
            <a:extLst>
              <a:ext uri="{FF2B5EF4-FFF2-40B4-BE49-F238E27FC236}">
                <a16:creationId xmlns:a16="http://schemas.microsoft.com/office/drawing/2014/main" id="{B4907A20-1EB2-CCAB-C610-4989A0663C06}"/>
              </a:ext>
            </a:extLst>
          </p:cNvPr>
          <p:cNvSpPr txBox="1"/>
          <p:nvPr/>
        </p:nvSpPr>
        <p:spPr>
          <a:xfrm>
            <a:off x="3794332" y="3359579"/>
            <a:ext cx="184731" cy="461665"/>
          </a:xfrm>
          <a:prstGeom prst="rect">
            <a:avLst/>
          </a:prstGeom>
          <a:noFill/>
        </p:spPr>
        <p:txBody>
          <a:bodyPr wrap="none" rtlCol="0">
            <a:spAutoFit/>
          </a:bodyPr>
          <a:lstStyle/>
          <a:p>
            <a:endParaRPr kumimoji="1" lang="zh-TW" altLang="en-US" sz="2400"/>
          </a:p>
        </p:txBody>
      </p:sp>
      <p:grpSp>
        <p:nvGrpSpPr>
          <p:cNvPr id="20" name="群組 19">
            <a:extLst>
              <a:ext uri="{FF2B5EF4-FFF2-40B4-BE49-F238E27FC236}">
                <a16:creationId xmlns:a16="http://schemas.microsoft.com/office/drawing/2014/main" id="{F33011E3-7988-C3AC-5A09-9DC790973634}"/>
              </a:ext>
            </a:extLst>
          </p:cNvPr>
          <p:cNvGrpSpPr/>
          <p:nvPr/>
        </p:nvGrpSpPr>
        <p:grpSpPr>
          <a:xfrm>
            <a:off x="677055" y="4807630"/>
            <a:ext cx="5109091" cy="1162145"/>
            <a:chOff x="2815854" y="2888491"/>
            <a:chExt cx="3831818" cy="871608"/>
          </a:xfrm>
        </p:grpSpPr>
        <p:sp>
          <p:nvSpPr>
            <p:cNvPr id="21" name="TextBox 6">
              <a:extLst>
                <a:ext uri="{FF2B5EF4-FFF2-40B4-BE49-F238E27FC236}">
                  <a16:creationId xmlns:a16="http://schemas.microsoft.com/office/drawing/2014/main" id="{B2E291C5-F466-778F-78E0-94C050305C4B}"/>
                </a:ext>
              </a:extLst>
            </p:cNvPr>
            <p:cNvSpPr txBox="1"/>
            <p:nvPr/>
          </p:nvSpPr>
          <p:spPr>
            <a:xfrm>
              <a:off x="2815854" y="3321518"/>
              <a:ext cx="3831818" cy="438581"/>
            </a:xfrm>
            <a:prstGeom prst="rect">
              <a:avLst/>
            </a:prstGeom>
            <a:noFill/>
          </p:spPr>
          <p:txBody>
            <a:bodyPr wrap="none" rtlCol="0" anchor="t">
              <a:spAutoFit/>
            </a:bodyPr>
            <a:lstStyle/>
            <a:p>
              <a:r>
                <a:rPr lang="zh-CN" altLang="en-US" sz="3200" b="1">
                  <a:solidFill>
                    <a:schemeClr val="bg1"/>
                  </a:solidFill>
                  <a:latin typeface="微軟正黑體" panose="020B0604030504040204" pitchFamily="34" charset="-120"/>
                  <a:ea typeface="微軟正黑體" panose="020B0604030504040204" pitchFamily="34" charset="-120"/>
                </a:rPr>
                <a:t>維持可靠性</a:t>
              </a:r>
              <a:r>
                <a:rPr lang="zh-TW" altLang="en-US" sz="3200" b="1">
                  <a:solidFill>
                    <a:schemeClr val="bg1"/>
                  </a:solidFill>
                  <a:latin typeface="微軟正黑體" panose="020B0604030504040204" pitchFamily="34" charset="-120"/>
                  <a:ea typeface="微軟正黑體" panose="020B0604030504040204" pitchFamily="34" charset="-120"/>
                </a:rPr>
                <a:t>，</a:t>
              </a:r>
              <a:r>
                <a:rPr lang="zh-CN" altLang="en-US" sz="3200" b="1">
                  <a:solidFill>
                    <a:schemeClr val="bg1"/>
                  </a:solidFill>
                  <a:latin typeface="微軟正黑體" panose="020B0604030504040204" pitchFamily="34" charset="-120"/>
                  <a:ea typeface="微軟正黑體" panose="020B0604030504040204" pitchFamily="34" charset="-120"/>
                </a:rPr>
                <a:t>避免資料毀損</a:t>
              </a:r>
              <a:endParaRPr lang="en-US" sz="3200" b="1">
                <a:solidFill>
                  <a:schemeClr val="bg1"/>
                </a:solidFill>
                <a:latin typeface="微軟正黑體" panose="020B0604030504040204" pitchFamily="34" charset="-120"/>
                <a:ea typeface="微軟正黑體" panose="020B0604030504040204" pitchFamily="34" charset="-120"/>
              </a:endParaRPr>
            </a:p>
          </p:txBody>
        </p:sp>
        <p:grpSp>
          <p:nvGrpSpPr>
            <p:cNvPr id="22" name="圖形 3">
              <a:extLst>
                <a:ext uri="{FF2B5EF4-FFF2-40B4-BE49-F238E27FC236}">
                  <a16:creationId xmlns:a16="http://schemas.microsoft.com/office/drawing/2014/main" id="{7B3938D1-6B59-691C-E27E-20E51A92909F}"/>
                </a:ext>
              </a:extLst>
            </p:cNvPr>
            <p:cNvGrpSpPr/>
            <p:nvPr/>
          </p:nvGrpSpPr>
          <p:grpSpPr>
            <a:xfrm>
              <a:off x="2943158" y="2888491"/>
              <a:ext cx="1084412" cy="387286"/>
              <a:chOff x="7943850" y="1388633"/>
              <a:chExt cx="1084412" cy="387286"/>
            </a:xfrm>
            <a:solidFill>
              <a:srgbClr val="4D655A"/>
            </a:solidFill>
          </p:grpSpPr>
          <p:sp>
            <p:nvSpPr>
              <p:cNvPr id="23" name="手繪多邊形: 圖案 33">
                <a:extLst>
                  <a:ext uri="{FF2B5EF4-FFF2-40B4-BE49-F238E27FC236}">
                    <a16:creationId xmlns:a16="http://schemas.microsoft.com/office/drawing/2014/main" id="{AA759558-92B7-595F-84B3-F1B135647C8A}"/>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03D2FB"/>
              </a:solidFill>
              <a:ln w="9296" cap="flat">
                <a:noFill/>
                <a:prstDash val="solid"/>
                <a:miter/>
              </a:ln>
            </p:spPr>
            <p:txBody>
              <a:bodyPr rtlCol="0" anchor="ctr"/>
              <a:lstStyle/>
              <a:p>
                <a:endParaRPr lang="zh-TW" altLang="en-US" sz="2400"/>
              </a:p>
            </p:txBody>
          </p:sp>
          <p:sp>
            <p:nvSpPr>
              <p:cNvPr id="25" name="手繪多邊形: 圖案 34">
                <a:extLst>
                  <a:ext uri="{FF2B5EF4-FFF2-40B4-BE49-F238E27FC236}">
                    <a16:creationId xmlns:a16="http://schemas.microsoft.com/office/drawing/2014/main" id="{91FDF3BD-5B22-9ECA-31F1-243F630E483E}"/>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03D2FB"/>
              </a:solidFill>
              <a:ln w="9296" cap="flat">
                <a:noFill/>
                <a:prstDash val="solid"/>
                <a:miter/>
              </a:ln>
            </p:spPr>
            <p:txBody>
              <a:bodyPr rtlCol="0" anchor="ctr"/>
              <a:lstStyle/>
              <a:p>
                <a:endParaRPr lang="zh-TW" altLang="en-US" sz="2400"/>
              </a:p>
            </p:txBody>
          </p:sp>
          <p:sp>
            <p:nvSpPr>
              <p:cNvPr id="26" name="手繪多邊形: 圖案 35">
                <a:extLst>
                  <a:ext uri="{FF2B5EF4-FFF2-40B4-BE49-F238E27FC236}">
                    <a16:creationId xmlns:a16="http://schemas.microsoft.com/office/drawing/2014/main" id="{784B0272-BDA6-2E1E-FBFD-C0DD2054FC64}"/>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03D2FB"/>
              </a:solidFill>
              <a:ln w="9296" cap="flat">
                <a:noFill/>
                <a:prstDash val="solid"/>
                <a:miter/>
              </a:ln>
            </p:spPr>
            <p:txBody>
              <a:bodyPr rtlCol="0" anchor="ctr"/>
              <a:lstStyle/>
              <a:p>
                <a:endParaRPr lang="zh-TW" altLang="en-US" sz="2400"/>
              </a:p>
            </p:txBody>
          </p:sp>
        </p:grpSp>
      </p:grpSp>
      <p:grpSp>
        <p:nvGrpSpPr>
          <p:cNvPr id="6" name="群組 5">
            <a:extLst>
              <a:ext uri="{FF2B5EF4-FFF2-40B4-BE49-F238E27FC236}">
                <a16:creationId xmlns:a16="http://schemas.microsoft.com/office/drawing/2014/main" id="{9B7930DD-4CA9-2C8A-429F-C19C16473EAC}"/>
              </a:ext>
            </a:extLst>
          </p:cNvPr>
          <p:cNvGrpSpPr/>
          <p:nvPr/>
        </p:nvGrpSpPr>
        <p:grpSpPr>
          <a:xfrm>
            <a:off x="2534339" y="4190203"/>
            <a:ext cx="3008767" cy="1182062"/>
            <a:chOff x="589850" y="1758738"/>
            <a:chExt cx="3008767" cy="1182062"/>
          </a:xfrm>
        </p:grpSpPr>
        <p:pic>
          <p:nvPicPr>
            <p:cNvPr id="29" name="圖片 28" descr="一張含有 電路 的圖片&#10;&#10;自動產生的描述">
              <a:extLst>
                <a:ext uri="{FF2B5EF4-FFF2-40B4-BE49-F238E27FC236}">
                  <a16:creationId xmlns:a16="http://schemas.microsoft.com/office/drawing/2014/main" id="{59812960-2F75-191B-DFF5-AD0177E7A8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9850" y="2192245"/>
              <a:ext cx="2885251" cy="748555"/>
            </a:xfrm>
            <a:prstGeom prst="rect">
              <a:avLst/>
            </a:prstGeom>
          </p:spPr>
        </p:pic>
        <p:pic>
          <p:nvPicPr>
            <p:cNvPr id="30" name="圖片 29" descr="一張含有 電路 的圖片&#10;&#10;自動產生的描述">
              <a:extLst>
                <a:ext uri="{FF2B5EF4-FFF2-40B4-BE49-F238E27FC236}">
                  <a16:creationId xmlns:a16="http://schemas.microsoft.com/office/drawing/2014/main" id="{855EA179-4EBA-DB12-F62B-B8DAB5910A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683976">
              <a:off x="713366" y="1758738"/>
              <a:ext cx="2885251" cy="748555"/>
            </a:xfrm>
            <a:prstGeom prst="rect">
              <a:avLst/>
            </a:prstGeom>
          </p:spPr>
        </p:pic>
      </p:grpSp>
      <p:pic>
        <p:nvPicPr>
          <p:cNvPr id="9" name="圖形 8">
            <a:extLst>
              <a:ext uri="{FF2B5EF4-FFF2-40B4-BE49-F238E27FC236}">
                <a16:creationId xmlns:a16="http://schemas.microsoft.com/office/drawing/2014/main" id="{613BFAE7-12FA-C5A2-4C0F-04D334AF238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810" t="24321" r="14528" b="21892"/>
          <a:stretch/>
        </p:blipFill>
        <p:spPr>
          <a:xfrm>
            <a:off x="6582305" y="1860696"/>
            <a:ext cx="5036495" cy="4359704"/>
          </a:xfrm>
          <a:prstGeom prst="rect">
            <a:avLst/>
          </a:prstGeom>
          <a:effectLst>
            <a:softEdge rad="0"/>
          </a:effectLst>
        </p:spPr>
      </p:pic>
      <p:sp>
        <p:nvSpPr>
          <p:cNvPr id="32" name="文字方塊 31">
            <a:extLst>
              <a:ext uri="{FF2B5EF4-FFF2-40B4-BE49-F238E27FC236}">
                <a16:creationId xmlns:a16="http://schemas.microsoft.com/office/drawing/2014/main" id="{47B290C4-84AB-099D-379A-4506B6C3E418}"/>
              </a:ext>
            </a:extLst>
          </p:cNvPr>
          <p:cNvSpPr txBox="1"/>
          <p:nvPr/>
        </p:nvSpPr>
        <p:spPr>
          <a:xfrm>
            <a:off x="6454222" y="1432334"/>
            <a:ext cx="6203004" cy="369332"/>
          </a:xfrm>
          <a:prstGeom prst="rect">
            <a:avLst/>
          </a:prstGeom>
          <a:noFill/>
        </p:spPr>
        <p:txBody>
          <a:bodyPr wrap="square">
            <a:spAutoFit/>
          </a:bodyPr>
          <a:lstStyle/>
          <a:p>
            <a:r>
              <a:rPr lang="en-US" altLang="zh-TW" sz="1800" kern="0">
                <a:solidFill>
                  <a:srgbClr val="FFFF00"/>
                </a:solidFill>
                <a:latin typeface="微軟正黑體" panose="020B0604030504040204" pitchFamily="34" charset="-120"/>
                <a:ea typeface="微軟正黑體" panose="020B0604030504040204" pitchFamily="34" charset="-120"/>
                <a:cs typeface="Arial"/>
                <a:sym typeface="Arial"/>
              </a:rPr>
              <a:t>8 </a:t>
            </a:r>
            <a:r>
              <a:rPr lang="zh-TW" altLang="en-US" sz="1800" kern="0">
                <a:solidFill>
                  <a:srgbClr val="FFFF00"/>
                </a:solidFill>
                <a:latin typeface="微軟正黑體" panose="020B0604030504040204" pitchFamily="34" charset="-120"/>
                <a:ea typeface="微軟正黑體" panose="020B0604030504040204" pitchFamily="34" charset="-120"/>
                <a:cs typeface="Arial"/>
                <a:sym typeface="Arial"/>
              </a:rPr>
              <a:t>通道設計，</a:t>
            </a:r>
            <a:r>
              <a:rPr lang="en-US" altLang="zh-TW" sz="1800" kern="0">
                <a:solidFill>
                  <a:srgbClr val="FFFF00"/>
                </a:solidFill>
                <a:latin typeface="微軟正黑體" panose="020B0604030504040204" pitchFamily="34" charset="-120"/>
                <a:ea typeface="微軟正黑體" panose="020B0604030504040204" pitchFamily="34" charset="-120"/>
                <a:cs typeface="Arial"/>
                <a:sym typeface="Arial"/>
              </a:rPr>
              <a:t>12 x DDR4 RDIMM ECC </a:t>
            </a:r>
            <a:r>
              <a:rPr lang="zh-TW" altLang="en-US" sz="1800" kern="0">
                <a:solidFill>
                  <a:srgbClr val="FFFF00"/>
                </a:solidFill>
                <a:latin typeface="微軟正黑體" panose="020B0604030504040204" pitchFamily="34" charset="-120"/>
                <a:ea typeface="微軟正黑體" panose="020B0604030504040204" pitchFamily="34" charset="-120"/>
                <a:cs typeface="Arial"/>
                <a:sym typeface="Arial"/>
              </a:rPr>
              <a:t>記憶體插槽</a:t>
            </a:r>
          </a:p>
        </p:txBody>
      </p:sp>
      <p:sp>
        <p:nvSpPr>
          <p:cNvPr id="33" name="平行四邊形 32">
            <a:extLst>
              <a:ext uri="{FF2B5EF4-FFF2-40B4-BE49-F238E27FC236}">
                <a16:creationId xmlns:a16="http://schemas.microsoft.com/office/drawing/2014/main" id="{2C68BF43-8F30-35A1-6825-9EE7BC82B49E}"/>
              </a:ext>
            </a:extLst>
          </p:cNvPr>
          <p:cNvSpPr/>
          <p:nvPr/>
        </p:nvSpPr>
        <p:spPr>
          <a:xfrm>
            <a:off x="629776" y="1742958"/>
            <a:ext cx="5868981" cy="982663"/>
          </a:xfrm>
          <a:prstGeom prst="parallelogram">
            <a:avLst>
              <a:gd name="adj" fmla="val 43486"/>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1200"/>
              </a:spcBef>
              <a:buClr>
                <a:srgbClr val="000000"/>
              </a:buClr>
              <a:defRPr/>
            </a:pPr>
            <a:r>
              <a:rPr lang="en-US" altLang="zh-CN" sz="2133" kern="0">
                <a:solidFill>
                  <a:schemeClr val="bg1"/>
                </a:solidFill>
                <a:latin typeface="微軟正黑體" panose="020B0604030504040204" pitchFamily="34" charset="-120"/>
                <a:ea typeface="微軟正黑體" panose="020B0604030504040204" pitchFamily="34" charset="-120"/>
                <a:cs typeface="Arial"/>
                <a:sym typeface="Arial"/>
              </a:rPr>
              <a:t>AMD EPYC 7002 (Rome) </a:t>
            </a:r>
            <a:r>
              <a:rPr lang="zh-CN" altLang="en-US" sz="2133" kern="0">
                <a:solidFill>
                  <a:schemeClr val="bg1"/>
                </a:solidFill>
                <a:latin typeface="微軟正黑體" panose="020B0604030504040204" pitchFamily="34" charset="-120"/>
                <a:ea typeface="微軟正黑體" panose="020B0604030504040204" pitchFamily="34" charset="-120"/>
                <a:cs typeface="Arial"/>
                <a:sym typeface="Arial"/>
              </a:rPr>
              <a:t>伺服器級處理器支援 </a:t>
            </a:r>
            <a:r>
              <a:rPr lang="en-US" altLang="zh-CN" sz="2133" kern="0">
                <a:solidFill>
                  <a:schemeClr val="bg1"/>
                </a:solidFill>
                <a:latin typeface="微軟正黑體" panose="020B0604030504040204" pitchFamily="34" charset="-120"/>
                <a:ea typeface="微軟正黑體" panose="020B0604030504040204" pitchFamily="34" charset="-120"/>
                <a:cs typeface="Arial"/>
                <a:sym typeface="Arial"/>
              </a:rPr>
              <a:t>ECC Registered </a:t>
            </a:r>
            <a:r>
              <a:rPr lang="zh-CN" altLang="en-US" sz="2133" kern="0">
                <a:solidFill>
                  <a:schemeClr val="bg1"/>
                </a:solidFill>
                <a:latin typeface="微軟正黑體" panose="020B0604030504040204" pitchFamily="34" charset="-120"/>
                <a:ea typeface="微軟正黑體" panose="020B0604030504040204" pitchFamily="34" charset="-120"/>
                <a:cs typeface="Arial"/>
                <a:sym typeface="Arial"/>
              </a:rPr>
              <a:t>記憶體，能</a:t>
            </a:r>
            <a:r>
              <a:rPr lang="zh-CN" altLang="en-US" sz="2133" kern="0">
                <a:solidFill>
                  <a:srgbClr val="FFFF00"/>
                </a:solidFill>
                <a:latin typeface="微軟正黑體" panose="020B0604030504040204" pitchFamily="34" charset="-120"/>
                <a:ea typeface="微軟正黑體" panose="020B0604030504040204" pitchFamily="34" charset="-120"/>
                <a:cs typeface="Arial"/>
                <a:sym typeface="Arial"/>
              </a:rPr>
              <a:t>自動偵測</a:t>
            </a:r>
            <a:r>
              <a:rPr lang="zh-CN" altLang="en-US" sz="2133" kern="0">
                <a:solidFill>
                  <a:schemeClr val="bg1"/>
                </a:solidFill>
                <a:latin typeface="微軟正黑體" panose="020B0604030504040204" pitchFamily="34" charset="-120"/>
                <a:ea typeface="微軟正黑體" panose="020B0604030504040204" pitchFamily="34" charset="-120"/>
                <a:cs typeface="Arial"/>
                <a:sym typeface="Arial"/>
              </a:rPr>
              <a:t>並</a:t>
            </a:r>
            <a:r>
              <a:rPr lang="zh-CN" altLang="en-US" sz="2133" kern="0">
                <a:solidFill>
                  <a:srgbClr val="FFFF00"/>
                </a:solidFill>
                <a:latin typeface="微軟正黑體" panose="020B0604030504040204" pitchFamily="34" charset="-120"/>
                <a:ea typeface="微軟正黑體" panose="020B0604030504040204" pitchFamily="34" charset="-120"/>
                <a:cs typeface="Arial"/>
                <a:sym typeface="Arial"/>
              </a:rPr>
              <a:t>即時修正單一位元錯誤。</a:t>
            </a:r>
            <a:endParaRPr lang="en-US" altLang="zh-CN" sz="2133" kern="0">
              <a:solidFill>
                <a:srgbClr val="FFFF00"/>
              </a:solidFill>
              <a:latin typeface="微軟正黑體" panose="020B0604030504040204" pitchFamily="34" charset="-120"/>
              <a:ea typeface="微軟正黑體" panose="020B0604030504040204" pitchFamily="34" charset="-120"/>
              <a:cs typeface="Arial"/>
              <a:sym typeface="Arial"/>
            </a:endParaRPr>
          </a:p>
        </p:txBody>
      </p:sp>
      <p:sp>
        <p:nvSpPr>
          <p:cNvPr id="34" name="平行四邊形 33">
            <a:extLst>
              <a:ext uri="{FF2B5EF4-FFF2-40B4-BE49-F238E27FC236}">
                <a16:creationId xmlns:a16="http://schemas.microsoft.com/office/drawing/2014/main" id="{811225EE-AEB8-D86A-3CF6-530370F53E10}"/>
              </a:ext>
            </a:extLst>
          </p:cNvPr>
          <p:cNvSpPr/>
          <p:nvPr/>
        </p:nvSpPr>
        <p:spPr>
          <a:xfrm>
            <a:off x="1780975" y="2922953"/>
            <a:ext cx="5868981" cy="743216"/>
          </a:xfrm>
          <a:prstGeom prst="parallelogram">
            <a:avLst>
              <a:gd name="adj" fmla="val 43486"/>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1200"/>
              </a:spcBef>
              <a:buClr>
                <a:srgbClr val="000000"/>
              </a:buClr>
              <a:defRPr/>
            </a:pPr>
            <a:r>
              <a:rPr lang="zh-CN" altLang="en-US" sz="2667" kern="0">
                <a:solidFill>
                  <a:schemeClr val="bg1"/>
                </a:solidFill>
                <a:latin typeface="微軟正黑體" panose="020B0604030504040204" pitchFamily="34" charset="-120"/>
                <a:ea typeface="微軟正黑體" panose="020B0604030504040204" pitchFamily="34" charset="-120"/>
                <a:cs typeface="Arial"/>
                <a:sym typeface="Arial"/>
              </a:rPr>
              <a:t>系統支援高達</a:t>
            </a:r>
            <a:r>
              <a:rPr lang="en-US" altLang="zh-CN" sz="2667" kern="0">
                <a:solidFill>
                  <a:schemeClr val="bg1"/>
                </a:solidFill>
                <a:latin typeface="微軟正黑體" panose="020B0604030504040204" pitchFamily="34" charset="-120"/>
                <a:ea typeface="微軟正黑體" panose="020B0604030504040204" pitchFamily="34" charset="-120"/>
                <a:cs typeface="Arial"/>
                <a:sym typeface="Arial"/>
              </a:rPr>
              <a:t> </a:t>
            </a:r>
            <a:r>
              <a:rPr lang="en-US" altLang="zh-CN" sz="3200" b="1" kern="0">
                <a:solidFill>
                  <a:srgbClr val="FFFF00"/>
                </a:solidFill>
                <a:latin typeface="微軟正黑體" panose="020B0604030504040204" pitchFamily="34" charset="-120"/>
                <a:ea typeface="微軟正黑體" panose="020B0604030504040204" pitchFamily="34" charset="-120"/>
                <a:cs typeface="Arial"/>
                <a:sym typeface="Arial"/>
              </a:rPr>
              <a:t>1TB </a:t>
            </a:r>
            <a:r>
              <a:rPr lang="zh-CN" altLang="en-US" sz="2667" kern="0">
                <a:solidFill>
                  <a:schemeClr val="bg1"/>
                </a:solidFill>
                <a:latin typeface="微軟正黑體" panose="020B0604030504040204" pitchFamily="34" charset="-120"/>
                <a:ea typeface="微軟正黑體" panose="020B0604030504040204" pitchFamily="34" charset="-120"/>
                <a:cs typeface="Arial"/>
                <a:sym typeface="Arial"/>
              </a:rPr>
              <a:t>記憶體</a:t>
            </a:r>
            <a:endParaRPr lang="en-US" altLang="zh-CN" sz="2667" kern="0">
              <a:solidFill>
                <a:schemeClr val="bg1"/>
              </a:solidFill>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7096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2D100C5-8368-3D75-7396-E7FBD4D64EAD}"/>
              </a:ext>
            </a:extLst>
          </p:cNvPr>
          <p:cNvSpPr txBox="1"/>
          <p:nvPr/>
        </p:nvSpPr>
        <p:spPr>
          <a:xfrm>
            <a:off x="462583" y="392779"/>
            <a:ext cx="11038233" cy="707886"/>
          </a:xfrm>
          <a:prstGeom prst="rect">
            <a:avLst/>
          </a:prstGeom>
          <a:noFill/>
        </p:spPr>
        <p:txBody>
          <a:bodyPr wrap="square" rtlCol="0">
            <a:spAutoFit/>
          </a:bodyPr>
          <a:lstStyle/>
          <a:p>
            <a:pPr algn="ctr"/>
            <a:r>
              <a:rPr lang="en-US" altLang="zh-TW" sz="4000" b="1" dirty="0">
                <a:solidFill>
                  <a:schemeClr val="bg1"/>
                </a:solidFill>
                <a:latin typeface="微軟正黑體" panose="020B0604030504040204" pitchFamily="34" charset="-120"/>
                <a:ea typeface="微軟正黑體" panose="020B0604030504040204" pitchFamily="34" charset="-120"/>
              </a:rPr>
              <a:t>1U 10-bay TS-h1090FU </a:t>
            </a:r>
            <a:r>
              <a:rPr lang="zh-TW" altLang="en-US" sz="4000" b="1" dirty="0">
                <a:solidFill>
                  <a:schemeClr val="bg1"/>
                </a:solidFill>
                <a:latin typeface="微軟正黑體" panose="020B0604030504040204" pitchFamily="34" charset="-120"/>
                <a:ea typeface="微軟正黑體" panose="020B0604030504040204" pitchFamily="34" charset="-120"/>
              </a:rPr>
              <a:t>背面硬體配置</a:t>
            </a:r>
          </a:p>
        </p:txBody>
      </p:sp>
      <p:grpSp>
        <p:nvGrpSpPr>
          <p:cNvPr id="4" name="群組 3">
            <a:extLst>
              <a:ext uri="{FF2B5EF4-FFF2-40B4-BE49-F238E27FC236}">
                <a16:creationId xmlns:a16="http://schemas.microsoft.com/office/drawing/2014/main" id="{704D7547-788F-7CA9-1C72-631410223464}"/>
              </a:ext>
            </a:extLst>
          </p:cNvPr>
          <p:cNvGrpSpPr/>
          <p:nvPr/>
        </p:nvGrpSpPr>
        <p:grpSpPr>
          <a:xfrm>
            <a:off x="785584" y="2566957"/>
            <a:ext cx="10392230" cy="2225825"/>
            <a:chOff x="1435637" y="3544848"/>
            <a:chExt cx="9320724" cy="1996328"/>
          </a:xfrm>
        </p:grpSpPr>
        <p:sp>
          <p:nvSpPr>
            <p:cNvPr id="2" name="橢圓 1">
              <a:extLst>
                <a:ext uri="{FF2B5EF4-FFF2-40B4-BE49-F238E27FC236}">
                  <a16:creationId xmlns:a16="http://schemas.microsoft.com/office/drawing/2014/main" id="{1C553E29-1992-4153-537E-5FAB954C0592}"/>
                </a:ext>
              </a:extLst>
            </p:cNvPr>
            <p:cNvSpPr/>
            <p:nvPr/>
          </p:nvSpPr>
          <p:spPr>
            <a:xfrm>
              <a:off x="1435637" y="4838407"/>
              <a:ext cx="9320724" cy="70276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EA6EBCF2-42AE-C021-D348-0D2C6BC32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25" y="3544848"/>
              <a:ext cx="8679821" cy="1604031"/>
            </a:xfrm>
            <a:prstGeom prst="rect">
              <a:avLst/>
            </a:prstGeom>
          </p:spPr>
        </p:pic>
      </p:grpSp>
      <p:sp>
        <p:nvSpPr>
          <p:cNvPr id="8" name="文字方塊 7">
            <a:extLst>
              <a:ext uri="{FF2B5EF4-FFF2-40B4-BE49-F238E27FC236}">
                <a16:creationId xmlns:a16="http://schemas.microsoft.com/office/drawing/2014/main" id="{1378FFE5-D837-DB12-7167-D0226FE72E5B}"/>
              </a:ext>
            </a:extLst>
          </p:cNvPr>
          <p:cNvSpPr txBox="1"/>
          <p:nvPr/>
        </p:nvSpPr>
        <p:spPr>
          <a:xfrm>
            <a:off x="1223774" y="5084527"/>
            <a:ext cx="1944763" cy="584775"/>
          </a:xfrm>
          <a:prstGeom prst="rect">
            <a:avLst/>
          </a:prstGeom>
          <a:noFill/>
        </p:spPr>
        <p:txBody>
          <a:bodyPr wrap="none" rtlCol="0">
            <a:spAutoFit/>
          </a:bodyPr>
          <a:lstStyle/>
          <a:p>
            <a:r>
              <a:rPr kumimoji="1" lang="en-US" altLang="zh-TW" sz="1600">
                <a:solidFill>
                  <a:schemeClr val="bg1"/>
                </a:solidFill>
                <a:latin typeface="微軟正黑體" panose="020B0604030504040204" pitchFamily="34" charset="-120"/>
                <a:ea typeface="微軟正黑體" panose="020B0604030504040204" pitchFamily="34" charset="-120"/>
              </a:rPr>
              <a:t>2 x PCIe Gen4 x16 </a:t>
            </a:r>
          </a:p>
          <a:p>
            <a:r>
              <a:rPr kumimoji="1" lang="zh-TW" altLang="en-US" sz="1600">
                <a:solidFill>
                  <a:schemeClr val="bg1"/>
                </a:solidFill>
                <a:latin typeface="微軟正黑體" panose="020B0604030504040204" pitchFamily="34" charset="-120"/>
                <a:ea typeface="微軟正黑體" panose="020B0604030504040204" pitchFamily="34" charset="-120"/>
              </a:rPr>
              <a:t>半高擴充插槽</a:t>
            </a:r>
          </a:p>
        </p:txBody>
      </p:sp>
      <p:sp>
        <p:nvSpPr>
          <p:cNvPr id="12" name="文字方塊 11">
            <a:extLst>
              <a:ext uri="{FF2B5EF4-FFF2-40B4-BE49-F238E27FC236}">
                <a16:creationId xmlns:a16="http://schemas.microsoft.com/office/drawing/2014/main" id="{C1D1E39A-14E7-6843-A1C5-AD410D3360D7}"/>
              </a:ext>
            </a:extLst>
          </p:cNvPr>
          <p:cNvSpPr txBox="1"/>
          <p:nvPr/>
        </p:nvSpPr>
        <p:spPr>
          <a:xfrm>
            <a:off x="3377709" y="5073891"/>
            <a:ext cx="1643571" cy="338554"/>
          </a:xfrm>
          <a:prstGeom prst="rect">
            <a:avLst/>
          </a:prstGeom>
          <a:noFill/>
        </p:spPr>
        <p:txBody>
          <a:bodyPr wrap="square" rtlCol="0">
            <a:spAutoFit/>
          </a:bodyPr>
          <a:lstStyle/>
          <a:p>
            <a:r>
              <a:rPr kumimoji="1" lang="zh-TW" altLang="en-US" sz="1600">
                <a:solidFill>
                  <a:schemeClr val="bg1"/>
                </a:solidFill>
                <a:latin typeface="微軟正黑體" panose="020B0604030504040204" pitchFamily="34" charset="-120"/>
                <a:ea typeface="微軟正黑體" panose="020B0604030504040204" pitchFamily="34" charset="-120"/>
              </a:rPr>
              <a:t>系統重置按鍵</a:t>
            </a: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3479804" y="1579418"/>
            <a:ext cx="3078795" cy="584775"/>
          </a:xfrm>
          <a:prstGeom prst="rect">
            <a:avLst/>
          </a:prstGeom>
          <a:noFill/>
        </p:spPr>
        <p:txBody>
          <a:bodyPr wrap="square" rtlCol="0">
            <a:spAutoFit/>
          </a:bodyPr>
          <a:lstStyle/>
          <a:p>
            <a:r>
              <a:rPr kumimoji="1" lang="en-US" altLang="zh-TW" sz="1600" dirty="0">
                <a:solidFill>
                  <a:schemeClr val="bg1"/>
                </a:solidFill>
                <a:latin typeface="微軟正黑體" panose="020B0604030504040204" pitchFamily="34" charset="-120"/>
                <a:ea typeface="微軟正黑體" panose="020B0604030504040204" pitchFamily="34" charset="-120"/>
              </a:rPr>
              <a:t>2 x 25GbE SFP28 </a:t>
            </a:r>
            <a:r>
              <a:rPr kumimoji="1" lang="zh-TW" altLang="en-US" sz="1600" dirty="0">
                <a:solidFill>
                  <a:schemeClr val="bg1"/>
                </a:solidFill>
                <a:latin typeface="微軟正黑體" panose="020B0604030504040204" pitchFamily="34" charset="-120"/>
                <a:ea typeface="微軟正黑體" panose="020B0604030504040204" pitchFamily="34" charset="-120"/>
              </a:rPr>
              <a:t>網路埠</a:t>
            </a:r>
            <a:endParaRPr kumimoji="1" lang="en-US" altLang="zh-TW" sz="1600" dirty="0">
              <a:solidFill>
                <a:schemeClr val="bg1"/>
              </a:solidFill>
              <a:latin typeface="微軟正黑體" panose="020B0604030504040204" pitchFamily="34" charset="-120"/>
              <a:ea typeface="微軟正黑體" panose="020B0604030504040204" pitchFamily="34" charset="-120"/>
            </a:endParaRPr>
          </a:p>
          <a:p>
            <a:r>
              <a:rPr kumimoji="1" lang="en-US" altLang="zh-TW" sz="1600" dirty="0">
                <a:solidFill>
                  <a:schemeClr val="bg1"/>
                </a:solidFill>
                <a:latin typeface="微軟正黑體" panose="020B0604030504040204" pitchFamily="34" charset="-120"/>
                <a:ea typeface="微軟正黑體" panose="020B0604030504040204" pitchFamily="34" charset="-120"/>
              </a:rPr>
              <a:t>(</a:t>
            </a:r>
            <a:r>
              <a:rPr kumimoji="1" lang="zh-TW" altLang="en-US" sz="1600" dirty="0">
                <a:solidFill>
                  <a:schemeClr val="bg1"/>
                </a:solidFill>
                <a:latin typeface="微軟正黑體" panose="020B0604030504040204" pitchFamily="34" charset="-120"/>
                <a:ea typeface="微軟正黑體" panose="020B0604030504040204" pitchFamily="34" charset="-120"/>
              </a:rPr>
              <a:t>相容</a:t>
            </a:r>
            <a:r>
              <a:rPr kumimoji="1" lang="en-US" altLang="zh-TW" sz="1600" dirty="0">
                <a:solidFill>
                  <a:schemeClr val="bg1"/>
                </a:solidFill>
                <a:latin typeface="微軟正黑體" panose="020B0604030504040204" pitchFamily="34" charset="-120"/>
                <a:ea typeface="微軟正黑體" panose="020B0604030504040204" pitchFamily="34" charset="-120"/>
              </a:rPr>
              <a:t> 10GbE SFP+/1GbESFP)</a:t>
            </a:r>
            <a:endParaRPr kumimoji="1"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201EA9E3-3F9B-4ED2-3CEB-9B26BDE4EEF9}"/>
              </a:ext>
            </a:extLst>
          </p:cNvPr>
          <p:cNvSpPr txBox="1"/>
          <p:nvPr/>
        </p:nvSpPr>
        <p:spPr>
          <a:xfrm>
            <a:off x="5153293" y="5073891"/>
            <a:ext cx="1656811" cy="584775"/>
          </a:xfrm>
          <a:prstGeom prst="rect">
            <a:avLst/>
          </a:prstGeom>
          <a:noFill/>
        </p:spPr>
        <p:txBody>
          <a:bodyPr wrap="square" rtlCol="0">
            <a:spAutoFit/>
          </a:bodyPr>
          <a:lstStyle/>
          <a:p>
            <a:r>
              <a:rPr kumimoji="1" lang="en-US" altLang="zh-TW" sz="1600">
                <a:solidFill>
                  <a:schemeClr val="bg1"/>
                </a:solidFill>
                <a:latin typeface="微軟正黑體" panose="020B0604030504040204" pitchFamily="34" charset="-120"/>
                <a:ea typeface="微軟正黑體" panose="020B0604030504040204" pitchFamily="34" charset="-120"/>
              </a:rPr>
              <a:t>3 x USB-A 3.2 Gen1 5Gbps </a:t>
            </a:r>
            <a:r>
              <a:rPr kumimoji="1" lang="zh-TW" altLang="en-US" sz="1600">
                <a:solidFill>
                  <a:schemeClr val="bg1"/>
                </a:solidFill>
                <a:latin typeface="微軟正黑體" panose="020B0604030504040204" pitchFamily="34" charset="-120"/>
                <a:ea typeface="微軟正黑體" panose="020B0604030504040204" pitchFamily="34" charset="-120"/>
              </a:rPr>
              <a:t>埠</a:t>
            </a:r>
          </a:p>
        </p:txBody>
      </p:sp>
      <p:sp>
        <p:nvSpPr>
          <p:cNvPr id="22" name="文字方塊 21">
            <a:extLst>
              <a:ext uri="{FF2B5EF4-FFF2-40B4-BE49-F238E27FC236}">
                <a16:creationId xmlns:a16="http://schemas.microsoft.com/office/drawing/2014/main" id="{B0E5A8E8-7282-0C48-6005-1D50622DB714}"/>
              </a:ext>
            </a:extLst>
          </p:cNvPr>
          <p:cNvSpPr txBox="1"/>
          <p:nvPr/>
        </p:nvSpPr>
        <p:spPr>
          <a:xfrm>
            <a:off x="6810104" y="1579418"/>
            <a:ext cx="1907022" cy="584775"/>
          </a:xfrm>
          <a:prstGeom prst="rect">
            <a:avLst/>
          </a:prstGeom>
          <a:noFill/>
        </p:spPr>
        <p:txBody>
          <a:bodyPr wrap="square" rtlCol="0">
            <a:spAutoFit/>
          </a:bodyPr>
          <a:lstStyle/>
          <a:p>
            <a:r>
              <a:rPr kumimoji="1" lang="en-US" altLang="zh-TW" sz="1600">
                <a:solidFill>
                  <a:schemeClr val="bg1"/>
                </a:solidFill>
                <a:latin typeface="微軟正黑體" panose="020B0604030504040204" pitchFamily="34" charset="-120"/>
                <a:ea typeface="微軟正黑體" panose="020B0604030504040204" pitchFamily="34" charset="-120"/>
              </a:rPr>
              <a:t>2 x 2.5GbE </a:t>
            </a:r>
            <a:r>
              <a:rPr kumimoji="1" lang="zh-TW" altLang="en-US" sz="1600">
                <a:solidFill>
                  <a:schemeClr val="bg1"/>
                </a:solidFill>
                <a:latin typeface="微軟正黑體" panose="020B0604030504040204" pitchFamily="34" charset="-120"/>
                <a:ea typeface="微軟正黑體" panose="020B0604030504040204" pitchFamily="34" charset="-120"/>
              </a:rPr>
              <a:t>網路埠</a:t>
            </a:r>
            <a:r>
              <a:rPr kumimoji="1" lang="en-US" altLang="zh-TW" sz="1600">
                <a:solidFill>
                  <a:schemeClr val="bg1"/>
                </a:solidFill>
                <a:latin typeface="微軟正黑體" panose="020B0604030504040204" pitchFamily="34" charset="-120"/>
                <a:ea typeface="微軟正黑體" panose="020B0604030504040204" pitchFamily="34" charset="-120"/>
              </a:rPr>
              <a:t> (</a:t>
            </a:r>
            <a:r>
              <a:rPr kumimoji="1" lang="zh-TW" altLang="en-US" sz="1600">
                <a:solidFill>
                  <a:schemeClr val="bg1"/>
                </a:solidFill>
                <a:latin typeface="微軟正黑體" panose="020B0604030504040204" pitchFamily="34" charset="-120"/>
                <a:ea typeface="微軟正黑體" panose="020B0604030504040204" pitchFamily="34" charset="-120"/>
              </a:rPr>
              <a:t>相容</a:t>
            </a:r>
            <a:r>
              <a:rPr kumimoji="1" lang="en-US" altLang="zh-TW" sz="1600">
                <a:solidFill>
                  <a:schemeClr val="bg1"/>
                </a:solidFill>
                <a:latin typeface="微軟正黑體" panose="020B0604030504040204" pitchFamily="34" charset="-120"/>
                <a:ea typeface="微軟正黑體" panose="020B0604030504040204" pitchFamily="34" charset="-120"/>
              </a:rPr>
              <a:t> 1GbE)</a:t>
            </a:r>
            <a:endParaRPr kumimoji="1"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29" name="文字方塊 28">
            <a:extLst>
              <a:ext uri="{FF2B5EF4-FFF2-40B4-BE49-F238E27FC236}">
                <a16:creationId xmlns:a16="http://schemas.microsoft.com/office/drawing/2014/main" id="{22C8CFFB-1534-D20B-879A-0DB263B05FF0}"/>
              </a:ext>
            </a:extLst>
          </p:cNvPr>
          <p:cNvSpPr txBox="1"/>
          <p:nvPr/>
        </p:nvSpPr>
        <p:spPr>
          <a:xfrm>
            <a:off x="7991657" y="5063660"/>
            <a:ext cx="3062943" cy="338554"/>
          </a:xfrm>
          <a:prstGeom prst="rect">
            <a:avLst/>
          </a:prstGeom>
          <a:noFill/>
        </p:spPr>
        <p:txBody>
          <a:bodyPr wrap="square" rtlCol="0">
            <a:spAutoFit/>
          </a:bodyPr>
          <a:lstStyle/>
          <a:p>
            <a:r>
              <a:rPr kumimoji="1" lang="en-US" altLang="zh-TW" sz="1600">
                <a:solidFill>
                  <a:schemeClr val="bg1"/>
                </a:solidFill>
                <a:latin typeface="微軟正黑體" panose="020B0604030504040204" pitchFamily="34" charset="-120"/>
                <a:ea typeface="微軟正黑體" panose="020B0604030504040204" pitchFamily="34" charset="-120"/>
              </a:rPr>
              <a:t>2 x 550W </a:t>
            </a:r>
            <a:r>
              <a:rPr kumimoji="1" lang="zh-TW" altLang="en-US" sz="1600">
                <a:solidFill>
                  <a:schemeClr val="bg1"/>
                </a:solidFill>
                <a:latin typeface="微軟正黑體" panose="020B0604030504040204" pitchFamily="34" charset="-120"/>
                <a:ea typeface="微軟正黑體" panose="020B0604030504040204" pitchFamily="34" charset="-120"/>
              </a:rPr>
              <a:t>雙備援電源供應器</a:t>
            </a:r>
          </a:p>
        </p:txBody>
      </p:sp>
      <p:cxnSp>
        <p:nvCxnSpPr>
          <p:cNvPr id="23" name="直線接點 22">
            <a:extLst>
              <a:ext uri="{FF2B5EF4-FFF2-40B4-BE49-F238E27FC236}">
                <a16:creationId xmlns:a16="http://schemas.microsoft.com/office/drawing/2014/main" id="{CD3FDDB2-C30B-4D3F-C718-7AE6E193A3B8}"/>
              </a:ext>
            </a:extLst>
          </p:cNvPr>
          <p:cNvCxnSpPr>
            <a:cxnSpLocks/>
          </p:cNvCxnSpPr>
          <p:nvPr/>
        </p:nvCxnSpPr>
        <p:spPr>
          <a:xfrm flipV="1">
            <a:off x="2197994" y="3871619"/>
            <a:ext cx="0" cy="1114464"/>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p:cNvCxnSpPr>
          <p:nvPr/>
        </p:nvCxnSpPr>
        <p:spPr>
          <a:xfrm flipV="1">
            <a:off x="4153253" y="4193070"/>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8" name="直線接點 27">
            <a:extLst>
              <a:ext uri="{FF2B5EF4-FFF2-40B4-BE49-F238E27FC236}">
                <a16:creationId xmlns:a16="http://schemas.microsoft.com/office/drawing/2014/main" id="{63D98E52-06D1-C423-5410-379ED474D852}"/>
              </a:ext>
            </a:extLst>
          </p:cNvPr>
          <p:cNvCxnSpPr>
            <a:cxnSpLocks/>
          </p:cNvCxnSpPr>
          <p:nvPr/>
        </p:nvCxnSpPr>
        <p:spPr>
          <a:xfrm>
            <a:off x="5704464" y="2265770"/>
            <a:ext cx="0" cy="16034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6946362" y="2265769"/>
            <a:ext cx="0" cy="1268614"/>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5" name="直線接點 44">
            <a:extLst>
              <a:ext uri="{FF2B5EF4-FFF2-40B4-BE49-F238E27FC236}">
                <a16:creationId xmlns:a16="http://schemas.microsoft.com/office/drawing/2014/main" id="{AD0CA14A-4377-6E9C-9C8C-EAE32C4E6BF3}"/>
              </a:ext>
            </a:extLst>
          </p:cNvPr>
          <p:cNvCxnSpPr>
            <a:cxnSpLocks/>
          </p:cNvCxnSpPr>
          <p:nvPr/>
        </p:nvCxnSpPr>
        <p:spPr>
          <a:xfrm flipV="1">
            <a:off x="5704464" y="4584957"/>
            <a:ext cx="0" cy="401126"/>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flipV="1">
            <a:off x="9156514" y="4199555"/>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49" name="左中括弧 48">
            <a:extLst>
              <a:ext uri="{FF2B5EF4-FFF2-40B4-BE49-F238E27FC236}">
                <a16:creationId xmlns:a16="http://schemas.microsoft.com/office/drawing/2014/main" id="{CF5F5FF0-2782-614B-48F0-9F7B84648CF9}"/>
              </a:ext>
            </a:extLst>
          </p:cNvPr>
          <p:cNvSpPr/>
          <p:nvPr/>
        </p:nvSpPr>
        <p:spPr>
          <a:xfrm rot="16200000">
            <a:off x="5493112" y="3669166"/>
            <a:ext cx="391885" cy="1439696"/>
          </a:xfrm>
          <a:prstGeom prst="leftBracket">
            <a:avLst>
              <a:gd name="adj" fmla="val 0"/>
            </a:avLst>
          </a:prstGeom>
          <a:ln w="15875">
            <a:solidFill>
              <a:srgbClr val="F34F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29614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C26E1F46-EF70-9FDD-9784-E9BF1F0D26B6}"/>
              </a:ext>
            </a:extLst>
          </p:cNvPr>
          <p:cNvPicPr>
            <a:picLocks noChangeAspect="1"/>
          </p:cNvPicPr>
          <p:nvPr/>
        </p:nvPicPr>
        <p:blipFill rotWithShape="1">
          <a:blip r:embed="rId3">
            <a:extLst>
              <a:ext uri="{28A0092B-C50C-407E-A947-70E740481C1C}">
                <a14:useLocalDpi xmlns:a14="http://schemas.microsoft.com/office/drawing/2010/main" val="0"/>
              </a:ext>
            </a:extLst>
          </a:blip>
          <a:srcRect l="40681"/>
          <a:stretch/>
        </p:blipFill>
        <p:spPr>
          <a:xfrm>
            <a:off x="0" y="3904575"/>
            <a:ext cx="6564566" cy="2045108"/>
          </a:xfrm>
          <a:prstGeom prst="rect">
            <a:avLst/>
          </a:prstGeom>
        </p:spPr>
      </p:pic>
      <p:sp>
        <p:nvSpPr>
          <p:cNvPr id="27" name="文字方塊 26">
            <a:extLst>
              <a:ext uri="{FF2B5EF4-FFF2-40B4-BE49-F238E27FC236}">
                <a16:creationId xmlns:a16="http://schemas.microsoft.com/office/drawing/2014/main" id="{F6ABAA99-A150-B6B2-C70A-F7CD142DAE75}"/>
              </a:ext>
            </a:extLst>
          </p:cNvPr>
          <p:cNvSpPr txBox="1"/>
          <p:nvPr/>
        </p:nvSpPr>
        <p:spPr>
          <a:xfrm>
            <a:off x="462583" y="1717957"/>
            <a:ext cx="4132795" cy="461665"/>
          </a:xfrm>
          <a:prstGeom prst="rect">
            <a:avLst/>
          </a:prstGeom>
          <a:noFill/>
        </p:spPr>
        <p:txBody>
          <a:bodyPr wrap="square" lIns="91440" tIns="45720" rIns="91440" bIns="45720" rtlCol="0" anchor="t">
            <a:spAutoFit/>
          </a:bodyPr>
          <a:lstStyle/>
          <a:p>
            <a:r>
              <a:rPr lang="en-US" altLang="zh-TW" sz="24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雙</a:t>
            </a:r>
            <a:r>
              <a:rPr lang="en-US" altLang="zh-TW" sz="2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2.5 GbE RJ45 </a:t>
            </a:r>
            <a:r>
              <a:rPr lang="en-US" altLang="zh-TW" sz="24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高速網路埠</a:t>
            </a:r>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199F1168-B52D-C52D-E31F-3A2EA0D28782}"/>
              </a:ext>
            </a:extLst>
          </p:cNvPr>
          <p:cNvSpPr/>
          <p:nvPr/>
        </p:nvSpPr>
        <p:spPr>
          <a:xfrm>
            <a:off x="483392" y="2187549"/>
            <a:ext cx="4209339" cy="1200329"/>
          </a:xfrm>
          <a:prstGeom prst="rect">
            <a:avLst/>
          </a:prstGeom>
        </p:spPr>
        <p:txBody>
          <a:bodyPr wrap="square" lIns="91440" tIns="45720" rIns="91440" bIns="45720" anchor="t">
            <a:spAutoFit/>
          </a:bodyPr>
          <a:lstStyle/>
          <a:p>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標配雙</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2.5GbE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網路埠，並能自動協商</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2.5GbE / 1GbE / 100MbE．更可透過 Port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Trunking</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網路聚合提供最高達</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5Gbps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的資料傳輸能力</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95B5CA83-AF5F-1D2E-001A-7F086685C67E}"/>
              </a:ext>
            </a:extLst>
          </p:cNvPr>
          <p:cNvSpPr/>
          <p:nvPr/>
        </p:nvSpPr>
        <p:spPr>
          <a:xfrm>
            <a:off x="7007972" y="1510720"/>
            <a:ext cx="4404608" cy="369332"/>
          </a:xfrm>
          <a:prstGeom prst="rect">
            <a:avLst/>
          </a:prstGeom>
        </p:spPr>
        <p:txBody>
          <a:bodyPr wrap="square" lIns="91440" tIns="45720" rIns="91440" bIns="45720" anchor="t">
            <a:spAutoFit/>
          </a:bodyPr>
          <a:lstStyle/>
          <a:p>
            <a:pPr algn="ctr" fontAlgn="base"/>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無需換線，CAT 5e</a:t>
            </a:r>
            <a:r>
              <a:rPr lang="en-US" altLang="ja-JP">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即可提升</a:t>
            </a:r>
            <a:r>
              <a:rPr lang="en-US" altLang="ja-JP">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2.5</a:t>
            </a: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倍網速</a:t>
            </a:r>
            <a:endParaRPr 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30" name="Shape 253">
            <a:extLst>
              <a:ext uri="{FF2B5EF4-FFF2-40B4-BE49-F238E27FC236}">
                <a16:creationId xmlns:a16="http://schemas.microsoft.com/office/drawing/2014/main" id="{3C65835B-6FD3-AC30-3891-D2867C9E0F14}"/>
              </a:ext>
            </a:extLst>
          </p:cNvPr>
          <p:cNvGraphicFramePr/>
          <p:nvPr>
            <p:extLst>
              <p:ext uri="{D42A27DB-BD31-4B8C-83A1-F6EECF244321}">
                <p14:modId xmlns:p14="http://schemas.microsoft.com/office/powerpoint/2010/main" val="3352930067"/>
              </p:ext>
            </p:extLst>
          </p:nvPr>
        </p:nvGraphicFramePr>
        <p:xfrm>
          <a:off x="7007973" y="1994371"/>
          <a:ext cx="4404608" cy="2463744"/>
        </p:xfrm>
        <a:graphic>
          <a:graphicData uri="http://schemas.openxmlformats.org/drawingml/2006/table">
            <a:tbl>
              <a:tblPr firstRow="1" bandRow="1">
                <a:effectLst/>
                <a:tableStyleId>{85BE263C-DBD7-4A20-BB59-AAB30ACAA65A}</a:tableStyleId>
              </a:tblPr>
              <a:tblGrid>
                <a:gridCol w="1101152">
                  <a:extLst>
                    <a:ext uri="{9D8B030D-6E8A-4147-A177-3AD203B41FA5}">
                      <a16:colId xmlns:a16="http://schemas.microsoft.com/office/drawing/2014/main" val="20000"/>
                    </a:ext>
                  </a:extLst>
                </a:gridCol>
                <a:gridCol w="1101152">
                  <a:extLst>
                    <a:ext uri="{9D8B030D-6E8A-4147-A177-3AD203B41FA5}">
                      <a16:colId xmlns:a16="http://schemas.microsoft.com/office/drawing/2014/main" val="20001"/>
                    </a:ext>
                  </a:extLst>
                </a:gridCol>
                <a:gridCol w="1101152">
                  <a:extLst>
                    <a:ext uri="{9D8B030D-6E8A-4147-A177-3AD203B41FA5}">
                      <a16:colId xmlns:a16="http://schemas.microsoft.com/office/drawing/2014/main" val="20002"/>
                    </a:ext>
                  </a:extLst>
                </a:gridCol>
                <a:gridCol w="1101152">
                  <a:extLst>
                    <a:ext uri="{9D8B030D-6E8A-4147-A177-3AD203B41FA5}">
                      <a16:colId xmlns:a16="http://schemas.microsoft.com/office/drawing/2014/main" val="20003"/>
                    </a:ext>
                  </a:extLst>
                </a:gridCol>
              </a:tblGrid>
              <a:tr h="607602">
                <a:tc>
                  <a:txBody>
                    <a:bodyPr/>
                    <a:lstStyle/>
                    <a:p>
                      <a:pPr marL="0" marR="0" lvl="0" indent="0" algn="l" rtl="0">
                        <a:spcBef>
                          <a:spcPts val="0"/>
                        </a:spcBef>
                        <a:spcAft>
                          <a:spcPts val="0"/>
                        </a:spcAft>
                        <a:buNone/>
                      </a:pP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extLst>
                  <a:ext uri="{0D108BD9-81ED-4DB2-BD59-A6C34878D82A}">
                    <a16:rowId xmlns:a16="http://schemas.microsoft.com/office/drawing/2014/main" val="10000"/>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71278">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X</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ts val="1800"/>
                        <a:buFont typeface="Corbel"/>
                        <a:buNone/>
                        <a:tabLst/>
                        <a:defRPr/>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grpSp>
        <p:nvGrpSpPr>
          <p:cNvPr id="31" name="群組 30">
            <a:extLst>
              <a:ext uri="{FF2B5EF4-FFF2-40B4-BE49-F238E27FC236}">
                <a16:creationId xmlns:a16="http://schemas.microsoft.com/office/drawing/2014/main" id="{544AE86E-2CCC-3658-1ECA-B5769603B62F}"/>
              </a:ext>
            </a:extLst>
          </p:cNvPr>
          <p:cNvGrpSpPr/>
          <p:nvPr/>
        </p:nvGrpSpPr>
        <p:grpSpPr>
          <a:xfrm>
            <a:off x="4745211" y="1761512"/>
            <a:ext cx="1021969" cy="1021969"/>
            <a:chOff x="281575" y="3179642"/>
            <a:chExt cx="1021969" cy="1021969"/>
          </a:xfrm>
        </p:grpSpPr>
        <p:sp>
          <p:nvSpPr>
            <p:cNvPr id="32" name="矩形: 圓角 18">
              <a:extLst>
                <a:ext uri="{FF2B5EF4-FFF2-40B4-BE49-F238E27FC236}">
                  <a16:creationId xmlns:a16="http://schemas.microsoft.com/office/drawing/2014/main" id="{17CD242B-2151-BDB4-F6C0-FA10FD5C2A96}"/>
                </a:ext>
              </a:extLst>
            </p:cNvPr>
            <p:cNvSpPr/>
            <p:nvPr/>
          </p:nvSpPr>
          <p:spPr>
            <a:xfrm>
              <a:off x="281575" y="317964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3" name="圖形 32">
              <a:extLst>
                <a:ext uri="{FF2B5EF4-FFF2-40B4-BE49-F238E27FC236}">
                  <a16:creationId xmlns:a16="http://schemas.microsoft.com/office/drawing/2014/main" id="{9E424D1D-138C-F32A-7B8C-A84DCE8B5D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3459" y="3369882"/>
              <a:ext cx="838200" cy="609600"/>
            </a:xfrm>
            <a:prstGeom prst="rect">
              <a:avLst/>
            </a:prstGeom>
          </p:spPr>
        </p:pic>
      </p:grpSp>
      <p:sp>
        <p:nvSpPr>
          <p:cNvPr id="36" name="文字方塊 35">
            <a:extLst>
              <a:ext uri="{FF2B5EF4-FFF2-40B4-BE49-F238E27FC236}">
                <a16:creationId xmlns:a16="http://schemas.microsoft.com/office/drawing/2014/main" id="{209A3489-3752-FDA3-0938-12800609379A}"/>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rPr>
              <a:t>雙</a:t>
            </a:r>
            <a:r>
              <a:rPr lang="en-US" altLang="zh-TW" sz="4000" b="1">
                <a:solidFill>
                  <a:schemeClr val="bg1"/>
                </a:solidFill>
                <a:latin typeface="微軟正黑體" panose="020B0604030504040204" pitchFamily="34" charset="-120"/>
                <a:ea typeface="微軟正黑體" panose="020B0604030504040204" pitchFamily="34" charset="-120"/>
              </a:rPr>
              <a:t> 2.5GbE </a:t>
            </a:r>
            <a:r>
              <a:rPr lang="zh-TW" altLang="en-US" sz="4000" b="1">
                <a:solidFill>
                  <a:schemeClr val="bg1"/>
                </a:solidFill>
                <a:latin typeface="微軟正黑體" panose="020B0604030504040204" pitchFamily="34" charset="-120"/>
                <a:ea typeface="微軟正黑體" panose="020B0604030504040204" pitchFamily="34" charset="-120"/>
              </a:rPr>
              <a:t>網路埠讓既有網路環境即刻升速</a:t>
            </a:r>
            <a:r>
              <a:rPr lang="en-US" altLang="zh-TW" sz="4000" b="1">
                <a:solidFill>
                  <a:schemeClr val="bg1"/>
                </a:solidFill>
                <a:latin typeface="微軟正黑體" panose="020B0604030504040204" pitchFamily="34" charset="-120"/>
                <a:ea typeface="微軟正黑體" panose="020B0604030504040204" pitchFamily="34" charset="-120"/>
              </a:rPr>
              <a:t> </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C6A800B1-AD45-6001-8116-CB0C9BADE255}"/>
              </a:ext>
            </a:extLst>
          </p:cNvPr>
          <p:cNvSpPr/>
          <p:nvPr/>
        </p:nvSpPr>
        <p:spPr>
          <a:xfrm>
            <a:off x="1596683" y="4991373"/>
            <a:ext cx="717639" cy="888924"/>
          </a:xfrm>
          <a:prstGeom prst="roundRect">
            <a:avLst>
              <a:gd name="adj" fmla="val 7493"/>
            </a:avLst>
          </a:prstGeom>
          <a:noFill/>
          <a:ln w="3810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Picture 2" descr="C:\Users\user\Desktop\21_PPT對稿QNAP AQC107 10G網卡\29384737_xxl.png">
            <a:extLst>
              <a:ext uri="{FF2B5EF4-FFF2-40B4-BE49-F238E27FC236}">
                <a16:creationId xmlns:a16="http://schemas.microsoft.com/office/drawing/2014/main" id="{71DAEB6A-F5C7-56F4-3B24-959DCA5C843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9000" contrast="57000"/>
                    </a14:imgEffect>
                  </a14:imgLayer>
                </a14:imgProps>
              </a:ext>
              <a:ext uri="{28A0092B-C50C-407E-A947-70E740481C1C}">
                <a14:useLocalDpi xmlns:a14="http://schemas.microsoft.com/office/drawing/2010/main"/>
              </a:ext>
            </a:extLst>
          </a:blip>
          <a:srcRect/>
          <a:stretch>
            <a:fillRect/>
          </a:stretch>
        </p:blipFill>
        <p:spPr bwMode="auto">
          <a:xfrm rot="21121603">
            <a:off x="1975140" y="5450404"/>
            <a:ext cx="1889363" cy="1750077"/>
          </a:xfrm>
          <a:prstGeom prst="rect">
            <a:avLst/>
          </a:prstGeom>
          <a:ln>
            <a:noFill/>
          </a:ln>
          <a:effectLst>
            <a:outerShdw blurRad="228600" dist="241300" dir="4500000" algn="tr" rotWithShape="0">
              <a:prstClr val="black">
                <a:alpha val="37000"/>
              </a:prstClr>
            </a:outerShdw>
          </a:effectLst>
        </p:spPr>
      </p:pic>
      <p:sp>
        <p:nvSpPr>
          <p:cNvPr id="21" name="矩形 20">
            <a:extLst>
              <a:ext uri="{FF2B5EF4-FFF2-40B4-BE49-F238E27FC236}">
                <a16:creationId xmlns:a16="http://schemas.microsoft.com/office/drawing/2014/main" id="{FFB728D2-73FF-889D-8C2B-CAC102DB598A}"/>
              </a:ext>
            </a:extLst>
          </p:cNvPr>
          <p:cNvSpPr/>
          <p:nvPr/>
        </p:nvSpPr>
        <p:spPr>
          <a:xfrm>
            <a:off x="6851277" y="4529987"/>
            <a:ext cx="4244064" cy="307777"/>
          </a:xfrm>
          <a:prstGeom prst="rect">
            <a:avLst/>
          </a:prstGeom>
        </p:spPr>
        <p:txBody>
          <a:bodyPr wrap="square" lIns="91440" tIns="45720" rIns="91440" bIns="45720" anchor="t">
            <a:spAutoFit/>
          </a:bodyPr>
          <a:lstStyle/>
          <a:p>
            <a:pPr algn="ctr" fontAlgn="base"/>
            <a:r>
              <a:rPr lang="zh-TW" altLang="en-US"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注意：客戶端網路與交換器也必須支援</a:t>
            </a:r>
            <a:r>
              <a:rPr lang="en-US" altLang="zh-TW"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2.5GbE</a:t>
            </a:r>
            <a:r>
              <a:rPr lang="zh-TW" altLang="en-US"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endParaRPr lang="en-US"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18242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ED64D25C-0CC0-E745-999E-EA3238D16D5C}"/>
              </a:ext>
            </a:extLst>
          </p:cNvPr>
          <p:cNvSpPr txBox="1"/>
          <p:nvPr/>
        </p:nvSpPr>
        <p:spPr>
          <a:xfrm>
            <a:off x="1429445" y="1932606"/>
            <a:ext cx="7183855" cy="1163267"/>
          </a:xfrm>
          <a:prstGeom prst="rect">
            <a:avLst/>
          </a:prstGeom>
          <a:noFill/>
        </p:spPr>
        <p:txBody>
          <a:bodyPr wrap="square" lIns="121920" tIns="60960" rIns="121920" bIns="60960" rtlCol="0" anchor="t">
            <a:spAutoFit/>
          </a:bodyPr>
          <a:lstStyle/>
          <a:p>
            <a:pPr marL="232828" indent="-232828">
              <a:lnSpc>
                <a:spcPct val="150000"/>
              </a:lnSpc>
              <a:buClr>
                <a:srgbClr val="F34F21"/>
              </a:buClr>
              <a:buFont typeface="Arial"/>
              <a:buChar char="•"/>
            </a:pPr>
            <a:r>
              <a:rPr lang="zh-TW" altLang="en-US" sz="2400">
                <a:solidFill>
                  <a:schemeClr val="bg1"/>
                </a:solidFill>
                <a:latin typeface="微軟正黑體"/>
                <a:ea typeface="微軟正黑體"/>
              </a:rPr>
              <a:t>內建</a:t>
            </a:r>
            <a:r>
              <a:rPr lang="en-US" altLang="zh-TW" sz="2400">
                <a:solidFill>
                  <a:schemeClr val="bg1"/>
                </a:solidFill>
                <a:latin typeface="微軟正黑體"/>
                <a:ea typeface="微軟正黑體"/>
              </a:rPr>
              <a:t> 2 x 25GbE SFP28 </a:t>
            </a:r>
            <a:r>
              <a:rPr lang="en" altLang="zh-TW" sz="2400" err="1">
                <a:solidFill>
                  <a:schemeClr val="bg1"/>
                </a:solidFill>
                <a:latin typeface="微軟正黑體"/>
                <a:ea typeface="微軟正黑體"/>
              </a:rPr>
              <a:t>SmartNIC</a:t>
            </a:r>
            <a:r>
              <a:rPr lang="en-US" altLang="zh-TW" sz="2400">
                <a:solidFill>
                  <a:schemeClr val="bg1"/>
                </a:solidFill>
                <a:latin typeface="微軟正黑體"/>
                <a:ea typeface="微軟正黑體"/>
              </a:rPr>
              <a:t> </a:t>
            </a:r>
            <a:r>
              <a:rPr lang="zh-CN" altLang="en-US" sz="2400">
                <a:solidFill>
                  <a:schemeClr val="bg1"/>
                </a:solidFill>
                <a:latin typeface="微軟正黑體"/>
                <a:ea typeface="微軟正黑體"/>
              </a:rPr>
              <a:t>網路埠</a:t>
            </a:r>
            <a:endParaRPr lang="en-US" altLang="zh-TW" sz="2400">
              <a:solidFill>
                <a:schemeClr val="bg1"/>
              </a:solidFill>
              <a:latin typeface="微軟正黑體" panose="020B0604030504040204" pitchFamily="34" charset="-120"/>
              <a:ea typeface="微軟正黑體" panose="020B0604030504040204" pitchFamily="34" charset="-120"/>
            </a:endParaRPr>
          </a:p>
          <a:p>
            <a:pPr marL="232828" indent="-232828">
              <a:lnSpc>
                <a:spcPct val="150000"/>
              </a:lnSpc>
              <a:buClr>
                <a:srgbClr val="F34F21"/>
              </a:buClr>
              <a:buFont typeface="Arial"/>
              <a:buChar char="•"/>
            </a:pPr>
            <a:r>
              <a:rPr lang="en-US" altLang="zh-TW" sz="2400">
                <a:solidFill>
                  <a:schemeClr val="bg1"/>
                </a:solidFill>
                <a:latin typeface="微軟正黑體"/>
                <a:ea typeface="微軟正黑體"/>
              </a:rPr>
              <a:t>Link Aggregation </a:t>
            </a:r>
            <a:r>
              <a:rPr lang="zh-TW" altLang="en-US" sz="2400">
                <a:solidFill>
                  <a:schemeClr val="bg1"/>
                </a:solidFill>
                <a:latin typeface="微軟正黑體"/>
                <a:ea typeface="微軟正黑體"/>
              </a:rPr>
              <a:t>聚合提供充足的網路傳輸頻寬</a:t>
            </a:r>
            <a:endParaRPr lang="en-US" altLang="zh-TW" sz="2400">
              <a:solidFill>
                <a:schemeClr val="bg1"/>
              </a:solidFill>
              <a:latin typeface="微軟正黑體"/>
              <a:ea typeface="微軟正黑體"/>
            </a:endParaRPr>
          </a:p>
        </p:txBody>
      </p:sp>
      <p:sp>
        <p:nvSpPr>
          <p:cNvPr id="10" name="文字方塊 9">
            <a:extLst>
              <a:ext uri="{FF2B5EF4-FFF2-40B4-BE49-F238E27FC236}">
                <a16:creationId xmlns:a16="http://schemas.microsoft.com/office/drawing/2014/main" id="{54BF444D-CBE4-845A-1E98-E33E67318C1C}"/>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rPr>
              <a:t>內建雙 </a:t>
            </a:r>
            <a:r>
              <a:rPr lang="en-US" altLang="zh-TW" sz="4000" b="1">
                <a:solidFill>
                  <a:schemeClr val="bg1"/>
                </a:solidFill>
                <a:latin typeface="微軟正黑體" panose="020B0604030504040204" pitchFamily="34" charset="-120"/>
                <a:ea typeface="微軟正黑體" panose="020B0604030504040204" pitchFamily="34" charset="-120"/>
              </a:rPr>
              <a:t>25GbE SFP28 </a:t>
            </a:r>
            <a:r>
              <a:rPr lang="zh-TW" altLang="en-US" sz="4000" b="1">
                <a:solidFill>
                  <a:schemeClr val="bg1"/>
                </a:solidFill>
                <a:latin typeface="微軟正黑體" panose="020B0604030504040204" pitchFamily="34" charset="-120"/>
                <a:ea typeface="微軟正黑體" panose="020B0604030504040204" pitchFamily="34" charset="-120"/>
              </a:rPr>
              <a:t>高速網路埠</a:t>
            </a:r>
          </a:p>
        </p:txBody>
      </p:sp>
      <p:pic>
        <p:nvPicPr>
          <p:cNvPr id="13" name="圖片 12">
            <a:extLst>
              <a:ext uri="{FF2B5EF4-FFF2-40B4-BE49-F238E27FC236}">
                <a16:creationId xmlns:a16="http://schemas.microsoft.com/office/drawing/2014/main" id="{544BA207-B044-70DE-68E7-53EDE11ED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65" y="3629025"/>
            <a:ext cx="10919466" cy="2017918"/>
          </a:xfrm>
          <a:prstGeom prst="rect">
            <a:avLst/>
          </a:prstGeom>
        </p:spPr>
      </p:pic>
      <p:grpSp>
        <p:nvGrpSpPr>
          <p:cNvPr id="16" name="群組 15">
            <a:extLst>
              <a:ext uri="{FF2B5EF4-FFF2-40B4-BE49-F238E27FC236}">
                <a16:creationId xmlns:a16="http://schemas.microsoft.com/office/drawing/2014/main" id="{B6A30B82-F204-F4AA-13ED-EADDEEA0EC5C}"/>
              </a:ext>
            </a:extLst>
          </p:cNvPr>
          <p:cNvGrpSpPr/>
          <p:nvPr/>
        </p:nvGrpSpPr>
        <p:grpSpPr>
          <a:xfrm>
            <a:off x="8934534" y="1584660"/>
            <a:ext cx="2127427" cy="2717684"/>
            <a:chOff x="1899989" y="3213600"/>
            <a:chExt cx="2127427" cy="2717684"/>
          </a:xfrm>
        </p:grpSpPr>
        <p:pic>
          <p:nvPicPr>
            <p:cNvPr id="19" name="圖形 18">
              <a:extLst>
                <a:ext uri="{FF2B5EF4-FFF2-40B4-BE49-F238E27FC236}">
                  <a16:creationId xmlns:a16="http://schemas.microsoft.com/office/drawing/2014/main" id="{23D68C0E-D649-D98C-DA6E-33879CB0C3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989" y="3213600"/>
              <a:ext cx="2127427" cy="2717684"/>
            </a:xfrm>
            <a:prstGeom prst="rect">
              <a:avLst/>
            </a:prstGeom>
          </p:spPr>
        </p:pic>
        <p:sp>
          <p:nvSpPr>
            <p:cNvPr id="20" name="文字方塊 19">
              <a:extLst>
                <a:ext uri="{FF2B5EF4-FFF2-40B4-BE49-F238E27FC236}">
                  <a16:creationId xmlns:a16="http://schemas.microsoft.com/office/drawing/2014/main" id="{AF5A3004-CCAD-552A-D746-A51AB44ACE2E}"/>
                </a:ext>
              </a:extLst>
            </p:cNvPr>
            <p:cNvSpPr txBox="1"/>
            <p:nvPr/>
          </p:nvSpPr>
          <p:spPr>
            <a:xfrm>
              <a:off x="2071501" y="3268443"/>
              <a:ext cx="1822759" cy="830997"/>
            </a:xfrm>
            <a:prstGeom prst="rect">
              <a:avLst/>
            </a:prstGeom>
            <a:noFill/>
          </p:spPr>
          <p:txBody>
            <a:bodyPr wrap="square" rtlCol="0">
              <a:spAutoFit/>
            </a:bodyPr>
            <a:lstStyle/>
            <a:p>
              <a:r>
                <a:rPr lang="zh-TW" altLang="en-US" sz="1600">
                  <a:solidFill>
                    <a:schemeClr val="bg1"/>
                  </a:solidFill>
                  <a:latin typeface="微軟正黑體" panose="020B0604030504040204" pitchFamily="34" charset="-120"/>
                  <a:ea typeface="微軟正黑體" panose="020B0604030504040204" pitchFamily="34" charset="-120"/>
                </a:rPr>
                <a:t>支援</a:t>
              </a:r>
              <a:r>
                <a:rPr lang="en-US" altLang="zh-TW" sz="1600">
                  <a:solidFill>
                    <a:schemeClr val="bg1"/>
                  </a:solidFill>
                  <a:latin typeface="微軟正黑體" panose="020B0604030504040204" pitchFamily="34" charset="-120"/>
                  <a:ea typeface="微軟正黑體" panose="020B0604030504040204" pitchFamily="34" charset="-120"/>
                </a:rPr>
                <a:t> 25GbE SFP28</a:t>
              </a:r>
              <a:r>
                <a:rPr lang="zh-TW" altLang="en-US" sz="1600">
                  <a:solidFill>
                    <a:schemeClr val="bg1"/>
                  </a:solidFill>
                  <a:latin typeface="微軟正黑體" panose="020B0604030504040204" pitchFamily="34" charset="-120"/>
                  <a:ea typeface="微軟正黑體" panose="020B0604030504040204" pitchFamily="34" charset="-120"/>
                </a:rPr>
                <a:t> 光纖收發器與</a:t>
              </a:r>
              <a:r>
                <a:rPr lang="en-US" altLang="zh-TW" sz="1600">
                  <a:solidFill>
                    <a:schemeClr val="bg1"/>
                  </a:solidFill>
                  <a:latin typeface="微軟正黑體" panose="020B0604030504040204" pitchFamily="34" charset="-120"/>
                  <a:ea typeface="微軟正黑體" panose="020B0604030504040204" pitchFamily="34" charset="-120"/>
                </a:rPr>
                <a:t> LC </a:t>
              </a:r>
              <a:r>
                <a:rPr lang="zh-TW" altLang="en-US" sz="1600">
                  <a:solidFill>
                    <a:schemeClr val="bg1"/>
                  </a:solidFill>
                  <a:latin typeface="微軟正黑體" panose="020B0604030504040204" pitchFamily="34" charset="-120"/>
                  <a:ea typeface="微軟正黑體" panose="020B0604030504040204" pitchFamily="34" charset="-120"/>
                </a:rPr>
                <a:t>連接線</a:t>
              </a:r>
              <a:endParaRPr lang="en-US" altLang="zh-TW" sz="1600">
                <a:solidFill>
                  <a:schemeClr val="bg1"/>
                </a:solidFill>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5DD31FC1-811D-9425-93FC-9D6E2B898F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38692" y="4216368"/>
              <a:ext cx="1684639" cy="1645330"/>
            </a:xfrm>
            <a:prstGeom prst="rect">
              <a:avLst/>
            </a:prstGeom>
          </p:spPr>
        </p:pic>
      </p:grpSp>
      <p:sp>
        <p:nvSpPr>
          <p:cNvPr id="22" name="矩形: 圓角 21">
            <a:extLst>
              <a:ext uri="{FF2B5EF4-FFF2-40B4-BE49-F238E27FC236}">
                <a16:creationId xmlns:a16="http://schemas.microsoft.com/office/drawing/2014/main" id="{AE255570-59C8-09C4-1DC4-3C168B10F4FC}"/>
              </a:ext>
            </a:extLst>
          </p:cNvPr>
          <p:cNvSpPr/>
          <p:nvPr/>
        </p:nvSpPr>
        <p:spPr>
          <a:xfrm>
            <a:off x="5076771" y="4942004"/>
            <a:ext cx="1070317" cy="787157"/>
          </a:xfrm>
          <a:prstGeom prst="roundRect">
            <a:avLst>
              <a:gd name="adj" fmla="val 13240"/>
            </a:avLst>
          </a:prstGeom>
          <a:noFill/>
          <a:ln w="4445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9070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F5675C0D-5466-BA0F-9F4F-676D78FFD32B}"/>
              </a:ext>
            </a:extLst>
          </p:cNvPr>
          <p:cNvPicPr>
            <a:picLocks noChangeAspect="1"/>
          </p:cNvPicPr>
          <p:nvPr/>
        </p:nvPicPr>
        <p:blipFill rotWithShape="1">
          <a:blip r:embed="rId3">
            <a:extLst>
              <a:ext uri="{28A0092B-C50C-407E-A947-70E740481C1C}">
                <a14:useLocalDpi xmlns:a14="http://schemas.microsoft.com/office/drawing/2010/main" val="0"/>
              </a:ext>
            </a:extLst>
          </a:blip>
          <a:srcRect r="34493"/>
          <a:stretch/>
        </p:blipFill>
        <p:spPr>
          <a:xfrm>
            <a:off x="4930989" y="3787915"/>
            <a:ext cx="7261012" cy="2048400"/>
          </a:xfrm>
          <a:prstGeom prst="rect">
            <a:avLst/>
          </a:prstGeom>
        </p:spPr>
      </p:pic>
      <p:pic>
        <p:nvPicPr>
          <p:cNvPr id="1026" name="Picture 2" descr="qsw-m5216-1t">
            <a:extLst>
              <a:ext uri="{FF2B5EF4-FFF2-40B4-BE49-F238E27FC236}">
                <a16:creationId xmlns:a16="http://schemas.microsoft.com/office/drawing/2014/main" id="{3C05535E-54E3-1241-B371-4CA770211D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3" b="32665"/>
          <a:stretch/>
        </p:blipFill>
        <p:spPr bwMode="auto">
          <a:xfrm>
            <a:off x="466610" y="5174828"/>
            <a:ext cx="3010448" cy="756031"/>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3D19450-4192-E34B-838F-087361906393}"/>
              </a:ext>
            </a:extLst>
          </p:cNvPr>
          <p:cNvSpPr>
            <a:spLocks noGrp="1"/>
          </p:cNvSpPr>
          <p:nvPr>
            <p:ph type="title" idx="4294967295"/>
          </p:nvPr>
        </p:nvSpPr>
        <p:spPr>
          <a:xfrm>
            <a:off x="766697" y="278211"/>
            <a:ext cx="11226800" cy="1528762"/>
          </a:xfrm>
        </p:spPr>
        <p:txBody>
          <a:bodyPr>
            <a:normAutofit/>
          </a:bodyPr>
          <a:lstStyle/>
          <a:p>
            <a:r>
              <a:rPr kumimoji="1" lang="zh-TW" altLang="en-US" sz="4000" b="1">
                <a:solidFill>
                  <a:schemeClr val="bg1"/>
                </a:solidFill>
                <a:latin typeface="微軟正黑體"/>
                <a:ea typeface="微軟正黑體"/>
              </a:rPr>
              <a:t>彈性網路選擇，25GbE 網路埠搭配</a:t>
            </a:r>
            <a:br>
              <a:rPr kumimoji="1" lang="en-US" altLang="zh-TW" sz="4000" b="1">
                <a:solidFill>
                  <a:schemeClr val="bg1"/>
                </a:solidFill>
                <a:latin typeface="微軟正黑體"/>
                <a:ea typeface="微軟正黑體"/>
              </a:rPr>
            </a:br>
            <a:r>
              <a:rPr kumimoji="1" lang="zh-TW" altLang="en-US" sz="4000" b="1">
                <a:solidFill>
                  <a:schemeClr val="bg1"/>
                </a:solidFill>
                <a:latin typeface="微軟正黑體"/>
                <a:ea typeface="微軟正黑體"/>
              </a:rPr>
              <a:t>轉發器即可向下相容 10GbE/1GbE 網路</a:t>
            </a:r>
            <a:endParaRPr lang="zh-TW" sz="4000" b="1">
              <a:solidFill>
                <a:schemeClr val="bg1"/>
              </a:solidFill>
            </a:endParaRPr>
          </a:p>
        </p:txBody>
      </p:sp>
      <p:sp>
        <p:nvSpPr>
          <p:cNvPr id="12" name="TextBox 19">
            <a:extLst>
              <a:ext uri="{FF2B5EF4-FFF2-40B4-BE49-F238E27FC236}">
                <a16:creationId xmlns:a16="http://schemas.microsoft.com/office/drawing/2014/main" id="{7D7FB26F-986E-4B61-9F00-2DC96E43BC2E}"/>
              </a:ext>
            </a:extLst>
          </p:cNvPr>
          <p:cNvSpPr txBox="1"/>
          <p:nvPr/>
        </p:nvSpPr>
        <p:spPr>
          <a:xfrm>
            <a:off x="766697" y="1836985"/>
            <a:ext cx="5725472" cy="1815882"/>
          </a:xfrm>
          <a:prstGeom prst="rect">
            <a:avLst/>
          </a:prstGeom>
          <a:noFill/>
        </p:spPr>
        <p:txBody>
          <a:bodyPr wrap="square" lIns="121920" tIns="60960" rIns="121920" bIns="60960" rtlCol="0" anchor="t">
            <a:spAutoFit/>
          </a:bodyPr>
          <a:lstStyle/>
          <a:p>
            <a:pPr marL="232828" indent="-232828">
              <a:buClr>
                <a:srgbClr val="F34F21"/>
              </a:buClr>
              <a:buFont typeface="Arial"/>
              <a:buChar char="•"/>
            </a:pPr>
            <a:r>
              <a:rPr lang="zh-TW" altLang="en-US" sz="2200">
                <a:solidFill>
                  <a:schemeClr val="bg1"/>
                </a:solidFill>
                <a:latin typeface="微軟正黑體" panose="020B0604030504040204" pitchFamily="34" charset="-120"/>
                <a:ea typeface="微軟正黑體" panose="020B0604030504040204" pitchFamily="34" charset="-120"/>
              </a:rPr>
              <a:t>內建</a:t>
            </a:r>
            <a:r>
              <a:rPr lang="en-US" altLang="zh-TW" sz="2200">
                <a:solidFill>
                  <a:schemeClr val="bg1"/>
                </a:solidFill>
                <a:latin typeface="微軟正黑體" panose="020B0604030504040204" pitchFamily="34" charset="-120"/>
                <a:ea typeface="微軟正黑體" panose="020B0604030504040204" pitchFamily="34" charset="-120"/>
              </a:rPr>
              <a:t> 25GbE </a:t>
            </a:r>
            <a:r>
              <a:rPr lang="zh-TW" altLang="en-US" sz="2200">
                <a:solidFill>
                  <a:schemeClr val="bg1"/>
                </a:solidFill>
                <a:latin typeface="微軟正黑體" panose="020B0604030504040204" pitchFamily="34" charset="-120"/>
                <a:ea typeface="微軟正黑體" panose="020B0604030504040204" pitchFamily="34" charset="-120"/>
              </a:rPr>
              <a:t>網路埠，適用</a:t>
            </a:r>
            <a:r>
              <a:rPr lang="en-US" altLang="zh-TW" sz="2200">
                <a:solidFill>
                  <a:schemeClr val="bg1"/>
                </a:solidFill>
                <a:latin typeface="微軟正黑體" panose="020B0604030504040204" pitchFamily="34" charset="-120"/>
                <a:ea typeface="微軟正黑體" panose="020B0604030504040204" pitchFamily="34" charset="-120"/>
              </a:rPr>
              <a:t> SFP28 </a:t>
            </a:r>
            <a:r>
              <a:rPr lang="zh-TW" altLang="en-US" sz="2200">
                <a:solidFill>
                  <a:schemeClr val="bg1"/>
                </a:solidFill>
                <a:latin typeface="微軟正黑體" panose="020B0604030504040204" pitchFamily="34" charset="-120"/>
                <a:ea typeface="微軟正黑體" panose="020B0604030504040204" pitchFamily="34" charset="-120"/>
              </a:rPr>
              <a:t>光纖轉發器或</a:t>
            </a:r>
            <a:r>
              <a:rPr lang="en-US" altLang="zh-TW" sz="2200">
                <a:solidFill>
                  <a:schemeClr val="bg1"/>
                </a:solidFill>
                <a:latin typeface="微軟正黑體" panose="020B0604030504040204" pitchFamily="34" charset="-120"/>
                <a:ea typeface="微軟正黑體" panose="020B0604030504040204" pitchFamily="34" charset="-120"/>
              </a:rPr>
              <a:t> DAC </a:t>
            </a:r>
            <a:r>
              <a:rPr lang="zh-TW" altLang="en-US" sz="2200">
                <a:solidFill>
                  <a:schemeClr val="bg1"/>
                </a:solidFill>
                <a:latin typeface="微軟正黑體" panose="020B0604030504040204" pitchFamily="34" charset="-120"/>
                <a:ea typeface="微軟正黑體" panose="020B0604030504040204" pitchFamily="34" charset="-120"/>
              </a:rPr>
              <a:t>直連線材</a:t>
            </a:r>
            <a:endParaRPr lang="en-US" altLang="zh-TW" sz="2200">
              <a:solidFill>
                <a:schemeClr val="bg1"/>
              </a:solidFill>
              <a:latin typeface="微軟正黑體" panose="020B0604030504040204" pitchFamily="34" charset="-120"/>
              <a:ea typeface="微軟正黑體" panose="020B0604030504040204" pitchFamily="34" charset="-120"/>
            </a:endParaRPr>
          </a:p>
          <a:p>
            <a:pPr marL="232828" indent="-232828">
              <a:buClr>
                <a:srgbClr val="F34F21"/>
              </a:buClr>
              <a:buFont typeface="Arial"/>
              <a:buChar char="•"/>
            </a:pPr>
            <a:r>
              <a:rPr lang="zh-TW" altLang="en-US" sz="2200">
                <a:solidFill>
                  <a:schemeClr val="bg1"/>
                </a:solidFill>
                <a:latin typeface="微軟正黑體" panose="020B0604030504040204" pitchFamily="34" charset="-120"/>
                <a:ea typeface="微軟正黑體" panose="020B0604030504040204" pitchFamily="34" charset="-120"/>
              </a:rPr>
              <a:t>向下相容支援</a:t>
            </a:r>
            <a:r>
              <a:rPr lang="en-US" altLang="zh-TW" sz="2200">
                <a:solidFill>
                  <a:schemeClr val="bg1"/>
                </a:solidFill>
                <a:latin typeface="微軟正黑體" panose="020B0604030504040204" pitchFamily="34" charset="-120"/>
                <a:ea typeface="微軟正黑體" panose="020B0604030504040204" pitchFamily="34" charset="-120"/>
              </a:rPr>
              <a:t> </a:t>
            </a:r>
            <a:r>
              <a:rPr lang="en-US" altLang="zh-TW" sz="2200">
                <a:solidFill>
                  <a:srgbClr val="FF0000"/>
                </a:solidFill>
                <a:latin typeface="微軟正黑體" panose="020B0604030504040204" pitchFamily="34" charset="-120"/>
                <a:ea typeface="微軟正黑體" panose="020B0604030504040204" pitchFamily="34" charset="-120"/>
              </a:rPr>
              <a:t>1GbE</a:t>
            </a:r>
            <a:r>
              <a:rPr lang="en-US" altLang="zh-TW" sz="2200">
                <a:solidFill>
                  <a:schemeClr val="bg1"/>
                </a:solidFill>
                <a:latin typeface="微軟正黑體" panose="020B0604030504040204" pitchFamily="34" charset="-120"/>
                <a:ea typeface="微軟正黑體" panose="020B0604030504040204" pitchFamily="34" charset="-120"/>
              </a:rPr>
              <a:t> </a:t>
            </a:r>
            <a:r>
              <a:rPr lang="zh-TW" altLang="en-US" sz="2200">
                <a:solidFill>
                  <a:schemeClr val="bg1"/>
                </a:solidFill>
                <a:latin typeface="微軟正黑體" panose="020B0604030504040204" pitchFamily="34" charset="-120"/>
                <a:ea typeface="微軟正黑體" panose="020B0604030504040204" pitchFamily="34" charset="-120"/>
              </a:rPr>
              <a:t>及</a:t>
            </a:r>
            <a:r>
              <a:rPr lang="en-US" altLang="zh-TW" sz="2200">
                <a:solidFill>
                  <a:schemeClr val="bg1"/>
                </a:solidFill>
                <a:latin typeface="微軟正黑體" panose="020B0604030504040204" pitchFamily="34" charset="-120"/>
                <a:ea typeface="微軟正黑體" panose="020B0604030504040204" pitchFamily="34" charset="-120"/>
              </a:rPr>
              <a:t> </a:t>
            </a:r>
            <a:r>
              <a:rPr lang="en-US" altLang="zh-TW" sz="2200">
                <a:solidFill>
                  <a:srgbClr val="FF0000"/>
                </a:solidFill>
                <a:latin typeface="微軟正黑體" panose="020B0604030504040204" pitchFamily="34" charset="-120"/>
                <a:ea typeface="微軟正黑體" panose="020B0604030504040204" pitchFamily="34" charset="-120"/>
              </a:rPr>
              <a:t>10GbE</a:t>
            </a:r>
            <a:r>
              <a:rPr lang="en-US" altLang="zh-TW" sz="2200">
                <a:solidFill>
                  <a:schemeClr val="bg1"/>
                </a:solidFill>
                <a:latin typeface="微軟正黑體" panose="020B0604030504040204" pitchFamily="34" charset="-120"/>
                <a:ea typeface="微軟正黑體" panose="020B0604030504040204" pitchFamily="34" charset="-120"/>
              </a:rPr>
              <a:t> </a:t>
            </a:r>
            <a:r>
              <a:rPr lang="zh-TW" altLang="en-US" sz="2200">
                <a:solidFill>
                  <a:schemeClr val="bg1"/>
                </a:solidFill>
                <a:latin typeface="微軟正黑體" panose="020B0604030504040204" pitchFamily="34" charset="-120"/>
                <a:ea typeface="微軟正黑體" panose="020B0604030504040204" pitchFamily="34" charset="-120"/>
              </a:rPr>
              <a:t>網路 </a:t>
            </a:r>
            <a:r>
              <a:rPr lang="en-US" altLang="zh-TW" sz="2200">
                <a:solidFill>
                  <a:schemeClr val="bg1"/>
                </a:solidFill>
                <a:latin typeface="微軟正黑體" panose="020B0604030504040204" pitchFamily="34" charset="-120"/>
                <a:ea typeface="微軟正黑體" panose="020B0604030504040204" pitchFamily="34" charset="-120"/>
              </a:rPr>
              <a:t>(</a:t>
            </a:r>
            <a:r>
              <a:rPr lang="zh-TW" altLang="en-US" sz="2200">
                <a:solidFill>
                  <a:schemeClr val="bg1"/>
                </a:solidFill>
                <a:latin typeface="微軟正黑體" panose="020B0604030504040204" pitchFamily="34" charset="-120"/>
                <a:ea typeface="微軟正黑體" panose="020B0604030504040204" pitchFamily="34" charset="-120"/>
              </a:rPr>
              <a:t>適用相容的</a:t>
            </a:r>
            <a:r>
              <a:rPr lang="en-US" altLang="zh-TW" sz="2200">
                <a:solidFill>
                  <a:schemeClr val="bg1"/>
                </a:solidFill>
                <a:latin typeface="微軟正黑體" panose="020B0604030504040204" pitchFamily="34" charset="-120"/>
                <a:ea typeface="微軟正黑體" panose="020B0604030504040204" pitchFamily="34" charset="-120"/>
              </a:rPr>
              <a:t> SFP/SFP+ </a:t>
            </a:r>
            <a:r>
              <a:rPr lang="zh-TW" altLang="en-US" sz="2200">
                <a:solidFill>
                  <a:schemeClr val="bg1"/>
                </a:solidFill>
                <a:latin typeface="微軟正黑體" panose="020B0604030504040204" pitchFamily="34" charset="-120"/>
                <a:ea typeface="微軟正黑體" panose="020B0604030504040204" pitchFamily="34" charset="-120"/>
              </a:rPr>
              <a:t>光纖轉發器</a:t>
            </a:r>
            <a:r>
              <a:rPr lang="en-US" altLang="zh-TW" sz="2200">
                <a:solidFill>
                  <a:schemeClr val="bg1"/>
                </a:solidFill>
                <a:latin typeface="微軟正黑體" panose="020B0604030504040204" pitchFamily="34" charset="-120"/>
                <a:ea typeface="微軟正黑體" panose="020B0604030504040204" pitchFamily="34" charset="-120"/>
              </a:rPr>
              <a:t>)</a:t>
            </a:r>
          </a:p>
          <a:p>
            <a:pPr marL="232828" indent="-232828">
              <a:buClr>
                <a:srgbClr val="F34F21"/>
              </a:buClr>
              <a:buFont typeface="Arial"/>
              <a:buChar char="•"/>
            </a:pPr>
            <a:r>
              <a:rPr lang="en-US" altLang="zh-TW" sz="2200">
                <a:solidFill>
                  <a:schemeClr val="bg1"/>
                </a:solidFill>
                <a:latin typeface="微軟正黑體" panose="020B0604030504040204" pitchFamily="34" charset="-120"/>
                <a:ea typeface="微軟正黑體" panose="020B0604030504040204" pitchFamily="34" charset="-120"/>
              </a:rPr>
              <a:t>Auto-negotiation </a:t>
            </a:r>
            <a:r>
              <a:rPr lang="zh-TW" altLang="en-US" sz="2200">
                <a:solidFill>
                  <a:schemeClr val="bg1"/>
                </a:solidFill>
                <a:latin typeface="微軟正黑體" panose="020B0604030504040204" pitchFamily="34" charset="-120"/>
                <a:ea typeface="微軟正黑體" panose="020B0604030504040204" pitchFamily="34" charset="-120"/>
              </a:rPr>
              <a:t>可自動調整連接速度</a:t>
            </a:r>
            <a:endParaRPr lang="zh-CN" altLang="en-US" sz="2200">
              <a:solidFill>
                <a:schemeClr val="bg1"/>
              </a:solidFill>
              <a:latin typeface="微軟正黑體" panose="020B0604030504040204" pitchFamily="34" charset="-120"/>
              <a:ea typeface="微軟正黑體" panose="020B0604030504040204" pitchFamily="34" charset="-120"/>
            </a:endParaRPr>
          </a:p>
        </p:txBody>
      </p:sp>
      <p:pic>
        <p:nvPicPr>
          <p:cNvPr id="15" name="Google Shape;1028;p60">
            <a:extLst>
              <a:ext uri="{FF2B5EF4-FFF2-40B4-BE49-F238E27FC236}">
                <a16:creationId xmlns:a16="http://schemas.microsoft.com/office/drawing/2014/main" id="{59DBAA1E-98E8-40E6-8710-C8001B63EF05}"/>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524664" y="3372472"/>
            <a:ext cx="2826637" cy="1860516"/>
          </a:xfrm>
          <a:prstGeom prst="rect">
            <a:avLst/>
          </a:prstGeom>
          <a:noFill/>
          <a:ln>
            <a:noFill/>
          </a:ln>
          <a:effectLst>
            <a:outerShdw blurRad="101600" dist="38100" dir="2700000" algn="tl" rotWithShape="0">
              <a:prstClr val="black">
                <a:alpha val="40000"/>
              </a:prstClr>
            </a:outerShdw>
          </a:effectLst>
        </p:spPr>
      </p:pic>
      <p:sp>
        <p:nvSpPr>
          <p:cNvPr id="24" name="文字方塊 23">
            <a:extLst>
              <a:ext uri="{FF2B5EF4-FFF2-40B4-BE49-F238E27FC236}">
                <a16:creationId xmlns:a16="http://schemas.microsoft.com/office/drawing/2014/main" id="{FE708E81-9030-401C-867B-B2E44B2954F3}"/>
              </a:ext>
            </a:extLst>
          </p:cNvPr>
          <p:cNvSpPr txBox="1"/>
          <p:nvPr/>
        </p:nvSpPr>
        <p:spPr>
          <a:xfrm>
            <a:off x="539240" y="4628238"/>
            <a:ext cx="2624485" cy="523220"/>
          </a:xfrm>
          <a:prstGeom prst="rect">
            <a:avLst/>
          </a:prstGeom>
          <a:noFill/>
        </p:spPr>
        <p:txBody>
          <a:bodyPr wrap="square" rtlCol="0">
            <a:spAutoFit/>
          </a:bodyPr>
          <a:lstStyle/>
          <a:p>
            <a:pPr algn="ctr"/>
            <a:r>
              <a:rPr lang="en-US" altLang="zh-TW" sz="1400">
                <a:solidFill>
                  <a:schemeClr val="bg1"/>
                </a:solidFill>
                <a:latin typeface="微軟正黑體" panose="020B0604030504040204" pitchFamily="34" charset="-120"/>
                <a:ea typeface="微軟正黑體" panose="020B0604030504040204" pitchFamily="34" charset="-120"/>
              </a:rPr>
              <a:t>10GbE Switch</a:t>
            </a:r>
          </a:p>
          <a:p>
            <a:pPr algn="ctr"/>
            <a:r>
              <a:rPr lang="en-US" altLang="zh-TW" sz="1400">
                <a:solidFill>
                  <a:schemeClr val="bg1"/>
                </a:solidFill>
                <a:latin typeface="微軟正黑體" panose="020B0604030504040204" pitchFamily="34" charset="-120"/>
                <a:ea typeface="微軟正黑體" panose="020B0604030504040204" pitchFamily="34" charset="-120"/>
              </a:rPr>
              <a:t>QSW 10GbE </a:t>
            </a:r>
            <a:r>
              <a:rPr lang="zh-TW" altLang="en-US" sz="1400">
                <a:solidFill>
                  <a:schemeClr val="bg1"/>
                </a:solidFill>
                <a:latin typeface="微軟正黑體" panose="020B0604030504040204" pitchFamily="34" charset="-120"/>
                <a:ea typeface="微軟正黑體" panose="020B0604030504040204" pitchFamily="34" charset="-120"/>
              </a:rPr>
              <a:t>交換器系列</a:t>
            </a:r>
          </a:p>
        </p:txBody>
      </p:sp>
      <p:sp>
        <p:nvSpPr>
          <p:cNvPr id="25" name="文字方塊 24">
            <a:extLst>
              <a:ext uri="{FF2B5EF4-FFF2-40B4-BE49-F238E27FC236}">
                <a16:creationId xmlns:a16="http://schemas.microsoft.com/office/drawing/2014/main" id="{3A5F6336-3447-4808-8B6B-8B6B792B7358}"/>
              </a:ext>
            </a:extLst>
          </p:cNvPr>
          <p:cNvSpPr txBox="1"/>
          <p:nvPr/>
        </p:nvSpPr>
        <p:spPr>
          <a:xfrm>
            <a:off x="304893" y="5938356"/>
            <a:ext cx="4407278" cy="307777"/>
          </a:xfrm>
          <a:prstGeom prst="rect">
            <a:avLst/>
          </a:prstGeom>
          <a:noFill/>
        </p:spPr>
        <p:txBody>
          <a:bodyPr wrap="square" rtlCol="0">
            <a:spAutoFit/>
          </a:bodyPr>
          <a:lstStyle/>
          <a:p>
            <a:r>
              <a:rPr lang="en-US" altLang="zh-TW" sz="1400">
                <a:solidFill>
                  <a:schemeClr val="bg1"/>
                </a:solidFill>
                <a:latin typeface="微軟正黑體" panose="020B0604030504040204" pitchFamily="34" charset="-120"/>
                <a:ea typeface="微軟正黑體" panose="020B0604030504040204" pitchFamily="34" charset="-120"/>
              </a:rPr>
              <a:t>QNAP QSW-M5216-1T 16</a:t>
            </a:r>
            <a:r>
              <a:rPr lang="zh-TW" altLang="en-US" sz="1400">
                <a:solidFill>
                  <a:schemeClr val="bg1"/>
                </a:solidFill>
                <a:latin typeface="微軟正黑體" panose="020B0604030504040204" pitchFamily="34" charset="-120"/>
                <a:ea typeface="微軟正黑體" panose="020B0604030504040204" pitchFamily="34" charset="-120"/>
              </a:rPr>
              <a:t>埠</a:t>
            </a:r>
            <a:r>
              <a:rPr lang="en-US" altLang="zh-TW" sz="1400">
                <a:solidFill>
                  <a:schemeClr val="bg1"/>
                </a:solidFill>
                <a:latin typeface="微軟正黑體" panose="020B0604030504040204" pitchFamily="34" charset="-120"/>
                <a:ea typeface="微軟正黑體" panose="020B0604030504040204" pitchFamily="34" charset="-120"/>
              </a:rPr>
              <a:t> 25GbE </a:t>
            </a:r>
            <a:r>
              <a:rPr lang="zh-TW" altLang="en-US" sz="1400">
                <a:solidFill>
                  <a:schemeClr val="bg1"/>
                </a:solidFill>
                <a:latin typeface="微軟正黑體" panose="020B0604030504040204" pitchFamily="34" charset="-120"/>
                <a:ea typeface="微軟正黑體" panose="020B0604030504040204" pitchFamily="34" charset="-120"/>
              </a:rPr>
              <a:t>交換器</a:t>
            </a:r>
          </a:p>
        </p:txBody>
      </p:sp>
      <p:sp>
        <p:nvSpPr>
          <p:cNvPr id="42" name="矩形: 圓角 22">
            <a:extLst>
              <a:ext uri="{FF2B5EF4-FFF2-40B4-BE49-F238E27FC236}">
                <a16:creationId xmlns:a16="http://schemas.microsoft.com/office/drawing/2014/main" id="{7EE18105-EBE8-449F-9BE1-84B483B99F61}"/>
              </a:ext>
            </a:extLst>
          </p:cNvPr>
          <p:cNvSpPr/>
          <p:nvPr/>
        </p:nvSpPr>
        <p:spPr>
          <a:xfrm>
            <a:off x="3433076" y="5413681"/>
            <a:ext cx="1349543" cy="274013"/>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333" b="1">
                <a:solidFill>
                  <a:srgbClr val="FF6600"/>
                </a:solidFill>
                <a:latin typeface="微軟正黑體" panose="020B0604030504040204" pitchFamily="34" charset="-120"/>
                <a:ea typeface="微軟正黑體" panose="020B0604030504040204" pitchFamily="34" charset="-120"/>
              </a:rPr>
              <a:t>25GbE SFP28</a:t>
            </a:r>
          </a:p>
        </p:txBody>
      </p:sp>
      <p:sp>
        <p:nvSpPr>
          <p:cNvPr id="46" name="矩形: 圓角 22">
            <a:extLst>
              <a:ext uri="{FF2B5EF4-FFF2-40B4-BE49-F238E27FC236}">
                <a16:creationId xmlns:a16="http://schemas.microsoft.com/office/drawing/2014/main" id="{F89B1FD6-5C4E-4013-ACD5-5484A92B9B63}"/>
              </a:ext>
            </a:extLst>
          </p:cNvPr>
          <p:cNvSpPr/>
          <p:nvPr/>
        </p:nvSpPr>
        <p:spPr>
          <a:xfrm>
            <a:off x="3433076" y="4244544"/>
            <a:ext cx="1264804" cy="274013"/>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333" b="1">
                <a:solidFill>
                  <a:srgbClr val="FF6600"/>
                </a:solidFill>
                <a:latin typeface="微軟正黑體" panose="020B0604030504040204" pitchFamily="34" charset="-120"/>
                <a:ea typeface="微軟正黑體" panose="020B0604030504040204" pitchFamily="34" charset="-120"/>
              </a:rPr>
              <a:t>10GbE SFP+</a:t>
            </a:r>
          </a:p>
        </p:txBody>
      </p:sp>
      <p:grpSp>
        <p:nvGrpSpPr>
          <p:cNvPr id="3" name="群組 2">
            <a:extLst>
              <a:ext uri="{FF2B5EF4-FFF2-40B4-BE49-F238E27FC236}">
                <a16:creationId xmlns:a16="http://schemas.microsoft.com/office/drawing/2014/main" id="{39FDD20B-A273-588F-A468-DB3AD9CF6523}"/>
              </a:ext>
            </a:extLst>
          </p:cNvPr>
          <p:cNvGrpSpPr/>
          <p:nvPr/>
        </p:nvGrpSpPr>
        <p:grpSpPr>
          <a:xfrm>
            <a:off x="7594760" y="1796770"/>
            <a:ext cx="4341108" cy="2717684"/>
            <a:chOff x="7536277" y="3700079"/>
            <a:chExt cx="4341108" cy="2717684"/>
          </a:xfrm>
        </p:grpSpPr>
        <p:pic>
          <p:nvPicPr>
            <p:cNvPr id="53" name="圖形 52">
              <a:extLst>
                <a:ext uri="{FF2B5EF4-FFF2-40B4-BE49-F238E27FC236}">
                  <a16:creationId xmlns:a16="http://schemas.microsoft.com/office/drawing/2014/main" id="{051F8780-1348-4D2D-82E3-32E69BD7A4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36277" y="3700079"/>
              <a:ext cx="2127427" cy="2717684"/>
            </a:xfrm>
            <a:prstGeom prst="rect">
              <a:avLst/>
            </a:prstGeom>
          </p:spPr>
        </p:pic>
        <p:sp>
          <p:nvSpPr>
            <p:cNvPr id="18" name="文字方塊 17">
              <a:extLst>
                <a:ext uri="{FF2B5EF4-FFF2-40B4-BE49-F238E27FC236}">
                  <a16:creationId xmlns:a16="http://schemas.microsoft.com/office/drawing/2014/main" id="{6AD9A377-4505-41A0-96A0-4E9843AC2B0E}"/>
                </a:ext>
              </a:extLst>
            </p:cNvPr>
            <p:cNvSpPr txBox="1"/>
            <p:nvPr/>
          </p:nvSpPr>
          <p:spPr>
            <a:xfrm>
              <a:off x="7687922" y="3746398"/>
              <a:ext cx="1774555" cy="954300"/>
            </a:xfrm>
            <a:prstGeom prst="rect">
              <a:avLst/>
            </a:prstGeom>
            <a:noFill/>
          </p:spPr>
          <p:txBody>
            <a:bodyPr wrap="square" rtlCol="0">
              <a:spAutoFit/>
            </a:bodyPr>
            <a:lstStyle/>
            <a:p>
              <a:pPr algn="ctr"/>
              <a:r>
                <a:rPr lang="en-US" altLang="zh-TW" sz="1867">
                  <a:solidFill>
                    <a:schemeClr val="bg1"/>
                  </a:solidFill>
                  <a:latin typeface="微軟正黑體" panose="020B0604030504040204" pitchFamily="34" charset="-120"/>
                  <a:ea typeface="微軟正黑體" panose="020B0604030504040204" pitchFamily="34" charset="-120"/>
                </a:rPr>
                <a:t>10GbE SFP+</a:t>
              </a:r>
            </a:p>
            <a:p>
              <a:pPr algn="ctr"/>
              <a:r>
                <a:rPr lang="zh-TW" altLang="en-US" sz="1867">
                  <a:solidFill>
                    <a:schemeClr val="bg1"/>
                  </a:solidFill>
                  <a:latin typeface="微軟正黑體" panose="020B0604030504040204" pitchFamily="34" charset="-120"/>
                  <a:ea typeface="微軟正黑體" panose="020B0604030504040204" pitchFamily="34" charset="-120"/>
                </a:rPr>
                <a:t>轉發器</a:t>
              </a:r>
              <a:endParaRPr lang="en-US" altLang="zh-TW" sz="1867">
                <a:solidFill>
                  <a:schemeClr val="bg1"/>
                </a:solidFill>
                <a:latin typeface="微軟正黑體" panose="020B0604030504040204" pitchFamily="34" charset="-120"/>
                <a:ea typeface="微軟正黑體" panose="020B0604030504040204" pitchFamily="34" charset="-120"/>
              </a:endParaRPr>
            </a:p>
            <a:p>
              <a:pPr algn="ctr"/>
              <a:r>
                <a:rPr lang="en-US" altLang="zh-TW" sz="1867">
                  <a:solidFill>
                    <a:schemeClr val="bg1"/>
                  </a:solidFill>
                  <a:latin typeface="微軟正黑體" panose="020B0604030504040204" pitchFamily="34" charset="-120"/>
                  <a:ea typeface="微軟正黑體" panose="020B0604030504040204" pitchFamily="34" charset="-120"/>
                </a:rPr>
                <a:t>(transceiver)</a:t>
              </a:r>
              <a:endParaRPr lang="zh-TW" altLang="en-US" sz="1867">
                <a:solidFill>
                  <a:schemeClr val="bg1"/>
                </a:solidFill>
                <a:latin typeface="微軟正黑體" panose="020B0604030504040204" pitchFamily="34" charset="-120"/>
                <a:ea typeface="微軟正黑體" panose="020B0604030504040204" pitchFamily="34" charset="-120"/>
              </a:endParaRPr>
            </a:p>
          </p:txBody>
        </p:sp>
        <p:pic>
          <p:nvPicPr>
            <p:cNvPr id="47" name="圖形 46">
              <a:extLst>
                <a:ext uri="{FF2B5EF4-FFF2-40B4-BE49-F238E27FC236}">
                  <a16:creationId xmlns:a16="http://schemas.microsoft.com/office/drawing/2014/main" id="{F98FA1D4-BC86-A34E-BD7F-19A2EB74BC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9958" y="3700079"/>
              <a:ext cx="2127427" cy="2717684"/>
            </a:xfrm>
            <a:prstGeom prst="rect">
              <a:avLst/>
            </a:prstGeom>
          </p:spPr>
        </p:pic>
        <p:sp>
          <p:nvSpPr>
            <p:cNvPr id="48" name="文字方塊 47">
              <a:extLst>
                <a:ext uri="{FF2B5EF4-FFF2-40B4-BE49-F238E27FC236}">
                  <a16:creationId xmlns:a16="http://schemas.microsoft.com/office/drawing/2014/main" id="{676FBB4A-1513-A34F-8B86-A9F40F434F2D}"/>
                </a:ext>
              </a:extLst>
            </p:cNvPr>
            <p:cNvSpPr txBox="1"/>
            <p:nvPr/>
          </p:nvSpPr>
          <p:spPr>
            <a:xfrm>
              <a:off x="9901603" y="3746397"/>
              <a:ext cx="1774555" cy="954300"/>
            </a:xfrm>
            <a:prstGeom prst="rect">
              <a:avLst/>
            </a:prstGeom>
            <a:noFill/>
          </p:spPr>
          <p:txBody>
            <a:bodyPr wrap="square" rtlCol="0">
              <a:spAutoFit/>
            </a:bodyPr>
            <a:lstStyle/>
            <a:p>
              <a:pPr algn="ctr"/>
              <a:r>
                <a:rPr lang="en-US" altLang="zh-TW" sz="1867">
                  <a:solidFill>
                    <a:schemeClr val="bg1"/>
                  </a:solidFill>
                  <a:latin typeface="微軟正黑體" panose="020B0604030504040204" pitchFamily="34" charset="-120"/>
                  <a:ea typeface="微軟正黑體" panose="020B0604030504040204" pitchFamily="34" charset="-120"/>
                </a:rPr>
                <a:t>1GbE SFP </a:t>
              </a:r>
            </a:p>
            <a:p>
              <a:pPr algn="ctr"/>
              <a:r>
                <a:rPr lang="zh-TW" altLang="en-US" sz="1867">
                  <a:solidFill>
                    <a:schemeClr val="bg1"/>
                  </a:solidFill>
                  <a:latin typeface="微軟正黑體" panose="020B0604030504040204" pitchFamily="34" charset="-120"/>
                  <a:ea typeface="微軟正黑體" panose="020B0604030504040204" pitchFamily="34" charset="-120"/>
                </a:rPr>
                <a:t>轉發器</a:t>
              </a:r>
              <a:endParaRPr lang="en-US" altLang="zh-TW" sz="1867">
                <a:solidFill>
                  <a:schemeClr val="bg1"/>
                </a:solidFill>
                <a:latin typeface="微軟正黑體" panose="020B0604030504040204" pitchFamily="34" charset="-120"/>
                <a:ea typeface="微軟正黑體" panose="020B0604030504040204" pitchFamily="34" charset="-120"/>
              </a:endParaRPr>
            </a:p>
            <a:p>
              <a:pPr algn="ctr"/>
              <a:r>
                <a:rPr lang="en-US" altLang="zh-TW" sz="1867">
                  <a:solidFill>
                    <a:schemeClr val="bg1"/>
                  </a:solidFill>
                  <a:latin typeface="微軟正黑體" panose="020B0604030504040204" pitchFamily="34" charset="-120"/>
                  <a:ea typeface="微軟正黑體" panose="020B0604030504040204" pitchFamily="34" charset="-120"/>
                </a:rPr>
                <a:t>(transceiver)</a:t>
              </a:r>
              <a:endParaRPr lang="zh-TW" altLang="en-US" sz="1867">
                <a:solidFill>
                  <a:schemeClr val="bg1"/>
                </a:solidFill>
                <a:latin typeface="微軟正黑體" panose="020B0604030504040204" pitchFamily="34" charset="-120"/>
                <a:ea typeface="微軟正黑體" panose="020B0604030504040204" pitchFamily="34" charset="-120"/>
              </a:endParaRPr>
            </a:p>
          </p:txBody>
        </p:sp>
        <p:pic>
          <p:nvPicPr>
            <p:cNvPr id="49" name="圖片 48">
              <a:extLst>
                <a:ext uri="{FF2B5EF4-FFF2-40B4-BE49-F238E27FC236}">
                  <a16:creationId xmlns:a16="http://schemas.microsoft.com/office/drawing/2014/main" id="{FB3FB8B1-0D0B-CC44-96AE-37B2D799D67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6000"/>
                      </a14:imgEffect>
                    </a14:imgLayer>
                  </a14:imgProps>
                </a:ext>
                <a:ext uri="{28A0092B-C50C-407E-A947-70E740481C1C}">
                  <a14:useLocalDpi xmlns:a14="http://schemas.microsoft.com/office/drawing/2010/main"/>
                </a:ext>
              </a:extLst>
            </a:blip>
            <a:stretch>
              <a:fillRect/>
            </a:stretch>
          </p:blipFill>
          <p:spPr>
            <a:xfrm>
              <a:off x="9811495" y="4706828"/>
              <a:ext cx="1823857" cy="1499211"/>
            </a:xfrm>
            <a:prstGeom prst="rect">
              <a:avLst/>
            </a:prstGeom>
          </p:spPr>
        </p:pic>
        <p:pic>
          <p:nvPicPr>
            <p:cNvPr id="43" name="圖片 42">
              <a:extLst>
                <a:ext uri="{FF2B5EF4-FFF2-40B4-BE49-F238E27FC236}">
                  <a16:creationId xmlns:a16="http://schemas.microsoft.com/office/drawing/2014/main" id="{0C81C79D-CCC6-4A43-8363-1C9D4992C8F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6000"/>
                      </a14:imgEffect>
                    </a14:imgLayer>
                  </a14:imgProps>
                </a:ext>
                <a:ext uri="{28A0092B-C50C-407E-A947-70E740481C1C}">
                  <a14:useLocalDpi xmlns:a14="http://schemas.microsoft.com/office/drawing/2010/main"/>
                </a:ext>
              </a:extLst>
            </a:blip>
            <a:stretch>
              <a:fillRect/>
            </a:stretch>
          </p:blipFill>
          <p:spPr>
            <a:xfrm>
              <a:off x="7609995" y="4706828"/>
              <a:ext cx="1823857" cy="1499211"/>
            </a:xfrm>
            <a:prstGeom prst="rect">
              <a:avLst/>
            </a:prstGeom>
          </p:spPr>
        </p:pic>
      </p:grpSp>
      <p:sp>
        <p:nvSpPr>
          <p:cNvPr id="38" name="文字方塊 37">
            <a:extLst>
              <a:ext uri="{FF2B5EF4-FFF2-40B4-BE49-F238E27FC236}">
                <a16:creationId xmlns:a16="http://schemas.microsoft.com/office/drawing/2014/main" id="{682349A8-38D4-45C1-BD1D-7DE6B5A61441}"/>
              </a:ext>
            </a:extLst>
          </p:cNvPr>
          <p:cNvSpPr txBox="1"/>
          <p:nvPr/>
        </p:nvSpPr>
        <p:spPr>
          <a:xfrm>
            <a:off x="7844532" y="4166869"/>
            <a:ext cx="1591345" cy="338554"/>
          </a:xfrm>
          <a:prstGeom prst="rect">
            <a:avLst/>
          </a:prstGeom>
          <a:noFill/>
        </p:spPr>
        <p:txBody>
          <a:bodyPr wrap="square" rtlCol="0">
            <a:spAutoFit/>
          </a:bodyPr>
          <a:lstStyle/>
          <a:p>
            <a:r>
              <a:rPr lang="zh-TW" altLang="en-US" sz="1600">
                <a:solidFill>
                  <a:schemeClr val="bg1"/>
                </a:solidFill>
                <a:latin typeface="微軟正黑體" panose="020B0604030504040204" pitchFamily="34" charset="-120"/>
                <a:ea typeface="微軟正黑體" panose="020B0604030504040204" pitchFamily="34" charset="-120"/>
              </a:rPr>
              <a:t>搭配</a:t>
            </a:r>
            <a:r>
              <a:rPr lang="en-US" altLang="zh-TW" sz="1600">
                <a:solidFill>
                  <a:schemeClr val="bg1"/>
                </a:solidFill>
                <a:latin typeface="微軟正黑體" panose="020B0604030504040204" pitchFamily="34" charset="-120"/>
                <a:ea typeface="微軟正黑體" panose="020B0604030504040204" pitchFamily="34" charset="-120"/>
              </a:rPr>
              <a:t> LC </a:t>
            </a:r>
            <a:r>
              <a:rPr lang="zh-TW" altLang="en-US" sz="1600">
                <a:solidFill>
                  <a:schemeClr val="bg1"/>
                </a:solidFill>
                <a:latin typeface="微軟正黑體" panose="020B0604030504040204" pitchFamily="34" charset="-120"/>
                <a:ea typeface="微軟正黑體" panose="020B0604030504040204" pitchFamily="34" charset="-120"/>
              </a:rPr>
              <a:t>光纖線</a:t>
            </a:r>
          </a:p>
        </p:txBody>
      </p:sp>
      <p:sp>
        <p:nvSpPr>
          <p:cNvPr id="28" name="文字方塊 27">
            <a:extLst>
              <a:ext uri="{FF2B5EF4-FFF2-40B4-BE49-F238E27FC236}">
                <a16:creationId xmlns:a16="http://schemas.microsoft.com/office/drawing/2014/main" id="{EEF62CD1-E0BA-37F8-9F8B-AC0CF3B2006A}"/>
              </a:ext>
            </a:extLst>
          </p:cNvPr>
          <p:cNvSpPr txBox="1"/>
          <p:nvPr/>
        </p:nvSpPr>
        <p:spPr>
          <a:xfrm>
            <a:off x="10010943" y="4174933"/>
            <a:ext cx="1591345" cy="338554"/>
          </a:xfrm>
          <a:prstGeom prst="rect">
            <a:avLst/>
          </a:prstGeom>
          <a:noFill/>
        </p:spPr>
        <p:txBody>
          <a:bodyPr wrap="square" rtlCol="0">
            <a:spAutoFit/>
          </a:bodyPr>
          <a:lstStyle/>
          <a:p>
            <a:r>
              <a:rPr lang="zh-TW" altLang="en-US" sz="1600">
                <a:solidFill>
                  <a:schemeClr val="bg1"/>
                </a:solidFill>
                <a:latin typeface="微軟正黑體" panose="020B0604030504040204" pitchFamily="34" charset="-120"/>
                <a:ea typeface="微軟正黑體" panose="020B0604030504040204" pitchFamily="34" charset="-120"/>
              </a:rPr>
              <a:t>搭配</a:t>
            </a:r>
            <a:r>
              <a:rPr lang="en-US" altLang="zh-TW" sz="1600">
                <a:solidFill>
                  <a:schemeClr val="bg1"/>
                </a:solidFill>
                <a:latin typeface="微軟正黑體" panose="020B0604030504040204" pitchFamily="34" charset="-120"/>
                <a:ea typeface="微軟正黑體" panose="020B0604030504040204" pitchFamily="34" charset="-120"/>
              </a:rPr>
              <a:t> LC </a:t>
            </a:r>
            <a:r>
              <a:rPr lang="zh-TW" altLang="en-US" sz="1600">
                <a:solidFill>
                  <a:schemeClr val="bg1"/>
                </a:solidFill>
                <a:latin typeface="微軟正黑體" panose="020B0604030504040204" pitchFamily="34" charset="-120"/>
                <a:ea typeface="微軟正黑體" panose="020B0604030504040204" pitchFamily="34" charset="-120"/>
              </a:rPr>
              <a:t>光纖線</a:t>
            </a:r>
          </a:p>
        </p:txBody>
      </p:sp>
      <p:sp>
        <p:nvSpPr>
          <p:cNvPr id="21" name="矩形: 圓角 20">
            <a:extLst>
              <a:ext uri="{FF2B5EF4-FFF2-40B4-BE49-F238E27FC236}">
                <a16:creationId xmlns:a16="http://schemas.microsoft.com/office/drawing/2014/main" id="{75321BED-F9E6-B38E-33D8-9AB5E3D18886}"/>
              </a:ext>
            </a:extLst>
          </p:cNvPr>
          <p:cNvSpPr/>
          <p:nvPr/>
        </p:nvSpPr>
        <p:spPr>
          <a:xfrm>
            <a:off x="9475784" y="5103373"/>
            <a:ext cx="1070317" cy="733425"/>
          </a:xfrm>
          <a:prstGeom prst="roundRect">
            <a:avLst>
              <a:gd name="adj" fmla="val 0"/>
            </a:avLst>
          </a:prstGeom>
          <a:noFill/>
          <a:ln w="4445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3434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83138DD-44BE-4B1D-B8D5-A060D1151A8C}"/>
              </a:ext>
            </a:extLst>
          </p:cNvPr>
          <p:cNvSpPr txBox="1"/>
          <p:nvPr/>
        </p:nvSpPr>
        <p:spPr>
          <a:xfrm>
            <a:off x="785814" y="418973"/>
            <a:ext cx="10539785" cy="707886"/>
          </a:xfrm>
          <a:prstGeom prst="rect">
            <a:avLst/>
          </a:prstGeom>
          <a:noFill/>
        </p:spPr>
        <p:txBody>
          <a:bodyPr wrap="square" rtlCol="0">
            <a:spAutoFit/>
          </a:bodyPr>
          <a:lstStyle/>
          <a:p>
            <a:r>
              <a:rPr lang="en-US" altLang="zh-TW" sz="4000" b="1" dirty="0">
                <a:solidFill>
                  <a:schemeClr val="bg1"/>
                </a:solidFill>
                <a:latin typeface="微軟正黑體" panose="020B0604030504040204" pitchFamily="34" charset="-120"/>
                <a:ea typeface="微軟正黑體" panose="020B0604030504040204" pitchFamily="34" charset="-120"/>
              </a:rPr>
              <a:t>PCIe Gen4 x16 </a:t>
            </a:r>
            <a:r>
              <a:rPr lang="zh-TW" altLang="en-US" sz="4000" b="1" dirty="0">
                <a:solidFill>
                  <a:schemeClr val="bg1"/>
                </a:solidFill>
                <a:latin typeface="微軟正黑體" panose="020B0604030504040204" pitchFamily="34" charset="-120"/>
                <a:ea typeface="微軟正黑體" panose="020B0604030504040204" pitchFamily="34" charset="-120"/>
              </a:rPr>
              <a:t>插槽擴充</a:t>
            </a:r>
            <a:r>
              <a:rPr lang="en-US" altLang="zh-TW" sz="4000" b="1" dirty="0">
                <a:solidFill>
                  <a:schemeClr val="bg1"/>
                </a:solidFill>
                <a:latin typeface="微軟正黑體" panose="020B0604030504040204" pitchFamily="34" charset="-120"/>
                <a:ea typeface="微軟正黑體" panose="020B0604030504040204" pitchFamily="34" charset="-120"/>
              </a:rPr>
              <a:t> 100GbE </a:t>
            </a:r>
            <a:r>
              <a:rPr lang="zh-TW" altLang="en-US" sz="4000" b="1" dirty="0">
                <a:solidFill>
                  <a:schemeClr val="bg1"/>
                </a:solidFill>
                <a:latin typeface="微軟正黑體" panose="020B0604030504040204" pitchFamily="34" charset="-120"/>
                <a:ea typeface="微軟正黑體" panose="020B0604030504040204" pitchFamily="34" charset="-120"/>
              </a:rPr>
              <a:t>網路</a:t>
            </a:r>
          </a:p>
        </p:txBody>
      </p:sp>
      <p:sp>
        <p:nvSpPr>
          <p:cNvPr id="3" name="矩形: 圓角 2">
            <a:extLst>
              <a:ext uri="{FF2B5EF4-FFF2-40B4-BE49-F238E27FC236}">
                <a16:creationId xmlns:a16="http://schemas.microsoft.com/office/drawing/2014/main" id="{E9108BFC-3B9E-2545-A8E3-0F8DE8812572}"/>
              </a:ext>
            </a:extLst>
          </p:cNvPr>
          <p:cNvSpPr/>
          <p:nvPr/>
        </p:nvSpPr>
        <p:spPr>
          <a:xfrm>
            <a:off x="6984691" y="4085725"/>
            <a:ext cx="547064" cy="1897375"/>
          </a:xfrm>
          <a:prstGeom prst="roundRect">
            <a:avLst>
              <a:gd name="adj" fmla="val 4862"/>
            </a:avLst>
          </a:prstGeom>
          <a:solidFill>
            <a:srgbClr val="00B0F0">
              <a:alpha val="15000"/>
            </a:srgbClr>
          </a:solidFill>
          <a:ln>
            <a:solidFill>
              <a:srgbClr val="0070C0"/>
            </a:solidFill>
          </a:ln>
          <a:effectLst>
            <a:outerShdw blurRad="508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A618332F-A3F0-AA46-ADC7-B2F6F8C31136}"/>
              </a:ext>
            </a:extLst>
          </p:cNvPr>
          <p:cNvSpPr txBox="1"/>
          <p:nvPr/>
        </p:nvSpPr>
        <p:spPr>
          <a:xfrm>
            <a:off x="6898519" y="6035514"/>
            <a:ext cx="1569429" cy="307777"/>
          </a:xfrm>
          <a:prstGeom prst="rect">
            <a:avLst/>
          </a:prstGeom>
          <a:noFill/>
        </p:spPr>
        <p:txBody>
          <a:bodyPr wrap="square" rtlCol="0">
            <a:spAutoFit/>
          </a:bodyPr>
          <a:lstStyle/>
          <a:p>
            <a:r>
              <a:rPr kumimoji="1" lang="zh-TW" altLang="en-US" sz="1400" b="1">
                <a:solidFill>
                  <a:schemeClr val="bg1"/>
                </a:solidFill>
                <a:latin typeface="微軟正黑體" panose="020B0604030504040204" pitchFamily="34" charset="-120"/>
                <a:ea typeface="微軟正黑體" panose="020B0604030504040204" pitchFamily="34" charset="-120"/>
              </a:rPr>
              <a:t>預裝半高擋版</a:t>
            </a:r>
          </a:p>
        </p:txBody>
      </p:sp>
      <p:sp>
        <p:nvSpPr>
          <p:cNvPr id="5" name="文字方塊 4">
            <a:extLst>
              <a:ext uri="{FF2B5EF4-FFF2-40B4-BE49-F238E27FC236}">
                <a16:creationId xmlns:a16="http://schemas.microsoft.com/office/drawing/2014/main" id="{87493432-406F-C140-9A17-B8E78B58D9B4}"/>
              </a:ext>
            </a:extLst>
          </p:cNvPr>
          <p:cNvSpPr txBox="1"/>
          <p:nvPr/>
        </p:nvSpPr>
        <p:spPr>
          <a:xfrm>
            <a:off x="5765495" y="5826886"/>
            <a:ext cx="1569429" cy="523220"/>
          </a:xfrm>
          <a:prstGeom prst="rect">
            <a:avLst/>
          </a:prstGeom>
          <a:noFill/>
        </p:spPr>
        <p:txBody>
          <a:bodyPr wrap="square" rtlCol="0">
            <a:spAutoFit/>
          </a:bodyPr>
          <a:lstStyle/>
          <a:p>
            <a:r>
              <a:rPr kumimoji="1" lang="zh-TW" altLang="en-US" sz="1400" b="1">
                <a:solidFill>
                  <a:schemeClr val="bg1"/>
                </a:solidFill>
                <a:latin typeface="微軟正黑體" panose="020B0604030504040204" pitchFamily="34" charset="-120"/>
                <a:ea typeface="微軟正黑體" panose="020B0604030504040204" pitchFamily="34" charset="-120"/>
              </a:rPr>
              <a:t>附贈</a:t>
            </a:r>
            <a:br>
              <a:rPr kumimoji="1" lang="en-US" altLang="zh-TW" sz="1400" b="1">
                <a:solidFill>
                  <a:schemeClr val="bg1"/>
                </a:solidFill>
                <a:latin typeface="微軟正黑體" panose="020B0604030504040204" pitchFamily="34" charset="-120"/>
                <a:ea typeface="微軟正黑體" panose="020B0604030504040204" pitchFamily="34" charset="-120"/>
              </a:rPr>
            </a:br>
            <a:r>
              <a:rPr kumimoji="1" lang="zh-TW" altLang="en-US" sz="1400" b="1">
                <a:solidFill>
                  <a:schemeClr val="bg1"/>
                </a:solidFill>
                <a:latin typeface="微軟正黑體" panose="020B0604030504040204" pitchFamily="34" charset="-120"/>
                <a:ea typeface="微軟正黑體" panose="020B0604030504040204" pitchFamily="34" charset="-120"/>
              </a:rPr>
              <a:t>全高擋版</a:t>
            </a:r>
          </a:p>
        </p:txBody>
      </p:sp>
      <p:pic>
        <p:nvPicPr>
          <p:cNvPr id="10" name="圖片 9" descr="一張含有 文字, 電子用品 的圖片&#10;&#10;自動產生的描述">
            <a:extLst>
              <a:ext uri="{FF2B5EF4-FFF2-40B4-BE49-F238E27FC236}">
                <a16:creationId xmlns:a16="http://schemas.microsoft.com/office/drawing/2014/main" id="{4419A2AF-6019-8240-AC91-93E465E29F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contrast="41000"/>
                    </a14:imgEffect>
                  </a14:imgLayer>
                </a14:imgProps>
              </a:ext>
              <a:ext uri="{28A0092B-C50C-407E-A947-70E740481C1C}">
                <a14:useLocalDpi xmlns:a14="http://schemas.microsoft.com/office/drawing/2010/main" val="0"/>
              </a:ext>
            </a:extLst>
          </a:blip>
          <a:srcRect l="1953" t="8988" r="85218" b="6993"/>
          <a:stretch/>
        </p:blipFill>
        <p:spPr>
          <a:xfrm>
            <a:off x="6069609" y="3603097"/>
            <a:ext cx="610968" cy="2500725"/>
          </a:xfrm>
          <a:prstGeom prst="rect">
            <a:avLst/>
          </a:prstGeom>
        </p:spPr>
      </p:pic>
      <p:pic>
        <p:nvPicPr>
          <p:cNvPr id="8" name="圖片 7" descr="一張含有 文字 的圖片&#10;&#10;自動產生的描述">
            <a:extLst>
              <a:ext uri="{FF2B5EF4-FFF2-40B4-BE49-F238E27FC236}">
                <a16:creationId xmlns:a16="http://schemas.microsoft.com/office/drawing/2014/main" id="{B7EF541E-3DBD-C741-9D6A-5DFE784861F8}"/>
              </a:ext>
            </a:extLst>
          </p:cNvPr>
          <p:cNvPicPr>
            <a:picLocks noChangeAspect="1"/>
          </p:cNvPicPr>
          <p:nvPr/>
        </p:nvPicPr>
        <p:blipFill rotWithShape="1">
          <a:blip r:embed="rId4">
            <a:extLst>
              <a:ext uri="{28A0092B-C50C-407E-A947-70E740481C1C}">
                <a14:useLocalDpi xmlns:a14="http://schemas.microsoft.com/office/drawing/2010/main" val="0"/>
              </a:ext>
            </a:extLst>
          </a:blip>
          <a:srcRect t="18490" b="13074"/>
          <a:stretch/>
        </p:blipFill>
        <p:spPr>
          <a:xfrm>
            <a:off x="6926771" y="4246534"/>
            <a:ext cx="4544482" cy="1942763"/>
          </a:xfrm>
          <a:prstGeom prst="rect">
            <a:avLst/>
          </a:prstGeom>
        </p:spPr>
      </p:pic>
      <p:pic>
        <p:nvPicPr>
          <p:cNvPr id="24" name="Picture 6">
            <a:extLst>
              <a:ext uri="{FF2B5EF4-FFF2-40B4-BE49-F238E27FC236}">
                <a16:creationId xmlns:a16="http://schemas.microsoft.com/office/drawing/2014/main" id="{FD5D3319-D6EB-6A4D-B0CB-E99118B706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661" y="3984284"/>
            <a:ext cx="4376448" cy="1683647"/>
          </a:xfrm>
          <a:prstGeom prst="rect">
            <a:avLst/>
          </a:prstGeom>
        </p:spPr>
      </p:pic>
      <p:sp>
        <p:nvSpPr>
          <p:cNvPr id="25" name="文字方塊 24">
            <a:extLst>
              <a:ext uri="{FF2B5EF4-FFF2-40B4-BE49-F238E27FC236}">
                <a16:creationId xmlns:a16="http://schemas.microsoft.com/office/drawing/2014/main" id="{29CCF614-2A94-7B49-98AD-75AC545D9F80}"/>
              </a:ext>
            </a:extLst>
          </p:cNvPr>
          <p:cNvSpPr txBox="1"/>
          <p:nvPr/>
        </p:nvSpPr>
        <p:spPr>
          <a:xfrm>
            <a:off x="726584" y="5666391"/>
            <a:ext cx="3915819" cy="338554"/>
          </a:xfrm>
          <a:prstGeom prst="rect">
            <a:avLst/>
          </a:prstGeom>
          <a:noFill/>
        </p:spPr>
        <p:txBody>
          <a:bodyPr wrap="square" rtlCol="0">
            <a:spAutoFit/>
          </a:bodyPr>
          <a:lstStyle/>
          <a:p>
            <a:r>
              <a:rPr lang="en-US" altLang="zh-TW" sz="1600">
                <a:solidFill>
                  <a:schemeClr val="bg1"/>
                </a:solidFill>
                <a:latin typeface="微軟正黑體" panose="020B0604030504040204" pitchFamily="34" charset="-120"/>
                <a:ea typeface="微軟正黑體" panose="020B0604030504040204" pitchFamily="34" charset="-120"/>
              </a:rPr>
              <a:t>Mellanox 25</a:t>
            </a:r>
            <a:r>
              <a:rPr lang="zh-TW" altLang="en-US" sz="1600">
                <a:solidFill>
                  <a:schemeClr val="bg1"/>
                </a:solidFill>
                <a:latin typeface="微軟正黑體" panose="020B0604030504040204" pitchFamily="34" charset="-120"/>
                <a:ea typeface="微軟正黑體" panose="020B0604030504040204" pitchFamily="34" charset="-120"/>
              </a:rPr>
              <a:t> </a:t>
            </a:r>
            <a:r>
              <a:rPr lang="en-US" altLang="zh-TW" sz="1600">
                <a:solidFill>
                  <a:schemeClr val="bg1"/>
                </a:solidFill>
                <a:latin typeface="微軟正黑體" panose="020B0604030504040204" pitchFamily="34" charset="-120"/>
                <a:ea typeface="微軟正黑體" panose="020B0604030504040204" pitchFamily="34" charset="-120"/>
              </a:rPr>
              <a:t>/ 100 GbE Switch (SN2010)</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26" name="矩形: 圓角 22">
            <a:extLst>
              <a:ext uri="{FF2B5EF4-FFF2-40B4-BE49-F238E27FC236}">
                <a16:creationId xmlns:a16="http://schemas.microsoft.com/office/drawing/2014/main" id="{04D1815F-5482-FF4C-953B-936BC40DFAC0}"/>
              </a:ext>
            </a:extLst>
          </p:cNvPr>
          <p:cNvSpPr/>
          <p:nvPr/>
        </p:nvSpPr>
        <p:spPr>
          <a:xfrm>
            <a:off x="735564" y="5240741"/>
            <a:ext cx="1349543" cy="338554"/>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333" b="1">
                <a:solidFill>
                  <a:srgbClr val="FF6600"/>
                </a:solidFill>
                <a:latin typeface="微軟正黑體" panose="020B0604030504040204" pitchFamily="34" charset="-120"/>
                <a:ea typeface="微軟正黑體" panose="020B0604030504040204" pitchFamily="34" charset="-120"/>
              </a:rPr>
              <a:t>25GbE SFP28</a:t>
            </a:r>
          </a:p>
        </p:txBody>
      </p:sp>
      <p:grpSp>
        <p:nvGrpSpPr>
          <p:cNvPr id="27" name="群組 26">
            <a:extLst>
              <a:ext uri="{FF2B5EF4-FFF2-40B4-BE49-F238E27FC236}">
                <a16:creationId xmlns:a16="http://schemas.microsoft.com/office/drawing/2014/main" id="{66171FD7-5E48-3B48-BC1B-C8BA5A90A8A1}"/>
              </a:ext>
            </a:extLst>
          </p:cNvPr>
          <p:cNvGrpSpPr/>
          <p:nvPr/>
        </p:nvGrpSpPr>
        <p:grpSpPr>
          <a:xfrm>
            <a:off x="2480102" y="4704215"/>
            <a:ext cx="4095795" cy="594887"/>
            <a:chOff x="2683731" y="5155729"/>
            <a:chExt cx="3108520" cy="594887"/>
          </a:xfrm>
        </p:grpSpPr>
        <p:pic>
          <p:nvPicPr>
            <p:cNvPr id="28" name="圖形 27">
              <a:extLst>
                <a:ext uri="{FF2B5EF4-FFF2-40B4-BE49-F238E27FC236}">
                  <a16:creationId xmlns:a16="http://schemas.microsoft.com/office/drawing/2014/main" id="{C718D52E-D55D-E746-89EC-53A097EA8F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731" y="5155729"/>
              <a:ext cx="3108520" cy="142318"/>
            </a:xfrm>
            <a:prstGeom prst="rect">
              <a:avLst/>
            </a:prstGeom>
          </p:spPr>
        </p:pic>
        <p:pic>
          <p:nvPicPr>
            <p:cNvPr id="29" name="圖形 28">
              <a:extLst>
                <a:ext uri="{FF2B5EF4-FFF2-40B4-BE49-F238E27FC236}">
                  <a16:creationId xmlns:a16="http://schemas.microsoft.com/office/drawing/2014/main" id="{5CA9895E-F5C8-7B40-ABED-0C992277F5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731" y="5608298"/>
              <a:ext cx="3108520" cy="142318"/>
            </a:xfrm>
            <a:prstGeom prst="rect">
              <a:avLst/>
            </a:prstGeom>
          </p:spPr>
        </p:pic>
      </p:grpSp>
      <p:sp>
        <p:nvSpPr>
          <p:cNvPr id="30" name="文字方塊 29">
            <a:extLst>
              <a:ext uri="{FF2B5EF4-FFF2-40B4-BE49-F238E27FC236}">
                <a16:creationId xmlns:a16="http://schemas.microsoft.com/office/drawing/2014/main" id="{4033783E-39D9-1B4C-810C-261ED54958EA}"/>
              </a:ext>
            </a:extLst>
          </p:cNvPr>
          <p:cNvSpPr txBox="1"/>
          <p:nvPr/>
        </p:nvSpPr>
        <p:spPr>
          <a:xfrm>
            <a:off x="186340" y="4400112"/>
            <a:ext cx="184731" cy="369332"/>
          </a:xfrm>
          <a:prstGeom prst="rect">
            <a:avLst/>
          </a:prstGeom>
          <a:noFill/>
        </p:spPr>
        <p:txBody>
          <a:bodyPr wrap="none" rtlCol="0">
            <a:spAutoFit/>
          </a:bodyPr>
          <a:lstStyle/>
          <a:p>
            <a:endParaRPr kumimoji="1" lang="zh-TW" altLang="en-US">
              <a:solidFill>
                <a:schemeClr val="bg1"/>
              </a:solidFill>
            </a:endParaRPr>
          </a:p>
        </p:txBody>
      </p:sp>
      <p:sp>
        <p:nvSpPr>
          <p:cNvPr id="31" name="TextBox 19">
            <a:extLst>
              <a:ext uri="{FF2B5EF4-FFF2-40B4-BE49-F238E27FC236}">
                <a16:creationId xmlns:a16="http://schemas.microsoft.com/office/drawing/2014/main" id="{0440C285-8C09-304E-B1BA-61D18A024DCE}"/>
              </a:ext>
            </a:extLst>
          </p:cNvPr>
          <p:cNvSpPr txBox="1"/>
          <p:nvPr/>
        </p:nvSpPr>
        <p:spPr>
          <a:xfrm>
            <a:off x="622251" y="1431279"/>
            <a:ext cx="4859459" cy="2215991"/>
          </a:xfrm>
          <a:prstGeom prst="rect">
            <a:avLst/>
          </a:prstGeom>
          <a:noFill/>
        </p:spPr>
        <p:txBody>
          <a:bodyPr wrap="square" lIns="121920" tIns="60960" rIns="121920" bIns="60960" rtlCol="0" anchor="t">
            <a:spAutoFit/>
          </a:bodyPr>
          <a:lstStyle/>
          <a:p>
            <a:pPr marL="174625" indent="-174625">
              <a:spcBef>
                <a:spcPts val="1200"/>
              </a:spcBef>
              <a:buClr>
                <a:srgbClr val="F34F21"/>
              </a:buClr>
              <a:buFont typeface="Arial"/>
              <a:buChar char="•"/>
            </a:pPr>
            <a:r>
              <a:rPr lang="zh-CN" altLang="en-US">
                <a:solidFill>
                  <a:schemeClr val="bg1"/>
                </a:solidFill>
                <a:latin typeface="微軟正黑體" panose="020B0604030504040204" pitchFamily="34" charset="-120"/>
                <a:ea typeface="微軟正黑體" panose="020B0604030504040204" pitchFamily="34" charset="-120"/>
              </a:rPr>
              <a:t>安裝</a:t>
            </a:r>
            <a:r>
              <a:rPr lang="en-US" altLang="zh-CN">
                <a:solidFill>
                  <a:schemeClr val="bg1"/>
                </a:solidFill>
                <a:latin typeface="微軟正黑體" panose="020B0604030504040204" pitchFamily="34" charset="-120"/>
                <a:ea typeface="微軟正黑體" panose="020B0604030504040204" pitchFamily="34" charset="-120"/>
              </a:rPr>
              <a:t> QNAP </a:t>
            </a:r>
            <a:r>
              <a:rPr lang="en-US" altLang="zh-CN" b="1">
                <a:solidFill>
                  <a:schemeClr val="bg1"/>
                </a:solidFill>
                <a:latin typeface="微軟正黑體" panose="020B0604030504040204" pitchFamily="34" charset="-120"/>
                <a:ea typeface="微軟正黑體" panose="020B0604030504040204" pitchFamily="34" charset="-120"/>
              </a:rPr>
              <a:t>QXG-100G2SF-E810</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100GbE </a:t>
            </a:r>
            <a:r>
              <a:rPr lang="zh-TW" altLang="en-US">
                <a:solidFill>
                  <a:schemeClr val="bg1"/>
                </a:solidFill>
                <a:latin typeface="微軟正黑體" panose="020B0604030504040204" pitchFamily="34" charset="-120"/>
                <a:ea typeface="微軟正黑體" panose="020B0604030504040204" pitchFamily="34" charset="-120"/>
              </a:rPr>
              <a:t>網路擴充卡，搭配</a:t>
            </a:r>
            <a:r>
              <a:rPr lang="en-US" altLang="zh-TW">
                <a:solidFill>
                  <a:schemeClr val="bg1"/>
                </a:solidFill>
                <a:latin typeface="微軟正黑體" panose="020B0604030504040204" pitchFamily="34" charset="-120"/>
                <a:ea typeface="微軟正黑體" panose="020B0604030504040204" pitchFamily="34" charset="-120"/>
              </a:rPr>
              <a:t> 100GbE </a:t>
            </a:r>
            <a:r>
              <a:rPr lang="zh-TW" altLang="en-US">
                <a:solidFill>
                  <a:schemeClr val="bg1"/>
                </a:solidFill>
                <a:latin typeface="微軟正黑體" panose="020B0604030504040204" pitchFamily="34" charset="-120"/>
                <a:ea typeface="微軟正黑體" panose="020B0604030504040204" pitchFamily="34" charset="-120"/>
              </a:rPr>
              <a:t>網路交換機提升至 </a:t>
            </a:r>
            <a:r>
              <a:rPr lang="en-US" altLang="zh-TW">
                <a:solidFill>
                  <a:schemeClr val="bg1"/>
                </a:solidFill>
                <a:latin typeface="微軟正黑體" panose="020B0604030504040204" pitchFamily="34" charset="-120"/>
                <a:ea typeface="微軟正黑體" panose="020B0604030504040204" pitchFamily="34" charset="-120"/>
              </a:rPr>
              <a:t>100GbE</a:t>
            </a:r>
            <a:r>
              <a:rPr lang="zh-TW" altLang="en-US">
                <a:solidFill>
                  <a:schemeClr val="bg1"/>
                </a:solidFill>
                <a:latin typeface="微軟正黑體" panose="020B0604030504040204" pitchFamily="34" charset="-120"/>
                <a:ea typeface="微軟正黑體" panose="020B0604030504040204" pitchFamily="34" charset="-120"/>
              </a:rPr>
              <a:t> 網路環境</a:t>
            </a:r>
            <a:endParaRPr lang="en-US" altLang="zh-TW">
              <a:solidFill>
                <a:schemeClr val="bg1"/>
              </a:solidFill>
              <a:latin typeface="微軟正黑體" panose="020B0604030504040204" pitchFamily="34" charset="-120"/>
              <a:ea typeface="微軟正黑體" panose="020B0604030504040204" pitchFamily="34" charset="-120"/>
            </a:endParaRPr>
          </a:p>
          <a:p>
            <a:pPr marL="174625" indent="-174625">
              <a:spcBef>
                <a:spcPts val="1200"/>
              </a:spcBef>
              <a:buClr>
                <a:srgbClr val="F34F21"/>
              </a:buClr>
              <a:buFont typeface="Arial"/>
              <a:buChar char="•"/>
            </a:pPr>
            <a:r>
              <a:rPr lang="zh-CN" altLang="en-US">
                <a:solidFill>
                  <a:schemeClr val="bg1"/>
                </a:solidFill>
                <a:latin typeface="微軟正黑體" panose="020B0604030504040204" pitchFamily="34" charset="-120"/>
                <a:ea typeface="微軟正黑體" panose="020B0604030504040204" pitchFamily="34" charset="-120"/>
              </a:rPr>
              <a:t>支援分割連接埠模式，搭配</a:t>
            </a:r>
            <a:r>
              <a:rPr lang="en-US" altLang="zh-CN">
                <a:solidFill>
                  <a:schemeClr val="bg1"/>
                </a:solidFill>
                <a:latin typeface="微軟正黑體" panose="020B0604030504040204" pitchFamily="34" charset="-120"/>
                <a:ea typeface="微軟正黑體" panose="020B0604030504040204" pitchFamily="34" charset="-120"/>
              </a:rPr>
              <a:t> 25GbE </a:t>
            </a:r>
            <a:r>
              <a:rPr lang="zh-CN" altLang="en-US">
                <a:solidFill>
                  <a:schemeClr val="bg1"/>
                </a:solidFill>
                <a:latin typeface="微軟正黑體" panose="020B0604030504040204" pitchFamily="34" charset="-120"/>
                <a:ea typeface="微軟正黑體" panose="020B0604030504040204" pitchFamily="34" charset="-120"/>
              </a:rPr>
              <a:t>交換器有更彈性的選擇。也可透過連接埠分割，直接將</a:t>
            </a:r>
            <a:r>
              <a:rPr lang="en-US" altLang="zh-CN">
                <a:solidFill>
                  <a:schemeClr val="bg1"/>
                </a:solidFill>
                <a:latin typeface="微軟正黑體" panose="020B0604030504040204" pitchFamily="34" charset="-120"/>
                <a:ea typeface="微軟正黑體" panose="020B0604030504040204" pitchFamily="34" charset="-120"/>
              </a:rPr>
              <a:t> 100GbE </a:t>
            </a:r>
            <a:r>
              <a:rPr lang="zh-CN" altLang="en-US">
                <a:solidFill>
                  <a:schemeClr val="bg1"/>
                </a:solidFill>
                <a:latin typeface="微軟正黑體" panose="020B0604030504040204" pitchFamily="34" charset="-120"/>
                <a:ea typeface="微軟正黑體" panose="020B0604030504040204" pitchFamily="34" charset="-120"/>
              </a:rPr>
              <a:t>網路擴充卡連接到</a:t>
            </a:r>
            <a:r>
              <a:rPr lang="en-US" altLang="zh-CN">
                <a:solidFill>
                  <a:schemeClr val="bg1"/>
                </a:solidFill>
                <a:latin typeface="微軟正黑體" panose="020B0604030504040204" pitchFamily="34" charset="-120"/>
                <a:ea typeface="微軟正黑體" panose="020B0604030504040204" pitchFamily="34" charset="-120"/>
              </a:rPr>
              <a:t> </a:t>
            </a:r>
            <a:r>
              <a:rPr lang="en-US" altLang="zh-CN" b="1">
                <a:solidFill>
                  <a:srgbClr val="FF0000"/>
                </a:solidFill>
                <a:latin typeface="微軟正黑體" panose="020B0604030504040204" pitchFamily="34" charset="-120"/>
                <a:ea typeface="微軟正黑體" panose="020B0604030504040204" pitchFamily="34" charset="-120"/>
              </a:rPr>
              <a:t>4</a:t>
            </a:r>
            <a:r>
              <a:rPr lang="en-US" altLang="zh-CN">
                <a:solidFill>
                  <a:schemeClr val="bg1"/>
                </a:solidFill>
                <a:latin typeface="微軟正黑體" panose="020B0604030504040204" pitchFamily="34" charset="-120"/>
                <a:ea typeface="微軟正黑體" panose="020B0604030504040204" pitchFamily="34" charset="-120"/>
              </a:rPr>
              <a:t> </a:t>
            </a:r>
            <a:r>
              <a:rPr lang="zh-TW" altLang="en-US" b="1">
                <a:solidFill>
                  <a:srgbClr val="FF0000"/>
                </a:solidFill>
                <a:latin typeface="微軟正黑體" panose="020B0604030504040204" pitchFamily="34" charset="-120"/>
                <a:ea typeface="微軟正黑體" panose="020B0604030504040204" pitchFamily="34" charset="-120"/>
              </a:rPr>
              <a:t>台 </a:t>
            </a:r>
            <a:r>
              <a:rPr lang="en-US" altLang="zh-TW" b="1">
                <a:solidFill>
                  <a:srgbClr val="FF0000"/>
                </a:solidFill>
                <a:latin typeface="微軟正黑體" panose="020B0604030504040204" pitchFamily="34" charset="-120"/>
                <a:ea typeface="微軟正黑體" panose="020B0604030504040204" pitchFamily="34" charset="-120"/>
              </a:rPr>
              <a:t>25GbE</a:t>
            </a:r>
            <a:r>
              <a:rPr lang="zh-TW" altLang="en-US">
                <a:solidFill>
                  <a:schemeClr val="bg1"/>
                </a:solidFill>
                <a:latin typeface="微軟正黑體" panose="020B0604030504040204" pitchFamily="34" charset="-120"/>
                <a:ea typeface="微軟正黑體" panose="020B0604030504040204" pitchFamily="34" charset="-120"/>
              </a:rPr>
              <a:t> 或</a:t>
            </a:r>
            <a:r>
              <a:rPr lang="en-US" altLang="zh-TW">
                <a:solidFill>
                  <a:schemeClr val="bg1"/>
                </a:solidFill>
                <a:latin typeface="微軟正黑體" panose="020B0604030504040204" pitchFamily="34" charset="-120"/>
                <a:ea typeface="微軟正黑體" panose="020B0604030504040204" pitchFamily="34" charset="-120"/>
              </a:rPr>
              <a:t> </a:t>
            </a:r>
            <a:r>
              <a:rPr lang="en-US" altLang="zh-TW" b="1">
                <a:solidFill>
                  <a:srgbClr val="FF0000"/>
                </a:solidFill>
                <a:latin typeface="微軟正黑體" panose="020B0604030504040204" pitchFamily="34" charset="-120"/>
                <a:ea typeface="微軟正黑體" panose="020B0604030504040204" pitchFamily="34" charset="-120"/>
              </a:rPr>
              <a:t>8 </a:t>
            </a:r>
            <a:r>
              <a:rPr lang="zh-TW" altLang="en-US" b="1">
                <a:solidFill>
                  <a:srgbClr val="FF0000"/>
                </a:solidFill>
                <a:latin typeface="微軟正黑體" panose="020B0604030504040204" pitchFamily="34" charset="-120"/>
                <a:ea typeface="微軟正黑體" panose="020B0604030504040204" pitchFamily="34" charset="-120"/>
              </a:rPr>
              <a:t>台</a:t>
            </a:r>
            <a:r>
              <a:rPr lang="en-US" altLang="zh-TW" b="1">
                <a:solidFill>
                  <a:srgbClr val="FF0000"/>
                </a:solidFill>
                <a:latin typeface="微軟正黑體" panose="020B0604030504040204" pitchFamily="34" charset="-120"/>
                <a:ea typeface="微軟正黑體" panose="020B0604030504040204" pitchFamily="34" charset="-120"/>
              </a:rPr>
              <a:t> 10GbE </a:t>
            </a:r>
            <a:r>
              <a:rPr lang="zh-TW" altLang="en-US">
                <a:solidFill>
                  <a:schemeClr val="bg1"/>
                </a:solidFill>
                <a:latin typeface="微軟正黑體" panose="020B0604030504040204" pitchFamily="34" charset="-120"/>
                <a:ea typeface="微軟正黑體" panose="020B0604030504040204" pitchFamily="34" charset="-120"/>
              </a:rPr>
              <a:t>的終端設備</a:t>
            </a:r>
            <a:endParaRPr lang="zh-CN" altLang="en-US">
              <a:solidFill>
                <a:schemeClr val="bg1"/>
              </a:solidFill>
              <a:latin typeface="微軟正黑體" panose="020B0604030504040204" pitchFamily="34" charset="-120"/>
              <a:ea typeface="微軟正黑體" panose="020B0604030504040204" pitchFamily="34" charset="-120"/>
            </a:endParaRPr>
          </a:p>
        </p:txBody>
      </p:sp>
      <p:sp>
        <p:nvSpPr>
          <p:cNvPr id="32" name="矩形: 圓角 13">
            <a:extLst>
              <a:ext uri="{FF2B5EF4-FFF2-40B4-BE49-F238E27FC236}">
                <a16:creationId xmlns:a16="http://schemas.microsoft.com/office/drawing/2014/main" id="{035E42B6-24F9-D645-BC31-D63047DD1F54}"/>
              </a:ext>
            </a:extLst>
          </p:cNvPr>
          <p:cNvSpPr/>
          <p:nvPr/>
        </p:nvSpPr>
        <p:spPr>
          <a:xfrm>
            <a:off x="9361008" y="1565241"/>
            <a:ext cx="2275353" cy="2067951"/>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12">
            <a:extLst>
              <a:ext uri="{FF2B5EF4-FFF2-40B4-BE49-F238E27FC236}">
                <a16:creationId xmlns:a16="http://schemas.microsoft.com/office/drawing/2014/main" id="{226330FF-416E-5644-A234-201AC200742E}"/>
              </a:ext>
            </a:extLst>
          </p:cNvPr>
          <p:cNvSpPr/>
          <p:nvPr/>
        </p:nvSpPr>
        <p:spPr>
          <a:xfrm>
            <a:off x="6827463" y="1565241"/>
            <a:ext cx="2275353" cy="2067951"/>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descr="一張含有 文字, 纜線, 連接器 的圖片&#10;&#10;自動產生的描述">
            <a:extLst>
              <a:ext uri="{FF2B5EF4-FFF2-40B4-BE49-F238E27FC236}">
                <a16:creationId xmlns:a16="http://schemas.microsoft.com/office/drawing/2014/main" id="{1E74185D-826A-7441-AE15-A99763F08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131984" y="1688148"/>
            <a:ext cx="1455300" cy="2064342"/>
          </a:xfrm>
          <a:prstGeom prst="rect">
            <a:avLst/>
          </a:prstGeom>
        </p:spPr>
      </p:pic>
      <p:sp>
        <p:nvSpPr>
          <p:cNvPr id="35" name="矩形: 圓角 22">
            <a:extLst>
              <a:ext uri="{FF2B5EF4-FFF2-40B4-BE49-F238E27FC236}">
                <a16:creationId xmlns:a16="http://schemas.microsoft.com/office/drawing/2014/main" id="{6080B94E-754A-8F4C-9F23-0B9667BB17A6}"/>
              </a:ext>
            </a:extLst>
          </p:cNvPr>
          <p:cNvSpPr/>
          <p:nvPr/>
        </p:nvSpPr>
        <p:spPr>
          <a:xfrm>
            <a:off x="9298034" y="1429354"/>
            <a:ext cx="2401305" cy="427428"/>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EE6000"/>
                </a:gs>
                <a:gs pos="0">
                  <a:srgbClr val="EE6000"/>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rgbClr val="FF6600"/>
                </a:solidFill>
                <a:latin typeface="微軟正黑體" panose="020B0604030504040204" pitchFamily="34" charset="-120"/>
                <a:ea typeface="微軟正黑體" panose="020B0604030504040204" pitchFamily="34" charset="-120"/>
              </a:rPr>
              <a:t>CAB-DAC15M-Q28</a:t>
            </a:r>
          </a:p>
        </p:txBody>
      </p:sp>
      <p:pic>
        <p:nvPicPr>
          <p:cNvPr id="36" name="圖片 35">
            <a:extLst>
              <a:ext uri="{FF2B5EF4-FFF2-40B4-BE49-F238E27FC236}">
                <a16:creationId xmlns:a16="http://schemas.microsoft.com/office/drawing/2014/main" id="{248E06DC-151F-0E45-871D-8F1DA3CB289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0800000">
            <a:off x="9671768" y="1894701"/>
            <a:ext cx="1653831" cy="1836109"/>
          </a:xfrm>
          <a:prstGeom prst="rect">
            <a:avLst/>
          </a:prstGeom>
          <a:effectLst>
            <a:outerShdw blurRad="50800" dist="50800" dir="2700000" algn="tl" rotWithShape="0">
              <a:prstClr val="black">
                <a:alpha val="49000"/>
              </a:prstClr>
            </a:outerShdw>
          </a:effectLst>
        </p:spPr>
      </p:pic>
      <p:sp>
        <p:nvSpPr>
          <p:cNvPr id="38" name="矩形: 圓角 22">
            <a:extLst>
              <a:ext uri="{FF2B5EF4-FFF2-40B4-BE49-F238E27FC236}">
                <a16:creationId xmlns:a16="http://schemas.microsoft.com/office/drawing/2014/main" id="{7B06E337-FD85-ED4E-A535-18E7FB01EF9B}"/>
              </a:ext>
            </a:extLst>
          </p:cNvPr>
          <p:cNvSpPr/>
          <p:nvPr/>
        </p:nvSpPr>
        <p:spPr>
          <a:xfrm>
            <a:off x="6764927" y="1429354"/>
            <a:ext cx="2401305" cy="427428"/>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EE6000"/>
                </a:gs>
                <a:gs pos="0">
                  <a:srgbClr val="EE6000"/>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rgbClr val="FF6600"/>
                </a:solidFill>
                <a:latin typeface="微軟正黑體" panose="020B0604030504040204" pitchFamily="34" charset="-120"/>
                <a:ea typeface="微軟正黑體" panose="020B0604030504040204" pitchFamily="34" charset="-120"/>
              </a:rPr>
              <a:t>CAB-DAC15M-Q28B4</a:t>
            </a:r>
          </a:p>
        </p:txBody>
      </p:sp>
      <p:sp>
        <p:nvSpPr>
          <p:cNvPr id="6" name="矩形 5">
            <a:extLst>
              <a:ext uri="{FF2B5EF4-FFF2-40B4-BE49-F238E27FC236}">
                <a16:creationId xmlns:a16="http://schemas.microsoft.com/office/drawing/2014/main" id="{A1B5B2F2-1F6A-5889-0ADF-91FAE163E562}"/>
              </a:ext>
            </a:extLst>
          </p:cNvPr>
          <p:cNvSpPr/>
          <p:nvPr/>
        </p:nvSpPr>
        <p:spPr>
          <a:xfrm>
            <a:off x="8314832" y="6004631"/>
            <a:ext cx="2872902" cy="338554"/>
          </a:xfrm>
          <a:prstGeom prst="rect">
            <a:avLst/>
          </a:prstGeom>
        </p:spPr>
        <p:txBody>
          <a:bodyPr wrap="none">
            <a:spAutoFit/>
          </a:bodyPr>
          <a:lstStyle/>
          <a:p>
            <a:r>
              <a:rPr lang="en-US" altLang="zh-CN" sz="1600" b="1">
                <a:solidFill>
                  <a:schemeClr val="bg1"/>
                </a:solidFill>
                <a:latin typeface="微軟正黑體" panose="020B0604030504040204" pitchFamily="34" charset="-120"/>
                <a:ea typeface="微軟正黑體" panose="020B0604030504040204" pitchFamily="34" charset="-120"/>
              </a:rPr>
              <a:t>QNAP QXG-100G2SF-E810</a:t>
            </a:r>
            <a:r>
              <a:rPr lang="zh-TW" altLang="en-US" sz="1600" b="1">
                <a:solidFill>
                  <a:schemeClr val="bg1"/>
                </a:solidFill>
                <a:latin typeface="微軟正黑體" panose="020B0604030504040204" pitchFamily="34" charset="-120"/>
                <a:ea typeface="微軟正黑體" panose="020B0604030504040204" pitchFamily="34" charset="-120"/>
              </a:rPr>
              <a:t> </a:t>
            </a:r>
            <a:endParaRPr lang="zh-TW" altLang="en-US" sz="1600" b="1"/>
          </a:p>
        </p:txBody>
      </p:sp>
    </p:spTree>
    <p:extLst>
      <p:ext uri="{BB962C8B-B14F-4D97-AF65-F5344CB8AC3E}">
        <p14:creationId xmlns:p14="http://schemas.microsoft.com/office/powerpoint/2010/main" val="275430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528">
            <a:extLst>
              <a:ext uri="{FF2B5EF4-FFF2-40B4-BE49-F238E27FC236}">
                <a16:creationId xmlns:a16="http://schemas.microsoft.com/office/drawing/2014/main" id="{EA298FED-2314-4DE5-BB27-8D5C67F71861}"/>
              </a:ext>
            </a:extLst>
          </p:cNvPr>
          <p:cNvSpPr/>
          <p:nvPr/>
        </p:nvSpPr>
        <p:spPr>
          <a:xfrm flipH="1">
            <a:off x="4974062" y="3872196"/>
            <a:ext cx="3032430" cy="2264140"/>
          </a:xfrm>
          <a:prstGeom prst="snip2DiagRect">
            <a:avLst>
              <a:gd name="adj1" fmla="val 0"/>
              <a:gd name="adj2" fmla="val 12393"/>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a:ea typeface="Arial"/>
              <a:cs typeface="Arial"/>
              <a:sym typeface="Arial"/>
            </a:endParaRPr>
          </a:p>
        </p:txBody>
      </p:sp>
      <p:pic>
        <p:nvPicPr>
          <p:cNvPr id="1030" name="Picture 6" descr="QXG-100G2SF-E810">
            <a:extLst>
              <a:ext uri="{FF2B5EF4-FFF2-40B4-BE49-F238E27FC236}">
                <a16:creationId xmlns:a16="http://schemas.microsoft.com/office/drawing/2014/main" id="{BFEFB0A6-BAA5-5245-B587-D99012CA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08" y="4434902"/>
            <a:ext cx="1740334" cy="1512156"/>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28">
            <a:extLst>
              <a:ext uri="{FF2B5EF4-FFF2-40B4-BE49-F238E27FC236}">
                <a16:creationId xmlns:a16="http://schemas.microsoft.com/office/drawing/2014/main" id="{24B77BE9-F0CE-48C8-A5E7-F237C20D82CF}"/>
              </a:ext>
            </a:extLst>
          </p:cNvPr>
          <p:cNvSpPr/>
          <p:nvPr/>
        </p:nvSpPr>
        <p:spPr>
          <a:xfrm flipH="1">
            <a:off x="639186" y="1450941"/>
            <a:ext cx="7389963" cy="2086721"/>
          </a:xfrm>
          <a:prstGeom prst="snip2DiagRect">
            <a:avLst>
              <a:gd name="adj1" fmla="val 0"/>
              <a:gd name="adj2" fmla="val 14918"/>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a:ea typeface="Arial"/>
              <a:cs typeface="Arial"/>
              <a:sym typeface="Arial"/>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640270" y="1450940"/>
            <a:ext cx="1928862"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itchFamily="34" charset="-120"/>
                <a:cs typeface="Arial" panose="020B0604020202020204" pitchFamily="34" charset="0"/>
              </a:rPr>
              <a:t>10GbE </a:t>
            </a:r>
            <a:r>
              <a:rPr lang="zh-TW" altLang="en-US" b="1">
                <a:solidFill>
                  <a:schemeClr val="bg1"/>
                </a:solidFill>
                <a:latin typeface="微軟正黑體" pitchFamily="34" charset="-120"/>
                <a:ea typeface="微軟正黑體" pitchFamily="34" charset="-120"/>
              </a:rPr>
              <a:t>網路卡</a:t>
            </a:r>
            <a:endParaRPr lang="en-US" altLang="zh-TW" b="1">
              <a:solidFill>
                <a:schemeClr val="bg1"/>
              </a:solidFill>
              <a:latin typeface="微軟正黑體" pitchFamily="34" charset="-120"/>
              <a:ea typeface="微軟正黑體" pitchFamily="34" charset="-120"/>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655539" y="3867904"/>
            <a:ext cx="3971632" cy="2268432"/>
          </a:xfrm>
          <a:prstGeom prst="snip2DiagRect">
            <a:avLst>
              <a:gd name="adj1" fmla="val 0"/>
              <a:gd name="adj2" fmla="val 12556"/>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a:ea typeface="Arial"/>
              <a:cs typeface="Arial"/>
              <a:sym typeface="Arial"/>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8277908" y="1432805"/>
            <a:ext cx="3253740" cy="2086721"/>
          </a:xfrm>
          <a:prstGeom prst="snip2DiagRect">
            <a:avLst>
              <a:gd name="adj1" fmla="val 0"/>
              <a:gd name="adj2" fmla="val 12393"/>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a:ea typeface="Arial"/>
              <a:cs typeface="Arial"/>
              <a:sym typeface="Arial"/>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8305114" y="3835923"/>
            <a:ext cx="3253740" cy="2300413"/>
          </a:xfrm>
          <a:prstGeom prst="snip2DiagRect">
            <a:avLst>
              <a:gd name="adj1" fmla="val 0"/>
              <a:gd name="adj2" fmla="val 12393"/>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a:ea typeface="Arial"/>
              <a:cs typeface="Arial"/>
              <a:sym typeface="Arial"/>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6188495" y="3165348"/>
            <a:ext cx="1840656" cy="348878"/>
          </a:xfrm>
          <a:prstGeom prst="rect">
            <a:avLst/>
          </a:prstGeom>
          <a:noFill/>
        </p:spPr>
        <p:txBody>
          <a:bodyPr wrap="square" lIns="121920" tIns="60960" rIns="121920" bIns="60960" rtlCol="0" anchor="t">
            <a:spAutoFit/>
          </a:bodyPr>
          <a:lstStyle/>
          <a:p>
            <a:pPr algn="ctr"/>
            <a:r>
              <a:rPr lang="en-US" altLang="zh-TW" sz="1467" b="1">
                <a:solidFill>
                  <a:schemeClr val="bg1"/>
                </a:solidFill>
                <a:ea typeface="新細明體"/>
              </a:rPr>
              <a:t>QXG-10G1TB</a:t>
            </a:r>
            <a:endParaRPr lang="zh-TW" altLang="en-US" sz="1467" b="1">
              <a:solidFill>
                <a:schemeClr val="bg1"/>
              </a:solidFill>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1036512" y="3136420"/>
            <a:ext cx="1933084" cy="389899"/>
          </a:xfrm>
          <a:prstGeom prst="rect">
            <a:avLst/>
          </a:prstGeom>
          <a:noFill/>
        </p:spPr>
        <p:txBody>
          <a:bodyPr wrap="square" lIns="162544" tIns="81272" rIns="162544" bIns="81272" rtlCol="0" anchor="t">
            <a:spAutoFit/>
          </a:bodyPr>
          <a:lstStyle/>
          <a:p>
            <a:pPr algn="ctr"/>
            <a:r>
              <a:rPr lang="en-US" sz="1467" b="1">
                <a:solidFill>
                  <a:schemeClr val="bg1"/>
                </a:solidFill>
              </a:rPr>
              <a:t>LAN-10G2T-X710</a:t>
            </a:r>
            <a:endParaRPr lang="zh-TW" altLang="en-US" sz="1600" b="1">
              <a:solidFill>
                <a:schemeClr val="bg1"/>
              </a:solidFill>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9683250" y="2291893"/>
            <a:ext cx="157693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9678803" y="2574081"/>
            <a:ext cx="157693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9682442" y="2856269"/>
            <a:ext cx="157693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25918" y="2355966"/>
            <a:ext cx="1526997" cy="1003225"/>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8528605" y="1983371"/>
            <a:ext cx="1079771" cy="340519"/>
          </a:xfrm>
          <a:prstGeom prst="roundRect">
            <a:avLst/>
          </a:prstGeom>
          <a:solidFill>
            <a:srgbClr val="FFC000">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t>1/2/4 x RJ45</a:t>
            </a:r>
            <a:endParaRPr lang="zh-TW" altLang="en-US" sz="1200" b="1"/>
          </a:p>
        </p:txBody>
      </p:sp>
      <p:sp>
        <p:nvSpPr>
          <p:cNvPr id="61" name="TextBox 45">
            <a:extLst>
              <a:ext uri="{FF2B5EF4-FFF2-40B4-BE49-F238E27FC236}">
                <a16:creationId xmlns:a16="http://schemas.microsoft.com/office/drawing/2014/main" id="{01EF8245-0FB0-7347-9DF6-7A0BA9196594}"/>
              </a:ext>
            </a:extLst>
          </p:cNvPr>
          <p:cNvSpPr txBox="1"/>
          <p:nvPr/>
        </p:nvSpPr>
        <p:spPr>
          <a:xfrm>
            <a:off x="3851423" y="3151469"/>
            <a:ext cx="1840656" cy="318100"/>
          </a:xfrm>
          <a:prstGeom prst="rect">
            <a:avLst/>
          </a:prstGeom>
          <a:noFill/>
        </p:spPr>
        <p:txBody>
          <a:bodyPr wrap="square" rtlCol="0" anchor="t">
            <a:spAutoFit/>
          </a:bodyPr>
          <a:lstStyle/>
          <a:p>
            <a:pPr algn="ctr"/>
            <a:r>
              <a:rPr lang="en-US" altLang="zh-TW" sz="1467" b="1">
                <a:solidFill>
                  <a:schemeClr val="bg1"/>
                </a:solidFill>
              </a:rPr>
              <a:t>QXG-10G2TB</a:t>
            </a:r>
            <a:endParaRPr lang="zh-TW" altLang="en-US" sz="1467" b="1">
              <a:solidFill>
                <a:schemeClr val="bg1"/>
              </a:solidFill>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4307958" y="1976437"/>
            <a:ext cx="726280" cy="306467"/>
          </a:xfrm>
          <a:prstGeom prst="roundRect">
            <a:avLst/>
          </a:prstGeom>
          <a:solidFill>
            <a:srgbClr val="FFC000">
              <a:alpha val="85000"/>
            </a:srgbClr>
          </a:solidFill>
        </p:spPr>
        <p:txBody>
          <a:bodyPr wrap="none" rtlCol="0" anchor="t">
            <a:spAutoFit/>
          </a:bodyPr>
          <a:lstStyle/>
          <a:p>
            <a:r>
              <a:rPr kumimoji="1" lang="en-US" altLang="zh-TW" sz="1200" b="1"/>
              <a:t>2 x RJ45</a:t>
            </a:r>
            <a:endParaRPr kumimoji="1" lang="zh-TW" altLang="en-US" sz="1200" b="1"/>
          </a:p>
        </p:txBody>
      </p:sp>
      <p:sp>
        <p:nvSpPr>
          <p:cNvPr id="64" name="文字方塊 63">
            <a:extLst>
              <a:ext uri="{FF2B5EF4-FFF2-40B4-BE49-F238E27FC236}">
                <a16:creationId xmlns:a16="http://schemas.microsoft.com/office/drawing/2014/main" id="{E018BC3E-95E7-2C44-8FC9-566CBFC6F365}"/>
              </a:ext>
            </a:extLst>
          </p:cNvPr>
          <p:cNvSpPr txBox="1"/>
          <p:nvPr/>
        </p:nvSpPr>
        <p:spPr>
          <a:xfrm>
            <a:off x="6653670" y="1990316"/>
            <a:ext cx="726280" cy="306467"/>
          </a:xfrm>
          <a:prstGeom prst="roundRect">
            <a:avLst/>
          </a:prstGeom>
          <a:solidFill>
            <a:srgbClr val="FFC000">
              <a:alpha val="85000"/>
            </a:srgbClr>
          </a:solidFill>
        </p:spPr>
        <p:txBody>
          <a:bodyPr wrap="none" rtlCol="0" anchor="t">
            <a:spAutoFit/>
          </a:bodyPr>
          <a:lstStyle/>
          <a:p>
            <a:r>
              <a:rPr kumimoji="1" lang="en-US" altLang="zh-TW" sz="1200" b="1"/>
              <a:t>1 x RJ45</a:t>
            </a:r>
            <a:endParaRPr kumimoji="1" lang="zh-TW" altLang="en-US" sz="1200" b="1"/>
          </a:p>
        </p:txBody>
      </p:sp>
      <p:sp>
        <p:nvSpPr>
          <p:cNvPr id="17" name="TextBox 76">
            <a:extLst>
              <a:ext uri="{FF2B5EF4-FFF2-40B4-BE49-F238E27FC236}">
                <a16:creationId xmlns:a16="http://schemas.microsoft.com/office/drawing/2014/main" id="{C3930D45-CD26-47AC-B24C-D3EFB230FDBC}"/>
              </a:ext>
            </a:extLst>
          </p:cNvPr>
          <p:cNvSpPr txBox="1"/>
          <p:nvPr/>
        </p:nvSpPr>
        <p:spPr>
          <a:xfrm>
            <a:off x="838617" y="5719780"/>
            <a:ext cx="1689213"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sz="1467">
                <a:solidFill>
                  <a:schemeClr val="bg1"/>
                </a:solidFill>
              </a:rPr>
              <a:t>LAN-40G2SF-MLX</a:t>
            </a:r>
          </a:p>
        </p:txBody>
      </p:sp>
      <p:sp>
        <p:nvSpPr>
          <p:cNvPr id="55" name="TextBox 76">
            <a:extLst>
              <a:ext uri="{FF2B5EF4-FFF2-40B4-BE49-F238E27FC236}">
                <a16:creationId xmlns:a16="http://schemas.microsoft.com/office/drawing/2014/main" id="{E0F654A7-FA76-E648-BBFD-6F58934AF787}"/>
              </a:ext>
            </a:extLst>
          </p:cNvPr>
          <p:cNvSpPr txBox="1"/>
          <p:nvPr/>
        </p:nvSpPr>
        <p:spPr>
          <a:xfrm>
            <a:off x="2802206" y="5729059"/>
            <a:ext cx="1524713" cy="318100"/>
          </a:xfrm>
          <a:prstGeom prst="rect">
            <a:avLst/>
          </a:prstGeom>
          <a:noFill/>
        </p:spPr>
        <p:txBody>
          <a:bodyPr wrap="none" rtlCol="0" anchor="t">
            <a:spAutoFit/>
          </a:bodyPr>
          <a:lstStyle/>
          <a:p>
            <a:r>
              <a:rPr lang="en-US" altLang="zh-TW" sz="1467" b="1">
                <a:solidFill>
                  <a:schemeClr val="bg1"/>
                </a:solidFill>
              </a:rPr>
              <a:t>QXG-25G2SF-CX6</a:t>
            </a:r>
          </a:p>
        </p:txBody>
      </p:sp>
      <p:sp>
        <p:nvSpPr>
          <p:cNvPr id="59" name="文字方塊 58">
            <a:extLst>
              <a:ext uri="{FF2B5EF4-FFF2-40B4-BE49-F238E27FC236}">
                <a16:creationId xmlns:a16="http://schemas.microsoft.com/office/drawing/2014/main" id="{206BEB08-93B6-6C4E-8A09-DC46A4116AAF}"/>
              </a:ext>
            </a:extLst>
          </p:cNvPr>
          <p:cNvSpPr txBox="1"/>
          <p:nvPr/>
        </p:nvSpPr>
        <p:spPr>
          <a:xfrm>
            <a:off x="987231" y="4434902"/>
            <a:ext cx="1332763" cy="306467"/>
          </a:xfrm>
          <a:prstGeom prst="roundRect">
            <a:avLst/>
          </a:prstGeom>
          <a:solidFill>
            <a:srgbClr val="FFC000">
              <a:alpha val="85000"/>
            </a:srgbClr>
          </a:solidFill>
        </p:spPr>
        <p:txBody>
          <a:bodyPr wrap="none" rtlCol="0">
            <a:spAutoFit/>
          </a:bodyPr>
          <a:lstStyle/>
          <a:p>
            <a:r>
              <a:rPr kumimoji="1" lang="en-US" altLang="zh-TW" sz="1200" b="1"/>
              <a:t>2 x QSFP+ 40Gb/s</a:t>
            </a:r>
            <a:endParaRPr kumimoji="1" lang="zh-TW" altLang="en-US" sz="1200" b="1"/>
          </a:p>
        </p:txBody>
      </p:sp>
      <p:sp>
        <p:nvSpPr>
          <p:cNvPr id="66" name="文字方塊 65">
            <a:extLst>
              <a:ext uri="{FF2B5EF4-FFF2-40B4-BE49-F238E27FC236}">
                <a16:creationId xmlns:a16="http://schemas.microsoft.com/office/drawing/2014/main" id="{BEDB12C6-BF4F-FC4D-90ED-4C54056E4802}"/>
              </a:ext>
            </a:extLst>
          </p:cNvPr>
          <p:cNvSpPr txBox="1"/>
          <p:nvPr/>
        </p:nvSpPr>
        <p:spPr>
          <a:xfrm>
            <a:off x="2909758" y="4440958"/>
            <a:ext cx="1306619" cy="306467"/>
          </a:xfrm>
          <a:prstGeom prst="roundRect">
            <a:avLst/>
          </a:prstGeom>
          <a:solidFill>
            <a:srgbClr val="FFC000">
              <a:alpha val="85000"/>
            </a:srgbClr>
          </a:solidFill>
        </p:spPr>
        <p:txBody>
          <a:bodyPr wrap="none" rtlCol="0">
            <a:spAutoFit/>
          </a:bodyPr>
          <a:lstStyle/>
          <a:p>
            <a:r>
              <a:rPr kumimoji="1" lang="en-US" altLang="zh-TW" sz="1200" b="1"/>
              <a:t>2 x SFP28 25Gb/s</a:t>
            </a:r>
            <a:endParaRPr kumimoji="1" lang="zh-TW" altLang="en-US" sz="1200" b="1"/>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489712" y="1979939"/>
            <a:ext cx="726280" cy="306467"/>
          </a:xfrm>
          <a:prstGeom prst="roundRect">
            <a:avLst/>
          </a:prstGeom>
          <a:solidFill>
            <a:srgbClr val="FFC000">
              <a:alpha val="85000"/>
            </a:srgbClr>
          </a:solidFill>
        </p:spPr>
        <p:txBody>
          <a:bodyPr wrap="none" rtlCol="0">
            <a:spAutoFit/>
          </a:bodyPr>
          <a:lstStyle/>
          <a:p>
            <a:r>
              <a:rPr kumimoji="1" lang="en-US" altLang="zh-TW" sz="1200" b="1"/>
              <a:t>2 x RJ45</a:t>
            </a:r>
            <a:endParaRPr kumimoji="1" lang="zh-TW" altLang="en-US" sz="1200" b="1"/>
          </a:p>
        </p:txBody>
      </p:sp>
      <p:sp>
        <p:nvSpPr>
          <p:cNvPr id="81" name="TextBox 45">
            <a:extLst>
              <a:ext uri="{FF2B5EF4-FFF2-40B4-BE49-F238E27FC236}">
                <a16:creationId xmlns:a16="http://schemas.microsoft.com/office/drawing/2014/main" id="{1F68397C-4447-5F46-809F-0A050C350D2D}"/>
              </a:ext>
            </a:extLst>
          </p:cNvPr>
          <p:cNvSpPr txBox="1"/>
          <p:nvPr/>
        </p:nvSpPr>
        <p:spPr>
          <a:xfrm>
            <a:off x="4939217" y="5732190"/>
            <a:ext cx="3032430" cy="318100"/>
          </a:xfrm>
          <a:prstGeom prst="rect">
            <a:avLst/>
          </a:prstGeom>
          <a:noFill/>
        </p:spPr>
        <p:txBody>
          <a:bodyPr wrap="square" rtlCol="0" anchor="t">
            <a:spAutoFit/>
          </a:bodyPr>
          <a:lstStyle>
            <a:defPPr marR="0" lvl="0" algn="l" rtl="0">
              <a:lnSpc>
                <a:spcPct val="100000"/>
              </a:lnSpc>
              <a:spcBef>
                <a:spcPts val="0"/>
              </a:spcBef>
              <a:spcAft>
                <a:spcPts val="0"/>
              </a:spcAft>
            </a:defPPr>
            <a:lvl1pPr algn="ctr">
              <a:defRPr sz="1100" b="1">
                <a:solidFill>
                  <a:srgbClr val="39523E"/>
                </a:solidFill>
                <a:ea typeface="+mn-ea"/>
              </a:defRPr>
            </a:lvl1pPr>
          </a:lstStyle>
          <a:p>
            <a:r>
              <a:rPr lang="en-US" altLang="zh-TW" sz="1467">
                <a:solidFill>
                  <a:schemeClr val="bg1"/>
                </a:solidFill>
              </a:rPr>
              <a:t>QXG-100G2SF-E810</a:t>
            </a:r>
            <a:endParaRPr lang="zh-TW" altLang="en-US" sz="1467">
              <a:solidFill>
                <a:schemeClr val="bg1"/>
              </a:solidFill>
            </a:endParaRPr>
          </a:p>
        </p:txBody>
      </p:sp>
      <p:sp>
        <p:nvSpPr>
          <p:cNvPr id="87" name="圓角化對角線角落矩形 8">
            <a:extLst>
              <a:ext uri="{FF2B5EF4-FFF2-40B4-BE49-F238E27FC236}">
                <a16:creationId xmlns:a16="http://schemas.microsoft.com/office/drawing/2014/main" id="{20FF0F44-DFA9-4DB3-B985-7E4F95D085C3}"/>
              </a:ext>
            </a:extLst>
          </p:cNvPr>
          <p:cNvSpPr/>
          <p:nvPr/>
        </p:nvSpPr>
        <p:spPr>
          <a:xfrm flipH="1">
            <a:off x="4973656" y="3872196"/>
            <a:ext cx="2097495"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itchFamily="34" charset="-120"/>
                <a:cs typeface="Arial" panose="020B0604020202020204" pitchFamily="34" charset="0"/>
              </a:rPr>
              <a:t>100GbE </a:t>
            </a:r>
            <a:r>
              <a:rPr lang="zh-TW" altLang="en-US" b="1">
                <a:solidFill>
                  <a:schemeClr val="bg1"/>
                </a:solidFill>
                <a:latin typeface="Arial" panose="020B0604020202020204" pitchFamily="34" charset="0"/>
                <a:ea typeface="微軟正黑體" pitchFamily="34" charset="-120"/>
                <a:cs typeface="Arial" panose="020B0604020202020204" pitchFamily="34" charset="0"/>
              </a:rPr>
              <a:t>網路卡</a:t>
            </a:r>
            <a:endParaRPr lang="en-US" altLang="zh-TW" b="1">
              <a:solidFill>
                <a:schemeClr val="bg1"/>
              </a:solidFill>
              <a:latin typeface="微軟正黑體" pitchFamily="34" charset="-120"/>
              <a:ea typeface="微軟正黑體" pitchFamily="34" charset="-120"/>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655539" y="3867905"/>
            <a:ext cx="217792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itchFamily="34" charset="-120"/>
                <a:cs typeface="Arial" panose="020B0604020202020204" pitchFamily="34" charset="0"/>
              </a:rPr>
              <a:t>40/25GbE</a:t>
            </a:r>
            <a:r>
              <a:rPr lang="zh-CN" altLang="en-US" b="1">
                <a:solidFill>
                  <a:schemeClr val="bg1"/>
                </a:solidFill>
                <a:latin typeface="Arial" panose="020B0604020202020204" pitchFamily="34" charset="0"/>
                <a:ea typeface="微軟正黑體" pitchFamily="34" charset="-120"/>
                <a:cs typeface="Arial" panose="020B0604020202020204" pitchFamily="34" charset="0"/>
              </a:rPr>
              <a:t>網路卡</a:t>
            </a:r>
            <a:endParaRPr lang="en-US" altLang="zh-CN"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8277501" y="1432804"/>
            <a:ext cx="175724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144" indent="-380144"/>
            <a:r>
              <a:rPr lang="en-US" altLang="zh-TW" b="1">
                <a:solidFill>
                  <a:schemeClr val="bg1"/>
                </a:solidFill>
                <a:latin typeface="Arial"/>
                <a:ea typeface="微軟正黑體"/>
                <a:cs typeface="Arial"/>
              </a:rPr>
              <a:t>5GbE</a:t>
            </a:r>
            <a:r>
              <a:rPr lang="zh-TW" altLang="en-US" b="1">
                <a:solidFill>
                  <a:schemeClr val="bg1"/>
                </a:solidFill>
                <a:latin typeface="Microsoft JhengHei"/>
                <a:ea typeface="Microsoft JhengHei"/>
                <a:cs typeface="Arial"/>
              </a:rPr>
              <a:t>網路卡</a:t>
            </a:r>
            <a:endParaRPr lang="zh-TW" altLang="en-US">
              <a:solidFill>
                <a:schemeClr val="bg1"/>
              </a:solidFill>
              <a:ea typeface="新細明體"/>
              <a:cs typeface="Arial"/>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9719523" y="4665692"/>
            <a:ext cx="152724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9719523" y="4928192"/>
            <a:ext cx="152724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9719524" y="5190695"/>
            <a:ext cx="152724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8304707" y="3835923"/>
            <a:ext cx="1958366"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144" indent="-380144"/>
            <a:r>
              <a:rPr lang="en-US" b="1">
                <a:solidFill>
                  <a:schemeClr val="bg1"/>
                </a:solidFill>
                <a:latin typeface="Arial"/>
                <a:ea typeface="微軟正黑體"/>
                <a:cs typeface="Arial"/>
              </a:rPr>
              <a:t>2.5GbE </a:t>
            </a:r>
            <a:r>
              <a:rPr lang="zh-TW" altLang="en-US" b="1">
                <a:solidFill>
                  <a:schemeClr val="bg1"/>
                </a:solidFill>
                <a:latin typeface="Arial"/>
                <a:ea typeface="微軟正黑體"/>
                <a:cs typeface="Arial"/>
              </a:rPr>
              <a:t>網路卡</a:t>
            </a: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8597901" y="4417640"/>
            <a:ext cx="1079771" cy="340519"/>
          </a:xfrm>
          <a:prstGeom prst="roundRect">
            <a:avLst/>
          </a:prstGeom>
          <a:solidFill>
            <a:srgbClr val="FFC000">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t>1/2/4 x RJ45</a:t>
            </a:r>
            <a:endParaRPr lang="zh-TW" altLang="en-US" sz="1200" b="1"/>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886" y="2249216"/>
            <a:ext cx="1224096" cy="1063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301" y="4691114"/>
            <a:ext cx="1275818" cy="1108544"/>
          </a:xfrm>
          <a:prstGeom prst="rect">
            <a:avLst/>
          </a:prstGeom>
          <a:noFill/>
          <a:extLst>
            <a:ext uri="{909E8E84-426E-40DD-AFC4-6F175D3DCCD1}">
              <a14:hiddenFill xmlns:a14="http://schemas.microsoft.com/office/drawing/2010/main">
                <a:solidFill>
                  <a:srgbClr val="FFFFFF"/>
                </a:solidFill>
              </a14:hiddenFill>
            </a:ext>
          </a:extLst>
        </p:spPr>
      </p:pic>
      <p:sp>
        <p:nvSpPr>
          <p:cNvPr id="48" name="文字方塊 47">
            <a:extLst>
              <a:ext uri="{FF2B5EF4-FFF2-40B4-BE49-F238E27FC236}">
                <a16:creationId xmlns:a16="http://schemas.microsoft.com/office/drawing/2014/main" id="{C7F130D7-AADB-C246-9527-03DAF86ABE98}"/>
              </a:ext>
            </a:extLst>
          </p:cNvPr>
          <p:cNvSpPr txBox="1"/>
          <p:nvPr/>
        </p:nvSpPr>
        <p:spPr>
          <a:xfrm>
            <a:off x="5905460" y="4411503"/>
            <a:ext cx="917459" cy="306467"/>
          </a:xfrm>
          <a:prstGeom prst="roundRect">
            <a:avLst/>
          </a:prstGeom>
          <a:solidFill>
            <a:srgbClr val="FFC000">
              <a:alpha val="85000"/>
            </a:srgbClr>
          </a:solidFill>
        </p:spPr>
        <p:txBody>
          <a:bodyPr wrap="none" rtlCol="0">
            <a:spAutoFit/>
          </a:bodyPr>
          <a:lstStyle/>
          <a:p>
            <a:r>
              <a:rPr kumimoji="1" lang="en-US" altLang="zh-TW" sz="1200" b="1"/>
              <a:t>2 x QSFP28</a:t>
            </a:r>
            <a:endParaRPr kumimoji="1" lang="zh-TW" altLang="en-US" sz="1200" b="1"/>
          </a:p>
        </p:txBody>
      </p:sp>
      <p:pic>
        <p:nvPicPr>
          <p:cNvPr id="1032" name="Picture 8" descr="LAN-40G2SF-MLX">
            <a:extLst>
              <a:ext uri="{FF2B5EF4-FFF2-40B4-BE49-F238E27FC236}">
                <a16:creationId xmlns:a16="http://schemas.microsoft.com/office/drawing/2014/main" id="{FAD07BC8-5DAD-8844-BF59-E874D99BE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22" y="4613322"/>
            <a:ext cx="1440493" cy="12516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0801" y="4645040"/>
            <a:ext cx="1462114" cy="1270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6544" y="2255482"/>
            <a:ext cx="1148661" cy="9980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2905" y="2215181"/>
            <a:ext cx="1224097" cy="1063604"/>
          </a:xfrm>
          <a:prstGeom prst="rect">
            <a:avLst/>
          </a:prstGeom>
          <a:noFill/>
          <a:extLst>
            <a:ext uri="{909E8E84-426E-40DD-AFC4-6F175D3DCCD1}">
              <a14:hiddenFill xmlns:a14="http://schemas.microsoft.com/office/drawing/2010/main">
                <a:solidFill>
                  <a:srgbClr val="FFFFFF"/>
                </a:solidFill>
              </a14:hiddenFill>
            </a:ext>
          </a:extLst>
        </p:spPr>
      </p:pic>
      <p:sp>
        <p:nvSpPr>
          <p:cNvPr id="51" name="標題 1">
            <a:extLst>
              <a:ext uri="{FF2B5EF4-FFF2-40B4-BE49-F238E27FC236}">
                <a16:creationId xmlns:a16="http://schemas.microsoft.com/office/drawing/2014/main" id="{B0213FAF-BCE2-44EC-A362-FCB361F1D740}"/>
              </a:ext>
            </a:extLst>
          </p:cNvPr>
          <p:cNvSpPr txBox="1">
            <a:spLocks/>
          </p:cNvSpPr>
          <p:nvPr/>
        </p:nvSpPr>
        <p:spPr>
          <a:xfrm>
            <a:off x="964844" y="33338"/>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b="1">
                <a:solidFill>
                  <a:schemeClr val="bg1"/>
                </a:solidFill>
                <a:latin typeface="微軟正黑體"/>
                <a:ea typeface="微軟正黑體"/>
              </a:rPr>
              <a:t>網路擴充：豐富的各式網路相關擴充配件</a:t>
            </a:r>
          </a:p>
        </p:txBody>
      </p:sp>
    </p:spTree>
    <p:extLst>
      <p:ext uri="{BB962C8B-B14F-4D97-AF65-F5344CB8AC3E}">
        <p14:creationId xmlns:p14="http://schemas.microsoft.com/office/powerpoint/2010/main" val="152925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5AE7556-508B-D840-B7A7-968A902B6C2C}"/>
              </a:ext>
            </a:extLst>
          </p:cNvPr>
          <p:cNvGrpSpPr/>
          <p:nvPr/>
        </p:nvGrpSpPr>
        <p:grpSpPr>
          <a:xfrm>
            <a:off x="7956408" y="4086834"/>
            <a:ext cx="3106472" cy="1113085"/>
            <a:chOff x="6608845" y="2918607"/>
            <a:chExt cx="2504515" cy="914188"/>
          </a:xfrm>
        </p:grpSpPr>
        <p:pic>
          <p:nvPicPr>
            <p:cNvPr id="4" name="圖形 3">
              <a:extLst>
                <a:ext uri="{FF2B5EF4-FFF2-40B4-BE49-F238E27FC236}">
                  <a16:creationId xmlns:a16="http://schemas.microsoft.com/office/drawing/2014/main" id="{6AFD36C8-20E0-B74A-9769-6AFF0A6B0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8845" y="2918607"/>
              <a:ext cx="2504515" cy="914188"/>
            </a:xfrm>
            <a:prstGeom prst="rect">
              <a:avLst/>
            </a:prstGeom>
          </p:spPr>
        </p:pic>
        <p:sp>
          <p:nvSpPr>
            <p:cNvPr id="6" name="TextBox 27">
              <a:extLst>
                <a:ext uri="{FF2B5EF4-FFF2-40B4-BE49-F238E27FC236}">
                  <a16:creationId xmlns:a16="http://schemas.microsoft.com/office/drawing/2014/main" id="{3EFD8C23-9F66-F840-A240-4A295F4ADD39}"/>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25Gb</a:t>
              </a:r>
            </a:p>
          </p:txBody>
        </p:sp>
        <p:sp>
          <p:nvSpPr>
            <p:cNvPr id="7" name="TextBox 27">
              <a:extLst>
                <a:ext uri="{FF2B5EF4-FFF2-40B4-BE49-F238E27FC236}">
                  <a16:creationId xmlns:a16="http://schemas.microsoft.com/office/drawing/2014/main" id="{414D692C-1C04-5343-A3E6-8B6FCAD19FE5}"/>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25Gb</a:t>
              </a:r>
            </a:p>
          </p:txBody>
        </p:sp>
        <p:sp>
          <p:nvSpPr>
            <p:cNvPr id="8" name="TextBox 27">
              <a:extLst>
                <a:ext uri="{FF2B5EF4-FFF2-40B4-BE49-F238E27FC236}">
                  <a16:creationId xmlns:a16="http://schemas.microsoft.com/office/drawing/2014/main" id="{951E60B1-FC0E-CC4D-9E4F-B92B698B2BFA}"/>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25Gb</a:t>
              </a:r>
            </a:p>
          </p:txBody>
        </p:sp>
        <p:sp>
          <p:nvSpPr>
            <p:cNvPr id="9" name="TextBox 27">
              <a:extLst>
                <a:ext uri="{FF2B5EF4-FFF2-40B4-BE49-F238E27FC236}">
                  <a16:creationId xmlns:a16="http://schemas.microsoft.com/office/drawing/2014/main" id="{58983FFC-DE29-7241-A50D-477CF01F9B4B}"/>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25Gb</a:t>
              </a:r>
            </a:p>
          </p:txBody>
        </p:sp>
        <p:sp>
          <p:nvSpPr>
            <p:cNvPr id="10" name="TextBox 27">
              <a:extLst>
                <a:ext uri="{FF2B5EF4-FFF2-40B4-BE49-F238E27FC236}">
                  <a16:creationId xmlns:a16="http://schemas.microsoft.com/office/drawing/2014/main" id="{89FD784D-FDB3-5946-B973-6756B952ED01}"/>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25Gb</a:t>
              </a:r>
            </a:p>
          </p:txBody>
        </p:sp>
        <p:sp>
          <p:nvSpPr>
            <p:cNvPr id="11" name="TextBox 27">
              <a:extLst>
                <a:ext uri="{FF2B5EF4-FFF2-40B4-BE49-F238E27FC236}">
                  <a16:creationId xmlns:a16="http://schemas.microsoft.com/office/drawing/2014/main" id="{23F77D56-6EA5-1345-AAD6-9AEB512708CF}"/>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ea typeface="微軟正黑體" panose="020B0604030504040204" pitchFamily="34" charset="-120"/>
                  <a:cs typeface="Arial" panose="020B0604020202020204" pitchFamily="34" charset="0"/>
                  <a:sym typeface="Arial" panose="020B0604020202020204" pitchFamily="34" charset="0"/>
                </a:rPr>
                <a:t>25Gb</a:t>
              </a:r>
            </a:p>
          </p:txBody>
        </p:sp>
      </p:grpSp>
      <p:sp>
        <p:nvSpPr>
          <p:cNvPr id="12" name="文字版面配置區 1">
            <a:extLst>
              <a:ext uri="{FF2B5EF4-FFF2-40B4-BE49-F238E27FC236}">
                <a16:creationId xmlns:a16="http://schemas.microsoft.com/office/drawing/2014/main" id="{8C5A2CEB-8026-5C49-8F89-309319E7D13D}"/>
              </a:ext>
            </a:extLst>
          </p:cNvPr>
          <p:cNvSpPr txBox="1">
            <a:spLocks/>
          </p:cNvSpPr>
          <p:nvPr/>
        </p:nvSpPr>
        <p:spPr>
          <a:xfrm>
            <a:off x="8137999" y="5420762"/>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rPr>
              <a:t>６</a:t>
            </a:r>
            <a:r>
              <a:rPr kumimoji="1" lang="en-US" altLang="zh-TW" sz="1600">
                <a:solidFill>
                  <a:schemeClr val="bg1"/>
                </a:solidFill>
              </a:rPr>
              <a:t> </a:t>
            </a:r>
            <a:r>
              <a:rPr kumimoji="1" lang="zh-TW" altLang="en-US" sz="1600">
                <a:solidFill>
                  <a:schemeClr val="bg1"/>
                </a:solidFill>
              </a:rPr>
              <a:t>台</a:t>
            </a:r>
            <a:r>
              <a:rPr kumimoji="1" lang="en-US" altLang="zh-TW" sz="1600">
                <a:solidFill>
                  <a:schemeClr val="bg1"/>
                </a:solidFill>
              </a:rPr>
              <a:t> 25GbE clients  </a:t>
            </a:r>
            <a:r>
              <a:rPr kumimoji="1" lang="zh-TW" altLang="en-US" sz="1600">
                <a:solidFill>
                  <a:schemeClr val="bg1"/>
                </a:solidFill>
              </a:rPr>
              <a:t>同時存取</a:t>
            </a:r>
            <a:endParaRPr kumimoji="1" lang="en-US" altLang="zh-TW" sz="1600">
              <a:solidFill>
                <a:schemeClr val="bg1"/>
              </a:solidFill>
            </a:endParaRPr>
          </a:p>
        </p:txBody>
      </p:sp>
      <p:sp>
        <p:nvSpPr>
          <p:cNvPr id="16" name="標題 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微軟正黑體"/>
                <a:ea typeface="微軟正黑體"/>
              </a:rPr>
              <a:t>8 </a:t>
            </a:r>
            <a:r>
              <a:rPr kumimoji="1" lang="zh-TW" altLang="en-US" sz="4000" b="1">
                <a:solidFill>
                  <a:schemeClr val="bg1"/>
                </a:solidFill>
                <a:latin typeface="微軟正黑體"/>
                <a:ea typeface="微軟正黑體"/>
              </a:rPr>
              <a:t>核心</a:t>
            </a:r>
            <a:r>
              <a:rPr kumimoji="1" lang="en-US" altLang="zh-TW" sz="4000" b="1">
                <a:solidFill>
                  <a:schemeClr val="bg1"/>
                </a:solidFill>
                <a:latin typeface="微軟正黑體"/>
                <a:ea typeface="微軟正黑體"/>
              </a:rPr>
              <a:t> 16 </a:t>
            </a:r>
            <a:r>
              <a:rPr kumimoji="1" lang="zh-TW" altLang="en-US" sz="4000" b="1">
                <a:solidFill>
                  <a:schemeClr val="bg1"/>
                </a:solidFill>
                <a:latin typeface="微軟正黑體"/>
                <a:ea typeface="微軟正黑體"/>
              </a:rPr>
              <a:t>執行緒</a:t>
            </a:r>
            <a:r>
              <a:rPr kumimoji="1" lang="en-US" altLang="zh-TW" sz="4000" b="1">
                <a:solidFill>
                  <a:schemeClr val="bg1"/>
                </a:solidFill>
                <a:latin typeface="微軟正黑體"/>
                <a:ea typeface="微軟正黑體"/>
              </a:rPr>
              <a:t> TS-h1090FU-7232P-64G</a:t>
            </a:r>
          </a:p>
          <a:p>
            <a:pPr algn="ctr"/>
            <a:r>
              <a:rPr kumimoji="1" lang="en-US" altLang="zh-TW" sz="4000" b="1">
                <a:solidFill>
                  <a:schemeClr val="bg1"/>
                </a:solidFill>
                <a:latin typeface="微軟正黑體"/>
                <a:ea typeface="微軟正黑體"/>
              </a:rPr>
              <a:t>6 </a:t>
            </a:r>
            <a:r>
              <a:rPr kumimoji="1" lang="zh-TW" altLang="en-US" sz="4000" b="1">
                <a:solidFill>
                  <a:schemeClr val="bg1"/>
                </a:solidFill>
                <a:latin typeface="微軟正黑體"/>
                <a:ea typeface="微軟正黑體"/>
              </a:rPr>
              <a:t>台</a:t>
            </a:r>
            <a:r>
              <a:rPr kumimoji="1" lang="en-US" altLang="zh-TW" sz="4000" b="1">
                <a:solidFill>
                  <a:schemeClr val="bg1"/>
                </a:solidFill>
                <a:latin typeface="微軟正黑體"/>
                <a:ea typeface="微軟正黑體"/>
              </a:rPr>
              <a:t> 25GbE </a:t>
            </a:r>
            <a:r>
              <a:rPr kumimoji="1" lang="zh-TW" altLang="en-US" sz="4000" b="1">
                <a:solidFill>
                  <a:schemeClr val="bg1"/>
                </a:solidFill>
                <a:latin typeface="微軟正黑體"/>
                <a:ea typeface="微軟正黑體"/>
              </a:rPr>
              <a:t>用戶端環境同時存取效能</a:t>
            </a:r>
          </a:p>
        </p:txBody>
      </p:sp>
      <p:sp>
        <p:nvSpPr>
          <p:cNvPr id="15" name="文字方塊 14">
            <a:extLst>
              <a:ext uri="{FF2B5EF4-FFF2-40B4-BE49-F238E27FC236}">
                <a16:creationId xmlns:a16="http://schemas.microsoft.com/office/drawing/2014/main" id="{5E819749-B279-A243-BE6E-B0505EE0366D}"/>
              </a:ext>
            </a:extLst>
          </p:cNvPr>
          <p:cNvSpPr txBox="1"/>
          <p:nvPr/>
        </p:nvSpPr>
        <p:spPr>
          <a:xfrm>
            <a:off x="555413" y="5518087"/>
            <a:ext cx="10042422" cy="954107"/>
          </a:xfrm>
          <a:prstGeom prst="rect">
            <a:avLst/>
          </a:prstGeom>
          <a:noFill/>
        </p:spPr>
        <p:txBody>
          <a:bodyPr wrap="square">
            <a:spAutoFit/>
          </a:bodyPr>
          <a:lstStyle/>
          <a:p>
            <a:r>
              <a:rPr lang="zh-TW" altLang="en-US" sz="800" b="0" i="0">
                <a:solidFill>
                  <a:srgbClr val="FFFFFF"/>
                </a:solidFill>
                <a:effectLst/>
                <a:latin typeface="Arial" panose="020B0604020202020204" pitchFamily="34" charset="0"/>
                <a:cs typeface="Arial" panose="020B0604020202020204" pitchFamily="34" charset="0"/>
              </a:rPr>
              <a:t>測試於 </a:t>
            </a:r>
            <a:r>
              <a:rPr lang="en" altLang="zh-TW" sz="800" b="0" i="0">
                <a:solidFill>
                  <a:srgbClr val="FFFFFF"/>
                </a:solidFill>
                <a:effectLst/>
                <a:latin typeface="Arial" panose="020B0604020202020204" pitchFamily="34" charset="0"/>
                <a:cs typeface="Arial" panose="020B0604020202020204" pitchFamily="34" charset="0"/>
              </a:rPr>
              <a:t>QNAP </a:t>
            </a:r>
            <a:r>
              <a:rPr lang="zh-TW" altLang="en-US" sz="800" b="0" i="0">
                <a:solidFill>
                  <a:srgbClr val="FFFFFF"/>
                </a:solidFill>
                <a:effectLst/>
                <a:latin typeface="Arial" panose="020B0604020202020204" pitchFamily="34" charset="0"/>
                <a:cs typeface="Arial" panose="020B0604020202020204" pitchFamily="34" charset="0"/>
              </a:rPr>
              <a:t>實驗室，數據會因實際環境而有所不同。</a:t>
            </a:r>
            <a:br>
              <a:rPr lang="zh-TW" altLang="en-US" sz="800">
                <a:latin typeface="Arial" panose="020B0604020202020204" pitchFamily="34" charset="0"/>
                <a:cs typeface="Arial" panose="020B0604020202020204" pitchFamily="34" charset="0"/>
              </a:rPr>
            </a:br>
            <a:br>
              <a:rPr lang="zh-TW" altLang="en-US" sz="800">
                <a:latin typeface="Arial" panose="020B0604020202020204" pitchFamily="34" charset="0"/>
                <a:cs typeface="Arial" panose="020B0604020202020204" pitchFamily="34" charset="0"/>
              </a:rPr>
            </a:br>
            <a:r>
              <a:rPr lang="zh-TW" altLang="en-US" sz="800" b="0" i="0">
                <a:solidFill>
                  <a:srgbClr val="FFFFFF"/>
                </a:solidFill>
                <a:effectLst/>
                <a:latin typeface="Arial" panose="020B0604020202020204" pitchFamily="34" charset="0"/>
                <a:cs typeface="Arial" panose="020B0604020202020204" pitchFamily="34" charset="0"/>
              </a:rPr>
              <a:t>測試環境：</a:t>
            </a:r>
            <a:br>
              <a:rPr lang="zh-TW" altLang="en-US"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NAS: TS-h1090FU-7232P-64G with </a:t>
            </a:r>
            <a:r>
              <a:rPr lang="en" altLang="zh-TW" sz="800" b="0" i="0" err="1">
                <a:solidFill>
                  <a:srgbClr val="FFFFFF"/>
                </a:solidFill>
                <a:effectLst/>
                <a:latin typeface="Arial" panose="020B0604020202020204" pitchFamily="34" charset="0"/>
                <a:cs typeface="Arial" panose="020B0604020202020204" pitchFamily="34" charset="0"/>
              </a:rPr>
              <a:t>QuTS</a:t>
            </a:r>
            <a:r>
              <a:rPr lang="en" altLang="zh-TW" sz="800" b="0" i="0">
                <a:solidFill>
                  <a:srgbClr val="FFFFFF"/>
                </a:solidFill>
                <a:effectLst/>
                <a:latin typeface="Arial" panose="020B0604020202020204" pitchFamily="34" charset="0"/>
                <a:cs typeface="Arial" panose="020B0604020202020204" pitchFamily="34" charset="0"/>
              </a:rPr>
              <a:t> hero 5.0.0</a:t>
            </a:r>
            <a:br>
              <a:rPr lang="en" altLang="zh-TW"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Volume type: Samsung PM9A3 960G Gen4 U.2 </a:t>
            </a:r>
            <a:r>
              <a:rPr lang="en" altLang="zh-TW" sz="800" b="0" i="0" err="1">
                <a:solidFill>
                  <a:srgbClr val="FFFFFF"/>
                </a:solidFill>
                <a:effectLst/>
                <a:latin typeface="Arial" panose="020B0604020202020204" pitchFamily="34" charset="0"/>
                <a:cs typeface="Arial" panose="020B0604020202020204" pitchFamily="34" charset="0"/>
              </a:rPr>
              <a:t>NVMe</a:t>
            </a:r>
            <a:r>
              <a:rPr lang="en" altLang="zh-TW" sz="800" b="0" i="0">
                <a:solidFill>
                  <a:srgbClr val="FFFFFF"/>
                </a:solidFill>
                <a:effectLst/>
                <a:latin typeface="Arial" panose="020B0604020202020204" pitchFamily="34" charset="0"/>
                <a:cs typeface="Arial" panose="020B0604020202020204" pitchFamily="34" charset="0"/>
              </a:rPr>
              <a:t> SSD x24 (RAID 50); Intel QXG-100G2SF-E810; QXG-25G2SF-CX4</a:t>
            </a:r>
            <a:br>
              <a:rPr lang="en" altLang="zh-TW"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Client PC: 6* Client PC simultaneously read and write 16GB file (= 96GB totally)</a:t>
            </a:r>
            <a:br>
              <a:rPr lang="en" altLang="zh-TW"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Intel Core™ i7-7700 4.20GHz CPU, 32GB DDR4 RAM, QXG-25G2SF-CX4, Windows® Server 2016, and Intel Core™ i3-8100 3.60GHz CPU, 4GB DDR4 RAM, QXG-25G2SF-CX4, Windows® Server 2016</a:t>
            </a:r>
            <a:endParaRPr lang="zh-TW" altLang="en-US" sz="8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C87BC38E-BAEF-1443-9FAE-93963C8058C5}"/>
              </a:ext>
            </a:extLst>
          </p:cNvPr>
          <p:cNvSpPr txBox="1"/>
          <p:nvPr/>
        </p:nvSpPr>
        <p:spPr>
          <a:xfrm>
            <a:off x="555413"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cs typeface="Arial" panose="020B0604020202020204" pitchFamily="34" charset="0"/>
              </a:rPr>
              <a:t>6 x 25GbE iSCSI, Random IOPS (4K), Compression On, Dedupe Off</a:t>
            </a:r>
            <a:endParaRPr lang="zh-TW" altLang="en-US" sz="1400">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932CA06F-092C-5747-B40F-B21ABB6A1B26}"/>
              </a:ext>
            </a:extLst>
          </p:cNvPr>
          <p:cNvSpPr txBox="1"/>
          <p:nvPr/>
        </p:nvSpPr>
        <p:spPr>
          <a:xfrm>
            <a:off x="555413"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cs typeface="Arial" panose="020B0604020202020204" pitchFamily="34" charset="0"/>
              </a:rPr>
              <a:t>6 x 25GbE SAMBA, Sequential Throughout (1MB), Compression On, Dedupe Off</a:t>
            </a:r>
            <a:endParaRPr lang="zh-TW" altLang="en-US" sz="1400">
              <a:latin typeface="Arial" panose="020B0604020202020204" pitchFamily="34" charset="0"/>
              <a:cs typeface="Arial" panose="020B0604020202020204" pitchFamily="34" charset="0"/>
            </a:endParaRPr>
          </a:p>
        </p:txBody>
      </p:sp>
      <p:sp>
        <p:nvSpPr>
          <p:cNvPr id="25" name="文字方塊 24">
            <a:extLst>
              <a:ext uri="{FF2B5EF4-FFF2-40B4-BE49-F238E27FC236}">
                <a16:creationId xmlns:a16="http://schemas.microsoft.com/office/drawing/2014/main" id="{555154AC-34F8-46E2-9F87-ABE108D8614A}"/>
              </a:ext>
            </a:extLst>
          </p:cNvPr>
          <p:cNvSpPr txBox="1"/>
          <p:nvPr/>
        </p:nvSpPr>
        <p:spPr>
          <a:xfrm>
            <a:off x="5437473"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cs typeface="Arial" panose="020B0604020202020204" pitchFamily="34" charset="0"/>
              </a:rPr>
              <a:t>331,642 IOPS</a:t>
            </a:r>
          </a:p>
        </p:txBody>
      </p:sp>
      <p:sp>
        <p:nvSpPr>
          <p:cNvPr id="27" name="文字方塊 26">
            <a:extLst>
              <a:ext uri="{FF2B5EF4-FFF2-40B4-BE49-F238E27FC236}">
                <a16:creationId xmlns:a16="http://schemas.microsoft.com/office/drawing/2014/main" id="{5DAD01F2-0902-4CC3-B651-865D686C1D02}"/>
              </a:ext>
            </a:extLst>
          </p:cNvPr>
          <p:cNvSpPr txBox="1"/>
          <p:nvPr/>
        </p:nvSpPr>
        <p:spPr>
          <a:xfrm>
            <a:off x="5376341" y="4239212"/>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cs typeface="Arial" panose="020B0604020202020204" pitchFamily="34" charset="0"/>
              </a:rPr>
              <a:t>12,769 MB/s</a:t>
            </a:r>
          </a:p>
        </p:txBody>
      </p:sp>
      <p:sp>
        <p:nvSpPr>
          <p:cNvPr id="28" name="文字方塊 27">
            <a:extLst>
              <a:ext uri="{FF2B5EF4-FFF2-40B4-BE49-F238E27FC236}">
                <a16:creationId xmlns:a16="http://schemas.microsoft.com/office/drawing/2014/main" id="{49D78F19-8219-4541-BB7E-70E281F030A0}"/>
              </a:ext>
            </a:extLst>
          </p:cNvPr>
          <p:cNvSpPr txBox="1"/>
          <p:nvPr/>
        </p:nvSpPr>
        <p:spPr>
          <a:xfrm>
            <a:off x="4915710"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cs typeface="Arial" panose="020B0604020202020204" pitchFamily="34" charset="0"/>
              </a:rPr>
              <a:t>10,281 MB/s</a:t>
            </a:r>
          </a:p>
        </p:txBody>
      </p:sp>
      <p:sp>
        <p:nvSpPr>
          <p:cNvPr id="32" name="文字方塊 31">
            <a:extLst>
              <a:ext uri="{FF2B5EF4-FFF2-40B4-BE49-F238E27FC236}">
                <a16:creationId xmlns:a16="http://schemas.microsoft.com/office/drawing/2014/main" id="{65FF4FAE-A52C-6B42-A5F5-272D71ADE9B4}"/>
              </a:ext>
            </a:extLst>
          </p:cNvPr>
          <p:cNvSpPr txBox="1"/>
          <p:nvPr/>
        </p:nvSpPr>
        <p:spPr>
          <a:xfrm>
            <a:off x="7199567" y="1945239"/>
            <a:ext cx="4606364" cy="1323439"/>
          </a:xfrm>
          <a:prstGeom prst="rect">
            <a:avLst/>
          </a:prstGeom>
          <a:noFill/>
        </p:spPr>
        <p:txBody>
          <a:bodyPr wrap="square">
            <a:spAutoFit/>
          </a:bodyPr>
          <a:lstStyle/>
          <a:p>
            <a:pPr marL="285750" indent="-285750">
              <a:buClr>
                <a:srgbClr val="F34F21"/>
              </a:buClr>
              <a:buFont typeface="Arial" panose="020B0604020202020204" pitchFamily="34" charset="0"/>
              <a:buChar char="•"/>
            </a:pPr>
            <a:r>
              <a:rPr kumimoji="1" lang="en-US" altLang="zh-TW" sz="2000" dirty="0">
                <a:solidFill>
                  <a:schemeClr val="bg1"/>
                </a:solidFill>
                <a:latin typeface="微軟正黑體"/>
                <a:ea typeface="微軟正黑體"/>
              </a:rPr>
              <a:t>iSCSI </a:t>
            </a:r>
            <a:r>
              <a:rPr kumimoji="1" lang="zh-TW" altLang="en-US" sz="2000" dirty="0">
                <a:solidFill>
                  <a:schemeClr val="bg1"/>
                </a:solidFill>
                <a:latin typeface="微軟正黑體"/>
                <a:ea typeface="微軟正黑體"/>
              </a:rPr>
              <a:t>隨機讀取</a:t>
            </a:r>
            <a:r>
              <a:rPr kumimoji="1" lang="en-US" altLang="zh-TW" sz="2000" dirty="0">
                <a:solidFill>
                  <a:schemeClr val="bg1"/>
                </a:solidFill>
                <a:latin typeface="微軟正黑體"/>
                <a:ea typeface="微軟正黑體"/>
              </a:rPr>
              <a:t> 331,624 IOPS </a:t>
            </a:r>
            <a:r>
              <a:rPr kumimoji="1" lang="zh-TW" altLang="en-US" sz="2000" dirty="0">
                <a:solidFill>
                  <a:schemeClr val="bg1"/>
                </a:solidFill>
                <a:latin typeface="微軟正黑體"/>
                <a:ea typeface="微軟正黑體"/>
              </a:rPr>
              <a:t>與</a:t>
            </a:r>
            <a:endParaRPr kumimoji="1" lang="en-US" altLang="zh-TW" sz="2000" dirty="0">
              <a:solidFill>
                <a:schemeClr val="bg1"/>
              </a:solidFill>
              <a:latin typeface="微軟正黑體"/>
              <a:ea typeface="微軟正黑體"/>
            </a:endParaRPr>
          </a:p>
          <a:p>
            <a:pPr>
              <a:buClr>
                <a:srgbClr val="F34F21"/>
              </a:buClr>
            </a:pPr>
            <a:r>
              <a:rPr kumimoji="1" lang="en-US" altLang="zh-TW" sz="2000" dirty="0">
                <a:solidFill>
                  <a:schemeClr val="bg1"/>
                </a:solidFill>
                <a:latin typeface="微軟正黑體"/>
                <a:ea typeface="微軟正黑體"/>
              </a:rPr>
              <a:t>    </a:t>
            </a:r>
            <a:r>
              <a:rPr kumimoji="1" lang="zh-TW" altLang="en-US" sz="2000" dirty="0">
                <a:solidFill>
                  <a:schemeClr val="bg1"/>
                </a:solidFill>
                <a:latin typeface="微軟正黑體"/>
                <a:ea typeface="微軟正黑體"/>
              </a:rPr>
              <a:t>隨機寫入</a:t>
            </a:r>
            <a:r>
              <a:rPr kumimoji="1" lang="en-US" altLang="zh-TW" sz="2000" dirty="0">
                <a:solidFill>
                  <a:schemeClr val="bg1"/>
                </a:solidFill>
                <a:latin typeface="微軟正黑體"/>
                <a:ea typeface="微軟正黑體"/>
              </a:rPr>
              <a:t> 302,258 IOPS!</a:t>
            </a:r>
          </a:p>
          <a:p>
            <a:pPr marL="285750" indent="-285750">
              <a:buClr>
                <a:srgbClr val="F34F21"/>
              </a:buClr>
              <a:buFont typeface="Arial" panose="020B0604020202020204" pitchFamily="34" charset="0"/>
              <a:buChar char="•"/>
            </a:pPr>
            <a:r>
              <a:rPr kumimoji="1" lang="en-US" altLang="zh-TW" sz="2000" dirty="0">
                <a:solidFill>
                  <a:schemeClr val="bg1"/>
                </a:solidFill>
                <a:latin typeface="微軟正黑體"/>
                <a:ea typeface="微軟正黑體"/>
              </a:rPr>
              <a:t>SMB </a:t>
            </a:r>
            <a:r>
              <a:rPr kumimoji="1" lang="zh-TW" altLang="en-US" sz="2000" dirty="0">
                <a:solidFill>
                  <a:schemeClr val="bg1"/>
                </a:solidFill>
                <a:latin typeface="微軟正黑體"/>
                <a:ea typeface="微軟正黑體"/>
              </a:rPr>
              <a:t>循序讀取</a:t>
            </a:r>
            <a:r>
              <a:rPr kumimoji="1" lang="en-US" altLang="zh-TW" sz="2000" dirty="0">
                <a:solidFill>
                  <a:schemeClr val="bg1"/>
                </a:solidFill>
                <a:latin typeface="微軟正黑體"/>
                <a:ea typeface="微軟正黑體"/>
              </a:rPr>
              <a:t> 12,769 MB/s </a:t>
            </a:r>
            <a:r>
              <a:rPr kumimoji="1" lang="zh-TW" altLang="en-US" sz="2000" dirty="0">
                <a:solidFill>
                  <a:schemeClr val="bg1"/>
                </a:solidFill>
                <a:latin typeface="微軟正黑體"/>
                <a:ea typeface="微軟正黑體"/>
              </a:rPr>
              <a:t>與</a:t>
            </a:r>
            <a:endParaRPr kumimoji="1" lang="en-US" altLang="zh-TW" sz="2000" dirty="0">
              <a:solidFill>
                <a:schemeClr val="bg1"/>
              </a:solidFill>
              <a:latin typeface="微軟正黑體"/>
              <a:ea typeface="微軟正黑體"/>
            </a:endParaRPr>
          </a:p>
          <a:p>
            <a:pPr>
              <a:buClr>
                <a:srgbClr val="F34F21"/>
              </a:buClr>
            </a:pPr>
            <a:r>
              <a:rPr kumimoji="1" lang="en-US" altLang="zh-TW" sz="2000" dirty="0">
                <a:solidFill>
                  <a:schemeClr val="bg1"/>
                </a:solidFill>
                <a:latin typeface="微軟正黑體"/>
                <a:ea typeface="微軟正黑體"/>
              </a:rPr>
              <a:t>    </a:t>
            </a:r>
            <a:r>
              <a:rPr kumimoji="1" lang="zh-TW" altLang="en-US" sz="2000" dirty="0">
                <a:solidFill>
                  <a:schemeClr val="bg1"/>
                </a:solidFill>
                <a:latin typeface="微軟正黑體"/>
                <a:ea typeface="微軟正黑體"/>
              </a:rPr>
              <a:t>循序寫入</a:t>
            </a:r>
            <a:r>
              <a:rPr kumimoji="1" lang="en-US" altLang="zh-TW" sz="2000" dirty="0">
                <a:solidFill>
                  <a:schemeClr val="bg1"/>
                </a:solidFill>
                <a:latin typeface="微軟正黑體"/>
                <a:ea typeface="微軟正黑體"/>
              </a:rPr>
              <a:t> 10,281 MB/s </a:t>
            </a:r>
            <a:r>
              <a:rPr kumimoji="1" lang="zh-TW" altLang="en-US" sz="2000" dirty="0">
                <a:solidFill>
                  <a:schemeClr val="bg1"/>
                </a:solidFill>
                <a:latin typeface="微軟正黑體"/>
                <a:ea typeface="微軟正黑體"/>
              </a:rPr>
              <a:t>速度</a:t>
            </a:r>
            <a:r>
              <a:rPr kumimoji="1" lang="en-US" altLang="zh-TW" sz="2000" dirty="0">
                <a:solidFill>
                  <a:schemeClr val="bg1"/>
                </a:solidFill>
                <a:latin typeface="微軟正黑體"/>
                <a:ea typeface="微軟正黑體"/>
              </a:rPr>
              <a:t>!</a:t>
            </a:r>
            <a:endParaRPr kumimoji="1" lang="zh-TW" altLang="en-US" sz="2000" dirty="0">
              <a:solidFill>
                <a:schemeClr val="bg1"/>
              </a:solidFill>
              <a:latin typeface="微軟正黑體"/>
              <a:ea typeface="微軟正黑體"/>
            </a:endParaRPr>
          </a:p>
        </p:txBody>
      </p:sp>
      <p:sp>
        <p:nvSpPr>
          <p:cNvPr id="26" name="文字方塊 25">
            <a:extLst>
              <a:ext uri="{FF2B5EF4-FFF2-40B4-BE49-F238E27FC236}">
                <a16:creationId xmlns:a16="http://schemas.microsoft.com/office/drawing/2014/main" id="{1BC85625-C8EA-2941-AFB0-4E743852D2EE}"/>
              </a:ext>
            </a:extLst>
          </p:cNvPr>
          <p:cNvSpPr txBox="1"/>
          <p:nvPr/>
        </p:nvSpPr>
        <p:spPr>
          <a:xfrm>
            <a:off x="5210282"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cs typeface="Arial" panose="020B0604020202020204" pitchFamily="34" charset="0"/>
              </a:rPr>
              <a:t>302,258 IOPS</a:t>
            </a:r>
          </a:p>
        </p:txBody>
      </p:sp>
      <p:pic>
        <p:nvPicPr>
          <p:cNvPr id="29" name="圖片 28" descr="一張含有 文字, 電子用品 的圖片&#10;&#10;自動產生的描述">
            <a:extLst>
              <a:ext uri="{FF2B5EF4-FFF2-40B4-BE49-F238E27FC236}">
                <a16:creationId xmlns:a16="http://schemas.microsoft.com/office/drawing/2014/main" id="{104682B4-7BFA-CEA0-26C1-65B35EF56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627" y="3524591"/>
            <a:ext cx="3995068" cy="682358"/>
          </a:xfrm>
          <a:prstGeom prst="rect">
            <a:avLst/>
          </a:prstGeom>
        </p:spPr>
      </p:pic>
      <p:grpSp>
        <p:nvGrpSpPr>
          <p:cNvPr id="38" name="群組 37">
            <a:extLst>
              <a:ext uri="{FF2B5EF4-FFF2-40B4-BE49-F238E27FC236}">
                <a16:creationId xmlns:a16="http://schemas.microsoft.com/office/drawing/2014/main" id="{C9F46448-FAB9-4886-D22A-5E8055E81B34}"/>
              </a:ext>
            </a:extLst>
          </p:cNvPr>
          <p:cNvGrpSpPr/>
          <p:nvPr/>
        </p:nvGrpSpPr>
        <p:grpSpPr>
          <a:xfrm>
            <a:off x="669956" y="2424764"/>
            <a:ext cx="2905612" cy="1015664"/>
            <a:chOff x="1730124" y="1545928"/>
            <a:chExt cx="2905612" cy="1322262"/>
          </a:xfrm>
        </p:grpSpPr>
        <p:cxnSp>
          <p:nvCxnSpPr>
            <p:cNvPr id="39" name="直線接點 38">
              <a:extLst>
                <a:ext uri="{FF2B5EF4-FFF2-40B4-BE49-F238E27FC236}">
                  <a16:creationId xmlns:a16="http://schemas.microsoft.com/office/drawing/2014/main" id="{519371B2-4CE9-6321-98ED-616F96F07CAD}"/>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C1029305-94B6-28A3-F921-B705D944C44D}"/>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B78130A9-BBCD-EE76-15B0-EC0E30D6B7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2C2464C-8C69-A6A6-1610-15E5CA60B899}"/>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F15222C-FCC4-A1D7-4A49-B6BCF91A42A5}"/>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直線接點 43">
            <a:extLst>
              <a:ext uri="{FF2B5EF4-FFF2-40B4-BE49-F238E27FC236}">
                <a16:creationId xmlns:a16="http://schemas.microsoft.com/office/drawing/2014/main" id="{9BF757AC-B8F1-C123-178A-E1B96B6D92E1}"/>
              </a:ext>
            </a:extLst>
          </p:cNvPr>
          <p:cNvCxnSpPr>
            <a:cxnSpLocks/>
          </p:cNvCxnSpPr>
          <p:nvPr/>
        </p:nvCxnSpPr>
        <p:spPr>
          <a:xfrm>
            <a:off x="671865"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D83A76E-BA89-FE58-A4BD-5F721963230A}"/>
              </a:ext>
            </a:extLst>
          </p:cNvPr>
          <p:cNvCxnSpPr>
            <a:cxnSpLocks/>
          </p:cNvCxnSpPr>
          <p:nvPr/>
        </p:nvCxnSpPr>
        <p:spPr>
          <a:xfrm>
            <a:off x="671864"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ABB447D0-11C8-D61B-E846-D784AC561B32}"/>
              </a:ext>
            </a:extLst>
          </p:cNvPr>
          <p:cNvSpPr txBox="1"/>
          <p:nvPr/>
        </p:nvSpPr>
        <p:spPr>
          <a:xfrm>
            <a:off x="646871" y="2414026"/>
            <a:ext cx="1691961" cy="246221"/>
          </a:xfrm>
          <a:prstGeom prst="rect">
            <a:avLst/>
          </a:prstGeom>
          <a:noFill/>
        </p:spPr>
        <p:txBody>
          <a:bodyPr wrap="square">
            <a:spAutoFit/>
          </a:bodyPr>
          <a:lstStyle/>
          <a:p>
            <a:pPr fontAlgn="base"/>
            <a:r>
              <a:rPr lang="en-US" altLang="zh-TW" sz="1000" b="0" i="0">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iSCSI </a:t>
            </a:r>
            <a:r>
              <a:rPr lang="zh-TW" altLang="en-US" sz="1000" b="0" i="0">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隨機讀取</a:t>
            </a:r>
            <a:endParaRPr lang="en-US" altLang="zh-TW" sz="1000" b="0" i="0">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7" name="文字方塊 46">
            <a:extLst>
              <a:ext uri="{FF2B5EF4-FFF2-40B4-BE49-F238E27FC236}">
                <a16:creationId xmlns:a16="http://schemas.microsoft.com/office/drawing/2014/main" id="{0E8C301D-6B06-D97A-72C5-81E954A1150B}"/>
              </a:ext>
            </a:extLst>
          </p:cNvPr>
          <p:cNvSpPr txBox="1"/>
          <p:nvPr/>
        </p:nvSpPr>
        <p:spPr>
          <a:xfrm>
            <a:off x="666865" y="2939720"/>
            <a:ext cx="1267807" cy="246221"/>
          </a:xfrm>
          <a:prstGeom prst="rect">
            <a:avLst/>
          </a:prstGeom>
          <a:noFill/>
        </p:spPr>
        <p:txBody>
          <a:bodyPr wrap="square">
            <a:spAutoFit/>
          </a:bodyPr>
          <a:lstStyle/>
          <a:p>
            <a:pPr fontAlgn="base"/>
            <a:r>
              <a:rPr lang="en-US" altLang="zh-TW" sz="1000" b="0" i="0">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iSCS</a:t>
            </a:r>
            <a:r>
              <a:rPr lang="en-US" altLang="zh-TW" sz="100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I </a:t>
            </a:r>
            <a:r>
              <a:rPr lang="zh-TW" altLang="en-US" sz="1000" b="0" i="0">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隨機寫入</a:t>
            </a:r>
            <a:endParaRPr lang="en-US" altLang="zh-TW" sz="1000" b="0" i="0">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50" name="群組 49">
            <a:extLst>
              <a:ext uri="{FF2B5EF4-FFF2-40B4-BE49-F238E27FC236}">
                <a16:creationId xmlns:a16="http://schemas.microsoft.com/office/drawing/2014/main" id="{62A2EE01-C356-4F34-79E9-9179C7B57079}"/>
              </a:ext>
            </a:extLst>
          </p:cNvPr>
          <p:cNvGrpSpPr/>
          <p:nvPr/>
        </p:nvGrpSpPr>
        <p:grpSpPr>
          <a:xfrm>
            <a:off x="677056" y="4236195"/>
            <a:ext cx="2905612" cy="1100348"/>
            <a:chOff x="1730124" y="1545928"/>
            <a:chExt cx="2905612" cy="1322262"/>
          </a:xfrm>
        </p:grpSpPr>
        <p:cxnSp>
          <p:nvCxnSpPr>
            <p:cNvPr id="51" name="直線接點 50">
              <a:extLst>
                <a:ext uri="{FF2B5EF4-FFF2-40B4-BE49-F238E27FC236}">
                  <a16:creationId xmlns:a16="http://schemas.microsoft.com/office/drawing/2014/main" id="{D0C2F408-85C7-B937-B3E7-A14CDEBC7D67}"/>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54F9C5F8-A166-15E2-AB63-A2A4F54BF9CF}"/>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6A6D5AA-E531-3302-A389-83CF83594F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CE0A88AB-E19B-721D-5285-78CA70AF625B}"/>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8826FDAA-CB76-7F0A-13A8-C0A5726FF539}"/>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6" name="直線接點 55">
            <a:extLst>
              <a:ext uri="{FF2B5EF4-FFF2-40B4-BE49-F238E27FC236}">
                <a16:creationId xmlns:a16="http://schemas.microsoft.com/office/drawing/2014/main" id="{9CD75D9C-1A09-EB01-9C3A-CB10BF8D6362}"/>
              </a:ext>
            </a:extLst>
          </p:cNvPr>
          <p:cNvCxnSpPr>
            <a:cxnSpLocks/>
          </p:cNvCxnSpPr>
          <p:nvPr/>
        </p:nvCxnSpPr>
        <p:spPr>
          <a:xfrm>
            <a:off x="671865"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FE0F94D-63C0-3862-5074-6654E5E25067}"/>
              </a:ext>
            </a:extLst>
          </p:cNvPr>
          <p:cNvCxnSpPr>
            <a:cxnSpLocks/>
          </p:cNvCxnSpPr>
          <p:nvPr/>
        </p:nvCxnSpPr>
        <p:spPr>
          <a:xfrm>
            <a:off x="671864"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F84DA8FF-2360-6444-F75D-6518184FABFB}"/>
              </a:ext>
            </a:extLst>
          </p:cNvPr>
          <p:cNvSpPr txBox="1"/>
          <p:nvPr/>
        </p:nvSpPr>
        <p:spPr>
          <a:xfrm>
            <a:off x="634695" y="4221612"/>
            <a:ext cx="1691961" cy="246221"/>
          </a:xfrm>
          <a:prstGeom prst="rect">
            <a:avLst/>
          </a:prstGeom>
          <a:noFill/>
        </p:spPr>
        <p:txBody>
          <a:bodyPr wrap="square">
            <a:spAutoFit/>
          </a:bodyPr>
          <a:lstStyle/>
          <a:p>
            <a:pPr algn="l" fontAlgn="base"/>
            <a:r>
              <a:rPr lang="en-US" altLang="zh-TW" sz="1000" b="0" i="0">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SMB </a:t>
            </a:r>
            <a:r>
              <a:rPr lang="zh-TW" altLang="en-US" sz="1000" b="0" i="0">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rPr>
              <a:t>循序讀取</a:t>
            </a:r>
            <a:endParaRPr lang="en-US" altLang="zh-TW" sz="1000" b="0" i="0">
              <a:solidFill>
                <a:srgbClr val="FFFFFF"/>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9" name="文字方塊 58">
            <a:extLst>
              <a:ext uri="{FF2B5EF4-FFF2-40B4-BE49-F238E27FC236}">
                <a16:creationId xmlns:a16="http://schemas.microsoft.com/office/drawing/2014/main" id="{59968867-2B5D-FD9C-E6E5-D44DDFBED205}"/>
              </a:ext>
            </a:extLst>
          </p:cNvPr>
          <p:cNvSpPr txBox="1"/>
          <p:nvPr/>
        </p:nvSpPr>
        <p:spPr>
          <a:xfrm>
            <a:off x="638241" y="4774882"/>
            <a:ext cx="1691961" cy="246221"/>
          </a:xfrm>
          <a:prstGeom prst="rect">
            <a:avLst/>
          </a:prstGeom>
          <a:noFill/>
        </p:spPr>
        <p:txBody>
          <a:bodyPr wrap="square">
            <a:spAutoFit/>
          </a:bodyPr>
          <a:lstStyle/>
          <a:p>
            <a:pPr fontAlgn="base"/>
            <a:r>
              <a:rPr lang="en-US" altLang="zh-TW" sz="100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SMB </a:t>
            </a:r>
            <a:r>
              <a:rPr lang="zh-TW" altLang="en-US" sz="100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循序寫入</a:t>
            </a:r>
            <a:endParaRPr lang="en-US" altLang="zh-TW" sz="100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82912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化對角線角落矩形 8">
            <a:extLst>
              <a:ext uri="{FF2B5EF4-FFF2-40B4-BE49-F238E27FC236}">
                <a16:creationId xmlns:a16="http://schemas.microsoft.com/office/drawing/2014/main" id="{A38478E2-1D52-4915-98B2-C709C8A0E3F2}"/>
              </a:ext>
            </a:extLst>
          </p:cNvPr>
          <p:cNvSpPr/>
          <p:nvPr/>
        </p:nvSpPr>
        <p:spPr>
          <a:xfrm flipH="1">
            <a:off x="1297369" y="1839995"/>
            <a:ext cx="6309916"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微軟正黑體" pitchFamily="34" charset="-120"/>
              <a:ea typeface="微軟正黑體" pitchFamily="34" charset="-120"/>
            </a:endParaRPr>
          </a:p>
        </p:txBody>
      </p:sp>
      <p:sp>
        <p:nvSpPr>
          <p:cNvPr id="5" name="Shape 316">
            <a:extLst>
              <a:ext uri="{FF2B5EF4-FFF2-40B4-BE49-F238E27FC236}">
                <a16:creationId xmlns:a16="http://schemas.microsoft.com/office/drawing/2014/main" id="{3A9BFEA9-45C5-2541-9515-06DF258EEA4C}"/>
              </a:ext>
            </a:extLst>
          </p:cNvPr>
          <p:cNvSpPr>
            <a:spLocks noChangeArrowheads="1"/>
          </p:cNvSpPr>
          <p:nvPr/>
        </p:nvSpPr>
        <p:spPr bwMode="auto">
          <a:xfrm>
            <a:off x="1148971" y="4587816"/>
            <a:ext cx="1408313" cy="1376493"/>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ea typeface="新細明體" pitchFamily="18" charset="-120"/>
              <a:cs typeface="Arial" charset="0"/>
              <a:sym typeface="Arial" charset="0"/>
            </a:endParaRPr>
          </a:p>
        </p:txBody>
      </p:sp>
      <p:pic>
        <p:nvPicPr>
          <p:cNvPr id="6" name="圖片 10" descr="QM2-2S-220A_Front_left-angle.png">
            <a:extLst>
              <a:ext uri="{FF2B5EF4-FFF2-40B4-BE49-F238E27FC236}">
                <a16:creationId xmlns:a16="http://schemas.microsoft.com/office/drawing/2014/main" id="{1BFD7739-A94D-6E4D-9E7E-CFDA28BBC3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404" y="4648655"/>
            <a:ext cx="2202837" cy="1377004"/>
          </a:xfrm>
          <a:prstGeom prst="rect">
            <a:avLst/>
          </a:prstGeom>
        </p:spPr>
      </p:pic>
      <p:sp>
        <p:nvSpPr>
          <p:cNvPr id="8" name="Shape 316">
            <a:extLst>
              <a:ext uri="{FF2B5EF4-FFF2-40B4-BE49-F238E27FC236}">
                <a16:creationId xmlns:a16="http://schemas.microsoft.com/office/drawing/2014/main" id="{D7B7168B-C9F1-3946-B553-0EB0EEDCBD95}"/>
              </a:ext>
            </a:extLst>
          </p:cNvPr>
          <p:cNvSpPr>
            <a:spLocks noChangeArrowheads="1"/>
          </p:cNvSpPr>
          <p:nvPr/>
        </p:nvSpPr>
        <p:spPr bwMode="auto">
          <a:xfrm>
            <a:off x="1155693" y="3004787"/>
            <a:ext cx="1401591" cy="1388675"/>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sym typeface="Arial" charset="0"/>
            </a:endParaRPr>
          </a:p>
        </p:txBody>
      </p:sp>
      <p:pic>
        <p:nvPicPr>
          <p:cNvPr id="9" name="圖片 11">
            <a:extLst>
              <a:ext uri="{FF2B5EF4-FFF2-40B4-BE49-F238E27FC236}">
                <a16:creationId xmlns:a16="http://schemas.microsoft.com/office/drawing/2014/main" id="{1233EDDE-3C9A-294D-9758-514B812D1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638" y="3080383"/>
            <a:ext cx="2275096" cy="1313080"/>
          </a:xfrm>
          <a:prstGeom prst="rect">
            <a:avLst/>
          </a:prstGeom>
        </p:spPr>
      </p:pic>
      <p:sp>
        <p:nvSpPr>
          <p:cNvPr id="26" name="Shape 258">
            <a:extLst>
              <a:ext uri="{FF2B5EF4-FFF2-40B4-BE49-F238E27FC236}">
                <a16:creationId xmlns:a16="http://schemas.microsoft.com/office/drawing/2014/main" id="{3785CD9C-5718-A54C-9AFB-5FED4D68859E}"/>
              </a:ext>
            </a:extLst>
          </p:cNvPr>
          <p:cNvSpPr>
            <a:spLocks noChangeArrowheads="1"/>
          </p:cNvSpPr>
          <p:nvPr/>
        </p:nvSpPr>
        <p:spPr bwMode="auto">
          <a:xfrm>
            <a:off x="2973520" y="3714938"/>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4 x M.2 2280 PCIe Gen</a:t>
            </a:r>
            <a:r>
              <a:rPr lang="zh-TW"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3</a:t>
            </a:r>
            <a:r>
              <a:rPr lang="zh-TW"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x4</a:t>
            </a:r>
            <a:r>
              <a:rPr lang="zh-TW"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NVMe SSD </a:t>
            </a:r>
            <a:r>
              <a:rPr lang="zh-Hant"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埠</a:t>
            </a:r>
            <a:endParaRPr lang="en-US" altLang="en-US" sz="2667" b="1">
              <a:solidFill>
                <a:schemeClr val="bg1"/>
              </a:solidFill>
              <a:latin typeface="Arial" panose="020B0604020202020204" pitchFamily="34" charset="0"/>
              <a:ea typeface="微軟正黑體" charset="-120"/>
              <a:cs typeface="Arial" panose="020B0604020202020204" pitchFamily="34" charset="0"/>
            </a:endParaRPr>
          </a:p>
        </p:txBody>
      </p:sp>
      <p:sp>
        <p:nvSpPr>
          <p:cNvPr id="27" name="文字方塊 16">
            <a:extLst>
              <a:ext uri="{FF2B5EF4-FFF2-40B4-BE49-F238E27FC236}">
                <a16:creationId xmlns:a16="http://schemas.microsoft.com/office/drawing/2014/main" id="{07E58397-8BBE-C54F-A012-4AC527B44067}"/>
              </a:ext>
            </a:extLst>
          </p:cNvPr>
          <p:cNvSpPr txBox="1"/>
          <p:nvPr/>
        </p:nvSpPr>
        <p:spPr>
          <a:xfrm>
            <a:off x="2907338" y="2956240"/>
            <a:ext cx="3981853" cy="789896"/>
          </a:xfrm>
          <a:prstGeom prst="rect">
            <a:avLst/>
          </a:prstGeom>
          <a:noFill/>
        </p:spPr>
        <p:txBody>
          <a:bodyPr wrap="square" rtlCol="0" anchor="t">
            <a:spAutoFit/>
          </a:bodyPr>
          <a:lstStyle/>
          <a:p>
            <a:r>
              <a:rPr kumimoji="1" lang="en-US" altLang="zh-TW" sz="4533" b="1">
                <a:solidFill>
                  <a:schemeClr val="bg1"/>
                </a:solidFill>
                <a:latin typeface="Arial" panose="020B0604020202020204" pitchFamily="34" charset="0"/>
                <a:cs typeface="Arial" panose="020B0604020202020204" pitchFamily="34" charset="0"/>
              </a:rPr>
              <a:t>QM2-4P-384</a:t>
            </a:r>
            <a:endParaRPr kumimoji="1" lang="zh-TW" altLang="en-US" sz="4533" b="1">
              <a:solidFill>
                <a:schemeClr val="bg1"/>
              </a:solidFill>
              <a:latin typeface="Arial" panose="020B0604020202020204" pitchFamily="34" charset="0"/>
              <a:cs typeface="Arial" panose="020B0604020202020204" pitchFamily="34" charset="0"/>
            </a:endParaRPr>
          </a:p>
        </p:txBody>
      </p:sp>
      <p:sp>
        <p:nvSpPr>
          <p:cNvPr id="28" name="矩形 17">
            <a:extLst>
              <a:ext uri="{FF2B5EF4-FFF2-40B4-BE49-F238E27FC236}">
                <a16:creationId xmlns:a16="http://schemas.microsoft.com/office/drawing/2014/main" id="{F052A504-76CD-9D4D-ACD3-290056093690}"/>
              </a:ext>
            </a:extLst>
          </p:cNvPr>
          <p:cNvSpPr/>
          <p:nvPr/>
        </p:nvSpPr>
        <p:spPr>
          <a:xfrm>
            <a:off x="6522918" y="3024241"/>
            <a:ext cx="2688557" cy="584775"/>
          </a:xfrm>
          <a:prstGeom prst="rect">
            <a:avLst/>
          </a:prstGeom>
        </p:spPr>
        <p:txBody>
          <a:bodyPr wrap="none" anchor="t">
            <a:spAutoFit/>
          </a:bodyPr>
          <a:lstStyle/>
          <a:p>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3</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x8</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zh-TW" altLang="en-US" sz="3200">
                <a:solidFill>
                  <a:srgbClr val="EE6D2B"/>
                </a:solidFill>
                <a:latin typeface="Arial" panose="020B0604020202020204" pitchFamily="34" charset="0"/>
                <a:ea typeface="Microsoft YaHei"/>
                <a:cs typeface="Arial" panose="020B0604020202020204" pitchFamily="34" charset="0"/>
                <a:sym typeface="微軟正黑體" charset="-120"/>
              </a:rPr>
              <a:t>卡</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a:t>
            </a:r>
            <a:endParaRPr lang="zh-TW" altLang="en-US" sz="3200" b="1">
              <a:solidFill>
                <a:srgbClr val="EE6D2B"/>
              </a:solidFill>
              <a:latin typeface="Arial" panose="020B0604020202020204" pitchFamily="34" charset="0"/>
              <a:ea typeface="微軟正黑體" charset="-120"/>
              <a:cs typeface="Arial" panose="020B0604020202020204" pitchFamily="34" charset="0"/>
            </a:endParaRPr>
          </a:p>
        </p:txBody>
      </p:sp>
      <p:sp>
        <p:nvSpPr>
          <p:cNvPr id="31" name="Shape 258">
            <a:extLst>
              <a:ext uri="{FF2B5EF4-FFF2-40B4-BE49-F238E27FC236}">
                <a16:creationId xmlns:a16="http://schemas.microsoft.com/office/drawing/2014/main" id="{882DBE91-3A05-AE43-8AAF-39D7519C74C9}"/>
              </a:ext>
            </a:extLst>
          </p:cNvPr>
          <p:cNvSpPr>
            <a:spLocks noChangeArrowheads="1"/>
          </p:cNvSpPr>
          <p:nvPr/>
        </p:nvSpPr>
        <p:spPr bwMode="auto">
          <a:xfrm>
            <a:off x="3024570" y="5296434"/>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2 x M.2 22110/2280 PCIe Gen 3 x4 NVMe SSD </a:t>
            </a:r>
            <a:r>
              <a:rPr lang="zh-Hant"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埠</a:t>
            </a:r>
            <a:endParaRPr lang="en-US" altLang="en-US" sz="2667" b="1">
              <a:solidFill>
                <a:schemeClr val="bg1"/>
              </a:solidFill>
              <a:latin typeface="Arial" panose="020B0604020202020204" pitchFamily="34" charset="0"/>
              <a:ea typeface="微軟正黑體" charset="-120"/>
              <a:cs typeface="Arial" panose="020B0604020202020204" pitchFamily="34" charset="0"/>
            </a:endParaRPr>
          </a:p>
        </p:txBody>
      </p:sp>
      <p:sp>
        <p:nvSpPr>
          <p:cNvPr id="32" name="文字方塊 21">
            <a:extLst>
              <a:ext uri="{FF2B5EF4-FFF2-40B4-BE49-F238E27FC236}">
                <a16:creationId xmlns:a16="http://schemas.microsoft.com/office/drawing/2014/main" id="{FF2CD4A5-0300-F54C-929D-827BC8FC0450}"/>
              </a:ext>
            </a:extLst>
          </p:cNvPr>
          <p:cNvSpPr txBox="1"/>
          <p:nvPr/>
        </p:nvSpPr>
        <p:spPr>
          <a:xfrm>
            <a:off x="2958385" y="4537735"/>
            <a:ext cx="3515706" cy="789896"/>
          </a:xfrm>
          <a:prstGeom prst="rect">
            <a:avLst/>
          </a:prstGeom>
          <a:noFill/>
        </p:spPr>
        <p:txBody>
          <a:bodyPr wrap="none" rtlCol="0" anchor="t">
            <a:spAutoFit/>
          </a:bodyPr>
          <a:lstStyle/>
          <a:p>
            <a:r>
              <a:rPr kumimoji="1" lang="en-US" altLang="zh-TW" sz="4533" b="1">
                <a:solidFill>
                  <a:schemeClr val="bg1"/>
                </a:solidFill>
                <a:latin typeface="Arial" panose="020B0604020202020204" pitchFamily="34" charset="0"/>
                <a:cs typeface="Arial" panose="020B0604020202020204" pitchFamily="34" charset="0"/>
              </a:rPr>
              <a:t>QM2-2P-384</a:t>
            </a:r>
            <a:endParaRPr kumimoji="1" lang="zh-TW" altLang="en-US" sz="4533" b="1">
              <a:solidFill>
                <a:schemeClr val="bg1"/>
              </a:solidFill>
              <a:latin typeface="Arial" panose="020B0604020202020204" pitchFamily="34" charset="0"/>
              <a:cs typeface="Arial" panose="020B0604020202020204" pitchFamily="34" charset="0"/>
            </a:endParaRPr>
          </a:p>
        </p:txBody>
      </p:sp>
      <p:sp>
        <p:nvSpPr>
          <p:cNvPr id="33" name="矩形 22">
            <a:extLst>
              <a:ext uri="{FF2B5EF4-FFF2-40B4-BE49-F238E27FC236}">
                <a16:creationId xmlns:a16="http://schemas.microsoft.com/office/drawing/2014/main" id="{CF062247-F961-B74A-88B9-B6F965D27301}"/>
              </a:ext>
            </a:extLst>
          </p:cNvPr>
          <p:cNvSpPr/>
          <p:nvPr/>
        </p:nvSpPr>
        <p:spPr>
          <a:xfrm>
            <a:off x="6487078" y="4635364"/>
            <a:ext cx="2672526" cy="584775"/>
          </a:xfrm>
          <a:prstGeom prst="rect">
            <a:avLst/>
          </a:prstGeom>
        </p:spPr>
        <p:txBody>
          <a:bodyPr wrap="none" anchor="t">
            <a:spAutoFit/>
          </a:bodyPr>
          <a:lstStyle/>
          <a:p>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3</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x8</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卡</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a:t>
            </a:r>
            <a:endPar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endParaRPr>
          </a:p>
        </p:txBody>
      </p:sp>
      <p:sp>
        <p:nvSpPr>
          <p:cNvPr id="24" name="TextBox 23">
            <a:extLst>
              <a:ext uri="{FF2B5EF4-FFF2-40B4-BE49-F238E27FC236}">
                <a16:creationId xmlns:a16="http://schemas.microsoft.com/office/drawing/2014/main" id="{BBF446C4-DE26-974E-B112-D88CEF265AF2}"/>
              </a:ext>
            </a:extLst>
          </p:cNvPr>
          <p:cNvSpPr txBox="1"/>
          <p:nvPr/>
        </p:nvSpPr>
        <p:spPr>
          <a:xfrm>
            <a:off x="804586" y="1003883"/>
            <a:ext cx="11074522" cy="420564"/>
          </a:xfrm>
          <a:prstGeom prst="rect">
            <a:avLst/>
          </a:prstGeom>
          <a:noFill/>
        </p:spPr>
        <p:txBody>
          <a:bodyPr wrap="square" rtlCol="0">
            <a:spAutoFit/>
          </a:bodyPr>
          <a:lstStyle/>
          <a:p>
            <a:r>
              <a:rPr lang="zh-CN" altLang="en-US" sz="2133">
                <a:solidFill>
                  <a:schemeClr val="bg1"/>
                </a:solidFill>
              </a:rPr>
              <a:t>需要更多的</a:t>
            </a:r>
            <a:r>
              <a:rPr lang="en-US" altLang="zh-CN" sz="2133">
                <a:solidFill>
                  <a:schemeClr val="bg1"/>
                </a:solidFill>
              </a:rPr>
              <a:t>NVMe SSD</a:t>
            </a:r>
            <a:r>
              <a:rPr lang="zh-CN" altLang="en-US" sz="2133">
                <a:solidFill>
                  <a:schemeClr val="bg1"/>
                </a:solidFill>
              </a:rPr>
              <a:t>作為加速嗎？沒問題！</a:t>
            </a:r>
            <a:r>
              <a:rPr lang="en-US" altLang="zh-CN" sz="2133">
                <a:solidFill>
                  <a:schemeClr val="bg1"/>
                </a:solidFill>
              </a:rPr>
              <a:t>QM2</a:t>
            </a:r>
            <a:r>
              <a:rPr lang="zh-CN" altLang="en-US" sz="2133">
                <a:solidFill>
                  <a:schemeClr val="bg1"/>
                </a:solidFill>
              </a:rPr>
              <a:t>擴充卡讓您擁有更多高速</a:t>
            </a:r>
            <a:r>
              <a:rPr lang="en-US" altLang="zh-CN" sz="2133">
                <a:solidFill>
                  <a:schemeClr val="bg1"/>
                </a:solidFill>
              </a:rPr>
              <a:t> M.2 NVMe SSD</a:t>
            </a:r>
            <a:endParaRPr lang="zh-CN" altLang="en-US" sz="2133">
              <a:solidFill>
                <a:schemeClr val="bg1"/>
              </a:solidFill>
            </a:endParaRPr>
          </a:p>
        </p:txBody>
      </p:sp>
      <p:sp>
        <p:nvSpPr>
          <p:cNvPr id="39" name="矩形 38">
            <a:extLst>
              <a:ext uri="{FF2B5EF4-FFF2-40B4-BE49-F238E27FC236}">
                <a16:creationId xmlns:a16="http://schemas.microsoft.com/office/drawing/2014/main" id="{BC6CC6FC-4BE7-294D-966A-244A3E6EF400}"/>
              </a:ext>
            </a:extLst>
          </p:cNvPr>
          <p:cNvSpPr/>
          <p:nvPr/>
        </p:nvSpPr>
        <p:spPr>
          <a:xfrm>
            <a:off x="1706830" y="1925609"/>
            <a:ext cx="5821009" cy="584775"/>
          </a:xfrm>
          <a:prstGeom prst="rect">
            <a:avLst/>
          </a:prstGeom>
        </p:spPr>
        <p:txBody>
          <a:bodyPr wrap="square" anchor="t">
            <a:spAutoFit/>
          </a:bodyPr>
          <a:lstStyle/>
          <a:p>
            <a:pPr algn="ctr"/>
            <a:r>
              <a:rPr lang="zh-TW" altLang="en-US" sz="3200" b="1">
                <a:ea typeface="微軟正黑體"/>
              </a:rPr>
              <a:t>新增高達</a:t>
            </a:r>
            <a:r>
              <a:rPr lang="en-US" altLang="zh-TW" sz="3200" b="1">
                <a:ea typeface="微軟正黑體"/>
              </a:rPr>
              <a:t> 4 </a:t>
            </a:r>
            <a:r>
              <a:rPr lang="zh-TW" altLang="en-US" sz="3200" b="1">
                <a:ea typeface="微軟正黑體"/>
              </a:rPr>
              <a:t>個</a:t>
            </a:r>
            <a:r>
              <a:rPr lang="en-US" altLang="zh-TW" sz="3200" b="1">
                <a:ea typeface="微軟正黑體"/>
              </a:rPr>
              <a:t> </a:t>
            </a:r>
            <a:r>
              <a:rPr lang="en-US" altLang="zh-TW" sz="3200" b="1">
                <a:solidFill>
                  <a:schemeClr val="accent2"/>
                </a:solidFill>
                <a:ea typeface="微軟正黑體"/>
              </a:rPr>
              <a:t>M.2 NVMe </a:t>
            </a:r>
            <a:r>
              <a:rPr lang="en-US" altLang="zh-TW" sz="3200" b="1">
                <a:ea typeface="微軟正黑體"/>
              </a:rPr>
              <a:t>SSD</a:t>
            </a:r>
            <a:endParaRPr lang="en-US" altLang="zh-TW" sz="3200" b="1" kern="0">
              <a:latin typeface="微軟正黑體"/>
              <a:ea typeface="微軟正黑體"/>
              <a:cs typeface="Verdana"/>
              <a:sym typeface="Verdana"/>
            </a:endParaRPr>
          </a:p>
        </p:txBody>
      </p:sp>
      <p:grpSp>
        <p:nvGrpSpPr>
          <p:cNvPr id="16" name="群組 15">
            <a:extLst>
              <a:ext uri="{FF2B5EF4-FFF2-40B4-BE49-F238E27FC236}">
                <a16:creationId xmlns:a16="http://schemas.microsoft.com/office/drawing/2014/main" id="{62D765EA-E5BC-4CD3-ADF7-62B109B33EB0}"/>
              </a:ext>
            </a:extLst>
          </p:cNvPr>
          <p:cNvGrpSpPr/>
          <p:nvPr/>
        </p:nvGrpSpPr>
        <p:grpSpPr>
          <a:xfrm>
            <a:off x="974561" y="1743736"/>
            <a:ext cx="885408" cy="885408"/>
            <a:chOff x="2699439" y="1405217"/>
            <a:chExt cx="664056" cy="664056"/>
          </a:xfrm>
        </p:grpSpPr>
        <p:sp>
          <p:nvSpPr>
            <p:cNvPr id="7" name="手繪多邊形: 圖案 6">
              <a:extLst>
                <a:ext uri="{FF2B5EF4-FFF2-40B4-BE49-F238E27FC236}">
                  <a16:creationId xmlns:a16="http://schemas.microsoft.com/office/drawing/2014/main" id="{90ADF16A-5A47-4C25-B588-AD4DB8FE89DB}"/>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p>
          </p:txBody>
        </p:sp>
        <p:grpSp>
          <p:nvGrpSpPr>
            <p:cNvPr id="10" name="圖形 3">
              <a:extLst>
                <a:ext uri="{FF2B5EF4-FFF2-40B4-BE49-F238E27FC236}">
                  <a16:creationId xmlns:a16="http://schemas.microsoft.com/office/drawing/2014/main" id="{188B5D3D-AC08-483C-8262-FA634A70D08C}"/>
                </a:ext>
              </a:extLst>
            </p:cNvPr>
            <p:cNvGrpSpPr/>
            <p:nvPr/>
          </p:nvGrpSpPr>
          <p:grpSpPr>
            <a:xfrm>
              <a:off x="2735474" y="1441252"/>
              <a:ext cx="591986" cy="591986"/>
              <a:chOff x="2733879" y="1443340"/>
              <a:chExt cx="591986" cy="591986"/>
            </a:xfrm>
          </p:grpSpPr>
          <p:sp>
            <p:nvSpPr>
              <p:cNvPr id="11" name="手繪多邊形: 圖案 10">
                <a:extLst>
                  <a:ext uri="{FF2B5EF4-FFF2-40B4-BE49-F238E27FC236}">
                    <a16:creationId xmlns:a16="http://schemas.microsoft.com/office/drawing/2014/main" id="{2222ECDD-8290-4FD6-AAF0-18D13045808A}"/>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p>
            </p:txBody>
          </p:sp>
          <p:sp>
            <p:nvSpPr>
              <p:cNvPr id="12" name="手繪多邊形: 圖案 11">
                <a:extLst>
                  <a:ext uri="{FF2B5EF4-FFF2-40B4-BE49-F238E27FC236}">
                    <a16:creationId xmlns:a16="http://schemas.microsoft.com/office/drawing/2014/main" id="{B88CECCB-A815-49A8-97B7-2AB9F384117E}"/>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p>
            </p:txBody>
          </p:sp>
        </p:grpSp>
        <p:grpSp>
          <p:nvGrpSpPr>
            <p:cNvPr id="13" name="圖形 3">
              <a:extLst>
                <a:ext uri="{FF2B5EF4-FFF2-40B4-BE49-F238E27FC236}">
                  <a16:creationId xmlns:a16="http://schemas.microsoft.com/office/drawing/2014/main" id="{188B5D3D-AC08-483C-8262-FA634A70D08C}"/>
                </a:ext>
              </a:extLst>
            </p:cNvPr>
            <p:cNvGrpSpPr/>
            <p:nvPr/>
          </p:nvGrpSpPr>
          <p:grpSpPr>
            <a:xfrm>
              <a:off x="2869467" y="1555073"/>
              <a:ext cx="324000" cy="324000"/>
              <a:chOff x="2883459" y="1589053"/>
              <a:chExt cx="296009" cy="268090"/>
            </a:xfrm>
            <a:noFill/>
          </p:grpSpPr>
          <p:sp>
            <p:nvSpPr>
              <p:cNvPr id="14" name="手繪多邊形: 圖案 13">
                <a:extLst>
                  <a:ext uri="{FF2B5EF4-FFF2-40B4-BE49-F238E27FC236}">
                    <a16:creationId xmlns:a16="http://schemas.microsoft.com/office/drawing/2014/main" id="{6F505050-3536-41A5-B816-FED818530437}"/>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p>
            </p:txBody>
          </p:sp>
          <p:sp>
            <p:nvSpPr>
              <p:cNvPr id="15" name="手繪多邊形: 圖案 14">
                <a:extLst>
                  <a:ext uri="{FF2B5EF4-FFF2-40B4-BE49-F238E27FC236}">
                    <a16:creationId xmlns:a16="http://schemas.microsoft.com/office/drawing/2014/main" id="{88B13829-BC17-4F96-B8EE-257C962B60B5}"/>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p>
            </p:txBody>
          </p:sp>
        </p:grpSp>
      </p:grpSp>
      <p:sp>
        <p:nvSpPr>
          <p:cNvPr id="25" name="文字方塊 24">
            <a:extLst>
              <a:ext uri="{FF2B5EF4-FFF2-40B4-BE49-F238E27FC236}">
                <a16:creationId xmlns:a16="http://schemas.microsoft.com/office/drawing/2014/main" id="{9189C200-C729-4055-9948-9E0D49B4CFEC}"/>
              </a:ext>
            </a:extLst>
          </p:cNvPr>
          <p:cNvSpPr txBox="1"/>
          <p:nvPr/>
        </p:nvSpPr>
        <p:spPr>
          <a:xfrm>
            <a:off x="291313" y="272814"/>
            <a:ext cx="11587795" cy="707886"/>
          </a:xfrm>
          <a:prstGeom prst="rect">
            <a:avLst/>
          </a:prstGeom>
          <a:noFill/>
        </p:spPr>
        <p:txBody>
          <a:bodyPr wrap="square" rtlCol="0">
            <a:sp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rPr>
              <a:t>容量擴充：利用 </a:t>
            </a:r>
            <a:r>
              <a:rPr lang="en-US" altLang="zh-TW" sz="4000" b="1">
                <a:solidFill>
                  <a:schemeClr val="bg1"/>
                </a:solidFill>
                <a:latin typeface="微軟正黑體" panose="020B0604030504040204" pitchFamily="34" charset="-120"/>
                <a:ea typeface="微軟正黑體" panose="020B0604030504040204" pitchFamily="34" charset="-120"/>
              </a:rPr>
              <a:t>QM2 </a:t>
            </a:r>
            <a:r>
              <a:rPr lang="zh-TW" altLang="en-US" sz="4000" b="1">
                <a:solidFill>
                  <a:schemeClr val="bg1"/>
                </a:solidFill>
                <a:latin typeface="微軟正黑體" panose="020B0604030504040204" pitchFamily="34" charset="-120"/>
                <a:ea typeface="微軟正黑體" panose="020B0604030504040204" pitchFamily="34" charset="-120"/>
              </a:rPr>
              <a:t>卡擴展 </a:t>
            </a:r>
            <a:r>
              <a:rPr lang="en-US" altLang="zh-TW" sz="4000" b="1">
                <a:solidFill>
                  <a:schemeClr val="bg1"/>
                </a:solidFill>
                <a:latin typeface="微軟正黑體" panose="020B0604030504040204" pitchFamily="34" charset="-120"/>
                <a:ea typeface="微軟正黑體" panose="020B0604030504040204" pitchFamily="34" charset="-120"/>
              </a:rPr>
              <a:t>M.2 NVMe SSD </a:t>
            </a:r>
          </a:p>
        </p:txBody>
      </p:sp>
    </p:spTree>
    <p:extLst>
      <p:ext uri="{BB962C8B-B14F-4D97-AF65-F5344CB8AC3E}">
        <p14:creationId xmlns:p14="http://schemas.microsoft.com/office/powerpoint/2010/main" val="347543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A00F716-53CC-1943-832A-7E40244EE7EA}"/>
              </a:ext>
            </a:extLst>
          </p:cNvPr>
          <p:cNvSpPr txBox="1"/>
          <p:nvPr/>
        </p:nvSpPr>
        <p:spPr>
          <a:xfrm>
            <a:off x="385143" y="359995"/>
            <a:ext cx="11356975" cy="707886"/>
          </a:xfrm>
          <a:prstGeom prst="rect">
            <a:avLst/>
          </a:prstGeom>
          <a:noFill/>
        </p:spPr>
        <p:txBody>
          <a:bodyPr wrap="square" rtlCol="0">
            <a:sp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rPr>
              <a:t>容量擴充：利用 </a:t>
            </a:r>
            <a:r>
              <a:rPr lang="en-US" altLang="zh-TW" sz="4000" b="1">
                <a:solidFill>
                  <a:schemeClr val="bg1"/>
                </a:solidFill>
                <a:latin typeface="微軟正黑體" panose="020B0604030504040204" pitchFamily="34" charset="-120"/>
                <a:ea typeface="微軟正黑體" panose="020B0604030504040204" pitchFamily="34" charset="-120"/>
              </a:rPr>
              <a:t>QM2 </a:t>
            </a:r>
            <a:r>
              <a:rPr lang="zh-TW" altLang="en-US" sz="4000" b="1">
                <a:solidFill>
                  <a:schemeClr val="bg1"/>
                </a:solidFill>
                <a:latin typeface="微軟正黑體" panose="020B0604030504040204" pitchFamily="34" charset="-120"/>
                <a:ea typeface="微軟正黑體" panose="020B0604030504040204" pitchFamily="34" charset="-120"/>
              </a:rPr>
              <a:t>卡擴展 </a:t>
            </a:r>
            <a:r>
              <a:rPr lang="en-US" altLang="zh-TW" sz="4000" b="1">
                <a:solidFill>
                  <a:schemeClr val="bg1"/>
                </a:solidFill>
                <a:latin typeface="微軟正黑體" panose="020B0604030504040204" pitchFamily="34" charset="-120"/>
                <a:ea typeface="微軟正黑體" panose="020B0604030504040204" pitchFamily="34" charset="-120"/>
              </a:rPr>
              <a:t>M.2 NVMe SSD </a:t>
            </a:r>
          </a:p>
        </p:txBody>
      </p:sp>
      <p:sp>
        <p:nvSpPr>
          <p:cNvPr id="3" name="TextBox 23">
            <a:extLst>
              <a:ext uri="{FF2B5EF4-FFF2-40B4-BE49-F238E27FC236}">
                <a16:creationId xmlns:a16="http://schemas.microsoft.com/office/drawing/2014/main" id="{3633E3ED-6E0A-B848-AF02-25A9469D0844}"/>
              </a:ext>
            </a:extLst>
          </p:cNvPr>
          <p:cNvSpPr txBox="1"/>
          <p:nvPr/>
        </p:nvSpPr>
        <p:spPr>
          <a:xfrm>
            <a:off x="773206" y="1101565"/>
            <a:ext cx="10645588" cy="420564"/>
          </a:xfrm>
          <a:prstGeom prst="rect">
            <a:avLst/>
          </a:prstGeom>
          <a:noFill/>
        </p:spPr>
        <p:txBody>
          <a:bodyPr wrap="square" rtlCol="0">
            <a:spAutoFit/>
          </a:bodyPr>
          <a:lstStyle/>
          <a:p>
            <a:pPr algn="ctr"/>
            <a:r>
              <a:rPr lang="zh-CN" altLang="en-US" sz="2133">
                <a:solidFill>
                  <a:schemeClr val="bg1"/>
                </a:solidFill>
              </a:rPr>
              <a:t>全新</a:t>
            </a:r>
            <a:r>
              <a:rPr lang="zh-TW" altLang="en-US" sz="2133">
                <a:solidFill>
                  <a:schemeClr val="bg1"/>
                </a:solidFill>
              </a:rPr>
              <a:t> </a:t>
            </a:r>
            <a:r>
              <a:rPr lang="en-US" altLang="zh-TW" sz="2133">
                <a:solidFill>
                  <a:schemeClr val="bg1"/>
                </a:solidFill>
              </a:rPr>
              <a:t>PCIe Gen4 </a:t>
            </a:r>
            <a:r>
              <a:rPr lang="zh-TW" altLang="en-US" sz="2133">
                <a:solidFill>
                  <a:schemeClr val="bg1"/>
                </a:solidFill>
              </a:rPr>
              <a:t>的 </a:t>
            </a:r>
            <a:r>
              <a:rPr lang="en-US" altLang="zh-CN" sz="2133">
                <a:solidFill>
                  <a:schemeClr val="bg1"/>
                </a:solidFill>
              </a:rPr>
              <a:t>QM2</a:t>
            </a:r>
            <a:r>
              <a:rPr lang="zh-TW" altLang="en-US" sz="2133">
                <a:solidFill>
                  <a:schemeClr val="bg1"/>
                </a:solidFill>
              </a:rPr>
              <a:t> </a:t>
            </a:r>
            <a:r>
              <a:rPr lang="zh-CN" altLang="en-US" sz="2133">
                <a:solidFill>
                  <a:schemeClr val="bg1"/>
                </a:solidFill>
              </a:rPr>
              <a:t>擴充卡，讓您擁有更多高速</a:t>
            </a:r>
            <a:r>
              <a:rPr lang="zh-TW" altLang="en-US" sz="2133">
                <a:solidFill>
                  <a:schemeClr val="bg1"/>
                </a:solidFill>
              </a:rPr>
              <a:t> </a:t>
            </a:r>
            <a:r>
              <a:rPr lang="en-US" altLang="zh-CN" sz="2133">
                <a:solidFill>
                  <a:schemeClr val="bg1"/>
                </a:solidFill>
              </a:rPr>
              <a:t>SSD</a:t>
            </a:r>
            <a:r>
              <a:rPr lang="zh-TW" altLang="en-US" sz="2133">
                <a:solidFill>
                  <a:schemeClr val="bg1"/>
                </a:solidFill>
              </a:rPr>
              <a:t> 與</a:t>
            </a:r>
            <a:r>
              <a:rPr lang="en-US" altLang="zh-TW" sz="2133">
                <a:solidFill>
                  <a:schemeClr val="bg1"/>
                </a:solidFill>
              </a:rPr>
              <a:t> 10GbE</a:t>
            </a:r>
            <a:r>
              <a:rPr lang="zh-TW" altLang="en-US" sz="2133">
                <a:solidFill>
                  <a:schemeClr val="bg1"/>
                </a:solidFill>
              </a:rPr>
              <a:t> 網路能力</a:t>
            </a:r>
            <a:endParaRPr lang="zh-CN" altLang="en-US" sz="2133">
              <a:solidFill>
                <a:schemeClr val="bg1"/>
              </a:solidFill>
            </a:endParaRPr>
          </a:p>
        </p:txBody>
      </p:sp>
      <p:sp>
        <p:nvSpPr>
          <p:cNvPr id="4" name="圓角化對角線角落矩形 8">
            <a:extLst>
              <a:ext uri="{FF2B5EF4-FFF2-40B4-BE49-F238E27FC236}">
                <a16:creationId xmlns:a16="http://schemas.microsoft.com/office/drawing/2014/main" id="{D10B2C8A-85FF-B04E-8E54-8E1BF3968710}"/>
              </a:ext>
            </a:extLst>
          </p:cNvPr>
          <p:cNvSpPr/>
          <p:nvPr/>
        </p:nvSpPr>
        <p:spPr>
          <a:xfrm flipH="1">
            <a:off x="1144991" y="1937703"/>
            <a:ext cx="6309916"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微軟正黑體" pitchFamily="34" charset="-120"/>
              <a:ea typeface="微軟正黑體" pitchFamily="34" charset="-120"/>
            </a:endParaRPr>
          </a:p>
        </p:txBody>
      </p:sp>
      <p:sp>
        <p:nvSpPr>
          <p:cNvPr id="5" name="Shape 316">
            <a:extLst>
              <a:ext uri="{FF2B5EF4-FFF2-40B4-BE49-F238E27FC236}">
                <a16:creationId xmlns:a16="http://schemas.microsoft.com/office/drawing/2014/main" id="{F931F688-CEA3-9F4A-9325-32FE9D70AC6A}"/>
              </a:ext>
            </a:extLst>
          </p:cNvPr>
          <p:cNvSpPr>
            <a:spLocks noChangeArrowheads="1"/>
          </p:cNvSpPr>
          <p:nvPr/>
        </p:nvSpPr>
        <p:spPr bwMode="auto">
          <a:xfrm>
            <a:off x="1367877" y="4783945"/>
            <a:ext cx="1408313" cy="1376493"/>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ea typeface="新細明體" pitchFamily="18" charset="-120"/>
              <a:cs typeface="Arial" charset="0"/>
              <a:sym typeface="Arial" charset="0"/>
            </a:endParaRPr>
          </a:p>
        </p:txBody>
      </p:sp>
      <p:sp>
        <p:nvSpPr>
          <p:cNvPr id="7" name="Shape 316">
            <a:extLst>
              <a:ext uri="{FF2B5EF4-FFF2-40B4-BE49-F238E27FC236}">
                <a16:creationId xmlns:a16="http://schemas.microsoft.com/office/drawing/2014/main" id="{0159639B-8B22-124C-806D-DBAB1C401A36}"/>
              </a:ext>
            </a:extLst>
          </p:cNvPr>
          <p:cNvSpPr>
            <a:spLocks noChangeArrowheads="1"/>
          </p:cNvSpPr>
          <p:nvPr/>
        </p:nvSpPr>
        <p:spPr bwMode="auto">
          <a:xfrm>
            <a:off x="1374599" y="3007470"/>
            <a:ext cx="1401591" cy="1388675"/>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sym typeface="Arial" charset="0"/>
            </a:endParaRPr>
          </a:p>
        </p:txBody>
      </p:sp>
      <p:sp>
        <p:nvSpPr>
          <p:cNvPr id="9" name="Shape 258">
            <a:extLst>
              <a:ext uri="{FF2B5EF4-FFF2-40B4-BE49-F238E27FC236}">
                <a16:creationId xmlns:a16="http://schemas.microsoft.com/office/drawing/2014/main" id="{9E700065-CFB1-554F-92A6-75FFCB27922B}"/>
              </a:ext>
            </a:extLst>
          </p:cNvPr>
          <p:cNvSpPr>
            <a:spLocks noChangeArrowheads="1"/>
          </p:cNvSpPr>
          <p:nvPr/>
        </p:nvSpPr>
        <p:spPr bwMode="auto">
          <a:xfrm>
            <a:off x="3192426" y="3535598"/>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2 x M.2 2280 PCIe </a:t>
            </a:r>
            <a:r>
              <a:rPr lang="en-US" altLang="zh-TW" sz="2800" b="1">
                <a:solidFill>
                  <a:srgbClr val="EE6D2B"/>
                </a:solidFill>
                <a:latin typeface="+mn-lt"/>
                <a:ea typeface="微軟正黑體" charset="-120"/>
                <a:sym typeface="微軟正黑體" charset="-120"/>
              </a:rPr>
              <a:t>Gen</a:t>
            </a:r>
            <a:r>
              <a:rPr lang="zh-TW" altLang="en-US" sz="2800" b="1">
                <a:solidFill>
                  <a:srgbClr val="EE6D2B"/>
                </a:solidFill>
                <a:latin typeface="+mn-lt"/>
                <a:ea typeface="微軟正黑體" charset="-120"/>
                <a:sym typeface="微軟正黑體" charset="-120"/>
              </a:rPr>
              <a:t> </a:t>
            </a:r>
            <a:r>
              <a:rPr lang="en-US" altLang="zh-TW" sz="2800" b="1">
                <a:solidFill>
                  <a:srgbClr val="EE6D2B"/>
                </a:solidFill>
                <a:latin typeface="+mn-lt"/>
                <a:ea typeface="微軟正黑體" charset="-120"/>
                <a:sym typeface="微軟正黑體" charset="-120"/>
              </a:rPr>
              <a:t>4</a:t>
            </a:r>
            <a:r>
              <a:rPr lang="zh-TW" altLang="en-US" sz="2800" b="1">
                <a:solidFill>
                  <a:srgbClr val="EE6D2B"/>
                </a:solidFill>
                <a:latin typeface="+mn-lt"/>
                <a:ea typeface="微軟正黑體" charset="-120"/>
                <a:sym typeface="微軟正黑體" charset="-120"/>
              </a:rPr>
              <a:t> </a:t>
            </a:r>
            <a:r>
              <a:rPr lang="en-US" altLang="zh-TW" sz="2800" b="1">
                <a:solidFill>
                  <a:srgbClr val="EE6D2B"/>
                </a:solidFill>
                <a:latin typeface="+mn-lt"/>
                <a:ea typeface="微軟正黑體" charset="-120"/>
                <a:sym typeface="微軟正黑體" charset="-120"/>
              </a:rPr>
              <a:t>x4</a:t>
            </a:r>
            <a:r>
              <a:rPr lang="zh-TW" altLang="en-US" sz="2800" b="1">
                <a:solidFill>
                  <a:srgbClr val="EE6D2B"/>
                </a:solidFill>
                <a:latin typeface="+mn-lt"/>
                <a:ea typeface="微軟正黑體" charset="-120"/>
                <a:sym typeface="微軟正黑體" charset="-120"/>
              </a:rPr>
              <a:t> </a:t>
            </a: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NVMe SSD </a:t>
            </a:r>
            <a:r>
              <a:rPr lang="zh-Hant"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埠</a:t>
            </a:r>
            <a:endParaRPr lang="en-US" altLang="zh-Hant" sz="2400" b="1">
              <a:solidFill>
                <a:schemeClr val="bg1"/>
              </a:solidFill>
              <a:latin typeface="Arial" panose="020B0604020202020204" pitchFamily="34" charset="0"/>
              <a:ea typeface="微軟正黑體" charset="-120"/>
              <a:cs typeface="Arial" panose="020B0604020202020204" pitchFamily="34" charset="0"/>
              <a:sym typeface="微軟正黑體" charset="-120"/>
            </a:endParaRPr>
          </a:p>
          <a:p>
            <a:pPr marL="454649" indent="-454649">
              <a:buClr>
                <a:srgbClr val="000000"/>
              </a:buClr>
              <a:buSzPct val="100000"/>
            </a:pPr>
            <a:r>
              <a:rPr lang="en-US"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2</a:t>
            </a:r>
            <a:r>
              <a:rPr lang="en-US"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 x 10GbE RJ45 </a:t>
            </a:r>
            <a:r>
              <a:rPr lang="en-US" altLang="en-US" sz="2400" b="1" err="1">
                <a:solidFill>
                  <a:schemeClr val="bg1"/>
                </a:solidFill>
                <a:latin typeface="Arial" panose="020B0604020202020204" pitchFamily="34" charset="0"/>
                <a:ea typeface="微軟正黑體" charset="-120"/>
                <a:cs typeface="Arial" panose="020B0604020202020204" pitchFamily="34" charset="0"/>
                <a:sym typeface="微軟正黑體" charset="-120"/>
              </a:rPr>
              <a:t>網路埠</a:t>
            </a:r>
            <a:endParaRPr lang="en-US" altLang="en-US" sz="2400" b="1">
              <a:solidFill>
                <a:schemeClr val="bg1"/>
              </a:solidFill>
              <a:latin typeface="Arial" panose="020B0604020202020204" pitchFamily="34" charset="0"/>
              <a:ea typeface="微軟正黑體" charset="-120"/>
              <a:cs typeface="Arial" panose="020B0604020202020204" pitchFamily="34" charset="0"/>
            </a:endParaRPr>
          </a:p>
        </p:txBody>
      </p:sp>
      <p:sp>
        <p:nvSpPr>
          <p:cNvPr id="10" name="文字方塊 16">
            <a:extLst>
              <a:ext uri="{FF2B5EF4-FFF2-40B4-BE49-F238E27FC236}">
                <a16:creationId xmlns:a16="http://schemas.microsoft.com/office/drawing/2014/main" id="{016F013E-E8E6-EE4A-A765-349F1933A9D9}"/>
              </a:ext>
            </a:extLst>
          </p:cNvPr>
          <p:cNvSpPr txBox="1"/>
          <p:nvPr/>
        </p:nvSpPr>
        <p:spPr>
          <a:xfrm>
            <a:off x="3126244" y="2958923"/>
            <a:ext cx="5381340" cy="789896"/>
          </a:xfrm>
          <a:prstGeom prst="rect">
            <a:avLst/>
          </a:prstGeom>
          <a:noFill/>
        </p:spPr>
        <p:txBody>
          <a:bodyPr wrap="square" rtlCol="0" anchor="t">
            <a:spAutoFit/>
          </a:bodyPr>
          <a:lstStyle/>
          <a:p>
            <a:r>
              <a:rPr kumimoji="1" lang="en-US" altLang="zh-TW" sz="4400" b="1">
                <a:solidFill>
                  <a:schemeClr val="bg1"/>
                </a:solidFill>
                <a:latin typeface="Arial" panose="020B0604020202020204" pitchFamily="34" charset="0"/>
                <a:cs typeface="Arial" panose="020B0604020202020204" pitchFamily="34" charset="0"/>
              </a:rPr>
              <a:t>QM2-2P410G2T</a:t>
            </a:r>
            <a:endParaRPr kumimoji="1" lang="zh-TW" altLang="en-US" sz="4400" b="1">
              <a:solidFill>
                <a:schemeClr val="bg1"/>
              </a:solidFill>
              <a:latin typeface="Arial" panose="020B0604020202020204" pitchFamily="34" charset="0"/>
              <a:cs typeface="Arial" panose="020B0604020202020204" pitchFamily="34" charset="0"/>
            </a:endParaRPr>
          </a:p>
        </p:txBody>
      </p:sp>
      <p:sp>
        <p:nvSpPr>
          <p:cNvPr id="11" name="矩形 17">
            <a:extLst>
              <a:ext uri="{FF2B5EF4-FFF2-40B4-BE49-F238E27FC236}">
                <a16:creationId xmlns:a16="http://schemas.microsoft.com/office/drawing/2014/main" id="{D9F35793-5558-034B-AD6E-FB26C92915B1}"/>
              </a:ext>
            </a:extLst>
          </p:cNvPr>
          <p:cNvSpPr/>
          <p:nvPr/>
        </p:nvSpPr>
        <p:spPr>
          <a:xfrm>
            <a:off x="7581066" y="3026924"/>
            <a:ext cx="2146742" cy="523220"/>
          </a:xfrm>
          <a:prstGeom prst="rect">
            <a:avLst/>
          </a:prstGeom>
        </p:spPr>
        <p:txBody>
          <a:bodyPr wrap="none" anchor="t">
            <a:spAutoFit/>
          </a:bodyPr>
          <a:lstStyle/>
          <a:p>
            <a:r>
              <a:rPr lang="en-US" altLang="zh-TW" sz="2800" b="1">
                <a:solidFill>
                  <a:srgbClr val="EE6D2B"/>
                </a:solidFill>
                <a:ea typeface="微軟正黑體" charset="-120"/>
                <a:sym typeface="微軟正黑體" charset="-120"/>
              </a:rPr>
              <a:t>(Gen</a:t>
            </a:r>
            <a:r>
              <a:rPr lang="zh-TW" altLang="en-US" sz="2800" b="1">
                <a:solidFill>
                  <a:srgbClr val="EE6D2B"/>
                </a:solidFill>
                <a:ea typeface="微軟正黑體" charset="-120"/>
                <a:sym typeface="微軟正黑體" charset="-120"/>
              </a:rPr>
              <a:t> </a:t>
            </a:r>
            <a:r>
              <a:rPr lang="en-US" altLang="zh-TW" sz="2800" b="1">
                <a:solidFill>
                  <a:srgbClr val="EE6D2B"/>
                </a:solidFill>
                <a:ea typeface="微軟正黑體" charset="-120"/>
                <a:sym typeface="微軟正黑體" charset="-120"/>
              </a:rPr>
              <a:t>4</a:t>
            </a:r>
            <a:r>
              <a:rPr lang="zh-TW" altLang="en-US" sz="2800" b="1">
                <a:solidFill>
                  <a:srgbClr val="EE6D2B"/>
                </a:solidFill>
                <a:ea typeface="微軟正黑體" charset="-120"/>
                <a:sym typeface="微軟正黑體" charset="-120"/>
              </a:rPr>
              <a:t> </a:t>
            </a:r>
            <a:r>
              <a:rPr lang="en-US" altLang="zh-TW" sz="2800" b="1">
                <a:solidFill>
                  <a:srgbClr val="EE6D2B"/>
                </a:solidFill>
                <a:ea typeface="微軟正黑體" charset="-120"/>
                <a:sym typeface="微軟正黑體" charset="-120"/>
              </a:rPr>
              <a:t>x8</a:t>
            </a:r>
            <a:r>
              <a:rPr lang="zh-TW" altLang="en-US" sz="2800" b="1">
                <a:solidFill>
                  <a:srgbClr val="EE6D2B"/>
                </a:solidFill>
                <a:ea typeface="微軟正黑體" charset="-120"/>
                <a:sym typeface="微軟正黑體" charset="-120"/>
              </a:rPr>
              <a:t> </a:t>
            </a:r>
            <a:r>
              <a:rPr lang="zh-TW" altLang="en-US" sz="2800">
                <a:solidFill>
                  <a:srgbClr val="EE6D2B"/>
                </a:solidFill>
                <a:ea typeface="Microsoft YaHei"/>
                <a:sym typeface="微軟正黑體" charset="-120"/>
              </a:rPr>
              <a:t>卡</a:t>
            </a:r>
            <a:r>
              <a:rPr lang="en-US" altLang="zh-TW" sz="2800" b="1">
                <a:solidFill>
                  <a:srgbClr val="EE6D2B"/>
                </a:solidFill>
                <a:ea typeface="微軟正黑體" charset="-120"/>
                <a:sym typeface="微軟正黑體" charset="-120"/>
              </a:rPr>
              <a:t>)</a:t>
            </a:r>
            <a:endParaRPr lang="zh-TW" altLang="en-US" sz="2800" b="1">
              <a:solidFill>
                <a:srgbClr val="EE6D2B"/>
              </a:solidFill>
              <a:latin typeface="微軟正黑體"/>
              <a:ea typeface="微軟正黑體" charset="-120"/>
            </a:endParaRPr>
          </a:p>
        </p:txBody>
      </p:sp>
      <p:sp>
        <p:nvSpPr>
          <p:cNvPr id="12" name="Shape 258">
            <a:extLst>
              <a:ext uri="{FF2B5EF4-FFF2-40B4-BE49-F238E27FC236}">
                <a16:creationId xmlns:a16="http://schemas.microsoft.com/office/drawing/2014/main" id="{E407FFE5-1CEF-F34B-88F2-2F188BF48467}"/>
              </a:ext>
            </a:extLst>
          </p:cNvPr>
          <p:cNvSpPr>
            <a:spLocks noChangeArrowheads="1"/>
          </p:cNvSpPr>
          <p:nvPr/>
        </p:nvSpPr>
        <p:spPr bwMode="auto">
          <a:xfrm>
            <a:off x="3243476" y="5310540"/>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2 x M.2 2280 PCIe </a:t>
            </a:r>
            <a:r>
              <a:rPr lang="en-US" altLang="zh-TW" sz="2400" b="1">
                <a:solidFill>
                  <a:srgbClr val="EE6D2B"/>
                </a:solidFill>
                <a:ea typeface="微軟正黑體" charset="-120"/>
                <a:sym typeface="微軟正黑體" charset="-120"/>
              </a:rPr>
              <a:t>Gen</a:t>
            </a:r>
            <a:r>
              <a:rPr lang="zh-TW" altLang="en-US" sz="2400" b="1">
                <a:solidFill>
                  <a:srgbClr val="EE6D2B"/>
                </a:solidFill>
                <a:ea typeface="微軟正黑體" charset="-120"/>
                <a:sym typeface="微軟正黑體" charset="-120"/>
              </a:rPr>
              <a:t> </a:t>
            </a:r>
            <a:r>
              <a:rPr lang="en-US" altLang="zh-TW" sz="2400" b="1">
                <a:solidFill>
                  <a:srgbClr val="EE6D2B"/>
                </a:solidFill>
                <a:ea typeface="微軟正黑體" charset="-120"/>
                <a:sym typeface="微軟正黑體" charset="-120"/>
              </a:rPr>
              <a:t>4</a:t>
            </a:r>
            <a:r>
              <a:rPr lang="zh-TW" altLang="en-US" sz="2400" b="1">
                <a:solidFill>
                  <a:srgbClr val="EE6D2B"/>
                </a:solidFill>
                <a:ea typeface="微軟正黑體" charset="-120"/>
                <a:sym typeface="微軟正黑體" charset="-120"/>
              </a:rPr>
              <a:t> </a:t>
            </a:r>
            <a:r>
              <a:rPr lang="en-US" altLang="zh-TW" sz="2400" b="1">
                <a:solidFill>
                  <a:srgbClr val="EE6D2B"/>
                </a:solidFill>
                <a:ea typeface="微軟正黑體" charset="-120"/>
                <a:sym typeface="微軟正黑體" charset="-120"/>
              </a:rPr>
              <a:t>x4</a:t>
            </a:r>
            <a:r>
              <a:rPr lang="zh-TW" altLang="en-US" sz="2400" b="1">
                <a:solidFill>
                  <a:srgbClr val="EE6D2B"/>
                </a:solidFill>
                <a:ea typeface="微軟正黑體" charset="-120"/>
                <a:sym typeface="微軟正黑體" charset="-120"/>
              </a:rPr>
              <a:t> </a:t>
            </a: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NVMe SSD </a:t>
            </a:r>
            <a:r>
              <a:rPr lang="zh-Hant"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埠</a:t>
            </a:r>
            <a:endParaRPr lang="en-US" altLang="zh-Hant" sz="2400" b="1">
              <a:solidFill>
                <a:schemeClr val="bg1"/>
              </a:solidFill>
              <a:latin typeface="Arial" panose="020B0604020202020204" pitchFamily="34" charset="0"/>
              <a:ea typeface="微軟正黑體" charset="-120"/>
              <a:cs typeface="Arial" panose="020B0604020202020204" pitchFamily="34" charset="0"/>
              <a:sym typeface="微軟正黑體" charset="-120"/>
            </a:endParaRPr>
          </a:p>
          <a:p>
            <a:pPr marL="454649" indent="-454649">
              <a:buClr>
                <a:srgbClr val="000000"/>
              </a:buClr>
              <a:buSzPct val="100000"/>
            </a:pPr>
            <a:r>
              <a:rPr lang="en-US"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+ 1 x 10GbE RJ45 </a:t>
            </a:r>
            <a:r>
              <a:rPr lang="en-US" altLang="en-US" sz="2400" b="1" err="1">
                <a:solidFill>
                  <a:schemeClr val="bg1"/>
                </a:solidFill>
                <a:latin typeface="Arial" panose="020B0604020202020204" pitchFamily="34" charset="0"/>
                <a:ea typeface="微軟正黑體" charset="-120"/>
                <a:cs typeface="Arial" panose="020B0604020202020204" pitchFamily="34" charset="0"/>
                <a:sym typeface="微軟正黑體" charset="-120"/>
              </a:rPr>
              <a:t>網路埠</a:t>
            </a:r>
            <a:endParaRPr lang="en-US" altLang="en-US" sz="2400" b="1">
              <a:solidFill>
                <a:schemeClr val="bg1"/>
              </a:solidFill>
              <a:latin typeface="Arial" panose="020B0604020202020204" pitchFamily="34" charset="0"/>
              <a:ea typeface="微軟正黑體" charset="-120"/>
              <a:cs typeface="Arial" panose="020B0604020202020204" pitchFamily="34" charset="0"/>
            </a:endParaRPr>
          </a:p>
        </p:txBody>
      </p:sp>
      <p:sp>
        <p:nvSpPr>
          <p:cNvPr id="13" name="文字方塊 21">
            <a:extLst>
              <a:ext uri="{FF2B5EF4-FFF2-40B4-BE49-F238E27FC236}">
                <a16:creationId xmlns:a16="http://schemas.microsoft.com/office/drawing/2014/main" id="{FF5D7D81-340C-4F47-A45E-99FEF17EB594}"/>
              </a:ext>
            </a:extLst>
          </p:cNvPr>
          <p:cNvSpPr txBox="1"/>
          <p:nvPr/>
        </p:nvSpPr>
        <p:spPr>
          <a:xfrm>
            <a:off x="3177291" y="4733864"/>
            <a:ext cx="4453463" cy="789896"/>
          </a:xfrm>
          <a:prstGeom prst="rect">
            <a:avLst/>
          </a:prstGeom>
          <a:noFill/>
        </p:spPr>
        <p:txBody>
          <a:bodyPr wrap="none" rtlCol="0" anchor="t">
            <a:spAutoFit/>
          </a:bodyPr>
          <a:lstStyle/>
          <a:p>
            <a:r>
              <a:rPr kumimoji="1" lang="en-US" altLang="zh-TW" sz="4400" b="1">
                <a:solidFill>
                  <a:schemeClr val="bg1"/>
                </a:solidFill>
                <a:latin typeface="Arial" panose="020B0604020202020204" pitchFamily="34" charset="0"/>
                <a:cs typeface="Arial" panose="020B0604020202020204" pitchFamily="34" charset="0"/>
              </a:rPr>
              <a:t>QM2-2P410G1T</a:t>
            </a:r>
            <a:endParaRPr kumimoji="1" lang="zh-TW" altLang="en-US" sz="4400" b="1">
              <a:solidFill>
                <a:schemeClr val="bg1"/>
              </a:solidFill>
              <a:latin typeface="Arial" panose="020B0604020202020204" pitchFamily="34" charset="0"/>
              <a:cs typeface="Arial" panose="020B0604020202020204" pitchFamily="34" charset="0"/>
            </a:endParaRPr>
          </a:p>
        </p:txBody>
      </p:sp>
      <p:sp>
        <p:nvSpPr>
          <p:cNvPr id="14" name="矩形 22">
            <a:extLst>
              <a:ext uri="{FF2B5EF4-FFF2-40B4-BE49-F238E27FC236}">
                <a16:creationId xmlns:a16="http://schemas.microsoft.com/office/drawing/2014/main" id="{BA93FAB6-2CBD-6942-BAA8-7E26A700C50E}"/>
              </a:ext>
            </a:extLst>
          </p:cNvPr>
          <p:cNvSpPr/>
          <p:nvPr/>
        </p:nvSpPr>
        <p:spPr>
          <a:xfrm>
            <a:off x="7581066" y="4804376"/>
            <a:ext cx="2366353" cy="523220"/>
          </a:xfrm>
          <a:prstGeom prst="rect">
            <a:avLst/>
          </a:prstGeom>
        </p:spPr>
        <p:txBody>
          <a:bodyPr wrap="none" anchor="t">
            <a:spAutoFit/>
          </a:bodyPr>
          <a:lstStyle/>
          <a:p>
            <a:r>
              <a:rPr lang="en-US" altLang="zh-TW" sz="2800" b="1" dirty="0">
                <a:solidFill>
                  <a:srgbClr val="EE6D2B"/>
                </a:solidFill>
                <a:ea typeface="微軟正黑體" charset="-120"/>
                <a:sym typeface="微軟正黑體" charset="-120"/>
              </a:rPr>
              <a:t>(</a:t>
            </a:r>
            <a:r>
              <a:rPr lang="en-US" altLang="zh-TW" sz="2800" b="1" dirty="0">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2800" b="1" dirty="0">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2800" b="1" dirty="0">
                <a:solidFill>
                  <a:srgbClr val="EE6D2B"/>
                </a:solidFill>
                <a:latin typeface="Arial" panose="020B0604020202020204" pitchFamily="34" charset="0"/>
                <a:ea typeface="微軟正黑體" charset="-120"/>
                <a:cs typeface="Arial" panose="020B0604020202020204" pitchFamily="34" charset="0"/>
                <a:sym typeface="微軟正黑體" charset="-120"/>
              </a:rPr>
              <a:t>4</a:t>
            </a:r>
            <a:r>
              <a:rPr lang="zh-TW" altLang="en-US" sz="2800" b="1" dirty="0">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2800" b="1" dirty="0">
                <a:solidFill>
                  <a:srgbClr val="EE6D2B"/>
                </a:solidFill>
                <a:latin typeface="Arial" panose="020B0604020202020204" pitchFamily="34" charset="0"/>
                <a:ea typeface="微軟正黑體" charset="-120"/>
                <a:cs typeface="Arial" panose="020B0604020202020204" pitchFamily="34" charset="0"/>
                <a:sym typeface="微軟正黑體" charset="-120"/>
              </a:rPr>
              <a:t>x8</a:t>
            </a:r>
            <a:r>
              <a:rPr lang="zh-TW" altLang="en-US" sz="2800" b="1" dirty="0">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zh-TW" altLang="en-US" sz="2800" b="1" dirty="0">
                <a:solidFill>
                  <a:srgbClr val="EE6D2B"/>
                </a:solidFill>
                <a:ea typeface="微軟正黑體" charset="-120"/>
                <a:sym typeface="微軟正黑體" charset="-120"/>
              </a:rPr>
              <a:t>卡</a:t>
            </a:r>
            <a:r>
              <a:rPr lang="en-US" altLang="zh-TW" sz="2800" b="1" dirty="0">
                <a:solidFill>
                  <a:srgbClr val="EE6D2B"/>
                </a:solidFill>
                <a:ea typeface="微軟正黑體" charset="-120"/>
                <a:sym typeface="微軟正黑體" charset="-120"/>
              </a:rPr>
              <a:t>)</a:t>
            </a:r>
            <a:endParaRPr lang="zh-TW" altLang="en-US" sz="2800" b="1" dirty="0">
              <a:solidFill>
                <a:srgbClr val="EE6D2B"/>
              </a:solidFill>
              <a:ea typeface="微軟正黑體" charset="-120"/>
              <a:sym typeface="微軟正黑體" charset="-120"/>
            </a:endParaRPr>
          </a:p>
        </p:txBody>
      </p:sp>
      <p:sp>
        <p:nvSpPr>
          <p:cNvPr id="15" name="矩形 14">
            <a:extLst>
              <a:ext uri="{FF2B5EF4-FFF2-40B4-BE49-F238E27FC236}">
                <a16:creationId xmlns:a16="http://schemas.microsoft.com/office/drawing/2014/main" id="{F177D6B7-34B8-5B40-ABCF-D825D6B58AD6}"/>
              </a:ext>
            </a:extLst>
          </p:cNvPr>
          <p:cNvSpPr/>
          <p:nvPr/>
        </p:nvSpPr>
        <p:spPr>
          <a:xfrm>
            <a:off x="1554452" y="2018575"/>
            <a:ext cx="5821009" cy="584775"/>
          </a:xfrm>
          <a:prstGeom prst="rect">
            <a:avLst/>
          </a:prstGeom>
        </p:spPr>
        <p:txBody>
          <a:bodyPr wrap="square" anchor="t">
            <a:spAutoFit/>
          </a:bodyPr>
          <a:lstStyle/>
          <a:p>
            <a:pPr algn="ctr"/>
            <a:r>
              <a:rPr lang="en-US" altLang="zh-TW" sz="3200" b="1" dirty="0">
                <a:solidFill>
                  <a:srgbClr val="EE6D2B"/>
                </a:solidFill>
                <a:ea typeface="微軟正黑體"/>
              </a:rPr>
              <a:t>PCIe 4.0</a:t>
            </a:r>
            <a:r>
              <a:rPr lang="zh-TW" altLang="en-US" sz="3200" b="1" dirty="0">
                <a:solidFill>
                  <a:srgbClr val="EE6D2B"/>
                </a:solidFill>
                <a:ea typeface="微軟正黑體"/>
              </a:rPr>
              <a:t> </a:t>
            </a:r>
            <a:r>
              <a:rPr lang="zh-TW" altLang="en-US" sz="3200" b="1" dirty="0">
                <a:latin typeface="微軟正黑體"/>
                <a:ea typeface="微軟正黑體"/>
              </a:rPr>
              <a:t>超高速全新介面</a:t>
            </a:r>
            <a:endParaRPr lang="en-US" altLang="zh-TW" sz="3200" b="1" kern="0" dirty="0">
              <a:latin typeface="微軟正黑體"/>
              <a:ea typeface="微軟正黑體"/>
              <a:cs typeface="Verdana"/>
              <a:sym typeface="Verdana"/>
            </a:endParaRPr>
          </a:p>
        </p:txBody>
      </p:sp>
      <p:grpSp>
        <p:nvGrpSpPr>
          <p:cNvPr id="16" name="群組 15">
            <a:extLst>
              <a:ext uri="{FF2B5EF4-FFF2-40B4-BE49-F238E27FC236}">
                <a16:creationId xmlns:a16="http://schemas.microsoft.com/office/drawing/2014/main" id="{7F834FBC-CFAF-A843-AD86-69D032553EE8}"/>
              </a:ext>
            </a:extLst>
          </p:cNvPr>
          <p:cNvGrpSpPr/>
          <p:nvPr/>
        </p:nvGrpSpPr>
        <p:grpSpPr>
          <a:xfrm>
            <a:off x="822183" y="1841444"/>
            <a:ext cx="885408" cy="885408"/>
            <a:chOff x="2699439" y="1405217"/>
            <a:chExt cx="664056" cy="664056"/>
          </a:xfrm>
        </p:grpSpPr>
        <p:sp>
          <p:nvSpPr>
            <p:cNvPr id="17" name="手繪多邊形: 圖案 6">
              <a:extLst>
                <a:ext uri="{FF2B5EF4-FFF2-40B4-BE49-F238E27FC236}">
                  <a16:creationId xmlns:a16="http://schemas.microsoft.com/office/drawing/2014/main" id="{F49F32E3-19CA-CB43-B8DE-4F674251FFC7}"/>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p>
          </p:txBody>
        </p:sp>
        <p:grpSp>
          <p:nvGrpSpPr>
            <p:cNvPr id="18" name="圖形 3">
              <a:extLst>
                <a:ext uri="{FF2B5EF4-FFF2-40B4-BE49-F238E27FC236}">
                  <a16:creationId xmlns:a16="http://schemas.microsoft.com/office/drawing/2014/main" id="{6433D8B5-FB17-4F46-A0FC-495479D7A337}"/>
                </a:ext>
              </a:extLst>
            </p:cNvPr>
            <p:cNvGrpSpPr/>
            <p:nvPr/>
          </p:nvGrpSpPr>
          <p:grpSpPr>
            <a:xfrm>
              <a:off x="2735474" y="1441252"/>
              <a:ext cx="591986" cy="591986"/>
              <a:chOff x="2733879" y="1443340"/>
              <a:chExt cx="591986" cy="591986"/>
            </a:xfrm>
          </p:grpSpPr>
          <p:sp>
            <p:nvSpPr>
              <p:cNvPr id="22" name="手繪多邊形: 圖案 10">
                <a:extLst>
                  <a:ext uri="{FF2B5EF4-FFF2-40B4-BE49-F238E27FC236}">
                    <a16:creationId xmlns:a16="http://schemas.microsoft.com/office/drawing/2014/main" id="{86B311C3-6428-9449-88D9-08AF32673B50}"/>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p>
            </p:txBody>
          </p:sp>
          <p:sp>
            <p:nvSpPr>
              <p:cNvPr id="23" name="手繪多邊形: 圖案 11">
                <a:extLst>
                  <a:ext uri="{FF2B5EF4-FFF2-40B4-BE49-F238E27FC236}">
                    <a16:creationId xmlns:a16="http://schemas.microsoft.com/office/drawing/2014/main" id="{2DDB1C55-8D4E-C141-8C9C-64DEF781D619}"/>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p>
            </p:txBody>
          </p:sp>
        </p:grpSp>
        <p:grpSp>
          <p:nvGrpSpPr>
            <p:cNvPr id="19" name="圖形 3">
              <a:extLst>
                <a:ext uri="{FF2B5EF4-FFF2-40B4-BE49-F238E27FC236}">
                  <a16:creationId xmlns:a16="http://schemas.microsoft.com/office/drawing/2014/main" id="{C52ECCA0-64FC-0245-B88C-DBE13240F8B3}"/>
                </a:ext>
              </a:extLst>
            </p:cNvPr>
            <p:cNvGrpSpPr/>
            <p:nvPr/>
          </p:nvGrpSpPr>
          <p:grpSpPr>
            <a:xfrm>
              <a:off x="2869467" y="1555073"/>
              <a:ext cx="324000" cy="324000"/>
              <a:chOff x="2883459" y="1589053"/>
              <a:chExt cx="296009" cy="268090"/>
            </a:xfrm>
            <a:noFill/>
          </p:grpSpPr>
          <p:sp>
            <p:nvSpPr>
              <p:cNvPr id="20" name="手繪多邊形: 圖案 13">
                <a:extLst>
                  <a:ext uri="{FF2B5EF4-FFF2-40B4-BE49-F238E27FC236}">
                    <a16:creationId xmlns:a16="http://schemas.microsoft.com/office/drawing/2014/main" id="{C391A129-E1AF-4041-A1A6-E593EA1B5735}"/>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p>
            </p:txBody>
          </p:sp>
          <p:sp>
            <p:nvSpPr>
              <p:cNvPr id="21" name="手繪多邊形: 圖案 14">
                <a:extLst>
                  <a:ext uri="{FF2B5EF4-FFF2-40B4-BE49-F238E27FC236}">
                    <a16:creationId xmlns:a16="http://schemas.microsoft.com/office/drawing/2014/main" id="{71F25F0A-C91A-594A-99EB-E863E4C4643E}"/>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p>
            </p:txBody>
          </p:sp>
        </p:grpSp>
      </p:grpSp>
      <p:pic>
        <p:nvPicPr>
          <p:cNvPr id="25" name="圖片 24" descr="一張含有 文字 的圖片&#10;&#10;自動產生的描述">
            <a:extLst>
              <a:ext uri="{FF2B5EF4-FFF2-40B4-BE49-F238E27FC236}">
                <a16:creationId xmlns:a16="http://schemas.microsoft.com/office/drawing/2014/main" id="{488FB2E9-C253-BD4D-9C08-7189394D1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06" y="3084092"/>
            <a:ext cx="2330635" cy="1456388"/>
          </a:xfrm>
          <a:prstGeom prst="rect">
            <a:avLst/>
          </a:prstGeom>
        </p:spPr>
      </p:pic>
      <p:pic>
        <p:nvPicPr>
          <p:cNvPr id="27" name="圖片 26" descr="一張含有 文字 的圖片&#10;&#10;自動產生的描述">
            <a:extLst>
              <a:ext uri="{FF2B5EF4-FFF2-40B4-BE49-F238E27FC236}">
                <a16:creationId xmlns:a16="http://schemas.microsoft.com/office/drawing/2014/main" id="{24341895-43D9-6846-B4A5-538700BD0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06" y="4743996"/>
            <a:ext cx="2330637" cy="1456389"/>
          </a:xfrm>
          <a:prstGeom prst="rect">
            <a:avLst/>
          </a:prstGeom>
        </p:spPr>
      </p:pic>
    </p:spTree>
    <p:extLst>
      <p:ext uri="{BB962C8B-B14F-4D97-AF65-F5344CB8AC3E}">
        <p14:creationId xmlns:p14="http://schemas.microsoft.com/office/powerpoint/2010/main" val="2390317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2D100C5-8368-3D75-7396-E7FBD4D64EAD}"/>
              </a:ext>
            </a:extLst>
          </p:cNvPr>
          <p:cNvSpPr txBox="1"/>
          <p:nvPr/>
        </p:nvSpPr>
        <p:spPr>
          <a:xfrm>
            <a:off x="364067" y="397740"/>
            <a:ext cx="11480799" cy="1323439"/>
          </a:xfrm>
          <a:prstGeom prst="rect">
            <a:avLst/>
          </a:prstGeom>
          <a:noFill/>
        </p:spPr>
        <p:txBody>
          <a:bodyPr wrap="square" rtlCol="0">
            <a:spAutoFit/>
          </a:bodyPr>
          <a:lstStyle/>
          <a:p>
            <a:r>
              <a:rPr lang="zh-TW" altLang="en-US" sz="4000" b="1" dirty="0">
                <a:solidFill>
                  <a:schemeClr val="bg1"/>
                </a:solidFill>
                <a:latin typeface="微軟正黑體" panose="020B0604030504040204" pitchFamily="34" charset="-120"/>
                <a:ea typeface="微軟正黑體" panose="020B0604030504040204" pitchFamily="34" charset="-120"/>
              </a:rPr>
              <a:t>高效率企業儲存需求趨向超高效能低延遲</a:t>
            </a:r>
            <a:r>
              <a:rPr lang="en-US" altLang="zh-TW" sz="4000" b="1" dirty="0">
                <a:solidFill>
                  <a:schemeClr val="bg1"/>
                </a:solidFill>
                <a:latin typeface="微軟正黑體" panose="020B0604030504040204" pitchFamily="34" charset="-120"/>
                <a:ea typeface="微軟正黑體" panose="020B0604030504040204" pitchFamily="34" charset="-120"/>
              </a:rPr>
              <a:t> </a:t>
            </a:r>
            <a:r>
              <a:rPr lang="en-US" altLang="zh-TW" sz="4000" b="1" dirty="0" err="1">
                <a:solidFill>
                  <a:schemeClr val="bg1"/>
                </a:solidFill>
                <a:latin typeface="微軟正黑體" panose="020B0604030504040204" pitchFamily="34" charset="-120"/>
                <a:ea typeface="微軟正黑體" panose="020B0604030504040204" pitchFamily="34" charset="-120"/>
              </a:rPr>
              <a:t>NVMe</a:t>
            </a:r>
            <a:r>
              <a:rPr lang="en-US" altLang="zh-TW" sz="4000" b="1" dirty="0">
                <a:solidFill>
                  <a:schemeClr val="bg1"/>
                </a:solidFill>
                <a:latin typeface="微軟正黑體" panose="020B0604030504040204" pitchFamily="34" charset="-120"/>
                <a:ea typeface="微軟正黑體" panose="020B0604030504040204" pitchFamily="34" charset="-120"/>
              </a:rPr>
              <a:t> </a:t>
            </a:r>
            <a:r>
              <a:rPr lang="zh-TW" altLang="en-US" sz="4000" b="1" dirty="0">
                <a:solidFill>
                  <a:schemeClr val="bg1"/>
                </a:solidFill>
                <a:latin typeface="微軟正黑體" panose="020B0604030504040204" pitchFamily="34" charset="-120"/>
                <a:ea typeface="微軟正黑體" panose="020B0604030504040204" pitchFamily="34" charset="-120"/>
              </a:rPr>
              <a:t>全快閃</a:t>
            </a:r>
            <a:r>
              <a:rPr lang="en-US" altLang="zh-TW" sz="4000" b="1" dirty="0">
                <a:solidFill>
                  <a:schemeClr val="bg1"/>
                </a:solidFill>
                <a:latin typeface="微軟正黑體" panose="020B0604030504040204" pitchFamily="34" charset="-120"/>
                <a:ea typeface="微軟正黑體" panose="020B0604030504040204" pitchFamily="34" charset="-120"/>
              </a:rPr>
              <a:t> SSD NAS</a:t>
            </a:r>
            <a:r>
              <a:rPr lang="zh-TW" altLang="en-US" sz="4000" b="1" dirty="0">
                <a:solidFill>
                  <a:schemeClr val="bg1"/>
                </a:solidFill>
                <a:latin typeface="微軟正黑體" panose="020B0604030504040204" pitchFamily="34" charset="-120"/>
                <a:ea typeface="微軟正黑體" panose="020B0604030504040204" pitchFamily="34" charset="-120"/>
              </a:rPr>
              <a:t>、</a:t>
            </a:r>
            <a:r>
              <a:rPr lang="en-US" altLang="zh-TW" sz="4000" b="1" dirty="0">
                <a:solidFill>
                  <a:schemeClr val="bg1"/>
                </a:solidFill>
                <a:latin typeface="微軟正黑體" panose="020B0604030504040204" pitchFamily="34" charset="-120"/>
                <a:ea typeface="微軟正黑體" panose="020B0604030504040204" pitchFamily="34" charset="-120"/>
              </a:rPr>
              <a:t>PCIe Gen4</a:t>
            </a:r>
            <a:r>
              <a:rPr lang="zh-TW" altLang="en-US" sz="4000" b="1" dirty="0">
                <a:solidFill>
                  <a:schemeClr val="bg1"/>
                </a:solidFill>
                <a:latin typeface="微軟正黑體" panose="020B0604030504040204" pitchFamily="34" charset="-120"/>
                <a:ea typeface="微軟正黑體" panose="020B0604030504040204" pitchFamily="34" charset="-120"/>
              </a:rPr>
              <a:t>、與</a:t>
            </a:r>
            <a:r>
              <a:rPr lang="en-US" altLang="zh-TW" sz="4000" b="1" dirty="0">
                <a:solidFill>
                  <a:schemeClr val="bg1"/>
                </a:solidFill>
                <a:latin typeface="微軟正黑體" panose="020B0604030504040204" pitchFamily="34" charset="-120"/>
                <a:ea typeface="微軟正黑體" panose="020B0604030504040204" pitchFamily="34" charset="-120"/>
              </a:rPr>
              <a:t> 25GbE </a:t>
            </a:r>
            <a:r>
              <a:rPr lang="zh-TW" altLang="en-US" sz="4000" b="1" dirty="0">
                <a:solidFill>
                  <a:schemeClr val="bg1"/>
                </a:solidFill>
                <a:latin typeface="微軟正黑體" panose="020B0604030504040204" pitchFamily="34" charset="-120"/>
                <a:ea typeface="微軟正黑體" panose="020B0604030504040204" pitchFamily="34" charset="-120"/>
              </a:rPr>
              <a:t>網路</a:t>
            </a:r>
          </a:p>
        </p:txBody>
      </p:sp>
      <p:sp>
        <p:nvSpPr>
          <p:cNvPr id="10" name="文字方塊 9">
            <a:extLst>
              <a:ext uri="{FF2B5EF4-FFF2-40B4-BE49-F238E27FC236}">
                <a16:creationId xmlns:a16="http://schemas.microsoft.com/office/drawing/2014/main" id="{E5160256-54B2-4D9B-1C2C-3F9B8ECF07B0}"/>
              </a:ext>
            </a:extLst>
          </p:cNvPr>
          <p:cNvSpPr txBox="1"/>
          <p:nvPr/>
        </p:nvSpPr>
        <p:spPr>
          <a:xfrm>
            <a:off x="605126" y="2287735"/>
            <a:ext cx="10789921" cy="985398"/>
          </a:xfrm>
          <a:prstGeom prst="rect">
            <a:avLst/>
          </a:prstGeom>
          <a:noFill/>
        </p:spPr>
        <p:txBody>
          <a:bodyPr wrap="square" rtlCol="0">
            <a:spAutoFit/>
          </a:bodyPr>
          <a:lstStyle/>
          <a:p>
            <a:pPr>
              <a:lnSpc>
                <a:spcPts val="2400"/>
              </a:lnSpc>
              <a:spcBef>
                <a:spcPts val="18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 altLang="zh-TW" sz="1400">
                <a:solidFill>
                  <a:schemeClr val="bg1"/>
                </a:solidFill>
                <a:latin typeface="Arial" panose="020B0604020202020204" pitchFamily="34" charset="0"/>
                <a:cs typeface="Arial" panose="020B0604020202020204" pitchFamily="34" charset="0"/>
              </a:rPr>
              <a:t>High-performance metadata databases, database engines, and </a:t>
            </a:r>
            <a:r>
              <a:rPr lang="en" altLang="zh-TW" sz="1400">
                <a:solidFill>
                  <a:srgbClr val="FFC000"/>
                </a:solidFill>
                <a:latin typeface="Arial" panose="020B0604020202020204" pitchFamily="34" charset="0"/>
                <a:cs typeface="Arial" panose="020B0604020202020204" pitchFamily="34" charset="0"/>
              </a:rPr>
              <a:t>NVMe SSDs </a:t>
            </a:r>
            <a:r>
              <a:rPr lang="en" altLang="zh-TW" sz="1400">
                <a:solidFill>
                  <a:schemeClr val="bg1"/>
                </a:solidFill>
                <a:latin typeface="Arial" panose="020B0604020202020204" pitchFamily="34" charset="0"/>
                <a:cs typeface="Arial" panose="020B0604020202020204" pitchFamily="34" charset="0"/>
              </a:rPr>
              <a:t>deliver the performance needed…. Additionally, beyond </a:t>
            </a:r>
            <a:r>
              <a:rPr lang="en" altLang="zh-TW" sz="1400">
                <a:solidFill>
                  <a:srgbClr val="FFC000"/>
                </a:solidFill>
                <a:latin typeface="Arial" panose="020B0604020202020204" pitchFamily="34" charset="0"/>
                <a:cs typeface="Arial" panose="020B0604020202020204" pitchFamily="34" charset="0"/>
              </a:rPr>
              <a:t>compression</a:t>
            </a:r>
            <a:r>
              <a:rPr lang="en" altLang="zh-TW" sz="1400">
                <a:solidFill>
                  <a:schemeClr val="bg1"/>
                </a:solidFill>
                <a:latin typeface="Arial" panose="020B0604020202020204" pitchFamily="34" charset="0"/>
                <a:cs typeface="Arial" panose="020B0604020202020204" pitchFamily="34" charset="0"/>
              </a:rPr>
              <a:t>, …. </a:t>
            </a:r>
            <a:r>
              <a:rPr lang="en" altLang="zh-TW" sz="1400">
                <a:solidFill>
                  <a:srgbClr val="FFC000"/>
                </a:solidFill>
                <a:latin typeface="Arial" panose="020B0604020202020204" pitchFamily="34" charset="0"/>
                <a:cs typeface="Arial" panose="020B0604020202020204" pitchFamily="34" charset="0"/>
              </a:rPr>
              <a:t>PCI-Express 4.0 </a:t>
            </a:r>
            <a:r>
              <a:rPr lang="en" altLang="zh-TW" sz="1400">
                <a:solidFill>
                  <a:schemeClr val="bg1"/>
                </a:solidFill>
                <a:latin typeface="Arial" panose="020B0604020202020204" pitchFamily="34" charset="0"/>
                <a:cs typeface="Arial" panose="020B0604020202020204" pitchFamily="34" charset="0"/>
              </a:rPr>
              <a:t>specification for bandwidth improvements…and significant </a:t>
            </a:r>
            <a:r>
              <a:rPr lang="en" altLang="zh-TW" sz="1400">
                <a:solidFill>
                  <a:srgbClr val="FFC000"/>
                </a:solidFill>
                <a:latin typeface="Arial" panose="020B0604020202020204" pitchFamily="34" charset="0"/>
                <a:cs typeface="Arial" panose="020B0604020202020204" pitchFamily="34" charset="0"/>
              </a:rPr>
              <a:t>price declines</a:t>
            </a:r>
            <a:r>
              <a:rPr lang="en" altLang="zh-TW" sz="1400">
                <a:solidFill>
                  <a:schemeClr val="bg1"/>
                </a:solidFill>
                <a:latin typeface="Arial" panose="020B0604020202020204" pitchFamily="34" charset="0"/>
                <a:cs typeface="Arial" panose="020B0604020202020204" pitchFamily="34" charset="0"/>
              </a:rPr>
              <a:t>, has made it economically feasible to deploy at large scale”</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矩形 1">
            <a:extLst>
              <a:ext uri="{FF2B5EF4-FFF2-40B4-BE49-F238E27FC236}">
                <a16:creationId xmlns:a16="http://schemas.microsoft.com/office/drawing/2014/main" id="{E61C2F02-3EBF-6DB7-EC6A-FD7FDC5D2D3E}"/>
              </a:ext>
            </a:extLst>
          </p:cNvPr>
          <p:cNvSpPr/>
          <p:nvPr/>
        </p:nvSpPr>
        <p:spPr>
          <a:xfrm>
            <a:off x="5788212" y="3003999"/>
            <a:ext cx="5503817" cy="215444"/>
          </a:xfrm>
          <a:prstGeom prst="rect">
            <a:avLst/>
          </a:prstGeom>
        </p:spPr>
        <p:txBody>
          <a:bodyPr wrap="square">
            <a:spAutoFit/>
          </a:bodyPr>
          <a:lstStyle/>
          <a:p>
            <a:pPr algn="r"/>
            <a:r>
              <a:rPr lang="zh-TW" altLang="en-US" sz="800">
                <a:solidFill>
                  <a:schemeClr val="bg1"/>
                </a:solidFill>
                <a:latin typeface="Arial" panose="020B0604020202020204" pitchFamily="34" charset="0"/>
                <a:cs typeface="Arial" panose="020B0604020202020204" pitchFamily="34" charset="0"/>
              </a:rPr>
              <a:t>https://www.networkworld.com/article/3666956/8-enterprise-storage-trends-to-watch.html</a:t>
            </a:r>
          </a:p>
        </p:txBody>
      </p:sp>
      <p:sp>
        <p:nvSpPr>
          <p:cNvPr id="6" name="矩形 5">
            <a:extLst>
              <a:ext uri="{FF2B5EF4-FFF2-40B4-BE49-F238E27FC236}">
                <a16:creationId xmlns:a16="http://schemas.microsoft.com/office/drawing/2014/main" id="{27480D75-D0E7-3E26-19ED-B6DCE29D6CD4}"/>
              </a:ext>
            </a:extLst>
          </p:cNvPr>
          <p:cNvSpPr/>
          <p:nvPr/>
        </p:nvSpPr>
        <p:spPr>
          <a:xfrm>
            <a:off x="605126" y="3441570"/>
            <a:ext cx="10660941" cy="307777"/>
          </a:xfrm>
          <a:prstGeom prst="rect">
            <a:avLst/>
          </a:prstGeom>
        </p:spPr>
        <p:txBody>
          <a:bodyPr wrap="square">
            <a:spAutoFit/>
          </a:bodyPr>
          <a:lstStyle/>
          <a:p>
            <a:r>
              <a:rPr lang="en" altLang="zh-TW" sz="1400">
                <a:solidFill>
                  <a:schemeClr val="bg1"/>
                </a:solidFill>
                <a:latin typeface="Arial" panose="020B0604020202020204" pitchFamily="34" charset="0"/>
                <a:cs typeface="Arial" panose="020B0604020202020204" pitchFamily="34" charset="0"/>
              </a:rPr>
              <a:t>“TrendForce predicts NAND flash prices will </a:t>
            </a:r>
            <a:r>
              <a:rPr lang="en" altLang="zh-TW" sz="1400">
                <a:solidFill>
                  <a:srgbClr val="FFC000"/>
                </a:solidFill>
                <a:latin typeface="Arial" panose="020B0604020202020204" pitchFamily="34" charset="0"/>
                <a:cs typeface="Arial" panose="020B0604020202020204" pitchFamily="34" charset="0"/>
              </a:rPr>
              <a:t>decline 8-13 percent </a:t>
            </a:r>
            <a:r>
              <a:rPr lang="en" altLang="zh-TW" sz="1400">
                <a:solidFill>
                  <a:schemeClr val="bg1"/>
                </a:solidFill>
                <a:latin typeface="Arial" panose="020B0604020202020204" pitchFamily="34" charset="0"/>
                <a:cs typeface="Arial" panose="020B0604020202020204" pitchFamily="34" charset="0"/>
              </a:rPr>
              <a:t>in the third quarter of 2022, and may </a:t>
            </a:r>
            <a:r>
              <a:rPr lang="en" altLang="zh-TW" sz="1400">
                <a:solidFill>
                  <a:srgbClr val="FFC000"/>
                </a:solidFill>
                <a:latin typeface="Arial" panose="020B0604020202020204" pitchFamily="34" charset="0"/>
                <a:cs typeface="Arial" panose="020B0604020202020204" pitchFamily="34" charset="0"/>
              </a:rPr>
              <a:t>continue</a:t>
            </a:r>
            <a:r>
              <a:rPr lang="en" altLang="zh-TW" sz="1400">
                <a:solidFill>
                  <a:schemeClr val="bg1"/>
                </a:solidFill>
                <a:latin typeface="Arial" panose="020B0604020202020204" pitchFamily="34" charset="0"/>
                <a:cs typeface="Arial" panose="020B0604020202020204" pitchFamily="34" charset="0"/>
              </a:rPr>
              <a:t> into the fourth quarter”</a:t>
            </a:r>
            <a:endParaRPr lang="zh-TW" altLang="en-US" sz="1400">
              <a:solidFill>
                <a:schemeClr val="bg1"/>
              </a:solidFill>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7B4D1FEF-E775-6BD4-45EA-25E0C7F1BAA0}"/>
              </a:ext>
            </a:extLst>
          </p:cNvPr>
          <p:cNvSpPr txBox="1"/>
          <p:nvPr/>
        </p:nvSpPr>
        <p:spPr>
          <a:xfrm>
            <a:off x="813826" y="1834185"/>
            <a:ext cx="10564347" cy="369332"/>
          </a:xfrm>
          <a:prstGeom prst="rect">
            <a:avLst/>
          </a:prstGeom>
          <a:noFill/>
        </p:spPr>
        <p:txBody>
          <a:bodyPr wrap="squar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價格逐漸下探</a:t>
            </a:r>
            <a:r>
              <a:rPr lang="en-US" altLang="zh-TW" b="1" dirty="0">
                <a:solidFill>
                  <a:schemeClr val="bg1"/>
                </a:solidFill>
                <a:latin typeface="微軟正黑體" panose="020B0604030504040204" pitchFamily="34" charset="-120"/>
                <a:ea typeface="微軟正黑體" panose="020B0604030504040204" pitchFamily="34" charset="-120"/>
              </a:rPr>
              <a:t> (8~13%) </a:t>
            </a:r>
            <a:r>
              <a:rPr lang="zh-TW" altLang="en-US" b="1" dirty="0">
                <a:solidFill>
                  <a:schemeClr val="bg1"/>
                </a:solidFill>
                <a:latin typeface="微軟正黑體" panose="020B0604030504040204" pitchFamily="34" charset="-120"/>
                <a:ea typeface="微軟正黑體" panose="020B0604030504040204" pitchFamily="34" charset="-120"/>
              </a:rPr>
              <a:t>的</a:t>
            </a:r>
            <a:r>
              <a:rPr lang="en-US" altLang="zh-TW" b="1" dirty="0">
                <a:solidFill>
                  <a:schemeClr val="bg1"/>
                </a:solidFill>
                <a:latin typeface="微軟正黑體" panose="020B0604030504040204" pitchFamily="34" charset="-120"/>
                <a:ea typeface="微軟正黑體" panose="020B0604030504040204" pitchFamily="34" charset="-120"/>
              </a:rPr>
              <a:t> </a:t>
            </a:r>
            <a:r>
              <a:rPr lang="en-US" altLang="zh-TW" b="1" dirty="0" err="1">
                <a:solidFill>
                  <a:schemeClr val="bg1"/>
                </a:solidFill>
                <a:latin typeface="微軟正黑體" panose="020B0604030504040204" pitchFamily="34" charset="-120"/>
                <a:ea typeface="微軟正黑體" panose="020B0604030504040204" pitchFamily="34" charset="-120"/>
              </a:rPr>
              <a:t>NVMe</a:t>
            </a:r>
            <a:r>
              <a:rPr lang="en-US" altLang="zh-TW" b="1" dirty="0">
                <a:solidFill>
                  <a:schemeClr val="bg1"/>
                </a:solidFill>
                <a:latin typeface="微軟正黑體" panose="020B0604030504040204" pitchFamily="34" charset="-120"/>
                <a:ea typeface="微軟正黑體" panose="020B0604030504040204" pitchFamily="34" charset="-120"/>
              </a:rPr>
              <a:t> SSD </a:t>
            </a:r>
            <a:r>
              <a:rPr lang="zh-TW" altLang="en-US" b="1" dirty="0">
                <a:solidFill>
                  <a:schemeClr val="bg1"/>
                </a:solidFill>
                <a:latin typeface="微軟正黑體" panose="020B0604030504040204" pitchFamily="34" charset="-120"/>
                <a:ea typeface="微軟正黑體" panose="020B0604030504040204" pitchFamily="34" charset="-120"/>
              </a:rPr>
              <a:t>以及</a:t>
            </a:r>
            <a:r>
              <a:rPr lang="en-US" altLang="zh-TW" b="1" dirty="0">
                <a:solidFill>
                  <a:schemeClr val="bg1"/>
                </a:solidFill>
                <a:latin typeface="微軟正黑體" panose="020B0604030504040204" pitchFamily="34" charset="-120"/>
                <a:ea typeface="微軟正黑體" panose="020B0604030504040204" pitchFamily="34" charset="-120"/>
              </a:rPr>
              <a:t> PCIe Gen4 </a:t>
            </a:r>
            <a:r>
              <a:rPr lang="zh-TW" altLang="en-US" b="1" dirty="0">
                <a:solidFill>
                  <a:schemeClr val="bg1"/>
                </a:solidFill>
                <a:latin typeface="微軟正黑體" panose="020B0604030504040204" pitchFamily="34" charset="-120"/>
                <a:ea typeface="微軟正黑體" panose="020B0604030504040204" pitchFamily="34" charset="-120"/>
              </a:rPr>
              <a:t>普及讓全快閃</a:t>
            </a:r>
            <a:r>
              <a:rPr lang="en-US" altLang="zh-TW" b="1" dirty="0">
                <a:solidFill>
                  <a:schemeClr val="bg1"/>
                </a:solidFill>
                <a:latin typeface="微軟正黑體" panose="020B0604030504040204" pitchFamily="34" charset="-120"/>
                <a:ea typeface="微軟正黑體" panose="020B0604030504040204" pitchFamily="34" charset="-120"/>
              </a:rPr>
              <a:t> NAS </a:t>
            </a:r>
            <a:r>
              <a:rPr lang="zh-TW" altLang="en-US" b="1" dirty="0">
                <a:solidFill>
                  <a:schemeClr val="bg1"/>
                </a:solidFill>
                <a:latin typeface="微軟正黑體" panose="020B0604030504040204" pitchFamily="34" charset="-120"/>
                <a:ea typeface="微軟正黑體" panose="020B0604030504040204" pitchFamily="34" charset="-120"/>
              </a:rPr>
              <a:t>更容易導入企業儲存應用</a:t>
            </a:r>
          </a:p>
        </p:txBody>
      </p:sp>
      <p:pic>
        <p:nvPicPr>
          <p:cNvPr id="17" name="Picture 2">
            <a:extLst>
              <a:ext uri="{FF2B5EF4-FFF2-40B4-BE49-F238E27FC236}">
                <a16:creationId xmlns:a16="http://schemas.microsoft.com/office/drawing/2014/main" id="{A1D55A12-A6AF-9A58-397F-D77B48658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02" y="4546712"/>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93E5A07B-3B73-F913-75F3-8A0D77654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647" y="4546710"/>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3D06DC7-C597-32F9-5D0F-919CB2780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592" y="4546711"/>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6F3374DA-AF19-9D59-BF6A-D1ECBE68076C}"/>
              </a:ext>
            </a:extLst>
          </p:cNvPr>
          <p:cNvSpPr txBox="1"/>
          <p:nvPr/>
        </p:nvSpPr>
        <p:spPr>
          <a:xfrm>
            <a:off x="830700" y="4149459"/>
            <a:ext cx="3235483" cy="369332"/>
          </a:xfrm>
          <a:prstGeom prst="rect">
            <a:avLst/>
          </a:prstGeom>
          <a:noFill/>
        </p:spPr>
        <p:txBody>
          <a:bodyPr wrap="square">
            <a:spAutoFit/>
          </a:bodyPr>
          <a:lstStyle/>
          <a:p>
            <a:pPr algn="ctr" fontAlgn="base"/>
            <a:r>
              <a:rPr lang="zh-TW" altLang="en-US" b="1">
                <a:solidFill>
                  <a:schemeClr val="bg1"/>
                </a:solidFill>
                <a:latin typeface="微軟正黑體" panose="020B0604030504040204" pitchFamily="34" charset="-120"/>
                <a:ea typeface="微軟正黑體" panose="020B0604030504040204" pitchFamily="34" charset="-120"/>
                <a:cs typeface="+mn-ea"/>
                <a:sym typeface="+mn-lt"/>
              </a:rPr>
              <a:t>虛擬化</a:t>
            </a:r>
            <a:endParaRPr lang="en" altLang="zh-TW">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1" name="文字方塊 20">
            <a:extLst>
              <a:ext uri="{FF2B5EF4-FFF2-40B4-BE49-F238E27FC236}">
                <a16:creationId xmlns:a16="http://schemas.microsoft.com/office/drawing/2014/main" id="{96D1853A-0525-AD81-F359-64D94E3B7194}"/>
              </a:ext>
            </a:extLst>
          </p:cNvPr>
          <p:cNvSpPr txBox="1"/>
          <p:nvPr/>
        </p:nvSpPr>
        <p:spPr>
          <a:xfrm>
            <a:off x="4513647" y="4146041"/>
            <a:ext cx="3235482" cy="369332"/>
          </a:xfrm>
          <a:prstGeom prst="rect">
            <a:avLst/>
          </a:prstGeom>
          <a:noFill/>
        </p:spPr>
        <p:txBody>
          <a:bodyPr wrap="square">
            <a:spAutoFit/>
          </a:bodyPr>
          <a:lstStyle/>
          <a:p>
            <a:pPr algn="ctr" fontAlgn="base"/>
            <a:r>
              <a:rPr lang="zh-TW" altLang="en-US" b="1">
                <a:solidFill>
                  <a:schemeClr val="bg1"/>
                </a:solidFill>
                <a:latin typeface="微軟正黑體" panose="020B0604030504040204" pitchFamily="34" charset="-120"/>
                <a:ea typeface="微軟正黑體" panose="020B0604030504040204" pitchFamily="34" charset="-120"/>
                <a:cs typeface="+mn-ea"/>
                <a:sym typeface="+mn-lt"/>
              </a:rPr>
              <a:t>資料庫</a:t>
            </a:r>
            <a:endParaRPr lang="en" altLang="zh-TW">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2" name="文字方塊 21">
            <a:extLst>
              <a:ext uri="{FF2B5EF4-FFF2-40B4-BE49-F238E27FC236}">
                <a16:creationId xmlns:a16="http://schemas.microsoft.com/office/drawing/2014/main" id="{9EB0B2B3-7A39-ADCA-60D6-A67928F002F7}"/>
              </a:ext>
            </a:extLst>
          </p:cNvPr>
          <p:cNvSpPr txBox="1"/>
          <p:nvPr/>
        </p:nvSpPr>
        <p:spPr>
          <a:xfrm>
            <a:off x="8196592" y="4136776"/>
            <a:ext cx="3235482" cy="369332"/>
          </a:xfrm>
          <a:prstGeom prst="rect">
            <a:avLst/>
          </a:prstGeom>
          <a:noFill/>
        </p:spPr>
        <p:txBody>
          <a:bodyPr wrap="square">
            <a:spAutoFit/>
          </a:bodyPr>
          <a:lstStyle/>
          <a:p>
            <a:pPr algn="ctr" fontAlgn="base"/>
            <a:r>
              <a:rPr lang="zh-TW" altLang="en-US" b="1">
                <a:solidFill>
                  <a:schemeClr val="bg1"/>
                </a:solidFill>
                <a:latin typeface="微軟正黑體" panose="020B0604030504040204" pitchFamily="34" charset="-120"/>
                <a:ea typeface="微軟正黑體" panose="020B0604030504040204" pitchFamily="34" charset="-120"/>
                <a:cs typeface="+mn-ea"/>
                <a:sym typeface="+mn-lt"/>
              </a:rPr>
              <a:t>影視產業</a:t>
            </a:r>
            <a:r>
              <a:rPr lang="en-US" altLang="zh-TW" b="1">
                <a:solidFill>
                  <a:schemeClr val="bg1"/>
                </a:solidFill>
                <a:latin typeface="微軟正黑體" panose="020B0604030504040204" pitchFamily="34" charset="-120"/>
                <a:ea typeface="微軟正黑體" panose="020B0604030504040204" pitchFamily="34" charset="-120"/>
                <a:cs typeface="+mn-ea"/>
                <a:sym typeface="+mn-lt"/>
              </a:rPr>
              <a:t> (M&amp;E)</a:t>
            </a:r>
            <a:endParaRPr lang="en" altLang="zh-TW">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3" name="矩形 22">
            <a:extLst>
              <a:ext uri="{FF2B5EF4-FFF2-40B4-BE49-F238E27FC236}">
                <a16:creationId xmlns:a16="http://schemas.microsoft.com/office/drawing/2014/main" id="{C66DEB66-F2FB-D2E7-8265-DC2E10D08B71}"/>
              </a:ext>
            </a:extLst>
          </p:cNvPr>
          <p:cNvSpPr/>
          <p:nvPr/>
        </p:nvSpPr>
        <p:spPr>
          <a:xfrm>
            <a:off x="7694569" y="3746701"/>
            <a:ext cx="3597460" cy="246221"/>
          </a:xfrm>
          <a:prstGeom prst="rect">
            <a:avLst/>
          </a:prstGeom>
        </p:spPr>
        <p:txBody>
          <a:bodyPr wrap="none">
            <a:spAutoFit/>
          </a:bodyPr>
          <a:lstStyle/>
          <a:p>
            <a:pPr algn="r"/>
            <a:r>
              <a:rPr lang="zh-TW" altLang="en-US" sz="1000">
                <a:solidFill>
                  <a:schemeClr val="bg1"/>
                </a:solidFill>
                <a:latin typeface="Arial" panose="020B0604020202020204" pitchFamily="34" charset="0"/>
                <a:cs typeface="Arial" panose="020B0604020202020204" pitchFamily="34" charset="0"/>
              </a:rPr>
              <a:t>https://www.theregister.com/2022/07/19/nand_flash_decline/</a:t>
            </a:r>
          </a:p>
        </p:txBody>
      </p:sp>
    </p:spTree>
    <p:extLst>
      <p:ext uri="{BB962C8B-B14F-4D97-AF65-F5344CB8AC3E}">
        <p14:creationId xmlns:p14="http://schemas.microsoft.com/office/powerpoint/2010/main" val="3334673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6BD1466A-0728-B346-8D23-58A5A24F4F79}"/>
              </a:ext>
            </a:extLst>
          </p:cNvPr>
          <p:cNvCxnSpPr>
            <a:cxnSpLocks/>
          </p:cNvCxnSpPr>
          <p:nvPr/>
        </p:nvCxnSpPr>
        <p:spPr>
          <a:xfrm>
            <a:off x="2890140" y="2623178"/>
            <a:ext cx="3207435"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96AA27EE-3E1B-744F-9E0D-6CF168093C12}"/>
              </a:ext>
            </a:extLst>
          </p:cNvPr>
          <p:cNvGrpSpPr/>
          <p:nvPr/>
        </p:nvGrpSpPr>
        <p:grpSpPr>
          <a:xfrm>
            <a:off x="5736077" y="1880995"/>
            <a:ext cx="4132985" cy="1405352"/>
            <a:chOff x="5281398" y="2130931"/>
            <a:chExt cx="5815446" cy="1873802"/>
          </a:xfrm>
        </p:grpSpPr>
        <p:sp>
          <p:nvSpPr>
            <p:cNvPr id="5" name="矩形: 圓角 15">
              <a:extLst>
                <a:ext uri="{FF2B5EF4-FFF2-40B4-BE49-F238E27FC236}">
                  <a16:creationId xmlns:a16="http://schemas.microsoft.com/office/drawing/2014/main" id="{6CCEDFDF-C8CE-0446-BBA8-91BBC598F1A8}"/>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6" name="圖片 5">
              <a:extLst>
                <a:ext uri="{FF2B5EF4-FFF2-40B4-BE49-F238E27FC236}">
                  <a16:creationId xmlns:a16="http://schemas.microsoft.com/office/drawing/2014/main" id="{C7FCB07A-C661-1E40-A74F-7A75FAB55CE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9F9AF52-2A6E-2E4D-8AAE-2DF1DA162FC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8" name="直線接點 7">
            <a:extLst>
              <a:ext uri="{FF2B5EF4-FFF2-40B4-BE49-F238E27FC236}">
                <a16:creationId xmlns:a16="http://schemas.microsoft.com/office/drawing/2014/main" id="{4CC1A21C-C19F-154A-8987-C4B6CB68C8AF}"/>
              </a:ext>
            </a:extLst>
          </p:cNvPr>
          <p:cNvCxnSpPr>
            <a:cxnSpLocks/>
          </p:cNvCxnSpPr>
          <p:nvPr/>
        </p:nvCxnSpPr>
        <p:spPr>
          <a:xfrm>
            <a:off x="2930311" y="5195704"/>
            <a:ext cx="3238904"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B716CB79-51A2-3E46-8A7C-D6566A498E0E}"/>
              </a:ext>
            </a:extLst>
          </p:cNvPr>
          <p:cNvSpPr txBox="1">
            <a:spLocks/>
          </p:cNvSpPr>
          <p:nvPr/>
        </p:nvSpPr>
        <p:spPr>
          <a:xfrm>
            <a:off x="1248621" y="1383858"/>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內容版面配置區 2">
            <a:extLst>
              <a:ext uri="{FF2B5EF4-FFF2-40B4-BE49-F238E27FC236}">
                <a16:creationId xmlns:a16="http://schemas.microsoft.com/office/drawing/2014/main" id="{A8CA964A-87A5-8E4E-88C1-64F0A8662214}"/>
              </a:ext>
            </a:extLst>
          </p:cNvPr>
          <p:cNvSpPr txBox="1">
            <a:spLocks/>
          </p:cNvSpPr>
          <p:nvPr/>
        </p:nvSpPr>
        <p:spPr>
          <a:xfrm>
            <a:off x="6017813" y="1904123"/>
            <a:ext cx="3806868"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625"/>
              </a:lnSpc>
              <a:spcBef>
                <a:spcPts val="900"/>
              </a:spcBef>
              <a:buClr>
                <a:schemeClr val="bg1"/>
              </a:buClr>
            </a:pPr>
            <a:r>
              <a:rPr lang="zh-TW" altLang="en-US" sz="2000" dirty="0">
                <a:latin typeface="微軟正黑體" panose="020B0604030504040204" pitchFamily="34" charset="-120"/>
                <a:ea typeface="微軟正黑體" panose="020B0604030504040204" pitchFamily="34" charset="-120"/>
                <a:cs typeface="Arial" panose="020B0604020202020204" pitchFamily="34" charset="0"/>
              </a:rPr>
              <a:t>適用於 </a:t>
            </a:r>
            <a:r>
              <a:rPr lang="en-US" altLang="zh-TW" sz="2000" dirty="0">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2000" dirty="0">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dirty="0">
                <a:latin typeface="微軟正黑體" panose="020B0604030504040204" pitchFamily="34" charset="-120"/>
                <a:ea typeface="微軟正黑體" panose="020B0604030504040204" pitchFamily="34" charset="-120"/>
                <a:cs typeface="Arial" panose="020B0604020202020204" pitchFamily="34" charset="0"/>
              </a:rPr>
              <a:t>高速且經濟實惠的選購配件 </a:t>
            </a:r>
            <a:r>
              <a:rPr lang="en-US" altLang="zh-TW" sz="2000" dirty="0">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QNAP FC </a:t>
            </a:r>
            <a:r>
              <a:rPr lang="en-US" altLang="zh-TW" sz="2000" dirty="0" err="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Fibre</a:t>
            </a:r>
            <a:r>
              <a:rPr lang="en-US" altLang="zh-TW" sz="2000" dirty="0">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 Channel </a:t>
            </a:r>
            <a:r>
              <a:rPr lang="zh-TW" altLang="en-US" sz="2000" dirty="0">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高速擴充卡</a:t>
            </a:r>
            <a:endParaRPr lang="en-US" altLang="zh-TW" sz="2000" dirty="0">
              <a:latin typeface="微軟正黑體" panose="020B0604030504040204" pitchFamily="34" charset="-120"/>
              <a:ea typeface="微軟正黑體" panose="020B0604030504040204" pitchFamily="34" charset="-120"/>
              <a:cs typeface="Arial" panose="020B0604020202020204" pitchFamily="34" charset="0"/>
            </a:endParaRPr>
          </a:p>
          <a:p>
            <a:pPr>
              <a:spcBef>
                <a:spcPts val="900"/>
              </a:spcBef>
              <a:buClr>
                <a:schemeClr val="bg1"/>
              </a:buClr>
            </a:pPr>
            <a:r>
              <a:rPr lang="en-US" altLang="zh-CN" sz="1050" dirty="0">
                <a:latin typeface="微軟正黑體" panose="020B0604030504040204" pitchFamily="34" charset="-120"/>
                <a:ea typeface="微軟正黑體" panose="020B0604030504040204" pitchFamily="34" charset="-120"/>
                <a:cs typeface="Arial" panose="020B0604020202020204" pitchFamily="34" charset="0"/>
              </a:rPr>
              <a:t>* </a:t>
            </a:r>
            <a:r>
              <a:rPr lang="zh-TW" altLang="en-US" sz="1050" dirty="0">
                <a:latin typeface="微軟正黑體" panose="020B0604030504040204" pitchFamily="34" charset="-120"/>
                <a:ea typeface="微軟正黑體" panose="020B0604030504040204" pitchFamily="34" charset="-120"/>
                <a:cs typeface="Arial" panose="020B0604020202020204" pitchFamily="34" charset="0"/>
              </a:rPr>
              <a:t>不支援安裝於 </a:t>
            </a:r>
            <a:r>
              <a:rPr lang="en-US" altLang="zh-CN" sz="1050" dirty="0">
                <a:latin typeface="微軟正黑體" panose="020B0604030504040204" pitchFamily="34" charset="-120"/>
                <a:ea typeface="微軟正黑體" panose="020B0604030504040204" pitchFamily="34" charset="-120"/>
                <a:cs typeface="Arial" panose="020B0604020202020204" pitchFamily="34" charset="0"/>
              </a:rPr>
              <a:t>Windows/Linux </a:t>
            </a:r>
            <a:r>
              <a:rPr lang="zh-TW" altLang="en-US" sz="1050" dirty="0">
                <a:latin typeface="微軟正黑體" panose="020B0604030504040204" pitchFamily="34" charset="-120"/>
                <a:ea typeface="微軟正黑體" panose="020B0604030504040204" pitchFamily="34" charset="-120"/>
                <a:cs typeface="Arial" panose="020B0604020202020204" pitchFamily="34" charset="0"/>
              </a:rPr>
              <a:t>主機</a:t>
            </a:r>
            <a:endParaRPr lang="zh-CN" altLang="en-US" sz="1050"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文本框 16">
            <a:extLst>
              <a:ext uri="{FF2B5EF4-FFF2-40B4-BE49-F238E27FC236}">
                <a16:creationId xmlns:a16="http://schemas.microsoft.com/office/drawing/2014/main" id="{EF41CFEB-B697-FB45-B4B8-0A1949C073D9}"/>
              </a:ext>
            </a:extLst>
          </p:cNvPr>
          <p:cNvSpPr txBox="1"/>
          <p:nvPr/>
        </p:nvSpPr>
        <p:spPr>
          <a:xfrm>
            <a:off x="1745400" y="4060198"/>
            <a:ext cx="75043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SzPct val="80000"/>
            </a:pPr>
            <a:r>
              <a:rPr lang="en-US" altLang="zh-CN"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QXP FC </a:t>
            </a:r>
            <a:r>
              <a:rPr lang="zh-CN" altLang="en-US"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卡隨附</a:t>
            </a:r>
            <a:r>
              <a:rPr lang="en-US" altLang="zh-CN"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Optical FC </a:t>
            </a:r>
            <a:r>
              <a:rPr lang="zh-TW" altLang="en-US" sz="21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收發器</a:t>
            </a:r>
            <a:r>
              <a:rPr lang="en-US" altLang="zh-TW" sz="21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21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可再另外單獨購買：</a:t>
            </a:r>
            <a:endParaRPr lang="zh-CN" altLang="en-US"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文本框 17">
            <a:extLst>
              <a:ext uri="{FF2B5EF4-FFF2-40B4-BE49-F238E27FC236}">
                <a16:creationId xmlns:a16="http://schemas.microsoft.com/office/drawing/2014/main" id="{25ADD1E1-E020-1C43-AF28-AA9B72A2F5FC}"/>
              </a:ext>
            </a:extLst>
          </p:cNvPr>
          <p:cNvSpPr txBox="1"/>
          <p:nvPr/>
        </p:nvSpPr>
        <p:spPr>
          <a:xfrm>
            <a:off x="3576538" y="1864061"/>
            <a:ext cx="2003193" cy="6122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QXP-32G2FC</a:t>
            </a:r>
          </a:p>
          <a:p>
            <a:pPr>
              <a:lnSpc>
                <a:spcPts val="1875"/>
              </a:lnSpc>
            </a:pPr>
            <a:r>
              <a:rPr lang="zh-CN" altLang="en-US" sz="1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雙埠</a:t>
            </a:r>
            <a:r>
              <a:rPr lang="en-US" altLang="zh-CN" sz="1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32Gbps FC </a:t>
            </a:r>
            <a:r>
              <a:rPr lang="zh-CN" altLang="en-US" sz="1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a:t>
            </a:r>
          </a:p>
        </p:txBody>
      </p:sp>
      <p:sp>
        <p:nvSpPr>
          <p:cNvPr id="13" name="文本框 17">
            <a:extLst>
              <a:ext uri="{FF2B5EF4-FFF2-40B4-BE49-F238E27FC236}">
                <a16:creationId xmlns:a16="http://schemas.microsoft.com/office/drawing/2014/main" id="{E0D5AD51-8A88-024A-ACB3-B97F81BF09B3}"/>
              </a:ext>
            </a:extLst>
          </p:cNvPr>
          <p:cNvSpPr txBox="1"/>
          <p:nvPr/>
        </p:nvSpPr>
        <p:spPr>
          <a:xfrm>
            <a:off x="3594249" y="2770012"/>
            <a:ext cx="2003193" cy="6122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QXP-16G2FC</a:t>
            </a:r>
          </a:p>
          <a:p>
            <a:pPr>
              <a:lnSpc>
                <a:spcPts val="1875"/>
              </a:lnSpc>
            </a:pPr>
            <a:r>
              <a:rPr lang="zh-CN" altLang="en-US" sz="1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雙埠</a:t>
            </a:r>
            <a:r>
              <a:rPr lang="en-US" altLang="zh-CN" sz="1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16Gbps FC </a:t>
            </a:r>
            <a:r>
              <a:rPr lang="zh-CN" altLang="en-US" sz="1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a:t>
            </a:r>
          </a:p>
        </p:txBody>
      </p:sp>
      <p:sp>
        <p:nvSpPr>
          <p:cNvPr id="14" name="文本框 17">
            <a:extLst>
              <a:ext uri="{FF2B5EF4-FFF2-40B4-BE49-F238E27FC236}">
                <a16:creationId xmlns:a16="http://schemas.microsoft.com/office/drawing/2014/main" id="{76F96C76-9CAA-F849-914A-1823BE5595E0}"/>
              </a:ext>
            </a:extLst>
          </p:cNvPr>
          <p:cNvSpPr txBox="1"/>
          <p:nvPr/>
        </p:nvSpPr>
        <p:spPr>
          <a:xfrm>
            <a:off x="3348614" y="4550418"/>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indent="152400">
              <a:buFont typeface="Arial" panose="020B0604020202020204" pitchFamily="34" charset="0"/>
              <a:buChar char="•"/>
            </a:pPr>
            <a:r>
              <a:rPr lang="en-US" altLang="zh-CN" sz="16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TRX-32GFCSFP-SR</a:t>
            </a:r>
          </a:p>
          <a:p>
            <a:pPr marL="180975" lvl="1" indent="152400"/>
            <a:r>
              <a:rPr lang="en-US" altLang="zh-CN" sz="1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32Gb/16Gb/8Gb</a:t>
            </a:r>
            <a:br>
              <a:rPr lang="en-US" altLang="zh-CN" sz="1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br>
            <a:endParaRPr lang="en-US" altLang="zh-CN" sz="1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180975" indent="152400">
              <a:buFont typeface="Arial" panose="020B0604020202020204" pitchFamily="34" charset="0"/>
              <a:buChar char="•"/>
            </a:pPr>
            <a:r>
              <a:rPr lang="en-US" altLang="zh-CN" sz="1600" b="1" dirty="0">
                <a:solidFill>
                  <a:srgbClr val="FFC000"/>
                </a:solidFill>
                <a:latin typeface="微軟正黑體" panose="020B0604030504040204" pitchFamily="34" charset="-120"/>
                <a:ea typeface="微軟正黑體" panose="020B0604030504040204" pitchFamily="34" charset="-120"/>
                <a:cs typeface="Arial" panose="020B0604020202020204" pitchFamily="34" charset="0"/>
              </a:rPr>
              <a:t>TRX-16GFCSFP-SR</a:t>
            </a:r>
          </a:p>
          <a:p>
            <a:pPr marL="180975" lvl="1" indent="152400"/>
            <a:r>
              <a:rPr lang="en-US" altLang="zh-CN" sz="1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16Gb/8Gb/4Gb</a:t>
            </a:r>
            <a:endParaRPr lang="zh-CN" altLang="en-US" sz="14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5" name="Picture 26" descr="A close up of a device&#10;&#10;Description automatically generated">
            <a:extLst>
              <a:ext uri="{FF2B5EF4-FFF2-40B4-BE49-F238E27FC236}">
                <a16:creationId xmlns:a16="http://schemas.microsoft.com/office/drawing/2014/main" id="{7AD86B00-9601-DB4B-AEFA-18833EE3C3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75535" y="4636150"/>
            <a:ext cx="1126805" cy="986571"/>
          </a:xfrm>
          <a:prstGeom prst="rect">
            <a:avLst/>
          </a:prstGeom>
          <a:effectLst>
            <a:reflection blurRad="6350" stA="52000" endA="300" endPos="35000" dir="5400000" sy="-100000" algn="bl" rotWithShape="0"/>
          </a:effectLst>
        </p:spPr>
      </p:pic>
      <p:sp>
        <p:nvSpPr>
          <p:cNvPr id="18" name="文本框 17">
            <a:extLst>
              <a:ext uri="{FF2B5EF4-FFF2-40B4-BE49-F238E27FC236}">
                <a16:creationId xmlns:a16="http://schemas.microsoft.com/office/drawing/2014/main" id="{37B9C6FA-875F-8245-B486-2EBF32389D33}"/>
              </a:ext>
            </a:extLst>
          </p:cNvPr>
          <p:cNvSpPr txBox="1"/>
          <p:nvPr/>
        </p:nvSpPr>
        <p:spPr>
          <a:xfrm>
            <a:off x="3350652" y="5859633"/>
            <a:ext cx="2325756"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zh-CN" altLang="en-US" sz="11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注意：光纖線材為選購配件．</a:t>
            </a:r>
          </a:p>
        </p:txBody>
      </p:sp>
      <p:sp>
        <p:nvSpPr>
          <p:cNvPr id="20" name="文字方塊 19">
            <a:extLst>
              <a:ext uri="{FF2B5EF4-FFF2-40B4-BE49-F238E27FC236}">
                <a16:creationId xmlns:a16="http://schemas.microsoft.com/office/drawing/2014/main" id="{E825E853-CFA5-4FBA-8EC7-58179E950E8A}"/>
              </a:ext>
            </a:extLst>
          </p:cNvPr>
          <p:cNvSpPr txBox="1"/>
          <p:nvPr/>
        </p:nvSpPr>
        <p:spPr>
          <a:xfrm>
            <a:off x="636306" y="332168"/>
            <a:ext cx="10919387" cy="1323439"/>
          </a:xfrm>
          <a:prstGeom prst="rect">
            <a:avLst/>
          </a:prstGeom>
          <a:noFill/>
        </p:spPr>
        <p:txBody>
          <a:bodyPr wrap="square" rtlCol="0">
            <a:spAutoFit/>
          </a:bodyPr>
          <a:lstStyle/>
          <a:p>
            <a:pPr algn="ctr"/>
            <a:r>
              <a:rPr lang="en-US" altLang="zh-TW" sz="4000" b="1" dirty="0" err="1">
                <a:solidFill>
                  <a:schemeClr val="bg1"/>
                </a:solidFill>
                <a:latin typeface="微軟正黑體" panose="020B0604030504040204" pitchFamily="34" charset="-120"/>
                <a:ea typeface="微軟正黑體" panose="020B0604030504040204" pitchFamily="34" charset="-120"/>
              </a:rPr>
              <a:t>Fibre</a:t>
            </a:r>
            <a:r>
              <a:rPr lang="en-US" altLang="zh-TW" sz="4000" b="1" dirty="0">
                <a:solidFill>
                  <a:schemeClr val="bg1"/>
                </a:solidFill>
                <a:latin typeface="微軟正黑體" panose="020B0604030504040204" pitchFamily="34" charset="-120"/>
                <a:ea typeface="微軟正黑體" panose="020B0604030504040204" pitchFamily="34" charset="-120"/>
              </a:rPr>
              <a:t> Channel FC SAN</a:t>
            </a:r>
          </a:p>
          <a:p>
            <a:pPr algn="ctr"/>
            <a:r>
              <a:rPr lang="en-US" altLang="zh-TW" sz="4000" b="1" dirty="0">
                <a:solidFill>
                  <a:schemeClr val="bg1"/>
                </a:solidFill>
                <a:latin typeface="微軟正黑體" panose="020B0604030504040204" pitchFamily="34" charset="-120"/>
                <a:ea typeface="微軟正黑體" panose="020B0604030504040204" pitchFamily="34" charset="-120"/>
              </a:rPr>
              <a:t>32Gb/s &amp; 16Gb/s </a:t>
            </a:r>
            <a:r>
              <a:rPr lang="zh-TW" altLang="en-US" sz="4000" b="1" dirty="0">
                <a:solidFill>
                  <a:schemeClr val="bg1"/>
                </a:solidFill>
                <a:latin typeface="微軟正黑體" panose="020B0604030504040204" pitchFamily="34" charset="-120"/>
                <a:ea typeface="微軟正黑體" panose="020B0604030504040204" pitchFamily="34" charset="-120"/>
              </a:rPr>
              <a:t>高效能低延遲儲存方案</a:t>
            </a:r>
          </a:p>
        </p:txBody>
      </p:sp>
      <p:pic>
        <p:nvPicPr>
          <p:cNvPr id="19" name="圖片 18" descr="一張含有 文字, 電子用品 的圖片&#10;&#10;自動產生的描述">
            <a:extLst>
              <a:ext uri="{FF2B5EF4-FFF2-40B4-BE49-F238E27FC236}">
                <a16:creationId xmlns:a16="http://schemas.microsoft.com/office/drawing/2014/main" id="{3828C7B3-CB73-0B1F-94D4-0012F479F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215" y="4669429"/>
            <a:ext cx="5386478" cy="920011"/>
          </a:xfrm>
          <a:prstGeom prst="rect">
            <a:avLst/>
          </a:prstGeom>
        </p:spPr>
      </p:pic>
      <p:pic>
        <p:nvPicPr>
          <p:cNvPr id="21" name="圖片 20">
            <a:extLst>
              <a:ext uri="{FF2B5EF4-FFF2-40B4-BE49-F238E27FC236}">
                <a16:creationId xmlns:a16="http://schemas.microsoft.com/office/drawing/2014/main" id="{F5CEB9AE-B756-F54A-2DF7-3E8CB3FBE131}"/>
              </a:ext>
            </a:extLst>
          </p:cNvPr>
          <p:cNvPicPr>
            <a:picLocks noChangeAspect="1"/>
          </p:cNvPicPr>
          <p:nvPr/>
        </p:nvPicPr>
        <p:blipFill>
          <a:blip r:embed="rId6"/>
          <a:stretch>
            <a:fillRect/>
          </a:stretch>
        </p:blipFill>
        <p:spPr>
          <a:xfrm>
            <a:off x="496159" y="1727085"/>
            <a:ext cx="3553152" cy="2220720"/>
          </a:xfrm>
          <a:prstGeom prst="rect">
            <a:avLst/>
          </a:prstGeom>
        </p:spPr>
      </p:pic>
    </p:spTree>
    <p:extLst>
      <p:ext uri="{BB962C8B-B14F-4D97-AF65-F5344CB8AC3E}">
        <p14:creationId xmlns:p14="http://schemas.microsoft.com/office/powerpoint/2010/main" val="3852945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7502012" y="1926087"/>
            <a:ext cx="4055617" cy="461665"/>
          </a:xfrm>
          <a:prstGeom prst="rect">
            <a:avLst/>
          </a:prstGeom>
          <a:noFill/>
        </p:spPr>
        <p:txBody>
          <a:bodyPr wrap="square" lIns="121920" tIns="60960" rIns="121920" bIns="60960" rtlCol="0" anchor="t">
            <a:spAutoFit/>
          </a:bodyPr>
          <a:lstStyle/>
          <a:p>
            <a:pPr lvl="1" fontAlgn="base"/>
            <a:r>
              <a:rPr lang="en-US" altLang="zh-CN" sz="2200" b="1" dirty="0">
                <a:solidFill>
                  <a:schemeClr val="bg1"/>
                </a:solidFill>
                <a:latin typeface="Microsoft JhengHei"/>
                <a:ea typeface="微軟正黑體"/>
              </a:rPr>
              <a:t>SAS</a:t>
            </a:r>
            <a:r>
              <a:rPr lang="zh-TW" altLang="en-US" sz="2200" b="1" dirty="0">
                <a:solidFill>
                  <a:schemeClr val="bg1"/>
                </a:solidFill>
                <a:latin typeface="Microsoft JhengHei"/>
                <a:ea typeface="Microsoft JhengHei"/>
              </a:rPr>
              <a:t> HBA </a:t>
            </a:r>
            <a:r>
              <a:rPr lang="zh-CN" altLang="en-US" sz="2200" b="1" dirty="0">
                <a:solidFill>
                  <a:schemeClr val="bg1"/>
                </a:solidFill>
                <a:latin typeface="Microsoft JhengHei"/>
                <a:ea typeface="Microsoft JhengHei"/>
              </a:rPr>
              <a:t>擴充卡</a:t>
            </a:r>
            <a:r>
              <a:rPr lang="en-US" altLang="zh-CN" sz="2200" b="1" dirty="0">
                <a:solidFill>
                  <a:schemeClr val="bg1"/>
                </a:solidFill>
                <a:latin typeface="Microsoft JhengHei"/>
                <a:ea typeface="微軟正黑體"/>
              </a:rPr>
              <a:t>(</a:t>
            </a:r>
            <a:r>
              <a:rPr lang="zh-CN" altLang="en-US" sz="2200" b="1" dirty="0">
                <a:solidFill>
                  <a:schemeClr val="bg1"/>
                </a:solidFill>
                <a:latin typeface="Microsoft JhengHei"/>
                <a:ea typeface="Microsoft JhengHei"/>
              </a:rPr>
              <a:t>選購</a:t>
            </a:r>
            <a:r>
              <a:rPr lang="en-US" altLang="zh-CN" sz="2200" b="1" dirty="0">
                <a:solidFill>
                  <a:schemeClr val="bg1"/>
                </a:solidFill>
                <a:latin typeface="Microsoft JhengHei"/>
                <a:ea typeface="微軟正黑體"/>
              </a:rPr>
              <a:t>)</a:t>
            </a: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593128" y="2574219"/>
            <a:ext cx="3919423" cy="1382362"/>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3626878003"/>
              </p:ext>
            </p:extLst>
          </p:nvPr>
        </p:nvGraphicFramePr>
        <p:xfrm>
          <a:off x="6894222" y="3726455"/>
          <a:ext cx="4207311" cy="2095180"/>
        </p:xfrm>
        <a:graphic>
          <a:graphicData uri="http://schemas.openxmlformats.org/drawingml/2006/table">
            <a:tbl>
              <a:tblPr firstRow="1" bandRow="1">
                <a:tableStyleId>{21E4AEA4-8DFA-4A89-87EB-49C32662AFE0}</a:tableStyleId>
              </a:tblPr>
              <a:tblGrid>
                <a:gridCol w="1007595">
                  <a:extLst>
                    <a:ext uri="{9D8B030D-6E8A-4147-A177-3AD203B41FA5}">
                      <a16:colId xmlns:a16="http://schemas.microsoft.com/office/drawing/2014/main" val="2877333535"/>
                    </a:ext>
                  </a:extLst>
                </a:gridCol>
                <a:gridCol w="1558241">
                  <a:extLst>
                    <a:ext uri="{9D8B030D-6E8A-4147-A177-3AD203B41FA5}">
                      <a16:colId xmlns:a16="http://schemas.microsoft.com/office/drawing/2014/main" val="1583857918"/>
                    </a:ext>
                  </a:extLst>
                </a:gridCol>
                <a:gridCol w="1641475">
                  <a:extLst>
                    <a:ext uri="{9D8B030D-6E8A-4147-A177-3AD203B41FA5}">
                      <a16:colId xmlns:a16="http://schemas.microsoft.com/office/drawing/2014/main" val="4178243829"/>
                    </a:ext>
                  </a:extLst>
                </a:gridCol>
              </a:tblGrid>
              <a:tr h="329628">
                <a:tc>
                  <a:txBody>
                    <a:bodyPr/>
                    <a:lstStyle/>
                    <a:p>
                      <a:pPr algn="ctr"/>
                      <a:endParaRPr lang="zh-TW" altLang="en-US" sz="1100">
                        <a:latin typeface="Arial"/>
                      </a:endParaRPr>
                    </a:p>
                  </a:txBody>
                  <a:tcPr marL="121920" marR="121920" marT="60960" marB="60960"/>
                </a:tc>
                <a:tc>
                  <a:txBody>
                    <a:bodyPr/>
                    <a:lstStyle/>
                    <a:p>
                      <a:pPr algn="ctr"/>
                      <a:r>
                        <a:rPr lang="zh-TW" altLang="en-US" sz="1100">
                          <a:latin typeface="Arial"/>
                        </a:rPr>
                        <a:t>QXP-820S-B3408</a:t>
                      </a:r>
                    </a:p>
                  </a:txBody>
                  <a:tcPr marL="121920" marR="121920" marT="60960" marB="60960"/>
                </a:tc>
                <a:tc>
                  <a:txBody>
                    <a:bodyPr/>
                    <a:lstStyle/>
                    <a:p>
                      <a:pPr algn="ctr"/>
                      <a:r>
                        <a:rPr lang="zh-TW" altLang="en-US" sz="1100">
                          <a:latin typeface="Arial"/>
                        </a:rPr>
                        <a:t>QXP-1620S-B3616W</a:t>
                      </a:r>
                    </a:p>
                  </a:txBody>
                  <a:tcPr marL="121920" marR="121920" marT="60960" marB="60960"/>
                </a:tc>
                <a:extLst>
                  <a:ext uri="{0D108BD9-81ED-4DB2-BD59-A6C34878D82A}">
                    <a16:rowId xmlns:a16="http://schemas.microsoft.com/office/drawing/2014/main" val="3084093980"/>
                  </a:ext>
                </a:extLst>
              </a:tr>
              <a:tr h="329628">
                <a:tc>
                  <a:txBody>
                    <a:bodyPr/>
                    <a:lstStyle/>
                    <a:p>
                      <a:pPr algn="ctr"/>
                      <a:r>
                        <a:rPr lang="zh-TW" altLang="en-US" sz="1100">
                          <a:latin typeface="微軟正黑體" panose="020B0604030504040204" pitchFamily="34" charset="-120"/>
                          <a:ea typeface="微軟正黑體" panose="020B0604030504040204" pitchFamily="34" charset="-120"/>
                        </a:rPr>
                        <a:t>PCI 匯流排</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PCIe3 x8</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PCIe3 x16</a:t>
                      </a:r>
                    </a:p>
                  </a:txBody>
                  <a:tcPr marL="121920" marR="121920" marT="60960" marB="60960"/>
                </a:tc>
                <a:extLst>
                  <a:ext uri="{0D108BD9-81ED-4DB2-BD59-A6C34878D82A}">
                    <a16:rowId xmlns:a16="http://schemas.microsoft.com/office/drawing/2014/main" val="934413174"/>
                  </a:ext>
                </a:extLst>
              </a:tr>
              <a:tr h="329628">
                <a:tc>
                  <a:txBody>
                    <a:bodyPr/>
                    <a:lstStyle/>
                    <a:p>
                      <a:pPr lvl="0" algn="ctr">
                        <a:buNone/>
                      </a:pPr>
                      <a:r>
                        <a:rPr lang="zh-TW" altLang="en-US" sz="1100">
                          <a:latin typeface="微軟正黑體" panose="020B0604030504040204" pitchFamily="34" charset="-120"/>
                          <a:ea typeface="微軟正黑體" panose="020B0604030504040204" pitchFamily="34" charset="-120"/>
                        </a:rPr>
                        <a:t>IOPS</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1.2X</a:t>
                      </a:r>
                      <a:endParaRPr lang="zh-TW" sz="2400">
                        <a:latin typeface="微軟正黑體" panose="020B0604030504040204" pitchFamily="34" charset="-120"/>
                        <a:ea typeface="微軟正黑體" panose="020B0604030504040204" pitchFamily="34" charset="-120"/>
                      </a:endParaRP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1.8X</a:t>
                      </a:r>
                      <a:endParaRPr lang="zh-TW" sz="2400">
                        <a:latin typeface="微軟正黑體" panose="020B0604030504040204" pitchFamily="34" charset="-120"/>
                        <a:ea typeface="微軟正黑體" panose="020B0604030504040204" pitchFamily="34" charset="-120"/>
                      </a:endParaRPr>
                    </a:p>
                  </a:txBody>
                  <a:tcPr marL="121920" marR="121920" marT="60960" marB="60960"/>
                </a:tc>
                <a:extLst>
                  <a:ext uri="{0D108BD9-81ED-4DB2-BD59-A6C34878D82A}">
                    <a16:rowId xmlns:a16="http://schemas.microsoft.com/office/drawing/2014/main" val="3158572183"/>
                  </a:ext>
                </a:extLst>
              </a:tr>
              <a:tr h="329628">
                <a:tc>
                  <a:txBody>
                    <a:bodyPr/>
                    <a:lstStyle/>
                    <a:p>
                      <a:pPr lvl="0" algn="ctr">
                        <a:buNone/>
                      </a:pPr>
                      <a:r>
                        <a:rPr lang="zh-TW" altLang="en-US" sz="1100">
                          <a:latin typeface="微軟正黑體" panose="020B0604030504040204" pitchFamily="34" charset="-120"/>
                          <a:ea typeface="微軟正黑體" panose="020B0604030504040204" pitchFamily="34" charset="-120"/>
                        </a:rPr>
                        <a:t>Bandwidth</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6,850 MBs</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13,700 MBs</a:t>
                      </a:r>
                    </a:p>
                  </a:txBody>
                  <a:tcPr marL="121920" marR="121920" marT="60960" marB="60960"/>
                </a:tc>
                <a:extLst>
                  <a:ext uri="{0D108BD9-81ED-4DB2-BD59-A6C34878D82A}">
                    <a16:rowId xmlns:a16="http://schemas.microsoft.com/office/drawing/2014/main" val="4222810260"/>
                  </a:ext>
                </a:extLst>
              </a:tr>
              <a:tr h="447040">
                <a:tc>
                  <a:txBody>
                    <a:bodyPr/>
                    <a:lstStyle/>
                    <a:p>
                      <a:pPr algn="ctr"/>
                      <a:r>
                        <a:rPr lang="zh-TW" altLang="en-US" sz="1100">
                          <a:latin typeface="微軟正黑體" panose="020B0604030504040204" pitchFamily="34" charset="-120"/>
                          <a:ea typeface="微軟正黑體" panose="020B0604030504040204" pitchFamily="34" charset="-120"/>
                        </a:rPr>
                        <a:t>埠數</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External 8 port</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External 16 port</a:t>
                      </a:r>
                    </a:p>
                  </a:txBody>
                  <a:tcPr marL="121920" marR="121920" marT="60960" marB="60960"/>
                </a:tc>
                <a:extLst>
                  <a:ext uri="{0D108BD9-81ED-4DB2-BD59-A6C34878D82A}">
                    <a16:rowId xmlns:a16="http://schemas.microsoft.com/office/drawing/2014/main" val="1776245412"/>
                  </a:ext>
                </a:extLst>
              </a:tr>
              <a:tr h="329628">
                <a:tc>
                  <a:txBody>
                    <a:bodyPr/>
                    <a:lstStyle/>
                    <a:p>
                      <a:pPr algn="ctr"/>
                      <a:r>
                        <a:rPr lang="zh-TW" altLang="en-US" sz="1100">
                          <a:latin typeface="微軟正黑體" panose="020B0604030504040204" pitchFamily="34" charset="-120"/>
                          <a:ea typeface="微軟正黑體" panose="020B0604030504040204" pitchFamily="34" charset="-120"/>
                        </a:rPr>
                        <a:t>連接頭</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2 x SFF8644</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4  x SFF8644</a:t>
                      </a:r>
                    </a:p>
                  </a:txBody>
                  <a:tcPr marL="121920" marR="121920" marT="60960" marB="60960"/>
                </a:tc>
                <a:extLst>
                  <a:ext uri="{0D108BD9-81ED-4DB2-BD59-A6C34878D82A}">
                    <a16:rowId xmlns:a16="http://schemas.microsoft.com/office/drawing/2014/main" val="417990189"/>
                  </a:ext>
                </a:extLst>
              </a:tr>
            </a:tbl>
          </a:graphicData>
        </a:graphic>
      </p:graphicFrame>
      <p:sp>
        <p:nvSpPr>
          <p:cNvPr id="7" name="文字方塊 6">
            <a:extLst>
              <a:ext uri="{FF2B5EF4-FFF2-40B4-BE49-F238E27FC236}">
                <a16:creationId xmlns:a16="http://schemas.microsoft.com/office/drawing/2014/main" id="{78998A0E-A160-4A35-B289-8C2755442C4F}"/>
              </a:ext>
            </a:extLst>
          </p:cNvPr>
          <p:cNvSpPr txBox="1"/>
          <p:nvPr/>
        </p:nvSpPr>
        <p:spPr>
          <a:xfrm>
            <a:off x="6656077" y="6008102"/>
            <a:ext cx="4880808" cy="28732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altLang="en-US" sz="1067">
                <a:solidFill>
                  <a:schemeClr val="bg1"/>
                </a:solidFill>
                <a:ea typeface="+mn-lt"/>
                <a:cs typeface="+mn-lt"/>
              </a:rPr>
              <a:t>*以上數據為規格參考值，實際效能與搭配的主機、外接擴充櫃以及硬碟有關 </a:t>
            </a:r>
            <a:endParaRPr lang="zh-TW" altLang="en-US" sz="2400">
              <a:solidFill>
                <a:schemeClr val="bg1"/>
              </a:solidFill>
            </a:endParaRPr>
          </a:p>
        </p:txBody>
      </p:sp>
      <p:sp>
        <p:nvSpPr>
          <p:cNvPr id="23" name="矩形: 圓角 22">
            <a:extLst>
              <a:ext uri="{FF2B5EF4-FFF2-40B4-BE49-F238E27FC236}">
                <a16:creationId xmlns:a16="http://schemas.microsoft.com/office/drawing/2014/main" id="{8F752D94-F8AE-4D9E-B357-906646063CF2}"/>
              </a:ext>
            </a:extLst>
          </p:cNvPr>
          <p:cNvSpPr/>
          <p:nvPr/>
        </p:nvSpPr>
        <p:spPr>
          <a:xfrm>
            <a:off x="967091" y="5025105"/>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628315" y="5092510"/>
            <a:ext cx="6041435" cy="1266825"/>
          </a:xfrm>
          <a:prstGeom prst="rect">
            <a:avLst/>
          </a:prstGeom>
          <a:noFill/>
        </p:spPr>
        <p:txBody>
          <a:bodyPr wrap="square" lIns="121920" tIns="60960" rIns="121920" bIns="60960" rtlCol="0" anchor="t">
            <a:spAutoFit/>
          </a:bodyPr>
          <a:lstStyle/>
          <a:p>
            <a:pPr marL="457188" lvl="1" fontAlgn="base">
              <a:lnSpc>
                <a:spcPct val="150000"/>
              </a:lnSpc>
              <a:spcBef>
                <a:spcPts val="800"/>
              </a:spcBef>
              <a:buClr>
                <a:srgbClr val="FA7100"/>
              </a:buClr>
              <a:buSzPct val="80000"/>
            </a:pPr>
            <a:r>
              <a:rPr lang="zh-CN" altLang="en-US" sz="1200" dirty="0">
                <a:solidFill>
                  <a:schemeClr val="bg1"/>
                </a:solidFill>
                <a:latin typeface="微軟正黑體"/>
                <a:ea typeface="微軟正黑體"/>
              </a:rPr>
              <a:t>每台主機均可支援</a:t>
            </a:r>
            <a:r>
              <a:rPr lang="zh-TW" altLang="en-US" sz="1200" b="1" dirty="0">
                <a:solidFill>
                  <a:srgbClr val="FA7100"/>
                </a:solidFill>
                <a:latin typeface="微軟正黑體"/>
                <a:ea typeface="微軟正黑體"/>
              </a:rPr>
              <a:t>串接</a:t>
            </a:r>
            <a:r>
              <a:rPr lang="en-US" altLang="zh-TW" sz="1200" b="1" dirty="0">
                <a:solidFill>
                  <a:srgbClr val="FA7100"/>
                </a:solidFill>
                <a:latin typeface="微軟正黑體"/>
                <a:ea typeface="微軟正黑體"/>
              </a:rPr>
              <a:t> 16 </a:t>
            </a:r>
            <a:r>
              <a:rPr lang="zh-TW" altLang="en-US" sz="1200" b="1" dirty="0">
                <a:solidFill>
                  <a:srgbClr val="FA7100"/>
                </a:solidFill>
                <a:latin typeface="微軟正黑體"/>
                <a:ea typeface="微軟正黑體"/>
              </a:rPr>
              <a:t>台</a:t>
            </a:r>
            <a:r>
              <a:rPr lang="en-US" altLang="zh-TW" sz="1200" b="1" dirty="0">
                <a:solidFill>
                  <a:srgbClr val="FA7100"/>
                </a:solidFill>
                <a:latin typeface="微軟正黑體"/>
                <a:ea typeface="微軟正黑體"/>
              </a:rPr>
              <a:t> </a:t>
            </a:r>
            <a:r>
              <a:rPr lang="en-US" altLang="zh-TW" sz="1200" dirty="0">
                <a:solidFill>
                  <a:schemeClr val="bg1"/>
                </a:solidFill>
                <a:latin typeface="微軟正黑體"/>
                <a:ea typeface="微軟正黑體"/>
              </a:rPr>
              <a:t>QNAP SAS 12Gb/s JBOD </a:t>
            </a:r>
            <a:endParaRPr lang="zh-TW" altLang="en-US" sz="1200" dirty="0">
              <a:solidFill>
                <a:schemeClr val="bg1"/>
              </a:solidFill>
              <a:latin typeface="微軟正黑體"/>
              <a:ea typeface="微軟正黑體"/>
            </a:endParaRPr>
          </a:p>
          <a:p>
            <a:pPr marL="749270" lvl="1" indent="-139697">
              <a:spcBef>
                <a:spcPts val="800"/>
              </a:spcBef>
              <a:buClr>
                <a:srgbClr val="FA7100"/>
              </a:buClr>
              <a:buSzPct val="80000"/>
              <a:buFont typeface="Arial" panose="020B0604020202020204" pitchFamily="34" charset="0"/>
              <a:buChar char="•"/>
            </a:pPr>
            <a:r>
              <a:rPr lang="en-US" altLang="zh-TW" sz="1200" dirty="0">
                <a:solidFill>
                  <a:schemeClr val="bg1"/>
                </a:solidFill>
                <a:latin typeface="微軟正黑體"/>
                <a:ea typeface="微軟正黑體"/>
                <a:cs typeface="+mn-lt"/>
              </a:rPr>
              <a:t>12-bay TL-R1220Sep-RP </a:t>
            </a:r>
            <a:r>
              <a:rPr lang="zh-TW" altLang="en-US" sz="1200" dirty="0">
                <a:solidFill>
                  <a:schemeClr val="bg1"/>
                </a:solidFill>
                <a:latin typeface="微軟正黑體"/>
                <a:ea typeface="微軟正黑體"/>
                <a:cs typeface="+mn-lt"/>
              </a:rPr>
              <a:t>或</a:t>
            </a:r>
            <a:r>
              <a:rPr lang="en-US" altLang="zh-TW" sz="1200" dirty="0">
                <a:solidFill>
                  <a:schemeClr val="bg1"/>
                </a:solidFill>
                <a:latin typeface="微軟正黑體"/>
                <a:ea typeface="微軟正黑體"/>
                <a:cs typeface="+mn-lt"/>
              </a:rPr>
              <a:t> 16-bay </a:t>
            </a:r>
            <a:r>
              <a:rPr lang="en-US" altLang="zh-TW" sz="1200" dirty="0">
                <a:solidFill>
                  <a:schemeClr val="bg1"/>
                </a:solidFill>
                <a:latin typeface="微軟正黑體"/>
                <a:ea typeface="微軟正黑體"/>
              </a:rPr>
              <a:t>TL-R1620Sep-RP</a:t>
            </a:r>
          </a:p>
          <a:p>
            <a:pPr marL="749270" lvl="1" indent="-139697">
              <a:spcBef>
                <a:spcPts val="800"/>
              </a:spcBef>
              <a:buClr>
                <a:srgbClr val="FA7100"/>
              </a:buClr>
              <a:buSzPct val="80000"/>
              <a:buFont typeface="Arial" panose="020B0604020202020204" pitchFamily="34" charset="0"/>
              <a:buChar char="•"/>
            </a:pPr>
            <a:r>
              <a:rPr lang="zh-CN" altLang="en-US" sz="1200" dirty="0">
                <a:solidFill>
                  <a:schemeClr val="bg1"/>
                </a:solidFill>
                <a:latin typeface="微軟正黑體"/>
                <a:ea typeface="微軟正黑體"/>
              </a:rPr>
              <a:t>每台主機支援</a:t>
            </a:r>
            <a:r>
              <a:rPr lang="zh-CN" altLang="en-US" sz="1200" b="1" dirty="0">
                <a:solidFill>
                  <a:srgbClr val="FA7100"/>
                </a:solidFill>
                <a:latin typeface="微軟正黑體"/>
                <a:ea typeface="微軟正黑體"/>
              </a:rPr>
              <a:t>百顆硬碟，</a:t>
            </a:r>
            <a:r>
              <a:rPr lang="en-US" altLang="zh-CN" sz="1200" b="1" dirty="0">
                <a:solidFill>
                  <a:srgbClr val="FA7100"/>
                </a:solidFill>
                <a:latin typeface="微軟正黑體"/>
                <a:ea typeface="微軟正黑體"/>
              </a:rPr>
              <a:t>1~2PB </a:t>
            </a:r>
            <a:r>
              <a:rPr lang="zh-CN" altLang="en-US" sz="1200" dirty="0">
                <a:solidFill>
                  <a:schemeClr val="bg1"/>
                </a:solidFill>
                <a:latin typeface="微軟正黑體"/>
                <a:ea typeface="微軟正黑體"/>
              </a:rPr>
              <a:t>的原始儲存空間</a:t>
            </a:r>
            <a:r>
              <a:rPr lang="en-US" altLang="zh-CN" sz="1200" dirty="0">
                <a:solidFill>
                  <a:schemeClr val="bg1"/>
                </a:solidFill>
                <a:latin typeface="微軟正黑體"/>
                <a:ea typeface="微軟正黑體"/>
              </a:rPr>
              <a:t> (raw capacity)</a:t>
            </a:r>
          </a:p>
          <a:p>
            <a:pPr marL="749270" lvl="1" indent="-139697">
              <a:spcBef>
                <a:spcPts val="800"/>
              </a:spcBef>
              <a:buClr>
                <a:srgbClr val="FA7100"/>
              </a:buClr>
              <a:buSzPct val="80000"/>
              <a:buFont typeface="Arial" panose="020B0604020202020204" pitchFamily="34" charset="0"/>
              <a:buChar char="•"/>
            </a:pPr>
            <a:r>
              <a:rPr lang="en-US" altLang="zh-CN" sz="1200" dirty="0">
                <a:solidFill>
                  <a:schemeClr val="bg1"/>
                </a:solidFill>
                <a:latin typeface="微軟正黑體"/>
                <a:ea typeface="微軟正黑體"/>
              </a:rPr>
              <a:t>SAS JBOD </a:t>
            </a:r>
            <a:r>
              <a:rPr lang="zh-CN" altLang="en-US" sz="1200" dirty="0">
                <a:solidFill>
                  <a:schemeClr val="bg1"/>
                </a:solidFill>
                <a:latin typeface="微軟正黑體"/>
                <a:ea typeface="微軟正黑體"/>
              </a:rPr>
              <a:t>額外支援擴充</a:t>
            </a:r>
            <a:r>
              <a:rPr lang="en-US" altLang="zh-CN" sz="1200" dirty="0">
                <a:solidFill>
                  <a:schemeClr val="bg1"/>
                </a:solidFill>
                <a:latin typeface="微軟正黑體"/>
                <a:ea typeface="微軟正黑體"/>
              </a:rPr>
              <a:t> NAS </a:t>
            </a:r>
            <a:r>
              <a:rPr lang="zh-CN" altLang="en-US" sz="1200" dirty="0">
                <a:solidFill>
                  <a:schemeClr val="bg1"/>
                </a:solidFill>
                <a:latin typeface="微軟正黑體"/>
                <a:ea typeface="微軟正黑體"/>
              </a:rPr>
              <a:t>本機儲存池空間</a:t>
            </a:r>
            <a:endParaRPr lang="en-US" altLang="zh-CN" sz="1200" dirty="0">
              <a:solidFill>
                <a:schemeClr val="bg1"/>
              </a:solidFill>
              <a:latin typeface="微軟正黑體"/>
              <a:ea typeface="微軟正黑體"/>
            </a:endParaRPr>
          </a:p>
        </p:txBody>
      </p:sp>
      <p:sp>
        <p:nvSpPr>
          <p:cNvPr id="37" name="文字方塊 36">
            <a:extLst>
              <a:ext uri="{FF2B5EF4-FFF2-40B4-BE49-F238E27FC236}">
                <a16:creationId xmlns:a16="http://schemas.microsoft.com/office/drawing/2014/main" id="{416918FD-C6C7-44F5-9B5D-CB0353654837}"/>
              </a:ext>
            </a:extLst>
          </p:cNvPr>
          <p:cNvSpPr txBox="1"/>
          <p:nvPr/>
        </p:nvSpPr>
        <p:spPr>
          <a:xfrm>
            <a:off x="628315" y="303937"/>
            <a:ext cx="10884236" cy="1323439"/>
          </a:xfrm>
          <a:prstGeom prst="rect">
            <a:avLst/>
          </a:prstGeom>
          <a:noFill/>
        </p:spPr>
        <p:txBody>
          <a:bodyPr wrap="square" rtlCol="0">
            <a:sp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PB </a:t>
            </a:r>
            <a:r>
              <a:rPr lang="zh-TW" altLang="en-US" sz="4000" b="1">
                <a:solidFill>
                  <a:schemeClr val="bg1"/>
                </a:solidFill>
                <a:latin typeface="微軟正黑體" panose="020B0604030504040204" pitchFamily="34" charset="-120"/>
                <a:ea typeface="微軟正黑體" panose="020B0604030504040204" pitchFamily="34" charset="-120"/>
              </a:rPr>
              <a:t>級大容量的多台</a:t>
            </a:r>
            <a:r>
              <a:rPr lang="en-US" altLang="zh-TW" sz="4000" b="1">
                <a:solidFill>
                  <a:schemeClr val="bg1"/>
                </a:solidFill>
                <a:latin typeface="微軟正黑體" panose="020B0604030504040204" pitchFamily="34" charset="-120"/>
                <a:ea typeface="微軟正黑體" panose="020B0604030504040204" pitchFamily="34" charset="-120"/>
              </a:rPr>
              <a:t> QNAP</a:t>
            </a:r>
            <a:r>
              <a:rPr lang="zh-TW" altLang="en-US" sz="4000" b="1">
                <a:solidFill>
                  <a:schemeClr val="bg1"/>
                </a:solidFill>
                <a:latin typeface="微軟正黑體" panose="020B0604030504040204" pitchFamily="34" charset="-120"/>
                <a:ea typeface="微軟正黑體" panose="020B0604030504040204" pitchFamily="34" charset="-120"/>
              </a:rPr>
              <a:t> </a:t>
            </a:r>
            <a:r>
              <a:rPr lang="en-US" altLang="zh-TW" sz="4000" b="1">
                <a:solidFill>
                  <a:schemeClr val="bg1"/>
                </a:solidFill>
                <a:latin typeface="微軟正黑體" panose="020B0604030504040204" pitchFamily="34" charset="-120"/>
                <a:ea typeface="微軟正黑體" panose="020B0604030504040204" pitchFamily="34" charset="-120"/>
              </a:rPr>
              <a:t>SAS 12Gb/s </a:t>
            </a:r>
          </a:p>
          <a:p>
            <a:pPr algn="ctr"/>
            <a:r>
              <a:rPr lang="en-US" altLang="zh-TW" sz="4000" b="1">
                <a:solidFill>
                  <a:schemeClr val="bg1"/>
                </a:solidFill>
                <a:latin typeface="微軟正黑體" panose="020B0604030504040204" pitchFamily="34" charset="-120"/>
                <a:ea typeface="微軟正黑體" panose="020B0604030504040204" pitchFamily="34" charset="-120"/>
              </a:rPr>
              <a:t>12-bay &amp; 16-bay JBOD </a:t>
            </a:r>
            <a:r>
              <a:rPr lang="zh-TW" altLang="en-US" sz="4000" b="1">
                <a:solidFill>
                  <a:schemeClr val="bg1"/>
                </a:solidFill>
                <a:latin typeface="微軟正黑體" panose="020B0604030504040204" pitchFamily="34" charset="-120"/>
                <a:ea typeface="微軟正黑體" panose="020B0604030504040204" pitchFamily="34" charset="-120"/>
              </a:rPr>
              <a:t>儲存擴充</a:t>
            </a:r>
            <a:endParaRPr lang="en-US" altLang="zh-TW" sz="4000" b="1">
              <a:solidFill>
                <a:schemeClr val="bg1"/>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1804C397-217B-13C8-DE8B-0D3C44A2ED8E}"/>
              </a:ext>
            </a:extLst>
          </p:cNvPr>
          <p:cNvGrpSpPr/>
          <p:nvPr/>
        </p:nvGrpSpPr>
        <p:grpSpPr>
          <a:xfrm>
            <a:off x="1338445" y="1806071"/>
            <a:ext cx="4207313" cy="3379815"/>
            <a:chOff x="1288007" y="1693781"/>
            <a:chExt cx="4737599" cy="3805804"/>
          </a:xfrm>
        </p:grpSpPr>
        <p:grpSp>
          <p:nvGrpSpPr>
            <p:cNvPr id="34" name="群組 33">
              <a:extLst>
                <a:ext uri="{FF2B5EF4-FFF2-40B4-BE49-F238E27FC236}">
                  <a16:creationId xmlns:a16="http://schemas.microsoft.com/office/drawing/2014/main" id="{C01476AC-A0AF-4690-9EA0-C4B2CA16CF3B}"/>
                </a:ext>
              </a:extLst>
            </p:cNvPr>
            <p:cNvGrpSpPr/>
            <p:nvPr/>
          </p:nvGrpSpPr>
          <p:grpSpPr>
            <a:xfrm>
              <a:off x="1288007" y="1693781"/>
              <a:ext cx="4737599" cy="3805804"/>
              <a:chOff x="183104" y="1745928"/>
              <a:chExt cx="4737599" cy="3141813"/>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580229" y="4349171"/>
                <a:ext cx="1287865" cy="245558"/>
              </a:xfrm>
              <a:prstGeom prst="rect">
                <a:avLst/>
              </a:prstGeom>
              <a:noFill/>
            </p:spPr>
            <p:txBody>
              <a:bodyPr wrap="none" rtlCol="0">
                <a:spAutoFit/>
              </a:bodyPr>
              <a:lstStyle/>
              <a:p>
                <a:r>
                  <a:rPr lang="en-US" sz="1333" b="1">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2842583" y="4350976"/>
                <a:ext cx="1805486" cy="245558"/>
              </a:xfrm>
              <a:prstGeom prst="rect">
                <a:avLst/>
              </a:prstGeom>
              <a:noFill/>
            </p:spPr>
            <p:txBody>
              <a:bodyPr wrap="square" rtlCol="0">
                <a:spAutoFit/>
              </a:bodyPr>
              <a:lstStyle/>
              <a:p>
                <a:r>
                  <a:rPr lang="en-US" altLang="zh-TW" sz="1333" b="1">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p:txBody>
          </p:sp>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pic>
          <p:nvPicPr>
            <p:cNvPr id="35" name="圖片 34" descr="一張含有 文字, 電子用品 的圖片&#10;&#10;自動產生的描述">
              <a:extLst>
                <a:ext uri="{FF2B5EF4-FFF2-40B4-BE49-F238E27FC236}">
                  <a16:creationId xmlns:a16="http://schemas.microsoft.com/office/drawing/2014/main" id="{F54A7B80-2F83-5855-F12F-8A41E0FDA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132" y="1770916"/>
              <a:ext cx="3995068" cy="682358"/>
            </a:xfrm>
            <a:prstGeom prst="rect">
              <a:avLst/>
            </a:prstGeom>
          </p:spPr>
        </p:pic>
      </p:grpSp>
    </p:spTree>
    <p:extLst>
      <p:ext uri="{BB962C8B-B14F-4D97-AF65-F5344CB8AC3E}">
        <p14:creationId xmlns:p14="http://schemas.microsoft.com/office/powerpoint/2010/main" val="213937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A79CAF3F-10A7-42AB-ADA4-99653158A820}"/>
              </a:ext>
            </a:extLst>
          </p:cNvPr>
          <p:cNvGrpSpPr/>
          <p:nvPr/>
        </p:nvGrpSpPr>
        <p:grpSpPr>
          <a:xfrm>
            <a:off x="491697" y="1442716"/>
            <a:ext cx="6685402" cy="4593024"/>
            <a:chOff x="150615" y="1243276"/>
            <a:chExt cx="7442201" cy="5112962"/>
          </a:xfrm>
        </p:grpSpPr>
        <p:pic>
          <p:nvPicPr>
            <p:cNvPr id="14" name="圖片 13" descr="一張含有 文字, 電子用品 的圖片&#10;&#10;自動產生的描述">
              <a:extLst>
                <a:ext uri="{FF2B5EF4-FFF2-40B4-BE49-F238E27FC236}">
                  <a16:creationId xmlns:a16="http://schemas.microsoft.com/office/drawing/2014/main" id="{CA18C422-0416-D441-841C-7C02C4644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9520" y="1243276"/>
              <a:ext cx="2590800" cy="2590800"/>
            </a:xfrm>
            <a:prstGeom prst="rect">
              <a:avLst/>
            </a:prstGeom>
          </p:spPr>
        </p:pic>
        <p:pic>
          <p:nvPicPr>
            <p:cNvPr id="4" name="圖片 3">
              <a:extLst>
                <a:ext uri="{FF2B5EF4-FFF2-40B4-BE49-F238E27FC236}">
                  <a16:creationId xmlns:a16="http://schemas.microsoft.com/office/drawing/2014/main" id="{4EC72761-B30C-7749-85B5-70A93B73A949}"/>
                </a:ext>
              </a:extLst>
            </p:cNvPr>
            <p:cNvPicPr>
              <a:picLocks noChangeAspect="1"/>
            </p:cNvPicPr>
            <p:nvPr/>
          </p:nvPicPr>
          <p:blipFill>
            <a:blip r:embed="rId4"/>
            <a:stretch>
              <a:fillRect/>
            </a:stretch>
          </p:blipFill>
          <p:spPr>
            <a:xfrm>
              <a:off x="5121254" y="1403330"/>
              <a:ext cx="2230346" cy="2230346"/>
            </a:xfrm>
            <a:prstGeom prst="rect">
              <a:avLst/>
            </a:prstGeom>
          </p:spPr>
        </p:pic>
        <p:grpSp>
          <p:nvGrpSpPr>
            <p:cNvPr id="22" name="群組 21">
              <a:extLst>
                <a:ext uri="{FF2B5EF4-FFF2-40B4-BE49-F238E27FC236}">
                  <a16:creationId xmlns:a16="http://schemas.microsoft.com/office/drawing/2014/main" id="{74628A0A-0DCE-41C6-9DE7-C1F22ED34BF0}"/>
                </a:ext>
              </a:extLst>
            </p:cNvPr>
            <p:cNvGrpSpPr/>
            <p:nvPr/>
          </p:nvGrpSpPr>
          <p:grpSpPr>
            <a:xfrm>
              <a:off x="4977424" y="3891808"/>
              <a:ext cx="2615392" cy="2464430"/>
              <a:chOff x="576844" y="2275242"/>
              <a:chExt cx="3080756" cy="4754880"/>
            </a:xfrm>
          </p:grpSpPr>
          <p:sp>
            <p:nvSpPr>
              <p:cNvPr id="23" name="矩形 22">
                <a:extLst>
                  <a:ext uri="{FF2B5EF4-FFF2-40B4-BE49-F238E27FC236}">
                    <a16:creationId xmlns:a16="http://schemas.microsoft.com/office/drawing/2014/main" id="{2A54E89D-52C4-4AE6-9D7D-28511CB0184F}"/>
                  </a:ext>
                </a:extLst>
              </p:cNvPr>
              <p:cNvSpPr/>
              <p:nvPr/>
            </p:nvSpPr>
            <p:spPr>
              <a:xfrm>
                <a:off x="576844" y="2275242"/>
                <a:ext cx="2743200"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pic>
            <p:nvPicPr>
              <p:cNvPr id="24" name="圖形 23">
                <a:extLst>
                  <a:ext uri="{FF2B5EF4-FFF2-40B4-BE49-F238E27FC236}">
                    <a16:creationId xmlns:a16="http://schemas.microsoft.com/office/drawing/2014/main" id="{2914B4F4-CF42-4E24-9A66-2AB0632FCC5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62821"/>
              <a:stretch/>
            </p:blipFill>
            <p:spPr>
              <a:xfrm rot="16200000">
                <a:off x="1258118" y="4337170"/>
                <a:ext cx="4461410" cy="337554"/>
              </a:xfrm>
              <a:prstGeom prst="rect">
                <a:avLst/>
              </a:prstGeom>
            </p:spPr>
          </p:pic>
        </p:grpSp>
        <p:grpSp>
          <p:nvGrpSpPr>
            <p:cNvPr id="2" name="群組 1">
              <a:extLst>
                <a:ext uri="{FF2B5EF4-FFF2-40B4-BE49-F238E27FC236}">
                  <a16:creationId xmlns:a16="http://schemas.microsoft.com/office/drawing/2014/main" id="{73BBF07A-DCD2-4CF1-AA47-9114510912B1}"/>
                </a:ext>
              </a:extLst>
            </p:cNvPr>
            <p:cNvGrpSpPr/>
            <p:nvPr/>
          </p:nvGrpSpPr>
          <p:grpSpPr>
            <a:xfrm>
              <a:off x="150617" y="3468956"/>
              <a:ext cx="7210912" cy="2887282"/>
              <a:chOff x="150617" y="3468956"/>
              <a:chExt cx="7210912" cy="2887282"/>
            </a:xfrm>
          </p:grpSpPr>
          <p:grpSp>
            <p:nvGrpSpPr>
              <p:cNvPr id="11" name="群組 10">
                <a:extLst>
                  <a:ext uri="{FF2B5EF4-FFF2-40B4-BE49-F238E27FC236}">
                    <a16:creationId xmlns:a16="http://schemas.microsoft.com/office/drawing/2014/main" id="{287C4AD7-1C95-4C58-B9A0-69064EC37CED}"/>
                  </a:ext>
                </a:extLst>
              </p:cNvPr>
              <p:cNvGrpSpPr/>
              <p:nvPr/>
            </p:nvGrpSpPr>
            <p:grpSpPr>
              <a:xfrm>
                <a:off x="150617" y="3891808"/>
                <a:ext cx="2615392" cy="2464430"/>
                <a:chOff x="576844" y="2275242"/>
                <a:chExt cx="3080756" cy="4754880"/>
              </a:xfrm>
            </p:grpSpPr>
            <p:sp>
              <p:nvSpPr>
                <p:cNvPr id="12" name="矩形 11">
                  <a:extLst>
                    <a:ext uri="{FF2B5EF4-FFF2-40B4-BE49-F238E27FC236}">
                      <a16:creationId xmlns:a16="http://schemas.microsoft.com/office/drawing/2014/main" id="{DCC095A5-4104-4EE1-96AD-AFE3948EB42B}"/>
                    </a:ext>
                  </a:extLst>
                </p:cNvPr>
                <p:cNvSpPr/>
                <p:nvPr/>
              </p:nvSpPr>
              <p:spPr>
                <a:xfrm>
                  <a:off x="576844" y="2275242"/>
                  <a:ext cx="2743201"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pic>
              <p:nvPicPr>
                <p:cNvPr id="16" name="圖形 15">
                  <a:extLst>
                    <a:ext uri="{FF2B5EF4-FFF2-40B4-BE49-F238E27FC236}">
                      <a16:creationId xmlns:a16="http://schemas.microsoft.com/office/drawing/2014/main" id="{906C7F30-8927-42EC-8B9A-E603230218C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62821"/>
                <a:stretch/>
              </p:blipFill>
              <p:spPr>
                <a:xfrm rot="16200000">
                  <a:off x="1258118" y="4337170"/>
                  <a:ext cx="4461410" cy="337554"/>
                </a:xfrm>
                <a:prstGeom prst="rect">
                  <a:avLst/>
                </a:prstGeom>
              </p:spPr>
            </p:pic>
          </p:grpSp>
          <p:pic>
            <p:nvPicPr>
              <p:cNvPr id="10" name="圖片 9" descr="一張含有 文字, 綠色, 電子用品, 顯示 的圖片&#10;&#10;自動產生的描述">
                <a:extLst>
                  <a:ext uri="{FF2B5EF4-FFF2-40B4-BE49-F238E27FC236}">
                    <a16:creationId xmlns:a16="http://schemas.microsoft.com/office/drawing/2014/main" id="{8525A9A4-F901-42B2-B630-ECEC8C3BE578}"/>
                  </a:ext>
                </a:extLst>
              </p:cNvPr>
              <p:cNvPicPr>
                <a:picLocks noChangeAspect="1"/>
              </p:cNvPicPr>
              <p:nvPr/>
            </p:nvPicPr>
            <p:blipFill>
              <a:blip r:embed="rId7"/>
              <a:stretch>
                <a:fillRect/>
              </a:stretch>
            </p:blipFill>
            <p:spPr>
              <a:xfrm>
                <a:off x="150617" y="3468956"/>
                <a:ext cx="2328826" cy="476250"/>
              </a:xfrm>
              <a:prstGeom prst="rect">
                <a:avLst/>
              </a:prstGeom>
              <a:effectLst>
                <a:outerShdw blurRad="190500" dist="114300" dir="3960000" algn="tl" rotWithShape="0">
                  <a:prstClr val="black">
                    <a:alpha val="40000"/>
                  </a:prstClr>
                </a:outerShdw>
              </a:effectLst>
            </p:spPr>
          </p:pic>
          <p:grpSp>
            <p:nvGrpSpPr>
              <p:cNvPr id="17" name="群組 16">
                <a:extLst>
                  <a:ext uri="{FF2B5EF4-FFF2-40B4-BE49-F238E27FC236}">
                    <a16:creationId xmlns:a16="http://schemas.microsoft.com/office/drawing/2014/main" id="{34405291-3E49-4540-BD61-D8760991E395}"/>
                  </a:ext>
                </a:extLst>
              </p:cNvPr>
              <p:cNvGrpSpPr/>
              <p:nvPr/>
            </p:nvGrpSpPr>
            <p:grpSpPr>
              <a:xfrm>
                <a:off x="2564021" y="3891808"/>
                <a:ext cx="2615392" cy="2464430"/>
                <a:chOff x="576844" y="2275242"/>
                <a:chExt cx="3080756" cy="4754880"/>
              </a:xfrm>
            </p:grpSpPr>
            <p:sp>
              <p:nvSpPr>
                <p:cNvPr id="19" name="矩形 18">
                  <a:extLst>
                    <a:ext uri="{FF2B5EF4-FFF2-40B4-BE49-F238E27FC236}">
                      <a16:creationId xmlns:a16="http://schemas.microsoft.com/office/drawing/2014/main" id="{9BA44DCF-C232-451F-9294-19AF6505092A}"/>
                    </a:ext>
                  </a:extLst>
                </p:cNvPr>
                <p:cNvSpPr/>
                <p:nvPr/>
              </p:nvSpPr>
              <p:spPr>
                <a:xfrm>
                  <a:off x="576844" y="2275242"/>
                  <a:ext cx="2743201"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pic>
              <p:nvPicPr>
                <p:cNvPr id="20" name="圖形 19">
                  <a:extLst>
                    <a:ext uri="{FF2B5EF4-FFF2-40B4-BE49-F238E27FC236}">
                      <a16:creationId xmlns:a16="http://schemas.microsoft.com/office/drawing/2014/main" id="{EB449251-4474-48E2-B43C-586D618B673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62821"/>
                <a:stretch/>
              </p:blipFill>
              <p:spPr>
                <a:xfrm rot="16200000">
                  <a:off x="1258118" y="4337170"/>
                  <a:ext cx="4461410" cy="337554"/>
                </a:xfrm>
                <a:prstGeom prst="rect">
                  <a:avLst/>
                </a:prstGeom>
              </p:spPr>
            </p:pic>
          </p:grpSp>
          <p:pic>
            <p:nvPicPr>
              <p:cNvPr id="21" name="圖片 20" descr="一張含有 文字, 綠色, 電子用品, 顯示 的圖片&#10;&#10;自動產生的描述">
                <a:extLst>
                  <a:ext uri="{FF2B5EF4-FFF2-40B4-BE49-F238E27FC236}">
                    <a16:creationId xmlns:a16="http://schemas.microsoft.com/office/drawing/2014/main" id="{185F3418-31FB-495F-82B8-816E9D1272F3}"/>
                  </a:ext>
                </a:extLst>
              </p:cNvPr>
              <p:cNvPicPr>
                <a:picLocks noChangeAspect="1"/>
              </p:cNvPicPr>
              <p:nvPr/>
            </p:nvPicPr>
            <p:blipFill>
              <a:blip r:embed="rId7"/>
              <a:stretch>
                <a:fillRect/>
              </a:stretch>
            </p:blipFill>
            <p:spPr>
              <a:xfrm>
                <a:off x="2564021" y="3468956"/>
                <a:ext cx="2328826" cy="476250"/>
              </a:xfrm>
              <a:prstGeom prst="rect">
                <a:avLst/>
              </a:prstGeom>
              <a:effectLst>
                <a:outerShdw blurRad="190500" dist="114300" dir="3960000" algn="tl" rotWithShape="0">
                  <a:prstClr val="black">
                    <a:alpha val="40000"/>
                  </a:prstClr>
                </a:outerShdw>
              </a:effectLst>
            </p:spPr>
          </p:pic>
          <p:pic>
            <p:nvPicPr>
              <p:cNvPr id="25" name="圖片 24" descr="一張含有 文字, 綠色, 電子用品, 顯示 的圖片&#10;&#10;自動產生的描述">
                <a:extLst>
                  <a:ext uri="{FF2B5EF4-FFF2-40B4-BE49-F238E27FC236}">
                    <a16:creationId xmlns:a16="http://schemas.microsoft.com/office/drawing/2014/main" id="{75309ECA-8DBD-4FB6-B9D2-E8B6DB560E34}"/>
                  </a:ext>
                </a:extLst>
              </p:cNvPr>
              <p:cNvPicPr>
                <a:picLocks noChangeAspect="1"/>
              </p:cNvPicPr>
              <p:nvPr/>
            </p:nvPicPr>
            <p:blipFill>
              <a:blip r:embed="rId7"/>
              <a:stretch>
                <a:fillRect/>
              </a:stretch>
            </p:blipFill>
            <p:spPr>
              <a:xfrm>
                <a:off x="4977424" y="3468956"/>
                <a:ext cx="2328826" cy="476250"/>
              </a:xfrm>
              <a:prstGeom prst="rect">
                <a:avLst/>
              </a:prstGeom>
              <a:effectLst>
                <a:outerShdw blurRad="190500" dist="114300" dir="3960000" algn="tl" rotWithShape="0">
                  <a:prstClr val="black">
                    <a:alpha val="40000"/>
                  </a:prstClr>
                </a:outerShdw>
              </a:effectLst>
            </p:spPr>
          </p:pic>
          <p:sp>
            <p:nvSpPr>
              <p:cNvPr id="26" name="文字方塊 25">
                <a:extLst>
                  <a:ext uri="{FF2B5EF4-FFF2-40B4-BE49-F238E27FC236}">
                    <a16:creationId xmlns:a16="http://schemas.microsoft.com/office/drawing/2014/main" id="{823E5F6E-2EAA-46E5-A269-1C024EFECDA5}"/>
                  </a:ext>
                </a:extLst>
              </p:cNvPr>
              <p:cNvSpPr txBox="1"/>
              <p:nvPr/>
            </p:nvSpPr>
            <p:spPr>
              <a:xfrm>
                <a:off x="226816" y="3527466"/>
                <a:ext cx="2170257" cy="353943"/>
              </a:xfrm>
              <a:prstGeom prst="rect">
                <a:avLst/>
              </a:prstGeom>
              <a:noFill/>
            </p:spPr>
            <p:txBody>
              <a:bodyPr wrap="square">
                <a:spAutoFit/>
              </a:bodyPr>
              <a:lstStyle/>
              <a:p>
                <a:pPr algn="ctr"/>
                <a:r>
                  <a:rPr lang="zh-TW" altLang="en-US" sz="1700" kern="0">
                    <a:solidFill>
                      <a:srgbClr val="00E200"/>
                    </a:solidFill>
                    <a:effectLst/>
                    <a:latin typeface="微軟正黑體" panose="020B0604030504040204" pitchFamily="34" charset="-120"/>
                    <a:ea typeface="微軟正黑體" panose="020B0604030504040204" pitchFamily="34" charset="-120"/>
                    <a:cs typeface="+mn-ea"/>
                    <a:sym typeface="+mn-lt"/>
                  </a:rPr>
                  <a:t>超大容量</a:t>
                </a:r>
                <a:endParaRPr lang="zh-TW" altLang="zh-TW" sz="1700" kern="100">
                  <a:solidFill>
                    <a:srgbClr val="00E200"/>
                  </a:solidFill>
                  <a:effectLst/>
                  <a:latin typeface="微軟正黑體" panose="020B0604030504040204" pitchFamily="34" charset="-120"/>
                  <a:ea typeface="微軟正黑體" panose="020B0604030504040204" pitchFamily="34" charset="-120"/>
                  <a:cs typeface="+mn-ea"/>
                  <a:sym typeface="+mn-lt"/>
                </a:endParaRPr>
              </a:p>
            </p:txBody>
          </p:sp>
          <p:sp>
            <p:nvSpPr>
              <p:cNvPr id="27" name="文字方塊 26">
                <a:extLst>
                  <a:ext uri="{FF2B5EF4-FFF2-40B4-BE49-F238E27FC236}">
                    <a16:creationId xmlns:a16="http://schemas.microsoft.com/office/drawing/2014/main" id="{57D0B126-18C4-4E88-A30B-648B852E8CD9}"/>
                  </a:ext>
                </a:extLst>
              </p:cNvPr>
              <p:cNvSpPr txBox="1"/>
              <p:nvPr/>
            </p:nvSpPr>
            <p:spPr>
              <a:xfrm>
                <a:off x="2589418" y="3528773"/>
                <a:ext cx="2279247" cy="353943"/>
              </a:xfrm>
              <a:prstGeom prst="rect">
                <a:avLst/>
              </a:prstGeom>
              <a:noFill/>
            </p:spPr>
            <p:txBody>
              <a:bodyPr wrap="square">
                <a:spAutoFit/>
              </a:bodyPr>
              <a:lstStyle/>
              <a:p>
                <a:pPr algn="ctr"/>
                <a:r>
                  <a:rPr lang="zh-TW" altLang="en-US" sz="1700" kern="0">
                    <a:solidFill>
                      <a:srgbClr val="00E200"/>
                    </a:solidFill>
                    <a:effectLst/>
                    <a:latin typeface="微軟正黑體" panose="020B0604030504040204" pitchFamily="34" charset="-120"/>
                    <a:ea typeface="微軟正黑體" panose="020B0604030504040204" pitchFamily="34" charset="-120"/>
                    <a:cs typeface="+mn-ea"/>
                    <a:sym typeface="+mn-lt"/>
                  </a:rPr>
                  <a:t>超高密度</a:t>
                </a:r>
                <a:endParaRPr lang="en-US" altLang="zh-TW" sz="1700" kern="0">
                  <a:solidFill>
                    <a:srgbClr val="00E200"/>
                  </a:solidFill>
                  <a:effectLst/>
                  <a:latin typeface="微軟正黑體" panose="020B0604030504040204" pitchFamily="34" charset="-120"/>
                  <a:ea typeface="微軟正黑體" panose="020B0604030504040204" pitchFamily="34" charset="-120"/>
                  <a:cs typeface="+mn-ea"/>
                  <a:sym typeface="+mn-lt"/>
                </a:endParaRPr>
              </a:p>
            </p:txBody>
          </p:sp>
          <p:sp>
            <p:nvSpPr>
              <p:cNvPr id="28" name="文字方塊 27">
                <a:extLst>
                  <a:ext uri="{FF2B5EF4-FFF2-40B4-BE49-F238E27FC236}">
                    <a16:creationId xmlns:a16="http://schemas.microsoft.com/office/drawing/2014/main" id="{97A02C22-1BA9-4EDC-8ECC-43E12360368F}"/>
                  </a:ext>
                </a:extLst>
              </p:cNvPr>
              <p:cNvSpPr txBox="1"/>
              <p:nvPr/>
            </p:nvSpPr>
            <p:spPr>
              <a:xfrm>
                <a:off x="4915140" y="3526382"/>
                <a:ext cx="2446389" cy="353943"/>
              </a:xfrm>
              <a:prstGeom prst="rect">
                <a:avLst/>
              </a:prstGeom>
              <a:noFill/>
            </p:spPr>
            <p:txBody>
              <a:bodyPr wrap="square">
                <a:spAutoFit/>
              </a:bodyPr>
              <a:lstStyle/>
              <a:p>
                <a:pPr algn="ctr"/>
                <a:r>
                  <a:rPr lang="zh-TW" altLang="en-US" sz="1700" kern="0">
                    <a:solidFill>
                      <a:srgbClr val="00E200"/>
                    </a:solidFill>
                    <a:effectLst/>
                    <a:latin typeface="微軟正黑體" panose="020B0604030504040204" pitchFamily="34" charset="-120"/>
                    <a:ea typeface="微軟正黑體" panose="020B0604030504040204" pitchFamily="34" charset="-120"/>
                    <a:cs typeface="+mn-ea"/>
                    <a:sym typeface="+mn-lt"/>
                  </a:rPr>
                  <a:t>深度整合與管理</a:t>
                </a:r>
                <a:endParaRPr lang="en-US" altLang="zh-TW" sz="1700" kern="0">
                  <a:solidFill>
                    <a:srgbClr val="00E200"/>
                  </a:solidFill>
                  <a:effectLst/>
                  <a:latin typeface="微軟正黑體" panose="020B0604030504040204" pitchFamily="34" charset="-120"/>
                  <a:ea typeface="微軟正黑體" panose="020B0604030504040204" pitchFamily="34" charset="-120"/>
                  <a:cs typeface="+mn-ea"/>
                  <a:sym typeface="+mn-lt"/>
                </a:endParaRPr>
              </a:p>
            </p:txBody>
          </p:sp>
          <p:sp>
            <p:nvSpPr>
              <p:cNvPr id="29" name="文字方塊 28">
                <a:extLst>
                  <a:ext uri="{FF2B5EF4-FFF2-40B4-BE49-F238E27FC236}">
                    <a16:creationId xmlns:a16="http://schemas.microsoft.com/office/drawing/2014/main" id="{99D52491-CCA0-45D7-9D8A-EAA9E4DEDB84}"/>
                  </a:ext>
                </a:extLst>
              </p:cNvPr>
              <p:cNvSpPr txBox="1"/>
              <p:nvPr/>
            </p:nvSpPr>
            <p:spPr>
              <a:xfrm>
                <a:off x="314507" y="4139989"/>
                <a:ext cx="2026038" cy="1872404"/>
              </a:xfrm>
              <a:prstGeom prst="rect">
                <a:avLst/>
              </a:prstGeom>
              <a:noFill/>
            </p:spPr>
            <p:txBody>
              <a:bodyPr wrap="square">
                <a:spAutoFit/>
              </a:bodyPr>
              <a:lstStyle/>
              <a:p>
                <a:pPr>
                  <a:lnSpc>
                    <a:spcPts val="2100"/>
                  </a:lnSpc>
                </a:pP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NAS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搭配</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Seagate JBOD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全面滿足</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4K/8K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多媒體剪輯、大資料儲存資料中心、高效率虛擬化應用等企業需求．</a:t>
                </a:r>
                <a:endParaRPr lang="zh-TW" altLang="zh-TW" sz="1400" kern="100">
                  <a:solidFill>
                    <a:schemeClr val="tx1"/>
                  </a:solidFill>
                  <a:effectLst/>
                  <a:latin typeface="微軟正黑體" panose="020B0604030504040204" pitchFamily="34" charset="-120"/>
                  <a:ea typeface="微軟正黑體" panose="020B0604030504040204" pitchFamily="34" charset="-120"/>
                  <a:cs typeface="+mn-ea"/>
                  <a:sym typeface="+mn-lt"/>
                </a:endParaRPr>
              </a:p>
            </p:txBody>
          </p:sp>
          <p:sp>
            <p:nvSpPr>
              <p:cNvPr id="30" name="文字方塊 29">
                <a:extLst>
                  <a:ext uri="{FF2B5EF4-FFF2-40B4-BE49-F238E27FC236}">
                    <a16:creationId xmlns:a16="http://schemas.microsoft.com/office/drawing/2014/main" id="{9B42FED6-B752-4673-9E44-6D3A4720AC04}"/>
                  </a:ext>
                </a:extLst>
              </p:cNvPr>
              <p:cNvSpPr txBox="1"/>
              <p:nvPr/>
            </p:nvSpPr>
            <p:spPr>
              <a:xfrm>
                <a:off x="2766010" y="4139989"/>
                <a:ext cx="2026038" cy="1872404"/>
              </a:xfrm>
              <a:prstGeom prst="rect">
                <a:avLst/>
              </a:prstGeom>
              <a:noFill/>
            </p:spPr>
            <p:txBody>
              <a:bodyPr wrap="square">
                <a:spAutoFit/>
              </a:bodyPr>
              <a:lstStyle/>
              <a:p>
                <a:pPr>
                  <a:lnSpc>
                    <a:spcPts val="2100"/>
                  </a:lnSpc>
                </a:pP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Seagate </a:t>
                </a:r>
                <a:r>
                  <a:rPr lang="en-US" altLang="zh-TW" sz="1400" b="0" kern="1200" err="1">
                    <a:solidFill>
                      <a:schemeClr val="tx1"/>
                    </a:solidFill>
                    <a:effectLst/>
                    <a:latin typeface="微軟正黑體" panose="020B0604030504040204" pitchFamily="34" charset="-120"/>
                    <a:ea typeface="微軟正黑體" panose="020B0604030504040204" pitchFamily="34" charset="-120"/>
                    <a:cs typeface="+mn-ea"/>
                    <a:sym typeface="+mn-lt"/>
                  </a:rPr>
                  <a:t>Exos</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E 5U84 5U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高密度機架式</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JBOD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能支援</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84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顆硬碟</a:t>
                </a:r>
                <a:r>
                  <a:rPr lang="zh-TW" altLang="en-US" sz="1400">
                    <a:latin typeface="微軟正黑體" panose="020B0604030504040204" pitchFamily="34" charset="-120"/>
                    <a:ea typeface="微軟正黑體" panose="020B0604030504040204" pitchFamily="34" charset="-120"/>
                    <a:cs typeface="+mn-ea"/>
                    <a:sym typeface="+mn-lt"/>
                  </a:rPr>
                  <a:t>提供單機高達</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1.5 PB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超大儲存空間．</a:t>
                </a:r>
                <a:endPar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endParaRPr>
              </a:p>
            </p:txBody>
          </p:sp>
          <p:sp>
            <p:nvSpPr>
              <p:cNvPr id="31" name="文字方塊 30">
                <a:extLst>
                  <a:ext uri="{FF2B5EF4-FFF2-40B4-BE49-F238E27FC236}">
                    <a16:creationId xmlns:a16="http://schemas.microsoft.com/office/drawing/2014/main" id="{BEF2EFA2-51C2-4CC4-8F64-A6B68B3E1259}"/>
                  </a:ext>
                </a:extLst>
              </p:cNvPr>
              <p:cNvSpPr txBox="1"/>
              <p:nvPr/>
            </p:nvSpPr>
            <p:spPr>
              <a:xfrm>
                <a:off x="5168033" y="4152664"/>
                <a:ext cx="2026038" cy="2172194"/>
              </a:xfrm>
              <a:prstGeom prst="rect">
                <a:avLst/>
              </a:prstGeom>
              <a:noFill/>
            </p:spPr>
            <p:txBody>
              <a:bodyPr wrap="square">
                <a:spAutoFit/>
              </a:bodyPr>
              <a:lstStyle/>
              <a:p>
                <a:pPr>
                  <a:lnSpc>
                    <a:spcPts val="2100"/>
                  </a:lnSpc>
                </a:pP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QNAP NAS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作業系統內對</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a:t>
                </a:r>
                <a:r>
                  <a:rPr lang="en-US" altLang="zh-TW" sz="1400" b="1" i="1" kern="1200">
                    <a:solidFill>
                      <a:schemeClr val="tx1"/>
                    </a:solidFill>
                    <a:effectLst/>
                    <a:latin typeface="微軟正黑體" panose="020B0604030504040204" pitchFamily="34" charset="-120"/>
                    <a:ea typeface="微軟正黑體" panose="020B0604030504040204" pitchFamily="34" charset="-120"/>
                    <a:cs typeface="+mn-ea"/>
                    <a:sym typeface="+mn-lt"/>
                  </a:rPr>
                  <a:t>Storage</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&amp; </a:t>
                </a:r>
                <a:r>
                  <a:rPr lang="en-US" altLang="zh-TW" sz="1400" b="1" i="1" kern="1200">
                    <a:solidFill>
                      <a:schemeClr val="tx1"/>
                    </a:solidFill>
                    <a:effectLst/>
                    <a:latin typeface="微軟正黑體" panose="020B0604030504040204" pitchFamily="34" charset="-120"/>
                    <a:ea typeface="微軟正黑體" panose="020B0604030504040204" pitchFamily="34" charset="-120"/>
                    <a:cs typeface="+mn-ea"/>
                    <a:sym typeface="+mn-lt"/>
                  </a:rPr>
                  <a:t>Snapshots</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網頁管理介面讓</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NAS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與</a:t>
                </a:r>
                <a:r>
                  <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rPr>
                  <a:t> JBOD </a:t>
                </a:r>
                <a:r>
                  <a:rPr lang="zh-TW" altLang="en-US" sz="1400" b="0" kern="1200">
                    <a:solidFill>
                      <a:schemeClr val="tx1"/>
                    </a:solidFill>
                    <a:effectLst/>
                    <a:latin typeface="微軟正黑體" panose="020B0604030504040204" pitchFamily="34" charset="-120"/>
                    <a:ea typeface="微軟正黑體" panose="020B0604030504040204" pitchFamily="34" charset="-120"/>
                    <a:cs typeface="+mn-ea"/>
                    <a:sym typeface="+mn-lt"/>
                  </a:rPr>
                  <a:t>即時管理更有效率，並能有效</a:t>
                </a:r>
                <a:r>
                  <a:rPr lang="zh-TW" altLang="en-US" sz="1400">
                    <a:latin typeface="微軟正黑體" panose="020B0604030504040204" pitchFamily="34" charset="-120"/>
                    <a:ea typeface="微軟正黑體" panose="020B0604030504040204" pitchFamily="34" charset="-120"/>
                    <a:cs typeface="+mn-ea"/>
                    <a:sym typeface="+mn-lt"/>
                  </a:rPr>
                  <a:t>減輕</a:t>
                </a:r>
                <a:r>
                  <a:rPr lang="en-US" altLang="zh-TW" sz="1400">
                    <a:latin typeface="微軟正黑體" panose="020B0604030504040204" pitchFamily="34" charset="-120"/>
                    <a:ea typeface="微軟正黑體" panose="020B0604030504040204" pitchFamily="34" charset="-120"/>
                    <a:cs typeface="+mn-ea"/>
                    <a:sym typeface="+mn-lt"/>
                  </a:rPr>
                  <a:t> IT </a:t>
                </a:r>
                <a:r>
                  <a:rPr lang="zh-TW" altLang="en-US" sz="1400">
                    <a:latin typeface="微軟正黑體" panose="020B0604030504040204" pitchFamily="34" charset="-120"/>
                    <a:ea typeface="微軟正黑體" panose="020B0604030504040204" pitchFamily="34" charset="-120"/>
                    <a:cs typeface="+mn-ea"/>
                    <a:sym typeface="+mn-lt"/>
                  </a:rPr>
                  <a:t>管理負擔．</a:t>
                </a:r>
                <a:endParaRPr lang="en-US" altLang="zh-TW" sz="1400" b="0" kern="1200">
                  <a:solidFill>
                    <a:schemeClr val="tx1"/>
                  </a:solidFill>
                  <a:effectLst/>
                  <a:latin typeface="微軟正黑體" panose="020B0604030504040204" pitchFamily="34" charset="-120"/>
                  <a:ea typeface="微軟正黑體" panose="020B0604030504040204" pitchFamily="34" charset="-120"/>
                  <a:cs typeface="+mn-ea"/>
                  <a:sym typeface="+mn-lt"/>
                </a:endParaRPr>
              </a:p>
            </p:txBody>
          </p:sp>
        </p:grpSp>
        <p:sp>
          <p:nvSpPr>
            <p:cNvPr id="32" name="文字方塊 31">
              <a:extLst>
                <a:ext uri="{FF2B5EF4-FFF2-40B4-BE49-F238E27FC236}">
                  <a16:creationId xmlns:a16="http://schemas.microsoft.com/office/drawing/2014/main" id="{F5338281-F93F-4949-9A38-D4139D38F2DD}"/>
                </a:ext>
              </a:extLst>
            </p:cNvPr>
            <p:cNvSpPr txBox="1"/>
            <p:nvPr/>
          </p:nvSpPr>
          <p:spPr>
            <a:xfrm>
              <a:off x="2766010" y="2997152"/>
              <a:ext cx="1542971" cy="308356"/>
            </a:xfrm>
            <a:prstGeom prst="rect">
              <a:avLst/>
            </a:prstGeom>
            <a:noFill/>
          </p:spPr>
          <p:txBody>
            <a:bodyPr wrap="square">
              <a:spAutoFit/>
            </a:bodyPr>
            <a:lstStyle/>
            <a:p>
              <a:pPr algn="ctr"/>
              <a:r>
                <a:rPr lang="en-US" altLang="zh-TW" sz="1200" b="0" i="0" kern="1200">
                  <a:solidFill>
                    <a:schemeClr val="bg1"/>
                  </a:solidFill>
                  <a:effectLst/>
                  <a:latin typeface="微軟正黑體" panose="020B0604030504040204" pitchFamily="34" charset="-120"/>
                  <a:ea typeface="微軟正黑體" panose="020B0604030504040204" pitchFamily="34" charset="-120"/>
                  <a:cs typeface="+mn-ea"/>
                  <a:sym typeface="+mn-lt"/>
                </a:rPr>
                <a:t>Seagate JBOD</a:t>
              </a:r>
              <a:endParaRPr lang="zh-TW" altLang="en-US" sz="1200">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33" name="文字方塊 32">
              <a:extLst>
                <a:ext uri="{FF2B5EF4-FFF2-40B4-BE49-F238E27FC236}">
                  <a16:creationId xmlns:a16="http://schemas.microsoft.com/office/drawing/2014/main" id="{0F2A54BA-15A7-B848-8B4C-5E9D0D356F2B}"/>
                </a:ext>
              </a:extLst>
            </p:cNvPr>
            <p:cNvSpPr txBox="1"/>
            <p:nvPr/>
          </p:nvSpPr>
          <p:spPr>
            <a:xfrm>
              <a:off x="150615" y="3003630"/>
              <a:ext cx="2302149" cy="308356"/>
            </a:xfrm>
            <a:prstGeom prst="rect">
              <a:avLst/>
            </a:prstGeom>
            <a:noFill/>
          </p:spPr>
          <p:txBody>
            <a:bodyPr wrap="squar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QNAP TS-h1090FU NAS</a:t>
              </a:r>
              <a:endParaRPr lang="zh-TW" altLang="en-US" sz="1200">
                <a:solidFill>
                  <a:schemeClr val="bg1"/>
                </a:solidFill>
                <a:latin typeface="微軟正黑體" panose="020B0604030504040204" pitchFamily="34" charset="-120"/>
                <a:ea typeface="微軟正黑體" panose="020B0604030504040204" pitchFamily="34" charset="-120"/>
                <a:cs typeface="+mn-ea"/>
                <a:sym typeface="+mn-lt"/>
              </a:endParaRPr>
            </a:p>
          </p:txBody>
        </p:sp>
      </p:grpSp>
      <p:grpSp>
        <p:nvGrpSpPr>
          <p:cNvPr id="3" name="群組 2">
            <a:extLst>
              <a:ext uri="{FF2B5EF4-FFF2-40B4-BE49-F238E27FC236}">
                <a16:creationId xmlns:a16="http://schemas.microsoft.com/office/drawing/2014/main" id="{A03BFBBA-2804-4BF3-552C-92C3D82A87FA}"/>
              </a:ext>
            </a:extLst>
          </p:cNvPr>
          <p:cNvGrpSpPr/>
          <p:nvPr/>
        </p:nvGrpSpPr>
        <p:grpSpPr>
          <a:xfrm>
            <a:off x="6900231" y="1812839"/>
            <a:ext cx="4800074" cy="4660173"/>
            <a:chOff x="7182172" y="1861391"/>
            <a:chExt cx="4936954" cy="4793064"/>
          </a:xfrm>
        </p:grpSpPr>
        <p:pic>
          <p:nvPicPr>
            <p:cNvPr id="18" name="圖片 17">
              <a:extLst>
                <a:ext uri="{FF2B5EF4-FFF2-40B4-BE49-F238E27FC236}">
                  <a16:creationId xmlns:a16="http://schemas.microsoft.com/office/drawing/2014/main" id="{B41842DA-3703-ED45-99FE-3AACFF6FBDCB}"/>
                </a:ext>
              </a:extLst>
            </p:cNvPr>
            <p:cNvPicPr>
              <a:picLocks noChangeAspect="1"/>
            </p:cNvPicPr>
            <p:nvPr/>
          </p:nvPicPr>
          <p:blipFill>
            <a:blip r:embed="rId8"/>
            <a:srcRect/>
            <a:stretch/>
          </p:blipFill>
          <p:spPr>
            <a:xfrm>
              <a:off x="7452216" y="1861391"/>
              <a:ext cx="4589168" cy="2501276"/>
            </a:xfrm>
            <a:prstGeom prst="rect">
              <a:avLst/>
            </a:prstGeom>
            <a:ln w="20066">
              <a:noFill/>
            </a:ln>
            <a:effectLst>
              <a:outerShdw blurRad="342900" dist="177800" dir="3600000" algn="ctr" rotWithShape="0">
                <a:srgbClr val="000000">
                  <a:alpha val="40000"/>
                </a:srgbClr>
              </a:outerShdw>
            </a:effectLst>
          </p:spPr>
        </p:pic>
        <p:sp>
          <p:nvSpPr>
            <p:cNvPr id="34" name="矩形: 圓角 22">
              <a:extLst>
                <a:ext uri="{FF2B5EF4-FFF2-40B4-BE49-F238E27FC236}">
                  <a16:creationId xmlns:a16="http://schemas.microsoft.com/office/drawing/2014/main" id="{308D7ABA-32FB-404A-9DC0-1EBBD907F8BE}"/>
                </a:ext>
              </a:extLst>
            </p:cNvPr>
            <p:cNvSpPr/>
            <p:nvPr/>
          </p:nvSpPr>
          <p:spPr>
            <a:xfrm>
              <a:off x="7452215" y="4642567"/>
              <a:ext cx="4589168" cy="1880838"/>
            </a:xfrm>
            <a:prstGeom prst="roundRect">
              <a:avLst>
                <a:gd name="adj" fmla="val 3329"/>
              </a:avLst>
            </a:prstGeom>
            <a:gradFill>
              <a:gsLst>
                <a:gs pos="42000">
                  <a:srgbClr val="2B3645"/>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00FA00"/>
                  </a:gs>
                  <a:gs pos="37000">
                    <a:srgbClr val="00FA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微軟正黑體" panose="020B0604030504040204" pitchFamily="34" charset="-120"/>
                <a:ea typeface="微軟正黑體" panose="020B0604030504040204" pitchFamily="34" charset="-120"/>
                <a:cs typeface="+mn-ea"/>
                <a:sym typeface="+mn-lt"/>
              </a:endParaRPr>
            </a:p>
          </p:txBody>
        </p:sp>
        <p:sp>
          <p:nvSpPr>
            <p:cNvPr id="36" name="文字方塊 35">
              <a:extLst>
                <a:ext uri="{FF2B5EF4-FFF2-40B4-BE49-F238E27FC236}">
                  <a16:creationId xmlns:a16="http://schemas.microsoft.com/office/drawing/2014/main" id="{572290C2-661F-044A-BDD6-0BDECA122718}"/>
                </a:ext>
              </a:extLst>
            </p:cNvPr>
            <p:cNvSpPr txBox="1"/>
            <p:nvPr/>
          </p:nvSpPr>
          <p:spPr>
            <a:xfrm>
              <a:off x="7182172" y="4730546"/>
              <a:ext cx="4729657" cy="820467"/>
            </a:xfrm>
            <a:prstGeom prst="rect">
              <a:avLst/>
            </a:prstGeom>
            <a:noFill/>
          </p:spPr>
          <p:txBody>
            <a:bodyPr wrap="square" lIns="91440" tIns="45720" rIns="91440" bIns="45720" anchor="t">
              <a:spAutoFit/>
            </a:bodyPr>
            <a:lstStyle/>
            <a:p>
              <a:pPr marL="447675" lvl="1" indent="-104775" fontAlgn="base">
                <a:lnSpc>
                  <a:spcPts val="1850"/>
                </a:lnSpc>
                <a:spcBef>
                  <a:spcPts val="600"/>
                </a:spcBef>
                <a:buClr>
                  <a:srgbClr val="00FA00"/>
                </a:buClr>
                <a:buSzPct val="80000"/>
                <a:buFont typeface="Arial" panose="020B0604020202020204" pitchFamily="34" charset="0"/>
                <a:buChar char="•"/>
              </a:pPr>
              <a:r>
                <a:rPr lang="en-US" altLang="zh-TW" sz="1200" b="1">
                  <a:solidFill>
                    <a:schemeClr val="bg1"/>
                  </a:solidFill>
                  <a:latin typeface="微軟正黑體" panose="020B0604030504040204" pitchFamily="34" charset="-120"/>
                  <a:ea typeface="微軟正黑體" panose="020B0604030504040204" pitchFamily="34" charset="-120"/>
                  <a:cs typeface="+mn-ea"/>
                  <a:sym typeface="+mn-lt"/>
                </a:rPr>
                <a:t>QNAP NAS </a:t>
              </a:r>
              <a:r>
                <a:rPr lang="zh-TW" altLang="en-US" sz="1200" b="1">
                  <a:solidFill>
                    <a:schemeClr val="bg1"/>
                  </a:solidFill>
                  <a:latin typeface="微軟正黑體" panose="020B0604030504040204" pitchFamily="34" charset="-120"/>
                  <a:ea typeface="微軟正黑體" panose="020B0604030504040204" pitchFamily="34" charset="-120"/>
                  <a:cs typeface="+mn-ea"/>
                  <a:sym typeface="+mn-lt"/>
                </a:rPr>
                <a:t>支援</a:t>
              </a:r>
              <a:r>
                <a:rPr lang="en-US" altLang="zh-TW" sz="1200" b="1">
                  <a:solidFill>
                    <a:schemeClr val="bg1"/>
                  </a:solidFill>
                  <a:latin typeface="微軟正黑體" panose="020B0604030504040204" pitchFamily="34" charset="-120"/>
                  <a:ea typeface="微軟正黑體" panose="020B0604030504040204" pitchFamily="34" charset="-120"/>
                  <a:cs typeface="+mn-ea"/>
                  <a:sym typeface="+mn-lt"/>
                </a:rPr>
                <a:t> </a:t>
              </a:r>
              <a:r>
                <a:rPr lang="en-US" altLang="zh-TW" sz="1200" b="1">
                  <a:solidFill>
                    <a:srgbClr val="00E200"/>
                  </a:solidFill>
                  <a:latin typeface="微軟正黑體" panose="020B0604030504040204" pitchFamily="34" charset="-120"/>
                  <a:ea typeface="微軟正黑體" panose="020B0604030504040204" pitchFamily="34" charset="-120"/>
                  <a:cs typeface="+mn-ea"/>
                  <a:sym typeface="+mn-lt"/>
                </a:rPr>
                <a:t>Seagate </a:t>
              </a:r>
              <a:r>
                <a:rPr lang="en-US" altLang="zh-TW" sz="1200" b="1" err="1">
                  <a:solidFill>
                    <a:srgbClr val="00E200"/>
                  </a:solidFill>
                  <a:latin typeface="微軟正黑體" panose="020B0604030504040204" pitchFamily="34" charset="-120"/>
                  <a:ea typeface="微軟正黑體" panose="020B0604030504040204" pitchFamily="34" charset="-120"/>
                  <a:cs typeface="+mn-ea"/>
                  <a:sym typeface="+mn-lt"/>
                </a:rPr>
                <a:t>Exos</a:t>
              </a:r>
              <a:r>
                <a:rPr lang="en-US" altLang="zh-TW" sz="1200" b="1">
                  <a:solidFill>
                    <a:srgbClr val="00E200"/>
                  </a:solidFill>
                  <a:latin typeface="微軟正黑體" panose="020B0604030504040204" pitchFamily="34" charset="-120"/>
                  <a:ea typeface="微軟正黑體" panose="020B0604030504040204" pitchFamily="34" charset="-120"/>
                  <a:cs typeface="+mn-ea"/>
                  <a:sym typeface="+mn-lt"/>
                </a:rPr>
                <a:t> E SAS JBOD </a:t>
              </a:r>
              <a:r>
                <a:rPr lang="zh-TW" altLang="en-US" sz="1200">
                  <a:solidFill>
                    <a:schemeClr val="bg1"/>
                  </a:solidFill>
                  <a:latin typeface="微軟正黑體" panose="020B0604030504040204" pitchFamily="34" charset="-120"/>
                  <a:ea typeface="微軟正黑體" panose="020B0604030504040204" pitchFamily="34" charset="-120"/>
                  <a:cs typeface="+mn-ea"/>
                  <a:sym typeface="+mn-lt"/>
                </a:rPr>
                <a:t>跟</a:t>
              </a:r>
              <a:r>
                <a:rPr lang="zh-CN" altLang="en-US" sz="1200">
                  <a:solidFill>
                    <a:schemeClr val="bg1"/>
                  </a:solidFill>
                  <a:latin typeface="微軟正黑體" panose="020B0604030504040204" pitchFamily="34" charset="-120"/>
                  <a:ea typeface="微軟正黑體" panose="020B0604030504040204" pitchFamily="34" charset="-120"/>
                  <a:cs typeface="+mn-ea"/>
                  <a:sym typeface="+mn-lt"/>
                </a:rPr>
                <a:t> </a:t>
              </a:r>
              <a:r>
                <a:rPr lang="zh-CN" altLang="en-US" sz="1200" b="1">
                  <a:solidFill>
                    <a:srgbClr val="04DA05"/>
                  </a:solidFill>
                  <a:latin typeface="微軟正黑體" panose="020B0604030504040204" pitchFamily="34" charset="-120"/>
                  <a:ea typeface="微軟正黑體" panose="020B0604030504040204" pitchFamily="34" charset="-120"/>
                  <a:cs typeface="+mn-ea"/>
                  <a:sym typeface="+mn-lt"/>
                </a:rPr>
                <a:t>1</a:t>
              </a:r>
              <a:r>
                <a:rPr lang="en-US" altLang="zh-CN" sz="1200" b="1">
                  <a:solidFill>
                    <a:srgbClr val="04DA05"/>
                  </a:solidFill>
                  <a:latin typeface="微軟正黑體" panose="020B0604030504040204" pitchFamily="34" charset="-120"/>
                  <a:ea typeface="微軟正黑體" panose="020B0604030504040204" pitchFamily="34" charset="-120"/>
                  <a:cs typeface="+mn-ea"/>
                  <a:sym typeface="+mn-lt"/>
                </a:rPr>
                <a:t>00+</a:t>
              </a:r>
              <a:r>
                <a:rPr lang="zh-CN" altLang="en-US" sz="1200" b="1">
                  <a:solidFill>
                    <a:srgbClr val="04DA05"/>
                  </a:solidFill>
                  <a:latin typeface="微軟正黑體" panose="020B0604030504040204" pitchFamily="34" charset="-120"/>
                  <a:ea typeface="微軟正黑體" panose="020B0604030504040204" pitchFamily="34" charset="-120"/>
                  <a:cs typeface="+mn-ea"/>
                  <a:sym typeface="+mn-lt"/>
                </a:rPr>
                <a:t> 硬碟數</a:t>
              </a:r>
              <a:r>
                <a:rPr lang="en-US" altLang="zh-CN" sz="1200" b="1">
                  <a:solidFill>
                    <a:srgbClr val="04DA05"/>
                  </a:solidFill>
                  <a:latin typeface="微軟正黑體" panose="020B0604030504040204" pitchFamily="34" charset="-120"/>
                  <a:ea typeface="微軟正黑體" panose="020B0604030504040204" pitchFamily="34" charset="-120"/>
                  <a:cs typeface="+mn-ea"/>
                  <a:sym typeface="+mn-lt"/>
                </a:rPr>
                <a:t> </a:t>
              </a:r>
              <a:r>
                <a:rPr lang="zh-CN" altLang="en-US" sz="1200" b="1">
                  <a:solidFill>
                    <a:schemeClr val="bg1"/>
                  </a:solidFill>
                  <a:latin typeface="微軟正黑體" panose="020B0604030504040204" pitchFamily="34" charset="-120"/>
                  <a:ea typeface="微軟正黑體" panose="020B0604030504040204" pitchFamily="34" charset="-120"/>
                  <a:cs typeface="+mn-ea"/>
                  <a:sym typeface="+mn-lt"/>
                </a:rPr>
                <a:t>以提供</a:t>
              </a:r>
              <a:r>
                <a:rPr lang="zh-TW" altLang="en-US" sz="1200" b="1">
                  <a:solidFill>
                    <a:schemeClr val="bg1"/>
                  </a:solidFill>
                  <a:latin typeface="微軟正黑體" panose="020B0604030504040204" pitchFamily="34" charset="-120"/>
                  <a:ea typeface="微軟正黑體" panose="020B0604030504040204" pitchFamily="34" charset="-120"/>
                  <a:cs typeface="+mn-ea"/>
                  <a:sym typeface="+mn-lt"/>
                </a:rPr>
                <a:t> </a:t>
              </a:r>
              <a:r>
                <a:rPr lang="en-US" altLang="zh-CN" sz="1200" b="1">
                  <a:solidFill>
                    <a:srgbClr val="04DA05"/>
                  </a:solidFill>
                  <a:latin typeface="微軟正黑體" panose="020B0604030504040204" pitchFamily="34" charset="-120"/>
                  <a:ea typeface="微軟正黑體" panose="020B0604030504040204" pitchFamily="34" charset="-120"/>
                  <a:cs typeface="+mn-ea"/>
                  <a:sym typeface="+mn-lt"/>
                </a:rPr>
                <a:t>petabytes (PBs) </a:t>
              </a:r>
              <a:r>
                <a:rPr lang="zh-CN" altLang="en-US" sz="1200" b="1">
                  <a:solidFill>
                    <a:schemeClr val="bg1"/>
                  </a:solidFill>
                  <a:latin typeface="微軟正黑體" panose="020B0604030504040204" pitchFamily="34" charset="-120"/>
                  <a:ea typeface="微軟正黑體" panose="020B0604030504040204" pitchFamily="34" charset="-120"/>
                  <a:cs typeface="+mn-ea"/>
                  <a:sym typeface="+mn-lt"/>
                </a:rPr>
                <a:t>原始儲存容量</a:t>
              </a:r>
              <a:r>
                <a:rPr lang="en-US" altLang="zh-CN" sz="1200" b="1">
                  <a:solidFill>
                    <a:schemeClr val="bg1"/>
                  </a:solidFill>
                  <a:latin typeface="微軟正黑體" panose="020B0604030504040204" pitchFamily="34" charset="-120"/>
                  <a:ea typeface="微軟正黑體" panose="020B0604030504040204" pitchFamily="34" charset="-120"/>
                  <a:cs typeface="+mn-ea"/>
                  <a:sym typeface="+mn-lt"/>
                </a:rPr>
                <a:t> (raw capacity)</a:t>
              </a:r>
              <a:r>
                <a:rPr lang="zh-CN" altLang="en-US" sz="1200" b="1">
                  <a:solidFill>
                    <a:schemeClr val="bg1"/>
                  </a:solidFill>
                  <a:latin typeface="微軟正黑體" panose="020B0604030504040204" pitchFamily="34" charset="-120"/>
                  <a:ea typeface="微軟正黑體" panose="020B0604030504040204" pitchFamily="34" charset="-120"/>
                  <a:cs typeface="+mn-ea"/>
                  <a:sym typeface="+mn-lt"/>
                </a:rPr>
                <a:t>．</a:t>
              </a:r>
              <a:endParaRPr lang="en-US" altLang="zh-CN" sz="1200">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37" name="文字方塊 36">
              <a:extLst>
                <a:ext uri="{FF2B5EF4-FFF2-40B4-BE49-F238E27FC236}">
                  <a16:creationId xmlns:a16="http://schemas.microsoft.com/office/drawing/2014/main" id="{3CCF7F4B-C79D-D14F-9AEA-2C7026F9B61F}"/>
                </a:ext>
              </a:extLst>
            </p:cNvPr>
            <p:cNvSpPr txBox="1"/>
            <p:nvPr/>
          </p:nvSpPr>
          <p:spPr>
            <a:xfrm>
              <a:off x="7677564" y="5548301"/>
              <a:ext cx="2869277" cy="949660"/>
            </a:xfrm>
            <a:prstGeom prst="rect">
              <a:avLst/>
            </a:prstGeom>
          </p:spPr>
          <p:txBody>
            <a:bodyPr wrap="square" rtlCol="0">
              <a:spAutoFit/>
            </a:bodyPr>
            <a:lstStyle/>
            <a:p>
              <a:pPr algn="l"/>
              <a:r>
                <a:rPr kumimoji="1" lang="zh-TW" altLang="en-US"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注意：</a:t>
              </a:r>
              <a:endParaRPr kumimoji="1" lang="en-US" altLang="zh-TW"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a:p>
              <a:pPr marL="177800" indent="-177800" algn="l">
                <a:buAutoNum type="arabicPeriod"/>
              </a:pPr>
              <a:r>
                <a:rPr kumimoji="1" lang="zh-TW" altLang="en-US"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需再額外選購</a:t>
              </a:r>
              <a:r>
                <a:rPr kumimoji="1" lang="en-US" altLang="zh-TW"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QNAP SAS HBA </a:t>
              </a:r>
              <a:r>
                <a:rPr kumimoji="1" lang="zh-TW" altLang="en-US"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擴充卡安裝至</a:t>
              </a:r>
              <a:r>
                <a:rPr kumimoji="1" lang="en-US" altLang="zh-TW"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NAS.</a:t>
              </a:r>
            </a:p>
            <a:p>
              <a:pPr marL="177800" indent="-177800">
                <a:buAutoNum type="arabicPeriod"/>
              </a:pPr>
              <a:r>
                <a:rPr lang="zh-TW" altLang="en-US" sz="900">
                  <a:solidFill>
                    <a:schemeClr val="bg1"/>
                  </a:solidFill>
                  <a:latin typeface="Arial" panose="020B0604020202020204" pitchFamily="34" charset="0"/>
                  <a:cs typeface="Arial" panose="020B0604020202020204" pitchFamily="34" charset="0"/>
                </a:rPr>
                <a:t>僅能作為獨立的儲存池或磁碟區，無法與 </a:t>
              </a:r>
              <a:r>
                <a:rPr lang="en" altLang="zh-TW" sz="900">
                  <a:solidFill>
                    <a:schemeClr val="bg1"/>
                  </a:solidFill>
                  <a:latin typeface="Arial" panose="020B0604020202020204" pitchFamily="34" charset="0"/>
                  <a:cs typeface="Arial" panose="020B0604020202020204" pitchFamily="34" charset="0"/>
                </a:rPr>
                <a:t>NAS </a:t>
              </a:r>
              <a:r>
                <a:rPr lang="zh-TW" altLang="en-US" sz="900">
                  <a:solidFill>
                    <a:schemeClr val="bg1"/>
                  </a:solidFill>
                  <a:latin typeface="Arial" panose="020B0604020202020204" pitchFamily="34" charset="0"/>
                  <a:cs typeface="Arial" panose="020B0604020202020204" pitchFamily="34" charset="0"/>
                </a:rPr>
                <a:t>主機的儲存池或磁碟區合併使用，且系統應用僅能安裝於 </a:t>
              </a:r>
              <a:r>
                <a:rPr lang="en" altLang="zh-TW" sz="900">
                  <a:solidFill>
                    <a:schemeClr val="bg1"/>
                  </a:solidFill>
                  <a:latin typeface="Arial" panose="020B0604020202020204" pitchFamily="34" charset="0"/>
                  <a:cs typeface="Arial" panose="020B0604020202020204" pitchFamily="34" charset="0"/>
                </a:rPr>
                <a:t>NAS </a:t>
              </a:r>
              <a:r>
                <a:rPr lang="zh-TW" altLang="en-US" sz="900">
                  <a:solidFill>
                    <a:schemeClr val="bg1"/>
                  </a:solidFill>
                  <a:latin typeface="Arial" panose="020B0604020202020204" pitchFamily="34" charset="0"/>
                  <a:cs typeface="Arial" panose="020B0604020202020204" pitchFamily="34" charset="0"/>
                </a:rPr>
                <a:t>本機。</a:t>
              </a:r>
              <a:endParaRPr kumimoji="1" lang="zh-TW" altLang="en-US" sz="9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 name="圖片 4">
              <a:extLst>
                <a:ext uri="{FF2B5EF4-FFF2-40B4-BE49-F238E27FC236}">
                  <a16:creationId xmlns:a16="http://schemas.microsoft.com/office/drawing/2014/main" id="{1B55F70D-5777-C34E-9D17-A3054467D0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6941" y="5098603"/>
              <a:ext cx="1772185" cy="1555852"/>
            </a:xfrm>
            <a:prstGeom prst="rect">
              <a:avLst/>
            </a:prstGeom>
          </p:spPr>
        </p:pic>
      </p:grpSp>
      <p:sp>
        <p:nvSpPr>
          <p:cNvPr id="38" name="文字方塊 37">
            <a:extLst>
              <a:ext uri="{FF2B5EF4-FFF2-40B4-BE49-F238E27FC236}">
                <a16:creationId xmlns:a16="http://schemas.microsoft.com/office/drawing/2014/main" id="{27E1D598-5C5E-484E-9BB1-59FE03A92CED}"/>
              </a:ext>
            </a:extLst>
          </p:cNvPr>
          <p:cNvSpPr txBox="1"/>
          <p:nvPr/>
        </p:nvSpPr>
        <p:spPr>
          <a:xfrm>
            <a:off x="420787" y="300030"/>
            <a:ext cx="11361218" cy="1200329"/>
          </a:xfrm>
          <a:prstGeom prst="rect">
            <a:avLst/>
          </a:prstGeom>
          <a:noFill/>
        </p:spPr>
        <p:txBody>
          <a:bodyPr wrap="square" rtlCol="0">
            <a:spAutoFit/>
          </a:bodyPr>
          <a:lstStyle/>
          <a:p>
            <a:pPr algn="ctr"/>
            <a:r>
              <a:rPr lang="en-US" altLang="zh-TW" sz="3600" b="1" dirty="0">
                <a:solidFill>
                  <a:schemeClr val="bg1"/>
                </a:solidFill>
                <a:latin typeface="微軟正黑體" panose="020B0604030504040204" pitchFamily="34" charset="-120"/>
                <a:ea typeface="微軟正黑體" panose="020B0604030504040204" pitchFamily="34" charset="-120"/>
              </a:rPr>
              <a:t>QNAP NAS x Seagate JBOD </a:t>
            </a:r>
            <a:r>
              <a:rPr lang="zh-TW" altLang="en-US" sz="3600" b="1" dirty="0">
                <a:solidFill>
                  <a:schemeClr val="bg1"/>
                </a:solidFill>
                <a:latin typeface="微軟正黑體" panose="020B0604030504040204" pitchFamily="34" charset="-120"/>
                <a:ea typeface="微軟正黑體" panose="020B0604030504040204" pitchFamily="34" charset="-120"/>
              </a:rPr>
              <a:t>解決方案提供</a:t>
            </a:r>
            <a:endParaRPr lang="en-US" altLang="zh-TW" sz="3600" b="1" dirty="0">
              <a:solidFill>
                <a:schemeClr val="bg1"/>
              </a:solidFill>
              <a:latin typeface="微軟正黑體" panose="020B0604030504040204" pitchFamily="34" charset="-120"/>
              <a:ea typeface="微軟正黑體" panose="020B0604030504040204" pitchFamily="34" charset="-120"/>
            </a:endParaRPr>
          </a:p>
          <a:p>
            <a:pPr algn="ctr"/>
            <a:r>
              <a:rPr lang="zh-TW" altLang="en-US" sz="3600" b="1" dirty="0">
                <a:solidFill>
                  <a:schemeClr val="bg1"/>
                </a:solidFill>
                <a:latin typeface="微軟正黑體" panose="020B0604030504040204" pitchFamily="34" charset="-120"/>
                <a:ea typeface="微軟正黑體" panose="020B0604030504040204" pitchFamily="34" charset="-120"/>
              </a:rPr>
              <a:t>企業高效率數位轉型需求的超大容量 </a:t>
            </a:r>
            <a:r>
              <a:rPr lang="en-US" altLang="zh-TW" sz="3600" b="1" dirty="0">
                <a:solidFill>
                  <a:schemeClr val="bg1"/>
                </a:solidFill>
                <a:latin typeface="微軟正黑體" panose="020B0604030504040204" pitchFamily="34" charset="-120"/>
                <a:ea typeface="微軟正黑體" panose="020B0604030504040204" pitchFamily="34" charset="-120"/>
              </a:rPr>
              <a:t>PB </a:t>
            </a:r>
            <a:r>
              <a:rPr lang="zh-TW" altLang="en-US" sz="3600" b="1" dirty="0">
                <a:solidFill>
                  <a:schemeClr val="bg1"/>
                </a:solidFill>
                <a:latin typeface="微軟正黑體" panose="020B0604030504040204" pitchFamily="34" charset="-120"/>
                <a:ea typeface="微軟正黑體" panose="020B0604030504040204" pitchFamily="34" charset="-120"/>
              </a:rPr>
              <a:t>級儲存空間</a:t>
            </a:r>
          </a:p>
        </p:txBody>
      </p:sp>
      <p:pic>
        <p:nvPicPr>
          <p:cNvPr id="39" name="圖片 38" descr="一張含有 文字, 電子用品 的圖片&#10;&#10;自動產生的描述">
            <a:extLst>
              <a:ext uri="{FF2B5EF4-FFF2-40B4-BE49-F238E27FC236}">
                <a16:creationId xmlns:a16="http://schemas.microsoft.com/office/drawing/2014/main" id="{E3D6B2A2-763F-7A7C-C5F1-29C498A4A3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456" y="2516339"/>
            <a:ext cx="2504808" cy="427822"/>
          </a:xfrm>
          <a:prstGeom prst="rect">
            <a:avLst/>
          </a:prstGeom>
        </p:spPr>
      </p:pic>
    </p:spTree>
    <p:extLst>
      <p:ext uri="{BB962C8B-B14F-4D97-AF65-F5344CB8AC3E}">
        <p14:creationId xmlns:p14="http://schemas.microsoft.com/office/powerpoint/2010/main" val="552892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AE9D0-374C-BD43-98E7-ED69BF51A999}"/>
              </a:ext>
            </a:extLst>
          </p:cNvPr>
          <p:cNvSpPr txBox="1"/>
          <p:nvPr/>
        </p:nvSpPr>
        <p:spPr>
          <a:xfrm>
            <a:off x="404602" y="407042"/>
            <a:ext cx="11353125" cy="1200329"/>
          </a:xfrm>
          <a:prstGeom prst="rect">
            <a:avLst/>
          </a:prstGeom>
        </p:spPr>
        <p:txBody>
          <a:bodyPr wrap="square" lIns="0" tIns="45720" rIns="0" bIns="45720" rtlCol="0" anchor="t">
            <a:spAutoFit/>
          </a:bodyPr>
          <a:lstStyle/>
          <a:p>
            <a:pPr algn="ctr"/>
            <a:r>
              <a:rPr lang="zh-TW" altLang="en-US" sz="3600" b="1">
                <a:solidFill>
                  <a:schemeClr val="bg1"/>
                </a:solidFill>
                <a:latin typeface="微軟正黑體" panose="020B0604030504040204" pitchFamily="34" charset="-120"/>
                <a:ea typeface="微軟正黑體" panose="020B0604030504040204" pitchFamily="34" charset="-120"/>
                <a:cs typeface="+mn-ea"/>
                <a:sym typeface="+mn-lt"/>
              </a:rPr>
              <a:t>連接多台</a:t>
            </a:r>
            <a:r>
              <a:rPr lang="en-US" altLang="zh-TW" sz="3600" b="1">
                <a:solidFill>
                  <a:schemeClr val="bg1"/>
                </a:solidFill>
                <a:latin typeface="微軟正黑體" panose="020B0604030504040204" pitchFamily="34" charset="-120"/>
                <a:ea typeface="微軟正黑體" panose="020B0604030504040204" pitchFamily="34" charset="-120"/>
                <a:cs typeface="+mn-ea"/>
                <a:sym typeface="+mn-lt"/>
              </a:rPr>
              <a:t> Seagate </a:t>
            </a:r>
            <a:r>
              <a:rPr lang="en-US" altLang="zh-TW" sz="3600" b="1" err="1">
                <a:solidFill>
                  <a:schemeClr val="bg1"/>
                </a:solidFill>
                <a:latin typeface="微軟正黑體" panose="020B0604030504040204" pitchFamily="34" charset="-120"/>
                <a:ea typeface="微軟正黑體" panose="020B0604030504040204" pitchFamily="34" charset="-120"/>
                <a:cs typeface="+mn-ea"/>
                <a:sym typeface="+mn-lt"/>
              </a:rPr>
              <a:t>Exos</a:t>
            </a:r>
            <a:r>
              <a:rPr lang="en-US" altLang="zh-TW" sz="3600" b="1">
                <a:solidFill>
                  <a:schemeClr val="bg1"/>
                </a:solidFill>
                <a:latin typeface="微軟正黑體" panose="020B0604030504040204" pitchFamily="34" charset="-120"/>
                <a:ea typeface="微軟正黑體" panose="020B0604030504040204" pitchFamily="34" charset="-120"/>
                <a:cs typeface="+mn-ea"/>
                <a:sym typeface="+mn-lt"/>
              </a:rPr>
              <a:t> E JBOD</a:t>
            </a:r>
            <a:r>
              <a:rPr lang="zh-TW" altLang="en-US" sz="3600" b="1">
                <a:solidFill>
                  <a:schemeClr val="bg1"/>
                </a:solidFill>
                <a:latin typeface="微軟正黑體" panose="020B0604030504040204" pitchFamily="34" charset="-120"/>
                <a:ea typeface="微軟正黑體" panose="020B0604030504040204" pitchFamily="34" charset="-120"/>
                <a:cs typeface="+mn-ea"/>
                <a:sym typeface="+mn-lt"/>
              </a:rPr>
              <a:t>，</a:t>
            </a:r>
            <a:endParaRPr lang="en-US" altLang="zh-TW" sz="3600" b="1">
              <a:solidFill>
                <a:schemeClr val="bg1"/>
              </a:solidFill>
              <a:latin typeface="微軟正黑體" panose="020B0604030504040204" pitchFamily="34" charset="-120"/>
              <a:ea typeface="微軟正黑體" panose="020B0604030504040204" pitchFamily="34" charset="-120"/>
              <a:cs typeface="+mn-ea"/>
              <a:sym typeface="+mn-lt"/>
            </a:endParaRPr>
          </a:p>
          <a:p>
            <a:pPr algn="ctr"/>
            <a:r>
              <a:rPr lang="zh-TW" altLang="en-US" sz="3600" b="1">
                <a:solidFill>
                  <a:schemeClr val="bg1"/>
                </a:solidFill>
                <a:latin typeface="微軟正黑體" panose="020B0604030504040204" pitchFamily="34" charset="-120"/>
                <a:ea typeface="微軟正黑體" panose="020B0604030504040204" pitchFamily="34" charset="-120"/>
                <a:cs typeface="+mn-ea"/>
                <a:sym typeface="+mn-lt"/>
              </a:rPr>
              <a:t>大幅新增</a:t>
            </a:r>
            <a:r>
              <a:rPr lang="en-US" altLang="zh-TW" sz="3600" b="1">
                <a:solidFill>
                  <a:schemeClr val="bg1"/>
                </a:solidFill>
                <a:latin typeface="微軟正黑體" panose="020B0604030504040204" pitchFamily="34" charset="-120"/>
                <a:ea typeface="微軟正黑體" panose="020B0604030504040204" pitchFamily="34" charset="-120"/>
                <a:cs typeface="+mn-ea"/>
                <a:sym typeface="+mn-lt"/>
              </a:rPr>
              <a:t> QNAP all flash NAS </a:t>
            </a:r>
            <a:r>
              <a:rPr lang="zh-TW" altLang="en-US" sz="3600" b="1">
                <a:solidFill>
                  <a:schemeClr val="bg1"/>
                </a:solidFill>
                <a:latin typeface="微軟正黑體" panose="020B0604030504040204" pitchFamily="34" charset="-120"/>
                <a:ea typeface="微軟正黑體" panose="020B0604030504040204" pitchFamily="34" charset="-120"/>
                <a:cs typeface="+mn-ea"/>
                <a:sym typeface="+mn-lt"/>
              </a:rPr>
              <a:t>儲存空間</a:t>
            </a:r>
            <a:endParaRPr lang="en-US" sz="3600" b="1">
              <a:solidFill>
                <a:schemeClr val="bg1"/>
              </a:solidFill>
              <a:latin typeface="微軟正黑體" panose="020B0604030504040204" pitchFamily="34" charset="-120"/>
              <a:ea typeface="微軟正黑體" panose="020B0604030504040204" pitchFamily="34" charset="-120"/>
              <a:cs typeface="+mn-ea"/>
              <a:sym typeface="+mn-lt"/>
            </a:endParaRPr>
          </a:p>
        </p:txBody>
      </p:sp>
      <p:grpSp>
        <p:nvGrpSpPr>
          <p:cNvPr id="4" name="群組 3">
            <a:extLst>
              <a:ext uri="{FF2B5EF4-FFF2-40B4-BE49-F238E27FC236}">
                <a16:creationId xmlns:a16="http://schemas.microsoft.com/office/drawing/2014/main" id="{E9DD5E5F-30F1-C909-D9AB-7B1FC51FC437}"/>
              </a:ext>
            </a:extLst>
          </p:cNvPr>
          <p:cNvGrpSpPr/>
          <p:nvPr/>
        </p:nvGrpSpPr>
        <p:grpSpPr>
          <a:xfrm>
            <a:off x="801133" y="1967618"/>
            <a:ext cx="11013239" cy="3787313"/>
            <a:chOff x="1642755" y="2202287"/>
            <a:chExt cx="9555047" cy="3285859"/>
          </a:xfrm>
        </p:grpSpPr>
        <p:sp>
          <p:nvSpPr>
            <p:cNvPr id="42" name="矩形: 圓角 22">
              <a:extLst>
                <a:ext uri="{FF2B5EF4-FFF2-40B4-BE49-F238E27FC236}">
                  <a16:creationId xmlns:a16="http://schemas.microsoft.com/office/drawing/2014/main" id="{E3A4A7A3-67BA-40C6-A2FB-D71FFF840138}"/>
                </a:ext>
              </a:extLst>
            </p:cNvPr>
            <p:cNvSpPr/>
            <p:nvPr/>
          </p:nvSpPr>
          <p:spPr>
            <a:xfrm>
              <a:off x="5149763" y="3773476"/>
              <a:ext cx="5811169" cy="1714670"/>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微軟正黑體" panose="020B0604030504040204" pitchFamily="34" charset="-120"/>
                <a:ea typeface="微軟正黑體" panose="020B0604030504040204" pitchFamily="34" charset="-120"/>
                <a:cs typeface="+mn-ea"/>
                <a:sym typeface="+mn-lt"/>
              </a:endParaRPr>
            </a:p>
          </p:txBody>
        </p:sp>
        <p:sp>
          <p:nvSpPr>
            <p:cNvPr id="40" name="矩形: 圓角 22">
              <a:extLst>
                <a:ext uri="{FF2B5EF4-FFF2-40B4-BE49-F238E27FC236}">
                  <a16:creationId xmlns:a16="http://schemas.microsoft.com/office/drawing/2014/main" id="{2F0CFE09-D95C-434E-80FA-85C5E908DC28}"/>
                </a:ext>
              </a:extLst>
            </p:cNvPr>
            <p:cNvSpPr/>
            <p:nvPr/>
          </p:nvSpPr>
          <p:spPr>
            <a:xfrm>
              <a:off x="1642755" y="2202287"/>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微軟正黑體" panose="020B0604030504040204" pitchFamily="34" charset="-120"/>
                <a:ea typeface="微軟正黑體" panose="020B0604030504040204" pitchFamily="34" charset="-120"/>
                <a:cs typeface="+mn-ea"/>
                <a:sym typeface="+mn-lt"/>
              </a:endParaRPr>
            </a:p>
          </p:txBody>
        </p:sp>
        <p:grpSp>
          <p:nvGrpSpPr>
            <p:cNvPr id="37" name="群組 36">
              <a:extLst>
                <a:ext uri="{FF2B5EF4-FFF2-40B4-BE49-F238E27FC236}">
                  <a16:creationId xmlns:a16="http://schemas.microsoft.com/office/drawing/2014/main" id="{9DA3EEE9-3D44-4098-ADCC-CFE3DFB7758D}"/>
                </a:ext>
              </a:extLst>
            </p:cNvPr>
            <p:cNvGrpSpPr/>
            <p:nvPr/>
          </p:nvGrpSpPr>
          <p:grpSpPr>
            <a:xfrm>
              <a:off x="5386633" y="3945488"/>
              <a:ext cx="2875691" cy="1492218"/>
              <a:chOff x="6613969" y="4241333"/>
              <a:chExt cx="2875691" cy="1492218"/>
            </a:xfrm>
          </p:grpSpPr>
          <p:sp>
            <p:nvSpPr>
              <p:cNvPr id="38" name="矩形 37">
                <a:extLst>
                  <a:ext uri="{FF2B5EF4-FFF2-40B4-BE49-F238E27FC236}">
                    <a16:creationId xmlns:a16="http://schemas.microsoft.com/office/drawing/2014/main" id="{63E82290-FA5A-4719-95E4-DA467A346785}"/>
                  </a:ext>
                </a:extLst>
              </p:cNvPr>
              <p:cNvSpPr/>
              <p:nvPr/>
            </p:nvSpPr>
            <p:spPr>
              <a:xfrm>
                <a:off x="6695980" y="4341202"/>
                <a:ext cx="2641249" cy="1077218"/>
              </a:xfrm>
              <a:prstGeom prst="rect">
                <a:avLst/>
              </a:prstGeom>
              <a:solidFill>
                <a:schemeClr val="tx1"/>
              </a:solidFill>
              <a:ln>
                <a:noFill/>
              </a:ln>
              <a:effectLst>
                <a:glow rad="7366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pic>
            <p:nvPicPr>
              <p:cNvPr id="8" name="圖片 7" descr="一張含有 文字, 電子用品, 綠色 的圖片&#10;&#10;自動產生的描述">
                <a:extLst>
                  <a:ext uri="{FF2B5EF4-FFF2-40B4-BE49-F238E27FC236}">
                    <a16:creationId xmlns:a16="http://schemas.microsoft.com/office/drawing/2014/main" id="{AB73871E-5E01-1F4F-A2F6-DFE18AE7FDA5}"/>
                  </a:ext>
                </a:extLst>
              </p:cNvPr>
              <p:cNvPicPr>
                <a:picLocks noChangeAspect="1"/>
              </p:cNvPicPr>
              <p:nvPr/>
            </p:nvPicPr>
            <p:blipFill rotWithShape="1">
              <a:blip r:embed="rId3"/>
              <a:srcRect t="25246" b="22863"/>
              <a:stretch/>
            </p:blipFill>
            <p:spPr>
              <a:xfrm>
                <a:off x="6613969" y="4241333"/>
                <a:ext cx="2875691" cy="1492218"/>
              </a:xfrm>
              <a:prstGeom prst="rect">
                <a:avLst/>
              </a:prstGeom>
            </p:spPr>
          </p:pic>
        </p:grpSp>
        <p:grpSp>
          <p:nvGrpSpPr>
            <p:cNvPr id="12" name="群組 11">
              <a:extLst>
                <a:ext uri="{FF2B5EF4-FFF2-40B4-BE49-F238E27FC236}">
                  <a16:creationId xmlns:a16="http://schemas.microsoft.com/office/drawing/2014/main" id="{FC5C33CC-BD1F-4D6E-A669-C0729DB406E5}"/>
                </a:ext>
              </a:extLst>
            </p:cNvPr>
            <p:cNvGrpSpPr/>
            <p:nvPr/>
          </p:nvGrpSpPr>
          <p:grpSpPr>
            <a:xfrm>
              <a:off x="1769882" y="2564096"/>
              <a:ext cx="2993540" cy="690114"/>
              <a:chOff x="556595" y="2498430"/>
              <a:chExt cx="2993540" cy="690114"/>
            </a:xfrm>
          </p:grpSpPr>
          <p:sp>
            <p:nvSpPr>
              <p:cNvPr id="9" name="矩形 8">
                <a:extLst>
                  <a:ext uri="{FF2B5EF4-FFF2-40B4-BE49-F238E27FC236}">
                    <a16:creationId xmlns:a16="http://schemas.microsoft.com/office/drawing/2014/main" id="{89B077CB-93A0-4B35-B5A0-E4503E46FDB9}"/>
                  </a:ext>
                </a:extLst>
              </p:cNvPr>
              <p:cNvSpPr/>
              <p:nvPr/>
            </p:nvSpPr>
            <p:spPr>
              <a:xfrm>
                <a:off x="630449" y="2594623"/>
                <a:ext cx="2842428" cy="497729"/>
              </a:xfrm>
              <a:prstGeom prst="rect">
                <a:avLst/>
              </a:prstGeom>
              <a:solidFill>
                <a:schemeClr val="tx1"/>
              </a:solidFill>
              <a:ln>
                <a:noFill/>
              </a:ln>
              <a:effectLst>
                <a:glow rad="1905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mn-ea"/>
                  <a:sym typeface="+mn-lt"/>
                </a:endParaRPr>
              </a:p>
            </p:txBody>
          </p:sp>
          <p:pic>
            <p:nvPicPr>
              <p:cNvPr id="32" name="圖片 31" descr="一張含有 電子用品 的圖片&#10;&#10;自動產生的描述">
                <a:extLst>
                  <a:ext uri="{FF2B5EF4-FFF2-40B4-BE49-F238E27FC236}">
                    <a16:creationId xmlns:a16="http://schemas.microsoft.com/office/drawing/2014/main" id="{BA898AE9-25DA-AC4A-B32F-C0DD0A46B395}"/>
                  </a:ext>
                </a:extLst>
              </p:cNvPr>
              <p:cNvPicPr>
                <a:picLocks noChangeAspect="1"/>
              </p:cNvPicPr>
              <p:nvPr/>
            </p:nvPicPr>
            <p:blipFill rotWithShape="1">
              <a:blip r:embed="rId4"/>
              <a:srcRect t="38614" b="38333"/>
              <a:stretch/>
            </p:blipFill>
            <p:spPr>
              <a:xfrm>
                <a:off x="556595" y="2498430"/>
                <a:ext cx="2993540" cy="690114"/>
              </a:xfrm>
              <a:prstGeom prst="rect">
                <a:avLst/>
              </a:prstGeom>
            </p:spPr>
          </p:pic>
        </p:grpSp>
        <p:sp>
          <p:nvSpPr>
            <p:cNvPr id="25" name="文字方塊 24">
              <a:extLst>
                <a:ext uri="{FF2B5EF4-FFF2-40B4-BE49-F238E27FC236}">
                  <a16:creationId xmlns:a16="http://schemas.microsoft.com/office/drawing/2014/main" id="{3CB1F42C-6BB5-9E42-9AA1-5F0EDC7BED0B}"/>
                </a:ext>
              </a:extLst>
            </p:cNvPr>
            <p:cNvSpPr txBox="1"/>
            <p:nvPr/>
          </p:nvSpPr>
          <p:spPr>
            <a:xfrm>
              <a:off x="4877890" y="2435713"/>
              <a:ext cx="2677083" cy="931794"/>
            </a:xfrm>
            <a:prstGeom prst="rect">
              <a:avLst/>
            </a:prstGeom>
            <a:noFill/>
          </p:spPr>
          <p:txBody>
            <a:bodyPr wrap="square">
              <a:spAutoFit/>
            </a:bodyPr>
            <a:lstStyle/>
            <a:p>
              <a:pPr>
                <a:lnSpc>
                  <a:spcPts val="1900"/>
                </a:lnSpc>
                <a:spcBef>
                  <a:spcPts val="450"/>
                </a:spcBef>
              </a:pPr>
              <a:r>
                <a:rPr lang="en-US" altLang="zh-TW" b="1" err="1">
                  <a:solidFill>
                    <a:srgbClr val="18E217"/>
                  </a:solidFill>
                  <a:latin typeface="微軟正黑體" panose="020B0604030504040204" pitchFamily="34" charset="-120"/>
                  <a:ea typeface="微軟正黑體" panose="020B0604030504040204" pitchFamily="34" charset="-120"/>
                  <a:cs typeface="+mn-ea"/>
                  <a:sym typeface="+mn-lt"/>
                </a:rPr>
                <a:t>Exos</a:t>
              </a:r>
              <a:r>
                <a:rPr lang="en-US" altLang="zh-TW" b="1">
                  <a:solidFill>
                    <a:srgbClr val="18E217"/>
                  </a:solidFill>
                  <a:latin typeface="微軟正黑體" panose="020B0604030504040204" pitchFamily="34" charset="-120"/>
                  <a:ea typeface="微軟正黑體" panose="020B0604030504040204" pitchFamily="34" charset="-120"/>
                  <a:cs typeface="+mn-ea"/>
                  <a:sym typeface="+mn-lt"/>
                </a:rPr>
                <a:t> E 2U12</a:t>
              </a:r>
            </a:p>
            <a:p>
              <a:pPr marL="177800" indent="-177800">
                <a:lnSpc>
                  <a:spcPts val="1900"/>
                </a:lnSpc>
                <a:spcBef>
                  <a:spcPts val="450"/>
                </a:spcBef>
                <a:buFont typeface="Arial" panose="020B0604020202020204" pitchFamily="34" charset="0"/>
                <a:buChar char="•"/>
                <a:tabLst>
                  <a:tab pos="177800" algn="l"/>
                </a:tabLst>
              </a:pPr>
              <a:r>
                <a:rPr lang="zh-TW" altLang="en-US" sz="1200">
                  <a:solidFill>
                    <a:schemeClr val="bg1"/>
                  </a:solidFill>
                  <a:latin typeface="微軟正黑體" panose="020B0604030504040204" pitchFamily="34" charset="-120"/>
                  <a:ea typeface="微軟正黑體" panose="020B0604030504040204" pitchFamily="34" charset="-120"/>
                  <a:cs typeface="+mn-ea"/>
                  <a:sym typeface="+mn-lt"/>
                </a:rPr>
                <a:t>最高</a:t>
              </a: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 216 TB</a:t>
              </a:r>
            </a:p>
            <a:p>
              <a:pPr marL="177800" indent="-177800">
                <a:lnSpc>
                  <a:spcPts val="1900"/>
                </a:lnSpc>
                <a:spcBef>
                  <a:spcPts val="450"/>
                </a:spcBef>
                <a:buFont typeface="Arial" panose="020B0604020202020204" pitchFamily="34" charset="0"/>
                <a:buChar char="•"/>
                <a:tabLst>
                  <a:tab pos="177800" algn="l"/>
                </a:tabLst>
              </a:pP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12 x 18 TB 3.5</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SAS HDD</a:t>
              </a:r>
            </a:p>
          </p:txBody>
        </p:sp>
        <p:sp>
          <p:nvSpPr>
            <p:cNvPr id="28" name="文字方塊 27">
              <a:extLst>
                <a:ext uri="{FF2B5EF4-FFF2-40B4-BE49-F238E27FC236}">
                  <a16:creationId xmlns:a16="http://schemas.microsoft.com/office/drawing/2014/main" id="{FBDC1B32-AD47-6A45-BE32-FFADBE9310C4}"/>
                </a:ext>
              </a:extLst>
            </p:cNvPr>
            <p:cNvSpPr txBox="1"/>
            <p:nvPr/>
          </p:nvSpPr>
          <p:spPr>
            <a:xfrm>
              <a:off x="8499194" y="4155039"/>
              <a:ext cx="2698608" cy="951543"/>
            </a:xfrm>
            <a:prstGeom prst="rect">
              <a:avLst/>
            </a:prstGeom>
            <a:noFill/>
          </p:spPr>
          <p:txBody>
            <a:bodyPr wrap="square">
              <a:spAutoFit/>
            </a:bodyPr>
            <a:lstStyle/>
            <a:p>
              <a:pPr>
                <a:lnSpc>
                  <a:spcPts val="1900"/>
                </a:lnSpc>
                <a:spcBef>
                  <a:spcPts val="450"/>
                </a:spcBef>
              </a:pPr>
              <a:r>
                <a:rPr lang="en-US" altLang="zh-TW" b="1" err="1">
                  <a:solidFill>
                    <a:srgbClr val="18E217"/>
                  </a:solidFill>
                  <a:latin typeface="微軟正黑體" panose="020B0604030504040204" pitchFamily="34" charset="-120"/>
                  <a:ea typeface="微軟正黑體" panose="020B0604030504040204" pitchFamily="34" charset="-120"/>
                  <a:cs typeface="+mn-ea"/>
                  <a:sym typeface="+mn-lt"/>
                </a:rPr>
                <a:t>Exos</a:t>
              </a:r>
              <a:r>
                <a:rPr lang="en-US" altLang="zh-TW" b="1">
                  <a:solidFill>
                    <a:srgbClr val="18E217"/>
                  </a:solidFill>
                  <a:latin typeface="微軟正黑體" panose="020B0604030504040204" pitchFamily="34" charset="-120"/>
                  <a:ea typeface="微軟正黑體" panose="020B0604030504040204" pitchFamily="34" charset="-120"/>
                  <a:cs typeface="+mn-ea"/>
                  <a:sym typeface="+mn-lt"/>
                </a:rPr>
                <a:t> E 5U84</a:t>
              </a:r>
            </a:p>
            <a:p>
              <a:pPr marL="177800" indent="-177800">
                <a:lnSpc>
                  <a:spcPts val="1900"/>
                </a:lnSpc>
                <a:spcBef>
                  <a:spcPts val="450"/>
                </a:spcBef>
                <a:buFont typeface="Arial" panose="020B0604020202020204" pitchFamily="34" charset="0"/>
                <a:buChar char="•"/>
              </a:pPr>
              <a:r>
                <a:rPr lang="zh-TW" altLang="en-US" sz="1200">
                  <a:solidFill>
                    <a:schemeClr val="bg1"/>
                  </a:solidFill>
                  <a:latin typeface="微軟正黑體" panose="020B0604030504040204" pitchFamily="34" charset="-120"/>
                  <a:ea typeface="微軟正黑體" panose="020B0604030504040204" pitchFamily="34" charset="-120"/>
                  <a:cs typeface="+mn-ea"/>
                  <a:sym typeface="+mn-lt"/>
                </a:rPr>
                <a:t>最高</a:t>
              </a: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 1.5 PB</a:t>
              </a:r>
            </a:p>
            <a:p>
              <a:pPr marL="177800" indent="-177800">
                <a:lnSpc>
                  <a:spcPts val="1900"/>
                </a:lnSpc>
                <a:spcBef>
                  <a:spcPts val="450"/>
                </a:spcBef>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84 x 18 TB 3.5</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a:t>
              </a:r>
              <a:r>
                <a:rPr lang="en-US" altLang="zh-TW" sz="1200">
                  <a:solidFill>
                    <a:schemeClr val="bg1"/>
                  </a:solidFill>
                  <a:latin typeface="微軟正黑體" panose="020B0604030504040204" pitchFamily="34" charset="-120"/>
                  <a:ea typeface="微軟正黑體" panose="020B0604030504040204" pitchFamily="34" charset="-120"/>
                  <a:cs typeface="+mn-ea"/>
                  <a:sym typeface="+mn-lt"/>
                </a:rPr>
                <a:t>SAS HDD</a:t>
              </a:r>
            </a:p>
          </p:txBody>
        </p:sp>
      </p:grpSp>
      <p:sp>
        <p:nvSpPr>
          <p:cNvPr id="2" name="文字方塊 1">
            <a:extLst>
              <a:ext uri="{FF2B5EF4-FFF2-40B4-BE49-F238E27FC236}">
                <a16:creationId xmlns:a16="http://schemas.microsoft.com/office/drawing/2014/main" id="{3B607135-9451-F143-B8A6-509BDED7C448}"/>
              </a:ext>
            </a:extLst>
          </p:cNvPr>
          <p:cNvSpPr txBox="1"/>
          <p:nvPr/>
        </p:nvSpPr>
        <p:spPr>
          <a:xfrm>
            <a:off x="801133" y="6136586"/>
            <a:ext cx="10124061" cy="246221"/>
          </a:xfrm>
          <a:prstGeom prst="rect">
            <a:avLst/>
          </a:prstGeom>
          <a:noFill/>
        </p:spPr>
        <p:txBody>
          <a:bodyPr wrap="square" rtlCol="0">
            <a:spAutoFit/>
          </a:bodyPr>
          <a:lstStyle/>
          <a:p>
            <a:r>
              <a:rPr kumimoji="1" lang="zh-TW" altLang="en-US" sz="1000" dirty="0">
                <a:solidFill>
                  <a:schemeClr val="bg1"/>
                </a:solidFill>
                <a:latin typeface="微軟正黑體" panose="020B0604030504040204" pitchFamily="34" charset="-120"/>
                <a:ea typeface="微軟正黑體" panose="020B0604030504040204" pitchFamily="34" charset="-120"/>
              </a:rPr>
              <a:t>注意：</a:t>
            </a:r>
            <a:r>
              <a:rPr kumimoji="1" lang="en-US" altLang="zh-TW" sz="1000" dirty="0">
                <a:solidFill>
                  <a:schemeClr val="bg1"/>
                </a:solidFill>
                <a:latin typeface="微軟正黑體" panose="020B0604030504040204" pitchFamily="34" charset="-120"/>
                <a:ea typeface="微軟正黑體" panose="020B0604030504040204" pitchFamily="34" charset="-120"/>
              </a:rPr>
              <a:t>2022 H2 </a:t>
            </a:r>
            <a:r>
              <a:rPr kumimoji="1" lang="zh-TW" altLang="en-US" sz="1000" dirty="0">
                <a:solidFill>
                  <a:schemeClr val="bg1"/>
                </a:solidFill>
                <a:latin typeface="微軟正黑體" panose="020B0604030504040204" pitchFamily="34" charset="-120"/>
                <a:ea typeface="微軟正黑體" panose="020B0604030504040204" pitchFamily="34" charset="-120"/>
              </a:rPr>
              <a:t>陸續新增支援機型與最大連接數量，詳細支援清單請參考</a:t>
            </a:r>
            <a:r>
              <a:rPr kumimoji="1" lang="en-US" altLang="zh-TW" sz="1000" dirty="0">
                <a:solidFill>
                  <a:schemeClr val="bg1"/>
                </a:solidFill>
                <a:latin typeface="微軟正黑體" panose="020B0604030504040204" pitchFamily="34" charset="-120"/>
                <a:ea typeface="微軟正黑體" panose="020B0604030504040204" pitchFamily="34" charset="-120"/>
              </a:rPr>
              <a:t> QNAP </a:t>
            </a:r>
            <a:r>
              <a:rPr kumimoji="1" lang="zh-TW" altLang="en-US" sz="1000" dirty="0">
                <a:solidFill>
                  <a:schemeClr val="bg1"/>
                </a:solidFill>
                <a:latin typeface="微軟正黑體" panose="020B0604030504040204" pitchFamily="34" charset="-120"/>
                <a:ea typeface="微軟正黑體" panose="020B0604030504040204" pitchFamily="34" charset="-120"/>
              </a:rPr>
              <a:t>相容性列表</a:t>
            </a:r>
            <a:r>
              <a:rPr kumimoji="1" lang="en-US" altLang="zh-TW" sz="1000" dirty="0">
                <a:solidFill>
                  <a:schemeClr val="bg1"/>
                </a:solidFill>
                <a:latin typeface="微軟正黑體" panose="020B0604030504040204" pitchFamily="34" charset="-120"/>
                <a:ea typeface="微軟正黑體" panose="020B0604030504040204" pitchFamily="34" charset="-120"/>
              </a:rPr>
              <a:t> https://</a:t>
            </a:r>
            <a:r>
              <a:rPr kumimoji="1" lang="en-US" altLang="zh-TW" sz="1000" dirty="0" err="1">
                <a:solidFill>
                  <a:schemeClr val="bg1"/>
                </a:solidFill>
                <a:latin typeface="微軟正黑體" panose="020B0604030504040204" pitchFamily="34" charset="-120"/>
                <a:ea typeface="微軟正黑體" panose="020B0604030504040204" pitchFamily="34" charset="-120"/>
              </a:rPr>
              <a:t>www.qnap.com</a:t>
            </a:r>
            <a:r>
              <a:rPr kumimoji="1" lang="en-US" altLang="zh-TW" sz="1000" dirty="0">
                <a:solidFill>
                  <a:schemeClr val="bg1"/>
                </a:solidFill>
                <a:latin typeface="微軟正黑體" panose="020B0604030504040204" pitchFamily="34" charset="-120"/>
                <a:ea typeface="微軟正黑體" panose="020B0604030504040204" pitchFamily="34" charset="-120"/>
              </a:rPr>
              <a:t>/</a:t>
            </a:r>
            <a:r>
              <a:rPr kumimoji="1" lang="en-US" altLang="zh-TW" sz="1000" dirty="0" err="1">
                <a:solidFill>
                  <a:schemeClr val="bg1"/>
                </a:solidFill>
                <a:latin typeface="微軟正黑體" panose="020B0604030504040204" pitchFamily="34" charset="-120"/>
                <a:ea typeface="微軟正黑體" panose="020B0604030504040204" pitchFamily="34" charset="-120"/>
              </a:rPr>
              <a:t>zh-tw</a:t>
            </a:r>
            <a:r>
              <a:rPr kumimoji="1" lang="en-US" altLang="zh-TW" sz="1000" dirty="0">
                <a:solidFill>
                  <a:schemeClr val="bg1"/>
                </a:solidFill>
                <a:latin typeface="微軟正黑體" panose="020B0604030504040204" pitchFamily="34" charset="-120"/>
                <a:ea typeface="微軟正黑體" panose="020B0604030504040204" pitchFamily="34" charset="-120"/>
              </a:rPr>
              <a:t>/compatibility-expansion</a:t>
            </a:r>
          </a:p>
        </p:txBody>
      </p:sp>
      <p:pic>
        <p:nvPicPr>
          <p:cNvPr id="15" name="圖片 14">
            <a:extLst>
              <a:ext uri="{FF2B5EF4-FFF2-40B4-BE49-F238E27FC236}">
                <a16:creationId xmlns:a16="http://schemas.microsoft.com/office/drawing/2014/main" id="{8C22717C-42E6-A861-13C7-F7DFE8429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319" y="1936620"/>
            <a:ext cx="1723050" cy="1512715"/>
          </a:xfrm>
          <a:prstGeom prst="rect">
            <a:avLst/>
          </a:prstGeom>
        </p:spPr>
      </p:pic>
    </p:spTree>
    <p:extLst>
      <p:ext uri="{BB962C8B-B14F-4D97-AF65-F5344CB8AC3E}">
        <p14:creationId xmlns:p14="http://schemas.microsoft.com/office/powerpoint/2010/main" val="43112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29CEB986-7950-82A1-417B-BE9735496B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6390" y="3737670"/>
            <a:ext cx="4777378" cy="834650"/>
          </a:xfrm>
          <a:prstGeom prst="rect">
            <a:avLst/>
          </a:prstGeom>
        </p:spPr>
      </p:pic>
      <p:pic>
        <p:nvPicPr>
          <p:cNvPr id="10" name="圖形 9">
            <a:extLst>
              <a:ext uri="{FF2B5EF4-FFF2-40B4-BE49-F238E27FC236}">
                <a16:creationId xmlns:a16="http://schemas.microsoft.com/office/drawing/2014/main" id="{F589E075-1AF9-5278-FAB2-DE5911CFAF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1782" y="3349130"/>
            <a:ext cx="1266594" cy="210809"/>
          </a:xfrm>
          <a:prstGeom prst="rect">
            <a:avLst/>
          </a:prstGeom>
        </p:spPr>
      </p:pic>
    </p:spTree>
    <p:extLst>
      <p:ext uri="{BB962C8B-B14F-4D97-AF65-F5344CB8AC3E}">
        <p14:creationId xmlns:p14="http://schemas.microsoft.com/office/powerpoint/2010/main" val="3752670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字方塊 67">
            <a:extLst>
              <a:ext uri="{FF2B5EF4-FFF2-40B4-BE49-F238E27FC236}">
                <a16:creationId xmlns:a16="http://schemas.microsoft.com/office/drawing/2014/main" id="{DD3DE9F3-AC7D-41D7-A9D9-AABDE7B7D3F5}"/>
              </a:ext>
            </a:extLst>
          </p:cNvPr>
          <p:cNvSpPr txBox="1"/>
          <p:nvPr/>
        </p:nvSpPr>
        <p:spPr>
          <a:xfrm>
            <a:off x="631180" y="362848"/>
            <a:ext cx="10859026" cy="1323439"/>
          </a:xfrm>
          <a:prstGeom prst="rect">
            <a:avLst/>
          </a:prstGeom>
          <a:noFill/>
        </p:spPr>
        <p:txBody>
          <a:bodyPr wrap="square" rtlCol="0" anchor="ctr">
            <a:sp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TS-h1090FU </a:t>
            </a:r>
            <a:r>
              <a:rPr lang="zh-TW" altLang="en-US" sz="4000" b="1">
                <a:solidFill>
                  <a:schemeClr val="bg1"/>
                </a:solidFill>
                <a:latin typeface="微軟正黑體" panose="020B0604030504040204" pitchFamily="34" charset="-120"/>
                <a:ea typeface="微軟正黑體" panose="020B0604030504040204" pitchFamily="34" charset="-120"/>
              </a:rPr>
              <a:t>具備在線資料縮減技術，</a:t>
            </a:r>
            <a:br>
              <a:rPr lang="en-US" altLang="zh-TW" sz="4000" b="1">
                <a:solidFill>
                  <a:schemeClr val="bg1"/>
                </a:solidFill>
                <a:latin typeface="微軟正黑體" panose="020B0604030504040204" pitchFamily="34" charset="-120"/>
                <a:ea typeface="微軟正黑體" panose="020B0604030504040204" pitchFamily="34" charset="-120"/>
              </a:rPr>
            </a:br>
            <a:r>
              <a:rPr lang="zh-TW" altLang="en-US" sz="4000" b="1">
                <a:solidFill>
                  <a:schemeClr val="bg1"/>
                </a:solidFill>
                <a:latin typeface="微軟正黑體" panose="020B0604030504040204" pitchFamily="34" charset="-120"/>
                <a:ea typeface="微軟正黑體" panose="020B0604030504040204" pitchFamily="34" charset="-120"/>
              </a:rPr>
              <a:t>能大幅延長 </a:t>
            </a:r>
            <a:r>
              <a:rPr lang="en-US" altLang="zh-TW" sz="4000" b="1">
                <a:solidFill>
                  <a:schemeClr val="bg1"/>
                </a:solidFill>
                <a:latin typeface="微軟正黑體" panose="020B0604030504040204" pitchFamily="34" charset="-120"/>
                <a:ea typeface="微軟正黑體" panose="020B0604030504040204" pitchFamily="34" charset="-120"/>
              </a:rPr>
              <a:t>SSD </a:t>
            </a:r>
            <a:r>
              <a:rPr lang="zh-TW" altLang="en-US" sz="4000" b="1">
                <a:solidFill>
                  <a:schemeClr val="bg1"/>
                </a:solidFill>
                <a:latin typeface="微軟正黑體" panose="020B0604030504040204" pitchFamily="34" charset="-120"/>
                <a:ea typeface="微軟正黑體" panose="020B0604030504040204" pitchFamily="34" charset="-120"/>
              </a:rPr>
              <a:t>的使用壽命</a:t>
            </a:r>
            <a:endParaRPr lang="en-US" altLang="zh-TW" sz="4000" b="1">
              <a:solidFill>
                <a:schemeClr val="bg1"/>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038B5196-E691-E377-D1DE-49DD1B80B678}"/>
              </a:ext>
            </a:extLst>
          </p:cNvPr>
          <p:cNvGrpSpPr/>
          <p:nvPr/>
        </p:nvGrpSpPr>
        <p:grpSpPr>
          <a:xfrm>
            <a:off x="957368" y="1964292"/>
            <a:ext cx="10136813" cy="4576980"/>
            <a:chOff x="957367" y="1964293"/>
            <a:chExt cx="10532837" cy="4755794"/>
          </a:xfrm>
        </p:grpSpPr>
        <p:grpSp>
          <p:nvGrpSpPr>
            <p:cNvPr id="45" name="群組 44">
              <a:extLst>
                <a:ext uri="{FF2B5EF4-FFF2-40B4-BE49-F238E27FC236}">
                  <a16:creationId xmlns:a16="http://schemas.microsoft.com/office/drawing/2014/main" id="{31D57431-6447-463D-A5E1-C1D87B96D35D}"/>
                </a:ext>
              </a:extLst>
            </p:cNvPr>
            <p:cNvGrpSpPr/>
            <p:nvPr/>
          </p:nvGrpSpPr>
          <p:grpSpPr>
            <a:xfrm>
              <a:off x="3564334" y="2912258"/>
              <a:ext cx="2783534" cy="1788638"/>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4021351" y="1964293"/>
              <a:ext cx="7425394" cy="2144317"/>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774941" y="5248179"/>
              <a:ext cx="1721708" cy="97448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sz="1400" b="1">
                    <a:latin typeface="Arial" panose="020B0604020202020204" pitchFamily="34" charset="0"/>
                    <a:cs typeface="Arial" panose="020B0604020202020204" pitchFamily="34" charset="0"/>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sz="1400" b="1">
                    <a:latin typeface="Arial" panose="020B0604020202020204" pitchFamily="34" charset="0"/>
                    <a:cs typeface="Arial" panose="020B0604020202020204" pitchFamily="34" charset="0"/>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sz="1400" b="1">
                    <a:latin typeface="Arial" panose="020B0604020202020204" pitchFamily="34" charset="0"/>
                    <a:cs typeface="Arial" panose="020B0604020202020204" pitchFamily="34" charset="0"/>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sz="1400" b="1">
                    <a:latin typeface="Arial" panose="020B0604020202020204" pitchFamily="34" charset="0"/>
                    <a:cs typeface="Arial" panose="020B0604020202020204" pitchFamily="34" charset="0"/>
                    <a:sym typeface="+mn-lt"/>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791375" y="5248179"/>
              <a:ext cx="3733476" cy="974480"/>
              <a:chOff x="6147389" y="4066228"/>
              <a:chExt cx="6041382"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Deduplicated Data</a:t>
                </a:r>
                <a:endParaRPr lang="en-US" sz="1400" b="1">
                  <a:solidFill>
                    <a:schemeClr val="bg1"/>
                  </a:solidFill>
                  <a:latin typeface="Arial" panose="020B0604020202020204" pitchFamily="34" charset="0"/>
                  <a:cs typeface="Arial" panose="020B0604020202020204" pitchFamily="34" charset="0"/>
                  <a:sym typeface="+mn-lt"/>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861295" y="5248179"/>
              <a:ext cx="1721708" cy="974480"/>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sz="1400" b="1">
                    <a:latin typeface="Arial" panose="020B0604020202020204" pitchFamily="34" charset="0"/>
                    <a:cs typeface="Arial" panose="020B0604020202020204" pitchFamily="34" charset="0"/>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sz="1400" b="1">
                    <a:latin typeface="Arial" panose="020B0604020202020204" pitchFamily="34" charset="0"/>
                    <a:cs typeface="Arial" panose="020B0604020202020204" pitchFamily="34" charset="0"/>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sz="1400" b="1">
                    <a:latin typeface="Arial" panose="020B0604020202020204" pitchFamily="34" charset="0"/>
                    <a:cs typeface="Arial" panose="020B0604020202020204" pitchFamily="34" charset="0"/>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sz="1400" b="1">
                    <a:latin typeface="Arial" panose="020B0604020202020204" pitchFamily="34" charset="0"/>
                    <a:cs typeface="Arial" panose="020B0604020202020204" pitchFamily="34" charset="0"/>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sz="1400" b="1">
                    <a:latin typeface="Arial" panose="020B0604020202020204" pitchFamily="34" charset="0"/>
                    <a:cs typeface="Arial" panose="020B0604020202020204" pitchFamily="34" charset="0"/>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sz="1400" b="1">
                    <a:latin typeface="Arial" panose="020B0604020202020204" pitchFamily="34" charset="0"/>
                    <a:cs typeface="Arial" panose="020B0604020202020204" pitchFamily="34" charset="0"/>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sz="1400" b="1">
                    <a:latin typeface="Arial" panose="020B0604020202020204" pitchFamily="34" charset="0"/>
                    <a:cs typeface="Arial" panose="020B0604020202020204" pitchFamily="34" charset="0"/>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sz="1400" b="1">
                    <a:latin typeface="Arial" panose="020B0604020202020204" pitchFamily="34" charset="0"/>
                    <a:cs typeface="Arial" panose="020B0604020202020204" pitchFamily="34" charset="0"/>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Original Data</a:t>
                </a:r>
                <a:endParaRPr lang="en-US" sz="1400" b="1">
                  <a:solidFill>
                    <a:schemeClr val="bg1"/>
                  </a:solidFill>
                  <a:latin typeface="Arial" panose="020B0604020202020204" pitchFamily="34" charset="0"/>
                  <a:cs typeface="Arial" panose="020B0604020202020204" pitchFamily="34" charset="0"/>
                  <a:sym typeface="+mn-lt"/>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9768496" y="5248179"/>
              <a:ext cx="1721708" cy="974480"/>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6" y="2977732"/>
                <a:ext cx="1457101" cy="253500"/>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SSD Pool</a:t>
                </a:r>
                <a:endParaRPr lang="en-US" sz="1400" b="1">
                  <a:solidFill>
                    <a:schemeClr val="bg1"/>
                  </a:solidFill>
                  <a:latin typeface="Arial" panose="020B0604020202020204" pitchFamily="34" charset="0"/>
                  <a:cs typeface="Arial" panose="020B0604020202020204" pitchFamily="34" charset="0"/>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0669" y="2014501"/>
                <a:ext cx="617065" cy="785355"/>
              </a:xfrm>
              <a:prstGeom prst="rect">
                <a:avLst/>
              </a:prstGeom>
            </p:spPr>
          </p:pic>
        </p:gr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4168267" y="4253781"/>
              <a:ext cx="1103918" cy="860199"/>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cs typeface="+mn-ea"/>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cs typeface="+mn-ea"/>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cs typeface="+mn-ea"/>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5064786" y="4782298"/>
              <a:ext cx="762151" cy="248768"/>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Write</a:t>
              </a:r>
            </a:p>
          </p:txBody>
        </p:sp>
        <p:sp>
          <p:nvSpPr>
            <p:cNvPr id="51" name="Google Shape;460;p24">
              <a:extLst>
                <a:ext uri="{FF2B5EF4-FFF2-40B4-BE49-F238E27FC236}">
                  <a16:creationId xmlns:a16="http://schemas.microsoft.com/office/drawing/2014/main" id="{E2032D9E-7439-40F4-A1F0-9782FBC0BC50}"/>
                </a:ext>
              </a:extLst>
            </p:cNvPr>
            <p:cNvSpPr/>
            <p:nvPr/>
          </p:nvSpPr>
          <p:spPr>
            <a:xfrm>
              <a:off x="8847645" y="6205573"/>
              <a:ext cx="2573762" cy="514514"/>
            </a:xfrm>
            <a:prstGeom prst="rect">
              <a:avLst/>
            </a:prstGeom>
            <a:noFill/>
            <a:ln>
              <a:noFill/>
            </a:ln>
          </p:spPr>
          <p:txBody>
            <a:bodyPr spcFirstLastPara="1" wrap="square" lIns="91425" tIns="91425" rIns="91425" bIns="91425" anchor="t" anchorCtr="0">
              <a:noAutofit/>
            </a:bodyPr>
            <a:lstStyle/>
            <a:p>
              <a:pPr algn="ct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4996182" y="6229028"/>
              <a:ext cx="1329180" cy="24330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7013537" y="6229028"/>
              <a:ext cx="1407004" cy="20677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410772" y="5550694"/>
              <a:ext cx="4495396" cy="436216"/>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cs typeface="Arial" panose="020B0604020202020204" pitchFamily="34" charset="0"/>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cs typeface="Arial" panose="020B0604020202020204" pitchFamily="34" charset="0"/>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cs typeface="Arial" panose="020B0604020202020204" pitchFamily="34" charset="0"/>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Compressed Data</a:t>
              </a:r>
              <a:endParaRPr lang="en-US" sz="1400" b="1">
                <a:solidFill>
                  <a:schemeClr val="bg1"/>
                </a:solidFill>
                <a:latin typeface="Arial" panose="020B0604020202020204" pitchFamily="34" charset="0"/>
                <a:cs typeface="Arial" panose="020B0604020202020204" pitchFamily="34" charset="0"/>
                <a:sym typeface="+mn-lt"/>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240017" y="540931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lang="zh-TW" altLang="en-US" sz="1400" b="1">
                <a:latin typeface="Arial" panose="020B0604020202020204" pitchFamily="34" charset="0"/>
                <a:cs typeface="Arial" panose="020B0604020202020204" pitchFamily="34" charset="0"/>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686077" y="5409315"/>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lang="zh-TW" altLang="en-US" sz="1400" b="1">
                <a:latin typeface="Arial" panose="020B0604020202020204" pitchFamily="34" charset="0"/>
                <a:cs typeface="Arial" panose="020B0604020202020204" pitchFamily="34" charset="0"/>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463047" y="540931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lang="zh-TW" altLang="en-US" sz="1400" b="1">
                <a:latin typeface="Arial" panose="020B0604020202020204" pitchFamily="34" charset="0"/>
                <a:cs typeface="Arial" panose="020B0604020202020204" pitchFamily="34" charset="0"/>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909105" y="5409315"/>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lang="zh-TW" altLang="en-US" sz="1400" b="1">
                <a:latin typeface="Arial" panose="020B0604020202020204" pitchFamily="34" charset="0"/>
                <a:cs typeface="Arial" panose="020B0604020202020204" pitchFamily="34" charset="0"/>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706299" y="573013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lang="zh-TW" altLang="en-US" sz="1400" b="1">
                <a:latin typeface="Arial" panose="020B0604020202020204" pitchFamily="34" charset="0"/>
                <a:cs typeface="Arial" panose="020B0604020202020204" pitchFamily="34" charset="0"/>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474316" y="5739276"/>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lang="zh-TW" altLang="en-US" sz="1400" b="1">
                <a:latin typeface="Arial" panose="020B0604020202020204" pitchFamily="34" charset="0"/>
                <a:cs typeface="Arial" panose="020B0604020202020204" pitchFamily="34" charset="0"/>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929535" y="573013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lang="zh-TW" altLang="en-US" sz="1400" b="1">
                <a:latin typeface="Arial" panose="020B0604020202020204" pitchFamily="34" charset="0"/>
                <a:cs typeface="Arial" panose="020B0604020202020204" pitchFamily="34" charset="0"/>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251041" y="5739277"/>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lang="zh-TW" altLang="en-US" sz="1400" b="1">
                <a:latin typeface="Arial" panose="020B0604020202020204" pitchFamily="34" charset="0"/>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l="1085" t="2850" r="1272" b="2302"/>
            <a:stretch/>
          </p:blipFill>
          <p:spPr>
            <a:xfrm>
              <a:off x="7730045" y="3405784"/>
              <a:ext cx="3691362" cy="1540032"/>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140123" y="774335"/>
              <a:ext cx="914267" cy="5698829"/>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l="1052" t="41827" r="1820" b="10966"/>
            <a:stretch/>
          </p:blipFill>
          <p:spPr>
            <a:xfrm>
              <a:off x="5751734" y="1973102"/>
              <a:ext cx="5691120" cy="1508402"/>
            </a:xfrm>
            <a:prstGeom prst="rect">
              <a:avLst/>
            </a:prstGeom>
            <a:noFill/>
            <a:ln w="28575">
              <a:solidFill>
                <a:srgbClr val="00B0F0"/>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1031063" y="2009220"/>
              <a:ext cx="4244082" cy="589428"/>
            </a:xfrm>
            <a:prstGeom prst="snip2DiagRect">
              <a:avLst>
                <a:gd name="adj1" fmla="val 0"/>
                <a:gd name="adj2" fmla="val 42596"/>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EE6D2B"/>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1088189" y="2070571"/>
              <a:ext cx="4186956" cy="482541"/>
            </a:xfrm>
            <a:prstGeom prst="rect">
              <a:avLst/>
            </a:prstGeom>
            <a:noFill/>
          </p:spPr>
          <p:txBody>
            <a:bodyPr wrap="square">
              <a:spAutoFit/>
            </a:bodyPr>
            <a:lstStyle/>
            <a:p>
              <a:pPr defTabSz="1219170">
                <a:buClr>
                  <a:srgbClr val="000000"/>
                </a:buClr>
                <a:defRPr/>
              </a:pPr>
              <a:r>
                <a:rPr lang="zh-TW" altLang="en-US" sz="2500" b="1" kern="0">
                  <a:solidFill>
                    <a:schemeClr val="bg1"/>
                  </a:solidFill>
                  <a:latin typeface="微軟正黑體" panose="020B0604030504040204" pitchFamily="34" charset="-120"/>
                  <a:ea typeface="微軟正黑體" panose="020B0604030504040204" pitchFamily="34" charset="-120"/>
                  <a:cs typeface="Calibri"/>
                  <a:sym typeface="Arial" panose="020B0604020202020204" pitchFamily="34" charset="0"/>
                </a:rPr>
                <a:t>必須在存入前減量才有效用</a:t>
              </a:r>
            </a:p>
          </p:txBody>
        </p:sp>
        <p:sp>
          <p:nvSpPr>
            <p:cNvPr id="69" name="矩形: 圓角 68">
              <a:extLst>
                <a:ext uri="{FF2B5EF4-FFF2-40B4-BE49-F238E27FC236}">
                  <a16:creationId xmlns:a16="http://schemas.microsoft.com/office/drawing/2014/main" id="{10AF4F7F-3A6B-4112-9347-1B3DB6AC5CDB}"/>
                </a:ext>
              </a:extLst>
            </p:cNvPr>
            <p:cNvSpPr/>
            <p:nvPr/>
          </p:nvSpPr>
          <p:spPr>
            <a:xfrm>
              <a:off x="978956" y="2847943"/>
              <a:ext cx="2730540" cy="1283979"/>
            </a:xfrm>
            <a:prstGeom prst="roundRect">
              <a:avLst>
                <a:gd name="adj" fmla="val 4524"/>
              </a:avLst>
            </a:prstGeom>
            <a:gradFill>
              <a:gsLst>
                <a:gs pos="100000">
                  <a:srgbClr val="0D2670"/>
                </a:gs>
                <a:gs pos="40000">
                  <a:srgbClr val="0D60FE"/>
                </a:gs>
                <a:gs pos="50000">
                  <a:srgbClr val="0D60FE">
                    <a:alpha val="69000"/>
                  </a:srgbClr>
                </a:gs>
                <a:gs pos="0">
                  <a:srgbClr val="1B008E"/>
                </a:gs>
              </a:gsLst>
              <a:lin ang="5400000" scaled="0"/>
            </a:gradFill>
            <a:ln w="15875">
              <a:gradFill>
                <a:gsLst>
                  <a:gs pos="0">
                    <a:srgbClr val="1B008E"/>
                  </a:gs>
                  <a:gs pos="74000">
                    <a:srgbClr val="0D60FE"/>
                  </a:gs>
                  <a:gs pos="100000">
                    <a:srgbClr val="0D2670"/>
                  </a:gs>
                </a:gsLst>
                <a:lin ang="5400000" scaled="1"/>
              </a:gradFill>
            </a:ln>
            <a:effectLst>
              <a:outerShdw blurRad="292100" dist="2667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Google Shape;426;p24">
              <a:extLst>
                <a:ext uri="{FF2B5EF4-FFF2-40B4-BE49-F238E27FC236}">
                  <a16:creationId xmlns:a16="http://schemas.microsoft.com/office/drawing/2014/main" id="{A1A0A9DB-2E39-42EA-9437-19996825887B}"/>
                </a:ext>
              </a:extLst>
            </p:cNvPr>
            <p:cNvSpPr txBox="1"/>
            <p:nvPr/>
          </p:nvSpPr>
          <p:spPr>
            <a:xfrm>
              <a:off x="1021618" y="3080127"/>
              <a:ext cx="2471892" cy="1000981"/>
            </a:xfrm>
            <a:prstGeom prst="rect">
              <a:avLst/>
            </a:prstGeom>
            <a:noFill/>
            <a:ln>
              <a:noFill/>
            </a:ln>
          </p:spPr>
          <p:txBody>
            <a:bodyPr spcFirstLastPara="1" wrap="square" lIns="45675" tIns="45675" rIns="45675" bIns="45675" anchor="t" anchorCtr="0">
              <a:noAutofit/>
            </a:bodyPr>
            <a:lstStyle/>
            <a:p>
              <a:pPr marL="112773">
                <a:lnSpc>
                  <a:spcPts val="2500"/>
                </a:lnSpc>
                <a:buClr>
                  <a:schemeClr val="accent2"/>
                </a:buClr>
                <a:buSzPts val="2400"/>
              </a:pPr>
              <a:r>
                <a:rPr 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ZFS </a:t>
              </a: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檔案系統的重複數據刪除與壓縮功能</a:t>
              </a:r>
              <a:endParaRPr 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71" name="矩形: 圓角 70">
              <a:extLst>
                <a:ext uri="{FF2B5EF4-FFF2-40B4-BE49-F238E27FC236}">
                  <a16:creationId xmlns:a16="http://schemas.microsoft.com/office/drawing/2014/main" id="{90098286-E42C-4175-99F6-E2B98DDF13E4}"/>
                </a:ext>
              </a:extLst>
            </p:cNvPr>
            <p:cNvSpPr/>
            <p:nvPr/>
          </p:nvSpPr>
          <p:spPr>
            <a:xfrm>
              <a:off x="975752" y="4389076"/>
              <a:ext cx="2730540" cy="2143008"/>
            </a:xfrm>
            <a:prstGeom prst="roundRect">
              <a:avLst>
                <a:gd name="adj" fmla="val 4524"/>
              </a:avLst>
            </a:prstGeom>
            <a:gradFill>
              <a:gsLst>
                <a:gs pos="100000">
                  <a:srgbClr val="0D2670"/>
                </a:gs>
                <a:gs pos="40000">
                  <a:srgbClr val="0D60FE"/>
                </a:gs>
                <a:gs pos="50000">
                  <a:srgbClr val="0D60FE">
                    <a:alpha val="69000"/>
                  </a:srgbClr>
                </a:gs>
                <a:gs pos="0">
                  <a:srgbClr val="1B008E"/>
                </a:gs>
              </a:gsLst>
              <a:lin ang="5400000" scaled="0"/>
            </a:gradFill>
            <a:ln w="15875">
              <a:gradFill>
                <a:gsLst>
                  <a:gs pos="0">
                    <a:srgbClr val="1B008E"/>
                  </a:gs>
                  <a:gs pos="74000">
                    <a:srgbClr val="0D60FE"/>
                  </a:gs>
                  <a:gs pos="100000">
                    <a:srgbClr val="0D2670"/>
                  </a:gs>
                </a:gsLst>
                <a:lin ang="5400000" scaled="1"/>
              </a:gradFill>
            </a:ln>
            <a:effectLst>
              <a:outerShdw blurRad="292100" dist="2667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Google Shape;427;p24">
              <a:extLst>
                <a:ext uri="{FF2B5EF4-FFF2-40B4-BE49-F238E27FC236}">
                  <a16:creationId xmlns:a16="http://schemas.microsoft.com/office/drawing/2014/main" id="{00A43238-BE22-4BE1-BFBE-F30EF3C69942}"/>
                </a:ext>
              </a:extLst>
            </p:cNvPr>
            <p:cNvSpPr txBox="1"/>
            <p:nvPr/>
          </p:nvSpPr>
          <p:spPr>
            <a:xfrm>
              <a:off x="957367" y="4489214"/>
              <a:ext cx="2613441" cy="1908058"/>
            </a:xfrm>
            <a:prstGeom prst="rect">
              <a:avLst/>
            </a:prstGeom>
            <a:noFill/>
            <a:ln>
              <a:noFill/>
            </a:ln>
          </p:spPr>
          <p:txBody>
            <a:bodyPr spcFirstLastPara="1" wrap="square" lIns="91425" tIns="91425" rIns="91425" bIns="91425" anchor="t" anchorCtr="0">
              <a:noAutofit/>
            </a:bodyPr>
            <a:lstStyle/>
            <a:p>
              <a:pPr marL="139697">
                <a:lnSpc>
                  <a:spcPts val="2500"/>
                </a:lnSpc>
                <a:buClr>
                  <a:srgbClr val="D8D8D8"/>
                </a:buClr>
                <a:buSzPts val="1400"/>
              </a:pP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透過資料減量來大幅減少 </a:t>
              </a:r>
              <a:r>
                <a:rPr 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SSD</a:t>
              </a:r>
              <a:r>
                <a:rPr lang="en-US" altLang="zh-TW"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 </a:t>
              </a: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的寫入次數</a:t>
              </a:r>
              <a:r>
                <a:rPr 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，ZFS</a:t>
              </a:r>
              <a:r>
                <a:rPr lang="en-US" altLang="zh-TW"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 </a:t>
              </a: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檔案系統也因此成為 </a:t>
              </a:r>
              <a:r>
                <a:rPr lang="en-US" altLang="zh-TW"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All Flash / </a:t>
              </a: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高速</a:t>
              </a:r>
              <a:r>
                <a:rPr lang="en-US" altLang="zh-TW"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 SSD </a:t>
              </a: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系統</a:t>
              </a:r>
              <a:r>
                <a:rPr lang="en-US" sz="1400" err="1">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的最佳</a:t>
              </a:r>
              <a:r>
                <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搭配夥伴</a:t>
              </a:r>
              <a:r>
                <a:rPr 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a:t>
              </a:r>
              <a:endParaRPr lang="zh-TW" altLang="en-US" sz="1400">
                <a:solidFill>
                  <a:schemeClr val="bg1"/>
                </a:solidFill>
                <a:latin typeface="微軟正黑體" panose="020B0604030504040204" pitchFamily="34" charset="-12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617631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hidden="1">
            <a:extLst>
              <a:ext uri="{FF2B5EF4-FFF2-40B4-BE49-F238E27FC236}">
                <a16:creationId xmlns:a16="http://schemas.microsoft.com/office/drawing/2014/main" id="{07690929-3C77-47F2-AD2D-4A66D7951212}"/>
              </a:ext>
            </a:extLst>
          </p:cNvPr>
          <p:cNvGrpSpPr/>
          <p:nvPr/>
        </p:nvGrpSpPr>
        <p:grpSpPr>
          <a:xfrm>
            <a:off x="606169" y="6869731"/>
            <a:ext cx="11119699" cy="2088511"/>
            <a:chOff x="606169" y="6869730"/>
            <a:chExt cx="11119699" cy="2088510"/>
          </a:xfrm>
        </p:grpSpPr>
        <p:pic>
          <p:nvPicPr>
            <p:cNvPr id="15" name="Picture 14">
              <a:extLst>
                <a:ext uri="{FF2B5EF4-FFF2-40B4-BE49-F238E27FC236}">
                  <a16:creationId xmlns:a16="http://schemas.microsoft.com/office/drawing/2014/main" id="{A2F89324-6F9D-46B5-A0F7-4E0D78BFBE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9450" y="6869730"/>
              <a:ext cx="3676418" cy="1364609"/>
            </a:xfrm>
            <a:prstGeom prst="rect">
              <a:avLst/>
            </a:prstGeom>
          </p:spPr>
        </p:pic>
        <p:sp>
          <p:nvSpPr>
            <p:cNvPr id="16" name="Rectangle 15">
              <a:extLst>
                <a:ext uri="{FF2B5EF4-FFF2-40B4-BE49-F238E27FC236}">
                  <a16:creationId xmlns:a16="http://schemas.microsoft.com/office/drawing/2014/main" id="{BD463888-2BF6-402A-BF7D-1CE79AB7DE31}"/>
                </a:ext>
              </a:extLst>
            </p:cNvPr>
            <p:cNvSpPr/>
            <p:nvPr/>
          </p:nvSpPr>
          <p:spPr>
            <a:xfrm>
              <a:off x="3432369" y="6942133"/>
              <a:ext cx="4719949" cy="72092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3" name="Picture 3" descr="A picture containing truck, microwave, standing&#10;&#10;Description generated with very high confidence">
              <a:extLst>
                <a:ext uri="{FF2B5EF4-FFF2-40B4-BE49-F238E27FC236}">
                  <a16:creationId xmlns:a16="http://schemas.microsoft.com/office/drawing/2014/main" id="{D9A599FB-7B82-4544-A1B7-018A007203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169" y="7361045"/>
              <a:ext cx="3440935" cy="1597195"/>
            </a:xfrm>
            <a:prstGeom prst="rect">
              <a:avLst/>
            </a:prstGeom>
          </p:spPr>
        </p:pic>
        <p:pic>
          <p:nvPicPr>
            <p:cNvPr id="5" name="Picture 5" descr="A picture containing green, table, computer, man&#10;&#10;Description generated with very high confidence">
              <a:extLst>
                <a:ext uri="{FF2B5EF4-FFF2-40B4-BE49-F238E27FC236}">
                  <a16:creationId xmlns:a16="http://schemas.microsoft.com/office/drawing/2014/main" id="{0D1C2CF9-0F83-4AF9-9127-2500E3657F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8316" y="7288126"/>
              <a:ext cx="3615368" cy="1642045"/>
            </a:xfrm>
            <a:prstGeom prst="rect">
              <a:avLst/>
            </a:prstGeom>
          </p:spPr>
        </p:pic>
      </p:grpSp>
      <p:sp>
        <p:nvSpPr>
          <p:cNvPr id="10" name="TextBox 7">
            <a:extLst>
              <a:ext uri="{FF2B5EF4-FFF2-40B4-BE49-F238E27FC236}">
                <a16:creationId xmlns:a16="http://schemas.microsoft.com/office/drawing/2014/main" id="{56D08D42-EA5F-47A4-BCE3-A2680E9FFDBE}"/>
              </a:ext>
            </a:extLst>
          </p:cNvPr>
          <p:cNvSpPr txBox="1"/>
          <p:nvPr/>
        </p:nvSpPr>
        <p:spPr>
          <a:xfrm>
            <a:off x="7391756" y="2151520"/>
            <a:ext cx="4481876" cy="923330"/>
          </a:xfrm>
          <a:prstGeom prst="rect">
            <a:avLst/>
          </a:prstGeom>
          <a:noFill/>
        </p:spPr>
        <p:txBody>
          <a:bodyPr wrap="square" rtlCol="0">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QSAL (QNAP SSD Anti-wear Leveling):</a:t>
            </a:r>
          </a:p>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對應</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RAID 5 / 6 / 50 / 60 / TP</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這幾種的</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SSD RAID Pool,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將會預設自動啟用</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8" name="群組 37">
            <a:extLst>
              <a:ext uri="{FF2B5EF4-FFF2-40B4-BE49-F238E27FC236}">
                <a16:creationId xmlns:a16="http://schemas.microsoft.com/office/drawing/2014/main" id="{B985C7A4-1B89-45E2-AAD0-E6574A0CD710}"/>
              </a:ext>
            </a:extLst>
          </p:cNvPr>
          <p:cNvGrpSpPr/>
          <p:nvPr/>
        </p:nvGrpSpPr>
        <p:grpSpPr>
          <a:xfrm>
            <a:off x="606169" y="1939876"/>
            <a:ext cx="1429875" cy="1283056"/>
            <a:chOff x="131648" y="1813613"/>
            <a:chExt cx="1072406" cy="962292"/>
          </a:xfrm>
        </p:grpSpPr>
        <p:grpSp>
          <p:nvGrpSpPr>
            <p:cNvPr id="21" name="群組 20">
              <a:extLst>
                <a:ext uri="{FF2B5EF4-FFF2-40B4-BE49-F238E27FC236}">
                  <a16:creationId xmlns:a16="http://schemas.microsoft.com/office/drawing/2014/main" id="{5F3D6AE0-1F58-4F21-B7A8-D1188C63F7EF}"/>
                </a:ext>
              </a:extLst>
            </p:cNvPr>
            <p:cNvGrpSpPr/>
            <p:nvPr/>
          </p:nvGrpSpPr>
          <p:grpSpPr>
            <a:xfrm>
              <a:off x="131648" y="1813613"/>
              <a:ext cx="1072406" cy="962292"/>
              <a:chOff x="2369948" y="1461709"/>
              <a:chExt cx="1232742" cy="1106165"/>
            </a:xfrm>
          </p:grpSpPr>
          <p:pic>
            <p:nvPicPr>
              <p:cNvPr id="18" name="圖形 17">
                <a:extLst>
                  <a:ext uri="{FF2B5EF4-FFF2-40B4-BE49-F238E27FC236}">
                    <a16:creationId xmlns:a16="http://schemas.microsoft.com/office/drawing/2014/main" id="{73956904-DDCF-4388-9C48-8D03B38158E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20" name="矩形 19">
                <a:extLst>
                  <a:ext uri="{FF2B5EF4-FFF2-40B4-BE49-F238E27FC236}">
                    <a16:creationId xmlns:a16="http://schemas.microsoft.com/office/drawing/2014/main" id="{3785324E-EE9B-4BA3-BB4C-27B682C5B08C}"/>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b="1">
                    <a:solidFill>
                      <a:schemeClr val="bg1"/>
                    </a:solidFill>
                    <a:latin typeface="微軟正黑體" panose="020B0604030504040204" pitchFamily="34" charset="-120"/>
                    <a:ea typeface="微軟正黑體" panose="020B0604030504040204" pitchFamily="34" charset="-120"/>
                  </a:rPr>
                  <a:t>QSAL </a:t>
                </a:r>
                <a:r>
                  <a:rPr kumimoji="1" lang="zh-TW" altLang="en-US" sz="1600" b="1">
                    <a:solidFill>
                      <a:schemeClr val="bg1"/>
                    </a:solidFill>
                    <a:latin typeface="微軟正黑體" panose="020B0604030504040204" pitchFamily="34" charset="-120"/>
                    <a:ea typeface="微軟正黑體" panose="020B0604030504040204" pitchFamily="34" charset="-120"/>
                  </a:rPr>
                  <a:t>專利 </a:t>
                </a:r>
                <a:r>
                  <a:rPr kumimoji="1" lang="zh-TW" altLang="en-US" sz="1600" b="1">
                    <a:solidFill>
                      <a:srgbClr val="FF6600"/>
                    </a:solidFill>
                    <a:latin typeface="微軟正黑體" panose="020B0604030504040204" pitchFamily="34" charset="-120"/>
                    <a:ea typeface="微軟正黑體" panose="020B0604030504040204" pitchFamily="34" charset="-120"/>
                  </a:rPr>
                  <a:t>動態分布</a:t>
                </a:r>
              </a:p>
            </p:txBody>
          </p:sp>
        </p:grpSp>
        <p:pic>
          <p:nvPicPr>
            <p:cNvPr id="33" name="圖形 32">
              <a:extLst>
                <a:ext uri="{FF2B5EF4-FFF2-40B4-BE49-F238E27FC236}">
                  <a16:creationId xmlns:a16="http://schemas.microsoft.com/office/drawing/2014/main" id="{A6F40338-8F51-4218-8159-DA4F563275D0}"/>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1878018"/>
              <a:ext cx="876300" cy="123958"/>
            </a:xfrm>
            <a:prstGeom prst="rect">
              <a:avLst/>
            </a:prstGeom>
          </p:spPr>
        </p:pic>
        <p:pic>
          <p:nvPicPr>
            <p:cNvPr id="36" name="圖形 35">
              <a:extLst>
                <a:ext uri="{FF2B5EF4-FFF2-40B4-BE49-F238E27FC236}">
                  <a16:creationId xmlns:a16="http://schemas.microsoft.com/office/drawing/2014/main" id="{5EDBBBE7-3873-4994-B990-77AA340073F1}"/>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2610221"/>
              <a:ext cx="876300" cy="123958"/>
            </a:xfrm>
            <a:prstGeom prst="rect">
              <a:avLst/>
            </a:prstGeom>
          </p:spPr>
        </p:pic>
      </p:grpSp>
      <p:pic>
        <p:nvPicPr>
          <p:cNvPr id="8" name="圖形 7">
            <a:extLst>
              <a:ext uri="{FF2B5EF4-FFF2-40B4-BE49-F238E27FC236}">
                <a16:creationId xmlns:a16="http://schemas.microsoft.com/office/drawing/2014/main" id="{836B1107-5FBC-4C47-B810-C71F8E51137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6171" y="3598545"/>
            <a:ext cx="6184887" cy="2401472"/>
          </a:xfrm>
          <a:prstGeom prst="rect">
            <a:avLst/>
          </a:prstGeom>
        </p:spPr>
      </p:pic>
      <p:sp>
        <p:nvSpPr>
          <p:cNvPr id="23" name="文字方塊 22">
            <a:extLst>
              <a:ext uri="{FF2B5EF4-FFF2-40B4-BE49-F238E27FC236}">
                <a16:creationId xmlns:a16="http://schemas.microsoft.com/office/drawing/2014/main" id="{418185DC-2C89-4D03-8C9E-9D1F23C44B1B}"/>
              </a:ext>
            </a:extLst>
          </p:cNvPr>
          <p:cNvSpPr txBox="1"/>
          <p:nvPr/>
        </p:nvSpPr>
        <p:spPr>
          <a:xfrm>
            <a:off x="491236" y="354481"/>
            <a:ext cx="11234632" cy="1200329"/>
          </a:xfrm>
          <a:prstGeom prst="rect">
            <a:avLst/>
          </a:prstGeom>
          <a:noFill/>
        </p:spPr>
        <p:txBody>
          <a:bodyPr wrap="square" rtlCol="0" anchor="ctr">
            <a:spAutoFit/>
          </a:body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對應各種</a:t>
            </a:r>
            <a:r>
              <a:rPr lang="en-US" altLang="zh-TW" sz="3600" b="1" dirty="0">
                <a:solidFill>
                  <a:schemeClr val="bg1"/>
                </a:solidFill>
                <a:latin typeface="微軟正黑體" panose="020B0604030504040204" pitchFamily="34" charset="-120"/>
                <a:ea typeface="微軟正黑體" panose="020B0604030504040204" pitchFamily="34" charset="-120"/>
              </a:rPr>
              <a:t> RAID</a:t>
            </a:r>
            <a:r>
              <a:rPr lang="zh-TW" altLang="en-US" sz="3600" b="1" dirty="0">
                <a:solidFill>
                  <a:schemeClr val="bg1"/>
                </a:solidFill>
                <a:latin typeface="微軟正黑體" panose="020B0604030504040204" pitchFamily="34" charset="-120"/>
                <a:ea typeface="微軟正黑體" panose="020B0604030504040204" pitchFamily="34" charset="-120"/>
              </a:rPr>
              <a:t>組態，</a:t>
            </a:r>
            <a:r>
              <a:rPr lang="en-US" altLang="zh-TW" sz="3600" b="1" dirty="0">
                <a:solidFill>
                  <a:schemeClr val="bg1"/>
                </a:solidFill>
                <a:latin typeface="微軟正黑體" panose="020B0604030504040204" pitchFamily="34" charset="-120"/>
                <a:ea typeface="微軟正黑體" panose="020B0604030504040204" pitchFamily="34" charset="-120"/>
              </a:rPr>
              <a:t>QNAP All Flash</a:t>
            </a:r>
            <a:r>
              <a:rPr lang="zh-TW" altLang="en-US" sz="3600" b="1" dirty="0">
                <a:solidFill>
                  <a:schemeClr val="bg1"/>
                </a:solidFill>
                <a:latin typeface="微軟正黑體" panose="020B0604030504040204" pitchFamily="34" charset="-120"/>
                <a:ea typeface="微軟正黑體" panose="020B0604030504040204" pitchFamily="34" charset="-120"/>
              </a:rPr>
              <a:t>系統會自動偵測啟用</a:t>
            </a:r>
            <a:r>
              <a:rPr lang="en-US" altLang="zh-TW" sz="3600" b="1" dirty="0">
                <a:solidFill>
                  <a:schemeClr val="bg1"/>
                </a:solidFill>
                <a:latin typeface="微軟正黑體" panose="020B0604030504040204" pitchFamily="34" charset="-120"/>
                <a:ea typeface="微軟正黑體" panose="020B0604030504040204" pitchFamily="34" charset="-120"/>
              </a:rPr>
              <a:t>QSAL</a:t>
            </a:r>
            <a:r>
              <a:rPr lang="zh-TW" altLang="en-US" sz="3600" b="1" dirty="0">
                <a:solidFill>
                  <a:schemeClr val="bg1"/>
                </a:solidFill>
                <a:latin typeface="微軟正黑體" panose="020B0604030504040204" pitchFamily="34" charset="-120"/>
                <a:ea typeface="微軟正黑體" panose="020B0604030504040204" pitchFamily="34" charset="-120"/>
              </a:rPr>
              <a:t>專利技術</a:t>
            </a:r>
            <a:r>
              <a:rPr lang="en-US" altLang="zh-TW" sz="3600" b="1" dirty="0">
                <a:solidFill>
                  <a:schemeClr val="bg1"/>
                </a:solidFill>
                <a:latin typeface="微軟正黑體" panose="020B0604030504040204" pitchFamily="34" charset="-120"/>
                <a:ea typeface="微軟正黑體" panose="020B0604030504040204" pitchFamily="34" charset="-120"/>
              </a:rPr>
              <a:t>, </a:t>
            </a:r>
            <a:r>
              <a:rPr lang="zh-TW" altLang="en-US" sz="3600" b="1" dirty="0">
                <a:solidFill>
                  <a:schemeClr val="bg1"/>
                </a:solidFill>
                <a:latin typeface="微軟正黑體" panose="020B0604030504040204" pitchFamily="34" charset="-120"/>
                <a:ea typeface="微軟正黑體" panose="020B0604030504040204" pitchFamily="34" charset="-120"/>
              </a:rPr>
              <a:t>提供預防</a:t>
            </a:r>
            <a:r>
              <a:rPr lang="en-US" altLang="zh-TW" sz="3600" b="1" dirty="0">
                <a:solidFill>
                  <a:schemeClr val="bg1"/>
                </a:solidFill>
                <a:latin typeface="微軟正黑體" panose="020B0604030504040204" pitchFamily="34" charset="-120"/>
                <a:ea typeface="微軟正黑體" panose="020B0604030504040204" pitchFamily="34" charset="-120"/>
              </a:rPr>
              <a:t>SSD</a:t>
            </a:r>
            <a:r>
              <a:rPr lang="zh-TW" altLang="en-US" sz="3600" b="1" dirty="0">
                <a:solidFill>
                  <a:schemeClr val="bg1"/>
                </a:solidFill>
                <a:latin typeface="微軟正黑體" panose="020B0604030504040204" pitchFamily="34" charset="-120"/>
                <a:ea typeface="微軟正黑體" panose="020B0604030504040204" pitchFamily="34" charset="-120"/>
              </a:rPr>
              <a:t>發生同時損害的機制 </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27F4ADE0-4687-45AD-8A10-B7A55BC1F9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31281" y="3232288"/>
            <a:ext cx="3705547" cy="2983980"/>
          </a:xfrm>
          <a:prstGeom prst="rect">
            <a:avLst/>
          </a:prstGeom>
        </p:spPr>
      </p:pic>
      <p:pic>
        <p:nvPicPr>
          <p:cNvPr id="17" name="圖片 16" descr="一張含有 文字, 電子用品 的圖片&#10;&#10;自動產生的描述">
            <a:extLst>
              <a:ext uri="{FF2B5EF4-FFF2-40B4-BE49-F238E27FC236}">
                <a16:creationId xmlns:a16="http://schemas.microsoft.com/office/drawing/2014/main" id="{1A4DA3C1-BE4E-31A4-1AF1-E66CAF5238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26636" y="2327996"/>
            <a:ext cx="4702272" cy="803149"/>
          </a:xfrm>
          <a:prstGeom prst="rect">
            <a:avLst/>
          </a:prstGeom>
        </p:spPr>
      </p:pic>
    </p:spTree>
    <p:extLst>
      <p:ext uri="{BB962C8B-B14F-4D97-AF65-F5344CB8AC3E}">
        <p14:creationId xmlns:p14="http://schemas.microsoft.com/office/powerpoint/2010/main" val="319213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 name="Google Shape;100;p19">
            <a:extLst>
              <a:ext uri="{FF2B5EF4-FFF2-40B4-BE49-F238E27FC236}">
                <a16:creationId xmlns:a16="http://schemas.microsoft.com/office/drawing/2014/main" id="{553F454B-0ED1-3A40-8BD5-FB59CA4CD6B4}"/>
              </a:ext>
            </a:extLst>
          </p:cNvPr>
          <p:cNvPicPr preferRelativeResize="0"/>
          <p:nvPr/>
        </p:nvPicPr>
        <p:blipFill rotWithShape="1">
          <a:blip r:embed="rId3">
            <a:alphaModFix/>
          </a:blip>
          <a:srcRect b="32103"/>
          <a:stretch/>
        </p:blipFill>
        <p:spPr>
          <a:xfrm>
            <a:off x="0" y="4692566"/>
            <a:ext cx="5282743" cy="2165434"/>
          </a:xfrm>
          <a:prstGeom prst="rect">
            <a:avLst/>
          </a:prstGeom>
          <a:noFill/>
          <a:ln>
            <a:noFill/>
          </a:ln>
        </p:spPr>
      </p:pic>
      <p:sp>
        <p:nvSpPr>
          <p:cNvPr id="79" name="Google Shape;79;p16"/>
          <p:cNvSpPr txBox="1">
            <a:spLocks noGrp="1"/>
          </p:cNvSpPr>
          <p:nvPr>
            <p:ph type="title" idx="4294967295"/>
          </p:nvPr>
        </p:nvSpPr>
        <p:spPr>
          <a:xfrm>
            <a:off x="829115" y="428625"/>
            <a:ext cx="5384800" cy="763588"/>
          </a:xfrm>
          <a:prstGeom prst="rect">
            <a:avLst/>
          </a:prstGeom>
        </p:spPr>
        <p:txBody>
          <a:bodyPr spcFirstLastPara="1" vert="horz" wrap="square" lIns="121900" tIns="121900" rIns="121900" bIns="121900" rtlCol="0" anchor="t" anchorCtr="0">
            <a:noAutofit/>
          </a:bodyPr>
          <a:lstStyle/>
          <a:p>
            <a:pPr>
              <a:spcBef>
                <a:spcPts val="0"/>
              </a:spcBef>
            </a:pPr>
            <a:r>
              <a:rPr lang="en" sz="4267" b="1">
                <a:solidFill>
                  <a:schemeClr val="bg1"/>
                </a:solidFill>
                <a:latin typeface="微軟正黑體" panose="020B0604030504040204" pitchFamily="34" charset="-120"/>
                <a:ea typeface="微軟正黑體" panose="020B0604030504040204" pitchFamily="34" charset="-120"/>
              </a:rPr>
              <a:t>Kernel 5.10 LTS</a:t>
            </a:r>
            <a:endParaRPr sz="4267" b="1">
              <a:solidFill>
                <a:schemeClr val="bg1"/>
              </a:solidFill>
              <a:latin typeface="微軟正黑體" panose="020B0604030504040204" pitchFamily="34" charset="-120"/>
              <a:ea typeface="微軟正黑體" panose="020B0604030504040204" pitchFamily="34" charset="-120"/>
            </a:endParaRPr>
          </a:p>
        </p:txBody>
      </p:sp>
      <p:sp>
        <p:nvSpPr>
          <p:cNvPr id="4" name="Google Shape;61;p14">
            <a:extLst>
              <a:ext uri="{FF2B5EF4-FFF2-40B4-BE49-F238E27FC236}">
                <a16:creationId xmlns:a16="http://schemas.microsoft.com/office/drawing/2014/main" id="{DE0ADD0E-2CC2-4E38-9A1F-0AAB0121A19A}"/>
              </a:ext>
            </a:extLst>
          </p:cNvPr>
          <p:cNvSpPr txBox="1">
            <a:spLocks/>
          </p:cNvSpPr>
          <p:nvPr/>
        </p:nvSpPr>
        <p:spPr>
          <a:xfrm>
            <a:off x="629959" y="1315865"/>
            <a:ext cx="5630744" cy="13792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None/>
            </a:pPr>
            <a:r>
              <a:rPr lang="zh-TW" altLang="en-US" sz="2200">
                <a:solidFill>
                  <a:schemeClr val="bg1"/>
                </a:solidFill>
                <a:latin typeface="微軟正黑體" panose="020B0604030504040204" pitchFamily="34" charset="-120"/>
                <a:ea typeface="微軟正黑體" panose="020B0604030504040204" pitchFamily="34" charset="-120"/>
              </a:rPr>
              <a:t>採用 </a:t>
            </a:r>
            <a:r>
              <a:rPr lang="en" altLang="zh-TW" sz="2200">
                <a:solidFill>
                  <a:schemeClr val="bg1"/>
                </a:solidFill>
                <a:latin typeface="微軟正黑體" panose="020B0604030504040204" pitchFamily="34" charset="-120"/>
                <a:ea typeface="微軟正黑體" panose="020B0604030504040204" pitchFamily="34" charset="-120"/>
              </a:rPr>
              <a:t>ZFS </a:t>
            </a:r>
            <a:r>
              <a:rPr lang="zh-TW" altLang="en-US" sz="2200">
                <a:solidFill>
                  <a:schemeClr val="bg1"/>
                </a:solidFill>
                <a:latin typeface="微軟正黑體" panose="020B0604030504040204" pitchFamily="34" charset="-120"/>
                <a:ea typeface="微軟正黑體" panose="020B0604030504040204" pitchFamily="34" charset="-120"/>
              </a:rPr>
              <a:t>檔案系統，</a:t>
            </a:r>
            <a:r>
              <a:rPr lang="en" altLang="zh-TW" sz="2200">
                <a:solidFill>
                  <a:schemeClr val="bg1"/>
                </a:solidFill>
                <a:latin typeface="微軟正黑體" panose="020B0604030504040204" pitchFamily="34" charset="-120"/>
                <a:ea typeface="微軟正黑體" panose="020B0604030504040204" pitchFamily="34" charset="-120"/>
              </a:rPr>
              <a:t>QuTS hero h5.0 </a:t>
            </a:r>
            <a:r>
              <a:rPr lang="zh-TW" altLang="en-US" sz="2200">
                <a:solidFill>
                  <a:schemeClr val="bg1"/>
                </a:solidFill>
                <a:latin typeface="微軟正黑體" panose="020B0604030504040204" pitchFamily="34" charset="-120"/>
                <a:ea typeface="微軟正黑體" panose="020B0604030504040204" pitchFamily="34" charset="-120"/>
              </a:rPr>
              <a:t>保障效能與資料完整</a:t>
            </a:r>
          </a:p>
        </p:txBody>
      </p:sp>
      <p:sp>
        <p:nvSpPr>
          <p:cNvPr id="5" name="Google Shape;79;p16">
            <a:extLst>
              <a:ext uri="{FF2B5EF4-FFF2-40B4-BE49-F238E27FC236}">
                <a16:creationId xmlns:a16="http://schemas.microsoft.com/office/drawing/2014/main" id="{C49462F0-8AD7-004E-B3F1-27A03F397CC2}"/>
              </a:ext>
            </a:extLst>
          </p:cNvPr>
          <p:cNvSpPr txBox="1">
            <a:spLocks/>
          </p:cNvSpPr>
          <p:nvPr/>
        </p:nvSpPr>
        <p:spPr>
          <a:xfrm>
            <a:off x="750099" y="2560660"/>
            <a:ext cx="6155532" cy="76411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4267" b="1">
                <a:solidFill>
                  <a:schemeClr val="bg1"/>
                </a:solidFill>
                <a:latin typeface="微軟正黑體" panose="020B0604030504040204" pitchFamily="34" charset="-120"/>
                <a:ea typeface="微軟正黑體" panose="020B0604030504040204" pitchFamily="34" charset="-120"/>
              </a:rPr>
              <a:t>非 IT 也能安裝與使用</a:t>
            </a:r>
          </a:p>
        </p:txBody>
      </p:sp>
      <p:sp>
        <p:nvSpPr>
          <p:cNvPr id="6" name="Google Shape;61;p14">
            <a:extLst>
              <a:ext uri="{FF2B5EF4-FFF2-40B4-BE49-F238E27FC236}">
                <a16:creationId xmlns:a16="http://schemas.microsoft.com/office/drawing/2014/main" id="{B9483B98-EA55-F740-B533-AB995A0DC168}"/>
              </a:ext>
            </a:extLst>
          </p:cNvPr>
          <p:cNvSpPr txBox="1">
            <a:spLocks/>
          </p:cNvSpPr>
          <p:nvPr/>
        </p:nvSpPr>
        <p:spPr>
          <a:xfrm>
            <a:off x="750099" y="3447771"/>
            <a:ext cx="5463816" cy="13792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Clr>
                <a:schemeClr val="dk1"/>
              </a:buClr>
              <a:buSzPts val="1100"/>
              <a:buNone/>
            </a:pPr>
            <a:r>
              <a:rPr lang="zh-TW" altLang="en-US" sz="2200">
                <a:solidFill>
                  <a:schemeClr val="bg1"/>
                </a:solidFill>
                <a:latin typeface="微軟正黑體" panose="020B0604030504040204" pitchFamily="34" charset="-120"/>
                <a:ea typeface="微軟正黑體" panose="020B0604030504040204" pitchFamily="34" charset="-120"/>
              </a:rPr>
              <a:t>安裝精靈導引與管理帳號建立，視覺式網頁介面與多種</a:t>
            </a:r>
            <a:r>
              <a:rPr lang="en-US" altLang="zh-TW" sz="2200">
                <a:solidFill>
                  <a:schemeClr val="bg1"/>
                </a:solidFill>
                <a:latin typeface="微軟正黑體" panose="020B0604030504040204" pitchFamily="34" charset="-120"/>
                <a:ea typeface="微軟正黑體" panose="020B0604030504040204" pitchFamily="34" charset="-120"/>
              </a:rPr>
              <a:t> app </a:t>
            </a:r>
            <a:r>
              <a:rPr lang="zh-TW" altLang="en-US" sz="2200">
                <a:solidFill>
                  <a:schemeClr val="bg1"/>
                </a:solidFill>
                <a:latin typeface="微軟正黑體" panose="020B0604030504040204" pitchFamily="34" charset="-120"/>
                <a:ea typeface="微軟正黑體" panose="020B0604030504040204" pitchFamily="34" charset="-120"/>
              </a:rPr>
              <a:t>與行動裝置支援</a:t>
            </a:r>
          </a:p>
        </p:txBody>
      </p:sp>
      <p:cxnSp>
        <p:nvCxnSpPr>
          <p:cNvPr id="7" name="直線接點 6">
            <a:extLst>
              <a:ext uri="{FF2B5EF4-FFF2-40B4-BE49-F238E27FC236}">
                <a16:creationId xmlns:a16="http://schemas.microsoft.com/office/drawing/2014/main" id="{78E8E570-8E5F-544D-9657-DC5870ECC9E5}"/>
              </a:ext>
            </a:extLst>
          </p:cNvPr>
          <p:cNvCxnSpPr>
            <a:cxnSpLocks/>
          </p:cNvCxnSpPr>
          <p:nvPr/>
        </p:nvCxnSpPr>
        <p:spPr>
          <a:xfrm>
            <a:off x="847339" y="3469560"/>
            <a:ext cx="5045799"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Google Shape;116;p21">
            <a:extLst>
              <a:ext uri="{FF2B5EF4-FFF2-40B4-BE49-F238E27FC236}">
                <a16:creationId xmlns:a16="http://schemas.microsoft.com/office/drawing/2014/main" id="{899F9116-C85B-8F43-A322-B81016ECE589}"/>
              </a:ext>
            </a:extLst>
          </p:cNvPr>
          <p:cNvPicPr preferRelativeResize="0"/>
          <p:nvPr/>
        </p:nvPicPr>
        <p:blipFill>
          <a:blip r:embed="rId4">
            <a:alphaModFix/>
          </a:blip>
          <a:stretch>
            <a:fillRect/>
          </a:stretch>
        </p:blipFill>
        <p:spPr>
          <a:xfrm>
            <a:off x="5284968" y="4692565"/>
            <a:ext cx="1734993" cy="2165435"/>
          </a:xfrm>
          <a:prstGeom prst="rect">
            <a:avLst/>
          </a:prstGeom>
          <a:noFill/>
          <a:ln>
            <a:noFill/>
          </a:ln>
        </p:spPr>
      </p:pic>
      <p:cxnSp>
        <p:nvCxnSpPr>
          <p:cNvPr id="13" name="直線接點 12">
            <a:extLst>
              <a:ext uri="{FF2B5EF4-FFF2-40B4-BE49-F238E27FC236}">
                <a16:creationId xmlns:a16="http://schemas.microsoft.com/office/drawing/2014/main" id="{A398380A-CCFC-E244-6178-9299D9312299}"/>
              </a:ext>
            </a:extLst>
          </p:cNvPr>
          <p:cNvCxnSpPr>
            <a:cxnSpLocks/>
          </p:cNvCxnSpPr>
          <p:nvPr/>
        </p:nvCxnSpPr>
        <p:spPr>
          <a:xfrm>
            <a:off x="847339" y="1290743"/>
            <a:ext cx="5045799"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
            <a:extLst>
              <a:ext uri="{FF2B5EF4-FFF2-40B4-BE49-F238E27FC236}">
                <a16:creationId xmlns:a16="http://schemas.microsoft.com/office/drawing/2014/main" id="{CD52B9E8-5EFC-46E4-ADF2-A50AF14DE864}"/>
              </a:ext>
            </a:extLst>
          </p:cNvPr>
          <p:cNvSpPr txBox="1"/>
          <p:nvPr/>
        </p:nvSpPr>
        <p:spPr>
          <a:xfrm>
            <a:off x="3735355" y="5758424"/>
            <a:ext cx="67154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sz="3600" b="1" spc="600" dirty="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避免原始數據損壞</a:t>
            </a:r>
          </a:p>
        </p:txBody>
      </p:sp>
      <p:pic>
        <p:nvPicPr>
          <p:cNvPr id="50" name="圖形 49">
            <a:extLst>
              <a:ext uri="{FF2B5EF4-FFF2-40B4-BE49-F238E27FC236}">
                <a16:creationId xmlns:a16="http://schemas.microsoft.com/office/drawing/2014/main" id="{9B618E09-8CDD-4F26-9E4D-FFA13EE30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9286" y="1521492"/>
            <a:ext cx="8983364" cy="310023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7D017CB4-4791-4387-9FFE-FEF144C8172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34747" y="4560410"/>
            <a:ext cx="2747593" cy="1070411"/>
          </a:xfrm>
          <a:prstGeom prst="rect">
            <a:avLst/>
          </a:prstGeom>
          <a:effectLst>
            <a:outerShdw blurRad="50800" dist="38100" dir="2700000" algn="tl" rotWithShape="0">
              <a:prstClr val="black">
                <a:alpha val="40000"/>
              </a:prstClr>
            </a:outerShdw>
          </a:effectLst>
        </p:spPr>
      </p:pic>
      <p:sp>
        <p:nvSpPr>
          <p:cNvPr id="52" name="文字方塊 51">
            <a:extLst>
              <a:ext uri="{FF2B5EF4-FFF2-40B4-BE49-F238E27FC236}">
                <a16:creationId xmlns:a16="http://schemas.microsoft.com/office/drawing/2014/main" id="{DA92CDAE-0A58-406F-A6D4-543D19C2893C}"/>
              </a:ext>
            </a:extLst>
          </p:cNvPr>
          <p:cNvSpPr txBox="1"/>
          <p:nvPr/>
        </p:nvSpPr>
        <p:spPr>
          <a:xfrm>
            <a:off x="2534747" y="4688013"/>
            <a:ext cx="2672145" cy="630173"/>
          </a:xfrm>
          <a:prstGeom prst="rect">
            <a:avLst/>
          </a:prstGeom>
          <a:noFill/>
        </p:spPr>
        <p:txBody>
          <a:bodyPr wrap="square" rtlCol="0">
            <a:spAutoFit/>
          </a:bodyPr>
          <a:lstStyle/>
          <a:p>
            <a:pPr algn="ctr">
              <a:lnSpc>
                <a:spcPts val="2200"/>
              </a:lnSpc>
            </a:pPr>
            <a:r>
              <a:rPr lang="zh-TW" altLang="en-US" sz="1500" b="1">
                <a:solidFill>
                  <a:schemeClr val="bg1"/>
                </a:solidFill>
                <a:latin typeface="微軟正黑體" panose="020B0604030504040204" pitchFamily="34" charset="-120"/>
                <a:ea typeface="微軟正黑體" panose="020B0604030504040204" pitchFamily="34" charset="-120"/>
              </a:rPr>
              <a:t>資料存取時</a:t>
            </a:r>
            <a:r>
              <a:rPr lang="en-US" altLang="zh-TW" sz="1500" b="1">
                <a:solidFill>
                  <a:schemeClr val="bg1"/>
                </a:solidFill>
                <a:latin typeface="微軟正黑體" panose="020B0604030504040204" pitchFamily="34" charset="-120"/>
                <a:ea typeface="微軟正黑體" panose="020B0604030504040204" pitchFamily="34" charset="-120"/>
              </a:rPr>
              <a:t>Checksum</a:t>
            </a:r>
            <a:r>
              <a:rPr lang="zh-TW" altLang="en-US" sz="1500" b="1">
                <a:solidFill>
                  <a:schemeClr val="bg1"/>
                </a:solidFill>
                <a:latin typeface="微軟正黑體" panose="020B0604030504040204" pitchFamily="34" charset="-120"/>
                <a:ea typeface="微軟正黑體" panose="020B0604030504040204" pitchFamily="34" charset="-120"/>
              </a:rPr>
              <a:t>比對不符</a:t>
            </a:r>
            <a:r>
              <a:rPr lang="en-US" altLang="zh-TW" sz="1500" b="1">
                <a:solidFill>
                  <a:schemeClr val="bg1"/>
                </a:solidFill>
                <a:latin typeface="微軟正黑體" panose="020B0604030504040204" pitchFamily="34" charset="-120"/>
                <a:ea typeface="微軟正黑體" panose="020B0604030504040204" pitchFamily="34" charset="-120"/>
              </a:rPr>
              <a:t>, </a:t>
            </a:r>
            <a:r>
              <a:rPr lang="zh-TW" altLang="en-US" sz="1500" b="1">
                <a:solidFill>
                  <a:schemeClr val="bg1"/>
                </a:solidFill>
                <a:latin typeface="微軟正黑體" panose="020B0604030504040204" pitchFamily="34" charset="-120"/>
                <a:ea typeface="微軟正黑體" panose="020B0604030504040204" pitchFamily="34" charset="-120"/>
              </a:rPr>
              <a:t>發現</a:t>
            </a:r>
            <a:r>
              <a:rPr lang="en-US" altLang="zh-TW" sz="1500" b="1">
                <a:solidFill>
                  <a:schemeClr val="bg1"/>
                </a:solidFill>
                <a:latin typeface="微軟正黑體" panose="020B0604030504040204" pitchFamily="34" charset="-120"/>
                <a:ea typeface="微軟正黑體" panose="020B0604030504040204" pitchFamily="34" charset="-120"/>
              </a:rPr>
              <a:t>data corruption</a:t>
            </a:r>
            <a:endParaRPr lang="zh-TW" altLang="en-US" sz="1500" b="1">
              <a:solidFill>
                <a:schemeClr val="bg1"/>
              </a:solidFill>
              <a:latin typeface="微軟正黑體" panose="020B0604030504040204" pitchFamily="34" charset="-120"/>
              <a:ea typeface="微軟正黑體" panose="020B0604030504040204" pitchFamily="34" charset="-120"/>
            </a:endParaRPr>
          </a:p>
        </p:txBody>
      </p:sp>
      <p:pic>
        <p:nvPicPr>
          <p:cNvPr id="53" name="圖片 52">
            <a:extLst>
              <a:ext uri="{FF2B5EF4-FFF2-40B4-BE49-F238E27FC236}">
                <a16:creationId xmlns:a16="http://schemas.microsoft.com/office/drawing/2014/main" id="{E52F1026-A2BA-4749-B2DF-1E0586C677F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684315" y="4560410"/>
            <a:ext cx="2747593" cy="1070411"/>
          </a:xfrm>
          <a:prstGeom prst="rect">
            <a:avLst/>
          </a:prstGeom>
          <a:effectLst>
            <a:outerShdw blurRad="50800" dist="38100" dir="2700000" algn="tl" rotWithShape="0">
              <a:prstClr val="black">
                <a:alpha val="40000"/>
              </a:prstClr>
            </a:outerShdw>
          </a:effectLst>
        </p:spPr>
      </p:pic>
      <p:sp>
        <p:nvSpPr>
          <p:cNvPr id="54" name="文字方塊 53">
            <a:extLst>
              <a:ext uri="{FF2B5EF4-FFF2-40B4-BE49-F238E27FC236}">
                <a16:creationId xmlns:a16="http://schemas.microsoft.com/office/drawing/2014/main" id="{94F80B60-54D0-46D8-B2DB-AEA147BC1814}"/>
              </a:ext>
            </a:extLst>
          </p:cNvPr>
          <p:cNvSpPr txBox="1"/>
          <p:nvPr/>
        </p:nvSpPr>
        <p:spPr>
          <a:xfrm>
            <a:off x="5835289" y="4688013"/>
            <a:ext cx="2521172" cy="630173"/>
          </a:xfrm>
          <a:prstGeom prst="rect">
            <a:avLst/>
          </a:prstGeom>
          <a:noFill/>
        </p:spPr>
        <p:txBody>
          <a:bodyPr wrap="square" rtlCol="0">
            <a:spAutoFit/>
          </a:bodyPr>
          <a:lstStyle/>
          <a:p>
            <a:pPr algn="ctr">
              <a:lnSpc>
                <a:spcPts val="2200"/>
              </a:lnSpc>
            </a:pPr>
            <a:r>
              <a:rPr lang="zh-TW" altLang="en-US" sz="1500" b="1">
                <a:solidFill>
                  <a:schemeClr val="bg1"/>
                </a:solidFill>
                <a:latin typeface="微軟正黑體" panose="020B0604030504040204" pitchFamily="34" charset="-120"/>
                <a:ea typeface="微軟正黑體" panose="020B0604030504040204" pitchFamily="34" charset="-120"/>
              </a:rPr>
              <a:t>從</a:t>
            </a:r>
            <a:r>
              <a:rPr lang="en-US" altLang="zh-TW" sz="1500" b="1">
                <a:solidFill>
                  <a:schemeClr val="bg1"/>
                </a:solidFill>
                <a:latin typeface="微軟正黑體" panose="020B0604030504040204" pitchFamily="34" charset="-120"/>
                <a:ea typeface="微軟正黑體" panose="020B0604030504040204" pitchFamily="34" charset="-120"/>
              </a:rPr>
              <a:t>Data Copy </a:t>
            </a:r>
            <a:r>
              <a:rPr lang="zh-TW" altLang="en-US" sz="1500" b="1">
                <a:solidFill>
                  <a:schemeClr val="bg1"/>
                </a:solidFill>
                <a:latin typeface="微軟正黑體" panose="020B0604030504040204" pitchFamily="34" charset="-120"/>
                <a:ea typeface="微軟正黑體" panose="020B0604030504040204" pitchFamily="34" charset="-120"/>
              </a:rPr>
              <a:t>中取出正確資料</a:t>
            </a:r>
          </a:p>
        </p:txBody>
      </p:sp>
      <p:pic>
        <p:nvPicPr>
          <p:cNvPr id="55" name="圖片 54">
            <a:extLst>
              <a:ext uri="{FF2B5EF4-FFF2-40B4-BE49-F238E27FC236}">
                <a16:creationId xmlns:a16="http://schemas.microsoft.com/office/drawing/2014/main" id="{FB030C2C-6D1A-4826-8A02-6038011D862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14834" y="4560410"/>
            <a:ext cx="2747593" cy="1070411"/>
          </a:xfrm>
          <a:prstGeom prst="rect">
            <a:avLst/>
          </a:prstGeom>
          <a:effectLst>
            <a:outerShdw blurRad="50800" dist="38100" dir="2700000" algn="tl" rotWithShape="0">
              <a:prstClr val="black">
                <a:alpha val="40000"/>
              </a:prstClr>
            </a:outerShdw>
          </a:effectLst>
        </p:spPr>
      </p:pic>
      <p:sp>
        <p:nvSpPr>
          <p:cNvPr id="56" name="文字方塊 55">
            <a:extLst>
              <a:ext uri="{FF2B5EF4-FFF2-40B4-BE49-F238E27FC236}">
                <a16:creationId xmlns:a16="http://schemas.microsoft.com/office/drawing/2014/main" id="{87DF75F9-55C6-458D-A0F6-C5F89A75ED84}"/>
              </a:ext>
            </a:extLst>
          </p:cNvPr>
          <p:cNvSpPr txBox="1"/>
          <p:nvPr/>
        </p:nvSpPr>
        <p:spPr>
          <a:xfrm>
            <a:off x="8852557" y="4579067"/>
            <a:ext cx="2672145" cy="912301"/>
          </a:xfrm>
          <a:prstGeom prst="rect">
            <a:avLst/>
          </a:prstGeom>
          <a:noFill/>
        </p:spPr>
        <p:txBody>
          <a:bodyPr wrap="square" rtlCol="0">
            <a:spAutoFit/>
          </a:bodyPr>
          <a:lstStyle/>
          <a:p>
            <a:pPr algn="ctr">
              <a:lnSpc>
                <a:spcPts val="2200"/>
              </a:lnSpc>
            </a:pPr>
            <a:r>
              <a:rPr lang="zh-TW" altLang="en-US" sz="1500" b="1">
                <a:solidFill>
                  <a:schemeClr val="bg1"/>
                </a:solidFill>
                <a:latin typeface="微軟正黑體" panose="020B0604030504040204" pitchFamily="34" charset="-120"/>
                <a:ea typeface="微軟正黑體" panose="020B0604030504040204" pitchFamily="34" charset="-120"/>
              </a:rPr>
              <a:t>以正確資料提交給應用程式層使用</a:t>
            </a:r>
            <a:r>
              <a:rPr lang="en-US" altLang="zh-TW" sz="1500" b="1">
                <a:solidFill>
                  <a:schemeClr val="bg1"/>
                </a:solidFill>
                <a:latin typeface="微軟正黑體" panose="020B0604030504040204" pitchFamily="34" charset="-120"/>
                <a:ea typeface="微軟正黑體" panose="020B0604030504040204" pitchFamily="34" charset="-120"/>
              </a:rPr>
              <a:t>, </a:t>
            </a:r>
            <a:r>
              <a:rPr lang="zh-TW" altLang="en-US" sz="1500" b="1">
                <a:solidFill>
                  <a:schemeClr val="bg1"/>
                </a:solidFill>
                <a:latin typeface="微軟正黑體" panose="020B0604030504040204" pitchFamily="34" charset="-120"/>
                <a:ea typeface="微軟正黑體" panose="020B0604030504040204" pitchFamily="34" charset="-120"/>
              </a:rPr>
              <a:t>並針對損壞資料進行自動修復</a:t>
            </a:r>
            <a:r>
              <a:rPr lang="en-US" altLang="zh-TW" sz="1500" b="1">
                <a:solidFill>
                  <a:schemeClr val="bg1"/>
                </a:solidFill>
                <a:latin typeface="微軟正黑體" panose="020B0604030504040204" pitchFamily="34" charset="-120"/>
                <a:ea typeface="微軟正黑體" panose="020B0604030504040204" pitchFamily="34" charset="-120"/>
              </a:rPr>
              <a:t>.</a:t>
            </a:r>
            <a:endParaRPr lang="zh-TW" altLang="en-US" sz="1500" b="1">
              <a:solidFill>
                <a:schemeClr val="bg1"/>
              </a:solidFill>
              <a:latin typeface="微軟正黑體" panose="020B0604030504040204" pitchFamily="34" charset="-120"/>
              <a:ea typeface="微軟正黑體" panose="020B0604030504040204" pitchFamily="34" charset="-120"/>
            </a:endParaRPr>
          </a:p>
        </p:txBody>
      </p:sp>
      <p:pic>
        <p:nvPicPr>
          <p:cNvPr id="13" name="圖片 12" descr="一張含有 火車, 電腦 的圖片&#10;&#10;自動產生的描述">
            <a:extLst>
              <a:ext uri="{FF2B5EF4-FFF2-40B4-BE49-F238E27FC236}">
                <a16:creationId xmlns:a16="http://schemas.microsoft.com/office/drawing/2014/main" id="{B6A15020-E0A8-46D5-9AD3-DF81DFF002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995" y="3071610"/>
            <a:ext cx="2038474" cy="2754487"/>
          </a:xfrm>
          <a:prstGeom prst="rect">
            <a:avLst/>
          </a:prstGeom>
        </p:spPr>
      </p:pic>
      <p:sp>
        <p:nvSpPr>
          <p:cNvPr id="14" name="文字方塊 13">
            <a:extLst>
              <a:ext uri="{FF2B5EF4-FFF2-40B4-BE49-F238E27FC236}">
                <a16:creationId xmlns:a16="http://schemas.microsoft.com/office/drawing/2014/main" id="{EC9D3D99-BF9F-4645-A4AC-F0AFBAF0DE02}"/>
              </a:ext>
            </a:extLst>
          </p:cNvPr>
          <p:cNvSpPr txBox="1"/>
          <p:nvPr/>
        </p:nvSpPr>
        <p:spPr>
          <a:xfrm>
            <a:off x="614995" y="397588"/>
            <a:ext cx="10897556" cy="769441"/>
          </a:xfrm>
          <a:prstGeom prst="rect">
            <a:avLst/>
          </a:prstGeom>
          <a:noFill/>
        </p:spPr>
        <p:txBody>
          <a:bodyPr wrap="square" rtlCol="0">
            <a:spAutoFit/>
          </a:bodyPr>
          <a:lstStyle/>
          <a:p>
            <a:pPr algn="ctr"/>
            <a:r>
              <a:rPr lang="en-US" altLang="zh-TW" sz="4400" b="1" err="1">
                <a:solidFill>
                  <a:schemeClr val="bg1"/>
                </a:solidFill>
                <a:latin typeface="微軟正黑體" panose="020B0604030504040204" pitchFamily="34" charset="-120"/>
                <a:ea typeface="微軟正黑體" panose="020B0604030504040204" pitchFamily="34" charset="-120"/>
              </a:rPr>
              <a:t>QuTS</a:t>
            </a:r>
            <a:r>
              <a:rPr lang="en-US" altLang="zh-TW" sz="4400" b="1">
                <a:solidFill>
                  <a:schemeClr val="bg1"/>
                </a:solidFill>
                <a:latin typeface="微軟正黑體" panose="020B0604030504040204" pitchFamily="34" charset="-120"/>
                <a:ea typeface="微軟正黑體" panose="020B0604030504040204" pitchFamily="34" charset="-120"/>
              </a:rPr>
              <a:t> hero </a:t>
            </a:r>
            <a:r>
              <a:rPr lang="zh-TW" altLang="en-US" sz="4400" b="1">
                <a:solidFill>
                  <a:schemeClr val="bg1"/>
                </a:solidFill>
                <a:latin typeface="微軟正黑體" panose="020B0604030504040204" pitchFamily="34" charset="-120"/>
                <a:ea typeface="微軟正黑體" panose="020B0604030504040204" pitchFamily="34" charset="-120"/>
              </a:rPr>
              <a:t>強大的</a:t>
            </a:r>
            <a:r>
              <a:rPr lang="zh-TW" altLang="en-US" sz="4000" b="1">
                <a:solidFill>
                  <a:schemeClr val="bg1"/>
                </a:solidFill>
                <a:latin typeface="微軟正黑體" panose="020B0604030504040204" pitchFamily="34" charset="-120"/>
                <a:ea typeface="微軟正黑體" panose="020B0604030504040204" pitchFamily="34" charset="-120"/>
              </a:rPr>
              <a:t>資料</a:t>
            </a:r>
            <a:r>
              <a:rPr lang="zh-TW" altLang="en-US" sz="4400" b="1">
                <a:solidFill>
                  <a:schemeClr val="bg1"/>
                </a:solidFill>
                <a:latin typeface="微軟正黑體" panose="020B0604030504040204" pitchFamily="34" charset="-120"/>
                <a:ea typeface="微軟正黑體" panose="020B0604030504040204" pitchFamily="34" charset="-120"/>
              </a:rPr>
              <a:t>自我修復能力</a:t>
            </a:r>
            <a:endParaRPr lang="en-US" altLang="zh-TW" sz="4400"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292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1" name="Google Shape;79;p16">
            <a:extLst>
              <a:ext uri="{FF2B5EF4-FFF2-40B4-BE49-F238E27FC236}">
                <a16:creationId xmlns:a16="http://schemas.microsoft.com/office/drawing/2014/main" id="{E6D09418-6026-4302-B913-F1FDEA07D3FE}"/>
              </a:ext>
            </a:extLst>
          </p:cNvPr>
          <p:cNvSpPr txBox="1">
            <a:spLocks/>
          </p:cNvSpPr>
          <p:nvPr/>
        </p:nvSpPr>
        <p:spPr>
          <a:xfrm>
            <a:off x="4769797" y="13252"/>
            <a:ext cx="5054409"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dist"/>
            <a:r>
              <a:rPr lang="zh-TW" altLang="en-US" sz="4667" b="1">
                <a:solidFill>
                  <a:schemeClr val="tx1"/>
                </a:solidFill>
                <a:latin typeface="微軟正黑體" panose="020B0604030504040204" pitchFamily="34" charset="-120"/>
                <a:ea typeface="微軟正黑體" panose="020B0604030504040204" pitchFamily="34" charset="-120"/>
              </a:rPr>
              <a:t>提升安全保護等級</a:t>
            </a:r>
            <a:endParaRPr lang="en-US" sz="4667" b="1">
              <a:solidFill>
                <a:schemeClr val="tx1"/>
              </a:solidFill>
              <a:latin typeface="微軟正黑體" panose="020B0604030504040204" pitchFamily="34" charset="-120"/>
              <a:ea typeface="微軟正黑體" panose="020B0604030504040204" pitchFamily="34" charset="-120"/>
            </a:endParaRPr>
          </a:p>
        </p:txBody>
      </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5190338" y="777369"/>
            <a:ext cx="6897389" cy="57925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241294">
              <a:lnSpc>
                <a:spcPct val="150000"/>
              </a:lnSpc>
              <a:buClr>
                <a:srgbClr val="E9613B"/>
              </a:buClr>
              <a:buSzPts val="1100"/>
              <a:buFont typeface="Wingdings" panose="05000000000000000000" pitchFamily="2" charset="2"/>
              <a:buChar char="l"/>
            </a:pPr>
            <a:r>
              <a:rPr lang="en" altLang="zh-TW" sz="1600">
                <a:solidFill>
                  <a:schemeClr val="dk1"/>
                </a:solidFill>
                <a:latin typeface="微軟正黑體" panose="020B0604030504040204" pitchFamily="34" charset="-120"/>
                <a:ea typeface="微軟正黑體" panose="020B0604030504040204" pitchFamily="34" charset="-120"/>
              </a:rPr>
              <a:t>TS-h1090FU </a:t>
            </a:r>
            <a:r>
              <a:rPr lang="zh-TW" altLang="en-US" sz="1600">
                <a:solidFill>
                  <a:schemeClr val="dk1"/>
                </a:solidFill>
                <a:latin typeface="微軟正黑體" panose="020B0604030504040204" pitchFamily="34" charset="-120"/>
                <a:ea typeface="微軟正黑體" panose="020B0604030504040204" pitchFamily="34" charset="-120"/>
              </a:rPr>
              <a:t>具備完善的共用資料夾權限設定，更支援 </a:t>
            </a:r>
            <a:r>
              <a:rPr lang="en" altLang="zh-TW" sz="1600" b="1">
                <a:solidFill>
                  <a:schemeClr val="dk1"/>
                </a:solidFill>
                <a:latin typeface="微軟正黑體" panose="020B0604030504040204" pitchFamily="34" charset="-120"/>
                <a:ea typeface="微軟正黑體" panose="020B0604030504040204" pitchFamily="34" charset="-120"/>
              </a:rPr>
              <a:t>Azure Active Directory Domain Services (Azure AD DS)</a:t>
            </a:r>
            <a:r>
              <a:rPr lang="zh-TW" altLang="en" sz="1600">
                <a:solidFill>
                  <a:schemeClr val="dk1"/>
                </a:solidFill>
                <a:latin typeface="微軟正黑體" panose="020B0604030504040204" pitchFamily="34" charset="-120"/>
                <a:ea typeface="微軟正黑體" panose="020B0604030504040204" pitchFamily="34" charset="-120"/>
              </a:rPr>
              <a:t>、</a:t>
            </a:r>
            <a:r>
              <a:rPr lang="en" altLang="zh-TW" sz="1600" b="1">
                <a:solidFill>
                  <a:schemeClr val="dk1"/>
                </a:solidFill>
                <a:latin typeface="微軟正黑體" panose="020B0604030504040204" pitchFamily="34" charset="-120"/>
                <a:ea typeface="微軟正黑體" panose="020B0604030504040204" pitchFamily="34" charset="-120"/>
              </a:rPr>
              <a:t>Windows AD </a:t>
            </a:r>
            <a:r>
              <a:rPr lang="zh-TW" altLang="en-US" sz="1600">
                <a:solidFill>
                  <a:schemeClr val="dk1"/>
                </a:solidFill>
                <a:latin typeface="微軟正黑體" panose="020B0604030504040204" pitchFamily="34" charset="-120"/>
                <a:ea typeface="微軟正黑體" panose="020B0604030504040204" pitchFamily="34" charset="-120"/>
              </a:rPr>
              <a:t>和 </a:t>
            </a:r>
            <a:r>
              <a:rPr lang="en" altLang="zh-TW" sz="1600" b="1">
                <a:solidFill>
                  <a:schemeClr val="dk1"/>
                </a:solidFill>
                <a:latin typeface="微軟正黑體" panose="020B0604030504040204" pitchFamily="34" charset="-120"/>
                <a:ea typeface="微軟正黑體" panose="020B0604030504040204" pitchFamily="34" charset="-120"/>
              </a:rPr>
              <a:t>LDAP</a:t>
            </a:r>
            <a:r>
              <a:rPr lang="zh-TW" altLang="en" sz="1600">
                <a:solidFill>
                  <a:schemeClr val="dk1"/>
                </a:solidFill>
                <a:latin typeface="微軟正黑體" panose="020B0604030504040204" pitchFamily="34" charset="-120"/>
                <a:ea typeface="微軟正黑體" panose="020B0604030504040204" pitchFamily="34" charset="-120"/>
              </a:rPr>
              <a:t>，</a:t>
            </a:r>
            <a:r>
              <a:rPr lang="zh-TW" altLang="en-US" sz="1600">
                <a:solidFill>
                  <a:schemeClr val="dk1"/>
                </a:solidFill>
                <a:latin typeface="微軟正黑體" panose="020B0604030504040204" pitchFamily="34" charset="-120"/>
                <a:ea typeface="微軟正黑體" panose="020B0604030504040204" pitchFamily="34" charset="-120"/>
              </a:rPr>
              <a:t>以及 </a:t>
            </a:r>
            <a:r>
              <a:rPr lang="en" altLang="zh-TW" sz="1600" b="1">
                <a:solidFill>
                  <a:schemeClr val="dk1"/>
                </a:solidFill>
                <a:latin typeface="微軟正黑體" panose="020B0604030504040204" pitchFamily="34" charset="-120"/>
                <a:ea typeface="微軟正黑體" panose="020B0604030504040204" pitchFamily="34" charset="-120"/>
              </a:rPr>
              <a:t>Widows ACL</a:t>
            </a:r>
            <a:r>
              <a:rPr lang="zh-TW" altLang="en" sz="1600">
                <a:solidFill>
                  <a:schemeClr val="dk1"/>
                </a:solidFill>
                <a:latin typeface="微軟正黑體" panose="020B0604030504040204" pitchFamily="34" charset="-120"/>
                <a:ea typeface="微軟正黑體" panose="020B0604030504040204" pitchFamily="34" charset="-120"/>
              </a:rPr>
              <a:t>，</a:t>
            </a:r>
            <a:r>
              <a:rPr lang="en" altLang="zh-TW" sz="1600">
                <a:solidFill>
                  <a:schemeClr val="dk1"/>
                </a:solidFill>
                <a:latin typeface="微軟正黑體" panose="020B0604030504040204" pitchFamily="34" charset="-120"/>
                <a:ea typeface="微軟正黑體" panose="020B0604030504040204" pitchFamily="34" charset="-120"/>
              </a:rPr>
              <a:t>IT </a:t>
            </a:r>
            <a:r>
              <a:rPr lang="zh-TW" altLang="en-US" sz="1600">
                <a:solidFill>
                  <a:schemeClr val="dk1"/>
                </a:solidFill>
                <a:latin typeface="微軟正黑體" panose="020B0604030504040204" pitchFamily="34" charset="-120"/>
                <a:ea typeface="微軟正黑體" panose="020B0604030504040204" pitchFamily="34" charset="-120"/>
              </a:rPr>
              <a:t>管理者可輕鬆、有效率地管理多台 </a:t>
            </a:r>
            <a:r>
              <a:rPr lang="en" altLang="zh-TW" sz="1600">
                <a:solidFill>
                  <a:schemeClr val="dk1"/>
                </a:solidFill>
                <a:latin typeface="微軟正黑體" panose="020B0604030504040204" pitchFamily="34" charset="-120"/>
                <a:ea typeface="微軟正黑體" panose="020B0604030504040204" pitchFamily="34" charset="-120"/>
              </a:rPr>
              <a:t>NAS </a:t>
            </a:r>
            <a:r>
              <a:rPr lang="zh-TW" altLang="en-US" sz="1600">
                <a:solidFill>
                  <a:schemeClr val="dk1"/>
                </a:solidFill>
                <a:latin typeface="微軟正黑體" panose="020B0604030504040204" pitchFamily="34" charset="-120"/>
                <a:ea typeface="微軟正黑體" panose="020B0604030504040204" pitchFamily="34" charset="-120"/>
              </a:rPr>
              <a:t>的使用者與存取權限</a:t>
            </a:r>
            <a:endParaRPr lang="en-US" altLang="zh-TW" sz="1600">
              <a:solidFill>
                <a:schemeClr val="dk1"/>
              </a:solidFill>
              <a:latin typeface="微軟正黑體" panose="020B0604030504040204" pitchFamily="34" charset="-120"/>
              <a:ea typeface="微軟正黑體" panose="020B0604030504040204" pitchFamily="34" charset="-120"/>
            </a:endParaRPr>
          </a:p>
          <a:p>
            <a:pPr marL="0" indent="-241294">
              <a:lnSpc>
                <a:spcPct val="150000"/>
              </a:lnSpc>
              <a:buClr>
                <a:srgbClr val="E9613B"/>
              </a:buClr>
              <a:buSzPts val="1100"/>
              <a:buFont typeface="Wingdings" panose="05000000000000000000" pitchFamily="2" charset="2"/>
              <a:buChar char="l"/>
            </a:pPr>
            <a:r>
              <a:rPr lang="en-US" altLang="zh-TW" sz="1600" b="1" err="1">
                <a:solidFill>
                  <a:schemeClr val="dk1"/>
                </a:solidFill>
                <a:latin typeface="微軟正黑體" panose="020B0604030504040204" pitchFamily="34" charset="-120"/>
                <a:ea typeface="微軟正黑體" panose="020B0604030504040204" pitchFamily="34" charset="-120"/>
              </a:rPr>
              <a:t>QuFirewall</a:t>
            </a:r>
            <a:r>
              <a:rPr lang="en-US" altLang="zh-TW" sz="1600" b="1">
                <a:solidFill>
                  <a:schemeClr val="dk1"/>
                </a:solidFill>
                <a:latin typeface="微軟正黑體" panose="020B0604030504040204" pitchFamily="34" charset="-120"/>
                <a:ea typeface="微軟正黑體" panose="020B0604030504040204" pitchFamily="34" charset="-120"/>
              </a:rPr>
              <a:t> </a:t>
            </a:r>
            <a:r>
              <a:rPr lang="zh-TW" altLang="en-US" sz="1600" b="1">
                <a:solidFill>
                  <a:schemeClr val="dk1"/>
                </a:solidFill>
                <a:latin typeface="微軟正黑體" panose="020B0604030504040204" pitchFamily="34" charset="-120"/>
                <a:ea typeface="微軟正黑體" panose="020B0604030504040204" pitchFamily="34" charset="-120"/>
              </a:rPr>
              <a:t>安全防火牆</a:t>
            </a:r>
            <a:r>
              <a:rPr lang="en-US" altLang="zh-TW" sz="1600" b="1">
                <a:solidFill>
                  <a:schemeClr val="dk1"/>
                </a:solidFill>
                <a:latin typeface="微軟正黑體" panose="020B0604030504040204" pitchFamily="34" charset="-120"/>
                <a:ea typeface="微軟正黑體" panose="020B0604030504040204" pitchFamily="34" charset="-120"/>
              </a:rPr>
              <a:t> </a:t>
            </a:r>
            <a:r>
              <a:rPr lang="zh-TW" altLang="en-US" sz="1600">
                <a:solidFill>
                  <a:schemeClr val="dk1"/>
                </a:solidFill>
                <a:latin typeface="微軟正黑體" panose="020B0604030504040204" pitchFamily="34" charset="-120"/>
                <a:ea typeface="微軟正黑體" panose="020B0604030504040204" pitchFamily="34" charset="-120"/>
              </a:rPr>
              <a:t>支援 </a:t>
            </a:r>
            <a:r>
              <a:rPr lang="en-US" altLang="zh-TW" sz="1600">
                <a:solidFill>
                  <a:schemeClr val="dk1"/>
                </a:solidFill>
                <a:latin typeface="微軟正黑體" panose="020B0604030504040204" pitchFamily="34" charset="-120"/>
                <a:ea typeface="微軟正黑體" panose="020B0604030504040204" pitchFamily="34" charset="-120"/>
              </a:rPr>
              <a:t>IPv6 </a:t>
            </a:r>
            <a:r>
              <a:rPr lang="zh-TW" altLang="en-US" sz="1600">
                <a:solidFill>
                  <a:schemeClr val="dk1"/>
                </a:solidFill>
                <a:latin typeface="微軟正黑體" panose="020B0604030504040204" pitchFamily="34" charset="-120"/>
                <a:ea typeface="微軟正黑體" panose="020B0604030504040204" pitchFamily="34" charset="-120"/>
              </a:rPr>
              <a:t>環境，可為 </a:t>
            </a:r>
            <a:r>
              <a:rPr lang="en-US" altLang="zh-TW" sz="1600">
                <a:solidFill>
                  <a:schemeClr val="dk1"/>
                </a:solidFill>
                <a:latin typeface="微軟正黑體" panose="020B0604030504040204" pitchFamily="34" charset="-120"/>
                <a:ea typeface="微軟正黑體" panose="020B0604030504040204" pitchFamily="34" charset="-120"/>
              </a:rPr>
              <a:t>NAS </a:t>
            </a:r>
            <a:r>
              <a:rPr lang="zh-TW" altLang="en-US" sz="1600">
                <a:solidFill>
                  <a:schemeClr val="dk1"/>
                </a:solidFill>
                <a:latin typeface="微軟正黑體" panose="020B0604030504040204" pitchFamily="34" charset="-120"/>
                <a:ea typeface="微軟正黑體" panose="020B0604030504040204" pitchFamily="34" charset="-120"/>
              </a:rPr>
              <a:t>設定防火牆允許</a:t>
            </a:r>
            <a:r>
              <a:rPr lang="en-US" altLang="zh-TW" sz="1600">
                <a:solidFill>
                  <a:schemeClr val="dk1"/>
                </a:solidFill>
                <a:latin typeface="微軟正黑體" panose="020B0604030504040204" pitchFamily="34" charset="-120"/>
                <a:ea typeface="微軟正黑體" panose="020B0604030504040204" pitchFamily="34" charset="-120"/>
              </a:rPr>
              <a:t>/</a:t>
            </a:r>
            <a:r>
              <a:rPr lang="zh-TW" altLang="en-US" sz="1600">
                <a:solidFill>
                  <a:schemeClr val="dk1"/>
                </a:solidFill>
                <a:latin typeface="微軟正黑體" panose="020B0604030504040204" pitchFamily="34" charset="-120"/>
                <a:ea typeface="微軟正黑體" panose="020B0604030504040204" pitchFamily="34" charset="-120"/>
              </a:rPr>
              <a:t>禁止規則來過濾特定封包，並支援 </a:t>
            </a:r>
            <a:r>
              <a:rPr lang="en-US" altLang="zh-TW" sz="1600" err="1">
                <a:solidFill>
                  <a:schemeClr val="dk1"/>
                </a:solidFill>
                <a:latin typeface="微軟正黑體" panose="020B0604030504040204" pitchFamily="34" charset="-120"/>
                <a:ea typeface="微軟正黑體" panose="020B0604030504040204" pitchFamily="34" charset="-120"/>
              </a:rPr>
              <a:t>GeoIP</a:t>
            </a:r>
            <a:r>
              <a:rPr lang="en-US" altLang="zh-TW" sz="1600">
                <a:solidFill>
                  <a:schemeClr val="dk1"/>
                </a:solidFill>
                <a:latin typeface="微軟正黑體" panose="020B0604030504040204" pitchFamily="34" charset="-120"/>
                <a:ea typeface="微軟正黑體" panose="020B0604030504040204" pitchFamily="34" charset="-120"/>
              </a:rPr>
              <a:t> </a:t>
            </a:r>
            <a:r>
              <a:rPr lang="zh-TW" altLang="en-US" sz="1600">
                <a:solidFill>
                  <a:schemeClr val="dk1"/>
                </a:solidFill>
                <a:latin typeface="微軟正黑體" panose="020B0604030504040204" pitchFamily="34" charset="-120"/>
                <a:ea typeface="微軟正黑體" panose="020B0604030504040204" pitchFamily="34" charset="-120"/>
              </a:rPr>
              <a:t>功能，允許</a:t>
            </a:r>
            <a:r>
              <a:rPr lang="en-US" altLang="zh-TW" sz="1600">
                <a:solidFill>
                  <a:schemeClr val="dk1"/>
                </a:solidFill>
                <a:latin typeface="微軟正黑體" panose="020B0604030504040204" pitchFamily="34" charset="-120"/>
                <a:ea typeface="微軟正黑體" panose="020B0604030504040204" pitchFamily="34" charset="-120"/>
              </a:rPr>
              <a:t>/</a:t>
            </a:r>
            <a:r>
              <a:rPr lang="zh-TW" altLang="en-US" sz="1600">
                <a:solidFill>
                  <a:schemeClr val="dk1"/>
                </a:solidFill>
                <a:latin typeface="微軟正黑體" panose="020B0604030504040204" pitchFamily="34" charset="-120"/>
                <a:ea typeface="微軟正黑體" panose="020B0604030504040204" pitchFamily="34" charset="-120"/>
              </a:rPr>
              <a:t>禁止來自特定國家的 </a:t>
            </a:r>
            <a:r>
              <a:rPr lang="en-US" altLang="zh-TW" sz="1600">
                <a:solidFill>
                  <a:schemeClr val="dk1"/>
                </a:solidFill>
                <a:latin typeface="微軟正黑體" panose="020B0604030504040204" pitchFamily="34" charset="-120"/>
                <a:ea typeface="微軟正黑體" panose="020B0604030504040204" pitchFamily="34" charset="-120"/>
              </a:rPr>
              <a:t>IP </a:t>
            </a:r>
            <a:r>
              <a:rPr lang="zh-TW" altLang="en-US" sz="1600">
                <a:solidFill>
                  <a:schemeClr val="dk1"/>
                </a:solidFill>
                <a:latin typeface="微軟正黑體" panose="020B0604030504040204" pitchFamily="34" charset="-120"/>
                <a:ea typeface="微軟正黑體" panose="020B0604030504040204" pitchFamily="34" charset="-120"/>
              </a:rPr>
              <a:t>存取，達到網路安全</a:t>
            </a:r>
            <a:endParaRPr lang="en-US" altLang="zh-TW" sz="1600">
              <a:solidFill>
                <a:schemeClr val="dk1"/>
              </a:solidFill>
              <a:latin typeface="微軟正黑體" panose="020B0604030504040204" pitchFamily="34" charset="-120"/>
              <a:ea typeface="微軟正黑體" panose="020B0604030504040204" pitchFamily="34" charset="-120"/>
            </a:endParaRPr>
          </a:p>
          <a:p>
            <a:pPr marL="0" indent="-241294">
              <a:lnSpc>
                <a:spcPct val="150000"/>
              </a:lnSpc>
              <a:buClr>
                <a:srgbClr val="E9613B"/>
              </a:buClr>
              <a:buSzPts val="1100"/>
              <a:buFont typeface="Wingdings" panose="05000000000000000000" pitchFamily="2" charset="2"/>
              <a:buChar char="l"/>
            </a:pPr>
            <a:r>
              <a:rPr lang="zh-TW" altLang="en-US" sz="1600">
                <a:solidFill>
                  <a:schemeClr val="dk1"/>
                </a:solidFill>
                <a:latin typeface="微軟正黑體" panose="020B0604030504040204" pitchFamily="34" charset="-120"/>
                <a:ea typeface="微軟正黑體" panose="020B0604030504040204" pitchFamily="34" charset="-120"/>
              </a:rPr>
              <a:t>支援</a:t>
            </a:r>
            <a:r>
              <a:rPr lang="en-US" altLang="zh-TW" sz="1600">
                <a:solidFill>
                  <a:schemeClr val="dk1"/>
                </a:solidFill>
                <a:latin typeface="微軟正黑體" panose="020B0604030504040204" pitchFamily="34" charset="-120"/>
                <a:ea typeface="微軟正黑體" panose="020B0604030504040204" pitchFamily="34" charset="-120"/>
              </a:rPr>
              <a:t> TLS 1.3</a:t>
            </a:r>
            <a:r>
              <a:rPr lang="zh-TW" altLang="en-US" sz="1600">
                <a:solidFill>
                  <a:schemeClr val="dk1"/>
                </a:solidFill>
                <a:latin typeface="微軟正黑體" panose="020B0604030504040204" pitchFamily="34" charset="-120"/>
                <a:ea typeface="微軟正黑體" panose="020B0604030504040204" pitchFamily="34" charset="-120"/>
              </a:rPr>
              <a:t>、</a:t>
            </a:r>
            <a:r>
              <a:rPr lang="en-US" altLang="zh-TW" sz="1600">
                <a:solidFill>
                  <a:schemeClr val="dk1"/>
                </a:solidFill>
                <a:latin typeface="微軟正黑體" panose="020B0604030504040204" pitchFamily="34" charset="-120"/>
                <a:ea typeface="微軟正黑體" panose="020B0604030504040204" pitchFamily="34" charset="-120"/>
              </a:rPr>
              <a:t>SSH Key </a:t>
            </a:r>
            <a:r>
              <a:rPr lang="zh-TW" altLang="en-US" sz="1600">
                <a:solidFill>
                  <a:schemeClr val="dk1"/>
                </a:solidFill>
                <a:latin typeface="微軟正黑體" panose="020B0604030504040204" pitchFamily="34" charset="-120"/>
                <a:ea typeface="微軟正黑體" panose="020B0604030504040204" pitchFamily="34" charset="-120"/>
              </a:rPr>
              <a:t>登入，並預設將 </a:t>
            </a:r>
            <a:r>
              <a:rPr lang="en-US" altLang="zh-TW" sz="1600">
                <a:solidFill>
                  <a:schemeClr val="dk1"/>
                </a:solidFill>
                <a:latin typeface="微軟正黑體" panose="020B0604030504040204" pitchFamily="34" charset="-120"/>
                <a:ea typeface="微軟正黑體" panose="020B0604030504040204" pitchFamily="34" charset="-120"/>
              </a:rPr>
              <a:t>admin </a:t>
            </a:r>
            <a:r>
              <a:rPr lang="zh-TW" altLang="en-US" sz="1600">
                <a:solidFill>
                  <a:schemeClr val="dk1"/>
                </a:solidFill>
                <a:latin typeface="微軟正黑體" panose="020B0604030504040204" pitchFamily="34" charset="-120"/>
                <a:ea typeface="微軟正黑體" panose="020B0604030504040204" pitchFamily="34" charset="-120"/>
              </a:rPr>
              <a:t>帳號關閉</a:t>
            </a:r>
          </a:p>
          <a:p>
            <a:pPr marL="0" indent="-241294">
              <a:lnSpc>
                <a:spcPct val="150000"/>
              </a:lnSpc>
              <a:buClr>
                <a:srgbClr val="E9613B"/>
              </a:buClr>
              <a:buSzPts val="1100"/>
              <a:buFont typeface="Wingdings" panose="05000000000000000000" pitchFamily="2" charset="2"/>
              <a:buChar char="l"/>
            </a:pPr>
            <a:r>
              <a:rPr lang="en" altLang="zh-TW" sz="1600" b="1">
                <a:solidFill>
                  <a:schemeClr val="dk1"/>
                </a:solidFill>
                <a:latin typeface="微軟正黑體" panose="020B0604030504040204" pitchFamily="34" charset="-120"/>
                <a:ea typeface="微軟正黑體" panose="020B0604030504040204" pitchFamily="34" charset="-120"/>
              </a:rPr>
              <a:t>Security Counselor </a:t>
            </a:r>
            <a:r>
              <a:rPr lang="zh-TW" altLang="en-US" sz="1600" b="1">
                <a:solidFill>
                  <a:schemeClr val="dk1"/>
                </a:solidFill>
                <a:latin typeface="微軟正黑體" panose="020B0604030504040204" pitchFamily="34" charset="-120"/>
                <a:ea typeface="微軟正黑體" panose="020B0604030504040204" pitchFamily="34" charset="-120"/>
              </a:rPr>
              <a:t>安全評估中心</a:t>
            </a:r>
            <a:r>
              <a:rPr lang="en-US" altLang="zh-TW" sz="1600" b="1">
                <a:solidFill>
                  <a:schemeClr val="dk1"/>
                </a:solidFill>
                <a:latin typeface="微軟正黑體" panose="020B0604030504040204" pitchFamily="34" charset="-120"/>
                <a:ea typeface="微軟正黑體" panose="020B0604030504040204" pitchFamily="34" charset="-120"/>
              </a:rPr>
              <a:t> </a:t>
            </a:r>
            <a:r>
              <a:rPr lang="zh-TW" altLang="en-US" sz="1600">
                <a:solidFill>
                  <a:schemeClr val="dk1"/>
                </a:solidFill>
                <a:latin typeface="微軟正黑體" panose="020B0604030504040204" pitchFamily="34" charset="-120"/>
                <a:ea typeface="微軟正黑體" panose="020B0604030504040204" pitchFamily="34" charset="-120"/>
              </a:rPr>
              <a:t>為 </a:t>
            </a:r>
            <a:r>
              <a:rPr lang="en" altLang="zh-TW" sz="1600">
                <a:solidFill>
                  <a:schemeClr val="dk1"/>
                </a:solidFill>
                <a:latin typeface="微軟正黑體" panose="020B0604030504040204" pitchFamily="34" charset="-120"/>
                <a:ea typeface="微軟正黑體" panose="020B0604030504040204" pitchFamily="34" charset="-120"/>
              </a:rPr>
              <a:t>TS-h1090FU </a:t>
            </a:r>
            <a:r>
              <a:rPr lang="zh-TW" altLang="en-US" sz="1600">
                <a:solidFill>
                  <a:schemeClr val="dk1"/>
                </a:solidFill>
                <a:latin typeface="微軟正黑體" panose="020B0604030504040204" pitchFamily="34" charset="-120"/>
                <a:ea typeface="微軟正黑體" panose="020B0604030504040204" pitchFamily="34" charset="-120"/>
              </a:rPr>
              <a:t>進行安全風險評估，並建議合適的安全性設定以防範可能的風險和危機，同時整合防毒軟體與掃描惡意程式的應用程式，確保 </a:t>
            </a:r>
            <a:r>
              <a:rPr lang="en" altLang="zh-TW" sz="1600">
                <a:solidFill>
                  <a:schemeClr val="dk1"/>
                </a:solidFill>
                <a:latin typeface="微軟正黑體" panose="020B0604030504040204" pitchFamily="34" charset="-120"/>
                <a:ea typeface="微軟正黑體" panose="020B0604030504040204" pitchFamily="34" charset="-120"/>
              </a:rPr>
              <a:t>NAS </a:t>
            </a:r>
            <a:r>
              <a:rPr lang="zh-TW" altLang="en-US" sz="1600">
                <a:solidFill>
                  <a:schemeClr val="dk1"/>
                </a:solidFill>
                <a:latin typeface="微軟正黑體" panose="020B0604030504040204" pitchFamily="34" charset="-120"/>
                <a:ea typeface="微軟正黑體" panose="020B0604030504040204" pitchFamily="34" charset="-120"/>
              </a:rPr>
              <a:t>環境安全無虞</a:t>
            </a:r>
            <a:endParaRPr lang="en-US" altLang="zh-TW" sz="1600">
              <a:solidFill>
                <a:schemeClr val="dk1"/>
              </a:solidFill>
              <a:latin typeface="微軟正黑體" panose="020B0604030504040204" pitchFamily="34" charset="-120"/>
              <a:ea typeface="微軟正黑體" panose="020B0604030504040204" pitchFamily="34" charset="-120"/>
            </a:endParaRPr>
          </a:p>
          <a:p>
            <a:pPr marL="0" indent="-241294">
              <a:lnSpc>
                <a:spcPct val="150000"/>
              </a:lnSpc>
              <a:buClr>
                <a:srgbClr val="E9613B"/>
              </a:buClr>
              <a:buSzPts val="1100"/>
              <a:buFont typeface="Wingdings" panose="05000000000000000000" pitchFamily="2" charset="2"/>
              <a:buChar char="l"/>
            </a:pPr>
            <a:r>
              <a:rPr lang="en" altLang="zh-TW" sz="1600" b="1">
                <a:solidFill>
                  <a:schemeClr val="dk1"/>
                </a:solidFill>
                <a:latin typeface="微軟正黑體" panose="020B0604030504040204" pitchFamily="34" charset="-120"/>
                <a:ea typeface="微軟正黑體" panose="020B0604030504040204" pitchFamily="34" charset="-120"/>
              </a:rPr>
              <a:t>Malware Remover </a:t>
            </a:r>
            <a:r>
              <a:rPr lang="zh-TW" altLang="en-US" sz="1600" b="1">
                <a:solidFill>
                  <a:schemeClr val="dk1"/>
                </a:solidFill>
                <a:latin typeface="微軟正黑體" panose="020B0604030504040204" pitchFamily="34" charset="-120"/>
                <a:ea typeface="微軟正黑體" panose="020B0604030504040204" pitchFamily="34" charset="-120"/>
              </a:rPr>
              <a:t>防範惡意軟體</a:t>
            </a:r>
            <a:r>
              <a:rPr lang="en-US" altLang="zh-TW" sz="1600">
                <a:solidFill>
                  <a:schemeClr val="dk1"/>
                </a:solidFill>
                <a:latin typeface="微軟正黑體" panose="020B0604030504040204" pitchFamily="34" charset="-120"/>
                <a:ea typeface="微軟正黑體" panose="020B0604030504040204" pitchFamily="34" charset="-120"/>
              </a:rPr>
              <a:t> </a:t>
            </a:r>
            <a:r>
              <a:rPr lang="zh-TW" altLang="en-US" sz="1600">
                <a:solidFill>
                  <a:schemeClr val="dk1"/>
                </a:solidFill>
                <a:latin typeface="微軟正黑體" panose="020B0604030504040204" pitchFamily="34" charset="-120"/>
                <a:ea typeface="微軟正黑體" panose="020B0604030504040204" pitchFamily="34" charset="-120"/>
              </a:rPr>
              <a:t>定時掃描您的 </a:t>
            </a:r>
            <a:r>
              <a:rPr lang="en" altLang="zh-TW" sz="1600">
                <a:solidFill>
                  <a:schemeClr val="dk1"/>
                </a:solidFill>
                <a:latin typeface="微軟正黑體" panose="020B0604030504040204" pitchFamily="34" charset="-120"/>
                <a:ea typeface="微軟正黑體" panose="020B0604030504040204" pitchFamily="34" charset="-120"/>
              </a:rPr>
              <a:t>TS-h1090FU</a:t>
            </a:r>
            <a:r>
              <a:rPr lang="zh-TW" altLang="en" sz="1600">
                <a:solidFill>
                  <a:schemeClr val="dk1"/>
                </a:solidFill>
                <a:latin typeface="微軟正黑體" panose="020B0604030504040204" pitchFamily="34" charset="-120"/>
                <a:ea typeface="微軟正黑體" panose="020B0604030504040204" pitchFamily="34" charset="-120"/>
              </a:rPr>
              <a:t>、</a:t>
            </a:r>
            <a:r>
              <a:rPr lang="zh-TW" altLang="en-US" sz="1600">
                <a:solidFill>
                  <a:schemeClr val="dk1"/>
                </a:solidFill>
                <a:latin typeface="微軟正黑體" panose="020B0604030504040204" pitchFamily="34" charset="-120"/>
                <a:ea typeface="微軟正黑體" panose="020B0604030504040204" pitchFamily="34" charset="-120"/>
              </a:rPr>
              <a:t>檢查並下載最新惡意軟體定義檔。當受到攻擊時，可即時排除受感染的檔案，協助提升 </a:t>
            </a:r>
            <a:r>
              <a:rPr lang="en" altLang="zh-TW" sz="1600">
                <a:solidFill>
                  <a:schemeClr val="dk1"/>
                </a:solidFill>
                <a:latin typeface="微軟正黑體" panose="020B0604030504040204" pitchFamily="34" charset="-120"/>
                <a:ea typeface="微軟正黑體" panose="020B0604030504040204" pitchFamily="34" charset="-120"/>
              </a:rPr>
              <a:t>NAS </a:t>
            </a:r>
            <a:r>
              <a:rPr lang="zh-TW" altLang="en-US" sz="1600">
                <a:solidFill>
                  <a:schemeClr val="dk1"/>
                </a:solidFill>
                <a:latin typeface="微軟正黑體" panose="020B0604030504040204" pitchFamily="34" charset="-120"/>
                <a:ea typeface="微軟正黑體" panose="020B0604030504040204" pitchFamily="34" charset="-120"/>
              </a:rPr>
              <a:t>資安防護層級。</a:t>
            </a:r>
          </a:p>
          <a:p>
            <a:pPr marL="0" indent="-241294">
              <a:lnSpc>
                <a:spcPct val="150000"/>
              </a:lnSpc>
              <a:buClr>
                <a:srgbClr val="E9613B"/>
              </a:buClr>
              <a:buSzPts val="1100"/>
              <a:buFont typeface="Wingdings" panose="05000000000000000000" pitchFamily="2" charset="2"/>
              <a:buChar char="l"/>
            </a:pPr>
            <a:r>
              <a:rPr lang="zh-TW" altLang="en-US" sz="1600">
                <a:solidFill>
                  <a:schemeClr val="dk1"/>
                </a:solidFill>
                <a:latin typeface="微軟正黑體" panose="020B0604030504040204" pitchFamily="34" charset="-120"/>
                <a:ea typeface="微軟正黑體" panose="020B0604030504040204" pitchFamily="34" charset="-120"/>
              </a:rPr>
              <a:t>韌體</a:t>
            </a:r>
            <a:r>
              <a:rPr lang="en-US" altLang="zh-TW" sz="1600">
                <a:solidFill>
                  <a:schemeClr val="dk1"/>
                </a:solidFill>
                <a:latin typeface="微軟正黑體" panose="020B0604030504040204" pitchFamily="34" charset="-120"/>
                <a:ea typeface="微軟正黑體" panose="020B0604030504040204" pitchFamily="34" charset="-120"/>
              </a:rPr>
              <a:t> </a:t>
            </a:r>
            <a:r>
              <a:rPr lang="zh-TW" altLang="en-US" sz="1600">
                <a:solidFill>
                  <a:schemeClr val="dk1"/>
                </a:solidFill>
                <a:latin typeface="微軟正黑體" panose="020B0604030504040204" pitchFamily="34" charset="-120"/>
                <a:ea typeface="微軟正黑體" panose="020B0604030504040204" pitchFamily="34" charset="-120"/>
              </a:rPr>
              <a:t>與</a:t>
            </a:r>
            <a:r>
              <a:rPr lang="en-US" altLang="zh-TW" sz="1600">
                <a:solidFill>
                  <a:schemeClr val="dk1"/>
                </a:solidFill>
                <a:latin typeface="微軟正黑體" panose="020B0604030504040204" pitchFamily="34" charset="-120"/>
                <a:ea typeface="微軟正黑體" panose="020B0604030504040204" pitchFamily="34" charset="-120"/>
              </a:rPr>
              <a:t> App </a:t>
            </a:r>
            <a:r>
              <a:rPr lang="zh-TW" altLang="en-US" sz="1600">
                <a:solidFill>
                  <a:schemeClr val="dk1"/>
                </a:solidFill>
                <a:latin typeface="微軟正黑體" panose="020B0604030504040204" pitchFamily="34" charset="-120"/>
                <a:ea typeface="微軟正黑體" panose="020B0604030504040204" pitchFamily="34" charset="-120"/>
              </a:rPr>
              <a:t>自動更新 </a:t>
            </a:r>
            <a:r>
              <a:rPr lang="en-US" altLang="zh-TW" sz="1600">
                <a:solidFill>
                  <a:schemeClr val="dk1"/>
                </a:solidFill>
                <a:latin typeface="微軟正黑體" panose="020B0604030504040204" pitchFamily="34" charset="-120"/>
                <a:ea typeface="微軟正黑體" panose="020B0604030504040204" pitchFamily="34" charset="-120"/>
              </a:rPr>
              <a:t>(</a:t>
            </a:r>
            <a:r>
              <a:rPr lang="zh-TW" altLang="en-US" sz="1600">
                <a:solidFill>
                  <a:schemeClr val="dk1"/>
                </a:solidFill>
                <a:latin typeface="微軟正黑體" panose="020B0604030504040204" pitchFamily="34" charset="-120"/>
                <a:ea typeface="微軟正黑體" panose="020B0604030504040204" pitchFamily="34" charset="-120"/>
              </a:rPr>
              <a:t>建議更新</a:t>
            </a:r>
            <a:r>
              <a:rPr lang="en-US" altLang="zh-TW" sz="1600">
                <a:solidFill>
                  <a:schemeClr val="dk1"/>
                </a:solidFill>
                <a:latin typeface="微軟正黑體" panose="020B0604030504040204" pitchFamily="34" charset="-120"/>
                <a:ea typeface="微軟正黑體" panose="020B0604030504040204" pitchFamily="34" charset="-120"/>
              </a:rPr>
              <a:t>, </a:t>
            </a:r>
            <a:r>
              <a:rPr lang="zh-TW" altLang="en-US" sz="1600">
                <a:solidFill>
                  <a:schemeClr val="dk1"/>
                </a:solidFill>
                <a:latin typeface="微軟正黑體" panose="020B0604030504040204" pitchFamily="34" charset="-120"/>
                <a:ea typeface="微軟正黑體" panose="020B0604030504040204" pitchFamily="34" charset="-120"/>
              </a:rPr>
              <a:t>自動更新</a:t>
            </a:r>
            <a:r>
              <a:rPr lang="en-US" altLang="zh-TW" sz="1600">
                <a:solidFill>
                  <a:schemeClr val="dk1"/>
                </a:solidFill>
                <a:latin typeface="微軟正黑體" panose="020B0604030504040204" pitchFamily="34" charset="-120"/>
                <a:ea typeface="微軟正黑體" panose="020B0604030504040204" pitchFamily="34" charset="-120"/>
              </a:rPr>
              <a:t>)</a:t>
            </a: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3606" y="4348231"/>
            <a:ext cx="2256191" cy="2410901"/>
          </a:xfrm>
          <a:prstGeom prst="rect">
            <a:avLst/>
          </a:prstGeom>
          <a:effectLst>
            <a:outerShdw blurRad="152400" dist="190500" dir="8100000" algn="tr" rotWithShape="0">
              <a:prstClr val="black">
                <a:alpha val="13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圖形 57">
            <a:extLst>
              <a:ext uri="{FF2B5EF4-FFF2-40B4-BE49-F238E27FC236}">
                <a16:creationId xmlns:a16="http://schemas.microsoft.com/office/drawing/2014/main" id="{6432FAC7-066E-4EAE-97AB-27BFAE13F5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204" y="2343617"/>
            <a:ext cx="5692553" cy="4168115"/>
          </a:xfrm>
          <a:prstGeom prst="rect">
            <a:avLst/>
          </a:prstGeom>
          <a:effectLst>
            <a:outerShdw blurRad="190500" dist="165100" dir="2700000" algn="tl" rotWithShape="0">
              <a:prstClr val="black">
                <a:alpha val="40000"/>
              </a:prstClr>
            </a:outerShdw>
          </a:effectLst>
        </p:spPr>
      </p:pic>
      <p:pic>
        <p:nvPicPr>
          <p:cNvPr id="4" name="圖形 3">
            <a:extLst>
              <a:ext uri="{FF2B5EF4-FFF2-40B4-BE49-F238E27FC236}">
                <a16:creationId xmlns:a16="http://schemas.microsoft.com/office/drawing/2014/main" id="{3654E2AB-2A2F-4AE7-9D76-3E75E66255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517" y="3334555"/>
            <a:ext cx="5343440" cy="2632139"/>
          </a:xfrm>
          <a:prstGeom prst="rect">
            <a:avLst/>
          </a:prstGeom>
        </p:spPr>
      </p:pic>
      <p:sp>
        <p:nvSpPr>
          <p:cNvPr id="78" name="矩形: 圓角 77">
            <a:extLst>
              <a:ext uri="{FF2B5EF4-FFF2-40B4-BE49-F238E27FC236}">
                <a16:creationId xmlns:a16="http://schemas.microsoft.com/office/drawing/2014/main" id="{474F3A68-D501-4060-B708-9701C8C74ECA}"/>
              </a:ext>
            </a:extLst>
          </p:cNvPr>
          <p:cNvSpPr/>
          <p:nvPr/>
        </p:nvSpPr>
        <p:spPr>
          <a:xfrm>
            <a:off x="1568234" y="3827238"/>
            <a:ext cx="2143445" cy="312509"/>
          </a:xfrm>
          <a:prstGeom prst="roundRect">
            <a:avLst>
              <a:gd name="adj" fmla="val 5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b="1">
                <a:solidFill>
                  <a:schemeClr val="tx1"/>
                </a:solidFill>
                <a:ea typeface="新細明體"/>
              </a:rPr>
              <a:t>PCIe Gen3 x8</a:t>
            </a:r>
            <a:r>
              <a:rPr kumimoji="1" lang="zh-TW" altLang="en-US" sz="1600" b="1">
                <a:solidFill>
                  <a:schemeClr val="tx1"/>
                </a:solidFill>
                <a:ea typeface="新細明體"/>
              </a:rPr>
              <a:t> </a:t>
            </a:r>
            <a:r>
              <a:rPr kumimoji="1" lang="en-US" altLang="zh-TW" sz="1600" b="1">
                <a:solidFill>
                  <a:schemeClr val="tx1"/>
                </a:solidFill>
                <a:ea typeface="新細明體"/>
              </a:rPr>
              <a:t>(64Gbs)</a:t>
            </a:r>
            <a:endParaRPr kumimoji="1" lang="zh-TW" altLang="en-US" sz="1600" b="1">
              <a:solidFill>
                <a:schemeClr val="tx1"/>
              </a:solidFill>
            </a:endParaRPr>
          </a:p>
        </p:txBody>
      </p:sp>
      <p:pic>
        <p:nvPicPr>
          <p:cNvPr id="59" name="圖形 58">
            <a:extLst>
              <a:ext uri="{FF2B5EF4-FFF2-40B4-BE49-F238E27FC236}">
                <a16:creationId xmlns:a16="http://schemas.microsoft.com/office/drawing/2014/main" id="{55DF2AAC-868E-4CC7-A47B-DC156C311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1816" y="2343616"/>
            <a:ext cx="5692553" cy="4162116"/>
          </a:xfrm>
          <a:prstGeom prst="rect">
            <a:avLst/>
          </a:prstGeom>
          <a:effectLst>
            <a:outerShdw blurRad="190500" dist="165100" dir="2700000" algn="tl" rotWithShape="0">
              <a:prstClr val="black">
                <a:alpha val="40000"/>
              </a:prstClr>
            </a:outerShdw>
          </a:effectLst>
        </p:spPr>
      </p:pic>
      <p:sp>
        <p:nvSpPr>
          <p:cNvPr id="2" name="標題 1">
            <a:extLst>
              <a:ext uri="{FF2B5EF4-FFF2-40B4-BE49-F238E27FC236}">
                <a16:creationId xmlns:a16="http://schemas.microsoft.com/office/drawing/2014/main" id="{4D09F351-91DC-274C-86AE-E46B0CFDD12D}"/>
              </a:ext>
            </a:extLst>
          </p:cNvPr>
          <p:cNvSpPr>
            <a:spLocks noGrp="1"/>
          </p:cNvSpPr>
          <p:nvPr>
            <p:ph type="title" idx="4294967295"/>
          </p:nvPr>
        </p:nvSpPr>
        <p:spPr>
          <a:xfrm>
            <a:off x="336204" y="352268"/>
            <a:ext cx="11397279" cy="777791"/>
          </a:xfrm>
        </p:spPr>
        <p:txBody>
          <a:bodyPr>
            <a:normAutofit/>
          </a:bodyPr>
          <a:lstStyle/>
          <a:p>
            <a:pPr algn="ctr"/>
            <a:r>
              <a:rPr kumimoji="1" lang="zh-TW" altLang="en-US" sz="4000" b="1" dirty="0">
                <a:solidFill>
                  <a:schemeClr val="bg1"/>
                </a:solidFill>
                <a:latin typeface="微軟正黑體" panose="020B0604030504040204" pitchFamily="34" charset="-120"/>
                <a:ea typeface="微軟正黑體" panose="020B0604030504040204" pitchFamily="34" charset="-120"/>
              </a:rPr>
              <a:t>傳統</a:t>
            </a:r>
            <a:r>
              <a:rPr kumimoji="1" lang="en-US" altLang="zh-TW" sz="4000" b="1" dirty="0">
                <a:solidFill>
                  <a:schemeClr val="bg1"/>
                </a:solidFill>
                <a:latin typeface="微軟正黑體" panose="020B0604030504040204" pitchFamily="34" charset="-120"/>
                <a:ea typeface="微軟正黑體" panose="020B0604030504040204" pitchFamily="34" charset="-120"/>
              </a:rPr>
              <a:t> SAS </a:t>
            </a:r>
            <a:r>
              <a:rPr kumimoji="1" lang="zh-TW" altLang="en-US" sz="4000" b="1" dirty="0">
                <a:solidFill>
                  <a:schemeClr val="bg1"/>
                </a:solidFill>
                <a:latin typeface="微軟正黑體" panose="020B0604030504040204" pitchFamily="34" charset="-120"/>
                <a:ea typeface="微軟正黑體" panose="020B0604030504040204" pitchFamily="34" charset="-120"/>
              </a:rPr>
              <a:t>全快閃</a:t>
            </a:r>
            <a:r>
              <a:rPr kumimoji="1" lang="en-US" altLang="zh-TW" sz="4000" b="1" dirty="0">
                <a:solidFill>
                  <a:schemeClr val="bg1"/>
                </a:solidFill>
                <a:latin typeface="微軟正黑體" panose="020B0604030504040204" pitchFamily="34" charset="-120"/>
                <a:ea typeface="微軟正黑體" panose="020B0604030504040204" pitchFamily="34" charset="-120"/>
              </a:rPr>
              <a:t> NAS </a:t>
            </a:r>
            <a:r>
              <a:rPr kumimoji="1" lang="zh-TW" altLang="en-US" sz="4000" b="1" dirty="0">
                <a:solidFill>
                  <a:schemeClr val="bg1"/>
                </a:solidFill>
                <a:latin typeface="微軟正黑體" panose="020B0604030504040204" pitchFamily="34" charset="-120"/>
                <a:ea typeface="微軟正黑體" panose="020B0604030504040204" pitchFamily="34" charset="-120"/>
              </a:rPr>
              <a:t>遭遇</a:t>
            </a:r>
            <a:r>
              <a:rPr kumimoji="1" lang="en-US" altLang="zh-TW" sz="4000" b="1" dirty="0">
                <a:solidFill>
                  <a:schemeClr val="bg1"/>
                </a:solidFill>
                <a:latin typeface="微軟正黑體" panose="020B0604030504040204" pitchFamily="34" charset="-120"/>
                <a:ea typeface="微軟正黑體" panose="020B0604030504040204" pitchFamily="34" charset="-120"/>
              </a:rPr>
              <a:t> SSD </a:t>
            </a:r>
            <a:r>
              <a:rPr kumimoji="1" lang="zh-TW" altLang="en-US" sz="4000" b="1" dirty="0">
                <a:solidFill>
                  <a:schemeClr val="bg1"/>
                </a:solidFill>
                <a:latin typeface="微軟正黑體" panose="020B0604030504040204" pitchFamily="34" charset="-120"/>
                <a:ea typeface="微軟正黑體" panose="020B0604030504040204" pitchFamily="34" charset="-120"/>
              </a:rPr>
              <a:t>可分配頻寬瓶頸</a:t>
            </a:r>
          </a:p>
        </p:txBody>
      </p:sp>
      <p:sp>
        <p:nvSpPr>
          <p:cNvPr id="45" name="文字方塊 44">
            <a:extLst>
              <a:ext uri="{FF2B5EF4-FFF2-40B4-BE49-F238E27FC236}">
                <a16:creationId xmlns:a16="http://schemas.microsoft.com/office/drawing/2014/main" id="{4E1E9BE0-D888-1742-925D-A56DBC279DCC}"/>
              </a:ext>
            </a:extLst>
          </p:cNvPr>
          <p:cNvSpPr txBox="1"/>
          <p:nvPr/>
        </p:nvSpPr>
        <p:spPr>
          <a:xfrm>
            <a:off x="870693" y="2716141"/>
            <a:ext cx="4976042" cy="379656"/>
          </a:xfrm>
          <a:prstGeom prst="rect">
            <a:avLst/>
          </a:prstGeom>
          <a:noFill/>
        </p:spPr>
        <p:txBody>
          <a:bodyPr wrap="none" rtlCol="0" anchor="t">
            <a:spAutoFit/>
          </a:bodyPr>
          <a:lstStyle/>
          <a:p>
            <a:r>
              <a:rPr kumimoji="1" lang="zh-TW" altLang="en-US" sz="1867" dirty="0">
                <a:solidFill>
                  <a:srgbClr val="FF0000"/>
                </a:solidFill>
                <a:latin typeface="微軟正黑體" panose="020B0604030504040204" pitchFamily="34" charset="-120"/>
                <a:ea typeface="微軟正黑體" panose="020B0604030504040204" pitchFamily="34" charset="-120"/>
              </a:rPr>
              <a:t>每顆</a:t>
            </a:r>
            <a:r>
              <a:rPr kumimoji="1" lang="en-US" altLang="zh-TW" sz="1867" dirty="0">
                <a:solidFill>
                  <a:srgbClr val="FF0000"/>
                </a:solidFill>
                <a:latin typeface="微軟正黑體" panose="020B0604030504040204" pitchFamily="34" charset="-120"/>
                <a:ea typeface="微軟正黑體" panose="020B0604030504040204" pitchFamily="34" charset="-120"/>
              </a:rPr>
              <a:t> SSD </a:t>
            </a:r>
            <a:r>
              <a:rPr kumimoji="1" lang="zh-TW" altLang="en-US" sz="1867" dirty="0">
                <a:solidFill>
                  <a:srgbClr val="FF0000"/>
                </a:solidFill>
                <a:latin typeface="微軟正黑體" panose="020B0604030504040204" pitchFamily="34" charset="-120"/>
                <a:ea typeface="微軟正黑體" panose="020B0604030504040204" pitchFamily="34" charset="-120"/>
              </a:rPr>
              <a:t>分配到</a:t>
            </a:r>
            <a:r>
              <a:rPr kumimoji="1" lang="en-US" altLang="zh-TW" sz="1867" dirty="0">
                <a:solidFill>
                  <a:srgbClr val="FF0000"/>
                </a:solidFill>
                <a:latin typeface="微軟正黑體" panose="020B0604030504040204" pitchFamily="34" charset="-120"/>
                <a:ea typeface="微軟正黑體" panose="020B0604030504040204" pitchFamily="34" charset="-120"/>
              </a:rPr>
              <a:t>1</a:t>
            </a:r>
            <a:r>
              <a:rPr kumimoji="1" lang="zh-TW" altLang="en-US" sz="1867" dirty="0">
                <a:solidFill>
                  <a:srgbClr val="FF0000"/>
                </a:solidFill>
                <a:latin typeface="微軟正黑體" panose="020B0604030504040204" pitchFamily="34" charset="-120"/>
                <a:ea typeface="微軟正黑體" panose="020B0604030504040204" pitchFamily="34" charset="-120"/>
              </a:rPr>
              <a:t>個</a:t>
            </a:r>
            <a:r>
              <a:rPr kumimoji="1" lang="en-US" altLang="zh-TW" sz="1867" dirty="0">
                <a:solidFill>
                  <a:srgbClr val="FF0000"/>
                </a:solidFill>
                <a:latin typeface="微軟正黑體" panose="020B0604030504040204" pitchFamily="34" charset="-120"/>
                <a:ea typeface="微軟正黑體" panose="020B0604030504040204" pitchFamily="34" charset="-120"/>
              </a:rPr>
              <a:t>PCIe </a:t>
            </a:r>
            <a:r>
              <a:rPr kumimoji="1" lang="zh-TW" altLang="en-US" sz="1867" dirty="0">
                <a:solidFill>
                  <a:srgbClr val="FF0000"/>
                </a:solidFill>
                <a:latin typeface="微軟正黑體" panose="020B0604030504040204" pitchFamily="34" charset="-120"/>
                <a:ea typeface="微軟正黑體" panose="020B0604030504040204" pitchFamily="34" charset="-120"/>
              </a:rPr>
              <a:t>通道頻寬</a:t>
            </a:r>
            <a:r>
              <a:rPr kumimoji="1" lang="en-US" altLang="zh-TW" sz="1867" dirty="0">
                <a:solidFill>
                  <a:srgbClr val="FF0000"/>
                </a:solidFill>
                <a:latin typeface="微軟正黑體" panose="020B0604030504040204" pitchFamily="34" charset="-120"/>
                <a:ea typeface="微軟正黑體" panose="020B0604030504040204" pitchFamily="34" charset="-120"/>
              </a:rPr>
              <a:t> (8Gb/s)    </a:t>
            </a:r>
            <a:endParaRPr kumimoji="1" lang="zh-TW" altLang="en-US" sz="1867" dirty="0">
              <a:solidFill>
                <a:srgbClr val="FF0000"/>
              </a:solidFill>
              <a:latin typeface="微軟正黑體" panose="020B0604030504040204" pitchFamily="34" charset="-120"/>
              <a:ea typeface="微軟正黑體" panose="020B0604030504040204" pitchFamily="34" charset="-120"/>
            </a:endParaRPr>
          </a:p>
        </p:txBody>
      </p:sp>
      <p:sp>
        <p:nvSpPr>
          <p:cNvPr id="85" name="文字方塊 84">
            <a:extLst>
              <a:ext uri="{FF2B5EF4-FFF2-40B4-BE49-F238E27FC236}">
                <a16:creationId xmlns:a16="http://schemas.microsoft.com/office/drawing/2014/main" id="{0C844131-48F3-8840-B8E0-372EA078F8E8}"/>
              </a:ext>
            </a:extLst>
          </p:cNvPr>
          <p:cNvSpPr txBox="1"/>
          <p:nvPr/>
        </p:nvSpPr>
        <p:spPr>
          <a:xfrm>
            <a:off x="6480646" y="2702253"/>
            <a:ext cx="5126724" cy="379656"/>
          </a:xfrm>
          <a:prstGeom prst="rect">
            <a:avLst/>
          </a:prstGeom>
          <a:noFill/>
        </p:spPr>
        <p:txBody>
          <a:bodyPr wrap="none" rtlCol="0" anchor="t">
            <a:spAutoFit/>
          </a:bodyPr>
          <a:lstStyle/>
          <a:p>
            <a:r>
              <a:rPr kumimoji="1" lang="zh-TW" altLang="en-US" sz="1867" dirty="0">
                <a:solidFill>
                  <a:srgbClr val="FF0000"/>
                </a:solidFill>
                <a:latin typeface="微軟正黑體" panose="020B0604030504040204" pitchFamily="34" charset="-120"/>
                <a:ea typeface="微軟正黑體" panose="020B0604030504040204" pitchFamily="34" charset="-120"/>
              </a:rPr>
              <a:t>每顆</a:t>
            </a:r>
            <a:r>
              <a:rPr kumimoji="1" lang="en-US" altLang="zh-TW" sz="1867" dirty="0">
                <a:solidFill>
                  <a:srgbClr val="FF0000"/>
                </a:solidFill>
                <a:latin typeface="微軟正黑體" panose="020B0604030504040204" pitchFamily="34" charset="-120"/>
                <a:ea typeface="微軟正黑體" panose="020B0604030504040204" pitchFamily="34" charset="-120"/>
              </a:rPr>
              <a:t> SSD </a:t>
            </a:r>
            <a:r>
              <a:rPr kumimoji="1" lang="zh-TW" altLang="en-US" sz="1867" dirty="0">
                <a:solidFill>
                  <a:srgbClr val="FF0000"/>
                </a:solidFill>
                <a:latin typeface="微軟正黑體" panose="020B0604030504040204" pitchFamily="34" charset="-120"/>
                <a:ea typeface="微軟正黑體" panose="020B0604030504040204" pitchFamily="34" charset="-120"/>
              </a:rPr>
              <a:t>分配到</a:t>
            </a:r>
            <a:r>
              <a:rPr kumimoji="1" lang="en-US" altLang="zh-TW" sz="1867" dirty="0">
                <a:solidFill>
                  <a:srgbClr val="FF0000"/>
                </a:solidFill>
                <a:latin typeface="微軟正黑體" panose="020B0604030504040204" pitchFamily="34" charset="-120"/>
                <a:ea typeface="微軟正黑體" panose="020B0604030504040204" pitchFamily="34" charset="-120"/>
              </a:rPr>
              <a:t>0.3</a:t>
            </a:r>
            <a:r>
              <a:rPr kumimoji="1" lang="zh-TW" altLang="en-US" sz="1867" dirty="0">
                <a:solidFill>
                  <a:srgbClr val="FF0000"/>
                </a:solidFill>
                <a:latin typeface="微軟正黑體" panose="020B0604030504040204" pitchFamily="34" charset="-120"/>
                <a:ea typeface="微軟正黑體" panose="020B0604030504040204" pitchFamily="34" charset="-120"/>
              </a:rPr>
              <a:t>個</a:t>
            </a:r>
            <a:r>
              <a:rPr kumimoji="1" lang="en-US" altLang="zh-TW" sz="1867" dirty="0">
                <a:solidFill>
                  <a:srgbClr val="FF0000"/>
                </a:solidFill>
                <a:latin typeface="微軟正黑體" panose="020B0604030504040204" pitchFamily="34" charset="-120"/>
                <a:ea typeface="微軟正黑體" panose="020B0604030504040204" pitchFamily="34" charset="-120"/>
              </a:rPr>
              <a:t>PCIe </a:t>
            </a:r>
            <a:r>
              <a:rPr kumimoji="1" lang="zh-TW" altLang="en-US" sz="1867" dirty="0">
                <a:solidFill>
                  <a:srgbClr val="FF0000"/>
                </a:solidFill>
                <a:latin typeface="微軟正黑體" panose="020B0604030504040204" pitchFamily="34" charset="-120"/>
                <a:ea typeface="微軟正黑體" panose="020B0604030504040204" pitchFamily="34" charset="-120"/>
              </a:rPr>
              <a:t>通道頻寬</a:t>
            </a:r>
            <a:r>
              <a:rPr kumimoji="1" lang="en-US" altLang="zh-TW" sz="1867" dirty="0">
                <a:solidFill>
                  <a:srgbClr val="FF0000"/>
                </a:solidFill>
                <a:latin typeface="微軟正黑體" panose="020B0604030504040204" pitchFamily="34" charset="-120"/>
                <a:ea typeface="微軟正黑體" panose="020B0604030504040204" pitchFamily="34" charset="-120"/>
              </a:rPr>
              <a:t> (2.4Gb/s)</a:t>
            </a:r>
            <a:endParaRPr kumimoji="1" lang="zh-TW" altLang="en-US" sz="1867" dirty="0">
              <a:solidFill>
                <a:srgbClr val="FF0000"/>
              </a:solidFill>
              <a:latin typeface="微軟正黑體" panose="020B0604030504040204" pitchFamily="34" charset="-120"/>
              <a:ea typeface="微軟正黑體" panose="020B0604030504040204" pitchFamily="34" charset="-120"/>
            </a:endParaRPr>
          </a:p>
        </p:txBody>
      </p:sp>
      <p:sp>
        <p:nvSpPr>
          <p:cNvPr id="102" name="文字方塊 101">
            <a:extLst>
              <a:ext uri="{FF2B5EF4-FFF2-40B4-BE49-F238E27FC236}">
                <a16:creationId xmlns:a16="http://schemas.microsoft.com/office/drawing/2014/main" id="{2578F858-8B0A-3B42-B824-A209C059CE7A}"/>
              </a:ext>
            </a:extLst>
          </p:cNvPr>
          <p:cNvSpPr txBox="1"/>
          <p:nvPr/>
        </p:nvSpPr>
        <p:spPr>
          <a:xfrm>
            <a:off x="517902" y="1344628"/>
            <a:ext cx="11267828" cy="543675"/>
          </a:xfrm>
          <a:prstGeom prst="rect">
            <a:avLst/>
          </a:prstGeom>
          <a:noFill/>
        </p:spPr>
        <p:txBody>
          <a:bodyPr wrap="none" rtlCol="0">
            <a:spAutoFit/>
          </a:bodyPr>
          <a:lstStyle/>
          <a:p>
            <a:r>
              <a:rPr kumimoji="1" lang="en-US" altLang="zh-TW" sz="2933" dirty="0">
                <a:solidFill>
                  <a:schemeClr val="bg1"/>
                </a:solidFill>
                <a:latin typeface="微軟正黑體" panose="020B0604030504040204" pitchFamily="34" charset="-120"/>
                <a:ea typeface="微軟正黑體" panose="020B0604030504040204" pitchFamily="34" charset="-120"/>
              </a:rPr>
              <a:t>SAS </a:t>
            </a:r>
            <a:r>
              <a:rPr kumimoji="1" lang="zh-TW" altLang="en-US" sz="2933" dirty="0">
                <a:solidFill>
                  <a:schemeClr val="bg1"/>
                </a:solidFill>
                <a:latin typeface="微軟正黑體" panose="020B0604030504040204" pitchFamily="34" charset="-120"/>
                <a:ea typeface="微軟正黑體" panose="020B0604030504040204" pitchFamily="34" charset="-120"/>
              </a:rPr>
              <a:t>全快閃儲存的磁碟效能瓶頸來自於</a:t>
            </a:r>
            <a:r>
              <a:rPr kumimoji="1" lang="en-US" altLang="zh-TW" sz="2933" dirty="0">
                <a:solidFill>
                  <a:schemeClr val="bg1"/>
                </a:solidFill>
                <a:latin typeface="微軟正黑體" panose="020B0604030504040204" pitchFamily="34" charset="-120"/>
                <a:ea typeface="微軟正黑體" panose="020B0604030504040204" pitchFamily="34" charset="-120"/>
              </a:rPr>
              <a:t> SAS </a:t>
            </a:r>
            <a:r>
              <a:rPr kumimoji="1" lang="zh-TW" altLang="en-US" sz="2933" dirty="0">
                <a:solidFill>
                  <a:schemeClr val="bg1"/>
                </a:solidFill>
                <a:latin typeface="微軟正黑體" panose="020B0604030504040204" pitchFamily="34" charset="-120"/>
                <a:ea typeface="微軟正黑體" panose="020B0604030504040204" pitchFamily="34" charset="-120"/>
              </a:rPr>
              <a:t>控制器源頭頻寬的限制</a:t>
            </a:r>
          </a:p>
        </p:txBody>
      </p:sp>
      <p:sp>
        <p:nvSpPr>
          <p:cNvPr id="36" name="文字方塊 35">
            <a:extLst>
              <a:ext uri="{FF2B5EF4-FFF2-40B4-BE49-F238E27FC236}">
                <a16:creationId xmlns:a16="http://schemas.microsoft.com/office/drawing/2014/main" id="{E4320E4E-9394-4CAC-AB73-C339889E97A7}"/>
              </a:ext>
            </a:extLst>
          </p:cNvPr>
          <p:cNvSpPr txBox="1"/>
          <p:nvPr/>
        </p:nvSpPr>
        <p:spPr>
          <a:xfrm>
            <a:off x="1648984" y="5673519"/>
            <a:ext cx="2289265" cy="338554"/>
          </a:xfrm>
          <a:prstGeom prst="rect">
            <a:avLst/>
          </a:prstGeom>
          <a:noFill/>
        </p:spPr>
        <p:txBody>
          <a:bodyPr wrap="square" rtlCol="0" anchor="t">
            <a:spAutoFit/>
          </a:bodyPr>
          <a:lstStyle/>
          <a:p>
            <a:r>
              <a:rPr kumimoji="1" lang="en-US" altLang="zh-TW" sz="1600" b="1">
                <a:ea typeface="新細明體"/>
              </a:rPr>
              <a:t>PCIe Gen3 x8 (64Gbs) </a:t>
            </a:r>
            <a:endParaRPr kumimoji="1" lang="zh-TW" altLang="en-US" sz="1600" b="1"/>
          </a:p>
        </p:txBody>
      </p:sp>
      <p:sp>
        <p:nvSpPr>
          <p:cNvPr id="41" name="文字方塊 40">
            <a:extLst>
              <a:ext uri="{FF2B5EF4-FFF2-40B4-BE49-F238E27FC236}">
                <a16:creationId xmlns:a16="http://schemas.microsoft.com/office/drawing/2014/main" id="{F9AEDC5D-5F62-41AE-AA43-57AFC4C30EC5}"/>
              </a:ext>
            </a:extLst>
          </p:cNvPr>
          <p:cNvSpPr txBox="1"/>
          <p:nvPr/>
        </p:nvSpPr>
        <p:spPr>
          <a:xfrm>
            <a:off x="1648984" y="4760913"/>
            <a:ext cx="2289265" cy="338554"/>
          </a:xfrm>
          <a:prstGeom prst="rect">
            <a:avLst/>
          </a:prstGeom>
          <a:noFill/>
        </p:spPr>
        <p:txBody>
          <a:bodyPr wrap="square" rtlCol="0" anchor="t">
            <a:spAutoFit/>
          </a:bodyPr>
          <a:lstStyle/>
          <a:p>
            <a:r>
              <a:rPr kumimoji="1" lang="en-US" altLang="zh-TW" sz="1600" b="1">
                <a:ea typeface="新細明體"/>
              </a:rPr>
              <a:t>PCIe Gen3 x8 (64Gbs) </a:t>
            </a:r>
            <a:endParaRPr kumimoji="1" lang="zh-TW" altLang="en-US" sz="1600" b="1"/>
          </a:p>
        </p:txBody>
      </p:sp>
      <p:sp>
        <p:nvSpPr>
          <p:cNvPr id="47" name="文字方塊 46">
            <a:extLst>
              <a:ext uri="{FF2B5EF4-FFF2-40B4-BE49-F238E27FC236}">
                <a16:creationId xmlns:a16="http://schemas.microsoft.com/office/drawing/2014/main" id="{6729B2E0-8003-46F4-A130-A32DB3529122}"/>
              </a:ext>
            </a:extLst>
          </p:cNvPr>
          <p:cNvSpPr txBox="1"/>
          <p:nvPr/>
        </p:nvSpPr>
        <p:spPr>
          <a:xfrm>
            <a:off x="1259738" y="2339459"/>
            <a:ext cx="2759089" cy="420564"/>
          </a:xfrm>
          <a:prstGeom prst="rect">
            <a:avLst/>
          </a:prstGeom>
          <a:noFill/>
        </p:spPr>
        <p:txBody>
          <a:bodyPr wrap="none" rtlCol="0">
            <a:spAutoFit/>
          </a:bodyPr>
          <a:lstStyle/>
          <a:p>
            <a:r>
              <a:rPr kumimoji="1" lang="zh-TW" altLang="en-US" sz="2133" dirty="0">
                <a:solidFill>
                  <a:schemeClr val="tx1">
                    <a:lumMod val="85000"/>
                    <a:lumOff val="15000"/>
                  </a:schemeClr>
                </a:solidFill>
                <a:latin typeface="微軟正黑體" panose="020B0604030504040204" pitchFamily="34" charset="-120"/>
                <a:ea typeface="微軟正黑體" panose="020B0604030504040204" pitchFamily="34" charset="-120"/>
              </a:rPr>
              <a:t>使用多顆</a:t>
            </a:r>
            <a:r>
              <a:rPr kumimoji="1" lang="en-US" altLang="zh-TW" sz="2133" dirty="0">
                <a:solidFill>
                  <a:schemeClr val="tx1">
                    <a:lumMod val="85000"/>
                    <a:lumOff val="15000"/>
                  </a:schemeClr>
                </a:solidFill>
                <a:latin typeface="微軟正黑體" panose="020B0604030504040204" pitchFamily="34" charset="-120"/>
                <a:ea typeface="微軟正黑體" panose="020B0604030504040204" pitchFamily="34" charset="-120"/>
              </a:rPr>
              <a:t> </a:t>
            </a:r>
            <a:r>
              <a:rPr kumimoji="1" lang="en-US" altLang="zh-TW" sz="2133" b="1" dirty="0">
                <a:solidFill>
                  <a:schemeClr val="tx1">
                    <a:lumMod val="85000"/>
                    <a:lumOff val="15000"/>
                  </a:schemeClr>
                </a:solidFill>
                <a:latin typeface="微軟正黑體" panose="020B0604030504040204" pitchFamily="34" charset="-120"/>
                <a:ea typeface="微軟正黑體" panose="020B0604030504040204" pitchFamily="34" charset="-120"/>
              </a:rPr>
              <a:t>SAS </a:t>
            </a:r>
            <a:r>
              <a:rPr kumimoji="1" lang="zh-TW" altLang="en-US" sz="2133" b="1" dirty="0">
                <a:solidFill>
                  <a:schemeClr val="tx1">
                    <a:lumMod val="85000"/>
                    <a:lumOff val="15000"/>
                  </a:schemeClr>
                </a:solidFill>
                <a:latin typeface="微軟正黑體" panose="020B0604030504040204" pitchFamily="34" charset="-120"/>
                <a:ea typeface="微軟正黑體" panose="020B0604030504040204" pitchFamily="34" charset="-120"/>
              </a:rPr>
              <a:t>控制器</a:t>
            </a:r>
          </a:p>
        </p:txBody>
      </p:sp>
      <p:sp>
        <p:nvSpPr>
          <p:cNvPr id="48" name="文字方塊 47">
            <a:extLst>
              <a:ext uri="{FF2B5EF4-FFF2-40B4-BE49-F238E27FC236}">
                <a16:creationId xmlns:a16="http://schemas.microsoft.com/office/drawing/2014/main" id="{FD554726-CDFE-4A5B-871A-9C96A46A1B9B}"/>
              </a:ext>
            </a:extLst>
          </p:cNvPr>
          <p:cNvSpPr txBox="1"/>
          <p:nvPr/>
        </p:nvSpPr>
        <p:spPr>
          <a:xfrm>
            <a:off x="6952291" y="2339459"/>
            <a:ext cx="3727302" cy="420564"/>
          </a:xfrm>
          <a:prstGeom prst="rect">
            <a:avLst/>
          </a:prstGeom>
          <a:noFill/>
        </p:spPr>
        <p:txBody>
          <a:bodyPr wrap="none" rtlCol="0">
            <a:spAutoFit/>
          </a:bodyPr>
          <a:lstStyle/>
          <a:p>
            <a:r>
              <a:rPr kumimoji="1" lang="zh-TW" altLang="en-US" sz="2133" dirty="0">
                <a:solidFill>
                  <a:schemeClr val="tx1">
                    <a:lumMod val="85000"/>
                    <a:lumOff val="15000"/>
                  </a:schemeClr>
                </a:solidFill>
                <a:latin typeface="微軟正黑體" panose="020B0604030504040204" pitchFamily="34" charset="-120"/>
                <a:ea typeface="微軟正黑體" panose="020B0604030504040204" pitchFamily="34" charset="-120"/>
              </a:rPr>
              <a:t>使用</a:t>
            </a:r>
            <a:r>
              <a:rPr kumimoji="1" lang="en-US" altLang="zh-TW" sz="2133" dirty="0">
                <a:solidFill>
                  <a:schemeClr val="tx1">
                    <a:lumMod val="85000"/>
                    <a:lumOff val="15000"/>
                  </a:schemeClr>
                </a:solidFill>
                <a:latin typeface="微軟正黑體" panose="020B0604030504040204" pitchFamily="34" charset="-120"/>
                <a:ea typeface="微軟正黑體" panose="020B0604030504040204" pitchFamily="34" charset="-120"/>
              </a:rPr>
              <a:t> </a:t>
            </a:r>
            <a:r>
              <a:rPr kumimoji="1" lang="en-US" altLang="zh-TW" sz="2133" b="1" dirty="0">
                <a:solidFill>
                  <a:schemeClr val="tx1">
                    <a:lumMod val="85000"/>
                    <a:lumOff val="15000"/>
                  </a:schemeClr>
                </a:solidFill>
                <a:latin typeface="微軟正黑體" panose="020B0604030504040204" pitchFamily="34" charset="-120"/>
                <a:ea typeface="微軟正黑體" panose="020B0604030504040204" pitchFamily="34" charset="-120"/>
              </a:rPr>
              <a:t>SAS</a:t>
            </a:r>
            <a:r>
              <a:rPr kumimoji="1" lang="zh-TW" altLang="en-US" sz="2133" b="1" dirty="0">
                <a:solidFill>
                  <a:schemeClr val="tx1">
                    <a:lumMod val="85000"/>
                    <a:lumOff val="15000"/>
                  </a:schemeClr>
                </a:solidFill>
                <a:latin typeface="微軟正黑體" panose="020B0604030504040204" pitchFamily="34" charset="-120"/>
                <a:ea typeface="微軟正黑體" panose="020B0604030504040204" pitchFamily="34" charset="-120"/>
              </a:rPr>
              <a:t>控制器</a:t>
            </a:r>
            <a:r>
              <a:rPr kumimoji="1" lang="en-US" altLang="zh-TW" sz="2133" b="1" dirty="0">
                <a:solidFill>
                  <a:schemeClr val="tx1">
                    <a:lumMod val="85000"/>
                    <a:lumOff val="15000"/>
                  </a:schemeClr>
                </a:solidFill>
                <a:latin typeface="微軟正黑體" panose="020B0604030504040204" pitchFamily="34" charset="-120"/>
                <a:ea typeface="微軟正黑體" panose="020B0604030504040204" pitchFamily="34" charset="-120"/>
              </a:rPr>
              <a:t> </a:t>
            </a:r>
            <a:r>
              <a:rPr kumimoji="1" lang="en-US" altLang="zh-TW" sz="2133" dirty="0">
                <a:solidFill>
                  <a:schemeClr val="tx1">
                    <a:lumMod val="85000"/>
                    <a:lumOff val="15000"/>
                  </a:schemeClr>
                </a:solidFill>
                <a:latin typeface="微軟正黑體" panose="020B0604030504040204" pitchFamily="34" charset="-120"/>
                <a:ea typeface="微軟正黑體" panose="020B0604030504040204" pitchFamily="34" charset="-120"/>
              </a:rPr>
              <a:t>+ </a:t>
            </a:r>
            <a:r>
              <a:rPr kumimoji="1" lang="en-US" altLang="zh-TW" sz="2133" b="1" dirty="0">
                <a:solidFill>
                  <a:schemeClr val="tx1">
                    <a:lumMod val="85000"/>
                    <a:lumOff val="15000"/>
                  </a:schemeClr>
                </a:solidFill>
                <a:latin typeface="微軟正黑體" panose="020B0604030504040204" pitchFamily="34" charset="-120"/>
                <a:ea typeface="微軟正黑體" panose="020B0604030504040204" pitchFamily="34" charset="-120"/>
              </a:rPr>
              <a:t>expander</a:t>
            </a:r>
            <a:endParaRPr kumimoji="1" lang="zh-TW" altLang="en-US" sz="2133"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pic>
        <p:nvPicPr>
          <p:cNvPr id="8" name="圖形 7">
            <a:extLst>
              <a:ext uri="{FF2B5EF4-FFF2-40B4-BE49-F238E27FC236}">
                <a16:creationId xmlns:a16="http://schemas.microsoft.com/office/drawing/2014/main" id="{3DF956DE-0570-41D5-BF26-A2DAF3259B2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9579" y="2254310"/>
            <a:ext cx="444304" cy="444304"/>
          </a:xfrm>
          <a:prstGeom prst="rect">
            <a:avLst/>
          </a:prstGeom>
        </p:spPr>
      </p:pic>
      <p:pic>
        <p:nvPicPr>
          <p:cNvPr id="9" name="圖形 8">
            <a:extLst>
              <a:ext uri="{FF2B5EF4-FFF2-40B4-BE49-F238E27FC236}">
                <a16:creationId xmlns:a16="http://schemas.microsoft.com/office/drawing/2014/main" id="{DC434751-D99A-4EE4-83E1-C362954C158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13295" y="2254310"/>
            <a:ext cx="444304" cy="444304"/>
          </a:xfrm>
          <a:prstGeom prst="rect">
            <a:avLst/>
          </a:prstGeom>
        </p:spPr>
      </p:pic>
      <p:pic>
        <p:nvPicPr>
          <p:cNvPr id="6" name="圖形 5">
            <a:extLst>
              <a:ext uri="{FF2B5EF4-FFF2-40B4-BE49-F238E27FC236}">
                <a16:creationId xmlns:a16="http://schemas.microsoft.com/office/drawing/2014/main" id="{4D7A7768-2370-4666-8083-58540A264E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78127" y="4075619"/>
            <a:ext cx="5255356" cy="1150011"/>
          </a:xfrm>
          <a:prstGeom prst="rect">
            <a:avLst/>
          </a:prstGeom>
        </p:spPr>
      </p:pic>
      <p:sp>
        <p:nvSpPr>
          <p:cNvPr id="74" name="矩形: 圓角 73">
            <a:extLst>
              <a:ext uri="{FF2B5EF4-FFF2-40B4-BE49-F238E27FC236}">
                <a16:creationId xmlns:a16="http://schemas.microsoft.com/office/drawing/2014/main" id="{EBDF0DC3-8DDE-4B8D-AF99-AAB9184D59B7}"/>
              </a:ext>
            </a:extLst>
          </p:cNvPr>
          <p:cNvSpPr/>
          <p:nvPr/>
        </p:nvSpPr>
        <p:spPr>
          <a:xfrm>
            <a:off x="7764379" y="4757731"/>
            <a:ext cx="1457540" cy="540369"/>
          </a:xfrm>
          <a:prstGeom prst="roundRect">
            <a:avLst>
              <a:gd name="adj" fmla="val 23706"/>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b="1">
                <a:solidFill>
                  <a:schemeClr val="tx1"/>
                </a:solidFill>
                <a:ea typeface="新細明體"/>
              </a:rPr>
              <a:t>PCIe Gen3 x8</a:t>
            </a:r>
          </a:p>
          <a:p>
            <a:pPr algn="ctr"/>
            <a:r>
              <a:rPr kumimoji="1" lang="en-US" altLang="zh-TW" sz="1600" b="1">
                <a:solidFill>
                  <a:schemeClr val="tx1"/>
                </a:solidFill>
                <a:ea typeface="新細明體"/>
              </a:rPr>
              <a:t>(64Gbs) </a:t>
            </a:r>
            <a:endParaRPr kumimoji="1" lang="zh-TW" altLang="en-US" sz="1600" b="1">
              <a:solidFill>
                <a:schemeClr val="tx1"/>
              </a:solidFill>
            </a:endParaRPr>
          </a:p>
        </p:txBody>
      </p:sp>
    </p:spTree>
    <p:extLst>
      <p:ext uri="{BB962C8B-B14F-4D97-AF65-F5344CB8AC3E}">
        <p14:creationId xmlns:p14="http://schemas.microsoft.com/office/powerpoint/2010/main" val="403029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p:cNvPicPr>
            <a:picLocks noChangeAspect="1"/>
          </p:cNvPicPr>
          <p:nvPr/>
        </p:nvPicPr>
        <p:blipFill>
          <a:blip r:embed="rId3"/>
          <a:stretch>
            <a:fillRect/>
          </a:stretch>
        </p:blipFill>
        <p:spPr>
          <a:xfrm>
            <a:off x="496534" y="2560378"/>
            <a:ext cx="8469608" cy="3781077"/>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4" name="矩形 3"/>
          <p:cNvSpPr/>
          <p:nvPr/>
        </p:nvSpPr>
        <p:spPr>
          <a:xfrm>
            <a:off x="496534" y="1315034"/>
            <a:ext cx="11241741" cy="775405"/>
          </a:xfrm>
          <a:prstGeom prst="rect">
            <a:avLst/>
          </a:prstGeom>
        </p:spPr>
        <p:txBody>
          <a:bodyPr wrap="square">
            <a:spAutoFit/>
          </a:bodyPr>
          <a:lstStyle/>
          <a:p>
            <a:pPr>
              <a:lnSpc>
                <a:spcPct val="130000"/>
              </a:lnSpc>
            </a:pP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Windows® 10 / Windows Server® 2016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或以上版本</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用戶可以直接在檔案總管內，對掛載的 </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網路磁碟區或資料夾</a:t>
            </a:r>
            <a:r>
              <a:rPr lang="en-US" altLang="zh-TW" dirty="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dirty="0">
                <a:solidFill>
                  <a:schemeClr val="bg1"/>
                </a:solidFill>
                <a:latin typeface="Arial" panose="020B0604020202020204" pitchFamily="34" charset="0"/>
                <a:ea typeface="微軟正黑體" panose="020B0604030504040204" pitchFamily="34" charset="-120"/>
                <a:sym typeface="Arial" panose="020B0604020202020204" pitchFamily="34" charset="0"/>
              </a:rPr>
              <a:t>直接搜尋檔案名稱。透過進階搜尋語法，還可以時間、檔案類型和大小來精細搜尋，便利性大增。</a:t>
            </a:r>
          </a:p>
        </p:txBody>
      </p:sp>
      <p:sp>
        <p:nvSpPr>
          <p:cNvPr id="6" name="標題 1">
            <a:extLst>
              <a:ext uri="{FF2B5EF4-FFF2-40B4-BE49-F238E27FC236}">
                <a16:creationId xmlns:a16="http://schemas.microsoft.com/office/drawing/2014/main" id="{5ED18366-7987-8C31-0406-198A0DD5DD56}"/>
              </a:ext>
            </a:extLst>
          </p:cNvPr>
          <p:cNvSpPr txBox="1">
            <a:spLocks/>
          </p:cNvSpPr>
          <p:nvPr/>
        </p:nvSpPr>
        <p:spPr>
          <a:xfrm>
            <a:off x="332141" y="186345"/>
            <a:ext cx="11363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用 </a:t>
            </a:r>
            <a:r>
              <a:rPr lang="en-US" altLang="zh-TW"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Windows </a:t>
            </a: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網路磁碟機快速搜尋</a:t>
            </a:r>
            <a:r>
              <a:rPr lang="en-US" altLang="zh-TW"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 NAS </a:t>
            </a: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內的檔案</a:t>
            </a:r>
          </a:p>
        </p:txBody>
      </p:sp>
      <p:sp>
        <p:nvSpPr>
          <p:cNvPr id="7" name="文字方塊 6">
            <a:extLst>
              <a:ext uri="{FF2B5EF4-FFF2-40B4-BE49-F238E27FC236}">
                <a16:creationId xmlns:a16="http://schemas.microsoft.com/office/drawing/2014/main" id="{E188C8B2-3136-8E92-018E-C94BF7407F11}"/>
              </a:ext>
            </a:extLst>
          </p:cNvPr>
          <p:cNvSpPr txBox="1"/>
          <p:nvPr/>
        </p:nvSpPr>
        <p:spPr>
          <a:xfrm>
            <a:off x="9041925" y="2560378"/>
            <a:ext cx="1880076" cy="1477328"/>
          </a:xfrm>
          <a:prstGeom prst="rect">
            <a:avLst/>
          </a:prstGeom>
          <a:noFill/>
        </p:spPr>
        <p:txBody>
          <a:bodyPr wrap="square">
            <a:spAutoFit/>
          </a:bodyPr>
          <a:lstStyle/>
          <a:p>
            <a:r>
              <a:rPr lang="zh-TW" altLang="en-US" b="0" i="0" dirty="0">
                <a:solidFill>
                  <a:schemeClr val="bg1"/>
                </a:solidFill>
                <a:effectLst/>
                <a:latin typeface="Roboto" panose="02000000000000000000" pitchFamily="2" charset="0"/>
              </a:rPr>
              <a:t>★ </a:t>
            </a:r>
            <a:r>
              <a:rPr lang="zh-TW" altLang="en-US" dirty="0">
                <a:solidFill>
                  <a:schemeClr val="bg1"/>
                </a:solidFill>
                <a:latin typeface="Arial" panose="020B0604020202020204" pitchFamily="34" charset="0"/>
                <a:ea typeface="微軟正黑體" panose="020B0604030504040204" pitchFamily="34" charset="-120"/>
              </a:rPr>
              <a:t>欲獲得更快的全文檢索搜尋體驗，推薦使用 </a:t>
            </a:r>
            <a:r>
              <a:rPr lang="en" altLang="zh-TW" dirty="0">
                <a:solidFill>
                  <a:schemeClr val="bg1"/>
                </a:solidFill>
                <a:latin typeface="Arial" panose="020B0604020202020204" pitchFamily="34" charset="0"/>
                <a:ea typeface="微軟正黑體" panose="020B0604030504040204" pitchFamily="34" charset="-120"/>
                <a:hlinkClick r:id="rId4">
                  <a:extLst>
                    <a:ext uri="{A12FA001-AC4F-418D-AE19-62706E023703}">
                      <ahyp:hlinkClr xmlns:ahyp="http://schemas.microsoft.com/office/drawing/2018/hyperlinkcolor" val="tx"/>
                    </a:ext>
                  </a:extLst>
                </a:hlinkClick>
              </a:rPr>
              <a:t>Qsirch PC Edition</a:t>
            </a:r>
            <a:r>
              <a:rPr lang="en" altLang="zh-TW" dirty="0">
                <a:solidFill>
                  <a:schemeClr val="bg1"/>
                </a:solidFill>
                <a:latin typeface="Arial" panose="020B0604020202020204" pitchFamily="34" charset="0"/>
                <a:ea typeface="微軟正黑體" panose="020B0604030504040204" pitchFamily="34" charset="-120"/>
              </a:rPr>
              <a:t>!</a:t>
            </a:r>
            <a:endParaRPr lang="zh-TW" altLang="en-US" dirty="0">
              <a:solidFill>
                <a:schemeClr val="bg1"/>
              </a:solidFill>
              <a:latin typeface="Arial" panose="020B0604020202020204" pitchFamily="34" charset="0"/>
              <a:ea typeface="微軟正黑體" panose="020B0604030504040204" pitchFamily="34" charset="-120"/>
            </a:endParaRPr>
          </a:p>
        </p:txBody>
      </p:sp>
      <p:pic>
        <p:nvPicPr>
          <p:cNvPr id="8" name="Picture 8">
            <a:extLst>
              <a:ext uri="{FF2B5EF4-FFF2-40B4-BE49-F238E27FC236}">
                <a16:creationId xmlns:a16="http://schemas.microsoft.com/office/drawing/2014/main" id="{AE46819B-D359-8CD6-78AB-AE72CDB8293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652183" y="3082236"/>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BE59CD1B-5B58-602F-23FC-1F70C770BF65}"/>
              </a:ext>
            </a:extLst>
          </p:cNvPr>
          <p:cNvSpPr txBox="1"/>
          <p:nvPr/>
        </p:nvSpPr>
        <p:spPr>
          <a:xfrm>
            <a:off x="9041925" y="4152340"/>
            <a:ext cx="2838448" cy="1754326"/>
          </a:xfrm>
          <a:prstGeom prst="rect">
            <a:avLst/>
          </a:prstGeom>
          <a:noFill/>
        </p:spPr>
        <p:txBody>
          <a:bodyPr wrap="square">
            <a:spAutoFit/>
          </a:bodyPr>
          <a:lstStyle/>
          <a:p>
            <a:r>
              <a:rPr lang="zh-TW" altLang="en-US" dirty="0">
                <a:solidFill>
                  <a:schemeClr val="bg1"/>
                </a:solidFill>
                <a:latin typeface="Arial" panose="020B0604020202020204" pitchFamily="34" charset="0"/>
                <a:ea typeface="微軟正黑體" panose="020B0604030504040204" pitchFamily="34" charset="-120"/>
              </a:rPr>
              <a:t>您可在 </a:t>
            </a:r>
            <a:r>
              <a:rPr lang="en" altLang="zh-TW" dirty="0" err="1">
                <a:solidFill>
                  <a:schemeClr val="bg1"/>
                </a:solidFill>
                <a:latin typeface="Arial" panose="020B0604020202020204" pitchFamily="34" charset="0"/>
                <a:ea typeface="微軟正黑體" panose="020B0604030504040204" pitchFamily="34" charset="-120"/>
              </a:rPr>
              <a:t>Qsirch</a:t>
            </a:r>
            <a:r>
              <a:rPr lang="en" altLang="zh-TW" dirty="0">
                <a:solidFill>
                  <a:schemeClr val="bg1"/>
                </a:solidFill>
                <a:latin typeface="Arial" panose="020B0604020202020204" pitchFamily="34" charset="0"/>
                <a:ea typeface="微軟正黑體" panose="020B0604030504040204" pitchFamily="34" charset="-120"/>
              </a:rPr>
              <a:t> PC Edition </a:t>
            </a:r>
            <a:r>
              <a:rPr lang="zh-TW" altLang="en-US" dirty="0">
                <a:solidFill>
                  <a:schemeClr val="bg1"/>
                </a:solidFill>
                <a:latin typeface="Arial" panose="020B0604020202020204" pitchFamily="34" charset="0"/>
                <a:ea typeface="微軟正黑體" panose="020B0604030504040204" pitchFamily="34" charset="-120"/>
              </a:rPr>
              <a:t>全文檢索搜尋引擎中運用關鍵字、標籤和各種篩選條件，快速找到在 </a:t>
            </a:r>
            <a:r>
              <a:rPr lang="en" altLang="zh-TW" dirty="0">
                <a:solidFill>
                  <a:schemeClr val="bg1"/>
                </a:solidFill>
                <a:latin typeface="Arial" panose="020B0604020202020204" pitchFamily="34" charset="0"/>
                <a:ea typeface="微軟正黑體" panose="020B0604030504040204" pitchFamily="34" charset="-120"/>
              </a:rPr>
              <a:t>Windows PC </a:t>
            </a:r>
            <a:r>
              <a:rPr lang="zh-TW" altLang="en-US" dirty="0">
                <a:solidFill>
                  <a:schemeClr val="bg1"/>
                </a:solidFill>
                <a:latin typeface="Arial" panose="020B0604020202020204" pitchFamily="34" charset="0"/>
                <a:ea typeface="微軟正黑體" panose="020B0604030504040204" pitchFamily="34" charset="-120"/>
              </a:rPr>
              <a:t>和 </a:t>
            </a:r>
            <a:r>
              <a:rPr lang="en" altLang="zh-TW" dirty="0">
                <a:solidFill>
                  <a:schemeClr val="bg1"/>
                </a:solidFill>
                <a:latin typeface="Arial" panose="020B0604020202020204" pitchFamily="34" charset="0"/>
                <a:ea typeface="微軟正黑體" panose="020B0604030504040204" pitchFamily="34" charset="-120"/>
              </a:rPr>
              <a:t>NAS </a:t>
            </a:r>
            <a:r>
              <a:rPr lang="zh-TW" altLang="en-US" dirty="0">
                <a:solidFill>
                  <a:schemeClr val="bg1"/>
                </a:solidFill>
                <a:latin typeface="Arial" panose="020B0604020202020204" pitchFamily="34" charset="0"/>
                <a:ea typeface="微軟正黑體" panose="020B0604030504040204" pitchFamily="34" charset="-120"/>
              </a:rPr>
              <a:t>上的檔案。</a:t>
            </a:r>
          </a:p>
        </p:txBody>
      </p:sp>
    </p:spTree>
    <p:extLst>
      <p:ext uri="{BB962C8B-B14F-4D97-AF65-F5344CB8AC3E}">
        <p14:creationId xmlns:p14="http://schemas.microsoft.com/office/powerpoint/2010/main" val="3665768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橢圓 47">
            <a:extLst>
              <a:ext uri="{FF2B5EF4-FFF2-40B4-BE49-F238E27FC236}">
                <a16:creationId xmlns:a16="http://schemas.microsoft.com/office/drawing/2014/main" id="{C2687F74-B483-11D4-071A-1BFF8E5959E0}"/>
              </a:ext>
            </a:extLst>
          </p:cNvPr>
          <p:cNvSpPr/>
          <p:nvPr/>
        </p:nvSpPr>
        <p:spPr>
          <a:xfrm>
            <a:off x="1035602"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9" name="橢圓 48">
            <a:extLst>
              <a:ext uri="{FF2B5EF4-FFF2-40B4-BE49-F238E27FC236}">
                <a16:creationId xmlns:a16="http://schemas.microsoft.com/office/drawing/2014/main" id="{994C9619-2EB6-70AC-00F0-C626AE3A540F}"/>
              </a:ext>
            </a:extLst>
          </p:cNvPr>
          <p:cNvSpPr/>
          <p:nvPr/>
        </p:nvSpPr>
        <p:spPr>
          <a:xfrm>
            <a:off x="3788900"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0" name="橢圓 49">
            <a:extLst>
              <a:ext uri="{FF2B5EF4-FFF2-40B4-BE49-F238E27FC236}">
                <a16:creationId xmlns:a16="http://schemas.microsoft.com/office/drawing/2014/main" id="{74B4AD69-5D69-B640-6181-C0BC56B53CB5}"/>
              </a:ext>
            </a:extLst>
          </p:cNvPr>
          <p:cNvSpPr/>
          <p:nvPr/>
        </p:nvSpPr>
        <p:spPr>
          <a:xfrm>
            <a:off x="6542198"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1" name="橢圓 50">
            <a:extLst>
              <a:ext uri="{FF2B5EF4-FFF2-40B4-BE49-F238E27FC236}">
                <a16:creationId xmlns:a16="http://schemas.microsoft.com/office/drawing/2014/main" id="{6B55475C-8C6D-4B80-9D13-4EE1DDE5865B}"/>
              </a:ext>
            </a:extLst>
          </p:cNvPr>
          <p:cNvSpPr/>
          <p:nvPr/>
        </p:nvSpPr>
        <p:spPr>
          <a:xfrm>
            <a:off x="9295497"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34"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06166"/>
            <a:ext cx="11964808" cy="2854892"/>
          </a:xfrm>
          <a:prstGeom prst="rect">
            <a:avLst/>
          </a:prstGeom>
        </p:spPr>
      </p:pic>
      <p:sp>
        <p:nvSpPr>
          <p:cNvPr id="47" name="矩形: 圓角 25">
            <a:extLst>
              <a:ext uri="{FF2B5EF4-FFF2-40B4-BE49-F238E27FC236}">
                <a16:creationId xmlns:a16="http://schemas.microsoft.com/office/drawing/2014/main" id="{22412526-17E7-F844-DD81-DCA6B0D01DB5}"/>
              </a:ext>
            </a:extLst>
          </p:cNvPr>
          <p:cNvSpPr/>
          <p:nvPr/>
        </p:nvSpPr>
        <p:spPr>
          <a:xfrm>
            <a:off x="9554783"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25">
            <a:extLst>
              <a:ext uri="{FF2B5EF4-FFF2-40B4-BE49-F238E27FC236}">
                <a16:creationId xmlns:a16="http://schemas.microsoft.com/office/drawing/2014/main" id="{1436D9D5-CC6E-A7AE-EC74-31C33A7DFD7B}"/>
              </a:ext>
            </a:extLst>
          </p:cNvPr>
          <p:cNvSpPr/>
          <p:nvPr/>
        </p:nvSpPr>
        <p:spPr>
          <a:xfrm>
            <a:off x="6916487"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25">
            <a:extLst>
              <a:ext uri="{FF2B5EF4-FFF2-40B4-BE49-F238E27FC236}">
                <a16:creationId xmlns:a16="http://schemas.microsoft.com/office/drawing/2014/main" id="{03C85879-85A5-0510-0E3F-A2999E317277}"/>
              </a:ext>
            </a:extLst>
          </p:cNvPr>
          <p:cNvSpPr/>
          <p:nvPr/>
        </p:nvSpPr>
        <p:spPr>
          <a:xfrm>
            <a:off x="4126366"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25">
            <a:extLst>
              <a:ext uri="{FF2B5EF4-FFF2-40B4-BE49-F238E27FC236}">
                <a16:creationId xmlns:a16="http://schemas.microsoft.com/office/drawing/2014/main" id="{9650BD83-DC01-D0F6-8753-A369A15031AF}"/>
              </a:ext>
            </a:extLst>
          </p:cNvPr>
          <p:cNvSpPr/>
          <p:nvPr/>
        </p:nvSpPr>
        <p:spPr>
          <a:xfrm>
            <a:off x="1256475"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idx="4294967295"/>
          </p:nvPr>
        </p:nvSpPr>
        <p:spPr>
          <a:xfrm>
            <a:off x="594295" y="340503"/>
            <a:ext cx="10923189" cy="1325563"/>
          </a:xfrm>
        </p:spPr>
        <p:txBody>
          <a:bodyPr>
            <a:norm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最佳萬人用戶數等級檔案儲存方案，</a:t>
            </a:r>
            <a:br>
              <a:rPr lang="en-US" altLang="zh-TW"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b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文件儲存、備份、搜尋與管理輕鬆搞定</a:t>
            </a:r>
          </a:p>
        </p:txBody>
      </p:sp>
      <p:pic>
        <p:nvPicPr>
          <p:cNvPr id="5" name="圖片 4" hidden="1"/>
          <p:cNvPicPr>
            <a:picLocks noChangeAspect="1"/>
          </p:cNvPicPr>
          <p:nvPr/>
        </p:nvPicPr>
        <p:blipFill>
          <a:blip r:embed="rId4"/>
          <a:stretch>
            <a:fillRect/>
          </a:stretch>
        </p:blipFill>
        <p:spPr>
          <a:xfrm>
            <a:off x="940630" y="7401475"/>
            <a:ext cx="10987325" cy="2773135"/>
          </a:xfrm>
          <a:prstGeom prst="rect">
            <a:avLst/>
          </a:prstGeom>
        </p:spPr>
      </p:pic>
      <p:pic>
        <p:nvPicPr>
          <p:cNvPr id="9" name="Shape 1684">
            <a:extLst>
              <a:ext uri="{FF2B5EF4-FFF2-40B4-BE49-F238E27FC236}">
                <a16:creationId xmlns:a16="http://schemas.microsoft.com/office/drawing/2014/main" id="{181C31FB-34C0-8D87-D802-B9B15448DB1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06013" y="1766118"/>
            <a:ext cx="1634580" cy="1582441"/>
          </a:xfrm>
          <a:prstGeom prst="rect">
            <a:avLst/>
          </a:prstGeom>
          <a:noFill/>
          <a:ln>
            <a:noFill/>
          </a:ln>
        </p:spPr>
      </p:pic>
      <p:pic>
        <p:nvPicPr>
          <p:cNvPr id="10" name="Shape 1685">
            <a:extLst>
              <a:ext uri="{FF2B5EF4-FFF2-40B4-BE49-F238E27FC236}">
                <a16:creationId xmlns:a16="http://schemas.microsoft.com/office/drawing/2014/main" id="{F7B092F2-41BC-B887-22D0-4B2A403D3199}"/>
              </a:ext>
            </a:extLst>
          </p:cNvPr>
          <p:cNvPicPr preferRelativeResize="0">
            <a:picLocks/>
          </p:cNvPicPr>
          <p:nvPr/>
        </p:nvPicPr>
        <p:blipFill rotWithShape="1">
          <a:blip r:embed="rId6" cstate="print">
            <a:extLst>
              <a:ext uri="{28A0092B-C50C-407E-A947-70E740481C1C}">
                <a14:useLocalDpi xmlns:a14="http://schemas.microsoft.com/office/drawing/2010/main"/>
              </a:ext>
            </a:extLst>
          </a:blip>
          <a:srcRect/>
          <a:stretch/>
        </p:blipFill>
        <p:spPr>
          <a:xfrm>
            <a:off x="9473821" y="3442401"/>
            <a:ext cx="944634" cy="944630"/>
          </a:xfrm>
          <a:prstGeom prst="rect">
            <a:avLst/>
          </a:prstGeom>
          <a:effectLst>
            <a:outerShdw blurRad="50800" dist="38100" dir="5400000" algn="t" rotWithShape="0">
              <a:prstClr val="black">
                <a:alpha val="40000"/>
              </a:prstClr>
            </a:outerShdw>
          </a:effectLst>
        </p:spPr>
      </p:pic>
      <p:sp>
        <p:nvSpPr>
          <p:cNvPr id="11" name="Shape 1686">
            <a:extLst>
              <a:ext uri="{FF2B5EF4-FFF2-40B4-BE49-F238E27FC236}">
                <a16:creationId xmlns:a16="http://schemas.microsoft.com/office/drawing/2014/main" id="{A2A30C1B-3A69-5FFD-72D9-2735CC8D583B}"/>
              </a:ext>
            </a:extLst>
          </p:cNvPr>
          <p:cNvSpPr txBox="1"/>
          <p:nvPr/>
        </p:nvSpPr>
        <p:spPr>
          <a:xfrm>
            <a:off x="10527033" y="3749263"/>
            <a:ext cx="1168224" cy="456903"/>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Qfiling</a:t>
            </a:r>
            <a:endPar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Shape 1688">
            <a:extLst>
              <a:ext uri="{FF2B5EF4-FFF2-40B4-BE49-F238E27FC236}">
                <a16:creationId xmlns:a16="http://schemas.microsoft.com/office/drawing/2014/main" id="{5D9B3CC1-A1F5-9773-04B6-7CC92F0A87C2}"/>
              </a:ext>
            </a:extLst>
          </p:cNvPr>
          <p:cNvSpPr txBox="1"/>
          <p:nvPr/>
        </p:nvSpPr>
        <p:spPr>
          <a:xfrm>
            <a:off x="939982" y="4748386"/>
            <a:ext cx="2156084" cy="348595"/>
          </a:xfrm>
          <a:prstGeom prst="rect">
            <a:avLst/>
          </a:prstGeom>
          <a:noFill/>
          <a:ln>
            <a:noFill/>
          </a:ln>
        </p:spPr>
        <p:txBody>
          <a:bodyPr wrap="square" lIns="96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err="1">
                <a:latin typeface="Arial" panose="020B0604020202020204" pitchFamily="34" charset="0"/>
                <a:ea typeface="微軟正黑體" panose="020B0604030504040204" pitchFamily="34" charset="-120"/>
                <a:cs typeface="+mn-ea"/>
                <a:sym typeface="Arial" panose="020B0604020202020204" pitchFamily="34" charset="0"/>
              </a:rPr>
              <a:t>儲存與備份</a:t>
            </a:r>
            <a:endPar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Shape 1691">
            <a:extLst>
              <a:ext uri="{FF2B5EF4-FFF2-40B4-BE49-F238E27FC236}">
                <a16:creationId xmlns:a16="http://schemas.microsoft.com/office/drawing/2014/main" id="{9EEB37B3-8E55-2B32-B954-60D56BCDC3E5}"/>
              </a:ext>
            </a:extLst>
          </p:cNvPr>
          <p:cNvSpPr txBox="1"/>
          <p:nvPr/>
        </p:nvSpPr>
        <p:spPr>
          <a:xfrm>
            <a:off x="9643787" y="4771399"/>
            <a:ext cx="1231906" cy="302569"/>
          </a:xfrm>
          <a:prstGeom prst="rect">
            <a:avLst/>
          </a:prstGeom>
          <a:noFill/>
          <a:ln>
            <a:noFill/>
          </a:ln>
        </p:spPr>
        <p:txBody>
          <a:bodyPr wrap="square" lIns="72000" tIns="48000" rIns="24000" bIns="48000" anchor="ctr"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 </a:t>
            </a:r>
            <a:r>
              <a:rPr lang="en-US" sz="1800" b="1" i="0" u="none" strike="noStrike" cap="none" err="1">
                <a:latin typeface="Arial" panose="020B0604020202020204" pitchFamily="34" charset="0"/>
                <a:ea typeface="微軟正黑體" panose="020B0604030504040204" pitchFamily="34" charset="-120"/>
                <a:cs typeface="+mn-ea"/>
                <a:sym typeface="Arial" panose="020B0604020202020204" pitchFamily="34" charset="0"/>
              </a:rPr>
              <a:t>智能歸檔</a:t>
            </a:r>
            <a:endPar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Shape 1693">
            <a:extLst>
              <a:ext uri="{FF2B5EF4-FFF2-40B4-BE49-F238E27FC236}">
                <a16:creationId xmlns:a16="http://schemas.microsoft.com/office/drawing/2014/main" id="{79633C64-4BAD-8C11-B021-D283605B5761}"/>
              </a:ext>
            </a:extLst>
          </p:cNvPr>
          <p:cNvSpPr txBox="1"/>
          <p:nvPr/>
        </p:nvSpPr>
        <p:spPr>
          <a:xfrm>
            <a:off x="1847436" y="3749263"/>
            <a:ext cx="1996877" cy="374626"/>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File Station  </a:t>
            </a:r>
          </a:p>
        </p:txBody>
      </p:sp>
      <p:pic>
        <p:nvPicPr>
          <p:cNvPr id="18" name="Shape 1694">
            <a:extLst>
              <a:ext uri="{FF2B5EF4-FFF2-40B4-BE49-F238E27FC236}">
                <a16:creationId xmlns:a16="http://schemas.microsoft.com/office/drawing/2014/main" id="{01CB2682-7ECC-1871-135B-ED9FFDF87278}"/>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27024" y="3446716"/>
            <a:ext cx="936000" cy="936000"/>
          </a:xfrm>
          <a:prstGeom prst="rect">
            <a:avLst/>
          </a:prstGeom>
          <a:effectLst>
            <a:outerShdw blurRad="50800" dist="38100" dir="5400000" algn="t" rotWithShape="0">
              <a:prstClr val="black">
                <a:alpha val="40000"/>
              </a:prstClr>
            </a:outerShdw>
          </a:effectLst>
        </p:spPr>
      </p:pic>
      <p:pic>
        <p:nvPicPr>
          <p:cNvPr id="19" name="Shape 1695" descr="圖片 2.png">
            <a:extLst>
              <a:ext uri="{FF2B5EF4-FFF2-40B4-BE49-F238E27FC236}">
                <a16:creationId xmlns:a16="http://schemas.microsoft.com/office/drawing/2014/main" id="{F8021276-5652-B680-AF2D-FE2A360F3075}"/>
              </a:ext>
            </a:extLst>
          </p:cNvPr>
          <p:cNvPicPr preferRelativeResize="0"/>
          <p:nvPr/>
        </p:nvPicPr>
        <p:blipFill rotWithShape="1">
          <a:blip r:embed="rId8">
            <a:alphaModFix/>
          </a:blip>
          <a:srcRect/>
          <a:stretch/>
        </p:blipFill>
        <p:spPr>
          <a:xfrm>
            <a:off x="674516" y="1462722"/>
            <a:ext cx="2581439" cy="1997968"/>
          </a:xfrm>
          <a:prstGeom prst="rect">
            <a:avLst/>
          </a:prstGeom>
          <a:noFill/>
          <a:ln>
            <a:noFill/>
          </a:ln>
        </p:spPr>
      </p:pic>
      <p:sp>
        <p:nvSpPr>
          <p:cNvPr id="20" name="Shape 1696">
            <a:extLst>
              <a:ext uri="{FF2B5EF4-FFF2-40B4-BE49-F238E27FC236}">
                <a16:creationId xmlns:a16="http://schemas.microsoft.com/office/drawing/2014/main" id="{577E4207-1E58-FF24-E81D-0B44F826B142}"/>
              </a:ext>
            </a:extLst>
          </p:cNvPr>
          <p:cNvSpPr txBox="1"/>
          <p:nvPr/>
        </p:nvSpPr>
        <p:spPr>
          <a:xfrm>
            <a:off x="4674090" y="3749263"/>
            <a:ext cx="2273414" cy="398017"/>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OCR Converter  </a:t>
            </a:r>
          </a:p>
        </p:txBody>
      </p:sp>
      <p:pic>
        <p:nvPicPr>
          <p:cNvPr id="21" name="Shape 1697" descr="圖片 3.png">
            <a:extLst>
              <a:ext uri="{FF2B5EF4-FFF2-40B4-BE49-F238E27FC236}">
                <a16:creationId xmlns:a16="http://schemas.microsoft.com/office/drawing/2014/main" id="{AD8B17F6-99AC-DCA7-8BFD-00AA4FE7888D}"/>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737652" y="1824863"/>
            <a:ext cx="2461483" cy="1566435"/>
          </a:xfrm>
          <a:prstGeom prst="rect">
            <a:avLst/>
          </a:prstGeom>
          <a:noFill/>
          <a:ln>
            <a:noFill/>
          </a:ln>
        </p:spPr>
      </p:pic>
      <p:sp>
        <p:nvSpPr>
          <p:cNvPr id="23" name="Shape 1698">
            <a:extLst>
              <a:ext uri="{FF2B5EF4-FFF2-40B4-BE49-F238E27FC236}">
                <a16:creationId xmlns:a16="http://schemas.microsoft.com/office/drawing/2014/main" id="{4044A760-FA08-794D-CE86-552DB03935B2}"/>
              </a:ext>
            </a:extLst>
          </p:cNvPr>
          <p:cNvSpPr txBox="1"/>
          <p:nvPr/>
        </p:nvSpPr>
        <p:spPr>
          <a:xfrm>
            <a:off x="7856210" y="3749263"/>
            <a:ext cx="1347600" cy="443289"/>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Qsirch</a:t>
            </a: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p>
        </p:txBody>
      </p:sp>
      <p:pic>
        <p:nvPicPr>
          <p:cNvPr id="24" name="Shape 1699">
            <a:extLst>
              <a:ext uri="{FF2B5EF4-FFF2-40B4-BE49-F238E27FC236}">
                <a16:creationId xmlns:a16="http://schemas.microsoft.com/office/drawing/2014/main" id="{F4AC7EBF-C968-5285-5C8F-6155DEB8EC3A}"/>
              </a:ext>
            </a:extLst>
          </p:cNvPr>
          <p:cNvPicPr preferRelativeResize="0">
            <a:picLocks/>
          </p:cNvPicPr>
          <p:nvPr/>
        </p:nvPicPr>
        <p:blipFill rotWithShape="1">
          <a:blip r:embed="rId10" cstate="screen">
            <a:extLst>
              <a:ext uri="{28A0092B-C50C-407E-A947-70E740481C1C}">
                <a14:useLocalDpi xmlns:a14="http://schemas.microsoft.com/office/drawing/2010/main"/>
              </a:ext>
            </a:extLst>
          </a:blip>
          <a:srcRect l="8845" t="5645" r="11365" b="6754"/>
          <a:stretch/>
        </p:blipFill>
        <p:spPr>
          <a:xfrm>
            <a:off x="6780213" y="3442401"/>
            <a:ext cx="944634" cy="944630"/>
          </a:xfrm>
          <a:prstGeom prst="rect">
            <a:avLst/>
          </a:prstGeom>
          <a:effectLst>
            <a:outerShdw blurRad="50800" dist="38100" dir="5400000" algn="t" rotWithShape="0">
              <a:prstClr val="black">
                <a:alpha val="40000"/>
              </a:prstClr>
            </a:outerShdw>
          </a:effectLst>
        </p:spPr>
      </p:pic>
      <p:pic>
        <p:nvPicPr>
          <p:cNvPr id="25" name="Shape 1700" descr="圖片 4.png">
            <a:extLst>
              <a:ext uri="{FF2B5EF4-FFF2-40B4-BE49-F238E27FC236}">
                <a16:creationId xmlns:a16="http://schemas.microsoft.com/office/drawing/2014/main" id="{DD8567E8-A376-95B8-50D1-24DE15FD3427}"/>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947504" y="2110890"/>
            <a:ext cx="1866296" cy="1471070"/>
          </a:xfrm>
          <a:prstGeom prst="rect">
            <a:avLst/>
          </a:prstGeom>
          <a:noFill/>
          <a:ln>
            <a:noFill/>
          </a:ln>
        </p:spPr>
      </p:pic>
      <p:sp>
        <p:nvSpPr>
          <p:cNvPr id="27" name="Shape 1702">
            <a:extLst>
              <a:ext uri="{FF2B5EF4-FFF2-40B4-BE49-F238E27FC236}">
                <a16:creationId xmlns:a16="http://schemas.microsoft.com/office/drawing/2014/main" id="{69EF9D94-8535-67C1-7C23-937974BAA6CC}"/>
              </a:ext>
            </a:extLst>
          </p:cNvPr>
          <p:cNvSpPr txBox="1"/>
          <p:nvPr/>
        </p:nvSpPr>
        <p:spPr>
          <a:xfrm>
            <a:off x="6894850" y="4726504"/>
            <a:ext cx="1602186" cy="392358"/>
          </a:xfrm>
          <a:prstGeom prst="rect">
            <a:avLst/>
          </a:prstGeom>
          <a:noFill/>
          <a:ln>
            <a:noFill/>
          </a:ln>
        </p:spPr>
        <p:txBody>
          <a:bodyPr wrap="square" lIns="72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err="1">
                <a:latin typeface="Arial" panose="020B0604020202020204" pitchFamily="34" charset="0"/>
                <a:ea typeface="微軟正黑體" panose="020B0604030504040204" pitchFamily="34" charset="-120"/>
                <a:cs typeface="+mn-ea"/>
                <a:sym typeface="Arial" panose="020B0604020202020204" pitchFamily="34" charset="0"/>
              </a:rPr>
              <a:t>全文檢索</a:t>
            </a:r>
            <a:endPar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Shape 1707">
            <a:extLst>
              <a:ext uri="{FF2B5EF4-FFF2-40B4-BE49-F238E27FC236}">
                <a16:creationId xmlns:a16="http://schemas.microsoft.com/office/drawing/2014/main" id="{7530619D-B81D-86ED-5A57-14696B17F3B5}"/>
              </a:ext>
            </a:extLst>
          </p:cNvPr>
          <p:cNvPicPr preferRelativeResize="0">
            <a:picLocks/>
          </p:cNvPicPr>
          <p:nvPr/>
        </p:nvPicPr>
        <p:blipFill rotWithShape="1">
          <a:blip r:embed="rId12" cstate="print">
            <a:extLst>
              <a:ext uri="{28A0092B-C50C-407E-A947-70E740481C1C}">
                <a14:useLocalDpi xmlns:a14="http://schemas.microsoft.com/office/drawing/2010/main"/>
              </a:ext>
            </a:extLst>
          </a:blip>
          <a:srcRect/>
          <a:stretch/>
        </p:blipFill>
        <p:spPr>
          <a:xfrm>
            <a:off x="3738090" y="3446716"/>
            <a:ext cx="936000" cy="936000"/>
          </a:xfrm>
          <a:prstGeom prst="rect">
            <a:avLst/>
          </a:prstGeom>
          <a:effectLst>
            <a:outerShdw blurRad="50800" dist="38100" dir="5400000" algn="t" rotWithShape="0">
              <a:prstClr val="black">
                <a:alpha val="40000"/>
              </a:prstClr>
            </a:outerShdw>
          </a:effectLst>
        </p:spPr>
      </p:pic>
      <p:sp>
        <p:nvSpPr>
          <p:cNvPr id="36" name="Shape 1692">
            <a:extLst>
              <a:ext uri="{FF2B5EF4-FFF2-40B4-BE49-F238E27FC236}">
                <a16:creationId xmlns:a16="http://schemas.microsoft.com/office/drawing/2014/main" id="{8C383115-834F-8B37-3DB2-9EF2182CF555}"/>
              </a:ext>
            </a:extLst>
          </p:cNvPr>
          <p:cNvSpPr txBox="1"/>
          <p:nvPr/>
        </p:nvSpPr>
        <p:spPr>
          <a:xfrm>
            <a:off x="4115669" y="4726504"/>
            <a:ext cx="1580306" cy="392359"/>
          </a:xfrm>
          <a:prstGeom prst="rect">
            <a:avLst/>
          </a:prstGeom>
          <a:noFill/>
          <a:ln>
            <a:noFill/>
          </a:ln>
        </p:spPr>
        <p:txBody>
          <a:bodyPr wrap="square" lIns="72000" tIns="48000" rIns="24000" bIns="48000" anchor="t" anchorCtr="0">
            <a:noAutofit/>
          </a:bodyPr>
          <a:lstStyle/>
          <a:p>
            <a:pPr marL="0" marR="0" lvl="0" indent="-28575" algn="ctr" rtl="0">
              <a:lnSpc>
                <a:spcPct val="100000"/>
              </a:lnSpc>
              <a:spcBef>
                <a:spcPts val="0"/>
              </a:spcBef>
              <a:spcAft>
                <a:spcPts val="0"/>
              </a:spcAft>
              <a:buClr>
                <a:srgbClr val="000000"/>
              </a:buClr>
              <a:buSzPct val="25000"/>
              <a:buFont typeface="Arial"/>
              <a:buNone/>
            </a:pPr>
            <a:r>
              <a:rPr lang="en-US" sz="1800" b="1" i="0" u="none" strike="noStrike" cap="none" err="1">
                <a:latin typeface="Arial" panose="020B0604020202020204" pitchFamily="34" charset="0"/>
                <a:ea typeface="微軟正黑體" panose="020B0604030504040204" pitchFamily="34" charset="-120"/>
                <a:cs typeface="+mn-ea"/>
                <a:sym typeface="Arial" panose="020B0604020202020204" pitchFamily="34" charset="0"/>
              </a:rPr>
              <a:t>檔案數位化</a:t>
            </a:r>
            <a:endPar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箭號: 向下 37">
            <a:extLst>
              <a:ext uri="{FF2B5EF4-FFF2-40B4-BE49-F238E27FC236}">
                <a16:creationId xmlns:a16="http://schemas.microsoft.com/office/drawing/2014/main" id="{B08E5710-19D9-603A-2F80-DEF67563F897}"/>
              </a:ext>
            </a:extLst>
          </p:cNvPr>
          <p:cNvSpPr/>
          <p:nvPr/>
        </p:nvSpPr>
        <p:spPr>
          <a:xfrm rot="16200000">
            <a:off x="3044797" y="4459190"/>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箭號: 向下 38">
            <a:extLst>
              <a:ext uri="{FF2B5EF4-FFF2-40B4-BE49-F238E27FC236}">
                <a16:creationId xmlns:a16="http://schemas.microsoft.com/office/drawing/2014/main" id="{901AB771-C3E2-95CF-ABDB-E4E48F272C70}"/>
              </a:ext>
            </a:extLst>
          </p:cNvPr>
          <p:cNvSpPr/>
          <p:nvPr/>
        </p:nvSpPr>
        <p:spPr>
          <a:xfrm rot="16200000">
            <a:off x="5886173" y="4459191"/>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箭號: 向下 39">
            <a:extLst>
              <a:ext uri="{FF2B5EF4-FFF2-40B4-BE49-F238E27FC236}">
                <a16:creationId xmlns:a16="http://schemas.microsoft.com/office/drawing/2014/main" id="{ECACDF78-0E07-DA5E-BC54-D17FE7D41167}"/>
              </a:ext>
            </a:extLst>
          </p:cNvPr>
          <p:cNvSpPr/>
          <p:nvPr/>
        </p:nvSpPr>
        <p:spPr>
          <a:xfrm rot="16200000">
            <a:off x="8579086" y="4459191"/>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786776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idx="4294967295"/>
          </p:nvPr>
        </p:nvSpPr>
        <p:spPr>
          <a:xfrm>
            <a:off x="435743" y="380387"/>
            <a:ext cx="11363325" cy="1325563"/>
          </a:xfrm>
        </p:spPr>
        <p:txBody>
          <a:bodyPr>
            <a:normAutofit/>
          </a:bodyPr>
          <a:lstStyle/>
          <a:p>
            <a:pPr algn="ct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內建 </a:t>
            </a:r>
            <a:r>
              <a:rPr lang="en-US" altLang="zh-TW" sz="4000" b="1" err="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exFAT</a:t>
            </a:r>
            <a:r>
              <a:rPr lang="en-US" altLang="zh-TW"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 </a:t>
            </a: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檔案系統驅動程式，</a:t>
            </a:r>
            <a:br>
              <a:rPr lang="en-US" altLang="zh-TW"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b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加速大型影音檔案跨平台交換 </a:t>
            </a:r>
            <a:r>
              <a:rPr lang="en-US" altLang="zh-TW"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&amp; </a:t>
            </a:r>
            <a:r>
              <a:rPr lang="zh-TW" altLang="en-US" sz="40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分享</a:t>
            </a:r>
          </a:p>
        </p:txBody>
      </p:sp>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微軟正黑體" panose="020B0604030504040204" pitchFamily="34" charset="-120"/>
              <a:ea typeface="微軟正黑體" panose="020B0604030504040204" pitchFamily="34" charset="-120"/>
              <a:cs typeface="+mn-ea"/>
              <a:sym typeface="Arial" panose="020B0604020202020204" pitchFamily="34" charset="0"/>
            </a:endParaRPr>
          </a:p>
        </p:txBody>
      </p:sp>
      <p:sp>
        <p:nvSpPr>
          <p:cNvPr id="4" name="矩形 3"/>
          <p:cNvSpPr/>
          <p:nvPr/>
        </p:nvSpPr>
        <p:spPr>
          <a:xfrm>
            <a:off x="1302437" y="2217877"/>
            <a:ext cx="6773651" cy="1135567"/>
          </a:xfrm>
          <a:prstGeom prst="rect">
            <a:avLst/>
          </a:prstGeom>
        </p:spPr>
        <p:txBody>
          <a:bodyPr wrap="square" lIns="91440" tIns="45720" rIns="91440" bIns="45720" anchor="t">
            <a:spAutoFit/>
          </a:bodyPr>
          <a:lstStyle/>
          <a:p>
            <a:pPr>
              <a:lnSpc>
                <a:spcPct val="130000"/>
              </a:lnSpc>
            </a:pPr>
            <a:r>
              <a:rPr lang="zh-TW" altLang="en-US">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內建免費 </a:t>
            </a:r>
            <a:r>
              <a:rPr lang="en-US" altLang="zh-TW" err="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exFAT</a:t>
            </a:r>
            <a:r>
              <a:rPr lang="en-US" altLang="zh-TW">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 </a:t>
            </a:r>
            <a:r>
              <a:rPr lang="zh-TW" altLang="en-US">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驅動程式，能與外接裝置 </a:t>
            </a:r>
            <a:r>
              <a:rPr lang="en-US" altLang="zh-TW">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a:t>
            </a:r>
            <a:r>
              <a:rPr lang="zh-TW" altLang="en-US">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如</a:t>
            </a:r>
            <a:r>
              <a:rPr lang="en-US" altLang="zh-TW">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 USB SSD) </a:t>
            </a:r>
            <a:r>
              <a:rPr lang="zh-TW" altLang="en-US">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快速地進行 </a:t>
            </a:r>
            <a:r>
              <a:rPr lang="en-US" altLang="zh-TW">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4K/8K </a:t>
            </a:r>
            <a:r>
              <a:rPr lang="zh-TW" altLang="en-US">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高畫質影音、高解析照片等大檔案交換，加速大型影音檔案跨平台交換與分享，帶來耳目一新的多媒體瀏覽體驗。</a:t>
            </a:r>
            <a:endParaRPr lang="zh-TW">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644976646"/>
              </p:ext>
            </p:extLst>
          </p:nvPr>
        </p:nvGraphicFramePr>
        <p:xfrm>
          <a:off x="1403633" y="3865371"/>
          <a:ext cx="9427546" cy="1676400"/>
        </p:xfrm>
        <a:graphic>
          <a:graphicData uri="http://schemas.openxmlformats.org/drawingml/2006/table">
            <a:tbl>
              <a:tblPr/>
              <a:tblGrid>
                <a:gridCol w="1414132">
                  <a:extLst>
                    <a:ext uri="{9D8B030D-6E8A-4147-A177-3AD203B41FA5}">
                      <a16:colId xmlns:a16="http://schemas.microsoft.com/office/drawing/2014/main" val="1804648323"/>
                    </a:ext>
                  </a:extLst>
                </a:gridCol>
                <a:gridCol w="4242396">
                  <a:extLst>
                    <a:ext uri="{9D8B030D-6E8A-4147-A177-3AD203B41FA5}">
                      <a16:colId xmlns:a16="http://schemas.microsoft.com/office/drawing/2014/main" val="2514870110"/>
                    </a:ext>
                  </a:extLst>
                </a:gridCol>
                <a:gridCol w="1885509">
                  <a:extLst>
                    <a:ext uri="{9D8B030D-6E8A-4147-A177-3AD203B41FA5}">
                      <a16:colId xmlns:a16="http://schemas.microsoft.com/office/drawing/2014/main" val="1809061635"/>
                    </a:ext>
                  </a:extLst>
                </a:gridCol>
                <a:gridCol w="1885509">
                  <a:extLst>
                    <a:ext uri="{9D8B030D-6E8A-4147-A177-3AD203B41FA5}">
                      <a16:colId xmlns:a16="http://schemas.microsoft.com/office/drawing/2014/main" val="3357932888"/>
                    </a:ext>
                  </a:extLst>
                </a:gridCol>
              </a:tblGrid>
              <a:tr h="0">
                <a:tc>
                  <a:txBody>
                    <a:bodyPr/>
                    <a:lstStyle/>
                    <a:p>
                      <a:pPr algn="ctr" fontAlgn="ctr"/>
                      <a:r>
                        <a:rPr lang="ja-JP"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檔案系統</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2282A"/>
                    </a:solidFill>
                  </a:tcPr>
                </a:tc>
                <a:tc>
                  <a:txBody>
                    <a:bodyPr/>
                    <a:lstStyle/>
                    <a:p>
                      <a:pPr algn="ctr" fontAlgn="ctr"/>
                      <a:r>
                        <a:rPr lang="en-US" b="1" err="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exFAT</a:t>
                      </a:r>
                      <a:endParaRPr lang="en-US" b="1">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2282A"/>
                    </a:solidFill>
                  </a:tcPr>
                </a:tc>
                <a:tc>
                  <a:txBody>
                    <a:bodyPr/>
                    <a:lstStyle/>
                    <a:p>
                      <a:pPr algn="ctr" fontAlgn="ctr"/>
                      <a:r>
                        <a:rPr lang="en-US" b="1">
                          <a:solidFill>
                            <a:schemeClr val="bg1"/>
                          </a:solidFill>
                          <a:effectLst/>
                          <a:latin typeface="Arial"/>
                          <a:ea typeface="微軟正黑體"/>
                          <a:sym typeface="Arial" panose="020B0604020202020204" pitchFamily="34" charset="0"/>
                        </a:rPr>
                        <a:t>NTFS</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2282A"/>
                    </a:solidFill>
                  </a:tcPr>
                </a:tc>
                <a:tc>
                  <a:txBody>
                    <a:bodyPr/>
                    <a:lstStyle/>
                    <a:p>
                      <a:pPr algn="ctr" fontAlgn="ctr"/>
                      <a:r>
                        <a:rPr lang="en-US" b="1">
                          <a:solidFill>
                            <a:schemeClr val="bg1"/>
                          </a:solidFill>
                          <a:effectLst/>
                          <a:latin typeface="Arial"/>
                          <a:ea typeface="微軟正黑體"/>
                          <a:sym typeface="Arial" panose="020B0604020202020204" pitchFamily="34" charset="0"/>
                        </a:rPr>
                        <a:t>FAT32</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2282A"/>
                    </a:solidFill>
                  </a:tcPr>
                </a:tc>
                <a:extLst>
                  <a:ext uri="{0D108BD9-81ED-4DB2-BD59-A6C34878D82A}">
                    <a16:rowId xmlns:a16="http://schemas.microsoft.com/office/drawing/2014/main" val="1461511426"/>
                  </a:ext>
                </a:extLst>
              </a:tr>
              <a:tr h="0">
                <a:tc>
                  <a:txBody>
                    <a:bodyPr/>
                    <a:lstStyle/>
                    <a:p>
                      <a:pPr algn="ctr" fontAlgn="ctr"/>
                      <a:r>
                        <a:rPr lang="zh-CN" altLang="en-US" sz="1400" b="0">
                          <a:effectLst/>
                          <a:latin typeface="Arial" panose="020B0604020202020204" pitchFamily="34" charset="0"/>
                          <a:ea typeface="微軟正黑體" panose="020B0604030504040204" pitchFamily="34" charset="-120"/>
                          <a:sym typeface="Arial" panose="020B0604020202020204" pitchFamily="34" charset="0"/>
                        </a:rPr>
                        <a:t>最大單檔容量</a:t>
                      </a:r>
                      <a:endParaRPr lang="en-US" sz="1400" b="0">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F0F0"/>
                    </a:solidFill>
                  </a:tcPr>
                </a:tc>
                <a:tc>
                  <a:txBody>
                    <a:bodyPr/>
                    <a:lstStyle/>
                    <a:p>
                      <a:pPr algn="ctr" fontAlgn="ctr"/>
                      <a:r>
                        <a:rPr lang="en-US" sz="1400" b="0">
                          <a:solidFill>
                            <a:schemeClr val="bg1"/>
                          </a:solidFill>
                          <a:effectLst/>
                          <a:latin typeface="Arial"/>
                          <a:ea typeface="微軟正黑體"/>
                          <a:sym typeface="Arial" panose="020B0604020202020204" pitchFamily="34" charset="0"/>
                        </a:rPr>
                        <a:t>16EB </a:t>
                      </a:r>
                      <a:endParaRPr lang="en-US" sz="1400" b="0" baseline="30000">
                        <a:solidFill>
                          <a:schemeClr val="bg1"/>
                        </a:solidFill>
                        <a:effectLst/>
                        <a:latin typeface="Arial"/>
                        <a:ea typeface="微軟正黑體"/>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400" b="0">
                          <a:solidFill>
                            <a:schemeClr val="bg1"/>
                          </a:solidFill>
                          <a:effectLst/>
                          <a:latin typeface="Arial"/>
                          <a:ea typeface="微軟正黑體"/>
                          <a:sym typeface="Arial" panose="020B0604020202020204" pitchFamily="34" charset="0"/>
                        </a:rPr>
                        <a:t>16TB</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400" b="0">
                          <a:solidFill>
                            <a:schemeClr val="bg1"/>
                          </a:solidFill>
                          <a:effectLst/>
                          <a:latin typeface="Arial"/>
                          <a:ea typeface="微軟正黑體"/>
                          <a:sym typeface="Arial" panose="020B0604020202020204" pitchFamily="34" charset="0"/>
                        </a:rPr>
                        <a:t>4GB</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5195929"/>
                  </a:ext>
                </a:extLst>
              </a:tr>
              <a:tr h="0">
                <a:tc>
                  <a:txBody>
                    <a:bodyPr/>
                    <a:lstStyle/>
                    <a:p>
                      <a:pPr algn="ctr" fontAlgn="ctr"/>
                      <a:r>
                        <a:rPr lang="ja-JP" altLang="en-US" sz="1400" b="0">
                          <a:effectLst/>
                          <a:latin typeface="Arial" panose="020B0604020202020204" pitchFamily="34" charset="0"/>
                          <a:ea typeface="微軟正黑體" panose="020B0604030504040204" pitchFamily="34" charset="-120"/>
                          <a:sym typeface="Arial" panose="020B0604020202020204" pitchFamily="34" charset="0"/>
                        </a:rPr>
                        <a:t>主要應用</a:t>
                      </a:r>
                      <a:endParaRPr lang="en-US" sz="1400" b="0">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F0F0"/>
                    </a:solidFill>
                  </a:tcPr>
                </a:tc>
                <a:tc>
                  <a:txBody>
                    <a:bodyPr/>
                    <a:lstStyle/>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新一代 USB 裝置或 SD 卡 </a:t>
                      </a:r>
                      <a:endParaRPr lang="en-US" altLang="zh-CN"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(例如：高儲存容量SDXC) 提供高速大檔傳輸</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400" b="0">
                          <a:solidFill>
                            <a:schemeClr val="bg1"/>
                          </a:solidFill>
                          <a:effectLst/>
                          <a:latin typeface="Arial"/>
                          <a:ea typeface="微軟正黑體"/>
                          <a:sym typeface="Arial" panose="020B0604020202020204" pitchFamily="34" charset="0"/>
                        </a:rPr>
                        <a:t>Windows</a:t>
                      </a:r>
                      <a:r>
                        <a:rPr lang="en-US" altLang="ja-JP" sz="1400" b="0">
                          <a:solidFill>
                            <a:schemeClr val="bg1"/>
                          </a:solidFill>
                          <a:effectLst/>
                          <a:latin typeface="Arial"/>
                          <a:ea typeface="微軟正黑體"/>
                          <a:sym typeface="Arial" panose="020B0604020202020204" pitchFamily="34" charset="0"/>
                        </a:rPr>
                        <a:t> </a:t>
                      </a:r>
                    </a:p>
                    <a:p>
                      <a:pPr algn="ctr" fontAlgn="ctr"/>
                      <a:r>
                        <a:rPr lang="ja-JP" altLang="en-US" sz="1400" b="0">
                          <a:solidFill>
                            <a:schemeClr val="bg1"/>
                          </a:solidFill>
                          <a:effectLst/>
                          <a:latin typeface="Arial"/>
                          <a:ea typeface="微軟正黑體"/>
                          <a:sym typeface="Arial" panose="020B0604020202020204" pitchFamily="34" charset="0"/>
                        </a:rPr>
                        <a:t>所使用的檔案系統</a:t>
                      </a:r>
                      <a:endParaRPr lang="en-US" sz="1400" b="0">
                        <a:solidFill>
                          <a:schemeClr val="bg1"/>
                        </a:solidFill>
                        <a:effectLst/>
                        <a:latin typeface="Arial"/>
                        <a:ea typeface="微軟正黑體"/>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傳統 USB 裝置</a:t>
                      </a:r>
                      <a:endParaRPr lang="en-US" altLang="zh-CN"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所使用的檔案系統</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04071044"/>
                  </a:ext>
                </a:extLst>
              </a:tr>
            </a:tbl>
          </a:graphicData>
        </a:graphic>
      </p:graphicFrame>
      <p:pic>
        <p:nvPicPr>
          <p:cNvPr id="4100" name="Picture 4" descr="Samsung Portable 1Tb SSD T7 USB 3.2 (Metallic Red) | Samsung India">
            <a:extLst>
              <a:ext uri="{FF2B5EF4-FFF2-40B4-BE49-F238E27FC236}">
                <a16:creationId xmlns:a16="http://schemas.microsoft.com/office/drawing/2014/main" id="{786855B5-B9A9-32F7-8B9C-831FF4BE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993" y="1483030"/>
            <a:ext cx="2977925" cy="238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9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63A84-C7A9-425F-A368-D3B7AE027944}"/>
              </a:ext>
            </a:extLst>
          </p:cNvPr>
          <p:cNvSpPr>
            <a:spLocks noGrp="1"/>
          </p:cNvSpPr>
          <p:nvPr>
            <p:ph type="title" idx="4294967295"/>
          </p:nvPr>
        </p:nvSpPr>
        <p:spPr>
          <a:xfrm>
            <a:off x="403412" y="494373"/>
            <a:ext cx="11409829" cy="982662"/>
          </a:xfrm>
        </p:spPr>
        <p:txBody>
          <a:bodyPr>
            <a:noAutofit/>
          </a:bodyPr>
          <a:lstStyle/>
          <a:p>
            <a:pPr algn="ctr">
              <a:lnSpc>
                <a:spcPts val="5100"/>
              </a:lnSpc>
            </a:pPr>
            <a:r>
              <a:rPr lang="zh-TW" altLang="en-US" sz="4000" b="1">
                <a:solidFill>
                  <a:schemeClr val="bg1"/>
                </a:solidFill>
                <a:latin typeface="微軟正黑體" panose="020B0604030504040204" pitchFamily="34" charset="-120"/>
                <a:ea typeface="微軟正黑體" panose="020B0604030504040204" pitchFamily="34" charset="-120"/>
              </a:rPr>
              <a:t>一次提供三階段的備份方式 </a:t>
            </a:r>
            <a:r>
              <a:rPr lang="en-US" altLang="zh-TW" sz="4000" b="1">
                <a:solidFill>
                  <a:schemeClr val="bg1"/>
                </a:solidFill>
                <a:latin typeface="微軟正黑體" panose="020B0604030504040204" pitchFamily="34" charset="-120"/>
                <a:ea typeface="微軟正黑體" panose="020B0604030504040204" pitchFamily="34" charset="-120"/>
              </a:rPr>
              <a:t>: </a:t>
            </a:r>
            <a:br>
              <a:rPr lang="en-US" altLang="zh-TW" sz="4000" b="1">
                <a:solidFill>
                  <a:schemeClr val="bg1"/>
                </a:solidFill>
                <a:latin typeface="微軟正黑體" panose="020B0604030504040204" pitchFamily="34" charset="-120"/>
                <a:ea typeface="微軟正黑體" panose="020B0604030504040204" pitchFamily="34" charset="-120"/>
              </a:rPr>
            </a:br>
            <a:r>
              <a:rPr lang="zh-TW" altLang="en-US" sz="4000" b="1">
                <a:solidFill>
                  <a:schemeClr val="bg1"/>
                </a:solidFill>
                <a:latin typeface="微軟正黑體" panose="020B0604030504040204" pitchFamily="34" charset="-120"/>
                <a:ea typeface="微軟正黑體" panose="020B0604030504040204" pitchFamily="34" charset="-120"/>
              </a:rPr>
              <a:t>給您最齊全的資料備援保護</a:t>
            </a:r>
          </a:p>
        </p:txBody>
      </p:sp>
      <p:cxnSp>
        <p:nvCxnSpPr>
          <p:cNvPr id="35" name="直線單箭頭接點 34">
            <a:extLst>
              <a:ext uri="{FF2B5EF4-FFF2-40B4-BE49-F238E27FC236}">
                <a16:creationId xmlns:a16="http://schemas.microsoft.com/office/drawing/2014/main" id="{23AF9DE6-F9EE-4475-89F7-47EDC4D3FEF0}"/>
              </a:ext>
            </a:extLst>
          </p:cNvPr>
          <p:cNvCxnSpPr/>
          <p:nvPr/>
        </p:nvCxnSpPr>
        <p:spPr>
          <a:xfrm>
            <a:off x="2016429" y="2382322"/>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B73504-DC5C-43FB-917D-871764347EEA}"/>
              </a:ext>
            </a:extLst>
          </p:cNvPr>
          <p:cNvCxnSpPr/>
          <p:nvPr/>
        </p:nvCxnSpPr>
        <p:spPr>
          <a:xfrm>
            <a:off x="2016429" y="3648644"/>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AA3AC9D3-1827-459A-8182-7C146DAD9685}"/>
              </a:ext>
            </a:extLst>
          </p:cNvPr>
          <p:cNvCxnSpPr/>
          <p:nvPr/>
        </p:nvCxnSpPr>
        <p:spPr>
          <a:xfrm>
            <a:off x="2016429" y="4880655"/>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3">
            <a:extLst>
              <a:ext uri="{FF2B5EF4-FFF2-40B4-BE49-F238E27FC236}">
                <a16:creationId xmlns:a16="http://schemas.microsoft.com/office/drawing/2014/main" id="{3D014A53-D7F4-4EA4-8F6A-760D47949697}"/>
              </a:ext>
            </a:extLst>
          </p:cNvPr>
          <p:cNvSpPr/>
          <p:nvPr/>
        </p:nvSpPr>
        <p:spPr>
          <a:xfrm flipH="1">
            <a:off x="6800686" y="3166839"/>
            <a:ext cx="4277388" cy="894750"/>
          </a:xfrm>
          <a:prstGeom prst="snip2DiagRect">
            <a:avLst>
              <a:gd name="adj1" fmla="val 0"/>
              <a:gd name="adj2" fmla="val 172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6800686" y="4416847"/>
            <a:ext cx="4277388" cy="894750"/>
          </a:xfrm>
          <a:prstGeom prst="snip2DiagRect">
            <a:avLst>
              <a:gd name="adj1" fmla="val 0"/>
              <a:gd name="adj2" fmla="val 172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6800688" y="1940983"/>
            <a:ext cx="4277388" cy="870596"/>
          </a:xfrm>
          <a:prstGeom prst="snip2DiagRect">
            <a:avLst>
              <a:gd name="adj1" fmla="val 0"/>
              <a:gd name="adj2" fmla="val 172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7427830" y="3291864"/>
            <a:ext cx="3650244" cy="733534"/>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a:t>Snapshot &amp; Replica: </a:t>
            </a:r>
          </a:p>
          <a:p>
            <a:r>
              <a:rPr lang="zh-TW" altLang="en-US" sz="1400"/>
              <a:t>區塊層級，</a:t>
            </a:r>
            <a:r>
              <a:rPr lang="en-US" altLang="zh-TW" sz="1400"/>
              <a:t>65,536 </a:t>
            </a:r>
            <a:r>
              <a:rPr lang="zh-TW" altLang="en-US" sz="1400"/>
              <a:t>份版本控制，</a:t>
            </a:r>
            <a:r>
              <a:rPr lang="en-US" altLang="zh-TW" sz="1400"/>
              <a:t> ZFS </a:t>
            </a:r>
            <a:r>
              <a:rPr lang="zh-TW" altLang="en-US" sz="1400"/>
              <a:t>提供最輕負載量的快照，完全不影響儲存效能</a:t>
            </a:r>
            <a:endParaRPr lang="en-US" altLang="zh-TW" sz="1400"/>
          </a:p>
        </p:txBody>
      </p:sp>
      <p:sp>
        <p:nvSpPr>
          <p:cNvPr id="87" name="文字方塊 86">
            <a:extLst>
              <a:ext uri="{FF2B5EF4-FFF2-40B4-BE49-F238E27FC236}">
                <a16:creationId xmlns:a16="http://schemas.microsoft.com/office/drawing/2014/main" id="{8288428A-DE3E-4D54-8FD1-F074E6B4CC19}"/>
              </a:ext>
            </a:extLst>
          </p:cNvPr>
          <p:cNvSpPr txBox="1"/>
          <p:nvPr/>
        </p:nvSpPr>
        <p:spPr>
          <a:xfrm>
            <a:off x="7407224" y="4524436"/>
            <a:ext cx="3541216" cy="6807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err="1">
                <a:latin typeface="微軟正黑體"/>
                <a:ea typeface="微軟正黑體"/>
              </a:rPr>
              <a:t>SnapSync</a:t>
            </a:r>
            <a:r>
              <a:rPr lang="en-US" altLang="zh-TW" sz="1600" b="1">
                <a:latin typeface="微軟正黑體"/>
                <a:ea typeface="微軟正黑體"/>
              </a:rPr>
              <a:t>:</a:t>
            </a:r>
            <a:br>
              <a:rPr lang="en-US" altLang="zh-TW" sz="1600"/>
            </a:br>
            <a:r>
              <a:rPr lang="zh-TW" altLang="en-US" sz="1400">
                <a:latin typeface="微軟正黑體"/>
                <a:ea typeface="微軟正黑體"/>
              </a:rPr>
              <a:t>區塊層級，</a:t>
            </a:r>
            <a:r>
              <a:rPr lang="en-US" altLang="zh-TW" sz="1400" err="1">
                <a:latin typeface="微軟正黑體"/>
                <a:ea typeface="微軟正黑體"/>
              </a:rPr>
              <a:t>讓系統</a:t>
            </a:r>
            <a:r>
              <a:rPr lang="zh-TW" altLang="en-US" sz="1400">
                <a:latin typeface="微軟正黑體"/>
                <a:ea typeface="微軟正黑體"/>
              </a:rPr>
              <a:t>始終維持一份在最新狀態的資料副本</a:t>
            </a:r>
            <a:endParaRPr lang="en-US" altLang="zh-TW" sz="1400">
              <a:latin typeface="微軟正黑體"/>
              <a:ea typeface="微軟正黑體"/>
            </a:endParaRPr>
          </a:p>
        </p:txBody>
      </p:sp>
      <p:sp>
        <p:nvSpPr>
          <p:cNvPr id="121" name="矩形: 圓角 120">
            <a:extLst>
              <a:ext uri="{FF2B5EF4-FFF2-40B4-BE49-F238E27FC236}">
                <a16:creationId xmlns:a16="http://schemas.microsoft.com/office/drawing/2014/main" id="{45CA3BF5-C221-452B-9ECE-4B4BD9B1FB03}"/>
              </a:ext>
            </a:extLst>
          </p:cNvPr>
          <p:cNvSpPr/>
          <p:nvPr/>
        </p:nvSpPr>
        <p:spPr>
          <a:xfrm>
            <a:off x="2553009" y="4626840"/>
            <a:ext cx="3304355" cy="474771"/>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0" name="矩形 9">
            <a:extLst>
              <a:ext uri="{FF2B5EF4-FFF2-40B4-BE49-F238E27FC236}">
                <a16:creationId xmlns:a16="http://schemas.microsoft.com/office/drawing/2014/main" id="{4A418388-91F1-4CF1-897B-8DDB12EB24EF}"/>
              </a:ext>
            </a:extLst>
          </p:cNvPr>
          <p:cNvSpPr/>
          <p:nvPr/>
        </p:nvSpPr>
        <p:spPr>
          <a:xfrm>
            <a:off x="2820903" y="4709978"/>
            <a:ext cx="2682102" cy="356266"/>
          </a:xfrm>
          <a:prstGeom prst="rect">
            <a:avLst/>
          </a:prstGeom>
          <a:noFill/>
        </p:spPr>
        <p:txBody>
          <a:bodyPr wrap="square" rtlCol="0" anchor="t">
            <a:spAutoFit/>
          </a:bodyPr>
          <a:lstStyle/>
          <a:p>
            <a:pPr algn="ctr">
              <a:lnSpc>
                <a:spcPts val="2100"/>
              </a:lnSpc>
              <a:spcBef>
                <a:spcPts val="200"/>
              </a:spcBef>
            </a:pPr>
            <a:r>
              <a:rPr lang="en-US" altLang="zh-TW" sz="1600" b="1">
                <a:latin typeface="微軟正黑體" panose="020B0604030504040204" pitchFamily="34" charset="-120"/>
                <a:ea typeface="微軟正黑體" panose="020B0604030504040204" pitchFamily="34" charset="-120"/>
              </a:rPr>
              <a:t>RPO : </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即時性 </a:t>
            </a:r>
            <a:r>
              <a:rPr lang="en-US" altLang="zh-TW" sz="1600" b="1">
                <a:latin typeface="微軟正黑體" panose="020B0604030504040204" pitchFamily="34" charset="-120"/>
                <a:ea typeface="微軟正黑體" panose="020B0604030504040204" pitchFamily="34" charset="-120"/>
                <a:sym typeface="Arial" panose="020B0604020202020204" pitchFamily="34" charset="0"/>
              </a:rPr>
              <a:t>/ </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隨時隨地</a:t>
            </a:r>
            <a:endParaRPr lang="en-US" altLang="zh-TW" sz="1600" b="1">
              <a:latin typeface="微軟正黑體" panose="020B0604030504040204" pitchFamily="34" charset="-120"/>
              <a:ea typeface="微軟正黑體" panose="020B0604030504040204" pitchFamily="34" charset="-120"/>
            </a:endParaRPr>
          </a:p>
        </p:txBody>
      </p:sp>
      <p:sp>
        <p:nvSpPr>
          <p:cNvPr id="49" name="矩形: 圓角 48">
            <a:extLst>
              <a:ext uri="{FF2B5EF4-FFF2-40B4-BE49-F238E27FC236}">
                <a16:creationId xmlns:a16="http://schemas.microsoft.com/office/drawing/2014/main" id="{3532D6AA-D9A0-4030-A6E9-4A7B6820251D}"/>
              </a:ext>
            </a:extLst>
          </p:cNvPr>
          <p:cNvSpPr/>
          <p:nvPr/>
        </p:nvSpPr>
        <p:spPr>
          <a:xfrm>
            <a:off x="2553009" y="3385601"/>
            <a:ext cx="3304355" cy="474771"/>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9" name="矩形 8">
            <a:extLst>
              <a:ext uri="{FF2B5EF4-FFF2-40B4-BE49-F238E27FC236}">
                <a16:creationId xmlns:a16="http://schemas.microsoft.com/office/drawing/2014/main" id="{1E936D25-21E9-4C6C-B5F3-432F0FDA54D4}"/>
              </a:ext>
            </a:extLst>
          </p:cNvPr>
          <p:cNvSpPr/>
          <p:nvPr/>
        </p:nvSpPr>
        <p:spPr>
          <a:xfrm>
            <a:off x="2553008" y="3451406"/>
            <a:ext cx="3217891" cy="356266"/>
          </a:xfrm>
          <a:prstGeom prst="rect">
            <a:avLst/>
          </a:prstGeom>
          <a:noFill/>
        </p:spPr>
        <p:txBody>
          <a:bodyPr wrap="square" rtlCol="0" anchor="t">
            <a:spAutoFit/>
          </a:bodyPr>
          <a:lstStyle/>
          <a:p>
            <a:pPr algn="ctr">
              <a:lnSpc>
                <a:spcPts val="2100"/>
              </a:lnSpc>
              <a:spcBef>
                <a:spcPts val="200"/>
              </a:spcBef>
            </a:pPr>
            <a:r>
              <a:rPr lang="en-US" altLang="zh-TW" sz="1600" b="1">
                <a:latin typeface="微軟正黑體" panose="020B0604030504040204" pitchFamily="34" charset="-120"/>
                <a:ea typeface="微軟正黑體" panose="020B0604030504040204" pitchFamily="34" charset="-120"/>
              </a:rPr>
              <a:t>RPO : </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每小時 </a:t>
            </a:r>
            <a:r>
              <a:rPr lang="en-US" altLang="zh-TW" sz="1600" b="1">
                <a:latin typeface="微軟正黑體" panose="020B0604030504040204" pitchFamily="34" charset="-120"/>
                <a:ea typeface="微軟正黑體" panose="020B0604030504040204" pitchFamily="34" charset="-120"/>
                <a:sym typeface="Arial" panose="020B0604020202020204" pitchFamily="34" charset="0"/>
              </a:rPr>
              <a:t>/ 24</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小時 </a:t>
            </a:r>
            <a:r>
              <a:rPr lang="en-US" altLang="zh-TW" sz="1600" b="1">
                <a:latin typeface="微軟正黑體" panose="020B0604030504040204" pitchFamily="34" charset="-120"/>
                <a:ea typeface="微軟正黑體" panose="020B0604030504040204" pitchFamily="34" charset="-120"/>
                <a:sym typeface="Arial" panose="020B0604020202020204" pitchFamily="34" charset="0"/>
              </a:rPr>
              <a:t>/ 365</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天</a:t>
            </a:r>
            <a:endParaRPr lang="en-US" altLang="zh-TW" sz="1600" b="1">
              <a:latin typeface="微軟正黑體" panose="020B0604030504040204" pitchFamily="34" charset="-120"/>
              <a:ea typeface="微軟正黑體" panose="020B0604030504040204" pitchFamily="34" charset="-120"/>
            </a:endParaRPr>
          </a:p>
        </p:txBody>
      </p:sp>
      <p:sp>
        <p:nvSpPr>
          <p:cNvPr id="51" name="矩形: 圓角 50">
            <a:extLst>
              <a:ext uri="{FF2B5EF4-FFF2-40B4-BE49-F238E27FC236}">
                <a16:creationId xmlns:a16="http://schemas.microsoft.com/office/drawing/2014/main" id="{041B400F-68C5-4B87-B9EC-AEBE4FF8C4E9}"/>
              </a:ext>
            </a:extLst>
          </p:cNvPr>
          <p:cNvSpPr/>
          <p:nvPr/>
        </p:nvSpPr>
        <p:spPr>
          <a:xfrm>
            <a:off x="2553009" y="2144936"/>
            <a:ext cx="3304355" cy="474771"/>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8" name="矩形 7">
            <a:extLst>
              <a:ext uri="{FF2B5EF4-FFF2-40B4-BE49-F238E27FC236}">
                <a16:creationId xmlns:a16="http://schemas.microsoft.com/office/drawing/2014/main" id="{1BD09A93-754B-4214-9092-0C7BFCA21DA9}"/>
              </a:ext>
            </a:extLst>
          </p:cNvPr>
          <p:cNvSpPr/>
          <p:nvPr/>
        </p:nvSpPr>
        <p:spPr>
          <a:xfrm>
            <a:off x="3115994" y="2219395"/>
            <a:ext cx="2160298" cy="356266"/>
          </a:xfrm>
          <a:prstGeom prst="rect">
            <a:avLst/>
          </a:prstGeom>
          <a:noFill/>
        </p:spPr>
        <p:txBody>
          <a:bodyPr wrap="square" rtlCol="0" anchor="t">
            <a:spAutoFit/>
          </a:bodyPr>
          <a:lstStyle/>
          <a:p>
            <a:pPr algn="ctr">
              <a:lnSpc>
                <a:spcPts val="2100"/>
              </a:lnSpc>
              <a:spcBef>
                <a:spcPts val="200"/>
              </a:spcBef>
            </a:pPr>
            <a:r>
              <a:rPr lang="en-US" altLang="zh-TW" sz="1600" b="1">
                <a:latin typeface="微軟正黑體" panose="020B0604030504040204" pitchFamily="34" charset="-120"/>
                <a:ea typeface="微軟正黑體" panose="020B0604030504040204" pitchFamily="34" charset="-120"/>
              </a:rPr>
              <a:t>RPO : </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每天 </a:t>
            </a:r>
            <a:r>
              <a:rPr lang="en-US" altLang="zh-TW" sz="1600" b="1">
                <a:latin typeface="微軟正黑體" panose="020B0604030504040204" pitchFamily="34" charset="-120"/>
                <a:ea typeface="微軟正黑體" panose="020B0604030504040204" pitchFamily="34" charset="-120"/>
                <a:sym typeface="Arial" panose="020B0604020202020204" pitchFamily="34" charset="0"/>
              </a:rPr>
              <a:t>/ </a:t>
            </a:r>
            <a:r>
              <a:rPr lang="zh-TW" altLang="en-US" sz="1600" b="1">
                <a:latin typeface="微軟正黑體" panose="020B0604030504040204" pitchFamily="34" charset="-120"/>
                <a:ea typeface="微軟正黑體" panose="020B0604030504040204" pitchFamily="34" charset="-120"/>
                <a:sym typeface="Arial" panose="020B0604020202020204" pitchFamily="34" charset="0"/>
              </a:rPr>
              <a:t>週期性</a:t>
            </a:r>
            <a:endParaRPr lang="en-US" altLang="zh-TW" sz="1600" b="1">
              <a:latin typeface="微軟正黑體" panose="020B0604030504040204" pitchFamily="34" charset="-120"/>
              <a:ea typeface="微軟正黑體" panose="020B0604030504040204" pitchFamily="34" charset="-120"/>
              <a:sym typeface="Arial" panose="020B0604020202020204" pitchFamily="34" charset="0"/>
            </a:endParaRP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9140" y="1910184"/>
            <a:ext cx="927484" cy="927484"/>
          </a:xfrm>
          <a:prstGeom prst="rect">
            <a:avLst/>
          </a:prstGeom>
          <a:effectLst/>
        </p:spPr>
      </p:pic>
      <p:pic>
        <p:nvPicPr>
          <p:cNvPr id="43" name="圖形 42">
            <a:extLst>
              <a:ext uri="{FF2B5EF4-FFF2-40B4-BE49-F238E27FC236}">
                <a16:creationId xmlns:a16="http://schemas.microsoft.com/office/drawing/2014/main" id="{5C046A85-2375-4EC7-BA1F-03460CB7C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505" y="3182164"/>
            <a:ext cx="894749" cy="894749"/>
          </a:xfrm>
          <a:prstGeom prst="rect">
            <a:avLst/>
          </a:prstGeom>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505" y="4416848"/>
            <a:ext cx="894749" cy="894749"/>
          </a:xfrm>
          <a:prstGeom prst="rect">
            <a:avLst/>
          </a:prstGeom>
          <a:effectLst/>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1012" y="1910184"/>
            <a:ext cx="927484" cy="927484"/>
          </a:xfrm>
          <a:prstGeom prst="rect">
            <a:avLst/>
          </a:prstGeom>
          <a:effectLst/>
        </p:spPr>
      </p:pic>
      <p:pic>
        <p:nvPicPr>
          <p:cNvPr id="68" name="圖形 67">
            <a:extLst>
              <a:ext uri="{FF2B5EF4-FFF2-40B4-BE49-F238E27FC236}">
                <a16:creationId xmlns:a16="http://schemas.microsoft.com/office/drawing/2014/main" id="{D6AB12AE-7193-4E47-9B3A-165B53AAD5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377" y="3166841"/>
            <a:ext cx="894749" cy="894749"/>
          </a:xfrm>
          <a:prstGeom prst="rect">
            <a:avLst/>
          </a:prstGeom>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7377" y="4416850"/>
            <a:ext cx="894749" cy="894749"/>
          </a:xfrm>
          <a:prstGeom prst="rect">
            <a:avLst/>
          </a:prstGeom>
          <a:effectLst/>
        </p:spPr>
      </p:pic>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3654119" y="5896658"/>
            <a:ext cx="4293079" cy="17568"/>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8466B98E-E2B8-4614-B476-6AD3EF2E19F8}"/>
              </a:ext>
            </a:extLst>
          </p:cNvPr>
          <p:cNvSpPr txBox="1"/>
          <p:nvPr/>
        </p:nvSpPr>
        <p:spPr>
          <a:xfrm>
            <a:off x="7427831" y="2057145"/>
            <a:ext cx="3480906" cy="707886"/>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dirty="0">
                <a:latin typeface="微軟正黑體" panose="020B0604030504040204" pitchFamily="34" charset="-120"/>
                <a:ea typeface="微軟正黑體" panose="020B0604030504040204" pitchFamily="34" charset="-120"/>
              </a:rPr>
              <a:t>HBS 3 :</a:t>
            </a:r>
            <a:br>
              <a:rPr lang="en-US" altLang="zh-TW" sz="1600" b="1" dirty="0">
                <a:latin typeface="微軟正黑體" panose="020B0604030504040204" pitchFamily="34" charset="-120"/>
                <a:ea typeface="微軟正黑體" panose="020B0604030504040204" pitchFamily="34" charset="-120"/>
              </a:rPr>
            </a:br>
            <a:r>
              <a:rPr lang="zh-TW" altLang="en-US" sz="1400" dirty="0"/>
              <a:t>檔案類型，多版本控制</a:t>
            </a:r>
            <a:br>
              <a:rPr lang="zh-TW" altLang="en-US" sz="1400" dirty="0"/>
            </a:br>
            <a:r>
              <a:rPr lang="zh-TW" altLang="en-US" sz="1400" dirty="0"/>
              <a:t>實現備份</a:t>
            </a:r>
            <a:r>
              <a:rPr lang="en-US" altLang="zh-TW" sz="1400" dirty="0"/>
              <a:t> 321 </a:t>
            </a:r>
            <a:r>
              <a:rPr lang="zh-TW" altLang="en-US" sz="1400" dirty="0"/>
              <a:t>的最佳工具</a:t>
            </a:r>
            <a:endParaRPr lang="en-US" altLang="zh-TW" sz="1400" dirty="0"/>
          </a:p>
        </p:txBody>
      </p:sp>
      <p:pic>
        <p:nvPicPr>
          <p:cNvPr id="28" name="圖片 27">
            <a:extLst>
              <a:ext uri="{FF2B5EF4-FFF2-40B4-BE49-F238E27FC236}">
                <a16:creationId xmlns:a16="http://schemas.microsoft.com/office/drawing/2014/main" id="{13A119F1-79B5-6749-A611-62BCA21861C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7957788" y="5478483"/>
            <a:ext cx="3089893" cy="753934"/>
          </a:xfrm>
          <a:prstGeom prst="rect">
            <a:avLst/>
          </a:prstGeom>
        </p:spPr>
      </p:pic>
      <p:pic>
        <p:nvPicPr>
          <p:cNvPr id="29" name="圖片 5" descr="一張含有 電腦 的圖片&#10;&#10;自動產生的描述">
            <a:extLst>
              <a:ext uri="{FF2B5EF4-FFF2-40B4-BE49-F238E27FC236}">
                <a16:creationId xmlns:a16="http://schemas.microsoft.com/office/drawing/2014/main" id="{F0084A04-F795-48D4-8296-3E2CFF1FB6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8081" y="5355426"/>
            <a:ext cx="1854517" cy="1168105"/>
          </a:xfrm>
          <a:prstGeom prst="rect">
            <a:avLst/>
          </a:prstGeom>
        </p:spPr>
      </p:pic>
      <p:pic>
        <p:nvPicPr>
          <p:cNvPr id="30" name="圖片 29" descr="一張含有 文字, 電子用品 的圖片&#10;&#10;自動產生的描述">
            <a:extLst>
              <a:ext uri="{FF2B5EF4-FFF2-40B4-BE49-F238E27FC236}">
                <a16:creationId xmlns:a16="http://schemas.microsoft.com/office/drawing/2014/main" id="{327EA0EB-C067-5CA9-DA18-8431A546C3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065" y="5607658"/>
            <a:ext cx="3049417" cy="520841"/>
          </a:xfrm>
          <a:prstGeom prst="rect">
            <a:avLst/>
          </a:prstGeom>
        </p:spPr>
      </p:pic>
    </p:spTree>
    <p:extLst>
      <p:ext uri="{BB962C8B-B14F-4D97-AF65-F5344CB8AC3E}">
        <p14:creationId xmlns:p14="http://schemas.microsoft.com/office/powerpoint/2010/main" val="1856372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3ABB146-378A-4E0D-A053-F59E77AE43D4}"/>
              </a:ext>
            </a:extLst>
          </p:cNvPr>
          <p:cNvSpPr/>
          <p:nvPr/>
        </p:nvSpPr>
        <p:spPr>
          <a:xfrm>
            <a:off x="4379417" y="2209658"/>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67" name="矩形: 圓角 166">
            <a:extLst>
              <a:ext uri="{FF2B5EF4-FFF2-40B4-BE49-F238E27FC236}">
                <a16:creationId xmlns:a16="http://schemas.microsoft.com/office/drawing/2014/main" id="{07094414-DE19-4177-94AD-5191EFA9EA8F}"/>
              </a:ext>
            </a:extLst>
          </p:cNvPr>
          <p:cNvSpPr/>
          <p:nvPr/>
        </p:nvSpPr>
        <p:spPr>
          <a:xfrm>
            <a:off x="1006944" y="2218997"/>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pic>
        <p:nvPicPr>
          <p:cNvPr id="19" name="圖形 18">
            <a:extLst>
              <a:ext uri="{FF2B5EF4-FFF2-40B4-BE49-F238E27FC236}">
                <a16:creationId xmlns:a16="http://schemas.microsoft.com/office/drawing/2014/main" id="{C73BA58C-4ECA-406C-836A-271AD0C3D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2910730"/>
            <a:ext cx="1603889" cy="389179"/>
          </a:xfrm>
          <a:prstGeom prst="rect">
            <a:avLst/>
          </a:prstGeom>
        </p:spPr>
      </p:pic>
      <p:pic>
        <p:nvPicPr>
          <p:cNvPr id="166" name="圖形 165">
            <a:extLst>
              <a:ext uri="{FF2B5EF4-FFF2-40B4-BE49-F238E27FC236}">
                <a16:creationId xmlns:a16="http://schemas.microsoft.com/office/drawing/2014/main" id="{3C426DD1-292A-451F-938A-7D17D1855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4956932"/>
            <a:ext cx="1603889" cy="389179"/>
          </a:xfrm>
          <a:prstGeom prst="rect">
            <a:avLst/>
          </a:prstGeom>
        </p:spPr>
      </p:pic>
      <p:pic>
        <p:nvPicPr>
          <p:cNvPr id="168" name="圖形 167">
            <a:extLst>
              <a:ext uri="{FF2B5EF4-FFF2-40B4-BE49-F238E27FC236}">
                <a16:creationId xmlns:a16="http://schemas.microsoft.com/office/drawing/2014/main" id="{09198C2A-966F-4183-8932-572CA8F44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6456" y="2863765"/>
            <a:ext cx="1271703" cy="308575"/>
          </a:xfrm>
          <a:prstGeom prst="rect">
            <a:avLst/>
          </a:prstGeom>
        </p:spPr>
      </p:pic>
      <p:sp>
        <p:nvSpPr>
          <p:cNvPr id="2" name="標題 1">
            <a:extLst>
              <a:ext uri="{FF2B5EF4-FFF2-40B4-BE49-F238E27FC236}">
                <a16:creationId xmlns:a16="http://schemas.microsoft.com/office/drawing/2014/main" id="{7E7A61FB-0746-4080-8E54-5CFF8D8B26FC}"/>
              </a:ext>
            </a:extLst>
          </p:cNvPr>
          <p:cNvSpPr>
            <a:spLocks noGrp="1"/>
          </p:cNvSpPr>
          <p:nvPr>
            <p:ph type="title" idx="4294967295"/>
          </p:nvPr>
        </p:nvSpPr>
        <p:spPr>
          <a:xfrm>
            <a:off x="1110867" y="329871"/>
            <a:ext cx="9937750" cy="898525"/>
          </a:xfrm>
        </p:spPr>
        <p:txBody>
          <a:bodyPr>
            <a:norm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HBS 3.0 </a:t>
            </a:r>
            <a:r>
              <a:rPr lang="zh-CN" altLang="en-US" sz="4000" b="1">
                <a:solidFill>
                  <a:schemeClr val="bg1"/>
                </a:solidFill>
                <a:latin typeface="微軟正黑體" panose="020B0604030504040204" pitchFamily="34" charset="-120"/>
                <a:ea typeface="微軟正黑體" panose="020B0604030504040204" pitchFamily="34" charset="-120"/>
              </a:rPr>
              <a:t>輕鬆完成備份</a:t>
            </a:r>
            <a:r>
              <a:rPr lang="zh-TW" altLang="en-US" sz="4000" b="1">
                <a:solidFill>
                  <a:schemeClr val="bg1"/>
                </a:solidFill>
                <a:latin typeface="微軟正黑體" panose="020B0604030504040204" pitchFamily="34" charset="-120"/>
                <a:ea typeface="微軟正黑體" panose="020B0604030504040204" pitchFamily="34" charset="-120"/>
              </a:rPr>
              <a:t> </a:t>
            </a:r>
            <a:r>
              <a:rPr lang="en-US" altLang="zh-CN" sz="4000" b="1">
                <a:solidFill>
                  <a:schemeClr val="bg1"/>
                </a:solidFill>
                <a:latin typeface="微軟正黑體" panose="020B0604030504040204" pitchFamily="34" charset="-120"/>
                <a:ea typeface="微軟正黑體" panose="020B0604030504040204" pitchFamily="34" charset="-120"/>
              </a:rPr>
              <a:t>3-2-1</a:t>
            </a:r>
            <a:r>
              <a:rPr lang="zh-TW" altLang="en-US" sz="4000" b="1">
                <a:solidFill>
                  <a:schemeClr val="bg1"/>
                </a:solidFill>
                <a:latin typeface="微軟正黑體" panose="020B0604030504040204" pitchFamily="34" charset="-120"/>
                <a:ea typeface="微軟正黑體" panose="020B0604030504040204" pitchFamily="34" charset="-120"/>
              </a:rPr>
              <a:t> </a:t>
            </a:r>
            <a:r>
              <a:rPr lang="zh-CN" altLang="en-US" sz="4000" b="1">
                <a:solidFill>
                  <a:schemeClr val="bg1"/>
                </a:solidFill>
                <a:latin typeface="微軟正黑體" panose="020B0604030504040204" pitchFamily="34" charset="-120"/>
                <a:ea typeface="微軟正黑體" panose="020B0604030504040204" pitchFamily="34" charset="-120"/>
              </a:rPr>
              <a:t>的策略</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sp>
        <p:nvSpPr>
          <p:cNvPr id="34" name="矩形: 圓角 33">
            <a:extLst>
              <a:ext uri="{FF2B5EF4-FFF2-40B4-BE49-F238E27FC236}">
                <a16:creationId xmlns:a16="http://schemas.microsoft.com/office/drawing/2014/main" id="{26331DD1-18DD-4546-A651-D303F95E84C0}"/>
              </a:ext>
            </a:extLst>
          </p:cNvPr>
          <p:cNvSpPr/>
          <p:nvPr/>
        </p:nvSpPr>
        <p:spPr>
          <a:xfrm>
            <a:off x="7751890" y="2209658"/>
            <a:ext cx="3446719"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37" name="Google Shape;1476;p83">
            <a:extLst>
              <a:ext uri="{FF2B5EF4-FFF2-40B4-BE49-F238E27FC236}">
                <a16:creationId xmlns:a16="http://schemas.microsoft.com/office/drawing/2014/main" id="{2B2F6E34-101B-464C-93D9-1B4303404AD5}"/>
              </a:ext>
            </a:extLst>
          </p:cNvPr>
          <p:cNvSpPr/>
          <p:nvPr/>
        </p:nvSpPr>
        <p:spPr>
          <a:xfrm>
            <a:off x="996526" y="1696887"/>
            <a:ext cx="3213008" cy="757423"/>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微軟正黑體" panose="020B0604030504040204" pitchFamily="34" charset="-120"/>
              <a:ea typeface="微軟正黑體" panose="020B0604030504040204" pitchFamily="34" charset="-120"/>
            </a:endParaRPr>
          </a:p>
        </p:txBody>
      </p:sp>
      <p:sp>
        <p:nvSpPr>
          <p:cNvPr id="38" name="Google Shape;1476;p83">
            <a:extLst>
              <a:ext uri="{FF2B5EF4-FFF2-40B4-BE49-F238E27FC236}">
                <a16:creationId xmlns:a16="http://schemas.microsoft.com/office/drawing/2014/main" id="{ACF01A1B-2FF5-4B1A-BA14-DBA8C70E4AFE}"/>
              </a:ext>
            </a:extLst>
          </p:cNvPr>
          <p:cNvSpPr/>
          <p:nvPr/>
        </p:nvSpPr>
        <p:spPr>
          <a:xfrm>
            <a:off x="7757029" y="1685122"/>
            <a:ext cx="3446719" cy="757423"/>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微軟正黑體" panose="020B0604030504040204" pitchFamily="34" charset="-120"/>
              <a:ea typeface="微軟正黑體" panose="020B0604030504040204" pitchFamily="34" charset="-120"/>
            </a:endParaRPr>
          </a:p>
        </p:txBody>
      </p:sp>
      <p:sp>
        <p:nvSpPr>
          <p:cNvPr id="39" name="Google Shape;1476;p83">
            <a:extLst>
              <a:ext uri="{FF2B5EF4-FFF2-40B4-BE49-F238E27FC236}">
                <a16:creationId xmlns:a16="http://schemas.microsoft.com/office/drawing/2014/main" id="{51A3BED6-8A67-41A5-9BA1-8BF0EF1E2D40}"/>
              </a:ext>
            </a:extLst>
          </p:cNvPr>
          <p:cNvSpPr/>
          <p:nvPr/>
        </p:nvSpPr>
        <p:spPr>
          <a:xfrm>
            <a:off x="4372048" y="1685122"/>
            <a:ext cx="3213008" cy="757423"/>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微軟正黑體" panose="020B0604030504040204" pitchFamily="34" charset="-120"/>
              <a:ea typeface="微軟正黑體" panose="020B0604030504040204" pitchFamily="34" charset="-120"/>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51305" y="2346232"/>
            <a:ext cx="822345" cy="8223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16717" y="3851799"/>
            <a:ext cx="822345" cy="61360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0810" y="5027096"/>
            <a:ext cx="715652" cy="740171"/>
          </a:xfrm>
          <a:prstGeom prst="rect">
            <a:avLst/>
          </a:prstGeom>
          <a:noFill/>
          <a:extLst>
            <a:ext uri="{909E8E84-426E-40DD-AFC4-6F175D3DCCD1}">
              <a14:hiddenFill xmlns:a14="http://schemas.microsoft.com/office/drawing/2010/main">
                <a:solidFill>
                  <a:srgbClr val="FFFFFF"/>
                </a:solidFill>
              </a14:hiddenFill>
            </a:ext>
          </a:extLst>
        </p:spPr>
      </p:pic>
      <p:sp>
        <p:nvSpPr>
          <p:cNvPr id="43" name="文字方塊 42">
            <a:extLst>
              <a:ext uri="{FF2B5EF4-FFF2-40B4-BE49-F238E27FC236}">
                <a16:creationId xmlns:a16="http://schemas.microsoft.com/office/drawing/2014/main" id="{C32694A7-8170-4EAB-9ED3-F9FE76B893F7}"/>
              </a:ext>
            </a:extLst>
          </p:cNvPr>
          <p:cNvSpPr txBox="1"/>
          <p:nvPr/>
        </p:nvSpPr>
        <p:spPr>
          <a:xfrm>
            <a:off x="4691838" y="1683840"/>
            <a:ext cx="2493724" cy="707886"/>
          </a:xfrm>
          <a:prstGeom prst="rect">
            <a:avLst/>
          </a:prstGeom>
          <a:noFill/>
        </p:spPr>
        <p:txBody>
          <a:bodyPr wrap="square" rtlCol="0" anchor="t">
            <a:spAutoFit/>
          </a:bodyPr>
          <a:lstStyle/>
          <a:p>
            <a:pPr algn="ctr"/>
            <a:r>
              <a:rPr lang="zh-TW" altLang="en-US" sz="2000" b="1">
                <a:latin typeface="微軟正黑體" panose="020B0604030504040204" pitchFamily="34" charset="-120"/>
                <a:ea typeface="微軟正黑體" panose="020B0604030504040204" pitchFamily="34" charset="-120"/>
              </a:rPr>
              <a:t>遠端 </a:t>
            </a:r>
            <a:r>
              <a:rPr lang="en-US" altLang="zh-TW" sz="2000" b="1">
                <a:latin typeface="微軟正黑體" panose="020B0604030504040204" pitchFamily="34" charset="-120"/>
                <a:ea typeface="微軟正黑體" panose="020B0604030504040204" pitchFamily="34" charset="-120"/>
              </a:rPr>
              <a:t>NAS </a:t>
            </a:r>
            <a:r>
              <a:rPr lang="zh-TW" altLang="en-US" sz="2000" b="1">
                <a:latin typeface="微軟正黑體" panose="020B0604030504040204" pitchFamily="34" charset="-120"/>
                <a:ea typeface="微軟正黑體" panose="020B0604030504040204" pitchFamily="34" charset="-120"/>
              </a:rPr>
              <a:t>存取 
</a:t>
            </a:r>
            <a:r>
              <a:rPr lang="en-US" altLang="zh-TW" sz="2000" b="1">
                <a:latin typeface="微軟正黑體" panose="020B0604030504040204" pitchFamily="34" charset="-120"/>
                <a:ea typeface="微軟正黑體" panose="020B0604030504040204" pitchFamily="34" charset="-120"/>
              </a:rPr>
              <a:t>( </a:t>
            </a:r>
            <a:r>
              <a:rPr lang="zh-TW" altLang="en-US" sz="2000" b="1">
                <a:latin typeface="微軟正黑體" panose="020B0604030504040204" pitchFamily="34" charset="-120"/>
                <a:ea typeface="微軟正黑體" panose="020B0604030504040204" pitchFamily="34" charset="-120"/>
              </a:rPr>
              <a:t>經 </a:t>
            </a:r>
            <a:r>
              <a:rPr lang="en-US" altLang="zh-TW" sz="2000" b="1">
                <a:latin typeface="微軟正黑體" panose="020B0604030504040204" pitchFamily="34" charset="-120"/>
                <a:ea typeface="微軟正黑體" panose="020B0604030504040204" pitchFamily="34" charset="-120"/>
              </a:rPr>
              <a:t>File Station )</a:t>
            </a:r>
            <a:endParaRPr lang="en-US" altLang="zh-TW" sz="1600" b="1">
              <a:latin typeface="微軟正黑體" panose="020B0604030504040204" pitchFamily="34" charset="-120"/>
              <a:ea typeface="微軟正黑體" panose="020B0604030504040204" pitchFamily="34" charset="-120"/>
              <a:cs typeface="Calibri"/>
            </a:endParaRPr>
          </a:p>
        </p:txBody>
      </p:sp>
      <p:sp>
        <p:nvSpPr>
          <p:cNvPr id="44" name="文字方塊 43">
            <a:extLst>
              <a:ext uri="{FF2B5EF4-FFF2-40B4-BE49-F238E27FC236}">
                <a16:creationId xmlns:a16="http://schemas.microsoft.com/office/drawing/2014/main" id="{E4D37D65-8ABD-474E-B3A1-958482530881}"/>
              </a:ext>
            </a:extLst>
          </p:cNvPr>
          <p:cNvSpPr txBox="1"/>
          <p:nvPr/>
        </p:nvSpPr>
        <p:spPr>
          <a:xfrm>
            <a:off x="7818357" y="1714618"/>
            <a:ext cx="3372813" cy="646331"/>
          </a:xfrm>
          <a:prstGeom prst="rect">
            <a:avLst/>
          </a:prstGeom>
          <a:noFill/>
        </p:spPr>
        <p:txBody>
          <a:bodyPr wrap="square" rtlCol="0" anchor="t">
            <a:spAutoFit/>
          </a:bodyPr>
          <a:lstStyle/>
          <a:p>
            <a:pPr algn="ctr"/>
            <a:r>
              <a:rPr lang="zh-TW" altLang="en-US" sz="2000" b="1">
                <a:latin typeface="微軟正黑體" panose="020B0604030504040204" pitchFamily="34" charset="-120"/>
                <a:ea typeface="微軟正黑體" panose="020B0604030504040204" pitchFamily="34" charset="-120"/>
                <a:cs typeface="Calibri"/>
              </a:rPr>
              <a:t>攜帶使用
</a:t>
            </a:r>
            <a:r>
              <a:rPr lang="en-US" altLang="zh-TW" sz="1600" b="1">
                <a:latin typeface="微軟正黑體" panose="020B0604030504040204" pitchFamily="34" charset="-120"/>
                <a:ea typeface="微軟正黑體" panose="020B0604030504040204" pitchFamily="34" charset="-120"/>
                <a:cs typeface="Calibri"/>
              </a:rPr>
              <a:t>(</a:t>
            </a:r>
            <a:r>
              <a:rPr lang="en-US" altLang="zh-TW" sz="1600" b="1" err="1">
                <a:latin typeface="微軟正黑體" panose="020B0604030504040204" pitchFamily="34" charset="-120"/>
                <a:ea typeface="微軟正黑體" panose="020B0604030504040204" pitchFamily="34" charset="-120"/>
                <a:cs typeface="Calibri"/>
              </a:rPr>
              <a:t>QuDedup</a:t>
            </a:r>
            <a:r>
              <a:rPr lang="en-US" altLang="zh-TW" sz="1600" b="1">
                <a:latin typeface="微軟正黑體" panose="020B0604030504040204" pitchFamily="34" charset="-120"/>
                <a:ea typeface="微軟正黑體" panose="020B0604030504040204" pitchFamily="34" charset="-120"/>
                <a:cs typeface="Calibri"/>
              </a:rPr>
              <a:t> Extract Tool </a:t>
            </a:r>
            <a:r>
              <a:rPr lang="zh-TW" altLang="en-US" sz="1600" b="1">
                <a:latin typeface="微軟正黑體" panose="020B0604030504040204" pitchFamily="34" charset="-120"/>
                <a:ea typeface="微軟正黑體" panose="020B0604030504040204" pitchFamily="34" charset="-120"/>
                <a:cs typeface="Calibri"/>
              </a:rPr>
              <a:t>還原工具</a:t>
            </a:r>
            <a:r>
              <a:rPr lang="en-US" altLang="zh-TW" sz="1600" b="1">
                <a:latin typeface="微軟正黑體" panose="020B0604030504040204" pitchFamily="34" charset="-120"/>
                <a:ea typeface="微軟正黑體" panose="020B0604030504040204" pitchFamily="34" charset="-120"/>
                <a:cs typeface="Calibri"/>
              </a:rPr>
              <a:t>)</a:t>
            </a:r>
          </a:p>
        </p:txBody>
      </p:sp>
      <p:sp>
        <p:nvSpPr>
          <p:cNvPr id="45" name="文字方塊 44">
            <a:extLst>
              <a:ext uri="{FF2B5EF4-FFF2-40B4-BE49-F238E27FC236}">
                <a16:creationId xmlns:a16="http://schemas.microsoft.com/office/drawing/2014/main" id="{8BEC99C7-C344-4460-A14A-01D6C80CEF7E}"/>
              </a:ext>
            </a:extLst>
          </p:cNvPr>
          <p:cNvSpPr txBox="1"/>
          <p:nvPr/>
        </p:nvSpPr>
        <p:spPr>
          <a:xfrm>
            <a:off x="5826140" y="5927224"/>
            <a:ext cx="1891111" cy="338554"/>
          </a:xfrm>
          <a:prstGeom prst="rect">
            <a:avLst/>
          </a:prstGeom>
          <a:noFill/>
        </p:spPr>
        <p:txBody>
          <a:bodyPr wrap="square" rtlCol="0" anchor="t">
            <a:spAutoFit/>
          </a:bodyPr>
          <a:lstStyle/>
          <a:p>
            <a:pPr algn="ctr"/>
            <a:r>
              <a:rPr lang="zh-TW" altLang="en-US" sz="1600" b="1">
                <a:latin typeface="微軟正黑體" panose="020B0604030504040204" pitchFamily="34" charset="-120"/>
                <a:ea typeface="微軟正黑體" panose="020B0604030504040204" pitchFamily="34" charset="-120"/>
              </a:rPr>
              <a:t>雲端存取</a:t>
            </a:r>
          </a:p>
        </p:txBody>
      </p:sp>
      <p:sp>
        <p:nvSpPr>
          <p:cNvPr id="46" name="文字方塊 45">
            <a:extLst>
              <a:ext uri="{FF2B5EF4-FFF2-40B4-BE49-F238E27FC236}">
                <a16:creationId xmlns:a16="http://schemas.microsoft.com/office/drawing/2014/main" id="{84C922F8-F264-42AB-9FCB-034EE1D477BF}"/>
              </a:ext>
            </a:extLst>
          </p:cNvPr>
          <p:cNvSpPr txBox="1"/>
          <p:nvPr/>
        </p:nvSpPr>
        <p:spPr>
          <a:xfrm>
            <a:off x="4568895" y="3885233"/>
            <a:ext cx="273273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微軟正黑體"/>
                <a:ea typeface="微軟正黑體"/>
                <a:cs typeface="Arial"/>
              </a:rPr>
              <a:t>File Station</a:t>
            </a:r>
            <a:r>
              <a:rPr lang="zh-TW" altLang="en-US" sz="1200" b="1">
                <a:latin typeface="微軟正黑體"/>
                <a:ea typeface="微軟正黑體"/>
                <a:cs typeface="Arial"/>
              </a:rPr>
              <a:t>支援 </a:t>
            </a:r>
            <a:r>
              <a:rPr lang="en-US" altLang="zh-TW" sz="1200" b="1" err="1">
                <a:latin typeface="微軟正黑體"/>
                <a:ea typeface="微軟正黑體"/>
                <a:cs typeface="Arial"/>
              </a:rPr>
              <a:t>QuDedup</a:t>
            </a:r>
            <a:r>
              <a:rPr lang="en-US" altLang="zh-TW" sz="1200" b="1">
                <a:latin typeface="微軟正黑體"/>
                <a:ea typeface="微軟正黑體"/>
                <a:cs typeface="Arial"/>
              </a:rPr>
              <a:t> </a:t>
            </a:r>
            <a:r>
              <a:rPr lang="zh-TW" altLang="en-US" sz="1200" b="1">
                <a:latin typeface="微軟正黑體"/>
                <a:ea typeface="微軟正黑體"/>
                <a:cs typeface="Arial"/>
              </a:rPr>
              <a:t>還原功能</a:t>
            </a:r>
          </a:p>
        </p:txBody>
      </p:sp>
      <p:sp>
        <p:nvSpPr>
          <p:cNvPr id="47" name="文字方塊 46">
            <a:extLst>
              <a:ext uri="{FF2B5EF4-FFF2-40B4-BE49-F238E27FC236}">
                <a16:creationId xmlns:a16="http://schemas.microsoft.com/office/drawing/2014/main" id="{D0583521-1935-425D-AF73-52FD2B25C5F5}"/>
              </a:ext>
            </a:extLst>
          </p:cNvPr>
          <p:cNvSpPr txBox="1"/>
          <p:nvPr/>
        </p:nvSpPr>
        <p:spPr>
          <a:xfrm>
            <a:off x="1197113" y="5909996"/>
            <a:ext cx="272362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微軟正黑體"/>
                <a:ea typeface="微軟正黑體"/>
                <a:cs typeface="Arial"/>
              </a:rPr>
              <a:t>File Station</a:t>
            </a:r>
            <a:r>
              <a:rPr lang="zh-TW" altLang="en-US" sz="1200" b="1">
                <a:latin typeface="微軟正黑體"/>
                <a:ea typeface="微軟正黑體"/>
                <a:cs typeface="Arial"/>
              </a:rPr>
              <a:t>支援 </a:t>
            </a:r>
            <a:r>
              <a:rPr lang="en-US" altLang="zh-TW" sz="1200" b="1" err="1">
                <a:latin typeface="微軟正黑體"/>
                <a:ea typeface="微軟正黑體"/>
                <a:cs typeface="Arial"/>
              </a:rPr>
              <a:t>QuDedup</a:t>
            </a:r>
            <a:r>
              <a:rPr lang="en-US" altLang="zh-TW" sz="1200" b="1">
                <a:latin typeface="微軟正黑體"/>
                <a:ea typeface="微軟正黑體"/>
                <a:cs typeface="Arial"/>
              </a:rPr>
              <a:t> </a:t>
            </a:r>
            <a:r>
              <a:rPr lang="zh-TW" altLang="en-US" sz="1200" b="1">
                <a:latin typeface="微軟正黑體"/>
                <a:ea typeface="微軟正黑體"/>
                <a:cs typeface="Arial"/>
              </a:rPr>
              <a:t>還原功能</a:t>
            </a:r>
          </a:p>
        </p:txBody>
      </p:sp>
      <p:sp>
        <p:nvSpPr>
          <p:cNvPr id="50" name="矩形 34">
            <a:extLst>
              <a:ext uri="{FF2B5EF4-FFF2-40B4-BE49-F238E27FC236}">
                <a16:creationId xmlns:a16="http://schemas.microsoft.com/office/drawing/2014/main" id="{B0CCADA3-8145-4B5F-878C-519BCBED6514}"/>
              </a:ext>
            </a:extLst>
          </p:cNvPr>
          <p:cNvSpPr/>
          <p:nvPr/>
        </p:nvSpPr>
        <p:spPr>
          <a:xfrm>
            <a:off x="1371785" y="1248075"/>
            <a:ext cx="5642303" cy="348878"/>
          </a:xfrm>
          <a:prstGeom prst="rect">
            <a:avLst/>
          </a:prstGeom>
        </p:spPr>
        <p:txBody>
          <a:bodyPr wrap="square">
            <a:spAutoFit/>
          </a:bodyPr>
          <a:lstStyle/>
          <a:p>
            <a:pPr algn="ctr"/>
            <a:r>
              <a:rPr lang="en-US" altLang="zh-TW" sz="1667"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HBS 3 (Hybrid Backup Sync 3) </a:t>
            </a:r>
            <a:r>
              <a:rPr lang="zh-TW" altLang="en-US" sz="1667"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混合型備份與同步中心</a:t>
            </a:r>
          </a:p>
        </p:txBody>
      </p:sp>
      <p:sp>
        <p:nvSpPr>
          <p:cNvPr id="51" name="文字方塊 50">
            <a:extLst>
              <a:ext uri="{FF2B5EF4-FFF2-40B4-BE49-F238E27FC236}">
                <a16:creationId xmlns:a16="http://schemas.microsoft.com/office/drawing/2014/main" id="{58766382-DA36-4A47-A838-D3FFEA6579E5}"/>
              </a:ext>
            </a:extLst>
          </p:cNvPr>
          <p:cNvSpPr txBox="1"/>
          <p:nvPr/>
        </p:nvSpPr>
        <p:spPr>
          <a:xfrm>
            <a:off x="1351637" y="1683839"/>
            <a:ext cx="2534993" cy="707886"/>
          </a:xfrm>
          <a:prstGeom prst="rect">
            <a:avLst/>
          </a:prstGeom>
          <a:noFill/>
        </p:spPr>
        <p:txBody>
          <a:bodyPr wrap="square" rtlCol="0" anchor="t">
            <a:spAutoFit/>
          </a:bodyPr>
          <a:lstStyle/>
          <a:p>
            <a:pPr algn="ctr"/>
            <a:r>
              <a:rPr lang="zh-TW" altLang="en-US" sz="2000" b="1">
                <a:latin typeface="微軟正黑體" panose="020B0604030504040204" pitchFamily="34" charset="-120"/>
                <a:ea typeface="微軟正黑體" panose="020B0604030504040204" pitchFamily="34" charset="-120"/>
              </a:rPr>
              <a:t>本地 </a:t>
            </a:r>
            <a:r>
              <a:rPr lang="en-US" altLang="zh-TW" sz="2000" b="1">
                <a:latin typeface="微軟正黑體" panose="020B0604030504040204" pitchFamily="34" charset="-120"/>
                <a:ea typeface="微軟正黑體" panose="020B0604030504040204" pitchFamily="34" charset="-120"/>
              </a:rPr>
              <a:t>NAS </a:t>
            </a:r>
            <a:r>
              <a:rPr lang="zh-TW" altLang="en-US" sz="2000" b="1">
                <a:latin typeface="微軟正黑體" panose="020B0604030504040204" pitchFamily="34" charset="-120"/>
                <a:ea typeface="微軟正黑體" panose="020B0604030504040204" pitchFamily="34" charset="-120"/>
              </a:rPr>
              <a:t>存取 </a:t>
            </a:r>
            <a:endParaRPr lang="en-US" altLang="zh-TW" sz="2000" b="1">
              <a:latin typeface="微軟正黑體" panose="020B0604030504040204" pitchFamily="34" charset="-120"/>
              <a:ea typeface="微軟正黑體" panose="020B0604030504040204" pitchFamily="34" charset="-120"/>
            </a:endParaRPr>
          </a:p>
          <a:p>
            <a:pPr algn="ctr"/>
            <a:r>
              <a:rPr lang="en-US" altLang="zh-TW" sz="2000" b="1">
                <a:latin typeface="微軟正黑體" panose="020B0604030504040204" pitchFamily="34" charset="-120"/>
                <a:ea typeface="微軟正黑體" panose="020B0604030504040204" pitchFamily="34" charset="-120"/>
              </a:rPr>
              <a:t>(</a:t>
            </a:r>
            <a:r>
              <a:rPr lang="zh-TW" altLang="en-US" sz="2000" b="1">
                <a:latin typeface="微軟正黑體" panose="020B0604030504040204" pitchFamily="34" charset="-120"/>
                <a:ea typeface="微軟正黑體" panose="020B0604030504040204" pitchFamily="34" charset="-120"/>
              </a:rPr>
              <a:t>經 </a:t>
            </a:r>
            <a:r>
              <a:rPr lang="en-US" altLang="zh-TW" sz="2000" b="1">
                <a:latin typeface="微軟正黑體" panose="020B0604030504040204" pitchFamily="34" charset="-120"/>
                <a:ea typeface="微軟正黑體" panose="020B0604030504040204" pitchFamily="34" charset="-120"/>
              </a:rPr>
              <a:t>HBS 3)</a:t>
            </a:r>
            <a:endParaRPr lang="en-US" altLang="zh-TW" sz="1500" b="1">
              <a:latin typeface="微軟正黑體" panose="020B0604030504040204" pitchFamily="34" charset="-120"/>
              <a:ea typeface="微軟正黑體" panose="020B0604030504040204" pitchFamily="34" charset="-120"/>
              <a:cs typeface="Calibri"/>
            </a:endParaRPr>
          </a:p>
        </p:txBody>
      </p:sp>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3823079" y="2968541"/>
            <a:ext cx="92718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2705" y="2625966"/>
            <a:ext cx="269372" cy="838047"/>
          </a:xfrm>
          <a:prstGeom prst="rect">
            <a:avLst/>
          </a:prstGeom>
          <a:effectLst>
            <a:outerShdw blurRad="50800" dist="38100" dir="2700000" algn="tl" rotWithShape="0">
              <a:prstClr val="black">
                <a:alpha val="40000"/>
              </a:prstClr>
            </a:outerShdw>
          </a:effectLst>
        </p:spPr>
      </p:pic>
      <p:sp>
        <p:nvSpPr>
          <p:cNvPr id="63" name="矩形: 圓角 62">
            <a:extLst>
              <a:ext uri="{FF2B5EF4-FFF2-40B4-BE49-F238E27FC236}">
                <a16:creationId xmlns:a16="http://schemas.microsoft.com/office/drawing/2014/main" id="{5553B719-44B2-4680-86A3-7234D376B2B6}"/>
              </a:ext>
            </a:extLst>
          </p:cNvPr>
          <p:cNvSpPr/>
          <p:nvPr/>
        </p:nvSpPr>
        <p:spPr>
          <a:xfrm>
            <a:off x="3506020" y="2543865"/>
            <a:ext cx="1097632" cy="247508"/>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3187756" y="2514835"/>
            <a:ext cx="1722923" cy="256545"/>
          </a:xfrm>
          <a:prstGeom prst="rect">
            <a:avLst/>
          </a:prstGeom>
          <a:noFill/>
        </p:spPr>
        <p:txBody>
          <a:bodyPr wrap="square" rtlCol="0">
            <a:spAutoFit/>
          </a:bodyPr>
          <a:lstStyle/>
          <a:p>
            <a:pPr algn="ctr"/>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rPr>
              <a:t>Backup/Restore</a:t>
            </a:r>
            <a:endParaRPr lang="zh-TW" altLang="en-US" sz="1067"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6282911" y="3012881"/>
            <a:ext cx="58904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6254" y="2614369"/>
            <a:ext cx="600072" cy="600072"/>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41505" y="4343473"/>
            <a:ext cx="2079639" cy="900559"/>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230701" y="4593023"/>
            <a:ext cx="509677" cy="509677"/>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6718" y="4399206"/>
            <a:ext cx="269372" cy="838047"/>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6127029" y="4748825"/>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6114221" y="472110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5774" y="5770173"/>
            <a:ext cx="600072" cy="600072"/>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5472476" y="5266076"/>
            <a:ext cx="0" cy="411776"/>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2620" y="5269989"/>
            <a:ext cx="1785404" cy="1004291"/>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9630966" y="5105107"/>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9618157" y="507738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9913380" y="3144413"/>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sp>
        <p:nvSpPr>
          <p:cNvPr id="100" name="文字方塊 99">
            <a:extLst>
              <a:ext uri="{FF2B5EF4-FFF2-40B4-BE49-F238E27FC236}">
                <a16:creationId xmlns:a16="http://schemas.microsoft.com/office/drawing/2014/main" id="{22E8BF5B-3166-47C8-AF13-5F25BFB6AA52}"/>
              </a:ext>
            </a:extLst>
          </p:cNvPr>
          <p:cNvSpPr txBox="1"/>
          <p:nvPr/>
        </p:nvSpPr>
        <p:spPr>
          <a:xfrm>
            <a:off x="10346384" y="3144163"/>
            <a:ext cx="70223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zh-TW" altLang="en-US" sz="1200" b="1">
                <a:latin typeface="微軟正黑體" panose="020B0604030504040204" pitchFamily="34" charset="-120"/>
                <a:ea typeface="微軟正黑體" panose="020B0604030504040204" pitchFamily="34" charset="-120"/>
              </a:rPr>
              <a:t>東京</a:t>
            </a: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11312" y="2666616"/>
            <a:ext cx="1785404" cy="1004291"/>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77470" y="3004567"/>
            <a:ext cx="509677" cy="509677"/>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9599658" y="2501733"/>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9586851" y="2474009"/>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81593" y="3987700"/>
            <a:ext cx="1785404" cy="1004291"/>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9569941" y="3822816"/>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9557133" y="379509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944159" y="3772687"/>
            <a:ext cx="0" cy="1135610"/>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3809263" y="3279564"/>
            <a:ext cx="952035" cy="126409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3677185" y="3624643"/>
            <a:ext cx="702233" cy="241012"/>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3612388" y="3611002"/>
            <a:ext cx="925841" cy="256545"/>
          </a:xfrm>
          <a:prstGeom prst="rect">
            <a:avLst/>
          </a:prstGeom>
          <a:noFill/>
        </p:spPr>
        <p:txBody>
          <a:bodyPr wrap="square" rtlCol="0">
            <a:spAutoFit/>
          </a:bodyPr>
          <a:lstStyle/>
          <a:p>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rPr>
              <a:t>TCP BBR</a:t>
            </a:r>
            <a:endParaRPr lang="zh-TW" altLang="en-US" sz="1067" b="1" spc="-15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7328653" y="3113244"/>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7539663" y="3227538"/>
            <a:ext cx="432993" cy="622972"/>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7346190" y="5311879"/>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7521180" y="5541057"/>
            <a:ext cx="506668" cy="426757"/>
            <a:chOff x="5683805" y="5518573"/>
            <a:chExt cx="371586"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7088723" y="4207582"/>
            <a:ext cx="1272149" cy="700805"/>
            <a:chOff x="5382236" y="3152426"/>
            <a:chExt cx="932985"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7068340" y="4966665"/>
            <a:ext cx="1319339" cy="28691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6871959" y="4960758"/>
            <a:ext cx="1687629" cy="261610"/>
          </a:xfrm>
          <a:prstGeom prst="rect">
            <a:avLst/>
          </a:prstGeom>
          <a:noFill/>
        </p:spPr>
        <p:txBody>
          <a:bodyPr wrap="square" lIns="91440" tIns="45720" rIns="91440" bIns="45720" rtlCol="0" anchor="t">
            <a:spAutoFit/>
          </a:bodyPr>
          <a:lstStyle/>
          <a:p>
            <a:pPr algn="ctr"/>
            <a:r>
              <a:rPr lang="en-US" altLang="zh-TW" sz="1100" b="1">
                <a:solidFill>
                  <a:schemeClr val="bg1"/>
                </a:solidFill>
                <a:latin typeface="Arial"/>
                <a:ea typeface="微軟正黑體"/>
                <a:cs typeface="Arial"/>
              </a:rPr>
              <a:t>SMB / Rsync / FTP</a:t>
            </a:r>
          </a:p>
        </p:txBody>
      </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2756" y="4713653"/>
            <a:ext cx="269372" cy="838047"/>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9923956" y="4466898"/>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47753" y="4352011"/>
            <a:ext cx="509677" cy="509677"/>
          </a:xfrm>
          <a:prstGeom prst="rect">
            <a:avLst/>
          </a:prstGeom>
          <a:effectLst>
            <a:outerShdw blurRad="50800" dist="38100" dir="2700000" algn="tl" rotWithShape="0">
              <a:prstClr val="black">
                <a:alpha val="40000"/>
              </a:prstClr>
            </a:outerShdw>
          </a:effectLst>
        </p:spPr>
      </p:pic>
      <p:sp>
        <p:nvSpPr>
          <p:cNvPr id="110" name="文字方塊 109">
            <a:extLst>
              <a:ext uri="{FF2B5EF4-FFF2-40B4-BE49-F238E27FC236}">
                <a16:creationId xmlns:a16="http://schemas.microsoft.com/office/drawing/2014/main" id="{0483D82A-9977-4327-9585-90A2B0E6497E}"/>
              </a:ext>
            </a:extLst>
          </p:cNvPr>
          <p:cNvSpPr txBox="1"/>
          <p:nvPr/>
        </p:nvSpPr>
        <p:spPr>
          <a:xfrm>
            <a:off x="10201060" y="4471194"/>
            <a:ext cx="1015980"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zh-TW" altLang="en-US" sz="1200" b="1">
                <a:latin typeface="微軟正黑體" panose="020B0604030504040204" pitchFamily="34" charset="-120"/>
                <a:ea typeface="微軟正黑體" panose="020B0604030504040204" pitchFamily="34" charset="-120"/>
                <a:cs typeface="Calibri"/>
              </a:rPr>
              <a:t>紐約</a:t>
            </a:r>
            <a:endParaRPr lang="en-US" altLang="zh-TW" sz="1200" b="1">
              <a:latin typeface="微軟正黑體" panose="020B0604030504040204" pitchFamily="34" charset="-120"/>
              <a:ea typeface="微軟正黑體" panose="020B0604030504040204" pitchFamily="34" charset="-120"/>
              <a:cs typeface="Calibri"/>
            </a:endParaRPr>
          </a:p>
        </p:txBody>
      </p:sp>
      <p:sp>
        <p:nvSpPr>
          <p:cNvPr id="173" name="矩形: 圓角 172">
            <a:extLst>
              <a:ext uri="{FF2B5EF4-FFF2-40B4-BE49-F238E27FC236}">
                <a16:creationId xmlns:a16="http://schemas.microsoft.com/office/drawing/2014/main" id="{F7640708-0A46-4B1D-B3B7-189AFFC8C3B5}"/>
              </a:ext>
            </a:extLst>
          </p:cNvPr>
          <p:cNvSpPr/>
          <p:nvPr/>
        </p:nvSpPr>
        <p:spPr>
          <a:xfrm>
            <a:off x="9923956" y="5839917"/>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08778" y="5656791"/>
            <a:ext cx="509677" cy="509677"/>
          </a:xfrm>
          <a:prstGeom prst="rect">
            <a:avLst/>
          </a:prstGeom>
          <a:effectLst>
            <a:outerShdw blurRad="50800" dist="38100" dir="2700000" algn="tl" rotWithShape="0">
              <a:prstClr val="black">
                <a:alpha val="40000"/>
              </a:prstClr>
            </a:outerShdw>
          </a:effectLst>
        </p:spPr>
      </p:pic>
      <p:sp>
        <p:nvSpPr>
          <p:cNvPr id="113" name="文字方塊 112">
            <a:extLst>
              <a:ext uri="{FF2B5EF4-FFF2-40B4-BE49-F238E27FC236}">
                <a16:creationId xmlns:a16="http://schemas.microsoft.com/office/drawing/2014/main" id="{06CD4A67-BD52-494F-AD01-073DA4597ABA}"/>
              </a:ext>
            </a:extLst>
          </p:cNvPr>
          <p:cNvSpPr txBox="1"/>
          <p:nvPr/>
        </p:nvSpPr>
        <p:spPr>
          <a:xfrm>
            <a:off x="10333148" y="5838686"/>
            <a:ext cx="797135"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zh-TW" altLang="en-US" sz="1200" b="1" dirty="0">
                <a:latin typeface="微軟正黑體" panose="020B0604030504040204" pitchFamily="34" charset="-120"/>
                <a:ea typeface="微軟正黑體" panose="020B0604030504040204" pitchFamily="34" charset="-120"/>
              </a:rPr>
              <a:t>倫敦</a:t>
            </a:r>
          </a:p>
        </p:txBody>
      </p:sp>
      <p:sp>
        <p:nvSpPr>
          <p:cNvPr id="66" name="矩形: 圓角 65">
            <a:extLst>
              <a:ext uri="{FF2B5EF4-FFF2-40B4-BE49-F238E27FC236}">
                <a16:creationId xmlns:a16="http://schemas.microsoft.com/office/drawing/2014/main" id="{702585BE-951E-4A64-A5EA-9C149C5490E0}"/>
              </a:ext>
            </a:extLst>
          </p:cNvPr>
          <p:cNvSpPr/>
          <p:nvPr/>
        </p:nvSpPr>
        <p:spPr>
          <a:xfrm>
            <a:off x="5488622" y="3498909"/>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5475813" y="3471183"/>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7" name="矩形: 圓角 176">
            <a:extLst>
              <a:ext uri="{FF2B5EF4-FFF2-40B4-BE49-F238E27FC236}">
                <a16:creationId xmlns:a16="http://schemas.microsoft.com/office/drawing/2014/main" id="{716FB2CA-9B68-4C92-A012-68619A2C0558}"/>
              </a:ext>
            </a:extLst>
          </p:cNvPr>
          <p:cNvSpPr/>
          <p:nvPr/>
        </p:nvSpPr>
        <p:spPr>
          <a:xfrm>
            <a:off x="2520407" y="5424817"/>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sp>
        <p:nvSpPr>
          <p:cNvPr id="178" name="文字方塊 177">
            <a:extLst>
              <a:ext uri="{FF2B5EF4-FFF2-40B4-BE49-F238E27FC236}">
                <a16:creationId xmlns:a16="http://schemas.microsoft.com/office/drawing/2014/main" id="{487F2695-3BF2-468B-934F-B9CCE374F27D}"/>
              </a:ext>
            </a:extLst>
          </p:cNvPr>
          <p:cNvSpPr txBox="1"/>
          <p:nvPr/>
        </p:nvSpPr>
        <p:spPr>
          <a:xfrm>
            <a:off x="2649601" y="5432066"/>
            <a:ext cx="612924"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a:solidFill>
                  <a:schemeClr val="tx1"/>
                </a:solidFill>
              </a:rPr>
              <a:t>台北</a:t>
            </a:r>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59414" y="5084519"/>
            <a:ext cx="374067" cy="374067"/>
          </a:xfrm>
          <a:prstGeom prst="rect">
            <a:avLst/>
          </a:prstGeom>
          <a:effectLst>
            <a:outerShdw blurRad="50800" dist="38100" dir="2700000" algn="tl" rotWithShape="0">
              <a:prstClr val="black">
                <a:alpha val="40000"/>
              </a:prstClr>
            </a:outerShdw>
          </a:effectLst>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17072" y="3156188"/>
            <a:ext cx="374067" cy="374067"/>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1088" y="2628951"/>
            <a:ext cx="1073727" cy="850877"/>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2520407" y="3412025"/>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微軟正黑體" panose="020B0604030504040204" pitchFamily="34" charset="-120"/>
              <a:ea typeface="微軟正黑體" panose="020B0604030504040204" pitchFamily="34" charset="-120"/>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2649601" y="3419274"/>
            <a:ext cx="612924"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a:solidFill>
                  <a:schemeClr val="tx1"/>
                </a:solidFill>
              </a:rPr>
              <a:t>台北</a:t>
            </a:r>
          </a:p>
        </p:txBody>
      </p:sp>
      <p:pic>
        <p:nvPicPr>
          <p:cNvPr id="3" name="Picture 3" descr="A picture containing text, pool ball&#10;&#10;Description automatically generated">
            <a:extLst>
              <a:ext uri="{FF2B5EF4-FFF2-40B4-BE49-F238E27FC236}">
                <a16:creationId xmlns:a16="http://schemas.microsoft.com/office/drawing/2014/main" id="{9D1BF6AE-8108-4E37-8679-1C9F37805845}"/>
              </a:ext>
            </a:extLst>
          </p:cNvPr>
          <p:cNvPicPr>
            <a:picLocks noChangeAspect="1"/>
          </p:cNvPicPr>
          <p:nvPr/>
        </p:nvPicPr>
        <p:blipFill>
          <a:blip r:embed="rId20"/>
          <a:stretch>
            <a:fillRect/>
          </a:stretch>
        </p:blipFill>
        <p:spPr>
          <a:xfrm>
            <a:off x="563153" y="1358771"/>
            <a:ext cx="885323" cy="875298"/>
          </a:xfrm>
          <a:prstGeom prst="rect">
            <a:avLst/>
          </a:prstGeom>
        </p:spPr>
      </p:pic>
      <p:grpSp>
        <p:nvGrpSpPr>
          <p:cNvPr id="7" name="群組 6">
            <a:extLst>
              <a:ext uri="{FF2B5EF4-FFF2-40B4-BE49-F238E27FC236}">
                <a16:creationId xmlns:a16="http://schemas.microsoft.com/office/drawing/2014/main" id="{18DD973E-A8D9-4EF7-A36D-7A0E0865A8F5}"/>
              </a:ext>
            </a:extLst>
          </p:cNvPr>
          <p:cNvGrpSpPr/>
          <p:nvPr/>
        </p:nvGrpSpPr>
        <p:grpSpPr>
          <a:xfrm>
            <a:off x="7514608" y="1175171"/>
            <a:ext cx="3858002" cy="450169"/>
            <a:chOff x="7056050" y="1595650"/>
            <a:chExt cx="3858002" cy="450169"/>
          </a:xfrm>
        </p:grpSpPr>
        <p:grpSp>
          <p:nvGrpSpPr>
            <p:cNvPr id="4" name="群組 3">
              <a:extLst>
                <a:ext uri="{FF2B5EF4-FFF2-40B4-BE49-F238E27FC236}">
                  <a16:creationId xmlns:a16="http://schemas.microsoft.com/office/drawing/2014/main" id="{9F7CABA9-F9BF-40A7-B0A8-6627CFE9F819}"/>
                </a:ext>
              </a:extLst>
            </p:cNvPr>
            <p:cNvGrpSpPr/>
            <p:nvPr/>
          </p:nvGrpSpPr>
          <p:grpSpPr>
            <a:xfrm>
              <a:off x="7056050" y="1636698"/>
              <a:ext cx="1858577" cy="409121"/>
              <a:chOff x="6987961" y="1893412"/>
              <a:chExt cx="1858577" cy="409121"/>
            </a:xfrm>
          </p:grpSpPr>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448996" y="1893412"/>
                <a:ext cx="409123" cy="409121"/>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6987961" y="1893412"/>
                <a:ext cx="409123" cy="409121"/>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910032" y="1893412"/>
                <a:ext cx="409123" cy="409121"/>
              </a:xfrm>
              <a:prstGeom prst="rect">
                <a:avLst/>
              </a:prstGeom>
              <a:noFill/>
              <a:ln>
                <a:noFill/>
              </a:ln>
            </p:spPr>
          </p:pic>
          <p:pic>
            <p:nvPicPr>
              <p:cNvPr id="5" name="圖片 4">
                <a:extLst>
                  <a:ext uri="{FF2B5EF4-FFF2-40B4-BE49-F238E27FC236}">
                    <a16:creationId xmlns:a16="http://schemas.microsoft.com/office/drawing/2014/main" id="{F392A390-13A0-4FDF-8DDF-5865F17A55C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06465" y="1920022"/>
                <a:ext cx="440073" cy="318938"/>
              </a:xfrm>
              <a:prstGeom prst="rect">
                <a:avLst/>
              </a:prstGeom>
            </p:spPr>
          </p:pic>
        </p:grpSp>
        <p:grpSp>
          <p:nvGrpSpPr>
            <p:cNvPr id="6" name="群組 5">
              <a:extLst>
                <a:ext uri="{FF2B5EF4-FFF2-40B4-BE49-F238E27FC236}">
                  <a16:creationId xmlns:a16="http://schemas.microsoft.com/office/drawing/2014/main" id="{358D33DD-0DAC-466C-BED0-E7DBD095221E}"/>
                </a:ext>
              </a:extLst>
            </p:cNvPr>
            <p:cNvGrpSpPr/>
            <p:nvPr/>
          </p:nvGrpSpPr>
          <p:grpSpPr>
            <a:xfrm>
              <a:off x="9046836" y="1595650"/>
              <a:ext cx="1867216" cy="409121"/>
              <a:chOff x="7119686" y="1432378"/>
              <a:chExt cx="1867216" cy="409121"/>
            </a:xfrm>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25" cstate="print">
                <a:alphaModFix/>
                <a:extLst>
                  <a:ext uri="{28A0092B-C50C-407E-A947-70E740481C1C}">
                    <a14:useLocalDpi xmlns:a14="http://schemas.microsoft.com/office/drawing/2010/main"/>
                  </a:ext>
                </a:extLst>
              </a:blip>
              <a:srcRect/>
              <a:stretch/>
            </p:blipFill>
            <p:spPr>
              <a:xfrm>
                <a:off x="7119686" y="1432378"/>
                <a:ext cx="409123" cy="409121"/>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7580720" y="1432378"/>
                <a:ext cx="409123" cy="409121"/>
              </a:xfrm>
              <a:prstGeom prst="rect">
                <a:avLst/>
              </a:prstGeom>
              <a:noFill/>
              <a:ln>
                <a:noFill/>
              </a:ln>
            </p:spPr>
          </p:pic>
          <p:pic>
            <p:nvPicPr>
              <p:cNvPr id="1052" name="Picture 28" descr="Alibaba Cloud">
                <a:extLst>
                  <a:ext uri="{FF2B5EF4-FFF2-40B4-BE49-F238E27FC236}">
                    <a16:creationId xmlns:a16="http://schemas.microsoft.com/office/drawing/2014/main" id="{76F92F75-DEEF-467B-BA83-30D0B94AA585}"/>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49553" b="-4110"/>
              <a:stretch/>
            </p:blipFill>
            <p:spPr bwMode="auto">
              <a:xfrm>
                <a:off x="8017690" y="1493509"/>
                <a:ext cx="470560" cy="28648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百度網盤- 維基百科，自由的百科全書">
                <a:extLst>
                  <a:ext uri="{FF2B5EF4-FFF2-40B4-BE49-F238E27FC236}">
                    <a16:creationId xmlns:a16="http://schemas.microsoft.com/office/drawing/2014/main" id="{E1C5A24A-CE09-4F31-A7C9-A0289A296D1A}"/>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7732" b="89691" l="9317" r="89441">
                            <a14:foregroundMark x1="50932" y1="8247" x2="37267" y2="9794"/>
                            <a14:foregroundMark x1="13043" y1="38660" x2="11180" y2="43814"/>
                            <a14:foregroundMark x1="11180" y1="37113" x2="9317" y2="45876"/>
                          </a14:backgroundRemoval>
                        </a14:imgEffect>
                      </a14:imgLayer>
                    </a14:imgProps>
                  </a:ext>
                  <a:ext uri="{28A0092B-C50C-407E-A947-70E740481C1C}">
                    <a14:useLocalDpi xmlns:a14="http://schemas.microsoft.com/office/drawing/2010/main" val="0"/>
                  </a:ext>
                </a:extLst>
              </a:blip>
              <a:srcRect b="39575"/>
              <a:stretch/>
            </p:blipFill>
            <p:spPr bwMode="auto">
              <a:xfrm>
                <a:off x="8453236" y="1432534"/>
                <a:ext cx="533666" cy="38856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255090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766370" y="5294972"/>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38" name="圖片 137" descr="一張含有 文字, 電子用品 的圖片&#10;&#10;自動產生的描述">
            <a:extLst>
              <a:ext uri="{FF2B5EF4-FFF2-40B4-BE49-F238E27FC236}">
                <a16:creationId xmlns:a16="http://schemas.microsoft.com/office/drawing/2014/main" id="{ED329DE6-6E74-1378-5BF5-0BDFBB03C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96" y="5105335"/>
            <a:ext cx="2039555" cy="348356"/>
          </a:xfrm>
          <a:prstGeom prst="rect">
            <a:avLst/>
          </a:prstGeom>
        </p:spPr>
      </p:pic>
      <p:sp>
        <p:nvSpPr>
          <p:cNvPr id="2" name="標題 1">
            <a:extLst>
              <a:ext uri="{FF2B5EF4-FFF2-40B4-BE49-F238E27FC236}">
                <a16:creationId xmlns:a16="http://schemas.microsoft.com/office/drawing/2014/main" id="{20225FCC-E296-42AC-9A92-153524FEC3AD}"/>
              </a:ext>
            </a:extLst>
          </p:cNvPr>
          <p:cNvSpPr>
            <a:spLocks noGrp="1"/>
          </p:cNvSpPr>
          <p:nvPr>
            <p:ph type="title" idx="4294967295"/>
          </p:nvPr>
        </p:nvSpPr>
        <p:spPr>
          <a:xfrm>
            <a:off x="304141" y="456764"/>
            <a:ext cx="11518323" cy="808038"/>
          </a:xfrm>
        </p:spPr>
        <p:txBody>
          <a:bodyPr vert="horz" lIns="121920" tIns="60960" rIns="121920" bIns="60960" rtlCol="0" anchor="t">
            <a:noAutofit/>
          </a:bodyPr>
          <a:lstStyle/>
          <a:p>
            <a:pPr algn="ctr"/>
            <a:r>
              <a:rPr lang="en-US" altLang="zh-TW" sz="4000" b="1" err="1">
                <a:solidFill>
                  <a:schemeClr val="bg1"/>
                </a:solidFill>
                <a:latin typeface="微軟正黑體" panose="020B0604030504040204" pitchFamily="34" charset="-120"/>
                <a:ea typeface="微軟正黑體" panose="020B0604030504040204" pitchFamily="34" charset="-120"/>
              </a:rPr>
              <a:t>SnapSync</a:t>
            </a:r>
            <a:r>
              <a:rPr lang="en-US" altLang="zh-TW" sz="4000" b="1">
                <a:solidFill>
                  <a:schemeClr val="bg1"/>
                </a:solidFill>
                <a:latin typeface="微軟正黑體" panose="020B0604030504040204" pitchFamily="34" charset="-120"/>
                <a:ea typeface="微軟正黑體" panose="020B0604030504040204" pitchFamily="34" charset="-120"/>
              </a:rPr>
              <a:t> </a:t>
            </a:r>
            <a:r>
              <a:rPr lang="zh-TW" altLang="en-US" sz="4000" b="1">
                <a:solidFill>
                  <a:schemeClr val="bg1"/>
                </a:solidFill>
                <a:latin typeface="微軟正黑體" panose="020B0604030504040204" pitchFamily="34" charset="-120"/>
                <a:ea typeface="微軟正黑體" panose="020B0604030504040204" pitchFamily="34" charset="-120"/>
              </a:rPr>
              <a:t>快照同步</a:t>
            </a:r>
          </a:p>
        </p:txBody>
      </p:sp>
      <p:sp>
        <p:nvSpPr>
          <p:cNvPr id="8" name="文字方塊 7">
            <a:extLst>
              <a:ext uri="{FF2B5EF4-FFF2-40B4-BE49-F238E27FC236}">
                <a16:creationId xmlns:a16="http://schemas.microsoft.com/office/drawing/2014/main" id="{4C207531-2253-4E3E-9F12-B49519C21C12}"/>
              </a:ext>
            </a:extLst>
          </p:cNvPr>
          <p:cNvSpPr txBox="1"/>
          <p:nvPr/>
        </p:nvSpPr>
        <p:spPr>
          <a:xfrm>
            <a:off x="6423484" y="2501404"/>
            <a:ext cx="2257349" cy="379656"/>
          </a:xfrm>
          <a:prstGeom prst="rect">
            <a:avLst/>
          </a:prstGeom>
          <a:noFill/>
        </p:spPr>
        <p:txBody>
          <a:bodyPr wrap="none" rtlCol="0">
            <a:spAutoFit/>
          </a:bodyPr>
          <a:lstStyle/>
          <a:p>
            <a:r>
              <a:rPr lang="en-US" altLang="zh-TW" sz="1867" b="1">
                <a:solidFill>
                  <a:schemeClr val="bg1"/>
                </a:solidFill>
                <a:latin typeface="Arial" panose="020B0604020202020204" pitchFamily="34" charset="0"/>
                <a:cs typeface="Arial" panose="020B0604020202020204" pitchFamily="34" charset="0"/>
              </a:rPr>
              <a:t>Production Server</a:t>
            </a:r>
            <a:endParaRPr lang="zh-TW" altLang="en-US" sz="1867" b="1">
              <a:solidFill>
                <a:schemeClr val="bg1"/>
              </a:solidFill>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4060618" y="5118344"/>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gr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910637" y="3616542"/>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1291976" y="2713952"/>
            <a:ext cx="1209541" cy="939888"/>
            <a:chOff x="-1775124" y="4074892"/>
            <a:chExt cx="620254" cy="492851"/>
          </a:xfrm>
          <a:gradFill>
            <a:gsLst>
              <a:gs pos="0">
                <a:srgbClr val="0D60FE"/>
              </a:gs>
              <a:gs pos="100000">
                <a:srgbClr val="4092E5"/>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a:solidFill>
                  <a:schemeClr val="bg1"/>
                </a:solidFill>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a:solidFill>
                  <a:schemeClr val="bg1"/>
                </a:solidFill>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a:solidFill>
                  <a:schemeClr val="bg1"/>
                </a:solidFill>
              </a:endParaRPr>
            </a:p>
          </p:txBody>
        </p:sp>
      </p:grpSp>
      <p:sp>
        <p:nvSpPr>
          <p:cNvPr id="63" name="矩形 901">
            <a:extLst>
              <a:ext uri="{FF2B5EF4-FFF2-40B4-BE49-F238E27FC236}">
                <a16:creationId xmlns:a16="http://schemas.microsoft.com/office/drawing/2014/main" id="{F525F459-4C51-45F9-99A9-5BB3542D5BF8}"/>
              </a:ext>
            </a:extLst>
          </p:cNvPr>
          <p:cNvSpPr/>
          <p:nvPr/>
        </p:nvSpPr>
        <p:spPr>
          <a:xfrm>
            <a:off x="1058001" y="4042793"/>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Microsoft JhengHei"/>
                <a:cs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矩形 901">
            <a:extLst>
              <a:ext uri="{FF2B5EF4-FFF2-40B4-BE49-F238E27FC236}">
                <a16:creationId xmlns:a16="http://schemas.microsoft.com/office/drawing/2014/main" id="{BABDFD95-5835-45E4-B82C-E3C64684D5D1}"/>
              </a:ext>
            </a:extLst>
          </p:cNvPr>
          <p:cNvSpPr/>
          <p:nvPr/>
        </p:nvSpPr>
        <p:spPr>
          <a:xfrm>
            <a:off x="4094393" y="5538847"/>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901">
            <a:extLst>
              <a:ext uri="{FF2B5EF4-FFF2-40B4-BE49-F238E27FC236}">
                <a16:creationId xmlns:a16="http://schemas.microsoft.com/office/drawing/2014/main" id="{E9CDD8C0-62B2-4C88-837D-2775940D8EC5}"/>
              </a:ext>
            </a:extLst>
          </p:cNvPr>
          <p:cNvSpPr/>
          <p:nvPr/>
        </p:nvSpPr>
        <p:spPr>
          <a:xfrm>
            <a:off x="2482495" y="4912212"/>
            <a:ext cx="1740047" cy="297454"/>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Microsoft JhengHei"/>
                <a:cs typeface="Arial" panose="020B0604020202020204" pitchFamily="34" charset="0"/>
              </a:rPr>
              <a:t>By schedule</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7" name="矩形 901">
            <a:extLst>
              <a:ext uri="{FF2B5EF4-FFF2-40B4-BE49-F238E27FC236}">
                <a16:creationId xmlns:a16="http://schemas.microsoft.com/office/drawing/2014/main" id="{50BCDB10-51B7-43CA-8F85-AF38AD37FAFE}"/>
              </a:ext>
            </a:extLst>
          </p:cNvPr>
          <p:cNvSpPr/>
          <p:nvPr/>
        </p:nvSpPr>
        <p:spPr>
          <a:xfrm>
            <a:off x="2555375" y="5359491"/>
            <a:ext cx="1740047" cy="287323"/>
          </a:xfrm>
          <a:prstGeom prst="rect">
            <a:avLst/>
          </a:prstGeom>
        </p:spPr>
        <p:txBody>
          <a:bodyPr wrap="square" anchor="t">
            <a:spAutoFit/>
          </a:bodyPr>
          <a:lstStyle/>
          <a:p>
            <a:pPr algn="ctr"/>
            <a:r>
              <a:rPr lang="en-US" altLang="zh-TW" sz="1267" b="1">
                <a:solidFill>
                  <a:schemeClr val="bg1"/>
                </a:solidFill>
                <a:latin typeface="Arial" panose="020B0604020202020204" pitchFamily="34" charset="0"/>
                <a:ea typeface="Microsoft JhengHei"/>
                <a:cs typeface="Arial" panose="020B0604020202020204" pitchFamily="34" charset="0"/>
              </a:rPr>
              <a:t>Snapshot send</a:t>
            </a:r>
            <a:endParaRPr lang="en-US" sz="12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9580889" y="5107450"/>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7330315" y="3071070"/>
            <a:ext cx="37567" cy="1898275"/>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6481988" y="3852442"/>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Microsoft JhengHei"/>
                <a:cs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6454754" y="5534871"/>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9602590" y="5539340"/>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7910806" y="5284984"/>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7994261" y="5288626"/>
            <a:ext cx="1740047" cy="502573"/>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Microsoft JhengHei"/>
                <a:cs typeface="Arial" panose="020B0604020202020204" pitchFamily="34" charset="0"/>
              </a:rPr>
              <a:t>Real-time Snapshot</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7720499" y="3071068"/>
            <a:ext cx="1838989" cy="1851122"/>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AF937037-51C5-4960-AA51-F1D3FBF32AC1}"/>
              </a:ext>
            </a:extLst>
          </p:cNvPr>
          <p:cNvGrpSpPr/>
          <p:nvPr/>
        </p:nvGrpSpPr>
        <p:grpSpPr>
          <a:xfrm>
            <a:off x="6512280" y="2908827"/>
            <a:ext cx="1992229" cy="240091"/>
            <a:chOff x="6409340" y="2839578"/>
            <a:chExt cx="2149752" cy="259074"/>
          </a:xfrm>
          <a:effectLst>
            <a:outerShdw blurRad="50800" dist="38100" dir="2700000" algn="tl" rotWithShape="0">
              <a:prstClr val="black">
                <a:alpha val="40000"/>
              </a:prstClr>
            </a:outerShdw>
          </a:effectLst>
        </p:grpSpPr>
        <p:sp>
          <p:nvSpPr>
            <p:cNvPr id="123" name="矩形: 圓角 122">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bg1"/>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124" name="圖形 123">
              <a:extLst>
                <a:ext uri="{FF2B5EF4-FFF2-40B4-BE49-F238E27FC236}">
                  <a16:creationId xmlns:a16="http://schemas.microsoft.com/office/drawing/2014/main" id="{670591BB-27AD-4A47-9E84-FFC92246D11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09340" y="2839578"/>
              <a:ext cx="2149751" cy="259073"/>
            </a:xfrm>
            <a:prstGeom prst="rect">
              <a:avLst/>
            </a:prstGeom>
          </p:spPr>
        </p:pic>
      </p:grpSp>
      <p:sp>
        <p:nvSpPr>
          <p:cNvPr id="125" name="矩形 901">
            <a:extLst>
              <a:ext uri="{FF2B5EF4-FFF2-40B4-BE49-F238E27FC236}">
                <a16:creationId xmlns:a16="http://schemas.microsoft.com/office/drawing/2014/main" id="{77576072-8A56-4D01-BE1A-7F4A0A304A18}"/>
              </a:ext>
            </a:extLst>
          </p:cNvPr>
          <p:cNvSpPr/>
          <p:nvPr/>
        </p:nvSpPr>
        <p:spPr>
          <a:xfrm>
            <a:off x="8763185" y="3730370"/>
            <a:ext cx="2606804" cy="315471"/>
          </a:xfrm>
          <a:prstGeom prst="rect">
            <a:avLst/>
          </a:prstGeom>
        </p:spPr>
        <p:txBody>
          <a:bodyPr wrap="none" lIns="91440" tIns="45720" rIns="91440" bIns="45720" anchor="t">
            <a:spAutoFit/>
          </a:bodyPr>
          <a:lstStyle/>
          <a:p>
            <a:r>
              <a:rPr lang="en-US" altLang="zh-TW" sz="1450" b="1">
                <a:solidFill>
                  <a:schemeClr val="bg1"/>
                </a:solidFill>
                <a:latin typeface="Arial"/>
                <a:ea typeface="Microsoft JhengHei"/>
                <a:cs typeface="Arial"/>
              </a:rPr>
              <a:t>Disaster Recovery (RPO=0)</a:t>
            </a:r>
            <a:endParaRPr lang="en-US" sz="1450">
              <a:solidFill>
                <a:schemeClr val="bg1"/>
              </a:solidFill>
              <a:latin typeface="Arial"/>
              <a:ea typeface="微軟正黑體" panose="020B0604030504040204" pitchFamily="34" charset="-120"/>
              <a:cs typeface="Arial"/>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7720499" y="6004132"/>
            <a:ext cx="2432269" cy="502573"/>
          </a:xfrm>
          <a:prstGeom prst="rect">
            <a:avLst/>
          </a:prstGeom>
        </p:spPr>
        <p:txBody>
          <a:bodyPr wrap="none" anchor="t">
            <a:spAutoFit/>
          </a:bodyPr>
          <a:lstStyle/>
          <a:p>
            <a:r>
              <a:rPr lang="en-US" altLang="zh-TW" sz="1333" b="1">
                <a:solidFill>
                  <a:schemeClr val="bg1"/>
                </a:solidFill>
                <a:latin typeface="Arial" panose="020B0604020202020204" pitchFamily="34" charset="0"/>
                <a:ea typeface="Microsoft JhengHei"/>
                <a:cs typeface="Arial" panose="020B0604020202020204" pitchFamily="34" charset="0"/>
              </a:rPr>
              <a:t>Direct connected via 25GbE</a:t>
            </a:r>
            <a:br>
              <a:rPr lang="en-US" sz="1333" b="1">
                <a:solidFill>
                  <a:schemeClr val="bg1"/>
                </a:solidFill>
                <a:latin typeface="Arial" panose="020B0604020202020204" pitchFamily="34" charset="0"/>
                <a:ea typeface="Microsoft JhengHei"/>
                <a:cs typeface="Arial" panose="020B0604020202020204" pitchFamily="34" charset="0"/>
              </a:rPr>
            </a:br>
            <a:r>
              <a:rPr lang="en-US" sz="1333" b="1">
                <a:solidFill>
                  <a:schemeClr val="bg1"/>
                </a:solidFill>
                <a:latin typeface="Arial" panose="020B0604020202020204" pitchFamily="34" charset="0"/>
                <a:ea typeface="Microsoft JhengHei"/>
                <a:cs typeface="Arial" panose="020B0604020202020204" pitchFamily="34" charset="0"/>
              </a:rPr>
              <a:t>(Round Trip Latency &lt; 5ms)</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4679943" y="4632193"/>
            <a:ext cx="579995" cy="579995"/>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6325" y="1992142"/>
            <a:ext cx="3660695" cy="41572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439631" y="2006522"/>
            <a:ext cx="2974645" cy="41572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441119" y="2043354"/>
            <a:ext cx="4679047"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a:ea typeface="新細明體"/>
                <a:cs typeface="Arial"/>
              </a:rPr>
              <a:t>Schedule </a:t>
            </a:r>
            <a:r>
              <a:rPr lang="en-US" altLang="zh-TW" sz="1600" b="1" err="1">
                <a:solidFill>
                  <a:schemeClr val="bg1"/>
                </a:solidFill>
                <a:latin typeface="Arial"/>
                <a:ea typeface="新細明體"/>
                <a:cs typeface="Arial"/>
              </a:rPr>
              <a:t>SnapSync</a:t>
            </a:r>
            <a:r>
              <a:rPr lang="en-US" altLang="zh-TW" sz="1600" b="1">
                <a:solidFill>
                  <a:schemeClr val="bg1"/>
                </a:solidFill>
                <a:latin typeface="Arial"/>
                <a:ea typeface="新細明體"/>
                <a:cs typeface="Arial"/>
              </a:rPr>
              <a:t>: 5min~60min</a:t>
            </a:r>
            <a:endParaRPr lang="zh-TW" altLang="en-US" sz="1600" b="1">
              <a:solidFill>
                <a:schemeClr val="bg1"/>
              </a:solidFill>
              <a:latin typeface="Arial"/>
              <a:ea typeface="新細明體"/>
              <a:cs typeface="Arial"/>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6423484" y="2029005"/>
            <a:ext cx="2974645"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a:ea typeface="新細明體"/>
                <a:cs typeface="Arial"/>
              </a:rPr>
              <a:t>Realtime </a:t>
            </a:r>
            <a:r>
              <a:rPr lang="en-US" altLang="zh-TW" sz="1600" b="1" err="1">
                <a:solidFill>
                  <a:schemeClr val="bg1"/>
                </a:solidFill>
                <a:latin typeface="Arial"/>
                <a:ea typeface="新細明體"/>
                <a:cs typeface="Arial"/>
              </a:rPr>
              <a:t>SnapSync</a:t>
            </a:r>
            <a:r>
              <a:rPr lang="en-US" altLang="zh-TW" sz="1600" b="1">
                <a:solidFill>
                  <a:schemeClr val="bg1"/>
                </a:solidFill>
                <a:latin typeface="Arial"/>
                <a:ea typeface="新細明體"/>
                <a:cs typeface="Arial"/>
              </a:rPr>
              <a:t>: RPO=0</a:t>
            </a:r>
          </a:p>
        </p:txBody>
      </p:sp>
      <p:sp>
        <p:nvSpPr>
          <p:cNvPr id="143" name="文字方塊 142">
            <a:extLst>
              <a:ext uri="{FF2B5EF4-FFF2-40B4-BE49-F238E27FC236}">
                <a16:creationId xmlns:a16="http://schemas.microsoft.com/office/drawing/2014/main" id="{C8932C55-62BC-402E-97EC-6A4B5BF7EB3C}"/>
              </a:ext>
            </a:extLst>
          </p:cNvPr>
          <p:cNvSpPr txBox="1"/>
          <p:nvPr/>
        </p:nvSpPr>
        <p:spPr>
          <a:xfrm>
            <a:off x="369536" y="1139719"/>
            <a:ext cx="11427271" cy="461665"/>
          </a:xfrm>
          <a:prstGeom prst="rect">
            <a:avLst/>
          </a:prstGeom>
          <a:noFill/>
        </p:spPr>
        <p:txBody>
          <a:bodyPr wrap="square">
            <a:spAutoFit/>
          </a:bodyPr>
          <a:lstStyle/>
          <a:p>
            <a:pPr algn="ctr"/>
            <a:r>
              <a:rPr lang="zh-TW" altLang="en-US" sz="2400" b="1">
                <a:solidFill>
                  <a:schemeClr val="bg1"/>
                </a:solidFill>
                <a:latin typeface="微軟正黑體" pitchFamily="34" charset="-120"/>
                <a:ea typeface="微軟正黑體" pitchFamily="34" charset="-120"/>
                <a:cs typeface="+mj-cs"/>
              </a:rPr>
              <a:t>最經濟高效的複合式備份，數據保護和災難復原解決方案</a:t>
            </a:r>
            <a:endParaRPr lang="zh-TW" altLang="en-US" sz="2400" b="1">
              <a:solidFill>
                <a:schemeClr val="bg1"/>
              </a:solidFill>
            </a:endParaRPr>
          </a:p>
        </p:txBody>
      </p:sp>
      <p:grpSp>
        <p:nvGrpSpPr>
          <p:cNvPr id="130" name="群組 129">
            <a:extLst>
              <a:ext uri="{FF2B5EF4-FFF2-40B4-BE49-F238E27FC236}">
                <a16:creationId xmlns:a16="http://schemas.microsoft.com/office/drawing/2014/main" id="{67E1682F-93CA-43AF-A386-1E9CC3CE269A}"/>
              </a:ext>
            </a:extLst>
          </p:cNvPr>
          <p:cNvGrpSpPr/>
          <p:nvPr/>
        </p:nvGrpSpPr>
        <p:grpSpPr>
          <a:xfrm>
            <a:off x="2548479" y="4097848"/>
            <a:ext cx="579995" cy="579995"/>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139" name="矩形: 圓角 53">
            <a:extLst>
              <a:ext uri="{FF2B5EF4-FFF2-40B4-BE49-F238E27FC236}">
                <a16:creationId xmlns:a16="http://schemas.microsoft.com/office/drawing/2014/main" id="{8BDF336F-A0A7-449D-9774-6FD963980198}"/>
              </a:ext>
            </a:extLst>
          </p:cNvPr>
          <p:cNvSpPr/>
          <p:nvPr/>
        </p:nvSpPr>
        <p:spPr>
          <a:xfrm>
            <a:off x="646239"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endParaRPr>
          </a:p>
        </p:txBody>
      </p:sp>
      <p:sp>
        <p:nvSpPr>
          <p:cNvPr id="140" name="矩形: 圓角 53">
            <a:extLst>
              <a:ext uri="{FF2B5EF4-FFF2-40B4-BE49-F238E27FC236}">
                <a16:creationId xmlns:a16="http://schemas.microsoft.com/office/drawing/2014/main" id="{C0B6E1A3-47B4-4911-9A4F-699AC5132878}"/>
              </a:ext>
            </a:extLst>
          </p:cNvPr>
          <p:cNvSpPr/>
          <p:nvPr/>
        </p:nvSpPr>
        <p:spPr>
          <a:xfrm>
            <a:off x="6173940"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endParaRPr>
          </a:p>
        </p:txBody>
      </p:sp>
      <p:sp>
        <p:nvSpPr>
          <p:cNvPr id="137" name="矩形 901">
            <a:extLst>
              <a:ext uri="{FF2B5EF4-FFF2-40B4-BE49-F238E27FC236}">
                <a16:creationId xmlns:a16="http://schemas.microsoft.com/office/drawing/2014/main" id="{1F2A0DCD-8884-D982-690D-BB7A12FD256A}"/>
              </a:ext>
            </a:extLst>
          </p:cNvPr>
          <p:cNvSpPr/>
          <p:nvPr/>
        </p:nvSpPr>
        <p:spPr>
          <a:xfrm>
            <a:off x="946557" y="5558159"/>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41" name="圖片 140" descr="一張含有 文字, 電子用品 的圖片&#10;&#10;自動產生的描述">
            <a:extLst>
              <a:ext uri="{FF2B5EF4-FFF2-40B4-BE49-F238E27FC236}">
                <a16:creationId xmlns:a16="http://schemas.microsoft.com/office/drawing/2014/main" id="{85906F74-B62B-A9D8-02E8-2439DCEF4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31" y="5103430"/>
            <a:ext cx="2039555" cy="348356"/>
          </a:xfrm>
          <a:prstGeom prst="rect">
            <a:avLst/>
          </a:prstGeom>
        </p:spPr>
      </p:pic>
    </p:spTree>
    <p:extLst>
      <p:ext uri="{BB962C8B-B14F-4D97-AF65-F5344CB8AC3E}">
        <p14:creationId xmlns:p14="http://schemas.microsoft.com/office/powerpoint/2010/main" val="93596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肘形接點 79">
            <a:extLst>
              <a:ext uri="{FF2B5EF4-FFF2-40B4-BE49-F238E27FC236}">
                <a16:creationId xmlns:a16="http://schemas.microsoft.com/office/drawing/2014/main" id="{CFACFAEA-448C-4614-87EA-46B7EA3E5D62}"/>
              </a:ext>
            </a:extLst>
          </p:cNvPr>
          <p:cNvCxnSpPr>
            <a:cxnSpLocks/>
          </p:cNvCxnSpPr>
          <p:nvPr/>
        </p:nvCxnSpPr>
        <p:spPr>
          <a:xfrm rot="10800000">
            <a:off x="6656732" y="3983158"/>
            <a:ext cx="3237290" cy="328633"/>
          </a:xfrm>
          <a:prstGeom prst="bentConnector3">
            <a:avLst>
              <a:gd name="adj1" fmla="val 5220"/>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圖形 12">
            <a:extLst>
              <a:ext uri="{FF2B5EF4-FFF2-40B4-BE49-F238E27FC236}">
                <a16:creationId xmlns:a16="http://schemas.microsoft.com/office/drawing/2014/main" id="{777EABE7-004B-401B-B4C3-CB5D3675B524}"/>
              </a:ext>
            </a:extLst>
          </p:cNvPr>
          <p:cNvPicPr>
            <a:picLocks noChangeAspect="1"/>
          </p:cNvPicPr>
          <p:nvPr/>
        </p:nvPicPr>
        <p:blipFill>
          <a:blip r:embed="rId2">
            <a:lum contrast="40000"/>
            <a:extLst>
              <a:ext uri="{96DAC541-7B7A-43D3-8B79-37D633B846F1}">
                <asvg:svgBlip xmlns:asvg="http://schemas.microsoft.com/office/drawing/2016/SVG/main" r:embed="rId3"/>
              </a:ext>
            </a:extLst>
          </a:blip>
          <a:stretch>
            <a:fillRect/>
          </a:stretch>
        </p:blipFill>
        <p:spPr>
          <a:xfrm>
            <a:off x="8793805" y="2973845"/>
            <a:ext cx="2854740" cy="2228090"/>
          </a:xfrm>
          <a:prstGeom prst="rect">
            <a:avLst/>
          </a:prstGeom>
          <a:effectLst>
            <a:outerShdw blurRad="50800" dist="38100" dir="2700000" algn="tl" rotWithShape="0">
              <a:prstClr val="black">
                <a:alpha val="40000"/>
              </a:prstClr>
            </a:outerShdw>
          </a:effectLst>
        </p:spPr>
      </p:pic>
      <p:cxnSp>
        <p:nvCxnSpPr>
          <p:cNvPr id="14" name="直線接點 13">
            <a:extLst>
              <a:ext uri="{FF2B5EF4-FFF2-40B4-BE49-F238E27FC236}">
                <a16:creationId xmlns:a16="http://schemas.microsoft.com/office/drawing/2014/main" id="{12AEA936-09C9-4668-9812-2F308C1BC00A}"/>
              </a:ext>
            </a:extLst>
          </p:cNvPr>
          <p:cNvCxnSpPr>
            <a:cxnSpLocks/>
          </p:cNvCxnSpPr>
          <p:nvPr/>
        </p:nvCxnSpPr>
        <p:spPr>
          <a:xfrm>
            <a:off x="2006169" y="3991578"/>
            <a:ext cx="27442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79C82F85-3B4A-40E6-AD05-8ED3798478E8}"/>
              </a:ext>
            </a:extLst>
          </p:cNvPr>
          <p:cNvCxnSpPr>
            <a:cxnSpLocks/>
          </p:cNvCxnSpPr>
          <p:nvPr/>
        </p:nvCxnSpPr>
        <p:spPr>
          <a:xfrm>
            <a:off x="4471046" y="3992776"/>
            <a:ext cx="1734640" cy="1086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EC2B7A64-6F64-46B9-86D7-D71B1C24FD0C}"/>
              </a:ext>
            </a:extLst>
          </p:cNvPr>
          <p:cNvSpPr txBox="1"/>
          <p:nvPr/>
        </p:nvSpPr>
        <p:spPr>
          <a:xfrm>
            <a:off x="5842085" y="5411343"/>
            <a:ext cx="814647" cy="553998"/>
          </a:xfrm>
          <a:prstGeom prst="rect">
            <a:avLst/>
          </a:prstGeom>
          <a:noFill/>
        </p:spPr>
        <p:txBody>
          <a:bodyPr wrap="none" rtlCol="0">
            <a:spAutoFit/>
          </a:bodyPr>
          <a:lstStyle/>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Instant</a:t>
            </a:r>
          </a:p>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Clone</a:t>
            </a:r>
            <a:endParaRPr kumimoji="1"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7" name="群組 16">
            <a:extLst>
              <a:ext uri="{FF2B5EF4-FFF2-40B4-BE49-F238E27FC236}">
                <a16:creationId xmlns:a16="http://schemas.microsoft.com/office/drawing/2014/main" id="{6E329C6F-907E-4BB2-8D0D-4065020CA788}"/>
              </a:ext>
            </a:extLst>
          </p:cNvPr>
          <p:cNvGrpSpPr/>
          <p:nvPr/>
        </p:nvGrpSpPr>
        <p:grpSpPr>
          <a:xfrm>
            <a:off x="7402710" y="3636997"/>
            <a:ext cx="1161727" cy="868416"/>
            <a:chOff x="6212618" y="1796412"/>
            <a:chExt cx="1594773" cy="704508"/>
          </a:xfrm>
        </p:grpSpPr>
        <p:pic>
          <p:nvPicPr>
            <p:cNvPr id="18" name="圖片 17">
              <a:extLst>
                <a:ext uri="{FF2B5EF4-FFF2-40B4-BE49-F238E27FC236}">
                  <a16:creationId xmlns:a16="http://schemas.microsoft.com/office/drawing/2014/main" id="{2512C600-212E-46B1-B0B6-B66CDC0DE57E}"/>
                </a:ext>
              </a:extLst>
            </p:cNvPr>
            <p:cNvPicPr>
              <a:picLocks noChangeAspect="1"/>
            </p:cNvPicPr>
            <p:nvPr/>
          </p:nvPicPr>
          <p:blipFill rotWithShape="1">
            <a:blip r:embed="rId4" cstate="print">
              <a:alphaModFix amt="90000"/>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19" name="矩形 18">
              <a:extLst>
                <a:ext uri="{FF2B5EF4-FFF2-40B4-BE49-F238E27FC236}">
                  <a16:creationId xmlns:a16="http://schemas.microsoft.com/office/drawing/2014/main" id="{1132323A-21E2-42D9-98F6-427DC1834879}"/>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20" name="Google Shape;1624;p84">
            <a:extLst>
              <a:ext uri="{FF2B5EF4-FFF2-40B4-BE49-F238E27FC236}">
                <a16:creationId xmlns:a16="http://schemas.microsoft.com/office/drawing/2014/main" id="{44521A84-E9A1-4855-B713-726F6D237A96}"/>
              </a:ext>
            </a:extLst>
          </p:cNvPr>
          <p:cNvSpPr/>
          <p:nvPr/>
        </p:nvSpPr>
        <p:spPr>
          <a:xfrm>
            <a:off x="588329" y="4622553"/>
            <a:ext cx="1911821" cy="633368"/>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lnSpc>
                <a:spcPct val="103125"/>
              </a:lnSpc>
            </a:pPr>
            <a:endParaRPr lang="en-US" sz="1400">
              <a:solidFill>
                <a:schemeClr val="bg1"/>
              </a:solidFill>
              <a:latin typeface="+mj-lt"/>
              <a:ea typeface="微軟正黑體" panose="020B0604030504040204" pitchFamily="34" charset="-120"/>
            </a:endParaRPr>
          </a:p>
        </p:txBody>
      </p:sp>
      <p:sp>
        <p:nvSpPr>
          <p:cNvPr id="21" name="Google Shape;1466;p83">
            <a:extLst>
              <a:ext uri="{FF2B5EF4-FFF2-40B4-BE49-F238E27FC236}">
                <a16:creationId xmlns:a16="http://schemas.microsoft.com/office/drawing/2014/main" id="{BB845B4B-4D8B-4909-98FF-529DBD5F4287}"/>
              </a:ext>
            </a:extLst>
          </p:cNvPr>
          <p:cNvSpPr/>
          <p:nvPr/>
        </p:nvSpPr>
        <p:spPr>
          <a:xfrm>
            <a:off x="588328" y="4371608"/>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88898" lvl="0" algn="ctr">
              <a:lnSpc>
                <a:spcPts val="2200"/>
              </a:lnSpc>
              <a:buSzPct val="80000"/>
              <a:tabLst>
                <a:tab pos="88898" algn="l"/>
              </a:tabLst>
            </a:pPr>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VMware</a:t>
            </a:r>
          </a:p>
        </p:txBody>
      </p:sp>
      <p:sp>
        <p:nvSpPr>
          <p:cNvPr id="22" name="矩形 21">
            <a:extLst>
              <a:ext uri="{FF2B5EF4-FFF2-40B4-BE49-F238E27FC236}">
                <a16:creationId xmlns:a16="http://schemas.microsoft.com/office/drawing/2014/main" id="{096400E1-D712-475D-9A69-48FF69507119}"/>
              </a:ext>
            </a:extLst>
          </p:cNvPr>
          <p:cNvSpPr/>
          <p:nvPr/>
        </p:nvSpPr>
        <p:spPr>
          <a:xfrm>
            <a:off x="586287" y="4811033"/>
            <a:ext cx="1915909" cy="350609"/>
          </a:xfrm>
          <a:prstGeom prst="rect">
            <a:avLst/>
          </a:prstGeom>
        </p:spPr>
        <p:txBody>
          <a:bodyPr wrap="none">
            <a:sp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Hypervisor Host</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22">
            <a:extLst>
              <a:ext uri="{FF2B5EF4-FFF2-40B4-BE49-F238E27FC236}">
                <a16:creationId xmlns:a16="http://schemas.microsoft.com/office/drawing/2014/main" id="{3CC62841-54FF-417C-A84B-D5108C9A629C}"/>
              </a:ext>
            </a:extLst>
          </p:cNvPr>
          <p:cNvSpPr txBox="1"/>
          <p:nvPr/>
        </p:nvSpPr>
        <p:spPr>
          <a:xfrm>
            <a:off x="3820782" y="5302902"/>
            <a:ext cx="1050289" cy="307777"/>
          </a:xfrm>
          <a:prstGeom prst="rect">
            <a:avLst/>
          </a:prstGeom>
          <a:noFill/>
        </p:spPr>
        <p:txBody>
          <a:bodyPr wrap="none" rtlCol="0">
            <a:spAutoFit/>
          </a:bodyPr>
          <a:lstStyle/>
          <a:p>
            <a:pPr algn="ctr"/>
            <a:r>
              <a:rPr kumimoji="1" lang="en-US" altLang="zh-TW" sz="1400" b="1"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endPar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向右箭號 58">
            <a:extLst>
              <a:ext uri="{FF2B5EF4-FFF2-40B4-BE49-F238E27FC236}">
                <a16:creationId xmlns:a16="http://schemas.microsoft.com/office/drawing/2014/main" id="{2EE1CD8D-4517-49D7-AA8A-1B1CBDCBBF17}"/>
              </a:ext>
            </a:extLst>
          </p:cNvPr>
          <p:cNvSpPr/>
          <p:nvPr/>
        </p:nvSpPr>
        <p:spPr>
          <a:xfrm>
            <a:off x="3455039" y="5163761"/>
            <a:ext cx="1534025" cy="182044"/>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25" name="Google Shape;1617;p84">
            <a:extLst>
              <a:ext uri="{FF2B5EF4-FFF2-40B4-BE49-F238E27FC236}">
                <a16:creationId xmlns:a16="http://schemas.microsoft.com/office/drawing/2014/main" id="{1B4F5EA2-8BA2-40F4-805E-F29A344D5D65}"/>
              </a:ext>
            </a:extLst>
          </p:cNvPr>
          <p:cNvSpPr/>
          <p:nvPr/>
        </p:nvSpPr>
        <p:spPr>
          <a:xfrm>
            <a:off x="7452152" y="3724671"/>
            <a:ext cx="1083307" cy="490255"/>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ethernet switch</a:t>
            </a:r>
          </a:p>
        </p:txBody>
      </p:sp>
      <p:grpSp>
        <p:nvGrpSpPr>
          <p:cNvPr id="26" name="群組 25">
            <a:extLst>
              <a:ext uri="{FF2B5EF4-FFF2-40B4-BE49-F238E27FC236}">
                <a16:creationId xmlns:a16="http://schemas.microsoft.com/office/drawing/2014/main" id="{9896BE1F-B53F-4621-95D9-7FADB0D5605D}"/>
              </a:ext>
            </a:extLst>
          </p:cNvPr>
          <p:cNvGrpSpPr/>
          <p:nvPr/>
        </p:nvGrpSpPr>
        <p:grpSpPr>
          <a:xfrm>
            <a:off x="6766725" y="4743960"/>
            <a:ext cx="773344" cy="969352"/>
            <a:chOff x="7428131" y="4448339"/>
            <a:chExt cx="773344" cy="969352"/>
          </a:xfrm>
        </p:grpSpPr>
        <p:grpSp>
          <p:nvGrpSpPr>
            <p:cNvPr id="27" name="圖形 18">
              <a:extLst>
                <a:ext uri="{FF2B5EF4-FFF2-40B4-BE49-F238E27FC236}">
                  <a16:creationId xmlns:a16="http://schemas.microsoft.com/office/drawing/2014/main" id="{C3B62C9B-B0BE-40A5-AF5A-07FCF8EE6C2F}"/>
                </a:ext>
              </a:extLst>
            </p:cNvPr>
            <p:cNvGrpSpPr/>
            <p:nvPr/>
          </p:nvGrpSpPr>
          <p:grpSpPr>
            <a:xfrm>
              <a:off x="7428131" y="4448339"/>
              <a:ext cx="773344" cy="969352"/>
              <a:chOff x="2615896" y="4386318"/>
              <a:chExt cx="918750" cy="1151612"/>
            </a:xfrm>
          </p:grpSpPr>
          <p:grpSp>
            <p:nvGrpSpPr>
              <p:cNvPr id="29" name="圖形 18">
                <a:extLst>
                  <a:ext uri="{FF2B5EF4-FFF2-40B4-BE49-F238E27FC236}">
                    <a16:creationId xmlns:a16="http://schemas.microsoft.com/office/drawing/2014/main" id="{1D76779F-5111-4F35-A467-AD24FD030B8B}"/>
                  </a:ext>
                </a:extLst>
              </p:cNvPr>
              <p:cNvGrpSpPr/>
              <p:nvPr/>
            </p:nvGrpSpPr>
            <p:grpSpPr>
              <a:xfrm>
                <a:off x="2615896" y="4981177"/>
                <a:ext cx="918750" cy="556753"/>
                <a:chOff x="2615896" y="4981177"/>
                <a:chExt cx="918750" cy="556753"/>
              </a:xfrm>
            </p:grpSpPr>
            <p:sp>
              <p:nvSpPr>
                <p:cNvPr id="36" name="手繪多邊形: 圖案 35">
                  <a:extLst>
                    <a:ext uri="{FF2B5EF4-FFF2-40B4-BE49-F238E27FC236}">
                      <a16:creationId xmlns:a16="http://schemas.microsoft.com/office/drawing/2014/main" id="{20F7664B-06DB-4FA5-A476-A1BA31E551DD}"/>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37" name="手繪多邊形: 圖案 36">
                  <a:extLst>
                    <a:ext uri="{FF2B5EF4-FFF2-40B4-BE49-F238E27FC236}">
                      <a16:creationId xmlns:a16="http://schemas.microsoft.com/office/drawing/2014/main" id="{7D2A6AF8-CEAE-4DFF-AC03-A554888C7562}"/>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nvGrpSpPr>
              <p:cNvPr id="30" name="圖形 18">
                <a:extLst>
                  <a:ext uri="{FF2B5EF4-FFF2-40B4-BE49-F238E27FC236}">
                    <a16:creationId xmlns:a16="http://schemas.microsoft.com/office/drawing/2014/main" id="{AF8FC140-A336-42F5-BD16-4CEE88FA33FB}"/>
                  </a:ext>
                </a:extLst>
              </p:cNvPr>
              <p:cNvGrpSpPr/>
              <p:nvPr/>
            </p:nvGrpSpPr>
            <p:grpSpPr>
              <a:xfrm>
                <a:off x="2615896" y="4683536"/>
                <a:ext cx="918750" cy="557176"/>
                <a:chOff x="2615896" y="4683536"/>
                <a:chExt cx="918750" cy="557176"/>
              </a:xfrm>
            </p:grpSpPr>
            <p:sp>
              <p:nvSpPr>
                <p:cNvPr id="34" name="手繪多邊形: 圖案 33">
                  <a:extLst>
                    <a:ext uri="{FF2B5EF4-FFF2-40B4-BE49-F238E27FC236}">
                      <a16:creationId xmlns:a16="http://schemas.microsoft.com/office/drawing/2014/main" id="{6DFB0853-4651-4E0E-A2C8-E43B086E027A}"/>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35" name="手繪多邊形: 圖案 34">
                  <a:extLst>
                    <a:ext uri="{FF2B5EF4-FFF2-40B4-BE49-F238E27FC236}">
                      <a16:creationId xmlns:a16="http://schemas.microsoft.com/office/drawing/2014/main" id="{23C58B42-CC6B-4A86-8924-F5AA45D6FC3C}"/>
                    </a:ext>
                  </a:extLst>
                </p:cNvPr>
                <p:cNvSpPr/>
                <p:nvPr/>
              </p:nvSpPr>
              <p:spPr>
                <a:xfrm>
                  <a:off x="2615896" y="4683536"/>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nvGrpSpPr>
              <p:cNvPr id="31" name="圖形 18">
                <a:extLst>
                  <a:ext uri="{FF2B5EF4-FFF2-40B4-BE49-F238E27FC236}">
                    <a16:creationId xmlns:a16="http://schemas.microsoft.com/office/drawing/2014/main" id="{8B72028E-1C23-4E95-91D4-B5228ED352C4}"/>
                  </a:ext>
                </a:extLst>
              </p:cNvPr>
              <p:cNvGrpSpPr/>
              <p:nvPr/>
            </p:nvGrpSpPr>
            <p:grpSpPr>
              <a:xfrm>
                <a:off x="2615896" y="4386318"/>
                <a:ext cx="918750" cy="557176"/>
                <a:chOff x="2615896" y="4386318"/>
                <a:chExt cx="918750" cy="557176"/>
              </a:xfrm>
            </p:grpSpPr>
            <p:sp>
              <p:nvSpPr>
                <p:cNvPr id="32" name="手繪多邊形: 圖案 31">
                  <a:extLst>
                    <a:ext uri="{FF2B5EF4-FFF2-40B4-BE49-F238E27FC236}">
                      <a16:creationId xmlns:a16="http://schemas.microsoft.com/office/drawing/2014/main" id="{C7B019FA-4F00-41DA-B426-AFBA25562A0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33" name="手繪多邊形: 圖案 32">
                  <a:extLst>
                    <a:ext uri="{FF2B5EF4-FFF2-40B4-BE49-F238E27FC236}">
                      <a16:creationId xmlns:a16="http://schemas.microsoft.com/office/drawing/2014/main" id="{BAF1E518-C85A-4717-9FD0-79C1E5E588F9}"/>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sp>
          <p:nvSpPr>
            <p:cNvPr id="28" name="矩形 27">
              <a:extLst>
                <a:ext uri="{FF2B5EF4-FFF2-40B4-BE49-F238E27FC236}">
                  <a16:creationId xmlns:a16="http://schemas.microsoft.com/office/drawing/2014/main" id="{BC7C34EA-FB4E-4DA3-B3CE-C82AC57A4534}"/>
                </a:ext>
              </a:extLst>
            </p:cNvPr>
            <p:cNvSpPr/>
            <p:nvPr/>
          </p:nvSpPr>
          <p:spPr>
            <a:xfrm>
              <a:off x="7518087" y="4682094"/>
              <a:ext cx="593431" cy="523220"/>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CDM</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8" name="向右箭號 58">
            <a:extLst>
              <a:ext uri="{FF2B5EF4-FFF2-40B4-BE49-F238E27FC236}">
                <a16:creationId xmlns:a16="http://schemas.microsoft.com/office/drawing/2014/main" id="{87CB09C1-9125-468F-A788-19044CA9A211}"/>
              </a:ext>
            </a:extLst>
          </p:cNvPr>
          <p:cNvSpPr/>
          <p:nvPr/>
        </p:nvSpPr>
        <p:spPr>
          <a:xfrm>
            <a:off x="5746042" y="5157693"/>
            <a:ext cx="1006732" cy="217457"/>
          </a:xfrm>
          <a:prstGeom prst="rightArrow">
            <a:avLst>
              <a:gd name="adj1" fmla="val 50000"/>
              <a:gd name="adj2" fmla="val 50000"/>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sz="1400">
              <a:solidFill>
                <a:schemeClr val="bg1"/>
              </a:solidFill>
              <a:latin typeface="微軟正黑體" panose="020B0604030504040204" pitchFamily="34" charset="-120"/>
              <a:ea typeface="微軟正黑體" panose="020B0604030504040204" pitchFamily="34" charset="-120"/>
            </a:endParaRPr>
          </a:p>
        </p:txBody>
      </p:sp>
      <p:pic>
        <p:nvPicPr>
          <p:cNvPr id="39" name="圖形 38">
            <a:extLst>
              <a:ext uri="{FF2B5EF4-FFF2-40B4-BE49-F238E27FC236}">
                <a16:creationId xmlns:a16="http://schemas.microsoft.com/office/drawing/2014/main" id="{D5F6CDC4-AB54-47D0-9906-9EEFD1A4164E}"/>
              </a:ext>
            </a:extLst>
          </p:cNvPr>
          <p:cNvPicPr>
            <a:picLocks noChangeAspect="1"/>
          </p:cNvPicPr>
          <p:nvPr/>
        </p:nvPicPr>
        <p:blipFill>
          <a:blip r:embed="rId6">
            <a:lum contrast="60000"/>
            <a:extLst>
              <a:ext uri="{96DAC541-7B7A-43D3-8B79-37D633B846F1}">
                <asvg:svgBlip xmlns:asvg="http://schemas.microsoft.com/office/drawing/2016/SVG/main" r:embed="rId7"/>
              </a:ext>
            </a:extLst>
          </a:blip>
          <a:stretch>
            <a:fillRect/>
          </a:stretch>
        </p:blipFill>
        <p:spPr>
          <a:xfrm>
            <a:off x="535997" y="3729425"/>
            <a:ext cx="2047875" cy="495300"/>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BFAC86B9-388B-496F-8DFA-36D4F5F6DB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515" t="3858" r="3383" b="4719"/>
          <a:stretch/>
        </p:blipFill>
        <p:spPr>
          <a:xfrm>
            <a:off x="8879935" y="3037502"/>
            <a:ext cx="2697784" cy="1473834"/>
          </a:xfrm>
          <a:prstGeom prst="rect">
            <a:avLst/>
          </a:prstGeom>
          <a:ln>
            <a:noFill/>
          </a:ln>
          <a:effectLst>
            <a:innerShdw blurRad="12700">
              <a:prstClr val="black"/>
            </a:innerShdw>
          </a:effectLst>
        </p:spPr>
      </p:pic>
      <p:grpSp>
        <p:nvGrpSpPr>
          <p:cNvPr id="43" name="群組 42">
            <a:extLst>
              <a:ext uri="{FF2B5EF4-FFF2-40B4-BE49-F238E27FC236}">
                <a16:creationId xmlns:a16="http://schemas.microsoft.com/office/drawing/2014/main" id="{9D847B61-3834-4831-B037-D3E63EA18737}"/>
              </a:ext>
            </a:extLst>
          </p:cNvPr>
          <p:cNvGrpSpPr/>
          <p:nvPr/>
        </p:nvGrpSpPr>
        <p:grpSpPr>
          <a:xfrm>
            <a:off x="3024534" y="4743960"/>
            <a:ext cx="773344" cy="969352"/>
            <a:chOff x="3280098" y="4367438"/>
            <a:chExt cx="918750" cy="1151612"/>
          </a:xfrm>
        </p:grpSpPr>
        <p:grpSp>
          <p:nvGrpSpPr>
            <p:cNvPr id="44" name="圖形 18">
              <a:extLst>
                <a:ext uri="{FF2B5EF4-FFF2-40B4-BE49-F238E27FC236}">
                  <a16:creationId xmlns:a16="http://schemas.microsoft.com/office/drawing/2014/main" id="{DC305332-9EA2-4990-877A-21906303EB47}"/>
                </a:ext>
              </a:extLst>
            </p:cNvPr>
            <p:cNvGrpSpPr/>
            <p:nvPr/>
          </p:nvGrpSpPr>
          <p:grpSpPr>
            <a:xfrm>
              <a:off x="3280098" y="4367438"/>
              <a:ext cx="918750" cy="1151612"/>
              <a:chOff x="2615896" y="4386318"/>
              <a:chExt cx="918750" cy="1151612"/>
            </a:xfrm>
          </p:grpSpPr>
          <p:grpSp>
            <p:nvGrpSpPr>
              <p:cNvPr id="46" name="圖形 18">
                <a:extLst>
                  <a:ext uri="{FF2B5EF4-FFF2-40B4-BE49-F238E27FC236}">
                    <a16:creationId xmlns:a16="http://schemas.microsoft.com/office/drawing/2014/main" id="{2117998C-9E5D-4411-A216-710FC657A93D}"/>
                  </a:ext>
                </a:extLst>
              </p:cNvPr>
              <p:cNvGrpSpPr/>
              <p:nvPr/>
            </p:nvGrpSpPr>
            <p:grpSpPr>
              <a:xfrm>
                <a:off x="2615896" y="4981177"/>
                <a:ext cx="918750" cy="556753"/>
                <a:chOff x="2615896" y="4981177"/>
                <a:chExt cx="918750" cy="556753"/>
              </a:xfrm>
            </p:grpSpPr>
            <p:sp>
              <p:nvSpPr>
                <p:cNvPr id="54" name="手繪多邊形: 圖案 53">
                  <a:extLst>
                    <a:ext uri="{FF2B5EF4-FFF2-40B4-BE49-F238E27FC236}">
                      <a16:creationId xmlns:a16="http://schemas.microsoft.com/office/drawing/2014/main" id="{C9162D8D-552C-43FB-8652-29D46FEFF27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55" name="手繪多邊形: 圖案 54">
                  <a:extLst>
                    <a:ext uri="{FF2B5EF4-FFF2-40B4-BE49-F238E27FC236}">
                      <a16:creationId xmlns:a16="http://schemas.microsoft.com/office/drawing/2014/main" id="{A0ACC769-DE46-4363-A0EA-EB90025E4504}"/>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nvGrpSpPr>
              <p:cNvPr id="47" name="圖形 18">
                <a:extLst>
                  <a:ext uri="{FF2B5EF4-FFF2-40B4-BE49-F238E27FC236}">
                    <a16:creationId xmlns:a16="http://schemas.microsoft.com/office/drawing/2014/main" id="{898FC329-6B9D-45B8-8C20-96300EDAE526}"/>
                  </a:ext>
                </a:extLst>
              </p:cNvPr>
              <p:cNvGrpSpPr/>
              <p:nvPr/>
            </p:nvGrpSpPr>
            <p:grpSpPr>
              <a:xfrm>
                <a:off x="2615896" y="4683535"/>
                <a:ext cx="918750" cy="557177"/>
                <a:chOff x="2615896" y="4683535"/>
                <a:chExt cx="918750" cy="557177"/>
              </a:xfrm>
            </p:grpSpPr>
            <p:sp>
              <p:nvSpPr>
                <p:cNvPr id="52" name="手繪多邊形: 圖案 51">
                  <a:extLst>
                    <a:ext uri="{FF2B5EF4-FFF2-40B4-BE49-F238E27FC236}">
                      <a16:creationId xmlns:a16="http://schemas.microsoft.com/office/drawing/2014/main" id="{C3D23608-42B5-4984-98BC-6C060107782C}"/>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53" name="手繪多邊形: 圖案 52">
                  <a:extLst>
                    <a:ext uri="{FF2B5EF4-FFF2-40B4-BE49-F238E27FC236}">
                      <a16:creationId xmlns:a16="http://schemas.microsoft.com/office/drawing/2014/main" id="{9FCD8676-9D78-4420-8626-DF124921D61D}"/>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nvGrpSpPr>
              <p:cNvPr id="48" name="圖形 18">
                <a:extLst>
                  <a:ext uri="{FF2B5EF4-FFF2-40B4-BE49-F238E27FC236}">
                    <a16:creationId xmlns:a16="http://schemas.microsoft.com/office/drawing/2014/main" id="{3CBA639F-FE7D-4D41-BF40-A985B0934007}"/>
                  </a:ext>
                </a:extLst>
              </p:cNvPr>
              <p:cNvGrpSpPr/>
              <p:nvPr/>
            </p:nvGrpSpPr>
            <p:grpSpPr>
              <a:xfrm>
                <a:off x="2615896" y="4386318"/>
                <a:ext cx="918750" cy="557176"/>
                <a:chOff x="2615896" y="4386318"/>
                <a:chExt cx="918750" cy="557176"/>
              </a:xfrm>
            </p:grpSpPr>
            <p:sp>
              <p:nvSpPr>
                <p:cNvPr id="49" name="手繪多邊形: 圖案 48">
                  <a:extLst>
                    <a:ext uri="{FF2B5EF4-FFF2-40B4-BE49-F238E27FC236}">
                      <a16:creationId xmlns:a16="http://schemas.microsoft.com/office/drawing/2014/main" id="{3CCD0E0A-1E77-45EF-ACA0-53802492792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50" name="手繪多邊形: 圖案 49">
                  <a:extLst>
                    <a:ext uri="{FF2B5EF4-FFF2-40B4-BE49-F238E27FC236}">
                      <a16:creationId xmlns:a16="http://schemas.microsoft.com/office/drawing/2014/main" id="{B02A4BCD-9104-43C5-B9A0-B09EE3062CAB}"/>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sp>
          <p:nvSpPr>
            <p:cNvPr id="45" name="矩形 44">
              <a:extLst>
                <a:ext uri="{FF2B5EF4-FFF2-40B4-BE49-F238E27FC236}">
                  <a16:creationId xmlns:a16="http://schemas.microsoft.com/office/drawing/2014/main" id="{4AAC9BCE-DA8B-49BD-A3A5-B843D917DA2A}"/>
                </a:ext>
              </a:extLst>
            </p:cNvPr>
            <p:cNvSpPr/>
            <p:nvPr/>
          </p:nvSpPr>
          <p:spPr>
            <a:xfrm>
              <a:off x="3410773" y="4924365"/>
              <a:ext cx="657401" cy="365646"/>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56" name="群組 55">
            <a:extLst>
              <a:ext uri="{FF2B5EF4-FFF2-40B4-BE49-F238E27FC236}">
                <a16:creationId xmlns:a16="http://schemas.microsoft.com/office/drawing/2014/main" id="{AC306C75-67F3-47F3-8FF7-2D17ADB14E34}"/>
              </a:ext>
            </a:extLst>
          </p:cNvPr>
          <p:cNvGrpSpPr/>
          <p:nvPr/>
        </p:nvGrpSpPr>
        <p:grpSpPr>
          <a:xfrm>
            <a:off x="5018258" y="4743957"/>
            <a:ext cx="773344" cy="969352"/>
            <a:chOff x="3280098" y="4367438"/>
            <a:chExt cx="918750" cy="1151612"/>
          </a:xfrm>
        </p:grpSpPr>
        <p:grpSp>
          <p:nvGrpSpPr>
            <p:cNvPr id="57" name="圖形 18">
              <a:extLst>
                <a:ext uri="{FF2B5EF4-FFF2-40B4-BE49-F238E27FC236}">
                  <a16:creationId xmlns:a16="http://schemas.microsoft.com/office/drawing/2014/main" id="{AF069C7A-FB02-43EC-A51E-DD0CB1687DD2}"/>
                </a:ext>
              </a:extLst>
            </p:cNvPr>
            <p:cNvGrpSpPr/>
            <p:nvPr/>
          </p:nvGrpSpPr>
          <p:grpSpPr>
            <a:xfrm>
              <a:off x="3280098" y="4367438"/>
              <a:ext cx="918750" cy="1151612"/>
              <a:chOff x="2615896" y="4386318"/>
              <a:chExt cx="918750" cy="1151612"/>
            </a:xfrm>
          </p:grpSpPr>
          <p:grpSp>
            <p:nvGrpSpPr>
              <p:cNvPr id="59" name="圖形 18">
                <a:extLst>
                  <a:ext uri="{FF2B5EF4-FFF2-40B4-BE49-F238E27FC236}">
                    <a16:creationId xmlns:a16="http://schemas.microsoft.com/office/drawing/2014/main" id="{79FFB25D-989E-4167-A2B6-2AD868EE4601}"/>
                  </a:ext>
                </a:extLst>
              </p:cNvPr>
              <p:cNvGrpSpPr/>
              <p:nvPr/>
            </p:nvGrpSpPr>
            <p:grpSpPr>
              <a:xfrm>
                <a:off x="2615896" y="4981177"/>
                <a:ext cx="918750" cy="556753"/>
                <a:chOff x="2615896" y="4981177"/>
                <a:chExt cx="918750" cy="556753"/>
              </a:xfrm>
            </p:grpSpPr>
            <p:sp>
              <p:nvSpPr>
                <p:cNvPr id="66" name="手繪多邊形: 圖案 65">
                  <a:extLst>
                    <a:ext uri="{FF2B5EF4-FFF2-40B4-BE49-F238E27FC236}">
                      <a16:creationId xmlns:a16="http://schemas.microsoft.com/office/drawing/2014/main" id="{FD92C684-AD4A-4A91-836C-03A43F7BB06E}"/>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67" name="手繪多邊形: 圖案 66">
                  <a:extLst>
                    <a:ext uri="{FF2B5EF4-FFF2-40B4-BE49-F238E27FC236}">
                      <a16:creationId xmlns:a16="http://schemas.microsoft.com/office/drawing/2014/main" id="{AE4E70B8-A5E8-4A25-BF02-3E44EF9D300E}"/>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nvGrpSpPr>
              <p:cNvPr id="60" name="圖形 18">
                <a:extLst>
                  <a:ext uri="{FF2B5EF4-FFF2-40B4-BE49-F238E27FC236}">
                    <a16:creationId xmlns:a16="http://schemas.microsoft.com/office/drawing/2014/main" id="{6250F3F1-9B2E-4EEE-BEEF-CD675D06F370}"/>
                  </a:ext>
                </a:extLst>
              </p:cNvPr>
              <p:cNvGrpSpPr/>
              <p:nvPr/>
            </p:nvGrpSpPr>
            <p:grpSpPr>
              <a:xfrm>
                <a:off x="2615896" y="4683535"/>
                <a:ext cx="918750" cy="557177"/>
                <a:chOff x="2615896" y="4683535"/>
                <a:chExt cx="918750" cy="557177"/>
              </a:xfrm>
            </p:grpSpPr>
            <p:sp>
              <p:nvSpPr>
                <p:cNvPr id="64" name="手繪多邊形: 圖案 63">
                  <a:extLst>
                    <a:ext uri="{FF2B5EF4-FFF2-40B4-BE49-F238E27FC236}">
                      <a16:creationId xmlns:a16="http://schemas.microsoft.com/office/drawing/2014/main" id="{123E7DE5-73A1-4F5B-A535-D10E5A9CD0FE}"/>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65" name="手繪多邊形: 圖案 64">
                  <a:extLst>
                    <a:ext uri="{FF2B5EF4-FFF2-40B4-BE49-F238E27FC236}">
                      <a16:creationId xmlns:a16="http://schemas.microsoft.com/office/drawing/2014/main" id="{FF018764-ABAD-4A17-9DB0-CAA31A85BF87}"/>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nvGrpSpPr>
              <p:cNvPr id="61" name="圖形 18">
                <a:extLst>
                  <a:ext uri="{FF2B5EF4-FFF2-40B4-BE49-F238E27FC236}">
                    <a16:creationId xmlns:a16="http://schemas.microsoft.com/office/drawing/2014/main" id="{3E257B38-84EC-46E5-8026-3000463B9F30}"/>
                  </a:ext>
                </a:extLst>
              </p:cNvPr>
              <p:cNvGrpSpPr/>
              <p:nvPr/>
            </p:nvGrpSpPr>
            <p:grpSpPr>
              <a:xfrm>
                <a:off x="2615896" y="4386318"/>
                <a:ext cx="918750" cy="557176"/>
                <a:chOff x="2615896" y="4386318"/>
                <a:chExt cx="918750" cy="557176"/>
              </a:xfrm>
            </p:grpSpPr>
            <p:sp>
              <p:nvSpPr>
                <p:cNvPr id="62" name="手繪多邊形: 圖案 61">
                  <a:extLst>
                    <a:ext uri="{FF2B5EF4-FFF2-40B4-BE49-F238E27FC236}">
                      <a16:creationId xmlns:a16="http://schemas.microsoft.com/office/drawing/2014/main" id="{1FBD6D73-06CF-4A64-A266-16C334F74E88}"/>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endParaRPr>
                </a:p>
              </p:txBody>
            </p:sp>
            <p:sp>
              <p:nvSpPr>
                <p:cNvPr id="63" name="手繪多邊形: 圖案 62">
                  <a:extLst>
                    <a:ext uri="{FF2B5EF4-FFF2-40B4-BE49-F238E27FC236}">
                      <a16:creationId xmlns:a16="http://schemas.microsoft.com/office/drawing/2014/main" id="{EB207454-3F60-495E-BCDD-2B483358FF10}"/>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endParaRPr>
                </a:p>
              </p:txBody>
            </p:sp>
          </p:grpSp>
        </p:grpSp>
        <p:sp>
          <p:nvSpPr>
            <p:cNvPr id="58" name="矩形 57">
              <a:extLst>
                <a:ext uri="{FF2B5EF4-FFF2-40B4-BE49-F238E27FC236}">
                  <a16:creationId xmlns:a16="http://schemas.microsoft.com/office/drawing/2014/main" id="{2F004D92-0A69-42E3-8715-45952DD77335}"/>
                </a:ext>
              </a:extLst>
            </p:cNvPr>
            <p:cNvSpPr/>
            <p:nvPr/>
          </p:nvSpPr>
          <p:spPr>
            <a:xfrm>
              <a:off x="3437983" y="4634779"/>
              <a:ext cx="657401" cy="621597"/>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DR </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pic>
        <p:nvPicPr>
          <p:cNvPr id="68" name="圖片 67">
            <a:extLst>
              <a:ext uri="{FF2B5EF4-FFF2-40B4-BE49-F238E27FC236}">
                <a16:creationId xmlns:a16="http://schemas.microsoft.com/office/drawing/2014/main" id="{42D8F2B2-8369-4933-9223-C1E4A634CC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5997" y="2481380"/>
            <a:ext cx="1950463" cy="661738"/>
          </a:xfrm>
          <a:prstGeom prst="rect">
            <a:avLst/>
          </a:prstGeom>
          <a:effectLst>
            <a:outerShdw blurRad="50800" dist="38100" dir="2700000" algn="tl" rotWithShape="0">
              <a:prstClr val="black">
                <a:alpha val="40000"/>
              </a:prstClr>
            </a:outerShdw>
          </a:effectLst>
        </p:spPr>
      </p:pic>
      <p:sp>
        <p:nvSpPr>
          <p:cNvPr id="69" name="文字方塊 68">
            <a:extLst>
              <a:ext uri="{FF2B5EF4-FFF2-40B4-BE49-F238E27FC236}">
                <a16:creationId xmlns:a16="http://schemas.microsoft.com/office/drawing/2014/main" id="{F02E4AFF-3B68-4209-91E7-3C54670C968C}"/>
              </a:ext>
            </a:extLst>
          </p:cNvPr>
          <p:cNvSpPr txBox="1"/>
          <p:nvPr/>
        </p:nvSpPr>
        <p:spPr>
          <a:xfrm>
            <a:off x="535997" y="2606485"/>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Production Server</a:t>
            </a:r>
          </a:p>
        </p:txBody>
      </p:sp>
      <p:pic>
        <p:nvPicPr>
          <p:cNvPr id="70" name="圖片 69">
            <a:extLst>
              <a:ext uri="{FF2B5EF4-FFF2-40B4-BE49-F238E27FC236}">
                <a16:creationId xmlns:a16="http://schemas.microsoft.com/office/drawing/2014/main" id="{B35F926C-CDDA-4633-BE14-E4FA7615F4D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71582" y="2481380"/>
            <a:ext cx="1950463" cy="661738"/>
          </a:xfrm>
          <a:prstGeom prst="rect">
            <a:avLst/>
          </a:prstGeom>
          <a:effectLst>
            <a:outerShdw blurRad="50800" dist="38100" dir="2700000" algn="tl" rotWithShape="0">
              <a:prstClr val="black">
                <a:alpha val="40000"/>
              </a:prstClr>
            </a:outerShdw>
          </a:effectLst>
        </p:spPr>
      </p:pic>
      <p:sp>
        <p:nvSpPr>
          <p:cNvPr id="71" name="文字方塊 70">
            <a:extLst>
              <a:ext uri="{FF2B5EF4-FFF2-40B4-BE49-F238E27FC236}">
                <a16:creationId xmlns:a16="http://schemas.microsoft.com/office/drawing/2014/main" id="{D8726E75-2F00-4A78-972B-98CD392D29CF}"/>
              </a:ext>
            </a:extLst>
          </p:cNvPr>
          <p:cNvSpPr txBox="1"/>
          <p:nvPr/>
        </p:nvSpPr>
        <p:spPr>
          <a:xfrm>
            <a:off x="2971582" y="2606485"/>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Main Storage</a:t>
            </a:r>
          </a:p>
        </p:txBody>
      </p:sp>
      <p:pic>
        <p:nvPicPr>
          <p:cNvPr id="72" name="圖片 71">
            <a:extLst>
              <a:ext uri="{FF2B5EF4-FFF2-40B4-BE49-F238E27FC236}">
                <a16:creationId xmlns:a16="http://schemas.microsoft.com/office/drawing/2014/main" id="{9C7EF799-3C82-4D50-9345-3CB617655A2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89166" y="2481380"/>
            <a:ext cx="1950463" cy="661738"/>
          </a:xfrm>
          <a:prstGeom prst="rect">
            <a:avLst/>
          </a:prstGeom>
          <a:effectLst>
            <a:outerShdw blurRad="50800" dist="38100" dir="2700000" algn="tl" rotWithShape="0">
              <a:prstClr val="black">
                <a:alpha val="40000"/>
              </a:prstClr>
            </a:outerShdw>
          </a:effectLst>
        </p:spPr>
      </p:pic>
      <p:sp>
        <p:nvSpPr>
          <p:cNvPr id="73" name="文字方塊 72">
            <a:extLst>
              <a:ext uri="{FF2B5EF4-FFF2-40B4-BE49-F238E27FC236}">
                <a16:creationId xmlns:a16="http://schemas.microsoft.com/office/drawing/2014/main" id="{4B6B3B41-1ADC-46DA-B83F-0C95840A601D}"/>
              </a:ext>
            </a:extLst>
          </p:cNvPr>
          <p:cNvSpPr txBox="1"/>
          <p:nvPr/>
        </p:nvSpPr>
        <p:spPr>
          <a:xfrm>
            <a:off x="5389166" y="2492453"/>
            <a:ext cx="1950463" cy="584775"/>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DR Storage &amp; Analysis Server</a:t>
            </a:r>
          </a:p>
        </p:txBody>
      </p:sp>
      <p:sp>
        <p:nvSpPr>
          <p:cNvPr id="74" name="標題 1">
            <a:extLst>
              <a:ext uri="{FF2B5EF4-FFF2-40B4-BE49-F238E27FC236}">
                <a16:creationId xmlns:a16="http://schemas.microsoft.com/office/drawing/2014/main" id="{C141AB8B-285C-4871-8B56-905B856485D9}"/>
              </a:ext>
            </a:extLst>
          </p:cNvPr>
          <p:cNvSpPr txBox="1">
            <a:spLocks/>
          </p:cNvSpPr>
          <p:nvPr/>
        </p:nvSpPr>
        <p:spPr>
          <a:xfrm>
            <a:off x="963050" y="407959"/>
            <a:ext cx="10177463" cy="808038"/>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400" b="1" dirty="0" err="1">
                <a:solidFill>
                  <a:schemeClr val="bg1"/>
                </a:solidFill>
                <a:latin typeface="微軟正黑體" panose="020B0604030504040204" pitchFamily="34" charset="-120"/>
                <a:ea typeface="微軟正黑體" panose="020B0604030504040204" pitchFamily="34" charset="-120"/>
              </a:rPr>
              <a:t>SnapSync</a:t>
            </a:r>
            <a:r>
              <a:rPr lang="en-US" altLang="zh-TW" sz="4400" b="1" dirty="0">
                <a:solidFill>
                  <a:schemeClr val="bg1"/>
                </a:solidFill>
                <a:latin typeface="微軟正黑體" panose="020B0604030504040204" pitchFamily="34" charset="-120"/>
                <a:ea typeface="微軟正黑體" panose="020B0604030504040204" pitchFamily="34" charset="-120"/>
              </a:rPr>
              <a:t> </a:t>
            </a:r>
            <a:r>
              <a:rPr lang="zh-TW" altLang="en-US" sz="4400" b="1" dirty="0">
                <a:solidFill>
                  <a:schemeClr val="bg1"/>
                </a:solidFill>
                <a:latin typeface="微軟正黑體" panose="020B0604030504040204" pitchFamily="34" charset="-120"/>
                <a:ea typeface="微軟正黑體" panose="020B0604030504040204" pitchFamily="34" charset="-120"/>
              </a:rPr>
              <a:t>即時同步</a:t>
            </a:r>
            <a:r>
              <a:rPr lang="en-US" altLang="zh-TW" sz="4400" b="1" dirty="0">
                <a:solidFill>
                  <a:schemeClr val="bg1"/>
                </a:solidFill>
                <a:latin typeface="微軟正黑體" panose="020B0604030504040204" pitchFamily="34" charset="-120"/>
                <a:ea typeface="微軟正黑體" panose="020B0604030504040204" pitchFamily="34" charset="-120"/>
              </a:rPr>
              <a:t>+ Instant Clone</a:t>
            </a:r>
            <a:endParaRPr lang="zh-TW" altLang="en-US" sz="3467" b="1" dirty="0">
              <a:solidFill>
                <a:schemeClr val="bg1"/>
              </a:solidFill>
              <a:latin typeface="微軟正黑體" panose="020B0604030504040204" pitchFamily="34" charset="-120"/>
              <a:ea typeface="微軟正黑體" panose="020B0604030504040204" pitchFamily="34" charset="-120"/>
            </a:endParaRPr>
          </a:p>
        </p:txBody>
      </p:sp>
      <p:sp>
        <p:nvSpPr>
          <p:cNvPr id="75" name="文字方塊 74">
            <a:extLst>
              <a:ext uri="{FF2B5EF4-FFF2-40B4-BE49-F238E27FC236}">
                <a16:creationId xmlns:a16="http://schemas.microsoft.com/office/drawing/2014/main" id="{7F95CB40-F7A4-4B7A-8183-990AD48DA522}"/>
              </a:ext>
            </a:extLst>
          </p:cNvPr>
          <p:cNvSpPr txBox="1"/>
          <p:nvPr/>
        </p:nvSpPr>
        <p:spPr>
          <a:xfrm>
            <a:off x="463850" y="1372149"/>
            <a:ext cx="11264300" cy="461665"/>
          </a:xfrm>
          <a:prstGeom prst="rect">
            <a:avLst/>
          </a:prstGeom>
          <a:noFill/>
        </p:spPr>
        <p:txBody>
          <a:bodyPr wrap="square">
            <a:spAutoFit/>
          </a:bodyPr>
          <a:lstStyle/>
          <a:p>
            <a:pPr algn="ctr"/>
            <a:r>
              <a:rPr lang="zh-TW" altLang="en-US" sz="2400" b="1" dirty="0">
                <a:solidFill>
                  <a:schemeClr val="bg1"/>
                </a:solidFill>
                <a:latin typeface="微軟正黑體" pitchFamily="34" charset="-120"/>
                <a:ea typeface="微軟正黑體" pitchFamily="34" charset="-120"/>
                <a:cs typeface="+mj-cs"/>
              </a:rPr>
              <a:t>最經濟高效的複本資料管理</a:t>
            </a:r>
            <a:r>
              <a:rPr lang="en-US" altLang="zh-TW" sz="2400" b="1" dirty="0">
                <a:solidFill>
                  <a:schemeClr val="bg1"/>
                </a:solidFill>
                <a:latin typeface="微軟正黑體" pitchFamily="34" charset="-120"/>
                <a:ea typeface="微軟正黑體" pitchFamily="34" charset="-120"/>
                <a:cs typeface="+mj-cs"/>
              </a:rPr>
              <a:t>CDM (Copy Data Management)</a:t>
            </a:r>
            <a:r>
              <a:rPr lang="zh-TW" altLang="en-US" sz="2400" b="1" dirty="0">
                <a:solidFill>
                  <a:schemeClr val="bg1"/>
                </a:solidFill>
                <a:latin typeface="微軟正黑體" pitchFamily="34" charset="-120"/>
                <a:ea typeface="微軟正黑體" pitchFamily="34" charset="-120"/>
                <a:cs typeface="+mj-cs"/>
              </a:rPr>
              <a:t>解決方案</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pic>
        <p:nvPicPr>
          <p:cNvPr id="77" name="圖片 76" descr="一張含有 文字, 電子用品 的圖片&#10;&#10;自動產生的描述">
            <a:extLst>
              <a:ext uri="{FF2B5EF4-FFF2-40B4-BE49-F238E27FC236}">
                <a16:creationId xmlns:a16="http://schemas.microsoft.com/office/drawing/2014/main" id="{AAA1CA49-97FE-C3EF-8AC4-15C747873F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8380" y="3827006"/>
            <a:ext cx="1672033" cy="285583"/>
          </a:xfrm>
          <a:prstGeom prst="rect">
            <a:avLst/>
          </a:prstGeom>
        </p:spPr>
      </p:pic>
      <p:pic>
        <p:nvPicPr>
          <p:cNvPr id="78" name="圖片 77" descr="一張含有 文字, 電子用品 的圖片&#10;&#10;自動產生的描述">
            <a:extLst>
              <a:ext uri="{FF2B5EF4-FFF2-40B4-BE49-F238E27FC236}">
                <a16:creationId xmlns:a16="http://schemas.microsoft.com/office/drawing/2014/main" id="{F33B4048-65ED-7502-63E8-ECF23F471D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4471" y="3827006"/>
            <a:ext cx="1672033" cy="285583"/>
          </a:xfrm>
          <a:prstGeom prst="rect">
            <a:avLst/>
          </a:prstGeom>
        </p:spPr>
      </p:pic>
    </p:spTree>
    <p:extLst>
      <p:ext uri="{BB962C8B-B14F-4D97-AF65-F5344CB8AC3E}">
        <p14:creationId xmlns:p14="http://schemas.microsoft.com/office/powerpoint/2010/main" val="2253798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矩形: 圓角 6">
            <a:extLst>
              <a:ext uri="{FF2B5EF4-FFF2-40B4-BE49-F238E27FC236}">
                <a16:creationId xmlns:a16="http://schemas.microsoft.com/office/drawing/2014/main" id="{A9237F5E-F9F4-44FF-8EA5-271B9269681D}"/>
              </a:ext>
            </a:extLst>
          </p:cNvPr>
          <p:cNvSpPr/>
          <p:nvPr/>
        </p:nvSpPr>
        <p:spPr>
          <a:xfrm>
            <a:off x="4603335" y="1410511"/>
            <a:ext cx="7637432" cy="497236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endParaRPr>
          </a:p>
        </p:txBody>
      </p:sp>
      <p:pic>
        <p:nvPicPr>
          <p:cNvPr id="166" name="Google Shape;166;p28"/>
          <p:cNvPicPr preferRelativeResize="0"/>
          <p:nvPr/>
        </p:nvPicPr>
        <p:blipFill>
          <a:blip r:embed="rId3">
            <a:alphaModFix/>
          </a:blip>
          <a:stretch>
            <a:fillRect/>
          </a:stretch>
        </p:blipFill>
        <p:spPr>
          <a:xfrm>
            <a:off x="3424989" y="2254566"/>
            <a:ext cx="7875847" cy="4276397"/>
          </a:xfrm>
          <a:prstGeom prst="rect">
            <a:avLst/>
          </a:prstGeom>
          <a:noFill/>
          <a:ln>
            <a:noFill/>
          </a:ln>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689059" y="2391214"/>
            <a:ext cx="3210589" cy="41820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微軟正黑體" panose="020B0604030504040204" pitchFamily="34" charset="-120"/>
                <a:ea typeface="微軟正黑體" panose="020B0604030504040204" pitchFamily="34" charset="-120"/>
              </a:rPr>
              <a:t>可獨立更新</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微軟正黑體" panose="020B0604030504040204" pitchFamily="34" charset="-120"/>
                <a:ea typeface="微軟正黑體" panose="020B0604030504040204" pitchFamily="34" charset="-120"/>
              </a:rPr>
              <a:t>支援 </a:t>
            </a:r>
            <a:r>
              <a:rPr lang="en-US" altLang="zh-TW">
                <a:solidFill>
                  <a:schemeClr val="bg1"/>
                </a:solidFill>
                <a:latin typeface="微軟正黑體" panose="020B0604030504040204" pitchFamily="34" charset="-120"/>
                <a:ea typeface="微軟正黑體" panose="020B0604030504040204" pitchFamily="34" charset="-120"/>
              </a:rPr>
              <a:t>FTP </a:t>
            </a:r>
            <a:r>
              <a:rPr lang="zh-TW" altLang="en-US">
                <a:solidFill>
                  <a:schemeClr val="bg1"/>
                </a:solidFill>
                <a:latin typeface="微軟正黑體" panose="020B0604030504040204" pitchFamily="34" charset="-120"/>
                <a:ea typeface="微軟正黑體" panose="020B0604030504040204" pitchFamily="34" charset="-120"/>
              </a:rPr>
              <a:t>服務器</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微軟正黑體" panose="020B0604030504040204" pitchFamily="34" charset="-120"/>
                <a:ea typeface="微軟正黑體" panose="020B0604030504040204" pitchFamily="34" charset="-120"/>
              </a:rPr>
              <a:t>支援 </a:t>
            </a:r>
            <a:r>
              <a:rPr lang="en-US" altLang="zh-TW">
                <a:solidFill>
                  <a:schemeClr val="bg1"/>
                </a:solidFill>
                <a:latin typeface="微軟正黑體" panose="020B0604030504040204" pitchFamily="34" charset="-120"/>
                <a:ea typeface="微軟正黑體" panose="020B0604030504040204" pitchFamily="34" charset="-120"/>
              </a:rPr>
              <a:t>TLS </a:t>
            </a:r>
            <a:r>
              <a:rPr lang="zh-TW" altLang="en-US">
                <a:solidFill>
                  <a:schemeClr val="bg1"/>
                </a:solidFill>
                <a:latin typeface="微軟正黑體" panose="020B0604030504040204" pitchFamily="34" charset="-120"/>
                <a:ea typeface="微軟正黑體" panose="020B0604030504040204" pitchFamily="34" charset="-120"/>
              </a:rPr>
              <a:t>設定</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微軟正黑體" panose="020B0604030504040204" pitchFamily="34" charset="-120"/>
                <a:ea typeface="微軟正黑體" panose="020B0604030504040204" pitchFamily="34" charset="-120"/>
              </a:rPr>
              <a:t>支援 </a:t>
            </a:r>
            <a:r>
              <a:rPr lang="en-US" altLang="zh-TW">
                <a:solidFill>
                  <a:schemeClr val="bg1"/>
                </a:solidFill>
                <a:latin typeface="微軟正黑體" panose="020B0604030504040204" pitchFamily="34" charset="-120"/>
                <a:ea typeface="微軟正黑體" panose="020B0604030504040204" pitchFamily="34" charset="-120"/>
              </a:rPr>
              <a:t>QoS </a:t>
            </a:r>
            <a:r>
              <a:rPr lang="zh-TW" altLang="en-US">
                <a:solidFill>
                  <a:schemeClr val="bg1"/>
                </a:solidFill>
                <a:latin typeface="微軟正黑體" panose="020B0604030504040204" pitchFamily="34" charset="-120"/>
                <a:ea typeface="微軟正黑體" panose="020B0604030504040204" pitchFamily="34" charset="-120"/>
              </a:rPr>
              <a:t>設定</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微軟正黑體" panose="020B0604030504040204" pitchFamily="34" charset="-120"/>
                <a:ea typeface="微軟正黑體" panose="020B0604030504040204" pitchFamily="34" charset="-120"/>
              </a:rPr>
              <a:t>支援規格設定</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微軟正黑體" panose="020B0604030504040204" pitchFamily="34" charset="-120"/>
                <a:ea typeface="微軟正黑體" panose="020B0604030504040204" pitchFamily="34" charset="-120"/>
              </a:rPr>
              <a:t>支援 </a:t>
            </a:r>
            <a:r>
              <a:rPr lang="en-US" altLang="zh-TW">
                <a:solidFill>
                  <a:schemeClr val="bg1"/>
                </a:solidFill>
                <a:latin typeface="微軟正黑體" panose="020B0604030504040204" pitchFamily="34" charset="-120"/>
                <a:ea typeface="微軟正黑體" panose="020B0604030504040204" pitchFamily="34" charset="-120"/>
              </a:rPr>
              <a:t>FTP </a:t>
            </a:r>
            <a:r>
              <a:rPr lang="zh-TW" altLang="en-US">
                <a:solidFill>
                  <a:schemeClr val="bg1"/>
                </a:solidFill>
                <a:latin typeface="微軟正黑體" panose="020B0604030504040204" pitchFamily="34" charset="-120"/>
                <a:ea typeface="微軟正黑體" panose="020B0604030504040204" pitchFamily="34" charset="-120"/>
              </a:rPr>
              <a:t>用戶端</a:t>
            </a:r>
          </a:p>
        </p:txBody>
      </p:sp>
      <p:sp>
        <p:nvSpPr>
          <p:cNvPr id="9" name="Google Shape;79;p16">
            <a:extLst>
              <a:ext uri="{FF2B5EF4-FFF2-40B4-BE49-F238E27FC236}">
                <a16:creationId xmlns:a16="http://schemas.microsoft.com/office/drawing/2014/main" id="{20C8FD56-6866-4FA9-9255-67672F8CAF70}"/>
              </a:ext>
            </a:extLst>
          </p:cNvPr>
          <p:cNvSpPr txBox="1">
            <a:spLocks/>
          </p:cNvSpPr>
          <p:nvPr/>
        </p:nvSpPr>
        <p:spPr>
          <a:xfrm>
            <a:off x="440983" y="405817"/>
            <a:ext cx="11418783"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4000" b="1" err="1">
                <a:solidFill>
                  <a:schemeClr val="bg1"/>
                </a:solidFill>
                <a:latin typeface="微軟正黑體" panose="020B0604030504040204" pitchFamily="34" charset="-120"/>
                <a:ea typeface="微軟正黑體" panose="020B0604030504040204" pitchFamily="34" charset="-120"/>
              </a:rPr>
              <a:t>QuFTP</a:t>
            </a:r>
            <a:r>
              <a:rPr lang="en-US" altLang="zh-TW" sz="4000" b="1">
                <a:solidFill>
                  <a:schemeClr val="bg1"/>
                </a:solidFill>
                <a:latin typeface="微軟正黑體" panose="020B0604030504040204" pitchFamily="34" charset="-120"/>
                <a:ea typeface="微軟正黑體" panose="020B0604030504040204" pitchFamily="34" charset="-120"/>
              </a:rPr>
              <a:t> </a:t>
            </a:r>
            <a:r>
              <a:rPr lang="zh-TW" altLang="en-US" sz="4000">
                <a:solidFill>
                  <a:schemeClr val="bg1"/>
                </a:solidFill>
              </a:rPr>
              <a:t>輕鬆架設 </a:t>
            </a:r>
            <a:r>
              <a:rPr lang="en" altLang="zh-TW" sz="4000">
                <a:solidFill>
                  <a:schemeClr val="bg1"/>
                </a:solidFill>
              </a:rPr>
              <a:t>FTP </a:t>
            </a:r>
            <a:r>
              <a:rPr lang="zh-TW" altLang="en-US" sz="4000">
                <a:solidFill>
                  <a:schemeClr val="bg1"/>
                </a:solidFill>
              </a:rPr>
              <a:t>站台，進行檔案交換與分享</a:t>
            </a:r>
            <a:endParaRPr lang="en-US" sz="4000" b="1">
              <a:solidFill>
                <a:schemeClr val="bg1"/>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15BA4C14-4CF5-DFD4-6B7E-B640311B5F35}"/>
              </a:ext>
            </a:extLst>
          </p:cNvPr>
          <p:cNvSpPr/>
          <p:nvPr/>
        </p:nvSpPr>
        <p:spPr>
          <a:xfrm>
            <a:off x="834894" y="1380469"/>
            <a:ext cx="10522211" cy="707886"/>
          </a:xfrm>
          <a:prstGeom prst="rect">
            <a:avLst/>
          </a:prstGeom>
        </p:spPr>
        <p:txBody>
          <a:bodyPr wrap="square">
            <a:spAutoFit/>
          </a:bodyPr>
          <a:lstStyle/>
          <a:p>
            <a:r>
              <a:rPr lang="zh-TW" altLang="en-US" sz="2000">
                <a:solidFill>
                  <a:schemeClr val="bg1"/>
                </a:solidFill>
                <a:latin typeface="微軟正黑體" panose="020B0604030504040204" pitchFamily="34" charset="-120"/>
                <a:ea typeface="微軟正黑體" panose="020B0604030504040204" pitchFamily="34" charset="-120"/>
                <a:cs typeface="Arial"/>
                <a:sym typeface="Arial"/>
              </a:rPr>
              <a:t>QuFTP Service 是專為 FTP 傳輸推出的一站式管理 App，提供直覺式的介面，讓您輕鬆實現跨團隊成員間的 FTP 檔案交換與分享，並透過彈性權限管理，落實安全檔案傳輸。</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8" name="Google Shape;61;p14">
            <a:extLst>
              <a:ext uri="{FF2B5EF4-FFF2-40B4-BE49-F238E27FC236}">
                <a16:creationId xmlns:a16="http://schemas.microsoft.com/office/drawing/2014/main" id="{EF8B2BF8-8E3F-4113-B625-1C43F9118417}"/>
              </a:ext>
            </a:extLst>
          </p:cNvPr>
          <p:cNvSpPr txBox="1">
            <a:spLocks/>
          </p:cNvSpPr>
          <p:nvPr/>
        </p:nvSpPr>
        <p:spPr>
          <a:xfrm>
            <a:off x="552525" y="1531078"/>
            <a:ext cx="4087222" cy="29661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ts val="2400"/>
              </a:lnSpc>
              <a:spcBef>
                <a:spcPts val="1600"/>
              </a:spcBef>
              <a:buClr>
                <a:srgbClr val="E9613B"/>
              </a:buClr>
              <a:buSzPts val="1100"/>
              <a:buFont typeface="Wingdings" panose="05000000000000000000" pitchFamily="2" charset="2"/>
              <a:buChar char="l"/>
            </a:pPr>
            <a:r>
              <a:rPr lang="zh-TW" altLang="en-US" sz="1600" dirty="0">
                <a:solidFill>
                  <a:schemeClr val="bg1"/>
                </a:solidFill>
                <a:latin typeface="微軟正黑體" panose="020B0604030504040204" pitchFamily="34" charset="-120"/>
                <a:ea typeface="微軟正黑體" panose="020B0604030504040204" pitchFamily="34" charset="-120"/>
              </a:rPr>
              <a:t>全新 </a:t>
            </a:r>
            <a:r>
              <a:rPr lang="en-US" altLang="zh-TW" sz="1600" dirty="0">
                <a:solidFill>
                  <a:schemeClr val="bg1"/>
                </a:solidFill>
                <a:latin typeface="微軟正黑體" panose="020B0604030504040204" pitchFamily="34" charset="-120"/>
                <a:ea typeface="微軟正黑體" panose="020B0604030504040204" pitchFamily="34" charset="-120"/>
              </a:rPr>
              <a:t>QVPN </a:t>
            </a:r>
            <a:r>
              <a:rPr lang="zh-TW" altLang="en-US" sz="1600" dirty="0">
                <a:solidFill>
                  <a:schemeClr val="bg1"/>
                </a:solidFill>
                <a:latin typeface="微軟正黑體" panose="020B0604030504040204" pitchFamily="34" charset="-120"/>
                <a:ea typeface="微軟正黑體" panose="020B0604030504040204" pitchFamily="34" charset="-120"/>
              </a:rPr>
              <a:t>除了</a:t>
            </a:r>
            <a:r>
              <a:rPr lang="en-US" altLang="zh-TW" sz="1600" dirty="0">
                <a:solidFill>
                  <a:schemeClr val="bg1"/>
                </a:solidFill>
                <a:latin typeface="微軟正黑體" panose="020B0604030504040204" pitchFamily="34" charset="-120"/>
                <a:ea typeface="微軟正黑體" panose="020B0604030504040204" pitchFamily="34" charset="-120"/>
              </a:rPr>
              <a:t> L2TP VPN </a:t>
            </a:r>
            <a:r>
              <a:rPr lang="zh-TW" altLang="en-US" sz="1600" dirty="0">
                <a:solidFill>
                  <a:schemeClr val="bg1"/>
                </a:solidFill>
                <a:latin typeface="微軟正黑體" panose="020B0604030504040204" pitchFamily="34" charset="-120"/>
                <a:ea typeface="微軟正黑體" panose="020B0604030504040204" pitchFamily="34" charset="-120"/>
              </a:rPr>
              <a:t>外，新支援 </a:t>
            </a:r>
            <a:r>
              <a:rPr lang="en-US" altLang="zh-TW" sz="1600" dirty="0" err="1">
                <a:solidFill>
                  <a:schemeClr val="bg1"/>
                </a:solidFill>
                <a:latin typeface="微軟正黑體" panose="020B0604030504040204" pitchFamily="34" charset="-120"/>
                <a:ea typeface="微軟正黑體" panose="020B0604030504040204" pitchFamily="34" charset="-120"/>
              </a:rPr>
              <a:t>WireGuard</a:t>
            </a:r>
            <a:r>
              <a:rPr lang="en-US" altLang="zh-TW" sz="1600" dirty="0">
                <a:solidFill>
                  <a:schemeClr val="bg1"/>
                </a:solidFill>
                <a:latin typeface="微軟正黑體" panose="020B0604030504040204" pitchFamily="34" charset="-120"/>
                <a:ea typeface="微軟正黑體" panose="020B0604030504040204" pitchFamily="34" charset="-120"/>
              </a:rPr>
              <a:t> VPN, </a:t>
            </a:r>
            <a:r>
              <a:rPr lang="zh-TW" altLang="en-US" sz="1600" dirty="0">
                <a:solidFill>
                  <a:schemeClr val="bg1"/>
                </a:solidFill>
                <a:latin typeface="微軟正黑體" panose="020B0604030504040204" pitchFamily="34" charset="-120"/>
                <a:ea typeface="微軟正黑體" panose="020B0604030504040204" pitchFamily="34" charset="-120"/>
              </a:rPr>
              <a:t>更加輕量</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容易設定</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支援多種用戶平台</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速度大幅提升</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是個人用戶</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在家工作的必備工具．</a:t>
            </a:r>
            <a:endParaRPr lang="en-US" altLang="zh-TW" sz="1600" dirty="0">
              <a:solidFill>
                <a:schemeClr val="bg1"/>
              </a:solidFill>
              <a:latin typeface="微軟正黑體" panose="020B0604030504040204" pitchFamily="34" charset="-120"/>
              <a:ea typeface="微軟正黑體" panose="020B0604030504040204" pitchFamily="34" charset="-120"/>
            </a:endParaRPr>
          </a:p>
          <a:p>
            <a:pPr marL="241294" indent="-241294">
              <a:lnSpc>
                <a:spcPts val="2400"/>
              </a:lnSpc>
              <a:spcBef>
                <a:spcPts val="1600"/>
              </a:spcBef>
              <a:buClr>
                <a:srgbClr val="E9613B"/>
              </a:buClr>
              <a:buSzPts val="1100"/>
              <a:buFont typeface="Wingdings" panose="05000000000000000000" pitchFamily="2" charset="2"/>
              <a:buChar char="l"/>
            </a:pPr>
            <a:r>
              <a:rPr lang="en-US" altLang="zh-TW" sz="1600" dirty="0" err="1">
                <a:solidFill>
                  <a:schemeClr val="bg1"/>
                </a:solidFill>
                <a:latin typeface="微軟正黑體" panose="020B0604030504040204" pitchFamily="34" charset="-120"/>
                <a:ea typeface="微軟正黑體" panose="020B0604030504040204" pitchFamily="34" charset="-120"/>
              </a:rPr>
              <a:t>WireGuard</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由</a:t>
            </a:r>
            <a:r>
              <a:rPr lang="en-US" altLang="zh-TW" sz="1600" dirty="0">
                <a:solidFill>
                  <a:schemeClr val="bg1"/>
                </a:solidFill>
                <a:latin typeface="微軟正黑體" panose="020B0604030504040204" pitchFamily="34" charset="-120"/>
                <a:ea typeface="微軟正黑體" panose="020B0604030504040204" pitchFamily="34" charset="-120"/>
              </a:rPr>
              <a:t> Kernel </a:t>
            </a:r>
            <a:r>
              <a:rPr lang="zh-TW" altLang="en-US" sz="1600" dirty="0">
                <a:solidFill>
                  <a:schemeClr val="bg1"/>
                </a:solidFill>
                <a:latin typeface="微軟正黑體" panose="020B0604030504040204" pitchFamily="34" charset="-120"/>
                <a:ea typeface="微軟正黑體" panose="020B0604030504040204" pitchFamily="34" charset="-120"/>
              </a:rPr>
              <a:t>層直接處理</a:t>
            </a:r>
            <a:r>
              <a:rPr lang="en-US" altLang="zh-TW" sz="1600" dirty="0">
                <a:solidFill>
                  <a:schemeClr val="bg1"/>
                </a:solidFill>
                <a:latin typeface="微軟正黑體" panose="020B0604030504040204" pitchFamily="34" charset="-120"/>
                <a:ea typeface="微軟正黑體" panose="020B0604030504040204" pitchFamily="34" charset="-120"/>
              </a:rPr>
              <a:t> VPN </a:t>
            </a:r>
            <a:r>
              <a:rPr lang="zh-TW" altLang="en-US" sz="1600" dirty="0">
                <a:solidFill>
                  <a:schemeClr val="bg1"/>
                </a:solidFill>
                <a:latin typeface="微軟正黑體" panose="020B0604030504040204" pitchFamily="34" charset="-120"/>
                <a:ea typeface="微軟正黑體" panose="020B0604030504040204" pitchFamily="34" charset="-120"/>
              </a:rPr>
              <a:t>加密封包</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傳輸速度更快</a:t>
            </a:r>
            <a:r>
              <a:rPr lang="en-US" altLang="zh-TW" sz="1600" dirty="0">
                <a:solidFill>
                  <a:schemeClr val="bg1"/>
                </a:solidFill>
                <a:latin typeface="微軟正黑體" panose="020B0604030504040204" pitchFamily="34" charset="-120"/>
                <a:ea typeface="微軟正黑體" panose="020B0604030504040204" pitchFamily="34" charset="-120"/>
              </a:rPr>
              <a:t>.</a:t>
            </a:r>
          </a:p>
          <a:p>
            <a:pPr marL="241294" indent="-241294">
              <a:lnSpc>
                <a:spcPts val="2400"/>
              </a:lnSpc>
              <a:spcBef>
                <a:spcPts val="1600"/>
              </a:spcBef>
              <a:buClr>
                <a:srgbClr val="E9613B"/>
              </a:buClr>
              <a:buSzPts val="1100"/>
              <a:buFont typeface="Wingdings" panose="05000000000000000000" pitchFamily="2" charset="2"/>
              <a:buChar char="l"/>
            </a:pPr>
            <a:r>
              <a:rPr lang="en-US" altLang="zh-TW" sz="1600" dirty="0" err="1">
                <a:solidFill>
                  <a:schemeClr val="bg1"/>
                </a:solidFill>
                <a:latin typeface="微軟正黑體" panose="020B0604030504040204" pitchFamily="34" charset="-120"/>
                <a:ea typeface="微軟正黑體" panose="020B0604030504040204" pitchFamily="34" charset="-120"/>
              </a:rPr>
              <a:t>WireGuard</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僅用金鑰登入</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無需一般帳號管理</a:t>
            </a:r>
            <a:endParaRPr lang="en-US" altLang="zh-TW" sz="1600" dirty="0">
              <a:solidFill>
                <a:schemeClr val="bg1"/>
              </a:solidFill>
              <a:latin typeface="微軟正黑體" panose="020B0604030504040204" pitchFamily="34" charset="-120"/>
              <a:ea typeface="微軟正黑體" panose="020B0604030504040204" pitchFamily="34" charset="-120"/>
            </a:endParaRPr>
          </a:p>
          <a:p>
            <a:pPr marL="241294" indent="-241294">
              <a:lnSpc>
                <a:spcPts val="2400"/>
              </a:lnSpc>
              <a:spcBef>
                <a:spcPts val="1600"/>
              </a:spcBef>
              <a:buClr>
                <a:srgbClr val="E9613B"/>
              </a:buClr>
              <a:buSzPts val="1100"/>
              <a:buFont typeface="Wingdings" panose="05000000000000000000" pitchFamily="2" charset="2"/>
              <a:buChar char="l"/>
            </a:pPr>
            <a:endParaRPr lang="en-US" altLang="zh-TW" sz="1400" dirty="0">
              <a:solidFill>
                <a:schemeClr val="bg1"/>
              </a:solidFill>
              <a:latin typeface="微軟正黑體" panose="020B0604030504040204" pitchFamily="34" charset="-120"/>
              <a:ea typeface="微軟正黑體" panose="020B0604030504040204" pitchFamily="34" charset="-120"/>
            </a:endParaRPr>
          </a:p>
          <a:p>
            <a:pPr marL="241294" indent="-241294">
              <a:lnSpc>
                <a:spcPts val="2400"/>
              </a:lnSpc>
              <a:spcBef>
                <a:spcPts val="1600"/>
              </a:spcBef>
              <a:buClr>
                <a:srgbClr val="E9613B"/>
              </a:buClr>
              <a:buSzPts val="1100"/>
              <a:buFont typeface="Wingdings" panose="05000000000000000000" pitchFamily="2" charset="2"/>
              <a:buChar char="l"/>
            </a:pPr>
            <a:endParaRPr lang="en-US" altLang="zh-TW" sz="2000" dirty="0">
              <a:solidFill>
                <a:schemeClr val="bg1"/>
              </a:solidFill>
              <a:latin typeface="微軟正黑體" panose="020B0604030504040204" pitchFamily="34" charset="-120"/>
              <a:ea typeface="微軟正黑體" panose="020B0604030504040204" pitchFamily="34" charset="-120"/>
            </a:endParaRPr>
          </a:p>
        </p:txBody>
      </p:sp>
      <p:pic>
        <p:nvPicPr>
          <p:cNvPr id="16" name="圖片 10">
            <a:extLst>
              <a:ext uri="{FF2B5EF4-FFF2-40B4-BE49-F238E27FC236}">
                <a16:creationId xmlns:a16="http://schemas.microsoft.com/office/drawing/2014/main" id="{78728470-9DA1-6747-9B6A-CFC7C23EBEA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tretch>
            <a:fillRect/>
          </a:stretch>
        </p:blipFill>
        <p:spPr>
          <a:xfrm>
            <a:off x="2925760" y="5362008"/>
            <a:ext cx="1761509" cy="924792"/>
          </a:xfrm>
          <a:prstGeom prst="rect">
            <a:avLst/>
          </a:prstGeom>
        </p:spPr>
      </p:pic>
      <p:pic>
        <p:nvPicPr>
          <p:cNvPr id="6" name="圖片 32">
            <a:extLst>
              <a:ext uri="{FF2B5EF4-FFF2-40B4-BE49-F238E27FC236}">
                <a16:creationId xmlns:a16="http://schemas.microsoft.com/office/drawing/2014/main" id="{BE7FE538-33B1-481D-B272-F607829A9F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304" y="4497275"/>
            <a:ext cx="3190671" cy="1789525"/>
          </a:xfrm>
          <a:prstGeom prst="rect">
            <a:avLst/>
          </a:prstGeom>
          <a:effectLst>
            <a:outerShdw blurRad="50800" dist="38100" dir="2700000" algn="tl" rotWithShape="0">
              <a:prstClr val="black">
                <a:alpha val="40000"/>
              </a:prstClr>
            </a:outerShdw>
          </a:effectLst>
        </p:spPr>
      </p:pic>
      <p:pic>
        <p:nvPicPr>
          <p:cNvPr id="3" name="圖片 2">
            <a:extLst>
              <a:ext uri="{FF2B5EF4-FFF2-40B4-BE49-F238E27FC236}">
                <a16:creationId xmlns:a16="http://schemas.microsoft.com/office/drawing/2014/main" id="{C9AC9384-1362-1346-9423-ABB06ABC8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9299" y="1632857"/>
            <a:ext cx="7342701" cy="5225143"/>
          </a:xfrm>
          <a:prstGeom prst="rect">
            <a:avLst/>
          </a:prstGeom>
        </p:spPr>
      </p:pic>
      <p:sp>
        <p:nvSpPr>
          <p:cNvPr id="11" name="標題 1">
            <a:extLst>
              <a:ext uri="{FF2B5EF4-FFF2-40B4-BE49-F238E27FC236}">
                <a16:creationId xmlns:a16="http://schemas.microsoft.com/office/drawing/2014/main" id="{1CA5AB45-ECC7-488C-B972-AED8482E1175}"/>
              </a:ext>
            </a:extLst>
          </p:cNvPr>
          <p:cNvSpPr txBox="1">
            <a:spLocks/>
          </p:cNvSpPr>
          <p:nvPr/>
        </p:nvSpPr>
        <p:spPr>
          <a:xfrm>
            <a:off x="617537" y="375961"/>
            <a:ext cx="10956925"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更輕量，更快速的 </a:t>
            </a:r>
            <a:r>
              <a:rPr lang="en-US" altLang="zh-TW" sz="4000" b="1" dirty="0">
                <a:solidFill>
                  <a:schemeClr val="bg1"/>
                </a:solidFill>
                <a:latin typeface="微軟正黑體" panose="020B0604030504040204" pitchFamily="34" charset="-120"/>
                <a:ea typeface="微軟正黑體" panose="020B0604030504040204" pitchFamily="34" charset="-120"/>
              </a:rPr>
              <a:t>VPN </a:t>
            </a:r>
            <a:r>
              <a:rPr lang="zh-TW" altLang="en-US" sz="4000" b="1" dirty="0">
                <a:solidFill>
                  <a:schemeClr val="bg1"/>
                </a:solidFill>
                <a:latin typeface="微軟正黑體" panose="020B0604030504040204" pitchFamily="34" charset="-120"/>
                <a:ea typeface="微軟正黑體" panose="020B0604030504040204" pitchFamily="34" charset="-120"/>
              </a:rPr>
              <a:t>服務</a:t>
            </a:r>
            <a:endParaRPr lang="en-US" altLang="zh-TW" sz="4000" b="1" dirty="0">
              <a:solidFill>
                <a:schemeClr val="bg1"/>
              </a:solidFill>
              <a:latin typeface="微軟正黑體" panose="020B0604030504040204" pitchFamily="34" charset="-120"/>
              <a:ea typeface="微軟正黑體" panose="020B0604030504040204" pitchFamily="34" charset="-120"/>
            </a:endParaRPr>
          </a:p>
        </p:txBody>
      </p:sp>
      <p:pic>
        <p:nvPicPr>
          <p:cNvPr id="9" name="圖片 8" descr="一張含有 文字, 電子用品 的圖片&#10;&#10;自動產生的描述">
            <a:extLst>
              <a:ext uri="{FF2B5EF4-FFF2-40B4-BE49-F238E27FC236}">
                <a16:creationId xmlns:a16="http://schemas.microsoft.com/office/drawing/2014/main" id="{675A8652-5852-BF51-3D2A-240FEE3A6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607" y="4728468"/>
            <a:ext cx="2355662" cy="402347"/>
          </a:xfrm>
          <a:prstGeom prst="rect">
            <a:avLst/>
          </a:prstGeom>
        </p:spPr>
      </p:pic>
    </p:spTree>
    <p:extLst>
      <p:ext uri="{BB962C8B-B14F-4D97-AF65-F5344CB8AC3E}">
        <p14:creationId xmlns:p14="http://schemas.microsoft.com/office/powerpoint/2010/main" val="116746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9" name="Google Shape;79;p16">
            <a:extLst>
              <a:ext uri="{FF2B5EF4-FFF2-40B4-BE49-F238E27FC236}">
                <a16:creationId xmlns:a16="http://schemas.microsoft.com/office/drawing/2014/main" id="{FFC900F3-CDB4-4AD9-A6E8-A5314140D12D}"/>
              </a:ext>
            </a:extLst>
          </p:cNvPr>
          <p:cNvSpPr txBox="1">
            <a:spLocks/>
          </p:cNvSpPr>
          <p:nvPr/>
        </p:nvSpPr>
        <p:spPr>
          <a:xfrm>
            <a:off x="480747" y="363081"/>
            <a:ext cx="6851387" cy="15999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dirty="0" err="1">
                <a:solidFill>
                  <a:schemeClr val="bg1"/>
                </a:solidFill>
                <a:latin typeface="微軟正黑體" panose="020B0604030504040204" pitchFamily="34" charset="-120"/>
                <a:ea typeface="微軟正黑體" panose="020B0604030504040204" pitchFamily="34" charset="-120"/>
              </a:rPr>
              <a:t>QuWAN</a:t>
            </a:r>
            <a:r>
              <a:rPr lang="en-US" altLang="zh-TW" sz="4000" b="1" dirty="0">
                <a:solidFill>
                  <a:schemeClr val="bg1"/>
                </a:solidFill>
                <a:latin typeface="微軟正黑體" panose="020B0604030504040204" pitchFamily="34" charset="-120"/>
                <a:ea typeface="微軟正黑體" panose="020B0604030504040204" pitchFamily="34" charset="-120"/>
              </a:rPr>
              <a:t>: </a:t>
            </a:r>
            <a:r>
              <a:rPr lang="zh-TW" altLang="en-US" sz="4000" b="1" dirty="0">
                <a:solidFill>
                  <a:schemeClr val="bg1"/>
                </a:solidFill>
                <a:latin typeface="微軟正黑體" panose="020B0604030504040204" pitchFamily="34" charset="-120"/>
                <a:ea typeface="微軟正黑體" panose="020B0604030504040204" pitchFamily="34" charset="-120"/>
              </a:rPr>
              <a:t>方便、快速搭建企業跨點的 </a:t>
            </a:r>
            <a:r>
              <a:rPr lang="en-US" altLang="zh-TW" sz="4000" b="1" dirty="0">
                <a:solidFill>
                  <a:schemeClr val="bg1"/>
                </a:solidFill>
                <a:latin typeface="微軟正黑體" panose="020B0604030504040204" pitchFamily="34" charset="-120"/>
                <a:ea typeface="微軟正黑體" panose="020B0604030504040204" pitchFamily="34" charset="-120"/>
              </a:rPr>
              <a:t>SD-WAN</a:t>
            </a:r>
            <a:r>
              <a:rPr lang="zh-TW" altLang="en-US" sz="4000" b="1" dirty="0">
                <a:solidFill>
                  <a:schemeClr val="bg1"/>
                </a:solidFill>
                <a:latin typeface="微軟正黑體" panose="020B0604030504040204" pitchFamily="34" charset="-120"/>
                <a:ea typeface="微軟正黑體" panose="020B0604030504040204" pitchFamily="34" charset="-120"/>
              </a:rPr>
              <a:t>解決方案</a:t>
            </a:r>
            <a:endParaRPr lang="en-US" sz="4000" b="1" dirty="0">
              <a:solidFill>
                <a:schemeClr val="bg1"/>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86D7FB16-ABAF-1396-C6BD-42354D7564FB}"/>
              </a:ext>
            </a:extLst>
          </p:cNvPr>
          <p:cNvGrpSpPr/>
          <p:nvPr/>
        </p:nvGrpSpPr>
        <p:grpSpPr>
          <a:xfrm>
            <a:off x="6196115" y="815094"/>
            <a:ext cx="5716097" cy="5634868"/>
            <a:chOff x="6741348" y="1368308"/>
            <a:chExt cx="5122937" cy="5122937"/>
          </a:xfrm>
        </p:grpSpPr>
        <p:sp>
          <p:nvSpPr>
            <p:cNvPr id="2" name="橢圓 1">
              <a:extLst>
                <a:ext uri="{FF2B5EF4-FFF2-40B4-BE49-F238E27FC236}">
                  <a16:creationId xmlns:a16="http://schemas.microsoft.com/office/drawing/2014/main" id="{4EDB0098-11EE-2EAE-B6F0-AFE49697288E}"/>
                </a:ext>
              </a:extLst>
            </p:cNvPr>
            <p:cNvSpPr/>
            <p:nvPr/>
          </p:nvSpPr>
          <p:spPr>
            <a:xfrm>
              <a:off x="6741348" y="1368308"/>
              <a:ext cx="5122937" cy="5122937"/>
            </a:xfrm>
            <a:prstGeom prst="ellipse">
              <a:avLst/>
            </a:prstGeom>
            <a:solidFill>
              <a:srgbClr val="05070B"/>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a:extLst>
                <a:ext uri="{FF2B5EF4-FFF2-40B4-BE49-F238E27FC236}">
                  <a16:creationId xmlns:a16="http://schemas.microsoft.com/office/drawing/2014/main" id="{579B24B5-BDE6-4584-8C37-0CAF80F4DF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6793626" y="1511676"/>
              <a:ext cx="4939109" cy="493910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7">
            <a:extLst>
              <a:ext uri="{FF2B5EF4-FFF2-40B4-BE49-F238E27FC236}">
                <a16:creationId xmlns:a16="http://schemas.microsoft.com/office/drawing/2014/main" id="{CEBBFF0D-327E-471A-9036-00A120247E2C}"/>
              </a:ext>
            </a:extLst>
          </p:cNvPr>
          <p:cNvSpPr>
            <a:spLocks noChangeArrowheads="1"/>
          </p:cNvSpPr>
          <p:nvPr/>
        </p:nvSpPr>
        <p:spPr bwMode="auto">
          <a:xfrm>
            <a:off x="705419" y="5167338"/>
            <a:ext cx="2336427"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Roboto" panose="02000000000000000000" pitchFamily="2" charset="0"/>
                <a:ea typeface="inherit"/>
              </a:rPr>
              <a:t>  </a:t>
            </a:r>
            <a:r>
              <a:rPr kumimoji="0" lang="zh-TW" altLang="zh-TW" sz="4900" b="1" i="0" u="none" strike="noStrike" cap="none" normalizeH="0" baseline="0">
                <a:ln>
                  <a:noFill/>
                </a:ln>
                <a:solidFill>
                  <a:schemeClr val="bg1"/>
                </a:solidFill>
                <a:effectLst/>
                <a:latin typeface="Roboto" panose="02000000000000000000" pitchFamily="2" charset="0"/>
                <a:ea typeface="inherit"/>
              </a:rPr>
              <a:t>       </a:t>
            </a:r>
            <a:r>
              <a:rPr kumimoji="0" lang="zh-TW" altLang="zh-TW" sz="1200" b="1" i="0" u="none" strike="noStrike" cap="none" normalizeH="0" baseline="0">
                <a:ln>
                  <a:noFill/>
                </a:ln>
                <a:solidFill>
                  <a:schemeClr val="bg1"/>
                </a:solidFill>
                <a:effectLst/>
                <a:latin typeface="Roboto" panose="02000000000000000000" pitchFamily="2" charset="0"/>
                <a:ea typeface="inherit"/>
              </a:rPr>
              <a:t>雲端集中管理</a:t>
            </a:r>
            <a:endParaRPr kumimoji="0" lang="zh-TW" altLang="zh-TW" sz="1200" b="1" i="0" u="none" strike="noStrike" cap="none" normalizeH="0" baseline="0">
              <a:ln>
                <a:noFill/>
              </a:ln>
              <a:solidFill>
                <a:schemeClr val="bg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ndParaRPr>
          </a:p>
        </p:txBody>
      </p:sp>
      <p:sp>
        <p:nvSpPr>
          <p:cNvPr id="10" name="文字方塊 9">
            <a:extLst>
              <a:ext uri="{FF2B5EF4-FFF2-40B4-BE49-F238E27FC236}">
                <a16:creationId xmlns:a16="http://schemas.microsoft.com/office/drawing/2014/main" id="{9DADBA1F-ECB4-441F-938D-797F6157EB63}"/>
              </a:ext>
            </a:extLst>
          </p:cNvPr>
          <p:cNvSpPr txBox="1"/>
          <p:nvPr/>
        </p:nvSpPr>
        <p:spPr>
          <a:xfrm>
            <a:off x="684316" y="2023155"/>
            <a:ext cx="5607720" cy="1569660"/>
          </a:xfrm>
          <a:prstGeom prst="rect">
            <a:avLst/>
          </a:prstGeom>
          <a:noFill/>
        </p:spPr>
        <p:txBody>
          <a:bodyPr wrap="square" rtlCol="0">
            <a:spAutoFit/>
          </a:bodyPr>
          <a:lstStyle/>
          <a:p>
            <a:r>
              <a:rPr lang="en-US" altLang="zh-TW" sz="1600" dirty="0" err="1">
                <a:solidFill>
                  <a:schemeClr val="bg1"/>
                </a:solidFill>
                <a:latin typeface="微軟正黑體" panose="020B0604030504040204" pitchFamily="34" charset="-120"/>
                <a:ea typeface="微軟正黑體" panose="020B0604030504040204" pitchFamily="34" charset="-120"/>
              </a:rPr>
              <a:t>QuWAN</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是 </a:t>
            </a:r>
            <a:r>
              <a:rPr lang="en-US" altLang="zh-TW" sz="1600" dirty="0">
                <a:solidFill>
                  <a:schemeClr val="bg1"/>
                </a:solidFill>
                <a:latin typeface="微軟正黑體" panose="020B0604030504040204" pitchFamily="34" charset="-120"/>
                <a:ea typeface="微軟正黑體" panose="020B0604030504040204" pitchFamily="34" charset="-120"/>
              </a:rPr>
              <a:t>QNAP </a:t>
            </a:r>
            <a:r>
              <a:rPr lang="zh-TW" altLang="en-US" sz="1600" dirty="0">
                <a:solidFill>
                  <a:schemeClr val="bg1"/>
                </a:solidFill>
                <a:latin typeface="微軟正黑體" panose="020B0604030504040204" pitchFamily="34" charset="-120"/>
                <a:ea typeface="微軟正黑體" panose="020B0604030504040204" pitchFamily="34" charset="-120"/>
              </a:rPr>
              <a:t>獨家的 </a:t>
            </a:r>
            <a:r>
              <a:rPr lang="en-US" altLang="zh-TW" sz="1600" dirty="0">
                <a:solidFill>
                  <a:schemeClr val="bg1"/>
                </a:solidFill>
                <a:latin typeface="微軟正黑體" panose="020B0604030504040204" pitchFamily="34" charset="-120"/>
                <a:ea typeface="微軟正黑體" panose="020B0604030504040204" pitchFamily="34" charset="-120"/>
              </a:rPr>
              <a:t>SD-WAN </a:t>
            </a:r>
            <a:r>
              <a:rPr lang="zh-TW" altLang="en-US" sz="1600" dirty="0">
                <a:solidFill>
                  <a:schemeClr val="bg1"/>
                </a:solidFill>
                <a:latin typeface="微軟正黑體" panose="020B0604030504040204" pitchFamily="34" charset="-120"/>
                <a:ea typeface="微軟正黑體" panose="020B0604030504040204" pitchFamily="34" charset="-120"/>
              </a:rPr>
              <a:t>智慧網路優化方案，支援多分點自動組建 </a:t>
            </a:r>
            <a:r>
              <a:rPr lang="en-US" altLang="zh-TW" sz="1600" dirty="0">
                <a:solidFill>
                  <a:schemeClr val="bg1"/>
                </a:solidFill>
                <a:latin typeface="微軟正黑體" panose="020B0604030504040204" pitchFamily="34" charset="-120"/>
                <a:ea typeface="微軟正黑體" panose="020B0604030504040204" pitchFamily="34" charset="-120"/>
              </a:rPr>
              <a:t>IPsec VPN </a:t>
            </a:r>
            <a:r>
              <a:rPr lang="zh-TW" altLang="en-US" sz="1600" dirty="0">
                <a:solidFill>
                  <a:schemeClr val="bg1"/>
                </a:solidFill>
                <a:latin typeface="微軟正黑體" panose="020B0604030504040204" pitchFamily="34" charset="-120"/>
                <a:ea typeface="微軟正黑體" panose="020B0604030504040204" pitchFamily="34" charset="-120"/>
              </a:rPr>
              <a:t>加密網路及雲端集中管理，可雲端部署 </a:t>
            </a:r>
            <a:r>
              <a:rPr lang="en-US" altLang="zh-TW" sz="1600" dirty="0">
                <a:solidFill>
                  <a:schemeClr val="bg1"/>
                </a:solidFill>
                <a:latin typeface="微軟正黑體" panose="020B0604030504040204" pitchFamily="34" charset="-120"/>
                <a:ea typeface="微軟正黑體" panose="020B0604030504040204" pitchFamily="34" charset="-120"/>
              </a:rPr>
              <a:t>QVPN </a:t>
            </a:r>
            <a:r>
              <a:rPr lang="zh-TW" altLang="en-US" sz="1600" dirty="0">
                <a:solidFill>
                  <a:schemeClr val="bg1"/>
                </a:solidFill>
                <a:latin typeface="微軟正黑體" panose="020B0604030504040204" pitchFamily="34" charset="-120"/>
                <a:ea typeface="微軟正黑體" panose="020B0604030504040204" pitchFamily="34" charset="-120"/>
              </a:rPr>
              <a:t>終端裝置連線，並可運行於各式 </a:t>
            </a:r>
            <a:r>
              <a:rPr lang="en-US" altLang="zh-TW" sz="1600" dirty="0">
                <a:solidFill>
                  <a:schemeClr val="bg1"/>
                </a:solidFill>
                <a:latin typeface="微軟正黑體" panose="020B0604030504040204" pitchFamily="34" charset="-120"/>
                <a:ea typeface="微軟正黑體" panose="020B0604030504040204" pitchFamily="34" charset="-120"/>
              </a:rPr>
              <a:t>QNAP </a:t>
            </a:r>
            <a:r>
              <a:rPr lang="zh-TW" altLang="en-US" sz="1600" dirty="0">
                <a:solidFill>
                  <a:schemeClr val="bg1"/>
                </a:solidFill>
                <a:latin typeface="微軟正黑體" panose="020B0604030504040204" pitchFamily="34" charset="-120"/>
                <a:ea typeface="微軟正黑體" panose="020B0604030504040204" pitchFamily="34" charset="-120"/>
              </a:rPr>
              <a:t>硬體設備或是 </a:t>
            </a:r>
            <a:r>
              <a:rPr lang="en-US" altLang="zh-TW" sz="1600" dirty="0">
                <a:solidFill>
                  <a:schemeClr val="bg1"/>
                </a:solidFill>
                <a:latin typeface="微軟正黑體" panose="020B0604030504040204" pitchFamily="34" charset="-120"/>
                <a:ea typeface="微軟正黑體" panose="020B0604030504040204" pitchFamily="34" charset="-120"/>
              </a:rPr>
              <a:t>VMware </a:t>
            </a:r>
            <a:r>
              <a:rPr lang="en-US" altLang="zh-TW" sz="1600" dirty="0" err="1">
                <a:solidFill>
                  <a:schemeClr val="bg1"/>
                </a:solidFill>
                <a:latin typeface="微軟正黑體" panose="020B0604030504040204" pitchFamily="34" charset="-120"/>
                <a:ea typeface="微軟正黑體" panose="020B0604030504040204" pitchFamily="34" charset="-120"/>
              </a:rPr>
              <a:t>ESXi</a:t>
            </a:r>
            <a:r>
              <a:rPr lang="en-US" altLang="zh-TW" sz="1600" dirty="0">
                <a:solidFill>
                  <a:schemeClr val="bg1"/>
                </a:solidFill>
                <a:latin typeface="微軟正黑體" panose="020B0604030504040204" pitchFamily="34" charset="-120"/>
                <a:ea typeface="微軟正黑體" panose="020B0604030504040204" pitchFamily="34" charset="-120"/>
              </a:rPr>
              <a:t> </a:t>
            </a:r>
            <a:r>
              <a:rPr lang="zh-TW" altLang="en-US" sz="1600" dirty="0">
                <a:solidFill>
                  <a:schemeClr val="bg1"/>
                </a:solidFill>
                <a:latin typeface="微軟正黑體" panose="020B0604030504040204" pitchFamily="34" charset="-120"/>
                <a:ea typeface="微軟正黑體" panose="020B0604030504040204" pitchFamily="34" charset="-120"/>
              </a:rPr>
              <a:t>等自有 </a:t>
            </a:r>
            <a:r>
              <a:rPr lang="en-US" altLang="zh-TW" sz="1600" dirty="0">
                <a:solidFill>
                  <a:schemeClr val="bg1"/>
                </a:solidFill>
                <a:latin typeface="微軟正黑體" panose="020B0604030504040204" pitchFamily="34" charset="-120"/>
                <a:ea typeface="微軟正黑體" panose="020B0604030504040204" pitchFamily="34" charset="-120"/>
              </a:rPr>
              <a:t>Hypervisor </a:t>
            </a:r>
            <a:r>
              <a:rPr lang="zh-TW" altLang="en-US" sz="1600" dirty="0">
                <a:solidFill>
                  <a:schemeClr val="bg1"/>
                </a:solidFill>
                <a:latin typeface="微軟正黑體" panose="020B0604030504040204" pitchFamily="34" charset="-120"/>
                <a:ea typeface="微軟正黑體" panose="020B0604030504040204" pitchFamily="34" charset="-120"/>
              </a:rPr>
              <a:t>平台上，讓中小企業以高成本效益的預算，超前部署靈活可靠的全新 </a:t>
            </a:r>
            <a:r>
              <a:rPr lang="en-US" altLang="zh-TW" sz="1600" dirty="0">
                <a:solidFill>
                  <a:schemeClr val="bg1"/>
                </a:solidFill>
                <a:latin typeface="微軟正黑體" panose="020B0604030504040204" pitchFamily="34" charset="-120"/>
                <a:ea typeface="微軟正黑體" panose="020B0604030504040204" pitchFamily="34" charset="-120"/>
              </a:rPr>
              <a:t>IT </a:t>
            </a:r>
            <a:r>
              <a:rPr lang="zh-TW" altLang="en-US" sz="1600" dirty="0">
                <a:solidFill>
                  <a:schemeClr val="bg1"/>
                </a:solidFill>
                <a:latin typeface="微軟正黑體" panose="020B0604030504040204" pitchFamily="34" charset="-120"/>
                <a:ea typeface="微軟正黑體" panose="020B0604030504040204" pitchFamily="34" charset="-120"/>
              </a:rPr>
              <a:t>架構，因應企業數位轉型、商業拓展與遠距工作型態。</a:t>
            </a:r>
          </a:p>
        </p:txBody>
      </p:sp>
      <p:sp>
        <p:nvSpPr>
          <p:cNvPr id="17" name="Rectangle 3">
            <a:extLst>
              <a:ext uri="{FF2B5EF4-FFF2-40B4-BE49-F238E27FC236}">
                <a16:creationId xmlns:a16="http://schemas.microsoft.com/office/drawing/2014/main" id="{5C48F49D-59EB-4B8F-8A5F-C389577E95BC}"/>
              </a:ext>
            </a:extLst>
          </p:cNvPr>
          <p:cNvSpPr>
            <a:spLocks noChangeArrowheads="1"/>
          </p:cNvSpPr>
          <p:nvPr/>
        </p:nvSpPr>
        <p:spPr bwMode="auto">
          <a:xfrm>
            <a:off x="695108" y="3929779"/>
            <a:ext cx="2668121"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Roboto" panose="02000000000000000000" pitchFamily="2" charset="0"/>
                <a:ea typeface="inherit"/>
              </a:rPr>
              <a:t>  </a:t>
            </a:r>
            <a:r>
              <a:rPr kumimoji="0" lang="zh-TW" altLang="zh-TW" sz="4900" b="1" i="0" u="none" strike="noStrike" cap="none" normalizeH="0" baseline="0">
                <a:ln>
                  <a:noFill/>
                </a:ln>
                <a:solidFill>
                  <a:schemeClr val="bg1"/>
                </a:solidFill>
                <a:effectLst/>
                <a:latin typeface="Roboto" panose="02000000000000000000" pitchFamily="2" charset="0"/>
                <a:ea typeface="inherit"/>
              </a:rPr>
              <a:t>       </a:t>
            </a:r>
            <a:r>
              <a:rPr kumimoji="0" lang="zh-TW" altLang="zh-TW" sz="1200" b="1" i="0" u="none" strike="noStrike" cap="none" normalizeH="0" baseline="0">
                <a:ln>
                  <a:noFill/>
                </a:ln>
                <a:solidFill>
                  <a:schemeClr val="bg1"/>
                </a:solidFill>
                <a:effectLst/>
                <a:latin typeface="Roboto" panose="02000000000000000000" pitchFamily="2" charset="0"/>
                <a:ea typeface="inherit"/>
              </a:rPr>
              <a:t>自動化 VPN 部署</a:t>
            </a:r>
            <a:endParaRPr kumimoji="0" lang="zh-TW" altLang="zh-TW" sz="1200" b="1" i="0" u="none" strike="noStrike" cap="none" normalizeH="0" baseline="0">
              <a:ln>
                <a:noFill/>
              </a:ln>
              <a:solidFill>
                <a:schemeClr val="bg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ndParaRPr>
          </a:p>
        </p:txBody>
      </p:sp>
      <p:sp>
        <p:nvSpPr>
          <p:cNvPr id="18" name="Rectangle 5">
            <a:extLst>
              <a:ext uri="{FF2B5EF4-FFF2-40B4-BE49-F238E27FC236}">
                <a16:creationId xmlns:a16="http://schemas.microsoft.com/office/drawing/2014/main" id="{59A00CD1-D99D-44E3-800B-21FFBA75AAF8}"/>
              </a:ext>
            </a:extLst>
          </p:cNvPr>
          <p:cNvSpPr>
            <a:spLocks noChangeArrowheads="1"/>
          </p:cNvSpPr>
          <p:nvPr/>
        </p:nvSpPr>
        <p:spPr bwMode="auto">
          <a:xfrm>
            <a:off x="3651666" y="3929778"/>
            <a:ext cx="2479862"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Roboto" panose="02000000000000000000" pitchFamily="2" charset="0"/>
                <a:ea typeface="inherit"/>
              </a:rPr>
              <a:t>  </a:t>
            </a:r>
            <a:r>
              <a:rPr kumimoji="0" lang="zh-TW" altLang="zh-TW" sz="4900" b="1" i="0" u="none" strike="noStrike" cap="none" normalizeH="0" baseline="0">
                <a:ln>
                  <a:noFill/>
                </a:ln>
                <a:solidFill>
                  <a:schemeClr val="bg1"/>
                </a:solidFill>
                <a:effectLst/>
                <a:latin typeface="Roboto" panose="02000000000000000000" pitchFamily="2" charset="0"/>
                <a:ea typeface="inherit"/>
              </a:rPr>
              <a:t>       </a:t>
            </a:r>
            <a:r>
              <a:rPr kumimoji="0" lang="zh-TW" altLang="zh-TW" sz="1200" b="1" i="0" u="none" strike="noStrike" cap="none" normalizeH="0" baseline="0">
                <a:ln>
                  <a:noFill/>
                </a:ln>
                <a:solidFill>
                  <a:schemeClr val="bg1"/>
                </a:solidFill>
                <a:effectLst/>
                <a:latin typeface="Roboto" panose="02000000000000000000" pitchFamily="2" charset="0"/>
                <a:ea typeface="inherit"/>
              </a:rPr>
              <a:t>智慧優化頻寬</a:t>
            </a:r>
            <a:endParaRPr kumimoji="0" lang="zh-TW" altLang="zh-TW" sz="1200" b="1" i="0" u="none" strike="noStrike" cap="none" normalizeH="0" baseline="0">
              <a:ln>
                <a:noFill/>
              </a:ln>
              <a:solidFill>
                <a:schemeClr val="bg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ndParaRPr>
          </a:p>
        </p:txBody>
      </p:sp>
      <p:sp>
        <p:nvSpPr>
          <p:cNvPr id="20" name="Rectangle 9">
            <a:extLst>
              <a:ext uri="{FF2B5EF4-FFF2-40B4-BE49-F238E27FC236}">
                <a16:creationId xmlns:a16="http://schemas.microsoft.com/office/drawing/2014/main" id="{4D84CB60-A550-480B-AE7A-AB03DECDF3FB}"/>
              </a:ext>
            </a:extLst>
          </p:cNvPr>
          <p:cNvSpPr>
            <a:spLocks noChangeArrowheads="1"/>
          </p:cNvSpPr>
          <p:nvPr/>
        </p:nvSpPr>
        <p:spPr bwMode="auto">
          <a:xfrm>
            <a:off x="3651666" y="5167338"/>
            <a:ext cx="2479862"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Roboto" panose="02000000000000000000" pitchFamily="2" charset="0"/>
                <a:ea typeface="inherit"/>
              </a:rPr>
              <a:t>  </a:t>
            </a:r>
            <a:r>
              <a:rPr kumimoji="0" lang="zh-TW" altLang="zh-TW" sz="4900" b="1" i="0" u="none" strike="noStrike" cap="none" normalizeH="0" baseline="0">
                <a:ln>
                  <a:noFill/>
                </a:ln>
                <a:solidFill>
                  <a:schemeClr val="bg1"/>
                </a:solidFill>
                <a:effectLst/>
                <a:latin typeface="Roboto" panose="02000000000000000000" pitchFamily="2" charset="0"/>
                <a:ea typeface="inherit"/>
              </a:rPr>
              <a:t>       </a:t>
            </a:r>
            <a:r>
              <a:rPr kumimoji="0" lang="zh-TW" altLang="zh-TW" sz="1200" b="1" i="0" u="none" strike="noStrike" cap="none" normalizeH="0" baseline="0">
                <a:ln>
                  <a:noFill/>
                </a:ln>
                <a:solidFill>
                  <a:schemeClr val="bg1"/>
                </a:solidFill>
                <a:effectLst/>
                <a:latin typeface="Roboto" panose="02000000000000000000" pitchFamily="2" charset="0"/>
                <a:ea typeface="inherit"/>
              </a:rPr>
              <a:t>網路資安防護</a:t>
            </a:r>
            <a:endParaRPr kumimoji="0" lang="zh-TW" altLang="zh-TW" sz="1200" b="1" i="0" u="none" strike="noStrike" cap="none" normalizeH="0" baseline="0">
              <a:ln>
                <a:noFill/>
              </a:ln>
              <a:solidFill>
                <a:schemeClr val="bg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ndParaRPr>
          </a:p>
        </p:txBody>
      </p:sp>
      <p:pic>
        <p:nvPicPr>
          <p:cNvPr id="22" name="Picture 4">
            <a:extLst>
              <a:ext uri="{FF2B5EF4-FFF2-40B4-BE49-F238E27FC236}">
                <a16:creationId xmlns:a16="http://schemas.microsoft.com/office/drawing/2014/main" id="{940779A0-6A4C-4AE8-AC8F-12A2DDFD8699}"/>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695108" y="4050015"/>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C8A9BA3-284A-4A6D-9DAB-F641A0780FB2}"/>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801941" y="4050015"/>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F8AD903E-A41B-4EE9-AC68-4D1622A9CA40}"/>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brightnessContrast contrast="58000"/>
                    </a14:imgEffect>
                  </a14:imgLayer>
                </a14:imgProps>
              </a:ext>
              <a:ext uri="{28A0092B-C50C-407E-A947-70E740481C1C}">
                <a14:useLocalDpi xmlns:a14="http://schemas.microsoft.com/office/drawing/2010/main" val="0"/>
              </a:ext>
            </a:extLst>
          </a:blip>
          <a:srcRect/>
          <a:stretch>
            <a:fillRect/>
          </a:stretch>
        </p:blipFill>
        <p:spPr bwMode="auto">
          <a:xfrm>
            <a:off x="713039" y="5199706"/>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352B0D92-3647-4CF5-814E-4FF47461AA91}"/>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3805865" y="5287576"/>
            <a:ext cx="952500"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35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AD057FCC-D55C-9F68-CA70-621AA8993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88" y="2902930"/>
            <a:ext cx="10537672" cy="3697916"/>
          </a:xfrm>
          <a:prstGeom prst="rect">
            <a:avLst/>
          </a:prstGeom>
        </p:spPr>
      </p:pic>
      <p:sp>
        <p:nvSpPr>
          <p:cNvPr id="45" name="文字方塊 44">
            <a:extLst>
              <a:ext uri="{FF2B5EF4-FFF2-40B4-BE49-F238E27FC236}">
                <a16:creationId xmlns:a16="http://schemas.microsoft.com/office/drawing/2014/main" id="{4E1E9BE0-D888-1742-925D-A56DBC279DCC}"/>
              </a:ext>
            </a:extLst>
          </p:cNvPr>
          <p:cNvSpPr txBox="1"/>
          <p:nvPr/>
        </p:nvSpPr>
        <p:spPr>
          <a:xfrm>
            <a:off x="1428379" y="1825772"/>
            <a:ext cx="9335248" cy="861774"/>
          </a:xfrm>
          <a:prstGeom prst="rect">
            <a:avLst/>
          </a:prstGeom>
          <a:noFill/>
        </p:spPr>
        <p:txBody>
          <a:bodyPr wrap="none" lIns="121920" tIns="60960" rIns="121920" bIns="60960" rtlCol="0" anchor="t">
            <a:spAutoFit/>
          </a:bodyPr>
          <a:lstStyle/>
          <a:p>
            <a:pPr algn="ctr"/>
            <a:r>
              <a:rPr kumimoji="1" lang="zh-TW" altLang="en-US" sz="2400" dirty="0">
                <a:solidFill>
                  <a:schemeClr val="bg1"/>
                </a:solidFill>
                <a:latin typeface="微軟正黑體"/>
                <a:ea typeface="微軟正黑體"/>
              </a:rPr>
              <a:t>第二代</a:t>
            </a:r>
            <a:r>
              <a:rPr kumimoji="1" lang="en-US" altLang="zh-TW" sz="2400" dirty="0">
                <a:solidFill>
                  <a:schemeClr val="bg1"/>
                </a:solidFill>
                <a:latin typeface="微軟正黑體"/>
                <a:ea typeface="微軟正黑體"/>
              </a:rPr>
              <a:t> </a:t>
            </a:r>
            <a:r>
              <a:rPr kumimoji="1" lang="zh-TW" altLang="en-US" sz="2400" dirty="0">
                <a:solidFill>
                  <a:schemeClr val="bg1"/>
                </a:solidFill>
                <a:latin typeface="微軟正黑體"/>
                <a:ea typeface="微軟正黑體"/>
              </a:rPr>
              <a:t>AMD EPYC </a:t>
            </a:r>
            <a:r>
              <a:rPr kumimoji="1" lang="en-US" altLang="zh-TW" sz="2400" dirty="0">
                <a:solidFill>
                  <a:schemeClr val="bg1"/>
                </a:solidFill>
                <a:latin typeface="微軟正黑體"/>
                <a:ea typeface="微軟正黑體"/>
              </a:rPr>
              <a:t>(ROME) </a:t>
            </a:r>
            <a:r>
              <a:rPr kumimoji="1" lang="zh-TW" altLang="en-US" sz="2400" dirty="0">
                <a:solidFill>
                  <a:schemeClr val="bg1"/>
                </a:solidFill>
                <a:latin typeface="微軟正黑體"/>
                <a:ea typeface="微軟正黑體"/>
              </a:rPr>
              <a:t>7002</a:t>
            </a:r>
            <a:r>
              <a:rPr kumimoji="1" lang="en-US" altLang="zh-TW" sz="2400" dirty="0">
                <a:solidFill>
                  <a:schemeClr val="bg1"/>
                </a:solidFill>
                <a:latin typeface="微軟正黑體"/>
                <a:ea typeface="微軟正黑體"/>
              </a:rPr>
              <a:t> </a:t>
            </a:r>
            <a:r>
              <a:rPr kumimoji="1" lang="zh-TW" altLang="en-US" sz="2400" dirty="0">
                <a:solidFill>
                  <a:schemeClr val="bg1"/>
                </a:solidFill>
                <a:latin typeface="微軟正黑體"/>
                <a:ea typeface="微軟正黑體"/>
              </a:rPr>
              <a:t>系列偍供高達</a:t>
            </a:r>
            <a:r>
              <a:rPr kumimoji="1" lang="en-US" altLang="zh-TW" sz="2400" dirty="0">
                <a:solidFill>
                  <a:schemeClr val="bg1"/>
                </a:solidFill>
                <a:latin typeface="微軟正黑體"/>
                <a:ea typeface="微軟正黑體"/>
              </a:rPr>
              <a:t> </a:t>
            </a:r>
            <a:r>
              <a:rPr kumimoji="1" lang="zh-TW" altLang="en-US" sz="2400" b="1" dirty="0">
                <a:solidFill>
                  <a:schemeClr val="bg1"/>
                </a:solidFill>
                <a:latin typeface="微軟正黑體"/>
                <a:ea typeface="微軟正黑體"/>
              </a:rPr>
              <a:t>128</a:t>
            </a:r>
            <a:r>
              <a:rPr kumimoji="1" lang="en-US" altLang="zh-TW" sz="2400" b="1" dirty="0">
                <a:solidFill>
                  <a:schemeClr val="bg1"/>
                </a:solidFill>
                <a:latin typeface="微軟正黑體"/>
                <a:ea typeface="微軟正黑體"/>
              </a:rPr>
              <a:t> </a:t>
            </a:r>
            <a:r>
              <a:rPr kumimoji="1" lang="zh-TW" altLang="en-US" sz="2400" b="1" dirty="0">
                <a:solidFill>
                  <a:schemeClr val="bg1"/>
                </a:solidFill>
                <a:latin typeface="微軟正黑體"/>
                <a:ea typeface="微軟正黑體"/>
              </a:rPr>
              <a:t>個</a:t>
            </a:r>
            <a:r>
              <a:rPr kumimoji="1" lang="en-US" altLang="zh-TW" sz="2400" b="1" dirty="0">
                <a:solidFill>
                  <a:schemeClr val="bg1"/>
                </a:solidFill>
                <a:latin typeface="微軟正黑體"/>
                <a:ea typeface="微軟正黑體"/>
              </a:rPr>
              <a:t> </a:t>
            </a:r>
            <a:r>
              <a:rPr kumimoji="1" lang="zh-TW" altLang="en-US" sz="2400" b="1" dirty="0">
                <a:solidFill>
                  <a:schemeClr val="bg1"/>
                </a:solidFill>
                <a:latin typeface="微軟正黑體"/>
                <a:ea typeface="微軟正黑體"/>
              </a:rPr>
              <a:t>PCIe通道</a:t>
            </a:r>
          </a:p>
          <a:p>
            <a:pPr algn="ctr"/>
            <a:r>
              <a:rPr kumimoji="1" lang="zh-TW" altLang="en-US" sz="2400" dirty="0">
                <a:solidFill>
                  <a:schemeClr val="bg1"/>
                </a:solidFill>
                <a:latin typeface="微軟正黑體"/>
                <a:ea typeface="微軟正黑體"/>
              </a:rPr>
              <a:t>每顆</a:t>
            </a:r>
            <a:r>
              <a:rPr kumimoji="1" lang="en-US" altLang="zh-TW" sz="2400" dirty="0">
                <a:solidFill>
                  <a:schemeClr val="bg1"/>
                </a:solidFill>
                <a:latin typeface="微軟正黑體"/>
                <a:ea typeface="微軟正黑體"/>
              </a:rPr>
              <a:t> </a:t>
            </a:r>
            <a:r>
              <a:rPr kumimoji="1" lang="en-US" altLang="zh-TW" sz="2400" dirty="0" err="1">
                <a:solidFill>
                  <a:schemeClr val="bg1"/>
                </a:solidFill>
                <a:latin typeface="微軟正黑體"/>
                <a:ea typeface="微軟正黑體"/>
              </a:rPr>
              <a:t>NVMe</a:t>
            </a:r>
            <a:r>
              <a:rPr kumimoji="1" lang="en-US" altLang="zh-TW" sz="2400" dirty="0">
                <a:solidFill>
                  <a:schemeClr val="bg1"/>
                </a:solidFill>
                <a:latin typeface="微軟正黑體"/>
                <a:ea typeface="微軟正黑體"/>
              </a:rPr>
              <a:t> SSD</a:t>
            </a:r>
            <a:r>
              <a:rPr kumimoji="1" lang="zh-TW" altLang="en-US" sz="2400" dirty="0">
                <a:solidFill>
                  <a:schemeClr val="bg1"/>
                </a:solidFill>
                <a:latin typeface="微軟正黑體"/>
                <a:ea typeface="微軟正黑體"/>
              </a:rPr>
              <a:t> </a:t>
            </a:r>
            <a:r>
              <a:rPr kumimoji="1" lang="en-US" altLang="zh-TW" sz="2400" dirty="0" err="1">
                <a:solidFill>
                  <a:schemeClr val="bg1"/>
                </a:solidFill>
                <a:latin typeface="微軟正黑體"/>
                <a:ea typeface="微軟正黑體"/>
              </a:rPr>
              <a:t>可以</a:t>
            </a:r>
            <a:r>
              <a:rPr kumimoji="1" lang="zh-TW" altLang="en-US" sz="2400" dirty="0">
                <a:solidFill>
                  <a:schemeClr val="bg1"/>
                </a:solidFill>
                <a:latin typeface="微軟正黑體"/>
                <a:ea typeface="微軟正黑體"/>
              </a:rPr>
              <a:t>分配到</a:t>
            </a:r>
            <a:r>
              <a:rPr kumimoji="1" lang="en-US" altLang="zh-TW" sz="2400" dirty="0">
                <a:solidFill>
                  <a:schemeClr val="bg1"/>
                </a:solidFill>
                <a:latin typeface="微軟正黑體"/>
                <a:ea typeface="微軟正黑體"/>
              </a:rPr>
              <a:t> 4 </a:t>
            </a:r>
            <a:r>
              <a:rPr kumimoji="1" lang="zh-TW" altLang="en-US" sz="2400" dirty="0">
                <a:solidFill>
                  <a:schemeClr val="bg1"/>
                </a:solidFill>
                <a:latin typeface="微軟正黑體"/>
                <a:ea typeface="微軟正黑體"/>
              </a:rPr>
              <a:t>個</a:t>
            </a:r>
            <a:r>
              <a:rPr kumimoji="1" lang="en-US" altLang="zh-TW" sz="2400" dirty="0">
                <a:solidFill>
                  <a:schemeClr val="bg1"/>
                </a:solidFill>
                <a:latin typeface="微軟正黑體"/>
                <a:ea typeface="微軟正黑體"/>
              </a:rPr>
              <a:t> PCIe Gen4 </a:t>
            </a:r>
            <a:r>
              <a:rPr kumimoji="1" lang="zh-TW" altLang="en-US" sz="2400" dirty="0">
                <a:solidFill>
                  <a:schemeClr val="bg1"/>
                </a:solidFill>
                <a:latin typeface="微軟正黑體"/>
                <a:ea typeface="微軟正黑體"/>
              </a:rPr>
              <a:t>通道頻寬</a:t>
            </a:r>
            <a:r>
              <a:rPr kumimoji="1" lang="en-US" altLang="zh-TW" sz="2400" b="1" dirty="0">
                <a:solidFill>
                  <a:schemeClr val="bg1"/>
                </a:solidFill>
                <a:latin typeface="微軟正黑體"/>
                <a:ea typeface="微軟正黑體"/>
              </a:rPr>
              <a:t> </a:t>
            </a:r>
            <a:r>
              <a:rPr kumimoji="1" lang="en-US" altLang="zh-TW" sz="2400" dirty="0">
                <a:solidFill>
                  <a:schemeClr val="bg1"/>
                </a:solidFill>
                <a:latin typeface="微軟正黑體"/>
                <a:ea typeface="微軟正黑體"/>
              </a:rPr>
              <a:t>(</a:t>
            </a:r>
            <a:r>
              <a:rPr kumimoji="1" lang="en-US" altLang="zh-TW" sz="2400" b="1" dirty="0">
                <a:solidFill>
                  <a:schemeClr val="bg1"/>
                </a:solidFill>
                <a:latin typeface="微軟正黑體"/>
                <a:ea typeface="微軟正黑體"/>
              </a:rPr>
              <a:t>64Ｇb/s</a:t>
            </a:r>
            <a:r>
              <a:rPr kumimoji="1" lang="en-US" altLang="zh-TW" sz="2400" dirty="0">
                <a:solidFill>
                  <a:schemeClr val="bg1"/>
                </a:solidFill>
                <a:latin typeface="微軟正黑體"/>
                <a:ea typeface="微軟正黑體"/>
              </a:rPr>
              <a:t>)</a:t>
            </a:r>
            <a:endParaRPr lang="zh-TW" altLang="en-US" sz="2400" dirty="0">
              <a:solidFill>
                <a:schemeClr val="bg1"/>
              </a:solidFill>
              <a:latin typeface="微軟正黑體"/>
              <a:ea typeface="微軟正黑體"/>
            </a:endParaRPr>
          </a:p>
        </p:txBody>
      </p:sp>
      <p:sp>
        <p:nvSpPr>
          <p:cNvPr id="7" name="標題 1">
            <a:extLst>
              <a:ext uri="{FF2B5EF4-FFF2-40B4-BE49-F238E27FC236}">
                <a16:creationId xmlns:a16="http://schemas.microsoft.com/office/drawing/2014/main" id="{7413E810-5521-3F9C-390C-F1A3FE2D97F7}"/>
              </a:ext>
            </a:extLst>
          </p:cNvPr>
          <p:cNvSpPr txBox="1">
            <a:spLocks/>
          </p:cNvSpPr>
          <p:nvPr/>
        </p:nvSpPr>
        <p:spPr>
          <a:xfrm>
            <a:off x="347133" y="235007"/>
            <a:ext cx="11353799" cy="1501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dirty="0">
                <a:solidFill>
                  <a:schemeClr val="bg1"/>
                </a:solidFill>
                <a:latin typeface="微軟正黑體" panose="020B0604030504040204" pitchFamily="34" charset="-120"/>
                <a:ea typeface="微軟正黑體" panose="020B0604030504040204" pitchFamily="34" charset="-120"/>
              </a:rPr>
              <a:t>TS-h1090FU </a:t>
            </a:r>
            <a:r>
              <a:rPr kumimoji="1" lang="en-US" altLang="zh-TW" sz="4000" b="1" dirty="0" err="1">
                <a:solidFill>
                  <a:schemeClr val="bg1"/>
                </a:solidFill>
                <a:latin typeface="微軟正黑體" panose="020B0604030504040204" pitchFamily="34" charset="-120"/>
                <a:ea typeface="微軟正黑體" panose="020B0604030504040204" pitchFamily="34" charset="-120"/>
              </a:rPr>
              <a:t>NVMe</a:t>
            </a:r>
            <a:r>
              <a:rPr kumimoji="1" lang="en-US" altLang="zh-TW" sz="4000" b="1" dirty="0">
                <a:solidFill>
                  <a:schemeClr val="bg1"/>
                </a:solidFill>
                <a:latin typeface="微軟正黑體" panose="020B0604030504040204" pitchFamily="34" charset="-120"/>
                <a:ea typeface="微軟正黑體" panose="020B0604030504040204" pitchFamily="34" charset="-120"/>
              </a:rPr>
              <a:t> </a:t>
            </a:r>
            <a:r>
              <a:rPr kumimoji="1" lang="zh-TW" altLang="en-US" sz="4000" b="1" dirty="0">
                <a:solidFill>
                  <a:schemeClr val="bg1"/>
                </a:solidFill>
                <a:latin typeface="微軟正黑體" panose="020B0604030504040204" pitchFamily="34" charset="-120"/>
                <a:ea typeface="微軟正黑體" panose="020B0604030504040204" pitchFamily="34" charset="-120"/>
              </a:rPr>
              <a:t>全快閃 </a:t>
            </a:r>
            <a:r>
              <a:rPr kumimoji="1" lang="en-US" altLang="zh-TW" sz="4000" b="1" dirty="0">
                <a:solidFill>
                  <a:schemeClr val="bg1"/>
                </a:solidFill>
                <a:latin typeface="微軟正黑體" panose="020B0604030504040204" pitchFamily="34" charset="-120"/>
                <a:ea typeface="微軟正黑體" panose="020B0604030504040204" pitchFamily="34" charset="-120"/>
              </a:rPr>
              <a:t>NAS </a:t>
            </a:r>
            <a:r>
              <a:rPr kumimoji="1" lang="zh-TW" altLang="en-US" sz="4000" b="1" dirty="0">
                <a:solidFill>
                  <a:schemeClr val="bg1"/>
                </a:solidFill>
                <a:latin typeface="微軟正黑體" panose="020B0604030504040204" pitchFamily="34" charset="-120"/>
                <a:ea typeface="微軟正黑體" panose="020B0604030504040204" pitchFamily="34" charset="-120"/>
              </a:rPr>
              <a:t>提供</a:t>
            </a:r>
            <a:br>
              <a:rPr kumimoji="1" lang="zh-TW" altLang="en-US" sz="4000" b="1" dirty="0">
                <a:solidFill>
                  <a:schemeClr val="bg1"/>
                </a:solidFill>
                <a:latin typeface="微軟正黑體" panose="020B0604030504040204" pitchFamily="34" charset="-120"/>
                <a:ea typeface="微軟正黑體" panose="020B0604030504040204" pitchFamily="34" charset="-120"/>
              </a:rPr>
            </a:br>
            <a:r>
              <a:rPr kumimoji="1" lang="zh-TW" altLang="en-US" sz="4000" b="1" dirty="0">
                <a:solidFill>
                  <a:schemeClr val="bg1"/>
                </a:solidFill>
                <a:latin typeface="微軟正黑體" panose="020B0604030504040204" pitchFamily="34" charset="-120"/>
                <a:ea typeface="微軟正黑體" panose="020B0604030504040204" pitchFamily="34" charset="-120"/>
              </a:rPr>
              <a:t>每顆 </a:t>
            </a:r>
            <a:r>
              <a:rPr kumimoji="1" lang="en-US" altLang="zh-TW" sz="4000" b="1" dirty="0" err="1">
                <a:solidFill>
                  <a:schemeClr val="bg1"/>
                </a:solidFill>
                <a:latin typeface="微軟正黑體" panose="020B0604030504040204" pitchFamily="34" charset="-120"/>
                <a:ea typeface="微軟正黑體" panose="020B0604030504040204" pitchFamily="34" charset="-120"/>
              </a:rPr>
              <a:t>NVMe</a:t>
            </a:r>
            <a:r>
              <a:rPr kumimoji="1" lang="en-US" altLang="zh-TW" sz="4000" b="1" dirty="0">
                <a:solidFill>
                  <a:schemeClr val="bg1"/>
                </a:solidFill>
                <a:latin typeface="微軟正黑體" panose="020B0604030504040204" pitchFamily="34" charset="-120"/>
                <a:ea typeface="微軟正黑體" panose="020B0604030504040204" pitchFamily="34" charset="-120"/>
              </a:rPr>
              <a:t> PCIe SSD </a:t>
            </a:r>
            <a:r>
              <a:rPr kumimoji="1" lang="zh-TW" altLang="en-US" sz="4000" b="1" dirty="0">
                <a:solidFill>
                  <a:schemeClr val="bg1"/>
                </a:solidFill>
                <a:latin typeface="微軟正黑體" panose="020B0604030504040204" pitchFamily="34" charset="-120"/>
                <a:ea typeface="微軟正黑體" panose="020B0604030504040204" pitchFamily="34" charset="-120"/>
              </a:rPr>
              <a:t>頻寬高達 </a:t>
            </a:r>
            <a:r>
              <a:rPr kumimoji="1" lang="en-US" altLang="zh-TW" sz="4000" b="1" dirty="0">
                <a:solidFill>
                  <a:schemeClr val="bg1"/>
                </a:solidFill>
                <a:latin typeface="微軟正黑體" panose="020B0604030504040204" pitchFamily="34" charset="-120"/>
                <a:ea typeface="微軟正黑體" panose="020B0604030504040204" pitchFamily="34" charset="-120"/>
              </a:rPr>
              <a:t>64Gb/s</a:t>
            </a:r>
            <a:endParaRPr kumimoji="1" lang="zh-TW" altLang="en-US" sz="4000" b="1" dirty="0">
              <a:solidFill>
                <a:schemeClr val="bg1"/>
              </a:solidFill>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240C4548-6943-5FC5-41E5-7A5C571392C8}"/>
              </a:ext>
            </a:extLst>
          </p:cNvPr>
          <p:cNvSpPr txBox="1"/>
          <p:nvPr/>
        </p:nvSpPr>
        <p:spPr>
          <a:xfrm>
            <a:off x="1348024" y="5139434"/>
            <a:ext cx="1363646" cy="523220"/>
          </a:xfrm>
          <a:prstGeom prst="rect">
            <a:avLst/>
          </a:prstGeom>
          <a:noFill/>
        </p:spPr>
        <p:txBody>
          <a:bodyPr wrap="square" rtlCol="0">
            <a:spAutoFit/>
          </a:bodyPr>
          <a:lstStyle/>
          <a:p>
            <a:r>
              <a:rPr kumimoji="1" lang="en-US" altLang="zh-TW" sz="1400" b="1">
                <a:solidFill>
                  <a:srgbClr val="F34F21"/>
                </a:solidFill>
                <a:latin typeface="Arial" panose="020B0604020202020204" pitchFamily="34" charset="0"/>
                <a:cs typeface="Arial" panose="020B0604020202020204" pitchFamily="34" charset="0"/>
              </a:rPr>
              <a:t>PCIe Gen4 x4 </a:t>
            </a:r>
            <a:br>
              <a:rPr kumimoji="1" lang="en-US" altLang="zh-TW" sz="1400" b="1">
                <a:solidFill>
                  <a:srgbClr val="F34F21"/>
                </a:solidFill>
                <a:latin typeface="Arial" panose="020B0604020202020204" pitchFamily="34" charset="0"/>
                <a:cs typeface="Arial" panose="020B0604020202020204" pitchFamily="34" charset="0"/>
              </a:rPr>
            </a:br>
            <a:r>
              <a:rPr kumimoji="1" lang="en-US" altLang="zh-TW" sz="1400" b="1">
                <a:solidFill>
                  <a:srgbClr val="F34F21"/>
                </a:solidFill>
                <a:latin typeface="Arial" panose="020B0604020202020204" pitchFamily="34" charset="0"/>
                <a:cs typeface="Arial" panose="020B0604020202020204" pitchFamily="34" charset="0"/>
              </a:rPr>
              <a:t>(64 Gb/s)</a:t>
            </a:r>
            <a:endParaRPr lang="zh-TW" altLang="en-US" sz="1400" b="1">
              <a:solidFill>
                <a:srgbClr val="F34F21"/>
              </a:solidFill>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5F219EDD-881A-D435-ACE9-0E396C0D4DCD}"/>
              </a:ext>
            </a:extLst>
          </p:cNvPr>
          <p:cNvSpPr txBox="1"/>
          <p:nvPr/>
        </p:nvSpPr>
        <p:spPr>
          <a:xfrm>
            <a:off x="7276910" y="4751888"/>
            <a:ext cx="1363646" cy="523220"/>
          </a:xfrm>
          <a:prstGeom prst="rect">
            <a:avLst/>
          </a:prstGeom>
          <a:noFill/>
        </p:spPr>
        <p:txBody>
          <a:bodyPr wrap="square" rtlCol="0">
            <a:spAutoFit/>
          </a:bodyPr>
          <a:lstStyle/>
          <a:p>
            <a:r>
              <a:rPr kumimoji="1" lang="en-US" altLang="zh-TW" sz="1400" b="1">
                <a:solidFill>
                  <a:srgbClr val="F34F21"/>
                </a:solidFill>
                <a:latin typeface="Arial" panose="020B0604020202020204" pitchFamily="34" charset="0"/>
                <a:cs typeface="Arial" panose="020B0604020202020204" pitchFamily="34" charset="0"/>
              </a:rPr>
              <a:t>PCIe Gen4 x4 </a:t>
            </a:r>
            <a:br>
              <a:rPr kumimoji="1" lang="en-US" altLang="zh-TW" sz="1400" b="1">
                <a:solidFill>
                  <a:srgbClr val="F34F21"/>
                </a:solidFill>
                <a:latin typeface="Arial" panose="020B0604020202020204" pitchFamily="34" charset="0"/>
                <a:cs typeface="Arial" panose="020B0604020202020204" pitchFamily="34" charset="0"/>
              </a:rPr>
            </a:br>
            <a:r>
              <a:rPr kumimoji="1" lang="en-US" altLang="zh-TW" sz="1400" b="1">
                <a:solidFill>
                  <a:srgbClr val="F34F21"/>
                </a:solidFill>
                <a:latin typeface="Arial" panose="020B0604020202020204" pitchFamily="34" charset="0"/>
                <a:cs typeface="Arial" panose="020B0604020202020204" pitchFamily="34" charset="0"/>
              </a:rPr>
              <a:t>(64 Gb/s)</a:t>
            </a:r>
            <a:endParaRPr lang="zh-TW" altLang="en-US" sz="1400" b="1">
              <a:solidFill>
                <a:srgbClr val="F34F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010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idx="4294967295"/>
          </p:nvPr>
        </p:nvSpPr>
        <p:spPr>
          <a:xfrm>
            <a:off x="349625" y="403531"/>
            <a:ext cx="11571194" cy="1089610"/>
          </a:xfrm>
        </p:spPr>
        <p:txBody>
          <a:bodyPr>
            <a:noAutofit/>
          </a:bodyPr>
          <a:lstStyle/>
          <a:p>
            <a:pPr algn="ctr"/>
            <a:r>
              <a:rPr lang="zh-CN" altLang="en-US" sz="4000" b="1">
                <a:solidFill>
                  <a:schemeClr val="bg1"/>
                </a:solidFill>
                <a:latin typeface="微軟正黑體"/>
                <a:ea typeface="微軟正黑體"/>
              </a:rPr>
              <a:t>Hyper Data Protector</a:t>
            </a:r>
            <a:r>
              <a:rPr lang="en-US" altLang="zh-CN" sz="4000" b="1">
                <a:solidFill>
                  <a:schemeClr val="bg1"/>
                </a:solidFill>
                <a:latin typeface="微軟正黑體"/>
                <a:ea typeface="微軟正黑體"/>
              </a:rPr>
              <a:t>: </a:t>
            </a:r>
            <a:r>
              <a:rPr lang="zh-TW" altLang="en-US" sz="4000" b="1">
                <a:solidFill>
                  <a:schemeClr val="bg1"/>
                </a:solidFill>
                <a:latin typeface="微軟正黑體"/>
                <a:ea typeface="微軟正黑體"/>
              </a:rPr>
              <a:t>免授權 </a:t>
            </a:r>
            <a:r>
              <a:rPr lang="en" altLang="zh-TW" sz="4000" b="1">
                <a:solidFill>
                  <a:schemeClr val="bg1"/>
                </a:solidFill>
                <a:latin typeface="微軟正黑體"/>
                <a:ea typeface="微軟正黑體"/>
              </a:rPr>
              <a:t>VMware</a:t>
            </a:r>
            <a:r>
              <a:rPr lang="en" altLang="zh-TW" sz="4000" b="1" baseline="30000">
                <a:solidFill>
                  <a:schemeClr val="bg1"/>
                </a:solidFill>
                <a:latin typeface="微軟正黑體"/>
                <a:ea typeface="微軟正黑體"/>
              </a:rPr>
              <a:t>®</a:t>
            </a:r>
            <a:r>
              <a:rPr lang="en" altLang="zh-TW" sz="4000" b="1">
                <a:solidFill>
                  <a:schemeClr val="bg1"/>
                </a:solidFill>
                <a:latin typeface="微軟正黑體"/>
                <a:ea typeface="微軟正黑體"/>
              </a:rPr>
              <a:t> </a:t>
            </a:r>
            <a:r>
              <a:rPr lang="zh-TW" altLang="en-US" sz="4000" b="1">
                <a:solidFill>
                  <a:schemeClr val="bg1"/>
                </a:solidFill>
                <a:latin typeface="微軟正黑體"/>
                <a:ea typeface="微軟正黑體"/>
              </a:rPr>
              <a:t>與 </a:t>
            </a:r>
            <a:r>
              <a:rPr lang="en" altLang="zh-TW" sz="4000" b="1">
                <a:solidFill>
                  <a:schemeClr val="bg1"/>
                </a:solidFill>
                <a:latin typeface="微軟正黑體"/>
                <a:ea typeface="微軟正黑體"/>
              </a:rPr>
              <a:t>Hyper-V </a:t>
            </a:r>
            <a:r>
              <a:rPr lang="zh-TW" altLang="en-US" sz="4000" b="1">
                <a:solidFill>
                  <a:schemeClr val="bg1"/>
                </a:solidFill>
                <a:latin typeface="微軟正黑體"/>
                <a:ea typeface="微軟正黑體"/>
              </a:rPr>
              <a:t>虛擬機備份一體機</a:t>
            </a:r>
            <a:endParaRPr lang="zh-CN" altLang="en-US" sz="4000" b="1">
              <a:solidFill>
                <a:schemeClr val="bg1"/>
              </a:solidFill>
              <a:latin typeface="微軟正黑體"/>
              <a:ea typeface="微軟正黑體"/>
            </a:endParaRPr>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263854" y="2441173"/>
            <a:ext cx="4088861" cy="1029604"/>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2925" indent="-277813">
              <a:lnSpc>
                <a:spcPct val="150000"/>
              </a:lnSpc>
              <a:spcBef>
                <a:spcPts val="0"/>
              </a:spcBef>
              <a:buClr>
                <a:srgbClr val="F34F21"/>
              </a:buClr>
              <a:buSzPts val="1800"/>
              <a:buFont typeface="Arial" pitchFamily="34" charset="0"/>
              <a:buChar char="●"/>
            </a:pPr>
            <a:r>
              <a:rPr lang="zh-TW" altLang="en-US" sz="1600" dirty="0">
                <a:solidFill>
                  <a:schemeClr val="bg1"/>
                </a:solidFill>
              </a:rPr>
              <a:t>支援</a:t>
            </a:r>
            <a:r>
              <a:rPr lang="en-US" altLang="zh-TW" sz="1600" dirty="0">
                <a:solidFill>
                  <a:schemeClr val="bg1"/>
                </a:solidFill>
              </a:rPr>
              <a:t> VMware, Microsoft Hyper-V</a:t>
            </a:r>
          </a:p>
          <a:p>
            <a:pPr marL="542925" indent="-277813">
              <a:lnSpc>
                <a:spcPct val="150000"/>
              </a:lnSpc>
              <a:spcBef>
                <a:spcPts val="0"/>
              </a:spcBef>
              <a:buClr>
                <a:srgbClr val="F34F21"/>
              </a:buClr>
              <a:buSzPts val="1800"/>
              <a:buFont typeface="Arial" pitchFamily="34" charset="0"/>
              <a:buChar char="●"/>
            </a:pPr>
            <a:r>
              <a:rPr lang="zh-TW" altLang="en-US" sz="1600" dirty="0">
                <a:solidFill>
                  <a:schemeClr val="bg1"/>
                </a:solidFill>
              </a:rPr>
              <a:t>免費授權讓</a:t>
            </a:r>
            <a:r>
              <a:rPr lang="en-US" altLang="zh-TW" sz="1600" dirty="0">
                <a:solidFill>
                  <a:schemeClr val="bg1"/>
                </a:solidFill>
              </a:rPr>
              <a:t> VM </a:t>
            </a:r>
            <a:r>
              <a:rPr lang="zh-TW" altLang="en-US" sz="1600" dirty="0">
                <a:solidFill>
                  <a:schemeClr val="bg1"/>
                </a:solidFill>
              </a:rPr>
              <a:t>備份無上限</a:t>
            </a:r>
          </a:p>
        </p:txBody>
      </p:sp>
      <p:grpSp>
        <p:nvGrpSpPr>
          <p:cNvPr id="7" name="群組 6">
            <a:extLst>
              <a:ext uri="{FF2B5EF4-FFF2-40B4-BE49-F238E27FC236}">
                <a16:creationId xmlns:a16="http://schemas.microsoft.com/office/drawing/2014/main" id="{8BB581AB-39B2-3F44-B79A-1714AAC17EC7}"/>
              </a:ext>
            </a:extLst>
          </p:cNvPr>
          <p:cNvGrpSpPr/>
          <p:nvPr/>
        </p:nvGrpSpPr>
        <p:grpSpPr>
          <a:xfrm>
            <a:off x="1299902" y="4320401"/>
            <a:ext cx="2437667" cy="2308772"/>
            <a:chOff x="717589" y="2231079"/>
            <a:chExt cx="2416341" cy="2303682"/>
          </a:xfrm>
          <a:solidFill>
            <a:srgbClr val="0070C0"/>
          </a:solidFill>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7589" y="2231079"/>
              <a:ext cx="2416341"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68632" y="4503508"/>
            <a:ext cx="2196895" cy="2080731"/>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56132"/>
          <a:stretch/>
        </p:blipFill>
        <p:spPr>
          <a:xfrm>
            <a:off x="9941604" y="4580404"/>
            <a:ext cx="723923" cy="674940"/>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95750" y="4515505"/>
            <a:ext cx="1051353" cy="1044458"/>
          </a:xfrm>
          <a:prstGeom prst="rect">
            <a:avLst/>
          </a:prstGeom>
          <a:noFill/>
        </p:spPr>
      </p:pic>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63781" y="3924458"/>
            <a:ext cx="1548434" cy="204554"/>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8319330" y="4031467"/>
            <a:ext cx="2867053" cy="461665"/>
          </a:xfrm>
          <a:prstGeom prst="rect">
            <a:avLst/>
          </a:prstGeom>
          <a:noFill/>
        </p:spPr>
        <p:txBody>
          <a:bodyPr wrap="square" rtlCol="0">
            <a:spAutoFit/>
          </a:bodyPr>
          <a:lstStyle/>
          <a:p>
            <a:r>
              <a:rPr kumimoji="1" lang="en-US" altLang="zh-TW" sz="2400">
                <a:solidFill>
                  <a:schemeClr val="bg1"/>
                </a:solidFill>
              </a:rPr>
              <a:t>Microsoft Hyper-V</a:t>
            </a:r>
            <a:endParaRPr kumimoji="1" lang="zh-TW" altLang="en-US" sz="2400">
              <a:solidFill>
                <a:schemeClr val="bg1"/>
              </a:solidFill>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4700673" y="4004921"/>
            <a:ext cx="2949388" cy="461665"/>
          </a:xfrm>
          <a:prstGeom prst="rect">
            <a:avLst/>
          </a:prstGeom>
          <a:noFill/>
        </p:spPr>
        <p:txBody>
          <a:bodyPr wrap="square" rtlCol="0">
            <a:spAutoFit/>
          </a:bodyPr>
          <a:lstStyle/>
          <a:p>
            <a:r>
              <a:rPr kumimoji="1" lang="en-US" altLang="zh-TW" sz="2400">
                <a:solidFill>
                  <a:schemeClr val="bg1"/>
                </a:solidFill>
              </a:rPr>
              <a:t>Hyper Data Protector</a:t>
            </a:r>
            <a:endParaRPr kumimoji="1" lang="zh-TW" altLang="en-US" sz="2400">
              <a:solidFill>
                <a:schemeClr val="bg1"/>
              </a:solidFill>
            </a:endParaRPr>
          </a:p>
        </p:txBody>
      </p:sp>
      <p:sp>
        <p:nvSpPr>
          <p:cNvPr id="24" name="文字方塊 23">
            <a:extLst>
              <a:ext uri="{FF2B5EF4-FFF2-40B4-BE49-F238E27FC236}">
                <a16:creationId xmlns:a16="http://schemas.microsoft.com/office/drawing/2014/main" id="{025A0123-5003-4F93-BFAF-2A57DE4D1893}"/>
              </a:ext>
            </a:extLst>
          </p:cNvPr>
          <p:cNvSpPr txBox="1"/>
          <p:nvPr/>
        </p:nvSpPr>
        <p:spPr>
          <a:xfrm>
            <a:off x="6928982" y="2498685"/>
            <a:ext cx="3616439" cy="400110"/>
          </a:xfrm>
          <a:prstGeom prst="rect">
            <a:avLst/>
          </a:prstGeom>
          <a:noFill/>
        </p:spPr>
        <p:txBody>
          <a:bodyPr wrap="none" rtlCol="0">
            <a:spAutoFit/>
          </a:bodyPr>
          <a:lstStyle/>
          <a:p>
            <a:r>
              <a:rPr kumimoji="1" lang="en-US" altLang="zh-TW" sz="2000">
                <a:solidFill>
                  <a:schemeClr val="bg1"/>
                </a:solidFill>
              </a:rPr>
              <a:t>Win10 / Server2016/ Server2019</a:t>
            </a:r>
            <a:endParaRPr kumimoji="1" lang="zh-TW" altLang="en-US" sz="2000">
              <a:solidFill>
                <a:schemeClr val="bg1"/>
              </a:solidFill>
            </a:endParaRPr>
          </a:p>
        </p:txBody>
      </p:sp>
      <p:sp>
        <p:nvSpPr>
          <p:cNvPr id="3" name="弧形 2">
            <a:extLst>
              <a:ext uri="{FF2B5EF4-FFF2-40B4-BE49-F238E27FC236}">
                <a16:creationId xmlns:a16="http://schemas.microsoft.com/office/drawing/2014/main" id="{8F7DC27A-AE85-4057-B9AE-CF3DBEF1F67F}"/>
              </a:ext>
            </a:extLst>
          </p:cNvPr>
          <p:cNvSpPr/>
          <p:nvPr/>
        </p:nvSpPr>
        <p:spPr>
          <a:xfrm rot="16413414">
            <a:off x="6381356" y="3298622"/>
            <a:ext cx="1911591" cy="1660777"/>
          </a:xfrm>
          <a:prstGeom prst="arc">
            <a:avLst>
              <a:gd name="adj1" fmla="val 16200000"/>
              <a:gd name="adj2" fmla="val 37987"/>
            </a:avLst>
          </a:prstGeom>
          <a:ln w="50800">
            <a:solidFill>
              <a:srgbClr val="03D2FB"/>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solidFill>
            </a:endParaRPr>
          </a:p>
        </p:txBody>
      </p:sp>
      <p:grpSp>
        <p:nvGrpSpPr>
          <p:cNvPr id="16" name="群組 15">
            <a:extLst>
              <a:ext uri="{FF2B5EF4-FFF2-40B4-BE49-F238E27FC236}">
                <a16:creationId xmlns:a16="http://schemas.microsoft.com/office/drawing/2014/main" id="{0DF83A04-794B-4856-A2FB-E7664FA06674}"/>
              </a:ext>
            </a:extLst>
          </p:cNvPr>
          <p:cNvGrpSpPr/>
          <p:nvPr/>
        </p:nvGrpSpPr>
        <p:grpSpPr>
          <a:xfrm>
            <a:off x="7485743" y="2961970"/>
            <a:ext cx="1062282" cy="726423"/>
            <a:chOff x="8629994" y="2510573"/>
            <a:chExt cx="1062282" cy="726423"/>
          </a:xfrm>
        </p:grpSpPr>
        <p:sp>
          <p:nvSpPr>
            <p:cNvPr id="10" name="矩形 9">
              <a:extLst>
                <a:ext uri="{FF2B5EF4-FFF2-40B4-BE49-F238E27FC236}">
                  <a16:creationId xmlns:a16="http://schemas.microsoft.com/office/drawing/2014/main" id="{79259957-D564-4862-B30D-584B1B242BD2}"/>
                </a:ext>
              </a:extLst>
            </p:cNvPr>
            <p:cNvSpPr/>
            <p:nvPr/>
          </p:nvSpPr>
          <p:spPr>
            <a:xfrm>
              <a:off x="8903845" y="2594451"/>
              <a:ext cx="788431" cy="507318"/>
            </a:xfrm>
            <a:prstGeom prst="rect">
              <a:avLst/>
            </a:prstGeom>
            <a:solidFill>
              <a:srgbClr val="12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手繪多邊形: 圖案 398">
              <a:extLst>
                <a:ext uri="{FF2B5EF4-FFF2-40B4-BE49-F238E27FC236}">
                  <a16:creationId xmlns:a16="http://schemas.microsoft.com/office/drawing/2014/main" id="{57297B9C-1AB8-467F-BCEF-5D820A3FAF11}"/>
                </a:ext>
              </a:extLst>
            </p:cNvPr>
            <p:cNvSpPr/>
            <p:nvPr/>
          </p:nvSpPr>
          <p:spPr>
            <a:xfrm>
              <a:off x="8882833" y="2510573"/>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34" name="手繪多邊形: 圖案 399">
              <a:extLst>
                <a:ext uri="{FF2B5EF4-FFF2-40B4-BE49-F238E27FC236}">
                  <a16:creationId xmlns:a16="http://schemas.microsoft.com/office/drawing/2014/main" id="{3BC1823A-592F-43DE-9DE5-946F1EF85E86}"/>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sp>
        <p:nvSpPr>
          <p:cNvPr id="4" name="箭號: 向右 3">
            <a:extLst>
              <a:ext uri="{FF2B5EF4-FFF2-40B4-BE49-F238E27FC236}">
                <a16:creationId xmlns:a16="http://schemas.microsoft.com/office/drawing/2014/main" id="{EE61DA57-8937-4BBD-8B1B-38FE009F07BB}"/>
              </a:ext>
            </a:extLst>
          </p:cNvPr>
          <p:cNvSpPr/>
          <p:nvPr/>
        </p:nvSpPr>
        <p:spPr>
          <a:xfrm>
            <a:off x="2533651" y="5656460"/>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箭號: 向右 34">
            <a:extLst>
              <a:ext uri="{FF2B5EF4-FFF2-40B4-BE49-F238E27FC236}">
                <a16:creationId xmlns:a16="http://schemas.microsoft.com/office/drawing/2014/main" id="{F42CBD1E-0B35-430E-A8FF-4DD4D9BAB4E2}"/>
              </a:ext>
            </a:extLst>
          </p:cNvPr>
          <p:cNvSpPr/>
          <p:nvPr/>
        </p:nvSpPr>
        <p:spPr>
          <a:xfrm rot="10800000">
            <a:off x="7370975" y="5708936"/>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6" name="群組 35">
            <a:extLst>
              <a:ext uri="{FF2B5EF4-FFF2-40B4-BE49-F238E27FC236}">
                <a16:creationId xmlns:a16="http://schemas.microsoft.com/office/drawing/2014/main" id="{06B0723D-C7BB-48F3-BFC7-FA061CC6C602}"/>
              </a:ext>
            </a:extLst>
          </p:cNvPr>
          <p:cNvGrpSpPr/>
          <p:nvPr/>
        </p:nvGrpSpPr>
        <p:grpSpPr>
          <a:xfrm>
            <a:off x="8659783" y="2936945"/>
            <a:ext cx="1062282" cy="726423"/>
            <a:chOff x="8629994" y="2510573"/>
            <a:chExt cx="1062282" cy="726423"/>
          </a:xfrm>
        </p:grpSpPr>
        <p:sp>
          <p:nvSpPr>
            <p:cNvPr id="37" name="矩形 36">
              <a:extLst>
                <a:ext uri="{FF2B5EF4-FFF2-40B4-BE49-F238E27FC236}">
                  <a16:creationId xmlns:a16="http://schemas.microsoft.com/office/drawing/2014/main" id="{BFE574B4-B010-47FB-A3F4-D252676496E3}"/>
                </a:ext>
              </a:extLst>
            </p:cNvPr>
            <p:cNvSpPr/>
            <p:nvPr/>
          </p:nvSpPr>
          <p:spPr>
            <a:xfrm>
              <a:off x="8903845" y="2594451"/>
              <a:ext cx="788431" cy="507318"/>
            </a:xfrm>
            <a:prstGeom prst="rect">
              <a:avLst/>
            </a:prstGeom>
            <a:solidFill>
              <a:srgbClr val="12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手繪多邊形: 圖案 398">
              <a:extLst>
                <a:ext uri="{FF2B5EF4-FFF2-40B4-BE49-F238E27FC236}">
                  <a16:creationId xmlns:a16="http://schemas.microsoft.com/office/drawing/2014/main" id="{9660CF79-955F-4FC2-9BED-296F692FCDA9}"/>
                </a:ext>
              </a:extLst>
            </p:cNvPr>
            <p:cNvSpPr/>
            <p:nvPr/>
          </p:nvSpPr>
          <p:spPr>
            <a:xfrm>
              <a:off x="8882833" y="2510573"/>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39" name="手繪多邊形: 圖案 399">
              <a:extLst>
                <a:ext uri="{FF2B5EF4-FFF2-40B4-BE49-F238E27FC236}">
                  <a16:creationId xmlns:a16="http://schemas.microsoft.com/office/drawing/2014/main" id="{EBD0A4CE-284C-4271-BB73-2EFB1AEBBF6F}"/>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pic>
        <p:nvPicPr>
          <p:cNvPr id="27" name="圖片 26" descr="一張含有 文字, 電子用品 的圖片&#10;&#10;自動產生的描述">
            <a:extLst>
              <a:ext uri="{FF2B5EF4-FFF2-40B4-BE49-F238E27FC236}">
                <a16:creationId xmlns:a16="http://schemas.microsoft.com/office/drawing/2014/main" id="{46F4DC8F-732B-8B5D-BFE3-0335128B0D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3221" y="5714657"/>
            <a:ext cx="3241037" cy="553569"/>
          </a:xfrm>
          <a:prstGeom prst="rect">
            <a:avLst/>
          </a:prstGeom>
        </p:spPr>
      </p:pic>
      <p:sp>
        <p:nvSpPr>
          <p:cNvPr id="28" name="Google Shape;83;p16">
            <a:extLst>
              <a:ext uri="{FF2B5EF4-FFF2-40B4-BE49-F238E27FC236}">
                <a16:creationId xmlns:a16="http://schemas.microsoft.com/office/drawing/2014/main" id="{48D69DB7-BCD9-F431-2AB5-AA28FF010D9C}"/>
              </a:ext>
            </a:extLst>
          </p:cNvPr>
          <p:cNvSpPr txBox="1">
            <a:spLocks/>
          </p:cNvSpPr>
          <p:nvPr/>
        </p:nvSpPr>
        <p:spPr>
          <a:xfrm>
            <a:off x="542887" y="1400396"/>
            <a:ext cx="11040052" cy="912513"/>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dirty="0">
                <a:solidFill>
                  <a:schemeClr val="bg1"/>
                </a:solidFill>
              </a:rPr>
              <a:t>只要一台 QNAP NAS，即可免費備份無限台 VMware</a:t>
            </a:r>
            <a:r>
              <a:rPr lang="zh-TW" altLang="en-US" baseline="30000" dirty="0">
                <a:solidFill>
                  <a:schemeClr val="bg1"/>
                </a:solidFill>
              </a:rPr>
              <a:t>®</a:t>
            </a:r>
            <a:r>
              <a:rPr lang="zh-TW" altLang="en-US" dirty="0">
                <a:solidFill>
                  <a:schemeClr val="bg1"/>
                </a:solidFill>
              </a:rPr>
              <a:t> 與 Hyper-V 虛擬機，打造高經濟效益且穩健的災難復原計畫，確保應用服務 24/7 順暢運行。</a:t>
            </a:r>
          </a:p>
        </p:txBody>
      </p:sp>
      <p:pic>
        <p:nvPicPr>
          <p:cNvPr id="29" name="圖片 28">
            <a:extLst>
              <a:ext uri="{FF2B5EF4-FFF2-40B4-BE49-F238E27FC236}">
                <a16:creationId xmlns:a16="http://schemas.microsoft.com/office/drawing/2014/main" id="{F3D651F7-981F-32F3-0575-31C76ACBF8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4821" y="2564985"/>
            <a:ext cx="1129631" cy="1293428"/>
          </a:xfrm>
          <a:prstGeom prst="rect">
            <a:avLst/>
          </a:prstGeom>
        </p:spPr>
      </p:pic>
      <p:sp>
        <p:nvSpPr>
          <p:cNvPr id="30" name="文字方塊 29">
            <a:extLst>
              <a:ext uri="{FF2B5EF4-FFF2-40B4-BE49-F238E27FC236}">
                <a16:creationId xmlns:a16="http://schemas.microsoft.com/office/drawing/2014/main" id="{3CD133FC-ECA8-0196-BCD1-B76086CEFE2D}"/>
              </a:ext>
            </a:extLst>
          </p:cNvPr>
          <p:cNvSpPr txBox="1"/>
          <p:nvPr/>
        </p:nvSpPr>
        <p:spPr>
          <a:xfrm>
            <a:off x="3880982" y="2443943"/>
            <a:ext cx="2781405" cy="1294650"/>
          </a:xfrm>
          <a:prstGeom prst="rect">
            <a:avLst/>
          </a:prstGeom>
          <a:noFill/>
        </p:spPr>
        <p:txBody>
          <a:bodyPr wrap="square">
            <a:spAutoFit/>
          </a:bodyPr>
          <a:lstStyle/>
          <a:p>
            <a:pPr marL="542925" indent="-277813">
              <a:lnSpc>
                <a:spcPct val="150000"/>
              </a:lnSpc>
              <a:spcBef>
                <a:spcPts val="0"/>
              </a:spcBef>
              <a:buClr>
                <a:srgbClr val="F34F21"/>
              </a:buClr>
              <a:buSzPts val="1800"/>
              <a:buFont typeface="Arial" pitchFamily="34" charset="0"/>
              <a:buChar char="●"/>
            </a:pPr>
            <a:r>
              <a:rPr lang="zh-TW" altLang="en-US" sz="1800" dirty="0">
                <a:solidFill>
                  <a:schemeClr val="bg1"/>
                </a:solidFill>
              </a:rPr>
              <a:t>高速主動式備份</a:t>
            </a:r>
            <a:endParaRPr lang="en-US" altLang="zh-TW" sz="1800" dirty="0">
              <a:solidFill>
                <a:schemeClr val="bg1"/>
              </a:solidFill>
            </a:endParaRPr>
          </a:p>
          <a:p>
            <a:pPr marL="542925" indent="-277813">
              <a:lnSpc>
                <a:spcPct val="150000"/>
              </a:lnSpc>
              <a:spcBef>
                <a:spcPts val="0"/>
              </a:spcBef>
              <a:buClr>
                <a:srgbClr val="F34F21"/>
              </a:buClr>
              <a:buSzPts val="1800"/>
              <a:buFont typeface="Arial" pitchFamily="34" charset="0"/>
              <a:buChar char="●"/>
            </a:pPr>
            <a:r>
              <a:rPr lang="zh-TW" altLang="en-US" sz="1800" dirty="0">
                <a:solidFill>
                  <a:schemeClr val="bg1"/>
                </a:solidFill>
              </a:rPr>
              <a:t>立即還原</a:t>
            </a:r>
            <a:endParaRPr lang="en-US" altLang="zh-TW" sz="1800" dirty="0">
              <a:solidFill>
                <a:schemeClr val="bg1"/>
              </a:solidFill>
            </a:endParaRPr>
          </a:p>
          <a:p>
            <a:pPr marL="542925" indent="-277813">
              <a:lnSpc>
                <a:spcPct val="150000"/>
              </a:lnSpc>
              <a:spcBef>
                <a:spcPts val="0"/>
              </a:spcBef>
              <a:buClr>
                <a:srgbClr val="F34F21"/>
              </a:buClr>
              <a:buSzPts val="1800"/>
              <a:buFont typeface="Arial" pitchFamily="34" charset="0"/>
              <a:buChar char="●"/>
            </a:pPr>
            <a:r>
              <a:rPr lang="zh-TW" altLang="en-US" sz="1800" dirty="0">
                <a:solidFill>
                  <a:schemeClr val="bg1"/>
                </a:solidFill>
              </a:rPr>
              <a:t>持續監控</a:t>
            </a:r>
            <a:endParaRPr lang="zh-TW" altLang="en-US" dirty="0"/>
          </a:p>
        </p:txBody>
      </p:sp>
    </p:spTree>
    <p:extLst>
      <p:ext uri="{BB962C8B-B14F-4D97-AF65-F5344CB8AC3E}">
        <p14:creationId xmlns:p14="http://schemas.microsoft.com/office/powerpoint/2010/main" val="1041146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梯形 249">
            <a:extLst>
              <a:ext uri="{FF2B5EF4-FFF2-40B4-BE49-F238E27FC236}">
                <a16:creationId xmlns:a16="http://schemas.microsoft.com/office/drawing/2014/main" id="{2E2876E5-6F93-49F0-8D27-2E8E802E918C}"/>
              </a:ext>
            </a:extLst>
          </p:cNvPr>
          <p:cNvSpPr/>
          <p:nvPr/>
        </p:nvSpPr>
        <p:spPr>
          <a:xfrm rot="16200000">
            <a:off x="4795143" y="-215016"/>
            <a:ext cx="4261709" cy="10726161"/>
          </a:xfrm>
          <a:prstGeom prst="trapezoid">
            <a:avLst>
              <a:gd name="adj" fmla="val 40677"/>
            </a:avLst>
          </a:prstGeom>
          <a:gradFill flip="none" rotWithShape="1">
            <a:gsLst>
              <a:gs pos="100000">
                <a:schemeClr val="bg1">
                  <a:alpha val="40000"/>
                </a:schemeClr>
              </a:gs>
              <a:gs pos="0">
                <a:schemeClr val="bg1">
                  <a:lumMod val="7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7">
              <a:solidFill>
                <a:schemeClr val="tx1"/>
              </a:solidFill>
            </a:endParaRPr>
          </a:p>
        </p:txBody>
      </p:sp>
      <p:sp>
        <p:nvSpPr>
          <p:cNvPr id="126" name="文字方塊 125">
            <a:extLst>
              <a:ext uri="{FF2B5EF4-FFF2-40B4-BE49-F238E27FC236}">
                <a16:creationId xmlns:a16="http://schemas.microsoft.com/office/drawing/2014/main" id="{12F00140-69AB-496A-BA6E-0D3AD9AE9475}"/>
              </a:ext>
            </a:extLst>
          </p:cNvPr>
          <p:cNvSpPr txBox="1"/>
          <p:nvPr/>
        </p:nvSpPr>
        <p:spPr>
          <a:xfrm>
            <a:off x="456017" y="1508495"/>
            <a:ext cx="2689068" cy="492379"/>
          </a:xfrm>
          <a:prstGeom prst="rect">
            <a:avLst/>
          </a:prstGeom>
          <a:noFill/>
        </p:spPr>
        <p:txBody>
          <a:bodyPr rot="0" spcFirstLastPara="0" vertOverflow="overflow" horzOverflow="overflow" vert="horz" wrap="square" lIns="162560" tIns="81280" rIns="162560" bIns="81280" numCol="1" spcCol="0" rtlCol="0" fromWordArt="0" anchor="t" anchorCtr="0" forceAA="0" compatLnSpc="1">
            <a:prstTxWarp prst="textNoShape">
              <a:avLst/>
            </a:prstTxWarp>
            <a:spAutoFit/>
          </a:bodyPr>
          <a:lstStyle/>
          <a:p>
            <a:r>
              <a:rPr lang="zh-TW" altLang="en-US" sz="2133">
                <a:solidFill>
                  <a:schemeClr val="bg1"/>
                </a:solidFill>
                <a:latin typeface="微軟正黑體"/>
                <a:ea typeface="微軟正黑體"/>
                <a:cs typeface="+mn-lt"/>
              </a:rPr>
              <a:t>物件的位址範例</a:t>
            </a:r>
            <a:endParaRPr lang="en-US" sz="2133">
              <a:solidFill>
                <a:schemeClr val="bg1"/>
              </a:solidFill>
              <a:latin typeface="微軟正黑體"/>
              <a:ea typeface="微軟正黑體"/>
              <a:cs typeface="Calibri"/>
            </a:endParaRPr>
          </a:p>
        </p:txBody>
      </p:sp>
      <p:grpSp>
        <p:nvGrpSpPr>
          <p:cNvPr id="214" name="群組 213">
            <a:extLst>
              <a:ext uri="{FF2B5EF4-FFF2-40B4-BE49-F238E27FC236}">
                <a16:creationId xmlns:a16="http://schemas.microsoft.com/office/drawing/2014/main" id="{EBFAF7E5-B959-4B84-A069-2CD4AD29F34D}"/>
              </a:ext>
            </a:extLst>
          </p:cNvPr>
          <p:cNvGrpSpPr/>
          <p:nvPr/>
        </p:nvGrpSpPr>
        <p:grpSpPr>
          <a:xfrm>
            <a:off x="6149561" y="4009410"/>
            <a:ext cx="2675345" cy="2240631"/>
            <a:chOff x="3156833" y="4132253"/>
            <a:chExt cx="2329920" cy="2440856"/>
          </a:xfrm>
        </p:grpSpPr>
        <p:pic>
          <p:nvPicPr>
            <p:cNvPr id="235" name="圖形 234">
              <a:extLst>
                <a:ext uri="{FF2B5EF4-FFF2-40B4-BE49-F238E27FC236}">
                  <a16:creationId xmlns:a16="http://schemas.microsoft.com/office/drawing/2014/main" id="{D5244366-133B-4E58-A248-2EF94C3C19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6833" y="4132253"/>
              <a:ext cx="2287618" cy="2440856"/>
            </a:xfrm>
            <a:prstGeom prst="rect">
              <a:avLst/>
            </a:prstGeom>
          </p:spPr>
        </p:pic>
        <p:sp>
          <p:nvSpPr>
            <p:cNvPr id="236" name="文字方塊 235">
              <a:extLst>
                <a:ext uri="{FF2B5EF4-FFF2-40B4-BE49-F238E27FC236}">
                  <a16:creationId xmlns:a16="http://schemas.microsoft.com/office/drawing/2014/main" id="{2710F9F5-CAAB-4747-B29E-4CA59B888D2A}"/>
                </a:ext>
              </a:extLst>
            </p:cNvPr>
            <p:cNvSpPr txBox="1"/>
            <p:nvPr/>
          </p:nvSpPr>
          <p:spPr>
            <a:xfrm>
              <a:off x="3739432" y="4230203"/>
              <a:ext cx="1747321" cy="368808"/>
            </a:xfrm>
            <a:prstGeom prst="rect">
              <a:avLst/>
            </a:prstGeom>
            <a:noFill/>
          </p:spPr>
          <p:txBody>
            <a:bodyPr wrap="square" lIns="121920" tIns="60960" rIns="121920" bIns="60960" anchor="t">
              <a:spAutoFit/>
            </a:bodyPr>
            <a:lstStyle/>
            <a:p>
              <a:r>
                <a:rPr lang="en-US" altLang="zh-TW" sz="1400" b="1" err="1">
                  <a:solidFill>
                    <a:schemeClr val="bg1"/>
                  </a:solidFill>
                  <a:latin typeface="微軟正黑體"/>
                  <a:ea typeface="微軟正黑體"/>
                  <a:cs typeface="+mn-lt"/>
                </a:rPr>
                <a:t>貯體</a:t>
              </a:r>
              <a:r>
                <a:rPr lang="en-US" altLang="zh-TW" sz="1400" b="1">
                  <a:solidFill>
                    <a:schemeClr val="bg1"/>
                  </a:solidFill>
                  <a:latin typeface="微軟正黑體"/>
                  <a:ea typeface="微軟正黑體"/>
                  <a:cs typeface="+mn-lt"/>
                </a:rPr>
                <a:t> (bucket)</a:t>
              </a:r>
              <a:endParaRPr lang="en-US" altLang="zh-TW" sz="1400" b="1">
                <a:solidFill>
                  <a:schemeClr val="bg1"/>
                </a:solidFill>
                <a:latin typeface="微軟正黑體"/>
                <a:ea typeface="微軟正黑體"/>
                <a:cs typeface="Calibri"/>
              </a:endParaRPr>
            </a:p>
          </p:txBody>
        </p:sp>
        <p:sp>
          <p:nvSpPr>
            <p:cNvPr id="237" name="矩形: 圓角 236">
              <a:extLst>
                <a:ext uri="{FF2B5EF4-FFF2-40B4-BE49-F238E27FC236}">
                  <a16:creationId xmlns:a16="http://schemas.microsoft.com/office/drawing/2014/main" id="{04BE7305-3C59-486F-B7A7-5392A8853EB0}"/>
                </a:ext>
              </a:extLst>
            </p:cNvPr>
            <p:cNvSpPr/>
            <p:nvPr/>
          </p:nvSpPr>
          <p:spPr>
            <a:xfrm>
              <a:off x="3336374" y="4815479"/>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38" name="矩形: 圓角 237">
              <a:extLst>
                <a:ext uri="{FF2B5EF4-FFF2-40B4-BE49-F238E27FC236}">
                  <a16:creationId xmlns:a16="http://schemas.microsoft.com/office/drawing/2014/main" id="{8DACADB3-3467-40FA-8541-BE3A5BC4738A}"/>
                </a:ext>
              </a:extLst>
            </p:cNvPr>
            <p:cNvSpPr/>
            <p:nvPr/>
          </p:nvSpPr>
          <p:spPr>
            <a:xfrm>
              <a:off x="3336374" y="5191458"/>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39" name="矩形: 圓角 238">
              <a:extLst>
                <a:ext uri="{FF2B5EF4-FFF2-40B4-BE49-F238E27FC236}">
                  <a16:creationId xmlns:a16="http://schemas.microsoft.com/office/drawing/2014/main" id="{8188E44C-C217-459B-8491-081DB826AED9}"/>
                </a:ext>
              </a:extLst>
            </p:cNvPr>
            <p:cNvSpPr/>
            <p:nvPr/>
          </p:nvSpPr>
          <p:spPr>
            <a:xfrm>
              <a:off x="4345669" y="4815479"/>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40" name="矩形: 圓角 239">
              <a:extLst>
                <a:ext uri="{FF2B5EF4-FFF2-40B4-BE49-F238E27FC236}">
                  <a16:creationId xmlns:a16="http://schemas.microsoft.com/office/drawing/2014/main" id="{AF6F3EF3-9D20-4BAE-AEA8-9CFE5CFAA3CD}"/>
                </a:ext>
              </a:extLst>
            </p:cNvPr>
            <p:cNvSpPr/>
            <p:nvPr/>
          </p:nvSpPr>
          <p:spPr>
            <a:xfrm>
              <a:off x="4345669"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bg1"/>
                  </a:solidFill>
                  <a:latin typeface="Arial" panose="020B0604020202020204" pitchFamily="34" charset="0"/>
                  <a:cs typeface="Arial" panose="020B0604020202020204" pitchFamily="34" charset="0"/>
                </a:rPr>
                <a:t>Object</a:t>
              </a:r>
              <a:endParaRPr lang="zh-TW" altLang="en-US" sz="1600" b="1">
                <a:solidFill>
                  <a:schemeClr val="bg1"/>
                </a:solidFill>
                <a:latin typeface="Arial" panose="020B0604020202020204" pitchFamily="34" charset="0"/>
                <a:cs typeface="Arial" panose="020B0604020202020204" pitchFamily="34" charset="0"/>
              </a:endParaRPr>
            </a:p>
          </p:txBody>
        </p:sp>
        <p:sp>
          <p:nvSpPr>
            <p:cNvPr id="241" name="矩形: 圓角 240">
              <a:extLst>
                <a:ext uri="{FF2B5EF4-FFF2-40B4-BE49-F238E27FC236}">
                  <a16:creationId xmlns:a16="http://schemas.microsoft.com/office/drawing/2014/main" id="{D8DFA6BF-A2BE-4FE4-A281-4F55D5D4D45B}"/>
                </a:ext>
              </a:extLst>
            </p:cNvPr>
            <p:cNvSpPr/>
            <p:nvPr/>
          </p:nvSpPr>
          <p:spPr>
            <a:xfrm>
              <a:off x="3336374" y="5574173"/>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42" name="矩形: 圓角 241">
              <a:extLst>
                <a:ext uri="{FF2B5EF4-FFF2-40B4-BE49-F238E27FC236}">
                  <a16:creationId xmlns:a16="http://schemas.microsoft.com/office/drawing/2014/main" id="{10C3E46A-43CF-4A2C-B3E1-25459BB23DDE}"/>
                </a:ext>
              </a:extLst>
            </p:cNvPr>
            <p:cNvSpPr/>
            <p:nvPr/>
          </p:nvSpPr>
          <p:spPr>
            <a:xfrm>
              <a:off x="3336374" y="5950152"/>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43" name="矩形: 圓角 242">
              <a:extLst>
                <a:ext uri="{FF2B5EF4-FFF2-40B4-BE49-F238E27FC236}">
                  <a16:creationId xmlns:a16="http://schemas.microsoft.com/office/drawing/2014/main" id="{91DDA73C-FB05-4F48-B2F4-1BB0F371DE51}"/>
                </a:ext>
              </a:extLst>
            </p:cNvPr>
            <p:cNvSpPr/>
            <p:nvPr/>
          </p:nvSpPr>
          <p:spPr>
            <a:xfrm>
              <a:off x="4345669" y="5574173"/>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44" name="矩形: 圓角 243">
              <a:extLst>
                <a:ext uri="{FF2B5EF4-FFF2-40B4-BE49-F238E27FC236}">
                  <a16:creationId xmlns:a16="http://schemas.microsoft.com/office/drawing/2014/main" id="{9C21560A-5DAC-44FD-9DC5-46B9D5AB12E3}"/>
                </a:ext>
              </a:extLst>
            </p:cNvPr>
            <p:cNvSpPr/>
            <p:nvPr/>
          </p:nvSpPr>
          <p:spPr>
            <a:xfrm>
              <a:off x="4345669" y="5950152"/>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grpSp>
      <p:grpSp>
        <p:nvGrpSpPr>
          <p:cNvPr id="215" name="群組 214">
            <a:extLst>
              <a:ext uri="{FF2B5EF4-FFF2-40B4-BE49-F238E27FC236}">
                <a16:creationId xmlns:a16="http://schemas.microsoft.com/office/drawing/2014/main" id="{5B23D5D1-F29F-4E40-9545-81608FB901AF}"/>
              </a:ext>
            </a:extLst>
          </p:cNvPr>
          <p:cNvGrpSpPr/>
          <p:nvPr/>
        </p:nvGrpSpPr>
        <p:grpSpPr>
          <a:xfrm>
            <a:off x="9570161" y="4268602"/>
            <a:ext cx="1873287" cy="1667367"/>
            <a:chOff x="6152742" y="4469093"/>
            <a:chExt cx="1631419" cy="1816365"/>
          </a:xfrm>
        </p:grpSpPr>
        <p:sp>
          <p:nvSpPr>
            <p:cNvPr id="230" name="矩形: 圓角 229">
              <a:extLst>
                <a:ext uri="{FF2B5EF4-FFF2-40B4-BE49-F238E27FC236}">
                  <a16:creationId xmlns:a16="http://schemas.microsoft.com/office/drawing/2014/main" id="{0BCBBCE6-2471-4C28-BC2D-CABCE322FF78}"/>
                </a:ext>
              </a:extLst>
            </p:cNvPr>
            <p:cNvSpPr/>
            <p:nvPr/>
          </p:nvSpPr>
          <p:spPr>
            <a:xfrm>
              <a:off x="6152742" y="4591443"/>
              <a:ext cx="1631419" cy="1694015"/>
            </a:xfrm>
            <a:prstGeom prst="roundRect">
              <a:avLst>
                <a:gd name="adj" fmla="val 9587"/>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7">
                <a:solidFill>
                  <a:schemeClr val="bg1"/>
                </a:solidFill>
              </a:endParaRPr>
            </a:p>
          </p:txBody>
        </p:sp>
        <p:sp>
          <p:nvSpPr>
            <p:cNvPr id="231" name="矩形: 圓角 230">
              <a:extLst>
                <a:ext uri="{FF2B5EF4-FFF2-40B4-BE49-F238E27FC236}">
                  <a16:creationId xmlns:a16="http://schemas.microsoft.com/office/drawing/2014/main" id="{9D91D902-5B3A-41CD-AC79-5376BE354A2A}"/>
                </a:ext>
              </a:extLst>
            </p:cNvPr>
            <p:cNvSpPr/>
            <p:nvPr/>
          </p:nvSpPr>
          <p:spPr>
            <a:xfrm>
              <a:off x="6517353" y="4469093"/>
              <a:ext cx="924319" cy="322447"/>
            </a:xfrm>
            <a:prstGeom prst="roundRect">
              <a:avLst>
                <a:gd name="adj" fmla="val 50000"/>
              </a:avLst>
            </a:prstGeom>
            <a:solidFill>
              <a:srgbClr val="0D60F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32" name="矩形: 圓角 231">
              <a:extLst>
                <a:ext uri="{FF2B5EF4-FFF2-40B4-BE49-F238E27FC236}">
                  <a16:creationId xmlns:a16="http://schemas.microsoft.com/office/drawing/2014/main" id="{EA69A19E-FA53-4CB9-B24E-603A5B20D7B4}"/>
                </a:ext>
              </a:extLst>
            </p:cNvPr>
            <p:cNvSpPr/>
            <p:nvPr/>
          </p:nvSpPr>
          <p:spPr>
            <a:xfrm>
              <a:off x="6353278" y="490407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a:solidFill>
                    <a:schemeClr val="bg1"/>
                  </a:solidFill>
                  <a:latin typeface="Arial" panose="020B0604020202020204" pitchFamily="34" charset="0"/>
                  <a:cs typeface="Arial" panose="020B0604020202020204" pitchFamily="34" charset="0"/>
                </a:rPr>
                <a:t>Key</a:t>
              </a:r>
              <a:endParaRPr lang="zh-TW" altLang="en-US" sz="1467">
                <a:solidFill>
                  <a:schemeClr val="bg1"/>
                </a:solidFill>
                <a:latin typeface="Arial" panose="020B0604020202020204" pitchFamily="34" charset="0"/>
                <a:cs typeface="Arial" panose="020B0604020202020204" pitchFamily="34" charset="0"/>
              </a:endParaRPr>
            </a:p>
          </p:txBody>
        </p:sp>
        <p:sp>
          <p:nvSpPr>
            <p:cNvPr id="233" name="矩形: 圓角 232">
              <a:extLst>
                <a:ext uri="{FF2B5EF4-FFF2-40B4-BE49-F238E27FC236}">
                  <a16:creationId xmlns:a16="http://schemas.microsoft.com/office/drawing/2014/main" id="{93E74D6D-FDB7-43CA-9BED-19E4C7BF33DA}"/>
                </a:ext>
              </a:extLst>
            </p:cNvPr>
            <p:cNvSpPr/>
            <p:nvPr/>
          </p:nvSpPr>
          <p:spPr>
            <a:xfrm>
              <a:off x="6353278" y="535153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a:solidFill>
                    <a:schemeClr val="bg1"/>
                  </a:solidFill>
                  <a:latin typeface="Arial" panose="020B0604020202020204" pitchFamily="34" charset="0"/>
                  <a:cs typeface="Arial" panose="020B0604020202020204" pitchFamily="34" charset="0"/>
                </a:rPr>
                <a:t>Data</a:t>
              </a:r>
              <a:endParaRPr lang="zh-TW" altLang="en-US" sz="1467">
                <a:solidFill>
                  <a:schemeClr val="bg1"/>
                </a:solidFill>
                <a:latin typeface="Arial" panose="020B0604020202020204" pitchFamily="34" charset="0"/>
                <a:cs typeface="Arial" panose="020B0604020202020204" pitchFamily="34" charset="0"/>
              </a:endParaRPr>
            </a:p>
          </p:txBody>
        </p:sp>
        <p:sp>
          <p:nvSpPr>
            <p:cNvPr id="234" name="矩形: 圓角 233">
              <a:extLst>
                <a:ext uri="{FF2B5EF4-FFF2-40B4-BE49-F238E27FC236}">
                  <a16:creationId xmlns:a16="http://schemas.microsoft.com/office/drawing/2014/main" id="{9CF5736C-D113-4F29-8F7F-0AA9D3401249}"/>
                </a:ext>
              </a:extLst>
            </p:cNvPr>
            <p:cNvSpPr/>
            <p:nvPr/>
          </p:nvSpPr>
          <p:spPr>
            <a:xfrm>
              <a:off x="6353278" y="5796330"/>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a:solidFill>
                    <a:schemeClr val="bg1"/>
                  </a:solidFill>
                  <a:latin typeface="Arial" panose="020B0604020202020204" pitchFamily="34" charset="0"/>
                  <a:cs typeface="Arial" panose="020B0604020202020204" pitchFamily="34" charset="0"/>
                </a:rPr>
                <a:t>Metadata</a:t>
              </a:r>
              <a:endParaRPr lang="zh-TW" altLang="en-US" sz="1467">
                <a:solidFill>
                  <a:schemeClr val="bg1"/>
                </a:solidFill>
                <a:latin typeface="Arial" panose="020B0604020202020204" pitchFamily="34" charset="0"/>
                <a:cs typeface="Arial" panose="020B0604020202020204" pitchFamily="34" charset="0"/>
              </a:endParaRPr>
            </a:p>
          </p:txBody>
        </p:sp>
      </p:grpSp>
      <p:grpSp>
        <p:nvGrpSpPr>
          <p:cNvPr id="216" name="群組 215">
            <a:extLst>
              <a:ext uri="{FF2B5EF4-FFF2-40B4-BE49-F238E27FC236}">
                <a16:creationId xmlns:a16="http://schemas.microsoft.com/office/drawing/2014/main" id="{D3954757-3945-4853-B868-55124AC21AF4}"/>
              </a:ext>
            </a:extLst>
          </p:cNvPr>
          <p:cNvGrpSpPr/>
          <p:nvPr/>
        </p:nvGrpSpPr>
        <p:grpSpPr>
          <a:xfrm>
            <a:off x="4909953" y="4337839"/>
            <a:ext cx="948446" cy="760155"/>
            <a:chOff x="347187" y="4115247"/>
            <a:chExt cx="825988" cy="828083"/>
          </a:xfrm>
        </p:grpSpPr>
        <p:pic>
          <p:nvPicPr>
            <p:cNvPr id="228" name="圖形 227">
              <a:extLst>
                <a:ext uri="{FF2B5EF4-FFF2-40B4-BE49-F238E27FC236}">
                  <a16:creationId xmlns:a16="http://schemas.microsoft.com/office/drawing/2014/main" id="{13BF7D11-441A-45B8-811F-F4CDC8B784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9" name="文字方塊 228">
              <a:extLst>
                <a:ext uri="{FF2B5EF4-FFF2-40B4-BE49-F238E27FC236}">
                  <a16:creationId xmlns:a16="http://schemas.microsoft.com/office/drawing/2014/main" id="{D3DD97D2-DFE8-4995-A9C4-DD3F091FEDF3}"/>
                </a:ext>
              </a:extLst>
            </p:cNvPr>
            <p:cNvSpPr txBox="1"/>
            <p:nvPr/>
          </p:nvSpPr>
          <p:spPr>
            <a:xfrm>
              <a:off x="347187" y="4318760"/>
              <a:ext cx="825988"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微軟正黑體"/>
                  <a:ea typeface="微軟正黑體"/>
                  <a:cs typeface="+mn-lt"/>
                </a:rPr>
                <a:t>貯體</a:t>
              </a:r>
              <a:endParaRPr lang="en-US" altLang="zh-TW" sz="1400" b="1">
                <a:solidFill>
                  <a:schemeClr val="bg1"/>
                </a:solidFill>
                <a:latin typeface="微軟正黑體"/>
                <a:ea typeface="微軟正黑體"/>
                <a:cs typeface="+mn-lt"/>
              </a:endParaRPr>
            </a:p>
            <a:p>
              <a:pPr algn="ctr"/>
              <a:r>
                <a:rPr lang="en-US" altLang="zh-TW" sz="1400" b="1">
                  <a:solidFill>
                    <a:schemeClr val="bg1"/>
                  </a:solidFill>
                  <a:latin typeface="微軟正黑體"/>
                  <a:ea typeface="微軟正黑體"/>
                  <a:cs typeface="+mn-lt"/>
                </a:rPr>
                <a:t>(bucket)</a:t>
              </a:r>
              <a:endParaRPr lang="zh-TW" altLang="en-US" sz="1400" b="1">
                <a:solidFill>
                  <a:schemeClr val="bg1"/>
                </a:solidFill>
              </a:endParaRPr>
            </a:p>
          </p:txBody>
        </p:sp>
      </p:grpSp>
      <p:grpSp>
        <p:nvGrpSpPr>
          <p:cNvPr id="217" name="群組 216">
            <a:extLst>
              <a:ext uri="{FF2B5EF4-FFF2-40B4-BE49-F238E27FC236}">
                <a16:creationId xmlns:a16="http://schemas.microsoft.com/office/drawing/2014/main" id="{025F29E3-0AFD-44FB-A640-E4DED4F72B0C}"/>
              </a:ext>
            </a:extLst>
          </p:cNvPr>
          <p:cNvGrpSpPr/>
          <p:nvPr/>
        </p:nvGrpSpPr>
        <p:grpSpPr>
          <a:xfrm>
            <a:off x="4923973" y="5183576"/>
            <a:ext cx="934426" cy="760155"/>
            <a:chOff x="359397" y="4115247"/>
            <a:chExt cx="813778" cy="828083"/>
          </a:xfrm>
        </p:grpSpPr>
        <p:pic>
          <p:nvPicPr>
            <p:cNvPr id="226" name="圖形 225">
              <a:extLst>
                <a:ext uri="{FF2B5EF4-FFF2-40B4-BE49-F238E27FC236}">
                  <a16:creationId xmlns:a16="http://schemas.microsoft.com/office/drawing/2014/main" id="{DF40F60C-E8A7-4456-AEB4-3CB7BAF382E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7" name="文字方塊 226">
              <a:extLst>
                <a:ext uri="{FF2B5EF4-FFF2-40B4-BE49-F238E27FC236}">
                  <a16:creationId xmlns:a16="http://schemas.microsoft.com/office/drawing/2014/main" id="{971CD27E-6A2D-4156-B99B-3B4C180AF9F7}"/>
                </a:ext>
              </a:extLst>
            </p:cNvPr>
            <p:cNvSpPr txBox="1"/>
            <p:nvPr/>
          </p:nvSpPr>
          <p:spPr>
            <a:xfrm>
              <a:off x="359397" y="4316703"/>
              <a:ext cx="813778"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微軟正黑體"/>
                  <a:ea typeface="微軟正黑體"/>
                  <a:cs typeface="+mn-lt"/>
                </a:rPr>
                <a:t>貯體</a:t>
              </a:r>
              <a:r>
                <a:rPr lang="en-US" altLang="zh-TW" sz="1400" b="1">
                  <a:solidFill>
                    <a:schemeClr val="bg1"/>
                  </a:solidFill>
                  <a:latin typeface="微軟正黑體"/>
                  <a:ea typeface="微軟正黑體"/>
                  <a:cs typeface="+mn-lt"/>
                </a:rPr>
                <a:t> </a:t>
              </a:r>
            </a:p>
            <a:p>
              <a:pPr algn="ctr"/>
              <a:r>
                <a:rPr lang="en-US" altLang="zh-TW" sz="1400" b="1">
                  <a:solidFill>
                    <a:schemeClr val="bg1"/>
                  </a:solidFill>
                  <a:latin typeface="微軟正黑體"/>
                  <a:ea typeface="微軟正黑體"/>
                  <a:cs typeface="+mn-lt"/>
                </a:rPr>
                <a:t>(bucket)</a:t>
              </a:r>
              <a:endParaRPr lang="zh-TW" altLang="en-US" sz="1400" b="1">
                <a:solidFill>
                  <a:schemeClr val="bg1"/>
                </a:solidFill>
              </a:endParaRPr>
            </a:p>
          </p:txBody>
        </p:sp>
      </p:grpSp>
      <p:grpSp>
        <p:nvGrpSpPr>
          <p:cNvPr id="218" name="群組 217">
            <a:extLst>
              <a:ext uri="{FF2B5EF4-FFF2-40B4-BE49-F238E27FC236}">
                <a16:creationId xmlns:a16="http://schemas.microsoft.com/office/drawing/2014/main" id="{9E8FD791-315C-4B63-8C65-3874DAD63F19}"/>
              </a:ext>
            </a:extLst>
          </p:cNvPr>
          <p:cNvGrpSpPr/>
          <p:nvPr/>
        </p:nvGrpSpPr>
        <p:grpSpPr>
          <a:xfrm>
            <a:off x="3896307" y="4337839"/>
            <a:ext cx="916072" cy="760155"/>
            <a:chOff x="362478" y="4115247"/>
            <a:chExt cx="797794" cy="828083"/>
          </a:xfrm>
        </p:grpSpPr>
        <p:pic>
          <p:nvPicPr>
            <p:cNvPr id="224" name="圖形 223">
              <a:extLst>
                <a:ext uri="{FF2B5EF4-FFF2-40B4-BE49-F238E27FC236}">
                  <a16:creationId xmlns:a16="http://schemas.microsoft.com/office/drawing/2014/main" id="{04F96B48-8964-4CB1-9B1F-CA15235396B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5" name="文字方塊 224">
              <a:extLst>
                <a:ext uri="{FF2B5EF4-FFF2-40B4-BE49-F238E27FC236}">
                  <a16:creationId xmlns:a16="http://schemas.microsoft.com/office/drawing/2014/main" id="{A71DF0D4-9F1F-4AF9-B84F-C1B38AD2EEC5}"/>
                </a:ext>
              </a:extLst>
            </p:cNvPr>
            <p:cNvSpPr txBox="1"/>
            <p:nvPr/>
          </p:nvSpPr>
          <p:spPr>
            <a:xfrm>
              <a:off x="362478" y="4318760"/>
              <a:ext cx="797794"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微軟正黑體"/>
                  <a:ea typeface="微軟正黑體"/>
                  <a:cs typeface="+mn-lt"/>
                </a:rPr>
                <a:t>貯體</a:t>
              </a:r>
              <a:endParaRPr lang="en-US" altLang="zh-TW" sz="1400" b="1">
                <a:solidFill>
                  <a:schemeClr val="bg1"/>
                </a:solidFill>
                <a:latin typeface="微軟正黑體"/>
                <a:ea typeface="微軟正黑體"/>
                <a:cs typeface="+mn-lt"/>
              </a:endParaRPr>
            </a:p>
            <a:p>
              <a:pPr algn="ctr"/>
              <a:r>
                <a:rPr lang="en-US" altLang="zh-TW" sz="1400" b="1">
                  <a:solidFill>
                    <a:schemeClr val="bg1"/>
                  </a:solidFill>
                  <a:latin typeface="微軟正黑體"/>
                  <a:ea typeface="微軟正黑體"/>
                  <a:cs typeface="+mn-lt"/>
                </a:rPr>
                <a:t>(bucket)</a:t>
              </a:r>
              <a:endParaRPr lang="zh-TW" altLang="en-US" sz="1400" b="1">
                <a:solidFill>
                  <a:schemeClr val="bg1"/>
                </a:solidFill>
              </a:endParaRPr>
            </a:p>
          </p:txBody>
        </p:sp>
      </p:grpSp>
      <p:grpSp>
        <p:nvGrpSpPr>
          <p:cNvPr id="219" name="群組 218">
            <a:extLst>
              <a:ext uri="{FF2B5EF4-FFF2-40B4-BE49-F238E27FC236}">
                <a16:creationId xmlns:a16="http://schemas.microsoft.com/office/drawing/2014/main" id="{A44C034C-E782-4ADC-AF74-59063644E7CD}"/>
              </a:ext>
            </a:extLst>
          </p:cNvPr>
          <p:cNvGrpSpPr/>
          <p:nvPr/>
        </p:nvGrpSpPr>
        <p:grpSpPr>
          <a:xfrm>
            <a:off x="3921222" y="5183576"/>
            <a:ext cx="916072" cy="760155"/>
            <a:chOff x="384176" y="4115247"/>
            <a:chExt cx="797794" cy="828083"/>
          </a:xfrm>
        </p:grpSpPr>
        <p:pic>
          <p:nvPicPr>
            <p:cNvPr id="222" name="圖形 221">
              <a:extLst>
                <a:ext uri="{FF2B5EF4-FFF2-40B4-BE49-F238E27FC236}">
                  <a16:creationId xmlns:a16="http://schemas.microsoft.com/office/drawing/2014/main" id="{7ADE7C2F-82D9-4ECA-A095-695FC2CC2F6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3" name="文字方塊 222">
              <a:extLst>
                <a:ext uri="{FF2B5EF4-FFF2-40B4-BE49-F238E27FC236}">
                  <a16:creationId xmlns:a16="http://schemas.microsoft.com/office/drawing/2014/main" id="{909F359B-EF9F-4429-96DF-260AD80E814A}"/>
                </a:ext>
              </a:extLst>
            </p:cNvPr>
            <p:cNvSpPr txBox="1"/>
            <p:nvPr/>
          </p:nvSpPr>
          <p:spPr>
            <a:xfrm>
              <a:off x="397187" y="4331372"/>
              <a:ext cx="784783"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微軟正黑體"/>
                  <a:ea typeface="微軟正黑體"/>
                  <a:cs typeface="+mn-lt"/>
                </a:rPr>
                <a:t>貯體</a:t>
              </a:r>
              <a:r>
                <a:rPr lang="en-US" altLang="zh-TW" sz="1400" b="1">
                  <a:solidFill>
                    <a:schemeClr val="bg1"/>
                  </a:solidFill>
                  <a:latin typeface="微軟正黑體"/>
                  <a:ea typeface="微軟正黑體"/>
                  <a:cs typeface="+mn-lt"/>
                </a:rPr>
                <a:t> </a:t>
              </a:r>
            </a:p>
            <a:p>
              <a:pPr algn="ctr"/>
              <a:r>
                <a:rPr lang="en-US" altLang="zh-TW" sz="1400" b="1">
                  <a:solidFill>
                    <a:schemeClr val="bg1"/>
                  </a:solidFill>
                  <a:latin typeface="微軟正黑體"/>
                  <a:ea typeface="微軟正黑體"/>
                  <a:cs typeface="+mn-lt"/>
                </a:rPr>
                <a:t>(bucket)</a:t>
              </a:r>
              <a:endParaRPr lang="zh-TW" altLang="en-US" sz="1400" b="1">
                <a:solidFill>
                  <a:schemeClr val="bg1"/>
                </a:solidFill>
              </a:endParaRPr>
            </a:p>
          </p:txBody>
        </p:sp>
      </p:grpSp>
      <p:sp>
        <p:nvSpPr>
          <p:cNvPr id="220" name="梯形 219">
            <a:extLst>
              <a:ext uri="{FF2B5EF4-FFF2-40B4-BE49-F238E27FC236}">
                <a16:creationId xmlns:a16="http://schemas.microsoft.com/office/drawing/2014/main" id="{F818DC36-382E-4796-BFEA-393015823840}"/>
              </a:ext>
            </a:extLst>
          </p:cNvPr>
          <p:cNvSpPr/>
          <p:nvPr/>
        </p:nvSpPr>
        <p:spPr>
          <a:xfrm rot="16200000">
            <a:off x="8586920" y="4585013"/>
            <a:ext cx="867662" cy="1098821"/>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7">
              <a:solidFill>
                <a:schemeClr val="bg1"/>
              </a:solidFill>
            </a:endParaRPr>
          </a:p>
        </p:txBody>
      </p:sp>
      <p:sp>
        <p:nvSpPr>
          <p:cNvPr id="221" name="矩形: 圓角 220">
            <a:extLst>
              <a:ext uri="{FF2B5EF4-FFF2-40B4-BE49-F238E27FC236}">
                <a16:creationId xmlns:a16="http://schemas.microsoft.com/office/drawing/2014/main" id="{2A04E448-1CC1-4BD6-9E66-374F23B093A2}"/>
              </a:ext>
            </a:extLst>
          </p:cNvPr>
          <p:cNvSpPr/>
          <p:nvPr/>
        </p:nvSpPr>
        <p:spPr>
          <a:xfrm>
            <a:off x="7520561" y="4982163"/>
            <a:ext cx="1061355" cy="295996"/>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cs typeface="Arial" panose="020B0604020202020204" pitchFamily="34" charset="0"/>
              </a:rPr>
              <a:t>Object</a:t>
            </a:r>
            <a:endParaRPr lang="zh-TW" altLang="en-US" sz="1467" b="1">
              <a:solidFill>
                <a:schemeClr val="bg1"/>
              </a:solidFill>
              <a:latin typeface="Arial" panose="020B0604020202020204" pitchFamily="34" charset="0"/>
              <a:cs typeface="Arial" panose="020B0604020202020204" pitchFamily="34" charset="0"/>
            </a:endParaRPr>
          </a:p>
        </p:txBody>
      </p:sp>
      <p:sp>
        <p:nvSpPr>
          <p:cNvPr id="260" name="文字方塊 259">
            <a:extLst>
              <a:ext uri="{FF2B5EF4-FFF2-40B4-BE49-F238E27FC236}">
                <a16:creationId xmlns:a16="http://schemas.microsoft.com/office/drawing/2014/main" id="{D0CAA7FC-9674-44AE-8436-64EC28CEFBAF}"/>
              </a:ext>
            </a:extLst>
          </p:cNvPr>
          <p:cNvSpPr txBox="1"/>
          <p:nvPr/>
        </p:nvSpPr>
        <p:spPr>
          <a:xfrm>
            <a:off x="2402727" y="5046816"/>
            <a:ext cx="1324411" cy="369332"/>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err="1">
                <a:solidFill>
                  <a:schemeClr val="bg1"/>
                </a:solidFill>
                <a:latin typeface="Arial" panose="020B0604020202020204" pitchFamily="34" charset="0"/>
                <a:ea typeface="微軟正黑體"/>
                <a:cs typeface="Arial" panose="020B0604020202020204" pitchFamily="34" charset="0"/>
              </a:rPr>
              <a:t>QuObjects</a:t>
            </a:r>
            <a:endParaRPr lang="en-US" altLang="zh-TW" sz="1600">
              <a:solidFill>
                <a:schemeClr val="bg1"/>
              </a:solidFill>
              <a:latin typeface="Arial" panose="020B0604020202020204" pitchFamily="34" charset="0"/>
              <a:cs typeface="Arial" panose="020B0604020202020204" pitchFamily="34" charset="0"/>
            </a:endParaRPr>
          </a:p>
        </p:txBody>
      </p:sp>
      <p:pic>
        <p:nvPicPr>
          <p:cNvPr id="264" name="圖形 263">
            <a:extLst>
              <a:ext uri="{FF2B5EF4-FFF2-40B4-BE49-F238E27FC236}">
                <a16:creationId xmlns:a16="http://schemas.microsoft.com/office/drawing/2014/main" id="{3BE23727-5B5F-4AEC-BBEE-A7A1EE33B87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83659" y="3137624"/>
            <a:ext cx="2003268" cy="1563873"/>
          </a:xfrm>
          <a:prstGeom prst="rect">
            <a:avLst/>
          </a:prstGeom>
        </p:spPr>
      </p:pic>
      <p:pic>
        <p:nvPicPr>
          <p:cNvPr id="266" name="圖形 29">
            <a:extLst>
              <a:ext uri="{FF2B5EF4-FFF2-40B4-BE49-F238E27FC236}">
                <a16:creationId xmlns:a16="http://schemas.microsoft.com/office/drawing/2014/main" id="{914DCBFC-6C53-4605-8DD2-52B0C82EF3A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33047" y="4700429"/>
            <a:ext cx="1014254" cy="1014254"/>
          </a:xfrm>
          <a:prstGeom prst="rect">
            <a:avLst/>
          </a:prstGeom>
          <a:effectLst>
            <a:outerShdw blurRad="88900" sx="103000" sy="103000" algn="ctr" rotWithShape="0">
              <a:prstClr val="black">
                <a:alpha val="62000"/>
              </a:prstClr>
            </a:outerShdw>
          </a:effectLst>
        </p:spPr>
      </p:pic>
      <p:sp>
        <p:nvSpPr>
          <p:cNvPr id="267" name="箭號: 上彎 266">
            <a:extLst>
              <a:ext uri="{FF2B5EF4-FFF2-40B4-BE49-F238E27FC236}">
                <a16:creationId xmlns:a16="http://schemas.microsoft.com/office/drawing/2014/main" id="{8B9080CC-B039-44A3-98C1-9EDB11C60B9F}"/>
              </a:ext>
            </a:extLst>
          </p:cNvPr>
          <p:cNvSpPr/>
          <p:nvPr/>
        </p:nvSpPr>
        <p:spPr>
          <a:xfrm rot="5400000">
            <a:off x="778106" y="4653129"/>
            <a:ext cx="976191" cy="34561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endParaRPr>
          </a:p>
        </p:txBody>
      </p:sp>
      <p:sp>
        <p:nvSpPr>
          <p:cNvPr id="268" name="文字方塊 267">
            <a:extLst>
              <a:ext uri="{FF2B5EF4-FFF2-40B4-BE49-F238E27FC236}">
                <a16:creationId xmlns:a16="http://schemas.microsoft.com/office/drawing/2014/main" id="{0F921C84-D9ED-45D2-B41C-7E9805DFE097}"/>
              </a:ext>
            </a:extLst>
          </p:cNvPr>
          <p:cNvSpPr txBox="1"/>
          <p:nvPr/>
        </p:nvSpPr>
        <p:spPr>
          <a:xfrm>
            <a:off x="603406" y="4939763"/>
            <a:ext cx="695372" cy="461665"/>
          </a:xfrm>
          <a:prstGeom prst="rect">
            <a:avLst/>
          </a:prstGeom>
          <a:noFill/>
        </p:spPr>
        <p:txBody>
          <a:bodyPr wrap="square" rtlCol="0">
            <a:spAutoFit/>
          </a:bodyPr>
          <a:lstStyle/>
          <a:p>
            <a:r>
              <a:rPr lang="en-US" altLang="zh-TW" sz="2400">
                <a:solidFill>
                  <a:schemeClr val="bg1"/>
                </a:solidFill>
              </a:rPr>
              <a:t>S3</a:t>
            </a:r>
            <a:endParaRPr lang="zh-TW" altLang="en-US" sz="2400">
              <a:solidFill>
                <a:schemeClr val="bg1"/>
              </a:solidFill>
            </a:endParaRPr>
          </a:p>
        </p:txBody>
      </p:sp>
      <p:grpSp>
        <p:nvGrpSpPr>
          <p:cNvPr id="9" name="群組 8">
            <a:extLst>
              <a:ext uri="{FF2B5EF4-FFF2-40B4-BE49-F238E27FC236}">
                <a16:creationId xmlns:a16="http://schemas.microsoft.com/office/drawing/2014/main" id="{57416264-550C-4C1B-8D52-2D352F6EFEDE}"/>
              </a:ext>
            </a:extLst>
          </p:cNvPr>
          <p:cNvGrpSpPr/>
          <p:nvPr/>
        </p:nvGrpSpPr>
        <p:grpSpPr>
          <a:xfrm>
            <a:off x="659739" y="2032299"/>
            <a:ext cx="7969329" cy="795212"/>
            <a:chOff x="482594" y="2029821"/>
            <a:chExt cx="7969329" cy="795212"/>
          </a:xfrm>
        </p:grpSpPr>
        <p:grpSp>
          <p:nvGrpSpPr>
            <p:cNvPr id="269" name="群組 268">
              <a:extLst>
                <a:ext uri="{FF2B5EF4-FFF2-40B4-BE49-F238E27FC236}">
                  <a16:creationId xmlns:a16="http://schemas.microsoft.com/office/drawing/2014/main" id="{0D16642E-40F5-4289-9D7A-68FCDFB7651B}"/>
                </a:ext>
              </a:extLst>
            </p:cNvPr>
            <p:cNvGrpSpPr/>
            <p:nvPr/>
          </p:nvGrpSpPr>
          <p:grpSpPr>
            <a:xfrm>
              <a:off x="482594" y="2029821"/>
              <a:ext cx="870366" cy="274783"/>
              <a:chOff x="595005" y="3603923"/>
              <a:chExt cx="957345" cy="302243"/>
            </a:xfrm>
            <a:solidFill>
              <a:schemeClr val="bg1">
                <a:lumMod val="75000"/>
              </a:schemeClr>
            </a:solidFill>
          </p:grpSpPr>
          <p:sp>
            <p:nvSpPr>
              <p:cNvPr id="325" name="手繪多邊形: 圖案 324">
                <a:extLst>
                  <a:ext uri="{FF2B5EF4-FFF2-40B4-BE49-F238E27FC236}">
                    <a16:creationId xmlns:a16="http://schemas.microsoft.com/office/drawing/2014/main" id="{C3E4BF88-5DC9-46EF-A3CE-B9C8E0E5E1BB}"/>
                  </a:ext>
                </a:extLst>
              </p:cNvPr>
              <p:cNvSpPr/>
              <p:nvPr/>
            </p:nvSpPr>
            <p:spPr>
              <a:xfrm>
                <a:off x="595005" y="3607886"/>
                <a:ext cx="137723" cy="233455"/>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26" name="手繪多邊形: 圖案 325">
                <a:extLst>
                  <a:ext uri="{FF2B5EF4-FFF2-40B4-BE49-F238E27FC236}">
                    <a16:creationId xmlns:a16="http://schemas.microsoft.com/office/drawing/2014/main" id="{AC467207-1D47-498A-90B2-0B51E7EB19DC}"/>
                  </a:ext>
                </a:extLst>
              </p:cNvPr>
              <p:cNvSpPr/>
              <p:nvPr/>
            </p:nvSpPr>
            <p:spPr>
              <a:xfrm>
                <a:off x="760629" y="3613154"/>
                <a:ext cx="82483"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27" name="手繪多邊形: 圖案 326">
                <a:extLst>
                  <a:ext uri="{FF2B5EF4-FFF2-40B4-BE49-F238E27FC236}">
                    <a16:creationId xmlns:a16="http://schemas.microsoft.com/office/drawing/2014/main" id="{5661D64A-B97F-4AD5-97BC-172C9299A00C}"/>
                  </a:ext>
                </a:extLst>
              </p:cNvPr>
              <p:cNvSpPr/>
              <p:nvPr/>
            </p:nvSpPr>
            <p:spPr>
              <a:xfrm>
                <a:off x="851239" y="3613154"/>
                <a:ext cx="82483"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28" name="手繪多邊形: 圖案 327">
                <a:extLst>
                  <a:ext uri="{FF2B5EF4-FFF2-40B4-BE49-F238E27FC236}">
                    <a16:creationId xmlns:a16="http://schemas.microsoft.com/office/drawing/2014/main" id="{C27D0375-A67D-44BA-8204-E9472AB2FCCE}"/>
                  </a:ext>
                </a:extLst>
              </p:cNvPr>
              <p:cNvSpPr/>
              <p:nvPr/>
            </p:nvSpPr>
            <p:spPr>
              <a:xfrm>
                <a:off x="957607" y="3668395"/>
                <a:ext cx="146856" cy="237771"/>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29" name="手繪多邊形: 圖案 328">
                <a:extLst>
                  <a:ext uri="{FF2B5EF4-FFF2-40B4-BE49-F238E27FC236}">
                    <a16:creationId xmlns:a16="http://schemas.microsoft.com/office/drawing/2014/main" id="{EDDA9DA7-2C5C-44E4-993C-DD0A5DBC0A7F}"/>
                  </a:ext>
                </a:extLst>
              </p:cNvPr>
              <p:cNvSpPr/>
              <p:nvPr/>
            </p:nvSpPr>
            <p:spPr>
              <a:xfrm>
                <a:off x="1127488" y="3668395"/>
                <a:ext cx="140484" cy="176710"/>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30" name="手繪多邊形: 圖案 329">
                <a:extLst>
                  <a:ext uri="{FF2B5EF4-FFF2-40B4-BE49-F238E27FC236}">
                    <a16:creationId xmlns:a16="http://schemas.microsoft.com/office/drawing/2014/main" id="{87756BF8-2B0A-4306-AD34-F8E50385D9C0}"/>
                  </a:ext>
                </a:extLst>
              </p:cNvPr>
              <p:cNvSpPr/>
              <p:nvPr/>
            </p:nvSpPr>
            <p:spPr>
              <a:xfrm>
                <a:off x="1309978" y="3672207"/>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31" name="手繪多邊形: 圖案 330">
                <a:extLst>
                  <a:ext uri="{FF2B5EF4-FFF2-40B4-BE49-F238E27FC236}">
                    <a16:creationId xmlns:a16="http://schemas.microsoft.com/office/drawing/2014/main" id="{0094D16B-0F30-4F33-9364-9BE29F5DE8EB}"/>
                  </a:ext>
                </a:extLst>
              </p:cNvPr>
              <p:cNvSpPr/>
              <p:nvPr/>
            </p:nvSpPr>
            <p:spPr>
              <a:xfrm>
                <a:off x="1371138" y="3603923"/>
                <a:ext cx="90611" cy="241433"/>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sp>
            <p:nvSpPr>
              <p:cNvPr id="332" name="手繪多邊形: 圖案 331">
                <a:extLst>
                  <a:ext uri="{FF2B5EF4-FFF2-40B4-BE49-F238E27FC236}">
                    <a16:creationId xmlns:a16="http://schemas.microsoft.com/office/drawing/2014/main" id="{EF77461E-46F9-4880-931D-C5F66B9C8045}"/>
                  </a:ext>
                </a:extLst>
              </p:cNvPr>
              <p:cNvSpPr/>
              <p:nvPr/>
            </p:nvSpPr>
            <p:spPr>
              <a:xfrm>
                <a:off x="1461739" y="3603923"/>
                <a:ext cx="90611" cy="241431"/>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sz="2400">
                  <a:solidFill>
                    <a:schemeClr val="bg1">
                      <a:lumMod val="85000"/>
                    </a:schemeClr>
                  </a:solidFill>
                </a:endParaRPr>
              </a:p>
            </p:txBody>
          </p:sp>
        </p:grpSp>
        <p:grpSp>
          <p:nvGrpSpPr>
            <p:cNvPr id="270" name="群組 269">
              <a:extLst>
                <a:ext uri="{FF2B5EF4-FFF2-40B4-BE49-F238E27FC236}">
                  <a16:creationId xmlns:a16="http://schemas.microsoft.com/office/drawing/2014/main" id="{24CBC086-D0F5-45D7-9716-ACA07197051D}"/>
                </a:ext>
              </a:extLst>
            </p:cNvPr>
            <p:cNvGrpSpPr/>
            <p:nvPr/>
          </p:nvGrpSpPr>
          <p:grpSpPr>
            <a:xfrm>
              <a:off x="1385772" y="2032604"/>
              <a:ext cx="830231" cy="216532"/>
              <a:chOff x="1588441" y="3606984"/>
              <a:chExt cx="913199" cy="238171"/>
            </a:xfrm>
            <a:solidFill>
              <a:schemeClr val="accent4">
                <a:lumMod val="75000"/>
              </a:schemeClr>
            </a:solidFill>
          </p:grpSpPr>
          <p:sp>
            <p:nvSpPr>
              <p:cNvPr id="318" name="手繪多邊形: 圖案 317">
                <a:extLst>
                  <a:ext uri="{FF2B5EF4-FFF2-40B4-BE49-F238E27FC236}">
                    <a16:creationId xmlns:a16="http://schemas.microsoft.com/office/drawing/2014/main" id="{E5F1B850-7606-4982-9FDD-6ECF1053477F}"/>
                  </a:ext>
                </a:extLst>
              </p:cNvPr>
              <p:cNvSpPr/>
              <p:nvPr/>
            </p:nvSpPr>
            <p:spPr>
              <a:xfrm>
                <a:off x="15884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EE6D2B"/>
              </a:solidFill>
              <a:ln w="5012" cap="flat">
                <a:noFill/>
                <a:prstDash val="solid"/>
                <a:miter/>
              </a:ln>
            </p:spPr>
            <p:txBody>
              <a:bodyPr rtlCol="0" anchor="ctr"/>
              <a:lstStyle/>
              <a:p>
                <a:endParaRPr lang="zh-TW" altLang="en-US" sz="2400">
                  <a:solidFill>
                    <a:schemeClr val="bg1"/>
                  </a:solidFill>
                </a:endParaRPr>
              </a:p>
            </p:txBody>
          </p:sp>
          <p:sp>
            <p:nvSpPr>
              <p:cNvPr id="319" name="手繪多邊形: 圖案 318">
                <a:extLst>
                  <a:ext uri="{FF2B5EF4-FFF2-40B4-BE49-F238E27FC236}">
                    <a16:creationId xmlns:a16="http://schemas.microsoft.com/office/drawing/2014/main" id="{5B76BD76-B489-44D4-8475-D1D904E6E5C1}"/>
                  </a:ext>
                </a:extLst>
              </p:cNvPr>
              <p:cNvSpPr/>
              <p:nvPr/>
            </p:nvSpPr>
            <p:spPr>
              <a:xfrm>
                <a:off x="1789485" y="3607887"/>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solidFill>
                <a:srgbClr val="EE6D2B"/>
              </a:solidFill>
              <a:ln w="5012" cap="flat">
                <a:noFill/>
                <a:prstDash val="solid"/>
                <a:miter/>
              </a:ln>
            </p:spPr>
            <p:txBody>
              <a:bodyPr rtlCol="0" anchor="ctr"/>
              <a:lstStyle/>
              <a:p>
                <a:endParaRPr lang="zh-TW" altLang="en-US" sz="2400">
                  <a:solidFill>
                    <a:schemeClr val="bg1"/>
                  </a:solidFill>
                </a:endParaRPr>
              </a:p>
            </p:txBody>
          </p:sp>
          <p:sp>
            <p:nvSpPr>
              <p:cNvPr id="320" name="手繪多邊形: 圖案 319">
                <a:extLst>
                  <a:ext uri="{FF2B5EF4-FFF2-40B4-BE49-F238E27FC236}">
                    <a16:creationId xmlns:a16="http://schemas.microsoft.com/office/drawing/2014/main" id="{E1FF3A45-574C-4A92-9712-BF67EFDBD676}"/>
                  </a:ext>
                </a:extLst>
              </p:cNvPr>
              <p:cNvSpPr/>
              <p:nvPr/>
            </p:nvSpPr>
            <p:spPr>
              <a:xfrm>
                <a:off x="1845227" y="3672209"/>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solidFill>
                <a:srgbClr val="EE6D2B"/>
              </a:solidFill>
              <a:ln w="5012" cap="flat">
                <a:noFill/>
                <a:prstDash val="solid"/>
                <a:miter/>
              </a:ln>
            </p:spPr>
            <p:txBody>
              <a:bodyPr rtlCol="0" anchor="ctr"/>
              <a:lstStyle/>
              <a:p>
                <a:endParaRPr lang="zh-TW" altLang="en-US" sz="2400">
                  <a:solidFill>
                    <a:schemeClr val="bg1"/>
                  </a:solidFill>
                </a:endParaRPr>
              </a:p>
            </p:txBody>
          </p:sp>
          <p:sp>
            <p:nvSpPr>
              <p:cNvPr id="321" name="手繪多邊形: 圖案 320">
                <a:extLst>
                  <a:ext uri="{FF2B5EF4-FFF2-40B4-BE49-F238E27FC236}">
                    <a16:creationId xmlns:a16="http://schemas.microsoft.com/office/drawing/2014/main" id="{A2165332-29D5-46F9-B6A7-E8C5F41B2363}"/>
                  </a:ext>
                </a:extLst>
              </p:cNvPr>
              <p:cNvSpPr/>
              <p:nvPr/>
            </p:nvSpPr>
            <p:spPr>
              <a:xfrm>
                <a:off x="2025800" y="3607887"/>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solidFill>
                <a:srgbClr val="EE6D2B"/>
              </a:solidFill>
              <a:ln w="5012" cap="flat">
                <a:noFill/>
                <a:prstDash val="solid"/>
                <a:miter/>
              </a:ln>
            </p:spPr>
            <p:txBody>
              <a:bodyPr rtlCol="0" anchor="ctr"/>
              <a:lstStyle/>
              <a:p>
                <a:endParaRPr lang="zh-TW" altLang="en-US" sz="2400">
                  <a:solidFill>
                    <a:schemeClr val="bg1"/>
                  </a:solidFill>
                </a:endParaRPr>
              </a:p>
            </p:txBody>
          </p:sp>
          <p:sp>
            <p:nvSpPr>
              <p:cNvPr id="322" name="手繪多邊形: 圖案 321">
                <a:extLst>
                  <a:ext uri="{FF2B5EF4-FFF2-40B4-BE49-F238E27FC236}">
                    <a16:creationId xmlns:a16="http://schemas.microsoft.com/office/drawing/2014/main" id="{C6273AEC-A615-43C4-90B7-4B5D7977A489}"/>
                  </a:ext>
                </a:extLst>
              </p:cNvPr>
              <p:cNvSpPr/>
              <p:nvPr/>
            </p:nvSpPr>
            <p:spPr>
              <a:xfrm>
                <a:off x="2098099"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EE6D2B"/>
              </a:solidFill>
              <a:ln w="5012" cap="flat">
                <a:noFill/>
                <a:prstDash val="solid"/>
                <a:miter/>
              </a:ln>
            </p:spPr>
            <p:txBody>
              <a:bodyPr rtlCol="0" anchor="ctr"/>
              <a:lstStyle/>
              <a:p>
                <a:endParaRPr lang="zh-TW" altLang="en-US" sz="2400">
                  <a:solidFill>
                    <a:schemeClr val="bg1"/>
                  </a:solidFill>
                </a:endParaRPr>
              </a:p>
            </p:txBody>
          </p:sp>
          <p:sp>
            <p:nvSpPr>
              <p:cNvPr id="323" name="手繪多邊形: 圖案 322">
                <a:extLst>
                  <a:ext uri="{FF2B5EF4-FFF2-40B4-BE49-F238E27FC236}">
                    <a16:creationId xmlns:a16="http://schemas.microsoft.com/office/drawing/2014/main" id="{576E4755-83CD-4FA2-A71F-E5CC42E4E46A}"/>
                  </a:ext>
                </a:extLst>
              </p:cNvPr>
              <p:cNvSpPr/>
              <p:nvPr/>
            </p:nvSpPr>
            <p:spPr>
              <a:xfrm>
                <a:off x="2293523" y="3606984"/>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solidFill>
                <a:srgbClr val="EE6D2B"/>
              </a:solidFill>
              <a:ln w="5012" cap="flat">
                <a:noFill/>
                <a:prstDash val="solid"/>
                <a:miter/>
              </a:ln>
            </p:spPr>
            <p:txBody>
              <a:bodyPr rtlCol="0" anchor="ctr"/>
              <a:lstStyle/>
              <a:p>
                <a:endParaRPr lang="zh-TW" altLang="en-US" sz="2400">
                  <a:solidFill>
                    <a:schemeClr val="bg1"/>
                  </a:solidFill>
                </a:endParaRPr>
              </a:p>
            </p:txBody>
          </p:sp>
          <p:sp>
            <p:nvSpPr>
              <p:cNvPr id="324" name="手繪多邊形: 圖案 323">
                <a:extLst>
                  <a:ext uri="{FF2B5EF4-FFF2-40B4-BE49-F238E27FC236}">
                    <a16:creationId xmlns:a16="http://schemas.microsoft.com/office/drawing/2014/main" id="{9159D058-4894-4B79-8185-586892C7DA40}"/>
                  </a:ext>
                </a:extLst>
              </p:cNvPr>
              <p:cNvSpPr/>
              <p:nvPr/>
            </p:nvSpPr>
            <p:spPr>
              <a:xfrm>
                <a:off x="2468978"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endParaRPr>
              </a:p>
            </p:txBody>
          </p:sp>
        </p:grpSp>
        <p:grpSp>
          <p:nvGrpSpPr>
            <p:cNvPr id="271" name="群組 270">
              <a:extLst>
                <a:ext uri="{FF2B5EF4-FFF2-40B4-BE49-F238E27FC236}">
                  <a16:creationId xmlns:a16="http://schemas.microsoft.com/office/drawing/2014/main" id="{F222F29E-9AB6-40BE-BB51-52708CCDF7D0}"/>
                </a:ext>
              </a:extLst>
            </p:cNvPr>
            <p:cNvGrpSpPr/>
            <p:nvPr/>
          </p:nvGrpSpPr>
          <p:grpSpPr>
            <a:xfrm>
              <a:off x="2250852" y="2032558"/>
              <a:ext cx="3926820" cy="272045"/>
              <a:chOff x="2539972" y="3606934"/>
              <a:chExt cx="4319242" cy="299231"/>
            </a:xfrm>
            <a:solidFill>
              <a:srgbClr val="11F7C0"/>
            </a:solidFill>
          </p:grpSpPr>
          <p:sp>
            <p:nvSpPr>
              <p:cNvPr id="291" name="手繪多邊形: 圖案 290">
                <a:extLst>
                  <a:ext uri="{FF2B5EF4-FFF2-40B4-BE49-F238E27FC236}">
                    <a16:creationId xmlns:a16="http://schemas.microsoft.com/office/drawing/2014/main" id="{60AB5CED-E268-4DF9-9E07-F4FD63265806}"/>
                  </a:ext>
                </a:extLst>
              </p:cNvPr>
              <p:cNvSpPr/>
              <p:nvPr/>
            </p:nvSpPr>
            <p:spPr>
              <a:xfrm>
                <a:off x="2539972"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2" name="手繪多邊形: 圖案 291">
                <a:extLst>
                  <a:ext uri="{FF2B5EF4-FFF2-40B4-BE49-F238E27FC236}">
                    <a16:creationId xmlns:a16="http://schemas.microsoft.com/office/drawing/2014/main" id="{D18A32B9-4C5D-433C-B020-423539E44AB7}"/>
                  </a:ext>
                </a:extLst>
              </p:cNvPr>
              <p:cNvSpPr/>
              <p:nvPr/>
            </p:nvSpPr>
            <p:spPr>
              <a:xfrm>
                <a:off x="2706697" y="3606934"/>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3" name="手繪多邊形: 圖案 292">
                <a:extLst>
                  <a:ext uri="{FF2B5EF4-FFF2-40B4-BE49-F238E27FC236}">
                    <a16:creationId xmlns:a16="http://schemas.microsoft.com/office/drawing/2014/main" id="{AAE54EDB-110B-423F-AA41-F3693A896F2E}"/>
                  </a:ext>
                </a:extLst>
              </p:cNvPr>
              <p:cNvSpPr/>
              <p:nvPr/>
            </p:nvSpPr>
            <p:spPr>
              <a:xfrm>
                <a:off x="2903977"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4" name="手繪多邊形: 圖案 293">
                <a:extLst>
                  <a:ext uri="{FF2B5EF4-FFF2-40B4-BE49-F238E27FC236}">
                    <a16:creationId xmlns:a16="http://schemas.microsoft.com/office/drawing/2014/main" id="{4842F760-5F6D-474A-84C9-2A3B42000139}"/>
                  </a:ext>
                </a:extLst>
              </p:cNvPr>
              <p:cNvSpPr/>
              <p:nvPr/>
            </p:nvSpPr>
            <p:spPr>
              <a:xfrm>
                <a:off x="2976779"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5" name="手繪多邊形: 圖案 294">
                <a:extLst>
                  <a:ext uri="{FF2B5EF4-FFF2-40B4-BE49-F238E27FC236}">
                    <a16:creationId xmlns:a16="http://schemas.microsoft.com/office/drawing/2014/main" id="{3A5BEE30-E55C-4FF9-9BC5-EA91678C9D77}"/>
                  </a:ext>
                </a:extLst>
              </p:cNvPr>
              <p:cNvSpPr/>
              <p:nvPr/>
            </p:nvSpPr>
            <p:spPr>
              <a:xfrm>
                <a:off x="3167837"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6" name="手繪多邊形: 圖案 295">
                <a:extLst>
                  <a:ext uri="{FF2B5EF4-FFF2-40B4-BE49-F238E27FC236}">
                    <a16:creationId xmlns:a16="http://schemas.microsoft.com/office/drawing/2014/main" id="{79A8F1D1-1528-4B4C-B1E0-F562F6C86D6C}"/>
                  </a:ext>
                </a:extLst>
              </p:cNvPr>
              <p:cNvSpPr/>
              <p:nvPr/>
            </p:nvSpPr>
            <p:spPr>
              <a:xfrm>
                <a:off x="333807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7" name="手繪多邊形: 圖案 296">
                <a:extLst>
                  <a:ext uri="{FF2B5EF4-FFF2-40B4-BE49-F238E27FC236}">
                    <a16:creationId xmlns:a16="http://schemas.microsoft.com/office/drawing/2014/main" id="{1CC5EE6C-9F5B-4C96-95DF-DB0D8CEFD50E}"/>
                  </a:ext>
                </a:extLst>
              </p:cNvPr>
              <p:cNvSpPr/>
              <p:nvPr/>
            </p:nvSpPr>
            <p:spPr>
              <a:xfrm>
                <a:off x="3448254" y="3668496"/>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8" name="手繪多邊形: 圖案 297">
                <a:extLst>
                  <a:ext uri="{FF2B5EF4-FFF2-40B4-BE49-F238E27FC236}">
                    <a16:creationId xmlns:a16="http://schemas.microsoft.com/office/drawing/2014/main" id="{8881CCB6-B7F9-440C-B8C4-AC19809E77A5}"/>
                  </a:ext>
                </a:extLst>
              </p:cNvPr>
              <p:cNvSpPr/>
              <p:nvPr/>
            </p:nvSpPr>
            <p:spPr>
              <a:xfrm>
                <a:off x="3629479"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9" name="手繪多邊形: 圖案 298">
                <a:extLst>
                  <a:ext uri="{FF2B5EF4-FFF2-40B4-BE49-F238E27FC236}">
                    <a16:creationId xmlns:a16="http://schemas.microsoft.com/office/drawing/2014/main" id="{D1005F50-2B2A-40A1-86E3-A7FFC7B19445}"/>
                  </a:ext>
                </a:extLst>
              </p:cNvPr>
              <p:cNvSpPr/>
              <p:nvPr/>
            </p:nvSpPr>
            <p:spPr>
              <a:xfrm>
                <a:off x="3809098"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0" name="手繪多邊形: 圖案 299">
                <a:extLst>
                  <a:ext uri="{FF2B5EF4-FFF2-40B4-BE49-F238E27FC236}">
                    <a16:creationId xmlns:a16="http://schemas.microsoft.com/office/drawing/2014/main" id="{EB222414-42DF-4666-9D7C-63A6E95C46C8}"/>
                  </a:ext>
                </a:extLst>
              </p:cNvPr>
              <p:cNvSpPr/>
              <p:nvPr/>
            </p:nvSpPr>
            <p:spPr>
              <a:xfrm>
                <a:off x="396789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1" name="手繪多邊形: 圖案 300">
                <a:extLst>
                  <a:ext uri="{FF2B5EF4-FFF2-40B4-BE49-F238E27FC236}">
                    <a16:creationId xmlns:a16="http://schemas.microsoft.com/office/drawing/2014/main" id="{5C0E352D-9EE1-4783-8C7E-01EF77D8824E}"/>
                  </a:ext>
                </a:extLst>
              </p:cNvPr>
              <p:cNvSpPr/>
              <p:nvPr/>
            </p:nvSpPr>
            <p:spPr>
              <a:xfrm>
                <a:off x="406312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2" name="手繪多邊形: 圖案 301">
                <a:extLst>
                  <a:ext uri="{FF2B5EF4-FFF2-40B4-BE49-F238E27FC236}">
                    <a16:creationId xmlns:a16="http://schemas.microsoft.com/office/drawing/2014/main" id="{47188132-4D3C-4EEB-BA9B-446A2B457AEF}"/>
                  </a:ext>
                </a:extLst>
              </p:cNvPr>
              <p:cNvSpPr/>
              <p:nvPr/>
            </p:nvSpPr>
            <p:spPr>
              <a:xfrm>
                <a:off x="41969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3" name="手繪多邊形: 圖案 302">
                <a:extLst>
                  <a:ext uri="{FF2B5EF4-FFF2-40B4-BE49-F238E27FC236}">
                    <a16:creationId xmlns:a16="http://schemas.microsoft.com/office/drawing/2014/main" id="{7784D038-3206-437A-A80A-19DDC572870F}"/>
                  </a:ext>
                </a:extLst>
              </p:cNvPr>
              <p:cNvSpPr/>
              <p:nvPr/>
            </p:nvSpPr>
            <p:spPr>
              <a:xfrm>
                <a:off x="4372340"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4" name="手繪多邊形: 圖案 303">
                <a:extLst>
                  <a:ext uri="{FF2B5EF4-FFF2-40B4-BE49-F238E27FC236}">
                    <a16:creationId xmlns:a16="http://schemas.microsoft.com/office/drawing/2014/main" id="{A40940E3-7339-4A50-98B3-F977EAC9D77C}"/>
                  </a:ext>
                </a:extLst>
              </p:cNvPr>
              <p:cNvSpPr/>
              <p:nvPr/>
            </p:nvSpPr>
            <p:spPr>
              <a:xfrm>
                <a:off x="44451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5" name="手繪多邊形: 圖案 304">
                <a:extLst>
                  <a:ext uri="{FF2B5EF4-FFF2-40B4-BE49-F238E27FC236}">
                    <a16:creationId xmlns:a16="http://schemas.microsoft.com/office/drawing/2014/main" id="{D3B05737-F6E0-4089-AA0B-C1F9951E43ED}"/>
                  </a:ext>
                </a:extLst>
              </p:cNvPr>
              <p:cNvSpPr/>
              <p:nvPr/>
            </p:nvSpPr>
            <p:spPr>
              <a:xfrm>
                <a:off x="4636200"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6" name="手繪多邊形: 圖案 305">
                <a:extLst>
                  <a:ext uri="{FF2B5EF4-FFF2-40B4-BE49-F238E27FC236}">
                    <a16:creationId xmlns:a16="http://schemas.microsoft.com/office/drawing/2014/main" id="{A95FFEF2-8602-4BAB-83FD-1C6510172982}"/>
                  </a:ext>
                </a:extLst>
              </p:cNvPr>
              <p:cNvSpPr/>
              <p:nvPr/>
            </p:nvSpPr>
            <p:spPr>
              <a:xfrm>
                <a:off x="4898153"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7" name="手繪多邊形: 圖案 306">
                <a:extLst>
                  <a:ext uri="{FF2B5EF4-FFF2-40B4-BE49-F238E27FC236}">
                    <a16:creationId xmlns:a16="http://schemas.microsoft.com/office/drawing/2014/main" id="{7A16F5F2-9657-4900-B4A9-CD2A10D85533}"/>
                  </a:ext>
                </a:extLst>
              </p:cNvPr>
              <p:cNvSpPr/>
              <p:nvPr/>
            </p:nvSpPr>
            <p:spPr>
              <a:xfrm>
                <a:off x="5074110" y="3672259"/>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8" name="手繪多邊形: 圖案 307">
                <a:extLst>
                  <a:ext uri="{FF2B5EF4-FFF2-40B4-BE49-F238E27FC236}">
                    <a16:creationId xmlns:a16="http://schemas.microsoft.com/office/drawing/2014/main" id="{E7C88F57-C78A-4823-A7A9-E07C63793EEA}"/>
                  </a:ext>
                </a:extLst>
              </p:cNvPr>
              <p:cNvSpPr/>
              <p:nvPr/>
            </p:nvSpPr>
            <p:spPr>
              <a:xfrm>
                <a:off x="5241637" y="3668396"/>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09" name="手繪多邊形: 圖案 308">
                <a:extLst>
                  <a:ext uri="{FF2B5EF4-FFF2-40B4-BE49-F238E27FC236}">
                    <a16:creationId xmlns:a16="http://schemas.microsoft.com/office/drawing/2014/main" id="{B147E26C-9620-4F59-B2CA-8AA6A4DB1F86}"/>
                  </a:ext>
                </a:extLst>
              </p:cNvPr>
              <p:cNvSpPr/>
              <p:nvPr/>
            </p:nvSpPr>
            <p:spPr>
              <a:xfrm>
                <a:off x="5433700"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0" name="手繪多邊形: 圖案 309">
                <a:extLst>
                  <a:ext uri="{FF2B5EF4-FFF2-40B4-BE49-F238E27FC236}">
                    <a16:creationId xmlns:a16="http://schemas.microsoft.com/office/drawing/2014/main" id="{8D7CF4D1-916B-403C-9EDB-52FED860C724}"/>
                  </a:ext>
                </a:extLst>
              </p:cNvPr>
              <p:cNvSpPr/>
              <p:nvPr/>
            </p:nvSpPr>
            <p:spPr>
              <a:xfrm>
                <a:off x="5605342"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1" name="手繪多邊形: 圖案 310">
                <a:extLst>
                  <a:ext uri="{FF2B5EF4-FFF2-40B4-BE49-F238E27FC236}">
                    <a16:creationId xmlns:a16="http://schemas.microsoft.com/office/drawing/2014/main" id="{A0DCFE7F-DB49-4C59-B493-EC5A9FF8C998}"/>
                  </a:ext>
                </a:extLst>
              </p:cNvPr>
              <p:cNvSpPr/>
              <p:nvPr/>
            </p:nvSpPr>
            <p:spPr>
              <a:xfrm>
                <a:off x="5775930" y="3672209"/>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2" name="手繪多邊形: 圖案 311">
                <a:extLst>
                  <a:ext uri="{FF2B5EF4-FFF2-40B4-BE49-F238E27FC236}">
                    <a16:creationId xmlns:a16="http://schemas.microsoft.com/office/drawing/2014/main" id="{F0A47271-2BEA-41B9-8B1C-AB13E41DC248}"/>
                  </a:ext>
                </a:extLst>
              </p:cNvPr>
              <p:cNvSpPr/>
              <p:nvPr/>
            </p:nvSpPr>
            <p:spPr>
              <a:xfrm>
                <a:off x="6020473"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3" name="手繪多邊形: 圖案 312">
                <a:extLst>
                  <a:ext uri="{FF2B5EF4-FFF2-40B4-BE49-F238E27FC236}">
                    <a16:creationId xmlns:a16="http://schemas.microsoft.com/office/drawing/2014/main" id="{C5431143-D1DE-4A6D-BDF9-19F3DFB77487}"/>
                  </a:ext>
                </a:extLst>
              </p:cNvPr>
              <p:cNvSpPr/>
              <p:nvPr/>
            </p:nvSpPr>
            <p:spPr>
              <a:xfrm>
                <a:off x="6203153" y="3808679"/>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4" name="手繪多邊形: 圖案 313">
                <a:extLst>
                  <a:ext uri="{FF2B5EF4-FFF2-40B4-BE49-F238E27FC236}">
                    <a16:creationId xmlns:a16="http://schemas.microsoft.com/office/drawing/2014/main" id="{8309D359-5D3F-4B03-AA5F-7DC8DB0118C2}"/>
                  </a:ext>
                </a:extLst>
              </p:cNvPr>
              <p:cNvSpPr/>
              <p:nvPr/>
            </p:nvSpPr>
            <p:spPr>
              <a:xfrm>
                <a:off x="6276857" y="3668446"/>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5" name="手繪多邊形: 圖案 314">
                <a:extLst>
                  <a:ext uri="{FF2B5EF4-FFF2-40B4-BE49-F238E27FC236}">
                    <a16:creationId xmlns:a16="http://schemas.microsoft.com/office/drawing/2014/main" id="{410EF48C-C1A2-4432-A593-D08F76F4CD5F}"/>
                  </a:ext>
                </a:extLst>
              </p:cNvPr>
              <p:cNvSpPr/>
              <p:nvPr/>
            </p:nvSpPr>
            <p:spPr>
              <a:xfrm>
                <a:off x="6438012" y="3668396"/>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316" name="手繪多邊形: 圖案 315">
                <a:extLst>
                  <a:ext uri="{FF2B5EF4-FFF2-40B4-BE49-F238E27FC236}">
                    <a16:creationId xmlns:a16="http://schemas.microsoft.com/office/drawing/2014/main" id="{9CE46CF9-A6EA-4DD7-9F51-AFEA20E433D5}"/>
                  </a:ext>
                </a:extLst>
              </p:cNvPr>
              <p:cNvSpPr/>
              <p:nvPr/>
            </p:nvSpPr>
            <p:spPr>
              <a:xfrm>
                <a:off x="6630075"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p>
                <a:endParaRPr lang="zh-TW" altLang="en-US" sz="2400">
                  <a:solidFill>
                    <a:schemeClr val="bg1"/>
                  </a:solidFill>
                </a:endParaRPr>
              </a:p>
            </p:txBody>
          </p:sp>
        </p:grpSp>
        <p:grpSp>
          <p:nvGrpSpPr>
            <p:cNvPr id="272" name="群組 271">
              <a:extLst>
                <a:ext uri="{FF2B5EF4-FFF2-40B4-BE49-F238E27FC236}">
                  <a16:creationId xmlns:a16="http://schemas.microsoft.com/office/drawing/2014/main" id="{9B42660B-7122-4FB5-AFC2-2D735A3FF54B}"/>
                </a:ext>
              </a:extLst>
            </p:cNvPr>
            <p:cNvGrpSpPr/>
            <p:nvPr/>
          </p:nvGrpSpPr>
          <p:grpSpPr>
            <a:xfrm>
              <a:off x="6196785" y="2029822"/>
              <a:ext cx="670762" cy="219497"/>
              <a:chOff x="6880237" y="3603924"/>
              <a:chExt cx="737794" cy="241432"/>
            </a:xfrm>
            <a:solidFill>
              <a:schemeClr val="accent4">
                <a:lumMod val="60000"/>
                <a:lumOff val="40000"/>
              </a:schemeClr>
            </a:solidFill>
          </p:grpSpPr>
          <p:sp>
            <p:nvSpPr>
              <p:cNvPr id="285" name="手繪多邊形: 圖案 284">
                <a:extLst>
                  <a:ext uri="{FF2B5EF4-FFF2-40B4-BE49-F238E27FC236}">
                    <a16:creationId xmlns:a16="http://schemas.microsoft.com/office/drawing/2014/main" id="{C9035DE9-26D7-4F12-ABC1-3921A6F7B23F}"/>
                  </a:ext>
                </a:extLst>
              </p:cNvPr>
              <p:cNvSpPr/>
              <p:nvPr/>
            </p:nvSpPr>
            <p:spPr>
              <a:xfrm>
                <a:off x="6880237"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6" name="手繪多邊形: 圖案 285">
                <a:extLst>
                  <a:ext uri="{FF2B5EF4-FFF2-40B4-BE49-F238E27FC236}">
                    <a16:creationId xmlns:a16="http://schemas.microsoft.com/office/drawing/2014/main" id="{9B20D972-2D92-4E8F-BAE2-CE4FFCC46A8C}"/>
                  </a:ext>
                </a:extLst>
              </p:cNvPr>
              <p:cNvSpPr/>
              <p:nvPr/>
            </p:nvSpPr>
            <p:spPr>
              <a:xfrm>
                <a:off x="6976619" y="3613155"/>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7" name="手繪多邊形: 圖案 286">
                <a:extLst>
                  <a:ext uri="{FF2B5EF4-FFF2-40B4-BE49-F238E27FC236}">
                    <a16:creationId xmlns:a16="http://schemas.microsoft.com/office/drawing/2014/main" id="{B2155371-7DF7-4B88-AF07-2BD2329DF05E}"/>
                  </a:ext>
                </a:extLst>
              </p:cNvPr>
              <p:cNvSpPr/>
              <p:nvPr/>
            </p:nvSpPr>
            <p:spPr>
              <a:xfrm>
                <a:off x="7073403" y="3668496"/>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8" name="手繪多邊形: 圖案 287">
                <a:extLst>
                  <a:ext uri="{FF2B5EF4-FFF2-40B4-BE49-F238E27FC236}">
                    <a16:creationId xmlns:a16="http://schemas.microsoft.com/office/drawing/2014/main" id="{7F2B4423-CD50-4C5D-BDCF-DDC8D5AD4255}"/>
                  </a:ext>
                </a:extLst>
              </p:cNvPr>
              <p:cNvSpPr/>
              <p:nvPr/>
            </p:nvSpPr>
            <p:spPr>
              <a:xfrm>
                <a:off x="7252872"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9" name="手繪多邊形: 圖案 288">
                <a:extLst>
                  <a:ext uri="{FF2B5EF4-FFF2-40B4-BE49-F238E27FC236}">
                    <a16:creationId xmlns:a16="http://schemas.microsoft.com/office/drawing/2014/main" id="{3767D4C3-A1B5-43F9-833F-FAABF82D5E1B}"/>
                  </a:ext>
                </a:extLst>
              </p:cNvPr>
              <p:cNvSpPr/>
              <p:nvPr/>
            </p:nvSpPr>
            <p:spPr>
              <a:xfrm>
                <a:off x="7411670"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90" name="手繪多邊形: 圖案 289">
                <a:extLst>
                  <a:ext uri="{FF2B5EF4-FFF2-40B4-BE49-F238E27FC236}">
                    <a16:creationId xmlns:a16="http://schemas.microsoft.com/office/drawing/2014/main" id="{ECD21414-619F-4F87-B260-7EAFA5231046}"/>
                  </a:ext>
                </a:extLst>
              </p:cNvPr>
              <p:cNvSpPr/>
              <p:nvPr/>
            </p:nvSpPr>
            <p:spPr>
              <a:xfrm>
                <a:off x="75320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sz="2400">
                  <a:solidFill>
                    <a:schemeClr val="bg1"/>
                  </a:solidFill>
                </a:endParaRPr>
              </a:p>
            </p:txBody>
          </p:sp>
        </p:grpSp>
        <p:grpSp>
          <p:nvGrpSpPr>
            <p:cNvPr id="273" name="群組 272">
              <a:extLst>
                <a:ext uri="{FF2B5EF4-FFF2-40B4-BE49-F238E27FC236}">
                  <a16:creationId xmlns:a16="http://schemas.microsoft.com/office/drawing/2014/main" id="{3FEAC6C0-B16C-47D8-A559-5C7C7E4C737D}"/>
                </a:ext>
              </a:extLst>
            </p:cNvPr>
            <p:cNvGrpSpPr/>
            <p:nvPr/>
          </p:nvGrpSpPr>
          <p:grpSpPr>
            <a:xfrm>
              <a:off x="6921965" y="2029822"/>
              <a:ext cx="1529958" cy="278384"/>
              <a:chOff x="7677887" y="3603924"/>
              <a:chExt cx="1682852" cy="306204"/>
            </a:xfrm>
            <a:solidFill>
              <a:srgbClr val="00B0F0"/>
            </a:solidFill>
          </p:grpSpPr>
          <p:sp>
            <p:nvSpPr>
              <p:cNvPr id="274" name="手繪多邊形: 圖案 273">
                <a:extLst>
                  <a:ext uri="{FF2B5EF4-FFF2-40B4-BE49-F238E27FC236}">
                    <a16:creationId xmlns:a16="http://schemas.microsoft.com/office/drawing/2014/main" id="{BA87353A-BA22-4316-B5E8-397288E2072C}"/>
                  </a:ext>
                </a:extLst>
              </p:cNvPr>
              <p:cNvSpPr/>
              <p:nvPr/>
            </p:nvSpPr>
            <p:spPr>
              <a:xfrm>
                <a:off x="7677887" y="3603924"/>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75" name="手繪多邊形: 圖案 274">
                <a:extLst>
                  <a:ext uri="{FF2B5EF4-FFF2-40B4-BE49-F238E27FC236}">
                    <a16:creationId xmlns:a16="http://schemas.microsoft.com/office/drawing/2014/main" id="{EF92E0FF-38A5-4907-BAD5-040533E6EB95}"/>
                  </a:ext>
                </a:extLst>
              </p:cNvPr>
              <p:cNvSpPr/>
              <p:nvPr/>
            </p:nvSpPr>
            <p:spPr>
              <a:xfrm>
                <a:off x="7778361" y="3607034"/>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76" name="手繪多邊形: 圖案 275">
                <a:extLst>
                  <a:ext uri="{FF2B5EF4-FFF2-40B4-BE49-F238E27FC236}">
                    <a16:creationId xmlns:a16="http://schemas.microsoft.com/office/drawing/2014/main" id="{1D81F351-848F-4A67-96A7-BF42ABC804B3}"/>
                  </a:ext>
                </a:extLst>
              </p:cNvPr>
              <p:cNvSpPr/>
              <p:nvPr/>
            </p:nvSpPr>
            <p:spPr>
              <a:xfrm>
                <a:off x="7963422" y="3607034"/>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77" name="手繪多邊形: 圖案 276">
                <a:extLst>
                  <a:ext uri="{FF2B5EF4-FFF2-40B4-BE49-F238E27FC236}">
                    <a16:creationId xmlns:a16="http://schemas.microsoft.com/office/drawing/2014/main" id="{0EFA8402-EAA8-41F8-8B61-5C7E302F12D0}"/>
                  </a:ext>
                </a:extLst>
              </p:cNvPr>
              <p:cNvSpPr/>
              <p:nvPr/>
            </p:nvSpPr>
            <p:spPr>
              <a:xfrm>
                <a:off x="8141111" y="3607034"/>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78" name="手繪多邊形: 圖案 277">
                <a:extLst>
                  <a:ext uri="{FF2B5EF4-FFF2-40B4-BE49-F238E27FC236}">
                    <a16:creationId xmlns:a16="http://schemas.microsoft.com/office/drawing/2014/main" id="{AF6658AA-1541-48BC-AD3A-78DCB473927E}"/>
                  </a:ext>
                </a:extLst>
              </p:cNvPr>
              <p:cNvSpPr/>
              <p:nvPr/>
            </p:nvSpPr>
            <p:spPr>
              <a:xfrm>
                <a:off x="8326122" y="3611098"/>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79" name="手繪多邊形: 圖案 278">
                <a:extLst>
                  <a:ext uri="{FF2B5EF4-FFF2-40B4-BE49-F238E27FC236}">
                    <a16:creationId xmlns:a16="http://schemas.microsoft.com/office/drawing/2014/main" id="{C8A08B99-F5FA-4C93-8B31-B8130250E87E}"/>
                  </a:ext>
                </a:extLst>
              </p:cNvPr>
              <p:cNvSpPr/>
              <p:nvPr/>
            </p:nvSpPr>
            <p:spPr>
              <a:xfrm>
                <a:off x="8507497" y="3611098"/>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0" name="手繪多邊形: 圖案 279">
                <a:extLst>
                  <a:ext uri="{FF2B5EF4-FFF2-40B4-BE49-F238E27FC236}">
                    <a16:creationId xmlns:a16="http://schemas.microsoft.com/office/drawing/2014/main" id="{B16D7944-5480-4818-953C-00E6B30A3FF4}"/>
                  </a:ext>
                </a:extLst>
              </p:cNvPr>
              <p:cNvSpPr/>
              <p:nvPr/>
            </p:nvSpPr>
            <p:spPr>
              <a:xfrm>
                <a:off x="8690779" y="3610948"/>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1" name="手繪多邊形: 圖案 280">
                <a:extLst>
                  <a:ext uri="{FF2B5EF4-FFF2-40B4-BE49-F238E27FC236}">
                    <a16:creationId xmlns:a16="http://schemas.microsoft.com/office/drawing/2014/main" id="{D90736C8-ABD4-4EA1-AA35-A45FEED4F3C6}"/>
                  </a:ext>
                </a:extLst>
              </p:cNvPr>
              <p:cNvSpPr/>
              <p:nvPr/>
            </p:nvSpPr>
            <p:spPr>
              <a:xfrm>
                <a:off x="8886354"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2" name="手繪多邊形: 圖案 281">
                <a:extLst>
                  <a:ext uri="{FF2B5EF4-FFF2-40B4-BE49-F238E27FC236}">
                    <a16:creationId xmlns:a16="http://schemas.microsoft.com/office/drawing/2014/main" id="{7EABD633-2AC9-4A58-A388-3788D7F1BBE7}"/>
                  </a:ext>
                </a:extLst>
              </p:cNvPr>
              <p:cNvSpPr/>
              <p:nvPr/>
            </p:nvSpPr>
            <p:spPr>
              <a:xfrm>
                <a:off x="8932363" y="3607887"/>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3" name="手繪多邊形: 圖案 282">
                <a:extLst>
                  <a:ext uri="{FF2B5EF4-FFF2-40B4-BE49-F238E27FC236}">
                    <a16:creationId xmlns:a16="http://schemas.microsoft.com/office/drawing/2014/main" id="{63E3A20D-3EE0-460D-A87C-D92D601BC51A}"/>
                  </a:ext>
                </a:extLst>
              </p:cNvPr>
              <p:cNvSpPr/>
              <p:nvPr/>
            </p:nvSpPr>
            <p:spPr>
              <a:xfrm>
                <a:off x="9041288"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p>
                <a:endParaRPr lang="zh-TW" altLang="en-US" sz="2400">
                  <a:solidFill>
                    <a:schemeClr val="bg1"/>
                  </a:solidFill>
                </a:endParaRPr>
              </a:p>
            </p:txBody>
          </p:sp>
          <p:sp>
            <p:nvSpPr>
              <p:cNvPr id="284" name="手繪多邊形: 圖案 283">
                <a:extLst>
                  <a:ext uri="{FF2B5EF4-FFF2-40B4-BE49-F238E27FC236}">
                    <a16:creationId xmlns:a16="http://schemas.microsoft.com/office/drawing/2014/main" id="{0CE146CE-C62D-4D47-B939-D0499D448314}"/>
                  </a:ext>
                </a:extLst>
              </p:cNvPr>
              <p:cNvSpPr/>
              <p:nvPr/>
            </p:nvSpPr>
            <p:spPr>
              <a:xfrm>
                <a:off x="9211675" y="3668546"/>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p>
                <a:endParaRPr lang="zh-TW" altLang="en-US" sz="2400">
                  <a:solidFill>
                    <a:schemeClr val="bg1"/>
                  </a:solidFill>
                </a:endParaRPr>
              </a:p>
            </p:txBody>
          </p:sp>
        </p:grpSp>
        <p:grpSp>
          <p:nvGrpSpPr>
            <p:cNvPr id="8" name="群組 7">
              <a:extLst>
                <a:ext uri="{FF2B5EF4-FFF2-40B4-BE49-F238E27FC236}">
                  <a16:creationId xmlns:a16="http://schemas.microsoft.com/office/drawing/2014/main" id="{03EF6970-551D-49D3-8D4D-283DE438A005}"/>
                </a:ext>
              </a:extLst>
            </p:cNvPr>
            <p:cNvGrpSpPr/>
            <p:nvPr/>
          </p:nvGrpSpPr>
          <p:grpSpPr>
            <a:xfrm>
              <a:off x="1246174" y="2330430"/>
              <a:ext cx="7194425" cy="494603"/>
              <a:chOff x="934630" y="1521212"/>
              <a:chExt cx="5395819" cy="370953"/>
            </a:xfrm>
          </p:grpSpPr>
          <p:sp>
            <p:nvSpPr>
              <p:cNvPr id="128" name="文字方塊 127">
                <a:extLst>
                  <a:ext uri="{FF2B5EF4-FFF2-40B4-BE49-F238E27FC236}">
                    <a16:creationId xmlns:a16="http://schemas.microsoft.com/office/drawing/2014/main" id="{B084BAED-D203-4A3D-9C9E-83447D994033}"/>
                  </a:ext>
                </a:extLst>
              </p:cNvPr>
              <p:cNvSpPr txBox="1"/>
              <p:nvPr/>
            </p:nvSpPr>
            <p:spPr>
              <a:xfrm>
                <a:off x="934630" y="1638249"/>
                <a:ext cx="738337" cy="253916"/>
              </a:xfrm>
              <a:prstGeom prst="rect">
                <a:avLst/>
              </a:prstGeom>
              <a:noFill/>
            </p:spPr>
            <p:txBody>
              <a:bodyPr wrap="square">
                <a:spAutoFit/>
              </a:bodyPr>
              <a:lstStyle/>
              <a:p>
                <a:r>
                  <a:rPr lang="en-US" altLang="zh-TW" sz="1600" b="1">
                    <a:solidFill>
                      <a:schemeClr val="bg1"/>
                    </a:solidFill>
                    <a:latin typeface="Arial" panose="020B0604020202020204" pitchFamily="34" charset="0"/>
                    <a:cs typeface="Arial" panose="020B0604020202020204" pitchFamily="34" charset="0"/>
                  </a:rPr>
                  <a:t> bucket</a:t>
                </a:r>
                <a:endParaRPr lang="zh-TW" altLang="en-US" sz="1600" b="1">
                  <a:solidFill>
                    <a:schemeClr val="bg1"/>
                  </a:solidFill>
                  <a:latin typeface="Arial" panose="020B0604020202020204" pitchFamily="34" charset="0"/>
                  <a:cs typeface="Arial" panose="020B0604020202020204" pitchFamily="34" charset="0"/>
                </a:endParaRPr>
              </a:p>
            </p:txBody>
          </p:sp>
          <p:grpSp>
            <p:nvGrpSpPr>
              <p:cNvPr id="150" name="群組 149">
                <a:extLst>
                  <a:ext uri="{FF2B5EF4-FFF2-40B4-BE49-F238E27FC236}">
                    <a16:creationId xmlns:a16="http://schemas.microsoft.com/office/drawing/2014/main" id="{3118A299-2E85-4979-B482-E51BBB798FAD}"/>
                  </a:ext>
                </a:extLst>
              </p:cNvPr>
              <p:cNvGrpSpPr/>
              <p:nvPr/>
            </p:nvGrpSpPr>
            <p:grpSpPr>
              <a:xfrm>
                <a:off x="1111386" y="1528842"/>
                <a:ext cx="446846" cy="104675"/>
                <a:chOff x="1951819" y="4577685"/>
                <a:chExt cx="685799" cy="220509"/>
              </a:xfrm>
            </p:grpSpPr>
            <p:cxnSp>
              <p:nvCxnSpPr>
                <p:cNvPr id="262" name="直線接點 261">
                  <a:extLst>
                    <a:ext uri="{FF2B5EF4-FFF2-40B4-BE49-F238E27FC236}">
                      <a16:creationId xmlns:a16="http://schemas.microsoft.com/office/drawing/2014/main" id="{E3292584-13EA-4F2B-B38F-EE6D67F7CB0E}"/>
                    </a:ext>
                  </a:extLst>
                </p:cNvPr>
                <p:cNvCxnSpPr/>
                <p:nvPr/>
              </p:nvCxnSpPr>
              <p:spPr>
                <a:xfrm>
                  <a:off x="1960195" y="4577685"/>
                  <a:ext cx="0" cy="220509"/>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263" name="直線接點 262">
                  <a:extLst>
                    <a:ext uri="{FF2B5EF4-FFF2-40B4-BE49-F238E27FC236}">
                      <a16:creationId xmlns:a16="http://schemas.microsoft.com/office/drawing/2014/main" id="{C81A736C-48E0-4302-A976-A79EA26D901C}"/>
                    </a:ext>
                  </a:extLst>
                </p:cNvPr>
                <p:cNvCxnSpPr/>
                <p:nvPr/>
              </p:nvCxnSpPr>
              <p:spPr>
                <a:xfrm>
                  <a:off x="1951819" y="4783755"/>
                  <a:ext cx="680126" cy="0"/>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265" name="直線接點 264">
                  <a:extLst>
                    <a:ext uri="{FF2B5EF4-FFF2-40B4-BE49-F238E27FC236}">
                      <a16:creationId xmlns:a16="http://schemas.microsoft.com/office/drawing/2014/main" id="{55E56F32-76F8-4F03-823F-14ED3890A828}"/>
                    </a:ext>
                  </a:extLst>
                </p:cNvPr>
                <p:cNvCxnSpPr/>
                <p:nvPr/>
              </p:nvCxnSpPr>
              <p:spPr>
                <a:xfrm>
                  <a:off x="2637618" y="4577685"/>
                  <a:ext cx="0" cy="220509"/>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grpSp>
          <p:grpSp>
            <p:nvGrpSpPr>
              <p:cNvPr id="197" name="群組 196">
                <a:extLst>
                  <a:ext uri="{FF2B5EF4-FFF2-40B4-BE49-F238E27FC236}">
                    <a16:creationId xmlns:a16="http://schemas.microsoft.com/office/drawing/2014/main" id="{522343B6-2A3A-454E-AAE0-FDDB9D964613}"/>
                  </a:ext>
                </a:extLst>
              </p:cNvPr>
              <p:cNvGrpSpPr/>
              <p:nvPr/>
            </p:nvGrpSpPr>
            <p:grpSpPr>
              <a:xfrm>
                <a:off x="1755947" y="1526844"/>
                <a:ext cx="2877305" cy="100426"/>
                <a:chOff x="1842305" y="4573208"/>
                <a:chExt cx="681132" cy="224986"/>
              </a:xfrm>
            </p:grpSpPr>
            <p:cxnSp>
              <p:nvCxnSpPr>
                <p:cNvPr id="258" name="直線接點 257">
                  <a:extLst>
                    <a:ext uri="{FF2B5EF4-FFF2-40B4-BE49-F238E27FC236}">
                      <a16:creationId xmlns:a16="http://schemas.microsoft.com/office/drawing/2014/main" id="{55A74298-D77C-4B14-ABD2-AAB931C5FBB9}"/>
                    </a:ext>
                  </a:extLst>
                </p:cNvPr>
                <p:cNvCxnSpPr/>
                <p:nvPr/>
              </p:nvCxnSpPr>
              <p:spPr>
                <a:xfrm>
                  <a:off x="1844217" y="457768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259" name="直線接點 258">
                  <a:extLst>
                    <a:ext uri="{FF2B5EF4-FFF2-40B4-BE49-F238E27FC236}">
                      <a16:creationId xmlns:a16="http://schemas.microsoft.com/office/drawing/2014/main" id="{E8ABB04A-63D7-446F-9FF7-C919399FE97F}"/>
                    </a:ext>
                  </a:extLst>
                </p:cNvPr>
                <p:cNvCxnSpPr/>
                <p:nvPr/>
              </p:nvCxnSpPr>
              <p:spPr>
                <a:xfrm>
                  <a:off x="1842305" y="4783755"/>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261" name="直線接點 260">
                  <a:extLst>
                    <a:ext uri="{FF2B5EF4-FFF2-40B4-BE49-F238E27FC236}">
                      <a16:creationId xmlns:a16="http://schemas.microsoft.com/office/drawing/2014/main" id="{4968074F-1B79-44B0-A3A5-3180BC90D499}"/>
                    </a:ext>
                  </a:extLst>
                </p:cNvPr>
                <p:cNvCxnSpPr/>
                <p:nvPr/>
              </p:nvCxnSpPr>
              <p:spPr>
                <a:xfrm>
                  <a:off x="2523437" y="4573208"/>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sp>
            <p:nvSpPr>
              <p:cNvPr id="203" name="文字方塊 202">
                <a:extLst>
                  <a:ext uri="{FF2B5EF4-FFF2-40B4-BE49-F238E27FC236}">
                    <a16:creationId xmlns:a16="http://schemas.microsoft.com/office/drawing/2014/main" id="{D3EBCF05-241E-44FB-8099-7A4758200F42}"/>
                  </a:ext>
                </a:extLst>
              </p:cNvPr>
              <p:cNvSpPr txBox="1"/>
              <p:nvPr/>
            </p:nvSpPr>
            <p:spPr>
              <a:xfrm>
                <a:off x="4555133" y="1638249"/>
                <a:ext cx="738337" cy="253916"/>
              </a:xfrm>
              <a:prstGeom prst="rect">
                <a:avLst/>
              </a:prstGeom>
              <a:noFill/>
            </p:spPr>
            <p:txBody>
              <a:bodyPr wrap="square">
                <a:spAutoFit/>
              </a:bodyPr>
              <a:lstStyle/>
              <a:p>
                <a:r>
                  <a:rPr lang="en-US" altLang="zh-TW"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600" b="1">
                    <a:solidFill>
                      <a:schemeClr val="bg1"/>
                    </a:solidFill>
                    <a:latin typeface="微軟正黑體" panose="020B0604030504040204" pitchFamily="34" charset="-120"/>
                    <a:ea typeface="微軟正黑體" panose="020B0604030504040204" pitchFamily="34" charset="-120"/>
                    <a:cs typeface="Calibri"/>
                  </a:rPr>
                  <a:t> </a:t>
                </a:r>
                <a:r>
                  <a:rPr lang="en-US" altLang="zh-TW" sz="1600" b="1" err="1">
                    <a:solidFill>
                      <a:schemeClr val="bg1"/>
                    </a:solidFill>
                    <a:latin typeface="微軟正黑體" panose="020B0604030504040204" pitchFamily="34" charset="-120"/>
                    <a:ea typeface="微軟正黑體" panose="020B0604030504040204" pitchFamily="34" charset="-120"/>
                    <a:cs typeface="Calibri"/>
                  </a:rPr>
                  <a:t>資料夾</a:t>
                </a:r>
                <a:endParaRPr lang="zh-TW" altLang="en-US"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45" name="群組 244">
                <a:extLst>
                  <a:ext uri="{FF2B5EF4-FFF2-40B4-BE49-F238E27FC236}">
                    <a16:creationId xmlns:a16="http://schemas.microsoft.com/office/drawing/2014/main" id="{BEAF4FC5-6419-48B5-9F24-211A1331DDD8}"/>
                  </a:ext>
                </a:extLst>
              </p:cNvPr>
              <p:cNvGrpSpPr/>
              <p:nvPr/>
            </p:nvGrpSpPr>
            <p:grpSpPr>
              <a:xfrm>
                <a:off x="4677898" y="1530166"/>
                <a:ext cx="472762" cy="88442"/>
                <a:chOff x="1838425" y="4573208"/>
                <a:chExt cx="685788" cy="224986"/>
              </a:xfrm>
            </p:grpSpPr>
            <p:cxnSp>
              <p:nvCxnSpPr>
                <p:cNvPr id="255" name="直線接點 254">
                  <a:extLst>
                    <a:ext uri="{FF2B5EF4-FFF2-40B4-BE49-F238E27FC236}">
                      <a16:creationId xmlns:a16="http://schemas.microsoft.com/office/drawing/2014/main" id="{0B11983F-7D93-4694-8F1D-241B2CED99D3}"/>
                    </a:ext>
                  </a:extLst>
                </p:cNvPr>
                <p:cNvCxnSpPr/>
                <p:nvPr/>
              </p:nvCxnSpPr>
              <p:spPr>
                <a:xfrm>
                  <a:off x="1850425" y="4577685"/>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 name="直線接點 255">
                  <a:extLst>
                    <a:ext uri="{FF2B5EF4-FFF2-40B4-BE49-F238E27FC236}">
                      <a16:creationId xmlns:a16="http://schemas.microsoft.com/office/drawing/2014/main" id="{E7E5224D-4176-4B72-8A49-816FDFB70253}"/>
                    </a:ext>
                  </a:extLst>
                </p:cNvPr>
                <p:cNvCxnSpPr/>
                <p:nvPr/>
              </p:nvCxnSpPr>
              <p:spPr>
                <a:xfrm>
                  <a:off x="1838425" y="4783755"/>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 name="直線接點 256">
                  <a:extLst>
                    <a:ext uri="{FF2B5EF4-FFF2-40B4-BE49-F238E27FC236}">
                      <a16:creationId xmlns:a16="http://schemas.microsoft.com/office/drawing/2014/main" id="{F620B059-56B9-4EA6-AC4B-07484F421832}"/>
                    </a:ext>
                  </a:extLst>
                </p:cNvPr>
                <p:cNvCxnSpPr/>
                <p:nvPr/>
              </p:nvCxnSpPr>
              <p:spPr>
                <a:xfrm>
                  <a:off x="2524213" y="457320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7" name="群組 246">
                <a:extLst>
                  <a:ext uri="{FF2B5EF4-FFF2-40B4-BE49-F238E27FC236}">
                    <a16:creationId xmlns:a16="http://schemas.microsoft.com/office/drawing/2014/main" id="{F5DF2924-C0CD-49F6-95BD-700B02157EBD}"/>
                  </a:ext>
                </a:extLst>
              </p:cNvPr>
              <p:cNvGrpSpPr/>
              <p:nvPr/>
            </p:nvGrpSpPr>
            <p:grpSpPr>
              <a:xfrm>
                <a:off x="5231449" y="1521212"/>
                <a:ext cx="1099000" cy="108505"/>
                <a:chOff x="1846561" y="4577685"/>
                <a:chExt cx="680123" cy="220677"/>
              </a:xfrm>
            </p:grpSpPr>
            <p:cxnSp>
              <p:nvCxnSpPr>
                <p:cNvPr id="251" name="直線接點 250">
                  <a:extLst>
                    <a:ext uri="{FF2B5EF4-FFF2-40B4-BE49-F238E27FC236}">
                      <a16:creationId xmlns:a16="http://schemas.microsoft.com/office/drawing/2014/main" id="{ED1A4911-C717-4478-91A6-96D37A133C96}"/>
                    </a:ext>
                  </a:extLst>
                </p:cNvPr>
                <p:cNvCxnSpPr/>
                <p:nvPr/>
              </p:nvCxnSpPr>
              <p:spPr>
                <a:xfrm>
                  <a:off x="1850425" y="4577685"/>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3" name="直線接點 252">
                  <a:extLst>
                    <a:ext uri="{FF2B5EF4-FFF2-40B4-BE49-F238E27FC236}">
                      <a16:creationId xmlns:a16="http://schemas.microsoft.com/office/drawing/2014/main" id="{297C8F43-49C3-4061-835B-A0CF1FBB15B9}"/>
                    </a:ext>
                  </a:extLst>
                </p:cNvPr>
                <p:cNvCxnSpPr/>
                <p:nvPr/>
              </p:nvCxnSpPr>
              <p:spPr>
                <a:xfrm>
                  <a:off x="1846561" y="4783755"/>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4" name="直線接點 253">
                  <a:extLst>
                    <a:ext uri="{FF2B5EF4-FFF2-40B4-BE49-F238E27FC236}">
                      <a16:creationId xmlns:a16="http://schemas.microsoft.com/office/drawing/2014/main" id="{00D5A206-E442-4EF7-935F-C203EC285D5A}"/>
                    </a:ext>
                  </a:extLst>
                </p:cNvPr>
                <p:cNvCxnSpPr/>
                <p:nvPr/>
              </p:nvCxnSpPr>
              <p:spPr>
                <a:xfrm>
                  <a:off x="2524213" y="4577853"/>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8" name="文字方塊 247">
                <a:extLst>
                  <a:ext uri="{FF2B5EF4-FFF2-40B4-BE49-F238E27FC236}">
                    <a16:creationId xmlns:a16="http://schemas.microsoft.com/office/drawing/2014/main" id="{F23C74A4-73E4-4F51-AACB-7BBFCE9AA43A}"/>
                  </a:ext>
                </a:extLst>
              </p:cNvPr>
              <p:cNvSpPr txBox="1"/>
              <p:nvPr/>
            </p:nvSpPr>
            <p:spPr>
              <a:xfrm>
                <a:off x="5220309" y="1638249"/>
                <a:ext cx="1089194" cy="253916"/>
              </a:xfrm>
              <a:prstGeom prst="rect">
                <a:avLst/>
              </a:prstGeom>
              <a:noFill/>
            </p:spPr>
            <p:txBody>
              <a:bodyPr wrap="square">
                <a:spAutoFit/>
              </a:bodyPr>
              <a:lstStyle/>
              <a:p>
                <a:pPr algn="ctr"/>
                <a:r>
                  <a:rPr lang="zh-TW" altLang="en-US"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檔案名稱</a:t>
                </a:r>
              </a:p>
            </p:txBody>
          </p:sp>
          <p:sp>
            <p:nvSpPr>
              <p:cNvPr id="249" name="文字方塊 248">
                <a:extLst>
                  <a:ext uri="{FF2B5EF4-FFF2-40B4-BE49-F238E27FC236}">
                    <a16:creationId xmlns:a16="http://schemas.microsoft.com/office/drawing/2014/main" id="{5D651550-CC64-415E-9A8C-9BCEC4508F99}"/>
                  </a:ext>
                </a:extLst>
              </p:cNvPr>
              <p:cNvSpPr txBox="1"/>
              <p:nvPr/>
            </p:nvSpPr>
            <p:spPr>
              <a:xfrm>
                <a:off x="2602197" y="1638249"/>
                <a:ext cx="1089194" cy="253916"/>
              </a:xfrm>
              <a:prstGeom prst="rect">
                <a:avLst/>
              </a:prstGeom>
              <a:noFill/>
            </p:spPr>
            <p:txBody>
              <a:bodyPr wrap="square">
                <a:spAutoFit/>
              </a:bodyPr>
              <a:lstStyle/>
              <a:p>
                <a:pPr algn="ctr"/>
                <a:r>
                  <a:rPr lang="zh-TW" altLang="en-US"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雲服務商</a:t>
                </a:r>
              </a:p>
            </p:txBody>
          </p:sp>
        </p:grpSp>
      </p:grpSp>
      <p:grpSp>
        <p:nvGrpSpPr>
          <p:cNvPr id="7" name="群組 6">
            <a:extLst>
              <a:ext uri="{FF2B5EF4-FFF2-40B4-BE49-F238E27FC236}">
                <a16:creationId xmlns:a16="http://schemas.microsoft.com/office/drawing/2014/main" id="{CA5B537F-1315-4E0A-87AC-B178BA04FFA2}"/>
              </a:ext>
            </a:extLst>
          </p:cNvPr>
          <p:cNvGrpSpPr/>
          <p:nvPr/>
        </p:nvGrpSpPr>
        <p:grpSpPr>
          <a:xfrm>
            <a:off x="9467961" y="1180125"/>
            <a:ext cx="2314505" cy="3025957"/>
            <a:chOff x="6678282" y="634282"/>
            <a:chExt cx="1860995" cy="2494840"/>
          </a:xfrm>
        </p:grpSpPr>
        <p:grpSp>
          <p:nvGrpSpPr>
            <p:cNvPr id="5" name="群組 4">
              <a:extLst>
                <a:ext uri="{FF2B5EF4-FFF2-40B4-BE49-F238E27FC236}">
                  <a16:creationId xmlns:a16="http://schemas.microsoft.com/office/drawing/2014/main" id="{47DDAC4A-AD12-4A55-B046-78453658C86F}"/>
                </a:ext>
              </a:extLst>
            </p:cNvPr>
            <p:cNvGrpSpPr/>
            <p:nvPr/>
          </p:nvGrpSpPr>
          <p:grpSpPr>
            <a:xfrm>
              <a:off x="6678282" y="634282"/>
              <a:ext cx="1860995" cy="2494840"/>
              <a:chOff x="7283910" y="628725"/>
              <a:chExt cx="1860995" cy="2494840"/>
            </a:xfrm>
          </p:grpSpPr>
          <p:pic>
            <p:nvPicPr>
              <p:cNvPr id="3" name="圖片 5" descr="一張含有 螢幕擷取畫面 的圖片&#10;&#10;自動產生的描述">
                <a:extLst>
                  <a:ext uri="{FF2B5EF4-FFF2-40B4-BE49-F238E27FC236}">
                    <a16:creationId xmlns:a16="http://schemas.microsoft.com/office/drawing/2014/main" id="{DFCF0AFB-FBAF-4249-BBB1-11F40AE7BBD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83910" y="628725"/>
                <a:ext cx="1860995" cy="2494840"/>
              </a:xfrm>
              <a:prstGeom prst="rect">
                <a:avLst/>
              </a:prstGeom>
            </p:spPr>
          </p:pic>
          <p:sp>
            <p:nvSpPr>
              <p:cNvPr id="4" name="矩形 3">
                <a:extLst>
                  <a:ext uri="{FF2B5EF4-FFF2-40B4-BE49-F238E27FC236}">
                    <a16:creationId xmlns:a16="http://schemas.microsoft.com/office/drawing/2014/main" id="{8892195E-EC6D-47D8-8C69-E6F496C8F1BE}"/>
                  </a:ext>
                </a:extLst>
              </p:cNvPr>
              <p:cNvSpPr/>
              <p:nvPr/>
            </p:nvSpPr>
            <p:spPr>
              <a:xfrm>
                <a:off x="7405541" y="1206875"/>
                <a:ext cx="104642" cy="143816"/>
              </a:xfrm>
              <a:prstGeom prst="rect">
                <a:avLst/>
              </a:prstGeom>
              <a:solidFill>
                <a:srgbClr val="FAFBFB"/>
              </a:solidFill>
              <a:ln>
                <a:solidFill>
                  <a:srgbClr val="FA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endParaRPr>
              </a:p>
            </p:txBody>
          </p:sp>
        </p:grpSp>
        <p:sp>
          <p:nvSpPr>
            <p:cNvPr id="6" name="矩形 5">
              <a:extLst>
                <a:ext uri="{FF2B5EF4-FFF2-40B4-BE49-F238E27FC236}">
                  <a16:creationId xmlns:a16="http://schemas.microsoft.com/office/drawing/2014/main" id="{66293A1D-9C36-4C62-8647-18F27D5F8028}"/>
                </a:ext>
              </a:extLst>
            </p:cNvPr>
            <p:cNvSpPr/>
            <p:nvPr/>
          </p:nvSpPr>
          <p:spPr>
            <a:xfrm>
              <a:off x="7364471" y="934563"/>
              <a:ext cx="105369" cy="87413"/>
            </a:xfrm>
            <a:prstGeom prst="rect">
              <a:avLst/>
            </a:prstGeom>
            <a:solidFill>
              <a:srgbClr val="F5F7F7"/>
            </a:solidFill>
            <a:ln>
              <a:solidFill>
                <a:srgbClr val="F5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endParaRPr>
            </a:p>
          </p:txBody>
        </p:sp>
      </p:grpSp>
      <p:sp>
        <p:nvSpPr>
          <p:cNvPr id="133" name="Google Shape;79;p16">
            <a:extLst>
              <a:ext uri="{FF2B5EF4-FFF2-40B4-BE49-F238E27FC236}">
                <a16:creationId xmlns:a16="http://schemas.microsoft.com/office/drawing/2014/main" id="{4BD6139B-CC8F-4D60-AD23-D6CFAA7E66DB}"/>
              </a:ext>
            </a:extLst>
          </p:cNvPr>
          <p:cNvSpPr txBox="1">
            <a:spLocks/>
          </p:cNvSpPr>
          <p:nvPr/>
        </p:nvSpPr>
        <p:spPr>
          <a:xfrm>
            <a:off x="541786" y="280206"/>
            <a:ext cx="11010373" cy="1121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微軟正黑體" panose="020B0604030504040204" pitchFamily="34" charset="-120"/>
                <a:ea typeface="微軟正黑體" panose="020B0604030504040204" pitchFamily="34" charset="-120"/>
              </a:rPr>
              <a:t>QuObjects</a:t>
            </a:r>
            <a:r>
              <a:rPr lang="en-US" altLang="zh-TW" sz="4000" b="1">
                <a:solidFill>
                  <a:schemeClr val="bg1"/>
                </a:solidFill>
                <a:latin typeface="微軟正黑體" panose="020B0604030504040204" pitchFamily="34" charset="-120"/>
                <a:ea typeface="微軟正黑體" panose="020B0604030504040204" pitchFamily="34" charset="-120"/>
              </a:rPr>
              <a:t>: </a:t>
            </a:r>
            <a:r>
              <a:rPr lang="en" altLang="zh-TW" sz="4000" b="1">
                <a:solidFill>
                  <a:schemeClr val="bg1"/>
                </a:solidFill>
                <a:latin typeface="微軟正黑體" panose="020B0604030504040204" pitchFamily="34" charset="-120"/>
                <a:ea typeface="微軟正黑體" panose="020B0604030504040204" pitchFamily="34" charset="-120"/>
              </a:rPr>
              <a:t>S3 </a:t>
            </a:r>
            <a:r>
              <a:rPr lang="zh-TW" altLang="en-US" sz="4000" b="1">
                <a:solidFill>
                  <a:schemeClr val="bg1"/>
                </a:solidFill>
                <a:latin typeface="微軟正黑體" panose="020B0604030504040204" pitchFamily="34" charset="-120"/>
                <a:ea typeface="微軟正黑體" panose="020B0604030504040204" pitchFamily="34" charset="-120"/>
              </a:rPr>
              <a:t>最佳儲存，適合物件儲存</a:t>
            </a:r>
            <a:endParaRPr lang="en-US" altLang="zh-TW" sz="4000" b="1">
              <a:solidFill>
                <a:schemeClr val="bg1"/>
              </a:solidFill>
              <a:latin typeface="微軟正黑體" panose="020B0604030504040204" pitchFamily="34" charset="-120"/>
              <a:ea typeface="微軟正黑體" panose="020B0604030504040204" pitchFamily="34" charset="-120"/>
            </a:endParaRPr>
          </a:p>
          <a:p>
            <a:pPr algn="ctr"/>
            <a:r>
              <a:rPr lang="zh-TW" altLang="en-US" sz="4000" b="1">
                <a:solidFill>
                  <a:schemeClr val="bg1"/>
                </a:solidFill>
                <a:latin typeface="微軟正黑體" panose="020B0604030504040204" pitchFamily="34" charset="-120"/>
                <a:ea typeface="微軟正黑體" panose="020B0604030504040204" pitchFamily="34" charset="-120"/>
              </a:rPr>
              <a:t>開發測試與備份雲端冷資料</a:t>
            </a:r>
            <a:endParaRPr lang="en-US" sz="4000"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01492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idx="4294967295"/>
          </p:nvPr>
        </p:nvSpPr>
        <p:spPr>
          <a:xfrm>
            <a:off x="507304" y="338581"/>
            <a:ext cx="11180882" cy="1433488"/>
          </a:xfrm>
        </p:spPr>
        <p:txBody>
          <a:bodyPr>
            <a:noAutofit/>
          </a:bodyPr>
          <a:lstStyle/>
          <a:p>
            <a:pPr algn="ctr"/>
            <a:r>
              <a:rPr lang="en-US" altLang="zh-TW" sz="4000" b="1" dirty="0" err="1">
                <a:solidFill>
                  <a:schemeClr val="bg1"/>
                </a:solidFill>
                <a:latin typeface="微軟正黑體"/>
                <a:ea typeface="微軟正黑體"/>
              </a:rPr>
              <a:t>HybridMount</a:t>
            </a:r>
            <a:r>
              <a:rPr lang="en-US" altLang="zh-TW" sz="4000" b="1" dirty="0">
                <a:solidFill>
                  <a:schemeClr val="bg1"/>
                </a:solidFill>
                <a:latin typeface="微軟正黑體"/>
                <a:ea typeface="微軟正黑體"/>
              </a:rPr>
              <a:t> </a:t>
            </a:r>
            <a:r>
              <a:rPr lang="zh-CN" altLang="en-US" sz="4000" b="1" dirty="0">
                <a:solidFill>
                  <a:schemeClr val="bg1"/>
                </a:solidFill>
                <a:latin typeface="微軟正黑體"/>
                <a:ea typeface="微軟正黑體"/>
              </a:rPr>
              <a:t>無縫掛載雲空間，</a:t>
            </a:r>
            <a:br>
              <a:rPr lang="en-US" altLang="zh-CN" sz="4000" b="1" dirty="0">
                <a:solidFill>
                  <a:schemeClr val="bg1"/>
                </a:solidFill>
                <a:latin typeface="微軟正黑體"/>
                <a:ea typeface="微軟正黑體"/>
              </a:rPr>
            </a:br>
            <a:r>
              <a:rPr lang="zh-TW" altLang="en-US" sz="4000" b="1" dirty="0">
                <a:solidFill>
                  <a:schemeClr val="bg1"/>
                </a:solidFill>
                <a:latin typeface="微軟正黑體"/>
                <a:ea typeface="微軟正黑體"/>
              </a:rPr>
              <a:t>兩種彈性存取模式</a:t>
            </a:r>
            <a:endParaRPr lang="en-US" altLang="zh-TW" sz="4000" b="1" dirty="0">
              <a:solidFill>
                <a:schemeClr val="bg1"/>
              </a:solidFill>
              <a:latin typeface="微軟正黑體"/>
              <a:ea typeface="微軟正黑體"/>
            </a:endParaRPr>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2001656119"/>
              </p:ext>
            </p:extLst>
          </p:nvPr>
        </p:nvGraphicFramePr>
        <p:xfrm>
          <a:off x="620941" y="2109746"/>
          <a:ext cx="7576265" cy="3432824"/>
        </p:xfrm>
        <a:graphic>
          <a:graphicData uri="http://schemas.openxmlformats.org/drawingml/2006/table">
            <a:tbl>
              <a:tblPr firstRow="1" bandRow="1"/>
              <a:tblGrid>
                <a:gridCol w="1951657">
                  <a:extLst>
                    <a:ext uri="{9D8B030D-6E8A-4147-A177-3AD203B41FA5}">
                      <a16:colId xmlns:a16="http://schemas.microsoft.com/office/drawing/2014/main" val="1342336146"/>
                    </a:ext>
                  </a:extLst>
                </a:gridCol>
                <a:gridCol w="2667176">
                  <a:extLst>
                    <a:ext uri="{9D8B030D-6E8A-4147-A177-3AD203B41FA5}">
                      <a16:colId xmlns:a16="http://schemas.microsoft.com/office/drawing/2014/main" val="3829529322"/>
                    </a:ext>
                  </a:extLst>
                </a:gridCol>
                <a:gridCol w="2957432">
                  <a:extLst>
                    <a:ext uri="{9D8B030D-6E8A-4147-A177-3AD203B41FA5}">
                      <a16:colId xmlns:a16="http://schemas.microsoft.com/office/drawing/2014/main" val="3150085459"/>
                    </a:ext>
                  </a:extLst>
                </a:gridCol>
              </a:tblGrid>
              <a:tr h="467476">
                <a:tc>
                  <a:txBody>
                    <a:bodyPr/>
                    <a:lstStyle/>
                    <a:p>
                      <a:pPr marL="0" marR="0" lvl="0" indent="0" algn="ctr" defTabSz="914400" rtl="0">
                        <a:spcBef>
                          <a:spcPts val="0"/>
                        </a:spcBef>
                        <a:spcAft>
                          <a:spcPts val="0"/>
                        </a:spcAft>
                        <a:buNone/>
                      </a:pPr>
                      <a:endParaRPr lang="en-US" altLang="zh-TW" sz="1000" b="1" kern="1200">
                        <a:solidFill>
                          <a:schemeClr val="tx1"/>
                        </a:solidFill>
                        <a:effectLst/>
                        <a:latin typeface="微軟正黑體"/>
                        <a:ea typeface="微軟正黑體"/>
                        <a:cs typeface="Arial"/>
                        <a:sym typeface="Microsoft JhengHei"/>
                      </a:endParaRPr>
                    </a:p>
                  </a:txBody>
                  <a:tcPr marL="84547" marR="84547" marT="42273" marB="42273"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2F61D3"/>
                    </a:solidFill>
                  </a:tcPr>
                </a:tc>
                <a:tc>
                  <a:txBody>
                    <a:bodyPr/>
                    <a:lstStyle/>
                    <a:p>
                      <a:pPr lvl="0" algn="ctr">
                        <a:buNone/>
                      </a:pPr>
                      <a:r>
                        <a:rPr lang="zh-TW" altLang="en-US" sz="1100" b="1" i="0" u="none" strike="noStrike" noProof="0">
                          <a:solidFill>
                            <a:schemeClr val="bg1"/>
                          </a:solidFill>
                          <a:effectLst/>
                          <a:latin typeface="微軟正黑體"/>
                          <a:ea typeface="微軟正黑體"/>
                        </a:rPr>
                        <a:t>網路磁碟掛載</a:t>
                      </a:r>
                      <a:endParaRPr lang="zh-TW" altLang="en-US" sz="1100" b="1" i="0" u="none" strike="noStrike" kern="1200">
                        <a:solidFill>
                          <a:schemeClr val="bg1"/>
                        </a:solidFill>
                        <a:effectLst/>
                        <a:latin typeface="微軟正黑體"/>
                        <a:ea typeface="微軟正黑體"/>
                        <a:cs typeface="+mn-cs"/>
                      </a:endParaRPr>
                    </a:p>
                  </a:txBody>
                  <a:tcPr marL="59328" marR="59328" marT="31701" marB="31701"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2F61D3"/>
                    </a:solidFill>
                  </a:tcPr>
                </a:tc>
                <a:tc>
                  <a:txBody>
                    <a:bodyPr/>
                    <a:lstStyle/>
                    <a:p>
                      <a:pPr lvl="0" algn="ctr">
                        <a:buNone/>
                      </a:pPr>
                      <a:r>
                        <a:rPr lang="zh-TW" altLang="en-US" sz="1100" b="1" i="0" u="none" strike="noStrike" noProof="0">
                          <a:solidFill>
                            <a:schemeClr val="bg1"/>
                          </a:solidFill>
                          <a:effectLst/>
                          <a:latin typeface="微軟正黑體"/>
                          <a:ea typeface="微軟正黑體"/>
                        </a:rPr>
                        <a:t>檔案型雲網關</a:t>
                      </a:r>
                      <a:endParaRPr lang="zh-TW" sz="1100">
                        <a:solidFill>
                          <a:schemeClr val="bg1"/>
                        </a:solidFill>
                        <a:latin typeface="微軟正黑體"/>
                        <a:ea typeface="微軟正黑體"/>
                      </a:endParaRPr>
                    </a:p>
                  </a:txBody>
                  <a:tcPr marL="61800" marR="61800" marT="132090" marB="13209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2F61D3"/>
                    </a:solidFill>
                  </a:tcPr>
                </a:tc>
                <a:extLst>
                  <a:ext uri="{0D108BD9-81ED-4DB2-BD59-A6C34878D82A}">
                    <a16:rowId xmlns:a16="http://schemas.microsoft.com/office/drawing/2014/main" val="2364017304"/>
                  </a:ext>
                </a:extLst>
              </a:tr>
              <a:tr h="528800">
                <a:tc>
                  <a:txBody>
                    <a:bodyPr/>
                    <a:lstStyle/>
                    <a:p>
                      <a:pPr algn="ctr" fontAlgn="ctr"/>
                      <a:r>
                        <a:rPr lang="zh-TW" altLang="en-US" sz="1100" b="1">
                          <a:solidFill>
                            <a:schemeClr val="bg1"/>
                          </a:solidFill>
                          <a:effectLst/>
                          <a:latin typeface="微軟正黑體"/>
                          <a:ea typeface="微軟正黑體"/>
                        </a:rPr>
                        <a:t>設置方法</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建立</a:t>
                      </a:r>
                      <a:r>
                        <a:rPr lang="en-US" altLang="zh-TW" sz="1100" b="0">
                          <a:solidFill>
                            <a:schemeClr val="bg1"/>
                          </a:solidFill>
                          <a:effectLst/>
                          <a:latin typeface="微軟正黑體"/>
                          <a:ea typeface="微軟正黑體"/>
                        </a:rPr>
                        <a:t> File Station </a:t>
                      </a:r>
                      <a:endParaRPr lang="zh-TW" altLang="en-US" sz="1600">
                        <a:solidFill>
                          <a:schemeClr val="bg1"/>
                        </a:solidFill>
                      </a:endParaRPr>
                    </a:p>
                    <a:p>
                      <a:pPr lvl="0" algn="ctr">
                        <a:buNone/>
                      </a:pPr>
                      <a:r>
                        <a:rPr lang="zh-CN" altLang="en-US" sz="1100" b="0">
                          <a:solidFill>
                            <a:schemeClr val="bg1"/>
                          </a:solidFill>
                          <a:effectLst/>
                          <a:latin typeface="微軟正黑體"/>
                          <a:ea typeface="微軟正黑體"/>
                        </a:rPr>
                        <a:t>雲端掛載模式</a:t>
                      </a:r>
                      <a:endParaRPr lang="zh-TW" altLang="en-US" sz="1100" b="0">
                        <a:solidFill>
                          <a:schemeClr val="bg1"/>
                        </a:solidFill>
                        <a:effectLst/>
                        <a:latin typeface="微軟正黑體"/>
                        <a:ea typeface="微軟正黑體"/>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選擇檔案型雲網關模式</a:t>
                      </a:r>
                      <a:br>
                        <a:rPr lang="zh-TW" altLang="en-US" sz="1100" b="0">
                          <a:solidFill>
                            <a:schemeClr val="bg1"/>
                          </a:solidFill>
                          <a:effectLst/>
                          <a:latin typeface="微軟正黑體"/>
                          <a:ea typeface="微軟正黑體"/>
                        </a:rPr>
                      </a:br>
                      <a:r>
                        <a:rPr lang="zh-TW" altLang="en-US" sz="1100" b="0">
                          <a:solidFill>
                            <a:schemeClr val="bg1"/>
                          </a:solidFill>
                          <a:effectLst/>
                          <a:latin typeface="微軟正黑體"/>
                          <a:ea typeface="微軟正黑體"/>
                        </a:rPr>
                        <a:t>並配置快取空間</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4105057157"/>
                  </a:ext>
                </a:extLst>
              </a:tr>
              <a:tr h="528800">
                <a:tc>
                  <a:txBody>
                    <a:bodyPr/>
                    <a:lstStyle/>
                    <a:p>
                      <a:pPr algn="ctr" fontAlgn="ctr"/>
                      <a:r>
                        <a:rPr lang="zh-TW" altLang="en-US" sz="1100" b="1">
                          <a:solidFill>
                            <a:schemeClr val="bg1"/>
                          </a:solidFill>
                          <a:effectLst/>
                          <a:latin typeface="微軟正黑體"/>
                          <a:ea typeface="微軟正黑體"/>
                        </a:rPr>
                        <a:t>掛載數量</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無限制</a:t>
                      </a:r>
                      <a:endParaRPr lang="en-US" altLang="zh-TW" sz="1100" b="0">
                        <a:solidFill>
                          <a:schemeClr val="bg1"/>
                        </a:solidFill>
                        <a:effectLst/>
                        <a:latin typeface="微軟正黑體"/>
                        <a:ea typeface="微軟正黑體"/>
                      </a:endParaRPr>
                    </a:p>
                    <a:p>
                      <a:pPr lvl="0" algn="ctr">
                        <a:buNone/>
                      </a:pPr>
                      <a:r>
                        <a:rPr lang="zh-TW" altLang="en-US" sz="1100" b="0">
                          <a:solidFill>
                            <a:schemeClr val="bg1"/>
                          </a:solidFill>
                          <a:effectLst/>
                          <a:latin typeface="微軟正黑體"/>
                          <a:ea typeface="微軟正黑體"/>
                        </a:rPr>
                        <a:t>可掛載無限個雲端服務</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lvl="0" algn="ctr">
                        <a:buNone/>
                      </a:pPr>
                      <a:r>
                        <a:rPr lang="en-US" altLang="zh-TW" sz="1100" b="0" i="0" u="none" strike="noStrike" noProof="0">
                          <a:solidFill>
                            <a:schemeClr val="bg1"/>
                          </a:solidFill>
                          <a:effectLst/>
                          <a:latin typeface="微軟正黑體"/>
                          <a:ea typeface="微軟正黑體"/>
                        </a:rPr>
                        <a:t>2 </a:t>
                      </a:r>
                      <a:r>
                        <a:rPr lang="zh-TW" altLang="en-US" sz="1100" b="0" i="0" u="none" strike="noStrike" noProof="0">
                          <a:solidFill>
                            <a:schemeClr val="bg1"/>
                          </a:solidFill>
                          <a:effectLst/>
                          <a:latin typeface="微軟正黑體"/>
                          <a:ea typeface="微軟正黑體"/>
                        </a:rPr>
                        <a:t>個永久免費的網關授權</a:t>
                      </a:r>
                      <a:endParaRPr lang="en-US" altLang="zh-TW" sz="1100" b="0" i="0" u="none" strike="noStrike" noProof="0">
                        <a:solidFill>
                          <a:schemeClr val="bg1"/>
                        </a:solidFill>
                        <a:effectLst/>
                        <a:latin typeface="微軟正黑體"/>
                        <a:ea typeface="微軟正黑體"/>
                      </a:endParaRPr>
                    </a:p>
                    <a:p>
                      <a:pPr lvl="0" algn="ctr">
                        <a:buNone/>
                      </a:pPr>
                      <a:r>
                        <a:rPr lang="zh-TW" altLang="en-US" sz="1100" b="0" i="0" u="none" strike="noStrike" noProof="0">
                          <a:solidFill>
                            <a:schemeClr val="bg1"/>
                          </a:solidFill>
                          <a:effectLst/>
                          <a:latin typeface="微軟正黑體"/>
                          <a:ea typeface="微軟正黑體"/>
                        </a:rPr>
                        <a:t>可依需求購置額外授權</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1886247581"/>
                  </a:ext>
                </a:extLst>
              </a:tr>
              <a:tr h="344737">
                <a:tc>
                  <a:txBody>
                    <a:bodyPr/>
                    <a:lstStyle/>
                    <a:p>
                      <a:pPr algn="ctr" fontAlgn="ctr"/>
                      <a:r>
                        <a:rPr lang="zh-TW" altLang="en-US" sz="1100" b="1">
                          <a:solidFill>
                            <a:schemeClr val="bg1"/>
                          </a:solidFill>
                          <a:effectLst/>
                          <a:latin typeface="微軟正黑體"/>
                          <a:ea typeface="微軟正黑體"/>
                        </a:rPr>
                        <a:t>存取體驗</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存取速度取決於網際網路速度</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快取機制大幅減少讀寫等待時間</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1438036707"/>
                  </a:ext>
                </a:extLst>
              </a:tr>
              <a:tr h="344737">
                <a:tc>
                  <a:txBody>
                    <a:bodyPr/>
                    <a:lstStyle/>
                    <a:p>
                      <a:pPr algn="ctr" fontAlgn="ctr"/>
                      <a:r>
                        <a:rPr lang="zh-TW" altLang="en-US" sz="1100" b="1">
                          <a:solidFill>
                            <a:schemeClr val="bg1"/>
                          </a:solidFill>
                          <a:effectLst/>
                          <a:latin typeface="微軟正黑體"/>
                          <a:ea typeface="微軟正黑體"/>
                        </a:rPr>
                        <a:t>於 </a:t>
                      </a:r>
                      <a:r>
                        <a:rPr lang="af-ZA" altLang="zh-TW" sz="1100" b="1">
                          <a:solidFill>
                            <a:schemeClr val="bg1"/>
                          </a:solidFill>
                          <a:effectLst/>
                          <a:latin typeface="微軟正黑體"/>
                          <a:ea typeface="微軟正黑體"/>
                          <a:cs typeface="Arial"/>
                        </a:rPr>
                        <a:t>File Station</a:t>
                      </a:r>
                      <a:r>
                        <a:rPr lang="af-ZA" altLang="zh-TW" sz="1100" b="1">
                          <a:solidFill>
                            <a:schemeClr val="bg1"/>
                          </a:solidFill>
                          <a:effectLst/>
                          <a:latin typeface="微軟正黑體"/>
                          <a:ea typeface="微軟正黑體"/>
                        </a:rPr>
                        <a:t> </a:t>
                      </a:r>
                      <a:r>
                        <a:rPr lang="zh-TW" altLang="en-US" sz="1100" b="1">
                          <a:solidFill>
                            <a:schemeClr val="bg1"/>
                          </a:solidFill>
                          <a:effectLst/>
                          <a:latin typeface="微軟正黑體"/>
                          <a:ea typeface="微軟正黑體"/>
                        </a:rPr>
                        <a:t>存取</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支援</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支援</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57742144"/>
                  </a:ext>
                </a:extLst>
              </a:tr>
              <a:tr h="528800">
                <a:tc>
                  <a:txBody>
                    <a:bodyPr/>
                    <a:lstStyle/>
                    <a:p>
                      <a:pPr algn="ctr" fontAlgn="ctr"/>
                      <a:r>
                        <a:rPr lang="zh-TW" altLang="en-US" sz="1100" b="1">
                          <a:solidFill>
                            <a:schemeClr val="bg1"/>
                          </a:solidFill>
                          <a:effectLst/>
                          <a:latin typeface="微軟正黑體"/>
                          <a:ea typeface="微軟正黑體"/>
                        </a:rPr>
                        <a:t>透過 </a:t>
                      </a:r>
                      <a:r>
                        <a:rPr lang="af-ZA" altLang="zh-TW" sz="1100" b="1">
                          <a:solidFill>
                            <a:schemeClr val="bg1"/>
                          </a:solidFill>
                          <a:effectLst/>
                          <a:latin typeface="微軟正黑體"/>
                          <a:ea typeface="微軟正黑體"/>
                          <a:cs typeface="Arial"/>
                        </a:rPr>
                        <a:t>SMB / NFS / AFP </a:t>
                      </a:r>
                      <a:r>
                        <a:rPr lang="zh-TW" altLang="en-US" sz="1100" b="1">
                          <a:solidFill>
                            <a:schemeClr val="bg1"/>
                          </a:solidFill>
                          <a:effectLst/>
                          <a:latin typeface="微軟正黑體"/>
                          <a:ea typeface="微軟正黑體"/>
                        </a:rPr>
                        <a:t>存取</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不支援</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marL="0" algn="ctr" defTabSz="914400" rtl="0" eaLnBrk="1" fontAlgn="ctr" latinLnBrk="0" hangingPunct="1"/>
                      <a:r>
                        <a:rPr lang="zh-TW" altLang="en-US" sz="1100" b="0" kern="1200">
                          <a:solidFill>
                            <a:schemeClr val="bg1"/>
                          </a:solidFill>
                          <a:effectLst/>
                          <a:latin typeface="微軟正黑體"/>
                          <a:ea typeface="微軟正黑體"/>
                          <a:cs typeface="+mn-cs"/>
                        </a:rPr>
                        <a:t>支援</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3587223761"/>
                  </a:ext>
                </a:extLst>
              </a:tr>
              <a:tr h="344737">
                <a:tc>
                  <a:txBody>
                    <a:bodyPr/>
                    <a:lstStyle/>
                    <a:p>
                      <a:pPr algn="ctr" fontAlgn="ctr"/>
                      <a:r>
                        <a:rPr lang="zh-TW" altLang="en-US" sz="1100" b="1">
                          <a:solidFill>
                            <a:schemeClr val="bg1"/>
                          </a:solidFill>
                          <a:effectLst/>
                          <a:latin typeface="微軟正黑體"/>
                          <a:ea typeface="微軟正黑體"/>
                        </a:rPr>
                        <a:t>同步機制</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algn="ctr" fontAlgn="ctr"/>
                      <a:r>
                        <a:rPr lang="zh-TW" altLang="en-US" sz="1100" b="0">
                          <a:solidFill>
                            <a:schemeClr val="bg1"/>
                          </a:solidFill>
                          <a:effectLst/>
                          <a:latin typeface="微軟正黑體"/>
                          <a:ea typeface="微軟正黑體"/>
                        </a:rPr>
                        <a:t>每次瀏覽時需重新與雲端同步</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marL="0" algn="ctr" defTabSz="914400" rtl="0" eaLnBrk="1" fontAlgn="ctr" latinLnBrk="0" hangingPunct="1"/>
                      <a:r>
                        <a:rPr lang="zh-TW" altLang="en-US" sz="1100" b="0" kern="1200">
                          <a:solidFill>
                            <a:schemeClr val="bg1"/>
                          </a:solidFill>
                          <a:effectLst/>
                          <a:latin typeface="微軟正黑體"/>
                          <a:ea typeface="微軟正黑體"/>
                          <a:cs typeface="+mn-cs"/>
                        </a:rPr>
                        <a:t>定期同步，可快速瀏覽</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3065402618"/>
                  </a:ext>
                </a:extLst>
              </a:tr>
              <a:tr h="344737">
                <a:tc>
                  <a:txBody>
                    <a:bodyPr/>
                    <a:lstStyle/>
                    <a:p>
                      <a:pPr algn="ctr" fontAlgn="ctr"/>
                      <a:r>
                        <a:rPr lang="en-US" altLang="zh-TW" sz="1100" b="1">
                          <a:solidFill>
                            <a:schemeClr val="bg1"/>
                          </a:solidFill>
                          <a:effectLst/>
                          <a:latin typeface="微軟正黑體"/>
                          <a:ea typeface="微軟正黑體"/>
                        </a:rPr>
                        <a:t>QTS Apps </a:t>
                      </a:r>
                      <a:r>
                        <a:rPr lang="zh-CN" altLang="en-US" sz="1100" b="1">
                          <a:solidFill>
                            <a:schemeClr val="bg1"/>
                          </a:solidFill>
                          <a:effectLst/>
                          <a:latin typeface="微軟正黑體"/>
                          <a:ea typeface="微軟正黑體"/>
                        </a:rPr>
                        <a:t>檔案管理</a:t>
                      </a:r>
                      <a:endParaRPr lang="zh-TW" altLang="en-US" sz="1100" b="1">
                        <a:solidFill>
                          <a:schemeClr val="bg1"/>
                        </a:solidFill>
                        <a:effectLst/>
                        <a:latin typeface="微軟正黑體"/>
                        <a:ea typeface="微軟正黑體"/>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lvl="0" algn="ctr">
                        <a:buNone/>
                      </a:pPr>
                      <a:r>
                        <a:rPr lang="zh-TW" altLang="en-US" sz="1100" b="0">
                          <a:solidFill>
                            <a:schemeClr val="bg1"/>
                          </a:solidFill>
                          <a:effectLst/>
                          <a:latin typeface="微軟正黑體"/>
                          <a:ea typeface="微軟正黑體"/>
                        </a:rPr>
                        <a:t>不支援</a:t>
                      </a:r>
                      <a:endParaRPr lang="zh-TW" sz="1600">
                        <a:solidFill>
                          <a:schemeClr val="bg1"/>
                        </a:solidFill>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tc>
                  <a:txBody>
                    <a:bodyPr/>
                    <a:lstStyle/>
                    <a:p>
                      <a:pPr marL="0" lvl="0" algn="l" rtl="0" eaLnBrk="1" fontAlgn="ctr" latinLnBrk="0" hangingPunct="1">
                        <a:buNone/>
                      </a:pPr>
                      <a:r>
                        <a:rPr lang="en-US" altLang="zh-TW" sz="1100" b="0" kern="1200">
                          <a:solidFill>
                            <a:schemeClr val="bg1"/>
                          </a:solidFill>
                          <a:effectLst/>
                          <a:latin typeface="微軟正黑體"/>
                          <a:ea typeface="微軟正黑體"/>
                          <a:cs typeface="+mn-cs"/>
                        </a:rPr>
                        <a:t>   </a:t>
                      </a:r>
                      <a:r>
                        <a:rPr lang="zh-TW" altLang="en-US" sz="1100" b="0" kern="1200">
                          <a:solidFill>
                            <a:schemeClr val="bg1"/>
                          </a:solidFill>
                          <a:effectLst/>
                          <a:latin typeface="微軟正黑體"/>
                          <a:ea typeface="微軟正黑體"/>
                          <a:cs typeface="+mn-cs"/>
                        </a:rPr>
                        <a:t>  </a:t>
                      </a:r>
                      <a:r>
                        <a:rPr lang="en-US" altLang="zh-TW" sz="1100" b="0" kern="1200">
                          <a:solidFill>
                            <a:schemeClr val="bg1"/>
                          </a:solidFill>
                          <a:effectLst/>
                          <a:latin typeface="微軟正黑體"/>
                          <a:ea typeface="微軟正黑體"/>
                          <a:cs typeface="+mn-cs"/>
                        </a:rPr>
                        <a:t> </a:t>
                      </a:r>
                      <a:r>
                        <a:rPr lang="zh-TW" altLang="en-US" sz="1100" b="0" kern="1200">
                          <a:solidFill>
                            <a:schemeClr val="bg1"/>
                          </a:solidFill>
                          <a:effectLst/>
                          <a:latin typeface="微軟正黑體"/>
                          <a:ea typeface="微軟正黑體"/>
                          <a:cs typeface="+mn-cs"/>
                        </a:rPr>
                        <a:t>支援</a:t>
                      </a:r>
                      <a:r>
                        <a:rPr lang="en-US" altLang="zh-TW" sz="1100" b="0" kern="1200">
                          <a:solidFill>
                            <a:schemeClr val="bg1"/>
                          </a:solidFill>
                          <a:effectLst/>
                          <a:latin typeface="微軟正黑體"/>
                          <a:ea typeface="微軟正黑體"/>
                          <a:cs typeface="+mn-cs"/>
                        </a:rPr>
                        <a:t>                                         ...</a:t>
                      </a:r>
                      <a:endParaRPr lang="zh-TW" altLang="en-US" sz="1100" b="0" kern="1200">
                        <a:solidFill>
                          <a:schemeClr val="bg1"/>
                        </a:solidFill>
                        <a:effectLst/>
                        <a:latin typeface="微軟正黑體"/>
                        <a:ea typeface="微軟正黑體"/>
                        <a:cs typeface="+mn-cs"/>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41000"/>
                      </a:srgbClr>
                    </a:solidFill>
                  </a:tcPr>
                </a:tc>
                <a:extLst>
                  <a:ext uri="{0D108BD9-81ED-4DB2-BD59-A6C34878D82A}">
                    <a16:rowId xmlns:a16="http://schemas.microsoft.com/office/drawing/2014/main" val="2726153205"/>
                  </a:ext>
                </a:extLst>
              </a:tr>
            </a:tbl>
          </a:graphicData>
        </a:graphic>
      </p:graphicFrame>
      <p:grpSp>
        <p:nvGrpSpPr>
          <p:cNvPr id="43" name="群組 42">
            <a:extLst>
              <a:ext uri="{FF2B5EF4-FFF2-40B4-BE49-F238E27FC236}">
                <a16:creationId xmlns:a16="http://schemas.microsoft.com/office/drawing/2014/main" id="{8AF9330D-5A76-4143-BFC0-5CCAF305C401}"/>
              </a:ext>
            </a:extLst>
          </p:cNvPr>
          <p:cNvGrpSpPr/>
          <p:nvPr/>
        </p:nvGrpSpPr>
        <p:grpSpPr>
          <a:xfrm>
            <a:off x="8731452" y="3089487"/>
            <a:ext cx="2276489" cy="3395699"/>
            <a:chOff x="9960014" y="1888151"/>
            <a:chExt cx="2347057" cy="3500964"/>
          </a:xfrm>
        </p:grpSpPr>
        <p:sp>
          <p:nvSpPr>
            <p:cNvPr id="5" name="文字方塊 34">
              <a:extLst>
                <a:ext uri="{FF2B5EF4-FFF2-40B4-BE49-F238E27FC236}">
                  <a16:creationId xmlns:a16="http://schemas.microsoft.com/office/drawing/2014/main" id="{0094C4F6-CD07-734A-9402-38E0B1B51C36}"/>
                </a:ext>
              </a:extLst>
            </p:cNvPr>
            <p:cNvSpPr txBox="1"/>
            <p:nvPr/>
          </p:nvSpPr>
          <p:spPr>
            <a:xfrm>
              <a:off x="11467574" y="3122336"/>
              <a:ext cx="839497" cy="428643"/>
            </a:xfrm>
            <a:prstGeom prst="rect">
              <a:avLst/>
            </a:prstGeom>
            <a:noFill/>
          </p:spPr>
          <p:txBody>
            <a:bodyPr wrap="square" rtlCol="0">
              <a:spAutoFit/>
            </a:bodyPr>
            <a:lstStyle/>
            <a:p>
              <a:r>
                <a:rPr lang="en-US" altLang="zh-TW" sz="1051" b="1">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lang="en-US" altLang="zh-TW" sz="1051" b="1">
                  <a:solidFill>
                    <a:schemeClr val="bg1"/>
                  </a:solidFill>
                  <a:latin typeface="微軟正黑體" panose="020B0604030504040204" pitchFamily="34" charset="-120"/>
                  <a:ea typeface="微軟正黑體" panose="020B0604030504040204" pitchFamily="34" charset="-120"/>
                </a:rPr>
                <a:t> </a:t>
              </a:r>
            </a:p>
            <a:p>
              <a:r>
                <a:rPr lang="zh-TW" altLang="en-US" sz="1051" b="1">
                  <a:solidFill>
                    <a:schemeClr val="bg1"/>
                  </a:solidFill>
                  <a:latin typeface="微軟正黑體" panose="020B0604030504040204" pitchFamily="34" charset="-120"/>
                  <a:ea typeface="微軟正黑體" panose="020B0604030504040204" pitchFamily="34" charset="-120"/>
                </a:rPr>
                <a:t>快取空間</a:t>
              </a:r>
              <a:endParaRPr lang="en-GB" altLang="zh-TW" sz="1051" b="1">
                <a:solidFill>
                  <a:schemeClr val="bg1"/>
                </a:solidFill>
                <a:latin typeface="微軟正黑體" panose="020B0604030504040204" pitchFamily="34" charset="-120"/>
                <a:ea typeface="微軟正黑體" panose="020B0604030504040204" pitchFamily="34" charset="-120"/>
              </a:endParaRPr>
            </a:p>
          </p:txBody>
        </p:sp>
        <p:cxnSp>
          <p:nvCxnSpPr>
            <p:cNvPr id="15"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6775" y="3620974"/>
              <a:ext cx="555275" cy="555275"/>
            </a:xfrm>
            <a:prstGeom prst="rect">
              <a:avLst/>
            </a:prstGeom>
          </p:spPr>
        </p:pic>
        <p:cxnSp>
          <p:nvCxnSpPr>
            <p:cNvPr id="17"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20" name="群組 26">
              <a:extLst>
                <a:ext uri="{FF2B5EF4-FFF2-40B4-BE49-F238E27FC236}">
                  <a16:creationId xmlns:a16="http://schemas.microsoft.com/office/drawing/2014/main" id="{25295283-6F23-CB4D-8506-513D04634D62}"/>
                </a:ext>
              </a:extLst>
            </p:cNvPr>
            <p:cNvGrpSpPr/>
            <p:nvPr/>
          </p:nvGrpSpPr>
          <p:grpSpPr>
            <a:xfrm>
              <a:off x="10396491" y="3675161"/>
              <a:ext cx="355659" cy="327429"/>
              <a:chOff x="3584870" y="5275450"/>
              <a:chExt cx="843804" cy="776825"/>
            </a:xfrm>
          </p:grpSpPr>
          <p:pic>
            <p:nvPicPr>
              <p:cNvPr id="2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8">
                <a:extLst>
                  <a:ext uri="{FF2B5EF4-FFF2-40B4-BE49-F238E27FC236}">
                    <a16:creationId xmlns:a16="http://schemas.microsoft.com/office/drawing/2014/main" id="{AE1B6A72-1245-4046-87F3-532FA09EDBC8}"/>
                  </a:ext>
                </a:extLst>
              </p:cNvPr>
              <p:cNvSpPr/>
              <p:nvPr/>
            </p:nvSpPr>
            <p:spPr>
              <a:xfrm>
                <a:off x="3584870" y="5487019"/>
                <a:ext cx="843804" cy="565256"/>
              </a:xfrm>
              <a:prstGeom prst="rect">
                <a:avLst/>
              </a:prstGeom>
            </p:spPr>
            <p:txBody>
              <a:bodyPr wrap="none">
                <a:spAutoFit/>
              </a:bodyPr>
              <a:lstStyle/>
              <a:p>
                <a:pPr algn="ctr" defTabSz="457167"/>
                <a:r>
                  <a:rPr lang="en-US" altLang="zh-TW" sz="451">
                    <a:solidFill>
                      <a:schemeClr val="bg1"/>
                    </a:solidFill>
                    <a:latin typeface="Arial" panose="020B0604020202020204" pitchFamily="34" charset="0"/>
                    <a:ea typeface="新細明體" panose="02020500000000000000" pitchFamily="18" charset="-120"/>
                    <a:cs typeface="Arial" panose="020B0604020202020204" pitchFamily="34" charset="0"/>
                  </a:rPr>
                  <a:t>META</a:t>
                </a:r>
              </a:p>
              <a:p>
                <a:pPr algn="ctr" defTabSz="457167"/>
                <a:r>
                  <a:rPr lang="en-US" altLang="zh-TW" sz="451">
                    <a:solidFill>
                      <a:schemeClr val="bg1"/>
                    </a:solidFill>
                    <a:latin typeface="Arial" panose="020B0604020202020204" pitchFamily="34" charset="0"/>
                    <a:ea typeface="新細明體" panose="02020500000000000000" pitchFamily="18" charset="-120"/>
                    <a:cs typeface="Arial" panose="020B0604020202020204" pitchFamily="34" charset="0"/>
                  </a:rPr>
                  <a:t>DATA</a:t>
                </a:r>
                <a:endParaRPr lang="en-GB" sz="451">
                  <a:solidFill>
                    <a:schemeClr val="bg1"/>
                  </a:solidFill>
                  <a:latin typeface="Arial" panose="020B0604020202020204" pitchFamily="34" charset="0"/>
                  <a:cs typeface="Arial" panose="020B0604020202020204" pitchFamily="34" charset="0"/>
                </a:endParaRPr>
              </a:p>
            </p:txBody>
          </p:sp>
        </p:grpSp>
        <p:pic>
          <p:nvPicPr>
            <p:cNvPr id="23"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5" name="圖形 39">
              <a:extLst>
                <a:ext uri="{FF2B5EF4-FFF2-40B4-BE49-F238E27FC236}">
                  <a16:creationId xmlns:a16="http://schemas.microsoft.com/office/drawing/2014/main" id="{79DE5075-AE4E-BE49-AED1-69B409957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1811" y="4613684"/>
              <a:ext cx="1276229" cy="775431"/>
            </a:xfrm>
            <a:prstGeom prst="rect">
              <a:avLst/>
            </a:prstGeom>
          </p:spPr>
        </p:pic>
        <p:cxnSp>
          <p:nvCxnSpPr>
            <p:cNvPr id="26"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0890ED3E-6486-924A-AEBB-9C1D5ECD25A6}"/>
                </a:ext>
              </a:extLst>
            </p:cNvPr>
            <p:cNvSpPr/>
            <p:nvPr/>
          </p:nvSpPr>
          <p:spPr>
            <a:xfrm>
              <a:off x="11067372" y="2585036"/>
              <a:ext cx="1239699" cy="285586"/>
            </a:xfrm>
            <a:prstGeom prst="rect">
              <a:avLst/>
            </a:prstGeom>
          </p:spPr>
          <p:txBody>
            <a:bodyPr wrap="square">
              <a:spAutoFit/>
            </a:bodyPr>
            <a:lstStyle/>
            <a:p>
              <a:pPr algn="ctr" defTabSz="457167"/>
              <a:r>
                <a:rPr lang="zh-CN"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網際網路</a:t>
              </a:r>
              <a:endParaRPr lang="en-GB"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9" name="矩形: 圓角 35">
              <a:extLst>
                <a:ext uri="{FF2B5EF4-FFF2-40B4-BE49-F238E27FC236}">
                  <a16:creationId xmlns:a16="http://schemas.microsoft.com/office/drawing/2014/main" id="{50A5A0F0-8E0C-874C-89DC-CC1C89560014}"/>
                </a:ext>
              </a:extLst>
            </p:cNvPr>
            <p:cNvSpPr/>
            <p:nvPr/>
          </p:nvSpPr>
          <p:spPr>
            <a:xfrm>
              <a:off x="11280342" y="2364591"/>
              <a:ext cx="750830"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r>
                <a:rPr lang="zh-CN" altLang="en-US" sz="1067"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較慢</a:t>
              </a:r>
              <a:endParaRPr lang="zh-TW" altLang="en-US" sz="1067"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文字方塊 30">
              <a:extLst>
                <a:ext uri="{FF2B5EF4-FFF2-40B4-BE49-F238E27FC236}">
                  <a16:creationId xmlns:a16="http://schemas.microsoft.com/office/drawing/2014/main" id="{A9D8F984-CB02-FA49-A3D2-8458FB87A293}"/>
                </a:ext>
              </a:extLst>
            </p:cNvPr>
            <p:cNvSpPr txBox="1"/>
            <p:nvPr/>
          </p:nvSpPr>
          <p:spPr>
            <a:xfrm>
              <a:off x="11205516" y="4196150"/>
              <a:ext cx="919886" cy="285586"/>
            </a:xfrm>
            <a:prstGeom prst="rect">
              <a:avLst/>
            </a:prstGeom>
            <a:noFill/>
          </p:spPr>
          <p:txBody>
            <a:bodyPr wrap="square" rtlCol="0">
              <a:spAutoFit/>
            </a:bodyPr>
            <a:lstStyle/>
            <a:p>
              <a:pPr algn="ctr" defTabSz="457167"/>
              <a:r>
                <a:rPr lang="zh-CN"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區域網路</a:t>
              </a:r>
              <a:endParaRPr lang="en-GB"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矩形: 圓角 35">
              <a:extLst>
                <a:ext uri="{FF2B5EF4-FFF2-40B4-BE49-F238E27FC236}">
                  <a16:creationId xmlns:a16="http://schemas.microsoft.com/office/drawing/2014/main" id="{A543A250-E0A6-3A44-962B-2E7E8E51AFF7}"/>
                </a:ext>
              </a:extLst>
            </p:cNvPr>
            <p:cNvSpPr/>
            <p:nvPr/>
          </p:nvSpPr>
          <p:spPr>
            <a:xfrm>
              <a:off x="11295923" y="4528274"/>
              <a:ext cx="739074"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r>
                <a:rPr lang="zh-TW" altLang="en-US" sz="1067"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較快</a:t>
              </a:r>
            </a:p>
          </p:txBody>
        </p:sp>
        <p:pic>
          <p:nvPicPr>
            <p:cNvPr id="32"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33"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rPr>
                <a:t>1</a:t>
              </a:r>
            </a:p>
          </p:txBody>
        </p:sp>
        <p:sp>
          <p:nvSpPr>
            <p:cNvPr id="34"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rPr>
                <a:t>2</a:t>
              </a:r>
            </a:p>
          </p:txBody>
        </p:sp>
        <p:sp>
          <p:nvSpPr>
            <p:cNvPr id="35"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rPr>
                <a:t>3</a:t>
              </a:r>
            </a:p>
          </p:txBody>
        </p:sp>
      </p:grpSp>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62225" y="2048531"/>
            <a:ext cx="1221230" cy="1221230"/>
          </a:xfrm>
          <a:prstGeom prst="rect">
            <a:avLst/>
          </a:prstGeom>
          <a:effectLst>
            <a:outerShdw blurRad="63500" sx="102000" sy="102000" algn="ctr" rotWithShape="0">
              <a:prstClr val="black">
                <a:alpha val="40000"/>
              </a:prstClr>
            </a:outerShdw>
          </a:effectLst>
        </p:spPr>
      </p:pic>
      <p:grpSp>
        <p:nvGrpSpPr>
          <p:cNvPr id="7" name="群組 6">
            <a:extLst>
              <a:ext uri="{FF2B5EF4-FFF2-40B4-BE49-F238E27FC236}">
                <a16:creationId xmlns:a16="http://schemas.microsoft.com/office/drawing/2014/main" id="{031E4378-3324-4A3F-9B8C-8048D0AA3B44}"/>
              </a:ext>
            </a:extLst>
          </p:cNvPr>
          <p:cNvGrpSpPr/>
          <p:nvPr/>
        </p:nvGrpSpPr>
        <p:grpSpPr>
          <a:xfrm>
            <a:off x="6257562" y="5207155"/>
            <a:ext cx="1776260" cy="360000"/>
            <a:chOff x="7022816" y="5340353"/>
            <a:chExt cx="1776260" cy="36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439076" y="5340353"/>
              <a:ext cx="360000" cy="36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966989" y="5340353"/>
              <a:ext cx="360000" cy="36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94903" y="5340353"/>
              <a:ext cx="360000" cy="36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022816" y="5340353"/>
              <a:ext cx="360000" cy="360000"/>
            </a:xfrm>
            <a:prstGeom prst="rect">
              <a:avLst/>
            </a:prstGeom>
            <a:noFill/>
            <a:effectLst>
              <a:outerShdw blurRad="50800" dist="38100" dir="2700000" algn="tl" rotWithShape="0">
                <a:prstClr val="black">
                  <a:alpha val="40000"/>
                </a:prstClr>
              </a:outerShdw>
            </a:effectLst>
          </p:spPr>
        </p:pic>
      </p:grpSp>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358397">
            <a:off x="3713609" y="5807488"/>
            <a:ext cx="512057" cy="512057"/>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603179">
            <a:off x="4312261" y="6011240"/>
            <a:ext cx="381687" cy="355315"/>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2168494" y="6023022"/>
            <a:ext cx="335901" cy="240197"/>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586104" y="5827101"/>
            <a:ext cx="391841" cy="39184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rot="20887694">
            <a:off x="1140875" y="5995052"/>
            <a:ext cx="406139" cy="305347"/>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0812052">
            <a:off x="545427" y="5929673"/>
            <a:ext cx="534355" cy="397092"/>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rot="558526">
            <a:off x="3195246" y="5960811"/>
            <a:ext cx="422063" cy="422063"/>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714161" y="5904324"/>
            <a:ext cx="350040" cy="35988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rot="20812052">
            <a:off x="6246838" y="5879966"/>
            <a:ext cx="361199" cy="3611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rot="573835">
            <a:off x="7432323" y="5839013"/>
            <a:ext cx="511807" cy="51180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715805" y="5931287"/>
            <a:ext cx="358805" cy="35988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rot="20996850">
            <a:off x="8124698" y="5729851"/>
            <a:ext cx="430037" cy="194503"/>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rot="1417122">
            <a:off x="6810157" y="5911391"/>
            <a:ext cx="458625" cy="395579"/>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rot="20812052">
            <a:off x="4921758" y="5993552"/>
            <a:ext cx="590941" cy="231944"/>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rot="181714">
            <a:off x="8358081" y="6120186"/>
            <a:ext cx="350040" cy="339321"/>
          </a:xfrm>
          <a:prstGeom prst="rect">
            <a:avLst/>
          </a:prstGeom>
          <a:effectLst>
            <a:outerShdw blurRad="50800" dist="38100" dir="2700000" algn="tl" rotWithShape="0">
              <a:prstClr val="black">
                <a:alpha val="40000"/>
              </a:prstClr>
            </a:outerShdw>
          </a:effectLst>
        </p:spPr>
      </p:pic>
      <p:sp>
        <p:nvSpPr>
          <p:cNvPr id="3" name="矩形 2">
            <a:extLst>
              <a:ext uri="{FF2B5EF4-FFF2-40B4-BE49-F238E27FC236}">
                <a16:creationId xmlns:a16="http://schemas.microsoft.com/office/drawing/2014/main" id="{133AD9E4-564C-F242-B48E-7B72EADC3EAA}"/>
              </a:ext>
            </a:extLst>
          </p:cNvPr>
          <p:cNvSpPr/>
          <p:nvPr/>
        </p:nvSpPr>
        <p:spPr>
          <a:xfrm>
            <a:off x="9698963" y="2371907"/>
            <a:ext cx="1803699" cy="523220"/>
          </a:xfrm>
          <a:prstGeom prst="rect">
            <a:avLst/>
          </a:prstGeom>
        </p:spPr>
        <p:txBody>
          <a:bodyPr wrap="none">
            <a:spAutoFit/>
          </a:bodyPr>
          <a:lstStyle/>
          <a:p>
            <a:pPr marL="180975" indent="-180975" fontAlgn="ctr">
              <a:buFont typeface="Arial" panose="020B0604020202020204" pitchFamily="34" charset="0"/>
              <a:buChar char="•"/>
            </a:pPr>
            <a:r>
              <a:rPr lang="zh-CN" altLang="en-US" sz="1400">
                <a:solidFill>
                  <a:schemeClr val="bg1"/>
                </a:solidFill>
                <a:latin typeface="微軟正黑體" panose="020B0604030504040204" pitchFamily="34" charset="-120"/>
                <a:ea typeface="微軟正黑體" panose="020B0604030504040204" pitchFamily="34" charset="-120"/>
              </a:rPr>
              <a:t>多方線上協作</a:t>
            </a:r>
            <a:endParaRPr lang="en-US" altLang="zh-CN" sz="1400">
              <a:solidFill>
                <a:schemeClr val="bg1"/>
              </a:solidFill>
              <a:latin typeface="微軟正黑體" panose="020B0604030504040204" pitchFamily="34" charset="-120"/>
              <a:ea typeface="微軟正黑體" panose="020B0604030504040204" pitchFamily="34" charset="-120"/>
            </a:endParaRPr>
          </a:p>
          <a:p>
            <a:pPr marL="180975" indent="-180975" fontAlgn="ctr">
              <a:buFont typeface="Arial" panose="020B0604020202020204" pitchFamily="34" charset="0"/>
              <a:buChar char="•"/>
            </a:pPr>
            <a:r>
              <a:rPr lang="zh-CN" altLang="en-US" sz="1400">
                <a:solidFill>
                  <a:schemeClr val="bg1"/>
                </a:solidFill>
                <a:latin typeface="微軟正黑體" panose="020B0604030504040204" pitchFamily="34" charset="-120"/>
                <a:ea typeface="微軟正黑體" panose="020B0604030504040204" pitchFamily="34" charset="-120"/>
              </a:rPr>
              <a:t>檔案層級資料分析</a:t>
            </a:r>
            <a:endParaRPr lang="en-US" altLang="zh-TW" sz="14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4173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5928599" y="2092396"/>
            <a:ext cx="3657399" cy="4327099"/>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cs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5908501" y="2012011"/>
            <a:ext cx="3686275" cy="661436"/>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9116630" y="3949037"/>
            <a:ext cx="3128300" cy="1812613"/>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Arial" panose="020B0604020202020204" pitchFamily="34" charset="0"/>
              <a:cs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9831433" y="3520976"/>
            <a:ext cx="2042160" cy="2898515"/>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cs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5908501" y="2097117"/>
            <a:ext cx="3686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新細明體"/>
                <a:cs typeface="Arial" panose="020B0604020202020204" pitchFamily="34" charset="0"/>
              </a:rPr>
              <a:t>VJBOD Cloud Gateway</a:t>
            </a:r>
          </a:p>
        </p:txBody>
      </p:sp>
      <p:sp>
        <p:nvSpPr>
          <p:cNvPr id="2" name="標題 1">
            <a:extLst>
              <a:ext uri="{FF2B5EF4-FFF2-40B4-BE49-F238E27FC236}">
                <a16:creationId xmlns:a16="http://schemas.microsoft.com/office/drawing/2014/main" id="{504DA140-E0F2-40E9-840F-E7E55AA4D2AF}"/>
              </a:ext>
            </a:extLst>
          </p:cNvPr>
          <p:cNvSpPr>
            <a:spLocks noGrp="1"/>
          </p:cNvSpPr>
          <p:nvPr>
            <p:ph type="title" idx="4294967295"/>
          </p:nvPr>
        </p:nvSpPr>
        <p:spPr>
          <a:xfrm>
            <a:off x="397933" y="389408"/>
            <a:ext cx="11396133" cy="1215718"/>
          </a:xfrm>
        </p:spPr>
        <p:txBody>
          <a:bodyPr>
            <a:noAutofit/>
          </a:bodyPr>
          <a:lstStyle/>
          <a:p>
            <a:pPr algn="ctr"/>
            <a:r>
              <a:rPr lang="en-US" altLang="zh-TW" sz="4000" b="1" dirty="0">
                <a:solidFill>
                  <a:schemeClr val="bg1"/>
                </a:solidFill>
                <a:latin typeface="微軟正黑體" panose="020B0604030504040204" pitchFamily="34" charset="-120"/>
                <a:ea typeface="微軟正黑體" panose="020B0604030504040204" pitchFamily="34" charset="-120"/>
              </a:rPr>
              <a:t>LUN </a:t>
            </a:r>
            <a:r>
              <a:rPr lang="zh-CN" altLang="en-US" sz="4000" b="1" dirty="0">
                <a:solidFill>
                  <a:schemeClr val="bg1"/>
                </a:solidFill>
                <a:latin typeface="微軟正黑體" panose="020B0604030504040204" pitchFamily="34" charset="-120"/>
                <a:ea typeface="微軟正黑體" panose="020B0604030504040204" pitchFamily="34" charset="-120"/>
              </a:rPr>
              <a:t>資料上雲與大型資料庫雲端備份利器：</a:t>
            </a:r>
            <a:br>
              <a:rPr lang="en-US" altLang="zh-CN" sz="4000" b="1" dirty="0">
                <a:solidFill>
                  <a:schemeClr val="bg1"/>
                </a:solidFill>
                <a:latin typeface="微軟正黑體" panose="020B0604030504040204" pitchFamily="34" charset="-120"/>
                <a:ea typeface="微軟正黑體" panose="020B0604030504040204" pitchFamily="34" charset="-120"/>
              </a:rPr>
            </a:br>
            <a:r>
              <a:rPr lang="zh-TW" altLang="en-US" sz="4000" b="1" dirty="0">
                <a:solidFill>
                  <a:schemeClr val="bg1"/>
                </a:solidFill>
                <a:latin typeface="微軟正黑體" panose="020B0604030504040204" pitchFamily="34" charset="-120"/>
                <a:ea typeface="微軟正黑體" panose="020B0604030504040204" pitchFamily="34" charset="-120"/>
              </a:rPr>
              <a:t>VJBOD cloud 區塊型雲網關</a:t>
            </a: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7832613" y="5584104"/>
            <a:ext cx="412923" cy="531799"/>
            <a:chOff x="9272428" y="5069210"/>
            <a:chExt cx="458537" cy="590550"/>
          </a:xfrm>
          <a:solidFill>
            <a:srgbClr val="0070C0"/>
          </a:solidFill>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400">
                <a:solidFill>
                  <a:schemeClr val="bg1"/>
                </a:solidFill>
              </a:endParaRPr>
            </a:p>
          </p:txBody>
        </p:sp>
      </p:grpSp>
      <p:sp>
        <p:nvSpPr>
          <p:cNvPr id="133" name="手繪多邊形: 圖案 132">
            <a:extLst>
              <a:ext uri="{FF2B5EF4-FFF2-40B4-BE49-F238E27FC236}">
                <a16:creationId xmlns:a16="http://schemas.microsoft.com/office/drawing/2014/main" id="{2B9B3A50-E569-4DA4-9EB7-D8CC5B2110EF}"/>
              </a:ext>
            </a:extLst>
          </p:cNvPr>
          <p:cNvSpPr/>
          <p:nvPr/>
        </p:nvSpPr>
        <p:spPr>
          <a:xfrm flipH="1">
            <a:off x="8308643" y="5641419"/>
            <a:ext cx="311799"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flipH="1">
            <a:off x="8258669" y="5586180"/>
            <a:ext cx="412923" cy="531803"/>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flipH="1">
            <a:off x="8456114" y="5923361"/>
            <a:ext cx="50563"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flipH="1">
            <a:off x="8485355" y="5888793"/>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flipH="1">
            <a:off x="8401592" y="5849422"/>
            <a:ext cx="50563"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flipH="1">
            <a:off x="8450552" y="5849764"/>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flipH="1">
            <a:off x="8396114" y="5883989"/>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flipH="1">
            <a:off x="8405804" y="5950464"/>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flipH="1">
            <a:off x="8523613" y="5794697"/>
            <a:ext cx="67416" cy="60043"/>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flipH="1">
            <a:off x="8540468" y="5954581"/>
            <a:ext cx="50563" cy="60043"/>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flipH="1">
            <a:off x="8335356" y="5794698"/>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flipH="1">
            <a:off x="8330636" y="5947976"/>
            <a:ext cx="50563"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73" name="文字方塊 172">
            <a:extLst>
              <a:ext uri="{FF2B5EF4-FFF2-40B4-BE49-F238E27FC236}">
                <a16:creationId xmlns:a16="http://schemas.microsoft.com/office/drawing/2014/main" id="{9F81420C-6607-4A38-8843-2600744F22E3}"/>
              </a:ext>
            </a:extLst>
          </p:cNvPr>
          <p:cNvSpPr txBox="1"/>
          <p:nvPr/>
        </p:nvSpPr>
        <p:spPr>
          <a:xfrm>
            <a:off x="5869848" y="5782202"/>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bg1"/>
                </a:solidFill>
                <a:latin typeface="Arial" panose="020B0604020202020204" pitchFamily="34" charset="0"/>
                <a:ea typeface="新細明體"/>
                <a:cs typeface="Arial" panose="020B0604020202020204" pitchFamily="34" charset="0"/>
              </a:rPr>
              <a:t>Cloud Volume</a:t>
            </a:r>
          </a:p>
          <a:p>
            <a:r>
              <a:rPr lang="zh-TW" altLang="en-US" sz="1200" b="1">
                <a:solidFill>
                  <a:schemeClr val="bg1"/>
                </a:solidFill>
                <a:latin typeface="Arial" panose="020B0604020202020204" pitchFamily="34" charset="0"/>
                <a:ea typeface="新細明體"/>
                <a:cs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6288769" y="5162551"/>
            <a:ext cx="945011" cy="568292"/>
            <a:chOff x="7312118" y="3899140"/>
            <a:chExt cx="854042" cy="513588"/>
          </a:xfrm>
          <a:solidFill>
            <a:srgbClr val="0070C0"/>
          </a:solidFill>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grp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0"/>
              <a:ext cx="408248" cy="496517"/>
              <a:chOff x="5884043" y="5462967"/>
              <a:chExt cx="467409" cy="568471"/>
            </a:xfrm>
            <a:grpFill/>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grpSp>
      </p:grpSp>
      <p:sp>
        <p:nvSpPr>
          <p:cNvPr id="282" name="文字方塊 281">
            <a:extLst>
              <a:ext uri="{FF2B5EF4-FFF2-40B4-BE49-F238E27FC236}">
                <a16:creationId xmlns:a16="http://schemas.microsoft.com/office/drawing/2014/main" id="{65E6732B-7214-471B-AB41-8A59B463DF0E}"/>
              </a:ext>
            </a:extLst>
          </p:cNvPr>
          <p:cNvSpPr txBox="1"/>
          <p:nvPr/>
        </p:nvSpPr>
        <p:spPr>
          <a:xfrm>
            <a:off x="6168013" y="3997272"/>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chemeClr val="bg1"/>
                </a:solidFill>
                <a:latin typeface="Arial" panose="020B0604020202020204" pitchFamily="34" charset="0"/>
                <a:ea typeface="新細明體"/>
                <a:cs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6252704" y="3263617"/>
            <a:ext cx="849928" cy="666137"/>
            <a:chOff x="6612338" y="3841845"/>
            <a:chExt cx="1023583" cy="696036"/>
          </a:xfrm>
          <a:solidFill>
            <a:srgbClr val="0070C0"/>
          </a:solidFill>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6318517" y="2896809"/>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Arial" panose="020B0604020202020204" pitchFamily="34" charset="0"/>
                <a:ea typeface="新細明體"/>
                <a:cs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2404373" y="3509647"/>
            <a:ext cx="796370" cy="1138601"/>
            <a:chOff x="4912659" y="5508327"/>
            <a:chExt cx="905540" cy="1215201"/>
          </a:xfrm>
          <a:solidFill>
            <a:srgbClr val="0070C0"/>
          </a:solidFill>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2081946" y="4640113"/>
            <a:ext cx="141299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solidFill>
                  <a:schemeClr val="bg1"/>
                </a:solidFill>
                <a:latin typeface="Arial" panose="020B0604020202020204" pitchFamily="34" charset="0"/>
                <a:ea typeface="+mn-lt"/>
                <a:cs typeface="Arial" panose="020B0604020202020204" pitchFamily="34" charset="0"/>
              </a:rPr>
              <a:t>Application </a:t>
            </a:r>
          </a:p>
          <a:p>
            <a:pPr algn="ctr"/>
            <a:r>
              <a:rPr lang="zh-TW" altLang="en-US" sz="1400" b="1">
                <a:solidFill>
                  <a:schemeClr val="bg1"/>
                </a:solidFill>
                <a:latin typeface="Arial" panose="020B0604020202020204" pitchFamily="34" charset="0"/>
                <a:ea typeface="+mn-lt"/>
                <a:cs typeface="Arial" panose="020B0604020202020204" pitchFamily="34" charset="0"/>
              </a:rPr>
              <a:t>Server</a:t>
            </a:r>
          </a:p>
          <a:p>
            <a:pPr algn="ctr"/>
            <a:endParaRPr lang="zh-TW" altLang="en-US" sz="1400" b="1">
              <a:solidFill>
                <a:schemeClr val="bg1"/>
              </a:solidFill>
              <a:latin typeface="Arial" panose="020B0604020202020204" pitchFamily="34" charset="0"/>
              <a:ea typeface="新細明體"/>
              <a:cs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3466151" y="3805652"/>
            <a:ext cx="2243300" cy="181816"/>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200012" y="3998736"/>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新細明體"/>
                <a:cs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2642995" y="5574925"/>
            <a:ext cx="3009613" cy="156304"/>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141499" y="5731641"/>
            <a:ext cx="2147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Arial" panose="020B0604020202020204" pitchFamily="34" charset="0"/>
                <a:ea typeface="新細明體"/>
                <a:cs typeface="Arial" panose="020B0604020202020204" pitchFamily="34" charset="0"/>
              </a:rPr>
              <a:t>SMB/NFS/AFP/</a:t>
            </a:r>
            <a:endParaRPr lang="en-US" altLang="zh-TW" sz="1400">
              <a:solidFill>
                <a:schemeClr val="bg1"/>
              </a:solidFill>
              <a:latin typeface="Arial" panose="020B0604020202020204" pitchFamily="34" charset="0"/>
              <a:ea typeface="新細明體"/>
              <a:cs typeface="Arial" panose="020B0604020202020204" pitchFamily="34" charset="0"/>
            </a:endParaRPr>
          </a:p>
          <a:p>
            <a:pPr algn="ctr"/>
            <a:r>
              <a:rPr lang="zh-TW" altLang="en-US" sz="1400">
                <a:solidFill>
                  <a:schemeClr val="bg1"/>
                </a:solidFill>
                <a:latin typeface="Arial" panose="020B0604020202020204" pitchFamily="34" charset="0"/>
                <a:ea typeface="新細明體"/>
                <a:cs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4387425" y="4005889"/>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新細明體"/>
                <a:cs typeface="Arial" panose="020B0604020202020204" pitchFamily="34" charset="0"/>
              </a:rPr>
              <a:t>iSCSI</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858112" y="449433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a:cs typeface="Arial" panose="020B0604020202020204" pitchFamily="34" charset="0"/>
              </a:rPr>
              <a:t>Client</a:t>
            </a:r>
            <a:endParaRPr lang="zh-TW" altLang="en-US" sz="1400" b="1">
              <a:solidFill>
                <a:schemeClr val="bg1"/>
              </a:solidFill>
              <a:latin typeface="Arial" panose="020B0604020202020204" pitchFamily="34" charset="0"/>
              <a:ea typeface="微軟正黑體"/>
              <a:cs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718180" y="4023578"/>
            <a:ext cx="625983" cy="162937"/>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grpSp>
        <p:nvGrpSpPr>
          <p:cNvPr id="397" name="群組 396">
            <a:extLst>
              <a:ext uri="{FF2B5EF4-FFF2-40B4-BE49-F238E27FC236}">
                <a16:creationId xmlns:a16="http://schemas.microsoft.com/office/drawing/2014/main" id="{C33B0932-7575-4EB0-80A2-5A2EE9EFD330}"/>
              </a:ext>
            </a:extLst>
          </p:cNvPr>
          <p:cNvGrpSpPr/>
          <p:nvPr/>
        </p:nvGrpSpPr>
        <p:grpSpPr>
          <a:xfrm>
            <a:off x="2238371" y="2286218"/>
            <a:ext cx="1074505" cy="712928"/>
            <a:chOff x="672980" y="1966505"/>
            <a:chExt cx="1057450" cy="651099"/>
          </a:xfrm>
          <a:solidFill>
            <a:srgbClr val="0070C0"/>
          </a:solid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grpSp>
      <p:grpSp>
        <p:nvGrpSpPr>
          <p:cNvPr id="401" name="群組 400">
            <a:extLst>
              <a:ext uri="{FF2B5EF4-FFF2-40B4-BE49-F238E27FC236}">
                <a16:creationId xmlns:a16="http://schemas.microsoft.com/office/drawing/2014/main" id="{F4E954A0-1934-44DA-A366-FABCEDFEAB01}"/>
              </a:ext>
            </a:extLst>
          </p:cNvPr>
          <p:cNvGrpSpPr/>
          <p:nvPr/>
        </p:nvGrpSpPr>
        <p:grpSpPr>
          <a:xfrm>
            <a:off x="649714" y="3677363"/>
            <a:ext cx="1053055" cy="765063"/>
            <a:chOff x="4219147" y="3532915"/>
            <a:chExt cx="1243059" cy="854781"/>
          </a:xfrm>
          <a:solidFill>
            <a:srgbClr val="0070C0"/>
          </a:solidFill>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20" name="矩形 19">
            <a:extLst>
              <a:ext uri="{FF2B5EF4-FFF2-40B4-BE49-F238E27FC236}">
                <a16:creationId xmlns:a16="http://schemas.microsoft.com/office/drawing/2014/main" id="{803ED537-4F73-4C08-93B3-B2F3542F5216}"/>
              </a:ext>
            </a:extLst>
          </p:cNvPr>
          <p:cNvSpPr/>
          <p:nvPr/>
        </p:nvSpPr>
        <p:spPr>
          <a:xfrm>
            <a:off x="10241934" y="3427616"/>
            <a:ext cx="902811" cy="523220"/>
          </a:xfrm>
          <a:prstGeom prst="rect">
            <a:avLst/>
          </a:prstGeom>
        </p:spPr>
        <p:txBody>
          <a:bodyPr wrap="none">
            <a:spAutoFit/>
          </a:bodyPr>
          <a:lstStyle/>
          <a:p>
            <a:pPr algn="ctr"/>
            <a:r>
              <a:rPr lang="zh-TW" altLang="en-US" sz="1400" b="1">
                <a:solidFill>
                  <a:schemeClr val="bg1"/>
                </a:solidFill>
                <a:ea typeface="微軟正黑體"/>
              </a:rPr>
              <a:t>雲端物件</a:t>
            </a:r>
            <a:endParaRPr lang="en-US" altLang="zh-TW" sz="1400" b="1">
              <a:solidFill>
                <a:schemeClr val="bg1"/>
              </a:solidFill>
              <a:ea typeface="微軟正黑體"/>
            </a:endParaRPr>
          </a:p>
          <a:p>
            <a:pPr algn="ctr"/>
            <a:r>
              <a:rPr lang="zh-TW" altLang="en-US" sz="1400" b="1">
                <a:solidFill>
                  <a:schemeClr val="bg1"/>
                </a:solidFill>
                <a:ea typeface="微軟正黑體"/>
              </a:rPr>
              <a:t>儲存空間</a:t>
            </a:r>
            <a:endParaRPr lang="en-US" altLang="zh-TW" sz="1400" b="1">
              <a:solidFill>
                <a:schemeClr val="bg1"/>
              </a:solidFill>
              <a:ea typeface="微軟正黑體"/>
            </a:endParaRP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9953431" y="4161009"/>
            <a:ext cx="1449999" cy="1011720"/>
            <a:chOff x="6134382" y="1540701"/>
            <a:chExt cx="4347102"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10375121" y="4489796"/>
            <a:ext cx="229360" cy="280147"/>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3352403" y="2411648"/>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新細明體"/>
                <a:cs typeface="Arial" panose="020B0604020202020204" pitchFamily="34" charset="0"/>
              </a:rPr>
              <a:t>Initiator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3437538" y="2823638"/>
            <a:ext cx="2243300" cy="181816"/>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sp>
        <p:nvSpPr>
          <p:cNvPr id="237" name="文字方塊 359">
            <a:extLst>
              <a:ext uri="{FF2B5EF4-FFF2-40B4-BE49-F238E27FC236}">
                <a16:creationId xmlns:a16="http://schemas.microsoft.com/office/drawing/2014/main" id="{51777329-7F2C-48E1-9355-42979D476401}"/>
              </a:ext>
            </a:extLst>
          </p:cNvPr>
          <p:cNvSpPr txBox="1"/>
          <p:nvPr/>
        </p:nvSpPr>
        <p:spPr>
          <a:xfrm>
            <a:off x="4367689" y="2979487"/>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新細明體"/>
                <a:cs typeface="Arial" panose="020B0604020202020204" pitchFamily="34" charset="0"/>
              </a:rPr>
              <a:t>iSCSI</a:t>
            </a:r>
          </a:p>
        </p:txBody>
      </p:sp>
      <p:pic>
        <p:nvPicPr>
          <p:cNvPr id="197" name="圖片 196"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22250" y="1976865"/>
            <a:ext cx="1096752" cy="1096749"/>
          </a:xfrm>
          <a:prstGeom prst="roundRect">
            <a:avLst>
              <a:gd name="adj" fmla="val 23763"/>
            </a:avLst>
          </a:prstGeom>
          <a:ln w="28575">
            <a:noFill/>
          </a:ln>
          <a:effectLst/>
        </p:spPr>
      </p:pic>
      <p:grpSp>
        <p:nvGrpSpPr>
          <p:cNvPr id="198" name="群組 197">
            <a:extLst>
              <a:ext uri="{FF2B5EF4-FFF2-40B4-BE49-F238E27FC236}">
                <a16:creationId xmlns:a16="http://schemas.microsoft.com/office/drawing/2014/main" id="{3502B36C-A39A-458B-81E2-FAF0C1B43461}"/>
              </a:ext>
            </a:extLst>
          </p:cNvPr>
          <p:cNvGrpSpPr/>
          <p:nvPr/>
        </p:nvGrpSpPr>
        <p:grpSpPr>
          <a:xfrm>
            <a:off x="10050282" y="5553267"/>
            <a:ext cx="1407224" cy="533879"/>
            <a:chOff x="7884633" y="5312644"/>
            <a:chExt cx="1407224" cy="533876"/>
          </a:xfrm>
        </p:grpSpPr>
        <p:sp>
          <p:nvSpPr>
            <p:cNvPr id="199" name="文字方塊 198">
              <a:extLst>
                <a:ext uri="{FF2B5EF4-FFF2-40B4-BE49-F238E27FC236}">
                  <a16:creationId xmlns:a16="http://schemas.microsoft.com/office/drawing/2014/main" id="{9A0E53F5-A091-4776-AEC5-7F1E9A42F0DC}"/>
                </a:ext>
              </a:extLst>
            </p:cNvPr>
            <p:cNvSpPr txBox="1"/>
            <p:nvPr/>
          </p:nvSpPr>
          <p:spPr>
            <a:xfrm>
              <a:off x="8715818" y="5461291"/>
              <a:ext cx="576039" cy="307775"/>
            </a:xfrm>
            <a:prstGeom prst="rect">
              <a:avLst/>
            </a:prstGeom>
            <a:solidFill>
              <a:srgbClr val="35393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200"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277"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8"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9"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80"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81"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400">
                  <a:solidFill>
                    <a:schemeClr val="bg1"/>
                  </a:solidFill>
                </a:endParaRPr>
              </a:p>
            </p:txBody>
          </p:sp>
          <p:sp>
            <p:nvSpPr>
              <p:cNvPr id="292"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5"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6"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7"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8"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9"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10"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grpSp>
        <p:sp>
          <p:nvSpPr>
            <p:cNvPr id="201"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02"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03"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38"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39"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0"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1"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2"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3"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4"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5"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6"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grpSp>
      <p:grpSp>
        <p:nvGrpSpPr>
          <p:cNvPr id="311" name="圖形 211">
            <a:extLst>
              <a:ext uri="{FF2B5EF4-FFF2-40B4-BE49-F238E27FC236}">
                <a16:creationId xmlns:a16="http://schemas.microsoft.com/office/drawing/2014/main" id="{E8E68237-25B9-468C-80E8-34716B2AE555}"/>
              </a:ext>
            </a:extLst>
          </p:cNvPr>
          <p:cNvGrpSpPr/>
          <p:nvPr/>
        </p:nvGrpSpPr>
        <p:grpSpPr>
          <a:xfrm>
            <a:off x="10669705" y="4489796"/>
            <a:ext cx="229360" cy="280147"/>
            <a:chOff x="6880167" y="2925402"/>
            <a:chExt cx="551412" cy="630183"/>
          </a:xfrm>
          <a:solidFill>
            <a:schemeClr val="tx1"/>
          </a:solidFill>
        </p:grpSpPr>
        <p:sp>
          <p:nvSpPr>
            <p:cNvPr id="312"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endParaRPr>
            </a:p>
          </p:txBody>
        </p:sp>
        <p:sp>
          <p:nvSpPr>
            <p:cNvPr id="313"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sp>
          <p:nvSpPr>
            <p:cNvPr id="314"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grpSp>
      <p:sp>
        <p:nvSpPr>
          <p:cNvPr id="315" name="文字方塊 314">
            <a:extLst>
              <a:ext uri="{FF2B5EF4-FFF2-40B4-BE49-F238E27FC236}">
                <a16:creationId xmlns:a16="http://schemas.microsoft.com/office/drawing/2014/main" id="{6F64CE75-73E3-49E1-AD2F-59C36770480B}"/>
              </a:ext>
            </a:extLst>
          </p:cNvPr>
          <p:cNvSpPr txBox="1"/>
          <p:nvPr/>
        </p:nvSpPr>
        <p:spPr>
          <a:xfrm>
            <a:off x="2244738" y="3014953"/>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a:cs typeface="Arial" panose="020B0604020202020204" pitchFamily="34" charset="0"/>
              </a:rPr>
              <a:t>Local user</a:t>
            </a:r>
          </a:p>
        </p:txBody>
      </p:sp>
      <p:pic>
        <p:nvPicPr>
          <p:cNvPr id="316" name="圖形 315">
            <a:extLst>
              <a:ext uri="{FF2B5EF4-FFF2-40B4-BE49-F238E27FC236}">
                <a16:creationId xmlns:a16="http://schemas.microsoft.com/office/drawing/2014/main" id="{A83B1F37-7C31-4985-8992-B844E896A795}"/>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2034824" y="2642350"/>
            <a:ext cx="391767" cy="372521"/>
          </a:xfrm>
          <a:prstGeom prst="rect">
            <a:avLst/>
          </a:prstGeom>
        </p:spPr>
      </p:pic>
      <p:grpSp>
        <p:nvGrpSpPr>
          <p:cNvPr id="321" name="群組 320">
            <a:extLst>
              <a:ext uri="{FF2B5EF4-FFF2-40B4-BE49-F238E27FC236}">
                <a16:creationId xmlns:a16="http://schemas.microsoft.com/office/drawing/2014/main" id="{A83E0AE9-DE75-488F-A8B6-34FF8CD69EC6}"/>
              </a:ext>
            </a:extLst>
          </p:cNvPr>
          <p:cNvGrpSpPr/>
          <p:nvPr/>
        </p:nvGrpSpPr>
        <p:grpSpPr>
          <a:xfrm>
            <a:off x="1411368" y="5306493"/>
            <a:ext cx="1074505" cy="712928"/>
            <a:chOff x="672980" y="1966505"/>
            <a:chExt cx="1057450" cy="651099"/>
          </a:xfrm>
          <a:solidFill>
            <a:srgbClr val="0070C0"/>
          </a:solidFill>
        </p:grpSpPr>
        <p:sp>
          <p:nvSpPr>
            <p:cNvPr id="322" name="手繪多邊形: 圖案 321">
              <a:extLst>
                <a:ext uri="{FF2B5EF4-FFF2-40B4-BE49-F238E27FC236}">
                  <a16:creationId xmlns:a16="http://schemas.microsoft.com/office/drawing/2014/main" id="{CFB3F76A-A50E-4552-AEB3-2181470588E2}"/>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23" name="手繪多邊形: 圖案 322">
              <a:extLst>
                <a:ext uri="{FF2B5EF4-FFF2-40B4-BE49-F238E27FC236}">
                  <a16:creationId xmlns:a16="http://schemas.microsoft.com/office/drawing/2014/main" id="{F979B78B-E025-48A3-BA91-528466673A8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grpSp>
      <p:sp>
        <p:nvSpPr>
          <p:cNvPr id="324" name="文字方塊 323">
            <a:extLst>
              <a:ext uri="{FF2B5EF4-FFF2-40B4-BE49-F238E27FC236}">
                <a16:creationId xmlns:a16="http://schemas.microsoft.com/office/drawing/2014/main" id="{3729410E-1962-4525-8E4E-E6E1CA136F2A}"/>
              </a:ext>
            </a:extLst>
          </p:cNvPr>
          <p:cNvSpPr txBox="1"/>
          <p:nvPr/>
        </p:nvSpPr>
        <p:spPr>
          <a:xfrm>
            <a:off x="1417735" y="6035227"/>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a:cs typeface="Arial" panose="020B0604020202020204" pitchFamily="34" charset="0"/>
              </a:rPr>
              <a:t>Local user</a:t>
            </a:r>
          </a:p>
        </p:txBody>
      </p:sp>
      <p:pic>
        <p:nvPicPr>
          <p:cNvPr id="325" name="圖形 324">
            <a:extLst>
              <a:ext uri="{FF2B5EF4-FFF2-40B4-BE49-F238E27FC236}">
                <a16:creationId xmlns:a16="http://schemas.microsoft.com/office/drawing/2014/main" id="{DD9D457A-A143-4143-A859-E216FC09E2C3}"/>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207820" y="5662625"/>
            <a:ext cx="391767" cy="372521"/>
          </a:xfrm>
          <a:prstGeom prst="rect">
            <a:avLst/>
          </a:prstGeom>
        </p:spPr>
      </p:pic>
      <p:sp>
        <p:nvSpPr>
          <p:cNvPr id="192" name="文字方塊 191">
            <a:extLst>
              <a:ext uri="{FF2B5EF4-FFF2-40B4-BE49-F238E27FC236}">
                <a16:creationId xmlns:a16="http://schemas.microsoft.com/office/drawing/2014/main" id="{10748BF9-79FD-4154-AFB2-3FEE9DFA08D5}"/>
              </a:ext>
            </a:extLst>
          </p:cNvPr>
          <p:cNvSpPr txBox="1"/>
          <p:nvPr/>
        </p:nvSpPr>
        <p:spPr>
          <a:xfrm>
            <a:off x="8687271" y="5711953"/>
            <a:ext cx="651852" cy="307777"/>
          </a:xfrm>
          <a:prstGeom prst="rect">
            <a:avLst/>
          </a:prstGeom>
          <a:noFill/>
        </p:spPr>
        <p:txBody>
          <a:bodyPr wrap="square">
            <a:spAutoFit/>
          </a:bodyPr>
          <a:lstStyle/>
          <a:p>
            <a:pPr defTabSz="1219170">
              <a:buClr>
                <a:srgbClr val="000000"/>
              </a:buClr>
              <a:defRPr/>
            </a:pPr>
            <a:r>
              <a:rPr lang="zh-TW" altLang="en-US" sz="1400" b="1" kern="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a:rPr>
              <a:t>快照</a:t>
            </a:r>
          </a:p>
        </p:txBody>
      </p:sp>
      <p:pic>
        <p:nvPicPr>
          <p:cNvPr id="159" name="圖片 158" descr="一張含有 文字, 電子用品 的圖片&#10;&#10;自動產生的描述">
            <a:extLst>
              <a:ext uri="{FF2B5EF4-FFF2-40B4-BE49-F238E27FC236}">
                <a16:creationId xmlns:a16="http://schemas.microsoft.com/office/drawing/2014/main" id="{4302157C-7E03-2496-75A7-B2CAF4150C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9314" y="4338946"/>
            <a:ext cx="3391926" cy="579341"/>
          </a:xfrm>
          <a:prstGeom prst="rect">
            <a:avLst/>
          </a:prstGeom>
        </p:spPr>
      </p:pic>
    </p:spTree>
    <p:extLst>
      <p:ext uri="{BB962C8B-B14F-4D97-AF65-F5344CB8AC3E}">
        <p14:creationId xmlns:p14="http://schemas.microsoft.com/office/powerpoint/2010/main" val="3486084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FB35739-FDF9-E241-8415-2862DAC91DC5}"/>
              </a:ext>
            </a:extLst>
          </p:cNvPr>
          <p:cNvSpPr/>
          <p:nvPr/>
        </p:nvSpPr>
        <p:spPr>
          <a:xfrm>
            <a:off x="2342517" y="1899970"/>
            <a:ext cx="6740681" cy="707886"/>
          </a:xfrm>
          <a:prstGeom prst="rect">
            <a:avLst/>
          </a:prstGeom>
        </p:spPr>
        <p:txBody>
          <a:bodyPr wrap="square">
            <a:spAutoFit/>
          </a:bodyPr>
          <a:lstStyle/>
          <a:p>
            <a:pPr marL="180975" indent="-180975">
              <a:buClr>
                <a:srgbClr val="F34F21"/>
              </a:buClr>
              <a:buFont typeface="Arial" panose="020B0604020202020204" pitchFamily="34" charset="0"/>
              <a:buChar char="•"/>
            </a:pPr>
            <a:r>
              <a:rPr lang="zh-CN" altLang="en-US" sz="2000" dirty="0">
                <a:solidFill>
                  <a:schemeClr val="bg1"/>
                </a:solidFill>
                <a:latin typeface="微軟正黑體" panose="020B0604030504040204" pitchFamily="34" charset="-120"/>
                <a:ea typeface="微軟正黑體" panose="020B0604030504040204" pitchFamily="34" charset="-120"/>
              </a:rPr>
              <a:t>親手掌握企業的資料</a:t>
            </a:r>
            <a:endParaRPr lang="en-US" altLang="zh-CN" sz="2000" dirty="0">
              <a:solidFill>
                <a:schemeClr val="bg1"/>
              </a:solidFill>
              <a:latin typeface="微軟正黑體" panose="020B0604030504040204" pitchFamily="34" charset="-120"/>
              <a:ea typeface="微軟正黑體" panose="020B0604030504040204" pitchFamily="34" charset="-120"/>
            </a:endParaRPr>
          </a:p>
          <a:p>
            <a:pPr marL="180975" indent="-180975">
              <a:buClr>
                <a:srgbClr val="F34F21"/>
              </a:buClr>
              <a:buFont typeface="Arial" panose="020B0604020202020204" pitchFamily="34" charset="0"/>
              <a:buChar char="•"/>
            </a:pPr>
            <a:r>
              <a:rPr lang="zh-CN" altLang="en-US" sz="2000" dirty="0">
                <a:solidFill>
                  <a:schemeClr val="bg1"/>
                </a:solidFill>
                <a:latin typeface="微軟正黑體" panose="020B0604030504040204" pitchFamily="34" charset="-120"/>
                <a:ea typeface="微軟正黑體" panose="020B0604030504040204" pitchFamily="34" charset="-120"/>
              </a:rPr>
              <a:t>把重要資料移出雲端，節省服務成本</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5140" y="1755287"/>
            <a:ext cx="1044003" cy="1044000"/>
          </a:xfrm>
          <a:prstGeom prst="rect">
            <a:avLst/>
          </a:prstGeom>
        </p:spPr>
      </p:pic>
      <p:pic>
        <p:nvPicPr>
          <p:cNvPr id="8" name="圖片 7">
            <a:extLst>
              <a:ext uri="{FF2B5EF4-FFF2-40B4-BE49-F238E27FC236}">
                <a16:creationId xmlns:a16="http://schemas.microsoft.com/office/drawing/2014/main" id="{96797B96-E61E-BD48-B54E-963B4A5DE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4986" y="3585821"/>
            <a:ext cx="688771" cy="535314"/>
          </a:xfrm>
          <a:prstGeom prst="rect">
            <a:avLst/>
          </a:prstGeom>
        </p:spPr>
      </p:pic>
      <p:pic>
        <p:nvPicPr>
          <p:cNvPr id="9" name="圖片 8">
            <a:extLst>
              <a:ext uri="{FF2B5EF4-FFF2-40B4-BE49-F238E27FC236}">
                <a16:creationId xmlns:a16="http://schemas.microsoft.com/office/drawing/2014/main" id="{269023D6-F72B-2E4F-A537-3B6084591D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269" y="4264638"/>
            <a:ext cx="804777" cy="625475"/>
          </a:xfrm>
          <a:prstGeom prst="rect">
            <a:avLst/>
          </a:prstGeom>
        </p:spPr>
      </p:pic>
      <p:pic>
        <p:nvPicPr>
          <p:cNvPr id="10" name="圖片 9">
            <a:extLst>
              <a:ext uri="{FF2B5EF4-FFF2-40B4-BE49-F238E27FC236}">
                <a16:creationId xmlns:a16="http://schemas.microsoft.com/office/drawing/2014/main" id="{50E84079-8EEE-A146-A182-92CF37A639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4987" y="5046251"/>
            <a:ext cx="749532" cy="582537"/>
          </a:xfrm>
          <a:prstGeom prst="rect">
            <a:avLst/>
          </a:prstGeom>
        </p:spPr>
      </p:pic>
      <p:pic>
        <p:nvPicPr>
          <p:cNvPr id="11" name="圖片 10">
            <a:extLst>
              <a:ext uri="{FF2B5EF4-FFF2-40B4-BE49-F238E27FC236}">
                <a16:creationId xmlns:a16="http://schemas.microsoft.com/office/drawing/2014/main" id="{29C49868-32B0-DE4C-831D-EDA6F32B84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7797" y="5779735"/>
            <a:ext cx="750716" cy="583458"/>
          </a:xfrm>
          <a:prstGeom prst="rect">
            <a:avLst/>
          </a:prstGeom>
        </p:spPr>
      </p:pic>
      <p:sp>
        <p:nvSpPr>
          <p:cNvPr id="12" name="矩形 11">
            <a:extLst>
              <a:ext uri="{FF2B5EF4-FFF2-40B4-BE49-F238E27FC236}">
                <a16:creationId xmlns:a16="http://schemas.microsoft.com/office/drawing/2014/main" id="{CB14EC27-368E-EC4B-A2C4-FC39FAB6B4AE}"/>
              </a:ext>
            </a:extLst>
          </p:cNvPr>
          <p:cNvSpPr/>
          <p:nvPr/>
        </p:nvSpPr>
        <p:spPr>
          <a:xfrm>
            <a:off x="1759934" y="3604427"/>
            <a:ext cx="3129063" cy="523220"/>
          </a:xfrm>
          <a:prstGeom prst="rect">
            <a:avLst/>
          </a:prstGeom>
        </p:spPr>
        <p:txBody>
          <a:bodyPr wrap="square">
            <a:spAutoFit/>
          </a:bodyPr>
          <a:lstStyle/>
          <a:p>
            <a:pPr fontAlgn="base"/>
            <a:r>
              <a:rPr lang="en-US" altLang="zh-TW" sz="1400" b="1">
                <a:solidFill>
                  <a:schemeClr val="bg1"/>
                </a:solidFill>
                <a:latin typeface="微軟正黑體" panose="020B0604030504040204" pitchFamily="34" charset="-120"/>
                <a:ea typeface="微軟正黑體" panose="020B0604030504040204" pitchFamily="34" charset="-120"/>
              </a:rPr>
              <a:t>Gmail</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 </a:t>
            </a:r>
            <a:r>
              <a:rPr lang="en-US" altLang="zh-TW" sz="1400">
                <a:solidFill>
                  <a:schemeClr val="bg1"/>
                </a:solidFill>
                <a:latin typeface="微軟正黑體" panose="020B0604030504040204" pitchFamily="34" charset="-120"/>
                <a:ea typeface="微軟正黑體" panose="020B0604030504040204" pitchFamily="34" charset="-120"/>
              </a:rPr>
              <a:t>Email </a:t>
            </a:r>
            <a:r>
              <a:rPr lang="zh-TW" altLang="en-US" sz="1400">
                <a:solidFill>
                  <a:schemeClr val="bg1"/>
                </a:solidFill>
                <a:latin typeface="微軟正黑體" panose="020B0604030504040204" pitchFamily="34" charset="-120"/>
                <a:ea typeface="微軟正黑體" panose="020B0604030504040204" pitchFamily="34" charset="-120"/>
              </a:rPr>
              <a:t>及附檔</a:t>
            </a:r>
          </a:p>
        </p:txBody>
      </p:sp>
      <p:sp>
        <p:nvSpPr>
          <p:cNvPr id="13" name="矩形 12">
            <a:extLst>
              <a:ext uri="{FF2B5EF4-FFF2-40B4-BE49-F238E27FC236}">
                <a16:creationId xmlns:a16="http://schemas.microsoft.com/office/drawing/2014/main" id="{C3FA0CB3-3677-AE4F-8F14-A12C9F16CF6A}"/>
              </a:ext>
            </a:extLst>
          </p:cNvPr>
          <p:cNvSpPr/>
          <p:nvPr/>
        </p:nvSpPr>
        <p:spPr>
          <a:xfrm>
            <a:off x="1759934" y="4263736"/>
            <a:ext cx="4033963" cy="738664"/>
          </a:xfrm>
          <a:prstGeom prst="rect">
            <a:avLst/>
          </a:prstGeom>
        </p:spPr>
        <p:txBody>
          <a:bodyPr wrap="square">
            <a:spAutoFit/>
          </a:bodyPr>
          <a:lstStyle/>
          <a:p>
            <a:r>
              <a:rPr lang="zh-TW" altLang="en-US" sz="1400" b="1">
                <a:solidFill>
                  <a:schemeClr val="bg1"/>
                </a:solidFill>
                <a:latin typeface="微軟正黑體" panose="020B0604030504040204" pitchFamily="34" charset="-120"/>
                <a:ea typeface="微軟正黑體" panose="020B0604030504040204" pitchFamily="34" charset="-120"/>
              </a:rPr>
              <a:t>雲端硬碟</a:t>
            </a:r>
            <a:endParaRPr lang="en-US" altLang="zh-TW" sz="1400" b="1">
              <a:solidFill>
                <a:schemeClr val="bg1"/>
              </a:solidFill>
              <a:latin typeface="微軟正黑體" panose="020B0604030504040204" pitchFamily="34" charset="-120"/>
              <a:ea typeface="微軟正黑體" panose="020B0604030504040204" pitchFamily="34" charset="-120"/>
            </a:endParaRPr>
          </a:p>
          <a:p>
            <a:r>
              <a:rPr lang="zh-TW" altLang="en-US" sz="1400">
                <a:solidFill>
                  <a:schemeClr val="bg1"/>
                </a:solidFill>
                <a:latin typeface="微軟正黑體" panose="020B0604030504040204" pitchFamily="34" charset="-120"/>
                <a:ea typeface="微軟正黑體" panose="020B0604030504040204" pitchFamily="34" charset="-120"/>
              </a:rPr>
              <a:t>備份所有檔案，包含檔案的所有版本，支援備份 </a:t>
            </a:r>
            <a:r>
              <a:rPr lang="en-US" altLang="zh-TW" sz="1400">
                <a:solidFill>
                  <a:schemeClr val="bg1"/>
                </a:solidFill>
                <a:latin typeface="微軟正黑體" panose="020B0604030504040204" pitchFamily="34" charset="-120"/>
                <a:ea typeface="微軟正黑體" panose="020B0604030504040204" pitchFamily="34" charset="-120"/>
              </a:rPr>
              <a:t>My Drive </a:t>
            </a:r>
            <a:r>
              <a:rPr lang="zh-TW" altLang="en-US" sz="1400">
                <a:solidFill>
                  <a:schemeClr val="bg1"/>
                </a:solidFill>
                <a:latin typeface="微軟正黑體" panose="020B0604030504040204" pitchFamily="34" charset="-120"/>
                <a:ea typeface="微軟正黑體" panose="020B0604030504040204" pitchFamily="34" charset="-120"/>
              </a:rPr>
              <a:t>及 </a:t>
            </a:r>
            <a:r>
              <a:rPr lang="en-US" altLang="zh-TW" sz="1400">
                <a:solidFill>
                  <a:schemeClr val="bg1"/>
                </a:solidFill>
                <a:latin typeface="微軟正黑體" panose="020B0604030504040204" pitchFamily="34" charset="-120"/>
                <a:ea typeface="微軟正黑體" panose="020B0604030504040204" pitchFamily="34" charset="-120"/>
              </a:rPr>
              <a:t>Shared Drive</a:t>
            </a:r>
            <a:endParaRPr lang="zh-TW" altLang="en-US" sz="1400">
              <a:solidFill>
                <a:schemeClr val="bg1"/>
              </a:solidFill>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63117" y="3538630"/>
            <a:ext cx="776573" cy="603555"/>
          </a:xfrm>
          <a:prstGeom prst="rect">
            <a:avLst/>
          </a:prstGeom>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3117" y="4290909"/>
            <a:ext cx="776573" cy="603555"/>
          </a:xfrm>
          <a:prstGeom prst="rect">
            <a:avLst/>
          </a:prstGeom>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3117" y="5018783"/>
            <a:ext cx="776573" cy="603555"/>
          </a:xfrm>
          <a:prstGeom prst="rect">
            <a:avLst/>
          </a:prstGeom>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63117" y="5733988"/>
            <a:ext cx="776573" cy="603555"/>
          </a:xfrm>
          <a:prstGeom prst="rect">
            <a:avLst/>
          </a:prstGeom>
        </p:spPr>
      </p:pic>
      <p:sp>
        <p:nvSpPr>
          <p:cNvPr id="18" name="矩形 17">
            <a:extLst>
              <a:ext uri="{FF2B5EF4-FFF2-40B4-BE49-F238E27FC236}">
                <a16:creationId xmlns:a16="http://schemas.microsoft.com/office/drawing/2014/main" id="{D8AB2CD0-BF8C-B043-B694-D52B13487592}"/>
              </a:ext>
            </a:extLst>
          </p:cNvPr>
          <p:cNvSpPr/>
          <p:nvPr/>
        </p:nvSpPr>
        <p:spPr>
          <a:xfrm>
            <a:off x="1759935" y="5115653"/>
            <a:ext cx="4831089" cy="523220"/>
          </a:xfrm>
          <a:prstGeom prst="rect">
            <a:avLst/>
          </a:prstGeom>
        </p:spPr>
        <p:txBody>
          <a:bodyPr wrap="square">
            <a:spAutoFit/>
          </a:bodyPr>
          <a:lstStyle/>
          <a:p>
            <a:pPr fontAlgn="base"/>
            <a:r>
              <a:rPr lang="zh-TW" altLang="en-US" sz="1400" b="1">
                <a:solidFill>
                  <a:schemeClr val="bg1"/>
                </a:solidFill>
                <a:latin typeface="微軟正黑體" panose="020B0604030504040204" pitchFamily="34" charset="-120"/>
                <a:ea typeface="微軟正黑體" panose="020B0604030504040204" pitchFamily="34" charset="-120"/>
              </a:rPr>
              <a:t>聯絡人</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備份所有聯絡人資訊</a:t>
            </a:r>
          </a:p>
        </p:txBody>
      </p:sp>
      <p:sp>
        <p:nvSpPr>
          <p:cNvPr id="19" name="矩形 18">
            <a:extLst>
              <a:ext uri="{FF2B5EF4-FFF2-40B4-BE49-F238E27FC236}">
                <a16:creationId xmlns:a16="http://schemas.microsoft.com/office/drawing/2014/main" id="{251B05E0-5BB9-4A4A-BF31-2CDA15ACBE75}"/>
              </a:ext>
            </a:extLst>
          </p:cNvPr>
          <p:cNvSpPr/>
          <p:nvPr/>
        </p:nvSpPr>
        <p:spPr>
          <a:xfrm>
            <a:off x="1825031" y="5820756"/>
            <a:ext cx="6096000" cy="523220"/>
          </a:xfrm>
          <a:prstGeom prst="rect">
            <a:avLst/>
          </a:prstGeom>
        </p:spPr>
        <p:txBody>
          <a:bodyPr>
            <a:spAutoFit/>
          </a:bodyPr>
          <a:lstStyle/>
          <a:p>
            <a:pPr fontAlgn="base"/>
            <a:r>
              <a:rPr lang="zh-TW" altLang="en-US" sz="1400" b="1">
                <a:solidFill>
                  <a:schemeClr val="bg1"/>
                </a:solidFill>
                <a:latin typeface="微軟正黑體" panose="020B0604030504040204" pitchFamily="34" charset="-120"/>
                <a:ea typeface="微軟正黑體" panose="020B0604030504040204" pitchFamily="34" charset="-120"/>
              </a:rPr>
              <a:t>日曆</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備份所有日曆事件資訊及附檔</a:t>
            </a:r>
          </a:p>
        </p:txBody>
      </p:sp>
      <p:sp>
        <p:nvSpPr>
          <p:cNvPr id="20" name="矩形 19">
            <a:extLst>
              <a:ext uri="{FF2B5EF4-FFF2-40B4-BE49-F238E27FC236}">
                <a16:creationId xmlns:a16="http://schemas.microsoft.com/office/drawing/2014/main" id="{EE76F351-202C-C249-BF05-932698B7339C}"/>
              </a:ext>
            </a:extLst>
          </p:cNvPr>
          <p:cNvSpPr/>
          <p:nvPr/>
        </p:nvSpPr>
        <p:spPr>
          <a:xfrm>
            <a:off x="7682481" y="3606853"/>
            <a:ext cx="3710213" cy="523220"/>
          </a:xfrm>
          <a:prstGeom prst="rect">
            <a:avLst/>
          </a:prstGeom>
        </p:spPr>
        <p:txBody>
          <a:bodyPr wrap="square">
            <a:spAutoFit/>
          </a:bodyPr>
          <a:lstStyle/>
          <a:p>
            <a:pPr fontAlgn="base"/>
            <a:r>
              <a:rPr lang="zh-TW" altLang="en-US" sz="1400" b="1">
                <a:solidFill>
                  <a:schemeClr val="bg1"/>
                </a:solidFill>
                <a:latin typeface="微軟正黑體" panose="020B0604030504040204" pitchFamily="34" charset="-120"/>
                <a:ea typeface="微軟正黑體" panose="020B0604030504040204" pitchFamily="34" charset="-120"/>
              </a:rPr>
              <a:t>信箱</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 </a:t>
            </a:r>
            <a:r>
              <a:rPr lang="en-US" altLang="zh-TW" sz="1400">
                <a:solidFill>
                  <a:schemeClr val="bg1"/>
                </a:solidFill>
                <a:latin typeface="微軟正黑體" panose="020B0604030504040204" pitchFamily="34" charset="-120"/>
                <a:ea typeface="微軟正黑體" panose="020B0604030504040204" pitchFamily="34" charset="-120"/>
              </a:rPr>
              <a:t>Outlook Email </a:t>
            </a:r>
            <a:r>
              <a:rPr lang="zh-TW" altLang="en-US" sz="1400">
                <a:solidFill>
                  <a:schemeClr val="bg1"/>
                </a:solidFill>
                <a:latin typeface="微軟正黑體" panose="020B0604030504040204" pitchFamily="34" charset="-120"/>
                <a:ea typeface="微軟正黑體" panose="020B0604030504040204" pitchFamily="34" charset="-120"/>
              </a:rPr>
              <a:t>及附檔</a:t>
            </a:r>
          </a:p>
        </p:txBody>
      </p:sp>
      <p:sp>
        <p:nvSpPr>
          <p:cNvPr id="21" name="矩形 20">
            <a:extLst>
              <a:ext uri="{FF2B5EF4-FFF2-40B4-BE49-F238E27FC236}">
                <a16:creationId xmlns:a16="http://schemas.microsoft.com/office/drawing/2014/main" id="{148503DA-59EA-F44F-AE8A-E977737B7A30}"/>
              </a:ext>
            </a:extLst>
          </p:cNvPr>
          <p:cNvSpPr/>
          <p:nvPr/>
        </p:nvSpPr>
        <p:spPr>
          <a:xfrm>
            <a:off x="7682481" y="4336232"/>
            <a:ext cx="3710213" cy="523220"/>
          </a:xfrm>
          <a:prstGeom prst="rect">
            <a:avLst/>
          </a:prstGeom>
        </p:spPr>
        <p:txBody>
          <a:bodyPr wrap="square">
            <a:spAutoFit/>
          </a:bodyPr>
          <a:lstStyle/>
          <a:p>
            <a:pPr fontAlgn="base"/>
            <a:r>
              <a:rPr lang="zh-TW" altLang="en-US" sz="1400" b="1">
                <a:solidFill>
                  <a:schemeClr val="bg1"/>
                </a:solidFill>
                <a:latin typeface="微軟正黑體" panose="020B0604030504040204" pitchFamily="34" charset="-120"/>
                <a:ea typeface="微軟正黑體" panose="020B0604030504040204" pitchFamily="34" charset="-120"/>
              </a:rPr>
              <a:t>人員</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 </a:t>
            </a:r>
            <a:r>
              <a:rPr lang="en-US" altLang="zh-TW" sz="1400">
                <a:solidFill>
                  <a:schemeClr val="bg1"/>
                </a:solidFill>
                <a:latin typeface="微軟正黑體" panose="020B0604030504040204" pitchFamily="34" charset="-120"/>
                <a:ea typeface="微軟正黑體" panose="020B0604030504040204" pitchFamily="34" charset="-120"/>
              </a:rPr>
              <a:t>Outlook </a:t>
            </a:r>
            <a:r>
              <a:rPr lang="zh-TW" altLang="en-US" sz="1400">
                <a:solidFill>
                  <a:schemeClr val="bg1"/>
                </a:solidFill>
                <a:latin typeface="微軟正黑體" panose="020B0604030504040204" pitchFamily="34" charset="-120"/>
                <a:ea typeface="微軟正黑體" panose="020B0604030504040204" pitchFamily="34" charset="-120"/>
              </a:rPr>
              <a:t>聯絡人資訊</a:t>
            </a:r>
          </a:p>
        </p:txBody>
      </p:sp>
      <p:sp>
        <p:nvSpPr>
          <p:cNvPr id="22" name="矩形 21">
            <a:extLst>
              <a:ext uri="{FF2B5EF4-FFF2-40B4-BE49-F238E27FC236}">
                <a16:creationId xmlns:a16="http://schemas.microsoft.com/office/drawing/2014/main" id="{91C6F25F-521F-F044-9F69-A1E1B43B749D}"/>
              </a:ext>
            </a:extLst>
          </p:cNvPr>
          <p:cNvSpPr/>
          <p:nvPr/>
        </p:nvSpPr>
        <p:spPr>
          <a:xfrm>
            <a:off x="7617744" y="5071802"/>
            <a:ext cx="4831088" cy="523220"/>
          </a:xfrm>
          <a:prstGeom prst="rect">
            <a:avLst/>
          </a:prstGeom>
        </p:spPr>
        <p:txBody>
          <a:bodyPr wrap="square">
            <a:spAutoFit/>
          </a:bodyPr>
          <a:lstStyle/>
          <a:p>
            <a:pPr fontAlgn="base"/>
            <a:r>
              <a:rPr lang="zh-TW" altLang="en-US" sz="1400" b="1">
                <a:solidFill>
                  <a:schemeClr val="bg1"/>
                </a:solidFill>
                <a:latin typeface="微軟正黑體" panose="020B0604030504040204" pitchFamily="34" charset="-120"/>
                <a:ea typeface="微軟正黑體" panose="020B0604030504040204" pitchFamily="34" charset="-120"/>
              </a:rPr>
              <a:t>行事曆</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 </a:t>
            </a:r>
            <a:r>
              <a:rPr lang="en-US" altLang="zh-TW" sz="1400">
                <a:solidFill>
                  <a:schemeClr val="bg1"/>
                </a:solidFill>
                <a:latin typeface="微軟正黑體" panose="020B0604030504040204" pitchFamily="34" charset="-120"/>
                <a:ea typeface="微軟正黑體" panose="020B0604030504040204" pitchFamily="34" charset="-120"/>
              </a:rPr>
              <a:t>Outlook </a:t>
            </a:r>
            <a:r>
              <a:rPr lang="zh-TW" altLang="en-US" sz="1400">
                <a:solidFill>
                  <a:schemeClr val="bg1"/>
                </a:solidFill>
                <a:latin typeface="微軟正黑體" panose="020B0604030504040204" pitchFamily="34" charset="-120"/>
                <a:ea typeface="微軟正黑體" panose="020B0604030504040204" pitchFamily="34" charset="-120"/>
              </a:rPr>
              <a:t>行事曆事件資訊及附檔</a:t>
            </a:r>
          </a:p>
        </p:txBody>
      </p:sp>
      <p:sp>
        <p:nvSpPr>
          <p:cNvPr id="23" name="矩形 22">
            <a:extLst>
              <a:ext uri="{FF2B5EF4-FFF2-40B4-BE49-F238E27FC236}">
                <a16:creationId xmlns:a16="http://schemas.microsoft.com/office/drawing/2014/main" id="{2C236B95-AE8F-1142-BCEA-FB09F03689F9}"/>
              </a:ext>
            </a:extLst>
          </p:cNvPr>
          <p:cNvSpPr/>
          <p:nvPr/>
        </p:nvSpPr>
        <p:spPr>
          <a:xfrm>
            <a:off x="7682480" y="5763699"/>
            <a:ext cx="3537936" cy="523220"/>
          </a:xfrm>
          <a:prstGeom prst="rect">
            <a:avLst/>
          </a:prstGeom>
        </p:spPr>
        <p:txBody>
          <a:bodyPr wrap="square">
            <a:spAutoFit/>
          </a:bodyPr>
          <a:lstStyle/>
          <a:p>
            <a:pPr fontAlgn="base"/>
            <a:r>
              <a:rPr lang="en-US" altLang="zh-TW" sz="1400" b="1">
                <a:solidFill>
                  <a:schemeClr val="bg1"/>
                </a:solidFill>
                <a:latin typeface="微軟正黑體" panose="020B0604030504040204" pitchFamily="34" charset="-120"/>
                <a:ea typeface="微軟正黑體" panose="020B0604030504040204" pitchFamily="34" charset="-120"/>
              </a:rPr>
              <a:t>SharePoint &amp; OneDrive</a:t>
            </a:r>
          </a:p>
          <a:p>
            <a:pPr fontAlgn="base"/>
            <a:r>
              <a:rPr lang="zh-TW" altLang="en-US" sz="1400">
                <a:solidFill>
                  <a:schemeClr val="bg1"/>
                </a:solidFill>
                <a:latin typeface="微軟正黑體" panose="020B0604030504040204" pitchFamily="34" charset="-120"/>
                <a:ea typeface="微軟正黑體" panose="020B0604030504040204" pitchFamily="34" charset="-120"/>
              </a:rPr>
              <a:t>備份所有檔案，包含</a:t>
            </a:r>
            <a:r>
              <a:rPr lang="en-US" altLang="zh-TW" sz="1400">
                <a:solidFill>
                  <a:schemeClr val="bg1"/>
                </a:solidFill>
                <a:latin typeface="微軟正黑體" panose="020B0604030504040204" pitchFamily="34" charset="-120"/>
                <a:ea typeface="微軟正黑體" panose="020B0604030504040204" pitchFamily="34" charset="-120"/>
              </a:rPr>
              <a:t> OneNote</a:t>
            </a:r>
            <a:endParaRPr lang="zh-TW" altLang="en-US" sz="1400">
              <a:solidFill>
                <a:schemeClr val="bg1"/>
              </a:solidFill>
              <a:latin typeface="微軟正黑體" panose="020B0604030504040204" pitchFamily="34" charset="-120"/>
              <a:ea typeface="微軟正黑體" panose="020B0604030504040204" pitchFamily="34" charset="-120"/>
            </a:endParaRPr>
          </a:p>
        </p:txBody>
      </p:sp>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1135140" y="2901802"/>
            <a:ext cx="3058833" cy="543157"/>
          </a:xfrm>
          <a:prstGeom prst="snip2Diag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cs typeface="Arial" panose="020B0604020202020204" pitchFamily="34" charset="0"/>
              </a:rPr>
              <a:t>Google™ Workspace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7022660" y="2901802"/>
            <a:ext cx="2662548" cy="543157"/>
          </a:xfrm>
          <a:prstGeom prst="snip2Diag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cs typeface="Arial" panose="020B0604020202020204" pitchFamily="34" charset="0"/>
              </a:rPr>
              <a:t>Microsoft 365</a:t>
            </a:r>
            <a:r>
              <a:rPr lang="en-US" altLang="zh-TW" sz="2000" b="1" baseline="30000">
                <a:solidFill>
                  <a:schemeClr val="bg1"/>
                </a:solidFill>
                <a:latin typeface="Arial" panose="020B0604020202020204" pitchFamily="34" charset="0"/>
                <a:cs typeface="Arial" panose="020B0604020202020204" pitchFamily="34" charset="0"/>
              </a:rPr>
              <a:t>®</a:t>
            </a:r>
          </a:p>
        </p:txBody>
      </p:sp>
      <p:sp>
        <p:nvSpPr>
          <p:cNvPr id="24" name="Google Shape;79;p16">
            <a:extLst>
              <a:ext uri="{FF2B5EF4-FFF2-40B4-BE49-F238E27FC236}">
                <a16:creationId xmlns:a16="http://schemas.microsoft.com/office/drawing/2014/main" id="{FB6E9106-2A9E-4A1F-9E47-724939604BC8}"/>
              </a:ext>
            </a:extLst>
          </p:cNvPr>
          <p:cNvSpPr txBox="1">
            <a:spLocks/>
          </p:cNvSpPr>
          <p:nvPr/>
        </p:nvSpPr>
        <p:spPr>
          <a:xfrm>
            <a:off x="397933" y="270933"/>
            <a:ext cx="11203253" cy="146327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dirty="0" err="1">
                <a:solidFill>
                  <a:schemeClr val="bg1"/>
                </a:solidFill>
                <a:latin typeface="微軟正黑體" panose="020B0604030504040204" pitchFamily="34" charset="-120"/>
                <a:ea typeface="微軟正黑體" panose="020B0604030504040204" pitchFamily="34" charset="-120"/>
              </a:rPr>
              <a:t>Boxafe</a:t>
            </a:r>
            <a:r>
              <a:rPr lang="en-US" altLang="zh-TW" sz="4000" b="1" dirty="0">
                <a:solidFill>
                  <a:schemeClr val="bg1"/>
                </a:solidFill>
                <a:latin typeface="微軟正黑體" panose="020B0604030504040204" pitchFamily="34" charset="-120"/>
                <a:ea typeface="微軟正黑體" panose="020B0604030504040204" pitchFamily="34" charset="-120"/>
              </a:rPr>
              <a:t>: Google</a:t>
            </a:r>
            <a:r>
              <a:rPr lang="en-US" altLang="zh-TW" sz="4000" b="1" dirty="0">
                <a:solidFill>
                  <a:schemeClr val="bg1"/>
                </a:solidFill>
                <a:latin typeface="Arial" panose="020B0604020202020204" pitchFamily="34" charset="0"/>
                <a:cs typeface="Arial" panose="020B0604020202020204" pitchFamily="34" charset="0"/>
              </a:rPr>
              <a:t>™</a:t>
            </a:r>
            <a:r>
              <a:rPr lang="en-US" altLang="zh-TW" sz="4000" b="1" dirty="0">
                <a:solidFill>
                  <a:schemeClr val="bg1"/>
                </a:solidFill>
                <a:latin typeface="微軟正黑體" panose="020B0604030504040204" pitchFamily="34" charset="-120"/>
                <a:ea typeface="微軟正黑體" panose="020B0604030504040204" pitchFamily="34" charset="-120"/>
              </a:rPr>
              <a:t> Workspace </a:t>
            </a:r>
          </a:p>
          <a:p>
            <a:pPr algn="ctr"/>
            <a:r>
              <a:rPr lang="zh-TW" altLang="en-US" sz="4000" b="1" dirty="0">
                <a:solidFill>
                  <a:schemeClr val="bg1"/>
                </a:solidFill>
                <a:latin typeface="微軟正黑體" panose="020B0604030504040204" pitchFamily="34" charset="-120"/>
                <a:ea typeface="微軟正黑體" panose="020B0604030504040204" pitchFamily="34" charset="-120"/>
              </a:rPr>
              <a:t>與</a:t>
            </a:r>
            <a:r>
              <a:rPr lang="en-US" altLang="zh-TW" sz="4000" b="1" dirty="0">
                <a:solidFill>
                  <a:schemeClr val="bg1"/>
                </a:solidFill>
                <a:latin typeface="微軟正黑體" panose="020B0604030504040204" pitchFamily="34" charset="-120"/>
                <a:ea typeface="微軟正黑體" panose="020B0604030504040204" pitchFamily="34" charset="-120"/>
              </a:rPr>
              <a:t> Microsoft 365 </a:t>
            </a:r>
            <a:r>
              <a:rPr lang="zh-TW" altLang="en-US" sz="4000" b="1" dirty="0">
                <a:solidFill>
                  <a:schemeClr val="bg1"/>
                </a:solidFill>
                <a:latin typeface="微軟正黑體" panose="020B0604030504040204" pitchFamily="34" charset="-120"/>
                <a:ea typeface="微軟正黑體" panose="020B0604030504040204" pitchFamily="34" charset="-120"/>
              </a:rPr>
              <a:t>的</a:t>
            </a:r>
            <a:r>
              <a:rPr lang="en-US" altLang="zh-TW" sz="4000" b="1" dirty="0">
                <a:solidFill>
                  <a:schemeClr val="bg1"/>
                </a:solidFill>
                <a:latin typeface="微軟正黑體" panose="020B0604030504040204" pitchFamily="34" charset="-120"/>
                <a:ea typeface="微軟正黑體" panose="020B0604030504040204" pitchFamily="34" charset="-120"/>
              </a:rPr>
              <a:t> NAS </a:t>
            </a:r>
            <a:r>
              <a:rPr lang="zh-TW" altLang="en-US" sz="4000" b="1" dirty="0">
                <a:solidFill>
                  <a:schemeClr val="bg1"/>
                </a:solidFill>
                <a:latin typeface="微軟正黑體" panose="020B0604030504040204" pitchFamily="34" charset="-120"/>
                <a:ea typeface="微軟正黑體" panose="020B0604030504040204" pitchFamily="34" charset="-120"/>
              </a:rPr>
              <a:t>備份還原方案</a:t>
            </a:r>
            <a:endParaRPr lang="en-US" sz="4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9610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576713" y="553134"/>
            <a:ext cx="11093450" cy="1082675"/>
          </a:xfrm>
        </p:spPr>
        <p:txBody>
          <a:bodyPr>
            <a:noAutofit/>
          </a:bodyPr>
          <a:lstStyle/>
          <a:p>
            <a:pPr algn="ctr"/>
            <a:r>
              <a:rPr kumimoji="1" lang="zh-TW" altLang="en-US" sz="4000" b="1">
                <a:solidFill>
                  <a:schemeClr val="bg1"/>
                </a:solidFill>
                <a:latin typeface="微軟正黑體" panose="020B0604030504040204" pitchFamily="34" charset="-120"/>
                <a:ea typeface="微軟正黑體" panose="020B0604030504040204" pitchFamily="34" charset="-120"/>
              </a:rPr>
              <a:t>虛擬機工作站與容器工作站創建</a:t>
            </a:r>
            <a:br>
              <a:rPr kumimoji="1" lang="en-US" altLang="zh-TW" sz="4000" b="1">
                <a:solidFill>
                  <a:schemeClr val="bg1"/>
                </a:solidFill>
                <a:latin typeface="微軟正黑體" panose="020B0604030504040204" pitchFamily="34" charset="-120"/>
                <a:ea typeface="微軟正黑體" panose="020B0604030504040204" pitchFamily="34" charset="-120"/>
              </a:rPr>
            </a:br>
            <a:r>
              <a:rPr kumimoji="1" lang="en-US" altLang="zh-TW" sz="4000" b="1">
                <a:solidFill>
                  <a:schemeClr val="bg1"/>
                </a:solidFill>
                <a:latin typeface="微軟正黑體" panose="020B0604030504040204" pitchFamily="34" charset="-120"/>
                <a:ea typeface="微軟正黑體" panose="020B0604030504040204" pitchFamily="34" charset="-120"/>
              </a:rPr>
              <a:t>VM </a:t>
            </a:r>
            <a:r>
              <a:rPr kumimoji="1" lang="zh-TW" altLang="en-US" sz="4000" b="1">
                <a:solidFill>
                  <a:schemeClr val="bg1"/>
                </a:solidFill>
                <a:latin typeface="微軟正黑體" panose="020B0604030504040204" pitchFamily="34" charset="-120"/>
                <a:ea typeface="微軟正黑體" panose="020B0604030504040204" pitchFamily="34" charset="-120"/>
              </a:rPr>
              <a:t>應用儲存一體機</a:t>
            </a: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17401" y="1990505"/>
            <a:ext cx="1146380" cy="1146380"/>
          </a:xfrm>
          <a:prstGeom prst="rect">
            <a:avLst/>
          </a:prstGeom>
        </p:spPr>
      </p:pic>
      <p:sp>
        <p:nvSpPr>
          <p:cNvPr id="4" name="矩形 3">
            <a:extLst>
              <a:ext uri="{FF2B5EF4-FFF2-40B4-BE49-F238E27FC236}">
                <a16:creationId xmlns:a16="http://schemas.microsoft.com/office/drawing/2014/main" id="{27BF68AF-F0DA-AB46-BD75-2A72588E91DB}"/>
              </a:ext>
            </a:extLst>
          </p:cNvPr>
          <p:cNvSpPr/>
          <p:nvPr/>
        </p:nvSpPr>
        <p:spPr>
          <a:xfrm>
            <a:off x="2215195" y="2099799"/>
            <a:ext cx="3318537" cy="830997"/>
          </a:xfrm>
          <a:prstGeom prst="rect">
            <a:avLst/>
          </a:prstGeom>
        </p:spPr>
        <p:txBody>
          <a:bodyPr wrap="none">
            <a:spAutoFit/>
          </a:bodyPr>
          <a:lstStyle/>
          <a:p>
            <a:pPr algn="ctr" fontAlgn="base"/>
            <a:r>
              <a:rPr lang="zh-TW" altLang="en-US" sz="2400" b="1">
                <a:solidFill>
                  <a:schemeClr val="bg1"/>
                </a:solidFill>
                <a:latin typeface="微軟正黑體" panose="020B0604030504040204" pitchFamily="34" charset="-120"/>
                <a:ea typeface="微軟正黑體" panose="020B0604030504040204" pitchFamily="34" charset="-120"/>
              </a:rPr>
              <a:t>虛擬機工作站</a:t>
            </a:r>
            <a:endParaRPr lang="en-US" altLang="zh-TW" sz="2400" b="1">
              <a:solidFill>
                <a:schemeClr val="bg1"/>
              </a:solidFill>
              <a:latin typeface="微軟正黑體" panose="020B0604030504040204" pitchFamily="34" charset="-120"/>
              <a:ea typeface="微軟正黑體" panose="020B0604030504040204" pitchFamily="34" charset="-120"/>
            </a:endParaRPr>
          </a:p>
          <a:p>
            <a:pPr algn="ctr" fontAlgn="base"/>
            <a:r>
              <a:rPr lang="en-US" altLang="zh-TW" sz="2400" b="1">
                <a:solidFill>
                  <a:schemeClr val="bg1"/>
                </a:solidFill>
                <a:latin typeface="微軟正黑體" panose="020B0604030504040204" pitchFamily="34" charset="-120"/>
                <a:ea typeface="微軟正黑體" panose="020B0604030504040204" pitchFamily="34" charset="-120"/>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7488529" y="2099800"/>
            <a:ext cx="2789546" cy="830997"/>
          </a:xfrm>
          <a:prstGeom prst="rect">
            <a:avLst/>
          </a:prstGeom>
        </p:spPr>
        <p:txBody>
          <a:bodyPr wrap="none">
            <a:spAutoFit/>
          </a:bodyPr>
          <a:lstStyle/>
          <a:p>
            <a:pPr algn="ctr" fontAlgn="base"/>
            <a:r>
              <a:rPr lang="zh-TW" altLang="en-US" sz="2400" b="1">
                <a:solidFill>
                  <a:schemeClr val="bg1"/>
                </a:solidFill>
                <a:latin typeface="微軟正黑體" panose="020B0604030504040204" pitchFamily="34" charset="-120"/>
                <a:ea typeface="微軟正黑體" panose="020B0604030504040204" pitchFamily="34" charset="-120"/>
              </a:rPr>
              <a:t>容器工作站</a:t>
            </a:r>
            <a:endParaRPr lang="en-US" altLang="zh-TW" sz="2400" b="1">
              <a:solidFill>
                <a:schemeClr val="bg1"/>
              </a:solidFill>
              <a:latin typeface="微軟正黑體" panose="020B0604030504040204" pitchFamily="34" charset="-120"/>
              <a:ea typeface="微軟正黑體" panose="020B0604030504040204" pitchFamily="34" charset="-120"/>
            </a:endParaRPr>
          </a:p>
          <a:p>
            <a:pPr algn="ctr" fontAlgn="base"/>
            <a:r>
              <a:rPr lang="en-US" altLang="zh-TW" sz="2400" b="1">
                <a:solidFill>
                  <a:schemeClr val="bg1"/>
                </a:solidFill>
                <a:latin typeface="微軟正黑體" panose="020B0604030504040204" pitchFamily="34" charset="-120"/>
                <a:ea typeface="微軟正黑體" panose="020B0604030504040204" pitchFamily="34" charset="-120"/>
              </a:rPr>
              <a:t>Container Station</a:t>
            </a:r>
          </a:p>
        </p:txBody>
      </p:sp>
      <p:sp>
        <p:nvSpPr>
          <p:cNvPr id="6" name="矩形 5">
            <a:extLst>
              <a:ext uri="{FF2B5EF4-FFF2-40B4-BE49-F238E27FC236}">
                <a16:creationId xmlns:a16="http://schemas.microsoft.com/office/drawing/2014/main" id="{B880000D-4CCA-B04D-A5C2-0D0D7DC5F952}"/>
              </a:ext>
            </a:extLst>
          </p:cNvPr>
          <p:cNvSpPr/>
          <p:nvPr/>
        </p:nvSpPr>
        <p:spPr>
          <a:xfrm>
            <a:off x="791850" y="3293630"/>
            <a:ext cx="4942085" cy="954107"/>
          </a:xfrm>
          <a:prstGeom prst="rect">
            <a:avLst/>
          </a:prstGeom>
        </p:spPr>
        <p:txBody>
          <a:bodyPr wrap="square">
            <a:spAutoFit/>
          </a:bodyPr>
          <a:lstStyle/>
          <a:p>
            <a:pPr>
              <a:buClr>
                <a:schemeClr val="bg1"/>
              </a:buClr>
            </a:pPr>
            <a:r>
              <a:rPr lang="zh-TW" altLang="en-US" sz="1400" b="1">
                <a:solidFill>
                  <a:schemeClr val="bg1"/>
                </a:solidFill>
                <a:latin typeface="微軟正黑體" panose="020B0604030504040204" pitchFamily="34" charset="-120"/>
                <a:ea typeface="微軟正黑體" panose="020B0604030504040204" pitchFamily="34" charset="-120"/>
              </a:rPr>
              <a:t>在 </a:t>
            </a:r>
            <a:r>
              <a:rPr lang="en-US" altLang="zh-TW" sz="1400" b="1">
                <a:solidFill>
                  <a:schemeClr val="bg1"/>
                </a:solidFill>
                <a:latin typeface="微軟正黑體" panose="020B0604030504040204" pitchFamily="34" charset="-120"/>
                <a:ea typeface="微軟正黑體" panose="020B0604030504040204" pitchFamily="34" charset="-120"/>
              </a:rPr>
              <a:t>TS-h1090FU </a:t>
            </a:r>
            <a:r>
              <a:rPr lang="zh-TW" altLang="en-US" sz="1400" b="1">
                <a:solidFill>
                  <a:schemeClr val="bg1"/>
                </a:solidFill>
                <a:latin typeface="微軟正黑體" panose="020B0604030504040204" pitchFamily="34" charset="-120"/>
                <a:ea typeface="微軟正黑體" panose="020B0604030504040204" pitchFamily="34" charset="-120"/>
              </a:rPr>
              <a:t>上運行多個 </a:t>
            </a:r>
            <a:r>
              <a:rPr lang="en-US" altLang="zh-TW" sz="1400" b="1">
                <a:solidFill>
                  <a:schemeClr val="bg1"/>
                </a:solidFill>
                <a:latin typeface="微軟正黑體" panose="020B0604030504040204" pitchFamily="34" charset="-120"/>
                <a:ea typeface="微軟正黑體" panose="020B0604030504040204" pitchFamily="34" charset="-120"/>
              </a:rPr>
              <a:t>Windows</a:t>
            </a:r>
            <a:r>
              <a:rPr lang="en-US" altLang="zh-TW" sz="1400" b="1" baseline="30000">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a:t>
            </a:r>
            <a:r>
              <a:rPr lang="en-US" altLang="zh-TW" sz="1400" b="1">
                <a:solidFill>
                  <a:schemeClr val="bg1"/>
                </a:solidFill>
                <a:latin typeface="微軟正黑體" panose="020B0604030504040204" pitchFamily="34" charset="-120"/>
                <a:ea typeface="微軟正黑體" panose="020B0604030504040204" pitchFamily="34" charset="-120"/>
              </a:rPr>
              <a:t>Linux</a:t>
            </a:r>
            <a:r>
              <a:rPr lang="en-US" altLang="zh-TW" sz="1400" b="1" baseline="30000">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a:t>
            </a:r>
            <a:r>
              <a:rPr lang="en-US" altLang="zh-TW" sz="1400" b="1">
                <a:solidFill>
                  <a:schemeClr val="bg1"/>
                </a:solidFill>
                <a:latin typeface="微軟正黑體" panose="020B0604030504040204" pitchFamily="34" charset="-120"/>
                <a:ea typeface="微軟正黑體" panose="020B0604030504040204" pitchFamily="34" charset="-120"/>
              </a:rPr>
              <a:t>UNIX</a:t>
            </a:r>
            <a:r>
              <a:rPr lang="en-US" altLang="zh-TW" sz="1400" b="1" baseline="30000">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a:t>
            </a:r>
            <a:r>
              <a:rPr lang="en-US" altLang="zh-TW" sz="1400" b="1">
                <a:solidFill>
                  <a:schemeClr val="bg1"/>
                </a:solidFill>
                <a:latin typeface="微軟正黑體" panose="020B0604030504040204" pitchFamily="34" charset="-120"/>
                <a:ea typeface="微軟正黑體" panose="020B0604030504040204" pitchFamily="34" charset="-120"/>
              </a:rPr>
              <a:t>Android™ </a:t>
            </a:r>
            <a:r>
              <a:rPr lang="zh-TW" altLang="en-US" sz="1400" b="1">
                <a:solidFill>
                  <a:schemeClr val="bg1"/>
                </a:solidFill>
                <a:latin typeface="微軟正黑體" panose="020B0604030504040204" pitchFamily="34" charset="-120"/>
                <a:ea typeface="微軟正黑體" panose="020B0604030504040204" pitchFamily="34" charset="-120"/>
              </a:rPr>
              <a:t>與 </a:t>
            </a:r>
            <a:r>
              <a:rPr lang="en-US" altLang="zh-TW" sz="1400" b="1" err="1">
                <a:solidFill>
                  <a:schemeClr val="bg1"/>
                </a:solidFill>
                <a:latin typeface="微軟正黑體" panose="020B0604030504040204" pitchFamily="34" charset="-120"/>
                <a:ea typeface="微軟正黑體" panose="020B0604030504040204" pitchFamily="34" charset="-120"/>
              </a:rPr>
              <a:t>QuTScloud</a:t>
            </a:r>
            <a:r>
              <a:rPr lang="en-US" altLang="zh-TW" sz="1400" b="1">
                <a:solidFill>
                  <a:schemeClr val="bg1"/>
                </a:solidFill>
                <a:latin typeface="微軟正黑體" panose="020B0604030504040204" pitchFamily="34" charset="-120"/>
                <a:ea typeface="微軟正黑體" panose="020B0604030504040204" pitchFamily="34" charset="-120"/>
              </a:rPr>
              <a:t> </a:t>
            </a:r>
            <a:r>
              <a:rPr lang="zh-TW" altLang="en-US" sz="1400" b="1">
                <a:solidFill>
                  <a:schemeClr val="bg1"/>
                </a:solidFill>
                <a:latin typeface="微軟正黑體" panose="020B0604030504040204" pitchFamily="34" charset="-120"/>
                <a:ea typeface="微軟正黑體" panose="020B0604030504040204" pitchFamily="34" charset="-120"/>
              </a:rPr>
              <a:t>虛擬機，並透過瀏覽器或 </a:t>
            </a:r>
            <a:r>
              <a:rPr lang="en-US" altLang="zh-TW" sz="1400" b="1">
                <a:solidFill>
                  <a:schemeClr val="bg1"/>
                </a:solidFill>
                <a:latin typeface="微軟正黑體" panose="020B0604030504040204" pitchFamily="34" charset="-120"/>
                <a:ea typeface="微軟正黑體" panose="020B0604030504040204" pitchFamily="34" charset="-120"/>
              </a:rPr>
              <a:t>Virtual Network Computing (VNC) </a:t>
            </a:r>
            <a:r>
              <a:rPr lang="zh-TW" altLang="en-US" sz="1400" b="1">
                <a:solidFill>
                  <a:schemeClr val="bg1"/>
                </a:solidFill>
                <a:latin typeface="微軟正黑體" panose="020B0604030504040204" pitchFamily="34" charset="-120"/>
                <a:ea typeface="微軟正黑體" panose="020B0604030504040204" pitchFamily="34" charset="-120"/>
              </a:rPr>
              <a:t>連線管理虛擬機。企業組織可利用 </a:t>
            </a:r>
            <a:r>
              <a:rPr lang="en-US" altLang="zh-TW" sz="1400" b="1">
                <a:solidFill>
                  <a:schemeClr val="bg1"/>
                </a:solidFill>
                <a:latin typeface="微軟正黑體" panose="020B0604030504040204" pitchFamily="34" charset="-120"/>
                <a:ea typeface="微軟正黑體" panose="020B0604030504040204" pitchFamily="34" charset="-120"/>
              </a:rPr>
              <a:t>NAS </a:t>
            </a:r>
            <a:r>
              <a:rPr lang="zh-TW" altLang="en-US" sz="1400" b="1">
                <a:solidFill>
                  <a:schemeClr val="bg1"/>
                </a:solidFill>
                <a:latin typeface="微軟正黑體" panose="020B0604030504040204" pitchFamily="34" charset="-120"/>
                <a:ea typeface="微軟正黑體" panose="020B0604030504040204" pitchFamily="34" charset="-120"/>
              </a:rPr>
              <a:t>上的多個虛擬機執行不同的伺服器應用。</a:t>
            </a: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2528" y="1942109"/>
            <a:ext cx="1144587" cy="1146380"/>
          </a:xfrm>
          <a:prstGeom prst="rect">
            <a:avLst/>
          </a:prstGeom>
        </p:spPr>
      </p:pic>
      <p:sp>
        <p:nvSpPr>
          <p:cNvPr id="13" name="矩形 12">
            <a:extLst>
              <a:ext uri="{FF2B5EF4-FFF2-40B4-BE49-F238E27FC236}">
                <a16:creationId xmlns:a16="http://schemas.microsoft.com/office/drawing/2014/main" id="{B5530B72-036B-2B48-8658-B3F2D21C24ED}"/>
              </a:ext>
            </a:extLst>
          </p:cNvPr>
          <p:cNvSpPr/>
          <p:nvPr/>
        </p:nvSpPr>
        <p:spPr>
          <a:xfrm>
            <a:off x="6123438" y="3195488"/>
            <a:ext cx="5661593" cy="738664"/>
          </a:xfrm>
          <a:prstGeom prst="rect">
            <a:avLst/>
          </a:prstGeom>
        </p:spPr>
        <p:txBody>
          <a:bodyPr wrap="square" lIns="91440" tIns="45720" rIns="91440" bIns="45720" anchor="t">
            <a:spAutoFit/>
          </a:bodyPr>
          <a:lstStyle/>
          <a:p>
            <a:pPr>
              <a:buClr>
                <a:schemeClr val="bg1"/>
              </a:buClr>
            </a:pPr>
            <a:r>
              <a:rPr lang="zh-TW" altLang="en-US" sz="1400" b="1">
                <a:solidFill>
                  <a:schemeClr val="bg1"/>
                </a:solidFill>
                <a:latin typeface="微軟正黑體" panose="020B0604030504040204" pitchFamily="34" charset="-120"/>
                <a:ea typeface="微軟正黑體" panose="020B0604030504040204" pitchFamily="34" charset="-120"/>
              </a:rPr>
              <a:t>獨家支援 </a:t>
            </a:r>
            <a:r>
              <a:rPr lang="en" altLang="zh-TW" sz="1400" b="1">
                <a:solidFill>
                  <a:schemeClr val="bg1"/>
                </a:solidFill>
                <a:latin typeface="微軟正黑體" panose="020B0604030504040204" pitchFamily="34" charset="-120"/>
                <a:ea typeface="微軟正黑體" panose="020B0604030504040204" pitchFamily="34" charset="-120"/>
              </a:rPr>
              <a:t>Docker®</a:t>
            </a:r>
            <a:r>
              <a:rPr lang="zh-TW" altLang="en" sz="1400" b="1">
                <a:solidFill>
                  <a:schemeClr val="bg1"/>
                </a:solidFill>
                <a:latin typeface="微軟正黑體" panose="020B0604030504040204" pitchFamily="34" charset="-120"/>
                <a:ea typeface="微軟正黑體" panose="020B0604030504040204" pitchFamily="34" charset="-120"/>
              </a:rPr>
              <a:t>、</a:t>
            </a:r>
            <a:r>
              <a:rPr lang="en" altLang="zh-TW" sz="1400" b="1">
                <a:solidFill>
                  <a:schemeClr val="bg1"/>
                </a:solidFill>
                <a:latin typeface="微軟正黑體" panose="020B0604030504040204" pitchFamily="34" charset="-120"/>
                <a:ea typeface="微軟正黑體" panose="020B0604030504040204" pitchFamily="34" charset="-120"/>
              </a:rPr>
              <a:t>LXD </a:t>
            </a:r>
            <a:r>
              <a:rPr lang="zh-TW" altLang="en-US" sz="1400" b="1">
                <a:solidFill>
                  <a:schemeClr val="bg1"/>
                </a:solidFill>
                <a:latin typeface="微軟正黑體" panose="020B0604030504040204" pitchFamily="34" charset="-120"/>
                <a:ea typeface="微軟正黑體" panose="020B0604030504040204" pitchFamily="34" charset="-120"/>
              </a:rPr>
              <a:t>與 </a:t>
            </a:r>
            <a:r>
              <a:rPr lang="en" altLang="zh-TW" sz="1400" b="1">
                <a:solidFill>
                  <a:schemeClr val="bg1"/>
                </a:solidFill>
                <a:latin typeface="微軟正黑體" panose="020B0604030504040204" pitchFamily="34" charset="-120"/>
                <a:ea typeface="微軟正黑體" panose="020B0604030504040204" pitchFamily="34" charset="-120"/>
              </a:rPr>
              <a:t>Kata Containers </a:t>
            </a:r>
            <a:r>
              <a:rPr lang="zh-TW" altLang="en-US" sz="1400" b="1">
                <a:solidFill>
                  <a:schemeClr val="bg1"/>
                </a:solidFill>
                <a:latin typeface="微軟正黑體" panose="020B0604030504040204" pitchFamily="34" charset="-120"/>
                <a:ea typeface="微軟正黑體" panose="020B0604030504040204" pitchFamily="34" charset="-120"/>
              </a:rPr>
              <a:t>輕量級技術，並可由 </a:t>
            </a:r>
            <a:r>
              <a:rPr lang="en" altLang="zh-TW" sz="1400" b="1">
                <a:solidFill>
                  <a:schemeClr val="bg1"/>
                </a:solidFill>
                <a:latin typeface="微軟正黑體" panose="020B0604030504040204" pitchFamily="34" charset="-120"/>
                <a:ea typeface="微軟正黑體" panose="020B0604030504040204" pitchFamily="34" charset="-120"/>
              </a:rPr>
              <a:t>Docker Hub® </a:t>
            </a:r>
            <a:r>
              <a:rPr lang="zh-TW" altLang="en-US" sz="1400" b="1">
                <a:solidFill>
                  <a:schemeClr val="bg1"/>
                </a:solidFill>
                <a:latin typeface="微軟正黑體" panose="020B0604030504040204" pitchFamily="34" charset="-120"/>
                <a:ea typeface="微軟正黑體" panose="020B0604030504040204" pitchFamily="34" charset="-120"/>
              </a:rPr>
              <a:t>線上市集下載來自全球各地數以千計的應用程式，輕鬆匯入</a:t>
            </a:r>
            <a:r>
              <a:rPr lang="en-US" altLang="zh-TW" sz="1400" b="1">
                <a:solidFill>
                  <a:schemeClr val="bg1"/>
                </a:solidFill>
                <a:latin typeface="微軟正黑體" panose="020B0604030504040204" pitchFamily="34" charset="-120"/>
                <a:ea typeface="微軟正黑體" panose="020B0604030504040204" pitchFamily="34" charset="-120"/>
              </a:rPr>
              <a:t>/</a:t>
            </a:r>
            <a:r>
              <a:rPr lang="zh-TW" altLang="en-US" sz="1400" b="1">
                <a:solidFill>
                  <a:schemeClr val="bg1"/>
                </a:solidFill>
                <a:latin typeface="微軟正黑體" panose="020B0604030504040204" pitchFamily="34" charset="-120"/>
                <a:ea typeface="微軟正黑體" panose="020B0604030504040204" pitchFamily="34" charset="-120"/>
              </a:rPr>
              <a:t>匯出軟體容器與設定存取權，享有豐富的微型服務應用程式。</a:t>
            </a:r>
            <a:endParaRPr lang="zh-TW" altLang="zh-TW" sz="1400">
              <a:solidFill>
                <a:schemeClr val="bg1"/>
              </a:solidFill>
              <a:latin typeface="微軟正黑體" panose="020B0604030504040204" pitchFamily="34" charset="-120"/>
              <a:ea typeface="微軟正黑體" panose="020B0604030504040204" pitchFamily="34" charset="-120"/>
            </a:endParaRPr>
          </a:p>
        </p:txBody>
      </p:sp>
      <p:grpSp>
        <p:nvGrpSpPr>
          <p:cNvPr id="41" name="群組 40">
            <a:extLst>
              <a:ext uri="{FF2B5EF4-FFF2-40B4-BE49-F238E27FC236}">
                <a16:creationId xmlns:a16="http://schemas.microsoft.com/office/drawing/2014/main" id="{E672C8C9-68D3-41FB-9B1F-4FC959782DBA}"/>
              </a:ext>
            </a:extLst>
          </p:cNvPr>
          <p:cNvGrpSpPr/>
          <p:nvPr/>
        </p:nvGrpSpPr>
        <p:grpSpPr>
          <a:xfrm>
            <a:off x="6236473" y="4014264"/>
            <a:ext cx="5133698" cy="2290602"/>
            <a:chOff x="4572000" y="2832757"/>
            <a:chExt cx="4030362" cy="1798305"/>
          </a:xfrm>
        </p:grpSpPr>
        <p:sp>
          <p:nvSpPr>
            <p:cNvPr id="26" name="矩形 25">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604280" y="2833521"/>
              <a:ext cx="1008067" cy="196208"/>
            </a:xfrm>
            <a:prstGeom prst="rect">
              <a:avLst/>
            </a:prstGeom>
            <a:noFill/>
          </p:spPr>
          <p:txBody>
            <a:bodyPr wrap="square" rtlCol="0">
              <a:spAutoFit/>
            </a:bodyPr>
            <a:lstStyle/>
            <a:p>
              <a:r>
                <a:rPr lang="en-US" altLang="zh-TW" sz="1100" b="1">
                  <a:solidFill>
                    <a:schemeClr val="bg1"/>
                  </a:solidFill>
                  <a:latin typeface="微軟正黑體" panose="020B0604030504040204" pitchFamily="34" charset="-120"/>
                  <a:ea typeface="微軟正黑體" panose="020B0604030504040204" pitchFamily="34" charset="-120"/>
                </a:rPr>
                <a:t>Container</a:t>
              </a:r>
              <a:endParaRPr lang="zh-TW" altLang="en-US" sz="1100" b="1">
                <a:solidFill>
                  <a:schemeClr val="bg1"/>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Application</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Application</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Application</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Filesystem</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Filesystem</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Filesystem</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572000" y="2895861"/>
              <a:ext cx="972714" cy="338281"/>
            </a:xfrm>
            <a:prstGeom prst="rect">
              <a:avLst/>
            </a:prstGeom>
            <a:noFill/>
          </p:spPr>
          <p:txBody>
            <a:bodyPr wrap="square" rtlCol="0">
              <a:spAutoFit/>
            </a:bodyPr>
            <a:lstStyle/>
            <a:p>
              <a:pPr algn="ctr"/>
              <a:r>
                <a:rPr lang="en-US" altLang="zh-TW" sz="1100" b="1">
                  <a:latin typeface="微軟正黑體" panose="020B0604030504040204" pitchFamily="34" charset="-120"/>
                  <a:ea typeface="微軟正黑體" panose="020B0604030504040204" pitchFamily="34" charset="-120"/>
                </a:rPr>
                <a:t>Container Station</a:t>
              </a:r>
              <a:endParaRPr lang="zh-TW" altLang="en-US" sz="1100" b="1">
                <a:latin typeface="微軟正黑體" panose="020B0604030504040204" pitchFamily="34" charset="-120"/>
                <a:ea typeface="微軟正黑體" panose="020B0604030504040204" pitchFamily="34" charset="-120"/>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7482" y="3368305"/>
              <a:ext cx="399720" cy="336907"/>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Host OS</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Hardware</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7" name="群組 6">
            <a:extLst>
              <a:ext uri="{FF2B5EF4-FFF2-40B4-BE49-F238E27FC236}">
                <a16:creationId xmlns:a16="http://schemas.microsoft.com/office/drawing/2014/main" id="{F86B1EE8-4499-13A5-D08D-49F3F705AD6E}"/>
              </a:ext>
            </a:extLst>
          </p:cNvPr>
          <p:cNvGrpSpPr/>
          <p:nvPr/>
        </p:nvGrpSpPr>
        <p:grpSpPr>
          <a:xfrm>
            <a:off x="791850" y="4503523"/>
            <a:ext cx="5133695" cy="951047"/>
            <a:chOff x="380456" y="4605816"/>
            <a:chExt cx="5844946" cy="1082810"/>
          </a:xfrm>
        </p:grpSpPr>
        <p:grpSp>
          <p:nvGrpSpPr>
            <p:cNvPr id="25" name="群組 24">
              <a:extLst>
                <a:ext uri="{FF2B5EF4-FFF2-40B4-BE49-F238E27FC236}">
                  <a16:creationId xmlns:a16="http://schemas.microsoft.com/office/drawing/2014/main" id="{0D4C30CE-07E9-42F5-9A44-8B52AF11412F}"/>
                </a:ext>
              </a:extLst>
            </p:cNvPr>
            <p:cNvGrpSpPr/>
            <p:nvPr/>
          </p:nvGrpSpPr>
          <p:grpSpPr>
            <a:xfrm>
              <a:off x="380456" y="4614344"/>
              <a:ext cx="4632333" cy="1065754"/>
              <a:chOff x="1360606" y="1631086"/>
              <a:chExt cx="3007657" cy="703044"/>
            </a:xfrm>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6" y="1631086"/>
                <a:ext cx="3007657" cy="703044"/>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9006" y="1755316"/>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71376"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76423" y="1889079"/>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88031" y="1779103"/>
                <a:ext cx="452027" cy="399363"/>
              </a:xfrm>
              <a:prstGeom prst="rect">
                <a:avLst/>
              </a:prstGeom>
            </p:spPr>
          </p:pic>
        </p:grpSp>
        <p:pic>
          <p:nvPicPr>
            <p:cNvPr id="8" name="Picture 7">
              <a:extLst>
                <a:ext uri="{FF2B5EF4-FFF2-40B4-BE49-F238E27FC236}">
                  <a16:creationId xmlns:a16="http://schemas.microsoft.com/office/drawing/2014/main" id="{AD77499E-F4B6-AB4F-A791-9617E25F34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42592" y="4605816"/>
              <a:ext cx="1082810" cy="1082810"/>
            </a:xfrm>
            <a:prstGeom prst="rect">
              <a:avLst/>
            </a:prstGeom>
          </p:spPr>
        </p:pic>
      </p:grpSp>
    </p:spTree>
    <p:extLst>
      <p:ext uri="{BB962C8B-B14F-4D97-AF65-F5344CB8AC3E}">
        <p14:creationId xmlns:p14="http://schemas.microsoft.com/office/powerpoint/2010/main" val="1168945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8" descr="一張含有 螢幕擷取畫面 的圖片&#10;&#10;自動產生的描述">
            <a:extLst>
              <a:ext uri="{FF2B5EF4-FFF2-40B4-BE49-F238E27FC236}">
                <a16:creationId xmlns:a16="http://schemas.microsoft.com/office/drawing/2014/main" id="{CA69C0BE-818D-2B40-B427-3188FA74B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086"/>
          <a:stretch/>
        </p:blipFill>
        <p:spPr>
          <a:xfrm>
            <a:off x="6380778" y="1856862"/>
            <a:ext cx="5380898" cy="2389228"/>
          </a:xfrm>
          <a:prstGeom prst="rect">
            <a:avLst/>
          </a:prstGeom>
        </p:spPr>
      </p:pic>
      <p:pic>
        <p:nvPicPr>
          <p:cNvPr id="5" name="圖片 9" descr="一張含有 螢幕擷取畫面 的圖片&#10;&#10;自動產生的描述">
            <a:extLst>
              <a:ext uri="{FF2B5EF4-FFF2-40B4-BE49-F238E27FC236}">
                <a16:creationId xmlns:a16="http://schemas.microsoft.com/office/drawing/2014/main" id="{7E8CB21F-BC81-0C42-880C-C329C9A4D6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6743" y="4315517"/>
            <a:ext cx="5403887" cy="2017192"/>
          </a:xfrm>
          <a:prstGeom prst="rect">
            <a:avLst/>
          </a:prstGeom>
          <a:effectLst>
            <a:outerShdw blurRad="317500" dist="38100" dir="16200000" rotWithShape="0">
              <a:prstClr val="black">
                <a:alpha val="40000"/>
              </a:prstClr>
            </a:outerShdw>
          </a:effectLst>
        </p:spPr>
      </p:pic>
      <p:sp>
        <p:nvSpPr>
          <p:cNvPr id="7" name="文字方塊 6">
            <a:extLst>
              <a:ext uri="{FF2B5EF4-FFF2-40B4-BE49-F238E27FC236}">
                <a16:creationId xmlns:a16="http://schemas.microsoft.com/office/drawing/2014/main" id="{6E4DFFBA-AD6B-9744-8546-518830929F59}"/>
              </a:ext>
            </a:extLst>
          </p:cNvPr>
          <p:cNvSpPr txBox="1"/>
          <p:nvPr/>
        </p:nvSpPr>
        <p:spPr>
          <a:xfrm>
            <a:off x="735051" y="1873117"/>
            <a:ext cx="5238584" cy="1155060"/>
          </a:xfrm>
          <a:prstGeom prst="rect">
            <a:avLst/>
          </a:prstGeom>
          <a:noFill/>
        </p:spPr>
        <p:txBody>
          <a:bodyPr wrap="square">
            <a:spAutoFit/>
          </a:bodyPr>
          <a:lstStyle/>
          <a:p>
            <a:pPr>
              <a:lnSpc>
                <a:spcPct val="150000"/>
              </a:lnSpc>
            </a:pPr>
            <a:r>
              <a:rPr lang="zh-TW" altLang="en-US" sz="1600">
                <a:solidFill>
                  <a:schemeClr val="bg1"/>
                </a:solidFill>
                <a:latin typeface="微軟正黑體" panose="020B0604030504040204" pitchFamily="34" charset="-120"/>
                <a:ea typeface="微軟正黑體" panose="020B0604030504040204" pitchFamily="34" charset="-120"/>
              </a:rPr>
              <a:t>安裝支援 </a:t>
            </a:r>
            <a:r>
              <a:rPr lang="en" altLang="zh-TW" sz="1600">
                <a:solidFill>
                  <a:schemeClr val="bg1"/>
                </a:solidFill>
                <a:latin typeface="微軟正黑體" panose="020B0604030504040204" pitchFamily="34" charset="-120"/>
                <a:ea typeface="微軟正黑體" panose="020B0604030504040204" pitchFamily="34" charset="-120"/>
              </a:rPr>
              <a:t>SR-IOV (Single Root I/O Virtualization) </a:t>
            </a:r>
            <a:r>
              <a:rPr lang="zh-TW" altLang="en-US" sz="1600">
                <a:solidFill>
                  <a:schemeClr val="bg1"/>
                </a:solidFill>
                <a:latin typeface="微軟正黑體" panose="020B0604030504040204" pitchFamily="34" charset="-120"/>
                <a:ea typeface="微軟正黑體" panose="020B0604030504040204" pitchFamily="34" charset="-120"/>
              </a:rPr>
              <a:t>技術的 </a:t>
            </a:r>
            <a:r>
              <a:rPr lang="en" altLang="zh-TW" sz="1600">
                <a:solidFill>
                  <a:schemeClr val="bg1"/>
                </a:solidFill>
                <a:latin typeface="微軟正黑體" panose="020B0604030504040204" pitchFamily="34" charset="-120"/>
                <a:ea typeface="微軟正黑體" panose="020B0604030504040204" pitchFamily="34" charset="-120"/>
              </a:rPr>
              <a:t>PCIe </a:t>
            </a:r>
            <a:r>
              <a:rPr lang="zh-TW" altLang="en-US" sz="1600">
                <a:solidFill>
                  <a:schemeClr val="bg1"/>
                </a:solidFill>
                <a:latin typeface="微軟正黑體" panose="020B0604030504040204" pitchFamily="34" charset="-120"/>
                <a:ea typeface="微軟正黑體" panose="020B0604030504040204" pitchFamily="34" charset="-120"/>
              </a:rPr>
              <a:t>網卡，將實體網卡的頻寬資源直接分配給虛擬機，提升網路效率並有助於減少 </a:t>
            </a:r>
            <a:r>
              <a:rPr lang="en" altLang="zh-TW" sz="1600">
                <a:solidFill>
                  <a:schemeClr val="bg1"/>
                </a:solidFill>
                <a:latin typeface="微軟正黑體" panose="020B0604030504040204" pitchFamily="34" charset="-120"/>
                <a:ea typeface="微軟正黑體" panose="020B0604030504040204" pitchFamily="34" charset="-120"/>
              </a:rPr>
              <a:t>Hypervisor </a:t>
            </a:r>
            <a:r>
              <a:rPr lang="zh-TW" altLang="en-US" sz="1600">
                <a:solidFill>
                  <a:schemeClr val="bg1"/>
                </a:solidFill>
                <a:latin typeface="微軟正黑體" panose="020B0604030504040204" pitchFamily="34" charset="-120"/>
                <a:ea typeface="微軟正黑體" panose="020B0604030504040204" pitchFamily="34" charset="-120"/>
              </a:rPr>
              <a:t>的 </a:t>
            </a:r>
            <a:r>
              <a:rPr lang="en" altLang="zh-TW" sz="1600">
                <a:solidFill>
                  <a:schemeClr val="bg1"/>
                </a:solidFill>
                <a:latin typeface="微軟正黑體" panose="020B0604030504040204" pitchFamily="34" charset="-120"/>
                <a:ea typeface="微軟正黑體" panose="020B0604030504040204" pitchFamily="34" charset="-120"/>
              </a:rPr>
              <a:t>CPU </a:t>
            </a:r>
            <a:r>
              <a:rPr lang="zh-TW" altLang="en-US" sz="1600">
                <a:solidFill>
                  <a:schemeClr val="bg1"/>
                </a:solidFill>
                <a:latin typeface="微軟正黑體" panose="020B0604030504040204" pitchFamily="34" charset="-120"/>
                <a:ea typeface="微軟正黑體" panose="020B0604030504040204" pitchFamily="34" charset="-120"/>
              </a:rPr>
              <a:t>耗損。</a:t>
            </a:r>
          </a:p>
        </p:txBody>
      </p:sp>
      <p:sp>
        <p:nvSpPr>
          <p:cNvPr id="8" name="標題 1">
            <a:extLst>
              <a:ext uri="{FF2B5EF4-FFF2-40B4-BE49-F238E27FC236}">
                <a16:creationId xmlns:a16="http://schemas.microsoft.com/office/drawing/2014/main" id="{C7D71820-9B10-804A-BBA5-9165570ED34B}"/>
              </a:ext>
            </a:extLst>
          </p:cNvPr>
          <p:cNvSpPr txBox="1">
            <a:spLocks/>
          </p:cNvSpPr>
          <p:nvPr/>
        </p:nvSpPr>
        <p:spPr>
          <a:xfrm>
            <a:off x="385011" y="354640"/>
            <a:ext cx="11415619" cy="11550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dirty="0">
                <a:solidFill>
                  <a:schemeClr val="bg1"/>
                </a:solidFill>
                <a:latin typeface="微軟正黑體" panose="020B0604030504040204" pitchFamily="34" charset="-120"/>
                <a:ea typeface="微軟正黑體" panose="020B0604030504040204" pitchFamily="34" charset="-120"/>
              </a:rPr>
              <a:t>SR-IOV </a:t>
            </a:r>
            <a:r>
              <a:rPr kumimoji="1" lang="zh-TW" altLang="en-US" sz="4000" b="1" dirty="0">
                <a:solidFill>
                  <a:schemeClr val="bg1"/>
                </a:solidFill>
                <a:latin typeface="微軟正黑體" panose="020B0604030504040204" pitchFamily="34" charset="-120"/>
                <a:ea typeface="微軟正黑體" panose="020B0604030504040204" pitchFamily="34" charset="-120"/>
              </a:rPr>
              <a:t>讓虛擬機直用網卡硬體，提升網路效率</a:t>
            </a:r>
            <a:r>
              <a:rPr kumimoji="1" lang="en-US" altLang="zh-TW" sz="4000" b="1" dirty="0">
                <a:solidFill>
                  <a:schemeClr val="bg1"/>
                </a:solidFill>
                <a:latin typeface="微軟正黑體" panose="020B0604030504040204" pitchFamily="34" charset="-120"/>
                <a:ea typeface="微軟正黑體" panose="020B0604030504040204" pitchFamily="34" charset="-120"/>
              </a:rPr>
              <a:t> 20%</a:t>
            </a:r>
            <a:r>
              <a:rPr kumimoji="1" lang="zh-TW" altLang="en-US" sz="4000" b="1" dirty="0">
                <a:solidFill>
                  <a:schemeClr val="bg1"/>
                </a:solidFill>
                <a:latin typeface="微軟正黑體" panose="020B0604030504040204" pitchFamily="34" charset="-120"/>
                <a:ea typeface="微軟正黑體" panose="020B0604030504040204" pitchFamily="34" charset="-120"/>
              </a:rPr>
              <a:t>以上，低延遲與釋放</a:t>
            </a:r>
            <a:r>
              <a:rPr kumimoji="1" lang="en-US" altLang="zh-TW" sz="4000" b="1" dirty="0">
                <a:solidFill>
                  <a:schemeClr val="bg1"/>
                </a:solidFill>
                <a:latin typeface="微軟正黑體" panose="020B0604030504040204" pitchFamily="34" charset="-120"/>
                <a:ea typeface="微軟正黑體" panose="020B0604030504040204" pitchFamily="34" charset="-120"/>
              </a:rPr>
              <a:t> CPU </a:t>
            </a:r>
            <a:r>
              <a:rPr kumimoji="1" lang="zh-TW" altLang="en-US" sz="4000" b="1" dirty="0">
                <a:solidFill>
                  <a:schemeClr val="bg1"/>
                </a:solidFill>
                <a:latin typeface="微軟正黑體" panose="020B0604030504040204" pitchFamily="34" charset="-120"/>
                <a:ea typeface="微軟正黑體" panose="020B0604030504040204" pitchFamily="34" charset="-120"/>
              </a:rPr>
              <a:t>使用率</a:t>
            </a:r>
          </a:p>
        </p:txBody>
      </p:sp>
      <p:grpSp>
        <p:nvGrpSpPr>
          <p:cNvPr id="9" name="群組 8">
            <a:extLst>
              <a:ext uri="{FF2B5EF4-FFF2-40B4-BE49-F238E27FC236}">
                <a16:creationId xmlns:a16="http://schemas.microsoft.com/office/drawing/2014/main" id="{04577301-9783-4A0E-82C1-640AE9C817BE}"/>
              </a:ext>
            </a:extLst>
          </p:cNvPr>
          <p:cNvGrpSpPr/>
          <p:nvPr/>
        </p:nvGrpSpPr>
        <p:grpSpPr>
          <a:xfrm>
            <a:off x="629629" y="3296722"/>
            <a:ext cx="5255285" cy="2709788"/>
            <a:chOff x="343042" y="3253228"/>
            <a:chExt cx="3555922" cy="1909077"/>
          </a:xfrm>
        </p:grpSpPr>
        <p:sp>
          <p:nvSpPr>
            <p:cNvPr id="10" name="矩形: 圓角 9">
              <a:extLst>
                <a:ext uri="{FF2B5EF4-FFF2-40B4-BE49-F238E27FC236}">
                  <a16:creationId xmlns:a16="http://schemas.microsoft.com/office/drawing/2014/main" id="{2AD8C566-AB25-4738-B48C-9E3E461450C6}"/>
                </a:ext>
              </a:extLst>
            </p:cNvPr>
            <p:cNvSpPr/>
            <p:nvPr/>
          </p:nvSpPr>
          <p:spPr>
            <a:xfrm>
              <a:off x="457951" y="3887902"/>
              <a:ext cx="3441013" cy="590535"/>
            </a:xfrm>
            <a:prstGeom prst="roundRect">
              <a:avLst>
                <a:gd name="adj" fmla="val 11968"/>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 name="矩形: 圓角 10">
              <a:extLst>
                <a:ext uri="{FF2B5EF4-FFF2-40B4-BE49-F238E27FC236}">
                  <a16:creationId xmlns:a16="http://schemas.microsoft.com/office/drawing/2014/main" id="{34B00C4D-4C3B-4AD0-8EA7-6B7455B9870A}"/>
                </a:ext>
              </a:extLst>
            </p:cNvPr>
            <p:cNvSpPr/>
            <p:nvPr/>
          </p:nvSpPr>
          <p:spPr>
            <a:xfrm>
              <a:off x="457951" y="4571770"/>
              <a:ext cx="3441013" cy="590535"/>
            </a:xfrm>
            <a:prstGeom prst="roundRect">
              <a:avLst>
                <a:gd name="adj" fmla="val 11968"/>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12" name="圖形 11">
              <a:extLst>
                <a:ext uri="{FF2B5EF4-FFF2-40B4-BE49-F238E27FC236}">
                  <a16:creationId xmlns:a16="http://schemas.microsoft.com/office/drawing/2014/main" id="{8C18E32B-395C-41AE-9151-1D7DDDB21D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684" y="3691887"/>
              <a:ext cx="143085" cy="884525"/>
            </a:xfrm>
            <a:prstGeom prst="rect">
              <a:avLst/>
            </a:prstGeom>
          </p:spPr>
        </p:pic>
        <p:pic>
          <p:nvPicPr>
            <p:cNvPr id="13" name="圖形 12">
              <a:extLst>
                <a:ext uri="{FF2B5EF4-FFF2-40B4-BE49-F238E27FC236}">
                  <a16:creationId xmlns:a16="http://schemas.microsoft.com/office/drawing/2014/main" id="{BA447F2F-372E-489E-A122-A91F8F0801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386865" y="3772209"/>
              <a:ext cx="143085" cy="884525"/>
            </a:xfrm>
            <a:prstGeom prst="rect">
              <a:avLst/>
            </a:prstGeom>
          </p:spPr>
        </p:pic>
        <p:pic>
          <p:nvPicPr>
            <p:cNvPr id="14" name="圖形 13">
              <a:extLst>
                <a:ext uri="{FF2B5EF4-FFF2-40B4-BE49-F238E27FC236}">
                  <a16:creationId xmlns:a16="http://schemas.microsoft.com/office/drawing/2014/main" id="{763EF7D7-9B83-4643-B0D5-70A2358083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5662" y="3691887"/>
              <a:ext cx="143085" cy="884525"/>
            </a:xfrm>
            <a:prstGeom prst="rect">
              <a:avLst/>
            </a:prstGeom>
          </p:spPr>
        </p:pic>
        <p:pic>
          <p:nvPicPr>
            <p:cNvPr id="15" name="圖形 14">
              <a:extLst>
                <a:ext uri="{FF2B5EF4-FFF2-40B4-BE49-F238E27FC236}">
                  <a16:creationId xmlns:a16="http://schemas.microsoft.com/office/drawing/2014/main" id="{394E8048-920B-4A26-A795-DFD9D5FD6A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360843" y="3772209"/>
              <a:ext cx="143085" cy="884525"/>
            </a:xfrm>
            <a:prstGeom prst="rect">
              <a:avLst/>
            </a:prstGeom>
          </p:spPr>
        </p:pic>
        <p:pic>
          <p:nvPicPr>
            <p:cNvPr id="16" name="圖形 15">
              <a:extLst>
                <a:ext uri="{FF2B5EF4-FFF2-40B4-BE49-F238E27FC236}">
                  <a16:creationId xmlns:a16="http://schemas.microsoft.com/office/drawing/2014/main" id="{2B540C08-653A-4024-B496-3BBC246580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4702" y="3691887"/>
              <a:ext cx="143085" cy="884525"/>
            </a:xfrm>
            <a:prstGeom prst="rect">
              <a:avLst/>
            </a:prstGeom>
          </p:spPr>
        </p:pic>
        <p:pic>
          <p:nvPicPr>
            <p:cNvPr id="17" name="圖形 16">
              <a:extLst>
                <a:ext uri="{FF2B5EF4-FFF2-40B4-BE49-F238E27FC236}">
                  <a16:creationId xmlns:a16="http://schemas.microsoft.com/office/drawing/2014/main" id="{67B7E411-127F-4642-9280-3B9F8025B7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279883" y="3772209"/>
              <a:ext cx="143085" cy="884525"/>
            </a:xfrm>
            <a:prstGeom prst="rect">
              <a:avLst/>
            </a:prstGeom>
          </p:spPr>
        </p:pic>
        <p:sp>
          <p:nvSpPr>
            <p:cNvPr id="18" name="矩形: 圓角 17">
              <a:extLst>
                <a:ext uri="{FF2B5EF4-FFF2-40B4-BE49-F238E27FC236}">
                  <a16:creationId xmlns:a16="http://schemas.microsoft.com/office/drawing/2014/main" id="{8DEFF809-E73F-4E88-A444-6E408A99508F}"/>
                </a:ext>
              </a:extLst>
            </p:cNvPr>
            <p:cNvSpPr/>
            <p:nvPr/>
          </p:nvSpPr>
          <p:spPr>
            <a:xfrm>
              <a:off x="103929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VM</a:t>
              </a:r>
              <a:endParaRPr lang="zh-TW" altLang="en-US" sz="1100" b="1">
                <a:solidFill>
                  <a:schemeClr val="bg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1ABADB51-4B28-47F1-A2D4-A35C1E6B77C2}"/>
                </a:ext>
              </a:extLst>
            </p:cNvPr>
            <p:cNvSpPr/>
            <p:nvPr/>
          </p:nvSpPr>
          <p:spPr>
            <a:xfrm>
              <a:off x="103929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bg1"/>
                  </a:solidFill>
                  <a:latin typeface="Arial" panose="020B0604020202020204" pitchFamily="34" charset="0"/>
                  <a:cs typeface="Arial" panose="020B0604020202020204" pitchFamily="34" charset="0"/>
                </a:rPr>
                <a:t>VF Driver</a:t>
              </a:r>
              <a:endParaRPr lang="zh-TW" altLang="en-US" sz="1000" b="1">
                <a:solidFill>
                  <a:schemeClr val="bg1"/>
                </a:solidFill>
                <a:latin typeface="Arial" panose="020B0604020202020204" pitchFamily="34" charset="0"/>
                <a:cs typeface="Arial" panose="020B0604020202020204" pitchFamily="34" charset="0"/>
              </a:endParaRPr>
            </a:p>
          </p:txBody>
        </p:sp>
        <p:sp>
          <p:nvSpPr>
            <p:cNvPr id="20" name="矩形: 圓角 19">
              <a:extLst>
                <a:ext uri="{FF2B5EF4-FFF2-40B4-BE49-F238E27FC236}">
                  <a16:creationId xmlns:a16="http://schemas.microsoft.com/office/drawing/2014/main" id="{89151B62-1F73-49CD-A900-5F7EC0A8AE18}"/>
                </a:ext>
              </a:extLst>
            </p:cNvPr>
            <p:cNvSpPr/>
            <p:nvPr/>
          </p:nvSpPr>
          <p:spPr>
            <a:xfrm>
              <a:off x="1983713"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VM</a:t>
              </a:r>
              <a:endParaRPr lang="zh-TW" altLang="en-US" sz="1100" b="1">
                <a:solidFill>
                  <a:schemeClr val="bg1"/>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129FBE66-FA89-466E-B089-8CC8AAEB5857}"/>
                </a:ext>
              </a:extLst>
            </p:cNvPr>
            <p:cNvSpPr/>
            <p:nvPr/>
          </p:nvSpPr>
          <p:spPr>
            <a:xfrm>
              <a:off x="1983713"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bg1"/>
                  </a:solidFill>
                  <a:latin typeface="Arial" panose="020B0604020202020204" pitchFamily="34" charset="0"/>
                  <a:cs typeface="Arial" panose="020B0604020202020204" pitchFamily="34" charset="0"/>
                </a:rPr>
                <a:t>VF Driver</a:t>
              </a:r>
              <a:endParaRPr lang="zh-TW" altLang="en-US" sz="1000" b="1">
                <a:solidFill>
                  <a:schemeClr val="bg1"/>
                </a:solidFill>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69BCD7C8-A06F-4FD8-8EE4-DE51C53FBA0B}"/>
                </a:ext>
              </a:extLst>
            </p:cNvPr>
            <p:cNvSpPr/>
            <p:nvPr/>
          </p:nvSpPr>
          <p:spPr>
            <a:xfrm>
              <a:off x="290590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VM</a:t>
              </a:r>
              <a:endParaRPr lang="zh-TW" altLang="en-US" sz="1100" b="1">
                <a:solidFill>
                  <a:schemeClr val="bg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11D1BB10-C53E-4D1F-ABE3-031B99454613}"/>
                </a:ext>
              </a:extLst>
            </p:cNvPr>
            <p:cNvSpPr/>
            <p:nvPr/>
          </p:nvSpPr>
          <p:spPr>
            <a:xfrm>
              <a:off x="290590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bg1"/>
                  </a:solidFill>
                  <a:latin typeface="Arial" panose="020B0604020202020204" pitchFamily="34" charset="0"/>
                  <a:cs typeface="Arial" panose="020B0604020202020204" pitchFamily="34" charset="0"/>
                </a:rPr>
                <a:t>VF Driver</a:t>
              </a:r>
              <a:endParaRPr lang="zh-TW" altLang="en-US" sz="1000" b="1">
                <a:solidFill>
                  <a:schemeClr val="bg1"/>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69583C33-0BA8-408A-B86B-E7B4AA2972F7}"/>
                </a:ext>
              </a:extLst>
            </p:cNvPr>
            <p:cNvSpPr/>
            <p:nvPr/>
          </p:nvSpPr>
          <p:spPr>
            <a:xfrm>
              <a:off x="910292"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Function</a:t>
              </a:r>
              <a:endParaRPr lang="zh-TW" altLang="en-US" sz="1000" b="1">
                <a:solidFill>
                  <a:schemeClr val="tx1"/>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69CA82F9-2376-4498-8726-E241A74F0C87}"/>
                </a:ext>
              </a:extLst>
            </p:cNvPr>
            <p:cNvSpPr/>
            <p:nvPr/>
          </p:nvSpPr>
          <p:spPr>
            <a:xfrm>
              <a:off x="1900876"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Function</a:t>
              </a:r>
              <a:endParaRPr lang="zh-TW" altLang="en-US" sz="1000" b="1">
                <a:solidFill>
                  <a:schemeClr val="tx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0251F52D-ADAA-44FA-8995-C3A4419F4C7B}"/>
                </a:ext>
              </a:extLst>
            </p:cNvPr>
            <p:cNvSpPr/>
            <p:nvPr/>
          </p:nvSpPr>
          <p:spPr>
            <a:xfrm>
              <a:off x="2891459"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Function</a:t>
              </a:r>
              <a:endParaRPr lang="zh-TW" altLang="en-US" sz="1000" b="1">
                <a:solidFill>
                  <a:schemeClr val="tx1"/>
                </a:solidFill>
                <a:latin typeface="Arial" panose="020B0604020202020204" pitchFamily="34" charset="0"/>
                <a:cs typeface="Arial" panose="020B0604020202020204" pitchFamily="34" charset="0"/>
              </a:endParaRPr>
            </a:p>
          </p:txBody>
        </p:sp>
        <p:sp>
          <p:nvSpPr>
            <p:cNvPr id="27" name="矩形 26">
              <a:extLst>
                <a:ext uri="{FF2B5EF4-FFF2-40B4-BE49-F238E27FC236}">
                  <a16:creationId xmlns:a16="http://schemas.microsoft.com/office/drawing/2014/main" id="{3FB65991-B05D-4A68-8E27-A270ADA99799}"/>
                </a:ext>
              </a:extLst>
            </p:cNvPr>
            <p:cNvSpPr/>
            <p:nvPr/>
          </p:nvSpPr>
          <p:spPr>
            <a:xfrm>
              <a:off x="910292" y="4878403"/>
              <a:ext cx="2942402" cy="228763"/>
            </a:xfrm>
            <a:prstGeom prst="rect">
              <a:avLst/>
            </a:prstGeom>
            <a:solidFill>
              <a:srgbClr val="03D2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Ethernet Bridge + Classifier</a:t>
              </a:r>
              <a:endParaRPr lang="zh-TW" altLang="en-US" sz="1000" b="1">
                <a:solidFill>
                  <a:schemeClr val="tx1"/>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88AE0BB0-86A3-4660-B80A-B2B446A3D072}"/>
                </a:ext>
              </a:extLst>
            </p:cNvPr>
            <p:cNvSpPr txBox="1"/>
            <p:nvPr/>
          </p:nvSpPr>
          <p:spPr>
            <a:xfrm>
              <a:off x="381712" y="3898962"/>
              <a:ext cx="769051" cy="227673"/>
            </a:xfrm>
            <a:prstGeom prst="rect">
              <a:avLst/>
            </a:prstGeom>
            <a:noFill/>
          </p:spPr>
          <p:txBody>
            <a:bodyPr wrap="square">
              <a:spAutoFit/>
            </a:bodyPr>
            <a:lstStyle/>
            <a:p>
              <a:pPr algn="ctr"/>
              <a:r>
                <a:rPr lang="en-US" altLang="zh-TW" sz="1500" b="1">
                  <a:solidFill>
                    <a:schemeClr val="bg1"/>
                  </a:solidFill>
                  <a:latin typeface="Arial" panose="020B0604020202020204" pitchFamily="34" charset="0"/>
                  <a:cs typeface="Arial" panose="020B0604020202020204" pitchFamily="34" charset="0"/>
                </a:rPr>
                <a:t>NAS</a:t>
              </a:r>
              <a:r>
                <a:rPr lang="zh-TW" altLang="en-US" sz="1500" b="1">
                  <a:solidFill>
                    <a:schemeClr val="bg1"/>
                  </a:solidFill>
                  <a:latin typeface="Arial" panose="020B0604020202020204" pitchFamily="34" charset="0"/>
                  <a:cs typeface="Arial" panose="020B0604020202020204" pitchFamily="34" charset="0"/>
                </a:rPr>
                <a:t> </a:t>
              </a:r>
              <a:r>
                <a:rPr lang="en-US" altLang="zh-TW" sz="1500" b="1">
                  <a:solidFill>
                    <a:schemeClr val="bg1"/>
                  </a:solidFill>
                  <a:latin typeface="Arial" panose="020B0604020202020204" pitchFamily="34" charset="0"/>
                  <a:cs typeface="Arial" panose="020B0604020202020204" pitchFamily="34" charset="0"/>
                </a:rPr>
                <a:t>OS</a:t>
              </a:r>
              <a:endParaRPr lang="zh-TW" altLang="en-US" sz="1500" b="1">
                <a:solidFill>
                  <a:schemeClr val="bg1"/>
                </a:solidFill>
                <a:latin typeface="Arial" panose="020B0604020202020204" pitchFamily="34" charset="0"/>
                <a:cs typeface="Arial" panose="020B0604020202020204" pitchFamily="34" charset="0"/>
              </a:endParaRPr>
            </a:p>
          </p:txBody>
        </p:sp>
        <p:sp>
          <p:nvSpPr>
            <p:cNvPr id="29" name="文字方塊 28">
              <a:extLst>
                <a:ext uri="{FF2B5EF4-FFF2-40B4-BE49-F238E27FC236}">
                  <a16:creationId xmlns:a16="http://schemas.microsoft.com/office/drawing/2014/main" id="{92CFF920-960F-4EB7-A35E-BAE8D0D2F40B}"/>
                </a:ext>
              </a:extLst>
            </p:cNvPr>
            <p:cNvSpPr txBox="1"/>
            <p:nvPr/>
          </p:nvSpPr>
          <p:spPr>
            <a:xfrm>
              <a:off x="343042" y="4589808"/>
              <a:ext cx="575427" cy="227673"/>
            </a:xfrm>
            <a:prstGeom prst="rect">
              <a:avLst/>
            </a:prstGeom>
            <a:noFill/>
          </p:spPr>
          <p:txBody>
            <a:bodyPr wrap="square">
              <a:spAutoFit/>
            </a:bodyPr>
            <a:lstStyle/>
            <a:p>
              <a:pPr algn="ctr"/>
              <a:r>
                <a:rPr lang="en-US" altLang="zh-TW" sz="1500" b="1">
                  <a:solidFill>
                    <a:schemeClr val="bg1"/>
                  </a:solidFill>
                  <a:latin typeface="Arial" panose="020B0604020202020204" pitchFamily="34" charset="0"/>
                  <a:cs typeface="Arial" panose="020B0604020202020204" pitchFamily="34" charset="0"/>
                </a:rPr>
                <a:t>NIC</a:t>
              </a:r>
              <a:endParaRPr lang="zh-TW" altLang="en-US" sz="1500" b="1">
                <a:solidFill>
                  <a:schemeClr val="bg1"/>
                </a:solidFill>
                <a:latin typeface="Arial" panose="020B0604020202020204" pitchFamily="34" charset="0"/>
                <a:cs typeface="Arial" panose="020B0604020202020204" pitchFamily="34" charset="0"/>
              </a:endParaRPr>
            </a:p>
          </p:txBody>
        </p:sp>
      </p:grpSp>
      <p:sp>
        <p:nvSpPr>
          <p:cNvPr id="30" name="矩形 29">
            <a:extLst>
              <a:ext uri="{FF2B5EF4-FFF2-40B4-BE49-F238E27FC236}">
                <a16:creationId xmlns:a16="http://schemas.microsoft.com/office/drawing/2014/main" id="{A7D3050A-645E-3C27-2640-37B8ECE25DBF}"/>
              </a:ext>
            </a:extLst>
          </p:cNvPr>
          <p:cNvSpPr/>
          <p:nvPr/>
        </p:nvSpPr>
        <p:spPr>
          <a:xfrm>
            <a:off x="670000" y="6024932"/>
            <a:ext cx="4208205" cy="307777"/>
          </a:xfrm>
          <a:prstGeom prst="rect">
            <a:avLst/>
          </a:prstGeom>
        </p:spPr>
        <p:txBody>
          <a:bodyPr wrap="square">
            <a:spAutoFit/>
          </a:bodyPr>
          <a:lstStyle/>
          <a:p>
            <a:r>
              <a:rPr lang="zh-TW" altLang="en-US" sz="1400">
                <a:solidFill>
                  <a:schemeClr val="bg1"/>
                </a:solidFill>
                <a:latin typeface="微軟正黑體" panose="020B0604030504040204" pitchFamily="34" charset="-120"/>
                <a:ea typeface="微軟正黑體" panose="020B0604030504040204" pitchFamily="34" charset="-120"/>
              </a:rPr>
              <a:t>註：</a:t>
            </a:r>
            <a:r>
              <a:rPr lang="en" altLang="zh-TW" sz="1400">
                <a:solidFill>
                  <a:schemeClr val="bg1"/>
                </a:solidFill>
                <a:latin typeface="微軟正黑體" panose="020B0604030504040204" pitchFamily="34" charset="-120"/>
                <a:ea typeface="微軟正黑體" panose="020B0604030504040204" pitchFamily="34" charset="-120"/>
              </a:rPr>
              <a:t>NAS </a:t>
            </a:r>
            <a:r>
              <a:rPr lang="zh-TW" altLang="en-US" sz="1400">
                <a:solidFill>
                  <a:schemeClr val="bg1"/>
                </a:solidFill>
                <a:latin typeface="微軟正黑體" panose="020B0604030504040204" pitchFamily="34" charset="-120"/>
                <a:ea typeface="微軟正黑體" panose="020B0604030504040204" pitchFamily="34" charset="-120"/>
              </a:rPr>
              <a:t>需搭配支援 </a:t>
            </a:r>
            <a:r>
              <a:rPr lang="en" altLang="zh-TW" sz="1400">
                <a:solidFill>
                  <a:schemeClr val="bg1"/>
                </a:solidFill>
                <a:latin typeface="微軟正黑體" panose="020B0604030504040204" pitchFamily="34" charset="-120"/>
                <a:ea typeface="微軟正黑體" panose="020B0604030504040204" pitchFamily="34" charset="-120"/>
              </a:rPr>
              <a:t>SR-IOV </a:t>
            </a:r>
            <a:r>
              <a:rPr lang="zh-TW" altLang="en-US" sz="1400">
                <a:solidFill>
                  <a:schemeClr val="bg1"/>
                </a:solidFill>
                <a:latin typeface="微軟正黑體" panose="020B0604030504040204" pitchFamily="34" charset="-120"/>
                <a:ea typeface="微軟正黑體" panose="020B0604030504040204" pitchFamily="34" charset="-120"/>
              </a:rPr>
              <a:t>的網卡．</a:t>
            </a:r>
          </a:p>
        </p:txBody>
      </p:sp>
    </p:spTree>
    <p:extLst>
      <p:ext uri="{BB962C8B-B14F-4D97-AF65-F5344CB8AC3E}">
        <p14:creationId xmlns:p14="http://schemas.microsoft.com/office/powerpoint/2010/main" val="146713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549275" y="473764"/>
            <a:ext cx="11093450" cy="1082675"/>
          </a:xfrm>
        </p:spPr>
        <p:txBody>
          <a:bodyPr>
            <a:noAutofit/>
          </a:bodyPr>
          <a:lstStyle/>
          <a:p>
            <a:pPr algn="ctr"/>
            <a:r>
              <a:rPr kumimoji="1" lang="zh-TW" altLang="en-US" sz="4000" b="1">
                <a:solidFill>
                  <a:schemeClr val="bg1"/>
                </a:solidFill>
                <a:latin typeface="微軟正黑體" panose="020B0604030504040204" pitchFamily="34" charset="-120"/>
                <a:ea typeface="微軟正黑體" panose="020B0604030504040204" pitchFamily="34" charset="-120"/>
              </a:rPr>
              <a:t>適合企業與工作團隊使用的 </a:t>
            </a:r>
            <a:br>
              <a:rPr kumimoji="1" lang="en-US" altLang="zh-TW" sz="4000" b="1">
                <a:solidFill>
                  <a:schemeClr val="bg1"/>
                </a:solidFill>
                <a:latin typeface="微軟正黑體" panose="020B0604030504040204" pitchFamily="34" charset="-120"/>
                <a:ea typeface="微軟正黑體" panose="020B0604030504040204" pitchFamily="34" charset="-120"/>
              </a:rPr>
            </a:br>
            <a:r>
              <a:rPr kumimoji="1" lang="en-US" altLang="zh-TW" sz="4000" b="1">
                <a:solidFill>
                  <a:schemeClr val="bg1"/>
                </a:solidFill>
                <a:latin typeface="微軟正黑體" panose="020B0604030504040204" pitchFamily="34" charset="-120"/>
                <a:ea typeface="微軟正黑體" panose="020B0604030504040204" pitchFamily="34" charset="-120"/>
              </a:rPr>
              <a:t>Virtual NAS </a:t>
            </a:r>
            <a:r>
              <a:rPr kumimoji="1" lang="zh-TW" altLang="en-US" sz="4000" b="1">
                <a:solidFill>
                  <a:schemeClr val="bg1"/>
                </a:solidFill>
                <a:latin typeface="微軟正黑體" panose="020B0604030504040204" pitchFamily="34" charset="-120"/>
                <a:ea typeface="微軟正黑體" panose="020B0604030504040204" pitchFamily="34" charset="-120"/>
              </a:rPr>
              <a:t>解決方案</a:t>
            </a:r>
          </a:p>
        </p:txBody>
      </p:sp>
      <p:sp>
        <p:nvSpPr>
          <p:cNvPr id="6" name="矩形 5">
            <a:extLst>
              <a:ext uri="{FF2B5EF4-FFF2-40B4-BE49-F238E27FC236}">
                <a16:creationId xmlns:a16="http://schemas.microsoft.com/office/drawing/2014/main" id="{B880000D-4CCA-B04D-A5C2-0D0D7DC5F952}"/>
              </a:ext>
            </a:extLst>
          </p:cNvPr>
          <p:cNvSpPr/>
          <p:nvPr/>
        </p:nvSpPr>
        <p:spPr>
          <a:xfrm>
            <a:off x="549275" y="3429000"/>
            <a:ext cx="3593454" cy="2246769"/>
          </a:xfrm>
          <a:prstGeom prst="rect">
            <a:avLst/>
          </a:prstGeom>
        </p:spPr>
        <p:txBody>
          <a:bodyPr wrap="square">
            <a:spAutoFit/>
          </a:bodyPr>
          <a:lstStyle/>
          <a:p>
            <a:pPr>
              <a:buClr>
                <a:schemeClr val="bg1"/>
              </a:buClr>
            </a:pPr>
            <a:r>
              <a:rPr lang="en-US" altLang="zh-TW" sz="1400" b="1" err="1">
                <a:solidFill>
                  <a:schemeClr val="bg1"/>
                </a:solidFill>
                <a:latin typeface="微軟正黑體" panose="020B0604030504040204" pitchFamily="34" charset="-120"/>
                <a:ea typeface="微軟正黑體" panose="020B0604030504040204" pitchFamily="34" charset="-120"/>
              </a:rPr>
              <a:t>QuTScloud</a:t>
            </a:r>
            <a:r>
              <a:rPr lang="en-US" altLang="zh-TW" sz="1400" b="1">
                <a:solidFill>
                  <a:schemeClr val="bg1"/>
                </a:solidFill>
                <a:latin typeface="微軟正黑體" panose="020B0604030504040204" pitchFamily="34" charset="-120"/>
                <a:ea typeface="微軟正黑體" panose="020B0604030504040204" pitchFamily="34" charset="-120"/>
              </a:rPr>
              <a:t> </a:t>
            </a:r>
            <a:r>
              <a:rPr lang="ja-JP" altLang="en-US" sz="1400" b="1">
                <a:solidFill>
                  <a:schemeClr val="bg1"/>
                </a:solidFill>
                <a:latin typeface="微軟正黑體" panose="020B0604030504040204" pitchFamily="34" charset="-120"/>
                <a:ea typeface="微軟正黑體" panose="020B0604030504040204" pitchFamily="34" charset="-120"/>
              </a:rPr>
              <a:t>虛擬設備 </a:t>
            </a:r>
            <a:r>
              <a:rPr lang="en-US" altLang="ja-JP" sz="1400" b="1">
                <a:solidFill>
                  <a:schemeClr val="bg1"/>
                </a:solidFill>
                <a:latin typeface="微軟正黑體" panose="020B0604030504040204" pitchFamily="34" charset="-120"/>
                <a:ea typeface="微軟正黑體" panose="020B0604030504040204" pitchFamily="34" charset="-120"/>
              </a:rPr>
              <a:t>(</a:t>
            </a:r>
            <a:r>
              <a:rPr lang="en-US" altLang="zh-TW" sz="1400" b="1">
                <a:solidFill>
                  <a:schemeClr val="bg1"/>
                </a:solidFill>
                <a:latin typeface="微軟正黑體" panose="020B0604030504040204" pitchFamily="34" charset="-120"/>
                <a:ea typeface="微軟正黑體" panose="020B0604030504040204" pitchFamily="34" charset="-120"/>
              </a:rPr>
              <a:t>Virtual Appliance) </a:t>
            </a:r>
            <a:r>
              <a:rPr lang="ja-JP" altLang="en-US" sz="1400" b="1">
                <a:solidFill>
                  <a:schemeClr val="bg1"/>
                </a:solidFill>
                <a:latin typeface="微軟正黑體" panose="020B0604030504040204" pitchFamily="34" charset="-120"/>
                <a:ea typeface="微軟正黑體" panose="020B0604030504040204" pitchFamily="34" charset="-120"/>
              </a:rPr>
              <a:t>內建與 </a:t>
            </a:r>
            <a:r>
              <a:rPr lang="en-US" altLang="zh-TW" sz="1400" b="1">
                <a:solidFill>
                  <a:schemeClr val="bg1"/>
                </a:solidFill>
                <a:latin typeface="微軟正黑體" panose="020B0604030504040204" pitchFamily="34" charset="-120"/>
                <a:ea typeface="微軟正黑體" panose="020B0604030504040204" pitchFamily="34" charset="-120"/>
              </a:rPr>
              <a:t>QNAP </a:t>
            </a:r>
            <a:r>
              <a:rPr lang="ja-JP" altLang="en-US" sz="1400" b="1">
                <a:solidFill>
                  <a:schemeClr val="bg1"/>
                </a:solidFill>
                <a:latin typeface="微軟正黑體" panose="020B0604030504040204" pitchFamily="34" charset="-120"/>
                <a:ea typeface="微軟正黑體" panose="020B0604030504040204" pitchFamily="34" charset="-120"/>
              </a:rPr>
              <a:t>實體 </a:t>
            </a:r>
            <a:r>
              <a:rPr lang="en-US" altLang="zh-TW" sz="1400" b="1">
                <a:solidFill>
                  <a:schemeClr val="bg1"/>
                </a:solidFill>
                <a:latin typeface="微軟正黑體" panose="020B0604030504040204" pitchFamily="34" charset="-120"/>
                <a:ea typeface="微軟正黑體" panose="020B0604030504040204" pitchFamily="34" charset="-120"/>
              </a:rPr>
              <a:t>NAS </a:t>
            </a:r>
            <a:r>
              <a:rPr lang="ja-JP" altLang="en-US" sz="1400" b="1">
                <a:solidFill>
                  <a:schemeClr val="bg1"/>
                </a:solidFill>
                <a:latin typeface="微軟正黑體" panose="020B0604030504040204" pitchFamily="34" charset="-120"/>
                <a:ea typeface="微軟正黑體" panose="020B0604030504040204" pitchFamily="34" charset="-120"/>
              </a:rPr>
              <a:t>相同的 </a:t>
            </a:r>
            <a:r>
              <a:rPr lang="en-US" altLang="zh-TW" sz="1400" b="1">
                <a:solidFill>
                  <a:schemeClr val="bg1"/>
                </a:solidFill>
                <a:latin typeface="微軟正黑體" panose="020B0604030504040204" pitchFamily="34" charset="-120"/>
                <a:ea typeface="微軟正黑體" panose="020B0604030504040204" pitchFamily="34" charset="-120"/>
              </a:rPr>
              <a:t>QTS </a:t>
            </a:r>
            <a:r>
              <a:rPr lang="ja-JP" altLang="en-US" sz="1400" b="1">
                <a:solidFill>
                  <a:schemeClr val="bg1"/>
                </a:solidFill>
                <a:latin typeface="微軟正黑體" panose="020B0604030504040204" pitchFamily="34" charset="-120"/>
                <a:ea typeface="微軟正黑體" panose="020B0604030504040204" pitchFamily="34" charset="-120"/>
              </a:rPr>
              <a:t>智能作業系統，可輕鬆部署於 </a:t>
            </a:r>
            <a:r>
              <a:rPr lang="en-US" altLang="zh-TW" sz="1400" b="1">
                <a:solidFill>
                  <a:schemeClr val="bg1"/>
                </a:solidFill>
                <a:latin typeface="微軟正黑體" panose="020B0604030504040204" pitchFamily="34" charset="-120"/>
                <a:ea typeface="微軟正黑體" panose="020B0604030504040204" pitchFamily="34" charset="-120"/>
              </a:rPr>
              <a:t>Virtualization Station</a:t>
            </a:r>
            <a:r>
              <a:rPr lang="zh-TW" altLang="en-US" sz="1400" b="1">
                <a:solidFill>
                  <a:schemeClr val="bg1"/>
                </a:solidFill>
                <a:latin typeface="微軟正黑體" panose="020B0604030504040204" pitchFamily="34" charset="-120"/>
                <a:ea typeface="微軟正黑體" panose="020B0604030504040204" pitchFamily="34" charset="-120"/>
              </a:rPr>
              <a:t>。</a:t>
            </a:r>
            <a:endParaRPr lang="en-US" altLang="zh-TW" sz="1400" b="1">
              <a:solidFill>
                <a:schemeClr val="bg1"/>
              </a:solidFill>
              <a:latin typeface="微軟正黑體" panose="020B0604030504040204" pitchFamily="34" charset="-120"/>
              <a:ea typeface="微軟正黑體" panose="020B0604030504040204" pitchFamily="34" charset="-120"/>
            </a:endParaRPr>
          </a:p>
          <a:p>
            <a:pPr>
              <a:buClr>
                <a:schemeClr val="bg1"/>
              </a:buClr>
            </a:pPr>
            <a:endParaRPr lang="en-US" altLang="ja-JP" sz="1400" b="1">
              <a:solidFill>
                <a:schemeClr val="bg1"/>
              </a:solidFill>
              <a:latin typeface="微軟正黑體" panose="020B0604030504040204" pitchFamily="34" charset="-120"/>
              <a:ea typeface="微軟正黑體" panose="020B0604030504040204" pitchFamily="34" charset="-120"/>
            </a:endParaRPr>
          </a:p>
          <a:p>
            <a:pPr>
              <a:buClr>
                <a:schemeClr val="bg1"/>
              </a:buClr>
            </a:pPr>
            <a:r>
              <a:rPr lang="ja-JP" altLang="en-US" sz="1400" b="1">
                <a:solidFill>
                  <a:schemeClr val="bg1"/>
                </a:solidFill>
                <a:latin typeface="微軟正黑體" panose="020B0604030504040204" pitchFamily="34" charset="-120"/>
                <a:ea typeface="微軟正黑體" panose="020B0604030504040204" pitchFamily="34" charset="-120"/>
              </a:rPr>
              <a:t>企業組織可有效利用既有的虛擬環境架構，享有更高的配置及成本彈性，同時也節省了額外的硬體放置空間和維護心力，更獲得 </a:t>
            </a:r>
            <a:r>
              <a:rPr lang="en-US" altLang="zh-TW" sz="1400" b="1" err="1">
                <a:solidFill>
                  <a:schemeClr val="bg1"/>
                </a:solidFill>
                <a:latin typeface="微軟正黑體" panose="020B0604030504040204" pitchFamily="34" charset="-120"/>
                <a:ea typeface="微軟正黑體" panose="020B0604030504040204" pitchFamily="34" charset="-120"/>
              </a:rPr>
              <a:t>QuTScloud</a:t>
            </a:r>
            <a:r>
              <a:rPr lang="en-US" altLang="zh-TW" sz="1400" b="1">
                <a:solidFill>
                  <a:schemeClr val="bg1"/>
                </a:solidFill>
                <a:latin typeface="微軟正黑體" panose="020B0604030504040204" pitchFamily="34" charset="-120"/>
                <a:ea typeface="微軟正黑體" panose="020B0604030504040204" pitchFamily="34" charset="-120"/>
              </a:rPr>
              <a:t> </a:t>
            </a:r>
            <a:r>
              <a:rPr lang="ja-JP" altLang="en-US" sz="1400" b="1">
                <a:solidFill>
                  <a:schemeClr val="bg1"/>
                </a:solidFill>
                <a:latin typeface="微軟正黑體" panose="020B0604030504040204" pitchFamily="34" charset="-120"/>
                <a:ea typeface="微軟正黑體" panose="020B0604030504040204" pitchFamily="34" charset="-120"/>
              </a:rPr>
              <a:t>提供的豐富應用和資料管理的多重好處。</a:t>
            </a:r>
            <a:endParaRPr lang="zh-TW" altLang="en-US" sz="1400" b="1">
              <a:solidFill>
                <a:schemeClr val="bg1"/>
              </a:solidFill>
              <a:latin typeface="微軟正黑體" panose="020B0604030504040204" pitchFamily="34" charset="-120"/>
              <a:ea typeface="微軟正黑體" panose="020B0604030504040204" pitchFamily="34" charset="-120"/>
            </a:endParaRPr>
          </a:p>
        </p:txBody>
      </p:sp>
      <p:pic>
        <p:nvPicPr>
          <p:cNvPr id="43" name="Picture 42">
            <a:extLst>
              <a:ext uri="{FF2B5EF4-FFF2-40B4-BE49-F238E27FC236}">
                <a16:creationId xmlns:a16="http://schemas.microsoft.com/office/drawing/2014/main" id="{4265F172-EFFB-BB49-8EC5-49FF706B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910" y="1671030"/>
            <a:ext cx="1965472" cy="1965472"/>
          </a:xfrm>
          <a:prstGeom prst="rect">
            <a:avLst/>
          </a:prstGeom>
        </p:spPr>
      </p:pic>
      <p:pic>
        <p:nvPicPr>
          <p:cNvPr id="20" name="圖片 19">
            <a:extLst>
              <a:ext uri="{FF2B5EF4-FFF2-40B4-BE49-F238E27FC236}">
                <a16:creationId xmlns:a16="http://schemas.microsoft.com/office/drawing/2014/main" id="{D31857D1-1124-43C6-82CE-869210271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442" y="2335560"/>
            <a:ext cx="7204283" cy="3575725"/>
          </a:xfrm>
          <a:prstGeom prst="rect">
            <a:avLst/>
          </a:prstGeom>
        </p:spPr>
      </p:pic>
    </p:spTree>
    <p:extLst>
      <p:ext uri="{BB962C8B-B14F-4D97-AF65-F5344CB8AC3E}">
        <p14:creationId xmlns:p14="http://schemas.microsoft.com/office/powerpoint/2010/main" val="281443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158165" y="522930"/>
            <a:ext cx="5464593" cy="1082675"/>
          </a:xfrm>
        </p:spPr>
        <p:txBody>
          <a:bodyPr>
            <a:noAutofit/>
          </a:bodyPr>
          <a:lstStyle/>
          <a:p>
            <a:pPr fontAlgn="base"/>
            <a:r>
              <a:rPr lang="zh-TW" altLang="en-US" sz="4000" b="1" dirty="0">
                <a:solidFill>
                  <a:schemeClr val="bg1"/>
                </a:solidFill>
                <a:latin typeface="微軟正黑體" panose="020B0604030504040204" pitchFamily="34" charset="-120"/>
                <a:ea typeface="微軟正黑體" panose="020B0604030504040204" pitchFamily="34" charset="-120"/>
                <a:cs typeface="+mn-cs"/>
              </a:rPr>
              <a:t>完善的虛擬化認證加持</a:t>
            </a:r>
          </a:p>
        </p:txBody>
      </p:sp>
      <p:sp>
        <p:nvSpPr>
          <p:cNvPr id="3" name="矩形 2">
            <a:extLst>
              <a:ext uri="{FF2B5EF4-FFF2-40B4-BE49-F238E27FC236}">
                <a16:creationId xmlns:a16="http://schemas.microsoft.com/office/drawing/2014/main" id="{62F52B55-1832-5B53-A27B-75BA646E9C7E}"/>
              </a:ext>
            </a:extLst>
          </p:cNvPr>
          <p:cNvSpPr/>
          <p:nvPr/>
        </p:nvSpPr>
        <p:spPr>
          <a:xfrm>
            <a:off x="175544" y="1605605"/>
            <a:ext cx="5217723" cy="1477328"/>
          </a:xfrm>
          <a:prstGeom prst="rect">
            <a:avLst/>
          </a:prstGeom>
        </p:spPr>
        <p:txBody>
          <a:bodyPr wrap="square">
            <a:spAutoFit/>
          </a:bodyPr>
          <a:lstStyle/>
          <a:p>
            <a:r>
              <a:rPr lang="en" altLang="zh-TW" dirty="0">
                <a:solidFill>
                  <a:schemeClr val="bg1"/>
                </a:solidFill>
                <a:latin typeface="微軟正黑體" panose="020B0604030504040204" pitchFamily="34" charset="-120"/>
                <a:ea typeface="微軟正黑體" panose="020B0604030504040204" pitchFamily="34" charset="-120"/>
              </a:rPr>
              <a:t>QNAP TS-h1090FU NAS </a:t>
            </a:r>
            <a:r>
              <a:rPr lang="zh-TW" altLang="en-US" dirty="0">
                <a:solidFill>
                  <a:schemeClr val="bg1"/>
                </a:solidFill>
                <a:latin typeface="微軟正黑體" panose="020B0604030504040204" pitchFamily="34" charset="-120"/>
                <a:ea typeface="微軟正黑體" panose="020B0604030504040204" pitchFamily="34" charset="-120"/>
              </a:rPr>
              <a:t>通過 </a:t>
            </a:r>
            <a:r>
              <a:rPr lang="en" altLang="zh-TW" dirty="0">
                <a:solidFill>
                  <a:schemeClr val="bg1"/>
                </a:solidFill>
                <a:latin typeface="微軟正黑體" panose="020B0604030504040204" pitchFamily="34" charset="-120"/>
                <a:ea typeface="微軟正黑體" panose="020B0604030504040204" pitchFamily="34" charset="-120"/>
              </a:rPr>
              <a:t>VMware</a:t>
            </a:r>
            <a:r>
              <a:rPr lang="en" altLang="zh-TW" baseline="30000" dirty="0">
                <a:solidFill>
                  <a:schemeClr val="bg1"/>
                </a:solidFill>
                <a:latin typeface="微軟正黑體" panose="020B0604030504040204" pitchFamily="34" charset="-120"/>
                <a:ea typeface="微軟正黑體" panose="020B0604030504040204" pitchFamily="34" charset="-120"/>
              </a:rPr>
              <a:t>®</a:t>
            </a:r>
            <a:r>
              <a:rPr lang="en" altLang="zh-TW" dirty="0">
                <a:solidFill>
                  <a:schemeClr val="bg1"/>
                </a:solidFill>
                <a:latin typeface="微軟正黑體" panose="020B0604030504040204" pitchFamily="34" charset="-120"/>
                <a:ea typeface="微軟正黑體" panose="020B0604030504040204" pitchFamily="34" charset="-120"/>
              </a:rPr>
              <a:t> vSphere™</a:t>
            </a:r>
            <a:r>
              <a:rPr lang="zh-TW" altLang="en" dirty="0">
                <a:solidFill>
                  <a:schemeClr val="bg1"/>
                </a:solidFill>
                <a:latin typeface="微軟正黑體" panose="020B0604030504040204" pitchFamily="34" charset="-120"/>
                <a:ea typeface="微軟正黑體" panose="020B0604030504040204" pitchFamily="34" charset="-120"/>
              </a:rPr>
              <a:t>、</a:t>
            </a:r>
            <a:r>
              <a:rPr lang="en" altLang="zh-TW" dirty="0">
                <a:solidFill>
                  <a:schemeClr val="bg1"/>
                </a:solidFill>
                <a:latin typeface="微軟正黑體" panose="020B0604030504040204" pitchFamily="34" charset="-120"/>
                <a:ea typeface="微軟正黑體" panose="020B0604030504040204" pitchFamily="34" charset="-120"/>
              </a:rPr>
              <a:t>Microsoft</a:t>
            </a:r>
            <a:r>
              <a:rPr lang="en" altLang="zh-TW" baseline="30000" dirty="0">
                <a:solidFill>
                  <a:schemeClr val="bg1"/>
                </a:solidFill>
                <a:latin typeface="微軟正黑體" panose="020B0604030504040204" pitchFamily="34" charset="-120"/>
                <a:ea typeface="微軟正黑體" panose="020B0604030504040204" pitchFamily="34" charset="-120"/>
              </a:rPr>
              <a:t>®</a:t>
            </a:r>
            <a:r>
              <a:rPr lang="en" altLang="zh-TW" dirty="0">
                <a:solidFill>
                  <a:schemeClr val="bg1"/>
                </a:solidFill>
                <a:latin typeface="微軟正黑體" panose="020B0604030504040204" pitchFamily="34" charset="-120"/>
                <a:ea typeface="微軟正黑體" panose="020B0604030504040204" pitchFamily="34" charset="-120"/>
              </a:rPr>
              <a:t> Hyper-V</a:t>
            </a:r>
            <a:r>
              <a:rPr lang="en" altLang="zh-TW" baseline="30000" dirty="0">
                <a:solidFill>
                  <a:schemeClr val="bg1"/>
                </a:solidFill>
                <a:latin typeface="微軟正黑體" panose="020B0604030504040204" pitchFamily="34" charset="-120"/>
                <a:ea typeface="微軟正黑體" panose="020B0604030504040204" pitchFamily="34" charset="-120"/>
              </a:rPr>
              <a:t>®</a:t>
            </a:r>
            <a:r>
              <a:rPr lang="zh-TW" altLang="en-US" baseline="30000" dirty="0">
                <a:solidFill>
                  <a:schemeClr val="bg1"/>
                </a:solidFill>
                <a:latin typeface="微軟正黑體" panose="020B0604030504040204" pitchFamily="34" charset="-120"/>
                <a:ea typeface="微軟正黑體" panose="020B0604030504040204" pitchFamily="34" charset="-120"/>
              </a:rPr>
              <a:t> </a:t>
            </a:r>
            <a:r>
              <a:rPr lang="zh-TW" altLang="en-US" dirty="0">
                <a:solidFill>
                  <a:schemeClr val="bg1"/>
                </a:solidFill>
                <a:latin typeface="微軟正黑體" panose="020B0604030504040204" pitchFamily="34" charset="-120"/>
                <a:ea typeface="微軟正黑體" panose="020B0604030504040204" pitchFamily="34" charset="-120"/>
              </a:rPr>
              <a:t>、</a:t>
            </a:r>
            <a:r>
              <a:rPr lang="en" altLang="zh-TW" dirty="0">
                <a:solidFill>
                  <a:schemeClr val="bg1"/>
                </a:solidFill>
                <a:latin typeface="微軟正黑體" panose="020B0604030504040204" pitchFamily="34" charset="-120"/>
                <a:ea typeface="微軟正黑體" panose="020B0604030504040204" pitchFamily="34" charset="-120"/>
              </a:rPr>
              <a:t>Citrix</a:t>
            </a:r>
            <a:r>
              <a:rPr lang="en" altLang="zh-TW" baseline="30000" dirty="0">
                <a:solidFill>
                  <a:schemeClr val="bg1"/>
                </a:solidFill>
                <a:latin typeface="微軟正黑體" panose="020B0604030504040204" pitchFamily="34" charset="-120"/>
                <a:ea typeface="微軟正黑體" panose="020B0604030504040204" pitchFamily="34" charset="-120"/>
              </a:rPr>
              <a:t>®</a:t>
            </a:r>
            <a:r>
              <a:rPr lang="en" altLang="zh-TW" dirty="0">
                <a:solidFill>
                  <a:schemeClr val="bg1"/>
                </a:solidFill>
                <a:latin typeface="微軟正黑體" panose="020B0604030504040204" pitchFamily="34" charset="-120"/>
                <a:ea typeface="微軟正黑體" panose="020B0604030504040204" pitchFamily="34" charset="-120"/>
              </a:rPr>
              <a:t> </a:t>
            </a:r>
            <a:r>
              <a:rPr lang="en" altLang="zh-TW" dirty="0" err="1">
                <a:solidFill>
                  <a:schemeClr val="bg1"/>
                </a:solidFill>
                <a:latin typeface="微軟正黑體" panose="020B0604030504040204" pitchFamily="34" charset="-120"/>
                <a:ea typeface="微軟正黑體" panose="020B0604030504040204" pitchFamily="34" charset="-120"/>
              </a:rPr>
              <a:t>XenServer</a:t>
            </a:r>
            <a:r>
              <a:rPr lang="en" altLang="zh-TW" dirty="0">
                <a:solidFill>
                  <a:schemeClr val="bg1"/>
                </a:solidFill>
                <a:latin typeface="微軟正黑體" panose="020B0604030504040204" pitchFamily="34" charset="-120"/>
                <a:ea typeface="微軟正黑體" panose="020B0604030504040204" pitchFamily="34" charset="-120"/>
              </a:rPr>
              <a:t>™ </a:t>
            </a:r>
            <a:r>
              <a:rPr lang="zh-TW" altLang="en-US" dirty="0">
                <a:solidFill>
                  <a:schemeClr val="bg1"/>
                </a:solidFill>
                <a:latin typeface="微軟正黑體" panose="020B0604030504040204" pitchFamily="34" charset="-120"/>
                <a:ea typeface="微軟正黑體" panose="020B0604030504040204" pitchFamily="34" charset="-120"/>
              </a:rPr>
              <a:t>與</a:t>
            </a:r>
            <a:r>
              <a:rPr lang="en-US" altLang="zh-TW" dirty="0">
                <a:solidFill>
                  <a:schemeClr val="bg1"/>
                </a:solidFill>
                <a:latin typeface="微軟正黑體" panose="020B0604030504040204" pitchFamily="34" charset="-120"/>
                <a:ea typeface="微軟正黑體" panose="020B0604030504040204" pitchFamily="34" charset="-120"/>
              </a:rPr>
              <a:t> Veeam Ready </a:t>
            </a:r>
            <a:r>
              <a:rPr lang="zh-TW" altLang="en-US" dirty="0">
                <a:solidFill>
                  <a:schemeClr val="bg1"/>
                </a:solidFill>
                <a:latin typeface="微軟正黑體" panose="020B0604030504040204" pitchFamily="34" charset="-120"/>
                <a:ea typeface="微軟正黑體" panose="020B0604030504040204" pitchFamily="34" charset="-120"/>
              </a:rPr>
              <a:t>認證。</a:t>
            </a:r>
            <a:r>
              <a:rPr lang="en" altLang="zh-TW" dirty="0">
                <a:solidFill>
                  <a:schemeClr val="bg1"/>
                </a:solidFill>
                <a:latin typeface="微軟正黑體" panose="020B0604030504040204" pitchFamily="34" charset="-120"/>
                <a:ea typeface="微軟正黑體" panose="020B0604030504040204" pitchFamily="34" charset="-120"/>
              </a:rPr>
              <a:t>QNAP NAS </a:t>
            </a:r>
            <a:r>
              <a:rPr lang="zh-TW" altLang="en-US" dirty="0">
                <a:solidFill>
                  <a:schemeClr val="bg1"/>
                </a:solidFill>
                <a:latin typeface="微軟正黑體" panose="020B0604030504040204" pitchFamily="34" charset="-120"/>
                <a:ea typeface="微軟正黑體" panose="020B0604030504040204" pitchFamily="34" charset="-120"/>
              </a:rPr>
              <a:t>的高相容性及高可靠性為您的虛擬化儲存應用提供最安全穩健的運行環境。</a:t>
            </a:r>
          </a:p>
        </p:txBody>
      </p:sp>
      <p:pic>
        <p:nvPicPr>
          <p:cNvPr id="5" name="圖片 4" descr="一張含有 文字 的圖片&#10;&#10;自動產生的描述">
            <a:extLst>
              <a:ext uri="{FF2B5EF4-FFF2-40B4-BE49-F238E27FC236}">
                <a16:creationId xmlns:a16="http://schemas.microsoft.com/office/drawing/2014/main" id="{AA3598AF-2B39-72DF-73B3-884C0D0F5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892" y="4249485"/>
            <a:ext cx="1239247" cy="575552"/>
          </a:xfrm>
          <a:prstGeom prst="rect">
            <a:avLst/>
          </a:prstGeom>
        </p:spPr>
      </p:pic>
      <p:pic>
        <p:nvPicPr>
          <p:cNvPr id="7" name="圖片 6" descr="一張含有 文字, 馬克杯 的圖片&#10;&#10;自動產生的描述">
            <a:extLst>
              <a:ext uri="{FF2B5EF4-FFF2-40B4-BE49-F238E27FC236}">
                <a16:creationId xmlns:a16="http://schemas.microsoft.com/office/drawing/2014/main" id="{D0D52508-2EA4-E023-F6B9-4EB9B03E9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187" y="5092951"/>
            <a:ext cx="1288952" cy="1142011"/>
          </a:xfrm>
          <a:prstGeom prst="rect">
            <a:avLst/>
          </a:prstGeom>
        </p:spPr>
      </p:pic>
      <p:pic>
        <p:nvPicPr>
          <p:cNvPr id="9" name="圖形 8">
            <a:extLst>
              <a:ext uri="{FF2B5EF4-FFF2-40B4-BE49-F238E27FC236}">
                <a16:creationId xmlns:a16="http://schemas.microsoft.com/office/drawing/2014/main" id="{0CB1BD01-9CD9-99DF-073C-03071CD138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9688" y="5252395"/>
            <a:ext cx="1075829" cy="782631"/>
          </a:xfrm>
          <a:prstGeom prst="rect">
            <a:avLst/>
          </a:prstGeom>
        </p:spPr>
      </p:pic>
      <p:pic>
        <p:nvPicPr>
          <p:cNvPr id="11" name="圖片 10" descr="一張含有 文字 的圖片&#10;&#10;自動產生的描述">
            <a:extLst>
              <a:ext uri="{FF2B5EF4-FFF2-40B4-BE49-F238E27FC236}">
                <a16:creationId xmlns:a16="http://schemas.microsoft.com/office/drawing/2014/main" id="{9A5A4D2C-718B-53FA-F62F-B50C8B6919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7457" y="4065500"/>
            <a:ext cx="680290" cy="759537"/>
          </a:xfrm>
          <a:prstGeom prst="rect">
            <a:avLst/>
          </a:prstGeom>
        </p:spPr>
      </p:pic>
    </p:spTree>
    <p:extLst>
      <p:ext uri="{BB962C8B-B14F-4D97-AF65-F5344CB8AC3E}">
        <p14:creationId xmlns:p14="http://schemas.microsoft.com/office/powerpoint/2010/main" val="154127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4D9616F-D820-DF4D-ABCD-D2BE37A61059}"/>
              </a:ext>
            </a:extLst>
          </p:cNvPr>
          <p:cNvSpPr>
            <a:spLocks noGrp="1"/>
          </p:cNvSpPr>
          <p:nvPr>
            <p:ph type="title" idx="4294967295"/>
          </p:nvPr>
        </p:nvSpPr>
        <p:spPr>
          <a:xfrm>
            <a:off x="1043873" y="307555"/>
            <a:ext cx="9772650" cy="1506538"/>
          </a:xfrm>
        </p:spPr>
        <p:txBody>
          <a:bodyPr>
            <a:noAutofit/>
          </a:bodyPr>
          <a:lstStyle/>
          <a:p>
            <a:pPr algn="ctr"/>
            <a:r>
              <a:rPr kumimoji="1" lang="zh-CN" altLang="en-US" sz="4000" b="1">
                <a:solidFill>
                  <a:schemeClr val="bg1"/>
                </a:solidFill>
                <a:latin typeface="微軟正黑體"/>
                <a:ea typeface="微軟正黑體"/>
              </a:rPr>
              <a:t>搭配網路攝影機與</a:t>
            </a:r>
            <a:r>
              <a:rPr kumimoji="1" lang="en-US" altLang="zh-CN" sz="4000" b="1">
                <a:solidFill>
                  <a:schemeClr val="bg1"/>
                </a:solidFill>
                <a:latin typeface="微軟正黑體"/>
                <a:ea typeface="微軟正黑體"/>
              </a:rPr>
              <a:t> </a:t>
            </a:r>
            <a:r>
              <a:rPr kumimoji="1" lang="zh-CN" altLang="en-US" sz="4000" b="1">
                <a:solidFill>
                  <a:schemeClr val="bg1"/>
                </a:solidFill>
                <a:latin typeface="微軟正黑體"/>
                <a:ea typeface="微軟正黑體"/>
              </a:rPr>
              <a:t>QVR Elite</a:t>
            </a:r>
            <a:r>
              <a:rPr kumimoji="1" lang="en-US" altLang="zh-CN" sz="4000" b="1">
                <a:solidFill>
                  <a:schemeClr val="bg1"/>
                </a:solidFill>
                <a:latin typeface="微軟正黑體"/>
                <a:ea typeface="微軟正黑體"/>
              </a:rPr>
              <a:t> </a:t>
            </a:r>
            <a:r>
              <a:rPr kumimoji="1" lang="zh-CN" altLang="en-US" sz="4000" b="1">
                <a:solidFill>
                  <a:schemeClr val="bg1"/>
                </a:solidFill>
                <a:latin typeface="微軟正黑體"/>
                <a:ea typeface="微軟正黑體"/>
              </a:rPr>
              <a:t>軟體</a:t>
            </a:r>
            <a:br>
              <a:rPr kumimoji="1" lang="en-US" altLang="zh-CN" sz="4000" b="1">
                <a:solidFill>
                  <a:schemeClr val="bg1"/>
                </a:solidFill>
                <a:latin typeface="微軟正黑體"/>
                <a:ea typeface="微軟正黑體"/>
              </a:rPr>
            </a:br>
            <a:r>
              <a:rPr kumimoji="1" lang="zh-CN" altLang="en-US" sz="4000" b="1">
                <a:solidFill>
                  <a:schemeClr val="bg1"/>
                </a:solidFill>
                <a:latin typeface="微軟正黑體"/>
                <a:ea typeface="微軟正黑體"/>
              </a:rPr>
              <a:t>打造智慧安全監控系統</a:t>
            </a:r>
            <a:endParaRPr kumimoji="1" lang="zh-TW" altLang="en-US" sz="4000" b="1">
              <a:solidFill>
                <a:schemeClr val="bg1"/>
              </a:solidFill>
            </a:endParaRPr>
          </a:p>
        </p:txBody>
      </p:sp>
      <p:sp>
        <p:nvSpPr>
          <p:cNvPr id="34" name="文字方塊 33">
            <a:extLst>
              <a:ext uri="{FF2B5EF4-FFF2-40B4-BE49-F238E27FC236}">
                <a16:creationId xmlns:a16="http://schemas.microsoft.com/office/drawing/2014/main" id="{A00AF0D8-EE51-4646-9230-BB2E653ED5CE}"/>
              </a:ext>
            </a:extLst>
          </p:cNvPr>
          <p:cNvSpPr txBox="1"/>
          <p:nvPr/>
        </p:nvSpPr>
        <p:spPr>
          <a:xfrm>
            <a:off x="2054537" y="1815227"/>
            <a:ext cx="9377596" cy="923330"/>
          </a:xfrm>
          <a:prstGeom prst="rect">
            <a:avLst/>
          </a:prstGeom>
          <a:noFill/>
        </p:spPr>
        <p:txBody>
          <a:bodyPr wrap="square">
            <a:spAutoFit/>
          </a:bodyPr>
          <a:lstStyle/>
          <a:p>
            <a:r>
              <a:rPr lang="en" altLang="zh-TW" b="0" i="0" dirty="0">
                <a:solidFill>
                  <a:schemeClr val="bg1"/>
                </a:solidFill>
                <a:effectLst/>
                <a:latin typeface="微軟正黑體" panose="020B0604030504040204" pitchFamily="34" charset="-120"/>
                <a:ea typeface="微軟正黑體" panose="020B0604030504040204" pitchFamily="34" charset="-120"/>
              </a:rPr>
              <a:t>QNAP QVR Elite </a:t>
            </a:r>
            <a:r>
              <a:rPr lang="zh-TW" altLang="en-US" b="0" i="0" dirty="0">
                <a:solidFill>
                  <a:schemeClr val="bg1"/>
                </a:solidFill>
                <a:effectLst/>
                <a:latin typeface="微軟正黑體" panose="020B0604030504040204" pitchFamily="34" charset="-120"/>
                <a:ea typeface="微軟正黑體" panose="020B0604030504040204" pitchFamily="34" charset="-120"/>
              </a:rPr>
              <a:t>智慧安全監控系統，訂閱制架設低門檻，每頻道最低只要 </a:t>
            </a:r>
            <a:r>
              <a:rPr lang="en" altLang="zh-TW" b="0" i="0" dirty="0">
                <a:solidFill>
                  <a:schemeClr val="bg1"/>
                </a:solidFill>
                <a:effectLst/>
                <a:latin typeface="微軟正黑體" panose="020B0604030504040204" pitchFamily="34" charset="-120"/>
                <a:ea typeface="微軟正黑體" panose="020B0604030504040204" pitchFamily="34" charset="-120"/>
              </a:rPr>
              <a:t>US $1.99 </a:t>
            </a:r>
            <a:r>
              <a:rPr lang="zh-TW" altLang="en-US" b="0" i="0" dirty="0">
                <a:solidFill>
                  <a:schemeClr val="bg1"/>
                </a:solidFill>
                <a:effectLst/>
                <a:latin typeface="微軟正黑體" panose="020B0604030504040204" pitchFamily="34" charset="-120"/>
                <a:ea typeface="微軟正黑體" panose="020B0604030504040204" pitchFamily="34" charset="-120"/>
              </a:rPr>
              <a:t>訂閱月費，容量隨需擴充，並可整合多樣 </a:t>
            </a:r>
            <a:r>
              <a:rPr lang="en" altLang="zh-TW" b="0" i="0" dirty="0">
                <a:solidFill>
                  <a:schemeClr val="bg1"/>
                </a:solidFill>
                <a:effectLst/>
                <a:latin typeface="微軟正黑體" panose="020B0604030504040204" pitchFamily="34" charset="-120"/>
                <a:ea typeface="微軟正黑體" panose="020B0604030504040204" pitchFamily="34" charset="-120"/>
              </a:rPr>
              <a:t>QNAP AI </a:t>
            </a:r>
            <a:r>
              <a:rPr lang="zh-TW" altLang="en-US" b="0" i="0" dirty="0">
                <a:solidFill>
                  <a:schemeClr val="bg1"/>
                </a:solidFill>
                <a:effectLst/>
                <a:latin typeface="微軟正黑體" panose="020B0604030504040204" pitchFamily="34" charset="-120"/>
                <a:ea typeface="微軟正黑體" panose="020B0604030504040204" pitchFamily="34" charset="-120"/>
              </a:rPr>
              <a:t>影像分析應用，為您打造最完善的 </a:t>
            </a:r>
            <a:r>
              <a:rPr lang="en" altLang="zh-TW" b="0" i="0" dirty="0">
                <a:solidFill>
                  <a:schemeClr val="bg1"/>
                </a:solidFill>
                <a:effectLst/>
                <a:latin typeface="微軟正黑體" panose="020B0604030504040204" pitchFamily="34" charset="-120"/>
                <a:ea typeface="微軟正黑體" panose="020B0604030504040204" pitchFamily="34" charset="-120"/>
              </a:rPr>
              <a:t>NAS </a:t>
            </a:r>
            <a:r>
              <a:rPr lang="zh-TW" altLang="en-US" b="0" i="0" dirty="0">
                <a:solidFill>
                  <a:schemeClr val="bg1"/>
                </a:solidFill>
                <a:effectLst/>
                <a:latin typeface="微軟正黑體" panose="020B0604030504040204" pitchFamily="34" charset="-120"/>
                <a:ea typeface="微軟正黑體" panose="020B0604030504040204" pitchFamily="34" charset="-120"/>
              </a:rPr>
              <a:t>智慧安全監控、人臉辨識、門禁管理等應用。</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4" name="Picture 6" descr="A close up of a logo&#10;&#10;Description automatically generated">
            <a:extLst>
              <a:ext uri="{FF2B5EF4-FFF2-40B4-BE49-F238E27FC236}">
                <a16:creationId xmlns:a16="http://schemas.microsoft.com/office/drawing/2014/main" id="{9ADBE9D5-93B9-41C5-AF69-448CA836035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52262" y="1730493"/>
            <a:ext cx="1260000" cy="1260000"/>
          </a:xfrm>
          <a:prstGeom prst="rect">
            <a:avLst/>
          </a:prstGeom>
        </p:spPr>
      </p:pic>
      <p:pic>
        <p:nvPicPr>
          <p:cNvPr id="6158" name="Picture 14">
            <a:extLst>
              <a:ext uri="{FF2B5EF4-FFF2-40B4-BE49-F238E27FC236}">
                <a16:creationId xmlns:a16="http://schemas.microsoft.com/office/drawing/2014/main" id="{29956FF7-065E-7D49-ADAB-0F84244D6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118" y="3254315"/>
            <a:ext cx="5709183" cy="312325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2CA780B-2B6E-D84F-81BC-E17285A28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375" y="3892902"/>
            <a:ext cx="4075625" cy="2551696"/>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E3F3B458-5D4E-4F46-864C-DA38FF0B4673}"/>
              </a:ext>
            </a:extLst>
          </p:cNvPr>
          <p:cNvSpPr txBox="1"/>
          <p:nvPr/>
        </p:nvSpPr>
        <p:spPr>
          <a:xfrm>
            <a:off x="4220625" y="2906892"/>
            <a:ext cx="5598788" cy="354210"/>
          </a:xfrm>
          <a:prstGeom prst="rect">
            <a:avLst/>
          </a:prstGeom>
          <a:noFill/>
        </p:spPr>
        <p:txBody>
          <a:bodyPr wrap="square">
            <a:spAutoFit/>
          </a:bodyPr>
          <a:lstStyle/>
          <a:p>
            <a:pPr marL="180975" indent="-180975">
              <a:buFont typeface="Arial" panose="020B0604020202020204" pitchFamily="34" charset="0"/>
              <a:buChar char="•"/>
            </a:pPr>
            <a:r>
              <a:rPr lang="en" altLang="zh-TW" sz="1800" b="0" i="0">
                <a:solidFill>
                  <a:schemeClr val="bg1"/>
                </a:solidFill>
                <a:effectLst/>
                <a:latin typeface="Roboto" panose="02000000000000000000" pitchFamily="2" charset="0"/>
              </a:rPr>
              <a:t>Windows/macOS/iOS/Android QVR Pro client</a:t>
            </a:r>
            <a:endParaRPr lang="zh-TW" altLang="en-US">
              <a:solidFill>
                <a:schemeClr val="bg1"/>
              </a:solidFill>
            </a:endParaRPr>
          </a:p>
        </p:txBody>
      </p:sp>
      <p:grpSp>
        <p:nvGrpSpPr>
          <p:cNvPr id="21" name="群組 20">
            <a:extLst>
              <a:ext uri="{FF2B5EF4-FFF2-40B4-BE49-F238E27FC236}">
                <a16:creationId xmlns:a16="http://schemas.microsoft.com/office/drawing/2014/main" id="{4D5F6D00-C1CA-062C-9A44-214DF3DB2AD1}"/>
              </a:ext>
            </a:extLst>
          </p:cNvPr>
          <p:cNvGrpSpPr/>
          <p:nvPr/>
        </p:nvGrpSpPr>
        <p:grpSpPr>
          <a:xfrm>
            <a:off x="715795" y="3358929"/>
            <a:ext cx="3225456" cy="2961644"/>
            <a:chOff x="414332" y="3058561"/>
            <a:chExt cx="3919395" cy="3598826"/>
          </a:xfrm>
        </p:grpSpPr>
        <p:pic>
          <p:nvPicPr>
            <p:cNvPr id="22" name="圖片 21">
              <a:extLst>
                <a:ext uri="{FF2B5EF4-FFF2-40B4-BE49-F238E27FC236}">
                  <a16:creationId xmlns:a16="http://schemas.microsoft.com/office/drawing/2014/main" id="{799F9684-1CEE-1795-DE23-8A17CCFDC296}"/>
                </a:ext>
              </a:extLst>
            </p:cNvPr>
            <p:cNvPicPr>
              <a:picLocks noChangeAspect="1"/>
            </p:cNvPicPr>
            <p:nvPr/>
          </p:nvPicPr>
          <p:blipFill rotWithShape="1">
            <a:blip r:embed="rId6"/>
            <a:srcRect l="2121" t="2694" r="2121" b="2434"/>
            <a:stretch/>
          </p:blipFill>
          <p:spPr>
            <a:xfrm>
              <a:off x="414332" y="4990678"/>
              <a:ext cx="1826444" cy="1637213"/>
            </a:xfrm>
            <a:prstGeom prst="rect">
              <a:avLst/>
            </a:prstGeom>
          </p:spPr>
        </p:pic>
        <p:pic>
          <p:nvPicPr>
            <p:cNvPr id="23" name="圖片 22">
              <a:extLst>
                <a:ext uri="{FF2B5EF4-FFF2-40B4-BE49-F238E27FC236}">
                  <a16:creationId xmlns:a16="http://schemas.microsoft.com/office/drawing/2014/main" id="{54A41182-A575-BE67-3A89-5261ED326BDB}"/>
                </a:ext>
              </a:extLst>
            </p:cNvPr>
            <p:cNvPicPr>
              <a:picLocks noChangeAspect="1"/>
            </p:cNvPicPr>
            <p:nvPr/>
          </p:nvPicPr>
          <p:blipFill rotWithShape="1">
            <a:blip r:embed="rId7"/>
            <a:srcRect l="3246" t="1907" r="1984" b="2357"/>
            <a:stretch/>
          </p:blipFill>
          <p:spPr>
            <a:xfrm>
              <a:off x="2506986" y="3058561"/>
              <a:ext cx="1826443" cy="1655465"/>
            </a:xfrm>
            <a:prstGeom prst="rect">
              <a:avLst/>
            </a:prstGeom>
          </p:spPr>
        </p:pic>
        <p:pic>
          <p:nvPicPr>
            <p:cNvPr id="24" name="圖片 23" descr="一張含有 文字 的圖片&#10;&#10;自動產生的描述">
              <a:extLst>
                <a:ext uri="{FF2B5EF4-FFF2-40B4-BE49-F238E27FC236}">
                  <a16:creationId xmlns:a16="http://schemas.microsoft.com/office/drawing/2014/main" id="{438749D0-D172-E488-DFBC-AF6D23EB74B4}"/>
                </a:ext>
              </a:extLst>
            </p:cNvPr>
            <p:cNvPicPr>
              <a:picLocks noChangeAspect="1"/>
            </p:cNvPicPr>
            <p:nvPr/>
          </p:nvPicPr>
          <p:blipFill rotWithShape="1">
            <a:blip r:embed="rId8"/>
            <a:srcRect l="2162" t="939" r="957" b="1889"/>
            <a:stretch/>
          </p:blipFill>
          <p:spPr>
            <a:xfrm>
              <a:off x="2507283" y="4977069"/>
              <a:ext cx="1826444" cy="1680318"/>
            </a:xfrm>
            <a:prstGeom prst="rect">
              <a:avLst/>
            </a:prstGeom>
          </p:spPr>
        </p:pic>
        <p:pic>
          <p:nvPicPr>
            <p:cNvPr id="25" name="圖片 24">
              <a:extLst>
                <a:ext uri="{FF2B5EF4-FFF2-40B4-BE49-F238E27FC236}">
                  <a16:creationId xmlns:a16="http://schemas.microsoft.com/office/drawing/2014/main" id="{841DAA5A-7E8E-97A6-9EB3-15BBEE01E4A1}"/>
                </a:ext>
              </a:extLst>
            </p:cNvPr>
            <p:cNvPicPr>
              <a:picLocks noChangeAspect="1"/>
            </p:cNvPicPr>
            <p:nvPr/>
          </p:nvPicPr>
          <p:blipFill rotWithShape="1">
            <a:blip r:embed="rId9"/>
            <a:srcRect l="2166" t="1758" r="1582" b="2210"/>
            <a:stretch/>
          </p:blipFill>
          <p:spPr>
            <a:xfrm>
              <a:off x="424170" y="3058561"/>
              <a:ext cx="1816604" cy="1673606"/>
            </a:xfrm>
            <a:prstGeom prst="rect">
              <a:avLst/>
            </a:prstGeom>
          </p:spPr>
        </p:pic>
      </p:grpSp>
      <p:sp>
        <p:nvSpPr>
          <p:cNvPr id="26" name="文字方塊 25">
            <a:extLst>
              <a:ext uri="{FF2B5EF4-FFF2-40B4-BE49-F238E27FC236}">
                <a16:creationId xmlns:a16="http://schemas.microsoft.com/office/drawing/2014/main" id="{49BFF197-0291-4583-EA69-7B370A61C937}"/>
              </a:ext>
            </a:extLst>
          </p:cNvPr>
          <p:cNvSpPr txBox="1"/>
          <p:nvPr/>
        </p:nvSpPr>
        <p:spPr>
          <a:xfrm>
            <a:off x="728235" y="3416560"/>
            <a:ext cx="1478488" cy="215444"/>
          </a:xfrm>
          <a:prstGeom prst="rect">
            <a:avLst/>
          </a:prstGeom>
          <a:solidFill>
            <a:srgbClr val="5EA4E9"/>
          </a:solidFill>
        </p:spPr>
        <p:txBody>
          <a:bodyPr wrap="square" rtlCol="0">
            <a:spAutoFit/>
          </a:bodyPr>
          <a:lstStyle/>
          <a:p>
            <a:pPr algn="ctr"/>
            <a:r>
              <a:rPr lang="zh-TW" altLang="en-US" sz="800" b="1" i="0">
                <a:solidFill>
                  <a:schemeClr val="bg1"/>
                </a:solidFill>
                <a:effectLst/>
                <a:latin typeface="微軟正黑體" panose="020B0604030504040204" pitchFamily="34" charset="-120"/>
                <a:ea typeface="微軟正黑體" panose="020B0604030504040204" pitchFamily="34" charset="-120"/>
              </a:rPr>
              <a:t>高彈性訂閱</a:t>
            </a:r>
            <a:endParaRPr lang="zh-TW" altLang="en-US" sz="800" b="1"/>
          </a:p>
        </p:txBody>
      </p:sp>
      <p:sp>
        <p:nvSpPr>
          <p:cNvPr id="27" name="文字方塊 26">
            <a:extLst>
              <a:ext uri="{FF2B5EF4-FFF2-40B4-BE49-F238E27FC236}">
                <a16:creationId xmlns:a16="http://schemas.microsoft.com/office/drawing/2014/main" id="{921FAB97-4263-FE43-58D5-1B600958B2AA}"/>
              </a:ext>
            </a:extLst>
          </p:cNvPr>
          <p:cNvSpPr txBox="1"/>
          <p:nvPr/>
        </p:nvSpPr>
        <p:spPr>
          <a:xfrm>
            <a:off x="2437938" y="3404120"/>
            <a:ext cx="1503067" cy="215444"/>
          </a:xfrm>
          <a:prstGeom prst="rect">
            <a:avLst/>
          </a:prstGeom>
          <a:solidFill>
            <a:srgbClr val="5EA4E9"/>
          </a:solidFill>
        </p:spPr>
        <p:txBody>
          <a:bodyPr wrap="square" rtlCol="0">
            <a:spAutoFit/>
          </a:bodyPr>
          <a:lstStyle/>
          <a:p>
            <a:pPr algn="ctr"/>
            <a:r>
              <a:rPr lang="zh-TW" altLang="en-US" sz="800" b="1" i="0">
                <a:solidFill>
                  <a:schemeClr val="bg1"/>
                </a:solidFill>
                <a:effectLst/>
                <a:latin typeface="微軟正黑體" panose="020B0604030504040204" pitchFamily="34" charset="-120"/>
                <a:ea typeface="微軟正黑體" panose="020B0604030504040204" pitchFamily="34" charset="-120"/>
              </a:rPr>
              <a:t>容量彈性擴充</a:t>
            </a:r>
            <a:endParaRPr lang="zh-TW" altLang="en-US" sz="800" b="1"/>
          </a:p>
        </p:txBody>
      </p:sp>
      <p:sp>
        <p:nvSpPr>
          <p:cNvPr id="28" name="文字方塊 27">
            <a:extLst>
              <a:ext uri="{FF2B5EF4-FFF2-40B4-BE49-F238E27FC236}">
                <a16:creationId xmlns:a16="http://schemas.microsoft.com/office/drawing/2014/main" id="{3FB5772C-AE1A-C1AA-27BB-D460E6259D70}"/>
              </a:ext>
            </a:extLst>
          </p:cNvPr>
          <p:cNvSpPr txBox="1"/>
          <p:nvPr/>
        </p:nvSpPr>
        <p:spPr>
          <a:xfrm>
            <a:off x="715795" y="5006590"/>
            <a:ext cx="1478488" cy="215444"/>
          </a:xfrm>
          <a:prstGeom prst="rect">
            <a:avLst/>
          </a:prstGeom>
          <a:solidFill>
            <a:srgbClr val="5EA4E9"/>
          </a:solidFill>
        </p:spPr>
        <p:txBody>
          <a:bodyPr wrap="square" rtlCol="0">
            <a:spAutoFit/>
          </a:bodyPr>
          <a:lstStyle/>
          <a:p>
            <a:pPr algn="ctr"/>
            <a:r>
              <a:rPr lang="en-US" altLang="zh-TW" sz="800" b="1" i="0">
                <a:solidFill>
                  <a:schemeClr val="bg1"/>
                </a:solidFill>
                <a:effectLst/>
                <a:latin typeface="微軟正黑體" panose="020B0604030504040204" pitchFamily="34" charset="-120"/>
                <a:ea typeface="微軟正黑體" panose="020B0604030504040204" pitchFamily="34" charset="-120"/>
              </a:rPr>
              <a:t>AI</a:t>
            </a:r>
            <a:r>
              <a:rPr lang="zh-TW" altLang="en-US" sz="800" b="1" i="0">
                <a:solidFill>
                  <a:schemeClr val="bg1"/>
                </a:solidFill>
                <a:effectLst/>
                <a:latin typeface="微軟正黑體" panose="020B0604030504040204" pitchFamily="34" charset="-120"/>
                <a:ea typeface="微軟正黑體" panose="020B0604030504040204" pitchFamily="34" charset="-120"/>
              </a:rPr>
              <a:t>智慧運用</a:t>
            </a:r>
            <a:endParaRPr lang="zh-TW" altLang="en-US" sz="800" b="1"/>
          </a:p>
        </p:txBody>
      </p:sp>
      <p:sp>
        <p:nvSpPr>
          <p:cNvPr id="29" name="文字方塊 28">
            <a:extLst>
              <a:ext uri="{FF2B5EF4-FFF2-40B4-BE49-F238E27FC236}">
                <a16:creationId xmlns:a16="http://schemas.microsoft.com/office/drawing/2014/main" id="{B9DB3880-7E03-DA33-0BA7-33BA89569595}"/>
              </a:ext>
            </a:extLst>
          </p:cNvPr>
          <p:cNvSpPr txBox="1"/>
          <p:nvPr/>
        </p:nvSpPr>
        <p:spPr>
          <a:xfrm>
            <a:off x="2437938" y="4994150"/>
            <a:ext cx="1503067" cy="215444"/>
          </a:xfrm>
          <a:prstGeom prst="rect">
            <a:avLst/>
          </a:prstGeom>
          <a:solidFill>
            <a:srgbClr val="5EA4E9"/>
          </a:solidFill>
        </p:spPr>
        <p:txBody>
          <a:bodyPr wrap="square" rtlCol="0">
            <a:spAutoFit/>
          </a:bodyPr>
          <a:lstStyle/>
          <a:p>
            <a:pPr algn="ctr"/>
            <a:r>
              <a:rPr lang="zh-TW" altLang="en-US" sz="800" b="1" i="0">
                <a:solidFill>
                  <a:schemeClr val="bg1"/>
                </a:solidFill>
                <a:effectLst/>
                <a:latin typeface="微軟正黑體" panose="020B0604030504040204" pitchFamily="34" charset="-120"/>
                <a:ea typeface="微軟正黑體" panose="020B0604030504040204" pitchFamily="34" charset="-120"/>
              </a:rPr>
              <a:t>標準</a:t>
            </a:r>
            <a:r>
              <a:rPr lang="en-US" altLang="zh-TW" sz="800" b="1" i="0">
                <a:solidFill>
                  <a:schemeClr val="bg1"/>
                </a:solidFill>
                <a:effectLst/>
                <a:latin typeface="微軟正黑體" panose="020B0604030504040204" pitchFamily="34" charset="-120"/>
                <a:ea typeface="微軟正黑體" panose="020B0604030504040204" pitchFamily="34" charset="-120"/>
              </a:rPr>
              <a:t>MP4</a:t>
            </a:r>
            <a:r>
              <a:rPr lang="zh-TW" altLang="en-US" sz="800" b="1" i="0">
                <a:solidFill>
                  <a:schemeClr val="bg1"/>
                </a:solidFill>
                <a:effectLst/>
                <a:latin typeface="微軟正黑體" panose="020B0604030504040204" pitchFamily="34" charset="-120"/>
                <a:ea typeface="微軟正黑體" panose="020B0604030504040204" pitchFamily="34" charset="-120"/>
              </a:rPr>
              <a:t>檔案</a:t>
            </a:r>
            <a:endParaRPr lang="zh-TW" altLang="en-US" sz="800" b="1"/>
          </a:p>
        </p:txBody>
      </p:sp>
    </p:spTree>
    <p:extLst>
      <p:ext uri="{BB962C8B-B14F-4D97-AF65-F5344CB8AC3E}">
        <p14:creationId xmlns:p14="http://schemas.microsoft.com/office/powerpoint/2010/main" val="407994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01472CA-C236-5C45-B96F-C3BDB0CC83A0}"/>
              </a:ext>
            </a:extLst>
          </p:cNvPr>
          <p:cNvSpPr/>
          <p:nvPr/>
        </p:nvSpPr>
        <p:spPr>
          <a:xfrm>
            <a:off x="5917592" y="1889073"/>
            <a:ext cx="6033775" cy="4011355"/>
          </a:xfrm>
          <a:prstGeom prst="rect">
            <a:avLst/>
          </a:prstGeom>
        </p:spPr>
        <p:txBody>
          <a:bodyPr wrap="square">
            <a:spAutoFit/>
          </a:bodyPr>
          <a:lstStyle/>
          <a:p>
            <a:pPr>
              <a:spcBef>
                <a:spcPts val="1600"/>
              </a:spcBef>
            </a:pPr>
            <a:r>
              <a:rPr lang="zh-TW" altLang="en-US" sz="2000" dirty="0">
                <a:solidFill>
                  <a:schemeClr val="bg1"/>
                </a:solidFill>
                <a:latin typeface="微軟正黑體" panose="020B0604030504040204" pitchFamily="34" charset="-120"/>
                <a:ea typeface="微軟正黑體" panose="020B0604030504040204" pitchFamily="34" charset="-120"/>
              </a:rPr>
              <a:t>第二代</a:t>
            </a:r>
            <a:r>
              <a:rPr lang="en-US" altLang="zh-TW" sz="2000" dirty="0">
                <a:solidFill>
                  <a:schemeClr val="bg1"/>
                </a:solidFill>
                <a:latin typeface="微軟正黑體" panose="020B0604030504040204" pitchFamily="34" charset="-120"/>
                <a:ea typeface="微軟正黑體" panose="020B0604030504040204" pitchFamily="34" charset="-120"/>
              </a:rPr>
              <a:t> AMD EPYC </a:t>
            </a:r>
            <a:r>
              <a:rPr lang="zh-TW" altLang="en-US" sz="2000" dirty="0">
                <a:solidFill>
                  <a:schemeClr val="bg1"/>
                </a:solidFill>
                <a:latin typeface="微軟正黑體" panose="020B0604030504040204" pitchFamily="34" charset="-120"/>
                <a:ea typeface="微軟正黑體" panose="020B0604030504040204" pitchFamily="34" charset="-120"/>
              </a:rPr>
              <a:t>設計給資料中心嚴苛的工作負載，採用</a:t>
            </a:r>
            <a:r>
              <a:rPr lang="en-US" altLang="zh-TW" sz="2000" dirty="0">
                <a:solidFill>
                  <a:schemeClr val="bg1"/>
                </a:solidFill>
                <a:latin typeface="微軟正黑體" panose="020B0604030504040204" pitchFamily="34" charset="-120"/>
                <a:ea typeface="微軟正黑體" panose="020B0604030504040204" pitchFamily="34" charset="-120"/>
              </a:rPr>
              <a:t> 7nm</a:t>
            </a:r>
            <a:r>
              <a:rPr lang="zh-TW" altLang="en-US" sz="2000" dirty="0">
                <a:solidFill>
                  <a:schemeClr val="bg1"/>
                </a:solidFill>
                <a:latin typeface="微軟正黑體" panose="020B0604030504040204" pitchFamily="34" charset="-120"/>
                <a:ea typeface="微軟正黑體" panose="020B0604030504040204" pitchFamily="34" charset="-120"/>
              </a:rPr>
              <a:t>製程，提供了高達</a:t>
            </a:r>
            <a:r>
              <a:rPr lang="en-US" altLang="zh-TW" sz="2000" dirty="0">
                <a:solidFill>
                  <a:schemeClr val="bg1"/>
                </a:solidFill>
                <a:latin typeface="微軟正黑體" panose="020B0604030504040204" pitchFamily="34" charset="-120"/>
                <a:ea typeface="微軟正黑體" panose="020B0604030504040204" pitchFamily="34" charset="-120"/>
              </a:rPr>
              <a:t> 64 </a:t>
            </a:r>
            <a:r>
              <a:rPr lang="zh-TW" altLang="en-US" sz="2000" dirty="0">
                <a:solidFill>
                  <a:schemeClr val="bg1"/>
                </a:solidFill>
                <a:latin typeface="微軟正黑體" panose="020B0604030504040204" pitchFamily="34" charset="-120"/>
                <a:ea typeface="微軟正黑體" panose="020B0604030504040204" pitchFamily="34" charset="-120"/>
              </a:rPr>
              <a:t>核心選項以及更佳的能效，造就比第一代，浮點效能高出四倍，每個</a:t>
            </a:r>
            <a:r>
              <a:rPr lang="en-US" altLang="zh-TW" sz="2000" dirty="0">
                <a:solidFill>
                  <a:schemeClr val="bg1"/>
                </a:solidFill>
                <a:latin typeface="微軟正黑體" panose="020B0604030504040204" pitchFamily="34" charset="-120"/>
                <a:ea typeface="微軟正黑體" panose="020B0604030504040204" pitchFamily="34" charset="-120"/>
              </a:rPr>
              <a:t> Socket </a:t>
            </a:r>
            <a:r>
              <a:rPr lang="zh-TW" altLang="en-US" sz="2000" dirty="0">
                <a:solidFill>
                  <a:schemeClr val="bg1"/>
                </a:solidFill>
                <a:latin typeface="微軟正黑體" panose="020B0604030504040204" pitchFamily="34" charset="-120"/>
                <a:ea typeface="微軟正黑體" panose="020B0604030504040204" pitchFamily="34" charset="-120"/>
              </a:rPr>
              <a:t>效能高出兩倍</a:t>
            </a:r>
            <a:r>
              <a:rPr lang="en-US" altLang="zh-TW" sz="2000" dirty="0">
                <a:solidFill>
                  <a:schemeClr val="bg1"/>
                </a:solidFill>
                <a:latin typeface="微軟正黑體" panose="020B0604030504040204" pitchFamily="34" charset="-120"/>
                <a:ea typeface="微軟正黑體" panose="020B0604030504040204" pitchFamily="34" charset="-120"/>
              </a:rPr>
              <a:t>:</a:t>
            </a:r>
          </a:p>
          <a:p>
            <a:pPr marL="241294" indent="-241294">
              <a:spcBef>
                <a:spcPts val="1600"/>
              </a:spcBef>
              <a:buClr>
                <a:srgbClr val="EE3300"/>
              </a:buClr>
              <a:buFont typeface="Arial" panose="020B0604020202020204" pitchFamily="34" charset="0"/>
              <a:buChar char="•"/>
            </a:pPr>
            <a:r>
              <a:rPr lang="en-US" altLang="zh-TW" dirty="0">
                <a:solidFill>
                  <a:schemeClr val="bg1"/>
                </a:solidFill>
                <a:latin typeface="微軟正黑體" panose="020B0604030504040204" pitchFamily="34" charset="-120"/>
                <a:ea typeface="微軟正黑體" panose="020B0604030504040204" pitchFamily="34" charset="-120"/>
              </a:rPr>
              <a:t>TS-h1090FU </a:t>
            </a:r>
            <a:r>
              <a:rPr lang="zh-TW" altLang="en-US" dirty="0">
                <a:solidFill>
                  <a:schemeClr val="bg1"/>
                </a:solidFill>
                <a:latin typeface="微軟正黑體" panose="020B0604030504040204" pitchFamily="34" charset="-120"/>
                <a:ea typeface="微軟正黑體" panose="020B0604030504040204" pitchFamily="34" charset="-120"/>
              </a:rPr>
              <a:t>提供</a:t>
            </a:r>
            <a:r>
              <a:rPr lang="en-US" altLang="zh-TW" dirty="0">
                <a:solidFill>
                  <a:schemeClr val="bg1"/>
                </a:solidFill>
                <a:latin typeface="微軟正黑體" panose="020B0604030504040204" pitchFamily="34" charset="-120"/>
                <a:ea typeface="微軟正黑體" panose="020B0604030504040204" pitchFamily="34" charset="-120"/>
              </a:rPr>
              <a:t> 8 </a:t>
            </a:r>
            <a:r>
              <a:rPr lang="zh-TW" altLang="en-US" dirty="0">
                <a:solidFill>
                  <a:schemeClr val="bg1"/>
                </a:solidFill>
                <a:latin typeface="微軟正黑體" panose="020B0604030504040204" pitchFamily="34" charset="-120"/>
                <a:ea typeface="微軟正黑體" panose="020B0604030504040204" pitchFamily="34" charset="-120"/>
              </a:rPr>
              <a:t>核心</a:t>
            </a:r>
            <a:r>
              <a:rPr lang="en-US" altLang="zh-TW" dirty="0">
                <a:solidFill>
                  <a:schemeClr val="bg1"/>
                </a:solidFill>
                <a:latin typeface="微軟正黑體" panose="020B0604030504040204" pitchFamily="34" charset="-120"/>
                <a:ea typeface="微軟正黑體" panose="020B0604030504040204" pitchFamily="34" charset="-120"/>
              </a:rPr>
              <a:t> 16 </a:t>
            </a:r>
            <a:r>
              <a:rPr lang="zh-TW" altLang="en-US" dirty="0">
                <a:solidFill>
                  <a:schemeClr val="bg1"/>
                </a:solidFill>
                <a:latin typeface="微軟正黑體" panose="020B0604030504040204" pitchFamily="34" charset="-120"/>
                <a:ea typeface="微軟正黑體" panose="020B0604030504040204" pitchFamily="34" charset="-120"/>
              </a:rPr>
              <a:t>執行緒</a:t>
            </a:r>
            <a:r>
              <a:rPr lang="en-US" altLang="zh-TW" dirty="0">
                <a:solidFill>
                  <a:schemeClr val="bg1"/>
                </a:solidFill>
                <a:latin typeface="微軟正黑體" panose="020B0604030504040204" pitchFamily="34" charset="-120"/>
                <a:ea typeface="微軟正黑體" panose="020B0604030504040204" pitchFamily="34" charset="-120"/>
              </a:rPr>
              <a:t> 7232P </a:t>
            </a:r>
            <a:r>
              <a:rPr lang="zh-TW" altLang="en-US" dirty="0">
                <a:solidFill>
                  <a:schemeClr val="bg1"/>
                </a:solidFill>
                <a:latin typeface="微軟正黑體" panose="020B0604030504040204" pitchFamily="34" charset="-120"/>
                <a:ea typeface="微軟正黑體" panose="020B0604030504040204" pitchFamily="34" charset="-120"/>
              </a:rPr>
              <a:t>與</a:t>
            </a:r>
            <a:r>
              <a:rPr lang="en-US" altLang="zh-TW" dirty="0">
                <a:solidFill>
                  <a:schemeClr val="bg1"/>
                </a:solidFill>
                <a:latin typeface="微軟正黑體" panose="020B0604030504040204" pitchFamily="34" charset="-120"/>
                <a:ea typeface="微軟正黑體" panose="020B0604030504040204" pitchFamily="34" charset="-120"/>
              </a:rPr>
              <a:t> 16 </a:t>
            </a:r>
            <a:r>
              <a:rPr lang="zh-TW" altLang="en-US" dirty="0">
                <a:solidFill>
                  <a:schemeClr val="bg1"/>
                </a:solidFill>
                <a:latin typeface="微軟正黑體" panose="020B0604030504040204" pitchFamily="34" charset="-120"/>
                <a:ea typeface="微軟正黑體" panose="020B0604030504040204" pitchFamily="34" charset="-120"/>
              </a:rPr>
              <a:t>核心</a:t>
            </a:r>
            <a:r>
              <a:rPr lang="en-US" altLang="zh-TW" dirty="0">
                <a:solidFill>
                  <a:schemeClr val="bg1"/>
                </a:solidFill>
                <a:latin typeface="微軟正黑體" panose="020B0604030504040204" pitchFamily="34" charset="-120"/>
                <a:ea typeface="微軟正黑體" panose="020B0604030504040204" pitchFamily="34" charset="-120"/>
              </a:rPr>
              <a:t> 32 </a:t>
            </a:r>
            <a:r>
              <a:rPr lang="zh-TW" altLang="en-US" dirty="0">
                <a:solidFill>
                  <a:schemeClr val="bg1"/>
                </a:solidFill>
                <a:latin typeface="微軟正黑體" panose="020B0604030504040204" pitchFamily="34" charset="-120"/>
                <a:ea typeface="微軟正黑體" panose="020B0604030504040204" pitchFamily="34" charset="-120"/>
              </a:rPr>
              <a:t>執行緒</a:t>
            </a:r>
            <a:r>
              <a:rPr lang="en-US" altLang="zh-TW" dirty="0">
                <a:solidFill>
                  <a:schemeClr val="bg1"/>
                </a:solidFill>
                <a:latin typeface="微軟正黑體" panose="020B0604030504040204" pitchFamily="34" charset="-120"/>
                <a:ea typeface="微軟正黑體" panose="020B0604030504040204" pitchFamily="34" charset="-120"/>
              </a:rPr>
              <a:t> 7302P </a:t>
            </a:r>
            <a:r>
              <a:rPr lang="zh-TW" altLang="en-US" dirty="0">
                <a:solidFill>
                  <a:schemeClr val="bg1"/>
                </a:solidFill>
                <a:latin typeface="微軟正黑體" panose="020B0604030504040204" pitchFamily="34" charset="-120"/>
                <a:ea typeface="微軟正黑體" panose="020B0604030504040204" pitchFamily="34" charset="-120"/>
              </a:rPr>
              <a:t>處理器款式</a:t>
            </a:r>
            <a:endParaRPr lang="en-US" altLang="zh-TW" dirty="0">
              <a:solidFill>
                <a:schemeClr val="bg1"/>
              </a:solidFill>
              <a:latin typeface="微軟正黑體" panose="020B0604030504040204" pitchFamily="34" charset="-120"/>
              <a:ea typeface="微軟正黑體" panose="020B0604030504040204" pitchFamily="34" charset="-120"/>
            </a:endParaRPr>
          </a:p>
          <a:p>
            <a:pPr marL="698494" lvl="1" indent="-241294">
              <a:spcBef>
                <a:spcPts val="1600"/>
              </a:spcBef>
              <a:buClr>
                <a:srgbClr val="EE3300"/>
              </a:buClr>
              <a:buFont typeface="Arial" panose="020B0604020202020204" pitchFamily="34" charset="0"/>
              <a:buChar char="•"/>
            </a:pPr>
            <a:r>
              <a:rPr lang="en-US" altLang="zh-TW" dirty="0">
                <a:solidFill>
                  <a:schemeClr val="bg1"/>
                </a:solidFill>
                <a:latin typeface="微軟正黑體" panose="020B0604030504040204" pitchFamily="34" charset="-120"/>
                <a:ea typeface="微軟正黑體" panose="020B0604030504040204" pitchFamily="34" charset="-120"/>
              </a:rPr>
              <a:t>AMD EPYC 7232P 8C / 16T</a:t>
            </a:r>
            <a:r>
              <a:rPr lang="zh-TW" altLang="en-US" dirty="0">
                <a:solidFill>
                  <a:schemeClr val="bg1"/>
                </a:solidFill>
                <a:latin typeface="微軟正黑體" panose="020B0604030504040204" pitchFamily="34" charset="-120"/>
                <a:ea typeface="微軟正黑體" panose="020B0604030504040204" pitchFamily="34" charset="-120"/>
              </a:rPr>
              <a:t> 高達</a:t>
            </a:r>
            <a:r>
              <a:rPr lang="en-US" altLang="zh-TW" dirty="0">
                <a:solidFill>
                  <a:schemeClr val="bg1"/>
                </a:solidFill>
                <a:latin typeface="微軟正黑體" panose="020B0604030504040204" pitchFamily="34" charset="-120"/>
                <a:ea typeface="微軟正黑體" panose="020B0604030504040204" pitchFamily="34" charset="-120"/>
              </a:rPr>
              <a:t> 3.2 GHz</a:t>
            </a:r>
          </a:p>
          <a:p>
            <a:pPr marL="698494" lvl="1" indent="-241294">
              <a:spcBef>
                <a:spcPts val="1600"/>
              </a:spcBef>
              <a:buClr>
                <a:srgbClr val="EE3300"/>
              </a:buClr>
              <a:buFont typeface="Arial" panose="020B0604020202020204" pitchFamily="34" charset="0"/>
              <a:buChar char="•"/>
            </a:pPr>
            <a:r>
              <a:rPr lang="en-US" altLang="zh-TW" dirty="0">
                <a:solidFill>
                  <a:schemeClr val="bg1"/>
                </a:solidFill>
                <a:latin typeface="微軟正黑體" panose="020B0604030504040204" pitchFamily="34" charset="-120"/>
                <a:ea typeface="微軟正黑體" panose="020B0604030504040204" pitchFamily="34" charset="-120"/>
              </a:rPr>
              <a:t>AMD EPYC 7302P 16C / 32T </a:t>
            </a:r>
            <a:r>
              <a:rPr lang="zh-TW" altLang="en-US" dirty="0">
                <a:solidFill>
                  <a:schemeClr val="bg1"/>
                </a:solidFill>
                <a:latin typeface="微軟正黑體" panose="020B0604030504040204" pitchFamily="34" charset="-120"/>
                <a:ea typeface="微軟正黑體" panose="020B0604030504040204" pitchFamily="34" charset="-120"/>
              </a:rPr>
              <a:t>高達</a:t>
            </a:r>
            <a:r>
              <a:rPr lang="en-US" altLang="zh-TW" dirty="0">
                <a:solidFill>
                  <a:schemeClr val="bg1"/>
                </a:solidFill>
                <a:latin typeface="微軟正黑體" panose="020B0604030504040204" pitchFamily="34" charset="-120"/>
                <a:ea typeface="微軟正黑體" panose="020B0604030504040204" pitchFamily="34" charset="-120"/>
              </a:rPr>
              <a:t> 3.3 GHz</a:t>
            </a:r>
          </a:p>
          <a:p>
            <a:pPr marL="241294" indent="-241294">
              <a:spcBef>
                <a:spcPts val="1600"/>
              </a:spcBef>
              <a:buClr>
                <a:srgbClr val="EE3300"/>
              </a:buClr>
              <a:buFont typeface="Arial" panose="020B0604020202020204" pitchFamily="34" charset="0"/>
              <a:buChar char="•"/>
            </a:pPr>
            <a:r>
              <a:rPr lang="en-US" altLang="zh-TW" dirty="0">
                <a:solidFill>
                  <a:schemeClr val="bg1"/>
                </a:solidFill>
                <a:latin typeface="微軟正黑體" panose="020B0604030504040204" pitchFamily="34" charset="-120"/>
                <a:ea typeface="微軟正黑體" panose="020B0604030504040204" pitchFamily="34" charset="-120"/>
              </a:rPr>
              <a:t>CPU </a:t>
            </a:r>
            <a:r>
              <a:rPr lang="zh-TW" altLang="en-US" dirty="0">
                <a:solidFill>
                  <a:schemeClr val="bg1"/>
                </a:solidFill>
                <a:latin typeface="微軟正黑體" panose="020B0604030504040204" pitchFamily="34" charset="-120"/>
                <a:ea typeface="微軟正黑體" panose="020B0604030504040204" pitchFamily="34" charset="-120"/>
              </a:rPr>
              <a:t>支援高達</a:t>
            </a:r>
            <a:r>
              <a:rPr lang="en-US" altLang="zh-TW" dirty="0">
                <a:solidFill>
                  <a:schemeClr val="bg1"/>
                </a:solidFill>
                <a:latin typeface="微軟正黑體" panose="020B0604030504040204" pitchFamily="34" charset="-120"/>
                <a:ea typeface="微軟正黑體" panose="020B0604030504040204" pitchFamily="34" charset="-120"/>
              </a:rPr>
              <a:t> 128 </a:t>
            </a:r>
            <a:r>
              <a:rPr lang="zh-TW" altLang="en-US" dirty="0">
                <a:solidFill>
                  <a:schemeClr val="bg1"/>
                </a:solidFill>
                <a:latin typeface="微軟正黑體" panose="020B0604030504040204" pitchFamily="34" charset="-120"/>
                <a:ea typeface="微軟正黑體" panose="020B0604030504040204" pitchFamily="34" charset="-120"/>
              </a:rPr>
              <a:t>條</a:t>
            </a:r>
            <a:r>
              <a:rPr lang="en-US" altLang="zh-TW" dirty="0">
                <a:solidFill>
                  <a:schemeClr val="bg1"/>
                </a:solidFill>
                <a:latin typeface="微軟正黑體" panose="020B0604030504040204" pitchFamily="34" charset="-120"/>
                <a:ea typeface="微軟正黑體" panose="020B0604030504040204" pitchFamily="34" charset="-120"/>
              </a:rPr>
              <a:t> PCIe Gen4 </a:t>
            </a:r>
            <a:r>
              <a:rPr lang="zh-TW" altLang="en-US" dirty="0">
                <a:solidFill>
                  <a:schemeClr val="bg1"/>
                </a:solidFill>
                <a:latin typeface="微軟正黑體" panose="020B0604030504040204" pitchFamily="34" charset="-120"/>
                <a:ea typeface="微軟正黑體" panose="020B0604030504040204" pitchFamily="34" charset="-120"/>
              </a:rPr>
              <a:t>通道</a:t>
            </a:r>
            <a:r>
              <a:rPr lang="en-US" altLang="zh-TW" dirty="0">
                <a:solidFill>
                  <a:schemeClr val="bg1"/>
                </a:solidFill>
                <a:latin typeface="微軟正黑體" panose="020B0604030504040204" pitchFamily="34" charset="-120"/>
                <a:ea typeface="微軟正黑體" panose="020B0604030504040204" pitchFamily="34" charset="-120"/>
              </a:rPr>
              <a:t> </a:t>
            </a:r>
          </a:p>
          <a:p>
            <a:pPr marL="241294" indent="-241294">
              <a:spcBef>
                <a:spcPts val="1600"/>
              </a:spcBef>
              <a:buClr>
                <a:srgbClr val="EE3300"/>
              </a:buClr>
              <a:buFont typeface="Arial" panose="020B0604020202020204" pitchFamily="34" charset="0"/>
              <a:buChar char="•"/>
            </a:pPr>
            <a:r>
              <a:rPr lang="en-US" altLang="zh-TW" dirty="0">
                <a:solidFill>
                  <a:schemeClr val="bg1"/>
                </a:solidFill>
                <a:latin typeface="微軟正黑體" panose="020B0604030504040204" pitchFamily="34" charset="-120"/>
                <a:ea typeface="微軟正黑體" panose="020B0604030504040204" pitchFamily="34" charset="-120"/>
              </a:rPr>
              <a:t>12 </a:t>
            </a:r>
            <a:r>
              <a:rPr lang="zh-TW" altLang="en-US" dirty="0">
                <a:solidFill>
                  <a:schemeClr val="bg1"/>
                </a:solidFill>
                <a:latin typeface="微軟正黑體" panose="020B0604030504040204" pitchFamily="34" charset="-120"/>
                <a:ea typeface="微軟正黑體" panose="020B0604030504040204" pitchFamily="34" charset="-120"/>
              </a:rPr>
              <a:t>條八通道</a:t>
            </a:r>
            <a:r>
              <a:rPr lang="en-US" altLang="zh-TW" dirty="0">
                <a:solidFill>
                  <a:schemeClr val="bg1"/>
                </a:solidFill>
                <a:latin typeface="微軟正黑體" panose="020B0604030504040204" pitchFamily="34" charset="-120"/>
                <a:ea typeface="微軟正黑體" panose="020B0604030504040204" pitchFamily="34" charset="-120"/>
              </a:rPr>
              <a:t> DDR4 ECC </a:t>
            </a:r>
            <a:r>
              <a:rPr lang="zh-TW" altLang="en-US" dirty="0">
                <a:solidFill>
                  <a:schemeClr val="bg1"/>
                </a:solidFill>
                <a:latin typeface="微軟正黑體" panose="020B0604030504040204" pitchFamily="34" charset="-120"/>
                <a:ea typeface="微軟正黑體" panose="020B0604030504040204" pitchFamily="34" charset="-120"/>
              </a:rPr>
              <a:t>記憶體 </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5" name="標題 1">
            <a:extLst>
              <a:ext uri="{FF2B5EF4-FFF2-40B4-BE49-F238E27FC236}">
                <a16:creationId xmlns:a16="http://schemas.microsoft.com/office/drawing/2014/main" id="{E4859C02-35DE-8844-49BE-8B6CFE45C8C1}"/>
              </a:ext>
            </a:extLst>
          </p:cNvPr>
          <p:cNvSpPr txBox="1">
            <a:spLocks/>
          </p:cNvSpPr>
          <p:nvPr/>
        </p:nvSpPr>
        <p:spPr>
          <a:xfrm>
            <a:off x="118533" y="352268"/>
            <a:ext cx="11832833" cy="1451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sz="4000" b="1" dirty="0">
                <a:solidFill>
                  <a:schemeClr val="bg1"/>
                </a:solidFill>
                <a:latin typeface="微軟正黑體" panose="020B0604030504040204" pitchFamily="34" charset="-120"/>
                <a:ea typeface="微軟正黑體" panose="020B0604030504040204" pitchFamily="34" charset="-120"/>
              </a:rPr>
              <a:t>採用 </a:t>
            </a:r>
            <a:r>
              <a:rPr kumimoji="1" lang="en-US" altLang="zh-TW" sz="4000" b="1" dirty="0">
                <a:solidFill>
                  <a:schemeClr val="bg1"/>
                </a:solidFill>
                <a:latin typeface="微軟正黑體" panose="020B0604030504040204" pitchFamily="34" charset="-120"/>
                <a:ea typeface="微軟正黑體" panose="020B0604030504040204" pitchFamily="34" charset="-120"/>
              </a:rPr>
              <a:t>AMD EPYC 7002 (Rome) </a:t>
            </a:r>
            <a:br>
              <a:rPr kumimoji="1" lang="en-US" altLang="zh-TW" sz="4000" b="1" dirty="0">
                <a:solidFill>
                  <a:schemeClr val="bg1"/>
                </a:solidFill>
                <a:latin typeface="微軟正黑體" panose="020B0604030504040204" pitchFamily="34" charset="-120"/>
                <a:ea typeface="微軟正黑體" panose="020B0604030504040204" pitchFamily="34" charset="-120"/>
              </a:rPr>
            </a:br>
            <a:r>
              <a:rPr kumimoji="1" lang="zh-TW" altLang="en-US" sz="4000" b="1" dirty="0">
                <a:solidFill>
                  <a:schemeClr val="bg1"/>
                </a:solidFill>
                <a:latin typeface="微軟正黑體" panose="020B0604030504040204" pitchFamily="34" charset="-120"/>
                <a:ea typeface="微軟正黑體" panose="020B0604030504040204" pitchFamily="34" charset="-120"/>
              </a:rPr>
              <a:t>為資料中心而生的企業級處理器</a:t>
            </a:r>
          </a:p>
        </p:txBody>
      </p:sp>
    </p:spTree>
    <p:extLst>
      <p:ext uri="{BB962C8B-B14F-4D97-AF65-F5344CB8AC3E}">
        <p14:creationId xmlns:p14="http://schemas.microsoft.com/office/powerpoint/2010/main" val="397698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3" name="矩形: 圓角 22">
            <a:extLst>
              <a:ext uri="{FF2B5EF4-FFF2-40B4-BE49-F238E27FC236}">
                <a16:creationId xmlns:a16="http://schemas.microsoft.com/office/drawing/2014/main" id="{CD3CFE24-724B-AD77-F34E-DE3E289C5063}"/>
              </a:ext>
            </a:extLst>
          </p:cNvPr>
          <p:cNvSpPr/>
          <p:nvPr/>
        </p:nvSpPr>
        <p:spPr>
          <a:xfrm>
            <a:off x="2844454" y="774995"/>
            <a:ext cx="8477969" cy="1836057"/>
          </a:xfrm>
          <a:prstGeom prst="roundRect">
            <a:avLst>
              <a:gd name="adj" fmla="val 12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4D05C0C8-FCB5-2C27-75CE-6645B52E0B16}"/>
              </a:ext>
            </a:extLst>
          </p:cNvPr>
          <p:cNvGrpSpPr/>
          <p:nvPr/>
        </p:nvGrpSpPr>
        <p:grpSpPr>
          <a:xfrm>
            <a:off x="5260845" y="1723134"/>
            <a:ext cx="6931155" cy="4225125"/>
            <a:chOff x="3539693" y="349803"/>
            <a:chExt cx="5604307" cy="3416299"/>
          </a:xfrm>
        </p:grpSpPr>
        <p:pic>
          <p:nvPicPr>
            <p:cNvPr id="25" name="圖片 24" descr="一張含有 文字, 電子用品, 監視器, 電腦 的圖片&#10;&#10;自動產生的描述">
              <a:extLst>
                <a:ext uri="{FF2B5EF4-FFF2-40B4-BE49-F238E27FC236}">
                  <a16:creationId xmlns:a16="http://schemas.microsoft.com/office/drawing/2014/main" id="{2F2DA268-B8CF-10E4-865D-6CCB715A93AB}"/>
                </a:ext>
              </a:extLst>
            </p:cNvPr>
            <p:cNvPicPr>
              <a:picLocks noChangeAspect="1"/>
            </p:cNvPicPr>
            <p:nvPr/>
          </p:nvPicPr>
          <p:blipFill rotWithShape="1">
            <a:blip r:embed="rId3"/>
            <a:srcRect r="10220"/>
            <a:stretch/>
          </p:blipFill>
          <p:spPr>
            <a:xfrm>
              <a:off x="3539693" y="349803"/>
              <a:ext cx="5604307" cy="3416299"/>
            </a:xfrm>
            <a:prstGeom prst="rect">
              <a:avLst/>
            </a:prstGeom>
          </p:spPr>
        </p:pic>
        <p:pic>
          <p:nvPicPr>
            <p:cNvPr id="26" name="圖片 25" descr="一張含有 個人, 室外, 團體, 數個 的圖片&#10;&#10;自動產生的描述">
              <a:extLst>
                <a:ext uri="{FF2B5EF4-FFF2-40B4-BE49-F238E27FC236}">
                  <a16:creationId xmlns:a16="http://schemas.microsoft.com/office/drawing/2014/main" id="{0B5CC629-4E64-6E17-0D46-D1F1EC436523}"/>
                </a:ext>
              </a:extLst>
            </p:cNvPr>
            <p:cNvPicPr>
              <a:picLocks noChangeAspect="1"/>
            </p:cNvPicPr>
            <p:nvPr/>
          </p:nvPicPr>
          <p:blipFill rotWithShape="1">
            <a:blip r:embed="rId4"/>
            <a:srcRect l="1522" b="6649"/>
            <a:stretch/>
          </p:blipFill>
          <p:spPr>
            <a:xfrm>
              <a:off x="4467117" y="555638"/>
              <a:ext cx="4430145" cy="2798970"/>
            </a:xfrm>
            <a:prstGeom prst="rect">
              <a:avLst/>
            </a:prstGeom>
            <a:effectLst>
              <a:innerShdw blurRad="114300">
                <a:prstClr val="black"/>
              </a:innerShdw>
            </a:effectLst>
          </p:spPr>
        </p:pic>
      </p:grpSp>
      <p:sp>
        <p:nvSpPr>
          <p:cNvPr id="27" name="Google Shape;61;p14">
            <a:extLst>
              <a:ext uri="{FF2B5EF4-FFF2-40B4-BE49-F238E27FC236}">
                <a16:creationId xmlns:a16="http://schemas.microsoft.com/office/drawing/2014/main" id="{91328C2A-C2BA-123A-A4B5-0D31B4621AF3}"/>
              </a:ext>
            </a:extLst>
          </p:cNvPr>
          <p:cNvSpPr txBox="1">
            <a:spLocks/>
          </p:cNvSpPr>
          <p:nvPr/>
        </p:nvSpPr>
        <p:spPr>
          <a:xfrm>
            <a:off x="498917" y="3835697"/>
            <a:ext cx="4891229" cy="27856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55600" indent="-241300" fontAlgn="base">
              <a:buClr>
                <a:srgbClr val="F34F21"/>
              </a:buClr>
              <a:buFont typeface="Arial" panose="020B0604020202020204" pitchFamily="34" charset="0"/>
              <a:buChar char="•"/>
            </a:pPr>
            <a:r>
              <a:rPr lang="zh-TW" altLang="en-US" sz="1600">
                <a:solidFill>
                  <a:schemeClr val="bg1"/>
                </a:solidFill>
              </a:rPr>
              <a:t>智慧影像分析，一台 </a:t>
            </a:r>
            <a:r>
              <a:rPr lang="en" altLang="zh-TW" sz="1600">
                <a:solidFill>
                  <a:schemeClr val="bg1"/>
                </a:solidFill>
              </a:rPr>
              <a:t>NAS </a:t>
            </a:r>
            <a:r>
              <a:rPr lang="zh-TW" altLang="en-US" sz="1600">
                <a:solidFill>
                  <a:schemeClr val="bg1"/>
                </a:solidFill>
              </a:rPr>
              <a:t>搞定，無需靠雲端</a:t>
            </a:r>
            <a:endParaRPr lang="en-US" altLang="zh-TW" sz="1600">
              <a:solidFill>
                <a:schemeClr val="bg1"/>
              </a:solidFill>
            </a:endParaRPr>
          </a:p>
          <a:p>
            <a:pPr marL="355600" indent="-241300" fontAlgn="base">
              <a:buClr>
                <a:srgbClr val="F34F21"/>
              </a:buClr>
              <a:buFont typeface="Arial" panose="020B0604020202020204" pitchFamily="34" charset="0"/>
              <a:buChar char="•"/>
            </a:pPr>
            <a:r>
              <a:rPr lang="zh-TW" altLang="en-US" sz="1600">
                <a:solidFill>
                  <a:schemeClr val="bg1"/>
                </a:solidFill>
              </a:rPr>
              <a:t>建立人臉資料庫，智慧把關更安心</a:t>
            </a:r>
          </a:p>
          <a:p>
            <a:pPr marL="355600" indent="-241300" fontAlgn="base">
              <a:buClr>
                <a:srgbClr val="F34F21"/>
              </a:buClr>
              <a:buFont typeface="Arial" panose="020B0604020202020204" pitchFamily="34" charset="0"/>
              <a:buChar char="•"/>
            </a:pPr>
            <a:r>
              <a:rPr lang="zh-TW" altLang="en-US" sz="1600">
                <a:solidFill>
                  <a:schemeClr val="bg1"/>
                </a:solidFill>
              </a:rPr>
              <a:t>動態人臉辨識與分析</a:t>
            </a:r>
          </a:p>
          <a:p>
            <a:pPr marL="355600" indent="-241300" fontAlgn="base">
              <a:buClr>
                <a:srgbClr val="F34F21"/>
              </a:buClr>
              <a:buFont typeface="Arial" panose="020B0604020202020204" pitchFamily="34" charset="0"/>
              <a:buChar char="•"/>
            </a:pPr>
            <a:r>
              <a:rPr lang="zh-TW" altLang="en-US" sz="1600">
                <a:solidFill>
                  <a:schemeClr val="bg1"/>
                </a:solidFill>
              </a:rPr>
              <a:t>口罩偵測辨識</a:t>
            </a:r>
            <a:endParaRPr lang="en-US" altLang="zh-TW" sz="1600">
              <a:solidFill>
                <a:schemeClr val="bg1"/>
              </a:solidFill>
            </a:endParaRPr>
          </a:p>
          <a:p>
            <a:pPr marL="355600" indent="-241300" fontAlgn="base">
              <a:buClr>
                <a:srgbClr val="F34F21"/>
              </a:buClr>
              <a:buFont typeface="Arial" panose="020B0604020202020204" pitchFamily="34" charset="0"/>
              <a:buChar char="•"/>
            </a:pPr>
            <a:r>
              <a:rPr lang="zh-TW" altLang="en-US" sz="1600">
                <a:solidFill>
                  <a:schemeClr val="bg1"/>
                </a:solidFill>
              </a:rPr>
              <a:t>支援 </a:t>
            </a:r>
            <a:r>
              <a:rPr lang="en" altLang="zh-TW" sz="1600">
                <a:solidFill>
                  <a:schemeClr val="bg1"/>
                </a:solidFill>
              </a:rPr>
              <a:t>Edge TPU</a:t>
            </a:r>
            <a:r>
              <a:rPr lang="zh-TW" altLang="en" sz="1600">
                <a:solidFill>
                  <a:schemeClr val="bg1"/>
                </a:solidFill>
              </a:rPr>
              <a:t>，</a:t>
            </a:r>
            <a:r>
              <a:rPr lang="zh-TW" altLang="en-US" sz="1600">
                <a:solidFill>
                  <a:schemeClr val="bg1"/>
                </a:solidFill>
              </a:rPr>
              <a:t>加速人臉辨識分析</a:t>
            </a:r>
            <a:endParaRPr lang="en-US" altLang="zh-TW" sz="1600">
              <a:solidFill>
                <a:schemeClr val="bg1"/>
              </a:solidFill>
            </a:endParaRPr>
          </a:p>
          <a:p>
            <a:pPr marL="355600" indent="-241300" fontAlgn="base">
              <a:buClr>
                <a:srgbClr val="F34F21"/>
              </a:buClr>
              <a:buFont typeface="Arial" panose="020B0604020202020204" pitchFamily="34" charset="0"/>
              <a:buChar char="•"/>
            </a:pPr>
            <a:r>
              <a:rPr lang="zh-TW" altLang="en-US" sz="1600">
                <a:solidFill>
                  <a:schemeClr val="bg1"/>
                </a:solidFill>
              </a:rPr>
              <a:t>整合 </a:t>
            </a:r>
            <a:r>
              <a:rPr lang="en" altLang="zh-TW" sz="1600">
                <a:solidFill>
                  <a:schemeClr val="bg1"/>
                </a:solidFill>
              </a:rPr>
              <a:t>QVR Pro </a:t>
            </a:r>
            <a:r>
              <a:rPr lang="zh-TW" altLang="en-US" sz="1600">
                <a:solidFill>
                  <a:schemeClr val="bg1"/>
                </a:solidFill>
              </a:rPr>
              <a:t>監控應用，發揮更多用途：串流影像、人臉搜索、建立ＡＩ</a:t>
            </a:r>
            <a:r>
              <a:rPr lang="en-US" altLang="zh-TW" sz="1600">
                <a:solidFill>
                  <a:schemeClr val="bg1"/>
                </a:solidFill>
              </a:rPr>
              <a:t> </a:t>
            </a:r>
            <a:r>
              <a:rPr lang="zh-TW" altLang="en-US" sz="1600">
                <a:solidFill>
                  <a:schemeClr val="bg1"/>
                </a:solidFill>
              </a:rPr>
              <a:t>事件</a:t>
            </a:r>
          </a:p>
        </p:txBody>
      </p:sp>
      <p:sp>
        <p:nvSpPr>
          <p:cNvPr id="28" name="Google Shape;79;p16">
            <a:extLst>
              <a:ext uri="{FF2B5EF4-FFF2-40B4-BE49-F238E27FC236}">
                <a16:creationId xmlns:a16="http://schemas.microsoft.com/office/drawing/2014/main" id="{BAEA98E6-ACA6-EEFC-2318-4511FE1662B6}"/>
              </a:ext>
            </a:extLst>
          </p:cNvPr>
          <p:cNvSpPr txBox="1">
            <a:spLocks/>
          </p:cNvSpPr>
          <p:nvPr/>
        </p:nvSpPr>
        <p:spPr>
          <a:xfrm>
            <a:off x="584197" y="2712352"/>
            <a:ext cx="5749991"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4000" b="1">
                <a:solidFill>
                  <a:schemeClr val="bg1"/>
                </a:solidFill>
                <a:latin typeface="微軟正黑體" panose="020B0604030504040204" pitchFamily="34" charset="-120"/>
                <a:ea typeface="微軟正黑體" panose="020B0604030504040204" pitchFamily="34" charset="-120"/>
              </a:rPr>
              <a:t>QVR Face Insight</a:t>
            </a:r>
          </a:p>
          <a:p>
            <a:r>
              <a:rPr lang="zh-TW" altLang="en-US" sz="2500">
                <a:solidFill>
                  <a:schemeClr val="bg1"/>
                </a:solidFill>
              </a:rPr>
              <a:t>本機智慧人臉辨識分析解決方案</a:t>
            </a:r>
            <a:endParaRPr lang="en-US" sz="2500" b="1">
              <a:solidFill>
                <a:schemeClr val="bg1"/>
              </a:solidFill>
              <a:latin typeface="微軟正黑體" panose="020B0604030504040204" pitchFamily="34" charset="-120"/>
              <a:ea typeface="微軟正黑體" panose="020B0604030504040204" pitchFamily="34" charset="-120"/>
            </a:endParaRPr>
          </a:p>
        </p:txBody>
      </p:sp>
      <p:sp>
        <p:nvSpPr>
          <p:cNvPr id="29" name="矩形: 圓角 28">
            <a:extLst>
              <a:ext uri="{FF2B5EF4-FFF2-40B4-BE49-F238E27FC236}">
                <a16:creationId xmlns:a16="http://schemas.microsoft.com/office/drawing/2014/main" id="{2B2DFA7C-CCE8-AF1E-776C-CA48C43C2E5A}"/>
              </a:ext>
            </a:extLst>
          </p:cNvPr>
          <p:cNvSpPr/>
          <p:nvPr/>
        </p:nvSpPr>
        <p:spPr>
          <a:xfrm>
            <a:off x="571328" y="539691"/>
            <a:ext cx="2766247" cy="2855660"/>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30" name="圖片 29">
            <a:extLst>
              <a:ext uri="{FF2B5EF4-FFF2-40B4-BE49-F238E27FC236}">
                <a16:creationId xmlns:a16="http://schemas.microsoft.com/office/drawing/2014/main" id="{B8547030-11CE-BCA2-FB0A-15DA860A4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93" y="735377"/>
            <a:ext cx="1875675" cy="1875675"/>
          </a:xfrm>
          <a:prstGeom prst="rect">
            <a:avLst/>
          </a:prstGeom>
        </p:spPr>
      </p:pic>
      <p:sp>
        <p:nvSpPr>
          <p:cNvPr id="31" name="Google Shape;61;p14">
            <a:extLst>
              <a:ext uri="{FF2B5EF4-FFF2-40B4-BE49-F238E27FC236}">
                <a16:creationId xmlns:a16="http://schemas.microsoft.com/office/drawing/2014/main" id="{C3C2A983-6DF2-774E-D3CB-262A13F914D0}"/>
              </a:ext>
            </a:extLst>
          </p:cNvPr>
          <p:cNvSpPr txBox="1">
            <a:spLocks/>
          </p:cNvSpPr>
          <p:nvPr/>
        </p:nvSpPr>
        <p:spPr>
          <a:xfrm>
            <a:off x="6096000" y="601058"/>
            <a:ext cx="4057190" cy="13470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ct val="100000"/>
              </a:lnSpc>
              <a:spcBef>
                <a:spcPts val="1200"/>
              </a:spcBef>
              <a:buClr>
                <a:srgbClr val="E9613B"/>
              </a:buClr>
              <a:buSzPts val="1100"/>
              <a:buFont typeface="Wingdings" panose="05000000000000000000" pitchFamily="2" charset="2"/>
              <a:buChar char="l"/>
            </a:pPr>
            <a:r>
              <a:rPr lang="zh-TW" altLang="en-US" sz="1400">
                <a:solidFill>
                  <a:schemeClr val="tx1"/>
                </a:solidFill>
                <a:latin typeface="微軟正黑體" panose="020B0604030504040204" pitchFamily="34" charset="-120"/>
                <a:ea typeface="微軟正黑體" panose="020B0604030504040204" pitchFamily="34" charset="-120"/>
              </a:rPr>
              <a:t>通過</a:t>
            </a:r>
            <a:r>
              <a:rPr lang="en-US" altLang="zh-TW" sz="1400">
                <a:solidFill>
                  <a:schemeClr val="tx1"/>
                </a:solidFill>
                <a:latin typeface="微軟正黑體" panose="020B0604030504040204" pitchFamily="34" charset="-120"/>
                <a:ea typeface="微軟正黑體" panose="020B0604030504040204" pitchFamily="34" charset="-120"/>
              </a:rPr>
              <a:t> Google </a:t>
            </a:r>
            <a:r>
              <a:rPr lang="zh-TW" altLang="en-US" sz="1400">
                <a:solidFill>
                  <a:schemeClr val="tx1"/>
                </a:solidFill>
                <a:latin typeface="微軟正黑體" panose="020B0604030504040204" pitchFamily="34" charset="-120"/>
                <a:ea typeface="微軟正黑體" panose="020B0604030504040204" pitchFamily="34" charset="-120"/>
              </a:rPr>
              <a:t>正式認證，支援</a:t>
            </a:r>
            <a:r>
              <a:rPr lang="en-US" altLang="zh-TW" sz="1400">
                <a:solidFill>
                  <a:schemeClr val="tx1"/>
                </a:solidFill>
                <a:latin typeface="微軟正黑體" panose="020B0604030504040204" pitchFamily="34" charset="-120"/>
                <a:ea typeface="微軟正黑體" panose="020B0604030504040204" pitchFamily="34" charset="-120"/>
              </a:rPr>
              <a:t> Coral M.2 PCIe </a:t>
            </a:r>
            <a:r>
              <a:rPr lang="zh-TW" altLang="en-US" sz="1400">
                <a:solidFill>
                  <a:schemeClr val="tx1"/>
                </a:solidFill>
                <a:latin typeface="微軟正黑體" panose="020B0604030504040204" pitchFamily="34" charset="-120"/>
                <a:ea typeface="微軟正黑體" panose="020B0604030504040204" pitchFamily="34" charset="-120"/>
              </a:rPr>
              <a:t>與</a:t>
            </a:r>
            <a:r>
              <a:rPr lang="en-US" altLang="zh-TW" sz="1400">
                <a:solidFill>
                  <a:schemeClr val="tx1"/>
                </a:solidFill>
                <a:latin typeface="微軟正黑體" panose="020B0604030504040204" pitchFamily="34" charset="-120"/>
                <a:ea typeface="微軟正黑體" panose="020B0604030504040204" pitchFamily="34" charset="-120"/>
              </a:rPr>
              <a:t> USB TPU</a:t>
            </a:r>
            <a:r>
              <a:rPr lang="zh-TW" altLang="en-US" sz="1400">
                <a:solidFill>
                  <a:schemeClr val="tx1"/>
                </a:solidFill>
                <a:latin typeface="微軟正黑體" panose="020B0604030504040204" pitchFamily="34" charset="-120"/>
                <a:ea typeface="微軟正黑體" panose="020B0604030504040204" pitchFamily="34" charset="-120"/>
              </a:rPr>
              <a:t>裝置</a:t>
            </a:r>
          </a:p>
          <a:p>
            <a:pPr marL="241294" indent="-241294">
              <a:lnSpc>
                <a:spcPct val="100000"/>
              </a:lnSpc>
              <a:spcBef>
                <a:spcPts val="1200"/>
              </a:spcBef>
              <a:buClr>
                <a:srgbClr val="E9613B"/>
              </a:buClr>
              <a:buSzPts val="1100"/>
              <a:buFont typeface="Wingdings" panose="05000000000000000000" pitchFamily="2" charset="2"/>
              <a:buChar char="l"/>
            </a:pPr>
            <a:r>
              <a:rPr lang="zh-TW" altLang="en-US" sz="1400">
                <a:solidFill>
                  <a:schemeClr val="tx1"/>
                </a:solidFill>
                <a:latin typeface="微軟正黑體" panose="020B0604030504040204" pitchFamily="34" charset="-120"/>
                <a:ea typeface="微軟正黑體" panose="020B0604030504040204" pitchFamily="34" charset="-120"/>
              </a:rPr>
              <a:t>可同時支援高達</a:t>
            </a:r>
            <a:r>
              <a:rPr lang="en-US" altLang="zh-TW" sz="1400">
                <a:solidFill>
                  <a:schemeClr val="tx1"/>
                </a:solidFill>
                <a:latin typeface="微軟正黑體" panose="020B0604030504040204" pitchFamily="34" charset="-120"/>
                <a:ea typeface="微軟正黑體" panose="020B0604030504040204" pitchFamily="34" charset="-120"/>
              </a:rPr>
              <a:t> 4 </a:t>
            </a:r>
            <a:r>
              <a:rPr lang="zh-TW" altLang="en-US" sz="1400">
                <a:solidFill>
                  <a:schemeClr val="tx1"/>
                </a:solidFill>
                <a:latin typeface="微軟正黑體" panose="020B0604030504040204" pitchFamily="34" charset="-120"/>
                <a:ea typeface="微軟正黑體" panose="020B0604030504040204" pitchFamily="34" charset="-120"/>
              </a:rPr>
              <a:t>組</a:t>
            </a:r>
            <a:r>
              <a:rPr lang="en-US" altLang="zh-TW" sz="1400">
                <a:solidFill>
                  <a:schemeClr val="tx1"/>
                </a:solidFill>
                <a:latin typeface="微軟正黑體" panose="020B0604030504040204" pitchFamily="34" charset="-120"/>
                <a:ea typeface="微軟正黑體" panose="020B0604030504040204" pitchFamily="34" charset="-120"/>
              </a:rPr>
              <a:t>TPU</a:t>
            </a:r>
            <a:r>
              <a:rPr lang="zh-TW" altLang="en-US" sz="1400">
                <a:solidFill>
                  <a:schemeClr val="tx1"/>
                </a:solidFill>
                <a:latin typeface="微軟正黑體" panose="020B0604030504040204" pitchFamily="34" charset="-120"/>
                <a:ea typeface="微軟正黑體" panose="020B0604030504040204" pitchFamily="34" charset="-120"/>
              </a:rPr>
              <a:t>裝置加速</a:t>
            </a:r>
            <a:endParaRPr lang="en-US" altLang="zh-TW" sz="1400">
              <a:solidFill>
                <a:schemeClr val="tx1"/>
              </a:solidFill>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054D5045-DE7B-2002-BB9A-8AEE349C0CEA}"/>
              </a:ext>
            </a:extLst>
          </p:cNvPr>
          <p:cNvSpPr txBox="1"/>
          <p:nvPr/>
        </p:nvSpPr>
        <p:spPr>
          <a:xfrm>
            <a:off x="3001126" y="841124"/>
            <a:ext cx="2790613" cy="369332"/>
          </a:xfrm>
          <a:prstGeom prst="rect">
            <a:avLst/>
          </a:prstGeom>
          <a:noFill/>
        </p:spPr>
        <p:txBody>
          <a:bodyPr wrap="square">
            <a:spAutoFit/>
          </a:bodyPr>
          <a:lstStyle/>
          <a:p>
            <a:r>
              <a:rPr lang="zh-TW" altLang="en-US"/>
              <a:t>https://coral.ai/products/</a:t>
            </a:r>
          </a:p>
        </p:txBody>
      </p:sp>
      <p:pic>
        <p:nvPicPr>
          <p:cNvPr id="33" name="Picture 6" descr="g650-04686-01-qnap">
            <a:extLst>
              <a:ext uri="{FF2B5EF4-FFF2-40B4-BE49-F238E27FC236}">
                <a16:creationId xmlns:a16="http://schemas.microsoft.com/office/drawing/2014/main" id="{5611D5BF-B0E1-CF51-89DF-DD8FF2A396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417" b="17745"/>
          <a:stretch/>
        </p:blipFill>
        <p:spPr bwMode="auto">
          <a:xfrm>
            <a:off x="3405094" y="1615295"/>
            <a:ext cx="2458208" cy="697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g950-06809-01-qnap">
            <a:extLst>
              <a:ext uri="{FF2B5EF4-FFF2-40B4-BE49-F238E27FC236}">
                <a16:creationId xmlns:a16="http://schemas.microsoft.com/office/drawing/2014/main" id="{D97B335E-CE18-217A-5917-5A88FBF6D0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5767"/>
          <a:stretch/>
        </p:blipFill>
        <p:spPr bwMode="auto">
          <a:xfrm>
            <a:off x="2777065" y="751818"/>
            <a:ext cx="943199" cy="19605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A red background with white text&#10;&#10;Description automatically generated with low confidence">
            <a:extLst>
              <a:ext uri="{FF2B5EF4-FFF2-40B4-BE49-F238E27FC236}">
                <a16:creationId xmlns:a16="http://schemas.microsoft.com/office/drawing/2014/main" id="{157BA397-AB1A-C054-2443-D94E843F095D}"/>
              </a:ext>
            </a:extLst>
          </p:cNvPr>
          <p:cNvPicPr>
            <a:picLocks noChangeAspect="1"/>
          </p:cNvPicPr>
          <p:nvPr/>
        </p:nvPicPr>
        <p:blipFill>
          <a:blip r:embed="rId8"/>
          <a:stretch>
            <a:fillRect/>
          </a:stretch>
        </p:blipFill>
        <p:spPr>
          <a:xfrm>
            <a:off x="10076119" y="316929"/>
            <a:ext cx="1613062" cy="1443265"/>
          </a:xfrm>
          <a:prstGeom prst="rect">
            <a:avLst/>
          </a:prstGeom>
          <a:effectLst>
            <a:outerShdw blurRad="254000" dist="342900" dir="2700000" algn="tl" rotWithShape="0">
              <a:prstClr val="black">
                <a:alpha val="33000"/>
              </a:prstClr>
            </a:outerShdw>
          </a:effectLst>
        </p:spPr>
      </p:pic>
      <p:sp>
        <p:nvSpPr>
          <p:cNvPr id="36" name="文字方塊 35">
            <a:extLst>
              <a:ext uri="{FF2B5EF4-FFF2-40B4-BE49-F238E27FC236}">
                <a16:creationId xmlns:a16="http://schemas.microsoft.com/office/drawing/2014/main" id="{89C67118-4560-E573-98A3-FCE183E601C9}"/>
              </a:ext>
            </a:extLst>
          </p:cNvPr>
          <p:cNvSpPr txBox="1"/>
          <p:nvPr/>
        </p:nvSpPr>
        <p:spPr>
          <a:xfrm>
            <a:off x="3070110" y="2181765"/>
            <a:ext cx="596316" cy="369332"/>
          </a:xfrm>
          <a:prstGeom prst="rect">
            <a:avLst/>
          </a:prstGeom>
          <a:noFill/>
        </p:spPr>
        <p:txBody>
          <a:bodyPr wrap="square">
            <a:spAutoFit/>
          </a:bodyPr>
          <a:lstStyle/>
          <a:p>
            <a:r>
              <a:rPr lang="en-US" altLang="zh-TW"/>
              <a:t>USB</a:t>
            </a:r>
            <a:endParaRPr lang="zh-TW" altLang="en-US"/>
          </a:p>
        </p:txBody>
      </p:sp>
      <p:sp>
        <p:nvSpPr>
          <p:cNvPr id="37" name="文字方塊 36">
            <a:extLst>
              <a:ext uri="{FF2B5EF4-FFF2-40B4-BE49-F238E27FC236}">
                <a16:creationId xmlns:a16="http://schemas.microsoft.com/office/drawing/2014/main" id="{D07AC37D-FF25-DF23-2C57-2C40082AD475}"/>
              </a:ext>
            </a:extLst>
          </p:cNvPr>
          <p:cNvSpPr txBox="1"/>
          <p:nvPr/>
        </p:nvSpPr>
        <p:spPr>
          <a:xfrm>
            <a:off x="3908395" y="2181765"/>
            <a:ext cx="1681301" cy="369332"/>
          </a:xfrm>
          <a:prstGeom prst="rect">
            <a:avLst/>
          </a:prstGeom>
          <a:noFill/>
        </p:spPr>
        <p:txBody>
          <a:bodyPr wrap="square">
            <a:spAutoFit/>
          </a:bodyPr>
          <a:lstStyle/>
          <a:p>
            <a:r>
              <a:rPr lang="en-US" altLang="zh-TW"/>
              <a:t>M.2 2280 PCIe*</a:t>
            </a:r>
            <a:endParaRPr lang="zh-TW" altLang="en-US"/>
          </a:p>
        </p:txBody>
      </p:sp>
      <p:sp>
        <p:nvSpPr>
          <p:cNvPr id="38" name="Google Shape;61;p14">
            <a:extLst>
              <a:ext uri="{FF2B5EF4-FFF2-40B4-BE49-F238E27FC236}">
                <a16:creationId xmlns:a16="http://schemas.microsoft.com/office/drawing/2014/main" id="{834A206C-2797-DF5A-B981-ED18C434FFBA}"/>
              </a:ext>
            </a:extLst>
          </p:cNvPr>
          <p:cNvSpPr txBox="1">
            <a:spLocks/>
          </p:cNvSpPr>
          <p:nvPr/>
        </p:nvSpPr>
        <p:spPr>
          <a:xfrm>
            <a:off x="498916" y="6014387"/>
            <a:ext cx="4891229"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Clr>
                <a:srgbClr val="F34F21"/>
              </a:buClr>
              <a:buNone/>
            </a:pPr>
            <a:r>
              <a:rPr lang="en-US" altLang="zh-TW" sz="1200">
                <a:solidFill>
                  <a:schemeClr val="bg1"/>
                </a:solidFill>
              </a:rPr>
              <a:t>*M.2 2280 PCIe TPU </a:t>
            </a:r>
            <a:r>
              <a:rPr lang="zh-TW" altLang="en-US" sz="1200">
                <a:solidFill>
                  <a:schemeClr val="bg1"/>
                </a:solidFill>
              </a:rPr>
              <a:t>需透過 </a:t>
            </a:r>
            <a:r>
              <a:rPr lang="en-US" altLang="zh-TW" sz="1200">
                <a:solidFill>
                  <a:schemeClr val="bg1"/>
                </a:solidFill>
              </a:rPr>
              <a:t>QNAP QDA-UMP4 </a:t>
            </a:r>
            <a:r>
              <a:rPr lang="zh-TW" altLang="en-US" sz="1200">
                <a:solidFill>
                  <a:schemeClr val="bg1"/>
                </a:solidFill>
              </a:rPr>
              <a:t>轉接盒安裝．</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A737DA2-9FED-C543-AEF9-F60F1FF0E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5454" y="2250835"/>
            <a:ext cx="6214259" cy="3510585"/>
          </a:xfrm>
          <a:prstGeom prst="rect">
            <a:avLst/>
          </a:prstGeom>
        </p:spPr>
      </p:pic>
      <p:sp>
        <p:nvSpPr>
          <p:cNvPr id="6" name="文字方塊 5">
            <a:extLst>
              <a:ext uri="{FF2B5EF4-FFF2-40B4-BE49-F238E27FC236}">
                <a16:creationId xmlns:a16="http://schemas.microsoft.com/office/drawing/2014/main" id="{3BB7A978-F67D-4040-9D69-4F1AE48F5B8C}"/>
              </a:ext>
            </a:extLst>
          </p:cNvPr>
          <p:cNvSpPr txBox="1"/>
          <p:nvPr/>
        </p:nvSpPr>
        <p:spPr>
          <a:xfrm>
            <a:off x="792287" y="2235335"/>
            <a:ext cx="4078116" cy="1815882"/>
          </a:xfrm>
          <a:prstGeom prst="rect">
            <a:avLst/>
          </a:prstGeom>
          <a:noFill/>
        </p:spPr>
        <p:txBody>
          <a:bodyPr wrap="square">
            <a:spAutoFit/>
          </a:bodyPr>
          <a:lstStyle/>
          <a:p>
            <a:pPr fontAlgn="base"/>
            <a:r>
              <a:rPr lang="en" altLang="zh-TW" sz="1600" dirty="0">
                <a:solidFill>
                  <a:schemeClr val="bg1"/>
                </a:solidFill>
                <a:latin typeface="微軟正黑體" panose="020B0604030504040204" pitchFamily="34" charset="-120"/>
                <a:ea typeface="微軟正黑體" panose="020B0604030504040204" pitchFamily="34" charset="-120"/>
              </a:rPr>
              <a:t>TS-h1090FU </a:t>
            </a:r>
            <a:r>
              <a:rPr lang="zh-TW" altLang="en-US" sz="1600" dirty="0">
                <a:solidFill>
                  <a:schemeClr val="bg1"/>
                </a:solidFill>
                <a:latin typeface="微軟正黑體" panose="020B0604030504040204" pitchFamily="34" charset="-120"/>
                <a:ea typeface="微軟正黑體" panose="020B0604030504040204" pitchFamily="34" charset="-120"/>
              </a:rPr>
              <a:t>出貨搭載 </a:t>
            </a:r>
            <a:r>
              <a:rPr lang="en" altLang="zh-TW" sz="1600" dirty="0">
                <a:solidFill>
                  <a:schemeClr val="bg1"/>
                </a:solidFill>
                <a:latin typeface="微軟正黑體" panose="020B0604030504040204" pitchFamily="34" charset="-120"/>
                <a:ea typeface="微軟正黑體" panose="020B0604030504040204" pitchFamily="34" charset="-120"/>
              </a:rPr>
              <a:t>QuTS hero </a:t>
            </a:r>
            <a:r>
              <a:rPr lang="zh-TW" altLang="en-US" sz="1600" dirty="0">
                <a:solidFill>
                  <a:schemeClr val="bg1"/>
                </a:solidFill>
                <a:latin typeface="微軟正黑體" panose="020B0604030504040204" pitchFamily="34" charset="-120"/>
                <a:ea typeface="微軟正黑體" panose="020B0604030504040204" pitchFamily="34" charset="-120"/>
              </a:rPr>
              <a:t>作業系統，提供獨特的資料完整度保護特性。您亦可依需求更改為 </a:t>
            </a:r>
            <a:r>
              <a:rPr lang="en" altLang="zh-TW" sz="1600" dirty="0">
                <a:solidFill>
                  <a:schemeClr val="bg1"/>
                </a:solidFill>
                <a:latin typeface="微軟正黑體" panose="020B0604030504040204" pitchFamily="34" charset="-120"/>
                <a:ea typeface="微軟正黑體" panose="020B0604030504040204" pitchFamily="34" charset="-120"/>
              </a:rPr>
              <a:t>QTS </a:t>
            </a:r>
            <a:r>
              <a:rPr lang="zh-TW" altLang="en-US" sz="1600" dirty="0">
                <a:solidFill>
                  <a:schemeClr val="bg1"/>
                </a:solidFill>
                <a:latin typeface="微軟正黑體" panose="020B0604030504040204" pitchFamily="34" charset="-120"/>
                <a:ea typeface="微軟正黑體" panose="020B0604030504040204" pitchFamily="34" charset="-120"/>
              </a:rPr>
              <a:t>作業系統，獲得更強悍的資料傳輸效能及更精省的記憶體使用效率，並享有 </a:t>
            </a:r>
            <a:r>
              <a:rPr lang="en" altLang="zh-TW" sz="1600" dirty="0">
                <a:solidFill>
                  <a:schemeClr val="bg1"/>
                </a:solidFill>
                <a:latin typeface="微軟正黑體" panose="020B0604030504040204" pitchFamily="34" charset="-120"/>
                <a:ea typeface="微軟正黑體" panose="020B0604030504040204" pitchFamily="34" charset="-120"/>
              </a:rPr>
              <a:t>Qtier </a:t>
            </a:r>
            <a:r>
              <a:rPr lang="zh-TW" altLang="en-US" sz="1600" dirty="0">
                <a:solidFill>
                  <a:schemeClr val="bg1"/>
                </a:solidFill>
                <a:latin typeface="微軟正黑體" panose="020B0604030504040204" pitchFamily="34" charset="-120"/>
                <a:ea typeface="微軟正黑體" panose="020B0604030504040204" pitchFamily="34" charset="-120"/>
              </a:rPr>
              <a:t>自動分層儲存功能。轉換為 </a:t>
            </a:r>
            <a:r>
              <a:rPr lang="en" altLang="zh-TW" sz="1600" dirty="0">
                <a:solidFill>
                  <a:schemeClr val="bg1"/>
                </a:solidFill>
                <a:latin typeface="微軟正黑體" panose="020B0604030504040204" pitchFamily="34" charset="-120"/>
                <a:ea typeface="微軟正黑體" panose="020B0604030504040204" pitchFamily="34" charset="-120"/>
              </a:rPr>
              <a:t>QTS </a:t>
            </a:r>
            <a:r>
              <a:rPr lang="zh-TW" altLang="en-US" sz="1600" dirty="0">
                <a:solidFill>
                  <a:schemeClr val="bg1"/>
                </a:solidFill>
                <a:latin typeface="微軟正黑體" panose="020B0604030504040204" pitchFamily="34" charset="-120"/>
                <a:ea typeface="微軟正黑體" panose="020B0604030504040204" pitchFamily="34" charset="-120"/>
              </a:rPr>
              <a:t>作業系統的 </a:t>
            </a:r>
            <a:r>
              <a:rPr lang="en" altLang="zh-TW" sz="1600" dirty="0">
                <a:solidFill>
                  <a:schemeClr val="bg1"/>
                </a:solidFill>
                <a:latin typeface="微軟正黑體" panose="020B0604030504040204" pitchFamily="34" charset="-120"/>
                <a:ea typeface="微軟正黑體" panose="020B0604030504040204" pitchFamily="34" charset="-120"/>
              </a:rPr>
              <a:t>TS-h1090FU </a:t>
            </a:r>
            <a:r>
              <a:rPr lang="zh-TW" altLang="en-US" sz="1600" dirty="0">
                <a:solidFill>
                  <a:schemeClr val="bg1"/>
                </a:solidFill>
                <a:latin typeface="微軟正黑體" panose="020B0604030504040204" pitchFamily="34" charset="-120"/>
                <a:ea typeface="微軟正黑體" panose="020B0604030504040204" pitchFamily="34" charset="-120"/>
              </a:rPr>
              <a:t>可與其他同樣運行 </a:t>
            </a:r>
            <a:r>
              <a:rPr lang="en" altLang="zh-TW" sz="1600" dirty="0">
                <a:solidFill>
                  <a:schemeClr val="bg1"/>
                </a:solidFill>
                <a:latin typeface="微軟正黑體" panose="020B0604030504040204" pitchFamily="34" charset="-120"/>
                <a:ea typeface="微軟正黑體" panose="020B0604030504040204" pitchFamily="34" charset="-120"/>
              </a:rPr>
              <a:t>QTS </a:t>
            </a:r>
            <a:r>
              <a:rPr lang="zh-TW" altLang="en-US" sz="1600" dirty="0">
                <a:solidFill>
                  <a:schemeClr val="bg1"/>
                </a:solidFill>
                <a:latin typeface="微軟正黑體" panose="020B0604030504040204" pitchFamily="34" charset="-120"/>
                <a:ea typeface="微軟正黑體" panose="020B0604030504040204" pitchFamily="34" charset="-120"/>
              </a:rPr>
              <a:t>的 </a:t>
            </a:r>
            <a:r>
              <a:rPr lang="en" altLang="zh-TW" sz="1600" dirty="0">
                <a:solidFill>
                  <a:schemeClr val="bg1"/>
                </a:solidFill>
                <a:latin typeface="微軟正黑體" panose="020B0604030504040204" pitchFamily="34" charset="-120"/>
                <a:ea typeface="微軟正黑體" panose="020B0604030504040204" pitchFamily="34" charset="-120"/>
              </a:rPr>
              <a:t>QNAP NAS </a:t>
            </a:r>
            <a:r>
              <a:rPr lang="zh-TW" altLang="en-US" sz="1600" dirty="0">
                <a:solidFill>
                  <a:schemeClr val="bg1"/>
                </a:solidFill>
                <a:latin typeface="微軟正黑體" panose="020B0604030504040204" pitchFamily="34" charset="-120"/>
                <a:ea typeface="微軟正黑體" panose="020B0604030504040204" pitchFamily="34" charset="-120"/>
              </a:rPr>
              <a:t>進行系統遷移。</a:t>
            </a:r>
            <a:endParaRPr lang="zh-TW" altLang="en-US" sz="1600" b="0" i="0" dirty="0">
              <a:solidFill>
                <a:schemeClr val="bg1"/>
              </a:solidFill>
              <a:effectLs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AB1E2C9C-AFEE-E744-A30C-19322EFD53F2}"/>
              </a:ext>
            </a:extLst>
          </p:cNvPr>
          <p:cNvSpPr txBox="1"/>
          <p:nvPr/>
        </p:nvSpPr>
        <p:spPr>
          <a:xfrm>
            <a:off x="792287" y="5056070"/>
            <a:ext cx="4078117" cy="646331"/>
          </a:xfrm>
          <a:prstGeom prst="rect">
            <a:avLst/>
          </a:prstGeom>
          <a:noFill/>
        </p:spPr>
        <p:txBody>
          <a:bodyPr wrap="square">
            <a:spAutoFit/>
          </a:bodyPr>
          <a:lstStyle/>
          <a:p>
            <a:pPr algn="l" fontAlgn="base"/>
            <a:r>
              <a:rPr lang="zh-TW" altLang="en-US" sz="1200" b="0" i="0" dirty="0">
                <a:solidFill>
                  <a:schemeClr val="bg1"/>
                </a:solidFill>
                <a:effectLst/>
                <a:latin typeface="微軟正黑體" panose="020B0604030504040204" pitchFamily="34" charset="-120"/>
                <a:ea typeface="微軟正黑體" panose="020B0604030504040204" pitchFamily="34" charset="-120"/>
              </a:rPr>
              <a:t>注意：</a:t>
            </a:r>
          </a:p>
          <a:p>
            <a:pPr algn="l" fontAlgn="base">
              <a:buFont typeface="Arial" panose="020B0604020202020204" pitchFamily="34" charset="0"/>
              <a:buChar char="•"/>
            </a:pPr>
            <a:r>
              <a:rPr lang="zh-TW" altLang="en-US" sz="1200" b="0" i="0" dirty="0">
                <a:solidFill>
                  <a:schemeClr val="bg1"/>
                </a:solidFill>
                <a:effectLst/>
                <a:latin typeface="微軟正黑體" panose="020B0604030504040204" pitchFamily="34" charset="-120"/>
                <a:ea typeface="微軟正黑體" panose="020B0604030504040204" pitchFamily="34" charset="-120"/>
              </a:rPr>
              <a:t>由於 </a:t>
            </a:r>
            <a:r>
              <a:rPr lang="en" altLang="zh-TW" sz="1200" b="0" i="0" dirty="0">
                <a:solidFill>
                  <a:schemeClr val="bg1"/>
                </a:solidFill>
                <a:effectLst/>
                <a:latin typeface="微軟正黑體" panose="020B0604030504040204" pitchFamily="34" charset="-120"/>
                <a:ea typeface="微軟正黑體" panose="020B0604030504040204" pitchFamily="34" charset="-120"/>
              </a:rPr>
              <a:t>QTS </a:t>
            </a:r>
            <a:r>
              <a:rPr lang="zh-TW" altLang="en-US" sz="1200" b="0" i="0" dirty="0">
                <a:solidFill>
                  <a:schemeClr val="bg1"/>
                </a:solidFill>
                <a:effectLst/>
                <a:latin typeface="微軟正黑體" panose="020B0604030504040204" pitchFamily="34" charset="-120"/>
                <a:ea typeface="微軟正黑體" panose="020B0604030504040204" pitchFamily="34" charset="-120"/>
              </a:rPr>
              <a:t>與 </a:t>
            </a:r>
            <a:r>
              <a:rPr lang="en" altLang="zh-TW" sz="1200" b="0" i="0" dirty="0">
                <a:solidFill>
                  <a:schemeClr val="bg1"/>
                </a:solidFill>
                <a:effectLst/>
                <a:latin typeface="微軟正黑體" panose="020B0604030504040204" pitchFamily="34" charset="-120"/>
                <a:ea typeface="微軟正黑體" panose="020B0604030504040204" pitchFamily="34" charset="-120"/>
              </a:rPr>
              <a:t>QuTS hero </a:t>
            </a:r>
            <a:r>
              <a:rPr lang="zh-TW" altLang="en-US" sz="1200" b="0" i="0" dirty="0">
                <a:solidFill>
                  <a:schemeClr val="bg1"/>
                </a:solidFill>
                <a:effectLst/>
                <a:latin typeface="微軟正黑體" panose="020B0604030504040204" pitchFamily="34" charset="-120"/>
                <a:ea typeface="微軟正黑體" panose="020B0604030504040204" pitchFamily="34" charset="-120"/>
              </a:rPr>
              <a:t>採用不同檔案系統，請用戶務必先空機 </a:t>
            </a:r>
            <a:r>
              <a:rPr lang="en-US" altLang="zh-TW" sz="1200" b="0" i="0" dirty="0">
                <a:solidFill>
                  <a:schemeClr val="bg1"/>
                </a:solidFill>
                <a:effectLst/>
                <a:latin typeface="微軟正黑體" panose="020B0604030504040204" pitchFamily="34" charset="-120"/>
                <a:ea typeface="微軟正黑體" panose="020B0604030504040204" pitchFamily="34" charset="-120"/>
              </a:rPr>
              <a:t>(</a:t>
            </a:r>
            <a:r>
              <a:rPr lang="zh-TW" altLang="en-US" sz="1200" b="0" i="0" dirty="0">
                <a:solidFill>
                  <a:schemeClr val="bg1"/>
                </a:solidFill>
                <a:effectLst/>
                <a:latin typeface="微軟正黑體" panose="020B0604030504040204" pitchFamily="34" charset="-120"/>
                <a:ea typeface="微軟正黑體" panose="020B0604030504040204" pitchFamily="34" charset="-120"/>
              </a:rPr>
              <a:t>不裝入</a:t>
            </a:r>
            <a:r>
              <a:rPr lang="en-US" altLang="zh-TW" sz="1200" b="0" i="0" dirty="0">
                <a:solidFill>
                  <a:schemeClr val="bg1"/>
                </a:solidFill>
                <a:effectLst/>
                <a:latin typeface="微軟正黑體" panose="020B0604030504040204" pitchFamily="34" charset="-120"/>
                <a:ea typeface="微軟正黑體" panose="020B0604030504040204" pitchFamily="34" charset="-120"/>
              </a:rPr>
              <a:t> SSD ) </a:t>
            </a:r>
            <a:r>
              <a:rPr lang="zh-TW" altLang="en-US" sz="1200" b="0" i="0" dirty="0">
                <a:solidFill>
                  <a:schemeClr val="bg1"/>
                </a:solidFill>
                <a:effectLst/>
                <a:latin typeface="微軟正黑體" panose="020B0604030504040204" pitchFamily="34" charset="-120"/>
                <a:ea typeface="微軟正黑體" panose="020B0604030504040204" pitchFamily="34" charset="-120"/>
              </a:rPr>
              <a:t>切換作業系統後，再執行系統遷移。</a:t>
            </a:r>
          </a:p>
        </p:txBody>
      </p:sp>
      <p:sp>
        <p:nvSpPr>
          <p:cNvPr id="7" name="標題 2">
            <a:extLst>
              <a:ext uri="{FF2B5EF4-FFF2-40B4-BE49-F238E27FC236}">
                <a16:creationId xmlns:a16="http://schemas.microsoft.com/office/drawing/2014/main" id="{63898E1E-047E-4D7E-8803-9474341CEAF0}"/>
              </a:ext>
            </a:extLst>
          </p:cNvPr>
          <p:cNvSpPr txBox="1">
            <a:spLocks/>
          </p:cNvSpPr>
          <p:nvPr/>
        </p:nvSpPr>
        <p:spPr>
          <a:xfrm>
            <a:off x="865886" y="372732"/>
            <a:ext cx="10614183"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b="1">
                <a:solidFill>
                  <a:schemeClr val="bg1"/>
                </a:solidFill>
                <a:latin typeface="微軟正黑體"/>
                <a:ea typeface="微軟正黑體"/>
              </a:rPr>
              <a:t>可彈性轉換 </a:t>
            </a:r>
            <a:r>
              <a:rPr kumimoji="1" lang="en-US" altLang="zh-TW" b="1" err="1">
                <a:solidFill>
                  <a:schemeClr val="bg1"/>
                </a:solidFill>
                <a:latin typeface="微軟正黑體"/>
                <a:ea typeface="微軟正黑體"/>
              </a:rPr>
              <a:t>QuTS</a:t>
            </a:r>
            <a:r>
              <a:rPr kumimoji="1" lang="en-US" altLang="zh-TW" b="1">
                <a:solidFill>
                  <a:schemeClr val="bg1"/>
                </a:solidFill>
                <a:latin typeface="微軟正黑體"/>
                <a:ea typeface="微軟正黑體"/>
              </a:rPr>
              <a:t> hero / QTS </a:t>
            </a:r>
            <a:r>
              <a:rPr kumimoji="1" lang="zh-TW" altLang="en-US" b="1">
                <a:solidFill>
                  <a:schemeClr val="bg1"/>
                </a:solidFill>
                <a:latin typeface="微軟正黑體"/>
                <a:ea typeface="微軟正黑體"/>
              </a:rPr>
              <a:t>作業系統，獲得強悍效能</a:t>
            </a:r>
          </a:p>
        </p:txBody>
      </p:sp>
    </p:spTree>
    <p:extLst>
      <p:ext uri="{BB962C8B-B14F-4D97-AF65-F5344CB8AC3E}">
        <p14:creationId xmlns:p14="http://schemas.microsoft.com/office/powerpoint/2010/main" val="4291639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2D100C5-8368-3D75-7396-E7FBD4D64EAD}"/>
              </a:ext>
            </a:extLst>
          </p:cNvPr>
          <p:cNvSpPr txBox="1"/>
          <p:nvPr/>
        </p:nvSpPr>
        <p:spPr>
          <a:xfrm>
            <a:off x="542166" y="392779"/>
            <a:ext cx="10958650" cy="769441"/>
          </a:xfrm>
          <a:prstGeom prst="rect">
            <a:avLst/>
          </a:prstGeom>
          <a:noFill/>
        </p:spPr>
        <p:txBody>
          <a:bodyPr wrap="square" rtlCol="0">
            <a:spAutoFit/>
          </a:bodyPr>
          <a:lstStyle/>
          <a:p>
            <a:pPr algn="ctr"/>
            <a:r>
              <a:rPr lang="en-US" altLang="zh-TW" sz="4400" b="1">
                <a:solidFill>
                  <a:schemeClr val="bg1"/>
                </a:solidFill>
                <a:latin typeface="微軟正黑體" panose="020B0604030504040204" pitchFamily="34" charset="-120"/>
                <a:ea typeface="微軟正黑體" panose="020B0604030504040204" pitchFamily="34" charset="-120"/>
              </a:rPr>
              <a:t>TS-h1090FU </a:t>
            </a:r>
            <a:r>
              <a:rPr lang="zh-TW" altLang="en-US" sz="4400" b="1">
                <a:solidFill>
                  <a:schemeClr val="bg1"/>
                </a:solidFill>
                <a:latin typeface="微軟正黑體" panose="020B0604030504040204" pitchFamily="34" charset="-120"/>
                <a:ea typeface="微軟正黑體" panose="020B0604030504040204" pitchFamily="34" charset="-120"/>
              </a:rPr>
              <a:t>訂購料號與機架滑軌配件</a:t>
            </a:r>
          </a:p>
        </p:txBody>
      </p:sp>
      <p:sp>
        <p:nvSpPr>
          <p:cNvPr id="23" name="矩形 22">
            <a:extLst>
              <a:ext uri="{FF2B5EF4-FFF2-40B4-BE49-F238E27FC236}">
                <a16:creationId xmlns:a16="http://schemas.microsoft.com/office/drawing/2014/main" id="{99098A9D-E00D-4F4B-8CF0-0B42A0465B3C}"/>
              </a:ext>
            </a:extLst>
          </p:cNvPr>
          <p:cNvSpPr/>
          <p:nvPr/>
        </p:nvSpPr>
        <p:spPr>
          <a:xfrm>
            <a:off x="711834" y="1848076"/>
            <a:ext cx="6785231" cy="2230291"/>
          </a:xfrm>
          <a:prstGeom prst="rect">
            <a:avLst/>
          </a:prstGeom>
        </p:spPr>
        <p:txBody>
          <a:bodyPr wrap="square">
            <a:spAutoFit/>
          </a:bodyPr>
          <a:lstStyle/>
          <a:p>
            <a:pPr marL="180975" indent="-180975">
              <a:lnSpc>
                <a:spcPts val="1800"/>
              </a:lnSpc>
              <a:spcBef>
                <a:spcPts val="1200"/>
              </a:spcBef>
              <a:buClr>
                <a:srgbClr val="03D2FB"/>
              </a:buClr>
              <a:buFont typeface="Arial" panose="020B0604020202020204" pitchFamily="34" charset="0"/>
              <a:buChar char="•"/>
            </a:pPr>
            <a:r>
              <a:rPr lang="en" altLang="zh-TW" sz="1600" b="1">
                <a:solidFill>
                  <a:schemeClr val="bg1"/>
                </a:solidFill>
                <a:latin typeface="微軟正黑體" panose="020B0604030504040204" pitchFamily="34" charset="-120"/>
                <a:ea typeface="微軟正黑體" panose="020B0604030504040204" pitchFamily="34" charset="-120"/>
              </a:rPr>
              <a:t>TS-h1090FU-7232P-64G</a:t>
            </a:r>
          </a:p>
          <a:p>
            <a:pPr>
              <a:lnSpc>
                <a:spcPts val="1800"/>
              </a:lnSpc>
              <a:spcBef>
                <a:spcPts val="1200"/>
              </a:spcBef>
              <a:buClr>
                <a:srgbClr val="03D2FB"/>
              </a:buClr>
            </a:pPr>
            <a:r>
              <a:rPr lang="en" altLang="zh-TW" sz="1400" b="1">
                <a:solidFill>
                  <a:schemeClr val="bg1"/>
                </a:solidFill>
                <a:latin typeface="微軟正黑體" panose="020B0604030504040204" pitchFamily="34" charset="-120"/>
                <a:ea typeface="微軟正黑體" panose="020B0604030504040204" pitchFamily="34" charset="-120"/>
              </a:rPr>
              <a:t>    </a:t>
            </a:r>
            <a:r>
              <a:rPr lang="en" altLang="zh-TW" sz="1400">
                <a:solidFill>
                  <a:schemeClr val="bg1"/>
                </a:solidFill>
                <a:latin typeface="微軟正黑體" panose="020B0604030504040204" pitchFamily="34" charset="-120"/>
                <a:ea typeface="微軟正黑體" panose="020B0604030504040204" pitchFamily="34" charset="-120"/>
              </a:rPr>
              <a:t>AMD EPYC 7232P 8C 16T </a:t>
            </a:r>
            <a:r>
              <a:rPr lang="zh-TW" altLang="en-US" sz="1400">
                <a:solidFill>
                  <a:schemeClr val="bg1"/>
                </a:solidFill>
                <a:latin typeface="微軟正黑體" panose="020B0604030504040204" pitchFamily="34" charset="-120"/>
                <a:ea typeface="微軟正黑體" panose="020B0604030504040204" pitchFamily="34" charset="-120"/>
              </a:rPr>
              <a:t>高達</a:t>
            </a:r>
            <a:r>
              <a:rPr lang="en-US" altLang="zh-TW" sz="1400">
                <a:solidFill>
                  <a:schemeClr val="bg1"/>
                </a:solidFill>
                <a:latin typeface="微軟正黑體" panose="020B0604030504040204" pitchFamily="34" charset="-120"/>
                <a:ea typeface="微軟正黑體" panose="020B0604030504040204" pitchFamily="34" charset="-120"/>
              </a:rPr>
              <a:t> 3.2 GHz, </a:t>
            </a:r>
            <a:r>
              <a:rPr lang="en" altLang="zh-TW" sz="1400">
                <a:solidFill>
                  <a:schemeClr val="bg1"/>
                </a:solidFill>
                <a:latin typeface="微軟正黑體" panose="020B0604030504040204" pitchFamily="34" charset="-120"/>
                <a:ea typeface="微軟正黑體" panose="020B0604030504040204" pitchFamily="34" charset="-120"/>
              </a:rPr>
              <a:t>8 x 8GB RDIMM ECC, 25GbE</a:t>
            </a:r>
          </a:p>
          <a:p>
            <a:pPr marL="180975" indent="-180975">
              <a:lnSpc>
                <a:spcPts val="1800"/>
              </a:lnSpc>
              <a:spcBef>
                <a:spcPts val="1200"/>
              </a:spcBef>
              <a:buClr>
                <a:srgbClr val="03D2FB"/>
              </a:buClr>
              <a:buFont typeface="Arial" panose="020B0604020202020204" pitchFamily="34" charset="0"/>
              <a:buChar char="•"/>
            </a:pPr>
            <a:r>
              <a:rPr lang="en" altLang="zh-TW" sz="1600" b="1">
                <a:solidFill>
                  <a:schemeClr val="bg1"/>
                </a:solidFill>
                <a:latin typeface="微軟正黑體" panose="020B0604030504040204" pitchFamily="34" charset="-120"/>
                <a:ea typeface="微軟正黑體" panose="020B0604030504040204" pitchFamily="34" charset="-120"/>
              </a:rPr>
              <a:t>TS-h1090FU-7302P-128G</a:t>
            </a:r>
          </a:p>
          <a:p>
            <a:pPr>
              <a:lnSpc>
                <a:spcPts val="1800"/>
              </a:lnSpc>
              <a:spcBef>
                <a:spcPts val="1200"/>
              </a:spcBef>
              <a:buClr>
                <a:srgbClr val="03D2FB"/>
              </a:buClr>
            </a:pPr>
            <a:r>
              <a:rPr lang="en" altLang="zh-TW" sz="1400" b="1">
                <a:solidFill>
                  <a:schemeClr val="bg1"/>
                </a:solidFill>
                <a:latin typeface="微軟正黑體" panose="020B0604030504040204" pitchFamily="34" charset="-120"/>
                <a:ea typeface="微軟正黑體" panose="020B0604030504040204" pitchFamily="34" charset="-120"/>
              </a:rPr>
              <a:t>     </a:t>
            </a:r>
            <a:r>
              <a:rPr lang="en" altLang="zh-TW" sz="1400">
                <a:solidFill>
                  <a:schemeClr val="bg1"/>
                </a:solidFill>
                <a:latin typeface="微軟正黑體" panose="020B0604030504040204" pitchFamily="34" charset="-120"/>
                <a:ea typeface="微軟正黑體" panose="020B0604030504040204" pitchFamily="34" charset="-120"/>
              </a:rPr>
              <a:t>AMD EPYC 7302P 16C 32T </a:t>
            </a:r>
            <a:r>
              <a:rPr lang="zh-TW" altLang="en-US" sz="1400">
                <a:solidFill>
                  <a:schemeClr val="bg1"/>
                </a:solidFill>
                <a:latin typeface="微軟正黑體" panose="020B0604030504040204" pitchFamily="34" charset="-120"/>
                <a:ea typeface="微軟正黑體" panose="020B0604030504040204" pitchFamily="34" charset="-120"/>
              </a:rPr>
              <a:t>高達</a:t>
            </a:r>
            <a:r>
              <a:rPr lang="en-US" altLang="zh-TW" sz="1400">
                <a:solidFill>
                  <a:schemeClr val="bg1"/>
                </a:solidFill>
                <a:latin typeface="微軟正黑體" panose="020B0604030504040204" pitchFamily="34" charset="-120"/>
                <a:ea typeface="微軟正黑體" panose="020B0604030504040204" pitchFamily="34" charset="-120"/>
              </a:rPr>
              <a:t> 3.3 GHz, </a:t>
            </a:r>
            <a:r>
              <a:rPr lang="en" altLang="zh-TW" sz="1400">
                <a:solidFill>
                  <a:schemeClr val="bg1"/>
                </a:solidFill>
                <a:latin typeface="微軟正黑體" panose="020B0604030504040204" pitchFamily="34" charset="-120"/>
                <a:ea typeface="微軟正黑體" panose="020B0604030504040204" pitchFamily="34" charset="-120"/>
              </a:rPr>
              <a:t>8 x 16GB RDIMM ECC, 25GbE</a:t>
            </a:r>
          </a:p>
          <a:p>
            <a:pPr marL="180975" indent="-180975">
              <a:lnSpc>
                <a:spcPts val="1800"/>
              </a:lnSpc>
              <a:spcBef>
                <a:spcPts val="1200"/>
              </a:spcBef>
              <a:buClr>
                <a:srgbClr val="03D2FB"/>
              </a:buClr>
              <a:buFont typeface="Arial" panose="020B0604020202020204" pitchFamily="34" charset="0"/>
              <a:buChar char="•"/>
            </a:pPr>
            <a:r>
              <a:rPr lang="en" altLang="zh-TW" sz="1600" b="1">
                <a:solidFill>
                  <a:schemeClr val="bg1"/>
                </a:solidFill>
                <a:latin typeface="微軟正黑體" panose="020B0604030504040204" pitchFamily="34" charset="-120"/>
                <a:ea typeface="微軟正黑體" panose="020B0604030504040204" pitchFamily="34" charset="-120"/>
              </a:rPr>
              <a:t>TS-h1090FU-7302P-256G</a:t>
            </a:r>
            <a:r>
              <a:rPr lang="en" altLang="zh-TW" sz="1600">
                <a:solidFill>
                  <a:schemeClr val="bg1"/>
                </a:solidFill>
                <a:latin typeface="微軟正黑體" panose="020B0604030504040204" pitchFamily="34" charset="-120"/>
                <a:ea typeface="微軟正黑體" panose="020B0604030504040204" pitchFamily="34" charset="-120"/>
              </a:rPr>
              <a:t> (</a:t>
            </a:r>
            <a:r>
              <a:rPr lang="zh-TW" altLang="en-US" sz="1600">
                <a:solidFill>
                  <a:schemeClr val="bg1"/>
                </a:solidFill>
                <a:latin typeface="微軟正黑體" panose="020B0604030504040204" pitchFamily="34" charset="-120"/>
                <a:ea typeface="微軟正黑體" panose="020B0604030504040204" pitchFamily="34" charset="-120"/>
              </a:rPr>
              <a:t>依訂單需求生產</a:t>
            </a:r>
            <a:r>
              <a:rPr lang="en-US" altLang="zh-TW" sz="1600">
                <a:solidFill>
                  <a:schemeClr val="bg1"/>
                </a:solidFill>
                <a:latin typeface="微軟正黑體" panose="020B0604030504040204" pitchFamily="34" charset="-120"/>
                <a:ea typeface="微軟正黑體" panose="020B0604030504040204" pitchFamily="34" charset="-120"/>
              </a:rPr>
              <a:t>)</a:t>
            </a:r>
          </a:p>
          <a:p>
            <a:pPr>
              <a:lnSpc>
                <a:spcPts val="1800"/>
              </a:lnSpc>
              <a:spcBef>
                <a:spcPts val="1200"/>
              </a:spcBef>
              <a:buClr>
                <a:srgbClr val="03D2FB"/>
              </a:buClr>
            </a:pPr>
            <a:r>
              <a:rPr lang="en" altLang="zh-TW" sz="1400">
                <a:solidFill>
                  <a:schemeClr val="bg1"/>
                </a:solidFill>
                <a:latin typeface="微軟正黑體" panose="020B0604030504040204" pitchFamily="34" charset="-120"/>
                <a:ea typeface="微軟正黑體" panose="020B0604030504040204" pitchFamily="34" charset="-120"/>
              </a:rPr>
              <a:t>     AMD EPYC 7302P 16C 32T </a:t>
            </a:r>
            <a:r>
              <a:rPr lang="zh-TW" altLang="en-US" sz="1400">
                <a:solidFill>
                  <a:schemeClr val="bg1"/>
                </a:solidFill>
                <a:latin typeface="微軟正黑體" panose="020B0604030504040204" pitchFamily="34" charset="-120"/>
                <a:ea typeface="微軟正黑體" panose="020B0604030504040204" pitchFamily="34" charset="-120"/>
              </a:rPr>
              <a:t>高達</a:t>
            </a:r>
            <a:r>
              <a:rPr lang="en-US" altLang="zh-TW" sz="1400">
                <a:solidFill>
                  <a:schemeClr val="bg1"/>
                </a:solidFill>
                <a:latin typeface="微軟正黑體" panose="020B0604030504040204" pitchFamily="34" charset="-120"/>
                <a:ea typeface="微軟正黑體" panose="020B0604030504040204" pitchFamily="34" charset="-120"/>
              </a:rPr>
              <a:t> 3.3 GHz, </a:t>
            </a:r>
            <a:r>
              <a:rPr lang="en" altLang="zh-TW" sz="1400">
                <a:solidFill>
                  <a:schemeClr val="bg1"/>
                </a:solidFill>
                <a:latin typeface="微軟正黑體" panose="020B0604030504040204" pitchFamily="34" charset="-120"/>
                <a:ea typeface="微軟正黑體" panose="020B0604030504040204" pitchFamily="34" charset="-120"/>
              </a:rPr>
              <a:t>8 x 32GB RDIMM ECC, 25GbE)</a:t>
            </a:r>
            <a:endParaRPr lang="en-US" altLang="zh-TW" sz="1400">
              <a:solidFill>
                <a:schemeClr val="bg1"/>
              </a:solidFill>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98EF60B4-05D8-3189-87A6-065F13E52D1C}"/>
              </a:ext>
            </a:extLst>
          </p:cNvPr>
          <p:cNvSpPr txBox="1"/>
          <p:nvPr/>
        </p:nvSpPr>
        <p:spPr>
          <a:xfrm>
            <a:off x="711834" y="1352178"/>
            <a:ext cx="1652587" cy="461665"/>
          </a:xfrm>
          <a:prstGeom prst="rect">
            <a:avLst/>
          </a:prstGeom>
          <a:noFill/>
        </p:spPr>
        <p:txBody>
          <a:bodyPr wrap="square">
            <a:spAutoFit/>
          </a:bodyPr>
          <a:lstStyle/>
          <a:p>
            <a:r>
              <a:rPr lang="zh-TW" altLang="en-US" sz="2400" b="1">
                <a:solidFill>
                  <a:srgbClr val="03D2FB"/>
                </a:solidFill>
                <a:latin typeface="微軟正黑體" panose="020B0604030504040204" pitchFamily="34" charset="-120"/>
                <a:ea typeface="微軟正黑體" panose="020B0604030504040204" pitchFamily="34" charset="-120"/>
              </a:rPr>
              <a:t>訂購料號</a:t>
            </a:r>
            <a:endParaRPr lang="zh-TW" altLang="en-US" sz="2400">
              <a:solidFill>
                <a:srgbClr val="03D2FB"/>
              </a:solidFill>
            </a:endParaRPr>
          </a:p>
        </p:txBody>
      </p:sp>
      <p:sp>
        <p:nvSpPr>
          <p:cNvPr id="30" name="文字方塊 29">
            <a:extLst>
              <a:ext uri="{FF2B5EF4-FFF2-40B4-BE49-F238E27FC236}">
                <a16:creationId xmlns:a16="http://schemas.microsoft.com/office/drawing/2014/main" id="{5BE98B99-DEBD-67CE-E485-818C79E1DFAA}"/>
              </a:ext>
            </a:extLst>
          </p:cNvPr>
          <p:cNvSpPr txBox="1"/>
          <p:nvPr/>
        </p:nvSpPr>
        <p:spPr>
          <a:xfrm>
            <a:off x="7075127" y="1415461"/>
            <a:ext cx="4301123" cy="830997"/>
          </a:xfrm>
          <a:prstGeom prst="rect">
            <a:avLst/>
          </a:prstGeom>
          <a:noFill/>
        </p:spPr>
        <p:txBody>
          <a:bodyPr wrap="square">
            <a:spAutoFit/>
          </a:bodyPr>
          <a:lstStyle/>
          <a:p>
            <a:r>
              <a:rPr lang="zh-TW" altLang="en-US" sz="2400" b="1">
                <a:solidFill>
                  <a:srgbClr val="03D2FB"/>
                </a:solidFill>
                <a:latin typeface="微軟正黑體" panose="020B0604030504040204" pitchFamily="34" charset="-120"/>
                <a:ea typeface="微軟正黑體" panose="020B0604030504040204" pitchFamily="34" charset="-120"/>
              </a:rPr>
              <a:t>選購機架滑軌 </a:t>
            </a:r>
            <a:r>
              <a:rPr lang="en-US" altLang="zh-TW" sz="2400" b="1">
                <a:solidFill>
                  <a:srgbClr val="03D2FB"/>
                </a:solidFill>
                <a:latin typeface="微軟正黑體" panose="020B0604030504040204" pitchFamily="34" charset="-120"/>
                <a:ea typeface="微軟正黑體" panose="020B0604030504040204" pitchFamily="34" charset="-120"/>
              </a:rPr>
              <a:t>: </a:t>
            </a:r>
            <a:r>
              <a:rPr lang="en-US" altLang="zh-TW" sz="2400">
                <a:solidFill>
                  <a:schemeClr val="bg1"/>
                </a:solidFill>
                <a:latin typeface="微軟正黑體" panose="020B0604030504040204" pitchFamily="34" charset="-120"/>
                <a:ea typeface="微軟正黑體" panose="020B0604030504040204" pitchFamily="34" charset="-120"/>
              </a:rPr>
              <a:t>RAIL-B02</a:t>
            </a:r>
          </a:p>
          <a:p>
            <a:endParaRPr lang="zh-TW" altLang="en-US" sz="2400" b="1">
              <a:solidFill>
                <a:srgbClr val="03D2FB"/>
              </a:solidFill>
              <a:latin typeface="微軟正黑體" panose="020B0604030504040204" pitchFamily="34" charset="-120"/>
              <a:ea typeface="微軟正黑體" panose="020B0604030504040204" pitchFamily="34" charset="-120"/>
            </a:endParaRPr>
          </a:p>
        </p:txBody>
      </p:sp>
      <p:pic>
        <p:nvPicPr>
          <p:cNvPr id="31" name="圖片 30" descr="一張含有 文字, 電子用品 的圖片&#10;&#10;自動產生的描述">
            <a:extLst>
              <a:ext uri="{FF2B5EF4-FFF2-40B4-BE49-F238E27FC236}">
                <a16:creationId xmlns:a16="http://schemas.microsoft.com/office/drawing/2014/main" id="{8E524C07-E4E2-6C24-7585-85F9F446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05" y="4679161"/>
            <a:ext cx="5761795" cy="984115"/>
          </a:xfrm>
          <a:prstGeom prst="rect">
            <a:avLst/>
          </a:prstGeom>
        </p:spPr>
      </p:pic>
      <p:pic>
        <p:nvPicPr>
          <p:cNvPr id="4" name="圖片 3" descr="一張含有 室內 的圖片&#10;&#10;自動產生的描述">
            <a:extLst>
              <a:ext uri="{FF2B5EF4-FFF2-40B4-BE49-F238E27FC236}">
                <a16:creationId xmlns:a16="http://schemas.microsoft.com/office/drawing/2014/main" id="{6FBF3937-2910-480C-7CBC-BEE8B9E3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161" y="2246458"/>
            <a:ext cx="4118089" cy="1324652"/>
          </a:xfrm>
          <a:prstGeom prst="rect">
            <a:avLst/>
          </a:prstGeom>
        </p:spPr>
      </p:pic>
      <p:sp>
        <p:nvSpPr>
          <p:cNvPr id="12" name="橢圓 11">
            <a:extLst>
              <a:ext uri="{FF2B5EF4-FFF2-40B4-BE49-F238E27FC236}">
                <a16:creationId xmlns:a16="http://schemas.microsoft.com/office/drawing/2014/main" id="{1A886672-4C85-D76D-E5EB-CA7303FCB9D2}"/>
              </a:ext>
            </a:extLst>
          </p:cNvPr>
          <p:cNvSpPr/>
          <p:nvPr/>
        </p:nvSpPr>
        <p:spPr>
          <a:xfrm>
            <a:off x="-207586" y="5533706"/>
            <a:ext cx="7465747" cy="68121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9C02D5AD-1759-D502-4CB3-16A7D06B30C9}"/>
              </a:ext>
            </a:extLst>
          </p:cNvPr>
          <p:cNvGrpSpPr/>
          <p:nvPr/>
        </p:nvGrpSpPr>
        <p:grpSpPr>
          <a:xfrm>
            <a:off x="5925933" y="4638007"/>
            <a:ext cx="6015389" cy="1244698"/>
            <a:chOff x="1435637" y="3544848"/>
            <a:chExt cx="9320724" cy="1996328"/>
          </a:xfrm>
        </p:grpSpPr>
        <p:sp>
          <p:nvSpPr>
            <p:cNvPr id="15" name="橢圓 14">
              <a:extLst>
                <a:ext uri="{FF2B5EF4-FFF2-40B4-BE49-F238E27FC236}">
                  <a16:creationId xmlns:a16="http://schemas.microsoft.com/office/drawing/2014/main" id="{E4F557AD-4622-3B64-7130-E6F3908E1A6D}"/>
                </a:ext>
              </a:extLst>
            </p:cNvPr>
            <p:cNvSpPr/>
            <p:nvPr/>
          </p:nvSpPr>
          <p:spPr>
            <a:xfrm>
              <a:off x="1435637" y="4838407"/>
              <a:ext cx="9320724" cy="70276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95C38B40-055B-A691-9473-51E1FB87D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425" y="3544848"/>
              <a:ext cx="8679821" cy="1604031"/>
            </a:xfrm>
            <a:prstGeom prst="rect">
              <a:avLst/>
            </a:prstGeom>
          </p:spPr>
        </p:pic>
      </p:grpSp>
      <p:sp>
        <p:nvSpPr>
          <p:cNvPr id="17" name="橢圓 16">
            <a:extLst>
              <a:ext uri="{FF2B5EF4-FFF2-40B4-BE49-F238E27FC236}">
                <a16:creationId xmlns:a16="http://schemas.microsoft.com/office/drawing/2014/main" id="{65EEE7E1-BA58-910E-A823-F4F331F1D8EC}"/>
              </a:ext>
            </a:extLst>
          </p:cNvPr>
          <p:cNvSpPr/>
          <p:nvPr/>
        </p:nvSpPr>
        <p:spPr>
          <a:xfrm>
            <a:off x="5118346" y="5560327"/>
            <a:ext cx="7465747" cy="68121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37080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ECBB118-86CC-AC5D-7B33-50F191F886BA}"/>
              </a:ext>
            </a:extLst>
          </p:cNvPr>
          <p:cNvSpPr/>
          <p:nvPr/>
        </p:nvSpPr>
        <p:spPr>
          <a:xfrm>
            <a:off x="0" y="0"/>
            <a:ext cx="12192000" cy="2824120"/>
          </a:xfrm>
          <a:prstGeom prst="rect">
            <a:avLst/>
          </a:prstGeom>
          <a:gradFill>
            <a:gsLst>
              <a:gs pos="0">
                <a:schemeClr val="tx1"/>
              </a:gs>
              <a:gs pos="100000">
                <a:srgbClr val="1F212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1BF36FD8-CC85-2541-A873-1DCCE0E0D1A5}"/>
              </a:ext>
            </a:extLst>
          </p:cNvPr>
          <p:cNvSpPr txBox="1"/>
          <p:nvPr/>
        </p:nvSpPr>
        <p:spPr>
          <a:xfrm>
            <a:off x="1044964" y="1300732"/>
            <a:ext cx="4054997" cy="1703415"/>
          </a:xfrm>
          <a:prstGeom prst="rect">
            <a:avLst/>
          </a:prstGeom>
          <a:noFill/>
        </p:spPr>
        <p:txBody>
          <a:bodyPr wrap="square">
            <a:spAutoFit/>
          </a:bodyPr>
          <a:lstStyle/>
          <a:p>
            <a:pPr>
              <a:lnSpc>
                <a:spcPct val="150000"/>
              </a:lnSpc>
            </a:pPr>
            <a:r>
              <a:rPr lang="en" altLang="zh-TW" b="0" i="0">
                <a:solidFill>
                  <a:srgbClr val="FFFFFF"/>
                </a:solidFill>
                <a:effectLst/>
                <a:latin typeface="微軟正黑體" panose="020B0604030504040204" pitchFamily="34" charset="-120"/>
                <a:ea typeface="微軟正黑體" panose="020B0604030504040204" pitchFamily="34" charset="-120"/>
              </a:rPr>
              <a:t>TS-h1090U </a:t>
            </a:r>
            <a:r>
              <a:rPr lang="zh-TW" altLang="en-US" b="0" i="0">
                <a:solidFill>
                  <a:srgbClr val="FFFFFF"/>
                </a:solidFill>
                <a:effectLst/>
                <a:latin typeface="微軟正黑體" panose="020B0604030504040204" pitchFamily="34" charset="-120"/>
                <a:ea typeface="微軟正黑體" panose="020B0604030504040204" pitchFamily="34" charset="-120"/>
              </a:rPr>
              <a:t>享有高達 </a:t>
            </a:r>
            <a:r>
              <a:rPr lang="en-US" altLang="zh-TW" b="0" i="0">
                <a:solidFill>
                  <a:srgbClr val="FFFFFF"/>
                </a:solidFill>
                <a:effectLst/>
                <a:latin typeface="微軟正黑體" panose="020B0604030504040204" pitchFamily="34" charset="-120"/>
                <a:ea typeface="微軟正黑體" panose="020B0604030504040204" pitchFamily="34" charset="-120"/>
              </a:rPr>
              <a:t>5 </a:t>
            </a:r>
            <a:r>
              <a:rPr lang="zh-TW" altLang="en-US" b="0" i="0">
                <a:solidFill>
                  <a:srgbClr val="FFFFFF"/>
                </a:solidFill>
                <a:effectLst/>
                <a:latin typeface="微軟正黑體" panose="020B0604030504040204" pitchFamily="34" charset="-120"/>
                <a:ea typeface="微軟正黑體" panose="020B0604030504040204" pitchFamily="34" charset="-120"/>
              </a:rPr>
              <a:t>年的免費產品保固。</a:t>
            </a:r>
            <a:r>
              <a:rPr lang="en" altLang="zh-TW" b="0" i="0">
                <a:solidFill>
                  <a:srgbClr val="FFFFFF"/>
                </a:solidFill>
                <a:effectLst/>
                <a:latin typeface="微軟正黑體" panose="020B0604030504040204" pitchFamily="34" charset="-120"/>
                <a:ea typeface="微軟正黑體" panose="020B0604030504040204" pitchFamily="34" charset="-120"/>
              </a:rPr>
              <a:t>QNAP </a:t>
            </a:r>
            <a:r>
              <a:rPr lang="zh-TW" altLang="en-US" b="0" i="0">
                <a:solidFill>
                  <a:srgbClr val="FFFFFF"/>
                </a:solidFill>
                <a:effectLst/>
                <a:latin typeface="微軟正黑體" panose="020B0604030504040204" pitchFamily="34" charset="-120"/>
                <a:ea typeface="微軟正黑體" panose="020B0604030504040204" pitchFamily="34" charset="-120"/>
              </a:rPr>
              <a:t>提供如此尊榮的保固服務，協助您的企業組織持續運作，提供不中斷的服務給予您的客戶。</a:t>
            </a:r>
            <a:endParaRPr lang="zh-TW" altLang="en-US">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D78C73BD-35A4-264D-BB0C-2224EB6BD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64" y="3184175"/>
            <a:ext cx="3712097" cy="3673826"/>
          </a:xfrm>
          <a:prstGeom prst="rect">
            <a:avLst/>
          </a:prstGeom>
        </p:spPr>
      </p:pic>
      <p:sp>
        <p:nvSpPr>
          <p:cNvPr id="6" name="標題 2">
            <a:extLst>
              <a:ext uri="{FF2B5EF4-FFF2-40B4-BE49-F238E27FC236}">
                <a16:creationId xmlns:a16="http://schemas.microsoft.com/office/drawing/2014/main" id="{1498CDB5-28F7-45DB-8F28-3E09C0F82F5D}"/>
              </a:ext>
            </a:extLst>
          </p:cNvPr>
          <p:cNvSpPr txBox="1">
            <a:spLocks/>
          </p:cNvSpPr>
          <p:nvPr/>
        </p:nvSpPr>
        <p:spPr>
          <a:xfrm>
            <a:off x="1044964" y="0"/>
            <a:ext cx="10556485"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b="1">
                <a:solidFill>
                  <a:schemeClr val="bg1"/>
                </a:solidFill>
                <a:latin typeface="微軟正黑體"/>
                <a:ea typeface="微軟正黑體"/>
              </a:rPr>
              <a:t>5 </a:t>
            </a:r>
            <a:r>
              <a:rPr kumimoji="1" lang="zh-TW" altLang="en-US" b="1">
                <a:solidFill>
                  <a:schemeClr val="bg1"/>
                </a:solidFill>
                <a:latin typeface="微軟正黑體"/>
                <a:ea typeface="微軟正黑體"/>
              </a:rPr>
              <a:t>年標準保固，涵蓋硬體維修與支援服務</a:t>
            </a:r>
          </a:p>
        </p:txBody>
      </p:sp>
    </p:spTree>
    <p:extLst>
      <p:ext uri="{BB962C8B-B14F-4D97-AF65-F5344CB8AC3E}">
        <p14:creationId xmlns:p14="http://schemas.microsoft.com/office/powerpoint/2010/main" val="1668021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28BAB3E-8177-3954-756E-9B454EF17B27}"/>
              </a:ext>
            </a:extLst>
          </p:cNvPr>
          <p:cNvSpPr/>
          <p:nvPr/>
        </p:nvSpPr>
        <p:spPr>
          <a:xfrm>
            <a:off x="7168362" y="2089104"/>
            <a:ext cx="5023638" cy="2703153"/>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9FEB68EC-CB12-4250-99DE-3CE7A7570293}"/>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01486" y="351836"/>
            <a:ext cx="1335645" cy="238824"/>
          </a:xfrm>
          <a:prstGeom prst="rect">
            <a:avLst/>
          </a:prstGeom>
        </p:spPr>
      </p:pic>
      <p:sp>
        <p:nvSpPr>
          <p:cNvPr id="7" name="文字方塊 6">
            <a:extLst>
              <a:ext uri="{FF2B5EF4-FFF2-40B4-BE49-F238E27FC236}">
                <a16:creationId xmlns:a16="http://schemas.microsoft.com/office/drawing/2014/main" id="{7B74242F-4BC9-1040-780C-A312BF3F3CAE}"/>
              </a:ext>
            </a:extLst>
          </p:cNvPr>
          <p:cNvSpPr txBox="1"/>
          <p:nvPr/>
        </p:nvSpPr>
        <p:spPr>
          <a:xfrm>
            <a:off x="297218" y="6111441"/>
            <a:ext cx="7295690" cy="394723"/>
          </a:xfrm>
          <a:prstGeom prst="rect">
            <a:avLst/>
          </a:prstGeom>
          <a:noFill/>
        </p:spPr>
        <p:txBody>
          <a:bodyPr wrap="square" rtlCol="0">
            <a:spAutoFit/>
          </a:bodyPr>
          <a:lstStyle/>
          <a:p>
            <a:pPr fontAlgn="base">
              <a:lnSpc>
                <a:spcPct val="150000"/>
              </a:lnSpc>
            </a:pPr>
            <a:r>
              <a:rPr lang="en-US" altLang="zh-TW" sz="700" spc="150">
                <a:solidFill>
                  <a:schemeClr val="bg1"/>
                </a:solidFill>
                <a:latin typeface="微軟正黑體" panose="020B0604030504040204" pitchFamily="34" charset="-120"/>
                <a:ea typeface="微軟正黑體" panose="020B0604030504040204" pitchFamily="34" charset="-120"/>
              </a:rPr>
              <a:t>©2022</a:t>
            </a:r>
            <a:r>
              <a:rPr lang="zh-TW" altLang="en-US" sz="700" spc="15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sp>
        <p:nvSpPr>
          <p:cNvPr id="12" name="文字方塊 11">
            <a:extLst>
              <a:ext uri="{FF2B5EF4-FFF2-40B4-BE49-F238E27FC236}">
                <a16:creationId xmlns:a16="http://schemas.microsoft.com/office/drawing/2014/main" id="{A36F7502-EFB7-33D1-DDA2-B4888A591ED5}"/>
              </a:ext>
            </a:extLst>
          </p:cNvPr>
          <p:cNvSpPr txBox="1"/>
          <p:nvPr/>
        </p:nvSpPr>
        <p:spPr>
          <a:xfrm>
            <a:off x="7290282" y="3227090"/>
            <a:ext cx="4520677" cy="1292662"/>
          </a:xfrm>
          <a:prstGeom prst="rect">
            <a:avLst/>
          </a:prstGeom>
          <a:noFill/>
          <a:effectLst/>
        </p:spPr>
        <p:txBody>
          <a:bodyPr wrap="square" rtlCol="0">
            <a:spAutoFit/>
          </a:bodyPr>
          <a:lstStyle/>
          <a:p>
            <a:pPr algn="ctr"/>
            <a:r>
              <a:rPr lang="en-US" altLang="zh-TW" sz="2600" b="1">
                <a:solidFill>
                  <a:schemeClr val="bg1"/>
                </a:solidFill>
                <a:latin typeface="微軟正黑體" panose="020B0604030504040204" pitchFamily="34" charset="-120"/>
                <a:ea typeface="微軟正黑體" panose="020B0604030504040204" pitchFamily="34" charset="-120"/>
              </a:rPr>
              <a:t>1U 10-bay 8</a:t>
            </a:r>
            <a:r>
              <a:rPr lang="zh-TW" altLang="en-US" sz="2600" b="1">
                <a:solidFill>
                  <a:schemeClr val="bg1"/>
                </a:solidFill>
                <a:latin typeface="微軟正黑體" panose="020B0604030504040204" pitchFamily="34" charset="-120"/>
                <a:ea typeface="微軟正黑體" panose="020B0604030504040204" pitchFamily="34" charset="-120"/>
              </a:rPr>
              <a:t>核</a:t>
            </a:r>
            <a:r>
              <a:rPr lang="en-US" altLang="zh-TW" sz="2600" b="1">
                <a:solidFill>
                  <a:schemeClr val="bg1"/>
                </a:solidFill>
                <a:latin typeface="微軟正黑體" panose="020B0604030504040204" pitchFamily="34" charset="-120"/>
                <a:ea typeface="微軟正黑體" panose="020B0604030504040204" pitchFamily="34" charset="-120"/>
              </a:rPr>
              <a:t>/16</a:t>
            </a:r>
            <a:r>
              <a:rPr lang="zh-TW" altLang="en-US" sz="2600" b="1">
                <a:solidFill>
                  <a:schemeClr val="bg1"/>
                </a:solidFill>
                <a:latin typeface="微軟正黑體" panose="020B0604030504040204" pitchFamily="34" charset="-120"/>
                <a:ea typeface="微軟正黑體" panose="020B0604030504040204" pitchFamily="34" charset="-120"/>
              </a:rPr>
              <a:t>核</a:t>
            </a:r>
            <a:endParaRPr lang="en-US" altLang="zh-TW" sz="2600" b="1">
              <a:solidFill>
                <a:schemeClr val="bg1"/>
              </a:solidFill>
              <a:latin typeface="微軟正黑體" panose="020B0604030504040204" pitchFamily="34" charset="-120"/>
              <a:ea typeface="微軟正黑體" panose="020B0604030504040204" pitchFamily="34" charset="-120"/>
            </a:endParaRPr>
          </a:p>
          <a:p>
            <a:pPr algn="ctr"/>
            <a:r>
              <a:rPr lang="en-US" altLang="zh-TW" sz="2600" b="1">
                <a:solidFill>
                  <a:schemeClr val="bg1"/>
                </a:solidFill>
                <a:latin typeface="微軟正黑體" panose="020B0604030504040204" pitchFamily="34" charset="-120"/>
                <a:ea typeface="微軟正黑體" panose="020B0604030504040204" pitchFamily="34" charset="-120"/>
              </a:rPr>
              <a:t>NVMe / SATA SSD, 25GbE </a:t>
            </a:r>
          </a:p>
          <a:p>
            <a:pPr algn="ctr"/>
            <a:r>
              <a:rPr lang="en-US" altLang="zh-TW" sz="2600" b="1">
                <a:solidFill>
                  <a:schemeClr val="bg1"/>
                </a:solidFill>
                <a:latin typeface="微軟正黑體" panose="020B0604030504040204" pitchFamily="34" charset="-120"/>
                <a:ea typeface="微軟正黑體" panose="020B0604030504040204" pitchFamily="34" charset="-120"/>
              </a:rPr>
              <a:t>PCIe Gen4</a:t>
            </a:r>
            <a:r>
              <a:rPr lang="zh-TW" altLang="en-US" sz="2600" b="1">
                <a:solidFill>
                  <a:schemeClr val="bg1"/>
                </a:solidFill>
                <a:latin typeface="微軟正黑體" panose="020B0604030504040204" pitchFamily="34" charset="-120"/>
                <a:ea typeface="微軟正黑體" panose="020B0604030504040204" pitchFamily="34" charset="-120"/>
              </a:rPr>
              <a:t>全快閃儲存伺服器</a:t>
            </a:r>
            <a:endParaRPr lang="zh-TW" altLang="en-US" sz="2600">
              <a:solidFill>
                <a:schemeClr val="bg1"/>
              </a:solidFill>
              <a:latin typeface="微軟正黑體 Light" panose="020B0304030504040204" pitchFamily="34" charset="-120"/>
              <a:ea typeface="微軟正黑體 Light" panose="020B0304030504040204" pitchFamily="34" charset="-120"/>
            </a:endParaRPr>
          </a:p>
        </p:txBody>
      </p:sp>
      <p:pic>
        <p:nvPicPr>
          <p:cNvPr id="13" name="圖形 12">
            <a:extLst>
              <a:ext uri="{FF2B5EF4-FFF2-40B4-BE49-F238E27FC236}">
                <a16:creationId xmlns:a16="http://schemas.microsoft.com/office/drawing/2014/main" id="{6D0801CE-E163-BF31-14D2-28E48ACDBD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9292" y="2423200"/>
            <a:ext cx="3983548" cy="663013"/>
          </a:xfrm>
          <a:prstGeom prst="rect">
            <a:avLst/>
          </a:prstGeom>
        </p:spPr>
      </p:pic>
    </p:spTree>
    <p:extLst>
      <p:ext uri="{BB962C8B-B14F-4D97-AF65-F5344CB8AC3E}">
        <p14:creationId xmlns:p14="http://schemas.microsoft.com/office/powerpoint/2010/main" val="206653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電子用品, 立體 的圖片&#10;&#10;自動產生的描述">
            <a:extLst>
              <a:ext uri="{FF2B5EF4-FFF2-40B4-BE49-F238E27FC236}">
                <a16:creationId xmlns:a16="http://schemas.microsoft.com/office/drawing/2014/main" id="{A01A964E-5F29-5716-1E5B-B0A1C6B37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86" y="2697804"/>
            <a:ext cx="11472396" cy="1956043"/>
          </a:xfrm>
          <a:prstGeom prst="rect">
            <a:avLst/>
          </a:prstGeom>
        </p:spPr>
      </p:pic>
      <p:sp>
        <p:nvSpPr>
          <p:cNvPr id="9" name="文字方塊 8">
            <a:extLst>
              <a:ext uri="{FF2B5EF4-FFF2-40B4-BE49-F238E27FC236}">
                <a16:creationId xmlns:a16="http://schemas.microsoft.com/office/drawing/2014/main" id="{72D100C5-8368-3D75-7396-E7FBD4D64EAD}"/>
              </a:ext>
            </a:extLst>
          </p:cNvPr>
          <p:cNvSpPr txBox="1"/>
          <p:nvPr/>
        </p:nvSpPr>
        <p:spPr>
          <a:xfrm>
            <a:off x="371687" y="487373"/>
            <a:ext cx="11278446" cy="707886"/>
          </a:xfrm>
          <a:prstGeom prst="rect">
            <a:avLst/>
          </a:prstGeom>
          <a:noFill/>
        </p:spPr>
        <p:txBody>
          <a:bodyPr wrap="square" rtlCol="0">
            <a:spAutoFit/>
          </a:bodyPr>
          <a:lstStyle/>
          <a:p>
            <a:pPr algn="ctr"/>
            <a:r>
              <a:rPr lang="en-US" altLang="zh-TW" sz="4000" b="1" dirty="0">
                <a:solidFill>
                  <a:schemeClr val="bg1"/>
                </a:solidFill>
                <a:latin typeface="微軟正黑體" panose="020B0604030504040204" pitchFamily="34" charset="-120"/>
                <a:ea typeface="微軟正黑體" panose="020B0604030504040204" pitchFamily="34" charset="-120"/>
              </a:rPr>
              <a:t>1U 10-bay TS-h1090FU </a:t>
            </a:r>
            <a:r>
              <a:rPr lang="zh-TW" altLang="en-US" sz="4000" b="1" dirty="0">
                <a:solidFill>
                  <a:schemeClr val="bg1"/>
                </a:solidFill>
                <a:latin typeface="微軟正黑體" panose="020B0604030504040204" pitchFamily="34" charset="-120"/>
                <a:ea typeface="微軟正黑體" panose="020B0604030504040204" pitchFamily="34" charset="-120"/>
              </a:rPr>
              <a:t>正面硬體配置</a:t>
            </a:r>
          </a:p>
        </p:txBody>
      </p:sp>
      <p:sp>
        <p:nvSpPr>
          <p:cNvPr id="4" name="文字方塊 3">
            <a:extLst>
              <a:ext uri="{FF2B5EF4-FFF2-40B4-BE49-F238E27FC236}">
                <a16:creationId xmlns:a16="http://schemas.microsoft.com/office/drawing/2014/main" id="{21D6FF1A-8696-D1A3-BAC9-EFF1239268B9}"/>
              </a:ext>
            </a:extLst>
          </p:cNvPr>
          <p:cNvSpPr txBox="1"/>
          <p:nvPr/>
        </p:nvSpPr>
        <p:spPr>
          <a:xfrm>
            <a:off x="4264781" y="2286391"/>
            <a:ext cx="6918882" cy="646331"/>
          </a:xfrm>
          <a:prstGeom prst="rect">
            <a:avLst/>
          </a:prstGeom>
          <a:noFill/>
        </p:spPr>
        <p:txBody>
          <a:bodyPr wrap="none" rtlCol="0">
            <a:spAutoFit/>
          </a:bodyPr>
          <a:lstStyle/>
          <a:p>
            <a:r>
              <a:rPr kumimoji="1" lang="en-US" altLang="zh-TW">
                <a:solidFill>
                  <a:schemeClr val="bg1"/>
                </a:solidFill>
                <a:latin typeface="微軟正黑體" panose="020B0604030504040204" pitchFamily="34" charset="-120"/>
                <a:ea typeface="微軟正黑體" panose="020B0604030504040204" pitchFamily="34" charset="-120"/>
              </a:rPr>
              <a:t>10 x 2.5</a:t>
            </a:r>
            <a:r>
              <a:rPr kumimoji="1" lang="zh-TW" altLang="en-US">
                <a:solidFill>
                  <a:schemeClr val="bg1"/>
                </a:solidFill>
                <a:latin typeface="微軟正黑體" panose="020B0604030504040204" pitchFamily="34" charset="-120"/>
                <a:ea typeface="微軟正黑體" panose="020B0604030504040204" pitchFamily="34" charset="-120"/>
              </a:rPr>
              <a:t>吋</a:t>
            </a:r>
            <a:r>
              <a:rPr kumimoji="1" lang="en-US" altLang="zh-TW">
                <a:solidFill>
                  <a:schemeClr val="bg1"/>
                </a:solidFill>
                <a:latin typeface="微軟正黑體" panose="020B0604030504040204" pitchFamily="34" charset="-120"/>
                <a:ea typeface="微軟正黑體" panose="020B0604030504040204" pitchFamily="34" charset="-120"/>
              </a:rPr>
              <a:t> U.2 NVMe PCIe Gen4 x4 (</a:t>
            </a:r>
            <a:r>
              <a:rPr kumimoji="1" lang="zh-TW" altLang="en-US">
                <a:solidFill>
                  <a:schemeClr val="bg1"/>
                </a:solidFill>
                <a:latin typeface="微軟正黑體" panose="020B0604030504040204" pitchFamily="34" charset="-120"/>
                <a:ea typeface="微軟正黑體" panose="020B0604030504040204" pitchFamily="34" charset="-120"/>
              </a:rPr>
              <a:t>相容</a:t>
            </a:r>
            <a:r>
              <a:rPr kumimoji="1" lang="en-US" altLang="zh-TW">
                <a:solidFill>
                  <a:schemeClr val="bg1"/>
                </a:solidFill>
                <a:latin typeface="微軟正黑體" panose="020B0604030504040204" pitchFamily="34" charset="-120"/>
                <a:ea typeface="微軟正黑體" panose="020B0604030504040204" pitchFamily="34" charset="-120"/>
              </a:rPr>
              <a:t> U.3 </a:t>
            </a:r>
            <a:r>
              <a:rPr kumimoji="1" lang="zh-TW" altLang="en-US">
                <a:solidFill>
                  <a:schemeClr val="bg1"/>
                </a:solidFill>
                <a:latin typeface="微軟正黑體" panose="020B0604030504040204" pitchFamily="34" charset="-120"/>
                <a:ea typeface="微軟正黑體" panose="020B0604030504040204" pitchFamily="34" charset="-120"/>
              </a:rPr>
              <a:t>與</a:t>
            </a:r>
            <a:r>
              <a:rPr kumimoji="1" lang="en-US" altLang="zh-TW">
                <a:solidFill>
                  <a:schemeClr val="bg1"/>
                </a:solidFill>
                <a:latin typeface="微軟正黑體" panose="020B0604030504040204" pitchFamily="34" charset="-120"/>
                <a:ea typeface="微軟正黑體" panose="020B0604030504040204" pitchFamily="34" charset="-120"/>
              </a:rPr>
              <a:t> PCIe Gen3 SSD)</a:t>
            </a:r>
          </a:p>
          <a:p>
            <a:r>
              <a:rPr kumimoji="1" lang="zh-TW" altLang="en-US">
                <a:solidFill>
                  <a:schemeClr val="bg1"/>
                </a:solidFill>
                <a:latin typeface="微軟正黑體" panose="020B0604030504040204" pitchFamily="34" charset="-120"/>
                <a:ea typeface="微軟正黑體" panose="020B0604030504040204" pitchFamily="34" charset="-120"/>
              </a:rPr>
              <a:t>或</a:t>
            </a:r>
            <a:r>
              <a:rPr kumimoji="1" lang="en-US" altLang="zh-TW">
                <a:solidFill>
                  <a:schemeClr val="bg1"/>
                </a:solidFill>
                <a:latin typeface="微軟正黑體" panose="020B0604030504040204" pitchFamily="34" charset="-120"/>
                <a:ea typeface="微軟正黑體" panose="020B0604030504040204" pitchFamily="34" charset="-120"/>
              </a:rPr>
              <a:t> SATA 6Gb/s SSD </a:t>
            </a:r>
            <a:r>
              <a:rPr kumimoji="1" lang="zh-TW" altLang="en-US">
                <a:solidFill>
                  <a:schemeClr val="bg1"/>
                </a:solidFill>
                <a:latin typeface="微軟正黑體" panose="020B0604030504040204" pitchFamily="34" charset="-120"/>
                <a:ea typeface="微軟正黑體" panose="020B0604030504040204" pitchFamily="34" charset="-120"/>
              </a:rPr>
              <a:t>熱插拔埠</a:t>
            </a:r>
          </a:p>
        </p:txBody>
      </p:sp>
      <p:sp>
        <p:nvSpPr>
          <p:cNvPr id="13" name="文字方塊 12">
            <a:extLst>
              <a:ext uri="{FF2B5EF4-FFF2-40B4-BE49-F238E27FC236}">
                <a16:creationId xmlns:a16="http://schemas.microsoft.com/office/drawing/2014/main" id="{02C7566D-9356-C124-6994-10D313F8269A}"/>
              </a:ext>
            </a:extLst>
          </p:cNvPr>
          <p:cNvSpPr txBox="1"/>
          <p:nvPr/>
        </p:nvSpPr>
        <p:spPr>
          <a:xfrm>
            <a:off x="4625665" y="5105495"/>
            <a:ext cx="1891865" cy="646331"/>
          </a:xfrm>
          <a:prstGeom prst="rect">
            <a:avLst/>
          </a:prstGeom>
          <a:noFill/>
        </p:spPr>
        <p:txBody>
          <a:bodyPr wrap="none" rtlCol="0">
            <a:spAutoFit/>
          </a:bodyPr>
          <a:lstStyle/>
          <a:p>
            <a:r>
              <a:rPr kumimoji="1" lang="zh-TW" altLang="en-US">
                <a:solidFill>
                  <a:schemeClr val="bg1"/>
                </a:solidFill>
                <a:latin typeface="微軟正黑體" panose="020B0604030504040204" pitchFamily="34" charset="-120"/>
                <a:ea typeface="微軟正黑體" panose="020B0604030504040204" pitchFamily="34" charset="-120"/>
              </a:rPr>
              <a:t>可鎖式</a:t>
            </a:r>
            <a:r>
              <a:rPr kumimoji="1" lang="en-US" altLang="zh-TW">
                <a:solidFill>
                  <a:schemeClr val="bg1"/>
                </a:solidFill>
                <a:latin typeface="微軟正黑體" panose="020B0604030504040204" pitchFamily="34" charset="-120"/>
                <a:ea typeface="微軟正黑體" panose="020B0604030504040204" pitchFamily="34" charset="-120"/>
              </a:rPr>
              <a:t> SSD </a:t>
            </a:r>
            <a:r>
              <a:rPr kumimoji="1" lang="zh-TW" altLang="en-US">
                <a:solidFill>
                  <a:schemeClr val="bg1"/>
                </a:solidFill>
                <a:latin typeface="微軟正黑體" panose="020B0604030504040204" pitchFamily="34" charset="-120"/>
                <a:ea typeface="微軟正黑體" panose="020B0604030504040204" pitchFamily="34" charset="-120"/>
              </a:rPr>
              <a:t>托盤</a:t>
            </a:r>
            <a:endParaRPr kumimoji="1" lang="en-US" altLang="zh-TW">
              <a:solidFill>
                <a:schemeClr val="bg1"/>
              </a:solidFill>
              <a:latin typeface="微軟正黑體" panose="020B0604030504040204" pitchFamily="34" charset="-120"/>
              <a:ea typeface="微軟正黑體" panose="020B0604030504040204" pitchFamily="34" charset="-120"/>
            </a:endParaRPr>
          </a:p>
          <a:p>
            <a:r>
              <a:rPr kumimoji="1" lang="zh-TW" altLang="en-US">
                <a:solidFill>
                  <a:schemeClr val="bg1"/>
                </a:solidFill>
                <a:latin typeface="微軟正黑體" panose="020B0604030504040204" pitchFamily="34" charset="-120"/>
                <a:ea typeface="微軟正黑體" panose="020B0604030504040204" pitchFamily="34" charset="-120"/>
              </a:rPr>
              <a:t>並附贈</a:t>
            </a:r>
            <a:r>
              <a:rPr kumimoji="1" lang="en-US" altLang="zh-TW">
                <a:solidFill>
                  <a:schemeClr val="bg1"/>
                </a:solidFill>
                <a:latin typeface="微軟正黑體" panose="020B0604030504040204" pitchFamily="34" charset="-120"/>
                <a:ea typeface="微軟正黑體" panose="020B0604030504040204" pitchFamily="34" charset="-120"/>
              </a:rPr>
              <a:t> 2 </a:t>
            </a:r>
            <a:r>
              <a:rPr kumimoji="1" lang="zh-TW" altLang="en-US">
                <a:solidFill>
                  <a:schemeClr val="bg1"/>
                </a:solidFill>
                <a:latin typeface="微軟正黑體" panose="020B0604030504040204" pitchFamily="34" charset="-120"/>
                <a:ea typeface="微軟正黑體" panose="020B0604030504040204" pitchFamily="34" charset="-120"/>
              </a:rPr>
              <a:t>把鑰匙</a:t>
            </a:r>
            <a:r>
              <a:rPr kumimoji="1" lang="en-US" altLang="zh-TW">
                <a:solidFill>
                  <a:schemeClr val="bg1"/>
                </a:solidFill>
                <a:latin typeface="微軟正黑體" panose="020B0604030504040204" pitchFamily="34" charset="-120"/>
                <a:ea typeface="微軟正黑體" panose="020B0604030504040204" pitchFamily="34" charset="-120"/>
              </a:rPr>
              <a:t> </a:t>
            </a:r>
            <a:endParaRPr kumimoji="1" lang="zh-TW" altLang="en-US">
              <a:solidFill>
                <a:schemeClr val="bg1"/>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BEFDF947-B783-F6A0-98BA-631BCE132AA9}"/>
              </a:ext>
            </a:extLst>
          </p:cNvPr>
          <p:cNvSpPr txBox="1"/>
          <p:nvPr/>
        </p:nvSpPr>
        <p:spPr>
          <a:xfrm>
            <a:off x="975227" y="2304158"/>
            <a:ext cx="2750100" cy="646331"/>
          </a:xfrm>
          <a:prstGeom prst="rect">
            <a:avLst/>
          </a:prstGeom>
          <a:noFill/>
        </p:spPr>
        <p:txBody>
          <a:bodyPr wrap="square" rtlCol="0">
            <a:spAutoFit/>
          </a:bodyPr>
          <a:lstStyle/>
          <a:p>
            <a:r>
              <a:rPr kumimoji="1" lang="zh-TW" altLang="en-US" dirty="0">
                <a:solidFill>
                  <a:schemeClr val="bg1"/>
                </a:solidFill>
                <a:latin typeface="微軟正黑體" panose="020B0604030504040204" pitchFamily="34" charset="-120"/>
                <a:ea typeface="微軟正黑體" panose="020B0604030504040204" pitchFamily="34" charset="-120"/>
              </a:rPr>
              <a:t>狀態指示燈號：</a:t>
            </a:r>
            <a:endParaRPr kumimoji="1" lang="en-US" altLang="zh-TW" dirty="0">
              <a:solidFill>
                <a:schemeClr val="bg1"/>
              </a:solidFill>
              <a:latin typeface="微軟正黑體" panose="020B0604030504040204" pitchFamily="34" charset="-120"/>
              <a:ea typeface="微軟正黑體" panose="020B0604030504040204" pitchFamily="34" charset="-120"/>
            </a:endParaRPr>
          </a:p>
          <a:p>
            <a:r>
              <a:rPr kumimoji="1" lang="zh-TW" altLang="en-US" dirty="0">
                <a:solidFill>
                  <a:schemeClr val="bg1"/>
                </a:solidFill>
                <a:latin typeface="微軟正黑體" panose="020B0604030504040204" pitchFamily="34" charset="-120"/>
                <a:ea typeface="微軟正黑體" panose="020B0604030504040204" pitchFamily="34" charset="-120"/>
              </a:rPr>
              <a:t>系統、網路、</a:t>
            </a:r>
            <a:r>
              <a:rPr kumimoji="1" lang="en-US" altLang="zh-TW" dirty="0">
                <a:solidFill>
                  <a:schemeClr val="bg1"/>
                </a:solidFill>
                <a:latin typeface="微軟正黑體" panose="020B0604030504040204" pitchFamily="34" charset="-120"/>
                <a:ea typeface="微軟正黑體" panose="020B0604030504040204" pitchFamily="34" charset="-120"/>
              </a:rPr>
              <a:t> </a:t>
            </a:r>
            <a:r>
              <a:rPr kumimoji="1" lang="zh-TW" altLang="en-US" dirty="0">
                <a:solidFill>
                  <a:schemeClr val="bg1"/>
                </a:solidFill>
                <a:latin typeface="微軟正黑體" panose="020B0604030504040204" pitchFamily="34" charset="-120"/>
                <a:ea typeface="微軟正黑體" panose="020B0604030504040204" pitchFamily="34" charset="-120"/>
              </a:rPr>
              <a:t>擴充裝置</a:t>
            </a:r>
          </a:p>
        </p:txBody>
      </p:sp>
      <p:grpSp>
        <p:nvGrpSpPr>
          <p:cNvPr id="18" name="群組 17">
            <a:extLst>
              <a:ext uri="{FF2B5EF4-FFF2-40B4-BE49-F238E27FC236}">
                <a16:creationId xmlns:a16="http://schemas.microsoft.com/office/drawing/2014/main" id="{D5DB86B5-54D6-0864-7FC7-9A2D2D57D5A4}"/>
              </a:ext>
            </a:extLst>
          </p:cNvPr>
          <p:cNvGrpSpPr/>
          <p:nvPr/>
        </p:nvGrpSpPr>
        <p:grpSpPr>
          <a:xfrm>
            <a:off x="6437075" y="4904126"/>
            <a:ext cx="1219664" cy="942245"/>
            <a:chOff x="9404695" y="4850088"/>
            <a:chExt cx="1219664" cy="942245"/>
          </a:xfrm>
        </p:grpSpPr>
        <p:pic>
          <p:nvPicPr>
            <p:cNvPr id="1026" name="Picture 2" descr="硬碟槽鑰匙 x 2">
              <a:extLst>
                <a:ext uri="{FF2B5EF4-FFF2-40B4-BE49-F238E27FC236}">
                  <a16:creationId xmlns:a16="http://schemas.microsoft.com/office/drawing/2014/main" id="{8B6208F7-34D6-6A53-0131-50BAF71DC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695" y="4850088"/>
              <a:ext cx="978586" cy="665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硬碟槽鑰匙 x 2">
              <a:extLst>
                <a:ext uri="{FF2B5EF4-FFF2-40B4-BE49-F238E27FC236}">
                  <a16:creationId xmlns:a16="http://schemas.microsoft.com/office/drawing/2014/main" id="{9ADEDAF0-9E1B-0202-F90A-48AC0DAAD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773" y="5126901"/>
              <a:ext cx="978586" cy="6654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直線接點 9">
            <a:extLst>
              <a:ext uri="{FF2B5EF4-FFF2-40B4-BE49-F238E27FC236}">
                <a16:creationId xmlns:a16="http://schemas.microsoft.com/office/drawing/2014/main" id="{E26807F0-7700-5EB6-07AB-CD3584718466}"/>
              </a:ext>
            </a:extLst>
          </p:cNvPr>
          <p:cNvCxnSpPr>
            <a:cxnSpLocks/>
          </p:cNvCxnSpPr>
          <p:nvPr/>
        </p:nvCxnSpPr>
        <p:spPr>
          <a:xfrm>
            <a:off x="1137354" y="2950489"/>
            <a:ext cx="0" cy="77689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19" name="直線接點 18">
            <a:extLst>
              <a:ext uri="{FF2B5EF4-FFF2-40B4-BE49-F238E27FC236}">
                <a16:creationId xmlns:a16="http://schemas.microsoft.com/office/drawing/2014/main" id="{580AEE5D-A55E-D695-ED11-00113C433D5B}"/>
              </a:ext>
            </a:extLst>
          </p:cNvPr>
          <p:cNvCxnSpPr>
            <a:cxnSpLocks/>
          </p:cNvCxnSpPr>
          <p:nvPr/>
        </p:nvCxnSpPr>
        <p:spPr>
          <a:xfrm>
            <a:off x="6107884" y="3005979"/>
            <a:ext cx="0" cy="72140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7" name="直線接點 26">
            <a:extLst>
              <a:ext uri="{FF2B5EF4-FFF2-40B4-BE49-F238E27FC236}">
                <a16:creationId xmlns:a16="http://schemas.microsoft.com/office/drawing/2014/main" id="{4747E381-1846-AEB7-78DA-8B126471B233}"/>
              </a:ext>
            </a:extLst>
          </p:cNvPr>
          <p:cNvCxnSpPr>
            <a:cxnSpLocks/>
          </p:cNvCxnSpPr>
          <p:nvPr/>
        </p:nvCxnSpPr>
        <p:spPr>
          <a:xfrm flipV="1">
            <a:off x="4574156" y="4539036"/>
            <a:ext cx="0" cy="718831"/>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矩形 1">
            <a:extLst>
              <a:ext uri="{FF2B5EF4-FFF2-40B4-BE49-F238E27FC236}">
                <a16:creationId xmlns:a16="http://schemas.microsoft.com/office/drawing/2014/main" id="{7E56846C-3845-6DFA-4342-7BA1890417D9}"/>
              </a:ext>
            </a:extLst>
          </p:cNvPr>
          <p:cNvSpPr/>
          <p:nvPr/>
        </p:nvSpPr>
        <p:spPr>
          <a:xfrm>
            <a:off x="2637723" y="1606672"/>
            <a:ext cx="6746373" cy="369332"/>
          </a:xfrm>
          <a:prstGeom prst="rect">
            <a:avLst/>
          </a:prstGeom>
        </p:spPr>
        <p:txBody>
          <a:bodyPr wrap="square">
            <a:spAutoFit/>
          </a:bodyPr>
          <a:lstStyle/>
          <a:p>
            <a:r>
              <a:rPr lang="zh-TW" altLang="en-US" dirty="0">
                <a:solidFill>
                  <a:schemeClr val="bg1"/>
                </a:solidFill>
                <a:latin typeface="微軟正黑體" panose="020B0604030504040204" pitchFamily="34" charset="-120"/>
                <a:ea typeface="微軟正黑體" panose="020B0604030504040204" pitchFamily="34" charset="-120"/>
              </a:rPr>
              <a:t>尺寸</a:t>
            </a:r>
            <a:r>
              <a:rPr lang="en-US" altLang="zh-TW" dirty="0">
                <a:solidFill>
                  <a:schemeClr val="bg1"/>
                </a:solidFill>
                <a:latin typeface="微軟正黑體" panose="020B0604030504040204" pitchFamily="34" charset="-120"/>
                <a:ea typeface="微軟正黑體" panose="020B0604030504040204" pitchFamily="34" charset="-120"/>
              </a:rPr>
              <a:t> (</a:t>
            </a:r>
            <a:r>
              <a:rPr lang="en" altLang="zh-TW" dirty="0">
                <a:solidFill>
                  <a:schemeClr val="bg1"/>
                </a:solidFill>
                <a:latin typeface="微軟正黑體" panose="020B0604030504040204" pitchFamily="34" charset="-120"/>
                <a:ea typeface="微軟正黑體" panose="020B0604030504040204" pitchFamily="34" charset="-120"/>
              </a:rPr>
              <a:t>H x W x D)</a:t>
            </a:r>
            <a:r>
              <a:rPr lang="zh-TW" altLang="en-US" dirty="0">
                <a:solidFill>
                  <a:schemeClr val="bg1"/>
                </a:solidFill>
                <a:latin typeface="微軟正黑體" panose="020B0604030504040204" pitchFamily="34" charset="-120"/>
                <a:ea typeface="微軟正黑體" panose="020B0604030504040204" pitchFamily="34" charset="-120"/>
              </a:rPr>
              <a:t>：</a:t>
            </a:r>
            <a:r>
              <a:rPr lang="en" altLang="zh-TW" dirty="0">
                <a:solidFill>
                  <a:schemeClr val="bg1"/>
                </a:solidFill>
                <a:latin typeface="微軟正黑體" panose="020B0604030504040204" pitchFamily="34" charset="-120"/>
                <a:ea typeface="微軟正黑體" panose="020B0604030504040204" pitchFamily="34" charset="-120"/>
              </a:rPr>
              <a:t>44 x 430 x 582 mm / 1.73 x 16.96 x 22.91 </a:t>
            </a:r>
            <a:r>
              <a:rPr lang="zh-TW" altLang="en-US" dirty="0">
                <a:solidFill>
                  <a:schemeClr val="bg1"/>
                </a:solidFill>
                <a:latin typeface="微軟正黑體" panose="020B0604030504040204" pitchFamily="34" charset="-120"/>
                <a:ea typeface="微軟正黑體" panose="020B0604030504040204" pitchFamily="34" charset="-120"/>
              </a:rPr>
              <a:t>吋</a:t>
            </a:r>
          </a:p>
        </p:txBody>
      </p:sp>
    </p:spTree>
    <p:extLst>
      <p:ext uri="{BB962C8B-B14F-4D97-AF65-F5344CB8AC3E}">
        <p14:creationId xmlns:p14="http://schemas.microsoft.com/office/powerpoint/2010/main" val="134886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1D3C671D-B281-3083-706C-62C05F38E336}"/>
              </a:ext>
            </a:extLst>
          </p:cNvPr>
          <p:cNvSpPr/>
          <p:nvPr/>
        </p:nvSpPr>
        <p:spPr>
          <a:xfrm>
            <a:off x="383505" y="1513355"/>
            <a:ext cx="11424990" cy="4932841"/>
          </a:xfrm>
          <a:prstGeom prst="roundRect">
            <a:avLst>
              <a:gd name="adj" fmla="val 7397"/>
            </a:avLst>
          </a:prstGeom>
          <a:solidFill>
            <a:schemeClr val="bg1"/>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E4CCB59-7E27-8B4E-B58D-8EF0FF13B745}"/>
              </a:ext>
            </a:extLst>
          </p:cNvPr>
          <p:cNvSpPr>
            <a:spLocks noGrp="1"/>
          </p:cNvSpPr>
          <p:nvPr>
            <p:ph type="title" idx="4294967295"/>
          </p:nvPr>
        </p:nvSpPr>
        <p:spPr>
          <a:xfrm>
            <a:off x="408160" y="307871"/>
            <a:ext cx="11375679" cy="1205484"/>
          </a:xfrm>
        </p:spPr>
        <p:txBody>
          <a:bodyPr>
            <a:norm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cs typeface="+mn-cs"/>
              </a:rPr>
              <a:t>2.5 </a:t>
            </a:r>
            <a:r>
              <a:rPr lang="zh-TW" altLang="en-US" sz="4000" b="1">
                <a:solidFill>
                  <a:schemeClr val="bg1"/>
                </a:solidFill>
                <a:latin typeface="微軟正黑體" panose="020B0604030504040204" pitchFamily="34" charset="-120"/>
                <a:ea typeface="微軟正黑體" panose="020B0604030504040204" pitchFamily="34" charset="-120"/>
                <a:cs typeface="+mn-cs"/>
              </a:rPr>
              <a:t>吋</a:t>
            </a:r>
            <a:r>
              <a:rPr lang="en-US" altLang="zh-TW" sz="4000" b="1">
                <a:solidFill>
                  <a:schemeClr val="bg1"/>
                </a:solidFill>
                <a:latin typeface="微軟正黑體" panose="020B0604030504040204" pitchFamily="34" charset="-120"/>
                <a:ea typeface="微軟正黑體" panose="020B0604030504040204" pitchFamily="34" charset="-120"/>
                <a:cs typeface="+mn-cs"/>
              </a:rPr>
              <a:t> NVMe / SATA SSD </a:t>
            </a:r>
            <a:r>
              <a:rPr lang="zh-TW" altLang="en-US" sz="4000" b="1">
                <a:solidFill>
                  <a:schemeClr val="bg1"/>
                </a:solidFill>
                <a:latin typeface="微軟正黑體" panose="020B0604030504040204" pitchFamily="34" charset="-120"/>
                <a:ea typeface="微軟正黑體" panose="020B0604030504040204" pitchFamily="34" charset="-120"/>
                <a:cs typeface="+mn-cs"/>
              </a:rPr>
              <a:t>安裝步驟</a:t>
            </a:r>
          </a:p>
        </p:txBody>
      </p:sp>
      <p:sp>
        <p:nvSpPr>
          <p:cNvPr id="9" name="矩形 8">
            <a:extLst>
              <a:ext uri="{FF2B5EF4-FFF2-40B4-BE49-F238E27FC236}">
                <a16:creationId xmlns:a16="http://schemas.microsoft.com/office/drawing/2014/main" id="{046FE07C-5367-3645-8C6F-944CF822C27E}"/>
              </a:ext>
            </a:extLst>
          </p:cNvPr>
          <p:cNvSpPr/>
          <p:nvPr/>
        </p:nvSpPr>
        <p:spPr>
          <a:xfrm>
            <a:off x="1176246" y="1982478"/>
            <a:ext cx="2348385" cy="369332"/>
          </a:xfrm>
          <a:prstGeom prst="rect">
            <a:avLst/>
          </a:prstGeom>
        </p:spPr>
        <p:txBody>
          <a:bodyPr wrap="square">
            <a:spAutoFit/>
          </a:bodyPr>
          <a:lstStyle/>
          <a:p>
            <a:r>
              <a:rPr lang="en-US" altLang="zh-CN">
                <a:latin typeface="微軟正黑體" panose="020B0604030504040204" pitchFamily="34" charset="-120"/>
                <a:ea typeface="微軟正黑體" panose="020B0604030504040204" pitchFamily="34" charset="-120"/>
              </a:rPr>
              <a:t>1. </a:t>
            </a:r>
            <a:r>
              <a:rPr lang="zh-CN" altLang="en-US">
                <a:latin typeface="微軟正黑體" panose="020B0604030504040204" pitchFamily="34" charset="-120"/>
                <a:ea typeface="微軟正黑體" panose="020B0604030504040204" pitchFamily="34" charset="-120"/>
              </a:rPr>
              <a:t>拔出</a:t>
            </a:r>
            <a:r>
              <a:rPr lang="en-US" altLang="zh-CN">
                <a:latin typeface="微軟正黑體" panose="020B0604030504040204" pitchFamily="34" charset="-120"/>
                <a:ea typeface="微軟正黑體" panose="020B0604030504040204" pitchFamily="34" charset="-120"/>
              </a:rPr>
              <a:t> SSD </a:t>
            </a:r>
            <a:r>
              <a:rPr lang="zh-CN" altLang="en-US">
                <a:latin typeface="微軟正黑體" panose="020B0604030504040204" pitchFamily="34" charset="-120"/>
                <a:ea typeface="微軟正黑體" panose="020B0604030504040204" pitchFamily="34" charset="-120"/>
              </a:rPr>
              <a:t>托盤</a:t>
            </a:r>
            <a:endParaRPr lang="en-US" altLang="zh-CN">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6632F84D-C672-E446-A8BF-34B60C8FDBDA}"/>
              </a:ext>
            </a:extLst>
          </p:cNvPr>
          <p:cNvSpPr/>
          <p:nvPr/>
        </p:nvSpPr>
        <p:spPr>
          <a:xfrm>
            <a:off x="4938903" y="1982478"/>
            <a:ext cx="2821847" cy="369332"/>
          </a:xfrm>
          <a:prstGeom prst="rect">
            <a:avLst/>
          </a:prstGeom>
        </p:spPr>
        <p:txBody>
          <a:bodyPr wrap="square">
            <a:spAutoFit/>
          </a:bodyPr>
          <a:lstStyle/>
          <a:p>
            <a:r>
              <a:rPr lang="en-US" altLang="zh-CN">
                <a:latin typeface="微軟正黑體" panose="020B0604030504040204" pitchFamily="34" charset="-120"/>
                <a:ea typeface="微軟正黑體" panose="020B0604030504040204" pitchFamily="34" charset="-120"/>
              </a:rPr>
              <a:t>2. </a:t>
            </a:r>
            <a:r>
              <a:rPr lang="zh-CN" altLang="en-US">
                <a:latin typeface="微軟正黑體" panose="020B0604030504040204" pitchFamily="34" charset="-120"/>
                <a:ea typeface="微軟正黑體" panose="020B0604030504040204" pitchFamily="34" charset="-120"/>
              </a:rPr>
              <a:t>置入</a:t>
            </a:r>
            <a:r>
              <a:rPr lang="en-US" altLang="zh-CN">
                <a:latin typeface="微軟正黑體" panose="020B0604030504040204" pitchFamily="34" charset="-120"/>
                <a:ea typeface="微軟正黑體" panose="020B0604030504040204" pitchFamily="34" charset="-120"/>
              </a:rPr>
              <a:t> SSD</a:t>
            </a:r>
          </a:p>
        </p:txBody>
      </p:sp>
      <p:pic>
        <p:nvPicPr>
          <p:cNvPr id="4" name="圖片 3">
            <a:extLst>
              <a:ext uri="{FF2B5EF4-FFF2-40B4-BE49-F238E27FC236}">
                <a16:creationId xmlns:a16="http://schemas.microsoft.com/office/drawing/2014/main" id="{7218253B-FEBE-9212-0BA3-459D0DFBBF48}"/>
              </a:ext>
            </a:extLst>
          </p:cNvPr>
          <p:cNvPicPr>
            <a:picLocks noChangeAspect="1"/>
          </p:cNvPicPr>
          <p:nvPr/>
        </p:nvPicPr>
        <p:blipFill rotWithShape="1">
          <a:blip r:embed="rId2">
            <a:extLst>
              <a:ext uri="{28A0092B-C50C-407E-A947-70E740481C1C}">
                <a14:useLocalDpi xmlns:a14="http://schemas.microsoft.com/office/drawing/2010/main" val="0"/>
              </a:ext>
            </a:extLst>
          </a:blip>
          <a:srcRect t="3460" r="10260" b="1"/>
          <a:stretch/>
        </p:blipFill>
        <p:spPr>
          <a:xfrm>
            <a:off x="8439510" y="4044492"/>
            <a:ext cx="2532325" cy="1973687"/>
          </a:xfrm>
          <a:prstGeom prst="rect">
            <a:avLst/>
          </a:prstGeom>
          <a:effectLst>
            <a:softEdge rad="38100"/>
          </a:effectLst>
        </p:spPr>
      </p:pic>
      <p:pic>
        <p:nvPicPr>
          <p:cNvPr id="6" name="圖片 5">
            <a:extLst>
              <a:ext uri="{FF2B5EF4-FFF2-40B4-BE49-F238E27FC236}">
                <a16:creationId xmlns:a16="http://schemas.microsoft.com/office/drawing/2014/main" id="{139057E0-1B41-EF32-4CF4-330810887F39}"/>
              </a:ext>
            </a:extLst>
          </p:cNvPr>
          <p:cNvPicPr>
            <a:picLocks noChangeAspect="1"/>
          </p:cNvPicPr>
          <p:nvPr/>
        </p:nvPicPr>
        <p:blipFill rotWithShape="1">
          <a:blip r:embed="rId3">
            <a:extLst>
              <a:ext uri="{28A0092B-C50C-407E-A947-70E740481C1C}">
                <a14:useLocalDpi xmlns:a14="http://schemas.microsoft.com/office/drawing/2010/main" val="0"/>
              </a:ext>
            </a:extLst>
          </a:blip>
          <a:srcRect r="7354" b="5013"/>
          <a:stretch/>
        </p:blipFill>
        <p:spPr>
          <a:xfrm>
            <a:off x="2202276" y="4471439"/>
            <a:ext cx="3118171" cy="1483092"/>
          </a:xfrm>
          <a:prstGeom prst="rect">
            <a:avLst/>
          </a:prstGeom>
          <a:effectLst>
            <a:softEdge rad="38100"/>
          </a:effectLst>
        </p:spPr>
      </p:pic>
      <p:pic>
        <p:nvPicPr>
          <p:cNvPr id="8" name="圖片 7">
            <a:extLst>
              <a:ext uri="{FF2B5EF4-FFF2-40B4-BE49-F238E27FC236}">
                <a16:creationId xmlns:a16="http://schemas.microsoft.com/office/drawing/2014/main" id="{7AD0904D-D2C9-B67B-D385-B1CA9ABBE0CD}"/>
              </a:ext>
            </a:extLst>
          </p:cNvPr>
          <p:cNvPicPr>
            <a:picLocks noChangeAspect="1"/>
          </p:cNvPicPr>
          <p:nvPr/>
        </p:nvPicPr>
        <p:blipFill rotWithShape="1">
          <a:blip r:embed="rId4">
            <a:extLst>
              <a:ext uri="{28A0092B-C50C-407E-A947-70E740481C1C}">
                <a14:useLocalDpi xmlns:a14="http://schemas.microsoft.com/office/drawing/2010/main" val="0"/>
              </a:ext>
            </a:extLst>
          </a:blip>
          <a:srcRect l="14638" t="10555" r="4681"/>
          <a:stretch/>
        </p:blipFill>
        <p:spPr>
          <a:xfrm>
            <a:off x="7709196" y="2413834"/>
            <a:ext cx="2422862" cy="1648790"/>
          </a:xfrm>
          <a:prstGeom prst="rect">
            <a:avLst/>
          </a:prstGeom>
        </p:spPr>
      </p:pic>
      <p:pic>
        <p:nvPicPr>
          <p:cNvPr id="13" name="圖片 12">
            <a:extLst>
              <a:ext uri="{FF2B5EF4-FFF2-40B4-BE49-F238E27FC236}">
                <a16:creationId xmlns:a16="http://schemas.microsoft.com/office/drawing/2014/main" id="{5F2401F0-8041-BD3D-335A-3F5A90218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952" y="2315060"/>
            <a:ext cx="2862452" cy="1764247"/>
          </a:xfrm>
          <a:prstGeom prst="rect">
            <a:avLst/>
          </a:prstGeom>
        </p:spPr>
      </p:pic>
      <p:pic>
        <p:nvPicPr>
          <p:cNvPr id="15" name="圖片 14">
            <a:extLst>
              <a:ext uri="{FF2B5EF4-FFF2-40B4-BE49-F238E27FC236}">
                <a16:creationId xmlns:a16="http://schemas.microsoft.com/office/drawing/2014/main" id="{FC342775-31CB-9C87-E3E8-8FC05848637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7471" r="9115"/>
          <a:stretch/>
        </p:blipFill>
        <p:spPr>
          <a:xfrm>
            <a:off x="939515" y="2496683"/>
            <a:ext cx="2821848" cy="1483092"/>
          </a:xfrm>
          <a:prstGeom prst="rect">
            <a:avLst/>
          </a:prstGeom>
          <a:effectLst>
            <a:softEdge rad="38100"/>
          </a:effectLst>
        </p:spPr>
      </p:pic>
      <p:sp>
        <p:nvSpPr>
          <p:cNvPr id="17" name="矩形 16">
            <a:extLst>
              <a:ext uri="{FF2B5EF4-FFF2-40B4-BE49-F238E27FC236}">
                <a16:creationId xmlns:a16="http://schemas.microsoft.com/office/drawing/2014/main" id="{884CD470-F65F-F92A-64AE-6F31173634B8}"/>
              </a:ext>
            </a:extLst>
          </p:cNvPr>
          <p:cNvSpPr/>
          <p:nvPr/>
        </p:nvSpPr>
        <p:spPr>
          <a:xfrm>
            <a:off x="7483615" y="1982478"/>
            <a:ext cx="3559289" cy="369332"/>
          </a:xfrm>
          <a:prstGeom prst="rect">
            <a:avLst/>
          </a:prstGeom>
        </p:spPr>
        <p:txBody>
          <a:bodyPr wrap="square">
            <a:spAutoFit/>
          </a:bodyPr>
          <a:lstStyle/>
          <a:p>
            <a:r>
              <a:rPr lang="en-US" altLang="zh-CN">
                <a:latin typeface="微軟正黑體" panose="020B0604030504040204" pitchFamily="34" charset="-120"/>
                <a:ea typeface="微軟正黑體" panose="020B0604030504040204" pitchFamily="34" charset="-120"/>
              </a:rPr>
              <a:t>3. </a:t>
            </a:r>
            <a:r>
              <a:rPr lang="zh-CN" altLang="en-US">
                <a:latin typeface="微軟正黑體" panose="020B0604030504040204" pitchFamily="34" charset="-120"/>
                <a:ea typeface="微軟正黑體" panose="020B0604030504040204" pitchFamily="34" charset="-120"/>
              </a:rPr>
              <a:t>使用螺絲起子拴上螺絲</a:t>
            </a:r>
            <a:endParaRPr lang="en-US" altLang="zh-CN">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00458DEC-9337-A039-A5EE-2B574DA334CE}"/>
              </a:ext>
            </a:extLst>
          </p:cNvPr>
          <p:cNvSpPr/>
          <p:nvPr/>
        </p:nvSpPr>
        <p:spPr>
          <a:xfrm>
            <a:off x="2804438" y="4072997"/>
            <a:ext cx="2821847" cy="369332"/>
          </a:xfrm>
          <a:prstGeom prst="rect">
            <a:avLst/>
          </a:prstGeom>
        </p:spPr>
        <p:txBody>
          <a:bodyPr wrap="square">
            <a:spAutoFit/>
          </a:bodyPr>
          <a:lstStyle/>
          <a:p>
            <a:r>
              <a:rPr lang="en-US" altLang="zh-CN">
                <a:latin typeface="微軟正黑體" panose="020B0604030504040204" pitchFamily="34" charset="-120"/>
                <a:ea typeface="微軟正黑體" panose="020B0604030504040204" pitchFamily="34" charset="-120"/>
              </a:rPr>
              <a:t>4. </a:t>
            </a:r>
            <a:r>
              <a:rPr lang="zh-CN" altLang="en-US">
                <a:latin typeface="微軟正黑體" panose="020B0604030504040204" pitchFamily="34" charset="-120"/>
                <a:ea typeface="微軟正黑體" panose="020B0604030504040204" pitchFamily="34" charset="-120"/>
              </a:rPr>
              <a:t>插入</a:t>
            </a:r>
            <a:r>
              <a:rPr lang="en-US" altLang="zh-CN">
                <a:latin typeface="微軟正黑體" panose="020B0604030504040204" pitchFamily="34" charset="-120"/>
                <a:ea typeface="微軟正黑體" panose="020B0604030504040204" pitchFamily="34" charset="-120"/>
              </a:rPr>
              <a:t> SSD </a:t>
            </a:r>
            <a:r>
              <a:rPr lang="zh-CN" altLang="en-US">
                <a:latin typeface="微軟正黑體" panose="020B0604030504040204" pitchFamily="34" charset="-120"/>
                <a:ea typeface="微軟正黑體" panose="020B0604030504040204" pitchFamily="34" charset="-120"/>
              </a:rPr>
              <a:t>托盤</a:t>
            </a:r>
            <a:endParaRPr lang="en-US" altLang="zh-CN">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EE90E832-7031-0547-2986-18E19156497B}"/>
              </a:ext>
            </a:extLst>
          </p:cNvPr>
          <p:cNvSpPr/>
          <p:nvPr/>
        </p:nvSpPr>
        <p:spPr>
          <a:xfrm>
            <a:off x="6130746" y="4698314"/>
            <a:ext cx="2959493" cy="646331"/>
          </a:xfrm>
          <a:prstGeom prst="rect">
            <a:avLst/>
          </a:prstGeom>
        </p:spPr>
        <p:txBody>
          <a:bodyPr wrap="square">
            <a:spAutoFit/>
          </a:bodyPr>
          <a:lstStyle/>
          <a:p>
            <a:r>
              <a:rPr lang="en-US" altLang="zh-CN">
                <a:latin typeface="微軟正黑體" panose="020B0604030504040204" pitchFamily="34" charset="-120"/>
                <a:ea typeface="微軟正黑體" panose="020B0604030504040204" pitchFamily="34" charset="-120"/>
              </a:rPr>
              <a:t>5. </a:t>
            </a:r>
            <a:r>
              <a:rPr lang="zh-CN" altLang="en-US">
                <a:latin typeface="微軟正黑體" panose="020B0604030504040204" pitchFamily="34" charset="-120"/>
                <a:ea typeface="微軟正黑體" panose="020B0604030504040204" pitchFamily="34" charset="-120"/>
              </a:rPr>
              <a:t>使用隨附的鑰匙上鎖</a:t>
            </a:r>
            <a:r>
              <a:rPr lang="en-US" altLang="zh-CN">
                <a:latin typeface="微軟正黑體" panose="020B0604030504040204" pitchFamily="34" charset="-120"/>
                <a:ea typeface="微軟正黑體" panose="020B0604030504040204" pitchFamily="34" charset="-120"/>
              </a:rPr>
              <a:t> </a:t>
            </a:r>
            <a:br>
              <a:rPr lang="en-US" altLang="zh-CN">
                <a:latin typeface="微軟正黑體" panose="020B0604030504040204" pitchFamily="34" charset="-120"/>
                <a:ea typeface="微軟正黑體" panose="020B0604030504040204" pitchFamily="34" charset="-120"/>
              </a:rPr>
            </a:br>
            <a:r>
              <a:rPr lang="en-US" altLang="zh-CN">
                <a:latin typeface="微軟正黑體" panose="020B0604030504040204" pitchFamily="34" charset="-120"/>
                <a:ea typeface="微軟正黑體" panose="020B0604030504040204" pitchFamily="34" charset="-120"/>
              </a:rPr>
              <a:t>(</a:t>
            </a:r>
            <a:r>
              <a:rPr lang="zh-CN" altLang="en-US">
                <a:latin typeface="微軟正黑體" panose="020B0604030504040204" pitchFamily="34" charset="-120"/>
                <a:ea typeface="微軟正黑體" panose="020B0604030504040204" pitchFamily="34" charset="-120"/>
              </a:rPr>
              <a:t>選擇性步驟</a:t>
            </a:r>
            <a:r>
              <a:rPr lang="en-US" altLang="zh-CN">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607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1B8769C-1262-4E16-AB5B-C5447C51F5BF}"/>
              </a:ext>
            </a:extLst>
          </p:cNvPr>
          <p:cNvSpPr/>
          <p:nvPr/>
        </p:nvSpPr>
        <p:spPr>
          <a:xfrm>
            <a:off x="9483391" y="2640506"/>
            <a:ext cx="2079217" cy="2057400"/>
          </a:xfrm>
          <a:prstGeom prst="roundRect">
            <a:avLst>
              <a:gd name="adj" fmla="val 3691"/>
            </a:avLst>
          </a:prstGeom>
          <a:solidFill>
            <a:schemeClr val="bg1">
              <a:alpha val="15000"/>
            </a:schemeClr>
          </a:solidFill>
          <a:ln w="15875">
            <a:gradFill>
              <a:gsLst>
                <a:gs pos="0">
                  <a:schemeClr val="accent1">
                    <a:lumMod val="5000"/>
                    <a:lumOff val="95000"/>
                  </a:schemeClr>
                </a:gs>
                <a:gs pos="68000">
                  <a:schemeClr val="accent1">
                    <a:lumMod val="45000"/>
                    <a:lumOff val="55000"/>
                  </a:schemeClr>
                </a:gs>
                <a:gs pos="100000">
                  <a:srgbClr val="E2E9F6"/>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bg1"/>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34" name="矩形: 圓角 33">
            <a:extLst>
              <a:ext uri="{FF2B5EF4-FFF2-40B4-BE49-F238E27FC236}">
                <a16:creationId xmlns:a16="http://schemas.microsoft.com/office/drawing/2014/main" id="{95EC1EB8-030C-4153-9AFD-84EC108E0CE4}"/>
              </a:ext>
            </a:extLst>
          </p:cNvPr>
          <p:cNvSpPr/>
          <p:nvPr/>
        </p:nvSpPr>
        <p:spPr>
          <a:xfrm>
            <a:off x="6627177" y="2640506"/>
            <a:ext cx="2079217" cy="2057400"/>
          </a:xfrm>
          <a:prstGeom prst="roundRect">
            <a:avLst>
              <a:gd name="adj" fmla="val 3691"/>
            </a:avLst>
          </a:prstGeom>
          <a:solidFill>
            <a:schemeClr val="bg1">
              <a:alpha val="15000"/>
            </a:schemeClr>
          </a:solidFill>
          <a:ln w="15875">
            <a:gradFill>
              <a:gsLst>
                <a:gs pos="0">
                  <a:schemeClr val="accent1">
                    <a:lumMod val="5000"/>
                    <a:lumOff val="95000"/>
                  </a:schemeClr>
                </a:gs>
                <a:gs pos="68000">
                  <a:schemeClr val="accent1">
                    <a:lumMod val="45000"/>
                    <a:lumOff val="55000"/>
                  </a:schemeClr>
                </a:gs>
                <a:gs pos="100000">
                  <a:srgbClr val="E2E9F6"/>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bg1"/>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4" name="文字方塊 3">
            <a:extLst>
              <a:ext uri="{FF2B5EF4-FFF2-40B4-BE49-F238E27FC236}">
                <a16:creationId xmlns:a16="http://schemas.microsoft.com/office/drawing/2014/main" id="{4F3CE083-8018-804A-BB83-6853CE29564D}"/>
              </a:ext>
            </a:extLst>
          </p:cNvPr>
          <p:cNvSpPr txBox="1"/>
          <p:nvPr/>
        </p:nvSpPr>
        <p:spPr>
          <a:xfrm>
            <a:off x="1436216" y="4411970"/>
            <a:ext cx="4251485" cy="830997"/>
          </a:xfrm>
          <a:prstGeom prst="rect">
            <a:avLst/>
          </a:prstGeom>
        </p:spPr>
        <p:txBody>
          <a:bodyPr wrap="none" rtlCol="0">
            <a:spAutoFit/>
          </a:bodyPr>
          <a:lstStyle/>
          <a:p>
            <a:pPr algn="l"/>
            <a:r>
              <a:rPr kumimoji="1" lang="en-US" altLang="zh-TW" sz="2400" b="1">
                <a:solidFill>
                  <a:schemeClr val="bg1"/>
                </a:solidFill>
                <a:latin typeface="微軟正黑體" panose="020B0604030504040204" pitchFamily="34" charset="-120"/>
                <a:ea typeface="微軟正黑體" panose="020B0604030504040204" pitchFamily="34" charset="-120"/>
                <a:cs typeface="+mn-ea"/>
                <a:sym typeface="+mn-lt"/>
              </a:rPr>
              <a:t>TS-h1090FU all flash NAS </a:t>
            </a:r>
            <a:br>
              <a:rPr kumimoji="1" lang="en-US" altLang="zh-TW" sz="2400" b="1">
                <a:solidFill>
                  <a:schemeClr val="bg1"/>
                </a:solidFill>
                <a:latin typeface="微軟正黑體" panose="020B0604030504040204" pitchFamily="34" charset="-120"/>
                <a:ea typeface="微軟正黑體" panose="020B0604030504040204" pitchFamily="34" charset="-120"/>
                <a:cs typeface="+mn-ea"/>
                <a:sym typeface="+mn-lt"/>
              </a:rPr>
            </a:br>
            <a:r>
              <a:rPr kumimoji="1" lang="zh-TW" altLang="en-US" sz="2400" b="1">
                <a:solidFill>
                  <a:schemeClr val="bg1"/>
                </a:solidFill>
                <a:latin typeface="微軟正黑體" panose="020B0604030504040204" pitchFamily="34" charset="-120"/>
                <a:ea typeface="微軟正黑體" panose="020B0604030504040204" pitchFamily="34" charset="-120"/>
                <a:cs typeface="+mn-ea"/>
                <a:sym typeface="+mn-lt"/>
              </a:rPr>
              <a:t>所需的高速</a:t>
            </a:r>
            <a:r>
              <a:rPr kumimoji="1" lang="en-US" altLang="zh-TW" sz="2400" b="1">
                <a:solidFill>
                  <a:schemeClr val="bg1"/>
                </a:solidFill>
                <a:latin typeface="微軟正黑體" panose="020B0604030504040204" pitchFamily="34" charset="-120"/>
                <a:ea typeface="微軟正黑體" panose="020B0604030504040204" pitchFamily="34" charset="-120"/>
                <a:cs typeface="+mn-ea"/>
                <a:sym typeface="+mn-lt"/>
              </a:rPr>
              <a:t> 10 x NVMe SSD?</a:t>
            </a:r>
            <a:endParaRPr kumimoji="1" lang="zh-TW" altLang="en-US" sz="2400" b="1">
              <a:solidFill>
                <a:schemeClr val="bg1"/>
              </a:solidFill>
              <a:latin typeface="微軟正黑體" panose="020B0604030504040204" pitchFamily="34" charset="-120"/>
              <a:ea typeface="微軟正黑體" panose="020B0604030504040204" pitchFamily="34" charset="-120"/>
              <a:cs typeface="+mn-ea"/>
              <a:sym typeface="+mn-lt"/>
            </a:endParaRPr>
          </a:p>
        </p:txBody>
      </p:sp>
      <p:sp>
        <p:nvSpPr>
          <p:cNvPr id="22" name="文字方塊 21">
            <a:extLst>
              <a:ext uri="{FF2B5EF4-FFF2-40B4-BE49-F238E27FC236}">
                <a16:creationId xmlns:a16="http://schemas.microsoft.com/office/drawing/2014/main" id="{0DABC584-0743-4D55-B213-EE7AC839D14C}"/>
              </a:ext>
            </a:extLst>
          </p:cNvPr>
          <p:cNvSpPr txBox="1"/>
          <p:nvPr/>
        </p:nvSpPr>
        <p:spPr>
          <a:xfrm>
            <a:off x="6548530" y="4914563"/>
            <a:ext cx="2236510" cy="707886"/>
          </a:xfrm>
          <a:prstGeom prst="rect">
            <a:avLst/>
          </a:prstGeom>
        </p:spPr>
        <p:txBody>
          <a:bodyPr wrap="none" rtlCol="0">
            <a:spAutoFit/>
          </a:bodyPr>
          <a:lstStyle/>
          <a:p>
            <a:pPr algn="l"/>
            <a:r>
              <a:rPr kumimoji="1" lang="zh-TW" altLang="en-US" sz="2000" b="1" dirty="0">
                <a:solidFill>
                  <a:schemeClr val="bg1"/>
                </a:solidFill>
                <a:latin typeface="微軟正黑體" panose="020B0604030504040204" pitchFamily="34" charset="-120"/>
                <a:ea typeface="微軟正黑體" panose="020B0604030504040204" pitchFamily="34" charset="-120"/>
                <a:cs typeface="+mn-ea"/>
                <a:sym typeface="+mn-lt"/>
              </a:rPr>
              <a:t>所在地區並未銷售</a:t>
            </a:r>
            <a:br>
              <a:rPr kumimoji="1" lang="en-US" altLang="zh-TW" sz="2000" b="1" dirty="0">
                <a:solidFill>
                  <a:schemeClr val="bg1"/>
                </a:solidFill>
                <a:latin typeface="微軟正黑體" panose="020B0604030504040204" pitchFamily="34" charset="-120"/>
                <a:ea typeface="微軟正黑體" panose="020B0604030504040204" pitchFamily="34" charset="-120"/>
                <a:cs typeface="+mn-ea"/>
                <a:sym typeface="+mn-lt"/>
              </a:rPr>
            </a:br>
            <a:r>
              <a:rPr kumimoji="1" lang="zh-TW" altLang="en-US" sz="2000" b="1" dirty="0">
                <a:solidFill>
                  <a:schemeClr val="bg1"/>
                </a:solidFill>
                <a:latin typeface="微軟正黑體" panose="020B0604030504040204" pitchFamily="34" charset="-120"/>
                <a:ea typeface="微軟正黑體" panose="020B0604030504040204" pitchFamily="34" charset="-120"/>
                <a:cs typeface="+mn-ea"/>
                <a:sym typeface="+mn-lt"/>
              </a:rPr>
              <a:t>或是交期差</a:t>
            </a:r>
            <a:r>
              <a:rPr kumimoji="1" lang="en-US" altLang="zh-TW" sz="2000" b="1" dirty="0">
                <a:solidFill>
                  <a:schemeClr val="bg1"/>
                </a:solidFill>
                <a:latin typeface="微軟正黑體" panose="020B0604030504040204" pitchFamily="34" charset="-120"/>
                <a:ea typeface="微軟正黑體" panose="020B0604030504040204" pitchFamily="34" charset="-120"/>
                <a:cs typeface="+mn-ea"/>
                <a:sym typeface="+mn-lt"/>
              </a:rPr>
              <a:t>?</a:t>
            </a:r>
          </a:p>
        </p:txBody>
      </p:sp>
      <p:sp>
        <p:nvSpPr>
          <p:cNvPr id="23" name="文字方塊 22">
            <a:extLst>
              <a:ext uri="{FF2B5EF4-FFF2-40B4-BE49-F238E27FC236}">
                <a16:creationId xmlns:a16="http://schemas.microsoft.com/office/drawing/2014/main" id="{35DC2E1D-389F-4CA1-9473-2483163695DF}"/>
              </a:ext>
            </a:extLst>
          </p:cNvPr>
          <p:cNvSpPr txBox="1"/>
          <p:nvPr/>
        </p:nvSpPr>
        <p:spPr>
          <a:xfrm>
            <a:off x="418877" y="289219"/>
            <a:ext cx="11093674" cy="1323439"/>
          </a:xfrm>
          <a:prstGeom prst="rect">
            <a:avLst/>
          </a:prstGeom>
          <a:noFill/>
        </p:spPr>
        <p:txBody>
          <a:bodyPr wrap="square" rtlCol="0">
            <a:spAutoFit/>
          </a:bodyPr>
          <a:lstStyle/>
          <a:p>
            <a:r>
              <a:rPr lang="zh-TW" altLang="en-US" sz="4000" b="1">
                <a:solidFill>
                  <a:schemeClr val="bg1"/>
                </a:solidFill>
                <a:latin typeface="微軟正黑體" panose="020B0604030504040204" pitchFamily="34" charset="-120"/>
                <a:ea typeface="微軟正黑體" panose="020B0604030504040204" pitchFamily="34" charset="-120"/>
              </a:rPr>
              <a:t>如果全快閃 </a:t>
            </a:r>
            <a:r>
              <a:rPr lang="en-US" altLang="zh-TW" sz="4000" b="1">
                <a:solidFill>
                  <a:schemeClr val="bg1"/>
                </a:solidFill>
                <a:latin typeface="微軟正黑體" panose="020B0604030504040204" pitchFamily="34" charset="-120"/>
                <a:ea typeface="微軟正黑體" panose="020B0604030504040204" pitchFamily="34" charset="-120"/>
              </a:rPr>
              <a:t>NAS </a:t>
            </a:r>
            <a:r>
              <a:rPr lang="zh-TW" altLang="en-US" sz="4000" b="1">
                <a:solidFill>
                  <a:schemeClr val="bg1"/>
                </a:solidFill>
                <a:latin typeface="微軟正黑體" panose="020B0604030504040204" pitchFamily="34" charset="-120"/>
                <a:ea typeface="微軟正黑體" panose="020B0604030504040204" pitchFamily="34" charset="-120"/>
              </a:rPr>
              <a:t>使用的 </a:t>
            </a:r>
            <a:r>
              <a:rPr lang="en-US" altLang="zh-TW" sz="4000" b="1">
                <a:solidFill>
                  <a:schemeClr val="bg1"/>
                </a:solidFill>
                <a:latin typeface="微軟正黑體" panose="020B0604030504040204" pitchFamily="34" charset="-120"/>
                <a:ea typeface="微軟正黑體" panose="020B0604030504040204" pitchFamily="34" charset="-120"/>
              </a:rPr>
              <a:t>U.2 NVMe SSDs </a:t>
            </a:r>
            <a:r>
              <a:rPr lang="zh-TW" altLang="en-US" sz="4000" b="1">
                <a:solidFill>
                  <a:schemeClr val="bg1"/>
                </a:solidFill>
                <a:latin typeface="微軟正黑體" panose="020B0604030504040204" pitchFamily="34" charset="-120"/>
                <a:ea typeface="微軟正黑體" panose="020B0604030504040204" pitchFamily="34" charset="-120"/>
              </a:rPr>
              <a:t>並未在您的區域銷售或是遠超過您的 </a:t>
            </a:r>
            <a:r>
              <a:rPr lang="en-US" altLang="zh-TW" sz="4000" b="1">
                <a:solidFill>
                  <a:schemeClr val="bg1"/>
                </a:solidFill>
                <a:latin typeface="微軟正黑體" panose="020B0604030504040204" pitchFamily="34" charset="-120"/>
                <a:ea typeface="微軟正黑體" panose="020B0604030504040204" pitchFamily="34" charset="-120"/>
              </a:rPr>
              <a:t>IT </a:t>
            </a:r>
            <a:r>
              <a:rPr lang="zh-TW" altLang="en-US" sz="4000" b="1">
                <a:solidFill>
                  <a:schemeClr val="bg1"/>
                </a:solidFill>
                <a:latin typeface="微軟正黑體" panose="020B0604030504040204" pitchFamily="34" charset="-120"/>
                <a:ea typeface="微軟正黑體" panose="020B0604030504040204" pitchFamily="34" charset="-120"/>
              </a:rPr>
              <a:t>預算</a:t>
            </a:r>
            <a:r>
              <a:rPr lang="en-US" altLang="zh-TW" sz="4000" b="1">
                <a:solidFill>
                  <a:schemeClr val="bg1"/>
                </a:solidFill>
                <a:latin typeface="微軟正黑體" panose="020B0604030504040204" pitchFamily="34" charset="-120"/>
                <a:ea typeface="微軟正黑體" panose="020B0604030504040204" pitchFamily="34" charset="-120"/>
              </a:rPr>
              <a:t>? </a:t>
            </a:r>
          </a:p>
        </p:txBody>
      </p:sp>
      <p:pic>
        <p:nvPicPr>
          <p:cNvPr id="12" name="圖片 11" descr="一張含有 手推車 的圖片&#10;&#10;自動產生的描述">
            <a:extLst>
              <a:ext uri="{FF2B5EF4-FFF2-40B4-BE49-F238E27FC236}">
                <a16:creationId xmlns:a16="http://schemas.microsoft.com/office/drawing/2014/main" id="{DD390750-4ADB-4B07-A461-4DD212350B12}"/>
              </a:ext>
            </a:extLst>
          </p:cNvPr>
          <p:cNvPicPr>
            <a:picLocks noChangeAspect="1"/>
          </p:cNvPicPr>
          <p:nvPr/>
        </p:nvPicPr>
        <p:blipFill>
          <a:blip r:embed="rId3"/>
          <a:stretch>
            <a:fillRect/>
          </a:stretch>
        </p:blipFill>
        <p:spPr>
          <a:xfrm>
            <a:off x="6469885" y="2813722"/>
            <a:ext cx="1899798" cy="1755414"/>
          </a:xfrm>
          <a:prstGeom prst="rect">
            <a:avLst/>
          </a:prstGeom>
        </p:spPr>
      </p:pic>
      <p:pic>
        <p:nvPicPr>
          <p:cNvPr id="15" name="圖片 14" descr="一張含有 文字 的圖片&#10;&#10;自動產生的描述">
            <a:extLst>
              <a:ext uri="{FF2B5EF4-FFF2-40B4-BE49-F238E27FC236}">
                <a16:creationId xmlns:a16="http://schemas.microsoft.com/office/drawing/2014/main" id="{4A6DE79E-82F9-4762-A685-BD6253E20E52}"/>
              </a:ext>
            </a:extLst>
          </p:cNvPr>
          <p:cNvPicPr>
            <a:picLocks noChangeAspect="1"/>
          </p:cNvPicPr>
          <p:nvPr/>
        </p:nvPicPr>
        <p:blipFill>
          <a:blip r:embed="rId4"/>
          <a:stretch>
            <a:fillRect/>
          </a:stretch>
        </p:blipFill>
        <p:spPr>
          <a:xfrm>
            <a:off x="9607749" y="2980545"/>
            <a:ext cx="2102245" cy="1423220"/>
          </a:xfrm>
          <a:prstGeom prst="rect">
            <a:avLst/>
          </a:prstGeom>
        </p:spPr>
      </p:pic>
      <p:sp>
        <p:nvSpPr>
          <p:cNvPr id="32" name="文字方塊 31">
            <a:extLst>
              <a:ext uri="{FF2B5EF4-FFF2-40B4-BE49-F238E27FC236}">
                <a16:creationId xmlns:a16="http://schemas.microsoft.com/office/drawing/2014/main" id="{A2058E77-71AB-4517-8516-E2ACEC883473}"/>
              </a:ext>
            </a:extLst>
          </p:cNvPr>
          <p:cNvSpPr txBox="1"/>
          <p:nvPr/>
        </p:nvSpPr>
        <p:spPr>
          <a:xfrm>
            <a:off x="9386115" y="4914563"/>
            <a:ext cx="1947969" cy="707886"/>
          </a:xfrm>
          <a:prstGeom prst="rect">
            <a:avLst/>
          </a:prstGeom>
        </p:spPr>
        <p:txBody>
          <a:bodyPr wrap="none" rtlCol="0">
            <a:spAutoFit/>
          </a:bodyPr>
          <a:lstStyle/>
          <a:p>
            <a:pPr algn="l"/>
            <a:r>
              <a:rPr kumimoji="1" lang="zh-TW" altLang="en-US" sz="2000" b="1">
                <a:solidFill>
                  <a:schemeClr val="bg1"/>
                </a:solidFill>
                <a:latin typeface="微軟正黑體" panose="020B0604030504040204" pitchFamily="34" charset="-120"/>
                <a:ea typeface="微軟正黑體" panose="020B0604030504040204" pitchFamily="34" charset="-120"/>
                <a:cs typeface="+mn-ea"/>
                <a:sym typeface="+mn-lt"/>
              </a:rPr>
              <a:t>購置成本太高</a:t>
            </a:r>
            <a:br>
              <a:rPr kumimoji="1" lang="en-US" altLang="zh-TW" sz="2000" b="1">
                <a:solidFill>
                  <a:schemeClr val="bg1"/>
                </a:solidFill>
                <a:latin typeface="微軟正黑體" panose="020B0604030504040204" pitchFamily="34" charset="-120"/>
                <a:ea typeface="微軟正黑體" panose="020B0604030504040204" pitchFamily="34" charset="-120"/>
                <a:cs typeface="+mn-ea"/>
                <a:sym typeface="+mn-lt"/>
              </a:rPr>
            </a:br>
            <a:r>
              <a:rPr kumimoji="1" lang="zh-TW" altLang="en-US" sz="2000" b="1">
                <a:solidFill>
                  <a:schemeClr val="bg1"/>
                </a:solidFill>
                <a:latin typeface="微軟正黑體" panose="020B0604030504040204" pitchFamily="34" charset="-120"/>
                <a:ea typeface="微軟正黑體" panose="020B0604030504040204" pitchFamily="34" charset="-120"/>
                <a:cs typeface="+mn-ea"/>
                <a:sym typeface="+mn-lt"/>
              </a:rPr>
              <a:t>而超出 </a:t>
            </a:r>
            <a:r>
              <a:rPr kumimoji="1" lang="en-US" altLang="zh-TW" sz="2000" b="1">
                <a:solidFill>
                  <a:schemeClr val="bg1"/>
                </a:solidFill>
                <a:latin typeface="微軟正黑體" panose="020B0604030504040204" pitchFamily="34" charset="-120"/>
                <a:ea typeface="微軟正黑體" panose="020B0604030504040204" pitchFamily="34" charset="-120"/>
                <a:cs typeface="+mn-ea"/>
                <a:sym typeface="+mn-lt"/>
              </a:rPr>
              <a:t>IT </a:t>
            </a:r>
            <a:r>
              <a:rPr kumimoji="1" lang="zh-TW" altLang="en-US" sz="2000" b="1">
                <a:solidFill>
                  <a:schemeClr val="bg1"/>
                </a:solidFill>
                <a:latin typeface="微軟正黑體" panose="020B0604030504040204" pitchFamily="34" charset="-120"/>
                <a:ea typeface="微軟正黑體" panose="020B0604030504040204" pitchFamily="34" charset="-120"/>
                <a:cs typeface="+mn-ea"/>
                <a:sym typeface="+mn-lt"/>
              </a:rPr>
              <a:t>預算</a:t>
            </a:r>
            <a:r>
              <a:rPr kumimoji="1" lang="en-US" altLang="zh-TW" sz="2000" b="1">
                <a:solidFill>
                  <a:schemeClr val="bg1"/>
                </a:solidFill>
                <a:latin typeface="微軟正黑體" panose="020B0604030504040204" pitchFamily="34" charset="-120"/>
                <a:ea typeface="微軟正黑體" panose="020B0604030504040204" pitchFamily="34" charset="-120"/>
                <a:cs typeface="+mn-ea"/>
                <a:sym typeface="+mn-lt"/>
              </a:rPr>
              <a:t>?</a:t>
            </a:r>
          </a:p>
        </p:txBody>
      </p:sp>
      <p:pic>
        <p:nvPicPr>
          <p:cNvPr id="10" name="圖片 9" descr="一張含有 文字, 電子用品 的圖片&#10;&#10;自動產生的描述">
            <a:extLst>
              <a:ext uri="{FF2B5EF4-FFF2-40B4-BE49-F238E27FC236}">
                <a16:creationId xmlns:a16="http://schemas.microsoft.com/office/drawing/2014/main" id="{96FD79D3-0E35-761F-D12D-667398AFA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94" y="3094010"/>
            <a:ext cx="5677123" cy="969653"/>
          </a:xfrm>
          <a:prstGeom prst="rect">
            <a:avLst/>
          </a:prstGeom>
        </p:spPr>
      </p:pic>
    </p:spTree>
    <p:extLst>
      <p:ext uri="{BB962C8B-B14F-4D97-AF65-F5344CB8AC3E}">
        <p14:creationId xmlns:p14="http://schemas.microsoft.com/office/powerpoint/2010/main" val="2914637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0C4A5A8F-2795-437D-908E-0DE6F2F5FF1B}"/>
              </a:ext>
            </a:extLst>
          </p:cNvPr>
          <p:cNvSpPr txBox="1"/>
          <p:nvPr/>
        </p:nvSpPr>
        <p:spPr>
          <a:xfrm>
            <a:off x="7925946" y="2046035"/>
            <a:ext cx="3885843" cy="707886"/>
          </a:xfrm>
          <a:prstGeom prst="rect">
            <a:avLst/>
          </a:prstGeom>
          <a:noFill/>
        </p:spPr>
        <p:txBody>
          <a:bodyPr wrap="square" lIns="91440" tIns="45720" rIns="91440" bIns="45720" rtlCol="0" anchor="t">
            <a:spAutoFit/>
          </a:bodyPr>
          <a:lstStyle/>
          <a:p>
            <a:r>
              <a:rPr lang="en-US" altLang="zh-TW" sz="2000" b="1">
                <a:solidFill>
                  <a:schemeClr val="bg1"/>
                </a:solidFill>
                <a:latin typeface="微軟正黑體"/>
                <a:ea typeface="微軟正黑體"/>
              </a:rPr>
              <a:t>U.2 NVMe </a:t>
            </a:r>
            <a:r>
              <a:rPr lang="en-US" altLang="zh-TW" sz="2000" b="1" err="1">
                <a:solidFill>
                  <a:schemeClr val="bg1"/>
                </a:solidFill>
                <a:latin typeface="微軟正黑體"/>
                <a:ea typeface="微軟正黑體"/>
              </a:rPr>
              <a:t>轉</a:t>
            </a:r>
            <a:r>
              <a:rPr lang="en-US" altLang="zh-TW" sz="2000" b="1">
                <a:solidFill>
                  <a:schemeClr val="bg1"/>
                </a:solidFill>
                <a:latin typeface="微軟正黑體"/>
                <a:ea typeface="微軟正黑體"/>
              </a:rPr>
              <a:t> M.2 NVMe PCIe </a:t>
            </a:r>
            <a:r>
              <a:rPr lang="en-US" altLang="zh-TW" sz="2000" b="1" err="1">
                <a:solidFill>
                  <a:schemeClr val="bg1"/>
                </a:solidFill>
                <a:latin typeface="微軟正黑體"/>
                <a:ea typeface="微軟正黑體"/>
              </a:rPr>
              <a:t>轉接盒</a:t>
            </a:r>
            <a:r>
              <a:rPr lang="zh-TW" altLang="en-US" sz="2000" b="1">
                <a:solidFill>
                  <a:schemeClr val="bg1"/>
                </a:solidFill>
                <a:latin typeface="微軟正黑體"/>
                <a:ea typeface="微軟正黑體"/>
              </a:rPr>
              <a:t>，支援</a:t>
            </a:r>
            <a:r>
              <a:rPr lang="en-US" altLang="zh-TW" sz="2000" b="1">
                <a:solidFill>
                  <a:schemeClr val="bg1"/>
                </a:solidFill>
                <a:latin typeface="微軟正黑體"/>
                <a:ea typeface="微軟正黑體"/>
              </a:rPr>
              <a:t> PCIe 4.0 </a:t>
            </a:r>
            <a:r>
              <a:rPr lang="zh-TW" altLang="en-US" sz="2000" b="1">
                <a:solidFill>
                  <a:schemeClr val="bg1"/>
                </a:solidFill>
                <a:latin typeface="微軟正黑體"/>
                <a:ea typeface="微軟正黑體"/>
              </a:rPr>
              <a:t>與</a:t>
            </a:r>
            <a:r>
              <a:rPr lang="en-US" altLang="zh-TW" sz="2000" b="1">
                <a:solidFill>
                  <a:schemeClr val="bg1"/>
                </a:solidFill>
                <a:latin typeface="微軟正黑體"/>
                <a:ea typeface="微軟正黑體"/>
              </a:rPr>
              <a:t> 3.0</a:t>
            </a:r>
          </a:p>
        </p:txBody>
      </p:sp>
      <p:pic>
        <p:nvPicPr>
          <p:cNvPr id="8" name="圖片 7" descr="一張含有 電子用品, 電路 的圖片&#10;&#10;自動產生的描述">
            <a:extLst>
              <a:ext uri="{FF2B5EF4-FFF2-40B4-BE49-F238E27FC236}">
                <a16:creationId xmlns:a16="http://schemas.microsoft.com/office/drawing/2014/main" id="{D7241239-FD93-400A-8194-93EF84292836}"/>
              </a:ext>
            </a:extLst>
          </p:cNvPr>
          <p:cNvPicPr>
            <a:picLocks noChangeAspect="1"/>
          </p:cNvPicPr>
          <p:nvPr/>
        </p:nvPicPr>
        <p:blipFill rotWithShape="1">
          <a:blip r:embed="rId2">
            <a:extLst>
              <a:ext uri="{28A0092B-C50C-407E-A947-70E740481C1C}">
                <a14:useLocalDpi xmlns:a14="http://schemas.microsoft.com/office/drawing/2010/main" val="0"/>
              </a:ext>
            </a:extLst>
          </a:blip>
          <a:srcRect l="16164" t="-5085" r="15666" b="-2893"/>
          <a:stretch/>
        </p:blipFill>
        <p:spPr>
          <a:xfrm>
            <a:off x="4081237" y="2550399"/>
            <a:ext cx="3885843" cy="3847539"/>
          </a:xfrm>
          <a:prstGeom prst="rect">
            <a:avLst/>
          </a:prstGeom>
        </p:spPr>
      </p:pic>
      <p:sp>
        <p:nvSpPr>
          <p:cNvPr id="9" name="文字方塊 8">
            <a:extLst>
              <a:ext uri="{FF2B5EF4-FFF2-40B4-BE49-F238E27FC236}">
                <a16:creationId xmlns:a16="http://schemas.microsoft.com/office/drawing/2014/main" id="{86A19D19-79FF-294C-9FB5-73F7053EBC8C}"/>
              </a:ext>
            </a:extLst>
          </p:cNvPr>
          <p:cNvSpPr txBox="1"/>
          <p:nvPr/>
        </p:nvSpPr>
        <p:spPr>
          <a:xfrm>
            <a:off x="7897851" y="2968624"/>
            <a:ext cx="3605033" cy="1569660"/>
          </a:xfrm>
          <a:prstGeom prst="rect">
            <a:avLst/>
          </a:prstGeom>
          <a:noFill/>
        </p:spPr>
        <p:txBody>
          <a:bodyPr wrap="square" rtlCol="0">
            <a:spAutoFit/>
          </a:bodyPr>
          <a:lstStyle/>
          <a:p>
            <a:pPr marL="174625" indent="-174625">
              <a:buFont typeface="Arial" panose="020B0604020202020204" pitchFamily="34" charset="0"/>
              <a:buChar char="•"/>
            </a:pPr>
            <a:r>
              <a:rPr lang="zh-TW" altLang="en-US" sz="1600">
                <a:solidFill>
                  <a:schemeClr val="bg1"/>
                </a:solidFill>
                <a:latin typeface="微軟正黑體" panose="020B0604030504040204" pitchFamily="34" charset="-120"/>
                <a:ea typeface="微軟正黑體" panose="020B0604030504040204" pitchFamily="34" charset="-120"/>
              </a:rPr>
              <a:t>支援使用更易取得且更多選擇的 </a:t>
            </a:r>
            <a:r>
              <a:rPr lang="en-US" altLang="zh-TW" sz="1600">
                <a:solidFill>
                  <a:schemeClr val="bg1"/>
                </a:solidFill>
                <a:latin typeface="微軟正黑體" panose="020B0604030504040204" pitchFamily="34" charset="-120"/>
                <a:ea typeface="微軟正黑體" panose="020B0604030504040204" pitchFamily="34" charset="-120"/>
              </a:rPr>
              <a:t>M.2 NVMe PCIe Gen4/Gen3 SSDs</a:t>
            </a:r>
            <a:br>
              <a:rPr lang="en-US" altLang="zh-TW" sz="1600">
                <a:solidFill>
                  <a:schemeClr val="bg1"/>
                </a:solidFill>
                <a:latin typeface="微軟正黑體" panose="020B0604030504040204" pitchFamily="34" charset="-120"/>
                <a:ea typeface="微軟正黑體" panose="020B0604030504040204" pitchFamily="34" charset="-120"/>
              </a:rPr>
            </a:br>
            <a:endParaRPr lang="en-US" altLang="zh-TW" sz="1600">
              <a:solidFill>
                <a:schemeClr val="bg1"/>
              </a:solidFill>
              <a:latin typeface="微軟正黑體" panose="020B0604030504040204" pitchFamily="34" charset="-120"/>
              <a:ea typeface="微軟正黑體" panose="020B0604030504040204" pitchFamily="34" charset="-120"/>
            </a:endParaRPr>
          </a:p>
          <a:p>
            <a:pPr marL="174625" indent="-174625">
              <a:buFont typeface="Arial" panose="020B0604020202020204" pitchFamily="34" charset="0"/>
              <a:buChar char="•"/>
            </a:pPr>
            <a:r>
              <a:rPr lang="zh-TW" altLang="en-US" sz="1600">
                <a:solidFill>
                  <a:schemeClr val="bg1"/>
                </a:solidFill>
                <a:latin typeface="微軟正黑體" panose="020B0604030504040204" pitchFamily="34" charset="-120"/>
                <a:ea typeface="微軟正黑體" panose="020B0604030504040204" pitchFamily="34" charset="-120"/>
              </a:rPr>
              <a:t>高導熱金屬機身設計，附贈散熱墊，不擔心 </a:t>
            </a:r>
            <a:r>
              <a:rPr lang="en-US" altLang="zh-TW" sz="1600">
                <a:solidFill>
                  <a:schemeClr val="bg1"/>
                </a:solidFill>
                <a:latin typeface="微軟正黑體" panose="020B0604030504040204" pitchFamily="34" charset="-120"/>
                <a:ea typeface="微軟正黑體" panose="020B0604030504040204" pitchFamily="34" charset="-120"/>
              </a:rPr>
              <a:t>M.2 SSD </a:t>
            </a:r>
            <a:r>
              <a:rPr lang="zh-TW" altLang="en-US" sz="1600">
                <a:solidFill>
                  <a:schemeClr val="bg1"/>
                </a:solidFill>
                <a:latin typeface="微軟正黑體" panose="020B0604030504040204" pitchFamily="34" charset="-120"/>
                <a:ea typeface="微軟正黑體" panose="020B0604030504040204" pitchFamily="34" charset="-120"/>
              </a:rPr>
              <a:t>過熱而影響效能或壽命</a:t>
            </a:r>
            <a:endParaRPr lang="en-US" altLang="zh-TW" sz="1600">
              <a:solidFill>
                <a:schemeClr val="bg1"/>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4A47A84F-C22C-4F7E-A126-C730DE36E6C3}"/>
              </a:ext>
            </a:extLst>
          </p:cNvPr>
          <p:cNvGrpSpPr/>
          <p:nvPr/>
        </p:nvGrpSpPr>
        <p:grpSpPr>
          <a:xfrm>
            <a:off x="8017083" y="4703785"/>
            <a:ext cx="3485801" cy="1884653"/>
            <a:chOff x="8017083" y="4703785"/>
            <a:chExt cx="3485801" cy="1884653"/>
          </a:xfrm>
        </p:grpSpPr>
        <p:sp>
          <p:nvSpPr>
            <p:cNvPr id="15" name="矩形: 圓角 14">
              <a:extLst>
                <a:ext uri="{FF2B5EF4-FFF2-40B4-BE49-F238E27FC236}">
                  <a16:creationId xmlns:a16="http://schemas.microsoft.com/office/drawing/2014/main" id="{5888116F-7FD6-4BFF-9582-AE851F72C06F}"/>
                </a:ext>
              </a:extLst>
            </p:cNvPr>
            <p:cNvSpPr/>
            <p:nvPr/>
          </p:nvSpPr>
          <p:spPr>
            <a:xfrm>
              <a:off x="8078940" y="4703785"/>
              <a:ext cx="3423944" cy="1694153"/>
            </a:xfrm>
            <a:prstGeom prst="roundRect">
              <a:avLst>
                <a:gd name="adj" fmla="val 4524"/>
              </a:avLst>
            </a:prstGeom>
            <a:gradFill>
              <a:gsLst>
                <a:gs pos="100000">
                  <a:srgbClr val="0D2670"/>
                </a:gs>
                <a:gs pos="40000">
                  <a:srgbClr val="0D60FE"/>
                </a:gs>
                <a:gs pos="50000">
                  <a:srgbClr val="0D60FE">
                    <a:alpha val="69000"/>
                  </a:srgbClr>
                </a:gs>
                <a:gs pos="0">
                  <a:srgbClr val="1B008E"/>
                </a:gs>
              </a:gsLst>
              <a:lin ang="5400000" scaled="0"/>
            </a:gradFill>
            <a:ln w="15875">
              <a:gradFill>
                <a:gsLst>
                  <a:gs pos="0">
                    <a:srgbClr val="1B008E"/>
                  </a:gs>
                  <a:gs pos="74000">
                    <a:srgbClr val="0D60FE"/>
                  </a:gs>
                  <a:gs pos="100000">
                    <a:srgbClr val="0D2670"/>
                  </a:gs>
                </a:gsLst>
                <a:lin ang="5400000" scaled="1"/>
              </a:gradFill>
            </a:ln>
            <a:effectLst>
              <a:outerShdw blurRad="292100" dist="2667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a:hlinkClick r:id="rId3"/>
              <a:extLst>
                <a:ext uri="{FF2B5EF4-FFF2-40B4-BE49-F238E27FC236}">
                  <a16:creationId xmlns:a16="http://schemas.microsoft.com/office/drawing/2014/main" id="{872FADFC-CFA4-433C-8E69-7C8F001420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8017083" y="4731063"/>
              <a:ext cx="1847850" cy="1857375"/>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AFD45080-243F-44C3-93DE-F480F776894A}"/>
                </a:ext>
              </a:extLst>
            </p:cNvPr>
            <p:cNvSpPr txBox="1"/>
            <p:nvPr/>
          </p:nvSpPr>
          <p:spPr>
            <a:xfrm>
              <a:off x="8240495" y="4799574"/>
              <a:ext cx="2471046" cy="307777"/>
            </a:xfrm>
            <a:prstGeom prst="rect">
              <a:avLst/>
            </a:prstGeom>
            <a:noFill/>
          </p:spPr>
          <p:txBody>
            <a:bodyPr wrap="square" rtlCol="0">
              <a:spAutoFit/>
            </a:bodyPr>
            <a:lstStyle/>
            <a:p>
              <a:pPr algn="ctr"/>
              <a:r>
                <a:rPr lang="en-US" altLang="zh-TW" sz="1400" dirty="0">
                  <a:solidFill>
                    <a:schemeClr val="bg1"/>
                  </a:solidFill>
                  <a:latin typeface="微軟正黑體" panose="020B0604030504040204" pitchFamily="34" charset="-120"/>
                  <a:ea typeface="微軟正黑體" panose="020B0604030504040204" pitchFamily="34" charset="-120"/>
                </a:rPr>
                <a:t>68 x 21 mm</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200" dirty="0">
                  <a:solidFill>
                    <a:schemeClr val="bg1"/>
                  </a:solidFill>
                  <a:latin typeface="微軟正黑體" panose="020B0604030504040204" pitchFamily="34" charset="-120"/>
                  <a:ea typeface="微軟正黑體" panose="020B0604030504040204" pitchFamily="34" charset="-120"/>
                </a:rPr>
                <a:t>(</a:t>
              </a:r>
              <a:r>
                <a:rPr lang="zh-TW" altLang="en-US" sz="1200" dirty="0">
                  <a:solidFill>
                    <a:schemeClr val="bg1"/>
                  </a:solidFill>
                  <a:latin typeface="微軟正黑體" panose="020B0604030504040204" pitchFamily="34" charset="-120"/>
                  <a:ea typeface="微軟正黑體" panose="020B0604030504040204" pitchFamily="34" charset="-120"/>
                </a:rPr>
                <a:t>用於</a:t>
              </a:r>
              <a:r>
                <a:rPr lang="en-US" altLang="zh-TW" sz="1200" dirty="0">
                  <a:solidFill>
                    <a:schemeClr val="bg1"/>
                  </a:solidFill>
                  <a:latin typeface="微軟正黑體" panose="020B0604030504040204" pitchFamily="34" charset="-120"/>
                  <a:ea typeface="微軟正黑體" panose="020B0604030504040204" pitchFamily="34" charset="-120"/>
                </a:rPr>
                <a:t> SSD </a:t>
              </a:r>
              <a:r>
                <a:rPr lang="zh-TW" altLang="en-US" sz="1200" dirty="0">
                  <a:solidFill>
                    <a:schemeClr val="bg1"/>
                  </a:solidFill>
                  <a:latin typeface="微軟正黑體" panose="020B0604030504040204" pitchFamily="34" charset="-120"/>
                  <a:ea typeface="微軟正黑體" panose="020B0604030504040204" pitchFamily="34" charset="-120"/>
                </a:rPr>
                <a:t>上方</a:t>
              </a:r>
              <a:r>
                <a:rPr lang="en-US" altLang="zh-TW" sz="1200" dirty="0">
                  <a:solidFill>
                    <a:schemeClr val="bg1"/>
                  </a:solidFill>
                  <a:latin typeface="微軟正黑體" panose="020B0604030504040204" pitchFamily="34" charset="-120"/>
                  <a:ea typeface="微軟正黑體" panose="020B0604030504040204" pitchFamily="34" charset="-120"/>
                </a:rPr>
                <a:t>)</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cxnSp>
          <p:nvCxnSpPr>
            <p:cNvPr id="13" name="直線接點 12">
              <a:extLst>
                <a:ext uri="{FF2B5EF4-FFF2-40B4-BE49-F238E27FC236}">
                  <a16:creationId xmlns:a16="http://schemas.microsoft.com/office/drawing/2014/main" id="{CE8C5AC8-74AE-4C09-BC65-6189F1F9FCFB}"/>
                </a:ext>
              </a:extLst>
            </p:cNvPr>
            <p:cNvCxnSpPr>
              <a:cxnSpLocks/>
            </p:cNvCxnSpPr>
            <p:nvPr/>
          </p:nvCxnSpPr>
          <p:spPr>
            <a:xfrm flipV="1">
              <a:off x="8464595" y="5079267"/>
              <a:ext cx="0" cy="147038"/>
            </a:xfrm>
            <a:prstGeom prst="line">
              <a:avLst/>
            </a:prstGeom>
            <a:ln w="12700">
              <a:solidFill>
                <a:srgbClr val="03D2FB"/>
              </a:solidFill>
            </a:ln>
          </p:spPr>
          <p:style>
            <a:lnRef idx="1">
              <a:schemeClr val="dk1"/>
            </a:lnRef>
            <a:fillRef idx="0">
              <a:schemeClr val="dk1"/>
            </a:fillRef>
            <a:effectRef idx="0">
              <a:schemeClr val="dk1"/>
            </a:effectRef>
            <a:fontRef idx="minor">
              <a:schemeClr val="tx1"/>
            </a:fontRef>
          </p:style>
        </p:cxnSp>
        <p:sp>
          <p:nvSpPr>
            <p:cNvPr id="17" name="文字方塊 16">
              <a:extLst>
                <a:ext uri="{FF2B5EF4-FFF2-40B4-BE49-F238E27FC236}">
                  <a16:creationId xmlns:a16="http://schemas.microsoft.com/office/drawing/2014/main" id="{4456D200-0832-46C1-B574-0BE454F43E6C}"/>
                </a:ext>
              </a:extLst>
            </p:cNvPr>
            <p:cNvSpPr txBox="1"/>
            <p:nvPr/>
          </p:nvSpPr>
          <p:spPr>
            <a:xfrm>
              <a:off x="9543175" y="5292017"/>
              <a:ext cx="1590767" cy="677108"/>
            </a:xfrm>
            <a:prstGeom prst="rect">
              <a:avLst/>
            </a:prstGeom>
            <a:noFill/>
          </p:spPr>
          <p:txBody>
            <a:bodyPr wrap="square" rtlCol="0">
              <a:spAutoFit/>
            </a:bodyPr>
            <a:lstStyle/>
            <a:p>
              <a:pPr algn="ctr"/>
              <a:r>
                <a:rPr lang="en-US" altLang="zh-TW" sz="1400" dirty="0">
                  <a:solidFill>
                    <a:schemeClr val="bg1"/>
                  </a:solidFill>
                  <a:latin typeface="微軟正黑體" panose="020B0604030504040204" pitchFamily="34" charset="-120"/>
                  <a:ea typeface="微軟正黑體" panose="020B0604030504040204" pitchFamily="34" charset="-120"/>
                </a:rPr>
                <a:t>68 x 15 mm</a:t>
              </a: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200" dirty="0">
                  <a:solidFill>
                    <a:schemeClr val="bg1"/>
                  </a:solidFill>
                  <a:latin typeface="微軟正黑體" panose="020B0604030504040204" pitchFamily="34" charset="-120"/>
                  <a:ea typeface="微軟正黑體" panose="020B0604030504040204" pitchFamily="34" charset="-120"/>
                </a:rPr>
                <a:t>(</a:t>
              </a:r>
              <a:r>
                <a:rPr lang="zh-TW" altLang="en-US" sz="1200" dirty="0">
                  <a:solidFill>
                    <a:schemeClr val="bg1"/>
                  </a:solidFill>
                  <a:latin typeface="微軟正黑體" panose="020B0604030504040204" pitchFamily="34" charset="-120"/>
                  <a:ea typeface="微軟正黑體" panose="020B0604030504040204" pitchFamily="34" charset="-120"/>
                </a:rPr>
                <a:t>用於</a:t>
              </a:r>
              <a:r>
                <a:rPr lang="en-US" altLang="zh-TW" sz="1200" dirty="0">
                  <a:solidFill>
                    <a:schemeClr val="bg1"/>
                  </a:solidFill>
                  <a:latin typeface="微軟正黑體" panose="020B0604030504040204" pitchFamily="34" charset="-120"/>
                  <a:ea typeface="微軟正黑體" panose="020B0604030504040204" pitchFamily="34" charset="-120"/>
                </a:rPr>
                <a:t>SSD</a:t>
              </a:r>
              <a:r>
                <a:rPr lang="zh-TW" altLang="en-US" sz="1200" dirty="0">
                  <a:solidFill>
                    <a:schemeClr val="bg1"/>
                  </a:solidFill>
                  <a:latin typeface="微軟正黑體" panose="020B0604030504040204" pitchFamily="34" charset="-120"/>
                  <a:ea typeface="微軟正黑體" panose="020B0604030504040204" pitchFamily="34" charset="-120"/>
                </a:rPr>
                <a:t>下方，單面</a:t>
              </a:r>
              <a:r>
                <a:rPr lang="en-US" altLang="zh-TW" sz="1200" dirty="0">
                  <a:solidFill>
                    <a:schemeClr val="bg1"/>
                  </a:solidFill>
                  <a:latin typeface="微軟正黑體" panose="020B0604030504040204" pitchFamily="34" charset="-120"/>
                  <a:ea typeface="微軟正黑體" panose="020B0604030504040204" pitchFamily="34" charset="-120"/>
                </a:rPr>
                <a:t>SSD</a:t>
              </a:r>
              <a:r>
                <a:rPr lang="zh-TW" altLang="en-US" sz="1200" dirty="0">
                  <a:solidFill>
                    <a:schemeClr val="bg1"/>
                  </a:solidFill>
                  <a:latin typeface="微軟正黑體" panose="020B0604030504040204" pitchFamily="34" charset="-120"/>
                  <a:ea typeface="微軟正黑體" panose="020B0604030504040204" pitchFamily="34" charset="-120"/>
                </a:rPr>
                <a:t>需使用兩片</a:t>
              </a:r>
              <a:r>
                <a:rPr lang="en-US" altLang="zh-TW" sz="1200" dirty="0">
                  <a:solidFill>
                    <a:schemeClr val="bg1"/>
                  </a:solidFill>
                  <a:latin typeface="微軟正黑體" panose="020B0604030504040204" pitchFamily="34" charset="-120"/>
                  <a:ea typeface="微軟正黑體" panose="020B0604030504040204" pitchFamily="34" charset="-120"/>
                </a:rPr>
                <a:t>)</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cxnSp>
          <p:nvCxnSpPr>
            <p:cNvPr id="18" name="接點: 肘形 17">
              <a:extLst>
                <a:ext uri="{FF2B5EF4-FFF2-40B4-BE49-F238E27FC236}">
                  <a16:creationId xmlns:a16="http://schemas.microsoft.com/office/drawing/2014/main" id="{89B826C2-5E6C-4CA3-B058-6970D86C79E7}"/>
                </a:ext>
              </a:extLst>
            </p:cNvPr>
            <p:cNvCxnSpPr>
              <a:cxnSpLocks/>
            </p:cNvCxnSpPr>
            <p:nvPr/>
          </p:nvCxnSpPr>
          <p:spPr>
            <a:xfrm>
              <a:off x="8975794" y="6083555"/>
              <a:ext cx="468416" cy="99680"/>
            </a:xfrm>
            <a:prstGeom prst="bentConnector3">
              <a:avLst>
                <a:gd name="adj1" fmla="val 41"/>
              </a:avLst>
            </a:prstGeom>
            <a:ln w="12700">
              <a:solidFill>
                <a:srgbClr val="03D2FB"/>
              </a:solidFill>
            </a:ln>
          </p:spPr>
          <p:style>
            <a:lnRef idx="1">
              <a:schemeClr val="dk1"/>
            </a:lnRef>
            <a:fillRef idx="0">
              <a:schemeClr val="dk1"/>
            </a:fillRef>
            <a:effectRef idx="0">
              <a:schemeClr val="dk1"/>
            </a:effectRef>
            <a:fontRef idx="minor">
              <a:schemeClr val="tx1"/>
            </a:fontRef>
          </p:style>
        </p:cxnSp>
        <p:cxnSp>
          <p:nvCxnSpPr>
            <p:cNvPr id="21" name="直線接點 20">
              <a:extLst>
                <a:ext uri="{FF2B5EF4-FFF2-40B4-BE49-F238E27FC236}">
                  <a16:creationId xmlns:a16="http://schemas.microsoft.com/office/drawing/2014/main" id="{AE47FB6E-EA54-4CE3-BC26-51F1288FB110}"/>
                </a:ext>
              </a:extLst>
            </p:cNvPr>
            <p:cNvCxnSpPr>
              <a:cxnSpLocks/>
            </p:cNvCxnSpPr>
            <p:nvPr/>
          </p:nvCxnSpPr>
          <p:spPr>
            <a:xfrm flipV="1">
              <a:off x="9444210" y="6080154"/>
              <a:ext cx="0" cy="103081"/>
            </a:xfrm>
            <a:prstGeom prst="line">
              <a:avLst/>
            </a:prstGeom>
            <a:ln w="12700">
              <a:solidFill>
                <a:srgbClr val="03D2FB"/>
              </a:solidFill>
            </a:ln>
          </p:spPr>
          <p:style>
            <a:lnRef idx="1">
              <a:schemeClr val="dk1"/>
            </a:lnRef>
            <a:fillRef idx="0">
              <a:schemeClr val="dk1"/>
            </a:fillRef>
            <a:effectRef idx="0">
              <a:schemeClr val="dk1"/>
            </a:effectRef>
            <a:fontRef idx="minor">
              <a:schemeClr val="tx1"/>
            </a:fontRef>
          </p:style>
        </p:cxnSp>
      </p:grpSp>
      <p:sp>
        <p:nvSpPr>
          <p:cNvPr id="16" name="文字方塊 15">
            <a:extLst>
              <a:ext uri="{FF2B5EF4-FFF2-40B4-BE49-F238E27FC236}">
                <a16:creationId xmlns:a16="http://schemas.microsoft.com/office/drawing/2014/main" id="{227CB94F-E394-4B13-A90B-E04E2565BDA5}"/>
              </a:ext>
            </a:extLst>
          </p:cNvPr>
          <p:cNvSpPr txBox="1"/>
          <p:nvPr/>
        </p:nvSpPr>
        <p:spPr>
          <a:xfrm>
            <a:off x="625245" y="267786"/>
            <a:ext cx="10508699" cy="1323439"/>
          </a:xfrm>
          <a:prstGeom prst="rect">
            <a:avLst/>
          </a:prstGeom>
          <a:noFill/>
        </p:spPr>
        <p:txBody>
          <a:bodyPr wrap="square" rtlCol="0">
            <a:spAutoFit/>
          </a:bodyPr>
          <a:lstStyle/>
          <a:p>
            <a:r>
              <a:rPr lang="zh-TW" altLang="en-US" sz="4000" b="1">
                <a:solidFill>
                  <a:schemeClr val="bg1"/>
                </a:solidFill>
                <a:latin typeface="微軟正黑體" panose="020B0604030504040204" pitchFamily="34" charset="-120"/>
                <a:ea typeface="微軟正黑體" panose="020B0604030504040204" pitchFamily="34" charset="-120"/>
              </a:rPr>
              <a:t>安裝 </a:t>
            </a:r>
            <a:r>
              <a:rPr lang="en-US" altLang="zh-TW" sz="4000" b="1">
                <a:solidFill>
                  <a:schemeClr val="bg1"/>
                </a:solidFill>
                <a:latin typeface="微軟正黑體" panose="020B0604030504040204" pitchFamily="34" charset="-120"/>
                <a:ea typeface="微軟正黑體" panose="020B0604030504040204" pitchFamily="34" charset="-120"/>
              </a:rPr>
              <a:t>M.2 NVMe SSDs </a:t>
            </a:r>
            <a:r>
              <a:rPr lang="zh-TW" altLang="en-US" sz="4000" b="1">
                <a:solidFill>
                  <a:schemeClr val="bg1"/>
                </a:solidFill>
                <a:latin typeface="微軟正黑體" panose="020B0604030504040204" pitchFamily="34" charset="-120"/>
                <a:ea typeface="微軟正黑體" panose="020B0604030504040204" pitchFamily="34" charset="-120"/>
              </a:rPr>
              <a:t>於 </a:t>
            </a:r>
            <a:r>
              <a:rPr lang="en-US" altLang="zh-TW" sz="4000" b="1">
                <a:solidFill>
                  <a:schemeClr val="bg1"/>
                </a:solidFill>
                <a:latin typeface="微軟正黑體" panose="020B0604030504040204" pitchFamily="34" charset="-120"/>
                <a:ea typeface="微軟正黑體" panose="020B0604030504040204" pitchFamily="34" charset="-120"/>
              </a:rPr>
              <a:t>QNAP QDA-UMP4 U.2 </a:t>
            </a:r>
            <a:r>
              <a:rPr lang="zh-TW" altLang="en-US" sz="4000" b="1">
                <a:solidFill>
                  <a:schemeClr val="bg1"/>
                </a:solidFill>
                <a:latin typeface="微軟正黑體" panose="020B0604030504040204" pitchFamily="34" charset="-120"/>
                <a:ea typeface="微軟正黑體" panose="020B0604030504040204" pitchFamily="34" charset="-120"/>
              </a:rPr>
              <a:t>對 </a:t>
            </a:r>
            <a:r>
              <a:rPr lang="en-US" altLang="zh-TW" sz="4000" b="1">
                <a:solidFill>
                  <a:schemeClr val="bg1"/>
                </a:solidFill>
                <a:latin typeface="微軟正黑體" panose="020B0604030504040204" pitchFamily="34" charset="-120"/>
                <a:ea typeface="微軟正黑體" panose="020B0604030504040204" pitchFamily="34" charset="-120"/>
              </a:rPr>
              <a:t>M.2 SSD </a:t>
            </a:r>
            <a:r>
              <a:rPr lang="zh-TW" altLang="en-US" sz="4000" b="1">
                <a:solidFill>
                  <a:schemeClr val="bg1"/>
                </a:solidFill>
                <a:latin typeface="微軟正黑體" panose="020B0604030504040204" pitchFamily="34" charset="-120"/>
                <a:ea typeface="微軟正黑體" panose="020B0604030504040204" pitchFamily="34" charset="-120"/>
              </a:rPr>
              <a:t>轉接盒，經濟又彈性</a:t>
            </a:r>
          </a:p>
        </p:txBody>
      </p:sp>
      <p:sp>
        <p:nvSpPr>
          <p:cNvPr id="20" name="文字方塊 19">
            <a:extLst>
              <a:ext uri="{FF2B5EF4-FFF2-40B4-BE49-F238E27FC236}">
                <a16:creationId xmlns:a16="http://schemas.microsoft.com/office/drawing/2014/main" id="{F3CCAC7F-AC8D-9C4B-B7CB-3EDA69D33773}"/>
              </a:ext>
            </a:extLst>
          </p:cNvPr>
          <p:cNvSpPr txBox="1"/>
          <p:nvPr/>
        </p:nvSpPr>
        <p:spPr>
          <a:xfrm>
            <a:off x="4266055" y="1889794"/>
            <a:ext cx="2949008" cy="400110"/>
          </a:xfrm>
          <a:prstGeom prst="rect">
            <a:avLst/>
          </a:prstGeom>
          <a:noFill/>
        </p:spPr>
        <p:txBody>
          <a:bodyPr wrap="square" lIns="91440" tIns="45720" rIns="91440" bIns="45720" rtlCol="0" anchor="t">
            <a:spAutoFit/>
          </a:bodyPr>
          <a:lstStyle/>
          <a:p>
            <a:r>
              <a:rPr lang="zh-TW" altLang="en-US" sz="2000" b="1">
                <a:solidFill>
                  <a:schemeClr val="bg1"/>
                </a:solidFill>
                <a:latin typeface="微軟正黑體"/>
                <a:ea typeface="微軟正黑體"/>
              </a:rPr>
              <a:t>訂購料號</a:t>
            </a:r>
            <a:r>
              <a:rPr lang="en-US" altLang="zh-TW" sz="2000" b="1">
                <a:solidFill>
                  <a:schemeClr val="bg1"/>
                </a:solidFill>
                <a:latin typeface="微軟正黑體"/>
                <a:ea typeface="微軟正黑體"/>
              </a:rPr>
              <a:t>: QDA-UMP4</a:t>
            </a:r>
          </a:p>
        </p:txBody>
      </p:sp>
      <p:pic>
        <p:nvPicPr>
          <p:cNvPr id="12" name="圖片 11">
            <a:extLst>
              <a:ext uri="{FF2B5EF4-FFF2-40B4-BE49-F238E27FC236}">
                <a16:creationId xmlns:a16="http://schemas.microsoft.com/office/drawing/2014/main" id="{181E6CE1-8D8E-CE7F-EBB7-8ED6A28D8060}"/>
              </a:ext>
            </a:extLst>
          </p:cNvPr>
          <p:cNvPicPr>
            <a:picLocks noChangeAspect="1"/>
          </p:cNvPicPr>
          <p:nvPr/>
        </p:nvPicPr>
        <p:blipFill rotWithShape="1">
          <a:blip r:embed="rId6">
            <a:extLst>
              <a:ext uri="{28A0092B-C50C-407E-A947-70E740481C1C}">
                <a14:useLocalDpi xmlns:a14="http://schemas.microsoft.com/office/drawing/2010/main" val="0"/>
              </a:ext>
            </a:extLst>
          </a:blip>
          <a:srcRect l="10795" t="2681" r="11748" b="55218"/>
          <a:stretch/>
        </p:blipFill>
        <p:spPr>
          <a:xfrm>
            <a:off x="750469" y="1931293"/>
            <a:ext cx="3330768" cy="2222431"/>
          </a:xfrm>
          <a:prstGeom prst="rect">
            <a:avLst/>
          </a:prstGeom>
        </p:spPr>
      </p:pic>
      <p:pic>
        <p:nvPicPr>
          <p:cNvPr id="24" name="圖片 23">
            <a:extLst>
              <a:ext uri="{FF2B5EF4-FFF2-40B4-BE49-F238E27FC236}">
                <a16:creationId xmlns:a16="http://schemas.microsoft.com/office/drawing/2014/main" id="{FB4B496B-3294-E512-0DB7-6F42B84EF7C7}"/>
              </a:ext>
            </a:extLst>
          </p:cNvPr>
          <p:cNvPicPr>
            <a:picLocks noChangeAspect="1"/>
          </p:cNvPicPr>
          <p:nvPr/>
        </p:nvPicPr>
        <p:blipFill rotWithShape="1">
          <a:blip r:embed="rId6">
            <a:extLst>
              <a:ext uri="{28A0092B-C50C-407E-A947-70E740481C1C}">
                <a14:useLocalDpi xmlns:a14="http://schemas.microsoft.com/office/drawing/2010/main" val="0"/>
              </a:ext>
            </a:extLst>
          </a:blip>
          <a:srcRect l="-2113" t="49393" r="11747" b="8506"/>
          <a:stretch/>
        </p:blipFill>
        <p:spPr>
          <a:xfrm>
            <a:off x="178445" y="4283972"/>
            <a:ext cx="3885843" cy="2222431"/>
          </a:xfrm>
          <a:prstGeom prst="rect">
            <a:avLst/>
          </a:prstGeom>
        </p:spPr>
      </p:pic>
    </p:spTree>
    <p:extLst>
      <p:ext uri="{BB962C8B-B14F-4D97-AF65-F5344CB8AC3E}">
        <p14:creationId xmlns:p14="http://schemas.microsoft.com/office/powerpoint/2010/main" val="338404739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5708</Words>
  <Application>Microsoft Office PowerPoint</Application>
  <PresentationFormat>寬螢幕</PresentationFormat>
  <Paragraphs>668</Paragraphs>
  <Slides>54</Slides>
  <Notes>28</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54</vt:i4>
      </vt:variant>
    </vt:vector>
  </HeadingPairs>
  <TitlesOfParts>
    <vt:vector size="64" baseType="lpstr">
      <vt:lpstr>微軟正黑體</vt:lpstr>
      <vt:lpstr>微軟正黑體</vt:lpstr>
      <vt:lpstr>微軟正黑體 Light</vt:lpstr>
      <vt:lpstr>Arial</vt:lpstr>
      <vt:lpstr>Calibri</vt:lpstr>
      <vt:lpstr>Calibri Light</vt:lpstr>
      <vt:lpstr>Corbel</vt:lpstr>
      <vt:lpstr>Roboto</vt:lpstr>
      <vt:lpstr>Wingdings</vt:lpstr>
      <vt:lpstr>Office 佈景主題</vt:lpstr>
      <vt:lpstr>PowerPoint 簡報</vt:lpstr>
      <vt:lpstr>PowerPoint 簡報</vt:lpstr>
      <vt:lpstr>傳統 SAS 全快閃 NAS 遭遇 SSD 可分配頻寬瓶頸</vt:lpstr>
      <vt:lpstr>PowerPoint 簡報</vt:lpstr>
      <vt:lpstr>PowerPoint 簡報</vt:lpstr>
      <vt:lpstr>PowerPoint 簡報</vt:lpstr>
      <vt:lpstr>2.5 吋 NVMe / SATA SSD 安裝步驟</vt:lpstr>
      <vt:lpstr>PowerPoint 簡報</vt:lpstr>
      <vt:lpstr>PowerPoint 簡報</vt:lpstr>
      <vt:lpstr>PowerPoint 簡報</vt:lpstr>
      <vt:lpstr>PowerPoint 簡報</vt:lpstr>
      <vt:lpstr>PowerPoint 簡報</vt:lpstr>
      <vt:lpstr>PowerPoint 簡報</vt:lpstr>
      <vt:lpstr>彈性網路選擇，25GbE 網路埠搭配 轉發器即可向下相容 10GbE/1GbE 網路</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Kernel 5.10 LTS</vt:lpstr>
      <vt:lpstr>PowerPoint 簡報</vt:lpstr>
      <vt:lpstr>PowerPoint 簡報</vt:lpstr>
      <vt:lpstr>PowerPoint 簡報</vt:lpstr>
      <vt:lpstr>最佳萬人用戶數等級檔案儲存方案， 文件儲存、備份、搜尋與管理輕鬆搞定</vt:lpstr>
      <vt:lpstr>內建 exFAT 檔案系統驅動程式， 加速大型影音檔案跨平台交換 &amp; 分享</vt:lpstr>
      <vt:lpstr>一次提供三階段的備份方式 :  給您最齊全的資料備援保護</vt:lpstr>
      <vt:lpstr>HBS 3.0 輕鬆完成備份 3-2-1 的策略</vt:lpstr>
      <vt:lpstr>SnapSync 快照同步</vt:lpstr>
      <vt:lpstr>PowerPoint 簡報</vt:lpstr>
      <vt:lpstr>PowerPoint 簡報</vt:lpstr>
      <vt:lpstr>PowerPoint 簡報</vt:lpstr>
      <vt:lpstr>PowerPoint 簡報</vt:lpstr>
      <vt:lpstr>Hyper Data Protector: 免授權 VMware® 與 Hyper-V 虛擬機備份一體機</vt:lpstr>
      <vt:lpstr>PowerPoint 簡報</vt:lpstr>
      <vt:lpstr>HybridMount 無縫掛載雲空間， 兩種彈性存取模式</vt:lpstr>
      <vt:lpstr>LUN 資料上雲與大型資料庫雲端備份利器： VJBOD cloud 區塊型雲網關</vt:lpstr>
      <vt:lpstr>PowerPoint 簡報</vt:lpstr>
      <vt:lpstr>虛擬機工作站與容器工作站創建 VM 應用儲存一體機</vt:lpstr>
      <vt:lpstr>PowerPoint 簡報</vt:lpstr>
      <vt:lpstr>適合企業與工作團隊使用的  Virtual NAS 解決方案</vt:lpstr>
      <vt:lpstr>完善的虛擬化認證加持</vt:lpstr>
      <vt:lpstr>搭配網路攝影機與 QVR Elite 軟體 打造智慧安全監控系統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Yvonne Tsai 蔡亞彣</cp:lastModifiedBy>
  <cp:revision>2</cp:revision>
  <dcterms:created xsi:type="dcterms:W3CDTF">2021-03-26T08:21:54Z</dcterms:created>
  <dcterms:modified xsi:type="dcterms:W3CDTF">2022-07-28T04:16:21Z</dcterms:modified>
</cp:coreProperties>
</file>