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5" r:id="rId1"/>
  </p:sldMasterIdLst>
  <p:notesMasterIdLst>
    <p:notesMasterId r:id="rId56"/>
  </p:notesMasterIdLst>
  <p:sldIdLst>
    <p:sldId id="256" r:id="rId2"/>
    <p:sldId id="257" r:id="rId3"/>
    <p:sldId id="258" r:id="rId4"/>
    <p:sldId id="259" r:id="rId5"/>
    <p:sldId id="311"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17" r:id="rId20"/>
    <p:sldId id="275" r:id="rId21"/>
    <p:sldId id="316" r:id="rId22"/>
    <p:sldId id="312" r:id="rId23"/>
    <p:sldId id="313" r:id="rId24"/>
    <p:sldId id="279" r:id="rId25"/>
    <p:sldId id="280" r:id="rId26"/>
    <p:sldId id="281" r:id="rId27"/>
    <p:sldId id="282" r:id="rId28"/>
    <p:sldId id="283" r:id="rId29"/>
    <p:sldId id="284" r:id="rId30"/>
    <p:sldId id="285" r:id="rId31"/>
    <p:sldId id="286" r:id="rId32"/>
    <p:sldId id="287" r:id="rId33"/>
    <p:sldId id="288" r:id="rId34"/>
    <p:sldId id="289" r:id="rId35"/>
    <p:sldId id="314"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15" r:id="rId51"/>
    <p:sldId id="306" r:id="rId52"/>
    <p:sldId id="307" r:id="rId53"/>
    <p:sldId id="308" r:id="rId54"/>
    <p:sldId id="309"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Microsoft JhengHei" panose="020B0604030504040204" pitchFamily="34" charset="-120"/>
      <p:regular r:id="rId61"/>
      <p:bold r:id="rId62"/>
    </p:embeddedFont>
    <p:embeddedFont>
      <p:font typeface="Microsoft Himalaya" panose="01010100010101010101" pitchFamily="2" charset="0"/>
      <p:regular r:id="rId63"/>
    </p:embeddedFont>
    <p:embeddedFont>
      <p:font typeface="Corbel" panose="020B0503020204020204" pitchFamily="34" charset="0"/>
      <p:regular r:id="rId64"/>
      <p:bold r:id="rId65"/>
      <p:italic r:id="rId66"/>
      <p:boldItalic r:id="rId67"/>
    </p:embeddedFont>
    <p:embeddedFont>
      <p:font typeface="Microsoft JhengHei" panose="020B0604030504040204" pitchFamily="34" charset="-120"/>
      <p:regular r:id="rId61"/>
      <p:bold r:id="rId62"/>
    </p:embeddedFont>
    <p:embeddedFont>
      <p:font typeface="Meiryo UI" panose="020B0604030504040204" pitchFamily="50" charset="-128"/>
      <p:regular r:id="rId68"/>
      <p:bold r:id="rId69"/>
      <p:italic r:id="rId70"/>
      <p:boldItalic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a:srgbClr val="F8D7CD"/>
    <a:srgbClr val="EE6D2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12EBF3-F529-481F-93A6-0EACE3982403}">
  <a:tblStyle styleId="{E012EBF3-F529-481F-93A6-0EACE398240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F072E86-7E0F-47E5-ACA6-BDED4933F77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Microsoft JhengHei"/>
            </a:endParaRPr>
          </a:p>
        </p:txBody>
      </p:sp>
      <p:sp>
        <p:nvSpPr>
          <p:cNvPr id="216" name="Google Shape;21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FFFFFF"/>
              </a:solidFill>
              <a:latin typeface="Microsoft JhengHei"/>
              <a:ea typeface="Microsoft JhengHei"/>
              <a:cs typeface="Microsoft JhengHei"/>
              <a:sym typeface="Microsoft JhengHei"/>
            </a:endParaRPr>
          </a:p>
        </p:txBody>
      </p:sp>
      <p:sp>
        <p:nvSpPr>
          <p:cNvPr id="233" name="Google Shape;23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FFFFFF"/>
              </a:solidFill>
              <a:latin typeface="Microsoft JhengHei"/>
              <a:ea typeface="Microsoft JhengHei"/>
              <a:cs typeface="Microsoft JhengHei"/>
              <a:sym typeface="Microsoft JhengHei"/>
            </a:endParaRPr>
          </a:p>
        </p:txBody>
      </p:sp>
      <p:sp>
        <p:nvSpPr>
          <p:cNvPr id="246" name="Google Shape;24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BD6D91F-C0E0-4E48-92F2-7BB17C9752D5}" type="slidenum">
              <a:rPr lang="en-US" smtClean="0">
                <a:latin typeface="Meiryo UI" panose="020B0604030504040204" pitchFamily="50" charset="-128"/>
                <a:ea typeface="Meiryo UI" panose="020B0604030504040204" pitchFamily="50" charset="-128"/>
              </a:rPr>
              <a:t>22</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6490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BD6D91F-C0E0-4E48-92F2-7BB17C9752D5}" type="slidenum">
              <a:rPr lang="en-US" smtClean="0">
                <a:latin typeface="Meiryo UI" panose="020B0604030504040204" pitchFamily="50" charset="-128"/>
                <a:ea typeface="Meiryo UI" panose="020B0604030504040204" pitchFamily="50" charset="-128"/>
              </a:rPr>
              <a:t>23</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5064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25</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 name="Google Shape;5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34</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4232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A6B6588-CE28-3A4D-A9A4-5C94305DF7C7}" type="slidenum">
              <a:rPr kumimoji="1" lang="zh-TW" altLang="en-US" smtClean="0">
                <a:latin typeface="Meiryo UI" panose="020B0604030504040204" pitchFamily="50" charset="-128"/>
                <a:ea typeface="Meiryo UI" panose="020B0604030504040204" pitchFamily="50" charset="-128"/>
              </a:rPr>
              <a:t>35</a:t>
            </a:fld>
            <a:endParaRPr kumimoji="1"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40635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300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189838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57395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601814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8636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41</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6970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42</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612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43</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4484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2192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040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8715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8202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48</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4518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886857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450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533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75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7293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34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自訂版面配置">
  <p:cSld name="14_自訂版面配置">
    <p:spTree>
      <p:nvGrpSpPr>
        <p:cNvPr id="1" name="Shape 38"/>
        <p:cNvGrpSpPr/>
        <p:nvPr/>
      </p:nvGrpSpPr>
      <p:grpSpPr>
        <a:xfrm>
          <a:off x="0" y="0"/>
          <a:ext cx="0" cy="0"/>
          <a:chOff x="0" y="0"/>
          <a:chExt cx="0" cy="0"/>
        </a:xfrm>
      </p:grpSpPr>
      <p:pic>
        <p:nvPicPr>
          <p:cNvPr id="39" name="Google Shape;39;p14" descr="一張含有 電腦, 黑色, 架, 自動販賣機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_自訂版面配置">
  <p:cSld name="12_自訂版面配置">
    <p:spTree>
      <p:nvGrpSpPr>
        <p:cNvPr id="1" name="Shape 40"/>
        <p:cNvGrpSpPr/>
        <p:nvPr/>
      </p:nvGrpSpPr>
      <p:grpSpPr>
        <a:xfrm>
          <a:off x="0" y="0"/>
          <a:ext cx="0" cy="0"/>
          <a:chOff x="0" y="0"/>
          <a:chExt cx="0" cy="0"/>
        </a:xfrm>
      </p:grpSpPr>
      <p:pic>
        <p:nvPicPr>
          <p:cNvPr id="41" name="Google Shape;41;p15" descr="一張含有 文字, 電子用品, 電腦 的圖片&#10;&#10;自動產生的描述"/>
          <p:cNvPicPr preferRelativeResize="0"/>
          <p:nvPr/>
        </p:nvPicPr>
        <p:blipFill rotWithShape="1">
          <a:blip r:embed="rId2">
            <a:alphaModFix/>
          </a:blip>
          <a:srcRect l="4792" t="882" r="4413" b="8322"/>
          <a:stretch/>
        </p:blipFill>
        <p:spPr>
          <a:xfrm>
            <a:off x="0" y="0"/>
            <a:ext cx="12192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自訂版面配置">
  <p:cSld name="15_自訂版面配置">
    <p:spTree>
      <p:nvGrpSpPr>
        <p:cNvPr id="1" name="Shape 42"/>
        <p:cNvGrpSpPr/>
        <p:nvPr/>
      </p:nvGrpSpPr>
      <p:grpSpPr>
        <a:xfrm>
          <a:off x="0" y="0"/>
          <a:ext cx="0" cy="0"/>
          <a:chOff x="0" y="0"/>
          <a:chExt cx="0" cy="0"/>
        </a:xfrm>
      </p:grpSpPr>
      <p:pic>
        <p:nvPicPr>
          <p:cNvPr id="43" name="Google Shape;43;p16" descr="一張含有 文字, 室內, 牆, 電腦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44"/>
        <p:cNvGrpSpPr/>
        <p:nvPr/>
      </p:nvGrpSpPr>
      <p:grpSpPr>
        <a:xfrm>
          <a:off x="0" y="0"/>
          <a:ext cx="0" cy="0"/>
          <a:chOff x="0" y="0"/>
          <a:chExt cx="0" cy="0"/>
        </a:xfrm>
      </p:grpSpPr>
      <p:pic>
        <p:nvPicPr>
          <p:cNvPr id="45" name="Google Shape;45;p17" descr="一張含有 夜空, 海底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Google Shape;46;p17"/>
          <p:cNvSpPr txBox="1">
            <a:spLocks noGrp="1"/>
          </p:cNvSpPr>
          <p:nvPr>
            <p:ph type="title"/>
          </p:nvPr>
        </p:nvSpPr>
        <p:spPr>
          <a:xfrm>
            <a:off x="510139" y="365125"/>
            <a:ext cx="1117172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icrosoft JhengHei"/>
              <a:buNone/>
              <a:defRPr>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自訂版面配置">
  <p:cSld name="7_自訂版面配置">
    <p:spTree>
      <p:nvGrpSpPr>
        <p:cNvPr id="1" name="Shape 47"/>
        <p:cNvGrpSpPr/>
        <p:nvPr/>
      </p:nvGrpSpPr>
      <p:grpSpPr>
        <a:xfrm>
          <a:off x="0" y="0"/>
          <a:ext cx="0" cy="0"/>
          <a:chOff x="0" y="0"/>
          <a:chExt cx="0" cy="0"/>
        </a:xfrm>
      </p:grpSpPr>
      <p:pic>
        <p:nvPicPr>
          <p:cNvPr id="48" name="Google Shape;48;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 name="Google Shape;49;p18"/>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icrosoft JhengHei"/>
              <a:buNone/>
              <a:defRPr>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自訂版面配置">
  <p:cSld name="3_自訂版面配置">
    <p:spTree>
      <p:nvGrpSpPr>
        <p:cNvPr id="1" name="Shape 26"/>
        <p:cNvGrpSpPr/>
        <p:nvPr/>
      </p:nvGrpSpPr>
      <p:grpSpPr>
        <a:xfrm>
          <a:off x="0" y="0"/>
          <a:ext cx="0" cy="0"/>
          <a:chOff x="0" y="0"/>
          <a:chExt cx="0" cy="0"/>
        </a:xfrm>
      </p:grpSpPr>
      <p:pic>
        <p:nvPicPr>
          <p:cNvPr id="27" name="Google Shape;27;p8" descr="一張含有 電腦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extLst>
      <p:ext uri="{BB962C8B-B14F-4D97-AF65-F5344CB8AC3E}">
        <p14:creationId xmlns:p14="http://schemas.microsoft.com/office/powerpoint/2010/main" val="3970011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_自訂版面配置">
  <p:cSld name="10_自訂版面配置">
    <p:spTree>
      <p:nvGrpSpPr>
        <p:cNvPr id="1" name="Shape 28"/>
        <p:cNvGrpSpPr/>
        <p:nvPr/>
      </p:nvGrpSpPr>
      <p:grpSpPr>
        <a:xfrm>
          <a:off x="0" y="0"/>
          <a:ext cx="0" cy="0"/>
          <a:chOff x="0" y="0"/>
          <a:chExt cx="0" cy="0"/>
        </a:xfrm>
      </p:grpSpPr>
      <p:pic>
        <p:nvPicPr>
          <p:cNvPr id="29" name="Google Shape;29;p9" descr="一張含有 文字, 綠色, 電腦, 電子用品 的圖片&#10;&#10;自動產生的描述"/>
          <p:cNvPicPr preferRelativeResize="0"/>
          <p:nvPr/>
        </p:nvPicPr>
        <p:blipFill rotWithShape="1">
          <a:blip r:embed="rId2">
            <a:alphaModFix/>
          </a:blip>
          <a:srcRect l="4806" b="4805"/>
          <a:stretch/>
        </p:blipFill>
        <p:spPr>
          <a:xfrm>
            <a:off x="0" y="3048"/>
            <a:ext cx="12192000" cy="6851904"/>
          </a:xfrm>
          <a:prstGeom prst="rect">
            <a:avLst/>
          </a:prstGeom>
          <a:noFill/>
          <a:ln>
            <a:noFill/>
          </a:ln>
        </p:spPr>
      </p:pic>
    </p:spTree>
    <p:extLst>
      <p:ext uri="{BB962C8B-B14F-4D97-AF65-F5344CB8AC3E}">
        <p14:creationId xmlns:p14="http://schemas.microsoft.com/office/powerpoint/2010/main" val="3995410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自訂版面配置">
    <p:spTree>
      <p:nvGrpSpPr>
        <p:cNvPr id="1" name=""/>
        <p:cNvGrpSpPr/>
        <p:nvPr/>
      </p:nvGrpSpPr>
      <p:grpSpPr>
        <a:xfrm>
          <a:off x="0" y="0"/>
          <a:ext cx="0" cy="0"/>
          <a:chOff x="0" y="0"/>
          <a:chExt cx="0" cy="0"/>
        </a:xfrm>
      </p:grpSpPr>
      <p:pic>
        <p:nvPicPr>
          <p:cNvPr id="6" name="圖片 5" descr="一張含有 文字, 電子用品 的圖片&#10;&#10;自動產生的描述">
            <a:extLst>
              <a:ext uri="{FF2B5EF4-FFF2-40B4-BE49-F238E27FC236}">
                <a16:creationId xmlns:a16="http://schemas.microsoft.com/office/drawing/2014/main" id="{4518244E-1D20-3BB1-BC5D-B33989739E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286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26400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0765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16"/>
        <p:cNvGrpSpPr/>
        <p:nvPr/>
      </p:nvGrpSpPr>
      <p:grpSpPr>
        <a:xfrm>
          <a:off x="0" y="0"/>
          <a:ext cx="0" cy="0"/>
          <a:chOff x="0" y="0"/>
          <a:chExt cx="0" cy="0"/>
        </a:xfrm>
      </p:grpSpPr>
      <p:pic>
        <p:nvPicPr>
          <p:cNvPr id="17" name="Google Shape;17;p3" descr="一張含有 文字, 監視器, 室內, 顯示 的圖片&#10;&#10;自動產生的描述"/>
          <p:cNvPicPr preferRelativeResize="0"/>
          <p:nvPr/>
        </p:nvPicPr>
        <p:blipFill rotWithShape="1">
          <a:blip r:embed="rId2">
            <a:alphaModFix/>
          </a:blip>
          <a:srcRect l="2293" t="3209" r="2186" b="4363"/>
          <a:stretch/>
        </p:blipFill>
        <p:spPr>
          <a:xfrm>
            <a:off x="0" y="0"/>
            <a:ext cx="12192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6117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69269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90603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5465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1_自訂版面配置">
  <p:cSld name="11_自訂版面配置">
    <p:spTree>
      <p:nvGrpSpPr>
        <p:cNvPr id="1" name="Shape 20"/>
        <p:cNvGrpSpPr/>
        <p:nvPr/>
      </p:nvGrpSpPr>
      <p:grpSpPr>
        <a:xfrm>
          <a:off x="0" y="0"/>
          <a:ext cx="0" cy="0"/>
          <a:chOff x="0" y="0"/>
          <a:chExt cx="0" cy="0"/>
        </a:xfrm>
      </p:grpSpPr>
      <p:pic>
        <p:nvPicPr>
          <p:cNvPr id="21" name="Google Shape;21;p5" descr="一張含有 文字, 電子用品, 電腦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9_標題投影片">
  <p:cSld name="19_標題投影片">
    <p:spTree>
      <p:nvGrpSpPr>
        <p:cNvPr id="1" name="Shape 22"/>
        <p:cNvGrpSpPr/>
        <p:nvPr/>
      </p:nvGrpSpPr>
      <p:grpSpPr>
        <a:xfrm>
          <a:off x="0" y="0"/>
          <a:ext cx="0" cy="0"/>
          <a:chOff x="0" y="0"/>
          <a:chExt cx="0" cy="0"/>
        </a:xfrm>
      </p:grpSpPr>
      <p:pic>
        <p:nvPicPr>
          <p:cNvPr id="23" name="Google Shape;23;p6" descr="一張含有 文字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
        <p:cNvGrpSpPr/>
        <p:nvPr/>
      </p:nvGrpSpPr>
      <p:grpSpPr>
        <a:xfrm>
          <a:off x="0" y="0"/>
          <a:ext cx="0" cy="0"/>
          <a:chOff x="0" y="0"/>
          <a:chExt cx="0" cy="0"/>
        </a:xfrm>
      </p:grpSpPr>
      <p:pic>
        <p:nvPicPr>
          <p:cNvPr id="25" name="Google Shape;25;p7"/>
          <p:cNvPicPr preferRelativeResize="0"/>
          <p:nvPr/>
        </p:nvPicPr>
        <p:blipFill rotWithShape="1">
          <a:blip r:embed="rId2">
            <a:alphaModFix/>
          </a:blip>
          <a:srcRect/>
          <a:stretch/>
        </p:blipFill>
        <p:spPr>
          <a:xfrm>
            <a:off x="1016" y="0"/>
            <a:ext cx="12189969"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30"/>
        <p:cNvGrpSpPr/>
        <p:nvPr/>
      </p:nvGrpSpPr>
      <p:grpSpPr>
        <a:xfrm>
          <a:off x="0" y="0"/>
          <a:ext cx="0" cy="0"/>
          <a:chOff x="0" y="0"/>
          <a:chExt cx="0" cy="0"/>
        </a:xfrm>
      </p:grpSpPr>
      <p:pic>
        <p:nvPicPr>
          <p:cNvPr id="31" name="Google Shape;31;p10" descr="一張含有 不銹鋼 的圖片&#10;&#10;自動產生的描述"/>
          <p:cNvPicPr preferRelativeResize="0"/>
          <p:nvPr/>
        </p:nvPicPr>
        <p:blipFill rotWithShape="1">
          <a:blip r:embed="rId2">
            <a:alphaModFix/>
          </a:blip>
          <a:srcRect l="6764" t="6764" r="6765" b="6765"/>
          <a:stretch/>
        </p:blipFill>
        <p:spPr>
          <a:xfrm>
            <a:off x="1185" y="0"/>
            <a:ext cx="1218963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自訂版面配置">
  <p:cSld name="5_自訂版面配置">
    <p:spTree>
      <p:nvGrpSpPr>
        <p:cNvPr id="1" name="Shape 32"/>
        <p:cNvGrpSpPr/>
        <p:nvPr/>
      </p:nvGrpSpPr>
      <p:grpSpPr>
        <a:xfrm>
          <a:off x="0" y="0"/>
          <a:ext cx="0" cy="0"/>
          <a:chOff x="0" y="0"/>
          <a:chExt cx="0" cy="0"/>
        </a:xfrm>
      </p:grpSpPr>
      <p:pic>
        <p:nvPicPr>
          <p:cNvPr id="33" name="Google Shape;33;p11" descr="一張含有 不銹鋼 的圖片&#10;&#10;自動產生的描述"/>
          <p:cNvPicPr preferRelativeResize="0"/>
          <p:nvPr/>
        </p:nvPicPr>
        <p:blipFill rotWithShape="1">
          <a:blip r:embed="rId2">
            <a:alphaModFix/>
          </a:blip>
          <a:srcRect l="-1627" r="25371"/>
          <a:stretch/>
        </p:blipFill>
        <p:spPr>
          <a:xfrm>
            <a:off x="2896672" y="0"/>
            <a:ext cx="9295328"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自訂版面配置">
  <p:cSld name="4_自訂版面配置">
    <p:spTree>
      <p:nvGrpSpPr>
        <p:cNvPr id="1" name="Shape 34"/>
        <p:cNvGrpSpPr/>
        <p:nvPr/>
      </p:nvGrpSpPr>
      <p:grpSpPr>
        <a:xfrm>
          <a:off x="0" y="0"/>
          <a:ext cx="0" cy="0"/>
          <a:chOff x="0" y="0"/>
          <a:chExt cx="0" cy="0"/>
        </a:xfrm>
      </p:grpSpPr>
      <p:pic>
        <p:nvPicPr>
          <p:cNvPr id="35" name="Google Shape;35;p12" descr="一張含有 文字, 室內, 牆, 電腦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3_自訂版面配置">
  <p:cSld name="13_自訂版面配置">
    <p:spTree>
      <p:nvGrpSpPr>
        <p:cNvPr id="1" name="Shape 36"/>
        <p:cNvGrpSpPr/>
        <p:nvPr/>
      </p:nvGrpSpPr>
      <p:grpSpPr>
        <a:xfrm>
          <a:off x="0" y="0"/>
          <a:ext cx="0" cy="0"/>
          <a:chOff x="0" y="0"/>
          <a:chExt cx="0" cy="0"/>
        </a:xfrm>
      </p:grpSpPr>
      <p:pic>
        <p:nvPicPr>
          <p:cNvPr id="37" name="Google Shape;37;p13" descr="一張含有 電腦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6" r:id="rId15"/>
    <p:sldLayoutId id="2147483667" r:id="rId16"/>
    <p:sldLayoutId id="2147483669" r:id="rId17"/>
    <p:sldLayoutId id="2147483670" r:id="rId18"/>
    <p:sldLayoutId id="2147483671" r:id="rId19"/>
    <p:sldLayoutId id="2147483672" r:id="rId20"/>
    <p:sldLayoutId id="2147483673" r:id="rId21"/>
    <p:sldLayoutId id="2147483674" r:id="rId22"/>
    <p:sldLayoutId id="214748367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35.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5.png"/><Relationship Id="rId5" Type="http://schemas.openxmlformats.org/officeDocument/2006/relationships/image" Target="../media/image74.tiff"/><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88.sv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31.xml"/><Relationship Id="rId16" Type="http://schemas.openxmlformats.org/officeDocument/2006/relationships/image" Target="../media/image133.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 Id="rId22" Type="http://schemas.openxmlformats.org/officeDocument/2006/relationships/image" Target="../media/image139.png"/></Relationships>
</file>

<file path=ppt/slides/_rels/slide3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75.png"/><Relationship Id="rId7" Type="http://schemas.openxmlformats.org/officeDocument/2006/relationships/image" Target="../media/image176.sv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41.png"/><Relationship Id="rId5" Type="http://schemas.openxmlformats.org/officeDocument/2006/relationships/image" Target="../media/image174.svg"/><Relationship Id="rId10" Type="http://schemas.openxmlformats.org/officeDocument/2006/relationships/image" Target="../media/image143.png"/><Relationship Id="rId4" Type="http://schemas.openxmlformats.org/officeDocument/2006/relationships/image" Target="../media/image140.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4.png"/><Relationship Id="rId7"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51.png"/><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4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90.png"/><Relationship Id="rId3" Type="http://schemas.openxmlformats.org/officeDocument/2006/relationships/image" Target="../media/image167.png"/><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image" Target="../media/image189.png"/><Relationship Id="rId2" Type="http://schemas.openxmlformats.org/officeDocument/2006/relationships/notesSlide" Target="../notesSlides/notesSlide39.xml"/><Relationship Id="rId16" Type="http://schemas.openxmlformats.org/officeDocument/2006/relationships/image" Target="../media/image180.png"/><Relationship Id="rId20" Type="http://schemas.openxmlformats.org/officeDocument/2006/relationships/image" Target="../media/image184.png"/><Relationship Id="rId29"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24" Type="http://schemas.openxmlformats.org/officeDocument/2006/relationships/image" Target="../media/image188.png"/><Relationship Id="rId5" Type="http://schemas.openxmlformats.org/officeDocument/2006/relationships/image" Target="../media/image169.png"/><Relationship Id="rId15" Type="http://schemas.openxmlformats.org/officeDocument/2006/relationships/image" Target="../media/image179.png"/><Relationship Id="rId23" Type="http://schemas.openxmlformats.org/officeDocument/2006/relationships/image" Target="../media/image187.png"/><Relationship Id="rId28" Type="http://schemas.openxmlformats.org/officeDocument/2006/relationships/image" Target="../media/image192.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png"/><Relationship Id="rId27" Type="http://schemas.openxmlformats.org/officeDocument/2006/relationships/image" Target="../media/image191.png"/></Relationships>
</file>

<file path=ppt/slides/_rels/slide43.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4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45.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4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gif"/></Relationships>
</file>

<file path=ppt/slides/_rels/slide49.xml.rels><?xml version="1.0" encoding="UTF-8" standalone="yes"?>
<Relationships xmlns="http://schemas.openxmlformats.org/package/2006/relationships"><Relationship Id="rId8" Type="http://schemas.openxmlformats.org/officeDocument/2006/relationships/image" Target="../media/image230.jp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 Id="rId9" Type="http://schemas.openxmlformats.org/officeDocument/2006/relationships/image" Target="../media/image2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jpeg"/></Relationships>
</file>

<file path=ppt/slides/_rels/slide5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39.png"/></Relationships>
</file>

<file path=ppt/slides/_rels/slide5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drive.google.com/file/d/1xnMMPHilgorfRGX3egW1NGSjQZeeBpJ6/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9"/>
          <p:cNvPicPr preferRelativeResize="0"/>
          <p:nvPr/>
        </p:nvPicPr>
        <p:blipFill rotWithShape="1">
          <a:blip r:embed="rId3">
            <a:alphaModFix/>
          </a:blip>
          <a:srcRect/>
          <a:stretch/>
        </p:blipFill>
        <p:spPr>
          <a:xfrm>
            <a:off x="817" y="0"/>
            <a:ext cx="1218706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p:nvPr/>
        </p:nvSpPr>
        <p:spPr>
          <a:xfrm>
            <a:off x="413228" y="264207"/>
            <a:ext cx="1136554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12x </a:t>
            </a:r>
            <a:r>
              <a:rPr lang="en-US" sz="3600" b="1" dirty="0">
                <a:solidFill>
                  <a:schemeClr val="lt1"/>
                </a:solidFill>
                <a:latin typeface="Meiryo UI" panose="020B0604030504040204" pitchFamily="50" charset="-128"/>
                <a:ea typeface="Meiryo UI" panose="020B0604030504040204" pitchFamily="50" charset="-128"/>
              </a:rPr>
              <a:t>DDR4 ECC RDIMM </a:t>
            </a:r>
            <a:r>
              <a:rPr lang="en-US" sz="3600" b="1" dirty="0" err="1">
                <a:solidFill>
                  <a:schemeClr val="lt1"/>
                </a:solidFill>
                <a:latin typeface="Meiryo UI" panose="020B0604030504040204" pitchFamily="50" charset="-128"/>
                <a:ea typeface="Meiryo UI" panose="020B0604030504040204" pitchFamily="50" charset="-128"/>
              </a:rPr>
              <a:t>RAMスロット</a:t>
            </a:r>
            <a:r>
              <a:rPr lang="en-US" sz="3600" b="1" dirty="0" smtClean="0">
                <a:solidFill>
                  <a:schemeClr val="lt1"/>
                </a:solidFill>
                <a:latin typeface="Meiryo UI" panose="020B0604030504040204" pitchFamily="50" charset="-128"/>
                <a:ea typeface="Meiryo UI" panose="020B0604030504040204" pitchFamily="50" charset="-128"/>
              </a:rPr>
              <a:t>、</a:t>
            </a:r>
          </a:p>
          <a:p>
            <a:pPr marL="0" marR="0" lvl="0" indent="0" algn="ctr"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8チャネル高速メモリ、最大</a:t>
            </a:r>
            <a:r>
              <a:rPr lang="en-US" sz="3600" b="1" dirty="0">
                <a:solidFill>
                  <a:schemeClr val="lt1"/>
                </a:solidFill>
                <a:latin typeface="Meiryo UI" panose="020B0604030504040204" pitchFamily="50" charset="-128"/>
                <a:ea typeface="Meiryo UI" panose="020B0604030504040204" pitchFamily="50" charset="-128"/>
              </a:rPr>
              <a:t>1TBのRAM</a:t>
            </a:r>
            <a:endParaRPr sz="3600" b="1" dirty="0">
              <a:solidFill>
                <a:schemeClr val="lt1"/>
              </a:solidFill>
              <a:latin typeface="Meiryo UI" panose="020B0604030504040204" pitchFamily="50" charset="-128"/>
              <a:ea typeface="Meiryo UI" panose="020B0604030504040204" pitchFamily="50" charset="-128"/>
            </a:endParaRPr>
          </a:p>
        </p:txBody>
      </p:sp>
      <p:sp>
        <p:nvSpPr>
          <p:cNvPr id="178" name="Google Shape;178;p28"/>
          <p:cNvSpPr txBox="1"/>
          <p:nvPr/>
        </p:nvSpPr>
        <p:spPr>
          <a:xfrm>
            <a:off x="3794332" y="3359579"/>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79" name="Google Shape;179;p28"/>
          <p:cNvGrpSpPr/>
          <p:nvPr/>
        </p:nvGrpSpPr>
        <p:grpSpPr>
          <a:xfrm>
            <a:off x="830804" y="4720221"/>
            <a:ext cx="5357557" cy="1531437"/>
            <a:chOff x="2815854" y="2888491"/>
            <a:chExt cx="4018168" cy="1148577"/>
          </a:xfrm>
        </p:grpSpPr>
        <p:sp>
          <p:nvSpPr>
            <p:cNvPr id="180" name="Google Shape;180;p28"/>
            <p:cNvSpPr txBox="1"/>
            <p:nvPr/>
          </p:nvSpPr>
          <p:spPr>
            <a:xfrm>
              <a:off x="2815854" y="3321518"/>
              <a:ext cx="4018168" cy="715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800" b="1" dirty="0" smtClean="0">
                  <a:solidFill>
                    <a:schemeClr val="lt1"/>
                  </a:solidFill>
                  <a:latin typeface="Meiryo UI" panose="020B0604030504040204" pitchFamily="50" charset="-128"/>
                  <a:ea typeface="Meiryo UI" panose="020B0604030504040204" pitchFamily="50" charset="-128"/>
                  <a:sym typeface="Arial"/>
                </a:rPr>
                <a:t>パリティを含む</a:t>
              </a:r>
              <a:r>
                <a:rPr lang="en-US" altLang="ja-JP" sz="2800" b="1" dirty="0" smtClean="0">
                  <a:solidFill>
                    <a:schemeClr val="lt1"/>
                  </a:solidFill>
                  <a:latin typeface="Meiryo UI" panose="020B0604030504040204" pitchFamily="50" charset="-128"/>
                  <a:ea typeface="Meiryo UI" panose="020B0604030504040204" pitchFamily="50" charset="-128"/>
                  <a:sym typeface="Arial"/>
                </a:rPr>
                <a:t/>
              </a:r>
              <a:br>
                <a:rPr lang="en-US" altLang="ja-JP" sz="2800" b="1" dirty="0" smtClean="0">
                  <a:solidFill>
                    <a:schemeClr val="lt1"/>
                  </a:solidFill>
                  <a:latin typeface="Meiryo UI" panose="020B0604030504040204" pitchFamily="50" charset="-128"/>
                  <a:ea typeface="Meiryo UI" panose="020B0604030504040204" pitchFamily="50" charset="-128"/>
                  <a:sym typeface="Arial"/>
                </a:rPr>
              </a:br>
              <a:r>
                <a:rPr lang="ja-JP" altLang="en-US" sz="2800" b="1" dirty="0" smtClean="0">
                  <a:solidFill>
                    <a:schemeClr val="lt1"/>
                  </a:solidFill>
                  <a:latin typeface="Meiryo UI" panose="020B0604030504040204" pitchFamily="50" charset="-128"/>
                  <a:ea typeface="Meiryo UI" panose="020B0604030504040204" pitchFamily="50" charset="-128"/>
                  <a:sym typeface="Arial"/>
                </a:rPr>
                <a:t>エラー訂正および検出</a:t>
              </a:r>
              <a:endParaRPr dirty="0">
                <a:latin typeface="Meiryo UI" panose="020B0604030504040204" pitchFamily="50" charset="-128"/>
                <a:ea typeface="Meiryo UI" panose="020B0604030504040204" pitchFamily="50" charset="-128"/>
              </a:endParaRPr>
            </a:p>
          </p:txBody>
        </p:sp>
        <p:grpSp>
          <p:nvGrpSpPr>
            <p:cNvPr id="181" name="Google Shape;181;p28"/>
            <p:cNvGrpSpPr/>
            <p:nvPr/>
          </p:nvGrpSpPr>
          <p:grpSpPr>
            <a:xfrm>
              <a:off x="2943158" y="2888491"/>
              <a:ext cx="1084412" cy="387286"/>
              <a:chOff x="7943850" y="1388633"/>
              <a:chExt cx="1084412" cy="387286"/>
            </a:xfrm>
          </p:grpSpPr>
          <p:sp>
            <p:nvSpPr>
              <p:cNvPr id="182" name="Google Shape;182;p28"/>
              <p:cNvSpPr/>
              <p:nvPr/>
            </p:nvSpPr>
            <p:spPr>
              <a:xfrm>
                <a:off x="7943850" y="1395165"/>
                <a:ext cx="348090" cy="373287"/>
              </a:xfrm>
              <a:custGeom>
                <a:avLst/>
                <a:gdLst/>
                <a:ahLst/>
                <a:cxnLst/>
                <a:rect l="l" t="t" r="r" b="b"/>
                <a:pathLst>
                  <a:path w="348090" h="373287" extrusionOk="0">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03D2F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83" name="Google Shape;183;p28"/>
              <p:cNvSpPr/>
              <p:nvPr/>
            </p:nvSpPr>
            <p:spPr>
              <a:xfrm>
                <a:off x="8296606" y="1388633"/>
                <a:ext cx="354635" cy="386353"/>
              </a:xfrm>
              <a:custGeom>
                <a:avLst/>
                <a:gdLst/>
                <a:ahLst/>
                <a:cxnLst/>
                <a:rect l="l" t="t" r="r" b="b"/>
                <a:pathLst>
                  <a:path w="354635" h="386353" extrusionOk="0">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03D2F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84" name="Google Shape;184;p28"/>
              <p:cNvSpPr/>
              <p:nvPr/>
            </p:nvSpPr>
            <p:spPr>
              <a:xfrm>
                <a:off x="8673627" y="1388633"/>
                <a:ext cx="354635" cy="387286"/>
              </a:xfrm>
              <a:custGeom>
                <a:avLst/>
                <a:gdLst/>
                <a:ahLst/>
                <a:cxnLst/>
                <a:rect l="l" t="t" r="r" b="b"/>
                <a:pathLst>
                  <a:path w="354635" h="387286" extrusionOk="0">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03D2F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grpSp>
        <p:nvGrpSpPr>
          <p:cNvPr id="185" name="Google Shape;185;p28"/>
          <p:cNvGrpSpPr/>
          <p:nvPr/>
        </p:nvGrpSpPr>
        <p:grpSpPr>
          <a:xfrm>
            <a:off x="2688088" y="3825043"/>
            <a:ext cx="3054284" cy="1459814"/>
            <a:chOff x="589850" y="1480986"/>
            <a:chExt cx="3054284" cy="1459814"/>
          </a:xfrm>
        </p:grpSpPr>
        <p:pic>
          <p:nvPicPr>
            <p:cNvPr id="186" name="Google Shape;186;p28" descr="一張含有 電路 的圖片&#10;&#10;自動產生的描述"/>
            <p:cNvPicPr preferRelativeResize="0"/>
            <p:nvPr/>
          </p:nvPicPr>
          <p:blipFill rotWithShape="1">
            <a:blip r:embed="rId3">
              <a:alphaModFix/>
            </a:blip>
            <a:srcRect/>
            <a:stretch/>
          </p:blipFill>
          <p:spPr>
            <a:xfrm>
              <a:off x="589850" y="2192245"/>
              <a:ext cx="2885251" cy="748555"/>
            </a:xfrm>
            <a:prstGeom prst="rect">
              <a:avLst/>
            </a:prstGeom>
            <a:noFill/>
            <a:ln>
              <a:noFill/>
            </a:ln>
          </p:spPr>
        </p:pic>
        <p:pic>
          <p:nvPicPr>
            <p:cNvPr id="187" name="Google Shape;187;p28" descr="一張含有 電路 的圖片&#10;&#10;自動產生的描述"/>
            <p:cNvPicPr preferRelativeResize="0"/>
            <p:nvPr/>
          </p:nvPicPr>
          <p:blipFill rotWithShape="1">
            <a:blip r:embed="rId3">
              <a:alphaModFix/>
            </a:blip>
            <a:srcRect/>
            <a:stretch/>
          </p:blipFill>
          <p:spPr>
            <a:xfrm rot="683976">
              <a:off x="713366" y="1758738"/>
              <a:ext cx="2885251" cy="748555"/>
            </a:xfrm>
            <a:prstGeom prst="rect">
              <a:avLst/>
            </a:prstGeom>
            <a:noFill/>
            <a:ln>
              <a:noFill/>
            </a:ln>
          </p:spPr>
        </p:pic>
      </p:grpSp>
      <p:pic>
        <p:nvPicPr>
          <p:cNvPr id="188" name="Google Shape;188;p28"/>
          <p:cNvPicPr preferRelativeResize="0"/>
          <p:nvPr/>
        </p:nvPicPr>
        <p:blipFill rotWithShape="1">
          <a:blip r:embed="rId4">
            <a:alphaModFix/>
          </a:blip>
          <a:srcRect l="17809" t="24321" r="14528" b="21891"/>
          <a:stretch/>
        </p:blipFill>
        <p:spPr>
          <a:xfrm>
            <a:off x="6486206" y="1820236"/>
            <a:ext cx="5036495" cy="4359704"/>
          </a:xfrm>
          <a:prstGeom prst="rect">
            <a:avLst/>
          </a:prstGeom>
          <a:noFill/>
          <a:ln>
            <a:noFill/>
          </a:ln>
        </p:spPr>
      </p:pic>
      <p:sp>
        <p:nvSpPr>
          <p:cNvPr id="189" name="Google Shape;189;p28"/>
          <p:cNvSpPr txBox="1"/>
          <p:nvPr/>
        </p:nvSpPr>
        <p:spPr>
          <a:xfrm>
            <a:off x="8325984" y="1592620"/>
            <a:ext cx="39470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FFFF00"/>
                </a:solidFill>
                <a:latin typeface="Meiryo UI" panose="020B0604030504040204" pitchFamily="50" charset="-128"/>
                <a:ea typeface="Meiryo UI" panose="020B0604030504040204" pitchFamily="50" charset="-128"/>
              </a:rPr>
              <a:t>8チャンネル、</a:t>
            </a:r>
            <a:endParaRPr sz="1600" b="1" dirty="0">
              <a:solidFill>
                <a:srgbClr val="FFFF0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a:solidFill>
                  <a:srgbClr val="FFFF00"/>
                </a:solidFill>
                <a:latin typeface="Meiryo UI" panose="020B0604030504040204" pitchFamily="50" charset="-128"/>
                <a:ea typeface="Meiryo UI" panose="020B0604030504040204" pitchFamily="50" charset="-128"/>
              </a:rPr>
              <a:t>12 x DDR4 </a:t>
            </a:r>
            <a:r>
              <a:rPr lang="en-US" sz="1600" b="1" dirty="0" smtClean="0">
                <a:solidFill>
                  <a:srgbClr val="FFFF00"/>
                </a:solidFill>
                <a:latin typeface="Meiryo UI" panose="020B0604030504040204" pitchFamily="50" charset="-128"/>
                <a:ea typeface="Meiryo UI" panose="020B0604030504040204" pitchFamily="50" charset="-128"/>
              </a:rPr>
              <a:t>RDIMM ECC </a:t>
            </a:r>
            <a:r>
              <a:rPr lang="en-US" sz="1600" b="1" dirty="0" err="1" smtClean="0">
                <a:solidFill>
                  <a:srgbClr val="FFFF00"/>
                </a:solidFill>
                <a:latin typeface="Meiryo UI" panose="020B0604030504040204" pitchFamily="50" charset="-128"/>
                <a:ea typeface="Meiryo UI" panose="020B0604030504040204" pitchFamily="50" charset="-128"/>
              </a:rPr>
              <a:t>RAM</a:t>
            </a:r>
            <a:r>
              <a:rPr lang="en-US" sz="1600" b="1" dirty="0" err="1">
                <a:solidFill>
                  <a:srgbClr val="FFFF00"/>
                </a:solidFill>
                <a:latin typeface="Meiryo UI" panose="020B0604030504040204" pitchFamily="50" charset="-128"/>
                <a:ea typeface="Meiryo UI" panose="020B0604030504040204" pitchFamily="50" charset="-128"/>
              </a:rPr>
              <a:t>スロット</a:t>
            </a:r>
            <a:endParaRPr sz="1600" b="1" dirty="0">
              <a:solidFill>
                <a:srgbClr val="FFFF00"/>
              </a:solidFill>
              <a:latin typeface="Meiryo UI" panose="020B0604030504040204" pitchFamily="50" charset="-128"/>
              <a:ea typeface="Meiryo UI" panose="020B0604030504040204" pitchFamily="50" charset="-128"/>
            </a:endParaRPr>
          </a:p>
        </p:txBody>
      </p:sp>
      <p:sp>
        <p:nvSpPr>
          <p:cNvPr id="190" name="Google Shape;190;p28"/>
          <p:cNvSpPr/>
          <p:nvPr/>
        </p:nvSpPr>
        <p:spPr>
          <a:xfrm>
            <a:off x="578976" y="1742958"/>
            <a:ext cx="5953904" cy="982663"/>
          </a:xfrm>
          <a:prstGeom prst="parallelogram">
            <a:avLst>
              <a:gd name="adj" fmla="val 55014"/>
            </a:avLst>
          </a:prstGeom>
          <a:solidFill>
            <a:srgbClr val="32323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AMD EPYC </a:t>
            </a:r>
            <a:r>
              <a:rPr lang="en-US" sz="1600" dirty="0" smtClean="0">
                <a:solidFill>
                  <a:schemeClr val="lt1"/>
                </a:solidFill>
                <a:latin typeface="Meiryo UI" panose="020B0604030504040204" pitchFamily="50" charset="-128"/>
                <a:ea typeface="Meiryo UI" panose="020B0604030504040204" pitchFamily="50" charset="-128"/>
              </a:rPr>
              <a:t>7002 (ROME) </a:t>
            </a:r>
            <a:r>
              <a:rPr lang="en-US" sz="1600" dirty="0" err="1" smtClean="0">
                <a:solidFill>
                  <a:schemeClr val="lt1"/>
                </a:solidFill>
                <a:latin typeface="Meiryo UI" panose="020B0604030504040204" pitchFamily="50" charset="-128"/>
                <a:ea typeface="Meiryo UI" panose="020B0604030504040204" pitchFamily="50" charset="-128"/>
              </a:rPr>
              <a:t>サーバーグレードプロセッサは</a:t>
            </a:r>
            <a:r>
              <a:rPr lang="en-US" sz="1600" dirty="0" err="1">
                <a:solidFill>
                  <a:schemeClr val="lt1"/>
                </a:solidFill>
                <a:latin typeface="Meiryo UI" panose="020B0604030504040204" pitchFamily="50" charset="-128"/>
                <a:ea typeface="Meiryo UI" panose="020B0604030504040204" pitchFamily="50" charset="-128"/>
              </a:rPr>
              <a:t>、ECCレジスタードメモリfprの自動検出とエラービットの修正をサポートしています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rgbClr val="FFFF00"/>
              </a:solidFill>
              <a:latin typeface="Meiryo UI" panose="020B0604030504040204" pitchFamily="50" charset="-128"/>
              <a:ea typeface="Meiryo UI" panose="020B0604030504040204" pitchFamily="50" charset="-128"/>
              <a:sym typeface="Arial"/>
            </a:endParaRPr>
          </a:p>
        </p:txBody>
      </p:sp>
      <p:sp>
        <p:nvSpPr>
          <p:cNvPr id="191" name="Google Shape;191;p28"/>
          <p:cNvSpPr/>
          <p:nvPr/>
        </p:nvSpPr>
        <p:spPr>
          <a:xfrm>
            <a:off x="1715512" y="2922953"/>
            <a:ext cx="6219447" cy="743216"/>
          </a:xfrm>
          <a:prstGeom prst="parallelogram">
            <a:avLst>
              <a:gd name="adj" fmla="val 43486"/>
            </a:avLst>
          </a:prstGeom>
          <a:solidFill>
            <a:srgbClr val="EE6D2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a:solidFill>
                  <a:srgbClr val="FFFF00"/>
                </a:solidFill>
                <a:latin typeface="Meiryo UI" panose="020B0604030504040204" pitchFamily="50" charset="-128"/>
                <a:ea typeface="Meiryo UI" panose="020B0604030504040204" pitchFamily="50" charset="-128"/>
              </a:rPr>
              <a:t>1TB </a:t>
            </a:r>
            <a:r>
              <a:rPr lang="en-US" sz="2400" b="1" dirty="0" smtClean="0">
                <a:solidFill>
                  <a:srgbClr val="FFFF00"/>
                </a:solidFill>
                <a:latin typeface="Meiryo UI" panose="020B0604030504040204" pitchFamily="50" charset="-128"/>
                <a:ea typeface="Meiryo UI" panose="020B0604030504040204" pitchFamily="50" charset="-128"/>
              </a:rPr>
              <a:t>RDIMM ECC</a:t>
            </a:r>
            <a:r>
              <a:rPr lang="en-US" sz="2400" b="1" dirty="0" smtClean="0">
                <a:solidFill>
                  <a:schemeClr val="lt1"/>
                </a:solidFill>
                <a:latin typeface="Meiryo UI" panose="020B0604030504040204" pitchFamily="50" charset="-128"/>
                <a:ea typeface="Meiryo UI" panose="020B0604030504040204" pitchFamily="50" charset="-128"/>
              </a:rPr>
              <a:t> </a:t>
            </a:r>
            <a:r>
              <a:rPr lang="en-US" sz="2400" b="1" dirty="0" err="1" smtClean="0">
                <a:solidFill>
                  <a:schemeClr val="lt1"/>
                </a:solidFill>
                <a:latin typeface="Meiryo UI" panose="020B0604030504040204" pitchFamily="50" charset="-128"/>
                <a:ea typeface="Meiryo UI" panose="020B0604030504040204" pitchFamily="50" charset="-128"/>
              </a:rPr>
              <a:t>RAM</a:t>
            </a:r>
            <a:r>
              <a:rPr lang="en-US" sz="2400" b="1" dirty="0" err="1">
                <a:solidFill>
                  <a:schemeClr val="lt1"/>
                </a:solidFill>
                <a:latin typeface="Meiryo UI" panose="020B0604030504040204" pitchFamily="50" charset="-128"/>
                <a:ea typeface="Meiryo UI" panose="020B0604030504040204" pitchFamily="50" charset="-128"/>
              </a:rPr>
              <a:t>をサポート</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p:nvPr/>
        </p:nvSpPr>
        <p:spPr>
          <a:xfrm>
            <a:off x="462583" y="392779"/>
            <a:ext cx="1103823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1U 10ベイ TS-h1090FU</a:t>
            </a:r>
            <a:r>
              <a:rPr lang="en-US" sz="3600" b="1" dirty="0">
                <a:solidFill>
                  <a:schemeClr val="lt1"/>
                </a:solidFill>
                <a:latin typeface="Meiryo UI" panose="020B0604030504040204" pitchFamily="50" charset="-128"/>
                <a:ea typeface="Meiryo UI" panose="020B0604030504040204" pitchFamily="50" charset="-128"/>
              </a:rPr>
              <a:t>オールフラッシュNAS背面図</a:t>
            </a:r>
            <a:endParaRPr sz="3600" b="1" dirty="0">
              <a:solidFill>
                <a:schemeClr val="lt1"/>
              </a:solidFill>
              <a:latin typeface="Meiryo UI" panose="020B0604030504040204" pitchFamily="50" charset="-128"/>
              <a:ea typeface="Meiryo UI" panose="020B0604030504040204" pitchFamily="50" charset="-128"/>
              <a:sym typeface="Arial"/>
            </a:endParaRPr>
          </a:p>
        </p:txBody>
      </p:sp>
      <p:grpSp>
        <p:nvGrpSpPr>
          <p:cNvPr id="197" name="Google Shape;197;p29"/>
          <p:cNvGrpSpPr/>
          <p:nvPr/>
        </p:nvGrpSpPr>
        <p:grpSpPr>
          <a:xfrm>
            <a:off x="785584" y="2566957"/>
            <a:ext cx="10392230" cy="2225825"/>
            <a:chOff x="1435637" y="3544848"/>
            <a:chExt cx="9320724" cy="1996328"/>
          </a:xfrm>
        </p:grpSpPr>
        <p:sp>
          <p:nvSpPr>
            <p:cNvPr id="198" name="Google Shape;198;p29"/>
            <p:cNvSpPr/>
            <p:nvPr/>
          </p:nvSpPr>
          <p:spPr>
            <a:xfrm>
              <a:off x="1435637" y="4838407"/>
              <a:ext cx="9320724" cy="702769"/>
            </a:xfrm>
            <a:prstGeom prst="ellipse">
              <a:avLst/>
            </a:prstGeom>
            <a:solidFill>
              <a:srgbClr val="100F1B">
                <a:alpha val="6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99" name="Google Shape;199;p29"/>
            <p:cNvPicPr preferRelativeResize="0"/>
            <p:nvPr/>
          </p:nvPicPr>
          <p:blipFill rotWithShape="1">
            <a:blip r:embed="rId3">
              <a:alphaModFix/>
            </a:blip>
            <a:srcRect/>
            <a:stretch/>
          </p:blipFill>
          <p:spPr>
            <a:xfrm>
              <a:off x="1876425" y="3544848"/>
              <a:ext cx="8679821" cy="1604031"/>
            </a:xfrm>
            <a:prstGeom prst="rect">
              <a:avLst/>
            </a:prstGeom>
            <a:noFill/>
            <a:ln>
              <a:noFill/>
            </a:ln>
          </p:spPr>
        </p:pic>
      </p:grpSp>
      <p:sp>
        <p:nvSpPr>
          <p:cNvPr id="200" name="Google Shape;200;p29"/>
          <p:cNvSpPr txBox="1"/>
          <p:nvPr/>
        </p:nvSpPr>
        <p:spPr>
          <a:xfrm>
            <a:off x="1223774" y="5084527"/>
            <a:ext cx="215393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2x </a:t>
            </a:r>
            <a:r>
              <a:rPr lang="en-US" sz="1600" dirty="0" err="1">
                <a:solidFill>
                  <a:schemeClr val="lt1"/>
                </a:solidFill>
                <a:latin typeface="Meiryo UI" panose="020B0604030504040204" pitchFamily="50" charset="-128"/>
                <a:ea typeface="Meiryo UI" panose="020B0604030504040204" pitchFamily="50" charset="-128"/>
              </a:rPr>
              <a:t>PCIe</a:t>
            </a:r>
            <a:r>
              <a:rPr lang="en-US" sz="1600" dirty="0">
                <a:solidFill>
                  <a:schemeClr val="lt1"/>
                </a:solidFill>
                <a:latin typeface="Meiryo UI" panose="020B0604030504040204" pitchFamily="50" charset="-128"/>
                <a:ea typeface="Meiryo UI" panose="020B0604030504040204" pitchFamily="50" charset="-128"/>
              </a:rPr>
              <a:t> Gen4 x16</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ハーフハイトスロット</a:t>
            </a:r>
            <a:endParaRPr sz="1600" dirty="0">
              <a:solidFill>
                <a:schemeClr val="lt1"/>
              </a:solidFill>
              <a:latin typeface="Meiryo UI" panose="020B0604030504040204" pitchFamily="50" charset="-128"/>
              <a:ea typeface="Meiryo UI" panose="020B0604030504040204" pitchFamily="50" charset="-128"/>
            </a:endParaRPr>
          </a:p>
        </p:txBody>
      </p:sp>
      <p:sp>
        <p:nvSpPr>
          <p:cNvPr id="201" name="Google Shape;201;p29"/>
          <p:cNvSpPr txBox="1"/>
          <p:nvPr/>
        </p:nvSpPr>
        <p:spPr>
          <a:xfrm>
            <a:off x="3377709" y="5073891"/>
            <a:ext cx="164357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リセットボタン</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29"/>
          <p:cNvSpPr txBox="1"/>
          <p:nvPr/>
        </p:nvSpPr>
        <p:spPr>
          <a:xfrm>
            <a:off x="2390402" y="1579418"/>
            <a:ext cx="430503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2x 25GbE SFP28 </a:t>
            </a:r>
            <a:r>
              <a:rPr lang="en-US" sz="1600" dirty="0" err="1" smtClean="0">
                <a:solidFill>
                  <a:schemeClr val="lt1"/>
                </a:solidFill>
                <a:latin typeface="Meiryo UI" panose="020B0604030504040204" pitchFamily="50" charset="-128"/>
                <a:ea typeface="Meiryo UI" panose="020B0604030504040204" pitchFamily="50" charset="-128"/>
              </a:rPr>
              <a:t>LAN</a:t>
            </a:r>
            <a:r>
              <a:rPr lang="en-US" sz="1600" dirty="0" err="1">
                <a:solidFill>
                  <a:schemeClr val="lt1"/>
                </a:solidFill>
                <a:latin typeface="Meiryo UI" panose="020B0604030504040204" pitchFamily="50" charset="-128"/>
                <a:ea typeface="Meiryo UI" panose="020B0604030504040204" pitchFamily="50" charset="-128"/>
              </a:rPr>
              <a:t>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smtClean="0">
                <a:solidFill>
                  <a:schemeClr val="lt1"/>
                </a:solidFill>
                <a:latin typeface="Meiryo UI" panose="020B0604030504040204" pitchFamily="50" charset="-128"/>
                <a:ea typeface="Meiryo UI" panose="020B0604030504040204" pitchFamily="50" charset="-128"/>
              </a:rPr>
              <a:t>10GbE SFP+/1GbE </a:t>
            </a:r>
            <a:r>
              <a:rPr lang="en-US" sz="1600" dirty="0" err="1">
                <a:solidFill>
                  <a:schemeClr val="lt1"/>
                </a:solidFill>
                <a:latin typeface="Meiryo UI" panose="020B0604030504040204" pitchFamily="50" charset="-128"/>
                <a:ea typeface="Meiryo UI" panose="020B0604030504040204" pitchFamily="50" charset="-128"/>
              </a:rPr>
              <a:t>SFP</a:t>
            </a:r>
            <a:r>
              <a:rPr lang="en-US" sz="1600" dirty="0" err="1" smtClean="0">
                <a:solidFill>
                  <a:schemeClr val="lt1"/>
                </a:solidFill>
                <a:latin typeface="Meiryo UI" panose="020B0604030504040204" pitchFamily="50" charset="-128"/>
                <a:ea typeface="Meiryo UI" panose="020B0604030504040204" pitchFamily="50" charset="-128"/>
              </a:rPr>
              <a:t>と互換性があります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p:txBody>
      </p:sp>
      <p:sp>
        <p:nvSpPr>
          <p:cNvPr id="203" name="Google Shape;203;p29"/>
          <p:cNvSpPr txBox="1"/>
          <p:nvPr/>
        </p:nvSpPr>
        <p:spPr>
          <a:xfrm>
            <a:off x="5153293" y="5073891"/>
            <a:ext cx="201742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3x </a:t>
            </a:r>
            <a:r>
              <a:rPr lang="en-US" sz="1600" dirty="0">
                <a:solidFill>
                  <a:schemeClr val="lt1"/>
                </a:solidFill>
                <a:latin typeface="Meiryo UI" panose="020B0604030504040204" pitchFamily="50" charset="-128"/>
                <a:ea typeface="Meiryo UI" panose="020B0604030504040204" pitchFamily="50" charset="-128"/>
              </a:rPr>
              <a:t>USB-A </a:t>
            </a:r>
            <a:r>
              <a:rPr lang="en-US" sz="1600" dirty="0" smtClean="0">
                <a:solidFill>
                  <a:schemeClr val="lt1"/>
                </a:solidFill>
                <a:latin typeface="Meiryo UI" panose="020B0604030504040204" pitchFamily="50" charset="-128"/>
                <a:ea typeface="Meiryo UI" panose="020B0604030504040204" pitchFamily="50" charset="-128"/>
              </a:rPr>
              <a:t>3.2 Gen1 5Gbps</a:t>
            </a:r>
            <a:r>
              <a:rPr lang="en-US" sz="1600" dirty="0">
                <a:solidFill>
                  <a:schemeClr val="lt1"/>
                </a:solidFill>
                <a:latin typeface="Meiryo UI" panose="020B0604030504040204" pitchFamily="50" charset="-128"/>
                <a:ea typeface="Meiryo UI" panose="020B0604030504040204" pitchFamily="50" charset="-128"/>
              </a:rPr>
              <a:t>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04" name="Google Shape;204;p29"/>
          <p:cNvSpPr txBox="1"/>
          <p:nvPr/>
        </p:nvSpPr>
        <p:spPr>
          <a:xfrm>
            <a:off x="6708504" y="1554369"/>
            <a:ext cx="368301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2x </a:t>
            </a:r>
            <a:r>
              <a:rPr lang="en-US" sz="1600" dirty="0">
                <a:solidFill>
                  <a:schemeClr val="lt1"/>
                </a:solidFill>
                <a:latin typeface="Meiryo UI" panose="020B0604030504040204" pitchFamily="50" charset="-128"/>
                <a:ea typeface="Meiryo UI" panose="020B0604030504040204" pitchFamily="50" charset="-128"/>
              </a:rPr>
              <a:t>2.5GbE RJ45 </a:t>
            </a:r>
            <a:r>
              <a:rPr lang="en-US" sz="1600" dirty="0" err="1">
                <a:solidFill>
                  <a:schemeClr val="lt1"/>
                </a:solidFill>
                <a:latin typeface="Meiryo UI" panose="020B0604030504040204" pitchFamily="50" charset="-128"/>
                <a:ea typeface="Meiryo UI" panose="020B0604030504040204" pitchFamily="50" charset="-128"/>
              </a:rPr>
              <a:t>LAN</a:t>
            </a:r>
            <a:r>
              <a:rPr lang="en-US" sz="1600" dirty="0" err="1" smtClean="0">
                <a:solidFill>
                  <a:schemeClr val="lt1"/>
                </a:solidFill>
                <a:latin typeface="Meiryo UI" panose="020B0604030504040204" pitchFamily="50" charset="-128"/>
                <a:ea typeface="Meiryo UI" panose="020B0604030504040204" pitchFamily="50" charset="-128"/>
              </a:rPr>
              <a:t>ポート</a:t>
            </a:r>
            <a:r>
              <a:rPr lang="en-US" sz="1600" dirty="0" smtClean="0">
                <a:solidFill>
                  <a:schemeClr val="lt1"/>
                </a:solidFill>
                <a:latin typeface="Meiryo UI" panose="020B0604030504040204" pitchFamily="50" charset="-128"/>
                <a:ea typeface="Meiryo UI" panose="020B0604030504040204" pitchFamily="50" charset="-128"/>
              </a:rPr>
              <a:t/>
            </a:r>
            <a:br>
              <a:rPr lang="en-US" sz="1600" dirty="0" smtClean="0">
                <a:solidFill>
                  <a:schemeClr val="lt1"/>
                </a:solidFill>
                <a:latin typeface="Meiryo UI" panose="020B0604030504040204" pitchFamily="50" charset="-128"/>
                <a:ea typeface="Meiryo UI" panose="020B0604030504040204" pitchFamily="50" charset="-128"/>
              </a:rPr>
            </a:br>
            <a:r>
              <a:rPr lang="en-US" sz="1600" dirty="0" smtClean="0">
                <a:solidFill>
                  <a:schemeClr val="lt1"/>
                </a:solidFill>
                <a:latin typeface="Meiryo UI" panose="020B0604030504040204" pitchFamily="50" charset="-128"/>
                <a:ea typeface="Meiryo UI" panose="020B0604030504040204" pitchFamily="50" charset="-128"/>
              </a:rPr>
              <a:t>(1GbE </a:t>
            </a:r>
            <a:r>
              <a:rPr lang="en-US" sz="1600" dirty="0">
                <a:solidFill>
                  <a:schemeClr val="lt1"/>
                </a:solidFill>
                <a:latin typeface="Meiryo UI" panose="020B0604030504040204" pitchFamily="50" charset="-128"/>
                <a:ea typeface="Meiryo UI" panose="020B0604030504040204" pitchFamily="50" charset="-128"/>
              </a:rPr>
              <a:t>RJ45</a:t>
            </a:r>
            <a:r>
              <a:rPr lang="en-US" sz="1600" dirty="0" smtClean="0">
                <a:solidFill>
                  <a:schemeClr val="lt1"/>
                </a:solidFill>
                <a:latin typeface="Meiryo UI" panose="020B0604030504040204" pitchFamily="50" charset="-128"/>
                <a:ea typeface="Meiryo UI" panose="020B0604030504040204" pitchFamily="50" charset="-128"/>
              </a:rPr>
              <a:t>と互換性があります)</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05" name="Google Shape;205;p29"/>
          <p:cNvSpPr txBox="1"/>
          <p:nvPr/>
        </p:nvSpPr>
        <p:spPr>
          <a:xfrm>
            <a:off x="7991657" y="5063660"/>
            <a:ext cx="306294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2x 550W</a:t>
            </a:r>
            <a:r>
              <a:rPr lang="en-US" sz="1600" dirty="0">
                <a:solidFill>
                  <a:schemeClr val="lt1"/>
                </a:solidFill>
                <a:latin typeface="Meiryo UI" panose="020B0604030504040204" pitchFamily="50" charset="-128"/>
                <a:ea typeface="Meiryo UI" panose="020B0604030504040204" pitchFamily="50" charset="-128"/>
              </a:rPr>
              <a:t>冗長PSU</a:t>
            </a:r>
            <a:endParaRPr sz="1600" dirty="0">
              <a:solidFill>
                <a:schemeClr val="lt1"/>
              </a:solidFill>
              <a:latin typeface="Meiryo UI" panose="020B0604030504040204" pitchFamily="50" charset="-128"/>
              <a:ea typeface="Meiryo UI" panose="020B0604030504040204" pitchFamily="50" charset="-128"/>
              <a:sym typeface="Arial"/>
            </a:endParaRPr>
          </a:p>
        </p:txBody>
      </p:sp>
      <p:cxnSp>
        <p:nvCxnSpPr>
          <p:cNvPr id="206" name="Google Shape;206;p29"/>
          <p:cNvCxnSpPr/>
          <p:nvPr/>
        </p:nvCxnSpPr>
        <p:spPr>
          <a:xfrm rot="10800000">
            <a:off x="2197994" y="3871619"/>
            <a:ext cx="0" cy="1114464"/>
          </a:xfrm>
          <a:prstGeom prst="straightConnector1">
            <a:avLst/>
          </a:prstGeom>
          <a:noFill/>
          <a:ln w="12700" cap="rnd" cmpd="sng">
            <a:solidFill>
              <a:srgbClr val="F34F21"/>
            </a:solidFill>
            <a:prstDash val="solid"/>
            <a:miter lim="800000"/>
            <a:headEnd type="oval" w="med" len="med"/>
            <a:tailEnd type="none" w="sm" len="sm"/>
          </a:ln>
        </p:spPr>
      </p:cxnSp>
      <p:cxnSp>
        <p:nvCxnSpPr>
          <p:cNvPr id="207" name="Google Shape;207;p29"/>
          <p:cNvCxnSpPr/>
          <p:nvPr/>
        </p:nvCxnSpPr>
        <p:spPr>
          <a:xfrm rot="10800000">
            <a:off x="4153253" y="4193070"/>
            <a:ext cx="0" cy="793013"/>
          </a:xfrm>
          <a:prstGeom prst="straightConnector1">
            <a:avLst/>
          </a:prstGeom>
          <a:noFill/>
          <a:ln w="12700" cap="rnd" cmpd="sng">
            <a:solidFill>
              <a:srgbClr val="F34F21"/>
            </a:solidFill>
            <a:prstDash val="solid"/>
            <a:miter lim="800000"/>
            <a:headEnd type="oval" w="med" len="med"/>
            <a:tailEnd type="none" w="sm" len="sm"/>
          </a:ln>
        </p:spPr>
      </p:cxnSp>
      <p:cxnSp>
        <p:nvCxnSpPr>
          <p:cNvPr id="208" name="Google Shape;208;p29"/>
          <p:cNvCxnSpPr/>
          <p:nvPr/>
        </p:nvCxnSpPr>
        <p:spPr>
          <a:xfrm>
            <a:off x="5704464" y="2265770"/>
            <a:ext cx="0" cy="1603493"/>
          </a:xfrm>
          <a:prstGeom prst="straightConnector1">
            <a:avLst/>
          </a:prstGeom>
          <a:noFill/>
          <a:ln w="12700" cap="rnd" cmpd="sng">
            <a:solidFill>
              <a:srgbClr val="F34F21"/>
            </a:solidFill>
            <a:prstDash val="solid"/>
            <a:miter lim="800000"/>
            <a:headEnd type="oval" w="med" len="med"/>
            <a:tailEnd type="none" w="sm" len="sm"/>
          </a:ln>
        </p:spPr>
      </p:cxnSp>
      <p:cxnSp>
        <p:nvCxnSpPr>
          <p:cNvPr id="209" name="Google Shape;209;p29"/>
          <p:cNvCxnSpPr/>
          <p:nvPr/>
        </p:nvCxnSpPr>
        <p:spPr>
          <a:xfrm>
            <a:off x="6946362" y="2265769"/>
            <a:ext cx="0" cy="1268614"/>
          </a:xfrm>
          <a:prstGeom prst="straightConnector1">
            <a:avLst/>
          </a:prstGeom>
          <a:noFill/>
          <a:ln w="12700" cap="rnd" cmpd="sng">
            <a:solidFill>
              <a:srgbClr val="F34F21"/>
            </a:solidFill>
            <a:prstDash val="solid"/>
            <a:miter lim="800000"/>
            <a:headEnd type="oval" w="med" len="med"/>
            <a:tailEnd type="none" w="sm" len="sm"/>
          </a:ln>
        </p:spPr>
      </p:cxnSp>
      <p:cxnSp>
        <p:nvCxnSpPr>
          <p:cNvPr id="210" name="Google Shape;210;p29"/>
          <p:cNvCxnSpPr/>
          <p:nvPr/>
        </p:nvCxnSpPr>
        <p:spPr>
          <a:xfrm rot="10800000">
            <a:off x="5704464" y="4584957"/>
            <a:ext cx="0" cy="401126"/>
          </a:xfrm>
          <a:prstGeom prst="straightConnector1">
            <a:avLst/>
          </a:prstGeom>
          <a:noFill/>
          <a:ln w="12700" cap="rnd" cmpd="sng">
            <a:solidFill>
              <a:srgbClr val="F34F21"/>
            </a:solidFill>
            <a:prstDash val="solid"/>
            <a:miter lim="800000"/>
            <a:headEnd type="oval" w="med" len="med"/>
            <a:tailEnd type="none" w="sm" len="sm"/>
          </a:ln>
        </p:spPr>
      </p:cxnSp>
      <p:cxnSp>
        <p:nvCxnSpPr>
          <p:cNvPr id="211" name="Google Shape;211;p29"/>
          <p:cNvCxnSpPr/>
          <p:nvPr/>
        </p:nvCxnSpPr>
        <p:spPr>
          <a:xfrm rot="10800000">
            <a:off x="9156514" y="4199555"/>
            <a:ext cx="0" cy="793013"/>
          </a:xfrm>
          <a:prstGeom prst="straightConnector1">
            <a:avLst/>
          </a:prstGeom>
          <a:noFill/>
          <a:ln w="12700" cap="rnd" cmpd="sng">
            <a:solidFill>
              <a:srgbClr val="F34F21"/>
            </a:solidFill>
            <a:prstDash val="solid"/>
            <a:miter lim="800000"/>
            <a:headEnd type="oval" w="med" len="med"/>
            <a:tailEnd type="none" w="sm" len="sm"/>
          </a:ln>
        </p:spPr>
      </p:cxnSp>
      <p:sp>
        <p:nvSpPr>
          <p:cNvPr id="212" name="Google Shape;212;p29"/>
          <p:cNvSpPr/>
          <p:nvPr/>
        </p:nvSpPr>
        <p:spPr>
          <a:xfrm rot="-5400000">
            <a:off x="5493112" y="3669166"/>
            <a:ext cx="391885" cy="1439696"/>
          </a:xfrm>
          <a:prstGeom prst="leftBracket">
            <a:avLst>
              <a:gd name="adj" fmla="val 0"/>
            </a:avLst>
          </a:prstGeom>
          <a:noFill/>
          <a:ln w="15875" cap="flat"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0"/>
          <p:cNvPicPr preferRelativeResize="0"/>
          <p:nvPr/>
        </p:nvPicPr>
        <p:blipFill rotWithShape="1">
          <a:blip r:embed="rId3">
            <a:alphaModFix/>
          </a:blip>
          <a:srcRect l="40681"/>
          <a:stretch/>
        </p:blipFill>
        <p:spPr>
          <a:xfrm>
            <a:off x="0" y="3904575"/>
            <a:ext cx="6564566" cy="2045108"/>
          </a:xfrm>
          <a:prstGeom prst="rect">
            <a:avLst/>
          </a:prstGeom>
          <a:noFill/>
          <a:ln>
            <a:noFill/>
          </a:ln>
        </p:spPr>
      </p:pic>
      <p:sp>
        <p:nvSpPr>
          <p:cNvPr id="219" name="Google Shape;219;p30"/>
          <p:cNvSpPr txBox="1"/>
          <p:nvPr/>
        </p:nvSpPr>
        <p:spPr>
          <a:xfrm>
            <a:off x="778825" y="1695820"/>
            <a:ext cx="413279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2x </a:t>
            </a:r>
            <a:r>
              <a:rPr lang="en-US" sz="2000" b="1" dirty="0" smtClean="0">
                <a:solidFill>
                  <a:schemeClr val="lt1"/>
                </a:solidFill>
                <a:latin typeface="Meiryo UI" panose="020B0604030504040204" pitchFamily="50" charset="-128"/>
                <a:ea typeface="Meiryo UI" panose="020B0604030504040204" pitchFamily="50" charset="-128"/>
              </a:rPr>
              <a:t>2.5GbE </a:t>
            </a:r>
            <a:r>
              <a:rPr lang="en-US" sz="2000" b="1" dirty="0" smtClean="0">
                <a:solidFill>
                  <a:schemeClr val="lt1"/>
                </a:solidFill>
                <a:latin typeface="Meiryo UI" panose="020B0604030504040204" pitchFamily="50" charset="-128"/>
                <a:ea typeface="Meiryo UI" panose="020B0604030504040204" pitchFamily="50" charset="-128"/>
              </a:rPr>
              <a:t>RJ45 </a:t>
            </a:r>
            <a:r>
              <a:rPr lang="en-US" sz="2000" b="1" dirty="0" err="1" smtClean="0">
                <a:solidFill>
                  <a:schemeClr val="lt1"/>
                </a:solidFill>
                <a:latin typeface="Meiryo UI" panose="020B0604030504040204" pitchFamily="50" charset="-128"/>
                <a:ea typeface="Meiryo UI" panose="020B0604030504040204" pitchFamily="50" charset="-128"/>
              </a:rPr>
              <a:t>LAN</a:t>
            </a:r>
            <a:r>
              <a:rPr lang="en-US" sz="2000" b="1" dirty="0" err="1">
                <a:solidFill>
                  <a:schemeClr val="lt1"/>
                </a:solidFill>
                <a:latin typeface="Meiryo UI" panose="020B0604030504040204" pitchFamily="50" charset="-128"/>
                <a:ea typeface="Meiryo UI" panose="020B0604030504040204" pitchFamily="50" charset="-128"/>
              </a:rPr>
              <a:t>ポート</a:t>
            </a:r>
            <a:endParaRPr sz="2000" b="1" dirty="0">
              <a:solidFill>
                <a:schemeClr val="lt1"/>
              </a:solidFill>
              <a:latin typeface="Meiryo UI" panose="020B0604030504040204" pitchFamily="50" charset="-128"/>
              <a:ea typeface="Meiryo UI" panose="020B0604030504040204" pitchFamily="50" charset="-128"/>
              <a:sym typeface="Arial"/>
            </a:endParaRPr>
          </a:p>
        </p:txBody>
      </p:sp>
      <p:sp>
        <p:nvSpPr>
          <p:cNvPr id="220" name="Google Shape;220;p30"/>
          <p:cNvSpPr/>
          <p:nvPr/>
        </p:nvSpPr>
        <p:spPr>
          <a:xfrm>
            <a:off x="799634" y="2165412"/>
            <a:ext cx="4209339"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2.5GbE / </a:t>
            </a:r>
            <a:r>
              <a:rPr lang="en-US" sz="1800" dirty="0" smtClean="0">
                <a:solidFill>
                  <a:schemeClr val="lt1"/>
                </a:solidFill>
                <a:latin typeface="Meiryo UI" panose="020B0604030504040204" pitchFamily="50" charset="-128"/>
                <a:ea typeface="Meiryo UI" panose="020B0604030504040204" pitchFamily="50" charset="-128"/>
              </a:rPr>
              <a:t>1GbE /</a:t>
            </a:r>
            <a:r>
              <a:rPr lang="en-US" sz="1800" dirty="0">
                <a:solidFill>
                  <a:schemeClr val="lt1"/>
                </a:solidFill>
                <a:latin typeface="Meiryo UI" panose="020B0604030504040204" pitchFamily="50" charset="-128"/>
                <a:ea typeface="Meiryo UI" panose="020B0604030504040204" pitchFamily="50" charset="-128"/>
              </a:rPr>
              <a:t>100MbEのオートネゴシエーション用の統合デュアル</a:t>
            </a:r>
            <a:r>
              <a:rPr lang="en-US" sz="1800" dirty="0" smtClean="0">
                <a:solidFill>
                  <a:schemeClr val="lt1"/>
                </a:solidFill>
                <a:latin typeface="Meiryo UI" panose="020B0604030504040204" pitchFamily="50" charset="-128"/>
                <a:ea typeface="Meiryo UI" panose="020B0604030504040204" pitchFamily="50" charset="-128"/>
              </a:rPr>
              <a:t>2.5GbE LAN</a:t>
            </a:r>
            <a:r>
              <a:rPr lang="en-US" sz="1800" dirty="0">
                <a:solidFill>
                  <a:schemeClr val="lt1"/>
                </a:solidFill>
                <a:latin typeface="Meiryo UI" panose="020B0604030504040204" pitchFamily="50" charset="-128"/>
                <a:ea typeface="Meiryo UI" panose="020B0604030504040204" pitchFamily="50" charset="-128"/>
              </a:rPr>
              <a:t>ポート。デュアルクライアント同時転送用のポートトランキング設定で5Gbpに到達します。</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30"/>
          <p:cNvSpPr/>
          <p:nvPr/>
        </p:nvSpPr>
        <p:spPr>
          <a:xfrm>
            <a:off x="6993573" y="1643725"/>
            <a:ext cx="440460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配線インフラを変更する必要はありません</a:t>
            </a:r>
            <a:r>
              <a:rPr lang="en-US" sz="1800" dirty="0">
                <a:solidFill>
                  <a:schemeClr val="lt1"/>
                </a:solidFill>
                <a:latin typeface="Meiryo UI" panose="020B0604030504040204" pitchFamily="50" charset="-128"/>
                <a:ea typeface="Meiryo UI" panose="020B0604030504040204" pitchFamily="50" charset="-128"/>
              </a:rPr>
              <a:t>。 </a:t>
            </a:r>
            <a:r>
              <a:rPr lang="en-US" sz="1800" dirty="0" smtClean="0">
                <a:solidFill>
                  <a:schemeClr val="lt1"/>
                </a:solidFill>
                <a:latin typeface="Meiryo UI" panose="020B0604030504040204" pitchFamily="50" charset="-128"/>
                <a:ea typeface="Meiryo UI" panose="020B0604030504040204" pitchFamily="50" charset="-128"/>
              </a:rPr>
              <a:t>CAT5e</a:t>
            </a:r>
            <a:r>
              <a:rPr lang="ja-JP" altLang="en-US" sz="1800" dirty="0" smtClean="0">
                <a:solidFill>
                  <a:schemeClr val="lt1"/>
                </a:solidFill>
                <a:latin typeface="Meiryo UI" panose="020B0604030504040204" pitchFamily="50" charset="-128"/>
                <a:ea typeface="Meiryo UI" panose="020B0604030504040204" pitchFamily="50" charset="-128"/>
              </a:rPr>
              <a:t>のままで</a:t>
            </a:r>
            <a:r>
              <a:rPr lang="en-US" sz="1800" dirty="0" smtClean="0">
                <a:solidFill>
                  <a:schemeClr val="lt1"/>
                </a:solidFill>
                <a:latin typeface="Meiryo UI" panose="020B0604030504040204" pitchFamily="50" charset="-128"/>
                <a:ea typeface="Meiryo UI" panose="020B0604030504040204" pitchFamily="50" charset="-128"/>
              </a:rPr>
              <a:t>2.5倍の速度</a:t>
            </a:r>
            <a:r>
              <a:rPr lang="ja-JP" altLang="en-US" sz="1800" dirty="0" smtClean="0">
                <a:solidFill>
                  <a:schemeClr val="lt1"/>
                </a:solidFill>
                <a:latin typeface="Meiryo UI" panose="020B0604030504040204" pitchFamily="50" charset="-128"/>
                <a:ea typeface="Meiryo UI" panose="020B0604030504040204" pitchFamily="50" charset="-128"/>
              </a:rPr>
              <a:t>で使えます。</a:t>
            </a:r>
            <a:endParaRPr sz="1800"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222" name="Google Shape;222;p30"/>
          <p:cNvGraphicFramePr/>
          <p:nvPr>
            <p:extLst>
              <p:ext uri="{D42A27DB-BD31-4B8C-83A1-F6EECF244321}">
                <p14:modId xmlns:p14="http://schemas.microsoft.com/office/powerpoint/2010/main" val="367451421"/>
              </p:ext>
            </p:extLst>
          </p:nvPr>
        </p:nvGraphicFramePr>
        <p:xfrm>
          <a:off x="6993571" y="2338895"/>
          <a:ext cx="4477068" cy="2463775"/>
        </p:xfrm>
        <a:graphic>
          <a:graphicData uri="http://schemas.openxmlformats.org/drawingml/2006/table">
            <a:tbl>
              <a:tblPr firstRow="1" bandRow="1">
                <a:noFill/>
                <a:tableStyleId>{E012EBF3-F529-481F-93A6-0EACE3982403}</a:tableStyleId>
              </a:tblPr>
              <a:tblGrid>
                <a:gridCol w="1119267">
                  <a:extLst>
                    <a:ext uri="{9D8B030D-6E8A-4147-A177-3AD203B41FA5}">
                      <a16:colId xmlns:a16="http://schemas.microsoft.com/office/drawing/2014/main" val="20000"/>
                    </a:ext>
                  </a:extLst>
                </a:gridCol>
                <a:gridCol w="1119267">
                  <a:extLst>
                    <a:ext uri="{9D8B030D-6E8A-4147-A177-3AD203B41FA5}">
                      <a16:colId xmlns:a16="http://schemas.microsoft.com/office/drawing/2014/main" val="20001"/>
                    </a:ext>
                  </a:extLst>
                </a:gridCol>
                <a:gridCol w="1119267">
                  <a:extLst>
                    <a:ext uri="{9D8B030D-6E8A-4147-A177-3AD203B41FA5}">
                      <a16:colId xmlns:a16="http://schemas.microsoft.com/office/drawing/2014/main" val="20002"/>
                    </a:ext>
                  </a:extLst>
                </a:gridCol>
                <a:gridCol w="1119267">
                  <a:extLst>
                    <a:ext uri="{9D8B030D-6E8A-4147-A177-3AD203B41FA5}">
                      <a16:colId xmlns:a16="http://schemas.microsoft.com/office/drawing/2014/main" val="20003"/>
                    </a:ext>
                  </a:extLst>
                </a:gridCol>
              </a:tblGrid>
              <a:tr h="607600">
                <a:tc>
                  <a:txBody>
                    <a:bodyPr/>
                    <a:lstStyle/>
                    <a:p>
                      <a:pPr marL="0" marR="0" lvl="0" indent="0" algn="l" rtl="0">
                        <a:spcBef>
                          <a:spcPts val="0"/>
                        </a:spcBef>
                        <a:spcAft>
                          <a:spcPts val="0"/>
                        </a:spcAft>
                        <a:buClr>
                          <a:schemeClr val="dk1"/>
                        </a:buClr>
                        <a:buSzPts val="1900"/>
                        <a:buFont typeface="Arial"/>
                        <a:buNone/>
                      </a:pPr>
                      <a:endParaRPr sz="19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6ADA8"/>
                    </a:solidFill>
                  </a:tcPr>
                </a:tc>
                <a:tc>
                  <a:txBody>
                    <a:bodyPr/>
                    <a:lstStyle/>
                    <a:p>
                      <a:pPr marL="0" marR="0" lvl="0" indent="0" algn="ctr" rtl="0">
                        <a:spcBef>
                          <a:spcPts val="0"/>
                        </a:spcBef>
                        <a:spcAft>
                          <a:spcPts val="0"/>
                        </a:spcAft>
                        <a:buClr>
                          <a:schemeClr val="lt1"/>
                        </a:buClr>
                        <a:buSzPts val="1900"/>
                        <a:buFont typeface="Arial"/>
                        <a:buNone/>
                      </a:pPr>
                      <a:r>
                        <a:rPr lang="en-US" sz="19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5e</a:t>
                      </a:r>
                      <a:endParaRPr sz="19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6ADA8"/>
                    </a:solidFill>
                  </a:tcPr>
                </a:tc>
                <a:tc>
                  <a:txBody>
                    <a:bodyPr/>
                    <a:lstStyle/>
                    <a:p>
                      <a:pPr marL="0" marR="0" lvl="0" indent="0" algn="ctr" rtl="0">
                        <a:spcBef>
                          <a:spcPts val="0"/>
                        </a:spcBef>
                        <a:spcAft>
                          <a:spcPts val="0"/>
                        </a:spcAft>
                        <a:buClr>
                          <a:schemeClr val="lt1"/>
                        </a:buClr>
                        <a:buSzPts val="1900"/>
                        <a:buFont typeface="Arial"/>
                        <a:buNone/>
                      </a:pPr>
                      <a:r>
                        <a:rPr lang="en-US" sz="19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6</a:t>
                      </a:r>
                      <a:endParaRPr sz="19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6ADA8"/>
                    </a:solidFill>
                  </a:tcPr>
                </a:tc>
                <a:tc>
                  <a:txBody>
                    <a:bodyPr/>
                    <a:lstStyle/>
                    <a:p>
                      <a:pPr marL="0" marR="0" lvl="0" indent="0" algn="ctr" rtl="0">
                        <a:spcBef>
                          <a:spcPts val="0"/>
                        </a:spcBef>
                        <a:spcAft>
                          <a:spcPts val="0"/>
                        </a:spcAft>
                        <a:buClr>
                          <a:schemeClr val="lt1"/>
                        </a:buClr>
                        <a:buSzPts val="1900"/>
                        <a:buFont typeface="Arial"/>
                        <a:buNone/>
                      </a:pPr>
                      <a:r>
                        <a:rPr lang="en-US" sz="19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CAT</a:t>
                      </a:r>
                      <a:r>
                        <a:rPr lang="ja-JP" altLang="en-US" sz="1900" b="1" u="none" strike="noStrike" cap="none" baseline="0" dirty="0" smtClean="0">
                          <a:solidFill>
                            <a:schemeClr val="lt1"/>
                          </a:solidFill>
                          <a:latin typeface="Meiryo UI" panose="020B0604030504040204" pitchFamily="50" charset="-128"/>
                          <a:ea typeface="Meiryo UI" panose="020B0604030504040204" pitchFamily="50" charset="-128"/>
                          <a:cs typeface="Arial"/>
                          <a:sym typeface="Arial"/>
                        </a:rPr>
                        <a:t> </a:t>
                      </a:r>
                      <a:r>
                        <a:rPr lang="en-US" sz="19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6A</a:t>
                      </a:r>
                      <a:endParaRPr sz="19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lgn="ctr">
                      <a:noFill/>
                      <a:prstDash val="solid"/>
                      <a:round/>
                      <a:headEnd type="none" w="med" len="med"/>
                      <a:tailEnd type="none" w="med" len="med"/>
                    </a:lnL>
                    <a:lnR w="12700"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6ADA8"/>
                    </a:solidFill>
                  </a:tcPr>
                </a:tc>
                <a:extLst>
                  <a:ext uri="{0D108BD9-81ED-4DB2-BD59-A6C34878D82A}">
                    <a16:rowId xmlns:a16="http://schemas.microsoft.com/office/drawing/2014/main" val="10000"/>
                  </a:ext>
                </a:extLst>
              </a:tr>
              <a:tr h="371225">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100M</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extLst>
                  <a:ext uri="{0D108BD9-81ED-4DB2-BD59-A6C34878D82A}">
                    <a16:rowId xmlns:a16="http://schemas.microsoft.com/office/drawing/2014/main" val="10001"/>
                  </a:ext>
                </a:extLst>
              </a:tr>
              <a:tr h="371275">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1G</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extLst>
                  <a:ext uri="{0D108BD9-81ED-4DB2-BD59-A6C34878D82A}">
                    <a16:rowId xmlns:a16="http://schemas.microsoft.com/office/drawing/2014/main" val="10002"/>
                  </a:ext>
                </a:extLst>
              </a:tr>
              <a:tr h="371225">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2.5G</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extLst>
                  <a:ext uri="{0D108BD9-81ED-4DB2-BD59-A6C34878D82A}">
                    <a16:rowId xmlns:a16="http://schemas.microsoft.com/office/drawing/2014/main" val="10003"/>
                  </a:ext>
                </a:extLst>
              </a:tr>
              <a:tr h="371225">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5G</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10203">
                        <a:alpha val="9803"/>
                      </a:srgbClr>
                    </a:solidFill>
                  </a:tcPr>
                </a:tc>
                <a:extLst>
                  <a:ext uri="{0D108BD9-81ED-4DB2-BD59-A6C34878D82A}">
                    <a16:rowId xmlns:a16="http://schemas.microsoft.com/office/drawing/2014/main" val="10004"/>
                  </a:ext>
                </a:extLst>
              </a:tr>
              <a:tr h="371225">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10G</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spcBef>
                          <a:spcPts val="0"/>
                        </a:spcBef>
                        <a:spcAft>
                          <a:spcPts val="0"/>
                        </a:spcAft>
                        <a:buClr>
                          <a:schemeClr val="lt1"/>
                        </a:buClr>
                        <a:buSzPts val="1600"/>
                        <a:buFont typeface="Aria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X</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(55m)</a:t>
                      </a:r>
                      <a:endParaRPr sz="16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92125" marR="92125" marT="46075" marB="46075"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extLst>
                  <a:ext uri="{0D108BD9-81ED-4DB2-BD59-A6C34878D82A}">
                    <a16:rowId xmlns:a16="http://schemas.microsoft.com/office/drawing/2014/main" val="10005"/>
                  </a:ext>
                </a:extLst>
              </a:tr>
            </a:tbl>
          </a:graphicData>
        </a:graphic>
      </p:graphicFrame>
      <p:grpSp>
        <p:nvGrpSpPr>
          <p:cNvPr id="223" name="Google Shape;223;p30"/>
          <p:cNvGrpSpPr/>
          <p:nvPr/>
        </p:nvGrpSpPr>
        <p:grpSpPr>
          <a:xfrm>
            <a:off x="5074031" y="1772555"/>
            <a:ext cx="1021969" cy="1021969"/>
            <a:chOff x="281575" y="3179642"/>
            <a:chExt cx="1021969" cy="1021969"/>
          </a:xfrm>
        </p:grpSpPr>
        <p:sp>
          <p:nvSpPr>
            <p:cNvPr id="224" name="Google Shape;224;p30"/>
            <p:cNvSpPr/>
            <p:nvPr/>
          </p:nvSpPr>
          <p:spPr>
            <a:xfrm>
              <a:off x="281575" y="3179642"/>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25" name="Google Shape;225;p30"/>
            <p:cNvPicPr preferRelativeResize="0"/>
            <p:nvPr/>
          </p:nvPicPr>
          <p:blipFill rotWithShape="1">
            <a:blip r:embed="rId4">
              <a:alphaModFix/>
            </a:blip>
            <a:srcRect/>
            <a:stretch/>
          </p:blipFill>
          <p:spPr>
            <a:xfrm>
              <a:off x="373459" y="3369882"/>
              <a:ext cx="838200" cy="609600"/>
            </a:xfrm>
            <a:prstGeom prst="rect">
              <a:avLst/>
            </a:prstGeom>
            <a:noFill/>
            <a:ln>
              <a:noFill/>
            </a:ln>
          </p:spPr>
        </p:pic>
      </p:grpSp>
      <p:sp>
        <p:nvSpPr>
          <p:cNvPr id="226" name="Google Shape;226;p30"/>
          <p:cNvSpPr txBox="1"/>
          <p:nvPr/>
        </p:nvSpPr>
        <p:spPr>
          <a:xfrm>
            <a:off x="462582" y="310391"/>
            <a:ext cx="11309417"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デュアル</a:t>
            </a:r>
            <a:r>
              <a:rPr lang="en-US" sz="3600" b="1" dirty="0" smtClean="0">
                <a:solidFill>
                  <a:schemeClr val="lt1"/>
                </a:solidFill>
                <a:latin typeface="Meiryo UI" panose="020B0604030504040204" pitchFamily="50" charset="-128"/>
                <a:ea typeface="Meiryo UI" panose="020B0604030504040204" pitchFamily="50" charset="-128"/>
              </a:rPr>
              <a:t>2.5GbE(2.5G/1G)</a:t>
            </a:r>
            <a:r>
              <a:rPr lang="en-US" sz="3600" b="1" dirty="0" err="1" smtClean="0">
                <a:solidFill>
                  <a:schemeClr val="lt1"/>
                </a:solidFill>
                <a:latin typeface="Meiryo UI" panose="020B0604030504040204" pitchFamily="50" charset="-128"/>
                <a:ea typeface="Meiryo UI" panose="020B0604030504040204" pitchFamily="50" charset="-128"/>
              </a:rPr>
              <a:t>マルチ</a:t>
            </a:r>
            <a:r>
              <a:rPr lang="ja-JP" altLang="en-US" sz="3600" b="1" dirty="0" smtClean="0">
                <a:solidFill>
                  <a:schemeClr val="lt1"/>
                </a:solidFill>
                <a:latin typeface="Meiryo UI" panose="020B0604030504040204" pitchFamily="50" charset="-128"/>
                <a:ea typeface="Meiryo UI" panose="020B0604030504040204" pitchFamily="50" charset="-128"/>
              </a:rPr>
              <a:t>ギガ</a:t>
            </a:r>
            <a:r>
              <a:rPr lang="en-US" sz="3600" b="1" dirty="0" err="1" smtClean="0">
                <a:solidFill>
                  <a:schemeClr val="lt1"/>
                </a:solidFill>
                <a:latin typeface="Meiryo UI" panose="020B0604030504040204" pitchFamily="50" charset="-128"/>
                <a:ea typeface="Meiryo UI" panose="020B0604030504040204" pitchFamily="50" charset="-128"/>
              </a:rPr>
              <a:t>ポート</a:t>
            </a:r>
            <a:endParaRPr sz="36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3600" b="1" dirty="0" err="1" smtClean="0">
                <a:solidFill>
                  <a:schemeClr val="lt1"/>
                </a:solidFill>
                <a:latin typeface="Meiryo UI" panose="020B0604030504040204" pitchFamily="50" charset="-128"/>
                <a:ea typeface="Meiryo UI" panose="020B0604030504040204" pitchFamily="50" charset="-128"/>
              </a:rPr>
              <a:t>迅速な転送と管理を</a:t>
            </a:r>
            <a:r>
              <a:rPr lang="ja-JP" altLang="en-US" sz="3600" b="1" dirty="0" smtClean="0">
                <a:solidFill>
                  <a:schemeClr val="lt1"/>
                </a:solidFill>
                <a:latin typeface="Meiryo UI" panose="020B0604030504040204" pitchFamily="50" charset="-128"/>
                <a:ea typeface="Meiryo UI" panose="020B0604030504040204" pitchFamily="50" charset="-128"/>
              </a:rPr>
              <a:t>すぐに行う</a:t>
            </a:r>
            <a:endParaRPr sz="3600" b="1" dirty="0">
              <a:solidFill>
                <a:schemeClr val="lt1"/>
              </a:solidFill>
              <a:latin typeface="Meiryo UI" panose="020B0604030504040204" pitchFamily="50" charset="-128"/>
              <a:ea typeface="Meiryo UI" panose="020B0604030504040204" pitchFamily="50" charset="-128"/>
            </a:endParaRPr>
          </a:p>
        </p:txBody>
      </p:sp>
      <p:sp>
        <p:nvSpPr>
          <p:cNvPr id="227" name="Google Shape;227;p30"/>
          <p:cNvSpPr/>
          <p:nvPr/>
        </p:nvSpPr>
        <p:spPr>
          <a:xfrm>
            <a:off x="1596683" y="4991373"/>
            <a:ext cx="717639" cy="888924"/>
          </a:xfrm>
          <a:prstGeom prst="roundRect">
            <a:avLst>
              <a:gd name="adj" fmla="val 7493"/>
            </a:avLst>
          </a:prstGeom>
          <a:noFill/>
          <a:ln w="38100" cap="flat"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28" name="Google Shape;228;p30" descr="C:\Users\user\Desktop\21_PPT對稿QNAP AQC107 10G網卡\29384737_xxl.png"/>
          <p:cNvPicPr preferRelativeResize="0"/>
          <p:nvPr/>
        </p:nvPicPr>
        <p:blipFill rotWithShape="1">
          <a:blip r:embed="rId5">
            <a:alphaModFix/>
          </a:blip>
          <a:srcRect/>
          <a:stretch/>
        </p:blipFill>
        <p:spPr>
          <a:xfrm rot="-478397">
            <a:off x="1975140" y="5450404"/>
            <a:ext cx="1889363" cy="1750077"/>
          </a:xfrm>
          <a:prstGeom prst="rect">
            <a:avLst/>
          </a:prstGeom>
          <a:noFill/>
          <a:ln>
            <a:noFill/>
          </a:ln>
          <a:effectLst>
            <a:outerShdw blurRad="228600" dist="241300" dir="4500000" algn="tr" rotWithShape="0">
              <a:srgbClr val="000000">
                <a:alpha val="36862"/>
              </a:srgbClr>
            </a:outerShdw>
          </a:effectLst>
        </p:spPr>
      </p:pic>
      <p:sp>
        <p:nvSpPr>
          <p:cNvPr id="229" name="Google Shape;229;p30"/>
          <p:cNvSpPr/>
          <p:nvPr/>
        </p:nvSpPr>
        <p:spPr>
          <a:xfrm>
            <a:off x="7154117" y="4933808"/>
            <a:ext cx="424406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注</a:t>
            </a:r>
            <a:r>
              <a:rPr lang="ja-JP" altLang="en-US" dirty="0" smtClean="0">
                <a:solidFill>
                  <a:schemeClr val="lt1"/>
                </a:solidFill>
                <a:latin typeface="Meiryo UI" panose="020B0604030504040204" pitchFamily="50" charset="-128"/>
                <a:ea typeface="Meiryo UI" panose="020B0604030504040204" pitchFamily="50" charset="-128"/>
              </a:rPr>
              <a:t>記</a:t>
            </a:r>
            <a:r>
              <a:rPr lang="en-US" altLang="ja-JP" dirty="0" smtClean="0">
                <a:solidFill>
                  <a:schemeClr val="lt1"/>
                </a:solidFill>
                <a:latin typeface="Meiryo UI" panose="020B0604030504040204" pitchFamily="50" charset="-128"/>
                <a:ea typeface="Meiryo UI" panose="020B0604030504040204" pitchFamily="50" charset="-128"/>
              </a:rPr>
              <a:t>: </a:t>
            </a:r>
            <a:r>
              <a:rPr lang="en-US" dirty="0" smtClean="0">
                <a:solidFill>
                  <a:schemeClr val="lt1"/>
                </a:solidFill>
                <a:latin typeface="Meiryo UI" panose="020B0604030504040204" pitchFamily="50" charset="-128"/>
                <a:ea typeface="Meiryo UI" panose="020B0604030504040204" pitchFamily="50" charset="-128"/>
              </a:rPr>
              <a:t>2.5GbE</a:t>
            </a:r>
            <a:r>
              <a:rPr lang="en-US" dirty="0">
                <a:solidFill>
                  <a:schemeClr val="lt1"/>
                </a:solidFill>
                <a:latin typeface="Meiryo UI" panose="020B0604030504040204" pitchFamily="50" charset="-128"/>
                <a:ea typeface="Meiryo UI" panose="020B0604030504040204" pitchFamily="50" charset="-128"/>
              </a:rPr>
              <a:t>リンク速度を実現するには、クライアントとスイッチも2.5GbEをサポートする必要があります。</a:t>
            </a:r>
            <a:endParaRPr sz="14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p:nvPr/>
        </p:nvSpPr>
        <p:spPr>
          <a:xfrm>
            <a:off x="1429445" y="1932606"/>
            <a:ext cx="7183855" cy="1163267"/>
          </a:xfrm>
          <a:prstGeom prst="rect">
            <a:avLst/>
          </a:prstGeom>
          <a:noFill/>
          <a:ln>
            <a:noFill/>
          </a:ln>
        </p:spPr>
        <p:txBody>
          <a:bodyPr spcFirstLastPara="1" wrap="square" lIns="121900" tIns="60950" rIns="121900" bIns="60950" anchor="t" anchorCtr="0">
            <a:noAutofit/>
          </a:bodyPr>
          <a:lstStyle/>
          <a:p>
            <a:pPr marL="232827" marR="0" lvl="0" indent="-232827" algn="l" rtl="0">
              <a:lnSpc>
                <a:spcPct val="150000"/>
              </a:lnSpc>
              <a:spcBef>
                <a:spcPts val="0"/>
              </a:spcBef>
              <a:spcAft>
                <a:spcPts val="0"/>
              </a:spcAft>
              <a:buClr>
                <a:srgbClr val="F34F21"/>
              </a:buClr>
              <a:buSzPts val="2400"/>
              <a:buFont typeface="Arial"/>
              <a:buChar char="•"/>
            </a:pPr>
            <a:r>
              <a:rPr lang="ja-JP" altLang="en-US" sz="2400" dirty="0">
                <a:solidFill>
                  <a:schemeClr val="lt1"/>
                </a:solidFill>
                <a:latin typeface="Meiryo UI" panose="020B0604030504040204" pitchFamily="50" charset="-128"/>
                <a:ea typeface="Meiryo UI" panose="020B0604030504040204" pitchFamily="50" charset="-128"/>
              </a:rPr>
              <a:t>内蔵</a:t>
            </a:r>
            <a:r>
              <a:rPr lang="en-US" sz="2400" dirty="0" smtClean="0">
                <a:solidFill>
                  <a:schemeClr val="lt1"/>
                </a:solidFill>
                <a:latin typeface="Meiryo UI" panose="020B0604030504040204" pitchFamily="50" charset="-128"/>
                <a:ea typeface="Meiryo UI" panose="020B0604030504040204" pitchFamily="50" charset="-128"/>
              </a:rPr>
              <a:t>2x 25GbE SFP28 </a:t>
            </a:r>
            <a:r>
              <a:rPr lang="en-US" sz="2400" dirty="0" err="1" smtClean="0">
                <a:solidFill>
                  <a:schemeClr val="lt1"/>
                </a:solidFill>
                <a:latin typeface="Meiryo UI" panose="020B0604030504040204" pitchFamily="50" charset="-128"/>
                <a:ea typeface="Meiryo UI" panose="020B0604030504040204" pitchFamily="50" charset="-128"/>
              </a:rPr>
              <a:t>SmartNIC</a:t>
            </a:r>
            <a:r>
              <a:rPr lang="en-US" sz="2400" dirty="0" err="1">
                <a:solidFill>
                  <a:schemeClr val="lt1"/>
                </a:solidFill>
                <a:latin typeface="Meiryo UI" panose="020B0604030504040204" pitchFamily="50" charset="-128"/>
                <a:ea typeface="Meiryo UI" panose="020B0604030504040204" pitchFamily="50" charset="-128"/>
              </a:rPr>
              <a:t>ポート</a:t>
            </a:r>
            <a:endParaRPr sz="2400" dirty="0">
              <a:solidFill>
                <a:schemeClr val="lt1"/>
              </a:solidFill>
              <a:latin typeface="Meiryo UI" panose="020B0604030504040204" pitchFamily="50" charset="-128"/>
              <a:ea typeface="Meiryo UI" panose="020B0604030504040204" pitchFamily="50" charset="-128"/>
            </a:endParaRPr>
          </a:p>
          <a:p>
            <a:pPr marL="232827" marR="0" lvl="0" indent="-232827" algn="l" rtl="0">
              <a:lnSpc>
                <a:spcPct val="150000"/>
              </a:lnSpc>
              <a:spcBef>
                <a:spcPts val="0"/>
              </a:spcBef>
              <a:spcAft>
                <a:spcPts val="0"/>
              </a:spcAft>
              <a:buClr>
                <a:srgbClr val="F34F21"/>
              </a:buClr>
              <a:buSzPts val="2400"/>
              <a:buFont typeface="Arial"/>
              <a:buChar char="•"/>
            </a:pPr>
            <a:r>
              <a:rPr lang="en-US" sz="2400" dirty="0" err="1">
                <a:solidFill>
                  <a:schemeClr val="lt1"/>
                </a:solidFill>
                <a:latin typeface="Meiryo UI" panose="020B0604030504040204" pitchFamily="50" charset="-128"/>
                <a:ea typeface="Meiryo UI" panose="020B0604030504040204" pitchFamily="50" charset="-128"/>
              </a:rPr>
              <a:t>パフォーマンスを向上させるためのリンクアグリゲーション</a:t>
            </a:r>
            <a:endParaRPr sz="2400" dirty="0">
              <a:solidFill>
                <a:schemeClr val="lt1"/>
              </a:solidFill>
              <a:latin typeface="Meiryo UI" panose="020B0604030504040204" pitchFamily="50" charset="-128"/>
              <a:ea typeface="Meiryo UI" panose="020B0604030504040204" pitchFamily="50" charset="-128"/>
            </a:endParaRPr>
          </a:p>
        </p:txBody>
      </p:sp>
      <p:sp>
        <p:nvSpPr>
          <p:cNvPr id="236" name="Google Shape;236;p31"/>
          <p:cNvSpPr txBox="1"/>
          <p:nvPr/>
        </p:nvSpPr>
        <p:spPr>
          <a:xfrm>
            <a:off x="636895" y="384331"/>
            <a:ext cx="10882535" cy="1200329"/>
          </a:xfrm>
          <a:prstGeom prst="rect">
            <a:avLst/>
          </a:prstGeom>
          <a:noFill/>
          <a:ln>
            <a:noFill/>
          </a:ln>
        </p:spPr>
        <p:txBody>
          <a:bodyPr spcFirstLastPara="1" wrap="square" lIns="91425" tIns="45700" rIns="91425" bIns="45700" anchor="t" anchorCtr="0">
            <a:noAutofit/>
          </a:bodyPr>
          <a:lstStyle/>
          <a:p>
            <a:pPr lvl="0" algn="ctr"/>
            <a:r>
              <a:rPr lang="ja-JP" altLang="en-US" sz="3600" b="1" dirty="0">
                <a:solidFill>
                  <a:schemeClr val="lt1"/>
                </a:solidFill>
                <a:latin typeface="Meiryo UI" panose="020B0604030504040204" pitchFamily="50" charset="-128"/>
                <a:ea typeface="Meiryo UI" panose="020B0604030504040204" pitchFamily="50" charset="-128"/>
              </a:rPr>
              <a:t>デュアル</a:t>
            </a:r>
            <a:r>
              <a:rPr lang="en-US" altLang="ja-JP" sz="3600" b="1" dirty="0">
                <a:solidFill>
                  <a:schemeClr val="lt1"/>
                </a:solidFill>
                <a:latin typeface="Meiryo UI" panose="020B0604030504040204" pitchFamily="50" charset="-128"/>
                <a:ea typeface="Meiryo UI" panose="020B0604030504040204" pitchFamily="50" charset="-128"/>
              </a:rPr>
              <a:t>25GbE SFP28</a:t>
            </a:r>
            <a:r>
              <a:rPr lang="ja-JP" altLang="en-US" sz="3600" b="1" dirty="0">
                <a:solidFill>
                  <a:schemeClr val="lt1"/>
                </a:solidFill>
                <a:latin typeface="Meiryo UI" panose="020B0604030504040204" pitchFamily="50" charset="-128"/>
                <a:ea typeface="Meiryo UI" panose="020B0604030504040204" pitchFamily="50" charset="-128"/>
              </a:rPr>
              <a:t>ポートにより、次世代高速通信と将来のビジネス成長に対応</a:t>
            </a:r>
            <a:endParaRPr sz="3600" b="1" dirty="0">
              <a:solidFill>
                <a:schemeClr val="lt1"/>
              </a:solidFill>
              <a:latin typeface="Meiryo UI" panose="020B0604030504040204" pitchFamily="50" charset="-128"/>
              <a:ea typeface="Meiryo UI" panose="020B0604030504040204" pitchFamily="50" charset="-128"/>
            </a:endParaRPr>
          </a:p>
        </p:txBody>
      </p:sp>
      <p:pic>
        <p:nvPicPr>
          <p:cNvPr id="237" name="Google Shape;237;p31"/>
          <p:cNvPicPr preferRelativeResize="0"/>
          <p:nvPr/>
        </p:nvPicPr>
        <p:blipFill rotWithShape="1">
          <a:blip r:embed="rId3">
            <a:alphaModFix/>
          </a:blip>
          <a:srcRect/>
          <a:stretch/>
        </p:blipFill>
        <p:spPr>
          <a:xfrm>
            <a:off x="599965" y="3629025"/>
            <a:ext cx="10919466" cy="2017918"/>
          </a:xfrm>
          <a:prstGeom prst="rect">
            <a:avLst/>
          </a:prstGeom>
          <a:noFill/>
          <a:ln>
            <a:noFill/>
          </a:ln>
        </p:spPr>
      </p:pic>
      <p:grpSp>
        <p:nvGrpSpPr>
          <p:cNvPr id="238" name="Google Shape;238;p31"/>
          <p:cNvGrpSpPr/>
          <p:nvPr/>
        </p:nvGrpSpPr>
        <p:grpSpPr>
          <a:xfrm>
            <a:off x="8863347" y="1584660"/>
            <a:ext cx="2432563" cy="2717684"/>
            <a:chOff x="1828802" y="3213600"/>
            <a:chExt cx="2432563" cy="2717684"/>
          </a:xfrm>
        </p:grpSpPr>
        <p:pic>
          <p:nvPicPr>
            <p:cNvPr id="239" name="Google Shape;239;p31"/>
            <p:cNvPicPr preferRelativeResize="0"/>
            <p:nvPr/>
          </p:nvPicPr>
          <p:blipFill rotWithShape="1">
            <a:blip r:embed="rId4">
              <a:alphaModFix/>
            </a:blip>
            <a:srcRect/>
            <a:stretch/>
          </p:blipFill>
          <p:spPr>
            <a:xfrm>
              <a:off x="1899989" y="3213600"/>
              <a:ext cx="2127427" cy="2717684"/>
            </a:xfrm>
            <a:prstGeom prst="rect">
              <a:avLst/>
            </a:prstGeom>
            <a:noFill/>
            <a:ln>
              <a:noFill/>
            </a:ln>
          </p:spPr>
        </p:pic>
        <p:sp>
          <p:nvSpPr>
            <p:cNvPr id="240" name="Google Shape;240;p31"/>
            <p:cNvSpPr txBox="1"/>
            <p:nvPr/>
          </p:nvSpPr>
          <p:spPr>
            <a:xfrm>
              <a:off x="1828802" y="3326238"/>
              <a:ext cx="243256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smtClean="0">
                  <a:solidFill>
                    <a:schemeClr val="lt1"/>
                  </a:solidFill>
                  <a:latin typeface="Meiryo UI" panose="020B0604030504040204" pitchFamily="50" charset="-128"/>
                  <a:ea typeface="Meiryo UI" panose="020B0604030504040204" pitchFamily="50" charset="-128"/>
                  <a:sym typeface="Arial"/>
                </a:rPr>
                <a:t>25GbE SFP28</a:t>
              </a:r>
              <a:r>
                <a:rPr lang="ja-JP" altLang="en-US" sz="1400" dirty="0" smtClean="0">
                  <a:solidFill>
                    <a:schemeClr val="lt1"/>
                  </a:solidFill>
                  <a:latin typeface="Meiryo UI" panose="020B0604030504040204" pitchFamily="50" charset="-128"/>
                  <a:ea typeface="Meiryo UI" panose="020B0604030504040204" pitchFamily="50" charset="-128"/>
                  <a:sym typeface="Arial"/>
                </a:rPr>
                <a:t>対応</a:t>
              </a:r>
              <a:r>
                <a:rPr lang="en-US" altLang="ja-JP" sz="1400" dirty="0" smtClean="0">
                  <a:solidFill>
                    <a:schemeClr val="lt1"/>
                  </a:solidFill>
                  <a:latin typeface="Meiryo UI" panose="020B0604030504040204" pitchFamily="50" charset="-128"/>
                  <a:ea typeface="Meiryo UI" panose="020B0604030504040204" pitchFamily="50" charset="-128"/>
                  <a:sym typeface="Arial"/>
                </a:rPr>
                <a:t/>
              </a:r>
              <a:br>
                <a:rPr lang="en-US" altLang="ja-JP" sz="1400" dirty="0" smtClean="0">
                  <a:solidFill>
                    <a:schemeClr val="lt1"/>
                  </a:solidFill>
                  <a:latin typeface="Meiryo UI" panose="020B0604030504040204" pitchFamily="50" charset="-128"/>
                  <a:ea typeface="Meiryo UI" panose="020B0604030504040204" pitchFamily="50" charset="-128"/>
                  <a:sym typeface="Arial"/>
                </a:rPr>
              </a:br>
              <a:r>
                <a:rPr lang="ja-JP" altLang="en-US" dirty="0" smtClean="0">
                  <a:solidFill>
                    <a:schemeClr val="lt1"/>
                  </a:solidFill>
                  <a:latin typeface="Meiryo UI" panose="020B0604030504040204" pitchFamily="50" charset="-128"/>
                  <a:ea typeface="Meiryo UI" panose="020B0604030504040204" pitchFamily="50" charset="-128"/>
                </a:rPr>
                <a:t>トランシーバー </a:t>
              </a:r>
              <a:r>
                <a:rPr lang="en-US" sz="1400" dirty="0" smtClean="0">
                  <a:solidFill>
                    <a:schemeClr val="lt1"/>
                  </a:solidFill>
                  <a:latin typeface="Meiryo UI" panose="020B0604030504040204" pitchFamily="50" charset="-128"/>
                  <a:ea typeface="Meiryo UI" panose="020B0604030504040204" pitchFamily="50" charset="-128"/>
                  <a:sym typeface="Arial"/>
                </a:rPr>
                <a:t>&amp; LC</a:t>
              </a:r>
              <a:r>
                <a:rPr lang="ja-JP" altLang="en-US" sz="1400" dirty="0" smtClean="0">
                  <a:solidFill>
                    <a:schemeClr val="lt1"/>
                  </a:solidFill>
                  <a:latin typeface="Meiryo UI" panose="020B0604030504040204" pitchFamily="50" charset="-128"/>
                  <a:ea typeface="Meiryo UI" panose="020B0604030504040204" pitchFamily="50" charset="-128"/>
                  <a:sym typeface="Arial"/>
                </a:rPr>
                <a:t>ケーブル</a:t>
              </a:r>
              <a:endParaRPr dirty="0">
                <a:latin typeface="Meiryo UI" panose="020B0604030504040204" pitchFamily="50" charset="-128"/>
                <a:ea typeface="Meiryo UI" panose="020B0604030504040204" pitchFamily="50" charset="-128"/>
              </a:endParaRPr>
            </a:p>
          </p:txBody>
        </p:sp>
        <p:pic>
          <p:nvPicPr>
            <p:cNvPr id="241" name="Google Shape;241;p31"/>
            <p:cNvPicPr preferRelativeResize="0"/>
            <p:nvPr/>
          </p:nvPicPr>
          <p:blipFill rotWithShape="1">
            <a:blip r:embed="rId5">
              <a:alphaModFix/>
            </a:blip>
            <a:srcRect/>
            <a:stretch/>
          </p:blipFill>
          <p:spPr>
            <a:xfrm>
              <a:off x="2138692" y="4216368"/>
              <a:ext cx="1684639" cy="1645330"/>
            </a:xfrm>
            <a:prstGeom prst="rect">
              <a:avLst/>
            </a:prstGeom>
            <a:noFill/>
            <a:ln>
              <a:noFill/>
            </a:ln>
          </p:spPr>
        </p:pic>
      </p:grpSp>
      <p:sp>
        <p:nvSpPr>
          <p:cNvPr id="242" name="Google Shape;242;p31"/>
          <p:cNvSpPr/>
          <p:nvPr/>
        </p:nvSpPr>
        <p:spPr>
          <a:xfrm>
            <a:off x="5076771" y="4942004"/>
            <a:ext cx="1070317" cy="787157"/>
          </a:xfrm>
          <a:prstGeom prst="roundRect">
            <a:avLst>
              <a:gd name="adj" fmla="val 13240"/>
            </a:avLst>
          </a:prstGeom>
          <a:noFill/>
          <a:ln w="44450" cap="flat"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2"/>
          <p:cNvPicPr preferRelativeResize="0"/>
          <p:nvPr/>
        </p:nvPicPr>
        <p:blipFill rotWithShape="1">
          <a:blip r:embed="rId3">
            <a:alphaModFix/>
          </a:blip>
          <a:srcRect r="34492"/>
          <a:stretch/>
        </p:blipFill>
        <p:spPr>
          <a:xfrm>
            <a:off x="4930989" y="3787915"/>
            <a:ext cx="7261012" cy="2048400"/>
          </a:xfrm>
          <a:prstGeom prst="rect">
            <a:avLst/>
          </a:prstGeom>
          <a:noFill/>
          <a:ln>
            <a:noFill/>
          </a:ln>
        </p:spPr>
      </p:pic>
      <p:pic>
        <p:nvPicPr>
          <p:cNvPr id="249" name="Google Shape;249;p32" descr="qsw-m5216-1t"/>
          <p:cNvPicPr preferRelativeResize="0"/>
          <p:nvPr/>
        </p:nvPicPr>
        <p:blipFill rotWithShape="1">
          <a:blip r:embed="rId4">
            <a:alphaModFix/>
          </a:blip>
          <a:srcRect t="27152" b="32665"/>
          <a:stretch/>
        </p:blipFill>
        <p:spPr>
          <a:xfrm>
            <a:off x="466610" y="5174828"/>
            <a:ext cx="3010448" cy="756031"/>
          </a:xfrm>
          <a:prstGeom prst="rect">
            <a:avLst/>
          </a:prstGeom>
          <a:noFill/>
          <a:ln>
            <a:noFill/>
          </a:ln>
        </p:spPr>
      </p:pic>
      <p:sp>
        <p:nvSpPr>
          <p:cNvPr id="250" name="Google Shape;250;p32"/>
          <p:cNvSpPr txBox="1">
            <a:spLocks noGrp="1"/>
          </p:cNvSpPr>
          <p:nvPr>
            <p:ph type="title" idx="4294967295"/>
          </p:nvPr>
        </p:nvSpPr>
        <p:spPr>
          <a:xfrm>
            <a:off x="623248" y="278211"/>
            <a:ext cx="11370249" cy="1528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25GbE</a:t>
            </a:r>
            <a:r>
              <a:rPr lang="en-US" sz="3600" b="1" dirty="0">
                <a:solidFill>
                  <a:schemeClr val="lt1"/>
                </a:solidFill>
                <a:latin typeface="Meiryo UI" panose="020B0604030504040204" pitchFamily="50" charset="-128"/>
                <a:ea typeface="Meiryo UI" panose="020B0604030504040204" pitchFamily="50" charset="-128"/>
              </a:rPr>
              <a:t>は</a:t>
            </a:r>
            <a:r>
              <a:rPr lang="en-US" sz="3600" b="1" dirty="0" smtClean="0">
                <a:solidFill>
                  <a:schemeClr val="lt1"/>
                </a:solidFill>
                <a:latin typeface="Meiryo UI" panose="020B0604030504040204" pitchFamily="50" charset="-128"/>
                <a:ea typeface="Meiryo UI" panose="020B0604030504040204" pitchFamily="50" charset="-128"/>
              </a:rPr>
              <a:t>、10GbE</a:t>
            </a:r>
            <a:r>
              <a:rPr lang="en-US" sz="3600" b="1" dirty="0">
                <a:solidFill>
                  <a:schemeClr val="lt1"/>
                </a:solidFill>
                <a:latin typeface="Meiryo UI" panose="020B0604030504040204" pitchFamily="50" charset="-128"/>
                <a:ea typeface="Meiryo UI" panose="020B0604030504040204" pitchFamily="50" charset="-128"/>
              </a:rPr>
              <a:t>および1GbE</a:t>
            </a:r>
            <a:r>
              <a:rPr lang="en-US" sz="3600" b="1" dirty="0" smtClean="0">
                <a:solidFill>
                  <a:schemeClr val="lt1"/>
                </a:solidFill>
                <a:latin typeface="Meiryo UI" panose="020B0604030504040204" pitchFamily="50" charset="-128"/>
                <a:ea typeface="Meiryo UI" panose="020B0604030504040204" pitchFamily="50" charset="-128"/>
              </a:rPr>
              <a:t>環境とも</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互換性があり</a:t>
            </a:r>
            <a:r>
              <a:rPr lang="ja-JP" altLang="en-US" sz="3600" b="1" dirty="0" smtClean="0">
                <a:solidFill>
                  <a:schemeClr val="lt1"/>
                </a:solidFill>
                <a:latin typeface="Meiryo UI" panose="020B0604030504040204" pitchFamily="50" charset="-128"/>
                <a:ea typeface="Meiryo UI" panose="020B0604030504040204" pitchFamily="50" charset="-128"/>
              </a:rPr>
              <a:t>柔軟に使用可能</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251" name="Google Shape;251;p32"/>
          <p:cNvSpPr txBox="1"/>
          <p:nvPr/>
        </p:nvSpPr>
        <p:spPr>
          <a:xfrm>
            <a:off x="708536" y="1691053"/>
            <a:ext cx="6485283" cy="2154436"/>
          </a:xfrm>
          <a:prstGeom prst="rect">
            <a:avLst/>
          </a:prstGeom>
          <a:noFill/>
          <a:ln>
            <a:noFill/>
          </a:ln>
        </p:spPr>
        <p:txBody>
          <a:bodyPr spcFirstLastPara="1" wrap="square" lIns="121900" tIns="60950" rIns="121900" bIns="60950" anchor="t" anchorCtr="0">
            <a:noAutofit/>
          </a:bodyPr>
          <a:lstStyle/>
          <a:p>
            <a:pPr marL="232827" marR="0" lvl="0" indent="-232827" algn="l" rtl="0">
              <a:spcBef>
                <a:spcPts val="0"/>
              </a:spcBef>
              <a:spcAft>
                <a:spcPts val="0"/>
              </a:spcAft>
              <a:buClr>
                <a:srgbClr val="F34F21"/>
              </a:buClr>
              <a:buSzPts val="2200"/>
              <a:buFont typeface="Arial"/>
              <a:buChar char="•"/>
            </a:pPr>
            <a:r>
              <a:rPr lang="en-US" sz="2200" dirty="0">
                <a:solidFill>
                  <a:schemeClr val="lt1"/>
                </a:solidFill>
                <a:latin typeface="Meiryo UI" panose="020B0604030504040204" pitchFamily="50" charset="-128"/>
                <a:ea typeface="Meiryo UI" panose="020B0604030504040204" pitchFamily="50" charset="-128"/>
              </a:rPr>
              <a:t>25GbE SFP28イーサネットポートは、トランシーバーまたはDACケーブルをサポートします</a:t>
            </a:r>
            <a:endParaRPr sz="2200" dirty="0">
              <a:solidFill>
                <a:schemeClr val="lt1"/>
              </a:solidFill>
              <a:latin typeface="Meiryo UI" panose="020B0604030504040204" pitchFamily="50" charset="-128"/>
              <a:ea typeface="Meiryo UI" panose="020B0604030504040204" pitchFamily="50" charset="-128"/>
            </a:endParaRPr>
          </a:p>
          <a:p>
            <a:pPr marL="232827" marR="0" lvl="0" indent="-232827" algn="l" rtl="0">
              <a:spcBef>
                <a:spcPts val="0"/>
              </a:spcBef>
              <a:spcAft>
                <a:spcPts val="0"/>
              </a:spcAft>
              <a:buClr>
                <a:srgbClr val="F34F21"/>
              </a:buClr>
              <a:buSzPts val="2200"/>
              <a:buFont typeface="Arial"/>
              <a:buChar char="•"/>
            </a:pPr>
            <a:r>
              <a:rPr lang="en-US" sz="2200" dirty="0" err="1">
                <a:solidFill>
                  <a:schemeClr val="lt1"/>
                </a:solidFill>
                <a:latin typeface="Meiryo UI" panose="020B0604030504040204" pitchFamily="50" charset="-128"/>
                <a:ea typeface="Meiryo UI" panose="020B0604030504040204" pitchFamily="50" charset="-128"/>
              </a:rPr>
              <a:t>対応するSFP</a:t>
            </a:r>
            <a:r>
              <a:rPr lang="en-US" sz="2200" dirty="0">
                <a:solidFill>
                  <a:schemeClr val="lt1"/>
                </a:solidFill>
                <a:latin typeface="Meiryo UI" panose="020B0604030504040204" pitchFamily="50" charset="-128"/>
                <a:ea typeface="Meiryo UI" panose="020B0604030504040204" pitchFamily="50" charset="-128"/>
              </a:rPr>
              <a:t>+/ SFPトランシーバーまたはDACケーブルを使用することにより、</a:t>
            </a:r>
            <a:r>
              <a:rPr lang="en-US" sz="2200" dirty="0">
                <a:solidFill>
                  <a:srgbClr val="FF0000"/>
                </a:solidFill>
                <a:latin typeface="Meiryo UI" panose="020B0604030504040204" pitchFamily="50" charset="-128"/>
                <a:ea typeface="Meiryo UI" panose="020B0604030504040204" pitchFamily="50" charset="-128"/>
              </a:rPr>
              <a:t>10GbE</a:t>
            </a:r>
            <a:r>
              <a:rPr lang="en-US" sz="2200" dirty="0">
                <a:solidFill>
                  <a:schemeClr val="lt1"/>
                </a:solidFill>
                <a:latin typeface="Meiryo UI" panose="020B0604030504040204" pitchFamily="50" charset="-128"/>
                <a:ea typeface="Meiryo UI" panose="020B0604030504040204" pitchFamily="50" charset="-128"/>
              </a:rPr>
              <a:t>および</a:t>
            </a:r>
            <a:r>
              <a:rPr lang="en-US" sz="2200" dirty="0">
                <a:solidFill>
                  <a:srgbClr val="FF0000"/>
                </a:solidFill>
                <a:latin typeface="Meiryo UI" panose="020B0604030504040204" pitchFamily="50" charset="-128"/>
                <a:ea typeface="Meiryo UI" panose="020B0604030504040204" pitchFamily="50" charset="-128"/>
              </a:rPr>
              <a:t>1GbE</a:t>
            </a:r>
            <a:r>
              <a:rPr lang="en-US" sz="2200" dirty="0">
                <a:solidFill>
                  <a:schemeClr val="lt1"/>
                </a:solidFill>
                <a:latin typeface="Meiryo UI" panose="020B0604030504040204" pitchFamily="50" charset="-128"/>
                <a:ea typeface="Meiryo UI" panose="020B0604030504040204" pitchFamily="50" charset="-128"/>
              </a:rPr>
              <a:t>ネットワークと互換性があります</a:t>
            </a:r>
            <a:endParaRPr sz="2200" dirty="0">
              <a:solidFill>
                <a:schemeClr val="lt1"/>
              </a:solidFill>
              <a:latin typeface="Meiryo UI" panose="020B0604030504040204" pitchFamily="50" charset="-128"/>
              <a:ea typeface="Meiryo UI" panose="020B0604030504040204" pitchFamily="50" charset="-128"/>
            </a:endParaRPr>
          </a:p>
          <a:p>
            <a:pPr marL="232827" marR="0" lvl="0" indent="-232827" algn="l" rtl="0">
              <a:spcBef>
                <a:spcPts val="0"/>
              </a:spcBef>
              <a:spcAft>
                <a:spcPts val="0"/>
              </a:spcAft>
              <a:buClr>
                <a:srgbClr val="F34F21"/>
              </a:buClr>
              <a:buSzPts val="2200"/>
              <a:buFont typeface="Arial"/>
              <a:buChar char="•"/>
            </a:pPr>
            <a:r>
              <a:rPr lang="en-US" sz="2200" dirty="0" err="1">
                <a:solidFill>
                  <a:schemeClr val="lt1"/>
                </a:solidFill>
                <a:latin typeface="Meiryo UI" panose="020B0604030504040204" pitchFamily="50" charset="-128"/>
                <a:ea typeface="Meiryo UI" panose="020B0604030504040204" pitchFamily="50" charset="-128"/>
              </a:rPr>
              <a:t>リンク速度の自動ネゴシエーション</a:t>
            </a:r>
            <a:endParaRPr sz="2200" dirty="0">
              <a:solidFill>
                <a:schemeClr val="lt1"/>
              </a:solidFill>
              <a:latin typeface="Meiryo UI" panose="020B0604030504040204" pitchFamily="50" charset="-128"/>
              <a:ea typeface="Meiryo UI" panose="020B0604030504040204" pitchFamily="50" charset="-128"/>
            </a:endParaRPr>
          </a:p>
        </p:txBody>
      </p:sp>
      <p:pic>
        <p:nvPicPr>
          <p:cNvPr id="252" name="Google Shape;252;p32"/>
          <p:cNvPicPr preferRelativeResize="0"/>
          <p:nvPr/>
        </p:nvPicPr>
        <p:blipFill rotWithShape="1">
          <a:blip r:embed="rId5">
            <a:alphaModFix/>
          </a:blip>
          <a:srcRect/>
          <a:stretch/>
        </p:blipFill>
        <p:spPr>
          <a:xfrm>
            <a:off x="524664" y="3372472"/>
            <a:ext cx="2826637" cy="1860516"/>
          </a:xfrm>
          <a:prstGeom prst="rect">
            <a:avLst/>
          </a:prstGeom>
          <a:noFill/>
          <a:ln>
            <a:noFill/>
          </a:ln>
          <a:effectLst>
            <a:outerShdw blurRad="101600" dist="38100" dir="2700000" algn="tl" rotWithShape="0">
              <a:srgbClr val="000000">
                <a:alpha val="40000"/>
              </a:srgbClr>
            </a:outerShdw>
          </a:effectLst>
        </p:spPr>
      </p:pic>
      <p:sp>
        <p:nvSpPr>
          <p:cNvPr id="253" name="Google Shape;253;p32"/>
          <p:cNvSpPr txBox="1"/>
          <p:nvPr/>
        </p:nvSpPr>
        <p:spPr>
          <a:xfrm>
            <a:off x="539240" y="4628238"/>
            <a:ext cx="2624485"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10GbEスイッチ</a:t>
            </a:r>
            <a:endParaRPr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QSW 10GbE</a:t>
            </a:r>
            <a:r>
              <a:rPr lang="en-US" dirty="0">
                <a:solidFill>
                  <a:schemeClr val="lt1"/>
                </a:solidFill>
                <a:latin typeface="Meiryo UI" panose="020B0604030504040204" pitchFamily="50" charset="-128"/>
                <a:ea typeface="Meiryo UI" panose="020B0604030504040204" pitchFamily="50" charset="-128"/>
              </a:rPr>
              <a:t>スイッチシリーズ</a:t>
            </a:r>
            <a:endParaRPr dirty="0">
              <a:solidFill>
                <a:schemeClr val="lt1"/>
              </a:solidFill>
              <a:latin typeface="Meiryo UI" panose="020B0604030504040204" pitchFamily="50" charset="-128"/>
              <a:ea typeface="Meiryo UI" panose="020B0604030504040204" pitchFamily="50" charset="-128"/>
            </a:endParaRPr>
          </a:p>
        </p:txBody>
      </p:sp>
      <p:sp>
        <p:nvSpPr>
          <p:cNvPr id="254" name="Google Shape;254;p32"/>
          <p:cNvSpPr txBox="1"/>
          <p:nvPr/>
        </p:nvSpPr>
        <p:spPr>
          <a:xfrm>
            <a:off x="375341" y="5938356"/>
            <a:ext cx="440727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QNAP QSW-M5216-1T 16</a:t>
            </a:r>
            <a:r>
              <a:rPr lang="en-US" dirty="0">
                <a:solidFill>
                  <a:schemeClr val="lt1"/>
                </a:solidFill>
                <a:latin typeface="Meiryo UI" panose="020B0604030504040204" pitchFamily="50" charset="-128"/>
                <a:ea typeface="Meiryo UI" panose="020B0604030504040204" pitchFamily="50" charset="-128"/>
              </a:rPr>
              <a:t>ポート25GbEスイッチ</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255" name="Google Shape;255;p32"/>
          <p:cNvSpPr/>
          <p:nvPr/>
        </p:nvSpPr>
        <p:spPr>
          <a:xfrm>
            <a:off x="3433076" y="5413682"/>
            <a:ext cx="1497913" cy="306398"/>
          </a:xfrm>
          <a:prstGeom prst="roundRect">
            <a:avLst>
              <a:gd name="adj" fmla="val 9133"/>
            </a:avLst>
          </a:prstGeom>
          <a:gradFill>
            <a:gsLst>
              <a:gs pos="0">
                <a:srgbClr val="222A35"/>
              </a:gs>
              <a:gs pos="48000">
                <a:srgbClr val="222A35"/>
              </a:gs>
              <a:gs pos="100000">
                <a:srgbClr val="0C0C0C"/>
              </a:gs>
            </a:gsLst>
            <a:lin ang="5400000" scaled="0"/>
          </a:gradFill>
          <a:ln w="9525" cap="flat" cmpd="sng">
            <a:solidFill>
              <a:srgbClr val="323F4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a:solidFill>
                  <a:srgbClr val="FF6600"/>
                </a:solidFill>
                <a:latin typeface="Meiryo UI" panose="020B0604030504040204" pitchFamily="50" charset="-128"/>
                <a:ea typeface="Meiryo UI" panose="020B0604030504040204" pitchFamily="50" charset="-128"/>
              </a:rPr>
              <a:t>25GbE SFP28</a:t>
            </a:r>
            <a:endParaRPr dirty="0">
              <a:latin typeface="Meiryo UI" panose="020B0604030504040204" pitchFamily="50" charset="-128"/>
              <a:ea typeface="Meiryo UI" panose="020B0604030504040204" pitchFamily="50" charset="-128"/>
            </a:endParaRPr>
          </a:p>
        </p:txBody>
      </p:sp>
      <p:sp>
        <p:nvSpPr>
          <p:cNvPr id="256" name="Google Shape;256;p32"/>
          <p:cNvSpPr/>
          <p:nvPr/>
        </p:nvSpPr>
        <p:spPr>
          <a:xfrm>
            <a:off x="3433076" y="4244544"/>
            <a:ext cx="1372156" cy="268943"/>
          </a:xfrm>
          <a:prstGeom prst="roundRect">
            <a:avLst>
              <a:gd name="adj" fmla="val 9133"/>
            </a:avLst>
          </a:prstGeom>
          <a:gradFill>
            <a:gsLst>
              <a:gs pos="0">
                <a:srgbClr val="222A35"/>
              </a:gs>
              <a:gs pos="48000">
                <a:srgbClr val="222A35"/>
              </a:gs>
              <a:gs pos="100000">
                <a:srgbClr val="0C0C0C"/>
              </a:gs>
            </a:gsLst>
            <a:lin ang="5400000" scaled="0"/>
          </a:gradFill>
          <a:ln w="9525" cap="flat" cmpd="sng">
            <a:solidFill>
              <a:srgbClr val="323F4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a:solidFill>
                  <a:srgbClr val="FF6600"/>
                </a:solidFill>
                <a:latin typeface="Meiryo UI" panose="020B0604030504040204" pitchFamily="50" charset="-128"/>
                <a:ea typeface="Meiryo UI" panose="020B0604030504040204" pitchFamily="50" charset="-128"/>
              </a:rPr>
              <a:t>10GbE SFP +</a:t>
            </a:r>
            <a:endParaRPr dirty="0">
              <a:latin typeface="Meiryo UI" panose="020B0604030504040204" pitchFamily="50" charset="-128"/>
              <a:ea typeface="Meiryo UI" panose="020B0604030504040204" pitchFamily="50" charset="-128"/>
            </a:endParaRPr>
          </a:p>
        </p:txBody>
      </p:sp>
      <p:grpSp>
        <p:nvGrpSpPr>
          <p:cNvPr id="257" name="Google Shape;257;p32"/>
          <p:cNvGrpSpPr/>
          <p:nvPr/>
        </p:nvGrpSpPr>
        <p:grpSpPr>
          <a:xfrm>
            <a:off x="7594760" y="1796770"/>
            <a:ext cx="4341108" cy="2717684"/>
            <a:chOff x="7536277" y="3700079"/>
            <a:chExt cx="4341108" cy="2717684"/>
          </a:xfrm>
        </p:grpSpPr>
        <p:pic>
          <p:nvPicPr>
            <p:cNvPr id="258" name="Google Shape;258;p32"/>
            <p:cNvPicPr preferRelativeResize="0"/>
            <p:nvPr/>
          </p:nvPicPr>
          <p:blipFill rotWithShape="1">
            <a:blip r:embed="rId6">
              <a:alphaModFix/>
            </a:blip>
            <a:srcRect/>
            <a:stretch/>
          </p:blipFill>
          <p:spPr>
            <a:xfrm>
              <a:off x="7536277" y="3700079"/>
              <a:ext cx="2127427" cy="2717684"/>
            </a:xfrm>
            <a:prstGeom prst="rect">
              <a:avLst/>
            </a:prstGeom>
            <a:noFill/>
            <a:ln>
              <a:noFill/>
            </a:ln>
          </p:spPr>
        </p:pic>
        <p:sp>
          <p:nvSpPr>
            <p:cNvPr id="259" name="Google Shape;259;p32"/>
            <p:cNvSpPr txBox="1"/>
            <p:nvPr/>
          </p:nvSpPr>
          <p:spPr>
            <a:xfrm>
              <a:off x="7687922" y="3746398"/>
              <a:ext cx="1774555" cy="666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dirty="0">
                  <a:solidFill>
                    <a:schemeClr val="lt1"/>
                  </a:solidFill>
                  <a:latin typeface="Meiryo UI" panose="020B0604030504040204" pitchFamily="50" charset="-128"/>
                  <a:ea typeface="Meiryo UI" panose="020B0604030504040204" pitchFamily="50" charset="-128"/>
                  <a:sym typeface="Arial"/>
                </a:rPr>
                <a:t>10GbE SFP+</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867" dirty="0" smtClean="0">
                  <a:solidFill>
                    <a:schemeClr val="lt1"/>
                  </a:solidFill>
                  <a:latin typeface="Meiryo UI" panose="020B0604030504040204" pitchFamily="50" charset="-128"/>
                  <a:ea typeface="Meiryo UI" panose="020B0604030504040204" pitchFamily="50" charset="-128"/>
                  <a:sym typeface="Arial"/>
                </a:rPr>
                <a:t>トランシーバー</a:t>
              </a:r>
              <a:endParaRPr sz="1867" dirty="0">
                <a:solidFill>
                  <a:schemeClr val="lt1"/>
                </a:solidFill>
                <a:latin typeface="Meiryo UI" panose="020B0604030504040204" pitchFamily="50" charset="-128"/>
                <a:ea typeface="Meiryo UI" panose="020B0604030504040204" pitchFamily="50" charset="-128"/>
                <a:sym typeface="Arial"/>
              </a:endParaRPr>
            </a:p>
          </p:txBody>
        </p:sp>
        <p:pic>
          <p:nvPicPr>
            <p:cNvPr id="260" name="Google Shape;260;p32"/>
            <p:cNvPicPr preferRelativeResize="0"/>
            <p:nvPr/>
          </p:nvPicPr>
          <p:blipFill rotWithShape="1">
            <a:blip r:embed="rId6">
              <a:alphaModFix/>
            </a:blip>
            <a:srcRect/>
            <a:stretch/>
          </p:blipFill>
          <p:spPr>
            <a:xfrm>
              <a:off x="9749958" y="3700079"/>
              <a:ext cx="2127427" cy="2717684"/>
            </a:xfrm>
            <a:prstGeom prst="rect">
              <a:avLst/>
            </a:prstGeom>
            <a:noFill/>
            <a:ln>
              <a:noFill/>
            </a:ln>
          </p:spPr>
        </p:pic>
        <p:sp>
          <p:nvSpPr>
            <p:cNvPr id="261" name="Google Shape;261;p32"/>
            <p:cNvSpPr txBox="1"/>
            <p:nvPr/>
          </p:nvSpPr>
          <p:spPr>
            <a:xfrm>
              <a:off x="9901603" y="3746397"/>
              <a:ext cx="1774555" cy="666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dirty="0">
                  <a:solidFill>
                    <a:schemeClr val="lt1"/>
                  </a:solidFill>
                  <a:latin typeface="Meiryo UI" panose="020B0604030504040204" pitchFamily="50" charset="-128"/>
                  <a:ea typeface="Meiryo UI" panose="020B0604030504040204" pitchFamily="50" charset="-128"/>
                  <a:sym typeface="Arial"/>
                </a:rPr>
                <a:t>1GbE SFP </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867" dirty="0" smtClean="0">
                  <a:solidFill>
                    <a:schemeClr val="lt1"/>
                  </a:solidFill>
                  <a:latin typeface="Meiryo UI" panose="020B0604030504040204" pitchFamily="50" charset="-128"/>
                  <a:ea typeface="Meiryo UI" panose="020B0604030504040204" pitchFamily="50" charset="-128"/>
                  <a:sym typeface="Arial"/>
                </a:rPr>
                <a:t>トランシーバー</a:t>
              </a:r>
              <a:endParaRPr sz="1867" dirty="0">
                <a:solidFill>
                  <a:schemeClr val="lt1"/>
                </a:solidFill>
                <a:latin typeface="Meiryo UI" panose="020B0604030504040204" pitchFamily="50" charset="-128"/>
                <a:ea typeface="Meiryo UI" panose="020B0604030504040204" pitchFamily="50" charset="-128"/>
                <a:sym typeface="Arial"/>
              </a:endParaRPr>
            </a:p>
          </p:txBody>
        </p:sp>
        <p:pic>
          <p:nvPicPr>
            <p:cNvPr id="262" name="Google Shape;262;p32"/>
            <p:cNvPicPr preferRelativeResize="0"/>
            <p:nvPr/>
          </p:nvPicPr>
          <p:blipFill rotWithShape="1">
            <a:blip r:embed="rId7">
              <a:alphaModFix/>
            </a:blip>
            <a:srcRect/>
            <a:stretch/>
          </p:blipFill>
          <p:spPr>
            <a:xfrm>
              <a:off x="9811495" y="4706828"/>
              <a:ext cx="1823857" cy="1499211"/>
            </a:xfrm>
            <a:prstGeom prst="rect">
              <a:avLst/>
            </a:prstGeom>
            <a:noFill/>
            <a:ln>
              <a:noFill/>
            </a:ln>
          </p:spPr>
        </p:pic>
        <p:pic>
          <p:nvPicPr>
            <p:cNvPr id="263" name="Google Shape;263;p32"/>
            <p:cNvPicPr preferRelativeResize="0"/>
            <p:nvPr/>
          </p:nvPicPr>
          <p:blipFill rotWithShape="1">
            <a:blip r:embed="rId7">
              <a:alphaModFix/>
            </a:blip>
            <a:srcRect/>
            <a:stretch/>
          </p:blipFill>
          <p:spPr>
            <a:xfrm>
              <a:off x="7609995" y="4706828"/>
              <a:ext cx="1823857" cy="1499211"/>
            </a:xfrm>
            <a:prstGeom prst="rect">
              <a:avLst/>
            </a:prstGeom>
            <a:noFill/>
            <a:ln>
              <a:noFill/>
            </a:ln>
          </p:spPr>
        </p:pic>
      </p:grpSp>
      <p:sp>
        <p:nvSpPr>
          <p:cNvPr id="264" name="Google Shape;264;p32"/>
          <p:cNvSpPr txBox="1"/>
          <p:nvPr/>
        </p:nvSpPr>
        <p:spPr>
          <a:xfrm>
            <a:off x="7844532" y="4166869"/>
            <a:ext cx="15913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LCケーブル付き</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65" name="Google Shape;265;p32"/>
          <p:cNvSpPr txBox="1"/>
          <p:nvPr/>
        </p:nvSpPr>
        <p:spPr>
          <a:xfrm>
            <a:off x="10010943" y="4174933"/>
            <a:ext cx="15913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LCケーブル付き</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66" name="Google Shape;266;p32"/>
          <p:cNvSpPr/>
          <p:nvPr/>
        </p:nvSpPr>
        <p:spPr>
          <a:xfrm>
            <a:off x="9475784" y="5103373"/>
            <a:ext cx="1070317" cy="733425"/>
          </a:xfrm>
          <a:prstGeom prst="roundRect">
            <a:avLst>
              <a:gd name="adj" fmla="val 0"/>
            </a:avLst>
          </a:prstGeom>
          <a:noFill/>
          <a:ln w="44450" cap="flat"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3"/>
          <p:cNvSpPr txBox="1"/>
          <p:nvPr/>
        </p:nvSpPr>
        <p:spPr>
          <a:xfrm>
            <a:off x="218341" y="418973"/>
            <a:ext cx="1169933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100GbEイーサネット用の</a:t>
            </a:r>
            <a:r>
              <a:rPr lang="en-US" sz="4000" b="1" dirty="0" smtClean="0">
                <a:solidFill>
                  <a:schemeClr val="lt1"/>
                </a:solidFill>
                <a:latin typeface="Meiryo UI" panose="020B0604030504040204" pitchFamily="50" charset="-128"/>
                <a:ea typeface="Meiryo UI" panose="020B0604030504040204" pitchFamily="50" charset="-128"/>
              </a:rPr>
              <a:t>PCIe Gen4 x16</a:t>
            </a:r>
            <a:r>
              <a:rPr lang="en-US" sz="4000" b="1" dirty="0">
                <a:solidFill>
                  <a:schemeClr val="lt1"/>
                </a:solidFill>
                <a:latin typeface="Meiryo UI" panose="020B0604030504040204" pitchFamily="50" charset="-128"/>
                <a:ea typeface="Meiryo UI" panose="020B0604030504040204" pitchFamily="50" charset="-128"/>
              </a:rPr>
              <a:t>スロット</a:t>
            </a:r>
            <a:endParaRPr sz="4000" b="1" dirty="0">
              <a:solidFill>
                <a:schemeClr val="lt1"/>
              </a:solidFill>
              <a:latin typeface="Meiryo UI" panose="020B0604030504040204" pitchFamily="50" charset="-128"/>
              <a:ea typeface="Meiryo UI" panose="020B0604030504040204" pitchFamily="50" charset="-128"/>
              <a:sym typeface="Arial"/>
            </a:endParaRPr>
          </a:p>
        </p:txBody>
      </p:sp>
      <p:sp>
        <p:nvSpPr>
          <p:cNvPr id="272" name="Google Shape;272;p33"/>
          <p:cNvSpPr/>
          <p:nvPr/>
        </p:nvSpPr>
        <p:spPr>
          <a:xfrm>
            <a:off x="6984691" y="4085725"/>
            <a:ext cx="547064" cy="1897375"/>
          </a:xfrm>
          <a:prstGeom prst="roundRect">
            <a:avLst>
              <a:gd name="adj" fmla="val 4862"/>
            </a:avLst>
          </a:prstGeom>
          <a:solidFill>
            <a:srgbClr val="00B0F0">
              <a:alpha val="14901"/>
            </a:srgbClr>
          </a:solidFill>
          <a:ln w="12700" cap="flat" cmpd="sng">
            <a:solidFill>
              <a:srgbClr val="0070C0"/>
            </a:solidFill>
            <a:prstDash val="solid"/>
            <a:miter lim="800000"/>
            <a:headEnd type="none" w="sm" len="sm"/>
            <a:tailEnd type="none" w="sm" len="sm"/>
          </a:ln>
          <a:effectLst>
            <a:outerShdw blurRad="50800" dist="38100" dir="2700000" algn="tl"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73" name="Google Shape;273;p33" descr="一張含有 文字, 電子用品 的圖片&#10;&#10;自動產生的描述"/>
          <p:cNvPicPr preferRelativeResize="0"/>
          <p:nvPr/>
        </p:nvPicPr>
        <p:blipFill rotWithShape="1">
          <a:blip r:embed="rId3">
            <a:alphaModFix/>
          </a:blip>
          <a:srcRect l="1953" t="8988" r="85218" b="6993"/>
          <a:stretch/>
        </p:blipFill>
        <p:spPr>
          <a:xfrm>
            <a:off x="6069609" y="3603097"/>
            <a:ext cx="610968" cy="2500725"/>
          </a:xfrm>
          <a:prstGeom prst="rect">
            <a:avLst/>
          </a:prstGeom>
          <a:noFill/>
          <a:ln>
            <a:noFill/>
          </a:ln>
        </p:spPr>
      </p:pic>
      <p:pic>
        <p:nvPicPr>
          <p:cNvPr id="274" name="Google Shape;274;p33" descr="一張含有 文字 的圖片&#10;&#10;自動產生的描述"/>
          <p:cNvPicPr preferRelativeResize="0"/>
          <p:nvPr/>
        </p:nvPicPr>
        <p:blipFill rotWithShape="1">
          <a:blip r:embed="rId4">
            <a:alphaModFix/>
          </a:blip>
          <a:srcRect t="18490" b="13074"/>
          <a:stretch/>
        </p:blipFill>
        <p:spPr>
          <a:xfrm>
            <a:off x="6926771" y="4246534"/>
            <a:ext cx="4544482" cy="1942763"/>
          </a:xfrm>
          <a:prstGeom prst="rect">
            <a:avLst/>
          </a:prstGeom>
          <a:noFill/>
          <a:ln>
            <a:noFill/>
          </a:ln>
        </p:spPr>
      </p:pic>
      <p:pic>
        <p:nvPicPr>
          <p:cNvPr id="275" name="Google Shape;275;p33"/>
          <p:cNvPicPr preferRelativeResize="0"/>
          <p:nvPr/>
        </p:nvPicPr>
        <p:blipFill rotWithShape="1">
          <a:blip r:embed="rId5">
            <a:alphaModFix/>
          </a:blip>
          <a:srcRect/>
          <a:stretch/>
        </p:blipFill>
        <p:spPr>
          <a:xfrm>
            <a:off x="492661" y="3984284"/>
            <a:ext cx="4376448" cy="1683647"/>
          </a:xfrm>
          <a:prstGeom prst="rect">
            <a:avLst/>
          </a:prstGeom>
          <a:noFill/>
          <a:ln>
            <a:noFill/>
          </a:ln>
        </p:spPr>
      </p:pic>
      <p:sp>
        <p:nvSpPr>
          <p:cNvPr id="276" name="Google Shape;276;p33"/>
          <p:cNvSpPr txBox="1"/>
          <p:nvPr/>
        </p:nvSpPr>
        <p:spPr>
          <a:xfrm>
            <a:off x="726584" y="5666391"/>
            <a:ext cx="391581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Mellanox</a:t>
            </a:r>
            <a:r>
              <a:rPr lang="en-US" sz="1600" dirty="0">
                <a:solidFill>
                  <a:schemeClr val="lt1"/>
                </a:solidFill>
                <a:latin typeface="Meiryo UI" panose="020B0604030504040204" pitchFamily="50" charset="-128"/>
                <a:ea typeface="Meiryo UI" panose="020B0604030504040204" pitchFamily="50" charset="-128"/>
              </a:rPr>
              <a:t> </a:t>
            </a:r>
            <a:r>
              <a:rPr lang="en-US" sz="1600" dirty="0" smtClean="0">
                <a:solidFill>
                  <a:schemeClr val="lt1"/>
                </a:solidFill>
                <a:latin typeface="Meiryo UI" panose="020B0604030504040204" pitchFamily="50" charset="-128"/>
                <a:ea typeface="Meiryo UI" panose="020B0604030504040204" pitchFamily="50" charset="-128"/>
              </a:rPr>
              <a:t>25 /</a:t>
            </a:r>
            <a:r>
              <a:rPr lang="en-US" sz="1600" dirty="0">
                <a:solidFill>
                  <a:schemeClr val="lt1"/>
                </a:solidFill>
                <a:latin typeface="Meiryo UI" panose="020B0604030504040204" pitchFamily="50" charset="-128"/>
                <a:ea typeface="Meiryo UI" panose="020B0604030504040204" pitchFamily="50" charset="-128"/>
              </a:rPr>
              <a:t>100 </a:t>
            </a:r>
            <a:r>
              <a:rPr lang="en-US" sz="1600" dirty="0" err="1">
                <a:solidFill>
                  <a:schemeClr val="lt1"/>
                </a:solidFill>
                <a:latin typeface="Meiryo UI" panose="020B0604030504040204" pitchFamily="50" charset="-128"/>
                <a:ea typeface="Meiryo UI" panose="020B0604030504040204" pitchFamily="50" charset="-128"/>
              </a:rPr>
              <a:t>GbE</a:t>
            </a:r>
            <a:r>
              <a:rPr lang="en-US" sz="1600" dirty="0" err="1" smtClean="0">
                <a:solidFill>
                  <a:schemeClr val="lt1"/>
                </a:solidFill>
                <a:latin typeface="Meiryo UI" panose="020B0604030504040204" pitchFamily="50" charset="-128"/>
                <a:ea typeface="Meiryo UI" panose="020B0604030504040204" pitchFamily="50" charset="-128"/>
              </a:rPr>
              <a:t>スイッチ</a:t>
            </a:r>
            <a:r>
              <a:rPr lang="en-US" sz="1600" dirty="0" smtClean="0">
                <a:solidFill>
                  <a:schemeClr val="lt1"/>
                </a:solidFill>
                <a:latin typeface="Meiryo UI" panose="020B0604030504040204" pitchFamily="50" charset="-128"/>
                <a:ea typeface="Meiryo UI" panose="020B0604030504040204" pitchFamily="50" charset="-128"/>
              </a:rPr>
              <a:t> (SN2010)</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77" name="Google Shape;277;p33"/>
          <p:cNvSpPr/>
          <p:nvPr/>
        </p:nvSpPr>
        <p:spPr>
          <a:xfrm>
            <a:off x="735564" y="5240741"/>
            <a:ext cx="1440424" cy="337099"/>
          </a:xfrm>
          <a:prstGeom prst="roundRect">
            <a:avLst>
              <a:gd name="adj" fmla="val 9133"/>
            </a:avLst>
          </a:prstGeom>
          <a:gradFill>
            <a:gsLst>
              <a:gs pos="0">
                <a:srgbClr val="222A35"/>
              </a:gs>
              <a:gs pos="48000">
                <a:srgbClr val="222A35"/>
              </a:gs>
              <a:gs pos="100000">
                <a:srgbClr val="0C0C0C"/>
              </a:gs>
            </a:gsLst>
            <a:lin ang="5400000" scaled="0"/>
          </a:gradFill>
          <a:ln w="9525" cap="flat" cmpd="sng">
            <a:solidFill>
              <a:srgbClr val="323F4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a:solidFill>
                  <a:srgbClr val="FF6600"/>
                </a:solidFill>
                <a:latin typeface="Meiryo UI" panose="020B0604030504040204" pitchFamily="50" charset="-128"/>
                <a:ea typeface="Meiryo UI" panose="020B0604030504040204" pitchFamily="50" charset="-128"/>
              </a:rPr>
              <a:t>25GbE SFP28</a:t>
            </a:r>
            <a:endParaRPr dirty="0">
              <a:latin typeface="Meiryo UI" panose="020B0604030504040204" pitchFamily="50" charset="-128"/>
              <a:ea typeface="Meiryo UI" panose="020B0604030504040204" pitchFamily="50" charset="-128"/>
            </a:endParaRPr>
          </a:p>
        </p:txBody>
      </p:sp>
      <p:grpSp>
        <p:nvGrpSpPr>
          <p:cNvPr id="278" name="Google Shape;278;p33"/>
          <p:cNvGrpSpPr/>
          <p:nvPr/>
        </p:nvGrpSpPr>
        <p:grpSpPr>
          <a:xfrm>
            <a:off x="2480102" y="4704215"/>
            <a:ext cx="4095795" cy="594887"/>
            <a:chOff x="2683731" y="5155729"/>
            <a:chExt cx="3108520" cy="594887"/>
          </a:xfrm>
        </p:grpSpPr>
        <p:pic>
          <p:nvPicPr>
            <p:cNvPr id="279" name="Google Shape;279;p33"/>
            <p:cNvPicPr preferRelativeResize="0"/>
            <p:nvPr/>
          </p:nvPicPr>
          <p:blipFill rotWithShape="1">
            <a:blip r:embed="rId6">
              <a:alphaModFix/>
            </a:blip>
            <a:srcRect/>
            <a:stretch/>
          </p:blipFill>
          <p:spPr>
            <a:xfrm>
              <a:off x="2683731" y="5155729"/>
              <a:ext cx="3108520" cy="142318"/>
            </a:xfrm>
            <a:prstGeom prst="rect">
              <a:avLst/>
            </a:prstGeom>
            <a:noFill/>
            <a:ln>
              <a:noFill/>
            </a:ln>
          </p:spPr>
        </p:pic>
        <p:pic>
          <p:nvPicPr>
            <p:cNvPr id="280" name="Google Shape;280;p33"/>
            <p:cNvPicPr preferRelativeResize="0"/>
            <p:nvPr/>
          </p:nvPicPr>
          <p:blipFill rotWithShape="1">
            <a:blip r:embed="rId6">
              <a:alphaModFix/>
            </a:blip>
            <a:srcRect/>
            <a:stretch/>
          </p:blipFill>
          <p:spPr>
            <a:xfrm>
              <a:off x="2683731" y="5608298"/>
              <a:ext cx="3108520" cy="142318"/>
            </a:xfrm>
            <a:prstGeom prst="rect">
              <a:avLst/>
            </a:prstGeom>
            <a:noFill/>
            <a:ln>
              <a:noFill/>
            </a:ln>
          </p:spPr>
        </p:pic>
      </p:grpSp>
      <p:sp>
        <p:nvSpPr>
          <p:cNvPr id="281" name="Google Shape;281;p33"/>
          <p:cNvSpPr txBox="1"/>
          <p:nvPr/>
        </p:nvSpPr>
        <p:spPr>
          <a:xfrm>
            <a:off x="186340" y="440011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2" name="Google Shape;282;p33"/>
          <p:cNvSpPr/>
          <p:nvPr/>
        </p:nvSpPr>
        <p:spPr>
          <a:xfrm>
            <a:off x="9361008" y="1565241"/>
            <a:ext cx="2275353" cy="2067951"/>
          </a:xfrm>
          <a:prstGeom prst="roundRect">
            <a:avLst>
              <a:gd name="adj" fmla="val 5102"/>
            </a:avLst>
          </a:prstGeom>
          <a:gradFill>
            <a:gsLst>
              <a:gs pos="0">
                <a:srgbClr val="FFFFFF">
                  <a:alpha val="60000"/>
                </a:srgbClr>
              </a:gs>
              <a:gs pos="56000">
                <a:srgbClr val="FFFFFF">
                  <a:alpha val="9803"/>
                </a:srgbClr>
              </a:gs>
              <a:gs pos="100000">
                <a:srgbClr val="FFFFFF">
                  <a:alpha val="84705"/>
                </a:srgbClr>
              </a:gs>
            </a:gsLst>
            <a:lin ang="5400000" scaled="0"/>
          </a:gra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3" name="Google Shape;283;p33"/>
          <p:cNvSpPr/>
          <p:nvPr/>
        </p:nvSpPr>
        <p:spPr>
          <a:xfrm>
            <a:off x="6827463" y="1565241"/>
            <a:ext cx="2275353" cy="2067951"/>
          </a:xfrm>
          <a:prstGeom prst="roundRect">
            <a:avLst>
              <a:gd name="adj" fmla="val 5102"/>
            </a:avLst>
          </a:prstGeom>
          <a:gradFill>
            <a:gsLst>
              <a:gs pos="0">
                <a:srgbClr val="FFFFFF">
                  <a:alpha val="60000"/>
                </a:srgbClr>
              </a:gs>
              <a:gs pos="56000">
                <a:srgbClr val="FFFFFF">
                  <a:alpha val="9803"/>
                </a:srgbClr>
              </a:gs>
              <a:gs pos="100000">
                <a:srgbClr val="FFFFFF">
                  <a:alpha val="84705"/>
                </a:srgbClr>
              </a:gs>
            </a:gsLst>
            <a:lin ang="5400000" scaled="0"/>
          </a:gra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84" name="Google Shape;284;p33" descr="一張含有 文字, 纜線, 連接器 的圖片&#10;&#10;自動產生的描述"/>
          <p:cNvPicPr preferRelativeResize="0"/>
          <p:nvPr/>
        </p:nvPicPr>
        <p:blipFill rotWithShape="1">
          <a:blip r:embed="rId7">
            <a:alphaModFix/>
          </a:blip>
          <a:srcRect/>
          <a:stretch/>
        </p:blipFill>
        <p:spPr>
          <a:xfrm rot="-5400000">
            <a:off x="7131984" y="1688148"/>
            <a:ext cx="1455300" cy="2064342"/>
          </a:xfrm>
          <a:prstGeom prst="rect">
            <a:avLst/>
          </a:prstGeom>
          <a:noFill/>
          <a:ln>
            <a:noFill/>
          </a:ln>
        </p:spPr>
      </p:pic>
      <p:sp>
        <p:nvSpPr>
          <p:cNvPr id="285" name="Google Shape;285;p33"/>
          <p:cNvSpPr/>
          <p:nvPr/>
        </p:nvSpPr>
        <p:spPr>
          <a:xfrm>
            <a:off x="9298034" y="1429354"/>
            <a:ext cx="2401305" cy="427428"/>
          </a:xfrm>
          <a:prstGeom prst="roundRect">
            <a:avLst>
              <a:gd name="adj" fmla="val 9133"/>
            </a:avLst>
          </a:prstGeom>
          <a:gradFill>
            <a:gsLst>
              <a:gs pos="0">
                <a:srgbClr val="222A35"/>
              </a:gs>
              <a:gs pos="48000">
                <a:srgbClr val="222A35"/>
              </a:gs>
              <a:gs pos="100000">
                <a:srgbClr val="0C0C0C"/>
              </a:gs>
            </a:gsLst>
            <a:lin ang="5400000" scaled="0"/>
          </a:gradFill>
          <a:ln w="9525" cap="flat" cmpd="sng">
            <a:solidFill>
              <a:srgbClr val="323F4F"/>
            </a:solidFill>
            <a:prstDash val="solid"/>
            <a:miter lim="800000"/>
            <a:headEnd type="none" w="sm" len="sm"/>
            <a:tailEnd type="none" w="sm" len="sm"/>
          </a:ln>
          <a:effectLst>
            <a:outerShdw blurRad="177800" dist="127000" dir="5400000" sx="88000" sy="88000" algn="t" rotWithShape="0">
              <a:srgbClr val="000000">
                <a:alpha val="6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a:solidFill>
                  <a:srgbClr val="FF6600"/>
                </a:solidFill>
                <a:latin typeface="Meiryo UI" panose="020B0604030504040204" pitchFamily="50" charset="-128"/>
                <a:ea typeface="Meiryo UI" panose="020B0604030504040204" pitchFamily="50" charset="-128"/>
              </a:rPr>
              <a:t>CAB-DAC15M-Q28</a:t>
            </a:r>
            <a:endParaRPr dirty="0">
              <a:latin typeface="Meiryo UI" panose="020B0604030504040204" pitchFamily="50" charset="-128"/>
              <a:ea typeface="Meiryo UI" panose="020B0604030504040204" pitchFamily="50" charset="-128"/>
            </a:endParaRPr>
          </a:p>
        </p:txBody>
      </p:sp>
      <p:pic>
        <p:nvPicPr>
          <p:cNvPr id="286" name="Google Shape;286;p33"/>
          <p:cNvPicPr preferRelativeResize="0"/>
          <p:nvPr/>
        </p:nvPicPr>
        <p:blipFill rotWithShape="1">
          <a:blip r:embed="rId8">
            <a:alphaModFix/>
          </a:blip>
          <a:srcRect/>
          <a:stretch/>
        </p:blipFill>
        <p:spPr>
          <a:xfrm rot="10800000">
            <a:off x="9671768" y="1894701"/>
            <a:ext cx="1653831" cy="1836109"/>
          </a:xfrm>
          <a:prstGeom prst="rect">
            <a:avLst/>
          </a:prstGeom>
          <a:noFill/>
          <a:ln>
            <a:noFill/>
          </a:ln>
          <a:effectLst>
            <a:outerShdw blurRad="50800" dist="50800" dir="2700000" algn="tl" rotWithShape="0">
              <a:srgbClr val="000000">
                <a:alpha val="48627"/>
              </a:srgbClr>
            </a:outerShdw>
          </a:effectLst>
        </p:spPr>
      </p:pic>
      <p:sp>
        <p:nvSpPr>
          <p:cNvPr id="287" name="Google Shape;287;p33"/>
          <p:cNvSpPr/>
          <p:nvPr/>
        </p:nvSpPr>
        <p:spPr>
          <a:xfrm>
            <a:off x="6764927" y="1429354"/>
            <a:ext cx="2401305" cy="427428"/>
          </a:xfrm>
          <a:prstGeom prst="roundRect">
            <a:avLst>
              <a:gd name="adj" fmla="val 9133"/>
            </a:avLst>
          </a:prstGeom>
          <a:gradFill>
            <a:gsLst>
              <a:gs pos="0">
                <a:srgbClr val="222A35"/>
              </a:gs>
              <a:gs pos="48000">
                <a:srgbClr val="222A35"/>
              </a:gs>
              <a:gs pos="100000">
                <a:srgbClr val="0C0C0C"/>
              </a:gs>
            </a:gsLst>
            <a:lin ang="5400000" scaled="0"/>
          </a:gradFill>
          <a:ln w="9525" cap="flat" cmpd="sng">
            <a:solidFill>
              <a:srgbClr val="323F4F"/>
            </a:solidFill>
            <a:prstDash val="solid"/>
            <a:miter lim="800000"/>
            <a:headEnd type="none" w="sm" len="sm"/>
            <a:tailEnd type="none" w="sm" len="sm"/>
          </a:ln>
          <a:effectLst>
            <a:outerShdw blurRad="177800" dist="127000" dir="5400000" sx="88000" sy="88000" algn="t" rotWithShape="0">
              <a:srgbClr val="000000">
                <a:alpha val="6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a:solidFill>
                  <a:srgbClr val="FF6600"/>
                </a:solidFill>
                <a:latin typeface="Meiryo UI" panose="020B0604030504040204" pitchFamily="50" charset="-128"/>
                <a:ea typeface="Meiryo UI" panose="020B0604030504040204" pitchFamily="50" charset="-128"/>
              </a:rPr>
              <a:t>CAB-DAC15M-Q28B4</a:t>
            </a:r>
            <a:endParaRPr dirty="0">
              <a:latin typeface="Meiryo UI" panose="020B0604030504040204" pitchFamily="50" charset="-128"/>
              <a:ea typeface="Meiryo UI" panose="020B0604030504040204" pitchFamily="50" charset="-128"/>
            </a:endParaRPr>
          </a:p>
        </p:txBody>
      </p:sp>
      <p:sp>
        <p:nvSpPr>
          <p:cNvPr id="288" name="Google Shape;288;p33"/>
          <p:cNvSpPr txBox="1"/>
          <p:nvPr/>
        </p:nvSpPr>
        <p:spPr>
          <a:xfrm>
            <a:off x="680243" y="1498082"/>
            <a:ext cx="5325950" cy="2154436"/>
          </a:xfrm>
          <a:prstGeom prst="rect">
            <a:avLst/>
          </a:prstGeom>
          <a:noFill/>
          <a:ln>
            <a:noFill/>
          </a:ln>
        </p:spPr>
        <p:txBody>
          <a:bodyPr spcFirstLastPara="1" wrap="square" lIns="121900" tIns="60950" rIns="121900" bIns="60950" anchor="t" anchorCtr="0">
            <a:noAutofit/>
          </a:bodyPr>
          <a:lstStyle/>
          <a:p>
            <a:pPr marL="174625" lvl="0" indent="-174625">
              <a:spcBef>
                <a:spcPts val="1200"/>
              </a:spcBef>
              <a:buClr>
                <a:srgbClr val="F34F21"/>
              </a:buClr>
              <a:buSzPts val="1600"/>
              <a:buFont typeface="Arial"/>
              <a:buChar char="•"/>
            </a:pPr>
            <a:r>
              <a:rPr lang="en-US" altLang="ja-JP" sz="1600" dirty="0">
                <a:solidFill>
                  <a:schemeClr val="lt1"/>
                </a:solidFill>
                <a:latin typeface="Meiryo UI" panose="020B0604030504040204" pitchFamily="50" charset="-128"/>
                <a:ea typeface="Meiryo UI" panose="020B0604030504040204" pitchFamily="50" charset="-128"/>
              </a:rPr>
              <a:t>100GbE</a:t>
            </a:r>
            <a:r>
              <a:rPr lang="en-US" altLang="ja-JP" sz="1600" dirty="0" smtClean="0">
                <a:solidFill>
                  <a:schemeClr val="lt1"/>
                </a:solidFill>
                <a:latin typeface="Meiryo UI" panose="020B0604030504040204" pitchFamily="50" charset="-128"/>
                <a:ea typeface="Meiryo UI" panose="020B0604030504040204" pitchFamily="50" charset="-128"/>
              </a:rPr>
              <a:t>スイッチ</a:t>
            </a:r>
            <a:r>
              <a:rPr lang="ja-JP" altLang="en-US" sz="1600" dirty="0" smtClean="0">
                <a:solidFill>
                  <a:schemeClr val="lt1"/>
                </a:solidFill>
                <a:latin typeface="Meiryo UI" panose="020B0604030504040204" pitchFamily="50" charset="-128"/>
                <a:ea typeface="Meiryo UI" panose="020B0604030504040204" pitchFamily="50" charset="-128"/>
              </a:rPr>
              <a:t>付属の</a:t>
            </a:r>
            <a:r>
              <a:rPr lang="en-US" sz="1600" dirty="0" smtClean="0">
                <a:solidFill>
                  <a:schemeClr val="lt1"/>
                </a:solidFill>
                <a:latin typeface="Meiryo UI" panose="020B0604030504040204" pitchFamily="50" charset="-128"/>
                <a:ea typeface="Meiryo UI" panose="020B0604030504040204" pitchFamily="50" charset="-128"/>
              </a:rPr>
              <a:t>QNAP </a:t>
            </a:r>
            <a:r>
              <a:rPr lang="en-US" sz="1600" b="1" dirty="0">
                <a:solidFill>
                  <a:schemeClr val="lt1"/>
                </a:solidFill>
                <a:latin typeface="Meiryo UI" panose="020B0604030504040204" pitchFamily="50" charset="-128"/>
                <a:ea typeface="Meiryo UI" panose="020B0604030504040204" pitchFamily="50" charset="-128"/>
              </a:rPr>
              <a:t>QXG-100G2SF-E810</a:t>
            </a:r>
            <a:r>
              <a:rPr lang="en-US" sz="1600" dirty="0" smtClean="0">
                <a:solidFill>
                  <a:schemeClr val="lt1"/>
                </a:solidFill>
                <a:latin typeface="Meiryo UI" panose="020B0604030504040204" pitchFamily="50" charset="-128"/>
                <a:ea typeface="Meiryo UI" panose="020B0604030504040204" pitchFamily="50" charset="-128"/>
              </a:rPr>
              <a:t>ネットワークカードをインストールして</a:t>
            </a:r>
            <a:r>
              <a:rPr lang="en-US" sz="1600" dirty="0">
                <a:solidFill>
                  <a:schemeClr val="lt1"/>
                </a:solidFill>
                <a:latin typeface="Meiryo UI" panose="020B0604030504040204" pitchFamily="50" charset="-128"/>
                <a:ea typeface="Meiryo UI" panose="020B0604030504040204" pitchFamily="50" charset="-128"/>
              </a:rPr>
              <a:t>100GbE</a:t>
            </a:r>
            <a:r>
              <a:rPr lang="en-US" sz="1600" dirty="0" smtClean="0">
                <a:solidFill>
                  <a:schemeClr val="lt1"/>
                </a:solidFill>
                <a:latin typeface="Meiryo UI" panose="020B0604030504040204" pitchFamily="50" charset="-128"/>
                <a:ea typeface="Meiryo UI" panose="020B0604030504040204" pitchFamily="50" charset="-128"/>
              </a:rPr>
              <a:t>ネットワークに</a:t>
            </a:r>
            <a:r>
              <a:rPr lang="ja-JP" altLang="en-US" sz="1600" dirty="0" smtClean="0">
                <a:solidFill>
                  <a:schemeClr val="lt1"/>
                </a:solidFill>
                <a:latin typeface="Meiryo UI" panose="020B0604030504040204" pitchFamily="50" charset="-128"/>
                <a:ea typeface="Meiryo UI" panose="020B0604030504040204" pitchFamily="50" charset="-128"/>
              </a:rPr>
              <a:t>対応</a:t>
            </a:r>
            <a:r>
              <a:rPr lang="en-US" sz="1600" dirty="0" err="1" smtClean="0">
                <a:solidFill>
                  <a:schemeClr val="lt1"/>
                </a:solidFill>
                <a:latin typeface="Meiryo UI" panose="020B0604030504040204" pitchFamily="50" charset="-128"/>
                <a:ea typeface="Meiryo UI" panose="020B0604030504040204" pitchFamily="50" charset="-128"/>
              </a:rPr>
              <a:t>させ</a:t>
            </a:r>
            <a:r>
              <a:rPr lang="ja-JP" altLang="en-US" sz="1600" dirty="0" smtClean="0">
                <a:solidFill>
                  <a:schemeClr val="lt1"/>
                </a:solidFill>
                <a:latin typeface="Meiryo UI" panose="020B0604030504040204" pitchFamily="50" charset="-128"/>
                <a:ea typeface="Meiryo UI" panose="020B0604030504040204" pitchFamily="50" charset="-128"/>
              </a:rPr>
              <a:t>ることで</a:t>
            </a:r>
            <a:r>
              <a:rPr lang="en-US" sz="1600" dirty="0" smtClean="0">
                <a:solidFill>
                  <a:schemeClr val="lt1"/>
                </a:solidFill>
                <a:latin typeface="Meiryo UI" panose="020B0604030504040204" pitchFamily="50" charset="-128"/>
                <a:ea typeface="Meiryo UI" panose="020B0604030504040204" pitchFamily="50" charset="-128"/>
              </a:rPr>
              <a:t>、</a:t>
            </a:r>
            <a:r>
              <a:rPr lang="en-US" sz="1600" dirty="0">
                <a:solidFill>
                  <a:schemeClr val="lt1"/>
                </a:solidFill>
                <a:latin typeface="Meiryo UI" panose="020B0604030504040204" pitchFamily="50" charset="-128"/>
                <a:ea typeface="Meiryo UI" panose="020B0604030504040204" pitchFamily="50" charset="-128"/>
              </a:rPr>
              <a:t>ストレージへの投資を将来にわたって保証します。</a:t>
            </a:r>
            <a:endParaRPr sz="1600" dirty="0">
              <a:solidFill>
                <a:schemeClr val="lt1"/>
              </a:solidFill>
              <a:latin typeface="Meiryo UI" panose="020B0604030504040204" pitchFamily="50" charset="-128"/>
              <a:ea typeface="Meiryo UI" panose="020B0604030504040204" pitchFamily="50" charset="-128"/>
            </a:endParaRPr>
          </a:p>
          <a:p>
            <a:pPr marL="174625" marR="0" lvl="0" indent="-174625" algn="l" rtl="0">
              <a:spcBef>
                <a:spcPts val="1200"/>
              </a:spcBef>
              <a:spcAft>
                <a:spcPts val="0"/>
              </a:spcAft>
              <a:buClr>
                <a:srgbClr val="F34F21"/>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4x 25GbE</a:t>
            </a:r>
            <a:r>
              <a:rPr lang="en-US" sz="1600" dirty="0">
                <a:solidFill>
                  <a:schemeClr val="lt1"/>
                </a:solidFill>
                <a:latin typeface="Meiryo UI" panose="020B0604030504040204" pitchFamily="50" charset="-128"/>
                <a:ea typeface="Meiryo UI" panose="020B0604030504040204" pitchFamily="50" charset="-128"/>
              </a:rPr>
              <a:t>ポートに接続するためのポート構成モードをサポートします。</a:t>
            </a:r>
            <a:endParaRPr sz="1600" dirty="0">
              <a:solidFill>
                <a:schemeClr val="lt1"/>
              </a:solidFill>
              <a:latin typeface="Meiryo UI" panose="020B0604030504040204" pitchFamily="50" charset="-128"/>
              <a:ea typeface="Meiryo UI" panose="020B0604030504040204" pitchFamily="50" charset="-128"/>
            </a:endParaRPr>
          </a:p>
          <a:p>
            <a:pPr marL="174625" marR="0" lvl="0" indent="-174625" algn="l" rtl="0">
              <a:spcBef>
                <a:spcPts val="1200"/>
              </a:spcBef>
              <a:spcAft>
                <a:spcPts val="0"/>
              </a:spcAft>
              <a:buClr>
                <a:srgbClr val="F34F21"/>
              </a:buClr>
              <a:buSzPts val="1600"/>
              <a:buFont typeface="Arial"/>
              <a:buChar char="•"/>
            </a:pPr>
            <a:r>
              <a:rPr lang="en-US" sz="1600" dirty="0">
                <a:solidFill>
                  <a:schemeClr val="lt1"/>
                </a:solidFill>
                <a:latin typeface="Meiryo UI" panose="020B0604030504040204" pitchFamily="50" charset="-128"/>
                <a:ea typeface="Meiryo UI" panose="020B0604030504040204" pitchFamily="50" charset="-128"/>
              </a:rPr>
              <a:t>100GbE</a:t>
            </a:r>
            <a:r>
              <a:rPr lang="en-US" sz="1600" dirty="0" smtClean="0">
                <a:solidFill>
                  <a:schemeClr val="lt1"/>
                </a:solidFill>
                <a:latin typeface="Meiryo UI" panose="020B0604030504040204" pitchFamily="50" charset="-128"/>
                <a:ea typeface="Meiryo UI" panose="020B0604030504040204" pitchFamily="50" charset="-128"/>
              </a:rPr>
              <a:t>サーバーをネイティブポート構成モードで</a:t>
            </a:r>
            <a:br>
              <a:rPr lang="en-US" sz="1600" dirty="0" smtClean="0">
                <a:solidFill>
                  <a:schemeClr val="lt1"/>
                </a:solidFill>
                <a:latin typeface="Meiryo UI" panose="020B0604030504040204" pitchFamily="50" charset="-128"/>
                <a:ea typeface="Meiryo UI" panose="020B0604030504040204" pitchFamily="50" charset="-128"/>
              </a:rPr>
            </a:br>
            <a:r>
              <a:rPr lang="en-US" sz="1600" b="1" dirty="0" smtClean="0">
                <a:solidFill>
                  <a:srgbClr val="FF0000"/>
                </a:solidFill>
                <a:latin typeface="Meiryo UI" panose="020B0604030504040204" pitchFamily="50" charset="-128"/>
                <a:ea typeface="Meiryo UI" panose="020B0604030504040204" pitchFamily="50" charset="-128"/>
              </a:rPr>
              <a:t>4x 25GbE</a:t>
            </a:r>
            <a:r>
              <a:rPr lang="en-US" sz="1600" b="1" dirty="0">
                <a:solidFill>
                  <a:srgbClr val="FF0000"/>
                </a:solidFill>
                <a:latin typeface="Meiryo UI" panose="020B0604030504040204" pitchFamily="50" charset="-128"/>
                <a:ea typeface="Meiryo UI" panose="020B0604030504040204" pitchFamily="50" charset="-128"/>
              </a:rPr>
              <a:t>または</a:t>
            </a:r>
            <a:r>
              <a:rPr lang="en-US" sz="1600" b="1" dirty="0" smtClean="0">
                <a:solidFill>
                  <a:srgbClr val="FF0000"/>
                </a:solidFill>
                <a:latin typeface="Meiryo UI" panose="020B0604030504040204" pitchFamily="50" charset="-128"/>
                <a:ea typeface="Meiryo UI" panose="020B0604030504040204" pitchFamily="50" charset="-128"/>
              </a:rPr>
              <a:t>8x 10GbE</a:t>
            </a:r>
            <a:r>
              <a:rPr lang="en-US" sz="1600" dirty="0">
                <a:solidFill>
                  <a:schemeClr val="lt1"/>
                </a:solidFill>
                <a:latin typeface="Meiryo UI" panose="020B0604030504040204" pitchFamily="50" charset="-128"/>
                <a:ea typeface="Meiryo UI" panose="020B0604030504040204" pitchFamily="50" charset="-128"/>
              </a:rPr>
              <a:t>エンドデバイスに接続します</a:t>
            </a:r>
            <a:endParaRPr sz="1600" dirty="0">
              <a:solidFill>
                <a:schemeClr val="lt1"/>
              </a:solidFill>
              <a:latin typeface="Meiryo UI" panose="020B0604030504040204" pitchFamily="50" charset="-128"/>
              <a:ea typeface="Meiryo UI" panose="020B0604030504040204" pitchFamily="50" charset="-128"/>
            </a:endParaRPr>
          </a:p>
        </p:txBody>
      </p:sp>
      <p:sp>
        <p:nvSpPr>
          <p:cNvPr id="289" name="Google Shape;289;p33"/>
          <p:cNvSpPr txBox="1"/>
          <p:nvPr/>
        </p:nvSpPr>
        <p:spPr>
          <a:xfrm>
            <a:off x="6927150" y="6103823"/>
            <a:ext cx="3476690" cy="2462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dirty="0" smtClean="0">
                <a:solidFill>
                  <a:schemeClr val="lt1"/>
                </a:solidFill>
                <a:latin typeface="Meiryo UI" panose="020B0604030504040204" pitchFamily="50" charset="-128"/>
                <a:ea typeface="Meiryo UI" panose="020B0604030504040204" pitchFamily="50" charset="-128"/>
              </a:rPr>
              <a:t>プリインストールされたロープロファイル</a:t>
            </a:r>
            <a:r>
              <a:rPr lang="en-US" dirty="0" err="1" smtClean="0">
                <a:solidFill>
                  <a:schemeClr val="lt1"/>
                </a:solidFill>
                <a:latin typeface="Meiryo UI" panose="020B0604030504040204" pitchFamily="50" charset="-128"/>
                <a:ea typeface="Meiryo UI" panose="020B0604030504040204" pitchFamily="50" charset="-128"/>
              </a:rPr>
              <a:t>ブラケット</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290" name="Google Shape;290;p33"/>
          <p:cNvSpPr txBox="1"/>
          <p:nvPr/>
        </p:nvSpPr>
        <p:spPr>
          <a:xfrm>
            <a:off x="4895231" y="5880648"/>
            <a:ext cx="177909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フルハイト</a:t>
            </a:r>
            <a:endParaRPr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err="1" smtClean="0">
                <a:solidFill>
                  <a:schemeClr val="lt1"/>
                </a:solidFill>
                <a:latin typeface="Meiryo UI" panose="020B0604030504040204" pitchFamily="50" charset="-128"/>
                <a:ea typeface="Meiryo UI" panose="020B0604030504040204" pitchFamily="50" charset="-128"/>
              </a:rPr>
              <a:t>ブラケットが</a:t>
            </a:r>
            <a:r>
              <a:rPr lang="ja-JP" altLang="en-US" dirty="0">
                <a:solidFill>
                  <a:schemeClr val="lt1"/>
                </a:solidFill>
                <a:latin typeface="Meiryo UI" panose="020B0604030504040204" pitchFamily="50" charset="-128"/>
                <a:ea typeface="Meiryo UI" panose="020B0604030504040204" pitchFamily="50" charset="-128"/>
              </a:rPr>
              <a:t>含まれます</a:t>
            </a:r>
            <a:endParaRPr dirty="0">
              <a:solidFill>
                <a:schemeClr val="lt1"/>
              </a:solidFill>
              <a:latin typeface="Meiryo UI" panose="020B0604030504040204" pitchFamily="50" charset="-128"/>
              <a:ea typeface="Meiryo UI" panose="020B0604030504040204" pitchFamily="50" charset="-128"/>
            </a:endParaRPr>
          </a:p>
        </p:txBody>
      </p:sp>
      <p:sp>
        <p:nvSpPr>
          <p:cNvPr id="291" name="Google Shape;291;p33"/>
          <p:cNvSpPr txBox="1"/>
          <p:nvPr/>
        </p:nvSpPr>
        <p:spPr>
          <a:xfrm>
            <a:off x="7637950" y="3834510"/>
            <a:ext cx="3538049" cy="4120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QNAP QXG-100G2SF-E810</a:t>
            </a:r>
            <a:endParaRPr sz="18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flipH="1">
            <a:off x="4974062" y="3913139"/>
            <a:ext cx="3032430" cy="2264140"/>
          </a:xfrm>
          <a:prstGeom prst="snip2DiagRect">
            <a:avLst>
              <a:gd name="adj1" fmla="val 0"/>
              <a:gd name="adj2" fmla="val 12393"/>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297" name="Google Shape;297;p34" descr="QXG-100G2SF-E810"/>
          <p:cNvPicPr preferRelativeResize="0"/>
          <p:nvPr/>
        </p:nvPicPr>
        <p:blipFill rotWithShape="1">
          <a:blip r:embed="rId3">
            <a:alphaModFix/>
          </a:blip>
          <a:srcRect/>
          <a:stretch/>
        </p:blipFill>
        <p:spPr>
          <a:xfrm>
            <a:off x="5483208" y="4475845"/>
            <a:ext cx="1740334" cy="1512156"/>
          </a:xfrm>
          <a:prstGeom prst="rect">
            <a:avLst/>
          </a:prstGeom>
          <a:noFill/>
          <a:ln>
            <a:noFill/>
          </a:ln>
        </p:spPr>
      </p:pic>
      <p:sp>
        <p:nvSpPr>
          <p:cNvPr id="298" name="Google Shape;298;p34"/>
          <p:cNvSpPr/>
          <p:nvPr/>
        </p:nvSpPr>
        <p:spPr>
          <a:xfrm flipH="1">
            <a:off x="639186" y="1601246"/>
            <a:ext cx="7389963" cy="2086721"/>
          </a:xfrm>
          <a:prstGeom prst="snip2DiagRect">
            <a:avLst>
              <a:gd name="adj1" fmla="val 0"/>
              <a:gd name="adj2" fmla="val 14918"/>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299" name="Google Shape;299;p34"/>
          <p:cNvSpPr/>
          <p:nvPr/>
        </p:nvSpPr>
        <p:spPr>
          <a:xfrm flipH="1">
            <a:off x="640270" y="1601245"/>
            <a:ext cx="1928862" cy="447876"/>
          </a:xfrm>
          <a:prstGeom prst="snip2DiagRect">
            <a:avLst>
              <a:gd name="adj1" fmla="val 0"/>
              <a:gd name="adj2" fmla="val 16667"/>
            </a:avLst>
          </a:prstGeom>
          <a:solidFill>
            <a:srgbClr val="323231"/>
          </a:solidFill>
          <a:ln w="12700" cap="flat" cmpd="sng">
            <a:solidFill>
              <a:srgbClr val="323231"/>
            </a:solidFill>
            <a:prstDash val="solid"/>
            <a:miter lim="800000"/>
            <a:headEnd type="none" w="sm" len="sm"/>
            <a:tailEnd type="none" w="sm" len="sm"/>
          </a:ln>
        </p:spPr>
        <p:txBody>
          <a:bodyPr spcFirstLastPara="1" wrap="square" lIns="91425" tIns="45700" rIns="91425" bIns="45700" anchor="ctr" anchorCtr="0">
            <a:noAutofit/>
          </a:bodyPr>
          <a:lstStyle/>
          <a:p>
            <a:pPr marL="380953" marR="0" lvl="0" indent="-380953"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10GbE NIC</a:t>
            </a:r>
            <a:endParaRPr dirty="0">
              <a:latin typeface="Meiryo UI" panose="020B0604030504040204" pitchFamily="50" charset="-128"/>
              <a:ea typeface="Meiryo UI" panose="020B0604030504040204" pitchFamily="50" charset="-128"/>
            </a:endParaRPr>
          </a:p>
        </p:txBody>
      </p:sp>
      <p:sp>
        <p:nvSpPr>
          <p:cNvPr id="300" name="Google Shape;300;p34"/>
          <p:cNvSpPr/>
          <p:nvPr/>
        </p:nvSpPr>
        <p:spPr>
          <a:xfrm flipH="1">
            <a:off x="655539" y="3908847"/>
            <a:ext cx="3971632" cy="2268432"/>
          </a:xfrm>
          <a:prstGeom prst="snip2DiagRect">
            <a:avLst>
              <a:gd name="adj1" fmla="val 0"/>
              <a:gd name="adj2" fmla="val 12556"/>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01" name="Google Shape;301;p34"/>
          <p:cNvSpPr/>
          <p:nvPr/>
        </p:nvSpPr>
        <p:spPr>
          <a:xfrm flipH="1">
            <a:off x="8277908" y="1583110"/>
            <a:ext cx="3253740" cy="2086721"/>
          </a:xfrm>
          <a:prstGeom prst="snip2DiagRect">
            <a:avLst>
              <a:gd name="adj1" fmla="val 0"/>
              <a:gd name="adj2" fmla="val 12393"/>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02" name="Google Shape;302;p34"/>
          <p:cNvSpPr/>
          <p:nvPr/>
        </p:nvSpPr>
        <p:spPr>
          <a:xfrm flipH="1">
            <a:off x="8305114" y="3876866"/>
            <a:ext cx="3253740" cy="2300413"/>
          </a:xfrm>
          <a:prstGeom prst="snip2DiagRect">
            <a:avLst>
              <a:gd name="adj1" fmla="val 0"/>
              <a:gd name="adj2" fmla="val 12393"/>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03" name="Google Shape;303;p34"/>
          <p:cNvSpPr txBox="1"/>
          <p:nvPr/>
        </p:nvSpPr>
        <p:spPr>
          <a:xfrm>
            <a:off x="6188495" y="3315653"/>
            <a:ext cx="1840656" cy="348878"/>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QXG-10G1TB</a:t>
            </a:r>
            <a:endParaRPr sz="1467" b="1" dirty="0">
              <a:solidFill>
                <a:schemeClr val="lt1"/>
              </a:solidFill>
              <a:latin typeface="Meiryo UI" panose="020B0604030504040204" pitchFamily="50" charset="-128"/>
              <a:ea typeface="Meiryo UI" panose="020B0604030504040204" pitchFamily="50" charset="-128"/>
              <a:sym typeface="Arial"/>
            </a:endParaRPr>
          </a:p>
        </p:txBody>
      </p:sp>
      <p:sp>
        <p:nvSpPr>
          <p:cNvPr id="304" name="Google Shape;304;p34"/>
          <p:cNvSpPr txBox="1"/>
          <p:nvPr/>
        </p:nvSpPr>
        <p:spPr>
          <a:xfrm>
            <a:off x="884111" y="3286725"/>
            <a:ext cx="2318495" cy="506324"/>
          </a:xfrm>
          <a:prstGeom prst="rect">
            <a:avLst/>
          </a:prstGeom>
          <a:noFill/>
          <a:ln>
            <a:noFill/>
          </a:ln>
        </p:spPr>
        <p:txBody>
          <a:bodyPr spcFirstLastPara="1" wrap="square" lIns="162525" tIns="81250" rIns="162525" bIns="81250" anchor="t" anchorCtr="0">
            <a:noAutofit/>
          </a:bodyPr>
          <a:lstStyle/>
          <a:p>
            <a:pPr marL="0" marR="0" lvl="0" indent="0" algn="ctr"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LAN-10G2T-X710</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305" name="Google Shape;305;p34"/>
          <p:cNvSpPr txBox="1"/>
          <p:nvPr/>
        </p:nvSpPr>
        <p:spPr>
          <a:xfrm>
            <a:off x="9683249" y="2442198"/>
            <a:ext cx="1984191" cy="404041"/>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QXG-5G1T-111C</a:t>
            </a:r>
            <a:endParaRPr dirty="0">
              <a:latin typeface="Meiryo UI" panose="020B0604030504040204" pitchFamily="50" charset="-128"/>
              <a:ea typeface="Meiryo UI" panose="020B0604030504040204" pitchFamily="50" charset="-128"/>
            </a:endParaRPr>
          </a:p>
        </p:txBody>
      </p:sp>
      <p:sp>
        <p:nvSpPr>
          <p:cNvPr id="306" name="Google Shape;306;p34"/>
          <p:cNvSpPr txBox="1"/>
          <p:nvPr/>
        </p:nvSpPr>
        <p:spPr>
          <a:xfrm>
            <a:off x="9678802" y="2724386"/>
            <a:ext cx="1988637" cy="430375"/>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QXG-5G2T-111C</a:t>
            </a:r>
            <a:endParaRPr dirty="0">
              <a:latin typeface="Meiryo UI" panose="020B0604030504040204" pitchFamily="50" charset="-128"/>
              <a:ea typeface="Meiryo UI" panose="020B0604030504040204" pitchFamily="50" charset="-128"/>
            </a:endParaRPr>
          </a:p>
        </p:txBody>
      </p:sp>
      <p:sp>
        <p:nvSpPr>
          <p:cNvPr id="307" name="Google Shape;307;p34"/>
          <p:cNvSpPr txBox="1"/>
          <p:nvPr/>
        </p:nvSpPr>
        <p:spPr>
          <a:xfrm>
            <a:off x="9682441" y="3006575"/>
            <a:ext cx="2097963" cy="347720"/>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QXG-5G4T-111C</a:t>
            </a:r>
            <a:endParaRPr dirty="0">
              <a:latin typeface="Meiryo UI" panose="020B0604030504040204" pitchFamily="50" charset="-128"/>
              <a:ea typeface="Meiryo UI" panose="020B0604030504040204" pitchFamily="50" charset="-128"/>
            </a:endParaRPr>
          </a:p>
        </p:txBody>
      </p:sp>
      <p:pic>
        <p:nvPicPr>
          <p:cNvPr id="308" name="Google Shape;308;p34"/>
          <p:cNvPicPr preferRelativeResize="0"/>
          <p:nvPr/>
        </p:nvPicPr>
        <p:blipFill rotWithShape="1">
          <a:blip r:embed="rId4">
            <a:alphaModFix/>
          </a:blip>
          <a:srcRect/>
          <a:stretch/>
        </p:blipFill>
        <p:spPr>
          <a:xfrm>
            <a:off x="8325918" y="2506271"/>
            <a:ext cx="1526997" cy="1003225"/>
          </a:xfrm>
          <a:prstGeom prst="rect">
            <a:avLst/>
          </a:prstGeom>
          <a:noFill/>
          <a:ln>
            <a:noFill/>
          </a:ln>
        </p:spPr>
      </p:pic>
      <p:sp>
        <p:nvSpPr>
          <p:cNvPr id="309" name="Google Shape;309;p34"/>
          <p:cNvSpPr/>
          <p:nvPr/>
        </p:nvSpPr>
        <p:spPr>
          <a:xfrm>
            <a:off x="8416845" y="2133676"/>
            <a:ext cx="1372320" cy="308522"/>
          </a:xfrm>
          <a:prstGeom prst="roundRect">
            <a:avLst>
              <a:gd name="adj" fmla="val 16667"/>
            </a:avLst>
          </a:prstGeom>
          <a:solidFill>
            <a:srgbClr val="FFC000">
              <a:alpha val="84705"/>
            </a:srgbClr>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1/2/4 x RJ45</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10" name="Google Shape;310;p34"/>
          <p:cNvSpPr txBox="1"/>
          <p:nvPr/>
        </p:nvSpPr>
        <p:spPr>
          <a:xfrm>
            <a:off x="3851423" y="3301774"/>
            <a:ext cx="1840656"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QXG-10G2TB</a:t>
            </a:r>
            <a:endParaRPr sz="1467" b="1" dirty="0">
              <a:solidFill>
                <a:schemeClr val="lt1"/>
              </a:solidFill>
              <a:latin typeface="Meiryo UI" panose="020B0604030504040204" pitchFamily="50" charset="-128"/>
              <a:ea typeface="Meiryo UI" panose="020B0604030504040204" pitchFamily="50" charset="-128"/>
              <a:sym typeface="Arial"/>
            </a:endParaRPr>
          </a:p>
        </p:txBody>
      </p:sp>
      <p:sp>
        <p:nvSpPr>
          <p:cNvPr id="311" name="Google Shape;311;p34"/>
          <p:cNvSpPr/>
          <p:nvPr/>
        </p:nvSpPr>
        <p:spPr>
          <a:xfrm>
            <a:off x="4277478" y="2126742"/>
            <a:ext cx="979044" cy="315456"/>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2 x RJ45</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12" name="Google Shape;312;p34"/>
          <p:cNvSpPr/>
          <p:nvPr/>
        </p:nvSpPr>
        <p:spPr>
          <a:xfrm>
            <a:off x="6613029" y="2140621"/>
            <a:ext cx="961535" cy="30157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1 x RJ45</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13" name="Google Shape;313;p34"/>
          <p:cNvSpPr txBox="1"/>
          <p:nvPr/>
        </p:nvSpPr>
        <p:spPr>
          <a:xfrm>
            <a:off x="665896" y="5760723"/>
            <a:ext cx="2130979" cy="395326"/>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LAN-40G2SF-MLX</a:t>
            </a:r>
            <a:endParaRPr dirty="0">
              <a:latin typeface="Meiryo UI" panose="020B0604030504040204" pitchFamily="50" charset="-128"/>
              <a:ea typeface="Meiryo UI" panose="020B0604030504040204" pitchFamily="50" charset="-128"/>
            </a:endParaRPr>
          </a:p>
        </p:txBody>
      </p:sp>
      <p:sp>
        <p:nvSpPr>
          <p:cNvPr id="314" name="Google Shape;314;p34"/>
          <p:cNvSpPr txBox="1"/>
          <p:nvPr/>
        </p:nvSpPr>
        <p:spPr>
          <a:xfrm>
            <a:off x="2659966" y="5770002"/>
            <a:ext cx="2008042" cy="2914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QXG-25G2SF-CX6</a:t>
            </a:r>
            <a:endParaRPr dirty="0">
              <a:latin typeface="Meiryo UI" panose="020B0604030504040204" pitchFamily="50" charset="-128"/>
              <a:ea typeface="Meiryo UI" panose="020B0604030504040204" pitchFamily="50" charset="-128"/>
            </a:endParaRPr>
          </a:p>
        </p:txBody>
      </p:sp>
      <p:sp>
        <p:nvSpPr>
          <p:cNvPr id="315" name="Google Shape;315;p34"/>
          <p:cNvSpPr/>
          <p:nvPr/>
        </p:nvSpPr>
        <p:spPr>
          <a:xfrm>
            <a:off x="814510" y="4475845"/>
            <a:ext cx="1757353" cy="318580"/>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2 x </a:t>
            </a:r>
            <a:r>
              <a:rPr lang="en-US" sz="1200" b="1" dirty="0" smtClean="0">
                <a:solidFill>
                  <a:schemeClr val="dk1"/>
                </a:solidFill>
                <a:latin typeface="Meiryo UI" panose="020B0604030504040204" pitchFamily="50" charset="-128"/>
                <a:ea typeface="Meiryo UI" panose="020B0604030504040204" pitchFamily="50" charset="-128"/>
              </a:rPr>
              <a:t>QSFP+ 40Gb/s</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16" name="Google Shape;316;p34"/>
          <p:cNvSpPr/>
          <p:nvPr/>
        </p:nvSpPr>
        <p:spPr>
          <a:xfrm>
            <a:off x="2838638" y="4481901"/>
            <a:ext cx="1683323" cy="312524"/>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2 x SFP28 </a:t>
            </a:r>
            <a:r>
              <a:rPr lang="en-US" sz="1200" b="1" dirty="0" smtClean="0">
                <a:solidFill>
                  <a:schemeClr val="dk1"/>
                </a:solidFill>
                <a:latin typeface="Meiryo UI" panose="020B0604030504040204" pitchFamily="50" charset="-128"/>
                <a:ea typeface="Meiryo UI" panose="020B0604030504040204" pitchFamily="50" charset="-128"/>
              </a:rPr>
              <a:t>25Gb/s</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17" name="Google Shape;317;p34"/>
          <p:cNvSpPr/>
          <p:nvPr/>
        </p:nvSpPr>
        <p:spPr>
          <a:xfrm>
            <a:off x="1459232" y="2130244"/>
            <a:ext cx="972500" cy="311954"/>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2 x RJ45</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18" name="Google Shape;318;p34"/>
          <p:cNvSpPr txBox="1"/>
          <p:nvPr/>
        </p:nvSpPr>
        <p:spPr>
          <a:xfrm>
            <a:off x="4939217" y="5773133"/>
            <a:ext cx="3032430"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QXG-100G2SF-E810</a:t>
            </a:r>
            <a:endParaRPr sz="1467" b="1" dirty="0">
              <a:solidFill>
                <a:schemeClr val="lt1"/>
              </a:solidFill>
              <a:latin typeface="Meiryo UI" panose="020B0604030504040204" pitchFamily="50" charset="-128"/>
              <a:ea typeface="Meiryo UI" panose="020B0604030504040204" pitchFamily="50" charset="-128"/>
              <a:sym typeface="Arial"/>
            </a:endParaRPr>
          </a:p>
        </p:txBody>
      </p:sp>
      <p:sp>
        <p:nvSpPr>
          <p:cNvPr id="319" name="Google Shape;319;p34"/>
          <p:cNvSpPr/>
          <p:nvPr/>
        </p:nvSpPr>
        <p:spPr>
          <a:xfrm flipH="1">
            <a:off x="4973656" y="3913139"/>
            <a:ext cx="2097495" cy="447876"/>
          </a:xfrm>
          <a:prstGeom prst="snip2DiagRect">
            <a:avLst>
              <a:gd name="adj1" fmla="val 0"/>
              <a:gd name="adj2" fmla="val 16667"/>
            </a:avLst>
          </a:prstGeom>
          <a:solidFill>
            <a:srgbClr val="323231"/>
          </a:solidFill>
          <a:ln w="12700" cap="flat" cmpd="sng">
            <a:solidFill>
              <a:srgbClr val="323231"/>
            </a:solidFill>
            <a:prstDash val="solid"/>
            <a:miter lim="800000"/>
            <a:headEnd type="none" w="sm" len="sm"/>
            <a:tailEnd type="none" w="sm" len="sm"/>
          </a:ln>
        </p:spPr>
        <p:txBody>
          <a:bodyPr spcFirstLastPara="1" wrap="square" lIns="91425" tIns="45700" rIns="91425" bIns="45700" anchor="ctr" anchorCtr="0">
            <a:noAutofit/>
          </a:bodyPr>
          <a:lstStyle/>
          <a:p>
            <a:pPr marL="380953" marR="0" lvl="0" indent="-380953"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100GbE NIC</a:t>
            </a:r>
            <a:endParaRPr dirty="0">
              <a:latin typeface="Meiryo UI" panose="020B0604030504040204" pitchFamily="50" charset="-128"/>
              <a:ea typeface="Meiryo UI" panose="020B0604030504040204" pitchFamily="50" charset="-128"/>
            </a:endParaRPr>
          </a:p>
        </p:txBody>
      </p:sp>
      <p:sp>
        <p:nvSpPr>
          <p:cNvPr id="320" name="Google Shape;320;p34"/>
          <p:cNvSpPr/>
          <p:nvPr/>
        </p:nvSpPr>
        <p:spPr>
          <a:xfrm flipH="1">
            <a:off x="655539" y="3908848"/>
            <a:ext cx="2177923" cy="447876"/>
          </a:xfrm>
          <a:prstGeom prst="snip2DiagRect">
            <a:avLst>
              <a:gd name="adj1" fmla="val 0"/>
              <a:gd name="adj2" fmla="val 16667"/>
            </a:avLst>
          </a:prstGeom>
          <a:solidFill>
            <a:srgbClr val="323231"/>
          </a:solidFill>
          <a:ln w="12700" cap="flat" cmpd="sng">
            <a:solidFill>
              <a:srgbClr val="323231"/>
            </a:solidFill>
            <a:prstDash val="solid"/>
            <a:miter lim="800000"/>
            <a:headEnd type="none" w="sm" len="sm"/>
            <a:tailEnd type="none" w="sm" len="sm"/>
          </a:ln>
        </p:spPr>
        <p:txBody>
          <a:bodyPr spcFirstLastPara="1" wrap="square" lIns="91425" tIns="45700" rIns="91425" bIns="45700" anchor="ctr" anchorCtr="0">
            <a:noAutofit/>
          </a:bodyPr>
          <a:lstStyle/>
          <a:p>
            <a:pPr marL="380953" marR="0" lvl="0" indent="-380953" algn="l" rtl="0">
              <a:spcBef>
                <a:spcPts val="0"/>
              </a:spcBef>
              <a:spcAft>
                <a:spcPts val="0"/>
              </a:spcAft>
              <a:buNone/>
            </a:pPr>
            <a:r>
              <a:rPr lang="en-US" sz="1800" b="1" dirty="0" smtClean="0">
                <a:solidFill>
                  <a:schemeClr val="lt1"/>
                </a:solidFill>
                <a:latin typeface="Meiryo UI" panose="020B0604030504040204" pitchFamily="50" charset="-128"/>
                <a:ea typeface="Meiryo UI" panose="020B0604030504040204" pitchFamily="50" charset="-128"/>
              </a:rPr>
              <a:t>40/25GbE </a:t>
            </a:r>
            <a:r>
              <a:rPr lang="en-US" sz="1800" b="1" dirty="0">
                <a:solidFill>
                  <a:schemeClr val="lt1"/>
                </a:solidFill>
                <a:latin typeface="Meiryo UI" panose="020B0604030504040204" pitchFamily="50" charset="-128"/>
                <a:ea typeface="Meiryo UI" panose="020B0604030504040204" pitchFamily="50" charset="-128"/>
              </a:rPr>
              <a:t>NIC</a:t>
            </a:r>
            <a:endParaRPr dirty="0">
              <a:latin typeface="Meiryo UI" panose="020B0604030504040204" pitchFamily="50" charset="-128"/>
              <a:ea typeface="Meiryo UI" panose="020B0604030504040204" pitchFamily="50" charset="-128"/>
            </a:endParaRPr>
          </a:p>
        </p:txBody>
      </p:sp>
      <p:sp>
        <p:nvSpPr>
          <p:cNvPr id="321" name="Google Shape;321;p34"/>
          <p:cNvSpPr/>
          <p:nvPr/>
        </p:nvSpPr>
        <p:spPr>
          <a:xfrm flipH="1">
            <a:off x="8277501" y="1583109"/>
            <a:ext cx="1757243" cy="447876"/>
          </a:xfrm>
          <a:prstGeom prst="snip2DiagRect">
            <a:avLst>
              <a:gd name="adj1" fmla="val 0"/>
              <a:gd name="adj2" fmla="val 16667"/>
            </a:avLst>
          </a:prstGeom>
          <a:solidFill>
            <a:srgbClr val="323231"/>
          </a:solidFill>
          <a:ln w="12700" cap="flat" cmpd="sng">
            <a:solidFill>
              <a:srgbClr val="323231"/>
            </a:solidFill>
            <a:prstDash val="solid"/>
            <a:miter lim="800000"/>
            <a:headEnd type="none" w="sm" len="sm"/>
            <a:tailEnd type="none" w="sm" len="sm"/>
          </a:ln>
        </p:spPr>
        <p:txBody>
          <a:bodyPr spcFirstLastPara="1" wrap="square" lIns="121900" tIns="60950" rIns="121900" bIns="60950" anchor="ctr" anchorCtr="0">
            <a:noAutofit/>
          </a:bodyPr>
          <a:lstStyle/>
          <a:p>
            <a:pPr marL="380144" marR="0" lvl="0" indent="-380144"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5GbE NIC</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2" name="Google Shape;322;p34"/>
          <p:cNvSpPr txBox="1"/>
          <p:nvPr/>
        </p:nvSpPr>
        <p:spPr>
          <a:xfrm>
            <a:off x="9719523" y="4706636"/>
            <a:ext cx="1947916" cy="317968"/>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QXG-2G1T-I225</a:t>
            </a:r>
            <a:endParaRPr dirty="0">
              <a:latin typeface="Meiryo UI" panose="020B0604030504040204" pitchFamily="50" charset="-128"/>
              <a:ea typeface="Meiryo UI" panose="020B0604030504040204" pitchFamily="50" charset="-128"/>
            </a:endParaRPr>
          </a:p>
        </p:txBody>
      </p:sp>
      <p:sp>
        <p:nvSpPr>
          <p:cNvPr id="323" name="Google Shape;323;p34"/>
          <p:cNvSpPr txBox="1"/>
          <p:nvPr/>
        </p:nvSpPr>
        <p:spPr>
          <a:xfrm>
            <a:off x="9719523" y="4969136"/>
            <a:ext cx="2060881" cy="352538"/>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QXG-2G2T-I225</a:t>
            </a:r>
            <a:endParaRPr dirty="0">
              <a:latin typeface="Meiryo UI" panose="020B0604030504040204" pitchFamily="50" charset="-128"/>
              <a:ea typeface="Meiryo UI" panose="020B0604030504040204" pitchFamily="50" charset="-128"/>
            </a:endParaRPr>
          </a:p>
        </p:txBody>
      </p:sp>
      <p:sp>
        <p:nvSpPr>
          <p:cNvPr id="324" name="Google Shape;324;p34"/>
          <p:cNvSpPr txBox="1"/>
          <p:nvPr/>
        </p:nvSpPr>
        <p:spPr>
          <a:xfrm>
            <a:off x="9719524" y="5231638"/>
            <a:ext cx="2060880" cy="529085"/>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467" b="1" dirty="0">
                <a:solidFill>
                  <a:schemeClr val="lt1"/>
                </a:solidFill>
                <a:latin typeface="Meiryo UI" panose="020B0604030504040204" pitchFamily="50" charset="-128"/>
                <a:ea typeface="Meiryo UI" panose="020B0604030504040204" pitchFamily="50" charset="-128"/>
              </a:rPr>
              <a:t>QXG-2G4T-I225</a:t>
            </a:r>
            <a:endParaRPr dirty="0">
              <a:latin typeface="Meiryo UI" panose="020B0604030504040204" pitchFamily="50" charset="-128"/>
              <a:ea typeface="Meiryo UI" panose="020B0604030504040204" pitchFamily="50" charset="-128"/>
            </a:endParaRPr>
          </a:p>
        </p:txBody>
      </p:sp>
      <p:sp>
        <p:nvSpPr>
          <p:cNvPr id="325" name="Google Shape;325;p34"/>
          <p:cNvSpPr/>
          <p:nvPr/>
        </p:nvSpPr>
        <p:spPr>
          <a:xfrm flipH="1">
            <a:off x="8304707" y="3876866"/>
            <a:ext cx="1958366" cy="447876"/>
          </a:xfrm>
          <a:prstGeom prst="snip2DiagRect">
            <a:avLst>
              <a:gd name="adj1" fmla="val 0"/>
              <a:gd name="adj2" fmla="val 16667"/>
            </a:avLst>
          </a:prstGeom>
          <a:solidFill>
            <a:srgbClr val="323231"/>
          </a:solidFill>
          <a:ln w="12700" cap="flat" cmpd="sng">
            <a:solidFill>
              <a:srgbClr val="323231"/>
            </a:solidFill>
            <a:prstDash val="solid"/>
            <a:miter lim="800000"/>
            <a:headEnd type="none" w="sm" len="sm"/>
            <a:tailEnd type="none" w="sm" len="sm"/>
          </a:ln>
        </p:spPr>
        <p:txBody>
          <a:bodyPr spcFirstLastPara="1" wrap="square" lIns="121900" tIns="60950" rIns="121900" bIns="60950" anchor="ctr" anchorCtr="0">
            <a:noAutofit/>
          </a:bodyPr>
          <a:lstStyle/>
          <a:p>
            <a:pPr marL="380144" marR="0" lvl="0" indent="-380144"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2.5GbE NIC</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326" name="Google Shape;326;p34"/>
          <p:cNvSpPr/>
          <p:nvPr/>
        </p:nvSpPr>
        <p:spPr>
          <a:xfrm>
            <a:off x="8486141" y="4458584"/>
            <a:ext cx="1436843" cy="311018"/>
          </a:xfrm>
          <a:prstGeom prst="roundRect">
            <a:avLst>
              <a:gd name="adj" fmla="val 16667"/>
            </a:avLst>
          </a:prstGeom>
          <a:solidFill>
            <a:srgbClr val="FFC000">
              <a:alpha val="84705"/>
            </a:srgbClr>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1/2/4 x RJ45</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327" name="Google Shape;327;p34" descr="QXG-10G2T-X710"/>
          <p:cNvPicPr preferRelativeResize="0"/>
          <p:nvPr/>
        </p:nvPicPr>
        <p:blipFill rotWithShape="1">
          <a:blip r:embed="rId5">
            <a:alphaModFix/>
          </a:blip>
          <a:srcRect/>
          <a:stretch/>
        </p:blipFill>
        <p:spPr>
          <a:xfrm>
            <a:off x="1278886" y="2399521"/>
            <a:ext cx="1224096" cy="1063603"/>
          </a:xfrm>
          <a:prstGeom prst="rect">
            <a:avLst/>
          </a:prstGeom>
          <a:noFill/>
          <a:ln>
            <a:noFill/>
          </a:ln>
        </p:spPr>
      </p:pic>
      <p:pic>
        <p:nvPicPr>
          <p:cNvPr id="328" name="Google Shape;328;p34" descr="QXG-25G2SF-CX6"/>
          <p:cNvPicPr preferRelativeResize="0"/>
          <p:nvPr/>
        </p:nvPicPr>
        <p:blipFill rotWithShape="1">
          <a:blip r:embed="rId6">
            <a:alphaModFix/>
          </a:blip>
          <a:srcRect/>
          <a:stretch/>
        </p:blipFill>
        <p:spPr>
          <a:xfrm>
            <a:off x="2842301" y="4732057"/>
            <a:ext cx="1275818" cy="1108544"/>
          </a:xfrm>
          <a:prstGeom prst="rect">
            <a:avLst/>
          </a:prstGeom>
          <a:noFill/>
          <a:ln>
            <a:noFill/>
          </a:ln>
        </p:spPr>
      </p:pic>
      <p:sp>
        <p:nvSpPr>
          <p:cNvPr id="329" name="Google Shape;329;p34"/>
          <p:cNvSpPr/>
          <p:nvPr/>
        </p:nvSpPr>
        <p:spPr>
          <a:xfrm>
            <a:off x="5885139" y="4452446"/>
            <a:ext cx="1165691" cy="317156"/>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2 x QSFP28</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330" name="Google Shape;330;p34" descr="LAN-40G2SF-MLX"/>
          <p:cNvPicPr preferRelativeResize="0"/>
          <p:nvPr/>
        </p:nvPicPr>
        <p:blipFill rotWithShape="1">
          <a:blip r:embed="rId7">
            <a:alphaModFix/>
          </a:blip>
          <a:srcRect/>
          <a:stretch/>
        </p:blipFill>
        <p:spPr>
          <a:xfrm>
            <a:off x="925622" y="4654265"/>
            <a:ext cx="1440493" cy="1251628"/>
          </a:xfrm>
          <a:prstGeom prst="rect">
            <a:avLst/>
          </a:prstGeom>
          <a:noFill/>
          <a:ln>
            <a:noFill/>
          </a:ln>
        </p:spPr>
      </p:pic>
      <p:pic>
        <p:nvPicPr>
          <p:cNvPr id="331" name="Google Shape;331;p34" descr="QXG-5G4T-111C"/>
          <p:cNvPicPr preferRelativeResize="0"/>
          <p:nvPr/>
        </p:nvPicPr>
        <p:blipFill rotWithShape="1">
          <a:blip r:embed="rId8">
            <a:alphaModFix/>
          </a:blip>
          <a:srcRect/>
          <a:stretch/>
        </p:blipFill>
        <p:spPr>
          <a:xfrm>
            <a:off x="8390801" y="4685983"/>
            <a:ext cx="1462114" cy="1270416"/>
          </a:xfrm>
          <a:prstGeom prst="rect">
            <a:avLst/>
          </a:prstGeom>
          <a:noFill/>
          <a:ln>
            <a:noFill/>
          </a:ln>
        </p:spPr>
      </p:pic>
      <p:pic>
        <p:nvPicPr>
          <p:cNvPr id="332" name="Google Shape;332;p34" descr="QXG-10G1T"/>
          <p:cNvPicPr preferRelativeResize="0"/>
          <p:nvPr/>
        </p:nvPicPr>
        <p:blipFill rotWithShape="1">
          <a:blip r:embed="rId9">
            <a:alphaModFix/>
          </a:blip>
          <a:srcRect/>
          <a:stretch/>
        </p:blipFill>
        <p:spPr>
          <a:xfrm>
            <a:off x="6466544" y="2405787"/>
            <a:ext cx="1148661" cy="998059"/>
          </a:xfrm>
          <a:prstGeom prst="rect">
            <a:avLst/>
          </a:prstGeom>
          <a:noFill/>
          <a:ln>
            <a:noFill/>
          </a:ln>
        </p:spPr>
      </p:pic>
      <p:pic>
        <p:nvPicPr>
          <p:cNvPr id="333" name="Google Shape;333;p34" descr="QXG-10G2TB"/>
          <p:cNvPicPr preferRelativeResize="0"/>
          <p:nvPr/>
        </p:nvPicPr>
        <p:blipFill rotWithShape="1">
          <a:blip r:embed="rId10">
            <a:alphaModFix/>
          </a:blip>
          <a:srcRect/>
          <a:stretch/>
        </p:blipFill>
        <p:spPr>
          <a:xfrm>
            <a:off x="4062905" y="2365486"/>
            <a:ext cx="1224097" cy="1063604"/>
          </a:xfrm>
          <a:prstGeom prst="rect">
            <a:avLst/>
          </a:prstGeom>
          <a:noFill/>
          <a:ln>
            <a:noFill/>
          </a:ln>
        </p:spPr>
      </p:pic>
      <p:sp>
        <p:nvSpPr>
          <p:cNvPr id="334" name="Google Shape;334;p34"/>
          <p:cNvSpPr txBox="1"/>
          <p:nvPr/>
        </p:nvSpPr>
        <p:spPr>
          <a:xfrm>
            <a:off x="169232" y="275506"/>
            <a:ext cx="11890688" cy="128659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330"/>
              <a:buFont typeface="Arial"/>
              <a:buNone/>
            </a:pPr>
            <a:r>
              <a:rPr lang="en-US" sz="3330" b="1" dirty="0" err="1" smtClean="0">
                <a:solidFill>
                  <a:schemeClr val="lt1"/>
                </a:solidFill>
                <a:latin typeface="Meiryo UI" panose="020B0604030504040204" pitchFamily="50" charset="-128"/>
                <a:ea typeface="Meiryo UI" panose="020B0604030504040204" pitchFamily="50" charset="-128"/>
              </a:rPr>
              <a:t>豊富</a:t>
            </a:r>
            <a:r>
              <a:rPr lang="ja-JP" altLang="en-US" sz="3330" b="1" dirty="0" smtClean="0">
                <a:solidFill>
                  <a:schemeClr val="lt1"/>
                </a:solidFill>
                <a:latin typeface="Meiryo UI" panose="020B0604030504040204" pitchFamily="50" charset="-128"/>
                <a:ea typeface="Meiryo UI" panose="020B0604030504040204" pitchFamily="50" charset="-128"/>
              </a:rPr>
              <a:t>な</a:t>
            </a:r>
            <a:r>
              <a:rPr lang="en-US" sz="3330" b="1" dirty="0" smtClean="0">
                <a:solidFill>
                  <a:schemeClr val="lt1"/>
                </a:solidFill>
                <a:latin typeface="Meiryo UI" panose="020B0604030504040204" pitchFamily="50" charset="-128"/>
                <a:ea typeface="Meiryo UI" panose="020B0604030504040204" pitchFamily="50" charset="-128"/>
              </a:rPr>
              <a:t>100GbE/40GbE/25GbE/10GbE/5GbE/2.5GbE</a:t>
            </a:r>
            <a:endParaRPr sz="333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chemeClr val="lt1"/>
              </a:buClr>
              <a:buSzPts val="3330"/>
              <a:buFont typeface="Arial"/>
              <a:buNone/>
            </a:pPr>
            <a:r>
              <a:rPr lang="en-US" sz="3330" b="1" dirty="0" err="1">
                <a:solidFill>
                  <a:schemeClr val="lt1"/>
                </a:solidFill>
                <a:latin typeface="Meiryo UI" panose="020B0604030504040204" pitchFamily="50" charset="-128"/>
                <a:ea typeface="Meiryo UI" panose="020B0604030504040204" pitchFamily="50" charset="-128"/>
              </a:rPr>
              <a:t>プラグアンドユースをサポートする高速ネットワークカード</a:t>
            </a:r>
            <a:endParaRPr sz="333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pSp>
        <p:nvGrpSpPr>
          <p:cNvPr id="339" name="Google Shape;339;p35"/>
          <p:cNvGrpSpPr/>
          <p:nvPr/>
        </p:nvGrpSpPr>
        <p:grpSpPr>
          <a:xfrm>
            <a:off x="7956408" y="4086834"/>
            <a:ext cx="3106472" cy="1113085"/>
            <a:chOff x="6608845" y="2918607"/>
            <a:chExt cx="2504515" cy="914188"/>
          </a:xfrm>
        </p:grpSpPr>
        <p:pic>
          <p:nvPicPr>
            <p:cNvPr id="340" name="Google Shape;340;p35"/>
            <p:cNvPicPr preferRelativeResize="0"/>
            <p:nvPr/>
          </p:nvPicPr>
          <p:blipFill rotWithShape="1">
            <a:blip r:embed="rId3">
              <a:alphaModFix/>
            </a:blip>
            <a:srcRect/>
            <a:stretch/>
          </p:blipFill>
          <p:spPr>
            <a:xfrm>
              <a:off x="6608845" y="2918607"/>
              <a:ext cx="2504515" cy="914188"/>
            </a:xfrm>
            <a:prstGeom prst="rect">
              <a:avLst/>
            </a:prstGeom>
            <a:noFill/>
            <a:ln>
              <a:noFill/>
            </a:ln>
          </p:spPr>
        </p:pic>
        <p:sp>
          <p:nvSpPr>
            <p:cNvPr id="341" name="Google Shape;341;p35"/>
            <p:cNvSpPr txBox="1"/>
            <p:nvPr/>
          </p:nvSpPr>
          <p:spPr>
            <a:xfrm>
              <a:off x="6793162"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342" name="Google Shape;342;p35"/>
            <p:cNvSpPr txBox="1"/>
            <p:nvPr/>
          </p:nvSpPr>
          <p:spPr>
            <a:xfrm>
              <a:off x="7196574"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343" name="Google Shape;343;p35"/>
            <p:cNvSpPr txBox="1"/>
            <p:nvPr/>
          </p:nvSpPr>
          <p:spPr>
            <a:xfrm>
              <a:off x="7507805"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344" name="Google Shape;344;p35"/>
            <p:cNvSpPr txBox="1"/>
            <p:nvPr/>
          </p:nvSpPr>
          <p:spPr>
            <a:xfrm>
              <a:off x="7832816"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345" name="Google Shape;345;p35"/>
            <p:cNvSpPr txBox="1"/>
            <p:nvPr/>
          </p:nvSpPr>
          <p:spPr>
            <a:xfrm>
              <a:off x="8175105"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346" name="Google Shape;346;p35"/>
            <p:cNvSpPr txBox="1"/>
            <p:nvPr/>
          </p:nvSpPr>
          <p:spPr>
            <a:xfrm>
              <a:off x="8578517"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grpSp>
      <p:sp>
        <p:nvSpPr>
          <p:cNvPr id="347" name="Google Shape;347;p35"/>
          <p:cNvSpPr txBox="1"/>
          <p:nvPr/>
        </p:nvSpPr>
        <p:spPr>
          <a:xfrm>
            <a:off x="8320281" y="5326561"/>
            <a:ext cx="2626642" cy="609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600"/>
              <a:buFont typeface="Arial"/>
              <a:buNone/>
            </a:pPr>
            <a:r>
              <a:rPr lang="en-US" sz="1600" dirty="0" smtClean="0">
                <a:solidFill>
                  <a:schemeClr val="lt1"/>
                </a:solidFill>
                <a:latin typeface="Meiryo UI" panose="020B0604030504040204" pitchFamily="50" charset="-128"/>
                <a:ea typeface="Meiryo UI" panose="020B0604030504040204" pitchFamily="50" charset="-128"/>
              </a:rPr>
              <a:t>6x 25GbE</a:t>
            </a:r>
            <a:r>
              <a:rPr lang="en-US" sz="1600" dirty="0">
                <a:solidFill>
                  <a:schemeClr val="lt1"/>
                </a:solidFill>
                <a:latin typeface="Meiryo UI" panose="020B0604030504040204" pitchFamily="50" charset="-128"/>
                <a:ea typeface="Meiryo UI" panose="020B0604030504040204" pitchFamily="50" charset="-128"/>
              </a:rPr>
              <a:t>クライアントの同時アクセス</a:t>
            </a:r>
            <a:endParaRPr dirty="0">
              <a:latin typeface="Meiryo UI" panose="020B0604030504040204" pitchFamily="50" charset="-128"/>
              <a:ea typeface="Meiryo UI" panose="020B0604030504040204" pitchFamily="50" charset="-128"/>
            </a:endParaRPr>
          </a:p>
        </p:txBody>
      </p:sp>
      <p:sp>
        <p:nvSpPr>
          <p:cNvPr id="348" name="Google Shape;348;p35"/>
          <p:cNvSpPr txBox="1"/>
          <p:nvPr/>
        </p:nvSpPr>
        <p:spPr>
          <a:xfrm>
            <a:off x="345989" y="316800"/>
            <a:ext cx="11436580" cy="140239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8コアのクラス最高のパフォーマンス</a:t>
            </a:r>
            <a:endParaRPr sz="36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TS-h1090FU-7232P-64G、6x25GbEクライアント</a:t>
            </a:r>
            <a:endParaRPr sz="3600" b="1" dirty="0">
              <a:solidFill>
                <a:schemeClr val="lt1"/>
              </a:solidFill>
              <a:latin typeface="Meiryo UI" panose="020B0604030504040204" pitchFamily="50" charset="-128"/>
              <a:ea typeface="Meiryo UI" panose="020B0604030504040204" pitchFamily="50" charset="-128"/>
            </a:endParaRPr>
          </a:p>
        </p:txBody>
      </p:sp>
      <p:sp>
        <p:nvSpPr>
          <p:cNvPr id="349" name="Google Shape;349;p35"/>
          <p:cNvSpPr txBox="1"/>
          <p:nvPr/>
        </p:nvSpPr>
        <p:spPr>
          <a:xfrm>
            <a:off x="555412" y="5588958"/>
            <a:ext cx="1050746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a:t>
            </a:r>
            <a:r>
              <a:rPr lang="en-US" sz="800" dirty="0" err="1" smtClean="0">
                <a:solidFill>
                  <a:schemeClr val="lt1"/>
                </a:solidFill>
                <a:latin typeface="Meiryo UI" panose="020B0604030504040204" pitchFamily="50" charset="-128"/>
                <a:ea typeface="Meiryo UI" panose="020B0604030504040204" pitchFamily="50" charset="-128"/>
              </a:rPr>
              <a:t>ラボで</a:t>
            </a:r>
            <a:r>
              <a:rPr lang="ja-JP" altLang="en-US" sz="800" dirty="0" smtClean="0">
                <a:solidFill>
                  <a:schemeClr val="lt1"/>
                </a:solidFill>
                <a:latin typeface="Meiryo UI" panose="020B0604030504040204" pitchFamily="50" charset="-128"/>
                <a:ea typeface="Meiryo UI" panose="020B0604030504040204" pitchFamily="50" charset="-128"/>
              </a:rPr>
              <a:t>測定されました</a:t>
            </a:r>
            <a:r>
              <a:rPr lang="en-US" sz="800" dirty="0" smtClean="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smtClean="0">
                <a:solidFill>
                  <a:schemeClr val="lt1"/>
                </a:solidFill>
                <a:latin typeface="Meiryo UI" panose="020B0604030504040204" pitchFamily="50" charset="-128"/>
                <a:ea typeface="Meiryo UI" panose="020B0604030504040204" pitchFamily="50" charset="-128"/>
              </a:rPr>
              <a:t>。</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テスト環境</a:t>
            </a:r>
            <a:r>
              <a:rPr lang="en-US" sz="800" dirty="0" smtClean="0">
                <a:solidFill>
                  <a:schemeClr val="lt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800" dirty="0" smtClean="0">
                <a:solidFill>
                  <a:schemeClr val="lt1"/>
                </a:solidFill>
                <a:latin typeface="Meiryo UI" panose="020B0604030504040204" pitchFamily="50" charset="-128"/>
                <a:ea typeface="Meiryo UI" panose="020B0604030504040204" pitchFamily="50" charset="-128"/>
              </a:rPr>
              <a:t>NAS: TS-h1090FU-7232P-64G、QuTS hero 5.0.0</a:t>
            </a:r>
          </a:p>
          <a:p>
            <a:pPr marL="0" marR="0" lvl="0" indent="0" algn="l" rtl="0">
              <a:spcBef>
                <a:spcPts val="0"/>
              </a:spcBef>
              <a:spcAft>
                <a:spcPts val="0"/>
              </a:spcAft>
              <a:buNone/>
            </a:pPr>
            <a:r>
              <a:rPr lang="en-US" sz="800" dirty="0" err="1" smtClean="0">
                <a:solidFill>
                  <a:schemeClr val="lt1"/>
                </a:solidFill>
                <a:latin typeface="Meiryo UI" panose="020B0604030504040204" pitchFamily="50" charset="-128"/>
                <a:ea typeface="Meiryo UI" panose="020B0604030504040204" pitchFamily="50" charset="-128"/>
              </a:rPr>
              <a:t>ボリュームタイプ</a:t>
            </a:r>
            <a:r>
              <a:rPr lang="en-US" sz="800" dirty="0" smtClean="0">
                <a:solidFill>
                  <a:schemeClr val="lt1"/>
                </a:solidFill>
                <a:latin typeface="Meiryo UI" panose="020B0604030504040204" pitchFamily="50" charset="-128"/>
                <a:ea typeface="Meiryo UI" panose="020B0604030504040204" pitchFamily="50" charset="-128"/>
              </a:rPr>
              <a:t>: Samsung </a:t>
            </a:r>
            <a:r>
              <a:rPr lang="en-US" sz="800" dirty="0">
                <a:solidFill>
                  <a:schemeClr val="lt1"/>
                </a:solidFill>
                <a:latin typeface="Meiryo UI" panose="020B0604030504040204" pitchFamily="50" charset="-128"/>
                <a:ea typeface="Meiryo UI" panose="020B0604030504040204" pitchFamily="50" charset="-128"/>
              </a:rPr>
              <a:t>PM9A3 960G Gen4 U.2 </a:t>
            </a:r>
            <a:r>
              <a:rPr lang="en-US" sz="800" dirty="0" err="1">
                <a:solidFill>
                  <a:schemeClr val="lt1"/>
                </a:solidFill>
                <a:latin typeface="Meiryo UI" panose="020B0604030504040204" pitchFamily="50" charset="-128"/>
                <a:ea typeface="Meiryo UI" panose="020B0604030504040204" pitchFamily="50" charset="-128"/>
              </a:rPr>
              <a:t>NVMe</a:t>
            </a:r>
            <a:r>
              <a:rPr lang="en-US" sz="800" dirty="0">
                <a:solidFill>
                  <a:schemeClr val="lt1"/>
                </a:solidFill>
                <a:latin typeface="Meiryo UI" panose="020B0604030504040204" pitchFamily="50" charset="-128"/>
                <a:ea typeface="Meiryo UI" panose="020B0604030504040204" pitchFamily="50" charset="-128"/>
              </a:rPr>
              <a:t> SSD </a:t>
            </a:r>
            <a:r>
              <a:rPr lang="en-US" sz="800" dirty="0" smtClean="0">
                <a:solidFill>
                  <a:schemeClr val="lt1"/>
                </a:solidFill>
                <a:latin typeface="Meiryo UI" panose="020B0604030504040204" pitchFamily="50" charset="-128"/>
                <a:ea typeface="Meiryo UI" panose="020B0604030504040204" pitchFamily="50" charset="-128"/>
              </a:rPr>
              <a:t>x24 (RAID 50); </a:t>
            </a:r>
            <a:r>
              <a:rPr lang="en-US" sz="800" dirty="0">
                <a:solidFill>
                  <a:schemeClr val="lt1"/>
                </a:solidFill>
                <a:latin typeface="Meiryo UI" panose="020B0604030504040204" pitchFamily="50" charset="-128"/>
                <a:ea typeface="Meiryo UI" panose="020B0604030504040204" pitchFamily="50" charset="-128"/>
              </a:rPr>
              <a:t>Intel QXG-100G2SF-E810; </a:t>
            </a:r>
            <a:r>
              <a:rPr lang="en-US" sz="800" dirty="0" smtClean="0">
                <a:solidFill>
                  <a:schemeClr val="lt1"/>
                </a:solidFill>
                <a:latin typeface="Meiryo UI" panose="020B0604030504040204" pitchFamily="50" charset="-128"/>
                <a:ea typeface="Meiryo UI" panose="020B0604030504040204" pitchFamily="50" charset="-128"/>
              </a:rPr>
              <a:t>QXG-25G2SF-CX4</a:t>
            </a:r>
          </a:p>
          <a:p>
            <a:pPr marL="0" marR="0" lvl="0" indent="0" algn="l" rtl="0">
              <a:spcBef>
                <a:spcPts val="0"/>
              </a:spcBef>
              <a:spcAft>
                <a:spcPts val="0"/>
              </a:spcAft>
              <a:buNone/>
            </a:pPr>
            <a:r>
              <a:rPr lang="en-US" sz="800" dirty="0" err="1" smtClean="0">
                <a:solidFill>
                  <a:schemeClr val="lt1"/>
                </a:solidFill>
                <a:latin typeface="Meiryo UI" panose="020B0604030504040204" pitchFamily="50" charset="-128"/>
                <a:ea typeface="Meiryo UI" panose="020B0604030504040204" pitchFamily="50" charset="-128"/>
              </a:rPr>
              <a:t>クライアントPC</a:t>
            </a:r>
            <a:r>
              <a:rPr lang="en-US" sz="800" dirty="0" smtClean="0">
                <a:solidFill>
                  <a:schemeClr val="lt1"/>
                </a:solidFill>
                <a:latin typeface="Meiryo UI" panose="020B0604030504040204" pitchFamily="50" charset="-128"/>
                <a:ea typeface="Meiryo UI" panose="020B0604030504040204" pitchFamily="50" charset="-128"/>
              </a:rPr>
              <a:t>: 6 </a:t>
            </a:r>
            <a:r>
              <a:rPr lang="en-US" sz="800" dirty="0">
                <a:solidFill>
                  <a:schemeClr val="lt1"/>
                </a:solidFill>
                <a:latin typeface="Meiryo UI" panose="020B0604030504040204" pitchFamily="50" charset="-128"/>
                <a:ea typeface="Meiryo UI" panose="020B0604030504040204" pitchFamily="50" charset="-128"/>
              </a:rPr>
              <a:t>*クライアントPCは16GB</a:t>
            </a:r>
            <a:r>
              <a:rPr lang="en-US" sz="800" dirty="0" smtClean="0">
                <a:solidFill>
                  <a:schemeClr val="lt1"/>
                </a:solidFill>
                <a:latin typeface="Meiryo UI" panose="020B0604030504040204" pitchFamily="50" charset="-128"/>
                <a:ea typeface="Meiryo UI" panose="020B0604030504040204" pitchFamily="50" charset="-128"/>
              </a:rPr>
              <a:t>ファイル (=</a:t>
            </a:r>
            <a:r>
              <a:rPr lang="en-US" sz="800" dirty="0">
                <a:solidFill>
                  <a:schemeClr val="lt1"/>
                </a:solidFill>
                <a:latin typeface="Meiryo UI" panose="020B0604030504040204" pitchFamily="50" charset="-128"/>
                <a:ea typeface="Meiryo UI" panose="020B0604030504040204" pitchFamily="50" charset="-128"/>
              </a:rPr>
              <a:t>合計</a:t>
            </a:r>
            <a:r>
              <a:rPr lang="en-US" sz="800" dirty="0" smtClean="0">
                <a:solidFill>
                  <a:schemeClr val="lt1"/>
                </a:solidFill>
                <a:latin typeface="Meiryo UI" panose="020B0604030504040204" pitchFamily="50" charset="-128"/>
                <a:ea typeface="Meiryo UI" panose="020B0604030504040204" pitchFamily="50" charset="-128"/>
              </a:rPr>
              <a:t>96GB) </a:t>
            </a:r>
            <a:r>
              <a:rPr lang="en-US" sz="800" dirty="0" err="1" smtClean="0">
                <a:solidFill>
                  <a:schemeClr val="lt1"/>
                </a:solidFill>
                <a:latin typeface="Meiryo UI" panose="020B0604030504040204" pitchFamily="50" charset="-128"/>
                <a:ea typeface="Meiryo UI" panose="020B0604030504040204" pitchFamily="50" charset="-128"/>
              </a:rPr>
              <a:t>の読み取りと書き込みを同時に実行します</a:t>
            </a:r>
            <a:endParaRPr lang="en-US" sz="80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smtClean="0">
                <a:solidFill>
                  <a:schemeClr val="lt1"/>
                </a:solidFill>
                <a:latin typeface="Meiryo UI" panose="020B0604030504040204" pitchFamily="50" charset="-128"/>
                <a:ea typeface="Meiryo UI" panose="020B0604030504040204" pitchFamily="50" charset="-128"/>
              </a:rPr>
              <a:t>Intel Core™ i7-7700 </a:t>
            </a:r>
            <a:r>
              <a:rPr lang="en-US" sz="800" dirty="0">
                <a:solidFill>
                  <a:schemeClr val="lt1"/>
                </a:solidFill>
                <a:latin typeface="Meiryo UI" panose="020B0604030504040204" pitchFamily="50" charset="-128"/>
                <a:ea typeface="Meiryo UI" panose="020B0604030504040204" pitchFamily="50" charset="-128"/>
              </a:rPr>
              <a:t>4.20GHz CPU、32GB DDR4 RAM、QXG-25G2SF-CX4、Windows</a:t>
            </a:r>
            <a:r>
              <a:rPr lang="en-US" sz="800" dirty="0" smtClean="0">
                <a:solidFill>
                  <a:schemeClr val="lt1"/>
                </a:solidFill>
                <a:latin typeface="Meiryo UI" panose="020B0604030504040204" pitchFamily="50" charset="-128"/>
                <a:ea typeface="Meiryo UI" panose="020B0604030504040204" pitchFamily="50" charset="-128"/>
              </a:rPr>
              <a:t>® Server </a:t>
            </a:r>
            <a:r>
              <a:rPr lang="en-US" sz="800" dirty="0">
                <a:solidFill>
                  <a:schemeClr val="lt1"/>
                </a:solidFill>
                <a:latin typeface="Meiryo UI" panose="020B0604030504040204" pitchFamily="50" charset="-128"/>
                <a:ea typeface="Meiryo UI" panose="020B0604030504040204" pitchFamily="50" charset="-128"/>
              </a:rPr>
              <a:t>2016、およびIntel Core</a:t>
            </a:r>
            <a:r>
              <a:rPr lang="en-US" sz="800" dirty="0" smtClean="0">
                <a:solidFill>
                  <a:schemeClr val="lt1"/>
                </a:solidFill>
                <a:latin typeface="Meiryo UI" panose="020B0604030504040204" pitchFamily="50" charset="-128"/>
                <a:ea typeface="Meiryo UI" panose="020B0604030504040204" pitchFamily="50" charset="-128"/>
              </a:rPr>
              <a:t>™ i3-81003.60GHz CPU、4GB </a:t>
            </a:r>
            <a:r>
              <a:rPr lang="en-US" sz="800" dirty="0">
                <a:solidFill>
                  <a:schemeClr val="lt1"/>
                </a:solidFill>
                <a:latin typeface="Meiryo UI" panose="020B0604030504040204" pitchFamily="50" charset="-128"/>
                <a:ea typeface="Meiryo UI" panose="020B0604030504040204" pitchFamily="50" charset="-128"/>
              </a:rPr>
              <a:t>DDR4 RAM、QXG-25G2SF-CX4、Windows</a:t>
            </a:r>
            <a:r>
              <a:rPr lang="en-US" sz="800" dirty="0" smtClean="0">
                <a:solidFill>
                  <a:schemeClr val="lt1"/>
                </a:solidFill>
                <a:latin typeface="Meiryo UI" panose="020B0604030504040204" pitchFamily="50" charset="-128"/>
                <a:ea typeface="Meiryo UI" panose="020B0604030504040204" pitchFamily="50" charset="-128"/>
              </a:rPr>
              <a:t>® Server </a:t>
            </a:r>
            <a:r>
              <a:rPr lang="en-US" sz="800" dirty="0">
                <a:solidFill>
                  <a:schemeClr val="lt1"/>
                </a:solidFill>
                <a:latin typeface="Meiryo UI" panose="020B0604030504040204" pitchFamily="50" charset="-128"/>
                <a:ea typeface="Meiryo UI" panose="020B0604030504040204" pitchFamily="50" charset="-128"/>
              </a:rPr>
              <a:t>2016</a:t>
            </a:r>
            <a:endParaRPr sz="800" dirty="0">
              <a:solidFill>
                <a:schemeClr val="dk1"/>
              </a:solidFill>
              <a:latin typeface="Meiryo UI" panose="020B0604030504040204" pitchFamily="50" charset="-128"/>
              <a:ea typeface="Meiryo UI" panose="020B0604030504040204" pitchFamily="50" charset="-128"/>
              <a:sym typeface="Arial"/>
            </a:endParaRPr>
          </a:p>
        </p:txBody>
      </p:sp>
      <p:sp>
        <p:nvSpPr>
          <p:cNvPr id="350" name="Google Shape;350;p35"/>
          <p:cNvSpPr txBox="1"/>
          <p:nvPr/>
        </p:nvSpPr>
        <p:spPr>
          <a:xfrm>
            <a:off x="555413" y="1881310"/>
            <a:ext cx="809413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rgbClr val="FFFFFF"/>
                </a:solidFill>
                <a:latin typeface="Meiryo UI" panose="020B0604030504040204" pitchFamily="50" charset="-128"/>
                <a:ea typeface="Meiryo UI" panose="020B0604030504040204" pitchFamily="50" charset="-128"/>
              </a:rPr>
              <a:t>6x </a:t>
            </a:r>
            <a:r>
              <a:rPr lang="en-US" dirty="0">
                <a:solidFill>
                  <a:srgbClr val="FFFFFF"/>
                </a:solidFill>
                <a:latin typeface="Meiryo UI" panose="020B0604030504040204" pitchFamily="50" charset="-128"/>
                <a:ea typeface="Meiryo UI" panose="020B0604030504040204" pitchFamily="50" charset="-128"/>
              </a:rPr>
              <a:t>25GbE </a:t>
            </a:r>
            <a:r>
              <a:rPr lang="en-US" dirty="0" err="1">
                <a:solidFill>
                  <a:srgbClr val="FFFFFF"/>
                </a:solidFill>
                <a:latin typeface="Meiryo UI" panose="020B0604030504040204" pitchFamily="50" charset="-128"/>
                <a:ea typeface="Meiryo UI" panose="020B0604030504040204" pitchFamily="50" charset="-128"/>
              </a:rPr>
              <a:t>iSCSI、ランダム</a:t>
            </a:r>
            <a:r>
              <a:rPr lang="en-US" dirty="0" err="1" smtClean="0">
                <a:solidFill>
                  <a:srgbClr val="FFFFFF"/>
                </a:solidFill>
                <a:latin typeface="Meiryo UI" panose="020B0604030504040204" pitchFamily="50" charset="-128"/>
                <a:ea typeface="Meiryo UI" panose="020B0604030504040204" pitchFamily="50" charset="-128"/>
              </a:rPr>
              <a:t>IOPS</a:t>
            </a:r>
            <a:r>
              <a:rPr lang="en-US" dirty="0" smtClean="0">
                <a:solidFill>
                  <a:srgbClr val="FFFFFF"/>
                </a:solidFill>
                <a:latin typeface="Meiryo UI" panose="020B0604030504040204" pitchFamily="50" charset="-128"/>
                <a:ea typeface="Meiryo UI" panose="020B0604030504040204" pitchFamily="50" charset="-128"/>
              </a:rPr>
              <a:t>(4K)、</a:t>
            </a:r>
            <a:r>
              <a:rPr lang="en-US" dirty="0" err="1">
                <a:solidFill>
                  <a:srgbClr val="FFFFFF"/>
                </a:solidFill>
                <a:latin typeface="Meiryo UI" panose="020B0604030504040204" pitchFamily="50" charset="-128"/>
                <a:ea typeface="Meiryo UI" panose="020B0604030504040204" pitchFamily="50" charset="-128"/>
              </a:rPr>
              <a:t>圧縮オン、重複排除オフ</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351" name="Google Shape;351;p35"/>
          <p:cNvSpPr txBox="1"/>
          <p:nvPr/>
        </p:nvSpPr>
        <p:spPr>
          <a:xfrm>
            <a:off x="555413" y="3817207"/>
            <a:ext cx="804672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rgbClr val="FFFFFF"/>
                </a:solidFill>
                <a:latin typeface="Meiryo UI" panose="020B0604030504040204" pitchFamily="50" charset="-128"/>
                <a:ea typeface="Meiryo UI" panose="020B0604030504040204" pitchFamily="50" charset="-128"/>
              </a:rPr>
              <a:t>6x </a:t>
            </a:r>
            <a:r>
              <a:rPr lang="en-US" dirty="0">
                <a:solidFill>
                  <a:srgbClr val="FFFFFF"/>
                </a:solidFill>
                <a:latin typeface="Meiryo UI" panose="020B0604030504040204" pitchFamily="50" charset="-128"/>
                <a:ea typeface="Meiryo UI" panose="020B0604030504040204" pitchFamily="50" charset="-128"/>
              </a:rPr>
              <a:t>25GbE </a:t>
            </a:r>
            <a:r>
              <a:rPr lang="en-US" dirty="0" err="1">
                <a:solidFill>
                  <a:srgbClr val="FFFFFF"/>
                </a:solidFill>
                <a:latin typeface="Meiryo UI" panose="020B0604030504040204" pitchFamily="50" charset="-128"/>
                <a:ea typeface="Meiryo UI" panose="020B0604030504040204" pitchFamily="50" charset="-128"/>
              </a:rPr>
              <a:t>SAMBA、</a:t>
            </a:r>
            <a:r>
              <a:rPr lang="en-US" dirty="0" err="1" smtClean="0">
                <a:solidFill>
                  <a:srgbClr val="FFFFFF"/>
                </a:solidFill>
                <a:latin typeface="Meiryo UI" panose="020B0604030504040204" pitchFamily="50" charset="-128"/>
                <a:ea typeface="Meiryo UI" panose="020B0604030504040204" pitchFamily="50" charset="-128"/>
              </a:rPr>
              <a:t>シーケンシャルスル</a:t>
            </a:r>
            <a:r>
              <a:rPr lang="en-US" dirty="0" smtClean="0">
                <a:solidFill>
                  <a:srgbClr val="FFFFFF"/>
                </a:solidFill>
                <a:latin typeface="Meiryo UI" panose="020B0604030504040204" pitchFamily="50" charset="-128"/>
                <a:ea typeface="Meiryo UI" panose="020B0604030504040204" pitchFamily="50" charset="-128"/>
              </a:rPr>
              <a:t>ー(1MB)、</a:t>
            </a:r>
            <a:r>
              <a:rPr lang="en-US" dirty="0" err="1">
                <a:solidFill>
                  <a:srgbClr val="FFFFFF"/>
                </a:solidFill>
                <a:latin typeface="Meiryo UI" panose="020B0604030504040204" pitchFamily="50" charset="-128"/>
                <a:ea typeface="Meiryo UI" panose="020B0604030504040204" pitchFamily="50" charset="-128"/>
              </a:rPr>
              <a:t>圧縮オン、重複排除オフ</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352" name="Google Shape;352;p35"/>
          <p:cNvSpPr txBox="1"/>
          <p:nvPr/>
        </p:nvSpPr>
        <p:spPr>
          <a:xfrm>
            <a:off x="709902" y="4271112"/>
            <a:ext cx="1641546"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rgbClr val="FFFFFF"/>
                </a:solidFill>
                <a:latin typeface="Meiryo UI" panose="020B0604030504040204" pitchFamily="50" charset="-128"/>
                <a:ea typeface="Meiryo UI" panose="020B0604030504040204" pitchFamily="50" charset="-128"/>
              </a:rPr>
              <a:t>SMBシーケンシャル読み取り</a:t>
            </a:r>
            <a:endParaRPr dirty="0">
              <a:latin typeface="Meiryo UI" panose="020B0604030504040204" pitchFamily="50" charset="-128"/>
              <a:ea typeface="Meiryo UI" panose="020B0604030504040204" pitchFamily="50" charset="-128"/>
            </a:endParaRPr>
          </a:p>
        </p:txBody>
      </p:sp>
      <p:sp>
        <p:nvSpPr>
          <p:cNvPr id="353" name="Google Shape;353;p35"/>
          <p:cNvSpPr txBox="1"/>
          <p:nvPr/>
        </p:nvSpPr>
        <p:spPr>
          <a:xfrm>
            <a:off x="709901" y="4820994"/>
            <a:ext cx="178945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rgbClr val="FFFFFF"/>
                </a:solidFill>
                <a:latin typeface="Meiryo UI" panose="020B0604030504040204" pitchFamily="50" charset="-128"/>
                <a:ea typeface="Meiryo UI" panose="020B0604030504040204" pitchFamily="50" charset="-128"/>
              </a:rPr>
              <a:t>SMBシーケンシャル書き込み</a:t>
            </a:r>
            <a:endParaRPr dirty="0">
              <a:latin typeface="Meiryo UI" panose="020B0604030504040204" pitchFamily="50" charset="-128"/>
              <a:ea typeface="Meiryo UI" panose="020B0604030504040204" pitchFamily="50" charset="-128"/>
            </a:endParaRPr>
          </a:p>
        </p:txBody>
      </p:sp>
      <p:sp>
        <p:nvSpPr>
          <p:cNvPr id="354" name="Google Shape;354;p35"/>
          <p:cNvSpPr txBox="1"/>
          <p:nvPr/>
        </p:nvSpPr>
        <p:spPr>
          <a:xfrm>
            <a:off x="739374" y="2405152"/>
            <a:ext cx="144222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iSCSIランダム読み取り</a:t>
            </a:r>
            <a:endParaRPr dirty="0">
              <a:latin typeface="Meiryo UI" panose="020B0604030504040204" pitchFamily="50" charset="-128"/>
              <a:ea typeface="Meiryo UI" panose="020B0604030504040204" pitchFamily="50" charset="-128"/>
            </a:endParaRPr>
          </a:p>
        </p:txBody>
      </p:sp>
      <p:sp>
        <p:nvSpPr>
          <p:cNvPr id="355" name="Google Shape;355;p35"/>
          <p:cNvSpPr txBox="1"/>
          <p:nvPr/>
        </p:nvSpPr>
        <p:spPr>
          <a:xfrm>
            <a:off x="739374" y="2976323"/>
            <a:ext cx="138604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rgbClr val="FFFFFF"/>
                </a:solidFill>
                <a:latin typeface="Meiryo UI" panose="020B0604030504040204" pitchFamily="50" charset="-128"/>
                <a:ea typeface="Meiryo UI" panose="020B0604030504040204" pitchFamily="50" charset="-128"/>
              </a:rPr>
              <a:t>iSCSIランダム書き込み</a:t>
            </a:r>
            <a:endParaRPr sz="1000" b="0" i="0" dirty="0">
              <a:solidFill>
                <a:schemeClr val="lt1"/>
              </a:solidFill>
              <a:latin typeface="Meiryo UI" panose="020B0604030504040204" pitchFamily="50" charset="-128"/>
              <a:ea typeface="Meiryo UI" panose="020B0604030504040204" pitchFamily="50" charset="-128"/>
              <a:sym typeface="Arial"/>
            </a:endParaRPr>
          </a:p>
        </p:txBody>
      </p:sp>
      <p:pic>
        <p:nvPicPr>
          <p:cNvPr id="356" name="Google Shape;356;p35" descr="一張含有 文字, 電子用品 的圖片&#10;&#10;自動產生的描述"/>
          <p:cNvPicPr preferRelativeResize="0"/>
          <p:nvPr/>
        </p:nvPicPr>
        <p:blipFill rotWithShape="1">
          <a:blip r:embed="rId4">
            <a:alphaModFix/>
          </a:blip>
          <a:srcRect/>
          <a:stretch/>
        </p:blipFill>
        <p:spPr>
          <a:xfrm>
            <a:off x="7445627" y="3524591"/>
            <a:ext cx="3995068" cy="682358"/>
          </a:xfrm>
          <a:prstGeom prst="rect">
            <a:avLst/>
          </a:prstGeom>
          <a:noFill/>
          <a:ln>
            <a:noFill/>
          </a:ln>
        </p:spPr>
      </p:pic>
      <p:sp>
        <p:nvSpPr>
          <p:cNvPr id="357" name="Google Shape;357;p35"/>
          <p:cNvSpPr txBox="1"/>
          <p:nvPr/>
        </p:nvSpPr>
        <p:spPr>
          <a:xfrm>
            <a:off x="5437473" y="2411487"/>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331,642 IOPS</a:t>
            </a:r>
            <a:endParaRPr dirty="0">
              <a:latin typeface="Meiryo UI" panose="020B0604030504040204" pitchFamily="50" charset="-128"/>
              <a:ea typeface="Meiryo UI" panose="020B0604030504040204" pitchFamily="50" charset="-128"/>
            </a:endParaRPr>
          </a:p>
        </p:txBody>
      </p:sp>
      <p:sp>
        <p:nvSpPr>
          <p:cNvPr id="358" name="Google Shape;358;p35"/>
          <p:cNvSpPr txBox="1"/>
          <p:nvPr/>
        </p:nvSpPr>
        <p:spPr>
          <a:xfrm>
            <a:off x="5376341" y="4239212"/>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12,769 </a:t>
            </a:r>
            <a:r>
              <a:rPr lang="en-US" sz="1000" b="1" dirty="0" smtClean="0">
                <a:solidFill>
                  <a:srgbClr val="FFBD1E"/>
                </a:solidFill>
                <a:latin typeface="Meiryo UI" panose="020B0604030504040204" pitchFamily="50" charset="-128"/>
                <a:ea typeface="Meiryo UI" panose="020B0604030504040204" pitchFamily="50" charset="-128"/>
              </a:rPr>
              <a:t>MB/s</a:t>
            </a:r>
            <a:endParaRPr dirty="0">
              <a:latin typeface="Meiryo UI" panose="020B0604030504040204" pitchFamily="50" charset="-128"/>
              <a:ea typeface="Meiryo UI" panose="020B0604030504040204" pitchFamily="50" charset="-128"/>
            </a:endParaRPr>
          </a:p>
        </p:txBody>
      </p:sp>
      <p:sp>
        <p:nvSpPr>
          <p:cNvPr id="359" name="Google Shape;359;p35"/>
          <p:cNvSpPr txBox="1"/>
          <p:nvPr/>
        </p:nvSpPr>
        <p:spPr>
          <a:xfrm>
            <a:off x="4915710" y="4774881"/>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10,281 </a:t>
            </a:r>
            <a:r>
              <a:rPr lang="en-US" sz="1000" b="1" dirty="0" smtClean="0">
                <a:solidFill>
                  <a:srgbClr val="03D2FB"/>
                </a:solidFill>
                <a:latin typeface="Meiryo UI" panose="020B0604030504040204" pitchFamily="50" charset="-128"/>
                <a:ea typeface="Meiryo UI" panose="020B0604030504040204" pitchFamily="50" charset="-128"/>
              </a:rPr>
              <a:t>MB/s</a:t>
            </a:r>
            <a:endParaRPr dirty="0">
              <a:latin typeface="Meiryo UI" panose="020B0604030504040204" pitchFamily="50" charset="-128"/>
              <a:ea typeface="Meiryo UI" panose="020B0604030504040204" pitchFamily="50" charset="-128"/>
            </a:endParaRPr>
          </a:p>
        </p:txBody>
      </p:sp>
      <p:sp>
        <p:nvSpPr>
          <p:cNvPr id="360" name="Google Shape;360;p35"/>
          <p:cNvSpPr txBox="1"/>
          <p:nvPr/>
        </p:nvSpPr>
        <p:spPr>
          <a:xfrm>
            <a:off x="5210282" y="2915679"/>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302,258 IOPS</a:t>
            </a:r>
            <a:endParaRPr dirty="0">
              <a:latin typeface="Meiryo UI" panose="020B0604030504040204" pitchFamily="50" charset="-128"/>
              <a:ea typeface="Meiryo UI" panose="020B0604030504040204" pitchFamily="50" charset="-128"/>
            </a:endParaRPr>
          </a:p>
        </p:txBody>
      </p:sp>
      <p:cxnSp>
        <p:nvCxnSpPr>
          <p:cNvPr id="361" name="Google Shape;361;p35"/>
          <p:cNvCxnSpPr/>
          <p:nvPr/>
        </p:nvCxnSpPr>
        <p:spPr>
          <a:xfrm>
            <a:off x="671865" y="2713925"/>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362" name="Google Shape;362;p35"/>
          <p:cNvCxnSpPr/>
          <p:nvPr/>
        </p:nvCxnSpPr>
        <p:spPr>
          <a:xfrm>
            <a:off x="671864" y="3246769"/>
            <a:ext cx="5685393" cy="0"/>
          </a:xfrm>
          <a:prstGeom prst="straightConnector1">
            <a:avLst/>
          </a:prstGeom>
          <a:noFill/>
          <a:ln w="92075" cap="flat" cmpd="sng">
            <a:solidFill>
              <a:srgbClr val="88F2DC"/>
            </a:solidFill>
            <a:prstDash val="solid"/>
            <a:miter lim="800000"/>
            <a:headEnd type="none" w="sm" len="sm"/>
            <a:tailEnd type="none" w="sm" len="sm"/>
          </a:ln>
        </p:spPr>
      </p:cxnSp>
      <p:cxnSp>
        <p:nvCxnSpPr>
          <p:cNvPr id="363" name="Google Shape;363;p35"/>
          <p:cNvCxnSpPr/>
          <p:nvPr/>
        </p:nvCxnSpPr>
        <p:spPr>
          <a:xfrm>
            <a:off x="671865" y="4552877"/>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364" name="Google Shape;364;p35"/>
          <p:cNvCxnSpPr/>
          <p:nvPr/>
        </p:nvCxnSpPr>
        <p:spPr>
          <a:xfrm>
            <a:off x="671864" y="5085721"/>
            <a:ext cx="5372586" cy="0"/>
          </a:xfrm>
          <a:prstGeom prst="straightConnector1">
            <a:avLst/>
          </a:prstGeom>
          <a:noFill/>
          <a:ln w="92075" cap="flat" cmpd="sng">
            <a:solidFill>
              <a:srgbClr val="88F2DC"/>
            </a:solidFill>
            <a:prstDash val="solid"/>
            <a:miter lim="800000"/>
            <a:headEnd type="none" w="sm" len="sm"/>
            <a:tailEnd type="none" w="sm" len="sm"/>
          </a:ln>
        </p:spPr>
      </p:cxnSp>
      <p:grpSp>
        <p:nvGrpSpPr>
          <p:cNvPr id="365" name="Google Shape;365;p35"/>
          <p:cNvGrpSpPr/>
          <p:nvPr/>
        </p:nvGrpSpPr>
        <p:grpSpPr>
          <a:xfrm>
            <a:off x="672613" y="2453070"/>
            <a:ext cx="2905612" cy="1015664"/>
            <a:chOff x="1730124" y="1545928"/>
            <a:chExt cx="2905612" cy="1322262"/>
          </a:xfrm>
        </p:grpSpPr>
        <p:cxnSp>
          <p:nvCxnSpPr>
            <p:cNvPr id="366" name="Google Shape;366;p35"/>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67" name="Google Shape;367;p35"/>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68" name="Google Shape;368;p35"/>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69" name="Google Shape;369;p35"/>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70" name="Google Shape;370;p35"/>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grpSp>
        <p:nvGrpSpPr>
          <p:cNvPr id="371" name="Google Shape;371;p35"/>
          <p:cNvGrpSpPr/>
          <p:nvPr/>
        </p:nvGrpSpPr>
        <p:grpSpPr>
          <a:xfrm>
            <a:off x="672613" y="4251706"/>
            <a:ext cx="2905612" cy="1100348"/>
            <a:chOff x="1730124" y="1545928"/>
            <a:chExt cx="2905612" cy="1322262"/>
          </a:xfrm>
        </p:grpSpPr>
        <p:cxnSp>
          <p:nvCxnSpPr>
            <p:cNvPr id="372" name="Google Shape;372;p35"/>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73" name="Google Shape;373;p35"/>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74" name="Google Shape;374;p35"/>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75" name="Google Shape;375;p35"/>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376" name="Google Shape;376;p35"/>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sp>
        <p:nvSpPr>
          <p:cNvPr id="377" name="Google Shape;377;p35"/>
          <p:cNvSpPr txBox="1"/>
          <p:nvPr/>
        </p:nvSpPr>
        <p:spPr>
          <a:xfrm>
            <a:off x="6804698" y="1918689"/>
            <a:ext cx="5092662" cy="1200329"/>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34F21"/>
              </a:buClr>
              <a:buSzPts val="1800"/>
              <a:buFont typeface="Arial"/>
              <a:buChar char="•"/>
            </a:pPr>
            <a:r>
              <a:rPr lang="en-US" sz="1800" dirty="0" err="1">
                <a:solidFill>
                  <a:schemeClr val="lt1"/>
                </a:solidFill>
                <a:latin typeface="Meiryo UI" panose="020B0604030504040204" pitchFamily="50" charset="-128"/>
                <a:ea typeface="Meiryo UI" panose="020B0604030504040204" pitchFamily="50" charset="-128"/>
              </a:rPr>
              <a:t>最大</a:t>
            </a:r>
            <a:r>
              <a:rPr lang="en-US" sz="1800" dirty="0" err="1" smtClean="0">
                <a:solidFill>
                  <a:schemeClr val="lt1"/>
                </a:solidFill>
                <a:latin typeface="Meiryo UI" panose="020B0604030504040204" pitchFamily="50" charset="-128"/>
                <a:ea typeface="Meiryo UI" panose="020B0604030504040204" pitchFamily="50" charset="-128"/>
              </a:rPr>
              <a:t>iSCSI</a:t>
            </a:r>
            <a:r>
              <a:rPr lang="en-US" sz="1800" dirty="0" smtClean="0">
                <a:solidFill>
                  <a:schemeClr val="lt1"/>
                </a:solidFill>
                <a:latin typeface="Meiryo UI" panose="020B0604030504040204" pitchFamily="50" charset="-128"/>
                <a:ea typeface="Meiryo UI" panose="020B0604030504040204" pitchFamily="50" charset="-128"/>
              </a:rPr>
              <a:t> 4K</a:t>
            </a:r>
            <a:r>
              <a:rPr lang="en-US" sz="1800" dirty="0">
                <a:solidFill>
                  <a:schemeClr val="lt1"/>
                </a:solidFill>
                <a:latin typeface="Meiryo UI" panose="020B0604030504040204" pitchFamily="50" charset="-128"/>
                <a:ea typeface="Meiryo UI" panose="020B0604030504040204" pitchFamily="50" charset="-128"/>
              </a:rPr>
              <a:t>ランダム読み取り</a:t>
            </a:r>
            <a:r>
              <a:rPr lang="en-US" sz="1800" dirty="0" smtClean="0">
                <a:solidFill>
                  <a:schemeClr val="lt1"/>
                </a:solidFill>
                <a:latin typeface="Meiryo UI" panose="020B0604030504040204" pitchFamily="50" charset="-128"/>
                <a:ea typeface="Meiryo UI" panose="020B0604030504040204" pitchFamily="50" charset="-128"/>
              </a:rPr>
              <a:t>331,624 IOPS</a:t>
            </a:r>
            <a:r>
              <a:rPr lang="en-US" sz="1800" dirty="0">
                <a:solidFill>
                  <a:schemeClr val="lt1"/>
                </a:solidFill>
                <a:latin typeface="Meiryo UI" panose="020B0604030504040204" pitchFamily="50" charset="-128"/>
                <a:ea typeface="Meiryo UI" panose="020B0604030504040204" pitchFamily="50" charset="-128"/>
              </a:rPr>
              <a:t>およびランダム書き込み</a:t>
            </a:r>
            <a:r>
              <a:rPr lang="en-US" sz="1800" dirty="0" smtClean="0">
                <a:solidFill>
                  <a:schemeClr val="lt1"/>
                </a:solidFill>
                <a:latin typeface="Meiryo UI" panose="020B0604030504040204" pitchFamily="50" charset="-128"/>
                <a:ea typeface="Meiryo UI" panose="020B0604030504040204" pitchFamily="50" charset="-128"/>
              </a:rPr>
              <a:t>302,258 IOPS</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最大SMBシーケンシャル読み取り</a:t>
            </a:r>
            <a:r>
              <a:rPr lang="en-US" sz="1800" dirty="0" smtClean="0">
                <a:solidFill>
                  <a:schemeClr val="lt1"/>
                </a:solidFill>
                <a:latin typeface="Meiryo UI" panose="020B0604030504040204" pitchFamily="50" charset="-128"/>
                <a:ea typeface="Meiryo UI" panose="020B0604030504040204" pitchFamily="50" charset="-128"/>
              </a:rPr>
              <a:t>12,769 MB/s</a:t>
            </a:r>
            <a:br>
              <a:rPr lang="en-US" sz="1800" dirty="0" smtClean="0">
                <a:solidFill>
                  <a:schemeClr val="lt1"/>
                </a:solidFill>
                <a:latin typeface="Meiryo UI" panose="020B0604030504040204" pitchFamily="50" charset="-128"/>
                <a:ea typeface="Meiryo UI" panose="020B0604030504040204" pitchFamily="50" charset="-128"/>
              </a:rPr>
            </a:br>
            <a:r>
              <a:rPr lang="en-US" sz="1800" dirty="0" smtClean="0">
                <a:solidFill>
                  <a:schemeClr val="lt1"/>
                </a:solidFill>
                <a:latin typeface="Meiryo UI" panose="020B0604030504040204" pitchFamily="50" charset="-128"/>
                <a:ea typeface="Meiryo UI" panose="020B0604030504040204" pitchFamily="50" charset="-128"/>
              </a:rPr>
              <a:t>および書き込み10,281 MB/s</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6"/>
          <p:cNvSpPr/>
          <p:nvPr/>
        </p:nvSpPr>
        <p:spPr>
          <a:xfrm flipH="1">
            <a:off x="1340221" y="2040942"/>
            <a:ext cx="7803778" cy="712527"/>
          </a:xfrm>
          <a:prstGeom prst="snip2DiagRect">
            <a:avLst>
              <a:gd name="adj1" fmla="val 0"/>
              <a:gd name="adj2" fmla="val 28051"/>
            </a:avLst>
          </a:prstGeom>
          <a:solidFill>
            <a:schemeClr val="lt1"/>
          </a:solidFill>
          <a:ln>
            <a:noFill/>
          </a:ln>
        </p:spPr>
        <p:txBody>
          <a:bodyPr spcFirstLastPara="1" wrap="square" lIns="91425" tIns="45700" rIns="91425" bIns="45700" anchor="ctr" anchorCtr="0">
            <a:noAutofit/>
          </a:bodyPr>
          <a:lstStyle/>
          <a:p>
            <a:pPr marL="380953" marR="0" lvl="0" indent="-380953" algn="l" rtl="0">
              <a:spcBef>
                <a:spcPts val="0"/>
              </a:spcBef>
              <a:spcAft>
                <a:spcPts val="0"/>
              </a:spcAft>
              <a:buNone/>
            </a:pPr>
            <a:endParaRPr sz="2133" b="1" dirty="0">
              <a:solidFill>
                <a:schemeClr val="lt1"/>
              </a:solidFill>
              <a:latin typeface="Meiryo UI" panose="020B0604030504040204" pitchFamily="50" charset="-128"/>
              <a:ea typeface="Meiryo UI" panose="020B0604030504040204" pitchFamily="50" charset="-128"/>
              <a:sym typeface="Arial"/>
            </a:endParaRPr>
          </a:p>
        </p:txBody>
      </p:sp>
      <p:sp>
        <p:nvSpPr>
          <p:cNvPr id="383" name="Google Shape;383;p36"/>
          <p:cNvSpPr/>
          <p:nvPr/>
        </p:nvSpPr>
        <p:spPr>
          <a:xfrm>
            <a:off x="1215153" y="4693738"/>
            <a:ext cx="1408313" cy="1376493"/>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spcBef>
                <a:spcPts val="0"/>
              </a:spcBef>
              <a:spcAft>
                <a:spcPts val="0"/>
              </a:spcAft>
              <a:buNone/>
            </a:pPr>
            <a:endParaRPr sz="2533" dirty="0">
              <a:solidFill>
                <a:srgbClr val="FFFFFF"/>
              </a:solidFill>
              <a:latin typeface="Meiryo UI" panose="020B0604030504040204" pitchFamily="50" charset="-128"/>
              <a:ea typeface="Meiryo UI" panose="020B0604030504040204" pitchFamily="50" charset="-128"/>
              <a:sym typeface="Arial"/>
            </a:endParaRPr>
          </a:p>
        </p:txBody>
      </p:sp>
      <p:pic>
        <p:nvPicPr>
          <p:cNvPr id="384" name="Google Shape;384;p36" descr="QM2-2S-220A_Front_left-angle.png"/>
          <p:cNvPicPr preferRelativeResize="0"/>
          <p:nvPr/>
        </p:nvPicPr>
        <p:blipFill rotWithShape="1">
          <a:blip r:embed="rId3">
            <a:alphaModFix/>
          </a:blip>
          <a:srcRect/>
          <a:stretch/>
        </p:blipFill>
        <p:spPr>
          <a:xfrm>
            <a:off x="804586" y="4754577"/>
            <a:ext cx="2202837" cy="1377004"/>
          </a:xfrm>
          <a:prstGeom prst="rect">
            <a:avLst/>
          </a:prstGeom>
          <a:noFill/>
          <a:ln>
            <a:noFill/>
          </a:ln>
        </p:spPr>
      </p:pic>
      <p:sp>
        <p:nvSpPr>
          <p:cNvPr id="385" name="Google Shape;385;p36"/>
          <p:cNvSpPr/>
          <p:nvPr/>
        </p:nvSpPr>
        <p:spPr>
          <a:xfrm>
            <a:off x="1221875" y="3110709"/>
            <a:ext cx="1401591" cy="1388675"/>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spcBef>
                <a:spcPts val="0"/>
              </a:spcBef>
              <a:spcAft>
                <a:spcPts val="0"/>
              </a:spcAft>
              <a:buNone/>
            </a:pPr>
            <a:endParaRPr sz="2533" dirty="0">
              <a:solidFill>
                <a:srgbClr val="FFFFFF"/>
              </a:solidFill>
              <a:latin typeface="Meiryo UI" panose="020B0604030504040204" pitchFamily="50" charset="-128"/>
              <a:ea typeface="Meiryo UI" panose="020B0604030504040204" pitchFamily="50" charset="-128"/>
              <a:sym typeface="Arial"/>
            </a:endParaRPr>
          </a:p>
        </p:txBody>
      </p:sp>
      <p:pic>
        <p:nvPicPr>
          <p:cNvPr id="386" name="Google Shape;386;p36"/>
          <p:cNvPicPr preferRelativeResize="0"/>
          <p:nvPr/>
        </p:nvPicPr>
        <p:blipFill rotWithShape="1">
          <a:blip r:embed="rId4">
            <a:alphaModFix/>
          </a:blip>
          <a:srcRect/>
          <a:stretch/>
        </p:blipFill>
        <p:spPr>
          <a:xfrm>
            <a:off x="871820" y="3186305"/>
            <a:ext cx="2275096" cy="1313080"/>
          </a:xfrm>
          <a:prstGeom prst="rect">
            <a:avLst/>
          </a:prstGeom>
          <a:noFill/>
          <a:ln>
            <a:noFill/>
          </a:ln>
        </p:spPr>
      </p:pic>
      <p:sp>
        <p:nvSpPr>
          <p:cNvPr id="387" name="Google Shape;387;p36"/>
          <p:cNvSpPr/>
          <p:nvPr/>
        </p:nvSpPr>
        <p:spPr>
          <a:xfrm>
            <a:off x="3039702" y="3820860"/>
            <a:ext cx="8202929" cy="729224"/>
          </a:xfrm>
          <a:prstGeom prst="rect">
            <a:avLst/>
          </a:prstGeom>
          <a:noFill/>
          <a:ln>
            <a:noFill/>
          </a:ln>
        </p:spPr>
        <p:txBody>
          <a:bodyPr spcFirstLastPara="1" wrap="square" lIns="121900" tIns="60925" rIns="121900" bIns="60925" anchor="t" anchorCtr="0">
            <a:noAutofit/>
          </a:bodyPr>
          <a:lstStyle/>
          <a:p>
            <a:pPr marL="454649" marR="0" lvl="0" indent="-454649" algn="l" rtl="0">
              <a:spcBef>
                <a:spcPts val="0"/>
              </a:spcBef>
              <a:spcAft>
                <a:spcPts val="0"/>
              </a:spcAft>
              <a:buNone/>
            </a:pPr>
            <a:r>
              <a:rPr lang="en-US" sz="2400" b="1" dirty="0" smtClean="0">
                <a:solidFill>
                  <a:schemeClr val="lt1"/>
                </a:solidFill>
                <a:latin typeface="Meiryo UI" panose="020B0604030504040204" pitchFamily="50" charset="-128"/>
                <a:ea typeface="Meiryo UI" panose="020B0604030504040204" pitchFamily="50" charset="-128"/>
              </a:rPr>
              <a:t>4x </a:t>
            </a:r>
            <a:r>
              <a:rPr lang="en-US" sz="2400" b="1" dirty="0">
                <a:solidFill>
                  <a:schemeClr val="lt1"/>
                </a:solidFill>
                <a:latin typeface="Meiryo UI" panose="020B0604030504040204" pitchFamily="50" charset="-128"/>
                <a:ea typeface="Meiryo UI" panose="020B0604030504040204" pitchFamily="50" charset="-128"/>
              </a:rPr>
              <a:t>M.2 2280 </a:t>
            </a:r>
            <a:r>
              <a:rPr lang="en-US" sz="2400" b="1" dirty="0" err="1">
                <a:solidFill>
                  <a:schemeClr val="lt1"/>
                </a:solidFill>
                <a:latin typeface="Meiryo UI" panose="020B0604030504040204" pitchFamily="50" charset="-128"/>
                <a:ea typeface="Meiryo UI" panose="020B0604030504040204" pitchFamily="50" charset="-128"/>
              </a:rPr>
              <a:t>PCIe</a:t>
            </a:r>
            <a:r>
              <a:rPr lang="en-US" sz="2400" b="1" dirty="0">
                <a:solidFill>
                  <a:schemeClr val="lt1"/>
                </a:solidFill>
                <a:latin typeface="Meiryo UI" panose="020B0604030504040204" pitchFamily="50" charset="-128"/>
                <a:ea typeface="Meiryo UI" panose="020B0604030504040204" pitchFamily="50" charset="-128"/>
              </a:rPr>
              <a:t> Gen 3 </a:t>
            </a:r>
            <a:r>
              <a:rPr lang="en-US" sz="2400" b="1" dirty="0" smtClean="0">
                <a:solidFill>
                  <a:schemeClr val="lt1"/>
                </a:solidFill>
                <a:latin typeface="Meiryo UI" panose="020B0604030504040204" pitchFamily="50" charset="-128"/>
                <a:ea typeface="Meiryo UI" panose="020B0604030504040204" pitchFamily="50" charset="-128"/>
              </a:rPr>
              <a:t>x4 </a:t>
            </a:r>
            <a:r>
              <a:rPr lang="en-US" sz="2400" b="1" dirty="0" err="1" smtClean="0">
                <a:solidFill>
                  <a:schemeClr val="lt1"/>
                </a:solidFill>
                <a:latin typeface="Meiryo UI" panose="020B0604030504040204" pitchFamily="50" charset="-128"/>
                <a:ea typeface="Meiryo UI" panose="020B0604030504040204" pitchFamily="50" charset="-128"/>
              </a:rPr>
              <a:t>NVMe</a:t>
            </a:r>
            <a:r>
              <a:rPr lang="en-US" sz="2400" b="1" dirty="0" smtClean="0">
                <a:solidFill>
                  <a:schemeClr val="lt1"/>
                </a:solidFill>
                <a:latin typeface="Meiryo UI" panose="020B0604030504040204" pitchFamily="50" charset="-128"/>
                <a:ea typeface="Meiryo UI" panose="020B0604030504040204" pitchFamily="50" charset="-128"/>
              </a:rPr>
              <a:t> </a:t>
            </a:r>
            <a:r>
              <a:rPr lang="en-US" sz="2400" b="1" dirty="0" err="1" smtClean="0">
                <a:solidFill>
                  <a:schemeClr val="lt1"/>
                </a:solidFill>
                <a:latin typeface="Meiryo UI" panose="020B0604030504040204" pitchFamily="50" charset="-128"/>
                <a:ea typeface="Meiryo UI" panose="020B0604030504040204" pitchFamily="50" charset="-128"/>
              </a:rPr>
              <a:t>SSD</a:t>
            </a:r>
            <a:r>
              <a:rPr lang="en-US" sz="2400" b="1" dirty="0" err="1">
                <a:solidFill>
                  <a:schemeClr val="lt1"/>
                </a:solidFill>
                <a:latin typeface="Meiryo UI" panose="020B0604030504040204" pitchFamily="50" charset="-128"/>
                <a:ea typeface="Meiryo UI" panose="020B0604030504040204" pitchFamily="50" charset="-128"/>
              </a:rPr>
              <a:t>スロット</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388" name="Google Shape;388;p36"/>
          <p:cNvSpPr txBox="1"/>
          <p:nvPr/>
        </p:nvSpPr>
        <p:spPr>
          <a:xfrm>
            <a:off x="2973520" y="3062162"/>
            <a:ext cx="4362000" cy="7898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533" b="1" dirty="0">
                <a:solidFill>
                  <a:schemeClr val="lt1"/>
                </a:solidFill>
                <a:latin typeface="Meiryo UI" panose="020B0604030504040204" pitchFamily="50" charset="-128"/>
                <a:ea typeface="Meiryo UI" panose="020B0604030504040204" pitchFamily="50" charset="-128"/>
              </a:rPr>
              <a:t>QM2-4P-384</a:t>
            </a:r>
            <a:endParaRPr sz="4533" b="1" dirty="0">
              <a:solidFill>
                <a:schemeClr val="lt1"/>
              </a:solidFill>
              <a:latin typeface="Meiryo UI" panose="020B0604030504040204" pitchFamily="50" charset="-128"/>
              <a:ea typeface="Meiryo UI" panose="020B0604030504040204" pitchFamily="50" charset="-128"/>
              <a:sym typeface="Arial"/>
            </a:endParaRPr>
          </a:p>
        </p:txBody>
      </p:sp>
      <p:sp>
        <p:nvSpPr>
          <p:cNvPr id="389" name="Google Shape;389;p36"/>
          <p:cNvSpPr/>
          <p:nvPr/>
        </p:nvSpPr>
        <p:spPr>
          <a:xfrm>
            <a:off x="7310460" y="3130163"/>
            <a:ext cx="30425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EE6D2B"/>
                </a:solidFill>
                <a:latin typeface="Meiryo UI" panose="020B0604030504040204" pitchFamily="50" charset="-128"/>
                <a:ea typeface="Meiryo UI" panose="020B0604030504040204" pitchFamily="50" charset="-128"/>
              </a:rPr>
              <a:t>(</a:t>
            </a:r>
            <a:r>
              <a:rPr lang="en-US" sz="3200" b="1" dirty="0" smtClean="0">
                <a:solidFill>
                  <a:srgbClr val="EE6D2B"/>
                </a:solidFill>
                <a:latin typeface="Meiryo UI" panose="020B0604030504040204" pitchFamily="50" charset="-128"/>
                <a:ea typeface="Meiryo UI" panose="020B0604030504040204" pitchFamily="50" charset="-128"/>
              </a:rPr>
              <a:t>Gen </a:t>
            </a:r>
            <a:r>
              <a:rPr lang="en-US" sz="3200" b="1" dirty="0">
                <a:solidFill>
                  <a:srgbClr val="EE6D2B"/>
                </a:solidFill>
                <a:latin typeface="Meiryo UI" panose="020B0604030504040204" pitchFamily="50" charset="-128"/>
                <a:ea typeface="Meiryo UI" panose="020B0604030504040204" pitchFamily="50" charset="-128"/>
              </a:rPr>
              <a:t>3 </a:t>
            </a:r>
            <a:r>
              <a:rPr lang="en-US" sz="3200" b="1" dirty="0" smtClean="0">
                <a:solidFill>
                  <a:srgbClr val="EE6D2B"/>
                </a:solidFill>
                <a:latin typeface="Meiryo UI" panose="020B0604030504040204" pitchFamily="50" charset="-128"/>
                <a:ea typeface="Meiryo UI" panose="020B0604030504040204" pitchFamily="50" charset="-128"/>
              </a:rPr>
              <a:t>x8)</a:t>
            </a:r>
            <a:endParaRPr sz="3200" b="1" dirty="0">
              <a:solidFill>
                <a:srgbClr val="EE6D2B"/>
              </a:solidFill>
              <a:latin typeface="Meiryo UI" panose="020B0604030504040204" pitchFamily="50" charset="-128"/>
              <a:ea typeface="Meiryo UI" panose="020B0604030504040204" pitchFamily="50" charset="-128"/>
              <a:sym typeface="Arial"/>
            </a:endParaRPr>
          </a:p>
        </p:txBody>
      </p:sp>
      <p:sp>
        <p:nvSpPr>
          <p:cNvPr id="390" name="Google Shape;390;p36"/>
          <p:cNvSpPr/>
          <p:nvPr/>
        </p:nvSpPr>
        <p:spPr>
          <a:xfrm>
            <a:off x="3090752" y="5402356"/>
            <a:ext cx="8969168" cy="729224"/>
          </a:xfrm>
          <a:prstGeom prst="rect">
            <a:avLst/>
          </a:prstGeom>
          <a:noFill/>
          <a:ln>
            <a:noFill/>
          </a:ln>
        </p:spPr>
        <p:txBody>
          <a:bodyPr spcFirstLastPara="1" wrap="square" lIns="121900" tIns="60925" rIns="121900" bIns="60925" anchor="t" anchorCtr="0">
            <a:noAutofit/>
          </a:bodyPr>
          <a:lstStyle/>
          <a:p>
            <a:pPr marL="454649" marR="0" lvl="0" indent="-454649" algn="l" rtl="0">
              <a:spcBef>
                <a:spcPts val="0"/>
              </a:spcBef>
              <a:spcAft>
                <a:spcPts val="0"/>
              </a:spcAft>
              <a:buNone/>
            </a:pPr>
            <a:r>
              <a:rPr lang="en-US" sz="2400" b="1" dirty="0" smtClean="0">
                <a:solidFill>
                  <a:schemeClr val="lt1"/>
                </a:solidFill>
                <a:latin typeface="Meiryo UI" panose="020B0604030504040204" pitchFamily="50" charset="-128"/>
                <a:ea typeface="Meiryo UI" panose="020B0604030504040204" pitchFamily="50" charset="-128"/>
              </a:rPr>
              <a:t>2x </a:t>
            </a:r>
            <a:r>
              <a:rPr lang="en-US" sz="2400" b="1" dirty="0">
                <a:solidFill>
                  <a:schemeClr val="lt1"/>
                </a:solidFill>
                <a:latin typeface="Meiryo UI" panose="020B0604030504040204" pitchFamily="50" charset="-128"/>
                <a:ea typeface="Meiryo UI" panose="020B0604030504040204" pitchFamily="50" charset="-128"/>
              </a:rPr>
              <a:t>M.2 22110/2280 </a:t>
            </a:r>
            <a:r>
              <a:rPr lang="en-US" sz="2400" b="1" dirty="0" err="1">
                <a:solidFill>
                  <a:schemeClr val="lt1"/>
                </a:solidFill>
                <a:latin typeface="Meiryo UI" panose="020B0604030504040204" pitchFamily="50" charset="-128"/>
                <a:ea typeface="Meiryo UI" panose="020B0604030504040204" pitchFamily="50" charset="-128"/>
              </a:rPr>
              <a:t>PCIe</a:t>
            </a:r>
            <a:r>
              <a:rPr lang="en-US" sz="2400" b="1" dirty="0">
                <a:solidFill>
                  <a:schemeClr val="lt1"/>
                </a:solidFill>
                <a:latin typeface="Meiryo UI" panose="020B0604030504040204" pitchFamily="50" charset="-128"/>
                <a:ea typeface="Meiryo UI" panose="020B0604030504040204" pitchFamily="50" charset="-128"/>
              </a:rPr>
              <a:t> Gen 3 </a:t>
            </a:r>
            <a:r>
              <a:rPr lang="en-US" sz="2400" b="1" dirty="0" smtClean="0">
                <a:solidFill>
                  <a:schemeClr val="lt1"/>
                </a:solidFill>
                <a:latin typeface="Meiryo UI" panose="020B0604030504040204" pitchFamily="50" charset="-128"/>
                <a:ea typeface="Meiryo UI" panose="020B0604030504040204" pitchFamily="50" charset="-128"/>
              </a:rPr>
              <a:t>x4 </a:t>
            </a:r>
            <a:r>
              <a:rPr lang="en-US" sz="2400" b="1" dirty="0" err="1" smtClean="0">
                <a:solidFill>
                  <a:schemeClr val="lt1"/>
                </a:solidFill>
                <a:latin typeface="Meiryo UI" panose="020B0604030504040204" pitchFamily="50" charset="-128"/>
                <a:ea typeface="Meiryo UI" panose="020B0604030504040204" pitchFamily="50" charset="-128"/>
              </a:rPr>
              <a:t>NVMe</a:t>
            </a:r>
            <a:r>
              <a:rPr lang="en-US" sz="2400" b="1" dirty="0" smtClean="0">
                <a:solidFill>
                  <a:schemeClr val="lt1"/>
                </a:solidFill>
                <a:latin typeface="Meiryo UI" panose="020B0604030504040204" pitchFamily="50" charset="-128"/>
                <a:ea typeface="Meiryo UI" panose="020B0604030504040204" pitchFamily="50" charset="-128"/>
              </a:rPr>
              <a:t> </a:t>
            </a:r>
            <a:r>
              <a:rPr lang="en-US" sz="2400" b="1" dirty="0" err="1" smtClean="0">
                <a:solidFill>
                  <a:schemeClr val="lt1"/>
                </a:solidFill>
                <a:latin typeface="Meiryo UI" panose="020B0604030504040204" pitchFamily="50" charset="-128"/>
                <a:ea typeface="Meiryo UI" panose="020B0604030504040204" pitchFamily="50" charset="-128"/>
              </a:rPr>
              <a:t>SSD</a:t>
            </a:r>
            <a:r>
              <a:rPr lang="en-US" sz="2400" b="1" dirty="0" err="1">
                <a:solidFill>
                  <a:schemeClr val="lt1"/>
                </a:solidFill>
                <a:latin typeface="Meiryo UI" panose="020B0604030504040204" pitchFamily="50" charset="-128"/>
                <a:ea typeface="Meiryo UI" panose="020B0604030504040204" pitchFamily="50" charset="-128"/>
              </a:rPr>
              <a:t>スロット</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391" name="Google Shape;391;p36"/>
          <p:cNvSpPr txBox="1"/>
          <p:nvPr/>
        </p:nvSpPr>
        <p:spPr>
          <a:xfrm>
            <a:off x="3024566" y="4643657"/>
            <a:ext cx="4199193" cy="7898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533" b="1" dirty="0">
                <a:solidFill>
                  <a:schemeClr val="lt1"/>
                </a:solidFill>
                <a:latin typeface="Meiryo UI" panose="020B0604030504040204" pitchFamily="50" charset="-128"/>
                <a:ea typeface="Meiryo UI" panose="020B0604030504040204" pitchFamily="50" charset="-128"/>
              </a:rPr>
              <a:t>QM2-2P-384</a:t>
            </a:r>
            <a:endParaRPr sz="4533" b="1" dirty="0">
              <a:solidFill>
                <a:schemeClr val="lt1"/>
              </a:solidFill>
              <a:latin typeface="Meiryo UI" panose="020B0604030504040204" pitchFamily="50" charset="-128"/>
              <a:ea typeface="Meiryo UI" panose="020B0604030504040204" pitchFamily="50" charset="-128"/>
              <a:sym typeface="Arial"/>
            </a:endParaRPr>
          </a:p>
        </p:txBody>
      </p:sp>
      <p:sp>
        <p:nvSpPr>
          <p:cNvPr id="392" name="Google Shape;392;p36"/>
          <p:cNvSpPr/>
          <p:nvPr/>
        </p:nvSpPr>
        <p:spPr>
          <a:xfrm>
            <a:off x="7416860" y="4741286"/>
            <a:ext cx="29565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EE6D2B"/>
                </a:solidFill>
                <a:latin typeface="Meiryo UI" panose="020B0604030504040204" pitchFamily="50" charset="-128"/>
                <a:ea typeface="Meiryo UI" panose="020B0604030504040204" pitchFamily="50" charset="-128"/>
              </a:rPr>
              <a:t>(</a:t>
            </a:r>
            <a:r>
              <a:rPr lang="en-US" sz="3200" b="1" dirty="0" smtClean="0">
                <a:solidFill>
                  <a:srgbClr val="EE6D2B"/>
                </a:solidFill>
                <a:latin typeface="Meiryo UI" panose="020B0604030504040204" pitchFamily="50" charset="-128"/>
                <a:ea typeface="Meiryo UI" panose="020B0604030504040204" pitchFamily="50" charset="-128"/>
              </a:rPr>
              <a:t>Gen </a:t>
            </a:r>
            <a:r>
              <a:rPr lang="en-US" sz="3200" b="1" dirty="0">
                <a:solidFill>
                  <a:srgbClr val="EE6D2B"/>
                </a:solidFill>
                <a:latin typeface="Meiryo UI" panose="020B0604030504040204" pitchFamily="50" charset="-128"/>
                <a:ea typeface="Meiryo UI" panose="020B0604030504040204" pitchFamily="50" charset="-128"/>
              </a:rPr>
              <a:t>3 </a:t>
            </a:r>
            <a:r>
              <a:rPr lang="en-US" sz="3200" b="1" dirty="0" smtClean="0">
                <a:solidFill>
                  <a:srgbClr val="EE6D2B"/>
                </a:solidFill>
                <a:latin typeface="Meiryo UI" panose="020B0604030504040204" pitchFamily="50" charset="-128"/>
                <a:ea typeface="Meiryo UI" panose="020B0604030504040204" pitchFamily="50" charset="-128"/>
              </a:rPr>
              <a:t>x8)</a:t>
            </a:r>
            <a:endParaRPr sz="3200" b="1" dirty="0">
              <a:solidFill>
                <a:srgbClr val="EE6D2B"/>
              </a:solidFill>
              <a:latin typeface="Meiryo UI" panose="020B0604030504040204" pitchFamily="50" charset="-128"/>
              <a:ea typeface="Meiryo UI" panose="020B0604030504040204" pitchFamily="50" charset="-128"/>
              <a:sym typeface="Arial"/>
            </a:endParaRPr>
          </a:p>
        </p:txBody>
      </p:sp>
      <p:sp>
        <p:nvSpPr>
          <p:cNvPr id="393" name="Google Shape;393;p36"/>
          <p:cNvSpPr txBox="1"/>
          <p:nvPr/>
        </p:nvSpPr>
        <p:spPr>
          <a:xfrm>
            <a:off x="1010395" y="1132633"/>
            <a:ext cx="10645588" cy="420564"/>
          </a:xfrm>
          <a:prstGeom prst="rect">
            <a:avLst/>
          </a:prstGeom>
          <a:noFill/>
          <a:ln>
            <a:noFill/>
          </a:ln>
        </p:spPr>
        <p:txBody>
          <a:bodyPr spcFirstLastPara="1" wrap="square" lIns="91425" tIns="45700" rIns="91425" bIns="45700" anchor="t" anchorCtr="0">
            <a:noAutofit/>
          </a:bodyPr>
          <a:lstStyle/>
          <a:p>
            <a:pPr lvl="0"/>
            <a:r>
              <a:rPr lang="en-US" altLang="ja-JP" sz="2133" dirty="0">
                <a:solidFill>
                  <a:schemeClr val="lt1"/>
                </a:solidFill>
                <a:latin typeface="Meiryo UI" panose="020B0604030504040204" pitchFamily="50" charset="-128"/>
                <a:ea typeface="Meiryo UI" panose="020B0604030504040204" pitchFamily="50" charset="-128"/>
              </a:rPr>
              <a:t>QM2</a:t>
            </a:r>
            <a:r>
              <a:rPr lang="ja-JP" altLang="en-US" sz="2133" dirty="0">
                <a:solidFill>
                  <a:schemeClr val="lt1"/>
                </a:solidFill>
                <a:latin typeface="Meiryo UI" panose="020B0604030504040204" pitchFamily="50" charset="-128"/>
                <a:ea typeface="Meiryo UI" panose="020B0604030504040204" pitchFamily="50" charset="-128"/>
              </a:rPr>
              <a:t>カードは、</a:t>
            </a:r>
            <a:r>
              <a:rPr lang="en-US" altLang="ja-JP" sz="2133" dirty="0" err="1">
                <a:solidFill>
                  <a:schemeClr val="lt1"/>
                </a:solidFill>
                <a:latin typeface="Meiryo UI" panose="020B0604030504040204" pitchFamily="50" charset="-128"/>
                <a:ea typeface="Meiryo UI" panose="020B0604030504040204" pitchFamily="50" charset="-128"/>
              </a:rPr>
              <a:t>PCIe</a:t>
            </a:r>
            <a:r>
              <a:rPr lang="ja-JP" altLang="en-US" sz="2133" dirty="0">
                <a:solidFill>
                  <a:schemeClr val="lt1"/>
                </a:solidFill>
                <a:latin typeface="Meiryo UI" panose="020B0604030504040204" pitchFamily="50" charset="-128"/>
                <a:ea typeface="Meiryo UI" panose="020B0604030504040204" pitchFamily="50" charset="-128"/>
              </a:rPr>
              <a:t>拡張による</a:t>
            </a:r>
            <a:r>
              <a:rPr lang="en-US" altLang="ja-JP" sz="2133" dirty="0">
                <a:solidFill>
                  <a:schemeClr val="lt1"/>
                </a:solidFill>
                <a:latin typeface="Meiryo UI" panose="020B0604030504040204" pitchFamily="50" charset="-128"/>
                <a:ea typeface="Meiryo UI" panose="020B0604030504040204" pitchFamily="50" charset="-128"/>
              </a:rPr>
              <a:t>M.2 </a:t>
            </a:r>
            <a:r>
              <a:rPr lang="en-US" altLang="ja-JP" sz="2133" dirty="0" err="1">
                <a:solidFill>
                  <a:schemeClr val="lt1"/>
                </a:solidFill>
                <a:latin typeface="Meiryo UI" panose="020B0604030504040204" pitchFamily="50" charset="-128"/>
                <a:ea typeface="Meiryo UI" panose="020B0604030504040204" pitchFamily="50" charset="-128"/>
              </a:rPr>
              <a:t>NVMe</a:t>
            </a:r>
            <a:r>
              <a:rPr lang="en-US" altLang="ja-JP" sz="2133" dirty="0">
                <a:solidFill>
                  <a:schemeClr val="lt1"/>
                </a:solidFill>
                <a:latin typeface="Meiryo UI" panose="020B0604030504040204" pitchFamily="50" charset="-128"/>
                <a:ea typeface="Meiryo UI" panose="020B0604030504040204" pitchFamily="50" charset="-128"/>
              </a:rPr>
              <a:t> SSD</a:t>
            </a:r>
            <a:r>
              <a:rPr lang="ja-JP" altLang="en-US" sz="2133" dirty="0">
                <a:solidFill>
                  <a:schemeClr val="lt1"/>
                </a:solidFill>
                <a:latin typeface="Meiryo UI" panose="020B0604030504040204" pitchFamily="50" charset="-128"/>
                <a:ea typeface="Meiryo UI" panose="020B0604030504040204" pitchFamily="50" charset="-128"/>
              </a:rPr>
              <a:t>スロットの増設</a:t>
            </a:r>
            <a:r>
              <a:rPr lang="ja-JP" altLang="en-US" sz="2133" dirty="0" smtClean="0">
                <a:solidFill>
                  <a:schemeClr val="lt1"/>
                </a:solidFill>
                <a:latin typeface="Meiryo UI" panose="020B0604030504040204" pitchFamily="50" charset="-128"/>
                <a:ea typeface="Meiryo UI" panose="020B0604030504040204" pitchFamily="50" charset="-128"/>
              </a:rPr>
              <a:t>を</a:t>
            </a:r>
            <a:r>
              <a:rPr lang="ja-JP" altLang="en-US" sz="2133" dirty="0">
                <a:solidFill>
                  <a:schemeClr val="lt1"/>
                </a:solidFill>
                <a:latin typeface="Meiryo UI" panose="020B0604030504040204" pitchFamily="50" charset="-128"/>
                <a:ea typeface="Meiryo UI" panose="020B0604030504040204" pitchFamily="50" charset="-128"/>
              </a:rPr>
              <a:t>サポート</a:t>
            </a:r>
            <a:r>
              <a:rPr lang="ja-JP" altLang="en-US" sz="2133" dirty="0" smtClean="0">
                <a:solidFill>
                  <a:schemeClr val="lt1"/>
                </a:solidFill>
                <a:latin typeface="Meiryo UI" panose="020B0604030504040204" pitchFamily="50" charset="-128"/>
                <a:ea typeface="Meiryo UI" panose="020B0604030504040204" pitchFamily="50" charset="-128"/>
              </a:rPr>
              <a:t>し</a:t>
            </a:r>
            <a:r>
              <a:rPr lang="ja-JP" altLang="en-US" sz="2133" dirty="0">
                <a:solidFill>
                  <a:schemeClr val="lt1"/>
                </a:solidFill>
                <a:latin typeface="Meiryo UI" panose="020B0604030504040204" pitchFamily="50" charset="-128"/>
                <a:ea typeface="Meiryo UI" panose="020B0604030504040204" pitchFamily="50" charset="-128"/>
              </a:rPr>
              <a:t>ます。</a:t>
            </a:r>
            <a:endParaRPr sz="2133" dirty="0">
              <a:solidFill>
                <a:schemeClr val="lt1"/>
              </a:solidFill>
              <a:latin typeface="Meiryo UI" panose="020B0604030504040204" pitchFamily="50" charset="-128"/>
              <a:ea typeface="Meiryo UI" panose="020B0604030504040204" pitchFamily="50" charset="-128"/>
              <a:sym typeface="Arial"/>
            </a:endParaRPr>
          </a:p>
        </p:txBody>
      </p:sp>
      <p:sp>
        <p:nvSpPr>
          <p:cNvPr id="394" name="Google Shape;394;p36"/>
          <p:cNvSpPr/>
          <p:nvPr/>
        </p:nvSpPr>
        <p:spPr>
          <a:xfrm>
            <a:off x="1919308" y="2156554"/>
            <a:ext cx="732629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EE6D2B"/>
                </a:solidFill>
                <a:latin typeface="Meiryo UI" panose="020B0604030504040204" pitchFamily="50" charset="-128"/>
                <a:ea typeface="Meiryo UI" panose="020B0604030504040204" pitchFamily="50" charset="-128"/>
              </a:rPr>
              <a:t>M.2 2280/22110 </a:t>
            </a:r>
            <a:r>
              <a:rPr lang="en-US" sz="2400" b="1" dirty="0" err="1" smtClean="0">
                <a:solidFill>
                  <a:srgbClr val="EE6D2B"/>
                </a:solidFill>
                <a:latin typeface="Meiryo UI" panose="020B0604030504040204" pitchFamily="50" charset="-128"/>
                <a:ea typeface="Meiryo UI" panose="020B0604030504040204" pitchFamily="50" charset="-128"/>
              </a:rPr>
              <a:t>NVMe</a:t>
            </a:r>
            <a:r>
              <a:rPr lang="en-US" sz="2400" b="1" dirty="0" smtClean="0">
                <a:solidFill>
                  <a:srgbClr val="EE6D2B"/>
                </a:solidFill>
                <a:latin typeface="Meiryo UI" panose="020B0604030504040204" pitchFamily="50" charset="-128"/>
                <a:ea typeface="Meiryo UI" panose="020B0604030504040204" pitchFamily="50" charset="-128"/>
              </a:rPr>
              <a:t> </a:t>
            </a:r>
            <a:r>
              <a:rPr lang="en-US" sz="2400" b="1" dirty="0" err="1" smtClean="0">
                <a:solidFill>
                  <a:srgbClr val="EE6D2B"/>
                </a:solidFill>
                <a:latin typeface="Meiryo UI" panose="020B0604030504040204" pitchFamily="50" charset="-128"/>
                <a:ea typeface="Meiryo UI" panose="020B0604030504040204" pitchFamily="50" charset="-128"/>
              </a:rPr>
              <a:t>PCIe</a:t>
            </a:r>
            <a:r>
              <a:rPr lang="en-US" sz="2400" b="1" dirty="0" smtClean="0">
                <a:solidFill>
                  <a:srgbClr val="EE6D2B"/>
                </a:solidFill>
                <a:latin typeface="Meiryo UI" panose="020B0604030504040204" pitchFamily="50" charset="-128"/>
                <a:ea typeface="Meiryo UI" panose="020B0604030504040204" pitchFamily="50" charset="-128"/>
              </a:rPr>
              <a:t> </a:t>
            </a:r>
            <a:r>
              <a:rPr lang="en-US" sz="2400" b="1" dirty="0" err="1" smtClean="0">
                <a:solidFill>
                  <a:srgbClr val="EE6D2B"/>
                </a:solidFill>
                <a:latin typeface="Meiryo UI" panose="020B0604030504040204" pitchFamily="50" charset="-128"/>
                <a:ea typeface="Meiryo UI" panose="020B0604030504040204" pitchFamily="50" charset="-128"/>
              </a:rPr>
              <a:t>SSD</a:t>
            </a:r>
            <a:r>
              <a:rPr lang="en-US" sz="2400" b="1" dirty="0" err="1">
                <a:solidFill>
                  <a:srgbClr val="EE6D2B"/>
                </a:solidFill>
                <a:latin typeface="Meiryo UI" panose="020B0604030504040204" pitchFamily="50" charset="-128"/>
                <a:ea typeface="Meiryo UI" panose="020B0604030504040204" pitchFamily="50" charset="-128"/>
              </a:rPr>
              <a:t>をさらに追加</a:t>
            </a:r>
            <a:endParaRPr sz="2400" b="1" dirty="0">
              <a:solidFill>
                <a:schemeClr val="dk1"/>
              </a:solidFill>
              <a:latin typeface="Meiryo UI" panose="020B0604030504040204" pitchFamily="50" charset="-128"/>
              <a:ea typeface="Meiryo UI" panose="020B0604030504040204" pitchFamily="50" charset="-128"/>
              <a:sym typeface="Arial"/>
            </a:endParaRPr>
          </a:p>
        </p:txBody>
      </p:sp>
      <p:grpSp>
        <p:nvGrpSpPr>
          <p:cNvPr id="395" name="Google Shape;395;p36"/>
          <p:cNvGrpSpPr/>
          <p:nvPr/>
        </p:nvGrpSpPr>
        <p:grpSpPr>
          <a:xfrm>
            <a:off x="1017417" y="1944683"/>
            <a:ext cx="885408" cy="885408"/>
            <a:chOff x="2699439" y="1405217"/>
            <a:chExt cx="664056" cy="664056"/>
          </a:xfrm>
        </p:grpSpPr>
        <p:sp>
          <p:nvSpPr>
            <p:cNvPr id="396" name="Google Shape;396;p36"/>
            <p:cNvSpPr/>
            <p:nvPr/>
          </p:nvSpPr>
          <p:spPr>
            <a:xfrm>
              <a:off x="2699439" y="1405217"/>
              <a:ext cx="664056" cy="66405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397" name="Google Shape;397;p36"/>
            <p:cNvGrpSpPr/>
            <p:nvPr/>
          </p:nvGrpSpPr>
          <p:grpSpPr>
            <a:xfrm>
              <a:off x="2735474" y="1441252"/>
              <a:ext cx="591986" cy="591986"/>
              <a:chOff x="2733879" y="1443340"/>
              <a:chExt cx="591986" cy="591986"/>
            </a:xfrm>
          </p:grpSpPr>
          <p:sp>
            <p:nvSpPr>
              <p:cNvPr id="398" name="Google Shape;398;p36"/>
              <p:cNvSpPr/>
              <p:nvPr/>
            </p:nvSpPr>
            <p:spPr>
              <a:xfrm>
                <a:off x="2733879" y="1443340"/>
                <a:ext cx="591986" cy="59198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399" name="Google Shape;399;p36"/>
              <p:cNvSpPr/>
              <p:nvPr/>
            </p:nvSpPr>
            <p:spPr>
              <a:xfrm>
                <a:off x="3174625" y="1612828"/>
                <a:ext cx="2719" cy="2719"/>
              </a:xfrm>
              <a:custGeom>
                <a:avLst/>
                <a:gdLst/>
                <a:ahLst/>
                <a:cxnLst/>
                <a:rect l="l" t="t" r="r" b="b"/>
                <a:pathLst>
                  <a:path w="2719" h="2719" extrusionOk="0">
                    <a:moveTo>
                      <a:pt x="0" y="0"/>
                    </a:moveTo>
                    <a:lnTo>
                      <a:pt x="0" y="0"/>
                    </a:lnTo>
                    <a:lnTo>
                      <a:pt x="0" y="0"/>
                    </a:lnTo>
                    <a:close/>
                  </a:path>
                </a:pathLst>
              </a:custGeom>
              <a:solidFill>
                <a:srgbClr val="3C36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00" name="Google Shape;400;p36"/>
            <p:cNvGrpSpPr/>
            <p:nvPr/>
          </p:nvGrpSpPr>
          <p:grpSpPr>
            <a:xfrm>
              <a:off x="2869467" y="1555073"/>
              <a:ext cx="324000" cy="324000"/>
              <a:chOff x="2883459" y="1589053"/>
              <a:chExt cx="296009" cy="268090"/>
            </a:xfrm>
          </p:grpSpPr>
          <p:sp>
            <p:nvSpPr>
              <p:cNvPr id="401" name="Google Shape;401;p36"/>
              <p:cNvSpPr/>
              <p:nvPr/>
            </p:nvSpPr>
            <p:spPr>
              <a:xfrm>
                <a:off x="2965266" y="1589053"/>
                <a:ext cx="214202" cy="268090"/>
              </a:xfrm>
              <a:custGeom>
                <a:avLst/>
                <a:gdLst/>
                <a:ahLst/>
                <a:cxnLst/>
                <a:rect l="l" t="t" r="r" b="b"/>
                <a:pathLst>
                  <a:path w="214202" h="268090" extrusionOk="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402" name="Google Shape;402;p36"/>
              <p:cNvSpPr/>
              <p:nvPr/>
            </p:nvSpPr>
            <p:spPr>
              <a:xfrm>
                <a:off x="2883459" y="1710219"/>
                <a:ext cx="81834" cy="145746"/>
              </a:xfrm>
              <a:custGeom>
                <a:avLst/>
                <a:gdLst/>
                <a:ahLst/>
                <a:cxnLst/>
                <a:rect l="l" t="t" r="r" b="b"/>
                <a:pathLst>
                  <a:path w="81834" h="145746" extrusionOk="0">
                    <a:moveTo>
                      <a:pt x="0" y="0"/>
                    </a:moveTo>
                    <a:lnTo>
                      <a:pt x="81834" y="0"/>
                    </a:lnTo>
                    <a:lnTo>
                      <a:pt x="81834" y="145746"/>
                    </a:lnTo>
                    <a:lnTo>
                      <a:pt x="0" y="145746"/>
                    </a:lnTo>
                    <a:close/>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403" name="Google Shape;403;p36"/>
          <p:cNvSpPr txBox="1"/>
          <p:nvPr/>
        </p:nvSpPr>
        <p:spPr>
          <a:xfrm>
            <a:off x="417512" y="311505"/>
            <a:ext cx="1135697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QM2で</a:t>
            </a:r>
            <a:r>
              <a:rPr lang="en-US" sz="3600" b="1" dirty="0" smtClean="0">
                <a:solidFill>
                  <a:schemeClr val="lt1"/>
                </a:solidFill>
                <a:latin typeface="Meiryo UI" panose="020B0604030504040204" pitchFamily="50" charset="-128"/>
                <a:ea typeface="Meiryo UI" panose="020B0604030504040204" pitchFamily="50" charset="-128"/>
              </a:rPr>
              <a:t>M.2 </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PCIe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SSDスロットをさらに追加</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A00F716-53CC-1943-832A-7E40244EE7EA}"/>
              </a:ext>
            </a:extLst>
          </p:cNvPr>
          <p:cNvSpPr txBox="1"/>
          <p:nvPr/>
        </p:nvSpPr>
        <p:spPr>
          <a:xfrm>
            <a:off x="417512" y="276422"/>
            <a:ext cx="11356975" cy="1200329"/>
          </a:xfrm>
          <a:prstGeom prst="rect">
            <a:avLst/>
          </a:prstGeom>
          <a:noFill/>
        </p:spPr>
        <p:txBody>
          <a:bodyPr wrap="square" rtlCol="0">
            <a:spAutoFit/>
          </a:bodyPr>
          <a:lstStyle/>
          <a:p>
            <a:pPr lvl="0" algn="ctr"/>
            <a:r>
              <a:rPr lang="en-US" altLang="ja-JP" sz="3600" b="1" dirty="0">
                <a:solidFill>
                  <a:schemeClr val="lt1"/>
                </a:solidFill>
                <a:latin typeface="Meiryo UI" panose="020B0604030504040204" pitchFamily="50" charset="-128"/>
                <a:ea typeface="Meiryo UI" panose="020B0604030504040204" pitchFamily="50" charset="-128"/>
              </a:rPr>
              <a:t>QM2</a:t>
            </a:r>
            <a:r>
              <a:rPr lang="ja-JP" altLang="en-US" sz="3600" b="1" dirty="0">
                <a:solidFill>
                  <a:schemeClr val="lt1"/>
                </a:solidFill>
                <a:latin typeface="Meiryo UI" panose="020B0604030504040204" pitchFamily="50" charset="-128"/>
                <a:ea typeface="Meiryo UI" panose="020B0604030504040204" pitchFamily="50" charset="-128"/>
              </a:rPr>
              <a:t>カードの</a:t>
            </a:r>
            <a:r>
              <a:rPr lang="en-US" altLang="ja-JP" sz="3600" b="1" dirty="0" err="1">
                <a:solidFill>
                  <a:schemeClr val="lt1"/>
                </a:solidFill>
                <a:latin typeface="Meiryo UI" panose="020B0604030504040204" pitchFamily="50" charset="-128"/>
                <a:ea typeface="Meiryo UI" panose="020B0604030504040204" pitchFamily="50" charset="-128"/>
              </a:rPr>
              <a:t>PCIe</a:t>
            </a:r>
            <a:r>
              <a:rPr lang="en-US" altLang="ja-JP" sz="3600" b="1" dirty="0">
                <a:solidFill>
                  <a:schemeClr val="lt1"/>
                </a:solidFill>
                <a:latin typeface="Meiryo UI" panose="020B0604030504040204" pitchFamily="50" charset="-128"/>
                <a:ea typeface="Meiryo UI" panose="020B0604030504040204" pitchFamily="50" charset="-128"/>
              </a:rPr>
              <a:t> Gen4</a:t>
            </a:r>
            <a:r>
              <a:rPr lang="ja-JP" altLang="en-US" sz="3600" b="1" dirty="0">
                <a:solidFill>
                  <a:schemeClr val="lt1"/>
                </a:solidFill>
                <a:latin typeface="Meiryo UI" panose="020B0604030504040204" pitchFamily="50" charset="-128"/>
                <a:ea typeface="Meiryo UI" panose="020B0604030504040204" pitchFamily="50" charset="-128"/>
              </a:rPr>
              <a:t>バージョンで</a:t>
            </a:r>
            <a:r>
              <a:rPr lang="en-US" altLang="ja-JP" sz="3600" b="1" dirty="0">
                <a:solidFill>
                  <a:schemeClr val="lt1"/>
                </a:solidFill>
                <a:latin typeface="Meiryo UI" panose="020B0604030504040204" pitchFamily="50" charset="-128"/>
                <a:ea typeface="Meiryo UI" panose="020B0604030504040204" pitchFamily="50" charset="-128"/>
              </a:rPr>
              <a:t>10GbE</a:t>
            </a:r>
            <a:r>
              <a:rPr lang="ja-JP" altLang="en-US" sz="3600" b="1" dirty="0">
                <a:solidFill>
                  <a:schemeClr val="lt1"/>
                </a:solidFill>
                <a:latin typeface="Meiryo UI" panose="020B0604030504040204" pitchFamily="50" charset="-128"/>
                <a:ea typeface="Meiryo UI" panose="020B0604030504040204" pitchFamily="50" charset="-128"/>
              </a:rPr>
              <a:t>および</a:t>
            </a:r>
            <a:br>
              <a:rPr lang="ja-JP" altLang="en-US" sz="3600" b="1" dirty="0">
                <a:solidFill>
                  <a:schemeClr val="lt1"/>
                </a:solidFill>
                <a:latin typeface="Meiryo UI" panose="020B0604030504040204" pitchFamily="50" charset="-128"/>
                <a:ea typeface="Meiryo UI" panose="020B0604030504040204" pitchFamily="50" charset="-128"/>
              </a:rPr>
            </a:br>
            <a:r>
              <a:rPr lang="en-US" altLang="ja-JP" sz="3600" b="1" dirty="0">
                <a:solidFill>
                  <a:schemeClr val="lt1"/>
                </a:solidFill>
                <a:latin typeface="Meiryo UI" panose="020B0604030504040204" pitchFamily="50" charset="-128"/>
                <a:ea typeface="Meiryo UI" panose="020B0604030504040204" pitchFamily="50" charset="-128"/>
              </a:rPr>
              <a:t>M.2 </a:t>
            </a:r>
            <a:r>
              <a:rPr lang="en-US" altLang="ja-JP" sz="3600" b="1" dirty="0" err="1">
                <a:solidFill>
                  <a:schemeClr val="lt1"/>
                </a:solidFill>
                <a:latin typeface="Meiryo UI" panose="020B0604030504040204" pitchFamily="50" charset="-128"/>
                <a:ea typeface="Meiryo UI" panose="020B0604030504040204" pitchFamily="50" charset="-128"/>
              </a:rPr>
              <a:t>NVMe</a:t>
            </a:r>
            <a:r>
              <a:rPr lang="ja-JP" altLang="en-US" sz="3600" b="1" dirty="0">
                <a:solidFill>
                  <a:schemeClr val="lt1"/>
                </a:solidFill>
                <a:latin typeface="Meiryo UI" panose="020B0604030504040204" pitchFamily="50" charset="-128"/>
                <a:ea typeface="Meiryo UI" panose="020B0604030504040204" pitchFamily="50" charset="-128"/>
              </a:rPr>
              <a:t> </a:t>
            </a:r>
            <a:r>
              <a:rPr lang="en-US" altLang="ja-JP" sz="3600" b="1" dirty="0" err="1">
                <a:solidFill>
                  <a:schemeClr val="lt1"/>
                </a:solidFill>
                <a:latin typeface="Meiryo UI" panose="020B0604030504040204" pitchFamily="50" charset="-128"/>
                <a:ea typeface="Meiryo UI" panose="020B0604030504040204" pitchFamily="50" charset="-128"/>
              </a:rPr>
              <a:t>PCIe</a:t>
            </a:r>
            <a:r>
              <a:rPr lang="ja-JP" altLang="en-US" sz="3600" b="1" dirty="0">
                <a:solidFill>
                  <a:schemeClr val="lt1"/>
                </a:solidFill>
                <a:latin typeface="Meiryo UI" panose="020B0604030504040204" pitchFamily="50" charset="-128"/>
                <a:ea typeface="Meiryo UI" panose="020B0604030504040204" pitchFamily="50" charset="-128"/>
              </a:rPr>
              <a:t> </a:t>
            </a:r>
            <a:r>
              <a:rPr lang="en-US" altLang="ja-JP" sz="3600" b="1" dirty="0">
                <a:solidFill>
                  <a:schemeClr val="lt1"/>
                </a:solidFill>
                <a:latin typeface="Meiryo UI" panose="020B0604030504040204" pitchFamily="50" charset="-128"/>
                <a:ea typeface="Meiryo UI" panose="020B0604030504040204" pitchFamily="50" charset="-128"/>
              </a:rPr>
              <a:t>Gen4 SSD</a:t>
            </a:r>
            <a:r>
              <a:rPr lang="ja-JP" altLang="en-US" sz="3600" b="1" dirty="0">
                <a:solidFill>
                  <a:schemeClr val="lt1"/>
                </a:solidFill>
                <a:latin typeface="Meiryo UI" panose="020B0604030504040204" pitchFamily="50" charset="-128"/>
                <a:ea typeface="Meiryo UI" panose="020B0604030504040204" pitchFamily="50" charset="-128"/>
              </a:rPr>
              <a:t>スロットを追加</a:t>
            </a:r>
            <a:endParaRPr lang="ja-JP" altLang="en-US" sz="3600" dirty="0">
              <a:latin typeface="Meiryo UI" panose="020B0604030504040204" pitchFamily="50" charset="-128"/>
              <a:ea typeface="Meiryo UI" panose="020B0604030504040204" pitchFamily="50" charset="-128"/>
            </a:endParaRPr>
          </a:p>
        </p:txBody>
      </p:sp>
      <p:sp>
        <p:nvSpPr>
          <p:cNvPr id="3" name="TextBox 23">
            <a:extLst>
              <a:ext uri="{FF2B5EF4-FFF2-40B4-BE49-F238E27FC236}">
                <a16:creationId xmlns:a16="http://schemas.microsoft.com/office/drawing/2014/main" id="{3633E3ED-6E0A-B848-AF02-25A9469D0844}"/>
              </a:ext>
            </a:extLst>
          </p:cNvPr>
          <p:cNvSpPr txBox="1"/>
          <p:nvPr/>
        </p:nvSpPr>
        <p:spPr>
          <a:xfrm>
            <a:off x="922004" y="1493394"/>
            <a:ext cx="10645588" cy="420564"/>
          </a:xfrm>
          <a:prstGeom prst="rect">
            <a:avLst/>
          </a:prstGeom>
          <a:noFill/>
        </p:spPr>
        <p:txBody>
          <a:bodyPr wrap="square" rtlCol="0">
            <a:spAutoFit/>
          </a:bodyPr>
          <a:lstStyle/>
          <a:p>
            <a:pPr lvl="0"/>
            <a:r>
              <a:rPr lang="en-US" altLang="ja-JP" sz="2133" dirty="0" err="1">
                <a:solidFill>
                  <a:schemeClr val="lt1"/>
                </a:solidFill>
                <a:latin typeface="Meiryo UI" panose="020B0604030504040204" pitchFamily="50" charset="-128"/>
                <a:ea typeface="Meiryo UI" panose="020B0604030504040204" pitchFamily="50" charset="-128"/>
              </a:rPr>
              <a:t>PCIe</a:t>
            </a:r>
            <a:r>
              <a:rPr lang="ja-JP" altLang="en-US" sz="2133" dirty="0">
                <a:solidFill>
                  <a:schemeClr val="lt1"/>
                </a:solidFill>
                <a:latin typeface="Meiryo UI" panose="020B0604030504040204" pitchFamily="50" charset="-128"/>
                <a:ea typeface="Meiryo UI" panose="020B0604030504040204" pitchFamily="50" charset="-128"/>
              </a:rPr>
              <a:t> </a:t>
            </a:r>
            <a:r>
              <a:rPr lang="en-US" altLang="ja-JP" sz="2133" dirty="0">
                <a:solidFill>
                  <a:schemeClr val="lt1"/>
                </a:solidFill>
                <a:latin typeface="Meiryo UI" panose="020B0604030504040204" pitchFamily="50" charset="-128"/>
                <a:ea typeface="Meiryo UI" panose="020B0604030504040204" pitchFamily="50" charset="-128"/>
              </a:rPr>
              <a:t>4.0 QM2</a:t>
            </a:r>
            <a:r>
              <a:rPr lang="ja-JP" altLang="en-US" sz="2133" dirty="0">
                <a:solidFill>
                  <a:schemeClr val="lt1"/>
                </a:solidFill>
                <a:latin typeface="Meiryo UI" panose="020B0604030504040204" pitchFamily="50" charset="-128"/>
                <a:ea typeface="Meiryo UI" panose="020B0604030504040204" pitchFamily="50" charset="-128"/>
              </a:rPr>
              <a:t>シリーズカードでイーサネットと</a:t>
            </a:r>
            <a:r>
              <a:rPr lang="en-US" altLang="ja-JP" sz="2133" dirty="0">
                <a:solidFill>
                  <a:schemeClr val="lt1"/>
                </a:solidFill>
                <a:latin typeface="Meiryo UI" panose="020B0604030504040204" pitchFamily="50" charset="-128"/>
                <a:ea typeface="Meiryo UI" panose="020B0604030504040204" pitchFamily="50" charset="-128"/>
              </a:rPr>
              <a:t>M.2 </a:t>
            </a:r>
            <a:r>
              <a:rPr lang="en-US" altLang="ja-JP" sz="2133" dirty="0" err="1">
                <a:solidFill>
                  <a:schemeClr val="lt1"/>
                </a:solidFill>
                <a:latin typeface="Meiryo UI" panose="020B0604030504040204" pitchFamily="50" charset="-128"/>
                <a:ea typeface="Meiryo UI" panose="020B0604030504040204" pitchFamily="50" charset="-128"/>
              </a:rPr>
              <a:t>NVMe</a:t>
            </a:r>
            <a:r>
              <a:rPr lang="ja-JP" altLang="en-US" sz="2133" dirty="0">
                <a:solidFill>
                  <a:schemeClr val="lt1"/>
                </a:solidFill>
                <a:latin typeface="Meiryo UI" panose="020B0604030504040204" pitchFamily="50" charset="-128"/>
                <a:ea typeface="Meiryo UI" panose="020B0604030504040204" pitchFamily="50" charset="-128"/>
              </a:rPr>
              <a:t> </a:t>
            </a:r>
            <a:r>
              <a:rPr lang="en-US" altLang="ja-JP" sz="2133" dirty="0">
                <a:solidFill>
                  <a:schemeClr val="lt1"/>
                </a:solidFill>
                <a:latin typeface="Meiryo UI" panose="020B0604030504040204" pitchFamily="50" charset="-128"/>
                <a:ea typeface="Meiryo UI" panose="020B0604030504040204" pitchFamily="50" charset="-128"/>
              </a:rPr>
              <a:t>SSD</a:t>
            </a:r>
            <a:r>
              <a:rPr lang="ja-JP" altLang="en-US" sz="2133" dirty="0">
                <a:solidFill>
                  <a:schemeClr val="lt1"/>
                </a:solidFill>
                <a:latin typeface="Meiryo UI" panose="020B0604030504040204" pitchFamily="50" charset="-128"/>
                <a:ea typeface="Meiryo UI" panose="020B0604030504040204" pitchFamily="50" charset="-128"/>
              </a:rPr>
              <a:t>スロットの両方を拡張します</a:t>
            </a:r>
          </a:p>
        </p:txBody>
      </p:sp>
      <p:sp>
        <p:nvSpPr>
          <p:cNvPr id="4" name="圓角化對角線角落矩形 8">
            <a:extLst>
              <a:ext uri="{FF2B5EF4-FFF2-40B4-BE49-F238E27FC236}">
                <a16:creationId xmlns:a16="http://schemas.microsoft.com/office/drawing/2014/main" id="{D10B2C8A-85FF-B04E-8E54-8E1BF3968710}"/>
              </a:ext>
            </a:extLst>
          </p:cNvPr>
          <p:cNvSpPr/>
          <p:nvPr/>
        </p:nvSpPr>
        <p:spPr>
          <a:xfrm flipH="1">
            <a:off x="1340224" y="2089494"/>
            <a:ext cx="8019775"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 name="Shape 316">
            <a:extLst>
              <a:ext uri="{FF2B5EF4-FFF2-40B4-BE49-F238E27FC236}">
                <a16:creationId xmlns:a16="http://schemas.microsoft.com/office/drawing/2014/main" id="{F931F688-CEA3-9F4A-9325-32FE9D70AC6A}"/>
              </a:ext>
            </a:extLst>
          </p:cNvPr>
          <p:cNvSpPr>
            <a:spLocks noChangeArrowheads="1"/>
          </p:cNvSpPr>
          <p:nvPr/>
        </p:nvSpPr>
        <p:spPr bwMode="auto">
          <a:xfrm>
            <a:off x="1215153" y="4845130"/>
            <a:ext cx="1408313" cy="1376493"/>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Meiryo UI" panose="020B0604030504040204" pitchFamily="50" charset="-128"/>
              <a:ea typeface="Meiryo UI" panose="020B0604030504040204" pitchFamily="50" charset="-128"/>
              <a:cs typeface="Arial" panose="020B0604020202020204" pitchFamily="34" charset="0"/>
              <a:sym typeface="Arial" charset="0"/>
            </a:endParaRPr>
          </a:p>
        </p:txBody>
      </p:sp>
      <p:sp>
        <p:nvSpPr>
          <p:cNvPr id="7" name="Shape 316">
            <a:extLst>
              <a:ext uri="{FF2B5EF4-FFF2-40B4-BE49-F238E27FC236}">
                <a16:creationId xmlns:a16="http://schemas.microsoft.com/office/drawing/2014/main" id="{0159639B-8B22-124C-806D-DBAB1C401A36}"/>
              </a:ext>
            </a:extLst>
          </p:cNvPr>
          <p:cNvSpPr>
            <a:spLocks noChangeArrowheads="1"/>
          </p:cNvSpPr>
          <p:nvPr/>
        </p:nvSpPr>
        <p:spPr bwMode="auto">
          <a:xfrm>
            <a:off x="1221875" y="3110709"/>
            <a:ext cx="1401591" cy="1388675"/>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Meiryo UI" panose="020B0604030504040204" pitchFamily="50" charset="-128"/>
              <a:ea typeface="Meiryo UI" panose="020B0604030504040204" pitchFamily="50" charset="-128"/>
              <a:cs typeface="Arial" panose="020B0604020202020204" pitchFamily="34" charset="0"/>
              <a:sym typeface="Arial" charset="0"/>
            </a:endParaRPr>
          </a:p>
        </p:txBody>
      </p:sp>
      <p:sp>
        <p:nvSpPr>
          <p:cNvPr id="9" name="Shape 258">
            <a:extLst>
              <a:ext uri="{FF2B5EF4-FFF2-40B4-BE49-F238E27FC236}">
                <a16:creationId xmlns:a16="http://schemas.microsoft.com/office/drawing/2014/main" id="{9E700065-CFB1-554F-92A6-75FFCB27922B}"/>
              </a:ext>
            </a:extLst>
          </p:cNvPr>
          <p:cNvSpPr>
            <a:spLocks noChangeArrowheads="1"/>
          </p:cNvSpPr>
          <p:nvPr/>
        </p:nvSpPr>
        <p:spPr bwMode="auto">
          <a:xfrm>
            <a:off x="3039702" y="3699340"/>
            <a:ext cx="8734785"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4x </a:t>
            </a:r>
            <a:r>
              <a:rPr lang="en-US" altLang="zh-TW"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M.2 2280 </a:t>
            </a:r>
            <a:r>
              <a:rPr lang="en-US" altLang="zh-TW" sz="2667" b="1"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PCIe</a:t>
            </a:r>
            <a:r>
              <a:rPr lang="en-US" altLang="zh-TW"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Gen</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4</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x4</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667" b="1"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NVMe</a:t>
            </a:r>
            <a:r>
              <a:rPr lang="en-US" altLang="zh-TW"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SSD</a:t>
            </a:r>
            <a:r>
              <a:rPr lang="ja-JP"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スロット</a:t>
            </a:r>
            <a:endParaRPr lang="en-US" altLang="zh-Hant"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endParaRPr>
          </a:p>
          <a:p>
            <a:pPr marL="454649" indent="-454649">
              <a:buClr>
                <a:srgbClr val="000000"/>
              </a:buClr>
              <a:buSzPct val="100000"/>
            </a:pPr>
            <a:r>
              <a:rPr lang="en-US" altLang="en-US"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2</a:t>
            </a:r>
            <a:r>
              <a:rPr lang="en-US"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x </a:t>
            </a:r>
            <a:r>
              <a:rPr lang="en-US" altLang="en-US"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10GbE </a:t>
            </a:r>
            <a:r>
              <a:rPr lang="en-US"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RJ45</a:t>
            </a:r>
            <a:r>
              <a:rPr lang="ja-JP"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ポート</a:t>
            </a:r>
            <a:endParaRPr lang="en-US" altLang="en-US" sz="2667"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 name="文字方塊 16">
            <a:extLst>
              <a:ext uri="{FF2B5EF4-FFF2-40B4-BE49-F238E27FC236}">
                <a16:creationId xmlns:a16="http://schemas.microsoft.com/office/drawing/2014/main" id="{016F013E-E8E6-EE4A-A765-349F1933A9D9}"/>
              </a:ext>
            </a:extLst>
          </p:cNvPr>
          <p:cNvSpPr txBox="1"/>
          <p:nvPr/>
        </p:nvSpPr>
        <p:spPr>
          <a:xfrm>
            <a:off x="2973520" y="3062162"/>
            <a:ext cx="5381340" cy="789896"/>
          </a:xfrm>
          <a:prstGeom prst="rect">
            <a:avLst/>
          </a:prstGeom>
          <a:noFill/>
        </p:spPr>
        <p:txBody>
          <a:bodyPr wrap="square" rtlCol="0" anchor="t">
            <a:spAutoFit/>
          </a:bodyPr>
          <a:lstStyle/>
          <a:p>
            <a:r>
              <a:rPr kumimoji="1" lang="en-US" altLang="zh-TW" sz="4533" b="1" dirty="0">
                <a:solidFill>
                  <a:schemeClr val="bg1"/>
                </a:solidFill>
                <a:latin typeface="Meiryo UI" panose="020B0604030504040204" pitchFamily="50" charset="-128"/>
                <a:ea typeface="Meiryo UI" panose="020B0604030504040204" pitchFamily="50" charset="-128"/>
                <a:cs typeface="Arial" panose="020B0604020202020204" pitchFamily="34" charset="0"/>
              </a:rPr>
              <a:t>QM2-2P410G2T</a:t>
            </a:r>
            <a:endParaRPr kumimoji="1" lang="zh-TW" altLang="en-US" sz="4533"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 name="矩形 17">
            <a:extLst>
              <a:ext uri="{FF2B5EF4-FFF2-40B4-BE49-F238E27FC236}">
                <a16:creationId xmlns:a16="http://schemas.microsoft.com/office/drawing/2014/main" id="{D9F35793-5558-034B-AD6E-FB26C92915B1}"/>
              </a:ext>
            </a:extLst>
          </p:cNvPr>
          <p:cNvSpPr/>
          <p:nvPr/>
        </p:nvSpPr>
        <p:spPr>
          <a:xfrm>
            <a:off x="8068422" y="3130163"/>
            <a:ext cx="2666114" cy="584775"/>
          </a:xfrm>
          <a:prstGeom prst="rect">
            <a:avLst/>
          </a:prstGeom>
        </p:spPr>
        <p:txBody>
          <a:bodyPr wrap="none" anchor="t">
            <a:spAutoFit/>
          </a:bodyPr>
          <a:lstStyle/>
          <a:p>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(Gen</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4</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x8</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a:t>
            </a:r>
            <a:endPar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 name="Shape 258">
            <a:extLst>
              <a:ext uri="{FF2B5EF4-FFF2-40B4-BE49-F238E27FC236}">
                <a16:creationId xmlns:a16="http://schemas.microsoft.com/office/drawing/2014/main" id="{E407FFE5-1CEF-F34B-88F2-2F188BF48467}"/>
              </a:ext>
            </a:extLst>
          </p:cNvPr>
          <p:cNvSpPr>
            <a:spLocks noChangeArrowheads="1"/>
          </p:cNvSpPr>
          <p:nvPr/>
        </p:nvSpPr>
        <p:spPr bwMode="auto">
          <a:xfrm>
            <a:off x="3090752" y="5389542"/>
            <a:ext cx="8603408"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2x </a:t>
            </a:r>
            <a:r>
              <a:rPr lang="en-US" altLang="zh-TW"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M.2 2280 </a:t>
            </a:r>
            <a:r>
              <a:rPr lang="en-US" altLang="zh-TW" sz="2667" b="1"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PCIe</a:t>
            </a:r>
            <a:r>
              <a:rPr lang="en-US" altLang="zh-TW"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8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Gen</a:t>
            </a:r>
            <a:r>
              <a:rPr lang="zh-TW" altLang="en-US" sz="28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8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4</a:t>
            </a:r>
            <a:r>
              <a:rPr lang="zh-TW" altLang="en-US" sz="28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8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x4</a:t>
            </a:r>
            <a:r>
              <a:rPr lang="zh-TW" altLang="en-US" sz="28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667" b="1"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NVMe</a:t>
            </a:r>
            <a:r>
              <a:rPr lang="en-US" altLang="zh-TW"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SSD</a:t>
            </a:r>
            <a:r>
              <a:rPr lang="ja-JP"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スロット</a:t>
            </a:r>
            <a:endParaRPr lang="en-US" altLang="zh-Hant"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endParaRPr>
          </a:p>
          <a:p>
            <a:pPr marL="454649" indent="-454649">
              <a:buClr>
                <a:srgbClr val="000000"/>
              </a:buClr>
              <a:buSzPct val="100000"/>
            </a:pPr>
            <a:r>
              <a:rPr lang="en-US" altLang="en-US"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1x </a:t>
            </a:r>
            <a:r>
              <a:rPr lang="en-US" altLang="en-US" sz="2667"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10GbE </a:t>
            </a:r>
            <a:r>
              <a:rPr lang="en-US"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RJ45</a:t>
            </a:r>
            <a:r>
              <a:rPr lang="ja-JP" altLang="en-US" sz="26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微軟正黑體" charset="-120"/>
              </a:rPr>
              <a:t>ポート</a:t>
            </a:r>
            <a:endParaRPr lang="en-US" altLang="en-US" sz="2667"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 name="文字方塊 21">
            <a:extLst>
              <a:ext uri="{FF2B5EF4-FFF2-40B4-BE49-F238E27FC236}">
                <a16:creationId xmlns:a16="http://schemas.microsoft.com/office/drawing/2014/main" id="{FF5D7D81-340C-4F47-A45E-99FEF17EB594}"/>
              </a:ext>
            </a:extLst>
          </p:cNvPr>
          <p:cNvSpPr txBox="1"/>
          <p:nvPr/>
        </p:nvSpPr>
        <p:spPr>
          <a:xfrm>
            <a:off x="3024567" y="4795049"/>
            <a:ext cx="5041765" cy="789896"/>
          </a:xfrm>
          <a:prstGeom prst="rect">
            <a:avLst/>
          </a:prstGeom>
          <a:noFill/>
        </p:spPr>
        <p:txBody>
          <a:bodyPr wrap="none" rtlCol="0" anchor="t">
            <a:spAutoFit/>
          </a:bodyPr>
          <a:lstStyle/>
          <a:p>
            <a:r>
              <a:rPr kumimoji="1" lang="en-US" altLang="zh-TW" sz="4533" b="1">
                <a:solidFill>
                  <a:schemeClr val="bg1"/>
                </a:solidFill>
                <a:latin typeface="Meiryo UI" panose="020B0604030504040204" pitchFamily="50" charset="-128"/>
                <a:ea typeface="Meiryo UI" panose="020B0604030504040204" pitchFamily="50" charset="-128"/>
                <a:cs typeface="Arial" panose="020B0604020202020204" pitchFamily="34" charset="0"/>
              </a:rPr>
              <a:t>QM2-2P410G1T</a:t>
            </a:r>
            <a:endParaRPr kumimoji="1" lang="zh-TW" altLang="en-US" sz="4533"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 name="矩形 22">
            <a:extLst>
              <a:ext uri="{FF2B5EF4-FFF2-40B4-BE49-F238E27FC236}">
                <a16:creationId xmlns:a16="http://schemas.microsoft.com/office/drawing/2014/main" id="{BA93FAB6-2CBD-6942-BAA8-7E26A700C50E}"/>
              </a:ext>
            </a:extLst>
          </p:cNvPr>
          <p:cNvSpPr/>
          <p:nvPr/>
        </p:nvSpPr>
        <p:spPr>
          <a:xfrm>
            <a:off x="8109062" y="4865561"/>
            <a:ext cx="2666114" cy="584775"/>
          </a:xfrm>
          <a:prstGeom prst="rect">
            <a:avLst/>
          </a:prstGeom>
        </p:spPr>
        <p:txBody>
          <a:bodyPr wrap="none" anchor="t">
            <a:spAutoFit/>
          </a:bodyPr>
          <a:lstStyle/>
          <a:p>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(Gen</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4</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x8</a:t>
            </a:r>
            <a:r>
              <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 </a:t>
            </a:r>
            <a:r>
              <a:rPr lang="en-US" altLang="zh-TW"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rPr>
              <a:t>)</a:t>
            </a:r>
            <a:endParaRPr lang="zh-TW" altLang="en-US" sz="3200" b="1" dirty="0">
              <a:solidFill>
                <a:srgbClr val="EE6D2B"/>
              </a:solidFill>
              <a:latin typeface="Meiryo UI" panose="020B0604030504040204" pitchFamily="50" charset="-128"/>
              <a:ea typeface="Meiryo UI" panose="020B0604030504040204" pitchFamily="50" charset="-128"/>
              <a:cs typeface="Arial" panose="020B0604020202020204" pitchFamily="34" charset="0"/>
              <a:sym typeface="微軟正黑體" charset="-120"/>
            </a:endParaRPr>
          </a:p>
        </p:txBody>
      </p:sp>
      <p:sp>
        <p:nvSpPr>
          <p:cNvPr id="15" name="矩形 14">
            <a:extLst>
              <a:ext uri="{FF2B5EF4-FFF2-40B4-BE49-F238E27FC236}">
                <a16:creationId xmlns:a16="http://schemas.microsoft.com/office/drawing/2014/main" id="{F177D6B7-34B8-5B40-ABCF-D825D6B58AD6}"/>
              </a:ext>
            </a:extLst>
          </p:cNvPr>
          <p:cNvSpPr/>
          <p:nvPr/>
        </p:nvSpPr>
        <p:spPr>
          <a:xfrm>
            <a:off x="1902825" y="2198609"/>
            <a:ext cx="7345620" cy="461665"/>
          </a:xfrm>
          <a:prstGeom prst="rect">
            <a:avLst/>
          </a:prstGeom>
        </p:spPr>
        <p:txBody>
          <a:bodyPr wrap="square" anchor="t">
            <a:spAutoFit/>
          </a:bodyPr>
          <a:lstStyle/>
          <a:p>
            <a:pPr lvl="0"/>
            <a:r>
              <a:rPr lang="en-US" altLang="ja-JP" sz="2400" b="1" dirty="0">
                <a:solidFill>
                  <a:srgbClr val="EE6D2B"/>
                </a:solidFill>
                <a:latin typeface="Meiryo UI" panose="020B0604030504040204" pitchFamily="50" charset="-128"/>
                <a:ea typeface="Meiryo UI" panose="020B0604030504040204" pitchFamily="50" charset="-128"/>
              </a:rPr>
              <a:t>M.2</a:t>
            </a:r>
            <a:r>
              <a:rPr lang="ja-JP" altLang="en-US" sz="2400" b="1" dirty="0">
                <a:solidFill>
                  <a:srgbClr val="EE6D2B"/>
                </a:solidFill>
                <a:latin typeface="Meiryo UI" panose="020B0604030504040204" pitchFamily="50" charset="-128"/>
                <a:ea typeface="Meiryo UI" panose="020B0604030504040204" pitchFamily="50" charset="-128"/>
              </a:rPr>
              <a:t>および</a:t>
            </a:r>
            <a:r>
              <a:rPr lang="en-US" altLang="ja-JP" sz="2400" b="1" dirty="0">
                <a:solidFill>
                  <a:srgbClr val="EE6D2B"/>
                </a:solidFill>
                <a:latin typeface="Meiryo UI" panose="020B0604030504040204" pitchFamily="50" charset="-128"/>
                <a:ea typeface="Meiryo UI" panose="020B0604030504040204" pitchFamily="50" charset="-128"/>
              </a:rPr>
              <a:t>10GbE</a:t>
            </a:r>
            <a:r>
              <a:rPr lang="ja-JP" altLang="en-US" sz="2400" b="1" dirty="0">
                <a:solidFill>
                  <a:srgbClr val="EE6D2B"/>
                </a:solidFill>
                <a:latin typeface="Meiryo UI" panose="020B0604030504040204" pitchFamily="50" charset="-128"/>
                <a:ea typeface="Meiryo UI" panose="020B0604030504040204" pitchFamily="50" charset="-128"/>
              </a:rPr>
              <a:t>用の</a:t>
            </a:r>
            <a:r>
              <a:rPr lang="en-US" altLang="ja-JP" sz="2400" b="1" dirty="0" err="1">
                <a:solidFill>
                  <a:srgbClr val="EE6D2B"/>
                </a:solidFill>
                <a:latin typeface="Meiryo UI" panose="020B0604030504040204" pitchFamily="50" charset="-128"/>
                <a:ea typeface="Meiryo UI" panose="020B0604030504040204" pitchFamily="50" charset="-128"/>
              </a:rPr>
              <a:t>PCIe</a:t>
            </a:r>
            <a:r>
              <a:rPr lang="en-US" altLang="ja-JP" sz="2400" b="1" dirty="0">
                <a:solidFill>
                  <a:srgbClr val="EE6D2B"/>
                </a:solidFill>
                <a:latin typeface="Meiryo UI" panose="020B0604030504040204" pitchFamily="50" charset="-128"/>
                <a:ea typeface="Meiryo UI" panose="020B0604030504040204" pitchFamily="50" charset="-128"/>
              </a:rPr>
              <a:t> 4.0</a:t>
            </a:r>
            <a:r>
              <a:rPr lang="ja-JP" altLang="en-US" sz="2400" b="1" dirty="0">
                <a:solidFill>
                  <a:srgbClr val="EE6D2B"/>
                </a:solidFill>
                <a:latin typeface="Meiryo UI" panose="020B0604030504040204" pitchFamily="50" charset="-128"/>
                <a:ea typeface="Meiryo UI" panose="020B0604030504040204" pitchFamily="50" charset="-128"/>
              </a:rPr>
              <a:t>高速帯域幅</a:t>
            </a:r>
            <a:endParaRPr lang="ja-JP" altLang="en-US" sz="2400" b="1" dirty="0">
              <a:solidFill>
                <a:schemeClr val="dk1"/>
              </a:solidFill>
              <a:latin typeface="Meiryo UI" panose="020B0604030504040204" pitchFamily="50" charset="-128"/>
              <a:ea typeface="Meiryo UI" panose="020B0604030504040204" pitchFamily="50" charset="-128"/>
            </a:endParaRPr>
          </a:p>
        </p:txBody>
      </p:sp>
      <p:grpSp>
        <p:nvGrpSpPr>
          <p:cNvPr id="16" name="群組 15">
            <a:extLst>
              <a:ext uri="{FF2B5EF4-FFF2-40B4-BE49-F238E27FC236}">
                <a16:creationId xmlns:a16="http://schemas.microsoft.com/office/drawing/2014/main" id="{7F834FBC-CFAF-A843-AD86-69D032553EE8}"/>
              </a:ext>
            </a:extLst>
          </p:cNvPr>
          <p:cNvGrpSpPr/>
          <p:nvPr/>
        </p:nvGrpSpPr>
        <p:grpSpPr>
          <a:xfrm>
            <a:off x="1017417" y="1993235"/>
            <a:ext cx="885408" cy="885408"/>
            <a:chOff x="2699439" y="1405217"/>
            <a:chExt cx="664056" cy="664056"/>
          </a:xfrm>
        </p:grpSpPr>
        <p:sp>
          <p:nvSpPr>
            <p:cNvPr id="17" name="手繪多邊形: 圖案 6">
              <a:extLst>
                <a:ext uri="{FF2B5EF4-FFF2-40B4-BE49-F238E27FC236}">
                  <a16:creationId xmlns:a16="http://schemas.microsoft.com/office/drawing/2014/main" id="{F49F32E3-19CA-CB43-B8DE-4F674251FFC7}"/>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Meiryo UI" panose="020B0604030504040204" pitchFamily="50" charset="-128"/>
                <a:ea typeface="Meiryo UI" panose="020B0604030504040204" pitchFamily="50" charset="-128"/>
                <a:cs typeface="Arial" panose="020B0604020202020204" pitchFamily="34" charset="0"/>
              </a:endParaRPr>
            </a:p>
          </p:txBody>
        </p:sp>
        <p:grpSp>
          <p:nvGrpSpPr>
            <p:cNvPr id="18" name="圖形 3">
              <a:extLst>
                <a:ext uri="{FF2B5EF4-FFF2-40B4-BE49-F238E27FC236}">
                  <a16:creationId xmlns:a16="http://schemas.microsoft.com/office/drawing/2014/main" id="{6433D8B5-FB17-4F46-A0FC-495479D7A337}"/>
                </a:ext>
              </a:extLst>
            </p:cNvPr>
            <p:cNvGrpSpPr/>
            <p:nvPr/>
          </p:nvGrpSpPr>
          <p:grpSpPr>
            <a:xfrm>
              <a:off x="2735474" y="1441252"/>
              <a:ext cx="591986" cy="591986"/>
              <a:chOff x="2733879" y="1443340"/>
              <a:chExt cx="591986" cy="591986"/>
            </a:xfrm>
          </p:grpSpPr>
          <p:sp>
            <p:nvSpPr>
              <p:cNvPr id="22" name="手繪多邊形: 圖案 10">
                <a:extLst>
                  <a:ext uri="{FF2B5EF4-FFF2-40B4-BE49-F238E27FC236}">
                    <a16:creationId xmlns:a16="http://schemas.microsoft.com/office/drawing/2014/main" id="{86B311C3-6428-9449-88D9-08AF32673B50}"/>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Meiryo UI" panose="020B0604030504040204" pitchFamily="50" charset="-128"/>
                  <a:ea typeface="Meiryo UI" panose="020B0604030504040204" pitchFamily="50" charset="-128"/>
                  <a:cs typeface="Arial" panose="020B0604020202020204" pitchFamily="34" charset="0"/>
                </a:endParaRPr>
              </a:p>
            </p:txBody>
          </p:sp>
          <p:sp>
            <p:nvSpPr>
              <p:cNvPr id="23" name="手繪多邊形: 圖案 11">
                <a:extLst>
                  <a:ext uri="{FF2B5EF4-FFF2-40B4-BE49-F238E27FC236}">
                    <a16:creationId xmlns:a16="http://schemas.microsoft.com/office/drawing/2014/main" id="{2DDB1C55-8D4E-C141-8C9C-64DEF781D619}"/>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19" name="圖形 3">
              <a:extLst>
                <a:ext uri="{FF2B5EF4-FFF2-40B4-BE49-F238E27FC236}">
                  <a16:creationId xmlns:a16="http://schemas.microsoft.com/office/drawing/2014/main" id="{C52ECCA0-64FC-0245-B88C-DBE13240F8B3}"/>
                </a:ext>
              </a:extLst>
            </p:cNvPr>
            <p:cNvGrpSpPr/>
            <p:nvPr/>
          </p:nvGrpSpPr>
          <p:grpSpPr>
            <a:xfrm>
              <a:off x="2869467" y="1555073"/>
              <a:ext cx="324000" cy="324000"/>
              <a:chOff x="2883459" y="1589053"/>
              <a:chExt cx="296009" cy="268090"/>
            </a:xfrm>
            <a:noFill/>
          </p:grpSpPr>
          <p:sp>
            <p:nvSpPr>
              <p:cNvPr id="20" name="手繪多邊形: 圖案 13">
                <a:extLst>
                  <a:ext uri="{FF2B5EF4-FFF2-40B4-BE49-F238E27FC236}">
                    <a16:creationId xmlns:a16="http://schemas.microsoft.com/office/drawing/2014/main" id="{C391A129-E1AF-4041-A1A6-E593EA1B5735}"/>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Meiryo UI" panose="020B0604030504040204" pitchFamily="50" charset="-128"/>
                  <a:ea typeface="Meiryo UI" panose="020B0604030504040204" pitchFamily="50" charset="-128"/>
                  <a:cs typeface="Arial" panose="020B0604020202020204" pitchFamily="34" charset="0"/>
                </a:endParaRPr>
              </a:p>
            </p:txBody>
          </p:sp>
          <p:sp>
            <p:nvSpPr>
              <p:cNvPr id="21" name="手繪多邊形: 圖案 14">
                <a:extLst>
                  <a:ext uri="{FF2B5EF4-FFF2-40B4-BE49-F238E27FC236}">
                    <a16:creationId xmlns:a16="http://schemas.microsoft.com/office/drawing/2014/main" id="{71F25F0A-C91A-594A-99EB-E863E4C4643E}"/>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Meiryo UI" panose="020B0604030504040204" pitchFamily="50" charset="-128"/>
                  <a:ea typeface="Meiryo UI" panose="020B0604030504040204" pitchFamily="50" charset="-128"/>
                  <a:cs typeface="Arial" panose="020B0604020202020204" pitchFamily="34" charset="0"/>
                </a:endParaRPr>
              </a:p>
            </p:txBody>
          </p:sp>
        </p:grpSp>
      </p:grpSp>
      <p:pic>
        <p:nvPicPr>
          <p:cNvPr id="25" name="圖片 24" descr="一張含有 文字 的圖片&#10;&#10;自動產生的描述">
            <a:extLst>
              <a:ext uri="{FF2B5EF4-FFF2-40B4-BE49-F238E27FC236}">
                <a16:creationId xmlns:a16="http://schemas.microsoft.com/office/drawing/2014/main" id="{488FB2E9-C253-BD4D-9C08-7189394D1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82" y="3187331"/>
            <a:ext cx="2330635" cy="1456388"/>
          </a:xfrm>
          <a:prstGeom prst="rect">
            <a:avLst/>
          </a:prstGeom>
        </p:spPr>
      </p:pic>
      <p:pic>
        <p:nvPicPr>
          <p:cNvPr id="27" name="圖片 26" descr="一張含有 文字 的圖片&#10;&#10;自動產生的描述">
            <a:extLst>
              <a:ext uri="{FF2B5EF4-FFF2-40B4-BE49-F238E27FC236}">
                <a16:creationId xmlns:a16="http://schemas.microsoft.com/office/drawing/2014/main" id="{24341895-43D9-6846-B4A5-538700BD0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82" y="4805181"/>
            <a:ext cx="2330637" cy="1456389"/>
          </a:xfrm>
          <a:prstGeom prst="rect">
            <a:avLst/>
          </a:prstGeom>
        </p:spPr>
      </p:pic>
    </p:spTree>
    <p:extLst>
      <p:ext uri="{BB962C8B-B14F-4D97-AF65-F5344CB8AC3E}">
        <p14:creationId xmlns:p14="http://schemas.microsoft.com/office/powerpoint/2010/main" val="341254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0"/>
          <p:cNvSpPr txBox="1"/>
          <p:nvPr/>
        </p:nvSpPr>
        <p:spPr>
          <a:xfrm>
            <a:off x="367200" y="397740"/>
            <a:ext cx="113976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err="1">
                <a:solidFill>
                  <a:schemeClr val="lt1"/>
                </a:solidFill>
                <a:latin typeface="Meiryo UI" panose="020B0604030504040204" pitchFamily="50" charset="-128"/>
                <a:ea typeface="Meiryo UI" panose="020B0604030504040204" pitchFamily="50" charset="-128"/>
              </a:rPr>
              <a:t>NVMe、PCIe</a:t>
            </a:r>
            <a:r>
              <a:rPr lang="en-US" sz="2800" b="1" dirty="0">
                <a:solidFill>
                  <a:schemeClr val="lt1"/>
                </a:solidFill>
                <a:latin typeface="Meiryo UI" panose="020B0604030504040204" pitchFamily="50" charset="-128"/>
                <a:ea typeface="Meiryo UI" panose="020B0604030504040204" pitchFamily="50" charset="-128"/>
              </a:rPr>
              <a:t> </a:t>
            </a:r>
            <a:r>
              <a:rPr lang="en-US" sz="2800" b="1" dirty="0" smtClean="0">
                <a:solidFill>
                  <a:schemeClr val="lt1"/>
                </a:solidFill>
                <a:latin typeface="Meiryo UI" panose="020B0604030504040204" pitchFamily="50" charset="-128"/>
                <a:ea typeface="Meiryo UI" panose="020B0604030504040204" pitchFamily="50" charset="-128"/>
              </a:rPr>
              <a:t>Gen4、25GbEを</a:t>
            </a:r>
            <a:r>
              <a:rPr lang="ja-JP" altLang="en-US" sz="2800" b="1" dirty="0" smtClean="0">
                <a:solidFill>
                  <a:schemeClr val="lt1"/>
                </a:solidFill>
                <a:latin typeface="Meiryo UI" panose="020B0604030504040204" pitchFamily="50" charset="-128"/>
                <a:ea typeface="Meiryo UI" panose="020B0604030504040204" pitchFamily="50" charset="-128"/>
              </a:rPr>
              <a:t>搭載したオール</a:t>
            </a:r>
            <a:r>
              <a:rPr lang="en-US" sz="2800" b="1" dirty="0" err="1" smtClean="0">
                <a:solidFill>
                  <a:schemeClr val="lt1"/>
                </a:solidFill>
                <a:latin typeface="Meiryo UI" panose="020B0604030504040204" pitchFamily="50" charset="-128"/>
                <a:ea typeface="Meiryo UI" panose="020B0604030504040204" pitchFamily="50" charset="-128"/>
              </a:rPr>
              <a:t>フラッシュ</a:t>
            </a:r>
            <a:r>
              <a:rPr lang="en-US" sz="2800" b="1" dirty="0" err="1" smtClean="0">
                <a:solidFill>
                  <a:schemeClr val="lt1"/>
                </a:solidFill>
                <a:latin typeface="Meiryo UI" panose="020B0604030504040204" pitchFamily="50" charset="-128"/>
                <a:ea typeface="Meiryo UI" panose="020B0604030504040204" pitchFamily="50" charset="-128"/>
              </a:rPr>
              <a:t>SSD</a:t>
            </a:r>
            <a:r>
              <a:rPr lang="en-US" sz="2800" b="1" dirty="0" smtClean="0">
                <a:solidFill>
                  <a:schemeClr val="lt1"/>
                </a:solidFill>
                <a:latin typeface="Meiryo UI" panose="020B0604030504040204" pitchFamily="50" charset="-128"/>
                <a:ea typeface="Meiryo UI" panose="020B0604030504040204" pitchFamily="50" charset="-128"/>
              </a:rPr>
              <a:t> </a:t>
            </a:r>
            <a:r>
              <a:rPr lang="en-US" sz="2800" b="1" dirty="0" smtClean="0">
                <a:solidFill>
                  <a:schemeClr val="lt1"/>
                </a:solidFill>
                <a:latin typeface="Meiryo UI" panose="020B0604030504040204" pitchFamily="50" charset="-128"/>
                <a:ea typeface="Meiryo UI" panose="020B0604030504040204" pitchFamily="50" charset="-128"/>
              </a:rPr>
              <a:t>NAS</a:t>
            </a:r>
            <a:endParaRPr lang="en-US" sz="28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800" b="1" dirty="0" err="1" smtClean="0">
                <a:solidFill>
                  <a:schemeClr val="lt1"/>
                </a:solidFill>
                <a:latin typeface="Meiryo UI" panose="020B0604030504040204" pitchFamily="50" charset="-128"/>
                <a:ea typeface="Meiryo UI" panose="020B0604030504040204" pitchFamily="50" charset="-128"/>
              </a:rPr>
              <a:t>高効率エンタープライズストレージ</a:t>
            </a:r>
            <a:r>
              <a:rPr lang="ja-JP" altLang="en-US" sz="2800" b="1" dirty="0" smtClean="0">
                <a:solidFill>
                  <a:schemeClr val="lt1"/>
                </a:solidFill>
                <a:latin typeface="Meiryo UI" panose="020B0604030504040204" pitchFamily="50" charset="-128"/>
                <a:ea typeface="Meiryo UI" panose="020B0604030504040204" pitchFamily="50" charset="-128"/>
              </a:rPr>
              <a:t>の潮流</a:t>
            </a:r>
            <a:endParaRPr sz="2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0" name="Google Shape;60;p20"/>
          <p:cNvSpPr txBox="1"/>
          <p:nvPr/>
        </p:nvSpPr>
        <p:spPr>
          <a:xfrm>
            <a:off x="605126" y="2287735"/>
            <a:ext cx="10789921" cy="985398"/>
          </a:xfrm>
          <a:prstGeom prst="rect">
            <a:avLst/>
          </a:prstGeom>
          <a:noFill/>
          <a:ln>
            <a:noFill/>
          </a:ln>
        </p:spPr>
        <p:txBody>
          <a:bodyPr spcFirstLastPara="1" wrap="square" lIns="91425" tIns="45700" rIns="91425" bIns="45700" anchor="t" anchorCtr="0">
            <a:noAutofit/>
          </a:bodyPr>
          <a:lstStyle/>
          <a:p>
            <a:pPr lvl="0">
              <a:lnSpc>
                <a:spcPct val="171428"/>
              </a:lnSpc>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高性能メタデータデータベース、</a:t>
            </a:r>
            <a:r>
              <a:rPr lang="en-US" dirty="0" err="1" smtClean="0">
                <a:solidFill>
                  <a:schemeClr val="lt1"/>
                </a:solidFill>
                <a:latin typeface="Meiryo UI" panose="020B0604030504040204" pitchFamily="50" charset="-128"/>
                <a:ea typeface="Meiryo UI" panose="020B0604030504040204" pitchFamily="50" charset="-128"/>
              </a:rPr>
              <a:t>データベースエンジン</a:t>
            </a:r>
            <a:r>
              <a:rPr lang="ja-JP" altLang="en-US" dirty="0" smtClean="0">
                <a:solidFill>
                  <a:schemeClr val="lt1"/>
                </a:solidFill>
                <a:latin typeface="Meiryo UI" panose="020B0604030504040204" pitchFamily="50" charset="-128"/>
                <a:ea typeface="Meiryo UI" panose="020B0604030504040204" pitchFamily="50" charset="-128"/>
              </a:rPr>
              <a:t>にたいして</a:t>
            </a:r>
            <a:r>
              <a:rPr lang="en-US" dirty="0" smtClean="0">
                <a:solidFill>
                  <a:schemeClr val="lt1"/>
                </a:solidFill>
                <a:latin typeface="Meiryo UI" panose="020B0604030504040204" pitchFamily="50" charset="-128"/>
                <a:ea typeface="Meiryo UI" panose="020B0604030504040204" pitchFamily="50" charset="-128"/>
              </a:rPr>
              <a:t>、</a:t>
            </a:r>
            <a:r>
              <a:rPr lang="en-US" dirty="0" err="1" smtClean="0">
                <a:solidFill>
                  <a:srgbClr val="FFC000"/>
                </a:solidFill>
                <a:latin typeface="Meiryo UI" panose="020B0604030504040204" pitchFamily="50" charset="-128"/>
                <a:ea typeface="Meiryo UI" panose="020B0604030504040204" pitchFamily="50" charset="-128"/>
              </a:rPr>
              <a:t>NVMe</a:t>
            </a:r>
            <a:r>
              <a:rPr lang="en-US" dirty="0" smtClean="0">
                <a:solidFill>
                  <a:srgbClr val="FFC000"/>
                </a:solidFill>
                <a:latin typeface="Meiryo UI" panose="020B0604030504040204" pitchFamily="50" charset="-128"/>
                <a:ea typeface="Meiryo UI" panose="020B0604030504040204" pitchFamily="50" charset="-128"/>
              </a:rPr>
              <a:t> </a:t>
            </a:r>
            <a:r>
              <a:rPr lang="en-US" dirty="0" err="1">
                <a:solidFill>
                  <a:srgbClr val="FFC000"/>
                </a:solidFill>
                <a:latin typeface="Meiryo UI" panose="020B0604030504040204" pitchFamily="50" charset="-128"/>
                <a:ea typeface="Meiryo UI" panose="020B0604030504040204" pitchFamily="50" charset="-128"/>
              </a:rPr>
              <a:t>SSD</a:t>
            </a:r>
            <a:r>
              <a:rPr lang="en-US" dirty="0" err="1">
                <a:solidFill>
                  <a:schemeClr val="lt1"/>
                </a:solidFill>
                <a:latin typeface="Meiryo UI" panose="020B0604030504040204" pitchFamily="50" charset="-128"/>
                <a:ea typeface="Meiryo UI" panose="020B0604030504040204" pitchFamily="50" charset="-128"/>
              </a:rPr>
              <a:t>は、</a:t>
            </a:r>
            <a:r>
              <a:rPr lang="en-US" dirty="0" err="1" smtClean="0">
                <a:solidFill>
                  <a:schemeClr val="lt1"/>
                </a:solidFill>
                <a:latin typeface="Meiryo UI" panose="020B0604030504040204" pitchFamily="50" charset="-128"/>
                <a:ea typeface="Meiryo UI" panose="020B0604030504040204" pitchFamily="50" charset="-128"/>
              </a:rPr>
              <a:t>必要なパフォーマンスを提供します</a:t>
            </a:r>
            <a:r>
              <a:rPr lang="en" altLang="zh-TW" dirty="0">
                <a:solidFill>
                  <a:schemeClr val="bg1"/>
                </a:solidFill>
                <a:latin typeface="Meiryo UI" panose="020B0604030504040204" pitchFamily="50" charset="-128"/>
                <a:ea typeface="Meiryo UI" panose="020B0604030504040204" pitchFamily="50" charset="-128"/>
                <a:cs typeface="Arial" panose="020B0604020202020204" pitchFamily="34" charset="0"/>
              </a:rPr>
              <a:t> </a:t>
            </a:r>
            <a:r>
              <a:rPr lang="en" altLang="zh-TW"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ja-JP" altLang="en-US" dirty="0" err="1"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en-US" dirty="0" err="1" smtClean="0">
                <a:solidFill>
                  <a:schemeClr val="lt1"/>
                </a:solidFill>
                <a:latin typeface="Meiryo UI" panose="020B0604030504040204" pitchFamily="50" charset="-128"/>
                <a:ea typeface="Meiryo UI" panose="020B0604030504040204" pitchFamily="50" charset="-128"/>
              </a:rPr>
              <a:t>さらに</a:t>
            </a:r>
            <a:r>
              <a:rPr lang="en-US" dirty="0" err="1">
                <a:solidFill>
                  <a:schemeClr val="lt1"/>
                </a:solidFill>
                <a:latin typeface="Meiryo UI" panose="020B0604030504040204" pitchFamily="50" charset="-128"/>
                <a:ea typeface="Meiryo UI" panose="020B0604030504040204" pitchFamily="50" charset="-128"/>
              </a:rPr>
              <a:t>、</a:t>
            </a:r>
            <a:r>
              <a:rPr lang="en-US" dirty="0" err="1" smtClean="0">
                <a:solidFill>
                  <a:srgbClr val="FFC000"/>
                </a:solidFill>
                <a:latin typeface="Meiryo UI" panose="020B0604030504040204" pitchFamily="50" charset="-128"/>
                <a:ea typeface="Meiryo UI" panose="020B0604030504040204" pitchFamily="50" charset="-128"/>
              </a:rPr>
              <a:t>圧縮</a:t>
            </a:r>
            <a:r>
              <a:rPr lang="en-US" dirty="0" err="1" smtClean="0">
                <a:solidFill>
                  <a:schemeClr val="lt1"/>
                </a:solidFill>
                <a:latin typeface="Meiryo UI" panose="020B0604030504040204" pitchFamily="50" charset="-128"/>
                <a:ea typeface="Meiryo UI" panose="020B0604030504040204" pitchFamily="50" charset="-128"/>
              </a:rPr>
              <a:t>を</a:t>
            </a:r>
            <a:r>
              <a:rPr lang="ja-JP" altLang="en-US" dirty="0" smtClean="0">
                <a:solidFill>
                  <a:schemeClr val="lt1"/>
                </a:solidFill>
                <a:latin typeface="Meiryo UI" panose="020B0604030504040204" pitchFamily="50" charset="-128"/>
                <a:ea typeface="Meiryo UI" panose="020B0604030504040204" pitchFamily="50" charset="-128"/>
              </a:rPr>
              <a:t>サポートし</a:t>
            </a:r>
            <a:r>
              <a:rPr lang="en-US" dirty="0" smtClean="0">
                <a:solidFill>
                  <a:schemeClr val="lt1"/>
                </a:solidFill>
                <a:latin typeface="Meiryo UI" panose="020B0604030504040204" pitchFamily="50" charset="-128"/>
                <a:ea typeface="Meiryo UI" panose="020B0604030504040204" pitchFamily="50" charset="-128"/>
              </a:rPr>
              <a:t>…</a:t>
            </a:r>
            <a:br>
              <a:rPr lang="en-US" dirty="0" smtClean="0">
                <a:solidFill>
                  <a:schemeClr val="lt1"/>
                </a:solidFill>
                <a:latin typeface="Meiryo UI" panose="020B0604030504040204" pitchFamily="50" charset="-128"/>
                <a:ea typeface="Meiryo UI" panose="020B0604030504040204" pitchFamily="50" charset="-128"/>
              </a:rPr>
            </a:br>
            <a:r>
              <a:rPr lang="en-US" dirty="0" smtClean="0">
                <a:solidFill>
                  <a:srgbClr val="FFC000"/>
                </a:solidFill>
                <a:latin typeface="Meiryo UI" panose="020B0604030504040204" pitchFamily="50" charset="-128"/>
                <a:ea typeface="Meiryo UI" panose="020B0604030504040204" pitchFamily="50" charset="-128"/>
              </a:rPr>
              <a:t>PCI-Express 4.0</a:t>
            </a:r>
            <a:r>
              <a:rPr lang="ja-JP" altLang="en-US" dirty="0">
                <a:solidFill>
                  <a:schemeClr val="lt1"/>
                </a:solidFill>
                <a:latin typeface="Meiryo UI" panose="020B0604030504040204" pitchFamily="50" charset="-128"/>
                <a:ea typeface="Meiryo UI" panose="020B0604030504040204" pitchFamily="50" charset="-128"/>
              </a:rPr>
              <a:t>により</a:t>
            </a:r>
            <a:r>
              <a:rPr lang="en-US" altLang="ja-JP" dirty="0" err="1" smtClean="0">
                <a:solidFill>
                  <a:schemeClr val="lt1"/>
                </a:solidFill>
                <a:latin typeface="Meiryo UI" panose="020B0604030504040204" pitchFamily="50" charset="-128"/>
                <a:ea typeface="Meiryo UI" panose="020B0604030504040204" pitchFamily="50" charset="-128"/>
              </a:rPr>
              <a:t>帯域幅の改善</a:t>
            </a:r>
            <a:r>
              <a:rPr lang="ja-JP" altLang="en-US" dirty="0">
                <a:solidFill>
                  <a:schemeClr val="lt1"/>
                </a:solidFill>
                <a:latin typeface="Meiryo UI" panose="020B0604030504040204" pitchFamily="50" charset="-128"/>
                <a:ea typeface="Meiryo UI" panose="020B0604030504040204" pitchFamily="50" charset="-128"/>
              </a:rPr>
              <a:t>し</a:t>
            </a:r>
            <a:r>
              <a:rPr lang="en" altLang="zh-TW"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en-US" altLang="ja-JP" dirty="0" smtClean="0">
                <a:solidFill>
                  <a:schemeClr val="lt1"/>
                </a:solidFill>
                <a:latin typeface="Meiryo UI" panose="020B0604030504040204" pitchFamily="50" charset="-128"/>
                <a:ea typeface="Meiryo UI" panose="020B0604030504040204" pitchFamily="50" charset="-128"/>
              </a:rPr>
              <a:t> </a:t>
            </a:r>
            <a:r>
              <a:rPr lang="en-US" altLang="ja-JP" dirty="0" err="1" smtClean="0">
                <a:solidFill>
                  <a:schemeClr val="lt1"/>
                </a:solidFill>
                <a:latin typeface="Meiryo UI" panose="020B0604030504040204" pitchFamily="50" charset="-128"/>
                <a:ea typeface="Meiryo UI" panose="020B0604030504040204" pitchFamily="50" charset="-128"/>
              </a:rPr>
              <a:t>大幅な</a:t>
            </a:r>
            <a:r>
              <a:rPr lang="en-US" altLang="ja-JP" dirty="0" err="1" smtClean="0">
                <a:solidFill>
                  <a:srgbClr val="FFC000"/>
                </a:solidFill>
                <a:latin typeface="Meiryo UI" panose="020B0604030504040204" pitchFamily="50" charset="-128"/>
                <a:ea typeface="Meiryo UI" panose="020B0604030504040204" pitchFamily="50" charset="-128"/>
              </a:rPr>
              <a:t>価格下落</a:t>
            </a:r>
            <a:r>
              <a:rPr lang="ja-JP" altLang="en-US" dirty="0" smtClean="0">
                <a:solidFill>
                  <a:schemeClr val="lt1"/>
                </a:solidFill>
                <a:latin typeface="Meiryo UI" panose="020B0604030504040204" pitchFamily="50" charset="-128"/>
                <a:ea typeface="Meiryo UI" panose="020B0604030504040204" pitchFamily="50" charset="-128"/>
              </a:rPr>
              <a:t>により、予算面でも</a:t>
            </a:r>
            <a:r>
              <a:rPr lang="en-US" dirty="0" err="1" smtClean="0">
                <a:solidFill>
                  <a:schemeClr val="lt1"/>
                </a:solidFill>
                <a:latin typeface="Meiryo UI" panose="020B0604030504040204" pitchFamily="50" charset="-128"/>
                <a:ea typeface="Meiryo UI" panose="020B0604030504040204" pitchFamily="50" charset="-128"/>
              </a:rPr>
              <a:t>大規模な展開が実現可能になりました</a:t>
            </a:r>
            <a:r>
              <a:rPr lang="en-US" dirty="0">
                <a:solidFill>
                  <a:schemeClr val="lt1"/>
                </a:solidFill>
                <a:latin typeface="Meiryo UI" panose="020B0604030504040204" pitchFamily="50" charset="-128"/>
                <a:ea typeface="Meiryo UI" panose="020B0604030504040204" pitchFamily="50" charset="-128"/>
              </a:rPr>
              <a:t>。」</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1" name="Google Shape;61;p20"/>
          <p:cNvSpPr/>
          <p:nvPr/>
        </p:nvSpPr>
        <p:spPr>
          <a:xfrm>
            <a:off x="5788212" y="3003999"/>
            <a:ext cx="5503817" cy="2154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https://www.networkworld.com/article/3666956/8-enterprise-storage-trends-to-watch.html</a:t>
            </a:r>
            <a:endParaRPr dirty="0">
              <a:latin typeface="Meiryo UI" panose="020B0604030504040204" pitchFamily="50" charset="-128"/>
              <a:ea typeface="Meiryo UI" panose="020B0604030504040204" pitchFamily="50" charset="-128"/>
            </a:endParaRPr>
          </a:p>
        </p:txBody>
      </p:sp>
      <p:sp>
        <p:nvSpPr>
          <p:cNvPr id="62" name="Google Shape;62;p20"/>
          <p:cNvSpPr/>
          <p:nvPr/>
        </p:nvSpPr>
        <p:spPr>
          <a:xfrm>
            <a:off x="605126" y="3441570"/>
            <a:ext cx="1066094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「TrendForceは、NANDフラッシュの価格が2022年の第3四半期に</a:t>
            </a:r>
            <a:r>
              <a:rPr lang="en-US" dirty="0">
                <a:solidFill>
                  <a:srgbClr val="FFC000"/>
                </a:solidFill>
                <a:latin typeface="Meiryo UI" panose="020B0604030504040204" pitchFamily="50" charset="-128"/>
                <a:ea typeface="Meiryo UI" panose="020B0604030504040204" pitchFamily="50" charset="-128"/>
              </a:rPr>
              <a:t>8〜13％低下</a:t>
            </a:r>
            <a:r>
              <a:rPr lang="en-US" dirty="0">
                <a:solidFill>
                  <a:schemeClr val="lt1"/>
                </a:solidFill>
                <a:latin typeface="Meiryo UI" panose="020B0604030504040204" pitchFamily="50" charset="-128"/>
                <a:ea typeface="Meiryo UI" panose="020B0604030504040204" pitchFamily="50" charset="-128"/>
              </a:rPr>
              <a:t>し、第4四半期まで</a:t>
            </a:r>
            <a:r>
              <a:rPr lang="en-US" dirty="0">
                <a:solidFill>
                  <a:srgbClr val="FFC000"/>
                </a:solidFill>
                <a:latin typeface="Meiryo UI" panose="020B0604030504040204" pitchFamily="50" charset="-128"/>
                <a:ea typeface="Meiryo UI" panose="020B0604030504040204" pitchFamily="50" charset="-128"/>
              </a:rPr>
              <a:t>続く</a:t>
            </a:r>
            <a:r>
              <a:rPr lang="en-US" dirty="0">
                <a:solidFill>
                  <a:schemeClr val="lt1"/>
                </a:solidFill>
                <a:latin typeface="Meiryo UI" panose="020B0604030504040204" pitchFamily="50" charset="-128"/>
                <a:ea typeface="Meiryo UI" panose="020B0604030504040204" pitchFamily="50" charset="-128"/>
              </a:rPr>
              <a:t>可能性があると予測しています。」</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 name="Google Shape;63;p20"/>
          <p:cNvSpPr txBox="1"/>
          <p:nvPr/>
        </p:nvSpPr>
        <p:spPr>
          <a:xfrm>
            <a:off x="367200" y="1774549"/>
            <a:ext cx="11553163" cy="369332"/>
          </a:xfrm>
          <a:prstGeom prst="rect">
            <a:avLst/>
          </a:prstGeom>
          <a:noFill/>
          <a:ln>
            <a:noFill/>
          </a:ln>
        </p:spPr>
        <p:txBody>
          <a:bodyPr spcFirstLastPara="1" wrap="square" lIns="91425" tIns="45700" rIns="91425" bIns="45700" anchor="t" anchorCtr="0">
            <a:noAutofit/>
          </a:bodyPr>
          <a:lstStyle/>
          <a:p>
            <a:pPr lvl="0"/>
            <a:r>
              <a:rPr lang="en-US" sz="1600" b="1" dirty="0" err="1">
                <a:solidFill>
                  <a:schemeClr val="lt1"/>
                </a:solidFill>
                <a:latin typeface="Meiryo UI" panose="020B0604030504040204" pitchFamily="50" charset="-128"/>
                <a:ea typeface="Meiryo UI" panose="020B0604030504040204" pitchFamily="50" charset="-128"/>
              </a:rPr>
              <a:t>NVMe</a:t>
            </a:r>
            <a:r>
              <a:rPr lang="en-US" sz="1600" b="1" dirty="0">
                <a:solidFill>
                  <a:schemeClr val="lt1"/>
                </a:solidFill>
                <a:latin typeface="Meiryo UI" panose="020B0604030504040204" pitchFamily="50" charset="-128"/>
                <a:ea typeface="Meiryo UI" panose="020B0604030504040204" pitchFamily="50" charset="-128"/>
              </a:rPr>
              <a:t> </a:t>
            </a:r>
            <a:r>
              <a:rPr lang="en-US" sz="1600" b="1" dirty="0" err="1">
                <a:solidFill>
                  <a:schemeClr val="lt1"/>
                </a:solidFill>
                <a:latin typeface="Meiryo UI" panose="020B0604030504040204" pitchFamily="50" charset="-128"/>
                <a:ea typeface="Meiryo UI" panose="020B0604030504040204" pitchFamily="50" charset="-128"/>
              </a:rPr>
              <a:t>PCIe</a:t>
            </a:r>
            <a:r>
              <a:rPr lang="en-US" sz="1600" b="1" dirty="0">
                <a:solidFill>
                  <a:schemeClr val="lt1"/>
                </a:solidFill>
                <a:latin typeface="Meiryo UI" panose="020B0604030504040204" pitchFamily="50" charset="-128"/>
                <a:ea typeface="Meiryo UI" panose="020B0604030504040204" pitchFamily="50" charset="-128"/>
              </a:rPr>
              <a:t> Gen4 </a:t>
            </a:r>
            <a:r>
              <a:rPr lang="en-US" sz="1600" b="1" dirty="0" err="1">
                <a:solidFill>
                  <a:schemeClr val="lt1"/>
                </a:solidFill>
                <a:latin typeface="Meiryo UI" panose="020B0604030504040204" pitchFamily="50" charset="-128"/>
                <a:ea typeface="Meiryo UI" panose="020B0604030504040204" pitchFamily="50" charset="-128"/>
              </a:rPr>
              <a:t>SSD</a:t>
            </a:r>
            <a:r>
              <a:rPr lang="en-US" sz="1600" b="1" dirty="0" err="1" smtClean="0">
                <a:solidFill>
                  <a:schemeClr val="lt1"/>
                </a:solidFill>
                <a:latin typeface="Meiryo UI" panose="020B0604030504040204" pitchFamily="50" charset="-128"/>
                <a:ea typeface="Meiryo UI" panose="020B0604030504040204" pitchFamily="50" charset="-128"/>
              </a:rPr>
              <a:t>の価格低下</a:t>
            </a:r>
            <a:r>
              <a:rPr lang="en-US" sz="1600" b="1" dirty="0" smtClean="0">
                <a:solidFill>
                  <a:schemeClr val="lt1"/>
                </a:solidFill>
                <a:latin typeface="Meiryo UI" panose="020B0604030504040204" pitchFamily="50" charset="-128"/>
                <a:ea typeface="Meiryo UI" panose="020B0604030504040204" pitchFamily="50" charset="-128"/>
              </a:rPr>
              <a:t>(8〜13％)</a:t>
            </a:r>
            <a:r>
              <a:rPr lang="en-US" sz="1600" b="1" dirty="0" err="1" smtClean="0">
                <a:solidFill>
                  <a:schemeClr val="lt1"/>
                </a:solidFill>
                <a:latin typeface="Meiryo UI" panose="020B0604030504040204" pitchFamily="50" charset="-128"/>
                <a:ea typeface="Meiryo UI" panose="020B0604030504040204" pitchFamily="50" charset="-128"/>
              </a:rPr>
              <a:t>により</a:t>
            </a:r>
            <a:r>
              <a:rPr lang="en-US" sz="1600" b="1" dirty="0" smtClean="0">
                <a:solidFill>
                  <a:schemeClr val="lt1"/>
                </a:solidFill>
                <a:latin typeface="Meiryo UI" panose="020B0604030504040204" pitchFamily="50" charset="-128"/>
                <a:ea typeface="Meiryo UI" panose="020B0604030504040204" pitchFamily="50" charset="-128"/>
              </a:rPr>
              <a:t>、</a:t>
            </a:r>
            <a:r>
              <a:rPr lang="ja-JP" altLang="en-US" sz="1600" b="1" dirty="0">
                <a:solidFill>
                  <a:schemeClr val="lt1"/>
                </a:solidFill>
                <a:latin typeface="Meiryo UI" panose="020B0604030504040204" pitchFamily="50" charset="-128"/>
                <a:ea typeface="Meiryo UI" panose="020B0604030504040204" pitchFamily="50" charset="-128"/>
              </a:rPr>
              <a:t>ビジネス・ストレージの俊敏性を高めるオール・フラッシュ</a:t>
            </a:r>
            <a:r>
              <a:rPr lang="en-US" altLang="ja-JP" sz="1600" b="1" dirty="0">
                <a:solidFill>
                  <a:schemeClr val="lt1"/>
                </a:solidFill>
                <a:latin typeface="Meiryo UI" panose="020B0604030504040204" pitchFamily="50" charset="-128"/>
                <a:ea typeface="Meiryo UI" panose="020B0604030504040204" pitchFamily="50" charset="-128"/>
              </a:rPr>
              <a:t>NAS</a:t>
            </a:r>
            <a:r>
              <a:rPr lang="ja-JP" altLang="en-US" sz="1600" b="1" dirty="0">
                <a:solidFill>
                  <a:schemeClr val="lt1"/>
                </a:solidFill>
                <a:latin typeface="Meiryo UI" panose="020B0604030504040204" pitchFamily="50" charset="-128"/>
                <a:ea typeface="Meiryo UI" panose="020B0604030504040204" pitchFamily="50" charset="-128"/>
              </a:rPr>
              <a:t>が実現</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64" name="Google Shape;64;p20"/>
          <p:cNvPicPr preferRelativeResize="0"/>
          <p:nvPr/>
        </p:nvPicPr>
        <p:blipFill rotWithShape="1">
          <a:blip r:embed="rId3">
            <a:alphaModFix/>
          </a:blip>
          <a:srcRect/>
          <a:stretch/>
        </p:blipFill>
        <p:spPr>
          <a:xfrm>
            <a:off x="830702" y="4546712"/>
            <a:ext cx="3235482" cy="2185672"/>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65" name="Google Shape;65;p20"/>
          <p:cNvPicPr preferRelativeResize="0"/>
          <p:nvPr/>
        </p:nvPicPr>
        <p:blipFill rotWithShape="1">
          <a:blip r:embed="rId4">
            <a:alphaModFix/>
          </a:blip>
          <a:srcRect/>
          <a:stretch/>
        </p:blipFill>
        <p:spPr>
          <a:xfrm>
            <a:off x="4513647" y="4546710"/>
            <a:ext cx="3235482" cy="2185672"/>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66" name="Google Shape;66;p20"/>
          <p:cNvPicPr preferRelativeResize="0"/>
          <p:nvPr/>
        </p:nvPicPr>
        <p:blipFill rotWithShape="1">
          <a:blip r:embed="rId5">
            <a:alphaModFix/>
          </a:blip>
          <a:srcRect/>
          <a:stretch/>
        </p:blipFill>
        <p:spPr>
          <a:xfrm>
            <a:off x="8196592" y="4546711"/>
            <a:ext cx="3235482" cy="2185672"/>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sp>
        <p:nvSpPr>
          <p:cNvPr id="67" name="Google Shape;67;p20"/>
          <p:cNvSpPr txBox="1"/>
          <p:nvPr/>
        </p:nvSpPr>
        <p:spPr>
          <a:xfrm>
            <a:off x="830700" y="4149459"/>
            <a:ext cx="3235483"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仮想化</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8" name="Google Shape;68;p20"/>
          <p:cNvSpPr txBox="1"/>
          <p:nvPr/>
        </p:nvSpPr>
        <p:spPr>
          <a:xfrm>
            <a:off x="4513647" y="4146041"/>
            <a:ext cx="323548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データベース</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9" name="Google Shape;69;p20"/>
          <p:cNvSpPr txBox="1"/>
          <p:nvPr/>
        </p:nvSpPr>
        <p:spPr>
          <a:xfrm>
            <a:off x="8196592" y="4136776"/>
            <a:ext cx="323548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メディア＆エンターテインメント</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 name="Google Shape;70;p20"/>
          <p:cNvSpPr/>
          <p:nvPr/>
        </p:nvSpPr>
        <p:spPr>
          <a:xfrm>
            <a:off x="6902088" y="3746702"/>
            <a:ext cx="4375511" cy="18900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dirty="0">
                <a:solidFill>
                  <a:schemeClr val="lt1"/>
                </a:solidFill>
                <a:latin typeface="Meiryo UI" panose="020B0604030504040204" pitchFamily="50" charset="-128"/>
                <a:ea typeface="Meiryo UI" panose="020B0604030504040204" pitchFamily="50" charset="-128"/>
              </a:rPr>
              <a:t>https://www.theregister.com/2022/07/19/nand_flash_decline/</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cxnSp>
        <p:nvCxnSpPr>
          <p:cNvPr id="434" name="Google Shape;434;p38"/>
          <p:cNvCxnSpPr/>
          <p:nvPr/>
        </p:nvCxnSpPr>
        <p:spPr>
          <a:xfrm>
            <a:off x="2890140" y="2623178"/>
            <a:ext cx="3207435" cy="0"/>
          </a:xfrm>
          <a:prstGeom prst="straightConnector1">
            <a:avLst/>
          </a:prstGeom>
          <a:noFill/>
          <a:ln w="76200" cap="flat" cmpd="sng">
            <a:solidFill>
              <a:srgbClr val="1FB3F2"/>
            </a:solidFill>
            <a:prstDash val="solid"/>
            <a:miter lim="800000"/>
            <a:headEnd type="none" w="sm" len="sm"/>
            <a:tailEnd type="none" w="sm" len="sm"/>
          </a:ln>
        </p:spPr>
      </p:cxnSp>
      <p:grpSp>
        <p:nvGrpSpPr>
          <p:cNvPr id="435" name="Google Shape;435;p38"/>
          <p:cNvGrpSpPr/>
          <p:nvPr/>
        </p:nvGrpSpPr>
        <p:grpSpPr>
          <a:xfrm>
            <a:off x="5736077" y="1880995"/>
            <a:ext cx="4132985" cy="1405352"/>
            <a:chOff x="5281398" y="2130931"/>
            <a:chExt cx="5815446" cy="1873802"/>
          </a:xfrm>
        </p:grpSpPr>
        <p:sp>
          <p:nvSpPr>
            <p:cNvPr id="436" name="Google Shape;436;p38"/>
            <p:cNvSpPr/>
            <p:nvPr/>
          </p:nvSpPr>
          <p:spPr>
            <a:xfrm>
              <a:off x="5281399" y="2130932"/>
              <a:ext cx="5715152" cy="1873801"/>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Meiryo UI" panose="020B0604030504040204" pitchFamily="50" charset="-128"/>
                <a:ea typeface="Meiryo UI" panose="020B0604030504040204" pitchFamily="50" charset="-128"/>
                <a:sym typeface="Arial"/>
              </a:endParaRPr>
            </a:p>
          </p:txBody>
        </p:sp>
        <p:pic>
          <p:nvPicPr>
            <p:cNvPr id="437" name="Google Shape;437;p38"/>
            <p:cNvPicPr preferRelativeResize="0"/>
            <p:nvPr/>
          </p:nvPicPr>
          <p:blipFill rotWithShape="1">
            <a:blip r:embed="rId3">
              <a:alphaModFix/>
            </a:blip>
            <a:srcRect r="96634"/>
            <a:stretch/>
          </p:blipFill>
          <p:spPr>
            <a:xfrm>
              <a:off x="5281398" y="2130931"/>
              <a:ext cx="200587" cy="1873801"/>
            </a:xfrm>
            <a:prstGeom prst="rect">
              <a:avLst/>
            </a:prstGeom>
            <a:noFill/>
            <a:ln>
              <a:noFill/>
            </a:ln>
            <a:effectLst>
              <a:outerShdw blurRad="50800" dist="38100" dir="2700000" algn="tl" rotWithShape="0">
                <a:srgbClr val="000000">
                  <a:alpha val="40000"/>
                </a:srgbClr>
              </a:outerShdw>
            </a:effectLst>
          </p:spPr>
        </p:pic>
        <p:pic>
          <p:nvPicPr>
            <p:cNvPr id="438" name="Google Shape;438;p38"/>
            <p:cNvPicPr preferRelativeResize="0"/>
            <p:nvPr/>
          </p:nvPicPr>
          <p:blipFill rotWithShape="1">
            <a:blip r:embed="rId3">
              <a:alphaModFix/>
            </a:blip>
            <a:srcRect r="96634"/>
            <a:stretch/>
          </p:blipFill>
          <p:spPr>
            <a:xfrm flipH="1">
              <a:off x="10896257" y="2130931"/>
              <a:ext cx="200587" cy="1873801"/>
            </a:xfrm>
            <a:prstGeom prst="rect">
              <a:avLst/>
            </a:prstGeom>
            <a:noFill/>
            <a:ln>
              <a:noFill/>
            </a:ln>
            <a:effectLst>
              <a:outerShdw blurRad="50800" dist="38100" dir="2700000" algn="tl" rotWithShape="0">
                <a:srgbClr val="000000">
                  <a:alpha val="40000"/>
                </a:srgbClr>
              </a:outerShdw>
            </a:effectLst>
          </p:spPr>
        </p:pic>
      </p:grpSp>
      <p:cxnSp>
        <p:nvCxnSpPr>
          <p:cNvPr id="439" name="Google Shape;439;p38"/>
          <p:cNvCxnSpPr/>
          <p:nvPr/>
        </p:nvCxnSpPr>
        <p:spPr>
          <a:xfrm>
            <a:off x="2930311" y="5195704"/>
            <a:ext cx="3238904" cy="0"/>
          </a:xfrm>
          <a:prstGeom prst="straightConnector1">
            <a:avLst/>
          </a:prstGeom>
          <a:noFill/>
          <a:ln w="76200" cap="flat" cmpd="sng">
            <a:solidFill>
              <a:srgbClr val="1FB3F2"/>
            </a:solidFill>
            <a:prstDash val="solid"/>
            <a:miter lim="800000"/>
            <a:headEnd type="none" w="sm" len="sm"/>
            <a:tailEnd type="none" w="sm" len="sm"/>
          </a:ln>
        </p:spPr>
      </p:cxnSp>
      <p:sp>
        <p:nvSpPr>
          <p:cNvPr id="440" name="Google Shape;440;p38"/>
          <p:cNvSpPr txBox="1"/>
          <p:nvPr/>
        </p:nvSpPr>
        <p:spPr>
          <a:xfrm>
            <a:off x="1248621" y="1383858"/>
            <a:ext cx="8497887" cy="1239320"/>
          </a:xfrm>
          <a:prstGeom prst="rect">
            <a:avLst/>
          </a:prstGeom>
          <a:noFill/>
          <a:ln>
            <a:noFill/>
          </a:ln>
        </p:spPr>
        <p:txBody>
          <a:bodyPr spcFirstLastPara="1" wrap="square" lIns="91425" tIns="45700" rIns="91425" bIns="45700" anchor="t" anchorCtr="0">
            <a:noAutofit/>
          </a:bodyPr>
          <a:lstStyle/>
          <a:p>
            <a:pPr marL="179066" marR="0" lvl="0" indent="-179066" algn="l" rtl="0">
              <a:lnSpc>
                <a:spcPct val="133333"/>
              </a:lnSpc>
              <a:spcBef>
                <a:spcPts val="0"/>
              </a:spcBef>
              <a:spcAft>
                <a:spcPts val="0"/>
              </a:spcAft>
              <a:buNone/>
            </a:pP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441" name="Google Shape;441;p38"/>
          <p:cNvSpPr txBox="1"/>
          <p:nvPr/>
        </p:nvSpPr>
        <p:spPr>
          <a:xfrm>
            <a:off x="5915404" y="2088398"/>
            <a:ext cx="3806868" cy="963313"/>
          </a:xfrm>
          <a:prstGeom prst="rect">
            <a:avLst/>
          </a:prstGeom>
          <a:noFill/>
          <a:ln>
            <a:noFill/>
          </a:ln>
        </p:spPr>
        <p:txBody>
          <a:bodyPr spcFirstLastPara="1" wrap="square" lIns="91425" tIns="45700" rIns="91425" bIns="45700" anchor="t" anchorCtr="0">
            <a:noAutofit/>
          </a:bodyPr>
          <a:lstStyle/>
          <a:p>
            <a:pPr marL="0" marR="0" lvl="0" indent="0" algn="l" rtl="0">
              <a:lnSpc>
                <a:spcPct val="250000"/>
              </a:lnSpc>
              <a:spcBef>
                <a:spcPts val="0"/>
              </a:spcBef>
              <a:spcAft>
                <a:spcPts val="0"/>
              </a:spcAft>
              <a:buNone/>
            </a:pPr>
            <a:endParaRPr sz="1050" dirty="0">
              <a:solidFill>
                <a:schemeClr val="dk1"/>
              </a:solidFill>
              <a:latin typeface="Meiryo UI" panose="020B0604030504040204" pitchFamily="50" charset="-128"/>
              <a:ea typeface="Meiryo UI" panose="020B0604030504040204" pitchFamily="50" charset="-128"/>
              <a:sym typeface="Arial"/>
            </a:endParaRPr>
          </a:p>
        </p:txBody>
      </p:sp>
      <p:sp>
        <p:nvSpPr>
          <p:cNvPr id="442" name="Google Shape;442;p38"/>
          <p:cNvSpPr txBox="1"/>
          <p:nvPr/>
        </p:nvSpPr>
        <p:spPr>
          <a:xfrm>
            <a:off x="3576538" y="1864061"/>
            <a:ext cx="2003193" cy="612284"/>
          </a:xfrm>
          <a:prstGeom prst="rect">
            <a:avLst/>
          </a:prstGeom>
          <a:noFill/>
          <a:ln>
            <a:noFill/>
          </a:ln>
        </p:spPr>
        <p:txBody>
          <a:bodyPr spcFirstLastPara="1" wrap="square" lIns="91425" tIns="45700" rIns="91425" bIns="45700" anchor="t" anchorCtr="0">
            <a:noAutofit/>
          </a:bodyPr>
          <a:lstStyle/>
          <a:p>
            <a:r>
              <a:rPr lang="en-US" altLang="zh-CN" sz="2000" b="1" dirty="0">
                <a:solidFill>
                  <a:srgbClr val="FFC000"/>
                </a:solidFill>
                <a:latin typeface="Meiryo UI" panose="020B0604030504040204" pitchFamily="50" charset="-128"/>
                <a:ea typeface="Meiryo UI" panose="020B0604030504040204" pitchFamily="50" charset="-128"/>
                <a:cs typeface="Arial" panose="020B0604020202020204" pitchFamily="34" charset="0"/>
              </a:rPr>
              <a:t>QXP-32G2FC</a:t>
            </a:r>
          </a:p>
          <a:p>
            <a:pPr>
              <a:lnSpc>
                <a:spcPts val="1875"/>
              </a:lnSpc>
            </a:pP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2</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ポート</a:t>
            </a: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32Gbps FC</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カード</a:t>
            </a:r>
            <a:endParaRPr lang="zh-CN" altLang="en-US" sz="10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43" name="Google Shape;443;p38"/>
          <p:cNvSpPr txBox="1"/>
          <p:nvPr/>
        </p:nvSpPr>
        <p:spPr>
          <a:xfrm>
            <a:off x="3594249" y="2770012"/>
            <a:ext cx="2003193" cy="612284"/>
          </a:xfrm>
          <a:prstGeom prst="rect">
            <a:avLst/>
          </a:prstGeom>
          <a:noFill/>
          <a:ln>
            <a:noFill/>
          </a:ln>
        </p:spPr>
        <p:txBody>
          <a:bodyPr spcFirstLastPara="1" wrap="square" lIns="91425" tIns="45700" rIns="91425" bIns="45700" anchor="t" anchorCtr="0">
            <a:noAutofit/>
          </a:bodyPr>
          <a:lstStyle/>
          <a:p>
            <a:r>
              <a:rPr lang="en-US" altLang="zh-CN" sz="2000" b="1" dirty="0">
                <a:solidFill>
                  <a:srgbClr val="FFC000"/>
                </a:solidFill>
                <a:latin typeface="Meiryo UI" panose="020B0604030504040204" pitchFamily="50" charset="-128"/>
                <a:ea typeface="Meiryo UI" panose="020B0604030504040204" pitchFamily="50" charset="-128"/>
                <a:cs typeface="Arial" panose="020B0604020202020204" pitchFamily="34" charset="0"/>
              </a:rPr>
              <a:t>QXP-16G2FC</a:t>
            </a:r>
          </a:p>
          <a:p>
            <a:pPr>
              <a:lnSpc>
                <a:spcPts val="1875"/>
              </a:lnSpc>
            </a:pP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2</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ポート</a:t>
            </a: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16Gbps FC</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カード</a:t>
            </a:r>
            <a:endParaRPr lang="zh-CN" altLang="en-US" sz="10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44" name="Google Shape;444;p38"/>
          <p:cNvSpPr txBox="1"/>
          <p:nvPr/>
        </p:nvSpPr>
        <p:spPr>
          <a:xfrm>
            <a:off x="3348614" y="4550418"/>
            <a:ext cx="2747386" cy="1231106"/>
          </a:xfrm>
          <a:prstGeom prst="rect">
            <a:avLst/>
          </a:prstGeom>
          <a:noFill/>
          <a:ln>
            <a:noFill/>
          </a:ln>
        </p:spPr>
        <p:txBody>
          <a:bodyPr spcFirstLastPara="1" wrap="square" lIns="91425" tIns="45700" rIns="91425" bIns="45700" anchor="t" anchorCtr="0">
            <a:noAutofit/>
          </a:bodyPr>
          <a:lstStyle/>
          <a:p>
            <a:pPr marL="466725" marR="0" lvl="1" indent="-285750" algn="l" rtl="0">
              <a:spcBef>
                <a:spcPts val="0"/>
              </a:spcBef>
              <a:spcAft>
                <a:spcPts val="0"/>
              </a:spcAft>
              <a:buClr>
                <a:srgbClr val="FFC000"/>
              </a:buClr>
              <a:buFont typeface="Arial" panose="020B0604020202020204" pitchFamily="34" charset="0"/>
              <a:buChar char="•"/>
            </a:pPr>
            <a:r>
              <a:rPr lang="en-US" sz="1600" b="1" dirty="0" smtClean="0">
                <a:solidFill>
                  <a:srgbClr val="FFC000"/>
                </a:solidFill>
                <a:latin typeface="Meiryo UI" panose="020B0604030504040204" pitchFamily="50" charset="-128"/>
                <a:ea typeface="Meiryo UI" panose="020B0604030504040204" pitchFamily="50" charset="-128"/>
              </a:rPr>
              <a:t>TRX-32GFCSFP-SR</a:t>
            </a:r>
            <a:r>
              <a:rPr lang="en-US" sz="1600" b="1" dirty="0">
                <a:solidFill>
                  <a:srgbClr val="FFC000"/>
                </a:solidFill>
                <a:latin typeface="Meiryo UI" panose="020B0604030504040204" pitchFamily="50" charset="-128"/>
                <a:ea typeface="Meiryo UI" panose="020B0604030504040204" pitchFamily="50" charset="-128"/>
              </a:rPr>
              <a:t/>
            </a:r>
            <a:br>
              <a:rPr lang="en-US" sz="1600" b="1" dirty="0">
                <a:solidFill>
                  <a:srgbClr val="FFC000"/>
                </a:solidFill>
                <a:latin typeface="Meiryo UI" panose="020B0604030504040204" pitchFamily="50" charset="-128"/>
                <a:ea typeface="Meiryo UI" panose="020B0604030504040204" pitchFamily="50" charset="-128"/>
              </a:rPr>
            </a:br>
            <a:r>
              <a:rPr lang="en-US" dirty="0" smtClean="0">
                <a:solidFill>
                  <a:schemeClr val="bg1"/>
                </a:solidFill>
                <a:latin typeface="Meiryo UI" panose="020B0604030504040204" pitchFamily="50" charset="-128"/>
                <a:ea typeface="Meiryo UI" panose="020B0604030504040204" pitchFamily="50" charset="-128"/>
              </a:rPr>
              <a:t>32Gb </a:t>
            </a:r>
            <a:r>
              <a:rPr lang="en-US" dirty="0">
                <a:solidFill>
                  <a:schemeClr val="bg1"/>
                </a:solidFill>
                <a:latin typeface="Meiryo UI" panose="020B0604030504040204" pitchFamily="50" charset="-128"/>
                <a:ea typeface="Meiryo UI" panose="020B0604030504040204" pitchFamily="50" charset="-128"/>
              </a:rPr>
              <a:t>/ 16Gb / </a:t>
            </a:r>
            <a:r>
              <a:rPr lang="en-US" dirty="0" smtClean="0">
                <a:solidFill>
                  <a:schemeClr val="bg1"/>
                </a:solidFill>
                <a:latin typeface="Meiryo UI" panose="020B0604030504040204" pitchFamily="50" charset="-128"/>
                <a:ea typeface="Meiryo UI" panose="020B0604030504040204" pitchFamily="50" charset="-128"/>
              </a:rPr>
              <a:t>8Gb</a:t>
            </a:r>
            <a:br>
              <a:rPr lang="en-US" dirty="0" smtClean="0">
                <a:solidFill>
                  <a:schemeClr val="bg1"/>
                </a:solidFill>
                <a:latin typeface="Meiryo UI" panose="020B0604030504040204" pitchFamily="50" charset="-128"/>
                <a:ea typeface="Meiryo UI" panose="020B0604030504040204" pitchFamily="50" charset="-128"/>
              </a:rPr>
            </a:br>
            <a:endParaRPr dirty="0">
              <a:solidFill>
                <a:schemeClr val="bg1"/>
              </a:solidFill>
              <a:latin typeface="Meiryo UI" panose="020B0604030504040204" pitchFamily="50" charset="-128"/>
              <a:ea typeface="Meiryo UI" panose="020B0604030504040204" pitchFamily="50" charset="-128"/>
            </a:endParaRPr>
          </a:p>
          <a:p>
            <a:pPr marL="466725" marR="0" lvl="1" indent="-285750" algn="l" rtl="0">
              <a:spcBef>
                <a:spcPts val="0"/>
              </a:spcBef>
              <a:spcAft>
                <a:spcPts val="0"/>
              </a:spcAft>
              <a:buClr>
                <a:srgbClr val="FFC000"/>
              </a:buClr>
              <a:buFont typeface="Arial" panose="020B0604020202020204" pitchFamily="34" charset="0"/>
              <a:buChar char="•"/>
            </a:pPr>
            <a:r>
              <a:rPr lang="en-US" sz="1600" b="1" dirty="0" smtClean="0">
                <a:solidFill>
                  <a:srgbClr val="FFC000"/>
                </a:solidFill>
                <a:latin typeface="Meiryo UI" panose="020B0604030504040204" pitchFamily="50" charset="-128"/>
                <a:ea typeface="Meiryo UI" panose="020B0604030504040204" pitchFamily="50" charset="-128"/>
              </a:rPr>
              <a:t>TRX-16GFCSFP-SR</a:t>
            </a:r>
            <a:r>
              <a:rPr lang="en-US" sz="1600" b="1" dirty="0">
                <a:solidFill>
                  <a:srgbClr val="FFC000"/>
                </a:solidFill>
                <a:latin typeface="Meiryo UI" panose="020B0604030504040204" pitchFamily="50" charset="-128"/>
                <a:ea typeface="Meiryo UI" panose="020B0604030504040204" pitchFamily="50" charset="-128"/>
              </a:rPr>
              <a:t/>
            </a:r>
            <a:br>
              <a:rPr lang="en-US" sz="1600" b="1" dirty="0">
                <a:solidFill>
                  <a:srgbClr val="FFC000"/>
                </a:solidFill>
                <a:latin typeface="Meiryo UI" panose="020B0604030504040204" pitchFamily="50" charset="-128"/>
                <a:ea typeface="Meiryo UI" panose="020B0604030504040204" pitchFamily="50" charset="-128"/>
              </a:rPr>
            </a:br>
            <a:r>
              <a:rPr lang="en-US" dirty="0" smtClean="0">
                <a:solidFill>
                  <a:schemeClr val="bg1"/>
                </a:solidFill>
                <a:latin typeface="Meiryo UI" panose="020B0604030504040204" pitchFamily="50" charset="-128"/>
                <a:ea typeface="Meiryo UI" panose="020B0604030504040204" pitchFamily="50" charset="-128"/>
              </a:rPr>
              <a:t>16Gb </a:t>
            </a:r>
            <a:r>
              <a:rPr lang="en-US" dirty="0">
                <a:solidFill>
                  <a:schemeClr val="bg1"/>
                </a:solidFill>
                <a:latin typeface="Meiryo UI" panose="020B0604030504040204" pitchFamily="50" charset="-128"/>
                <a:ea typeface="Meiryo UI" panose="020B0604030504040204" pitchFamily="50" charset="-128"/>
              </a:rPr>
              <a:t>/ 8Gb / 4Gb</a:t>
            </a:r>
            <a:endParaRPr dirty="0">
              <a:solidFill>
                <a:schemeClr val="bg1"/>
              </a:solidFill>
              <a:latin typeface="Meiryo UI" panose="020B0604030504040204" pitchFamily="50" charset="-128"/>
              <a:ea typeface="Meiryo UI" panose="020B0604030504040204" pitchFamily="50" charset="-128"/>
            </a:endParaRPr>
          </a:p>
        </p:txBody>
      </p:sp>
      <p:pic>
        <p:nvPicPr>
          <p:cNvPr id="445" name="Google Shape;445;p38" descr="A close up of a device&#10;&#10;Description automatically generated"/>
          <p:cNvPicPr preferRelativeResize="0"/>
          <p:nvPr/>
        </p:nvPicPr>
        <p:blipFill rotWithShape="1">
          <a:blip r:embed="rId4">
            <a:alphaModFix/>
          </a:blip>
          <a:srcRect/>
          <a:stretch/>
        </p:blipFill>
        <p:spPr>
          <a:xfrm>
            <a:off x="2375535" y="4636150"/>
            <a:ext cx="1126805" cy="986571"/>
          </a:xfrm>
          <a:prstGeom prst="rect">
            <a:avLst/>
          </a:prstGeom>
          <a:noFill/>
          <a:ln>
            <a:noFill/>
          </a:ln>
          <a:effectLst>
            <a:reflection stA="52000" endA="300" endPos="35000" sy="-100000" algn="bl" rotWithShape="0"/>
          </a:effectLst>
        </p:spPr>
      </p:pic>
      <p:sp>
        <p:nvSpPr>
          <p:cNvPr id="446" name="Google Shape;446;p38"/>
          <p:cNvSpPr txBox="1"/>
          <p:nvPr/>
        </p:nvSpPr>
        <p:spPr>
          <a:xfrm>
            <a:off x="427055" y="344002"/>
            <a:ext cx="1133789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chemeClr val="lt1"/>
                </a:solidFill>
                <a:latin typeface="Meiryo UI" panose="020B0604030504040204" pitchFamily="50" charset="-128"/>
                <a:ea typeface="Meiryo UI" panose="020B0604030504040204" pitchFamily="50" charset="-128"/>
              </a:rPr>
              <a:t>ファイバーチャネル</a:t>
            </a:r>
            <a:r>
              <a:rPr lang="en-US" sz="3600" b="1" dirty="0" err="1" smtClean="0">
                <a:solidFill>
                  <a:schemeClr val="lt1"/>
                </a:solidFill>
                <a:latin typeface="Meiryo UI" panose="020B0604030504040204" pitchFamily="50" charset="-128"/>
                <a:ea typeface="Meiryo UI" panose="020B0604030504040204" pitchFamily="50" charset="-128"/>
              </a:rPr>
              <a:t>SAN</a:t>
            </a:r>
            <a:r>
              <a:rPr lang="en-US" sz="3600" b="1" dirty="0" smtClean="0">
                <a:solidFill>
                  <a:schemeClr val="lt1"/>
                </a:solidFill>
                <a:latin typeface="Meiryo UI" panose="020B0604030504040204" pitchFamily="50" charset="-128"/>
                <a:ea typeface="Meiryo UI" panose="020B0604030504040204" pitchFamily="50" charset="-128"/>
              </a:rPr>
              <a:t> 32Gb/s</a:t>
            </a:r>
            <a:r>
              <a:rPr lang="en-US" sz="3600" b="1" dirty="0">
                <a:solidFill>
                  <a:schemeClr val="lt1"/>
                </a:solidFill>
                <a:latin typeface="Meiryo UI" panose="020B0604030504040204" pitchFamily="50" charset="-128"/>
                <a:ea typeface="Meiryo UI" panose="020B0604030504040204" pitchFamily="50" charset="-128"/>
              </a:rPr>
              <a:t>および16Gb/</a:t>
            </a:r>
            <a:r>
              <a:rPr lang="en-US" sz="3600" b="1" dirty="0" err="1">
                <a:solidFill>
                  <a:schemeClr val="lt1"/>
                </a:solidFill>
                <a:latin typeface="Meiryo UI" panose="020B0604030504040204" pitchFamily="50" charset="-128"/>
                <a:ea typeface="Meiryo UI" panose="020B0604030504040204" pitchFamily="50" charset="-128"/>
              </a:rPr>
              <a:t>s</a:t>
            </a:r>
            <a:r>
              <a:rPr lang="en-US" sz="3600" b="1" dirty="0" err="1" smtClean="0">
                <a:solidFill>
                  <a:schemeClr val="lt1"/>
                </a:solidFill>
                <a:latin typeface="Meiryo UI" panose="020B0604030504040204" pitchFamily="50" charset="-128"/>
                <a:ea typeface="Meiryo UI" panose="020B0604030504040204" pitchFamily="50" charset="-128"/>
              </a:rPr>
              <a:t>の</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ja-JP" altLang="en-US" sz="3600" b="1" dirty="0" smtClean="0">
                <a:solidFill>
                  <a:schemeClr val="lt1"/>
                </a:solidFill>
                <a:latin typeface="Meiryo UI" panose="020B0604030504040204" pitchFamily="50" charset="-128"/>
                <a:ea typeface="Meiryo UI" panose="020B0604030504040204" pitchFamily="50" charset="-128"/>
              </a:rPr>
              <a:t>ファイル保存</a:t>
            </a:r>
            <a:r>
              <a:rPr lang="en-US" altLang="ja-JP" sz="3600" b="1" dirty="0" smtClean="0">
                <a:solidFill>
                  <a:schemeClr val="lt1"/>
                </a:solidFill>
                <a:latin typeface="Meiryo UI" panose="020B0604030504040204" pitchFamily="50" charset="-128"/>
                <a:ea typeface="Meiryo UI" panose="020B0604030504040204" pitchFamily="50" charset="-128"/>
              </a:rPr>
              <a:t>/</a:t>
            </a:r>
            <a:r>
              <a:rPr lang="en-US" sz="3600" b="1" dirty="0" err="1" smtClean="0">
                <a:solidFill>
                  <a:schemeClr val="lt1"/>
                </a:solidFill>
                <a:latin typeface="Meiryo UI" panose="020B0604030504040204" pitchFamily="50" charset="-128"/>
                <a:ea typeface="Meiryo UI" panose="020B0604030504040204" pitchFamily="50" charset="-128"/>
              </a:rPr>
              <a:t>バックアップ</a:t>
            </a:r>
            <a:r>
              <a:rPr lang="ja-JP" altLang="en-US" sz="3600" b="1" dirty="0" smtClean="0">
                <a:solidFill>
                  <a:schemeClr val="lt1"/>
                </a:solidFill>
                <a:latin typeface="Meiryo UI" panose="020B0604030504040204" pitchFamily="50" charset="-128"/>
                <a:ea typeface="Meiryo UI" panose="020B0604030504040204" pitchFamily="50" charset="-128"/>
              </a:rPr>
              <a:t>のための</a:t>
            </a:r>
            <a:r>
              <a:rPr lang="en-US" sz="3600" b="1" dirty="0" err="1" smtClean="0">
                <a:solidFill>
                  <a:schemeClr val="lt1"/>
                </a:solidFill>
                <a:latin typeface="Meiryo UI" panose="020B0604030504040204" pitchFamily="50" charset="-128"/>
                <a:ea typeface="Meiryo UI" panose="020B0604030504040204" pitchFamily="50" charset="-128"/>
              </a:rPr>
              <a:t>手頃な</a:t>
            </a:r>
            <a:r>
              <a:rPr lang="en-US" sz="3600" b="1" dirty="0" err="1">
                <a:solidFill>
                  <a:schemeClr val="lt1"/>
                </a:solidFill>
                <a:latin typeface="Meiryo UI" panose="020B0604030504040204" pitchFamily="50" charset="-128"/>
                <a:ea typeface="Meiryo UI" panose="020B0604030504040204" pitchFamily="50" charset="-128"/>
              </a:rPr>
              <a:t>NASソリューション</a:t>
            </a:r>
            <a:endParaRPr sz="3600" b="1" dirty="0">
              <a:solidFill>
                <a:schemeClr val="lt1"/>
              </a:solidFill>
              <a:latin typeface="Meiryo UI" panose="020B0604030504040204" pitchFamily="50" charset="-128"/>
              <a:ea typeface="Meiryo UI" panose="020B0604030504040204" pitchFamily="50" charset="-128"/>
              <a:sym typeface="Arial"/>
            </a:endParaRPr>
          </a:p>
        </p:txBody>
      </p:sp>
      <p:pic>
        <p:nvPicPr>
          <p:cNvPr id="447" name="Google Shape;447;p38" descr="一張含有 文字, 電子用品 的圖片&#10;&#10;自動產生的描述"/>
          <p:cNvPicPr preferRelativeResize="0"/>
          <p:nvPr/>
        </p:nvPicPr>
        <p:blipFill rotWithShape="1">
          <a:blip r:embed="rId5">
            <a:alphaModFix/>
          </a:blip>
          <a:srcRect/>
          <a:stretch/>
        </p:blipFill>
        <p:spPr>
          <a:xfrm>
            <a:off x="6169215" y="4669429"/>
            <a:ext cx="5386478" cy="920011"/>
          </a:xfrm>
          <a:prstGeom prst="rect">
            <a:avLst/>
          </a:prstGeom>
          <a:noFill/>
          <a:ln>
            <a:noFill/>
          </a:ln>
        </p:spPr>
      </p:pic>
      <p:pic>
        <p:nvPicPr>
          <p:cNvPr id="448" name="Google Shape;448;p38"/>
          <p:cNvPicPr preferRelativeResize="0"/>
          <p:nvPr/>
        </p:nvPicPr>
        <p:blipFill rotWithShape="1">
          <a:blip r:embed="rId6">
            <a:alphaModFix/>
          </a:blip>
          <a:srcRect/>
          <a:stretch/>
        </p:blipFill>
        <p:spPr>
          <a:xfrm>
            <a:off x="496159" y="1727085"/>
            <a:ext cx="3553152" cy="2220720"/>
          </a:xfrm>
          <a:prstGeom prst="rect">
            <a:avLst/>
          </a:prstGeom>
          <a:noFill/>
          <a:ln>
            <a:noFill/>
          </a:ln>
        </p:spPr>
      </p:pic>
      <p:sp>
        <p:nvSpPr>
          <p:cNvPr id="449" name="Google Shape;449;p38"/>
          <p:cNvSpPr txBox="1"/>
          <p:nvPr/>
        </p:nvSpPr>
        <p:spPr>
          <a:xfrm>
            <a:off x="5974080" y="1969749"/>
            <a:ext cx="3911600" cy="963313"/>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0"/>
              </a:spcAft>
              <a:buNone/>
            </a:pPr>
            <a:r>
              <a:rPr lang="en-US" sz="2000" dirty="0" err="1">
                <a:solidFill>
                  <a:srgbClr val="0070C0"/>
                </a:solidFill>
                <a:latin typeface="Meiryo UI" panose="020B0604030504040204" pitchFamily="50" charset="-128"/>
                <a:ea typeface="Meiryo UI" panose="020B0604030504040204" pitchFamily="50" charset="-128"/>
              </a:rPr>
              <a:t>NAS</a:t>
            </a:r>
            <a:r>
              <a:rPr lang="en-US" sz="2000" dirty="0" err="1">
                <a:solidFill>
                  <a:schemeClr val="dk1"/>
                </a:solidFill>
                <a:latin typeface="Meiryo UI" panose="020B0604030504040204" pitchFamily="50" charset="-128"/>
                <a:ea typeface="Meiryo UI" panose="020B0604030504040204" pitchFamily="50" charset="-128"/>
              </a:rPr>
              <a:t>向けに設計された、</a:t>
            </a:r>
            <a:r>
              <a:rPr lang="en-US" sz="2000" dirty="0" err="1" smtClean="0">
                <a:solidFill>
                  <a:schemeClr val="dk1"/>
                </a:solidFill>
                <a:latin typeface="Meiryo UI" panose="020B0604030504040204" pitchFamily="50" charset="-128"/>
                <a:ea typeface="Meiryo UI" panose="020B0604030504040204" pitchFamily="50" charset="-128"/>
              </a:rPr>
              <a:t>高性能で</a:t>
            </a:r>
            <a:r>
              <a:rPr lang="en-US" sz="2000" dirty="0" smtClean="0">
                <a:solidFill>
                  <a:schemeClr val="dk1"/>
                </a:solidFill>
                <a:latin typeface="Meiryo UI" panose="020B0604030504040204" pitchFamily="50" charset="-128"/>
                <a:ea typeface="Meiryo UI" panose="020B0604030504040204" pitchFamily="50" charset="-128"/>
              </a:rPr>
              <a:t/>
            </a:r>
            <a:br>
              <a:rPr lang="en-US" sz="2000" dirty="0" smtClean="0">
                <a:solidFill>
                  <a:schemeClr val="dk1"/>
                </a:solidFill>
                <a:latin typeface="Meiryo UI" panose="020B0604030504040204" pitchFamily="50" charset="-128"/>
                <a:ea typeface="Meiryo UI" panose="020B0604030504040204" pitchFamily="50" charset="-128"/>
              </a:rPr>
            </a:br>
            <a:r>
              <a:rPr lang="en-US" sz="2000" dirty="0" err="1" smtClean="0">
                <a:solidFill>
                  <a:schemeClr val="dk1"/>
                </a:solidFill>
                <a:latin typeface="Meiryo UI" panose="020B0604030504040204" pitchFamily="50" charset="-128"/>
                <a:ea typeface="Meiryo UI" panose="020B0604030504040204" pitchFamily="50" charset="-128"/>
              </a:rPr>
              <a:t>効率的な</a:t>
            </a:r>
            <a:r>
              <a:rPr lang="en-US" sz="2000" dirty="0" err="1" smtClean="0">
                <a:solidFill>
                  <a:srgbClr val="0070C0"/>
                </a:solidFill>
                <a:latin typeface="Meiryo UI" panose="020B0604030504040204" pitchFamily="50" charset="-128"/>
                <a:ea typeface="Meiryo UI" panose="020B0604030504040204" pitchFamily="50" charset="-128"/>
              </a:rPr>
              <a:t>QNAP</a:t>
            </a:r>
            <a:r>
              <a:rPr lang="en-US" sz="2000" dirty="0" smtClean="0">
                <a:solidFill>
                  <a:srgbClr val="0070C0"/>
                </a:solidFill>
                <a:latin typeface="Meiryo UI" panose="020B0604030504040204" pitchFamily="50" charset="-128"/>
                <a:ea typeface="Meiryo UI" panose="020B0604030504040204" pitchFamily="50" charset="-128"/>
              </a:rPr>
              <a:t> </a:t>
            </a:r>
            <a:r>
              <a:rPr lang="en-US" sz="2000" dirty="0" err="1" smtClean="0">
                <a:solidFill>
                  <a:srgbClr val="0070C0"/>
                </a:solidFill>
                <a:latin typeface="Meiryo UI" panose="020B0604030504040204" pitchFamily="50" charset="-128"/>
                <a:ea typeface="Meiryo UI" panose="020B0604030504040204" pitchFamily="50" charset="-128"/>
              </a:rPr>
              <a:t>FC</a:t>
            </a:r>
            <a:r>
              <a:rPr lang="en-US" sz="2000" dirty="0" err="1">
                <a:solidFill>
                  <a:srgbClr val="0070C0"/>
                </a:solidFill>
                <a:latin typeface="Meiryo UI" panose="020B0604030504040204" pitchFamily="50" charset="-128"/>
                <a:ea typeface="Meiryo UI" panose="020B0604030504040204" pitchFamily="50" charset="-128"/>
              </a:rPr>
              <a:t>拡張カード</a:t>
            </a:r>
            <a:r>
              <a:rPr lang="en-US" sz="2000" dirty="0">
                <a:solidFill>
                  <a:srgbClr val="0070C0"/>
                </a:solidFill>
                <a:latin typeface="Meiryo UI" panose="020B0604030504040204" pitchFamily="50" charset="-128"/>
                <a:ea typeface="Meiryo UI" panose="020B0604030504040204" pitchFamily="50" charset="-128"/>
              </a:rPr>
              <a:t>*</a:t>
            </a:r>
            <a:endParaRPr sz="2000" dirty="0">
              <a:solidFill>
                <a:srgbClr val="0070C0"/>
              </a:solidFill>
              <a:latin typeface="Meiryo UI" panose="020B0604030504040204" pitchFamily="50" charset="-128"/>
              <a:ea typeface="Meiryo UI" panose="020B0604030504040204" pitchFamily="50" charset="-128"/>
            </a:endParaRPr>
          </a:p>
          <a:p>
            <a:pPr marL="0" marR="0" lvl="0" indent="0" algn="l" rtl="0">
              <a:spcBef>
                <a:spcPts val="90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 Windows/</a:t>
            </a:r>
            <a:r>
              <a:rPr lang="en-US" sz="1050" dirty="0" err="1">
                <a:solidFill>
                  <a:schemeClr val="dk1"/>
                </a:solidFill>
                <a:latin typeface="Meiryo UI" panose="020B0604030504040204" pitchFamily="50" charset="-128"/>
                <a:ea typeface="Meiryo UI" panose="020B0604030504040204" pitchFamily="50" charset="-128"/>
              </a:rPr>
              <a:t>Linuxホストへのインストールはサポートされていません</a:t>
            </a:r>
            <a:endParaRPr sz="1050" dirty="0">
              <a:solidFill>
                <a:schemeClr val="dk1"/>
              </a:solidFill>
              <a:latin typeface="Meiryo UI" panose="020B0604030504040204" pitchFamily="50" charset="-128"/>
              <a:ea typeface="Meiryo UI" panose="020B0604030504040204" pitchFamily="50" charset="-128"/>
            </a:endParaRPr>
          </a:p>
        </p:txBody>
      </p:sp>
      <p:sp>
        <p:nvSpPr>
          <p:cNvPr id="450" name="Google Shape;450;p38"/>
          <p:cNvSpPr txBox="1"/>
          <p:nvPr/>
        </p:nvSpPr>
        <p:spPr>
          <a:xfrm>
            <a:off x="3443950" y="3879502"/>
            <a:ext cx="618245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2つの光FC</a:t>
            </a:r>
            <a:r>
              <a:rPr lang="en-US" sz="2000" dirty="0" smtClean="0">
                <a:solidFill>
                  <a:schemeClr val="lt1"/>
                </a:solidFill>
                <a:latin typeface="Meiryo UI" panose="020B0604030504040204" pitchFamily="50" charset="-128"/>
                <a:ea typeface="Meiryo UI" panose="020B0604030504040204" pitchFamily="50" charset="-128"/>
              </a:rPr>
              <a:t>トランシーバーが</a:t>
            </a:r>
            <a:r>
              <a:rPr lang="ja-JP" altLang="en-US" sz="2000" dirty="0" smtClean="0">
                <a:solidFill>
                  <a:schemeClr val="lt1"/>
                </a:solidFill>
                <a:latin typeface="Meiryo UI" panose="020B0604030504040204" pitchFamily="50" charset="-128"/>
                <a:ea typeface="Meiryo UI" panose="020B0604030504040204" pitchFamily="50" charset="-128"/>
              </a:rPr>
              <a:t>付属し</a:t>
            </a:r>
            <a:r>
              <a:rPr lang="en-US" sz="2000" dirty="0" err="1" smtClean="0">
                <a:solidFill>
                  <a:schemeClr val="lt1"/>
                </a:solidFill>
                <a:latin typeface="Meiryo UI" panose="020B0604030504040204" pitchFamily="50" charset="-128"/>
                <a:ea typeface="Meiryo UI" panose="020B0604030504040204" pitchFamily="50" charset="-128"/>
              </a:rPr>
              <a:t>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2000" dirty="0" smtClean="0">
                <a:solidFill>
                  <a:schemeClr val="lt1"/>
                </a:solidFill>
                <a:latin typeface="Meiryo UI" panose="020B0604030504040204" pitchFamily="50" charset="-128"/>
                <a:ea typeface="Meiryo UI" panose="020B0604030504040204" pitchFamily="50" charset="-128"/>
              </a:rPr>
              <a:t>以下が</a:t>
            </a:r>
            <a:r>
              <a:rPr lang="en-US" sz="2000" dirty="0" err="1" smtClean="0">
                <a:solidFill>
                  <a:schemeClr val="lt1"/>
                </a:solidFill>
                <a:latin typeface="Meiryo UI" panose="020B0604030504040204" pitchFamily="50" charset="-128"/>
                <a:ea typeface="Meiryo UI" panose="020B0604030504040204" pitchFamily="50" charset="-128"/>
              </a:rPr>
              <a:t>追加購入できます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endParaRPr>
          </a:p>
        </p:txBody>
      </p:sp>
      <p:sp>
        <p:nvSpPr>
          <p:cNvPr id="451" name="Google Shape;451;p38"/>
          <p:cNvSpPr txBox="1"/>
          <p:nvPr/>
        </p:nvSpPr>
        <p:spPr>
          <a:xfrm>
            <a:off x="3253975" y="5887711"/>
            <a:ext cx="2325756" cy="261610"/>
          </a:xfrm>
          <a:prstGeom prst="rect">
            <a:avLst/>
          </a:prstGeom>
          <a:noFill/>
          <a:ln>
            <a:noFill/>
          </a:ln>
        </p:spPr>
        <p:txBody>
          <a:bodyPr spcFirstLastPara="1" wrap="square" lIns="91425" tIns="45700" rIns="91425" bIns="45700" anchor="t" anchorCtr="0">
            <a:noAutofit/>
          </a:bodyPr>
          <a:lstStyle/>
          <a:p>
            <a:pPr marL="180975" marR="0" lvl="0" indent="0" algn="l" rtl="0">
              <a:spcBef>
                <a:spcPts val="0"/>
              </a:spcBef>
              <a:spcAft>
                <a:spcPts val="0"/>
              </a:spcAft>
              <a:buNone/>
            </a:pPr>
            <a:r>
              <a:rPr lang="en-US" sz="1100" dirty="0" smtClean="0">
                <a:solidFill>
                  <a:schemeClr val="lt1"/>
                </a:solidFill>
                <a:latin typeface="Meiryo UI" panose="020B0604030504040204" pitchFamily="50" charset="-128"/>
                <a:ea typeface="Meiryo UI" panose="020B0604030504040204" pitchFamily="50" charset="-128"/>
              </a:rPr>
              <a:t>注</a:t>
            </a:r>
            <a:r>
              <a:rPr lang="ja-JP" altLang="en-US" sz="1100" dirty="0" smtClean="0">
                <a:solidFill>
                  <a:schemeClr val="lt1"/>
                </a:solidFill>
                <a:latin typeface="Meiryo UI" panose="020B0604030504040204" pitchFamily="50" charset="-128"/>
                <a:ea typeface="Meiryo UI" panose="020B0604030504040204" pitchFamily="50" charset="-128"/>
              </a:rPr>
              <a:t>記</a:t>
            </a:r>
            <a:r>
              <a:rPr lang="en-US" altLang="ja-JP" sz="1100" dirty="0" smtClean="0">
                <a:solidFill>
                  <a:schemeClr val="lt1"/>
                </a:solidFill>
                <a:latin typeface="Meiryo UI" panose="020B0604030504040204" pitchFamily="50" charset="-128"/>
                <a:ea typeface="Meiryo UI" panose="020B0604030504040204" pitchFamily="50" charset="-128"/>
              </a:rPr>
              <a:t>: </a:t>
            </a:r>
            <a:r>
              <a:rPr lang="en-US" sz="1100" dirty="0" err="1" smtClean="0">
                <a:solidFill>
                  <a:schemeClr val="lt1"/>
                </a:solidFill>
                <a:latin typeface="Meiryo UI" panose="020B0604030504040204" pitchFamily="50" charset="-128"/>
                <a:ea typeface="Meiryo UI" panose="020B0604030504040204" pitchFamily="50" charset="-128"/>
              </a:rPr>
              <a:t>ケーブルは</a:t>
            </a:r>
            <a:r>
              <a:rPr lang="ja-JP" altLang="en-US" sz="1100" dirty="0" smtClean="0">
                <a:solidFill>
                  <a:schemeClr val="lt1"/>
                </a:solidFill>
                <a:latin typeface="Meiryo UI" panose="020B0604030504040204" pitchFamily="50" charset="-128"/>
                <a:ea typeface="Meiryo UI" panose="020B0604030504040204" pitchFamily="50" charset="-128"/>
              </a:rPr>
              <a:t>付属し</a:t>
            </a:r>
            <a:r>
              <a:rPr lang="en-US" sz="1100" dirty="0" err="1" smtClean="0">
                <a:solidFill>
                  <a:schemeClr val="lt1"/>
                </a:solidFill>
                <a:latin typeface="Meiryo UI" panose="020B0604030504040204" pitchFamily="50" charset="-128"/>
                <a:ea typeface="Meiryo UI" panose="020B0604030504040204" pitchFamily="50" charset="-128"/>
              </a:rPr>
              <a:t>ません</a:t>
            </a:r>
            <a:r>
              <a:rPr lang="en-US" sz="1100" dirty="0">
                <a:solidFill>
                  <a:schemeClr val="lt1"/>
                </a:solidFill>
                <a:latin typeface="Meiryo UI" panose="020B0604030504040204" pitchFamily="50" charset="-128"/>
                <a:ea typeface="Meiryo UI" panose="020B0604030504040204" pitchFamily="50" charset="-128"/>
              </a:rPr>
              <a:t>。</a:t>
            </a:r>
            <a:endParaRPr sz="11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6355697" y="1988110"/>
            <a:ext cx="5116394" cy="492443"/>
          </a:xfrm>
          <a:prstGeom prst="rect">
            <a:avLst/>
          </a:prstGeom>
          <a:noFill/>
        </p:spPr>
        <p:txBody>
          <a:bodyPr wrap="square" lIns="121920" tIns="60960" rIns="121920" bIns="60960" rtlCol="0" anchor="t">
            <a:spAutoFit/>
          </a:bodyPr>
          <a:lstStyle/>
          <a:p>
            <a:pPr lvl="1" fontAlgn="base"/>
            <a:r>
              <a:rPr lang="en-US" altLang="zh-CN"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SAS</a:t>
            </a:r>
            <a:r>
              <a:rPr lang="zh-TW" altLang="en-US"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 HBA </a:t>
            </a:r>
            <a:r>
              <a:rPr lang="en-US" altLang="zh-TW"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ja-JP" altLang="en-US"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有料オプション</a:t>
            </a:r>
            <a:r>
              <a:rPr lang="en-US" altLang="zh-TW"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endParaRPr lang="en-US" altLang="zh-CN" sz="24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673895" y="2599383"/>
            <a:ext cx="3919423" cy="1382362"/>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1447087009"/>
              </p:ext>
            </p:extLst>
          </p:nvPr>
        </p:nvGraphicFramePr>
        <p:xfrm>
          <a:off x="6793245" y="3732818"/>
          <a:ext cx="4666206" cy="1937700"/>
        </p:xfrm>
        <a:graphic>
          <a:graphicData uri="http://schemas.openxmlformats.org/drawingml/2006/table">
            <a:tbl>
              <a:tblPr firstRow="1" bandRow="1">
                <a:tableStyleId>{21E4AEA4-8DFA-4A89-87EB-49C32662AFE0}</a:tableStyleId>
              </a:tblPr>
              <a:tblGrid>
                <a:gridCol w="1117495">
                  <a:extLst>
                    <a:ext uri="{9D8B030D-6E8A-4147-A177-3AD203B41FA5}">
                      <a16:colId xmlns:a16="http://schemas.microsoft.com/office/drawing/2014/main" val="2877333535"/>
                    </a:ext>
                  </a:extLst>
                </a:gridCol>
                <a:gridCol w="1728199">
                  <a:extLst>
                    <a:ext uri="{9D8B030D-6E8A-4147-A177-3AD203B41FA5}">
                      <a16:colId xmlns:a16="http://schemas.microsoft.com/office/drawing/2014/main" val="1583857918"/>
                    </a:ext>
                  </a:extLst>
                </a:gridCol>
                <a:gridCol w="1820512">
                  <a:extLst>
                    <a:ext uri="{9D8B030D-6E8A-4147-A177-3AD203B41FA5}">
                      <a16:colId xmlns:a16="http://schemas.microsoft.com/office/drawing/2014/main" val="4178243829"/>
                    </a:ext>
                  </a:extLst>
                </a:gridCol>
              </a:tblGrid>
              <a:tr h="329628">
                <a:tc>
                  <a:txBody>
                    <a:bodyPr/>
                    <a:lstStyle/>
                    <a:p>
                      <a:pPr algn="ctr"/>
                      <a:endParaRPr lang="zh-TW" altLang="en-US" sz="110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100">
                          <a:latin typeface="Meiryo UI" panose="020B0604030504040204" pitchFamily="50" charset="-128"/>
                          <a:ea typeface="Meiryo UI" panose="020B0604030504040204" pitchFamily="50" charset="-128"/>
                          <a:cs typeface="Arial" panose="020B0604020202020204" pitchFamily="34" charset="0"/>
                        </a:rPr>
                        <a:t>QXP-820S-B3408</a:t>
                      </a:r>
                    </a:p>
                  </a:txBody>
                  <a:tcPr marL="121920" marR="121920" marT="60960" marB="60960"/>
                </a:tc>
                <a:tc>
                  <a:txBody>
                    <a:bodyPr/>
                    <a:lstStyle/>
                    <a:p>
                      <a:pPr algn="ctr"/>
                      <a:r>
                        <a:rPr lang="zh-TW" altLang="en-US" sz="1100">
                          <a:latin typeface="Meiryo UI" panose="020B0604030504040204" pitchFamily="50" charset="-128"/>
                          <a:ea typeface="Meiryo UI" panose="020B0604030504040204" pitchFamily="50" charset="-128"/>
                          <a:cs typeface="Arial" panose="020B0604020202020204" pitchFamily="34" charset="0"/>
                        </a:rPr>
                        <a:t>QXP-1620S-B3616W</a:t>
                      </a:r>
                    </a:p>
                  </a:txBody>
                  <a:tcPr marL="121920" marR="121920" marT="60960" marB="60960"/>
                </a:tc>
                <a:extLst>
                  <a:ext uri="{0D108BD9-81ED-4DB2-BD59-A6C34878D82A}">
                    <a16:rowId xmlns:a16="http://schemas.microsoft.com/office/drawing/2014/main" val="3084093980"/>
                  </a:ext>
                </a:extLst>
              </a:tr>
              <a:tr h="329628">
                <a:tc>
                  <a:txBody>
                    <a:bodyPr/>
                    <a:lstStyle/>
                    <a:p>
                      <a:pPr algn="ctr"/>
                      <a:r>
                        <a:rPr lang="zh-TW" altLang="en-US" sz="1100" dirty="0">
                          <a:latin typeface="Meiryo UI" panose="020B0604030504040204" pitchFamily="50" charset="-128"/>
                          <a:ea typeface="Meiryo UI" panose="020B0604030504040204" pitchFamily="50" charset="-128"/>
                          <a:cs typeface="Arial" panose="020B0604020202020204" pitchFamily="34" charset="0"/>
                        </a:rPr>
                        <a:t>PCI</a:t>
                      </a:r>
                      <a:r>
                        <a:rPr lang="en-US" altLang="zh-TW" sz="1100" dirty="0" smtClean="0">
                          <a:latin typeface="Meiryo UI" panose="020B0604030504040204" pitchFamily="50" charset="-128"/>
                          <a:ea typeface="Meiryo UI" panose="020B0604030504040204" pitchFamily="50" charset="-128"/>
                          <a:cs typeface="Arial" panose="020B0604020202020204" pitchFamily="34" charset="0"/>
                        </a:rPr>
                        <a:t>e</a:t>
                      </a:r>
                      <a:r>
                        <a:rPr lang="ja-JP" altLang="en-US" sz="1100" dirty="0" smtClean="0">
                          <a:latin typeface="Meiryo UI" panose="020B0604030504040204" pitchFamily="50" charset="-128"/>
                          <a:ea typeface="Meiryo UI" panose="020B0604030504040204" pitchFamily="50" charset="-128"/>
                          <a:cs typeface="Arial" panose="020B0604020202020204" pitchFamily="34" charset="0"/>
                        </a:rPr>
                        <a:t>バス</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100">
                          <a:latin typeface="Meiryo UI" panose="020B0604030504040204" pitchFamily="50" charset="-128"/>
                          <a:ea typeface="Meiryo UI" panose="020B0604030504040204" pitchFamily="50" charset="-128"/>
                          <a:cs typeface="Arial" panose="020B0604020202020204" pitchFamily="34" charset="0"/>
                        </a:rPr>
                        <a:t>PCIe</a:t>
                      </a:r>
                      <a:r>
                        <a:rPr lang="en-US" altLang="zh-TW" sz="1100">
                          <a:latin typeface="Meiryo UI" panose="020B0604030504040204" pitchFamily="50" charset="-128"/>
                          <a:ea typeface="Meiryo UI" panose="020B0604030504040204" pitchFamily="50" charset="-128"/>
                          <a:cs typeface="Arial" panose="020B0604020202020204" pitchFamily="34" charset="0"/>
                        </a:rPr>
                        <a:t> 3.0</a:t>
                      </a:r>
                      <a:r>
                        <a:rPr lang="zh-TW" altLang="en-US" sz="1100">
                          <a:latin typeface="Meiryo UI" panose="020B0604030504040204" pitchFamily="50" charset="-128"/>
                          <a:ea typeface="Meiryo UI" panose="020B0604030504040204" pitchFamily="50" charset="-128"/>
                          <a:cs typeface="Arial" panose="020B0604020202020204" pitchFamily="34" charset="0"/>
                        </a:rPr>
                        <a:t> x8</a:t>
                      </a:r>
                    </a:p>
                  </a:txBody>
                  <a:tcPr marL="121920" marR="121920" marT="60960" marB="60960"/>
                </a:tc>
                <a:tc>
                  <a:txBody>
                    <a:bodyPr/>
                    <a:lstStyle/>
                    <a:p>
                      <a:pPr algn="ctr"/>
                      <a:r>
                        <a:rPr lang="zh-TW" altLang="en-US" sz="1100">
                          <a:latin typeface="Meiryo UI" panose="020B0604030504040204" pitchFamily="50" charset="-128"/>
                          <a:ea typeface="Meiryo UI" panose="020B0604030504040204" pitchFamily="50" charset="-128"/>
                          <a:cs typeface="Arial" panose="020B0604020202020204" pitchFamily="34" charset="0"/>
                        </a:rPr>
                        <a:t>PCIe</a:t>
                      </a:r>
                      <a:r>
                        <a:rPr lang="en-US" altLang="zh-TW" sz="1100">
                          <a:latin typeface="Meiryo UI" panose="020B0604030504040204" pitchFamily="50" charset="-128"/>
                          <a:ea typeface="Meiryo UI" panose="020B0604030504040204" pitchFamily="50" charset="-128"/>
                          <a:cs typeface="Arial" panose="020B0604020202020204" pitchFamily="34" charset="0"/>
                        </a:rPr>
                        <a:t> </a:t>
                      </a:r>
                      <a:r>
                        <a:rPr lang="zh-TW" altLang="en-US" sz="1100">
                          <a:latin typeface="Meiryo UI" panose="020B0604030504040204" pitchFamily="50" charset="-128"/>
                          <a:ea typeface="Meiryo UI" panose="020B0604030504040204" pitchFamily="50" charset="-128"/>
                          <a:cs typeface="Arial" panose="020B0604020202020204" pitchFamily="34" charset="0"/>
                        </a:rPr>
                        <a:t>3</a:t>
                      </a:r>
                      <a:r>
                        <a:rPr lang="en-US" altLang="zh-TW" sz="1100">
                          <a:latin typeface="Meiryo UI" panose="020B0604030504040204" pitchFamily="50" charset="-128"/>
                          <a:ea typeface="Meiryo UI" panose="020B0604030504040204" pitchFamily="50" charset="-128"/>
                          <a:cs typeface="Arial" panose="020B0604020202020204" pitchFamily="34" charset="0"/>
                        </a:rPr>
                        <a:t>.0</a:t>
                      </a:r>
                      <a:r>
                        <a:rPr lang="zh-TW" altLang="en-US" sz="1100">
                          <a:latin typeface="Meiryo UI" panose="020B0604030504040204" pitchFamily="50" charset="-128"/>
                          <a:ea typeface="Meiryo UI" panose="020B0604030504040204" pitchFamily="50" charset="-128"/>
                          <a:cs typeface="Arial" panose="020B0604020202020204" pitchFamily="34" charset="0"/>
                        </a:rPr>
                        <a:t> x16</a:t>
                      </a:r>
                    </a:p>
                  </a:txBody>
                  <a:tcPr marL="121920" marR="121920" marT="60960" marB="60960"/>
                </a:tc>
                <a:extLst>
                  <a:ext uri="{0D108BD9-81ED-4DB2-BD59-A6C34878D82A}">
                    <a16:rowId xmlns:a16="http://schemas.microsoft.com/office/drawing/2014/main" val="934413174"/>
                  </a:ext>
                </a:extLst>
              </a:tr>
              <a:tr h="329628">
                <a:tc>
                  <a:txBody>
                    <a:bodyPr/>
                    <a:lstStyle/>
                    <a:p>
                      <a:pPr lvl="0" algn="ctr">
                        <a:buNone/>
                      </a:pPr>
                      <a:r>
                        <a:rPr lang="zh-TW" altLang="en-US" sz="1100" dirty="0">
                          <a:latin typeface="Meiryo UI" panose="020B0604030504040204" pitchFamily="50" charset="-128"/>
                          <a:ea typeface="Meiryo UI" panose="020B0604030504040204" pitchFamily="50" charset="-128"/>
                          <a:cs typeface="Arial" panose="020B0604020202020204" pitchFamily="34" charset="0"/>
                        </a:rPr>
                        <a:t>IOPS</a:t>
                      </a:r>
                    </a:p>
                  </a:txBody>
                  <a:tcPr marL="121920" marR="121920" marT="60960" marB="60960"/>
                </a:tc>
                <a:tc>
                  <a:txBody>
                    <a:bodyPr/>
                    <a:lstStyle/>
                    <a:p>
                      <a:pPr lvl="0" algn="ctr">
                        <a:buNone/>
                      </a:pPr>
                      <a:r>
                        <a:rPr lang="zh-TW" altLang="en-US" sz="1100">
                          <a:latin typeface="Meiryo UI" panose="020B0604030504040204" pitchFamily="50" charset="-128"/>
                          <a:ea typeface="Meiryo UI" panose="020B0604030504040204" pitchFamily="50" charset="-128"/>
                          <a:cs typeface="Arial" panose="020B0604020202020204" pitchFamily="34" charset="0"/>
                        </a:rPr>
                        <a:t>1.2X</a:t>
                      </a:r>
                      <a:endParaRPr lang="zh-TW" sz="240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lvl="0" algn="ctr">
                        <a:buNone/>
                      </a:pPr>
                      <a:r>
                        <a:rPr lang="zh-TW" altLang="en-US" sz="1100">
                          <a:latin typeface="Meiryo UI" panose="020B0604030504040204" pitchFamily="50" charset="-128"/>
                          <a:ea typeface="Meiryo UI" panose="020B0604030504040204" pitchFamily="50" charset="-128"/>
                          <a:cs typeface="Arial" panose="020B0604020202020204" pitchFamily="34" charset="0"/>
                        </a:rPr>
                        <a:t>1.8X</a:t>
                      </a:r>
                      <a:endParaRPr lang="zh-TW" sz="240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extLst>
                  <a:ext uri="{0D108BD9-81ED-4DB2-BD59-A6C34878D82A}">
                    <a16:rowId xmlns:a16="http://schemas.microsoft.com/office/drawing/2014/main" val="3158572183"/>
                  </a:ext>
                </a:extLst>
              </a:tr>
              <a:tr h="329628">
                <a:tc>
                  <a:txBody>
                    <a:bodyPr/>
                    <a:lstStyle/>
                    <a:p>
                      <a:pPr lvl="0" algn="ctr">
                        <a:buNone/>
                      </a:pPr>
                      <a:r>
                        <a:rPr lang="ja-JP" altLang="en-US" sz="1100" dirty="0" smtClean="0">
                          <a:latin typeface="Meiryo UI" panose="020B0604030504040204" pitchFamily="50" charset="-128"/>
                          <a:ea typeface="Meiryo UI" panose="020B0604030504040204" pitchFamily="50" charset="-128"/>
                          <a:cs typeface="Arial" panose="020B0604020202020204" pitchFamily="34" charset="0"/>
                        </a:rPr>
                        <a:t>帯域幅</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lvl="0" algn="ctr">
                        <a:buNone/>
                      </a:pPr>
                      <a:r>
                        <a:rPr lang="zh-TW" altLang="en-US" sz="1100" dirty="0">
                          <a:latin typeface="Meiryo UI" panose="020B0604030504040204" pitchFamily="50" charset="-128"/>
                          <a:ea typeface="Meiryo UI" panose="020B0604030504040204" pitchFamily="50" charset="-128"/>
                          <a:cs typeface="Arial" panose="020B0604020202020204" pitchFamily="34" charset="0"/>
                        </a:rPr>
                        <a:t>6,850 MB</a:t>
                      </a:r>
                      <a:r>
                        <a:rPr lang="en-US" altLang="zh-TW" sz="1100" dirty="0">
                          <a:latin typeface="Meiryo UI" panose="020B0604030504040204" pitchFamily="50" charset="-128"/>
                          <a:ea typeface="Meiryo UI" panose="020B0604030504040204" pitchFamily="50" charset="-128"/>
                          <a:cs typeface="Arial" panose="020B0604020202020204" pitchFamily="34" charset="0"/>
                        </a:rPr>
                        <a:t>/</a:t>
                      </a:r>
                      <a:r>
                        <a:rPr lang="zh-TW" altLang="en-US" sz="1100" dirty="0">
                          <a:latin typeface="Meiryo UI" panose="020B0604030504040204" pitchFamily="50" charset="-128"/>
                          <a:ea typeface="Meiryo UI" panose="020B0604030504040204" pitchFamily="50" charset="-128"/>
                          <a:cs typeface="Arial" panose="020B0604020202020204" pitchFamily="34" charset="0"/>
                        </a:rPr>
                        <a:t>s</a:t>
                      </a:r>
                      <a:r>
                        <a:rPr lang="en-US" altLang="zh-TW" sz="1100" dirty="0">
                          <a:latin typeface="Meiryo UI" panose="020B0604030504040204" pitchFamily="50" charset="-128"/>
                          <a:ea typeface="Meiryo UI" panose="020B0604030504040204" pitchFamily="50" charset="-128"/>
                          <a:cs typeface="Arial" panose="020B0604020202020204" pitchFamily="34" charset="0"/>
                        </a:rPr>
                        <a:t>*</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lvl="0" algn="ctr">
                        <a:buNone/>
                      </a:pPr>
                      <a:r>
                        <a:rPr lang="zh-TW" altLang="en-US" sz="1100" dirty="0">
                          <a:latin typeface="Meiryo UI" panose="020B0604030504040204" pitchFamily="50" charset="-128"/>
                          <a:ea typeface="Meiryo UI" panose="020B0604030504040204" pitchFamily="50" charset="-128"/>
                          <a:cs typeface="Arial" panose="020B0604020202020204" pitchFamily="34" charset="0"/>
                        </a:rPr>
                        <a:t>13,700 MB</a:t>
                      </a:r>
                      <a:r>
                        <a:rPr lang="en-US" altLang="zh-TW" sz="1100" dirty="0">
                          <a:latin typeface="Meiryo UI" panose="020B0604030504040204" pitchFamily="50" charset="-128"/>
                          <a:ea typeface="Meiryo UI" panose="020B0604030504040204" pitchFamily="50" charset="-128"/>
                          <a:cs typeface="Arial" panose="020B0604020202020204" pitchFamily="34" charset="0"/>
                        </a:rPr>
                        <a:t>/</a:t>
                      </a:r>
                      <a:r>
                        <a:rPr lang="zh-TW" altLang="en-US" sz="1100" dirty="0">
                          <a:latin typeface="Meiryo UI" panose="020B0604030504040204" pitchFamily="50" charset="-128"/>
                          <a:ea typeface="Meiryo UI" panose="020B0604030504040204" pitchFamily="50" charset="-128"/>
                          <a:cs typeface="Arial" panose="020B0604020202020204" pitchFamily="34" charset="0"/>
                        </a:rPr>
                        <a:t>s</a:t>
                      </a:r>
                      <a:r>
                        <a:rPr lang="en-US" altLang="zh-TW" sz="1100" dirty="0">
                          <a:latin typeface="Meiryo UI" panose="020B0604030504040204" pitchFamily="50" charset="-128"/>
                          <a:ea typeface="Meiryo UI" panose="020B0604030504040204" pitchFamily="50" charset="-128"/>
                          <a:cs typeface="Arial" panose="020B0604020202020204" pitchFamily="34" charset="0"/>
                        </a:rPr>
                        <a:t>*</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extLst>
                  <a:ext uri="{0D108BD9-81ED-4DB2-BD59-A6C34878D82A}">
                    <a16:rowId xmlns:a16="http://schemas.microsoft.com/office/drawing/2014/main" val="4222810260"/>
                  </a:ext>
                </a:extLst>
              </a:tr>
              <a:tr h="283208">
                <a:tc>
                  <a:txBody>
                    <a:bodyPr/>
                    <a:lstStyle/>
                    <a:p>
                      <a:pPr algn="ctr"/>
                      <a:r>
                        <a:rPr lang="ja-JP" altLang="en-US" sz="1100" dirty="0" smtClean="0">
                          <a:latin typeface="Meiryo UI" panose="020B0604030504040204" pitchFamily="50" charset="-128"/>
                          <a:ea typeface="Meiryo UI" panose="020B0604030504040204" pitchFamily="50" charset="-128"/>
                          <a:cs typeface="Arial" panose="020B0604020202020204" pitchFamily="34" charset="0"/>
                        </a:rPr>
                        <a:t>ポート</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100" dirty="0" smtClean="0">
                          <a:latin typeface="Meiryo UI" panose="020B0604030504040204" pitchFamily="50" charset="-128"/>
                          <a:ea typeface="Meiryo UI" panose="020B0604030504040204" pitchFamily="50" charset="-128"/>
                          <a:cs typeface="Arial" panose="020B0604020202020204" pitchFamily="34" charset="0"/>
                        </a:rPr>
                        <a:t>8</a:t>
                      </a:r>
                      <a:r>
                        <a:rPr lang="ja-JP" altLang="en-US" sz="1100" dirty="0" smtClean="0">
                          <a:latin typeface="Meiryo UI" panose="020B0604030504040204" pitchFamily="50" charset="-128"/>
                          <a:ea typeface="Meiryo UI" panose="020B0604030504040204" pitchFamily="50" charset="-128"/>
                          <a:cs typeface="Arial" panose="020B0604020202020204" pitchFamily="34" charset="0"/>
                        </a:rPr>
                        <a:t>個の外部ポート</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100" dirty="0" smtClean="0">
                          <a:latin typeface="Meiryo UI" panose="020B0604030504040204" pitchFamily="50" charset="-128"/>
                          <a:ea typeface="Meiryo UI" panose="020B0604030504040204" pitchFamily="50" charset="-128"/>
                          <a:cs typeface="Arial" panose="020B0604020202020204" pitchFamily="34" charset="0"/>
                        </a:rPr>
                        <a:t>16</a:t>
                      </a:r>
                      <a:r>
                        <a:rPr lang="ja-JP" altLang="en-US" sz="1100" dirty="0" smtClean="0">
                          <a:latin typeface="Meiryo UI" panose="020B0604030504040204" pitchFamily="50" charset="-128"/>
                          <a:ea typeface="Meiryo UI" panose="020B0604030504040204" pitchFamily="50" charset="-128"/>
                          <a:cs typeface="Arial" panose="020B0604020202020204" pitchFamily="34" charset="0"/>
                        </a:rPr>
                        <a:t>個の外部ポート</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extLst>
                  <a:ext uri="{0D108BD9-81ED-4DB2-BD59-A6C34878D82A}">
                    <a16:rowId xmlns:a16="http://schemas.microsoft.com/office/drawing/2014/main" val="1776245412"/>
                  </a:ext>
                </a:extLst>
              </a:tr>
              <a:tr h="329628">
                <a:tc>
                  <a:txBody>
                    <a:bodyPr/>
                    <a:lstStyle/>
                    <a:p>
                      <a:pPr algn="ctr"/>
                      <a:r>
                        <a:rPr lang="ja-JP" altLang="en-US" sz="1100" dirty="0" smtClean="0">
                          <a:latin typeface="Meiryo UI" panose="020B0604030504040204" pitchFamily="50" charset="-128"/>
                          <a:ea typeface="Meiryo UI" panose="020B0604030504040204" pitchFamily="50" charset="-128"/>
                          <a:cs typeface="Arial" panose="020B0604020202020204" pitchFamily="34" charset="0"/>
                        </a:rPr>
                        <a:t>コネクタ</a:t>
                      </a:r>
                      <a:endParaRPr lang="zh-TW" altLang="en-US" sz="11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100">
                          <a:latin typeface="Meiryo UI" panose="020B0604030504040204" pitchFamily="50" charset="-128"/>
                          <a:ea typeface="Meiryo UI" panose="020B0604030504040204" pitchFamily="50" charset="-128"/>
                          <a:cs typeface="Arial" panose="020B0604020202020204" pitchFamily="34" charset="0"/>
                        </a:rPr>
                        <a:t>2 x SFF8644</a:t>
                      </a:r>
                    </a:p>
                  </a:txBody>
                  <a:tcPr marL="121920" marR="121920" marT="60960" marB="60960"/>
                </a:tc>
                <a:tc>
                  <a:txBody>
                    <a:bodyPr/>
                    <a:lstStyle/>
                    <a:p>
                      <a:pPr algn="ctr"/>
                      <a:r>
                        <a:rPr lang="zh-TW" altLang="en-US" sz="1100" dirty="0">
                          <a:latin typeface="Meiryo UI" panose="020B0604030504040204" pitchFamily="50" charset="-128"/>
                          <a:ea typeface="Meiryo UI" panose="020B0604030504040204" pitchFamily="50" charset="-128"/>
                          <a:cs typeface="Arial" panose="020B0604020202020204" pitchFamily="34" charset="0"/>
                        </a:rPr>
                        <a:t>4  x SFF8644</a:t>
                      </a:r>
                    </a:p>
                  </a:txBody>
                  <a:tcPr marL="121920" marR="121920" marT="60960" marB="60960"/>
                </a:tc>
                <a:extLst>
                  <a:ext uri="{0D108BD9-81ED-4DB2-BD59-A6C34878D82A}">
                    <a16:rowId xmlns:a16="http://schemas.microsoft.com/office/drawing/2014/main" val="417990189"/>
                  </a:ext>
                </a:extLst>
              </a:tr>
            </a:tbl>
          </a:graphicData>
        </a:graphic>
      </p:graphicFrame>
      <p:sp>
        <p:nvSpPr>
          <p:cNvPr id="23" name="矩形: 圓角 22">
            <a:extLst>
              <a:ext uri="{FF2B5EF4-FFF2-40B4-BE49-F238E27FC236}">
                <a16:creationId xmlns:a16="http://schemas.microsoft.com/office/drawing/2014/main" id="{8F752D94-F8AE-4D9E-B357-906646063CF2}"/>
              </a:ext>
            </a:extLst>
          </p:cNvPr>
          <p:cNvSpPr/>
          <p:nvPr/>
        </p:nvSpPr>
        <p:spPr>
          <a:xfrm>
            <a:off x="967091" y="5178663"/>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628315" y="5307028"/>
            <a:ext cx="6041435" cy="1169551"/>
          </a:xfrm>
          <a:prstGeom prst="rect">
            <a:avLst/>
          </a:prstGeom>
          <a:noFill/>
        </p:spPr>
        <p:txBody>
          <a:bodyPr wrap="square" lIns="121920" tIns="60960" rIns="121920" bIns="60960" rtlCol="0" anchor="t">
            <a:spAutoFit/>
          </a:bodyPr>
          <a:lstStyle/>
          <a:p>
            <a:pPr marL="609573" lvl="1">
              <a:spcBef>
                <a:spcPts val="800"/>
              </a:spcBef>
              <a:buClr>
                <a:srgbClr val="FA7100"/>
              </a:buClr>
              <a:buSzPts val="960"/>
            </a:pPr>
            <a:r>
              <a:rPr lang="en-US" altLang="ja-JP" sz="1200" dirty="0">
                <a:solidFill>
                  <a:schemeClr val="lt1"/>
                </a:solidFill>
                <a:latin typeface="Meiryo UI" panose="020B0604030504040204" pitchFamily="50" charset="-128"/>
                <a:ea typeface="Meiryo UI" panose="020B0604030504040204" pitchFamily="50" charset="-128"/>
              </a:rPr>
              <a:t>NAS</a:t>
            </a:r>
            <a:r>
              <a:rPr lang="ja-JP" altLang="en-US" sz="1200" dirty="0">
                <a:solidFill>
                  <a:schemeClr val="lt1"/>
                </a:solidFill>
                <a:latin typeface="Meiryo UI" panose="020B0604030504040204" pitchFamily="50" charset="-128"/>
                <a:ea typeface="Meiryo UI" panose="020B0604030504040204" pitchFamily="50" charset="-128"/>
              </a:rPr>
              <a:t>は最大</a:t>
            </a:r>
            <a:r>
              <a:rPr lang="en-US" altLang="ja-JP" sz="1200" dirty="0">
                <a:solidFill>
                  <a:srgbClr val="FFC000"/>
                </a:solidFill>
                <a:latin typeface="Meiryo UI" panose="020B0604030504040204" pitchFamily="50" charset="-128"/>
                <a:ea typeface="Meiryo UI" panose="020B0604030504040204" pitchFamily="50" charset="-128"/>
              </a:rPr>
              <a:t>16</a:t>
            </a:r>
            <a:r>
              <a:rPr lang="ja-JP" altLang="en-US" sz="1200" dirty="0">
                <a:solidFill>
                  <a:srgbClr val="FFC000"/>
                </a:solidFill>
                <a:latin typeface="Meiryo UI" panose="020B0604030504040204" pitchFamily="50" charset="-128"/>
                <a:ea typeface="Meiryo UI" panose="020B0604030504040204" pitchFamily="50" charset="-128"/>
              </a:rPr>
              <a:t>個</a:t>
            </a:r>
            <a:r>
              <a:rPr lang="ja-JP" altLang="en-US" sz="1200" dirty="0">
                <a:solidFill>
                  <a:schemeClr val="lt1"/>
                </a:solidFill>
                <a:latin typeface="Meiryo UI" panose="020B0604030504040204" pitchFamily="50" charset="-128"/>
                <a:ea typeface="Meiryo UI" panose="020B0604030504040204" pitchFamily="50" charset="-128"/>
              </a:rPr>
              <a:t>の</a:t>
            </a:r>
            <a:r>
              <a:rPr lang="en-US" altLang="ja-JP" sz="1200" dirty="0">
                <a:solidFill>
                  <a:schemeClr val="lt1"/>
                </a:solidFill>
                <a:latin typeface="Meiryo UI" panose="020B0604030504040204" pitchFamily="50" charset="-128"/>
                <a:ea typeface="Meiryo UI" panose="020B0604030504040204" pitchFamily="50" charset="-128"/>
              </a:rPr>
              <a:t>QNAP</a:t>
            </a:r>
            <a:r>
              <a:rPr lang="ja-JP" altLang="en-US" sz="1200" dirty="0">
                <a:solidFill>
                  <a:schemeClr val="lt1"/>
                </a:solidFill>
                <a:latin typeface="Meiryo UI" panose="020B0604030504040204" pitchFamily="50" charset="-128"/>
                <a:ea typeface="Meiryo UI" panose="020B0604030504040204" pitchFamily="50" charset="-128"/>
              </a:rPr>
              <a:t> </a:t>
            </a:r>
            <a:r>
              <a:rPr lang="en-US" altLang="ja-JP" sz="1200" dirty="0">
                <a:solidFill>
                  <a:schemeClr val="lt1"/>
                </a:solidFill>
                <a:latin typeface="Meiryo UI" panose="020B0604030504040204" pitchFamily="50" charset="-128"/>
                <a:ea typeface="Meiryo UI" panose="020B0604030504040204" pitchFamily="50" charset="-128"/>
              </a:rPr>
              <a:t>SAS JBOD</a:t>
            </a:r>
            <a:r>
              <a:rPr lang="ja-JP" altLang="en-US" sz="1200" dirty="0">
                <a:solidFill>
                  <a:schemeClr val="lt1"/>
                </a:solidFill>
                <a:latin typeface="Meiryo UI" panose="020B0604030504040204" pitchFamily="50" charset="-128"/>
                <a:ea typeface="Meiryo UI" panose="020B0604030504040204" pitchFamily="50" charset="-128"/>
              </a:rPr>
              <a:t>エンクロージャをサポートします</a:t>
            </a:r>
          </a:p>
          <a:p>
            <a:pPr marL="749269" lvl="1" indent="-139696">
              <a:spcBef>
                <a:spcPts val="800"/>
              </a:spcBef>
              <a:buClr>
                <a:srgbClr val="FA7100"/>
              </a:buClr>
              <a:buSzPts val="960"/>
              <a:buFont typeface="Arial"/>
              <a:buChar char="•"/>
            </a:pPr>
            <a:r>
              <a:rPr lang="en-US" altLang="ja-JP" sz="1200" dirty="0">
                <a:solidFill>
                  <a:srgbClr val="FFC000"/>
                </a:solidFill>
                <a:latin typeface="Meiryo UI" panose="020B0604030504040204" pitchFamily="50" charset="-128"/>
                <a:ea typeface="Meiryo UI" panose="020B0604030504040204" pitchFamily="50" charset="-128"/>
              </a:rPr>
              <a:t>12</a:t>
            </a:r>
            <a:r>
              <a:rPr lang="ja-JP" altLang="en-US" sz="1200" dirty="0">
                <a:solidFill>
                  <a:srgbClr val="FFC000"/>
                </a:solidFill>
                <a:latin typeface="Meiryo UI" panose="020B0604030504040204" pitchFamily="50" charset="-128"/>
                <a:ea typeface="Meiryo UI" panose="020B0604030504040204" pitchFamily="50" charset="-128"/>
              </a:rPr>
              <a:t>ベイ</a:t>
            </a:r>
            <a:r>
              <a:rPr lang="en-US" altLang="ja-JP" sz="1200" dirty="0">
                <a:solidFill>
                  <a:srgbClr val="FFC000"/>
                </a:solidFill>
                <a:latin typeface="Meiryo UI" panose="020B0604030504040204" pitchFamily="50" charset="-128"/>
                <a:ea typeface="Meiryo UI" panose="020B0604030504040204" pitchFamily="50" charset="-128"/>
              </a:rPr>
              <a:t>TL-R1220Sep-RP</a:t>
            </a:r>
            <a:r>
              <a:rPr lang="ja-JP" altLang="en-US" sz="1200" dirty="0">
                <a:solidFill>
                  <a:schemeClr val="lt1"/>
                </a:solidFill>
                <a:latin typeface="Meiryo UI" panose="020B0604030504040204" pitchFamily="50" charset="-128"/>
                <a:ea typeface="Meiryo UI" panose="020B0604030504040204" pitchFamily="50" charset="-128"/>
              </a:rPr>
              <a:t>または</a:t>
            </a:r>
            <a:r>
              <a:rPr lang="en-US" altLang="ja-JP" sz="1200" dirty="0">
                <a:solidFill>
                  <a:srgbClr val="FFC000"/>
                </a:solidFill>
                <a:latin typeface="Meiryo UI" panose="020B0604030504040204" pitchFamily="50" charset="-128"/>
                <a:ea typeface="Meiryo UI" panose="020B0604030504040204" pitchFamily="50" charset="-128"/>
              </a:rPr>
              <a:t>16</a:t>
            </a:r>
            <a:r>
              <a:rPr lang="ja-JP" altLang="en-US" sz="1200" dirty="0">
                <a:solidFill>
                  <a:srgbClr val="FFC000"/>
                </a:solidFill>
                <a:latin typeface="Meiryo UI" panose="020B0604030504040204" pitchFamily="50" charset="-128"/>
                <a:ea typeface="Meiryo UI" panose="020B0604030504040204" pitchFamily="50" charset="-128"/>
              </a:rPr>
              <a:t>ベイ</a:t>
            </a:r>
            <a:r>
              <a:rPr lang="en-US" altLang="ja-JP" sz="1200" dirty="0">
                <a:solidFill>
                  <a:srgbClr val="FFC000"/>
                </a:solidFill>
                <a:latin typeface="Meiryo UI" panose="020B0604030504040204" pitchFamily="50" charset="-128"/>
                <a:ea typeface="Meiryo UI" panose="020B0604030504040204" pitchFamily="50" charset="-128"/>
              </a:rPr>
              <a:t>TL-R1620Sep-RP</a:t>
            </a:r>
            <a:endParaRPr lang="ja-JP" altLang="en-US" sz="1200" dirty="0">
              <a:solidFill>
                <a:srgbClr val="FFC000"/>
              </a:solidFill>
              <a:latin typeface="Meiryo UI" panose="020B0604030504040204" pitchFamily="50" charset="-128"/>
              <a:ea typeface="Meiryo UI" panose="020B0604030504040204" pitchFamily="50" charset="-128"/>
            </a:endParaRPr>
          </a:p>
          <a:p>
            <a:pPr marL="749269" lvl="1" indent="-139696">
              <a:spcBef>
                <a:spcPts val="800"/>
              </a:spcBef>
              <a:buClr>
                <a:srgbClr val="FA7100"/>
              </a:buClr>
              <a:buSzPts val="960"/>
              <a:buFont typeface="Arial"/>
              <a:buChar char="•"/>
            </a:pPr>
            <a:r>
              <a:rPr lang="ja-JP" altLang="en-US" sz="1200" dirty="0">
                <a:solidFill>
                  <a:srgbClr val="FFC000"/>
                </a:solidFill>
                <a:latin typeface="Meiryo UI" panose="020B0604030504040204" pitchFamily="50" charset="-128"/>
                <a:ea typeface="Meiryo UI" panose="020B0604030504040204" pitchFamily="50" charset="-128"/>
              </a:rPr>
              <a:t>数百台</a:t>
            </a:r>
            <a:r>
              <a:rPr lang="ja-JP" altLang="en-US" sz="1200" dirty="0">
                <a:solidFill>
                  <a:schemeClr val="lt1"/>
                </a:solidFill>
                <a:latin typeface="Meiryo UI" panose="020B0604030504040204" pitchFamily="50" charset="-128"/>
                <a:ea typeface="Meiryo UI" panose="020B0604030504040204" pitchFamily="50" charset="-128"/>
              </a:rPr>
              <a:t>の</a:t>
            </a:r>
            <a:r>
              <a:rPr lang="en-US" altLang="ja-JP" sz="1200" dirty="0">
                <a:solidFill>
                  <a:schemeClr val="lt1"/>
                </a:solidFill>
                <a:latin typeface="Meiryo UI" panose="020B0604030504040204" pitchFamily="50" charset="-128"/>
                <a:ea typeface="Meiryo UI" panose="020B0604030504040204" pitchFamily="50" charset="-128"/>
              </a:rPr>
              <a:t>HDD</a:t>
            </a:r>
            <a:r>
              <a:rPr lang="ja-JP" altLang="en-US" sz="1200" dirty="0">
                <a:solidFill>
                  <a:schemeClr val="lt1"/>
                </a:solidFill>
                <a:latin typeface="Meiryo UI" panose="020B0604030504040204" pitchFamily="50" charset="-128"/>
                <a:ea typeface="Meiryo UI" panose="020B0604030504040204" pitchFamily="50" charset="-128"/>
              </a:rPr>
              <a:t>を搭載した各</a:t>
            </a:r>
            <a:r>
              <a:rPr lang="en-US" altLang="ja-JP" sz="1200" dirty="0">
                <a:solidFill>
                  <a:schemeClr val="lt1"/>
                </a:solidFill>
                <a:latin typeface="Meiryo UI" panose="020B0604030504040204" pitchFamily="50" charset="-128"/>
                <a:ea typeface="Meiryo UI" panose="020B0604030504040204" pitchFamily="50" charset="-128"/>
              </a:rPr>
              <a:t>NAS</a:t>
            </a:r>
            <a:r>
              <a:rPr lang="ja-JP" altLang="en-US" sz="1200" dirty="0" err="1">
                <a:solidFill>
                  <a:schemeClr val="lt1"/>
                </a:solidFill>
                <a:latin typeface="Meiryo UI" panose="020B0604030504040204" pitchFamily="50" charset="-128"/>
                <a:ea typeface="Meiryo UI" panose="020B0604030504040204" pitchFamily="50" charset="-128"/>
              </a:rPr>
              <a:t>、</a:t>
            </a:r>
            <a:r>
              <a:rPr lang="en-US" altLang="ja-JP" sz="1200" dirty="0">
                <a:solidFill>
                  <a:srgbClr val="FFC000"/>
                </a:solidFill>
                <a:latin typeface="Meiryo UI" panose="020B0604030504040204" pitchFamily="50" charset="-128"/>
                <a:ea typeface="Meiryo UI" panose="020B0604030504040204" pitchFamily="50" charset="-128"/>
              </a:rPr>
              <a:t>1〜3PB</a:t>
            </a:r>
            <a:r>
              <a:rPr lang="ja-JP" altLang="en-US" sz="1200" dirty="0">
                <a:solidFill>
                  <a:schemeClr val="lt1"/>
                </a:solidFill>
                <a:latin typeface="Meiryo UI" panose="020B0604030504040204" pitchFamily="50" charset="-128"/>
                <a:ea typeface="Meiryo UI" panose="020B0604030504040204" pitchFamily="50" charset="-128"/>
              </a:rPr>
              <a:t>の</a:t>
            </a:r>
            <a:r>
              <a:rPr lang="en-US" altLang="ja-JP" sz="1200" dirty="0" err="1">
                <a:solidFill>
                  <a:schemeClr val="lt1"/>
                </a:solidFill>
                <a:latin typeface="Meiryo UI" panose="020B0604030504040204" pitchFamily="50" charset="-128"/>
                <a:ea typeface="Meiryo UI" panose="020B0604030504040204" pitchFamily="50" charset="-128"/>
              </a:rPr>
              <a:t>rawHDD</a:t>
            </a:r>
            <a:r>
              <a:rPr lang="ja-JP" altLang="en-US" sz="1200" dirty="0">
                <a:solidFill>
                  <a:schemeClr val="lt1"/>
                </a:solidFill>
                <a:latin typeface="Meiryo UI" panose="020B0604030504040204" pitchFamily="50" charset="-128"/>
                <a:ea typeface="Meiryo UI" panose="020B0604030504040204" pitchFamily="50" charset="-128"/>
              </a:rPr>
              <a:t>容量</a:t>
            </a:r>
          </a:p>
          <a:p>
            <a:pPr marL="749270" lvl="1" indent="-139697">
              <a:spcBef>
                <a:spcPts val="800"/>
              </a:spcBef>
              <a:buClr>
                <a:srgbClr val="FA7100"/>
              </a:buClr>
              <a:buSzPts val="960"/>
              <a:buFont typeface="Arial"/>
              <a:buChar char="•"/>
            </a:pPr>
            <a:r>
              <a:rPr lang="en-US" altLang="ja-JP" sz="1200" dirty="0">
                <a:solidFill>
                  <a:schemeClr val="lt1"/>
                </a:solidFill>
                <a:latin typeface="Meiryo UI" panose="020B0604030504040204" pitchFamily="50" charset="-128"/>
                <a:ea typeface="Meiryo UI" panose="020B0604030504040204" pitchFamily="50" charset="-128"/>
              </a:rPr>
              <a:t>SAS JBOD</a:t>
            </a:r>
            <a:r>
              <a:rPr lang="ja-JP" altLang="en-US" sz="1200" dirty="0">
                <a:solidFill>
                  <a:schemeClr val="lt1"/>
                </a:solidFill>
                <a:latin typeface="Meiryo UI" panose="020B0604030504040204" pitchFamily="50" charset="-128"/>
                <a:ea typeface="Meiryo UI" panose="020B0604030504040204" pitchFamily="50" charset="-128"/>
              </a:rPr>
              <a:t>は、</a:t>
            </a:r>
            <a:r>
              <a:rPr lang="en-US" altLang="ja-JP" sz="1200" dirty="0">
                <a:solidFill>
                  <a:schemeClr val="lt1"/>
                </a:solidFill>
                <a:latin typeface="Meiryo UI" panose="020B0604030504040204" pitchFamily="50" charset="-128"/>
                <a:ea typeface="Meiryo UI" panose="020B0604030504040204" pitchFamily="50" charset="-128"/>
              </a:rPr>
              <a:t>NAS</a:t>
            </a:r>
            <a:r>
              <a:rPr lang="ja-JP" altLang="en-US" sz="1200" dirty="0">
                <a:solidFill>
                  <a:schemeClr val="lt1"/>
                </a:solidFill>
                <a:latin typeface="Meiryo UI" panose="020B0604030504040204" pitchFamily="50" charset="-128"/>
                <a:ea typeface="Meiryo UI" panose="020B0604030504040204" pitchFamily="50" charset="-128"/>
              </a:rPr>
              <a:t>の既存のストレージプールを拡張できます</a:t>
            </a:r>
          </a:p>
        </p:txBody>
      </p:sp>
      <p:sp>
        <p:nvSpPr>
          <p:cNvPr id="37" name="文字方塊 36">
            <a:extLst>
              <a:ext uri="{FF2B5EF4-FFF2-40B4-BE49-F238E27FC236}">
                <a16:creationId xmlns:a16="http://schemas.microsoft.com/office/drawing/2014/main" id="{416918FD-C6C7-44F5-9B5D-CB0353654837}"/>
              </a:ext>
            </a:extLst>
          </p:cNvPr>
          <p:cNvSpPr txBox="1"/>
          <p:nvPr/>
        </p:nvSpPr>
        <p:spPr>
          <a:xfrm>
            <a:off x="426000" y="292682"/>
            <a:ext cx="11340000" cy="1200329"/>
          </a:xfrm>
          <a:prstGeom prst="rect">
            <a:avLst/>
          </a:prstGeom>
          <a:noFill/>
        </p:spPr>
        <p:txBody>
          <a:bodyPr wrap="square" rtlCol="0">
            <a:spAutoFit/>
          </a:bodyPr>
          <a:lstStyle/>
          <a:p>
            <a:pPr algn="ctr"/>
            <a:r>
              <a:rPr lang="ja-JP" altLang="en-US" sz="3600" b="1" dirty="0">
                <a:solidFill>
                  <a:schemeClr val="lt1"/>
                </a:solidFill>
                <a:latin typeface="Meiryo UI" panose="020B0604030504040204" pitchFamily="50" charset="-128"/>
                <a:ea typeface="Meiryo UI" panose="020B0604030504040204" pitchFamily="50" charset="-128"/>
              </a:rPr>
              <a:t>複数の</a:t>
            </a:r>
            <a:r>
              <a:rPr lang="en-US" altLang="ja-JP" sz="3600" b="1" dirty="0">
                <a:solidFill>
                  <a:schemeClr val="lt1"/>
                </a:solidFill>
                <a:latin typeface="Meiryo UI" panose="020B0604030504040204" pitchFamily="50" charset="-128"/>
                <a:ea typeface="Meiryo UI" panose="020B0604030504040204" pitchFamily="50" charset="-128"/>
              </a:rPr>
              <a:t>QNAP SAS </a:t>
            </a:r>
            <a:r>
              <a:rPr lang="en-US" altLang="ja-JP" sz="3600" b="1" dirty="0" smtClean="0">
                <a:solidFill>
                  <a:schemeClr val="lt1"/>
                </a:solidFill>
                <a:latin typeface="Meiryo UI" panose="020B0604030504040204" pitchFamily="50" charset="-128"/>
                <a:ea typeface="Meiryo UI" panose="020B0604030504040204" pitchFamily="50" charset="-128"/>
              </a:rPr>
              <a:t>12Gb/s 12</a:t>
            </a:r>
            <a:r>
              <a:rPr lang="ja-JP" altLang="en-US" sz="3600" b="1" dirty="0">
                <a:solidFill>
                  <a:schemeClr val="lt1"/>
                </a:solidFill>
                <a:latin typeface="Meiryo UI" panose="020B0604030504040204" pitchFamily="50" charset="-128"/>
                <a:ea typeface="Meiryo UI" panose="020B0604030504040204" pitchFamily="50" charset="-128"/>
              </a:rPr>
              <a:t>ベイおよび</a:t>
            </a:r>
            <a:br>
              <a:rPr lang="ja-JP" altLang="en-US" sz="3600" b="1" dirty="0">
                <a:solidFill>
                  <a:schemeClr val="lt1"/>
                </a:solidFill>
                <a:latin typeface="Meiryo UI" panose="020B0604030504040204" pitchFamily="50" charset="-128"/>
                <a:ea typeface="Meiryo UI" panose="020B0604030504040204" pitchFamily="50" charset="-128"/>
              </a:rPr>
            </a:br>
            <a:r>
              <a:rPr lang="en-US" altLang="ja-JP" sz="3600" b="1" dirty="0">
                <a:solidFill>
                  <a:schemeClr val="lt1"/>
                </a:solidFill>
                <a:latin typeface="Meiryo UI" panose="020B0604030504040204" pitchFamily="50" charset="-128"/>
                <a:ea typeface="Meiryo UI" panose="020B0604030504040204" pitchFamily="50" charset="-128"/>
              </a:rPr>
              <a:t>16</a:t>
            </a:r>
            <a:r>
              <a:rPr lang="ja-JP" altLang="en-US" sz="3600" b="1" dirty="0">
                <a:solidFill>
                  <a:schemeClr val="lt1"/>
                </a:solidFill>
                <a:latin typeface="Meiryo UI" panose="020B0604030504040204" pitchFamily="50" charset="-128"/>
                <a:ea typeface="Meiryo UI" panose="020B0604030504040204" pitchFamily="50" charset="-128"/>
              </a:rPr>
              <a:t>ベイ</a:t>
            </a:r>
            <a:r>
              <a:rPr lang="en-US" altLang="ja-JP" sz="3600" b="1" dirty="0">
                <a:solidFill>
                  <a:schemeClr val="lt1"/>
                </a:solidFill>
                <a:latin typeface="Meiryo UI" panose="020B0604030504040204" pitchFamily="50" charset="-128"/>
                <a:ea typeface="Meiryo UI" panose="020B0604030504040204" pitchFamily="50" charset="-128"/>
              </a:rPr>
              <a:t>JBOD</a:t>
            </a:r>
            <a:r>
              <a:rPr lang="ja-JP" altLang="en-US" sz="3600" b="1" dirty="0">
                <a:solidFill>
                  <a:schemeClr val="lt1"/>
                </a:solidFill>
                <a:latin typeface="Meiryo UI" panose="020B0604030504040204" pitchFamily="50" charset="-128"/>
                <a:ea typeface="Meiryo UI" panose="020B0604030504040204" pitchFamily="50" charset="-128"/>
              </a:rPr>
              <a:t>ユニットによって</a:t>
            </a:r>
            <a:r>
              <a:rPr lang="en-US" altLang="ja-JP" sz="3600" b="1" dirty="0">
                <a:solidFill>
                  <a:schemeClr val="lt1"/>
                </a:solidFill>
                <a:latin typeface="Meiryo UI" panose="020B0604030504040204" pitchFamily="50" charset="-128"/>
                <a:ea typeface="Meiryo UI" panose="020B0604030504040204" pitchFamily="50" charset="-128"/>
              </a:rPr>
              <a:t>PB</a:t>
            </a:r>
            <a:r>
              <a:rPr lang="ja-JP" altLang="en-US" sz="3600" b="1" dirty="0">
                <a:solidFill>
                  <a:schemeClr val="lt1"/>
                </a:solidFill>
                <a:latin typeface="Meiryo UI" panose="020B0604030504040204" pitchFamily="50" charset="-128"/>
                <a:ea typeface="Meiryo UI" panose="020B0604030504040204" pitchFamily="50" charset="-128"/>
              </a:rPr>
              <a:t>ストレージ容量に到達</a:t>
            </a:r>
          </a:p>
        </p:txBody>
      </p:sp>
      <p:sp>
        <p:nvSpPr>
          <p:cNvPr id="35" name="文字方塊 34">
            <a:extLst>
              <a:ext uri="{FF2B5EF4-FFF2-40B4-BE49-F238E27FC236}">
                <a16:creationId xmlns:a16="http://schemas.microsoft.com/office/drawing/2014/main" id="{1C889B6C-908B-B04B-8E41-492CB8E21106}"/>
              </a:ext>
            </a:extLst>
          </p:cNvPr>
          <p:cNvSpPr txBox="1"/>
          <p:nvPr/>
        </p:nvSpPr>
        <p:spPr>
          <a:xfrm>
            <a:off x="6926832" y="6108113"/>
            <a:ext cx="39951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altLang="ja-JP" sz="800" dirty="0">
                <a:solidFill>
                  <a:schemeClr val="lt1"/>
                </a:solidFill>
                <a:latin typeface="Meiryo UI" panose="020B0604030504040204" pitchFamily="50" charset="-128"/>
                <a:ea typeface="Meiryo UI" panose="020B0604030504040204" pitchFamily="50" charset="-128"/>
              </a:rPr>
              <a:t>※</a:t>
            </a:r>
            <a:r>
              <a:rPr lang="ja-JP" altLang="en-US" sz="800" dirty="0">
                <a:solidFill>
                  <a:schemeClr val="lt1"/>
                </a:solidFill>
                <a:latin typeface="Meiryo UI" panose="020B0604030504040204" pitchFamily="50" charset="-128"/>
                <a:ea typeface="Meiryo UI" panose="020B0604030504040204" pitchFamily="50" charset="-128"/>
              </a:rPr>
              <a:t>上記のデータは、</a:t>
            </a:r>
            <a:r>
              <a:rPr lang="en-US" altLang="ja-JP" sz="800" dirty="0">
                <a:solidFill>
                  <a:schemeClr val="lt1"/>
                </a:solidFill>
                <a:latin typeface="Meiryo UI" panose="020B0604030504040204" pitchFamily="50" charset="-128"/>
                <a:ea typeface="Meiryo UI" panose="020B0604030504040204" pitchFamily="50" charset="-128"/>
              </a:rPr>
              <a:t>IC</a:t>
            </a:r>
            <a:r>
              <a:rPr lang="ja-JP" altLang="en-US" sz="800" dirty="0">
                <a:solidFill>
                  <a:schemeClr val="lt1"/>
                </a:solidFill>
                <a:latin typeface="Meiryo UI" panose="020B0604030504040204" pitchFamily="50" charset="-128"/>
                <a:ea typeface="Meiryo UI" panose="020B0604030504040204" pitchFamily="50" charset="-128"/>
              </a:rPr>
              <a:t>ベンダーのデータシートに基づく参考用です</a:t>
            </a:r>
            <a:r>
              <a:rPr lang="ja-JP" altLang="en-US" sz="800" dirty="0" smtClean="0">
                <a:solidFill>
                  <a:schemeClr val="lt1"/>
                </a:solidFill>
                <a:latin typeface="Meiryo UI" panose="020B0604030504040204" pitchFamily="50" charset="-128"/>
                <a:ea typeface="Meiryo UI" panose="020B0604030504040204" pitchFamily="50" charset="-128"/>
              </a:rPr>
              <a:t>。</a:t>
            </a:r>
            <a:r>
              <a:rPr lang="en-US" altLang="ja-JP" sz="800" dirty="0" smtClean="0">
                <a:solidFill>
                  <a:schemeClr val="lt1"/>
                </a:solidFill>
                <a:latin typeface="Meiryo UI" panose="020B0604030504040204" pitchFamily="50" charset="-128"/>
                <a:ea typeface="Meiryo UI" panose="020B0604030504040204" pitchFamily="50" charset="-128"/>
              </a:rPr>
              <a:t/>
            </a:r>
            <a:br>
              <a:rPr lang="en-US" altLang="ja-JP" sz="800" dirty="0" smtClean="0">
                <a:solidFill>
                  <a:schemeClr val="lt1"/>
                </a:solidFill>
                <a:latin typeface="Meiryo UI" panose="020B0604030504040204" pitchFamily="50" charset="-128"/>
                <a:ea typeface="Meiryo UI" panose="020B0604030504040204" pitchFamily="50" charset="-128"/>
              </a:rPr>
            </a:br>
            <a:r>
              <a:rPr lang="ja-JP" altLang="en-US" sz="800" dirty="0" smtClean="0">
                <a:solidFill>
                  <a:schemeClr val="lt1"/>
                </a:solidFill>
                <a:latin typeface="Meiryo UI" panose="020B0604030504040204" pitchFamily="50" charset="-128"/>
                <a:ea typeface="Meiryo UI" panose="020B0604030504040204" pitchFamily="50" charset="-128"/>
              </a:rPr>
              <a:t>実際</a:t>
            </a:r>
            <a:r>
              <a:rPr lang="ja-JP" altLang="en-US" sz="800" dirty="0">
                <a:solidFill>
                  <a:schemeClr val="lt1"/>
                </a:solidFill>
                <a:latin typeface="Meiryo UI" panose="020B0604030504040204" pitchFamily="50" charset="-128"/>
                <a:ea typeface="Meiryo UI" panose="020B0604030504040204" pitchFamily="50" charset="-128"/>
              </a:rPr>
              <a:t>のパフォーマンスは、ホスト、拡張ユニット、またはドライブによって異なる場合があります。</a:t>
            </a:r>
          </a:p>
        </p:txBody>
      </p:sp>
      <p:grpSp>
        <p:nvGrpSpPr>
          <p:cNvPr id="39" name="群組 38">
            <a:extLst>
              <a:ext uri="{FF2B5EF4-FFF2-40B4-BE49-F238E27FC236}">
                <a16:creationId xmlns:a16="http://schemas.microsoft.com/office/drawing/2014/main" id="{5390B4F3-B5CD-4197-A69C-BC6CDBB8A1C0}"/>
              </a:ext>
            </a:extLst>
          </p:cNvPr>
          <p:cNvGrpSpPr/>
          <p:nvPr/>
        </p:nvGrpSpPr>
        <p:grpSpPr>
          <a:xfrm>
            <a:off x="1288007" y="1693780"/>
            <a:ext cx="4737599" cy="3805804"/>
            <a:chOff x="183104" y="1745928"/>
            <a:chExt cx="4737599" cy="3141813"/>
          </a:xfrm>
        </p:grpSpPr>
        <p:cxnSp>
          <p:nvCxnSpPr>
            <p:cNvPr id="40" name="直線接點 39">
              <a:extLst>
                <a:ext uri="{FF2B5EF4-FFF2-40B4-BE49-F238E27FC236}">
                  <a16:creationId xmlns:a16="http://schemas.microsoft.com/office/drawing/2014/main" id="{25F2ED1A-5188-48B8-A7C2-9E60FEF67570}"/>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1EF6D43-CCD8-4F2C-B2C0-86BE20B25EC6}"/>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C19E8E6-3EFA-4942-9E10-BE423B1BB428}"/>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031C8CA-4A0F-43D0-B6C4-7D317AF1BDA9}"/>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E111F32E-CAEA-469D-BFE5-E2C1D70A5FAD}"/>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B2FB1E6-3216-453A-AFD5-85ADE5526B7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DF05DB32-FB0F-4571-AC3F-CC83344FE3BA}"/>
                </a:ext>
              </a:extLst>
            </p:cNvPr>
            <p:cNvGrpSpPr/>
            <p:nvPr/>
          </p:nvGrpSpPr>
          <p:grpSpPr>
            <a:xfrm>
              <a:off x="341212" y="2672206"/>
              <a:ext cx="4348938" cy="1680022"/>
              <a:chOff x="341212" y="2672206"/>
              <a:chExt cx="4348938" cy="1680022"/>
            </a:xfrm>
          </p:grpSpPr>
          <p:pic>
            <p:nvPicPr>
              <p:cNvPr id="53" name="圖片 52">
                <a:extLst>
                  <a:ext uri="{FF2B5EF4-FFF2-40B4-BE49-F238E27FC236}">
                    <a16:creationId xmlns:a16="http://schemas.microsoft.com/office/drawing/2014/main" id="{9600A4F1-06EF-4B4A-B742-9375C56729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54" name="圖片 53">
                <a:extLst>
                  <a:ext uri="{FF2B5EF4-FFF2-40B4-BE49-F238E27FC236}">
                    <a16:creationId xmlns:a16="http://schemas.microsoft.com/office/drawing/2014/main" id="{52EFD3DD-FDF4-4FCA-BD23-5CC1F2E44F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55" name="圖片 54">
                <a:extLst>
                  <a:ext uri="{FF2B5EF4-FFF2-40B4-BE49-F238E27FC236}">
                    <a16:creationId xmlns:a16="http://schemas.microsoft.com/office/drawing/2014/main" id="{9C7746DD-C41C-47D0-B7A1-873551260F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56" name="圖片 55">
                <a:extLst>
                  <a:ext uri="{FF2B5EF4-FFF2-40B4-BE49-F238E27FC236}">
                    <a16:creationId xmlns:a16="http://schemas.microsoft.com/office/drawing/2014/main" id="{86C1AAA3-59EA-4C12-9406-06FD08BA4B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57" name="圖片 56">
                <a:extLst>
                  <a:ext uri="{FF2B5EF4-FFF2-40B4-BE49-F238E27FC236}">
                    <a16:creationId xmlns:a16="http://schemas.microsoft.com/office/drawing/2014/main" id="{C99FAEB5-4E12-4525-9575-59533705CC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58" name="圖片 57">
                <a:extLst>
                  <a:ext uri="{FF2B5EF4-FFF2-40B4-BE49-F238E27FC236}">
                    <a16:creationId xmlns:a16="http://schemas.microsoft.com/office/drawing/2014/main" id="{66F35E0E-1DCF-4EB7-BEEF-FCAF58F31A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8" name="圖片 47">
              <a:extLst>
                <a:ext uri="{FF2B5EF4-FFF2-40B4-BE49-F238E27FC236}">
                  <a16:creationId xmlns:a16="http://schemas.microsoft.com/office/drawing/2014/main" id="{1B1C7098-5B6E-456F-89AB-C4FAAC2BBEFC}"/>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49" name="圖片 48">
              <a:extLst>
                <a:ext uri="{FF2B5EF4-FFF2-40B4-BE49-F238E27FC236}">
                  <a16:creationId xmlns:a16="http://schemas.microsoft.com/office/drawing/2014/main" id="{7373F2B0-129C-4A14-93D5-A8E624D99E34}"/>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50" name="TextBox 17">
              <a:extLst>
                <a:ext uri="{FF2B5EF4-FFF2-40B4-BE49-F238E27FC236}">
                  <a16:creationId xmlns:a16="http://schemas.microsoft.com/office/drawing/2014/main" id="{7657E4F2-21C5-44CF-B9D5-020A5DDF4F0E}"/>
                </a:ext>
              </a:extLst>
            </p:cNvPr>
            <p:cNvSpPr txBox="1"/>
            <p:nvPr/>
          </p:nvSpPr>
          <p:spPr>
            <a:xfrm>
              <a:off x="580229" y="4349171"/>
              <a:ext cx="1731564" cy="245558"/>
            </a:xfrm>
            <a:prstGeom prst="rect">
              <a:avLst/>
            </a:prstGeom>
            <a:noFill/>
          </p:spPr>
          <p:txBody>
            <a:bodyPr wrap="none" rtlCol="0">
              <a:spAutoFit/>
            </a:bodyPr>
            <a:lstStyle/>
            <a:p>
              <a:r>
                <a:rPr lang="en-US" sz="1333"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TL-R1620Sep-RP</a:t>
              </a:r>
            </a:p>
          </p:txBody>
        </p:sp>
        <p:sp>
          <p:nvSpPr>
            <p:cNvPr id="51" name="TextBox 17">
              <a:extLst>
                <a:ext uri="{FF2B5EF4-FFF2-40B4-BE49-F238E27FC236}">
                  <a16:creationId xmlns:a16="http://schemas.microsoft.com/office/drawing/2014/main" id="{EB3DC2CD-57CA-47FC-9956-41053088447C}"/>
                </a:ext>
              </a:extLst>
            </p:cNvPr>
            <p:cNvSpPr txBox="1"/>
            <p:nvPr/>
          </p:nvSpPr>
          <p:spPr>
            <a:xfrm>
              <a:off x="2842583" y="4350976"/>
              <a:ext cx="1805486" cy="245558"/>
            </a:xfrm>
            <a:prstGeom prst="rect">
              <a:avLst/>
            </a:prstGeom>
            <a:noFill/>
          </p:spPr>
          <p:txBody>
            <a:bodyPr wrap="square" rtlCol="0">
              <a:spAutoFit/>
            </a:bodyPr>
            <a:lstStyle/>
            <a:p>
              <a:r>
                <a:rPr lang="en-US" altLang="zh-TW" sz="1333"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TL-R1620Sep-RP</a:t>
              </a:r>
            </a:p>
          </p:txBody>
        </p:sp>
        <p:pic>
          <p:nvPicPr>
            <p:cNvPr id="52" name="圖片 51">
              <a:extLst>
                <a:ext uri="{FF2B5EF4-FFF2-40B4-BE49-F238E27FC236}">
                  <a16:creationId xmlns:a16="http://schemas.microsoft.com/office/drawing/2014/main" id="{F3152C47-B1E7-4B84-94D2-57A25C10F03F}"/>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pic>
        <p:nvPicPr>
          <p:cNvPr id="34" name="圖片 33" descr="一張含有 文字, 電子用品 的圖片&#10;&#10;自動產生的描述">
            <a:extLst>
              <a:ext uri="{FF2B5EF4-FFF2-40B4-BE49-F238E27FC236}">
                <a16:creationId xmlns:a16="http://schemas.microsoft.com/office/drawing/2014/main" id="{9D94F15F-9849-3A26-A301-4FB45156A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119" y="1874572"/>
            <a:ext cx="3547895" cy="605981"/>
          </a:xfrm>
          <a:prstGeom prst="rect">
            <a:avLst/>
          </a:prstGeom>
        </p:spPr>
      </p:pic>
      <p:sp>
        <p:nvSpPr>
          <p:cNvPr id="38" name="TextBox 17">
            <a:extLst>
              <a:ext uri="{FF2B5EF4-FFF2-40B4-BE49-F238E27FC236}">
                <a16:creationId xmlns:a16="http://schemas.microsoft.com/office/drawing/2014/main" id="{4F286524-6149-FC00-131B-03EF9025D2AB}"/>
              </a:ext>
            </a:extLst>
          </p:cNvPr>
          <p:cNvSpPr txBox="1"/>
          <p:nvPr/>
        </p:nvSpPr>
        <p:spPr>
          <a:xfrm>
            <a:off x="2879809" y="1600597"/>
            <a:ext cx="1311578" cy="297454"/>
          </a:xfrm>
          <a:prstGeom prst="rect">
            <a:avLst/>
          </a:prstGeom>
          <a:noFill/>
        </p:spPr>
        <p:txBody>
          <a:bodyPr wrap="none" rtlCol="0">
            <a:spAutoFit/>
          </a:bodyPr>
          <a:lstStyle/>
          <a:p>
            <a:r>
              <a:rPr lang="en-US" sz="1333"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TS-h1090FU</a:t>
            </a:r>
          </a:p>
        </p:txBody>
      </p:sp>
    </p:spTree>
    <p:extLst>
      <p:ext uri="{BB962C8B-B14F-4D97-AF65-F5344CB8AC3E}">
        <p14:creationId xmlns:p14="http://schemas.microsoft.com/office/powerpoint/2010/main" val="184448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B41842DA-3703-ED45-99FE-3AACFF6FBDCB}"/>
              </a:ext>
            </a:extLst>
          </p:cNvPr>
          <p:cNvPicPr>
            <a:picLocks noChangeAspect="1"/>
          </p:cNvPicPr>
          <p:nvPr/>
        </p:nvPicPr>
        <p:blipFill>
          <a:blip r:embed="rId3"/>
          <a:srcRect/>
          <a:stretch/>
        </p:blipFill>
        <p:spPr>
          <a:xfrm>
            <a:off x="7452216" y="1861391"/>
            <a:ext cx="4589168" cy="2501276"/>
          </a:xfrm>
          <a:prstGeom prst="rect">
            <a:avLst/>
          </a:prstGeom>
          <a:ln w="20066">
            <a:noFill/>
          </a:ln>
          <a:effectLst>
            <a:outerShdw blurRad="342900" dist="177800" dir="3600000" algn="ctr" rotWithShape="0">
              <a:srgbClr val="000000">
                <a:alpha val="40000"/>
              </a:srgbClr>
            </a:outerShdw>
          </a:effectLst>
        </p:spPr>
      </p:pic>
      <p:sp>
        <p:nvSpPr>
          <p:cNvPr id="34" name="矩形: 圓角 22">
            <a:extLst>
              <a:ext uri="{FF2B5EF4-FFF2-40B4-BE49-F238E27FC236}">
                <a16:creationId xmlns:a16="http://schemas.microsoft.com/office/drawing/2014/main" id="{308D7ABA-32FB-404A-9DC0-1EBBD907F8BE}"/>
              </a:ext>
            </a:extLst>
          </p:cNvPr>
          <p:cNvSpPr/>
          <p:nvPr/>
        </p:nvSpPr>
        <p:spPr>
          <a:xfrm>
            <a:off x="7452215" y="4642567"/>
            <a:ext cx="4589168" cy="1268175"/>
          </a:xfrm>
          <a:prstGeom prst="roundRect">
            <a:avLst>
              <a:gd name="adj" fmla="val 3329"/>
            </a:avLst>
          </a:prstGeom>
          <a:gradFill>
            <a:gsLst>
              <a:gs pos="42000">
                <a:srgbClr val="2B3645"/>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00FA00"/>
                </a:gs>
                <a:gs pos="37000">
                  <a:srgbClr val="00FA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dirty="0">
              <a:solidFill>
                <a:srgbClr val="FF6600"/>
              </a:solidFill>
              <a:latin typeface="Meiryo UI" panose="020B0604030504040204" pitchFamily="50" charset="-128"/>
              <a:ea typeface="微軟正黑體" panose="020B0604030504040204" pitchFamily="34" charset="-120"/>
              <a:cs typeface="Arial" panose="020B0604020202020204" pitchFamily="34" charset="0"/>
              <a:sym typeface="+mn-lt"/>
            </a:endParaRPr>
          </a:p>
        </p:txBody>
      </p:sp>
      <p:grpSp>
        <p:nvGrpSpPr>
          <p:cNvPr id="7" name="群組 6">
            <a:extLst>
              <a:ext uri="{FF2B5EF4-FFF2-40B4-BE49-F238E27FC236}">
                <a16:creationId xmlns:a16="http://schemas.microsoft.com/office/drawing/2014/main" id="{A79CAF3F-10A7-42AB-ADA4-99653158A820}"/>
              </a:ext>
            </a:extLst>
          </p:cNvPr>
          <p:cNvGrpSpPr/>
          <p:nvPr/>
        </p:nvGrpSpPr>
        <p:grpSpPr>
          <a:xfrm>
            <a:off x="491698" y="1545019"/>
            <a:ext cx="6960516" cy="4782033"/>
            <a:chOff x="150617" y="1243276"/>
            <a:chExt cx="7442199" cy="5112962"/>
          </a:xfrm>
        </p:grpSpPr>
        <p:pic>
          <p:nvPicPr>
            <p:cNvPr id="14" name="圖片 13" descr="一張含有 文字, 電子用品 的圖片&#10;&#10;自動產生的描述">
              <a:extLst>
                <a:ext uri="{FF2B5EF4-FFF2-40B4-BE49-F238E27FC236}">
                  <a16:creationId xmlns:a16="http://schemas.microsoft.com/office/drawing/2014/main" id="{CA18C422-0416-D441-841C-7C02C46441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5057" y="1243276"/>
              <a:ext cx="2590800" cy="2590800"/>
            </a:xfrm>
            <a:prstGeom prst="rect">
              <a:avLst/>
            </a:prstGeom>
          </p:spPr>
        </p:pic>
        <p:pic>
          <p:nvPicPr>
            <p:cNvPr id="4" name="圖片 3">
              <a:extLst>
                <a:ext uri="{FF2B5EF4-FFF2-40B4-BE49-F238E27FC236}">
                  <a16:creationId xmlns:a16="http://schemas.microsoft.com/office/drawing/2014/main" id="{4EC72761-B30C-7749-85B5-70A93B73A949}"/>
                </a:ext>
              </a:extLst>
            </p:cNvPr>
            <p:cNvPicPr>
              <a:picLocks noChangeAspect="1"/>
            </p:cNvPicPr>
            <p:nvPr/>
          </p:nvPicPr>
          <p:blipFill>
            <a:blip r:embed="rId5"/>
            <a:stretch>
              <a:fillRect/>
            </a:stretch>
          </p:blipFill>
          <p:spPr>
            <a:xfrm>
              <a:off x="5121254" y="1509359"/>
              <a:ext cx="2230346" cy="2230346"/>
            </a:xfrm>
            <a:prstGeom prst="rect">
              <a:avLst/>
            </a:prstGeom>
          </p:spPr>
        </p:pic>
        <p:grpSp>
          <p:nvGrpSpPr>
            <p:cNvPr id="22" name="群組 21">
              <a:extLst>
                <a:ext uri="{FF2B5EF4-FFF2-40B4-BE49-F238E27FC236}">
                  <a16:creationId xmlns:a16="http://schemas.microsoft.com/office/drawing/2014/main" id="{74628A0A-0DCE-41C6-9DE7-C1F22ED34BF0}"/>
                </a:ext>
              </a:extLst>
            </p:cNvPr>
            <p:cNvGrpSpPr/>
            <p:nvPr/>
          </p:nvGrpSpPr>
          <p:grpSpPr>
            <a:xfrm>
              <a:off x="4977424" y="3891808"/>
              <a:ext cx="2615392" cy="2464430"/>
              <a:chOff x="576844" y="2275242"/>
              <a:chExt cx="3080756" cy="4754880"/>
            </a:xfrm>
          </p:grpSpPr>
          <p:sp>
            <p:nvSpPr>
              <p:cNvPr id="23" name="矩形 22">
                <a:extLst>
                  <a:ext uri="{FF2B5EF4-FFF2-40B4-BE49-F238E27FC236}">
                    <a16:creationId xmlns:a16="http://schemas.microsoft.com/office/drawing/2014/main" id="{2A54E89D-52C4-4AE6-9D7D-28511CB0184F}"/>
                  </a:ext>
                </a:extLst>
              </p:cNvPr>
              <p:cNvSpPr/>
              <p:nvPr/>
            </p:nvSpPr>
            <p:spPr>
              <a:xfrm>
                <a:off x="576844" y="2275242"/>
                <a:ext cx="2743200"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Arial" panose="020B0604020202020204" pitchFamily="34" charset="0"/>
                  <a:sym typeface="+mn-lt"/>
                </a:endParaRPr>
              </a:p>
            </p:txBody>
          </p:sp>
          <p:pic>
            <p:nvPicPr>
              <p:cNvPr id="24" name="圖形 23">
                <a:extLst>
                  <a:ext uri="{FF2B5EF4-FFF2-40B4-BE49-F238E27FC236}">
                    <a16:creationId xmlns:a16="http://schemas.microsoft.com/office/drawing/2014/main" id="{2914B4F4-CF42-4E24-9A66-2AB0632FCC55}"/>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t="62821"/>
              <a:stretch/>
            </p:blipFill>
            <p:spPr>
              <a:xfrm rot="16200000">
                <a:off x="1258118" y="4337170"/>
                <a:ext cx="4461410" cy="337554"/>
              </a:xfrm>
              <a:prstGeom prst="rect">
                <a:avLst/>
              </a:prstGeom>
            </p:spPr>
          </p:pic>
        </p:grpSp>
        <p:grpSp>
          <p:nvGrpSpPr>
            <p:cNvPr id="2" name="群組 1">
              <a:extLst>
                <a:ext uri="{FF2B5EF4-FFF2-40B4-BE49-F238E27FC236}">
                  <a16:creationId xmlns:a16="http://schemas.microsoft.com/office/drawing/2014/main" id="{73BBF07A-DCD2-4CF1-AA47-9114510912B1}"/>
                </a:ext>
              </a:extLst>
            </p:cNvPr>
            <p:cNvGrpSpPr/>
            <p:nvPr/>
          </p:nvGrpSpPr>
          <p:grpSpPr>
            <a:xfrm>
              <a:off x="150617" y="3468956"/>
              <a:ext cx="7210912" cy="2887282"/>
              <a:chOff x="150617" y="3468956"/>
              <a:chExt cx="7210912" cy="2887282"/>
            </a:xfrm>
          </p:grpSpPr>
          <p:grpSp>
            <p:nvGrpSpPr>
              <p:cNvPr id="11" name="群組 10">
                <a:extLst>
                  <a:ext uri="{FF2B5EF4-FFF2-40B4-BE49-F238E27FC236}">
                    <a16:creationId xmlns:a16="http://schemas.microsoft.com/office/drawing/2014/main" id="{287C4AD7-1C95-4C58-B9A0-69064EC37CED}"/>
                  </a:ext>
                </a:extLst>
              </p:cNvPr>
              <p:cNvGrpSpPr/>
              <p:nvPr/>
            </p:nvGrpSpPr>
            <p:grpSpPr>
              <a:xfrm>
                <a:off x="150617" y="3891808"/>
                <a:ext cx="2615392" cy="2464430"/>
                <a:chOff x="576844" y="2275242"/>
                <a:chExt cx="3080756" cy="4754880"/>
              </a:xfrm>
            </p:grpSpPr>
            <p:sp>
              <p:nvSpPr>
                <p:cNvPr id="12" name="矩形 11">
                  <a:extLst>
                    <a:ext uri="{FF2B5EF4-FFF2-40B4-BE49-F238E27FC236}">
                      <a16:creationId xmlns:a16="http://schemas.microsoft.com/office/drawing/2014/main" id="{DCC095A5-4104-4EE1-96AD-AFE3948EB42B}"/>
                    </a:ext>
                  </a:extLst>
                </p:cNvPr>
                <p:cNvSpPr/>
                <p:nvPr/>
              </p:nvSpPr>
              <p:spPr>
                <a:xfrm>
                  <a:off x="576844" y="2275242"/>
                  <a:ext cx="2743201"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Arial" panose="020B0604020202020204" pitchFamily="34" charset="0"/>
                    <a:sym typeface="+mn-lt"/>
                  </a:endParaRPr>
                </a:p>
              </p:txBody>
            </p:sp>
            <p:pic>
              <p:nvPicPr>
                <p:cNvPr id="16" name="圖形 15">
                  <a:extLst>
                    <a:ext uri="{FF2B5EF4-FFF2-40B4-BE49-F238E27FC236}">
                      <a16:creationId xmlns:a16="http://schemas.microsoft.com/office/drawing/2014/main" id="{906C7F30-8927-42EC-8B9A-E603230218C2}"/>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t="62821"/>
                <a:stretch/>
              </p:blipFill>
              <p:spPr>
                <a:xfrm rot="16200000">
                  <a:off x="1258118" y="4337170"/>
                  <a:ext cx="4461410" cy="337554"/>
                </a:xfrm>
                <a:prstGeom prst="rect">
                  <a:avLst/>
                </a:prstGeom>
              </p:spPr>
            </p:pic>
          </p:grpSp>
          <p:pic>
            <p:nvPicPr>
              <p:cNvPr id="10" name="圖片 9" descr="一張含有 文字, 綠色, 電子用品, 顯示 的圖片&#10;&#10;自動產生的描述">
                <a:extLst>
                  <a:ext uri="{FF2B5EF4-FFF2-40B4-BE49-F238E27FC236}">
                    <a16:creationId xmlns:a16="http://schemas.microsoft.com/office/drawing/2014/main" id="{8525A9A4-F901-42B2-B630-ECEC8C3BE578}"/>
                  </a:ext>
                </a:extLst>
              </p:cNvPr>
              <p:cNvPicPr>
                <a:picLocks noChangeAspect="1"/>
              </p:cNvPicPr>
              <p:nvPr/>
            </p:nvPicPr>
            <p:blipFill>
              <a:blip r:embed="rId8"/>
              <a:stretch>
                <a:fillRect/>
              </a:stretch>
            </p:blipFill>
            <p:spPr>
              <a:xfrm>
                <a:off x="150617" y="3468956"/>
                <a:ext cx="2328826" cy="476250"/>
              </a:xfrm>
              <a:prstGeom prst="rect">
                <a:avLst/>
              </a:prstGeom>
              <a:effectLst>
                <a:outerShdw blurRad="190500" dist="114300" dir="3960000" algn="tl" rotWithShape="0">
                  <a:prstClr val="black">
                    <a:alpha val="40000"/>
                  </a:prstClr>
                </a:outerShdw>
              </a:effectLst>
            </p:spPr>
          </p:pic>
          <p:grpSp>
            <p:nvGrpSpPr>
              <p:cNvPr id="17" name="群組 16">
                <a:extLst>
                  <a:ext uri="{FF2B5EF4-FFF2-40B4-BE49-F238E27FC236}">
                    <a16:creationId xmlns:a16="http://schemas.microsoft.com/office/drawing/2014/main" id="{34405291-3E49-4540-BD61-D8760991E395}"/>
                  </a:ext>
                </a:extLst>
              </p:cNvPr>
              <p:cNvGrpSpPr/>
              <p:nvPr/>
            </p:nvGrpSpPr>
            <p:grpSpPr>
              <a:xfrm>
                <a:off x="2564021" y="3891808"/>
                <a:ext cx="2615392" cy="2464430"/>
                <a:chOff x="576844" y="2275242"/>
                <a:chExt cx="3080756" cy="4754880"/>
              </a:xfrm>
            </p:grpSpPr>
            <p:sp>
              <p:nvSpPr>
                <p:cNvPr id="19" name="矩形 18">
                  <a:extLst>
                    <a:ext uri="{FF2B5EF4-FFF2-40B4-BE49-F238E27FC236}">
                      <a16:creationId xmlns:a16="http://schemas.microsoft.com/office/drawing/2014/main" id="{9BA44DCF-C232-451F-9294-19AF6505092A}"/>
                    </a:ext>
                  </a:extLst>
                </p:cNvPr>
                <p:cNvSpPr/>
                <p:nvPr/>
              </p:nvSpPr>
              <p:spPr>
                <a:xfrm>
                  <a:off x="576844" y="2275242"/>
                  <a:ext cx="2743201"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Arial" panose="020B0604020202020204" pitchFamily="34" charset="0"/>
                    <a:sym typeface="+mn-lt"/>
                  </a:endParaRPr>
                </a:p>
              </p:txBody>
            </p:sp>
            <p:pic>
              <p:nvPicPr>
                <p:cNvPr id="20" name="圖形 19">
                  <a:extLst>
                    <a:ext uri="{FF2B5EF4-FFF2-40B4-BE49-F238E27FC236}">
                      <a16:creationId xmlns:a16="http://schemas.microsoft.com/office/drawing/2014/main" id="{EB449251-4474-48E2-B43C-586D618B673B}"/>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t="62821"/>
                <a:stretch/>
              </p:blipFill>
              <p:spPr>
                <a:xfrm rot="16200000">
                  <a:off x="1258118" y="4337170"/>
                  <a:ext cx="4461410" cy="337554"/>
                </a:xfrm>
                <a:prstGeom prst="rect">
                  <a:avLst/>
                </a:prstGeom>
              </p:spPr>
            </p:pic>
          </p:grpSp>
          <p:pic>
            <p:nvPicPr>
              <p:cNvPr id="21" name="圖片 20" descr="一張含有 文字, 綠色, 電子用品, 顯示 的圖片&#10;&#10;自動產生的描述">
                <a:extLst>
                  <a:ext uri="{FF2B5EF4-FFF2-40B4-BE49-F238E27FC236}">
                    <a16:creationId xmlns:a16="http://schemas.microsoft.com/office/drawing/2014/main" id="{185F3418-31FB-495F-82B8-816E9D1272F3}"/>
                  </a:ext>
                </a:extLst>
              </p:cNvPr>
              <p:cNvPicPr>
                <a:picLocks noChangeAspect="1"/>
              </p:cNvPicPr>
              <p:nvPr/>
            </p:nvPicPr>
            <p:blipFill>
              <a:blip r:embed="rId8"/>
              <a:stretch>
                <a:fillRect/>
              </a:stretch>
            </p:blipFill>
            <p:spPr>
              <a:xfrm>
                <a:off x="2564021" y="3468956"/>
                <a:ext cx="2328826" cy="476250"/>
              </a:xfrm>
              <a:prstGeom prst="rect">
                <a:avLst/>
              </a:prstGeom>
              <a:effectLst>
                <a:outerShdw blurRad="190500" dist="114300" dir="3960000" algn="tl" rotWithShape="0">
                  <a:prstClr val="black">
                    <a:alpha val="40000"/>
                  </a:prstClr>
                </a:outerShdw>
              </a:effectLst>
            </p:spPr>
          </p:pic>
          <p:pic>
            <p:nvPicPr>
              <p:cNvPr id="25" name="圖片 24" descr="一張含有 文字, 綠色, 電子用品, 顯示 的圖片&#10;&#10;自動產生的描述">
                <a:extLst>
                  <a:ext uri="{FF2B5EF4-FFF2-40B4-BE49-F238E27FC236}">
                    <a16:creationId xmlns:a16="http://schemas.microsoft.com/office/drawing/2014/main" id="{75309ECA-8DBD-4FB6-B9D2-E8B6DB560E34}"/>
                  </a:ext>
                </a:extLst>
              </p:cNvPr>
              <p:cNvPicPr>
                <a:picLocks noChangeAspect="1"/>
              </p:cNvPicPr>
              <p:nvPr/>
            </p:nvPicPr>
            <p:blipFill>
              <a:blip r:embed="rId8"/>
              <a:stretch>
                <a:fillRect/>
              </a:stretch>
            </p:blipFill>
            <p:spPr>
              <a:xfrm>
                <a:off x="4977424" y="3468956"/>
                <a:ext cx="2328826" cy="476250"/>
              </a:xfrm>
              <a:prstGeom prst="rect">
                <a:avLst/>
              </a:prstGeom>
              <a:effectLst>
                <a:outerShdw blurRad="190500" dist="114300" dir="3960000" algn="tl" rotWithShape="0">
                  <a:prstClr val="black">
                    <a:alpha val="40000"/>
                  </a:prstClr>
                </a:outerShdw>
              </a:effectLst>
            </p:spPr>
          </p:pic>
          <p:sp>
            <p:nvSpPr>
              <p:cNvPr id="26" name="文字方塊 25">
                <a:extLst>
                  <a:ext uri="{FF2B5EF4-FFF2-40B4-BE49-F238E27FC236}">
                    <a16:creationId xmlns:a16="http://schemas.microsoft.com/office/drawing/2014/main" id="{823E5F6E-2EAA-46E5-A269-1C024EFECDA5}"/>
                  </a:ext>
                </a:extLst>
              </p:cNvPr>
              <p:cNvSpPr txBox="1"/>
              <p:nvPr/>
            </p:nvSpPr>
            <p:spPr>
              <a:xfrm>
                <a:off x="226816" y="3527466"/>
                <a:ext cx="2170257" cy="378437"/>
              </a:xfrm>
              <a:prstGeom prst="rect">
                <a:avLst/>
              </a:prstGeom>
              <a:noFill/>
            </p:spPr>
            <p:txBody>
              <a:bodyPr wrap="square">
                <a:spAutoFit/>
              </a:bodyPr>
              <a:lstStyle/>
              <a:p>
                <a:pPr lvl="0" algn="ctr"/>
                <a:r>
                  <a:rPr lang="ja-JP" altLang="en-US" sz="1700" dirty="0">
                    <a:solidFill>
                      <a:srgbClr val="00E200"/>
                    </a:solidFill>
                    <a:latin typeface="Meiryo UI" panose="020B0604030504040204" pitchFamily="50" charset="-128"/>
                    <a:ea typeface="Meiryo UI" panose="020B0604030504040204" pitchFamily="50" charset="-128"/>
                  </a:rPr>
                  <a:t>膨大な容量</a:t>
                </a:r>
              </a:p>
            </p:txBody>
          </p:sp>
          <p:sp>
            <p:nvSpPr>
              <p:cNvPr id="27" name="文字方塊 26">
                <a:extLst>
                  <a:ext uri="{FF2B5EF4-FFF2-40B4-BE49-F238E27FC236}">
                    <a16:creationId xmlns:a16="http://schemas.microsoft.com/office/drawing/2014/main" id="{57D0B126-18C4-4E88-A30B-648B852E8CD9}"/>
                  </a:ext>
                </a:extLst>
              </p:cNvPr>
              <p:cNvSpPr txBox="1"/>
              <p:nvPr/>
            </p:nvSpPr>
            <p:spPr>
              <a:xfrm>
                <a:off x="2589418" y="3528773"/>
                <a:ext cx="2279247" cy="378437"/>
              </a:xfrm>
              <a:prstGeom prst="rect">
                <a:avLst/>
              </a:prstGeom>
              <a:noFill/>
            </p:spPr>
            <p:txBody>
              <a:bodyPr wrap="square">
                <a:spAutoFit/>
              </a:bodyPr>
              <a:lstStyle/>
              <a:p>
                <a:pPr lvl="0" algn="ctr"/>
                <a:r>
                  <a:rPr lang="ja-JP" altLang="en-US" sz="1700" dirty="0">
                    <a:solidFill>
                      <a:srgbClr val="00E200"/>
                    </a:solidFill>
                    <a:latin typeface="Meiryo UI" panose="020B0604030504040204" pitchFamily="50" charset="-128"/>
                    <a:ea typeface="Meiryo UI" panose="020B0604030504040204" pitchFamily="50" charset="-128"/>
                  </a:rPr>
                  <a:t>高密度</a:t>
                </a:r>
                <a:endParaRPr lang="ja-JP" altLang="en-US" sz="1800" dirty="0">
                  <a:latin typeface="Meiryo UI" panose="020B0604030504040204" pitchFamily="50" charset="-128"/>
                  <a:ea typeface="Meiryo UI" panose="020B0604030504040204" pitchFamily="50" charset="-128"/>
                </a:endParaRPr>
              </a:p>
            </p:txBody>
          </p:sp>
          <p:sp>
            <p:nvSpPr>
              <p:cNvPr id="28" name="文字方塊 27">
                <a:extLst>
                  <a:ext uri="{FF2B5EF4-FFF2-40B4-BE49-F238E27FC236}">
                    <a16:creationId xmlns:a16="http://schemas.microsoft.com/office/drawing/2014/main" id="{97A02C22-1BA9-4EDC-8ECC-43E12360368F}"/>
                  </a:ext>
                </a:extLst>
              </p:cNvPr>
              <p:cNvSpPr txBox="1"/>
              <p:nvPr/>
            </p:nvSpPr>
            <p:spPr>
              <a:xfrm>
                <a:off x="4915140" y="3526382"/>
                <a:ext cx="2446389" cy="378437"/>
              </a:xfrm>
              <a:prstGeom prst="rect">
                <a:avLst/>
              </a:prstGeom>
              <a:noFill/>
            </p:spPr>
            <p:txBody>
              <a:bodyPr wrap="square">
                <a:spAutoFit/>
              </a:bodyPr>
              <a:lstStyle/>
              <a:p>
                <a:pPr lvl="0" algn="ctr"/>
                <a:r>
                  <a:rPr lang="ja-JP" altLang="en-US" sz="1700" dirty="0">
                    <a:solidFill>
                      <a:srgbClr val="00E200"/>
                    </a:solidFill>
                    <a:latin typeface="Meiryo UI" panose="020B0604030504040204" pitchFamily="50" charset="-128"/>
                    <a:ea typeface="Meiryo UI" panose="020B0604030504040204" pitchFamily="50" charset="-128"/>
                  </a:rPr>
                  <a:t>管理</a:t>
                </a:r>
                <a:endParaRPr lang="ja-JP" altLang="en-US" sz="1800" dirty="0">
                  <a:latin typeface="Meiryo UI" panose="020B0604030504040204" pitchFamily="50" charset="-128"/>
                  <a:ea typeface="Meiryo UI" panose="020B0604030504040204" pitchFamily="50" charset="-128"/>
                </a:endParaRPr>
              </a:p>
            </p:txBody>
          </p:sp>
          <p:sp>
            <p:nvSpPr>
              <p:cNvPr id="29" name="文字方塊 28">
                <a:extLst>
                  <a:ext uri="{FF2B5EF4-FFF2-40B4-BE49-F238E27FC236}">
                    <a16:creationId xmlns:a16="http://schemas.microsoft.com/office/drawing/2014/main" id="{99D52491-CCA0-45D7-9D8A-EAA9E4DEDB84}"/>
                  </a:ext>
                </a:extLst>
              </p:cNvPr>
              <p:cNvSpPr txBox="1"/>
              <p:nvPr/>
            </p:nvSpPr>
            <p:spPr>
              <a:xfrm>
                <a:off x="183921" y="4147401"/>
                <a:ext cx="2160549" cy="1780779"/>
              </a:xfrm>
              <a:prstGeom prst="rect">
                <a:avLst/>
              </a:prstGeom>
              <a:noFill/>
            </p:spPr>
            <p:txBody>
              <a:bodyPr wrap="square">
                <a:spAutoFit/>
              </a:bodyPr>
              <a:lstStyle/>
              <a:p>
                <a:pPr lvl="0">
                  <a:lnSpc>
                    <a:spcPct val="140000"/>
                  </a:lnSpc>
                </a:pPr>
                <a:r>
                  <a:rPr lang="en-US" altLang="ja-JP" sz="1500" dirty="0">
                    <a:solidFill>
                      <a:schemeClr val="dk1"/>
                    </a:solidFill>
                    <a:latin typeface="Meiryo UI" panose="020B0604030504040204" pitchFamily="50" charset="-128"/>
                    <a:ea typeface="Meiryo UI" panose="020B0604030504040204" pitchFamily="50" charset="-128"/>
                  </a:rPr>
                  <a:t>4K/8K</a:t>
                </a:r>
                <a:r>
                  <a:rPr lang="ja-JP" altLang="en-US" sz="1500" dirty="0">
                    <a:solidFill>
                      <a:schemeClr val="dk1"/>
                    </a:solidFill>
                    <a:latin typeface="Meiryo UI" panose="020B0604030504040204" pitchFamily="50" charset="-128"/>
                    <a:ea typeface="Meiryo UI" panose="020B0604030504040204" pitchFamily="50" charset="-128"/>
                  </a:rPr>
                  <a:t>マルチメディア、大容量データストレージ、重要なバックアップなど、多くのストレージ要件に対応します。</a:t>
                </a:r>
              </a:p>
            </p:txBody>
          </p:sp>
          <p:sp>
            <p:nvSpPr>
              <p:cNvPr id="30" name="文字方塊 29">
                <a:extLst>
                  <a:ext uri="{FF2B5EF4-FFF2-40B4-BE49-F238E27FC236}">
                    <a16:creationId xmlns:a16="http://schemas.microsoft.com/office/drawing/2014/main" id="{9B42FED6-B752-4673-9E44-6D3A4720AC04}"/>
                  </a:ext>
                </a:extLst>
              </p:cNvPr>
              <p:cNvSpPr txBox="1"/>
              <p:nvPr/>
            </p:nvSpPr>
            <p:spPr>
              <a:xfrm>
                <a:off x="2657342" y="4081891"/>
                <a:ext cx="2129460" cy="2241004"/>
              </a:xfrm>
              <a:prstGeom prst="rect">
                <a:avLst/>
              </a:prstGeom>
              <a:noFill/>
            </p:spPr>
            <p:txBody>
              <a:bodyPr wrap="square">
                <a:spAutoFit/>
              </a:bodyPr>
              <a:lstStyle/>
              <a:p>
                <a:pPr lvl="0">
                  <a:lnSpc>
                    <a:spcPct val="140000"/>
                  </a:lnSpc>
                </a:pPr>
                <a:r>
                  <a:rPr lang="en-US" altLang="ja-JP" sz="1500" dirty="0">
                    <a:solidFill>
                      <a:schemeClr val="dk1"/>
                    </a:solidFill>
                    <a:latin typeface="Meiryo UI" panose="020B0604030504040204" pitchFamily="50" charset="-128"/>
                    <a:ea typeface="Meiryo UI" panose="020B0604030504040204" pitchFamily="50" charset="-128"/>
                  </a:rPr>
                  <a:t>5U</a:t>
                </a:r>
                <a:r>
                  <a:rPr lang="ja-JP" altLang="en-US" sz="1500" dirty="0">
                    <a:solidFill>
                      <a:schemeClr val="dk1"/>
                    </a:solidFill>
                    <a:latin typeface="Meiryo UI" panose="020B0604030504040204" pitchFamily="50" charset="-128"/>
                    <a:ea typeface="Meiryo UI" panose="020B0604030504040204" pitchFamily="50" charset="-128"/>
                  </a:rPr>
                  <a:t>ラックマウントエンクロージャである</a:t>
                </a:r>
                <a:r>
                  <a:rPr lang="en-US" altLang="ja-JP" sz="1500" dirty="0">
                    <a:solidFill>
                      <a:schemeClr val="dk1"/>
                    </a:solidFill>
                    <a:latin typeface="Meiryo UI" panose="020B0604030504040204" pitchFamily="50" charset="-128"/>
                    <a:ea typeface="Meiryo UI" panose="020B0604030504040204" pitchFamily="50" charset="-128"/>
                  </a:rPr>
                  <a:t>Seagate </a:t>
                </a:r>
                <a:r>
                  <a:rPr lang="en-US" altLang="ja-JP" sz="1500" dirty="0" err="1">
                    <a:solidFill>
                      <a:schemeClr val="dk1"/>
                    </a:solidFill>
                    <a:latin typeface="Meiryo UI" panose="020B0604030504040204" pitchFamily="50" charset="-128"/>
                    <a:ea typeface="Meiryo UI" panose="020B0604030504040204" pitchFamily="50" charset="-128"/>
                  </a:rPr>
                  <a:t>Exos</a:t>
                </a:r>
                <a:r>
                  <a:rPr lang="ja-JP" altLang="en-US" sz="1500" dirty="0">
                    <a:solidFill>
                      <a:schemeClr val="dk1"/>
                    </a:solidFill>
                    <a:latin typeface="Meiryo UI" panose="020B0604030504040204" pitchFamily="50" charset="-128"/>
                    <a:ea typeface="Meiryo UI" panose="020B0604030504040204" pitchFamily="50" charset="-128"/>
                  </a:rPr>
                  <a:t> </a:t>
                </a:r>
                <a:r>
                  <a:rPr lang="en-US" altLang="ja-JP" sz="1500" dirty="0">
                    <a:solidFill>
                      <a:schemeClr val="dk1"/>
                    </a:solidFill>
                    <a:latin typeface="Meiryo UI" panose="020B0604030504040204" pitchFamily="50" charset="-128"/>
                    <a:ea typeface="Meiryo UI" panose="020B0604030504040204" pitchFamily="50" charset="-128"/>
                  </a:rPr>
                  <a:t>E 5U84</a:t>
                </a:r>
                <a:r>
                  <a:rPr lang="ja-JP" altLang="en-US" sz="1500" dirty="0">
                    <a:solidFill>
                      <a:schemeClr val="dk1"/>
                    </a:solidFill>
                    <a:latin typeface="Meiryo UI" panose="020B0604030504040204" pitchFamily="50" charset="-128"/>
                    <a:ea typeface="Meiryo UI" panose="020B0604030504040204" pitchFamily="50" charset="-128"/>
                  </a:rPr>
                  <a:t>は</a:t>
                </a:r>
                <a:r>
                  <a:rPr lang="en-US" altLang="ja-JP" sz="1500" dirty="0">
                    <a:solidFill>
                      <a:schemeClr val="dk1"/>
                    </a:solidFill>
                    <a:latin typeface="Meiryo UI" panose="020B0604030504040204" pitchFamily="50" charset="-128"/>
                    <a:ea typeface="Meiryo UI" panose="020B0604030504040204" pitchFamily="50" charset="-128"/>
                  </a:rPr>
                  <a:t>84</a:t>
                </a:r>
                <a:r>
                  <a:rPr lang="ja-JP" altLang="en-US" sz="1500" dirty="0">
                    <a:solidFill>
                      <a:schemeClr val="dk1"/>
                    </a:solidFill>
                    <a:latin typeface="Meiryo UI" panose="020B0604030504040204" pitchFamily="50" charset="-128"/>
                    <a:ea typeface="Meiryo UI" panose="020B0604030504040204" pitchFamily="50" charset="-128"/>
                  </a:rPr>
                  <a:t>個のドライ</a:t>
                </a:r>
                <a:r>
                  <a:rPr lang="ja-JP" altLang="en-US" sz="1500" dirty="0" smtClean="0">
                    <a:solidFill>
                      <a:schemeClr val="dk1"/>
                    </a:solidFill>
                    <a:latin typeface="Meiryo UI" panose="020B0604030504040204" pitchFamily="50" charset="-128"/>
                    <a:ea typeface="Meiryo UI" panose="020B0604030504040204" pitchFamily="50" charset="-128"/>
                  </a:rPr>
                  <a:t>ブ</a:t>
                </a:r>
                <a:r>
                  <a:rPr lang="ja-JP" altLang="en-US" sz="1500" dirty="0">
                    <a:solidFill>
                      <a:schemeClr val="dk1"/>
                    </a:solidFill>
                    <a:latin typeface="Meiryo UI" panose="020B0604030504040204" pitchFamily="50" charset="-128"/>
                    <a:ea typeface="Meiryo UI" panose="020B0604030504040204" pitchFamily="50" charset="-128"/>
                  </a:rPr>
                  <a:t>を搭載可</a:t>
                </a:r>
                <a:r>
                  <a:rPr lang="ja-JP" altLang="en-US" sz="1500" dirty="0" smtClean="0">
                    <a:solidFill>
                      <a:schemeClr val="dk1"/>
                    </a:solidFill>
                    <a:latin typeface="Meiryo UI" panose="020B0604030504040204" pitchFamily="50" charset="-128"/>
                    <a:ea typeface="Meiryo UI" panose="020B0604030504040204" pitchFamily="50" charset="-128"/>
                  </a:rPr>
                  <a:t>能。</a:t>
                </a:r>
                <a:r>
                  <a:rPr lang="ja-JP" altLang="en-US" sz="1600" dirty="0" smtClean="0">
                    <a:solidFill>
                      <a:schemeClr val="dk1"/>
                    </a:solidFill>
                    <a:latin typeface="Meiryo UI" panose="020B0604030504040204" pitchFamily="50" charset="-128"/>
                    <a:ea typeface="Meiryo UI" panose="020B0604030504040204" pitchFamily="50" charset="-128"/>
                  </a:rPr>
                  <a:t>最</a:t>
                </a:r>
                <a:r>
                  <a:rPr lang="ja-JP" altLang="en-US" sz="1600" dirty="0">
                    <a:solidFill>
                      <a:schemeClr val="dk1"/>
                    </a:solidFill>
                    <a:latin typeface="Meiryo UI" panose="020B0604030504040204" pitchFamily="50" charset="-128"/>
                    <a:ea typeface="Meiryo UI" panose="020B0604030504040204" pitchFamily="50" charset="-128"/>
                  </a:rPr>
                  <a:t>大</a:t>
                </a:r>
                <a:r>
                  <a:rPr lang="en-US" altLang="ja-JP" sz="1600" dirty="0">
                    <a:solidFill>
                      <a:schemeClr val="dk1"/>
                    </a:solidFill>
                    <a:latin typeface="Meiryo UI" panose="020B0604030504040204" pitchFamily="50" charset="-128"/>
                    <a:ea typeface="Meiryo UI" panose="020B0604030504040204" pitchFamily="50" charset="-128"/>
                  </a:rPr>
                  <a:t>1.5 PB</a:t>
                </a:r>
                <a:r>
                  <a:rPr lang="ja-JP" altLang="en-US" sz="1600" dirty="0">
                    <a:solidFill>
                      <a:schemeClr val="dk1"/>
                    </a:solidFill>
                    <a:latin typeface="Meiryo UI" panose="020B0604030504040204" pitchFamily="50" charset="-128"/>
                    <a:ea typeface="Meiryo UI" panose="020B0604030504040204" pitchFamily="50" charset="-128"/>
                  </a:rPr>
                  <a:t>の容量を実現します。</a:t>
                </a:r>
                <a:endParaRPr lang="ja-JP" altLang="en-US" sz="1600" dirty="0">
                  <a:latin typeface="Meiryo UI" panose="020B0604030504040204" pitchFamily="50" charset="-128"/>
                  <a:ea typeface="Meiryo UI" panose="020B0604030504040204" pitchFamily="50" charset="-128"/>
                </a:endParaRPr>
              </a:p>
            </p:txBody>
          </p:sp>
          <p:sp>
            <p:nvSpPr>
              <p:cNvPr id="31" name="文字方塊 30">
                <a:extLst>
                  <a:ext uri="{FF2B5EF4-FFF2-40B4-BE49-F238E27FC236}">
                    <a16:creationId xmlns:a16="http://schemas.microsoft.com/office/drawing/2014/main" id="{BEF2EFA2-51C2-4CC4-8F64-A6B68B3E1259}"/>
                  </a:ext>
                </a:extLst>
              </p:cNvPr>
              <p:cNvSpPr txBox="1"/>
              <p:nvPr/>
            </p:nvSpPr>
            <p:spPr>
              <a:xfrm>
                <a:off x="5001515" y="4097511"/>
                <a:ext cx="2304733" cy="2171898"/>
              </a:xfrm>
              <a:prstGeom prst="rect">
                <a:avLst/>
              </a:prstGeom>
              <a:noFill/>
            </p:spPr>
            <p:txBody>
              <a:bodyPr wrap="square">
                <a:spAutoFit/>
              </a:bodyPr>
              <a:lstStyle/>
              <a:p>
                <a:pPr lvl="0">
                  <a:lnSpc>
                    <a:spcPct val="140000"/>
                  </a:lnSpc>
                </a:pPr>
                <a:r>
                  <a:rPr lang="en-US" altLang="ja-JP" sz="1500" dirty="0">
                    <a:solidFill>
                      <a:schemeClr val="dk1"/>
                    </a:solidFill>
                    <a:latin typeface="Meiryo UI" panose="020B0604030504040204" pitchFamily="50" charset="-128"/>
                    <a:ea typeface="Meiryo UI" panose="020B0604030504040204" pitchFamily="50" charset="-128"/>
                  </a:rPr>
                  <a:t>QNAP </a:t>
                </a:r>
                <a:r>
                  <a:rPr lang="en-US" altLang="ja-JP" sz="1500" b="1" i="1" dirty="0">
                    <a:solidFill>
                      <a:schemeClr val="dk1"/>
                    </a:solidFill>
                    <a:latin typeface="Meiryo UI" panose="020B0604030504040204" pitchFamily="50" charset="-128"/>
                    <a:ea typeface="Meiryo UI" panose="020B0604030504040204" pitchFamily="50" charset="-128"/>
                  </a:rPr>
                  <a:t>Storage</a:t>
                </a:r>
                <a:r>
                  <a:rPr lang="ja-JP" altLang="en-US" sz="1500" dirty="0">
                    <a:solidFill>
                      <a:schemeClr val="dk1"/>
                    </a:solidFill>
                    <a:latin typeface="Meiryo UI" panose="020B0604030504040204" pitchFamily="50" charset="-128"/>
                    <a:ea typeface="Meiryo UI" panose="020B0604030504040204" pitchFamily="50" charset="-128"/>
                  </a:rPr>
                  <a:t> </a:t>
                </a:r>
                <a:r>
                  <a:rPr lang="en-US" altLang="ja-JP" sz="1500" dirty="0">
                    <a:solidFill>
                      <a:schemeClr val="dk1"/>
                    </a:solidFill>
                    <a:latin typeface="Meiryo UI" panose="020B0604030504040204" pitchFamily="50" charset="-128"/>
                    <a:ea typeface="Meiryo UI" panose="020B0604030504040204" pitchFamily="50" charset="-128"/>
                  </a:rPr>
                  <a:t>&amp; </a:t>
                </a:r>
                <a:r>
                  <a:rPr lang="en-US" altLang="ja-JP" sz="1500" b="1" i="1" dirty="0">
                    <a:solidFill>
                      <a:schemeClr val="dk1"/>
                    </a:solidFill>
                    <a:latin typeface="Meiryo UI" panose="020B0604030504040204" pitchFamily="50" charset="-128"/>
                    <a:ea typeface="Meiryo UI" panose="020B0604030504040204" pitchFamily="50" charset="-128"/>
                  </a:rPr>
                  <a:t>Snapshots</a:t>
                </a:r>
                <a:r>
                  <a:rPr lang="ja-JP" altLang="en-US" sz="1500" dirty="0">
                    <a:solidFill>
                      <a:schemeClr val="dk1"/>
                    </a:solidFill>
                    <a:latin typeface="Meiryo UI" panose="020B0604030504040204" pitchFamily="50" charset="-128"/>
                    <a:ea typeface="Meiryo UI" panose="020B0604030504040204" pitchFamily="50" charset="-128"/>
                  </a:rPr>
                  <a:t> </a:t>
                </a:r>
                <a:r>
                  <a:rPr lang="en-US" altLang="ja-JP" sz="1500" dirty="0">
                    <a:solidFill>
                      <a:schemeClr val="dk1"/>
                    </a:solidFill>
                    <a:latin typeface="Meiryo UI" panose="020B0604030504040204" pitchFamily="50" charset="-128"/>
                    <a:ea typeface="Meiryo UI" panose="020B0604030504040204" pitchFamily="50" charset="-128"/>
                  </a:rPr>
                  <a:t>Manager</a:t>
                </a:r>
                <a:r>
                  <a:rPr lang="ja-JP" altLang="en-US" sz="1500" dirty="0">
                    <a:solidFill>
                      <a:schemeClr val="dk1"/>
                    </a:solidFill>
                    <a:latin typeface="Meiryo UI" panose="020B0604030504040204" pitchFamily="50" charset="-128"/>
                    <a:ea typeface="Meiryo UI" panose="020B0604030504040204" pitchFamily="50" charset="-128"/>
                  </a:rPr>
                  <a:t>は</a:t>
                </a:r>
                <a:r>
                  <a:rPr lang="en-US" altLang="ja-JP" sz="1500" dirty="0">
                    <a:solidFill>
                      <a:schemeClr val="dk1"/>
                    </a:solidFill>
                    <a:latin typeface="Meiryo UI" panose="020B0604030504040204" pitchFamily="50" charset="-128"/>
                    <a:ea typeface="Meiryo UI" panose="020B0604030504040204" pitchFamily="50" charset="-128"/>
                  </a:rPr>
                  <a:t>NAS</a:t>
                </a:r>
                <a:r>
                  <a:rPr lang="ja-JP" altLang="en-US" sz="1500" dirty="0">
                    <a:solidFill>
                      <a:schemeClr val="dk1"/>
                    </a:solidFill>
                    <a:latin typeface="Meiryo UI" panose="020B0604030504040204" pitchFamily="50" charset="-128"/>
                    <a:ea typeface="Meiryo UI" panose="020B0604030504040204" pitchFamily="50" charset="-128"/>
                  </a:rPr>
                  <a:t>および</a:t>
                </a:r>
                <a:r>
                  <a:rPr lang="en-US" altLang="ja-JP" sz="1500" dirty="0">
                    <a:solidFill>
                      <a:schemeClr val="dk1"/>
                    </a:solidFill>
                    <a:latin typeface="Meiryo UI" panose="020B0604030504040204" pitchFamily="50" charset="-128"/>
                    <a:ea typeface="Meiryo UI" panose="020B0604030504040204" pitchFamily="50" charset="-128"/>
                  </a:rPr>
                  <a:t>JBOD</a:t>
                </a:r>
                <a:r>
                  <a:rPr lang="ja-JP" altLang="en-US" sz="1500" dirty="0">
                    <a:solidFill>
                      <a:schemeClr val="dk1"/>
                    </a:solidFill>
                    <a:latin typeface="Meiryo UI" panose="020B0604030504040204" pitchFamily="50" charset="-128"/>
                    <a:ea typeface="Meiryo UI" panose="020B0604030504040204" pitchFamily="50" charset="-128"/>
                  </a:rPr>
                  <a:t>の管理を簡素化し、</a:t>
                </a:r>
                <a:r>
                  <a:rPr lang="en-US" altLang="ja-JP" sz="1500" dirty="0">
                    <a:solidFill>
                      <a:schemeClr val="dk1"/>
                    </a:solidFill>
                    <a:latin typeface="Meiryo UI" panose="020B0604030504040204" pitchFamily="50" charset="-128"/>
                    <a:ea typeface="Meiryo UI" panose="020B0604030504040204" pitchFamily="50" charset="-128"/>
                  </a:rPr>
                  <a:t>IT</a:t>
                </a:r>
                <a:r>
                  <a:rPr lang="ja-JP" altLang="en-US" sz="1500" dirty="0">
                    <a:solidFill>
                      <a:schemeClr val="dk1"/>
                    </a:solidFill>
                    <a:latin typeface="Meiryo UI" panose="020B0604030504040204" pitchFamily="50" charset="-128"/>
                    <a:ea typeface="Meiryo UI" panose="020B0604030504040204" pitchFamily="50" charset="-128"/>
                  </a:rPr>
                  <a:t>運用のワークロードを効果的に最小化します。</a:t>
                </a:r>
                <a:endParaRPr lang="ja-JP" altLang="en-US" sz="1600" dirty="0">
                  <a:latin typeface="Meiryo UI" panose="020B0604030504040204" pitchFamily="50" charset="-128"/>
                  <a:ea typeface="Meiryo UI" panose="020B0604030504040204" pitchFamily="50" charset="-128"/>
                </a:endParaRPr>
              </a:p>
            </p:txBody>
          </p:sp>
        </p:grpSp>
        <p:sp>
          <p:nvSpPr>
            <p:cNvPr id="32" name="文字方塊 31">
              <a:extLst>
                <a:ext uri="{FF2B5EF4-FFF2-40B4-BE49-F238E27FC236}">
                  <a16:creationId xmlns:a16="http://schemas.microsoft.com/office/drawing/2014/main" id="{F5338281-F93F-4949-9A38-D4139D38F2DD}"/>
                </a:ext>
              </a:extLst>
            </p:cNvPr>
            <p:cNvSpPr txBox="1"/>
            <p:nvPr/>
          </p:nvSpPr>
          <p:spPr>
            <a:xfrm>
              <a:off x="2766010" y="2997152"/>
              <a:ext cx="1378408" cy="296168"/>
            </a:xfrm>
            <a:prstGeom prst="rect">
              <a:avLst/>
            </a:prstGeom>
            <a:noFill/>
          </p:spPr>
          <p:txBody>
            <a:bodyPr wrap="square">
              <a:spAutoFit/>
            </a:bodyPr>
            <a:lstStyle/>
            <a:p>
              <a:pPr algn="ctr"/>
              <a:r>
                <a:rPr lang="en-US" altLang="zh-TW" sz="1200" b="0" i="0" kern="1200" dirty="0">
                  <a:solidFill>
                    <a:schemeClr val="bg1"/>
                  </a:solidFill>
                  <a:effectLst/>
                  <a:latin typeface="Meiryo UI" panose="020B0604030504040204" pitchFamily="50" charset="-128"/>
                  <a:ea typeface="微軟正黑體" panose="020B0604030504040204" pitchFamily="34" charset="-120"/>
                  <a:cs typeface="Arial" panose="020B0604020202020204" pitchFamily="34" charset="0"/>
                  <a:sym typeface="+mn-lt"/>
                </a:rPr>
                <a:t>Seagate JBOD</a:t>
              </a:r>
              <a:endParaRPr lang="zh-TW" altLang="en-US" sz="12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mn-lt"/>
              </a:endParaRPr>
            </a:p>
          </p:txBody>
        </p:sp>
      </p:grpSp>
      <p:pic>
        <p:nvPicPr>
          <p:cNvPr id="5" name="圖片 4">
            <a:extLst>
              <a:ext uri="{FF2B5EF4-FFF2-40B4-BE49-F238E27FC236}">
                <a16:creationId xmlns:a16="http://schemas.microsoft.com/office/drawing/2014/main" id="{1B55F70D-5777-C34E-9D17-A3054467D0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4603" y="1362897"/>
            <a:ext cx="1135614" cy="996988"/>
          </a:xfrm>
          <a:prstGeom prst="rect">
            <a:avLst/>
          </a:prstGeom>
        </p:spPr>
      </p:pic>
      <p:sp>
        <p:nvSpPr>
          <p:cNvPr id="38" name="文字方塊 37">
            <a:extLst>
              <a:ext uri="{FF2B5EF4-FFF2-40B4-BE49-F238E27FC236}">
                <a16:creationId xmlns:a16="http://schemas.microsoft.com/office/drawing/2014/main" id="{27E1D598-5C5E-484E-9BB1-59FE03A92CED}"/>
              </a:ext>
            </a:extLst>
          </p:cNvPr>
          <p:cNvSpPr txBox="1"/>
          <p:nvPr/>
        </p:nvSpPr>
        <p:spPr>
          <a:xfrm>
            <a:off x="385929" y="269299"/>
            <a:ext cx="11655454" cy="1388713"/>
          </a:xfrm>
          <a:prstGeom prst="rect">
            <a:avLst/>
          </a:prstGeom>
          <a:noFill/>
        </p:spPr>
        <p:txBody>
          <a:bodyPr wrap="square" rtlCol="0">
            <a:spAutoFit/>
          </a:bodyPr>
          <a:lstStyle/>
          <a:p>
            <a:pPr lvl="0" algn="ctr">
              <a:lnSpc>
                <a:spcPct val="116666"/>
              </a:lnSpc>
            </a:pPr>
            <a:r>
              <a:rPr lang="en-US" altLang="ja-JP" sz="3600" b="1" dirty="0">
                <a:solidFill>
                  <a:schemeClr val="lt1"/>
                </a:solidFill>
                <a:latin typeface="Meiryo UI" panose="020B0604030504040204" pitchFamily="50" charset="-128"/>
                <a:ea typeface="Meiryo UI" panose="020B0604030504040204" pitchFamily="50" charset="-128"/>
              </a:rPr>
              <a:t>QNAP NAS x Seagate JBOD</a:t>
            </a:r>
            <a:r>
              <a:rPr lang="ja-JP" altLang="en-US" sz="3600" b="1" dirty="0">
                <a:solidFill>
                  <a:schemeClr val="lt1"/>
                </a:solidFill>
                <a:latin typeface="Meiryo UI" panose="020B0604030504040204" pitchFamily="50" charset="-128"/>
                <a:ea typeface="Meiryo UI" panose="020B0604030504040204" pitchFamily="50" charset="-128"/>
              </a:rPr>
              <a:t>パートナーシップ</a:t>
            </a:r>
          </a:p>
          <a:p>
            <a:pPr lvl="0" algn="ctr">
              <a:lnSpc>
                <a:spcPct val="116666"/>
              </a:lnSpc>
            </a:pPr>
            <a:r>
              <a:rPr lang="en-US" altLang="ja-JP" sz="3600" b="1" dirty="0">
                <a:solidFill>
                  <a:schemeClr val="lt1"/>
                </a:solidFill>
                <a:latin typeface="Meiryo UI" panose="020B0604030504040204" pitchFamily="50" charset="-128"/>
                <a:ea typeface="Meiryo UI" panose="020B0604030504040204" pitchFamily="50" charset="-128"/>
              </a:rPr>
              <a:t>PB</a:t>
            </a:r>
            <a:r>
              <a:rPr lang="ja-JP" altLang="en-US" sz="3600" b="1" dirty="0">
                <a:solidFill>
                  <a:schemeClr val="lt1"/>
                </a:solidFill>
                <a:latin typeface="Meiryo UI" panose="020B0604030504040204" pitchFamily="50" charset="-128"/>
                <a:ea typeface="Meiryo UI" panose="020B0604030504040204" pitchFamily="50" charset="-128"/>
              </a:rPr>
              <a:t>レベルの大容量ストレージ</a:t>
            </a:r>
          </a:p>
        </p:txBody>
      </p:sp>
      <p:sp>
        <p:nvSpPr>
          <p:cNvPr id="39" name="文字方塊 38">
            <a:extLst>
              <a:ext uri="{FF2B5EF4-FFF2-40B4-BE49-F238E27FC236}">
                <a16:creationId xmlns:a16="http://schemas.microsoft.com/office/drawing/2014/main" id="{4212C5F2-3754-6F4F-ADF5-9F54C4894163}"/>
              </a:ext>
            </a:extLst>
          </p:cNvPr>
          <p:cNvSpPr txBox="1"/>
          <p:nvPr/>
        </p:nvSpPr>
        <p:spPr>
          <a:xfrm>
            <a:off x="7327716" y="4725564"/>
            <a:ext cx="4589169" cy="945452"/>
          </a:xfrm>
          <a:prstGeom prst="rect">
            <a:avLst/>
          </a:prstGeom>
          <a:noFill/>
        </p:spPr>
        <p:txBody>
          <a:bodyPr wrap="square" lIns="91440" tIns="45720" rIns="91440" bIns="45720" anchor="t">
            <a:spAutoFit/>
          </a:bodyPr>
          <a:lstStyle/>
          <a:p>
            <a:pPr marL="447675" lvl="1" indent="-104775">
              <a:lnSpc>
                <a:spcPct val="132142"/>
              </a:lnSpc>
              <a:buClr>
                <a:srgbClr val="00FA00"/>
              </a:buClr>
              <a:buSzPts val="1120"/>
              <a:buFont typeface="Arial"/>
              <a:buChar char="•"/>
            </a:pPr>
            <a:r>
              <a:rPr lang="en-US" altLang="ja-JP" b="1" dirty="0">
                <a:solidFill>
                  <a:schemeClr val="lt1"/>
                </a:solidFill>
                <a:latin typeface="Meiryo UI" panose="020B0604030504040204" pitchFamily="50" charset="-128"/>
                <a:ea typeface="Meiryo UI" panose="020B0604030504040204" pitchFamily="50" charset="-128"/>
              </a:rPr>
              <a:t>QNAP NAS</a:t>
            </a:r>
            <a:r>
              <a:rPr lang="ja-JP" altLang="en-US" b="1" dirty="0">
                <a:solidFill>
                  <a:schemeClr val="lt1"/>
                </a:solidFill>
                <a:latin typeface="Meiryo UI" panose="020B0604030504040204" pitchFamily="50" charset="-128"/>
                <a:ea typeface="Meiryo UI" panose="020B0604030504040204" pitchFamily="50" charset="-128"/>
              </a:rPr>
              <a:t>は、</a:t>
            </a:r>
            <a:r>
              <a:rPr lang="en-US" altLang="ja-JP" b="1" dirty="0">
                <a:solidFill>
                  <a:srgbClr val="00E200"/>
                </a:solidFill>
                <a:latin typeface="Meiryo UI" panose="020B0604030504040204" pitchFamily="50" charset="-128"/>
                <a:ea typeface="Meiryo UI" panose="020B0604030504040204" pitchFamily="50" charset="-128"/>
              </a:rPr>
              <a:t>Seagate</a:t>
            </a:r>
            <a:r>
              <a:rPr lang="ja-JP" altLang="en-US" b="1" dirty="0">
                <a:solidFill>
                  <a:srgbClr val="00E200"/>
                </a:solidFill>
                <a:latin typeface="Meiryo UI" panose="020B0604030504040204" pitchFamily="50" charset="-128"/>
                <a:ea typeface="Meiryo UI" panose="020B0604030504040204" pitchFamily="50" charset="-128"/>
              </a:rPr>
              <a:t> </a:t>
            </a:r>
            <a:r>
              <a:rPr lang="en-US" altLang="ja-JP" b="1" dirty="0" err="1">
                <a:solidFill>
                  <a:srgbClr val="00E200"/>
                </a:solidFill>
                <a:latin typeface="Meiryo UI" panose="020B0604030504040204" pitchFamily="50" charset="-128"/>
                <a:ea typeface="Meiryo UI" panose="020B0604030504040204" pitchFamily="50" charset="-128"/>
              </a:rPr>
              <a:t>Exos</a:t>
            </a:r>
            <a:r>
              <a:rPr lang="ja-JP" altLang="en-US" b="1" dirty="0">
                <a:solidFill>
                  <a:srgbClr val="00E200"/>
                </a:solidFill>
                <a:latin typeface="Meiryo UI" panose="020B0604030504040204" pitchFamily="50" charset="-128"/>
                <a:ea typeface="Meiryo UI" panose="020B0604030504040204" pitchFamily="50" charset="-128"/>
              </a:rPr>
              <a:t> </a:t>
            </a:r>
            <a:r>
              <a:rPr lang="en-US" altLang="ja-JP" b="1" dirty="0">
                <a:solidFill>
                  <a:srgbClr val="00E200"/>
                </a:solidFill>
                <a:latin typeface="Meiryo UI" panose="020B0604030504040204" pitchFamily="50" charset="-128"/>
                <a:ea typeface="Meiryo UI" panose="020B0604030504040204" pitchFamily="50" charset="-128"/>
              </a:rPr>
              <a:t>E SAS JBOD</a:t>
            </a:r>
            <a:r>
              <a:rPr lang="ja-JP" altLang="en-US" b="1" dirty="0">
                <a:solidFill>
                  <a:srgbClr val="00E200"/>
                </a:solidFill>
                <a:latin typeface="Meiryo UI" panose="020B0604030504040204" pitchFamily="50" charset="-128"/>
                <a:ea typeface="Meiryo UI" panose="020B0604030504040204" pitchFamily="50" charset="-128"/>
              </a:rPr>
              <a:t>ユニット</a:t>
            </a:r>
            <a:r>
              <a:rPr lang="ja-JP" altLang="en-US" b="1" dirty="0">
                <a:solidFill>
                  <a:schemeClr val="lt1"/>
                </a:solidFill>
                <a:latin typeface="Meiryo UI" panose="020B0604030504040204" pitchFamily="50" charset="-128"/>
                <a:ea typeface="Meiryo UI" panose="020B0604030504040204" pitchFamily="50" charset="-128"/>
              </a:rPr>
              <a:t>と</a:t>
            </a:r>
            <a:r>
              <a:rPr lang="en-US" altLang="ja-JP" b="1" dirty="0">
                <a:solidFill>
                  <a:srgbClr val="00E200"/>
                </a:solidFill>
                <a:latin typeface="Meiryo UI" panose="020B0604030504040204" pitchFamily="50" charset="-128"/>
                <a:ea typeface="Meiryo UI" panose="020B0604030504040204" pitchFamily="50" charset="-128"/>
              </a:rPr>
              <a:t>100</a:t>
            </a:r>
            <a:r>
              <a:rPr lang="ja-JP" altLang="en-US" b="1" dirty="0">
                <a:solidFill>
                  <a:srgbClr val="00E200"/>
                </a:solidFill>
                <a:latin typeface="Meiryo UI" panose="020B0604030504040204" pitchFamily="50" charset="-128"/>
                <a:ea typeface="Meiryo UI" panose="020B0604030504040204" pitchFamily="50" charset="-128"/>
              </a:rPr>
              <a:t>以上</a:t>
            </a:r>
            <a:r>
              <a:rPr lang="ja-JP" altLang="en-US" b="1" dirty="0">
                <a:solidFill>
                  <a:schemeClr val="lt1"/>
                </a:solidFill>
                <a:latin typeface="Meiryo UI" panose="020B0604030504040204" pitchFamily="50" charset="-128"/>
                <a:ea typeface="Meiryo UI" panose="020B0604030504040204" pitchFamily="50" charset="-128"/>
              </a:rPr>
              <a:t>のドライブをサポートして、</a:t>
            </a:r>
            <a:r>
              <a:rPr lang="ja-JP" altLang="en-US" b="1" dirty="0">
                <a:solidFill>
                  <a:srgbClr val="00E200"/>
                </a:solidFill>
                <a:latin typeface="Meiryo UI" panose="020B0604030504040204" pitchFamily="50" charset="-128"/>
                <a:ea typeface="Meiryo UI" panose="020B0604030504040204" pitchFamily="50" charset="-128"/>
              </a:rPr>
              <a:t>ペタバイト</a:t>
            </a:r>
            <a:r>
              <a:rPr lang="en-US" altLang="ja-JP" b="1" dirty="0">
                <a:solidFill>
                  <a:srgbClr val="00E200"/>
                </a:solidFill>
                <a:latin typeface="Meiryo UI" panose="020B0604030504040204" pitchFamily="50" charset="-128"/>
                <a:ea typeface="Meiryo UI" panose="020B0604030504040204" pitchFamily="50" charset="-128"/>
              </a:rPr>
              <a:t>(PB)</a:t>
            </a:r>
            <a:r>
              <a:rPr lang="ja-JP" altLang="en-US" b="1" dirty="0">
                <a:solidFill>
                  <a:schemeClr val="lt1"/>
                </a:solidFill>
                <a:latin typeface="Meiryo UI" panose="020B0604030504040204" pitchFamily="50" charset="-128"/>
                <a:ea typeface="Meiryo UI" panose="020B0604030504040204" pitchFamily="50" charset="-128"/>
              </a:rPr>
              <a:t>の</a:t>
            </a:r>
            <a:r>
              <a:rPr lang="en-US" altLang="ja-JP" b="1" dirty="0">
                <a:solidFill>
                  <a:schemeClr val="lt1"/>
                </a:solidFill>
                <a:latin typeface="Meiryo UI" panose="020B0604030504040204" pitchFamily="50" charset="-128"/>
                <a:ea typeface="Meiryo UI" panose="020B0604030504040204" pitchFamily="50" charset="-128"/>
              </a:rPr>
              <a:t>raw</a:t>
            </a:r>
            <a:r>
              <a:rPr lang="ja-JP" altLang="en-US" b="1" dirty="0">
                <a:solidFill>
                  <a:schemeClr val="lt1"/>
                </a:solidFill>
                <a:latin typeface="Meiryo UI" panose="020B0604030504040204" pitchFamily="50" charset="-128"/>
                <a:ea typeface="Meiryo UI" panose="020B0604030504040204" pitchFamily="50" charset="-128"/>
              </a:rPr>
              <a:t>容量を提供します。</a:t>
            </a:r>
            <a:endParaRPr lang="ja-JP" altLang="en-US" dirty="0">
              <a:latin typeface="Meiryo UI" panose="020B0604030504040204" pitchFamily="50" charset="-128"/>
              <a:ea typeface="Meiryo UI" panose="020B0604030504040204" pitchFamily="50" charset="-128"/>
            </a:endParaRPr>
          </a:p>
        </p:txBody>
      </p:sp>
      <p:sp>
        <p:nvSpPr>
          <p:cNvPr id="40" name="文字方塊 39">
            <a:extLst>
              <a:ext uri="{FF2B5EF4-FFF2-40B4-BE49-F238E27FC236}">
                <a16:creationId xmlns:a16="http://schemas.microsoft.com/office/drawing/2014/main" id="{01575EE0-045B-174B-AA98-5F62DE1AB6DB}"/>
              </a:ext>
            </a:extLst>
          </p:cNvPr>
          <p:cNvSpPr txBox="1"/>
          <p:nvPr/>
        </p:nvSpPr>
        <p:spPr>
          <a:xfrm>
            <a:off x="7452214" y="5576884"/>
            <a:ext cx="4248088" cy="861774"/>
          </a:xfrm>
          <a:prstGeom prst="rect">
            <a:avLst/>
          </a:prstGeom>
        </p:spPr>
        <p:txBody>
          <a:bodyPr wrap="square" rtlCol="0">
            <a:spAutoFit/>
          </a:bodyPr>
          <a:lstStyle/>
          <a:p>
            <a:pPr lvl="0"/>
            <a:r>
              <a:rPr lang="ja-JP" altLang="en-US" sz="1000" dirty="0">
                <a:solidFill>
                  <a:schemeClr val="lt1"/>
                </a:solidFill>
                <a:latin typeface="Meiryo UI" panose="020B0604030504040204" pitchFamily="50" charset="-128"/>
                <a:ea typeface="Meiryo UI" panose="020B0604030504040204" pitchFamily="50" charset="-128"/>
              </a:rPr>
              <a:t>注記</a:t>
            </a:r>
            <a:r>
              <a:rPr lang="en-US" altLang="ja-JP" sz="1000" dirty="0">
                <a:solidFill>
                  <a:schemeClr val="lt1"/>
                </a:solidFill>
                <a:latin typeface="Meiryo UI" panose="020B0604030504040204" pitchFamily="50" charset="-128"/>
                <a:ea typeface="Meiryo UI" panose="020B0604030504040204" pitchFamily="50" charset="-128"/>
              </a:rPr>
              <a:t>: </a:t>
            </a:r>
            <a:endParaRPr lang="ja-JP" altLang="en-US" sz="1000" dirty="0">
              <a:solidFill>
                <a:schemeClr val="lt1"/>
              </a:solidFill>
              <a:latin typeface="Meiryo UI" panose="020B0604030504040204" pitchFamily="50" charset="-128"/>
              <a:ea typeface="Meiryo UI" panose="020B0604030504040204" pitchFamily="50" charset="-128"/>
            </a:endParaRPr>
          </a:p>
          <a:p>
            <a:pPr lvl="0"/>
            <a:r>
              <a:rPr lang="en-US" altLang="ja-JP" sz="1000" dirty="0">
                <a:solidFill>
                  <a:schemeClr val="lt1"/>
                </a:solidFill>
                <a:latin typeface="Meiryo UI" panose="020B0604030504040204" pitchFamily="50" charset="-128"/>
                <a:ea typeface="Meiryo UI" panose="020B0604030504040204" pitchFamily="50" charset="-128"/>
              </a:rPr>
              <a:t>1.NAS</a:t>
            </a:r>
            <a:r>
              <a:rPr lang="ja-JP" altLang="en-US" sz="1000" dirty="0" err="1">
                <a:solidFill>
                  <a:schemeClr val="lt1"/>
                </a:solidFill>
                <a:latin typeface="Meiryo UI" panose="020B0604030504040204" pitchFamily="50" charset="-128"/>
                <a:ea typeface="Meiryo UI" panose="020B0604030504040204" pitchFamily="50" charset="-128"/>
              </a:rPr>
              <a:t>には</a:t>
            </a:r>
            <a:r>
              <a:rPr lang="en-US" altLang="ja-JP" sz="1000" dirty="0">
                <a:solidFill>
                  <a:schemeClr val="lt1"/>
                </a:solidFill>
                <a:latin typeface="Meiryo UI" panose="020B0604030504040204" pitchFamily="50" charset="-128"/>
                <a:ea typeface="Meiryo UI" panose="020B0604030504040204" pitchFamily="50" charset="-128"/>
              </a:rPr>
              <a:t>SASHBA</a:t>
            </a:r>
            <a:r>
              <a:rPr lang="ja-JP" altLang="en-US" sz="1000" dirty="0">
                <a:solidFill>
                  <a:schemeClr val="lt1"/>
                </a:solidFill>
                <a:latin typeface="Meiryo UI" panose="020B0604030504040204" pitchFamily="50" charset="-128"/>
                <a:ea typeface="Meiryo UI" panose="020B0604030504040204" pitchFamily="50" charset="-128"/>
              </a:rPr>
              <a:t>のオプション購入が必要です。</a:t>
            </a:r>
          </a:p>
          <a:p>
            <a:pPr lvl="0"/>
            <a:r>
              <a:rPr lang="en-US" altLang="ja-JP" sz="1000" dirty="0">
                <a:solidFill>
                  <a:schemeClr val="lt1"/>
                </a:solidFill>
                <a:latin typeface="Meiryo UI" panose="020B0604030504040204" pitchFamily="50" charset="-128"/>
                <a:ea typeface="Meiryo UI" panose="020B0604030504040204" pitchFamily="50" charset="-128"/>
              </a:rPr>
              <a:t>2. Seagate</a:t>
            </a:r>
            <a:r>
              <a:rPr lang="ja-JP" altLang="en-US" sz="1000" dirty="0">
                <a:solidFill>
                  <a:schemeClr val="lt1"/>
                </a:solidFill>
                <a:latin typeface="Meiryo UI" panose="020B0604030504040204" pitchFamily="50" charset="-128"/>
                <a:ea typeface="Meiryo UI" panose="020B0604030504040204" pitchFamily="50" charset="-128"/>
              </a:rPr>
              <a:t>の</a:t>
            </a:r>
            <a:r>
              <a:rPr lang="en-US" altLang="ja-JP" sz="1000" dirty="0">
                <a:solidFill>
                  <a:schemeClr val="lt1"/>
                </a:solidFill>
                <a:latin typeface="Meiryo UI" panose="020B0604030504040204" pitchFamily="50" charset="-128"/>
                <a:ea typeface="Meiryo UI" panose="020B0604030504040204" pitchFamily="50" charset="-128"/>
              </a:rPr>
              <a:t>JBOD</a:t>
            </a:r>
            <a:r>
              <a:rPr lang="ja-JP" altLang="en-US" sz="1000" dirty="0">
                <a:solidFill>
                  <a:schemeClr val="lt1"/>
                </a:solidFill>
                <a:latin typeface="Meiryo UI" panose="020B0604030504040204" pitchFamily="50" charset="-128"/>
                <a:ea typeface="Meiryo UI" panose="020B0604030504040204" pitchFamily="50" charset="-128"/>
              </a:rPr>
              <a:t>は、個別のストレージプールまたはボリュームとしてのみ使用できます。そのストレージプール</a:t>
            </a:r>
            <a:r>
              <a:rPr lang="en-US" altLang="ja-JP" sz="1000" dirty="0">
                <a:solidFill>
                  <a:schemeClr val="lt1"/>
                </a:solidFill>
                <a:latin typeface="Meiryo UI" panose="020B0604030504040204" pitchFamily="50" charset="-128"/>
                <a:ea typeface="Meiryo UI" panose="020B0604030504040204" pitchFamily="50" charset="-128"/>
              </a:rPr>
              <a:t>/</a:t>
            </a:r>
            <a:r>
              <a:rPr lang="ja-JP" altLang="en-US" sz="1000" dirty="0">
                <a:solidFill>
                  <a:schemeClr val="lt1"/>
                </a:solidFill>
                <a:latin typeface="Meiryo UI" panose="020B0604030504040204" pitchFamily="50" charset="-128"/>
                <a:ea typeface="Meiryo UI" panose="020B0604030504040204" pitchFamily="50" charset="-128"/>
              </a:rPr>
              <a:t>ボリュームを</a:t>
            </a:r>
            <a:r>
              <a:rPr lang="ja-JP" altLang="en-US" sz="1000" dirty="0" smtClean="0">
                <a:solidFill>
                  <a:schemeClr val="lt1"/>
                </a:solidFill>
                <a:latin typeface="Meiryo UI" panose="020B0604030504040204" pitchFamily="50" charset="-128"/>
                <a:ea typeface="Meiryo UI" panose="020B0604030504040204" pitchFamily="50" charset="-128"/>
              </a:rPr>
              <a:t>接続</a:t>
            </a:r>
            <a:r>
              <a:rPr lang="ja-JP" altLang="en-US" sz="1000" dirty="0">
                <a:solidFill>
                  <a:schemeClr val="lt1"/>
                </a:solidFill>
                <a:latin typeface="Meiryo UI" panose="020B0604030504040204" pitchFamily="50" charset="-128"/>
                <a:ea typeface="Meiryo UI" panose="020B0604030504040204" pitchFamily="50" charset="-128"/>
              </a:rPr>
              <a:t>し</a:t>
            </a:r>
            <a:r>
              <a:rPr lang="ja-JP" altLang="en-US" sz="1000" dirty="0" smtClean="0">
                <a:solidFill>
                  <a:schemeClr val="lt1"/>
                </a:solidFill>
                <a:latin typeface="Meiryo UI" panose="020B0604030504040204" pitchFamily="50" charset="-128"/>
                <a:ea typeface="Meiryo UI" panose="020B0604030504040204" pitchFamily="50" charset="-128"/>
              </a:rPr>
              <a:t>た</a:t>
            </a:r>
            <a:r>
              <a:rPr lang="en-US" altLang="ja-JP" sz="1000" dirty="0">
                <a:solidFill>
                  <a:schemeClr val="lt1"/>
                </a:solidFill>
                <a:latin typeface="Meiryo UI" panose="020B0604030504040204" pitchFamily="50" charset="-128"/>
                <a:ea typeface="Meiryo UI" panose="020B0604030504040204" pitchFamily="50" charset="-128"/>
              </a:rPr>
              <a:t>NAS</a:t>
            </a:r>
            <a:r>
              <a:rPr lang="ja-JP" altLang="en-US" sz="1000" dirty="0" err="1">
                <a:solidFill>
                  <a:schemeClr val="lt1"/>
                </a:solidFill>
                <a:latin typeface="Meiryo UI" panose="020B0604030504040204" pitchFamily="50" charset="-128"/>
                <a:ea typeface="Meiryo UI" panose="020B0604030504040204" pitchFamily="50" charset="-128"/>
              </a:rPr>
              <a:t>に結</a:t>
            </a:r>
            <a:r>
              <a:rPr lang="ja-JP" altLang="en-US" sz="1000" dirty="0">
                <a:solidFill>
                  <a:schemeClr val="lt1"/>
                </a:solidFill>
                <a:latin typeface="Meiryo UI" panose="020B0604030504040204" pitchFamily="50" charset="-128"/>
                <a:ea typeface="Meiryo UI" panose="020B0604030504040204" pitchFamily="50" charset="-128"/>
              </a:rPr>
              <a:t>合することはできません。 </a:t>
            </a:r>
            <a:r>
              <a:rPr lang="en-US" altLang="ja-JP" sz="1000" dirty="0">
                <a:solidFill>
                  <a:schemeClr val="lt1"/>
                </a:solidFill>
                <a:latin typeface="Meiryo UI" panose="020B0604030504040204" pitchFamily="50" charset="-128"/>
                <a:ea typeface="Meiryo UI" panose="020B0604030504040204" pitchFamily="50" charset="-128"/>
              </a:rPr>
              <a:t>NAS</a:t>
            </a:r>
            <a:r>
              <a:rPr lang="ja-JP" altLang="en-US" sz="1000" dirty="0">
                <a:solidFill>
                  <a:schemeClr val="lt1"/>
                </a:solidFill>
                <a:latin typeface="Meiryo UI" panose="020B0604030504040204" pitchFamily="50" charset="-128"/>
                <a:ea typeface="Meiryo UI" panose="020B0604030504040204" pitchFamily="50" charset="-128"/>
              </a:rPr>
              <a:t>アプリケーションを</a:t>
            </a:r>
            <a:r>
              <a:rPr lang="en-US" altLang="ja-JP" sz="1000" dirty="0">
                <a:solidFill>
                  <a:schemeClr val="lt1"/>
                </a:solidFill>
                <a:latin typeface="Meiryo UI" panose="020B0604030504040204" pitchFamily="50" charset="-128"/>
                <a:ea typeface="Meiryo UI" panose="020B0604030504040204" pitchFamily="50" charset="-128"/>
              </a:rPr>
              <a:t>Seagate</a:t>
            </a:r>
            <a:r>
              <a:rPr lang="ja-JP" altLang="en-US" sz="1000" dirty="0">
                <a:solidFill>
                  <a:schemeClr val="lt1"/>
                </a:solidFill>
                <a:latin typeface="Meiryo UI" panose="020B0604030504040204" pitchFamily="50" charset="-128"/>
                <a:ea typeface="Meiryo UI" panose="020B0604030504040204" pitchFamily="50" charset="-128"/>
              </a:rPr>
              <a:t>の</a:t>
            </a:r>
            <a:r>
              <a:rPr lang="en-US" altLang="ja-JP" sz="1000" dirty="0">
                <a:solidFill>
                  <a:schemeClr val="lt1"/>
                </a:solidFill>
                <a:latin typeface="Meiryo UI" panose="020B0604030504040204" pitchFamily="50" charset="-128"/>
                <a:ea typeface="Meiryo UI" panose="020B0604030504040204" pitchFamily="50" charset="-128"/>
              </a:rPr>
              <a:t>JBOD</a:t>
            </a:r>
            <a:r>
              <a:rPr lang="ja-JP" altLang="en-US" sz="1000" dirty="0">
                <a:solidFill>
                  <a:schemeClr val="lt1"/>
                </a:solidFill>
                <a:latin typeface="Meiryo UI" panose="020B0604030504040204" pitchFamily="50" charset="-128"/>
                <a:ea typeface="Meiryo UI" panose="020B0604030504040204" pitchFamily="50" charset="-128"/>
              </a:rPr>
              <a:t>にインストールすることはできません。</a:t>
            </a:r>
          </a:p>
        </p:txBody>
      </p:sp>
      <p:pic>
        <p:nvPicPr>
          <p:cNvPr id="36" name="圖片 35" descr="一張含有 文字, 電子用品 的圖片&#10;&#10;自動產生的描述">
            <a:extLst>
              <a:ext uri="{FF2B5EF4-FFF2-40B4-BE49-F238E27FC236}">
                <a16:creationId xmlns:a16="http://schemas.microsoft.com/office/drawing/2014/main" id="{9EA13C5A-CFAC-DCB4-206A-68CD10D2BF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513" y="2545062"/>
            <a:ext cx="2068043" cy="353222"/>
          </a:xfrm>
          <a:prstGeom prst="rect">
            <a:avLst/>
          </a:prstGeom>
        </p:spPr>
      </p:pic>
      <p:sp>
        <p:nvSpPr>
          <p:cNvPr id="37" name="文字方塊 36">
            <a:extLst>
              <a:ext uri="{FF2B5EF4-FFF2-40B4-BE49-F238E27FC236}">
                <a16:creationId xmlns:a16="http://schemas.microsoft.com/office/drawing/2014/main" id="{162C15C2-6CF0-A3C4-536C-FD685481E50F}"/>
              </a:ext>
            </a:extLst>
          </p:cNvPr>
          <p:cNvSpPr txBox="1"/>
          <p:nvPr/>
        </p:nvSpPr>
        <p:spPr>
          <a:xfrm>
            <a:off x="475513" y="2985465"/>
            <a:ext cx="2068043" cy="276999"/>
          </a:xfrm>
          <a:prstGeom prst="rect">
            <a:avLst/>
          </a:prstGeom>
          <a:noFill/>
        </p:spPr>
        <p:txBody>
          <a:bodyPr wrap="square">
            <a:spAutoFit/>
          </a:bodyPr>
          <a:lstStyle/>
          <a:p>
            <a:pPr algn="ctr"/>
            <a:r>
              <a:rPr lang="en-US" altLang="zh-TW" sz="12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mn-lt"/>
              </a:rPr>
              <a:t>QNAP TS-h1090FU NAS</a:t>
            </a:r>
            <a:endParaRPr lang="zh-TW" altLang="en-US" sz="12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7438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AE9D0-374C-BD43-98E7-ED69BF51A999}"/>
              </a:ext>
            </a:extLst>
          </p:cNvPr>
          <p:cNvSpPr txBox="1"/>
          <p:nvPr/>
        </p:nvSpPr>
        <p:spPr>
          <a:xfrm>
            <a:off x="404602" y="407042"/>
            <a:ext cx="11353125" cy="1200329"/>
          </a:xfrm>
          <a:prstGeom prst="rect">
            <a:avLst/>
          </a:prstGeom>
        </p:spPr>
        <p:txBody>
          <a:bodyPr wrap="square" lIns="0" tIns="45720" rIns="0" bIns="45720" rtlCol="0" anchor="t">
            <a:spAutoFit/>
          </a:bodyPr>
          <a:lstStyle/>
          <a:p>
            <a:pPr algn="ctr"/>
            <a:r>
              <a:rPr lang="en-US" altLang="ja-JP" sz="3600" b="1" dirty="0">
                <a:solidFill>
                  <a:schemeClr val="lt1"/>
                </a:solidFill>
                <a:latin typeface="Meiryo UI" panose="020B0604030504040204" pitchFamily="50" charset="-128"/>
                <a:ea typeface="Meiryo UI" panose="020B0604030504040204" pitchFamily="50" charset="-128"/>
              </a:rPr>
              <a:t>Seagate </a:t>
            </a:r>
            <a:r>
              <a:rPr lang="en-US" altLang="ja-JP" sz="3600" b="1" dirty="0" err="1">
                <a:solidFill>
                  <a:schemeClr val="lt1"/>
                </a:solidFill>
                <a:latin typeface="Meiryo UI" panose="020B0604030504040204" pitchFamily="50" charset="-128"/>
                <a:ea typeface="Meiryo UI" panose="020B0604030504040204" pitchFamily="50" charset="-128"/>
              </a:rPr>
              <a:t>Exos</a:t>
            </a:r>
            <a:r>
              <a:rPr lang="en-US" altLang="ja-JP" sz="3600" b="1" dirty="0">
                <a:solidFill>
                  <a:schemeClr val="lt1"/>
                </a:solidFill>
                <a:latin typeface="Meiryo UI" panose="020B0604030504040204" pitchFamily="50" charset="-128"/>
                <a:ea typeface="Meiryo UI" panose="020B0604030504040204" pitchFamily="50" charset="-128"/>
              </a:rPr>
              <a:t> E JBOD</a:t>
            </a:r>
            <a:r>
              <a:rPr lang="ja-JP" altLang="en-US" sz="3600" b="1" dirty="0">
                <a:solidFill>
                  <a:schemeClr val="lt1"/>
                </a:solidFill>
                <a:latin typeface="Meiryo UI" panose="020B0604030504040204" pitchFamily="50" charset="-128"/>
                <a:ea typeface="Meiryo UI" panose="020B0604030504040204" pitchFamily="50" charset="-128"/>
              </a:rPr>
              <a:t>エンクロージャを</a:t>
            </a:r>
            <a:r>
              <a:rPr lang="ja-JP" altLang="en-US" sz="3600" b="1" dirty="0" smtClean="0">
                <a:solidFill>
                  <a:schemeClr val="lt1"/>
                </a:solidFill>
                <a:latin typeface="Meiryo UI" panose="020B0604030504040204" pitchFamily="50" charset="-128"/>
                <a:ea typeface="Meiryo UI" panose="020B0604030504040204" pitchFamily="50" charset="-128"/>
              </a:rPr>
              <a:t>使用</a:t>
            </a:r>
            <a:r>
              <a:rPr lang="ja-JP" altLang="en-US" sz="3600" b="1" dirty="0">
                <a:solidFill>
                  <a:schemeClr val="lt1"/>
                </a:solidFill>
                <a:latin typeface="Meiryo UI" panose="020B0604030504040204" pitchFamily="50" charset="-128"/>
                <a:ea typeface="Meiryo UI" panose="020B0604030504040204" pitchFamily="50" charset="-128"/>
              </a:rPr>
              <a:t>して</a:t>
            </a:r>
          </a:p>
          <a:p>
            <a:pPr lvl="0" algn="ctr"/>
            <a:r>
              <a:rPr lang="ja-JP" altLang="en-US" sz="3600" b="1" dirty="0" smtClean="0">
                <a:solidFill>
                  <a:schemeClr val="lt1"/>
                </a:solidFill>
                <a:latin typeface="Meiryo UI" panose="020B0604030504040204" pitchFamily="50" charset="-128"/>
                <a:ea typeface="Meiryo UI" panose="020B0604030504040204" pitchFamily="50" charset="-128"/>
              </a:rPr>
              <a:t>コ</a:t>
            </a:r>
            <a:r>
              <a:rPr lang="ja-JP" altLang="en-US" sz="3600" b="1" dirty="0">
                <a:solidFill>
                  <a:schemeClr val="lt1"/>
                </a:solidFill>
                <a:latin typeface="Meiryo UI" panose="020B0604030504040204" pitchFamily="50" charset="-128"/>
                <a:ea typeface="Meiryo UI" panose="020B0604030504040204" pitchFamily="50" charset="-128"/>
              </a:rPr>
              <a:t>ス</a:t>
            </a:r>
            <a:r>
              <a:rPr lang="ja-JP" altLang="en-US" sz="3600" b="1" dirty="0" smtClean="0">
                <a:solidFill>
                  <a:schemeClr val="lt1"/>
                </a:solidFill>
                <a:latin typeface="Meiryo UI" panose="020B0604030504040204" pitchFamily="50" charset="-128"/>
                <a:ea typeface="Meiryo UI" panose="020B0604030504040204" pitchFamily="50" charset="-128"/>
              </a:rPr>
              <a:t>トを最適化しながら</a:t>
            </a:r>
            <a:r>
              <a:rPr lang="en-US" altLang="ja-JP" sz="3600" b="1" dirty="0" smtClean="0">
                <a:solidFill>
                  <a:schemeClr val="lt1"/>
                </a:solidFill>
                <a:latin typeface="Meiryo UI" panose="020B0604030504040204" pitchFamily="50" charset="-128"/>
                <a:ea typeface="Meiryo UI" panose="020B0604030504040204" pitchFamily="50" charset="-128"/>
              </a:rPr>
              <a:t>NAS</a:t>
            </a:r>
            <a:r>
              <a:rPr lang="ja-JP" altLang="en-US" sz="3600" b="1" dirty="0">
                <a:solidFill>
                  <a:schemeClr val="lt1"/>
                </a:solidFill>
                <a:latin typeface="Meiryo UI" panose="020B0604030504040204" pitchFamily="50" charset="-128"/>
                <a:ea typeface="Meiryo UI" panose="020B0604030504040204" pitchFamily="50" charset="-128"/>
              </a:rPr>
              <a:t>容量を</a:t>
            </a:r>
            <a:r>
              <a:rPr lang="ja-JP" altLang="en-US" sz="3600" b="1" dirty="0" smtClean="0">
                <a:solidFill>
                  <a:schemeClr val="lt1"/>
                </a:solidFill>
                <a:latin typeface="Meiryo UI" panose="020B0604030504040204" pitchFamily="50" charset="-128"/>
                <a:ea typeface="Meiryo UI" panose="020B0604030504040204" pitchFamily="50" charset="-128"/>
              </a:rPr>
              <a:t>スケールアップ</a:t>
            </a:r>
            <a:endParaRPr lang="ja-JP" altLang="en-US" sz="3600" b="1" dirty="0">
              <a:solidFill>
                <a:schemeClr val="lt1"/>
              </a:solidFill>
              <a:latin typeface="Meiryo UI" panose="020B0604030504040204" pitchFamily="50" charset="-128"/>
              <a:ea typeface="Meiryo UI" panose="020B0604030504040204" pitchFamily="50" charset="-128"/>
            </a:endParaRPr>
          </a:p>
        </p:txBody>
      </p:sp>
      <p:grpSp>
        <p:nvGrpSpPr>
          <p:cNvPr id="4" name="群組 3">
            <a:extLst>
              <a:ext uri="{FF2B5EF4-FFF2-40B4-BE49-F238E27FC236}">
                <a16:creationId xmlns:a16="http://schemas.microsoft.com/office/drawing/2014/main" id="{E9DD5E5F-30F1-C909-D9AB-7B1FC51FC437}"/>
              </a:ext>
            </a:extLst>
          </p:cNvPr>
          <p:cNvGrpSpPr/>
          <p:nvPr/>
        </p:nvGrpSpPr>
        <p:grpSpPr>
          <a:xfrm>
            <a:off x="801133" y="1967618"/>
            <a:ext cx="11013239" cy="3585369"/>
            <a:chOff x="1642755" y="2202287"/>
            <a:chExt cx="9555047" cy="3110654"/>
          </a:xfrm>
        </p:grpSpPr>
        <p:sp>
          <p:nvSpPr>
            <p:cNvPr id="42" name="矩形: 圓角 22">
              <a:extLst>
                <a:ext uri="{FF2B5EF4-FFF2-40B4-BE49-F238E27FC236}">
                  <a16:creationId xmlns:a16="http://schemas.microsoft.com/office/drawing/2014/main" id="{E3A4A7A3-67BA-40C6-A2FB-D71FFF840138}"/>
                </a:ext>
              </a:extLst>
            </p:cNvPr>
            <p:cNvSpPr/>
            <p:nvPr/>
          </p:nvSpPr>
          <p:spPr>
            <a:xfrm>
              <a:off x="5149763" y="3803789"/>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dirty="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0" name="矩形: 圓角 22">
              <a:extLst>
                <a:ext uri="{FF2B5EF4-FFF2-40B4-BE49-F238E27FC236}">
                  <a16:creationId xmlns:a16="http://schemas.microsoft.com/office/drawing/2014/main" id="{2F0CFE09-D95C-434E-80FA-85C5E908DC28}"/>
                </a:ext>
              </a:extLst>
            </p:cNvPr>
            <p:cNvSpPr/>
            <p:nvPr/>
          </p:nvSpPr>
          <p:spPr>
            <a:xfrm>
              <a:off x="1642755" y="2202287"/>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dirty="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nvGrpSpPr>
            <p:cNvPr id="37" name="群組 36">
              <a:extLst>
                <a:ext uri="{FF2B5EF4-FFF2-40B4-BE49-F238E27FC236}">
                  <a16:creationId xmlns:a16="http://schemas.microsoft.com/office/drawing/2014/main" id="{9DA3EEE9-3D44-4098-ADCC-CFE3DFB7758D}"/>
                </a:ext>
              </a:extLst>
            </p:cNvPr>
            <p:cNvGrpSpPr/>
            <p:nvPr/>
          </p:nvGrpSpPr>
          <p:grpSpPr>
            <a:xfrm>
              <a:off x="5386633" y="3820723"/>
              <a:ext cx="2875691" cy="1492218"/>
              <a:chOff x="6613969" y="4116568"/>
              <a:chExt cx="2875691" cy="1492218"/>
            </a:xfrm>
          </p:grpSpPr>
          <p:sp>
            <p:nvSpPr>
              <p:cNvPr id="38" name="矩形 37">
                <a:extLst>
                  <a:ext uri="{FF2B5EF4-FFF2-40B4-BE49-F238E27FC236}">
                    <a16:creationId xmlns:a16="http://schemas.microsoft.com/office/drawing/2014/main" id="{63E82290-FA5A-4719-95E4-DA467A346785}"/>
                  </a:ext>
                </a:extLst>
              </p:cNvPr>
              <p:cNvSpPr/>
              <p:nvPr/>
            </p:nvSpPr>
            <p:spPr>
              <a:xfrm>
                <a:off x="6695980" y="4341202"/>
                <a:ext cx="2641249" cy="1077218"/>
              </a:xfrm>
              <a:prstGeom prst="rect">
                <a:avLst/>
              </a:prstGeom>
              <a:solidFill>
                <a:schemeClr val="tx1"/>
              </a:solidFill>
              <a:ln>
                <a:noFill/>
              </a:ln>
              <a:effectLst>
                <a:glow rad="7366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8" name="圖片 7" descr="一張含有 文字, 電子用品, 綠色 的圖片&#10;&#10;自動產生的描述">
                <a:extLst>
                  <a:ext uri="{FF2B5EF4-FFF2-40B4-BE49-F238E27FC236}">
                    <a16:creationId xmlns:a16="http://schemas.microsoft.com/office/drawing/2014/main" id="{AB73871E-5E01-1F4F-A2F6-DFE18AE7FDA5}"/>
                  </a:ext>
                </a:extLst>
              </p:cNvPr>
              <p:cNvPicPr>
                <a:picLocks noChangeAspect="1"/>
              </p:cNvPicPr>
              <p:nvPr/>
            </p:nvPicPr>
            <p:blipFill rotWithShape="1">
              <a:blip r:embed="rId3"/>
              <a:srcRect t="25246" b="22863"/>
              <a:stretch/>
            </p:blipFill>
            <p:spPr>
              <a:xfrm>
                <a:off x="6613969" y="4116568"/>
                <a:ext cx="2875691" cy="1492218"/>
              </a:xfrm>
              <a:prstGeom prst="rect">
                <a:avLst/>
              </a:prstGeom>
            </p:spPr>
          </p:pic>
        </p:grpSp>
        <p:grpSp>
          <p:nvGrpSpPr>
            <p:cNvPr id="12" name="群組 11">
              <a:extLst>
                <a:ext uri="{FF2B5EF4-FFF2-40B4-BE49-F238E27FC236}">
                  <a16:creationId xmlns:a16="http://schemas.microsoft.com/office/drawing/2014/main" id="{FC5C33CC-BD1F-4D6E-A669-C0729DB406E5}"/>
                </a:ext>
              </a:extLst>
            </p:cNvPr>
            <p:cNvGrpSpPr/>
            <p:nvPr/>
          </p:nvGrpSpPr>
          <p:grpSpPr>
            <a:xfrm>
              <a:off x="1769882" y="2564096"/>
              <a:ext cx="2993540" cy="690114"/>
              <a:chOff x="556595" y="2498430"/>
              <a:chExt cx="2993540" cy="690114"/>
            </a:xfrm>
          </p:grpSpPr>
          <p:sp>
            <p:nvSpPr>
              <p:cNvPr id="9" name="矩形 8">
                <a:extLst>
                  <a:ext uri="{FF2B5EF4-FFF2-40B4-BE49-F238E27FC236}">
                    <a16:creationId xmlns:a16="http://schemas.microsoft.com/office/drawing/2014/main" id="{89B077CB-93A0-4B35-B5A0-E4503E46FDB9}"/>
                  </a:ext>
                </a:extLst>
              </p:cNvPr>
              <p:cNvSpPr/>
              <p:nvPr/>
            </p:nvSpPr>
            <p:spPr>
              <a:xfrm>
                <a:off x="630449" y="2594623"/>
                <a:ext cx="2842428" cy="497729"/>
              </a:xfrm>
              <a:prstGeom prst="rect">
                <a:avLst/>
              </a:prstGeom>
              <a:solidFill>
                <a:schemeClr val="tx1"/>
              </a:solidFill>
              <a:ln>
                <a:noFill/>
              </a:ln>
              <a:effectLst>
                <a:glow rad="1905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32" name="圖片 31" descr="一張含有 電子用品 的圖片&#10;&#10;自動產生的描述">
                <a:extLst>
                  <a:ext uri="{FF2B5EF4-FFF2-40B4-BE49-F238E27FC236}">
                    <a16:creationId xmlns:a16="http://schemas.microsoft.com/office/drawing/2014/main" id="{BA898AE9-25DA-AC4A-B32F-C0DD0A46B395}"/>
                  </a:ext>
                </a:extLst>
              </p:cNvPr>
              <p:cNvPicPr>
                <a:picLocks noChangeAspect="1"/>
              </p:cNvPicPr>
              <p:nvPr/>
            </p:nvPicPr>
            <p:blipFill rotWithShape="1">
              <a:blip r:embed="rId4"/>
              <a:srcRect t="38614" b="38333"/>
              <a:stretch/>
            </p:blipFill>
            <p:spPr>
              <a:xfrm>
                <a:off x="556595" y="2498430"/>
                <a:ext cx="2993540" cy="690114"/>
              </a:xfrm>
              <a:prstGeom prst="rect">
                <a:avLst/>
              </a:prstGeom>
            </p:spPr>
          </p:pic>
        </p:grpSp>
        <p:sp>
          <p:nvSpPr>
            <p:cNvPr id="25" name="文字方塊 24">
              <a:extLst>
                <a:ext uri="{FF2B5EF4-FFF2-40B4-BE49-F238E27FC236}">
                  <a16:creationId xmlns:a16="http://schemas.microsoft.com/office/drawing/2014/main" id="{3CB1F42C-6BB5-9E42-9AA1-5F0EDC7BED0B}"/>
                </a:ext>
              </a:extLst>
            </p:cNvPr>
            <p:cNvSpPr txBox="1"/>
            <p:nvPr/>
          </p:nvSpPr>
          <p:spPr>
            <a:xfrm>
              <a:off x="4877890" y="2435713"/>
              <a:ext cx="2677083" cy="825555"/>
            </a:xfrm>
            <a:prstGeom prst="rect">
              <a:avLst/>
            </a:prstGeom>
            <a:noFill/>
          </p:spPr>
          <p:txBody>
            <a:bodyPr wrap="square">
              <a:spAutoFit/>
            </a:bodyPr>
            <a:lstStyle/>
            <a:p>
              <a:pPr>
                <a:lnSpc>
                  <a:spcPts val="1900"/>
                </a:lnSpc>
                <a:spcBef>
                  <a:spcPts val="450"/>
                </a:spcBef>
              </a:pPr>
              <a:r>
                <a:rPr lang="en-US" altLang="zh-TW" b="1" dirty="0" err="1">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Exos</a:t>
              </a:r>
              <a:r>
                <a:rPr lang="en-US" altLang="zh-TW" b="1" dirty="0">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 E 2U12</a:t>
              </a:r>
            </a:p>
            <a:p>
              <a:pPr marL="177800" indent="-177800">
                <a:lnSpc>
                  <a:spcPts val="1900"/>
                </a:lnSpc>
                <a:spcBef>
                  <a:spcPts val="450"/>
                </a:spcBef>
                <a:buClr>
                  <a:schemeClr val="bg1"/>
                </a:buClr>
                <a:buFont typeface="Arial" panose="020B0604020202020204" pitchFamily="34" charset="0"/>
                <a:buChar char="•"/>
                <a:tabLst>
                  <a:tab pos="177800" algn="l"/>
                </a:tabLst>
              </a:pP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最大</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216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TB</a:t>
              </a:r>
            </a:p>
            <a:p>
              <a:pPr marL="177800" indent="-177800">
                <a:lnSpc>
                  <a:spcPts val="1900"/>
                </a:lnSpc>
                <a:spcBef>
                  <a:spcPts val="450"/>
                </a:spcBef>
                <a:buClr>
                  <a:schemeClr val="bg1"/>
                </a:buClr>
                <a:buFont typeface="Arial" panose="020B0604020202020204" pitchFamily="34" charset="0"/>
                <a:buChar char="•"/>
                <a:tabLst>
                  <a:tab pos="177800" algn="l"/>
                </a:tabLst>
              </a:pP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12 x 18 TB </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3.5</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インチ</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SAS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HDD</a:t>
              </a:r>
            </a:p>
          </p:txBody>
        </p:sp>
        <p:sp>
          <p:nvSpPr>
            <p:cNvPr id="28" name="文字方塊 27">
              <a:extLst>
                <a:ext uri="{FF2B5EF4-FFF2-40B4-BE49-F238E27FC236}">
                  <a16:creationId xmlns:a16="http://schemas.microsoft.com/office/drawing/2014/main" id="{FBDC1B32-AD47-6A45-BE32-FFADBE9310C4}"/>
                </a:ext>
              </a:extLst>
            </p:cNvPr>
            <p:cNvSpPr txBox="1"/>
            <p:nvPr/>
          </p:nvSpPr>
          <p:spPr>
            <a:xfrm>
              <a:off x="8499194" y="4030275"/>
              <a:ext cx="2698608" cy="825555"/>
            </a:xfrm>
            <a:prstGeom prst="rect">
              <a:avLst/>
            </a:prstGeom>
            <a:noFill/>
          </p:spPr>
          <p:txBody>
            <a:bodyPr wrap="square">
              <a:spAutoFit/>
            </a:bodyPr>
            <a:lstStyle/>
            <a:p>
              <a:pPr>
                <a:lnSpc>
                  <a:spcPts val="1900"/>
                </a:lnSpc>
                <a:spcBef>
                  <a:spcPts val="450"/>
                </a:spcBef>
              </a:pPr>
              <a:r>
                <a:rPr lang="en-US" altLang="zh-TW" b="1" dirty="0" err="1">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Exos</a:t>
              </a:r>
              <a:r>
                <a:rPr lang="en-US" altLang="zh-TW" b="1" dirty="0">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 E 5U84</a:t>
              </a:r>
            </a:p>
            <a:p>
              <a:pPr marL="177800" indent="-177800">
                <a:lnSpc>
                  <a:spcPts val="1900"/>
                </a:lnSpc>
                <a:spcBef>
                  <a:spcPts val="450"/>
                </a:spcBef>
                <a:buClr>
                  <a:schemeClr val="bg1"/>
                </a:buClr>
                <a:buFont typeface="Arial" panose="020B0604020202020204" pitchFamily="34" charset="0"/>
                <a:buChar char="•"/>
              </a:pP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最大</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1.5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PB</a:t>
              </a:r>
            </a:p>
            <a:p>
              <a:pPr marL="177800" indent="-177800">
                <a:lnSpc>
                  <a:spcPts val="1900"/>
                </a:lnSpc>
                <a:spcBef>
                  <a:spcPts val="450"/>
                </a:spcBef>
                <a:buClr>
                  <a:schemeClr val="bg1"/>
                </a:buClr>
                <a:buFont typeface="Arial" panose="020B0604020202020204" pitchFamily="34" charset="0"/>
                <a:buChar char="•"/>
              </a:pP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84 x 18 TB </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3.5</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インチ</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SAS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HDD</a:t>
              </a:r>
            </a:p>
          </p:txBody>
        </p:sp>
      </p:grpSp>
      <p:sp>
        <p:nvSpPr>
          <p:cNvPr id="16" name="文字方塊 15">
            <a:extLst>
              <a:ext uri="{FF2B5EF4-FFF2-40B4-BE49-F238E27FC236}">
                <a16:creationId xmlns:a16="http://schemas.microsoft.com/office/drawing/2014/main" id="{616B97A0-4B17-2C21-4C64-C763EAFC03E5}"/>
              </a:ext>
            </a:extLst>
          </p:cNvPr>
          <p:cNvSpPr txBox="1"/>
          <p:nvPr/>
        </p:nvSpPr>
        <p:spPr>
          <a:xfrm>
            <a:off x="739972" y="5879799"/>
            <a:ext cx="11074400" cy="461665"/>
          </a:xfrm>
          <a:prstGeom prst="rect">
            <a:avLst/>
          </a:prstGeom>
          <a:noFill/>
        </p:spPr>
        <p:txBody>
          <a:bodyPr wrap="square" rtlCol="0">
            <a:spAutoFit/>
          </a:bodyPr>
          <a:lstStyle/>
          <a:p>
            <a:pPr lvl="0"/>
            <a:r>
              <a:rPr lang="ja-JP" altLang="en-US" sz="1200" dirty="0" smtClean="0">
                <a:solidFill>
                  <a:schemeClr val="lt1"/>
                </a:solidFill>
                <a:latin typeface="Meiryo UI" panose="020B0604030504040204" pitchFamily="50" charset="-128"/>
                <a:ea typeface="Meiryo UI" panose="020B0604030504040204" pitchFamily="50" charset="-128"/>
              </a:rPr>
              <a:t>注記</a:t>
            </a:r>
            <a:r>
              <a:rPr lang="en-US" altLang="ja-JP" sz="1200" dirty="0" smtClean="0">
                <a:solidFill>
                  <a:schemeClr val="lt1"/>
                </a:solidFill>
                <a:latin typeface="Meiryo UI" panose="020B0604030504040204" pitchFamily="50" charset="-128"/>
                <a:ea typeface="Meiryo UI" panose="020B0604030504040204" pitchFamily="50" charset="-128"/>
              </a:rPr>
              <a:t>: </a:t>
            </a:r>
            <a:r>
              <a:rPr lang="ja-JP" altLang="en-US" sz="1200" dirty="0" smtClean="0">
                <a:solidFill>
                  <a:schemeClr val="lt1"/>
                </a:solidFill>
                <a:latin typeface="Meiryo UI" panose="020B0604030504040204" pitchFamily="50" charset="-128"/>
                <a:ea typeface="Meiryo UI" panose="020B0604030504040204" pitchFamily="50" charset="-128"/>
              </a:rPr>
              <a:t>新しい</a:t>
            </a:r>
            <a:r>
              <a:rPr lang="en-US" altLang="ja-JP" sz="1200" dirty="0">
                <a:solidFill>
                  <a:schemeClr val="lt1"/>
                </a:solidFill>
                <a:latin typeface="Meiryo UI" panose="020B0604030504040204" pitchFamily="50" charset="-128"/>
                <a:ea typeface="Meiryo UI" panose="020B0604030504040204" pitchFamily="50" charset="-128"/>
              </a:rPr>
              <a:t>JBOD</a:t>
            </a:r>
            <a:r>
              <a:rPr lang="ja-JP" altLang="en-US" sz="1200" dirty="0">
                <a:solidFill>
                  <a:schemeClr val="lt1"/>
                </a:solidFill>
                <a:latin typeface="Meiryo UI" panose="020B0604030504040204" pitchFamily="50" charset="-128"/>
                <a:ea typeface="Meiryo UI" panose="020B0604030504040204" pitchFamily="50" charset="-128"/>
              </a:rPr>
              <a:t>モデルと最大接続数は、</a:t>
            </a:r>
            <a:r>
              <a:rPr lang="en-US" altLang="ja-JP" sz="1200" dirty="0" smtClean="0">
                <a:solidFill>
                  <a:schemeClr val="lt1"/>
                </a:solidFill>
                <a:latin typeface="Meiryo UI" panose="020B0604030504040204" pitchFamily="50" charset="-128"/>
                <a:ea typeface="Meiryo UI" panose="020B0604030504040204" pitchFamily="50" charset="-128"/>
              </a:rPr>
              <a:t>2022 H2</a:t>
            </a:r>
            <a:r>
              <a:rPr lang="ja-JP" altLang="en-US" sz="1200" dirty="0">
                <a:solidFill>
                  <a:schemeClr val="lt1"/>
                </a:solidFill>
                <a:latin typeface="Meiryo UI" panose="020B0604030504040204" pitchFamily="50" charset="-128"/>
                <a:ea typeface="Meiryo UI" panose="020B0604030504040204" pitchFamily="50" charset="-128"/>
              </a:rPr>
              <a:t>を通じてテストおよび追加されます。購入前に最新の</a:t>
            </a:r>
            <a:r>
              <a:rPr lang="ja-JP" altLang="en-US" sz="1200" dirty="0" smtClean="0">
                <a:solidFill>
                  <a:schemeClr val="lt1"/>
                </a:solidFill>
                <a:latin typeface="Meiryo UI" panose="020B0604030504040204" pitchFamily="50" charset="-128"/>
                <a:ea typeface="Meiryo UI" panose="020B0604030504040204" pitchFamily="50" charset="-128"/>
              </a:rPr>
              <a:t>互換性の表</a:t>
            </a:r>
            <a:r>
              <a:rPr lang="ja-JP" altLang="en-US" sz="1200" dirty="0">
                <a:solidFill>
                  <a:schemeClr val="lt1"/>
                </a:solidFill>
                <a:latin typeface="Meiryo UI" panose="020B0604030504040204" pitchFamily="50" charset="-128"/>
                <a:ea typeface="Meiryo UI" panose="020B0604030504040204" pitchFamily="50" charset="-128"/>
              </a:rPr>
              <a:t>を参照してください。 </a:t>
            </a:r>
            <a:r>
              <a:rPr lang="en-US" altLang="ja-JP" sz="1200" dirty="0">
                <a:solidFill>
                  <a:schemeClr val="lt1"/>
                </a:solidFill>
                <a:latin typeface="Meiryo UI" panose="020B0604030504040204" pitchFamily="50" charset="-128"/>
                <a:ea typeface="Meiryo UI" panose="020B0604030504040204" pitchFamily="50" charset="-128"/>
              </a:rPr>
              <a:t>https://www.qnap.com/en/compatibility-expansion</a:t>
            </a:r>
            <a:endParaRPr lang="ja-JP" altLang="en-US" sz="1200" dirty="0">
              <a:latin typeface="Meiryo UI" panose="020B0604030504040204" pitchFamily="50" charset="-128"/>
              <a:ea typeface="Meiryo UI" panose="020B0604030504040204" pitchFamily="50" charset="-128"/>
            </a:endParaRPr>
          </a:p>
        </p:txBody>
      </p:sp>
      <p:pic>
        <p:nvPicPr>
          <p:cNvPr id="15" name="圖片 14">
            <a:extLst>
              <a:ext uri="{FF2B5EF4-FFF2-40B4-BE49-F238E27FC236}">
                <a16:creationId xmlns:a16="http://schemas.microsoft.com/office/drawing/2014/main" id="{6260B98A-C1A2-DAE1-84AC-98CD90AB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844" y="1909063"/>
            <a:ext cx="1772185" cy="1555852"/>
          </a:xfrm>
          <a:prstGeom prst="rect">
            <a:avLst/>
          </a:prstGeom>
        </p:spPr>
      </p:pic>
    </p:spTree>
    <p:extLst>
      <p:ext uri="{BB962C8B-B14F-4D97-AF65-F5344CB8AC3E}">
        <p14:creationId xmlns:p14="http://schemas.microsoft.com/office/powerpoint/2010/main" val="3710359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42"/>
          <p:cNvPicPr preferRelativeResize="0"/>
          <p:nvPr/>
        </p:nvPicPr>
        <p:blipFill rotWithShape="1">
          <a:blip r:embed="rId3">
            <a:alphaModFix/>
          </a:blip>
          <a:srcRect/>
          <a:stretch/>
        </p:blipFill>
        <p:spPr>
          <a:xfrm>
            <a:off x="3626390" y="3897895"/>
            <a:ext cx="4777378" cy="834650"/>
          </a:xfrm>
          <a:prstGeom prst="rect">
            <a:avLst/>
          </a:prstGeom>
          <a:noFill/>
          <a:ln>
            <a:noFill/>
          </a:ln>
        </p:spPr>
      </p:pic>
      <p:pic>
        <p:nvPicPr>
          <p:cNvPr id="549" name="Google Shape;549;p42"/>
          <p:cNvPicPr preferRelativeResize="0"/>
          <p:nvPr/>
        </p:nvPicPr>
        <p:blipFill rotWithShape="1">
          <a:blip r:embed="rId4">
            <a:alphaModFix/>
          </a:blip>
          <a:srcRect/>
          <a:stretch/>
        </p:blipFill>
        <p:spPr>
          <a:xfrm>
            <a:off x="5381782" y="3429000"/>
            <a:ext cx="1266594" cy="2108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3"/>
          <p:cNvSpPr txBox="1"/>
          <p:nvPr/>
        </p:nvSpPr>
        <p:spPr>
          <a:xfrm>
            <a:off x="315241" y="347869"/>
            <a:ext cx="11304000" cy="120032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chemeClr val="lt1"/>
                </a:solidFill>
                <a:latin typeface="Meiryo UI" panose="020B0604030504040204" pitchFamily="50" charset="-128"/>
                <a:ea typeface="Meiryo UI" panose="020B0604030504040204" pitchFamily="50" charset="-128"/>
              </a:rPr>
              <a:t>SSD</a:t>
            </a:r>
            <a:r>
              <a:rPr lang="en-US" sz="3600" b="1" dirty="0" err="1" smtClean="0">
                <a:solidFill>
                  <a:schemeClr val="lt1"/>
                </a:solidFill>
                <a:latin typeface="Meiryo UI" panose="020B0604030504040204" pitchFamily="50" charset="-128"/>
                <a:ea typeface="Meiryo UI" panose="020B0604030504040204" pitchFamily="50" charset="-128"/>
              </a:rPr>
              <a:t>の耐久性を</a:t>
            </a:r>
            <a:r>
              <a:rPr lang="ja-JP" altLang="en-US" sz="3600" b="1" dirty="0" smtClean="0">
                <a:solidFill>
                  <a:schemeClr val="lt1"/>
                </a:solidFill>
                <a:latin typeface="Meiryo UI" panose="020B0604030504040204" pitchFamily="50" charset="-128"/>
                <a:ea typeface="Meiryo UI" panose="020B0604030504040204" pitchFamily="50" charset="-128"/>
              </a:rPr>
              <a:t>高める</a:t>
            </a:r>
            <a:endParaRPr lang="en-US" altLang="ja-JP" sz="36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3600" b="1" dirty="0" err="1" smtClean="0">
                <a:solidFill>
                  <a:schemeClr val="lt1"/>
                </a:solidFill>
                <a:latin typeface="Meiryo UI" panose="020B0604030504040204" pitchFamily="50" charset="-128"/>
                <a:ea typeface="Meiryo UI" panose="020B0604030504040204" pitchFamily="50" charset="-128"/>
              </a:rPr>
              <a:t>強力なデータ削減</a:t>
            </a:r>
            <a:r>
              <a:rPr lang="ja-JP" altLang="en-US" sz="3600" b="1" dirty="0" smtClean="0">
                <a:solidFill>
                  <a:schemeClr val="lt1"/>
                </a:solidFill>
                <a:latin typeface="Meiryo UI" panose="020B0604030504040204" pitchFamily="50" charset="-128"/>
                <a:ea typeface="Meiryo UI" panose="020B0604030504040204" pitchFamily="50" charset="-128"/>
              </a:rPr>
              <a:t>技術</a:t>
            </a:r>
            <a:r>
              <a:rPr lang="en-US" sz="3600" b="1" dirty="0" smtClean="0">
                <a:solidFill>
                  <a:schemeClr val="lt1"/>
                </a:solidFill>
                <a:latin typeface="Meiryo UI" panose="020B0604030504040204" pitchFamily="50" charset="-128"/>
                <a:ea typeface="Meiryo UI" panose="020B0604030504040204" pitchFamily="50" charset="-128"/>
              </a:rPr>
              <a:t>を</a:t>
            </a:r>
            <a:r>
              <a:rPr lang="ja-JP" altLang="en-US" sz="3600" b="1" dirty="0" smtClean="0">
                <a:solidFill>
                  <a:schemeClr val="lt1"/>
                </a:solidFill>
                <a:latin typeface="Meiryo UI" panose="020B0604030504040204" pitchFamily="50" charset="-128"/>
                <a:ea typeface="Meiryo UI" panose="020B0604030504040204" pitchFamily="50" charset="-128"/>
              </a:rPr>
              <a:t>搭載した</a:t>
            </a:r>
            <a:r>
              <a:rPr lang="en-US" sz="3600" b="1" dirty="0" smtClean="0">
                <a:solidFill>
                  <a:schemeClr val="lt1"/>
                </a:solidFill>
                <a:latin typeface="Meiryo UI" panose="020B0604030504040204" pitchFamily="50" charset="-128"/>
                <a:ea typeface="Meiryo UI" panose="020B0604030504040204" pitchFamily="50" charset="-128"/>
              </a:rPr>
              <a:t>TS-h1090FU</a:t>
            </a:r>
            <a:endParaRPr dirty="0">
              <a:latin typeface="Meiryo UI" panose="020B0604030504040204" pitchFamily="50" charset="-128"/>
              <a:ea typeface="Meiryo UI" panose="020B0604030504040204" pitchFamily="50" charset="-128"/>
            </a:endParaRPr>
          </a:p>
        </p:txBody>
      </p:sp>
      <p:grpSp>
        <p:nvGrpSpPr>
          <p:cNvPr id="556" name="Google Shape;556;p43"/>
          <p:cNvGrpSpPr/>
          <p:nvPr/>
        </p:nvGrpSpPr>
        <p:grpSpPr>
          <a:xfrm>
            <a:off x="3564334" y="2912258"/>
            <a:ext cx="2783534" cy="1788638"/>
            <a:chOff x="2777649" y="1648820"/>
            <a:chExt cx="2384666" cy="1532335"/>
          </a:xfrm>
        </p:grpSpPr>
        <p:pic>
          <p:nvPicPr>
            <p:cNvPr id="557" name="Google Shape;557;p43"/>
            <p:cNvPicPr preferRelativeResize="0"/>
            <p:nvPr/>
          </p:nvPicPr>
          <p:blipFill rotWithShape="1">
            <a:blip r:embed="rId3">
              <a:alphaModFix/>
            </a:blip>
            <a:srcRect/>
            <a:stretch/>
          </p:blipFill>
          <p:spPr>
            <a:xfrm>
              <a:off x="2777649" y="1648820"/>
              <a:ext cx="2384666" cy="1532335"/>
            </a:xfrm>
            <a:prstGeom prst="rect">
              <a:avLst/>
            </a:prstGeom>
            <a:noFill/>
            <a:ln>
              <a:noFill/>
            </a:ln>
          </p:spPr>
        </p:pic>
        <p:pic>
          <p:nvPicPr>
            <p:cNvPr id="558" name="Google Shape;558;p43"/>
            <p:cNvPicPr preferRelativeResize="0"/>
            <p:nvPr/>
          </p:nvPicPr>
          <p:blipFill rotWithShape="1">
            <a:blip r:embed="rId4">
              <a:alphaModFix/>
            </a:blip>
            <a:srcRect/>
            <a:stretch/>
          </p:blipFill>
          <p:spPr>
            <a:xfrm>
              <a:off x="3152421" y="1732568"/>
              <a:ext cx="1635125" cy="1049643"/>
            </a:xfrm>
            <a:prstGeom prst="rect">
              <a:avLst/>
            </a:prstGeom>
            <a:noFill/>
            <a:ln w="9525" cap="flat" cmpd="sng">
              <a:solidFill>
                <a:srgbClr val="A5A5A5"/>
              </a:solidFill>
              <a:prstDash val="solid"/>
              <a:round/>
              <a:headEnd type="none" w="sm" len="sm"/>
              <a:tailEnd type="none" w="sm" len="sm"/>
            </a:ln>
          </p:spPr>
        </p:pic>
      </p:grpSp>
      <p:sp>
        <p:nvSpPr>
          <p:cNvPr id="559" name="Google Shape;559;p43"/>
          <p:cNvSpPr/>
          <p:nvPr/>
        </p:nvSpPr>
        <p:spPr>
          <a:xfrm>
            <a:off x="4021351" y="1964293"/>
            <a:ext cx="7425394" cy="2144317"/>
          </a:xfrm>
          <a:custGeom>
            <a:avLst/>
            <a:gdLst/>
            <a:ahLst/>
            <a:cxnLst/>
            <a:rect l="l" t="t" r="r" b="b"/>
            <a:pathLst>
              <a:path w="7736621" h="2159745" extrusionOk="0">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a:gsLst>
              <a:gs pos="0">
                <a:srgbClr val="00B0F0">
                  <a:alpha val="68627"/>
                </a:srgbClr>
              </a:gs>
              <a:gs pos="52999">
                <a:srgbClr val="00B0F0">
                  <a:alpha val="68627"/>
                </a:srgbClr>
              </a:gs>
              <a:gs pos="100000">
                <a:srgbClr val="00B0F0">
                  <a:alpha val="0"/>
                </a:srgbClr>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grpSp>
        <p:nvGrpSpPr>
          <p:cNvPr id="560" name="Google Shape;560;p43"/>
          <p:cNvGrpSpPr/>
          <p:nvPr/>
        </p:nvGrpSpPr>
        <p:grpSpPr>
          <a:xfrm>
            <a:off x="7774941" y="5248179"/>
            <a:ext cx="1721708" cy="974480"/>
            <a:chOff x="9717799" y="4066229"/>
            <a:chExt cx="2786007" cy="1576868"/>
          </a:xfrm>
        </p:grpSpPr>
        <p:pic>
          <p:nvPicPr>
            <p:cNvPr id="561" name="Google Shape;561;p43"/>
            <p:cNvPicPr preferRelativeResize="0"/>
            <p:nvPr/>
          </p:nvPicPr>
          <p:blipFill rotWithShape="1">
            <a:blip r:embed="rId5">
              <a:alphaModFix/>
            </a:blip>
            <a:srcRect/>
            <a:stretch/>
          </p:blipFill>
          <p:spPr>
            <a:xfrm>
              <a:off x="9717799" y="4066229"/>
              <a:ext cx="2786007" cy="1576868"/>
            </a:xfrm>
            <a:prstGeom prst="rect">
              <a:avLst/>
            </a:prstGeom>
            <a:noFill/>
            <a:ln>
              <a:noFill/>
            </a:ln>
          </p:spPr>
        </p:pic>
        <p:grpSp>
          <p:nvGrpSpPr>
            <p:cNvPr id="562" name="Google Shape;562;p43"/>
            <p:cNvGrpSpPr/>
            <p:nvPr/>
          </p:nvGrpSpPr>
          <p:grpSpPr>
            <a:xfrm>
              <a:off x="10477230" y="4528346"/>
              <a:ext cx="1362897" cy="406200"/>
              <a:chOff x="7584538" y="5498765"/>
              <a:chExt cx="1362897" cy="406200"/>
            </a:xfrm>
          </p:grpSpPr>
          <p:sp>
            <p:nvSpPr>
              <p:cNvPr id="563" name="Google Shape;563;p43"/>
              <p:cNvSpPr/>
              <p:nvPr/>
            </p:nvSpPr>
            <p:spPr>
              <a:xfrm>
                <a:off x="7584538" y="5498765"/>
                <a:ext cx="280200" cy="406200"/>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64" name="Google Shape;564;p43"/>
              <p:cNvSpPr/>
              <p:nvPr/>
            </p:nvSpPr>
            <p:spPr>
              <a:xfrm>
                <a:off x="8306337" y="5498765"/>
                <a:ext cx="280200" cy="406200"/>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65" name="Google Shape;565;p43"/>
              <p:cNvSpPr/>
              <p:nvPr/>
            </p:nvSpPr>
            <p:spPr>
              <a:xfrm>
                <a:off x="7945437" y="5498765"/>
                <a:ext cx="280200" cy="406200"/>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66" name="Google Shape;566;p43"/>
              <p:cNvSpPr/>
              <p:nvPr/>
            </p:nvSpPr>
            <p:spPr>
              <a:xfrm>
                <a:off x="8667235" y="5498765"/>
                <a:ext cx="280200" cy="406200"/>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grpSp>
      <p:grpSp>
        <p:nvGrpSpPr>
          <p:cNvPr id="567" name="Google Shape;567;p43"/>
          <p:cNvGrpSpPr/>
          <p:nvPr/>
        </p:nvGrpSpPr>
        <p:grpSpPr>
          <a:xfrm>
            <a:off x="5791375" y="5248179"/>
            <a:ext cx="3733476" cy="974480"/>
            <a:chOff x="6147389" y="4066228"/>
            <a:chExt cx="6041382" cy="1576868"/>
          </a:xfrm>
        </p:grpSpPr>
        <p:pic>
          <p:nvPicPr>
            <p:cNvPr id="568" name="Google Shape;568;p43"/>
            <p:cNvPicPr preferRelativeResize="0"/>
            <p:nvPr/>
          </p:nvPicPr>
          <p:blipFill rotWithShape="1">
            <a:blip r:embed="rId5">
              <a:alphaModFix/>
            </a:blip>
            <a:srcRect/>
            <a:stretch/>
          </p:blipFill>
          <p:spPr>
            <a:xfrm>
              <a:off x="6147389" y="4066228"/>
              <a:ext cx="2786007" cy="1576868"/>
            </a:xfrm>
            <a:prstGeom prst="rect">
              <a:avLst/>
            </a:prstGeom>
            <a:noFill/>
            <a:ln>
              <a:noFill/>
            </a:ln>
          </p:spPr>
        </p:pic>
        <p:sp>
          <p:nvSpPr>
            <p:cNvPr id="569" name="Google Shape;569;p43"/>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ja-JP" altLang="en-US" sz="1200" b="1" dirty="0" smtClean="0">
                  <a:solidFill>
                    <a:schemeClr val="lt1"/>
                  </a:solidFill>
                  <a:latin typeface="Meiryo UI" panose="020B0604030504040204" pitchFamily="50" charset="-128"/>
                  <a:ea typeface="Meiryo UI" panose="020B0604030504040204" pitchFamily="50" charset="-128"/>
                  <a:sym typeface="Arial"/>
                </a:rPr>
                <a:t>重複排除されたデータ</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70" name="Google Shape;570;p43"/>
          <p:cNvGrpSpPr/>
          <p:nvPr/>
        </p:nvGrpSpPr>
        <p:grpSpPr>
          <a:xfrm>
            <a:off x="3861295" y="5248179"/>
            <a:ext cx="1721708" cy="974480"/>
            <a:chOff x="2576979" y="4066229"/>
            <a:chExt cx="2786007" cy="1576868"/>
          </a:xfrm>
        </p:grpSpPr>
        <p:pic>
          <p:nvPicPr>
            <p:cNvPr id="571" name="Google Shape;571;p43"/>
            <p:cNvPicPr preferRelativeResize="0"/>
            <p:nvPr/>
          </p:nvPicPr>
          <p:blipFill rotWithShape="1">
            <a:blip r:embed="rId5">
              <a:alphaModFix/>
            </a:blip>
            <a:srcRect/>
            <a:stretch/>
          </p:blipFill>
          <p:spPr>
            <a:xfrm>
              <a:off x="2576979" y="4066229"/>
              <a:ext cx="2786007" cy="1576868"/>
            </a:xfrm>
            <a:prstGeom prst="rect">
              <a:avLst/>
            </a:prstGeom>
            <a:noFill/>
            <a:ln>
              <a:noFill/>
            </a:ln>
          </p:spPr>
        </p:pic>
        <p:grpSp>
          <p:nvGrpSpPr>
            <p:cNvPr id="572" name="Google Shape;572;p43"/>
            <p:cNvGrpSpPr/>
            <p:nvPr/>
          </p:nvGrpSpPr>
          <p:grpSpPr>
            <a:xfrm>
              <a:off x="3065882" y="4256204"/>
              <a:ext cx="1852740" cy="909847"/>
              <a:chOff x="4327765" y="3622547"/>
              <a:chExt cx="1852740" cy="909847"/>
            </a:xfrm>
          </p:grpSpPr>
          <p:sp>
            <p:nvSpPr>
              <p:cNvPr id="573" name="Google Shape;573;p43"/>
              <p:cNvSpPr/>
              <p:nvPr/>
            </p:nvSpPr>
            <p:spPr>
              <a:xfrm>
                <a:off x="4327765" y="3622547"/>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4" name="Google Shape;574;p43"/>
              <p:cNvSpPr/>
              <p:nvPr/>
            </p:nvSpPr>
            <p:spPr>
              <a:xfrm>
                <a:off x="5293125" y="3622547"/>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5" name="Google Shape;575;p43"/>
              <p:cNvSpPr/>
              <p:nvPr/>
            </p:nvSpPr>
            <p:spPr>
              <a:xfrm>
                <a:off x="4810445" y="3622547"/>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6" name="Google Shape;576;p43"/>
              <p:cNvSpPr/>
              <p:nvPr/>
            </p:nvSpPr>
            <p:spPr>
              <a:xfrm>
                <a:off x="5775805" y="3622547"/>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7" name="Google Shape;577;p43"/>
              <p:cNvSpPr/>
              <p:nvPr/>
            </p:nvSpPr>
            <p:spPr>
              <a:xfrm>
                <a:off x="5293125" y="4129508"/>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8" name="Google Shape;578;p43"/>
              <p:cNvSpPr/>
              <p:nvPr/>
            </p:nvSpPr>
            <p:spPr>
              <a:xfrm>
                <a:off x="4810445" y="4129508"/>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9" name="Google Shape;579;p43"/>
              <p:cNvSpPr/>
              <p:nvPr/>
            </p:nvSpPr>
            <p:spPr>
              <a:xfrm>
                <a:off x="5775805" y="4129508"/>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80" name="Google Shape;580;p43"/>
              <p:cNvSpPr/>
              <p:nvPr/>
            </p:nvSpPr>
            <p:spPr>
              <a:xfrm>
                <a:off x="4327765" y="4129508"/>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sp>
          <p:nvSpPr>
            <p:cNvPr id="581" name="Google Shape;581;p43"/>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ja-JP" altLang="en-US" sz="1200" b="1" dirty="0" smtClean="0">
                  <a:solidFill>
                    <a:schemeClr val="lt1"/>
                  </a:solidFill>
                  <a:latin typeface="Meiryo UI" panose="020B0604030504040204" pitchFamily="50" charset="-128"/>
                  <a:ea typeface="Meiryo UI" panose="020B0604030504040204" pitchFamily="50" charset="-128"/>
                  <a:sym typeface="Arial"/>
                </a:rPr>
                <a:t>オリジナルデータ</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82" name="Google Shape;582;p43"/>
          <p:cNvGrpSpPr/>
          <p:nvPr/>
        </p:nvGrpSpPr>
        <p:grpSpPr>
          <a:xfrm>
            <a:off x="9768496" y="5248179"/>
            <a:ext cx="1721708" cy="974480"/>
            <a:chOff x="9725980" y="1758187"/>
            <a:chExt cx="2786007" cy="1576868"/>
          </a:xfrm>
        </p:grpSpPr>
        <p:pic>
          <p:nvPicPr>
            <p:cNvPr id="583" name="Google Shape;583;p43"/>
            <p:cNvPicPr preferRelativeResize="0"/>
            <p:nvPr/>
          </p:nvPicPr>
          <p:blipFill rotWithShape="1">
            <a:blip r:embed="rId5">
              <a:alphaModFix/>
            </a:blip>
            <a:srcRect/>
            <a:stretch/>
          </p:blipFill>
          <p:spPr>
            <a:xfrm>
              <a:off x="9725980" y="1758187"/>
              <a:ext cx="2786007" cy="1576868"/>
            </a:xfrm>
            <a:prstGeom prst="rect">
              <a:avLst/>
            </a:prstGeom>
            <a:noFill/>
            <a:ln>
              <a:noFill/>
            </a:ln>
          </p:spPr>
        </p:pic>
        <p:sp>
          <p:nvSpPr>
            <p:cNvPr id="584" name="Google Shape;584;p43"/>
            <p:cNvSpPr/>
            <p:nvPr/>
          </p:nvSpPr>
          <p:spPr>
            <a:xfrm>
              <a:off x="10284211" y="2862648"/>
              <a:ext cx="1705122" cy="367627"/>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smtClean="0">
                  <a:solidFill>
                    <a:schemeClr val="lt1"/>
                  </a:solidFill>
                  <a:latin typeface="Meiryo UI" panose="020B0604030504040204" pitchFamily="50" charset="-128"/>
                  <a:ea typeface="Meiryo UI" panose="020B0604030504040204" pitchFamily="50" charset="-128"/>
                  <a:sym typeface="Arial"/>
                </a:rPr>
                <a:t>SSD</a:t>
              </a:r>
              <a:r>
                <a:rPr lang="ja-JP" altLang="en-US" sz="1200" b="1" dirty="0" smtClean="0">
                  <a:solidFill>
                    <a:schemeClr val="lt1"/>
                  </a:solidFill>
                  <a:latin typeface="Meiryo UI" panose="020B0604030504040204" pitchFamily="50" charset="-128"/>
                  <a:ea typeface="Meiryo UI" panose="020B0604030504040204" pitchFamily="50" charset="-128"/>
                  <a:sym typeface="Arial"/>
                </a:rPr>
                <a:t>プール</a:t>
              </a:r>
              <a:endParaRPr sz="1400" b="1" dirty="0">
                <a:solidFill>
                  <a:schemeClr val="lt1"/>
                </a:solidFill>
                <a:latin typeface="Meiryo UI" panose="020B0604030504040204" pitchFamily="50" charset="-128"/>
                <a:ea typeface="Meiryo UI" panose="020B0604030504040204" pitchFamily="50" charset="-128"/>
                <a:sym typeface="Arial"/>
              </a:endParaRPr>
            </a:p>
          </p:txBody>
        </p:sp>
        <p:pic>
          <p:nvPicPr>
            <p:cNvPr id="585" name="Google Shape;585;p43"/>
            <p:cNvPicPr preferRelativeResize="0"/>
            <p:nvPr/>
          </p:nvPicPr>
          <p:blipFill rotWithShape="1">
            <a:blip r:embed="rId6">
              <a:alphaModFix/>
            </a:blip>
            <a:srcRect/>
            <a:stretch/>
          </p:blipFill>
          <p:spPr>
            <a:xfrm>
              <a:off x="10040036" y="2014501"/>
              <a:ext cx="617065" cy="785355"/>
            </a:xfrm>
            <a:prstGeom prst="rect">
              <a:avLst/>
            </a:prstGeom>
            <a:noFill/>
            <a:ln>
              <a:noFill/>
            </a:ln>
          </p:spPr>
        </p:pic>
        <p:pic>
          <p:nvPicPr>
            <p:cNvPr id="586" name="Google Shape;586;p43"/>
            <p:cNvPicPr preferRelativeResize="0"/>
            <p:nvPr/>
          </p:nvPicPr>
          <p:blipFill rotWithShape="1">
            <a:blip r:embed="rId6">
              <a:alphaModFix/>
            </a:blip>
            <a:srcRect/>
            <a:stretch/>
          </p:blipFill>
          <p:spPr>
            <a:xfrm>
              <a:off x="10817667" y="2014501"/>
              <a:ext cx="617065" cy="785355"/>
            </a:xfrm>
            <a:prstGeom prst="rect">
              <a:avLst/>
            </a:prstGeom>
            <a:noFill/>
            <a:ln>
              <a:noFill/>
            </a:ln>
          </p:spPr>
        </p:pic>
        <p:pic>
          <p:nvPicPr>
            <p:cNvPr id="587" name="Google Shape;587;p43"/>
            <p:cNvPicPr preferRelativeResize="0"/>
            <p:nvPr/>
          </p:nvPicPr>
          <p:blipFill rotWithShape="1">
            <a:blip r:embed="rId6">
              <a:alphaModFix/>
            </a:blip>
            <a:srcRect/>
            <a:stretch/>
          </p:blipFill>
          <p:spPr>
            <a:xfrm>
              <a:off x="11590669" y="2014501"/>
              <a:ext cx="617065" cy="785355"/>
            </a:xfrm>
            <a:prstGeom prst="rect">
              <a:avLst/>
            </a:prstGeom>
            <a:noFill/>
            <a:ln>
              <a:noFill/>
            </a:ln>
          </p:spPr>
        </p:pic>
      </p:grpSp>
      <p:grpSp>
        <p:nvGrpSpPr>
          <p:cNvPr id="588" name="Google Shape;588;p43"/>
          <p:cNvGrpSpPr/>
          <p:nvPr/>
        </p:nvGrpSpPr>
        <p:grpSpPr>
          <a:xfrm rot="5400000">
            <a:off x="4168267" y="4253781"/>
            <a:ext cx="1103918" cy="860199"/>
            <a:chOff x="2641159" y="3469016"/>
            <a:chExt cx="1085362" cy="896250"/>
          </a:xfrm>
        </p:grpSpPr>
        <p:sp>
          <p:nvSpPr>
            <p:cNvPr id="589" name="Google Shape;589;p43"/>
            <p:cNvSpPr/>
            <p:nvPr/>
          </p:nvSpPr>
          <p:spPr>
            <a:xfrm>
              <a:off x="2641159" y="3469016"/>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90" name="Google Shape;590;p43"/>
            <p:cNvSpPr/>
            <p:nvPr/>
          </p:nvSpPr>
          <p:spPr>
            <a:xfrm>
              <a:off x="2641159" y="3790391"/>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91" name="Google Shape;591;p43"/>
            <p:cNvSpPr/>
            <p:nvPr/>
          </p:nvSpPr>
          <p:spPr>
            <a:xfrm>
              <a:off x="2641159" y="4111766"/>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grpSp>
      <p:sp>
        <p:nvSpPr>
          <p:cNvPr id="592" name="Google Shape;592;p43"/>
          <p:cNvSpPr/>
          <p:nvPr/>
        </p:nvSpPr>
        <p:spPr>
          <a:xfrm>
            <a:off x="5064786" y="4782298"/>
            <a:ext cx="762151" cy="248768"/>
          </a:xfrm>
          <a:prstGeom prst="rect">
            <a:avLst/>
          </a:prstGeom>
          <a:noFill/>
          <a:ln>
            <a:noFill/>
          </a:ln>
          <a:effectLst>
            <a:outerShdw blurRad="215900" dist="38100" dir="2700000" algn="tl" rotWithShape="0">
              <a:srgbClr val="000000">
                <a:alpha val="73725"/>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r>
              <a:rPr lang="en-US" sz="1200" b="1" dirty="0" err="1">
                <a:solidFill>
                  <a:srgbClr val="03D2FB"/>
                </a:solidFill>
                <a:latin typeface="Meiryo UI" panose="020B0604030504040204" pitchFamily="50" charset="-128"/>
                <a:ea typeface="Meiryo UI" panose="020B0604030504040204" pitchFamily="50" charset="-128"/>
              </a:rPr>
              <a:t>書く</a:t>
            </a:r>
            <a:endParaRPr dirty="0">
              <a:latin typeface="Meiryo UI" panose="020B0604030504040204" pitchFamily="50" charset="-128"/>
              <a:ea typeface="Meiryo UI" panose="020B0604030504040204" pitchFamily="50" charset="-128"/>
            </a:endParaRPr>
          </a:p>
        </p:txBody>
      </p:sp>
      <p:sp>
        <p:nvSpPr>
          <p:cNvPr id="593" name="Google Shape;593;p43"/>
          <p:cNvSpPr/>
          <p:nvPr/>
        </p:nvSpPr>
        <p:spPr>
          <a:xfrm>
            <a:off x="8431085" y="6205573"/>
            <a:ext cx="2573762" cy="514514"/>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1200" b="1" dirty="0" err="1">
                <a:solidFill>
                  <a:srgbClr val="03D2FB"/>
                </a:solidFill>
                <a:latin typeface="Meiryo UI" panose="020B0604030504040204" pitchFamily="50" charset="-128"/>
                <a:ea typeface="Meiryo UI" panose="020B0604030504040204" pitchFamily="50" charset="-128"/>
              </a:rPr>
              <a:t>SSD</a:t>
            </a:r>
            <a:r>
              <a:rPr lang="en-US" sz="1200" b="1" dirty="0" err="1" smtClean="0">
                <a:solidFill>
                  <a:srgbClr val="03D2FB"/>
                </a:solidFill>
                <a:latin typeface="Meiryo UI" panose="020B0604030504040204" pitchFamily="50" charset="-128"/>
                <a:ea typeface="Meiryo UI" panose="020B0604030504040204" pitchFamily="50" charset="-128"/>
              </a:rPr>
              <a:t>に可能な限りシーケンシャルに</a:t>
            </a:r>
            <a:r>
              <a:rPr lang="en-US" sz="1200" b="1" dirty="0" smtClean="0">
                <a:solidFill>
                  <a:srgbClr val="03D2FB"/>
                </a:solidFill>
                <a:latin typeface="Meiryo UI" panose="020B0604030504040204" pitchFamily="50" charset="-128"/>
                <a:ea typeface="Meiryo UI" panose="020B0604030504040204" pitchFamily="50" charset="-128"/>
              </a:rPr>
              <a:t/>
            </a:r>
            <a:br>
              <a:rPr lang="en-US" sz="1200" b="1" dirty="0" smtClean="0">
                <a:solidFill>
                  <a:srgbClr val="03D2FB"/>
                </a:solidFill>
                <a:latin typeface="Meiryo UI" panose="020B0604030504040204" pitchFamily="50" charset="-128"/>
                <a:ea typeface="Meiryo UI" panose="020B0604030504040204" pitchFamily="50" charset="-128"/>
              </a:rPr>
            </a:br>
            <a:r>
              <a:rPr lang="en-US" sz="1200" b="1" dirty="0" err="1" smtClean="0">
                <a:solidFill>
                  <a:srgbClr val="03D2FB"/>
                </a:solidFill>
                <a:latin typeface="Meiryo UI" panose="020B0604030504040204" pitchFamily="50" charset="-128"/>
                <a:ea typeface="Meiryo UI" panose="020B0604030504040204" pitchFamily="50" charset="-128"/>
              </a:rPr>
              <a:t>書き込みます</a:t>
            </a:r>
            <a:r>
              <a:rPr lang="en-US" sz="1200" b="1" dirty="0">
                <a:solidFill>
                  <a:srgbClr val="03D2F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594" name="Google Shape;594;p43"/>
          <p:cNvSpPr/>
          <p:nvPr/>
        </p:nvSpPr>
        <p:spPr>
          <a:xfrm>
            <a:off x="5483862" y="6229028"/>
            <a:ext cx="1329180" cy="243302"/>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1200" b="1" dirty="0" err="1">
                <a:solidFill>
                  <a:srgbClr val="03D2FB"/>
                </a:solidFill>
                <a:latin typeface="Meiryo UI" panose="020B0604030504040204" pitchFamily="50" charset="-128"/>
                <a:ea typeface="Meiryo UI" panose="020B0604030504040204" pitchFamily="50" charset="-128"/>
              </a:rPr>
              <a:t>圧縮</a:t>
            </a:r>
            <a:endParaRPr dirty="0">
              <a:latin typeface="Meiryo UI" panose="020B0604030504040204" pitchFamily="50" charset="-128"/>
              <a:ea typeface="Meiryo UI" panose="020B0604030504040204" pitchFamily="50" charset="-128"/>
            </a:endParaRPr>
          </a:p>
        </p:txBody>
      </p:sp>
      <p:sp>
        <p:nvSpPr>
          <p:cNvPr id="595" name="Google Shape;595;p43"/>
          <p:cNvSpPr/>
          <p:nvPr/>
        </p:nvSpPr>
        <p:spPr>
          <a:xfrm>
            <a:off x="7247217" y="6229028"/>
            <a:ext cx="1407004" cy="206772"/>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1200" b="1" dirty="0" err="1">
                <a:solidFill>
                  <a:srgbClr val="03D2FB"/>
                </a:solidFill>
                <a:latin typeface="Meiryo UI" panose="020B0604030504040204" pitchFamily="50" charset="-128"/>
                <a:ea typeface="Meiryo UI" panose="020B0604030504040204" pitchFamily="50" charset="-128"/>
              </a:rPr>
              <a:t>重複排除</a:t>
            </a:r>
            <a:endParaRPr dirty="0">
              <a:latin typeface="Meiryo UI" panose="020B0604030504040204" pitchFamily="50" charset="-128"/>
              <a:ea typeface="Meiryo UI" panose="020B0604030504040204" pitchFamily="50" charset="-128"/>
            </a:endParaRPr>
          </a:p>
        </p:txBody>
      </p:sp>
      <p:grpSp>
        <p:nvGrpSpPr>
          <p:cNvPr id="596" name="Google Shape;596;p43"/>
          <p:cNvGrpSpPr/>
          <p:nvPr/>
        </p:nvGrpSpPr>
        <p:grpSpPr>
          <a:xfrm>
            <a:off x="5410774" y="5550694"/>
            <a:ext cx="4495399" cy="436216"/>
            <a:chOff x="5102577" y="5060423"/>
            <a:chExt cx="4683818" cy="454500"/>
          </a:xfrm>
        </p:grpSpPr>
        <p:sp>
          <p:nvSpPr>
            <p:cNvPr id="597" name="Google Shape;597;p43"/>
            <p:cNvSpPr/>
            <p:nvPr/>
          </p:nvSpPr>
          <p:spPr>
            <a:xfrm>
              <a:off x="7114473"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98" name="Google Shape;598;p43"/>
            <p:cNvSpPr/>
            <p:nvPr/>
          </p:nvSpPr>
          <p:spPr>
            <a:xfrm>
              <a:off x="9206604"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99" name="Google Shape;599;p43"/>
            <p:cNvSpPr/>
            <p:nvPr/>
          </p:nvSpPr>
          <p:spPr>
            <a:xfrm>
              <a:off x="5102577"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chemeClr val="dk1"/>
                </a:solidFill>
                <a:latin typeface="Meiryo UI" panose="020B0604030504040204" pitchFamily="50" charset="-128"/>
                <a:ea typeface="Meiryo UI" panose="020B0604030504040204" pitchFamily="50" charset="-128"/>
                <a:sym typeface="Arial"/>
              </a:endParaRPr>
            </a:p>
          </p:txBody>
        </p:sp>
      </p:grpSp>
      <p:sp>
        <p:nvSpPr>
          <p:cNvPr id="600" name="Google Shape;600;p43"/>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圧縮データ</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601" name="Google Shape;601;p43"/>
          <p:cNvSpPr/>
          <p:nvPr/>
        </p:nvSpPr>
        <p:spPr>
          <a:xfrm>
            <a:off x="6240017" y="5409315"/>
            <a:ext cx="173159" cy="25102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2" name="Google Shape;602;p43"/>
          <p:cNvSpPr/>
          <p:nvPr/>
        </p:nvSpPr>
        <p:spPr>
          <a:xfrm>
            <a:off x="6686077" y="5409315"/>
            <a:ext cx="173159" cy="25102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3" name="Google Shape;603;p43"/>
          <p:cNvSpPr/>
          <p:nvPr/>
        </p:nvSpPr>
        <p:spPr>
          <a:xfrm>
            <a:off x="6463047" y="5409315"/>
            <a:ext cx="173159" cy="25102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4" name="Google Shape;604;p43"/>
          <p:cNvSpPr/>
          <p:nvPr/>
        </p:nvSpPr>
        <p:spPr>
          <a:xfrm>
            <a:off x="6909105" y="5409315"/>
            <a:ext cx="173159" cy="25102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5" name="Google Shape;605;p43"/>
          <p:cNvSpPr/>
          <p:nvPr/>
        </p:nvSpPr>
        <p:spPr>
          <a:xfrm>
            <a:off x="6706299" y="5730135"/>
            <a:ext cx="173159" cy="25102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6" name="Google Shape;606;p43"/>
          <p:cNvSpPr/>
          <p:nvPr/>
        </p:nvSpPr>
        <p:spPr>
          <a:xfrm>
            <a:off x="6474316" y="5739276"/>
            <a:ext cx="173159" cy="25102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7" name="Google Shape;607;p43"/>
          <p:cNvSpPr/>
          <p:nvPr/>
        </p:nvSpPr>
        <p:spPr>
          <a:xfrm>
            <a:off x="6929535" y="5730135"/>
            <a:ext cx="173159" cy="25102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608" name="Google Shape;608;p43"/>
          <p:cNvSpPr/>
          <p:nvPr/>
        </p:nvSpPr>
        <p:spPr>
          <a:xfrm>
            <a:off x="6251041" y="5739277"/>
            <a:ext cx="173159" cy="25102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pic>
        <p:nvPicPr>
          <p:cNvPr id="609" name="Google Shape;609;p43"/>
          <p:cNvPicPr preferRelativeResize="0"/>
          <p:nvPr/>
        </p:nvPicPr>
        <p:blipFill rotWithShape="1">
          <a:blip r:embed="rId7">
            <a:alphaModFix/>
          </a:blip>
          <a:srcRect l="1085" t="2850" r="1272" b="2302"/>
          <a:stretch/>
        </p:blipFill>
        <p:spPr>
          <a:xfrm>
            <a:off x="7730045" y="3405784"/>
            <a:ext cx="3691362" cy="1540032"/>
          </a:xfrm>
          <a:prstGeom prst="rect">
            <a:avLst/>
          </a:prstGeom>
          <a:noFill/>
          <a:ln w="31750" cap="flat" cmpd="sng">
            <a:solidFill>
              <a:srgbClr val="999999"/>
            </a:solidFill>
            <a:prstDash val="solid"/>
            <a:round/>
            <a:headEnd type="none" w="sm" len="sm"/>
            <a:tailEnd type="none" w="sm" len="sm"/>
          </a:ln>
        </p:spPr>
      </p:pic>
      <p:pic>
        <p:nvPicPr>
          <p:cNvPr id="610" name="Google Shape;610;p43"/>
          <p:cNvPicPr preferRelativeResize="0"/>
          <p:nvPr/>
        </p:nvPicPr>
        <p:blipFill rotWithShape="1">
          <a:blip r:embed="rId8">
            <a:alphaModFix/>
          </a:blip>
          <a:srcRect/>
          <a:stretch/>
        </p:blipFill>
        <p:spPr>
          <a:xfrm rot="5400000">
            <a:off x="8140123" y="774335"/>
            <a:ext cx="914267" cy="5698829"/>
          </a:xfrm>
          <a:prstGeom prst="rect">
            <a:avLst/>
          </a:prstGeom>
          <a:noFill/>
          <a:ln>
            <a:noFill/>
          </a:ln>
        </p:spPr>
      </p:pic>
      <p:pic>
        <p:nvPicPr>
          <p:cNvPr id="611" name="Google Shape;611;p43"/>
          <p:cNvPicPr preferRelativeResize="0"/>
          <p:nvPr/>
        </p:nvPicPr>
        <p:blipFill rotWithShape="1">
          <a:blip r:embed="rId9">
            <a:alphaModFix/>
          </a:blip>
          <a:srcRect l="1052" t="41827" r="1819" b="10966"/>
          <a:stretch/>
        </p:blipFill>
        <p:spPr>
          <a:xfrm>
            <a:off x="5751734" y="1973102"/>
            <a:ext cx="5691120" cy="1508402"/>
          </a:xfrm>
          <a:prstGeom prst="rect">
            <a:avLst/>
          </a:prstGeom>
          <a:noFill/>
          <a:ln w="28575" cap="flat" cmpd="sng">
            <a:solidFill>
              <a:srgbClr val="00B0F0"/>
            </a:solidFill>
            <a:prstDash val="solid"/>
            <a:round/>
            <a:headEnd type="none" w="sm" len="sm"/>
            <a:tailEnd type="none" w="sm" len="sm"/>
          </a:ln>
        </p:spPr>
      </p:pic>
      <p:sp>
        <p:nvSpPr>
          <p:cNvPr id="612" name="Google Shape;612;p43"/>
          <p:cNvSpPr/>
          <p:nvPr/>
        </p:nvSpPr>
        <p:spPr>
          <a:xfrm flipH="1">
            <a:off x="1031063" y="1931629"/>
            <a:ext cx="4119263" cy="748069"/>
          </a:xfrm>
          <a:prstGeom prst="snip2DiagRect">
            <a:avLst>
              <a:gd name="adj1" fmla="val 0"/>
              <a:gd name="adj2" fmla="val 31779"/>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EE6D2B"/>
              </a:solidFill>
              <a:latin typeface="Meiryo UI" panose="020B0604030504040204" pitchFamily="50" charset="-128"/>
              <a:ea typeface="Meiryo UI" panose="020B0604030504040204" pitchFamily="50" charset="-128"/>
              <a:sym typeface="Arial"/>
            </a:endParaRPr>
          </a:p>
        </p:txBody>
      </p:sp>
      <p:sp>
        <p:nvSpPr>
          <p:cNvPr id="613" name="Google Shape;613;p43"/>
          <p:cNvSpPr txBox="1"/>
          <p:nvPr/>
        </p:nvSpPr>
        <p:spPr>
          <a:xfrm>
            <a:off x="1119388" y="2022181"/>
            <a:ext cx="418695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smtClean="0">
                <a:solidFill>
                  <a:schemeClr val="lt1"/>
                </a:solidFill>
                <a:latin typeface="Meiryo UI" panose="020B0604030504040204" pitchFamily="50" charset="-128"/>
                <a:ea typeface="Meiryo UI" panose="020B0604030504040204" pitchFamily="50" charset="-128"/>
              </a:rPr>
              <a:t>書き込</a:t>
            </a:r>
            <a:r>
              <a:rPr lang="ja-JP" altLang="en-US" sz="1600" b="1" dirty="0" smtClean="0">
                <a:solidFill>
                  <a:schemeClr val="lt1"/>
                </a:solidFill>
                <a:latin typeface="Meiryo UI" panose="020B0604030504040204" pitchFamily="50" charset="-128"/>
                <a:ea typeface="Meiryo UI" panose="020B0604030504040204" pitchFamily="50" charset="-128"/>
              </a:rPr>
              <a:t>み</a:t>
            </a:r>
            <a:r>
              <a:rPr lang="ja-JP" altLang="en-US" sz="1600" b="1" dirty="0">
                <a:solidFill>
                  <a:schemeClr val="lt1"/>
                </a:solidFill>
                <a:latin typeface="Meiryo UI" panose="020B0604030504040204" pitchFamily="50" charset="-128"/>
                <a:ea typeface="Meiryo UI" panose="020B0604030504040204" pitchFamily="50" charset="-128"/>
              </a:rPr>
              <a:t>時</a:t>
            </a:r>
            <a:r>
              <a:rPr lang="en-US" sz="1600" b="1" dirty="0" err="1" smtClean="0">
                <a:solidFill>
                  <a:schemeClr val="lt1"/>
                </a:solidFill>
                <a:latin typeface="Meiryo UI" panose="020B0604030504040204" pitchFamily="50" charset="-128"/>
                <a:ea typeface="Meiryo UI" panose="020B0604030504040204" pitchFamily="50" charset="-128"/>
              </a:rPr>
              <a:t>のインラインデータ処理</a:t>
            </a:r>
            <a:r>
              <a:rPr lang="ja-JP" altLang="en-US" sz="1600" b="1" dirty="0">
                <a:solidFill>
                  <a:schemeClr val="lt1"/>
                </a:solidFill>
                <a:latin typeface="Meiryo UI" panose="020B0604030504040204" pitchFamily="50" charset="-128"/>
                <a:ea typeface="Meiryo UI" panose="020B0604030504040204" pitchFamily="50" charset="-128"/>
              </a:rPr>
              <a:t>におい</a:t>
            </a:r>
            <a:r>
              <a:rPr lang="ja-JP" altLang="en-US" sz="1600" b="1" dirty="0" smtClean="0">
                <a:solidFill>
                  <a:schemeClr val="lt1"/>
                </a:solidFill>
                <a:latin typeface="Meiryo UI" panose="020B0604030504040204" pitchFamily="50" charset="-128"/>
                <a:ea typeface="Meiryo UI" panose="020B0604030504040204" pitchFamily="50" charset="-128"/>
              </a:rPr>
              <a:t>て使用されます</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614" name="Google Shape;614;p43"/>
          <p:cNvSpPr/>
          <p:nvPr/>
        </p:nvSpPr>
        <p:spPr>
          <a:xfrm>
            <a:off x="978956" y="2847943"/>
            <a:ext cx="2730540" cy="1283979"/>
          </a:xfrm>
          <a:prstGeom prst="roundRect">
            <a:avLst>
              <a:gd name="adj" fmla="val 4524"/>
            </a:avLst>
          </a:prstGeom>
          <a:gradFill>
            <a:gsLst>
              <a:gs pos="0">
                <a:srgbClr val="1B008E"/>
              </a:gs>
              <a:gs pos="40000">
                <a:srgbClr val="0D60FE"/>
              </a:gs>
              <a:gs pos="50000">
                <a:srgbClr val="0D60FE">
                  <a:alpha val="68627"/>
                </a:srgbClr>
              </a:gs>
              <a:gs pos="100000">
                <a:srgbClr val="0D2670"/>
              </a:gs>
            </a:gsLst>
            <a:lin ang="5400000" scaled="0"/>
          </a:gradFill>
          <a:ln w="15875" cap="flat" cmpd="sng">
            <a:solidFill>
              <a:srgbClr val="1B008E"/>
            </a:solidFill>
            <a:prstDash val="solid"/>
            <a:miter lim="800000"/>
            <a:headEnd type="none" w="sm" len="sm"/>
            <a:tailEnd type="none" w="sm" len="sm"/>
          </a:ln>
          <a:effectLst>
            <a:outerShdw blurRad="292100" dist="266700" dir="5400000" sx="94000" sy="94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15" name="Google Shape;615;p43"/>
          <p:cNvSpPr txBox="1"/>
          <p:nvPr/>
        </p:nvSpPr>
        <p:spPr>
          <a:xfrm>
            <a:off x="1084756" y="2897559"/>
            <a:ext cx="2471892" cy="1000981"/>
          </a:xfrm>
          <a:prstGeom prst="rect">
            <a:avLst/>
          </a:prstGeom>
          <a:noFill/>
          <a:ln>
            <a:noFill/>
          </a:ln>
        </p:spPr>
        <p:txBody>
          <a:bodyPr spcFirstLastPara="1" wrap="square" lIns="45675" tIns="45675" rIns="45675" bIns="45675" anchor="t" anchorCtr="0">
            <a:noAutofit/>
          </a:bodyPr>
          <a:lstStyle/>
          <a:p>
            <a:pPr marL="112773" marR="0" lvl="0" indent="0" algn="l" rtl="0">
              <a:lnSpc>
                <a:spcPct val="15625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インライン重複排除および圧縮機能を備えたZFSファイルシステム</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616" name="Google Shape;616;p43"/>
          <p:cNvSpPr/>
          <p:nvPr/>
        </p:nvSpPr>
        <p:spPr>
          <a:xfrm>
            <a:off x="975752" y="4389076"/>
            <a:ext cx="2730540" cy="1839951"/>
          </a:xfrm>
          <a:prstGeom prst="roundRect">
            <a:avLst>
              <a:gd name="adj" fmla="val 4524"/>
            </a:avLst>
          </a:prstGeom>
          <a:gradFill>
            <a:gsLst>
              <a:gs pos="0">
                <a:srgbClr val="1B008E"/>
              </a:gs>
              <a:gs pos="40000">
                <a:srgbClr val="0D60FE"/>
              </a:gs>
              <a:gs pos="50000">
                <a:srgbClr val="0D60FE">
                  <a:alpha val="68627"/>
                </a:srgbClr>
              </a:gs>
              <a:gs pos="100000">
                <a:srgbClr val="0D2670"/>
              </a:gs>
            </a:gsLst>
            <a:lin ang="5400000" scaled="0"/>
          </a:gradFill>
          <a:ln w="15875" cap="flat" cmpd="sng">
            <a:solidFill>
              <a:srgbClr val="1B008E"/>
            </a:solidFill>
            <a:prstDash val="solid"/>
            <a:miter lim="800000"/>
            <a:headEnd type="none" w="sm" len="sm"/>
            <a:tailEnd type="none" w="sm" len="sm"/>
          </a:ln>
          <a:effectLst>
            <a:outerShdw blurRad="292100" dist="266700" dir="5400000" sx="94000" sy="94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17" name="Google Shape;617;p43"/>
          <p:cNvSpPr txBox="1"/>
          <p:nvPr/>
        </p:nvSpPr>
        <p:spPr>
          <a:xfrm>
            <a:off x="957367" y="4523830"/>
            <a:ext cx="2801547" cy="1908058"/>
          </a:xfrm>
          <a:prstGeom prst="rect">
            <a:avLst/>
          </a:prstGeom>
          <a:noFill/>
          <a:ln>
            <a:noFill/>
          </a:ln>
        </p:spPr>
        <p:txBody>
          <a:bodyPr spcFirstLastPara="1" wrap="square" lIns="91425" tIns="91425" rIns="91425" bIns="91425" anchor="t" anchorCtr="0">
            <a:noAutofit/>
          </a:bodyPr>
          <a:lstStyle/>
          <a:p>
            <a:pPr marL="104775" lvl="0">
              <a:lnSpc>
                <a:spcPct val="118750"/>
              </a:lnSpc>
            </a:pPr>
            <a:r>
              <a:rPr lang="en-US" altLang="ja-JP" sz="1600" dirty="0">
                <a:solidFill>
                  <a:schemeClr val="lt1"/>
                </a:solidFill>
                <a:latin typeface="Meiryo UI" panose="020B0604030504040204" pitchFamily="50" charset="-128"/>
                <a:ea typeface="Meiryo UI" panose="020B0604030504040204" pitchFamily="50" charset="-128"/>
              </a:rPr>
              <a:t>SSD</a:t>
            </a:r>
            <a:r>
              <a:rPr lang="ja-JP" altLang="en-US" sz="1600" dirty="0">
                <a:solidFill>
                  <a:schemeClr val="lt1"/>
                </a:solidFill>
                <a:latin typeface="Meiryo UI" panose="020B0604030504040204" pitchFamily="50" charset="-128"/>
                <a:ea typeface="Meiryo UI" panose="020B0604030504040204" pitchFamily="50" charset="-128"/>
              </a:rPr>
              <a:t>に直接書き込む必要があるデータサイズやパターンを減らすことができるので、オールフラッシュや</a:t>
            </a:r>
            <a:r>
              <a:rPr lang="en-US" altLang="ja-JP" sz="1600" dirty="0">
                <a:solidFill>
                  <a:schemeClr val="lt1"/>
                </a:solidFill>
                <a:latin typeface="Meiryo UI" panose="020B0604030504040204" pitchFamily="50" charset="-128"/>
                <a:ea typeface="Meiryo UI" panose="020B0604030504040204" pitchFamily="50" charset="-128"/>
              </a:rPr>
              <a:t>SSD</a:t>
            </a:r>
            <a:r>
              <a:rPr lang="ja-JP" altLang="en-US" sz="1600" dirty="0">
                <a:solidFill>
                  <a:schemeClr val="lt1"/>
                </a:solidFill>
                <a:latin typeface="Meiryo UI" panose="020B0604030504040204" pitchFamily="50" charset="-128"/>
                <a:ea typeface="Meiryo UI" panose="020B0604030504040204" pitchFamily="50" charset="-128"/>
              </a:rPr>
              <a:t>のストレージとの組み合わせに最適です。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4"/>
          <p:cNvSpPr txBox="1">
            <a:spLocks noGrp="1"/>
          </p:cNvSpPr>
          <p:nvPr>
            <p:ph type="title" idx="4294967295"/>
          </p:nvPr>
        </p:nvSpPr>
        <p:spPr>
          <a:xfrm>
            <a:off x="372412" y="353138"/>
            <a:ext cx="11819587" cy="1208962"/>
          </a:xfrm>
          <a:prstGeom prst="rect">
            <a:avLst/>
          </a:prstGeom>
          <a:noFill/>
          <a:ln>
            <a:noFill/>
          </a:ln>
        </p:spPr>
        <p:txBody>
          <a:bodyPr spcFirstLastPara="1" wrap="square" lIns="91425" tIns="45700" rIns="91425" bIns="45700" anchor="ctr" anchorCtr="0">
            <a:noAutofit/>
          </a:bodyPr>
          <a:lstStyle/>
          <a:p>
            <a:pPr lvl="0" algn="ctr">
              <a:buClr>
                <a:schemeClr val="lt1"/>
              </a:buClr>
              <a:buSzPts val="3733"/>
            </a:pPr>
            <a:r>
              <a:rPr lang="en-US" sz="3733" b="1" dirty="0" smtClean="0">
                <a:solidFill>
                  <a:schemeClr val="lt1"/>
                </a:solidFill>
                <a:latin typeface="Meiryo UI" panose="020B0604030504040204" pitchFamily="50" charset="-128"/>
                <a:ea typeface="Meiryo UI" panose="020B0604030504040204" pitchFamily="50" charset="-128"/>
              </a:rPr>
              <a:t>QSAL(</a:t>
            </a:r>
            <a:r>
              <a:rPr lang="ja-JP" altLang="en-US" sz="3733" b="1" dirty="0" smtClean="0">
                <a:solidFill>
                  <a:schemeClr val="lt1"/>
                </a:solidFill>
                <a:latin typeface="Meiryo UI" panose="020B0604030504040204" pitchFamily="50" charset="-128"/>
                <a:ea typeface="Meiryo UI" panose="020B0604030504040204" pitchFamily="50" charset="-128"/>
              </a:rPr>
              <a:t>特許取得済み</a:t>
            </a:r>
            <a:r>
              <a:rPr lang="en-US" altLang="ja-JP" sz="3733" b="1" dirty="0" smtClean="0">
                <a:solidFill>
                  <a:schemeClr val="lt1"/>
                </a:solidFill>
                <a:latin typeface="Meiryo UI" panose="020B0604030504040204" pitchFamily="50" charset="-128"/>
                <a:ea typeface="Meiryo UI" panose="020B0604030504040204" pitchFamily="50" charset="-128"/>
              </a:rPr>
              <a:t>)</a:t>
            </a:r>
            <a:r>
              <a:rPr lang="en-US" sz="3733" b="1" dirty="0" smtClean="0">
                <a:solidFill>
                  <a:schemeClr val="lt1"/>
                </a:solidFill>
                <a:latin typeface="Meiryo UI" panose="020B0604030504040204" pitchFamily="50" charset="-128"/>
                <a:ea typeface="Meiryo UI" panose="020B0604030504040204" pitchFamily="50" charset="-128"/>
              </a:rPr>
              <a:t>: </a:t>
            </a:r>
            <a:br>
              <a:rPr lang="en-US" sz="3733" b="1" dirty="0" smtClean="0">
                <a:solidFill>
                  <a:schemeClr val="lt1"/>
                </a:solidFill>
                <a:latin typeface="Meiryo UI" panose="020B0604030504040204" pitchFamily="50" charset="-128"/>
                <a:ea typeface="Meiryo UI" panose="020B0604030504040204" pitchFamily="50" charset="-128"/>
              </a:rPr>
            </a:br>
            <a:r>
              <a:rPr lang="ja-JP" altLang="en-US" sz="3733" b="1" dirty="0">
                <a:solidFill>
                  <a:schemeClr val="lt1"/>
                </a:solidFill>
                <a:latin typeface="Meiryo UI" panose="020B0604030504040204" pitchFamily="50" charset="-128"/>
                <a:ea typeface="Meiryo UI" panose="020B0604030504040204" pitchFamily="50" charset="-128"/>
              </a:rPr>
              <a:t>複数の</a:t>
            </a:r>
            <a:r>
              <a:rPr lang="en-US" altLang="ja-JP" sz="3733" b="1" dirty="0">
                <a:solidFill>
                  <a:schemeClr val="lt1"/>
                </a:solidFill>
                <a:latin typeface="Meiryo UI" panose="020B0604030504040204" pitchFamily="50" charset="-128"/>
                <a:ea typeface="Meiryo UI" panose="020B0604030504040204" pitchFamily="50" charset="-128"/>
              </a:rPr>
              <a:t>SSD</a:t>
            </a:r>
            <a:r>
              <a:rPr lang="ja-JP" altLang="en-US" sz="3733" b="1" dirty="0">
                <a:solidFill>
                  <a:schemeClr val="lt1"/>
                </a:solidFill>
                <a:latin typeface="Meiryo UI" panose="020B0604030504040204" pitchFamily="50" charset="-128"/>
                <a:ea typeface="Meiryo UI" panose="020B0604030504040204" pitchFamily="50" charset="-128"/>
              </a:rPr>
              <a:t>の同時故障を防止</a:t>
            </a:r>
            <a:endParaRPr sz="3733" b="1" dirty="0">
              <a:solidFill>
                <a:schemeClr val="lt1"/>
              </a:solidFill>
              <a:latin typeface="Meiryo UI" panose="020B0604030504040204" pitchFamily="50" charset="-128"/>
              <a:ea typeface="Meiryo UI" panose="020B0604030504040204" pitchFamily="50" charset="-128"/>
              <a:sym typeface="Arial"/>
            </a:endParaRPr>
          </a:p>
        </p:txBody>
      </p:sp>
      <p:sp>
        <p:nvSpPr>
          <p:cNvPr id="624" name="Google Shape;624;p44"/>
          <p:cNvSpPr txBox="1"/>
          <p:nvPr/>
        </p:nvSpPr>
        <p:spPr>
          <a:xfrm>
            <a:off x="7146978" y="1886328"/>
            <a:ext cx="4270884" cy="1015663"/>
          </a:xfrm>
          <a:prstGeom prst="rect">
            <a:avLst/>
          </a:prstGeom>
          <a:noFill/>
          <a:ln>
            <a:noFill/>
          </a:ln>
        </p:spPr>
        <p:txBody>
          <a:bodyPr spcFirstLastPara="1" wrap="square" lIns="91425" tIns="45700" rIns="91425" bIns="45700" anchor="t" anchorCtr="0">
            <a:noAutofit/>
          </a:bodyPr>
          <a:lstStyle/>
          <a:p>
            <a:pPr lvl="0"/>
            <a:r>
              <a:rPr lang="en-US" altLang="ja-JP" sz="2000" dirty="0">
                <a:solidFill>
                  <a:schemeClr val="lt1"/>
                </a:solidFill>
                <a:latin typeface="Meiryo UI" panose="020B0604030504040204" pitchFamily="50" charset="-128"/>
                <a:ea typeface="Meiryo UI" panose="020B0604030504040204" pitchFamily="50" charset="-128"/>
              </a:rPr>
              <a:t>SSD RAID 5 / 6 / 50 / 60 / TP(Triple Parity)</a:t>
            </a:r>
            <a:r>
              <a:rPr lang="ja-JP" altLang="en-US" sz="2000" dirty="0">
                <a:solidFill>
                  <a:schemeClr val="lt1"/>
                </a:solidFill>
                <a:latin typeface="Meiryo UI" panose="020B0604030504040204" pitchFamily="50" charset="-128"/>
                <a:ea typeface="Meiryo UI" panose="020B0604030504040204" pitchFamily="50" charset="-128"/>
              </a:rPr>
              <a:t>に対応し、デフォルトで自動的に有効になります。</a:t>
            </a:r>
            <a:endParaRPr sz="2000" dirty="0">
              <a:solidFill>
                <a:schemeClr val="lt1"/>
              </a:solidFill>
              <a:latin typeface="Meiryo UI" panose="020B0604030504040204" pitchFamily="50" charset="-128"/>
              <a:ea typeface="Meiryo UI" panose="020B0604030504040204" pitchFamily="50" charset="-128"/>
              <a:sym typeface="Arial"/>
            </a:endParaRPr>
          </a:p>
        </p:txBody>
      </p:sp>
      <p:grpSp>
        <p:nvGrpSpPr>
          <p:cNvPr id="625" name="Google Shape;625;p44"/>
          <p:cNvGrpSpPr/>
          <p:nvPr/>
        </p:nvGrpSpPr>
        <p:grpSpPr>
          <a:xfrm>
            <a:off x="372414" y="2381654"/>
            <a:ext cx="1496017" cy="1283056"/>
            <a:chOff x="131649" y="1834173"/>
            <a:chExt cx="1122012" cy="962292"/>
          </a:xfrm>
        </p:grpSpPr>
        <p:grpSp>
          <p:nvGrpSpPr>
            <p:cNvPr id="626" name="Google Shape;626;p44"/>
            <p:cNvGrpSpPr/>
            <p:nvPr/>
          </p:nvGrpSpPr>
          <p:grpSpPr>
            <a:xfrm>
              <a:off x="131649" y="1834173"/>
              <a:ext cx="1122012" cy="962292"/>
              <a:chOff x="2369950" y="1485344"/>
              <a:chExt cx="1289765" cy="1106165"/>
            </a:xfrm>
          </p:grpSpPr>
          <p:pic>
            <p:nvPicPr>
              <p:cNvPr id="627" name="Google Shape;627;p44"/>
              <p:cNvPicPr preferRelativeResize="0"/>
              <p:nvPr/>
            </p:nvPicPr>
            <p:blipFill rotWithShape="1">
              <a:blip r:embed="rId3">
                <a:alphaModFix/>
              </a:blip>
              <a:srcRect b="-11442"/>
              <a:stretch/>
            </p:blipFill>
            <p:spPr>
              <a:xfrm rot="5400000">
                <a:off x="2433238" y="1422055"/>
                <a:ext cx="1106165" cy="1232742"/>
              </a:xfrm>
              <a:prstGeom prst="rect">
                <a:avLst/>
              </a:prstGeom>
              <a:noFill/>
              <a:ln>
                <a:noFill/>
              </a:ln>
              <a:effectLst>
                <a:outerShdw blurRad="215900" dist="190500" dir="780000" sx="94000" sy="94000" algn="tl" rotWithShape="0">
                  <a:srgbClr val="000000">
                    <a:alpha val="40000"/>
                  </a:srgbClr>
                </a:outerShdw>
              </a:effectLst>
            </p:spPr>
          </p:pic>
          <p:sp>
            <p:nvSpPr>
              <p:cNvPr id="628" name="Google Shape;628;p44"/>
              <p:cNvSpPr/>
              <p:nvPr/>
            </p:nvSpPr>
            <p:spPr>
              <a:xfrm>
                <a:off x="2426974" y="1660190"/>
                <a:ext cx="1232741" cy="70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Microsoft JhengHei"/>
                    <a:ea typeface="Microsoft JhengHei"/>
                    <a:cs typeface="Microsoft JhengHei"/>
                    <a:sym typeface="Microsoft JhengHei"/>
                  </a:rPr>
                  <a:t>QSAL</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b="1" dirty="0">
                    <a:solidFill>
                      <a:schemeClr val="lt1"/>
                    </a:solidFill>
                    <a:latin typeface="Microsoft JhengHei"/>
                    <a:ea typeface="Microsoft JhengHei"/>
                    <a:cs typeface="Microsoft JhengHei"/>
                    <a:sym typeface="Microsoft JhengHei"/>
                  </a:rPr>
                  <a:t> </a:t>
                </a:r>
                <a:r>
                  <a:rPr lang="en-US" sz="1333" b="1" dirty="0">
                    <a:solidFill>
                      <a:srgbClr val="FF6600"/>
                    </a:solidFill>
                    <a:latin typeface="Microsoft JhengHei"/>
                    <a:ea typeface="Microsoft JhengHei"/>
                    <a:cs typeface="Microsoft JhengHei"/>
                    <a:sym typeface="Microsoft JhengHei"/>
                  </a:rPr>
                  <a:t>dynamic distribution</a:t>
                </a:r>
                <a:endParaRPr sz="1600" b="1" dirty="0">
                  <a:solidFill>
                    <a:srgbClr val="FF6600"/>
                  </a:solidFill>
                  <a:latin typeface="Microsoft JhengHei"/>
                  <a:ea typeface="Microsoft JhengHei"/>
                  <a:cs typeface="Microsoft JhengHei"/>
                  <a:sym typeface="Microsoft JhengHei"/>
                </a:endParaRPr>
              </a:p>
            </p:txBody>
          </p:sp>
        </p:grpSp>
        <p:pic>
          <p:nvPicPr>
            <p:cNvPr id="629" name="Google Shape;629;p44"/>
            <p:cNvPicPr preferRelativeResize="0"/>
            <p:nvPr/>
          </p:nvPicPr>
          <p:blipFill rotWithShape="1">
            <a:blip r:embed="rId4">
              <a:alphaModFix/>
            </a:blip>
            <a:srcRect b="71080"/>
            <a:stretch/>
          </p:blipFill>
          <p:spPr>
            <a:xfrm>
              <a:off x="279310" y="1878018"/>
              <a:ext cx="876300" cy="123958"/>
            </a:xfrm>
            <a:prstGeom prst="rect">
              <a:avLst/>
            </a:prstGeom>
            <a:noFill/>
            <a:ln>
              <a:noFill/>
            </a:ln>
          </p:spPr>
        </p:pic>
        <p:pic>
          <p:nvPicPr>
            <p:cNvPr id="630" name="Google Shape;630;p44"/>
            <p:cNvPicPr preferRelativeResize="0"/>
            <p:nvPr/>
          </p:nvPicPr>
          <p:blipFill rotWithShape="1">
            <a:blip r:embed="rId4">
              <a:alphaModFix/>
            </a:blip>
            <a:srcRect b="71080"/>
            <a:stretch/>
          </p:blipFill>
          <p:spPr>
            <a:xfrm>
              <a:off x="279310" y="2610221"/>
              <a:ext cx="876300" cy="123958"/>
            </a:xfrm>
            <a:prstGeom prst="rect">
              <a:avLst/>
            </a:prstGeom>
            <a:noFill/>
            <a:ln>
              <a:noFill/>
            </a:ln>
          </p:spPr>
        </p:pic>
      </p:grpSp>
      <p:pic>
        <p:nvPicPr>
          <p:cNvPr id="631" name="Google Shape;631;p44"/>
          <p:cNvPicPr preferRelativeResize="0"/>
          <p:nvPr/>
        </p:nvPicPr>
        <p:blipFill rotWithShape="1">
          <a:blip r:embed="rId5">
            <a:alphaModFix/>
          </a:blip>
          <a:srcRect/>
          <a:stretch/>
        </p:blipFill>
        <p:spPr>
          <a:xfrm>
            <a:off x="372413" y="4012909"/>
            <a:ext cx="6417915" cy="2491952"/>
          </a:xfrm>
          <a:prstGeom prst="rect">
            <a:avLst/>
          </a:prstGeom>
          <a:noFill/>
          <a:ln>
            <a:noFill/>
          </a:ln>
        </p:spPr>
      </p:pic>
      <p:pic>
        <p:nvPicPr>
          <p:cNvPr id="632" name="Google Shape;632;p44" descr="一張含有 文字, 電子用品 的圖片&#10;&#10;自動產生的描述"/>
          <p:cNvPicPr preferRelativeResize="0"/>
          <p:nvPr/>
        </p:nvPicPr>
        <p:blipFill rotWithShape="1">
          <a:blip r:embed="rId6">
            <a:alphaModFix/>
          </a:blip>
          <a:srcRect/>
          <a:stretch/>
        </p:blipFill>
        <p:spPr>
          <a:xfrm>
            <a:off x="2065312" y="2522751"/>
            <a:ext cx="4702272" cy="803149"/>
          </a:xfrm>
          <a:prstGeom prst="rect">
            <a:avLst/>
          </a:prstGeom>
          <a:noFill/>
          <a:ln>
            <a:noFill/>
          </a:ln>
        </p:spPr>
      </p:pic>
      <p:pic>
        <p:nvPicPr>
          <p:cNvPr id="633" name="Google Shape;633;p44"/>
          <p:cNvPicPr preferRelativeResize="0"/>
          <p:nvPr/>
        </p:nvPicPr>
        <p:blipFill rotWithShape="1">
          <a:blip r:embed="rId7">
            <a:alphaModFix/>
          </a:blip>
          <a:srcRect/>
          <a:stretch/>
        </p:blipFill>
        <p:spPr>
          <a:xfrm>
            <a:off x="7531281" y="3232288"/>
            <a:ext cx="3705547" cy="29839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45"/>
          <p:cNvPicPr preferRelativeResize="0"/>
          <p:nvPr/>
        </p:nvPicPr>
        <p:blipFill rotWithShape="1">
          <a:blip r:embed="rId3">
            <a:alphaModFix/>
          </a:blip>
          <a:srcRect b="32103"/>
          <a:stretch/>
        </p:blipFill>
        <p:spPr>
          <a:xfrm>
            <a:off x="0" y="4692566"/>
            <a:ext cx="5282743" cy="2165434"/>
          </a:xfrm>
          <a:prstGeom prst="rect">
            <a:avLst/>
          </a:prstGeom>
          <a:noFill/>
          <a:ln>
            <a:noFill/>
          </a:ln>
        </p:spPr>
      </p:pic>
      <p:sp>
        <p:nvSpPr>
          <p:cNvPr id="639" name="Google Shape;639;p45"/>
          <p:cNvSpPr txBox="1">
            <a:spLocks noGrp="1"/>
          </p:cNvSpPr>
          <p:nvPr>
            <p:ph type="title" idx="4294967295"/>
          </p:nvPr>
        </p:nvSpPr>
        <p:spPr>
          <a:xfrm>
            <a:off x="392145" y="366973"/>
            <a:ext cx="5384800" cy="763588"/>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lt1"/>
              </a:buClr>
              <a:buSzPts val="4267"/>
              <a:buFont typeface="Arial"/>
              <a:buNone/>
            </a:pPr>
            <a:r>
              <a:rPr lang="en-US" sz="4267" b="1" dirty="0" smtClean="0">
                <a:solidFill>
                  <a:schemeClr val="lt1"/>
                </a:solidFill>
                <a:latin typeface="Meiryo UI" panose="020B0604030504040204" pitchFamily="50" charset="-128"/>
                <a:ea typeface="Meiryo UI" panose="020B0604030504040204" pitchFamily="50" charset="-128"/>
              </a:rPr>
              <a:t>Kernel 5.10 LTS</a:t>
            </a:r>
            <a:endParaRPr sz="4267" b="1" dirty="0">
              <a:solidFill>
                <a:schemeClr val="lt1"/>
              </a:solidFill>
              <a:latin typeface="Meiryo UI" panose="020B0604030504040204" pitchFamily="50" charset="-128"/>
              <a:ea typeface="Meiryo UI" panose="020B0604030504040204" pitchFamily="50" charset="-128"/>
              <a:sym typeface="Arial"/>
            </a:endParaRPr>
          </a:p>
        </p:txBody>
      </p:sp>
      <p:sp>
        <p:nvSpPr>
          <p:cNvPr id="640" name="Google Shape;640;p45"/>
          <p:cNvSpPr txBox="1"/>
          <p:nvPr/>
        </p:nvSpPr>
        <p:spPr>
          <a:xfrm>
            <a:off x="192989" y="1213753"/>
            <a:ext cx="6275672" cy="1379273"/>
          </a:xfrm>
          <a:prstGeom prst="rect">
            <a:avLst/>
          </a:prstGeom>
          <a:noFill/>
          <a:ln>
            <a:noFill/>
          </a:ln>
        </p:spPr>
        <p:txBody>
          <a:bodyPr spcFirstLastPara="1" wrap="square" lIns="121900" tIns="121900" rIns="121900" bIns="121900" anchor="t" anchorCtr="0">
            <a:noAutofit/>
          </a:bodyPr>
          <a:lstStyle/>
          <a:p>
            <a:pPr marL="114300" lvl="0">
              <a:lnSpc>
                <a:spcPct val="115000"/>
              </a:lnSpc>
              <a:buClr>
                <a:schemeClr val="dk2"/>
              </a:buClr>
              <a:buSzPts val="1800"/>
            </a:pPr>
            <a:r>
              <a:rPr lang="en-US" altLang="ja-JP" sz="1665" dirty="0" err="1">
                <a:solidFill>
                  <a:schemeClr val="lt1"/>
                </a:solidFill>
                <a:latin typeface="Meiryo UI" panose="020B0604030504040204" pitchFamily="50" charset="-128"/>
                <a:ea typeface="Meiryo UI" panose="020B0604030504040204" pitchFamily="50" charset="-128"/>
              </a:rPr>
              <a:t>QuTS</a:t>
            </a:r>
            <a:r>
              <a:rPr lang="en-US" altLang="ja-JP" sz="1665" dirty="0">
                <a:solidFill>
                  <a:schemeClr val="lt1"/>
                </a:solidFill>
                <a:latin typeface="Meiryo UI" panose="020B0604030504040204" pitchFamily="50" charset="-128"/>
                <a:ea typeface="Meiryo UI" panose="020B0604030504040204" pitchFamily="50" charset="-128"/>
              </a:rPr>
              <a:t> hero</a:t>
            </a:r>
            <a:r>
              <a:rPr lang="ja-JP" altLang="en-US" sz="1665" dirty="0">
                <a:solidFill>
                  <a:schemeClr val="lt1"/>
                </a:solidFill>
                <a:latin typeface="Meiryo UI" panose="020B0604030504040204" pitchFamily="50" charset="-128"/>
                <a:ea typeface="Meiryo UI" panose="020B0604030504040204" pitchFamily="50" charset="-128"/>
              </a:rPr>
              <a:t>オペレーティングシステムは、</a:t>
            </a:r>
            <a:r>
              <a:rPr lang="en-US" altLang="ja-JP" sz="1665" dirty="0">
                <a:solidFill>
                  <a:schemeClr val="lt1"/>
                </a:solidFill>
                <a:latin typeface="Meiryo UI" panose="020B0604030504040204" pitchFamily="50" charset="-128"/>
                <a:ea typeface="Meiryo UI" panose="020B0604030504040204" pitchFamily="50" charset="-128"/>
              </a:rPr>
              <a:t>ZFS</a:t>
            </a:r>
            <a:r>
              <a:rPr lang="ja-JP" altLang="en-US" sz="1665" dirty="0">
                <a:solidFill>
                  <a:schemeClr val="lt1"/>
                </a:solidFill>
                <a:latin typeface="Meiryo UI" panose="020B0604030504040204" pitchFamily="50" charset="-128"/>
                <a:ea typeface="Meiryo UI" panose="020B0604030504040204" pitchFamily="50" charset="-128"/>
              </a:rPr>
              <a:t>ファイルシステムをベースにしています。すべてのフラッシュストレージに必要なデータの整合性、安全性、効率性を提供することができます</a:t>
            </a:r>
            <a:r>
              <a:rPr lang="ja-JP" altLang="en-US" sz="1665" dirty="0" smtClean="0">
                <a:solidFill>
                  <a:schemeClr val="lt1"/>
                </a:solidFill>
                <a:latin typeface="Meiryo UI" panose="020B0604030504040204" pitchFamily="50" charset="-128"/>
                <a:ea typeface="Meiryo UI" panose="020B0604030504040204" pitchFamily="50" charset="-128"/>
              </a:rPr>
              <a:t>。</a:t>
            </a:r>
            <a:endParaRPr sz="148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41" name="Google Shape;641;p45"/>
          <p:cNvSpPr txBox="1"/>
          <p:nvPr/>
        </p:nvSpPr>
        <p:spPr>
          <a:xfrm>
            <a:off x="313129" y="2415817"/>
            <a:ext cx="6155532" cy="764117"/>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lt1"/>
              </a:buClr>
              <a:buSzPts val="4267"/>
              <a:buFont typeface="Arial"/>
              <a:buNone/>
            </a:pPr>
            <a:r>
              <a:rPr lang="ja-JP" altLang="en-US" sz="4267" b="1" dirty="0">
                <a:solidFill>
                  <a:schemeClr val="lt1"/>
                </a:solidFill>
                <a:latin typeface="Meiryo UI" panose="020B0604030504040204" pitchFamily="50" charset="-128"/>
                <a:ea typeface="Meiryo UI" panose="020B0604030504040204" pitchFamily="50" charset="-128"/>
              </a:rPr>
              <a:t>使いやすい</a:t>
            </a:r>
            <a:r>
              <a:rPr lang="en-US" sz="4267" b="1" dirty="0" err="1" smtClean="0">
                <a:solidFill>
                  <a:schemeClr val="lt1"/>
                </a:solidFill>
                <a:latin typeface="Meiryo UI" panose="020B0604030504040204" pitchFamily="50" charset="-128"/>
                <a:ea typeface="Meiryo UI" panose="020B0604030504040204" pitchFamily="50" charset="-128"/>
              </a:rPr>
              <a:t>インターフェース</a:t>
            </a:r>
            <a:endParaRPr dirty="0">
              <a:latin typeface="Meiryo UI" panose="020B0604030504040204" pitchFamily="50" charset="-128"/>
              <a:ea typeface="Meiryo UI" panose="020B0604030504040204" pitchFamily="50" charset="-128"/>
            </a:endParaRPr>
          </a:p>
        </p:txBody>
      </p:sp>
      <p:sp>
        <p:nvSpPr>
          <p:cNvPr id="642" name="Google Shape;642;p45"/>
          <p:cNvSpPr txBox="1"/>
          <p:nvPr/>
        </p:nvSpPr>
        <p:spPr>
          <a:xfrm>
            <a:off x="313128" y="3230100"/>
            <a:ext cx="6055303" cy="1379273"/>
          </a:xfrm>
          <a:prstGeom prst="rect">
            <a:avLst/>
          </a:prstGeom>
          <a:noFill/>
          <a:ln>
            <a:noFill/>
          </a:ln>
        </p:spPr>
        <p:txBody>
          <a:bodyPr spcFirstLastPara="1" wrap="square" lIns="121900" tIns="121900" rIns="121900" bIns="121900" anchor="t" anchorCtr="0">
            <a:noAutofit/>
          </a:bodyPr>
          <a:lstStyle/>
          <a:p>
            <a:pPr lvl="0">
              <a:buClr>
                <a:schemeClr val="dk1"/>
              </a:buClr>
              <a:buSzPts val="1100"/>
            </a:pPr>
            <a:r>
              <a:rPr lang="en-US" altLang="ja-JP" sz="1600" dirty="0" err="1">
                <a:solidFill>
                  <a:schemeClr val="lt1"/>
                </a:solidFill>
                <a:latin typeface="Meiryo UI" panose="020B0604030504040204" pitchFamily="50" charset="-128"/>
                <a:ea typeface="Meiryo UI" panose="020B0604030504040204" pitchFamily="50" charset="-128"/>
              </a:rPr>
              <a:t>QuTS</a:t>
            </a:r>
            <a:r>
              <a:rPr lang="en-US" altLang="ja-JP" sz="1600" dirty="0">
                <a:solidFill>
                  <a:schemeClr val="lt1"/>
                </a:solidFill>
                <a:latin typeface="Meiryo UI" panose="020B0604030504040204" pitchFamily="50" charset="-128"/>
                <a:ea typeface="Meiryo UI" panose="020B0604030504040204" pitchFamily="50" charset="-128"/>
              </a:rPr>
              <a:t> hero</a:t>
            </a:r>
            <a:r>
              <a:rPr lang="ja-JP" altLang="en-US" sz="1600" dirty="0">
                <a:solidFill>
                  <a:schemeClr val="lt1"/>
                </a:solidFill>
                <a:latin typeface="Meiryo UI" panose="020B0604030504040204" pitchFamily="50" charset="-128"/>
                <a:ea typeface="Meiryo UI" panose="020B0604030504040204" pitchFamily="50" charset="-128"/>
              </a:rPr>
              <a:t>は、アプリベースの</a:t>
            </a:r>
            <a:r>
              <a:rPr lang="en-US" altLang="ja-JP" sz="1600" dirty="0">
                <a:solidFill>
                  <a:schemeClr val="lt1"/>
                </a:solidFill>
                <a:latin typeface="Meiryo UI" panose="020B0604030504040204" pitchFamily="50" charset="-128"/>
                <a:ea typeface="Meiryo UI" panose="020B0604030504040204" pitchFamily="50" charset="-128"/>
              </a:rPr>
              <a:t>QTS</a:t>
            </a:r>
            <a:r>
              <a:rPr lang="ja-JP" altLang="en-US" sz="1600" dirty="0">
                <a:solidFill>
                  <a:schemeClr val="lt1"/>
                </a:solidFill>
                <a:latin typeface="Meiryo UI" panose="020B0604030504040204" pitchFamily="50" charset="-128"/>
                <a:ea typeface="Meiryo UI" panose="020B0604030504040204" pitchFamily="50" charset="-128"/>
              </a:rPr>
              <a:t>と</a:t>
            </a:r>
            <a:r>
              <a:rPr lang="en-US" altLang="ja-JP" sz="1600" dirty="0">
                <a:solidFill>
                  <a:schemeClr val="lt1"/>
                </a:solidFill>
                <a:latin typeface="Meiryo UI" panose="020B0604030504040204" pitchFamily="50" charset="-128"/>
                <a:ea typeface="Meiryo UI" panose="020B0604030504040204" pitchFamily="50" charset="-128"/>
              </a:rPr>
              <a:t>128</a:t>
            </a:r>
            <a:r>
              <a:rPr lang="ja-JP" altLang="en-US" sz="1600" dirty="0">
                <a:solidFill>
                  <a:schemeClr val="lt1"/>
                </a:solidFill>
                <a:latin typeface="Meiryo UI" panose="020B0604030504040204" pitchFamily="50" charset="-128"/>
                <a:ea typeface="Meiryo UI" panose="020B0604030504040204" pitchFamily="50" charset="-128"/>
              </a:rPr>
              <a:t>ビット</a:t>
            </a:r>
            <a:r>
              <a:rPr lang="en-US" altLang="ja-JP" sz="1600" dirty="0">
                <a:solidFill>
                  <a:schemeClr val="lt1"/>
                </a:solidFill>
                <a:latin typeface="Meiryo UI" panose="020B0604030504040204" pitchFamily="50" charset="-128"/>
                <a:ea typeface="Meiryo UI" panose="020B0604030504040204" pitchFamily="50" charset="-128"/>
              </a:rPr>
              <a:t>ZFS</a:t>
            </a:r>
            <a:r>
              <a:rPr lang="ja-JP" altLang="en-US" sz="1600" dirty="0">
                <a:solidFill>
                  <a:schemeClr val="lt1"/>
                </a:solidFill>
                <a:latin typeface="Meiryo UI" panose="020B0604030504040204" pitchFamily="50" charset="-128"/>
                <a:ea typeface="Meiryo UI" panose="020B0604030504040204" pitchFamily="50" charset="-128"/>
              </a:rPr>
              <a:t>ファイルシステムを組み合わせ、柔軟なストレージ管理、包括的なデータ保護、最適化されたパフォーマンスを提供し、ビジネスクリティカルなアプリケーションのニーズを満たします。</a:t>
            </a:r>
          </a:p>
        </p:txBody>
      </p:sp>
      <p:pic>
        <p:nvPicPr>
          <p:cNvPr id="643" name="Google Shape;643;p45"/>
          <p:cNvPicPr preferRelativeResize="0"/>
          <p:nvPr/>
        </p:nvPicPr>
        <p:blipFill rotWithShape="1">
          <a:blip r:embed="rId4">
            <a:alphaModFix/>
          </a:blip>
          <a:srcRect/>
          <a:stretch/>
        </p:blipFill>
        <p:spPr>
          <a:xfrm>
            <a:off x="5284968" y="4692565"/>
            <a:ext cx="1734993" cy="2165435"/>
          </a:xfrm>
          <a:prstGeom prst="rect">
            <a:avLst/>
          </a:prstGeom>
          <a:noFill/>
          <a:ln>
            <a:noFill/>
          </a:ln>
        </p:spPr>
      </p:pic>
      <p:cxnSp>
        <p:nvCxnSpPr>
          <p:cNvPr id="644" name="Google Shape;644;p45"/>
          <p:cNvCxnSpPr/>
          <p:nvPr/>
        </p:nvCxnSpPr>
        <p:spPr>
          <a:xfrm>
            <a:off x="410369" y="3251889"/>
            <a:ext cx="5785671" cy="0"/>
          </a:xfrm>
          <a:prstGeom prst="straightConnector1">
            <a:avLst/>
          </a:prstGeom>
          <a:noFill/>
          <a:ln w="25400" cap="flat" cmpd="sng">
            <a:solidFill>
              <a:schemeClr val="accent4"/>
            </a:solidFill>
            <a:prstDash val="solid"/>
            <a:miter lim="800000"/>
            <a:headEnd type="none" w="sm" len="sm"/>
            <a:tailEnd type="none" w="sm" len="sm"/>
          </a:ln>
        </p:spPr>
      </p:cxnSp>
      <p:cxnSp>
        <p:nvCxnSpPr>
          <p:cNvPr id="645" name="Google Shape;645;p45"/>
          <p:cNvCxnSpPr/>
          <p:nvPr/>
        </p:nvCxnSpPr>
        <p:spPr>
          <a:xfrm>
            <a:off x="410369" y="1188631"/>
            <a:ext cx="5785671" cy="0"/>
          </a:xfrm>
          <a:prstGeom prst="straightConnector1">
            <a:avLst/>
          </a:prstGeom>
          <a:noFill/>
          <a:ln w="25400" cap="flat" cmpd="sng">
            <a:solidFill>
              <a:schemeClr val="accent4"/>
            </a:solidFill>
            <a:prstDash val="solid"/>
            <a:miter lim="800000"/>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6"/>
          <p:cNvSpPr txBox="1"/>
          <p:nvPr/>
        </p:nvSpPr>
        <p:spPr>
          <a:xfrm>
            <a:off x="2783263" y="5789313"/>
            <a:ext cx="8103137"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err="1" smtClean="0">
                <a:solidFill>
                  <a:schemeClr val="lt1"/>
                </a:solidFill>
                <a:latin typeface="Meiryo UI" panose="020B0604030504040204" pitchFamily="50" charset="-128"/>
                <a:ea typeface="Meiryo UI" panose="020B0604030504040204" pitchFamily="50" charset="-128"/>
              </a:rPr>
              <a:t>実行中のシステムで発生したサイレントデータの破損を回避</a:t>
            </a:r>
            <a:r>
              <a:rPr lang="ja-JP" altLang="en-US" sz="2000" dirty="0" smtClean="0">
                <a:solidFill>
                  <a:schemeClr val="lt1"/>
                </a:solidFill>
                <a:latin typeface="Meiryo UI" panose="020B0604030504040204" pitchFamily="50" charset="-128"/>
                <a:ea typeface="Meiryo UI" panose="020B0604030504040204" pitchFamily="50" charset="-128"/>
              </a:rPr>
              <a:t>できます</a:t>
            </a:r>
            <a:endParaRPr sz="2000" dirty="0">
              <a:solidFill>
                <a:schemeClr val="lt1"/>
              </a:solidFill>
              <a:latin typeface="Meiryo UI" panose="020B0604030504040204" pitchFamily="50" charset="-128"/>
              <a:ea typeface="Meiryo UI" panose="020B0604030504040204" pitchFamily="50" charset="-128"/>
              <a:sym typeface="Arial"/>
            </a:endParaRPr>
          </a:p>
        </p:txBody>
      </p:sp>
      <p:pic>
        <p:nvPicPr>
          <p:cNvPr id="651" name="Google Shape;651;p46"/>
          <p:cNvPicPr preferRelativeResize="0"/>
          <p:nvPr/>
        </p:nvPicPr>
        <p:blipFill rotWithShape="1">
          <a:blip r:embed="rId3">
            <a:alphaModFix/>
          </a:blip>
          <a:srcRect/>
          <a:stretch/>
        </p:blipFill>
        <p:spPr>
          <a:xfrm>
            <a:off x="2549286" y="1521492"/>
            <a:ext cx="8983364" cy="3100237"/>
          </a:xfrm>
          <a:prstGeom prst="rect">
            <a:avLst/>
          </a:prstGeom>
          <a:noFill/>
          <a:ln>
            <a:noFill/>
          </a:ln>
          <a:effectLst>
            <a:outerShdw blurRad="50800" dist="38100" dir="2700000" algn="tl" rotWithShape="0">
              <a:srgbClr val="000000">
                <a:alpha val="40000"/>
              </a:srgbClr>
            </a:outerShdw>
          </a:effectLst>
        </p:spPr>
      </p:pic>
      <p:pic>
        <p:nvPicPr>
          <p:cNvPr id="652" name="Google Shape;652;p46"/>
          <p:cNvPicPr preferRelativeResize="0"/>
          <p:nvPr/>
        </p:nvPicPr>
        <p:blipFill rotWithShape="1">
          <a:blip r:embed="rId4">
            <a:alphaModFix/>
          </a:blip>
          <a:srcRect/>
          <a:stretch/>
        </p:blipFill>
        <p:spPr>
          <a:xfrm>
            <a:off x="2534747" y="4560410"/>
            <a:ext cx="2747593" cy="1070411"/>
          </a:xfrm>
          <a:prstGeom prst="rect">
            <a:avLst/>
          </a:prstGeom>
          <a:noFill/>
          <a:ln>
            <a:noFill/>
          </a:ln>
          <a:effectLst>
            <a:outerShdw blurRad="50800" dist="38100" dir="2700000" algn="tl" rotWithShape="0">
              <a:srgbClr val="000000">
                <a:alpha val="40000"/>
              </a:srgbClr>
            </a:outerShdw>
          </a:effectLst>
        </p:spPr>
      </p:pic>
      <p:sp>
        <p:nvSpPr>
          <p:cNvPr id="653" name="Google Shape;653;p46"/>
          <p:cNvSpPr txBox="1"/>
          <p:nvPr/>
        </p:nvSpPr>
        <p:spPr>
          <a:xfrm>
            <a:off x="2519509" y="4690104"/>
            <a:ext cx="2905931" cy="912301"/>
          </a:xfrm>
          <a:prstGeom prst="rect">
            <a:avLst/>
          </a:prstGeom>
          <a:noFill/>
          <a:ln>
            <a:noFill/>
          </a:ln>
        </p:spPr>
        <p:txBody>
          <a:bodyPr spcFirstLastPara="1" wrap="square" lIns="91425" tIns="45700" rIns="91425" bIns="45700" anchor="t" anchorCtr="0">
            <a:noAutofit/>
          </a:bodyPr>
          <a:lstStyle/>
          <a:p>
            <a:pPr lvl="0" algn="ctr">
              <a:lnSpc>
                <a:spcPct val="146666"/>
              </a:lnSpc>
            </a:pPr>
            <a:r>
              <a:rPr lang="ja-JP" altLang="en-US" sz="1500" b="1" dirty="0">
                <a:solidFill>
                  <a:schemeClr val="lt1"/>
                </a:solidFill>
                <a:latin typeface="Meiryo UI" panose="020B0604030504040204" pitchFamily="50" charset="-128"/>
                <a:ea typeface="Meiryo UI" panose="020B0604030504040204" pitchFamily="50" charset="-128"/>
              </a:rPr>
              <a:t>チェックサムの比</a:t>
            </a:r>
            <a:r>
              <a:rPr lang="ja-JP" altLang="en-US" sz="1500" b="1" dirty="0" smtClean="0">
                <a:solidFill>
                  <a:schemeClr val="lt1"/>
                </a:solidFill>
                <a:latin typeface="Meiryo UI" panose="020B0604030504040204" pitchFamily="50" charset="-128"/>
                <a:ea typeface="Meiryo UI" panose="020B0604030504040204" pitchFamily="50" charset="-128"/>
              </a:rPr>
              <a:t>較</a:t>
            </a:r>
            <a:r>
              <a:rPr lang="ja-JP" altLang="en-US" sz="1500" b="1" dirty="0">
                <a:solidFill>
                  <a:schemeClr val="lt1"/>
                </a:solidFill>
                <a:latin typeface="Meiryo UI" panose="020B0604030504040204" pitchFamily="50" charset="-128"/>
                <a:ea typeface="Meiryo UI" panose="020B0604030504040204" pitchFamily="50" charset="-128"/>
              </a:rPr>
              <a:t>の結</a:t>
            </a:r>
            <a:r>
              <a:rPr lang="ja-JP" altLang="en-US" sz="1500" b="1" dirty="0" smtClean="0">
                <a:solidFill>
                  <a:schemeClr val="lt1"/>
                </a:solidFill>
                <a:latin typeface="Meiryo UI" panose="020B0604030504040204" pitchFamily="50" charset="-128"/>
                <a:ea typeface="Meiryo UI" panose="020B0604030504040204" pitchFamily="50" charset="-128"/>
              </a:rPr>
              <a:t>果、</a:t>
            </a:r>
            <a:endParaRPr lang="en-US" altLang="ja-JP" sz="1500" b="1" dirty="0" smtClean="0">
              <a:solidFill>
                <a:schemeClr val="lt1"/>
              </a:solidFill>
              <a:latin typeface="Meiryo UI" panose="020B0604030504040204" pitchFamily="50" charset="-128"/>
              <a:ea typeface="Meiryo UI" panose="020B0604030504040204" pitchFamily="50" charset="-128"/>
            </a:endParaRPr>
          </a:p>
          <a:p>
            <a:pPr lvl="0" algn="ctr">
              <a:lnSpc>
                <a:spcPct val="146666"/>
              </a:lnSpc>
            </a:pPr>
            <a:r>
              <a:rPr lang="ja-JP" altLang="en-US" sz="1500" b="1" dirty="0" smtClean="0">
                <a:solidFill>
                  <a:schemeClr val="lt1"/>
                </a:solidFill>
                <a:latin typeface="Meiryo UI" panose="020B0604030504040204" pitchFamily="50" charset="-128"/>
                <a:ea typeface="Meiryo UI" panose="020B0604030504040204" pitchFamily="50" charset="-128"/>
              </a:rPr>
              <a:t>デ</a:t>
            </a:r>
            <a:r>
              <a:rPr lang="ja-JP" altLang="en-US" sz="1500" b="1" dirty="0">
                <a:solidFill>
                  <a:schemeClr val="lt1"/>
                </a:solidFill>
                <a:latin typeface="Meiryo UI" panose="020B0604030504040204" pitchFamily="50" charset="-128"/>
                <a:ea typeface="Meiryo UI" panose="020B0604030504040204" pitchFamily="50" charset="-128"/>
              </a:rPr>
              <a:t>ータの破損</a:t>
            </a:r>
            <a:r>
              <a:rPr lang="ja-JP" altLang="en-US" sz="1500" b="1" dirty="0" smtClean="0">
                <a:solidFill>
                  <a:schemeClr val="lt1"/>
                </a:solidFill>
                <a:latin typeface="Meiryo UI" panose="020B0604030504040204" pitchFamily="50" charset="-128"/>
                <a:ea typeface="Meiryo UI" panose="020B0604030504040204" pitchFamily="50" charset="-128"/>
              </a:rPr>
              <a:t>を</a:t>
            </a:r>
            <a:r>
              <a:rPr lang="ja-JP" altLang="en-US" sz="1500" b="1" dirty="0">
                <a:solidFill>
                  <a:schemeClr val="lt1"/>
                </a:solidFill>
                <a:latin typeface="Meiryo UI" panose="020B0604030504040204" pitchFamily="50" charset="-128"/>
                <a:ea typeface="Meiryo UI" panose="020B0604030504040204" pitchFamily="50" charset="-128"/>
              </a:rPr>
              <a:t>検出</a:t>
            </a:r>
            <a:endParaRPr sz="1500" b="1" dirty="0">
              <a:solidFill>
                <a:schemeClr val="lt1"/>
              </a:solidFill>
              <a:latin typeface="Meiryo UI" panose="020B0604030504040204" pitchFamily="50" charset="-128"/>
              <a:ea typeface="Meiryo UI" panose="020B0604030504040204" pitchFamily="50" charset="-128"/>
              <a:sym typeface="Arial"/>
            </a:endParaRPr>
          </a:p>
        </p:txBody>
      </p:sp>
      <p:pic>
        <p:nvPicPr>
          <p:cNvPr id="654" name="Google Shape;654;p46"/>
          <p:cNvPicPr preferRelativeResize="0"/>
          <p:nvPr/>
        </p:nvPicPr>
        <p:blipFill rotWithShape="1">
          <a:blip r:embed="rId4">
            <a:alphaModFix/>
          </a:blip>
          <a:srcRect/>
          <a:stretch/>
        </p:blipFill>
        <p:spPr>
          <a:xfrm>
            <a:off x="5684315" y="4560410"/>
            <a:ext cx="2747593" cy="1070411"/>
          </a:xfrm>
          <a:prstGeom prst="rect">
            <a:avLst/>
          </a:prstGeom>
          <a:noFill/>
          <a:ln>
            <a:noFill/>
          </a:ln>
          <a:effectLst>
            <a:outerShdw blurRad="50800" dist="38100" dir="2700000" algn="tl" rotWithShape="0">
              <a:srgbClr val="000000">
                <a:alpha val="40000"/>
              </a:srgbClr>
            </a:outerShdw>
          </a:effectLst>
        </p:spPr>
      </p:pic>
      <p:sp>
        <p:nvSpPr>
          <p:cNvPr id="655" name="Google Shape;655;p46"/>
          <p:cNvSpPr txBox="1"/>
          <p:nvPr/>
        </p:nvSpPr>
        <p:spPr>
          <a:xfrm>
            <a:off x="5832473" y="4688013"/>
            <a:ext cx="2521172" cy="630173"/>
          </a:xfrm>
          <a:prstGeom prst="rect">
            <a:avLst/>
          </a:prstGeom>
          <a:noFill/>
          <a:ln>
            <a:noFill/>
          </a:ln>
        </p:spPr>
        <p:txBody>
          <a:bodyPr spcFirstLastPara="1" wrap="square" lIns="91425" tIns="45700" rIns="91425" bIns="45700" anchor="t" anchorCtr="0">
            <a:noAutofit/>
          </a:bodyPr>
          <a:lstStyle/>
          <a:p>
            <a:pPr marL="0" marR="0" lvl="0" indent="0" algn="ctr" rtl="0">
              <a:lnSpc>
                <a:spcPct val="146666"/>
              </a:lnSpc>
              <a:spcBef>
                <a:spcPts val="0"/>
              </a:spcBef>
              <a:spcAft>
                <a:spcPts val="0"/>
              </a:spcAft>
              <a:buNone/>
            </a:pPr>
            <a:r>
              <a:rPr lang="en-US" sz="1500" b="1" dirty="0" err="1" smtClean="0">
                <a:solidFill>
                  <a:schemeClr val="lt1"/>
                </a:solidFill>
                <a:latin typeface="Meiryo UI" panose="020B0604030504040204" pitchFamily="50" charset="-128"/>
                <a:ea typeface="Meiryo UI" panose="020B0604030504040204" pitchFamily="50" charset="-128"/>
              </a:rPr>
              <a:t>データコピーから</a:t>
            </a:r>
            <a:r>
              <a:rPr lang="en-US" sz="1500" b="1" dirty="0" smtClean="0">
                <a:solidFill>
                  <a:schemeClr val="lt1"/>
                </a:solidFill>
                <a:latin typeface="Meiryo UI" panose="020B0604030504040204" pitchFamily="50" charset="-128"/>
                <a:ea typeface="Meiryo UI" panose="020B0604030504040204" pitchFamily="50" charset="-128"/>
              </a:rPr>
              <a:t/>
            </a:r>
            <a:br>
              <a:rPr lang="en-US" sz="1500" b="1" dirty="0" smtClean="0">
                <a:solidFill>
                  <a:schemeClr val="lt1"/>
                </a:solidFill>
                <a:latin typeface="Meiryo UI" panose="020B0604030504040204" pitchFamily="50" charset="-128"/>
                <a:ea typeface="Meiryo UI" panose="020B0604030504040204" pitchFamily="50" charset="-128"/>
              </a:rPr>
            </a:br>
            <a:r>
              <a:rPr lang="en-US" sz="1500" b="1" dirty="0" err="1" smtClean="0">
                <a:solidFill>
                  <a:schemeClr val="lt1"/>
                </a:solidFill>
                <a:latin typeface="Meiryo UI" panose="020B0604030504040204" pitchFamily="50" charset="-128"/>
                <a:ea typeface="Meiryo UI" panose="020B0604030504040204" pitchFamily="50" charset="-128"/>
              </a:rPr>
              <a:t>正しいデータを取得</a:t>
            </a:r>
            <a:r>
              <a:rPr lang="ja-JP" altLang="en-US" sz="1500" b="1" dirty="0" smtClean="0">
                <a:solidFill>
                  <a:schemeClr val="lt1"/>
                </a:solidFill>
                <a:latin typeface="Meiryo UI" panose="020B0604030504040204" pitchFamily="50" charset="-128"/>
                <a:ea typeface="Meiryo UI" panose="020B0604030504040204" pitchFamily="50" charset="-128"/>
              </a:rPr>
              <a:t>します。</a:t>
            </a:r>
            <a:endParaRPr sz="1500" b="1" dirty="0">
              <a:solidFill>
                <a:schemeClr val="lt1"/>
              </a:solidFill>
              <a:latin typeface="Meiryo UI" panose="020B0604030504040204" pitchFamily="50" charset="-128"/>
              <a:ea typeface="Meiryo UI" panose="020B0604030504040204" pitchFamily="50" charset="-128"/>
              <a:sym typeface="Arial"/>
            </a:endParaRPr>
          </a:p>
        </p:txBody>
      </p:sp>
      <p:pic>
        <p:nvPicPr>
          <p:cNvPr id="656" name="Google Shape;656;p46"/>
          <p:cNvPicPr preferRelativeResize="0"/>
          <p:nvPr/>
        </p:nvPicPr>
        <p:blipFill rotWithShape="1">
          <a:blip r:embed="rId4">
            <a:alphaModFix/>
          </a:blip>
          <a:srcRect/>
          <a:stretch/>
        </p:blipFill>
        <p:spPr>
          <a:xfrm>
            <a:off x="8814834" y="4560410"/>
            <a:ext cx="2747593" cy="1070411"/>
          </a:xfrm>
          <a:prstGeom prst="rect">
            <a:avLst/>
          </a:prstGeom>
          <a:noFill/>
          <a:ln>
            <a:noFill/>
          </a:ln>
          <a:effectLst>
            <a:outerShdw blurRad="50800" dist="38100" dir="2700000" algn="tl" rotWithShape="0">
              <a:srgbClr val="000000">
                <a:alpha val="40000"/>
              </a:srgbClr>
            </a:outerShdw>
          </a:effectLst>
        </p:spPr>
      </p:pic>
      <p:sp>
        <p:nvSpPr>
          <p:cNvPr id="657" name="Google Shape;657;p46"/>
          <p:cNvSpPr txBox="1"/>
          <p:nvPr/>
        </p:nvSpPr>
        <p:spPr>
          <a:xfrm>
            <a:off x="8718486" y="4690424"/>
            <a:ext cx="2955354" cy="911981"/>
          </a:xfrm>
          <a:prstGeom prst="rect">
            <a:avLst/>
          </a:prstGeom>
          <a:noFill/>
          <a:ln>
            <a:noFill/>
          </a:ln>
        </p:spPr>
        <p:txBody>
          <a:bodyPr spcFirstLastPara="1" wrap="square" lIns="91425" tIns="45700" rIns="91425" bIns="45700" anchor="t" anchorCtr="0">
            <a:noAutofit/>
          </a:bodyPr>
          <a:lstStyle/>
          <a:p>
            <a:pPr marL="0" marR="0" lvl="0" indent="0" algn="ctr" rtl="0">
              <a:lnSpc>
                <a:spcPct val="146666"/>
              </a:lnSpc>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アプリケーションに正しいデータを提供し、破損したデータを修復します</a:t>
            </a:r>
            <a:r>
              <a:rPr lang="en-US" sz="1500" b="1" dirty="0">
                <a:solidFill>
                  <a:schemeClr val="lt1"/>
                </a:solidFill>
                <a:latin typeface="Meiryo UI" panose="020B0604030504040204" pitchFamily="50" charset="-128"/>
                <a:ea typeface="Meiryo UI" panose="020B0604030504040204" pitchFamily="50" charset="-128"/>
              </a:rPr>
              <a:t>。</a:t>
            </a:r>
            <a:endParaRPr sz="1500" b="1" dirty="0">
              <a:solidFill>
                <a:schemeClr val="lt1"/>
              </a:solidFill>
              <a:latin typeface="Meiryo UI" panose="020B0604030504040204" pitchFamily="50" charset="-128"/>
              <a:ea typeface="Meiryo UI" panose="020B0604030504040204" pitchFamily="50" charset="-128"/>
              <a:sym typeface="Arial"/>
            </a:endParaRPr>
          </a:p>
        </p:txBody>
      </p:sp>
      <p:pic>
        <p:nvPicPr>
          <p:cNvPr id="658" name="Google Shape;658;p46" descr="一張含有 火車, 電腦 的圖片&#10;&#10;自動產生的描述"/>
          <p:cNvPicPr preferRelativeResize="0"/>
          <p:nvPr/>
        </p:nvPicPr>
        <p:blipFill rotWithShape="1">
          <a:blip r:embed="rId5">
            <a:alphaModFix/>
          </a:blip>
          <a:srcRect/>
          <a:stretch/>
        </p:blipFill>
        <p:spPr>
          <a:xfrm>
            <a:off x="614995" y="3071610"/>
            <a:ext cx="2038474" cy="2754487"/>
          </a:xfrm>
          <a:prstGeom prst="rect">
            <a:avLst/>
          </a:prstGeom>
          <a:noFill/>
          <a:ln>
            <a:noFill/>
          </a:ln>
        </p:spPr>
      </p:pic>
      <p:sp>
        <p:nvSpPr>
          <p:cNvPr id="659" name="Google Shape;659;p46"/>
          <p:cNvSpPr txBox="1"/>
          <p:nvPr/>
        </p:nvSpPr>
        <p:spPr>
          <a:xfrm>
            <a:off x="614995" y="397588"/>
            <a:ext cx="1089755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smtClean="0">
                <a:solidFill>
                  <a:schemeClr val="lt1"/>
                </a:solidFill>
                <a:latin typeface="Meiryo UI" panose="020B0604030504040204" pitchFamily="50" charset="-128"/>
                <a:ea typeface="Meiryo UI" panose="020B0604030504040204" pitchFamily="50" charset="-128"/>
              </a:rPr>
              <a:t>サイレントデータ破損</a:t>
            </a:r>
            <a:r>
              <a:rPr lang="ja-JP" altLang="en-US" sz="3600" b="1" dirty="0" smtClean="0">
                <a:solidFill>
                  <a:schemeClr val="lt1"/>
                </a:solidFill>
                <a:latin typeface="Meiryo UI" panose="020B0604030504040204" pitchFamily="50" charset="-128"/>
                <a:ea typeface="Meiryo UI" panose="020B0604030504040204" pitchFamily="50" charset="-128"/>
              </a:rPr>
              <a:t>の防止</a:t>
            </a:r>
            <a:r>
              <a:rPr lang="en-US" sz="3600" b="1" dirty="0" err="1" smtClean="0">
                <a:solidFill>
                  <a:schemeClr val="lt1"/>
                </a:solidFill>
                <a:latin typeface="Meiryo UI" panose="020B0604030504040204" pitchFamily="50" charset="-128"/>
                <a:ea typeface="Meiryo UI" panose="020B0604030504040204" pitchFamily="50" charset="-128"/>
              </a:rPr>
              <a:t>と自己修復</a:t>
            </a:r>
            <a:endParaRPr sz="36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7"/>
          <p:cNvSpPr txBox="1"/>
          <p:nvPr/>
        </p:nvSpPr>
        <p:spPr>
          <a:xfrm>
            <a:off x="4769797" y="98868"/>
            <a:ext cx="7981003" cy="76411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3200" b="1" dirty="0" err="1" smtClean="0">
                <a:solidFill>
                  <a:schemeClr val="dk1"/>
                </a:solidFill>
                <a:latin typeface="Meiryo UI" panose="020B0604030504040204" pitchFamily="50" charset="-128"/>
                <a:ea typeface="Meiryo UI" panose="020B0604030504040204" pitchFamily="50" charset="-128"/>
              </a:rPr>
              <a:t>データとサービスのセキュリティを保護</a:t>
            </a:r>
            <a:endParaRPr dirty="0">
              <a:latin typeface="Meiryo UI" panose="020B0604030504040204" pitchFamily="50" charset="-128"/>
              <a:ea typeface="Meiryo UI" panose="020B0604030504040204" pitchFamily="50" charset="-128"/>
            </a:endParaRPr>
          </a:p>
        </p:txBody>
      </p:sp>
      <p:sp>
        <p:nvSpPr>
          <p:cNvPr id="665" name="Google Shape;665;p47"/>
          <p:cNvSpPr txBox="1"/>
          <p:nvPr/>
        </p:nvSpPr>
        <p:spPr>
          <a:xfrm>
            <a:off x="5140911" y="678515"/>
            <a:ext cx="6897389" cy="5792546"/>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E9613B"/>
              </a:buClr>
              <a:buSzPts val="1100"/>
              <a:buFont typeface="Noto Sans Symbols"/>
              <a:buChar char="●"/>
            </a:pPr>
            <a:r>
              <a:rPr lang="en-US" sz="1800" dirty="0" err="1" smtClean="0">
                <a:solidFill>
                  <a:schemeClr val="dk1"/>
                </a:solidFill>
                <a:latin typeface="Meiryo UI" panose="020B0604030504040204" pitchFamily="50" charset="-128"/>
                <a:ea typeface="Meiryo UI" panose="020B0604030504040204" pitchFamily="50" charset="-128"/>
              </a:rPr>
              <a:t>完全なフォルダアクセス許可</a:t>
            </a:r>
            <a:r>
              <a:rPr lang="en-US" sz="1800" dirty="0" err="1">
                <a:solidFill>
                  <a:schemeClr val="dk1"/>
                </a:solidFill>
                <a:latin typeface="Meiryo UI" panose="020B0604030504040204" pitchFamily="50" charset="-128"/>
                <a:ea typeface="Meiryo UI" panose="020B0604030504040204" pitchFamily="50" charset="-128"/>
              </a:rPr>
              <a:t>、Azure</a:t>
            </a:r>
            <a:r>
              <a:rPr lang="en-US" sz="1800" dirty="0">
                <a:solidFill>
                  <a:schemeClr val="dk1"/>
                </a:solidFill>
                <a:latin typeface="Meiryo UI" panose="020B0604030504040204" pitchFamily="50" charset="-128"/>
                <a:ea typeface="Meiryo UI" panose="020B0604030504040204" pitchFamily="50" charset="-128"/>
              </a:rPr>
              <a:t> Active </a:t>
            </a:r>
            <a:r>
              <a:rPr lang="en-US" sz="1800" dirty="0" smtClean="0">
                <a:solidFill>
                  <a:schemeClr val="dk1"/>
                </a:solidFill>
                <a:latin typeface="Meiryo UI" panose="020B0604030504040204" pitchFamily="50" charset="-128"/>
                <a:ea typeface="Meiryo UI" panose="020B0604030504040204" pitchFamily="50" charset="-128"/>
              </a:rPr>
              <a:t>Directory</a:t>
            </a:r>
            <a:r>
              <a:rPr lang="en-US" sz="1800" dirty="0">
                <a:solidFill>
                  <a:schemeClr val="dk1"/>
                </a:solidFill>
                <a:latin typeface="Meiryo UI" panose="020B0604030504040204" pitchFamily="50" charset="-128"/>
                <a:ea typeface="Meiryo UI" panose="020B0604030504040204" pitchFamily="50" charset="-128"/>
              </a:rPr>
              <a:t> </a:t>
            </a:r>
            <a:r>
              <a:rPr lang="en-US" sz="1800" dirty="0" smtClean="0">
                <a:solidFill>
                  <a:schemeClr val="dk1"/>
                </a:solidFill>
                <a:latin typeface="Meiryo UI" panose="020B0604030504040204" pitchFamily="50" charset="-128"/>
                <a:ea typeface="Meiryo UI" panose="020B0604030504040204" pitchFamily="50" charset="-128"/>
              </a:rPr>
              <a:t>Domain Services (Azure </a:t>
            </a:r>
            <a:r>
              <a:rPr lang="en-US" sz="1800" dirty="0">
                <a:solidFill>
                  <a:schemeClr val="dk1"/>
                </a:solidFill>
                <a:latin typeface="Meiryo UI" panose="020B0604030504040204" pitchFamily="50" charset="-128"/>
                <a:ea typeface="Meiryo UI" panose="020B0604030504040204" pitchFamily="50" charset="-128"/>
              </a:rPr>
              <a:t>AD </a:t>
            </a:r>
            <a:r>
              <a:rPr lang="en-US" sz="1800" dirty="0" smtClean="0">
                <a:solidFill>
                  <a:schemeClr val="dk1"/>
                </a:solidFill>
                <a:latin typeface="Meiryo UI" panose="020B0604030504040204" pitchFamily="50" charset="-128"/>
                <a:ea typeface="Meiryo UI" panose="020B0604030504040204" pitchFamily="50" charset="-128"/>
              </a:rPr>
              <a:t>DS)、Windows </a:t>
            </a:r>
            <a:r>
              <a:rPr lang="en-US" sz="1800" dirty="0" err="1">
                <a:solidFill>
                  <a:schemeClr val="dk1"/>
                </a:solidFill>
                <a:latin typeface="Meiryo UI" panose="020B0604030504040204" pitchFamily="50" charset="-128"/>
                <a:ea typeface="Meiryo UI" panose="020B0604030504040204" pitchFamily="50" charset="-128"/>
              </a:rPr>
              <a:t>AD、LDAP、およびWidows</a:t>
            </a:r>
            <a:r>
              <a:rPr lang="en-US" sz="1800" dirty="0">
                <a:solidFill>
                  <a:schemeClr val="dk1"/>
                </a:solidFill>
                <a:latin typeface="Meiryo UI" panose="020B0604030504040204" pitchFamily="50" charset="-128"/>
                <a:ea typeface="Meiryo UI" panose="020B0604030504040204" pitchFamily="50" charset="-128"/>
              </a:rPr>
              <a:t> ACL</a:t>
            </a:r>
            <a:endParaRPr sz="1800" dirty="0">
              <a:solidFill>
                <a:schemeClr val="dk1"/>
              </a:solidFill>
              <a:latin typeface="Meiryo UI" panose="020B0604030504040204" pitchFamily="50" charset="-128"/>
              <a:ea typeface="Meiryo UI" panose="020B0604030504040204" pitchFamily="50" charset="-128"/>
            </a:endParaRPr>
          </a:p>
          <a:p>
            <a:pPr lvl="0">
              <a:lnSpc>
                <a:spcPct val="150000"/>
              </a:lnSpc>
              <a:buClr>
                <a:srgbClr val="E9613B"/>
              </a:buClr>
              <a:buSzPts val="1100"/>
              <a:buFont typeface="Noto Sans Symbols"/>
              <a:buChar char="●"/>
            </a:pPr>
            <a:r>
              <a:rPr lang="en-US" sz="1800" b="1" dirty="0" err="1" smtClean="0">
                <a:solidFill>
                  <a:schemeClr val="dk1"/>
                </a:solidFill>
                <a:latin typeface="Meiryo UI" panose="020B0604030504040204" pitchFamily="50" charset="-128"/>
                <a:ea typeface="Meiryo UI" panose="020B0604030504040204" pitchFamily="50" charset="-128"/>
              </a:rPr>
              <a:t>QuFirewall</a:t>
            </a:r>
            <a:r>
              <a:rPr lang="en-US" sz="1800" dirty="0" smtClean="0">
                <a:solidFill>
                  <a:schemeClr val="dk1"/>
                </a:solidFill>
                <a:latin typeface="Meiryo UI" panose="020B0604030504040204" pitchFamily="50" charset="-128"/>
                <a:ea typeface="Meiryo UI" panose="020B0604030504040204" pitchFamily="50" charset="-128"/>
              </a:rPr>
              <a:t>: </a:t>
            </a:r>
            <a:r>
              <a:rPr lang="en-US" sz="1800" dirty="0" err="1" smtClean="0">
                <a:solidFill>
                  <a:schemeClr val="dk1"/>
                </a:solidFill>
                <a:latin typeface="Meiryo UI" panose="020B0604030504040204" pitchFamily="50" charset="-128"/>
                <a:ea typeface="Meiryo UI" panose="020B0604030504040204" pitchFamily="50" charset="-128"/>
              </a:rPr>
              <a:t>IP</a:t>
            </a:r>
            <a:r>
              <a:rPr lang="en-US" sz="1800" dirty="0" err="1">
                <a:solidFill>
                  <a:schemeClr val="dk1"/>
                </a:solidFill>
                <a:latin typeface="Meiryo UI" panose="020B0604030504040204" pitchFamily="50" charset="-128"/>
                <a:ea typeface="Meiryo UI" panose="020B0604030504040204" pitchFamily="50" charset="-128"/>
              </a:rPr>
              <a:t>アドレスとリージョンを許可</a:t>
            </a:r>
            <a:r>
              <a:rPr 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拒否して</a:t>
            </a:r>
            <a:r>
              <a:rPr lang="en-US" sz="1800" dirty="0" err="1" smtClean="0">
                <a:solidFill>
                  <a:schemeClr val="dk1"/>
                </a:solidFill>
                <a:latin typeface="Meiryo UI" panose="020B0604030504040204" pitchFamily="50" charset="-128"/>
                <a:ea typeface="Meiryo UI" panose="020B0604030504040204" pitchFamily="50" charset="-128"/>
              </a:rPr>
              <a:t>、不正アクセスとブルートフォース攻撃を防止し</a:t>
            </a:r>
            <a:r>
              <a:rPr lang="ja-JP" altLang="en-US" sz="1800" dirty="0" err="1" smtClean="0">
                <a:solidFill>
                  <a:schemeClr val="dk1"/>
                </a:solidFill>
                <a:latin typeface="Meiryo UI" panose="020B0604030504040204" pitchFamily="50" charset="-128"/>
                <a:ea typeface="Meiryo UI" panose="020B0604030504040204" pitchFamily="50" charset="-128"/>
              </a:rPr>
              <a:t>、</a:t>
            </a:r>
            <a:r>
              <a:rPr lang="en-US" altLang="ja-JP" sz="1800" dirty="0" err="1" smtClean="0">
                <a:solidFill>
                  <a:schemeClr val="dk1"/>
                </a:solidFill>
                <a:latin typeface="Meiryo UI" panose="020B0604030504040204" pitchFamily="50" charset="-128"/>
                <a:ea typeface="Meiryo UI" panose="020B0604030504040204" pitchFamily="50" charset="-128"/>
              </a:rPr>
              <a:t>データとサービスのセキュリティを保護</a:t>
            </a:r>
            <a:r>
              <a:rPr lang="ja-JP" altLang="en-US" sz="1800" dirty="0" smtClean="0">
                <a:solidFill>
                  <a:schemeClr val="dk1"/>
                </a:solidFill>
                <a:latin typeface="Meiryo UI" panose="020B0604030504040204" pitchFamily="50" charset="-128"/>
                <a:ea typeface="Meiryo UI" panose="020B0604030504040204" pitchFamily="50" charset="-128"/>
              </a:rPr>
              <a:t>し</a:t>
            </a:r>
            <a:r>
              <a:rPr lang="en-US" sz="1800" dirty="0" err="1" smtClean="0">
                <a:solidFill>
                  <a:schemeClr val="dk1"/>
                </a:solidFill>
                <a:latin typeface="Meiryo UI" panose="020B0604030504040204" pitchFamily="50" charset="-128"/>
                <a:ea typeface="Meiryo UI" panose="020B0604030504040204" pitchFamily="50" charset="-128"/>
              </a:rPr>
              <a:t>ます</a:t>
            </a:r>
            <a:r>
              <a:rPr lang="ja-JP" altLang="en-US" sz="1800" dirty="0" err="1" smtClean="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Clr>
                <a:srgbClr val="E9613B"/>
              </a:buClr>
              <a:buSzPts val="1100"/>
              <a:buFont typeface="Noto Sans Symbols"/>
              <a:buChar char="●"/>
            </a:pPr>
            <a:r>
              <a:rPr lang="en-US" sz="1800" b="1" dirty="0" smtClean="0">
                <a:solidFill>
                  <a:schemeClr val="dk1"/>
                </a:solidFill>
                <a:latin typeface="Meiryo UI" panose="020B0604030504040204" pitchFamily="50" charset="-128"/>
                <a:ea typeface="Meiryo UI" panose="020B0604030504040204" pitchFamily="50" charset="-128"/>
              </a:rPr>
              <a:t>Security Counselor</a:t>
            </a:r>
            <a:r>
              <a:rPr lang="en-US" sz="1800" dirty="0" smtClean="0">
                <a:solidFill>
                  <a:schemeClr val="dk1"/>
                </a:solidFill>
                <a:latin typeface="Meiryo UI" panose="020B0604030504040204" pitchFamily="50" charset="-128"/>
                <a:ea typeface="Meiryo UI" panose="020B0604030504040204" pitchFamily="50" charset="-128"/>
              </a:rPr>
              <a:t>: 弱点をチェックし</a:t>
            </a:r>
            <a:r>
              <a:rPr lang="en-US" sz="1800" dirty="0">
                <a:solidFill>
                  <a:schemeClr val="dk1"/>
                </a:solidFill>
                <a:latin typeface="Meiryo UI" panose="020B0604030504040204" pitchFamily="50" charset="-128"/>
                <a:ea typeface="Meiryo UI" panose="020B0604030504040204" pitchFamily="50" charset="-128"/>
              </a:rPr>
              <a:t>、NAS</a:t>
            </a:r>
            <a:r>
              <a:rPr lang="en-US" sz="1800" dirty="0" smtClean="0">
                <a:solidFill>
                  <a:schemeClr val="dk1"/>
                </a:solidFill>
                <a:latin typeface="Meiryo UI" panose="020B0604030504040204" pitchFamily="50" charset="-128"/>
                <a:ea typeface="Meiryo UI" panose="020B0604030504040204" pitchFamily="50" charset="-128"/>
              </a:rPr>
              <a:t>のセキュリティを強化する推奨事項を受け取るためのセキュリティポータル</a:t>
            </a:r>
            <a:r>
              <a:rPr lang="en-US" sz="1800" dirty="0">
                <a:solidFill>
                  <a:schemeClr val="dk1"/>
                </a:solidFill>
                <a:latin typeface="Meiryo UI" panose="020B0604030504040204" pitchFamily="50" charset="-128"/>
                <a:ea typeface="Meiryo UI" panose="020B0604030504040204" pitchFamily="50" charset="-128"/>
              </a:rPr>
              <a:t>。また、ウイルス対策およびマルウェア対策スキャンソフトウェアも統合されています。</a:t>
            </a:r>
            <a:endParaRPr sz="1800" dirty="0">
              <a:solidFill>
                <a:schemeClr val="dk1"/>
              </a:solidFill>
              <a:latin typeface="Meiryo UI" panose="020B0604030504040204" pitchFamily="50" charset="-128"/>
              <a:ea typeface="Meiryo UI" panose="020B0604030504040204" pitchFamily="50" charset="-128"/>
            </a:endParaRPr>
          </a:p>
          <a:p>
            <a:pPr lvl="0">
              <a:lnSpc>
                <a:spcPct val="150000"/>
              </a:lnSpc>
              <a:buClr>
                <a:srgbClr val="E9613B"/>
              </a:buClr>
              <a:buSzPts val="1100"/>
              <a:buFont typeface="Noto Sans Symbols"/>
              <a:buChar char="●"/>
            </a:pPr>
            <a:r>
              <a:rPr lang="en-US" sz="1800" b="1" dirty="0" smtClean="0">
                <a:solidFill>
                  <a:schemeClr val="dk1"/>
                </a:solidFill>
                <a:latin typeface="Meiryo UI" panose="020B0604030504040204" pitchFamily="50" charset="-128"/>
                <a:ea typeface="Meiryo UI" panose="020B0604030504040204" pitchFamily="50" charset="-128"/>
              </a:rPr>
              <a:t>Malware Remover</a:t>
            </a:r>
            <a:r>
              <a:rPr lang="en-US" sz="1800" dirty="0" smtClean="0">
                <a:solidFill>
                  <a:schemeClr val="dk1"/>
                </a:solidFill>
                <a:latin typeface="Meiryo UI" panose="020B0604030504040204" pitchFamily="50" charset="-128"/>
                <a:ea typeface="Meiryo UI" panose="020B0604030504040204" pitchFamily="50" charset="-128"/>
              </a:rPr>
              <a:t>: </a:t>
            </a:r>
            <a:r>
              <a:rPr lang="en-US" sz="1800" dirty="0" err="1" smtClean="0">
                <a:solidFill>
                  <a:schemeClr val="dk1"/>
                </a:solidFill>
                <a:latin typeface="Meiryo UI" panose="020B0604030504040204" pitchFamily="50" charset="-128"/>
                <a:ea typeface="Meiryo UI" panose="020B0604030504040204" pitchFamily="50" charset="-128"/>
              </a:rPr>
              <a:t>最新のマルウェア定義を使用して</a:t>
            </a:r>
            <a:r>
              <a:rPr lang="en-US" sz="1800" dirty="0" err="1">
                <a:solidFill>
                  <a:schemeClr val="dk1"/>
                </a:solidFill>
                <a:latin typeface="Meiryo UI" panose="020B0604030504040204" pitchFamily="50" charset="-128"/>
                <a:ea typeface="Meiryo UI" panose="020B0604030504040204" pitchFamily="50" charset="-128"/>
              </a:rPr>
              <a:t>、</a:t>
            </a:r>
            <a:r>
              <a:rPr lang="en-US" sz="1800" dirty="0" err="1" smtClean="0">
                <a:solidFill>
                  <a:schemeClr val="dk1"/>
                </a:solidFill>
                <a:latin typeface="Meiryo UI" panose="020B0604030504040204" pitchFamily="50" charset="-128"/>
                <a:ea typeface="Meiryo UI" panose="020B0604030504040204" pitchFamily="50" charset="-128"/>
              </a:rPr>
              <a:t>QNAP</a:t>
            </a:r>
            <a:r>
              <a:rPr lang="en-US" sz="1800" dirty="0" smtClean="0">
                <a:solidFill>
                  <a:schemeClr val="dk1"/>
                </a:solidFill>
                <a:latin typeface="Meiryo UI" panose="020B0604030504040204" pitchFamily="50" charset="-128"/>
                <a:ea typeface="Meiryo UI" panose="020B0604030504040204" pitchFamily="50" charset="-128"/>
              </a:rPr>
              <a:t> </a:t>
            </a:r>
            <a:r>
              <a:rPr lang="en-US" sz="1800" dirty="0" err="1" smtClean="0">
                <a:solidFill>
                  <a:schemeClr val="dk1"/>
                </a:solidFill>
                <a:latin typeface="Meiryo UI" panose="020B0604030504040204" pitchFamily="50" charset="-128"/>
                <a:ea typeface="Meiryo UI" panose="020B0604030504040204" pitchFamily="50" charset="-128"/>
              </a:rPr>
              <a:t>NAS</a:t>
            </a:r>
            <a:r>
              <a:rPr lang="en-US" sz="1800" dirty="0" err="1">
                <a:solidFill>
                  <a:schemeClr val="dk1"/>
                </a:solidFill>
                <a:latin typeface="Meiryo UI" panose="020B0604030504040204" pitchFamily="50" charset="-128"/>
                <a:ea typeface="Meiryo UI" panose="020B0604030504040204" pitchFamily="50" charset="-128"/>
              </a:rPr>
              <a:t>を定期的にスキャンします。感染したファイルが検出されると</a:t>
            </a:r>
            <a:r>
              <a:rPr lang="en-US" sz="1800" dirty="0" err="1" smtClean="0">
                <a:solidFill>
                  <a:schemeClr val="dk1"/>
                </a:solidFill>
                <a:latin typeface="Meiryo UI" panose="020B0604030504040204" pitchFamily="50" charset="-128"/>
                <a:ea typeface="Meiryo UI" panose="020B0604030504040204" pitchFamily="50" charset="-128"/>
              </a:rPr>
              <a:t>、すぐに削除され</a:t>
            </a:r>
            <a:r>
              <a:rPr lang="ja-JP" altLang="en-US" sz="1800" dirty="0" err="1" smtClean="0">
                <a:solidFill>
                  <a:schemeClr val="dk1"/>
                </a:solidFill>
                <a:latin typeface="Meiryo UI" panose="020B0604030504040204" pitchFamily="50" charset="-128"/>
                <a:ea typeface="Meiryo UI" panose="020B0604030504040204" pitchFamily="50" charset="-128"/>
              </a:rPr>
              <a:t>、</a:t>
            </a:r>
            <a:r>
              <a:rPr lang="en-US" altLang="ja-JP" sz="1800" dirty="0">
                <a:solidFill>
                  <a:schemeClr val="dk1"/>
                </a:solidFill>
                <a:latin typeface="Meiryo UI" panose="020B0604030504040204" pitchFamily="50" charset="-128"/>
                <a:ea typeface="Meiryo UI" panose="020B0604030504040204" pitchFamily="50" charset="-128"/>
              </a:rPr>
              <a:t> </a:t>
            </a:r>
            <a:r>
              <a:rPr lang="en-US" altLang="ja-JP" sz="1800" dirty="0" err="1">
                <a:solidFill>
                  <a:schemeClr val="dk1"/>
                </a:solidFill>
                <a:latin typeface="Meiryo UI" panose="020B0604030504040204" pitchFamily="50" charset="-128"/>
                <a:ea typeface="Meiryo UI" panose="020B0604030504040204" pitchFamily="50" charset="-128"/>
              </a:rPr>
              <a:t>NAS</a:t>
            </a:r>
            <a:r>
              <a:rPr lang="en-US" altLang="ja-JP" sz="1800" dirty="0" err="1" smtClean="0">
                <a:solidFill>
                  <a:schemeClr val="dk1"/>
                </a:solidFill>
                <a:latin typeface="Meiryo UI" panose="020B0604030504040204" pitchFamily="50" charset="-128"/>
                <a:ea typeface="Meiryo UI" panose="020B0604030504040204" pitchFamily="50" charset="-128"/>
              </a:rPr>
              <a:t>データのセキュリティを確保</a:t>
            </a:r>
            <a:r>
              <a:rPr lang="ja-JP" altLang="en-US" sz="1800" dirty="0" smtClean="0">
                <a:solidFill>
                  <a:schemeClr val="dk1"/>
                </a:solidFill>
                <a:latin typeface="Meiryo UI" panose="020B0604030504040204" pitchFamily="50" charset="-128"/>
                <a:ea typeface="Meiryo UI" panose="020B0604030504040204" pitchFamily="50" charset="-128"/>
              </a:rPr>
              <a:t>し</a:t>
            </a:r>
            <a:r>
              <a:rPr lang="en-US" sz="1800" dirty="0" err="1" smtClean="0">
                <a:solidFill>
                  <a:schemeClr val="dk1"/>
                </a:solidFill>
                <a:latin typeface="Meiryo UI" panose="020B0604030504040204" pitchFamily="50" charset="-128"/>
                <a:ea typeface="Meiryo UI" panose="020B0604030504040204" pitchFamily="50" charset="-128"/>
              </a:rPr>
              <a:t>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Clr>
                <a:srgbClr val="E9613B"/>
              </a:buClr>
              <a:buSzPts val="1100"/>
              <a:buFont typeface="Noto Sans Symbols"/>
              <a:buChar char="●"/>
            </a:pPr>
            <a:r>
              <a:rPr lang="en-US" sz="1800" dirty="0" err="1">
                <a:solidFill>
                  <a:schemeClr val="dk1"/>
                </a:solidFill>
                <a:latin typeface="Meiryo UI" panose="020B0604030504040204" pitchFamily="50" charset="-128"/>
                <a:ea typeface="Meiryo UI" panose="020B0604030504040204" pitchFamily="50" charset="-128"/>
              </a:rPr>
              <a:t>ファームウェアとアプリの自動更新</a:t>
            </a:r>
            <a:endParaRPr sz="1800" dirty="0">
              <a:solidFill>
                <a:schemeClr val="dk1"/>
              </a:solidFill>
              <a:latin typeface="Meiryo UI" panose="020B0604030504040204" pitchFamily="50" charset="-128"/>
              <a:ea typeface="Meiryo UI" panose="020B0604030504040204" pitchFamily="50" charset="-128"/>
            </a:endParaRPr>
          </a:p>
        </p:txBody>
      </p:sp>
      <p:pic>
        <p:nvPicPr>
          <p:cNvPr id="666" name="Google Shape;666;p47"/>
          <p:cNvPicPr preferRelativeResize="0"/>
          <p:nvPr/>
        </p:nvPicPr>
        <p:blipFill rotWithShape="1">
          <a:blip r:embed="rId3">
            <a:alphaModFix/>
          </a:blip>
          <a:srcRect/>
          <a:stretch/>
        </p:blipFill>
        <p:spPr>
          <a:xfrm>
            <a:off x="2513606" y="4348231"/>
            <a:ext cx="2256191" cy="2410901"/>
          </a:xfrm>
          <a:prstGeom prst="rect">
            <a:avLst/>
          </a:prstGeom>
          <a:noFill/>
          <a:ln>
            <a:noFill/>
          </a:ln>
          <a:effectLst>
            <a:outerShdw blurRad="152400" dist="190500" dir="8100000" algn="tr" rotWithShape="0">
              <a:srgbClr val="000000">
                <a:alpha val="12941"/>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21"/>
          <p:cNvPicPr preferRelativeResize="0"/>
          <p:nvPr/>
        </p:nvPicPr>
        <p:blipFill rotWithShape="1">
          <a:blip r:embed="rId3">
            <a:alphaModFix/>
          </a:blip>
          <a:srcRect/>
          <a:stretch/>
        </p:blipFill>
        <p:spPr>
          <a:xfrm>
            <a:off x="336204" y="2343617"/>
            <a:ext cx="5692553" cy="4168115"/>
          </a:xfrm>
          <a:prstGeom prst="rect">
            <a:avLst/>
          </a:prstGeom>
          <a:noFill/>
          <a:ln>
            <a:noFill/>
          </a:ln>
          <a:effectLst>
            <a:outerShdw blurRad="190500" dist="165100" dir="2700000" algn="tl" rotWithShape="0">
              <a:srgbClr val="000000">
                <a:alpha val="40000"/>
              </a:srgbClr>
            </a:outerShdw>
          </a:effectLst>
        </p:spPr>
      </p:pic>
      <p:pic>
        <p:nvPicPr>
          <p:cNvPr id="77" name="Google Shape;77;p21"/>
          <p:cNvPicPr preferRelativeResize="0"/>
          <p:nvPr/>
        </p:nvPicPr>
        <p:blipFill rotWithShape="1">
          <a:blip r:embed="rId3">
            <a:alphaModFix/>
          </a:blip>
          <a:srcRect/>
          <a:stretch/>
        </p:blipFill>
        <p:spPr>
          <a:xfrm>
            <a:off x="6151816" y="2343616"/>
            <a:ext cx="5692553" cy="4162116"/>
          </a:xfrm>
          <a:prstGeom prst="rect">
            <a:avLst/>
          </a:prstGeom>
          <a:noFill/>
          <a:ln>
            <a:noFill/>
          </a:ln>
          <a:effectLst>
            <a:outerShdw blurRad="190500" dist="165100" dir="2700000" algn="tl" rotWithShape="0">
              <a:srgbClr val="000000">
                <a:alpha val="40000"/>
              </a:srgbClr>
            </a:outerShdw>
          </a:effectLst>
        </p:spPr>
      </p:pic>
      <p:sp>
        <p:nvSpPr>
          <p:cNvPr id="78" name="Google Shape;78;p21"/>
          <p:cNvSpPr txBox="1">
            <a:spLocks noGrp="1"/>
          </p:cNvSpPr>
          <p:nvPr>
            <p:ph type="title" idx="4294967295"/>
          </p:nvPr>
        </p:nvSpPr>
        <p:spPr>
          <a:xfrm>
            <a:off x="594045" y="367291"/>
            <a:ext cx="10869423" cy="77779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SASオールフラッシュNAS</a:t>
            </a:r>
            <a:r>
              <a:rPr lang="en-US" sz="3600" b="1" dirty="0" err="1" smtClean="0">
                <a:solidFill>
                  <a:schemeClr val="lt1"/>
                </a:solidFill>
                <a:latin typeface="Meiryo UI" panose="020B0604030504040204" pitchFamily="50" charset="-128"/>
                <a:ea typeface="Meiryo UI" panose="020B0604030504040204" pitchFamily="50" charset="-128"/>
              </a:rPr>
              <a:t>のパフォーマンスボトルネック</a:t>
            </a:r>
            <a:endParaRPr sz="3600" b="1" dirty="0">
              <a:solidFill>
                <a:schemeClr val="lt1"/>
              </a:solidFill>
              <a:latin typeface="Microsoft JhengHei"/>
              <a:ea typeface="Microsoft JhengHei"/>
              <a:cs typeface="Microsoft JhengHei"/>
              <a:sym typeface="Microsoft JhengHei"/>
            </a:endParaRPr>
          </a:p>
        </p:txBody>
      </p:sp>
      <p:sp>
        <p:nvSpPr>
          <p:cNvPr id="79" name="Google Shape;79;p21"/>
          <p:cNvSpPr txBox="1"/>
          <p:nvPr/>
        </p:nvSpPr>
        <p:spPr>
          <a:xfrm>
            <a:off x="1100964" y="1362914"/>
            <a:ext cx="985558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smtClean="0">
                <a:solidFill>
                  <a:schemeClr val="lt1"/>
                </a:solidFill>
                <a:latin typeface="Meiryo UI" panose="020B0604030504040204" pitchFamily="50" charset="-128"/>
                <a:ea typeface="Meiryo UI" panose="020B0604030504040204" pitchFamily="50" charset="-128"/>
              </a:rPr>
              <a:t>SAS</a:t>
            </a:r>
            <a:r>
              <a:rPr lang="ja-JP" altLang="en-US" sz="2400" dirty="0">
                <a:solidFill>
                  <a:schemeClr val="lt1"/>
                </a:solidFill>
                <a:latin typeface="Meiryo UI" panose="020B0604030504040204" pitchFamily="50" charset="-128"/>
                <a:ea typeface="Meiryo UI" panose="020B0604030504040204" pitchFamily="50" charset="-128"/>
              </a:rPr>
              <a:t>オール</a:t>
            </a:r>
            <a:r>
              <a:rPr lang="en-US" sz="2400" dirty="0" err="1" smtClean="0">
                <a:solidFill>
                  <a:schemeClr val="lt1"/>
                </a:solidFill>
                <a:latin typeface="Meiryo UI" panose="020B0604030504040204" pitchFamily="50" charset="-128"/>
                <a:ea typeface="Meiryo UI" panose="020B0604030504040204" pitchFamily="50" charset="-128"/>
              </a:rPr>
              <a:t>フラッシュストレージサーバ</a:t>
            </a:r>
            <a:r>
              <a:rPr lang="en-US" sz="2400" dirty="0" smtClean="0">
                <a:solidFill>
                  <a:schemeClr val="lt1"/>
                </a:solidFill>
                <a:latin typeface="Meiryo UI" panose="020B0604030504040204" pitchFamily="50" charset="-128"/>
                <a:ea typeface="Meiryo UI" panose="020B0604030504040204" pitchFamily="50" charset="-128"/>
              </a:rPr>
              <a:t>ー</a:t>
            </a:r>
            <a:r>
              <a:rPr lang="ja-JP" altLang="en-US" sz="2400" dirty="0" smtClean="0">
                <a:solidFill>
                  <a:schemeClr val="lt1"/>
                </a:solidFill>
                <a:latin typeface="Meiryo UI" panose="020B0604030504040204" pitchFamily="50" charset="-128"/>
                <a:ea typeface="Meiryo UI" panose="020B0604030504040204" pitchFamily="50" charset="-128"/>
              </a:rPr>
              <a:t>には</a:t>
            </a:r>
            <a:endParaRPr lang="en-US" altLang="ja-JP" sz="240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dirty="0" err="1" smtClean="0">
                <a:solidFill>
                  <a:schemeClr val="lt1"/>
                </a:solidFill>
                <a:latin typeface="Meiryo UI" panose="020B0604030504040204" pitchFamily="50" charset="-128"/>
                <a:ea typeface="Meiryo UI" panose="020B0604030504040204" pitchFamily="50" charset="-128"/>
              </a:rPr>
              <a:t>パフォーマンスのボトルネック</a:t>
            </a:r>
            <a:r>
              <a:rPr lang="ja-JP" altLang="en-US" sz="2400" dirty="0" smtClean="0">
                <a:solidFill>
                  <a:schemeClr val="lt1"/>
                </a:solidFill>
                <a:latin typeface="Meiryo UI" panose="020B0604030504040204" pitchFamily="50" charset="-128"/>
                <a:ea typeface="Meiryo UI" panose="020B0604030504040204" pitchFamily="50" charset="-128"/>
              </a:rPr>
              <a:t>になりえ</a:t>
            </a:r>
            <a:r>
              <a:rPr lang="ja-JP" altLang="en-US" sz="2400" dirty="0" smtClean="0">
                <a:solidFill>
                  <a:schemeClr val="lt1"/>
                </a:solidFill>
                <a:latin typeface="Meiryo UI" panose="020B0604030504040204" pitchFamily="50" charset="-128"/>
                <a:ea typeface="Meiryo UI" panose="020B0604030504040204" pitchFamily="50" charset="-128"/>
              </a:rPr>
              <a:t>る</a:t>
            </a:r>
            <a:r>
              <a:rPr lang="ja-JP" altLang="en-US" sz="2400" dirty="0">
                <a:solidFill>
                  <a:schemeClr val="lt1"/>
                </a:solidFill>
                <a:latin typeface="Meiryo UI" panose="020B0604030504040204" pitchFamily="50" charset="-128"/>
                <a:ea typeface="Meiryo UI" panose="020B0604030504040204" pitchFamily="50" charset="-128"/>
              </a:rPr>
              <a:t>部分</a:t>
            </a:r>
            <a:r>
              <a:rPr lang="ja-JP" altLang="en-US" sz="2400" dirty="0" smtClean="0">
                <a:solidFill>
                  <a:schemeClr val="lt1"/>
                </a:solidFill>
                <a:latin typeface="Meiryo UI" panose="020B0604030504040204" pitchFamily="50" charset="-128"/>
                <a:ea typeface="Meiryo UI" panose="020B0604030504040204" pitchFamily="50" charset="-128"/>
              </a:rPr>
              <a:t>があります。</a:t>
            </a: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80" name="Google Shape;80;p21"/>
          <p:cNvPicPr preferRelativeResize="0"/>
          <p:nvPr/>
        </p:nvPicPr>
        <p:blipFill rotWithShape="1">
          <a:blip r:embed="rId4">
            <a:alphaModFix/>
          </a:blip>
          <a:srcRect/>
          <a:stretch/>
        </p:blipFill>
        <p:spPr>
          <a:xfrm>
            <a:off x="879579" y="2254310"/>
            <a:ext cx="444304" cy="444304"/>
          </a:xfrm>
          <a:prstGeom prst="rect">
            <a:avLst/>
          </a:prstGeom>
          <a:noFill/>
          <a:ln>
            <a:noFill/>
          </a:ln>
        </p:spPr>
      </p:pic>
      <p:pic>
        <p:nvPicPr>
          <p:cNvPr id="81" name="Google Shape;81;p21"/>
          <p:cNvPicPr preferRelativeResize="0"/>
          <p:nvPr/>
        </p:nvPicPr>
        <p:blipFill rotWithShape="1">
          <a:blip r:embed="rId5">
            <a:alphaModFix/>
          </a:blip>
          <a:srcRect/>
          <a:stretch/>
        </p:blipFill>
        <p:spPr>
          <a:xfrm>
            <a:off x="6513295" y="2254310"/>
            <a:ext cx="444304" cy="444304"/>
          </a:xfrm>
          <a:prstGeom prst="rect">
            <a:avLst/>
          </a:prstGeom>
          <a:noFill/>
          <a:ln>
            <a:noFill/>
          </a:ln>
        </p:spPr>
      </p:pic>
      <p:sp>
        <p:nvSpPr>
          <p:cNvPr id="82" name="Google Shape;82;p21"/>
          <p:cNvSpPr txBox="1"/>
          <p:nvPr/>
        </p:nvSpPr>
        <p:spPr>
          <a:xfrm>
            <a:off x="887604" y="2685198"/>
            <a:ext cx="4700993" cy="337916"/>
          </a:xfrm>
          <a:prstGeom prst="rect">
            <a:avLst/>
          </a:prstGeom>
          <a:noFill/>
          <a:ln>
            <a:noFill/>
          </a:ln>
        </p:spPr>
        <p:txBody>
          <a:bodyPr spcFirstLastPara="1" wrap="square" lIns="91425" tIns="45700" rIns="91425" bIns="45700" anchor="t" anchorCtr="0">
            <a:noAutofit/>
          </a:bodyPr>
          <a:lstStyle/>
          <a:p>
            <a:pPr lvl="0"/>
            <a:r>
              <a:rPr lang="ja-JP" altLang="en-US" dirty="0">
                <a:solidFill>
                  <a:srgbClr val="FF0000"/>
                </a:solidFill>
                <a:latin typeface="Meiryo UI" panose="020B0604030504040204" pitchFamily="50" charset="-128"/>
                <a:ea typeface="Meiryo UI" panose="020B0604030504040204" pitchFamily="50" charset="-128"/>
              </a:rPr>
              <a:t>各</a:t>
            </a:r>
            <a:r>
              <a:rPr lang="en-US" altLang="ja-JP" dirty="0">
                <a:solidFill>
                  <a:srgbClr val="FF0000"/>
                </a:solidFill>
                <a:latin typeface="Meiryo UI" panose="020B0604030504040204" pitchFamily="50" charset="-128"/>
                <a:ea typeface="Meiryo UI" panose="020B0604030504040204" pitchFamily="50" charset="-128"/>
              </a:rPr>
              <a:t>SSD</a:t>
            </a:r>
            <a:r>
              <a:rPr lang="ja-JP" altLang="en-US" dirty="0">
                <a:solidFill>
                  <a:srgbClr val="FF0000"/>
                </a:solidFill>
                <a:latin typeface="Meiryo UI" panose="020B0604030504040204" pitchFamily="50" charset="-128"/>
                <a:ea typeface="Meiryo UI" panose="020B0604030504040204" pitchFamily="50" charset="-128"/>
              </a:rPr>
              <a:t>は</a:t>
            </a:r>
            <a:r>
              <a:rPr lang="en-US" altLang="ja-JP" dirty="0" err="1">
                <a:solidFill>
                  <a:srgbClr val="FF0000"/>
                </a:solidFill>
                <a:latin typeface="Meiryo UI" panose="020B0604030504040204" pitchFamily="50" charset="-128"/>
                <a:ea typeface="Meiryo UI" panose="020B0604030504040204" pitchFamily="50" charset="-128"/>
              </a:rPr>
              <a:t>PCIe</a:t>
            </a:r>
            <a:r>
              <a:rPr lang="ja-JP" altLang="en-US" dirty="0">
                <a:solidFill>
                  <a:srgbClr val="FF0000"/>
                </a:solidFill>
                <a:latin typeface="Meiryo UI" panose="020B0604030504040204" pitchFamily="50" charset="-128"/>
                <a:ea typeface="Meiryo UI" panose="020B0604030504040204" pitchFamily="50" charset="-128"/>
              </a:rPr>
              <a:t>レーン</a:t>
            </a: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本分の帯域幅（</a:t>
            </a:r>
            <a:r>
              <a:rPr lang="en-US" altLang="ja-JP" dirty="0">
                <a:solidFill>
                  <a:srgbClr val="FF0000"/>
                </a:solidFill>
                <a:latin typeface="Meiryo UI" panose="020B0604030504040204" pitchFamily="50" charset="-128"/>
                <a:ea typeface="Meiryo UI" panose="020B0604030504040204" pitchFamily="50" charset="-128"/>
              </a:rPr>
              <a:t>8Gb/</a:t>
            </a:r>
            <a:r>
              <a:rPr lang="ja-JP" altLang="en-US" dirty="0">
                <a:solidFill>
                  <a:srgbClr val="FF0000"/>
                </a:solidFill>
                <a:latin typeface="Meiryo UI" panose="020B0604030504040204" pitchFamily="50" charset="-128"/>
                <a:ea typeface="Meiryo UI" panose="020B0604030504040204" pitchFamily="50" charset="-128"/>
              </a:rPr>
              <a:t>秒）を確保 </a:t>
            </a:r>
            <a:endParaRPr sz="1400" dirty="0">
              <a:solidFill>
                <a:srgbClr val="FF0000"/>
              </a:solidFill>
              <a:latin typeface="Meiryo UI" panose="020B0604030504040204" pitchFamily="50" charset="-128"/>
              <a:ea typeface="Meiryo UI" panose="020B0604030504040204" pitchFamily="50" charset="-128"/>
              <a:sym typeface="Arial"/>
            </a:endParaRPr>
          </a:p>
        </p:txBody>
      </p:sp>
      <p:sp>
        <p:nvSpPr>
          <p:cNvPr id="83" name="Google Shape;83;p21"/>
          <p:cNvSpPr txBox="1"/>
          <p:nvPr/>
        </p:nvSpPr>
        <p:spPr>
          <a:xfrm>
            <a:off x="1323883" y="2351078"/>
            <a:ext cx="285206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262626"/>
                </a:solidFill>
                <a:latin typeface="Meiryo UI" panose="020B0604030504040204" pitchFamily="50" charset="-128"/>
                <a:ea typeface="Meiryo UI" panose="020B0604030504040204" pitchFamily="50" charset="-128"/>
              </a:rPr>
              <a:t>複数のSAS</a:t>
            </a:r>
            <a:r>
              <a:rPr lang="en-US" sz="1800" b="1" dirty="0" err="1" smtClean="0">
                <a:solidFill>
                  <a:srgbClr val="262626"/>
                </a:solidFill>
                <a:latin typeface="Meiryo UI" panose="020B0604030504040204" pitchFamily="50" charset="-128"/>
                <a:ea typeface="Meiryo UI" panose="020B0604030504040204" pitchFamily="50" charset="-128"/>
              </a:rPr>
              <a:t>コントローラ</a:t>
            </a:r>
            <a:endParaRPr sz="1800" b="1" dirty="0">
              <a:solidFill>
                <a:srgbClr val="262626"/>
              </a:solidFill>
              <a:latin typeface="Meiryo UI" panose="020B0604030504040204" pitchFamily="50" charset="-128"/>
              <a:ea typeface="Meiryo UI" panose="020B0604030504040204" pitchFamily="50" charset="-128"/>
              <a:sym typeface="Arial"/>
            </a:endParaRPr>
          </a:p>
        </p:txBody>
      </p:sp>
      <p:sp>
        <p:nvSpPr>
          <p:cNvPr id="84" name="Google Shape;84;p21"/>
          <p:cNvSpPr txBox="1"/>
          <p:nvPr/>
        </p:nvSpPr>
        <p:spPr>
          <a:xfrm>
            <a:off x="6797395" y="2685198"/>
            <a:ext cx="4510685" cy="419484"/>
          </a:xfrm>
          <a:prstGeom prst="rect">
            <a:avLst/>
          </a:prstGeom>
          <a:noFill/>
          <a:ln>
            <a:noFill/>
          </a:ln>
        </p:spPr>
        <p:txBody>
          <a:bodyPr spcFirstLastPara="1" wrap="square" lIns="91425" tIns="45700" rIns="91425" bIns="45700" anchor="t" anchorCtr="0">
            <a:noAutofit/>
          </a:bodyPr>
          <a:lstStyle/>
          <a:p>
            <a:pPr lvl="0"/>
            <a:r>
              <a:rPr lang="ja-JP" altLang="en-US" dirty="0">
                <a:solidFill>
                  <a:srgbClr val="FF0000"/>
                </a:solidFill>
                <a:latin typeface="Meiryo UI" panose="020B0604030504040204" pitchFamily="50" charset="-128"/>
                <a:ea typeface="Meiryo UI" panose="020B0604030504040204" pitchFamily="50" charset="-128"/>
              </a:rPr>
              <a:t>各</a:t>
            </a:r>
            <a:r>
              <a:rPr lang="en-US" altLang="ja-JP" dirty="0">
                <a:solidFill>
                  <a:srgbClr val="FF0000"/>
                </a:solidFill>
                <a:latin typeface="Meiryo UI" panose="020B0604030504040204" pitchFamily="50" charset="-128"/>
                <a:ea typeface="Meiryo UI" panose="020B0604030504040204" pitchFamily="50" charset="-128"/>
              </a:rPr>
              <a:t>SSD</a:t>
            </a:r>
            <a:r>
              <a:rPr lang="ja-JP" altLang="en-US" dirty="0">
                <a:solidFill>
                  <a:srgbClr val="FF0000"/>
                </a:solidFill>
                <a:latin typeface="Meiryo UI" panose="020B0604030504040204" pitchFamily="50" charset="-128"/>
                <a:ea typeface="Meiryo UI" panose="020B0604030504040204" pitchFamily="50" charset="-128"/>
              </a:rPr>
              <a:t>は</a:t>
            </a:r>
            <a:r>
              <a:rPr lang="en-US" altLang="ja-JP" dirty="0">
                <a:solidFill>
                  <a:srgbClr val="FF0000"/>
                </a:solidFill>
                <a:latin typeface="Meiryo UI" panose="020B0604030504040204" pitchFamily="50" charset="-128"/>
                <a:ea typeface="Meiryo UI" panose="020B0604030504040204" pitchFamily="50" charset="-128"/>
              </a:rPr>
              <a:t>0.3 </a:t>
            </a:r>
            <a:r>
              <a:rPr lang="en-US" altLang="ja-JP" dirty="0" err="1">
                <a:solidFill>
                  <a:srgbClr val="FF0000"/>
                </a:solidFill>
                <a:latin typeface="Meiryo UI" panose="020B0604030504040204" pitchFamily="50" charset="-128"/>
                <a:ea typeface="Meiryo UI" panose="020B0604030504040204" pitchFamily="50" charset="-128"/>
              </a:rPr>
              <a:t>PCIe</a:t>
            </a:r>
            <a:r>
              <a:rPr lang="ja-JP" altLang="en-US" dirty="0">
                <a:solidFill>
                  <a:srgbClr val="FF0000"/>
                </a:solidFill>
                <a:latin typeface="Meiryo UI" panose="020B0604030504040204" pitchFamily="50" charset="-128"/>
                <a:ea typeface="Meiryo UI" panose="020B0604030504040204" pitchFamily="50" charset="-128"/>
              </a:rPr>
              <a:t>レーンの帯域幅（</a:t>
            </a:r>
            <a:r>
              <a:rPr lang="en-US" altLang="ja-JP" dirty="0">
                <a:solidFill>
                  <a:srgbClr val="FF0000"/>
                </a:solidFill>
                <a:latin typeface="Meiryo UI" panose="020B0604030504040204" pitchFamily="50" charset="-128"/>
                <a:ea typeface="Meiryo UI" panose="020B0604030504040204" pitchFamily="50" charset="-128"/>
              </a:rPr>
              <a:t>2.4Gb/s</a:t>
            </a:r>
            <a:r>
              <a:rPr lang="ja-JP" altLang="en-US" dirty="0">
                <a:solidFill>
                  <a:srgbClr val="FF0000"/>
                </a:solidFill>
                <a:latin typeface="Meiryo UI" panose="020B0604030504040204" pitchFamily="50" charset="-128"/>
                <a:ea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rPr>
              <a:t>を</a:t>
            </a:r>
            <a:r>
              <a:rPr lang="ja-JP" altLang="en-US" dirty="0">
                <a:solidFill>
                  <a:srgbClr val="FF0000"/>
                </a:solidFill>
                <a:latin typeface="Meiryo UI" panose="020B0604030504040204" pitchFamily="50" charset="-128"/>
                <a:ea typeface="Meiryo UI" panose="020B0604030504040204" pitchFamily="50" charset="-128"/>
              </a:rPr>
              <a:t>確保</a:t>
            </a:r>
            <a:endParaRPr sz="1400" dirty="0">
              <a:solidFill>
                <a:srgbClr val="FF0000"/>
              </a:solidFill>
              <a:latin typeface="Meiryo UI" panose="020B0604030504040204" pitchFamily="50" charset="-128"/>
              <a:ea typeface="Meiryo UI" panose="020B0604030504040204" pitchFamily="50" charset="-128"/>
              <a:sym typeface="Arial"/>
            </a:endParaRPr>
          </a:p>
        </p:txBody>
      </p:sp>
      <p:sp>
        <p:nvSpPr>
          <p:cNvPr id="85" name="Google Shape;85;p21"/>
          <p:cNvSpPr txBox="1"/>
          <p:nvPr/>
        </p:nvSpPr>
        <p:spPr>
          <a:xfrm>
            <a:off x="7016436" y="2351077"/>
            <a:ext cx="3549964" cy="444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262626"/>
                </a:solidFill>
                <a:latin typeface="Meiryo UI" panose="020B0604030504040204" pitchFamily="50" charset="-128"/>
                <a:ea typeface="Meiryo UI" panose="020B0604030504040204" pitchFamily="50" charset="-128"/>
              </a:rPr>
              <a:t>SAS</a:t>
            </a:r>
            <a:r>
              <a:rPr lang="en-US" sz="1800" b="1" dirty="0" err="1" smtClean="0">
                <a:solidFill>
                  <a:srgbClr val="262626"/>
                </a:solidFill>
                <a:latin typeface="Meiryo UI" panose="020B0604030504040204" pitchFamily="50" charset="-128"/>
                <a:ea typeface="Meiryo UI" panose="020B0604030504040204" pitchFamily="50" charset="-128"/>
              </a:rPr>
              <a:t>コントローラ</a:t>
            </a:r>
            <a:r>
              <a:rPr lang="en-US" sz="1800" b="1" dirty="0" smtClean="0">
                <a:solidFill>
                  <a:srgbClr val="262626"/>
                </a:solidFill>
                <a:latin typeface="Meiryo UI" panose="020B0604030504040204" pitchFamily="50" charset="-128"/>
                <a:ea typeface="Meiryo UI" panose="020B0604030504040204" pitchFamily="50" charset="-128"/>
              </a:rPr>
              <a:t> + </a:t>
            </a:r>
            <a:r>
              <a:rPr lang="en-US" sz="1800" b="1" dirty="0" err="1" smtClean="0">
                <a:solidFill>
                  <a:srgbClr val="262626"/>
                </a:solidFill>
                <a:latin typeface="Meiryo UI" panose="020B0604030504040204" pitchFamily="50" charset="-128"/>
                <a:ea typeface="Meiryo UI" panose="020B0604030504040204" pitchFamily="50" charset="-128"/>
              </a:rPr>
              <a:t>エキスパンダ</a:t>
            </a:r>
            <a:r>
              <a:rPr lang="en-US" sz="1800" b="1" dirty="0" smtClean="0">
                <a:solidFill>
                  <a:srgbClr val="262626"/>
                </a:solidFill>
                <a:latin typeface="Meiryo UI" panose="020B0604030504040204" pitchFamily="50" charset="-128"/>
                <a:ea typeface="Meiryo UI" panose="020B0604030504040204" pitchFamily="50" charset="-128"/>
              </a:rPr>
              <a:t>ー</a:t>
            </a:r>
            <a:endParaRPr sz="1800" b="1" dirty="0">
              <a:solidFill>
                <a:srgbClr val="262626"/>
              </a:solidFill>
              <a:latin typeface="Meiryo UI" panose="020B0604030504040204" pitchFamily="50" charset="-128"/>
              <a:ea typeface="Meiryo UI" panose="020B0604030504040204" pitchFamily="50" charset="-128"/>
              <a:sym typeface="Arial"/>
            </a:endParaRPr>
          </a:p>
        </p:txBody>
      </p:sp>
      <p:pic>
        <p:nvPicPr>
          <p:cNvPr id="86" name="Google Shape;86;p21"/>
          <p:cNvPicPr preferRelativeResize="0"/>
          <p:nvPr/>
        </p:nvPicPr>
        <p:blipFill rotWithShape="1">
          <a:blip r:embed="rId6">
            <a:alphaModFix/>
          </a:blip>
          <a:srcRect/>
          <a:stretch/>
        </p:blipFill>
        <p:spPr>
          <a:xfrm>
            <a:off x="458517" y="3334555"/>
            <a:ext cx="5343440" cy="2632139"/>
          </a:xfrm>
          <a:prstGeom prst="rect">
            <a:avLst/>
          </a:prstGeom>
          <a:noFill/>
          <a:ln>
            <a:noFill/>
          </a:ln>
        </p:spPr>
      </p:pic>
      <p:sp>
        <p:nvSpPr>
          <p:cNvPr id="87" name="Google Shape;87;p21"/>
          <p:cNvSpPr/>
          <p:nvPr/>
        </p:nvSpPr>
        <p:spPr>
          <a:xfrm>
            <a:off x="1303564" y="3806919"/>
            <a:ext cx="2387796" cy="297734"/>
          </a:xfrm>
          <a:prstGeom prst="roundRect">
            <a:avLst>
              <a:gd name="adj" fmla="val 50000"/>
            </a:avLst>
          </a:prstGeom>
          <a:solidFill>
            <a:srgbClr val="FF66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PCIe</a:t>
            </a:r>
            <a:r>
              <a:rPr lang="en-US" b="1" dirty="0">
                <a:solidFill>
                  <a:schemeClr val="dk1"/>
                </a:solidFill>
                <a:latin typeface="Meiryo UI" panose="020B0604030504040204" pitchFamily="50" charset="-128"/>
                <a:ea typeface="Meiryo UI" panose="020B0604030504040204" pitchFamily="50" charset="-128"/>
              </a:rPr>
              <a:t> Gen3 </a:t>
            </a:r>
            <a:r>
              <a:rPr lang="en-US" b="1" dirty="0" smtClean="0">
                <a:solidFill>
                  <a:schemeClr val="dk1"/>
                </a:solidFill>
                <a:latin typeface="Meiryo UI" panose="020B0604030504040204" pitchFamily="50" charset="-128"/>
                <a:ea typeface="Meiryo UI" panose="020B0604030504040204" pitchFamily="50" charset="-128"/>
              </a:rPr>
              <a:t>x8 (64Gbs</a:t>
            </a:r>
            <a:r>
              <a:rPr lang="en-US" b="1" dirty="0">
                <a:solidFill>
                  <a:schemeClr val="dk1"/>
                </a:solidFill>
                <a:latin typeface="Meiryo UI" panose="020B0604030504040204" pitchFamily="50" charset="-128"/>
                <a:ea typeface="Meiryo UI" panose="020B0604030504040204" pitchFamily="50" charset="-128"/>
              </a:rPr>
              <a: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8" name="Google Shape;88;p21"/>
          <p:cNvSpPr txBox="1"/>
          <p:nvPr/>
        </p:nvSpPr>
        <p:spPr>
          <a:xfrm>
            <a:off x="1648984" y="5673519"/>
            <a:ext cx="22892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PCIe</a:t>
            </a:r>
            <a:r>
              <a:rPr lang="en-US" b="1" dirty="0">
                <a:solidFill>
                  <a:schemeClr val="dk1"/>
                </a:solidFill>
                <a:latin typeface="Meiryo UI" panose="020B0604030504040204" pitchFamily="50" charset="-128"/>
                <a:ea typeface="Meiryo UI" panose="020B0604030504040204" pitchFamily="50" charset="-128"/>
              </a:rPr>
              <a:t> Gen3 </a:t>
            </a:r>
            <a:r>
              <a:rPr lang="en-US" b="1" dirty="0" smtClean="0">
                <a:solidFill>
                  <a:schemeClr val="dk1"/>
                </a:solidFill>
                <a:latin typeface="Meiryo UI" panose="020B0604030504040204" pitchFamily="50" charset="-128"/>
                <a:ea typeface="Meiryo UI" panose="020B0604030504040204" pitchFamily="50" charset="-128"/>
              </a:rPr>
              <a:t>x8 (64Gbs</a:t>
            </a:r>
            <a:r>
              <a:rPr lang="en-US" b="1" dirty="0">
                <a:solidFill>
                  <a:schemeClr val="dk1"/>
                </a:solidFill>
                <a:latin typeface="Meiryo UI" panose="020B0604030504040204" pitchFamily="50" charset="-128"/>
                <a:ea typeface="Meiryo UI" panose="020B0604030504040204" pitchFamily="50" charset="-128"/>
              </a:rPr>
              <a: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9" name="Google Shape;89;p21"/>
          <p:cNvSpPr txBox="1"/>
          <p:nvPr/>
        </p:nvSpPr>
        <p:spPr>
          <a:xfrm>
            <a:off x="1648984" y="4760913"/>
            <a:ext cx="2289265" cy="3346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PCIe</a:t>
            </a:r>
            <a:r>
              <a:rPr lang="en-US" b="1" dirty="0">
                <a:solidFill>
                  <a:schemeClr val="dk1"/>
                </a:solidFill>
                <a:latin typeface="Meiryo UI" panose="020B0604030504040204" pitchFamily="50" charset="-128"/>
                <a:ea typeface="Meiryo UI" panose="020B0604030504040204" pitchFamily="50" charset="-128"/>
              </a:rPr>
              <a:t> Gen3 </a:t>
            </a:r>
            <a:r>
              <a:rPr lang="en-US" b="1" dirty="0" smtClean="0">
                <a:solidFill>
                  <a:schemeClr val="dk1"/>
                </a:solidFill>
                <a:latin typeface="Meiryo UI" panose="020B0604030504040204" pitchFamily="50" charset="-128"/>
                <a:ea typeface="Meiryo UI" panose="020B0604030504040204" pitchFamily="50" charset="-128"/>
              </a:rPr>
              <a:t>x8 (64Gbs</a:t>
            </a:r>
            <a:r>
              <a:rPr lang="en-US" b="1" dirty="0">
                <a:solidFill>
                  <a:schemeClr val="dk1"/>
                </a:solidFill>
                <a:latin typeface="Meiryo UI" panose="020B0604030504040204" pitchFamily="50" charset="-128"/>
                <a:ea typeface="Meiryo UI" panose="020B0604030504040204" pitchFamily="50" charset="-128"/>
              </a:rPr>
              <a:t>)</a:t>
            </a:r>
            <a:endParaRPr sz="1400" b="1" dirty="0">
              <a:solidFill>
                <a:schemeClr val="dk1"/>
              </a:solidFill>
              <a:latin typeface="Meiryo UI" panose="020B0604030504040204" pitchFamily="50" charset="-128"/>
              <a:ea typeface="Meiryo UI" panose="020B0604030504040204" pitchFamily="50" charset="-128"/>
              <a:sym typeface="Arial"/>
            </a:endParaRPr>
          </a:p>
        </p:txBody>
      </p:sp>
      <p:pic>
        <p:nvPicPr>
          <p:cNvPr id="90" name="Google Shape;90;p21"/>
          <p:cNvPicPr preferRelativeResize="0"/>
          <p:nvPr/>
        </p:nvPicPr>
        <p:blipFill rotWithShape="1">
          <a:blip r:embed="rId7">
            <a:alphaModFix/>
          </a:blip>
          <a:srcRect/>
          <a:stretch/>
        </p:blipFill>
        <p:spPr>
          <a:xfrm>
            <a:off x="6478127" y="4075619"/>
            <a:ext cx="5255356" cy="1150011"/>
          </a:xfrm>
          <a:prstGeom prst="rect">
            <a:avLst/>
          </a:prstGeom>
          <a:noFill/>
          <a:ln>
            <a:noFill/>
          </a:ln>
        </p:spPr>
      </p:pic>
      <p:sp>
        <p:nvSpPr>
          <p:cNvPr id="91" name="Google Shape;91;p21"/>
          <p:cNvSpPr/>
          <p:nvPr/>
        </p:nvSpPr>
        <p:spPr>
          <a:xfrm>
            <a:off x="7672938" y="4757731"/>
            <a:ext cx="1603141" cy="540369"/>
          </a:xfrm>
          <a:prstGeom prst="roundRect">
            <a:avLst>
              <a:gd name="adj" fmla="val 23706"/>
            </a:avLst>
          </a:prstGeom>
          <a:solidFill>
            <a:srgbClr val="FF66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PCIe</a:t>
            </a:r>
            <a:r>
              <a:rPr lang="en-US" b="1" dirty="0">
                <a:solidFill>
                  <a:schemeClr val="dk1"/>
                </a:solidFill>
                <a:latin typeface="Meiryo UI" panose="020B0604030504040204" pitchFamily="50" charset="-128"/>
                <a:ea typeface="Meiryo UI" panose="020B0604030504040204" pitchFamily="50" charset="-128"/>
              </a:rPr>
              <a:t> Gen3 x8</a:t>
            </a:r>
            <a:endParaRPr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a:t>
            </a:r>
            <a:r>
              <a:rPr lang="en-US" b="1" dirty="0" smtClean="0">
                <a:solidFill>
                  <a:schemeClr val="dk1"/>
                </a:solidFill>
                <a:latin typeface="Meiryo UI" panose="020B0604030504040204" pitchFamily="50" charset="-128"/>
                <a:ea typeface="Meiryo UI" panose="020B0604030504040204" pitchFamily="50" charset="-128"/>
              </a:rPr>
              <a:t>64Gbs)</a:t>
            </a:r>
            <a:endParaRPr b="1"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8"/>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672" name="Google Shape;672;p48"/>
          <p:cNvPicPr preferRelativeResize="0"/>
          <p:nvPr/>
        </p:nvPicPr>
        <p:blipFill rotWithShape="1">
          <a:blip r:embed="rId3">
            <a:alphaModFix/>
          </a:blip>
          <a:srcRect/>
          <a:stretch/>
        </p:blipFill>
        <p:spPr>
          <a:xfrm>
            <a:off x="510139" y="2718095"/>
            <a:ext cx="8469608" cy="3781077"/>
          </a:xfrm>
          <a:prstGeom prst="roundRect">
            <a:avLst>
              <a:gd name="adj" fmla="val 0"/>
            </a:avLst>
          </a:prstGeom>
          <a:noFill/>
          <a:ln>
            <a:noFill/>
          </a:ln>
          <a:effectLst>
            <a:outerShdw blurRad="774700" dist="381000" dir="8100000" algn="tr" rotWithShape="0">
              <a:srgbClr val="09000C">
                <a:alpha val="40000"/>
              </a:srgbClr>
            </a:outerShdw>
          </a:effectLst>
        </p:spPr>
      </p:pic>
      <p:sp>
        <p:nvSpPr>
          <p:cNvPr id="673" name="Google Shape;673;p48"/>
          <p:cNvSpPr txBox="1"/>
          <p:nvPr/>
        </p:nvSpPr>
        <p:spPr>
          <a:xfrm>
            <a:off x="510139" y="365125"/>
            <a:ext cx="11171722" cy="117262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NAS</a:t>
            </a:r>
            <a:r>
              <a:rPr lang="en-US" sz="3600" b="1" dirty="0" err="1" smtClean="0">
                <a:solidFill>
                  <a:schemeClr val="lt1"/>
                </a:solidFill>
                <a:latin typeface="Meiryo UI" panose="020B0604030504040204" pitchFamily="50" charset="-128"/>
                <a:ea typeface="Meiryo UI" panose="020B0604030504040204" pitchFamily="50" charset="-128"/>
              </a:rPr>
              <a:t>共有フォルダの</a:t>
            </a:r>
            <a:r>
              <a:rPr lang="en-US" sz="3600" b="1" dirty="0" err="1">
                <a:solidFill>
                  <a:schemeClr val="lt1"/>
                </a:solidFill>
                <a:latin typeface="Meiryo UI" panose="020B0604030504040204" pitchFamily="50" charset="-128"/>
                <a:ea typeface="Meiryo UI" panose="020B0604030504040204" pitchFamily="50" charset="-128"/>
              </a:rPr>
              <a:t>Windows</a:t>
            </a:r>
            <a:r>
              <a:rPr lang="en-US" sz="3600" b="1" dirty="0" smtClean="0">
                <a:solidFill>
                  <a:schemeClr val="lt1"/>
                </a:solidFill>
                <a:latin typeface="Meiryo UI" panose="020B0604030504040204" pitchFamily="50" charset="-128"/>
                <a:ea typeface="Meiryo UI" panose="020B0604030504040204" pitchFamily="50" charset="-128"/>
              </a:rPr>
              <a:t>® Search Protocol(WSP)</a:t>
            </a:r>
            <a:r>
              <a:rPr lang="en-US" sz="3600" b="1" dirty="0" err="1" smtClean="0">
                <a:solidFill>
                  <a:schemeClr val="lt1"/>
                </a:solidFill>
                <a:latin typeface="Meiryo UI" panose="020B0604030504040204" pitchFamily="50" charset="-128"/>
                <a:ea typeface="Meiryo UI" panose="020B0604030504040204" pitchFamily="50" charset="-128"/>
              </a:rPr>
              <a:t>サポートによる便利なファイル検索</a:t>
            </a:r>
            <a:endParaRPr dirty="0">
              <a:latin typeface="Meiryo UI" panose="020B0604030504040204" pitchFamily="50" charset="-128"/>
              <a:ea typeface="Meiryo UI" panose="020B0604030504040204" pitchFamily="50" charset="-128"/>
            </a:endParaRPr>
          </a:p>
        </p:txBody>
      </p:sp>
      <p:sp>
        <p:nvSpPr>
          <p:cNvPr id="674" name="Google Shape;674;p48"/>
          <p:cNvSpPr/>
          <p:nvPr/>
        </p:nvSpPr>
        <p:spPr>
          <a:xfrm>
            <a:off x="510139" y="1487945"/>
            <a:ext cx="11039832" cy="117262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Windows</a:t>
            </a:r>
            <a:r>
              <a:rPr lang="en-US" sz="1800" dirty="0" smtClean="0">
                <a:solidFill>
                  <a:schemeClr val="lt1"/>
                </a:solidFill>
                <a:latin typeface="Meiryo UI" panose="020B0604030504040204" pitchFamily="50" charset="-128"/>
                <a:ea typeface="Meiryo UI" panose="020B0604030504040204" pitchFamily="50" charset="-128"/>
              </a:rPr>
              <a:t>® 10/ Windows Server® 2016</a:t>
            </a:r>
            <a:r>
              <a:rPr lang="en-US" sz="1800" dirty="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またはそれ以降</a:t>
            </a:r>
            <a:r>
              <a:rPr lang="ja-JP" altLang="en-US" sz="1800" dirty="0" smtClean="0">
                <a:solidFill>
                  <a:schemeClr val="lt1"/>
                </a:solidFill>
                <a:latin typeface="Meiryo UI" panose="020B0604030504040204" pitchFamily="50" charset="-128"/>
                <a:ea typeface="Meiryo UI" panose="020B0604030504040204" pitchFamily="50" charset="-128"/>
              </a:rPr>
              <a:t>のバージョン</a:t>
            </a:r>
            <a:r>
              <a:rPr lang="en-US" sz="1800" dirty="0" smtClean="0">
                <a:solidFill>
                  <a:schemeClr val="lt1"/>
                </a:solidFill>
                <a:latin typeface="Meiryo UI" panose="020B0604030504040204" pitchFamily="50" charset="-128"/>
                <a:ea typeface="Meiryo UI" panose="020B0604030504040204" pitchFamily="50" charset="-128"/>
              </a:rPr>
              <a:t>)のユーザーは</a:t>
            </a:r>
            <a:r>
              <a:rPr lang="en-US" sz="1800" dirty="0">
                <a:solidFill>
                  <a:schemeClr val="lt1"/>
                </a:solidFill>
                <a:latin typeface="Meiryo UI" panose="020B0604030504040204" pitchFamily="50" charset="-128"/>
                <a:ea typeface="Meiryo UI" panose="020B0604030504040204" pitchFamily="50" charset="-128"/>
              </a:rPr>
              <a:t>、SMBドライブがNASにマウントされている場合、Windows®を介してNAS</a:t>
            </a:r>
            <a:r>
              <a:rPr lang="en-US" sz="1800" dirty="0" smtClean="0">
                <a:solidFill>
                  <a:schemeClr val="lt1"/>
                </a:solidFill>
                <a:latin typeface="Meiryo UI" panose="020B0604030504040204" pitchFamily="50" charset="-128"/>
                <a:ea typeface="Meiryo UI" panose="020B0604030504040204" pitchFamily="50" charset="-128"/>
              </a:rPr>
              <a:t>共有フォルダを簡単に検索できます</a:t>
            </a:r>
            <a:r>
              <a:rPr lang="en-US" sz="1800" dirty="0">
                <a:solidFill>
                  <a:schemeClr val="lt1"/>
                </a:solidFill>
                <a:latin typeface="Meiryo UI" panose="020B0604030504040204" pitchFamily="50" charset="-128"/>
                <a:ea typeface="Meiryo UI" panose="020B0604030504040204" pitchFamily="50" charset="-128"/>
              </a:rPr>
              <a:t>。利便性を高めるために、時間、ファイルタイプ、またはサイズによる高度なファイル検索がサポートされています。</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75" name="Google Shape;675;p48"/>
          <p:cNvSpPr/>
          <p:nvPr/>
        </p:nvSpPr>
        <p:spPr>
          <a:xfrm>
            <a:off x="9061413" y="2655202"/>
            <a:ext cx="248855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800" dirty="0">
                <a:solidFill>
                  <a:schemeClr val="lt1"/>
                </a:solidFill>
                <a:latin typeface="Meiryo UI" panose="020B0604030504040204" pitchFamily="50" charset="-128"/>
                <a:ea typeface="Meiryo UI" panose="020B0604030504040204" pitchFamily="50" charset="-128"/>
                <a:cs typeface="Roboto"/>
                <a:sym typeface="Roboto"/>
              </a:rPr>
              <a:t>最適化された</a:t>
            </a:r>
            <a:r>
              <a:rPr lang="en-US" sz="1800" dirty="0" err="1" smtClean="0">
                <a:solidFill>
                  <a:schemeClr val="lt1"/>
                </a:solidFill>
                <a:latin typeface="Meiryo UI" panose="020B0604030504040204" pitchFamily="50" charset="-128"/>
                <a:ea typeface="Meiryo UI" panose="020B0604030504040204" pitchFamily="50" charset="-128"/>
                <a:cs typeface="Roboto"/>
                <a:sym typeface="Roboto"/>
              </a:rPr>
              <a:t>全文検索エクスペリエンスには</a:t>
            </a:r>
            <a:r>
              <a:rPr lang="en-US" sz="1800" dirty="0" err="1">
                <a:solidFill>
                  <a:schemeClr val="lt1"/>
                </a:solidFill>
                <a:latin typeface="Meiryo UI" panose="020B0604030504040204" pitchFamily="50" charset="-128"/>
                <a:ea typeface="Meiryo UI" panose="020B0604030504040204" pitchFamily="50" charset="-128"/>
                <a:cs typeface="Roboto"/>
                <a:sym typeface="Roboto"/>
              </a:rPr>
              <a:t>、</a:t>
            </a:r>
            <a:r>
              <a:rPr lang="en-US" sz="1800" dirty="0" err="1" smtClean="0">
                <a:solidFill>
                  <a:schemeClr val="lt1"/>
                </a:solidFill>
                <a:latin typeface="Meiryo UI" panose="020B0604030504040204" pitchFamily="50" charset="-128"/>
                <a:ea typeface="Meiryo UI" panose="020B0604030504040204" pitchFamily="50" charset="-128"/>
                <a:cs typeface="Roboto"/>
                <a:sym typeface="Roboto"/>
              </a:rPr>
              <a:t>Qsirch</a:t>
            </a:r>
            <a:r>
              <a:rPr lang="en-US" sz="1800" dirty="0" smtClean="0">
                <a:solidFill>
                  <a:schemeClr val="lt1"/>
                </a:solidFill>
                <a:latin typeface="Meiryo UI" panose="020B0604030504040204" pitchFamily="50" charset="-128"/>
                <a:ea typeface="Meiryo UI" panose="020B0604030504040204" pitchFamily="50" charset="-128"/>
                <a:cs typeface="Roboto"/>
                <a:sym typeface="Roboto"/>
              </a:rPr>
              <a:t> PC </a:t>
            </a:r>
            <a:r>
              <a:rPr lang="en-US" sz="1800" dirty="0" err="1" smtClean="0">
                <a:solidFill>
                  <a:schemeClr val="lt1"/>
                </a:solidFill>
                <a:latin typeface="Meiryo UI" panose="020B0604030504040204" pitchFamily="50" charset="-128"/>
                <a:ea typeface="Meiryo UI" panose="020B0604030504040204" pitchFamily="50" charset="-128"/>
                <a:cs typeface="Roboto"/>
                <a:sym typeface="Roboto"/>
              </a:rPr>
              <a:t>Edition</a:t>
            </a:r>
            <a:r>
              <a:rPr lang="en-US" sz="1800" dirty="0" err="1">
                <a:solidFill>
                  <a:schemeClr val="lt1"/>
                </a:solidFill>
                <a:latin typeface="Meiryo UI" panose="020B0604030504040204" pitchFamily="50" charset="-128"/>
                <a:ea typeface="Meiryo UI" panose="020B0604030504040204" pitchFamily="50" charset="-128"/>
                <a:cs typeface="Roboto"/>
                <a:sym typeface="Roboto"/>
              </a:rPr>
              <a:t>をお勧めします</a:t>
            </a:r>
            <a:r>
              <a:rPr lang="en-US" sz="1800" dirty="0">
                <a:solidFill>
                  <a:schemeClr val="lt1"/>
                </a:solidFill>
                <a:latin typeface="Meiryo UI" panose="020B0604030504040204" pitchFamily="50" charset="-128"/>
                <a:ea typeface="Meiryo UI" panose="020B0604030504040204" pitchFamily="50" charset="-128"/>
                <a:cs typeface="Roboto"/>
                <a:sym typeface="Roboto"/>
              </a:rPr>
              <a:t>。</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676" name="Google Shape;676;p48"/>
          <p:cNvPicPr preferRelativeResize="0"/>
          <p:nvPr/>
        </p:nvPicPr>
        <p:blipFill rotWithShape="1">
          <a:blip r:embed="rId4">
            <a:alphaModFix/>
          </a:blip>
          <a:srcRect/>
          <a:stretch/>
        </p:blipFill>
        <p:spPr>
          <a:xfrm>
            <a:off x="10726391" y="3696983"/>
            <a:ext cx="955470" cy="955470"/>
          </a:xfrm>
          <a:prstGeom prst="roundRect">
            <a:avLst>
              <a:gd name="adj" fmla="val 0"/>
            </a:avLst>
          </a:prstGeom>
          <a:noFill/>
          <a:ln>
            <a:noFill/>
          </a:ln>
          <a:effectLst>
            <a:outerShdw blurRad="254000" dist="190500" dir="8100000" algn="tr" rotWithShape="0">
              <a:srgbClr val="09000C">
                <a:alpha val="74901"/>
              </a:srgbClr>
            </a:outerShdw>
          </a:effectLst>
        </p:spPr>
      </p:pic>
      <p:sp>
        <p:nvSpPr>
          <p:cNvPr id="677" name="Google Shape;677;p48"/>
          <p:cNvSpPr txBox="1"/>
          <p:nvPr/>
        </p:nvSpPr>
        <p:spPr>
          <a:xfrm>
            <a:off x="9061413" y="4186581"/>
            <a:ext cx="2953110" cy="15388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FFCC"/>
                </a:solidFill>
                <a:latin typeface="Meiryo UI" panose="020B0604030504040204" pitchFamily="50" charset="-128"/>
                <a:ea typeface="Meiryo UI" panose="020B0604030504040204" pitchFamily="50" charset="-128"/>
              </a:rPr>
              <a:t>Qsirch</a:t>
            </a:r>
            <a:endParaRPr sz="2000" b="1" dirty="0">
              <a:solidFill>
                <a:srgbClr val="00FFC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b="1" dirty="0" smtClean="0">
                <a:solidFill>
                  <a:srgbClr val="00FFCC"/>
                </a:solidFill>
                <a:latin typeface="Meiryo UI" panose="020B0604030504040204" pitchFamily="50" charset="-128"/>
                <a:ea typeface="Meiryo UI" panose="020B0604030504040204" pitchFamily="50" charset="-128"/>
              </a:rPr>
              <a:t>PC Edition</a:t>
            </a:r>
            <a:endParaRPr sz="2000" b="1" dirty="0">
              <a:solidFill>
                <a:srgbClr val="00FFC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bg1"/>
                </a:solidFill>
                <a:latin typeface="Meiryo UI" panose="020B0604030504040204" pitchFamily="50" charset="-128"/>
                <a:ea typeface="Meiryo UI" panose="020B0604030504040204" pitchFamily="50" charset="-128"/>
              </a:rPr>
              <a:t>NASおよびPCのローカル検索と統合する最も強力な検索エンジン</a:t>
            </a:r>
            <a:r>
              <a:rPr lang="en-US" sz="1800" dirty="0">
                <a:solidFill>
                  <a:schemeClr val="bg1"/>
                </a:solidFill>
                <a:latin typeface="Meiryo UI" panose="020B0604030504040204" pitchFamily="50" charset="-128"/>
                <a:ea typeface="Meiryo UI" panose="020B0604030504040204" pitchFamily="50" charset="-128"/>
              </a:rPr>
              <a:t>。</a:t>
            </a:r>
            <a:endParaRPr sz="1800"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9"/>
          <p:cNvSpPr/>
          <p:nvPr/>
        </p:nvSpPr>
        <p:spPr>
          <a:xfrm>
            <a:off x="1035602"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84" name="Google Shape;684;p49"/>
          <p:cNvSpPr/>
          <p:nvPr/>
        </p:nvSpPr>
        <p:spPr>
          <a:xfrm>
            <a:off x="3788900"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85" name="Google Shape;685;p49"/>
          <p:cNvSpPr/>
          <p:nvPr/>
        </p:nvSpPr>
        <p:spPr>
          <a:xfrm>
            <a:off x="6542198"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86" name="Google Shape;686;p49"/>
          <p:cNvSpPr/>
          <p:nvPr/>
        </p:nvSpPr>
        <p:spPr>
          <a:xfrm>
            <a:off x="9295497"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687" name="Google Shape;687;p49" descr="一張含有 個人, 室內, 人 的圖片&#10;&#10;自動產生的描述"/>
          <p:cNvPicPr preferRelativeResize="0"/>
          <p:nvPr/>
        </p:nvPicPr>
        <p:blipFill rotWithShape="1">
          <a:blip r:embed="rId3">
            <a:alphaModFix/>
          </a:blip>
          <a:srcRect/>
          <a:stretch/>
        </p:blipFill>
        <p:spPr>
          <a:xfrm>
            <a:off x="0" y="4206166"/>
            <a:ext cx="11964808" cy="2854892"/>
          </a:xfrm>
          <a:prstGeom prst="rect">
            <a:avLst/>
          </a:prstGeom>
          <a:noFill/>
          <a:ln>
            <a:noFill/>
          </a:ln>
        </p:spPr>
      </p:pic>
      <p:sp>
        <p:nvSpPr>
          <p:cNvPr id="688" name="Google Shape;688;p49"/>
          <p:cNvSpPr/>
          <p:nvPr/>
        </p:nvSpPr>
        <p:spPr>
          <a:xfrm>
            <a:off x="9554783" y="4631334"/>
            <a:ext cx="1558912" cy="560600"/>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689" name="Google Shape;689;p49"/>
          <p:cNvSpPr/>
          <p:nvPr/>
        </p:nvSpPr>
        <p:spPr>
          <a:xfrm>
            <a:off x="6916487" y="4631334"/>
            <a:ext cx="1558912" cy="560600"/>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690" name="Google Shape;690;p49"/>
          <p:cNvSpPr/>
          <p:nvPr/>
        </p:nvSpPr>
        <p:spPr>
          <a:xfrm>
            <a:off x="4126366" y="4631334"/>
            <a:ext cx="1939008" cy="560600"/>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691" name="Google Shape;691;p49"/>
          <p:cNvSpPr/>
          <p:nvPr/>
        </p:nvSpPr>
        <p:spPr>
          <a:xfrm>
            <a:off x="850978" y="4631334"/>
            <a:ext cx="2245088" cy="560600"/>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692" name="Google Shape;692;p49"/>
          <p:cNvSpPr txBox="1">
            <a:spLocks noGrp="1"/>
          </p:cNvSpPr>
          <p:nvPr>
            <p:ph type="title" idx="4294967295"/>
          </p:nvPr>
        </p:nvSpPr>
        <p:spPr>
          <a:xfrm>
            <a:off x="594295" y="340503"/>
            <a:ext cx="10923189"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4000"/>
              <a:buFont typeface="Arial"/>
              <a:buNone/>
            </a:pPr>
            <a:r>
              <a:rPr lang="en-US" sz="4000" b="1" dirty="0" err="1">
                <a:solidFill>
                  <a:srgbClr val="FFFFFF"/>
                </a:solidFill>
                <a:latin typeface="Meiryo UI" panose="020B0604030504040204" pitchFamily="50" charset="-128"/>
                <a:ea typeface="Meiryo UI" panose="020B0604030504040204" pitchFamily="50" charset="-128"/>
              </a:rPr>
              <a:t>NASは、</a:t>
            </a:r>
            <a:r>
              <a:rPr lang="en-US" sz="4000" b="1" dirty="0" err="1" smtClean="0">
                <a:solidFill>
                  <a:srgbClr val="FFFFFF"/>
                </a:solidFill>
                <a:latin typeface="Meiryo UI" panose="020B0604030504040204" pitchFamily="50" charset="-128"/>
                <a:ea typeface="Meiryo UI" panose="020B0604030504040204" pitchFamily="50" charset="-128"/>
              </a:rPr>
              <a:t>便利なアプリを備えた</a:t>
            </a:r>
            <a:r>
              <a:rPr lang="en-US" sz="4000" b="1" dirty="0" smtClean="0">
                <a:solidFill>
                  <a:srgbClr val="FFFFFF"/>
                </a:solidFill>
                <a:latin typeface="Meiryo UI" panose="020B0604030504040204" pitchFamily="50" charset="-128"/>
                <a:ea typeface="Meiryo UI" panose="020B0604030504040204" pitchFamily="50" charset="-128"/>
              </a:rPr>
              <a:t/>
            </a:r>
            <a:br>
              <a:rPr lang="en-US" sz="4000" b="1" dirty="0" smtClean="0">
                <a:solidFill>
                  <a:srgbClr val="FFFFFF"/>
                </a:solidFill>
                <a:latin typeface="Meiryo UI" panose="020B0604030504040204" pitchFamily="50" charset="-128"/>
                <a:ea typeface="Meiryo UI" panose="020B0604030504040204" pitchFamily="50" charset="-128"/>
              </a:rPr>
            </a:br>
            <a:r>
              <a:rPr lang="en-US" sz="4000" b="1" dirty="0" err="1" smtClean="0">
                <a:solidFill>
                  <a:srgbClr val="FFFFFF"/>
                </a:solidFill>
                <a:latin typeface="Meiryo UI" panose="020B0604030504040204" pitchFamily="50" charset="-128"/>
                <a:ea typeface="Meiryo UI" panose="020B0604030504040204" pitchFamily="50" charset="-128"/>
              </a:rPr>
              <a:t>生産的なオフィスファイル管理フローを提供します</a:t>
            </a:r>
            <a:endParaRPr sz="4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693" name="Google Shape;693;p49"/>
          <p:cNvPicPr preferRelativeResize="0"/>
          <p:nvPr/>
        </p:nvPicPr>
        <p:blipFill rotWithShape="1">
          <a:blip r:embed="rId4">
            <a:alphaModFix/>
          </a:blip>
          <a:srcRect/>
          <a:stretch/>
        </p:blipFill>
        <p:spPr>
          <a:xfrm>
            <a:off x="9606013" y="1766118"/>
            <a:ext cx="1634580" cy="1582441"/>
          </a:xfrm>
          <a:prstGeom prst="rect">
            <a:avLst/>
          </a:prstGeom>
          <a:noFill/>
          <a:ln>
            <a:noFill/>
          </a:ln>
        </p:spPr>
      </p:pic>
      <p:pic>
        <p:nvPicPr>
          <p:cNvPr id="694" name="Google Shape;694;p49"/>
          <p:cNvPicPr preferRelativeResize="0"/>
          <p:nvPr/>
        </p:nvPicPr>
        <p:blipFill rotWithShape="1">
          <a:blip r:embed="rId5">
            <a:alphaModFix/>
          </a:blip>
          <a:srcRect/>
          <a:stretch/>
        </p:blipFill>
        <p:spPr>
          <a:xfrm>
            <a:off x="9473821" y="3442401"/>
            <a:ext cx="944634" cy="944630"/>
          </a:xfrm>
          <a:prstGeom prst="rect">
            <a:avLst/>
          </a:prstGeom>
          <a:noFill/>
          <a:ln>
            <a:noFill/>
          </a:ln>
          <a:effectLst>
            <a:outerShdw blurRad="50800" dist="38100" dir="5400000" algn="t" rotWithShape="0">
              <a:srgbClr val="000000">
                <a:alpha val="40000"/>
              </a:srgbClr>
            </a:outerShdw>
          </a:effectLst>
        </p:spPr>
      </p:pic>
      <p:sp>
        <p:nvSpPr>
          <p:cNvPr id="695" name="Google Shape;695;p49"/>
          <p:cNvSpPr txBox="1"/>
          <p:nvPr/>
        </p:nvSpPr>
        <p:spPr>
          <a:xfrm>
            <a:off x="10527033" y="3749263"/>
            <a:ext cx="1168224" cy="4569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err="1" smtClean="0">
                <a:solidFill>
                  <a:schemeClr val="lt1"/>
                </a:solidFill>
                <a:latin typeface="Meiryo UI" panose="020B0604030504040204" pitchFamily="50" charset="-128"/>
                <a:ea typeface="Meiryo UI" panose="020B0604030504040204" pitchFamily="50" charset="-128"/>
              </a:rPr>
              <a:t>Qfiling</a:t>
            </a:r>
            <a:endParaRPr sz="1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96" name="Google Shape;696;p49"/>
          <p:cNvSpPr txBox="1"/>
          <p:nvPr/>
        </p:nvSpPr>
        <p:spPr>
          <a:xfrm>
            <a:off x="1847436" y="3749263"/>
            <a:ext cx="1996877" cy="3746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smtClean="0">
                <a:solidFill>
                  <a:schemeClr val="lt1"/>
                </a:solidFill>
                <a:latin typeface="Meiryo UI" panose="020B0604030504040204" pitchFamily="50" charset="-128"/>
                <a:ea typeface="Meiryo UI" panose="020B0604030504040204" pitchFamily="50" charset="-128"/>
              </a:rPr>
              <a:t>File Station</a:t>
            </a:r>
            <a:endParaRPr dirty="0">
              <a:latin typeface="Meiryo UI" panose="020B0604030504040204" pitchFamily="50" charset="-128"/>
              <a:ea typeface="Meiryo UI" panose="020B0604030504040204" pitchFamily="50" charset="-128"/>
            </a:endParaRPr>
          </a:p>
        </p:txBody>
      </p:sp>
      <p:pic>
        <p:nvPicPr>
          <p:cNvPr id="697" name="Google Shape;697;p49"/>
          <p:cNvPicPr preferRelativeResize="0"/>
          <p:nvPr/>
        </p:nvPicPr>
        <p:blipFill rotWithShape="1">
          <a:blip r:embed="rId6">
            <a:alphaModFix/>
          </a:blip>
          <a:srcRect/>
          <a:stretch/>
        </p:blipFill>
        <p:spPr>
          <a:xfrm>
            <a:off x="927024" y="3446716"/>
            <a:ext cx="936000" cy="936000"/>
          </a:xfrm>
          <a:prstGeom prst="rect">
            <a:avLst/>
          </a:prstGeom>
          <a:noFill/>
          <a:ln>
            <a:noFill/>
          </a:ln>
          <a:effectLst>
            <a:outerShdw blurRad="50800" dist="38100" dir="5400000" algn="t" rotWithShape="0">
              <a:srgbClr val="000000">
                <a:alpha val="40000"/>
              </a:srgbClr>
            </a:outerShdw>
          </a:effectLst>
        </p:spPr>
      </p:pic>
      <p:pic>
        <p:nvPicPr>
          <p:cNvPr id="698" name="Google Shape;698;p49" descr="圖片 2.png"/>
          <p:cNvPicPr preferRelativeResize="0"/>
          <p:nvPr/>
        </p:nvPicPr>
        <p:blipFill rotWithShape="1">
          <a:blip r:embed="rId7">
            <a:alphaModFix/>
          </a:blip>
          <a:srcRect/>
          <a:stretch/>
        </p:blipFill>
        <p:spPr>
          <a:xfrm>
            <a:off x="674516" y="1462722"/>
            <a:ext cx="2632687" cy="1997968"/>
          </a:xfrm>
          <a:prstGeom prst="rect">
            <a:avLst/>
          </a:prstGeom>
          <a:noFill/>
          <a:ln>
            <a:noFill/>
          </a:ln>
        </p:spPr>
      </p:pic>
      <p:sp>
        <p:nvSpPr>
          <p:cNvPr id="699" name="Google Shape;699;p49"/>
          <p:cNvSpPr txBox="1"/>
          <p:nvPr/>
        </p:nvSpPr>
        <p:spPr>
          <a:xfrm>
            <a:off x="4674090" y="3749263"/>
            <a:ext cx="2273414" cy="3980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smtClean="0">
                <a:solidFill>
                  <a:schemeClr val="lt1"/>
                </a:solidFill>
                <a:latin typeface="Meiryo UI" panose="020B0604030504040204" pitchFamily="50" charset="-128"/>
                <a:ea typeface="Meiryo UI" panose="020B0604030504040204" pitchFamily="50" charset="-128"/>
              </a:rPr>
              <a:t>OCR Converter</a:t>
            </a:r>
            <a:endParaRPr dirty="0">
              <a:latin typeface="Meiryo UI" panose="020B0604030504040204" pitchFamily="50" charset="-128"/>
              <a:ea typeface="Meiryo UI" panose="020B0604030504040204" pitchFamily="50" charset="-128"/>
            </a:endParaRPr>
          </a:p>
        </p:txBody>
      </p:sp>
      <p:pic>
        <p:nvPicPr>
          <p:cNvPr id="700" name="Google Shape;700;p49" descr="圖片 3.png"/>
          <p:cNvPicPr preferRelativeResize="0"/>
          <p:nvPr/>
        </p:nvPicPr>
        <p:blipFill rotWithShape="1">
          <a:blip r:embed="rId8">
            <a:alphaModFix/>
          </a:blip>
          <a:srcRect/>
          <a:stretch/>
        </p:blipFill>
        <p:spPr>
          <a:xfrm>
            <a:off x="3737652" y="1824863"/>
            <a:ext cx="2461483" cy="1566435"/>
          </a:xfrm>
          <a:prstGeom prst="rect">
            <a:avLst/>
          </a:prstGeom>
          <a:noFill/>
          <a:ln>
            <a:noFill/>
          </a:ln>
        </p:spPr>
      </p:pic>
      <p:sp>
        <p:nvSpPr>
          <p:cNvPr id="701" name="Google Shape;701;p49"/>
          <p:cNvSpPr txBox="1"/>
          <p:nvPr/>
        </p:nvSpPr>
        <p:spPr>
          <a:xfrm>
            <a:off x="7856210" y="3749263"/>
            <a:ext cx="1347600" cy="4432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err="1">
                <a:solidFill>
                  <a:schemeClr val="lt1"/>
                </a:solidFill>
                <a:latin typeface="Meiryo UI" panose="020B0604030504040204" pitchFamily="50" charset="-128"/>
                <a:ea typeface="Meiryo UI" panose="020B0604030504040204" pitchFamily="50" charset="-128"/>
              </a:rPr>
              <a:t>Qsirch</a:t>
            </a:r>
            <a:endParaRPr dirty="0">
              <a:latin typeface="Meiryo UI" panose="020B0604030504040204" pitchFamily="50" charset="-128"/>
              <a:ea typeface="Meiryo UI" panose="020B0604030504040204" pitchFamily="50" charset="-128"/>
            </a:endParaRPr>
          </a:p>
        </p:txBody>
      </p:sp>
      <p:pic>
        <p:nvPicPr>
          <p:cNvPr id="702" name="Google Shape;702;p49"/>
          <p:cNvPicPr preferRelativeResize="0"/>
          <p:nvPr/>
        </p:nvPicPr>
        <p:blipFill rotWithShape="1">
          <a:blip r:embed="rId9">
            <a:alphaModFix/>
          </a:blip>
          <a:srcRect l="8845" t="5645" r="11365" b="6753"/>
          <a:stretch/>
        </p:blipFill>
        <p:spPr>
          <a:xfrm>
            <a:off x="6780213" y="3442401"/>
            <a:ext cx="944634" cy="944630"/>
          </a:xfrm>
          <a:prstGeom prst="rect">
            <a:avLst/>
          </a:prstGeom>
          <a:noFill/>
          <a:ln>
            <a:noFill/>
          </a:ln>
          <a:effectLst>
            <a:outerShdw blurRad="50800" dist="38100" dir="5400000" algn="t" rotWithShape="0">
              <a:srgbClr val="000000">
                <a:alpha val="40000"/>
              </a:srgbClr>
            </a:outerShdw>
          </a:effectLst>
        </p:spPr>
      </p:pic>
      <p:pic>
        <p:nvPicPr>
          <p:cNvPr id="703" name="Google Shape;703;p49" descr="圖片 4.png"/>
          <p:cNvPicPr preferRelativeResize="0"/>
          <p:nvPr/>
        </p:nvPicPr>
        <p:blipFill rotWithShape="1">
          <a:blip r:embed="rId10">
            <a:alphaModFix/>
          </a:blip>
          <a:srcRect/>
          <a:stretch/>
        </p:blipFill>
        <p:spPr>
          <a:xfrm>
            <a:off x="6947504" y="2110890"/>
            <a:ext cx="1866296" cy="1471070"/>
          </a:xfrm>
          <a:prstGeom prst="rect">
            <a:avLst/>
          </a:prstGeom>
          <a:noFill/>
          <a:ln>
            <a:noFill/>
          </a:ln>
        </p:spPr>
      </p:pic>
      <p:pic>
        <p:nvPicPr>
          <p:cNvPr id="704" name="Google Shape;704;p49"/>
          <p:cNvPicPr preferRelativeResize="0"/>
          <p:nvPr/>
        </p:nvPicPr>
        <p:blipFill rotWithShape="1">
          <a:blip r:embed="rId11">
            <a:alphaModFix/>
          </a:blip>
          <a:srcRect/>
          <a:stretch/>
        </p:blipFill>
        <p:spPr>
          <a:xfrm>
            <a:off x="3738090" y="3446716"/>
            <a:ext cx="936000" cy="936000"/>
          </a:xfrm>
          <a:prstGeom prst="rect">
            <a:avLst/>
          </a:prstGeom>
          <a:noFill/>
          <a:ln>
            <a:noFill/>
          </a:ln>
          <a:effectLst>
            <a:outerShdw blurRad="50800" dist="38100" dir="5400000" algn="t" rotWithShape="0">
              <a:srgbClr val="000000">
                <a:alpha val="40000"/>
              </a:srgbClr>
            </a:outerShdw>
          </a:effectLst>
        </p:spPr>
      </p:pic>
      <p:sp>
        <p:nvSpPr>
          <p:cNvPr id="705" name="Google Shape;705;p49"/>
          <p:cNvSpPr/>
          <p:nvPr/>
        </p:nvSpPr>
        <p:spPr>
          <a:xfrm rot="-5400000">
            <a:off x="3044797" y="4459190"/>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6" name="Google Shape;706;p49"/>
          <p:cNvSpPr/>
          <p:nvPr/>
        </p:nvSpPr>
        <p:spPr>
          <a:xfrm rot="-5400000">
            <a:off x="5886173" y="4459191"/>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7" name="Google Shape;707;p49"/>
          <p:cNvSpPr/>
          <p:nvPr/>
        </p:nvSpPr>
        <p:spPr>
          <a:xfrm rot="-5400000">
            <a:off x="8579086" y="4459191"/>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8" name="Google Shape;708;p49"/>
          <p:cNvSpPr txBox="1"/>
          <p:nvPr/>
        </p:nvSpPr>
        <p:spPr>
          <a:xfrm>
            <a:off x="858578" y="4732619"/>
            <a:ext cx="2156084" cy="348595"/>
          </a:xfrm>
          <a:prstGeom prst="rect">
            <a:avLst/>
          </a:prstGeom>
          <a:noFill/>
          <a:ln>
            <a:noFill/>
          </a:ln>
        </p:spPr>
        <p:txBody>
          <a:bodyPr spcFirstLastPara="1" wrap="square" lIns="96000" tIns="48000" rIns="24000" bIns="48000" anchor="t" anchorCtr="0">
            <a:noAutofit/>
          </a:bodyPr>
          <a:lstStyle/>
          <a:p>
            <a:pPr marL="0" marR="0" lvl="0" indent="0" algn="ctr" rtl="0">
              <a:lnSpc>
                <a:spcPct val="90000"/>
              </a:lnSpc>
              <a:spcBef>
                <a:spcPts val="0"/>
              </a:spcBef>
              <a:spcAft>
                <a:spcPts val="0"/>
              </a:spcAft>
              <a:buClr>
                <a:srgbClr val="FFFFFF"/>
              </a:buClr>
              <a:buSzPts val="450"/>
              <a:buFont typeface="Arial"/>
              <a:buNone/>
            </a:pPr>
            <a:r>
              <a:rPr lang="en-US" sz="1800" b="1" dirty="0" err="1">
                <a:solidFill>
                  <a:schemeClr val="dk1"/>
                </a:solidFill>
                <a:latin typeface="Meiryo UI" panose="020B0604030504040204" pitchFamily="50" charset="-128"/>
                <a:ea typeface="Meiryo UI" panose="020B0604030504040204" pitchFamily="50" charset="-128"/>
              </a:rPr>
              <a:t>保存とバックアップ</a:t>
            </a:r>
            <a:endParaRPr dirty="0">
              <a:latin typeface="Meiryo UI" panose="020B0604030504040204" pitchFamily="50" charset="-128"/>
              <a:ea typeface="Meiryo UI" panose="020B0604030504040204" pitchFamily="50" charset="-128"/>
            </a:endParaRPr>
          </a:p>
        </p:txBody>
      </p:sp>
      <p:sp>
        <p:nvSpPr>
          <p:cNvPr id="709" name="Google Shape;709;p49"/>
          <p:cNvSpPr txBox="1"/>
          <p:nvPr/>
        </p:nvSpPr>
        <p:spPr>
          <a:xfrm>
            <a:off x="9643787" y="4767627"/>
            <a:ext cx="1369956" cy="302569"/>
          </a:xfrm>
          <a:prstGeom prst="rect">
            <a:avLst/>
          </a:prstGeom>
          <a:noFill/>
          <a:ln>
            <a:noFill/>
          </a:ln>
        </p:spPr>
        <p:txBody>
          <a:bodyPr spcFirstLastPara="1" wrap="square" lIns="72000" tIns="48000" rIns="24000" bIns="48000" anchor="ctr" anchorCtr="0">
            <a:noAutofit/>
          </a:bodyPr>
          <a:lstStyle/>
          <a:p>
            <a:pPr marL="0" marR="0" lvl="0" indent="0" algn="ctr" rtl="0">
              <a:lnSpc>
                <a:spcPct val="90000"/>
              </a:lnSpc>
              <a:spcBef>
                <a:spcPts val="0"/>
              </a:spcBef>
              <a:spcAft>
                <a:spcPts val="0"/>
              </a:spcAft>
              <a:buClr>
                <a:srgbClr val="FFFFFF"/>
              </a:buClr>
              <a:buSzPts val="450"/>
              <a:buFont typeface="Arial"/>
              <a:buNone/>
            </a:pPr>
            <a:r>
              <a:rPr lang="ja-JP" altLang="en-US" sz="1800" b="1" dirty="0">
                <a:solidFill>
                  <a:schemeClr val="dk1"/>
                </a:solidFill>
                <a:latin typeface="Meiryo UI" panose="020B0604030504040204" pitchFamily="50" charset="-128"/>
                <a:ea typeface="Meiryo UI" panose="020B0604030504040204" pitchFamily="50" charset="-128"/>
              </a:rPr>
              <a:t>保存</a:t>
            </a:r>
            <a:endParaRPr dirty="0">
              <a:latin typeface="Meiryo UI" panose="020B0604030504040204" pitchFamily="50" charset="-128"/>
              <a:ea typeface="Meiryo UI" panose="020B0604030504040204" pitchFamily="50" charset="-128"/>
            </a:endParaRPr>
          </a:p>
        </p:txBody>
      </p:sp>
      <p:sp>
        <p:nvSpPr>
          <p:cNvPr id="710" name="Google Shape;710;p49"/>
          <p:cNvSpPr txBox="1"/>
          <p:nvPr/>
        </p:nvSpPr>
        <p:spPr>
          <a:xfrm>
            <a:off x="7001301" y="4743052"/>
            <a:ext cx="1381098" cy="392358"/>
          </a:xfrm>
          <a:prstGeom prst="rect">
            <a:avLst/>
          </a:prstGeom>
          <a:noFill/>
          <a:ln>
            <a:noFill/>
          </a:ln>
        </p:spPr>
        <p:txBody>
          <a:bodyPr spcFirstLastPara="1" wrap="square" lIns="72000" tIns="48000" rIns="24000" bIns="48000" anchor="t" anchorCtr="0">
            <a:noAutofit/>
          </a:bodyPr>
          <a:lstStyle/>
          <a:p>
            <a:pPr marL="0" marR="0" lvl="0" indent="0" algn="ctr" rtl="0">
              <a:lnSpc>
                <a:spcPct val="90000"/>
              </a:lnSpc>
              <a:spcBef>
                <a:spcPts val="0"/>
              </a:spcBef>
              <a:spcAft>
                <a:spcPts val="0"/>
              </a:spcAft>
              <a:buClr>
                <a:srgbClr val="FFFFFF"/>
              </a:buClr>
              <a:buSzPts val="450"/>
              <a:buFont typeface="Arial"/>
              <a:buNone/>
            </a:pPr>
            <a:r>
              <a:rPr lang="ja-JP" altLang="en-US" sz="1800" b="1" dirty="0">
                <a:solidFill>
                  <a:schemeClr val="dk1"/>
                </a:solidFill>
                <a:latin typeface="Meiryo UI" panose="020B0604030504040204" pitchFamily="50" charset="-128"/>
                <a:ea typeface="Meiryo UI" panose="020B0604030504040204" pitchFamily="50" charset="-128"/>
              </a:rPr>
              <a:t>検索</a:t>
            </a:r>
            <a:endParaRPr dirty="0">
              <a:latin typeface="Meiryo UI" panose="020B0604030504040204" pitchFamily="50" charset="-128"/>
              <a:ea typeface="Meiryo UI" panose="020B0604030504040204" pitchFamily="50" charset="-128"/>
            </a:endParaRPr>
          </a:p>
        </p:txBody>
      </p:sp>
      <p:sp>
        <p:nvSpPr>
          <p:cNvPr id="711" name="Google Shape;711;p49"/>
          <p:cNvSpPr txBox="1"/>
          <p:nvPr/>
        </p:nvSpPr>
        <p:spPr>
          <a:xfrm>
            <a:off x="4037565" y="4722733"/>
            <a:ext cx="2066549" cy="419433"/>
          </a:xfrm>
          <a:prstGeom prst="rect">
            <a:avLst/>
          </a:prstGeom>
          <a:noFill/>
          <a:ln>
            <a:noFill/>
          </a:ln>
        </p:spPr>
        <p:txBody>
          <a:bodyPr spcFirstLastPara="1" wrap="square" lIns="72000" tIns="48000" rIns="24000" bIns="48000" anchor="t" anchorCtr="0">
            <a:noAutofit/>
          </a:bodyPr>
          <a:lstStyle/>
          <a:p>
            <a:pPr marL="0" marR="0" lvl="0" indent="0" algn="ctr" rtl="0">
              <a:lnSpc>
                <a:spcPct val="100000"/>
              </a:lnSpc>
              <a:spcBef>
                <a:spcPts val="0"/>
              </a:spcBef>
              <a:spcAft>
                <a:spcPts val="0"/>
              </a:spcAft>
              <a:buClr>
                <a:srgbClr val="000000"/>
              </a:buClr>
              <a:buSzPts val="450"/>
              <a:buFont typeface="Arial"/>
              <a:buNone/>
            </a:pPr>
            <a:r>
              <a:rPr lang="en-US" sz="1800" b="1" dirty="0" err="1">
                <a:solidFill>
                  <a:schemeClr val="dk1"/>
                </a:solidFill>
                <a:latin typeface="Meiryo UI" panose="020B0604030504040204" pitchFamily="50" charset="-128"/>
                <a:ea typeface="Meiryo UI" panose="020B0604030504040204" pitchFamily="50" charset="-128"/>
              </a:rPr>
              <a:t>ファイルのデジタル化</a:t>
            </a:r>
            <a:endParaRPr sz="18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0"/>
          <p:cNvSpPr txBox="1">
            <a:spLocks noGrp="1"/>
          </p:cNvSpPr>
          <p:nvPr>
            <p:ph type="title" idx="4294967295"/>
          </p:nvPr>
        </p:nvSpPr>
        <p:spPr>
          <a:xfrm>
            <a:off x="435743" y="380387"/>
            <a:ext cx="11363325"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smtClean="0">
                <a:solidFill>
                  <a:schemeClr val="lt1"/>
                </a:solidFill>
                <a:latin typeface="Meiryo UI" panose="020B0604030504040204" pitchFamily="50" charset="-128"/>
                <a:ea typeface="Meiryo UI" panose="020B0604030504040204" pitchFamily="50" charset="-128"/>
              </a:rPr>
              <a:t>外部デバイス用のexFATファイルシステム</a:t>
            </a:r>
            <a:r>
              <a:rPr lang="ja-JP" altLang="en-US" sz="3600" b="1" dirty="0" smtClean="0">
                <a:solidFill>
                  <a:schemeClr val="lt1"/>
                </a:solidFill>
                <a:latin typeface="Meiryo UI" panose="020B0604030504040204" pitchFamily="50" charset="-128"/>
                <a:ea typeface="Meiryo UI" panose="020B0604030504040204" pitchFamily="50" charset="-128"/>
              </a:rPr>
              <a:t>を無償でサポート</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大容量ファイルの共有を加速</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17" name="Google Shape;717;p50"/>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718" name="Google Shape;718;p50" descr="Samsung Portable 1Tb SSD T7 USB 3.2 (Metallic Red) | Samsung India"/>
          <p:cNvPicPr preferRelativeResize="0"/>
          <p:nvPr/>
        </p:nvPicPr>
        <p:blipFill rotWithShape="1">
          <a:blip r:embed="rId3">
            <a:alphaModFix/>
          </a:blip>
          <a:srcRect/>
          <a:stretch/>
        </p:blipFill>
        <p:spPr>
          <a:xfrm>
            <a:off x="8629071" y="1337352"/>
            <a:ext cx="2977925" cy="2382341"/>
          </a:xfrm>
          <a:prstGeom prst="rect">
            <a:avLst/>
          </a:prstGeom>
          <a:noFill/>
          <a:ln>
            <a:noFill/>
          </a:ln>
        </p:spPr>
      </p:pic>
      <p:sp>
        <p:nvSpPr>
          <p:cNvPr id="719" name="Google Shape;719;p50"/>
          <p:cNvSpPr/>
          <p:nvPr/>
        </p:nvSpPr>
        <p:spPr>
          <a:xfrm>
            <a:off x="1188720" y="1806375"/>
            <a:ext cx="6911676" cy="113511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exFATは、TS-h1090FUで無料でネイティブにサポートされています。 </a:t>
            </a:r>
            <a:r>
              <a:rPr lang="en-US" sz="1800" dirty="0" err="1">
                <a:solidFill>
                  <a:schemeClr val="lt1"/>
                </a:solidFill>
                <a:latin typeface="Meiryo UI" panose="020B0604030504040204" pitchFamily="50" charset="-128"/>
                <a:ea typeface="Meiryo UI" panose="020B0604030504040204" pitchFamily="50" charset="-128"/>
              </a:rPr>
              <a:t>exFATは、</a:t>
            </a:r>
            <a:r>
              <a:rPr lang="en-US" sz="1800" dirty="0" err="1" smtClean="0">
                <a:solidFill>
                  <a:schemeClr val="lt1"/>
                </a:solidFill>
                <a:latin typeface="Meiryo UI" panose="020B0604030504040204" pitchFamily="50" charset="-128"/>
                <a:ea typeface="Meiryo UI" panose="020B0604030504040204" pitchFamily="50" charset="-128"/>
              </a:rPr>
              <a:t>フラッシュストレージ</a:t>
            </a:r>
            <a:r>
              <a:rPr lang="en-US" sz="1800" dirty="0" smtClean="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SD</a:t>
            </a:r>
            <a:r>
              <a:rPr lang="en-US" sz="1800" dirty="0" err="1">
                <a:solidFill>
                  <a:schemeClr val="lt1"/>
                </a:solidFill>
                <a:latin typeface="Meiryo UI" panose="020B0604030504040204" pitchFamily="50" charset="-128"/>
                <a:ea typeface="Meiryo UI" panose="020B0604030504040204" pitchFamily="50" charset="-128"/>
              </a:rPr>
              <a:t>カードやUSB</a:t>
            </a:r>
            <a:r>
              <a:rPr lang="en-US" sz="1800" dirty="0" err="1" smtClean="0">
                <a:solidFill>
                  <a:schemeClr val="lt1"/>
                </a:solidFill>
                <a:latin typeface="Meiryo UI" panose="020B0604030504040204" pitchFamily="50" charset="-128"/>
                <a:ea typeface="Meiryo UI" panose="020B0604030504040204" pitchFamily="50" charset="-128"/>
              </a:rPr>
              <a:t>デバイスなど</a:t>
            </a:r>
            <a:r>
              <a:rPr lang="en-US" sz="1800" dirty="0" smtClean="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用に最適化されたファイルシステムであり</a:t>
            </a:r>
            <a:r>
              <a:rPr lang="en-US" sz="1800" dirty="0" err="1">
                <a:solidFill>
                  <a:schemeClr val="lt1"/>
                </a:solidFill>
                <a:latin typeface="Meiryo UI" panose="020B0604030504040204" pitchFamily="50" charset="-128"/>
                <a:ea typeface="Meiryo UI" panose="020B0604030504040204" pitchFamily="50" charset="-128"/>
              </a:rPr>
              <a:t>、大容量メディアのファイル転送を高速化するのに役立ちます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720" name="Google Shape;720;p50"/>
          <p:cNvGraphicFramePr/>
          <p:nvPr>
            <p:extLst>
              <p:ext uri="{D42A27DB-BD31-4B8C-83A1-F6EECF244321}">
                <p14:modId xmlns:p14="http://schemas.microsoft.com/office/powerpoint/2010/main" val="2135227753"/>
              </p:ext>
            </p:extLst>
          </p:nvPr>
        </p:nvGraphicFramePr>
        <p:xfrm>
          <a:off x="1188720" y="3719693"/>
          <a:ext cx="9829075" cy="1666240"/>
        </p:xfrm>
        <a:graphic>
          <a:graphicData uri="http://schemas.openxmlformats.org/drawingml/2006/table">
            <a:tbl>
              <a:tblPr>
                <a:noFill/>
                <a:tableStyleId>{DF072E86-7E0F-47E5-ACA6-BDED4933F778}</a:tableStyleId>
              </a:tblPr>
              <a:tblGrid>
                <a:gridCol w="1474350">
                  <a:extLst>
                    <a:ext uri="{9D8B030D-6E8A-4147-A177-3AD203B41FA5}">
                      <a16:colId xmlns:a16="http://schemas.microsoft.com/office/drawing/2014/main" val="20000"/>
                    </a:ext>
                  </a:extLst>
                </a:gridCol>
                <a:gridCol w="4423075">
                  <a:extLst>
                    <a:ext uri="{9D8B030D-6E8A-4147-A177-3AD203B41FA5}">
                      <a16:colId xmlns:a16="http://schemas.microsoft.com/office/drawing/2014/main" val="20001"/>
                    </a:ext>
                  </a:extLst>
                </a:gridCol>
                <a:gridCol w="1965825">
                  <a:extLst>
                    <a:ext uri="{9D8B030D-6E8A-4147-A177-3AD203B41FA5}">
                      <a16:colId xmlns:a16="http://schemas.microsoft.com/office/drawing/2014/main" val="20002"/>
                    </a:ext>
                  </a:extLst>
                </a:gridCol>
                <a:gridCol w="1965825">
                  <a:extLst>
                    <a:ext uri="{9D8B030D-6E8A-4147-A177-3AD203B41FA5}">
                      <a16:colId xmlns:a16="http://schemas.microsoft.com/office/drawing/2014/main" val="20003"/>
                    </a:ext>
                  </a:extLst>
                </a:gridCol>
              </a:tblGrid>
              <a:tr h="0">
                <a:tc>
                  <a:txBody>
                    <a:bodyPr/>
                    <a:lstStyle/>
                    <a:p>
                      <a:pPr marL="0" marR="0" lvl="0" indent="0" algn="ctr" rtl="0">
                        <a:spcBef>
                          <a:spcPts val="0"/>
                        </a:spcBef>
                        <a:spcAft>
                          <a:spcPts val="0"/>
                        </a:spcAft>
                        <a:buNone/>
                      </a:pPr>
                      <a:r>
                        <a:rPr lang="ja-JP" alt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ファイルシステム</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None/>
                      </a:pPr>
                      <a:r>
                        <a:rPr lang="en-US" sz="1400" b="1" u="none" strike="noStrike" cap="none" dirty="0" err="1">
                          <a:solidFill>
                            <a:schemeClr val="lt1"/>
                          </a:solidFill>
                          <a:latin typeface="Meiryo UI" panose="020B0604030504040204" pitchFamily="50" charset="-128"/>
                          <a:ea typeface="Meiryo UI" panose="020B0604030504040204" pitchFamily="50" charset="-128"/>
                          <a:cs typeface="Arial"/>
                          <a:sym typeface="Arial"/>
                        </a:rPr>
                        <a:t>exFAT</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NTFS</a:t>
                      </a:r>
                      <a:endParaRPr dirty="0">
                        <a:latin typeface="Meiryo UI" panose="020B0604030504040204" pitchFamily="50" charset="-128"/>
                        <a:ea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FAT32</a:t>
                      </a:r>
                      <a:endParaRPr dirty="0">
                        <a:latin typeface="Meiryo UI" panose="020B0604030504040204" pitchFamily="50" charset="-128"/>
                        <a:ea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extLst>
                  <a:ext uri="{0D108BD9-81ED-4DB2-BD59-A6C34878D82A}">
                    <a16:rowId xmlns:a16="http://schemas.microsoft.com/office/drawing/2014/main" val="10000"/>
                  </a:ext>
                </a:extLst>
              </a:tr>
              <a:tr h="0">
                <a:tc>
                  <a:txBody>
                    <a:bodyPr/>
                    <a:lstStyle/>
                    <a:p>
                      <a:pPr marL="0" marR="0" lvl="0" indent="0" algn="ctr" rtl="0">
                        <a:spcBef>
                          <a:spcPts val="0"/>
                        </a:spcBef>
                        <a:spcAft>
                          <a:spcPts val="0"/>
                        </a:spcAft>
                        <a:buNone/>
                      </a:pPr>
                      <a:r>
                        <a:rPr lang="ja-JP" altLang="en-US" sz="1400" b="0" u="none" strike="noStrike" cap="none" dirty="0" smtClean="0">
                          <a:latin typeface="Meiryo UI" panose="020B0604030504040204" pitchFamily="50" charset="-128"/>
                          <a:ea typeface="Meiryo UI" panose="020B0604030504040204" pitchFamily="50" charset="-128"/>
                          <a:cs typeface="Arial"/>
                          <a:sym typeface="Arial"/>
                        </a:rPr>
                        <a:t>ファイル最大サイズ</a:t>
                      </a:r>
                      <a:endParaRPr sz="1400" b="0" u="none" strike="noStrike" cap="none"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0F0F0"/>
                    </a:solidFill>
                  </a:tcPr>
                </a:tc>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16EB </a:t>
                      </a:r>
                      <a:endParaRPr dirty="0">
                        <a:latin typeface="Meiryo UI" panose="020B0604030504040204" pitchFamily="50" charset="-128"/>
                        <a:ea typeface="Meiryo UI" panose="020B0604030504040204" pitchFamily="50" charset="-128"/>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16TB</a:t>
                      </a:r>
                      <a:endParaRPr dirty="0">
                        <a:latin typeface="Meiryo UI" panose="020B0604030504040204" pitchFamily="50" charset="-128"/>
                        <a:ea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4GB</a:t>
                      </a:r>
                      <a:endParaRPr dirty="0">
                        <a:latin typeface="Meiryo UI" panose="020B0604030504040204" pitchFamily="50" charset="-128"/>
                        <a:ea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ja-JP" altLang="en-US" sz="1400" b="0" u="none" strike="noStrike" cap="none" dirty="0" smtClean="0">
                          <a:latin typeface="Meiryo UI" panose="020B0604030504040204" pitchFamily="50" charset="-128"/>
                          <a:ea typeface="Meiryo UI" panose="020B0604030504040204" pitchFamily="50" charset="-128"/>
                          <a:cs typeface="Arial"/>
                          <a:sym typeface="Arial"/>
                        </a:rPr>
                        <a:t>主な使用方法</a:t>
                      </a:r>
                      <a:endParaRPr sz="1400" b="0" u="none" strike="noStrike" cap="none"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0F0F0"/>
                    </a:solidFill>
                  </a:tcPr>
                </a:tc>
                <a:tc>
                  <a:txBody>
                    <a:bodyPr/>
                    <a:lstStyle/>
                    <a:p>
                      <a:pPr marL="0" marR="0" lvl="0" indent="0" algn="ctr" rtl="0">
                        <a:spcBef>
                          <a:spcPts val="0"/>
                        </a:spcBef>
                        <a:spcAft>
                          <a:spcPts val="0"/>
                        </a:spcAft>
                        <a:buNone/>
                      </a:pPr>
                      <a:r>
                        <a:rPr lang="ja-JP" alt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大きな容量および速いスピードが必要な次世代</a:t>
                      </a:r>
                      <a:r>
                        <a:rPr 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ドライブおよび</a:t>
                      </a:r>
                      <a:r>
                        <a:rPr 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SD</a:t>
                      </a:r>
                      <a:r>
                        <a:rPr lang="ja-JP" alt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カード</a:t>
                      </a:r>
                      <a:r>
                        <a:rPr 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(SDXC</a:t>
                      </a:r>
                      <a:r>
                        <a:rPr lang="ja-JP" altLang="en-US"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など</a:t>
                      </a:r>
                      <a:r>
                        <a:rPr lang="en-US" altLang="ja-JP" sz="1400" b="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76200" marR="76200" marT="152400" marB="152400"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Windows</a:t>
                      </a:r>
                      <a:r>
                        <a:rPr lang="ja-JP" altLang="en-US"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で使用される</a:t>
                      </a:r>
                      <a:r>
                        <a:rPr lang="en-US" altLang="ja-JP"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
                      </a:r>
                      <a:br>
                        <a:rPr lang="en-US" altLang="ja-JP"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br>
                      <a:r>
                        <a:rPr lang="ja-JP" altLang="en-US"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ファイルシステム</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一般的な</a:t>
                      </a:r>
                      <a:r>
                        <a:rPr lang="en-US"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4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ドライブで使用されるファイルシステム</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cxnSp>
        <p:nvCxnSpPr>
          <p:cNvPr id="725" name="Google Shape;725;p51"/>
          <p:cNvCxnSpPr/>
          <p:nvPr/>
        </p:nvCxnSpPr>
        <p:spPr>
          <a:xfrm>
            <a:off x="2016429" y="2382322"/>
            <a:ext cx="4317833" cy="0"/>
          </a:xfrm>
          <a:prstGeom prst="straightConnector1">
            <a:avLst/>
          </a:prstGeom>
          <a:noFill/>
          <a:ln w="50800" cap="flat" cmpd="sng">
            <a:solidFill>
              <a:schemeClr val="lt1"/>
            </a:solidFill>
            <a:prstDash val="solid"/>
            <a:miter lim="800000"/>
            <a:headEnd type="none" w="sm" len="sm"/>
            <a:tailEnd type="triangle" w="med" len="med"/>
          </a:ln>
        </p:spPr>
      </p:cxnSp>
      <p:cxnSp>
        <p:nvCxnSpPr>
          <p:cNvPr id="726" name="Google Shape;726;p51"/>
          <p:cNvCxnSpPr/>
          <p:nvPr/>
        </p:nvCxnSpPr>
        <p:spPr>
          <a:xfrm>
            <a:off x="2016429" y="3648644"/>
            <a:ext cx="4317833" cy="0"/>
          </a:xfrm>
          <a:prstGeom prst="straightConnector1">
            <a:avLst/>
          </a:prstGeom>
          <a:noFill/>
          <a:ln w="50800" cap="flat" cmpd="sng">
            <a:solidFill>
              <a:schemeClr val="lt1"/>
            </a:solidFill>
            <a:prstDash val="solid"/>
            <a:miter lim="800000"/>
            <a:headEnd type="none" w="sm" len="sm"/>
            <a:tailEnd type="triangle" w="med" len="med"/>
          </a:ln>
        </p:spPr>
      </p:cxnSp>
      <p:cxnSp>
        <p:nvCxnSpPr>
          <p:cNvPr id="727" name="Google Shape;727;p51"/>
          <p:cNvCxnSpPr/>
          <p:nvPr/>
        </p:nvCxnSpPr>
        <p:spPr>
          <a:xfrm>
            <a:off x="2016429" y="4880655"/>
            <a:ext cx="4317833" cy="0"/>
          </a:xfrm>
          <a:prstGeom prst="straightConnector1">
            <a:avLst/>
          </a:prstGeom>
          <a:noFill/>
          <a:ln w="50800" cap="flat" cmpd="sng">
            <a:solidFill>
              <a:schemeClr val="lt1"/>
            </a:solidFill>
            <a:prstDash val="solid"/>
            <a:miter lim="800000"/>
            <a:headEnd type="none" w="sm" len="sm"/>
            <a:tailEnd type="triangle" w="med" len="med"/>
          </a:ln>
        </p:spPr>
      </p:cxnSp>
      <p:sp>
        <p:nvSpPr>
          <p:cNvPr id="728" name="Google Shape;728;p51"/>
          <p:cNvSpPr/>
          <p:nvPr/>
        </p:nvSpPr>
        <p:spPr>
          <a:xfrm flipH="1">
            <a:off x="6800686" y="3166839"/>
            <a:ext cx="4277388" cy="894750"/>
          </a:xfrm>
          <a:prstGeom prst="snip2DiagRect">
            <a:avLst>
              <a:gd name="adj1" fmla="val 0"/>
              <a:gd name="adj2" fmla="val 17253"/>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729" name="Google Shape;729;p51"/>
          <p:cNvSpPr/>
          <p:nvPr/>
        </p:nvSpPr>
        <p:spPr>
          <a:xfrm flipH="1">
            <a:off x="6800686" y="4416847"/>
            <a:ext cx="4277388" cy="894750"/>
          </a:xfrm>
          <a:prstGeom prst="snip2DiagRect">
            <a:avLst>
              <a:gd name="adj1" fmla="val 0"/>
              <a:gd name="adj2" fmla="val 17253"/>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730" name="Google Shape;730;p51"/>
          <p:cNvSpPr/>
          <p:nvPr/>
        </p:nvSpPr>
        <p:spPr>
          <a:xfrm flipH="1">
            <a:off x="6800688" y="1940983"/>
            <a:ext cx="4277388" cy="870596"/>
          </a:xfrm>
          <a:prstGeom prst="snip2DiagRect">
            <a:avLst>
              <a:gd name="adj1" fmla="val 0"/>
              <a:gd name="adj2" fmla="val 17253"/>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731" name="Google Shape;731;p51"/>
          <p:cNvSpPr/>
          <p:nvPr/>
        </p:nvSpPr>
        <p:spPr>
          <a:xfrm>
            <a:off x="2553009" y="4626840"/>
            <a:ext cx="3304355" cy="474771"/>
          </a:xfrm>
          <a:prstGeom prst="roundRect">
            <a:avLst>
              <a:gd name="adj"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2" name="Google Shape;732;p51"/>
          <p:cNvSpPr/>
          <p:nvPr/>
        </p:nvSpPr>
        <p:spPr>
          <a:xfrm>
            <a:off x="2553009" y="3385601"/>
            <a:ext cx="3304355" cy="474771"/>
          </a:xfrm>
          <a:prstGeom prst="roundRect">
            <a:avLst>
              <a:gd name="adj"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3" name="Google Shape;733;p51"/>
          <p:cNvSpPr/>
          <p:nvPr/>
        </p:nvSpPr>
        <p:spPr>
          <a:xfrm>
            <a:off x="2553009" y="2144936"/>
            <a:ext cx="3304355" cy="474771"/>
          </a:xfrm>
          <a:prstGeom prst="roundRect">
            <a:avLst>
              <a:gd name="adj"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734" name="Google Shape;734;p51"/>
          <p:cNvPicPr preferRelativeResize="0"/>
          <p:nvPr/>
        </p:nvPicPr>
        <p:blipFill rotWithShape="1">
          <a:blip r:embed="rId3">
            <a:alphaModFix/>
          </a:blip>
          <a:srcRect/>
          <a:stretch/>
        </p:blipFill>
        <p:spPr>
          <a:xfrm>
            <a:off x="1159140" y="1910184"/>
            <a:ext cx="927484" cy="927484"/>
          </a:xfrm>
          <a:prstGeom prst="rect">
            <a:avLst/>
          </a:prstGeom>
          <a:noFill/>
          <a:ln>
            <a:noFill/>
          </a:ln>
        </p:spPr>
      </p:pic>
      <p:pic>
        <p:nvPicPr>
          <p:cNvPr id="735" name="Google Shape;735;p51"/>
          <p:cNvPicPr preferRelativeResize="0"/>
          <p:nvPr/>
        </p:nvPicPr>
        <p:blipFill rotWithShape="1">
          <a:blip r:embed="rId4">
            <a:alphaModFix/>
          </a:blip>
          <a:srcRect/>
          <a:stretch/>
        </p:blipFill>
        <p:spPr>
          <a:xfrm>
            <a:off x="1175505" y="3182164"/>
            <a:ext cx="894749" cy="894749"/>
          </a:xfrm>
          <a:prstGeom prst="rect">
            <a:avLst/>
          </a:prstGeom>
          <a:noFill/>
          <a:ln>
            <a:noFill/>
          </a:ln>
        </p:spPr>
      </p:pic>
      <p:pic>
        <p:nvPicPr>
          <p:cNvPr id="736" name="Google Shape;736;p51"/>
          <p:cNvPicPr preferRelativeResize="0"/>
          <p:nvPr/>
        </p:nvPicPr>
        <p:blipFill rotWithShape="1">
          <a:blip r:embed="rId5">
            <a:alphaModFix/>
          </a:blip>
          <a:srcRect/>
          <a:stretch/>
        </p:blipFill>
        <p:spPr>
          <a:xfrm>
            <a:off x="1175505" y="4416848"/>
            <a:ext cx="894749" cy="894749"/>
          </a:xfrm>
          <a:prstGeom prst="rect">
            <a:avLst/>
          </a:prstGeom>
          <a:noFill/>
          <a:ln>
            <a:noFill/>
          </a:ln>
        </p:spPr>
      </p:pic>
      <p:pic>
        <p:nvPicPr>
          <p:cNvPr id="737" name="Google Shape;737;p51"/>
          <p:cNvPicPr preferRelativeResize="0"/>
          <p:nvPr/>
        </p:nvPicPr>
        <p:blipFill rotWithShape="1">
          <a:blip r:embed="rId3">
            <a:alphaModFix/>
          </a:blip>
          <a:srcRect/>
          <a:stretch/>
        </p:blipFill>
        <p:spPr>
          <a:xfrm>
            <a:off x="6451012" y="1910184"/>
            <a:ext cx="927484" cy="927484"/>
          </a:xfrm>
          <a:prstGeom prst="rect">
            <a:avLst/>
          </a:prstGeom>
          <a:noFill/>
          <a:ln>
            <a:noFill/>
          </a:ln>
        </p:spPr>
      </p:pic>
      <p:pic>
        <p:nvPicPr>
          <p:cNvPr id="738" name="Google Shape;738;p51"/>
          <p:cNvPicPr preferRelativeResize="0"/>
          <p:nvPr/>
        </p:nvPicPr>
        <p:blipFill rotWithShape="1">
          <a:blip r:embed="rId4">
            <a:alphaModFix/>
          </a:blip>
          <a:srcRect/>
          <a:stretch/>
        </p:blipFill>
        <p:spPr>
          <a:xfrm>
            <a:off x="6467377" y="3166841"/>
            <a:ext cx="894749" cy="894749"/>
          </a:xfrm>
          <a:prstGeom prst="rect">
            <a:avLst/>
          </a:prstGeom>
          <a:noFill/>
          <a:ln>
            <a:noFill/>
          </a:ln>
        </p:spPr>
      </p:pic>
      <p:pic>
        <p:nvPicPr>
          <p:cNvPr id="739" name="Google Shape;739;p51"/>
          <p:cNvPicPr preferRelativeResize="0"/>
          <p:nvPr/>
        </p:nvPicPr>
        <p:blipFill rotWithShape="1">
          <a:blip r:embed="rId5">
            <a:alphaModFix/>
          </a:blip>
          <a:srcRect/>
          <a:stretch/>
        </p:blipFill>
        <p:spPr>
          <a:xfrm>
            <a:off x="6467377" y="4416850"/>
            <a:ext cx="894749" cy="894749"/>
          </a:xfrm>
          <a:prstGeom prst="rect">
            <a:avLst/>
          </a:prstGeom>
          <a:noFill/>
          <a:ln>
            <a:noFill/>
          </a:ln>
        </p:spPr>
      </p:pic>
      <p:cxnSp>
        <p:nvCxnSpPr>
          <p:cNvPr id="740" name="Google Shape;740;p51"/>
          <p:cNvCxnSpPr/>
          <p:nvPr/>
        </p:nvCxnSpPr>
        <p:spPr>
          <a:xfrm rot="10800000" flipH="1">
            <a:off x="3654119" y="5896658"/>
            <a:ext cx="4293079" cy="17568"/>
          </a:xfrm>
          <a:prstGeom prst="straightConnector1">
            <a:avLst/>
          </a:prstGeom>
          <a:noFill/>
          <a:ln w="38100" cap="flat" cmpd="sng">
            <a:solidFill>
              <a:schemeClr val="lt1"/>
            </a:solidFill>
            <a:prstDash val="solid"/>
            <a:miter lim="800000"/>
            <a:headEnd type="triangle" w="med" len="med"/>
            <a:tailEnd type="triangle" w="med" len="med"/>
          </a:ln>
        </p:spPr>
      </p:cxnSp>
      <p:pic>
        <p:nvPicPr>
          <p:cNvPr id="741" name="Google Shape;741;p51"/>
          <p:cNvPicPr preferRelativeResize="0"/>
          <p:nvPr/>
        </p:nvPicPr>
        <p:blipFill rotWithShape="1">
          <a:blip r:embed="rId6">
            <a:alphaModFix/>
          </a:blip>
          <a:srcRect/>
          <a:stretch/>
        </p:blipFill>
        <p:spPr>
          <a:xfrm>
            <a:off x="7957788" y="5478483"/>
            <a:ext cx="3089893" cy="753934"/>
          </a:xfrm>
          <a:prstGeom prst="rect">
            <a:avLst/>
          </a:prstGeom>
          <a:noFill/>
          <a:ln>
            <a:noFill/>
          </a:ln>
        </p:spPr>
      </p:pic>
      <p:pic>
        <p:nvPicPr>
          <p:cNvPr id="742" name="Google Shape;742;p51" descr="一張含有 電腦 的圖片&#10;&#10;自動產生的描述"/>
          <p:cNvPicPr preferRelativeResize="0"/>
          <p:nvPr/>
        </p:nvPicPr>
        <p:blipFill rotWithShape="1">
          <a:blip r:embed="rId7">
            <a:alphaModFix/>
          </a:blip>
          <a:srcRect/>
          <a:stretch/>
        </p:blipFill>
        <p:spPr>
          <a:xfrm>
            <a:off x="4878081" y="5355426"/>
            <a:ext cx="1854517" cy="1168105"/>
          </a:xfrm>
          <a:prstGeom prst="rect">
            <a:avLst/>
          </a:prstGeom>
          <a:noFill/>
          <a:ln>
            <a:noFill/>
          </a:ln>
        </p:spPr>
      </p:pic>
      <p:pic>
        <p:nvPicPr>
          <p:cNvPr id="743" name="Google Shape;743;p51" descr="一張含有 文字, 電子用品 的圖片&#10;&#10;自動產生的描述"/>
          <p:cNvPicPr preferRelativeResize="0"/>
          <p:nvPr/>
        </p:nvPicPr>
        <p:blipFill rotWithShape="1">
          <a:blip r:embed="rId8">
            <a:alphaModFix/>
          </a:blip>
          <a:srcRect/>
          <a:stretch/>
        </p:blipFill>
        <p:spPr>
          <a:xfrm>
            <a:off x="614065" y="5607658"/>
            <a:ext cx="3049417" cy="520841"/>
          </a:xfrm>
          <a:prstGeom prst="rect">
            <a:avLst/>
          </a:prstGeom>
          <a:noFill/>
          <a:ln>
            <a:noFill/>
          </a:ln>
        </p:spPr>
      </p:pic>
      <p:sp>
        <p:nvSpPr>
          <p:cNvPr id="744" name="Google Shape;744;p51"/>
          <p:cNvSpPr txBox="1"/>
          <p:nvPr/>
        </p:nvSpPr>
        <p:spPr>
          <a:xfrm>
            <a:off x="381965" y="301806"/>
            <a:ext cx="11412638" cy="1208235"/>
          </a:xfrm>
          <a:prstGeom prst="rect">
            <a:avLst/>
          </a:prstGeom>
          <a:noFill/>
          <a:ln>
            <a:noFill/>
          </a:ln>
        </p:spPr>
        <p:txBody>
          <a:bodyPr spcFirstLastPara="1" wrap="square" lIns="91425" tIns="45700" rIns="91425" bIns="45700" anchor="ctr" anchorCtr="0">
            <a:noAutofit/>
          </a:bodyPr>
          <a:lstStyle/>
          <a:p>
            <a:pPr algn="ctr">
              <a:lnSpc>
                <a:spcPct val="141666"/>
              </a:lnSpc>
              <a:buClr>
                <a:schemeClr val="lt1"/>
              </a:buClr>
              <a:buSzPts val="3600"/>
            </a:pPr>
            <a:r>
              <a:rPr lang="ja-JP" altLang="en-US" sz="3600" b="1" dirty="0">
                <a:solidFill>
                  <a:schemeClr val="lt1"/>
                </a:solidFill>
                <a:latin typeface="Meiryo UI" panose="020B0604030504040204" pitchFamily="50" charset="-128"/>
                <a:ea typeface="Meiryo UI" panose="020B0604030504040204" pitchFamily="50" charset="-128"/>
              </a:rPr>
              <a:t>最も完全なデータバックアップ</a:t>
            </a:r>
            <a:r>
              <a:rPr lang="ja-JP" altLang="en-US" sz="3600" b="1" dirty="0" smtClean="0">
                <a:solidFill>
                  <a:schemeClr val="lt1"/>
                </a:solidFill>
                <a:latin typeface="Meiryo UI" panose="020B0604030504040204" pitchFamily="50" charset="-128"/>
                <a:ea typeface="Meiryo UI" panose="020B0604030504040204" pitchFamily="50" charset="-128"/>
              </a:rPr>
              <a:t>保護を</a:t>
            </a:r>
            <a:r>
              <a:rPr lang="en-US" sz="3600" b="1" dirty="0" err="1" smtClean="0">
                <a:solidFill>
                  <a:schemeClr val="lt1"/>
                </a:solidFill>
                <a:latin typeface="Meiryo UI" panose="020B0604030504040204" pitchFamily="50" charset="-128"/>
                <a:ea typeface="Meiryo UI" panose="020B0604030504040204" pitchFamily="50" charset="-128"/>
              </a:rPr>
              <a:t>提供する</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ライセンスフリーのバックアップソリューション</a:t>
            </a:r>
            <a:endParaRPr sz="3600" b="1" dirty="0">
              <a:solidFill>
                <a:schemeClr val="lt1"/>
              </a:solidFill>
              <a:latin typeface="Meiryo UI" panose="020B0604030504040204" pitchFamily="50" charset="-128"/>
              <a:ea typeface="Meiryo UI" panose="020B0604030504040204" pitchFamily="50" charset="-128"/>
            </a:endParaRPr>
          </a:p>
        </p:txBody>
      </p:sp>
      <p:sp>
        <p:nvSpPr>
          <p:cNvPr id="745" name="Google Shape;745;p51"/>
          <p:cNvSpPr txBox="1"/>
          <p:nvPr/>
        </p:nvSpPr>
        <p:spPr>
          <a:xfrm>
            <a:off x="7375504" y="3167502"/>
            <a:ext cx="3636865" cy="742896"/>
          </a:xfrm>
          <a:prstGeom prst="rect">
            <a:avLst/>
          </a:prstGeom>
          <a:noFill/>
          <a:ln>
            <a:noFill/>
          </a:ln>
        </p:spPr>
        <p:txBody>
          <a:bodyPr spcFirstLastPara="1" wrap="square" lIns="91425" tIns="45700" rIns="91425" bIns="45700" anchor="t" anchorCtr="0">
            <a:noAutofit/>
          </a:bodyPr>
          <a:lstStyle/>
          <a:p>
            <a:pPr marL="0" marR="0" lvl="0" indent="0" algn="l" rtl="0">
              <a:lnSpc>
                <a:spcPct val="131250"/>
              </a:lnSpc>
              <a:spcBef>
                <a:spcPts val="150"/>
              </a:spcBef>
              <a:spcAft>
                <a:spcPts val="0"/>
              </a:spcAft>
              <a:buNone/>
            </a:pPr>
            <a:r>
              <a:rPr lang="en-US" b="1" dirty="0" err="1" smtClean="0">
                <a:solidFill>
                  <a:schemeClr val="dk1"/>
                </a:solidFill>
                <a:latin typeface="Meiryo UI" panose="020B0604030504040204" pitchFamily="50" charset="-128"/>
                <a:ea typeface="Meiryo UI" panose="020B0604030504040204" pitchFamily="50" charset="-128"/>
              </a:rPr>
              <a:t>スナップショットとレプリカ</a:t>
            </a:r>
            <a:r>
              <a:rPr lang="en-US" b="1" dirty="0" smtClean="0">
                <a:solidFill>
                  <a:schemeClr val="dk1"/>
                </a:solidFill>
                <a:latin typeface="Meiryo UI" panose="020B0604030504040204" pitchFamily="50" charset="-128"/>
                <a:ea typeface="Meiryo UI" panose="020B0604030504040204" pitchFamily="50" charset="-128"/>
              </a:rPr>
              <a:t>: </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ファイルレベルのマルチバージョン管理</a:t>
            </a:r>
            <a:r>
              <a:rPr lang="en-US" sz="1200" dirty="0" smtClean="0">
                <a:solidFill>
                  <a:schemeClr val="dk1"/>
                </a:solidFill>
                <a:latin typeface="Meiryo UI" panose="020B0604030504040204" pitchFamily="50" charset="-128"/>
                <a:ea typeface="Meiryo UI" panose="020B0604030504040204" pitchFamily="50" charset="-128"/>
              </a:rPr>
              <a:t>。</a:t>
            </a:r>
            <a:r>
              <a:rPr lang="en-US" sz="1200" dirty="0">
                <a:solidFill>
                  <a:schemeClr val="dk1"/>
                </a:solidFill>
                <a:latin typeface="Meiryo UI" panose="020B0604030504040204" pitchFamily="50" charset="-128"/>
                <a:ea typeface="Meiryo UI" panose="020B0604030504040204" pitchFamily="50" charset="-128"/>
              </a:rPr>
              <a:t/>
            </a:r>
            <a:br>
              <a:rPr lang="en-US" sz="1200" dirty="0">
                <a:solidFill>
                  <a:schemeClr val="dk1"/>
                </a:solidFill>
                <a:latin typeface="Meiryo UI" panose="020B0604030504040204" pitchFamily="50" charset="-128"/>
                <a:ea typeface="Meiryo UI" panose="020B0604030504040204" pitchFamily="50" charset="-128"/>
              </a:rPr>
            </a:br>
            <a:r>
              <a:rPr lang="en-US" sz="1200" dirty="0" err="1" smtClean="0">
                <a:solidFill>
                  <a:schemeClr val="dk1"/>
                </a:solidFill>
                <a:latin typeface="Meiryo UI" panose="020B0604030504040204" pitchFamily="50" charset="-128"/>
                <a:ea typeface="Meiryo UI" panose="020B0604030504040204" pitchFamily="50" charset="-128"/>
              </a:rPr>
              <a:t>パフォーマンスへの影響のない軽量スナップショット</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p:txBody>
      </p:sp>
      <p:sp>
        <p:nvSpPr>
          <p:cNvPr id="746" name="Google Shape;746;p51"/>
          <p:cNvSpPr txBox="1"/>
          <p:nvPr/>
        </p:nvSpPr>
        <p:spPr>
          <a:xfrm>
            <a:off x="7381061" y="4508804"/>
            <a:ext cx="3541216" cy="707886"/>
          </a:xfrm>
          <a:prstGeom prst="rect">
            <a:avLst/>
          </a:prstGeom>
          <a:noFill/>
          <a:ln>
            <a:noFill/>
          </a:ln>
        </p:spPr>
        <p:txBody>
          <a:bodyPr spcFirstLastPara="1" wrap="square" lIns="91425" tIns="45700" rIns="91425" bIns="45700" anchor="t" anchorCtr="0">
            <a:noAutofit/>
          </a:bodyPr>
          <a:lstStyle/>
          <a:p>
            <a:pPr marL="0" marR="0" lvl="0" indent="0" algn="l" rtl="0">
              <a:lnSpc>
                <a:spcPct val="98437"/>
              </a:lnSpc>
              <a:spcBef>
                <a:spcPts val="0"/>
              </a:spcBef>
              <a:spcAft>
                <a:spcPts val="0"/>
              </a:spcAft>
              <a:buNone/>
            </a:pPr>
            <a:r>
              <a:rPr lang="en-US" sz="1600" b="1" dirty="0" err="1" smtClean="0">
                <a:solidFill>
                  <a:schemeClr val="dk1"/>
                </a:solidFill>
                <a:latin typeface="Meiryo UI" panose="020B0604030504040204" pitchFamily="50" charset="-128"/>
                <a:ea typeface="Meiryo UI" panose="020B0604030504040204" pitchFamily="50" charset="-128"/>
              </a:rPr>
              <a:t>SnapSync</a:t>
            </a:r>
            <a:r>
              <a:rPr lang="en-US" sz="1600" b="1" dirty="0" smtClean="0">
                <a:solidFill>
                  <a:schemeClr val="dk1"/>
                </a:solidFill>
                <a:latin typeface="Meiryo UI" panose="020B0604030504040204" pitchFamily="50" charset="-128"/>
                <a:ea typeface="Meiryo UI" panose="020B0604030504040204" pitchFamily="50" charset="-128"/>
              </a:rPr>
              <a:t>: </a:t>
            </a:r>
            <a:endParaRPr lang="en-US"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98437"/>
              </a:lnSpc>
              <a:spcBef>
                <a:spcPts val="0"/>
              </a:spcBef>
              <a:spcAft>
                <a:spcPts val="0"/>
              </a:spcAft>
              <a:buNone/>
            </a:pPr>
            <a:r>
              <a:rPr lang="en-US" sz="1200" dirty="0" err="1" smtClean="0">
                <a:solidFill>
                  <a:schemeClr val="dk1"/>
                </a:solidFill>
                <a:latin typeface="Meiryo UI" panose="020B0604030504040204" pitchFamily="50" charset="-128"/>
                <a:ea typeface="Meiryo UI" panose="020B0604030504040204" pitchFamily="50" charset="-128"/>
              </a:rPr>
              <a:t>ブロックレベル</a:t>
            </a:r>
            <a:r>
              <a:rPr lang="en-US" sz="1200" dirty="0" err="1">
                <a:solidFill>
                  <a:schemeClr val="dk1"/>
                </a:solidFill>
                <a:latin typeface="Meiryo UI" panose="020B0604030504040204" pitchFamily="50" charset="-128"/>
                <a:ea typeface="Meiryo UI" panose="020B0604030504040204" pitchFamily="50" charset="-128"/>
              </a:rPr>
              <a:t>、データコピーをミラーリングし、常に最新の状態に保ちます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747" name="Google Shape;747;p51"/>
          <p:cNvSpPr/>
          <p:nvPr/>
        </p:nvSpPr>
        <p:spPr>
          <a:xfrm>
            <a:off x="2790511" y="4657547"/>
            <a:ext cx="2682102"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smtClean="0">
                <a:solidFill>
                  <a:schemeClr val="dk1"/>
                </a:solidFill>
                <a:latin typeface="Meiryo UI" panose="020B0604030504040204" pitchFamily="50" charset="-128"/>
                <a:ea typeface="Meiryo UI" panose="020B0604030504040204" pitchFamily="50" charset="-128"/>
              </a:rPr>
              <a:t>RPO: </a:t>
            </a:r>
            <a:r>
              <a:rPr lang="en-US" sz="1600" b="1" dirty="0" err="1" smtClean="0">
                <a:solidFill>
                  <a:schemeClr val="dk1"/>
                </a:solidFill>
                <a:latin typeface="Meiryo UI" panose="020B0604030504040204" pitchFamily="50" charset="-128"/>
                <a:ea typeface="Meiryo UI" panose="020B0604030504040204" pitchFamily="50" charset="-128"/>
              </a:rPr>
              <a:t>リアルタイム</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748" name="Google Shape;748;p51"/>
          <p:cNvSpPr/>
          <p:nvPr/>
        </p:nvSpPr>
        <p:spPr>
          <a:xfrm>
            <a:off x="2609070" y="3434576"/>
            <a:ext cx="3217891"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smtClean="0">
                <a:solidFill>
                  <a:schemeClr val="dk1"/>
                </a:solidFill>
                <a:latin typeface="Meiryo UI" panose="020B0604030504040204" pitchFamily="50" charset="-128"/>
                <a:ea typeface="Meiryo UI" panose="020B0604030504040204" pitchFamily="50" charset="-128"/>
              </a:rPr>
              <a:t>RPO: 1</a:t>
            </a:r>
            <a:r>
              <a:rPr lang="ja-JP" altLang="en-US" sz="1600" b="1" dirty="0" smtClean="0">
                <a:solidFill>
                  <a:schemeClr val="dk1"/>
                </a:solidFill>
                <a:latin typeface="Meiryo UI" panose="020B0604030504040204" pitchFamily="50" charset="-128"/>
                <a:ea typeface="Meiryo UI" panose="020B0604030504040204" pitchFamily="50" charset="-128"/>
              </a:rPr>
              <a:t>時間ごと</a:t>
            </a:r>
            <a:r>
              <a:rPr lang="en-US" sz="1600" b="1" dirty="0" smtClean="0">
                <a:solidFill>
                  <a:schemeClr val="dk1"/>
                </a:solidFill>
                <a:latin typeface="Meiryo UI" panose="020B0604030504040204" pitchFamily="50" charset="-128"/>
                <a:ea typeface="Meiryo UI" panose="020B0604030504040204" pitchFamily="50" charset="-128"/>
              </a:rPr>
              <a:t>/</a:t>
            </a:r>
            <a:r>
              <a:rPr lang="en-US" sz="1600" b="1" dirty="0" err="1">
                <a:solidFill>
                  <a:schemeClr val="dk1"/>
                </a:solidFill>
                <a:latin typeface="Meiryo UI" panose="020B0604030504040204" pitchFamily="50" charset="-128"/>
                <a:ea typeface="Meiryo UI" panose="020B0604030504040204" pitchFamily="50" charset="-128"/>
              </a:rPr>
              <a:t>毎日</a:t>
            </a:r>
            <a:r>
              <a:rPr lang="en-US" sz="1600" b="1" dirty="0">
                <a:solidFill>
                  <a:schemeClr val="dk1"/>
                </a:solidFill>
                <a:latin typeface="Meiryo UI" panose="020B0604030504040204" pitchFamily="50" charset="-128"/>
                <a:ea typeface="Meiryo UI" panose="020B0604030504040204" pitchFamily="50" charset="-128"/>
              </a:rPr>
              <a:t>/</a:t>
            </a:r>
            <a:r>
              <a:rPr lang="en-US" sz="1600" b="1" dirty="0" err="1">
                <a:solidFill>
                  <a:schemeClr val="dk1"/>
                </a:solidFill>
                <a:latin typeface="Meiryo UI" panose="020B0604030504040204" pitchFamily="50" charset="-128"/>
                <a:ea typeface="Meiryo UI" panose="020B0604030504040204" pitchFamily="50" charset="-128"/>
              </a:rPr>
              <a:t>毎年</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749" name="Google Shape;749;p51"/>
          <p:cNvSpPr/>
          <p:nvPr/>
        </p:nvSpPr>
        <p:spPr>
          <a:xfrm>
            <a:off x="2928181" y="2186677"/>
            <a:ext cx="2567928"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smtClean="0">
                <a:solidFill>
                  <a:schemeClr val="dk1"/>
                </a:solidFill>
                <a:latin typeface="Meiryo UI" panose="020B0604030504040204" pitchFamily="50" charset="-128"/>
                <a:ea typeface="Meiryo UI" panose="020B0604030504040204" pitchFamily="50" charset="-128"/>
              </a:rPr>
              <a:t>RPO: </a:t>
            </a:r>
            <a:r>
              <a:rPr lang="en-US" sz="1600" b="1" dirty="0" err="1" smtClean="0">
                <a:solidFill>
                  <a:schemeClr val="dk1"/>
                </a:solidFill>
                <a:latin typeface="Meiryo UI" panose="020B0604030504040204" pitchFamily="50" charset="-128"/>
                <a:ea typeface="Meiryo UI" panose="020B0604030504040204" pitchFamily="50" charset="-128"/>
              </a:rPr>
              <a:t>毎日</a:t>
            </a:r>
            <a:r>
              <a:rPr lang="en-US" sz="1600" b="1" dirty="0" smtClean="0">
                <a:solidFill>
                  <a:schemeClr val="dk1"/>
                </a:solidFill>
                <a:latin typeface="Meiryo UI" panose="020B0604030504040204" pitchFamily="50" charset="-128"/>
                <a:ea typeface="Meiryo UI" panose="020B0604030504040204" pitchFamily="50" charset="-128"/>
              </a:rPr>
              <a:t>/</a:t>
            </a:r>
            <a:r>
              <a:rPr lang="ja-JP" altLang="en-US" sz="1600" b="1" dirty="0">
                <a:solidFill>
                  <a:schemeClr val="dk1"/>
                </a:solidFill>
                <a:latin typeface="Meiryo UI" panose="020B0604030504040204" pitchFamily="50" charset="-128"/>
                <a:ea typeface="Meiryo UI" panose="020B0604030504040204" pitchFamily="50" charset="-128"/>
              </a:rPr>
              <a:t>定期的</a:t>
            </a:r>
            <a:endParaRPr dirty="0">
              <a:latin typeface="Meiryo UI" panose="020B0604030504040204" pitchFamily="50" charset="-128"/>
              <a:ea typeface="Meiryo UI" panose="020B0604030504040204" pitchFamily="50" charset="-128"/>
            </a:endParaRPr>
          </a:p>
        </p:txBody>
      </p:sp>
      <p:sp>
        <p:nvSpPr>
          <p:cNvPr id="750" name="Google Shape;750;p51"/>
          <p:cNvSpPr txBox="1"/>
          <p:nvPr/>
        </p:nvSpPr>
        <p:spPr>
          <a:xfrm>
            <a:off x="7401667" y="2027989"/>
            <a:ext cx="3480906" cy="694357"/>
          </a:xfrm>
          <a:prstGeom prst="rect">
            <a:avLst/>
          </a:prstGeom>
          <a:noFill/>
          <a:ln>
            <a:noFill/>
          </a:ln>
        </p:spPr>
        <p:txBody>
          <a:bodyPr spcFirstLastPara="1" wrap="square" lIns="91425" tIns="45700" rIns="91425" bIns="45700" anchor="t" anchorCtr="0">
            <a:noAutofit/>
          </a:bodyPr>
          <a:lstStyle/>
          <a:p>
            <a:pPr marL="0" marR="0" lvl="0" indent="0" algn="l" rtl="0">
              <a:lnSpc>
                <a:spcPct val="112500"/>
              </a:lnSpc>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HBS </a:t>
            </a:r>
            <a:r>
              <a:rPr lang="en-US" b="1" dirty="0" smtClean="0">
                <a:solidFill>
                  <a:schemeClr val="dk1"/>
                </a:solidFill>
                <a:latin typeface="Meiryo UI" panose="020B0604030504040204" pitchFamily="50" charset="-128"/>
                <a:ea typeface="Meiryo UI" panose="020B0604030504040204" pitchFamily="50" charset="-128"/>
              </a:rPr>
              <a:t>3(Hybrid </a:t>
            </a:r>
            <a:r>
              <a:rPr lang="en-US" b="1" dirty="0">
                <a:solidFill>
                  <a:schemeClr val="dk1"/>
                </a:solidFill>
                <a:latin typeface="Meiryo UI" panose="020B0604030504040204" pitchFamily="50" charset="-128"/>
                <a:ea typeface="Meiryo UI" panose="020B0604030504040204" pitchFamily="50" charset="-128"/>
              </a:rPr>
              <a:t>Backup Sync </a:t>
            </a:r>
            <a:r>
              <a:rPr lang="en-US" b="1" dirty="0" smtClean="0">
                <a:solidFill>
                  <a:schemeClr val="dk1"/>
                </a:solidFill>
                <a:latin typeface="Meiryo UI" panose="020B0604030504040204" pitchFamily="50" charset="-128"/>
                <a:ea typeface="Meiryo UI" panose="020B0604030504040204" pitchFamily="50" charset="-128"/>
              </a:rPr>
              <a:t>3): </a:t>
            </a:r>
            <a:br>
              <a:rPr lang="en-US" b="1" dirty="0" smtClean="0">
                <a:solidFill>
                  <a:schemeClr val="dk1"/>
                </a:solidFill>
                <a:latin typeface="Meiryo UI" panose="020B0604030504040204" pitchFamily="50" charset="-128"/>
                <a:ea typeface="Meiryo UI" panose="020B0604030504040204" pitchFamily="50" charset="-128"/>
              </a:rPr>
            </a:br>
            <a:r>
              <a:rPr lang="en-US" sz="1200" dirty="0" err="1" smtClean="0">
                <a:solidFill>
                  <a:schemeClr val="dk1"/>
                </a:solidFill>
                <a:latin typeface="Meiryo UI" panose="020B0604030504040204" pitchFamily="50" charset="-128"/>
                <a:ea typeface="Meiryo UI" panose="020B0604030504040204" pitchFamily="50" charset="-128"/>
              </a:rPr>
              <a:t>ファイルレベル</a:t>
            </a:r>
            <a:r>
              <a:rPr lang="en-US" sz="1200" dirty="0" err="1">
                <a:solidFill>
                  <a:schemeClr val="dk1"/>
                </a:solidFill>
                <a:latin typeface="Meiryo UI" panose="020B0604030504040204" pitchFamily="50" charset="-128"/>
                <a:ea typeface="Meiryo UI" panose="020B0604030504040204" pitchFamily="50" charset="-128"/>
              </a:rPr>
              <a:t>、</a:t>
            </a:r>
            <a:r>
              <a:rPr lang="en-US" sz="1200" dirty="0" err="1" smtClean="0">
                <a:solidFill>
                  <a:schemeClr val="dk1"/>
                </a:solidFill>
                <a:latin typeface="Meiryo UI" panose="020B0604030504040204" pitchFamily="50" charset="-128"/>
                <a:ea typeface="Meiryo UI" panose="020B0604030504040204" pitchFamily="50" charset="-128"/>
              </a:rPr>
              <a:t>マルチバージョン管理</a:t>
            </a:r>
            <a:r>
              <a:rPr lang="en-US" sz="1200" dirty="0" smtClean="0">
                <a:solidFill>
                  <a:schemeClr val="dk1"/>
                </a:solidFill>
                <a:latin typeface="Meiryo UI" panose="020B0604030504040204" pitchFamily="50" charset="-128"/>
                <a:ea typeface="Meiryo UI" panose="020B0604030504040204" pitchFamily="50" charset="-128"/>
              </a:rPr>
              <a:t>: </a:t>
            </a:r>
            <a:r>
              <a:rPr lang="en-US" sz="1200" dirty="0" err="1" smtClean="0">
                <a:solidFill>
                  <a:schemeClr val="dk1"/>
                </a:solidFill>
                <a:latin typeface="Meiryo UI" panose="020B0604030504040204" pitchFamily="50" charset="-128"/>
                <a:ea typeface="Meiryo UI" panose="020B0604030504040204" pitchFamily="50" charset="-128"/>
              </a:rPr>
              <a:t>RTRR、Rsync、FTP、WebDAV</a:t>
            </a:r>
            <a:r>
              <a:rPr lang="en-US" sz="1200" dirty="0" err="1">
                <a:solidFill>
                  <a:schemeClr val="dk1"/>
                </a:solidFill>
                <a:latin typeface="Meiryo UI" panose="020B0604030504040204" pitchFamily="50" charset="-128"/>
                <a:ea typeface="Meiryo UI" panose="020B0604030504040204" pitchFamily="50" charset="-128"/>
              </a:rPr>
              <a:t>、およびCIFS</a:t>
            </a:r>
            <a:r>
              <a:rPr lang="en-US" sz="1200" dirty="0">
                <a:solidFill>
                  <a:schemeClr val="dk1"/>
                </a:solidFill>
                <a:latin typeface="Meiryo UI" panose="020B0604030504040204" pitchFamily="50" charset="-128"/>
                <a:ea typeface="Meiryo UI" panose="020B0604030504040204" pitchFamily="50" charset="-128"/>
              </a:rPr>
              <a:t>/</a:t>
            </a:r>
            <a:r>
              <a:rPr lang="en-US" sz="1200" dirty="0" err="1">
                <a:solidFill>
                  <a:schemeClr val="dk1"/>
                </a:solidFill>
                <a:latin typeface="Meiryo UI" panose="020B0604030504040204" pitchFamily="50" charset="-128"/>
                <a:ea typeface="Meiryo UI" panose="020B0604030504040204" pitchFamily="50" charset="-128"/>
              </a:rPr>
              <a:t>SMBプロトコル</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9"/>
          <p:cNvSpPr/>
          <p:nvPr/>
        </p:nvSpPr>
        <p:spPr>
          <a:xfrm>
            <a:off x="4379417" y="2209658"/>
            <a:ext cx="3193135"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56" name="Google Shape;56;p19"/>
          <p:cNvSpPr/>
          <p:nvPr/>
        </p:nvSpPr>
        <p:spPr>
          <a:xfrm>
            <a:off x="1006944" y="2218997"/>
            <a:ext cx="3193135"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57" name="Google Shape;57;p19"/>
          <p:cNvPicPr preferRelativeResize="0"/>
          <p:nvPr/>
        </p:nvPicPr>
        <p:blipFill rotWithShape="1">
          <a:blip r:embed="rId3">
            <a:alphaModFix/>
          </a:blip>
          <a:srcRect/>
          <a:stretch/>
        </p:blipFill>
        <p:spPr>
          <a:xfrm>
            <a:off x="2221217" y="2910730"/>
            <a:ext cx="1603889" cy="389179"/>
          </a:xfrm>
          <a:prstGeom prst="rect">
            <a:avLst/>
          </a:prstGeom>
          <a:noFill/>
          <a:ln>
            <a:noFill/>
          </a:ln>
        </p:spPr>
      </p:pic>
      <p:pic>
        <p:nvPicPr>
          <p:cNvPr id="58" name="Google Shape;58;p19"/>
          <p:cNvPicPr preferRelativeResize="0"/>
          <p:nvPr/>
        </p:nvPicPr>
        <p:blipFill rotWithShape="1">
          <a:blip r:embed="rId3">
            <a:alphaModFix/>
          </a:blip>
          <a:srcRect/>
          <a:stretch/>
        </p:blipFill>
        <p:spPr>
          <a:xfrm>
            <a:off x="2221217" y="4956932"/>
            <a:ext cx="1603889" cy="389179"/>
          </a:xfrm>
          <a:prstGeom prst="rect">
            <a:avLst/>
          </a:prstGeom>
          <a:noFill/>
          <a:ln>
            <a:noFill/>
          </a:ln>
        </p:spPr>
      </p:pic>
      <p:pic>
        <p:nvPicPr>
          <p:cNvPr id="59" name="Google Shape;59;p19"/>
          <p:cNvPicPr preferRelativeResize="0"/>
          <p:nvPr/>
        </p:nvPicPr>
        <p:blipFill rotWithShape="1">
          <a:blip r:embed="rId3">
            <a:alphaModFix/>
          </a:blip>
          <a:srcRect/>
          <a:stretch/>
        </p:blipFill>
        <p:spPr>
          <a:xfrm>
            <a:off x="5066456" y="2863765"/>
            <a:ext cx="1271703" cy="308575"/>
          </a:xfrm>
          <a:prstGeom prst="rect">
            <a:avLst/>
          </a:prstGeom>
          <a:noFill/>
          <a:ln>
            <a:noFill/>
          </a:ln>
        </p:spPr>
      </p:pic>
      <p:sp>
        <p:nvSpPr>
          <p:cNvPr id="60" name="Google Shape;60;p19"/>
          <p:cNvSpPr/>
          <p:nvPr/>
        </p:nvSpPr>
        <p:spPr>
          <a:xfrm>
            <a:off x="7751890" y="2209658"/>
            <a:ext cx="3446719"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61" name="Google Shape;61;p19"/>
          <p:cNvSpPr/>
          <p:nvPr/>
        </p:nvSpPr>
        <p:spPr>
          <a:xfrm>
            <a:off x="996526" y="1696887"/>
            <a:ext cx="3213008" cy="757423"/>
          </a:xfrm>
          <a:prstGeom prst="snip2DiagRect">
            <a:avLst>
              <a:gd name="adj1" fmla="val 0"/>
              <a:gd name="adj2" fmla="val 16667"/>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62" name="Google Shape;62;p19"/>
          <p:cNvSpPr/>
          <p:nvPr/>
        </p:nvSpPr>
        <p:spPr>
          <a:xfrm>
            <a:off x="7757029" y="1685122"/>
            <a:ext cx="3446719" cy="757423"/>
          </a:xfrm>
          <a:prstGeom prst="snip2DiagRect">
            <a:avLst>
              <a:gd name="adj1" fmla="val 0"/>
              <a:gd name="adj2" fmla="val 16667"/>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63" name="Google Shape;63;p19"/>
          <p:cNvSpPr/>
          <p:nvPr/>
        </p:nvSpPr>
        <p:spPr>
          <a:xfrm>
            <a:off x="4372048" y="1685122"/>
            <a:ext cx="3213008" cy="757423"/>
          </a:xfrm>
          <a:prstGeom prst="snip2DiagRect">
            <a:avLst>
              <a:gd name="adj1" fmla="val 0"/>
              <a:gd name="adj2" fmla="val 16667"/>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sz="1600" dirty="0">
              <a:solidFill>
                <a:schemeClr val="dk1"/>
              </a:solidFill>
              <a:latin typeface="Meiryo UI" panose="020B0604030504040204" pitchFamily="50" charset="-128"/>
              <a:ea typeface="Meiryo UI" panose="020B0604030504040204" pitchFamily="50" charset="-128"/>
              <a:sym typeface="Arial"/>
            </a:endParaRPr>
          </a:p>
        </p:txBody>
      </p:sp>
      <p:pic>
        <p:nvPicPr>
          <p:cNvPr id="64" name="Google Shape;64;p19" descr="ãwindowsãçåçæå°çµæ"/>
          <p:cNvPicPr preferRelativeResize="0"/>
          <p:nvPr/>
        </p:nvPicPr>
        <p:blipFill rotWithShape="1">
          <a:blip r:embed="rId4">
            <a:alphaModFix/>
          </a:blip>
          <a:srcRect/>
          <a:stretch/>
        </p:blipFill>
        <p:spPr>
          <a:xfrm>
            <a:off x="10351305" y="2346232"/>
            <a:ext cx="822345" cy="822345"/>
          </a:xfrm>
          <a:prstGeom prst="rect">
            <a:avLst/>
          </a:prstGeom>
          <a:noFill/>
          <a:ln>
            <a:noFill/>
          </a:ln>
        </p:spPr>
      </p:pic>
      <p:pic>
        <p:nvPicPr>
          <p:cNvPr id="65" name="Google Shape;65;p19" descr="ç¸éåç"/>
          <p:cNvPicPr preferRelativeResize="0"/>
          <p:nvPr/>
        </p:nvPicPr>
        <p:blipFill rotWithShape="1">
          <a:blip r:embed="rId5">
            <a:alphaModFix/>
          </a:blip>
          <a:srcRect/>
          <a:stretch/>
        </p:blipFill>
        <p:spPr>
          <a:xfrm>
            <a:off x="10316717" y="3851799"/>
            <a:ext cx="822345" cy="613603"/>
          </a:xfrm>
          <a:prstGeom prst="rect">
            <a:avLst/>
          </a:prstGeom>
          <a:noFill/>
          <a:ln>
            <a:noFill/>
          </a:ln>
        </p:spPr>
      </p:pic>
      <p:pic>
        <p:nvPicPr>
          <p:cNvPr id="66" name="Google Shape;66;p19" descr="ãubuntuãçåçæå°çµæ"/>
          <p:cNvPicPr preferRelativeResize="0"/>
          <p:nvPr/>
        </p:nvPicPr>
        <p:blipFill rotWithShape="1">
          <a:blip r:embed="rId6">
            <a:alphaModFix/>
          </a:blip>
          <a:srcRect/>
          <a:stretch/>
        </p:blipFill>
        <p:spPr>
          <a:xfrm>
            <a:off x="10390810" y="5027096"/>
            <a:ext cx="715652" cy="740171"/>
          </a:xfrm>
          <a:prstGeom prst="rect">
            <a:avLst/>
          </a:prstGeom>
          <a:noFill/>
          <a:ln>
            <a:noFill/>
          </a:ln>
        </p:spPr>
      </p:pic>
      <p:sp>
        <p:nvSpPr>
          <p:cNvPr id="67" name="Google Shape;67;p19"/>
          <p:cNvSpPr/>
          <p:nvPr/>
        </p:nvSpPr>
        <p:spPr>
          <a:xfrm>
            <a:off x="1099978" y="1283205"/>
            <a:ext cx="4554534" cy="552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67" b="1" dirty="0">
                <a:solidFill>
                  <a:schemeClr val="lt1"/>
                </a:solidFill>
                <a:latin typeface="Meiryo UI" panose="020B0604030504040204" pitchFamily="50" charset="-128"/>
                <a:ea typeface="Meiryo UI" panose="020B0604030504040204" pitchFamily="50" charset="-128"/>
              </a:rPr>
              <a:t>HBS </a:t>
            </a:r>
            <a:r>
              <a:rPr lang="en-US" sz="1667" b="1" dirty="0" smtClean="0">
                <a:solidFill>
                  <a:schemeClr val="lt1"/>
                </a:solidFill>
                <a:latin typeface="Meiryo UI" panose="020B0604030504040204" pitchFamily="50" charset="-128"/>
                <a:ea typeface="Meiryo UI" panose="020B0604030504040204" pitchFamily="50" charset="-128"/>
              </a:rPr>
              <a:t>3(ハイブリッドバックアップ同期3)</a:t>
            </a:r>
            <a:endParaRPr sz="1667" b="1" dirty="0">
              <a:solidFill>
                <a:schemeClr val="lt1"/>
              </a:solidFill>
              <a:latin typeface="Meiryo UI" panose="020B0604030504040204" pitchFamily="50" charset="-128"/>
              <a:ea typeface="Meiryo UI" panose="020B0604030504040204" pitchFamily="50" charset="-128"/>
              <a:sym typeface="Arial"/>
            </a:endParaRPr>
          </a:p>
        </p:txBody>
      </p:sp>
      <p:cxnSp>
        <p:nvCxnSpPr>
          <p:cNvPr id="68" name="Google Shape;68;p19"/>
          <p:cNvCxnSpPr/>
          <p:nvPr/>
        </p:nvCxnSpPr>
        <p:spPr>
          <a:xfrm>
            <a:off x="3823079" y="2968541"/>
            <a:ext cx="927185" cy="0"/>
          </a:xfrm>
          <a:prstGeom prst="straightConnector1">
            <a:avLst/>
          </a:prstGeom>
          <a:noFill/>
          <a:ln w="63500" cap="rnd" cmpd="sng">
            <a:solidFill>
              <a:srgbClr val="3333FF"/>
            </a:solidFill>
            <a:prstDash val="solid"/>
            <a:miter lim="800000"/>
            <a:headEnd type="triangle" w="med" len="med"/>
            <a:tailEnd type="triangle" w="med" len="med"/>
          </a:ln>
        </p:spPr>
      </p:cxnSp>
      <p:pic>
        <p:nvPicPr>
          <p:cNvPr id="69" name="Google Shape;69;p19"/>
          <p:cNvPicPr preferRelativeResize="0"/>
          <p:nvPr/>
        </p:nvPicPr>
        <p:blipFill rotWithShape="1">
          <a:blip r:embed="rId7">
            <a:alphaModFix/>
          </a:blip>
          <a:srcRect/>
          <a:stretch/>
        </p:blipFill>
        <p:spPr>
          <a:xfrm>
            <a:off x="4732705" y="2625966"/>
            <a:ext cx="269372" cy="838047"/>
          </a:xfrm>
          <a:prstGeom prst="rect">
            <a:avLst/>
          </a:prstGeom>
          <a:noFill/>
          <a:ln>
            <a:noFill/>
          </a:ln>
          <a:effectLst>
            <a:outerShdw blurRad="50800" dist="38100" dir="2700000" algn="tl" rotWithShape="0">
              <a:srgbClr val="000000">
                <a:alpha val="40000"/>
              </a:srgbClr>
            </a:outerShdw>
          </a:effectLst>
        </p:spPr>
      </p:pic>
      <p:sp>
        <p:nvSpPr>
          <p:cNvPr id="70" name="Google Shape;70;p19"/>
          <p:cNvSpPr/>
          <p:nvPr/>
        </p:nvSpPr>
        <p:spPr>
          <a:xfrm>
            <a:off x="3506020" y="2543865"/>
            <a:ext cx="1097632" cy="247508"/>
          </a:xfrm>
          <a:prstGeom prst="roundRect">
            <a:avLst>
              <a:gd name="adj" fmla="val 33459"/>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1" name="Google Shape;71;p19"/>
          <p:cNvSpPr txBox="1"/>
          <p:nvPr/>
        </p:nvSpPr>
        <p:spPr>
          <a:xfrm>
            <a:off x="3197916" y="2535155"/>
            <a:ext cx="1722923" cy="256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067" b="1" dirty="0" smtClean="0">
                <a:solidFill>
                  <a:schemeClr val="lt1"/>
                </a:solidFill>
                <a:latin typeface="Meiryo UI" panose="020B0604030504040204" pitchFamily="50" charset="-128"/>
                <a:ea typeface="Meiryo UI" panose="020B0604030504040204" pitchFamily="50" charset="-128"/>
              </a:rPr>
              <a:t>バックアップ</a:t>
            </a:r>
            <a:r>
              <a:rPr lang="en-US" altLang="ja-JP" sz="1067" b="1" dirty="0" smtClean="0">
                <a:solidFill>
                  <a:schemeClr val="lt1"/>
                </a:solidFill>
                <a:latin typeface="Meiryo UI" panose="020B0604030504040204" pitchFamily="50" charset="-128"/>
                <a:ea typeface="Meiryo UI" panose="020B0604030504040204" pitchFamily="50" charset="-128"/>
              </a:rPr>
              <a:t>/</a:t>
            </a:r>
            <a:r>
              <a:rPr lang="ja-JP" altLang="en-US" sz="1067" b="1" dirty="0" smtClean="0">
                <a:solidFill>
                  <a:schemeClr val="lt1"/>
                </a:solidFill>
                <a:latin typeface="Meiryo UI" panose="020B0604030504040204" pitchFamily="50" charset="-128"/>
                <a:ea typeface="Meiryo UI" panose="020B0604030504040204" pitchFamily="50" charset="-128"/>
              </a:rPr>
              <a:t>復元</a:t>
            </a:r>
            <a:endParaRPr sz="1067" b="1" dirty="0">
              <a:solidFill>
                <a:schemeClr val="lt1"/>
              </a:solidFill>
              <a:latin typeface="Meiryo UI" panose="020B0604030504040204" pitchFamily="50" charset="-128"/>
              <a:ea typeface="Meiryo UI" panose="020B0604030504040204" pitchFamily="50" charset="-128"/>
              <a:sym typeface="Arial"/>
            </a:endParaRPr>
          </a:p>
        </p:txBody>
      </p:sp>
      <p:cxnSp>
        <p:nvCxnSpPr>
          <p:cNvPr id="72" name="Google Shape;72;p19"/>
          <p:cNvCxnSpPr/>
          <p:nvPr/>
        </p:nvCxnSpPr>
        <p:spPr>
          <a:xfrm>
            <a:off x="6282911" y="3012881"/>
            <a:ext cx="589048" cy="0"/>
          </a:xfrm>
          <a:prstGeom prst="straightConnector1">
            <a:avLst/>
          </a:prstGeom>
          <a:noFill/>
          <a:ln w="63500" cap="rnd" cmpd="sng">
            <a:solidFill>
              <a:srgbClr val="3333FF"/>
            </a:solidFill>
            <a:prstDash val="solid"/>
            <a:miter lim="800000"/>
            <a:headEnd type="triangle" w="med" len="med"/>
            <a:tailEnd type="triangle" w="med" len="med"/>
          </a:ln>
        </p:spPr>
      </p:cxnSp>
      <p:pic>
        <p:nvPicPr>
          <p:cNvPr id="73" name="Google Shape;73;p19"/>
          <p:cNvPicPr preferRelativeResize="0"/>
          <p:nvPr/>
        </p:nvPicPr>
        <p:blipFill rotWithShape="1">
          <a:blip r:embed="rId8">
            <a:alphaModFix/>
          </a:blip>
          <a:srcRect/>
          <a:stretch/>
        </p:blipFill>
        <p:spPr>
          <a:xfrm>
            <a:off x="6876254" y="2614369"/>
            <a:ext cx="600072" cy="600072"/>
          </a:xfrm>
          <a:prstGeom prst="rect">
            <a:avLst/>
          </a:prstGeom>
          <a:noFill/>
          <a:ln>
            <a:noFill/>
          </a:ln>
          <a:effectLst>
            <a:outerShdw blurRad="50800" dist="38100" dir="2700000" algn="tl" rotWithShape="0">
              <a:srgbClr val="000000">
                <a:alpha val="40000"/>
              </a:srgbClr>
            </a:outerShdw>
          </a:effectLst>
        </p:spPr>
      </p:pic>
      <p:pic>
        <p:nvPicPr>
          <p:cNvPr id="74" name="Google Shape;74;p19"/>
          <p:cNvPicPr preferRelativeResize="0"/>
          <p:nvPr/>
        </p:nvPicPr>
        <p:blipFill rotWithShape="1">
          <a:blip r:embed="rId9">
            <a:alphaModFix/>
          </a:blip>
          <a:srcRect/>
          <a:stretch/>
        </p:blipFill>
        <p:spPr>
          <a:xfrm>
            <a:off x="4541505" y="4343473"/>
            <a:ext cx="2079639" cy="900559"/>
          </a:xfrm>
          <a:prstGeom prst="rect">
            <a:avLst/>
          </a:prstGeom>
          <a:noFill/>
          <a:ln>
            <a:noFill/>
          </a:ln>
          <a:effectLst>
            <a:outerShdw blurRad="50800" dist="38100" dir="2700000" algn="tl" rotWithShape="0">
              <a:srgbClr val="000000">
                <a:alpha val="40000"/>
              </a:srgbClr>
            </a:outerShdw>
          </a:effectLst>
        </p:spPr>
      </p:pic>
      <p:pic>
        <p:nvPicPr>
          <p:cNvPr id="75" name="Google Shape;75;p19"/>
          <p:cNvPicPr preferRelativeResize="0"/>
          <p:nvPr/>
        </p:nvPicPr>
        <p:blipFill rotWithShape="1">
          <a:blip r:embed="rId10">
            <a:alphaModFix/>
          </a:blip>
          <a:srcRect/>
          <a:stretch/>
        </p:blipFill>
        <p:spPr>
          <a:xfrm>
            <a:off x="5230701" y="4593023"/>
            <a:ext cx="509677" cy="509677"/>
          </a:xfrm>
          <a:prstGeom prst="rect">
            <a:avLst/>
          </a:prstGeom>
          <a:noFill/>
          <a:ln>
            <a:noFill/>
          </a:ln>
        </p:spPr>
      </p:pic>
      <p:pic>
        <p:nvPicPr>
          <p:cNvPr id="76" name="Google Shape;76;p19"/>
          <p:cNvPicPr preferRelativeResize="0"/>
          <p:nvPr/>
        </p:nvPicPr>
        <p:blipFill rotWithShape="1">
          <a:blip r:embed="rId7">
            <a:alphaModFix/>
          </a:blip>
          <a:srcRect/>
          <a:stretch/>
        </p:blipFill>
        <p:spPr>
          <a:xfrm>
            <a:off x="4756718" y="4399206"/>
            <a:ext cx="269372" cy="838047"/>
          </a:xfrm>
          <a:prstGeom prst="rect">
            <a:avLst/>
          </a:prstGeom>
          <a:noFill/>
          <a:ln>
            <a:noFill/>
          </a:ln>
          <a:effectLst>
            <a:outerShdw blurRad="50800" dist="38100" dir="2700000" algn="tl" rotWithShape="0">
              <a:srgbClr val="000000">
                <a:alpha val="40000"/>
              </a:srgbClr>
            </a:outerShdw>
          </a:effectLst>
        </p:spPr>
      </p:pic>
      <p:sp>
        <p:nvSpPr>
          <p:cNvPr id="77" name="Google Shape;77;p19"/>
          <p:cNvSpPr/>
          <p:nvPr/>
        </p:nvSpPr>
        <p:spPr>
          <a:xfrm>
            <a:off x="6127029" y="4748825"/>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8" name="Google Shape;78;p19"/>
          <p:cNvSpPr txBox="1"/>
          <p:nvPr/>
        </p:nvSpPr>
        <p:spPr>
          <a:xfrm>
            <a:off x="6114221" y="4721101"/>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79" name="Google Shape;79;p19"/>
          <p:cNvPicPr preferRelativeResize="0"/>
          <p:nvPr/>
        </p:nvPicPr>
        <p:blipFill rotWithShape="1">
          <a:blip r:embed="rId8">
            <a:alphaModFix/>
          </a:blip>
          <a:srcRect/>
          <a:stretch/>
        </p:blipFill>
        <p:spPr>
          <a:xfrm>
            <a:off x="5185774" y="5770173"/>
            <a:ext cx="600072" cy="600072"/>
          </a:xfrm>
          <a:prstGeom prst="rect">
            <a:avLst/>
          </a:prstGeom>
          <a:noFill/>
          <a:ln>
            <a:noFill/>
          </a:ln>
          <a:effectLst>
            <a:outerShdw blurRad="50800" dist="38100" dir="2700000" algn="tl" rotWithShape="0">
              <a:srgbClr val="000000">
                <a:alpha val="40000"/>
              </a:srgbClr>
            </a:outerShdw>
          </a:effectLst>
        </p:spPr>
      </p:pic>
      <p:cxnSp>
        <p:nvCxnSpPr>
          <p:cNvPr id="80" name="Google Shape;80;p19"/>
          <p:cNvCxnSpPr/>
          <p:nvPr/>
        </p:nvCxnSpPr>
        <p:spPr>
          <a:xfrm>
            <a:off x="5472476" y="5266076"/>
            <a:ext cx="0" cy="411776"/>
          </a:xfrm>
          <a:prstGeom prst="straightConnector1">
            <a:avLst/>
          </a:prstGeom>
          <a:noFill/>
          <a:ln w="63500" cap="rnd" cmpd="sng">
            <a:solidFill>
              <a:srgbClr val="2C50F5"/>
            </a:solidFill>
            <a:prstDash val="solid"/>
            <a:miter lim="800000"/>
            <a:headEnd type="triangle" w="med" len="med"/>
            <a:tailEnd type="triangle" w="med" len="med"/>
          </a:ln>
        </p:spPr>
      </p:cxnSp>
      <p:pic>
        <p:nvPicPr>
          <p:cNvPr id="81" name="Google Shape;81;p19"/>
          <p:cNvPicPr preferRelativeResize="0"/>
          <p:nvPr/>
        </p:nvPicPr>
        <p:blipFill rotWithShape="1">
          <a:blip r:embed="rId11">
            <a:alphaModFix/>
          </a:blip>
          <a:srcRect/>
          <a:stretch/>
        </p:blipFill>
        <p:spPr>
          <a:xfrm>
            <a:off x="8542620" y="5269989"/>
            <a:ext cx="1785404" cy="1004291"/>
          </a:xfrm>
          <a:prstGeom prst="rect">
            <a:avLst/>
          </a:prstGeom>
          <a:noFill/>
          <a:ln>
            <a:noFill/>
          </a:ln>
          <a:effectLst>
            <a:outerShdw blurRad="50800" dist="38100" dir="2700000" algn="tl" rotWithShape="0">
              <a:srgbClr val="000000">
                <a:alpha val="40000"/>
              </a:srgbClr>
            </a:outerShdw>
          </a:effectLst>
        </p:spPr>
      </p:pic>
      <p:sp>
        <p:nvSpPr>
          <p:cNvPr id="82" name="Google Shape;82;p19"/>
          <p:cNvSpPr/>
          <p:nvPr/>
        </p:nvSpPr>
        <p:spPr>
          <a:xfrm>
            <a:off x="9630966" y="5105107"/>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83" name="Google Shape;83;p19"/>
          <p:cNvSpPr txBox="1"/>
          <p:nvPr/>
        </p:nvSpPr>
        <p:spPr>
          <a:xfrm>
            <a:off x="9618157" y="5077381"/>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84" name="Google Shape;84;p19"/>
          <p:cNvSpPr/>
          <p:nvPr/>
        </p:nvSpPr>
        <p:spPr>
          <a:xfrm>
            <a:off x="9913380" y="3144413"/>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85" name="Google Shape;85;p19"/>
          <p:cNvSpPr txBox="1"/>
          <p:nvPr/>
        </p:nvSpPr>
        <p:spPr>
          <a:xfrm>
            <a:off x="10346384" y="3144163"/>
            <a:ext cx="702233"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東京</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86" name="Google Shape;86;p19"/>
          <p:cNvPicPr preferRelativeResize="0"/>
          <p:nvPr/>
        </p:nvPicPr>
        <p:blipFill rotWithShape="1">
          <a:blip r:embed="rId11">
            <a:alphaModFix/>
          </a:blip>
          <a:srcRect/>
          <a:stretch/>
        </p:blipFill>
        <p:spPr>
          <a:xfrm>
            <a:off x="8511312" y="2666616"/>
            <a:ext cx="1785404" cy="1004291"/>
          </a:xfrm>
          <a:prstGeom prst="rect">
            <a:avLst/>
          </a:prstGeom>
          <a:noFill/>
          <a:ln>
            <a:noFill/>
          </a:ln>
          <a:effectLst>
            <a:outerShdw blurRad="50800" dist="38100" dir="2700000" algn="tl" rotWithShape="0">
              <a:srgbClr val="000000">
                <a:alpha val="40000"/>
              </a:srgbClr>
            </a:outerShdw>
          </a:effectLst>
        </p:spPr>
      </p:pic>
      <p:pic>
        <p:nvPicPr>
          <p:cNvPr id="87" name="Google Shape;87;p19"/>
          <p:cNvPicPr preferRelativeResize="0"/>
          <p:nvPr/>
        </p:nvPicPr>
        <p:blipFill rotWithShape="1">
          <a:blip r:embed="rId10">
            <a:alphaModFix/>
          </a:blip>
          <a:srcRect/>
          <a:stretch/>
        </p:blipFill>
        <p:spPr>
          <a:xfrm>
            <a:off x="9777470" y="3004567"/>
            <a:ext cx="509677" cy="509677"/>
          </a:xfrm>
          <a:prstGeom prst="rect">
            <a:avLst/>
          </a:prstGeom>
          <a:noFill/>
          <a:ln>
            <a:noFill/>
          </a:ln>
          <a:effectLst>
            <a:outerShdw blurRad="50800" dist="38100" dir="2700000" algn="tl" rotWithShape="0">
              <a:srgbClr val="000000">
                <a:alpha val="40000"/>
              </a:srgbClr>
            </a:outerShdw>
          </a:effectLst>
        </p:spPr>
      </p:pic>
      <p:sp>
        <p:nvSpPr>
          <p:cNvPr id="88" name="Google Shape;88;p19"/>
          <p:cNvSpPr/>
          <p:nvPr/>
        </p:nvSpPr>
        <p:spPr>
          <a:xfrm>
            <a:off x="9599658" y="2501733"/>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89" name="Google Shape;89;p19"/>
          <p:cNvSpPr txBox="1"/>
          <p:nvPr/>
        </p:nvSpPr>
        <p:spPr>
          <a:xfrm>
            <a:off x="9586851" y="2474009"/>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90" name="Google Shape;90;p19"/>
          <p:cNvPicPr preferRelativeResize="0"/>
          <p:nvPr/>
        </p:nvPicPr>
        <p:blipFill rotWithShape="1">
          <a:blip r:embed="rId11">
            <a:alphaModFix/>
          </a:blip>
          <a:srcRect/>
          <a:stretch/>
        </p:blipFill>
        <p:spPr>
          <a:xfrm>
            <a:off x="8481593" y="3987700"/>
            <a:ext cx="1785404" cy="1004291"/>
          </a:xfrm>
          <a:prstGeom prst="rect">
            <a:avLst/>
          </a:prstGeom>
          <a:noFill/>
          <a:ln>
            <a:noFill/>
          </a:ln>
          <a:effectLst>
            <a:outerShdw blurRad="50800" dist="38100" dir="2700000" algn="tl" rotWithShape="0">
              <a:srgbClr val="000000">
                <a:alpha val="40000"/>
              </a:srgbClr>
            </a:outerShdw>
          </a:effectLst>
        </p:spPr>
      </p:pic>
      <p:sp>
        <p:nvSpPr>
          <p:cNvPr id="91" name="Google Shape;91;p19"/>
          <p:cNvSpPr/>
          <p:nvPr/>
        </p:nvSpPr>
        <p:spPr>
          <a:xfrm>
            <a:off x="9569941" y="3822816"/>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92" name="Google Shape;92;p19"/>
          <p:cNvSpPr txBox="1"/>
          <p:nvPr/>
        </p:nvSpPr>
        <p:spPr>
          <a:xfrm>
            <a:off x="9557133" y="3795091"/>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cxnSp>
        <p:nvCxnSpPr>
          <p:cNvPr id="93" name="Google Shape;93;p19"/>
          <p:cNvCxnSpPr/>
          <p:nvPr/>
        </p:nvCxnSpPr>
        <p:spPr>
          <a:xfrm>
            <a:off x="2944159" y="3772687"/>
            <a:ext cx="0" cy="1135610"/>
          </a:xfrm>
          <a:prstGeom prst="straightConnector1">
            <a:avLst/>
          </a:prstGeom>
          <a:noFill/>
          <a:ln w="63500" cap="rnd" cmpd="sng">
            <a:solidFill>
              <a:srgbClr val="3333FF"/>
            </a:solidFill>
            <a:prstDash val="solid"/>
            <a:miter lim="800000"/>
            <a:headEnd type="triangle" w="med" len="med"/>
            <a:tailEnd type="triangle" w="med" len="med"/>
          </a:ln>
        </p:spPr>
      </p:cxnSp>
      <p:cxnSp>
        <p:nvCxnSpPr>
          <p:cNvPr id="94" name="Google Shape;94;p19"/>
          <p:cNvCxnSpPr/>
          <p:nvPr/>
        </p:nvCxnSpPr>
        <p:spPr>
          <a:xfrm rot="-5400000" flipH="1">
            <a:off x="3653113" y="3435714"/>
            <a:ext cx="1264200" cy="951900"/>
          </a:xfrm>
          <a:prstGeom prst="bentConnector3">
            <a:avLst>
              <a:gd name="adj1" fmla="val 0"/>
            </a:avLst>
          </a:prstGeom>
          <a:noFill/>
          <a:ln w="63500" cap="flat" cmpd="sng">
            <a:solidFill>
              <a:srgbClr val="3333FF"/>
            </a:solidFill>
            <a:prstDash val="solid"/>
            <a:miter lim="800000"/>
            <a:headEnd type="triangle" w="med" len="med"/>
            <a:tailEnd type="triangle" w="med" len="med"/>
          </a:ln>
        </p:spPr>
      </p:cxnSp>
      <p:sp>
        <p:nvSpPr>
          <p:cNvPr id="95" name="Google Shape;95;p19"/>
          <p:cNvSpPr/>
          <p:nvPr/>
        </p:nvSpPr>
        <p:spPr>
          <a:xfrm>
            <a:off x="3677185" y="3624643"/>
            <a:ext cx="702233" cy="241012"/>
          </a:xfrm>
          <a:prstGeom prst="roundRect">
            <a:avLst>
              <a:gd name="adj" fmla="val 33459"/>
            </a:avLst>
          </a:prstGeom>
          <a:gradFill>
            <a:gsLst>
              <a:gs pos="0">
                <a:srgbClr val="9A0000"/>
              </a:gs>
              <a:gs pos="100000">
                <a:srgbClr val="D00000"/>
              </a:gs>
            </a:gsLst>
            <a:lin ang="135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96" name="Google Shape;96;p19"/>
          <p:cNvSpPr txBox="1"/>
          <p:nvPr/>
        </p:nvSpPr>
        <p:spPr>
          <a:xfrm>
            <a:off x="3612388" y="3611002"/>
            <a:ext cx="925841" cy="256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67" b="1" dirty="0">
                <a:solidFill>
                  <a:schemeClr val="lt1"/>
                </a:solidFill>
                <a:latin typeface="Meiryo UI" panose="020B0604030504040204" pitchFamily="50" charset="-128"/>
                <a:ea typeface="Meiryo UI" panose="020B0604030504040204" pitchFamily="50" charset="-128"/>
              </a:rPr>
              <a:t>TCP BBR</a:t>
            </a:r>
            <a:endParaRPr sz="1067" b="1" dirty="0">
              <a:solidFill>
                <a:schemeClr val="lt1"/>
              </a:solidFill>
              <a:latin typeface="Meiryo UI" panose="020B0604030504040204" pitchFamily="50" charset="-128"/>
              <a:ea typeface="Meiryo UI" panose="020B0604030504040204" pitchFamily="50" charset="-128"/>
              <a:sym typeface="Arial"/>
            </a:endParaRPr>
          </a:p>
        </p:txBody>
      </p:sp>
      <p:sp>
        <p:nvSpPr>
          <p:cNvPr id="97" name="Google Shape;97;p19"/>
          <p:cNvSpPr/>
          <p:nvPr/>
        </p:nvSpPr>
        <p:spPr>
          <a:xfrm>
            <a:off x="7328653" y="3113244"/>
            <a:ext cx="841869" cy="841869"/>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98" name="Google Shape;98;p19"/>
          <p:cNvGrpSpPr/>
          <p:nvPr/>
        </p:nvGrpSpPr>
        <p:grpSpPr>
          <a:xfrm>
            <a:off x="7539663" y="3227538"/>
            <a:ext cx="432993" cy="622972"/>
            <a:chOff x="5681591" y="3996458"/>
            <a:chExt cx="353664" cy="508836"/>
          </a:xfrm>
        </p:grpSpPr>
        <p:sp>
          <p:nvSpPr>
            <p:cNvPr id="99" name="Google Shape;99;p19"/>
            <p:cNvSpPr/>
            <p:nvPr/>
          </p:nvSpPr>
          <p:spPr>
            <a:xfrm>
              <a:off x="5681591" y="3996458"/>
              <a:ext cx="353664" cy="508836"/>
            </a:xfrm>
            <a:custGeom>
              <a:avLst/>
              <a:gdLst/>
              <a:ahLst/>
              <a:cxnLst/>
              <a:rect l="l" t="t" r="r" b="b"/>
              <a:pathLst>
                <a:path w="353664" h="508836" extrusionOk="0">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0" name="Google Shape;100;p19"/>
            <p:cNvSpPr/>
            <p:nvPr/>
          </p:nvSpPr>
          <p:spPr>
            <a:xfrm>
              <a:off x="5716182" y="4029029"/>
              <a:ext cx="284547" cy="280638"/>
            </a:xfrm>
            <a:custGeom>
              <a:avLst/>
              <a:gdLst/>
              <a:ahLst/>
              <a:cxnLst/>
              <a:rect l="l" t="t" r="r" b="b"/>
              <a:pathLst>
                <a:path w="284547" h="280638" extrusionOk="0">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1" name="Google Shape;101;p19"/>
            <p:cNvSpPr/>
            <p:nvPr/>
          </p:nvSpPr>
          <p:spPr>
            <a:xfrm>
              <a:off x="5893177" y="4356180"/>
              <a:ext cx="101689" cy="92764"/>
            </a:xfrm>
            <a:custGeom>
              <a:avLst/>
              <a:gdLst/>
              <a:ahLst/>
              <a:cxnLst/>
              <a:rect l="l" t="t" r="r" b="b"/>
              <a:pathLst>
                <a:path w="101689" h="92764" extrusionOk="0">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2" name="Google Shape;102;p19"/>
            <p:cNvSpPr/>
            <p:nvPr/>
          </p:nvSpPr>
          <p:spPr>
            <a:xfrm>
              <a:off x="5718201" y="4318462"/>
              <a:ext cx="149178" cy="152305"/>
            </a:xfrm>
            <a:custGeom>
              <a:avLst/>
              <a:gdLst/>
              <a:ahLst/>
              <a:cxnLst/>
              <a:rect l="l" t="t" r="r" b="b"/>
              <a:pathLst>
                <a:path w="149178" h="152305" extrusionOk="0">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3" name="Google Shape;103;p19"/>
            <p:cNvSpPr/>
            <p:nvPr/>
          </p:nvSpPr>
          <p:spPr>
            <a:xfrm>
              <a:off x="5840020" y="4152867"/>
              <a:ext cx="36871" cy="36871"/>
            </a:xfrm>
            <a:custGeom>
              <a:avLst/>
              <a:gdLst/>
              <a:ahLst/>
              <a:cxnLst/>
              <a:rect l="l" t="t" r="r" b="b"/>
              <a:pathLst>
                <a:path w="36871" h="36871" extrusionOk="0">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4" name="Google Shape;104;p19"/>
            <p:cNvSpPr/>
            <p:nvPr/>
          </p:nvSpPr>
          <p:spPr>
            <a:xfrm>
              <a:off x="5782940" y="4254947"/>
              <a:ext cx="110153" cy="146247"/>
            </a:xfrm>
            <a:custGeom>
              <a:avLst/>
              <a:gdLst/>
              <a:ahLst/>
              <a:cxnLst/>
              <a:rect l="l" t="t" r="r" b="b"/>
              <a:pathLst>
                <a:path w="110153" h="146247" extrusionOk="0">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05" name="Google Shape;105;p19"/>
          <p:cNvSpPr/>
          <p:nvPr/>
        </p:nvSpPr>
        <p:spPr>
          <a:xfrm>
            <a:off x="7346190" y="5311879"/>
            <a:ext cx="841869" cy="841869"/>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06" name="Google Shape;106;p19"/>
          <p:cNvGrpSpPr/>
          <p:nvPr/>
        </p:nvGrpSpPr>
        <p:grpSpPr>
          <a:xfrm>
            <a:off x="7521180" y="5541057"/>
            <a:ext cx="506668" cy="426757"/>
            <a:chOff x="5683805" y="5518573"/>
            <a:chExt cx="371586" cy="312979"/>
          </a:xfrm>
        </p:grpSpPr>
        <p:sp>
          <p:nvSpPr>
            <p:cNvPr id="107" name="Google Shape;107;p19"/>
            <p:cNvSpPr/>
            <p:nvPr/>
          </p:nvSpPr>
          <p:spPr>
            <a:xfrm>
              <a:off x="5688578" y="5618924"/>
              <a:ext cx="315913" cy="121737"/>
            </a:xfrm>
            <a:custGeom>
              <a:avLst/>
              <a:gdLst/>
              <a:ahLst/>
              <a:cxnLst/>
              <a:rect l="l" t="t" r="r" b="b"/>
              <a:pathLst>
                <a:path w="315913" h="121737" extrusionOk="0">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8" name="Google Shape;108;p19"/>
            <p:cNvSpPr/>
            <p:nvPr/>
          </p:nvSpPr>
          <p:spPr>
            <a:xfrm>
              <a:off x="5693920" y="5741260"/>
              <a:ext cx="305167" cy="90292"/>
            </a:xfrm>
            <a:custGeom>
              <a:avLst/>
              <a:gdLst/>
              <a:ahLst/>
              <a:cxnLst/>
              <a:rect l="l" t="t" r="r" b="b"/>
              <a:pathLst>
                <a:path w="305167" h="90292" extrusionOk="0">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9" name="Google Shape;109;p19"/>
            <p:cNvSpPr/>
            <p:nvPr/>
          </p:nvSpPr>
          <p:spPr>
            <a:xfrm>
              <a:off x="5683805" y="5652330"/>
              <a:ext cx="114245" cy="150998"/>
            </a:xfrm>
            <a:custGeom>
              <a:avLst/>
              <a:gdLst/>
              <a:ahLst/>
              <a:cxnLst/>
              <a:rect l="l" t="t" r="r" b="b"/>
              <a:pathLst>
                <a:path w="114245" h="150998" extrusionOk="0">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0" name="Google Shape;110;p19"/>
            <p:cNvSpPr/>
            <p:nvPr/>
          </p:nvSpPr>
          <p:spPr>
            <a:xfrm>
              <a:off x="5894952" y="5652330"/>
              <a:ext cx="114245" cy="150998"/>
            </a:xfrm>
            <a:custGeom>
              <a:avLst/>
              <a:gdLst/>
              <a:ahLst/>
              <a:cxnLst/>
              <a:rect l="l" t="t" r="r" b="b"/>
              <a:pathLst>
                <a:path w="114245" h="150998" extrusionOk="0">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1" name="Google Shape;111;p19"/>
            <p:cNvSpPr/>
            <p:nvPr/>
          </p:nvSpPr>
          <p:spPr>
            <a:xfrm>
              <a:off x="5742666" y="5518573"/>
              <a:ext cx="312723" cy="85367"/>
            </a:xfrm>
            <a:custGeom>
              <a:avLst/>
              <a:gdLst/>
              <a:ahLst/>
              <a:cxnLst/>
              <a:rect l="l" t="t" r="r" b="b"/>
              <a:pathLst>
                <a:path w="312723" h="85367" extrusionOk="0">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2" name="Google Shape;112;p19"/>
            <p:cNvSpPr/>
            <p:nvPr/>
          </p:nvSpPr>
          <p:spPr>
            <a:xfrm>
              <a:off x="6020663" y="5760481"/>
              <a:ext cx="880" cy="5667"/>
            </a:xfrm>
            <a:custGeom>
              <a:avLst/>
              <a:gdLst/>
              <a:ahLst/>
              <a:cxnLst/>
              <a:rect l="l" t="t" r="r" b="b"/>
              <a:pathLst>
                <a:path w="880" h="5667" extrusionOk="0">
                  <a:moveTo>
                    <a:pt x="0" y="5667"/>
                  </a:moveTo>
                  <a:cubicBezTo>
                    <a:pt x="1107" y="4169"/>
                    <a:pt x="1238" y="2345"/>
                    <a:pt x="0" y="0"/>
                  </a:cubicBezTo>
                  <a:lnTo>
                    <a:pt x="0" y="5667"/>
                  </a:lnTo>
                  <a:lnTo>
                    <a:pt x="0" y="5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3" name="Google Shape;113;p19"/>
            <p:cNvSpPr/>
            <p:nvPr/>
          </p:nvSpPr>
          <p:spPr>
            <a:xfrm>
              <a:off x="5726214" y="5550578"/>
              <a:ext cx="73091" cy="53297"/>
            </a:xfrm>
            <a:custGeom>
              <a:avLst/>
              <a:gdLst/>
              <a:ahLst/>
              <a:cxnLst/>
              <a:rect l="l" t="t" r="r" b="b"/>
              <a:pathLst>
                <a:path w="73091" h="53297" extrusionOk="0">
                  <a:moveTo>
                    <a:pt x="0" y="53297"/>
                  </a:moveTo>
                  <a:lnTo>
                    <a:pt x="7101" y="4765"/>
                  </a:lnTo>
                  <a:cubicBezTo>
                    <a:pt x="7947" y="-1033"/>
                    <a:pt x="15244" y="-1880"/>
                    <a:pt x="20911" y="4114"/>
                  </a:cubicBezTo>
                  <a:lnTo>
                    <a:pt x="73091" y="53297"/>
                  </a:lnTo>
                  <a:lnTo>
                    <a:pt x="0" y="53297"/>
                  </a:lnTo>
                  <a:lnTo>
                    <a:pt x="0" y="5329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4" name="Google Shape;114;p19"/>
            <p:cNvSpPr/>
            <p:nvPr/>
          </p:nvSpPr>
          <p:spPr>
            <a:xfrm>
              <a:off x="6020598" y="5595866"/>
              <a:ext cx="34793" cy="149529"/>
            </a:xfrm>
            <a:custGeom>
              <a:avLst/>
              <a:gdLst/>
              <a:ahLst/>
              <a:cxnLst/>
              <a:rect l="l" t="t" r="r" b="b"/>
              <a:pathLst>
                <a:path w="34793" h="149529" extrusionOk="0">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15" name="Google Shape;115;p19"/>
          <p:cNvGrpSpPr/>
          <p:nvPr/>
        </p:nvGrpSpPr>
        <p:grpSpPr>
          <a:xfrm>
            <a:off x="7088723" y="4207582"/>
            <a:ext cx="1272149" cy="700805"/>
            <a:chOff x="5382236" y="3152426"/>
            <a:chExt cx="932985" cy="513965"/>
          </a:xfrm>
        </p:grpSpPr>
        <p:grpSp>
          <p:nvGrpSpPr>
            <p:cNvPr id="116" name="Google Shape;116;p19"/>
            <p:cNvGrpSpPr/>
            <p:nvPr/>
          </p:nvGrpSpPr>
          <p:grpSpPr>
            <a:xfrm>
              <a:off x="5382236" y="3398651"/>
              <a:ext cx="366236" cy="267740"/>
              <a:chOff x="9637509" y="2915693"/>
              <a:chExt cx="366236" cy="267740"/>
            </a:xfrm>
          </p:grpSpPr>
          <p:sp>
            <p:nvSpPr>
              <p:cNvPr id="117" name="Google Shape;117;p19"/>
              <p:cNvSpPr/>
              <p:nvPr/>
            </p:nvSpPr>
            <p:spPr>
              <a:xfrm>
                <a:off x="9637509"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18" name="Google Shape;118;p19"/>
              <p:cNvGrpSpPr/>
              <p:nvPr/>
            </p:nvGrpSpPr>
            <p:grpSpPr>
              <a:xfrm>
                <a:off x="9647019" y="2961685"/>
                <a:ext cx="306045" cy="221748"/>
                <a:chOff x="9647019" y="2961685"/>
                <a:chExt cx="306045" cy="221748"/>
              </a:xfrm>
            </p:grpSpPr>
            <p:sp>
              <p:nvSpPr>
                <p:cNvPr id="119" name="Google Shape;119;p19"/>
                <p:cNvSpPr/>
                <p:nvPr/>
              </p:nvSpPr>
              <p:spPr>
                <a:xfrm>
                  <a:off x="9647019"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20" name="Google Shape;120;p19"/>
                <p:cNvSpPr/>
                <p:nvPr/>
              </p:nvSpPr>
              <p:spPr>
                <a:xfrm>
                  <a:off x="9657052"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21" name="Google Shape;121;p19"/>
              <p:cNvSpPr/>
              <p:nvPr/>
            </p:nvSpPr>
            <p:spPr>
              <a:xfrm>
                <a:off x="9656661"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22" name="Google Shape;122;p19"/>
            <p:cNvGrpSpPr/>
            <p:nvPr/>
          </p:nvGrpSpPr>
          <p:grpSpPr>
            <a:xfrm>
              <a:off x="5948985" y="3398651"/>
              <a:ext cx="366236" cy="267740"/>
              <a:chOff x="10204258" y="2915693"/>
              <a:chExt cx="366236" cy="267740"/>
            </a:xfrm>
          </p:grpSpPr>
          <p:sp>
            <p:nvSpPr>
              <p:cNvPr id="123" name="Google Shape;123;p19"/>
              <p:cNvSpPr/>
              <p:nvPr/>
            </p:nvSpPr>
            <p:spPr>
              <a:xfrm>
                <a:off x="10204258"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24" name="Google Shape;124;p19"/>
              <p:cNvGrpSpPr/>
              <p:nvPr/>
            </p:nvGrpSpPr>
            <p:grpSpPr>
              <a:xfrm>
                <a:off x="10213768" y="2961685"/>
                <a:ext cx="306045" cy="221748"/>
                <a:chOff x="10213768" y="2961685"/>
                <a:chExt cx="306045" cy="221748"/>
              </a:xfrm>
            </p:grpSpPr>
            <p:sp>
              <p:nvSpPr>
                <p:cNvPr id="125" name="Google Shape;125;p19"/>
                <p:cNvSpPr/>
                <p:nvPr/>
              </p:nvSpPr>
              <p:spPr>
                <a:xfrm>
                  <a:off x="10213768"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26" name="Google Shape;126;p19"/>
                <p:cNvSpPr/>
                <p:nvPr/>
              </p:nvSpPr>
              <p:spPr>
                <a:xfrm>
                  <a:off x="10223801"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27" name="Google Shape;127;p19"/>
              <p:cNvSpPr/>
              <p:nvPr/>
            </p:nvSpPr>
            <p:spPr>
              <a:xfrm>
                <a:off x="10223410"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28" name="Google Shape;128;p19"/>
            <p:cNvGrpSpPr/>
            <p:nvPr/>
          </p:nvGrpSpPr>
          <p:grpSpPr>
            <a:xfrm>
              <a:off x="5413635" y="3228366"/>
              <a:ext cx="538932" cy="172109"/>
              <a:chOff x="9668908" y="2745408"/>
              <a:chExt cx="538932" cy="172109"/>
            </a:xfrm>
          </p:grpSpPr>
          <p:sp>
            <p:nvSpPr>
              <p:cNvPr id="129" name="Google Shape;129;p19"/>
              <p:cNvSpPr/>
              <p:nvPr/>
            </p:nvSpPr>
            <p:spPr>
              <a:xfrm>
                <a:off x="9668908" y="2745408"/>
                <a:ext cx="538932" cy="172109"/>
              </a:xfrm>
              <a:custGeom>
                <a:avLst/>
                <a:gdLst/>
                <a:ahLst/>
                <a:cxnLst/>
                <a:rect l="l" t="t" r="r" b="b"/>
                <a:pathLst>
                  <a:path w="538932" h="172109" extrusionOk="0">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9525" cap="flat" cmpd="sng">
                <a:solidFill>
                  <a:srgbClr val="BEBE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30" name="Google Shape;130;p19"/>
              <p:cNvGrpSpPr/>
              <p:nvPr/>
            </p:nvGrpSpPr>
            <p:grpSpPr>
              <a:xfrm>
                <a:off x="9696177" y="2803301"/>
                <a:ext cx="277610" cy="56382"/>
                <a:chOff x="9696177" y="2803301"/>
                <a:chExt cx="277610" cy="56382"/>
              </a:xfrm>
            </p:grpSpPr>
            <p:sp>
              <p:nvSpPr>
                <p:cNvPr id="131" name="Google Shape;131;p19"/>
                <p:cNvSpPr/>
                <p:nvPr/>
              </p:nvSpPr>
              <p:spPr>
                <a:xfrm rot="-5400000">
                  <a:off x="9696177" y="280330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41A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32" name="Google Shape;132;p19"/>
                <p:cNvSpPr/>
                <p:nvPr/>
              </p:nvSpPr>
              <p:spPr>
                <a:xfrm rot="-5400000">
                  <a:off x="9769932" y="280331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FF7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33" name="Google Shape;133;p19"/>
                <p:cNvSpPr/>
                <p:nvPr/>
              </p:nvSpPr>
              <p:spPr>
                <a:xfrm rot="-5400000">
                  <a:off x="9843685" y="280332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F43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34" name="Google Shape;134;p19"/>
                <p:cNvSpPr/>
                <p:nvPr/>
              </p:nvSpPr>
              <p:spPr>
                <a:xfrm rot="-5400000">
                  <a:off x="9917438" y="280333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656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135" name="Google Shape;135;p19"/>
            <p:cNvSpPr/>
            <p:nvPr/>
          </p:nvSpPr>
          <p:spPr>
            <a:xfrm>
              <a:off x="5612713" y="3152426"/>
              <a:ext cx="672542" cy="357686"/>
            </a:xfrm>
            <a:custGeom>
              <a:avLst/>
              <a:gdLst/>
              <a:ahLst/>
              <a:cxnLst/>
              <a:rect l="l" t="t" r="r" b="b"/>
              <a:pathLst>
                <a:path w="672542" h="357686" extrusionOk="0">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36" name="Google Shape;136;p19"/>
          <p:cNvSpPr/>
          <p:nvPr/>
        </p:nvSpPr>
        <p:spPr>
          <a:xfrm>
            <a:off x="7068340" y="4966665"/>
            <a:ext cx="1319339" cy="286919"/>
          </a:xfrm>
          <a:prstGeom prst="roundRect">
            <a:avLst>
              <a:gd name="adj" fmla="val 33459"/>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37" name="Google Shape;137;p19"/>
          <p:cNvSpPr txBox="1"/>
          <p:nvPr/>
        </p:nvSpPr>
        <p:spPr>
          <a:xfrm>
            <a:off x="6871959" y="4960758"/>
            <a:ext cx="1687629"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smtClean="0">
                <a:solidFill>
                  <a:schemeClr val="lt1"/>
                </a:solidFill>
                <a:latin typeface="Meiryo UI" panose="020B0604030504040204" pitchFamily="50" charset="-128"/>
                <a:ea typeface="Meiryo UI" panose="020B0604030504040204" pitchFamily="50" charset="-128"/>
              </a:rPr>
              <a:t>SMB/</a:t>
            </a:r>
            <a:r>
              <a:rPr lang="en-US" sz="1100" b="1" dirty="0" err="1" smtClean="0">
                <a:solidFill>
                  <a:schemeClr val="lt1"/>
                </a:solidFill>
                <a:latin typeface="Meiryo UI" panose="020B0604030504040204" pitchFamily="50" charset="-128"/>
                <a:ea typeface="Meiryo UI" panose="020B0604030504040204" pitchFamily="50" charset="-128"/>
              </a:rPr>
              <a:t>Rsync</a:t>
            </a:r>
            <a:r>
              <a:rPr lang="en-US" sz="1100" b="1" dirty="0" smtClean="0">
                <a:solidFill>
                  <a:schemeClr val="lt1"/>
                </a:solidFill>
                <a:latin typeface="Meiryo UI" panose="020B0604030504040204" pitchFamily="50" charset="-128"/>
                <a:ea typeface="Meiryo UI" panose="020B0604030504040204" pitchFamily="50" charset="-128"/>
              </a:rPr>
              <a:t>/FTP</a:t>
            </a:r>
            <a:endParaRPr dirty="0">
              <a:latin typeface="Meiryo UI" panose="020B0604030504040204" pitchFamily="50" charset="-128"/>
              <a:ea typeface="Meiryo UI" panose="020B0604030504040204" pitchFamily="50" charset="-128"/>
            </a:endParaRPr>
          </a:p>
        </p:txBody>
      </p:sp>
      <p:pic>
        <p:nvPicPr>
          <p:cNvPr id="138" name="Google Shape;138;p19"/>
          <p:cNvPicPr preferRelativeResize="0"/>
          <p:nvPr/>
        </p:nvPicPr>
        <p:blipFill rotWithShape="1">
          <a:blip r:embed="rId7">
            <a:alphaModFix/>
          </a:blip>
          <a:srcRect/>
          <a:stretch/>
        </p:blipFill>
        <p:spPr>
          <a:xfrm>
            <a:off x="1772756" y="4713653"/>
            <a:ext cx="269372" cy="838047"/>
          </a:xfrm>
          <a:prstGeom prst="rect">
            <a:avLst/>
          </a:prstGeom>
          <a:noFill/>
          <a:ln>
            <a:noFill/>
          </a:ln>
          <a:effectLst>
            <a:outerShdw blurRad="50800" dist="38100" dir="2700000" algn="tl" rotWithShape="0">
              <a:srgbClr val="000000">
                <a:alpha val="40000"/>
              </a:srgbClr>
            </a:outerShdw>
          </a:effectLst>
        </p:spPr>
      </p:pic>
      <p:sp>
        <p:nvSpPr>
          <p:cNvPr id="139" name="Google Shape;139;p19"/>
          <p:cNvSpPr/>
          <p:nvPr/>
        </p:nvSpPr>
        <p:spPr>
          <a:xfrm>
            <a:off x="9923956" y="4466898"/>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pic>
        <p:nvPicPr>
          <p:cNvPr id="140" name="Google Shape;140;p19"/>
          <p:cNvPicPr preferRelativeResize="0"/>
          <p:nvPr/>
        </p:nvPicPr>
        <p:blipFill rotWithShape="1">
          <a:blip r:embed="rId10">
            <a:alphaModFix/>
          </a:blip>
          <a:srcRect/>
          <a:stretch/>
        </p:blipFill>
        <p:spPr>
          <a:xfrm>
            <a:off x="9747753" y="4352011"/>
            <a:ext cx="509677" cy="509677"/>
          </a:xfrm>
          <a:prstGeom prst="rect">
            <a:avLst/>
          </a:prstGeom>
          <a:noFill/>
          <a:ln>
            <a:noFill/>
          </a:ln>
          <a:effectLst>
            <a:outerShdw blurRad="50800" dist="38100" dir="2700000" algn="tl" rotWithShape="0">
              <a:srgbClr val="000000">
                <a:alpha val="40000"/>
              </a:srgbClr>
            </a:outerShdw>
          </a:effectLst>
        </p:spPr>
      </p:pic>
      <p:sp>
        <p:nvSpPr>
          <p:cNvPr id="141" name="Google Shape;141;p19"/>
          <p:cNvSpPr txBox="1"/>
          <p:nvPr/>
        </p:nvSpPr>
        <p:spPr>
          <a:xfrm>
            <a:off x="10201060" y="4471194"/>
            <a:ext cx="1015980"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ニューヨーク</a:t>
            </a:r>
            <a:endParaRPr dirty="0">
              <a:latin typeface="Meiryo UI" panose="020B0604030504040204" pitchFamily="50" charset="-128"/>
              <a:ea typeface="Meiryo UI" panose="020B0604030504040204" pitchFamily="50" charset="-128"/>
            </a:endParaRPr>
          </a:p>
        </p:txBody>
      </p:sp>
      <p:sp>
        <p:nvSpPr>
          <p:cNvPr id="142" name="Google Shape;142;p19"/>
          <p:cNvSpPr/>
          <p:nvPr/>
        </p:nvSpPr>
        <p:spPr>
          <a:xfrm>
            <a:off x="9923956" y="5839917"/>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pic>
        <p:nvPicPr>
          <p:cNvPr id="143" name="Google Shape;143;p19"/>
          <p:cNvPicPr preferRelativeResize="0"/>
          <p:nvPr/>
        </p:nvPicPr>
        <p:blipFill rotWithShape="1">
          <a:blip r:embed="rId10">
            <a:alphaModFix/>
          </a:blip>
          <a:srcRect/>
          <a:stretch/>
        </p:blipFill>
        <p:spPr>
          <a:xfrm>
            <a:off x="9808778" y="5656791"/>
            <a:ext cx="509677" cy="509677"/>
          </a:xfrm>
          <a:prstGeom prst="rect">
            <a:avLst/>
          </a:prstGeom>
          <a:noFill/>
          <a:ln>
            <a:noFill/>
          </a:ln>
          <a:effectLst>
            <a:outerShdw blurRad="50800" dist="38100" dir="2700000" algn="tl" rotWithShape="0">
              <a:srgbClr val="000000">
                <a:alpha val="40000"/>
              </a:srgbClr>
            </a:outerShdw>
          </a:effectLst>
        </p:spPr>
      </p:pic>
      <p:sp>
        <p:nvSpPr>
          <p:cNvPr id="144" name="Google Shape;144;p19"/>
          <p:cNvSpPr txBox="1"/>
          <p:nvPr/>
        </p:nvSpPr>
        <p:spPr>
          <a:xfrm>
            <a:off x="10333148" y="5838686"/>
            <a:ext cx="797135"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ロンドン</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145" name="Google Shape;145;p19"/>
          <p:cNvSpPr/>
          <p:nvPr/>
        </p:nvSpPr>
        <p:spPr>
          <a:xfrm>
            <a:off x="5488622" y="3498909"/>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46" name="Google Shape;146;p19"/>
          <p:cNvSpPr txBox="1"/>
          <p:nvPr/>
        </p:nvSpPr>
        <p:spPr>
          <a:xfrm>
            <a:off x="5475813" y="3471183"/>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47" name="Google Shape;147;p19"/>
          <p:cNvSpPr/>
          <p:nvPr/>
        </p:nvSpPr>
        <p:spPr>
          <a:xfrm>
            <a:off x="2520407" y="5424817"/>
            <a:ext cx="912643"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48" name="Google Shape;148;p19"/>
          <p:cNvSpPr txBox="1"/>
          <p:nvPr/>
        </p:nvSpPr>
        <p:spPr>
          <a:xfrm>
            <a:off x="2649601" y="5432066"/>
            <a:ext cx="776656"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台北</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149" name="Google Shape;149;p19" descr="一張含有 畫畫 的圖片&#10;&#10;自動產生的描述"/>
          <p:cNvPicPr preferRelativeResize="0"/>
          <p:nvPr/>
        </p:nvPicPr>
        <p:blipFill rotWithShape="1">
          <a:blip r:embed="rId12">
            <a:alphaModFix/>
          </a:blip>
          <a:srcRect/>
          <a:stretch/>
        </p:blipFill>
        <p:spPr>
          <a:xfrm>
            <a:off x="3459414" y="5084519"/>
            <a:ext cx="374067" cy="374067"/>
          </a:xfrm>
          <a:prstGeom prst="rect">
            <a:avLst/>
          </a:prstGeom>
          <a:noFill/>
          <a:ln>
            <a:noFill/>
          </a:ln>
          <a:effectLst>
            <a:outerShdw blurRad="50800" dist="38100" dir="2700000" algn="tl" rotWithShape="0">
              <a:srgbClr val="000000">
                <a:alpha val="40000"/>
              </a:srgbClr>
            </a:outerShdw>
          </a:effectLst>
        </p:spPr>
      </p:pic>
      <p:pic>
        <p:nvPicPr>
          <p:cNvPr id="150" name="Google Shape;150;p19" descr="一張含有 畫畫 的圖片&#10;&#10;自動產生的描述"/>
          <p:cNvPicPr preferRelativeResize="0"/>
          <p:nvPr/>
        </p:nvPicPr>
        <p:blipFill rotWithShape="1">
          <a:blip r:embed="rId12">
            <a:alphaModFix/>
          </a:blip>
          <a:srcRect/>
          <a:stretch/>
        </p:blipFill>
        <p:spPr>
          <a:xfrm>
            <a:off x="5817072" y="3156188"/>
            <a:ext cx="374067" cy="374067"/>
          </a:xfrm>
          <a:prstGeom prst="rect">
            <a:avLst/>
          </a:prstGeom>
          <a:noFill/>
          <a:ln>
            <a:noFill/>
          </a:ln>
          <a:effectLst>
            <a:outerShdw blurRad="50800" dist="38100" dir="2700000" algn="tl" rotWithShape="0">
              <a:srgbClr val="000000">
                <a:alpha val="40000"/>
              </a:srgbClr>
            </a:outerShdw>
          </a:effectLst>
        </p:spPr>
      </p:pic>
      <p:pic>
        <p:nvPicPr>
          <p:cNvPr id="151" name="Google Shape;151;p19"/>
          <p:cNvPicPr preferRelativeResize="0"/>
          <p:nvPr/>
        </p:nvPicPr>
        <p:blipFill rotWithShape="1">
          <a:blip r:embed="rId13">
            <a:alphaModFix/>
          </a:blip>
          <a:srcRect/>
          <a:stretch/>
        </p:blipFill>
        <p:spPr>
          <a:xfrm>
            <a:off x="1111088" y="2628951"/>
            <a:ext cx="1073727" cy="850877"/>
          </a:xfrm>
          <a:prstGeom prst="rect">
            <a:avLst/>
          </a:prstGeom>
          <a:noFill/>
          <a:ln>
            <a:noFill/>
          </a:ln>
          <a:effectLst>
            <a:outerShdw blurRad="50800" dist="38100" dir="2700000" algn="tl" rotWithShape="0">
              <a:srgbClr val="000000">
                <a:alpha val="40000"/>
              </a:srgbClr>
            </a:outerShdw>
          </a:effectLst>
        </p:spPr>
      </p:pic>
      <p:sp>
        <p:nvSpPr>
          <p:cNvPr id="152" name="Google Shape;152;p19"/>
          <p:cNvSpPr/>
          <p:nvPr/>
        </p:nvSpPr>
        <p:spPr>
          <a:xfrm>
            <a:off x="2520407" y="3412025"/>
            <a:ext cx="912643"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53" name="Google Shape;153;p19"/>
          <p:cNvSpPr txBox="1"/>
          <p:nvPr/>
        </p:nvSpPr>
        <p:spPr>
          <a:xfrm>
            <a:off x="2649600" y="3419274"/>
            <a:ext cx="764921"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台北</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154" name="Google Shape;154;p19" descr="A picture containing text, pool ball&#10;&#10;Description automatically generated"/>
          <p:cNvPicPr preferRelativeResize="0"/>
          <p:nvPr/>
        </p:nvPicPr>
        <p:blipFill rotWithShape="1">
          <a:blip r:embed="rId14">
            <a:alphaModFix/>
          </a:blip>
          <a:srcRect/>
          <a:stretch/>
        </p:blipFill>
        <p:spPr>
          <a:xfrm>
            <a:off x="563153" y="1358771"/>
            <a:ext cx="885323" cy="875298"/>
          </a:xfrm>
          <a:prstGeom prst="rect">
            <a:avLst/>
          </a:prstGeom>
          <a:noFill/>
          <a:ln>
            <a:noFill/>
          </a:ln>
        </p:spPr>
      </p:pic>
      <p:grpSp>
        <p:nvGrpSpPr>
          <p:cNvPr id="155" name="Google Shape;155;p19"/>
          <p:cNvGrpSpPr/>
          <p:nvPr/>
        </p:nvGrpSpPr>
        <p:grpSpPr>
          <a:xfrm>
            <a:off x="7514608" y="1175171"/>
            <a:ext cx="3858002" cy="450169"/>
            <a:chOff x="7056050" y="1595650"/>
            <a:chExt cx="3858002" cy="450169"/>
          </a:xfrm>
        </p:grpSpPr>
        <p:grpSp>
          <p:nvGrpSpPr>
            <p:cNvPr id="156" name="Google Shape;156;p19"/>
            <p:cNvGrpSpPr/>
            <p:nvPr/>
          </p:nvGrpSpPr>
          <p:grpSpPr>
            <a:xfrm>
              <a:off x="7056050" y="1636698"/>
              <a:ext cx="1858577" cy="409121"/>
              <a:chOff x="6987961" y="1893412"/>
              <a:chExt cx="1858577" cy="409121"/>
            </a:xfrm>
          </p:grpSpPr>
          <p:pic>
            <p:nvPicPr>
              <p:cNvPr id="157" name="Google Shape;157;p19"/>
              <p:cNvPicPr preferRelativeResize="0"/>
              <p:nvPr/>
            </p:nvPicPr>
            <p:blipFill rotWithShape="1">
              <a:blip r:embed="rId15">
                <a:alphaModFix/>
              </a:blip>
              <a:srcRect/>
              <a:stretch/>
            </p:blipFill>
            <p:spPr>
              <a:xfrm>
                <a:off x="7448996" y="1893412"/>
                <a:ext cx="409123" cy="409121"/>
              </a:xfrm>
              <a:prstGeom prst="rect">
                <a:avLst/>
              </a:prstGeom>
              <a:noFill/>
              <a:ln>
                <a:noFill/>
              </a:ln>
            </p:spPr>
          </p:pic>
          <p:pic>
            <p:nvPicPr>
              <p:cNvPr id="158" name="Google Shape;158;p19"/>
              <p:cNvPicPr preferRelativeResize="0"/>
              <p:nvPr/>
            </p:nvPicPr>
            <p:blipFill rotWithShape="1">
              <a:blip r:embed="rId16">
                <a:alphaModFix/>
              </a:blip>
              <a:srcRect/>
              <a:stretch/>
            </p:blipFill>
            <p:spPr>
              <a:xfrm>
                <a:off x="6987961" y="1893412"/>
                <a:ext cx="409123" cy="409121"/>
              </a:xfrm>
              <a:prstGeom prst="rect">
                <a:avLst/>
              </a:prstGeom>
              <a:noFill/>
              <a:ln>
                <a:noFill/>
              </a:ln>
            </p:spPr>
          </p:pic>
          <p:pic>
            <p:nvPicPr>
              <p:cNvPr id="159" name="Google Shape;159;p19"/>
              <p:cNvPicPr preferRelativeResize="0"/>
              <p:nvPr/>
            </p:nvPicPr>
            <p:blipFill rotWithShape="1">
              <a:blip r:embed="rId17">
                <a:alphaModFix/>
              </a:blip>
              <a:srcRect/>
              <a:stretch/>
            </p:blipFill>
            <p:spPr>
              <a:xfrm>
                <a:off x="7910032" y="1893412"/>
                <a:ext cx="409123" cy="409121"/>
              </a:xfrm>
              <a:prstGeom prst="rect">
                <a:avLst/>
              </a:prstGeom>
              <a:noFill/>
              <a:ln>
                <a:noFill/>
              </a:ln>
            </p:spPr>
          </p:pic>
          <p:pic>
            <p:nvPicPr>
              <p:cNvPr id="160" name="Google Shape;160;p19"/>
              <p:cNvPicPr preferRelativeResize="0"/>
              <p:nvPr/>
            </p:nvPicPr>
            <p:blipFill rotWithShape="1">
              <a:blip r:embed="rId18">
                <a:alphaModFix/>
              </a:blip>
              <a:srcRect/>
              <a:stretch/>
            </p:blipFill>
            <p:spPr>
              <a:xfrm>
                <a:off x="8406465" y="1920022"/>
                <a:ext cx="440073" cy="318938"/>
              </a:xfrm>
              <a:prstGeom prst="rect">
                <a:avLst/>
              </a:prstGeom>
              <a:noFill/>
              <a:ln>
                <a:noFill/>
              </a:ln>
            </p:spPr>
          </p:pic>
        </p:grpSp>
        <p:grpSp>
          <p:nvGrpSpPr>
            <p:cNvPr id="161" name="Google Shape;161;p19"/>
            <p:cNvGrpSpPr/>
            <p:nvPr/>
          </p:nvGrpSpPr>
          <p:grpSpPr>
            <a:xfrm>
              <a:off x="9046836" y="1595650"/>
              <a:ext cx="1867216" cy="409121"/>
              <a:chOff x="7119686" y="1432378"/>
              <a:chExt cx="1867216" cy="409121"/>
            </a:xfrm>
          </p:grpSpPr>
          <p:pic>
            <p:nvPicPr>
              <p:cNvPr id="162" name="Google Shape;162;p19"/>
              <p:cNvPicPr preferRelativeResize="0"/>
              <p:nvPr/>
            </p:nvPicPr>
            <p:blipFill rotWithShape="1">
              <a:blip r:embed="rId19">
                <a:alphaModFix/>
              </a:blip>
              <a:srcRect/>
              <a:stretch/>
            </p:blipFill>
            <p:spPr>
              <a:xfrm>
                <a:off x="7119686" y="1432378"/>
                <a:ext cx="409123" cy="409121"/>
              </a:xfrm>
              <a:prstGeom prst="rect">
                <a:avLst/>
              </a:prstGeom>
              <a:noFill/>
              <a:ln>
                <a:noFill/>
              </a:ln>
            </p:spPr>
          </p:pic>
          <p:pic>
            <p:nvPicPr>
              <p:cNvPr id="163" name="Google Shape;163;p19"/>
              <p:cNvPicPr preferRelativeResize="0"/>
              <p:nvPr/>
            </p:nvPicPr>
            <p:blipFill rotWithShape="1">
              <a:blip r:embed="rId20">
                <a:alphaModFix/>
              </a:blip>
              <a:srcRect/>
              <a:stretch/>
            </p:blipFill>
            <p:spPr>
              <a:xfrm>
                <a:off x="7580720" y="1432378"/>
                <a:ext cx="409123" cy="409121"/>
              </a:xfrm>
              <a:prstGeom prst="rect">
                <a:avLst/>
              </a:prstGeom>
              <a:noFill/>
              <a:ln>
                <a:noFill/>
              </a:ln>
            </p:spPr>
          </p:pic>
          <p:pic>
            <p:nvPicPr>
              <p:cNvPr id="164" name="Google Shape;164;p19" descr="Alibaba Cloud"/>
              <p:cNvPicPr preferRelativeResize="0"/>
              <p:nvPr/>
            </p:nvPicPr>
            <p:blipFill rotWithShape="1">
              <a:blip r:embed="rId21">
                <a:alphaModFix/>
              </a:blip>
              <a:srcRect r="49553" b="-4110"/>
              <a:stretch/>
            </p:blipFill>
            <p:spPr>
              <a:xfrm>
                <a:off x="8017690" y="1493509"/>
                <a:ext cx="470560" cy="286482"/>
              </a:xfrm>
              <a:prstGeom prst="rect">
                <a:avLst/>
              </a:prstGeom>
              <a:noFill/>
              <a:ln>
                <a:noFill/>
              </a:ln>
            </p:spPr>
          </p:pic>
          <p:pic>
            <p:nvPicPr>
              <p:cNvPr id="165" name="Google Shape;165;p19" descr="百度網盤- 維基百科，自由的百科全書"/>
              <p:cNvPicPr preferRelativeResize="0"/>
              <p:nvPr/>
            </p:nvPicPr>
            <p:blipFill rotWithShape="1">
              <a:blip r:embed="rId22">
                <a:alphaModFix/>
              </a:blip>
              <a:srcRect b="39575"/>
              <a:stretch/>
            </p:blipFill>
            <p:spPr>
              <a:xfrm>
                <a:off x="8453236" y="1432534"/>
                <a:ext cx="533666" cy="388564"/>
              </a:xfrm>
              <a:prstGeom prst="rect">
                <a:avLst/>
              </a:prstGeom>
              <a:noFill/>
              <a:ln>
                <a:noFill/>
              </a:ln>
            </p:spPr>
          </p:pic>
        </p:grpSp>
      </p:grpSp>
      <p:sp>
        <p:nvSpPr>
          <p:cNvPr id="166" name="Google Shape;166;p19"/>
          <p:cNvSpPr txBox="1"/>
          <p:nvPr/>
        </p:nvSpPr>
        <p:spPr>
          <a:xfrm>
            <a:off x="381966" y="349250"/>
            <a:ext cx="11424212" cy="898525"/>
          </a:xfrm>
          <a:prstGeom prst="rect">
            <a:avLst/>
          </a:prstGeom>
          <a:noFill/>
          <a:ln>
            <a:noFill/>
          </a:ln>
        </p:spPr>
        <p:txBody>
          <a:bodyPr spcFirstLastPara="1" wrap="square" lIns="91425" tIns="45700" rIns="91425" bIns="45700" anchor="ctr" anchorCtr="0">
            <a:noAutofit/>
          </a:bodyPr>
          <a:lstStyle/>
          <a:p>
            <a:pPr algn="ctr">
              <a:lnSpc>
                <a:spcPct val="70000"/>
              </a:lnSpc>
              <a:buClr>
                <a:schemeClr val="lt1"/>
              </a:buClr>
              <a:buSzPts val="3630"/>
            </a:pPr>
            <a:r>
              <a:rPr lang="en-US" altLang="ja-JP" sz="3630" b="1" dirty="0" smtClean="0">
                <a:solidFill>
                  <a:schemeClr val="lt1"/>
                </a:solidFill>
                <a:latin typeface="Meiryo UI" panose="020B0604030504040204" pitchFamily="50" charset="-128"/>
                <a:ea typeface="Meiryo UI" panose="020B0604030504040204" pitchFamily="50" charset="-128"/>
              </a:rPr>
              <a:t>HBS</a:t>
            </a:r>
            <a:r>
              <a:rPr lang="ja-JP" altLang="en-US" sz="3630" b="1" dirty="0" smtClean="0">
                <a:solidFill>
                  <a:schemeClr val="lt1"/>
                </a:solidFill>
                <a:latin typeface="Meiryo UI" panose="020B0604030504040204" pitchFamily="50" charset="-128"/>
                <a:ea typeface="Meiryo UI" panose="020B0604030504040204" pitchFamily="50" charset="-128"/>
              </a:rPr>
              <a:t> </a:t>
            </a:r>
            <a:r>
              <a:rPr lang="en-US" altLang="ja-JP" sz="3630" b="1" dirty="0" smtClean="0">
                <a:solidFill>
                  <a:schemeClr val="lt1"/>
                </a:solidFill>
                <a:latin typeface="Meiryo UI" panose="020B0604030504040204" pitchFamily="50" charset="-128"/>
                <a:ea typeface="Meiryo UI" panose="020B0604030504040204" pitchFamily="50" charset="-128"/>
              </a:rPr>
              <a:t>3.0</a:t>
            </a:r>
            <a:endParaRPr lang="en-US" sz="3630" b="1" dirty="0" smtClean="0">
              <a:solidFill>
                <a:schemeClr val="lt1"/>
              </a:solidFill>
              <a:latin typeface="Meiryo UI" panose="020B0604030504040204" pitchFamily="50" charset="-128"/>
              <a:ea typeface="Meiryo UI" panose="020B0604030504040204" pitchFamily="50" charset="-128"/>
            </a:endParaRPr>
          </a:p>
          <a:p>
            <a:pPr marL="0" marR="0" lvl="0" indent="0" algn="ctr" rtl="0">
              <a:lnSpc>
                <a:spcPct val="70000"/>
              </a:lnSpc>
              <a:spcBef>
                <a:spcPts val="0"/>
              </a:spcBef>
              <a:spcAft>
                <a:spcPts val="0"/>
              </a:spcAft>
              <a:buClr>
                <a:schemeClr val="lt1"/>
              </a:buClr>
              <a:buSzPts val="3630"/>
              <a:buFont typeface="Arial"/>
              <a:buNone/>
            </a:pPr>
            <a:r>
              <a:rPr lang="ja-JP" altLang="en-US" sz="3630" b="1" dirty="0" smtClean="0">
                <a:solidFill>
                  <a:schemeClr val="lt1"/>
                </a:solidFill>
                <a:latin typeface="Meiryo UI" panose="020B0604030504040204" pitchFamily="50" charset="-128"/>
                <a:ea typeface="Meiryo UI" panose="020B0604030504040204" pitchFamily="50" charset="-128"/>
              </a:rPr>
              <a:t>使いやすく、</a:t>
            </a:r>
            <a:r>
              <a:rPr lang="en-US" sz="3630" b="1" dirty="0" err="1" smtClean="0">
                <a:solidFill>
                  <a:schemeClr val="lt1"/>
                </a:solidFill>
                <a:latin typeface="Meiryo UI" panose="020B0604030504040204" pitchFamily="50" charset="-128"/>
                <a:ea typeface="Meiryo UI" panose="020B0604030504040204" pitchFamily="50" charset="-128"/>
              </a:rPr>
              <a:t>重複排除</a:t>
            </a:r>
            <a:r>
              <a:rPr lang="ja-JP" altLang="en-US" sz="3630" b="1" dirty="0" smtClean="0">
                <a:solidFill>
                  <a:schemeClr val="lt1"/>
                </a:solidFill>
                <a:latin typeface="Meiryo UI" panose="020B0604030504040204" pitchFamily="50" charset="-128"/>
                <a:ea typeface="Meiryo UI" panose="020B0604030504040204" pitchFamily="50" charset="-128"/>
              </a:rPr>
              <a:t>、</a:t>
            </a:r>
            <a:r>
              <a:rPr lang="en-US" sz="3630" b="1" dirty="0" smtClean="0">
                <a:solidFill>
                  <a:schemeClr val="lt1"/>
                </a:solidFill>
                <a:latin typeface="Meiryo UI" panose="020B0604030504040204" pitchFamily="50" charset="-128"/>
                <a:ea typeface="Meiryo UI" panose="020B0604030504040204" pitchFamily="50" charset="-128"/>
              </a:rPr>
              <a:t>3-2-1</a:t>
            </a:r>
            <a:r>
              <a:rPr lang="ja-JP" altLang="en-US" sz="3630" b="1" dirty="0" smtClean="0">
                <a:solidFill>
                  <a:schemeClr val="lt1"/>
                </a:solidFill>
                <a:latin typeface="Meiryo UI" panose="020B0604030504040204" pitchFamily="50" charset="-128"/>
                <a:ea typeface="Meiryo UI" panose="020B0604030504040204" pitchFamily="50" charset="-128"/>
              </a:rPr>
              <a:t>バックアップを実現</a:t>
            </a:r>
            <a:endParaRPr lang="en-US" sz="3630" b="1" dirty="0" smtClean="0">
              <a:solidFill>
                <a:schemeClr val="lt1"/>
              </a:solidFill>
              <a:latin typeface="Meiryo UI" panose="020B0604030504040204" pitchFamily="50" charset="-128"/>
              <a:ea typeface="Meiryo UI" panose="020B0604030504040204" pitchFamily="50" charset="-128"/>
            </a:endParaRPr>
          </a:p>
        </p:txBody>
      </p:sp>
      <p:sp>
        <p:nvSpPr>
          <p:cNvPr id="167" name="Google Shape;167;p19"/>
          <p:cNvSpPr txBox="1"/>
          <p:nvPr/>
        </p:nvSpPr>
        <p:spPr>
          <a:xfrm>
            <a:off x="4710588" y="1710002"/>
            <a:ext cx="270715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リモートNAS</a:t>
            </a:r>
            <a:r>
              <a:rPr lang="en-US" sz="2000" b="1" dirty="0" err="1" smtClean="0">
                <a:solidFill>
                  <a:schemeClr val="lt1"/>
                </a:solidFill>
                <a:latin typeface="Meiryo UI" panose="020B0604030504040204" pitchFamily="50" charset="-128"/>
                <a:ea typeface="Meiryo UI" panose="020B0604030504040204" pitchFamily="50" charset="-128"/>
              </a:rPr>
              <a:t>アクセス</a:t>
            </a:r>
            <a:r>
              <a:rPr lang="en-US" sz="2000" b="1" dirty="0" smtClean="0">
                <a:solidFill>
                  <a:schemeClr val="lt1"/>
                </a:solidFill>
                <a:latin typeface="Meiryo UI" panose="020B0604030504040204" pitchFamily="50" charset="-128"/>
                <a:ea typeface="Meiryo UI" panose="020B0604030504040204" pitchFamily="50" charset="-128"/>
              </a:rPr>
              <a:t>(File </a:t>
            </a:r>
            <a:r>
              <a:rPr lang="en-US" sz="2000" b="1" dirty="0" err="1" smtClean="0">
                <a:solidFill>
                  <a:schemeClr val="lt1"/>
                </a:solidFill>
                <a:latin typeface="Meiryo UI" panose="020B0604030504040204" pitchFamily="50" charset="-128"/>
                <a:ea typeface="Meiryo UI" panose="020B0604030504040204" pitchFamily="50" charset="-128"/>
              </a:rPr>
              <a:t>Station経由</a:t>
            </a:r>
            <a:r>
              <a:rPr lang="en-US" sz="2000" b="1" dirty="0">
                <a:solidFill>
                  <a:schemeClr val="lt1"/>
                </a:solidFill>
                <a:latin typeface="Meiryo UI" panose="020B0604030504040204" pitchFamily="50" charset="-128"/>
                <a:ea typeface="Meiryo UI" panose="020B0604030504040204" pitchFamily="50" charset="-128"/>
              </a:rPr>
              <a:t>)</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168" name="Google Shape;168;p19"/>
          <p:cNvSpPr txBox="1"/>
          <p:nvPr/>
        </p:nvSpPr>
        <p:spPr>
          <a:xfrm>
            <a:off x="7778770" y="1729772"/>
            <a:ext cx="337281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smtClean="0">
                <a:solidFill>
                  <a:schemeClr val="lt1"/>
                </a:solidFill>
                <a:latin typeface="Meiryo UI" panose="020B0604030504040204" pitchFamily="50" charset="-128"/>
                <a:ea typeface="Meiryo UI" panose="020B0604030504040204" pitchFamily="50" charset="-128"/>
              </a:rPr>
              <a:t>ポータブル使用</a:t>
            </a:r>
            <a:r>
              <a:rPr lang="en-US" sz="2000" b="1" dirty="0" smtClean="0">
                <a:solidFill>
                  <a:schemeClr val="lt1"/>
                </a:solidFill>
                <a:latin typeface="Meiryo UI" panose="020B0604030504040204" pitchFamily="50" charset="-128"/>
                <a:ea typeface="Meiryo UI" panose="020B0604030504040204" pitchFamily="50" charset="-128"/>
              </a:rPr>
              <a:t/>
            </a:r>
            <a:br>
              <a:rPr lang="en-US" sz="2000" b="1" dirty="0" smtClean="0">
                <a:solidFill>
                  <a:schemeClr val="lt1"/>
                </a:solidFill>
                <a:latin typeface="Meiryo UI" panose="020B0604030504040204" pitchFamily="50" charset="-128"/>
                <a:ea typeface="Meiryo UI" panose="020B0604030504040204" pitchFamily="50" charset="-128"/>
              </a:rPr>
            </a:br>
            <a:r>
              <a:rPr lang="en-US" sz="2000" b="1" dirty="0" smtClean="0">
                <a:solidFill>
                  <a:schemeClr val="lt1"/>
                </a:solidFill>
                <a:latin typeface="Meiryo UI" panose="020B0604030504040204" pitchFamily="50" charset="-128"/>
                <a:ea typeface="Meiryo UI" panose="020B0604030504040204" pitchFamily="50" charset="-128"/>
              </a:rPr>
              <a:t>(</a:t>
            </a:r>
            <a:r>
              <a:rPr lang="en-US" sz="2000" b="1" dirty="0" err="1" smtClean="0">
                <a:solidFill>
                  <a:schemeClr val="lt1"/>
                </a:solidFill>
                <a:latin typeface="Meiryo UI" panose="020B0604030504040204" pitchFamily="50" charset="-128"/>
                <a:ea typeface="Meiryo UI" panose="020B0604030504040204" pitchFamily="50" charset="-128"/>
              </a:rPr>
              <a:t>QuDedup抽出ツール</a:t>
            </a:r>
            <a:r>
              <a:rPr lang="en-US" sz="20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69" name="Google Shape;169;p19"/>
          <p:cNvSpPr txBox="1"/>
          <p:nvPr/>
        </p:nvSpPr>
        <p:spPr>
          <a:xfrm>
            <a:off x="5602864" y="5888979"/>
            <a:ext cx="189111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クラウドアクセス</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70" name="Google Shape;170;p19"/>
          <p:cNvSpPr txBox="1"/>
          <p:nvPr/>
        </p:nvSpPr>
        <p:spPr>
          <a:xfrm>
            <a:off x="4587646" y="3962195"/>
            <a:ext cx="2732732"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QuDedup</a:t>
            </a:r>
            <a:r>
              <a:rPr lang="en-US" sz="1200" b="1" dirty="0" err="1" smtClean="0">
                <a:solidFill>
                  <a:schemeClr val="dk1"/>
                </a:solidFill>
                <a:latin typeface="Meiryo UI" panose="020B0604030504040204" pitchFamily="50" charset="-128"/>
                <a:ea typeface="Meiryo UI" panose="020B0604030504040204" pitchFamily="50" charset="-128"/>
              </a:rPr>
              <a:t>を備えたFile</a:t>
            </a:r>
            <a:r>
              <a:rPr lang="en-US" sz="1200" b="1" dirty="0" smtClean="0">
                <a:solidFill>
                  <a:schemeClr val="dk1"/>
                </a:solidFill>
                <a:latin typeface="Meiryo UI" panose="020B0604030504040204" pitchFamily="50" charset="-128"/>
                <a:ea typeface="Meiryo UI" panose="020B0604030504040204" pitchFamily="50" charset="-128"/>
              </a:rPr>
              <a:t> Station</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171" name="Google Shape;171;p19"/>
          <p:cNvSpPr txBox="1"/>
          <p:nvPr/>
        </p:nvSpPr>
        <p:spPr>
          <a:xfrm>
            <a:off x="1215864" y="5986958"/>
            <a:ext cx="2723622"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QuDedup</a:t>
            </a:r>
            <a:r>
              <a:rPr lang="en-US" sz="1200" b="1" dirty="0" err="1" smtClean="0">
                <a:solidFill>
                  <a:schemeClr val="dk1"/>
                </a:solidFill>
                <a:latin typeface="Meiryo UI" panose="020B0604030504040204" pitchFamily="50" charset="-128"/>
                <a:ea typeface="Meiryo UI" panose="020B0604030504040204" pitchFamily="50" charset="-128"/>
              </a:rPr>
              <a:t>を備えたFile</a:t>
            </a:r>
            <a:r>
              <a:rPr lang="en-US" sz="1200" b="1" dirty="0" smtClean="0">
                <a:solidFill>
                  <a:schemeClr val="dk1"/>
                </a:solidFill>
                <a:latin typeface="Meiryo UI" panose="020B0604030504040204" pitchFamily="50" charset="-128"/>
                <a:ea typeface="Meiryo UI" panose="020B0604030504040204" pitchFamily="50" charset="-128"/>
              </a:rPr>
              <a:t> Station</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172" name="Google Shape;172;p19"/>
          <p:cNvSpPr txBox="1"/>
          <p:nvPr/>
        </p:nvSpPr>
        <p:spPr>
          <a:xfrm>
            <a:off x="1319588" y="1710001"/>
            <a:ext cx="2901367"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ローカルNASアクセス</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a:t>
            </a:r>
            <a:r>
              <a:rPr lang="en-US" sz="2000" b="1" dirty="0" smtClean="0">
                <a:solidFill>
                  <a:schemeClr val="lt1"/>
                </a:solidFill>
                <a:latin typeface="Meiryo UI" panose="020B0604030504040204" pitchFamily="50" charset="-128"/>
                <a:ea typeface="Meiryo UI" panose="020B0604030504040204" pitchFamily="50" charset="-128"/>
              </a:rPr>
              <a:t>HBS </a:t>
            </a:r>
            <a:r>
              <a:rPr lang="en-US" sz="2000" b="1" dirty="0">
                <a:solidFill>
                  <a:schemeClr val="lt1"/>
                </a:solidFill>
                <a:latin typeface="Meiryo UI" panose="020B0604030504040204" pitchFamily="50" charset="-128"/>
                <a:ea typeface="Meiryo UI" panose="020B0604030504040204" pitchFamily="50" charset="-128"/>
              </a:rPr>
              <a:t>3</a:t>
            </a:r>
            <a:r>
              <a:rPr lang="en-US" sz="2000" b="1" dirty="0" smtClean="0">
                <a:solidFill>
                  <a:schemeClr val="lt1"/>
                </a:solidFill>
                <a:latin typeface="Meiryo UI" panose="020B0604030504040204" pitchFamily="50" charset="-128"/>
                <a:ea typeface="Meiryo UI" panose="020B0604030504040204" pitchFamily="50" charset="-128"/>
              </a:rPr>
              <a:t>経由)</a:t>
            </a:r>
            <a:endParaRPr sz="2000" b="1"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74834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766370" y="5294972"/>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38" name="圖片 137" descr="一張含有 文字, 電子用品 的圖片&#10;&#10;自動產生的描述">
            <a:extLst>
              <a:ext uri="{FF2B5EF4-FFF2-40B4-BE49-F238E27FC236}">
                <a16:creationId xmlns:a16="http://schemas.microsoft.com/office/drawing/2014/main" id="{ED329DE6-6E74-1378-5BF5-0BDFBB03C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96" y="5105335"/>
            <a:ext cx="2039555" cy="348356"/>
          </a:xfrm>
          <a:prstGeom prst="rect">
            <a:avLst/>
          </a:prstGeom>
        </p:spPr>
      </p:pic>
      <p:sp>
        <p:nvSpPr>
          <p:cNvPr id="8" name="文字方塊 7">
            <a:extLst>
              <a:ext uri="{FF2B5EF4-FFF2-40B4-BE49-F238E27FC236}">
                <a16:creationId xmlns:a16="http://schemas.microsoft.com/office/drawing/2014/main" id="{4C207531-2253-4E3E-9F12-B49519C21C12}"/>
              </a:ext>
            </a:extLst>
          </p:cNvPr>
          <p:cNvSpPr txBox="1"/>
          <p:nvPr/>
        </p:nvSpPr>
        <p:spPr>
          <a:xfrm>
            <a:off x="6423484" y="2501404"/>
            <a:ext cx="1494320" cy="379656"/>
          </a:xfrm>
          <a:prstGeom prst="rect">
            <a:avLst/>
          </a:prstGeom>
          <a:noFill/>
        </p:spPr>
        <p:txBody>
          <a:bodyPr wrap="none" rtlCol="0">
            <a:spAutoFit/>
          </a:bodyPr>
          <a:lstStyle/>
          <a:p>
            <a:r>
              <a:rPr lang="ja-JP" altLang="en-US" sz="18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本番サーバー</a:t>
            </a:r>
            <a:endParaRPr lang="zh-TW" altLang="en-US" sz="1867"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4060618" y="5118344"/>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910637" y="3616542"/>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1291976" y="2713952"/>
            <a:ext cx="1209541" cy="939888"/>
            <a:chOff x="-1775124" y="4074892"/>
            <a:chExt cx="620254" cy="492851"/>
          </a:xfrm>
          <a:gradFill>
            <a:gsLst>
              <a:gs pos="0">
                <a:srgbClr val="0D60FE"/>
              </a:gs>
              <a:gs pos="100000">
                <a:srgbClr val="4092E5"/>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sp>
        <p:nvSpPr>
          <p:cNvPr id="63" name="矩形 901">
            <a:extLst>
              <a:ext uri="{FF2B5EF4-FFF2-40B4-BE49-F238E27FC236}">
                <a16:creationId xmlns:a16="http://schemas.microsoft.com/office/drawing/2014/main" id="{F525F459-4C51-45F9-99A9-5BB3542D5BF8}"/>
              </a:ext>
            </a:extLst>
          </p:cNvPr>
          <p:cNvSpPr/>
          <p:nvPr/>
        </p:nvSpPr>
        <p:spPr>
          <a:xfrm>
            <a:off x="1058001" y="4042793"/>
            <a:ext cx="559769" cy="318100"/>
          </a:xfrm>
          <a:prstGeom prst="rect">
            <a:avLst/>
          </a:prstGeom>
        </p:spPr>
        <p:txBody>
          <a:bodyPr wrap="none" anchor="t">
            <a:spAutoFit/>
          </a:bodyPr>
          <a:lstStyle/>
          <a:p>
            <a:r>
              <a:rPr lang="ja-JP" altLang="en-US"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通常</a:t>
            </a:r>
            <a:endParaRPr lang="en-US" sz="14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5" name="矩形 901">
            <a:extLst>
              <a:ext uri="{FF2B5EF4-FFF2-40B4-BE49-F238E27FC236}">
                <a16:creationId xmlns:a16="http://schemas.microsoft.com/office/drawing/2014/main" id="{BABDFD95-5835-45E4-B82C-E3C64684D5D1}"/>
              </a:ext>
            </a:extLst>
          </p:cNvPr>
          <p:cNvSpPr/>
          <p:nvPr/>
        </p:nvSpPr>
        <p:spPr>
          <a:xfrm>
            <a:off x="4094393" y="5538847"/>
            <a:ext cx="1740047" cy="318100"/>
          </a:xfrm>
          <a:prstGeom prst="rect">
            <a:avLst/>
          </a:prstGeom>
        </p:spPr>
        <p:txBody>
          <a:bodyPr wrap="square" anchor="t">
            <a:spAutoFit/>
          </a:bodyPr>
          <a:lstStyle/>
          <a:p>
            <a:pPr algn="ctr"/>
            <a:r>
              <a:rPr lang="ja-JP" altLang="en-US"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セカンダリ</a:t>
            </a:r>
            <a:r>
              <a:rPr lang="en-US" altLang="zh-TW"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endParaRPr lang="en-US" sz="14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6" name="矩形 901">
            <a:extLst>
              <a:ext uri="{FF2B5EF4-FFF2-40B4-BE49-F238E27FC236}">
                <a16:creationId xmlns:a16="http://schemas.microsoft.com/office/drawing/2014/main" id="{E9CDD8C0-62B2-4C88-837D-2775940D8EC5}"/>
              </a:ext>
            </a:extLst>
          </p:cNvPr>
          <p:cNvSpPr/>
          <p:nvPr/>
        </p:nvSpPr>
        <p:spPr>
          <a:xfrm>
            <a:off x="2512975" y="4922372"/>
            <a:ext cx="1740047" cy="297454"/>
          </a:xfrm>
          <a:prstGeom prst="rect">
            <a:avLst/>
          </a:prstGeom>
        </p:spPr>
        <p:txBody>
          <a:bodyPr wrap="square" anchor="t">
            <a:spAutoFit/>
          </a:bodyPr>
          <a:lstStyle/>
          <a:p>
            <a:pPr algn="ctr"/>
            <a:r>
              <a:rPr lang="ja-JP" altLang="en-US" sz="1333"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スケジュールによって</a:t>
            </a:r>
            <a:endParaRPr lang="en-US" sz="1333"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7" name="矩形 901">
            <a:extLst>
              <a:ext uri="{FF2B5EF4-FFF2-40B4-BE49-F238E27FC236}">
                <a16:creationId xmlns:a16="http://schemas.microsoft.com/office/drawing/2014/main" id="{50BCDB10-51B7-43CA-8F85-AF38AD37FAFE}"/>
              </a:ext>
            </a:extLst>
          </p:cNvPr>
          <p:cNvSpPr/>
          <p:nvPr/>
        </p:nvSpPr>
        <p:spPr>
          <a:xfrm>
            <a:off x="2545215" y="5400131"/>
            <a:ext cx="1740047" cy="287323"/>
          </a:xfrm>
          <a:prstGeom prst="rect">
            <a:avLst/>
          </a:prstGeom>
        </p:spPr>
        <p:txBody>
          <a:bodyPr wrap="square" anchor="t">
            <a:spAutoFit/>
          </a:bodyPr>
          <a:lstStyle/>
          <a:p>
            <a:pPr algn="ctr"/>
            <a:r>
              <a:rPr lang="ja-JP" altLang="en-US" sz="12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スナップショット送信</a:t>
            </a:r>
            <a:endParaRPr lang="en-US" sz="12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9580889" y="5107450"/>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7330315" y="3071070"/>
            <a:ext cx="37567" cy="1898275"/>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6481988" y="3852442"/>
            <a:ext cx="559769" cy="318100"/>
          </a:xfrm>
          <a:prstGeom prst="rect">
            <a:avLst/>
          </a:prstGeom>
        </p:spPr>
        <p:txBody>
          <a:bodyPr wrap="none" anchor="t">
            <a:spAutoFit/>
          </a:bodyPr>
          <a:lstStyle/>
          <a:p>
            <a:r>
              <a:rPr lang="ja-JP" altLang="en-US"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通常</a:t>
            </a:r>
            <a:endParaRPr lang="en-US" sz="14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6454754" y="5534871"/>
            <a:ext cx="1740047" cy="318100"/>
          </a:xfrm>
          <a:prstGeom prst="rect">
            <a:avLst/>
          </a:prstGeom>
        </p:spPr>
        <p:txBody>
          <a:bodyPr wrap="square" anchor="t">
            <a:spAutoFit/>
          </a:bodyPr>
          <a:lstStyle/>
          <a:p>
            <a:pPr algn="ctr"/>
            <a:r>
              <a:rPr lang="ja-JP" altLang="en-US"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プライマリ</a:t>
            </a:r>
            <a:r>
              <a:rPr lang="en-US" altLang="zh-TW"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endParaRPr lang="en-US" sz="14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9602590" y="5539340"/>
            <a:ext cx="1740047" cy="318100"/>
          </a:xfrm>
          <a:prstGeom prst="rect">
            <a:avLst/>
          </a:prstGeom>
        </p:spPr>
        <p:txBody>
          <a:bodyPr wrap="square" anchor="t">
            <a:spAutoFit/>
          </a:bodyPr>
          <a:lstStyle/>
          <a:p>
            <a:pPr algn="ctr"/>
            <a:r>
              <a:rPr lang="ja-JP" altLang="en-US"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セカンダリ</a:t>
            </a:r>
            <a:r>
              <a:rPr lang="en-US" altLang="zh-TW"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endParaRPr lang="en-US" sz="14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7910806" y="5284984"/>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7994261" y="5288626"/>
            <a:ext cx="1740047" cy="502573"/>
          </a:xfrm>
          <a:prstGeom prst="rect">
            <a:avLst/>
          </a:prstGeom>
        </p:spPr>
        <p:txBody>
          <a:bodyPr wrap="square" anchor="t">
            <a:spAutoFit/>
          </a:bodyPr>
          <a:lstStyle/>
          <a:p>
            <a:pPr algn="ctr"/>
            <a:r>
              <a:rPr lang="ja-JP" altLang="en-US" sz="1333"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リアルタイム</a:t>
            </a:r>
            <a:r>
              <a:rPr lang="en-US" altLang="ja-JP" sz="1333"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
            </a:r>
            <a:br>
              <a:rPr lang="en-US" altLang="ja-JP" sz="1333"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br>
            <a:r>
              <a:rPr lang="ja-JP" altLang="en-US" sz="1333"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スナップショット</a:t>
            </a:r>
            <a:endParaRPr lang="en-US" sz="1333"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7720499" y="3071068"/>
            <a:ext cx="1838989" cy="1851122"/>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AF937037-51C5-4960-AA51-F1D3FBF32AC1}"/>
              </a:ext>
            </a:extLst>
          </p:cNvPr>
          <p:cNvGrpSpPr/>
          <p:nvPr/>
        </p:nvGrpSpPr>
        <p:grpSpPr>
          <a:xfrm>
            <a:off x="6512280" y="2908827"/>
            <a:ext cx="1992229" cy="240091"/>
            <a:chOff x="6409340" y="2839578"/>
            <a:chExt cx="2149752" cy="259074"/>
          </a:xfrm>
          <a:effectLst>
            <a:outerShdw blurRad="50800" dist="38100" dir="2700000" algn="tl" rotWithShape="0">
              <a:prstClr val="black">
                <a:alpha val="40000"/>
              </a:prstClr>
            </a:outerShdw>
          </a:effectLst>
        </p:grpSpPr>
        <p:sp>
          <p:nvSpPr>
            <p:cNvPr id="123" name="矩形: 圓角 122">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24" name="圖形 123">
              <a:extLst>
                <a:ext uri="{FF2B5EF4-FFF2-40B4-BE49-F238E27FC236}">
                  <a16:creationId xmlns:a16="http://schemas.microsoft.com/office/drawing/2014/main" id="{670591BB-27AD-4A47-9E84-FFC92246D11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409340" y="2839578"/>
              <a:ext cx="2149751" cy="259073"/>
            </a:xfrm>
            <a:prstGeom prst="rect">
              <a:avLst/>
            </a:prstGeom>
          </p:spPr>
        </p:pic>
      </p:grpSp>
      <p:sp>
        <p:nvSpPr>
          <p:cNvPr id="125" name="矩形 901">
            <a:extLst>
              <a:ext uri="{FF2B5EF4-FFF2-40B4-BE49-F238E27FC236}">
                <a16:creationId xmlns:a16="http://schemas.microsoft.com/office/drawing/2014/main" id="{77576072-8A56-4D01-BE1A-7F4A0A304A18}"/>
              </a:ext>
            </a:extLst>
          </p:cNvPr>
          <p:cNvSpPr/>
          <p:nvPr/>
        </p:nvSpPr>
        <p:spPr>
          <a:xfrm>
            <a:off x="8763185" y="3730370"/>
            <a:ext cx="2387192" cy="315471"/>
          </a:xfrm>
          <a:prstGeom prst="rect">
            <a:avLst/>
          </a:prstGeom>
        </p:spPr>
        <p:txBody>
          <a:bodyPr wrap="none" lIns="91440" tIns="45720" rIns="91440" bIns="45720" anchor="t">
            <a:spAutoFit/>
          </a:bodyPr>
          <a:lstStyle/>
          <a:p>
            <a:r>
              <a:rPr lang="ja-JP" altLang="en-US" sz="145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ディザスタリカバリ</a:t>
            </a:r>
            <a:r>
              <a:rPr lang="en-US" altLang="zh-TW" sz="145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en-US" altLang="zh-TW" sz="1450" b="1" dirty="0">
                <a:solidFill>
                  <a:schemeClr val="bg1"/>
                </a:solidFill>
                <a:latin typeface="Meiryo UI" panose="020B0604030504040204" pitchFamily="50" charset="-128"/>
                <a:ea typeface="Meiryo UI" panose="020B0604030504040204" pitchFamily="50" charset="-128"/>
                <a:cs typeface="Arial" panose="020B0604020202020204" pitchFamily="34" charset="0"/>
              </a:rPr>
              <a:t>RPO=0)</a:t>
            </a:r>
            <a:endParaRPr lang="en-US" sz="145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7720499" y="6004132"/>
            <a:ext cx="2635658" cy="502573"/>
          </a:xfrm>
          <a:prstGeom prst="rect">
            <a:avLst/>
          </a:prstGeom>
        </p:spPr>
        <p:txBody>
          <a:bodyPr wrap="none" anchor="t">
            <a:spAutoFit/>
          </a:bodyPr>
          <a:lstStyle/>
          <a:p>
            <a:pPr lvl="0"/>
            <a:r>
              <a:rPr lang="en-US" altLang="ja-JP" sz="1333" b="1" dirty="0" smtClean="0">
                <a:solidFill>
                  <a:schemeClr val="lt1"/>
                </a:solidFill>
                <a:latin typeface="Meiryo UI" panose="020B0604030504040204" pitchFamily="50" charset="-128"/>
                <a:ea typeface="Meiryo UI" panose="020B0604030504040204" pitchFamily="50" charset="-128"/>
              </a:rPr>
              <a:t>25GbE</a:t>
            </a:r>
            <a:r>
              <a:rPr lang="ja-JP" altLang="en-US" sz="1333" b="1" dirty="0">
                <a:solidFill>
                  <a:schemeClr val="lt1"/>
                </a:solidFill>
                <a:latin typeface="Meiryo UI" panose="020B0604030504040204" pitchFamily="50" charset="-128"/>
                <a:ea typeface="Meiryo UI" panose="020B0604030504040204" pitchFamily="50" charset="-128"/>
              </a:rPr>
              <a:t>によって</a:t>
            </a:r>
            <a:r>
              <a:rPr lang="ja-JP" altLang="en-US" sz="1333" b="1" dirty="0" smtClean="0">
                <a:solidFill>
                  <a:schemeClr val="lt1"/>
                </a:solidFill>
                <a:latin typeface="Meiryo UI" panose="020B0604030504040204" pitchFamily="50" charset="-128"/>
                <a:ea typeface="Meiryo UI" panose="020B0604030504040204" pitchFamily="50" charset="-128"/>
              </a:rPr>
              <a:t>直接接続</a:t>
            </a:r>
            <a:r>
              <a:rPr lang="en-US" altLang="ja-JP" sz="1333" b="1" dirty="0" smtClean="0">
                <a:solidFill>
                  <a:schemeClr val="lt1"/>
                </a:solidFill>
                <a:latin typeface="Meiryo UI" panose="020B0604030504040204" pitchFamily="50" charset="-128"/>
                <a:ea typeface="Meiryo UI" panose="020B0604030504040204" pitchFamily="50" charset="-128"/>
              </a:rPr>
              <a:t/>
            </a:r>
            <a:br>
              <a:rPr lang="en-US" altLang="ja-JP" sz="1333" b="1" dirty="0" smtClean="0">
                <a:solidFill>
                  <a:schemeClr val="lt1"/>
                </a:solidFill>
                <a:latin typeface="Meiryo UI" panose="020B0604030504040204" pitchFamily="50" charset="-128"/>
                <a:ea typeface="Meiryo UI" panose="020B0604030504040204" pitchFamily="50" charset="-128"/>
              </a:rPr>
            </a:br>
            <a:r>
              <a:rPr lang="en-US" altLang="ja-JP" sz="1333" b="1" dirty="0" smtClean="0">
                <a:solidFill>
                  <a:schemeClr val="lt1"/>
                </a:solidFill>
                <a:latin typeface="Meiryo UI" panose="020B0604030504040204" pitchFamily="50" charset="-128"/>
                <a:ea typeface="Meiryo UI" panose="020B0604030504040204" pitchFamily="50" charset="-128"/>
              </a:rPr>
              <a:t>(</a:t>
            </a:r>
            <a:r>
              <a:rPr lang="en-US" altLang="ja-JP" sz="1333" b="1" dirty="0" err="1" smtClean="0">
                <a:solidFill>
                  <a:schemeClr val="lt1"/>
                </a:solidFill>
                <a:latin typeface="Meiryo UI" panose="020B0604030504040204" pitchFamily="50" charset="-128"/>
                <a:ea typeface="Meiryo UI" panose="020B0604030504040204" pitchFamily="50" charset="-128"/>
              </a:rPr>
              <a:t>Roud</a:t>
            </a:r>
            <a:r>
              <a:rPr lang="en-US" altLang="ja-JP" sz="1333" b="1" dirty="0" smtClean="0">
                <a:solidFill>
                  <a:schemeClr val="lt1"/>
                </a:solidFill>
                <a:latin typeface="Meiryo UI" panose="020B0604030504040204" pitchFamily="50" charset="-128"/>
                <a:ea typeface="Meiryo UI" panose="020B0604030504040204" pitchFamily="50" charset="-128"/>
              </a:rPr>
              <a:t> Trip Latency</a:t>
            </a:r>
            <a:r>
              <a:rPr lang="ja-JP" altLang="en-US" sz="1333" b="1" dirty="0" smtClean="0">
                <a:solidFill>
                  <a:schemeClr val="lt1"/>
                </a:solidFill>
                <a:latin typeface="Meiryo UI" panose="020B0604030504040204" pitchFamily="50" charset="-128"/>
                <a:ea typeface="Meiryo UI" panose="020B0604030504040204" pitchFamily="50" charset="-128"/>
              </a:rPr>
              <a:t> </a:t>
            </a:r>
            <a:r>
              <a:rPr lang="en-US" altLang="ja-JP" sz="1333" b="1" dirty="0" smtClean="0">
                <a:solidFill>
                  <a:schemeClr val="lt1"/>
                </a:solidFill>
                <a:latin typeface="Meiryo UI" panose="020B0604030504040204" pitchFamily="50" charset="-128"/>
                <a:ea typeface="Meiryo UI" panose="020B0604030504040204" pitchFamily="50" charset="-128"/>
              </a:rPr>
              <a:t>&lt; 5ms)</a:t>
            </a:r>
            <a:endParaRPr lang="ja-JP" altLang="en-US" sz="1333" dirty="0">
              <a:solidFill>
                <a:schemeClr val="lt1"/>
              </a:solidFill>
              <a:latin typeface="Meiryo UI" panose="020B0604030504040204" pitchFamily="50" charset="-128"/>
              <a:ea typeface="Meiryo UI" panose="020B0604030504040204" pitchFamily="50" charset="-128"/>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4679943" y="4632193"/>
            <a:ext cx="579995" cy="579995"/>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6325" y="1992142"/>
            <a:ext cx="3660695" cy="41572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439631" y="2006522"/>
            <a:ext cx="2974645" cy="41572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441119" y="2043354"/>
            <a:ext cx="4679047" cy="338554"/>
          </a:xfrm>
          <a:prstGeom prst="rect">
            <a:avLst/>
          </a:prstGeom>
          <a:noFill/>
        </p:spPr>
        <p:txBody>
          <a:bodyPr wrap="square" lIns="91440" tIns="45720" rIns="91440" bIns="45720" anchor="t">
            <a:spAutoFit/>
          </a:bodyPr>
          <a:lstStyle/>
          <a:p>
            <a:pPr lvl="0" algn="ctr"/>
            <a:r>
              <a:rPr lang="en-US" altLang="ja-JP" sz="1600" b="1" dirty="0" err="1">
                <a:solidFill>
                  <a:schemeClr val="lt1"/>
                </a:solidFill>
                <a:latin typeface="Meiryo UI" panose="020B0604030504040204" pitchFamily="50" charset="-128"/>
                <a:ea typeface="Meiryo UI" panose="020B0604030504040204" pitchFamily="50" charset="-128"/>
              </a:rPr>
              <a:t>SnapSync</a:t>
            </a:r>
            <a:r>
              <a:rPr lang="ja-JP" altLang="en-US" sz="1600" b="1" dirty="0">
                <a:solidFill>
                  <a:schemeClr val="lt1"/>
                </a:solidFill>
                <a:latin typeface="Meiryo UI" panose="020B0604030504040204" pitchFamily="50" charset="-128"/>
                <a:ea typeface="Meiryo UI" panose="020B0604030504040204" pitchFamily="50" charset="-128"/>
              </a:rPr>
              <a:t>の</a:t>
            </a:r>
            <a:r>
              <a:rPr lang="ja-JP" altLang="en-US" sz="1600" b="1" dirty="0" smtClean="0">
                <a:solidFill>
                  <a:schemeClr val="lt1"/>
                </a:solidFill>
                <a:latin typeface="Meiryo UI" panose="020B0604030504040204" pitchFamily="50" charset="-128"/>
                <a:ea typeface="Meiryo UI" panose="020B0604030504040204" pitchFamily="50" charset="-128"/>
              </a:rPr>
              <a:t>スケジュール</a:t>
            </a:r>
            <a:r>
              <a:rPr lang="en-US" altLang="ja-JP" sz="1600" b="1" dirty="0" smtClean="0">
                <a:solidFill>
                  <a:schemeClr val="lt1"/>
                </a:solidFill>
                <a:latin typeface="Meiryo UI" panose="020B0604030504040204" pitchFamily="50" charset="-128"/>
                <a:ea typeface="Meiryo UI" panose="020B0604030504040204" pitchFamily="50" charset="-128"/>
              </a:rPr>
              <a:t>: 5</a:t>
            </a:r>
            <a:r>
              <a:rPr lang="ja-JP" altLang="en-US" sz="1600" b="1" dirty="0">
                <a:solidFill>
                  <a:schemeClr val="lt1"/>
                </a:solidFill>
                <a:latin typeface="Meiryo UI" panose="020B0604030504040204" pitchFamily="50" charset="-128"/>
                <a:ea typeface="Meiryo UI" panose="020B0604030504040204" pitchFamily="50" charset="-128"/>
              </a:rPr>
              <a:t>分</a:t>
            </a:r>
            <a:r>
              <a:rPr lang="en-US" altLang="ja-JP" sz="1600" b="1" dirty="0">
                <a:solidFill>
                  <a:schemeClr val="lt1"/>
                </a:solidFill>
                <a:latin typeface="Meiryo UI" panose="020B0604030504040204" pitchFamily="50" charset="-128"/>
                <a:ea typeface="Meiryo UI" panose="020B0604030504040204" pitchFamily="50" charset="-128"/>
              </a:rPr>
              <a:t>〜60</a:t>
            </a:r>
            <a:r>
              <a:rPr lang="ja-JP" altLang="en-US" sz="1600" b="1" dirty="0">
                <a:solidFill>
                  <a:schemeClr val="lt1"/>
                </a:solidFill>
                <a:latin typeface="Meiryo UI" panose="020B0604030504040204" pitchFamily="50" charset="-128"/>
                <a:ea typeface="Meiryo UI" panose="020B0604030504040204" pitchFamily="50" charset="-128"/>
              </a:rPr>
              <a:t>分</a:t>
            </a: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6220284" y="2029005"/>
            <a:ext cx="3438361" cy="338554"/>
          </a:xfrm>
          <a:prstGeom prst="rect">
            <a:avLst/>
          </a:prstGeom>
          <a:noFill/>
        </p:spPr>
        <p:txBody>
          <a:bodyPr wrap="square" lIns="91440" tIns="45720" rIns="91440" bIns="45720" anchor="t">
            <a:spAutoFit/>
          </a:bodyPr>
          <a:lstStyle/>
          <a:p>
            <a:pPr algn="ctr"/>
            <a:r>
              <a:rPr lang="ja-JP" altLang="en-US" sz="1600" b="1" dirty="0">
                <a:solidFill>
                  <a:schemeClr val="bg1"/>
                </a:solidFill>
                <a:latin typeface="Meiryo UI" panose="020B0604030504040204" pitchFamily="50" charset="-128"/>
                <a:ea typeface="Meiryo UI" panose="020B0604030504040204" pitchFamily="50" charset="-128"/>
                <a:cs typeface="Arial" panose="020B0604020202020204" pitchFamily="34" charset="0"/>
              </a:rPr>
              <a:t>リアルタイム</a:t>
            </a:r>
            <a:r>
              <a:rPr lang="en-US" altLang="zh-TW" sz="1600" b="1" dirty="0" err="1" smtClean="0">
                <a:solidFill>
                  <a:schemeClr val="bg1"/>
                </a:solidFill>
                <a:latin typeface="Meiryo UI" panose="020B0604030504040204" pitchFamily="50" charset="-128"/>
                <a:ea typeface="Meiryo UI" panose="020B0604030504040204" pitchFamily="50" charset="-128"/>
                <a:cs typeface="Arial" panose="020B0604020202020204" pitchFamily="34" charset="0"/>
              </a:rPr>
              <a:t>SnapSync</a:t>
            </a:r>
            <a:r>
              <a:rPr lang="en-US" altLang="zh-TW" sz="1600" b="1" dirty="0">
                <a:solidFill>
                  <a:schemeClr val="bg1"/>
                </a:solidFill>
                <a:latin typeface="Meiryo UI" panose="020B0604030504040204" pitchFamily="50" charset="-128"/>
                <a:ea typeface="Meiryo UI" panose="020B0604030504040204" pitchFamily="50" charset="-128"/>
                <a:cs typeface="Arial" panose="020B0604020202020204" pitchFamily="34" charset="0"/>
              </a:rPr>
              <a:t>: RPO=0</a:t>
            </a:r>
          </a:p>
        </p:txBody>
      </p:sp>
      <p:grpSp>
        <p:nvGrpSpPr>
          <p:cNvPr id="130" name="群組 129">
            <a:extLst>
              <a:ext uri="{FF2B5EF4-FFF2-40B4-BE49-F238E27FC236}">
                <a16:creationId xmlns:a16="http://schemas.microsoft.com/office/drawing/2014/main" id="{67E1682F-93CA-43AF-A386-1E9CC3CE269A}"/>
              </a:ext>
            </a:extLst>
          </p:cNvPr>
          <p:cNvGrpSpPr/>
          <p:nvPr/>
        </p:nvGrpSpPr>
        <p:grpSpPr>
          <a:xfrm>
            <a:off x="2548479" y="4097848"/>
            <a:ext cx="579995" cy="579995"/>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139" name="矩形: 圓角 53">
            <a:extLst>
              <a:ext uri="{FF2B5EF4-FFF2-40B4-BE49-F238E27FC236}">
                <a16:creationId xmlns:a16="http://schemas.microsoft.com/office/drawing/2014/main" id="{8BDF336F-A0A7-449D-9774-6FD963980198}"/>
              </a:ext>
            </a:extLst>
          </p:cNvPr>
          <p:cNvSpPr/>
          <p:nvPr/>
        </p:nvSpPr>
        <p:spPr>
          <a:xfrm>
            <a:off x="646239"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0" name="矩形: 圓角 53">
            <a:extLst>
              <a:ext uri="{FF2B5EF4-FFF2-40B4-BE49-F238E27FC236}">
                <a16:creationId xmlns:a16="http://schemas.microsoft.com/office/drawing/2014/main" id="{C0B6E1A3-47B4-4911-9A4F-699AC5132878}"/>
              </a:ext>
            </a:extLst>
          </p:cNvPr>
          <p:cNvSpPr/>
          <p:nvPr/>
        </p:nvSpPr>
        <p:spPr>
          <a:xfrm>
            <a:off x="6173940"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7" name="矩形 901">
            <a:extLst>
              <a:ext uri="{FF2B5EF4-FFF2-40B4-BE49-F238E27FC236}">
                <a16:creationId xmlns:a16="http://schemas.microsoft.com/office/drawing/2014/main" id="{1F2A0DCD-8884-D982-690D-BB7A12FD256A}"/>
              </a:ext>
            </a:extLst>
          </p:cNvPr>
          <p:cNvSpPr/>
          <p:nvPr/>
        </p:nvSpPr>
        <p:spPr>
          <a:xfrm>
            <a:off x="946557" y="5558159"/>
            <a:ext cx="1740047" cy="318100"/>
          </a:xfrm>
          <a:prstGeom prst="rect">
            <a:avLst/>
          </a:prstGeom>
        </p:spPr>
        <p:txBody>
          <a:bodyPr wrap="square" anchor="t">
            <a:spAutoFit/>
          </a:bodyPr>
          <a:lstStyle/>
          <a:p>
            <a:pPr algn="ctr"/>
            <a:r>
              <a:rPr lang="ja-JP" altLang="en-US"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プライマリ</a:t>
            </a:r>
            <a:r>
              <a:rPr lang="en-US" altLang="zh-TW" sz="1467"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endParaRPr lang="en-US" sz="1467"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41" name="圖片 140" descr="一張含有 文字, 電子用品 的圖片&#10;&#10;自動產生的描述">
            <a:extLst>
              <a:ext uri="{FF2B5EF4-FFF2-40B4-BE49-F238E27FC236}">
                <a16:creationId xmlns:a16="http://schemas.microsoft.com/office/drawing/2014/main" id="{85906F74-B62B-A9D8-02E8-2439DCEF4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31" y="5103430"/>
            <a:ext cx="2039555" cy="348356"/>
          </a:xfrm>
          <a:prstGeom prst="rect">
            <a:avLst/>
          </a:prstGeom>
        </p:spPr>
      </p:pic>
      <p:sp>
        <p:nvSpPr>
          <p:cNvPr id="142" name="標題 1">
            <a:extLst>
              <a:ext uri="{FF2B5EF4-FFF2-40B4-BE49-F238E27FC236}">
                <a16:creationId xmlns:a16="http://schemas.microsoft.com/office/drawing/2014/main" id="{0BA89DC1-B9A2-C418-9D20-8E8898BB54A9}"/>
              </a:ext>
            </a:extLst>
          </p:cNvPr>
          <p:cNvSpPr txBox="1">
            <a:spLocks/>
          </p:cNvSpPr>
          <p:nvPr/>
        </p:nvSpPr>
        <p:spPr>
          <a:xfrm>
            <a:off x="358815" y="303293"/>
            <a:ext cx="11389489" cy="1295686"/>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spcBef>
                <a:spcPts val="0"/>
              </a:spcBef>
              <a:buClr>
                <a:schemeClr val="lt1"/>
              </a:buClr>
              <a:buSzPts val="3600"/>
            </a:pPr>
            <a:r>
              <a:rPr lang="ja-JP" altLang="en-US" sz="3600" b="1" dirty="0">
                <a:solidFill>
                  <a:schemeClr val="lt1"/>
                </a:solidFill>
                <a:latin typeface="Meiryo UI" panose="020B0604030504040204" pitchFamily="50" charset="-128"/>
                <a:ea typeface="Meiryo UI" panose="020B0604030504040204" pitchFamily="50" charset="-128"/>
              </a:rPr>
              <a:t>リアルタイムの</a:t>
            </a:r>
            <a:r>
              <a:rPr lang="ja-JP" altLang="en-US" sz="3600" b="1" dirty="0" smtClean="0">
                <a:solidFill>
                  <a:schemeClr val="lt1"/>
                </a:solidFill>
                <a:latin typeface="Meiryo UI" panose="020B0604030504040204" pitchFamily="50" charset="-128"/>
                <a:ea typeface="Meiryo UI" panose="020B0604030504040204" pitchFamily="50" charset="-128"/>
              </a:rPr>
              <a:t>ディザスタリカバリによってリアルタイム</a:t>
            </a:r>
            <a:r>
              <a:rPr lang="en-US" altLang="ja-JP" sz="3600" b="1" dirty="0" err="1" smtClean="0">
                <a:solidFill>
                  <a:schemeClr val="lt1"/>
                </a:solidFill>
                <a:latin typeface="Meiryo UI" panose="020B0604030504040204" pitchFamily="50" charset="-128"/>
                <a:ea typeface="Meiryo UI" panose="020B0604030504040204" pitchFamily="50" charset="-128"/>
              </a:rPr>
              <a:t>SnapSync</a:t>
            </a:r>
            <a:r>
              <a:rPr lang="ja-JP" altLang="en-US" sz="3600" b="1" dirty="0" smtClean="0">
                <a:solidFill>
                  <a:schemeClr val="lt1"/>
                </a:solidFill>
                <a:latin typeface="Meiryo UI" panose="020B0604030504040204" pitchFamily="50" charset="-128"/>
                <a:ea typeface="Meiryo UI" panose="020B0604030504040204" pitchFamily="50" charset="-128"/>
              </a:rPr>
              <a:t>が最小限</a:t>
            </a:r>
            <a:r>
              <a:rPr lang="ja-JP" altLang="en-US" sz="3600" b="1" dirty="0">
                <a:solidFill>
                  <a:schemeClr val="lt1"/>
                </a:solidFill>
                <a:latin typeface="Meiryo UI" panose="020B0604030504040204" pitchFamily="50" charset="-128"/>
                <a:ea typeface="Meiryo UI" panose="020B0604030504040204" pitchFamily="50" charset="-128"/>
              </a:rPr>
              <a:t>の</a:t>
            </a:r>
            <a:r>
              <a:rPr lang="en-US" altLang="ja-JP" sz="3600" b="1" dirty="0">
                <a:solidFill>
                  <a:schemeClr val="lt1"/>
                </a:solidFill>
                <a:latin typeface="Meiryo UI" panose="020B0604030504040204" pitchFamily="50" charset="-128"/>
                <a:ea typeface="Meiryo UI" panose="020B0604030504040204" pitchFamily="50" charset="-128"/>
              </a:rPr>
              <a:t>RPO</a:t>
            </a:r>
            <a:r>
              <a:rPr lang="ja-JP" altLang="en-US" sz="3600" b="1" dirty="0">
                <a:solidFill>
                  <a:schemeClr val="lt1"/>
                </a:solidFill>
                <a:latin typeface="Meiryo UI" panose="020B0604030504040204" pitchFamily="50" charset="-128"/>
                <a:ea typeface="Meiryo UI" panose="020B0604030504040204" pitchFamily="50" charset="-128"/>
              </a:rPr>
              <a:t>を</a:t>
            </a:r>
            <a:r>
              <a:rPr lang="ja-JP" altLang="en-US" sz="3600" b="1" dirty="0" smtClean="0">
                <a:solidFill>
                  <a:schemeClr val="lt1"/>
                </a:solidFill>
                <a:latin typeface="Meiryo UI" panose="020B0604030504040204" pitchFamily="50" charset="-128"/>
                <a:ea typeface="Meiryo UI" panose="020B0604030504040204" pitchFamily="50" charset="-128"/>
              </a:rPr>
              <a:t>保証</a:t>
            </a:r>
            <a:endParaRPr lang="ja-JP" altLang="en-US" sz="3600" b="1" dirty="0">
              <a:solidFill>
                <a:schemeClr val="lt1"/>
              </a:solidFill>
              <a:latin typeface="Meiryo UI" panose="020B0604030504040204" pitchFamily="50" charset="-128"/>
              <a:ea typeface="Meiryo UI" panose="020B0604030504040204" pitchFamily="50" charset="-128"/>
            </a:endParaRPr>
          </a:p>
        </p:txBody>
      </p:sp>
      <p:sp>
        <p:nvSpPr>
          <p:cNvPr id="3" name="矩形 2">
            <a:extLst>
              <a:ext uri="{FF2B5EF4-FFF2-40B4-BE49-F238E27FC236}">
                <a16:creationId xmlns:a16="http://schemas.microsoft.com/office/drawing/2014/main" id="{793CEA61-4B8A-B89D-3106-7F2262229B27}"/>
              </a:ext>
            </a:extLst>
          </p:cNvPr>
          <p:cNvSpPr/>
          <p:nvPr/>
        </p:nvSpPr>
        <p:spPr>
          <a:xfrm>
            <a:off x="239166" y="1396176"/>
            <a:ext cx="12145874" cy="400110"/>
          </a:xfrm>
          <a:prstGeom prst="rect">
            <a:avLst/>
          </a:prstGeom>
        </p:spPr>
        <p:txBody>
          <a:bodyPr wrap="square">
            <a:spAutoFit/>
          </a:bodyPr>
          <a:lstStyle/>
          <a:p>
            <a:pPr lvl="0"/>
            <a:r>
              <a:rPr lang="ja-JP" altLang="en-US" sz="2000" dirty="0">
                <a:solidFill>
                  <a:schemeClr val="lt1"/>
                </a:solidFill>
                <a:latin typeface="Meiryo UI" panose="020B0604030504040204" pitchFamily="50" charset="-128"/>
                <a:ea typeface="Meiryo UI" panose="020B0604030504040204" pitchFamily="50" charset="-128"/>
              </a:rPr>
              <a:t>ブロックレベルのレプリケーション</a:t>
            </a:r>
            <a:r>
              <a:rPr lang="ja-JP" altLang="en-US" sz="2000" dirty="0" smtClean="0">
                <a:solidFill>
                  <a:schemeClr val="lt1"/>
                </a:solidFill>
                <a:latin typeface="Meiryo UI" panose="020B0604030504040204" pitchFamily="50" charset="-128"/>
                <a:ea typeface="Meiryo UI" panose="020B0604030504040204" pitchFamily="50" charset="-128"/>
              </a:rPr>
              <a:t>をリアルタイムで使用し、</a:t>
            </a:r>
            <a:r>
              <a:rPr lang="ja-JP" altLang="en-US" sz="2000" dirty="0">
                <a:solidFill>
                  <a:schemeClr val="lt1"/>
                </a:solidFill>
                <a:latin typeface="Meiryo UI" panose="020B0604030504040204" pitchFamily="50" charset="-128"/>
                <a:ea typeface="Meiryo UI" panose="020B0604030504040204" pitchFamily="50" charset="-128"/>
              </a:rPr>
              <a:t>ローカル</a:t>
            </a:r>
            <a:r>
              <a:rPr lang="en-US" altLang="ja-JP" sz="2000" dirty="0">
                <a:solidFill>
                  <a:schemeClr val="lt1"/>
                </a:solidFill>
                <a:latin typeface="Meiryo UI" panose="020B0604030504040204" pitchFamily="50" charset="-128"/>
                <a:ea typeface="Meiryo UI" panose="020B0604030504040204" pitchFamily="50" charset="-128"/>
              </a:rPr>
              <a:t>NAS</a:t>
            </a:r>
            <a:r>
              <a:rPr lang="ja-JP" altLang="en-US" sz="2000" dirty="0">
                <a:solidFill>
                  <a:schemeClr val="lt1"/>
                </a:solidFill>
                <a:latin typeface="Meiryo UI" panose="020B0604030504040204" pitchFamily="50" charset="-128"/>
                <a:ea typeface="Meiryo UI" panose="020B0604030504040204" pitchFamily="50" charset="-128"/>
              </a:rPr>
              <a:t>から別の</a:t>
            </a:r>
            <a:r>
              <a:rPr lang="en-US" altLang="ja-JP" sz="2000" dirty="0" smtClean="0">
                <a:solidFill>
                  <a:schemeClr val="lt1"/>
                </a:solidFill>
                <a:latin typeface="Meiryo UI" panose="020B0604030504040204" pitchFamily="50" charset="-128"/>
                <a:ea typeface="Meiryo UI" panose="020B0604030504040204" pitchFamily="50" charset="-128"/>
              </a:rPr>
              <a:t>QNAP NAS</a:t>
            </a:r>
            <a:r>
              <a:rPr lang="ja-JP" altLang="en-US" sz="2000" dirty="0">
                <a:solidFill>
                  <a:schemeClr val="lt1"/>
                </a:solidFill>
                <a:latin typeface="Meiryo UI" panose="020B0604030504040204" pitchFamily="50" charset="-128"/>
                <a:ea typeface="Meiryo UI" panose="020B0604030504040204" pitchFamily="50" charset="-128"/>
              </a:rPr>
              <a:t>にデータをバックアップします。</a:t>
            </a:r>
          </a:p>
        </p:txBody>
      </p:sp>
    </p:spTree>
    <p:extLst>
      <p:ext uri="{BB962C8B-B14F-4D97-AF65-F5344CB8AC3E}">
        <p14:creationId xmlns:p14="http://schemas.microsoft.com/office/powerpoint/2010/main" val="3980235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cxnSp>
        <p:nvCxnSpPr>
          <p:cNvPr id="306" name="Google Shape;306;p21"/>
          <p:cNvCxnSpPr/>
          <p:nvPr/>
        </p:nvCxnSpPr>
        <p:spPr>
          <a:xfrm rot="10800000">
            <a:off x="6784541" y="3972218"/>
            <a:ext cx="3237300" cy="328500"/>
          </a:xfrm>
          <a:prstGeom prst="bentConnector3">
            <a:avLst>
              <a:gd name="adj1" fmla="val 5220"/>
            </a:avLst>
          </a:prstGeom>
          <a:noFill/>
          <a:ln w="25400" cap="flat" cmpd="sng">
            <a:solidFill>
              <a:schemeClr val="accent2"/>
            </a:solidFill>
            <a:prstDash val="solid"/>
            <a:miter lim="800000"/>
            <a:headEnd type="none" w="sm" len="sm"/>
            <a:tailEnd type="none" w="sm" len="sm"/>
          </a:ln>
        </p:spPr>
      </p:cxnSp>
      <p:pic>
        <p:nvPicPr>
          <p:cNvPr id="307" name="Google Shape;307;p21"/>
          <p:cNvPicPr preferRelativeResize="0"/>
          <p:nvPr/>
        </p:nvPicPr>
        <p:blipFill rotWithShape="1">
          <a:blip r:embed="rId3">
            <a:alphaModFix/>
          </a:blip>
          <a:srcRect/>
          <a:stretch/>
        </p:blipFill>
        <p:spPr>
          <a:xfrm>
            <a:off x="8921624" y="2962772"/>
            <a:ext cx="2854740" cy="2228090"/>
          </a:xfrm>
          <a:prstGeom prst="rect">
            <a:avLst/>
          </a:prstGeom>
          <a:noFill/>
          <a:ln>
            <a:noFill/>
          </a:ln>
          <a:effectLst>
            <a:outerShdw blurRad="50800" dist="38100" dir="2700000" algn="tl" rotWithShape="0">
              <a:srgbClr val="000000">
                <a:alpha val="40000"/>
              </a:srgbClr>
            </a:outerShdw>
          </a:effectLst>
        </p:spPr>
      </p:pic>
      <p:cxnSp>
        <p:nvCxnSpPr>
          <p:cNvPr id="308" name="Google Shape;308;p21"/>
          <p:cNvCxnSpPr/>
          <p:nvPr/>
        </p:nvCxnSpPr>
        <p:spPr>
          <a:xfrm>
            <a:off x="2133988" y="3980505"/>
            <a:ext cx="2744205" cy="0"/>
          </a:xfrm>
          <a:prstGeom prst="straightConnector1">
            <a:avLst/>
          </a:prstGeom>
          <a:noFill/>
          <a:ln w="25400" cap="flat" cmpd="sng">
            <a:solidFill>
              <a:schemeClr val="accent1"/>
            </a:solidFill>
            <a:prstDash val="solid"/>
            <a:miter lim="800000"/>
            <a:headEnd type="none" w="sm" len="sm"/>
            <a:tailEnd type="none" w="sm" len="sm"/>
          </a:ln>
        </p:spPr>
      </p:cxnSp>
      <p:cxnSp>
        <p:nvCxnSpPr>
          <p:cNvPr id="309" name="Google Shape;309;p21"/>
          <p:cNvCxnSpPr/>
          <p:nvPr/>
        </p:nvCxnSpPr>
        <p:spPr>
          <a:xfrm>
            <a:off x="4598865" y="3981703"/>
            <a:ext cx="1734640" cy="10860"/>
          </a:xfrm>
          <a:prstGeom prst="straightConnector1">
            <a:avLst/>
          </a:prstGeom>
          <a:noFill/>
          <a:ln w="25400" cap="flat" cmpd="sng">
            <a:solidFill>
              <a:schemeClr val="accent2"/>
            </a:solidFill>
            <a:prstDash val="solid"/>
            <a:miter lim="800000"/>
            <a:headEnd type="none" w="sm" len="sm"/>
            <a:tailEnd type="none" w="sm" len="sm"/>
          </a:ln>
        </p:spPr>
      </p:cxnSp>
      <p:sp>
        <p:nvSpPr>
          <p:cNvPr id="310" name="Google Shape;310;p21"/>
          <p:cNvSpPr txBox="1"/>
          <p:nvPr/>
        </p:nvSpPr>
        <p:spPr>
          <a:xfrm>
            <a:off x="5787024" y="5400270"/>
            <a:ext cx="1243696"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インスタント</a:t>
            </a:r>
            <a:endParaRPr sz="1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クローン</a:t>
            </a:r>
            <a:endParaRPr sz="1500" b="1" dirty="0">
              <a:solidFill>
                <a:schemeClr val="lt1"/>
              </a:solidFill>
              <a:latin typeface="Meiryo UI" panose="020B0604030504040204" pitchFamily="50" charset="-128"/>
              <a:ea typeface="Meiryo UI" panose="020B0604030504040204" pitchFamily="50" charset="-128"/>
            </a:endParaRPr>
          </a:p>
        </p:txBody>
      </p:sp>
      <p:grpSp>
        <p:nvGrpSpPr>
          <p:cNvPr id="311" name="Google Shape;311;p21"/>
          <p:cNvGrpSpPr/>
          <p:nvPr/>
        </p:nvGrpSpPr>
        <p:grpSpPr>
          <a:xfrm>
            <a:off x="7530529" y="3625924"/>
            <a:ext cx="1161727" cy="868416"/>
            <a:chOff x="6212618" y="1796412"/>
            <a:chExt cx="1594773" cy="704508"/>
          </a:xfrm>
        </p:grpSpPr>
        <p:pic>
          <p:nvPicPr>
            <p:cNvPr id="312" name="Google Shape;312;p21"/>
            <p:cNvPicPr preferRelativeResize="0"/>
            <p:nvPr/>
          </p:nvPicPr>
          <p:blipFill rotWithShape="1">
            <a:blip r:embed="rId4">
              <a:alphaModFix amt="90000"/>
            </a:blip>
            <a:srcRect l="-1"/>
            <a:stretch/>
          </p:blipFill>
          <p:spPr>
            <a:xfrm>
              <a:off x="6212618" y="1796412"/>
              <a:ext cx="1594773" cy="704508"/>
            </a:xfrm>
            <a:prstGeom prst="rect">
              <a:avLst/>
            </a:prstGeom>
            <a:noFill/>
            <a:ln>
              <a:noFill/>
            </a:ln>
          </p:spPr>
        </p:pic>
        <p:sp>
          <p:nvSpPr>
            <p:cNvPr id="313" name="Google Shape;313;p21"/>
            <p:cNvSpPr/>
            <p:nvPr/>
          </p:nvSpPr>
          <p:spPr>
            <a:xfrm>
              <a:off x="6372761" y="1814776"/>
              <a:ext cx="1402272" cy="531496"/>
            </a:xfrm>
            <a:prstGeom prst="rect">
              <a:avLst/>
            </a:prstGeom>
            <a:gradFill>
              <a:gsLst>
                <a:gs pos="0">
                  <a:srgbClr val="732929">
                    <a:alpha val="54901"/>
                  </a:srgbClr>
                </a:gs>
                <a:gs pos="100000">
                  <a:srgbClr val="E89128">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314" name="Google Shape;314;p21"/>
          <p:cNvSpPr/>
          <p:nvPr/>
        </p:nvSpPr>
        <p:spPr>
          <a:xfrm>
            <a:off x="716148" y="4611480"/>
            <a:ext cx="1911821" cy="633368"/>
          </a:xfrm>
          <a:prstGeom prst="round2DiagRect">
            <a:avLst>
              <a:gd name="adj1" fmla="val 12572"/>
              <a:gd name="adj2" fmla="val 0"/>
            </a:avLst>
          </a:prstGeom>
          <a:gradFill>
            <a:gsLst>
              <a:gs pos="0">
                <a:srgbClr val="48BD62"/>
              </a:gs>
              <a:gs pos="100000">
                <a:srgbClr val="2F8141"/>
              </a:gs>
            </a:gsLst>
            <a:lin ang="5400000" scaled="0"/>
          </a:gra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3125"/>
              </a:lnSpc>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15" name="Google Shape;315;p21"/>
          <p:cNvSpPr/>
          <p:nvPr/>
        </p:nvSpPr>
        <p:spPr>
          <a:xfrm>
            <a:off x="716147" y="4360535"/>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88898" marR="0" lvl="0" indent="0" algn="ctr" rtl="0">
              <a:lnSpc>
                <a:spcPct val="13750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VMware</a:t>
            </a:r>
            <a:endParaRPr dirty="0">
              <a:latin typeface="Meiryo UI" panose="020B0604030504040204" pitchFamily="50" charset="-128"/>
              <a:ea typeface="Meiryo UI" panose="020B0604030504040204" pitchFamily="50" charset="-128"/>
            </a:endParaRPr>
          </a:p>
        </p:txBody>
      </p:sp>
      <p:sp>
        <p:nvSpPr>
          <p:cNvPr id="316" name="Google Shape;316;p21"/>
          <p:cNvSpPr/>
          <p:nvPr/>
        </p:nvSpPr>
        <p:spPr>
          <a:xfrm>
            <a:off x="531226" y="4799960"/>
            <a:ext cx="2191654" cy="390902"/>
          </a:xfrm>
          <a:prstGeom prst="rect">
            <a:avLst/>
          </a:prstGeom>
          <a:noFill/>
          <a:ln>
            <a:noFill/>
          </a:ln>
        </p:spPr>
        <p:txBody>
          <a:bodyPr spcFirstLastPara="1" wrap="square" lIns="91425" tIns="45700" rIns="91425" bIns="45700" anchor="t" anchorCtr="0">
            <a:noAutofit/>
          </a:bodyPr>
          <a:lstStyle/>
          <a:p>
            <a:pPr marL="88898" marR="0" lvl="0" indent="0" algn="ctr" rtl="0">
              <a:lnSpc>
                <a:spcPct val="13750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ハイパーバイザーホスト</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317" name="Google Shape;317;p21"/>
          <p:cNvSpPr txBox="1"/>
          <p:nvPr/>
        </p:nvSpPr>
        <p:spPr>
          <a:xfrm>
            <a:off x="3948601" y="5291830"/>
            <a:ext cx="1128050" cy="27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SnapSync</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18" name="Google Shape;318;p21"/>
          <p:cNvSpPr/>
          <p:nvPr/>
        </p:nvSpPr>
        <p:spPr>
          <a:xfrm>
            <a:off x="3582858" y="5152688"/>
            <a:ext cx="1534025" cy="182044"/>
          </a:xfrm>
          <a:prstGeom prst="right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19" name="Google Shape;319;p21"/>
          <p:cNvSpPr/>
          <p:nvPr/>
        </p:nvSpPr>
        <p:spPr>
          <a:xfrm>
            <a:off x="7447891" y="3713598"/>
            <a:ext cx="1356957" cy="490255"/>
          </a:xfrm>
          <a:prstGeom prst="round2DiagRect">
            <a:avLst>
              <a:gd name="adj1" fmla="val 0"/>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88898" marR="0" lvl="0" indent="0" algn="ctr" rtl="0">
              <a:lnSpc>
                <a:spcPct val="13750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イーサネットスイッチ</a:t>
            </a:r>
            <a:endParaRPr dirty="0">
              <a:latin typeface="Meiryo UI" panose="020B0604030504040204" pitchFamily="50" charset="-128"/>
              <a:ea typeface="Meiryo UI" panose="020B0604030504040204" pitchFamily="50" charset="-128"/>
            </a:endParaRPr>
          </a:p>
        </p:txBody>
      </p:sp>
      <p:grpSp>
        <p:nvGrpSpPr>
          <p:cNvPr id="320" name="Google Shape;320;p21"/>
          <p:cNvGrpSpPr/>
          <p:nvPr/>
        </p:nvGrpSpPr>
        <p:grpSpPr>
          <a:xfrm>
            <a:off x="6894544" y="4732887"/>
            <a:ext cx="773344" cy="969352"/>
            <a:chOff x="7428131" y="4448339"/>
            <a:chExt cx="773344" cy="969352"/>
          </a:xfrm>
        </p:grpSpPr>
        <p:grpSp>
          <p:nvGrpSpPr>
            <p:cNvPr id="321" name="Google Shape;321;p21"/>
            <p:cNvGrpSpPr/>
            <p:nvPr/>
          </p:nvGrpSpPr>
          <p:grpSpPr>
            <a:xfrm>
              <a:off x="7428131" y="4448339"/>
              <a:ext cx="773344" cy="969352"/>
              <a:chOff x="2615896" y="4386318"/>
              <a:chExt cx="918750" cy="1151612"/>
            </a:xfrm>
          </p:grpSpPr>
          <p:grpSp>
            <p:nvGrpSpPr>
              <p:cNvPr id="322" name="Google Shape;322;p21"/>
              <p:cNvGrpSpPr/>
              <p:nvPr/>
            </p:nvGrpSpPr>
            <p:grpSpPr>
              <a:xfrm>
                <a:off x="2615896" y="4981177"/>
                <a:ext cx="918750" cy="556753"/>
                <a:chOff x="2615896" y="4981177"/>
                <a:chExt cx="918750" cy="556753"/>
              </a:xfrm>
            </p:grpSpPr>
            <p:sp>
              <p:nvSpPr>
                <p:cNvPr id="323" name="Google Shape;323;p21"/>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4" name="Google Shape;324;p21"/>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5" name="Google Shape;325;p21"/>
              <p:cNvGrpSpPr/>
              <p:nvPr/>
            </p:nvGrpSpPr>
            <p:grpSpPr>
              <a:xfrm>
                <a:off x="2615896" y="4683536"/>
                <a:ext cx="918750" cy="557176"/>
                <a:chOff x="2615896" y="4683536"/>
                <a:chExt cx="918750" cy="557176"/>
              </a:xfrm>
            </p:grpSpPr>
            <p:sp>
              <p:nvSpPr>
                <p:cNvPr id="326" name="Google Shape;326;p21"/>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7" name="Google Shape;327;p21"/>
                <p:cNvSpPr/>
                <p:nvPr/>
              </p:nvSpPr>
              <p:spPr>
                <a:xfrm>
                  <a:off x="2615896" y="4683536"/>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8" name="Google Shape;328;p21"/>
              <p:cNvGrpSpPr/>
              <p:nvPr/>
            </p:nvGrpSpPr>
            <p:grpSpPr>
              <a:xfrm>
                <a:off x="2615896" y="4386318"/>
                <a:ext cx="918750" cy="557176"/>
                <a:chOff x="2615896" y="4386318"/>
                <a:chExt cx="918750" cy="557176"/>
              </a:xfrm>
            </p:grpSpPr>
            <p:sp>
              <p:nvSpPr>
                <p:cNvPr id="329" name="Google Shape;329;p21"/>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0" name="Google Shape;330;p21"/>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331" name="Google Shape;331;p21"/>
            <p:cNvSpPr/>
            <p:nvPr/>
          </p:nvSpPr>
          <p:spPr>
            <a:xfrm>
              <a:off x="7497767" y="4682094"/>
              <a:ext cx="66268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CDM</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LUN</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sp>
        <p:nvSpPr>
          <p:cNvPr id="332" name="Google Shape;332;p21"/>
          <p:cNvSpPr/>
          <p:nvPr/>
        </p:nvSpPr>
        <p:spPr>
          <a:xfrm>
            <a:off x="5873861" y="5146620"/>
            <a:ext cx="1006732" cy="217457"/>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333" name="Google Shape;333;p21"/>
          <p:cNvPicPr preferRelativeResize="0"/>
          <p:nvPr/>
        </p:nvPicPr>
        <p:blipFill rotWithShape="1">
          <a:blip r:embed="rId5">
            <a:alphaModFix/>
          </a:blip>
          <a:srcRect/>
          <a:stretch/>
        </p:blipFill>
        <p:spPr>
          <a:xfrm>
            <a:off x="663816" y="3718352"/>
            <a:ext cx="2047875" cy="495300"/>
          </a:xfrm>
          <a:prstGeom prst="rect">
            <a:avLst/>
          </a:prstGeom>
          <a:noFill/>
          <a:ln>
            <a:noFill/>
          </a:ln>
          <a:effectLst>
            <a:outerShdw blurRad="50800" dist="38100" dir="2700000" algn="tl" rotWithShape="0">
              <a:srgbClr val="000000">
                <a:alpha val="40000"/>
              </a:srgbClr>
            </a:outerShdw>
          </a:effectLst>
        </p:spPr>
      </p:pic>
      <p:pic>
        <p:nvPicPr>
          <p:cNvPr id="334" name="Google Shape;334;p21"/>
          <p:cNvPicPr preferRelativeResize="0"/>
          <p:nvPr/>
        </p:nvPicPr>
        <p:blipFill rotWithShape="1">
          <a:blip r:embed="rId6">
            <a:alphaModFix/>
          </a:blip>
          <a:srcRect l="1515" t="3858" r="3382" b="4718"/>
          <a:stretch/>
        </p:blipFill>
        <p:spPr>
          <a:xfrm>
            <a:off x="9007754" y="3026429"/>
            <a:ext cx="2697784" cy="1473834"/>
          </a:xfrm>
          <a:prstGeom prst="rect">
            <a:avLst/>
          </a:prstGeom>
          <a:noFill/>
          <a:ln>
            <a:noFill/>
          </a:ln>
        </p:spPr>
      </p:pic>
      <p:grpSp>
        <p:nvGrpSpPr>
          <p:cNvPr id="335" name="Google Shape;335;p21"/>
          <p:cNvGrpSpPr/>
          <p:nvPr/>
        </p:nvGrpSpPr>
        <p:grpSpPr>
          <a:xfrm>
            <a:off x="3152353" y="4732887"/>
            <a:ext cx="773352" cy="969352"/>
            <a:chOff x="3280090" y="4367438"/>
            <a:chExt cx="918758" cy="1151612"/>
          </a:xfrm>
        </p:grpSpPr>
        <p:grpSp>
          <p:nvGrpSpPr>
            <p:cNvPr id="336" name="Google Shape;336;p21"/>
            <p:cNvGrpSpPr/>
            <p:nvPr/>
          </p:nvGrpSpPr>
          <p:grpSpPr>
            <a:xfrm>
              <a:off x="3280090" y="4367438"/>
              <a:ext cx="918758" cy="1151612"/>
              <a:chOff x="2615888" y="4386318"/>
              <a:chExt cx="918758" cy="1151612"/>
            </a:xfrm>
          </p:grpSpPr>
          <p:grpSp>
            <p:nvGrpSpPr>
              <p:cNvPr id="337" name="Google Shape;337;p21"/>
              <p:cNvGrpSpPr/>
              <p:nvPr/>
            </p:nvGrpSpPr>
            <p:grpSpPr>
              <a:xfrm>
                <a:off x="2615888" y="4981177"/>
                <a:ext cx="918758" cy="556753"/>
                <a:chOff x="2615888" y="4981177"/>
                <a:chExt cx="918758" cy="556753"/>
              </a:xfrm>
            </p:grpSpPr>
            <p:sp>
              <p:nvSpPr>
                <p:cNvPr id="338" name="Google Shape;338;p21"/>
                <p:cNvSpPr/>
                <p:nvPr/>
              </p:nvSpPr>
              <p:spPr>
                <a:xfrm>
                  <a:off x="2615888" y="5116237"/>
                  <a:ext cx="918748"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9" name="Google Shape;339;p21"/>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40" name="Google Shape;340;p21"/>
              <p:cNvGrpSpPr/>
              <p:nvPr/>
            </p:nvGrpSpPr>
            <p:grpSpPr>
              <a:xfrm>
                <a:off x="2615896" y="4683535"/>
                <a:ext cx="918750" cy="557177"/>
                <a:chOff x="2615896" y="4683535"/>
                <a:chExt cx="918750" cy="557177"/>
              </a:xfrm>
            </p:grpSpPr>
            <p:sp>
              <p:nvSpPr>
                <p:cNvPr id="341" name="Google Shape;341;p21"/>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42" name="Google Shape;342;p21"/>
                <p:cNvSpPr/>
                <p:nvPr/>
              </p:nvSpPr>
              <p:spPr>
                <a:xfrm>
                  <a:off x="2615896" y="4683535"/>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43" name="Google Shape;343;p21"/>
              <p:cNvGrpSpPr/>
              <p:nvPr/>
            </p:nvGrpSpPr>
            <p:grpSpPr>
              <a:xfrm>
                <a:off x="2615896" y="4386318"/>
                <a:ext cx="918750" cy="557176"/>
                <a:chOff x="2615896" y="4386318"/>
                <a:chExt cx="918750" cy="557176"/>
              </a:xfrm>
            </p:grpSpPr>
            <p:sp>
              <p:nvSpPr>
                <p:cNvPr id="344" name="Google Shape;344;p21"/>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45" name="Google Shape;345;p21"/>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346" name="Google Shape;346;p21"/>
            <p:cNvSpPr/>
            <p:nvPr/>
          </p:nvSpPr>
          <p:spPr>
            <a:xfrm>
              <a:off x="3350422" y="4924365"/>
              <a:ext cx="765946" cy="4325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LUN</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47" name="Google Shape;347;p21"/>
          <p:cNvGrpSpPr/>
          <p:nvPr/>
        </p:nvGrpSpPr>
        <p:grpSpPr>
          <a:xfrm>
            <a:off x="5146077" y="4732884"/>
            <a:ext cx="773344" cy="969352"/>
            <a:chOff x="3280098" y="4367438"/>
            <a:chExt cx="918750" cy="1151612"/>
          </a:xfrm>
        </p:grpSpPr>
        <p:grpSp>
          <p:nvGrpSpPr>
            <p:cNvPr id="348" name="Google Shape;348;p21"/>
            <p:cNvGrpSpPr/>
            <p:nvPr/>
          </p:nvGrpSpPr>
          <p:grpSpPr>
            <a:xfrm>
              <a:off x="3280098" y="4367438"/>
              <a:ext cx="918750" cy="1151612"/>
              <a:chOff x="2615896" y="4386318"/>
              <a:chExt cx="918750" cy="1151612"/>
            </a:xfrm>
          </p:grpSpPr>
          <p:grpSp>
            <p:nvGrpSpPr>
              <p:cNvPr id="349" name="Google Shape;349;p21"/>
              <p:cNvGrpSpPr/>
              <p:nvPr/>
            </p:nvGrpSpPr>
            <p:grpSpPr>
              <a:xfrm>
                <a:off x="2615896" y="4981177"/>
                <a:ext cx="918750" cy="556753"/>
                <a:chOff x="2615896" y="4981177"/>
                <a:chExt cx="918750" cy="556753"/>
              </a:xfrm>
            </p:grpSpPr>
            <p:sp>
              <p:nvSpPr>
                <p:cNvPr id="350" name="Google Shape;350;p21"/>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51" name="Google Shape;351;p21"/>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52" name="Google Shape;352;p21"/>
              <p:cNvGrpSpPr/>
              <p:nvPr/>
            </p:nvGrpSpPr>
            <p:grpSpPr>
              <a:xfrm>
                <a:off x="2615896" y="4683535"/>
                <a:ext cx="918750" cy="557177"/>
                <a:chOff x="2615896" y="4683535"/>
                <a:chExt cx="918750" cy="557177"/>
              </a:xfrm>
            </p:grpSpPr>
            <p:sp>
              <p:nvSpPr>
                <p:cNvPr id="353" name="Google Shape;353;p21"/>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54" name="Google Shape;354;p21"/>
                <p:cNvSpPr/>
                <p:nvPr/>
              </p:nvSpPr>
              <p:spPr>
                <a:xfrm>
                  <a:off x="2615896" y="4683535"/>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55" name="Google Shape;355;p21"/>
              <p:cNvGrpSpPr/>
              <p:nvPr/>
            </p:nvGrpSpPr>
            <p:grpSpPr>
              <a:xfrm>
                <a:off x="2615896" y="4386318"/>
                <a:ext cx="918750" cy="557176"/>
                <a:chOff x="2615896" y="4386318"/>
                <a:chExt cx="918750" cy="557176"/>
              </a:xfrm>
            </p:grpSpPr>
            <p:sp>
              <p:nvSpPr>
                <p:cNvPr id="356" name="Google Shape;356;p21"/>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57" name="Google Shape;357;p21"/>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358" name="Google Shape;358;p21"/>
            <p:cNvSpPr/>
            <p:nvPr/>
          </p:nvSpPr>
          <p:spPr>
            <a:xfrm>
              <a:off x="3389701" y="4634779"/>
              <a:ext cx="760865" cy="6215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DR </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LUN</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pic>
        <p:nvPicPr>
          <p:cNvPr id="359" name="Google Shape;359;p21"/>
          <p:cNvPicPr preferRelativeResize="0"/>
          <p:nvPr/>
        </p:nvPicPr>
        <p:blipFill rotWithShape="1">
          <a:blip r:embed="rId7">
            <a:alphaModFix/>
          </a:blip>
          <a:srcRect/>
          <a:stretch/>
        </p:blipFill>
        <p:spPr>
          <a:xfrm>
            <a:off x="663816" y="2470307"/>
            <a:ext cx="1950463" cy="661738"/>
          </a:xfrm>
          <a:prstGeom prst="rect">
            <a:avLst/>
          </a:prstGeom>
          <a:noFill/>
          <a:ln>
            <a:noFill/>
          </a:ln>
          <a:effectLst>
            <a:outerShdw blurRad="50800" dist="38100" dir="2700000" algn="tl" rotWithShape="0">
              <a:srgbClr val="000000">
                <a:alpha val="40000"/>
              </a:srgbClr>
            </a:outerShdw>
          </a:effectLst>
        </p:spPr>
      </p:pic>
      <p:sp>
        <p:nvSpPr>
          <p:cNvPr id="360" name="Google Shape;360;p21"/>
          <p:cNvSpPr txBox="1"/>
          <p:nvPr/>
        </p:nvSpPr>
        <p:spPr>
          <a:xfrm>
            <a:off x="684136" y="2646212"/>
            <a:ext cx="195046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本番サーバ</a:t>
            </a:r>
            <a:r>
              <a:rPr lang="en-US" sz="160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361" name="Google Shape;361;p21"/>
          <p:cNvPicPr preferRelativeResize="0"/>
          <p:nvPr/>
        </p:nvPicPr>
        <p:blipFill rotWithShape="1">
          <a:blip r:embed="rId7">
            <a:alphaModFix/>
          </a:blip>
          <a:srcRect/>
          <a:stretch/>
        </p:blipFill>
        <p:spPr>
          <a:xfrm>
            <a:off x="3099401" y="2470307"/>
            <a:ext cx="1950463" cy="661738"/>
          </a:xfrm>
          <a:prstGeom prst="rect">
            <a:avLst/>
          </a:prstGeom>
          <a:noFill/>
          <a:ln>
            <a:noFill/>
          </a:ln>
          <a:effectLst>
            <a:outerShdw blurRad="50800" dist="38100" dir="2700000" algn="tl" rotWithShape="0">
              <a:srgbClr val="000000">
                <a:alpha val="40000"/>
              </a:srgbClr>
            </a:outerShdw>
          </a:effectLst>
        </p:spPr>
      </p:pic>
      <p:sp>
        <p:nvSpPr>
          <p:cNvPr id="362" name="Google Shape;362;p21"/>
          <p:cNvSpPr txBox="1"/>
          <p:nvPr/>
        </p:nvSpPr>
        <p:spPr>
          <a:xfrm>
            <a:off x="3099401" y="2646212"/>
            <a:ext cx="195046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メインストレージ</a:t>
            </a:r>
            <a:endParaRPr dirty="0">
              <a:latin typeface="Meiryo UI" panose="020B0604030504040204" pitchFamily="50" charset="-128"/>
              <a:ea typeface="Meiryo UI" panose="020B0604030504040204" pitchFamily="50" charset="-128"/>
            </a:endParaRPr>
          </a:p>
        </p:txBody>
      </p:sp>
      <p:pic>
        <p:nvPicPr>
          <p:cNvPr id="363" name="Google Shape;363;p21"/>
          <p:cNvPicPr preferRelativeResize="0"/>
          <p:nvPr/>
        </p:nvPicPr>
        <p:blipFill rotWithShape="1">
          <a:blip r:embed="rId7">
            <a:alphaModFix/>
          </a:blip>
          <a:srcRect/>
          <a:stretch/>
        </p:blipFill>
        <p:spPr>
          <a:xfrm>
            <a:off x="5516985" y="2470307"/>
            <a:ext cx="1950463" cy="661738"/>
          </a:xfrm>
          <a:prstGeom prst="rect">
            <a:avLst/>
          </a:prstGeom>
          <a:noFill/>
          <a:ln>
            <a:noFill/>
          </a:ln>
          <a:effectLst>
            <a:outerShdw blurRad="50800" dist="38100" dir="2700000" algn="tl" rotWithShape="0">
              <a:srgbClr val="000000">
                <a:alpha val="40000"/>
              </a:srgbClr>
            </a:outerShdw>
          </a:effectLst>
        </p:spPr>
      </p:pic>
      <p:sp>
        <p:nvSpPr>
          <p:cNvPr id="364" name="Google Shape;364;p21"/>
          <p:cNvSpPr txBox="1"/>
          <p:nvPr/>
        </p:nvSpPr>
        <p:spPr>
          <a:xfrm>
            <a:off x="5527145" y="2522020"/>
            <a:ext cx="195046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smtClean="0">
                <a:solidFill>
                  <a:schemeClr val="lt1"/>
                </a:solidFill>
                <a:latin typeface="Meiryo UI" panose="020B0604030504040204" pitchFamily="50" charset="-128"/>
                <a:ea typeface="Meiryo UI" panose="020B0604030504040204" pitchFamily="50" charset="-128"/>
              </a:rPr>
              <a:t>DR</a:t>
            </a:r>
            <a:r>
              <a:rPr lang="ja-JP" altLang="en-US" sz="1600" b="1" dirty="0" smtClean="0">
                <a:solidFill>
                  <a:schemeClr val="lt1"/>
                </a:solidFill>
                <a:latin typeface="Meiryo UI" panose="020B0604030504040204" pitchFamily="50" charset="-128"/>
                <a:ea typeface="Meiryo UI" panose="020B0604030504040204" pitchFamily="50" charset="-128"/>
              </a:rPr>
              <a:t>ストレージ</a:t>
            </a:r>
            <a:r>
              <a:rPr lang="en-US" sz="1600" b="1" dirty="0" smtClean="0">
                <a:solidFill>
                  <a:schemeClr val="lt1"/>
                </a:solidFill>
                <a:latin typeface="Meiryo UI" panose="020B0604030504040204" pitchFamily="50" charset="-128"/>
                <a:ea typeface="Meiryo UI" panose="020B0604030504040204" pitchFamily="50" charset="-128"/>
              </a:rPr>
              <a:t>＆</a:t>
            </a:r>
            <a:br>
              <a:rPr lang="en-US" sz="1600" b="1" dirty="0" smtClean="0">
                <a:solidFill>
                  <a:schemeClr val="lt1"/>
                </a:solidFill>
                <a:latin typeface="Meiryo UI" panose="020B0604030504040204" pitchFamily="50" charset="-128"/>
                <a:ea typeface="Meiryo UI" panose="020B0604030504040204" pitchFamily="50" charset="-128"/>
              </a:rPr>
            </a:br>
            <a:r>
              <a:rPr lang="ja-JP" altLang="en-US" sz="1600" b="1" dirty="0" smtClean="0">
                <a:solidFill>
                  <a:schemeClr val="lt1"/>
                </a:solidFill>
                <a:latin typeface="Meiryo UI" panose="020B0604030504040204" pitchFamily="50" charset="-128"/>
                <a:ea typeface="Meiryo UI" panose="020B0604030504040204" pitchFamily="50" charset="-128"/>
              </a:rPr>
              <a:t>分析サーバー</a:t>
            </a:r>
            <a:endParaRPr dirty="0">
              <a:latin typeface="Meiryo UI" panose="020B0604030504040204" pitchFamily="50" charset="-128"/>
              <a:ea typeface="Meiryo UI" panose="020B0604030504040204" pitchFamily="50" charset="-128"/>
            </a:endParaRPr>
          </a:p>
        </p:txBody>
      </p:sp>
      <p:sp>
        <p:nvSpPr>
          <p:cNvPr id="365" name="Google Shape;365;p21"/>
          <p:cNvSpPr txBox="1"/>
          <p:nvPr/>
        </p:nvSpPr>
        <p:spPr>
          <a:xfrm>
            <a:off x="497712" y="407959"/>
            <a:ext cx="11207826" cy="808038"/>
          </a:xfrm>
          <a:prstGeom prst="rect">
            <a:avLst/>
          </a:prstGeom>
          <a:noFill/>
          <a:ln>
            <a:noFill/>
          </a:ln>
        </p:spPr>
        <p:txBody>
          <a:bodyPr spcFirstLastPara="1" wrap="square" lIns="121900" tIns="60950" rIns="121900" bIns="6095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SnapSync+インスタントクローン</a:t>
            </a:r>
            <a:endParaRPr sz="2800" b="1" dirty="0">
              <a:solidFill>
                <a:schemeClr val="lt1"/>
              </a:solidFill>
              <a:latin typeface="Meiryo UI" panose="020B0604030504040204" pitchFamily="50" charset="-128"/>
              <a:ea typeface="Meiryo UI" panose="020B0604030504040204" pitchFamily="50" charset="-128"/>
              <a:sym typeface="Arial"/>
            </a:endParaRPr>
          </a:p>
        </p:txBody>
      </p:sp>
      <p:pic>
        <p:nvPicPr>
          <p:cNvPr id="366" name="Google Shape;366;p21" descr="一張含有 文字, 電子用品 的圖片&#10;&#10;自動產生的描述"/>
          <p:cNvPicPr preferRelativeResize="0"/>
          <p:nvPr/>
        </p:nvPicPr>
        <p:blipFill rotWithShape="1">
          <a:blip r:embed="rId8">
            <a:alphaModFix/>
          </a:blip>
          <a:srcRect/>
          <a:stretch/>
        </p:blipFill>
        <p:spPr>
          <a:xfrm>
            <a:off x="5656199" y="3815933"/>
            <a:ext cx="1672033" cy="285583"/>
          </a:xfrm>
          <a:prstGeom prst="rect">
            <a:avLst/>
          </a:prstGeom>
          <a:noFill/>
          <a:ln>
            <a:noFill/>
          </a:ln>
        </p:spPr>
      </p:pic>
      <p:pic>
        <p:nvPicPr>
          <p:cNvPr id="367" name="Google Shape;367;p21" descr="一張含有 文字, 電子用品 的圖片&#10;&#10;自動產生的描述"/>
          <p:cNvPicPr preferRelativeResize="0"/>
          <p:nvPr/>
        </p:nvPicPr>
        <p:blipFill rotWithShape="1">
          <a:blip r:embed="rId8">
            <a:alphaModFix/>
          </a:blip>
          <a:srcRect/>
          <a:stretch/>
        </p:blipFill>
        <p:spPr>
          <a:xfrm>
            <a:off x="3292290" y="3815933"/>
            <a:ext cx="1672033" cy="285583"/>
          </a:xfrm>
          <a:prstGeom prst="rect">
            <a:avLst/>
          </a:prstGeom>
          <a:noFill/>
          <a:ln>
            <a:noFill/>
          </a:ln>
        </p:spPr>
      </p:pic>
      <p:sp>
        <p:nvSpPr>
          <p:cNvPr id="368" name="Google Shape;368;p21"/>
          <p:cNvSpPr txBox="1"/>
          <p:nvPr/>
        </p:nvSpPr>
        <p:spPr>
          <a:xfrm>
            <a:off x="2461274" y="1112811"/>
            <a:ext cx="1024284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経済的で効率的な</a:t>
            </a:r>
            <a:r>
              <a:rPr lang="en-US" sz="2400" b="1" dirty="0" err="1" smtClean="0">
                <a:solidFill>
                  <a:schemeClr val="lt1"/>
                </a:solidFill>
                <a:latin typeface="Meiryo UI" panose="020B0604030504040204" pitchFamily="50" charset="-128"/>
                <a:ea typeface="Meiryo UI" panose="020B0604030504040204" pitchFamily="50" charset="-128"/>
              </a:rPr>
              <a:t>CDM</a:t>
            </a:r>
            <a:r>
              <a:rPr lang="en-US" sz="2400" b="1" dirty="0" smtClean="0">
                <a:solidFill>
                  <a:schemeClr val="lt1"/>
                </a:solidFill>
                <a:latin typeface="Meiryo UI" panose="020B0604030504040204" pitchFamily="50" charset="-128"/>
                <a:ea typeface="Meiryo UI" panose="020B0604030504040204" pitchFamily="50" charset="-128"/>
              </a:rPr>
              <a:t>(</a:t>
            </a:r>
            <a:r>
              <a:rPr lang="en-US" sz="2400" b="1" dirty="0" err="1" smtClean="0">
                <a:solidFill>
                  <a:schemeClr val="lt1"/>
                </a:solidFill>
                <a:latin typeface="Meiryo UI" panose="020B0604030504040204" pitchFamily="50" charset="-128"/>
                <a:ea typeface="Meiryo UI" panose="020B0604030504040204" pitchFamily="50" charset="-128"/>
              </a:rPr>
              <a:t>コピーデータ管理</a:t>
            </a:r>
            <a:r>
              <a:rPr lang="en-US" sz="2400" b="1" dirty="0" smtClean="0">
                <a:solidFill>
                  <a:schemeClr val="lt1"/>
                </a:solidFill>
                <a:latin typeface="Meiryo UI" panose="020B0604030504040204" pitchFamily="50" charset="-128"/>
                <a:ea typeface="Meiryo UI" panose="020B0604030504040204" pitchFamily="50" charset="-128"/>
              </a:rPr>
              <a:t>)</a:t>
            </a:r>
            <a:r>
              <a:rPr lang="en-US" sz="2400" b="1" dirty="0" err="1" smtClean="0">
                <a:solidFill>
                  <a:schemeClr val="lt1"/>
                </a:solidFill>
                <a:latin typeface="Meiryo UI" panose="020B0604030504040204" pitchFamily="50" charset="-128"/>
                <a:ea typeface="Meiryo UI" panose="020B0604030504040204" pitchFamily="50" charset="-128"/>
              </a:rPr>
              <a:t>ソリューション</a:t>
            </a:r>
            <a:endParaRPr sz="24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98802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2"/>
          <p:cNvSpPr/>
          <p:nvPr/>
        </p:nvSpPr>
        <p:spPr>
          <a:xfrm>
            <a:off x="4603335" y="1410511"/>
            <a:ext cx="7637432" cy="4972360"/>
          </a:xfrm>
          <a:prstGeom prst="roundRect">
            <a:avLst>
              <a:gd name="adj" fmla="val 0"/>
            </a:avLst>
          </a:prstGeom>
          <a:gradFill>
            <a:gsLst>
              <a:gs pos="0">
                <a:srgbClr val="000000">
                  <a:alpha val="0"/>
                </a:srgbClr>
              </a:gs>
              <a:gs pos="100000">
                <a:srgbClr val="1F2127">
                  <a:alpha val="63921"/>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374" name="Google Shape;374;p22"/>
          <p:cNvPicPr preferRelativeResize="0"/>
          <p:nvPr/>
        </p:nvPicPr>
        <p:blipFill rotWithShape="1">
          <a:blip r:embed="rId3">
            <a:alphaModFix/>
          </a:blip>
          <a:srcRect/>
          <a:stretch/>
        </p:blipFill>
        <p:spPr>
          <a:xfrm>
            <a:off x="3828505" y="2031463"/>
            <a:ext cx="7875847" cy="4276397"/>
          </a:xfrm>
          <a:prstGeom prst="rect">
            <a:avLst/>
          </a:prstGeom>
          <a:noFill/>
          <a:ln>
            <a:noFill/>
          </a:ln>
        </p:spPr>
      </p:pic>
      <p:sp>
        <p:nvSpPr>
          <p:cNvPr id="375" name="Google Shape;375;p22"/>
          <p:cNvSpPr txBox="1"/>
          <p:nvPr/>
        </p:nvSpPr>
        <p:spPr>
          <a:xfrm>
            <a:off x="406625" y="380014"/>
            <a:ext cx="11378750" cy="123804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QNAP </a:t>
            </a:r>
            <a:r>
              <a:rPr lang="en-US" sz="3600" b="1" dirty="0" err="1" smtClean="0">
                <a:solidFill>
                  <a:schemeClr val="lt1"/>
                </a:solidFill>
                <a:latin typeface="Meiryo UI" panose="020B0604030504040204" pitchFamily="50" charset="-128"/>
                <a:ea typeface="Meiryo UI" panose="020B0604030504040204" pitchFamily="50" charset="-128"/>
              </a:rPr>
              <a:t>QuFTPとのファイル共有および交換</a:t>
            </a:r>
            <a:r>
              <a:rPr lang="ja-JP" altLang="en-US" sz="3600" b="1" dirty="0" smtClean="0">
                <a:solidFill>
                  <a:schemeClr val="lt1"/>
                </a:solidFill>
                <a:latin typeface="Meiryo UI" panose="020B0604030504040204" pitchFamily="50" charset="-128"/>
                <a:ea typeface="Meiryo UI" panose="020B0604030504040204" pitchFamily="50" charset="-128"/>
              </a:rPr>
              <a:t>に対応する</a:t>
            </a:r>
            <a:r>
              <a:rPr lang="en-US" altLang="ja-JP" sz="3600" b="1" dirty="0" smtClean="0">
                <a:solidFill>
                  <a:schemeClr val="lt1"/>
                </a:solidFill>
                <a:latin typeface="Meiryo UI" panose="020B0604030504040204" pitchFamily="50" charset="-128"/>
                <a:ea typeface="Meiryo UI" panose="020B0604030504040204" pitchFamily="50" charset="-128"/>
              </a:rPr>
              <a:t/>
            </a:r>
            <a:br>
              <a:rPr lang="en-US" altLang="ja-JP"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安全な</a:t>
            </a:r>
            <a:r>
              <a:rPr lang="en-US" sz="3600" b="1" dirty="0" err="1">
                <a:solidFill>
                  <a:schemeClr val="lt1"/>
                </a:solidFill>
                <a:latin typeface="Meiryo UI" panose="020B0604030504040204" pitchFamily="50" charset="-128"/>
                <a:ea typeface="Meiryo UI" panose="020B0604030504040204" pitchFamily="50" charset="-128"/>
              </a:rPr>
              <a:t>FTPサーバーを簡単にセットアップできます</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76" name="Google Shape;376;p22"/>
          <p:cNvSpPr txBox="1"/>
          <p:nvPr/>
        </p:nvSpPr>
        <p:spPr>
          <a:xfrm>
            <a:off x="406625" y="2014207"/>
            <a:ext cx="3302122"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QuFTPサービスは、FTP関連のすべてのアクティビティを単一のアプリに統合します</a:t>
            </a:r>
            <a:r>
              <a:rPr lang="en-US" sz="1800" dirty="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 </a:t>
            </a:r>
            <a:r>
              <a:rPr lang="en-US" sz="1800" dirty="0" err="1">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QuFTPサービスは、</a:t>
            </a:r>
            <a:r>
              <a:rPr lang="en-US" sz="1800" dirty="0" err="1" smtClean="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ユーザーフレンドリーなインターフェ</a:t>
            </a:r>
            <a:r>
              <a:rPr lang="ja-JP" altLang="en-US" sz="1800" dirty="0" err="1" smtClean="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ー</a:t>
            </a:r>
            <a:r>
              <a:rPr lang="en-US" sz="1800" dirty="0" err="1" smtClean="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スと</a:t>
            </a:r>
            <a:r>
              <a:rPr lang="ja-JP" altLang="en-US" sz="1800" dirty="0" smtClean="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細かい</a:t>
            </a:r>
            <a:r>
              <a:rPr lang="en-US" sz="1800" dirty="0" err="1" smtClean="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権限設定により</a:t>
            </a:r>
            <a:r>
              <a:rPr lang="en-US" sz="1800" dirty="0" err="1">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、FTPの効率を活用し、高いセキュリティと簡単な管理を実現します</a:t>
            </a:r>
            <a:r>
              <a:rPr lang="en-US" sz="1800" dirty="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Roboto"/>
              </a:rPr>
              <a:t>。</a:t>
            </a:r>
            <a:endParaRPr sz="1800" dirty="0">
              <a:solidFill>
                <a:schemeClr val="lt1"/>
              </a:solidFill>
              <a:latin typeface="Meiryo UI" panose="020B0604030504040204" pitchFamily="50" charset="-128"/>
              <a:ea typeface="Meiryo UI" panose="020B0604030504040204" pitchFamily="50" charset="-128"/>
              <a:cs typeface="Microsoft Himalaya" panose="01010100010101010101" pitchFamily="2" charset="0"/>
              <a:sym typeface="Arial"/>
            </a:endParaRPr>
          </a:p>
        </p:txBody>
      </p:sp>
      <p:sp>
        <p:nvSpPr>
          <p:cNvPr id="377" name="Google Shape;377;p22"/>
          <p:cNvSpPr txBox="1"/>
          <p:nvPr/>
        </p:nvSpPr>
        <p:spPr>
          <a:xfrm>
            <a:off x="406625" y="4174133"/>
            <a:ext cx="3467552" cy="1815882"/>
          </a:xfrm>
          <a:prstGeom prst="rect">
            <a:avLst/>
          </a:prstGeom>
          <a:noFill/>
          <a:ln>
            <a:noFill/>
          </a:ln>
        </p:spPr>
        <p:txBody>
          <a:bodyPr spcFirstLastPara="1" wrap="square" lIns="91425" tIns="45700" rIns="91425" bIns="45700" anchor="t" anchorCtr="0">
            <a:noAutofit/>
          </a:bodyPr>
          <a:lstStyle/>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フォルダレベルの権限</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smtClean="0">
                <a:solidFill>
                  <a:schemeClr val="lt1"/>
                </a:solidFill>
                <a:latin typeface="Meiryo UI" panose="020B0604030504040204" pitchFamily="50" charset="-128"/>
                <a:ea typeface="Meiryo UI" panose="020B0604030504040204" pitchFamily="50" charset="-128"/>
              </a:rPr>
              <a:t>QoS</a:t>
            </a:r>
            <a:r>
              <a:rPr lang="en-US" dirty="0" smtClean="0">
                <a:solidFill>
                  <a:schemeClr val="lt1"/>
                </a:solidFill>
                <a:latin typeface="Meiryo UI" panose="020B0604030504040204" pitchFamily="50" charset="-128"/>
                <a:ea typeface="Meiryo UI" panose="020B0604030504040204" pitchFamily="50" charset="-128"/>
              </a:rPr>
              <a:t>(</a:t>
            </a:r>
            <a:r>
              <a:rPr lang="en-US" dirty="0" err="1" smtClean="0">
                <a:solidFill>
                  <a:schemeClr val="lt1"/>
                </a:solidFill>
                <a:latin typeface="Meiryo UI" panose="020B0604030504040204" pitchFamily="50" charset="-128"/>
                <a:ea typeface="Meiryo UI" panose="020B0604030504040204" pitchFamily="50" charset="-128"/>
              </a:rPr>
              <a:t>サービス品質</a:t>
            </a:r>
            <a:r>
              <a:rPr lang="en-US" dirty="0" smtClean="0">
                <a:solidFill>
                  <a:schemeClr val="lt1"/>
                </a:solidFill>
                <a:latin typeface="Meiryo UI" panose="020B0604030504040204" pitchFamily="50" charset="-128"/>
                <a:ea typeface="Meiryo UI" panose="020B0604030504040204" pitchFamily="50" charset="-128"/>
              </a:rPr>
              <a:t>)</a:t>
            </a:r>
            <a:r>
              <a:rPr lang="en-US" dirty="0" err="1" smtClean="0">
                <a:solidFill>
                  <a:schemeClr val="lt1"/>
                </a:solidFill>
                <a:latin typeface="Meiryo UI" panose="020B0604030504040204" pitchFamily="50" charset="-128"/>
                <a:ea typeface="Meiryo UI" panose="020B0604030504040204" pitchFamily="50" charset="-128"/>
              </a:rPr>
              <a:t>設定</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インスタントイベント通知</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アクセス時間の制限</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FTP</a:t>
            </a:r>
            <a:r>
              <a:rPr lang="en-US" dirty="0" err="1" smtClean="0">
                <a:solidFill>
                  <a:schemeClr val="lt1"/>
                </a:solidFill>
                <a:latin typeface="Meiryo UI" panose="020B0604030504040204" pitchFamily="50" charset="-128"/>
                <a:ea typeface="Meiryo UI" panose="020B0604030504040204" pitchFamily="50" charset="-128"/>
              </a:rPr>
              <a:t>ルートフォルダのみへのアクセス</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制限</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画像と動画の透かし</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詳細なログ</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spcBef>
                <a:spcPts val="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他の</a:t>
            </a:r>
            <a:r>
              <a:rPr lang="en-US" dirty="0" err="1" smtClean="0">
                <a:solidFill>
                  <a:schemeClr val="lt1"/>
                </a:solidFill>
                <a:latin typeface="Meiryo UI" panose="020B0604030504040204" pitchFamily="50" charset="-128"/>
                <a:ea typeface="Meiryo UI" panose="020B0604030504040204" pitchFamily="50" charset="-128"/>
              </a:rPr>
              <a:t>NAS</a:t>
            </a:r>
            <a:r>
              <a:rPr lang="ja-JP" altLang="en-US" dirty="0">
                <a:solidFill>
                  <a:schemeClr val="lt1"/>
                </a:solidFill>
                <a:latin typeface="Meiryo UI" panose="020B0604030504040204" pitchFamily="50" charset="-128"/>
                <a:ea typeface="Meiryo UI" panose="020B0604030504040204" pitchFamily="50" charset="-128"/>
              </a:rPr>
              <a:t>への</a:t>
            </a:r>
            <a:r>
              <a:rPr lang="en-US" dirty="0" err="1" smtClean="0">
                <a:solidFill>
                  <a:schemeClr val="lt1"/>
                </a:solidFill>
                <a:latin typeface="Meiryo UI" panose="020B0604030504040204" pitchFamily="50" charset="-128"/>
                <a:ea typeface="Meiryo UI" panose="020B0604030504040204" pitchFamily="50" charset="-128"/>
              </a:rPr>
              <a:t>リモート接続</a:t>
            </a:r>
            <a:endParaRPr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1319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3"/>
          <p:cNvPicPr preferRelativeResize="0"/>
          <p:nvPr/>
        </p:nvPicPr>
        <p:blipFill rotWithShape="1">
          <a:blip r:embed="rId3">
            <a:alphaModFix/>
          </a:blip>
          <a:srcRect/>
          <a:stretch/>
        </p:blipFill>
        <p:spPr>
          <a:xfrm>
            <a:off x="2925760" y="5362008"/>
            <a:ext cx="1761509" cy="924792"/>
          </a:xfrm>
          <a:prstGeom prst="rect">
            <a:avLst/>
          </a:prstGeom>
          <a:noFill/>
          <a:ln>
            <a:noFill/>
          </a:ln>
        </p:spPr>
      </p:pic>
      <p:pic>
        <p:nvPicPr>
          <p:cNvPr id="383" name="Google Shape;383;p23"/>
          <p:cNvPicPr preferRelativeResize="0"/>
          <p:nvPr/>
        </p:nvPicPr>
        <p:blipFill rotWithShape="1">
          <a:blip r:embed="rId4">
            <a:alphaModFix/>
          </a:blip>
          <a:srcRect/>
          <a:stretch/>
        </p:blipFill>
        <p:spPr>
          <a:xfrm>
            <a:off x="198304" y="4497275"/>
            <a:ext cx="3190671" cy="1789525"/>
          </a:xfrm>
          <a:prstGeom prst="rect">
            <a:avLst/>
          </a:prstGeom>
          <a:noFill/>
          <a:ln>
            <a:noFill/>
          </a:ln>
          <a:effectLst>
            <a:outerShdw blurRad="50800" dist="38100" dir="2700000" algn="tl" rotWithShape="0">
              <a:srgbClr val="000000">
                <a:alpha val="40000"/>
              </a:srgbClr>
            </a:outerShdw>
          </a:effectLst>
        </p:spPr>
      </p:pic>
      <p:pic>
        <p:nvPicPr>
          <p:cNvPr id="384" name="Google Shape;384;p23"/>
          <p:cNvPicPr preferRelativeResize="0"/>
          <p:nvPr/>
        </p:nvPicPr>
        <p:blipFill rotWithShape="1">
          <a:blip r:embed="rId5">
            <a:alphaModFix/>
          </a:blip>
          <a:srcRect/>
          <a:stretch/>
        </p:blipFill>
        <p:spPr>
          <a:xfrm>
            <a:off x="4849299" y="1632857"/>
            <a:ext cx="7342701" cy="5225143"/>
          </a:xfrm>
          <a:prstGeom prst="rect">
            <a:avLst/>
          </a:prstGeom>
          <a:noFill/>
          <a:ln>
            <a:noFill/>
          </a:ln>
        </p:spPr>
      </p:pic>
      <p:pic>
        <p:nvPicPr>
          <p:cNvPr id="385" name="Google Shape;385;p23" descr="一張含有 文字, 電子用品 的圖片&#10;&#10;自動產生的描述"/>
          <p:cNvPicPr preferRelativeResize="0"/>
          <p:nvPr/>
        </p:nvPicPr>
        <p:blipFill rotWithShape="1">
          <a:blip r:embed="rId6">
            <a:alphaModFix/>
          </a:blip>
          <a:srcRect/>
          <a:stretch/>
        </p:blipFill>
        <p:spPr>
          <a:xfrm>
            <a:off x="2331607" y="4728468"/>
            <a:ext cx="2355662" cy="402347"/>
          </a:xfrm>
          <a:prstGeom prst="rect">
            <a:avLst/>
          </a:prstGeom>
          <a:noFill/>
          <a:ln>
            <a:noFill/>
          </a:ln>
        </p:spPr>
      </p:pic>
      <p:sp>
        <p:nvSpPr>
          <p:cNvPr id="386" name="Google Shape;386;p23"/>
          <p:cNvSpPr txBox="1"/>
          <p:nvPr/>
        </p:nvSpPr>
        <p:spPr>
          <a:xfrm>
            <a:off x="453342" y="462666"/>
            <a:ext cx="11285316" cy="8985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QVPNサービス</a:t>
            </a:r>
            <a:r>
              <a:rPr lang="en-US" sz="3600" dirty="0" err="1">
                <a:solidFill>
                  <a:schemeClr val="lt1"/>
                </a:solidFill>
                <a:latin typeface="Meiryo UI" panose="020B0604030504040204" pitchFamily="50" charset="-128"/>
                <a:ea typeface="Meiryo UI" panose="020B0604030504040204" pitchFamily="50" charset="-128"/>
              </a:rPr>
              <a:t>は、QNAP</a:t>
            </a:r>
            <a:r>
              <a:rPr lang="en-US" sz="3600" dirty="0" err="1" smtClean="0">
                <a:solidFill>
                  <a:schemeClr val="lt1"/>
                </a:solidFill>
                <a:latin typeface="Meiryo UI" panose="020B0604030504040204" pitchFamily="50" charset="-128"/>
                <a:ea typeface="Meiryo UI" panose="020B0604030504040204" pitchFamily="50" charset="-128"/>
              </a:rPr>
              <a:t>デバイスとユーザー間の安全な</a:t>
            </a:r>
            <a:r>
              <a:rPr lang="en-US" sz="3600" dirty="0" smtClean="0">
                <a:solidFill>
                  <a:schemeClr val="lt1"/>
                </a:solidFill>
                <a:latin typeface="Meiryo UI" panose="020B0604030504040204" pitchFamily="50" charset="-128"/>
                <a:ea typeface="Meiryo UI" panose="020B0604030504040204" pitchFamily="50" charset="-128"/>
              </a:rPr>
              <a:t/>
            </a:r>
            <a:br>
              <a:rPr lang="en-US" sz="3600" dirty="0" smtClean="0">
                <a:solidFill>
                  <a:schemeClr val="lt1"/>
                </a:solidFill>
                <a:latin typeface="Meiryo UI" panose="020B0604030504040204" pitchFamily="50" charset="-128"/>
                <a:ea typeface="Meiryo UI" panose="020B0604030504040204" pitchFamily="50" charset="-128"/>
              </a:rPr>
            </a:br>
            <a:r>
              <a:rPr lang="en-US" sz="3600" dirty="0" err="1" smtClean="0">
                <a:solidFill>
                  <a:schemeClr val="lt1"/>
                </a:solidFill>
                <a:latin typeface="Meiryo UI" panose="020B0604030504040204" pitchFamily="50" charset="-128"/>
                <a:ea typeface="Meiryo UI" panose="020B0604030504040204" pitchFamily="50" charset="-128"/>
              </a:rPr>
              <a:t>仮想プライベートネットワーク</a:t>
            </a:r>
            <a:r>
              <a:rPr lang="en-US" sz="3600" dirty="0" smtClean="0">
                <a:solidFill>
                  <a:schemeClr val="lt1"/>
                </a:solidFill>
                <a:latin typeface="Meiryo UI" panose="020B0604030504040204" pitchFamily="50" charset="-128"/>
                <a:ea typeface="Meiryo UI" panose="020B0604030504040204" pitchFamily="50" charset="-128"/>
              </a:rPr>
              <a:t>(VPN</a:t>
            </a:r>
            <a:r>
              <a:rPr lang="en-US" sz="3600" dirty="0">
                <a:solidFill>
                  <a:schemeClr val="lt1"/>
                </a:solidFill>
                <a:latin typeface="Meiryo UI" panose="020B0604030504040204" pitchFamily="50" charset="-128"/>
                <a:ea typeface="Meiryo UI" panose="020B0604030504040204" pitchFamily="50" charset="-128"/>
              </a:rPr>
              <a:t>)</a:t>
            </a:r>
            <a:r>
              <a:rPr lang="en-US" sz="3600" dirty="0" err="1" smtClean="0">
                <a:solidFill>
                  <a:schemeClr val="lt1"/>
                </a:solidFill>
                <a:latin typeface="Meiryo UI" panose="020B0604030504040204" pitchFamily="50" charset="-128"/>
                <a:ea typeface="Meiryo UI" panose="020B0604030504040204" pitchFamily="50" charset="-128"/>
              </a:rPr>
              <a:t>接続を可能にします</a:t>
            </a:r>
            <a:endParaRPr sz="3600" dirty="0">
              <a:solidFill>
                <a:schemeClr val="lt1"/>
              </a:solidFill>
              <a:latin typeface="Meiryo UI" panose="020B0604030504040204" pitchFamily="50" charset="-128"/>
              <a:ea typeface="Meiryo UI" panose="020B0604030504040204" pitchFamily="50" charset="-128"/>
              <a:sym typeface="Arial"/>
            </a:endParaRPr>
          </a:p>
        </p:txBody>
      </p:sp>
      <p:sp>
        <p:nvSpPr>
          <p:cNvPr id="387" name="Google Shape;387;p23"/>
          <p:cNvSpPr txBox="1"/>
          <p:nvPr/>
        </p:nvSpPr>
        <p:spPr>
          <a:xfrm>
            <a:off x="665044" y="1711537"/>
            <a:ext cx="3648540" cy="2554545"/>
          </a:xfrm>
          <a:prstGeom prst="rect">
            <a:avLst/>
          </a:prstGeom>
          <a:noFill/>
          <a:ln>
            <a:noFill/>
          </a:ln>
        </p:spPr>
        <p:txBody>
          <a:bodyPr spcFirstLastPara="1" wrap="square" lIns="91425" tIns="45700" rIns="91425" bIns="45700" anchor="t" anchorCtr="0">
            <a:noAutofit/>
          </a:bodyPr>
          <a:lstStyle/>
          <a:p>
            <a:pPr lvl="0"/>
            <a:r>
              <a:rPr lang="en-US" sz="1600" dirty="0" err="1">
                <a:solidFill>
                  <a:schemeClr val="lt1"/>
                </a:solidFill>
                <a:latin typeface="Meiryo UI" panose="020B0604030504040204" pitchFamily="50" charset="-128"/>
                <a:ea typeface="Meiryo UI" panose="020B0604030504040204" pitchFamily="50" charset="-128"/>
              </a:rPr>
              <a:t>QVPNサービスは、VPN</a:t>
            </a:r>
            <a:r>
              <a:rPr lang="en-US" sz="1600" dirty="0" err="1" smtClean="0">
                <a:solidFill>
                  <a:schemeClr val="lt1"/>
                </a:solidFill>
                <a:latin typeface="Meiryo UI" panose="020B0604030504040204" pitchFamily="50" charset="-128"/>
                <a:ea typeface="Meiryo UI" panose="020B0604030504040204" pitchFamily="50" charset="-128"/>
              </a:rPr>
              <a:t>サーバーとクライアントの両方の機能を統合し</a:t>
            </a:r>
            <a:r>
              <a:rPr lang="ja-JP" altLang="en-US" sz="1600" dirty="0" smtClean="0">
                <a:solidFill>
                  <a:schemeClr val="lt1"/>
                </a:solidFill>
                <a:latin typeface="Meiryo UI" panose="020B0604030504040204" pitchFamily="50" charset="-128"/>
                <a:ea typeface="Meiryo UI" panose="020B0604030504040204" pitchFamily="50" charset="-128"/>
              </a:rPr>
              <a:t>ており</a:t>
            </a:r>
            <a:r>
              <a:rPr lang="en-US" sz="1600" dirty="0" smtClean="0">
                <a:solidFill>
                  <a:schemeClr val="lt1"/>
                </a:solidFill>
                <a:latin typeface="Meiryo UI" panose="020B0604030504040204" pitchFamily="50" charset="-128"/>
                <a:ea typeface="Meiryo UI" panose="020B0604030504040204" pitchFamily="50" charset="-128"/>
              </a:rPr>
              <a:t>、</a:t>
            </a:r>
            <a:r>
              <a:rPr lang="ja-JP" altLang="en-US" sz="1600" dirty="0" smtClean="0">
                <a:solidFill>
                  <a:schemeClr val="lt1"/>
                </a:solidFill>
                <a:latin typeface="Meiryo UI" panose="020B0604030504040204" pitchFamily="50" charset="-128"/>
                <a:ea typeface="Meiryo UI" panose="020B0604030504040204" pitchFamily="50" charset="-128"/>
              </a:rPr>
              <a:t>さらに、</a:t>
            </a:r>
            <a:r>
              <a:rPr lang="en-US" sz="1600" dirty="0" err="1" smtClean="0">
                <a:solidFill>
                  <a:schemeClr val="lt1"/>
                </a:solidFill>
                <a:latin typeface="Meiryo UI" panose="020B0604030504040204" pitchFamily="50" charset="-128"/>
                <a:ea typeface="Meiryo UI" panose="020B0604030504040204" pitchFamily="50" charset="-128"/>
              </a:rPr>
              <a:t>コンテンツまたはサービスにアクセスするため</a:t>
            </a:r>
            <a:r>
              <a:rPr lang="ja-JP" altLang="en-US" sz="1600" dirty="0" err="1"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VPNクライアントを作成する機能</a:t>
            </a:r>
            <a:r>
              <a:rPr lang="ja-JP" altLang="en-US" sz="1600" dirty="0" smtClean="0">
                <a:solidFill>
                  <a:schemeClr val="lt1"/>
                </a:solidFill>
                <a:latin typeface="Meiryo UI" panose="020B0604030504040204" pitchFamily="50" charset="-128"/>
                <a:ea typeface="Meiryo UI" panose="020B0604030504040204" pitchFamily="50" charset="-128"/>
              </a:rPr>
              <a:t>を持っており、</a:t>
            </a:r>
            <a:r>
              <a:rPr lang="en-US" altLang="ja-JP" sz="1600" dirty="0" smtClean="0">
                <a:solidFill>
                  <a:schemeClr val="lt1"/>
                </a:solidFill>
                <a:latin typeface="Meiryo UI" panose="020B0604030504040204" pitchFamily="50" charset="-128"/>
                <a:ea typeface="Meiryo UI" panose="020B0604030504040204" pitchFamily="50" charset="-128"/>
              </a:rPr>
              <a:t> </a:t>
            </a:r>
            <a:r>
              <a:rPr lang="en-US" altLang="ja-JP" sz="1600" dirty="0" err="1" smtClean="0">
                <a:solidFill>
                  <a:schemeClr val="lt1"/>
                </a:solidFill>
                <a:latin typeface="Meiryo UI" panose="020B0604030504040204" pitchFamily="50" charset="-128"/>
                <a:ea typeface="Meiryo UI" panose="020B0604030504040204" pitchFamily="50" charset="-128"/>
              </a:rPr>
              <a:t>リモートサーバーまたはサードパーティ</a:t>
            </a:r>
            <a:r>
              <a:rPr lang="ja-JP" altLang="en-US" sz="1600" dirty="0" err="1" smtClean="0">
                <a:solidFill>
                  <a:schemeClr val="lt1"/>
                </a:solidFill>
                <a:latin typeface="Meiryo UI" panose="020B0604030504040204" pitchFamily="50" charset="-128"/>
                <a:ea typeface="Meiryo UI" panose="020B0604030504040204" pitchFamily="50" charset="-128"/>
              </a:rPr>
              <a:t>ー</a:t>
            </a:r>
            <a:r>
              <a:rPr lang="en-US" altLang="ja-JP" sz="1600" dirty="0" err="1" smtClean="0">
                <a:solidFill>
                  <a:schemeClr val="lt1"/>
                </a:solidFill>
                <a:latin typeface="Meiryo UI" panose="020B0604030504040204" pitchFamily="50" charset="-128"/>
                <a:ea typeface="Meiryo UI" panose="020B0604030504040204" pitchFamily="50" charset="-128"/>
              </a:rPr>
              <a:t>プロバイダに接続する</a:t>
            </a:r>
            <a:r>
              <a:rPr lang="ja-JP" altLang="en-US" sz="1600" dirty="0" smtClean="0">
                <a:solidFill>
                  <a:schemeClr val="lt1"/>
                </a:solidFill>
                <a:latin typeface="Meiryo UI" panose="020B0604030504040204" pitchFamily="50" charset="-128"/>
                <a:ea typeface="Meiryo UI" panose="020B0604030504040204" pitchFamily="50" charset="-128"/>
              </a:rPr>
              <a:t>ことができ</a:t>
            </a:r>
            <a:r>
              <a:rPr lang="en-US" sz="1600" dirty="0" err="1" smtClean="0">
                <a:solidFill>
                  <a:schemeClr val="lt1"/>
                </a:solidFill>
                <a:latin typeface="Meiryo UI" panose="020B0604030504040204" pitchFamily="50" charset="-128"/>
                <a:ea typeface="Meiryo UI" panose="020B0604030504040204" pitchFamily="50" charset="-128"/>
              </a:rPr>
              <a:t>ます</a:t>
            </a:r>
            <a:r>
              <a:rPr lang="en-US" sz="1600" dirty="0" err="1">
                <a:solidFill>
                  <a:schemeClr val="lt1"/>
                </a:solidFill>
                <a:latin typeface="Meiryo UI" panose="020B0604030504040204" pitchFamily="50" charset="-128"/>
                <a:ea typeface="Meiryo UI" panose="020B0604030504040204" pitchFamily="50" charset="-128"/>
              </a:rPr>
              <a:t>。また、QNAPデバイスをWireGuard</a:t>
            </a:r>
            <a:r>
              <a:rPr lang="en-US" sz="1600" dirty="0">
                <a:solidFill>
                  <a:schemeClr val="lt1"/>
                </a:solidFill>
                <a:latin typeface="Meiryo UI" panose="020B0604030504040204" pitchFamily="50" charset="-128"/>
                <a:ea typeface="Meiryo UI" panose="020B0604030504040204" pitchFamily="50" charset="-128"/>
              </a:rPr>
              <a:t>®、</a:t>
            </a:r>
            <a:r>
              <a:rPr lang="en-US" sz="1600" dirty="0" smtClean="0">
                <a:solidFill>
                  <a:schemeClr val="lt1"/>
                </a:solidFill>
                <a:latin typeface="Meiryo UI" panose="020B0604030504040204" pitchFamily="50" charset="-128"/>
                <a:ea typeface="Meiryo UI" panose="020B0604030504040204" pitchFamily="50" charset="-128"/>
              </a:rPr>
              <a:t>PPTP、OpenVPN、L2TP/</a:t>
            </a:r>
            <a:r>
              <a:rPr lang="en-US" sz="1600" dirty="0" err="1" smtClean="0">
                <a:solidFill>
                  <a:schemeClr val="lt1"/>
                </a:solidFill>
                <a:latin typeface="Meiryo UI" panose="020B0604030504040204" pitchFamily="50" charset="-128"/>
                <a:ea typeface="Meiryo UI" panose="020B0604030504040204" pitchFamily="50" charset="-128"/>
              </a:rPr>
              <a:t>IPsec</a:t>
            </a:r>
            <a:r>
              <a:rPr lang="en-US" sz="1600" dirty="0" err="1">
                <a:solidFill>
                  <a:schemeClr val="lt1"/>
                </a:solidFill>
                <a:latin typeface="Meiryo UI" panose="020B0604030504040204" pitchFamily="50" charset="-128"/>
                <a:ea typeface="Meiryo UI" panose="020B0604030504040204" pitchFamily="50" charset="-128"/>
              </a:rPr>
              <a:t>、およびQNAP独自の</a:t>
            </a:r>
            <a:r>
              <a:rPr lang="en-US" sz="1600" dirty="0" err="1" smtClean="0">
                <a:solidFill>
                  <a:schemeClr val="lt1"/>
                </a:solidFill>
                <a:latin typeface="Meiryo UI" panose="020B0604030504040204" pitchFamily="50" charset="-128"/>
                <a:ea typeface="Meiryo UI" panose="020B0604030504040204" pitchFamily="50" charset="-128"/>
              </a:rPr>
              <a:t>Qbelt</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VPN</a:t>
            </a:r>
            <a:r>
              <a:rPr lang="en-US" sz="1600" dirty="0" err="1">
                <a:solidFill>
                  <a:schemeClr val="lt1"/>
                </a:solidFill>
                <a:latin typeface="Meiryo UI" panose="020B0604030504040204" pitchFamily="50" charset="-128"/>
                <a:ea typeface="Meiryo UI" panose="020B0604030504040204" pitchFamily="50" charset="-128"/>
              </a:rPr>
              <a:t>プロトコルを備えたVPNサーバーとして使用することもできます</a:t>
            </a:r>
            <a:r>
              <a:rPr lang="en-US" sz="1600"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388" name="Google Shape;388;p23"/>
          <p:cNvPicPr preferRelativeResize="0"/>
          <p:nvPr/>
        </p:nvPicPr>
        <p:blipFill rotWithShape="1">
          <a:blip r:embed="rId7">
            <a:alphaModFix/>
          </a:blip>
          <a:srcRect/>
          <a:stretch/>
        </p:blipFill>
        <p:spPr>
          <a:xfrm>
            <a:off x="4532573" y="1499588"/>
            <a:ext cx="1259888" cy="1259888"/>
          </a:xfrm>
          <a:prstGeom prst="rect">
            <a:avLst/>
          </a:prstGeom>
          <a:noFill/>
          <a:ln>
            <a:noFill/>
          </a:ln>
          <a:effectLst>
            <a:outerShdw blurRad="50800" dist="38100" dir="5400000" algn="t" rotWithShape="0">
              <a:srgbClr val="000000">
                <a:alpha val="40000"/>
              </a:srgbClr>
            </a:outerShdw>
            <a:reflection stA="50000" endA="300" endPos="55500" dist="50800" dir="5400000" sy="-100000" algn="bl" rotWithShape="0"/>
          </a:effectLst>
        </p:spPr>
      </p:pic>
    </p:spTree>
    <p:extLst>
      <p:ext uri="{BB962C8B-B14F-4D97-AF65-F5344CB8AC3E}">
        <p14:creationId xmlns:p14="http://schemas.microsoft.com/office/powerpoint/2010/main" val="1779761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24"/>
          <p:cNvPicPr preferRelativeResize="0"/>
          <p:nvPr/>
        </p:nvPicPr>
        <p:blipFill rotWithShape="1">
          <a:blip r:embed="rId3">
            <a:alphaModFix/>
          </a:blip>
          <a:srcRect/>
          <a:stretch/>
        </p:blipFill>
        <p:spPr>
          <a:xfrm>
            <a:off x="695108" y="4125680"/>
            <a:ext cx="952500" cy="790575"/>
          </a:xfrm>
          <a:prstGeom prst="rect">
            <a:avLst/>
          </a:prstGeom>
          <a:noFill/>
          <a:ln>
            <a:noFill/>
          </a:ln>
        </p:spPr>
      </p:pic>
      <p:pic>
        <p:nvPicPr>
          <p:cNvPr id="394" name="Google Shape;394;p24"/>
          <p:cNvPicPr preferRelativeResize="0"/>
          <p:nvPr/>
        </p:nvPicPr>
        <p:blipFill rotWithShape="1">
          <a:blip r:embed="rId4">
            <a:alphaModFix/>
          </a:blip>
          <a:srcRect/>
          <a:stretch/>
        </p:blipFill>
        <p:spPr>
          <a:xfrm>
            <a:off x="3801941" y="4172173"/>
            <a:ext cx="952500" cy="790575"/>
          </a:xfrm>
          <a:prstGeom prst="rect">
            <a:avLst/>
          </a:prstGeom>
          <a:noFill/>
          <a:ln>
            <a:noFill/>
          </a:ln>
        </p:spPr>
      </p:pic>
      <p:pic>
        <p:nvPicPr>
          <p:cNvPr id="395" name="Google Shape;395;p24"/>
          <p:cNvPicPr preferRelativeResize="0"/>
          <p:nvPr/>
        </p:nvPicPr>
        <p:blipFill rotWithShape="1">
          <a:blip r:embed="rId5">
            <a:alphaModFix/>
          </a:blip>
          <a:srcRect/>
          <a:stretch/>
        </p:blipFill>
        <p:spPr>
          <a:xfrm>
            <a:off x="713039" y="5199706"/>
            <a:ext cx="952500" cy="790575"/>
          </a:xfrm>
          <a:prstGeom prst="rect">
            <a:avLst/>
          </a:prstGeom>
          <a:noFill/>
          <a:ln>
            <a:noFill/>
          </a:ln>
        </p:spPr>
      </p:pic>
      <p:pic>
        <p:nvPicPr>
          <p:cNvPr id="396" name="Google Shape;396;p24"/>
          <p:cNvPicPr preferRelativeResize="0"/>
          <p:nvPr/>
        </p:nvPicPr>
        <p:blipFill rotWithShape="1">
          <a:blip r:embed="rId6">
            <a:alphaModFix/>
          </a:blip>
          <a:srcRect/>
          <a:stretch/>
        </p:blipFill>
        <p:spPr>
          <a:xfrm>
            <a:off x="3805865" y="5287576"/>
            <a:ext cx="952500" cy="790575"/>
          </a:xfrm>
          <a:prstGeom prst="rect">
            <a:avLst/>
          </a:prstGeom>
          <a:noFill/>
          <a:ln>
            <a:noFill/>
          </a:ln>
        </p:spPr>
      </p:pic>
      <p:sp>
        <p:nvSpPr>
          <p:cNvPr id="397" name="Google Shape;397;p24"/>
          <p:cNvSpPr/>
          <p:nvPr/>
        </p:nvSpPr>
        <p:spPr>
          <a:xfrm>
            <a:off x="1712108" y="4869722"/>
            <a:ext cx="1222108" cy="15850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200" b="1" dirty="0">
                <a:solidFill>
                  <a:schemeClr val="lt1"/>
                </a:solidFill>
                <a:latin typeface="Meiryo UI" panose="020B0604030504040204" pitchFamily="50" charset="-128"/>
                <a:ea typeface="Meiryo UI" panose="020B0604030504040204" pitchFamily="50" charset="-128"/>
              </a:rPr>
              <a:t> </a:t>
            </a:r>
            <a:r>
              <a:rPr lang="en-US" sz="1200" b="1" dirty="0" err="1" smtClean="0">
                <a:solidFill>
                  <a:schemeClr val="lt1"/>
                </a:solidFill>
                <a:latin typeface="Meiryo UI" panose="020B0604030504040204" pitchFamily="50" charset="-128"/>
                <a:ea typeface="Meiryo UI" panose="020B0604030504040204" pitchFamily="50" charset="-128"/>
              </a:rPr>
              <a:t>一元化</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クラウド</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管理</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398" name="Google Shape;398;p24"/>
          <p:cNvSpPr txBox="1"/>
          <p:nvPr/>
        </p:nvSpPr>
        <p:spPr>
          <a:xfrm>
            <a:off x="743034" y="2059191"/>
            <a:ext cx="5257145"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QNAPの</a:t>
            </a:r>
            <a:r>
              <a:rPr lang="en-US" sz="1600" dirty="0" err="1" smtClean="0">
                <a:solidFill>
                  <a:schemeClr val="lt1"/>
                </a:solidFill>
                <a:latin typeface="Meiryo UI" panose="020B0604030504040204" pitchFamily="50" charset="-128"/>
                <a:ea typeface="Meiryo UI" panose="020B0604030504040204" pitchFamily="50" charset="-128"/>
              </a:rPr>
              <a:t>QuWAN</a:t>
            </a:r>
            <a:r>
              <a:rPr lang="en-US" sz="1600" dirty="0" smtClean="0">
                <a:solidFill>
                  <a:schemeClr val="lt1"/>
                </a:solidFill>
                <a:latin typeface="Meiryo UI" panose="020B0604030504040204" pitchFamily="50" charset="-128"/>
                <a:ea typeface="Meiryo UI" panose="020B0604030504040204" pitchFamily="50" charset="-128"/>
              </a:rPr>
              <a:t> SD-WAN</a:t>
            </a:r>
            <a:r>
              <a:rPr lang="en-US" sz="1600" dirty="0">
                <a:solidFill>
                  <a:schemeClr val="lt1"/>
                </a:solidFill>
                <a:latin typeface="Meiryo UI" panose="020B0604030504040204" pitchFamily="50" charset="-128"/>
                <a:ea typeface="Meiryo UI" panose="020B0604030504040204" pitchFamily="50" charset="-128"/>
              </a:rPr>
              <a:t>ソリューションは、自動メッシュVPN、IPsec暗号化、クラウド中心の管理、およびマルチサイトネットワーク用のQVPNサービスを備えています。幅広いQNAP製品および</a:t>
            </a:r>
            <a:r>
              <a:rPr lang="en-US" sz="1600" dirty="0" smtClean="0">
                <a:solidFill>
                  <a:schemeClr val="lt1"/>
                </a:solidFill>
                <a:latin typeface="Meiryo UI" panose="020B0604030504040204" pitchFamily="50" charset="-128"/>
                <a:ea typeface="Meiryo UI" panose="020B0604030504040204" pitchFamily="50" charset="-128"/>
              </a:rPr>
              <a:t>Vmware ESXi</a:t>
            </a:r>
            <a:r>
              <a:rPr lang="en-US" sz="1600" dirty="0">
                <a:solidFill>
                  <a:schemeClr val="lt1"/>
                </a:solidFill>
                <a:latin typeface="Meiryo UI" panose="020B0604030504040204" pitchFamily="50" charset="-128"/>
                <a:ea typeface="Meiryo UI" panose="020B0604030504040204" pitchFamily="50" charset="-128"/>
              </a:rPr>
              <a:t>などのハイパーバイザープラットフォームと互換性のあるQuWANにより、SMB</a:t>
            </a:r>
            <a:r>
              <a:rPr lang="en-US" sz="1600" dirty="0" smtClean="0">
                <a:solidFill>
                  <a:schemeClr val="lt1"/>
                </a:solidFill>
                <a:latin typeface="Meiryo UI" panose="020B0604030504040204" pitchFamily="50" charset="-128"/>
                <a:ea typeface="Meiryo UI" panose="020B0604030504040204" pitchFamily="50" charset="-128"/>
              </a:rPr>
              <a:t>は信頼性の高いネットワークを費用対効果の高い価格で効率的に構築し</a:t>
            </a:r>
            <a:r>
              <a:rPr lang="en-US" sz="1600" dirty="0">
                <a:solidFill>
                  <a:schemeClr val="lt1"/>
                </a:solidFill>
                <a:latin typeface="Meiryo UI" panose="020B0604030504040204" pitchFamily="50" charset="-128"/>
                <a:ea typeface="Meiryo UI" panose="020B0604030504040204" pitchFamily="50" charset="-128"/>
              </a:rPr>
              <a:t>、デジタルトランスフォーメーション、マルチサイト拡張、およびリモート作業を促進できます。</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99" name="Google Shape;399;p24"/>
          <p:cNvSpPr/>
          <p:nvPr/>
        </p:nvSpPr>
        <p:spPr>
          <a:xfrm>
            <a:off x="1700923" y="4172095"/>
            <a:ext cx="1697690"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自動化</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200" b="1" dirty="0">
                <a:solidFill>
                  <a:schemeClr val="lt1"/>
                </a:solidFill>
                <a:latin typeface="Meiryo UI" panose="020B0604030504040204" pitchFamily="50" charset="-128"/>
                <a:ea typeface="Meiryo UI" panose="020B0604030504040204" pitchFamily="50" charset="-128"/>
              </a:rPr>
              <a:t>VPN</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展開</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400" name="Google Shape;400;p24"/>
          <p:cNvSpPr/>
          <p:nvPr/>
        </p:nvSpPr>
        <p:spPr>
          <a:xfrm>
            <a:off x="4818941" y="4238938"/>
            <a:ext cx="1377087"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ja-JP" altLang="en-US" sz="1200" b="1" dirty="0">
                <a:solidFill>
                  <a:schemeClr val="lt1"/>
                </a:solidFill>
                <a:latin typeface="Meiryo UI" panose="020B0604030504040204" pitchFamily="50" charset="-128"/>
                <a:ea typeface="Meiryo UI" panose="020B0604030504040204" pitchFamily="50" charset="-128"/>
              </a:rPr>
              <a:t>スマート</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帯域幅</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優先順位付け</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401" name="Google Shape;401;p24"/>
          <p:cNvSpPr/>
          <p:nvPr/>
        </p:nvSpPr>
        <p:spPr>
          <a:xfrm>
            <a:off x="4851600" y="5307956"/>
            <a:ext cx="1377088"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200" b="1" dirty="0" err="1">
                <a:solidFill>
                  <a:schemeClr val="lt1"/>
                </a:solidFill>
                <a:latin typeface="Meiryo UI" panose="020B0604030504040204" pitchFamily="50" charset="-128"/>
                <a:ea typeface="Meiryo UI" panose="020B0604030504040204" pitchFamily="50" charset="-128"/>
              </a:rPr>
              <a:t>安全</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ja-JP" altLang="en-US" sz="1200" b="1" dirty="0" smtClean="0">
                <a:solidFill>
                  <a:schemeClr val="lt1"/>
                </a:solidFill>
                <a:latin typeface="Meiryo UI" panose="020B0604030504040204" pitchFamily="50" charset="-128"/>
                <a:ea typeface="Meiryo UI" panose="020B0604030504040204" pitchFamily="50" charset="-128"/>
              </a:rPr>
              <a:t>ネットワーク</a:t>
            </a:r>
            <a:r>
              <a:rPr lang="en-US" altLang="ja-JP" sz="1200" b="1" dirty="0" smtClean="0">
                <a:solidFill>
                  <a:schemeClr val="lt1"/>
                </a:solidFill>
                <a:latin typeface="Meiryo UI" panose="020B0604030504040204" pitchFamily="50" charset="-128"/>
                <a:ea typeface="Meiryo UI" panose="020B0604030504040204" pitchFamily="50" charset="-128"/>
              </a:rPr>
              <a:t/>
            </a:r>
            <a:br>
              <a:rPr lang="en-US" altLang="ja-JP" sz="1200" b="1" dirty="0" smtClean="0">
                <a:solidFill>
                  <a:schemeClr val="lt1"/>
                </a:solidFill>
                <a:latin typeface="Meiryo UI" panose="020B0604030504040204" pitchFamily="50" charset="-128"/>
                <a:ea typeface="Meiryo UI" panose="020B0604030504040204" pitchFamily="50" charset="-128"/>
              </a:rPr>
            </a:br>
            <a:r>
              <a:rPr lang="en-US" sz="1200" b="1" dirty="0" err="1" smtClean="0">
                <a:solidFill>
                  <a:schemeClr val="lt1"/>
                </a:solidFill>
                <a:latin typeface="Meiryo UI" panose="020B0604030504040204" pitchFamily="50" charset="-128"/>
                <a:ea typeface="Meiryo UI" panose="020B0604030504040204" pitchFamily="50" charset="-128"/>
              </a:rPr>
              <a:t>保護</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402" name="Google Shape;402;p24"/>
          <p:cNvSpPr txBox="1"/>
          <p:nvPr/>
        </p:nvSpPr>
        <p:spPr>
          <a:xfrm>
            <a:off x="695108" y="244637"/>
            <a:ext cx="7383130" cy="1360785"/>
          </a:xfrm>
          <a:prstGeom prst="rect">
            <a:avLst/>
          </a:prstGeom>
          <a:noFill/>
          <a:ln>
            <a:noFill/>
          </a:ln>
        </p:spPr>
        <p:txBody>
          <a:bodyPr spcFirstLastPara="1" wrap="square" lIns="121900" tIns="121900" rIns="121900" bIns="121900" anchor="t" anchorCtr="0">
            <a:noAutofit/>
          </a:bodyPr>
          <a:lstStyle/>
          <a:p>
            <a:pPr>
              <a:buClr>
                <a:schemeClr val="dk1"/>
              </a:buClr>
              <a:buSzPts val="2800"/>
            </a:pPr>
            <a:r>
              <a:rPr lang="en-US" sz="3600" b="1" dirty="0" err="1">
                <a:solidFill>
                  <a:schemeClr val="lt1"/>
                </a:solidFill>
                <a:latin typeface="Meiryo UI" panose="020B0604030504040204" pitchFamily="50" charset="-128"/>
                <a:ea typeface="Meiryo UI" panose="020B0604030504040204" pitchFamily="50" charset="-128"/>
              </a:rPr>
              <a:t>QuWAN</a:t>
            </a:r>
            <a:r>
              <a:rPr lang="en-US" sz="3600" b="1" dirty="0" err="1" smtClean="0">
                <a:solidFill>
                  <a:schemeClr val="lt1"/>
                </a:solidFill>
                <a:latin typeface="Meiryo UI" panose="020B0604030504040204" pitchFamily="50" charset="-128"/>
                <a:ea typeface="Meiryo UI" panose="020B0604030504040204" pitchFamily="50" charset="-128"/>
              </a:rPr>
              <a:t>は</a:t>
            </a:r>
            <a:r>
              <a:rPr lang="ja-JP" altLang="en-US" sz="3600" b="1" dirty="0">
                <a:solidFill>
                  <a:schemeClr val="lt1"/>
                </a:solidFill>
                <a:latin typeface="Meiryo UI" panose="020B0604030504040204" pitchFamily="50" charset="-128"/>
                <a:ea typeface="Meiryo UI" panose="020B0604030504040204" pitchFamily="50" charset="-128"/>
              </a:rPr>
              <a:t>復元力のある</a:t>
            </a:r>
            <a:r>
              <a:rPr lang="en-US" altLang="ja-JP" sz="3600" b="1" dirty="0" smtClean="0">
                <a:solidFill>
                  <a:schemeClr val="lt1"/>
                </a:solidFill>
                <a:latin typeface="Meiryo UI" panose="020B0604030504040204" pitchFamily="50" charset="-128"/>
                <a:ea typeface="Meiryo UI" panose="020B0604030504040204" pitchFamily="50" charset="-128"/>
              </a:rPr>
              <a:t>IT</a:t>
            </a:r>
            <a:br>
              <a:rPr lang="en-US" altLang="ja-JP" sz="3600" b="1" dirty="0" smtClean="0">
                <a:solidFill>
                  <a:schemeClr val="lt1"/>
                </a:solidFill>
                <a:latin typeface="Meiryo UI" panose="020B0604030504040204" pitchFamily="50" charset="-128"/>
                <a:ea typeface="Meiryo UI" panose="020B0604030504040204" pitchFamily="50" charset="-128"/>
              </a:rPr>
            </a:br>
            <a:r>
              <a:rPr lang="ja-JP" altLang="en-US" sz="3600" b="1" dirty="0" smtClean="0">
                <a:solidFill>
                  <a:schemeClr val="lt1"/>
                </a:solidFill>
                <a:latin typeface="Meiryo UI" panose="020B0604030504040204" pitchFamily="50" charset="-128"/>
                <a:ea typeface="Meiryo UI" panose="020B0604030504040204" pitchFamily="50" charset="-128"/>
              </a:rPr>
              <a:t>インフラストラクチャを実現する</a:t>
            </a:r>
            <a:r>
              <a:rPr lang="en-US" altLang="ja-JP" sz="3600" b="1" dirty="0" smtClean="0">
                <a:solidFill>
                  <a:schemeClr val="lt1"/>
                </a:solidFill>
                <a:latin typeface="Meiryo UI" panose="020B0604030504040204" pitchFamily="50" charset="-128"/>
                <a:ea typeface="Meiryo UI" panose="020B0604030504040204" pitchFamily="50" charset="-128"/>
              </a:rPr>
              <a:t/>
            </a:r>
            <a:br>
              <a:rPr lang="en-US" altLang="ja-JP" sz="3600" b="1" dirty="0" smtClean="0">
                <a:solidFill>
                  <a:schemeClr val="lt1"/>
                </a:solidFill>
                <a:latin typeface="Meiryo UI" panose="020B0604030504040204" pitchFamily="50" charset="-128"/>
                <a:ea typeface="Meiryo UI" panose="020B0604030504040204" pitchFamily="50" charset="-128"/>
              </a:rPr>
            </a:br>
            <a:r>
              <a:rPr lang="en-US" altLang="ja-JP" sz="3600" b="1" dirty="0" smtClean="0">
                <a:solidFill>
                  <a:schemeClr val="lt1"/>
                </a:solidFill>
                <a:latin typeface="Meiryo UI" panose="020B0604030504040204" pitchFamily="50" charset="-128"/>
                <a:ea typeface="Meiryo UI" panose="020B0604030504040204" pitchFamily="50" charset="-128"/>
              </a:rPr>
              <a:t>SD-WAN</a:t>
            </a:r>
            <a:r>
              <a:rPr lang="ja-JP" altLang="en-US" sz="3600" b="1" dirty="0">
                <a:solidFill>
                  <a:schemeClr val="lt1"/>
                </a:solidFill>
                <a:latin typeface="Meiryo UI" panose="020B0604030504040204" pitchFamily="50" charset="-128"/>
                <a:ea typeface="Meiryo UI" panose="020B0604030504040204" pitchFamily="50" charset="-128"/>
              </a:rPr>
              <a:t>ソリューション</a:t>
            </a:r>
            <a:r>
              <a:rPr lang="ja-JP" altLang="en-US" sz="3600" b="1" dirty="0" smtClean="0">
                <a:solidFill>
                  <a:schemeClr val="lt1"/>
                </a:solidFill>
                <a:latin typeface="Meiryo UI" panose="020B0604030504040204" pitchFamily="50" charset="-128"/>
                <a:ea typeface="Meiryo UI" panose="020B0604030504040204" pitchFamily="50" charset="-128"/>
              </a:rPr>
              <a:t>です</a:t>
            </a:r>
            <a:endParaRPr sz="3600" b="1" dirty="0">
              <a:solidFill>
                <a:schemeClr val="lt1"/>
              </a:solidFill>
              <a:latin typeface="Meiryo UI" panose="020B0604030504040204" pitchFamily="50" charset="-128"/>
              <a:ea typeface="Meiryo UI" panose="020B0604030504040204" pitchFamily="50" charset="-128"/>
            </a:endParaRPr>
          </a:p>
        </p:txBody>
      </p:sp>
      <p:grpSp>
        <p:nvGrpSpPr>
          <p:cNvPr id="403" name="Google Shape;403;p24"/>
          <p:cNvGrpSpPr/>
          <p:nvPr/>
        </p:nvGrpSpPr>
        <p:grpSpPr>
          <a:xfrm>
            <a:off x="6321923" y="827848"/>
            <a:ext cx="5322123" cy="5322123"/>
            <a:chOff x="6741348" y="1368308"/>
            <a:chExt cx="5122937" cy="5122937"/>
          </a:xfrm>
        </p:grpSpPr>
        <p:sp>
          <p:nvSpPr>
            <p:cNvPr id="404" name="Google Shape;404;p24"/>
            <p:cNvSpPr/>
            <p:nvPr/>
          </p:nvSpPr>
          <p:spPr>
            <a:xfrm>
              <a:off x="6741348" y="1368308"/>
              <a:ext cx="5122937" cy="5122937"/>
            </a:xfrm>
            <a:prstGeom prst="ellipse">
              <a:avLst/>
            </a:prstGeom>
            <a:solidFill>
              <a:srgbClr val="0507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405" name="Google Shape;405;p24"/>
            <p:cNvPicPr preferRelativeResize="0"/>
            <p:nvPr/>
          </p:nvPicPr>
          <p:blipFill rotWithShape="1">
            <a:blip r:embed="rId7">
              <a:alphaModFix/>
            </a:blip>
            <a:srcRect/>
            <a:stretch/>
          </p:blipFill>
          <p:spPr>
            <a:xfrm>
              <a:off x="6793626" y="1511676"/>
              <a:ext cx="4939109" cy="4939109"/>
            </a:xfrm>
            <a:prstGeom prst="rect">
              <a:avLst/>
            </a:prstGeom>
            <a:noFill/>
            <a:ln>
              <a:noFill/>
            </a:ln>
          </p:spPr>
        </p:pic>
      </p:grpSp>
    </p:spTree>
    <p:extLst>
      <p:ext uri="{BB962C8B-B14F-4D97-AF65-F5344CB8AC3E}">
        <p14:creationId xmlns:p14="http://schemas.microsoft.com/office/powerpoint/2010/main" val="268533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2"/>
          <p:cNvPicPr preferRelativeResize="0"/>
          <p:nvPr/>
        </p:nvPicPr>
        <p:blipFill rotWithShape="1">
          <a:blip r:embed="rId3">
            <a:alphaModFix/>
          </a:blip>
          <a:srcRect/>
          <a:stretch/>
        </p:blipFill>
        <p:spPr>
          <a:xfrm>
            <a:off x="901788" y="2902930"/>
            <a:ext cx="10537672" cy="3697916"/>
          </a:xfrm>
          <a:prstGeom prst="rect">
            <a:avLst/>
          </a:prstGeom>
          <a:noFill/>
          <a:ln>
            <a:noFill/>
          </a:ln>
        </p:spPr>
      </p:pic>
      <p:sp>
        <p:nvSpPr>
          <p:cNvPr id="98" name="Google Shape;98;p22"/>
          <p:cNvSpPr txBox="1"/>
          <p:nvPr/>
        </p:nvSpPr>
        <p:spPr>
          <a:xfrm>
            <a:off x="12906" y="321443"/>
            <a:ext cx="12240054" cy="15017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TS-h1090FU</a:t>
            </a:r>
            <a:r>
              <a:rPr lang="ja-JP" altLang="en-US" sz="3600" b="1" dirty="0" smtClean="0">
                <a:solidFill>
                  <a:schemeClr val="lt1"/>
                </a:solidFill>
                <a:latin typeface="Meiryo UI" panose="020B0604030504040204" pitchFamily="50" charset="-128"/>
                <a:ea typeface="Meiryo UI" panose="020B0604030504040204" pitchFamily="50" charset="-128"/>
              </a:rPr>
              <a:t>は次世代の</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err="1">
                <a:solidFill>
                  <a:schemeClr val="lt1"/>
                </a:solidFill>
                <a:latin typeface="Meiryo UI" panose="020B0604030504040204" pitchFamily="50" charset="-128"/>
                <a:ea typeface="Meiryo UI" panose="020B0604030504040204" pitchFamily="50" charset="-128"/>
              </a:rPr>
              <a:t>オールフラッシュ</a:t>
            </a:r>
            <a:r>
              <a:rPr lang="en-US" sz="3600" b="1" dirty="0" err="1" smtClean="0">
                <a:solidFill>
                  <a:schemeClr val="lt1"/>
                </a:solidFill>
                <a:latin typeface="Meiryo UI" panose="020B0604030504040204" pitchFamily="50" charset="-128"/>
                <a:ea typeface="Meiryo UI" panose="020B0604030504040204" pitchFamily="50" charset="-128"/>
              </a:rPr>
              <a:t>NAS</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各NVMe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PCIe</a:t>
            </a:r>
            <a:r>
              <a:rPr lang="en-US" sz="3600" b="1" dirty="0" smtClean="0">
                <a:solidFill>
                  <a:schemeClr val="lt1"/>
                </a:solidFill>
                <a:latin typeface="Meiryo UI" panose="020B0604030504040204" pitchFamily="50" charset="-128"/>
                <a:ea typeface="Meiryo UI" panose="020B0604030504040204" pitchFamily="50" charset="-128"/>
              </a:rPr>
              <a:t> SSDは64Gb/s</a:t>
            </a:r>
            <a:r>
              <a:rPr lang="ja-JP" altLang="en-US" sz="3600" b="1" dirty="0" smtClean="0">
                <a:solidFill>
                  <a:schemeClr val="lt1"/>
                </a:solidFill>
                <a:latin typeface="Meiryo UI" panose="020B0604030504040204" pitchFamily="50" charset="-128"/>
                <a:ea typeface="Meiryo UI" panose="020B0604030504040204" pitchFamily="50" charset="-128"/>
              </a:rPr>
              <a:t>の</a:t>
            </a:r>
            <a:r>
              <a:rPr lang="en-US" sz="3600" b="1" dirty="0" err="1" smtClean="0">
                <a:solidFill>
                  <a:schemeClr val="lt1"/>
                </a:solidFill>
                <a:latin typeface="Meiryo UI" panose="020B0604030504040204" pitchFamily="50" charset="-128"/>
                <a:ea typeface="Meiryo UI" panose="020B0604030504040204" pitchFamily="50" charset="-128"/>
              </a:rPr>
              <a:t>帯域幅を備えます</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99" name="Google Shape;99;p22"/>
          <p:cNvSpPr txBox="1"/>
          <p:nvPr/>
        </p:nvSpPr>
        <p:spPr>
          <a:xfrm>
            <a:off x="1348024" y="5139434"/>
            <a:ext cx="156789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rgbClr val="F34F21"/>
                </a:solidFill>
                <a:latin typeface="Meiryo UI" panose="020B0604030504040204" pitchFamily="50" charset="-128"/>
                <a:ea typeface="Meiryo UI" panose="020B0604030504040204" pitchFamily="50" charset="-128"/>
              </a:rPr>
              <a:t>PCIe</a:t>
            </a:r>
            <a:r>
              <a:rPr lang="en-US" b="1" dirty="0">
                <a:solidFill>
                  <a:srgbClr val="F34F21"/>
                </a:solidFill>
                <a:latin typeface="Meiryo UI" panose="020B0604030504040204" pitchFamily="50" charset="-128"/>
                <a:ea typeface="Meiryo UI" panose="020B0604030504040204" pitchFamily="50" charset="-128"/>
              </a:rPr>
              <a:t> Gen4 </a:t>
            </a:r>
            <a:r>
              <a:rPr lang="en-US" b="1" dirty="0" smtClean="0">
                <a:solidFill>
                  <a:srgbClr val="F34F21"/>
                </a:solidFill>
                <a:latin typeface="Meiryo UI" panose="020B0604030504040204" pitchFamily="50" charset="-128"/>
                <a:ea typeface="Meiryo UI" panose="020B0604030504040204" pitchFamily="50" charset="-128"/>
              </a:rPr>
              <a:t>x4 (64 Gb/s)</a:t>
            </a:r>
            <a:endParaRPr sz="1400" b="1" dirty="0">
              <a:solidFill>
                <a:srgbClr val="F34F21"/>
              </a:solidFill>
              <a:latin typeface="Meiryo UI" panose="020B0604030504040204" pitchFamily="50" charset="-128"/>
              <a:ea typeface="Meiryo UI" panose="020B0604030504040204" pitchFamily="50" charset="-128"/>
              <a:sym typeface="Arial"/>
            </a:endParaRPr>
          </a:p>
        </p:txBody>
      </p:sp>
      <p:sp>
        <p:nvSpPr>
          <p:cNvPr id="100" name="Google Shape;100;p22"/>
          <p:cNvSpPr txBox="1"/>
          <p:nvPr/>
        </p:nvSpPr>
        <p:spPr>
          <a:xfrm>
            <a:off x="7276910" y="4751888"/>
            <a:ext cx="154197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rgbClr val="F34F21"/>
                </a:solidFill>
                <a:latin typeface="Meiryo UI" panose="020B0604030504040204" pitchFamily="50" charset="-128"/>
                <a:ea typeface="Meiryo UI" panose="020B0604030504040204" pitchFamily="50" charset="-128"/>
              </a:rPr>
              <a:t>PCIe</a:t>
            </a:r>
            <a:r>
              <a:rPr lang="en-US" b="1" dirty="0">
                <a:solidFill>
                  <a:srgbClr val="F34F21"/>
                </a:solidFill>
                <a:latin typeface="Meiryo UI" panose="020B0604030504040204" pitchFamily="50" charset="-128"/>
                <a:ea typeface="Meiryo UI" panose="020B0604030504040204" pitchFamily="50" charset="-128"/>
              </a:rPr>
              <a:t> Gen4 </a:t>
            </a:r>
            <a:r>
              <a:rPr lang="en-US" b="1" dirty="0" smtClean="0">
                <a:solidFill>
                  <a:srgbClr val="F34F21"/>
                </a:solidFill>
                <a:latin typeface="Meiryo UI" panose="020B0604030504040204" pitchFamily="50" charset="-128"/>
                <a:ea typeface="Meiryo UI" panose="020B0604030504040204" pitchFamily="50" charset="-128"/>
              </a:rPr>
              <a:t>x4 (64 Gb/s</a:t>
            </a:r>
            <a:r>
              <a:rPr lang="en-US" b="1" dirty="0">
                <a:solidFill>
                  <a:srgbClr val="F34F21"/>
                </a:solidFill>
                <a:latin typeface="Meiryo UI" panose="020B0604030504040204" pitchFamily="50" charset="-128"/>
                <a:ea typeface="Meiryo UI" panose="020B0604030504040204" pitchFamily="50" charset="-128"/>
              </a:rPr>
              <a:t>)</a:t>
            </a:r>
            <a:endParaRPr sz="1400" b="1" dirty="0">
              <a:solidFill>
                <a:srgbClr val="F34F21"/>
              </a:solidFill>
              <a:latin typeface="Meiryo UI" panose="020B0604030504040204" pitchFamily="50" charset="-128"/>
              <a:ea typeface="Meiryo UI" panose="020B0604030504040204" pitchFamily="50" charset="-128"/>
              <a:sym typeface="Arial"/>
            </a:endParaRPr>
          </a:p>
        </p:txBody>
      </p:sp>
      <p:sp>
        <p:nvSpPr>
          <p:cNvPr id="101" name="Google Shape;101;p22"/>
          <p:cNvSpPr txBox="1"/>
          <p:nvPr/>
        </p:nvSpPr>
        <p:spPr>
          <a:xfrm>
            <a:off x="1879683" y="1938353"/>
            <a:ext cx="8581881"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第2世代</a:t>
            </a:r>
            <a:r>
              <a:rPr lang="en-US" sz="2000" dirty="0" smtClean="0">
                <a:solidFill>
                  <a:schemeClr val="lt1"/>
                </a:solidFill>
                <a:latin typeface="Meiryo UI" panose="020B0604030504040204" pitchFamily="50" charset="-128"/>
                <a:ea typeface="Meiryo UI" panose="020B0604030504040204" pitchFamily="50" charset="-128"/>
              </a:rPr>
              <a:t>AMD EPYC (ROME) 7002</a:t>
            </a:r>
            <a:r>
              <a:rPr lang="en-US" sz="2000" dirty="0">
                <a:solidFill>
                  <a:schemeClr val="lt1"/>
                </a:solidFill>
                <a:latin typeface="Meiryo UI" panose="020B0604030504040204" pitchFamily="50" charset="-128"/>
                <a:ea typeface="Meiryo UI" panose="020B0604030504040204" pitchFamily="50" charset="-128"/>
              </a:rPr>
              <a:t>シリーズは</a:t>
            </a:r>
            <a:r>
              <a:rPr lang="en-US" sz="2000" b="1" dirty="0">
                <a:solidFill>
                  <a:schemeClr val="lt1"/>
                </a:solidFill>
                <a:latin typeface="Meiryo UI" panose="020B0604030504040204" pitchFamily="50" charset="-128"/>
                <a:ea typeface="Meiryo UI" panose="020B0604030504040204" pitchFamily="50" charset="-128"/>
              </a:rPr>
              <a:t>128のPCIe</a:t>
            </a:r>
            <a:r>
              <a:rPr lang="en-US" sz="2000" dirty="0" smtClean="0">
                <a:solidFill>
                  <a:schemeClr val="lt1"/>
                </a:solidFill>
                <a:latin typeface="Meiryo UI" panose="020B0604030504040204" pitchFamily="50" charset="-128"/>
                <a:ea typeface="Meiryo UI" panose="020B0604030504040204" pitchFamily="50" charset="-128"/>
              </a:rPr>
              <a:t>レーンを</a:t>
            </a:r>
            <a:r>
              <a:rPr lang="ja-JP" altLang="en-US" sz="2000" dirty="0" smtClean="0">
                <a:solidFill>
                  <a:schemeClr val="lt1"/>
                </a:solidFill>
                <a:latin typeface="Meiryo UI" panose="020B0604030504040204" pitchFamily="50" charset="-128"/>
                <a:ea typeface="Meiryo UI" panose="020B0604030504040204" pitchFamily="50" charset="-128"/>
              </a:rPr>
              <a:t>搭載</a:t>
            </a:r>
            <a:endParaRPr sz="20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各SSDは</a:t>
            </a:r>
            <a:r>
              <a:rPr lang="en-US" sz="2000" dirty="0" smtClean="0">
                <a:solidFill>
                  <a:schemeClr val="lt1"/>
                </a:solidFill>
                <a:latin typeface="Meiryo UI" panose="020B0604030504040204" pitchFamily="50" charset="-128"/>
                <a:ea typeface="Meiryo UI" panose="020B0604030504040204" pitchFamily="50" charset="-128"/>
              </a:rPr>
              <a:t>4X </a:t>
            </a:r>
            <a:r>
              <a:rPr lang="en-US" sz="2000" dirty="0" err="1" smtClean="0">
                <a:solidFill>
                  <a:schemeClr val="lt1"/>
                </a:solidFill>
                <a:latin typeface="Meiryo UI" panose="020B0604030504040204" pitchFamily="50" charset="-128"/>
                <a:ea typeface="Meiryo UI" panose="020B0604030504040204" pitchFamily="50" charset="-128"/>
              </a:rPr>
              <a:t>PCIeレーン帯域幅</a:t>
            </a:r>
            <a:r>
              <a:rPr lang="en-US" sz="2000" b="1" dirty="0" smtClean="0">
                <a:solidFill>
                  <a:schemeClr val="lt1"/>
                </a:solidFill>
                <a:latin typeface="Meiryo UI" panose="020B0604030504040204" pitchFamily="50" charset="-128"/>
                <a:ea typeface="Meiryo UI" panose="020B0604030504040204" pitchFamily="50" charset="-128"/>
              </a:rPr>
              <a:t>(64Gb/s)</a:t>
            </a:r>
            <a:r>
              <a:rPr lang="en-US" sz="2000" dirty="0" smtClean="0">
                <a:solidFill>
                  <a:schemeClr val="lt1"/>
                </a:solidFill>
                <a:latin typeface="Meiryo UI" panose="020B0604030504040204" pitchFamily="50" charset="-128"/>
                <a:ea typeface="Meiryo UI" panose="020B0604030504040204" pitchFamily="50" charset="-128"/>
              </a:rPr>
              <a:t>を</a:t>
            </a:r>
            <a:r>
              <a:rPr lang="ja-JP" altLang="en-US" sz="2000" dirty="0" smtClean="0">
                <a:solidFill>
                  <a:schemeClr val="lt1"/>
                </a:solidFill>
                <a:latin typeface="Meiryo UI" panose="020B0604030504040204" pitchFamily="50" charset="-128"/>
                <a:ea typeface="Meiryo UI" panose="020B0604030504040204" pitchFamily="50" charset="-128"/>
              </a:rPr>
              <a:t>利用可能です。</a:t>
            </a:r>
            <a:endParaRPr sz="20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5"/>
          <p:cNvSpPr txBox="1">
            <a:spLocks noGrp="1"/>
          </p:cNvSpPr>
          <p:nvPr>
            <p:ph type="title" idx="4294967295"/>
          </p:nvPr>
        </p:nvSpPr>
        <p:spPr>
          <a:xfrm>
            <a:off x="185595" y="407988"/>
            <a:ext cx="11925125" cy="8985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Hyper Data </a:t>
            </a:r>
            <a:r>
              <a:rPr lang="en-US" sz="3600" b="1" dirty="0" err="1">
                <a:solidFill>
                  <a:schemeClr val="lt1"/>
                </a:solidFill>
                <a:latin typeface="Meiryo UI" panose="020B0604030504040204" pitchFamily="50" charset="-128"/>
                <a:ea typeface="Meiryo UI" panose="020B0604030504040204" pitchFamily="50" charset="-128"/>
              </a:rPr>
              <a:t>Protectorは、ライセンス不要のVMware®およびHyper-Vバックアップアプライアンスです</a:t>
            </a:r>
            <a:r>
              <a:rPr lang="en-US" sz="3600" b="1" dirty="0" smtClean="0">
                <a:solidFill>
                  <a:schemeClr val="lt1"/>
                </a:solidFill>
                <a:latin typeface="Meiryo UI" panose="020B0604030504040204" pitchFamily="50" charset="-128"/>
                <a:ea typeface="Meiryo UI" panose="020B0604030504040204" pitchFamily="50" charset="-128"/>
              </a:rPr>
              <a:t>。</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制限</a:t>
            </a:r>
            <a:r>
              <a:rPr lang="ja-JP" altLang="en-US" sz="3600" b="1" dirty="0" smtClean="0">
                <a:solidFill>
                  <a:schemeClr val="lt1"/>
                </a:solidFill>
                <a:latin typeface="Meiryo UI" panose="020B0604030504040204" pitchFamily="50" charset="-128"/>
                <a:ea typeface="Meiryo UI" panose="020B0604030504040204" pitchFamily="50" charset="-128"/>
              </a:rPr>
              <a:t>はありません</a:t>
            </a:r>
            <a:r>
              <a:rPr lang="en-US" sz="3600" b="1" dirty="0" smtClean="0">
                <a:solidFill>
                  <a:schemeClr val="lt1"/>
                </a:solidFill>
                <a:latin typeface="Meiryo UI" panose="020B0604030504040204" pitchFamily="50" charset="-128"/>
                <a:ea typeface="Meiryo UI" panose="020B0604030504040204" pitchFamily="50" charset="-128"/>
              </a:rPr>
              <a:t>。</a:t>
            </a:r>
            <a:endParaRPr sz="3600" b="1" dirty="0">
              <a:solidFill>
                <a:schemeClr val="lt1"/>
              </a:solidFill>
              <a:latin typeface="Meiryo UI" panose="020B0604030504040204" pitchFamily="50" charset="-128"/>
              <a:ea typeface="Meiryo UI" panose="020B0604030504040204" pitchFamily="50" charset="-128"/>
              <a:sym typeface="Arial"/>
            </a:endParaRPr>
          </a:p>
        </p:txBody>
      </p:sp>
      <p:grpSp>
        <p:nvGrpSpPr>
          <p:cNvPr id="411" name="Google Shape;411;p25"/>
          <p:cNvGrpSpPr/>
          <p:nvPr/>
        </p:nvGrpSpPr>
        <p:grpSpPr>
          <a:xfrm>
            <a:off x="1299902" y="4320401"/>
            <a:ext cx="2437667" cy="2308772"/>
            <a:chOff x="717589" y="2231079"/>
            <a:chExt cx="2416341" cy="2303682"/>
          </a:xfrm>
        </p:grpSpPr>
        <p:pic>
          <p:nvPicPr>
            <p:cNvPr id="412" name="Google Shape;412;p25"/>
            <p:cNvPicPr preferRelativeResize="0"/>
            <p:nvPr/>
          </p:nvPicPr>
          <p:blipFill rotWithShape="1">
            <a:blip r:embed="rId3">
              <a:alphaModFix/>
            </a:blip>
            <a:srcRect/>
            <a:stretch/>
          </p:blipFill>
          <p:spPr>
            <a:xfrm>
              <a:off x="717589" y="2231079"/>
              <a:ext cx="2416341" cy="2303682"/>
            </a:xfrm>
            <a:prstGeom prst="rect">
              <a:avLst/>
            </a:prstGeom>
            <a:noFill/>
            <a:ln>
              <a:noFill/>
            </a:ln>
          </p:spPr>
        </p:pic>
        <p:pic>
          <p:nvPicPr>
            <p:cNvPr id="413" name="Google Shape;413;p25"/>
            <p:cNvPicPr preferRelativeResize="0"/>
            <p:nvPr/>
          </p:nvPicPr>
          <p:blipFill rotWithShape="1">
            <a:blip r:embed="rId4">
              <a:alphaModFix/>
            </a:blip>
            <a:srcRect/>
            <a:stretch/>
          </p:blipFill>
          <p:spPr>
            <a:xfrm>
              <a:off x="2178867" y="2485642"/>
              <a:ext cx="772857" cy="772857"/>
            </a:xfrm>
            <a:prstGeom prst="rect">
              <a:avLst/>
            </a:prstGeom>
            <a:noFill/>
            <a:ln>
              <a:noFill/>
            </a:ln>
          </p:spPr>
        </p:pic>
      </p:grpSp>
      <p:pic>
        <p:nvPicPr>
          <p:cNvPr id="414" name="Google Shape;414;p25"/>
          <p:cNvPicPr preferRelativeResize="0"/>
          <p:nvPr/>
        </p:nvPicPr>
        <p:blipFill rotWithShape="1">
          <a:blip r:embed="rId3">
            <a:alphaModFix/>
          </a:blip>
          <a:srcRect/>
          <a:stretch/>
        </p:blipFill>
        <p:spPr>
          <a:xfrm>
            <a:off x="8468632" y="4275468"/>
            <a:ext cx="2437667" cy="2308772"/>
          </a:xfrm>
          <a:prstGeom prst="rect">
            <a:avLst/>
          </a:prstGeom>
          <a:noFill/>
          <a:ln>
            <a:noFill/>
          </a:ln>
        </p:spPr>
      </p:pic>
      <p:pic>
        <p:nvPicPr>
          <p:cNvPr id="415" name="Google Shape;415;p25"/>
          <p:cNvPicPr preferRelativeResize="0"/>
          <p:nvPr/>
        </p:nvPicPr>
        <p:blipFill rotWithShape="1">
          <a:blip r:embed="rId5">
            <a:alphaModFix/>
          </a:blip>
          <a:srcRect r="56132"/>
          <a:stretch/>
        </p:blipFill>
        <p:spPr>
          <a:xfrm>
            <a:off x="9941604" y="4580404"/>
            <a:ext cx="723923" cy="674940"/>
          </a:xfrm>
          <a:prstGeom prst="rect">
            <a:avLst/>
          </a:prstGeom>
          <a:noFill/>
          <a:ln>
            <a:noFill/>
          </a:ln>
        </p:spPr>
      </p:pic>
      <p:pic>
        <p:nvPicPr>
          <p:cNvPr id="416" name="Google Shape;416;p25" descr="一張含有 畫畫, 傘 的圖片&#10;&#10;自動產生的描述"/>
          <p:cNvPicPr preferRelativeResize="0"/>
          <p:nvPr/>
        </p:nvPicPr>
        <p:blipFill rotWithShape="1">
          <a:blip r:embed="rId6">
            <a:alphaModFix/>
          </a:blip>
          <a:srcRect/>
          <a:stretch/>
        </p:blipFill>
        <p:spPr>
          <a:xfrm>
            <a:off x="5495750" y="4320401"/>
            <a:ext cx="1051353" cy="1044458"/>
          </a:xfrm>
          <a:prstGeom prst="rect">
            <a:avLst/>
          </a:prstGeom>
          <a:noFill/>
          <a:ln>
            <a:noFill/>
          </a:ln>
        </p:spPr>
      </p:pic>
      <p:pic>
        <p:nvPicPr>
          <p:cNvPr id="417" name="Google Shape;417;p25"/>
          <p:cNvPicPr preferRelativeResize="0"/>
          <p:nvPr/>
        </p:nvPicPr>
        <p:blipFill rotWithShape="1">
          <a:blip r:embed="rId7">
            <a:alphaModFix/>
          </a:blip>
          <a:srcRect/>
          <a:stretch/>
        </p:blipFill>
        <p:spPr>
          <a:xfrm>
            <a:off x="1863781" y="3924458"/>
            <a:ext cx="1548434" cy="204554"/>
          </a:xfrm>
          <a:prstGeom prst="rect">
            <a:avLst/>
          </a:prstGeom>
          <a:noFill/>
          <a:ln>
            <a:noFill/>
          </a:ln>
        </p:spPr>
      </p:pic>
      <p:sp>
        <p:nvSpPr>
          <p:cNvPr id="418" name="Google Shape;418;p25"/>
          <p:cNvSpPr txBox="1"/>
          <p:nvPr/>
        </p:nvSpPr>
        <p:spPr>
          <a:xfrm>
            <a:off x="8319330" y="3770551"/>
            <a:ext cx="289263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Microsoft Hyper-V</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419" name="Google Shape;419;p25"/>
          <p:cNvSpPr txBox="1"/>
          <p:nvPr/>
        </p:nvSpPr>
        <p:spPr>
          <a:xfrm>
            <a:off x="4599072" y="3809817"/>
            <a:ext cx="344260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smtClean="0">
                <a:solidFill>
                  <a:schemeClr val="lt1"/>
                </a:solidFill>
                <a:latin typeface="Meiryo UI" panose="020B0604030504040204" pitchFamily="50" charset="-128"/>
                <a:ea typeface="Meiryo UI" panose="020B0604030504040204" pitchFamily="50" charset="-128"/>
              </a:rPr>
              <a:t>Hyper Data Protector</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420" name="Google Shape;420;p25"/>
          <p:cNvSpPr txBox="1"/>
          <p:nvPr/>
        </p:nvSpPr>
        <p:spPr>
          <a:xfrm>
            <a:off x="6272808" y="2097767"/>
            <a:ext cx="5187671" cy="4400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smtClean="0">
                <a:solidFill>
                  <a:schemeClr val="lt1"/>
                </a:solidFill>
                <a:latin typeface="Meiryo UI" panose="020B0604030504040204" pitchFamily="50" charset="-128"/>
                <a:ea typeface="Meiryo UI" panose="020B0604030504040204" pitchFamily="50" charset="-128"/>
              </a:rPr>
              <a:t>Windows10/Server2016/Server </a:t>
            </a:r>
            <a:r>
              <a:rPr lang="en-US" sz="2000" dirty="0">
                <a:solidFill>
                  <a:schemeClr val="lt1"/>
                </a:solidFill>
                <a:latin typeface="Meiryo UI" panose="020B0604030504040204" pitchFamily="50" charset="-128"/>
                <a:ea typeface="Meiryo UI" panose="020B0604030504040204" pitchFamily="50" charset="-128"/>
              </a:rPr>
              <a:t>2019</a:t>
            </a:r>
            <a:endParaRPr sz="2000" dirty="0">
              <a:solidFill>
                <a:schemeClr val="lt1"/>
              </a:solidFill>
              <a:latin typeface="Meiryo UI" panose="020B0604030504040204" pitchFamily="50" charset="-128"/>
              <a:ea typeface="Meiryo UI" panose="020B0604030504040204" pitchFamily="50" charset="-128"/>
              <a:sym typeface="Arial"/>
            </a:endParaRPr>
          </a:p>
        </p:txBody>
      </p:sp>
      <p:sp>
        <p:nvSpPr>
          <p:cNvPr id="421" name="Google Shape;421;p25"/>
          <p:cNvSpPr/>
          <p:nvPr/>
        </p:nvSpPr>
        <p:spPr>
          <a:xfrm rot="-5186586">
            <a:off x="6194680" y="2769783"/>
            <a:ext cx="2560175" cy="2224262"/>
          </a:xfrm>
          <a:prstGeom prst="arc">
            <a:avLst>
              <a:gd name="adj1" fmla="val 16200000"/>
              <a:gd name="adj2" fmla="val 0"/>
            </a:avLst>
          </a:prstGeom>
          <a:noFill/>
          <a:ln w="50800" cap="flat" cmpd="sng">
            <a:solidFill>
              <a:srgbClr val="03D2FB"/>
            </a:solidFill>
            <a:prstDash val="dash"/>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422" name="Google Shape;422;p25"/>
          <p:cNvGrpSpPr/>
          <p:nvPr/>
        </p:nvGrpSpPr>
        <p:grpSpPr>
          <a:xfrm>
            <a:off x="7666890" y="2537775"/>
            <a:ext cx="1062282" cy="726423"/>
            <a:chOff x="8629994" y="2510573"/>
            <a:chExt cx="1062282" cy="726423"/>
          </a:xfrm>
        </p:grpSpPr>
        <p:sp>
          <p:nvSpPr>
            <p:cNvPr id="423" name="Google Shape;423;p25"/>
            <p:cNvSpPr/>
            <p:nvPr/>
          </p:nvSpPr>
          <p:spPr>
            <a:xfrm>
              <a:off x="8903845" y="2594451"/>
              <a:ext cx="788431" cy="507318"/>
            </a:xfrm>
            <a:prstGeom prst="rect">
              <a:avLst/>
            </a:prstGeom>
            <a:solidFill>
              <a:srgbClr val="12121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4" name="Google Shape;424;p25"/>
            <p:cNvSpPr/>
            <p:nvPr/>
          </p:nvSpPr>
          <p:spPr>
            <a:xfrm>
              <a:off x="8882833" y="2510573"/>
              <a:ext cx="809443" cy="712928"/>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425" name="Google Shape;425;p25"/>
            <p:cNvSpPr/>
            <p:nvPr/>
          </p:nvSpPr>
          <p:spPr>
            <a:xfrm>
              <a:off x="8629994" y="2594451"/>
              <a:ext cx="273851" cy="642545"/>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426" name="Google Shape;426;p25"/>
          <p:cNvSpPr/>
          <p:nvPr/>
        </p:nvSpPr>
        <p:spPr>
          <a:xfrm>
            <a:off x="2533651" y="5656460"/>
            <a:ext cx="2062852" cy="681317"/>
          </a:xfrm>
          <a:prstGeom prst="rightArrow">
            <a:avLst>
              <a:gd name="adj1" fmla="val 50000"/>
              <a:gd name="adj2" fmla="val 50000"/>
            </a:avLst>
          </a:prstGeom>
          <a:gradFill>
            <a:gsLst>
              <a:gs pos="0">
                <a:srgbClr val="0070C0">
                  <a:alpha val="8627"/>
                </a:srgbClr>
              </a:gs>
              <a:gs pos="100000">
                <a:srgbClr val="CF5CA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7" name="Google Shape;427;p25"/>
          <p:cNvSpPr/>
          <p:nvPr/>
        </p:nvSpPr>
        <p:spPr>
          <a:xfrm rot="10800000">
            <a:off x="7370975" y="5708936"/>
            <a:ext cx="2062852" cy="681317"/>
          </a:xfrm>
          <a:prstGeom prst="rightArrow">
            <a:avLst>
              <a:gd name="adj1" fmla="val 50000"/>
              <a:gd name="adj2" fmla="val 50000"/>
            </a:avLst>
          </a:prstGeom>
          <a:gradFill>
            <a:gsLst>
              <a:gs pos="0">
                <a:srgbClr val="0070C0">
                  <a:alpha val="8627"/>
                </a:srgbClr>
              </a:gs>
              <a:gs pos="100000">
                <a:srgbClr val="CF5CA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428" name="Google Shape;428;p25"/>
          <p:cNvGrpSpPr/>
          <p:nvPr/>
        </p:nvGrpSpPr>
        <p:grpSpPr>
          <a:xfrm>
            <a:off x="8840930" y="2512750"/>
            <a:ext cx="1062282" cy="726423"/>
            <a:chOff x="8629994" y="2510573"/>
            <a:chExt cx="1062282" cy="726423"/>
          </a:xfrm>
        </p:grpSpPr>
        <p:sp>
          <p:nvSpPr>
            <p:cNvPr id="429" name="Google Shape;429;p25"/>
            <p:cNvSpPr/>
            <p:nvPr/>
          </p:nvSpPr>
          <p:spPr>
            <a:xfrm>
              <a:off x="8903845" y="2594451"/>
              <a:ext cx="788431" cy="507318"/>
            </a:xfrm>
            <a:prstGeom prst="rect">
              <a:avLst/>
            </a:prstGeom>
            <a:solidFill>
              <a:srgbClr val="12121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30" name="Google Shape;430;p25"/>
            <p:cNvSpPr/>
            <p:nvPr/>
          </p:nvSpPr>
          <p:spPr>
            <a:xfrm>
              <a:off x="8882833" y="2510573"/>
              <a:ext cx="809443" cy="712928"/>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431" name="Google Shape;431;p25"/>
            <p:cNvSpPr/>
            <p:nvPr/>
          </p:nvSpPr>
          <p:spPr>
            <a:xfrm>
              <a:off x="8629994" y="2594451"/>
              <a:ext cx="273851" cy="642545"/>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pic>
        <p:nvPicPr>
          <p:cNvPr id="432" name="Google Shape;432;p25"/>
          <p:cNvPicPr preferRelativeResize="0"/>
          <p:nvPr/>
        </p:nvPicPr>
        <p:blipFill rotWithShape="1">
          <a:blip r:embed="rId8">
            <a:alphaModFix/>
          </a:blip>
          <a:srcRect/>
          <a:stretch/>
        </p:blipFill>
        <p:spPr>
          <a:xfrm>
            <a:off x="10612614" y="1030026"/>
            <a:ext cx="1129631" cy="1293428"/>
          </a:xfrm>
          <a:prstGeom prst="rect">
            <a:avLst/>
          </a:prstGeom>
          <a:noFill/>
          <a:ln>
            <a:noFill/>
          </a:ln>
        </p:spPr>
      </p:pic>
      <p:sp>
        <p:nvSpPr>
          <p:cNvPr id="433" name="Google Shape;433;p25"/>
          <p:cNvSpPr txBox="1"/>
          <p:nvPr/>
        </p:nvSpPr>
        <p:spPr>
          <a:xfrm>
            <a:off x="900859" y="1690981"/>
            <a:ext cx="4988168" cy="1747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必要な</a:t>
            </a:r>
            <a:r>
              <a:rPr lang="en-US" sz="1800" dirty="0" err="1" smtClean="0">
                <a:solidFill>
                  <a:schemeClr val="lt1"/>
                </a:solidFill>
                <a:latin typeface="Meiryo UI" panose="020B0604030504040204" pitchFamily="50" charset="-128"/>
                <a:ea typeface="Meiryo UI" panose="020B0604030504040204" pitchFamily="50" charset="-128"/>
              </a:rPr>
              <a:t>QNAP</a:t>
            </a:r>
            <a:r>
              <a:rPr lang="en-US" sz="1800" dirty="0" smtClean="0">
                <a:solidFill>
                  <a:schemeClr val="lt1"/>
                </a:solidFill>
                <a:latin typeface="Meiryo UI" panose="020B0604030504040204" pitchFamily="50" charset="-128"/>
                <a:ea typeface="Meiryo UI" panose="020B0604030504040204" pitchFamily="50" charset="-128"/>
              </a:rPr>
              <a:t> NAS</a:t>
            </a:r>
            <a:r>
              <a:rPr lang="en-US" sz="1800" dirty="0">
                <a:solidFill>
                  <a:schemeClr val="lt1"/>
                </a:solidFill>
                <a:latin typeface="Meiryo UI" panose="020B0604030504040204" pitchFamily="50" charset="-128"/>
                <a:ea typeface="Meiryo UI" panose="020B0604030504040204" pitchFamily="50" charset="-128"/>
              </a:rPr>
              <a:t>は</a:t>
            </a:r>
            <a:r>
              <a:rPr lang="en-US" sz="1800" dirty="0" smtClean="0">
                <a:solidFill>
                  <a:schemeClr val="lt1"/>
                </a:solidFill>
                <a:latin typeface="Meiryo UI" panose="020B0604030504040204" pitchFamily="50" charset="-128"/>
                <a:ea typeface="Meiryo UI" panose="020B0604030504040204" pitchFamily="50" charset="-128"/>
              </a:rPr>
              <a:t>1</a:t>
            </a:r>
            <a:r>
              <a:rPr lang="ja-JP" altLang="en-US" sz="1800" dirty="0">
                <a:solidFill>
                  <a:schemeClr val="lt1"/>
                </a:solidFill>
                <a:latin typeface="Meiryo UI" panose="020B0604030504040204" pitchFamily="50" charset="-128"/>
                <a:ea typeface="Meiryo UI" panose="020B0604030504040204" pitchFamily="50" charset="-128"/>
              </a:rPr>
              <a:t>台</a:t>
            </a:r>
            <a:r>
              <a:rPr lang="en-US" sz="1800" dirty="0" err="1" smtClean="0">
                <a:solidFill>
                  <a:schemeClr val="lt1"/>
                </a:solidFill>
                <a:latin typeface="Meiryo UI" panose="020B0604030504040204" pitchFamily="50" charset="-128"/>
                <a:ea typeface="Meiryo UI" panose="020B0604030504040204" pitchFamily="50" charset="-128"/>
              </a:rPr>
              <a:t>だけで</a:t>
            </a:r>
            <a:r>
              <a:rPr lang="en-US" sz="1800" dirty="0" err="1">
                <a:solidFill>
                  <a:schemeClr val="lt1"/>
                </a:solidFill>
                <a:latin typeface="Meiryo UI" panose="020B0604030504040204" pitchFamily="50" charset="-128"/>
                <a:ea typeface="Meiryo UI" panose="020B0604030504040204" pitchFamily="50" charset="-128"/>
              </a:rPr>
              <a:t>、ライセンス料もかかりません。無制限のVMware®およびHyper-V環境をバックアップできます</a:t>
            </a:r>
            <a:r>
              <a:rPr lang="en-US" sz="1800" dirty="0">
                <a:solidFill>
                  <a:schemeClr val="lt1"/>
                </a:solidFill>
                <a:latin typeface="Meiryo UI" panose="020B0604030504040204" pitchFamily="50" charset="-128"/>
                <a:ea typeface="Meiryo UI" panose="020B0604030504040204" pitchFamily="50" charset="-128"/>
              </a:rPr>
              <a:t>。 Hyper Data </a:t>
            </a:r>
            <a:r>
              <a:rPr lang="en-US" sz="1800" dirty="0" err="1">
                <a:solidFill>
                  <a:schemeClr val="lt1"/>
                </a:solidFill>
                <a:latin typeface="Meiryo UI" panose="020B0604030504040204" pitchFamily="50" charset="-128"/>
                <a:ea typeface="Meiryo UI" panose="020B0604030504040204" pitchFamily="50" charset="-128"/>
              </a:rPr>
              <a:t>Protectorは、</a:t>
            </a:r>
            <a:r>
              <a:rPr lang="en-US" sz="1800" dirty="0" err="1" smtClean="0">
                <a:solidFill>
                  <a:schemeClr val="lt1"/>
                </a:solidFill>
                <a:latin typeface="Meiryo UI" panose="020B0604030504040204" pitchFamily="50" charset="-128"/>
                <a:ea typeface="Meiryo UI" panose="020B0604030504040204" pitchFamily="50" charset="-128"/>
              </a:rPr>
              <a:t>費用</a:t>
            </a:r>
            <a:r>
              <a:rPr lang="ja-JP" altLang="en-US" sz="1800" dirty="0" smtClean="0">
                <a:solidFill>
                  <a:schemeClr val="lt1"/>
                </a:solidFill>
                <a:latin typeface="Meiryo UI" panose="020B0604030504040204" pitchFamily="50" charset="-128"/>
                <a:ea typeface="Meiryo UI" panose="020B0604030504040204" pitchFamily="50" charset="-128"/>
              </a:rPr>
              <a:t>対</a:t>
            </a:r>
            <a:r>
              <a:rPr lang="en-US" sz="1800" dirty="0" err="1" smtClean="0">
                <a:solidFill>
                  <a:schemeClr val="lt1"/>
                </a:solidFill>
                <a:latin typeface="Meiryo UI" panose="020B0604030504040204" pitchFamily="50" charset="-128"/>
                <a:ea typeface="Meiryo UI" panose="020B0604030504040204" pitchFamily="50" charset="-128"/>
              </a:rPr>
              <a:t>効果が高く</a:t>
            </a:r>
            <a:r>
              <a:rPr lang="ja-JP" altLang="en-US" sz="1800" dirty="0" err="1" smtClean="0">
                <a:solidFill>
                  <a:schemeClr val="lt1"/>
                </a:solidFill>
                <a:latin typeface="Meiryo UI" panose="020B0604030504040204" pitchFamily="50" charset="-128"/>
                <a:ea typeface="Meiryo UI" panose="020B0604030504040204" pitchFamily="50" charset="-128"/>
              </a:rPr>
              <a:t>、</a:t>
            </a:r>
            <a:r>
              <a:rPr lang="ja-JP" altLang="en-US" sz="1800" dirty="0" smtClean="0">
                <a:solidFill>
                  <a:schemeClr val="lt1"/>
                </a:solidFill>
                <a:latin typeface="Meiryo UI" panose="020B0604030504040204" pitchFamily="50" charset="-128"/>
                <a:ea typeface="Meiryo UI" panose="020B0604030504040204" pitchFamily="50" charset="-128"/>
              </a:rPr>
              <a:t>高</a:t>
            </a:r>
            <a:r>
              <a:rPr lang="en-US" sz="1800" dirty="0" smtClean="0">
                <a:solidFill>
                  <a:schemeClr val="lt1"/>
                </a:solidFill>
                <a:latin typeface="Meiryo UI" panose="020B0604030504040204" pitchFamily="50" charset="-128"/>
                <a:ea typeface="Meiryo UI" panose="020B0604030504040204" pitchFamily="50" charset="-128"/>
              </a:rPr>
              <a:t>信頼性のディザスタリカバリプランを提供し</a:t>
            </a:r>
            <a:r>
              <a:rPr lang="en-US" sz="1800" dirty="0">
                <a:solidFill>
                  <a:schemeClr val="lt1"/>
                </a:solidFill>
                <a:latin typeface="Meiryo UI" panose="020B0604030504040204" pitchFamily="50" charset="-128"/>
                <a:ea typeface="Meiryo UI" panose="020B0604030504040204" pitchFamily="50" charset="-128"/>
              </a:rPr>
              <a:t>、サービスの24時間年中無休の運用を保証します。</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34" name="Google Shape;434;p25"/>
          <p:cNvSpPr txBox="1"/>
          <p:nvPr/>
        </p:nvSpPr>
        <p:spPr>
          <a:xfrm>
            <a:off x="3051707" y="5350091"/>
            <a:ext cx="6097348"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マルチバージョン保持による簡単なVMバックアップ</a:t>
            </a:r>
            <a:endParaRPr dirty="0">
              <a:latin typeface="Meiryo UI" panose="020B0604030504040204" pitchFamily="50" charset="-128"/>
              <a:ea typeface="Meiryo UI" panose="020B0604030504040204" pitchFamily="50" charset="-128"/>
            </a:endParaRPr>
          </a:p>
        </p:txBody>
      </p:sp>
      <p:pic>
        <p:nvPicPr>
          <p:cNvPr id="435" name="Google Shape;435;p25" descr="一張含有 文字, 電子用品 的圖片&#10;&#10;自動產生的描述"/>
          <p:cNvPicPr preferRelativeResize="0"/>
          <p:nvPr/>
        </p:nvPicPr>
        <p:blipFill rotWithShape="1">
          <a:blip r:embed="rId9">
            <a:alphaModFix/>
          </a:blip>
          <a:srcRect/>
          <a:stretch/>
        </p:blipFill>
        <p:spPr>
          <a:xfrm>
            <a:off x="4363221" y="5714657"/>
            <a:ext cx="3241037" cy="553569"/>
          </a:xfrm>
          <a:prstGeom prst="rect">
            <a:avLst/>
          </a:prstGeom>
          <a:noFill/>
          <a:ln>
            <a:noFill/>
          </a:ln>
        </p:spPr>
      </p:pic>
    </p:spTree>
    <p:extLst>
      <p:ext uri="{BB962C8B-B14F-4D97-AF65-F5344CB8AC3E}">
        <p14:creationId xmlns:p14="http://schemas.microsoft.com/office/powerpoint/2010/main" val="3038916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6"/>
          <p:cNvSpPr txBox="1"/>
          <p:nvPr/>
        </p:nvSpPr>
        <p:spPr>
          <a:xfrm>
            <a:off x="409535" y="273245"/>
            <a:ext cx="11326448" cy="1441530"/>
          </a:xfrm>
          <a:prstGeom prst="rect">
            <a:avLst/>
          </a:prstGeom>
          <a:noFill/>
          <a:ln>
            <a:noFill/>
          </a:ln>
        </p:spPr>
        <p:txBody>
          <a:bodyPr spcFirstLastPara="1" wrap="square" lIns="121900" tIns="121900" rIns="121900" bIns="121900" anchor="t" anchorCtr="0">
            <a:noAutofit/>
          </a:bodyPr>
          <a:lstStyle/>
          <a:p>
            <a:pPr lvl="0" algn="ctr">
              <a:buClr>
                <a:schemeClr val="dk1"/>
              </a:buClr>
              <a:buSzPts val="2800"/>
            </a:pPr>
            <a:r>
              <a:rPr lang="en-US" sz="3600" b="1" dirty="0" err="1" smtClean="0">
                <a:solidFill>
                  <a:schemeClr val="lt1"/>
                </a:solidFill>
                <a:latin typeface="Meiryo UI" panose="020B0604030504040204" pitchFamily="50" charset="-128"/>
                <a:ea typeface="Meiryo UI" panose="020B0604030504040204" pitchFamily="50" charset="-128"/>
              </a:rPr>
              <a:t>オブジェクトストレージ開発</a:t>
            </a:r>
            <a:r>
              <a:rPr lang="en-US" altLang="ja-JP" sz="3600" b="1" dirty="0" err="1" smtClean="0">
                <a:solidFill>
                  <a:schemeClr val="lt1"/>
                </a:solidFill>
                <a:latin typeface="Meiryo UI" panose="020B0604030504040204" pitchFamily="50" charset="-128"/>
                <a:ea typeface="Meiryo UI" panose="020B0604030504040204" pitchFamily="50" charset="-128"/>
              </a:rPr>
              <a:t>＆テスト</a:t>
            </a:r>
            <a:r>
              <a:rPr lang="en-US" sz="3600" b="1" dirty="0" err="1" smtClean="0">
                <a:solidFill>
                  <a:schemeClr val="lt1"/>
                </a:solidFill>
                <a:latin typeface="Meiryo UI" panose="020B0604030504040204" pitchFamily="50" charset="-128"/>
                <a:ea typeface="Meiryo UI" panose="020B0604030504040204" pitchFamily="50" charset="-128"/>
              </a:rPr>
              <a:t>用のQuObjects</a:t>
            </a:r>
            <a:r>
              <a:rPr lang="en-US" sz="3600" b="1" dirty="0" smtClean="0">
                <a:solidFill>
                  <a:schemeClr val="lt1"/>
                </a:solidFill>
                <a:latin typeface="Meiryo UI" panose="020B0604030504040204" pitchFamily="50" charset="-128"/>
                <a:ea typeface="Meiryo UI" panose="020B0604030504040204" pitchFamily="50" charset="-128"/>
              </a:rPr>
              <a:t>、</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およびクラウドからのコールドデータのバックアップ</a:t>
            </a:r>
            <a:endParaRPr sz="3600" b="1" dirty="0">
              <a:solidFill>
                <a:schemeClr val="lt1"/>
              </a:solidFill>
              <a:latin typeface="Meiryo UI" panose="020B0604030504040204" pitchFamily="50" charset="-128"/>
              <a:ea typeface="Meiryo UI" panose="020B0604030504040204" pitchFamily="50" charset="-128"/>
            </a:endParaRPr>
          </a:p>
        </p:txBody>
      </p:sp>
      <p:grpSp>
        <p:nvGrpSpPr>
          <p:cNvPr id="442" name="Google Shape;442;p26"/>
          <p:cNvGrpSpPr/>
          <p:nvPr/>
        </p:nvGrpSpPr>
        <p:grpSpPr>
          <a:xfrm>
            <a:off x="747427" y="3202918"/>
            <a:ext cx="7731700" cy="266191"/>
            <a:chOff x="466825" y="3603924"/>
            <a:chExt cx="8893914" cy="306204"/>
          </a:xfrm>
        </p:grpSpPr>
        <p:grpSp>
          <p:nvGrpSpPr>
            <p:cNvPr id="443" name="Google Shape;443;p26"/>
            <p:cNvGrpSpPr/>
            <p:nvPr/>
          </p:nvGrpSpPr>
          <p:grpSpPr>
            <a:xfrm>
              <a:off x="466825" y="3603924"/>
              <a:ext cx="957350" cy="302241"/>
              <a:chOff x="466825" y="3603924"/>
              <a:chExt cx="957350" cy="302241"/>
            </a:xfrm>
          </p:grpSpPr>
          <p:sp>
            <p:nvSpPr>
              <p:cNvPr id="444" name="Google Shape;444;p26"/>
              <p:cNvSpPr/>
              <p:nvPr/>
            </p:nvSpPr>
            <p:spPr>
              <a:xfrm>
                <a:off x="466825" y="3607887"/>
                <a:ext cx="137724" cy="233454"/>
              </a:xfrm>
              <a:custGeom>
                <a:avLst/>
                <a:gdLst/>
                <a:ahLst/>
                <a:cxnLst/>
                <a:rect l="l" t="t" r="r" b="b"/>
                <a:pathLst>
                  <a:path w="137724" h="233454" extrusionOk="0">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5" name="Google Shape;445;p26"/>
              <p:cNvSpPr/>
              <p:nvPr/>
            </p:nvSpPr>
            <p:spPr>
              <a:xfrm>
                <a:off x="632446" y="3613155"/>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6" name="Google Shape;446;p26"/>
              <p:cNvSpPr/>
              <p:nvPr/>
            </p:nvSpPr>
            <p:spPr>
              <a:xfrm>
                <a:off x="723058" y="3613155"/>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7" name="Google Shape;447;p26"/>
              <p:cNvSpPr/>
              <p:nvPr/>
            </p:nvSpPr>
            <p:spPr>
              <a:xfrm>
                <a:off x="829425" y="3668396"/>
                <a:ext cx="146856" cy="237769"/>
              </a:xfrm>
              <a:custGeom>
                <a:avLst/>
                <a:gdLst/>
                <a:ahLst/>
                <a:cxnLst/>
                <a:rect l="l" t="t" r="r" b="b"/>
                <a:pathLst>
                  <a:path w="146856" h="237769" extrusionOk="0">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8" name="Google Shape;448;p26"/>
              <p:cNvSpPr/>
              <p:nvPr/>
            </p:nvSpPr>
            <p:spPr>
              <a:xfrm>
                <a:off x="999310" y="3668396"/>
                <a:ext cx="140484" cy="176709"/>
              </a:xfrm>
              <a:custGeom>
                <a:avLst/>
                <a:gdLst/>
                <a:ahLst/>
                <a:cxnLst/>
                <a:rect l="l" t="t" r="r" b="b"/>
                <a:pathLst>
                  <a:path w="140484" h="176709" extrusionOk="0">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9" name="Google Shape;449;p26"/>
              <p:cNvSpPr/>
              <p:nvPr/>
            </p:nvSpPr>
            <p:spPr>
              <a:xfrm>
                <a:off x="1181790" y="3672209"/>
                <a:ext cx="32662" cy="169133"/>
              </a:xfrm>
              <a:custGeom>
                <a:avLst/>
                <a:gdLst/>
                <a:ahLst/>
                <a:cxnLst/>
                <a:rect l="l" t="t" r="r" b="b"/>
                <a:pathLst>
                  <a:path w="32662" h="169133" extrusionOk="0">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50" name="Google Shape;450;p26"/>
              <p:cNvSpPr/>
              <p:nvPr/>
            </p:nvSpPr>
            <p:spPr>
              <a:xfrm>
                <a:off x="1242950" y="3603924"/>
                <a:ext cx="90612" cy="241432"/>
              </a:xfrm>
              <a:custGeom>
                <a:avLst/>
                <a:gdLst/>
                <a:ahLst/>
                <a:cxnLst/>
                <a:rect l="l" t="t" r="r" b="b"/>
                <a:pathLst>
                  <a:path w="90612" h="241432" extrusionOk="0">
                    <a:moveTo>
                      <a:pt x="0" y="241432"/>
                    </a:moveTo>
                    <a:lnTo>
                      <a:pt x="67683" y="0"/>
                    </a:lnTo>
                    <a:lnTo>
                      <a:pt x="90612" y="0"/>
                    </a:lnTo>
                    <a:lnTo>
                      <a:pt x="23080" y="241432"/>
                    </a:lnTo>
                    <a:lnTo>
                      <a:pt x="0" y="2414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51" name="Google Shape;451;p26"/>
              <p:cNvSpPr/>
              <p:nvPr/>
            </p:nvSpPr>
            <p:spPr>
              <a:xfrm>
                <a:off x="1333563" y="3603924"/>
                <a:ext cx="90612" cy="241432"/>
              </a:xfrm>
              <a:custGeom>
                <a:avLst/>
                <a:gdLst/>
                <a:ahLst/>
                <a:cxnLst/>
                <a:rect l="l" t="t" r="r" b="b"/>
                <a:pathLst>
                  <a:path w="90612" h="241432" extrusionOk="0">
                    <a:moveTo>
                      <a:pt x="0" y="241432"/>
                    </a:moveTo>
                    <a:lnTo>
                      <a:pt x="67683" y="0"/>
                    </a:lnTo>
                    <a:lnTo>
                      <a:pt x="90612" y="0"/>
                    </a:lnTo>
                    <a:lnTo>
                      <a:pt x="23080" y="241432"/>
                    </a:lnTo>
                    <a:lnTo>
                      <a:pt x="0" y="2414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452" name="Google Shape;452;p26"/>
            <p:cNvGrpSpPr/>
            <p:nvPr/>
          </p:nvGrpSpPr>
          <p:grpSpPr>
            <a:xfrm>
              <a:off x="1436919" y="3606984"/>
              <a:ext cx="1064721" cy="238221"/>
              <a:chOff x="1436919" y="3606984"/>
              <a:chExt cx="1064721" cy="238221"/>
            </a:xfrm>
          </p:grpSpPr>
          <p:sp>
            <p:nvSpPr>
              <p:cNvPr id="453" name="Google Shape;453;p26"/>
              <p:cNvSpPr/>
              <p:nvPr/>
            </p:nvSpPr>
            <p:spPr>
              <a:xfrm>
                <a:off x="1436919" y="3668446"/>
                <a:ext cx="147307" cy="176759"/>
              </a:xfrm>
              <a:custGeom>
                <a:avLst/>
                <a:gdLst/>
                <a:ahLst/>
                <a:cxnLst/>
                <a:rect l="l" t="t" r="r" b="b"/>
                <a:pathLst>
                  <a:path w="147307" h="176759" extrusionOk="0">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54" name="Google Shape;454;p26"/>
              <p:cNvSpPr/>
              <p:nvPr/>
            </p:nvSpPr>
            <p:spPr>
              <a:xfrm>
                <a:off x="1599028" y="3668396"/>
                <a:ext cx="155737" cy="176759"/>
              </a:xfrm>
              <a:custGeom>
                <a:avLst/>
                <a:gdLst/>
                <a:ahLst/>
                <a:cxnLst/>
                <a:rect l="l" t="t" r="r" b="b"/>
                <a:pathLst>
                  <a:path w="155737"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55" name="Google Shape;455;p26"/>
              <p:cNvSpPr/>
              <p:nvPr/>
            </p:nvSpPr>
            <p:spPr>
              <a:xfrm>
                <a:off x="1789485" y="3607887"/>
                <a:ext cx="28648" cy="233454"/>
              </a:xfrm>
              <a:custGeom>
                <a:avLst/>
                <a:gdLst/>
                <a:ahLst/>
                <a:cxnLst/>
                <a:rect l="l" t="t" r="r" b="b"/>
                <a:pathLst>
                  <a:path w="28648" h="233454" extrusionOk="0">
                    <a:moveTo>
                      <a:pt x="0" y="233455"/>
                    </a:moveTo>
                    <a:lnTo>
                      <a:pt x="0" y="0"/>
                    </a:lnTo>
                    <a:lnTo>
                      <a:pt x="28649" y="0"/>
                    </a:lnTo>
                    <a:lnTo>
                      <a:pt x="28649" y="233455"/>
                    </a:lnTo>
                    <a:lnTo>
                      <a:pt x="0" y="23345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56" name="Google Shape;456;p26"/>
              <p:cNvSpPr/>
              <p:nvPr/>
            </p:nvSpPr>
            <p:spPr>
              <a:xfrm>
                <a:off x="1845227" y="3672209"/>
                <a:ext cx="155134" cy="169133"/>
              </a:xfrm>
              <a:custGeom>
                <a:avLst/>
                <a:gdLst/>
                <a:ahLst/>
                <a:cxnLst/>
                <a:rect l="l" t="t" r="r" b="b"/>
                <a:pathLst>
                  <a:path w="155134" h="169133" extrusionOk="0">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57" name="Google Shape;457;p26"/>
              <p:cNvSpPr/>
              <p:nvPr/>
            </p:nvSpPr>
            <p:spPr>
              <a:xfrm>
                <a:off x="2025800" y="3607887"/>
                <a:ext cx="28648" cy="233504"/>
              </a:xfrm>
              <a:custGeom>
                <a:avLst/>
                <a:gdLst/>
                <a:ahLst/>
                <a:cxnLst/>
                <a:rect l="l" t="t" r="r" b="b"/>
                <a:pathLst>
                  <a:path w="28648" h="233504" extrusionOk="0">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58" name="Google Shape;458;p26"/>
              <p:cNvSpPr/>
              <p:nvPr/>
            </p:nvSpPr>
            <p:spPr>
              <a:xfrm>
                <a:off x="2098099" y="3668446"/>
                <a:ext cx="137423" cy="172895"/>
              </a:xfrm>
              <a:custGeom>
                <a:avLst/>
                <a:gdLst/>
                <a:ahLst/>
                <a:cxnLst/>
                <a:rect l="l" t="t" r="r" b="b"/>
                <a:pathLst>
                  <a:path w="137423" h="172895" extrusionOk="0">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59" name="Google Shape;459;p26"/>
              <p:cNvSpPr/>
              <p:nvPr/>
            </p:nvSpPr>
            <p:spPr>
              <a:xfrm>
                <a:off x="2293523" y="3606984"/>
                <a:ext cx="85996" cy="234357"/>
              </a:xfrm>
              <a:custGeom>
                <a:avLst/>
                <a:gdLst/>
                <a:ahLst/>
                <a:cxnLst/>
                <a:rect l="l" t="t" r="r" b="b"/>
                <a:pathLst>
                  <a:path w="85996" h="234357" extrusionOk="0">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0" name="Google Shape;460;p26"/>
              <p:cNvSpPr/>
              <p:nvPr/>
            </p:nvSpPr>
            <p:spPr>
              <a:xfrm>
                <a:off x="2468978"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61" name="Google Shape;461;p26"/>
            <p:cNvGrpSpPr/>
            <p:nvPr/>
          </p:nvGrpSpPr>
          <p:grpSpPr>
            <a:xfrm>
              <a:off x="2539972" y="3606934"/>
              <a:ext cx="4319242" cy="299231"/>
              <a:chOff x="2539972" y="3606934"/>
              <a:chExt cx="4319242" cy="299231"/>
            </a:xfrm>
          </p:grpSpPr>
          <p:sp>
            <p:nvSpPr>
              <p:cNvPr id="462" name="Google Shape;462;p26"/>
              <p:cNvSpPr/>
              <p:nvPr/>
            </p:nvSpPr>
            <p:spPr>
              <a:xfrm>
                <a:off x="2539972" y="3668396"/>
                <a:ext cx="140484" cy="176709"/>
              </a:xfrm>
              <a:custGeom>
                <a:avLst/>
                <a:gdLst/>
                <a:ahLst/>
                <a:cxnLst/>
                <a:rect l="l" t="t" r="r" b="b"/>
                <a:pathLst>
                  <a:path w="140484" h="176709" extrusionOk="0">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3" name="Google Shape;463;p26"/>
              <p:cNvSpPr/>
              <p:nvPr/>
            </p:nvSpPr>
            <p:spPr>
              <a:xfrm>
                <a:off x="2706697" y="3606934"/>
                <a:ext cx="152877" cy="238572"/>
              </a:xfrm>
              <a:custGeom>
                <a:avLst/>
                <a:gdLst/>
                <a:ahLst/>
                <a:cxnLst/>
                <a:rect l="l" t="t" r="r" b="b"/>
                <a:pathLst>
                  <a:path w="152877" h="238572" extrusionOk="0">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4" name="Google Shape;464;p26"/>
              <p:cNvSpPr/>
              <p:nvPr/>
            </p:nvSpPr>
            <p:spPr>
              <a:xfrm>
                <a:off x="2903977"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5" name="Google Shape;465;p26"/>
              <p:cNvSpPr/>
              <p:nvPr/>
            </p:nvSpPr>
            <p:spPr>
              <a:xfrm>
                <a:off x="2976779" y="3668396"/>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6" name="Google Shape;466;p26"/>
              <p:cNvSpPr/>
              <p:nvPr/>
            </p:nvSpPr>
            <p:spPr>
              <a:xfrm>
                <a:off x="3167837" y="3668396"/>
                <a:ext cx="146856" cy="237769"/>
              </a:xfrm>
              <a:custGeom>
                <a:avLst/>
                <a:gdLst/>
                <a:ahLst/>
                <a:cxnLst/>
                <a:rect l="l" t="t" r="r" b="b"/>
                <a:pathLst>
                  <a:path w="146856" h="237769" extrusionOk="0">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7" name="Google Shape;467;p26"/>
              <p:cNvSpPr/>
              <p:nvPr/>
            </p:nvSpPr>
            <p:spPr>
              <a:xfrm>
                <a:off x="3338074" y="3742501"/>
                <a:ext cx="88053" cy="28799"/>
              </a:xfrm>
              <a:custGeom>
                <a:avLst/>
                <a:gdLst/>
                <a:ahLst/>
                <a:cxnLst/>
                <a:rect l="l" t="t" r="r" b="b"/>
                <a:pathLst>
                  <a:path w="88053" h="28799" extrusionOk="0">
                    <a:moveTo>
                      <a:pt x="0" y="28799"/>
                    </a:moveTo>
                    <a:lnTo>
                      <a:pt x="0" y="0"/>
                    </a:lnTo>
                    <a:lnTo>
                      <a:pt x="88054" y="0"/>
                    </a:lnTo>
                    <a:lnTo>
                      <a:pt x="88054" y="28799"/>
                    </a:lnTo>
                    <a:lnTo>
                      <a:pt x="0" y="28799"/>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8" name="Google Shape;468;p26"/>
              <p:cNvSpPr/>
              <p:nvPr/>
            </p:nvSpPr>
            <p:spPr>
              <a:xfrm>
                <a:off x="3448254" y="3668496"/>
                <a:ext cx="155837" cy="176709"/>
              </a:xfrm>
              <a:custGeom>
                <a:avLst/>
                <a:gdLst/>
                <a:ahLst/>
                <a:cxnLst/>
                <a:rect l="l" t="t" r="r" b="b"/>
                <a:pathLst>
                  <a:path w="155837" h="176709" extrusionOk="0">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9" name="Google Shape;469;p26"/>
              <p:cNvSpPr/>
              <p:nvPr/>
            </p:nvSpPr>
            <p:spPr>
              <a:xfrm>
                <a:off x="3629479" y="3668396"/>
                <a:ext cx="155737" cy="176759"/>
              </a:xfrm>
              <a:custGeom>
                <a:avLst/>
                <a:gdLst/>
                <a:ahLst/>
                <a:cxnLst/>
                <a:rect l="l" t="t" r="r" b="b"/>
                <a:pathLst>
                  <a:path w="155737" h="176759" extrusionOk="0">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0" name="Google Shape;470;p26"/>
              <p:cNvSpPr/>
              <p:nvPr/>
            </p:nvSpPr>
            <p:spPr>
              <a:xfrm>
                <a:off x="3809098" y="3668396"/>
                <a:ext cx="140484" cy="176709"/>
              </a:xfrm>
              <a:custGeom>
                <a:avLst/>
                <a:gdLst/>
                <a:ahLst/>
                <a:cxnLst/>
                <a:rect l="l" t="t" r="r" b="b"/>
                <a:pathLst>
                  <a:path w="140484" h="176709" extrusionOk="0">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1" name="Google Shape;471;p26"/>
              <p:cNvSpPr/>
              <p:nvPr/>
            </p:nvSpPr>
            <p:spPr>
              <a:xfrm>
                <a:off x="3967896" y="3613155"/>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2" name="Google Shape;472;p26"/>
              <p:cNvSpPr/>
              <p:nvPr/>
            </p:nvSpPr>
            <p:spPr>
              <a:xfrm>
                <a:off x="4063124" y="3742501"/>
                <a:ext cx="88053" cy="28799"/>
              </a:xfrm>
              <a:custGeom>
                <a:avLst/>
                <a:gdLst/>
                <a:ahLst/>
                <a:cxnLst/>
                <a:rect l="l" t="t" r="r" b="b"/>
                <a:pathLst>
                  <a:path w="88053" h="28799" extrusionOk="0">
                    <a:moveTo>
                      <a:pt x="0" y="28799"/>
                    </a:moveTo>
                    <a:lnTo>
                      <a:pt x="0" y="0"/>
                    </a:lnTo>
                    <a:lnTo>
                      <a:pt x="88054" y="0"/>
                    </a:lnTo>
                    <a:lnTo>
                      <a:pt x="88054" y="28799"/>
                    </a:lnTo>
                    <a:lnTo>
                      <a:pt x="0" y="28799"/>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3" name="Google Shape;473;p26"/>
              <p:cNvSpPr/>
              <p:nvPr/>
            </p:nvSpPr>
            <p:spPr>
              <a:xfrm>
                <a:off x="4196935" y="3606984"/>
                <a:ext cx="85996" cy="234357"/>
              </a:xfrm>
              <a:custGeom>
                <a:avLst/>
                <a:gdLst/>
                <a:ahLst/>
                <a:cxnLst/>
                <a:rect l="l" t="t" r="r" b="b"/>
                <a:pathLst>
                  <a:path w="85996" h="234357" extrusionOk="0">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4" name="Google Shape;474;p26"/>
              <p:cNvSpPr/>
              <p:nvPr/>
            </p:nvSpPr>
            <p:spPr>
              <a:xfrm>
                <a:off x="4372340"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5" name="Google Shape;475;p26"/>
              <p:cNvSpPr/>
              <p:nvPr/>
            </p:nvSpPr>
            <p:spPr>
              <a:xfrm>
                <a:off x="4445141" y="3668396"/>
                <a:ext cx="155737" cy="176759"/>
              </a:xfrm>
              <a:custGeom>
                <a:avLst/>
                <a:gdLst/>
                <a:ahLst/>
                <a:cxnLst/>
                <a:rect l="l" t="t" r="r" b="b"/>
                <a:pathLst>
                  <a:path w="155737" h="176759" extrusionOk="0">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6" name="Google Shape;476;p26"/>
              <p:cNvSpPr/>
              <p:nvPr/>
            </p:nvSpPr>
            <p:spPr>
              <a:xfrm>
                <a:off x="4636200" y="3668446"/>
                <a:ext cx="229139" cy="172996"/>
              </a:xfrm>
              <a:custGeom>
                <a:avLst/>
                <a:gdLst/>
                <a:ahLst/>
                <a:cxnLst/>
                <a:rect l="l" t="t" r="r" b="b"/>
                <a:pathLst>
                  <a:path w="229139" h="172996" extrusionOk="0">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7" name="Google Shape;477;p26"/>
              <p:cNvSpPr/>
              <p:nvPr/>
            </p:nvSpPr>
            <p:spPr>
              <a:xfrm>
                <a:off x="4898153" y="3668396"/>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8" name="Google Shape;478;p26"/>
              <p:cNvSpPr/>
              <p:nvPr/>
            </p:nvSpPr>
            <p:spPr>
              <a:xfrm>
                <a:off x="5074110" y="3672259"/>
                <a:ext cx="149716" cy="169082"/>
              </a:xfrm>
              <a:custGeom>
                <a:avLst/>
                <a:gdLst/>
                <a:ahLst/>
                <a:cxnLst/>
                <a:rect l="l" t="t" r="r" b="b"/>
                <a:pathLst>
                  <a:path w="149716" h="169082" extrusionOk="0">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9" name="Google Shape;479;p26"/>
              <p:cNvSpPr/>
              <p:nvPr/>
            </p:nvSpPr>
            <p:spPr>
              <a:xfrm>
                <a:off x="5241637" y="3668396"/>
                <a:ext cx="158446" cy="176709"/>
              </a:xfrm>
              <a:custGeom>
                <a:avLst/>
                <a:gdLst/>
                <a:ahLst/>
                <a:cxnLst/>
                <a:rect l="l" t="t" r="r" b="b"/>
                <a:pathLst>
                  <a:path w="158446" h="176709" extrusionOk="0">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0" name="Google Shape;480;p26"/>
              <p:cNvSpPr/>
              <p:nvPr/>
            </p:nvSpPr>
            <p:spPr>
              <a:xfrm>
                <a:off x="5433700" y="3668446"/>
                <a:ext cx="137423" cy="172895"/>
              </a:xfrm>
              <a:custGeom>
                <a:avLst/>
                <a:gdLst/>
                <a:ahLst/>
                <a:cxnLst/>
                <a:rect l="l" t="t" r="r" b="b"/>
                <a:pathLst>
                  <a:path w="137423" h="172895" extrusionOk="0">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1" name="Google Shape;481;p26"/>
              <p:cNvSpPr/>
              <p:nvPr/>
            </p:nvSpPr>
            <p:spPr>
              <a:xfrm>
                <a:off x="5605342" y="3668396"/>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2" name="Google Shape;482;p26"/>
              <p:cNvSpPr/>
              <p:nvPr/>
            </p:nvSpPr>
            <p:spPr>
              <a:xfrm>
                <a:off x="5775930" y="3672209"/>
                <a:ext cx="231999" cy="169133"/>
              </a:xfrm>
              <a:custGeom>
                <a:avLst/>
                <a:gdLst/>
                <a:ahLst/>
                <a:cxnLst/>
                <a:rect l="l" t="t" r="r" b="b"/>
                <a:pathLst>
                  <a:path w="231999" h="169133" extrusionOk="0">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3" name="Google Shape;483;p26"/>
              <p:cNvSpPr/>
              <p:nvPr/>
            </p:nvSpPr>
            <p:spPr>
              <a:xfrm>
                <a:off x="6020473" y="3668396"/>
                <a:ext cx="140484" cy="176709"/>
              </a:xfrm>
              <a:custGeom>
                <a:avLst/>
                <a:gdLst/>
                <a:ahLst/>
                <a:cxnLst/>
                <a:rect l="l" t="t" r="r" b="b"/>
                <a:pathLst>
                  <a:path w="140484" h="176709" extrusionOk="0">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4" name="Google Shape;484;p26"/>
              <p:cNvSpPr/>
              <p:nvPr/>
            </p:nvSpPr>
            <p:spPr>
              <a:xfrm>
                <a:off x="6203153" y="3808679"/>
                <a:ext cx="32662" cy="32662"/>
              </a:xfrm>
              <a:custGeom>
                <a:avLst/>
                <a:gdLst/>
                <a:ahLst/>
                <a:cxnLst/>
                <a:rect l="l" t="t" r="r" b="b"/>
                <a:pathLst>
                  <a:path w="32662" h="32662" extrusionOk="0">
                    <a:moveTo>
                      <a:pt x="0" y="32663"/>
                    </a:moveTo>
                    <a:lnTo>
                      <a:pt x="0" y="0"/>
                    </a:lnTo>
                    <a:lnTo>
                      <a:pt x="32662" y="0"/>
                    </a:lnTo>
                    <a:lnTo>
                      <a:pt x="32662"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5" name="Google Shape;485;p26"/>
              <p:cNvSpPr/>
              <p:nvPr/>
            </p:nvSpPr>
            <p:spPr>
              <a:xfrm>
                <a:off x="6276857" y="3668446"/>
                <a:ext cx="147307" cy="176759"/>
              </a:xfrm>
              <a:custGeom>
                <a:avLst/>
                <a:gdLst/>
                <a:ahLst/>
                <a:cxnLst/>
                <a:rect l="l" t="t" r="r" b="b"/>
                <a:pathLst>
                  <a:path w="147307" h="176759" extrusionOk="0">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6" name="Google Shape;486;p26"/>
              <p:cNvSpPr/>
              <p:nvPr/>
            </p:nvSpPr>
            <p:spPr>
              <a:xfrm>
                <a:off x="6438012" y="3668396"/>
                <a:ext cx="158446" cy="176709"/>
              </a:xfrm>
              <a:custGeom>
                <a:avLst/>
                <a:gdLst/>
                <a:ahLst/>
                <a:cxnLst/>
                <a:rect l="l" t="t" r="r" b="b"/>
                <a:pathLst>
                  <a:path w="158446" h="176709" extrusionOk="0">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7" name="Google Shape;487;p26"/>
              <p:cNvSpPr/>
              <p:nvPr/>
            </p:nvSpPr>
            <p:spPr>
              <a:xfrm>
                <a:off x="6630075" y="3668446"/>
                <a:ext cx="229139" cy="172996"/>
              </a:xfrm>
              <a:custGeom>
                <a:avLst/>
                <a:gdLst/>
                <a:ahLst/>
                <a:cxnLst/>
                <a:rect l="l" t="t" r="r" b="b"/>
                <a:pathLst>
                  <a:path w="229139" h="172996" extrusionOk="0">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88" name="Google Shape;488;p26"/>
            <p:cNvGrpSpPr/>
            <p:nvPr/>
          </p:nvGrpSpPr>
          <p:grpSpPr>
            <a:xfrm>
              <a:off x="6880237" y="3603924"/>
              <a:ext cx="737794" cy="241432"/>
              <a:chOff x="6880237" y="3603924"/>
              <a:chExt cx="737794" cy="241432"/>
            </a:xfrm>
          </p:grpSpPr>
          <p:sp>
            <p:nvSpPr>
              <p:cNvPr id="489" name="Google Shape;489;p26"/>
              <p:cNvSpPr/>
              <p:nvPr/>
            </p:nvSpPr>
            <p:spPr>
              <a:xfrm>
                <a:off x="6880237" y="3603924"/>
                <a:ext cx="90612" cy="241432"/>
              </a:xfrm>
              <a:custGeom>
                <a:avLst/>
                <a:gdLst/>
                <a:ahLst/>
                <a:cxnLst/>
                <a:rect l="l" t="t" r="r" b="b"/>
                <a:pathLst>
                  <a:path w="90612" h="241432" extrusionOk="0">
                    <a:moveTo>
                      <a:pt x="0" y="241432"/>
                    </a:moveTo>
                    <a:lnTo>
                      <a:pt x="67683" y="0"/>
                    </a:lnTo>
                    <a:lnTo>
                      <a:pt x="90612" y="0"/>
                    </a:lnTo>
                    <a:lnTo>
                      <a:pt x="23079" y="241432"/>
                    </a:lnTo>
                    <a:lnTo>
                      <a:pt x="0" y="241432"/>
                    </a:ln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0" name="Google Shape;490;p26"/>
              <p:cNvSpPr/>
              <p:nvPr/>
            </p:nvSpPr>
            <p:spPr>
              <a:xfrm>
                <a:off x="6976619" y="3613155"/>
                <a:ext cx="82484" cy="230444"/>
              </a:xfrm>
              <a:custGeom>
                <a:avLst/>
                <a:gdLst/>
                <a:ahLst/>
                <a:cxnLst/>
                <a:rect l="l" t="t" r="r" b="b"/>
                <a:pathLst>
                  <a:path w="82484" h="230444" extrusionOk="0">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1" name="Google Shape;491;p26"/>
              <p:cNvSpPr/>
              <p:nvPr/>
            </p:nvSpPr>
            <p:spPr>
              <a:xfrm>
                <a:off x="7073403" y="3668496"/>
                <a:ext cx="155836" cy="176709"/>
              </a:xfrm>
              <a:custGeom>
                <a:avLst/>
                <a:gdLst/>
                <a:ahLst/>
                <a:cxnLst/>
                <a:rect l="l" t="t" r="r" b="b"/>
                <a:pathLst>
                  <a:path w="155836" h="176709" extrusionOk="0">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2" name="Google Shape;492;p26"/>
              <p:cNvSpPr/>
              <p:nvPr/>
            </p:nvSpPr>
            <p:spPr>
              <a:xfrm>
                <a:off x="7252872" y="3668396"/>
                <a:ext cx="140484" cy="176709"/>
              </a:xfrm>
              <a:custGeom>
                <a:avLst/>
                <a:gdLst/>
                <a:ahLst/>
                <a:cxnLst/>
                <a:rect l="l" t="t" r="r" b="b"/>
                <a:pathLst>
                  <a:path w="140484" h="176709" extrusionOk="0">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3" name="Google Shape;493;p26"/>
              <p:cNvSpPr/>
              <p:nvPr/>
            </p:nvSpPr>
            <p:spPr>
              <a:xfrm>
                <a:off x="7411670" y="3613155"/>
                <a:ext cx="82484" cy="230444"/>
              </a:xfrm>
              <a:custGeom>
                <a:avLst/>
                <a:gdLst/>
                <a:ahLst/>
                <a:cxnLst/>
                <a:rect l="l" t="t" r="r" b="b"/>
                <a:pathLst>
                  <a:path w="82484" h="230444" extrusionOk="0">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4" name="Google Shape;494;p26"/>
              <p:cNvSpPr/>
              <p:nvPr/>
            </p:nvSpPr>
            <p:spPr>
              <a:xfrm>
                <a:off x="7532035" y="3606984"/>
                <a:ext cx="85996" cy="234357"/>
              </a:xfrm>
              <a:custGeom>
                <a:avLst/>
                <a:gdLst/>
                <a:ahLst/>
                <a:cxnLst/>
                <a:rect l="l" t="t" r="r" b="b"/>
                <a:pathLst>
                  <a:path w="85996" h="234357" extrusionOk="0">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95" name="Google Shape;495;p26"/>
            <p:cNvGrpSpPr/>
            <p:nvPr/>
          </p:nvGrpSpPr>
          <p:grpSpPr>
            <a:xfrm>
              <a:off x="7677887" y="3603924"/>
              <a:ext cx="1682852" cy="306204"/>
              <a:chOff x="7677887" y="3603924"/>
              <a:chExt cx="1682852" cy="306204"/>
            </a:xfrm>
          </p:grpSpPr>
          <p:sp>
            <p:nvSpPr>
              <p:cNvPr id="496" name="Google Shape;496;p26"/>
              <p:cNvSpPr/>
              <p:nvPr/>
            </p:nvSpPr>
            <p:spPr>
              <a:xfrm>
                <a:off x="7677887" y="3603924"/>
                <a:ext cx="90612" cy="241432"/>
              </a:xfrm>
              <a:custGeom>
                <a:avLst/>
                <a:gdLst/>
                <a:ahLst/>
                <a:cxnLst/>
                <a:rect l="l" t="t" r="r" b="b"/>
                <a:pathLst>
                  <a:path w="90612" h="241432" extrusionOk="0">
                    <a:moveTo>
                      <a:pt x="0" y="241432"/>
                    </a:moveTo>
                    <a:lnTo>
                      <a:pt x="67683" y="0"/>
                    </a:lnTo>
                    <a:lnTo>
                      <a:pt x="90613" y="0"/>
                    </a:lnTo>
                    <a:lnTo>
                      <a:pt x="23079" y="241432"/>
                    </a:lnTo>
                    <a:lnTo>
                      <a:pt x="0" y="241432"/>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7" name="Google Shape;497;p26"/>
              <p:cNvSpPr/>
              <p:nvPr/>
            </p:nvSpPr>
            <p:spPr>
              <a:xfrm>
                <a:off x="7778361" y="3607034"/>
                <a:ext cx="154305" cy="234307"/>
              </a:xfrm>
              <a:custGeom>
                <a:avLst/>
                <a:gdLst/>
                <a:ahLst/>
                <a:cxnLst/>
                <a:rect l="l" t="t" r="r" b="b"/>
                <a:pathLst>
                  <a:path w="154305" h="234307" extrusionOk="0">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8" name="Google Shape;498;p26"/>
              <p:cNvSpPr/>
              <p:nvPr/>
            </p:nvSpPr>
            <p:spPr>
              <a:xfrm>
                <a:off x="7963422" y="3607034"/>
                <a:ext cx="153479" cy="238371"/>
              </a:xfrm>
              <a:custGeom>
                <a:avLst/>
                <a:gdLst/>
                <a:ahLst/>
                <a:cxnLst/>
                <a:rect l="l" t="t" r="r" b="b"/>
                <a:pathLst>
                  <a:path w="153479" h="238371" extrusionOk="0">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9" name="Google Shape;499;p26"/>
              <p:cNvSpPr/>
              <p:nvPr/>
            </p:nvSpPr>
            <p:spPr>
              <a:xfrm>
                <a:off x="8141111" y="3607034"/>
                <a:ext cx="154304" cy="234307"/>
              </a:xfrm>
              <a:custGeom>
                <a:avLst/>
                <a:gdLst/>
                <a:ahLst/>
                <a:cxnLst/>
                <a:rect l="l" t="t" r="r" b="b"/>
                <a:pathLst>
                  <a:path w="154304" h="234307" extrusionOk="0">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0" name="Google Shape;500;p26"/>
              <p:cNvSpPr/>
              <p:nvPr/>
            </p:nvSpPr>
            <p:spPr>
              <a:xfrm>
                <a:off x="8326122" y="3611098"/>
                <a:ext cx="154784" cy="234257"/>
              </a:xfrm>
              <a:custGeom>
                <a:avLst/>
                <a:gdLst/>
                <a:ahLst/>
                <a:cxnLst/>
                <a:rect l="l" t="t" r="r" b="b"/>
                <a:pathLst>
                  <a:path w="154784" h="234257" extrusionOk="0">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1" name="Google Shape;501;p26"/>
              <p:cNvSpPr/>
              <p:nvPr/>
            </p:nvSpPr>
            <p:spPr>
              <a:xfrm>
                <a:off x="8507497" y="3611098"/>
                <a:ext cx="154783" cy="234257"/>
              </a:xfrm>
              <a:custGeom>
                <a:avLst/>
                <a:gdLst/>
                <a:ahLst/>
                <a:cxnLst/>
                <a:rect l="l" t="t" r="r" b="b"/>
                <a:pathLst>
                  <a:path w="154783" h="234257" extrusionOk="0">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2" name="Google Shape;502;p26"/>
              <p:cNvSpPr/>
              <p:nvPr/>
            </p:nvSpPr>
            <p:spPr>
              <a:xfrm>
                <a:off x="8690779" y="3610948"/>
                <a:ext cx="151121" cy="230394"/>
              </a:xfrm>
              <a:custGeom>
                <a:avLst/>
                <a:gdLst/>
                <a:ahLst/>
                <a:cxnLst/>
                <a:rect l="l" t="t" r="r" b="b"/>
                <a:pathLst>
                  <a:path w="151121" h="230394" extrusionOk="0">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3" name="Google Shape;503;p26"/>
              <p:cNvSpPr/>
              <p:nvPr/>
            </p:nvSpPr>
            <p:spPr>
              <a:xfrm>
                <a:off x="8886354"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4" name="Google Shape;504;p26"/>
              <p:cNvSpPr/>
              <p:nvPr/>
            </p:nvSpPr>
            <p:spPr>
              <a:xfrm>
                <a:off x="8932363" y="3607887"/>
                <a:ext cx="64973" cy="302141"/>
              </a:xfrm>
              <a:custGeom>
                <a:avLst/>
                <a:gdLst/>
                <a:ahLst/>
                <a:cxnLst/>
                <a:rect l="l" t="t" r="r" b="b"/>
                <a:pathLst>
                  <a:path w="64973" h="302141" extrusionOk="0">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5" name="Google Shape;505;p26"/>
              <p:cNvSpPr/>
              <p:nvPr/>
            </p:nvSpPr>
            <p:spPr>
              <a:xfrm>
                <a:off x="9041288" y="3668396"/>
                <a:ext cx="146856" cy="237769"/>
              </a:xfrm>
              <a:custGeom>
                <a:avLst/>
                <a:gdLst/>
                <a:ahLst/>
                <a:cxnLst/>
                <a:rect l="l" t="t" r="r" b="b"/>
                <a:pathLst>
                  <a:path w="146856" h="237769" extrusionOk="0">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06" name="Google Shape;506;p26"/>
              <p:cNvSpPr/>
              <p:nvPr/>
            </p:nvSpPr>
            <p:spPr>
              <a:xfrm>
                <a:off x="9211675" y="3668546"/>
                <a:ext cx="149064" cy="241582"/>
              </a:xfrm>
              <a:custGeom>
                <a:avLst/>
                <a:gdLst/>
                <a:ahLst/>
                <a:cxnLst/>
                <a:rect l="l" t="t" r="r" b="b"/>
                <a:pathLst>
                  <a:path w="149064" h="241582" extrusionOk="0">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507" name="Google Shape;507;p26"/>
          <p:cNvSpPr txBox="1"/>
          <p:nvPr/>
        </p:nvSpPr>
        <p:spPr>
          <a:xfrm>
            <a:off x="1607512" y="3639580"/>
            <a:ext cx="97509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600" b="1" dirty="0" smtClean="0">
                <a:solidFill>
                  <a:srgbClr val="BF9000"/>
                </a:solidFill>
                <a:latin typeface="Meiryo UI" panose="020B0604030504040204" pitchFamily="50" charset="-128"/>
                <a:ea typeface="Meiryo UI" panose="020B0604030504040204" pitchFamily="50" charset="-128"/>
              </a:rPr>
              <a:t>バケット</a:t>
            </a:r>
            <a:endParaRPr sz="1600" b="1" dirty="0">
              <a:solidFill>
                <a:srgbClr val="BF9000"/>
              </a:solidFill>
              <a:latin typeface="Meiryo UI" panose="020B0604030504040204" pitchFamily="50" charset="-128"/>
              <a:ea typeface="Meiryo UI" panose="020B0604030504040204" pitchFamily="50" charset="-128"/>
              <a:sym typeface="Arial"/>
            </a:endParaRPr>
          </a:p>
        </p:txBody>
      </p:sp>
      <p:grpSp>
        <p:nvGrpSpPr>
          <p:cNvPr id="508" name="Google Shape;508;p26"/>
          <p:cNvGrpSpPr/>
          <p:nvPr/>
        </p:nvGrpSpPr>
        <p:grpSpPr>
          <a:xfrm>
            <a:off x="1742410" y="3486482"/>
            <a:ext cx="596173" cy="182055"/>
            <a:chOff x="1838425" y="4577685"/>
            <a:chExt cx="685788" cy="220509"/>
          </a:xfrm>
        </p:grpSpPr>
        <p:cxnSp>
          <p:nvCxnSpPr>
            <p:cNvPr id="509" name="Google Shape;509;p26"/>
            <p:cNvCxnSpPr/>
            <p:nvPr/>
          </p:nvCxnSpPr>
          <p:spPr>
            <a:xfrm>
              <a:off x="1846799" y="4577685"/>
              <a:ext cx="0" cy="220509"/>
            </a:xfrm>
            <a:prstGeom prst="straightConnector1">
              <a:avLst/>
            </a:prstGeom>
            <a:noFill/>
            <a:ln w="28575" cap="flat" cmpd="sng">
              <a:solidFill>
                <a:srgbClr val="BF9000"/>
              </a:solidFill>
              <a:prstDash val="solid"/>
              <a:miter lim="800000"/>
              <a:headEnd type="none" w="sm" len="sm"/>
              <a:tailEnd type="none" w="sm" len="sm"/>
            </a:ln>
          </p:spPr>
        </p:cxnSp>
        <p:cxnSp>
          <p:nvCxnSpPr>
            <p:cNvPr id="510" name="Google Shape;510;p26"/>
            <p:cNvCxnSpPr/>
            <p:nvPr/>
          </p:nvCxnSpPr>
          <p:spPr>
            <a:xfrm>
              <a:off x="1838425" y="4783755"/>
              <a:ext cx="680123" cy="0"/>
            </a:xfrm>
            <a:prstGeom prst="straightConnector1">
              <a:avLst/>
            </a:prstGeom>
            <a:noFill/>
            <a:ln w="28575" cap="flat" cmpd="sng">
              <a:solidFill>
                <a:srgbClr val="BF9000"/>
              </a:solidFill>
              <a:prstDash val="solid"/>
              <a:miter lim="800000"/>
              <a:headEnd type="none" w="sm" len="sm"/>
              <a:tailEnd type="none" w="sm" len="sm"/>
            </a:ln>
          </p:spPr>
        </p:cxnSp>
        <p:cxnSp>
          <p:nvCxnSpPr>
            <p:cNvPr id="511" name="Google Shape;511;p26"/>
            <p:cNvCxnSpPr/>
            <p:nvPr/>
          </p:nvCxnSpPr>
          <p:spPr>
            <a:xfrm>
              <a:off x="2524213" y="4577685"/>
              <a:ext cx="0" cy="220509"/>
            </a:xfrm>
            <a:prstGeom prst="straightConnector1">
              <a:avLst/>
            </a:prstGeom>
            <a:noFill/>
            <a:ln w="28575" cap="flat" cmpd="sng">
              <a:solidFill>
                <a:srgbClr val="BF9000"/>
              </a:solidFill>
              <a:prstDash val="solid"/>
              <a:miter lim="800000"/>
              <a:headEnd type="none" w="sm" len="sm"/>
              <a:tailEnd type="none" w="sm" len="sm"/>
            </a:ln>
          </p:spPr>
        </p:cxnSp>
      </p:grpSp>
      <p:grpSp>
        <p:nvGrpSpPr>
          <p:cNvPr id="512" name="Google Shape;512;p26"/>
          <p:cNvGrpSpPr/>
          <p:nvPr/>
        </p:nvGrpSpPr>
        <p:grpSpPr>
          <a:xfrm>
            <a:off x="2615975" y="3501325"/>
            <a:ext cx="3639976" cy="146988"/>
            <a:chOff x="1843909" y="4573208"/>
            <a:chExt cx="680123" cy="224986"/>
          </a:xfrm>
        </p:grpSpPr>
        <p:cxnSp>
          <p:nvCxnSpPr>
            <p:cNvPr id="513" name="Google Shape;513;p26"/>
            <p:cNvCxnSpPr/>
            <p:nvPr/>
          </p:nvCxnSpPr>
          <p:spPr>
            <a:xfrm>
              <a:off x="1844217" y="4577685"/>
              <a:ext cx="0" cy="220509"/>
            </a:xfrm>
            <a:prstGeom prst="straightConnector1">
              <a:avLst/>
            </a:prstGeom>
            <a:noFill/>
            <a:ln w="28575" cap="flat" cmpd="sng">
              <a:solidFill>
                <a:srgbClr val="11F7C0"/>
              </a:solidFill>
              <a:prstDash val="solid"/>
              <a:miter lim="800000"/>
              <a:headEnd type="none" w="sm" len="sm"/>
              <a:tailEnd type="none" w="sm" len="sm"/>
            </a:ln>
          </p:spPr>
        </p:cxnSp>
        <p:cxnSp>
          <p:nvCxnSpPr>
            <p:cNvPr id="514" name="Google Shape;514;p26"/>
            <p:cNvCxnSpPr/>
            <p:nvPr/>
          </p:nvCxnSpPr>
          <p:spPr>
            <a:xfrm>
              <a:off x="1843909" y="4777184"/>
              <a:ext cx="680123" cy="0"/>
            </a:xfrm>
            <a:prstGeom prst="straightConnector1">
              <a:avLst/>
            </a:prstGeom>
            <a:noFill/>
            <a:ln w="28575" cap="flat" cmpd="sng">
              <a:solidFill>
                <a:srgbClr val="11F7C0"/>
              </a:solidFill>
              <a:prstDash val="solid"/>
              <a:miter lim="800000"/>
              <a:headEnd type="none" w="sm" len="sm"/>
              <a:tailEnd type="none" w="sm" len="sm"/>
            </a:ln>
          </p:spPr>
        </p:cxnSp>
        <p:cxnSp>
          <p:nvCxnSpPr>
            <p:cNvPr id="515" name="Google Shape;515;p26"/>
            <p:cNvCxnSpPr/>
            <p:nvPr/>
          </p:nvCxnSpPr>
          <p:spPr>
            <a:xfrm>
              <a:off x="2523437" y="4573208"/>
              <a:ext cx="0" cy="220509"/>
            </a:xfrm>
            <a:prstGeom prst="straightConnector1">
              <a:avLst/>
            </a:prstGeom>
            <a:noFill/>
            <a:ln w="28575" cap="flat" cmpd="sng">
              <a:solidFill>
                <a:srgbClr val="11F7C0"/>
              </a:solidFill>
              <a:prstDash val="solid"/>
              <a:miter lim="800000"/>
              <a:headEnd type="none" w="sm" len="sm"/>
              <a:tailEnd type="none" w="sm" len="sm"/>
            </a:ln>
          </p:spPr>
        </p:cxnSp>
      </p:grpSp>
      <p:sp>
        <p:nvSpPr>
          <p:cNvPr id="516" name="Google Shape;516;p26"/>
          <p:cNvSpPr txBox="1"/>
          <p:nvPr/>
        </p:nvSpPr>
        <p:spPr>
          <a:xfrm>
            <a:off x="6288994" y="3639580"/>
            <a:ext cx="941331" cy="338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rgbClr val="FFD966"/>
                </a:solidFill>
                <a:latin typeface="Meiryo UI" panose="020B0604030504040204" pitchFamily="50" charset="-128"/>
                <a:ea typeface="Meiryo UI" panose="020B0604030504040204" pitchFamily="50" charset="-128"/>
              </a:rPr>
              <a:t>フォルダ</a:t>
            </a:r>
            <a:endParaRPr dirty="0">
              <a:latin typeface="Meiryo UI" panose="020B0604030504040204" pitchFamily="50" charset="-128"/>
              <a:ea typeface="Meiryo UI" panose="020B0604030504040204" pitchFamily="50" charset="-128"/>
            </a:endParaRPr>
          </a:p>
        </p:txBody>
      </p:sp>
      <p:grpSp>
        <p:nvGrpSpPr>
          <p:cNvPr id="517" name="Google Shape;517;p26"/>
          <p:cNvGrpSpPr/>
          <p:nvPr/>
        </p:nvGrpSpPr>
        <p:grpSpPr>
          <a:xfrm>
            <a:off x="6392742" y="3501781"/>
            <a:ext cx="596173" cy="150391"/>
            <a:chOff x="1838425" y="4573208"/>
            <a:chExt cx="685788" cy="224986"/>
          </a:xfrm>
        </p:grpSpPr>
        <p:cxnSp>
          <p:nvCxnSpPr>
            <p:cNvPr id="518" name="Google Shape;518;p26"/>
            <p:cNvCxnSpPr/>
            <p:nvPr/>
          </p:nvCxnSpPr>
          <p:spPr>
            <a:xfrm>
              <a:off x="1850425" y="4577685"/>
              <a:ext cx="0" cy="220509"/>
            </a:xfrm>
            <a:prstGeom prst="straightConnector1">
              <a:avLst/>
            </a:prstGeom>
            <a:noFill/>
            <a:ln w="28575" cap="flat" cmpd="sng">
              <a:solidFill>
                <a:srgbClr val="FFD966"/>
              </a:solidFill>
              <a:prstDash val="solid"/>
              <a:miter lim="800000"/>
              <a:headEnd type="none" w="sm" len="sm"/>
              <a:tailEnd type="none" w="sm" len="sm"/>
            </a:ln>
          </p:spPr>
        </p:cxnSp>
        <p:cxnSp>
          <p:nvCxnSpPr>
            <p:cNvPr id="519" name="Google Shape;519;p26"/>
            <p:cNvCxnSpPr/>
            <p:nvPr/>
          </p:nvCxnSpPr>
          <p:spPr>
            <a:xfrm>
              <a:off x="1838425" y="4783755"/>
              <a:ext cx="680123" cy="0"/>
            </a:xfrm>
            <a:prstGeom prst="straightConnector1">
              <a:avLst/>
            </a:prstGeom>
            <a:noFill/>
            <a:ln w="28575" cap="flat" cmpd="sng">
              <a:solidFill>
                <a:srgbClr val="FFD966"/>
              </a:solidFill>
              <a:prstDash val="solid"/>
              <a:miter lim="800000"/>
              <a:headEnd type="none" w="sm" len="sm"/>
              <a:tailEnd type="none" w="sm" len="sm"/>
            </a:ln>
          </p:spPr>
        </p:cxnSp>
        <p:cxnSp>
          <p:nvCxnSpPr>
            <p:cNvPr id="520" name="Google Shape;520;p26"/>
            <p:cNvCxnSpPr/>
            <p:nvPr/>
          </p:nvCxnSpPr>
          <p:spPr>
            <a:xfrm>
              <a:off x="2524213" y="4573208"/>
              <a:ext cx="0" cy="220509"/>
            </a:xfrm>
            <a:prstGeom prst="straightConnector1">
              <a:avLst/>
            </a:prstGeom>
            <a:noFill/>
            <a:ln w="28575" cap="flat" cmpd="sng">
              <a:solidFill>
                <a:srgbClr val="FFD966"/>
              </a:solidFill>
              <a:prstDash val="solid"/>
              <a:miter lim="800000"/>
              <a:headEnd type="none" w="sm" len="sm"/>
              <a:tailEnd type="none" w="sm" len="sm"/>
            </a:ln>
          </p:spPr>
        </p:cxnSp>
      </p:grpSp>
      <p:grpSp>
        <p:nvGrpSpPr>
          <p:cNvPr id="521" name="Google Shape;521;p26"/>
          <p:cNvGrpSpPr/>
          <p:nvPr/>
        </p:nvGrpSpPr>
        <p:grpSpPr>
          <a:xfrm>
            <a:off x="7094952" y="3479982"/>
            <a:ext cx="1384173" cy="172334"/>
            <a:chOff x="1846561" y="4577685"/>
            <a:chExt cx="680123" cy="220677"/>
          </a:xfrm>
        </p:grpSpPr>
        <p:cxnSp>
          <p:nvCxnSpPr>
            <p:cNvPr id="522" name="Google Shape;522;p26"/>
            <p:cNvCxnSpPr/>
            <p:nvPr/>
          </p:nvCxnSpPr>
          <p:spPr>
            <a:xfrm>
              <a:off x="1850425" y="4577685"/>
              <a:ext cx="0" cy="220509"/>
            </a:xfrm>
            <a:prstGeom prst="straightConnector1">
              <a:avLst/>
            </a:prstGeom>
            <a:noFill/>
            <a:ln w="28575" cap="flat" cmpd="sng">
              <a:solidFill>
                <a:srgbClr val="00B0F0"/>
              </a:solidFill>
              <a:prstDash val="solid"/>
              <a:miter lim="800000"/>
              <a:headEnd type="none" w="sm" len="sm"/>
              <a:tailEnd type="none" w="sm" len="sm"/>
            </a:ln>
          </p:spPr>
        </p:cxnSp>
        <p:cxnSp>
          <p:nvCxnSpPr>
            <p:cNvPr id="523" name="Google Shape;523;p26"/>
            <p:cNvCxnSpPr/>
            <p:nvPr/>
          </p:nvCxnSpPr>
          <p:spPr>
            <a:xfrm>
              <a:off x="1846561" y="4783755"/>
              <a:ext cx="680123" cy="0"/>
            </a:xfrm>
            <a:prstGeom prst="straightConnector1">
              <a:avLst/>
            </a:prstGeom>
            <a:noFill/>
            <a:ln w="28575" cap="flat" cmpd="sng">
              <a:solidFill>
                <a:srgbClr val="00B0F0"/>
              </a:solidFill>
              <a:prstDash val="solid"/>
              <a:miter lim="800000"/>
              <a:headEnd type="none" w="sm" len="sm"/>
              <a:tailEnd type="none" w="sm" len="sm"/>
            </a:ln>
          </p:spPr>
        </p:cxnSp>
        <p:cxnSp>
          <p:nvCxnSpPr>
            <p:cNvPr id="524" name="Google Shape;524;p26"/>
            <p:cNvCxnSpPr/>
            <p:nvPr/>
          </p:nvCxnSpPr>
          <p:spPr>
            <a:xfrm>
              <a:off x="2524213" y="4577853"/>
              <a:ext cx="0" cy="220509"/>
            </a:xfrm>
            <a:prstGeom prst="straightConnector1">
              <a:avLst/>
            </a:prstGeom>
            <a:noFill/>
            <a:ln w="28575" cap="flat" cmpd="sng">
              <a:solidFill>
                <a:srgbClr val="00B0F0"/>
              </a:solidFill>
              <a:prstDash val="solid"/>
              <a:miter lim="800000"/>
              <a:headEnd type="none" w="sm" len="sm"/>
              <a:tailEnd type="none" w="sm" len="sm"/>
            </a:ln>
          </p:spPr>
        </p:cxnSp>
      </p:grpSp>
      <p:sp>
        <p:nvSpPr>
          <p:cNvPr id="525" name="Google Shape;525;p26"/>
          <p:cNvSpPr txBox="1"/>
          <p:nvPr/>
        </p:nvSpPr>
        <p:spPr>
          <a:xfrm>
            <a:off x="7052947" y="3639580"/>
            <a:ext cx="1388651" cy="3385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00B0F0"/>
                </a:solidFill>
                <a:latin typeface="Meiryo UI" panose="020B0604030504040204" pitchFamily="50" charset="-128"/>
                <a:ea typeface="Meiryo UI" panose="020B0604030504040204" pitchFamily="50" charset="-128"/>
              </a:rPr>
              <a:t>ファイル名</a:t>
            </a:r>
            <a:endParaRPr dirty="0">
              <a:latin typeface="Meiryo UI" panose="020B0604030504040204" pitchFamily="50" charset="-128"/>
              <a:ea typeface="Meiryo UI" panose="020B0604030504040204" pitchFamily="50" charset="-128"/>
            </a:endParaRPr>
          </a:p>
        </p:txBody>
      </p:sp>
      <p:sp>
        <p:nvSpPr>
          <p:cNvPr id="526" name="Google Shape;526;p26"/>
          <p:cNvSpPr txBox="1"/>
          <p:nvPr/>
        </p:nvSpPr>
        <p:spPr>
          <a:xfrm>
            <a:off x="3149508" y="3650018"/>
            <a:ext cx="277695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smtClean="0">
                <a:solidFill>
                  <a:srgbClr val="11F7C0"/>
                </a:solidFill>
                <a:latin typeface="Meiryo UI" panose="020B0604030504040204" pitchFamily="50" charset="-128"/>
                <a:ea typeface="Meiryo UI" panose="020B0604030504040204" pitchFamily="50" charset="-128"/>
              </a:rPr>
              <a:t>クラウドサービスプロバイダ</a:t>
            </a:r>
            <a:endParaRPr sz="1800" b="1" dirty="0">
              <a:solidFill>
                <a:schemeClr val="dk1"/>
              </a:solidFill>
              <a:latin typeface="Meiryo UI" panose="020B0604030504040204" pitchFamily="50" charset="-128"/>
              <a:ea typeface="Meiryo UI" panose="020B0604030504040204" pitchFamily="50" charset="-128"/>
              <a:sym typeface="Arial"/>
            </a:endParaRPr>
          </a:p>
        </p:txBody>
      </p:sp>
      <p:grpSp>
        <p:nvGrpSpPr>
          <p:cNvPr id="527" name="Google Shape;527;p26"/>
          <p:cNvGrpSpPr/>
          <p:nvPr/>
        </p:nvGrpSpPr>
        <p:grpSpPr>
          <a:xfrm>
            <a:off x="1300616" y="4114018"/>
            <a:ext cx="6705360" cy="2324107"/>
            <a:chOff x="1216203" y="4132254"/>
            <a:chExt cx="7042195" cy="2440856"/>
          </a:xfrm>
        </p:grpSpPr>
        <p:grpSp>
          <p:nvGrpSpPr>
            <p:cNvPr id="528" name="Google Shape;528;p26"/>
            <p:cNvGrpSpPr/>
            <p:nvPr/>
          </p:nvGrpSpPr>
          <p:grpSpPr>
            <a:xfrm>
              <a:off x="3156834" y="4132254"/>
              <a:ext cx="2287618" cy="2440856"/>
              <a:chOff x="3156834" y="4132254"/>
              <a:chExt cx="2287618" cy="2440856"/>
            </a:xfrm>
          </p:grpSpPr>
          <p:pic>
            <p:nvPicPr>
              <p:cNvPr id="529" name="Google Shape;529;p26"/>
              <p:cNvPicPr preferRelativeResize="0"/>
              <p:nvPr/>
            </p:nvPicPr>
            <p:blipFill rotWithShape="1">
              <a:blip r:embed="rId3">
                <a:alphaModFix/>
              </a:blip>
              <a:srcRect/>
              <a:stretch/>
            </p:blipFill>
            <p:spPr>
              <a:xfrm>
                <a:off x="3156834" y="4132254"/>
                <a:ext cx="2287618" cy="2440856"/>
              </a:xfrm>
              <a:prstGeom prst="rect">
                <a:avLst/>
              </a:prstGeom>
              <a:noFill/>
              <a:ln>
                <a:noFill/>
              </a:ln>
            </p:spPr>
          </p:pic>
          <p:sp>
            <p:nvSpPr>
              <p:cNvPr id="530" name="Google Shape;530;p26"/>
              <p:cNvSpPr txBox="1"/>
              <p:nvPr/>
            </p:nvSpPr>
            <p:spPr>
              <a:xfrm>
                <a:off x="3561049" y="4171232"/>
                <a:ext cx="1461507" cy="4848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smtClean="0">
                    <a:solidFill>
                      <a:schemeClr val="lt1"/>
                    </a:solidFill>
                    <a:latin typeface="Meiryo UI" panose="020B0604030504040204" pitchFamily="50" charset="-128"/>
                    <a:ea typeface="Meiryo UI" panose="020B0604030504040204" pitchFamily="50" charset="-128"/>
                    <a:sym typeface="Arial"/>
                  </a:rPr>
                  <a:t>bucket</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531" name="Google Shape;531;p26"/>
              <p:cNvSpPr/>
              <p:nvPr/>
            </p:nvSpPr>
            <p:spPr>
              <a:xfrm>
                <a:off x="3336373" y="4815479"/>
                <a:ext cx="931031" cy="32244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smtClean="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32" name="Google Shape;532;p26"/>
              <p:cNvSpPr/>
              <p:nvPr/>
            </p:nvSpPr>
            <p:spPr>
              <a:xfrm>
                <a:off x="3336374" y="5191458"/>
                <a:ext cx="931030" cy="32244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33" name="Google Shape;533;p26"/>
              <p:cNvSpPr/>
              <p:nvPr/>
            </p:nvSpPr>
            <p:spPr>
              <a:xfrm>
                <a:off x="4345669" y="4815479"/>
                <a:ext cx="957142" cy="32244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34" name="Google Shape;534;p26"/>
              <p:cNvSpPr/>
              <p:nvPr/>
            </p:nvSpPr>
            <p:spPr>
              <a:xfrm>
                <a:off x="4345669" y="5191458"/>
                <a:ext cx="924319" cy="32244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sym typeface="Arial"/>
                  </a:rPr>
                  <a:t>Object</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535" name="Google Shape;535;p26"/>
              <p:cNvSpPr/>
              <p:nvPr/>
            </p:nvSpPr>
            <p:spPr>
              <a:xfrm>
                <a:off x="3336374" y="5574173"/>
                <a:ext cx="931030" cy="32244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36" name="Google Shape;536;p26"/>
              <p:cNvSpPr/>
              <p:nvPr/>
            </p:nvSpPr>
            <p:spPr>
              <a:xfrm>
                <a:off x="3336374" y="5950152"/>
                <a:ext cx="931030" cy="32244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37" name="Google Shape;537;p26"/>
              <p:cNvSpPr/>
              <p:nvPr/>
            </p:nvSpPr>
            <p:spPr>
              <a:xfrm>
                <a:off x="4345669" y="5574173"/>
                <a:ext cx="949749" cy="325944"/>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38" name="Google Shape;538;p26"/>
              <p:cNvSpPr/>
              <p:nvPr/>
            </p:nvSpPr>
            <p:spPr>
              <a:xfrm>
                <a:off x="4345668" y="5950152"/>
                <a:ext cx="957144" cy="32244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539" name="Google Shape;539;p26"/>
            <p:cNvGrpSpPr/>
            <p:nvPr/>
          </p:nvGrpSpPr>
          <p:grpSpPr>
            <a:xfrm>
              <a:off x="6626979" y="4382597"/>
              <a:ext cx="1631419" cy="1848375"/>
              <a:chOff x="6152742" y="4437083"/>
              <a:chExt cx="1631419" cy="1848375"/>
            </a:xfrm>
          </p:grpSpPr>
          <p:sp>
            <p:nvSpPr>
              <p:cNvPr id="540" name="Google Shape;540;p26"/>
              <p:cNvSpPr/>
              <p:nvPr/>
            </p:nvSpPr>
            <p:spPr>
              <a:xfrm>
                <a:off x="6152742" y="4591443"/>
                <a:ext cx="1631419" cy="1694015"/>
              </a:xfrm>
              <a:prstGeom prst="roundRect">
                <a:avLst>
                  <a:gd name="adj" fmla="val 9587"/>
                </a:avLst>
              </a:prstGeom>
              <a:noFill/>
              <a:ln w="190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41" name="Google Shape;541;p26"/>
              <p:cNvSpPr/>
              <p:nvPr/>
            </p:nvSpPr>
            <p:spPr>
              <a:xfrm>
                <a:off x="6517353" y="4437083"/>
                <a:ext cx="950157" cy="368365"/>
              </a:xfrm>
              <a:prstGeom prst="roundRect">
                <a:avLst>
                  <a:gd name="adj" fmla="val 50000"/>
                </a:avLst>
              </a:prstGeom>
              <a:solidFill>
                <a:srgbClr val="D8D8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smtClean="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42" name="Google Shape;542;p26"/>
              <p:cNvSpPr/>
              <p:nvPr/>
            </p:nvSpPr>
            <p:spPr>
              <a:xfrm>
                <a:off x="6353278" y="4904073"/>
                <a:ext cx="1255477" cy="322447"/>
              </a:xfrm>
              <a:prstGeom prst="roundRect">
                <a:avLst>
                  <a:gd name="adj" fmla="val 50000"/>
                </a:avLst>
              </a:pr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smtClean="0">
                    <a:solidFill>
                      <a:schemeClr val="lt1"/>
                    </a:solidFill>
                    <a:latin typeface="Meiryo UI" panose="020B0604030504040204" pitchFamily="50" charset="-128"/>
                    <a:ea typeface="Meiryo UI" panose="020B0604030504040204" pitchFamily="50" charset="-128"/>
                    <a:sym typeface="Arial"/>
                  </a:rPr>
                  <a:t>Key</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543" name="Google Shape;543;p26"/>
              <p:cNvSpPr/>
              <p:nvPr/>
            </p:nvSpPr>
            <p:spPr>
              <a:xfrm>
                <a:off x="6353278" y="5351533"/>
                <a:ext cx="1255477" cy="322447"/>
              </a:xfrm>
              <a:prstGeom prst="roundRect">
                <a:avLst>
                  <a:gd name="adj" fmla="val 50000"/>
                </a:avLst>
              </a:pr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smtClean="0">
                    <a:solidFill>
                      <a:schemeClr val="lt1"/>
                    </a:solidFill>
                    <a:latin typeface="Meiryo UI" panose="020B0604030504040204" pitchFamily="50" charset="-128"/>
                    <a:ea typeface="Meiryo UI" panose="020B0604030504040204" pitchFamily="50" charset="-128"/>
                    <a:sym typeface="Arial"/>
                  </a:rPr>
                  <a:t>Data</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544" name="Google Shape;544;p26"/>
              <p:cNvSpPr/>
              <p:nvPr/>
            </p:nvSpPr>
            <p:spPr>
              <a:xfrm>
                <a:off x="6353278" y="5796330"/>
                <a:ext cx="1255477" cy="322447"/>
              </a:xfrm>
              <a:prstGeom prst="roundRect">
                <a:avLst>
                  <a:gd name="adj" fmla="val 50000"/>
                </a:avLst>
              </a:pr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smtClean="0">
                    <a:solidFill>
                      <a:schemeClr val="lt1"/>
                    </a:solidFill>
                    <a:latin typeface="Meiryo UI" panose="020B0604030504040204" pitchFamily="50" charset="-128"/>
                    <a:ea typeface="Meiryo UI" panose="020B0604030504040204" pitchFamily="50" charset="-128"/>
                    <a:sym typeface="Arial"/>
                  </a:rPr>
                  <a:t>Metadata</a:t>
                </a: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45" name="Google Shape;545;p26"/>
            <p:cNvGrpSpPr/>
            <p:nvPr/>
          </p:nvGrpSpPr>
          <p:grpSpPr>
            <a:xfrm>
              <a:off x="2114264" y="4490031"/>
              <a:ext cx="776097" cy="828083"/>
              <a:chOff x="384175" y="4115247"/>
              <a:chExt cx="776097" cy="828083"/>
            </a:xfrm>
          </p:grpSpPr>
          <p:pic>
            <p:nvPicPr>
              <p:cNvPr id="546" name="Google Shape;546;p26"/>
              <p:cNvPicPr preferRelativeResize="0"/>
              <p:nvPr/>
            </p:nvPicPr>
            <p:blipFill rotWithShape="1">
              <a:blip r:embed="rId3">
                <a:alphaModFix/>
              </a:blip>
              <a:srcRect/>
              <a:stretch/>
            </p:blipFill>
            <p:spPr>
              <a:xfrm>
                <a:off x="384176" y="4115247"/>
                <a:ext cx="776096" cy="828083"/>
              </a:xfrm>
              <a:prstGeom prst="rect">
                <a:avLst/>
              </a:prstGeom>
              <a:noFill/>
              <a:ln>
                <a:noFill/>
              </a:ln>
            </p:spPr>
          </p:pic>
          <p:sp>
            <p:nvSpPr>
              <p:cNvPr id="547" name="Google Shape;547;p26"/>
              <p:cNvSpPr txBox="1"/>
              <p:nvPr/>
            </p:nvSpPr>
            <p:spPr>
              <a:xfrm>
                <a:off x="384175" y="4409857"/>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48" name="Google Shape;548;p26"/>
            <p:cNvGrpSpPr/>
            <p:nvPr/>
          </p:nvGrpSpPr>
          <p:grpSpPr>
            <a:xfrm>
              <a:off x="2114264" y="5411344"/>
              <a:ext cx="776097" cy="828083"/>
              <a:chOff x="384175" y="4115247"/>
              <a:chExt cx="776097" cy="828083"/>
            </a:xfrm>
          </p:grpSpPr>
          <p:pic>
            <p:nvPicPr>
              <p:cNvPr id="549" name="Google Shape;549;p26"/>
              <p:cNvPicPr preferRelativeResize="0"/>
              <p:nvPr/>
            </p:nvPicPr>
            <p:blipFill rotWithShape="1">
              <a:blip r:embed="rId3">
                <a:alphaModFix/>
              </a:blip>
              <a:srcRect/>
              <a:stretch/>
            </p:blipFill>
            <p:spPr>
              <a:xfrm>
                <a:off x="384176" y="4115247"/>
                <a:ext cx="776096" cy="828083"/>
              </a:xfrm>
              <a:prstGeom prst="rect">
                <a:avLst/>
              </a:prstGeom>
              <a:noFill/>
              <a:ln>
                <a:noFill/>
              </a:ln>
            </p:spPr>
          </p:pic>
          <p:sp>
            <p:nvSpPr>
              <p:cNvPr id="550" name="Google Shape;550;p26"/>
              <p:cNvSpPr txBox="1"/>
              <p:nvPr/>
            </p:nvSpPr>
            <p:spPr>
              <a:xfrm>
                <a:off x="384175" y="4409857"/>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51" name="Google Shape;551;p26"/>
            <p:cNvGrpSpPr/>
            <p:nvPr/>
          </p:nvGrpSpPr>
          <p:grpSpPr>
            <a:xfrm>
              <a:off x="1216203" y="4490031"/>
              <a:ext cx="776097" cy="828083"/>
              <a:chOff x="384175" y="4115247"/>
              <a:chExt cx="776097" cy="828083"/>
            </a:xfrm>
          </p:grpSpPr>
          <p:pic>
            <p:nvPicPr>
              <p:cNvPr id="552" name="Google Shape;552;p26"/>
              <p:cNvPicPr preferRelativeResize="0"/>
              <p:nvPr/>
            </p:nvPicPr>
            <p:blipFill rotWithShape="1">
              <a:blip r:embed="rId3">
                <a:alphaModFix/>
              </a:blip>
              <a:srcRect/>
              <a:stretch/>
            </p:blipFill>
            <p:spPr>
              <a:xfrm>
                <a:off x="384176" y="4115247"/>
                <a:ext cx="776096" cy="828083"/>
              </a:xfrm>
              <a:prstGeom prst="rect">
                <a:avLst/>
              </a:prstGeom>
              <a:noFill/>
              <a:ln>
                <a:noFill/>
              </a:ln>
            </p:spPr>
          </p:pic>
          <p:sp>
            <p:nvSpPr>
              <p:cNvPr id="553" name="Google Shape;553;p26"/>
              <p:cNvSpPr txBox="1"/>
              <p:nvPr/>
            </p:nvSpPr>
            <p:spPr>
              <a:xfrm>
                <a:off x="384175" y="4409857"/>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54" name="Google Shape;554;p26"/>
            <p:cNvGrpSpPr/>
            <p:nvPr/>
          </p:nvGrpSpPr>
          <p:grpSpPr>
            <a:xfrm>
              <a:off x="1216203" y="5411344"/>
              <a:ext cx="776097" cy="828083"/>
              <a:chOff x="384175" y="4115247"/>
              <a:chExt cx="776097" cy="828083"/>
            </a:xfrm>
          </p:grpSpPr>
          <p:pic>
            <p:nvPicPr>
              <p:cNvPr id="555" name="Google Shape;555;p26"/>
              <p:cNvPicPr preferRelativeResize="0"/>
              <p:nvPr/>
            </p:nvPicPr>
            <p:blipFill rotWithShape="1">
              <a:blip r:embed="rId3">
                <a:alphaModFix/>
              </a:blip>
              <a:srcRect/>
              <a:stretch/>
            </p:blipFill>
            <p:spPr>
              <a:xfrm>
                <a:off x="384176" y="4115247"/>
                <a:ext cx="776096" cy="828083"/>
              </a:xfrm>
              <a:prstGeom prst="rect">
                <a:avLst/>
              </a:prstGeom>
              <a:noFill/>
              <a:ln>
                <a:noFill/>
              </a:ln>
            </p:spPr>
          </p:pic>
          <p:sp>
            <p:nvSpPr>
              <p:cNvPr id="556" name="Google Shape;556;p26"/>
              <p:cNvSpPr txBox="1"/>
              <p:nvPr/>
            </p:nvSpPr>
            <p:spPr>
              <a:xfrm>
                <a:off x="384175" y="4409857"/>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sp>
          <p:nvSpPr>
            <p:cNvPr id="557" name="Google Shape;557;p26"/>
            <p:cNvSpPr/>
            <p:nvPr/>
          </p:nvSpPr>
          <p:spPr>
            <a:xfrm rot="-5400000">
              <a:off x="5430309" y="4633727"/>
              <a:ext cx="945197" cy="1448143"/>
            </a:xfrm>
            <a:prstGeom prst="trapezoid">
              <a:avLst>
                <a:gd name="adj" fmla="val 35313"/>
              </a:avLst>
            </a:prstGeom>
            <a:gradFill>
              <a:gsLst>
                <a:gs pos="0">
                  <a:srgbClr val="FFFFFF">
                    <a:alpha val="40000"/>
                  </a:srgbClr>
                </a:gs>
                <a:gs pos="100000">
                  <a:srgbClr val="BFBFB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58" name="Google Shape;558;p26"/>
            <p:cNvSpPr/>
            <p:nvPr/>
          </p:nvSpPr>
          <p:spPr>
            <a:xfrm>
              <a:off x="4350816" y="5191932"/>
              <a:ext cx="951996" cy="33220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pic>
        <p:nvPicPr>
          <p:cNvPr id="559" name="Google Shape;559;p26" descr="一張含有 螢幕擷取畫面 的圖片&#10;&#10;自動產生的描述"/>
          <p:cNvPicPr preferRelativeResize="0"/>
          <p:nvPr/>
        </p:nvPicPr>
        <p:blipFill rotWithShape="1">
          <a:blip r:embed="rId4">
            <a:alphaModFix/>
          </a:blip>
          <a:srcRect/>
          <a:stretch/>
        </p:blipFill>
        <p:spPr>
          <a:xfrm>
            <a:off x="8779382" y="2563445"/>
            <a:ext cx="2630538" cy="3782473"/>
          </a:xfrm>
          <a:prstGeom prst="rect">
            <a:avLst/>
          </a:prstGeom>
          <a:noFill/>
          <a:ln>
            <a:noFill/>
          </a:ln>
        </p:spPr>
      </p:pic>
      <p:sp>
        <p:nvSpPr>
          <p:cNvPr id="560" name="Google Shape;560;p26"/>
          <p:cNvSpPr/>
          <p:nvPr/>
        </p:nvSpPr>
        <p:spPr>
          <a:xfrm>
            <a:off x="678767" y="1683774"/>
            <a:ext cx="7942529"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cs typeface="Roboto"/>
                <a:sym typeface="Roboto"/>
              </a:rPr>
              <a:t>オブジェクトサービス開発者向けに設計されたQuObjectsを使用すると、</a:t>
            </a:r>
            <a:r>
              <a:rPr lang="en-US" sz="1800" dirty="0" err="1" smtClean="0">
                <a:solidFill>
                  <a:schemeClr val="lt1"/>
                </a:solidFill>
                <a:latin typeface="Meiryo UI" panose="020B0604030504040204" pitchFamily="50" charset="-128"/>
                <a:ea typeface="Meiryo UI" panose="020B0604030504040204" pitchFamily="50" charset="-128"/>
                <a:cs typeface="Roboto"/>
                <a:sym typeface="Roboto"/>
              </a:rPr>
              <a:t>QNAP</a:t>
            </a:r>
            <a:r>
              <a:rPr lang="en-US" sz="1800" dirty="0" smtClean="0">
                <a:solidFill>
                  <a:schemeClr val="lt1"/>
                </a:solidFill>
                <a:latin typeface="Meiryo UI" panose="020B0604030504040204" pitchFamily="50" charset="-128"/>
                <a:ea typeface="Meiryo UI" panose="020B0604030504040204" pitchFamily="50" charset="-128"/>
                <a:cs typeface="Roboto"/>
                <a:sym typeface="Roboto"/>
              </a:rPr>
              <a:t> NAS</a:t>
            </a:r>
            <a:r>
              <a:rPr lang="en-US" sz="1800" dirty="0">
                <a:solidFill>
                  <a:schemeClr val="lt1"/>
                </a:solidFill>
                <a:latin typeface="Meiryo UI" panose="020B0604030504040204" pitchFamily="50" charset="-128"/>
                <a:ea typeface="Meiryo UI" panose="020B0604030504040204" pitchFamily="50" charset="-128"/>
                <a:cs typeface="Roboto"/>
                <a:sym typeface="Roboto"/>
              </a:rPr>
              <a:t>上に高性能のS3互換開発環境を作成できます。また、クラウドからコールドデータをバックアップしてクラウドストレージのコストを削減するための理想的なオンプレミスストレージでもあります。</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561" name="Google Shape;561;p26"/>
          <p:cNvPicPr preferRelativeResize="0"/>
          <p:nvPr/>
        </p:nvPicPr>
        <p:blipFill rotWithShape="1">
          <a:blip r:embed="rId5">
            <a:alphaModFix/>
          </a:blip>
          <a:srcRect/>
          <a:stretch/>
        </p:blipFill>
        <p:spPr>
          <a:xfrm>
            <a:off x="8753093" y="1701816"/>
            <a:ext cx="720000" cy="720000"/>
          </a:xfrm>
          <a:prstGeom prst="rect">
            <a:avLst/>
          </a:prstGeom>
          <a:noFill/>
          <a:ln>
            <a:noFill/>
          </a:ln>
          <a:effectLst>
            <a:outerShdw blurRad="190500" dist="76200" dir="2880000" algn="t" rotWithShape="0">
              <a:srgbClr val="000000">
                <a:alpha val="17647"/>
              </a:srgbClr>
            </a:outerShdw>
          </a:effectLst>
        </p:spPr>
      </p:pic>
      <p:sp>
        <p:nvSpPr>
          <p:cNvPr id="562" name="Google Shape;562;p26"/>
          <p:cNvSpPr txBox="1"/>
          <p:nvPr/>
        </p:nvSpPr>
        <p:spPr>
          <a:xfrm>
            <a:off x="9542675" y="1882809"/>
            <a:ext cx="1970558" cy="40011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800" dirty="0">
                <a:solidFill>
                  <a:srgbClr val="FFFFFF"/>
                </a:solidFill>
                <a:latin typeface="Meiryo UI" panose="020B0604030504040204" pitchFamily="50" charset="-128"/>
                <a:ea typeface="Meiryo UI" panose="020B0604030504040204" pitchFamily="50" charset="-128"/>
              </a:rPr>
              <a:t>S3互換</a:t>
            </a:r>
            <a:endParaRPr sz="1600" b="1" dirty="0">
              <a:solidFill>
                <a:srgbClr val="FFFFFF"/>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51138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7"/>
          <p:cNvSpPr txBox="1">
            <a:spLocks noGrp="1"/>
          </p:cNvSpPr>
          <p:nvPr>
            <p:ph type="title" idx="4294967295"/>
          </p:nvPr>
        </p:nvSpPr>
        <p:spPr>
          <a:xfrm>
            <a:off x="367364" y="326118"/>
            <a:ext cx="11387376" cy="12724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クラウドストレージとファイルサーバーをHybridMount</a:t>
            </a:r>
            <a:r>
              <a:rPr lang="en-US" sz="3600" b="1" dirty="0" err="1" smtClean="0">
                <a:solidFill>
                  <a:schemeClr val="lt1"/>
                </a:solidFill>
                <a:latin typeface="Meiryo UI" panose="020B0604030504040204" pitchFamily="50" charset="-128"/>
                <a:ea typeface="Meiryo UI" panose="020B0604030504040204" pitchFamily="50" charset="-128"/>
              </a:rPr>
              <a:t>で</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マウントしてストレージを増やし</a:t>
            </a:r>
            <a:r>
              <a:rPr lang="en-US" sz="3600" b="1" dirty="0" err="1">
                <a:solidFill>
                  <a:schemeClr val="lt1"/>
                </a:solidFill>
                <a:latin typeface="Meiryo UI" panose="020B0604030504040204" pitchFamily="50" charset="-128"/>
                <a:ea typeface="Meiryo UI" panose="020B0604030504040204" pitchFamily="50" charset="-128"/>
              </a:rPr>
              <a:t>、アクセスを高速化します</a:t>
            </a:r>
            <a:endParaRPr sz="2400" b="1" dirty="0">
              <a:solidFill>
                <a:schemeClr val="lt1"/>
              </a:solidFill>
              <a:latin typeface="Meiryo UI" panose="020B0604030504040204" pitchFamily="50" charset="-128"/>
              <a:ea typeface="Meiryo UI" panose="020B0604030504040204" pitchFamily="50" charset="-128"/>
            </a:endParaRPr>
          </a:p>
        </p:txBody>
      </p:sp>
      <p:graphicFrame>
        <p:nvGraphicFramePr>
          <p:cNvPr id="569" name="Google Shape;569;p27"/>
          <p:cNvGraphicFramePr/>
          <p:nvPr>
            <p:extLst>
              <p:ext uri="{D42A27DB-BD31-4B8C-83A1-F6EECF244321}">
                <p14:modId xmlns:p14="http://schemas.microsoft.com/office/powerpoint/2010/main" val="3336538103"/>
              </p:ext>
            </p:extLst>
          </p:nvPr>
        </p:nvGraphicFramePr>
        <p:xfrm>
          <a:off x="620941" y="2109746"/>
          <a:ext cx="7576250" cy="3784930"/>
        </p:xfrm>
        <a:graphic>
          <a:graphicData uri="http://schemas.openxmlformats.org/drawingml/2006/table">
            <a:tbl>
              <a:tblPr>
                <a:noFill/>
              </a:tblPr>
              <a:tblGrid>
                <a:gridCol w="1951650">
                  <a:extLst>
                    <a:ext uri="{9D8B030D-6E8A-4147-A177-3AD203B41FA5}">
                      <a16:colId xmlns:a16="http://schemas.microsoft.com/office/drawing/2014/main" val="20000"/>
                    </a:ext>
                  </a:extLst>
                </a:gridCol>
                <a:gridCol w="2667175">
                  <a:extLst>
                    <a:ext uri="{9D8B030D-6E8A-4147-A177-3AD203B41FA5}">
                      <a16:colId xmlns:a16="http://schemas.microsoft.com/office/drawing/2014/main" val="20001"/>
                    </a:ext>
                  </a:extLst>
                </a:gridCol>
                <a:gridCol w="2957425">
                  <a:extLst>
                    <a:ext uri="{9D8B030D-6E8A-4147-A177-3AD203B41FA5}">
                      <a16:colId xmlns:a16="http://schemas.microsoft.com/office/drawing/2014/main" val="20002"/>
                    </a:ext>
                  </a:extLst>
                </a:gridCol>
              </a:tblGrid>
              <a:tr h="467475">
                <a:tc>
                  <a:txBody>
                    <a:bodyPr/>
                    <a:lstStyle/>
                    <a:p>
                      <a:pPr marL="0" marR="0" lvl="0" indent="0" algn="ctr" rtl="0">
                        <a:spcBef>
                          <a:spcPts val="0"/>
                        </a:spcBef>
                        <a:spcAft>
                          <a:spcPts val="0"/>
                        </a:spcAft>
                        <a:buClr>
                          <a:schemeClr val="dk1"/>
                        </a:buClr>
                        <a:buSzPts val="1400"/>
                        <a:buFont typeface="Arial"/>
                        <a:buNone/>
                      </a:pP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8000" marT="54000" marB="54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2F61D3"/>
                    </a:solidFill>
                  </a:tcPr>
                </a:tc>
                <a:tc>
                  <a:txBody>
                    <a:bodyPr/>
                    <a:lstStyle/>
                    <a:p>
                      <a:pPr marL="0" marR="0" lvl="0" indent="0" algn="ctr" rtl="0">
                        <a:spcBef>
                          <a:spcPts val="0"/>
                        </a:spcBef>
                        <a:spcAft>
                          <a:spcPts val="0"/>
                        </a:spcAft>
                        <a:buClr>
                          <a:schemeClr val="lt1"/>
                        </a:buClr>
                        <a:buSzPts val="1400"/>
                        <a:buFont typeface="Arial"/>
                        <a:buNone/>
                      </a:pPr>
                      <a:r>
                        <a:rPr lang="ja-JP" altLang="en-US" sz="14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ネットワークドライブマウント</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75775" marR="75775" marT="40500" marB="405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2F61D3"/>
                    </a:solidFill>
                  </a:tcPr>
                </a:tc>
                <a:tc>
                  <a:txBody>
                    <a:bodyPr/>
                    <a:lstStyle/>
                    <a:p>
                      <a:pPr marL="0" marR="0" lvl="0" indent="0" algn="ctr" rtl="0">
                        <a:spcBef>
                          <a:spcPts val="0"/>
                        </a:spcBef>
                        <a:spcAft>
                          <a:spcPts val="0"/>
                        </a:spcAft>
                        <a:buClr>
                          <a:schemeClr val="lt1"/>
                        </a:buClr>
                        <a:buSzPts val="1400"/>
                        <a:buFont typeface="Arial"/>
                        <a:buNone/>
                      </a:pPr>
                      <a:r>
                        <a:rPr lang="ja-JP" altLang="en-US" sz="14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ファイルクラウドゲートウェイ</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78950" marR="78950" marT="168725" marB="168725"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2F61D3"/>
                    </a:solidFill>
                  </a:tcPr>
                </a:tc>
                <a:extLst>
                  <a:ext uri="{0D108BD9-81ED-4DB2-BD59-A6C34878D82A}">
                    <a16:rowId xmlns:a16="http://schemas.microsoft.com/office/drawing/2014/main" val="10000"/>
                  </a:ext>
                </a:extLst>
              </a:tr>
              <a:tr h="406150">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セットアップ</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クラウドドライブをマウント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「ファイルクラウドゲートウェイ」モードを選択し、専用キャッシュスペースを作成</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1"/>
                  </a:ext>
                </a:extLst>
              </a:tr>
              <a:tr h="312050">
                <a:tc>
                  <a:txBody>
                    <a:bodyPr/>
                    <a:lstStyle/>
                    <a:p>
                      <a:pPr marL="0" marR="0" lvl="0" indent="0" algn="ctr" rtl="0">
                        <a:spcBef>
                          <a:spcPts val="0"/>
                        </a:spcBef>
                        <a:spcAft>
                          <a:spcPts val="0"/>
                        </a:spcAft>
                        <a:buClr>
                          <a:schemeClr val="lt1"/>
                        </a:buClr>
                        <a:buSzPts val="1100"/>
                        <a:buFont typeface="Arial"/>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接続</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無制限</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2</a:t>
                      </a:r>
                      <a:r>
                        <a:rPr lang="ja-JP" altLang="en-US" sz="11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つに</a:t>
                      </a: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無料で対応し、永続的に接続</a:t>
                      </a:r>
                      <a:r>
                        <a:rPr lang="en-US" altLang="ja-JP"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
                      </a:r>
                      <a:br>
                        <a:rPr lang="en-US" altLang="ja-JP"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b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さらに接続する場合はライセンスを購入</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アクセス性能</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ネットワーク速度に依存</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キャッシュを使用するため高性能</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3"/>
                  </a:ext>
                </a:extLst>
              </a:tr>
              <a:tr h="0">
                <a:tc>
                  <a:txBody>
                    <a:bodyPr/>
                    <a:lstStyle/>
                    <a:p>
                      <a:pPr marL="0" marR="0" lvl="0" indent="0" algn="ctr" rtl="0">
                        <a:spcBef>
                          <a:spcPts val="0"/>
                        </a:spcBef>
                        <a:spcAft>
                          <a:spcPts val="0"/>
                        </a:spcAft>
                        <a:buClr>
                          <a:schemeClr val="lt1"/>
                        </a:buClr>
                        <a:buSzPts val="1100"/>
                        <a:buFont typeface="Arial"/>
                        <a:buNone/>
                      </a:pP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File Station</a:t>
                      </a: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内のアクセス</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4"/>
                  </a:ext>
                </a:extLst>
              </a:tr>
              <a:tr h="0">
                <a:tc>
                  <a:txBody>
                    <a:bodyPr/>
                    <a:lstStyle/>
                    <a:p>
                      <a:pPr marL="0" marR="0" lvl="0" indent="0" algn="ctr" rtl="0">
                        <a:spcBef>
                          <a:spcPts val="0"/>
                        </a:spcBef>
                        <a:spcAft>
                          <a:spcPts val="0"/>
                        </a:spcAft>
                        <a:buNone/>
                      </a:pP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SMB </a:t>
                      </a: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 NFS / </a:t>
                      </a: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AFP</a:t>
                      </a: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による</a:t>
                      </a:r>
                      <a:r>
                        <a:rPr lang="en-US" altLang="ja-JP"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
                      </a:r>
                      <a:br>
                        <a:rPr lang="en-US" altLang="ja-JP"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b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アクセス</a:t>
                      </a: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非対応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5"/>
                  </a:ext>
                </a:extLst>
              </a:tr>
              <a:tr h="0">
                <a:tc>
                  <a:txBody>
                    <a:bodyPr/>
                    <a:lstStyle/>
                    <a:p>
                      <a:pPr marL="0" marR="0" lvl="0" indent="0" algn="ctr" rtl="0">
                        <a:spcBef>
                          <a:spcPts val="0"/>
                        </a:spcBef>
                        <a:spcAft>
                          <a:spcPts val="0"/>
                        </a:spcAft>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クラウド同期</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閲覧時のみ同期</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クイックアクセス対応のため常に同期</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6"/>
                  </a:ext>
                </a:extLst>
              </a:tr>
              <a:tr h="344725">
                <a:tc>
                  <a:txBody>
                    <a:bodyPr/>
                    <a:lstStyle/>
                    <a:p>
                      <a:pPr marL="0" marR="0" lvl="0" indent="0" algn="ctr" rtl="0">
                        <a:spcBef>
                          <a:spcPts val="0"/>
                        </a:spcBef>
                        <a:spcAft>
                          <a:spcPts val="0"/>
                        </a:spcAft>
                        <a:buClr>
                          <a:schemeClr val="lt1"/>
                        </a:buClr>
                        <a:buSzPts val="1100"/>
                        <a:buFont typeface="Arial"/>
                        <a:buNone/>
                      </a:pP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QTS</a:t>
                      </a: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アプリとの統合</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非対応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l" rtl="0">
                        <a:spcBef>
                          <a:spcPts val="0"/>
                        </a:spcBef>
                        <a:spcAft>
                          <a:spcPts val="0"/>
                        </a:spcAft>
                        <a:buClr>
                          <a:schemeClr val="lt1"/>
                        </a:buClr>
                        <a:buSzPts val="1400"/>
                        <a:buFont typeface="Microsoft JhengHei"/>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rPr>
                        <a:t>      </a:t>
                      </a:r>
                      <a:r>
                        <a:rPr lang="ja-JP" altLang="en-US" sz="1100" b="0" u="none" strike="noStrike" cap="none" dirty="0" smtClean="0">
                          <a:solidFill>
                            <a:schemeClr val="lt1"/>
                          </a:solidFill>
                          <a:latin typeface="Meiryo UI" panose="020B0604030504040204" pitchFamily="50" charset="-128"/>
                          <a:ea typeface="Meiryo UI" panose="020B0604030504040204" pitchFamily="50" charset="-128"/>
                          <a:cs typeface="Microsoft JhengHei"/>
                          <a:sym typeface="Microsoft JhengHei"/>
                        </a:rPr>
                        <a:t>対応</a:t>
                      </a:r>
                      <a:r>
                        <a:rPr lang="en-US" sz="14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rPr>
                        <a:t>                               </a:t>
                      </a:r>
                      <a:endParaRPr sz="14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7"/>
                  </a:ext>
                </a:extLst>
              </a:tr>
            </a:tbl>
          </a:graphicData>
        </a:graphic>
      </p:graphicFrame>
      <p:grpSp>
        <p:nvGrpSpPr>
          <p:cNvPr id="570" name="Google Shape;570;p27"/>
          <p:cNvGrpSpPr/>
          <p:nvPr/>
        </p:nvGrpSpPr>
        <p:grpSpPr>
          <a:xfrm>
            <a:off x="8731449" y="3089487"/>
            <a:ext cx="1912743" cy="3395699"/>
            <a:chOff x="9960014" y="1888151"/>
            <a:chExt cx="1972036" cy="3500964"/>
          </a:xfrm>
        </p:grpSpPr>
        <p:cxnSp>
          <p:nvCxnSpPr>
            <p:cNvPr id="571" name="Google Shape;571;p27"/>
            <p:cNvCxnSpPr/>
            <p:nvPr/>
          </p:nvCxnSpPr>
          <p:spPr>
            <a:xfrm>
              <a:off x="10561209" y="2339266"/>
              <a:ext cx="0" cy="1318283"/>
            </a:xfrm>
            <a:prstGeom prst="straightConnector1">
              <a:avLst/>
            </a:prstGeom>
            <a:noFill/>
            <a:ln w="25400" cap="flat" cmpd="sng">
              <a:solidFill>
                <a:srgbClr val="00B050"/>
              </a:solidFill>
              <a:prstDash val="dash"/>
              <a:miter lim="800000"/>
              <a:headEnd type="none" w="sm" len="sm"/>
              <a:tailEnd type="triangle" w="med" len="med"/>
            </a:ln>
          </p:spPr>
        </p:cxnSp>
        <p:pic>
          <p:nvPicPr>
            <p:cNvPr id="572" name="Google Shape;572;p27"/>
            <p:cNvPicPr preferRelativeResize="0"/>
            <p:nvPr/>
          </p:nvPicPr>
          <p:blipFill rotWithShape="1">
            <a:blip r:embed="rId3">
              <a:alphaModFix/>
            </a:blip>
            <a:srcRect/>
            <a:stretch/>
          </p:blipFill>
          <p:spPr>
            <a:xfrm>
              <a:off x="11376775" y="3620974"/>
              <a:ext cx="555275" cy="555275"/>
            </a:xfrm>
            <a:prstGeom prst="rect">
              <a:avLst/>
            </a:prstGeom>
            <a:noFill/>
            <a:ln>
              <a:noFill/>
            </a:ln>
          </p:spPr>
        </p:pic>
        <p:cxnSp>
          <p:nvCxnSpPr>
            <p:cNvPr id="573" name="Google Shape;573;p27"/>
            <p:cNvCxnSpPr/>
            <p:nvPr/>
          </p:nvCxnSpPr>
          <p:spPr>
            <a:xfrm>
              <a:off x="10852368" y="2339266"/>
              <a:ext cx="0" cy="1318283"/>
            </a:xfrm>
            <a:prstGeom prst="straightConnector1">
              <a:avLst/>
            </a:prstGeom>
            <a:noFill/>
            <a:ln w="25400" cap="flat" cmpd="sng">
              <a:solidFill>
                <a:srgbClr val="077AE8"/>
              </a:solidFill>
              <a:prstDash val="dash"/>
              <a:miter lim="800000"/>
              <a:headEnd type="none" w="sm" len="sm"/>
              <a:tailEnd type="triangle" w="med" len="med"/>
            </a:ln>
          </p:spPr>
        </p:cxnSp>
        <p:cxnSp>
          <p:nvCxnSpPr>
            <p:cNvPr id="574" name="Google Shape;574;p27"/>
            <p:cNvCxnSpPr/>
            <p:nvPr/>
          </p:nvCxnSpPr>
          <p:spPr>
            <a:xfrm>
              <a:off x="11151396" y="2517325"/>
              <a:ext cx="0" cy="1140225"/>
            </a:xfrm>
            <a:prstGeom prst="straightConnector1">
              <a:avLst/>
            </a:prstGeom>
            <a:noFill/>
            <a:ln w="25400" cap="flat" cmpd="sng">
              <a:solidFill>
                <a:srgbClr val="AD10C2"/>
              </a:solidFill>
              <a:prstDash val="dash"/>
              <a:miter lim="800000"/>
              <a:headEnd type="triangle" w="med" len="med"/>
              <a:tailEnd type="none" w="sm" len="sm"/>
            </a:ln>
          </p:spPr>
        </p:cxnSp>
        <p:pic>
          <p:nvPicPr>
            <p:cNvPr id="575" name="Google Shape;575;p27"/>
            <p:cNvPicPr preferRelativeResize="0"/>
            <p:nvPr/>
          </p:nvPicPr>
          <p:blipFill rotWithShape="1">
            <a:blip r:embed="rId4">
              <a:alphaModFix/>
            </a:blip>
            <a:srcRect/>
            <a:stretch/>
          </p:blipFill>
          <p:spPr>
            <a:xfrm>
              <a:off x="10326547" y="1888151"/>
              <a:ext cx="1050229" cy="629174"/>
            </a:xfrm>
            <a:prstGeom prst="rect">
              <a:avLst/>
            </a:prstGeom>
            <a:noFill/>
            <a:ln>
              <a:noFill/>
            </a:ln>
            <a:effectLst>
              <a:outerShdw blurRad="50800" dist="38100" dir="2700000" algn="tl" rotWithShape="0">
                <a:srgbClr val="000000">
                  <a:alpha val="40000"/>
                </a:srgbClr>
              </a:outerShdw>
            </a:effectLst>
          </p:spPr>
        </p:pic>
        <p:grpSp>
          <p:nvGrpSpPr>
            <p:cNvPr id="576" name="Google Shape;576;p27"/>
            <p:cNvGrpSpPr/>
            <p:nvPr/>
          </p:nvGrpSpPr>
          <p:grpSpPr>
            <a:xfrm>
              <a:off x="10396491" y="3675161"/>
              <a:ext cx="355659" cy="327429"/>
              <a:chOff x="3584870" y="5275450"/>
              <a:chExt cx="843804" cy="776825"/>
            </a:xfrm>
          </p:grpSpPr>
          <p:pic>
            <p:nvPicPr>
              <p:cNvPr id="577" name="Google Shape;577;p27" descr="Image result for file icon green"/>
              <p:cNvPicPr preferRelativeResize="0"/>
              <p:nvPr/>
            </p:nvPicPr>
            <p:blipFill rotWithShape="1">
              <a:blip r:embed="rId5">
                <a:alphaModFix/>
              </a:blip>
              <a:srcRect/>
              <a:stretch/>
            </p:blipFill>
            <p:spPr>
              <a:xfrm>
                <a:off x="3682260" y="5275450"/>
                <a:ext cx="649014" cy="649014"/>
              </a:xfrm>
              <a:prstGeom prst="rect">
                <a:avLst/>
              </a:prstGeom>
              <a:noFill/>
              <a:ln>
                <a:noFill/>
              </a:ln>
            </p:spPr>
          </p:pic>
          <p:sp>
            <p:nvSpPr>
              <p:cNvPr id="578" name="Google Shape;578;p27"/>
              <p:cNvSpPr/>
              <p:nvPr/>
            </p:nvSpPr>
            <p:spPr>
              <a:xfrm>
                <a:off x="3584870" y="5487019"/>
                <a:ext cx="843804" cy="5652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1" dirty="0">
                    <a:solidFill>
                      <a:schemeClr val="lt1"/>
                    </a:solidFill>
                    <a:latin typeface="Meiryo UI" panose="020B0604030504040204" pitchFamily="50" charset="-128"/>
                    <a:ea typeface="Meiryo UI" panose="020B0604030504040204" pitchFamily="50" charset="-128"/>
                    <a:sym typeface="Arial"/>
                  </a:rPr>
                  <a:t>META</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51" dirty="0">
                    <a:solidFill>
                      <a:schemeClr val="lt1"/>
                    </a:solidFill>
                    <a:latin typeface="Meiryo UI" panose="020B0604030504040204" pitchFamily="50" charset="-128"/>
                    <a:ea typeface="Meiryo UI" panose="020B0604030504040204" pitchFamily="50" charset="-128"/>
                    <a:sym typeface="Arial"/>
                  </a:rPr>
                  <a:t>DATA</a:t>
                </a:r>
                <a:endParaRPr sz="451" dirty="0">
                  <a:solidFill>
                    <a:schemeClr val="lt1"/>
                  </a:solidFill>
                  <a:latin typeface="Meiryo UI" panose="020B0604030504040204" pitchFamily="50" charset="-128"/>
                  <a:ea typeface="Meiryo UI" panose="020B0604030504040204" pitchFamily="50" charset="-128"/>
                  <a:sym typeface="Arial"/>
                </a:endParaRPr>
              </a:p>
            </p:txBody>
          </p:sp>
        </p:grpSp>
        <p:pic>
          <p:nvPicPr>
            <p:cNvPr id="579" name="Google Shape;579;p27" descr="Related image"/>
            <p:cNvPicPr preferRelativeResize="0"/>
            <p:nvPr/>
          </p:nvPicPr>
          <p:blipFill rotWithShape="1">
            <a:blip r:embed="rId6">
              <a:alphaModFix/>
            </a:blip>
            <a:srcRect/>
            <a:stretch/>
          </p:blipFill>
          <p:spPr>
            <a:xfrm>
              <a:off x="10717974" y="3684472"/>
              <a:ext cx="274495" cy="274495"/>
            </a:xfrm>
            <a:prstGeom prst="rect">
              <a:avLst/>
            </a:prstGeom>
            <a:noFill/>
            <a:ln>
              <a:noFill/>
            </a:ln>
          </p:spPr>
        </p:pic>
        <p:pic>
          <p:nvPicPr>
            <p:cNvPr id="580" name="Google Shape;580;p27" descr="Related image"/>
            <p:cNvPicPr preferRelativeResize="0"/>
            <p:nvPr/>
          </p:nvPicPr>
          <p:blipFill rotWithShape="1">
            <a:blip r:embed="rId7">
              <a:alphaModFix/>
            </a:blip>
            <a:srcRect/>
            <a:stretch/>
          </p:blipFill>
          <p:spPr>
            <a:xfrm>
              <a:off x="11021428" y="3689951"/>
              <a:ext cx="274495" cy="274495"/>
            </a:xfrm>
            <a:prstGeom prst="rect">
              <a:avLst/>
            </a:prstGeom>
            <a:noFill/>
            <a:ln>
              <a:noFill/>
            </a:ln>
          </p:spPr>
        </p:pic>
        <p:pic>
          <p:nvPicPr>
            <p:cNvPr id="581" name="Google Shape;581;p27"/>
            <p:cNvPicPr preferRelativeResize="0"/>
            <p:nvPr/>
          </p:nvPicPr>
          <p:blipFill rotWithShape="1">
            <a:blip r:embed="rId8">
              <a:alphaModFix/>
            </a:blip>
            <a:srcRect/>
            <a:stretch/>
          </p:blipFill>
          <p:spPr>
            <a:xfrm>
              <a:off x="10211811" y="4613684"/>
              <a:ext cx="1276229" cy="775431"/>
            </a:xfrm>
            <a:prstGeom prst="rect">
              <a:avLst/>
            </a:prstGeom>
            <a:noFill/>
            <a:ln>
              <a:noFill/>
            </a:ln>
          </p:spPr>
        </p:pic>
        <p:cxnSp>
          <p:nvCxnSpPr>
            <p:cNvPr id="582" name="Google Shape;582;p27"/>
            <p:cNvCxnSpPr/>
            <p:nvPr/>
          </p:nvCxnSpPr>
          <p:spPr>
            <a:xfrm>
              <a:off x="10851661" y="4037554"/>
              <a:ext cx="0" cy="493472"/>
            </a:xfrm>
            <a:prstGeom prst="straightConnector1">
              <a:avLst/>
            </a:prstGeom>
            <a:noFill/>
            <a:ln w="76200" cap="flat" cmpd="sng">
              <a:solidFill>
                <a:srgbClr val="077AE8"/>
              </a:solidFill>
              <a:prstDash val="solid"/>
              <a:miter lim="800000"/>
              <a:headEnd type="none" w="sm" len="sm"/>
              <a:tailEnd type="triangle" w="med" len="med"/>
            </a:ln>
          </p:spPr>
        </p:cxnSp>
        <p:cxnSp>
          <p:nvCxnSpPr>
            <p:cNvPr id="583" name="Google Shape;583;p27"/>
            <p:cNvCxnSpPr/>
            <p:nvPr/>
          </p:nvCxnSpPr>
          <p:spPr>
            <a:xfrm>
              <a:off x="11151396" y="4019531"/>
              <a:ext cx="0" cy="503626"/>
            </a:xfrm>
            <a:prstGeom prst="straightConnector1">
              <a:avLst/>
            </a:prstGeom>
            <a:noFill/>
            <a:ln w="76200" cap="flat" cmpd="sng">
              <a:solidFill>
                <a:srgbClr val="AD10C2"/>
              </a:solidFill>
              <a:prstDash val="solid"/>
              <a:miter lim="800000"/>
              <a:headEnd type="triangle" w="med" len="med"/>
              <a:tailEnd type="none" w="sm" len="sm"/>
            </a:ln>
          </p:spPr>
        </p:cxnSp>
        <p:pic>
          <p:nvPicPr>
            <p:cNvPr id="584" name="Google Shape;584;p27"/>
            <p:cNvPicPr preferRelativeResize="0"/>
            <p:nvPr/>
          </p:nvPicPr>
          <p:blipFill rotWithShape="1">
            <a:blip r:embed="rId9">
              <a:alphaModFix/>
            </a:blip>
            <a:srcRect/>
            <a:stretch/>
          </p:blipFill>
          <p:spPr>
            <a:xfrm>
              <a:off x="9960014" y="4243480"/>
              <a:ext cx="670891" cy="670891"/>
            </a:xfrm>
            <a:prstGeom prst="ellipse">
              <a:avLst/>
            </a:prstGeom>
            <a:noFill/>
            <a:ln w="19050" cap="flat" cmpd="sng">
              <a:solidFill>
                <a:srgbClr val="31213C"/>
              </a:solidFill>
              <a:prstDash val="solid"/>
              <a:round/>
              <a:headEnd type="none" w="sm" len="sm"/>
              <a:tailEnd type="none" w="sm" len="sm"/>
            </a:ln>
            <a:effectLst>
              <a:outerShdw blurRad="50800" dist="38100" dir="2700000" algn="tl" rotWithShape="0">
                <a:srgbClr val="000000">
                  <a:alpha val="40000"/>
                </a:srgbClr>
              </a:outerShdw>
            </a:effectLst>
          </p:spPr>
        </p:pic>
        <p:sp>
          <p:nvSpPr>
            <p:cNvPr id="585" name="Google Shape;585;p27"/>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chemeClr val="lt1"/>
                  </a:solidFill>
                  <a:latin typeface="Meiryo UI" panose="020B0604030504040204" pitchFamily="50" charset="-128"/>
                  <a:ea typeface="Meiryo UI" panose="020B0604030504040204" pitchFamily="50" charset="-128"/>
                  <a:sym typeface="Arial"/>
                </a:rPr>
                <a:t>1</a:t>
              </a:r>
              <a:endParaRPr dirty="0">
                <a:latin typeface="Meiryo UI" panose="020B0604030504040204" pitchFamily="50" charset="-128"/>
                <a:ea typeface="Meiryo UI" panose="020B0604030504040204" pitchFamily="50" charset="-128"/>
              </a:endParaRPr>
            </a:p>
          </p:txBody>
        </p:sp>
        <p:sp>
          <p:nvSpPr>
            <p:cNvPr id="586" name="Google Shape;586;p27"/>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chemeClr val="lt1"/>
                  </a:solidFill>
                  <a:latin typeface="Meiryo UI" panose="020B0604030504040204" pitchFamily="50" charset="-128"/>
                  <a:ea typeface="Meiryo UI" panose="020B0604030504040204" pitchFamily="50" charset="-128"/>
                  <a:sym typeface="Arial"/>
                </a:rPr>
                <a:t>2</a:t>
              </a:r>
              <a:endParaRPr dirty="0">
                <a:latin typeface="Meiryo UI" panose="020B0604030504040204" pitchFamily="50" charset="-128"/>
                <a:ea typeface="Meiryo UI" panose="020B0604030504040204" pitchFamily="50" charset="-128"/>
              </a:endParaRPr>
            </a:p>
          </p:txBody>
        </p:sp>
        <p:sp>
          <p:nvSpPr>
            <p:cNvPr id="587" name="Google Shape;587;p27"/>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chemeClr val="lt1"/>
                  </a:solidFill>
                  <a:latin typeface="Meiryo UI" panose="020B0604030504040204" pitchFamily="50" charset="-128"/>
                  <a:ea typeface="Meiryo UI" panose="020B0604030504040204" pitchFamily="50" charset="-128"/>
                  <a:sym typeface="Arial"/>
                </a:rPr>
                <a:t>3</a:t>
              </a:r>
              <a:endParaRPr dirty="0">
                <a:latin typeface="Meiryo UI" panose="020B0604030504040204" pitchFamily="50" charset="-128"/>
                <a:ea typeface="Meiryo UI" panose="020B0604030504040204" pitchFamily="50" charset="-128"/>
              </a:endParaRPr>
            </a:p>
          </p:txBody>
        </p:sp>
      </p:grpSp>
      <p:pic>
        <p:nvPicPr>
          <p:cNvPr id="588" name="Google Shape;588;p27"/>
          <p:cNvPicPr preferRelativeResize="0"/>
          <p:nvPr/>
        </p:nvPicPr>
        <p:blipFill rotWithShape="1">
          <a:blip r:embed="rId10">
            <a:alphaModFix/>
          </a:blip>
          <a:srcRect/>
          <a:stretch/>
        </p:blipFill>
        <p:spPr>
          <a:xfrm>
            <a:off x="8362225" y="2048531"/>
            <a:ext cx="1221230" cy="1221230"/>
          </a:xfrm>
          <a:prstGeom prst="rect">
            <a:avLst/>
          </a:prstGeom>
          <a:noFill/>
          <a:ln>
            <a:noFill/>
          </a:ln>
          <a:effectLst>
            <a:outerShdw blurRad="63500" sx="102000" sy="102000" algn="ctr" rotWithShape="0">
              <a:srgbClr val="000000">
                <a:alpha val="40000"/>
              </a:srgbClr>
            </a:outerShdw>
          </a:effectLst>
        </p:spPr>
      </p:pic>
      <p:grpSp>
        <p:nvGrpSpPr>
          <p:cNvPr id="589" name="Google Shape;589;p27"/>
          <p:cNvGrpSpPr/>
          <p:nvPr/>
        </p:nvGrpSpPr>
        <p:grpSpPr>
          <a:xfrm>
            <a:off x="6377720" y="5500528"/>
            <a:ext cx="1776260" cy="360000"/>
            <a:chOff x="7022816" y="5340353"/>
            <a:chExt cx="1776260" cy="360000"/>
          </a:xfrm>
        </p:grpSpPr>
        <p:pic>
          <p:nvPicPr>
            <p:cNvPr id="590" name="Google Shape;590;p27" descr="https://lh4.googleusercontent.com/ETlYkxMtNwBhq_pF5u1Y0xJwnaq7RXkdBxqpC3lVyjcob8rGPOWaXiTlFupURIDJ0HJjjiUV9J85QzE7q_rLvINO7Ow9ShVw_x_KIq7Mfm-4ukuNjXC_AnFPBN4-2jjw7GL0pN0LihM"/>
            <p:cNvPicPr preferRelativeResize="0"/>
            <p:nvPr/>
          </p:nvPicPr>
          <p:blipFill rotWithShape="1">
            <a:blip r:embed="rId11">
              <a:alphaModFix/>
            </a:blip>
            <a:srcRect/>
            <a:stretch/>
          </p:blipFill>
          <p:spPr>
            <a:xfrm>
              <a:off x="8439076" y="5340353"/>
              <a:ext cx="360000" cy="360000"/>
            </a:xfrm>
            <a:prstGeom prst="rect">
              <a:avLst/>
            </a:prstGeom>
            <a:noFill/>
            <a:ln>
              <a:noFill/>
            </a:ln>
            <a:effectLst>
              <a:outerShdw blurRad="50800" dist="38100" dir="2700000" algn="tl" rotWithShape="0">
                <a:srgbClr val="000000">
                  <a:alpha val="40000"/>
                </a:srgbClr>
              </a:outerShdw>
            </a:effectLst>
          </p:spPr>
        </p:pic>
        <p:pic>
          <p:nvPicPr>
            <p:cNvPr id="591" name="Google Shape;591;p27" descr="https://lh3.googleusercontent.com/-NG0S4Pwe25TCICHnKWyvCv5tMwZQO4HmP1zJ8VIaAY2muB5NPdEhMsO7o3dAh04YrJwLxVE18ona_WuHYZ-pY4HnfTbOIjEhgKUWAxuOT-lfh14fMdFHPjdg1b6fdTOQIgUIO9wjn0"/>
            <p:cNvPicPr preferRelativeResize="0"/>
            <p:nvPr/>
          </p:nvPicPr>
          <p:blipFill rotWithShape="1">
            <a:blip r:embed="rId12">
              <a:alphaModFix/>
            </a:blip>
            <a:srcRect/>
            <a:stretch/>
          </p:blipFill>
          <p:spPr>
            <a:xfrm>
              <a:off x="7966989" y="5340353"/>
              <a:ext cx="360000" cy="360000"/>
            </a:xfrm>
            <a:prstGeom prst="rect">
              <a:avLst/>
            </a:prstGeom>
            <a:noFill/>
            <a:ln>
              <a:noFill/>
            </a:ln>
            <a:effectLst>
              <a:outerShdw blurRad="50800" dist="38100" dir="2700000" algn="tl" rotWithShape="0">
                <a:srgbClr val="000000">
                  <a:alpha val="40000"/>
                </a:srgbClr>
              </a:outerShdw>
            </a:effectLst>
          </p:spPr>
        </p:pic>
        <p:pic>
          <p:nvPicPr>
            <p:cNvPr id="592" name="Google Shape;592;p27"/>
            <p:cNvPicPr preferRelativeResize="0"/>
            <p:nvPr/>
          </p:nvPicPr>
          <p:blipFill rotWithShape="1">
            <a:blip r:embed="rId13">
              <a:alphaModFix/>
            </a:blip>
            <a:srcRect/>
            <a:stretch/>
          </p:blipFill>
          <p:spPr>
            <a:xfrm>
              <a:off x="7494903" y="5340353"/>
              <a:ext cx="360000" cy="360000"/>
            </a:xfrm>
            <a:prstGeom prst="rect">
              <a:avLst/>
            </a:prstGeom>
            <a:noFill/>
            <a:ln>
              <a:noFill/>
            </a:ln>
            <a:effectLst>
              <a:outerShdw blurRad="50800" dist="38100" dir="2700000" algn="tl" rotWithShape="0">
                <a:srgbClr val="000000">
                  <a:alpha val="40000"/>
                </a:srgbClr>
              </a:outerShdw>
            </a:effectLst>
          </p:spPr>
        </p:pic>
        <p:pic>
          <p:nvPicPr>
            <p:cNvPr id="593" name="Google Shape;593;p27" descr="一張含有 時鐘 的圖片&#10;&#10;自動產生的描述"/>
            <p:cNvPicPr preferRelativeResize="0"/>
            <p:nvPr/>
          </p:nvPicPr>
          <p:blipFill rotWithShape="1">
            <a:blip r:embed="rId14">
              <a:alphaModFix/>
            </a:blip>
            <a:srcRect/>
            <a:stretch/>
          </p:blipFill>
          <p:spPr>
            <a:xfrm>
              <a:off x="7022816" y="5340353"/>
              <a:ext cx="360000" cy="360000"/>
            </a:xfrm>
            <a:prstGeom prst="rect">
              <a:avLst/>
            </a:prstGeom>
            <a:noFill/>
            <a:ln>
              <a:noFill/>
            </a:ln>
            <a:effectLst>
              <a:outerShdw blurRad="50800" dist="38100" dir="2700000" algn="tl" rotWithShape="0">
                <a:srgbClr val="000000">
                  <a:alpha val="40000"/>
                </a:srgbClr>
              </a:outerShdw>
            </a:effectLst>
          </p:spPr>
        </p:pic>
      </p:grpSp>
      <p:pic>
        <p:nvPicPr>
          <p:cNvPr id="594" name="Google Shape;594;p27"/>
          <p:cNvPicPr preferRelativeResize="0"/>
          <p:nvPr/>
        </p:nvPicPr>
        <p:blipFill rotWithShape="1">
          <a:blip r:embed="rId15">
            <a:alphaModFix/>
          </a:blip>
          <a:srcRect/>
          <a:stretch/>
        </p:blipFill>
        <p:spPr>
          <a:xfrm rot="358397">
            <a:off x="3752187" y="6017702"/>
            <a:ext cx="512057" cy="512057"/>
          </a:xfrm>
          <a:prstGeom prst="rect">
            <a:avLst/>
          </a:prstGeom>
          <a:noFill/>
          <a:ln>
            <a:noFill/>
          </a:ln>
          <a:effectLst>
            <a:outerShdw blurRad="50800" dist="38100" dir="2700000" algn="tl" rotWithShape="0">
              <a:srgbClr val="000000">
                <a:alpha val="40000"/>
              </a:srgbClr>
            </a:outerShdw>
          </a:effectLst>
        </p:spPr>
      </p:pic>
      <p:pic>
        <p:nvPicPr>
          <p:cNvPr id="595" name="Google Shape;595;p27"/>
          <p:cNvPicPr preferRelativeResize="0"/>
          <p:nvPr/>
        </p:nvPicPr>
        <p:blipFill rotWithShape="1">
          <a:blip r:embed="rId16">
            <a:alphaModFix/>
          </a:blip>
          <a:srcRect/>
          <a:stretch/>
        </p:blipFill>
        <p:spPr>
          <a:xfrm rot="-996821">
            <a:off x="4350839" y="6221454"/>
            <a:ext cx="381687" cy="355315"/>
          </a:xfrm>
          <a:prstGeom prst="rect">
            <a:avLst/>
          </a:prstGeom>
          <a:noFill/>
          <a:ln>
            <a:noFill/>
          </a:ln>
          <a:effectLst>
            <a:outerShdw blurRad="50800" dist="38100" dir="2700000" algn="tl" rotWithShape="0">
              <a:srgbClr val="000000">
                <a:alpha val="40000"/>
              </a:srgbClr>
            </a:outerShdw>
          </a:effectLst>
        </p:spPr>
      </p:pic>
      <p:pic>
        <p:nvPicPr>
          <p:cNvPr id="596" name="Google Shape;596;p27"/>
          <p:cNvPicPr preferRelativeResize="0"/>
          <p:nvPr/>
        </p:nvPicPr>
        <p:blipFill rotWithShape="1">
          <a:blip r:embed="rId17">
            <a:alphaModFix/>
          </a:blip>
          <a:srcRect/>
          <a:stretch/>
        </p:blipFill>
        <p:spPr>
          <a:xfrm>
            <a:off x="2207072" y="6233236"/>
            <a:ext cx="335901" cy="240197"/>
          </a:xfrm>
          <a:prstGeom prst="rect">
            <a:avLst/>
          </a:prstGeom>
          <a:noFill/>
          <a:ln>
            <a:noFill/>
          </a:ln>
          <a:effectLst>
            <a:outerShdw blurRad="50800" dist="38100" dir="2700000" algn="tl" rotWithShape="0">
              <a:srgbClr val="000000">
                <a:alpha val="40000"/>
              </a:srgbClr>
            </a:outerShdw>
          </a:effectLst>
        </p:spPr>
      </p:pic>
      <p:pic>
        <p:nvPicPr>
          <p:cNvPr id="597" name="Google Shape;597;p27"/>
          <p:cNvPicPr preferRelativeResize="0"/>
          <p:nvPr/>
        </p:nvPicPr>
        <p:blipFill rotWithShape="1">
          <a:blip r:embed="rId18">
            <a:alphaModFix/>
          </a:blip>
          <a:srcRect/>
          <a:stretch/>
        </p:blipFill>
        <p:spPr>
          <a:xfrm>
            <a:off x="1624682" y="6037315"/>
            <a:ext cx="391841" cy="391841"/>
          </a:xfrm>
          <a:prstGeom prst="rect">
            <a:avLst/>
          </a:prstGeom>
          <a:noFill/>
          <a:ln>
            <a:noFill/>
          </a:ln>
          <a:effectLst>
            <a:outerShdw blurRad="50800" dist="38100" dir="2700000" algn="tl" rotWithShape="0">
              <a:srgbClr val="000000">
                <a:alpha val="40000"/>
              </a:srgbClr>
            </a:outerShdw>
          </a:effectLst>
        </p:spPr>
      </p:pic>
      <p:pic>
        <p:nvPicPr>
          <p:cNvPr id="598" name="Google Shape;598;p27" descr="一張含有 物件 的圖片&#10;&#10;自動產生的描述"/>
          <p:cNvPicPr preferRelativeResize="0"/>
          <p:nvPr/>
        </p:nvPicPr>
        <p:blipFill rotWithShape="1">
          <a:blip r:embed="rId19">
            <a:alphaModFix/>
          </a:blip>
          <a:srcRect/>
          <a:stretch/>
        </p:blipFill>
        <p:spPr>
          <a:xfrm rot="-712306">
            <a:off x="1179453" y="6205266"/>
            <a:ext cx="406139" cy="305347"/>
          </a:xfrm>
          <a:prstGeom prst="rect">
            <a:avLst/>
          </a:prstGeom>
          <a:noFill/>
          <a:ln>
            <a:noFill/>
          </a:ln>
          <a:effectLst>
            <a:outerShdw blurRad="50800" dist="38100" dir="2700000" algn="tl" rotWithShape="0">
              <a:srgbClr val="000000">
                <a:alpha val="40000"/>
              </a:srgbClr>
            </a:outerShdw>
          </a:effectLst>
        </p:spPr>
      </p:pic>
      <p:pic>
        <p:nvPicPr>
          <p:cNvPr id="599" name="Google Shape;599;p27"/>
          <p:cNvPicPr preferRelativeResize="0"/>
          <p:nvPr/>
        </p:nvPicPr>
        <p:blipFill rotWithShape="1">
          <a:blip r:embed="rId20">
            <a:alphaModFix/>
          </a:blip>
          <a:srcRect/>
          <a:stretch/>
        </p:blipFill>
        <p:spPr>
          <a:xfrm rot="-787948">
            <a:off x="477218" y="6154788"/>
            <a:ext cx="534355" cy="397092"/>
          </a:xfrm>
          <a:prstGeom prst="rect">
            <a:avLst/>
          </a:prstGeom>
          <a:noFill/>
          <a:ln>
            <a:noFill/>
          </a:ln>
          <a:effectLst>
            <a:outerShdw blurRad="50800" dist="38100" dir="2700000" algn="tl" rotWithShape="0">
              <a:srgbClr val="000000">
                <a:alpha val="40000"/>
              </a:srgbClr>
            </a:outerShdw>
          </a:effectLst>
        </p:spPr>
      </p:pic>
      <p:pic>
        <p:nvPicPr>
          <p:cNvPr id="600" name="Google Shape;600;p27"/>
          <p:cNvPicPr preferRelativeResize="0"/>
          <p:nvPr/>
        </p:nvPicPr>
        <p:blipFill rotWithShape="1">
          <a:blip r:embed="rId21">
            <a:alphaModFix/>
          </a:blip>
          <a:srcRect/>
          <a:stretch/>
        </p:blipFill>
        <p:spPr>
          <a:xfrm rot="558526">
            <a:off x="3233824" y="6171025"/>
            <a:ext cx="422063" cy="422063"/>
          </a:xfrm>
          <a:prstGeom prst="rect">
            <a:avLst/>
          </a:prstGeom>
          <a:noFill/>
          <a:ln>
            <a:noFill/>
          </a:ln>
          <a:effectLst>
            <a:outerShdw blurRad="50800" dist="38100" dir="2700000" algn="tl" rotWithShape="0">
              <a:srgbClr val="000000">
                <a:alpha val="40000"/>
              </a:srgbClr>
            </a:outerShdw>
          </a:effectLst>
        </p:spPr>
      </p:pic>
      <p:pic>
        <p:nvPicPr>
          <p:cNvPr id="601" name="Google Shape;601;p27"/>
          <p:cNvPicPr preferRelativeResize="0"/>
          <p:nvPr/>
        </p:nvPicPr>
        <p:blipFill rotWithShape="1">
          <a:blip r:embed="rId22">
            <a:alphaModFix/>
          </a:blip>
          <a:srcRect/>
          <a:stretch/>
        </p:blipFill>
        <p:spPr>
          <a:xfrm>
            <a:off x="2752739" y="6114538"/>
            <a:ext cx="350040" cy="359881"/>
          </a:xfrm>
          <a:prstGeom prst="rect">
            <a:avLst/>
          </a:prstGeom>
          <a:noFill/>
          <a:ln>
            <a:noFill/>
          </a:ln>
          <a:effectLst>
            <a:outerShdw blurRad="50800" dist="38100" dir="2700000" algn="tl" rotWithShape="0">
              <a:srgbClr val="000000">
                <a:alpha val="40000"/>
              </a:srgbClr>
            </a:outerShdw>
          </a:effectLst>
        </p:spPr>
      </p:pic>
      <p:pic>
        <p:nvPicPr>
          <p:cNvPr id="602" name="Google Shape;602;p27"/>
          <p:cNvPicPr preferRelativeResize="0"/>
          <p:nvPr/>
        </p:nvPicPr>
        <p:blipFill rotWithShape="1">
          <a:blip r:embed="rId23">
            <a:alphaModFix/>
          </a:blip>
          <a:srcRect/>
          <a:stretch/>
        </p:blipFill>
        <p:spPr>
          <a:xfrm rot="-787948">
            <a:off x="6285416" y="6090180"/>
            <a:ext cx="361199" cy="361199"/>
          </a:xfrm>
          <a:prstGeom prst="rect">
            <a:avLst/>
          </a:prstGeom>
          <a:noFill/>
          <a:ln>
            <a:noFill/>
          </a:ln>
          <a:effectLst>
            <a:outerShdw blurRad="50800" dist="38100" dir="2700000" algn="tl" rotWithShape="0">
              <a:srgbClr val="000000">
                <a:alpha val="40000"/>
              </a:srgbClr>
            </a:outerShdw>
          </a:effectLst>
        </p:spPr>
      </p:pic>
      <p:pic>
        <p:nvPicPr>
          <p:cNvPr id="603" name="Google Shape;603;p27"/>
          <p:cNvPicPr preferRelativeResize="0"/>
          <p:nvPr/>
        </p:nvPicPr>
        <p:blipFill rotWithShape="1">
          <a:blip r:embed="rId24">
            <a:alphaModFix/>
          </a:blip>
          <a:srcRect/>
          <a:stretch/>
        </p:blipFill>
        <p:spPr>
          <a:xfrm rot="573835">
            <a:off x="7470901" y="6049227"/>
            <a:ext cx="511807" cy="511807"/>
          </a:xfrm>
          <a:prstGeom prst="rect">
            <a:avLst/>
          </a:prstGeom>
          <a:noFill/>
          <a:ln>
            <a:noFill/>
          </a:ln>
          <a:effectLst>
            <a:outerShdw blurRad="50800" dist="38100" dir="2700000" algn="tl" rotWithShape="0">
              <a:srgbClr val="000000">
                <a:alpha val="40000"/>
              </a:srgbClr>
            </a:outerShdw>
          </a:effectLst>
        </p:spPr>
      </p:pic>
      <p:pic>
        <p:nvPicPr>
          <p:cNvPr id="604" name="Google Shape;604;p27"/>
          <p:cNvPicPr preferRelativeResize="0"/>
          <p:nvPr/>
        </p:nvPicPr>
        <p:blipFill rotWithShape="1">
          <a:blip r:embed="rId25">
            <a:alphaModFix/>
          </a:blip>
          <a:srcRect/>
          <a:stretch/>
        </p:blipFill>
        <p:spPr>
          <a:xfrm>
            <a:off x="5754383" y="6141501"/>
            <a:ext cx="358805" cy="359881"/>
          </a:xfrm>
          <a:prstGeom prst="rect">
            <a:avLst/>
          </a:prstGeom>
          <a:noFill/>
          <a:ln>
            <a:noFill/>
          </a:ln>
          <a:effectLst>
            <a:outerShdw blurRad="50800" dist="38100" dir="2700000" algn="tl" rotWithShape="0">
              <a:srgbClr val="000000">
                <a:alpha val="40000"/>
              </a:srgbClr>
            </a:outerShdw>
          </a:effectLst>
        </p:spPr>
      </p:pic>
      <p:pic>
        <p:nvPicPr>
          <p:cNvPr id="605" name="Google Shape;605;p27"/>
          <p:cNvPicPr preferRelativeResize="0"/>
          <p:nvPr/>
        </p:nvPicPr>
        <p:blipFill rotWithShape="1">
          <a:blip r:embed="rId26">
            <a:alphaModFix/>
          </a:blip>
          <a:srcRect/>
          <a:stretch/>
        </p:blipFill>
        <p:spPr>
          <a:xfrm rot="-603150">
            <a:off x="8238980" y="6210341"/>
            <a:ext cx="430037" cy="194503"/>
          </a:xfrm>
          <a:prstGeom prst="rect">
            <a:avLst/>
          </a:prstGeom>
          <a:noFill/>
          <a:ln>
            <a:noFill/>
          </a:ln>
          <a:effectLst>
            <a:outerShdw blurRad="50800" dist="38100" dir="2700000" algn="tl" rotWithShape="0">
              <a:srgbClr val="000000">
                <a:alpha val="40000"/>
              </a:srgbClr>
            </a:outerShdw>
          </a:effectLst>
        </p:spPr>
      </p:pic>
      <p:pic>
        <p:nvPicPr>
          <p:cNvPr id="606" name="Google Shape;606;p27"/>
          <p:cNvPicPr preferRelativeResize="0"/>
          <p:nvPr/>
        </p:nvPicPr>
        <p:blipFill rotWithShape="1">
          <a:blip r:embed="rId27">
            <a:alphaModFix/>
          </a:blip>
          <a:srcRect/>
          <a:stretch/>
        </p:blipFill>
        <p:spPr>
          <a:xfrm rot="1417122">
            <a:off x="6848735" y="6121605"/>
            <a:ext cx="458625" cy="395579"/>
          </a:xfrm>
          <a:prstGeom prst="rect">
            <a:avLst/>
          </a:prstGeom>
          <a:noFill/>
          <a:ln>
            <a:noFill/>
          </a:ln>
          <a:effectLst>
            <a:outerShdw blurRad="50800" dist="38100" dir="2700000" algn="tl" rotWithShape="0">
              <a:srgbClr val="000000">
                <a:alpha val="40000"/>
              </a:srgbClr>
            </a:outerShdw>
          </a:effectLst>
        </p:spPr>
      </p:pic>
      <p:pic>
        <p:nvPicPr>
          <p:cNvPr id="607" name="Google Shape;607;p27"/>
          <p:cNvPicPr preferRelativeResize="0"/>
          <p:nvPr/>
        </p:nvPicPr>
        <p:blipFill rotWithShape="1">
          <a:blip r:embed="rId28">
            <a:alphaModFix/>
          </a:blip>
          <a:srcRect/>
          <a:stretch/>
        </p:blipFill>
        <p:spPr>
          <a:xfrm rot="-787948">
            <a:off x="4960336" y="6203766"/>
            <a:ext cx="590941" cy="231944"/>
          </a:xfrm>
          <a:prstGeom prst="rect">
            <a:avLst/>
          </a:prstGeom>
          <a:noFill/>
          <a:ln>
            <a:noFill/>
          </a:ln>
          <a:effectLst>
            <a:outerShdw blurRad="50800" dist="38100" dir="2700000" algn="tl" rotWithShape="0">
              <a:srgbClr val="000000">
                <a:alpha val="40000"/>
              </a:srgbClr>
            </a:outerShdw>
          </a:effectLst>
        </p:spPr>
      </p:pic>
      <p:pic>
        <p:nvPicPr>
          <p:cNvPr id="608" name="Google Shape;608;p27"/>
          <p:cNvPicPr preferRelativeResize="0"/>
          <p:nvPr/>
        </p:nvPicPr>
        <p:blipFill rotWithShape="1">
          <a:blip r:embed="rId29">
            <a:alphaModFix/>
          </a:blip>
          <a:srcRect/>
          <a:stretch/>
        </p:blipFill>
        <p:spPr>
          <a:xfrm rot="181714">
            <a:off x="8337152" y="5715332"/>
            <a:ext cx="350040" cy="339321"/>
          </a:xfrm>
          <a:prstGeom prst="rect">
            <a:avLst/>
          </a:prstGeom>
          <a:noFill/>
          <a:ln>
            <a:noFill/>
          </a:ln>
          <a:effectLst>
            <a:outerShdw blurRad="50800" dist="38100" dir="2700000" algn="tl" rotWithShape="0">
              <a:srgbClr val="000000">
                <a:alpha val="40000"/>
              </a:srgbClr>
            </a:outerShdw>
          </a:effectLst>
        </p:spPr>
      </p:pic>
      <p:sp>
        <p:nvSpPr>
          <p:cNvPr id="609" name="Google Shape;609;p27"/>
          <p:cNvSpPr/>
          <p:nvPr/>
        </p:nvSpPr>
        <p:spPr>
          <a:xfrm>
            <a:off x="9707733" y="2323705"/>
            <a:ext cx="2230267" cy="52322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オンラインコラボレーション</a:t>
            </a:r>
            <a:endParaRPr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ファイルデータ分析</a:t>
            </a:r>
            <a:endParaRPr dirty="0">
              <a:solidFill>
                <a:schemeClr val="lt1"/>
              </a:solidFill>
              <a:latin typeface="Meiryo UI" panose="020B0604030504040204" pitchFamily="50" charset="-128"/>
              <a:ea typeface="Meiryo UI" panose="020B0604030504040204" pitchFamily="50" charset="-128"/>
            </a:endParaRPr>
          </a:p>
        </p:txBody>
      </p:sp>
      <p:sp>
        <p:nvSpPr>
          <p:cNvPr id="610" name="Google Shape;610;p27"/>
          <p:cNvSpPr txBox="1"/>
          <p:nvPr/>
        </p:nvSpPr>
        <p:spPr>
          <a:xfrm>
            <a:off x="10263600" y="4342752"/>
            <a:ext cx="724426"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1" dirty="0">
                <a:solidFill>
                  <a:schemeClr val="lt1"/>
                </a:solidFill>
                <a:latin typeface="Meiryo UI" panose="020B0604030504040204" pitchFamily="50" charset="-128"/>
                <a:ea typeface="Meiryo UI" panose="020B0604030504040204" pitchFamily="50" charset="-128"/>
              </a:rPr>
              <a:t>NAS</a:t>
            </a:r>
            <a:endParaRPr sz="105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050" b="1" dirty="0" err="1">
                <a:solidFill>
                  <a:schemeClr val="lt1"/>
                </a:solidFill>
                <a:latin typeface="Meiryo UI" panose="020B0604030504040204" pitchFamily="50" charset="-128"/>
                <a:ea typeface="Meiryo UI" panose="020B0604030504040204" pitchFamily="50" charset="-128"/>
              </a:rPr>
              <a:t>キャッシュ</a:t>
            </a:r>
            <a:endParaRPr sz="1050" b="1" dirty="0">
              <a:solidFill>
                <a:schemeClr val="lt1"/>
              </a:solidFill>
              <a:latin typeface="Meiryo UI" panose="020B0604030504040204" pitchFamily="50" charset="-128"/>
              <a:ea typeface="Meiryo UI" panose="020B0604030504040204" pitchFamily="50" charset="-128"/>
            </a:endParaRPr>
          </a:p>
        </p:txBody>
      </p:sp>
      <p:sp>
        <p:nvSpPr>
          <p:cNvPr id="611" name="Google Shape;611;p27"/>
          <p:cNvSpPr/>
          <p:nvPr/>
        </p:nvSpPr>
        <p:spPr>
          <a:xfrm>
            <a:off x="9863398" y="3722312"/>
            <a:ext cx="1124627" cy="3070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インターネット</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612" name="Google Shape;612;p27"/>
          <p:cNvSpPr/>
          <p:nvPr/>
        </p:nvSpPr>
        <p:spPr>
          <a:xfrm>
            <a:off x="10076369" y="3419087"/>
            <a:ext cx="750829" cy="303251"/>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00" b="1" dirty="0">
                <a:solidFill>
                  <a:schemeClr val="lt1"/>
                </a:solidFill>
                <a:latin typeface="Meiryo UI" panose="020B0604030504040204" pitchFamily="50" charset="-128"/>
                <a:ea typeface="Meiryo UI" panose="020B0604030504040204" pitchFamily="50" charset="-128"/>
              </a:rPr>
              <a:t>低速</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613" name="Google Shape;613;p27"/>
          <p:cNvSpPr txBox="1"/>
          <p:nvPr/>
        </p:nvSpPr>
        <p:spPr>
          <a:xfrm>
            <a:off x="9940451" y="5346373"/>
            <a:ext cx="835871"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LAN</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614" name="Google Shape;614;p27"/>
          <p:cNvSpPr/>
          <p:nvPr/>
        </p:nvSpPr>
        <p:spPr>
          <a:xfrm>
            <a:off x="10091948" y="5665550"/>
            <a:ext cx="735249" cy="361156"/>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00" b="1" dirty="0" smtClean="0">
                <a:solidFill>
                  <a:schemeClr val="lt1"/>
                </a:solidFill>
                <a:latin typeface="Meiryo UI" panose="020B0604030504040204" pitchFamily="50" charset="-128"/>
                <a:ea typeface="Meiryo UI" panose="020B0604030504040204" pitchFamily="50" charset="-128"/>
              </a:rPr>
              <a:t>高速</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615" name="Google Shape;615;p27"/>
          <p:cNvSpPr/>
          <p:nvPr/>
        </p:nvSpPr>
        <p:spPr>
          <a:xfrm>
            <a:off x="437260" y="1517812"/>
            <a:ext cx="1122006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パブリッククラウドとリモートサーバーからストレージをマウントするか、クラウドストレージゲートウェイを有効にして、ハイブリッドクラウドアプリケーションの簡素化、データのクラウドへの移動、クラウドのバックアップ/</a:t>
            </a:r>
            <a:r>
              <a:rPr lang="en-US" dirty="0" err="1">
                <a:solidFill>
                  <a:schemeClr val="lt1"/>
                </a:solidFill>
                <a:latin typeface="Meiryo UI" panose="020B0604030504040204" pitchFamily="50" charset="-128"/>
                <a:ea typeface="Meiryo UI" panose="020B0604030504040204" pitchFamily="50" charset="-128"/>
              </a:rPr>
              <a:t>復元、</a:t>
            </a:r>
            <a:r>
              <a:rPr lang="en-US" dirty="0" err="1" smtClean="0">
                <a:solidFill>
                  <a:schemeClr val="lt1"/>
                </a:solidFill>
                <a:latin typeface="Meiryo UI" panose="020B0604030504040204" pitchFamily="50" charset="-128"/>
                <a:ea typeface="Meiryo UI" panose="020B0604030504040204" pitchFamily="50" charset="-128"/>
              </a:rPr>
              <a:t>またはリモート</a:t>
            </a:r>
            <a:r>
              <a:rPr lang="ja-JP" altLang="en-US" dirty="0" smtClean="0">
                <a:solidFill>
                  <a:schemeClr val="lt1"/>
                </a:solidFill>
                <a:latin typeface="Meiryo UI" panose="020B0604030504040204" pitchFamily="50" charset="-128"/>
                <a:ea typeface="Meiryo UI" panose="020B0604030504040204" pitchFamily="50" charset="-128"/>
              </a:rPr>
              <a:t>ワーク</a:t>
            </a:r>
            <a:r>
              <a:rPr lang="en-US" dirty="0" err="1" smtClean="0">
                <a:solidFill>
                  <a:schemeClr val="lt1"/>
                </a:solidFill>
                <a:latin typeface="Meiryo UI" panose="020B0604030504040204" pitchFamily="50" charset="-128"/>
                <a:ea typeface="Meiryo UI" panose="020B0604030504040204" pitchFamily="50" charset="-128"/>
              </a:rPr>
              <a:t>のためのクラウドコラボレーションを支援します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298116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8"/>
          <p:cNvSpPr/>
          <p:nvPr/>
        </p:nvSpPr>
        <p:spPr>
          <a:xfrm>
            <a:off x="5929282" y="2242587"/>
            <a:ext cx="3657399" cy="4327099"/>
          </a:xfrm>
          <a:prstGeom prst="round2DiagRect">
            <a:avLst>
              <a:gd name="adj1" fmla="val 9220"/>
              <a:gd name="adj2" fmla="val 8913"/>
            </a:avLst>
          </a:prstGeom>
          <a:noFill/>
          <a:ln w="38100" cap="flat" cmpd="sng">
            <a:solidFill>
              <a:srgbClr val="EE6D2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00" dirty="0">
              <a:solidFill>
                <a:schemeClr val="lt1"/>
              </a:solidFill>
              <a:latin typeface="Meiryo UI" panose="020B0604030504040204" pitchFamily="50" charset="-128"/>
              <a:ea typeface="Meiryo UI" panose="020B0604030504040204" pitchFamily="50" charset="-128"/>
              <a:sym typeface="Arial"/>
            </a:endParaRPr>
          </a:p>
        </p:txBody>
      </p:sp>
      <p:sp>
        <p:nvSpPr>
          <p:cNvPr id="622" name="Google Shape;622;p28"/>
          <p:cNvSpPr/>
          <p:nvPr/>
        </p:nvSpPr>
        <p:spPr>
          <a:xfrm>
            <a:off x="5909184" y="2162202"/>
            <a:ext cx="3686275" cy="661436"/>
          </a:xfrm>
          <a:prstGeom prst="round2SameRect">
            <a:avLst>
              <a:gd name="adj1" fmla="val 17519"/>
              <a:gd name="adj2" fmla="val 0"/>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23" name="Google Shape;623;p28"/>
          <p:cNvSpPr/>
          <p:nvPr/>
        </p:nvSpPr>
        <p:spPr>
          <a:xfrm rot="-5400000" flipH="1">
            <a:off x="9116630" y="3949037"/>
            <a:ext cx="3128300" cy="1812613"/>
          </a:xfrm>
          <a:prstGeom prst="roundRect">
            <a:avLst>
              <a:gd name="adj" fmla="val 15021"/>
            </a:avLst>
          </a:prstGeom>
          <a:solidFill>
            <a:srgbClr val="39523E">
              <a:alpha val="49803"/>
            </a:srgbClr>
          </a:solidFill>
          <a:ln w="38100" cap="flat" cmpd="sng">
            <a:solidFill>
              <a:srgbClr val="D6FF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624" name="Google Shape;624;p28"/>
          <p:cNvSpPr/>
          <p:nvPr/>
        </p:nvSpPr>
        <p:spPr>
          <a:xfrm>
            <a:off x="9831433" y="3520976"/>
            <a:ext cx="2042160" cy="2898515"/>
          </a:xfrm>
          <a:prstGeom prst="round2DiagRect">
            <a:avLst>
              <a:gd name="adj1" fmla="val 15489"/>
              <a:gd name="adj2" fmla="val 8913"/>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dirty="0">
              <a:solidFill>
                <a:schemeClr val="lt1"/>
              </a:solidFill>
              <a:latin typeface="Meiryo UI" panose="020B0604030504040204" pitchFamily="50" charset="-128"/>
              <a:ea typeface="Meiryo UI" panose="020B0604030504040204" pitchFamily="50" charset="-128"/>
              <a:sym typeface="Arial"/>
            </a:endParaRPr>
          </a:p>
        </p:txBody>
      </p:sp>
      <p:grpSp>
        <p:nvGrpSpPr>
          <p:cNvPr id="625" name="Google Shape;625;p28"/>
          <p:cNvGrpSpPr/>
          <p:nvPr/>
        </p:nvGrpSpPr>
        <p:grpSpPr>
          <a:xfrm flipH="1">
            <a:off x="7833296" y="5734295"/>
            <a:ext cx="412923" cy="531799"/>
            <a:chOff x="9272428" y="5069210"/>
            <a:chExt cx="458537" cy="590550"/>
          </a:xfrm>
        </p:grpSpPr>
        <p:sp>
          <p:nvSpPr>
            <p:cNvPr id="626" name="Google Shape;626;p28"/>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27" name="Google Shape;627;p28"/>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28" name="Google Shape;628;p28"/>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29" name="Google Shape;629;p28"/>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0" name="Google Shape;630;p28"/>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1" name="Google Shape;631;p28"/>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2" name="Google Shape;632;p28"/>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3" name="Google Shape;633;p28"/>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4" name="Google Shape;634;p28"/>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5" name="Google Shape;635;p28"/>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6" name="Google Shape;636;p28"/>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7" name="Google Shape;637;p28"/>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638" name="Google Shape;638;p28"/>
          <p:cNvSpPr/>
          <p:nvPr/>
        </p:nvSpPr>
        <p:spPr>
          <a:xfrm flipH="1">
            <a:off x="8309326" y="5791610"/>
            <a:ext cx="311799"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39" name="Google Shape;639;p28"/>
          <p:cNvSpPr/>
          <p:nvPr/>
        </p:nvSpPr>
        <p:spPr>
          <a:xfrm flipH="1">
            <a:off x="8259352" y="5736371"/>
            <a:ext cx="412923" cy="531803"/>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0" name="Google Shape;640;p28"/>
          <p:cNvSpPr/>
          <p:nvPr/>
        </p:nvSpPr>
        <p:spPr>
          <a:xfrm flipH="1">
            <a:off x="8456797" y="6073552"/>
            <a:ext cx="50563"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1" name="Google Shape;641;p28"/>
          <p:cNvSpPr/>
          <p:nvPr/>
        </p:nvSpPr>
        <p:spPr>
          <a:xfrm flipH="1">
            <a:off x="8486038" y="6038984"/>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2" name="Google Shape;642;p28"/>
          <p:cNvSpPr/>
          <p:nvPr/>
        </p:nvSpPr>
        <p:spPr>
          <a:xfrm flipH="1">
            <a:off x="8402275" y="5999613"/>
            <a:ext cx="50563"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3" name="Google Shape;643;p28"/>
          <p:cNvSpPr/>
          <p:nvPr/>
        </p:nvSpPr>
        <p:spPr>
          <a:xfrm flipH="1">
            <a:off x="8451235" y="5999955"/>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4" name="Google Shape;644;p28"/>
          <p:cNvSpPr/>
          <p:nvPr/>
        </p:nvSpPr>
        <p:spPr>
          <a:xfrm flipH="1">
            <a:off x="8396797" y="6034180"/>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5" name="Google Shape;645;p28"/>
          <p:cNvSpPr/>
          <p:nvPr/>
        </p:nvSpPr>
        <p:spPr>
          <a:xfrm flipH="1">
            <a:off x="8406487" y="6100655"/>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6" name="Google Shape;646;p28"/>
          <p:cNvSpPr/>
          <p:nvPr/>
        </p:nvSpPr>
        <p:spPr>
          <a:xfrm flipH="1">
            <a:off x="8524298" y="5759038"/>
            <a:ext cx="67416" cy="60043"/>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7" name="Google Shape;647;p28"/>
          <p:cNvSpPr/>
          <p:nvPr/>
        </p:nvSpPr>
        <p:spPr>
          <a:xfrm flipH="1">
            <a:off x="8541151" y="6104772"/>
            <a:ext cx="50563" cy="60043"/>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8" name="Google Shape;648;p28"/>
          <p:cNvSpPr/>
          <p:nvPr/>
        </p:nvSpPr>
        <p:spPr>
          <a:xfrm flipH="1">
            <a:off x="8336039" y="5944889"/>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49" name="Google Shape;649;p28"/>
          <p:cNvSpPr/>
          <p:nvPr/>
        </p:nvSpPr>
        <p:spPr>
          <a:xfrm flipH="1">
            <a:off x="8331319" y="6098167"/>
            <a:ext cx="50563"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50" name="Google Shape;650;p28"/>
          <p:cNvSpPr txBox="1"/>
          <p:nvPr/>
        </p:nvSpPr>
        <p:spPr>
          <a:xfrm>
            <a:off x="5870531" y="5932393"/>
            <a:ext cx="1749059" cy="51043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クラウドボリューム</a:t>
            </a:r>
            <a:endParaRPr sz="12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a:t>
            </a:r>
            <a:r>
              <a:rPr lang="en-US" sz="1200" b="1" dirty="0" err="1">
                <a:solidFill>
                  <a:schemeClr val="lt1"/>
                </a:solidFill>
                <a:latin typeface="Meiryo UI" panose="020B0604030504040204" pitchFamily="50" charset="-128"/>
                <a:ea typeface="Meiryo UI" panose="020B0604030504040204" pitchFamily="50" charset="-128"/>
              </a:rPr>
              <a:t>共有フォルダ</a:t>
            </a:r>
            <a:endParaRPr sz="1200" b="1" dirty="0">
              <a:solidFill>
                <a:schemeClr val="lt1"/>
              </a:solidFill>
              <a:latin typeface="Meiryo UI" panose="020B0604030504040204" pitchFamily="50" charset="-128"/>
              <a:ea typeface="Meiryo UI" panose="020B0604030504040204" pitchFamily="50" charset="-128"/>
            </a:endParaRPr>
          </a:p>
        </p:txBody>
      </p:sp>
      <p:grpSp>
        <p:nvGrpSpPr>
          <p:cNvPr id="651" name="Google Shape;651;p28"/>
          <p:cNvGrpSpPr/>
          <p:nvPr/>
        </p:nvGrpSpPr>
        <p:grpSpPr>
          <a:xfrm>
            <a:off x="6289452" y="5312742"/>
            <a:ext cx="945011" cy="568292"/>
            <a:chOff x="7312118" y="3899140"/>
            <a:chExt cx="854042" cy="513588"/>
          </a:xfrm>
        </p:grpSpPr>
        <p:grpSp>
          <p:nvGrpSpPr>
            <p:cNvPr id="652" name="Google Shape;652;p28"/>
            <p:cNvGrpSpPr/>
            <p:nvPr/>
          </p:nvGrpSpPr>
          <p:grpSpPr>
            <a:xfrm>
              <a:off x="7782686" y="4029234"/>
              <a:ext cx="383474" cy="383494"/>
              <a:chOff x="15278278" y="10198066"/>
              <a:chExt cx="2260108" cy="2094445"/>
            </a:xfrm>
          </p:grpSpPr>
          <p:sp>
            <p:nvSpPr>
              <p:cNvPr id="653" name="Google Shape;653;p28"/>
              <p:cNvSpPr/>
              <p:nvPr/>
            </p:nvSpPr>
            <p:spPr>
              <a:xfrm>
                <a:off x="15344873" y="10264662"/>
                <a:ext cx="2118111" cy="1964282"/>
              </a:xfrm>
              <a:custGeom>
                <a:avLst/>
                <a:gdLst/>
                <a:ahLst/>
                <a:cxnLst/>
                <a:rect l="l" t="t" r="r" b="b"/>
                <a:pathLst>
                  <a:path w="2118111" h="1964282" extrusionOk="0">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54" name="Google Shape;654;p28"/>
              <p:cNvSpPr/>
              <p:nvPr/>
            </p:nvSpPr>
            <p:spPr>
              <a:xfrm>
                <a:off x="15278278" y="10198066"/>
                <a:ext cx="2260108" cy="2094445"/>
              </a:xfrm>
              <a:custGeom>
                <a:avLst/>
                <a:gdLst/>
                <a:ahLst/>
                <a:cxnLst/>
                <a:rect l="l" t="t" r="r" b="b"/>
                <a:pathLst>
                  <a:path w="2260107" h="2094445" extrusionOk="0">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55" name="Google Shape;655;p28"/>
              <p:cNvSpPr/>
              <p:nvPr/>
            </p:nvSpPr>
            <p:spPr>
              <a:xfrm>
                <a:off x="16108435" y="10987873"/>
                <a:ext cx="911143" cy="1005807"/>
              </a:xfrm>
              <a:custGeom>
                <a:avLst/>
                <a:gdLst/>
                <a:ahLst/>
                <a:cxnLst/>
                <a:rect l="l" t="t" r="r" b="b"/>
                <a:pathLst>
                  <a:path w="911142" h="1005807" extrusionOk="0">
                    <a:moveTo>
                      <a:pt x="698409" y="50314"/>
                    </a:moveTo>
                    <a:lnTo>
                      <a:pt x="50314" y="50314"/>
                    </a:lnTo>
                    <a:lnTo>
                      <a:pt x="50314" y="956368"/>
                    </a:lnTo>
                    <a:lnTo>
                      <a:pt x="870934" y="956368"/>
                    </a:lnTo>
                    <a:lnTo>
                      <a:pt x="870934" y="222839"/>
                    </a:lnTo>
                    <a:close/>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56" name="Google Shape;656;p28"/>
              <p:cNvSpPr/>
              <p:nvPr/>
            </p:nvSpPr>
            <p:spPr>
              <a:xfrm>
                <a:off x="16739372" y="10999232"/>
                <a:ext cx="272160" cy="272160"/>
              </a:xfrm>
              <a:custGeom>
                <a:avLst/>
                <a:gdLst/>
                <a:ahLst/>
                <a:cxnLst/>
                <a:rect l="l" t="t" r="r" b="b"/>
                <a:pathLst>
                  <a:path w="272159" h="272159" extrusionOk="0">
                    <a:moveTo>
                      <a:pt x="232069" y="232069"/>
                    </a:moveTo>
                    <a:lnTo>
                      <a:pt x="50314" y="232069"/>
                    </a:lnTo>
                    <a:lnTo>
                      <a:pt x="50314"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57" name="Google Shape;657;p28"/>
              <p:cNvSpPr/>
              <p:nvPr/>
            </p:nvSpPr>
            <p:spPr>
              <a:xfrm>
                <a:off x="16253744" y="11184419"/>
                <a:ext cx="354991" cy="94664"/>
              </a:xfrm>
              <a:custGeom>
                <a:avLst/>
                <a:gdLst/>
                <a:ahLst/>
                <a:cxnLst/>
                <a:rect l="l" t="t" r="r" b="b"/>
                <a:pathLst>
                  <a:path w="354990" h="94664" extrusionOk="0">
                    <a:moveTo>
                      <a:pt x="50314" y="50314"/>
                    </a:moveTo>
                    <a:lnTo>
                      <a:pt x="312415"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58" name="Google Shape;658;p28"/>
              <p:cNvSpPr/>
              <p:nvPr/>
            </p:nvSpPr>
            <p:spPr>
              <a:xfrm>
                <a:off x="16253744" y="11341207"/>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59" name="Google Shape;659;p28"/>
              <p:cNvSpPr/>
              <p:nvPr/>
            </p:nvSpPr>
            <p:spPr>
              <a:xfrm>
                <a:off x="16253744" y="11497876"/>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60" name="Google Shape;660;p28"/>
              <p:cNvSpPr/>
              <p:nvPr/>
            </p:nvSpPr>
            <p:spPr>
              <a:xfrm>
                <a:off x="16253744" y="11654545"/>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661" name="Google Shape;661;p28"/>
            <p:cNvGrpSpPr/>
            <p:nvPr/>
          </p:nvGrpSpPr>
          <p:grpSpPr>
            <a:xfrm>
              <a:off x="7312118" y="3899140"/>
              <a:ext cx="408248" cy="496517"/>
              <a:chOff x="5884043" y="5462967"/>
              <a:chExt cx="467409" cy="568471"/>
            </a:xfrm>
          </p:grpSpPr>
          <p:sp>
            <p:nvSpPr>
              <p:cNvPr id="662" name="Google Shape;662;p28"/>
              <p:cNvSpPr/>
              <p:nvPr/>
            </p:nvSpPr>
            <p:spPr>
              <a:xfrm>
                <a:off x="5884043" y="5462967"/>
                <a:ext cx="467409" cy="568471"/>
              </a:xfrm>
              <a:custGeom>
                <a:avLst/>
                <a:gdLst/>
                <a:ahLst/>
                <a:cxnLst/>
                <a:rect l="l" t="t" r="r" b="b"/>
                <a:pathLst>
                  <a:path w="467409" h="568470" extrusionOk="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63" name="Google Shape;663;p28"/>
              <p:cNvSpPr/>
              <p:nvPr/>
            </p:nvSpPr>
            <p:spPr>
              <a:xfrm>
                <a:off x="6084523" y="5667046"/>
                <a:ext cx="63163" cy="63163"/>
              </a:xfrm>
              <a:custGeom>
                <a:avLst/>
                <a:gdLst/>
                <a:ahLst/>
                <a:cxnLst/>
                <a:rect l="l" t="t" r="r" b="b"/>
                <a:pathLst>
                  <a:path w="63163" h="63163" extrusionOk="0">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64" name="Google Shape;664;p28"/>
              <p:cNvSpPr/>
              <p:nvPr/>
            </p:nvSpPr>
            <p:spPr>
              <a:xfrm>
                <a:off x="5978467" y="5863228"/>
                <a:ext cx="37898" cy="37898"/>
              </a:xfrm>
              <a:custGeom>
                <a:avLst/>
                <a:gdLst/>
                <a:ahLst/>
                <a:cxnLst/>
                <a:rect l="l" t="t" r="r" b="b"/>
                <a:pathLst>
                  <a:path w="37898" h="37898" extrusionOk="0">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665" name="Google Shape;665;p28"/>
          <p:cNvSpPr txBox="1"/>
          <p:nvPr/>
        </p:nvSpPr>
        <p:spPr>
          <a:xfrm>
            <a:off x="6168696" y="4147463"/>
            <a:ext cx="117317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クラウドLUN</a:t>
            </a:r>
            <a:endParaRPr dirty="0">
              <a:latin typeface="Meiryo UI" panose="020B0604030504040204" pitchFamily="50" charset="-128"/>
              <a:ea typeface="Meiryo UI" panose="020B0604030504040204" pitchFamily="50" charset="-128"/>
            </a:endParaRPr>
          </a:p>
        </p:txBody>
      </p:sp>
      <p:grpSp>
        <p:nvGrpSpPr>
          <p:cNvPr id="666" name="Google Shape;666;p28"/>
          <p:cNvGrpSpPr/>
          <p:nvPr/>
        </p:nvGrpSpPr>
        <p:grpSpPr>
          <a:xfrm>
            <a:off x="6253387" y="3413808"/>
            <a:ext cx="849928" cy="666137"/>
            <a:chOff x="6612338" y="3841845"/>
            <a:chExt cx="1023583" cy="696036"/>
          </a:xfrm>
        </p:grpSpPr>
        <p:sp>
          <p:nvSpPr>
            <p:cNvPr id="667" name="Google Shape;667;p28"/>
            <p:cNvSpPr/>
            <p:nvPr/>
          </p:nvSpPr>
          <p:spPr>
            <a:xfrm>
              <a:off x="6730153" y="4185314"/>
              <a:ext cx="877057" cy="168376"/>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68" name="Google Shape;668;p28"/>
            <p:cNvSpPr/>
            <p:nvPr/>
          </p:nvSpPr>
          <p:spPr>
            <a:xfrm>
              <a:off x="6844837" y="4408227"/>
              <a:ext cx="75696" cy="75692"/>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69" name="Google Shape;669;p28"/>
            <p:cNvSpPr/>
            <p:nvPr/>
          </p:nvSpPr>
          <p:spPr>
            <a:xfrm flipH="1">
              <a:off x="6612338" y="3841845"/>
              <a:ext cx="754387" cy="409433"/>
            </a:xfrm>
            <a:custGeom>
              <a:avLst/>
              <a:gdLst/>
              <a:ahLst/>
              <a:cxnLst/>
              <a:rect l="l" t="t" r="r" b="b"/>
              <a:pathLst>
                <a:path w="841660" h="542595" extrusionOk="0">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0" name="Google Shape;670;p28"/>
            <p:cNvSpPr/>
            <p:nvPr/>
          </p:nvSpPr>
          <p:spPr>
            <a:xfrm>
              <a:off x="6707874" y="4360460"/>
              <a:ext cx="928047" cy="177421"/>
            </a:xfrm>
            <a:prstGeom prst="round2SameRect">
              <a:avLst>
                <a:gd name="adj1" fmla="val 16667"/>
                <a:gd name="adj2" fmla="val 0"/>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1" name="Google Shape;671;p28"/>
            <p:cNvSpPr/>
            <p:nvPr/>
          </p:nvSpPr>
          <p:spPr>
            <a:xfrm>
              <a:off x="7327167" y="4427815"/>
              <a:ext cx="211760" cy="53060"/>
            </a:xfrm>
            <a:prstGeom prst="roundRect">
              <a:avLst>
                <a:gd name="adj" fmla="val 16667"/>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672" name="Google Shape;672;p28"/>
          <p:cNvSpPr txBox="1"/>
          <p:nvPr/>
        </p:nvSpPr>
        <p:spPr>
          <a:xfrm>
            <a:off x="6319200" y="3047000"/>
            <a:ext cx="92680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b="1" dirty="0" smtClean="0">
                <a:solidFill>
                  <a:schemeClr val="lt1"/>
                </a:solidFill>
                <a:latin typeface="Meiryo UI" panose="020B0604030504040204" pitchFamily="50" charset="-128"/>
                <a:ea typeface="Meiryo UI" panose="020B0604030504040204" pitchFamily="50" charset="-128"/>
              </a:rPr>
              <a:t>ターゲット</a:t>
            </a:r>
            <a:endParaRPr dirty="0">
              <a:latin typeface="Meiryo UI" panose="020B0604030504040204" pitchFamily="50" charset="-128"/>
              <a:ea typeface="Meiryo UI" panose="020B0604030504040204" pitchFamily="50" charset="-128"/>
            </a:endParaRPr>
          </a:p>
        </p:txBody>
      </p:sp>
      <p:grpSp>
        <p:nvGrpSpPr>
          <p:cNvPr id="673" name="Google Shape;673;p28"/>
          <p:cNvGrpSpPr/>
          <p:nvPr/>
        </p:nvGrpSpPr>
        <p:grpSpPr>
          <a:xfrm>
            <a:off x="2404373" y="3509647"/>
            <a:ext cx="796370" cy="1138601"/>
            <a:chOff x="4912659" y="5508327"/>
            <a:chExt cx="905540" cy="1215201"/>
          </a:xfrm>
        </p:grpSpPr>
        <p:sp>
          <p:nvSpPr>
            <p:cNvPr id="674" name="Google Shape;674;p28"/>
            <p:cNvSpPr/>
            <p:nvPr/>
          </p:nvSpPr>
          <p:spPr>
            <a:xfrm>
              <a:off x="4937913" y="5508327"/>
              <a:ext cx="870633" cy="110304"/>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5" name="Google Shape;675;p28"/>
            <p:cNvSpPr/>
            <p:nvPr/>
          </p:nvSpPr>
          <p:spPr>
            <a:xfrm>
              <a:off x="5048040" y="5726315"/>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6" name="Google Shape;676;p28"/>
            <p:cNvSpPr/>
            <p:nvPr/>
          </p:nvSpPr>
          <p:spPr>
            <a:xfrm>
              <a:off x="5511079" y="5715000"/>
              <a:ext cx="203290" cy="57222"/>
            </a:xfrm>
            <a:prstGeom prst="roundRect">
              <a:avLst>
                <a:gd name="adj" fmla="val 16667"/>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7" name="Google Shape;677;p28"/>
            <p:cNvSpPr/>
            <p:nvPr/>
          </p:nvSpPr>
          <p:spPr>
            <a:xfrm>
              <a:off x="5048040" y="5976528"/>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8" name="Google Shape;678;p28"/>
            <p:cNvSpPr/>
            <p:nvPr/>
          </p:nvSpPr>
          <p:spPr>
            <a:xfrm rot="10800000" flipH="1">
              <a:off x="4922535" y="5623858"/>
              <a:ext cx="895664" cy="1099670"/>
            </a:xfrm>
            <a:prstGeom prst="round2SameRect">
              <a:avLst>
                <a:gd name="adj1" fmla="val 8603"/>
                <a:gd name="adj2" fmla="val 0"/>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79" name="Google Shape;679;p28"/>
            <p:cNvSpPr/>
            <p:nvPr/>
          </p:nvSpPr>
          <p:spPr>
            <a:xfrm>
              <a:off x="5511079" y="5997651"/>
              <a:ext cx="203290" cy="57222"/>
            </a:xfrm>
            <a:prstGeom prst="roundRect">
              <a:avLst>
                <a:gd name="adj" fmla="val 16667"/>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680" name="Google Shape;680;p28"/>
            <p:cNvCxnSpPr/>
            <p:nvPr/>
          </p:nvCxnSpPr>
          <p:spPr>
            <a:xfrm>
              <a:off x="4916557" y="6136906"/>
              <a:ext cx="890926" cy="0"/>
            </a:xfrm>
            <a:prstGeom prst="straightConnector1">
              <a:avLst/>
            </a:prstGeom>
            <a:noFill/>
            <a:ln w="19050" cap="flat" cmpd="sng">
              <a:solidFill>
                <a:schemeClr val="lt1"/>
              </a:solidFill>
              <a:prstDash val="solid"/>
              <a:miter lim="800000"/>
              <a:headEnd type="none" w="sm" len="sm"/>
              <a:tailEnd type="none" w="sm" len="sm"/>
            </a:ln>
          </p:spPr>
        </p:cxnSp>
        <p:cxnSp>
          <p:nvCxnSpPr>
            <p:cNvPr id="681" name="Google Shape;681;p28"/>
            <p:cNvCxnSpPr/>
            <p:nvPr/>
          </p:nvCxnSpPr>
          <p:spPr>
            <a:xfrm>
              <a:off x="4912659" y="5886822"/>
              <a:ext cx="883823" cy="0"/>
            </a:xfrm>
            <a:prstGeom prst="straightConnector1">
              <a:avLst/>
            </a:prstGeom>
            <a:noFill/>
            <a:ln w="19050" cap="flat" cmpd="sng">
              <a:solidFill>
                <a:schemeClr val="lt1"/>
              </a:solidFill>
              <a:prstDash val="solid"/>
              <a:miter lim="800000"/>
              <a:headEnd type="none" w="sm" len="sm"/>
              <a:tailEnd type="none" w="sm" len="sm"/>
            </a:ln>
          </p:spPr>
        </p:cxnSp>
        <p:sp>
          <p:nvSpPr>
            <p:cNvPr id="682" name="Google Shape;682;p28"/>
            <p:cNvSpPr/>
            <p:nvPr/>
          </p:nvSpPr>
          <p:spPr>
            <a:xfrm>
              <a:off x="5048040" y="6233516"/>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83" name="Google Shape;683;p28"/>
            <p:cNvSpPr/>
            <p:nvPr/>
          </p:nvSpPr>
          <p:spPr>
            <a:xfrm>
              <a:off x="5511079" y="6254639"/>
              <a:ext cx="203290" cy="57222"/>
            </a:xfrm>
            <a:prstGeom prst="roundRect">
              <a:avLst>
                <a:gd name="adj" fmla="val 16667"/>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684" name="Google Shape;684;p28"/>
            <p:cNvCxnSpPr/>
            <p:nvPr/>
          </p:nvCxnSpPr>
          <p:spPr>
            <a:xfrm>
              <a:off x="4916557" y="6393894"/>
              <a:ext cx="890926" cy="0"/>
            </a:xfrm>
            <a:prstGeom prst="straightConnector1">
              <a:avLst/>
            </a:prstGeom>
            <a:noFill/>
            <a:ln w="19050" cap="flat" cmpd="sng">
              <a:solidFill>
                <a:schemeClr val="lt1"/>
              </a:solidFill>
              <a:prstDash val="solid"/>
              <a:miter lim="800000"/>
              <a:headEnd type="none" w="sm" len="sm"/>
              <a:tailEnd type="none" w="sm" len="sm"/>
            </a:ln>
          </p:spPr>
        </p:cxnSp>
      </p:grpSp>
      <p:sp>
        <p:nvSpPr>
          <p:cNvPr id="685" name="Google Shape;685;p28"/>
          <p:cNvSpPr txBox="1"/>
          <p:nvPr/>
        </p:nvSpPr>
        <p:spPr>
          <a:xfrm>
            <a:off x="2081946" y="4640113"/>
            <a:ext cx="1412996"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アプリケーション</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err="1" smtClean="0">
                <a:solidFill>
                  <a:schemeClr val="lt1"/>
                </a:solidFill>
                <a:latin typeface="Meiryo UI" panose="020B0604030504040204" pitchFamily="50" charset="-128"/>
                <a:ea typeface="Meiryo UI" panose="020B0604030504040204" pitchFamily="50" charset="-128"/>
              </a:rPr>
              <a:t>サーバ</a:t>
            </a:r>
            <a:r>
              <a:rPr lang="ja-JP" altLang="en-US" b="1" dirty="0" err="1" smtClean="0">
                <a:solidFill>
                  <a:schemeClr val="lt1"/>
                </a:solidFill>
                <a:latin typeface="Meiryo UI" panose="020B0604030504040204" pitchFamily="50" charset="-128"/>
                <a:ea typeface="Meiryo UI" panose="020B0604030504040204" pitchFamily="50" charset="-128"/>
              </a:rPr>
              <a:t>ー</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b="1" dirty="0">
              <a:solidFill>
                <a:schemeClr val="lt1"/>
              </a:solidFill>
              <a:latin typeface="Meiryo UI" panose="020B0604030504040204" pitchFamily="50" charset="-128"/>
              <a:ea typeface="Meiryo UI" panose="020B0604030504040204" pitchFamily="50" charset="-128"/>
            </a:endParaRPr>
          </a:p>
        </p:txBody>
      </p:sp>
      <p:sp>
        <p:nvSpPr>
          <p:cNvPr id="686" name="Google Shape;686;p28"/>
          <p:cNvSpPr/>
          <p:nvPr/>
        </p:nvSpPr>
        <p:spPr>
          <a:xfrm>
            <a:off x="3466151" y="3805652"/>
            <a:ext cx="2243300" cy="181816"/>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687" name="Google Shape;687;p28"/>
          <p:cNvSpPr txBox="1"/>
          <p:nvPr/>
        </p:nvSpPr>
        <p:spPr>
          <a:xfrm>
            <a:off x="3200012" y="3998736"/>
            <a:ext cx="113127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イニシエータ</a:t>
            </a:r>
            <a:endParaRPr dirty="0">
              <a:latin typeface="Meiryo UI" panose="020B0604030504040204" pitchFamily="50" charset="-128"/>
              <a:ea typeface="Meiryo UI" panose="020B0604030504040204" pitchFamily="50" charset="-128"/>
            </a:endParaRPr>
          </a:p>
        </p:txBody>
      </p:sp>
      <p:sp>
        <p:nvSpPr>
          <p:cNvPr id="688" name="Google Shape;688;p28"/>
          <p:cNvSpPr/>
          <p:nvPr/>
        </p:nvSpPr>
        <p:spPr>
          <a:xfrm>
            <a:off x="2642995" y="5574925"/>
            <a:ext cx="3009613" cy="156304"/>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689" name="Google Shape;689;p28"/>
          <p:cNvSpPr txBox="1"/>
          <p:nvPr/>
        </p:nvSpPr>
        <p:spPr>
          <a:xfrm>
            <a:off x="3141499" y="5731641"/>
            <a:ext cx="214762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SMB / NFS / AFP /</a:t>
            </a:r>
            <a:endParaRPr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FTP / WebDAV</a:t>
            </a:r>
            <a:endParaRPr dirty="0">
              <a:solidFill>
                <a:schemeClr val="lt1"/>
              </a:solidFill>
              <a:latin typeface="Meiryo UI" panose="020B0604030504040204" pitchFamily="50" charset="-128"/>
              <a:ea typeface="Meiryo UI" panose="020B0604030504040204" pitchFamily="50" charset="-128"/>
            </a:endParaRPr>
          </a:p>
        </p:txBody>
      </p:sp>
      <p:sp>
        <p:nvSpPr>
          <p:cNvPr id="690" name="Google Shape;690;p28"/>
          <p:cNvSpPr txBox="1"/>
          <p:nvPr/>
        </p:nvSpPr>
        <p:spPr>
          <a:xfrm>
            <a:off x="4387425" y="4005889"/>
            <a:ext cx="71153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iSCSI</a:t>
            </a:r>
            <a:endParaRPr dirty="0">
              <a:latin typeface="Meiryo UI" panose="020B0604030504040204" pitchFamily="50" charset="-128"/>
              <a:ea typeface="Meiryo UI" panose="020B0604030504040204" pitchFamily="50" charset="-128"/>
            </a:endParaRPr>
          </a:p>
        </p:txBody>
      </p:sp>
      <p:sp>
        <p:nvSpPr>
          <p:cNvPr id="691" name="Google Shape;691;p28"/>
          <p:cNvSpPr txBox="1"/>
          <p:nvPr/>
        </p:nvSpPr>
        <p:spPr>
          <a:xfrm>
            <a:off x="736192" y="4494334"/>
            <a:ext cx="1215056" cy="3781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クライアント</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692" name="Google Shape;692;p28"/>
          <p:cNvSpPr/>
          <p:nvPr/>
        </p:nvSpPr>
        <p:spPr>
          <a:xfrm>
            <a:off x="1718180" y="4023578"/>
            <a:ext cx="625983" cy="162937"/>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grpSp>
        <p:nvGrpSpPr>
          <p:cNvPr id="693" name="Google Shape;693;p28"/>
          <p:cNvGrpSpPr/>
          <p:nvPr/>
        </p:nvGrpSpPr>
        <p:grpSpPr>
          <a:xfrm>
            <a:off x="2238371" y="2286218"/>
            <a:ext cx="1074505" cy="712928"/>
            <a:chOff x="672980" y="1966505"/>
            <a:chExt cx="1057450" cy="651099"/>
          </a:xfrm>
        </p:grpSpPr>
        <p:sp>
          <p:nvSpPr>
            <p:cNvPr id="694" name="Google Shape;694;p28"/>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905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95" name="Google Shape;695;p28"/>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696" name="Google Shape;696;p28"/>
          <p:cNvGrpSpPr/>
          <p:nvPr/>
        </p:nvGrpSpPr>
        <p:grpSpPr>
          <a:xfrm>
            <a:off x="649714" y="3677363"/>
            <a:ext cx="1053055" cy="765063"/>
            <a:chOff x="4219147" y="3532915"/>
            <a:chExt cx="1243059" cy="854781"/>
          </a:xfrm>
        </p:grpSpPr>
        <p:pic>
          <p:nvPicPr>
            <p:cNvPr id="697" name="Google Shape;697;p28"/>
            <p:cNvPicPr preferRelativeResize="0"/>
            <p:nvPr/>
          </p:nvPicPr>
          <p:blipFill rotWithShape="1">
            <a:blip r:embed="rId3">
              <a:alphaModFix/>
            </a:blip>
            <a:srcRect/>
            <a:stretch/>
          </p:blipFill>
          <p:spPr>
            <a:xfrm>
              <a:off x="4366831" y="3532915"/>
              <a:ext cx="1095375" cy="847725"/>
            </a:xfrm>
            <a:prstGeom prst="rect">
              <a:avLst/>
            </a:prstGeom>
            <a:noFill/>
            <a:ln>
              <a:noFill/>
            </a:ln>
          </p:spPr>
        </p:pic>
        <p:pic>
          <p:nvPicPr>
            <p:cNvPr id="698" name="Google Shape;698;p28"/>
            <p:cNvPicPr preferRelativeResize="0"/>
            <p:nvPr/>
          </p:nvPicPr>
          <p:blipFill rotWithShape="1">
            <a:blip r:embed="rId4">
              <a:alphaModFix/>
            </a:blip>
            <a:srcRect/>
            <a:stretch/>
          </p:blipFill>
          <p:spPr>
            <a:xfrm>
              <a:off x="4219147" y="3971490"/>
              <a:ext cx="462454" cy="416206"/>
            </a:xfrm>
            <a:prstGeom prst="rect">
              <a:avLst/>
            </a:prstGeom>
            <a:noFill/>
            <a:ln>
              <a:noFill/>
            </a:ln>
          </p:spPr>
        </p:pic>
      </p:grpSp>
      <p:sp>
        <p:nvSpPr>
          <p:cNvPr id="699" name="Google Shape;699;p28"/>
          <p:cNvSpPr/>
          <p:nvPr/>
        </p:nvSpPr>
        <p:spPr>
          <a:xfrm>
            <a:off x="9816153" y="3427616"/>
            <a:ext cx="1714886"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クラウドオブジェクト</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b="1" dirty="0" smtClean="0">
                <a:solidFill>
                  <a:schemeClr val="lt1"/>
                </a:solidFill>
                <a:latin typeface="Meiryo UI" panose="020B0604030504040204" pitchFamily="50" charset="-128"/>
                <a:ea typeface="Meiryo UI" panose="020B0604030504040204" pitchFamily="50" charset="-128"/>
              </a:rPr>
              <a:t>ストレージ</a:t>
            </a:r>
            <a:endParaRPr b="1" dirty="0">
              <a:solidFill>
                <a:schemeClr val="lt1"/>
              </a:solidFill>
              <a:latin typeface="Meiryo UI" panose="020B0604030504040204" pitchFamily="50" charset="-128"/>
              <a:ea typeface="Meiryo UI" panose="020B0604030504040204" pitchFamily="50" charset="-128"/>
            </a:endParaRPr>
          </a:p>
        </p:txBody>
      </p:sp>
      <p:grpSp>
        <p:nvGrpSpPr>
          <p:cNvPr id="700" name="Google Shape;700;p28"/>
          <p:cNvGrpSpPr/>
          <p:nvPr/>
        </p:nvGrpSpPr>
        <p:grpSpPr>
          <a:xfrm>
            <a:off x="9953431" y="4161009"/>
            <a:ext cx="1449999" cy="1011720"/>
            <a:chOff x="6134382" y="1540701"/>
            <a:chExt cx="4347102" cy="3033140"/>
          </a:xfrm>
        </p:grpSpPr>
        <p:grpSp>
          <p:nvGrpSpPr>
            <p:cNvPr id="701" name="Google Shape;701;p28"/>
            <p:cNvGrpSpPr/>
            <p:nvPr/>
          </p:nvGrpSpPr>
          <p:grpSpPr>
            <a:xfrm>
              <a:off x="6134382" y="1540701"/>
              <a:ext cx="4347102" cy="3013137"/>
              <a:chOff x="2426218" y="335742"/>
              <a:chExt cx="7276477" cy="5043588"/>
            </a:xfrm>
          </p:grpSpPr>
          <p:pic>
            <p:nvPicPr>
              <p:cNvPr id="702" name="Google Shape;702;p28"/>
              <p:cNvPicPr preferRelativeResize="0"/>
              <p:nvPr/>
            </p:nvPicPr>
            <p:blipFill rotWithShape="1">
              <a:blip r:embed="rId5">
                <a:alphaModFix/>
              </a:blip>
              <a:srcRect/>
              <a:stretch/>
            </p:blipFill>
            <p:spPr>
              <a:xfrm>
                <a:off x="2847477" y="335742"/>
                <a:ext cx="6258560" cy="4326014"/>
              </a:xfrm>
              <a:prstGeom prst="rect">
                <a:avLst/>
              </a:prstGeom>
              <a:noFill/>
              <a:ln>
                <a:noFill/>
              </a:ln>
            </p:spPr>
          </p:pic>
          <p:sp>
            <p:nvSpPr>
              <p:cNvPr id="703" name="Google Shape;703;p28"/>
              <p:cNvSpPr/>
              <p:nvPr/>
            </p:nvSpPr>
            <p:spPr>
              <a:xfrm>
                <a:off x="549923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04" name="Google Shape;704;p28"/>
              <p:cNvSpPr/>
              <p:nvPr/>
            </p:nvSpPr>
            <p:spPr>
              <a:xfrm>
                <a:off x="594627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05" name="Google Shape;705;p28"/>
              <p:cNvSpPr/>
              <p:nvPr/>
            </p:nvSpPr>
            <p:spPr>
              <a:xfrm>
                <a:off x="640347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nvGrpSpPr>
              <p:cNvPr id="706" name="Google Shape;706;p28"/>
              <p:cNvGrpSpPr/>
              <p:nvPr/>
            </p:nvGrpSpPr>
            <p:grpSpPr>
              <a:xfrm>
                <a:off x="2426218" y="4123037"/>
                <a:ext cx="1071485" cy="1071480"/>
                <a:chOff x="551616" y="5265594"/>
                <a:chExt cx="222492" cy="222491"/>
              </a:xfrm>
            </p:grpSpPr>
            <p:sp>
              <p:nvSpPr>
                <p:cNvPr id="707" name="Google Shape;707;p28"/>
                <p:cNvSpPr/>
                <p:nvPr/>
              </p:nvSpPr>
              <p:spPr>
                <a:xfrm>
                  <a:off x="731494"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08" name="Google Shape;708;p28"/>
                <p:cNvSpPr/>
                <p:nvPr/>
              </p:nvSpPr>
              <p:spPr>
                <a:xfrm>
                  <a:off x="64157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09" name="Google Shape;709;p28"/>
                <p:cNvSpPr/>
                <p:nvPr/>
              </p:nvSpPr>
              <p:spPr>
                <a:xfrm>
                  <a:off x="731494" y="5355509"/>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0" name="Google Shape;710;p28"/>
                <p:cNvSpPr/>
                <p:nvPr/>
              </p:nvSpPr>
              <p:spPr>
                <a:xfrm>
                  <a:off x="64157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1" name="Google Shape;711;p28"/>
                <p:cNvSpPr/>
                <p:nvPr/>
              </p:nvSpPr>
              <p:spPr>
                <a:xfrm>
                  <a:off x="731494" y="5445471"/>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2" name="Google Shape;712;p28"/>
                <p:cNvSpPr/>
                <p:nvPr/>
              </p:nvSpPr>
              <p:spPr>
                <a:xfrm>
                  <a:off x="551616"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713" name="Google Shape;713;p28"/>
              <p:cNvGrpSpPr/>
              <p:nvPr/>
            </p:nvGrpSpPr>
            <p:grpSpPr>
              <a:xfrm>
                <a:off x="8614059" y="4290924"/>
                <a:ext cx="1088636" cy="1088406"/>
                <a:chOff x="1385335" y="5265594"/>
                <a:chExt cx="222540" cy="222492"/>
              </a:xfrm>
            </p:grpSpPr>
            <p:sp>
              <p:nvSpPr>
                <p:cNvPr id="714" name="Google Shape;714;p28"/>
                <p:cNvSpPr/>
                <p:nvPr/>
              </p:nvSpPr>
              <p:spPr>
                <a:xfrm>
                  <a:off x="1385335"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5" name="Google Shape;715;p28"/>
                <p:cNvSpPr/>
                <p:nvPr/>
              </p:nvSpPr>
              <p:spPr>
                <a:xfrm>
                  <a:off x="147529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6" name="Google Shape;716;p28"/>
                <p:cNvSpPr/>
                <p:nvPr/>
              </p:nvSpPr>
              <p:spPr>
                <a:xfrm>
                  <a:off x="1385335"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7" name="Google Shape;717;p28"/>
                <p:cNvSpPr/>
                <p:nvPr/>
              </p:nvSpPr>
              <p:spPr>
                <a:xfrm>
                  <a:off x="147529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8" name="Google Shape;718;p28"/>
                <p:cNvSpPr/>
                <p:nvPr/>
              </p:nvSpPr>
              <p:spPr>
                <a:xfrm>
                  <a:off x="1385335" y="5445472"/>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19" name="Google Shape;719;p28"/>
                <p:cNvSpPr/>
                <p:nvPr/>
              </p:nvSpPr>
              <p:spPr>
                <a:xfrm>
                  <a:off x="1565261"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720" name="Google Shape;720;p28"/>
            <p:cNvSpPr/>
            <p:nvPr/>
          </p:nvSpPr>
          <p:spPr>
            <a:xfrm>
              <a:off x="7019442"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21" name="Google Shape;721;p28"/>
            <p:cNvSpPr/>
            <p:nvPr/>
          </p:nvSpPr>
          <p:spPr>
            <a:xfrm>
              <a:off x="8077200"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22" name="Google Shape;722;p28"/>
            <p:cNvSpPr/>
            <p:nvPr/>
          </p:nvSpPr>
          <p:spPr>
            <a:xfrm>
              <a:off x="9067800"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723" name="Google Shape;723;p28"/>
          <p:cNvGrpSpPr/>
          <p:nvPr/>
        </p:nvGrpSpPr>
        <p:grpSpPr>
          <a:xfrm>
            <a:off x="10375121" y="4489796"/>
            <a:ext cx="229360" cy="280147"/>
            <a:chOff x="6880167" y="2925402"/>
            <a:chExt cx="551412" cy="630183"/>
          </a:xfrm>
        </p:grpSpPr>
        <p:sp>
          <p:nvSpPr>
            <p:cNvPr id="724" name="Google Shape;724;p28"/>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25" name="Google Shape;725;p28"/>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26" name="Google Shape;726;p28"/>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727" name="Google Shape;727;p28"/>
          <p:cNvSpPr txBox="1"/>
          <p:nvPr/>
        </p:nvSpPr>
        <p:spPr>
          <a:xfrm>
            <a:off x="3352403" y="2411648"/>
            <a:ext cx="113127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イニシエータ</a:t>
            </a:r>
            <a:endParaRPr dirty="0">
              <a:latin typeface="Meiryo UI" panose="020B0604030504040204" pitchFamily="50" charset="-128"/>
              <a:ea typeface="Meiryo UI" panose="020B0604030504040204" pitchFamily="50" charset="-128"/>
            </a:endParaRPr>
          </a:p>
        </p:txBody>
      </p:sp>
      <p:sp>
        <p:nvSpPr>
          <p:cNvPr id="728" name="Google Shape;728;p28"/>
          <p:cNvSpPr/>
          <p:nvPr/>
        </p:nvSpPr>
        <p:spPr>
          <a:xfrm>
            <a:off x="3437538" y="2823638"/>
            <a:ext cx="2243300" cy="181816"/>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729" name="Google Shape;729;p28"/>
          <p:cNvSpPr txBox="1"/>
          <p:nvPr/>
        </p:nvSpPr>
        <p:spPr>
          <a:xfrm>
            <a:off x="4367689" y="2979487"/>
            <a:ext cx="71153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iSCSI</a:t>
            </a:r>
            <a:endParaRPr dirty="0">
              <a:latin typeface="Meiryo UI" panose="020B0604030504040204" pitchFamily="50" charset="-128"/>
              <a:ea typeface="Meiryo UI" panose="020B0604030504040204" pitchFamily="50" charset="-128"/>
            </a:endParaRPr>
          </a:p>
        </p:txBody>
      </p:sp>
      <p:pic>
        <p:nvPicPr>
          <p:cNvPr id="730" name="Google Shape;730;p28" descr="一張含有 向量圖形 的圖片&#10;&#10;自動產生的描述"/>
          <p:cNvPicPr preferRelativeResize="0"/>
          <p:nvPr/>
        </p:nvPicPr>
        <p:blipFill rotWithShape="1">
          <a:blip r:embed="rId6">
            <a:alphaModFix/>
          </a:blip>
          <a:srcRect/>
          <a:stretch/>
        </p:blipFill>
        <p:spPr>
          <a:xfrm>
            <a:off x="10122250" y="1976865"/>
            <a:ext cx="1096752" cy="1096749"/>
          </a:xfrm>
          <a:prstGeom prst="roundRect">
            <a:avLst>
              <a:gd name="adj" fmla="val 23763"/>
            </a:avLst>
          </a:prstGeom>
          <a:noFill/>
          <a:ln>
            <a:noFill/>
          </a:ln>
        </p:spPr>
      </p:pic>
      <p:grpSp>
        <p:nvGrpSpPr>
          <p:cNvPr id="731" name="Google Shape;731;p28"/>
          <p:cNvGrpSpPr/>
          <p:nvPr/>
        </p:nvGrpSpPr>
        <p:grpSpPr>
          <a:xfrm>
            <a:off x="9844513" y="5223327"/>
            <a:ext cx="1708094" cy="863820"/>
            <a:chOff x="7678864" y="4982705"/>
            <a:chExt cx="1708094" cy="863815"/>
          </a:xfrm>
        </p:grpSpPr>
        <p:sp>
          <p:nvSpPr>
            <p:cNvPr id="732" name="Google Shape;732;p28"/>
            <p:cNvSpPr txBox="1"/>
            <p:nvPr/>
          </p:nvSpPr>
          <p:spPr>
            <a:xfrm>
              <a:off x="7678864" y="4982705"/>
              <a:ext cx="1708094" cy="307734"/>
            </a:xfrm>
            <a:prstGeom prst="rect">
              <a:avLst/>
            </a:prstGeom>
            <a:solidFill>
              <a:srgbClr val="35393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cs typeface="Microsoft JhengHei"/>
                  <a:sym typeface="Microsoft JhengHei"/>
                </a:rPr>
                <a:t>スナップショット</a:t>
              </a:r>
              <a:endParaRPr sz="14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grpSp>
          <p:nvGrpSpPr>
            <p:cNvPr id="733" name="Google Shape;733;p28"/>
            <p:cNvGrpSpPr/>
            <p:nvPr/>
          </p:nvGrpSpPr>
          <p:grpSpPr>
            <a:xfrm flipH="1">
              <a:off x="7884633" y="5312644"/>
              <a:ext cx="412922" cy="531799"/>
              <a:chOff x="9272428" y="5069210"/>
              <a:chExt cx="458537" cy="590550"/>
            </a:xfrm>
          </p:grpSpPr>
          <p:sp>
            <p:nvSpPr>
              <p:cNvPr id="734" name="Google Shape;734;p28"/>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5" name="Google Shape;735;p28"/>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6" name="Google Shape;736;p28"/>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7" name="Google Shape;737;p28"/>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8" name="Google Shape;738;p28"/>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39" name="Google Shape;739;p28"/>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0" name="Google Shape;740;p28"/>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1" name="Google Shape;741;p28"/>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2" name="Google Shape;742;p28"/>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3" name="Google Shape;743;p28"/>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4" name="Google Shape;744;p28"/>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5" name="Google Shape;745;p28"/>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746" name="Google Shape;746;p28"/>
            <p:cNvSpPr/>
            <p:nvPr/>
          </p:nvSpPr>
          <p:spPr>
            <a:xfrm flipH="1">
              <a:off x="8360662" y="5369957"/>
              <a:ext cx="311798"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7" name="Google Shape;747;p28"/>
            <p:cNvSpPr/>
            <p:nvPr/>
          </p:nvSpPr>
          <p:spPr>
            <a:xfrm flipH="1">
              <a:off x="8310689" y="5314718"/>
              <a:ext cx="412922" cy="531802"/>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8" name="Google Shape;748;p28"/>
            <p:cNvSpPr/>
            <p:nvPr/>
          </p:nvSpPr>
          <p:spPr>
            <a:xfrm flipH="1">
              <a:off x="8508134" y="5651898"/>
              <a:ext cx="50562"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49" name="Google Shape;749;p28"/>
            <p:cNvSpPr/>
            <p:nvPr/>
          </p:nvSpPr>
          <p:spPr>
            <a:xfrm flipH="1">
              <a:off x="8537374" y="5617330"/>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0" name="Google Shape;750;p28"/>
            <p:cNvSpPr/>
            <p:nvPr/>
          </p:nvSpPr>
          <p:spPr>
            <a:xfrm flipH="1">
              <a:off x="8453611" y="5577960"/>
              <a:ext cx="50562"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1" name="Google Shape;751;p28"/>
            <p:cNvSpPr/>
            <p:nvPr/>
          </p:nvSpPr>
          <p:spPr>
            <a:xfrm flipH="1">
              <a:off x="8502572" y="5578303"/>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2" name="Google Shape;752;p28"/>
            <p:cNvSpPr/>
            <p:nvPr/>
          </p:nvSpPr>
          <p:spPr>
            <a:xfrm flipH="1">
              <a:off x="8448133" y="5612527"/>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3" name="Google Shape;753;p28"/>
            <p:cNvSpPr/>
            <p:nvPr/>
          </p:nvSpPr>
          <p:spPr>
            <a:xfrm flipH="1">
              <a:off x="8457824" y="5679003"/>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4" name="Google Shape;754;p28"/>
            <p:cNvSpPr/>
            <p:nvPr/>
          </p:nvSpPr>
          <p:spPr>
            <a:xfrm flipH="1">
              <a:off x="8575633" y="5523236"/>
              <a:ext cx="67416" cy="60042"/>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5" name="Google Shape;755;p28"/>
            <p:cNvSpPr/>
            <p:nvPr/>
          </p:nvSpPr>
          <p:spPr>
            <a:xfrm flipH="1">
              <a:off x="8592487" y="5683120"/>
              <a:ext cx="50562" cy="60042"/>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6" name="Google Shape;756;p28"/>
            <p:cNvSpPr/>
            <p:nvPr/>
          </p:nvSpPr>
          <p:spPr>
            <a:xfrm flipH="1">
              <a:off x="8387375" y="5523236"/>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57" name="Google Shape;757;p28"/>
            <p:cNvSpPr/>
            <p:nvPr/>
          </p:nvSpPr>
          <p:spPr>
            <a:xfrm flipH="1">
              <a:off x="8382656" y="5676515"/>
              <a:ext cx="50562"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758" name="Google Shape;758;p28"/>
          <p:cNvGrpSpPr/>
          <p:nvPr/>
        </p:nvGrpSpPr>
        <p:grpSpPr>
          <a:xfrm>
            <a:off x="10669705" y="4489796"/>
            <a:ext cx="229360" cy="280147"/>
            <a:chOff x="6880167" y="2925402"/>
            <a:chExt cx="551412" cy="630183"/>
          </a:xfrm>
        </p:grpSpPr>
        <p:sp>
          <p:nvSpPr>
            <p:cNvPr id="759" name="Google Shape;759;p28"/>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60" name="Google Shape;760;p28"/>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61" name="Google Shape;761;p28"/>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762" name="Google Shape;762;p28"/>
          <p:cNvSpPr txBox="1"/>
          <p:nvPr/>
        </p:nvSpPr>
        <p:spPr>
          <a:xfrm>
            <a:off x="2061858" y="3014953"/>
            <a:ext cx="1521333" cy="3805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ローカルユーザ</a:t>
            </a:r>
            <a:r>
              <a:rPr lang="en-US"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763" name="Google Shape;763;p28"/>
          <p:cNvPicPr preferRelativeResize="0"/>
          <p:nvPr/>
        </p:nvPicPr>
        <p:blipFill rotWithShape="1">
          <a:blip r:embed="rId4">
            <a:alphaModFix/>
          </a:blip>
          <a:srcRect/>
          <a:stretch/>
        </p:blipFill>
        <p:spPr>
          <a:xfrm>
            <a:off x="2034824" y="2642350"/>
            <a:ext cx="391767" cy="372521"/>
          </a:xfrm>
          <a:prstGeom prst="rect">
            <a:avLst/>
          </a:prstGeom>
          <a:noFill/>
          <a:ln>
            <a:noFill/>
          </a:ln>
        </p:spPr>
      </p:pic>
      <p:grpSp>
        <p:nvGrpSpPr>
          <p:cNvPr id="764" name="Google Shape;764;p28"/>
          <p:cNvGrpSpPr/>
          <p:nvPr/>
        </p:nvGrpSpPr>
        <p:grpSpPr>
          <a:xfrm>
            <a:off x="1411368" y="5306493"/>
            <a:ext cx="1074505" cy="712928"/>
            <a:chOff x="672980" y="1966505"/>
            <a:chExt cx="1057450" cy="651099"/>
          </a:xfrm>
        </p:grpSpPr>
        <p:sp>
          <p:nvSpPr>
            <p:cNvPr id="765" name="Google Shape;765;p28"/>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905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766" name="Google Shape;766;p28"/>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sp>
        <p:nvSpPr>
          <p:cNvPr id="767" name="Google Shape;767;p28"/>
          <p:cNvSpPr txBox="1"/>
          <p:nvPr/>
        </p:nvSpPr>
        <p:spPr>
          <a:xfrm>
            <a:off x="1214535" y="6035227"/>
            <a:ext cx="1535972" cy="365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ローカルユーザ</a:t>
            </a:r>
            <a:r>
              <a:rPr lang="en-US"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768" name="Google Shape;768;p28"/>
          <p:cNvPicPr preferRelativeResize="0"/>
          <p:nvPr/>
        </p:nvPicPr>
        <p:blipFill rotWithShape="1">
          <a:blip r:embed="rId4">
            <a:alphaModFix/>
          </a:blip>
          <a:srcRect/>
          <a:stretch/>
        </p:blipFill>
        <p:spPr>
          <a:xfrm>
            <a:off x="1207820" y="5662625"/>
            <a:ext cx="391767" cy="372521"/>
          </a:xfrm>
          <a:prstGeom prst="rect">
            <a:avLst/>
          </a:prstGeom>
          <a:noFill/>
          <a:ln>
            <a:noFill/>
          </a:ln>
        </p:spPr>
      </p:pic>
      <p:sp>
        <p:nvSpPr>
          <p:cNvPr id="769" name="Google Shape;769;p28"/>
          <p:cNvSpPr txBox="1"/>
          <p:nvPr/>
        </p:nvSpPr>
        <p:spPr>
          <a:xfrm>
            <a:off x="7664653" y="5346009"/>
            <a:ext cx="1350083" cy="4421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cs typeface="Microsoft JhengHei"/>
                <a:sym typeface="Microsoft JhengHei"/>
              </a:rPr>
              <a:t>スナップショット</a:t>
            </a:r>
            <a:endParaRPr sz="14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770" name="Google Shape;770;p28" descr="一張含有 文字, 電子用品 的圖片&#10;&#10;自動產生的描述"/>
          <p:cNvPicPr preferRelativeResize="0"/>
          <p:nvPr/>
        </p:nvPicPr>
        <p:blipFill rotWithShape="1">
          <a:blip r:embed="rId7">
            <a:alphaModFix/>
          </a:blip>
          <a:srcRect/>
          <a:stretch/>
        </p:blipFill>
        <p:spPr>
          <a:xfrm>
            <a:off x="6069997" y="4489137"/>
            <a:ext cx="3391926" cy="579341"/>
          </a:xfrm>
          <a:prstGeom prst="rect">
            <a:avLst/>
          </a:prstGeom>
          <a:noFill/>
          <a:ln>
            <a:noFill/>
          </a:ln>
        </p:spPr>
      </p:pic>
      <p:sp>
        <p:nvSpPr>
          <p:cNvPr id="771" name="Google Shape;771;p28"/>
          <p:cNvSpPr txBox="1"/>
          <p:nvPr/>
        </p:nvSpPr>
        <p:spPr>
          <a:xfrm>
            <a:off x="5858384" y="2247308"/>
            <a:ext cx="3802546"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VJBODクラウドゲートウェイ</a:t>
            </a:r>
            <a:endParaRPr dirty="0">
              <a:latin typeface="Meiryo UI" panose="020B0604030504040204" pitchFamily="50" charset="-128"/>
              <a:ea typeface="Meiryo UI" panose="020B0604030504040204" pitchFamily="50" charset="-128"/>
            </a:endParaRPr>
          </a:p>
        </p:txBody>
      </p:sp>
      <p:sp>
        <p:nvSpPr>
          <p:cNvPr id="772" name="Google Shape;772;p28"/>
          <p:cNvSpPr txBox="1"/>
          <p:nvPr/>
        </p:nvSpPr>
        <p:spPr>
          <a:xfrm>
            <a:off x="121920" y="376887"/>
            <a:ext cx="12232640" cy="8985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Arial"/>
              <a:buNone/>
            </a:pPr>
            <a:r>
              <a:rPr lang="en-US" sz="4000" b="1" dirty="0" err="1" smtClean="0">
                <a:solidFill>
                  <a:schemeClr val="lt1"/>
                </a:solidFill>
                <a:latin typeface="Meiryo UI" panose="020B0604030504040204" pitchFamily="50" charset="-128"/>
                <a:ea typeface="Meiryo UI" panose="020B0604030504040204" pitchFamily="50" charset="-128"/>
              </a:rPr>
              <a:t>ビジネスデータをクラウドにバックアップ</a:t>
            </a:r>
            <a:r>
              <a:rPr lang="en-US" sz="4000" b="1" dirty="0" smtClean="0">
                <a:solidFill>
                  <a:schemeClr val="lt1"/>
                </a:solidFill>
                <a:latin typeface="Meiryo UI" panose="020B0604030504040204" pitchFamily="50" charset="-128"/>
                <a:ea typeface="Meiryo UI" panose="020B0604030504040204" pitchFamily="50" charset="-128"/>
              </a:rPr>
              <a:t> </a:t>
            </a:r>
            <a:r>
              <a:rPr lang="en-US" sz="4000" b="1" dirty="0" smtClean="0">
                <a:solidFill>
                  <a:schemeClr val="lt1"/>
                </a:solidFill>
                <a:latin typeface="Meiryo UI" panose="020B0604030504040204" pitchFamily="50" charset="-128"/>
                <a:ea typeface="Meiryo UI" panose="020B0604030504040204" pitchFamily="50" charset="-128"/>
              </a:rPr>
              <a:t/>
            </a:r>
            <a:br>
              <a:rPr lang="en-US" sz="4000" b="1" dirty="0" smtClean="0">
                <a:solidFill>
                  <a:schemeClr val="lt1"/>
                </a:solidFill>
                <a:latin typeface="Meiryo UI" panose="020B0604030504040204" pitchFamily="50" charset="-128"/>
                <a:ea typeface="Meiryo UI" panose="020B0604030504040204" pitchFamily="50" charset="-128"/>
              </a:rPr>
            </a:br>
            <a:r>
              <a:rPr lang="en-US" sz="4000" b="1" dirty="0" smtClean="0">
                <a:solidFill>
                  <a:schemeClr val="lt1"/>
                </a:solidFill>
                <a:latin typeface="Meiryo UI" panose="020B0604030504040204" pitchFamily="50" charset="-128"/>
                <a:ea typeface="Meiryo UI" panose="020B0604030504040204" pitchFamily="50" charset="-128"/>
              </a:rPr>
              <a:t>VJBOD </a:t>
            </a:r>
            <a:r>
              <a:rPr lang="en-US" sz="4000" b="1" dirty="0" err="1" smtClean="0">
                <a:solidFill>
                  <a:schemeClr val="lt1"/>
                </a:solidFill>
                <a:latin typeface="Meiryo UI" panose="020B0604030504040204" pitchFamily="50" charset="-128"/>
                <a:ea typeface="Meiryo UI" panose="020B0604030504040204" pitchFamily="50" charset="-128"/>
              </a:rPr>
              <a:t>Cloudによ</a:t>
            </a:r>
            <a:r>
              <a:rPr lang="ja-JP" altLang="en-US" sz="4000" b="1" dirty="0" err="1" smtClean="0">
                <a:solidFill>
                  <a:schemeClr val="lt1"/>
                </a:solidFill>
                <a:latin typeface="Meiryo UI" panose="020B0604030504040204" pitchFamily="50" charset="-128"/>
                <a:ea typeface="Meiryo UI" panose="020B0604030504040204" pitchFamily="50" charset="-128"/>
              </a:rPr>
              <a:t>って</a:t>
            </a:r>
            <a:r>
              <a:rPr lang="en-US" sz="4000" b="1" dirty="0" err="1" smtClean="0">
                <a:solidFill>
                  <a:schemeClr val="lt1"/>
                </a:solidFill>
                <a:latin typeface="Meiryo UI" panose="020B0604030504040204" pitchFamily="50" charset="-128"/>
                <a:ea typeface="Meiryo UI" panose="020B0604030504040204" pitchFamily="50" charset="-128"/>
              </a:rPr>
              <a:t>柔軟性</a:t>
            </a:r>
            <a:r>
              <a:rPr lang="en-US" sz="4000" b="1" dirty="0" err="1">
                <a:solidFill>
                  <a:schemeClr val="lt1"/>
                </a:solidFill>
                <a:latin typeface="Meiryo UI" panose="020B0604030504040204" pitchFamily="50" charset="-128"/>
                <a:ea typeface="Meiryo UI" panose="020B0604030504040204" pitchFamily="50" charset="-128"/>
              </a:rPr>
              <a:t>、経済性、</a:t>
            </a:r>
            <a:r>
              <a:rPr lang="en-US" sz="4000" b="1" dirty="0" err="1" smtClean="0">
                <a:solidFill>
                  <a:schemeClr val="lt1"/>
                </a:solidFill>
                <a:latin typeface="Meiryo UI" panose="020B0604030504040204" pitchFamily="50" charset="-128"/>
                <a:ea typeface="Meiryo UI" panose="020B0604030504040204" pitchFamily="50" charset="-128"/>
              </a:rPr>
              <a:t>安全性</a:t>
            </a:r>
            <a:r>
              <a:rPr lang="ja-JP" altLang="en-US" sz="4000" b="1" dirty="0" smtClean="0">
                <a:solidFill>
                  <a:schemeClr val="lt1"/>
                </a:solidFill>
                <a:latin typeface="Meiryo UI" panose="020B0604030504040204" pitchFamily="50" charset="-128"/>
                <a:ea typeface="Meiryo UI" panose="020B0604030504040204" pitchFamily="50" charset="-128"/>
              </a:rPr>
              <a:t>を実現</a:t>
            </a:r>
            <a:endParaRPr sz="4000" b="1" dirty="0">
              <a:solidFill>
                <a:schemeClr val="lt1"/>
              </a:solidFill>
              <a:latin typeface="Meiryo UI" panose="020B0604030504040204" pitchFamily="50" charset="-128"/>
              <a:ea typeface="Meiryo UI" panose="020B0604030504040204" pitchFamily="50" charset="-128"/>
              <a:sym typeface="Arial"/>
            </a:endParaRPr>
          </a:p>
        </p:txBody>
      </p:sp>
      <p:sp>
        <p:nvSpPr>
          <p:cNvPr id="773" name="Google Shape;773;p28"/>
          <p:cNvSpPr txBox="1"/>
          <p:nvPr/>
        </p:nvSpPr>
        <p:spPr>
          <a:xfrm>
            <a:off x="539506" y="1442909"/>
            <a:ext cx="1109001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QNAP </a:t>
            </a:r>
            <a:r>
              <a:rPr lang="en-US" sz="1800" dirty="0" err="1">
                <a:solidFill>
                  <a:schemeClr val="lt1"/>
                </a:solidFill>
                <a:latin typeface="Meiryo UI" panose="020B0604030504040204" pitchFamily="50" charset="-128"/>
                <a:ea typeface="Meiryo UI" panose="020B0604030504040204" pitchFamily="50" charset="-128"/>
              </a:rPr>
              <a:t>NASをクラウドオブジェクトストレージに接続し、帯域幅の使用量を減らし</a:t>
            </a:r>
            <a:r>
              <a:rPr lang="en-US" sz="1800" dirty="0" smtClean="0">
                <a:solidFill>
                  <a:schemeClr val="lt1"/>
                </a:solidFill>
                <a:latin typeface="Meiryo UI" panose="020B0604030504040204" pitchFamily="50" charset="-128"/>
                <a:ea typeface="Meiryo UI" panose="020B0604030504040204" pitchFamily="50" charset="-128"/>
              </a:rPr>
              <a:t>、</a:t>
            </a:r>
            <a:r>
              <a:rPr lang="ja-JP" altLang="en-US" sz="1800" dirty="0" smtClean="0">
                <a:solidFill>
                  <a:schemeClr val="lt1"/>
                </a:solidFill>
                <a:latin typeface="Meiryo UI" panose="020B0604030504040204" pitchFamily="50" charset="-128"/>
                <a:ea typeface="Meiryo UI" panose="020B0604030504040204" pitchFamily="50" charset="-128"/>
              </a:rPr>
              <a:t>さらに</a:t>
            </a:r>
            <a:r>
              <a:rPr lang="en-US" sz="1800" dirty="0" err="1" smtClean="0">
                <a:solidFill>
                  <a:schemeClr val="lt1"/>
                </a:solidFill>
                <a:latin typeface="Meiryo UI" panose="020B0604030504040204" pitchFamily="50" charset="-128"/>
                <a:ea typeface="Meiryo UI" panose="020B0604030504040204" pitchFamily="50" charset="-128"/>
              </a:rPr>
              <a:t>バックアップ時間を短縮し</a:t>
            </a:r>
            <a:r>
              <a:rPr lang="en-US" sz="1800" dirty="0" err="1">
                <a:solidFill>
                  <a:schemeClr val="lt1"/>
                </a:solidFill>
                <a:latin typeface="Meiryo UI" panose="020B0604030504040204" pitchFamily="50" charset="-128"/>
                <a:ea typeface="Meiryo UI" panose="020B0604030504040204" pitchFamily="50" charset="-128"/>
              </a:rPr>
              <a:t>、ストレージの使用量を最適化して、ビジネスデータをクラウドにバックアップします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619058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29" descr="A picture containing shirt&#10;&#10;Description automatically generated"/>
          <p:cNvPicPr preferRelativeResize="0"/>
          <p:nvPr/>
        </p:nvPicPr>
        <p:blipFill rotWithShape="1">
          <a:blip r:embed="rId3">
            <a:alphaModFix/>
          </a:blip>
          <a:srcRect/>
          <a:stretch/>
        </p:blipFill>
        <p:spPr>
          <a:xfrm>
            <a:off x="750351" y="1616274"/>
            <a:ext cx="1072153" cy="1072150"/>
          </a:xfrm>
          <a:prstGeom prst="rect">
            <a:avLst/>
          </a:prstGeom>
          <a:noFill/>
          <a:ln>
            <a:noFill/>
          </a:ln>
        </p:spPr>
      </p:pic>
      <p:pic>
        <p:nvPicPr>
          <p:cNvPr id="779" name="Google Shape;779;p29"/>
          <p:cNvPicPr preferRelativeResize="0"/>
          <p:nvPr/>
        </p:nvPicPr>
        <p:blipFill rotWithShape="1">
          <a:blip r:embed="rId4">
            <a:alphaModFix/>
          </a:blip>
          <a:srcRect/>
          <a:stretch/>
        </p:blipFill>
        <p:spPr>
          <a:xfrm>
            <a:off x="661927" y="3513687"/>
            <a:ext cx="688771" cy="535314"/>
          </a:xfrm>
          <a:prstGeom prst="rect">
            <a:avLst/>
          </a:prstGeom>
          <a:noFill/>
          <a:ln>
            <a:noFill/>
          </a:ln>
        </p:spPr>
      </p:pic>
      <p:pic>
        <p:nvPicPr>
          <p:cNvPr id="780" name="Google Shape;780;p29"/>
          <p:cNvPicPr preferRelativeResize="0"/>
          <p:nvPr/>
        </p:nvPicPr>
        <p:blipFill rotWithShape="1">
          <a:blip r:embed="rId5">
            <a:alphaModFix/>
          </a:blip>
          <a:srcRect/>
          <a:stretch/>
        </p:blipFill>
        <p:spPr>
          <a:xfrm>
            <a:off x="590210" y="4255375"/>
            <a:ext cx="804777" cy="625475"/>
          </a:xfrm>
          <a:prstGeom prst="rect">
            <a:avLst/>
          </a:prstGeom>
          <a:noFill/>
          <a:ln>
            <a:noFill/>
          </a:ln>
        </p:spPr>
      </p:pic>
      <p:pic>
        <p:nvPicPr>
          <p:cNvPr id="781" name="Google Shape;781;p29"/>
          <p:cNvPicPr preferRelativeResize="0"/>
          <p:nvPr/>
        </p:nvPicPr>
        <p:blipFill rotWithShape="1">
          <a:blip r:embed="rId6">
            <a:alphaModFix/>
          </a:blip>
          <a:srcRect/>
          <a:stretch/>
        </p:blipFill>
        <p:spPr>
          <a:xfrm>
            <a:off x="661928" y="5064035"/>
            <a:ext cx="749532" cy="582537"/>
          </a:xfrm>
          <a:prstGeom prst="rect">
            <a:avLst/>
          </a:prstGeom>
          <a:noFill/>
          <a:ln>
            <a:noFill/>
          </a:ln>
        </p:spPr>
      </p:pic>
      <p:pic>
        <p:nvPicPr>
          <p:cNvPr id="782" name="Google Shape;782;p29"/>
          <p:cNvPicPr preferRelativeResize="0"/>
          <p:nvPr/>
        </p:nvPicPr>
        <p:blipFill rotWithShape="1">
          <a:blip r:embed="rId7">
            <a:alphaModFix/>
          </a:blip>
          <a:srcRect/>
          <a:stretch/>
        </p:blipFill>
        <p:spPr>
          <a:xfrm>
            <a:off x="654738" y="5862129"/>
            <a:ext cx="750716" cy="583458"/>
          </a:xfrm>
          <a:prstGeom prst="rect">
            <a:avLst/>
          </a:prstGeom>
          <a:noFill/>
          <a:ln>
            <a:noFill/>
          </a:ln>
        </p:spPr>
      </p:pic>
      <p:pic>
        <p:nvPicPr>
          <p:cNvPr id="783" name="Google Shape;783;p29"/>
          <p:cNvPicPr preferRelativeResize="0"/>
          <p:nvPr/>
        </p:nvPicPr>
        <p:blipFill rotWithShape="1">
          <a:blip r:embed="rId8">
            <a:alphaModFix/>
          </a:blip>
          <a:srcRect/>
          <a:stretch/>
        </p:blipFill>
        <p:spPr>
          <a:xfrm>
            <a:off x="6480058" y="3466496"/>
            <a:ext cx="776573" cy="603555"/>
          </a:xfrm>
          <a:prstGeom prst="rect">
            <a:avLst/>
          </a:prstGeom>
          <a:noFill/>
          <a:ln>
            <a:noFill/>
          </a:ln>
        </p:spPr>
      </p:pic>
      <p:pic>
        <p:nvPicPr>
          <p:cNvPr id="784" name="Google Shape;784;p29"/>
          <p:cNvPicPr preferRelativeResize="0"/>
          <p:nvPr/>
        </p:nvPicPr>
        <p:blipFill rotWithShape="1">
          <a:blip r:embed="rId9">
            <a:alphaModFix/>
          </a:blip>
          <a:srcRect/>
          <a:stretch/>
        </p:blipFill>
        <p:spPr>
          <a:xfrm>
            <a:off x="6480058" y="4281646"/>
            <a:ext cx="776573" cy="603555"/>
          </a:xfrm>
          <a:prstGeom prst="rect">
            <a:avLst/>
          </a:prstGeom>
          <a:noFill/>
          <a:ln>
            <a:noFill/>
          </a:ln>
        </p:spPr>
      </p:pic>
      <p:pic>
        <p:nvPicPr>
          <p:cNvPr id="785" name="Google Shape;785;p29"/>
          <p:cNvPicPr preferRelativeResize="0"/>
          <p:nvPr/>
        </p:nvPicPr>
        <p:blipFill rotWithShape="1">
          <a:blip r:embed="rId10">
            <a:alphaModFix/>
          </a:blip>
          <a:srcRect/>
          <a:stretch/>
        </p:blipFill>
        <p:spPr>
          <a:xfrm>
            <a:off x="6480058" y="5036567"/>
            <a:ext cx="776573" cy="603555"/>
          </a:xfrm>
          <a:prstGeom prst="rect">
            <a:avLst/>
          </a:prstGeom>
          <a:noFill/>
          <a:ln>
            <a:noFill/>
          </a:ln>
        </p:spPr>
      </p:pic>
      <p:pic>
        <p:nvPicPr>
          <p:cNvPr id="786" name="Google Shape;786;p29"/>
          <p:cNvPicPr preferRelativeResize="0"/>
          <p:nvPr/>
        </p:nvPicPr>
        <p:blipFill rotWithShape="1">
          <a:blip r:embed="rId11">
            <a:alphaModFix/>
          </a:blip>
          <a:srcRect/>
          <a:stretch/>
        </p:blipFill>
        <p:spPr>
          <a:xfrm>
            <a:off x="6480058" y="5816382"/>
            <a:ext cx="776573" cy="603555"/>
          </a:xfrm>
          <a:prstGeom prst="rect">
            <a:avLst/>
          </a:prstGeom>
          <a:noFill/>
          <a:ln>
            <a:noFill/>
          </a:ln>
        </p:spPr>
      </p:pic>
      <p:sp>
        <p:nvSpPr>
          <p:cNvPr id="787" name="Google Shape;787;p29"/>
          <p:cNvSpPr/>
          <p:nvPr/>
        </p:nvSpPr>
        <p:spPr>
          <a:xfrm flipH="1">
            <a:off x="752081" y="2871609"/>
            <a:ext cx="3058833" cy="543157"/>
          </a:xfrm>
          <a:prstGeom prst="snip2DiagRect">
            <a:avLst>
              <a:gd name="adj1" fmla="val 0"/>
              <a:gd name="adj2" fmla="val 16667"/>
            </a:avLst>
          </a:prstGeom>
          <a:solidFill>
            <a:schemeClr val="accent2"/>
          </a:solidFill>
          <a:ln>
            <a:noFill/>
          </a:ln>
        </p:spPr>
        <p:txBody>
          <a:bodyPr spcFirstLastPara="1" wrap="square" lIns="91425" tIns="45700" rIns="91425" bIns="45700" anchor="ctr" anchorCtr="0">
            <a:noAutofit/>
          </a:bodyPr>
          <a:lstStyle/>
          <a:p>
            <a:pPr marL="380953" marR="0" lvl="0" indent="-380953"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Google</a:t>
            </a:r>
            <a:r>
              <a:rPr lang="en-US" sz="2000" b="1" dirty="0" smtClean="0">
                <a:solidFill>
                  <a:schemeClr val="lt1"/>
                </a:solidFill>
                <a:latin typeface="Meiryo UI" panose="020B0604030504040204" pitchFamily="50" charset="-128"/>
                <a:ea typeface="Meiryo UI" panose="020B0604030504040204" pitchFamily="50" charset="-128"/>
              </a:rPr>
              <a:t>™ Workspace</a:t>
            </a:r>
            <a:endParaRPr dirty="0">
              <a:latin typeface="Meiryo UI" panose="020B0604030504040204" pitchFamily="50" charset="-128"/>
              <a:ea typeface="Meiryo UI" panose="020B0604030504040204" pitchFamily="50" charset="-128"/>
            </a:endParaRPr>
          </a:p>
        </p:txBody>
      </p:sp>
      <p:sp>
        <p:nvSpPr>
          <p:cNvPr id="788" name="Google Shape;788;p29"/>
          <p:cNvSpPr/>
          <p:nvPr/>
        </p:nvSpPr>
        <p:spPr>
          <a:xfrm flipH="1">
            <a:off x="6639601" y="2871609"/>
            <a:ext cx="2662548" cy="543157"/>
          </a:xfrm>
          <a:prstGeom prst="snip2DiagRect">
            <a:avLst>
              <a:gd name="adj1" fmla="val 0"/>
              <a:gd name="adj2" fmla="val 16667"/>
            </a:avLst>
          </a:prstGeom>
          <a:solidFill>
            <a:schemeClr val="accent2"/>
          </a:solidFill>
          <a:ln>
            <a:noFill/>
          </a:ln>
        </p:spPr>
        <p:txBody>
          <a:bodyPr spcFirstLastPara="1" wrap="square" lIns="91425" tIns="45700" rIns="91425" bIns="45700" anchor="ctr" anchorCtr="0">
            <a:noAutofit/>
          </a:bodyPr>
          <a:lstStyle/>
          <a:p>
            <a:pPr marL="380953" marR="0" lvl="0" indent="-380953" algn="ctr" rtl="0">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Microsoft 365</a:t>
            </a:r>
            <a:r>
              <a:rPr lang="en-US" sz="20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789" name="Google Shape;789;p29"/>
          <p:cNvSpPr/>
          <p:nvPr/>
        </p:nvSpPr>
        <p:spPr>
          <a:xfrm>
            <a:off x="1349739" y="3488341"/>
            <a:ext cx="492234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Gmail</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Gmail</a:t>
            </a:r>
            <a:r>
              <a:rPr lang="ja-JP" altLang="en-US" dirty="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すべてのメールと添付ファイルをバックアップします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0" name="Google Shape;790;p29"/>
          <p:cNvSpPr/>
          <p:nvPr/>
        </p:nvSpPr>
        <p:spPr>
          <a:xfrm>
            <a:off x="1349739" y="4191148"/>
            <a:ext cx="5054812" cy="800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Google Drive</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Google</a:t>
            </a:r>
            <a:r>
              <a:rPr lang="en-US" dirty="0">
                <a:solidFill>
                  <a:schemeClr val="lt1"/>
                </a:solidFill>
                <a:latin typeface="Meiryo UI" panose="020B0604030504040204" pitchFamily="50" charset="-128"/>
                <a:ea typeface="Meiryo UI" panose="020B0604030504040204" pitchFamily="50" charset="-128"/>
              </a:rPr>
              <a:t> </a:t>
            </a:r>
            <a:r>
              <a:rPr lang="en-US" dirty="0" smtClean="0">
                <a:solidFill>
                  <a:schemeClr val="lt1"/>
                </a:solidFill>
                <a:latin typeface="Meiryo UI" panose="020B0604030504040204" pitchFamily="50" charset="-128"/>
                <a:ea typeface="Meiryo UI" panose="020B0604030504040204" pitchFamily="50" charset="-128"/>
              </a:rPr>
              <a:t>Drive</a:t>
            </a:r>
            <a:r>
              <a:rPr lang="ja-JP" altLang="en-US" dirty="0" err="1">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すべてのファイルバージョンをバックアップし</a:t>
            </a:r>
            <a:r>
              <a:rPr lang="en-US" dirty="0" err="1">
                <a:solidFill>
                  <a:schemeClr val="lt1"/>
                </a:solidFill>
                <a:latin typeface="Meiryo UI" panose="020B0604030504040204" pitchFamily="50" charset="-128"/>
                <a:ea typeface="Meiryo UI" panose="020B0604030504040204" pitchFamily="50" charset="-128"/>
              </a:rPr>
              <a:t>、マイドライブと共有ドライブをサポートします</a:t>
            </a:r>
            <a:endParaRPr dirty="0">
              <a:solidFill>
                <a:schemeClr val="lt1"/>
              </a:solidFill>
              <a:latin typeface="Meiryo UI" panose="020B0604030504040204" pitchFamily="50" charset="-128"/>
              <a:ea typeface="Meiryo UI" panose="020B0604030504040204" pitchFamily="50" charset="-128"/>
            </a:endParaRPr>
          </a:p>
        </p:txBody>
      </p:sp>
      <p:sp>
        <p:nvSpPr>
          <p:cNvPr id="791" name="Google Shape;791;p29"/>
          <p:cNvSpPr/>
          <p:nvPr/>
        </p:nvSpPr>
        <p:spPr>
          <a:xfrm>
            <a:off x="1349740" y="5190729"/>
            <a:ext cx="4831089"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Contacts</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Google</a:t>
            </a:r>
            <a:r>
              <a:rPr lang="en-US" dirty="0">
                <a:solidFill>
                  <a:schemeClr val="lt1"/>
                </a:solidFill>
                <a:latin typeface="Meiryo UI" panose="020B0604030504040204" pitchFamily="50" charset="-128"/>
                <a:ea typeface="Meiryo UI" panose="020B0604030504040204" pitchFamily="50" charset="-128"/>
              </a:rPr>
              <a:t> </a:t>
            </a:r>
            <a:r>
              <a:rPr lang="en-US" dirty="0" err="1" smtClean="0">
                <a:solidFill>
                  <a:schemeClr val="lt1"/>
                </a:solidFill>
                <a:latin typeface="Meiryo UI" panose="020B0604030504040204" pitchFamily="50" charset="-128"/>
                <a:ea typeface="Meiryo UI" panose="020B0604030504040204" pitchFamily="50" charset="-128"/>
              </a:rPr>
              <a:t>Contactsのすべての連絡先をバックアップします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2" name="Google Shape;792;p29"/>
          <p:cNvSpPr/>
          <p:nvPr/>
        </p:nvSpPr>
        <p:spPr>
          <a:xfrm>
            <a:off x="1367850" y="5944774"/>
            <a:ext cx="518535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smtClean="0">
                <a:solidFill>
                  <a:schemeClr val="lt1"/>
                </a:solidFill>
                <a:latin typeface="Meiryo UI" panose="020B0604030504040204" pitchFamily="50" charset="-128"/>
                <a:ea typeface="Meiryo UI" panose="020B0604030504040204" pitchFamily="50" charset="-128"/>
              </a:rPr>
              <a:t>Calender</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Google </a:t>
            </a:r>
            <a:r>
              <a:rPr lang="en-US" dirty="0" err="1" smtClean="0">
                <a:solidFill>
                  <a:schemeClr val="lt1"/>
                </a:solidFill>
                <a:latin typeface="Meiryo UI" panose="020B0604030504040204" pitchFamily="50" charset="-128"/>
                <a:ea typeface="Meiryo UI" panose="020B0604030504040204" pitchFamily="50" charset="-128"/>
              </a:rPr>
              <a:t>Calender</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すべてのイベントと添付ファイルをバックアップします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3" name="Google Shape;793;p29"/>
          <p:cNvSpPr/>
          <p:nvPr/>
        </p:nvSpPr>
        <p:spPr>
          <a:xfrm>
            <a:off x="7272285" y="3488181"/>
            <a:ext cx="443201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Outlook</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Outlook</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すべてのメールと添付ファイルをバックアップします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4" name="Google Shape;794;p29"/>
          <p:cNvSpPr/>
          <p:nvPr/>
        </p:nvSpPr>
        <p:spPr>
          <a:xfrm>
            <a:off x="7272286" y="4138877"/>
            <a:ext cx="413739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Contacts (People)</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Outlook </a:t>
            </a:r>
            <a:r>
              <a:rPr lang="en-US" dirty="0" err="1" smtClean="0">
                <a:solidFill>
                  <a:schemeClr val="lt1"/>
                </a:solidFill>
                <a:latin typeface="Meiryo UI" panose="020B0604030504040204" pitchFamily="50" charset="-128"/>
                <a:ea typeface="Meiryo UI" panose="020B0604030504040204" pitchFamily="50" charset="-128"/>
              </a:rPr>
              <a:t>People</a:t>
            </a:r>
            <a:r>
              <a:rPr lang="en-US" dirty="0" err="1">
                <a:solidFill>
                  <a:schemeClr val="lt1"/>
                </a:solidFill>
                <a:latin typeface="Meiryo UI" panose="020B0604030504040204" pitchFamily="50" charset="-128"/>
                <a:ea typeface="Meiryo UI" panose="020B0604030504040204" pitchFamily="50" charset="-128"/>
              </a:rPr>
              <a:t>のすべての連絡先をバックアップします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5" name="Google Shape;795;p29"/>
          <p:cNvSpPr/>
          <p:nvPr/>
        </p:nvSpPr>
        <p:spPr>
          <a:xfrm>
            <a:off x="7272285" y="4855493"/>
            <a:ext cx="4831088"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smtClean="0">
                <a:solidFill>
                  <a:schemeClr val="lt1"/>
                </a:solidFill>
                <a:latin typeface="Meiryo UI" panose="020B0604030504040204" pitchFamily="50" charset="-128"/>
                <a:ea typeface="Meiryo UI" panose="020B0604030504040204" pitchFamily="50" charset="-128"/>
              </a:rPr>
              <a:t>Calender</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Outlook</a:t>
            </a:r>
            <a:r>
              <a:rPr lang="en-US" dirty="0">
                <a:solidFill>
                  <a:schemeClr val="lt1"/>
                </a:solidFill>
                <a:latin typeface="Meiryo UI" panose="020B0604030504040204" pitchFamily="50" charset="-128"/>
                <a:ea typeface="Meiryo UI" panose="020B0604030504040204" pitchFamily="50" charset="-128"/>
              </a:rPr>
              <a:t> </a:t>
            </a:r>
            <a:r>
              <a:rPr lang="en-US" dirty="0" err="1" smtClean="0">
                <a:solidFill>
                  <a:schemeClr val="lt1"/>
                </a:solidFill>
                <a:latin typeface="Meiryo UI" panose="020B0604030504040204" pitchFamily="50" charset="-128"/>
                <a:ea typeface="Meiryo UI" panose="020B0604030504040204" pitchFamily="50" charset="-128"/>
              </a:rPr>
              <a:t>Calender</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すべてのイベントと添付ファイルをバックアップします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6" name="Google Shape;796;p29"/>
          <p:cNvSpPr/>
          <p:nvPr/>
        </p:nvSpPr>
        <p:spPr>
          <a:xfrm>
            <a:off x="7272285" y="5766954"/>
            <a:ext cx="4282376"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SharePoint &amp; OneDrive</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OneNoteを含むSharePointファイルとOneDrive</a:t>
            </a:r>
            <a:r>
              <a:rPr lang="en-US" dirty="0" err="1" smtClean="0">
                <a:solidFill>
                  <a:schemeClr val="lt1"/>
                </a:solidFill>
                <a:latin typeface="Meiryo UI" panose="020B0604030504040204" pitchFamily="50" charset="-128"/>
                <a:ea typeface="Meiryo UI" panose="020B0604030504040204" pitchFamily="50" charset="-128"/>
              </a:rPr>
              <a:t>ファイルをバックアップします</a:t>
            </a:r>
            <a:endParaRPr dirty="0">
              <a:solidFill>
                <a:schemeClr val="lt1"/>
              </a:solidFill>
              <a:latin typeface="Meiryo UI" panose="020B0604030504040204" pitchFamily="50" charset="-128"/>
              <a:ea typeface="Meiryo UI" panose="020B0604030504040204" pitchFamily="50" charset="-128"/>
            </a:endParaRPr>
          </a:p>
        </p:txBody>
      </p:sp>
      <p:sp>
        <p:nvSpPr>
          <p:cNvPr id="797" name="Google Shape;797;p29"/>
          <p:cNvSpPr/>
          <p:nvPr/>
        </p:nvSpPr>
        <p:spPr>
          <a:xfrm>
            <a:off x="2103298" y="1637934"/>
            <a:ext cx="8921181"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Boxafeを使用すると、</a:t>
            </a:r>
            <a:r>
              <a:rPr lang="en-US" sz="2000" dirty="0" err="1" smtClean="0">
                <a:solidFill>
                  <a:schemeClr val="lt1"/>
                </a:solidFill>
                <a:latin typeface="Meiryo UI" panose="020B0604030504040204" pitchFamily="50" charset="-128"/>
                <a:ea typeface="Meiryo UI" panose="020B0604030504040204" pitchFamily="50" charset="-128"/>
              </a:rPr>
              <a:t>データの損失を心配する必要</a:t>
            </a:r>
            <a:r>
              <a:rPr lang="ja-JP" altLang="en-US" sz="2000" dirty="0" smtClean="0">
                <a:solidFill>
                  <a:schemeClr val="lt1"/>
                </a:solidFill>
                <a:latin typeface="Meiryo UI" panose="020B0604030504040204" pitchFamily="50" charset="-128"/>
                <a:ea typeface="Meiryo UI" panose="020B0604030504040204" pitchFamily="50" charset="-128"/>
              </a:rPr>
              <a:t>がなくなります</a:t>
            </a:r>
            <a:r>
              <a:rPr lang="en-US" sz="2000" dirty="0" smtClean="0">
                <a:solidFill>
                  <a:schemeClr val="lt1"/>
                </a:solidFill>
                <a:latin typeface="Meiryo UI" panose="020B0604030504040204" pitchFamily="50" charset="-128"/>
                <a:ea typeface="Meiryo UI" panose="020B0604030504040204" pitchFamily="50" charset="-128"/>
              </a:rPr>
              <a:t>。</a:t>
            </a:r>
            <a:r>
              <a:rPr lang="en-US" sz="2000" dirty="0" err="1">
                <a:solidFill>
                  <a:schemeClr val="lt1"/>
                </a:solidFill>
                <a:latin typeface="Meiryo UI" panose="020B0604030504040204" pitchFamily="50" charset="-128"/>
                <a:ea typeface="Meiryo UI" panose="020B0604030504040204" pitchFamily="50" charset="-128"/>
              </a:rPr>
              <a:t>ファイル、メール、カレンダ</a:t>
            </a:r>
            <a:r>
              <a:rPr lang="en-US" sz="2000" dirty="0">
                <a:solidFill>
                  <a:schemeClr val="lt1"/>
                </a:solidFill>
                <a:latin typeface="Meiryo UI" panose="020B0604030504040204" pitchFamily="50" charset="-128"/>
                <a:ea typeface="Meiryo UI" panose="020B0604030504040204" pitchFamily="50" charset="-128"/>
              </a:rPr>
              <a:t>ー、</a:t>
            </a:r>
            <a:r>
              <a:rPr lang="en-US" sz="2000" dirty="0" err="1">
                <a:solidFill>
                  <a:schemeClr val="lt1"/>
                </a:solidFill>
                <a:latin typeface="Meiryo UI" panose="020B0604030504040204" pitchFamily="50" charset="-128"/>
                <a:ea typeface="Meiryo UI" panose="020B0604030504040204" pitchFamily="50" charset="-128"/>
              </a:rPr>
              <a:t>連絡先をGoogle</a:t>
            </a:r>
            <a:r>
              <a:rPr lang="en-US" sz="2000" dirty="0" smtClean="0">
                <a:solidFill>
                  <a:schemeClr val="lt1"/>
                </a:solidFill>
                <a:latin typeface="Meiryo UI" panose="020B0604030504040204" pitchFamily="50" charset="-128"/>
                <a:ea typeface="Meiryo UI" panose="020B0604030504040204" pitchFamily="50" charset="-128"/>
              </a:rPr>
              <a:t>™ </a:t>
            </a:r>
            <a:r>
              <a:rPr lang="en-US" sz="2000" dirty="0" err="1" smtClean="0">
                <a:solidFill>
                  <a:schemeClr val="lt1"/>
                </a:solidFill>
                <a:latin typeface="Meiryo UI" panose="020B0604030504040204" pitchFamily="50" charset="-128"/>
                <a:ea typeface="Meiryo UI" panose="020B0604030504040204" pitchFamily="50" charset="-128"/>
              </a:rPr>
              <a:t>Workspace</a:t>
            </a:r>
            <a:r>
              <a:rPr lang="en-US" sz="2000" dirty="0" err="1">
                <a:solidFill>
                  <a:schemeClr val="lt1"/>
                </a:solidFill>
                <a:latin typeface="Meiryo UI" panose="020B0604030504040204" pitchFamily="50" charset="-128"/>
                <a:ea typeface="Meiryo UI" panose="020B0604030504040204" pitchFamily="50" charset="-128"/>
              </a:rPr>
              <a:t>と</a:t>
            </a:r>
            <a:r>
              <a:rPr lang="en-US" sz="2000" dirty="0" err="1" smtClean="0">
                <a:solidFill>
                  <a:schemeClr val="lt1"/>
                </a:solidFill>
                <a:latin typeface="Meiryo UI" panose="020B0604030504040204" pitchFamily="50" charset="-128"/>
                <a:ea typeface="Meiryo UI" panose="020B0604030504040204" pitchFamily="50" charset="-128"/>
              </a:rPr>
              <a:t>Microsoft</a:t>
            </a:r>
            <a:r>
              <a:rPr lang="en-US" sz="2000" dirty="0" smtClean="0">
                <a:solidFill>
                  <a:schemeClr val="lt1"/>
                </a:solidFill>
                <a:latin typeface="Meiryo UI" panose="020B0604030504040204" pitchFamily="50" charset="-128"/>
                <a:ea typeface="Meiryo UI" panose="020B0604030504040204" pitchFamily="50" charset="-128"/>
              </a:rPr>
              <a:t> 365</a:t>
            </a:r>
            <a:r>
              <a:rPr lang="en-US" sz="2000" dirty="0">
                <a:solidFill>
                  <a:schemeClr val="lt1"/>
                </a:solidFill>
                <a:latin typeface="Meiryo UI" panose="020B0604030504040204" pitchFamily="50" charset="-128"/>
                <a:ea typeface="Meiryo UI" panose="020B0604030504040204" pitchFamily="50" charset="-128"/>
              </a:rPr>
              <a:t>®から</a:t>
            </a:r>
            <a:r>
              <a:rPr lang="en-US" sz="2000" dirty="0" smtClean="0">
                <a:solidFill>
                  <a:schemeClr val="lt1"/>
                </a:solidFill>
                <a:latin typeface="Meiryo UI" panose="020B0604030504040204" pitchFamily="50" charset="-128"/>
                <a:ea typeface="Meiryo UI" panose="020B0604030504040204" pitchFamily="50" charset="-128"/>
              </a:rPr>
              <a:t>QNAP </a:t>
            </a:r>
            <a:r>
              <a:rPr lang="en-US" sz="2000" dirty="0" err="1" smtClean="0">
                <a:solidFill>
                  <a:schemeClr val="lt1"/>
                </a:solidFill>
                <a:latin typeface="Meiryo UI" panose="020B0604030504040204" pitchFamily="50" charset="-128"/>
                <a:ea typeface="Meiryo UI" panose="020B0604030504040204" pitchFamily="50" charset="-128"/>
              </a:rPr>
              <a:t>NAS</a:t>
            </a:r>
            <a:r>
              <a:rPr lang="en-US" sz="2000" dirty="0" err="1">
                <a:solidFill>
                  <a:schemeClr val="lt1"/>
                </a:solidFill>
                <a:latin typeface="Meiryo UI" panose="020B0604030504040204" pitchFamily="50" charset="-128"/>
                <a:ea typeface="Meiryo UI" panose="020B0604030504040204" pitchFamily="50" charset="-128"/>
              </a:rPr>
              <a:t>にバックアップできます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sym typeface="Arial"/>
            </a:endParaRPr>
          </a:p>
        </p:txBody>
      </p:sp>
      <p:sp>
        <p:nvSpPr>
          <p:cNvPr id="798" name="Google Shape;798;p29"/>
          <p:cNvSpPr txBox="1"/>
          <p:nvPr/>
        </p:nvSpPr>
        <p:spPr>
          <a:xfrm>
            <a:off x="469557" y="324150"/>
            <a:ext cx="11422496" cy="1348863"/>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600" b="1" dirty="0" err="1">
                <a:solidFill>
                  <a:schemeClr val="lt1"/>
                </a:solidFill>
                <a:latin typeface="Meiryo UI" panose="020B0604030504040204" pitchFamily="50" charset="-128"/>
                <a:ea typeface="Meiryo UI" panose="020B0604030504040204" pitchFamily="50" charset="-128"/>
              </a:rPr>
              <a:t>Boxafeを使用したGoogle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Workspace</a:t>
            </a:r>
            <a:r>
              <a:rPr lang="en-US" sz="3600" b="1" dirty="0" err="1">
                <a:solidFill>
                  <a:schemeClr val="lt1"/>
                </a:solidFill>
                <a:latin typeface="Meiryo UI" panose="020B0604030504040204" pitchFamily="50" charset="-128"/>
                <a:ea typeface="Meiryo UI" panose="020B0604030504040204" pitchFamily="50" charset="-128"/>
              </a:rPr>
              <a:t>および</a:t>
            </a:r>
            <a:r>
              <a:rPr lang="en-US" sz="3600" b="1" dirty="0" err="1" smtClean="0">
                <a:solidFill>
                  <a:schemeClr val="lt1"/>
                </a:solidFill>
                <a:latin typeface="Meiryo UI" panose="020B0604030504040204" pitchFamily="50" charset="-128"/>
                <a:ea typeface="Meiryo UI" panose="020B0604030504040204" pitchFamily="50" charset="-128"/>
              </a:rPr>
              <a:t>Microsoft</a:t>
            </a:r>
            <a:r>
              <a:rPr lang="en-US" sz="3600" b="1" dirty="0" smtClean="0">
                <a:solidFill>
                  <a:schemeClr val="lt1"/>
                </a:solidFill>
                <a:latin typeface="Meiryo UI" panose="020B0604030504040204" pitchFamily="50" charset="-128"/>
                <a:ea typeface="Meiryo UI" panose="020B0604030504040204" pitchFamily="50" charset="-128"/>
              </a:rPr>
              <a:t> 365</a:t>
            </a:r>
            <a:r>
              <a:rPr lang="en-US" sz="3600" b="1" dirty="0">
                <a:solidFill>
                  <a:schemeClr val="lt1"/>
                </a:solidFill>
                <a:latin typeface="Meiryo UI" panose="020B0604030504040204" pitchFamily="50" charset="-128"/>
                <a:ea typeface="Meiryo UI" panose="020B0604030504040204" pitchFamily="50" charset="-128"/>
              </a:rPr>
              <a:t>®トータルバックアップソリューション</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530857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30"/>
          <p:cNvSpPr txBox="1">
            <a:spLocks noGrp="1"/>
          </p:cNvSpPr>
          <p:nvPr>
            <p:ph type="title" idx="4294967295"/>
          </p:nvPr>
        </p:nvSpPr>
        <p:spPr>
          <a:xfrm>
            <a:off x="378820" y="356818"/>
            <a:ext cx="11384812" cy="13733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smtClean="0">
                <a:solidFill>
                  <a:schemeClr val="lt1"/>
                </a:solidFill>
                <a:latin typeface="Meiryo UI" panose="020B0604030504040204" pitchFamily="50" charset="-128"/>
                <a:ea typeface="Meiryo UI" panose="020B0604030504040204" pitchFamily="50" charset="-128"/>
              </a:rPr>
              <a:t>仮想マシンとコンテナ化されたアプリをホストする</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オールインワンソリューション</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804" name="Google Shape;804;p30"/>
          <p:cNvPicPr preferRelativeResize="0"/>
          <p:nvPr/>
        </p:nvPicPr>
        <p:blipFill rotWithShape="1">
          <a:blip r:embed="rId3">
            <a:alphaModFix/>
          </a:blip>
          <a:srcRect/>
          <a:stretch/>
        </p:blipFill>
        <p:spPr>
          <a:xfrm>
            <a:off x="917401" y="1990505"/>
            <a:ext cx="1146380" cy="1146380"/>
          </a:xfrm>
          <a:prstGeom prst="rect">
            <a:avLst/>
          </a:prstGeom>
          <a:noFill/>
          <a:ln>
            <a:noFill/>
          </a:ln>
        </p:spPr>
      </p:pic>
      <p:sp>
        <p:nvSpPr>
          <p:cNvPr id="805" name="Google Shape;805;p30"/>
          <p:cNvSpPr/>
          <p:nvPr/>
        </p:nvSpPr>
        <p:spPr>
          <a:xfrm>
            <a:off x="1969611" y="2202745"/>
            <a:ext cx="413448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smtClean="0">
                <a:solidFill>
                  <a:schemeClr val="lt1"/>
                </a:solidFill>
                <a:latin typeface="Meiryo UI" panose="020B0604030504040204" pitchFamily="50" charset="-128"/>
                <a:ea typeface="Meiryo UI" panose="020B0604030504040204" pitchFamily="50" charset="-128"/>
              </a:rPr>
              <a:t>Virtualization Station</a:t>
            </a:r>
            <a:endParaRPr dirty="0">
              <a:latin typeface="Meiryo UI" panose="020B0604030504040204" pitchFamily="50" charset="-128"/>
              <a:ea typeface="Meiryo UI" panose="020B0604030504040204" pitchFamily="50" charset="-128"/>
            </a:endParaRPr>
          </a:p>
        </p:txBody>
      </p:sp>
      <p:sp>
        <p:nvSpPr>
          <p:cNvPr id="806" name="Google Shape;806;p30"/>
          <p:cNvSpPr/>
          <p:nvPr/>
        </p:nvSpPr>
        <p:spPr>
          <a:xfrm>
            <a:off x="7447999" y="2202745"/>
            <a:ext cx="336224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smtClean="0">
                <a:solidFill>
                  <a:schemeClr val="lt1"/>
                </a:solidFill>
                <a:latin typeface="Meiryo UI" panose="020B0604030504040204" pitchFamily="50" charset="-128"/>
                <a:ea typeface="Meiryo UI" panose="020B0604030504040204" pitchFamily="50" charset="-128"/>
              </a:rPr>
              <a:t>Container Station</a:t>
            </a:r>
            <a:endParaRPr dirty="0">
              <a:latin typeface="Meiryo UI" panose="020B0604030504040204" pitchFamily="50" charset="-128"/>
              <a:ea typeface="Meiryo UI" panose="020B0604030504040204" pitchFamily="50" charset="-128"/>
            </a:endParaRPr>
          </a:p>
        </p:txBody>
      </p:sp>
      <p:pic>
        <p:nvPicPr>
          <p:cNvPr id="807" name="Google Shape;807;p30"/>
          <p:cNvPicPr preferRelativeResize="0"/>
          <p:nvPr/>
        </p:nvPicPr>
        <p:blipFill rotWithShape="1">
          <a:blip r:embed="rId4">
            <a:alphaModFix/>
          </a:blip>
          <a:srcRect/>
          <a:stretch/>
        </p:blipFill>
        <p:spPr>
          <a:xfrm>
            <a:off x="6192528" y="1942109"/>
            <a:ext cx="1144587" cy="1146380"/>
          </a:xfrm>
          <a:prstGeom prst="rect">
            <a:avLst/>
          </a:prstGeom>
          <a:noFill/>
          <a:ln>
            <a:noFill/>
          </a:ln>
        </p:spPr>
      </p:pic>
      <p:grpSp>
        <p:nvGrpSpPr>
          <p:cNvPr id="808" name="Google Shape;808;p30"/>
          <p:cNvGrpSpPr/>
          <p:nvPr/>
        </p:nvGrpSpPr>
        <p:grpSpPr>
          <a:xfrm>
            <a:off x="6236473" y="4014264"/>
            <a:ext cx="5133698" cy="2290602"/>
            <a:chOff x="4572000" y="2832757"/>
            <a:chExt cx="4030362" cy="1798305"/>
          </a:xfrm>
        </p:grpSpPr>
        <p:sp>
          <p:nvSpPr>
            <p:cNvPr id="809" name="Google Shape;809;p30"/>
            <p:cNvSpPr/>
            <p:nvPr/>
          </p:nvSpPr>
          <p:spPr>
            <a:xfrm>
              <a:off x="4572000" y="2832757"/>
              <a:ext cx="972713" cy="988253"/>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JhengHei"/>
                <a:ea typeface="Microsoft JhengHei"/>
                <a:cs typeface="Microsoft JhengHei"/>
                <a:sym typeface="Microsoft JhengHei"/>
              </a:endParaRPr>
            </a:p>
          </p:txBody>
        </p:sp>
        <p:sp>
          <p:nvSpPr>
            <p:cNvPr id="810" name="Google Shape;810;p30"/>
            <p:cNvSpPr/>
            <p:nvPr/>
          </p:nvSpPr>
          <p:spPr>
            <a:xfrm>
              <a:off x="5606508" y="2832757"/>
              <a:ext cx="2995854" cy="988253"/>
            </a:xfrm>
            <a:prstGeom prst="rect">
              <a:avLst/>
            </a:prstGeom>
            <a:noFill/>
            <a:ln w="12700" cap="flat" cmpd="sng">
              <a:solidFill>
                <a:srgbClr val="B3C6E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JhengHei"/>
                <a:ea typeface="Microsoft JhengHei"/>
                <a:cs typeface="Microsoft JhengHei"/>
                <a:sym typeface="Microsoft JhengHei"/>
              </a:endParaRPr>
            </a:p>
          </p:txBody>
        </p:sp>
        <p:sp>
          <p:nvSpPr>
            <p:cNvPr id="811" name="Google Shape;811;p30"/>
            <p:cNvSpPr txBox="1"/>
            <p:nvPr/>
          </p:nvSpPr>
          <p:spPr>
            <a:xfrm>
              <a:off x="5604280" y="2833521"/>
              <a:ext cx="1008067" cy="196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lt1"/>
                  </a:solidFill>
                  <a:latin typeface="Microsoft JhengHei"/>
                  <a:ea typeface="Microsoft JhengHei"/>
                  <a:cs typeface="Microsoft JhengHei"/>
                  <a:sym typeface="Microsoft JhengHei"/>
                </a:rPr>
                <a:t>Container</a:t>
              </a:r>
              <a:endParaRPr sz="1100" b="1">
                <a:solidFill>
                  <a:schemeClr val="lt1"/>
                </a:solidFill>
                <a:latin typeface="Microsoft JhengHei"/>
                <a:ea typeface="Microsoft JhengHei"/>
                <a:cs typeface="Microsoft JhengHei"/>
                <a:sym typeface="Microsoft JhengHei"/>
              </a:endParaRPr>
            </a:p>
          </p:txBody>
        </p:sp>
        <p:sp>
          <p:nvSpPr>
            <p:cNvPr id="812" name="Google Shape;812;p30"/>
            <p:cNvSpPr/>
            <p:nvPr/>
          </p:nvSpPr>
          <p:spPr>
            <a:xfrm>
              <a:off x="5677200" y="3133196"/>
              <a:ext cx="902080" cy="261610"/>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icrosoft JhengHei"/>
                  <a:ea typeface="Microsoft JhengHei"/>
                  <a:cs typeface="Microsoft JhengHei"/>
                  <a:sym typeface="Microsoft JhengHei"/>
                </a:rPr>
                <a:t>Application</a:t>
              </a:r>
              <a:endParaRPr sz="1100" b="1" dirty="0">
                <a:solidFill>
                  <a:schemeClr val="dk1"/>
                </a:solidFill>
                <a:latin typeface="Microsoft JhengHei"/>
                <a:ea typeface="Microsoft JhengHei"/>
                <a:cs typeface="Microsoft JhengHei"/>
                <a:sym typeface="Microsoft JhengHei"/>
              </a:endParaRPr>
            </a:p>
          </p:txBody>
        </p:sp>
        <p:sp>
          <p:nvSpPr>
            <p:cNvPr id="813" name="Google Shape;813;p30"/>
            <p:cNvSpPr/>
            <p:nvPr/>
          </p:nvSpPr>
          <p:spPr>
            <a:xfrm>
              <a:off x="6649972" y="3133196"/>
              <a:ext cx="902080" cy="261610"/>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Application</a:t>
              </a:r>
              <a:endParaRPr sz="1100" b="1">
                <a:solidFill>
                  <a:schemeClr val="dk1"/>
                </a:solidFill>
                <a:latin typeface="Microsoft JhengHei"/>
                <a:ea typeface="Microsoft JhengHei"/>
                <a:cs typeface="Microsoft JhengHei"/>
                <a:sym typeface="Microsoft JhengHei"/>
              </a:endParaRPr>
            </a:p>
          </p:txBody>
        </p:sp>
        <p:sp>
          <p:nvSpPr>
            <p:cNvPr id="814" name="Google Shape;814;p30"/>
            <p:cNvSpPr/>
            <p:nvPr/>
          </p:nvSpPr>
          <p:spPr>
            <a:xfrm>
              <a:off x="7610777" y="3133196"/>
              <a:ext cx="902080" cy="261610"/>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Application</a:t>
              </a:r>
              <a:endParaRPr sz="1100" b="1">
                <a:solidFill>
                  <a:schemeClr val="dk1"/>
                </a:solidFill>
                <a:latin typeface="Microsoft JhengHei"/>
                <a:ea typeface="Microsoft JhengHei"/>
                <a:cs typeface="Microsoft JhengHei"/>
                <a:sym typeface="Microsoft JhengHei"/>
              </a:endParaRPr>
            </a:p>
          </p:txBody>
        </p:sp>
        <p:sp>
          <p:nvSpPr>
            <p:cNvPr id="815" name="Google Shape;815;p30"/>
            <p:cNvSpPr/>
            <p:nvPr/>
          </p:nvSpPr>
          <p:spPr>
            <a:xfrm>
              <a:off x="5677200" y="3454978"/>
              <a:ext cx="902080" cy="261610"/>
            </a:xfrm>
            <a:prstGeom prst="rect">
              <a:avLst/>
            </a:prstGeom>
            <a:solidFill>
              <a:srgbClr val="9CC2E5"/>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Filesystem</a:t>
              </a:r>
              <a:endParaRPr sz="1100" b="1">
                <a:solidFill>
                  <a:schemeClr val="dk1"/>
                </a:solidFill>
                <a:latin typeface="Microsoft JhengHei"/>
                <a:ea typeface="Microsoft JhengHei"/>
                <a:cs typeface="Microsoft JhengHei"/>
                <a:sym typeface="Microsoft JhengHei"/>
              </a:endParaRPr>
            </a:p>
          </p:txBody>
        </p:sp>
        <p:sp>
          <p:nvSpPr>
            <p:cNvPr id="816" name="Google Shape;816;p30"/>
            <p:cNvSpPr/>
            <p:nvPr/>
          </p:nvSpPr>
          <p:spPr>
            <a:xfrm>
              <a:off x="6649972" y="3454978"/>
              <a:ext cx="902080" cy="261610"/>
            </a:xfrm>
            <a:prstGeom prst="rect">
              <a:avLst/>
            </a:prstGeom>
            <a:solidFill>
              <a:srgbClr val="9CC2E5"/>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Filesystem</a:t>
              </a:r>
              <a:endParaRPr sz="1100" b="1">
                <a:solidFill>
                  <a:schemeClr val="dk1"/>
                </a:solidFill>
                <a:latin typeface="Microsoft JhengHei"/>
                <a:ea typeface="Microsoft JhengHei"/>
                <a:cs typeface="Microsoft JhengHei"/>
                <a:sym typeface="Microsoft JhengHei"/>
              </a:endParaRPr>
            </a:p>
          </p:txBody>
        </p:sp>
        <p:sp>
          <p:nvSpPr>
            <p:cNvPr id="817" name="Google Shape;817;p30"/>
            <p:cNvSpPr/>
            <p:nvPr/>
          </p:nvSpPr>
          <p:spPr>
            <a:xfrm>
              <a:off x="7610777" y="3454978"/>
              <a:ext cx="902080" cy="261610"/>
            </a:xfrm>
            <a:prstGeom prst="rect">
              <a:avLst/>
            </a:prstGeom>
            <a:solidFill>
              <a:srgbClr val="9CC2E5"/>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Filesystem</a:t>
              </a:r>
              <a:endParaRPr sz="1100" b="1">
                <a:solidFill>
                  <a:schemeClr val="dk1"/>
                </a:solidFill>
                <a:latin typeface="Microsoft JhengHei"/>
                <a:ea typeface="Microsoft JhengHei"/>
                <a:cs typeface="Microsoft JhengHei"/>
                <a:sym typeface="Microsoft JhengHei"/>
              </a:endParaRPr>
            </a:p>
          </p:txBody>
        </p:sp>
        <p:sp>
          <p:nvSpPr>
            <p:cNvPr id="818" name="Google Shape;818;p30"/>
            <p:cNvSpPr txBox="1"/>
            <p:nvPr/>
          </p:nvSpPr>
          <p:spPr>
            <a:xfrm>
              <a:off x="4572000" y="2895861"/>
              <a:ext cx="972714" cy="338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Container Station</a:t>
              </a:r>
              <a:endParaRPr sz="1100" b="1">
                <a:solidFill>
                  <a:schemeClr val="dk1"/>
                </a:solidFill>
                <a:latin typeface="Microsoft JhengHei"/>
                <a:ea typeface="Microsoft JhengHei"/>
                <a:cs typeface="Microsoft JhengHei"/>
                <a:sym typeface="Microsoft JhengHei"/>
              </a:endParaRPr>
            </a:p>
          </p:txBody>
        </p:sp>
        <p:pic>
          <p:nvPicPr>
            <p:cNvPr id="819" name="Google Shape;819;p30"/>
            <p:cNvPicPr preferRelativeResize="0"/>
            <p:nvPr/>
          </p:nvPicPr>
          <p:blipFill rotWithShape="1">
            <a:blip r:embed="rId5">
              <a:alphaModFix/>
            </a:blip>
            <a:srcRect/>
            <a:stretch/>
          </p:blipFill>
          <p:spPr>
            <a:xfrm>
              <a:off x="4667482" y="3368305"/>
              <a:ext cx="399720" cy="336907"/>
            </a:xfrm>
            <a:prstGeom prst="rect">
              <a:avLst/>
            </a:prstGeom>
            <a:noFill/>
            <a:ln>
              <a:noFill/>
            </a:ln>
          </p:spPr>
        </p:pic>
        <p:pic>
          <p:nvPicPr>
            <p:cNvPr id="820" name="Google Shape;820;p30" descr="一張含有 標誌, 時鐘 的圖片&#10;&#10;自動產生的描述"/>
            <p:cNvPicPr preferRelativeResize="0"/>
            <p:nvPr/>
          </p:nvPicPr>
          <p:blipFill rotWithShape="1">
            <a:blip r:embed="rId6">
              <a:alphaModFix/>
            </a:blip>
            <a:srcRect/>
            <a:stretch/>
          </p:blipFill>
          <p:spPr>
            <a:xfrm>
              <a:off x="5067203" y="3419845"/>
              <a:ext cx="424864" cy="285367"/>
            </a:xfrm>
            <a:prstGeom prst="rect">
              <a:avLst/>
            </a:prstGeom>
            <a:noFill/>
            <a:ln>
              <a:noFill/>
            </a:ln>
          </p:spPr>
        </p:pic>
        <p:sp>
          <p:nvSpPr>
            <p:cNvPr id="821" name="Google Shape;821;p30"/>
            <p:cNvSpPr/>
            <p:nvPr/>
          </p:nvSpPr>
          <p:spPr>
            <a:xfrm>
              <a:off x="4572000" y="3924611"/>
              <a:ext cx="4030362" cy="310139"/>
            </a:xfrm>
            <a:prstGeom prst="rect">
              <a:avLst/>
            </a:prstGeom>
            <a:solidFill>
              <a:srgbClr val="A8D08C"/>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Host OS</a:t>
              </a:r>
              <a:endParaRPr sz="1100" b="1">
                <a:solidFill>
                  <a:schemeClr val="dk1"/>
                </a:solidFill>
                <a:latin typeface="Microsoft JhengHei"/>
                <a:ea typeface="Microsoft JhengHei"/>
                <a:cs typeface="Microsoft JhengHei"/>
                <a:sym typeface="Microsoft JhengHei"/>
              </a:endParaRPr>
            </a:p>
          </p:txBody>
        </p:sp>
        <p:sp>
          <p:nvSpPr>
            <p:cNvPr id="822" name="Google Shape;822;p30"/>
            <p:cNvSpPr/>
            <p:nvPr/>
          </p:nvSpPr>
          <p:spPr>
            <a:xfrm>
              <a:off x="4572000" y="4320923"/>
              <a:ext cx="4030362" cy="310139"/>
            </a:xfrm>
            <a:prstGeom prst="rect">
              <a:avLst/>
            </a:prstGeom>
            <a:solidFill>
              <a:srgbClr val="C9C9C9"/>
            </a:solidFill>
            <a:ln w="12700" cap="flat" cmpd="sng">
              <a:solidFill>
                <a:srgbClr val="C9C9C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Microsoft JhengHei"/>
                  <a:ea typeface="Microsoft JhengHei"/>
                  <a:cs typeface="Microsoft JhengHei"/>
                  <a:sym typeface="Microsoft JhengHei"/>
                </a:rPr>
                <a:t>Hardware</a:t>
              </a:r>
              <a:endParaRPr sz="1100" b="1">
                <a:solidFill>
                  <a:schemeClr val="dk1"/>
                </a:solidFill>
                <a:latin typeface="Microsoft JhengHei"/>
                <a:ea typeface="Microsoft JhengHei"/>
                <a:cs typeface="Microsoft JhengHei"/>
                <a:sym typeface="Microsoft JhengHei"/>
              </a:endParaRPr>
            </a:p>
          </p:txBody>
        </p:sp>
      </p:grpSp>
      <p:grpSp>
        <p:nvGrpSpPr>
          <p:cNvPr id="823" name="Google Shape;823;p30"/>
          <p:cNvGrpSpPr/>
          <p:nvPr/>
        </p:nvGrpSpPr>
        <p:grpSpPr>
          <a:xfrm>
            <a:off x="791850" y="4503523"/>
            <a:ext cx="5133695" cy="951047"/>
            <a:chOff x="380456" y="4605816"/>
            <a:chExt cx="5844946" cy="1082810"/>
          </a:xfrm>
        </p:grpSpPr>
        <p:grpSp>
          <p:nvGrpSpPr>
            <p:cNvPr id="824" name="Google Shape;824;p30"/>
            <p:cNvGrpSpPr/>
            <p:nvPr/>
          </p:nvGrpSpPr>
          <p:grpSpPr>
            <a:xfrm>
              <a:off x="380456" y="4614344"/>
              <a:ext cx="4632333" cy="1065754"/>
              <a:chOff x="1360606" y="1631086"/>
              <a:chExt cx="3007657" cy="703044"/>
            </a:xfrm>
          </p:grpSpPr>
          <p:grpSp>
            <p:nvGrpSpPr>
              <p:cNvPr id="825" name="Google Shape;825;p30"/>
              <p:cNvGrpSpPr/>
              <p:nvPr/>
            </p:nvGrpSpPr>
            <p:grpSpPr>
              <a:xfrm>
                <a:off x="1360606" y="1631086"/>
                <a:ext cx="3007657" cy="703044"/>
                <a:chOff x="1360608" y="1631084"/>
                <a:chExt cx="3007661" cy="703043"/>
              </a:xfrm>
            </p:grpSpPr>
            <p:sp>
              <p:nvSpPr>
                <p:cNvPr id="826" name="Google Shape;826;p30"/>
                <p:cNvSpPr/>
                <p:nvPr/>
              </p:nvSpPr>
              <p:spPr>
                <a:xfrm>
                  <a:off x="1360608"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JhengHei"/>
                    <a:ea typeface="Microsoft JhengHei"/>
                    <a:cs typeface="Microsoft JhengHei"/>
                    <a:sym typeface="Microsoft JhengHei"/>
                  </a:endParaRPr>
                </a:p>
              </p:txBody>
            </p:sp>
            <p:sp>
              <p:nvSpPr>
                <p:cNvPr id="827" name="Google Shape;827;p30"/>
                <p:cNvSpPr/>
                <p:nvPr/>
              </p:nvSpPr>
              <p:spPr>
                <a:xfrm>
                  <a:off x="2128814"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JhengHei"/>
                    <a:ea typeface="Microsoft JhengHei"/>
                    <a:cs typeface="Microsoft JhengHei"/>
                    <a:sym typeface="Microsoft JhengHei"/>
                  </a:endParaRPr>
                </a:p>
              </p:txBody>
            </p:sp>
            <p:sp>
              <p:nvSpPr>
                <p:cNvPr id="828" name="Google Shape;828;p30"/>
                <p:cNvSpPr/>
                <p:nvPr/>
              </p:nvSpPr>
              <p:spPr>
                <a:xfrm>
                  <a:off x="2897020"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JhengHei"/>
                    <a:ea typeface="Microsoft JhengHei"/>
                    <a:cs typeface="Microsoft JhengHei"/>
                    <a:sym typeface="Microsoft JhengHei"/>
                  </a:endParaRPr>
                </a:p>
              </p:txBody>
            </p:sp>
            <p:sp>
              <p:nvSpPr>
                <p:cNvPr id="829" name="Google Shape;829;p30"/>
                <p:cNvSpPr/>
                <p:nvPr/>
              </p:nvSpPr>
              <p:spPr>
                <a:xfrm>
                  <a:off x="3665226"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JhengHei"/>
                    <a:ea typeface="Microsoft JhengHei"/>
                    <a:cs typeface="Microsoft JhengHei"/>
                    <a:sym typeface="Microsoft JhengHei"/>
                  </a:endParaRPr>
                </a:p>
              </p:txBody>
            </p:sp>
          </p:grpSp>
          <p:pic>
            <p:nvPicPr>
              <p:cNvPr id="830" name="Google Shape;830;p30"/>
              <p:cNvPicPr preferRelativeResize="0"/>
              <p:nvPr/>
            </p:nvPicPr>
            <p:blipFill rotWithShape="1">
              <a:blip r:embed="rId7">
                <a:alphaModFix/>
              </a:blip>
              <a:srcRect/>
              <a:stretch/>
            </p:blipFill>
            <p:spPr>
              <a:xfrm>
                <a:off x="3829006" y="1755316"/>
                <a:ext cx="375475" cy="444014"/>
              </a:xfrm>
              <a:prstGeom prst="rect">
                <a:avLst/>
              </a:prstGeom>
              <a:noFill/>
              <a:ln>
                <a:noFill/>
              </a:ln>
            </p:spPr>
          </p:pic>
          <p:pic>
            <p:nvPicPr>
              <p:cNvPr id="831" name="Google Shape;831;p30"/>
              <p:cNvPicPr preferRelativeResize="0"/>
              <p:nvPr/>
            </p:nvPicPr>
            <p:blipFill rotWithShape="1">
              <a:blip r:embed="rId8">
                <a:alphaModFix/>
              </a:blip>
              <a:srcRect/>
              <a:stretch/>
            </p:blipFill>
            <p:spPr>
              <a:xfrm>
                <a:off x="2271376" y="1748573"/>
                <a:ext cx="377479" cy="444014"/>
              </a:xfrm>
              <a:prstGeom prst="rect">
                <a:avLst/>
              </a:prstGeom>
              <a:noFill/>
              <a:ln>
                <a:noFill/>
              </a:ln>
            </p:spPr>
          </p:pic>
          <p:pic>
            <p:nvPicPr>
              <p:cNvPr id="832" name="Google Shape;832;p30"/>
              <p:cNvPicPr preferRelativeResize="0"/>
              <p:nvPr/>
            </p:nvPicPr>
            <p:blipFill rotWithShape="1">
              <a:blip r:embed="rId9">
                <a:alphaModFix/>
              </a:blip>
              <a:srcRect/>
              <a:stretch/>
            </p:blipFill>
            <p:spPr>
              <a:xfrm>
                <a:off x="2976423" y="1889079"/>
                <a:ext cx="559910" cy="161824"/>
              </a:xfrm>
              <a:prstGeom prst="rect">
                <a:avLst/>
              </a:prstGeom>
              <a:noFill/>
              <a:ln>
                <a:noFill/>
              </a:ln>
            </p:spPr>
          </p:pic>
          <p:pic>
            <p:nvPicPr>
              <p:cNvPr id="833" name="Google Shape;833;p30"/>
              <p:cNvPicPr preferRelativeResize="0"/>
              <p:nvPr/>
            </p:nvPicPr>
            <p:blipFill rotWithShape="1">
              <a:blip r:embed="rId10">
                <a:alphaModFix/>
              </a:blip>
              <a:srcRect/>
              <a:stretch/>
            </p:blipFill>
            <p:spPr>
              <a:xfrm>
                <a:off x="1488031" y="1779103"/>
                <a:ext cx="452027" cy="399363"/>
              </a:xfrm>
              <a:prstGeom prst="rect">
                <a:avLst/>
              </a:prstGeom>
              <a:noFill/>
              <a:ln>
                <a:noFill/>
              </a:ln>
            </p:spPr>
          </p:pic>
        </p:grpSp>
        <p:pic>
          <p:nvPicPr>
            <p:cNvPr id="834" name="Google Shape;834;p30"/>
            <p:cNvPicPr preferRelativeResize="0"/>
            <p:nvPr/>
          </p:nvPicPr>
          <p:blipFill rotWithShape="1">
            <a:blip r:embed="rId11">
              <a:alphaModFix/>
            </a:blip>
            <a:srcRect/>
            <a:stretch/>
          </p:blipFill>
          <p:spPr>
            <a:xfrm>
              <a:off x="5142592" y="4605816"/>
              <a:ext cx="1082810" cy="1082810"/>
            </a:xfrm>
            <a:prstGeom prst="rect">
              <a:avLst/>
            </a:prstGeom>
            <a:noFill/>
            <a:ln>
              <a:noFill/>
            </a:ln>
          </p:spPr>
        </p:pic>
      </p:grpSp>
      <p:sp>
        <p:nvSpPr>
          <p:cNvPr id="835" name="Google Shape;835;p30"/>
          <p:cNvSpPr/>
          <p:nvPr/>
        </p:nvSpPr>
        <p:spPr>
          <a:xfrm>
            <a:off x="885333" y="3221788"/>
            <a:ext cx="4942085"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Virtualization </a:t>
            </a:r>
            <a:r>
              <a:rPr lang="en-US" dirty="0" err="1">
                <a:solidFill>
                  <a:schemeClr val="lt1"/>
                </a:solidFill>
                <a:latin typeface="Meiryo UI" panose="020B0604030504040204" pitchFamily="50" charset="-128"/>
                <a:ea typeface="Meiryo UI" panose="020B0604030504040204" pitchFamily="50" charset="-128"/>
              </a:rPr>
              <a:t>Stationを使用すると、Turbo</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NAS</a:t>
            </a:r>
            <a:r>
              <a:rPr lang="en-US" dirty="0" err="1" smtClean="0">
                <a:solidFill>
                  <a:schemeClr val="lt1"/>
                </a:solidFill>
                <a:latin typeface="Meiryo UI" panose="020B0604030504040204" pitchFamily="50" charset="-128"/>
                <a:ea typeface="Meiryo UI" panose="020B0604030504040204" pitchFamily="50" charset="-128"/>
              </a:rPr>
              <a:t>上に仮想マシン</a:t>
            </a:r>
            <a:r>
              <a:rPr lang="en-US" dirty="0" smtClean="0">
                <a:solidFill>
                  <a:schemeClr val="lt1"/>
                </a:solidFill>
                <a:latin typeface="Meiryo UI" panose="020B0604030504040204" pitchFamily="50" charset="-128"/>
                <a:ea typeface="Meiryo UI" panose="020B0604030504040204" pitchFamily="50" charset="-128"/>
              </a:rPr>
              <a:t>(VM)</a:t>
            </a:r>
            <a:r>
              <a:rPr lang="en-US" dirty="0" err="1" smtClean="0">
                <a:solidFill>
                  <a:schemeClr val="lt1"/>
                </a:solidFill>
                <a:latin typeface="Meiryo UI" panose="020B0604030504040204" pitchFamily="50" charset="-128"/>
                <a:ea typeface="Meiryo UI" panose="020B0604030504040204" pitchFamily="50" charset="-128"/>
              </a:rPr>
              <a:t>を作成でき</a:t>
            </a:r>
            <a:r>
              <a:rPr lang="en-US" dirty="0" err="1">
                <a:solidFill>
                  <a:schemeClr val="lt1"/>
                </a:solidFill>
                <a:latin typeface="Meiryo UI" panose="020B0604030504040204" pitchFamily="50" charset="-128"/>
                <a:ea typeface="Meiryo UI" panose="020B0604030504040204" pitchFamily="50" charset="-128"/>
              </a:rPr>
              <a:t>、Windows、Linux</a:t>
            </a:r>
            <a:r>
              <a:rPr lang="en-US" dirty="0">
                <a:solidFill>
                  <a:schemeClr val="lt1"/>
                </a:solidFill>
                <a:latin typeface="Meiryo UI" panose="020B0604030504040204" pitchFamily="50" charset="-128"/>
                <a:ea typeface="Meiryo UI" panose="020B0604030504040204" pitchFamily="50" charset="-128"/>
              </a:rPr>
              <a:t>®、UNIX®、</a:t>
            </a:r>
            <a:r>
              <a:rPr lang="en-US" dirty="0" err="1">
                <a:solidFill>
                  <a:schemeClr val="lt1"/>
                </a:solidFill>
                <a:latin typeface="Meiryo UI" panose="020B0604030504040204" pitchFamily="50" charset="-128"/>
                <a:ea typeface="Meiryo UI" panose="020B0604030504040204" pitchFamily="50" charset="-128"/>
              </a:rPr>
              <a:t>Android、QuTScloudオペレーティングシステムをサポートします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836" name="Google Shape;836;p30"/>
          <p:cNvSpPr/>
          <p:nvPr/>
        </p:nvSpPr>
        <p:spPr>
          <a:xfrm>
            <a:off x="6091538" y="3201094"/>
            <a:ext cx="5572142"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LXDとDocker®</a:t>
            </a:r>
            <a:r>
              <a:rPr lang="en-US" dirty="0" err="1" smtClean="0">
                <a:solidFill>
                  <a:schemeClr val="lt1"/>
                </a:solidFill>
                <a:latin typeface="Meiryo UI" panose="020B0604030504040204" pitchFamily="50" charset="-128"/>
                <a:ea typeface="Meiryo UI" panose="020B0604030504040204" pitchFamily="50" charset="-128"/>
              </a:rPr>
              <a:t>の軽量仮想化テクノロジーを体験し</a:t>
            </a:r>
            <a:r>
              <a:rPr lang="ja-JP" altLang="en-US" dirty="0" smtClean="0">
                <a:solidFill>
                  <a:schemeClr val="lt1"/>
                </a:solidFill>
                <a:latin typeface="Meiryo UI" panose="020B0604030504040204" pitchFamily="50" charset="-128"/>
                <a:ea typeface="Meiryo UI" panose="020B0604030504040204" pitchFamily="50" charset="-128"/>
              </a:rPr>
              <a:t>て</a:t>
            </a:r>
            <a:r>
              <a:rPr lang="en-US" dirty="0" smtClean="0">
                <a:solidFill>
                  <a:schemeClr val="lt1"/>
                </a:solidFill>
                <a:latin typeface="Meiryo UI" panose="020B0604030504040204" pitchFamily="50" charset="-128"/>
                <a:ea typeface="Meiryo UI" panose="020B0604030504040204" pitchFamily="50" charset="-128"/>
              </a:rPr>
              <a:t>、</a:t>
            </a:r>
            <a:r>
              <a:rPr lang="en-US" dirty="0">
                <a:solidFill>
                  <a:schemeClr val="lt1"/>
                </a:solidFill>
                <a:latin typeface="Meiryo UI" panose="020B0604030504040204" pitchFamily="50" charset="-128"/>
                <a:ea typeface="Meiryo UI" panose="020B0604030504040204" pitchFamily="50" charset="-128"/>
              </a:rPr>
              <a:t>Docker </a:t>
            </a:r>
            <a:r>
              <a:rPr lang="en-US" dirty="0" smtClean="0">
                <a:solidFill>
                  <a:schemeClr val="lt1"/>
                </a:solidFill>
                <a:latin typeface="Meiryo UI" panose="020B0604030504040204" pitchFamily="50" charset="-128"/>
                <a:ea typeface="Meiryo UI" panose="020B0604030504040204" pitchFamily="50" charset="-128"/>
              </a:rPr>
              <a:t>Hub </a:t>
            </a:r>
            <a:r>
              <a:rPr lang="en-US" dirty="0" err="1" smtClean="0">
                <a:solidFill>
                  <a:schemeClr val="lt1"/>
                </a:solidFill>
                <a:latin typeface="Meiryo UI" panose="020B0604030504040204" pitchFamily="50" charset="-128"/>
                <a:ea typeface="Meiryo UI" panose="020B0604030504040204" pitchFamily="50" charset="-128"/>
              </a:rPr>
              <a:t>Registry</a:t>
            </a:r>
            <a:r>
              <a:rPr lang="en-US" dirty="0" err="1">
                <a:solidFill>
                  <a:schemeClr val="lt1"/>
                </a:solidFill>
                <a:latin typeface="Meiryo UI" panose="020B0604030504040204" pitchFamily="50" charset="-128"/>
                <a:ea typeface="Meiryo UI" panose="020B0604030504040204" pitchFamily="50" charset="-128"/>
              </a:rPr>
              <a:t>®からアプリをダウンロードし</a:t>
            </a:r>
            <a:r>
              <a:rPr lang="en-US" dirty="0" smtClean="0">
                <a:solidFill>
                  <a:schemeClr val="lt1"/>
                </a:solidFill>
                <a:latin typeface="Meiryo UI" panose="020B0604030504040204" pitchFamily="50" charset="-128"/>
                <a:ea typeface="Meiryo UI" panose="020B0604030504040204" pitchFamily="50" charset="-128"/>
              </a:rPr>
              <a:t>、</a:t>
            </a:r>
            <a:r>
              <a:rPr lang="ja-JP" altLang="en-US" dirty="0" smtClean="0">
                <a:solidFill>
                  <a:schemeClr val="lt1"/>
                </a:solidFill>
                <a:latin typeface="Meiryo UI" panose="020B0604030504040204" pitchFamily="50" charset="-128"/>
                <a:ea typeface="Meiryo UI" panose="020B0604030504040204" pitchFamily="50" charset="-128"/>
              </a:rPr>
              <a:t>また、</a:t>
            </a:r>
            <a:r>
              <a:rPr lang="en-US" dirty="0" err="1" smtClean="0">
                <a:solidFill>
                  <a:schemeClr val="lt1"/>
                </a:solidFill>
                <a:latin typeface="Meiryo UI" panose="020B0604030504040204" pitchFamily="50" charset="-128"/>
                <a:ea typeface="Meiryo UI" panose="020B0604030504040204" pitchFamily="50" charset="-128"/>
              </a:rPr>
              <a:t>コンテナをインポート</a:t>
            </a:r>
            <a:r>
              <a:rPr lang="en-US" dirty="0">
                <a:solidFill>
                  <a:schemeClr val="lt1"/>
                </a:solidFill>
                <a:latin typeface="Meiryo UI" panose="020B0604030504040204" pitchFamily="50" charset="-128"/>
                <a:ea typeface="Meiryo UI" panose="020B0604030504040204" pitchFamily="50" charset="-128"/>
              </a:rPr>
              <a:t>/</a:t>
            </a:r>
            <a:r>
              <a:rPr lang="en-US" dirty="0" err="1" smtClean="0">
                <a:solidFill>
                  <a:schemeClr val="lt1"/>
                </a:solidFill>
                <a:latin typeface="Meiryo UI" panose="020B0604030504040204" pitchFamily="50" charset="-128"/>
                <a:ea typeface="Meiryo UI" panose="020B0604030504040204" pitchFamily="50" charset="-128"/>
              </a:rPr>
              <a:t>エクスポートし</a:t>
            </a:r>
            <a:r>
              <a:rPr lang="ja-JP" altLang="en-US" dirty="0" smtClean="0">
                <a:solidFill>
                  <a:schemeClr val="lt1"/>
                </a:solidFill>
                <a:latin typeface="Meiryo UI" panose="020B0604030504040204" pitchFamily="50" charset="-128"/>
                <a:ea typeface="Meiryo UI" panose="020B0604030504040204" pitchFamily="50" charset="-128"/>
              </a:rPr>
              <a:t>て</a:t>
            </a:r>
            <a:r>
              <a:rPr lang="en-US" dirty="0" smtClean="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豊富なマイクロサービスを作成します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61448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31" descr="一張含有 螢幕擷取畫面 的圖片&#10;&#10;自動產生的描述"/>
          <p:cNvPicPr preferRelativeResize="0"/>
          <p:nvPr/>
        </p:nvPicPr>
        <p:blipFill rotWithShape="1">
          <a:blip r:embed="rId3">
            <a:alphaModFix/>
          </a:blip>
          <a:srcRect r="7086"/>
          <a:stretch/>
        </p:blipFill>
        <p:spPr>
          <a:xfrm>
            <a:off x="5995224" y="1541283"/>
            <a:ext cx="5873752" cy="2608065"/>
          </a:xfrm>
          <a:prstGeom prst="rect">
            <a:avLst/>
          </a:prstGeom>
          <a:noFill/>
          <a:ln>
            <a:noFill/>
          </a:ln>
        </p:spPr>
      </p:pic>
      <p:pic>
        <p:nvPicPr>
          <p:cNvPr id="842" name="Google Shape;842;p31" descr="一張含有 螢幕擷取畫面 的圖片&#10;&#10;自動產生的描述"/>
          <p:cNvPicPr preferRelativeResize="0"/>
          <p:nvPr/>
        </p:nvPicPr>
        <p:blipFill rotWithShape="1">
          <a:blip r:embed="rId4">
            <a:alphaModFix/>
          </a:blip>
          <a:srcRect/>
          <a:stretch/>
        </p:blipFill>
        <p:spPr>
          <a:xfrm>
            <a:off x="5995224" y="4223136"/>
            <a:ext cx="5898847" cy="2201953"/>
          </a:xfrm>
          <a:prstGeom prst="rect">
            <a:avLst/>
          </a:prstGeom>
          <a:noFill/>
          <a:ln>
            <a:noFill/>
          </a:ln>
          <a:effectLst>
            <a:outerShdw blurRad="317500" dist="38100" dir="16200000" rotWithShape="0">
              <a:srgbClr val="000000">
                <a:alpha val="40000"/>
              </a:srgbClr>
            </a:outerShdw>
          </a:effectLst>
        </p:spPr>
      </p:pic>
      <p:sp>
        <p:nvSpPr>
          <p:cNvPr id="843" name="Google Shape;843;p31"/>
          <p:cNvSpPr txBox="1"/>
          <p:nvPr/>
        </p:nvSpPr>
        <p:spPr>
          <a:xfrm>
            <a:off x="772754" y="432911"/>
            <a:ext cx="10708045" cy="96163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SR-IOVは、ハードウェアアクセラレーションにより、仮想マシンのネットワークパフォーマンスを20％向上させます</a:t>
            </a:r>
            <a:endParaRPr sz="3200" b="1" dirty="0">
              <a:solidFill>
                <a:schemeClr val="lt1"/>
              </a:solidFill>
              <a:latin typeface="Meiryo UI" panose="020B0604030504040204" pitchFamily="50" charset="-128"/>
              <a:ea typeface="Meiryo UI" panose="020B0604030504040204" pitchFamily="50" charset="-128"/>
              <a:sym typeface="Arial"/>
            </a:endParaRPr>
          </a:p>
        </p:txBody>
      </p:sp>
      <p:grpSp>
        <p:nvGrpSpPr>
          <p:cNvPr id="844" name="Google Shape;844;p31"/>
          <p:cNvGrpSpPr/>
          <p:nvPr/>
        </p:nvGrpSpPr>
        <p:grpSpPr>
          <a:xfrm>
            <a:off x="602931" y="3585023"/>
            <a:ext cx="5255285" cy="2709788"/>
            <a:chOff x="343042" y="3253228"/>
            <a:chExt cx="3555922" cy="1909077"/>
          </a:xfrm>
        </p:grpSpPr>
        <p:sp>
          <p:nvSpPr>
            <p:cNvPr id="845" name="Google Shape;845;p31"/>
            <p:cNvSpPr/>
            <p:nvPr/>
          </p:nvSpPr>
          <p:spPr>
            <a:xfrm>
              <a:off x="457951" y="3887902"/>
              <a:ext cx="3441013" cy="590535"/>
            </a:xfrm>
            <a:prstGeom prst="roundRect">
              <a:avLst>
                <a:gd name="adj" fmla="val 11968"/>
              </a:avLst>
            </a:prstGeom>
            <a:solidFill>
              <a:srgbClr val="7F7F7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46" name="Google Shape;846;p31"/>
            <p:cNvSpPr/>
            <p:nvPr/>
          </p:nvSpPr>
          <p:spPr>
            <a:xfrm>
              <a:off x="457951" y="4571770"/>
              <a:ext cx="3441013" cy="590535"/>
            </a:xfrm>
            <a:prstGeom prst="roundRect">
              <a:avLst>
                <a:gd name="adj" fmla="val 11968"/>
              </a:avLst>
            </a:prstGeom>
            <a:solidFill>
              <a:srgbClr val="7F7F7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847" name="Google Shape;847;p31"/>
            <p:cNvPicPr preferRelativeResize="0"/>
            <p:nvPr/>
          </p:nvPicPr>
          <p:blipFill rotWithShape="1">
            <a:blip r:embed="rId5">
              <a:alphaModFix/>
            </a:blip>
            <a:srcRect/>
            <a:stretch/>
          </p:blipFill>
          <p:spPr>
            <a:xfrm>
              <a:off x="1181684" y="3691887"/>
              <a:ext cx="143085" cy="884525"/>
            </a:xfrm>
            <a:prstGeom prst="rect">
              <a:avLst/>
            </a:prstGeom>
            <a:noFill/>
            <a:ln>
              <a:noFill/>
            </a:ln>
          </p:spPr>
        </p:pic>
        <p:pic>
          <p:nvPicPr>
            <p:cNvPr id="848" name="Google Shape;848;p31"/>
            <p:cNvPicPr preferRelativeResize="0"/>
            <p:nvPr/>
          </p:nvPicPr>
          <p:blipFill rotWithShape="1">
            <a:blip r:embed="rId5">
              <a:alphaModFix/>
            </a:blip>
            <a:srcRect/>
            <a:stretch/>
          </p:blipFill>
          <p:spPr>
            <a:xfrm rot="10800000">
              <a:off x="1386865" y="3772209"/>
              <a:ext cx="143085" cy="884525"/>
            </a:xfrm>
            <a:prstGeom prst="rect">
              <a:avLst/>
            </a:prstGeom>
            <a:noFill/>
            <a:ln>
              <a:noFill/>
            </a:ln>
          </p:spPr>
        </p:pic>
        <p:pic>
          <p:nvPicPr>
            <p:cNvPr id="849" name="Google Shape;849;p31"/>
            <p:cNvPicPr preferRelativeResize="0"/>
            <p:nvPr/>
          </p:nvPicPr>
          <p:blipFill rotWithShape="1">
            <a:blip r:embed="rId5">
              <a:alphaModFix/>
            </a:blip>
            <a:srcRect/>
            <a:stretch/>
          </p:blipFill>
          <p:spPr>
            <a:xfrm>
              <a:off x="2155662" y="3691887"/>
              <a:ext cx="143085" cy="884525"/>
            </a:xfrm>
            <a:prstGeom prst="rect">
              <a:avLst/>
            </a:prstGeom>
            <a:noFill/>
            <a:ln>
              <a:noFill/>
            </a:ln>
          </p:spPr>
        </p:pic>
        <p:pic>
          <p:nvPicPr>
            <p:cNvPr id="850" name="Google Shape;850;p31"/>
            <p:cNvPicPr preferRelativeResize="0"/>
            <p:nvPr/>
          </p:nvPicPr>
          <p:blipFill rotWithShape="1">
            <a:blip r:embed="rId5">
              <a:alphaModFix/>
            </a:blip>
            <a:srcRect/>
            <a:stretch/>
          </p:blipFill>
          <p:spPr>
            <a:xfrm rot="10800000">
              <a:off x="2360843" y="3772209"/>
              <a:ext cx="143085" cy="884525"/>
            </a:xfrm>
            <a:prstGeom prst="rect">
              <a:avLst/>
            </a:prstGeom>
            <a:noFill/>
            <a:ln>
              <a:noFill/>
            </a:ln>
          </p:spPr>
        </p:pic>
        <p:pic>
          <p:nvPicPr>
            <p:cNvPr id="851" name="Google Shape;851;p31"/>
            <p:cNvPicPr preferRelativeResize="0"/>
            <p:nvPr/>
          </p:nvPicPr>
          <p:blipFill rotWithShape="1">
            <a:blip r:embed="rId5">
              <a:alphaModFix/>
            </a:blip>
            <a:srcRect/>
            <a:stretch/>
          </p:blipFill>
          <p:spPr>
            <a:xfrm>
              <a:off x="3074702" y="3691887"/>
              <a:ext cx="143085" cy="884525"/>
            </a:xfrm>
            <a:prstGeom prst="rect">
              <a:avLst/>
            </a:prstGeom>
            <a:noFill/>
            <a:ln>
              <a:noFill/>
            </a:ln>
          </p:spPr>
        </p:pic>
        <p:pic>
          <p:nvPicPr>
            <p:cNvPr id="852" name="Google Shape;852;p31"/>
            <p:cNvPicPr preferRelativeResize="0"/>
            <p:nvPr/>
          </p:nvPicPr>
          <p:blipFill rotWithShape="1">
            <a:blip r:embed="rId5">
              <a:alphaModFix/>
            </a:blip>
            <a:srcRect/>
            <a:stretch/>
          </p:blipFill>
          <p:spPr>
            <a:xfrm rot="10800000">
              <a:off x="3279883" y="3772209"/>
              <a:ext cx="143085" cy="884525"/>
            </a:xfrm>
            <a:prstGeom prst="rect">
              <a:avLst/>
            </a:prstGeom>
            <a:noFill/>
            <a:ln>
              <a:noFill/>
            </a:ln>
          </p:spPr>
        </p:pic>
        <p:sp>
          <p:nvSpPr>
            <p:cNvPr id="853" name="Google Shape;853;p31"/>
            <p:cNvSpPr/>
            <p:nvPr/>
          </p:nvSpPr>
          <p:spPr>
            <a:xfrm>
              <a:off x="1039294"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sym typeface="Arial"/>
                </a:rPr>
                <a:t>VM</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854" name="Google Shape;854;p31"/>
            <p:cNvSpPr/>
            <p:nvPr/>
          </p:nvSpPr>
          <p:spPr>
            <a:xfrm>
              <a:off x="1039294"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sym typeface="Arial"/>
                </a:rPr>
                <a:t>VF Driver</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855" name="Google Shape;855;p31"/>
            <p:cNvSpPr/>
            <p:nvPr/>
          </p:nvSpPr>
          <p:spPr>
            <a:xfrm>
              <a:off x="1983713"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sym typeface="Arial"/>
                </a:rPr>
                <a:t>VM</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856" name="Google Shape;856;p31"/>
            <p:cNvSpPr/>
            <p:nvPr/>
          </p:nvSpPr>
          <p:spPr>
            <a:xfrm>
              <a:off x="1983713"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sym typeface="Arial"/>
                </a:rPr>
                <a:t>VF Driver</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857" name="Google Shape;857;p31"/>
            <p:cNvSpPr/>
            <p:nvPr/>
          </p:nvSpPr>
          <p:spPr>
            <a:xfrm>
              <a:off x="2905904"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sym typeface="Arial"/>
                </a:rPr>
                <a:t>VM</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858" name="Google Shape;858;p31"/>
            <p:cNvSpPr/>
            <p:nvPr/>
          </p:nvSpPr>
          <p:spPr>
            <a:xfrm>
              <a:off x="2905904"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sym typeface="Arial"/>
                </a:rPr>
                <a:t>VF Driver</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859" name="Google Shape;859;p31"/>
            <p:cNvSpPr/>
            <p:nvPr/>
          </p:nvSpPr>
          <p:spPr>
            <a:xfrm>
              <a:off x="910292" y="4612910"/>
              <a:ext cx="961235" cy="228763"/>
            </a:xfrm>
            <a:prstGeom prst="rect">
              <a:avLst/>
            </a:prstGeom>
            <a:solidFill>
              <a:srgbClr val="EFEA3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dk1"/>
                  </a:solidFill>
                  <a:latin typeface="Meiryo UI" panose="020B0604030504040204" pitchFamily="50" charset="-128"/>
                  <a:ea typeface="Meiryo UI" panose="020B0604030504040204" pitchFamily="50" charset="-128"/>
                  <a:sym typeface="Arial"/>
                </a:rPr>
                <a:t>Virtual Function</a:t>
              </a:r>
              <a:endParaRPr sz="1000" b="1" dirty="0">
                <a:solidFill>
                  <a:schemeClr val="dk1"/>
                </a:solidFill>
                <a:latin typeface="Meiryo UI" panose="020B0604030504040204" pitchFamily="50" charset="-128"/>
                <a:ea typeface="Meiryo UI" panose="020B0604030504040204" pitchFamily="50" charset="-128"/>
                <a:sym typeface="Arial"/>
              </a:endParaRPr>
            </a:p>
          </p:txBody>
        </p:sp>
        <p:sp>
          <p:nvSpPr>
            <p:cNvPr id="860" name="Google Shape;860;p31"/>
            <p:cNvSpPr/>
            <p:nvPr/>
          </p:nvSpPr>
          <p:spPr>
            <a:xfrm>
              <a:off x="1900876" y="4612910"/>
              <a:ext cx="961235" cy="228763"/>
            </a:xfrm>
            <a:prstGeom prst="rect">
              <a:avLst/>
            </a:prstGeom>
            <a:solidFill>
              <a:srgbClr val="EFEA3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dk1"/>
                  </a:solidFill>
                  <a:latin typeface="Meiryo UI" panose="020B0604030504040204" pitchFamily="50" charset="-128"/>
                  <a:ea typeface="Meiryo UI" panose="020B0604030504040204" pitchFamily="50" charset="-128"/>
                  <a:sym typeface="Arial"/>
                </a:rPr>
                <a:t>Virtual Function</a:t>
              </a:r>
              <a:endParaRPr sz="1000" b="1" dirty="0">
                <a:solidFill>
                  <a:schemeClr val="dk1"/>
                </a:solidFill>
                <a:latin typeface="Meiryo UI" panose="020B0604030504040204" pitchFamily="50" charset="-128"/>
                <a:ea typeface="Meiryo UI" panose="020B0604030504040204" pitchFamily="50" charset="-128"/>
                <a:sym typeface="Arial"/>
              </a:endParaRPr>
            </a:p>
          </p:txBody>
        </p:sp>
        <p:sp>
          <p:nvSpPr>
            <p:cNvPr id="861" name="Google Shape;861;p31"/>
            <p:cNvSpPr/>
            <p:nvPr/>
          </p:nvSpPr>
          <p:spPr>
            <a:xfrm>
              <a:off x="2891459" y="4612910"/>
              <a:ext cx="961235" cy="228763"/>
            </a:xfrm>
            <a:prstGeom prst="rect">
              <a:avLst/>
            </a:prstGeom>
            <a:solidFill>
              <a:srgbClr val="EFEA3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dk1"/>
                  </a:solidFill>
                  <a:latin typeface="Meiryo UI" panose="020B0604030504040204" pitchFamily="50" charset="-128"/>
                  <a:ea typeface="Meiryo UI" panose="020B0604030504040204" pitchFamily="50" charset="-128"/>
                  <a:sym typeface="Arial"/>
                </a:rPr>
                <a:t>Virtual Function</a:t>
              </a:r>
              <a:endParaRPr sz="1000" b="1" dirty="0">
                <a:solidFill>
                  <a:schemeClr val="dk1"/>
                </a:solidFill>
                <a:latin typeface="Meiryo UI" panose="020B0604030504040204" pitchFamily="50" charset="-128"/>
                <a:ea typeface="Meiryo UI" panose="020B0604030504040204" pitchFamily="50" charset="-128"/>
                <a:sym typeface="Arial"/>
              </a:endParaRPr>
            </a:p>
          </p:txBody>
        </p:sp>
        <p:sp>
          <p:nvSpPr>
            <p:cNvPr id="862" name="Google Shape;862;p31"/>
            <p:cNvSpPr/>
            <p:nvPr/>
          </p:nvSpPr>
          <p:spPr>
            <a:xfrm>
              <a:off x="910292" y="4878403"/>
              <a:ext cx="2942402" cy="228763"/>
            </a:xfrm>
            <a:prstGeom prst="rect">
              <a:avLst/>
            </a:prstGeom>
            <a:solidFill>
              <a:srgbClr val="03D2F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chemeClr val="dk1"/>
                  </a:solidFill>
                  <a:latin typeface="Meiryo UI" panose="020B0604030504040204" pitchFamily="50" charset="-128"/>
                  <a:ea typeface="Meiryo UI" panose="020B0604030504040204" pitchFamily="50" charset="-128"/>
                  <a:sym typeface="Arial"/>
                </a:rPr>
                <a:t>Virtual Ethernet Bridge + Classifier</a:t>
              </a:r>
              <a:endParaRPr sz="1000" b="1" dirty="0">
                <a:solidFill>
                  <a:schemeClr val="dk1"/>
                </a:solidFill>
                <a:latin typeface="Meiryo UI" panose="020B0604030504040204" pitchFamily="50" charset="-128"/>
                <a:ea typeface="Meiryo UI" panose="020B0604030504040204" pitchFamily="50" charset="-128"/>
                <a:sym typeface="Arial"/>
              </a:endParaRPr>
            </a:p>
          </p:txBody>
        </p:sp>
        <p:sp>
          <p:nvSpPr>
            <p:cNvPr id="863" name="Google Shape;863;p31"/>
            <p:cNvSpPr txBox="1"/>
            <p:nvPr/>
          </p:nvSpPr>
          <p:spPr>
            <a:xfrm>
              <a:off x="381712" y="3898962"/>
              <a:ext cx="769051" cy="2276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dirty="0">
                  <a:solidFill>
                    <a:schemeClr val="lt1"/>
                  </a:solidFill>
                  <a:latin typeface="Meiryo UI" panose="020B0604030504040204" pitchFamily="50" charset="-128"/>
                  <a:ea typeface="Meiryo UI" panose="020B0604030504040204" pitchFamily="50" charset="-128"/>
                  <a:sym typeface="Arial"/>
                </a:rPr>
                <a:t>NAS OS</a:t>
              </a:r>
              <a:endParaRPr sz="1500" b="1" dirty="0">
                <a:solidFill>
                  <a:schemeClr val="lt1"/>
                </a:solidFill>
                <a:latin typeface="Meiryo UI" panose="020B0604030504040204" pitchFamily="50" charset="-128"/>
                <a:ea typeface="Meiryo UI" panose="020B0604030504040204" pitchFamily="50" charset="-128"/>
                <a:sym typeface="Arial"/>
              </a:endParaRPr>
            </a:p>
          </p:txBody>
        </p:sp>
        <p:sp>
          <p:nvSpPr>
            <p:cNvPr id="864" name="Google Shape;864;p31"/>
            <p:cNvSpPr txBox="1"/>
            <p:nvPr/>
          </p:nvSpPr>
          <p:spPr>
            <a:xfrm>
              <a:off x="343042" y="4589808"/>
              <a:ext cx="575427" cy="2276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dirty="0">
                  <a:solidFill>
                    <a:schemeClr val="lt1"/>
                  </a:solidFill>
                  <a:latin typeface="Meiryo UI" panose="020B0604030504040204" pitchFamily="50" charset="-128"/>
                  <a:ea typeface="Meiryo UI" panose="020B0604030504040204" pitchFamily="50" charset="-128"/>
                  <a:sym typeface="Arial"/>
                </a:rPr>
                <a:t>NIC</a:t>
              </a:r>
              <a:endParaRPr sz="1500" b="1" dirty="0">
                <a:solidFill>
                  <a:schemeClr val="lt1"/>
                </a:solidFill>
                <a:latin typeface="Meiryo UI" panose="020B0604030504040204" pitchFamily="50" charset="-128"/>
                <a:ea typeface="Meiryo UI" panose="020B0604030504040204" pitchFamily="50" charset="-128"/>
                <a:sym typeface="Arial"/>
              </a:endParaRPr>
            </a:p>
          </p:txBody>
        </p:sp>
      </p:grpSp>
      <p:sp>
        <p:nvSpPr>
          <p:cNvPr id="865" name="Google Shape;865;p31"/>
          <p:cNvSpPr/>
          <p:nvPr/>
        </p:nvSpPr>
        <p:spPr>
          <a:xfrm>
            <a:off x="729984" y="6304001"/>
            <a:ext cx="6554736" cy="3477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smtClean="0">
                <a:solidFill>
                  <a:schemeClr val="lt1"/>
                </a:solidFill>
                <a:latin typeface="Meiryo UI" panose="020B0604030504040204" pitchFamily="50" charset="-128"/>
                <a:ea typeface="Meiryo UI" panose="020B0604030504040204" pitchFamily="50" charset="-128"/>
              </a:rPr>
              <a:t>注</a:t>
            </a:r>
            <a:r>
              <a:rPr lang="ja-JP" altLang="en-US" sz="1200" dirty="0" smtClean="0">
                <a:solidFill>
                  <a:schemeClr val="lt1"/>
                </a:solidFill>
                <a:latin typeface="Meiryo UI" panose="020B0604030504040204" pitchFamily="50" charset="-128"/>
                <a:ea typeface="Meiryo UI" panose="020B0604030504040204" pitchFamily="50" charset="-128"/>
              </a:rPr>
              <a:t>記</a:t>
            </a:r>
            <a:r>
              <a:rPr lang="en-US" altLang="ja-JP" sz="1200" dirty="0" smtClean="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NAS</a:t>
            </a:r>
            <a:r>
              <a:rPr lang="en-US" sz="1200" dirty="0" err="1">
                <a:solidFill>
                  <a:schemeClr val="lt1"/>
                </a:solidFill>
                <a:latin typeface="Meiryo UI" panose="020B0604030504040204" pitchFamily="50" charset="-128"/>
                <a:ea typeface="Meiryo UI" panose="020B0604030504040204" pitchFamily="50" charset="-128"/>
              </a:rPr>
              <a:t>はSR-IOVでサポートされているNICをインストールする必要があります</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866" name="Google Shape;866;p31"/>
          <p:cNvSpPr txBox="1"/>
          <p:nvPr/>
        </p:nvSpPr>
        <p:spPr>
          <a:xfrm>
            <a:off x="772755" y="1500293"/>
            <a:ext cx="5057344"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SR-IOV(</a:t>
            </a:r>
            <a:r>
              <a:rPr lang="en-US" b="1" dirty="0" err="1" smtClean="0">
                <a:solidFill>
                  <a:schemeClr val="lt1"/>
                </a:solidFill>
                <a:latin typeface="Meiryo UI" panose="020B0604030504040204" pitchFamily="50" charset="-128"/>
                <a:ea typeface="Meiryo UI" panose="020B0604030504040204" pitchFamily="50" charset="-128"/>
              </a:rPr>
              <a:t>シングルルート入力</a:t>
            </a:r>
            <a:r>
              <a:rPr lang="en-US" b="1" dirty="0">
                <a:solidFill>
                  <a:schemeClr val="lt1"/>
                </a:solidFill>
                <a:latin typeface="Meiryo UI" panose="020B0604030504040204" pitchFamily="50" charset="-128"/>
                <a:ea typeface="Meiryo UI" panose="020B0604030504040204" pitchFamily="50" charset="-128"/>
              </a:rPr>
              <a:t>/</a:t>
            </a:r>
            <a:r>
              <a:rPr lang="en-US" b="1" dirty="0" err="1" smtClean="0">
                <a:solidFill>
                  <a:schemeClr val="lt1"/>
                </a:solidFill>
                <a:latin typeface="Meiryo UI" panose="020B0604030504040204" pitchFamily="50" charset="-128"/>
                <a:ea typeface="Meiryo UI" panose="020B0604030504040204" pitchFamily="50" charset="-128"/>
              </a:rPr>
              <a:t>出力仮想化</a:t>
            </a:r>
            <a:r>
              <a:rPr lang="en-US" b="1" dirty="0" smtClean="0">
                <a:solidFill>
                  <a:schemeClr val="lt1"/>
                </a:solidFill>
                <a:latin typeface="Meiryo UI" panose="020B0604030504040204" pitchFamily="50" charset="-128"/>
                <a:ea typeface="Meiryo UI" panose="020B0604030504040204" pitchFamily="50" charset="-128"/>
              </a:rPr>
              <a:t>)</a:t>
            </a:r>
            <a:r>
              <a:rPr lang="en-US" b="1" dirty="0" err="1" smtClean="0">
                <a:solidFill>
                  <a:schemeClr val="lt1"/>
                </a:solidFill>
                <a:latin typeface="Meiryo UI" panose="020B0604030504040204" pitchFamily="50" charset="-128"/>
                <a:ea typeface="Meiryo UI" panose="020B0604030504040204" pitchFamily="50" charset="-128"/>
              </a:rPr>
              <a:t>を使用すると</a:t>
            </a:r>
            <a:r>
              <a:rPr lang="en-US" b="1" dirty="0" err="1">
                <a:solidFill>
                  <a:schemeClr val="lt1"/>
                </a:solidFill>
                <a:latin typeface="Meiryo UI" panose="020B0604030504040204" pitchFamily="50" charset="-128"/>
                <a:ea typeface="Meiryo UI" panose="020B0604030504040204" pitchFamily="50" charset="-128"/>
              </a:rPr>
              <a:t>、仮想マシン上のサービスで物理ネットワークの速度を楽しむことができます</a:t>
            </a:r>
            <a:r>
              <a:rPr lang="en-US" b="1" dirty="0">
                <a:solidFill>
                  <a:schemeClr val="lt1"/>
                </a:solidFill>
                <a:latin typeface="Meiryo UI" panose="020B0604030504040204" pitchFamily="50" charset="-128"/>
                <a:ea typeface="Meiryo UI" panose="020B0604030504040204" pitchFamily="50" charset="-128"/>
              </a:rPr>
              <a:t>。</a:t>
            </a:r>
            <a:endParaRPr sz="1100" dirty="0">
              <a:solidFill>
                <a:schemeClr val="lt1"/>
              </a:solidFill>
              <a:latin typeface="Meiryo UI" panose="020B0604030504040204" pitchFamily="50" charset="-128"/>
              <a:ea typeface="Meiryo UI" panose="020B0604030504040204" pitchFamily="50" charset="-128"/>
              <a:sym typeface="Arial"/>
            </a:endParaRPr>
          </a:p>
        </p:txBody>
      </p:sp>
      <p:sp>
        <p:nvSpPr>
          <p:cNvPr id="867" name="Google Shape;867;p31"/>
          <p:cNvSpPr txBox="1"/>
          <p:nvPr/>
        </p:nvSpPr>
        <p:spPr>
          <a:xfrm>
            <a:off x="473971" y="2097745"/>
            <a:ext cx="5223011" cy="1182020"/>
          </a:xfrm>
          <a:prstGeom prst="rect">
            <a:avLst/>
          </a:prstGeom>
          <a:noFill/>
          <a:ln>
            <a:noFill/>
          </a:ln>
        </p:spPr>
        <p:txBody>
          <a:bodyPr spcFirstLastPara="1" wrap="square" lIns="91425" tIns="45700" rIns="91425" bIns="45700" anchor="t" anchorCtr="0">
            <a:noAutofit/>
          </a:bodyPr>
          <a:lstStyle/>
          <a:p>
            <a:pPr marL="457200" marR="0" lvl="1" indent="-190500" algn="l" rtl="0">
              <a:lnSpc>
                <a:spcPct val="110000"/>
              </a:lnSpc>
              <a:spcBef>
                <a:spcPts val="500"/>
              </a:spcBef>
              <a:spcAft>
                <a:spcPts val="0"/>
              </a:spcAft>
              <a:buClr>
                <a:srgbClr val="F34F21"/>
              </a:buClr>
              <a:buSzPts val="1200"/>
              <a:buFont typeface="Arial"/>
              <a:buChar char="•"/>
            </a:pPr>
            <a:r>
              <a:rPr lang="en-US" sz="1200" dirty="0" err="1">
                <a:solidFill>
                  <a:schemeClr val="lt1"/>
                </a:solidFill>
                <a:latin typeface="Meiryo UI" panose="020B0604030504040204" pitchFamily="50" charset="-128"/>
                <a:ea typeface="Meiryo UI" panose="020B0604030504040204" pitchFamily="50" charset="-128"/>
              </a:rPr>
              <a:t>チケット予約サービス、キャッシュフローサービス</a:t>
            </a:r>
            <a:r>
              <a:rPr lang="en-US" sz="1200" dirty="0" smtClean="0">
                <a:solidFill>
                  <a:schemeClr val="lt1"/>
                </a:solidFill>
                <a:latin typeface="Meiryo UI" panose="020B0604030504040204" pitchFamily="50" charset="-128"/>
                <a:ea typeface="Meiryo UI" panose="020B0604030504040204" pitchFamily="50" charset="-128"/>
              </a:rPr>
              <a:t>、</a:t>
            </a:r>
            <a:r>
              <a:rPr lang="ja-JP" altLang="en-US" sz="1200" dirty="0">
                <a:solidFill>
                  <a:schemeClr val="lt1"/>
                </a:solidFill>
                <a:latin typeface="Meiryo UI" panose="020B0604030504040204" pitchFamily="50" charset="-128"/>
                <a:ea typeface="Meiryo UI" panose="020B0604030504040204" pitchFamily="50" charset="-128"/>
              </a:rPr>
              <a:t>オーディオビジュアル</a:t>
            </a:r>
            <a:r>
              <a:rPr lang="en-US" sz="1200" dirty="0" smtClean="0">
                <a:solidFill>
                  <a:schemeClr val="lt1"/>
                </a:solidFill>
                <a:latin typeface="Meiryo UI" panose="020B0604030504040204" pitchFamily="50" charset="-128"/>
                <a:ea typeface="Meiryo UI" panose="020B0604030504040204" pitchFamily="50" charset="-128"/>
              </a:rPr>
              <a:t>サービスなどのリアルタイムのサービスが必要な場合は</a:t>
            </a:r>
            <a:r>
              <a:rPr lang="en-US" sz="1200" dirty="0">
                <a:solidFill>
                  <a:schemeClr val="lt1"/>
                </a:solidFill>
                <a:latin typeface="Meiryo UI" panose="020B0604030504040204" pitchFamily="50" charset="-128"/>
                <a:ea typeface="Meiryo UI" panose="020B0604030504040204" pitchFamily="50" charset="-128"/>
              </a:rPr>
              <a:t>、ハードウェアネットワークカードの速度を直接楽しむことができ、ネットワーク遅延を削減します。</a:t>
            </a:r>
            <a:endParaRPr sz="1200"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110000"/>
              </a:lnSpc>
              <a:spcBef>
                <a:spcPts val="500"/>
              </a:spcBef>
              <a:spcAft>
                <a:spcPts val="0"/>
              </a:spcAft>
              <a:buClr>
                <a:srgbClr val="F34F21"/>
              </a:buClr>
              <a:buSzPts val="1200"/>
              <a:buFont typeface="Arial"/>
              <a:buChar char="•"/>
            </a:pPr>
            <a:r>
              <a:rPr lang="en-US" sz="1200" dirty="0" err="1">
                <a:solidFill>
                  <a:schemeClr val="lt1"/>
                </a:solidFill>
                <a:latin typeface="Meiryo UI" panose="020B0604030504040204" pitchFamily="50" charset="-128"/>
                <a:ea typeface="Meiryo UI" panose="020B0604030504040204" pitchFamily="50" charset="-128"/>
              </a:rPr>
              <a:t>ホストのCPUの使用量を減らします</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110000"/>
              </a:lnSpc>
              <a:spcBef>
                <a:spcPts val="500"/>
              </a:spcBef>
              <a:spcAft>
                <a:spcPts val="0"/>
              </a:spcAft>
              <a:buClr>
                <a:srgbClr val="F34F21"/>
              </a:buClr>
              <a:buSzPts val="1200"/>
              <a:buFont typeface="Arial"/>
              <a:buChar char="•"/>
            </a:pPr>
            <a:r>
              <a:rPr lang="en-US" sz="1200" dirty="0" err="1" smtClean="0">
                <a:solidFill>
                  <a:schemeClr val="lt1"/>
                </a:solidFill>
                <a:latin typeface="Meiryo UI" panose="020B0604030504040204" pitchFamily="50" charset="-128"/>
                <a:ea typeface="Meiryo UI" panose="020B0604030504040204" pitchFamily="50" charset="-128"/>
              </a:rPr>
              <a:t>ネットワーク効率</a:t>
            </a:r>
            <a:r>
              <a:rPr lang="ja-JP" altLang="en-US" sz="1200" dirty="0" smtClean="0">
                <a:solidFill>
                  <a:schemeClr val="lt1"/>
                </a:solidFill>
                <a:latin typeface="Meiryo UI" panose="020B0604030504040204" pitchFamily="50" charset="-128"/>
                <a:ea typeface="Meiryo UI" panose="020B0604030504040204" pitchFamily="50" charset="-128"/>
              </a:rPr>
              <a:t>が</a:t>
            </a:r>
            <a:r>
              <a:rPr lang="en-US" sz="1200" dirty="0" smtClean="0">
                <a:solidFill>
                  <a:schemeClr val="lt1"/>
                </a:solidFill>
                <a:latin typeface="Meiryo UI" panose="020B0604030504040204" pitchFamily="50" charset="-128"/>
                <a:ea typeface="Meiryo UI" panose="020B0604030504040204" pitchFamily="50" charset="-128"/>
              </a:rPr>
              <a:t>少なくとも</a:t>
            </a:r>
            <a:r>
              <a:rPr lang="en-US" sz="1200" dirty="0">
                <a:solidFill>
                  <a:schemeClr val="lt1"/>
                </a:solidFill>
                <a:latin typeface="Meiryo UI" panose="020B0604030504040204" pitchFamily="50" charset="-128"/>
                <a:ea typeface="Meiryo UI" panose="020B0604030504040204" pitchFamily="50" charset="-128"/>
              </a:rPr>
              <a:t>20％</a:t>
            </a:r>
            <a:r>
              <a:rPr lang="en-US" sz="1200" dirty="0" smtClean="0">
                <a:solidFill>
                  <a:schemeClr val="lt1"/>
                </a:solidFill>
                <a:latin typeface="Meiryo UI" panose="020B0604030504040204" pitchFamily="50" charset="-128"/>
                <a:ea typeface="Meiryo UI" panose="020B0604030504040204" pitchFamily="50" charset="-128"/>
              </a:rPr>
              <a:t>向上</a:t>
            </a:r>
            <a:r>
              <a:rPr lang="ja-JP" altLang="en-US" sz="1200" dirty="0" smtClean="0">
                <a:solidFill>
                  <a:schemeClr val="lt1"/>
                </a:solidFill>
                <a:latin typeface="Meiryo UI" panose="020B0604030504040204" pitchFamily="50" charset="-128"/>
                <a:ea typeface="Meiryo UI" panose="020B0604030504040204" pitchFamily="50" charset="-128"/>
              </a:rPr>
              <a:t>します。</a:t>
            </a:r>
            <a:endParaRPr sz="1200"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4491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2"/>
          <p:cNvSpPr txBox="1">
            <a:spLocks noGrp="1"/>
          </p:cNvSpPr>
          <p:nvPr>
            <p:ph type="title" idx="4294967295"/>
          </p:nvPr>
        </p:nvSpPr>
        <p:spPr>
          <a:xfrm>
            <a:off x="683888" y="554422"/>
            <a:ext cx="10686477" cy="116957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smtClean="0">
                <a:solidFill>
                  <a:schemeClr val="lt1"/>
                </a:solidFill>
                <a:latin typeface="Meiryo UI" panose="020B0604030504040204" pitchFamily="50" charset="-128"/>
                <a:ea typeface="Meiryo UI" panose="020B0604030504040204" pitchFamily="50" charset="-128"/>
              </a:rPr>
              <a:t>企業やワークグループに適した</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QuTScloud</a:t>
            </a:r>
            <a:r>
              <a:rPr lang="en-US" sz="3600" b="1" dirty="0" err="1">
                <a:solidFill>
                  <a:schemeClr val="lt1"/>
                </a:solidFill>
                <a:latin typeface="Meiryo UI" panose="020B0604030504040204" pitchFamily="50" charset="-128"/>
                <a:ea typeface="Meiryo UI" panose="020B0604030504040204" pitchFamily="50" charset="-128"/>
              </a:rPr>
              <a:t>仮想NASソリューション</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873" name="Google Shape;873;p32"/>
          <p:cNvPicPr preferRelativeResize="0"/>
          <p:nvPr/>
        </p:nvPicPr>
        <p:blipFill rotWithShape="1">
          <a:blip r:embed="rId3">
            <a:alphaModFix/>
          </a:blip>
          <a:srcRect/>
          <a:stretch/>
        </p:blipFill>
        <p:spPr>
          <a:xfrm>
            <a:off x="1303921" y="1556439"/>
            <a:ext cx="1965472" cy="1965472"/>
          </a:xfrm>
          <a:prstGeom prst="rect">
            <a:avLst/>
          </a:prstGeom>
          <a:noFill/>
          <a:ln>
            <a:noFill/>
          </a:ln>
        </p:spPr>
      </p:pic>
      <p:pic>
        <p:nvPicPr>
          <p:cNvPr id="874" name="Google Shape;874;p32"/>
          <p:cNvPicPr preferRelativeResize="0"/>
          <p:nvPr/>
        </p:nvPicPr>
        <p:blipFill rotWithShape="1">
          <a:blip r:embed="rId4">
            <a:alphaModFix/>
          </a:blip>
          <a:srcRect/>
          <a:stretch/>
        </p:blipFill>
        <p:spPr>
          <a:xfrm>
            <a:off x="4438442" y="2335560"/>
            <a:ext cx="7204283" cy="3575725"/>
          </a:xfrm>
          <a:prstGeom prst="rect">
            <a:avLst/>
          </a:prstGeom>
          <a:noFill/>
          <a:ln>
            <a:noFill/>
          </a:ln>
        </p:spPr>
      </p:pic>
      <p:sp>
        <p:nvSpPr>
          <p:cNvPr id="875" name="Google Shape;875;p32"/>
          <p:cNvSpPr/>
          <p:nvPr/>
        </p:nvSpPr>
        <p:spPr>
          <a:xfrm>
            <a:off x="549275" y="3420208"/>
            <a:ext cx="3593454" cy="2462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QuTScloudは、QNAPのQTSオペレーティングシステムに基づく仮想アプライアンスであり</a:t>
            </a:r>
            <a:r>
              <a:rPr lang="en-US" dirty="0" smtClean="0">
                <a:solidFill>
                  <a:schemeClr val="lt1"/>
                </a:solidFill>
                <a:latin typeface="Meiryo UI" panose="020B0604030504040204" pitchFamily="50" charset="-128"/>
                <a:ea typeface="Meiryo UI" panose="020B0604030504040204" pitchFamily="50" charset="-128"/>
              </a:rPr>
              <a:t>、</a:t>
            </a:r>
            <a:br>
              <a:rPr lang="en-US" dirty="0" smtClean="0">
                <a:solidFill>
                  <a:schemeClr val="lt1"/>
                </a:solidFill>
                <a:latin typeface="Meiryo UI" panose="020B0604030504040204" pitchFamily="50" charset="-128"/>
                <a:ea typeface="Meiryo UI" panose="020B0604030504040204" pitchFamily="50" charset="-128"/>
              </a:rPr>
            </a:br>
            <a:r>
              <a:rPr lang="en-US" dirty="0" smtClean="0">
                <a:solidFill>
                  <a:schemeClr val="lt1"/>
                </a:solidFill>
                <a:latin typeface="Meiryo UI" panose="020B0604030504040204" pitchFamily="50" charset="-128"/>
                <a:ea typeface="Meiryo UI" panose="020B0604030504040204" pitchFamily="50" charset="-128"/>
              </a:rPr>
              <a:t>QNAP Virtualization </a:t>
            </a:r>
            <a:r>
              <a:rPr lang="en-US" dirty="0" err="1" smtClean="0">
                <a:solidFill>
                  <a:schemeClr val="lt1"/>
                </a:solidFill>
                <a:latin typeface="Meiryo UI" panose="020B0604030504040204" pitchFamily="50" charset="-128"/>
                <a:ea typeface="Meiryo UI" panose="020B0604030504040204" pitchFamily="50" charset="-128"/>
              </a:rPr>
              <a:t>Stationですばやく起動できます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組織は、既存の仮想環境を使用し、ハードウェアスペースと追加のメンテナンス作業を節約し、アプリウェアのQuTScloudオペレーティングシステムのアプリケーションの利点を活用することで、予算の柔軟性を高めることができます。</a:t>
            </a:r>
            <a:endParaRPr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6861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33"/>
          <p:cNvSpPr txBox="1">
            <a:spLocks noGrp="1"/>
          </p:cNvSpPr>
          <p:nvPr>
            <p:ph type="title" idx="4294967295"/>
          </p:nvPr>
        </p:nvSpPr>
        <p:spPr>
          <a:xfrm>
            <a:off x="306772" y="562943"/>
            <a:ext cx="6053388" cy="10826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err="1" smtClean="0">
                <a:solidFill>
                  <a:schemeClr val="lt1"/>
                </a:solidFill>
                <a:latin typeface="Meiryo UI" panose="020B0604030504040204" pitchFamily="50" charset="-128"/>
                <a:ea typeface="Meiryo UI" panose="020B0604030504040204" pitchFamily="50" charset="-128"/>
              </a:rPr>
              <a:t>仮想化のための信頼性の高い高性能ストレージ</a:t>
            </a:r>
            <a:endParaRPr dirty="0">
              <a:latin typeface="Meiryo UI" panose="020B0604030504040204" pitchFamily="50" charset="-128"/>
              <a:ea typeface="Meiryo UI" panose="020B0604030504040204" pitchFamily="50" charset="-128"/>
            </a:endParaRPr>
          </a:p>
        </p:txBody>
      </p:sp>
      <p:sp>
        <p:nvSpPr>
          <p:cNvPr id="882" name="Google Shape;882;p33"/>
          <p:cNvSpPr/>
          <p:nvPr/>
        </p:nvSpPr>
        <p:spPr>
          <a:xfrm>
            <a:off x="306772" y="2051028"/>
            <a:ext cx="4783388"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TS-h1090FUは、</a:t>
            </a:r>
            <a:r>
              <a:rPr lang="en-US" sz="1600" dirty="0" smtClean="0">
                <a:solidFill>
                  <a:schemeClr val="lt1"/>
                </a:solidFill>
                <a:latin typeface="Meiryo UI" panose="020B0604030504040204" pitchFamily="50" charset="-128"/>
                <a:ea typeface="Meiryo UI" panose="020B0604030504040204" pitchFamily="50" charset="-128"/>
              </a:rPr>
              <a:t>主流の仮想化環境</a:t>
            </a:r>
            <a:r>
              <a:rPr lang="ja-JP" altLang="en-US" sz="1600" dirty="0" smtClean="0">
                <a:solidFill>
                  <a:schemeClr val="lt1"/>
                </a:solidFill>
                <a:latin typeface="Meiryo UI" panose="020B0604030504040204" pitchFamily="50" charset="-128"/>
                <a:ea typeface="Meiryo UI" panose="020B0604030504040204" pitchFamily="50" charset="-128"/>
              </a:rPr>
              <a:t>に対して、</a:t>
            </a:r>
            <a:r>
              <a:rPr lang="en-US" sz="1600" dirty="0" err="1" smtClean="0">
                <a:solidFill>
                  <a:schemeClr val="lt1"/>
                </a:solidFill>
                <a:latin typeface="Meiryo UI" panose="020B0604030504040204" pitchFamily="50" charset="-128"/>
                <a:ea typeface="Meiryo UI" panose="020B0604030504040204" pitchFamily="50" charset="-128"/>
              </a:rPr>
              <a:t>信頼性が高く</a:t>
            </a:r>
            <a:r>
              <a:rPr lang="en-US" sz="1600" dirty="0" err="1">
                <a:solidFill>
                  <a:schemeClr val="lt1"/>
                </a:solidFill>
                <a:latin typeface="Meiryo UI" panose="020B0604030504040204" pitchFamily="50" charset="-128"/>
                <a:ea typeface="Meiryo UI" panose="020B0604030504040204" pitchFamily="50" charset="-128"/>
              </a:rPr>
              <a:t>、高性能で、</a:t>
            </a:r>
            <a:r>
              <a:rPr lang="en-US" sz="1600" dirty="0" err="1" smtClean="0">
                <a:solidFill>
                  <a:schemeClr val="lt1"/>
                </a:solidFill>
                <a:latin typeface="Meiryo UI" panose="020B0604030504040204" pitchFamily="50" charset="-128"/>
                <a:ea typeface="Meiryo UI" panose="020B0604030504040204" pitchFamily="50" charset="-128"/>
              </a:rPr>
              <a:t>手頃なストレージソリューションとして</a:t>
            </a:r>
            <a:r>
              <a:rPr lang="ja-JP" altLang="en-US" sz="1600" dirty="0" err="1"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ブロックベースのiSCSI</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LUN</a:t>
            </a:r>
            <a:r>
              <a:rPr lang="en-US" sz="1600" dirty="0" err="1">
                <a:solidFill>
                  <a:schemeClr val="lt1"/>
                </a:solidFill>
                <a:latin typeface="Meiryo UI" panose="020B0604030504040204" pitchFamily="50" charset="-128"/>
                <a:ea typeface="Meiryo UI" panose="020B0604030504040204" pitchFamily="50" charset="-128"/>
              </a:rPr>
              <a:t>をサポートします</a:t>
            </a:r>
            <a:r>
              <a:rPr lang="en-US" sz="1600" dirty="0">
                <a:solidFill>
                  <a:schemeClr val="lt1"/>
                </a:solidFill>
                <a:latin typeface="Meiryo UI" panose="020B0604030504040204" pitchFamily="50" charset="-128"/>
                <a:ea typeface="Meiryo UI" panose="020B0604030504040204" pitchFamily="50" charset="-128"/>
              </a:rPr>
              <a:t>。 VMware</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VAAI</a:t>
            </a:r>
            <a:r>
              <a:rPr lang="en-US" sz="1600" dirty="0" err="1">
                <a:solidFill>
                  <a:schemeClr val="lt1"/>
                </a:solidFill>
                <a:latin typeface="Meiryo UI" panose="020B0604030504040204" pitchFamily="50" charset="-128"/>
                <a:ea typeface="Meiryo UI" panose="020B0604030504040204" pitchFamily="50" charset="-128"/>
              </a:rPr>
              <a:t>とMicrosoft</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ODXをサポートし</a:t>
            </a:r>
            <a:r>
              <a:rPr lang="ja-JP" altLang="en-US" sz="1600" dirty="0" smtClean="0">
                <a:solidFill>
                  <a:schemeClr val="lt1"/>
                </a:solidFill>
                <a:latin typeface="Meiryo UI" panose="020B0604030504040204" pitchFamily="50" charset="-128"/>
                <a:ea typeface="Meiryo UI" panose="020B0604030504040204" pitchFamily="50" charset="-128"/>
              </a:rPr>
              <a:t>ており</a:t>
            </a:r>
            <a:r>
              <a:rPr lang="en-US" sz="1600" dirty="0" smtClean="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ESXiサーバーとHyper-V</a:t>
            </a:r>
            <a:r>
              <a:rPr lang="en-US" sz="1600" dirty="0" err="1" smtClean="0">
                <a:solidFill>
                  <a:schemeClr val="lt1"/>
                </a:solidFill>
                <a:latin typeface="Meiryo UI" panose="020B0604030504040204" pitchFamily="50" charset="-128"/>
                <a:ea typeface="Meiryo UI" panose="020B0604030504040204" pitchFamily="50" charset="-128"/>
              </a:rPr>
              <a:t>のサーバーをオフロードすることでパフォーマンスを向上させ</a:t>
            </a:r>
            <a:r>
              <a:rPr lang="en-US" sz="1600" dirty="0" err="1">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Citrix</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XenServer</a:t>
            </a:r>
            <a:r>
              <a:rPr lang="en-US" sz="1600" dirty="0" err="1">
                <a:solidFill>
                  <a:schemeClr val="lt1"/>
                </a:solidFill>
                <a:latin typeface="Meiryo UI" panose="020B0604030504040204" pitchFamily="50" charset="-128"/>
                <a:ea typeface="Meiryo UI" panose="020B0604030504040204" pitchFamily="50" charset="-128"/>
              </a:rPr>
              <a:t>™と</a:t>
            </a:r>
            <a:r>
              <a:rPr lang="en-US" sz="1600" dirty="0" err="1" smtClean="0">
                <a:solidFill>
                  <a:schemeClr val="lt1"/>
                </a:solidFill>
                <a:latin typeface="Meiryo UI" panose="020B0604030504040204" pitchFamily="50" charset="-128"/>
                <a:ea typeface="Meiryo UI" panose="020B0604030504040204" pitchFamily="50" charset="-128"/>
              </a:rPr>
              <a:t>Veeam</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Readyの認定を取得し</a:t>
            </a:r>
            <a:r>
              <a:rPr lang="ja-JP" altLang="en-US" sz="1600" dirty="0" err="1" smtClean="0">
                <a:solidFill>
                  <a:schemeClr val="lt1"/>
                </a:solidFill>
                <a:latin typeface="Meiryo UI" panose="020B0604030504040204" pitchFamily="50" charset="-128"/>
                <a:ea typeface="Meiryo UI" panose="020B0604030504040204" pitchFamily="50" charset="-128"/>
              </a:rPr>
              <a:t>てい</a:t>
            </a:r>
            <a:r>
              <a:rPr lang="en-US" sz="1600" dirty="0" err="1" smtClean="0">
                <a:solidFill>
                  <a:schemeClr val="lt1"/>
                </a:solidFill>
                <a:latin typeface="Meiryo UI" panose="020B0604030504040204" pitchFamily="50" charset="-128"/>
                <a:ea typeface="Meiryo UI" panose="020B0604030504040204" pitchFamily="50" charset="-128"/>
              </a:rPr>
              <a:t>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icrosoft JhengHei"/>
              <a:ea typeface="Microsoft JhengHei"/>
              <a:cs typeface="Microsoft JhengHei"/>
              <a:sym typeface="Microsoft JhengHei"/>
            </a:endParaRPr>
          </a:p>
        </p:txBody>
      </p:sp>
      <p:pic>
        <p:nvPicPr>
          <p:cNvPr id="883" name="Google Shape;883;p33" descr="一張含有 文字 的圖片&#10;&#10;自動產生的描述"/>
          <p:cNvPicPr preferRelativeResize="0"/>
          <p:nvPr/>
        </p:nvPicPr>
        <p:blipFill rotWithShape="1">
          <a:blip r:embed="rId3">
            <a:alphaModFix/>
          </a:blip>
          <a:srcRect/>
          <a:stretch/>
        </p:blipFill>
        <p:spPr>
          <a:xfrm>
            <a:off x="1047504" y="4608190"/>
            <a:ext cx="1239247" cy="575552"/>
          </a:xfrm>
          <a:prstGeom prst="rect">
            <a:avLst/>
          </a:prstGeom>
          <a:noFill/>
          <a:ln>
            <a:noFill/>
          </a:ln>
        </p:spPr>
      </p:pic>
      <p:pic>
        <p:nvPicPr>
          <p:cNvPr id="884" name="Google Shape;884;p33" descr="一張含有 文字, 馬克杯 的圖片&#10;&#10;自動產生的描述"/>
          <p:cNvPicPr preferRelativeResize="0"/>
          <p:nvPr/>
        </p:nvPicPr>
        <p:blipFill rotWithShape="1">
          <a:blip r:embed="rId4">
            <a:alphaModFix/>
          </a:blip>
          <a:srcRect/>
          <a:stretch/>
        </p:blipFill>
        <p:spPr>
          <a:xfrm>
            <a:off x="997799" y="5451656"/>
            <a:ext cx="1288952" cy="1142011"/>
          </a:xfrm>
          <a:prstGeom prst="rect">
            <a:avLst/>
          </a:prstGeom>
          <a:noFill/>
          <a:ln>
            <a:noFill/>
          </a:ln>
        </p:spPr>
      </p:pic>
      <p:pic>
        <p:nvPicPr>
          <p:cNvPr id="885" name="Google Shape;885;p33"/>
          <p:cNvPicPr preferRelativeResize="0"/>
          <p:nvPr/>
        </p:nvPicPr>
        <p:blipFill rotWithShape="1">
          <a:blip r:embed="rId5">
            <a:alphaModFix/>
          </a:blip>
          <a:srcRect/>
          <a:stretch/>
        </p:blipFill>
        <p:spPr>
          <a:xfrm>
            <a:off x="2841300" y="5611100"/>
            <a:ext cx="1075829" cy="782631"/>
          </a:xfrm>
          <a:prstGeom prst="rect">
            <a:avLst/>
          </a:prstGeom>
          <a:noFill/>
          <a:ln>
            <a:noFill/>
          </a:ln>
        </p:spPr>
      </p:pic>
      <p:pic>
        <p:nvPicPr>
          <p:cNvPr id="886" name="Google Shape;886;p33" descr="一張含有 文字 的圖片&#10;&#10;自動產生的描述"/>
          <p:cNvPicPr preferRelativeResize="0"/>
          <p:nvPr/>
        </p:nvPicPr>
        <p:blipFill rotWithShape="1">
          <a:blip r:embed="rId6">
            <a:alphaModFix/>
          </a:blip>
          <a:srcRect/>
          <a:stretch/>
        </p:blipFill>
        <p:spPr>
          <a:xfrm>
            <a:off x="3039068" y="4424205"/>
            <a:ext cx="680290" cy="759537"/>
          </a:xfrm>
          <a:prstGeom prst="rect">
            <a:avLst/>
          </a:prstGeom>
          <a:noFill/>
          <a:ln>
            <a:noFill/>
          </a:ln>
        </p:spPr>
      </p:pic>
    </p:spTree>
    <p:extLst>
      <p:ext uri="{BB962C8B-B14F-4D97-AF65-F5344CB8AC3E}">
        <p14:creationId xmlns:p14="http://schemas.microsoft.com/office/powerpoint/2010/main" val="2241613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34"/>
          <p:cNvSpPr txBox="1">
            <a:spLocks noGrp="1"/>
          </p:cNvSpPr>
          <p:nvPr>
            <p:ph type="title" idx="4294967295"/>
          </p:nvPr>
        </p:nvSpPr>
        <p:spPr>
          <a:xfrm>
            <a:off x="510872" y="307555"/>
            <a:ext cx="11209274" cy="15065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QNAP NAS、QVR </a:t>
            </a:r>
            <a:r>
              <a:rPr lang="en-US" sz="3600" b="1" dirty="0" err="1">
                <a:solidFill>
                  <a:schemeClr val="lt1"/>
                </a:solidFill>
                <a:latin typeface="Meiryo UI" panose="020B0604030504040204" pitchFamily="50" charset="-128"/>
                <a:ea typeface="Meiryo UI" panose="020B0604030504040204" pitchFamily="50" charset="-128"/>
              </a:rPr>
              <a:t>Elite、およびIP</a:t>
            </a:r>
            <a:r>
              <a:rPr lang="en-US" sz="3600" b="1" dirty="0" err="1" smtClean="0">
                <a:solidFill>
                  <a:schemeClr val="lt1"/>
                </a:solidFill>
                <a:latin typeface="Meiryo UI" panose="020B0604030504040204" pitchFamily="50" charset="-128"/>
                <a:ea typeface="Meiryo UI" panose="020B0604030504040204" pitchFamily="50" charset="-128"/>
              </a:rPr>
              <a:t>カメラを使用して</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包括的な監視システムを構築</a:t>
            </a:r>
            <a:endParaRPr sz="3600" b="1" dirty="0">
              <a:solidFill>
                <a:schemeClr val="lt1"/>
              </a:solidFill>
              <a:latin typeface="Meiryo UI" panose="020B0604030504040204" pitchFamily="50" charset="-128"/>
              <a:ea typeface="Meiryo UI" panose="020B0604030504040204" pitchFamily="50" charset="-128"/>
              <a:sym typeface="Arial"/>
            </a:endParaRPr>
          </a:p>
        </p:txBody>
      </p:sp>
      <p:pic>
        <p:nvPicPr>
          <p:cNvPr id="892" name="Google Shape;892;p34" descr="A close up of a logo&#10;&#10;Description automatically generated"/>
          <p:cNvPicPr preferRelativeResize="0"/>
          <p:nvPr/>
        </p:nvPicPr>
        <p:blipFill rotWithShape="1">
          <a:blip r:embed="rId3">
            <a:alphaModFix/>
          </a:blip>
          <a:srcRect/>
          <a:stretch/>
        </p:blipFill>
        <p:spPr>
          <a:xfrm>
            <a:off x="723892" y="1609442"/>
            <a:ext cx="1260000" cy="1260000"/>
          </a:xfrm>
          <a:prstGeom prst="rect">
            <a:avLst/>
          </a:prstGeom>
          <a:noFill/>
          <a:ln>
            <a:noFill/>
          </a:ln>
        </p:spPr>
      </p:pic>
      <p:grpSp>
        <p:nvGrpSpPr>
          <p:cNvPr id="893" name="Google Shape;893;p34"/>
          <p:cNvGrpSpPr/>
          <p:nvPr/>
        </p:nvGrpSpPr>
        <p:grpSpPr>
          <a:xfrm>
            <a:off x="715795" y="3358929"/>
            <a:ext cx="3225455" cy="2961644"/>
            <a:chOff x="414332" y="3058561"/>
            <a:chExt cx="3919395" cy="3598826"/>
          </a:xfrm>
        </p:grpSpPr>
        <p:pic>
          <p:nvPicPr>
            <p:cNvPr id="894" name="Google Shape;894;p34"/>
            <p:cNvPicPr preferRelativeResize="0"/>
            <p:nvPr/>
          </p:nvPicPr>
          <p:blipFill rotWithShape="1">
            <a:blip r:embed="rId4">
              <a:alphaModFix/>
            </a:blip>
            <a:srcRect l="2120" t="2694" r="2121" b="2434"/>
            <a:stretch/>
          </p:blipFill>
          <p:spPr>
            <a:xfrm>
              <a:off x="414332" y="4990678"/>
              <a:ext cx="1826444" cy="1637213"/>
            </a:xfrm>
            <a:prstGeom prst="rect">
              <a:avLst/>
            </a:prstGeom>
            <a:noFill/>
            <a:ln>
              <a:noFill/>
            </a:ln>
          </p:spPr>
        </p:pic>
        <p:pic>
          <p:nvPicPr>
            <p:cNvPr id="895" name="Google Shape;895;p34"/>
            <p:cNvPicPr preferRelativeResize="0"/>
            <p:nvPr/>
          </p:nvPicPr>
          <p:blipFill rotWithShape="1">
            <a:blip r:embed="rId5">
              <a:alphaModFix/>
            </a:blip>
            <a:srcRect l="3245" t="1907" r="1984" b="2356"/>
            <a:stretch/>
          </p:blipFill>
          <p:spPr>
            <a:xfrm>
              <a:off x="2506986" y="3058561"/>
              <a:ext cx="1826443" cy="1655465"/>
            </a:xfrm>
            <a:prstGeom prst="rect">
              <a:avLst/>
            </a:prstGeom>
            <a:noFill/>
            <a:ln>
              <a:noFill/>
            </a:ln>
          </p:spPr>
        </p:pic>
        <p:pic>
          <p:nvPicPr>
            <p:cNvPr id="896" name="Google Shape;896;p34" descr="一張含有 文字 的圖片&#10;&#10;自動產生的描述"/>
            <p:cNvPicPr preferRelativeResize="0"/>
            <p:nvPr/>
          </p:nvPicPr>
          <p:blipFill rotWithShape="1">
            <a:blip r:embed="rId6">
              <a:alphaModFix/>
            </a:blip>
            <a:srcRect l="2162" t="939" r="957" b="1889"/>
            <a:stretch/>
          </p:blipFill>
          <p:spPr>
            <a:xfrm>
              <a:off x="2507283" y="4977069"/>
              <a:ext cx="1826444" cy="1680318"/>
            </a:xfrm>
            <a:prstGeom prst="rect">
              <a:avLst/>
            </a:prstGeom>
            <a:noFill/>
            <a:ln>
              <a:noFill/>
            </a:ln>
          </p:spPr>
        </p:pic>
        <p:pic>
          <p:nvPicPr>
            <p:cNvPr id="897" name="Google Shape;897;p34"/>
            <p:cNvPicPr preferRelativeResize="0"/>
            <p:nvPr/>
          </p:nvPicPr>
          <p:blipFill rotWithShape="1">
            <a:blip r:embed="rId7">
              <a:alphaModFix/>
            </a:blip>
            <a:srcRect l="2166" t="1758" r="1582" b="2209"/>
            <a:stretch/>
          </p:blipFill>
          <p:spPr>
            <a:xfrm>
              <a:off x="424170" y="3058561"/>
              <a:ext cx="1816604" cy="1673606"/>
            </a:xfrm>
            <a:prstGeom prst="rect">
              <a:avLst/>
            </a:prstGeom>
            <a:noFill/>
            <a:ln>
              <a:noFill/>
            </a:ln>
          </p:spPr>
        </p:pic>
      </p:grpSp>
      <p:pic>
        <p:nvPicPr>
          <p:cNvPr id="898" name="Google Shape;898;p34"/>
          <p:cNvPicPr preferRelativeResize="0"/>
          <p:nvPr/>
        </p:nvPicPr>
        <p:blipFill rotWithShape="1">
          <a:blip r:embed="rId8">
            <a:alphaModFix/>
          </a:blip>
          <a:srcRect/>
          <a:stretch/>
        </p:blipFill>
        <p:spPr>
          <a:xfrm>
            <a:off x="4257118" y="3254315"/>
            <a:ext cx="5709183" cy="3123259"/>
          </a:xfrm>
          <a:prstGeom prst="rect">
            <a:avLst/>
          </a:prstGeom>
          <a:noFill/>
          <a:ln>
            <a:noFill/>
          </a:ln>
        </p:spPr>
      </p:pic>
      <p:pic>
        <p:nvPicPr>
          <p:cNvPr id="899" name="Google Shape;899;p34"/>
          <p:cNvPicPr preferRelativeResize="0"/>
          <p:nvPr/>
        </p:nvPicPr>
        <p:blipFill rotWithShape="1">
          <a:blip r:embed="rId9">
            <a:alphaModFix/>
          </a:blip>
          <a:srcRect/>
          <a:stretch/>
        </p:blipFill>
        <p:spPr>
          <a:xfrm>
            <a:off x="8116375" y="3892902"/>
            <a:ext cx="4075625" cy="2551696"/>
          </a:xfrm>
          <a:prstGeom prst="rect">
            <a:avLst/>
          </a:prstGeom>
          <a:noFill/>
          <a:ln>
            <a:noFill/>
          </a:ln>
        </p:spPr>
      </p:pic>
      <p:sp>
        <p:nvSpPr>
          <p:cNvPr id="900" name="Google Shape;900;p34"/>
          <p:cNvSpPr txBox="1"/>
          <p:nvPr/>
        </p:nvSpPr>
        <p:spPr>
          <a:xfrm>
            <a:off x="4220625" y="2906892"/>
            <a:ext cx="5598788" cy="369332"/>
          </a:xfrm>
          <a:prstGeom prst="rect">
            <a:avLst/>
          </a:prstGeom>
          <a:noFill/>
          <a:ln>
            <a:noFill/>
          </a:ln>
        </p:spPr>
        <p:txBody>
          <a:bodyPr spcFirstLastPara="1" wrap="square" lIns="91425" tIns="45700" rIns="91425" bIns="45700" anchor="t" anchorCtr="0">
            <a:noAutofit/>
          </a:bodyPr>
          <a:lstStyle/>
          <a:p>
            <a:pPr marL="180975" marR="0" lvl="0" indent="-180975" algn="l" rtl="0">
              <a:spcBef>
                <a:spcPts val="0"/>
              </a:spcBef>
              <a:spcAft>
                <a:spcPts val="0"/>
              </a:spcAft>
              <a:buClr>
                <a:schemeClr val="lt1"/>
              </a:buClr>
              <a:buSzPts val="1800"/>
              <a:buFont typeface="Arial"/>
              <a:buChar char="•"/>
            </a:pPr>
            <a:r>
              <a:rPr lang="en-US" sz="1800" dirty="0" smtClean="0">
                <a:solidFill>
                  <a:schemeClr val="lt1"/>
                </a:solidFill>
                <a:latin typeface="Meiryo UI" panose="020B0604030504040204" pitchFamily="50" charset="-128"/>
                <a:ea typeface="Meiryo UI" panose="020B0604030504040204" pitchFamily="50" charset="-128"/>
              </a:rPr>
              <a:t>Windows/</a:t>
            </a:r>
            <a:r>
              <a:rPr lang="en-US" sz="1800" dirty="0" err="1" smtClean="0">
                <a:solidFill>
                  <a:schemeClr val="lt1"/>
                </a:solidFill>
                <a:latin typeface="Meiryo UI" panose="020B0604030504040204" pitchFamily="50" charset="-128"/>
                <a:ea typeface="Meiryo UI" panose="020B0604030504040204" pitchFamily="50" charset="-128"/>
              </a:rPr>
              <a:t>macOS</a:t>
            </a:r>
            <a:r>
              <a:rPr lang="en-US" sz="1800" dirty="0" smtClean="0">
                <a:solidFill>
                  <a:schemeClr val="lt1"/>
                </a:solidFill>
                <a:latin typeface="Meiryo UI" panose="020B0604030504040204" pitchFamily="50" charset="-128"/>
                <a:ea typeface="Meiryo UI" panose="020B0604030504040204" pitchFamily="50" charset="-128"/>
              </a:rPr>
              <a:t>/iOS/Android QVR Pro</a:t>
            </a:r>
            <a:r>
              <a:rPr lang="ja-JP" altLang="en-US" sz="1800" dirty="0" smtClean="0">
                <a:solidFill>
                  <a:schemeClr val="lt1"/>
                </a:solidFill>
                <a:latin typeface="Meiryo UI" panose="020B0604030504040204" pitchFamily="50" charset="-128"/>
                <a:ea typeface="Meiryo UI" panose="020B0604030504040204" pitchFamily="50" charset="-128"/>
              </a:rPr>
              <a:t> </a:t>
            </a:r>
            <a:r>
              <a:rPr lang="en-US" altLang="ja-JP" sz="1800" dirty="0">
                <a:solidFill>
                  <a:schemeClr val="lt1"/>
                </a:solidFill>
                <a:latin typeface="Meiryo UI" panose="020B0604030504040204" pitchFamily="50" charset="-128"/>
                <a:ea typeface="Meiryo UI" panose="020B0604030504040204" pitchFamily="50" charset="-128"/>
              </a:rPr>
              <a:t>c</a:t>
            </a:r>
            <a:r>
              <a:rPr lang="en-US" altLang="ja-JP" sz="1800" dirty="0" smtClean="0">
                <a:solidFill>
                  <a:schemeClr val="lt1"/>
                </a:solidFill>
                <a:latin typeface="Meiryo UI" panose="020B0604030504040204" pitchFamily="50" charset="-128"/>
                <a:ea typeface="Meiryo UI" panose="020B0604030504040204" pitchFamily="50" charset="-128"/>
              </a:rPr>
              <a:t>lient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01" name="Google Shape;901;p34"/>
          <p:cNvSpPr txBox="1"/>
          <p:nvPr/>
        </p:nvSpPr>
        <p:spPr>
          <a:xfrm>
            <a:off x="728235" y="3416560"/>
            <a:ext cx="1478488"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err="1">
                <a:solidFill>
                  <a:schemeClr val="lt1"/>
                </a:solidFill>
                <a:latin typeface="Meiryo UI" panose="020B0604030504040204" pitchFamily="50" charset="-128"/>
                <a:ea typeface="Meiryo UI" panose="020B0604030504040204" pitchFamily="50" charset="-128"/>
              </a:rPr>
              <a:t>柔軟なサブスクリプション</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902" name="Google Shape;902;p34"/>
          <p:cNvSpPr txBox="1"/>
          <p:nvPr/>
        </p:nvSpPr>
        <p:spPr>
          <a:xfrm>
            <a:off x="2437938" y="3404120"/>
            <a:ext cx="1503067"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err="1">
                <a:solidFill>
                  <a:schemeClr val="lt1"/>
                </a:solidFill>
                <a:latin typeface="Meiryo UI" panose="020B0604030504040204" pitchFamily="50" charset="-128"/>
                <a:ea typeface="Meiryo UI" panose="020B0604030504040204" pitchFamily="50" charset="-128"/>
              </a:rPr>
              <a:t>容量拡張</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903" name="Google Shape;903;p34"/>
          <p:cNvSpPr txBox="1"/>
          <p:nvPr/>
        </p:nvSpPr>
        <p:spPr>
          <a:xfrm>
            <a:off x="715795" y="5006590"/>
            <a:ext cx="1478488"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err="1">
                <a:solidFill>
                  <a:schemeClr val="lt1"/>
                </a:solidFill>
                <a:latin typeface="Meiryo UI" panose="020B0604030504040204" pitchFamily="50" charset="-128"/>
                <a:ea typeface="Meiryo UI" panose="020B0604030504040204" pitchFamily="50" charset="-128"/>
              </a:rPr>
              <a:t>AIの機能強化</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904" name="Google Shape;904;p34"/>
          <p:cNvSpPr txBox="1"/>
          <p:nvPr/>
        </p:nvSpPr>
        <p:spPr>
          <a:xfrm>
            <a:off x="2437938" y="4994150"/>
            <a:ext cx="1503067"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lt1"/>
                </a:solidFill>
                <a:latin typeface="Meiryo UI" panose="020B0604030504040204" pitchFamily="50" charset="-128"/>
                <a:ea typeface="Meiryo UI" panose="020B0604030504040204" pitchFamily="50" charset="-128"/>
              </a:rPr>
              <a:t>標準のMP4形式</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905" name="Google Shape;905;p34"/>
          <p:cNvSpPr txBox="1"/>
          <p:nvPr/>
        </p:nvSpPr>
        <p:spPr>
          <a:xfrm>
            <a:off x="2170717" y="1652959"/>
            <a:ext cx="9698603"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QNAP </a:t>
            </a:r>
            <a:r>
              <a:rPr lang="en-US" sz="1600" dirty="0">
                <a:solidFill>
                  <a:schemeClr val="lt1"/>
                </a:solidFill>
                <a:latin typeface="Meiryo UI" panose="020B0604030504040204" pitchFamily="50" charset="-128"/>
                <a:ea typeface="Meiryo UI" panose="020B0604030504040204" pitchFamily="50" charset="-128"/>
              </a:rPr>
              <a:t>QVR </a:t>
            </a:r>
            <a:r>
              <a:rPr lang="en-US" sz="1600" dirty="0" err="1">
                <a:solidFill>
                  <a:schemeClr val="lt1"/>
                </a:solidFill>
                <a:latin typeface="Meiryo UI" panose="020B0604030504040204" pitchFamily="50" charset="-128"/>
                <a:ea typeface="Meiryo UI" panose="020B0604030504040204" pitchFamily="50" charset="-128"/>
              </a:rPr>
              <a:t>Eliteは、サブスクリプションベースのスマート監視ソリューションであり、TCO</a:t>
            </a:r>
            <a:r>
              <a:rPr lang="en-US" sz="1600" dirty="0" err="1" smtClean="0">
                <a:solidFill>
                  <a:schemeClr val="lt1"/>
                </a:solidFill>
                <a:latin typeface="Meiryo UI" panose="020B0604030504040204" pitchFamily="50" charset="-128"/>
                <a:ea typeface="Meiryo UI" panose="020B0604030504040204" pitchFamily="50" charset="-128"/>
              </a:rPr>
              <a:t>が低く</a:t>
            </a:r>
            <a:r>
              <a:rPr lang="en-US" sz="1600" dirty="0" smtClean="0">
                <a:solidFill>
                  <a:schemeClr val="lt1"/>
                </a:solidFill>
                <a:latin typeface="Meiryo UI" panose="020B0604030504040204" pitchFamily="50" charset="-128"/>
                <a:ea typeface="Meiryo UI" panose="020B0604030504040204" pitchFamily="50" charset="-128"/>
              </a:rPr>
              <a:t>(サブスクリプションが月額わずか</a:t>
            </a:r>
            <a:r>
              <a:rPr lang="en-US" sz="1600" dirty="0">
                <a:solidFill>
                  <a:schemeClr val="lt1"/>
                </a:solidFill>
                <a:latin typeface="Meiryo UI" panose="020B0604030504040204" pitchFamily="50" charset="-128"/>
                <a:ea typeface="Meiryo UI" panose="020B0604030504040204" pitchFamily="50" charset="-128"/>
              </a:rPr>
              <a:t>1.99</a:t>
            </a:r>
            <a:r>
              <a:rPr lang="en-US" sz="1600" dirty="0" smtClean="0">
                <a:solidFill>
                  <a:schemeClr val="lt1"/>
                </a:solidFill>
                <a:latin typeface="Meiryo UI" panose="020B0604030504040204" pitchFamily="50" charset="-128"/>
                <a:ea typeface="Meiryo UI" panose="020B0604030504040204" pitchFamily="50" charset="-128"/>
              </a:rPr>
              <a:t>米ドルから)、</a:t>
            </a:r>
            <a:r>
              <a:rPr lang="en-US" sz="1600" dirty="0" err="1">
                <a:solidFill>
                  <a:schemeClr val="lt1"/>
                </a:solidFill>
                <a:latin typeface="Meiryo UI" panose="020B0604030504040204" pitchFamily="50" charset="-128"/>
                <a:ea typeface="Meiryo UI" panose="020B0604030504040204" pitchFamily="50" charset="-128"/>
              </a:rPr>
              <a:t>スケーラビリティが高い監視システムを簡単に構築できます。また、複数のQNAP</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AIベースのビデオ分析ソリューションを統合して、</a:t>
            </a:r>
            <a:r>
              <a:rPr lang="en-US" sz="1600" dirty="0" err="1" smtClean="0">
                <a:solidFill>
                  <a:schemeClr val="lt1"/>
                </a:solidFill>
                <a:latin typeface="Meiryo UI" panose="020B0604030504040204" pitchFamily="50" charset="-128"/>
                <a:ea typeface="Meiryo UI" panose="020B0604030504040204" pitchFamily="50" charset="-128"/>
              </a:rPr>
              <a:t>QNAP</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NASを使用した</a:t>
            </a:r>
            <a:r>
              <a:rPr lang="ja-JP" altLang="en-US" sz="1600" dirty="0" smtClean="0">
                <a:solidFill>
                  <a:schemeClr val="lt1"/>
                </a:solidFill>
                <a:latin typeface="Meiryo UI" panose="020B0604030504040204" pitchFamily="50" charset="-128"/>
                <a:ea typeface="Meiryo UI" panose="020B0604030504040204" pitchFamily="50" charset="-128"/>
              </a:rPr>
              <a:t>リテール</a:t>
            </a:r>
            <a:r>
              <a:rPr lang="en-US" sz="1600" dirty="0" err="1" smtClean="0">
                <a:solidFill>
                  <a:schemeClr val="lt1"/>
                </a:solidFill>
                <a:latin typeface="Meiryo UI" panose="020B0604030504040204" pitchFamily="50" charset="-128"/>
                <a:ea typeface="Meiryo UI" panose="020B0604030504040204" pitchFamily="50" charset="-128"/>
              </a:rPr>
              <a:t>およびドアアクセスシステムのスマートな顔認識を構築します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81177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01472CA-C236-5C45-B96F-C3BDB0CC83A0}"/>
              </a:ext>
            </a:extLst>
          </p:cNvPr>
          <p:cNvSpPr/>
          <p:nvPr/>
        </p:nvSpPr>
        <p:spPr>
          <a:xfrm>
            <a:off x="5917592" y="1889073"/>
            <a:ext cx="6033775" cy="4011355"/>
          </a:xfrm>
          <a:prstGeom prst="rect">
            <a:avLst/>
          </a:prstGeom>
        </p:spPr>
        <p:txBody>
          <a:bodyPr wrap="square" lIns="91440" tIns="45720" rIns="91440" bIns="45720" anchor="t">
            <a:spAutoFit/>
          </a:bodyPr>
          <a:lstStyle/>
          <a:p>
            <a:pPr lvl="0">
              <a:spcBef>
                <a:spcPts val="1600"/>
              </a:spcBef>
              <a:buClr>
                <a:srgbClr val="EE3300"/>
              </a:buClr>
              <a:buSzPts val="1800"/>
            </a:pPr>
            <a:r>
              <a:rPr lang="ja-JP" altLang="en-US" sz="2000" dirty="0">
                <a:solidFill>
                  <a:schemeClr val="lt1"/>
                </a:solidFill>
                <a:latin typeface="Meiryo UI" panose="020B0604030504040204" pitchFamily="50" charset="-128"/>
                <a:ea typeface="Meiryo UI" panose="020B0604030504040204" pitchFamily="50" charset="-128"/>
              </a:rPr>
              <a:t>第</a:t>
            </a:r>
            <a:r>
              <a:rPr lang="en-US" altLang="ja-JP" sz="2000" dirty="0">
                <a:solidFill>
                  <a:schemeClr val="lt1"/>
                </a:solidFill>
                <a:latin typeface="Meiryo UI" panose="020B0604030504040204" pitchFamily="50" charset="-128"/>
                <a:ea typeface="Meiryo UI" panose="020B0604030504040204" pitchFamily="50" charset="-128"/>
              </a:rPr>
              <a:t>2</a:t>
            </a:r>
            <a:r>
              <a:rPr lang="ja-JP" altLang="en-US" sz="2000" dirty="0">
                <a:solidFill>
                  <a:schemeClr val="lt1"/>
                </a:solidFill>
                <a:latin typeface="Meiryo UI" panose="020B0604030504040204" pitchFamily="50" charset="-128"/>
                <a:ea typeface="Meiryo UI" panose="020B0604030504040204" pitchFamily="50" charset="-128"/>
              </a:rPr>
              <a:t>世代</a:t>
            </a:r>
            <a:r>
              <a:rPr lang="en-US" altLang="ja-JP" sz="2000" dirty="0">
                <a:solidFill>
                  <a:schemeClr val="lt1"/>
                </a:solidFill>
                <a:latin typeface="Meiryo UI" panose="020B0604030504040204" pitchFamily="50" charset="-128"/>
                <a:ea typeface="Meiryo UI" panose="020B0604030504040204" pitchFamily="50" charset="-128"/>
              </a:rPr>
              <a:t>AMD EPYC</a:t>
            </a:r>
            <a:r>
              <a:rPr lang="ja-JP" altLang="en-US" sz="2000" dirty="0">
                <a:solidFill>
                  <a:schemeClr val="lt1"/>
                </a:solidFill>
                <a:latin typeface="Meiryo UI" panose="020B0604030504040204" pitchFamily="50" charset="-128"/>
                <a:ea typeface="Meiryo UI" panose="020B0604030504040204" pitchFamily="50" charset="-128"/>
              </a:rPr>
              <a:t>は</a:t>
            </a:r>
            <a:r>
              <a:rPr lang="ja-JP" altLang="en-US" sz="2000" dirty="0" smtClean="0">
                <a:solidFill>
                  <a:schemeClr val="lt1"/>
                </a:solidFill>
                <a:latin typeface="Meiryo UI" panose="020B0604030504040204" pitchFamily="50" charset="-128"/>
                <a:ea typeface="Meiryo UI" panose="020B0604030504040204" pitchFamily="50" charset="-128"/>
              </a:rPr>
              <a:t>、</a:t>
            </a:r>
            <a:r>
              <a:rPr lang="ja-JP" altLang="en-US" sz="2000" dirty="0">
                <a:solidFill>
                  <a:schemeClr val="lt1"/>
                </a:solidFill>
                <a:latin typeface="Meiryo UI" panose="020B0604030504040204" pitchFamily="50" charset="-128"/>
                <a:ea typeface="Meiryo UI" panose="020B0604030504040204" pitchFamily="50" charset="-128"/>
              </a:rPr>
              <a:t>絶え間なく</a:t>
            </a:r>
            <a:r>
              <a:rPr lang="ja-JP" altLang="en-US" sz="2000" dirty="0" smtClean="0">
                <a:solidFill>
                  <a:schemeClr val="lt1"/>
                </a:solidFill>
                <a:latin typeface="Meiryo UI" panose="020B0604030504040204" pitchFamily="50" charset="-128"/>
                <a:ea typeface="Meiryo UI" panose="020B0604030504040204" pitchFamily="50" charset="-128"/>
              </a:rPr>
              <a:t>作</a:t>
            </a:r>
            <a:r>
              <a:rPr lang="ja-JP" altLang="en-US" sz="2000" dirty="0">
                <a:solidFill>
                  <a:schemeClr val="lt1"/>
                </a:solidFill>
                <a:latin typeface="Meiryo UI" panose="020B0604030504040204" pitchFamily="50" charset="-128"/>
                <a:ea typeface="Meiryo UI" panose="020B0604030504040204" pitchFamily="50" charset="-128"/>
              </a:rPr>
              <a:t>業負</a:t>
            </a:r>
            <a:r>
              <a:rPr lang="ja-JP" altLang="en-US" sz="2000" dirty="0" smtClean="0">
                <a:solidFill>
                  <a:schemeClr val="lt1"/>
                </a:solidFill>
                <a:latin typeface="Meiryo UI" panose="020B0604030504040204" pitchFamily="50" charset="-128"/>
                <a:ea typeface="Meiryo UI" panose="020B0604030504040204" pitchFamily="50" charset="-128"/>
              </a:rPr>
              <a:t>荷</a:t>
            </a:r>
            <a:r>
              <a:rPr lang="ja-JP" altLang="en-US" sz="2000" dirty="0">
                <a:solidFill>
                  <a:schemeClr val="lt1"/>
                </a:solidFill>
                <a:latin typeface="Meiryo UI" panose="020B0604030504040204" pitchFamily="50" charset="-128"/>
                <a:ea typeface="Meiryo UI" panose="020B0604030504040204" pitchFamily="50" charset="-128"/>
              </a:rPr>
              <a:t>が発生する</a:t>
            </a:r>
            <a:r>
              <a:rPr lang="ja-JP" altLang="en-US" sz="2000" dirty="0" smtClean="0">
                <a:solidFill>
                  <a:schemeClr val="lt1"/>
                </a:solidFill>
                <a:latin typeface="Meiryo UI" panose="020B0604030504040204" pitchFamily="50" charset="-128"/>
                <a:ea typeface="Meiryo UI" panose="020B0604030504040204" pitchFamily="50" charset="-128"/>
              </a:rPr>
              <a:t>デ</a:t>
            </a:r>
            <a:r>
              <a:rPr lang="ja-JP" altLang="en-US" sz="2000" dirty="0">
                <a:solidFill>
                  <a:schemeClr val="lt1"/>
                </a:solidFill>
                <a:latin typeface="Meiryo UI" panose="020B0604030504040204" pitchFamily="50" charset="-128"/>
                <a:ea typeface="Meiryo UI" panose="020B0604030504040204" pitchFamily="50" charset="-128"/>
              </a:rPr>
              <a:t>ータセンター向けに設計されています</a:t>
            </a:r>
            <a:r>
              <a:rPr lang="ja-JP" altLang="en-US" sz="2000" dirty="0" smtClean="0">
                <a:solidFill>
                  <a:schemeClr val="lt1"/>
                </a:solidFill>
                <a:latin typeface="Meiryo UI" panose="020B0604030504040204" pitchFamily="50" charset="-128"/>
                <a:ea typeface="Meiryo UI" panose="020B0604030504040204" pitchFamily="50" charset="-128"/>
              </a:rPr>
              <a:t>。</a:t>
            </a:r>
            <a:r>
              <a:rPr lang="en-US" altLang="ja-JP" sz="2000" dirty="0">
                <a:solidFill>
                  <a:schemeClr val="lt1"/>
                </a:solidFill>
                <a:latin typeface="Meiryo UI" panose="020B0604030504040204" pitchFamily="50" charset="-128"/>
                <a:ea typeface="Meiryo UI" panose="020B0604030504040204" pitchFamily="50" charset="-128"/>
              </a:rPr>
              <a:t>7nm</a:t>
            </a:r>
            <a:r>
              <a:rPr lang="ja-JP" altLang="en-US" sz="2000" dirty="0">
                <a:solidFill>
                  <a:schemeClr val="lt1"/>
                </a:solidFill>
                <a:latin typeface="Meiryo UI" panose="020B0604030504040204" pitchFamily="50" charset="-128"/>
                <a:ea typeface="Meiryo UI" panose="020B0604030504040204" pitchFamily="50" charset="-128"/>
              </a:rPr>
              <a:t>製造技術、最大</a:t>
            </a:r>
            <a:r>
              <a:rPr lang="en-US" altLang="ja-JP" sz="2000" dirty="0">
                <a:solidFill>
                  <a:schemeClr val="lt1"/>
                </a:solidFill>
                <a:latin typeface="Meiryo UI" panose="020B0604030504040204" pitchFamily="50" charset="-128"/>
                <a:ea typeface="Meiryo UI" panose="020B0604030504040204" pitchFamily="50" charset="-128"/>
              </a:rPr>
              <a:t>64</a:t>
            </a:r>
            <a:r>
              <a:rPr lang="ja-JP" altLang="en-US" sz="2000" dirty="0">
                <a:solidFill>
                  <a:schemeClr val="lt1"/>
                </a:solidFill>
                <a:latin typeface="Meiryo UI" panose="020B0604030504040204" pitchFamily="50" charset="-128"/>
                <a:ea typeface="Meiryo UI" panose="020B0604030504040204" pitchFamily="50" charset="-128"/>
              </a:rPr>
              <a:t>コア、より優れた効率性により、浮動小数点演算の性能が</a:t>
            </a:r>
            <a:r>
              <a:rPr lang="en-US" altLang="ja-JP" sz="2000" dirty="0">
                <a:solidFill>
                  <a:schemeClr val="lt1"/>
                </a:solidFill>
                <a:latin typeface="Meiryo UI" panose="020B0604030504040204" pitchFamily="50" charset="-128"/>
                <a:ea typeface="Meiryo UI" panose="020B0604030504040204" pitchFamily="50" charset="-128"/>
              </a:rPr>
              <a:t>4</a:t>
            </a:r>
            <a:r>
              <a:rPr lang="ja-JP" altLang="en-US" sz="2000" dirty="0">
                <a:solidFill>
                  <a:schemeClr val="lt1"/>
                </a:solidFill>
                <a:latin typeface="Meiryo UI" panose="020B0604030504040204" pitchFamily="50" charset="-128"/>
                <a:ea typeface="Meiryo UI" panose="020B0604030504040204" pitchFamily="50" charset="-128"/>
              </a:rPr>
              <a:t>倍、</a:t>
            </a:r>
            <a:r>
              <a:rPr lang="en-US" altLang="ja-JP" sz="2000" dirty="0">
                <a:solidFill>
                  <a:schemeClr val="lt1"/>
                </a:solidFill>
                <a:latin typeface="Meiryo UI" panose="020B0604030504040204" pitchFamily="50" charset="-128"/>
                <a:ea typeface="Meiryo UI" panose="020B0604030504040204" pitchFamily="50" charset="-128"/>
              </a:rPr>
              <a:t>CPU</a:t>
            </a:r>
            <a:r>
              <a:rPr lang="ja-JP" altLang="en-US" sz="2000" dirty="0">
                <a:solidFill>
                  <a:schemeClr val="lt1"/>
                </a:solidFill>
                <a:latin typeface="Meiryo UI" panose="020B0604030504040204" pitchFamily="50" charset="-128"/>
                <a:ea typeface="Meiryo UI" panose="020B0604030504040204" pitchFamily="50" charset="-128"/>
              </a:rPr>
              <a:t>ソケットの性能が</a:t>
            </a:r>
            <a:r>
              <a:rPr lang="en-US" altLang="ja-JP" sz="2000" dirty="0">
                <a:solidFill>
                  <a:schemeClr val="lt1"/>
                </a:solidFill>
                <a:latin typeface="Meiryo UI" panose="020B0604030504040204" pitchFamily="50" charset="-128"/>
                <a:ea typeface="Meiryo UI" panose="020B0604030504040204" pitchFamily="50" charset="-128"/>
              </a:rPr>
              <a:t>2</a:t>
            </a:r>
            <a:r>
              <a:rPr lang="ja-JP" altLang="en-US" sz="2000" dirty="0">
                <a:solidFill>
                  <a:schemeClr val="lt1"/>
                </a:solidFill>
                <a:latin typeface="Meiryo UI" panose="020B0604030504040204" pitchFamily="50" charset="-128"/>
                <a:ea typeface="Meiryo UI" panose="020B0604030504040204" pitchFamily="50" charset="-128"/>
              </a:rPr>
              <a:t>倍になります。 </a:t>
            </a:r>
            <a:endParaRPr lang="en-US" altLang="ja-JP" sz="2000" dirty="0" smtClean="0">
              <a:solidFill>
                <a:schemeClr val="lt1"/>
              </a:solidFill>
              <a:latin typeface="Meiryo UI" panose="020B0604030504040204" pitchFamily="50" charset="-128"/>
              <a:ea typeface="Meiryo UI" panose="020B0604030504040204" pitchFamily="50" charset="-128"/>
            </a:endParaRPr>
          </a:p>
          <a:p>
            <a:pPr lvl="0">
              <a:spcBef>
                <a:spcPts val="1600"/>
              </a:spcBef>
              <a:buClr>
                <a:srgbClr val="EE3300"/>
              </a:buClr>
              <a:buSzPts val="1800"/>
            </a:pPr>
            <a:r>
              <a:rPr lang="en-US" altLang="ja-JP" sz="1800" dirty="0" smtClean="0">
                <a:solidFill>
                  <a:schemeClr val="lt1"/>
                </a:solidFill>
                <a:latin typeface="Meiryo UI" panose="020B0604030504040204" pitchFamily="50" charset="-128"/>
                <a:ea typeface="Meiryo UI" panose="020B0604030504040204" pitchFamily="50" charset="-128"/>
              </a:rPr>
              <a:t>TS-h1090FUは</a:t>
            </a:r>
            <a:r>
              <a:rPr lang="en-US" altLang="ja-JP" sz="1800" dirty="0">
                <a:solidFill>
                  <a:schemeClr val="lt1"/>
                </a:solidFill>
                <a:latin typeface="Meiryo UI" panose="020B0604030504040204" pitchFamily="50" charset="-128"/>
                <a:ea typeface="Meiryo UI" panose="020B0604030504040204" pitchFamily="50" charset="-128"/>
              </a:rPr>
              <a:t>、8コア/16スレッド7232Pまたは16コア/32スレッド7302P</a:t>
            </a:r>
            <a:r>
              <a:rPr lang="en-US" altLang="ja-JP" sz="1800" dirty="0" smtClean="0">
                <a:solidFill>
                  <a:schemeClr val="lt1"/>
                </a:solidFill>
                <a:latin typeface="Meiryo UI" panose="020B0604030504040204" pitchFamily="50" charset="-128"/>
                <a:ea typeface="Meiryo UI" panose="020B0604030504040204" pitchFamily="50" charset="-128"/>
              </a:rPr>
              <a:t>プロセッサ</a:t>
            </a:r>
            <a:r>
              <a:rPr lang="ja-JP" altLang="en-US" sz="1800" dirty="0" smtClean="0">
                <a:solidFill>
                  <a:schemeClr val="lt1"/>
                </a:solidFill>
                <a:latin typeface="Meiryo UI" panose="020B0604030504040204" pitchFamily="50" charset="-128"/>
                <a:ea typeface="Meiryo UI" panose="020B0604030504040204" pitchFamily="50" charset="-128"/>
              </a:rPr>
              <a:t>を</a:t>
            </a:r>
            <a:r>
              <a:rPr lang="en-US" altLang="ja-JP" sz="1800" dirty="0" err="1" smtClean="0">
                <a:solidFill>
                  <a:schemeClr val="lt1"/>
                </a:solidFill>
                <a:latin typeface="Meiryo UI" panose="020B0604030504040204" pitchFamily="50" charset="-128"/>
                <a:ea typeface="Meiryo UI" panose="020B0604030504040204" pitchFamily="50" charset="-128"/>
              </a:rPr>
              <a:t>搭載</a:t>
            </a:r>
            <a:r>
              <a:rPr lang="ja-JP" altLang="en-US" sz="1800" dirty="0" smtClean="0">
                <a:solidFill>
                  <a:schemeClr val="lt1"/>
                </a:solidFill>
                <a:latin typeface="Meiryo UI" panose="020B0604030504040204" pitchFamily="50" charset="-128"/>
                <a:ea typeface="Meiryo UI" panose="020B0604030504040204" pitchFamily="50" charset="-128"/>
              </a:rPr>
              <a:t>し</a:t>
            </a:r>
            <a:r>
              <a:rPr lang="en-US" altLang="ja-JP" sz="1800" dirty="0" err="1" smtClean="0">
                <a:solidFill>
                  <a:schemeClr val="lt1"/>
                </a:solidFill>
                <a:latin typeface="Meiryo UI" panose="020B0604030504040204" pitchFamily="50" charset="-128"/>
                <a:ea typeface="Meiryo UI" panose="020B0604030504040204" pitchFamily="50" charset="-128"/>
              </a:rPr>
              <a:t>ます</a:t>
            </a:r>
            <a:r>
              <a:rPr lang="ja-JP" altLang="en-US" sz="1800" dirty="0">
                <a:solidFill>
                  <a:schemeClr val="lt1"/>
                </a:solidFill>
                <a:latin typeface="Meiryo UI" panose="020B0604030504040204" pitchFamily="50" charset="-128"/>
                <a:ea typeface="Meiryo UI" panose="020B0604030504040204" pitchFamily="50" charset="-128"/>
              </a:rPr>
              <a:t>。</a:t>
            </a:r>
            <a:endParaRPr lang="en-US" altLang="ja-JP" sz="1800" dirty="0">
              <a:solidFill>
                <a:schemeClr val="lt1"/>
              </a:solidFill>
              <a:latin typeface="Meiryo UI" panose="020B0604030504040204" pitchFamily="50" charset="-128"/>
              <a:ea typeface="Meiryo UI" panose="020B0604030504040204" pitchFamily="50" charset="-128"/>
            </a:endParaRPr>
          </a:p>
          <a:p>
            <a:pPr marL="697865" lvl="1" indent="-240665">
              <a:spcBef>
                <a:spcPts val="1600"/>
              </a:spcBef>
              <a:buClr>
                <a:srgbClr val="EE3300"/>
              </a:buClr>
              <a:buFont typeface="Arial" panose="020B0604020202020204" pitchFamily="34" charset="0"/>
              <a:buChar char="•"/>
            </a:pPr>
            <a:r>
              <a:rPr lang="en-US" altLang="zh-TW" sz="1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AMD </a:t>
            </a:r>
            <a:r>
              <a:rPr lang="en-US" altLang="zh-TW"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EPYC 7232P 8C / 16T</a:t>
            </a:r>
            <a:r>
              <a:rPr lang="zh-TW" altLang="en-US"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 </a:t>
            </a:r>
            <a:r>
              <a:rPr lang="ja-JP" altLang="en-US"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最大</a:t>
            </a:r>
            <a:r>
              <a:rPr lang="en-US" altLang="zh-TW" sz="1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3.2 </a:t>
            </a:r>
            <a:r>
              <a:rPr lang="en-US" altLang="zh-TW"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GHz</a:t>
            </a:r>
          </a:p>
          <a:p>
            <a:pPr marL="697865" lvl="1" indent="-240665">
              <a:spcBef>
                <a:spcPts val="1600"/>
              </a:spcBef>
              <a:buClr>
                <a:srgbClr val="EE3300"/>
              </a:buClr>
              <a:buFont typeface="Arial" panose="020B0604020202020204" pitchFamily="34" charset="0"/>
              <a:buChar char="•"/>
            </a:pPr>
            <a:r>
              <a:rPr lang="en-US" altLang="zh-TW"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AMD EPYC 7302P 16C / 32T </a:t>
            </a:r>
            <a:r>
              <a:rPr lang="ja-JP" altLang="en-US"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最大</a:t>
            </a:r>
            <a:r>
              <a:rPr lang="en-US" altLang="zh-TW" sz="1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3.3 </a:t>
            </a:r>
            <a:r>
              <a:rPr lang="en-US" altLang="zh-TW"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GHz</a:t>
            </a:r>
          </a:p>
          <a:p>
            <a:pPr marL="240665" lvl="0" indent="-240665">
              <a:spcBef>
                <a:spcPts val="1600"/>
              </a:spcBef>
              <a:buClr>
                <a:srgbClr val="EE3300"/>
              </a:buClr>
              <a:buFont typeface="Arial" panose="020B0604020202020204" pitchFamily="34" charset="0"/>
              <a:buChar char="•"/>
            </a:pPr>
            <a:r>
              <a:rPr lang="en-US" altLang="ja-JP" sz="1800" dirty="0" smtClean="0">
                <a:solidFill>
                  <a:schemeClr val="lt1"/>
                </a:solidFill>
                <a:latin typeface="Meiryo UI" panose="020B0604030504040204" pitchFamily="50" charset="-128"/>
                <a:ea typeface="Meiryo UI" panose="020B0604030504040204" pitchFamily="50" charset="-128"/>
              </a:rPr>
              <a:t>CPU</a:t>
            </a:r>
            <a:r>
              <a:rPr lang="ja-JP" altLang="en-US" sz="1800" dirty="0" smtClean="0">
                <a:solidFill>
                  <a:schemeClr val="lt1"/>
                </a:solidFill>
                <a:latin typeface="Meiryo UI" panose="020B0604030504040204" pitchFamily="50" charset="-128"/>
                <a:ea typeface="Meiryo UI" panose="020B0604030504040204" pitchFamily="50" charset="-128"/>
              </a:rPr>
              <a:t>は</a:t>
            </a:r>
            <a:r>
              <a:rPr lang="en-US" altLang="ja-JP" sz="1800" dirty="0" smtClean="0">
                <a:solidFill>
                  <a:schemeClr val="lt1"/>
                </a:solidFill>
                <a:latin typeface="Meiryo UI" panose="020B0604030504040204" pitchFamily="50" charset="-128"/>
                <a:ea typeface="Meiryo UI" panose="020B0604030504040204" pitchFamily="50" charset="-128"/>
              </a:rPr>
              <a:t>128</a:t>
            </a:r>
            <a:r>
              <a:rPr lang="ja-JP" altLang="en-US" sz="1800" dirty="0">
                <a:solidFill>
                  <a:schemeClr val="lt1"/>
                </a:solidFill>
                <a:latin typeface="Meiryo UI" panose="020B0604030504040204" pitchFamily="50" charset="-128"/>
                <a:ea typeface="Meiryo UI" panose="020B0604030504040204" pitchFamily="50" charset="-128"/>
              </a:rPr>
              <a:t>本</a:t>
            </a:r>
            <a:r>
              <a:rPr lang="ja-JP" altLang="en-US" sz="1800" dirty="0" smtClean="0">
                <a:solidFill>
                  <a:schemeClr val="lt1"/>
                </a:solidFill>
                <a:latin typeface="Meiryo UI" panose="020B0604030504040204" pitchFamily="50" charset="-128"/>
                <a:ea typeface="Meiryo UI" panose="020B0604030504040204" pitchFamily="50" charset="-128"/>
              </a:rPr>
              <a:t>の</a:t>
            </a:r>
            <a:r>
              <a:rPr lang="en-US" altLang="ja-JP" sz="1800" dirty="0" err="1">
                <a:solidFill>
                  <a:schemeClr val="lt1"/>
                </a:solidFill>
                <a:latin typeface="Meiryo UI" panose="020B0604030504040204" pitchFamily="50" charset="-128"/>
                <a:ea typeface="Meiryo UI" panose="020B0604030504040204" pitchFamily="50" charset="-128"/>
              </a:rPr>
              <a:t>PCIe</a:t>
            </a:r>
            <a:r>
              <a:rPr lang="en-US" altLang="ja-JP" sz="1800" dirty="0">
                <a:solidFill>
                  <a:schemeClr val="lt1"/>
                </a:solidFill>
                <a:latin typeface="Meiryo UI" panose="020B0604030504040204" pitchFamily="50" charset="-128"/>
                <a:ea typeface="Meiryo UI" panose="020B0604030504040204" pitchFamily="50" charset="-128"/>
              </a:rPr>
              <a:t> Gen4</a:t>
            </a:r>
            <a:r>
              <a:rPr lang="ja-JP" altLang="en-US" sz="1800" dirty="0">
                <a:solidFill>
                  <a:schemeClr val="lt1"/>
                </a:solidFill>
                <a:latin typeface="Meiryo UI" panose="020B0604030504040204" pitchFamily="50" charset="-128"/>
                <a:ea typeface="Meiryo UI" panose="020B0604030504040204" pitchFamily="50" charset="-128"/>
              </a:rPr>
              <a:t>高速レーン</a:t>
            </a:r>
            <a:r>
              <a:rPr lang="ja-JP" altLang="en-US" sz="1800" dirty="0" smtClean="0">
                <a:solidFill>
                  <a:schemeClr val="lt1"/>
                </a:solidFill>
                <a:latin typeface="Meiryo UI" panose="020B0604030504040204" pitchFamily="50" charset="-128"/>
                <a:ea typeface="Meiryo UI" panose="020B0604030504040204" pitchFamily="50" charset="-128"/>
              </a:rPr>
              <a:t>を</a:t>
            </a:r>
            <a:r>
              <a:rPr lang="ja-JP" altLang="en-US" sz="1800" dirty="0">
                <a:solidFill>
                  <a:schemeClr val="lt1"/>
                </a:solidFill>
                <a:latin typeface="Meiryo UI" panose="020B0604030504040204" pitchFamily="50" charset="-128"/>
                <a:ea typeface="Meiryo UI" panose="020B0604030504040204" pitchFamily="50" charset="-128"/>
              </a:rPr>
              <a:t>サポート</a:t>
            </a:r>
            <a:r>
              <a:rPr lang="en-US" altLang="zh-TW" sz="1800" dirty="0">
                <a:solidFill>
                  <a:schemeClr val="bg1"/>
                </a:solidFill>
                <a:latin typeface="Meiryo UI" panose="020B0604030504040204" pitchFamily="50" charset="-128"/>
                <a:ea typeface="Meiryo UI" panose="020B0604030504040204" pitchFamily="50" charset="-128"/>
                <a:cs typeface="Arial" panose="020B0604020202020204" pitchFamily="34" charset="0"/>
              </a:rPr>
              <a:t> </a:t>
            </a:r>
          </a:p>
          <a:p>
            <a:pPr marL="240665" lvl="0" indent="-240665">
              <a:spcBef>
                <a:spcPts val="1600"/>
              </a:spcBef>
              <a:buClr>
                <a:srgbClr val="EE3300"/>
              </a:buClr>
              <a:buSzPts val="1800"/>
              <a:buFont typeface="Arial"/>
              <a:buChar char="•"/>
            </a:pPr>
            <a:r>
              <a:rPr lang="en-US" altLang="ja-JP" sz="1800" dirty="0">
                <a:solidFill>
                  <a:schemeClr val="lt1"/>
                </a:solidFill>
                <a:latin typeface="Meiryo UI" panose="020B0604030504040204" pitchFamily="50" charset="-128"/>
                <a:ea typeface="Meiryo UI" panose="020B0604030504040204" pitchFamily="50" charset="-128"/>
              </a:rPr>
              <a:t>12 x 8</a:t>
            </a:r>
            <a:r>
              <a:rPr lang="ja-JP" altLang="en-US" sz="1800" dirty="0">
                <a:solidFill>
                  <a:schemeClr val="lt1"/>
                </a:solidFill>
                <a:latin typeface="Meiryo UI" panose="020B0604030504040204" pitchFamily="50" charset="-128"/>
                <a:ea typeface="Meiryo UI" panose="020B0604030504040204" pitchFamily="50" charset="-128"/>
              </a:rPr>
              <a:t>チャンネル</a:t>
            </a:r>
            <a:r>
              <a:rPr lang="en-US" altLang="ja-JP" sz="1800" dirty="0">
                <a:solidFill>
                  <a:schemeClr val="lt1"/>
                </a:solidFill>
                <a:latin typeface="Meiryo UI" panose="020B0604030504040204" pitchFamily="50" charset="-128"/>
                <a:ea typeface="Meiryo UI" panose="020B0604030504040204" pitchFamily="50" charset="-128"/>
              </a:rPr>
              <a:t>DDR4 RDIMM ECC</a:t>
            </a:r>
            <a:r>
              <a:rPr lang="ja-JP" altLang="en-US" sz="1800" dirty="0">
                <a:solidFill>
                  <a:schemeClr val="lt1"/>
                </a:solidFill>
                <a:latin typeface="Meiryo UI" panose="020B0604030504040204" pitchFamily="50" charset="-128"/>
                <a:ea typeface="Meiryo UI" panose="020B0604030504040204" pitchFamily="50" charset="-128"/>
              </a:rPr>
              <a:t>メモリスロット</a:t>
            </a:r>
          </a:p>
        </p:txBody>
      </p:sp>
      <p:sp>
        <p:nvSpPr>
          <p:cNvPr id="5" name="標題 1">
            <a:extLst>
              <a:ext uri="{FF2B5EF4-FFF2-40B4-BE49-F238E27FC236}">
                <a16:creationId xmlns:a16="http://schemas.microsoft.com/office/drawing/2014/main" id="{E4859C02-35DE-8844-49BE-8B6CFE45C8C1}"/>
              </a:ext>
            </a:extLst>
          </p:cNvPr>
          <p:cNvSpPr txBox="1">
            <a:spLocks/>
          </p:cNvSpPr>
          <p:nvPr/>
        </p:nvSpPr>
        <p:spPr>
          <a:xfrm>
            <a:off x="244728" y="215791"/>
            <a:ext cx="11906632" cy="1451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lt1"/>
              </a:buClr>
              <a:buSzPts val="4000"/>
            </a:pPr>
            <a:r>
              <a:rPr lang="en-US" altLang="ja-JP" sz="4000" b="1" dirty="0" smtClean="0">
                <a:solidFill>
                  <a:schemeClr val="lt1"/>
                </a:solidFill>
                <a:latin typeface="Meiryo UI" panose="020B0604030504040204" pitchFamily="50" charset="-128"/>
                <a:ea typeface="Meiryo UI" panose="020B0604030504040204" pitchFamily="50" charset="-128"/>
              </a:rPr>
              <a:t>TS-h1090FU</a:t>
            </a:r>
            <a:r>
              <a:rPr lang="ja-JP" altLang="en-US" sz="4000" dirty="0" smtClean="0">
                <a:solidFill>
                  <a:schemeClr val="lt1"/>
                </a:solidFill>
                <a:latin typeface="Meiryo UI" panose="020B0604030504040204" pitchFamily="50" charset="-128"/>
                <a:ea typeface="Meiryo UI" panose="020B0604030504040204" pitchFamily="50" charset="-128"/>
                <a:cs typeface="Arial"/>
              </a:rPr>
              <a:t>は</a:t>
            </a:r>
            <a:r>
              <a:rPr lang="ja-JP" altLang="en-US" sz="4000" b="1" dirty="0" smtClean="0">
                <a:solidFill>
                  <a:schemeClr val="lt1"/>
                </a:solidFill>
                <a:latin typeface="Meiryo UI" panose="020B0604030504040204" pitchFamily="50" charset="-128"/>
                <a:ea typeface="Meiryo UI" panose="020B0604030504040204" pitchFamily="50" charset="-128"/>
              </a:rPr>
              <a:t>デ</a:t>
            </a:r>
            <a:r>
              <a:rPr lang="ja-JP" altLang="en-US" sz="4000" b="1" dirty="0">
                <a:solidFill>
                  <a:schemeClr val="lt1"/>
                </a:solidFill>
                <a:latin typeface="Meiryo UI" panose="020B0604030504040204" pitchFamily="50" charset="-128"/>
                <a:ea typeface="Meiryo UI" panose="020B0604030504040204" pitchFamily="50" charset="-128"/>
              </a:rPr>
              <a:t>ータセンター向けに構築され</a:t>
            </a:r>
            <a:r>
              <a:rPr lang="ja-JP" altLang="en-US" sz="4000" b="1" dirty="0" smtClean="0">
                <a:solidFill>
                  <a:schemeClr val="lt1"/>
                </a:solidFill>
                <a:latin typeface="Meiryo UI" panose="020B0604030504040204" pitchFamily="50" charset="-128"/>
                <a:ea typeface="Meiryo UI" panose="020B0604030504040204" pitchFamily="50" charset="-128"/>
              </a:rPr>
              <a:t>た</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algn="ctr">
              <a:spcBef>
                <a:spcPts val="0"/>
              </a:spcBef>
              <a:buClr>
                <a:schemeClr val="lt1"/>
              </a:buClr>
              <a:buSzPts val="4000"/>
            </a:pPr>
            <a:r>
              <a:rPr lang="en-US" altLang="ja-JP" sz="4000" b="1" dirty="0" smtClean="0">
                <a:solidFill>
                  <a:schemeClr val="lt1"/>
                </a:solidFill>
                <a:latin typeface="Meiryo UI" panose="020B0604030504040204" pitchFamily="50" charset="-128"/>
                <a:ea typeface="Meiryo UI" panose="020B0604030504040204" pitchFamily="50" charset="-128"/>
              </a:rPr>
              <a:t>AMD</a:t>
            </a:r>
            <a:r>
              <a:rPr lang="ja-JP" altLang="en-US" sz="4000" b="1" dirty="0" smtClean="0">
                <a:solidFill>
                  <a:schemeClr val="lt1"/>
                </a:solidFill>
                <a:latin typeface="Meiryo UI" panose="020B0604030504040204" pitchFamily="50" charset="-128"/>
                <a:ea typeface="Meiryo UI" panose="020B0604030504040204" pitchFamily="50" charset="-128"/>
              </a:rPr>
              <a:t> </a:t>
            </a:r>
            <a:r>
              <a:rPr lang="en-US" altLang="ja-JP" sz="4000" b="1" dirty="0">
                <a:solidFill>
                  <a:schemeClr val="lt1"/>
                </a:solidFill>
                <a:latin typeface="Meiryo UI" panose="020B0604030504040204" pitchFamily="50" charset="-128"/>
                <a:ea typeface="Meiryo UI" panose="020B0604030504040204" pitchFamily="50" charset="-128"/>
              </a:rPr>
              <a:t>EPYC </a:t>
            </a:r>
            <a:r>
              <a:rPr lang="en-US" altLang="ja-JP" sz="4000" b="1" dirty="0" smtClean="0">
                <a:solidFill>
                  <a:schemeClr val="lt1"/>
                </a:solidFill>
                <a:latin typeface="Meiryo UI" panose="020B0604030504040204" pitchFamily="50" charset="-128"/>
                <a:ea typeface="Meiryo UI" panose="020B0604030504040204" pitchFamily="50" charset="-128"/>
              </a:rPr>
              <a:t>7002 </a:t>
            </a:r>
            <a:r>
              <a:rPr lang="ja-JP" altLang="en-US" sz="4000" b="1" dirty="0" smtClean="0">
                <a:solidFill>
                  <a:schemeClr val="lt1"/>
                </a:solidFill>
                <a:latin typeface="Meiryo UI" panose="020B0604030504040204" pitchFamily="50" charset="-128"/>
                <a:ea typeface="Meiryo UI" panose="020B0604030504040204" pitchFamily="50" charset="-128"/>
              </a:rPr>
              <a:t>エ</a:t>
            </a:r>
            <a:r>
              <a:rPr lang="ja-JP" altLang="en-US" sz="4000" b="1" dirty="0">
                <a:solidFill>
                  <a:schemeClr val="lt1"/>
                </a:solidFill>
                <a:latin typeface="Meiryo UI" panose="020B0604030504040204" pitchFamily="50" charset="-128"/>
                <a:ea typeface="Meiryo UI" panose="020B0604030504040204" pitchFamily="50" charset="-128"/>
              </a:rPr>
              <a:t>ンタープライズ</a:t>
            </a:r>
            <a:r>
              <a:rPr lang="en-US" altLang="ja-JP" sz="4000" b="1" dirty="0">
                <a:solidFill>
                  <a:schemeClr val="lt1"/>
                </a:solidFill>
                <a:latin typeface="Meiryo UI" panose="020B0604030504040204" pitchFamily="50" charset="-128"/>
                <a:ea typeface="Meiryo UI" panose="020B0604030504040204" pitchFamily="50" charset="-128"/>
              </a:rPr>
              <a:t>CPU</a:t>
            </a:r>
            <a:r>
              <a:rPr lang="ja-JP" altLang="en-US" sz="4000" b="1" dirty="0">
                <a:solidFill>
                  <a:schemeClr val="lt1"/>
                </a:solidFill>
                <a:latin typeface="Meiryo UI" panose="020B0604030504040204" pitchFamily="50" charset="-128"/>
                <a:ea typeface="Meiryo UI" panose="020B0604030504040204" pitchFamily="50" charset="-128"/>
              </a:rPr>
              <a:t>を搭</a:t>
            </a:r>
            <a:r>
              <a:rPr lang="ja-JP" altLang="en-US" sz="4000" b="1" dirty="0" smtClean="0">
                <a:solidFill>
                  <a:schemeClr val="lt1"/>
                </a:solidFill>
                <a:latin typeface="Meiryo UI" panose="020B0604030504040204" pitchFamily="50" charset="-128"/>
                <a:ea typeface="Meiryo UI" panose="020B0604030504040204" pitchFamily="50" charset="-128"/>
              </a:rPr>
              <a:t>載</a:t>
            </a:r>
            <a:endParaRPr lang="ja-JP" altLang="en-US" sz="4000" dirty="0">
              <a:solidFill>
                <a:schemeClr val="lt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1130918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矩形: 圓角 1">
            <a:extLst>
              <a:ext uri="{FF2B5EF4-FFF2-40B4-BE49-F238E27FC236}">
                <a16:creationId xmlns:a16="http://schemas.microsoft.com/office/drawing/2014/main" id="{8887C151-B17E-B451-9307-4F27E0BBE5D7}"/>
              </a:ext>
            </a:extLst>
          </p:cNvPr>
          <p:cNvSpPr/>
          <p:nvPr/>
        </p:nvSpPr>
        <p:spPr>
          <a:xfrm>
            <a:off x="2844454" y="774995"/>
            <a:ext cx="8477969" cy="1836057"/>
          </a:xfrm>
          <a:prstGeom prst="roundRect">
            <a:avLst>
              <a:gd name="adj" fmla="val 12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B0C4F38B-379A-4B93-842C-23E24C5C6624}"/>
              </a:ext>
            </a:extLst>
          </p:cNvPr>
          <p:cNvGrpSpPr/>
          <p:nvPr/>
        </p:nvGrpSpPr>
        <p:grpSpPr>
          <a:xfrm>
            <a:off x="5260845" y="1723134"/>
            <a:ext cx="6931155" cy="4225125"/>
            <a:chOff x="3539693" y="349803"/>
            <a:chExt cx="5604307" cy="3416299"/>
          </a:xfrm>
        </p:grpSpPr>
        <p:pic>
          <p:nvPicPr>
            <p:cNvPr id="7" name="圖片 6" descr="一張含有 文字, 電子用品, 監視器, 電腦 的圖片&#10;&#10;自動產生的描述">
              <a:extLst>
                <a:ext uri="{FF2B5EF4-FFF2-40B4-BE49-F238E27FC236}">
                  <a16:creationId xmlns:a16="http://schemas.microsoft.com/office/drawing/2014/main" id="{B5A9A7E8-C7B5-445C-89F5-BFFD0B684C98}"/>
                </a:ext>
              </a:extLst>
            </p:cNvPr>
            <p:cNvPicPr>
              <a:picLocks noChangeAspect="1"/>
            </p:cNvPicPr>
            <p:nvPr/>
          </p:nvPicPr>
          <p:blipFill rotWithShape="1">
            <a:blip r:embed="rId3"/>
            <a:srcRect r="10220"/>
            <a:stretch/>
          </p:blipFill>
          <p:spPr>
            <a:xfrm>
              <a:off x="3539693" y="349803"/>
              <a:ext cx="5604307" cy="3416299"/>
            </a:xfrm>
            <a:prstGeom prst="rect">
              <a:avLst/>
            </a:prstGeom>
          </p:spPr>
        </p:pic>
        <p:pic>
          <p:nvPicPr>
            <p:cNvPr id="3" name="圖片 2" descr="一張含有 個人, 室外, 團體, 數個 的圖片&#10;&#10;自動產生的描述">
              <a:extLst>
                <a:ext uri="{FF2B5EF4-FFF2-40B4-BE49-F238E27FC236}">
                  <a16:creationId xmlns:a16="http://schemas.microsoft.com/office/drawing/2014/main" id="{3FB0A7AF-FD99-4C04-A2E6-D4FC40503DC1}"/>
                </a:ext>
              </a:extLst>
            </p:cNvPr>
            <p:cNvPicPr>
              <a:picLocks noChangeAspect="1"/>
            </p:cNvPicPr>
            <p:nvPr/>
          </p:nvPicPr>
          <p:blipFill rotWithShape="1">
            <a:blip r:embed="rId4"/>
            <a:srcRect l="1522" b="6649"/>
            <a:stretch/>
          </p:blipFill>
          <p:spPr>
            <a:xfrm>
              <a:off x="4467117" y="555638"/>
              <a:ext cx="4430145" cy="2798970"/>
            </a:xfrm>
            <a:prstGeom prst="rect">
              <a:avLst/>
            </a:prstGeom>
            <a:effectLst>
              <a:innerShdw blurRad="114300">
                <a:prstClr val="black"/>
              </a:innerShdw>
            </a:effectLst>
          </p:spPr>
        </p:pic>
      </p:grpSp>
      <p:sp>
        <p:nvSpPr>
          <p:cNvPr id="12" name="Google Shape;79;p16">
            <a:extLst>
              <a:ext uri="{FF2B5EF4-FFF2-40B4-BE49-F238E27FC236}">
                <a16:creationId xmlns:a16="http://schemas.microsoft.com/office/drawing/2014/main" id="{C8B3CCF9-4FB8-4872-9B78-D9DDAD593950}"/>
              </a:ext>
            </a:extLst>
          </p:cNvPr>
          <p:cNvSpPr txBox="1">
            <a:spLocks/>
          </p:cNvSpPr>
          <p:nvPr/>
        </p:nvSpPr>
        <p:spPr>
          <a:xfrm>
            <a:off x="562185" y="2658936"/>
            <a:ext cx="5749991" cy="11410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r>
              <a:rPr lang="en-US" altLang="ja-JP" sz="4000" b="1" dirty="0">
                <a:solidFill>
                  <a:schemeClr val="lt1"/>
                </a:solidFill>
                <a:latin typeface="Meiryo UI" panose="020B0604030504040204" pitchFamily="50" charset="-128"/>
                <a:ea typeface="Meiryo UI" panose="020B0604030504040204" pitchFamily="50" charset="-128"/>
              </a:rPr>
              <a:t>QVR Face Insight</a:t>
            </a:r>
            <a:endParaRPr lang="ja-JP" altLang="en-US" sz="2500" dirty="0">
              <a:solidFill>
                <a:schemeClr val="lt1"/>
              </a:solidFill>
              <a:latin typeface="Meiryo UI" panose="020B0604030504040204" pitchFamily="50" charset="-128"/>
              <a:ea typeface="Meiryo UI" panose="020B0604030504040204" pitchFamily="50" charset="-128"/>
            </a:endParaRPr>
          </a:p>
          <a:p>
            <a:pPr lvl="0"/>
            <a:r>
              <a:rPr lang="ja-JP" altLang="en-US" sz="2500" dirty="0">
                <a:solidFill>
                  <a:schemeClr val="lt1"/>
                </a:solidFill>
                <a:latin typeface="Meiryo UI" panose="020B0604030504040204" pitchFamily="50" charset="-128"/>
                <a:ea typeface="Meiryo UI" panose="020B0604030504040204" pitchFamily="50" charset="-128"/>
              </a:rPr>
              <a:t>ローカルスマート顔認識</a:t>
            </a:r>
          </a:p>
        </p:txBody>
      </p:sp>
      <p:sp>
        <p:nvSpPr>
          <p:cNvPr id="17" name="矩形: 圓角 16">
            <a:extLst>
              <a:ext uri="{FF2B5EF4-FFF2-40B4-BE49-F238E27FC236}">
                <a16:creationId xmlns:a16="http://schemas.microsoft.com/office/drawing/2014/main" id="{3B95E637-44EC-49C8-875A-ED13CFE37BB6}"/>
              </a:ext>
            </a:extLst>
          </p:cNvPr>
          <p:cNvSpPr/>
          <p:nvPr/>
        </p:nvSpPr>
        <p:spPr>
          <a:xfrm>
            <a:off x="571328" y="539691"/>
            <a:ext cx="2766247" cy="2855660"/>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D7FCD634-CA9F-4449-9D25-D678F7601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93" y="735377"/>
            <a:ext cx="1875675" cy="1875675"/>
          </a:xfrm>
          <a:prstGeom prst="rect">
            <a:avLst/>
          </a:prstGeom>
        </p:spPr>
      </p:pic>
      <p:sp>
        <p:nvSpPr>
          <p:cNvPr id="14" name="Google Shape;61;p14">
            <a:extLst>
              <a:ext uri="{FF2B5EF4-FFF2-40B4-BE49-F238E27FC236}">
                <a16:creationId xmlns:a16="http://schemas.microsoft.com/office/drawing/2014/main" id="{4EB7CAEB-FD80-95A7-C541-62D94C1D12CF}"/>
              </a:ext>
            </a:extLst>
          </p:cNvPr>
          <p:cNvSpPr txBox="1">
            <a:spLocks/>
          </p:cNvSpPr>
          <p:nvPr/>
        </p:nvSpPr>
        <p:spPr>
          <a:xfrm>
            <a:off x="6096000" y="564136"/>
            <a:ext cx="4057190" cy="14432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3" lvl="0" indent="-241293">
              <a:lnSpc>
                <a:spcPct val="100000"/>
              </a:lnSpc>
              <a:spcBef>
                <a:spcPts val="1600"/>
              </a:spcBef>
              <a:buClr>
                <a:schemeClr val="dk1"/>
              </a:buClr>
              <a:buSzPts val="1100"/>
              <a:buFont typeface="Noto Sans Symbols"/>
              <a:buChar char="●"/>
            </a:pPr>
            <a:r>
              <a:rPr lang="en-US" altLang="ja-JP" sz="1200" dirty="0">
                <a:solidFill>
                  <a:schemeClr val="dk1"/>
                </a:solidFill>
                <a:latin typeface="Meiryo UI" panose="020B0604030504040204" pitchFamily="50" charset="-128"/>
                <a:ea typeface="Meiryo UI" panose="020B0604030504040204" pitchFamily="50" charset="-128"/>
              </a:rPr>
              <a:t>Coral M.2</a:t>
            </a:r>
            <a:r>
              <a:rPr lang="ja-JP" altLang="en-US" sz="1200" dirty="0">
                <a:solidFill>
                  <a:schemeClr val="dk1"/>
                </a:solidFill>
                <a:latin typeface="Meiryo UI" panose="020B0604030504040204" pitchFamily="50" charset="-128"/>
                <a:ea typeface="Meiryo UI" panose="020B0604030504040204" pitchFamily="50" charset="-128"/>
              </a:rPr>
              <a:t>および</a:t>
            </a:r>
            <a:r>
              <a:rPr lang="en-US" altLang="ja-JP" sz="1200" dirty="0">
                <a:solidFill>
                  <a:schemeClr val="dk1"/>
                </a:solidFill>
                <a:latin typeface="Meiryo UI" panose="020B0604030504040204" pitchFamily="50" charset="-128"/>
                <a:ea typeface="Meiryo UI" panose="020B0604030504040204" pitchFamily="50" charset="-128"/>
              </a:rPr>
              <a:t>USB TPU</a:t>
            </a:r>
            <a:r>
              <a:rPr lang="ja-JP" altLang="en-US" sz="1200" dirty="0">
                <a:solidFill>
                  <a:schemeClr val="dk1"/>
                </a:solidFill>
                <a:latin typeface="Meiryo UI" panose="020B0604030504040204" pitchFamily="50" charset="-128"/>
                <a:ea typeface="Meiryo UI" panose="020B0604030504040204" pitchFamily="50" charset="-128"/>
              </a:rPr>
              <a:t>デバイスをサポートし、</a:t>
            </a:r>
            <a:r>
              <a:rPr lang="en-US" altLang="ja-JP" sz="1200" dirty="0">
                <a:solidFill>
                  <a:schemeClr val="dk1"/>
                </a:solidFill>
                <a:latin typeface="Meiryo UI" panose="020B0604030504040204" pitchFamily="50" charset="-128"/>
                <a:ea typeface="Meiryo UI" panose="020B0604030504040204" pitchFamily="50" charset="-128"/>
              </a:rPr>
              <a:t>Google</a:t>
            </a:r>
            <a:r>
              <a:rPr lang="ja-JP" altLang="en-US" sz="1200" dirty="0">
                <a:solidFill>
                  <a:schemeClr val="dk1"/>
                </a:solidFill>
                <a:latin typeface="Meiryo UI" panose="020B0604030504040204" pitchFamily="50" charset="-128"/>
                <a:ea typeface="Meiryo UI" panose="020B0604030504040204" pitchFamily="50" charset="-128"/>
              </a:rPr>
              <a:t>によって公式に認定</a:t>
            </a:r>
          </a:p>
          <a:p>
            <a:pPr marL="241294" lvl="0" indent="-241294">
              <a:lnSpc>
                <a:spcPct val="100000"/>
              </a:lnSpc>
              <a:spcBef>
                <a:spcPts val="1600"/>
              </a:spcBef>
              <a:buClr>
                <a:schemeClr val="dk1"/>
              </a:buClr>
              <a:buSzPts val="1100"/>
              <a:buFont typeface="Noto Sans Symbols"/>
              <a:buChar char="●"/>
            </a:pPr>
            <a:r>
              <a:rPr lang="en-US" altLang="ja-JP" sz="1200" dirty="0">
                <a:solidFill>
                  <a:schemeClr val="dk1"/>
                </a:solidFill>
                <a:latin typeface="Meiryo UI" panose="020B0604030504040204" pitchFamily="50" charset="-128"/>
                <a:ea typeface="Meiryo UI" panose="020B0604030504040204" pitchFamily="50" charset="-128"/>
              </a:rPr>
              <a:t>NAS</a:t>
            </a:r>
            <a:r>
              <a:rPr lang="ja-JP" altLang="en-US" sz="1200" dirty="0">
                <a:solidFill>
                  <a:schemeClr val="dk1"/>
                </a:solidFill>
                <a:latin typeface="Meiryo UI" panose="020B0604030504040204" pitchFamily="50" charset="-128"/>
                <a:ea typeface="Meiryo UI" panose="020B0604030504040204" pitchFamily="50" charset="-128"/>
              </a:rPr>
              <a:t>ごとに最大</a:t>
            </a:r>
            <a:r>
              <a:rPr lang="en-US" altLang="ja-JP" sz="1200" dirty="0">
                <a:solidFill>
                  <a:schemeClr val="dk1"/>
                </a:solidFill>
                <a:latin typeface="Meiryo UI" panose="020B0604030504040204" pitchFamily="50" charset="-128"/>
                <a:ea typeface="Meiryo UI" panose="020B0604030504040204" pitchFamily="50" charset="-128"/>
              </a:rPr>
              <a:t>4</a:t>
            </a:r>
            <a:r>
              <a:rPr lang="ja-JP" altLang="en-US" sz="1200" dirty="0" err="1">
                <a:solidFill>
                  <a:schemeClr val="dk1"/>
                </a:solidFill>
                <a:latin typeface="Meiryo UI" panose="020B0604030504040204" pitchFamily="50" charset="-128"/>
                <a:ea typeface="Meiryo UI" panose="020B0604030504040204" pitchFamily="50" charset="-128"/>
              </a:rPr>
              <a:t>つの</a:t>
            </a:r>
            <a:r>
              <a:rPr lang="en-US" altLang="ja-JP" sz="1200" dirty="0">
                <a:solidFill>
                  <a:schemeClr val="dk1"/>
                </a:solidFill>
                <a:latin typeface="Meiryo UI" panose="020B0604030504040204" pitchFamily="50" charset="-128"/>
                <a:ea typeface="Meiryo UI" panose="020B0604030504040204" pitchFamily="50" charset="-128"/>
              </a:rPr>
              <a:t>TPU</a:t>
            </a:r>
            <a:r>
              <a:rPr lang="ja-JP" altLang="en-US" sz="1200" dirty="0">
                <a:solidFill>
                  <a:schemeClr val="dk1"/>
                </a:solidFill>
                <a:latin typeface="Meiryo UI" panose="020B0604030504040204" pitchFamily="50" charset="-128"/>
                <a:ea typeface="Meiryo UI" panose="020B0604030504040204" pitchFamily="50" charset="-128"/>
              </a:rPr>
              <a:t>デバイス</a:t>
            </a:r>
          </a:p>
        </p:txBody>
      </p:sp>
      <p:sp>
        <p:nvSpPr>
          <p:cNvPr id="15" name="文字方塊 14">
            <a:extLst>
              <a:ext uri="{FF2B5EF4-FFF2-40B4-BE49-F238E27FC236}">
                <a16:creationId xmlns:a16="http://schemas.microsoft.com/office/drawing/2014/main" id="{1EDAA091-D47F-5744-3195-B5D7D1585A7D}"/>
              </a:ext>
            </a:extLst>
          </p:cNvPr>
          <p:cNvSpPr txBox="1"/>
          <p:nvPr/>
        </p:nvSpPr>
        <p:spPr>
          <a:xfrm>
            <a:off x="3001126" y="841124"/>
            <a:ext cx="2790613" cy="369332"/>
          </a:xfrm>
          <a:prstGeom prst="rect">
            <a:avLst/>
          </a:prstGeom>
          <a:noFill/>
        </p:spPr>
        <p:txBody>
          <a:bodyPr wrap="square">
            <a:spAutoFit/>
          </a:bodyPr>
          <a:lstStyle>
            <a:defPPr>
              <a:defRPr lang="zh-TW"/>
            </a:defPPr>
            <a:lvl1pPr>
              <a:defRPr>
                <a:latin typeface="Arial" panose="020B0604020202020204" pitchFamily="34" charset="0"/>
                <a:cs typeface="Arial" panose="020B0604020202020204" pitchFamily="34" charset="0"/>
              </a:defRPr>
            </a:lvl1pPr>
          </a:lstStyle>
          <a:p>
            <a:r>
              <a:rPr lang="zh-TW" altLang="en-US">
                <a:latin typeface="+mj-lt"/>
              </a:rPr>
              <a:t>https://coral.ai/products/</a:t>
            </a:r>
          </a:p>
        </p:txBody>
      </p:sp>
      <p:pic>
        <p:nvPicPr>
          <p:cNvPr id="16" name="Picture 6" descr="g650-04686-01-qnap">
            <a:extLst>
              <a:ext uri="{FF2B5EF4-FFF2-40B4-BE49-F238E27FC236}">
                <a16:creationId xmlns:a16="http://schemas.microsoft.com/office/drawing/2014/main" id="{E70EDD14-5E5C-EFCD-2C9A-19B91F06E6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417" b="17745"/>
          <a:stretch/>
        </p:blipFill>
        <p:spPr bwMode="auto">
          <a:xfrm>
            <a:off x="3405094" y="1615295"/>
            <a:ext cx="2458208" cy="697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g950-06809-01-qnap">
            <a:extLst>
              <a:ext uri="{FF2B5EF4-FFF2-40B4-BE49-F238E27FC236}">
                <a16:creationId xmlns:a16="http://schemas.microsoft.com/office/drawing/2014/main" id="{DDE2B4BF-C91C-D3F1-7B85-A1672764ED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777065" y="751818"/>
            <a:ext cx="943199" cy="19605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A red background with white text&#10;&#10;Description automatically generated with low confidence">
            <a:extLst>
              <a:ext uri="{FF2B5EF4-FFF2-40B4-BE49-F238E27FC236}">
                <a16:creationId xmlns:a16="http://schemas.microsoft.com/office/drawing/2014/main" id="{C3DE8E48-6B00-1245-CE4B-C2D703F082BE}"/>
              </a:ext>
            </a:extLst>
          </p:cNvPr>
          <p:cNvPicPr>
            <a:picLocks noChangeAspect="1"/>
          </p:cNvPicPr>
          <p:nvPr/>
        </p:nvPicPr>
        <p:blipFill>
          <a:blip r:embed="rId8"/>
          <a:stretch>
            <a:fillRect/>
          </a:stretch>
        </p:blipFill>
        <p:spPr>
          <a:xfrm>
            <a:off x="10076119" y="316929"/>
            <a:ext cx="1613062" cy="1443265"/>
          </a:xfrm>
          <a:prstGeom prst="rect">
            <a:avLst/>
          </a:prstGeom>
          <a:effectLst>
            <a:outerShdw blurRad="254000" dist="342900" dir="2700000" algn="tl" rotWithShape="0">
              <a:prstClr val="black">
                <a:alpha val="33000"/>
              </a:prstClr>
            </a:outerShdw>
          </a:effectLst>
        </p:spPr>
      </p:pic>
      <p:sp>
        <p:nvSpPr>
          <p:cNvPr id="20" name="文字方塊 19">
            <a:extLst>
              <a:ext uri="{FF2B5EF4-FFF2-40B4-BE49-F238E27FC236}">
                <a16:creationId xmlns:a16="http://schemas.microsoft.com/office/drawing/2014/main" id="{5E7013B2-5033-8DF2-2E30-FFDEC9BEA7B7}"/>
              </a:ext>
            </a:extLst>
          </p:cNvPr>
          <p:cNvSpPr txBox="1"/>
          <p:nvPr/>
        </p:nvSpPr>
        <p:spPr>
          <a:xfrm>
            <a:off x="3070110" y="2181765"/>
            <a:ext cx="812004" cy="369332"/>
          </a:xfrm>
          <a:prstGeom prst="rect">
            <a:avLst/>
          </a:prstGeom>
          <a:noFill/>
        </p:spPr>
        <p:txBody>
          <a:bodyPr wrap="square">
            <a:spAutoFit/>
          </a:bodyPr>
          <a:lstStyle/>
          <a:p>
            <a:r>
              <a:rPr lang="en-US" altLang="zh-TW">
                <a:latin typeface="Arial" panose="020B0604020202020204" pitchFamily="34" charset="0"/>
                <a:cs typeface="Arial" panose="020B0604020202020204" pitchFamily="34" charset="0"/>
              </a:rPr>
              <a:t>USB</a:t>
            </a:r>
            <a:endParaRPr lang="zh-TW" altLang="en-US">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1CBCC462-DB47-E971-28D6-C6D034877FC5}"/>
              </a:ext>
            </a:extLst>
          </p:cNvPr>
          <p:cNvSpPr txBox="1"/>
          <p:nvPr/>
        </p:nvSpPr>
        <p:spPr>
          <a:xfrm>
            <a:off x="3908395" y="2181765"/>
            <a:ext cx="2187605" cy="369332"/>
          </a:xfrm>
          <a:prstGeom prst="rect">
            <a:avLst/>
          </a:prstGeom>
          <a:noFill/>
        </p:spPr>
        <p:txBody>
          <a:bodyPr wrap="square">
            <a:spAutoFit/>
          </a:bodyPr>
          <a:lstStyle/>
          <a:p>
            <a:r>
              <a:rPr lang="en-US" altLang="zh-TW">
                <a:latin typeface="Arial" panose="020B0604020202020204" pitchFamily="34" charset="0"/>
                <a:cs typeface="Arial" panose="020B0604020202020204" pitchFamily="34" charset="0"/>
              </a:rPr>
              <a:t>M.2 2280 PCIe*</a:t>
            </a:r>
            <a:endParaRPr lang="zh-TW" altLang="en-US">
              <a:latin typeface="Arial" panose="020B0604020202020204" pitchFamily="34" charset="0"/>
              <a:cs typeface="Arial" panose="020B0604020202020204" pitchFamily="34" charset="0"/>
            </a:endParaRPr>
          </a:p>
        </p:txBody>
      </p:sp>
      <p:sp>
        <p:nvSpPr>
          <p:cNvPr id="23" name="Google Shape;61;p14">
            <a:extLst>
              <a:ext uri="{FF2B5EF4-FFF2-40B4-BE49-F238E27FC236}">
                <a16:creationId xmlns:a16="http://schemas.microsoft.com/office/drawing/2014/main" id="{713D81AB-AD24-BF84-044D-BEBC04C1A7D9}"/>
              </a:ext>
            </a:extLst>
          </p:cNvPr>
          <p:cNvSpPr txBox="1">
            <a:spLocks/>
          </p:cNvSpPr>
          <p:nvPr/>
        </p:nvSpPr>
        <p:spPr>
          <a:xfrm>
            <a:off x="498916" y="6038142"/>
            <a:ext cx="6663884" cy="5003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lvl="0" indent="0">
              <a:buClr>
                <a:srgbClr val="F34F21"/>
              </a:buClr>
              <a:buNone/>
            </a:pPr>
            <a:r>
              <a:rPr lang="ja-JP" altLang="en-US" sz="1200" dirty="0">
                <a:solidFill>
                  <a:schemeClr val="lt1"/>
                </a:solidFill>
                <a:latin typeface="Meiryo UI" panose="020B0604030504040204" pitchFamily="50" charset="-128"/>
                <a:ea typeface="Meiryo UI" panose="020B0604030504040204" pitchFamily="50" charset="-128"/>
              </a:rPr>
              <a:t>*オプションの</a:t>
            </a:r>
            <a:r>
              <a:rPr lang="en-US" altLang="ja-JP" sz="1200" dirty="0">
                <a:solidFill>
                  <a:schemeClr val="lt1"/>
                </a:solidFill>
                <a:latin typeface="Meiryo UI" panose="020B0604030504040204" pitchFamily="50" charset="-128"/>
                <a:ea typeface="Meiryo UI" panose="020B0604030504040204" pitchFamily="50" charset="-128"/>
              </a:rPr>
              <a:t>QNAP</a:t>
            </a:r>
            <a:r>
              <a:rPr lang="ja-JP" altLang="en-US" sz="1200" dirty="0">
                <a:solidFill>
                  <a:schemeClr val="lt1"/>
                </a:solidFill>
                <a:latin typeface="Meiryo UI" panose="020B0604030504040204" pitchFamily="50" charset="-128"/>
                <a:ea typeface="Meiryo UI" panose="020B0604030504040204" pitchFamily="50" charset="-128"/>
              </a:rPr>
              <a:t> </a:t>
            </a:r>
            <a:r>
              <a:rPr lang="en-US" altLang="ja-JP" sz="1200" dirty="0">
                <a:solidFill>
                  <a:schemeClr val="lt1"/>
                </a:solidFill>
                <a:latin typeface="Meiryo UI" panose="020B0604030504040204" pitchFamily="50" charset="-128"/>
                <a:ea typeface="Meiryo UI" panose="020B0604030504040204" pitchFamily="50" charset="-128"/>
              </a:rPr>
              <a:t>QDA-UMP</a:t>
            </a:r>
            <a:r>
              <a:rPr lang="ja-JP" altLang="en-US" sz="1200" dirty="0">
                <a:solidFill>
                  <a:schemeClr val="lt1"/>
                </a:solidFill>
                <a:latin typeface="Meiryo UI" panose="020B0604030504040204" pitchFamily="50" charset="-128"/>
                <a:ea typeface="Meiryo UI" panose="020B0604030504040204" pitchFamily="50" charset="-128"/>
              </a:rPr>
              <a:t>アダプタによって</a:t>
            </a:r>
            <a:r>
              <a:rPr lang="en-US" altLang="ja-JP" sz="1200" dirty="0">
                <a:solidFill>
                  <a:schemeClr val="lt1"/>
                </a:solidFill>
                <a:latin typeface="Meiryo UI" panose="020B0604030504040204" pitchFamily="50" charset="-128"/>
                <a:ea typeface="Meiryo UI" panose="020B0604030504040204" pitchFamily="50" charset="-128"/>
              </a:rPr>
              <a:t>M.22280 </a:t>
            </a:r>
            <a:r>
              <a:rPr lang="en-US" altLang="ja-JP" sz="1200" dirty="0" err="1">
                <a:solidFill>
                  <a:schemeClr val="lt1"/>
                </a:solidFill>
                <a:latin typeface="Meiryo UI" panose="020B0604030504040204" pitchFamily="50" charset="-128"/>
                <a:ea typeface="Meiryo UI" panose="020B0604030504040204" pitchFamily="50" charset="-128"/>
              </a:rPr>
              <a:t>PCIe</a:t>
            </a:r>
            <a:r>
              <a:rPr lang="ja-JP" altLang="en-US" sz="1200" dirty="0">
                <a:solidFill>
                  <a:schemeClr val="lt1"/>
                </a:solidFill>
                <a:latin typeface="Meiryo UI" panose="020B0604030504040204" pitchFamily="50" charset="-128"/>
                <a:ea typeface="Meiryo UI" panose="020B0604030504040204" pitchFamily="50" charset="-128"/>
              </a:rPr>
              <a:t> </a:t>
            </a:r>
            <a:r>
              <a:rPr lang="en-US" altLang="ja-JP" sz="1200" dirty="0">
                <a:solidFill>
                  <a:schemeClr val="lt1"/>
                </a:solidFill>
                <a:latin typeface="Meiryo UI" panose="020B0604030504040204" pitchFamily="50" charset="-128"/>
                <a:ea typeface="Meiryo UI" panose="020B0604030504040204" pitchFamily="50" charset="-128"/>
              </a:rPr>
              <a:t>TPU</a:t>
            </a:r>
            <a:r>
              <a:rPr lang="ja-JP" altLang="en-US" sz="1200" dirty="0">
                <a:solidFill>
                  <a:schemeClr val="lt1"/>
                </a:solidFill>
                <a:latin typeface="Meiryo UI" panose="020B0604030504040204" pitchFamily="50" charset="-128"/>
                <a:ea typeface="Meiryo UI" panose="020B0604030504040204" pitchFamily="50" charset="-128"/>
              </a:rPr>
              <a:t>をインストールします。</a:t>
            </a:r>
          </a:p>
        </p:txBody>
      </p:sp>
      <p:sp>
        <p:nvSpPr>
          <p:cNvPr id="24" name="Google Shape;61;p14">
            <a:extLst>
              <a:ext uri="{FF2B5EF4-FFF2-40B4-BE49-F238E27FC236}">
                <a16:creationId xmlns:a16="http://schemas.microsoft.com/office/drawing/2014/main" id="{1CBFB7B7-B2F9-9B00-FDA2-770E93052935}"/>
              </a:ext>
            </a:extLst>
          </p:cNvPr>
          <p:cNvSpPr txBox="1">
            <a:spLocks/>
          </p:cNvSpPr>
          <p:nvPr/>
        </p:nvSpPr>
        <p:spPr>
          <a:xfrm>
            <a:off x="562185" y="3697008"/>
            <a:ext cx="5272158" cy="24256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lvl="1" indent="0">
              <a:lnSpc>
                <a:spcPct val="80000"/>
              </a:lnSpc>
              <a:spcBef>
                <a:spcPts val="500"/>
              </a:spcBef>
              <a:buClr>
                <a:srgbClr val="F34F21"/>
              </a:buClr>
              <a:buNone/>
            </a:pPr>
            <a:r>
              <a:rPr lang="ja-JP" altLang="en-US" dirty="0">
                <a:solidFill>
                  <a:schemeClr val="lt1"/>
                </a:solidFill>
                <a:latin typeface="Meiryo UI" panose="020B0604030504040204" pitchFamily="50" charset="-128"/>
                <a:ea typeface="Meiryo UI" panose="020B0604030504040204" pitchFamily="50" charset="-128"/>
              </a:rPr>
              <a:t>マスクを着用した人物でも認識することができるライブ</a:t>
            </a:r>
            <a:r>
              <a:rPr lang="en-US" altLang="ja-JP" dirty="0">
                <a:solidFill>
                  <a:schemeClr val="lt1"/>
                </a:solidFill>
                <a:latin typeface="Meiryo UI" panose="020B0604030504040204" pitchFamily="50" charset="-128"/>
                <a:ea typeface="Meiryo UI" panose="020B0604030504040204" pitchFamily="50" charset="-128"/>
              </a:rPr>
              <a:t>AI</a:t>
            </a:r>
            <a:r>
              <a:rPr lang="ja-JP" altLang="en-US" dirty="0">
                <a:solidFill>
                  <a:schemeClr val="lt1"/>
                </a:solidFill>
                <a:latin typeface="Meiryo UI" panose="020B0604030504040204" pitchFamily="50" charset="-128"/>
                <a:ea typeface="Meiryo UI" panose="020B0604030504040204" pitchFamily="50" charset="-128"/>
              </a:rPr>
              <a:t>を利用したビデオ分析で、即座に正確な顔認識を可能にする、小さなオフィスや住宅コミュニティのための顔認識ソリューション。</a:t>
            </a:r>
          </a:p>
          <a:p>
            <a:pPr marL="457200" lvl="1" indent="-190500">
              <a:lnSpc>
                <a:spcPct val="80000"/>
              </a:lnSpc>
              <a:spcBef>
                <a:spcPts val="500"/>
              </a:spcBef>
              <a:buClr>
                <a:srgbClr val="F34F21"/>
              </a:buClr>
              <a:buFont typeface="Arial"/>
              <a:buChar char="•"/>
            </a:pPr>
            <a:r>
              <a:rPr lang="ja-JP" altLang="en-US" dirty="0">
                <a:solidFill>
                  <a:schemeClr val="lt1"/>
                </a:solidFill>
                <a:latin typeface="Meiryo UI" panose="020B0604030504040204" pitchFamily="50" charset="-128"/>
                <a:ea typeface="Meiryo UI" panose="020B0604030504040204" pitchFamily="50" charset="-128"/>
              </a:rPr>
              <a:t>リアルタイムの顔認識と分析</a:t>
            </a:r>
          </a:p>
          <a:p>
            <a:pPr marL="457200" lvl="1" indent="-190500">
              <a:lnSpc>
                <a:spcPct val="80000"/>
              </a:lnSpc>
              <a:spcBef>
                <a:spcPts val="500"/>
              </a:spcBef>
              <a:buClr>
                <a:srgbClr val="F34F21"/>
              </a:buClr>
              <a:buFont typeface="Arial"/>
              <a:buChar char="•"/>
            </a:pPr>
            <a:r>
              <a:rPr lang="en-US" altLang="ja-JP" dirty="0">
                <a:solidFill>
                  <a:schemeClr val="lt1"/>
                </a:solidFill>
                <a:latin typeface="Meiryo UI" panose="020B0604030504040204" pitchFamily="50" charset="-128"/>
                <a:ea typeface="Meiryo UI" panose="020B0604030504040204" pitchFamily="50" charset="-128"/>
              </a:rPr>
              <a:t>1</a:t>
            </a:r>
            <a:r>
              <a:rPr lang="ja-JP" altLang="en-US" dirty="0" err="1">
                <a:solidFill>
                  <a:schemeClr val="lt1"/>
                </a:solidFill>
                <a:latin typeface="Meiryo UI" panose="020B0604030504040204" pitchFamily="50" charset="-128"/>
                <a:ea typeface="Meiryo UI" panose="020B0604030504040204" pitchFamily="50" charset="-128"/>
              </a:rPr>
              <a:t>つの</a:t>
            </a:r>
            <a:r>
              <a:rPr lang="ja-JP" altLang="en-US" dirty="0">
                <a:solidFill>
                  <a:schemeClr val="lt1"/>
                </a:solidFill>
                <a:latin typeface="Meiryo UI" panose="020B0604030504040204" pitchFamily="50" charset="-128"/>
                <a:ea typeface="Meiryo UI" panose="020B0604030504040204" pitchFamily="50" charset="-128"/>
              </a:rPr>
              <a:t>ソリューションでのマスク検出と顔認識</a:t>
            </a:r>
          </a:p>
          <a:p>
            <a:pPr marL="457200" lvl="1" indent="-190500">
              <a:lnSpc>
                <a:spcPct val="80000"/>
              </a:lnSpc>
              <a:spcBef>
                <a:spcPts val="500"/>
              </a:spcBef>
              <a:buClr>
                <a:srgbClr val="F34F21"/>
              </a:buClr>
              <a:buFont typeface="Arial"/>
              <a:buChar char="•"/>
            </a:pPr>
            <a:r>
              <a:rPr lang="en-US" altLang="ja-JP" dirty="0">
                <a:solidFill>
                  <a:schemeClr val="lt1"/>
                </a:solidFill>
                <a:latin typeface="Meiryo UI" panose="020B0604030504040204" pitchFamily="50" charset="-128"/>
                <a:ea typeface="Meiryo UI" panose="020B0604030504040204" pitchFamily="50" charset="-128"/>
              </a:rPr>
              <a:t>1</a:t>
            </a:r>
            <a:r>
              <a:rPr lang="ja-JP" altLang="en-US" dirty="0" err="1">
                <a:solidFill>
                  <a:schemeClr val="lt1"/>
                </a:solidFill>
                <a:latin typeface="Meiryo UI" panose="020B0604030504040204" pitchFamily="50" charset="-128"/>
                <a:ea typeface="Meiryo UI" panose="020B0604030504040204" pitchFamily="50" charset="-128"/>
              </a:rPr>
              <a:t>つの</a:t>
            </a:r>
            <a:r>
              <a:rPr lang="en-US" altLang="ja-JP" dirty="0">
                <a:solidFill>
                  <a:schemeClr val="lt1"/>
                </a:solidFill>
                <a:latin typeface="Meiryo UI" panose="020B0604030504040204" pitchFamily="50" charset="-128"/>
                <a:ea typeface="Meiryo UI" panose="020B0604030504040204" pitchFamily="50" charset="-128"/>
              </a:rPr>
              <a:t>NAS</a:t>
            </a:r>
            <a:r>
              <a:rPr lang="ja-JP" altLang="en-US" dirty="0">
                <a:solidFill>
                  <a:schemeClr val="lt1"/>
                </a:solidFill>
                <a:latin typeface="Meiryo UI" panose="020B0604030504040204" pitchFamily="50" charset="-128"/>
                <a:ea typeface="Meiryo UI" panose="020B0604030504040204" pitchFamily="50" charset="-128"/>
              </a:rPr>
              <a:t>でスマートな顔認識システムを構築する</a:t>
            </a:r>
          </a:p>
          <a:p>
            <a:pPr marL="457200" lvl="1" indent="-190500">
              <a:lnSpc>
                <a:spcPct val="80000"/>
              </a:lnSpc>
              <a:spcBef>
                <a:spcPts val="500"/>
              </a:spcBef>
              <a:buClr>
                <a:srgbClr val="F34F21"/>
              </a:buClr>
              <a:buFont typeface="Arial"/>
              <a:buChar char="•"/>
            </a:pPr>
            <a:r>
              <a:rPr lang="ja-JP" altLang="en-US" dirty="0">
                <a:solidFill>
                  <a:schemeClr val="lt1"/>
                </a:solidFill>
                <a:latin typeface="Meiryo UI" panose="020B0604030504040204" pitchFamily="50" charset="-128"/>
                <a:ea typeface="Meiryo UI" panose="020B0604030504040204" pitchFamily="50" charset="-128"/>
              </a:rPr>
              <a:t>プロファイルデータベースで</a:t>
            </a:r>
            <a:r>
              <a:rPr lang="en-US" altLang="ja-JP" dirty="0">
                <a:solidFill>
                  <a:schemeClr val="lt1"/>
                </a:solidFill>
                <a:latin typeface="Meiryo UI" panose="020B0604030504040204" pitchFamily="50" charset="-128"/>
                <a:ea typeface="Meiryo UI" panose="020B0604030504040204" pitchFamily="50" charset="-128"/>
              </a:rPr>
              <a:t>ID</a:t>
            </a:r>
            <a:r>
              <a:rPr lang="ja-JP" altLang="en-US" dirty="0">
                <a:solidFill>
                  <a:schemeClr val="lt1"/>
                </a:solidFill>
                <a:latin typeface="Meiryo UI" panose="020B0604030504040204" pitchFamily="50" charset="-128"/>
                <a:ea typeface="Meiryo UI" panose="020B0604030504040204" pitchFamily="50" charset="-128"/>
              </a:rPr>
              <a:t>認証が簡単に</a:t>
            </a:r>
          </a:p>
          <a:p>
            <a:pPr marL="457200" lvl="1" indent="-190500">
              <a:lnSpc>
                <a:spcPct val="80000"/>
              </a:lnSpc>
              <a:spcBef>
                <a:spcPts val="500"/>
              </a:spcBef>
              <a:buClr>
                <a:srgbClr val="F34F21"/>
              </a:buClr>
              <a:buFont typeface="Arial"/>
              <a:buChar char="•"/>
            </a:pPr>
            <a:r>
              <a:rPr lang="en-US" altLang="ja-JP" dirty="0">
                <a:solidFill>
                  <a:schemeClr val="lt1"/>
                </a:solidFill>
                <a:latin typeface="Meiryo UI" panose="020B0604030504040204" pitchFamily="50" charset="-128"/>
                <a:ea typeface="Meiryo UI" panose="020B0604030504040204" pitchFamily="50" charset="-128"/>
              </a:rPr>
              <a:t>Edge TPU</a:t>
            </a:r>
            <a:r>
              <a:rPr lang="ja-JP" altLang="en-US" dirty="0">
                <a:solidFill>
                  <a:schemeClr val="lt1"/>
                </a:solidFill>
                <a:latin typeface="Meiryo UI" panose="020B0604030504040204" pitchFamily="50" charset="-128"/>
                <a:ea typeface="Meiryo UI" panose="020B0604030504040204" pitchFamily="50" charset="-128"/>
              </a:rPr>
              <a:t>で顔認識速度を向上させる</a:t>
            </a:r>
          </a:p>
          <a:p>
            <a:pPr marL="457200" lvl="1" indent="-190500">
              <a:lnSpc>
                <a:spcPct val="80000"/>
              </a:lnSpc>
              <a:spcBef>
                <a:spcPts val="500"/>
              </a:spcBef>
              <a:buClr>
                <a:srgbClr val="F34F21"/>
              </a:buClr>
              <a:buFont typeface="Arial"/>
              <a:buChar char="•"/>
            </a:pPr>
            <a:r>
              <a:rPr lang="en-US" altLang="ja-JP" dirty="0">
                <a:solidFill>
                  <a:schemeClr val="lt1"/>
                </a:solidFill>
                <a:latin typeface="Meiryo UI" panose="020B0604030504040204" pitchFamily="50" charset="-128"/>
                <a:ea typeface="Meiryo UI" panose="020B0604030504040204" pitchFamily="50" charset="-128"/>
              </a:rPr>
              <a:t>QVR Pro</a:t>
            </a:r>
            <a:r>
              <a:rPr lang="ja-JP" altLang="en-US" dirty="0">
                <a:solidFill>
                  <a:schemeClr val="lt1"/>
                </a:solidFill>
                <a:latin typeface="Meiryo UI" panose="020B0604030504040204" pitchFamily="50" charset="-128"/>
                <a:ea typeface="Meiryo UI" panose="020B0604030504040204" pitchFamily="50" charset="-128"/>
              </a:rPr>
              <a:t>統合による強化された監視フィード</a:t>
            </a:r>
          </a:p>
        </p:txBody>
      </p:sp>
    </p:spTree>
    <p:extLst>
      <p:ext uri="{BB962C8B-B14F-4D97-AF65-F5344CB8AC3E}">
        <p14:creationId xmlns:p14="http://schemas.microsoft.com/office/powerpoint/2010/main" val="2493663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36"/>
          <p:cNvSpPr txBox="1"/>
          <p:nvPr/>
        </p:nvSpPr>
        <p:spPr>
          <a:xfrm>
            <a:off x="924263" y="2138469"/>
            <a:ext cx="3778898"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TS-h1090FUは、</a:t>
            </a:r>
            <a:r>
              <a:rPr lang="en-US" sz="1800" dirty="0" smtClean="0">
                <a:solidFill>
                  <a:schemeClr val="lt1"/>
                </a:solidFill>
                <a:latin typeface="Meiryo UI" panose="020B0604030504040204" pitchFamily="50" charset="-128"/>
                <a:ea typeface="Meiryo UI" panose="020B0604030504040204" pitchFamily="50" charset="-128"/>
              </a:rPr>
              <a:t>QTS(</a:t>
            </a:r>
            <a:r>
              <a:rPr lang="en-US" sz="1800" dirty="0" err="1" smtClean="0">
                <a:solidFill>
                  <a:schemeClr val="lt1"/>
                </a:solidFill>
                <a:latin typeface="Meiryo UI" panose="020B0604030504040204" pitchFamily="50" charset="-128"/>
                <a:ea typeface="Meiryo UI" panose="020B0604030504040204" pitchFamily="50" charset="-128"/>
              </a:rPr>
              <a:t>QNAP</a:t>
            </a:r>
            <a:r>
              <a:rPr lang="en-US" sz="1800" dirty="0" err="1">
                <a:solidFill>
                  <a:schemeClr val="lt1"/>
                </a:solidFill>
                <a:latin typeface="Meiryo UI" panose="020B0604030504040204" pitchFamily="50" charset="-128"/>
                <a:ea typeface="Meiryo UI" panose="020B0604030504040204" pitchFamily="50" charset="-128"/>
              </a:rPr>
              <a:t>の標準NAS</a:t>
            </a:r>
            <a:r>
              <a:rPr lang="en-US" sz="1800" dirty="0" err="1" smtClean="0">
                <a:solidFill>
                  <a:schemeClr val="lt1"/>
                </a:solidFill>
                <a:latin typeface="Meiryo UI" panose="020B0604030504040204" pitchFamily="50" charset="-128"/>
                <a:ea typeface="Meiryo UI" panose="020B0604030504040204" pitchFamily="50" charset="-128"/>
              </a:rPr>
              <a:t>オペレーティングシステム</a:t>
            </a:r>
            <a:r>
              <a:rPr lang="en-US" sz="1800" dirty="0" smtClean="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もサポートします</a:t>
            </a:r>
            <a:r>
              <a:rPr lang="en-US" sz="1800" dirty="0" err="1">
                <a:solidFill>
                  <a:schemeClr val="lt1"/>
                </a:solidFill>
                <a:latin typeface="Meiryo UI" panose="020B0604030504040204" pitchFamily="50" charset="-128"/>
                <a:ea typeface="Meiryo UI" panose="020B0604030504040204" pitchFamily="50" charset="-128"/>
              </a:rPr>
              <a:t>。これにより、日常のパフォーマンスが向上し、メモリ使用率が効率的になり、Qtier</a:t>
            </a:r>
            <a:r>
              <a:rPr lang="en-US" sz="1800" dirty="0" err="1" smtClean="0">
                <a:solidFill>
                  <a:schemeClr val="lt1"/>
                </a:solidFill>
                <a:latin typeface="Meiryo UI" panose="020B0604030504040204" pitchFamily="50" charset="-128"/>
                <a:ea typeface="Meiryo UI" panose="020B0604030504040204" pitchFamily="50" charset="-128"/>
              </a:rPr>
              <a:t>自動階層化</a:t>
            </a:r>
            <a:r>
              <a:rPr lang="ja-JP" altLang="en-US" sz="1800" dirty="0" smtClean="0">
                <a:solidFill>
                  <a:schemeClr val="lt1"/>
                </a:solidFill>
                <a:latin typeface="Meiryo UI" panose="020B0604030504040204" pitchFamily="50" charset="-128"/>
                <a:ea typeface="Meiryo UI" panose="020B0604030504040204" pitchFamily="50" charset="-128"/>
              </a:rPr>
              <a:t>が行え</a:t>
            </a:r>
            <a:r>
              <a:rPr lang="en-US" sz="1800" dirty="0" err="1" smtClean="0">
                <a:solidFill>
                  <a:schemeClr val="lt1"/>
                </a:solidFill>
                <a:latin typeface="Meiryo UI" panose="020B0604030504040204" pitchFamily="50" charset="-128"/>
                <a:ea typeface="Meiryo UI" panose="020B0604030504040204" pitchFamily="50" charset="-128"/>
              </a:rPr>
              <a:t>ます</a:t>
            </a:r>
            <a:r>
              <a:rPr lang="en-US" sz="1800" dirty="0" err="1">
                <a:solidFill>
                  <a:schemeClr val="lt1"/>
                </a:solidFill>
                <a:latin typeface="Meiryo UI" panose="020B0604030504040204" pitchFamily="50" charset="-128"/>
                <a:ea typeface="Meiryo UI" panose="020B0604030504040204" pitchFamily="50" charset="-128"/>
              </a:rPr>
              <a:t>。ドライブを現在のQTSベースのNAS</a:t>
            </a:r>
            <a:r>
              <a:rPr lang="en-US" sz="1800" dirty="0" err="1" smtClean="0">
                <a:solidFill>
                  <a:schemeClr val="lt1"/>
                </a:solidFill>
                <a:latin typeface="Meiryo UI" panose="020B0604030504040204" pitchFamily="50" charset="-128"/>
                <a:ea typeface="Meiryo UI" panose="020B0604030504040204" pitchFamily="50" charset="-128"/>
              </a:rPr>
              <a:t>から</a:t>
            </a:r>
            <a:r>
              <a:rPr lang="en-US" sz="1800" dirty="0" smtClean="0">
                <a:solidFill>
                  <a:schemeClr val="lt1"/>
                </a:solidFill>
                <a:latin typeface="Meiryo UI" panose="020B0604030504040204" pitchFamily="50" charset="-128"/>
                <a:ea typeface="Meiryo UI" panose="020B0604030504040204" pitchFamily="50" charset="-128"/>
              </a:rPr>
              <a:t/>
            </a:r>
            <a:br>
              <a:rPr lang="en-US" sz="1800" dirty="0" smtClean="0">
                <a:solidFill>
                  <a:schemeClr val="lt1"/>
                </a:solidFill>
                <a:latin typeface="Meiryo UI" panose="020B0604030504040204" pitchFamily="50" charset="-128"/>
                <a:ea typeface="Meiryo UI" panose="020B0604030504040204" pitchFamily="50" charset="-128"/>
              </a:rPr>
            </a:br>
            <a:r>
              <a:rPr lang="en-US" sz="1800" dirty="0" smtClean="0">
                <a:solidFill>
                  <a:schemeClr val="lt1"/>
                </a:solidFill>
                <a:latin typeface="Meiryo UI" panose="020B0604030504040204" pitchFamily="50" charset="-128"/>
                <a:ea typeface="Meiryo UI" panose="020B0604030504040204" pitchFamily="50" charset="-128"/>
              </a:rPr>
              <a:t>TS-h1090FU</a:t>
            </a:r>
            <a:r>
              <a:rPr lang="en-US" sz="1800" dirty="0">
                <a:solidFill>
                  <a:schemeClr val="lt1"/>
                </a:solidFill>
                <a:latin typeface="Meiryo UI" panose="020B0604030504040204" pitchFamily="50" charset="-128"/>
                <a:ea typeface="Meiryo UI" panose="020B0604030504040204" pitchFamily="50" charset="-128"/>
              </a:rPr>
              <a:t>に移行することもできます。</a:t>
            </a:r>
            <a:endParaRPr sz="1600" b="0" i="0" dirty="0">
              <a:solidFill>
                <a:schemeClr val="lt1"/>
              </a:solidFill>
              <a:latin typeface="Meiryo UI" panose="020B0604030504040204" pitchFamily="50" charset="-128"/>
              <a:ea typeface="Meiryo UI" panose="020B0604030504040204" pitchFamily="50" charset="-128"/>
              <a:sym typeface="Arial"/>
            </a:endParaRPr>
          </a:p>
        </p:txBody>
      </p:sp>
      <p:sp>
        <p:nvSpPr>
          <p:cNvPr id="931" name="Google Shape;931;p36"/>
          <p:cNvSpPr txBox="1"/>
          <p:nvPr/>
        </p:nvSpPr>
        <p:spPr>
          <a:xfrm>
            <a:off x="924263" y="4831742"/>
            <a:ext cx="365060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200" dirty="0" smtClean="0">
                <a:solidFill>
                  <a:schemeClr val="lt1"/>
                </a:solidFill>
                <a:latin typeface="Meiryo UI" panose="020B0604030504040204" pitchFamily="50" charset="-128"/>
                <a:ea typeface="Meiryo UI" panose="020B0604030504040204" pitchFamily="50" charset="-128"/>
              </a:rPr>
              <a:t>注記</a:t>
            </a:r>
            <a:r>
              <a:rPr lang="en-US" altLang="ja-JP" sz="1200" dirty="0" smtClean="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QTSと</a:t>
            </a:r>
            <a:r>
              <a:rPr lang="en-US" sz="1200" dirty="0" err="1" smtClean="0">
                <a:solidFill>
                  <a:schemeClr val="lt1"/>
                </a:solidFill>
                <a:latin typeface="Meiryo UI" panose="020B0604030504040204" pitchFamily="50" charset="-128"/>
                <a:ea typeface="Meiryo UI" panose="020B0604030504040204" pitchFamily="50" charset="-128"/>
              </a:rPr>
              <a:t>QuTS</a:t>
            </a:r>
            <a:r>
              <a:rPr lang="en-US" sz="1200" dirty="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heroは異なるファイルシステムを使用しています</a:t>
            </a:r>
            <a:r>
              <a:rPr lang="en-US" sz="1200" dirty="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QuTS</a:t>
            </a:r>
            <a:r>
              <a:rPr lang="en-US" sz="1200" dirty="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heroから</a:t>
            </a:r>
            <a:r>
              <a:rPr lang="en-US" sz="1200" dirty="0" err="1">
                <a:solidFill>
                  <a:schemeClr val="lt1"/>
                </a:solidFill>
                <a:latin typeface="Meiryo UI" panose="020B0604030504040204" pitchFamily="50" charset="-128"/>
                <a:ea typeface="Meiryo UI" panose="020B0604030504040204" pitchFamily="50" charset="-128"/>
              </a:rPr>
              <a:t>QTSに切り替える前に</a:t>
            </a:r>
            <a:r>
              <a:rPr lang="en-US" sz="1200" dirty="0" smtClean="0">
                <a:solidFill>
                  <a:schemeClr val="lt1"/>
                </a:solidFill>
                <a:latin typeface="Meiryo UI" panose="020B0604030504040204" pitchFamily="50" charset="-128"/>
                <a:ea typeface="Meiryo UI" panose="020B0604030504040204" pitchFamily="50" charset="-128"/>
              </a:rPr>
              <a:t>、</a:t>
            </a:r>
            <a:br>
              <a:rPr lang="en-US" sz="1200" dirty="0" smtClean="0">
                <a:solidFill>
                  <a:schemeClr val="lt1"/>
                </a:solidFill>
                <a:latin typeface="Meiryo UI" panose="020B0604030504040204" pitchFamily="50" charset="-128"/>
                <a:ea typeface="Meiryo UI" panose="020B0604030504040204" pitchFamily="50" charset="-128"/>
              </a:rPr>
            </a:br>
            <a:r>
              <a:rPr lang="en-US" sz="1200" dirty="0" smtClean="0">
                <a:solidFill>
                  <a:schemeClr val="lt1"/>
                </a:solidFill>
                <a:latin typeface="Meiryo UI" panose="020B0604030504040204" pitchFamily="50" charset="-128"/>
                <a:ea typeface="Meiryo UI" panose="020B0604030504040204" pitchFamily="50" charset="-128"/>
              </a:rPr>
              <a:t>TS-h1090FU</a:t>
            </a:r>
            <a:r>
              <a:rPr lang="en-US" sz="1200" dirty="0">
                <a:solidFill>
                  <a:schemeClr val="lt1"/>
                </a:solidFill>
                <a:latin typeface="Meiryo UI" panose="020B0604030504040204" pitchFamily="50" charset="-128"/>
                <a:ea typeface="Meiryo UI" panose="020B0604030504040204" pitchFamily="50" charset="-128"/>
              </a:rPr>
              <a:t>からすべてのドライブを取り外す必要があります。</a:t>
            </a:r>
            <a:endParaRPr sz="1200" dirty="0">
              <a:solidFill>
                <a:schemeClr val="lt1"/>
              </a:solidFill>
              <a:latin typeface="Meiryo UI" panose="020B0604030504040204" pitchFamily="50" charset="-128"/>
              <a:ea typeface="Meiryo UI" panose="020B0604030504040204" pitchFamily="50" charset="-128"/>
            </a:endParaRPr>
          </a:p>
        </p:txBody>
      </p:sp>
      <p:sp>
        <p:nvSpPr>
          <p:cNvPr id="932" name="Google Shape;932;p36"/>
          <p:cNvSpPr txBox="1"/>
          <p:nvPr/>
        </p:nvSpPr>
        <p:spPr>
          <a:xfrm>
            <a:off x="388800" y="372732"/>
            <a:ext cx="11412000" cy="15065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NASオペレーティングシステムを</a:t>
            </a:r>
            <a:r>
              <a:rPr lang="en-US" sz="3600" b="1" dirty="0" err="1" smtClean="0">
                <a:solidFill>
                  <a:schemeClr val="lt1"/>
                </a:solidFill>
                <a:latin typeface="Meiryo UI" panose="020B0604030504040204" pitchFamily="50" charset="-128"/>
                <a:ea typeface="Meiryo UI" panose="020B0604030504040204" pitchFamily="50" charset="-128"/>
              </a:rPr>
              <a:t>QuTS</a:t>
            </a:r>
            <a:r>
              <a:rPr lang="en-US" sz="3600" b="1" dirty="0">
                <a:solidFill>
                  <a:schemeClr val="lt1"/>
                </a:solidFill>
                <a:latin typeface="Meiryo UI" panose="020B0604030504040204" pitchFamily="50" charset="-128"/>
                <a:ea typeface="Meiryo UI" panose="020B0604030504040204" pitchFamily="50" charset="-128"/>
              </a:rPr>
              <a:t> </a:t>
            </a:r>
            <a:r>
              <a:rPr lang="en-US" sz="3600" b="1" dirty="0" smtClean="0">
                <a:solidFill>
                  <a:schemeClr val="lt1"/>
                </a:solidFill>
                <a:latin typeface="Meiryo UI" panose="020B0604030504040204" pitchFamily="50" charset="-128"/>
                <a:ea typeface="Meiryo UI" panose="020B0604030504040204" pitchFamily="50" charset="-128"/>
              </a:rPr>
              <a:t>hero</a:t>
            </a:r>
            <a:r>
              <a:rPr lang="ja-JP" altLang="en-US" sz="3600" b="1" dirty="0">
                <a:solidFill>
                  <a:schemeClr val="lt1"/>
                </a:solidFill>
                <a:latin typeface="Meiryo UI" panose="020B0604030504040204" pitchFamily="50" charset="-128"/>
                <a:ea typeface="Meiryo UI" panose="020B0604030504040204" pitchFamily="50" charset="-128"/>
              </a:rPr>
              <a:t>と</a:t>
            </a:r>
            <a:r>
              <a:rPr lang="en-US" sz="3600" b="1" dirty="0" smtClean="0">
                <a:solidFill>
                  <a:schemeClr val="lt1"/>
                </a:solidFill>
                <a:latin typeface="Meiryo UI" panose="020B0604030504040204" pitchFamily="50" charset="-128"/>
                <a:ea typeface="Meiryo UI" panose="020B0604030504040204" pitchFamily="50" charset="-128"/>
              </a:rPr>
              <a:t>QTS</a:t>
            </a:r>
            <a:r>
              <a:rPr lang="ja-JP" altLang="en-US" sz="3600" b="1" dirty="0" smtClean="0">
                <a:solidFill>
                  <a:schemeClr val="lt1"/>
                </a:solidFill>
                <a:latin typeface="Meiryo UI" panose="020B0604030504040204" pitchFamily="50" charset="-128"/>
                <a:ea typeface="Meiryo UI" panose="020B0604030504040204" pitchFamily="50" charset="-128"/>
              </a:rPr>
              <a:t>で</a:t>
            </a:r>
            <a:r>
              <a:rPr lang="en-US" altLang="ja-JP" sz="3600" b="1" dirty="0" smtClean="0">
                <a:solidFill>
                  <a:schemeClr val="lt1"/>
                </a:solidFill>
                <a:latin typeface="Meiryo UI" panose="020B0604030504040204" pitchFamily="50" charset="-128"/>
                <a:ea typeface="Meiryo UI" panose="020B0604030504040204" pitchFamily="50" charset="-128"/>
              </a:rPr>
              <a:t/>
            </a:r>
            <a:br>
              <a:rPr lang="en-US" altLang="ja-JP"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切り替え、日常</a:t>
            </a:r>
            <a:r>
              <a:rPr lang="ja-JP" altLang="en-US" sz="3600" b="1" dirty="0" smtClean="0">
                <a:solidFill>
                  <a:schemeClr val="lt1"/>
                </a:solidFill>
                <a:latin typeface="Meiryo UI" panose="020B0604030504040204" pitchFamily="50" charset="-128"/>
                <a:ea typeface="Meiryo UI" panose="020B0604030504040204" pitchFamily="50" charset="-128"/>
              </a:rPr>
              <a:t>的な</a:t>
            </a:r>
            <a:r>
              <a:rPr lang="en-US" sz="3600" b="1" dirty="0" err="1" smtClean="0">
                <a:solidFill>
                  <a:schemeClr val="lt1"/>
                </a:solidFill>
                <a:latin typeface="Meiryo UI" panose="020B0604030504040204" pitchFamily="50" charset="-128"/>
                <a:ea typeface="Meiryo UI" panose="020B0604030504040204" pitchFamily="50" charset="-128"/>
              </a:rPr>
              <a:t>パフォーマンスを向上させます</a:t>
            </a:r>
            <a:endParaRPr sz="3600" b="1" dirty="0">
              <a:solidFill>
                <a:schemeClr val="lt1"/>
              </a:solidFill>
              <a:latin typeface="Meiryo UI" panose="020B0604030504040204" pitchFamily="50" charset="-128"/>
              <a:ea typeface="Meiryo UI" panose="020B0604030504040204" pitchFamily="50" charset="-128"/>
              <a:sym typeface="Arial"/>
            </a:endParaRPr>
          </a:p>
        </p:txBody>
      </p:sp>
      <p:pic>
        <p:nvPicPr>
          <p:cNvPr id="933" name="Google Shape;933;p36" descr="一張含有 文字 的圖片&#10;&#10;自動產生的描述"/>
          <p:cNvPicPr preferRelativeResize="0"/>
          <p:nvPr/>
        </p:nvPicPr>
        <p:blipFill rotWithShape="1">
          <a:blip r:embed="rId3">
            <a:alphaModFix/>
          </a:blip>
          <a:srcRect/>
          <a:stretch/>
        </p:blipFill>
        <p:spPr>
          <a:xfrm>
            <a:off x="4703161" y="2196000"/>
            <a:ext cx="6941631" cy="3354666"/>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2430492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37"/>
          <p:cNvSpPr txBox="1"/>
          <p:nvPr/>
        </p:nvSpPr>
        <p:spPr>
          <a:xfrm>
            <a:off x="542166" y="392779"/>
            <a:ext cx="10958650"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chemeClr val="lt1"/>
                </a:solidFill>
                <a:latin typeface="Meiryo UI" panose="020B0604030504040204" pitchFamily="50" charset="-128"/>
                <a:ea typeface="Meiryo UI" panose="020B0604030504040204" pitchFamily="50" charset="-128"/>
              </a:rPr>
              <a:t>注文情報とレールキット</a:t>
            </a:r>
            <a:endParaRPr sz="4400" b="1" dirty="0">
              <a:solidFill>
                <a:schemeClr val="lt1"/>
              </a:solidFill>
              <a:latin typeface="Meiryo UI" panose="020B0604030504040204" pitchFamily="50" charset="-128"/>
              <a:ea typeface="Meiryo UI" panose="020B0604030504040204" pitchFamily="50" charset="-128"/>
              <a:sym typeface="Arial"/>
            </a:endParaRPr>
          </a:p>
        </p:txBody>
      </p:sp>
      <p:sp>
        <p:nvSpPr>
          <p:cNvPr id="939" name="Google Shape;939;p37"/>
          <p:cNvSpPr txBox="1"/>
          <p:nvPr/>
        </p:nvSpPr>
        <p:spPr>
          <a:xfrm>
            <a:off x="733434" y="1387633"/>
            <a:ext cx="165258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smtClean="0">
                <a:solidFill>
                  <a:srgbClr val="03D2FB"/>
                </a:solidFill>
                <a:latin typeface="Meiryo UI" panose="020B0604030504040204" pitchFamily="50" charset="-128"/>
                <a:ea typeface="Meiryo UI" panose="020B0604030504040204" pitchFamily="50" charset="-128"/>
              </a:rPr>
              <a:t>SKU:</a:t>
            </a:r>
            <a:endParaRPr sz="2400" dirty="0">
              <a:solidFill>
                <a:srgbClr val="03D2FB"/>
              </a:solidFill>
              <a:latin typeface="Meiryo UI" panose="020B0604030504040204" pitchFamily="50" charset="-128"/>
              <a:ea typeface="Meiryo UI" panose="020B0604030504040204" pitchFamily="50" charset="-128"/>
              <a:sym typeface="Arial"/>
            </a:endParaRPr>
          </a:p>
        </p:txBody>
      </p:sp>
      <p:sp>
        <p:nvSpPr>
          <p:cNvPr id="940" name="Google Shape;940;p37"/>
          <p:cNvSpPr txBox="1"/>
          <p:nvPr/>
        </p:nvSpPr>
        <p:spPr>
          <a:xfrm>
            <a:off x="7272643" y="1414688"/>
            <a:ext cx="4301123"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smtClean="0">
                <a:solidFill>
                  <a:srgbClr val="03D2FB"/>
                </a:solidFill>
                <a:latin typeface="Meiryo UI" panose="020B0604030504040204" pitchFamily="50" charset="-128"/>
                <a:ea typeface="Meiryo UI" panose="020B0604030504040204" pitchFamily="50" charset="-128"/>
              </a:rPr>
              <a:t>オプションのレールキット</a:t>
            </a:r>
            <a:r>
              <a:rPr lang="en-US" sz="2400" b="1" dirty="0" smtClean="0">
                <a:solidFill>
                  <a:srgbClr val="03D2FB"/>
                </a:solidFill>
                <a:latin typeface="Meiryo UI" panose="020B0604030504040204" pitchFamily="50" charset="-128"/>
                <a:ea typeface="Meiryo UI" panose="020B0604030504040204" pitchFamily="50" charset="-128"/>
              </a:rPr>
              <a:t>:</a:t>
            </a:r>
            <a:endParaRPr sz="2400" b="1"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lang="en-US" sz="1600" b="1" dirty="0">
              <a:solidFill>
                <a:schemeClr val="bg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smtClean="0">
                <a:solidFill>
                  <a:schemeClr val="bg1"/>
                </a:solidFill>
                <a:latin typeface="Meiryo UI" panose="020B0604030504040204" pitchFamily="50" charset="-128"/>
                <a:ea typeface="Meiryo UI" panose="020B0604030504040204" pitchFamily="50" charset="-128"/>
              </a:rPr>
              <a:t>RAIL-B02</a:t>
            </a:r>
            <a:endParaRPr sz="1600" b="1" dirty="0">
              <a:solidFill>
                <a:schemeClr val="bg1"/>
              </a:solidFill>
              <a:latin typeface="Meiryo UI" panose="020B0604030504040204" pitchFamily="50" charset="-128"/>
              <a:ea typeface="Meiryo UI" panose="020B0604030504040204" pitchFamily="50" charset="-128"/>
            </a:endParaRPr>
          </a:p>
        </p:txBody>
      </p:sp>
      <p:pic>
        <p:nvPicPr>
          <p:cNvPr id="941" name="Google Shape;941;p37" descr="一張含有 文字, 電子用品 的圖片&#10;&#10;自動產生的描述"/>
          <p:cNvPicPr preferRelativeResize="0"/>
          <p:nvPr/>
        </p:nvPicPr>
        <p:blipFill rotWithShape="1">
          <a:blip r:embed="rId3">
            <a:alphaModFix/>
          </a:blip>
          <a:srcRect/>
          <a:stretch/>
        </p:blipFill>
        <p:spPr>
          <a:xfrm>
            <a:off x="334205" y="4679161"/>
            <a:ext cx="5761795" cy="984115"/>
          </a:xfrm>
          <a:prstGeom prst="rect">
            <a:avLst/>
          </a:prstGeom>
          <a:noFill/>
          <a:ln>
            <a:noFill/>
          </a:ln>
        </p:spPr>
      </p:pic>
      <p:pic>
        <p:nvPicPr>
          <p:cNvPr id="942" name="Google Shape;942;p37" descr="一張含有 室內 的圖片&#10;&#10;自動產生的描述"/>
          <p:cNvPicPr preferRelativeResize="0"/>
          <p:nvPr/>
        </p:nvPicPr>
        <p:blipFill rotWithShape="1">
          <a:blip r:embed="rId4">
            <a:alphaModFix/>
          </a:blip>
          <a:srcRect/>
          <a:stretch/>
        </p:blipFill>
        <p:spPr>
          <a:xfrm>
            <a:off x="7258161" y="2246458"/>
            <a:ext cx="4118089" cy="1324652"/>
          </a:xfrm>
          <a:prstGeom prst="rect">
            <a:avLst/>
          </a:prstGeom>
          <a:noFill/>
          <a:ln>
            <a:noFill/>
          </a:ln>
        </p:spPr>
      </p:pic>
      <p:grpSp>
        <p:nvGrpSpPr>
          <p:cNvPr id="943" name="Google Shape;943;p37"/>
          <p:cNvGrpSpPr/>
          <p:nvPr/>
        </p:nvGrpSpPr>
        <p:grpSpPr>
          <a:xfrm>
            <a:off x="5925933" y="4638007"/>
            <a:ext cx="6015389" cy="1244698"/>
            <a:chOff x="1435637" y="3544848"/>
            <a:chExt cx="9320724" cy="1996328"/>
          </a:xfrm>
        </p:grpSpPr>
        <p:sp>
          <p:nvSpPr>
            <p:cNvPr id="944" name="Google Shape;944;p37"/>
            <p:cNvSpPr/>
            <p:nvPr/>
          </p:nvSpPr>
          <p:spPr>
            <a:xfrm>
              <a:off x="1435637" y="4838407"/>
              <a:ext cx="9320724" cy="702769"/>
            </a:xfrm>
            <a:prstGeom prst="ellipse">
              <a:avLst/>
            </a:prstGeom>
            <a:solidFill>
              <a:srgbClr val="100F1B">
                <a:alpha val="6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945" name="Google Shape;945;p37"/>
            <p:cNvPicPr preferRelativeResize="0"/>
            <p:nvPr/>
          </p:nvPicPr>
          <p:blipFill rotWithShape="1">
            <a:blip r:embed="rId5">
              <a:alphaModFix/>
            </a:blip>
            <a:srcRect/>
            <a:stretch/>
          </p:blipFill>
          <p:spPr>
            <a:xfrm>
              <a:off x="1876425" y="3544848"/>
              <a:ext cx="8679821" cy="1604031"/>
            </a:xfrm>
            <a:prstGeom prst="rect">
              <a:avLst/>
            </a:prstGeom>
            <a:noFill/>
            <a:ln>
              <a:noFill/>
            </a:ln>
          </p:spPr>
        </p:pic>
      </p:grpSp>
      <p:sp>
        <p:nvSpPr>
          <p:cNvPr id="946" name="Google Shape;946;p37"/>
          <p:cNvSpPr/>
          <p:nvPr/>
        </p:nvSpPr>
        <p:spPr>
          <a:xfrm>
            <a:off x="618234" y="1968746"/>
            <a:ext cx="6785231" cy="223029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8571"/>
              </a:lnSpc>
              <a:spcBef>
                <a:spcPts val="1200"/>
              </a:spcBef>
              <a:spcAft>
                <a:spcPts val="0"/>
              </a:spcAft>
              <a:buClr>
                <a:srgbClr val="03D2FB"/>
              </a:buClr>
              <a:buFont typeface="Arial" panose="020B0604020202020204" pitchFamily="34" charset="0"/>
              <a:buChar char="•"/>
            </a:pPr>
            <a:r>
              <a:rPr lang="en-US" sz="1600" b="1" dirty="0" smtClean="0">
                <a:solidFill>
                  <a:schemeClr val="lt1"/>
                </a:solidFill>
                <a:latin typeface="Meiryo UI" panose="020B0604030504040204" pitchFamily="50" charset="-128"/>
                <a:ea typeface="Meiryo UI" panose="020B0604030504040204" pitchFamily="50" charset="-128"/>
              </a:rPr>
              <a:t>TS-h1090FU-7232P-64G</a:t>
            </a:r>
            <a:r>
              <a:rPr lang="en-US" sz="1600" b="1" dirty="0">
                <a:solidFill>
                  <a:schemeClr val="lt1"/>
                </a:solidFill>
                <a:latin typeface="Meiryo UI" panose="020B0604030504040204" pitchFamily="50" charset="-128"/>
                <a:ea typeface="Meiryo UI" panose="020B0604030504040204" pitchFamily="50" charset="-128"/>
              </a:rPr>
              <a:t/>
            </a:r>
            <a:br>
              <a:rPr lang="en-US" sz="1600" b="1" dirty="0">
                <a:solidFill>
                  <a:schemeClr val="lt1"/>
                </a:solidFill>
                <a:latin typeface="Meiryo UI" panose="020B0604030504040204" pitchFamily="50" charset="-128"/>
                <a:ea typeface="Meiryo UI" panose="020B0604030504040204" pitchFamily="50" charset="-128"/>
              </a:rPr>
            </a:br>
            <a:r>
              <a:rPr lang="en-US" dirty="0" smtClean="0">
                <a:solidFill>
                  <a:schemeClr val="lt1"/>
                </a:solidFill>
                <a:latin typeface="Meiryo UI" panose="020B0604030504040204" pitchFamily="50" charset="-128"/>
                <a:ea typeface="Meiryo UI" panose="020B0604030504040204" pitchFamily="50" charset="-128"/>
              </a:rPr>
              <a:t>AMD </a:t>
            </a:r>
            <a:r>
              <a:rPr lang="en-US" dirty="0">
                <a:solidFill>
                  <a:schemeClr val="lt1"/>
                </a:solidFill>
                <a:latin typeface="Meiryo UI" panose="020B0604030504040204" pitchFamily="50" charset="-128"/>
                <a:ea typeface="Meiryo UI" panose="020B0604030504040204" pitchFamily="50" charset="-128"/>
              </a:rPr>
              <a:t>EPYC 7232P </a:t>
            </a:r>
            <a:r>
              <a:rPr lang="en-US" dirty="0" smtClean="0">
                <a:solidFill>
                  <a:schemeClr val="lt1"/>
                </a:solidFill>
                <a:latin typeface="Meiryo UI" panose="020B0604030504040204" pitchFamily="50" charset="-128"/>
                <a:ea typeface="Meiryo UI" panose="020B0604030504040204" pitchFamily="50" charset="-128"/>
              </a:rPr>
              <a:t>8C16T 最大</a:t>
            </a:r>
            <a:r>
              <a:rPr lang="en-US" dirty="0">
                <a:solidFill>
                  <a:schemeClr val="lt1"/>
                </a:solidFill>
                <a:latin typeface="Meiryo UI" panose="020B0604030504040204" pitchFamily="50" charset="-128"/>
                <a:ea typeface="Meiryo UI" panose="020B0604030504040204" pitchFamily="50" charset="-128"/>
              </a:rPr>
              <a:t>3.2GHz、8 x 8GB RDIMM ECC、25GbE</a:t>
            </a:r>
            <a:endParaRPr dirty="0">
              <a:solidFill>
                <a:schemeClr val="lt1"/>
              </a:solidFill>
              <a:latin typeface="Meiryo UI" panose="020B0604030504040204" pitchFamily="50" charset="-128"/>
              <a:ea typeface="Meiryo UI" panose="020B0604030504040204" pitchFamily="50" charset="-128"/>
            </a:endParaRPr>
          </a:p>
          <a:p>
            <a:pPr marL="285750" marR="0" lvl="0" indent="-285750" algn="l" rtl="0">
              <a:lnSpc>
                <a:spcPct val="128571"/>
              </a:lnSpc>
              <a:spcBef>
                <a:spcPts val="1200"/>
              </a:spcBef>
              <a:spcAft>
                <a:spcPts val="0"/>
              </a:spcAft>
              <a:buClr>
                <a:srgbClr val="03D2FB"/>
              </a:buClr>
              <a:buFont typeface="Arial" panose="020B0604020202020204" pitchFamily="34" charset="0"/>
              <a:buChar char="•"/>
            </a:pPr>
            <a:r>
              <a:rPr lang="en-US" sz="1600" b="1" dirty="0" smtClean="0">
                <a:solidFill>
                  <a:schemeClr val="lt1"/>
                </a:solidFill>
                <a:latin typeface="Meiryo UI" panose="020B0604030504040204" pitchFamily="50" charset="-128"/>
                <a:ea typeface="Meiryo UI" panose="020B0604030504040204" pitchFamily="50" charset="-128"/>
              </a:rPr>
              <a:t>TS-h1090FU-7302P-128G</a:t>
            </a:r>
            <a:r>
              <a:rPr lang="en-US" sz="1600" b="1" dirty="0">
                <a:solidFill>
                  <a:schemeClr val="lt1"/>
                </a:solidFill>
                <a:latin typeface="Meiryo UI" panose="020B0604030504040204" pitchFamily="50" charset="-128"/>
                <a:ea typeface="Meiryo UI" panose="020B0604030504040204" pitchFamily="50" charset="-128"/>
              </a:rPr>
              <a:t/>
            </a:r>
            <a:br>
              <a:rPr lang="en-US" sz="1600" b="1" dirty="0">
                <a:solidFill>
                  <a:schemeClr val="lt1"/>
                </a:solidFill>
                <a:latin typeface="Meiryo UI" panose="020B0604030504040204" pitchFamily="50" charset="-128"/>
                <a:ea typeface="Meiryo UI" panose="020B0604030504040204" pitchFamily="50" charset="-128"/>
              </a:rPr>
            </a:br>
            <a:r>
              <a:rPr lang="en-US" dirty="0" smtClean="0">
                <a:solidFill>
                  <a:schemeClr val="lt1"/>
                </a:solidFill>
                <a:latin typeface="Meiryo UI" panose="020B0604030504040204" pitchFamily="50" charset="-128"/>
                <a:ea typeface="Meiryo UI" panose="020B0604030504040204" pitchFamily="50" charset="-128"/>
              </a:rPr>
              <a:t>AMD </a:t>
            </a:r>
            <a:r>
              <a:rPr lang="en-US" dirty="0">
                <a:solidFill>
                  <a:schemeClr val="lt1"/>
                </a:solidFill>
                <a:latin typeface="Meiryo UI" panose="020B0604030504040204" pitchFamily="50" charset="-128"/>
                <a:ea typeface="Meiryo UI" panose="020B0604030504040204" pitchFamily="50" charset="-128"/>
              </a:rPr>
              <a:t>EPYC 7302P </a:t>
            </a:r>
            <a:r>
              <a:rPr lang="en-US" dirty="0" smtClean="0">
                <a:solidFill>
                  <a:schemeClr val="lt1"/>
                </a:solidFill>
                <a:latin typeface="Meiryo UI" panose="020B0604030504040204" pitchFamily="50" charset="-128"/>
                <a:ea typeface="Meiryo UI" panose="020B0604030504040204" pitchFamily="50" charset="-128"/>
              </a:rPr>
              <a:t>16C32T 最大</a:t>
            </a:r>
            <a:r>
              <a:rPr lang="en-US" dirty="0">
                <a:solidFill>
                  <a:schemeClr val="lt1"/>
                </a:solidFill>
                <a:latin typeface="Meiryo UI" panose="020B0604030504040204" pitchFamily="50" charset="-128"/>
                <a:ea typeface="Meiryo UI" panose="020B0604030504040204" pitchFamily="50" charset="-128"/>
              </a:rPr>
              <a:t>3.3GHz、8 x 16GB RDIMM ECC、25GbE</a:t>
            </a:r>
            <a:endParaRPr dirty="0">
              <a:solidFill>
                <a:schemeClr val="lt1"/>
              </a:solidFill>
              <a:latin typeface="Meiryo UI" panose="020B0604030504040204" pitchFamily="50" charset="-128"/>
              <a:ea typeface="Meiryo UI" panose="020B0604030504040204" pitchFamily="50" charset="-128"/>
            </a:endParaRPr>
          </a:p>
          <a:p>
            <a:pPr marL="285750" marR="0" lvl="0" indent="-285750" algn="l" rtl="0">
              <a:lnSpc>
                <a:spcPct val="128571"/>
              </a:lnSpc>
              <a:spcBef>
                <a:spcPts val="1200"/>
              </a:spcBef>
              <a:spcAft>
                <a:spcPts val="0"/>
              </a:spcAft>
              <a:buClr>
                <a:srgbClr val="03D2FB"/>
              </a:buClr>
              <a:buFont typeface="Arial" panose="020B0604020202020204" pitchFamily="34" charset="0"/>
              <a:buChar char="•"/>
            </a:pPr>
            <a:r>
              <a:rPr lang="en-US" sz="1600" b="1" dirty="0" smtClean="0">
                <a:solidFill>
                  <a:schemeClr val="lt1"/>
                </a:solidFill>
                <a:latin typeface="Meiryo UI" panose="020B0604030504040204" pitchFamily="50" charset="-128"/>
                <a:ea typeface="Meiryo UI" panose="020B0604030504040204" pitchFamily="50" charset="-128"/>
              </a:rPr>
              <a:t>TS-h1090FU-7302P-256G</a:t>
            </a:r>
            <a:r>
              <a:rPr lang="en-US" sz="1600" b="1" dirty="0">
                <a:solidFill>
                  <a:schemeClr val="lt1"/>
                </a:solidFill>
                <a:latin typeface="Meiryo UI" panose="020B0604030504040204" pitchFamily="50" charset="-128"/>
                <a:ea typeface="Meiryo UI" panose="020B0604030504040204" pitchFamily="50" charset="-128"/>
              </a:rPr>
              <a:t> </a:t>
            </a:r>
            <a:r>
              <a:rPr lang="en-US" sz="1600" b="1" dirty="0" smtClean="0">
                <a:solidFill>
                  <a:schemeClr val="lt1"/>
                </a:solidFill>
                <a:latin typeface="Meiryo UI" panose="020B0604030504040204" pitchFamily="50" charset="-128"/>
                <a:ea typeface="Meiryo UI" panose="020B0604030504040204" pitchFamily="50" charset="-128"/>
              </a:rPr>
              <a:t>(</a:t>
            </a:r>
            <a:r>
              <a:rPr lang="ja-JP" altLang="en-US" sz="1600" b="1" dirty="0" smtClean="0">
                <a:solidFill>
                  <a:schemeClr val="lt1"/>
                </a:solidFill>
                <a:latin typeface="Meiryo UI" panose="020B0604030504040204" pitchFamily="50" charset="-128"/>
                <a:ea typeface="Meiryo UI" panose="020B0604030504040204" pitchFamily="50" charset="-128"/>
              </a:rPr>
              <a:t>受注生産</a:t>
            </a:r>
            <a:r>
              <a:rPr lang="en-US" sz="1600" b="1" dirty="0" smtClean="0">
                <a:solidFill>
                  <a:schemeClr val="lt1"/>
                </a:solidFill>
                <a:latin typeface="Meiryo UI" panose="020B0604030504040204" pitchFamily="50" charset="-128"/>
                <a:ea typeface="Meiryo UI" panose="020B0604030504040204" pitchFamily="50" charset="-128"/>
              </a:rPr>
              <a:t>)</a:t>
            </a:r>
            <a:r>
              <a:rPr lang="en-US" sz="1600" b="1" dirty="0">
                <a:solidFill>
                  <a:schemeClr val="lt1"/>
                </a:solidFill>
                <a:latin typeface="Meiryo UI" panose="020B0604030504040204" pitchFamily="50" charset="-128"/>
                <a:ea typeface="Meiryo UI" panose="020B0604030504040204" pitchFamily="50" charset="-128"/>
              </a:rPr>
              <a:t/>
            </a:r>
            <a:br>
              <a:rPr lang="en-US" sz="1600" b="1" dirty="0">
                <a:solidFill>
                  <a:schemeClr val="lt1"/>
                </a:solidFill>
                <a:latin typeface="Meiryo UI" panose="020B0604030504040204" pitchFamily="50" charset="-128"/>
                <a:ea typeface="Meiryo UI" panose="020B0604030504040204" pitchFamily="50" charset="-128"/>
              </a:rPr>
            </a:br>
            <a:r>
              <a:rPr lang="en-US" dirty="0" smtClean="0">
                <a:solidFill>
                  <a:schemeClr val="lt1"/>
                </a:solidFill>
                <a:latin typeface="Meiryo UI" panose="020B0604030504040204" pitchFamily="50" charset="-128"/>
                <a:ea typeface="Meiryo UI" panose="020B0604030504040204" pitchFamily="50" charset="-128"/>
              </a:rPr>
              <a:t>AMD </a:t>
            </a:r>
            <a:r>
              <a:rPr lang="en-US" dirty="0">
                <a:solidFill>
                  <a:schemeClr val="lt1"/>
                </a:solidFill>
                <a:latin typeface="Meiryo UI" panose="020B0604030504040204" pitchFamily="50" charset="-128"/>
                <a:ea typeface="Meiryo UI" panose="020B0604030504040204" pitchFamily="50" charset="-128"/>
              </a:rPr>
              <a:t>EPYC 7302P </a:t>
            </a:r>
            <a:r>
              <a:rPr lang="en-US" dirty="0" smtClean="0">
                <a:solidFill>
                  <a:schemeClr val="lt1"/>
                </a:solidFill>
                <a:latin typeface="Meiryo UI" panose="020B0604030504040204" pitchFamily="50" charset="-128"/>
                <a:ea typeface="Meiryo UI" panose="020B0604030504040204" pitchFamily="50" charset="-128"/>
              </a:rPr>
              <a:t>16C32T 最大</a:t>
            </a:r>
            <a:r>
              <a:rPr lang="en-US" dirty="0">
                <a:solidFill>
                  <a:schemeClr val="lt1"/>
                </a:solidFill>
                <a:latin typeface="Meiryo UI" panose="020B0604030504040204" pitchFamily="50" charset="-128"/>
                <a:ea typeface="Meiryo UI" panose="020B0604030504040204" pitchFamily="50" charset="-128"/>
              </a:rPr>
              <a:t>3.3GHz、8 x 32GB RDIMM </a:t>
            </a:r>
            <a:r>
              <a:rPr lang="en-US" dirty="0" smtClean="0">
                <a:solidFill>
                  <a:schemeClr val="lt1"/>
                </a:solidFill>
                <a:latin typeface="Meiryo UI" panose="020B0604030504040204" pitchFamily="50" charset="-128"/>
                <a:ea typeface="Meiryo UI" panose="020B0604030504040204" pitchFamily="50" charset="-128"/>
              </a:rPr>
              <a:t>ECC、25GbE</a:t>
            </a:r>
            <a:endParaRPr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657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38"/>
          <p:cNvSpPr/>
          <p:nvPr/>
        </p:nvSpPr>
        <p:spPr>
          <a:xfrm>
            <a:off x="0" y="0"/>
            <a:ext cx="12192000" cy="2824120"/>
          </a:xfrm>
          <a:prstGeom prst="rect">
            <a:avLst/>
          </a:prstGeom>
          <a:gradFill>
            <a:gsLst>
              <a:gs pos="0">
                <a:schemeClr val="dk1"/>
              </a:gs>
              <a:gs pos="100000">
                <a:srgbClr val="1F2127">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52" name="Google Shape;952;p38"/>
          <p:cNvSpPr txBox="1"/>
          <p:nvPr/>
        </p:nvSpPr>
        <p:spPr>
          <a:xfrm>
            <a:off x="1044964" y="1110424"/>
            <a:ext cx="4304636" cy="189372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a:solidFill>
                  <a:srgbClr val="FFFFFF"/>
                </a:solidFill>
                <a:latin typeface="Meiryo UI" panose="020B0604030504040204" pitchFamily="50" charset="-128"/>
                <a:ea typeface="Meiryo UI" panose="020B0604030504040204" pitchFamily="50" charset="-128"/>
              </a:rPr>
              <a:t>TS-h1090FUは、追加費用なしで5</a:t>
            </a:r>
            <a:r>
              <a:rPr lang="en-US" sz="1600" dirty="0" smtClean="0">
                <a:solidFill>
                  <a:srgbClr val="FFFFFF"/>
                </a:solidFill>
                <a:latin typeface="Meiryo UI" panose="020B0604030504040204" pitchFamily="50" charset="-128"/>
                <a:ea typeface="Meiryo UI" panose="020B0604030504040204" pitchFamily="50" charset="-128"/>
              </a:rPr>
              <a:t>年間の保証が</a:t>
            </a:r>
            <a:r>
              <a:rPr lang="ja-JP" altLang="en-US" sz="1600" dirty="0" smtClean="0">
                <a:solidFill>
                  <a:srgbClr val="FFFFFF"/>
                </a:solidFill>
                <a:latin typeface="Meiryo UI" panose="020B0604030504040204" pitchFamily="50" charset="-128"/>
                <a:ea typeface="Meiryo UI" panose="020B0604030504040204" pitchFamily="50" charset="-128"/>
              </a:rPr>
              <a:t>付属して</a:t>
            </a:r>
            <a:r>
              <a:rPr lang="en-US" sz="1600" dirty="0" err="1" smtClean="0">
                <a:solidFill>
                  <a:srgbClr val="FFFFFF"/>
                </a:solidFill>
                <a:latin typeface="Meiryo UI" panose="020B0604030504040204" pitchFamily="50" charset="-128"/>
                <a:ea typeface="Meiryo UI" panose="020B0604030504040204" pitchFamily="50" charset="-128"/>
              </a:rPr>
              <a:t>います</a:t>
            </a:r>
            <a:r>
              <a:rPr lang="en-US" sz="1600" dirty="0" err="1">
                <a:solidFill>
                  <a:srgbClr val="FFFFFF"/>
                </a:solidFill>
                <a:latin typeface="Meiryo UI" panose="020B0604030504040204" pitchFamily="50" charset="-128"/>
                <a:ea typeface="Meiryo UI" panose="020B0604030504040204" pitchFamily="50" charset="-128"/>
              </a:rPr>
              <a:t>。この最高の保証は、</a:t>
            </a:r>
            <a:r>
              <a:rPr lang="en-US" sz="1600" dirty="0" err="1" smtClean="0">
                <a:solidFill>
                  <a:srgbClr val="FFFFFF"/>
                </a:solidFill>
                <a:latin typeface="Meiryo UI" panose="020B0604030504040204" pitchFamily="50" charset="-128"/>
                <a:ea typeface="Meiryo UI" panose="020B0604030504040204" pitchFamily="50" charset="-128"/>
              </a:rPr>
              <a:t>継続的な運用と中断</a:t>
            </a:r>
            <a:r>
              <a:rPr lang="ja-JP" altLang="en-US" sz="1600" dirty="0" smtClean="0">
                <a:solidFill>
                  <a:srgbClr val="FFFFFF"/>
                </a:solidFill>
                <a:latin typeface="Meiryo UI" panose="020B0604030504040204" pitchFamily="50" charset="-128"/>
                <a:ea typeface="Meiryo UI" panose="020B0604030504040204" pitchFamily="50" charset="-128"/>
              </a:rPr>
              <a:t>されることの</a:t>
            </a:r>
            <a:r>
              <a:rPr lang="en-US" sz="1600" dirty="0" err="1" smtClean="0">
                <a:solidFill>
                  <a:srgbClr val="FFFFFF"/>
                </a:solidFill>
                <a:latin typeface="Meiryo UI" panose="020B0604030504040204" pitchFamily="50" charset="-128"/>
                <a:ea typeface="Meiryo UI" panose="020B0604030504040204" pitchFamily="50" charset="-128"/>
              </a:rPr>
              <a:t>ないサービス</a:t>
            </a:r>
            <a:r>
              <a:rPr lang="ja-JP" altLang="en-US" sz="1600" dirty="0" smtClean="0">
                <a:solidFill>
                  <a:srgbClr val="FFFFFF"/>
                </a:solidFill>
                <a:latin typeface="Meiryo UI" panose="020B0604030504040204" pitchFamily="50" charset="-128"/>
                <a:ea typeface="Meiryo UI" panose="020B0604030504040204" pitchFamily="50" charset="-128"/>
              </a:rPr>
              <a:t>という</a:t>
            </a:r>
            <a:r>
              <a:rPr lang="en-US" sz="1600" dirty="0" err="1" smtClean="0">
                <a:solidFill>
                  <a:srgbClr val="FFFFFF"/>
                </a:solidFill>
                <a:latin typeface="Meiryo UI" panose="020B0604030504040204" pitchFamily="50" charset="-128"/>
                <a:ea typeface="Meiryo UI" panose="020B0604030504040204" pitchFamily="50" charset="-128"/>
              </a:rPr>
              <a:t>重要なビジネスニーズへの</a:t>
            </a:r>
            <a:r>
              <a:rPr lang="en-US" sz="1600" dirty="0" err="1">
                <a:solidFill>
                  <a:srgbClr val="FFFFFF"/>
                </a:solidFill>
                <a:latin typeface="Meiryo UI" panose="020B0604030504040204" pitchFamily="50" charset="-128"/>
                <a:ea typeface="Meiryo UI" panose="020B0604030504040204" pitchFamily="50" charset="-128"/>
              </a:rPr>
              <a:t>QNAPの献身を示しています</a:t>
            </a:r>
            <a:r>
              <a:rPr lang="en-US" sz="1600" dirty="0">
                <a:solidFill>
                  <a:srgbClr val="FFFFFF"/>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sym typeface="Arial"/>
            </a:endParaRPr>
          </a:p>
        </p:txBody>
      </p:sp>
      <p:pic>
        <p:nvPicPr>
          <p:cNvPr id="953" name="Google Shape;953;p38"/>
          <p:cNvPicPr preferRelativeResize="0"/>
          <p:nvPr/>
        </p:nvPicPr>
        <p:blipFill rotWithShape="1">
          <a:blip r:embed="rId3">
            <a:alphaModFix/>
          </a:blip>
          <a:srcRect/>
          <a:stretch/>
        </p:blipFill>
        <p:spPr>
          <a:xfrm>
            <a:off x="1102664" y="3184175"/>
            <a:ext cx="3712097" cy="3673826"/>
          </a:xfrm>
          <a:prstGeom prst="rect">
            <a:avLst/>
          </a:prstGeom>
          <a:noFill/>
          <a:ln>
            <a:noFill/>
          </a:ln>
        </p:spPr>
      </p:pic>
      <p:sp>
        <p:nvSpPr>
          <p:cNvPr id="954" name="Google Shape;954;p38"/>
          <p:cNvSpPr txBox="1"/>
          <p:nvPr/>
        </p:nvSpPr>
        <p:spPr>
          <a:xfrm>
            <a:off x="1044964" y="0"/>
            <a:ext cx="10556485" cy="15065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標準で5年間の保証</a:t>
            </a:r>
            <a:endParaRPr sz="36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620167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39"/>
          <p:cNvSpPr/>
          <p:nvPr/>
        </p:nvSpPr>
        <p:spPr>
          <a:xfrm>
            <a:off x="7168362" y="2089104"/>
            <a:ext cx="5023638" cy="2703153"/>
          </a:xfrm>
          <a:prstGeom prst="rect">
            <a:avLst/>
          </a:prstGeom>
          <a:solidFill>
            <a:schemeClr val="dk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60" name="Google Shape;960;p39"/>
          <p:cNvSpPr txBox="1"/>
          <p:nvPr/>
        </p:nvSpPr>
        <p:spPr>
          <a:xfrm>
            <a:off x="297218" y="6027388"/>
            <a:ext cx="5798782" cy="55630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700" dirty="0">
                <a:solidFill>
                  <a:schemeClr val="lt1"/>
                </a:solidFill>
                <a:latin typeface="Microsoft JhengHei"/>
                <a:ea typeface="Microsoft JhengHei"/>
                <a:cs typeface="Microsoft JhengHei"/>
                <a:sym typeface="Microsoft JhengHei"/>
              </a:rPr>
              <a:t>Copyright</a:t>
            </a:r>
            <a:r>
              <a:rPr lang="en-US" sz="700" dirty="0" smtClean="0">
                <a:solidFill>
                  <a:schemeClr val="lt1"/>
                </a:solidFill>
                <a:latin typeface="Microsoft JhengHei"/>
                <a:ea typeface="Microsoft JhengHei"/>
                <a:cs typeface="Microsoft JhengHei"/>
                <a:sym typeface="Microsoft JhengHei"/>
              </a:rPr>
              <a:t>© 2022 QNAP Systems, Inc. </a:t>
            </a:r>
            <a:r>
              <a:rPr lang="en-US" sz="700" dirty="0" err="1" smtClean="0">
                <a:solidFill>
                  <a:schemeClr val="lt1"/>
                </a:solidFill>
                <a:latin typeface="Microsoft JhengHei"/>
                <a:ea typeface="Microsoft JhengHei"/>
                <a:cs typeface="Microsoft JhengHei"/>
                <a:sym typeface="Microsoft JhengHei"/>
              </a:rPr>
              <a:t>無断複写</a:t>
            </a:r>
            <a:r>
              <a:rPr lang="en-US" sz="700" dirty="0" err="1">
                <a:solidFill>
                  <a:schemeClr val="lt1"/>
                </a:solidFill>
                <a:latin typeface="Microsoft JhengHei"/>
                <a:ea typeface="Microsoft JhengHei"/>
                <a:cs typeface="Microsoft JhengHei"/>
                <a:sym typeface="Microsoft JhengHei"/>
              </a:rPr>
              <a:t>・転載を禁じます</a:t>
            </a:r>
            <a:r>
              <a:rPr lang="en-US" sz="700" dirty="0">
                <a:solidFill>
                  <a:schemeClr val="lt1"/>
                </a:solidFill>
                <a:latin typeface="Microsoft JhengHei"/>
                <a:ea typeface="Microsoft JhengHei"/>
                <a:cs typeface="Microsoft JhengHei"/>
                <a:sym typeface="Microsoft JhengHei"/>
              </a:rPr>
              <a:t>。 </a:t>
            </a:r>
            <a:r>
              <a:rPr lang="en-US" sz="700" dirty="0" err="1">
                <a:solidFill>
                  <a:schemeClr val="lt1"/>
                </a:solidFill>
                <a:latin typeface="Microsoft JhengHei"/>
                <a:ea typeface="Microsoft JhengHei"/>
                <a:cs typeface="Microsoft JhengHei"/>
                <a:sym typeface="Microsoft JhengHei"/>
              </a:rPr>
              <a:t>QNAP®およびその他のQNAP製品名は、QNAP</a:t>
            </a:r>
            <a:r>
              <a:rPr lang="en-US" sz="700" dirty="0">
                <a:solidFill>
                  <a:schemeClr val="lt1"/>
                </a:solidFill>
                <a:latin typeface="Microsoft JhengHei"/>
                <a:ea typeface="Microsoft JhengHei"/>
                <a:cs typeface="Microsoft JhengHei"/>
                <a:sym typeface="Microsoft JhengHei"/>
              </a:rPr>
              <a:t> </a:t>
            </a:r>
            <a:r>
              <a:rPr lang="en-US" sz="700" dirty="0" smtClean="0">
                <a:solidFill>
                  <a:schemeClr val="lt1"/>
                </a:solidFill>
                <a:latin typeface="Microsoft JhengHei"/>
                <a:ea typeface="Microsoft JhengHei"/>
                <a:cs typeface="Microsoft JhengHei"/>
                <a:sym typeface="Microsoft JhengHei"/>
              </a:rPr>
              <a:t>Systems, </a:t>
            </a:r>
            <a:r>
              <a:rPr lang="en-US" sz="700" dirty="0" err="1" smtClean="0">
                <a:solidFill>
                  <a:schemeClr val="lt1"/>
                </a:solidFill>
                <a:latin typeface="Microsoft JhengHei"/>
                <a:ea typeface="Microsoft JhengHei"/>
                <a:cs typeface="Microsoft JhengHei"/>
                <a:sym typeface="Microsoft JhengHei"/>
              </a:rPr>
              <a:t>Inc</a:t>
            </a:r>
            <a:r>
              <a:rPr lang="en-US" sz="700" dirty="0" err="1">
                <a:solidFill>
                  <a:schemeClr val="lt1"/>
                </a:solidFill>
                <a:latin typeface="Microsoft JhengHei"/>
                <a:ea typeface="Microsoft JhengHei"/>
                <a:cs typeface="Microsoft JhengHei"/>
                <a:sym typeface="Microsoft JhengHei"/>
              </a:rPr>
              <a:t>.</a:t>
            </a:r>
            <a:r>
              <a:rPr lang="en-US" sz="700" dirty="0" err="1" smtClean="0">
                <a:solidFill>
                  <a:schemeClr val="lt1"/>
                </a:solidFill>
                <a:latin typeface="Microsoft JhengHei"/>
                <a:ea typeface="Microsoft JhengHei"/>
                <a:cs typeface="Microsoft JhengHei"/>
                <a:sym typeface="Microsoft JhengHei"/>
              </a:rPr>
              <a:t>の所有権商標または登録商標です</a:t>
            </a:r>
            <a:r>
              <a:rPr lang="en-US" sz="700" dirty="0" err="1">
                <a:solidFill>
                  <a:schemeClr val="lt1"/>
                </a:solidFill>
                <a:latin typeface="Microsoft JhengHei"/>
                <a:ea typeface="Microsoft JhengHei"/>
                <a:cs typeface="Microsoft JhengHei"/>
                <a:sym typeface="Microsoft JhengHei"/>
              </a:rPr>
              <a:t>。ここに記載されているその他の製品および会社名は、それぞれの所有者の商標です</a:t>
            </a:r>
            <a:r>
              <a:rPr lang="en-US" sz="700" dirty="0">
                <a:solidFill>
                  <a:schemeClr val="lt1"/>
                </a:solidFill>
                <a:latin typeface="Microsoft JhengHei"/>
                <a:ea typeface="Microsoft JhengHei"/>
                <a:cs typeface="Microsoft JhengHei"/>
                <a:sym typeface="Microsoft JhengHei"/>
              </a:rPr>
              <a:t>。</a:t>
            </a:r>
            <a:endParaRPr dirty="0">
              <a:latin typeface="Meiryo UI" panose="020B0604030504040204" pitchFamily="50" charset="-128"/>
              <a:ea typeface="Meiryo UI" panose="020B0604030504040204" pitchFamily="50" charset="-128"/>
            </a:endParaRPr>
          </a:p>
        </p:txBody>
      </p:sp>
      <p:pic>
        <p:nvPicPr>
          <p:cNvPr id="961" name="Google Shape;961;p39"/>
          <p:cNvPicPr preferRelativeResize="0"/>
          <p:nvPr/>
        </p:nvPicPr>
        <p:blipFill rotWithShape="1">
          <a:blip r:embed="rId3">
            <a:alphaModFix/>
          </a:blip>
          <a:srcRect/>
          <a:stretch/>
        </p:blipFill>
        <p:spPr>
          <a:xfrm>
            <a:off x="401486" y="351836"/>
            <a:ext cx="1335645" cy="238824"/>
          </a:xfrm>
          <a:prstGeom prst="rect">
            <a:avLst/>
          </a:prstGeom>
          <a:noFill/>
          <a:ln>
            <a:noFill/>
          </a:ln>
        </p:spPr>
      </p:pic>
      <p:sp>
        <p:nvSpPr>
          <p:cNvPr id="962" name="Google Shape;962;p39"/>
          <p:cNvSpPr txBox="1"/>
          <p:nvPr/>
        </p:nvSpPr>
        <p:spPr>
          <a:xfrm>
            <a:off x="7347044" y="3308311"/>
            <a:ext cx="4294496" cy="1292662"/>
          </a:xfrm>
          <a:prstGeom prst="rect">
            <a:avLst/>
          </a:prstGeom>
          <a:noFill/>
          <a:ln>
            <a:noFill/>
          </a:ln>
        </p:spPr>
        <p:txBody>
          <a:bodyPr spcFirstLastPara="1" wrap="square" lIns="91425" tIns="45700" rIns="91425" bIns="45700" anchor="t" anchorCtr="0">
            <a:noAutofit/>
          </a:bodyPr>
          <a:lstStyle/>
          <a:p>
            <a:pPr algn="ctr"/>
            <a:r>
              <a:rPr lang="en-US" altLang="ja-JP" sz="2600" b="1" dirty="0" smtClean="0">
                <a:solidFill>
                  <a:schemeClr val="lt1"/>
                </a:solidFill>
                <a:latin typeface="Meiryo UI" panose="020B0604030504040204" pitchFamily="50" charset="-128"/>
                <a:ea typeface="Meiryo UI" panose="020B0604030504040204" pitchFamily="50" charset="-128"/>
              </a:rPr>
              <a:t>25GbE</a:t>
            </a:r>
            <a:r>
              <a:rPr lang="ja-JP" altLang="en-US" sz="2600" b="1" dirty="0">
                <a:solidFill>
                  <a:schemeClr val="lt1"/>
                </a:solidFill>
                <a:latin typeface="Meiryo UI" panose="020B0604030504040204" pitchFamily="50" charset="-128"/>
                <a:ea typeface="Meiryo UI" panose="020B0604030504040204" pitchFamily="50" charset="-128"/>
              </a:rPr>
              <a:t>、</a:t>
            </a:r>
            <a:r>
              <a:rPr lang="en-US" altLang="ja-JP" sz="2600" b="1" dirty="0" err="1" smtClean="0">
                <a:solidFill>
                  <a:schemeClr val="lt1"/>
                </a:solidFill>
                <a:latin typeface="Meiryo UI" panose="020B0604030504040204" pitchFamily="50" charset="-128"/>
                <a:ea typeface="Meiryo UI" panose="020B0604030504040204" pitchFamily="50" charset="-128"/>
              </a:rPr>
              <a:t>PCIe</a:t>
            </a:r>
            <a:r>
              <a:rPr lang="en-US" altLang="ja-JP" sz="2600" b="1" dirty="0" smtClean="0">
                <a:solidFill>
                  <a:schemeClr val="lt1"/>
                </a:solidFill>
                <a:latin typeface="Meiryo UI" panose="020B0604030504040204" pitchFamily="50" charset="-128"/>
                <a:ea typeface="Meiryo UI" panose="020B0604030504040204" pitchFamily="50" charset="-128"/>
              </a:rPr>
              <a:t> Gen4</a:t>
            </a:r>
            <a:r>
              <a:rPr lang="ja-JP" altLang="en-US" sz="2600" b="1" dirty="0">
                <a:solidFill>
                  <a:schemeClr val="lt1"/>
                </a:solidFill>
                <a:latin typeface="Meiryo UI" panose="020B0604030504040204" pitchFamily="50" charset="-128"/>
                <a:ea typeface="Meiryo UI" panose="020B0604030504040204" pitchFamily="50" charset="-128"/>
              </a:rPr>
              <a:t>搭</a:t>
            </a:r>
            <a:r>
              <a:rPr lang="ja-JP" altLang="en-US" sz="2600" b="1" dirty="0" smtClean="0">
                <a:solidFill>
                  <a:schemeClr val="lt1"/>
                </a:solidFill>
                <a:latin typeface="Meiryo UI" panose="020B0604030504040204" pitchFamily="50" charset="-128"/>
                <a:ea typeface="Meiryo UI" panose="020B0604030504040204" pitchFamily="50" charset="-128"/>
              </a:rPr>
              <a:t>載</a:t>
            </a:r>
            <a:endParaRPr lang="en-US" altLang="ja-JP" sz="2600" b="1" smtClean="0">
              <a:solidFill>
                <a:schemeClr val="lt1"/>
              </a:solidFill>
              <a:latin typeface="Meiryo UI" panose="020B0604030504040204" pitchFamily="50" charset="-128"/>
              <a:ea typeface="Meiryo UI" panose="020B0604030504040204" pitchFamily="50" charset="-128"/>
            </a:endParaRPr>
          </a:p>
          <a:p>
            <a:pPr algn="ctr"/>
            <a:r>
              <a:rPr lang="en-US" sz="2600" b="1" smtClean="0">
                <a:solidFill>
                  <a:schemeClr val="lt1"/>
                </a:solidFill>
                <a:latin typeface="Meiryo UI" panose="020B0604030504040204" pitchFamily="50" charset="-128"/>
                <a:ea typeface="Meiryo UI" panose="020B0604030504040204" pitchFamily="50" charset="-128"/>
              </a:rPr>
              <a:t>1U </a:t>
            </a:r>
            <a:r>
              <a:rPr lang="en-US" sz="2600" b="1" dirty="0" smtClean="0">
                <a:solidFill>
                  <a:schemeClr val="lt1"/>
                </a:solidFill>
                <a:latin typeface="Meiryo UI" panose="020B0604030504040204" pitchFamily="50" charset="-128"/>
                <a:ea typeface="Meiryo UI" panose="020B0604030504040204" pitchFamily="50" charset="-128"/>
              </a:rPr>
              <a:t>10ベイ</a:t>
            </a:r>
            <a:r>
              <a:rPr lang="ja-JP" altLang="en-US" sz="2600" b="1" dirty="0" smtClean="0">
                <a:solidFill>
                  <a:schemeClr val="lt1"/>
                </a:solidFill>
                <a:latin typeface="Meiryo UI" panose="020B0604030504040204" pitchFamily="50" charset="-128"/>
                <a:ea typeface="Meiryo UI" panose="020B0604030504040204" pitchFamily="50" charset="-128"/>
              </a:rPr>
              <a:t>超</a:t>
            </a:r>
            <a:r>
              <a:rPr lang="en-US" sz="2600" b="1" dirty="0" err="1" smtClean="0">
                <a:solidFill>
                  <a:schemeClr val="lt1"/>
                </a:solidFill>
                <a:latin typeface="Meiryo UI" panose="020B0604030504040204" pitchFamily="50" charset="-128"/>
                <a:ea typeface="Meiryo UI" panose="020B0604030504040204" pitchFamily="50" charset="-128"/>
              </a:rPr>
              <a:t>高速</a:t>
            </a:r>
            <a:endParaRPr sz="26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600" b="1" dirty="0" err="1" smtClean="0">
                <a:solidFill>
                  <a:schemeClr val="lt1"/>
                </a:solidFill>
                <a:latin typeface="Meiryo UI" panose="020B0604030504040204" pitchFamily="50" charset="-128"/>
                <a:ea typeface="Meiryo UI" panose="020B0604030504040204" pitchFamily="50" charset="-128"/>
              </a:rPr>
              <a:t>NVMe</a:t>
            </a:r>
            <a:r>
              <a:rPr lang="en-US" sz="2600" b="1" dirty="0" smtClean="0">
                <a:solidFill>
                  <a:schemeClr val="lt1"/>
                </a:solidFill>
                <a:latin typeface="Meiryo UI" panose="020B0604030504040204" pitchFamily="50" charset="-128"/>
                <a:ea typeface="Meiryo UI" panose="020B0604030504040204" pitchFamily="50" charset="-128"/>
              </a:rPr>
              <a:t>/SATA </a:t>
            </a:r>
            <a:r>
              <a:rPr lang="en-US" sz="2600" b="1" dirty="0">
                <a:solidFill>
                  <a:schemeClr val="lt1"/>
                </a:solidFill>
                <a:latin typeface="Meiryo UI" panose="020B0604030504040204" pitchFamily="50" charset="-128"/>
                <a:ea typeface="Meiryo UI" panose="020B0604030504040204" pitchFamily="50" charset="-128"/>
              </a:rPr>
              <a:t>SSD </a:t>
            </a:r>
            <a:r>
              <a:rPr lang="en-US" sz="2600" b="1" dirty="0" smtClean="0">
                <a:solidFill>
                  <a:schemeClr val="lt1"/>
                </a:solidFill>
                <a:latin typeface="Meiryo UI" panose="020B0604030504040204" pitchFamily="50" charset="-128"/>
                <a:ea typeface="Meiryo UI" panose="020B0604030504040204" pitchFamily="50" charset="-128"/>
              </a:rPr>
              <a:t>NAS</a:t>
            </a:r>
            <a:endParaRPr sz="2600" b="1" dirty="0">
              <a:solidFill>
                <a:schemeClr val="lt1"/>
              </a:solidFill>
              <a:latin typeface="Meiryo UI" panose="020B0604030504040204" pitchFamily="50" charset="-128"/>
              <a:ea typeface="Meiryo UI" panose="020B0604030504040204" pitchFamily="50" charset="-128"/>
            </a:endParaRPr>
          </a:p>
        </p:txBody>
      </p:sp>
      <p:pic>
        <p:nvPicPr>
          <p:cNvPr id="963" name="Google Shape;963;p39"/>
          <p:cNvPicPr preferRelativeResize="0"/>
          <p:nvPr/>
        </p:nvPicPr>
        <p:blipFill rotWithShape="1">
          <a:blip r:embed="rId4">
            <a:alphaModFix/>
          </a:blip>
          <a:srcRect/>
          <a:stretch/>
        </p:blipFill>
        <p:spPr>
          <a:xfrm>
            <a:off x="7512558" y="2478295"/>
            <a:ext cx="3983548" cy="663013"/>
          </a:xfrm>
          <a:prstGeom prst="rect">
            <a:avLst/>
          </a:prstGeom>
          <a:noFill/>
          <a:ln>
            <a:noFill/>
          </a:ln>
        </p:spPr>
      </p:pic>
    </p:spTree>
    <p:extLst>
      <p:ext uri="{BB962C8B-B14F-4D97-AF65-F5344CB8AC3E}">
        <p14:creationId xmlns:p14="http://schemas.microsoft.com/office/powerpoint/2010/main" val="321185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4" descr="一張含有 文字, 電子用品, 立體 的圖片&#10;&#10;自動產生的描述"/>
          <p:cNvPicPr preferRelativeResize="0"/>
          <p:nvPr/>
        </p:nvPicPr>
        <p:blipFill rotWithShape="1">
          <a:blip r:embed="rId3">
            <a:alphaModFix/>
          </a:blip>
          <a:srcRect/>
          <a:stretch/>
        </p:blipFill>
        <p:spPr>
          <a:xfrm>
            <a:off x="371686" y="2697804"/>
            <a:ext cx="11472396" cy="1956043"/>
          </a:xfrm>
          <a:prstGeom prst="rect">
            <a:avLst/>
          </a:prstGeom>
          <a:noFill/>
          <a:ln>
            <a:noFill/>
          </a:ln>
        </p:spPr>
      </p:pic>
      <p:sp>
        <p:nvSpPr>
          <p:cNvPr id="113" name="Google Shape;113;p24"/>
          <p:cNvSpPr txBox="1"/>
          <p:nvPr/>
        </p:nvSpPr>
        <p:spPr>
          <a:xfrm>
            <a:off x="371687" y="487373"/>
            <a:ext cx="1135487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1U 10</a:t>
            </a:r>
            <a:r>
              <a:rPr lang="en-US" sz="3600" b="1" dirty="0">
                <a:solidFill>
                  <a:schemeClr val="lt1"/>
                </a:solidFill>
                <a:latin typeface="Meiryo UI" panose="020B0604030504040204" pitchFamily="50" charset="-128"/>
                <a:ea typeface="Meiryo UI" panose="020B0604030504040204" pitchFamily="50" charset="-128"/>
              </a:rPr>
              <a:t>ベイTS-h1090FUオールフラッシュNAS正面図</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14" name="Google Shape;114;p24"/>
          <p:cNvSpPr txBox="1"/>
          <p:nvPr/>
        </p:nvSpPr>
        <p:spPr>
          <a:xfrm>
            <a:off x="4242295" y="1928562"/>
            <a:ext cx="500663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smtClean="0">
                <a:solidFill>
                  <a:schemeClr val="lt1"/>
                </a:solidFill>
                <a:latin typeface="Meiryo UI" panose="020B0604030504040204" pitchFamily="50" charset="-128"/>
                <a:ea typeface="Meiryo UI" panose="020B0604030504040204" pitchFamily="50" charset="-128"/>
              </a:rPr>
              <a:t>10x 2.5</a:t>
            </a:r>
            <a:r>
              <a:rPr lang="en-US" sz="1800" dirty="0">
                <a:solidFill>
                  <a:schemeClr val="lt1"/>
                </a:solidFill>
                <a:latin typeface="Meiryo UI" panose="020B0604030504040204" pitchFamily="50" charset="-128"/>
                <a:ea typeface="Meiryo UI" panose="020B0604030504040204" pitchFamily="50" charset="-128"/>
              </a:rPr>
              <a:t>インチ</a:t>
            </a:r>
            <a:r>
              <a:rPr lang="en-US" sz="1800" dirty="0" smtClean="0">
                <a:solidFill>
                  <a:schemeClr val="lt1"/>
                </a:solidFill>
                <a:latin typeface="Meiryo UI" panose="020B0604030504040204" pitchFamily="50" charset="-128"/>
                <a:ea typeface="Meiryo UI" panose="020B0604030504040204" pitchFamily="50" charset="-128"/>
              </a:rPr>
              <a:t>U.2 </a:t>
            </a:r>
            <a:r>
              <a:rPr lang="en-US" sz="1800" dirty="0" err="1" smtClean="0">
                <a:solidFill>
                  <a:schemeClr val="lt1"/>
                </a:solidFill>
                <a:latin typeface="Meiryo UI" panose="020B0604030504040204" pitchFamily="50" charset="-128"/>
                <a:ea typeface="Meiryo UI" panose="020B0604030504040204" pitchFamily="50" charset="-128"/>
              </a:rPr>
              <a:t>NVMe</a:t>
            </a:r>
            <a:r>
              <a:rPr lang="en-US" sz="1800" dirty="0" smtClean="0">
                <a:solidFill>
                  <a:schemeClr val="lt1"/>
                </a:solidFill>
                <a:latin typeface="Meiryo UI" panose="020B0604030504040204" pitchFamily="50" charset="-128"/>
                <a:ea typeface="Meiryo UI" panose="020B0604030504040204" pitchFamily="50" charset="-128"/>
              </a:rPr>
              <a:t> </a:t>
            </a:r>
            <a:r>
              <a:rPr lang="en-US" sz="1800" dirty="0" err="1" smtClean="0">
                <a:solidFill>
                  <a:schemeClr val="lt1"/>
                </a:solidFill>
                <a:latin typeface="Meiryo UI" panose="020B0604030504040204" pitchFamily="50" charset="-128"/>
                <a:ea typeface="Meiryo UI" panose="020B0604030504040204" pitchFamily="50" charset="-128"/>
              </a:rPr>
              <a:t>PCIe</a:t>
            </a:r>
            <a:r>
              <a:rPr lang="en-US" sz="1800" dirty="0" smtClean="0">
                <a:solidFill>
                  <a:schemeClr val="lt1"/>
                </a:solidFill>
                <a:latin typeface="Meiryo UI" panose="020B0604030504040204" pitchFamily="50" charset="-128"/>
                <a:ea typeface="Meiryo UI" panose="020B0604030504040204" pitchFamily="50" charset="-128"/>
              </a:rPr>
              <a:t> </a:t>
            </a:r>
            <a:r>
              <a:rPr lang="en-US" sz="1800" dirty="0">
                <a:solidFill>
                  <a:schemeClr val="lt1"/>
                </a:solidFill>
                <a:latin typeface="Meiryo UI" panose="020B0604030504040204" pitchFamily="50" charset="-128"/>
                <a:ea typeface="Meiryo UI" panose="020B0604030504040204" pitchFamily="50" charset="-128"/>
              </a:rPr>
              <a:t>Gen4 x4</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a:t>
            </a:r>
            <a:r>
              <a:rPr lang="en-US" sz="1800" dirty="0" smtClean="0">
                <a:solidFill>
                  <a:schemeClr val="lt1"/>
                </a:solidFill>
                <a:latin typeface="Meiryo UI" panose="020B0604030504040204" pitchFamily="50" charset="-128"/>
                <a:ea typeface="Meiryo UI" panose="020B0604030504040204" pitchFamily="50" charset="-128"/>
              </a:rPr>
              <a:t>U.3</a:t>
            </a:r>
            <a:r>
              <a:rPr lang="en-US" sz="1800" dirty="0">
                <a:solidFill>
                  <a:schemeClr val="lt1"/>
                </a:solidFill>
                <a:latin typeface="Meiryo UI" panose="020B0604030504040204" pitchFamily="50" charset="-128"/>
                <a:ea typeface="Meiryo UI" panose="020B0604030504040204" pitchFamily="50" charset="-128"/>
              </a:rPr>
              <a:t>およびPCIe Gen3 </a:t>
            </a:r>
            <a:r>
              <a:rPr lang="en-US" sz="1800" dirty="0" err="1">
                <a:solidFill>
                  <a:schemeClr val="lt1"/>
                </a:solidFill>
                <a:latin typeface="Meiryo UI" panose="020B0604030504040204" pitchFamily="50" charset="-128"/>
                <a:ea typeface="Meiryo UI" panose="020B0604030504040204" pitchFamily="50" charset="-128"/>
              </a:rPr>
              <a:t>SSD</a:t>
            </a:r>
            <a:r>
              <a:rPr lang="en-US" sz="1800" dirty="0" err="1" smtClean="0">
                <a:solidFill>
                  <a:schemeClr val="lt1"/>
                </a:solidFill>
                <a:latin typeface="Meiryo UI" panose="020B0604030504040204" pitchFamily="50" charset="-128"/>
                <a:ea typeface="Meiryo UI" panose="020B0604030504040204" pitchFamily="50" charset="-128"/>
              </a:rPr>
              <a:t>と互換性があります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または</a:t>
            </a:r>
            <a:r>
              <a:rPr lang="en-US" sz="1800" dirty="0" err="1" smtClean="0">
                <a:solidFill>
                  <a:schemeClr val="lt1"/>
                </a:solidFill>
                <a:latin typeface="Meiryo UI" panose="020B0604030504040204" pitchFamily="50" charset="-128"/>
                <a:ea typeface="Meiryo UI" panose="020B0604030504040204" pitchFamily="50" charset="-128"/>
              </a:rPr>
              <a:t>SATA</a:t>
            </a:r>
            <a:r>
              <a:rPr lang="en-US" sz="1800" dirty="0" smtClean="0">
                <a:solidFill>
                  <a:schemeClr val="lt1"/>
                </a:solidFill>
                <a:latin typeface="Meiryo UI" panose="020B0604030504040204" pitchFamily="50" charset="-128"/>
                <a:ea typeface="Meiryo UI" panose="020B0604030504040204" pitchFamily="50" charset="-128"/>
              </a:rPr>
              <a:t> 6Gb/s </a:t>
            </a:r>
            <a:r>
              <a:rPr lang="en-US" sz="1800" dirty="0" err="1" smtClean="0">
                <a:solidFill>
                  <a:schemeClr val="lt1"/>
                </a:solidFill>
                <a:latin typeface="Meiryo UI" panose="020B0604030504040204" pitchFamily="50" charset="-128"/>
                <a:ea typeface="Meiryo UI" panose="020B0604030504040204" pitchFamily="50" charset="-128"/>
              </a:rPr>
              <a:t>SSD</a:t>
            </a:r>
            <a:r>
              <a:rPr lang="en-US" sz="1800" dirty="0" err="1">
                <a:solidFill>
                  <a:schemeClr val="lt1"/>
                </a:solidFill>
                <a:latin typeface="Meiryo UI" panose="020B0604030504040204" pitchFamily="50" charset="-128"/>
                <a:ea typeface="Meiryo UI" panose="020B0604030504040204" pitchFamily="50" charset="-128"/>
              </a:rPr>
              <a:t>ホットスワップドライブベイ</a:t>
            </a:r>
            <a:endParaRPr sz="1800" dirty="0">
              <a:solidFill>
                <a:schemeClr val="lt1"/>
              </a:solidFill>
              <a:latin typeface="Meiryo UI" panose="020B0604030504040204" pitchFamily="50" charset="-128"/>
              <a:ea typeface="Meiryo UI" panose="020B0604030504040204" pitchFamily="50" charset="-128"/>
            </a:endParaRPr>
          </a:p>
        </p:txBody>
      </p:sp>
      <p:sp>
        <p:nvSpPr>
          <p:cNvPr id="115" name="Google Shape;115;p24"/>
          <p:cNvSpPr txBox="1"/>
          <p:nvPr/>
        </p:nvSpPr>
        <p:spPr>
          <a:xfrm>
            <a:off x="4625664" y="5105495"/>
            <a:ext cx="243553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ロック可能なSSDトレイ</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a:t>
            </a:r>
            <a:r>
              <a:rPr lang="en-US" sz="1800" dirty="0" smtClean="0">
                <a:solidFill>
                  <a:schemeClr val="lt1"/>
                </a:solidFill>
                <a:latin typeface="Meiryo UI" panose="020B0604030504040204" pitchFamily="50" charset="-128"/>
                <a:ea typeface="Meiryo UI" panose="020B0604030504040204" pitchFamily="50" charset="-128"/>
              </a:rPr>
              <a:t>つのキーが</a:t>
            </a:r>
            <a:r>
              <a:rPr lang="ja-JP" altLang="en-US" sz="1800" dirty="0" smtClean="0">
                <a:solidFill>
                  <a:schemeClr val="lt1"/>
                </a:solidFill>
                <a:latin typeface="Meiryo UI" panose="020B0604030504040204" pitchFamily="50" charset="-128"/>
                <a:ea typeface="Meiryo UI" panose="020B0604030504040204" pitchFamily="50" charset="-128"/>
              </a:rPr>
              <a:t>付属します</a:t>
            </a:r>
            <a:endParaRPr sz="1800" dirty="0">
              <a:solidFill>
                <a:schemeClr val="lt1"/>
              </a:solidFill>
              <a:latin typeface="Meiryo UI" panose="020B0604030504040204" pitchFamily="50" charset="-128"/>
              <a:ea typeface="Meiryo UI" panose="020B0604030504040204" pitchFamily="50" charset="-128"/>
            </a:endParaRPr>
          </a:p>
        </p:txBody>
      </p:sp>
      <p:sp>
        <p:nvSpPr>
          <p:cNvPr id="116" name="Google Shape;116;p24"/>
          <p:cNvSpPr txBox="1"/>
          <p:nvPr/>
        </p:nvSpPr>
        <p:spPr>
          <a:xfrm>
            <a:off x="975227" y="2304158"/>
            <a:ext cx="280619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LEDインジケータ</a:t>
            </a:r>
            <a:r>
              <a:rPr lang="en-US" sz="1800" dirty="0">
                <a:solidFill>
                  <a:schemeClr val="lt1"/>
                </a:solidFill>
                <a:latin typeface="Meiryo UI" panose="020B0604030504040204" pitchFamily="50" charset="-128"/>
                <a:ea typeface="Meiryo UI" panose="020B0604030504040204" pitchFamily="50" charset="-128"/>
              </a:rPr>
              <a:t>ー</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ステータス、LAN、拡張</a:t>
            </a:r>
            <a:endParaRPr sz="1800" dirty="0">
              <a:solidFill>
                <a:schemeClr val="lt1"/>
              </a:solidFill>
              <a:latin typeface="Meiryo UI" panose="020B0604030504040204" pitchFamily="50" charset="-128"/>
              <a:ea typeface="Meiryo UI" panose="020B0604030504040204" pitchFamily="50" charset="-128"/>
            </a:endParaRPr>
          </a:p>
        </p:txBody>
      </p:sp>
      <p:grpSp>
        <p:nvGrpSpPr>
          <p:cNvPr id="117" name="Google Shape;117;p24"/>
          <p:cNvGrpSpPr/>
          <p:nvPr/>
        </p:nvGrpSpPr>
        <p:grpSpPr>
          <a:xfrm>
            <a:off x="6745610" y="4827190"/>
            <a:ext cx="1219664" cy="942245"/>
            <a:chOff x="9404695" y="4850088"/>
            <a:chExt cx="1219664" cy="942245"/>
          </a:xfrm>
        </p:grpSpPr>
        <p:pic>
          <p:nvPicPr>
            <p:cNvPr id="118" name="Google Shape;118;p24" descr="硬碟槽鑰匙 x 2"/>
            <p:cNvPicPr preferRelativeResize="0"/>
            <p:nvPr/>
          </p:nvPicPr>
          <p:blipFill rotWithShape="1">
            <a:blip r:embed="rId4">
              <a:alphaModFix/>
            </a:blip>
            <a:srcRect/>
            <a:stretch/>
          </p:blipFill>
          <p:spPr>
            <a:xfrm>
              <a:off x="9404695" y="4850088"/>
              <a:ext cx="978586" cy="665432"/>
            </a:xfrm>
            <a:prstGeom prst="rect">
              <a:avLst/>
            </a:prstGeom>
            <a:noFill/>
            <a:ln>
              <a:noFill/>
            </a:ln>
          </p:spPr>
        </p:pic>
        <p:pic>
          <p:nvPicPr>
            <p:cNvPr id="119" name="Google Shape;119;p24" descr="硬碟槽鑰匙 x 2"/>
            <p:cNvPicPr preferRelativeResize="0"/>
            <p:nvPr/>
          </p:nvPicPr>
          <p:blipFill rotWithShape="1">
            <a:blip r:embed="rId4">
              <a:alphaModFix/>
            </a:blip>
            <a:srcRect/>
            <a:stretch/>
          </p:blipFill>
          <p:spPr>
            <a:xfrm>
              <a:off x="9645773" y="5126901"/>
              <a:ext cx="978586" cy="665432"/>
            </a:xfrm>
            <a:prstGeom prst="rect">
              <a:avLst/>
            </a:prstGeom>
            <a:noFill/>
            <a:ln>
              <a:noFill/>
            </a:ln>
          </p:spPr>
        </p:pic>
      </p:grpSp>
      <p:cxnSp>
        <p:nvCxnSpPr>
          <p:cNvPr id="120" name="Google Shape;120;p24"/>
          <p:cNvCxnSpPr/>
          <p:nvPr/>
        </p:nvCxnSpPr>
        <p:spPr>
          <a:xfrm>
            <a:off x="1137354" y="2950489"/>
            <a:ext cx="0" cy="776892"/>
          </a:xfrm>
          <a:prstGeom prst="straightConnector1">
            <a:avLst/>
          </a:prstGeom>
          <a:noFill/>
          <a:ln w="12700" cap="rnd" cmpd="sng">
            <a:solidFill>
              <a:srgbClr val="F34F21"/>
            </a:solidFill>
            <a:prstDash val="solid"/>
            <a:miter lim="800000"/>
            <a:headEnd type="oval" w="med" len="med"/>
            <a:tailEnd type="none" w="sm" len="sm"/>
          </a:ln>
        </p:spPr>
      </p:cxnSp>
      <p:cxnSp>
        <p:nvCxnSpPr>
          <p:cNvPr id="121" name="Google Shape;121;p24"/>
          <p:cNvCxnSpPr/>
          <p:nvPr/>
        </p:nvCxnSpPr>
        <p:spPr>
          <a:xfrm>
            <a:off x="6107884" y="3005979"/>
            <a:ext cx="0" cy="721402"/>
          </a:xfrm>
          <a:prstGeom prst="straightConnector1">
            <a:avLst/>
          </a:prstGeom>
          <a:noFill/>
          <a:ln w="12700" cap="rnd" cmpd="sng">
            <a:solidFill>
              <a:srgbClr val="F34F21"/>
            </a:solidFill>
            <a:prstDash val="solid"/>
            <a:miter lim="800000"/>
            <a:headEnd type="oval" w="med" len="med"/>
            <a:tailEnd type="none" w="sm" len="sm"/>
          </a:ln>
        </p:spPr>
      </p:cxnSp>
      <p:cxnSp>
        <p:nvCxnSpPr>
          <p:cNvPr id="122" name="Google Shape;122;p24"/>
          <p:cNvCxnSpPr/>
          <p:nvPr/>
        </p:nvCxnSpPr>
        <p:spPr>
          <a:xfrm rot="10800000">
            <a:off x="4574156" y="4539036"/>
            <a:ext cx="0" cy="718831"/>
          </a:xfrm>
          <a:prstGeom prst="straightConnector1">
            <a:avLst/>
          </a:prstGeom>
          <a:noFill/>
          <a:ln w="12700" cap="rnd" cmpd="sng">
            <a:solidFill>
              <a:srgbClr val="F34F21"/>
            </a:solidFill>
            <a:prstDash val="solid"/>
            <a:miter lim="800000"/>
            <a:headEnd type="oval" w="med" len="med"/>
            <a:tailEnd type="none" w="sm" len="sm"/>
          </a:ln>
        </p:spPr>
      </p:cxnSp>
      <p:sp>
        <p:nvSpPr>
          <p:cNvPr id="123" name="Google Shape;123;p24"/>
          <p:cNvSpPr/>
          <p:nvPr/>
        </p:nvSpPr>
        <p:spPr>
          <a:xfrm>
            <a:off x="1979451" y="1362407"/>
            <a:ext cx="81393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smtClean="0">
                <a:solidFill>
                  <a:schemeClr val="lt1"/>
                </a:solidFill>
                <a:latin typeface="Meiryo UI" panose="020B0604030504040204" pitchFamily="50" charset="-128"/>
                <a:ea typeface="Meiryo UI" panose="020B0604030504040204" pitchFamily="50" charset="-128"/>
              </a:rPr>
              <a:t>寸法</a:t>
            </a:r>
            <a:r>
              <a:rPr lang="en-US" sz="1800" dirty="0" smtClean="0">
                <a:solidFill>
                  <a:schemeClr val="lt1"/>
                </a:solidFill>
                <a:latin typeface="Meiryo UI" panose="020B0604030504040204" pitchFamily="50" charset="-128"/>
                <a:ea typeface="Meiryo UI" panose="020B0604030504040204" pitchFamily="50" charset="-128"/>
              </a:rPr>
              <a:t> (H </a:t>
            </a:r>
            <a:r>
              <a:rPr lang="en-US" sz="1800" dirty="0">
                <a:solidFill>
                  <a:schemeClr val="lt1"/>
                </a:solidFill>
                <a:latin typeface="Meiryo UI" panose="020B0604030504040204" pitchFamily="50" charset="-128"/>
                <a:ea typeface="Meiryo UI" panose="020B0604030504040204" pitchFamily="50" charset="-128"/>
              </a:rPr>
              <a:t>x W x </a:t>
            </a:r>
            <a:r>
              <a:rPr lang="en-US" sz="1800" dirty="0" smtClean="0">
                <a:solidFill>
                  <a:schemeClr val="lt1"/>
                </a:solidFill>
                <a:latin typeface="Meiryo UI" panose="020B0604030504040204" pitchFamily="50" charset="-128"/>
                <a:ea typeface="Meiryo UI" panose="020B0604030504040204" pitchFamily="50" charset="-128"/>
              </a:rPr>
              <a:t>D): 44 </a:t>
            </a:r>
            <a:r>
              <a:rPr lang="en-US" sz="1800" dirty="0">
                <a:solidFill>
                  <a:schemeClr val="lt1"/>
                </a:solidFill>
                <a:latin typeface="Meiryo UI" panose="020B0604030504040204" pitchFamily="50" charset="-128"/>
                <a:ea typeface="Meiryo UI" panose="020B0604030504040204" pitchFamily="50" charset="-128"/>
              </a:rPr>
              <a:t>x 430 x 582 mm / 1.73 x </a:t>
            </a:r>
            <a:r>
              <a:rPr lang="en-US" sz="1800" dirty="0" smtClean="0">
                <a:solidFill>
                  <a:schemeClr val="lt1"/>
                </a:solidFill>
                <a:latin typeface="Meiryo UI" panose="020B0604030504040204" pitchFamily="50" charset="-128"/>
                <a:ea typeface="Meiryo UI" panose="020B0604030504040204" pitchFamily="50" charset="-128"/>
              </a:rPr>
              <a:t>16.96 x 22.91</a:t>
            </a:r>
            <a:r>
              <a:rPr lang="en-US" sz="1800" dirty="0">
                <a:solidFill>
                  <a:schemeClr val="lt1"/>
                </a:solidFill>
                <a:latin typeface="Meiryo UI" panose="020B0604030504040204" pitchFamily="50" charset="-128"/>
                <a:ea typeface="Meiryo UI" panose="020B0604030504040204" pitchFamily="50" charset="-128"/>
              </a:rPr>
              <a:t>インチ</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p:nvPr/>
        </p:nvSpPr>
        <p:spPr>
          <a:xfrm>
            <a:off x="383505" y="1513355"/>
            <a:ext cx="11424990" cy="4932841"/>
          </a:xfrm>
          <a:prstGeom prst="roundRect">
            <a:avLst>
              <a:gd name="adj" fmla="val 739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9" name="Google Shape;129;p25"/>
          <p:cNvSpPr txBox="1">
            <a:spLocks noGrp="1"/>
          </p:cNvSpPr>
          <p:nvPr>
            <p:ph type="title" idx="4294967295"/>
          </p:nvPr>
        </p:nvSpPr>
        <p:spPr>
          <a:xfrm>
            <a:off x="408160" y="307871"/>
            <a:ext cx="11375679" cy="120548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2.5インチ</a:t>
            </a:r>
            <a:r>
              <a:rPr lang="en-US" sz="3600" b="1" dirty="0" smtClean="0">
                <a:solidFill>
                  <a:schemeClr val="lt1"/>
                </a:solidFill>
                <a:latin typeface="Meiryo UI" panose="020B0604030504040204" pitchFamily="50" charset="-128"/>
                <a:ea typeface="Meiryo UI" panose="020B0604030504040204" pitchFamily="50" charset="-128"/>
              </a:rPr>
              <a:t>NVMe/SATA </a:t>
            </a:r>
            <a:r>
              <a:rPr lang="en-US" sz="3600" b="1" dirty="0" err="1" smtClean="0">
                <a:solidFill>
                  <a:schemeClr val="lt1"/>
                </a:solidFill>
                <a:latin typeface="Meiryo UI" panose="020B0604030504040204" pitchFamily="50" charset="-128"/>
                <a:ea typeface="Meiryo UI" panose="020B0604030504040204" pitchFamily="50" charset="-128"/>
              </a:rPr>
              <a:t>SSD</a:t>
            </a:r>
            <a:r>
              <a:rPr lang="en-US" sz="3600" b="1" dirty="0" err="1">
                <a:solidFill>
                  <a:schemeClr val="lt1"/>
                </a:solidFill>
                <a:latin typeface="Meiryo UI" panose="020B0604030504040204" pitchFamily="50" charset="-128"/>
                <a:ea typeface="Meiryo UI" panose="020B0604030504040204" pitchFamily="50" charset="-128"/>
              </a:rPr>
              <a:t>のインストール</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25"/>
          <p:cNvSpPr/>
          <p:nvPr/>
        </p:nvSpPr>
        <p:spPr>
          <a:xfrm>
            <a:off x="1084003" y="1982478"/>
            <a:ext cx="267736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1.SSDトレイを取り外します</a:t>
            </a:r>
            <a:endParaRPr dirty="0">
              <a:latin typeface="Meiryo UI" panose="020B0604030504040204" pitchFamily="50" charset="-128"/>
              <a:ea typeface="Meiryo UI" panose="020B0604030504040204" pitchFamily="50" charset="-128"/>
            </a:endParaRPr>
          </a:p>
        </p:txBody>
      </p:sp>
      <p:sp>
        <p:nvSpPr>
          <p:cNvPr id="131" name="Google Shape;131;p25"/>
          <p:cNvSpPr/>
          <p:nvPr/>
        </p:nvSpPr>
        <p:spPr>
          <a:xfrm>
            <a:off x="4494896" y="1982478"/>
            <a:ext cx="28218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2.SSD</a:t>
            </a:r>
            <a:r>
              <a:rPr lang="en-US" sz="1800" dirty="0" smtClean="0">
                <a:solidFill>
                  <a:schemeClr val="dk1"/>
                </a:solidFill>
                <a:latin typeface="Meiryo UI" panose="020B0604030504040204" pitchFamily="50" charset="-128"/>
                <a:ea typeface="Meiryo UI" panose="020B0604030504040204" pitchFamily="50" charset="-128"/>
              </a:rPr>
              <a:t>を</a:t>
            </a:r>
            <a:r>
              <a:rPr lang="ja-JP" altLang="en-US" sz="1800" dirty="0" smtClean="0">
                <a:solidFill>
                  <a:schemeClr val="dk1"/>
                </a:solidFill>
                <a:latin typeface="Meiryo UI" panose="020B0604030504040204" pitchFamily="50" charset="-128"/>
                <a:ea typeface="Meiryo UI" panose="020B0604030504040204" pitchFamily="50" charset="-128"/>
              </a:rPr>
              <a:t>取り付け</a:t>
            </a:r>
            <a:r>
              <a:rPr lang="en-US" sz="1800" dirty="0" err="1" smtClean="0">
                <a:solidFill>
                  <a:schemeClr val="dk1"/>
                </a:solidFill>
                <a:latin typeface="Meiryo UI" panose="020B0604030504040204" pitchFamily="50" charset="-128"/>
                <a:ea typeface="Meiryo UI" panose="020B0604030504040204" pitchFamily="50" charset="-128"/>
              </a:rPr>
              <a:t>ます</a:t>
            </a:r>
            <a:endParaRPr dirty="0">
              <a:latin typeface="Meiryo UI" panose="020B0604030504040204" pitchFamily="50" charset="-128"/>
              <a:ea typeface="Meiryo UI" panose="020B0604030504040204" pitchFamily="50" charset="-128"/>
            </a:endParaRPr>
          </a:p>
        </p:txBody>
      </p:sp>
      <p:pic>
        <p:nvPicPr>
          <p:cNvPr id="132" name="Google Shape;132;p25"/>
          <p:cNvPicPr preferRelativeResize="0"/>
          <p:nvPr/>
        </p:nvPicPr>
        <p:blipFill rotWithShape="1">
          <a:blip r:embed="rId3">
            <a:alphaModFix/>
          </a:blip>
          <a:srcRect t="3460" r="10260" b="1"/>
          <a:stretch/>
        </p:blipFill>
        <p:spPr>
          <a:xfrm>
            <a:off x="8439510" y="4044492"/>
            <a:ext cx="2532325" cy="1973687"/>
          </a:xfrm>
          <a:prstGeom prst="rect">
            <a:avLst/>
          </a:prstGeom>
          <a:noFill/>
          <a:ln>
            <a:noFill/>
          </a:ln>
        </p:spPr>
      </p:pic>
      <p:pic>
        <p:nvPicPr>
          <p:cNvPr id="133" name="Google Shape;133;p25"/>
          <p:cNvPicPr preferRelativeResize="0"/>
          <p:nvPr/>
        </p:nvPicPr>
        <p:blipFill rotWithShape="1">
          <a:blip r:embed="rId4">
            <a:alphaModFix/>
          </a:blip>
          <a:srcRect r="7353" b="5012"/>
          <a:stretch/>
        </p:blipFill>
        <p:spPr>
          <a:xfrm>
            <a:off x="2202276" y="4471439"/>
            <a:ext cx="3118171" cy="1483092"/>
          </a:xfrm>
          <a:prstGeom prst="rect">
            <a:avLst/>
          </a:prstGeom>
          <a:noFill/>
          <a:ln>
            <a:noFill/>
          </a:ln>
        </p:spPr>
      </p:pic>
      <p:pic>
        <p:nvPicPr>
          <p:cNvPr id="134" name="Google Shape;134;p25"/>
          <p:cNvPicPr preferRelativeResize="0"/>
          <p:nvPr/>
        </p:nvPicPr>
        <p:blipFill rotWithShape="1">
          <a:blip r:embed="rId5">
            <a:alphaModFix/>
          </a:blip>
          <a:srcRect l="14638" t="10555" r="4681"/>
          <a:stretch/>
        </p:blipFill>
        <p:spPr>
          <a:xfrm>
            <a:off x="7709196" y="2413834"/>
            <a:ext cx="2422862" cy="1648790"/>
          </a:xfrm>
          <a:prstGeom prst="rect">
            <a:avLst/>
          </a:prstGeom>
          <a:noFill/>
          <a:ln>
            <a:noFill/>
          </a:ln>
        </p:spPr>
      </p:pic>
      <p:pic>
        <p:nvPicPr>
          <p:cNvPr id="135" name="Google Shape;135;p25"/>
          <p:cNvPicPr preferRelativeResize="0"/>
          <p:nvPr/>
        </p:nvPicPr>
        <p:blipFill rotWithShape="1">
          <a:blip r:embed="rId6">
            <a:alphaModFix/>
          </a:blip>
          <a:srcRect/>
          <a:stretch/>
        </p:blipFill>
        <p:spPr>
          <a:xfrm>
            <a:off x="4375952" y="2315060"/>
            <a:ext cx="2862452" cy="1764247"/>
          </a:xfrm>
          <a:prstGeom prst="rect">
            <a:avLst/>
          </a:prstGeom>
          <a:noFill/>
          <a:ln>
            <a:noFill/>
          </a:ln>
        </p:spPr>
      </p:pic>
      <p:pic>
        <p:nvPicPr>
          <p:cNvPr id="136" name="Google Shape;136;p25"/>
          <p:cNvPicPr preferRelativeResize="0"/>
          <p:nvPr/>
        </p:nvPicPr>
        <p:blipFill rotWithShape="1">
          <a:blip r:embed="rId7">
            <a:alphaModFix/>
          </a:blip>
          <a:srcRect l="5778" t="7471" r="9114"/>
          <a:stretch/>
        </p:blipFill>
        <p:spPr>
          <a:xfrm>
            <a:off x="939515" y="2496683"/>
            <a:ext cx="2821848" cy="1483092"/>
          </a:xfrm>
          <a:prstGeom prst="rect">
            <a:avLst/>
          </a:prstGeom>
          <a:noFill/>
          <a:ln>
            <a:noFill/>
          </a:ln>
        </p:spPr>
      </p:pic>
      <p:sp>
        <p:nvSpPr>
          <p:cNvPr id="137" name="Google Shape;137;p25"/>
          <p:cNvSpPr/>
          <p:nvPr/>
        </p:nvSpPr>
        <p:spPr>
          <a:xfrm>
            <a:off x="7628888" y="1982478"/>
            <a:ext cx="432488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3.ドライバーでネジを締めます</a:t>
            </a:r>
            <a:endParaRPr dirty="0">
              <a:latin typeface="Meiryo UI" panose="020B0604030504040204" pitchFamily="50" charset="-128"/>
              <a:ea typeface="Meiryo UI" panose="020B0604030504040204" pitchFamily="50" charset="-128"/>
            </a:endParaRPr>
          </a:p>
        </p:txBody>
      </p:sp>
      <p:sp>
        <p:nvSpPr>
          <p:cNvPr id="138" name="Google Shape;138;p25"/>
          <p:cNvSpPr/>
          <p:nvPr/>
        </p:nvSpPr>
        <p:spPr>
          <a:xfrm>
            <a:off x="2601238" y="4072997"/>
            <a:ext cx="28218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4.SSDトレイを挿入します</a:t>
            </a:r>
            <a:endParaRPr dirty="0">
              <a:latin typeface="Meiryo UI" panose="020B0604030504040204" pitchFamily="50" charset="-128"/>
              <a:ea typeface="Meiryo UI" panose="020B0604030504040204" pitchFamily="50" charset="-128"/>
            </a:endParaRPr>
          </a:p>
        </p:txBody>
      </p:sp>
      <p:sp>
        <p:nvSpPr>
          <p:cNvPr id="139" name="Google Shape;139;p25"/>
          <p:cNvSpPr/>
          <p:nvPr/>
        </p:nvSpPr>
        <p:spPr>
          <a:xfrm>
            <a:off x="6130747" y="4698314"/>
            <a:ext cx="230876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5.</a:t>
            </a:r>
            <a:r>
              <a:rPr lang="en-US" sz="1800" dirty="0" smtClean="0">
                <a:solidFill>
                  <a:schemeClr val="dk1"/>
                </a:solidFill>
                <a:latin typeface="Meiryo UI" panose="020B0604030504040204" pitchFamily="50" charset="-128"/>
                <a:ea typeface="Meiryo UI" panose="020B0604030504040204" pitchFamily="50" charset="-128"/>
              </a:rPr>
              <a:t>キーでトレイをロックします(</a:t>
            </a:r>
            <a:r>
              <a:rPr lang="en-US" sz="1800" dirty="0" err="1" smtClean="0">
                <a:solidFill>
                  <a:schemeClr val="dk1"/>
                </a:solidFill>
                <a:latin typeface="Meiryo UI" panose="020B0604030504040204" pitchFamily="50" charset="-128"/>
                <a:ea typeface="Meiryo UI" panose="020B0604030504040204" pitchFamily="50" charset="-128"/>
              </a:rPr>
              <a:t>オプションの手順</a:t>
            </a:r>
            <a:r>
              <a:rPr lang="ja-JP" altLang="en-US" sz="1800" dirty="0" err="1" smtClean="0">
                <a:solidFill>
                  <a:schemeClr val="dk1"/>
                </a:solidFill>
                <a:latin typeface="Meiryo UI" panose="020B0604030504040204" pitchFamily="50" charset="-128"/>
                <a:ea typeface="Meiryo UI" panose="020B0604030504040204" pitchFamily="50" charset="-128"/>
              </a:rPr>
              <a:t>です</a:t>
            </a:r>
            <a:r>
              <a:rPr lang="en-US" sz="1800" dirty="0" smtClean="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p:nvPr/>
        </p:nvSpPr>
        <p:spPr>
          <a:xfrm>
            <a:off x="9264411" y="2276364"/>
            <a:ext cx="2079217" cy="2057400"/>
          </a:xfrm>
          <a:prstGeom prst="roundRect">
            <a:avLst>
              <a:gd name="adj" fmla="val 3691"/>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146" name="Google Shape;146;p26"/>
          <p:cNvSpPr/>
          <p:nvPr/>
        </p:nvSpPr>
        <p:spPr>
          <a:xfrm>
            <a:off x="6627177" y="2276364"/>
            <a:ext cx="2079217" cy="2057400"/>
          </a:xfrm>
          <a:prstGeom prst="roundRect">
            <a:avLst>
              <a:gd name="adj" fmla="val 3691"/>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147" name="Google Shape;147;p26"/>
          <p:cNvSpPr txBox="1"/>
          <p:nvPr/>
        </p:nvSpPr>
        <p:spPr>
          <a:xfrm>
            <a:off x="668739" y="429354"/>
            <a:ext cx="10843811"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U.2 </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SSDが</a:t>
            </a:r>
            <a:r>
              <a:rPr lang="ja-JP" altLang="en-US" sz="3600" b="1" dirty="0" smtClean="0">
                <a:solidFill>
                  <a:schemeClr val="lt1"/>
                </a:solidFill>
                <a:latin typeface="Meiryo UI" panose="020B0604030504040204" pitchFamily="50" charset="-128"/>
                <a:ea typeface="Meiryo UI" panose="020B0604030504040204" pitchFamily="50" charset="-128"/>
              </a:rPr>
              <a:t>入手できない場合、</a:t>
            </a:r>
            <a:endParaRPr lang="en-US" altLang="ja-JP" sz="36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3600" b="1" dirty="0" err="1" smtClean="0">
                <a:solidFill>
                  <a:schemeClr val="lt1"/>
                </a:solidFill>
                <a:latin typeface="Meiryo UI" panose="020B0604030504040204" pitchFamily="50" charset="-128"/>
                <a:ea typeface="Meiryo UI" panose="020B0604030504040204" pitchFamily="50" charset="-128"/>
              </a:rPr>
              <a:t>またはコストが予算を超えている場合はどう</a:t>
            </a:r>
            <a:r>
              <a:rPr lang="ja-JP" altLang="en-US" sz="3600" b="1" dirty="0">
                <a:solidFill>
                  <a:schemeClr val="lt1"/>
                </a:solidFill>
                <a:latin typeface="Meiryo UI" panose="020B0604030504040204" pitchFamily="50" charset="-128"/>
                <a:ea typeface="Meiryo UI" panose="020B0604030504040204" pitchFamily="50" charset="-128"/>
              </a:rPr>
              <a:t>しますか</a:t>
            </a:r>
            <a:r>
              <a:rPr lang="en-US" sz="3600" b="1" dirty="0" smtClean="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148" name="Google Shape;148;p26" descr="一張含有 手推車 的圖片&#10;&#10;自動產生的描述"/>
          <p:cNvPicPr preferRelativeResize="0"/>
          <p:nvPr/>
        </p:nvPicPr>
        <p:blipFill rotWithShape="1">
          <a:blip r:embed="rId3">
            <a:alphaModFix/>
          </a:blip>
          <a:srcRect/>
          <a:stretch/>
        </p:blipFill>
        <p:spPr>
          <a:xfrm>
            <a:off x="6469885" y="2449580"/>
            <a:ext cx="1899798" cy="1755414"/>
          </a:xfrm>
          <a:prstGeom prst="rect">
            <a:avLst/>
          </a:prstGeom>
          <a:noFill/>
          <a:ln>
            <a:noFill/>
          </a:ln>
        </p:spPr>
      </p:pic>
      <p:pic>
        <p:nvPicPr>
          <p:cNvPr id="149" name="Google Shape;149;p26" descr="一張含有 文字 的圖片&#10;&#10;自動產生的描述"/>
          <p:cNvPicPr preferRelativeResize="0"/>
          <p:nvPr/>
        </p:nvPicPr>
        <p:blipFill rotWithShape="1">
          <a:blip r:embed="rId4">
            <a:alphaModFix/>
          </a:blip>
          <a:srcRect/>
          <a:stretch/>
        </p:blipFill>
        <p:spPr>
          <a:xfrm>
            <a:off x="9388769" y="2616403"/>
            <a:ext cx="2102245" cy="1423220"/>
          </a:xfrm>
          <a:prstGeom prst="rect">
            <a:avLst/>
          </a:prstGeom>
          <a:noFill/>
          <a:ln>
            <a:noFill/>
          </a:ln>
        </p:spPr>
      </p:pic>
      <p:pic>
        <p:nvPicPr>
          <p:cNvPr id="150" name="Google Shape;150;p26" descr="一張含有 文字, 電子用品 的圖片&#10;&#10;自動產生的描述"/>
          <p:cNvPicPr preferRelativeResize="0"/>
          <p:nvPr/>
        </p:nvPicPr>
        <p:blipFill rotWithShape="1">
          <a:blip r:embed="rId5">
            <a:alphaModFix/>
          </a:blip>
          <a:srcRect/>
          <a:stretch/>
        </p:blipFill>
        <p:spPr>
          <a:xfrm>
            <a:off x="610194" y="3094010"/>
            <a:ext cx="5677123" cy="969653"/>
          </a:xfrm>
          <a:prstGeom prst="rect">
            <a:avLst/>
          </a:prstGeom>
          <a:noFill/>
          <a:ln>
            <a:noFill/>
          </a:ln>
        </p:spPr>
      </p:pic>
      <p:sp>
        <p:nvSpPr>
          <p:cNvPr id="151" name="Google Shape;151;p26"/>
          <p:cNvSpPr txBox="1"/>
          <p:nvPr/>
        </p:nvSpPr>
        <p:spPr>
          <a:xfrm>
            <a:off x="772572" y="4489653"/>
            <a:ext cx="519314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err="1">
                <a:solidFill>
                  <a:schemeClr val="lt1"/>
                </a:solidFill>
                <a:latin typeface="Meiryo UI" panose="020B0604030504040204" pitchFamily="50" charset="-128"/>
                <a:ea typeface="Meiryo UI" panose="020B0604030504040204" pitchFamily="50" charset="-128"/>
              </a:rPr>
              <a:t>オールフラッシュ</a:t>
            </a:r>
            <a:r>
              <a:rPr lang="en-US" sz="2400" dirty="0" err="1" smtClean="0">
                <a:solidFill>
                  <a:schemeClr val="lt1"/>
                </a:solidFill>
                <a:latin typeface="Meiryo UI" panose="020B0604030504040204" pitchFamily="50" charset="-128"/>
                <a:ea typeface="Meiryo UI" panose="020B0604030504040204" pitchFamily="50" charset="-128"/>
              </a:rPr>
              <a:t>NAS</a:t>
            </a:r>
            <a:r>
              <a:rPr lang="en-US" sz="2400" dirty="0" smtClean="0">
                <a:solidFill>
                  <a:schemeClr val="lt1"/>
                </a:solidFill>
                <a:latin typeface="Meiryo UI" panose="020B0604030504040204" pitchFamily="50" charset="-128"/>
                <a:ea typeface="Meiryo UI" panose="020B0604030504040204" pitchFamily="50" charset="-128"/>
              </a:rPr>
              <a:t> TS-h1090FU</a:t>
            </a:r>
            <a:br>
              <a:rPr lang="en-US" sz="2400" dirty="0" smtClean="0">
                <a:solidFill>
                  <a:schemeClr val="lt1"/>
                </a:solidFill>
                <a:latin typeface="Meiryo UI" panose="020B0604030504040204" pitchFamily="50" charset="-128"/>
                <a:ea typeface="Meiryo UI" panose="020B0604030504040204" pitchFamily="50" charset="-128"/>
              </a:rPr>
            </a:br>
            <a:r>
              <a:rPr lang="en-US" sz="2400" dirty="0" smtClean="0">
                <a:solidFill>
                  <a:schemeClr val="lt1"/>
                </a:solidFill>
                <a:latin typeface="Meiryo UI" panose="020B0604030504040204" pitchFamily="50" charset="-128"/>
                <a:ea typeface="Meiryo UI" panose="020B0604030504040204" pitchFamily="50" charset="-128"/>
              </a:rPr>
              <a:t>10x U.2 </a:t>
            </a:r>
            <a:r>
              <a:rPr lang="en-US" sz="2400" dirty="0" err="1">
                <a:solidFill>
                  <a:schemeClr val="lt1"/>
                </a:solidFill>
                <a:latin typeface="Meiryo UI" panose="020B0604030504040204" pitchFamily="50" charset="-128"/>
                <a:ea typeface="Meiryo UI" panose="020B0604030504040204" pitchFamily="50" charset="-128"/>
              </a:rPr>
              <a:t>NVMe</a:t>
            </a:r>
            <a:r>
              <a:rPr lang="en-US" sz="2400" dirty="0">
                <a:solidFill>
                  <a:schemeClr val="lt1"/>
                </a:solidFill>
                <a:latin typeface="Meiryo UI" panose="020B0604030504040204" pitchFamily="50" charset="-128"/>
                <a:ea typeface="Meiryo UI" panose="020B0604030504040204" pitchFamily="50" charset="-128"/>
              </a:rPr>
              <a:t> SSD</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2" name="Google Shape;152;p26"/>
          <p:cNvSpPr txBox="1"/>
          <p:nvPr/>
        </p:nvSpPr>
        <p:spPr>
          <a:xfrm>
            <a:off x="6560677" y="4448676"/>
            <a:ext cx="2236509"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smtClean="0">
                <a:solidFill>
                  <a:schemeClr val="lt1"/>
                </a:solidFill>
                <a:latin typeface="Meiryo UI" panose="020B0604030504040204" pitchFamily="50" charset="-128"/>
                <a:ea typeface="Meiryo UI" panose="020B0604030504040204" pitchFamily="50" charset="-128"/>
              </a:rPr>
              <a:t>販売されていない</a:t>
            </a:r>
            <a:r>
              <a:rPr lang="en-US" sz="2000" dirty="0" smtClean="0">
                <a:solidFill>
                  <a:schemeClr val="lt1"/>
                </a:solidFill>
                <a:latin typeface="Meiryo UI" panose="020B0604030504040204" pitchFamily="50" charset="-128"/>
                <a:ea typeface="Meiryo UI" panose="020B0604030504040204" pitchFamily="50" charset="-128"/>
              </a:rPr>
              <a:t>、</a:t>
            </a:r>
            <a:r>
              <a:rPr lang="ja-JP" altLang="en-US" sz="2000" dirty="0" smtClean="0">
                <a:solidFill>
                  <a:schemeClr val="lt1"/>
                </a:solidFill>
                <a:latin typeface="Meiryo UI" panose="020B0604030504040204" pitchFamily="50" charset="-128"/>
                <a:ea typeface="Meiryo UI" panose="020B0604030504040204" pitchFamily="50" charset="-128"/>
              </a:rPr>
              <a:t>または</a:t>
            </a:r>
            <a:r>
              <a:rPr lang="ja-JP" altLang="en-US" sz="2000" dirty="0">
                <a:solidFill>
                  <a:schemeClr val="lt1"/>
                </a:solidFill>
                <a:latin typeface="Meiryo UI" panose="020B0604030504040204" pitchFamily="50" charset="-128"/>
                <a:ea typeface="Meiryo UI" panose="020B0604030504040204" pitchFamily="50" charset="-128"/>
              </a:rPr>
              <a:t>納</a:t>
            </a:r>
            <a:r>
              <a:rPr lang="ja-JP" altLang="en-US" sz="2000" dirty="0" smtClean="0">
                <a:solidFill>
                  <a:schemeClr val="lt1"/>
                </a:solidFill>
                <a:latin typeface="Meiryo UI" panose="020B0604030504040204" pitchFamily="50" charset="-128"/>
                <a:ea typeface="Meiryo UI" panose="020B0604030504040204" pitchFamily="50" charset="-128"/>
              </a:rPr>
              <a:t>期が長い</a:t>
            </a:r>
            <a:r>
              <a:rPr lang="en-US" sz="2000" dirty="0" smtClean="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53" name="Google Shape;153;p26"/>
          <p:cNvSpPr txBox="1"/>
          <p:nvPr/>
        </p:nvSpPr>
        <p:spPr>
          <a:xfrm>
            <a:off x="9233283" y="4448676"/>
            <a:ext cx="243039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費用が高すぎてIT</a:t>
            </a:r>
            <a:r>
              <a:rPr lang="en-US" sz="2000" dirty="0" err="1" smtClean="0">
                <a:solidFill>
                  <a:schemeClr val="lt1"/>
                </a:solidFill>
                <a:latin typeface="Meiryo UI" panose="020B0604030504040204" pitchFamily="50" charset="-128"/>
                <a:ea typeface="Meiryo UI" panose="020B0604030504040204" pitchFamily="50" charset="-128"/>
              </a:rPr>
              <a:t>予算を</a:t>
            </a:r>
            <a:r>
              <a:rPr lang="ja-JP" altLang="en-US" sz="2000" dirty="0" smtClean="0">
                <a:solidFill>
                  <a:schemeClr val="lt1"/>
                </a:solidFill>
                <a:latin typeface="Meiryo UI" panose="020B0604030504040204" pitchFamily="50" charset="-128"/>
                <a:ea typeface="Meiryo UI" panose="020B0604030504040204" pitchFamily="50" charset="-128"/>
              </a:rPr>
              <a:t>超過</a:t>
            </a:r>
            <a:r>
              <a:rPr lang="en-US" sz="2000" dirty="0" smtClean="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7" descr="一張含有 電子用品, 電路 的圖片&#10;&#10;自動產生的描述"/>
          <p:cNvPicPr preferRelativeResize="0"/>
          <p:nvPr/>
        </p:nvPicPr>
        <p:blipFill rotWithShape="1">
          <a:blip r:embed="rId3">
            <a:alphaModFix/>
          </a:blip>
          <a:srcRect l="16164" t="-5084" r="15666" b="-2892"/>
          <a:stretch/>
        </p:blipFill>
        <p:spPr>
          <a:xfrm>
            <a:off x="4081237" y="2550399"/>
            <a:ext cx="3885843" cy="3847539"/>
          </a:xfrm>
          <a:prstGeom prst="rect">
            <a:avLst/>
          </a:prstGeom>
          <a:noFill/>
          <a:ln>
            <a:noFill/>
          </a:ln>
        </p:spPr>
      </p:pic>
      <p:grpSp>
        <p:nvGrpSpPr>
          <p:cNvPr id="159" name="Google Shape;159;p27"/>
          <p:cNvGrpSpPr/>
          <p:nvPr/>
        </p:nvGrpSpPr>
        <p:grpSpPr>
          <a:xfrm>
            <a:off x="8017083" y="4703785"/>
            <a:ext cx="3485801" cy="1884653"/>
            <a:chOff x="8017083" y="4703785"/>
            <a:chExt cx="3485801" cy="1884653"/>
          </a:xfrm>
        </p:grpSpPr>
        <p:sp>
          <p:nvSpPr>
            <p:cNvPr id="160" name="Google Shape;160;p27"/>
            <p:cNvSpPr/>
            <p:nvPr/>
          </p:nvSpPr>
          <p:spPr>
            <a:xfrm>
              <a:off x="8078940" y="4703785"/>
              <a:ext cx="3423944" cy="1694153"/>
            </a:xfrm>
            <a:prstGeom prst="roundRect">
              <a:avLst>
                <a:gd name="adj" fmla="val 4524"/>
              </a:avLst>
            </a:prstGeom>
            <a:gradFill>
              <a:gsLst>
                <a:gs pos="0">
                  <a:srgbClr val="1B008E"/>
                </a:gs>
                <a:gs pos="40000">
                  <a:srgbClr val="0D60FE"/>
                </a:gs>
                <a:gs pos="50000">
                  <a:srgbClr val="0D60FE">
                    <a:alpha val="68627"/>
                  </a:srgbClr>
                </a:gs>
                <a:gs pos="100000">
                  <a:srgbClr val="0D2670"/>
                </a:gs>
              </a:gsLst>
              <a:lin ang="5400000" scaled="0"/>
            </a:gradFill>
            <a:ln w="15875" cap="flat" cmpd="sng">
              <a:solidFill>
                <a:srgbClr val="1B008E"/>
              </a:solidFill>
              <a:prstDash val="solid"/>
              <a:miter lim="800000"/>
              <a:headEnd type="none" w="sm" len="sm"/>
              <a:tailEnd type="none" w="sm" len="sm"/>
            </a:ln>
            <a:effectLst>
              <a:outerShdw blurRad="292100" dist="266700" dir="5400000" sx="94000" sy="94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61" name="Google Shape;161;p27">
              <a:hlinkClick r:id="rId4"/>
            </p:cNvPr>
            <p:cNvPicPr preferRelativeResize="0"/>
            <p:nvPr/>
          </p:nvPicPr>
          <p:blipFill rotWithShape="1">
            <a:blip r:embed="rId5">
              <a:alphaModFix/>
            </a:blip>
            <a:srcRect/>
            <a:stretch/>
          </p:blipFill>
          <p:spPr>
            <a:xfrm>
              <a:off x="8017083" y="4731063"/>
              <a:ext cx="1847850" cy="1857375"/>
            </a:xfrm>
            <a:prstGeom prst="rect">
              <a:avLst/>
            </a:prstGeom>
            <a:noFill/>
            <a:ln>
              <a:noFill/>
            </a:ln>
          </p:spPr>
        </p:pic>
        <p:cxnSp>
          <p:nvCxnSpPr>
            <p:cNvPr id="162" name="Google Shape;162;p27"/>
            <p:cNvCxnSpPr/>
            <p:nvPr/>
          </p:nvCxnSpPr>
          <p:spPr>
            <a:xfrm rot="10800000">
              <a:off x="8464595" y="5079267"/>
              <a:ext cx="0" cy="147038"/>
            </a:xfrm>
            <a:prstGeom prst="straightConnector1">
              <a:avLst/>
            </a:prstGeom>
            <a:noFill/>
            <a:ln w="12700" cap="flat" cmpd="sng">
              <a:solidFill>
                <a:srgbClr val="03D2FB"/>
              </a:solidFill>
              <a:prstDash val="solid"/>
              <a:miter lim="800000"/>
              <a:headEnd type="none" w="sm" len="sm"/>
              <a:tailEnd type="none" w="sm" len="sm"/>
            </a:ln>
          </p:spPr>
        </p:cxnSp>
        <p:cxnSp>
          <p:nvCxnSpPr>
            <p:cNvPr id="163" name="Google Shape;163;p27"/>
            <p:cNvCxnSpPr/>
            <p:nvPr/>
          </p:nvCxnSpPr>
          <p:spPr>
            <a:xfrm>
              <a:off x="8975794" y="6083555"/>
              <a:ext cx="468416" cy="99680"/>
            </a:xfrm>
            <a:prstGeom prst="bentConnector3">
              <a:avLst>
                <a:gd name="adj1" fmla="val 41"/>
              </a:avLst>
            </a:prstGeom>
            <a:noFill/>
            <a:ln w="12700" cap="flat" cmpd="sng">
              <a:solidFill>
                <a:srgbClr val="03D2FB"/>
              </a:solidFill>
              <a:prstDash val="solid"/>
              <a:miter lim="800000"/>
              <a:headEnd type="none" w="sm" len="sm"/>
              <a:tailEnd type="none" w="sm" len="sm"/>
            </a:ln>
          </p:spPr>
        </p:cxnSp>
        <p:cxnSp>
          <p:nvCxnSpPr>
            <p:cNvPr id="164" name="Google Shape;164;p27"/>
            <p:cNvCxnSpPr/>
            <p:nvPr/>
          </p:nvCxnSpPr>
          <p:spPr>
            <a:xfrm rot="10800000">
              <a:off x="9444210" y="6080154"/>
              <a:ext cx="0" cy="103081"/>
            </a:xfrm>
            <a:prstGeom prst="straightConnector1">
              <a:avLst/>
            </a:prstGeom>
            <a:noFill/>
            <a:ln w="12700" cap="flat" cmpd="sng">
              <a:solidFill>
                <a:srgbClr val="03D2FB"/>
              </a:solidFill>
              <a:prstDash val="solid"/>
              <a:miter lim="800000"/>
              <a:headEnd type="none" w="sm" len="sm"/>
              <a:tailEnd type="none" w="sm" len="sm"/>
            </a:ln>
          </p:spPr>
        </p:cxnSp>
      </p:grpSp>
      <p:sp>
        <p:nvSpPr>
          <p:cNvPr id="165" name="Google Shape;165;p27"/>
          <p:cNvSpPr txBox="1"/>
          <p:nvPr/>
        </p:nvSpPr>
        <p:spPr>
          <a:xfrm>
            <a:off x="469557" y="419486"/>
            <a:ext cx="11180332"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M.2 </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SSD</a:t>
            </a:r>
            <a:r>
              <a:rPr lang="en-US" sz="3600" b="1" dirty="0" err="1">
                <a:solidFill>
                  <a:schemeClr val="lt1"/>
                </a:solidFill>
                <a:latin typeface="Meiryo UI" panose="020B0604030504040204" pitchFamily="50" charset="-128"/>
                <a:ea typeface="Meiryo UI" panose="020B0604030504040204" pitchFamily="50" charset="-128"/>
              </a:rPr>
              <a:t>を経済的に使用する</a:t>
            </a:r>
            <a:endParaRPr sz="36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QNAP QDA-UMP4 U.2 to M.2 </a:t>
            </a:r>
            <a:r>
              <a:rPr lang="en-US" sz="3600" b="1" dirty="0" err="1" smtClean="0">
                <a:solidFill>
                  <a:schemeClr val="lt1"/>
                </a:solidFill>
                <a:latin typeface="Meiryo UI" panose="020B0604030504040204" pitchFamily="50" charset="-128"/>
                <a:ea typeface="Meiryo UI" panose="020B0604030504040204" pitchFamily="50" charset="-128"/>
              </a:rPr>
              <a:t>SSDアダプタ</a:t>
            </a:r>
            <a:endParaRPr sz="3600" b="1" dirty="0">
              <a:solidFill>
                <a:schemeClr val="lt1"/>
              </a:solidFill>
              <a:latin typeface="Meiryo UI" panose="020B0604030504040204" pitchFamily="50" charset="-128"/>
              <a:ea typeface="Meiryo UI" panose="020B0604030504040204" pitchFamily="50" charset="-128"/>
            </a:endParaRPr>
          </a:p>
        </p:txBody>
      </p:sp>
      <p:pic>
        <p:nvPicPr>
          <p:cNvPr id="166" name="Google Shape;166;p27"/>
          <p:cNvPicPr preferRelativeResize="0"/>
          <p:nvPr/>
        </p:nvPicPr>
        <p:blipFill rotWithShape="1">
          <a:blip r:embed="rId6">
            <a:alphaModFix/>
          </a:blip>
          <a:srcRect l="10795" t="2681" r="11747" b="55218"/>
          <a:stretch/>
        </p:blipFill>
        <p:spPr>
          <a:xfrm>
            <a:off x="750469" y="1931293"/>
            <a:ext cx="3330768" cy="2222431"/>
          </a:xfrm>
          <a:prstGeom prst="rect">
            <a:avLst/>
          </a:prstGeom>
          <a:noFill/>
          <a:ln>
            <a:noFill/>
          </a:ln>
        </p:spPr>
      </p:pic>
      <p:pic>
        <p:nvPicPr>
          <p:cNvPr id="167" name="Google Shape;167;p27"/>
          <p:cNvPicPr preferRelativeResize="0"/>
          <p:nvPr/>
        </p:nvPicPr>
        <p:blipFill rotWithShape="1">
          <a:blip r:embed="rId6">
            <a:alphaModFix/>
          </a:blip>
          <a:srcRect l="-2113" t="49393" r="11746" b="8505"/>
          <a:stretch/>
        </p:blipFill>
        <p:spPr>
          <a:xfrm>
            <a:off x="178445" y="4283972"/>
            <a:ext cx="3885843" cy="2222431"/>
          </a:xfrm>
          <a:prstGeom prst="rect">
            <a:avLst/>
          </a:prstGeom>
          <a:noFill/>
          <a:ln>
            <a:noFill/>
          </a:ln>
        </p:spPr>
      </p:pic>
      <p:sp>
        <p:nvSpPr>
          <p:cNvPr id="168" name="Google Shape;168;p27"/>
          <p:cNvSpPr txBox="1"/>
          <p:nvPr/>
        </p:nvSpPr>
        <p:spPr>
          <a:xfrm>
            <a:off x="3658827" y="1889794"/>
            <a:ext cx="343003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注文</a:t>
            </a:r>
            <a:r>
              <a:rPr lang="en-US" sz="2000" b="1" dirty="0" err="1" smtClean="0">
                <a:solidFill>
                  <a:schemeClr val="lt1"/>
                </a:solidFill>
                <a:latin typeface="Meiryo UI" panose="020B0604030504040204" pitchFamily="50" charset="-128"/>
                <a:ea typeface="Meiryo UI" panose="020B0604030504040204" pitchFamily="50" charset="-128"/>
              </a:rPr>
              <a:t>P</a:t>
            </a:r>
            <a:r>
              <a:rPr lang="en-US" sz="2000" b="1" dirty="0" smtClean="0">
                <a:solidFill>
                  <a:schemeClr val="lt1"/>
                </a:solidFill>
                <a:latin typeface="Meiryo UI" panose="020B0604030504040204" pitchFamily="50" charset="-128"/>
                <a:ea typeface="Meiryo UI" panose="020B0604030504040204" pitchFamily="50" charset="-128"/>
              </a:rPr>
              <a:t>/N: QDA-UMP4</a:t>
            </a:r>
            <a:endParaRPr dirty="0">
              <a:latin typeface="Meiryo UI" panose="020B0604030504040204" pitchFamily="50" charset="-128"/>
              <a:ea typeface="Meiryo UI" panose="020B0604030504040204" pitchFamily="50" charset="-128"/>
            </a:endParaRPr>
          </a:p>
        </p:txBody>
      </p:sp>
      <p:sp>
        <p:nvSpPr>
          <p:cNvPr id="169" name="Google Shape;169;p27"/>
          <p:cNvSpPr txBox="1"/>
          <p:nvPr/>
        </p:nvSpPr>
        <p:spPr>
          <a:xfrm>
            <a:off x="7820066" y="1880624"/>
            <a:ext cx="4089734"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U.2 NVMe</a:t>
            </a:r>
            <a:r>
              <a:rPr lang="en-US" sz="2000" b="1" dirty="0">
                <a:solidFill>
                  <a:schemeClr val="lt1"/>
                </a:solidFill>
                <a:latin typeface="Meiryo UI" panose="020B0604030504040204" pitchFamily="50" charset="-128"/>
                <a:ea typeface="Meiryo UI" panose="020B0604030504040204" pitchFamily="50" charset="-128"/>
              </a:rPr>
              <a:t>から</a:t>
            </a:r>
            <a:r>
              <a:rPr lang="en-US" sz="2000" b="1" dirty="0" smtClean="0">
                <a:solidFill>
                  <a:schemeClr val="lt1"/>
                </a:solidFill>
                <a:latin typeface="Meiryo UI" panose="020B0604030504040204" pitchFamily="50" charset="-128"/>
                <a:ea typeface="Meiryo UI" panose="020B0604030504040204" pitchFamily="50" charset="-128"/>
              </a:rPr>
              <a:t>M.2 </a:t>
            </a:r>
            <a:r>
              <a:rPr lang="en-US" sz="2000" b="1" dirty="0" err="1" smtClean="0">
                <a:solidFill>
                  <a:schemeClr val="lt1"/>
                </a:solidFill>
                <a:latin typeface="Meiryo UI" panose="020B0604030504040204" pitchFamily="50" charset="-128"/>
                <a:ea typeface="Meiryo UI" panose="020B0604030504040204" pitchFamily="50" charset="-128"/>
              </a:rPr>
              <a:t>NVMe</a:t>
            </a:r>
            <a:r>
              <a:rPr lang="en-US" sz="2000" b="1" dirty="0" smtClean="0">
                <a:solidFill>
                  <a:schemeClr val="lt1"/>
                </a:solidFill>
                <a:latin typeface="Meiryo UI" panose="020B0604030504040204" pitchFamily="50" charset="-128"/>
                <a:ea typeface="Meiryo UI" panose="020B0604030504040204" pitchFamily="50" charset="-128"/>
              </a:rPr>
              <a:t> </a:t>
            </a:r>
            <a:r>
              <a:rPr lang="en-US" sz="2000" b="1" dirty="0" err="1" smtClean="0">
                <a:solidFill>
                  <a:schemeClr val="lt1"/>
                </a:solidFill>
                <a:latin typeface="Meiryo UI" panose="020B0604030504040204" pitchFamily="50" charset="-128"/>
                <a:ea typeface="Meiryo UI" panose="020B0604030504040204" pitchFamily="50" charset="-128"/>
              </a:rPr>
              <a:t>PCIeアダプタ、</a:t>
            </a:r>
            <a:r>
              <a:rPr lang="en-US" sz="2000" b="1" dirty="0" err="1">
                <a:solidFill>
                  <a:schemeClr val="lt1"/>
                </a:solidFill>
                <a:latin typeface="Meiryo UI" panose="020B0604030504040204" pitchFamily="50" charset="-128"/>
                <a:ea typeface="Meiryo UI" panose="020B0604030504040204" pitchFamily="50" charset="-128"/>
              </a:rPr>
              <a:t>PCIe</a:t>
            </a:r>
            <a:r>
              <a:rPr lang="en-US" sz="2000" b="1" dirty="0">
                <a:solidFill>
                  <a:schemeClr val="lt1"/>
                </a:solidFill>
                <a:latin typeface="Meiryo UI" panose="020B0604030504040204" pitchFamily="50" charset="-128"/>
                <a:ea typeface="Meiryo UI" panose="020B0604030504040204" pitchFamily="50" charset="-128"/>
              </a:rPr>
              <a:t> 4.0/3.0をサポート</a:t>
            </a:r>
            <a:endParaRPr dirty="0">
              <a:latin typeface="Meiryo UI" panose="020B0604030504040204" pitchFamily="50" charset="-128"/>
              <a:ea typeface="Meiryo UI" panose="020B0604030504040204" pitchFamily="50" charset="-128"/>
            </a:endParaRPr>
          </a:p>
        </p:txBody>
      </p:sp>
      <p:sp>
        <p:nvSpPr>
          <p:cNvPr id="170" name="Google Shape;170;p27"/>
          <p:cNvSpPr txBox="1"/>
          <p:nvPr/>
        </p:nvSpPr>
        <p:spPr>
          <a:xfrm>
            <a:off x="7791971" y="2803213"/>
            <a:ext cx="3974146" cy="1600438"/>
          </a:xfrm>
          <a:prstGeom prst="rect">
            <a:avLst/>
          </a:prstGeom>
          <a:noFill/>
          <a:ln>
            <a:noFill/>
          </a:ln>
        </p:spPr>
        <p:txBody>
          <a:bodyPr spcFirstLastPara="1" wrap="square" lIns="91425" tIns="45700" rIns="91425" bIns="45700" anchor="t" anchorCtr="0">
            <a:noAutofit/>
          </a:bodyPr>
          <a:lstStyle/>
          <a:p>
            <a:pPr marL="174625" marR="0" lvl="0" indent="-174625" algn="l" rtl="0">
              <a:spcBef>
                <a:spcPts val="0"/>
              </a:spcBef>
              <a:spcAft>
                <a:spcPts val="0"/>
              </a:spcAft>
              <a:buClr>
                <a:schemeClr val="lt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すぐに利用でき、より手頃な価格のM.2 </a:t>
            </a:r>
            <a:r>
              <a:rPr lang="en-US" dirty="0" err="1">
                <a:solidFill>
                  <a:schemeClr val="lt1"/>
                </a:solidFill>
                <a:latin typeface="Meiryo UI" panose="020B0604030504040204" pitchFamily="50" charset="-128"/>
                <a:ea typeface="Meiryo UI" panose="020B0604030504040204" pitchFamily="50" charset="-128"/>
              </a:rPr>
              <a:t>NVMe</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PCIe</a:t>
            </a:r>
            <a:r>
              <a:rPr lang="en-US" dirty="0">
                <a:solidFill>
                  <a:schemeClr val="lt1"/>
                </a:solidFill>
                <a:latin typeface="Meiryo UI" panose="020B0604030504040204" pitchFamily="50" charset="-128"/>
                <a:ea typeface="Meiryo UI" panose="020B0604030504040204" pitchFamily="50" charset="-128"/>
              </a:rPr>
              <a:t> </a:t>
            </a:r>
            <a:r>
              <a:rPr lang="en-US" dirty="0" smtClean="0">
                <a:solidFill>
                  <a:schemeClr val="lt1"/>
                </a:solidFill>
                <a:latin typeface="Meiryo UI" panose="020B0604030504040204" pitchFamily="50" charset="-128"/>
                <a:ea typeface="Meiryo UI" panose="020B0604030504040204" pitchFamily="50" charset="-128"/>
              </a:rPr>
              <a:t>Gen4/Gen3 </a:t>
            </a:r>
            <a:r>
              <a:rPr lang="en-US" dirty="0" err="1" smtClean="0">
                <a:solidFill>
                  <a:schemeClr val="lt1"/>
                </a:solidFill>
                <a:latin typeface="Meiryo UI" panose="020B0604030504040204" pitchFamily="50" charset="-128"/>
                <a:ea typeface="Meiryo UI" panose="020B0604030504040204" pitchFamily="50" charset="-128"/>
              </a:rPr>
              <a:t>SSDを使用する</a:t>
            </a:r>
            <a:r>
              <a:rPr lang="en-US" dirty="0" smtClean="0">
                <a:solidFill>
                  <a:schemeClr val="lt1"/>
                </a:solidFill>
                <a:latin typeface="Meiryo UI" panose="020B0604030504040204" pitchFamily="50" charset="-128"/>
                <a:ea typeface="Meiryo UI" panose="020B0604030504040204" pitchFamily="50" charset="-128"/>
              </a:rPr>
              <a:t/>
            </a:r>
            <a:br>
              <a:rPr lang="en-US" dirty="0" smtClean="0">
                <a:solidFill>
                  <a:schemeClr val="lt1"/>
                </a:solidFill>
                <a:latin typeface="Meiryo UI" panose="020B0604030504040204" pitchFamily="50" charset="-128"/>
                <a:ea typeface="Meiryo UI" panose="020B0604030504040204" pitchFamily="50" charset="-128"/>
              </a:rPr>
            </a:br>
            <a:endParaRPr dirty="0">
              <a:solidFill>
                <a:schemeClr val="lt1"/>
              </a:solidFill>
              <a:latin typeface="Meiryo UI" panose="020B0604030504040204" pitchFamily="50" charset="-128"/>
              <a:ea typeface="Meiryo UI" panose="020B0604030504040204" pitchFamily="50" charset="-128"/>
            </a:endParaRPr>
          </a:p>
          <a:p>
            <a:pPr marL="174625" marR="0" lvl="0" indent="-174625" algn="l" rtl="0">
              <a:spcBef>
                <a:spcPts val="0"/>
              </a:spcBef>
              <a:spcAft>
                <a:spcPts val="0"/>
              </a:spcAft>
              <a:buClr>
                <a:schemeClr val="lt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M.2 </a:t>
            </a:r>
            <a:r>
              <a:rPr lang="en-US" dirty="0" err="1">
                <a:solidFill>
                  <a:schemeClr val="lt1"/>
                </a:solidFill>
                <a:latin typeface="Meiryo UI" panose="020B0604030504040204" pitchFamily="50" charset="-128"/>
                <a:ea typeface="Meiryo UI" panose="020B0604030504040204" pitchFamily="50" charset="-128"/>
              </a:rPr>
              <a:t>SSD</a:t>
            </a:r>
            <a:r>
              <a:rPr lang="en-US" dirty="0" err="1" smtClean="0">
                <a:solidFill>
                  <a:schemeClr val="lt1"/>
                </a:solidFill>
                <a:latin typeface="Meiryo UI" panose="020B0604030504040204" pitchFamily="50" charset="-128"/>
                <a:ea typeface="Meiryo UI" panose="020B0604030504040204" pitchFamily="50" charset="-128"/>
              </a:rPr>
              <a:t>が過熱しないよう、サーマルパッドを備え</a:t>
            </a:r>
            <a:r>
              <a:rPr lang="ja-JP" altLang="en-US" dirty="0" smtClean="0">
                <a:solidFill>
                  <a:schemeClr val="lt1"/>
                </a:solidFill>
                <a:latin typeface="Meiryo UI" panose="020B0604030504040204" pitchFamily="50" charset="-128"/>
                <a:ea typeface="Meiryo UI" panose="020B0604030504040204" pitchFamily="50" charset="-128"/>
              </a:rPr>
              <a:t>、</a:t>
            </a:r>
            <a:r>
              <a:rPr lang="en-US" dirty="0" err="1" smtClean="0">
                <a:solidFill>
                  <a:schemeClr val="lt1"/>
                </a:solidFill>
                <a:latin typeface="Meiryo UI" panose="020B0604030504040204" pitchFamily="50" charset="-128"/>
                <a:ea typeface="Meiryo UI" panose="020B0604030504040204" pitchFamily="50" charset="-128"/>
              </a:rPr>
              <a:t>優れた熱伝導性金属設計</a:t>
            </a:r>
            <a:r>
              <a:rPr lang="en-US" dirty="0" err="1">
                <a:solidFill>
                  <a:schemeClr val="lt1"/>
                </a:solidFill>
                <a:latin typeface="Meiryo UI" panose="020B0604030504040204" pitchFamily="50" charset="-128"/>
                <a:ea typeface="Meiryo UI" panose="020B0604030504040204" pitchFamily="50" charset="-128"/>
              </a:rPr>
              <a:t>。最適なパフォーマンスを維持し、寿命を延ばします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p:txBody>
      </p:sp>
      <p:sp>
        <p:nvSpPr>
          <p:cNvPr id="171" name="Google Shape;171;p27"/>
          <p:cNvSpPr txBox="1"/>
          <p:nvPr/>
        </p:nvSpPr>
        <p:spPr>
          <a:xfrm>
            <a:off x="8035459" y="4768854"/>
            <a:ext cx="3262389"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68 x 21 </a:t>
            </a:r>
            <a:r>
              <a:rPr lang="en-US" dirty="0" smtClean="0">
                <a:solidFill>
                  <a:schemeClr val="lt1"/>
                </a:solidFill>
                <a:latin typeface="Meiryo UI" panose="020B0604030504040204" pitchFamily="50" charset="-128"/>
                <a:ea typeface="Meiryo UI" panose="020B0604030504040204" pitchFamily="50" charset="-128"/>
              </a:rPr>
              <a:t>mm </a:t>
            </a:r>
            <a:r>
              <a:rPr lang="en-US" sz="1200" dirty="0" smtClean="0">
                <a:solidFill>
                  <a:schemeClr val="lt1"/>
                </a:solidFill>
                <a:latin typeface="Meiryo UI" panose="020B0604030504040204" pitchFamily="50" charset="-128"/>
                <a:ea typeface="Meiryo UI" panose="020B0604030504040204" pitchFamily="50" charset="-128"/>
              </a:rPr>
              <a:t>(M.2 </a:t>
            </a:r>
            <a:r>
              <a:rPr lang="en-US" sz="1200" dirty="0" err="1">
                <a:solidFill>
                  <a:schemeClr val="lt1"/>
                </a:solidFill>
                <a:latin typeface="Meiryo UI" panose="020B0604030504040204" pitchFamily="50" charset="-128"/>
                <a:ea typeface="Meiryo UI" panose="020B0604030504040204" pitchFamily="50" charset="-128"/>
              </a:rPr>
              <a:t>SSD</a:t>
            </a:r>
            <a:r>
              <a:rPr lang="en-US" sz="1200" dirty="0" err="1" smtClean="0">
                <a:solidFill>
                  <a:schemeClr val="lt1"/>
                </a:solidFill>
                <a:latin typeface="Meiryo UI" panose="020B0604030504040204" pitchFamily="50" charset="-128"/>
                <a:ea typeface="Meiryo UI" panose="020B0604030504040204" pitchFamily="50" charset="-128"/>
              </a:rPr>
              <a:t>の上面</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27"/>
          <p:cNvSpPr txBox="1"/>
          <p:nvPr/>
        </p:nvSpPr>
        <p:spPr>
          <a:xfrm>
            <a:off x="9586987" y="5331334"/>
            <a:ext cx="1941931"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68 x 15 </a:t>
            </a:r>
            <a:r>
              <a:rPr lang="en-US" dirty="0" smtClean="0">
                <a:solidFill>
                  <a:schemeClr val="lt1"/>
                </a:solidFill>
                <a:latin typeface="Meiryo UI" panose="020B0604030504040204" pitchFamily="50" charset="-128"/>
                <a:ea typeface="Meiryo UI" panose="020B0604030504040204" pitchFamily="50" charset="-128"/>
              </a:rPr>
              <a:t>mm </a:t>
            </a:r>
            <a:r>
              <a:rPr lang="en-US" sz="1200" dirty="0" smtClean="0">
                <a:solidFill>
                  <a:schemeClr val="lt1"/>
                </a:solidFill>
                <a:latin typeface="Meiryo UI" panose="020B0604030504040204" pitchFamily="50" charset="-128"/>
                <a:ea typeface="Meiryo UI" panose="020B0604030504040204" pitchFamily="50" charset="-128"/>
              </a:rPr>
              <a:t>(SSD</a:t>
            </a:r>
            <a:r>
              <a:rPr lang="en-US" sz="1200" dirty="0">
                <a:solidFill>
                  <a:schemeClr val="lt1"/>
                </a:solidFill>
                <a:latin typeface="Meiryo UI" panose="020B0604030504040204" pitchFamily="50" charset="-128"/>
                <a:ea typeface="Meiryo UI" panose="020B0604030504040204" pitchFamily="50" charset="-128"/>
              </a:rPr>
              <a:t>の底面。片面SSDには</a:t>
            </a:r>
            <a:r>
              <a:rPr lang="en-US" sz="1200" dirty="0" smtClean="0">
                <a:solidFill>
                  <a:schemeClr val="lt1"/>
                </a:solidFill>
                <a:latin typeface="Meiryo UI" panose="020B0604030504040204" pitchFamily="50" charset="-128"/>
                <a:ea typeface="Meiryo UI" panose="020B0604030504040204" pitchFamily="50" charset="-128"/>
              </a:rPr>
              <a:t>2</a:t>
            </a:r>
            <a:r>
              <a:rPr lang="ja-JP" altLang="en-US" sz="1200" dirty="0" smtClean="0">
                <a:solidFill>
                  <a:schemeClr val="lt1"/>
                </a:solidFill>
                <a:latin typeface="Meiryo UI" panose="020B0604030504040204" pitchFamily="50" charset="-128"/>
                <a:ea typeface="Meiryo UI" panose="020B0604030504040204" pitchFamily="50" charset="-128"/>
              </a:rPr>
              <a:t>台</a:t>
            </a:r>
            <a:r>
              <a:rPr lang="en-US" sz="1200" dirty="0" err="1" smtClean="0">
                <a:solidFill>
                  <a:schemeClr val="lt1"/>
                </a:solidFill>
                <a:latin typeface="Meiryo UI" panose="020B0604030504040204" pitchFamily="50" charset="-128"/>
                <a:ea typeface="Meiryo UI" panose="020B0604030504040204" pitchFamily="50" charset="-128"/>
              </a:rPr>
              <a:t>使用</a:t>
            </a:r>
            <a:r>
              <a:rPr lang="en-US" sz="1200" dirty="0" smtClean="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4504</Words>
  <Application>Microsoft Office PowerPoint</Application>
  <PresentationFormat>Widescreen</PresentationFormat>
  <Paragraphs>652</Paragraphs>
  <Slides>54</Slides>
  <Notes>51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Calibri</vt:lpstr>
      <vt:lpstr>Arial</vt:lpstr>
      <vt:lpstr>Sabon Next LT</vt:lpstr>
      <vt:lpstr>Microsoft JhengHei</vt:lpstr>
      <vt:lpstr>Microsoft Himalaya</vt:lpstr>
      <vt:lpstr>Corbel</vt:lpstr>
      <vt:lpstr>Microsoft JhengHei</vt:lpstr>
      <vt:lpstr>新細明體</vt:lpstr>
      <vt:lpstr>Meiryo UI</vt:lpstr>
      <vt:lpstr>Noto Sans Symbols</vt:lpstr>
      <vt:lpstr>Roboto</vt:lpstr>
      <vt:lpstr>Office 佈景主題</vt:lpstr>
      <vt:lpstr>PowerPoint Presentation</vt:lpstr>
      <vt:lpstr>PowerPoint Presentation</vt:lpstr>
      <vt:lpstr>SASオールフラッシュNASのパフォーマンスボトルネック</vt:lpstr>
      <vt:lpstr>PowerPoint Presentation</vt:lpstr>
      <vt:lpstr>PowerPoint Presentation</vt:lpstr>
      <vt:lpstr>PowerPoint Presentation</vt:lpstr>
      <vt:lpstr>2.5インチNVMe/SATA SSDのインストール</vt:lpstr>
      <vt:lpstr>PowerPoint Presentation</vt:lpstr>
      <vt:lpstr>PowerPoint Presentation</vt:lpstr>
      <vt:lpstr>PowerPoint Presentation</vt:lpstr>
      <vt:lpstr>PowerPoint Presentation</vt:lpstr>
      <vt:lpstr>PowerPoint Presentation</vt:lpstr>
      <vt:lpstr>PowerPoint Presentation</vt:lpstr>
      <vt:lpstr>25GbEは、10GbEおよび1GbE環境とも 互換性があり柔軟に使用可能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QSAL(特許取得済み):  複数のSSDの同時故障を防止</vt:lpstr>
      <vt:lpstr>Kernel 5.10 LTS</vt:lpstr>
      <vt:lpstr>PowerPoint Presentation</vt:lpstr>
      <vt:lpstr>PowerPoint Presentation</vt:lpstr>
      <vt:lpstr>PowerPoint Presentation</vt:lpstr>
      <vt:lpstr>NASは、便利なアプリを備えた 生産的なオフィスファイル管理フローを提供します</vt:lpstr>
      <vt:lpstr>外部デバイス用のexFATファイルシステムを無償でサポート 大容量ファイルの共有を加速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 Data Protectorは、ライセンス不要のVMware®およびHyper-Vバックアップアプライアンスです。 制限はありません。</vt:lpstr>
      <vt:lpstr>PowerPoint Presentation</vt:lpstr>
      <vt:lpstr>クラウドストレージとファイルサーバーをHybridMountで マウントしてストレージを増やし、アクセスを高速化します</vt:lpstr>
      <vt:lpstr>PowerPoint Presentation</vt:lpstr>
      <vt:lpstr>PowerPoint Presentation</vt:lpstr>
      <vt:lpstr>仮想マシンとコンテナ化されたアプリをホストする オールインワンソリューション</vt:lpstr>
      <vt:lpstr>PowerPoint Presentation</vt:lpstr>
      <vt:lpstr>企業やワークグループに適した QuTScloud仮想NASソリューション</vt:lpstr>
      <vt:lpstr>仮想化のための信頼性の高い高性能ストレージ</vt:lpstr>
      <vt:lpstr>QNAP NAS、QVR Elite、およびIPカメラを使用して 包括的な監視システムを構築</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2022-08-17T09:35:26Z</dcterms:modified>
</cp:coreProperties>
</file>