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70" r:id="rId2"/>
    <p:sldId id="293" r:id="rId3"/>
    <p:sldId id="1464" r:id="rId4"/>
    <p:sldId id="1466" r:id="rId5"/>
    <p:sldId id="530" r:id="rId6"/>
    <p:sldId id="314" r:id="rId7"/>
    <p:sldId id="3573" r:id="rId8"/>
    <p:sldId id="3587" r:id="rId9"/>
    <p:sldId id="3599" r:id="rId10"/>
    <p:sldId id="300" r:id="rId11"/>
    <p:sldId id="306" r:id="rId12"/>
    <p:sldId id="1453" r:id="rId13"/>
    <p:sldId id="3615" r:id="rId14"/>
    <p:sldId id="3600" r:id="rId15"/>
    <p:sldId id="275" r:id="rId16"/>
    <p:sldId id="3588" r:id="rId17"/>
    <p:sldId id="3611" r:id="rId18"/>
    <p:sldId id="3618" r:id="rId19"/>
    <p:sldId id="3619" r:id="rId20"/>
    <p:sldId id="277" r:id="rId21"/>
    <p:sldId id="3620" r:id="rId22"/>
    <p:sldId id="3621" r:id="rId23"/>
    <p:sldId id="1487" r:id="rId24"/>
    <p:sldId id="302" r:id="rId25"/>
    <p:sldId id="3622" r:id="rId26"/>
    <p:sldId id="3623" r:id="rId27"/>
    <p:sldId id="3581" r:id="rId28"/>
    <p:sldId id="3592" r:id="rId29"/>
    <p:sldId id="3595" r:id="rId30"/>
    <p:sldId id="3616" r:id="rId31"/>
    <p:sldId id="301" r:id="rId32"/>
    <p:sldId id="294" r:id="rId33"/>
    <p:sldId id="1419" r:id="rId34"/>
    <p:sldId id="1476" r:id="rId35"/>
    <p:sldId id="3612" r:id="rId36"/>
    <p:sldId id="3591" r:id="rId37"/>
    <p:sldId id="3582" r:id="rId38"/>
    <p:sldId id="3613" r:id="rId39"/>
    <p:sldId id="3594" r:id="rId40"/>
    <p:sldId id="3625" r:id="rId41"/>
    <p:sldId id="1477" r:id="rId42"/>
    <p:sldId id="3624" r:id="rId43"/>
    <p:sldId id="1290" r:id="rId44"/>
    <p:sldId id="550" r:id="rId45"/>
    <p:sldId id="1463" r:id="rId46"/>
    <p:sldId id="3590" r:id="rId47"/>
    <p:sldId id="3614" r:id="rId48"/>
    <p:sldId id="3617" r:id="rId49"/>
    <p:sldId id="1462" r:id="rId50"/>
    <p:sldId id="3602" r:id="rId51"/>
    <p:sldId id="3603" r:id="rId52"/>
    <p:sldId id="313" r:id="rId53"/>
    <p:sldId id="3604" r:id="rId54"/>
    <p:sldId id="261" r:id="rId5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A4E9"/>
    <a:srgbClr val="A2282A"/>
    <a:srgbClr val="F34F21"/>
    <a:srgbClr val="05070B"/>
    <a:srgbClr val="100F1B"/>
    <a:srgbClr val="88F2DC"/>
    <a:srgbClr val="93E750"/>
    <a:srgbClr val="060724"/>
    <a:srgbClr val="2A98EA"/>
    <a:srgbClr val="147C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C910F5-355E-48A2-9D2A-FEB072E1FB2A}" v="73" dt="2022-07-28T04:04:24.605"/>
    <p1510:client id="{E951BEF6-50EE-5E47-A977-13914EAE3A76}" v="4054" dt="2022-07-28T03:36:28.682"/>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05" d="100"/>
          <a:sy n="105" d="100"/>
        </p:scale>
        <p:origin x="717" y="51"/>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2022/7/28</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2022/7/28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eagate.com/tw/zh/products/storage/data-storage-systems/jbod/"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a:t>
            </a:fld>
            <a:endParaRPr lang="zh-TW" altLang="en-US"/>
          </a:p>
        </p:txBody>
      </p:sp>
    </p:spTree>
    <p:extLst>
      <p:ext uri="{BB962C8B-B14F-4D97-AF65-F5344CB8AC3E}">
        <p14:creationId xmlns:p14="http://schemas.microsoft.com/office/powerpoint/2010/main" val="41316531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25</a:t>
            </a:fld>
            <a:endParaRPr kumimoji="1" lang="zh-TW" altLang="en-US"/>
          </a:p>
        </p:txBody>
      </p:sp>
    </p:spTree>
    <p:extLst>
      <p:ext uri="{BB962C8B-B14F-4D97-AF65-F5344CB8AC3E}">
        <p14:creationId xmlns:p14="http://schemas.microsoft.com/office/powerpoint/2010/main" val="2651731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26</a:t>
            </a:fld>
            <a:endParaRPr lang="zh-TW" altLang="en-US"/>
          </a:p>
        </p:txBody>
      </p:sp>
    </p:spTree>
    <p:extLst>
      <p:ext uri="{BB962C8B-B14F-4D97-AF65-F5344CB8AC3E}">
        <p14:creationId xmlns:p14="http://schemas.microsoft.com/office/powerpoint/2010/main" val="104904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f1c6ddca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f1c6ddca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CN" altLang="en-US">
                <a:ea typeface="等线"/>
              </a:rPr>
              <a:t>而在QTS 5.0.1之後，預計將可以支援用Windows 網路磁碟機快速搜尋的功能。</a:t>
            </a:r>
            <a:endParaRPr lang="zh-TW" altLang="en-US"/>
          </a:p>
          <a:p>
            <a:r>
              <a:rPr lang="zh-CN" altLang="en-US">
                <a:ea typeface="等线"/>
              </a:rPr>
              <a:t>Windows® 10 / Windows Server® 2016 (</a:t>
            </a:r>
            <a:r>
              <a:rPr lang="zh-TW" altLang="en-US">
                <a:ea typeface="新細明體"/>
              </a:rPr>
              <a:t>或以上版本</a:t>
            </a:r>
            <a:r>
              <a:rPr lang="en-US"/>
              <a:t>)</a:t>
            </a:r>
            <a:r>
              <a:rPr lang="en-US" altLang="zh-TW">
                <a:ea typeface="新細明體"/>
              </a:rPr>
              <a:t> </a:t>
            </a:r>
            <a:r>
              <a:rPr lang="zh-TW" altLang="en-US">
                <a:ea typeface="新細明體"/>
              </a:rPr>
              <a:t>用戶可以直接在檔案總管內，對掛載的 </a:t>
            </a:r>
            <a:r>
              <a:rPr lang="en-US"/>
              <a:t>NAS (</a:t>
            </a:r>
            <a:r>
              <a:rPr lang="zh-TW" altLang="en-US">
                <a:ea typeface="新細明體"/>
              </a:rPr>
              <a:t>網路磁碟區或資料夾</a:t>
            </a:r>
            <a:r>
              <a:rPr lang="en-US"/>
              <a:t>)</a:t>
            </a:r>
            <a:r>
              <a:rPr lang="en-US" altLang="zh-TW">
                <a:ea typeface="新細明體"/>
              </a:rPr>
              <a:t> </a:t>
            </a:r>
            <a:r>
              <a:rPr lang="zh-TW" altLang="en-US">
                <a:ea typeface="新細明體"/>
              </a:rPr>
              <a:t>直接搜尋檔案名稱。透過進階搜尋語法，還可以時間、檔案類型和大小來精細搜尋，便利性大增。</a:t>
            </a:r>
            <a:endParaRPr lang="zh-TW"/>
          </a:p>
        </p:txBody>
      </p:sp>
    </p:spTree>
    <p:extLst>
      <p:ext uri="{BB962C8B-B14F-4D97-AF65-F5344CB8AC3E}">
        <p14:creationId xmlns:p14="http://schemas.microsoft.com/office/powerpoint/2010/main" val="1224388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cs typeface="Calibri" panose="020F0502020204030204"/>
            </a:endParaRPr>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31</a:t>
            </a:fld>
            <a:endParaRPr kumimoji="1" lang="zh-TW" altLang="en-US"/>
          </a:p>
        </p:txBody>
      </p:sp>
    </p:spTree>
    <p:extLst>
      <p:ext uri="{BB962C8B-B14F-4D97-AF65-F5344CB8AC3E}">
        <p14:creationId xmlns:p14="http://schemas.microsoft.com/office/powerpoint/2010/main" val="1563497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zh-TW" altLang="en-US">
              <a:ea typeface="新細明體"/>
            </a:endParaRPr>
          </a:p>
        </p:txBody>
      </p:sp>
    </p:spTree>
    <p:extLst>
      <p:ext uri="{BB962C8B-B14F-4D97-AF65-F5344CB8AC3E}">
        <p14:creationId xmlns:p14="http://schemas.microsoft.com/office/powerpoint/2010/main" val="501877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34</a:t>
            </a:fld>
            <a:endParaRPr lang="zh-TW" altLang="en-US"/>
          </a:p>
        </p:txBody>
      </p:sp>
    </p:spTree>
    <p:extLst>
      <p:ext uri="{BB962C8B-B14F-4D97-AF65-F5344CB8AC3E}">
        <p14:creationId xmlns:p14="http://schemas.microsoft.com/office/powerpoint/2010/main" val="1499473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A6B6588-CE28-3A4D-A9A4-5C94305DF7C7}" type="slidenum">
              <a:rPr kumimoji="1" lang="zh-TW" altLang="en-US" smtClean="0"/>
              <a:t>35</a:t>
            </a:fld>
            <a:endParaRPr kumimoji="1" lang="zh-TW" altLang="en-US"/>
          </a:p>
        </p:txBody>
      </p:sp>
    </p:spTree>
    <p:extLst>
      <p:ext uri="{BB962C8B-B14F-4D97-AF65-F5344CB8AC3E}">
        <p14:creationId xmlns:p14="http://schemas.microsoft.com/office/powerpoint/2010/main" val="836223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a:t>
            </a:fld>
            <a:endParaRPr lang="zh-TW" altLang="en-US"/>
          </a:p>
        </p:txBody>
      </p:sp>
    </p:spTree>
    <p:extLst>
      <p:ext uri="{BB962C8B-B14F-4D97-AF65-F5344CB8AC3E}">
        <p14:creationId xmlns:p14="http://schemas.microsoft.com/office/powerpoint/2010/main" val="4139283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42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037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41</a:t>
            </a:fld>
            <a:endParaRPr lang="zh-TW" altLang="en-US"/>
          </a:p>
        </p:txBody>
      </p:sp>
    </p:spTree>
    <p:extLst>
      <p:ext uri="{BB962C8B-B14F-4D97-AF65-F5344CB8AC3E}">
        <p14:creationId xmlns:p14="http://schemas.microsoft.com/office/powerpoint/2010/main" val="773432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42</a:t>
            </a:fld>
            <a:endParaRPr lang="en-US"/>
          </a:p>
        </p:txBody>
      </p:sp>
    </p:spTree>
    <p:extLst>
      <p:ext uri="{BB962C8B-B14F-4D97-AF65-F5344CB8AC3E}">
        <p14:creationId xmlns:p14="http://schemas.microsoft.com/office/powerpoint/2010/main" val="3954100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43</a:t>
            </a:fld>
            <a:endParaRPr lang="zh-TW" altLang="en-US"/>
          </a:p>
        </p:txBody>
      </p:sp>
    </p:spTree>
    <p:extLst>
      <p:ext uri="{BB962C8B-B14F-4D97-AF65-F5344CB8AC3E}">
        <p14:creationId xmlns:p14="http://schemas.microsoft.com/office/powerpoint/2010/main" val="341674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48</a:t>
            </a:fld>
            <a:endParaRPr lang="zh-TW" altLang="en-US"/>
          </a:p>
        </p:txBody>
      </p:sp>
    </p:spTree>
    <p:extLst>
      <p:ext uri="{BB962C8B-B14F-4D97-AF65-F5344CB8AC3E}">
        <p14:creationId xmlns:p14="http://schemas.microsoft.com/office/powerpoint/2010/main" val="762354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zh-CN" altLang="en-US" err="1">
                <a:latin typeface="Calibri"/>
                <a:cs typeface="Calibri"/>
              </a:rPr>
              <a:t>說明</a:t>
            </a:r>
            <a:r>
              <a:rPr lang="en-US">
                <a:latin typeface="Calibri"/>
                <a:cs typeface="Calibri"/>
              </a:rPr>
              <a:t>:</a:t>
            </a:r>
          </a:p>
          <a:p>
            <a:pPr>
              <a:buNone/>
            </a:pPr>
            <a:endParaRPr lang="en-US">
              <a:latin typeface="Calibri"/>
              <a:cs typeface="Calibri"/>
            </a:endParaRPr>
          </a:p>
          <a:p>
            <a:pPr>
              <a:buNone/>
            </a:pPr>
            <a:r>
              <a:rPr lang="ja-JP" altLang="en-US"/>
              <a:t>自訂任意授權購買數量 &gt;&gt; 可以買任何數量不用計算</a:t>
            </a:r>
            <a:endParaRPr lang="en-US" altLang="ja-JP"/>
          </a:p>
          <a:p>
            <a:pPr>
              <a:buNone/>
            </a:pPr>
            <a:r>
              <a:rPr lang="ja-JP" altLang="en-US"/>
              <a:t>自訂授權啟用數量</a:t>
            </a:r>
            <a:endParaRPr lang="en-US"/>
          </a:p>
        </p:txBody>
      </p:sp>
    </p:spTree>
    <p:extLst>
      <p:ext uri="{BB962C8B-B14F-4D97-AF65-F5344CB8AC3E}">
        <p14:creationId xmlns:p14="http://schemas.microsoft.com/office/powerpoint/2010/main" val="69055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f1c6ddca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f1c6ddca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EEEC4F-8CEE-4429-9622-C5BE726EDDB1}" type="slidenum">
              <a:rPr lang="zh-TW" altLang="en-US" smtClean="0"/>
              <a:pPr/>
              <a:t>8</a:t>
            </a:fld>
            <a:endParaRPr lang="zh-TW" altLang="en-US"/>
          </a:p>
        </p:txBody>
      </p:sp>
    </p:spTree>
    <p:extLst>
      <p:ext uri="{BB962C8B-B14F-4D97-AF65-F5344CB8AC3E}">
        <p14:creationId xmlns:p14="http://schemas.microsoft.com/office/powerpoint/2010/main" val="736297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12</a:t>
            </a:fld>
            <a:endParaRPr lang="zh-TW" altLang="en-US"/>
          </a:p>
        </p:txBody>
      </p:sp>
    </p:spTree>
    <p:extLst>
      <p:ext uri="{BB962C8B-B14F-4D97-AF65-F5344CB8AC3E}">
        <p14:creationId xmlns:p14="http://schemas.microsoft.com/office/powerpoint/2010/main" val="379873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13</a:t>
            </a:fld>
            <a:endParaRPr lang="zh-TW" altLang="en-US"/>
          </a:p>
        </p:txBody>
      </p:sp>
    </p:spTree>
    <p:extLst>
      <p:ext uri="{BB962C8B-B14F-4D97-AF65-F5344CB8AC3E}">
        <p14:creationId xmlns:p14="http://schemas.microsoft.com/office/powerpoint/2010/main" val="1587426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14</a:t>
            </a:fld>
            <a:endParaRPr lang="zh-TW" altLang="en-US"/>
          </a:p>
        </p:txBody>
      </p:sp>
    </p:spTree>
    <p:extLst>
      <p:ext uri="{BB962C8B-B14F-4D97-AF65-F5344CB8AC3E}">
        <p14:creationId xmlns:p14="http://schemas.microsoft.com/office/powerpoint/2010/main" val="3608454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br>
              <a:rPr lang="en-US" altLang="zh-TW" sz="2000"/>
            </a:br>
            <a:r>
              <a:rPr lang="en-US" altLang="zh-TW" sz="1200" b="0" i="0" kern="1200">
                <a:solidFill>
                  <a:schemeClr val="tx1"/>
                </a:solidFill>
                <a:effectLst/>
                <a:latin typeface="+mn-lt"/>
                <a:ea typeface="+mn-ea"/>
                <a:cs typeface="+mn-cs"/>
              </a:rPr>
              <a:t>QNAP and Seagate® join hands to assist you in overcoming the challenges of extreme data growth! A QNAP all flash NAS supports connecting a </a:t>
            </a:r>
            <a:r>
              <a:rPr lang="en-US" altLang="zh-TW" sz="1200" b="0" i="0" kern="1200">
                <a:solidFill>
                  <a:schemeClr val="tx1"/>
                </a:solidFill>
                <a:effectLst/>
                <a:latin typeface="+mn-lt"/>
                <a:ea typeface="+mn-ea"/>
                <a:cs typeface="+mn-cs"/>
                <a:hlinkClick r:id="rId3"/>
              </a:rPr>
              <a:t>Seagate® Exos™ </a:t>
            </a:r>
            <a:r>
              <a:rPr lang="en-US" altLang="zh-TW" sz="1200" b="0" i="0" kern="1200">
                <a:solidFill>
                  <a:schemeClr val="tx1"/>
                </a:solidFill>
                <a:effectLst/>
                <a:latin typeface="+mn-lt"/>
                <a:ea typeface="+mn-ea"/>
                <a:cs typeface="+mn-cs"/>
              </a:rPr>
              <a:t>E JBOD, offering a competitive storage solution with unprecedented capacity, industry-leading storage density, and high reliability while also minimizing TCO by saving rack space. With NAS management user interface integration, users can easily manage the Seagate JBOD and its drive and monitor the enclosure status and drive health in real-time with active notifications. </a:t>
            </a:r>
            <a:endParaRPr kumimoji="1" lang="zh-TW" altLang="en-US" sz="2000"/>
          </a:p>
        </p:txBody>
      </p:sp>
      <p:sp>
        <p:nvSpPr>
          <p:cNvPr id="4" name="投影片編號版面配置區 3"/>
          <p:cNvSpPr>
            <a:spLocks noGrp="1"/>
          </p:cNvSpPr>
          <p:nvPr>
            <p:ph type="sldNum" sz="quarter" idx="5"/>
          </p:nvPr>
        </p:nvSpPr>
        <p:spPr/>
        <p:txBody>
          <a:bodyPr/>
          <a:lstStyle/>
          <a:p>
            <a:fld id="{4BD6D91F-C0E0-4E48-92F2-7BB17C9752D5}" type="slidenum">
              <a:rPr lang="en-US" smtClean="0"/>
              <a:t>22</a:t>
            </a:fld>
            <a:endParaRPr lang="en-US"/>
          </a:p>
        </p:txBody>
      </p:sp>
    </p:spTree>
    <p:extLst>
      <p:ext uri="{BB962C8B-B14F-4D97-AF65-F5344CB8AC3E}">
        <p14:creationId xmlns:p14="http://schemas.microsoft.com/office/powerpoint/2010/main" val="2955081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a:t>QNAP all flash NAS can support the full range of Seagate Exos E JBOD units to provide petabytes level of storage capacity.</a:t>
            </a:r>
          </a:p>
          <a:p>
            <a:r>
              <a:rPr lang="en" altLang="zh-TW" sz="1200" b="0" i="0" kern="1200">
                <a:solidFill>
                  <a:schemeClr val="tx1"/>
                </a:solidFill>
                <a:effectLst/>
                <a:latin typeface="+mn-lt"/>
                <a:ea typeface="+mn-ea"/>
                <a:cs typeface="+mn-cs"/>
              </a:rPr>
              <a:t>Versatile architecture lets you easily scale your business and simplify operations while optimizing cost. Take your data storage to the next level with up to 106 high capacity hard drives and 1.9 PB per chassis, which all work together like intelligent building blocks to support your next opportunity.</a:t>
            </a:r>
            <a:endParaRPr lang="zh-TW" altLang="en-US"/>
          </a:p>
        </p:txBody>
      </p:sp>
      <p:sp>
        <p:nvSpPr>
          <p:cNvPr id="4" name="投影片編號版面配置區 3"/>
          <p:cNvSpPr>
            <a:spLocks noGrp="1"/>
          </p:cNvSpPr>
          <p:nvPr>
            <p:ph type="sldNum" sz="quarter" idx="5"/>
          </p:nvPr>
        </p:nvSpPr>
        <p:spPr/>
        <p:txBody>
          <a:bodyPr/>
          <a:lstStyle/>
          <a:p>
            <a:fld id="{4BD6D91F-C0E0-4E48-92F2-7BB17C9752D5}" type="slidenum">
              <a:rPr lang="en-US" smtClean="0"/>
              <a:t>23</a:t>
            </a:fld>
            <a:endParaRPr lang="en-US"/>
          </a:p>
        </p:txBody>
      </p:sp>
    </p:spTree>
    <p:extLst>
      <p:ext uri="{BB962C8B-B14F-4D97-AF65-F5344CB8AC3E}">
        <p14:creationId xmlns:p14="http://schemas.microsoft.com/office/powerpoint/2010/main" val="2564726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5" name="圖片 4" descr="一張含有 電腦 的圖片&#10;&#10;自動產生的描述">
            <a:extLst>
              <a:ext uri="{FF2B5EF4-FFF2-40B4-BE49-F238E27FC236}">
                <a16:creationId xmlns:a16="http://schemas.microsoft.com/office/drawing/2014/main" id="{E9617D8E-31E2-399D-FE76-73F259F861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835255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3" name="圖片 2" descr="一張含有 電腦, 黑色, 架, 自動販賣機 的圖片&#10;&#10;自動產生的描述">
            <a:extLst>
              <a:ext uri="{FF2B5EF4-FFF2-40B4-BE49-F238E27FC236}">
                <a16:creationId xmlns:a16="http://schemas.microsoft.com/office/drawing/2014/main" id="{FEBE10F9-4E10-F1C4-F5F3-39F80DA43C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175291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4" name="圖片 3" descr="一張含有 文字, 電子用品, 電腦 的圖片&#10;&#10;自動產生的描述">
            <a:extLst>
              <a:ext uri="{FF2B5EF4-FFF2-40B4-BE49-F238E27FC236}">
                <a16:creationId xmlns:a16="http://schemas.microsoft.com/office/drawing/2014/main" id="{3FD151D1-0983-D13F-ABD0-811C0C8F03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92" t="883" r="4414" b="8322"/>
          <a:stretch/>
        </p:blipFill>
        <p:spPr>
          <a:xfrm>
            <a:off x="0" y="0"/>
            <a:ext cx="12192000" cy="6858000"/>
          </a:xfrm>
          <a:prstGeom prst="rect">
            <a:avLst/>
          </a:prstGeom>
        </p:spPr>
      </p:pic>
    </p:spTree>
    <p:extLst>
      <p:ext uri="{BB962C8B-B14F-4D97-AF65-F5344CB8AC3E}">
        <p14:creationId xmlns:p14="http://schemas.microsoft.com/office/powerpoint/2010/main" val="714662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自訂版面配置">
    <p:spTree>
      <p:nvGrpSpPr>
        <p:cNvPr id="1" name=""/>
        <p:cNvGrpSpPr/>
        <p:nvPr/>
      </p:nvGrpSpPr>
      <p:grpSpPr>
        <a:xfrm>
          <a:off x="0" y="0"/>
          <a:ext cx="0" cy="0"/>
          <a:chOff x="0" y="0"/>
          <a:chExt cx="0" cy="0"/>
        </a:xfrm>
      </p:grpSpPr>
      <p:pic>
        <p:nvPicPr>
          <p:cNvPr id="4" name="圖片 3" descr="一張含有 文字, 室內, 牆, 電腦 的圖片&#10;&#10;自動產生的描述">
            <a:extLst>
              <a:ext uri="{FF2B5EF4-FFF2-40B4-BE49-F238E27FC236}">
                <a16:creationId xmlns:a16="http://schemas.microsoft.com/office/drawing/2014/main" id="{7873EA7D-EEC0-737A-F104-A843731FAF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355380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9_標題投影片">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CE6C3B9A-FDA7-78ED-809F-E0A5EAB38B1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82038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41"/>
        <p:cNvGrpSpPr/>
        <p:nvPr/>
      </p:nvGrpSpPr>
      <p:grpSpPr>
        <a:xfrm>
          <a:off x="0" y="0"/>
          <a:ext cx="0" cy="0"/>
          <a:chOff x="0" y="0"/>
          <a:chExt cx="0" cy="0"/>
        </a:xfrm>
      </p:grpSpPr>
      <p:pic>
        <p:nvPicPr>
          <p:cNvPr id="8" name="圖片 7">
            <a:extLst>
              <a:ext uri="{FF2B5EF4-FFF2-40B4-BE49-F238E27FC236}">
                <a16:creationId xmlns:a16="http://schemas.microsoft.com/office/drawing/2014/main" id="{AF410117-73F1-4E8E-8CAA-F99FF9583295}"/>
              </a:ext>
            </a:extLst>
          </p:cNvPr>
          <p:cNvPicPr>
            <a:picLocks noChangeAspect="1"/>
          </p:cNvPicPr>
          <p:nvPr userDrawn="1"/>
        </p:nvPicPr>
        <p:blipFill>
          <a:blip r:embed="rId2"/>
          <a:stretch>
            <a:fillRect/>
          </a:stretch>
        </p:blipFill>
        <p:spPr>
          <a:xfrm>
            <a:off x="1016" y="0"/>
            <a:ext cx="12189969" cy="6858000"/>
          </a:xfrm>
          <a:prstGeom prst="rect">
            <a:avLst/>
          </a:prstGeom>
        </p:spPr>
      </p:pic>
    </p:spTree>
    <p:extLst>
      <p:ext uri="{BB962C8B-B14F-4D97-AF65-F5344CB8AC3E}">
        <p14:creationId xmlns:p14="http://schemas.microsoft.com/office/powerpoint/2010/main" val="1479148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自訂版面配置">
    <p:spTree>
      <p:nvGrpSpPr>
        <p:cNvPr id="1" name=""/>
        <p:cNvGrpSpPr/>
        <p:nvPr/>
      </p:nvGrpSpPr>
      <p:grpSpPr>
        <a:xfrm>
          <a:off x="0" y="0"/>
          <a:ext cx="0" cy="0"/>
          <a:chOff x="0" y="0"/>
          <a:chExt cx="0" cy="0"/>
        </a:xfrm>
      </p:grpSpPr>
      <p:pic>
        <p:nvPicPr>
          <p:cNvPr id="4" name="圖片 3" descr="一張含有 夜空, 海底 的圖片&#10;&#10;自動產生的描述">
            <a:extLst>
              <a:ext uri="{FF2B5EF4-FFF2-40B4-BE49-F238E27FC236}">
                <a16:creationId xmlns:a16="http://schemas.microsoft.com/office/drawing/2014/main" id="{8D42A88D-0DF5-AD12-4A2C-3788AFE45D2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6567432F-7B47-BF25-B016-ECBD7ED364C9}"/>
              </a:ext>
            </a:extLst>
          </p:cNvPr>
          <p:cNvSpPr>
            <a:spLocks noGrp="1"/>
          </p:cNvSpPr>
          <p:nvPr>
            <p:ph type="title"/>
          </p:nvPr>
        </p:nvSpPr>
        <p:spPr>
          <a:xfrm>
            <a:off x="510139" y="365125"/>
            <a:ext cx="11171722" cy="1325563"/>
          </a:xfrm>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817338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1BC688A-15F1-9236-0C44-ED9E37F2346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標題 1">
            <a:extLst>
              <a:ext uri="{FF2B5EF4-FFF2-40B4-BE49-F238E27FC236}">
                <a16:creationId xmlns:a16="http://schemas.microsoft.com/office/drawing/2014/main" id="{78862A5D-3011-C20C-230B-0A810C9374E4}"/>
              </a:ext>
            </a:extLst>
          </p:cNvPr>
          <p:cNvSpPr>
            <a:spLocks noGrp="1"/>
          </p:cNvSpPr>
          <p:nvPr>
            <p:ph type="title"/>
          </p:nvPr>
        </p:nvSpPr>
        <p:spPr>
          <a:xfrm>
            <a:off x="413886" y="365125"/>
            <a:ext cx="11364228" cy="1325563"/>
          </a:xfrm>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31528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10" name="圖片 9" descr="一張含有 不銹鋼 的圖片&#10;&#10;自動產生的描述">
            <a:extLst>
              <a:ext uri="{FF2B5EF4-FFF2-40B4-BE49-F238E27FC236}">
                <a16:creationId xmlns:a16="http://schemas.microsoft.com/office/drawing/2014/main" id="{76857032-F742-9BDC-C2E1-A5544AB479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65" t="6765" r="6765" b="6765"/>
          <a:stretch/>
        </p:blipFill>
        <p:spPr>
          <a:xfrm>
            <a:off x="1185" y="0"/>
            <a:ext cx="12189630" cy="6858000"/>
          </a:xfrm>
          <a:prstGeom prst="rect">
            <a:avLst/>
          </a:prstGeom>
        </p:spPr>
      </p:pic>
    </p:spTree>
    <p:extLst>
      <p:ext uri="{BB962C8B-B14F-4D97-AF65-F5344CB8AC3E}">
        <p14:creationId xmlns:p14="http://schemas.microsoft.com/office/powerpoint/2010/main" val="324016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10" name="圖片 9" descr="一張含有 不銹鋼 的圖片&#10;&#10;自動產生的描述">
            <a:extLst>
              <a:ext uri="{FF2B5EF4-FFF2-40B4-BE49-F238E27FC236}">
                <a16:creationId xmlns:a16="http://schemas.microsoft.com/office/drawing/2014/main" id="{76857032-F742-9BDC-C2E1-A5544AB4798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7" r="25371"/>
          <a:stretch/>
        </p:blipFill>
        <p:spPr>
          <a:xfrm>
            <a:off x="2896672" y="0"/>
            <a:ext cx="9295328" cy="6858000"/>
          </a:xfrm>
          <a:prstGeom prst="rect">
            <a:avLst/>
          </a:prstGeom>
        </p:spPr>
      </p:pic>
    </p:spTree>
    <p:extLst>
      <p:ext uri="{BB962C8B-B14F-4D97-AF65-F5344CB8AC3E}">
        <p14:creationId xmlns:p14="http://schemas.microsoft.com/office/powerpoint/2010/main" val="1231138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5" name="圖片 4" descr="一張含有 文字, 監視器, 室內, 顯示 的圖片&#10;&#10;自動產生的描述">
            <a:extLst>
              <a:ext uri="{FF2B5EF4-FFF2-40B4-BE49-F238E27FC236}">
                <a16:creationId xmlns:a16="http://schemas.microsoft.com/office/drawing/2014/main" id="{9A601CDA-9407-0071-FB09-F3B8BC7ED3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293" t="3209" r="2186" b="4364"/>
          <a:stretch/>
        </p:blipFill>
        <p:spPr>
          <a:xfrm>
            <a:off x="0" y="0"/>
            <a:ext cx="12192000" cy="6858000"/>
          </a:xfrm>
          <a:prstGeom prst="rect">
            <a:avLst/>
          </a:prstGeom>
        </p:spPr>
      </p:pic>
    </p:spTree>
    <p:extLst>
      <p:ext uri="{BB962C8B-B14F-4D97-AF65-F5344CB8AC3E}">
        <p14:creationId xmlns:p14="http://schemas.microsoft.com/office/powerpoint/2010/main" val="344708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descr="一張含有 文字, 電子用品 的圖片&#10;&#10;自動產生的描述">
            <a:extLst>
              <a:ext uri="{FF2B5EF4-FFF2-40B4-BE49-F238E27FC236}">
                <a16:creationId xmlns:a16="http://schemas.microsoft.com/office/drawing/2014/main" id="{4518244E-1D20-3BB1-BC5D-B33989739E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043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descr="一張含有 電腦 的圖片&#10;&#10;自動產生的描述">
            <a:extLst>
              <a:ext uri="{FF2B5EF4-FFF2-40B4-BE49-F238E27FC236}">
                <a16:creationId xmlns:a16="http://schemas.microsoft.com/office/drawing/2014/main" id="{9FCA80F6-7B0B-E2C3-4507-181E943268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67938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4" name="圖片 3" descr="一張含有 文字, 室內, 牆, 電腦 的圖片&#10;&#10;自動產生的描述">
            <a:extLst>
              <a:ext uri="{FF2B5EF4-FFF2-40B4-BE49-F238E27FC236}">
                <a16:creationId xmlns:a16="http://schemas.microsoft.com/office/drawing/2014/main" id="{39BE4772-1E1A-5684-DC14-A65866208A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581674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8" name="圖片 7" descr="一張含有 文字, 綠色, 電腦, 電子用品 的圖片&#10;&#10;自動產生的描述">
            <a:extLst>
              <a:ext uri="{FF2B5EF4-FFF2-40B4-BE49-F238E27FC236}">
                <a16:creationId xmlns:a16="http://schemas.microsoft.com/office/drawing/2014/main" id="{A96B41F5-F722-C305-E46B-8DE6D9398BB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806" b="4806"/>
          <a:stretch/>
        </p:blipFill>
        <p:spPr>
          <a:xfrm>
            <a:off x="0" y="3048"/>
            <a:ext cx="12192000" cy="6851904"/>
          </a:xfrm>
          <a:prstGeom prst="rect">
            <a:avLst/>
          </a:prstGeom>
        </p:spPr>
      </p:pic>
    </p:spTree>
    <p:extLst>
      <p:ext uri="{BB962C8B-B14F-4D97-AF65-F5344CB8AC3E}">
        <p14:creationId xmlns:p14="http://schemas.microsoft.com/office/powerpoint/2010/main" val="40847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訂版面配置">
    <p:spTree>
      <p:nvGrpSpPr>
        <p:cNvPr id="1" name=""/>
        <p:cNvGrpSpPr/>
        <p:nvPr/>
      </p:nvGrpSpPr>
      <p:grpSpPr>
        <a:xfrm>
          <a:off x="0" y="0"/>
          <a:ext cx="0" cy="0"/>
          <a:chOff x="0" y="0"/>
          <a:chExt cx="0" cy="0"/>
        </a:xfrm>
      </p:grpSpPr>
      <p:pic>
        <p:nvPicPr>
          <p:cNvPr id="6" name="圖片 5" descr="一張含有 文字, 電子用品, 電腦 的圖片&#10;&#10;自動產生的描述">
            <a:extLst>
              <a:ext uri="{FF2B5EF4-FFF2-40B4-BE49-F238E27FC236}">
                <a16:creationId xmlns:a16="http://schemas.microsoft.com/office/drawing/2014/main" id="{8BAEE239-B68F-9E79-2ECE-25AE04942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118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zh-TW" altLang="en-US"/>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2022/7/28</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86" r:id="rId3"/>
    <p:sldLayoutId id="2147483683" r:id="rId4"/>
    <p:sldLayoutId id="2147483694" r:id="rId5"/>
    <p:sldLayoutId id="2147483684" r:id="rId6"/>
    <p:sldLayoutId id="2147483685" r:id="rId7"/>
    <p:sldLayoutId id="2147483675" r:id="rId8"/>
    <p:sldLayoutId id="2147483676" r:id="rId9"/>
    <p:sldLayoutId id="2147483688" r:id="rId10"/>
    <p:sldLayoutId id="2147483689" r:id="rId11"/>
    <p:sldLayoutId id="2147483687" r:id="rId12"/>
    <p:sldLayoutId id="2147483681" r:id="rId13"/>
    <p:sldLayoutId id="2147483691" r:id="rId14"/>
    <p:sldLayoutId id="2147483693" r:id="rId15"/>
    <p:sldLayoutId id="2147483695" r:id="rId16"/>
    <p:sldLayoutId id="214748369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51.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54.png"/><Relationship Id="rId4" Type="http://schemas.openxmlformats.org/officeDocument/2006/relationships/image" Target="../media/image53.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4.wdp"/><Relationship Id="rId7" Type="http://schemas.openxmlformats.org/officeDocument/2006/relationships/image" Target="../media/image60.svg"/><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7.png"/><Relationship Id="rId1" Type="http://schemas.openxmlformats.org/officeDocument/2006/relationships/slideLayout" Target="../slideLayouts/slideLayout4.xml"/><Relationship Id="rId6" Type="http://schemas.openxmlformats.org/officeDocument/2006/relationships/image" Target="../media/image79.tiff"/><Relationship Id="rId5" Type="http://schemas.openxmlformats.org/officeDocument/2006/relationships/image" Target="../media/image3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83.tiff"/><Relationship Id="rId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39.png"/><Relationship Id="rId4" Type="http://schemas.openxmlformats.org/officeDocument/2006/relationships/image" Target="../media/image85.png"/><Relationship Id="rId9"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0.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9.xml"/><Relationship Id="rId5" Type="http://schemas.openxmlformats.org/officeDocument/2006/relationships/image" Target="../media/image96.svg"/><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8" Type="http://schemas.openxmlformats.org/officeDocument/2006/relationships/image" Target="../media/image102.sv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00.svg"/><Relationship Id="rId11" Type="http://schemas.openxmlformats.org/officeDocument/2006/relationships/image" Target="../media/image105.sv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3" Type="http://schemas.openxmlformats.org/officeDocument/2006/relationships/image" Target="../media/image107.jpeg"/><Relationship Id="rId7" Type="http://schemas.openxmlformats.org/officeDocument/2006/relationships/image" Target="../media/image111.svg"/><Relationship Id="rId12"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 Id="rId14" Type="http://schemas.openxmlformats.org/officeDocument/2006/relationships/image" Target="../media/image117.sv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4.xml"/><Relationship Id="rId5" Type="http://schemas.openxmlformats.org/officeDocument/2006/relationships/image" Target="../media/image123.png"/><Relationship Id="rId4" Type="http://schemas.openxmlformats.org/officeDocument/2006/relationships/image" Target="../media/image122.png"/></Relationships>
</file>

<file path=ppt/slides/_rels/slide2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125.sv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27.png"/><Relationship Id="rId4" Type="http://schemas.openxmlformats.org/officeDocument/2006/relationships/hyperlink" Target="https://www.qnap.com/go/software/qsirch-pc-edition"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sv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4.xml"/><Relationship Id="rId6" Type="http://schemas.openxmlformats.org/officeDocument/2006/relationships/image" Target="../media/image143.png"/><Relationship Id="rId11" Type="http://schemas.openxmlformats.org/officeDocument/2006/relationships/image" Target="../media/image39.png"/><Relationship Id="rId5" Type="http://schemas.openxmlformats.org/officeDocument/2006/relationships/image" Target="../media/image142.svg"/><Relationship Id="rId10" Type="http://schemas.openxmlformats.org/officeDocument/2006/relationships/image" Target="../media/image146.png"/><Relationship Id="rId4" Type="http://schemas.openxmlformats.org/officeDocument/2006/relationships/image" Target="../media/image141.png"/><Relationship Id="rId9" Type="http://schemas.microsoft.com/office/2007/relationships/hdphoto" Target="../media/hdphoto6.wdp"/></Relationships>
</file>

<file path=ppt/slides/_rels/slide34.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svg"/><Relationship Id="rId18" Type="http://schemas.openxmlformats.org/officeDocument/2006/relationships/image" Target="../media/image162.png"/><Relationship Id="rId26" Type="http://schemas.openxmlformats.org/officeDocument/2006/relationships/image" Target="../media/image170.png"/><Relationship Id="rId3" Type="http://schemas.openxmlformats.org/officeDocument/2006/relationships/image" Target="../media/image147.png"/><Relationship Id="rId21" Type="http://schemas.openxmlformats.org/officeDocument/2006/relationships/image" Target="../media/image165.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1.png"/><Relationship Id="rId25" Type="http://schemas.openxmlformats.org/officeDocument/2006/relationships/image" Target="../media/image169.png"/><Relationship Id="rId2" Type="http://schemas.openxmlformats.org/officeDocument/2006/relationships/notesSlide" Target="../notesSlides/notesSlide17.xml"/><Relationship Id="rId16" Type="http://schemas.openxmlformats.org/officeDocument/2006/relationships/image" Target="../media/image160.svg"/><Relationship Id="rId20" Type="http://schemas.openxmlformats.org/officeDocument/2006/relationships/image" Target="../media/image164.png"/><Relationship Id="rId29" Type="http://schemas.microsoft.com/office/2007/relationships/hdphoto" Target="../media/hdphoto7.wdp"/><Relationship Id="rId1" Type="http://schemas.openxmlformats.org/officeDocument/2006/relationships/slideLayout" Target="../slideLayouts/slideLayout4.xml"/><Relationship Id="rId6" Type="http://schemas.openxmlformats.org/officeDocument/2006/relationships/image" Target="../media/image150.png"/><Relationship Id="rId11" Type="http://schemas.openxmlformats.org/officeDocument/2006/relationships/image" Target="../media/image155.svg"/><Relationship Id="rId24" Type="http://schemas.openxmlformats.org/officeDocument/2006/relationships/image" Target="../media/image168.png"/><Relationship Id="rId5" Type="http://schemas.openxmlformats.org/officeDocument/2006/relationships/image" Target="../media/image149.png"/><Relationship Id="rId15" Type="http://schemas.openxmlformats.org/officeDocument/2006/relationships/image" Target="../media/image159.png"/><Relationship Id="rId23" Type="http://schemas.openxmlformats.org/officeDocument/2006/relationships/image" Target="../media/image167.png"/><Relationship Id="rId28" Type="http://schemas.openxmlformats.org/officeDocument/2006/relationships/image" Target="../media/image172.png"/><Relationship Id="rId10" Type="http://schemas.openxmlformats.org/officeDocument/2006/relationships/image" Target="../media/image154.png"/><Relationship Id="rId19" Type="http://schemas.openxmlformats.org/officeDocument/2006/relationships/image" Target="../media/image163.svg"/><Relationship Id="rId4" Type="http://schemas.openxmlformats.org/officeDocument/2006/relationships/image" Target="../media/image148.svg"/><Relationship Id="rId9" Type="http://schemas.openxmlformats.org/officeDocument/2006/relationships/image" Target="../media/image153.svg"/><Relationship Id="rId14" Type="http://schemas.openxmlformats.org/officeDocument/2006/relationships/image" Target="../media/image158.png"/><Relationship Id="rId22" Type="http://schemas.openxmlformats.org/officeDocument/2006/relationships/image" Target="../media/image166.png"/><Relationship Id="rId27" Type="http://schemas.openxmlformats.org/officeDocument/2006/relationships/image" Target="../media/image171.png"/></Relationships>
</file>

<file path=ppt/slides/_rels/slide3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39.png"/><Relationship Id="rId7" Type="http://schemas.openxmlformats.org/officeDocument/2006/relationships/image" Target="../media/image176.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75.png"/><Relationship Id="rId5" Type="http://schemas.openxmlformats.org/officeDocument/2006/relationships/image" Target="../media/image174.svg"/><Relationship Id="rId10" Type="http://schemas.openxmlformats.org/officeDocument/2006/relationships/image" Target="../media/image178.png"/><Relationship Id="rId4" Type="http://schemas.openxmlformats.org/officeDocument/2006/relationships/image" Target="../media/image173.png"/><Relationship Id="rId9" Type="http://schemas.microsoft.com/office/2007/relationships/hdphoto" Target="../media/hdphoto8.wdp"/></Relationships>
</file>

<file path=ppt/slides/_rels/slide36.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svg"/><Relationship Id="rId7" Type="http://schemas.openxmlformats.org/officeDocument/2006/relationships/image" Target="../media/image183.svg"/><Relationship Id="rId2" Type="http://schemas.openxmlformats.org/officeDocument/2006/relationships/image" Target="../media/image179.png"/><Relationship Id="rId1" Type="http://schemas.openxmlformats.org/officeDocument/2006/relationships/slideLayout" Target="../slideLayouts/slideLayout4.xml"/><Relationship Id="rId6" Type="http://schemas.openxmlformats.org/officeDocument/2006/relationships/image" Target="../media/image182.png"/><Relationship Id="rId11" Type="http://schemas.openxmlformats.org/officeDocument/2006/relationships/image" Target="../media/image39.png"/><Relationship Id="rId5" Type="http://schemas.microsoft.com/office/2007/relationships/hdphoto" Target="../media/hdphoto9.wdp"/><Relationship Id="rId10" Type="http://schemas.microsoft.com/office/2007/relationships/hdphoto" Target="../media/hdphoto8.wdp"/><Relationship Id="rId4" Type="http://schemas.openxmlformats.org/officeDocument/2006/relationships/image" Target="../media/image181.png"/><Relationship Id="rId9" Type="http://schemas.openxmlformats.org/officeDocument/2006/relationships/image" Target="../media/image177.png"/></Relationships>
</file>

<file path=ppt/slides/_rels/slide3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6.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88.png"/><Relationship Id="rId5" Type="http://schemas.openxmlformats.org/officeDocument/2006/relationships/image" Target="../media/image187.png"/><Relationship Id="rId4" Type="http://schemas.microsoft.com/office/2007/relationships/hdphoto" Target="../media/hdphoto10.wdp"/></Relationships>
</file>

<file path=ppt/slides/_rels/slide39.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90.png"/><Relationship Id="rId7" Type="http://schemas.microsoft.com/office/2007/relationships/hdphoto" Target="../media/hdphoto12.wdp"/><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92.png"/><Relationship Id="rId5" Type="http://schemas.openxmlformats.org/officeDocument/2006/relationships/image" Target="../media/image191.png"/><Relationship Id="rId10" Type="http://schemas.microsoft.com/office/2007/relationships/hdphoto" Target="../media/hdphoto13.wdp"/><Relationship Id="rId4" Type="http://schemas.microsoft.com/office/2007/relationships/hdphoto" Target="../media/hdphoto11.wdp"/><Relationship Id="rId9" Type="http://schemas.openxmlformats.org/officeDocument/2006/relationships/image" Target="../media/image19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201.png"/><Relationship Id="rId3" Type="http://schemas.openxmlformats.org/officeDocument/2006/relationships/image" Target="../media/image196.svg"/><Relationship Id="rId7" Type="http://schemas.openxmlformats.org/officeDocument/2006/relationships/image" Target="../media/image200.svg"/><Relationship Id="rId12" Type="http://schemas.openxmlformats.org/officeDocument/2006/relationships/image" Target="../media/image39.png"/><Relationship Id="rId2" Type="http://schemas.openxmlformats.org/officeDocument/2006/relationships/image" Target="../media/image195.png"/><Relationship Id="rId1" Type="http://schemas.openxmlformats.org/officeDocument/2006/relationships/slideLayout" Target="../slideLayouts/slideLayout4.xml"/><Relationship Id="rId6" Type="http://schemas.openxmlformats.org/officeDocument/2006/relationships/image" Target="../media/image199.png"/><Relationship Id="rId11" Type="http://schemas.openxmlformats.org/officeDocument/2006/relationships/image" Target="../media/image204.png"/><Relationship Id="rId5" Type="http://schemas.openxmlformats.org/officeDocument/2006/relationships/image" Target="../media/image198.svg"/><Relationship Id="rId10" Type="http://schemas.openxmlformats.org/officeDocument/2006/relationships/image" Target="../media/image203.svg"/><Relationship Id="rId4" Type="http://schemas.openxmlformats.org/officeDocument/2006/relationships/image" Target="../media/image197.png"/><Relationship Id="rId9" Type="http://schemas.openxmlformats.org/officeDocument/2006/relationships/image" Target="../media/image202.png"/></Relationships>
</file>

<file path=ppt/slides/_rels/slide41.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svg"/></Relationships>
</file>

<file path=ppt/slides/_rels/slide42.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18.svg"/><Relationship Id="rId18" Type="http://schemas.openxmlformats.org/officeDocument/2006/relationships/image" Target="../media/image223.png"/><Relationship Id="rId26" Type="http://schemas.openxmlformats.org/officeDocument/2006/relationships/image" Target="../media/image230.png"/><Relationship Id="rId3" Type="http://schemas.openxmlformats.org/officeDocument/2006/relationships/image" Target="../media/image210.png"/><Relationship Id="rId21" Type="http://schemas.openxmlformats.org/officeDocument/2006/relationships/image" Target="../media/image226.tiff"/><Relationship Id="rId34" Type="http://schemas.openxmlformats.org/officeDocument/2006/relationships/image" Target="../media/image238.png"/><Relationship Id="rId7" Type="http://schemas.openxmlformats.org/officeDocument/2006/relationships/image" Target="../media/image214.png"/><Relationship Id="rId12" Type="http://schemas.openxmlformats.org/officeDocument/2006/relationships/image" Target="../media/image217.png"/><Relationship Id="rId17" Type="http://schemas.openxmlformats.org/officeDocument/2006/relationships/image" Target="../media/image222.png"/><Relationship Id="rId25" Type="http://schemas.openxmlformats.org/officeDocument/2006/relationships/image" Target="../media/image229.png"/><Relationship Id="rId33" Type="http://schemas.openxmlformats.org/officeDocument/2006/relationships/image" Target="../media/image237.png"/><Relationship Id="rId2" Type="http://schemas.openxmlformats.org/officeDocument/2006/relationships/notesSlide" Target="../notesSlides/notesSlide23.xml"/><Relationship Id="rId16" Type="http://schemas.openxmlformats.org/officeDocument/2006/relationships/image" Target="../media/image221.png"/><Relationship Id="rId20" Type="http://schemas.openxmlformats.org/officeDocument/2006/relationships/image" Target="../media/image225.tiff"/><Relationship Id="rId29" Type="http://schemas.openxmlformats.org/officeDocument/2006/relationships/image" Target="../media/image233.tiff"/><Relationship Id="rId1" Type="http://schemas.openxmlformats.org/officeDocument/2006/relationships/slideLayout" Target="../slideLayouts/slideLayout4.xml"/><Relationship Id="rId6" Type="http://schemas.openxmlformats.org/officeDocument/2006/relationships/image" Target="../media/image213.svg"/><Relationship Id="rId11" Type="http://schemas.microsoft.com/office/2007/relationships/hdphoto" Target="../media/hdphoto15.wdp"/><Relationship Id="rId24" Type="http://schemas.openxmlformats.org/officeDocument/2006/relationships/image" Target="../media/image228.tiff"/><Relationship Id="rId32" Type="http://schemas.openxmlformats.org/officeDocument/2006/relationships/image" Target="../media/image236.png"/><Relationship Id="rId5" Type="http://schemas.openxmlformats.org/officeDocument/2006/relationships/image" Target="../media/image212.png"/><Relationship Id="rId15" Type="http://schemas.openxmlformats.org/officeDocument/2006/relationships/image" Target="../media/image220.png"/><Relationship Id="rId23" Type="http://schemas.microsoft.com/office/2007/relationships/hdphoto" Target="../media/hdphoto16.wdp"/><Relationship Id="rId28" Type="http://schemas.openxmlformats.org/officeDocument/2006/relationships/image" Target="../media/image232.png"/><Relationship Id="rId10" Type="http://schemas.openxmlformats.org/officeDocument/2006/relationships/image" Target="../media/image216.png"/><Relationship Id="rId19" Type="http://schemas.openxmlformats.org/officeDocument/2006/relationships/image" Target="../media/image224.png"/><Relationship Id="rId31" Type="http://schemas.openxmlformats.org/officeDocument/2006/relationships/image" Target="../media/image235.png"/><Relationship Id="rId4" Type="http://schemas.openxmlformats.org/officeDocument/2006/relationships/image" Target="../media/image211.svg"/><Relationship Id="rId9" Type="http://schemas.microsoft.com/office/2007/relationships/hdphoto" Target="../media/hdphoto14.wdp"/><Relationship Id="rId14" Type="http://schemas.openxmlformats.org/officeDocument/2006/relationships/image" Target="../media/image219.png"/><Relationship Id="rId22" Type="http://schemas.openxmlformats.org/officeDocument/2006/relationships/image" Target="../media/image227.png"/><Relationship Id="rId27" Type="http://schemas.openxmlformats.org/officeDocument/2006/relationships/image" Target="../media/image231.png"/><Relationship Id="rId30" Type="http://schemas.openxmlformats.org/officeDocument/2006/relationships/image" Target="../media/image234.tiff"/><Relationship Id="rId35" Type="http://schemas.openxmlformats.org/officeDocument/2006/relationships/image" Target="../media/image239.tiff"/></Relationships>
</file>

<file path=ppt/slides/_rels/slide43.xml.rels><?xml version="1.0" encoding="UTF-8" standalone="yes"?>
<Relationships xmlns="http://schemas.openxmlformats.org/package/2006/relationships"><Relationship Id="rId8" Type="http://schemas.openxmlformats.org/officeDocument/2006/relationships/image" Target="../media/image245.svg"/><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243.svg"/><Relationship Id="rId11" Type="http://schemas.openxmlformats.org/officeDocument/2006/relationships/image" Target="../media/image39.png"/><Relationship Id="rId5" Type="http://schemas.openxmlformats.org/officeDocument/2006/relationships/image" Target="../media/image242.png"/><Relationship Id="rId10" Type="http://schemas.openxmlformats.org/officeDocument/2006/relationships/image" Target="../media/image247.svg"/><Relationship Id="rId4" Type="http://schemas.openxmlformats.org/officeDocument/2006/relationships/image" Target="../media/image241.svg"/><Relationship Id="rId9" Type="http://schemas.openxmlformats.org/officeDocument/2006/relationships/image" Target="../media/image246.png"/></Relationships>
</file>

<file path=ppt/slides/_rels/slide44.xml.rels><?xml version="1.0" encoding="UTF-8" standalone="yes"?>
<Relationships xmlns="http://schemas.openxmlformats.org/package/2006/relationships"><Relationship Id="rId8" Type="http://schemas.openxmlformats.org/officeDocument/2006/relationships/image" Target="../media/image254.tiff"/><Relationship Id="rId3" Type="http://schemas.openxmlformats.org/officeDocument/2006/relationships/image" Target="../media/image249.tiff"/><Relationship Id="rId7" Type="http://schemas.openxmlformats.org/officeDocument/2006/relationships/image" Target="../media/image253.tiff"/><Relationship Id="rId2" Type="http://schemas.openxmlformats.org/officeDocument/2006/relationships/image" Target="../media/image248.png"/><Relationship Id="rId1" Type="http://schemas.openxmlformats.org/officeDocument/2006/relationships/slideLayout" Target="../slideLayouts/slideLayout4.xml"/><Relationship Id="rId6" Type="http://schemas.openxmlformats.org/officeDocument/2006/relationships/image" Target="../media/image252.tiff"/><Relationship Id="rId5" Type="http://schemas.openxmlformats.org/officeDocument/2006/relationships/image" Target="../media/image251.tiff"/><Relationship Id="rId10" Type="http://schemas.openxmlformats.org/officeDocument/2006/relationships/image" Target="../media/image256.tiff"/><Relationship Id="rId4" Type="http://schemas.openxmlformats.org/officeDocument/2006/relationships/image" Target="../media/image250.tiff"/><Relationship Id="rId9" Type="http://schemas.openxmlformats.org/officeDocument/2006/relationships/image" Target="../media/image255.tiff"/></Relationships>
</file>

<file path=ppt/slides/_rels/slide45.xml.rels><?xml version="1.0" encoding="UTF-8" standalone="yes"?>
<Relationships xmlns="http://schemas.openxmlformats.org/package/2006/relationships"><Relationship Id="rId8" Type="http://schemas.openxmlformats.org/officeDocument/2006/relationships/image" Target="../media/image263.svg"/><Relationship Id="rId13" Type="http://schemas.openxmlformats.org/officeDocument/2006/relationships/image" Target="../media/image268.png"/><Relationship Id="rId3" Type="http://schemas.openxmlformats.org/officeDocument/2006/relationships/image" Target="../media/image258.png"/><Relationship Id="rId7" Type="http://schemas.openxmlformats.org/officeDocument/2006/relationships/image" Target="../media/image262.png"/><Relationship Id="rId12" Type="http://schemas.openxmlformats.org/officeDocument/2006/relationships/image" Target="../media/image267.svg"/><Relationship Id="rId2" Type="http://schemas.openxmlformats.org/officeDocument/2006/relationships/image" Target="../media/image257.png"/><Relationship Id="rId1" Type="http://schemas.openxmlformats.org/officeDocument/2006/relationships/slideLayout" Target="../slideLayouts/slideLayout4.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svg"/><Relationship Id="rId15" Type="http://schemas.openxmlformats.org/officeDocument/2006/relationships/image" Target="../media/image270.png"/><Relationship Id="rId10" Type="http://schemas.openxmlformats.org/officeDocument/2006/relationships/image" Target="../media/image265.svg"/><Relationship Id="rId4" Type="http://schemas.openxmlformats.org/officeDocument/2006/relationships/image" Target="../media/image259.png"/><Relationship Id="rId9" Type="http://schemas.openxmlformats.org/officeDocument/2006/relationships/image" Target="../media/image264.png"/><Relationship Id="rId14" Type="http://schemas.openxmlformats.org/officeDocument/2006/relationships/image" Target="../media/image269.svg"/></Relationships>
</file>

<file path=ppt/slides/_rels/slide4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4.xml"/><Relationship Id="rId5" Type="http://schemas.openxmlformats.org/officeDocument/2006/relationships/image" Target="../media/image274.svg"/><Relationship Id="rId4" Type="http://schemas.openxmlformats.org/officeDocument/2006/relationships/image" Target="../media/image273.png"/></Relationships>
</file>

<file path=ppt/slides/_rels/slide47.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28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80.svg"/><Relationship Id="rId5" Type="http://schemas.openxmlformats.org/officeDocument/2006/relationships/image" Target="../media/image279.png"/><Relationship Id="rId4" Type="http://schemas.openxmlformats.org/officeDocument/2006/relationships/image" Target="../media/image278.gif"/></Relationships>
</file>

<file path=ppt/slides/_rels/slide49.xml.rels><?xml version="1.0" encoding="UTF-8" standalone="yes"?>
<Relationships xmlns="http://schemas.openxmlformats.org/package/2006/relationships"><Relationship Id="rId8" Type="http://schemas.openxmlformats.org/officeDocument/2006/relationships/image" Target="../media/image287.jpeg"/><Relationship Id="rId3" Type="http://schemas.openxmlformats.org/officeDocument/2006/relationships/image" Target="../media/image282.png"/><Relationship Id="rId7" Type="http://schemas.openxmlformats.org/officeDocument/2006/relationships/image" Target="../media/image286.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283.png"/><Relationship Id="rId9" Type="http://schemas.openxmlformats.org/officeDocument/2006/relationships/image" Target="../media/image28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89.png"/><Relationship Id="rId7" Type="http://schemas.openxmlformats.org/officeDocument/2006/relationships/image" Target="../media/image293.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290.jpeg"/></Relationships>
</file>

<file path=ppt/slides/_rels/slide51.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99.svg"/><Relationship Id="rId2" Type="http://schemas.openxmlformats.org/officeDocument/2006/relationships/image" Target="../media/image298.png"/><Relationship Id="rId1" Type="http://schemas.openxmlformats.org/officeDocument/2006/relationships/slideLayout" Target="../slideLayouts/slideLayout8.xml"/><Relationship Id="rId5" Type="http://schemas.openxmlformats.org/officeDocument/2006/relationships/image" Target="../media/image96.sv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hyperlink" Target="https://drive.google.com/file/d/1xnMMPHilgorfRGX3egW1NGSjQZeeBpJ6/view?usp=sharing" TargetMode="External"/><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6723DBC8-B9CC-3142-A2C1-46D6824CD4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17" y="0"/>
            <a:ext cx="12187065" cy="6858000"/>
          </a:xfrm>
          <a:prstGeom prst="rect">
            <a:avLst/>
          </a:prstGeom>
        </p:spPr>
      </p:pic>
    </p:spTree>
    <p:extLst>
      <p:ext uri="{BB962C8B-B14F-4D97-AF65-F5344CB8AC3E}">
        <p14:creationId xmlns:p14="http://schemas.microsoft.com/office/powerpoint/2010/main" val="2396596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字方塊 16">
            <a:extLst>
              <a:ext uri="{FF2B5EF4-FFF2-40B4-BE49-F238E27FC236}">
                <a16:creationId xmlns:a16="http://schemas.microsoft.com/office/drawing/2014/main" id="{9014893D-165B-401C-AEB9-F1A801C827E6}"/>
              </a:ext>
            </a:extLst>
          </p:cNvPr>
          <p:cNvSpPr txBox="1"/>
          <p:nvPr/>
        </p:nvSpPr>
        <p:spPr>
          <a:xfrm>
            <a:off x="413228" y="264207"/>
            <a:ext cx="11365544" cy="1200329"/>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12 DDR4 ECC RDIMM RAM slots, 8-channel </a:t>
            </a:r>
          </a:p>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high-speed memory, up to 1TB RAM total</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B4907A20-1EB2-CCAB-C610-4989A0663C06}"/>
              </a:ext>
            </a:extLst>
          </p:cNvPr>
          <p:cNvSpPr txBox="1"/>
          <p:nvPr/>
        </p:nvSpPr>
        <p:spPr>
          <a:xfrm>
            <a:off x="3794332" y="3359579"/>
            <a:ext cx="184731" cy="461665"/>
          </a:xfrm>
          <a:prstGeom prst="rect">
            <a:avLst/>
          </a:prstGeom>
          <a:noFill/>
        </p:spPr>
        <p:txBody>
          <a:bodyPr wrap="none" rtlCol="0">
            <a:spAutoFit/>
          </a:bodyPr>
          <a:lstStyle/>
          <a:p>
            <a:endParaRPr kumimoji="1" lang="zh-TW" altLang="en-US" sz="2400">
              <a:latin typeface="Arial" panose="020B0604020202020204" pitchFamily="34" charset="0"/>
              <a:cs typeface="Arial" panose="020B0604020202020204" pitchFamily="34" charset="0"/>
            </a:endParaRPr>
          </a:p>
        </p:txBody>
      </p:sp>
      <p:grpSp>
        <p:nvGrpSpPr>
          <p:cNvPr id="20" name="群組 19">
            <a:extLst>
              <a:ext uri="{FF2B5EF4-FFF2-40B4-BE49-F238E27FC236}">
                <a16:creationId xmlns:a16="http://schemas.microsoft.com/office/drawing/2014/main" id="{F33011E3-7988-C3AC-5A09-9DC790973634}"/>
              </a:ext>
            </a:extLst>
          </p:cNvPr>
          <p:cNvGrpSpPr/>
          <p:nvPr/>
        </p:nvGrpSpPr>
        <p:grpSpPr>
          <a:xfrm>
            <a:off x="830804" y="4720221"/>
            <a:ext cx="5357557" cy="1531477"/>
            <a:chOff x="2815854" y="2888491"/>
            <a:chExt cx="4018168" cy="1148607"/>
          </a:xfrm>
        </p:grpSpPr>
        <p:sp>
          <p:nvSpPr>
            <p:cNvPr id="21" name="TextBox 6">
              <a:extLst>
                <a:ext uri="{FF2B5EF4-FFF2-40B4-BE49-F238E27FC236}">
                  <a16:creationId xmlns:a16="http://schemas.microsoft.com/office/drawing/2014/main" id="{B2E291C5-F466-778F-78E0-94C050305C4B}"/>
                </a:ext>
              </a:extLst>
            </p:cNvPr>
            <p:cNvSpPr txBox="1"/>
            <p:nvPr/>
          </p:nvSpPr>
          <p:spPr>
            <a:xfrm>
              <a:off x="2815854" y="3321518"/>
              <a:ext cx="4018168" cy="715580"/>
            </a:xfrm>
            <a:prstGeom prst="rect">
              <a:avLst/>
            </a:prstGeom>
            <a:noFill/>
          </p:spPr>
          <p:txBody>
            <a:bodyPr wrap="none" rtlCol="0" anchor="t">
              <a:spAutoFit/>
            </a:bodyPr>
            <a:lstStyle/>
            <a:p>
              <a:r>
                <a:rPr lang="en-US" altLang="zh-CN" sz="2800" b="1">
                  <a:solidFill>
                    <a:schemeClr val="bg1"/>
                  </a:solidFill>
                  <a:latin typeface="Arial" panose="020B0604020202020204" pitchFamily="34" charset="0"/>
                  <a:ea typeface="微軟正黑體" panose="020B0604030504040204" pitchFamily="34" charset="-120"/>
                  <a:cs typeface="Arial" panose="020B0604020202020204" pitchFamily="34" charset="0"/>
                </a:rPr>
                <a:t>Registered w/ parity,</a:t>
              </a:r>
            </a:p>
            <a:p>
              <a:r>
                <a:rPr 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Error correction and detection</a:t>
              </a:r>
            </a:p>
          </p:txBody>
        </p:sp>
        <p:grpSp>
          <p:nvGrpSpPr>
            <p:cNvPr id="22" name="圖形 3">
              <a:extLst>
                <a:ext uri="{FF2B5EF4-FFF2-40B4-BE49-F238E27FC236}">
                  <a16:creationId xmlns:a16="http://schemas.microsoft.com/office/drawing/2014/main" id="{7B3938D1-6B59-691C-E27E-20E51A92909F}"/>
                </a:ext>
              </a:extLst>
            </p:cNvPr>
            <p:cNvGrpSpPr/>
            <p:nvPr/>
          </p:nvGrpSpPr>
          <p:grpSpPr>
            <a:xfrm>
              <a:off x="2943158" y="2888491"/>
              <a:ext cx="1084412" cy="387286"/>
              <a:chOff x="7943850" y="1388633"/>
              <a:chExt cx="1084412" cy="387286"/>
            </a:xfrm>
            <a:solidFill>
              <a:srgbClr val="4D655A"/>
            </a:solidFill>
          </p:grpSpPr>
          <p:sp>
            <p:nvSpPr>
              <p:cNvPr id="23" name="手繪多邊形: 圖案 33">
                <a:extLst>
                  <a:ext uri="{FF2B5EF4-FFF2-40B4-BE49-F238E27FC236}">
                    <a16:creationId xmlns:a16="http://schemas.microsoft.com/office/drawing/2014/main" id="{AA759558-92B7-595F-84B3-F1B135647C8A}"/>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solidFill>
                <a:srgbClr val="03D2FB"/>
              </a:solidFill>
              <a:ln w="9296"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5" name="手繪多邊形: 圖案 34">
                <a:extLst>
                  <a:ext uri="{FF2B5EF4-FFF2-40B4-BE49-F238E27FC236}">
                    <a16:creationId xmlns:a16="http://schemas.microsoft.com/office/drawing/2014/main" id="{91FDF3BD-5B22-9ECA-31F1-243F630E483E}"/>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solidFill>
                <a:srgbClr val="03D2FB"/>
              </a:solidFill>
              <a:ln w="9296"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6" name="手繪多邊形: 圖案 35">
                <a:extLst>
                  <a:ext uri="{FF2B5EF4-FFF2-40B4-BE49-F238E27FC236}">
                    <a16:creationId xmlns:a16="http://schemas.microsoft.com/office/drawing/2014/main" id="{784B0272-BDA6-2E1E-FBFD-C0DD2054FC64}"/>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solidFill>
                <a:srgbClr val="03D2FB"/>
              </a:solidFill>
              <a:ln w="9296"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grpSp>
        <p:nvGrpSpPr>
          <p:cNvPr id="6" name="群組 5">
            <a:extLst>
              <a:ext uri="{FF2B5EF4-FFF2-40B4-BE49-F238E27FC236}">
                <a16:creationId xmlns:a16="http://schemas.microsoft.com/office/drawing/2014/main" id="{9B7930DD-4CA9-2C8A-429F-C19C16473EAC}"/>
              </a:ext>
            </a:extLst>
          </p:cNvPr>
          <p:cNvGrpSpPr/>
          <p:nvPr/>
        </p:nvGrpSpPr>
        <p:grpSpPr>
          <a:xfrm>
            <a:off x="2688088" y="4102795"/>
            <a:ext cx="3008767" cy="1182062"/>
            <a:chOff x="589850" y="1758738"/>
            <a:chExt cx="3008767" cy="1182062"/>
          </a:xfrm>
        </p:grpSpPr>
        <p:pic>
          <p:nvPicPr>
            <p:cNvPr id="29" name="圖片 28" descr="一張含有 電路 的圖片&#10;&#10;自動產生的描述">
              <a:extLst>
                <a:ext uri="{FF2B5EF4-FFF2-40B4-BE49-F238E27FC236}">
                  <a16:creationId xmlns:a16="http://schemas.microsoft.com/office/drawing/2014/main" id="{59812960-2F75-191B-DFF5-AD0177E7A8A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89850" y="2192245"/>
              <a:ext cx="2885251" cy="748555"/>
            </a:xfrm>
            <a:prstGeom prst="rect">
              <a:avLst/>
            </a:prstGeom>
          </p:spPr>
        </p:pic>
        <p:pic>
          <p:nvPicPr>
            <p:cNvPr id="30" name="圖片 29" descr="一張含有 電路 的圖片&#10;&#10;自動產生的描述">
              <a:extLst>
                <a:ext uri="{FF2B5EF4-FFF2-40B4-BE49-F238E27FC236}">
                  <a16:creationId xmlns:a16="http://schemas.microsoft.com/office/drawing/2014/main" id="{855EA179-4EBA-DB12-F62B-B8DAB5910A1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683976">
              <a:off x="713366" y="1758738"/>
              <a:ext cx="2885251" cy="748555"/>
            </a:xfrm>
            <a:prstGeom prst="rect">
              <a:avLst/>
            </a:prstGeom>
          </p:spPr>
        </p:pic>
      </p:grpSp>
      <p:pic>
        <p:nvPicPr>
          <p:cNvPr id="9" name="圖形 8">
            <a:extLst>
              <a:ext uri="{FF2B5EF4-FFF2-40B4-BE49-F238E27FC236}">
                <a16:creationId xmlns:a16="http://schemas.microsoft.com/office/drawing/2014/main" id="{613BFAE7-12FA-C5A2-4C0F-04D334AF238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7810" t="24321" r="14528" b="21892"/>
          <a:stretch/>
        </p:blipFill>
        <p:spPr>
          <a:xfrm>
            <a:off x="6486206" y="1820236"/>
            <a:ext cx="5036495" cy="4359704"/>
          </a:xfrm>
          <a:prstGeom prst="rect">
            <a:avLst/>
          </a:prstGeom>
          <a:effectLst>
            <a:softEdge rad="0"/>
          </a:effectLst>
        </p:spPr>
      </p:pic>
      <p:sp>
        <p:nvSpPr>
          <p:cNvPr id="32" name="文字方塊 31">
            <a:extLst>
              <a:ext uri="{FF2B5EF4-FFF2-40B4-BE49-F238E27FC236}">
                <a16:creationId xmlns:a16="http://schemas.microsoft.com/office/drawing/2014/main" id="{47B290C4-84AB-099D-379A-4506B6C3E418}"/>
              </a:ext>
            </a:extLst>
          </p:cNvPr>
          <p:cNvSpPr txBox="1"/>
          <p:nvPr/>
        </p:nvSpPr>
        <p:spPr>
          <a:xfrm>
            <a:off x="8488544" y="1592620"/>
            <a:ext cx="3536221" cy="584775"/>
          </a:xfrm>
          <a:prstGeom prst="rect">
            <a:avLst/>
          </a:prstGeom>
          <a:noFill/>
        </p:spPr>
        <p:txBody>
          <a:bodyPr wrap="square">
            <a:spAutoFit/>
          </a:bodyPr>
          <a:lstStyle/>
          <a:p>
            <a:r>
              <a:rPr lang="en-US" altLang="zh-TW" sz="1600" b="1" kern="0">
                <a:solidFill>
                  <a:srgbClr val="FFFF00"/>
                </a:solidFill>
                <a:latin typeface="+mj-lt"/>
                <a:ea typeface="微軟正黑體" panose="020B0604030504040204" pitchFamily="34" charset="-120"/>
                <a:cs typeface="Arial"/>
                <a:sym typeface="Arial"/>
              </a:rPr>
              <a:t>8 –channel, </a:t>
            </a:r>
          </a:p>
          <a:p>
            <a:r>
              <a:rPr lang="en-US" altLang="zh-TW" sz="1600" b="1" kern="0">
                <a:solidFill>
                  <a:srgbClr val="FFFF00"/>
                </a:solidFill>
                <a:latin typeface="+mj-lt"/>
                <a:ea typeface="微軟正黑體" panose="020B0604030504040204" pitchFamily="34" charset="-120"/>
                <a:cs typeface="Arial"/>
                <a:sym typeface="Arial"/>
              </a:rPr>
              <a:t>12 x DDR4 RDIMM ECC RAM slots</a:t>
            </a:r>
            <a:endParaRPr lang="zh-TW" altLang="en-US" sz="1600" b="1" kern="0">
              <a:solidFill>
                <a:srgbClr val="FFFF00"/>
              </a:solidFill>
              <a:latin typeface="+mj-lt"/>
              <a:ea typeface="微軟正黑體" panose="020B0604030504040204" pitchFamily="34" charset="-120"/>
              <a:cs typeface="Arial"/>
              <a:sym typeface="Arial"/>
            </a:endParaRPr>
          </a:p>
        </p:txBody>
      </p:sp>
      <p:sp>
        <p:nvSpPr>
          <p:cNvPr id="33" name="平行四邊形 32">
            <a:extLst>
              <a:ext uri="{FF2B5EF4-FFF2-40B4-BE49-F238E27FC236}">
                <a16:creationId xmlns:a16="http://schemas.microsoft.com/office/drawing/2014/main" id="{2C68BF43-8F30-35A1-6825-9EE7BC82B49E}"/>
              </a:ext>
            </a:extLst>
          </p:cNvPr>
          <p:cNvSpPr/>
          <p:nvPr/>
        </p:nvSpPr>
        <p:spPr>
          <a:xfrm>
            <a:off x="629776" y="1742958"/>
            <a:ext cx="5811484" cy="982663"/>
          </a:xfrm>
          <a:prstGeom prst="parallelogram">
            <a:avLst>
              <a:gd name="adj" fmla="val 55014"/>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spcBef>
                <a:spcPts val="1200"/>
              </a:spcBef>
              <a:buClr>
                <a:srgbClr val="000000"/>
              </a:buClr>
              <a:defRPr/>
            </a:pPr>
            <a:r>
              <a:rPr lang="en-US" altLang="zh-CN"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AMD EPYC 7002 (Rome) server grade processors support ECC Registered memory </a:t>
            </a:r>
            <a:r>
              <a:rPr lang="en-US" altLang="zh-CN" sz="1600" kern="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fpr</a:t>
            </a:r>
            <a:r>
              <a:rPr lang="en-US" altLang="zh-CN" sz="16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 auto detection and corrections of error bits.</a:t>
            </a:r>
            <a:endParaRPr lang="en-US" altLang="zh-CN" sz="1600" kern="0">
              <a:solidFill>
                <a:srgbClr val="FFFF00"/>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4" name="平行四邊形 33">
            <a:extLst>
              <a:ext uri="{FF2B5EF4-FFF2-40B4-BE49-F238E27FC236}">
                <a16:creationId xmlns:a16="http://schemas.microsoft.com/office/drawing/2014/main" id="{811225EE-AEB8-D86A-3CF6-530370F53E10}"/>
              </a:ext>
            </a:extLst>
          </p:cNvPr>
          <p:cNvSpPr/>
          <p:nvPr/>
        </p:nvSpPr>
        <p:spPr>
          <a:xfrm>
            <a:off x="1715513" y="2922953"/>
            <a:ext cx="5934444" cy="743216"/>
          </a:xfrm>
          <a:prstGeom prst="parallelogram">
            <a:avLst>
              <a:gd name="adj" fmla="val 43486"/>
            </a:avLst>
          </a:prstGeom>
          <a:solidFill>
            <a:srgbClr val="EE6D2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spcBef>
                <a:spcPts val="1200"/>
              </a:spcBef>
              <a:buClr>
                <a:srgbClr val="000000"/>
              </a:buClr>
              <a:defRPr/>
            </a:pPr>
            <a:r>
              <a:rPr lang="en-US" altLang="zh-CN" sz="24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Support </a:t>
            </a:r>
            <a:r>
              <a:rPr lang="en-US" altLang="zh-CN" sz="2400" b="1" kern="0">
                <a:solidFill>
                  <a:srgbClr val="FFFF00"/>
                </a:solidFill>
                <a:latin typeface="Arial" panose="020B0604020202020204" pitchFamily="34" charset="0"/>
                <a:ea typeface="微軟正黑體" panose="020B0604030504040204" pitchFamily="34" charset="-120"/>
                <a:cs typeface="Arial" panose="020B0604020202020204" pitchFamily="34" charset="0"/>
                <a:sym typeface="Arial"/>
              </a:rPr>
              <a:t>1TB RDIMM ECC </a:t>
            </a:r>
            <a:r>
              <a:rPr lang="en-US" altLang="zh-CN" sz="2400"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a:rPr>
              <a:t>RAM</a:t>
            </a:r>
          </a:p>
        </p:txBody>
      </p:sp>
    </p:spTree>
    <p:extLst>
      <p:ext uri="{BB962C8B-B14F-4D97-AF65-F5344CB8AC3E}">
        <p14:creationId xmlns:p14="http://schemas.microsoft.com/office/powerpoint/2010/main" val="70966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72D100C5-8368-3D75-7396-E7FBD4D64EAD}"/>
              </a:ext>
            </a:extLst>
          </p:cNvPr>
          <p:cNvSpPr txBox="1"/>
          <p:nvPr/>
        </p:nvSpPr>
        <p:spPr>
          <a:xfrm>
            <a:off x="462583" y="392779"/>
            <a:ext cx="11038233" cy="646331"/>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1U 10-bay TS-h1090FU all-flash NAS rear view</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4" name="群組 3">
            <a:extLst>
              <a:ext uri="{FF2B5EF4-FFF2-40B4-BE49-F238E27FC236}">
                <a16:creationId xmlns:a16="http://schemas.microsoft.com/office/drawing/2014/main" id="{704D7547-788F-7CA9-1C72-631410223464}"/>
              </a:ext>
            </a:extLst>
          </p:cNvPr>
          <p:cNvGrpSpPr/>
          <p:nvPr/>
        </p:nvGrpSpPr>
        <p:grpSpPr>
          <a:xfrm>
            <a:off x="785584" y="2566957"/>
            <a:ext cx="10392230" cy="2225825"/>
            <a:chOff x="1435637" y="3544848"/>
            <a:chExt cx="9320724" cy="1996328"/>
          </a:xfrm>
        </p:grpSpPr>
        <p:sp>
          <p:nvSpPr>
            <p:cNvPr id="2" name="橢圓 1">
              <a:extLst>
                <a:ext uri="{FF2B5EF4-FFF2-40B4-BE49-F238E27FC236}">
                  <a16:creationId xmlns:a16="http://schemas.microsoft.com/office/drawing/2014/main" id="{1C553E29-1992-4153-537E-5FAB954C0592}"/>
                </a:ext>
              </a:extLst>
            </p:cNvPr>
            <p:cNvSpPr/>
            <p:nvPr/>
          </p:nvSpPr>
          <p:spPr>
            <a:xfrm>
              <a:off x="1435637" y="4838407"/>
              <a:ext cx="9320724" cy="702769"/>
            </a:xfrm>
            <a:prstGeom prst="ellipse">
              <a:avLst/>
            </a:prstGeom>
            <a:solidFill>
              <a:srgbClr val="100F1B">
                <a:alpha val="63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EA6EBCF2-42AE-C021-D348-0D2C6BC32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425" y="3544848"/>
              <a:ext cx="8679821" cy="1604031"/>
            </a:xfrm>
            <a:prstGeom prst="rect">
              <a:avLst/>
            </a:prstGeom>
          </p:spPr>
        </p:pic>
      </p:grpSp>
      <p:sp>
        <p:nvSpPr>
          <p:cNvPr id="8" name="文字方塊 7">
            <a:extLst>
              <a:ext uri="{FF2B5EF4-FFF2-40B4-BE49-F238E27FC236}">
                <a16:creationId xmlns:a16="http://schemas.microsoft.com/office/drawing/2014/main" id="{1378FFE5-D837-DB12-7167-D0226FE72E5B}"/>
              </a:ext>
            </a:extLst>
          </p:cNvPr>
          <p:cNvSpPr txBox="1"/>
          <p:nvPr/>
        </p:nvSpPr>
        <p:spPr>
          <a:xfrm>
            <a:off x="1223774" y="5084527"/>
            <a:ext cx="1976823" cy="584775"/>
          </a:xfrm>
          <a:prstGeom prst="rect">
            <a:avLst/>
          </a:prstGeom>
          <a:noFill/>
        </p:spPr>
        <p:txBody>
          <a:bodyPr wrap="non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2 x PCIe Gen4 x16 </a:t>
            </a:r>
          </a:p>
          <a:p>
            <a:r>
              <a:rPr kumimoji="1"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half-height slots</a:t>
            </a:r>
            <a:endParaRPr kumimoji="1"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文字方塊 11">
            <a:extLst>
              <a:ext uri="{FF2B5EF4-FFF2-40B4-BE49-F238E27FC236}">
                <a16:creationId xmlns:a16="http://schemas.microsoft.com/office/drawing/2014/main" id="{C1D1E39A-14E7-6843-A1C5-AD410D3360D7}"/>
              </a:ext>
            </a:extLst>
          </p:cNvPr>
          <p:cNvSpPr txBox="1"/>
          <p:nvPr/>
        </p:nvSpPr>
        <p:spPr>
          <a:xfrm>
            <a:off x="3377709" y="5073891"/>
            <a:ext cx="1643571"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Reset button</a:t>
            </a:r>
            <a:endParaRPr kumimoji="1"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19">
            <a:extLst>
              <a:ext uri="{FF2B5EF4-FFF2-40B4-BE49-F238E27FC236}">
                <a16:creationId xmlns:a16="http://schemas.microsoft.com/office/drawing/2014/main" id="{6B43D412-1B97-24ED-5651-DFEA66E6DA04}"/>
              </a:ext>
            </a:extLst>
          </p:cNvPr>
          <p:cNvSpPr txBox="1"/>
          <p:nvPr/>
        </p:nvSpPr>
        <p:spPr>
          <a:xfrm>
            <a:off x="2390403" y="1579418"/>
            <a:ext cx="4168196"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2 x 25GbE SFP28 LAN ports</a:t>
            </a:r>
          </a:p>
          <a:p>
            <a:r>
              <a:rPr kumimoji="1"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(compatible with 10GbE SFP+/1GbE SFP)</a:t>
            </a:r>
            <a:endParaRPr kumimoji="1"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201EA9E3-3F9B-4ED2-3CEB-9B26BDE4EEF9}"/>
              </a:ext>
            </a:extLst>
          </p:cNvPr>
          <p:cNvSpPr txBox="1"/>
          <p:nvPr/>
        </p:nvSpPr>
        <p:spPr>
          <a:xfrm>
            <a:off x="5153293" y="5073891"/>
            <a:ext cx="2017429"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3 x USB-A 3.2 Gen1 5Gbps ports</a:t>
            </a:r>
            <a:endParaRPr kumimoji="1"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文字方塊 21">
            <a:extLst>
              <a:ext uri="{FF2B5EF4-FFF2-40B4-BE49-F238E27FC236}">
                <a16:creationId xmlns:a16="http://schemas.microsoft.com/office/drawing/2014/main" id="{B0E5A8E8-7282-0C48-6005-1D50622DB714}"/>
              </a:ext>
            </a:extLst>
          </p:cNvPr>
          <p:cNvSpPr txBox="1"/>
          <p:nvPr/>
        </p:nvSpPr>
        <p:spPr>
          <a:xfrm>
            <a:off x="6810104" y="1554369"/>
            <a:ext cx="3683011"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2 x 2.5GbE RJ45 LAN ports (compatible with 1GbE RJ45)</a:t>
            </a:r>
            <a:endParaRPr kumimoji="1"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文字方塊 28">
            <a:extLst>
              <a:ext uri="{FF2B5EF4-FFF2-40B4-BE49-F238E27FC236}">
                <a16:creationId xmlns:a16="http://schemas.microsoft.com/office/drawing/2014/main" id="{22C8CFFB-1534-D20B-879A-0DB263B05FF0}"/>
              </a:ext>
            </a:extLst>
          </p:cNvPr>
          <p:cNvSpPr txBox="1"/>
          <p:nvPr/>
        </p:nvSpPr>
        <p:spPr>
          <a:xfrm>
            <a:off x="7991657" y="5063660"/>
            <a:ext cx="3062943"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2 x 550W redundant PSUs</a:t>
            </a:r>
            <a:endParaRPr kumimoji="1"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3" name="直線接點 22">
            <a:extLst>
              <a:ext uri="{FF2B5EF4-FFF2-40B4-BE49-F238E27FC236}">
                <a16:creationId xmlns:a16="http://schemas.microsoft.com/office/drawing/2014/main" id="{CD3FDDB2-C30B-4D3F-C718-7AE6E193A3B8}"/>
              </a:ext>
            </a:extLst>
          </p:cNvPr>
          <p:cNvCxnSpPr>
            <a:cxnSpLocks/>
          </p:cNvCxnSpPr>
          <p:nvPr/>
        </p:nvCxnSpPr>
        <p:spPr>
          <a:xfrm flipV="1">
            <a:off x="2197994" y="3871619"/>
            <a:ext cx="0" cy="1114464"/>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72D0B390-24E3-8B5B-5437-37BA3A420EA7}"/>
              </a:ext>
            </a:extLst>
          </p:cNvPr>
          <p:cNvCxnSpPr>
            <a:cxnSpLocks/>
          </p:cNvCxnSpPr>
          <p:nvPr/>
        </p:nvCxnSpPr>
        <p:spPr>
          <a:xfrm flipV="1">
            <a:off x="4153253" y="4193070"/>
            <a:ext cx="0" cy="79301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8" name="直線接點 27">
            <a:extLst>
              <a:ext uri="{FF2B5EF4-FFF2-40B4-BE49-F238E27FC236}">
                <a16:creationId xmlns:a16="http://schemas.microsoft.com/office/drawing/2014/main" id="{63D98E52-06D1-C423-5410-379ED474D852}"/>
              </a:ext>
            </a:extLst>
          </p:cNvPr>
          <p:cNvCxnSpPr>
            <a:cxnSpLocks/>
          </p:cNvCxnSpPr>
          <p:nvPr/>
        </p:nvCxnSpPr>
        <p:spPr>
          <a:xfrm>
            <a:off x="5704464" y="2265770"/>
            <a:ext cx="0" cy="160349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0" name="直線接點 29">
            <a:extLst>
              <a:ext uri="{FF2B5EF4-FFF2-40B4-BE49-F238E27FC236}">
                <a16:creationId xmlns:a16="http://schemas.microsoft.com/office/drawing/2014/main" id="{ACBA8C8D-06DF-A795-AB9D-ECE0C6FE853B}"/>
              </a:ext>
            </a:extLst>
          </p:cNvPr>
          <p:cNvCxnSpPr>
            <a:cxnSpLocks/>
          </p:cNvCxnSpPr>
          <p:nvPr/>
        </p:nvCxnSpPr>
        <p:spPr>
          <a:xfrm>
            <a:off x="6946362" y="2265769"/>
            <a:ext cx="0" cy="1268614"/>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5" name="直線接點 44">
            <a:extLst>
              <a:ext uri="{FF2B5EF4-FFF2-40B4-BE49-F238E27FC236}">
                <a16:creationId xmlns:a16="http://schemas.microsoft.com/office/drawing/2014/main" id="{AD0CA14A-4377-6E9C-9C8C-EAE32C4E6BF3}"/>
              </a:ext>
            </a:extLst>
          </p:cNvPr>
          <p:cNvCxnSpPr>
            <a:cxnSpLocks/>
          </p:cNvCxnSpPr>
          <p:nvPr/>
        </p:nvCxnSpPr>
        <p:spPr>
          <a:xfrm flipV="1">
            <a:off x="5704464" y="4584957"/>
            <a:ext cx="0" cy="401126"/>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7" name="直線接點 46">
            <a:extLst>
              <a:ext uri="{FF2B5EF4-FFF2-40B4-BE49-F238E27FC236}">
                <a16:creationId xmlns:a16="http://schemas.microsoft.com/office/drawing/2014/main" id="{D0DEA98B-64D4-3381-B775-E48C0B4D880A}"/>
              </a:ext>
            </a:extLst>
          </p:cNvPr>
          <p:cNvCxnSpPr>
            <a:cxnSpLocks/>
          </p:cNvCxnSpPr>
          <p:nvPr/>
        </p:nvCxnSpPr>
        <p:spPr>
          <a:xfrm flipV="1">
            <a:off x="9156514" y="4199555"/>
            <a:ext cx="0" cy="79301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49" name="左中括弧 48">
            <a:extLst>
              <a:ext uri="{FF2B5EF4-FFF2-40B4-BE49-F238E27FC236}">
                <a16:creationId xmlns:a16="http://schemas.microsoft.com/office/drawing/2014/main" id="{CF5F5FF0-2782-614B-48F0-9F7B84648CF9}"/>
              </a:ext>
            </a:extLst>
          </p:cNvPr>
          <p:cNvSpPr/>
          <p:nvPr/>
        </p:nvSpPr>
        <p:spPr>
          <a:xfrm rot="16200000">
            <a:off x="5493112" y="3669166"/>
            <a:ext cx="391885" cy="1439696"/>
          </a:xfrm>
          <a:prstGeom prst="leftBracket">
            <a:avLst>
              <a:gd name="adj" fmla="val 0"/>
            </a:avLst>
          </a:prstGeom>
          <a:ln w="15875">
            <a:solidFill>
              <a:srgbClr val="F34F2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48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片 16">
            <a:extLst>
              <a:ext uri="{FF2B5EF4-FFF2-40B4-BE49-F238E27FC236}">
                <a16:creationId xmlns:a16="http://schemas.microsoft.com/office/drawing/2014/main" id="{C26E1F46-EF70-9FDD-9784-E9BF1F0D26B6}"/>
              </a:ext>
            </a:extLst>
          </p:cNvPr>
          <p:cNvPicPr>
            <a:picLocks noChangeAspect="1"/>
          </p:cNvPicPr>
          <p:nvPr/>
        </p:nvPicPr>
        <p:blipFill rotWithShape="1">
          <a:blip r:embed="rId3">
            <a:extLst>
              <a:ext uri="{28A0092B-C50C-407E-A947-70E740481C1C}">
                <a14:useLocalDpi xmlns:a14="http://schemas.microsoft.com/office/drawing/2010/main" val="0"/>
              </a:ext>
            </a:extLst>
          </a:blip>
          <a:srcRect l="40681"/>
          <a:stretch/>
        </p:blipFill>
        <p:spPr>
          <a:xfrm>
            <a:off x="0" y="3904575"/>
            <a:ext cx="6564566" cy="2045108"/>
          </a:xfrm>
          <a:prstGeom prst="rect">
            <a:avLst/>
          </a:prstGeom>
        </p:spPr>
      </p:pic>
      <p:sp>
        <p:nvSpPr>
          <p:cNvPr id="27" name="文字方塊 26">
            <a:extLst>
              <a:ext uri="{FF2B5EF4-FFF2-40B4-BE49-F238E27FC236}">
                <a16:creationId xmlns:a16="http://schemas.microsoft.com/office/drawing/2014/main" id="{F6ABAA99-A150-B6B2-C70A-F7CD142DAE75}"/>
              </a:ext>
            </a:extLst>
          </p:cNvPr>
          <p:cNvSpPr txBox="1"/>
          <p:nvPr/>
        </p:nvSpPr>
        <p:spPr>
          <a:xfrm>
            <a:off x="931225" y="1695820"/>
            <a:ext cx="4132795" cy="400110"/>
          </a:xfrm>
          <a:prstGeom prst="rect">
            <a:avLst/>
          </a:prstGeom>
          <a:noFill/>
        </p:spPr>
        <p:txBody>
          <a:bodyPr wrap="square" lIns="91440" tIns="45720" rIns="91440" bIns="45720" rtlCol="0" anchor="t">
            <a:spAutoFit/>
          </a:bodyPr>
          <a:lstStyle/>
          <a:p>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2.5 GbE RJ45 LAN ports</a:t>
            </a:r>
            <a:endPar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矩形 27">
            <a:extLst>
              <a:ext uri="{FF2B5EF4-FFF2-40B4-BE49-F238E27FC236}">
                <a16:creationId xmlns:a16="http://schemas.microsoft.com/office/drawing/2014/main" id="{199F1168-B52D-C52D-E31F-3A2EA0D28782}"/>
              </a:ext>
            </a:extLst>
          </p:cNvPr>
          <p:cNvSpPr/>
          <p:nvPr/>
        </p:nvSpPr>
        <p:spPr>
          <a:xfrm>
            <a:off x="952034" y="2165412"/>
            <a:ext cx="4209339" cy="1477328"/>
          </a:xfrm>
          <a:prstGeom prst="rect">
            <a:avLst/>
          </a:prstGeom>
        </p:spPr>
        <p:txBody>
          <a:bodyPr wrap="square" lIns="91440" tIns="45720" rIns="91440" bIns="45720" anchor="t">
            <a:spAutoFit/>
          </a:bodyPr>
          <a:lstStyle/>
          <a:p>
            <a:r>
              <a:rPr 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Integrated dual 2.5GbE LAN ports for auto negotiation of 2.5GbE / 1GbE / 100MbE. Reach 5Gbp with Port </a:t>
            </a:r>
            <a:r>
              <a:rPr lang="en-US"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Trunking</a:t>
            </a:r>
            <a:r>
              <a:rPr 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setup for dual client concurrent transfer.</a:t>
            </a: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矩形 28">
            <a:extLst>
              <a:ext uri="{FF2B5EF4-FFF2-40B4-BE49-F238E27FC236}">
                <a16:creationId xmlns:a16="http://schemas.microsoft.com/office/drawing/2014/main" id="{95B5CA83-AF5F-1D2E-001A-7F086685C67E}"/>
              </a:ext>
            </a:extLst>
          </p:cNvPr>
          <p:cNvSpPr/>
          <p:nvPr/>
        </p:nvSpPr>
        <p:spPr>
          <a:xfrm>
            <a:off x="6993573" y="1643725"/>
            <a:ext cx="4404608" cy="646331"/>
          </a:xfrm>
          <a:prstGeom prst="rect">
            <a:avLst/>
          </a:prstGeom>
        </p:spPr>
        <p:txBody>
          <a:bodyPr wrap="square" lIns="91440" tIns="45720" rIns="91440" bIns="45720" anchor="t">
            <a:spAutoFit/>
          </a:bodyPr>
          <a:lstStyle/>
          <a:p>
            <a:pPr algn="ctr" fontAlgn="base"/>
            <a:r>
              <a:rPr lang="en-US" altLang="ja-JP">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 need to change wiring infrastructure. CAT</a:t>
            </a:r>
            <a:r>
              <a:rPr lang="ja-JP"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5e</a:t>
            </a:r>
            <a:r>
              <a:rPr lang="en-US" altLang="ja-JP">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can provide 2.5X speed. </a:t>
            </a:r>
            <a:endParaRPr 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30" name="Shape 253">
            <a:extLst>
              <a:ext uri="{FF2B5EF4-FFF2-40B4-BE49-F238E27FC236}">
                <a16:creationId xmlns:a16="http://schemas.microsoft.com/office/drawing/2014/main" id="{3C65835B-6FD3-AC30-3891-D2867C9E0F14}"/>
              </a:ext>
            </a:extLst>
          </p:cNvPr>
          <p:cNvGraphicFramePr/>
          <p:nvPr>
            <p:extLst>
              <p:ext uri="{D42A27DB-BD31-4B8C-83A1-F6EECF244321}">
                <p14:modId xmlns:p14="http://schemas.microsoft.com/office/powerpoint/2010/main" val="3881079988"/>
              </p:ext>
            </p:extLst>
          </p:nvPr>
        </p:nvGraphicFramePr>
        <p:xfrm>
          <a:off x="6993573" y="2338895"/>
          <a:ext cx="4404608" cy="2463744"/>
        </p:xfrm>
        <a:graphic>
          <a:graphicData uri="http://schemas.openxmlformats.org/drawingml/2006/table">
            <a:tbl>
              <a:tblPr firstRow="1" bandRow="1">
                <a:effectLst/>
                <a:tableStyleId>{85BE263C-DBD7-4A20-BB59-AAB30ACAA65A}</a:tableStyleId>
              </a:tblPr>
              <a:tblGrid>
                <a:gridCol w="1101152">
                  <a:extLst>
                    <a:ext uri="{9D8B030D-6E8A-4147-A177-3AD203B41FA5}">
                      <a16:colId xmlns:a16="http://schemas.microsoft.com/office/drawing/2014/main" val="20000"/>
                    </a:ext>
                  </a:extLst>
                </a:gridCol>
                <a:gridCol w="1101152">
                  <a:extLst>
                    <a:ext uri="{9D8B030D-6E8A-4147-A177-3AD203B41FA5}">
                      <a16:colId xmlns:a16="http://schemas.microsoft.com/office/drawing/2014/main" val="20001"/>
                    </a:ext>
                  </a:extLst>
                </a:gridCol>
                <a:gridCol w="1101152">
                  <a:extLst>
                    <a:ext uri="{9D8B030D-6E8A-4147-A177-3AD203B41FA5}">
                      <a16:colId xmlns:a16="http://schemas.microsoft.com/office/drawing/2014/main" val="20002"/>
                    </a:ext>
                  </a:extLst>
                </a:gridCol>
                <a:gridCol w="1101152">
                  <a:extLst>
                    <a:ext uri="{9D8B030D-6E8A-4147-A177-3AD203B41FA5}">
                      <a16:colId xmlns:a16="http://schemas.microsoft.com/office/drawing/2014/main" val="20003"/>
                    </a:ext>
                  </a:extLst>
                </a:gridCol>
              </a:tblGrid>
              <a:tr h="607602">
                <a:tc>
                  <a:txBody>
                    <a:bodyPr/>
                    <a:lstStyle/>
                    <a:p>
                      <a:pPr marL="0" marR="0" lvl="0" indent="0" algn="l" rtl="0">
                        <a:spcBef>
                          <a:spcPts val="0"/>
                        </a:spcBef>
                        <a:spcAft>
                          <a:spcPts val="0"/>
                        </a:spcAft>
                        <a:buNone/>
                      </a:pP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6ADA8"/>
                    </a:solidFill>
                  </a:tcPr>
                </a:tc>
                <a:extLst>
                  <a:ext uri="{0D108BD9-81ED-4DB2-BD59-A6C34878D82A}">
                    <a16:rowId xmlns:a16="http://schemas.microsoft.com/office/drawing/2014/main" val="10000"/>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en-US" altLang="zh-TW"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71278">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X</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lt1"/>
                        </a:buClr>
                        <a:buSzPts val="1800"/>
                        <a:buFont typeface="Corbel"/>
                        <a:buNone/>
                        <a:tabLst/>
                        <a:defRPr/>
                      </a:pPr>
                      <a:r>
                        <a:rPr lang="en-US" altLang="zh-TW"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grpSp>
        <p:nvGrpSpPr>
          <p:cNvPr id="31" name="群組 30">
            <a:extLst>
              <a:ext uri="{FF2B5EF4-FFF2-40B4-BE49-F238E27FC236}">
                <a16:creationId xmlns:a16="http://schemas.microsoft.com/office/drawing/2014/main" id="{544AE86E-2CCC-3658-1ECA-B5769603B62F}"/>
              </a:ext>
            </a:extLst>
          </p:cNvPr>
          <p:cNvGrpSpPr/>
          <p:nvPr/>
        </p:nvGrpSpPr>
        <p:grpSpPr>
          <a:xfrm>
            <a:off x="5074031" y="1772555"/>
            <a:ext cx="1021969" cy="1021969"/>
            <a:chOff x="281575" y="3179642"/>
            <a:chExt cx="1021969" cy="1021969"/>
          </a:xfrm>
        </p:grpSpPr>
        <p:sp>
          <p:nvSpPr>
            <p:cNvPr id="32" name="矩形: 圓角 18">
              <a:extLst>
                <a:ext uri="{FF2B5EF4-FFF2-40B4-BE49-F238E27FC236}">
                  <a16:creationId xmlns:a16="http://schemas.microsoft.com/office/drawing/2014/main" id="{17CD242B-2151-BDB4-F6C0-FA10FD5C2A96}"/>
                </a:ext>
              </a:extLst>
            </p:cNvPr>
            <p:cNvSpPr/>
            <p:nvPr/>
          </p:nvSpPr>
          <p:spPr>
            <a:xfrm>
              <a:off x="281575" y="3179642"/>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3" name="圖形 32">
              <a:extLst>
                <a:ext uri="{FF2B5EF4-FFF2-40B4-BE49-F238E27FC236}">
                  <a16:creationId xmlns:a16="http://schemas.microsoft.com/office/drawing/2014/main" id="{9E424D1D-138C-F32A-7B8C-A84DCE8B5D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3459" y="3369882"/>
              <a:ext cx="838200" cy="609600"/>
            </a:xfrm>
            <a:prstGeom prst="rect">
              <a:avLst/>
            </a:prstGeom>
          </p:spPr>
        </p:pic>
      </p:grpSp>
      <p:sp>
        <p:nvSpPr>
          <p:cNvPr id="36" name="文字方塊 35">
            <a:extLst>
              <a:ext uri="{FF2B5EF4-FFF2-40B4-BE49-F238E27FC236}">
                <a16:creationId xmlns:a16="http://schemas.microsoft.com/office/drawing/2014/main" id="{209A3489-3752-FDA3-0938-12800609379A}"/>
              </a:ext>
            </a:extLst>
          </p:cNvPr>
          <p:cNvSpPr txBox="1"/>
          <p:nvPr/>
        </p:nvSpPr>
        <p:spPr>
          <a:xfrm>
            <a:off x="462582" y="310391"/>
            <a:ext cx="11309417" cy="1200329"/>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Dual 2.5GbE (2.5G/1G) Multi-Gig ports for </a:t>
            </a:r>
          </a:p>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speedy transfer &amp; management right away</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矩形: 圓角 3">
            <a:extLst>
              <a:ext uri="{FF2B5EF4-FFF2-40B4-BE49-F238E27FC236}">
                <a16:creationId xmlns:a16="http://schemas.microsoft.com/office/drawing/2014/main" id="{C6A800B1-AD45-6001-8116-CB0C9BADE255}"/>
              </a:ext>
            </a:extLst>
          </p:cNvPr>
          <p:cNvSpPr/>
          <p:nvPr/>
        </p:nvSpPr>
        <p:spPr>
          <a:xfrm>
            <a:off x="1596683" y="4991373"/>
            <a:ext cx="717639" cy="888924"/>
          </a:xfrm>
          <a:prstGeom prst="roundRect">
            <a:avLst>
              <a:gd name="adj" fmla="val 7493"/>
            </a:avLst>
          </a:prstGeom>
          <a:noFill/>
          <a:ln w="3810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4" name="Picture 2" descr="C:\Users\user\Desktop\21_PPT對稿QNAP AQC107 10G網卡\29384737_xxl.png">
            <a:extLst>
              <a:ext uri="{FF2B5EF4-FFF2-40B4-BE49-F238E27FC236}">
                <a16:creationId xmlns:a16="http://schemas.microsoft.com/office/drawing/2014/main" id="{71DAEB6A-F5C7-56F4-3B24-959DCA5C8436}"/>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9000" contrast="57000"/>
                    </a14:imgEffect>
                  </a14:imgLayer>
                </a14:imgProps>
              </a:ext>
              <a:ext uri="{28A0092B-C50C-407E-A947-70E740481C1C}">
                <a14:useLocalDpi xmlns:a14="http://schemas.microsoft.com/office/drawing/2010/main"/>
              </a:ext>
            </a:extLst>
          </a:blip>
          <a:srcRect/>
          <a:stretch>
            <a:fillRect/>
          </a:stretch>
        </p:blipFill>
        <p:spPr bwMode="auto">
          <a:xfrm rot="21121603">
            <a:off x="1975140" y="5450404"/>
            <a:ext cx="1889363" cy="1750077"/>
          </a:xfrm>
          <a:prstGeom prst="rect">
            <a:avLst/>
          </a:prstGeom>
          <a:ln>
            <a:noFill/>
          </a:ln>
          <a:effectLst>
            <a:outerShdw blurRad="228600" dist="241300" dir="4500000" algn="tr" rotWithShape="0">
              <a:prstClr val="black">
                <a:alpha val="37000"/>
              </a:prstClr>
            </a:outerShdw>
          </a:effectLst>
        </p:spPr>
      </p:pic>
      <p:sp>
        <p:nvSpPr>
          <p:cNvPr id="21" name="矩形 20">
            <a:extLst>
              <a:ext uri="{FF2B5EF4-FFF2-40B4-BE49-F238E27FC236}">
                <a16:creationId xmlns:a16="http://schemas.microsoft.com/office/drawing/2014/main" id="{FFB728D2-73FF-889D-8C2B-CAC102DB598A}"/>
              </a:ext>
            </a:extLst>
          </p:cNvPr>
          <p:cNvSpPr/>
          <p:nvPr/>
        </p:nvSpPr>
        <p:spPr>
          <a:xfrm>
            <a:off x="7154117" y="4933808"/>
            <a:ext cx="4244064" cy="523220"/>
          </a:xfrm>
          <a:prstGeom prst="rect">
            <a:avLst/>
          </a:prstGeom>
        </p:spPr>
        <p:txBody>
          <a:bodyPr wrap="square" lIns="91440" tIns="45720" rIns="91440" bIns="45720" anchor="t">
            <a:spAutoFit/>
          </a:bodyPr>
          <a:lstStyle/>
          <a:p>
            <a:pPr algn="ctr" fontAlgn="base"/>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Note: clients and switch must also support 2.5GbE to achieve the 2.5GbE link speed.</a:t>
            </a:r>
            <a:endParaRPr 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24252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ED64D25C-0CC0-E745-999E-EA3238D16D5C}"/>
              </a:ext>
            </a:extLst>
          </p:cNvPr>
          <p:cNvSpPr txBox="1"/>
          <p:nvPr/>
        </p:nvSpPr>
        <p:spPr>
          <a:xfrm>
            <a:off x="1429445" y="1932606"/>
            <a:ext cx="7183855" cy="1163267"/>
          </a:xfrm>
          <a:prstGeom prst="rect">
            <a:avLst/>
          </a:prstGeom>
          <a:noFill/>
        </p:spPr>
        <p:txBody>
          <a:bodyPr wrap="square" lIns="121920" tIns="60960" rIns="121920" bIns="60960" rtlCol="0" anchor="t">
            <a:spAutoFit/>
          </a:bodyPr>
          <a:lstStyle/>
          <a:p>
            <a:pPr marL="232828" indent="-232828">
              <a:lnSpc>
                <a:spcPct val="150000"/>
              </a:lnSpc>
              <a:buClr>
                <a:srgbClr val="F34F21"/>
              </a:buClr>
              <a:buFont typeface="Arial"/>
              <a:buChar char="•"/>
            </a:pPr>
            <a:r>
              <a:rPr lang="en-US" altLang="zh-TW" sz="2400">
                <a:solidFill>
                  <a:schemeClr val="bg1"/>
                </a:solidFill>
                <a:latin typeface="Arial" panose="020B0604020202020204" pitchFamily="34" charset="0"/>
                <a:ea typeface="微軟正黑體"/>
                <a:cs typeface="Arial" panose="020B0604020202020204" pitchFamily="34" charset="0"/>
              </a:rPr>
              <a:t>Integrated 2 x 25GbE SFP28 </a:t>
            </a:r>
            <a:r>
              <a:rPr lang="en" altLang="zh-TW" sz="2400">
                <a:solidFill>
                  <a:schemeClr val="bg1"/>
                </a:solidFill>
                <a:latin typeface="Arial" panose="020B0604020202020204" pitchFamily="34" charset="0"/>
                <a:ea typeface="微軟正黑體"/>
                <a:cs typeface="Arial" panose="020B0604020202020204" pitchFamily="34" charset="0"/>
              </a:rPr>
              <a:t>SmartNIC</a:t>
            </a:r>
            <a:r>
              <a:rPr lang="en-US" altLang="zh-TW" sz="2400">
                <a:solidFill>
                  <a:schemeClr val="bg1"/>
                </a:solidFill>
                <a:latin typeface="Arial" panose="020B0604020202020204" pitchFamily="34" charset="0"/>
                <a:ea typeface="微軟正黑體"/>
                <a:cs typeface="Arial" panose="020B0604020202020204" pitchFamily="34" charset="0"/>
              </a:rPr>
              <a:t> </a:t>
            </a:r>
            <a:r>
              <a:rPr lang="en-US" altLang="zh-CN" sz="2400">
                <a:solidFill>
                  <a:schemeClr val="bg1"/>
                </a:solidFill>
                <a:latin typeface="Arial" panose="020B0604020202020204" pitchFamily="34" charset="0"/>
                <a:ea typeface="微軟正黑體"/>
                <a:cs typeface="Arial" panose="020B0604020202020204" pitchFamily="34" charset="0"/>
              </a:rPr>
              <a:t>ports</a:t>
            </a:r>
            <a:endParaRPr lang="en-US" altLang="zh-TW"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32828" indent="-232828">
              <a:lnSpc>
                <a:spcPct val="150000"/>
              </a:lnSpc>
              <a:buClr>
                <a:srgbClr val="F34F21"/>
              </a:buClr>
              <a:buFont typeface="Arial"/>
              <a:buChar char="•"/>
            </a:pPr>
            <a:r>
              <a:rPr lang="en-US" altLang="zh-TW" sz="2400">
                <a:solidFill>
                  <a:schemeClr val="bg1"/>
                </a:solidFill>
                <a:latin typeface="Arial" panose="020B0604020202020204" pitchFamily="34" charset="0"/>
                <a:ea typeface="微軟正黑體"/>
                <a:cs typeface="Arial" panose="020B0604020202020204" pitchFamily="34" charset="0"/>
              </a:rPr>
              <a:t>Link Aggregation for increased performance</a:t>
            </a:r>
          </a:p>
        </p:txBody>
      </p:sp>
      <p:sp>
        <p:nvSpPr>
          <p:cNvPr id="10" name="文字方塊 9">
            <a:extLst>
              <a:ext uri="{FF2B5EF4-FFF2-40B4-BE49-F238E27FC236}">
                <a16:creationId xmlns:a16="http://schemas.microsoft.com/office/drawing/2014/main" id="{54BF444D-CBE4-845A-1E98-E33E67318C1C}"/>
              </a:ext>
            </a:extLst>
          </p:cNvPr>
          <p:cNvSpPr txBox="1"/>
          <p:nvPr/>
        </p:nvSpPr>
        <p:spPr>
          <a:xfrm>
            <a:off x="636895" y="384331"/>
            <a:ext cx="10882535" cy="1200329"/>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Dual 25GbE SFP28 ports for next-gen speed</a:t>
            </a:r>
          </a:p>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and future business growth</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3" name="圖片 12">
            <a:extLst>
              <a:ext uri="{FF2B5EF4-FFF2-40B4-BE49-F238E27FC236}">
                <a16:creationId xmlns:a16="http://schemas.microsoft.com/office/drawing/2014/main" id="{544BA207-B044-70DE-68E7-53EDE11ED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65" y="3629025"/>
            <a:ext cx="10919466" cy="2017918"/>
          </a:xfrm>
          <a:prstGeom prst="rect">
            <a:avLst/>
          </a:prstGeom>
        </p:spPr>
      </p:pic>
      <p:grpSp>
        <p:nvGrpSpPr>
          <p:cNvPr id="16" name="群組 15">
            <a:extLst>
              <a:ext uri="{FF2B5EF4-FFF2-40B4-BE49-F238E27FC236}">
                <a16:creationId xmlns:a16="http://schemas.microsoft.com/office/drawing/2014/main" id="{B6A30B82-F204-F4AA-13ED-EADDEEA0EC5C}"/>
              </a:ext>
            </a:extLst>
          </p:cNvPr>
          <p:cNvGrpSpPr/>
          <p:nvPr/>
        </p:nvGrpSpPr>
        <p:grpSpPr>
          <a:xfrm>
            <a:off x="8934534" y="1584660"/>
            <a:ext cx="2127427" cy="2717684"/>
            <a:chOff x="1899989" y="3213600"/>
            <a:chExt cx="2127427" cy="2717684"/>
          </a:xfrm>
        </p:grpSpPr>
        <p:pic>
          <p:nvPicPr>
            <p:cNvPr id="19" name="圖形 18">
              <a:extLst>
                <a:ext uri="{FF2B5EF4-FFF2-40B4-BE49-F238E27FC236}">
                  <a16:creationId xmlns:a16="http://schemas.microsoft.com/office/drawing/2014/main" id="{23D68C0E-D649-D98C-DA6E-33879CB0C3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989" y="3213600"/>
              <a:ext cx="2127427" cy="2717684"/>
            </a:xfrm>
            <a:prstGeom prst="rect">
              <a:avLst/>
            </a:prstGeom>
          </p:spPr>
        </p:pic>
        <p:sp>
          <p:nvSpPr>
            <p:cNvPr id="20" name="文字方塊 19">
              <a:extLst>
                <a:ext uri="{FF2B5EF4-FFF2-40B4-BE49-F238E27FC236}">
                  <a16:creationId xmlns:a16="http://schemas.microsoft.com/office/drawing/2014/main" id="{AF5A3004-CCAD-552A-D746-A51AB44ACE2E}"/>
                </a:ext>
              </a:extLst>
            </p:cNvPr>
            <p:cNvSpPr txBox="1"/>
            <p:nvPr/>
          </p:nvSpPr>
          <p:spPr>
            <a:xfrm>
              <a:off x="2052322" y="3326238"/>
              <a:ext cx="1822759" cy="738664"/>
            </a:xfrm>
            <a:prstGeom prst="rect">
              <a:avLst/>
            </a:prstGeom>
            <a:noFill/>
          </p:spPr>
          <p:txBody>
            <a:bodyPr wrap="square" rtlCol="0">
              <a:spAutoFit/>
            </a:bodyPr>
            <a:lstStyle/>
            <a:p>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Supports 25GbE SFP28</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transceivers &amp; LC cable</a:t>
              </a:r>
            </a:p>
          </p:txBody>
        </p:sp>
        <p:pic>
          <p:nvPicPr>
            <p:cNvPr id="21" name="圖片 20">
              <a:extLst>
                <a:ext uri="{FF2B5EF4-FFF2-40B4-BE49-F238E27FC236}">
                  <a16:creationId xmlns:a16="http://schemas.microsoft.com/office/drawing/2014/main" id="{5DD31FC1-811D-9425-93FC-9D6E2B898FF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138692" y="4216368"/>
              <a:ext cx="1684639" cy="1645330"/>
            </a:xfrm>
            <a:prstGeom prst="rect">
              <a:avLst/>
            </a:prstGeom>
          </p:spPr>
        </p:pic>
      </p:grpSp>
      <p:sp>
        <p:nvSpPr>
          <p:cNvPr id="22" name="矩形: 圓角 21">
            <a:extLst>
              <a:ext uri="{FF2B5EF4-FFF2-40B4-BE49-F238E27FC236}">
                <a16:creationId xmlns:a16="http://schemas.microsoft.com/office/drawing/2014/main" id="{AE255570-59C8-09C4-1DC4-3C168B10F4FC}"/>
              </a:ext>
            </a:extLst>
          </p:cNvPr>
          <p:cNvSpPr/>
          <p:nvPr/>
        </p:nvSpPr>
        <p:spPr>
          <a:xfrm>
            <a:off x="5076771" y="4942004"/>
            <a:ext cx="1070317" cy="787157"/>
          </a:xfrm>
          <a:prstGeom prst="roundRect">
            <a:avLst>
              <a:gd name="adj" fmla="val 13240"/>
            </a:avLst>
          </a:prstGeom>
          <a:noFill/>
          <a:ln w="4445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390702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F5675C0D-5466-BA0F-9F4F-676D78FFD32B}"/>
              </a:ext>
            </a:extLst>
          </p:cNvPr>
          <p:cNvPicPr>
            <a:picLocks noChangeAspect="1"/>
          </p:cNvPicPr>
          <p:nvPr/>
        </p:nvPicPr>
        <p:blipFill rotWithShape="1">
          <a:blip r:embed="rId3">
            <a:extLst>
              <a:ext uri="{28A0092B-C50C-407E-A947-70E740481C1C}">
                <a14:useLocalDpi xmlns:a14="http://schemas.microsoft.com/office/drawing/2010/main" val="0"/>
              </a:ext>
            </a:extLst>
          </a:blip>
          <a:srcRect r="34493"/>
          <a:stretch/>
        </p:blipFill>
        <p:spPr>
          <a:xfrm>
            <a:off x="4930989" y="3787915"/>
            <a:ext cx="7261012" cy="2048400"/>
          </a:xfrm>
          <a:prstGeom prst="rect">
            <a:avLst/>
          </a:prstGeom>
        </p:spPr>
      </p:pic>
      <p:pic>
        <p:nvPicPr>
          <p:cNvPr id="1026" name="Picture 2" descr="qsw-m5216-1t">
            <a:extLst>
              <a:ext uri="{FF2B5EF4-FFF2-40B4-BE49-F238E27FC236}">
                <a16:creationId xmlns:a16="http://schemas.microsoft.com/office/drawing/2014/main" id="{3C05535E-54E3-1241-B371-4CA770211D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3" b="32665"/>
          <a:stretch/>
        </p:blipFill>
        <p:spPr bwMode="auto">
          <a:xfrm>
            <a:off x="466610" y="5174828"/>
            <a:ext cx="3010448" cy="756031"/>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13D19450-4192-E34B-838F-087361906393}"/>
              </a:ext>
            </a:extLst>
          </p:cNvPr>
          <p:cNvSpPr>
            <a:spLocks noGrp="1"/>
          </p:cNvSpPr>
          <p:nvPr>
            <p:ph type="title" idx="4294967295"/>
          </p:nvPr>
        </p:nvSpPr>
        <p:spPr>
          <a:xfrm>
            <a:off x="623248" y="278211"/>
            <a:ext cx="11370249" cy="1528762"/>
          </a:xfrm>
        </p:spPr>
        <p:txBody>
          <a:bodyPr>
            <a:normAutofit/>
          </a:bodyPr>
          <a:lstStyle/>
          <a:p>
            <a:pPr algn="ctr"/>
            <a:r>
              <a:rPr kumimoji="1" lang="en-US" altLang="zh-TW" sz="3600" b="1">
                <a:solidFill>
                  <a:schemeClr val="bg1"/>
                </a:solidFill>
                <a:latin typeface="Arial" panose="020B0604020202020204" pitchFamily="34" charset="0"/>
                <a:ea typeface="微軟正黑體"/>
                <a:cs typeface="Arial" panose="020B0604020202020204" pitchFamily="34" charset="0"/>
              </a:rPr>
              <a:t>Flexible Ethernet configuration</a:t>
            </a:r>
            <a:r>
              <a:rPr kumimoji="1" lang="zh-TW" altLang="en-US" sz="3600" b="1">
                <a:solidFill>
                  <a:schemeClr val="bg1"/>
                </a:solidFill>
                <a:latin typeface="Arial" panose="020B0604020202020204" pitchFamily="34" charset="0"/>
                <a:ea typeface="微軟正黑體"/>
                <a:cs typeface="Arial" panose="020B0604020202020204" pitchFamily="34" charset="0"/>
              </a:rPr>
              <a:t> 25GbE </a:t>
            </a:r>
            <a:r>
              <a:rPr kumimoji="1" lang="en-US" altLang="zh-TW" sz="3600" b="1">
                <a:solidFill>
                  <a:schemeClr val="bg1"/>
                </a:solidFill>
                <a:latin typeface="Arial" panose="020B0604020202020204" pitchFamily="34" charset="0"/>
                <a:ea typeface="微軟正黑體"/>
                <a:cs typeface="Arial" panose="020B0604020202020204" pitchFamily="34" charset="0"/>
              </a:rPr>
              <a:t>is also compatible with </a:t>
            </a:r>
            <a:r>
              <a:rPr kumimoji="1" lang="zh-TW" altLang="en-US" sz="3600" b="1">
                <a:solidFill>
                  <a:schemeClr val="bg1"/>
                </a:solidFill>
                <a:latin typeface="Arial" panose="020B0604020202020204" pitchFamily="34" charset="0"/>
                <a:ea typeface="微軟正黑體"/>
                <a:cs typeface="Arial" panose="020B0604020202020204" pitchFamily="34" charset="0"/>
              </a:rPr>
              <a:t>10GbE</a:t>
            </a:r>
            <a:r>
              <a:rPr kumimoji="1" lang="en-US" altLang="zh-TW" sz="3600" b="1">
                <a:solidFill>
                  <a:schemeClr val="bg1"/>
                </a:solidFill>
                <a:latin typeface="Arial" panose="020B0604020202020204" pitchFamily="34" charset="0"/>
                <a:ea typeface="微軟正黑體"/>
                <a:cs typeface="Arial" panose="020B0604020202020204" pitchFamily="34" charset="0"/>
              </a:rPr>
              <a:t> and </a:t>
            </a:r>
            <a:r>
              <a:rPr kumimoji="1" lang="zh-TW" altLang="en-US" sz="3600" b="1">
                <a:solidFill>
                  <a:schemeClr val="bg1"/>
                </a:solidFill>
                <a:latin typeface="Arial" panose="020B0604020202020204" pitchFamily="34" charset="0"/>
                <a:ea typeface="微軟正黑體"/>
                <a:cs typeface="Arial" panose="020B0604020202020204" pitchFamily="34" charset="0"/>
              </a:rPr>
              <a:t>1GbE</a:t>
            </a:r>
            <a:r>
              <a:rPr kumimoji="1" lang="en-US" altLang="zh-TW" sz="3600" b="1">
                <a:solidFill>
                  <a:schemeClr val="bg1"/>
                </a:solidFill>
                <a:latin typeface="Arial" panose="020B0604020202020204" pitchFamily="34" charset="0"/>
                <a:ea typeface="微軟正黑體"/>
                <a:cs typeface="Arial" panose="020B0604020202020204" pitchFamily="34" charset="0"/>
              </a:rPr>
              <a:t> environment</a:t>
            </a:r>
            <a:endParaRPr lang="zh-TW" sz="3600" b="1">
              <a:solidFill>
                <a:schemeClr val="bg1"/>
              </a:solidFill>
              <a:latin typeface="Arial" panose="020B0604020202020204" pitchFamily="34" charset="0"/>
              <a:cs typeface="Arial" panose="020B0604020202020204" pitchFamily="34" charset="0"/>
            </a:endParaRPr>
          </a:p>
        </p:txBody>
      </p:sp>
      <p:sp>
        <p:nvSpPr>
          <p:cNvPr id="12" name="TextBox 19">
            <a:extLst>
              <a:ext uri="{FF2B5EF4-FFF2-40B4-BE49-F238E27FC236}">
                <a16:creationId xmlns:a16="http://schemas.microsoft.com/office/drawing/2014/main" id="{7D7FB26F-986E-4B61-9F00-2DC96E43BC2E}"/>
              </a:ext>
            </a:extLst>
          </p:cNvPr>
          <p:cNvSpPr txBox="1"/>
          <p:nvPr/>
        </p:nvSpPr>
        <p:spPr>
          <a:xfrm>
            <a:off x="708536" y="1691053"/>
            <a:ext cx="6485283" cy="2154436"/>
          </a:xfrm>
          <a:prstGeom prst="rect">
            <a:avLst/>
          </a:prstGeom>
          <a:noFill/>
        </p:spPr>
        <p:txBody>
          <a:bodyPr wrap="square" lIns="121920" tIns="60960" rIns="121920" bIns="60960" rtlCol="0" anchor="t">
            <a:spAutoFit/>
          </a:bodyPr>
          <a:lstStyle/>
          <a:p>
            <a:pPr marL="232828" indent="-232828">
              <a:buClr>
                <a:srgbClr val="F34F21"/>
              </a:buClr>
              <a:buFont typeface="Arial"/>
              <a:buChar char="•"/>
            </a:pP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The 25GbE SFP28 Ethernet ports support transceivers or DAC cables</a:t>
            </a:r>
          </a:p>
          <a:p>
            <a:pPr marL="232828" indent="-232828">
              <a:buClr>
                <a:srgbClr val="F34F21"/>
              </a:buClr>
              <a:buFont typeface="Arial"/>
              <a:buChar char="•"/>
            </a:pP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Compatible with </a:t>
            </a:r>
            <a:r>
              <a:rPr lang="en-US" altLang="zh-TW" sz="2200">
                <a:solidFill>
                  <a:srgbClr val="FF0000"/>
                </a:solidFill>
                <a:latin typeface="Arial" panose="020B0604020202020204" pitchFamily="34" charset="0"/>
                <a:ea typeface="微軟正黑體" panose="020B0604030504040204" pitchFamily="34" charset="-120"/>
                <a:cs typeface="Arial" panose="020B0604020202020204" pitchFamily="34" charset="0"/>
              </a:rPr>
              <a:t>10GbE</a:t>
            </a: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 and </a:t>
            </a:r>
            <a:r>
              <a:rPr lang="en-US" altLang="zh-TW" sz="2200">
                <a:solidFill>
                  <a:srgbClr val="FF0000"/>
                </a:solidFill>
                <a:latin typeface="Arial" panose="020B0604020202020204" pitchFamily="34" charset="0"/>
                <a:ea typeface="微軟正黑體" panose="020B0604030504040204" pitchFamily="34" charset="-120"/>
                <a:cs typeface="Arial" panose="020B0604020202020204" pitchFamily="34" charset="0"/>
              </a:rPr>
              <a:t>1GbE</a:t>
            </a: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 networks</a:t>
            </a:r>
            <a:r>
              <a:rPr lang="zh-TW"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by using corresponding SFP+/SFP transceivers or DAC cables</a:t>
            </a:r>
          </a:p>
          <a:p>
            <a:pPr marL="232828" indent="-232828">
              <a:buClr>
                <a:srgbClr val="F34F21"/>
              </a:buClr>
              <a:buFont typeface="Arial"/>
              <a:buChar char="•"/>
            </a:pPr>
            <a:r>
              <a:rPr lang="en-US" altLang="zh-TW" sz="2200">
                <a:solidFill>
                  <a:schemeClr val="bg1"/>
                </a:solidFill>
                <a:latin typeface="Arial" panose="020B0604020202020204" pitchFamily="34" charset="0"/>
                <a:ea typeface="微軟正黑體" panose="020B0604030504040204" pitchFamily="34" charset="-120"/>
                <a:cs typeface="Arial" panose="020B0604020202020204" pitchFamily="34" charset="0"/>
              </a:rPr>
              <a:t>Auto-negotiation the link speed</a:t>
            </a:r>
            <a:endParaRPr lang="zh-CN" altLang="en-US" sz="2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5" name="Google Shape;1028;p60">
            <a:extLst>
              <a:ext uri="{FF2B5EF4-FFF2-40B4-BE49-F238E27FC236}">
                <a16:creationId xmlns:a16="http://schemas.microsoft.com/office/drawing/2014/main" id="{59DBAA1E-98E8-40E6-8710-C8001B63EF05}"/>
              </a:ext>
            </a:extLst>
          </p:cNvPr>
          <p:cNvPicPr preferRelativeResize="0">
            <a:picLocks noChangeAspect="1"/>
          </p:cNvPicPr>
          <p:nvPr/>
        </p:nvPicPr>
        <p:blipFill rotWithShape="1">
          <a:blip r:embed="rId5" cstate="print">
            <a:alphaModFix/>
            <a:extLst>
              <a:ext uri="{28A0092B-C50C-407E-A947-70E740481C1C}">
                <a14:useLocalDpi xmlns:a14="http://schemas.microsoft.com/office/drawing/2010/main"/>
              </a:ext>
            </a:extLst>
          </a:blip>
          <a:srcRect/>
          <a:stretch/>
        </p:blipFill>
        <p:spPr>
          <a:xfrm>
            <a:off x="524664" y="3372472"/>
            <a:ext cx="2826637" cy="1860516"/>
          </a:xfrm>
          <a:prstGeom prst="rect">
            <a:avLst/>
          </a:prstGeom>
          <a:noFill/>
          <a:ln>
            <a:noFill/>
          </a:ln>
          <a:effectLst>
            <a:outerShdw blurRad="101600" dist="38100" dir="2700000" algn="tl" rotWithShape="0">
              <a:prstClr val="black">
                <a:alpha val="40000"/>
              </a:prstClr>
            </a:outerShdw>
          </a:effectLst>
        </p:spPr>
      </p:pic>
      <p:sp>
        <p:nvSpPr>
          <p:cNvPr id="24" name="文字方塊 23">
            <a:extLst>
              <a:ext uri="{FF2B5EF4-FFF2-40B4-BE49-F238E27FC236}">
                <a16:creationId xmlns:a16="http://schemas.microsoft.com/office/drawing/2014/main" id="{FE708E81-9030-401C-867B-B2E44B2954F3}"/>
              </a:ext>
            </a:extLst>
          </p:cNvPr>
          <p:cNvSpPr txBox="1"/>
          <p:nvPr/>
        </p:nvSpPr>
        <p:spPr>
          <a:xfrm>
            <a:off x="539240" y="4628238"/>
            <a:ext cx="2624485" cy="523220"/>
          </a:xfrm>
          <a:prstGeom prst="rect">
            <a:avLst/>
          </a:prstGeom>
          <a:noFill/>
        </p:spPr>
        <p:txBody>
          <a:bodyPr wrap="square" rtlCol="0">
            <a:spAutoFit/>
          </a:body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10GbE Switch</a:t>
            </a:r>
          </a:p>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QSW 10GbE switch series</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文字方塊 24">
            <a:extLst>
              <a:ext uri="{FF2B5EF4-FFF2-40B4-BE49-F238E27FC236}">
                <a16:creationId xmlns:a16="http://schemas.microsoft.com/office/drawing/2014/main" id="{3A5F6336-3447-4808-8B6B-8B6B792B7358}"/>
              </a:ext>
            </a:extLst>
          </p:cNvPr>
          <p:cNvSpPr txBox="1"/>
          <p:nvPr/>
        </p:nvSpPr>
        <p:spPr>
          <a:xfrm>
            <a:off x="375341" y="5938356"/>
            <a:ext cx="4407278" cy="307777"/>
          </a:xfrm>
          <a:prstGeom prst="rect">
            <a:avLst/>
          </a:prstGeom>
          <a:noFill/>
        </p:spPr>
        <p:txBody>
          <a:bodyPr wrap="square" rtlCol="0">
            <a:spAutoFit/>
          </a:bodyPr>
          <a:lstStyle/>
          <a:p>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QNAP QSW-M5216-1T 16-port 25GbE switch</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圓角 22">
            <a:extLst>
              <a:ext uri="{FF2B5EF4-FFF2-40B4-BE49-F238E27FC236}">
                <a16:creationId xmlns:a16="http://schemas.microsoft.com/office/drawing/2014/main" id="{7EE18105-EBE8-449F-9BE1-84B483B99F61}"/>
              </a:ext>
            </a:extLst>
          </p:cNvPr>
          <p:cNvSpPr/>
          <p:nvPr/>
        </p:nvSpPr>
        <p:spPr>
          <a:xfrm>
            <a:off x="3433076" y="5413681"/>
            <a:ext cx="1349543" cy="274013"/>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333" b="1">
                <a:solidFill>
                  <a:srgbClr val="FF6600"/>
                </a:solidFill>
                <a:latin typeface="Arial" panose="020B0604020202020204" pitchFamily="34" charset="0"/>
                <a:ea typeface="微軟正黑體" panose="020B0604030504040204" pitchFamily="34" charset="-120"/>
                <a:cs typeface="Arial" panose="020B0604020202020204" pitchFamily="34" charset="0"/>
              </a:rPr>
              <a:t>25GbE SFP28</a:t>
            </a:r>
          </a:p>
        </p:txBody>
      </p:sp>
      <p:sp>
        <p:nvSpPr>
          <p:cNvPr id="46" name="矩形: 圓角 22">
            <a:extLst>
              <a:ext uri="{FF2B5EF4-FFF2-40B4-BE49-F238E27FC236}">
                <a16:creationId xmlns:a16="http://schemas.microsoft.com/office/drawing/2014/main" id="{F89B1FD6-5C4E-4013-ACD5-5484A92B9B63}"/>
              </a:ext>
            </a:extLst>
          </p:cNvPr>
          <p:cNvSpPr/>
          <p:nvPr/>
        </p:nvSpPr>
        <p:spPr>
          <a:xfrm>
            <a:off x="3433076" y="4244544"/>
            <a:ext cx="1264804" cy="274013"/>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333" b="1">
                <a:solidFill>
                  <a:srgbClr val="FF6600"/>
                </a:solidFill>
                <a:latin typeface="Arial" panose="020B0604020202020204" pitchFamily="34" charset="0"/>
                <a:ea typeface="微軟正黑體" panose="020B0604030504040204" pitchFamily="34" charset="-120"/>
                <a:cs typeface="Arial" panose="020B0604020202020204" pitchFamily="34" charset="0"/>
              </a:rPr>
              <a:t>10GbE SFP+</a:t>
            </a:r>
          </a:p>
        </p:txBody>
      </p:sp>
      <p:grpSp>
        <p:nvGrpSpPr>
          <p:cNvPr id="3" name="群組 2">
            <a:extLst>
              <a:ext uri="{FF2B5EF4-FFF2-40B4-BE49-F238E27FC236}">
                <a16:creationId xmlns:a16="http://schemas.microsoft.com/office/drawing/2014/main" id="{39FDD20B-A273-588F-A468-DB3AD9CF6523}"/>
              </a:ext>
            </a:extLst>
          </p:cNvPr>
          <p:cNvGrpSpPr/>
          <p:nvPr/>
        </p:nvGrpSpPr>
        <p:grpSpPr>
          <a:xfrm>
            <a:off x="7594760" y="1796770"/>
            <a:ext cx="4341108" cy="2717684"/>
            <a:chOff x="7536277" y="3700079"/>
            <a:chExt cx="4341108" cy="2717684"/>
          </a:xfrm>
        </p:grpSpPr>
        <p:pic>
          <p:nvPicPr>
            <p:cNvPr id="53" name="圖形 52">
              <a:extLst>
                <a:ext uri="{FF2B5EF4-FFF2-40B4-BE49-F238E27FC236}">
                  <a16:creationId xmlns:a16="http://schemas.microsoft.com/office/drawing/2014/main" id="{051F8780-1348-4D2D-82E3-32E69BD7A4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36277" y="3700079"/>
              <a:ext cx="2127427" cy="2717684"/>
            </a:xfrm>
            <a:prstGeom prst="rect">
              <a:avLst/>
            </a:prstGeom>
          </p:spPr>
        </p:pic>
        <p:sp>
          <p:nvSpPr>
            <p:cNvPr id="18" name="文字方塊 17">
              <a:extLst>
                <a:ext uri="{FF2B5EF4-FFF2-40B4-BE49-F238E27FC236}">
                  <a16:creationId xmlns:a16="http://schemas.microsoft.com/office/drawing/2014/main" id="{6AD9A377-4505-41A0-96A0-4E9843AC2B0E}"/>
                </a:ext>
              </a:extLst>
            </p:cNvPr>
            <p:cNvSpPr txBox="1"/>
            <p:nvPr/>
          </p:nvSpPr>
          <p:spPr>
            <a:xfrm>
              <a:off x="7687922" y="3746398"/>
              <a:ext cx="1774555" cy="666977"/>
            </a:xfrm>
            <a:prstGeom prst="rect">
              <a:avLst/>
            </a:prstGeom>
            <a:noFill/>
          </p:spPr>
          <p:txBody>
            <a:bodyPr wrap="square" rtlCol="0">
              <a:spAutoFit/>
            </a:bodyPr>
            <a:lstStyle/>
            <a:p>
              <a:pPr algn="ctr"/>
              <a:r>
                <a:rPr lang="en-US" altLang="zh-TW" sz="1867">
                  <a:solidFill>
                    <a:schemeClr val="bg1"/>
                  </a:solidFill>
                  <a:latin typeface="+mj-lt"/>
                  <a:ea typeface="微軟正黑體" panose="020B0604030504040204" pitchFamily="34" charset="-120"/>
                </a:rPr>
                <a:t>10GbE SFP+</a:t>
              </a:r>
            </a:p>
            <a:p>
              <a:pPr algn="ctr"/>
              <a:r>
                <a:rPr lang="en-US" altLang="zh-TW" sz="1867">
                  <a:solidFill>
                    <a:schemeClr val="bg1"/>
                  </a:solidFill>
                  <a:latin typeface="+mj-lt"/>
                  <a:ea typeface="微軟正黑體" panose="020B0604030504040204" pitchFamily="34" charset="-120"/>
                </a:rPr>
                <a:t>transceiver</a:t>
              </a:r>
              <a:endParaRPr lang="zh-TW" altLang="en-US" sz="1867">
                <a:solidFill>
                  <a:schemeClr val="bg1"/>
                </a:solidFill>
                <a:latin typeface="+mj-lt"/>
                <a:ea typeface="微軟正黑體" panose="020B0604030504040204" pitchFamily="34" charset="-120"/>
              </a:endParaRPr>
            </a:p>
          </p:txBody>
        </p:sp>
        <p:pic>
          <p:nvPicPr>
            <p:cNvPr id="47" name="圖形 46">
              <a:extLst>
                <a:ext uri="{FF2B5EF4-FFF2-40B4-BE49-F238E27FC236}">
                  <a16:creationId xmlns:a16="http://schemas.microsoft.com/office/drawing/2014/main" id="{F98FA1D4-BC86-A34E-BD7F-19A2EB74BC9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49958" y="3700079"/>
              <a:ext cx="2127427" cy="2717684"/>
            </a:xfrm>
            <a:prstGeom prst="rect">
              <a:avLst/>
            </a:prstGeom>
          </p:spPr>
        </p:pic>
        <p:sp>
          <p:nvSpPr>
            <p:cNvPr id="48" name="文字方塊 47">
              <a:extLst>
                <a:ext uri="{FF2B5EF4-FFF2-40B4-BE49-F238E27FC236}">
                  <a16:creationId xmlns:a16="http://schemas.microsoft.com/office/drawing/2014/main" id="{676FBB4A-1513-A34F-8B86-A9F40F434F2D}"/>
                </a:ext>
              </a:extLst>
            </p:cNvPr>
            <p:cNvSpPr txBox="1"/>
            <p:nvPr/>
          </p:nvSpPr>
          <p:spPr>
            <a:xfrm>
              <a:off x="9901603" y="3746397"/>
              <a:ext cx="1774555" cy="666977"/>
            </a:xfrm>
            <a:prstGeom prst="rect">
              <a:avLst/>
            </a:prstGeom>
            <a:noFill/>
          </p:spPr>
          <p:txBody>
            <a:bodyPr wrap="square" rtlCol="0">
              <a:spAutoFit/>
            </a:bodyPr>
            <a:lstStyle>
              <a:defPPr>
                <a:defRPr lang="zh-TW"/>
              </a:defPPr>
              <a:lvl1pPr algn="ctr">
                <a:defRPr sz="1867">
                  <a:solidFill>
                    <a:schemeClr val="bg1"/>
                  </a:solidFill>
                  <a:latin typeface="+mj-lt"/>
                  <a:ea typeface="微軟正黑體" panose="020B0604030504040204" pitchFamily="34" charset="-120"/>
                </a:defRPr>
              </a:lvl1pPr>
            </a:lstStyle>
            <a:p>
              <a:r>
                <a:rPr lang="en-US" altLang="zh-TW"/>
                <a:t>1GbE SFP </a:t>
              </a:r>
            </a:p>
            <a:p>
              <a:r>
                <a:rPr lang="en-US" altLang="zh-TW"/>
                <a:t>transceiver</a:t>
              </a:r>
              <a:endParaRPr lang="zh-TW" altLang="en-US"/>
            </a:p>
          </p:txBody>
        </p:sp>
        <p:pic>
          <p:nvPicPr>
            <p:cNvPr id="49" name="圖片 48">
              <a:extLst>
                <a:ext uri="{FF2B5EF4-FFF2-40B4-BE49-F238E27FC236}">
                  <a16:creationId xmlns:a16="http://schemas.microsoft.com/office/drawing/2014/main" id="{FB3FB8B1-0D0B-CC44-96AE-37B2D799D67F}"/>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6000"/>
                      </a14:imgEffect>
                    </a14:imgLayer>
                  </a14:imgProps>
                </a:ext>
                <a:ext uri="{28A0092B-C50C-407E-A947-70E740481C1C}">
                  <a14:useLocalDpi xmlns:a14="http://schemas.microsoft.com/office/drawing/2010/main"/>
                </a:ext>
              </a:extLst>
            </a:blip>
            <a:stretch>
              <a:fillRect/>
            </a:stretch>
          </p:blipFill>
          <p:spPr>
            <a:xfrm>
              <a:off x="9811495" y="4706828"/>
              <a:ext cx="1823857" cy="1499211"/>
            </a:xfrm>
            <a:prstGeom prst="rect">
              <a:avLst/>
            </a:prstGeom>
          </p:spPr>
        </p:pic>
        <p:pic>
          <p:nvPicPr>
            <p:cNvPr id="43" name="圖片 42">
              <a:extLst>
                <a:ext uri="{FF2B5EF4-FFF2-40B4-BE49-F238E27FC236}">
                  <a16:creationId xmlns:a16="http://schemas.microsoft.com/office/drawing/2014/main" id="{0C81C79D-CCC6-4A43-8363-1C9D4992C8FE}"/>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bright="36000"/>
                      </a14:imgEffect>
                    </a14:imgLayer>
                  </a14:imgProps>
                </a:ext>
                <a:ext uri="{28A0092B-C50C-407E-A947-70E740481C1C}">
                  <a14:useLocalDpi xmlns:a14="http://schemas.microsoft.com/office/drawing/2010/main"/>
                </a:ext>
              </a:extLst>
            </a:blip>
            <a:stretch>
              <a:fillRect/>
            </a:stretch>
          </p:blipFill>
          <p:spPr>
            <a:xfrm>
              <a:off x="7609995" y="4706828"/>
              <a:ext cx="1823857" cy="1499211"/>
            </a:xfrm>
            <a:prstGeom prst="rect">
              <a:avLst/>
            </a:prstGeom>
          </p:spPr>
        </p:pic>
      </p:grpSp>
      <p:sp>
        <p:nvSpPr>
          <p:cNvPr id="38" name="文字方塊 37">
            <a:extLst>
              <a:ext uri="{FF2B5EF4-FFF2-40B4-BE49-F238E27FC236}">
                <a16:creationId xmlns:a16="http://schemas.microsoft.com/office/drawing/2014/main" id="{682349A8-38D4-45C1-BD1D-7DE6B5A61441}"/>
              </a:ext>
            </a:extLst>
          </p:cNvPr>
          <p:cNvSpPr txBox="1"/>
          <p:nvPr/>
        </p:nvSpPr>
        <p:spPr>
          <a:xfrm>
            <a:off x="7844532" y="4166869"/>
            <a:ext cx="1591345" cy="338554"/>
          </a:xfrm>
          <a:prstGeom prst="rect">
            <a:avLst/>
          </a:prstGeom>
          <a:noFill/>
        </p:spPr>
        <p:txBody>
          <a:bodyPr wrap="square" rtlCol="0">
            <a:spAutoFit/>
          </a:bodyPr>
          <a:lstStyle/>
          <a:p>
            <a:r>
              <a:rPr lang="en-US" altLang="zh-TW" sz="1600">
                <a:solidFill>
                  <a:schemeClr val="bg1"/>
                </a:solidFill>
                <a:latin typeface="+mj-lt"/>
                <a:ea typeface="微軟正黑體" panose="020B0604030504040204" pitchFamily="34" charset="-120"/>
                <a:cs typeface="Arial" panose="020B0604020202020204" pitchFamily="34" charset="0"/>
              </a:rPr>
              <a:t>with LC cable</a:t>
            </a:r>
            <a:endParaRPr lang="zh-TW" altLang="en-US" sz="1600">
              <a:solidFill>
                <a:schemeClr val="bg1"/>
              </a:solidFill>
              <a:latin typeface="+mj-lt"/>
              <a:ea typeface="微軟正黑體" panose="020B0604030504040204" pitchFamily="34" charset="-120"/>
              <a:cs typeface="Arial" panose="020B0604020202020204" pitchFamily="34" charset="0"/>
            </a:endParaRPr>
          </a:p>
        </p:txBody>
      </p:sp>
      <p:sp>
        <p:nvSpPr>
          <p:cNvPr id="28" name="文字方塊 27">
            <a:extLst>
              <a:ext uri="{FF2B5EF4-FFF2-40B4-BE49-F238E27FC236}">
                <a16:creationId xmlns:a16="http://schemas.microsoft.com/office/drawing/2014/main" id="{EEF62CD1-E0BA-37F8-9F8B-AC0CF3B2006A}"/>
              </a:ext>
            </a:extLst>
          </p:cNvPr>
          <p:cNvSpPr txBox="1"/>
          <p:nvPr/>
        </p:nvSpPr>
        <p:spPr>
          <a:xfrm>
            <a:off x="10010943" y="4174933"/>
            <a:ext cx="1591345" cy="338554"/>
          </a:xfrm>
          <a:prstGeom prst="rect">
            <a:avLst/>
          </a:prstGeom>
          <a:noFill/>
        </p:spPr>
        <p:txBody>
          <a:bodyPr wrap="square" rtlCol="0">
            <a:spAutoFit/>
          </a:bodyPr>
          <a:lstStyle/>
          <a:p>
            <a:r>
              <a:rPr lang="en-US" altLang="zh-TW" sz="1600">
                <a:solidFill>
                  <a:schemeClr val="bg1"/>
                </a:solidFill>
                <a:latin typeface="+mj-lt"/>
                <a:ea typeface="微軟正黑體" panose="020B0604030504040204" pitchFamily="34" charset="-120"/>
              </a:rPr>
              <a:t>With LC cable</a:t>
            </a:r>
            <a:endParaRPr lang="zh-TW" altLang="en-US" sz="1600">
              <a:solidFill>
                <a:schemeClr val="bg1"/>
              </a:solidFill>
              <a:latin typeface="+mj-lt"/>
              <a:ea typeface="微軟正黑體" panose="020B0604030504040204" pitchFamily="34" charset="-120"/>
            </a:endParaRPr>
          </a:p>
        </p:txBody>
      </p:sp>
      <p:sp>
        <p:nvSpPr>
          <p:cNvPr id="21" name="矩形: 圓角 20">
            <a:extLst>
              <a:ext uri="{FF2B5EF4-FFF2-40B4-BE49-F238E27FC236}">
                <a16:creationId xmlns:a16="http://schemas.microsoft.com/office/drawing/2014/main" id="{75321BED-F9E6-B38E-33D8-9AB5E3D18886}"/>
              </a:ext>
            </a:extLst>
          </p:cNvPr>
          <p:cNvSpPr/>
          <p:nvPr/>
        </p:nvSpPr>
        <p:spPr>
          <a:xfrm>
            <a:off x="9475784" y="5103373"/>
            <a:ext cx="1070317" cy="733425"/>
          </a:xfrm>
          <a:prstGeom prst="roundRect">
            <a:avLst>
              <a:gd name="adj" fmla="val 0"/>
            </a:avLst>
          </a:prstGeom>
          <a:noFill/>
          <a:ln w="4445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34344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83138DD-44BE-4B1D-B8D5-A060D1151A8C}"/>
              </a:ext>
            </a:extLst>
          </p:cNvPr>
          <p:cNvSpPr txBox="1"/>
          <p:nvPr/>
        </p:nvSpPr>
        <p:spPr>
          <a:xfrm>
            <a:off x="492661" y="418973"/>
            <a:ext cx="11206677"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rPr>
              <a:t>PCIe Gen4</a:t>
            </a:r>
            <a:r>
              <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rPr>
              <a:t>x16 </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slots</a:t>
            </a: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rPr>
              <a:t> for 100GbE Ethernet</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圓角 2">
            <a:extLst>
              <a:ext uri="{FF2B5EF4-FFF2-40B4-BE49-F238E27FC236}">
                <a16:creationId xmlns:a16="http://schemas.microsoft.com/office/drawing/2014/main" id="{E9108BFC-3B9E-2545-A8E3-0F8DE8812572}"/>
              </a:ext>
            </a:extLst>
          </p:cNvPr>
          <p:cNvSpPr/>
          <p:nvPr/>
        </p:nvSpPr>
        <p:spPr>
          <a:xfrm>
            <a:off x="6984691" y="4085725"/>
            <a:ext cx="547064" cy="1897375"/>
          </a:xfrm>
          <a:prstGeom prst="roundRect">
            <a:avLst>
              <a:gd name="adj" fmla="val 4862"/>
            </a:avLst>
          </a:prstGeom>
          <a:solidFill>
            <a:srgbClr val="00B0F0">
              <a:alpha val="15000"/>
            </a:srgbClr>
          </a:solidFill>
          <a:ln>
            <a:solidFill>
              <a:srgbClr val="0070C0"/>
            </a:solidFill>
          </a:ln>
          <a:effectLst>
            <a:outerShdw blurRad="50800" dist="38100" dir="2700000" algn="tl" rotWithShape="0">
              <a:prstClr val="black">
                <a:alpha val="3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 name="圖片 9" descr="一張含有 文字, 電子用品 的圖片&#10;&#10;自動產生的描述">
            <a:extLst>
              <a:ext uri="{FF2B5EF4-FFF2-40B4-BE49-F238E27FC236}">
                <a16:creationId xmlns:a16="http://schemas.microsoft.com/office/drawing/2014/main" id="{4419A2AF-6019-8240-AC91-93E465E29FB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5000" contrast="41000"/>
                    </a14:imgEffect>
                  </a14:imgLayer>
                </a14:imgProps>
              </a:ext>
              <a:ext uri="{28A0092B-C50C-407E-A947-70E740481C1C}">
                <a14:useLocalDpi xmlns:a14="http://schemas.microsoft.com/office/drawing/2010/main" val="0"/>
              </a:ext>
            </a:extLst>
          </a:blip>
          <a:srcRect l="1953" t="8988" r="85218" b="6993"/>
          <a:stretch/>
        </p:blipFill>
        <p:spPr>
          <a:xfrm>
            <a:off x="6069609" y="3603097"/>
            <a:ext cx="610968" cy="2500725"/>
          </a:xfrm>
          <a:prstGeom prst="rect">
            <a:avLst/>
          </a:prstGeom>
        </p:spPr>
      </p:pic>
      <p:pic>
        <p:nvPicPr>
          <p:cNvPr id="8" name="圖片 7" descr="一張含有 文字 的圖片&#10;&#10;自動產生的描述">
            <a:extLst>
              <a:ext uri="{FF2B5EF4-FFF2-40B4-BE49-F238E27FC236}">
                <a16:creationId xmlns:a16="http://schemas.microsoft.com/office/drawing/2014/main" id="{B7EF541E-3DBD-C741-9D6A-5DFE784861F8}"/>
              </a:ext>
            </a:extLst>
          </p:cNvPr>
          <p:cNvPicPr>
            <a:picLocks noChangeAspect="1"/>
          </p:cNvPicPr>
          <p:nvPr/>
        </p:nvPicPr>
        <p:blipFill rotWithShape="1">
          <a:blip r:embed="rId4">
            <a:extLst>
              <a:ext uri="{28A0092B-C50C-407E-A947-70E740481C1C}">
                <a14:useLocalDpi xmlns:a14="http://schemas.microsoft.com/office/drawing/2010/main" val="0"/>
              </a:ext>
            </a:extLst>
          </a:blip>
          <a:srcRect t="18490" b="13074"/>
          <a:stretch/>
        </p:blipFill>
        <p:spPr>
          <a:xfrm>
            <a:off x="6926771" y="4246534"/>
            <a:ext cx="4544482" cy="1942763"/>
          </a:xfrm>
          <a:prstGeom prst="rect">
            <a:avLst/>
          </a:prstGeom>
        </p:spPr>
      </p:pic>
      <p:pic>
        <p:nvPicPr>
          <p:cNvPr id="24" name="Picture 6">
            <a:extLst>
              <a:ext uri="{FF2B5EF4-FFF2-40B4-BE49-F238E27FC236}">
                <a16:creationId xmlns:a16="http://schemas.microsoft.com/office/drawing/2014/main" id="{FD5D3319-D6EB-6A4D-B0CB-E99118B706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2661" y="3984284"/>
            <a:ext cx="4376448" cy="1683647"/>
          </a:xfrm>
          <a:prstGeom prst="rect">
            <a:avLst/>
          </a:prstGeom>
        </p:spPr>
      </p:pic>
      <p:sp>
        <p:nvSpPr>
          <p:cNvPr id="25" name="文字方塊 24">
            <a:extLst>
              <a:ext uri="{FF2B5EF4-FFF2-40B4-BE49-F238E27FC236}">
                <a16:creationId xmlns:a16="http://schemas.microsoft.com/office/drawing/2014/main" id="{29CCF614-2A94-7B49-98AD-75AC545D9F80}"/>
              </a:ext>
            </a:extLst>
          </p:cNvPr>
          <p:cNvSpPr txBox="1"/>
          <p:nvPr/>
        </p:nvSpPr>
        <p:spPr>
          <a:xfrm>
            <a:off x="726584" y="5666391"/>
            <a:ext cx="3915819" cy="338554"/>
          </a:xfrm>
          <a:prstGeom prst="rect">
            <a:avLst/>
          </a:prstGeom>
          <a:noFill/>
        </p:spPr>
        <p:txBody>
          <a:bodyPr wrap="square" rtlCol="0">
            <a:spAutoFit/>
          </a:bodyPr>
          <a:lstStyle/>
          <a:p>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Mellanox 25</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 100 GbE Switch (SN2010)</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矩形: 圓角 22">
            <a:extLst>
              <a:ext uri="{FF2B5EF4-FFF2-40B4-BE49-F238E27FC236}">
                <a16:creationId xmlns:a16="http://schemas.microsoft.com/office/drawing/2014/main" id="{04D1815F-5482-FF4C-953B-936BC40DFAC0}"/>
              </a:ext>
            </a:extLst>
          </p:cNvPr>
          <p:cNvSpPr/>
          <p:nvPr/>
        </p:nvSpPr>
        <p:spPr>
          <a:xfrm>
            <a:off x="735564" y="5240741"/>
            <a:ext cx="1349543" cy="338554"/>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6350">
            <a:gradFill>
              <a:gsLst>
                <a:gs pos="56000">
                  <a:schemeClr val="tx2">
                    <a:lumMod val="75000"/>
                  </a:schemeClr>
                </a:gs>
                <a:gs pos="100000">
                  <a:srgbClr val="EE6000"/>
                </a:gs>
                <a:gs pos="0">
                  <a:srgbClr val="EE6000"/>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333" b="1">
                <a:solidFill>
                  <a:srgbClr val="FF6600"/>
                </a:solidFill>
                <a:latin typeface="Arial" panose="020B0604020202020204" pitchFamily="34" charset="0"/>
                <a:ea typeface="微軟正黑體" panose="020B0604030504040204" pitchFamily="34" charset="-120"/>
                <a:cs typeface="Arial" panose="020B0604020202020204" pitchFamily="34" charset="0"/>
              </a:rPr>
              <a:t>25GbE SFP28</a:t>
            </a:r>
          </a:p>
        </p:txBody>
      </p:sp>
      <p:grpSp>
        <p:nvGrpSpPr>
          <p:cNvPr id="27" name="群組 26">
            <a:extLst>
              <a:ext uri="{FF2B5EF4-FFF2-40B4-BE49-F238E27FC236}">
                <a16:creationId xmlns:a16="http://schemas.microsoft.com/office/drawing/2014/main" id="{66171FD7-5E48-3B48-BC1B-C8BA5A90A8A1}"/>
              </a:ext>
            </a:extLst>
          </p:cNvPr>
          <p:cNvGrpSpPr/>
          <p:nvPr/>
        </p:nvGrpSpPr>
        <p:grpSpPr>
          <a:xfrm>
            <a:off x="2480102" y="4704215"/>
            <a:ext cx="4095795" cy="594887"/>
            <a:chOff x="2683731" y="5155729"/>
            <a:chExt cx="3108520" cy="594887"/>
          </a:xfrm>
        </p:grpSpPr>
        <p:pic>
          <p:nvPicPr>
            <p:cNvPr id="28" name="圖形 27">
              <a:extLst>
                <a:ext uri="{FF2B5EF4-FFF2-40B4-BE49-F238E27FC236}">
                  <a16:creationId xmlns:a16="http://schemas.microsoft.com/office/drawing/2014/main" id="{C718D52E-D55D-E746-89EC-53A097EA8F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731" y="5155729"/>
              <a:ext cx="3108520" cy="142318"/>
            </a:xfrm>
            <a:prstGeom prst="rect">
              <a:avLst/>
            </a:prstGeom>
          </p:spPr>
        </p:pic>
        <p:pic>
          <p:nvPicPr>
            <p:cNvPr id="29" name="圖形 28">
              <a:extLst>
                <a:ext uri="{FF2B5EF4-FFF2-40B4-BE49-F238E27FC236}">
                  <a16:creationId xmlns:a16="http://schemas.microsoft.com/office/drawing/2014/main" id="{5CA9895E-F5C8-7B40-ABED-0C992277F53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83731" y="5608298"/>
              <a:ext cx="3108520" cy="142318"/>
            </a:xfrm>
            <a:prstGeom prst="rect">
              <a:avLst/>
            </a:prstGeom>
          </p:spPr>
        </p:pic>
      </p:grpSp>
      <p:sp>
        <p:nvSpPr>
          <p:cNvPr id="30" name="文字方塊 29">
            <a:extLst>
              <a:ext uri="{FF2B5EF4-FFF2-40B4-BE49-F238E27FC236}">
                <a16:creationId xmlns:a16="http://schemas.microsoft.com/office/drawing/2014/main" id="{4033783E-39D9-1B4C-810C-261ED54958EA}"/>
              </a:ext>
            </a:extLst>
          </p:cNvPr>
          <p:cNvSpPr txBox="1"/>
          <p:nvPr/>
        </p:nvSpPr>
        <p:spPr>
          <a:xfrm>
            <a:off x="186340" y="4400112"/>
            <a:ext cx="184731" cy="369332"/>
          </a:xfrm>
          <a:prstGeom prst="rect">
            <a:avLst/>
          </a:prstGeom>
          <a:noFill/>
        </p:spPr>
        <p:txBody>
          <a:bodyPr wrap="none" rtlCol="0">
            <a:spAutoFit/>
          </a:bodyPr>
          <a:lstStyle/>
          <a:p>
            <a:endParaRPr kumimoji="1" lang="zh-TW" altLang="en-US">
              <a:solidFill>
                <a:schemeClr val="bg1"/>
              </a:solidFill>
            </a:endParaRPr>
          </a:p>
        </p:txBody>
      </p:sp>
      <p:sp>
        <p:nvSpPr>
          <p:cNvPr id="32" name="矩形: 圓角 13">
            <a:extLst>
              <a:ext uri="{FF2B5EF4-FFF2-40B4-BE49-F238E27FC236}">
                <a16:creationId xmlns:a16="http://schemas.microsoft.com/office/drawing/2014/main" id="{035E42B6-24F9-D645-BC31-D63047DD1F54}"/>
              </a:ext>
            </a:extLst>
          </p:cNvPr>
          <p:cNvSpPr/>
          <p:nvPr/>
        </p:nvSpPr>
        <p:spPr>
          <a:xfrm>
            <a:off x="9361008" y="1565241"/>
            <a:ext cx="2275353" cy="2067951"/>
          </a:xfrm>
          <a:prstGeom prst="roundRect">
            <a:avLst>
              <a:gd name="adj" fmla="val 5102"/>
            </a:avLst>
          </a:prstGeom>
          <a:gradFill>
            <a:gsLst>
              <a:gs pos="56000">
                <a:schemeClr val="bg1">
                  <a:alpha val="10000"/>
                </a:schemeClr>
              </a:gs>
              <a:gs pos="100000">
                <a:schemeClr val="bg1">
                  <a:alpha val="85000"/>
                </a:schemeClr>
              </a:gs>
              <a:gs pos="0">
                <a:schemeClr val="bg1">
                  <a:alpha val="60000"/>
                </a:schemeClr>
              </a:gs>
            </a:gsLst>
            <a:lin ang="5400000" scaled="0"/>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3" name="矩形: 圓角 12">
            <a:extLst>
              <a:ext uri="{FF2B5EF4-FFF2-40B4-BE49-F238E27FC236}">
                <a16:creationId xmlns:a16="http://schemas.microsoft.com/office/drawing/2014/main" id="{226330FF-416E-5644-A234-201AC200742E}"/>
              </a:ext>
            </a:extLst>
          </p:cNvPr>
          <p:cNvSpPr/>
          <p:nvPr/>
        </p:nvSpPr>
        <p:spPr>
          <a:xfrm>
            <a:off x="6827463" y="1565241"/>
            <a:ext cx="2275353" cy="2067951"/>
          </a:xfrm>
          <a:prstGeom prst="roundRect">
            <a:avLst>
              <a:gd name="adj" fmla="val 5102"/>
            </a:avLst>
          </a:prstGeom>
          <a:gradFill>
            <a:gsLst>
              <a:gs pos="56000">
                <a:schemeClr val="bg1">
                  <a:alpha val="10000"/>
                </a:schemeClr>
              </a:gs>
              <a:gs pos="100000">
                <a:schemeClr val="bg1">
                  <a:alpha val="85000"/>
                </a:schemeClr>
              </a:gs>
              <a:gs pos="0">
                <a:schemeClr val="bg1">
                  <a:alpha val="60000"/>
                </a:schemeClr>
              </a:gs>
            </a:gsLst>
            <a:lin ang="5400000" scaled="0"/>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34" name="圖片 33" descr="一張含有 文字, 纜線, 連接器 的圖片&#10;&#10;自動產生的描述">
            <a:extLst>
              <a:ext uri="{FF2B5EF4-FFF2-40B4-BE49-F238E27FC236}">
                <a16:creationId xmlns:a16="http://schemas.microsoft.com/office/drawing/2014/main" id="{1E74185D-826A-7441-AE15-A99763F081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7131984" y="1688148"/>
            <a:ext cx="1455300" cy="2064342"/>
          </a:xfrm>
          <a:prstGeom prst="rect">
            <a:avLst/>
          </a:prstGeom>
        </p:spPr>
      </p:pic>
      <p:sp>
        <p:nvSpPr>
          <p:cNvPr id="35" name="矩形: 圓角 22">
            <a:extLst>
              <a:ext uri="{FF2B5EF4-FFF2-40B4-BE49-F238E27FC236}">
                <a16:creationId xmlns:a16="http://schemas.microsoft.com/office/drawing/2014/main" id="{6080B94E-754A-8F4C-9F23-0B9667BB17A6}"/>
              </a:ext>
            </a:extLst>
          </p:cNvPr>
          <p:cNvSpPr/>
          <p:nvPr/>
        </p:nvSpPr>
        <p:spPr>
          <a:xfrm>
            <a:off x="9298034" y="1429354"/>
            <a:ext cx="2401305" cy="427428"/>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9525">
            <a:gradFill>
              <a:gsLst>
                <a:gs pos="56000">
                  <a:schemeClr val="tx2">
                    <a:lumMod val="75000"/>
                  </a:schemeClr>
                </a:gs>
                <a:gs pos="100000">
                  <a:srgbClr val="EE6000"/>
                </a:gs>
                <a:gs pos="0">
                  <a:srgbClr val="EE6000"/>
                </a:gs>
              </a:gsLst>
              <a:lin ang="0" scaled="0"/>
            </a:gradFill>
          </a:ln>
          <a:effectLst>
            <a:outerShdw blurRad="177800" dist="127000" dir="5400000" sx="88000" sy="88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200" b="1">
                <a:solidFill>
                  <a:srgbClr val="FF6600"/>
                </a:solidFill>
                <a:latin typeface="Arial" panose="020B0604020202020204" pitchFamily="34" charset="0"/>
                <a:ea typeface="微軟正黑體" panose="020B0604030504040204" pitchFamily="34" charset="-120"/>
                <a:cs typeface="Arial" panose="020B0604020202020204" pitchFamily="34" charset="0"/>
              </a:rPr>
              <a:t>CAB-DAC15M-Q28</a:t>
            </a:r>
          </a:p>
        </p:txBody>
      </p:sp>
      <p:pic>
        <p:nvPicPr>
          <p:cNvPr id="36" name="圖片 35">
            <a:extLst>
              <a:ext uri="{FF2B5EF4-FFF2-40B4-BE49-F238E27FC236}">
                <a16:creationId xmlns:a16="http://schemas.microsoft.com/office/drawing/2014/main" id="{248E06DC-151F-0E45-871D-8F1DA3CB289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0800000">
            <a:off x="9671768" y="1894701"/>
            <a:ext cx="1653831" cy="1836109"/>
          </a:xfrm>
          <a:prstGeom prst="rect">
            <a:avLst/>
          </a:prstGeom>
          <a:effectLst>
            <a:outerShdw blurRad="50800" dist="50800" dir="2700000" algn="tl" rotWithShape="0">
              <a:prstClr val="black">
                <a:alpha val="49000"/>
              </a:prstClr>
            </a:outerShdw>
          </a:effectLst>
        </p:spPr>
      </p:pic>
      <p:sp>
        <p:nvSpPr>
          <p:cNvPr id="38" name="矩形: 圓角 22">
            <a:extLst>
              <a:ext uri="{FF2B5EF4-FFF2-40B4-BE49-F238E27FC236}">
                <a16:creationId xmlns:a16="http://schemas.microsoft.com/office/drawing/2014/main" id="{7B06E337-FD85-ED4E-A535-18E7FB01EF9B}"/>
              </a:ext>
            </a:extLst>
          </p:cNvPr>
          <p:cNvSpPr/>
          <p:nvPr/>
        </p:nvSpPr>
        <p:spPr>
          <a:xfrm>
            <a:off x="6764927" y="1429354"/>
            <a:ext cx="2401305" cy="427428"/>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9525">
            <a:gradFill>
              <a:gsLst>
                <a:gs pos="56000">
                  <a:schemeClr val="tx2">
                    <a:lumMod val="75000"/>
                  </a:schemeClr>
                </a:gs>
                <a:gs pos="100000">
                  <a:srgbClr val="EE6000"/>
                </a:gs>
                <a:gs pos="0">
                  <a:srgbClr val="EE6000"/>
                </a:gs>
              </a:gsLst>
              <a:lin ang="0" scaled="0"/>
            </a:gradFill>
          </a:ln>
          <a:effectLst>
            <a:outerShdw blurRad="177800" dist="127000" dir="5400000" sx="88000" sy="88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200" b="1">
                <a:solidFill>
                  <a:srgbClr val="FF6600"/>
                </a:solidFill>
                <a:latin typeface="Arial" panose="020B0604020202020204" pitchFamily="34" charset="0"/>
                <a:ea typeface="微軟正黑體" panose="020B0604030504040204" pitchFamily="34" charset="-120"/>
                <a:cs typeface="Arial" panose="020B0604020202020204" pitchFamily="34" charset="0"/>
              </a:rPr>
              <a:t>CAB-DAC15M-Q28B4</a:t>
            </a:r>
          </a:p>
        </p:txBody>
      </p:sp>
      <p:sp>
        <p:nvSpPr>
          <p:cNvPr id="22" name="TextBox 19">
            <a:extLst>
              <a:ext uri="{FF2B5EF4-FFF2-40B4-BE49-F238E27FC236}">
                <a16:creationId xmlns:a16="http://schemas.microsoft.com/office/drawing/2014/main" id="{B28FCC39-7FE4-6031-9C2E-79E2414E8B8A}"/>
              </a:ext>
            </a:extLst>
          </p:cNvPr>
          <p:cNvSpPr txBox="1"/>
          <p:nvPr/>
        </p:nvSpPr>
        <p:spPr>
          <a:xfrm>
            <a:off x="680243" y="1498082"/>
            <a:ext cx="5257564" cy="2154436"/>
          </a:xfrm>
          <a:prstGeom prst="rect">
            <a:avLst/>
          </a:prstGeom>
          <a:noFill/>
        </p:spPr>
        <p:txBody>
          <a:bodyPr wrap="square" lIns="121920" tIns="60960" rIns="121920" bIns="60960" rtlCol="0" anchor="t">
            <a:spAutoFit/>
          </a:bodyPr>
          <a:lstStyle/>
          <a:p>
            <a:pPr marL="174625" indent="-174625">
              <a:spcBef>
                <a:spcPts val="1200"/>
              </a:spcBef>
              <a:buClr>
                <a:srgbClr val="F34F21"/>
              </a:buClr>
              <a:buFont typeface="Arial"/>
              <a:buChar char="•"/>
            </a:pP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Install the QNAP </a:t>
            </a:r>
            <a:r>
              <a:rPr lang="en-US" altLang="zh-CN" sz="1600" b="1">
                <a:solidFill>
                  <a:schemeClr val="bg1"/>
                </a:solidFill>
                <a:latin typeface="Arial" panose="020B0604020202020204" pitchFamily="34" charset="0"/>
                <a:ea typeface="微軟正黑體" panose="020B0604030504040204" pitchFamily="34" charset="-120"/>
                <a:cs typeface="Arial" panose="020B0604020202020204" pitchFamily="34" charset="0"/>
              </a:rPr>
              <a:t>QXG-100G2SF-E810</a:t>
            </a:r>
            <a:r>
              <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network card with a 100GbE switch for 100GbE network adaptation and future proof your storage investment.</a:t>
            </a:r>
          </a:p>
          <a:p>
            <a:pPr marL="174625" indent="-174625">
              <a:spcBef>
                <a:spcPts val="1200"/>
              </a:spcBef>
              <a:buClr>
                <a:srgbClr val="F34F21"/>
              </a:buClr>
              <a:buFont typeface="Arial"/>
              <a:buChar char="•"/>
            </a:pP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Support port-configuration mode to connect to 4 x 25GbE port. </a:t>
            </a:r>
          </a:p>
          <a:p>
            <a:pPr marL="174625" indent="-174625">
              <a:spcBef>
                <a:spcPts val="1200"/>
              </a:spcBef>
              <a:buClr>
                <a:srgbClr val="F34F21"/>
              </a:buClr>
              <a:buFont typeface="Arial"/>
              <a:buChar char="•"/>
            </a:pP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Connect your 100GbE server to </a:t>
            </a:r>
            <a:r>
              <a:rPr lang="en-US" altLang="zh-CN" sz="1600" b="1">
                <a:solidFill>
                  <a:srgbClr val="FF0000"/>
                </a:solidFill>
                <a:latin typeface="Arial" panose="020B0604020202020204" pitchFamily="34" charset="0"/>
                <a:ea typeface="微軟正黑體" panose="020B0604030504040204" pitchFamily="34" charset="-120"/>
                <a:cs typeface="Arial" panose="020B0604020202020204" pitchFamily="34" charset="0"/>
              </a:rPr>
              <a:t>4 x 25GbE or 8 x 10GbE</a:t>
            </a: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 end devices with native port-configure mode </a:t>
            </a:r>
            <a:endParaRPr lang="zh-CN"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文字方塊 22">
            <a:extLst>
              <a:ext uri="{FF2B5EF4-FFF2-40B4-BE49-F238E27FC236}">
                <a16:creationId xmlns:a16="http://schemas.microsoft.com/office/drawing/2014/main" id="{32A67607-94AF-7C24-E78C-59443D0DE9A0}"/>
              </a:ext>
            </a:extLst>
          </p:cNvPr>
          <p:cNvSpPr txBox="1"/>
          <p:nvPr/>
        </p:nvSpPr>
        <p:spPr>
          <a:xfrm>
            <a:off x="6927150" y="6103822"/>
            <a:ext cx="2773249" cy="307777"/>
          </a:xfrm>
          <a:prstGeom prst="rect">
            <a:avLst/>
          </a:prstGeom>
          <a:noFill/>
        </p:spPr>
        <p:txBody>
          <a:bodyPr wrap="square" rtlCol="0">
            <a:spAutoFit/>
          </a:bodyPr>
          <a:lstStyle/>
          <a:p>
            <a:r>
              <a:rPr kumimoji="1"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Pre-installed low-profile bracket</a:t>
            </a:r>
            <a:endParaRPr kumimoji="1"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文字方塊 36">
            <a:extLst>
              <a:ext uri="{FF2B5EF4-FFF2-40B4-BE49-F238E27FC236}">
                <a16:creationId xmlns:a16="http://schemas.microsoft.com/office/drawing/2014/main" id="{B5222FC3-3E04-4453-4499-2AEF3C090759}"/>
              </a:ext>
            </a:extLst>
          </p:cNvPr>
          <p:cNvSpPr txBox="1"/>
          <p:nvPr/>
        </p:nvSpPr>
        <p:spPr>
          <a:xfrm>
            <a:off x="4895231" y="5880648"/>
            <a:ext cx="1779091" cy="523220"/>
          </a:xfrm>
          <a:prstGeom prst="rect">
            <a:avLst/>
          </a:prstGeom>
          <a:noFill/>
        </p:spPr>
        <p:txBody>
          <a:bodyPr wrap="square" rtlCol="0">
            <a:spAutoFit/>
          </a:bodyPr>
          <a:lstStyle/>
          <a:p>
            <a:pPr algn="ctr"/>
            <a:r>
              <a:rPr kumimoji="1"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Full-height</a:t>
            </a:r>
          </a:p>
          <a:p>
            <a:pPr algn="ctr"/>
            <a:r>
              <a:rPr kumimoji="1"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bracket included   </a:t>
            </a:r>
            <a:endParaRPr kumimoji="1"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文字方塊 38">
            <a:extLst>
              <a:ext uri="{FF2B5EF4-FFF2-40B4-BE49-F238E27FC236}">
                <a16:creationId xmlns:a16="http://schemas.microsoft.com/office/drawing/2014/main" id="{A17DCE0B-B245-BECD-0F96-3405B1E27D3B}"/>
              </a:ext>
            </a:extLst>
          </p:cNvPr>
          <p:cNvSpPr txBox="1"/>
          <p:nvPr/>
        </p:nvSpPr>
        <p:spPr>
          <a:xfrm>
            <a:off x="7688751" y="3834511"/>
            <a:ext cx="3218566" cy="369332"/>
          </a:xfrm>
          <a:prstGeom prst="rect">
            <a:avLst/>
          </a:prstGeom>
          <a:noFill/>
        </p:spPr>
        <p:txBody>
          <a:bodyPr wrap="square" rtlCol="0">
            <a:spAutoFit/>
          </a:bodyPr>
          <a:lstStyle/>
          <a:p>
            <a:r>
              <a:rPr kumimoji="1"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QNAP QXG-100G2SF-E810</a:t>
            </a:r>
            <a:endParaRPr kumimoji="1"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54303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528">
            <a:extLst>
              <a:ext uri="{FF2B5EF4-FFF2-40B4-BE49-F238E27FC236}">
                <a16:creationId xmlns:a16="http://schemas.microsoft.com/office/drawing/2014/main" id="{EA298FED-2314-4DE5-BB27-8D5C67F71861}"/>
              </a:ext>
            </a:extLst>
          </p:cNvPr>
          <p:cNvSpPr/>
          <p:nvPr/>
        </p:nvSpPr>
        <p:spPr>
          <a:xfrm flipH="1">
            <a:off x="4974062" y="3913139"/>
            <a:ext cx="3032430" cy="2264140"/>
          </a:xfrm>
          <a:prstGeom prst="snip2DiagRect">
            <a:avLst>
              <a:gd name="adj1" fmla="val 0"/>
              <a:gd name="adj2" fmla="val 12393"/>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Arial"/>
              <a:cs typeface="Arial" panose="020B0604020202020204" pitchFamily="34" charset="0"/>
              <a:sym typeface="Arial"/>
            </a:endParaRPr>
          </a:p>
        </p:txBody>
      </p:sp>
      <p:pic>
        <p:nvPicPr>
          <p:cNvPr id="1030" name="Picture 6" descr="QXG-100G2SF-E810">
            <a:extLst>
              <a:ext uri="{FF2B5EF4-FFF2-40B4-BE49-F238E27FC236}">
                <a16:creationId xmlns:a16="http://schemas.microsoft.com/office/drawing/2014/main" id="{BFEFB0A6-BAA5-5245-B587-D99012CA0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208" y="4475845"/>
            <a:ext cx="1740334" cy="1512156"/>
          </a:xfrm>
          <a:prstGeom prst="rect">
            <a:avLst/>
          </a:prstGeom>
          <a:noFill/>
          <a:extLst>
            <a:ext uri="{909E8E84-426E-40DD-AFC4-6F175D3DCCD1}">
              <a14:hiddenFill xmlns:a14="http://schemas.microsoft.com/office/drawing/2010/main">
                <a:solidFill>
                  <a:srgbClr val="FFFFFF"/>
                </a:solidFill>
              </a14:hiddenFill>
            </a:ext>
          </a:extLst>
        </p:spPr>
      </p:pic>
      <p:sp>
        <p:nvSpPr>
          <p:cNvPr id="5" name="Shape 528">
            <a:extLst>
              <a:ext uri="{FF2B5EF4-FFF2-40B4-BE49-F238E27FC236}">
                <a16:creationId xmlns:a16="http://schemas.microsoft.com/office/drawing/2014/main" id="{24B77BE9-F0CE-48C8-A5E7-F237C20D82CF}"/>
              </a:ext>
            </a:extLst>
          </p:cNvPr>
          <p:cNvSpPr/>
          <p:nvPr/>
        </p:nvSpPr>
        <p:spPr>
          <a:xfrm flipH="1">
            <a:off x="639186" y="1601246"/>
            <a:ext cx="7389963" cy="2086721"/>
          </a:xfrm>
          <a:prstGeom prst="snip2DiagRect">
            <a:avLst>
              <a:gd name="adj1" fmla="val 0"/>
              <a:gd name="adj2" fmla="val 14918"/>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Arial"/>
              <a:cs typeface="Arial" panose="020B0604020202020204" pitchFamily="34" charset="0"/>
              <a:sym typeface="Arial"/>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640270" y="1601245"/>
            <a:ext cx="1928862"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r>
              <a:rPr lang="en-US" altLang="zh-TW" b="1">
                <a:solidFill>
                  <a:schemeClr val="bg1"/>
                </a:solidFill>
                <a:latin typeface="Arial" panose="020B0604020202020204" pitchFamily="34" charset="0"/>
                <a:ea typeface="微軟正黑體" pitchFamily="34" charset="-120"/>
                <a:cs typeface="Arial" panose="020B0604020202020204" pitchFamily="34" charset="0"/>
              </a:rPr>
              <a:t>10GbE NIC</a:t>
            </a:r>
          </a:p>
        </p:txBody>
      </p:sp>
      <p:sp>
        <p:nvSpPr>
          <p:cNvPr id="90" name="Shape 528">
            <a:extLst>
              <a:ext uri="{FF2B5EF4-FFF2-40B4-BE49-F238E27FC236}">
                <a16:creationId xmlns:a16="http://schemas.microsoft.com/office/drawing/2014/main" id="{DE8B63BE-F96A-44F4-93FE-EA4A550B6777}"/>
              </a:ext>
            </a:extLst>
          </p:cNvPr>
          <p:cNvSpPr/>
          <p:nvPr/>
        </p:nvSpPr>
        <p:spPr>
          <a:xfrm flipH="1">
            <a:off x="655539" y="3908847"/>
            <a:ext cx="3971632" cy="2268432"/>
          </a:xfrm>
          <a:prstGeom prst="snip2DiagRect">
            <a:avLst>
              <a:gd name="adj1" fmla="val 0"/>
              <a:gd name="adj2" fmla="val 12556"/>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Arial"/>
              <a:cs typeface="Arial" panose="020B0604020202020204" pitchFamily="34" charset="0"/>
              <a:sym typeface="Arial"/>
            </a:endParaRPr>
          </a:p>
        </p:txBody>
      </p:sp>
      <p:sp>
        <p:nvSpPr>
          <p:cNvPr id="49" name="Shape 528">
            <a:extLst>
              <a:ext uri="{FF2B5EF4-FFF2-40B4-BE49-F238E27FC236}">
                <a16:creationId xmlns:a16="http://schemas.microsoft.com/office/drawing/2014/main" id="{399928B1-191B-4789-B392-61C77BBDABDA}"/>
              </a:ext>
            </a:extLst>
          </p:cNvPr>
          <p:cNvSpPr/>
          <p:nvPr/>
        </p:nvSpPr>
        <p:spPr>
          <a:xfrm flipH="1">
            <a:off x="8277908" y="1583110"/>
            <a:ext cx="3253740" cy="2086721"/>
          </a:xfrm>
          <a:prstGeom prst="snip2DiagRect">
            <a:avLst>
              <a:gd name="adj1" fmla="val 0"/>
              <a:gd name="adj2" fmla="val 12393"/>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Arial"/>
              <a:cs typeface="Arial" panose="020B0604020202020204" pitchFamily="34" charset="0"/>
              <a:sym typeface="Arial"/>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8305114" y="3876866"/>
            <a:ext cx="3253740" cy="2300413"/>
          </a:xfrm>
          <a:prstGeom prst="snip2DiagRect">
            <a:avLst>
              <a:gd name="adj1" fmla="val 0"/>
              <a:gd name="adj2" fmla="val 12393"/>
            </a:avLst>
          </a:prstGeom>
          <a:gradFill>
            <a:gsLst>
              <a:gs pos="47000">
                <a:srgbClr val="0D60FE"/>
              </a:gs>
              <a:gs pos="100000">
                <a:srgbClr val="0D60FE">
                  <a:alpha val="22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Arial"/>
              <a:cs typeface="Arial" panose="020B0604020202020204" pitchFamily="34" charset="0"/>
              <a:sym typeface="Arial"/>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6188495" y="3315653"/>
            <a:ext cx="1840656" cy="348878"/>
          </a:xfrm>
          <a:prstGeom prst="rect">
            <a:avLst/>
          </a:prstGeom>
          <a:noFill/>
        </p:spPr>
        <p:txBody>
          <a:bodyPr wrap="square" lIns="121920" tIns="60960" rIns="121920" bIns="60960" rtlCol="0" anchor="t">
            <a:spAutoFit/>
          </a:bodyPr>
          <a:lstStyle/>
          <a:p>
            <a:pPr algn="ctr"/>
            <a:r>
              <a:rPr lang="en-US" altLang="zh-TW" sz="1467" b="1">
                <a:solidFill>
                  <a:schemeClr val="bg1"/>
                </a:solidFill>
                <a:latin typeface="Arial" panose="020B0604020202020204" pitchFamily="34" charset="0"/>
                <a:ea typeface="新細明體"/>
                <a:cs typeface="Arial" panose="020B0604020202020204" pitchFamily="34" charset="0"/>
              </a:rPr>
              <a:t>QXG-10G1TB</a:t>
            </a:r>
            <a:endParaRPr lang="zh-TW" altLang="en-US" sz="1467" b="1">
              <a:solidFill>
                <a:schemeClr val="bg1"/>
              </a:solidFill>
              <a:latin typeface="Arial" panose="020B0604020202020204" pitchFamily="34" charset="0"/>
              <a:cs typeface="Arial" panose="020B0604020202020204" pitchFamily="34" charset="0"/>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1036512" y="3286725"/>
            <a:ext cx="1933084" cy="389899"/>
          </a:xfrm>
          <a:prstGeom prst="rect">
            <a:avLst/>
          </a:prstGeom>
          <a:noFill/>
        </p:spPr>
        <p:txBody>
          <a:bodyPr wrap="square" lIns="162544" tIns="81272" rIns="162544" bIns="81272" rtlCol="0" anchor="t">
            <a:spAutoFit/>
          </a:bodyPr>
          <a:lstStyle/>
          <a:p>
            <a:pPr algn="ctr"/>
            <a:r>
              <a:rPr lang="en-US" sz="1467" b="1">
                <a:solidFill>
                  <a:schemeClr val="bg1"/>
                </a:solidFill>
                <a:latin typeface="Arial" panose="020B0604020202020204" pitchFamily="34" charset="0"/>
                <a:cs typeface="Arial" panose="020B0604020202020204" pitchFamily="34" charset="0"/>
              </a:rPr>
              <a:t>LAN-10G2T-X710</a:t>
            </a:r>
            <a:endParaRPr lang="zh-TW" altLang="en-US" sz="1600" b="1">
              <a:solidFill>
                <a:schemeClr val="bg1"/>
              </a:solidFill>
              <a:latin typeface="Arial" panose="020B0604020202020204" pitchFamily="34" charset="0"/>
              <a:cs typeface="Arial" panose="020B0604020202020204" pitchFamily="34" charset="0"/>
            </a:endParaRPr>
          </a:p>
        </p:txBody>
      </p:sp>
      <p:sp>
        <p:nvSpPr>
          <p:cNvPr id="43" name="TextBox 29">
            <a:extLst>
              <a:ext uri="{FF2B5EF4-FFF2-40B4-BE49-F238E27FC236}">
                <a16:creationId xmlns:a16="http://schemas.microsoft.com/office/drawing/2014/main" id="{39FAA6E8-04E2-EA43-9204-1D1561C7C742}"/>
              </a:ext>
            </a:extLst>
          </p:cNvPr>
          <p:cNvSpPr txBox="1"/>
          <p:nvPr/>
        </p:nvSpPr>
        <p:spPr>
          <a:xfrm>
            <a:off x="9683250" y="2442198"/>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cs typeface="Arial" panose="020B0604020202020204" pitchFamily="34" charset="0"/>
              </a:rPr>
              <a:t>QXG-5G1T-111C</a:t>
            </a:r>
          </a:p>
        </p:txBody>
      </p:sp>
      <p:sp>
        <p:nvSpPr>
          <p:cNvPr id="45" name="TextBox 29">
            <a:extLst>
              <a:ext uri="{FF2B5EF4-FFF2-40B4-BE49-F238E27FC236}">
                <a16:creationId xmlns:a16="http://schemas.microsoft.com/office/drawing/2014/main" id="{C310ADD9-A473-6D44-A3A2-DE91256A9E26}"/>
              </a:ext>
            </a:extLst>
          </p:cNvPr>
          <p:cNvSpPr txBox="1"/>
          <p:nvPr/>
        </p:nvSpPr>
        <p:spPr>
          <a:xfrm>
            <a:off x="9678803" y="2724386"/>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a:solidFill>
                  <a:schemeClr val="bg1"/>
                </a:solidFill>
                <a:latin typeface="Arial" panose="020B0604020202020204" pitchFamily="34" charset="0"/>
                <a:cs typeface="Arial" panose="020B0604020202020204" pitchFamily="34" charset="0"/>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9682442" y="3006574"/>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a:solidFill>
                  <a:schemeClr val="bg1"/>
                </a:solidFill>
                <a:latin typeface="Arial" panose="020B0604020202020204" pitchFamily="34" charset="0"/>
                <a:cs typeface="Arial" panose="020B0604020202020204" pitchFamily="34" charset="0"/>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8325918" y="2506271"/>
            <a:ext cx="1526997" cy="1003225"/>
          </a:xfrm>
          <a:prstGeom prst="rect">
            <a:avLst/>
          </a:prstGeom>
        </p:spPr>
      </p:pic>
      <p:sp>
        <p:nvSpPr>
          <p:cNvPr id="56" name="文字方塊 55">
            <a:extLst>
              <a:ext uri="{FF2B5EF4-FFF2-40B4-BE49-F238E27FC236}">
                <a16:creationId xmlns:a16="http://schemas.microsoft.com/office/drawing/2014/main" id="{39388A57-6DB5-774C-8EEE-0EA6361EE25A}"/>
              </a:ext>
            </a:extLst>
          </p:cNvPr>
          <p:cNvSpPr txBox="1"/>
          <p:nvPr/>
        </p:nvSpPr>
        <p:spPr>
          <a:xfrm>
            <a:off x="8528605" y="2133676"/>
            <a:ext cx="1157297" cy="340519"/>
          </a:xfrm>
          <a:prstGeom prst="roundRect">
            <a:avLst/>
          </a:prstGeom>
          <a:solidFill>
            <a:srgbClr val="FFC000">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a:latin typeface="Arial" panose="020B0604020202020204" pitchFamily="34" charset="0"/>
                <a:cs typeface="Arial" panose="020B0604020202020204" pitchFamily="34" charset="0"/>
              </a:rPr>
              <a:t>1/2/4 x RJ45</a:t>
            </a:r>
            <a:endParaRPr lang="zh-TW" altLang="en-US" sz="1200" b="1">
              <a:latin typeface="Arial" panose="020B0604020202020204" pitchFamily="34" charset="0"/>
              <a:cs typeface="Arial" panose="020B0604020202020204" pitchFamily="34" charset="0"/>
            </a:endParaRPr>
          </a:p>
        </p:txBody>
      </p:sp>
      <p:sp>
        <p:nvSpPr>
          <p:cNvPr id="61" name="TextBox 45">
            <a:extLst>
              <a:ext uri="{FF2B5EF4-FFF2-40B4-BE49-F238E27FC236}">
                <a16:creationId xmlns:a16="http://schemas.microsoft.com/office/drawing/2014/main" id="{01EF8245-0FB0-7347-9DF6-7A0BA9196594}"/>
              </a:ext>
            </a:extLst>
          </p:cNvPr>
          <p:cNvSpPr txBox="1"/>
          <p:nvPr/>
        </p:nvSpPr>
        <p:spPr>
          <a:xfrm>
            <a:off x="3851423" y="3301774"/>
            <a:ext cx="1840656" cy="318100"/>
          </a:xfrm>
          <a:prstGeom prst="rect">
            <a:avLst/>
          </a:prstGeom>
          <a:noFill/>
        </p:spPr>
        <p:txBody>
          <a:bodyPr wrap="square" rtlCol="0" anchor="t">
            <a:spAutoFit/>
          </a:bodyPr>
          <a:lstStyle/>
          <a:p>
            <a:pPr algn="ctr"/>
            <a:r>
              <a:rPr lang="en-US" altLang="zh-TW" sz="1467" b="1">
                <a:solidFill>
                  <a:schemeClr val="bg1"/>
                </a:solidFill>
                <a:latin typeface="Arial" panose="020B0604020202020204" pitchFamily="34" charset="0"/>
                <a:cs typeface="Arial" panose="020B0604020202020204" pitchFamily="34" charset="0"/>
              </a:rPr>
              <a:t>QXG-10G2TB</a:t>
            </a:r>
            <a:endParaRPr lang="zh-TW" altLang="en-US" sz="1467" b="1">
              <a:solidFill>
                <a:schemeClr val="bg1"/>
              </a:solidFill>
              <a:latin typeface="Arial" panose="020B0604020202020204" pitchFamily="34" charset="0"/>
              <a:cs typeface="Arial" panose="020B0604020202020204" pitchFamily="34" charset="0"/>
            </a:endParaRPr>
          </a:p>
        </p:txBody>
      </p:sp>
      <p:sp>
        <p:nvSpPr>
          <p:cNvPr id="63" name="文字方塊 62">
            <a:extLst>
              <a:ext uri="{FF2B5EF4-FFF2-40B4-BE49-F238E27FC236}">
                <a16:creationId xmlns:a16="http://schemas.microsoft.com/office/drawing/2014/main" id="{BB0E9AC8-F0C9-2B40-842D-491CC7CD5C79}"/>
              </a:ext>
            </a:extLst>
          </p:cNvPr>
          <p:cNvSpPr txBox="1"/>
          <p:nvPr/>
        </p:nvSpPr>
        <p:spPr>
          <a:xfrm>
            <a:off x="4307958" y="2126742"/>
            <a:ext cx="830034" cy="306467"/>
          </a:xfrm>
          <a:prstGeom prst="roundRect">
            <a:avLst/>
          </a:prstGeom>
          <a:solidFill>
            <a:srgbClr val="FFC000">
              <a:alpha val="85000"/>
            </a:srgbClr>
          </a:solidFill>
        </p:spPr>
        <p:txBody>
          <a:bodyPr wrap="none" rtlCol="0" anchor="t">
            <a:spAutoFit/>
          </a:bodyPr>
          <a:lstStyle/>
          <a:p>
            <a:r>
              <a:rPr kumimoji="1" lang="en-US" altLang="zh-TW" sz="1200" b="1">
                <a:latin typeface="Arial" panose="020B0604020202020204" pitchFamily="34" charset="0"/>
                <a:cs typeface="Arial" panose="020B0604020202020204" pitchFamily="34" charset="0"/>
              </a:rPr>
              <a:t>2 x RJ45</a:t>
            </a:r>
            <a:endParaRPr kumimoji="1" lang="zh-TW" altLang="en-US" sz="1200" b="1">
              <a:latin typeface="Arial" panose="020B0604020202020204" pitchFamily="34" charset="0"/>
              <a:cs typeface="Arial" panose="020B0604020202020204" pitchFamily="34" charset="0"/>
            </a:endParaRPr>
          </a:p>
        </p:txBody>
      </p:sp>
      <p:sp>
        <p:nvSpPr>
          <p:cNvPr id="64" name="文字方塊 63">
            <a:extLst>
              <a:ext uri="{FF2B5EF4-FFF2-40B4-BE49-F238E27FC236}">
                <a16:creationId xmlns:a16="http://schemas.microsoft.com/office/drawing/2014/main" id="{E018BC3E-95E7-2C44-8FC9-566CBFC6F365}"/>
              </a:ext>
            </a:extLst>
          </p:cNvPr>
          <p:cNvSpPr txBox="1"/>
          <p:nvPr/>
        </p:nvSpPr>
        <p:spPr>
          <a:xfrm>
            <a:off x="6653670" y="2140621"/>
            <a:ext cx="830034" cy="306467"/>
          </a:xfrm>
          <a:prstGeom prst="roundRect">
            <a:avLst/>
          </a:prstGeom>
          <a:solidFill>
            <a:srgbClr val="FFC000">
              <a:alpha val="85000"/>
            </a:srgbClr>
          </a:solidFill>
        </p:spPr>
        <p:txBody>
          <a:bodyPr wrap="none" rtlCol="0" anchor="t">
            <a:spAutoFit/>
          </a:bodyPr>
          <a:lstStyle/>
          <a:p>
            <a:r>
              <a:rPr kumimoji="1" lang="en-US" altLang="zh-TW" sz="1200" b="1">
                <a:latin typeface="Arial" panose="020B0604020202020204" pitchFamily="34" charset="0"/>
                <a:cs typeface="Arial" panose="020B0604020202020204" pitchFamily="34" charset="0"/>
              </a:rPr>
              <a:t>1 x RJ45</a:t>
            </a:r>
            <a:endParaRPr kumimoji="1" lang="zh-TW" altLang="en-US" sz="1200" b="1">
              <a:latin typeface="Arial" panose="020B0604020202020204" pitchFamily="34" charset="0"/>
              <a:cs typeface="Arial" panose="020B0604020202020204" pitchFamily="34" charset="0"/>
            </a:endParaRPr>
          </a:p>
        </p:txBody>
      </p:sp>
      <p:sp>
        <p:nvSpPr>
          <p:cNvPr id="17" name="TextBox 76">
            <a:extLst>
              <a:ext uri="{FF2B5EF4-FFF2-40B4-BE49-F238E27FC236}">
                <a16:creationId xmlns:a16="http://schemas.microsoft.com/office/drawing/2014/main" id="{C3930D45-CD26-47AC-B24C-D3EFB230FDBC}"/>
              </a:ext>
            </a:extLst>
          </p:cNvPr>
          <p:cNvSpPr txBox="1"/>
          <p:nvPr/>
        </p:nvSpPr>
        <p:spPr>
          <a:xfrm>
            <a:off x="838617" y="5760723"/>
            <a:ext cx="193767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ltLang="zh-TW" sz="1467">
                <a:solidFill>
                  <a:schemeClr val="bg1"/>
                </a:solidFill>
                <a:latin typeface="Arial" panose="020B0604020202020204" pitchFamily="34" charset="0"/>
                <a:cs typeface="Arial" panose="020B0604020202020204" pitchFamily="34" charset="0"/>
              </a:rPr>
              <a:t>LAN-40G2SF-MLX</a:t>
            </a:r>
          </a:p>
        </p:txBody>
      </p:sp>
      <p:sp>
        <p:nvSpPr>
          <p:cNvPr id="55" name="TextBox 76">
            <a:extLst>
              <a:ext uri="{FF2B5EF4-FFF2-40B4-BE49-F238E27FC236}">
                <a16:creationId xmlns:a16="http://schemas.microsoft.com/office/drawing/2014/main" id="{E0F654A7-FA76-E648-BBFD-6F58934AF787}"/>
              </a:ext>
            </a:extLst>
          </p:cNvPr>
          <p:cNvSpPr txBox="1"/>
          <p:nvPr/>
        </p:nvSpPr>
        <p:spPr>
          <a:xfrm>
            <a:off x="2802206" y="5770002"/>
            <a:ext cx="1790875" cy="318100"/>
          </a:xfrm>
          <a:prstGeom prst="rect">
            <a:avLst/>
          </a:prstGeom>
          <a:noFill/>
        </p:spPr>
        <p:txBody>
          <a:bodyPr wrap="none" rtlCol="0" anchor="t">
            <a:spAutoFit/>
          </a:bodyPr>
          <a:lstStyle/>
          <a:p>
            <a:r>
              <a:rPr lang="en-US" altLang="zh-TW" sz="1467" b="1">
                <a:solidFill>
                  <a:schemeClr val="bg1"/>
                </a:solidFill>
                <a:latin typeface="Arial" panose="020B0604020202020204" pitchFamily="34" charset="0"/>
                <a:cs typeface="Arial" panose="020B0604020202020204" pitchFamily="34" charset="0"/>
              </a:rPr>
              <a:t>QXG-25G2SF-CX6</a:t>
            </a:r>
          </a:p>
        </p:txBody>
      </p:sp>
      <p:sp>
        <p:nvSpPr>
          <p:cNvPr id="59" name="文字方塊 58">
            <a:extLst>
              <a:ext uri="{FF2B5EF4-FFF2-40B4-BE49-F238E27FC236}">
                <a16:creationId xmlns:a16="http://schemas.microsoft.com/office/drawing/2014/main" id="{206BEB08-93B6-6C4E-8A09-DC46A4116AAF}"/>
              </a:ext>
            </a:extLst>
          </p:cNvPr>
          <p:cNvSpPr txBox="1"/>
          <p:nvPr/>
        </p:nvSpPr>
        <p:spPr>
          <a:xfrm>
            <a:off x="987231" y="4475845"/>
            <a:ext cx="1536296" cy="306467"/>
          </a:xfrm>
          <a:prstGeom prst="roundRect">
            <a:avLst/>
          </a:prstGeom>
          <a:solidFill>
            <a:srgbClr val="FFC000">
              <a:alpha val="85000"/>
            </a:srgbClr>
          </a:solidFill>
        </p:spPr>
        <p:txBody>
          <a:bodyPr wrap="none" rtlCol="0">
            <a:spAutoFit/>
          </a:bodyPr>
          <a:lstStyle/>
          <a:p>
            <a:r>
              <a:rPr kumimoji="1" lang="en-US" altLang="zh-TW" sz="1200" b="1">
                <a:latin typeface="Arial" panose="020B0604020202020204" pitchFamily="34" charset="0"/>
                <a:cs typeface="Arial" panose="020B0604020202020204" pitchFamily="34" charset="0"/>
              </a:rPr>
              <a:t>2 x QSFP+ 40Gb/s</a:t>
            </a:r>
            <a:endParaRPr kumimoji="1" lang="zh-TW" altLang="en-US" sz="1200" b="1">
              <a:latin typeface="Arial" panose="020B0604020202020204" pitchFamily="34" charset="0"/>
              <a:cs typeface="Arial" panose="020B0604020202020204" pitchFamily="34" charset="0"/>
            </a:endParaRPr>
          </a:p>
        </p:txBody>
      </p:sp>
      <p:sp>
        <p:nvSpPr>
          <p:cNvPr id="66" name="文字方塊 65">
            <a:extLst>
              <a:ext uri="{FF2B5EF4-FFF2-40B4-BE49-F238E27FC236}">
                <a16:creationId xmlns:a16="http://schemas.microsoft.com/office/drawing/2014/main" id="{BEDB12C6-BF4F-FC4D-90ED-4C54056E4802}"/>
              </a:ext>
            </a:extLst>
          </p:cNvPr>
          <p:cNvSpPr txBox="1"/>
          <p:nvPr/>
        </p:nvSpPr>
        <p:spPr>
          <a:xfrm>
            <a:off x="2909758" y="4481901"/>
            <a:ext cx="1495445" cy="306467"/>
          </a:xfrm>
          <a:prstGeom prst="roundRect">
            <a:avLst/>
          </a:prstGeom>
          <a:solidFill>
            <a:srgbClr val="FFC000">
              <a:alpha val="85000"/>
            </a:srgbClr>
          </a:solidFill>
        </p:spPr>
        <p:txBody>
          <a:bodyPr wrap="none" rtlCol="0">
            <a:spAutoFit/>
          </a:bodyPr>
          <a:lstStyle/>
          <a:p>
            <a:r>
              <a:rPr kumimoji="1" lang="en-US" altLang="zh-TW" sz="1200" b="1">
                <a:latin typeface="Arial" panose="020B0604020202020204" pitchFamily="34" charset="0"/>
                <a:cs typeface="Arial" panose="020B0604020202020204" pitchFamily="34" charset="0"/>
              </a:rPr>
              <a:t>2 x SFP28 25Gb/s</a:t>
            </a:r>
            <a:endParaRPr kumimoji="1" lang="zh-TW" altLang="en-US" sz="1200" b="1">
              <a:latin typeface="Arial" panose="020B0604020202020204" pitchFamily="34" charset="0"/>
              <a:cs typeface="Arial" panose="020B0604020202020204" pitchFamily="34" charset="0"/>
            </a:endParaRPr>
          </a:p>
        </p:txBody>
      </p:sp>
      <p:sp>
        <p:nvSpPr>
          <p:cNvPr id="73" name="文字方塊 72">
            <a:extLst>
              <a:ext uri="{FF2B5EF4-FFF2-40B4-BE49-F238E27FC236}">
                <a16:creationId xmlns:a16="http://schemas.microsoft.com/office/drawing/2014/main" id="{0ADF4E3D-AE90-8940-AF8C-4080F1C1BBED}"/>
              </a:ext>
            </a:extLst>
          </p:cNvPr>
          <p:cNvSpPr txBox="1"/>
          <p:nvPr/>
        </p:nvSpPr>
        <p:spPr>
          <a:xfrm>
            <a:off x="1489712" y="2130244"/>
            <a:ext cx="830034" cy="306467"/>
          </a:xfrm>
          <a:prstGeom prst="roundRect">
            <a:avLst/>
          </a:prstGeom>
          <a:solidFill>
            <a:srgbClr val="FFC000">
              <a:alpha val="85000"/>
            </a:srgbClr>
          </a:solidFill>
        </p:spPr>
        <p:txBody>
          <a:bodyPr wrap="none" rtlCol="0">
            <a:spAutoFit/>
          </a:bodyPr>
          <a:lstStyle/>
          <a:p>
            <a:r>
              <a:rPr kumimoji="1" lang="en-US" altLang="zh-TW" sz="1200" b="1">
                <a:latin typeface="Arial" panose="020B0604020202020204" pitchFamily="34" charset="0"/>
                <a:cs typeface="Arial" panose="020B0604020202020204" pitchFamily="34" charset="0"/>
              </a:rPr>
              <a:t>2 x RJ45</a:t>
            </a:r>
            <a:endParaRPr kumimoji="1" lang="zh-TW" altLang="en-US" sz="1200" b="1">
              <a:latin typeface="Arial" panose="020B0604020202020204" pitchFamily="34" charset="0"/>
              <a:cs typeface="Arial" panose="020B0604020202020204" pitchFamily="34" charset="0"/>
            </a:endParaRPr>
          </a:p>
        </p:txBody>
      </p:sp>
      <p:sp>
        <p:nvSpPr>
          <p:cNvPr id="81" name="TextBox 45">
            <a:extLst>
              <a:ext uri="{FF2B5EF4-FFF2-40B4-BE49-F238E27FC236}">
                <a16:creationId xmlns:a16="http://schemas.microsoft.com/office/drawing/2014/main" id="{1F68397C-4447-5F46-809F-0A050C350D2D}"/>
              </a:ext>
            </a:extLst>
          </p:cNvPr>
          <p:cNvSpPr txBox="1"/>
          <p:nvPr/>
        </p:nvSpPr>
        <p:spPr>
          <a:xfrm>
            <a:off x="4939217" y="5773133"/>
            <a:ext cx="3032430" cy="318100"/>
          </a:xfrm>
          <a:prstGeom prst="rect">
            <a:avLst/>
          </a:prstGeom>
          <a:noFill/>
        </p:spPr>
        <p:txBody>
          <a:bodyPr wrap="square" rtlCol="0" anchor="t">
            <a:spAutoFit/>
          </a:bodyPr>
          <a:lstStyle>
            <a:defPPr marR="0" lvl="0" algn="l" rtl="0">
              <a:lnSpc>
                <a:spcPct val="100000"/>
              </a:lnSpc>
              <a:spcBef>
                <a:spcPts val="0"/>
              </a:spcBef>
              <a:spcAft>
                <a:spcPts val="0"/>
              </a:spcAft>
            </a:defPPr>
            <a:lvl1pPr algn="ctr">
              <a:defRPr sz="1100" b="1">
                <a:solidFill>
                  <a:srgbClr val="39523E"/>
                </a:solidFill>
                <a:ea typeface="+mn-ea"/>
              </a:defRPr>
            </a:lvl1pPr>
          </a:lstStyle>
          <a:p>
            <a:r>
              <a:rPr lang="en-US" altLang="zh-TW" sz="1467">
                <a:solidFill>
                  <a:schemeClr val="bg1"/>
                </a:solidFill>
                <a:latin typeface="Arial" panose="020B0604020202020204" pitchFamily="34" charset="0"/>
                <a:cs typeface="Arial" panose="020B0604020202020204" pitchFamily="34" charset="0"/>
              </a:rPr>
              <a:t>QXG-100G2SF-E810</a:t>
            </a:r>
            <a:endParaRPr lang="zh-TW" altLang="en-US" sz="1467">
              <a:solidFill>
                <a:schemeClr val="bg1"/>
              </a:solidFill>
              <a:latin typeface="Arial" panose="020B0604020202020204" pitchFamily="34" charset="0"/>
              <a:cs typeface="Arial" panose="020B0604020202020204" pitchFamily="34" charset="0"/>
            </a:endParaRPr>
          </a:p>
        </p:txBody>
      </p:sp>
      <p:sp>
        <p:nvSpPr>
          <p:cNvPr id="87" name="圓角化對角線角落矩形 8">
            <a:extLst>
              <a:ext uri="{FF2B5EF4-FFF2-40B4-BE49-F238E27FC236}">
                <a16:creationId xmlns:a16="http://schemas.microsoft.com/office/drawing/2014/main" id="{20FF0F44-DFA9-4DB3-B985-7E4F95D085C3}"/>
              </a:ext>
            </a:extLst>
          </p:cNvPr>
          <p:cNvSpPr/>
          <p:nvPr/>
        </p:nvSpPr>
        <p:spPr>
          <a:xfrm flipH="1">
            <a:off x="4973656" y="3913139"/>
            <a:ext cx="2097495"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r>
              <a:rPr lang="en-US" altLang="zh-TW" b="1">
                <a:solidFill>
                  <a:schemeClr val="bg1"/>
                </a:solidFill>
                <a:latin typeface="Arial" panose="020B0604020202020204" pitchFamily="34" charset="0"/>
                <a:ea typeface="微軟正黑體" pitchFamily="34" charset="-120"/>
                <a:cs typeface="Arial" panose="020B0604020202020204" pitchFamily="34" charset="0"/>
              </a:rPr>
              <a:t>100GbE NIC</a:t>
            </a: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655539" y="3908848"/>
            <a:ext cx="217792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r>
              <a:rPr lang="en-US" altLang="zh-TW" b="1">
                <a:solidFill>
                  <a:schemeClr val="bg1"/>
                </a:solidFill>
                <a:latin typeface="Arial" panose="020B0604020202020204" pitchFamily="34" charset="0"/>
                <a:ea typeface="微軟正黑體" pitchFamily="34" charset="-120"/>
                <a:cs typeface="Arial" panose="020B0604020202020204" pitchFamily="34" charset="0"/>
              </a:rPr>
              <a:t>40/25GbE</a:t>
            </a:r>
            <a:r>
              <a:rPr lang="en-US" altLang="zh-CN" b="1">
                <a:solidFill>
                  <a:schemeClr val="bg1"/>
                </a:solidFill>
                <a:latin typeface="Arial" panose="020B0604020202020204" pitchFamily="34" charset="0"/>
                <a:ea typeface="微軟正黑體" pitchFamily="34" charset="-120"/>
                <a:cs typeface="Arial" panose="020B0604020202020204" pitchFamily="34" charset="0"/>
              </a:rPr>
              <a:t> NIC</a:t>
            </a: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8277501" y="1583109"/>
            <a:ext cx="175724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80144" indent="-380144"/>
            <a:r>
              <a:rPr lang="en-US" altLang="zh-TW" b="1">
                <a:solidFill>
                  <a:schemeClr val="bg1"/>
                </a:solidFill>
                <a:latin typeface="Arial" panose="020B0604020202020204" pitchFamily="34" charset="0"/>
                <a:ea typeface="微軟正黑體"/>
                <a:cs typeface="Arial" panose="020B0604020202020204" pitchFamily="34" charset="0"/>
              </a:rPr>
              <a:t>5GbE</a:t>
            </a:r>
            <a:r>
              <a:rPr lang="en-US" altLang="zh-TW" b="1">
                <a:solidFill>
                  <a:schemeClr val="bg1"/>
                </a:solidFill>
                <a:latin typeface="Arial" panose="020B0604020202020204" pitchFamily="34" charset="0"/>
                <a:ea typeface="Microsoft JhengHei"/>
                <a:cs typeface="Arial" panose="020B0604020202020204" pitchFamily="34" charset="0"/>
              </a:rPr>
              <a:t> NIC</a:t>
            </a:r>
            <a:endParaRPr lang="zh-TW" altLang="en-US">
              <a:solidFill>
                <a:schemeClr val="bg1"/>
              </a:solidFill>
              <a:latin typeface="Arial" panose="020B0604020202020204" pitchFamily="34" charset="0"/>
              <a:ea typeface="新細明體"/>
              <a:cs typeface="Arial" panose="020B0604020202020204" pitchFamily="34" charset="0"/>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9719523" y="4706635"/>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cs typeface="Arial" panose="020B0604020202020204" pitchFamily="34" charset="0"/>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9719523" y="4969135"/>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cs typeface="Arial" panose="020B0604020202020204" pitchFamily="34" charset="0"/>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9719524" y="5231638"/>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cs typeface="Arial" panose="020B0604020202020204" pitchFamily="34" charset="0"/>
              </a:rPr>
              <a:t>QXG-2G4T-I225</a:t>
            </a:r>
          </a:p>
        </p:txBody>
      </p:sp>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8304707" y="3876866"/>
            <a:ext cx="1958366"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80144" indent="-380144"/>
            <a:r>
              <a:rPr lang="en-US" b="1">
                <a:solidFill>
                  <a:schemeClr val="bg1"/>
                </a:solidFill>
                <a:latin typeface="Arial" panose="020B0604020202020204" pitchFamily="34" charset="0"/>
                <a:ea typeface="微軟正黑體"/>
                <a:cs typeface="Arial" panose="020B0604020202020204" pitchFamily="34" charset="0"/>
              </a:rPr>
              <a:t>2.5GbE </a:t>
            </a:r>
            <a:r>
              <a:rPr lang="en-US" altLang="zh-TW" b="1">
                <a:solidFill>
                  <a:schemeClr val="bg1"/>
                </a:solidFill>
                <a:latin typeface="Arial" panose="020B0604020202020204" pitchFamily="34" charset="0"/>
                <a:ea typeface="微軟正黑體"/>
                <a:cs typeface="Arial" panose="020B0604020202020204" pitchFamily="34" charset="0"/>
              </a:rPr>
              <a:t>NIC</a:t>
            </a:r>
            <a:endParaRPr lang="zh-TW" altLang="en-US" b="1">
              <a:solidFill>
                <a:schemeClr val="bg1"/>
              </a:solidFill>
              <a:latin typeface="Arial" panose="020B0604020202020204" pitchFamily="34" charset="0"/>
              <a:ea typeface="微軟正黑體"/>
              <a:cs typeface="Arial" panose="020B0604020202020204" pitchFamily="34" charset="0"/>
            </a:endParaRP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8597901" y="4458583"/>
            <a:ext cx="1157297" cy="340519"/>
          </a:xfrm>
          <a:prstGeom prst="roundRect">
            <a:avLst/>
          </a:prstGeom>
          <a:solidFill>
            <a:srgbClr val="FFC000">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a:latin typeface="Arial" panose="020B0604020202020204" pitchFamily="34" charset="0"/>
                <a:cs typeface="Arial" panose="020B0604020202020204" pitchFamily="34" charset="0"/>
              </a:rPr>
              <a:t>1/2/4 x RJ45</a:t>
            </a:r>
            <a:endParaRPr lang="zh-TW" altLang="en-US" sz="1200" b="1">
              <a:latin typeface="Arial" panose="020B0604020202020204" pitchFamily="34" charset="0"/>
              <a:cs typeface="Arial" panose="020B0604020202020204" pitchFamily="34" charset="0"/>
            </a:endParaRPr>
          </a:p>
        </p:txBody>
      </p:sp>
      <p:pic>
        <p:nvPicPr>
          <p:cNvPr id="1026" name="Picture 2" descr="QXG-10G2T-X710">
            <a:extLst>
              <a:ext uri="{FF2B5EF4-FFF2-40B4-BE49-F238E27FC236}">
                <a16:creationId xmlns:a16="http://schemas.microsoft.com/office/drawing/2014/main" id="{1622F116-8889-E44E-9C55-ADBAD4336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886" y="2399521"/>
            <a:ext cx="1224096" cy="1063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XG-25G2SF-CX6">
            <a:extLst>
              <a:ext uri="{FF2B5EF4-FFF2-40B4-BE49-F238E27FC236}">
                <a16:creationId xmlns:a16="http://schemas.microsoft.com/office/drawing/2014/main" id="{D6FD8A25-384A-5847-9C79-57AA84851B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301" y="4732057"/>
            <a:ext cx="1275818" cy="1108544"/>
          </a:xfrm>
          <a:prstGeom prst="rect">
            <a:avLst/>
          </a:prstGeom>
          <a:noFill/>
          <a:extLst>
            <a:ext uri="{909E8E84-426E-40DD-AFC4-6F175D3DCCD1}">
              <a14:hiddenFill xmlns:a14="http://schemas.microsoft.com/office/drawing/2010/main">
                <a:solidFill>
                  <a:srgbClr val="FFFFFF"/>
                </a:solidFill>
              </a14:hiddenFill>
            </a:ext>
          </a:extLst>
        </p:spPr>
      </p:pic>
      <p:sp>
        <p:nvSpPr>
          <p:cNvPr id="48" name="文字方塊 47">
            <a:extLst>
              <a:ext uri="{FF2B5EF4-FFF2-40B4-BE49-F238E27FC236}">
                <a16:creationId xmlns:a16="http://schemas.microsoft.com/office/drawing/2014/main" id="{C7F130D7-AADB-C246-9527-03DAF86ABE98}"/>
              </a:ext>
            </a:extLst>
          </p:cNvPr>
          <p:cNvSpPr txBox="1"/>
          <p:nvPr/>
        </p:nvSpPr>
        <p:spPr>
          <a:xfrm>
            <a:off x="5905460" y="4452446"/>
            <a:ext cx="1050994" cy="306467"/>
          </a:xfrm>
          <a:prstGeom prst="roundRect">
            <a:avLst/>
          </a:prstGeom>
          <a:solidFill>
            <a:srgbClr val="FFC000">
              <a:alpha val="85000"/>
            </a:srgbClr>
          </a:solidFill>
        </p:spPr>
        <p:txBody>
          <a:bodyPr wrap="none" rtlCol="0">
            <a:spAutoFit/>
          </a:bodyPr>
          <a:lstStyle/>
          <a:p>
            <a:r>
              <a:rPr kumimoji="1" lang="en-US" altLang="zh-TW" sz="1200" b="1">
                <a:latin typeface="Arial" panose="020B0604020202020204" pitchFamily="34" charset="0"/>
                <a:cs typeface="Arial" panose="020B0604020202020204" pitchFamily="34" charset="0"/>
              </a:rPr>
              <a:t>2 x QSFP28</a:t>
            </a:r>
            <a:endParaRPr kumimoji="1" lang="zh-TW" altLang="en-US" sz="1200" b="1">
              <a:latin typeface="Arial" panose="020B0604020202020204" pitchFamily="34" charset="0"/>
              <a:cs typeface="Arial" panose="020B0604020202020204" pitchFamily="34" charset="0"/>
            </a:endParaRPr>
          </a:p>
        </p:txBody>
      </p:sp>
      <p:pic>
        <p:nvPicPr>
          <p:cNvPr id="1032" name="Picture 8" descr="LAN-40G2SF-MLX">
            <a:extLst>
              <a:ext uri="{FF2B5EF4-FFF2-40B4-BE49-F238E27FC236}">
                <a16:creationId xmlns:a16="http://schemas.microsoft.com/office/drawing/2014/main" id="{FAD07BC8-5DAD-8844-BF59-E874D99BE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622" y="4654265"/>
            <a:ext cx="1440493" cy="12516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XG-5G4T-111C">
            <a:extLst>
              <a:ext uri="{FF2B5EF4-FFF2-40B4-BE49-F238E27FC236}">
                <a16:creationId xmlns:a16="http://schemas.microsoft.com/office/drawing/2014/main" id="{C906B22A-F400-AB44-B43D-8629222D04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0801" y="4685983"/>
            <a:ext cx="1462114" cy="12704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XG-10G1T">
            <a:extLst>
              <a:ext uri="{FF2B5EF4-FFF2-40B4-BE49-F238E27FC236}">
                <a16:creationId xmlns:a16="http://schemas.microsoft.com/office/drawing/2014/main" id="{DD362F7C-0468-D946-9BDE-645CEF7BE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6544" y="2405787"/>
            <a:ext cx="1148661" cy="9980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XG-10G2TB">
            <a:extLst>
              <a:ext uri="{FF2B5EF4-FFF2-40B4-BE49-F238E27FC236}">
                <a16:creationId xmlns:a16="http://schemas.microsoft.com/office/drawing/2014/main" id="{7B693ECF-7FD9-484D-89AB-4EAA633788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2905" y="2365486"/>
            <a:ext cx="1224097" cy="1063604"/>
          </a:xfrm>
          <a:prstGeom prst="rect">
            <a:avLst/>
          </a:prstGeom>
          <a:noFill/>
          <a:extLst>
            <a:ext uri="{909E8E84-426E-40DD-AFC4-6F175D3DCCD1}">
              <a14:hiddenFill xmlns:a14="http://schemas.microsoft.com/office/drawing/2010/main">
                <a:solidFill>
                  <a:srgbClr val="FFFFFF"/>
                </a:solidFill>
              </a14:hiddenFill>
            </a:ext>
          </a:extLst>
        </p:spPr>
      </p:pic>
      <p:sp>
        <p:nvSpPr>
          <p:cNvPr id="41" name="標題 1">
            <a:extLst>
              <a:ext uri="{FF2B5EF4-FFF2-40B4-BE49-F238E27FC236}">
                <a16:creationId xmlns:a16="http://schemas.microsoft.com/office/drawing/2014/main" id="{BBE5CC6F-B821-8059-4D1A-40C2C3E034E7}"/>
              </a:ext>
            </a:extLst>
          </p:cNvPr>
          <p:cNvSpPr txBox="1">
            <a:spLocks/>
          </p:cNvSpPr>
          <p:nvPr/>
        </p:nvSpPr>
        <p:spPr>
          <a:xfrm>
            <a:off x="595952" y="275506"/>
            <a:ext cx="10962902" cy="128659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600" b="1">
                <a:solidFill>
                  <a:schemeClr val="bg1"/>
                </a:solidFill>
                <a:latin typeface="Arial" panose="020B0604020202020204" pitchFamily="34" charset="0"/>
                <a:ea typeface="微軟正黑體"/>
                <a:cs typeface="Arial" panose="020B0604020202020204" pitchFamily="34" charset="0"/>
              </a:rPr>
              <a:t>Abundant 100GbE/40GbE/25GbE/10GbE/5GbE/2.5GbE</a:t>
            </a:r>
          </a:p>
          <a:p>
            <a:pPr algn="ctr"/>
            <a:r>
              <a:rPr kumimoji="1" lang="en-US" altLang="zh-TW" sz="3600" b="1">
                <a:solidFill>
                  <a:schemeClr val="bg1"/>
                </a:solidFill>
                <a:latin typeface="Arial" panose="020B0604020202020204" pitchFamily="34" charset="0"/>
                <a:ea typeface="微軟正黑體"/>
                <a:cs typeface="Arial" panose="020B0604020202020204" pitchFamily="34" charset="0"/>
              </a:rPr>
              <a:t>high-speed network cards with plug and use support</a:t>
            </a:r>
            <a:endParaRPr kumimoji="1" lang="zh-TW" altLang="en-US" sz="3600" b="1">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529254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5AE7556-508B-D840-B7A7-968A902B6C2C}"/>
              </a:ext>
            </a:extLst>
          </p:cNvPr>
          <p:cNvGrpSpPr/>
          <p:nvPr/>
        </p:nvGrpSpPr>
        <p:grpSpPr>
          <a:xfrm>
            <a:off x="7956408" y="4086834"/>
            <a:ext cx="3106472" cy="1113085"/>
            <a:chOff x="6608845" y="2918607"/>
            <a:chExt cx="2504515" cy="914188"/>
          </a:xfrm>
        </p:grpSpPr>
        <p:pic>
          <p:nvPicPr>
            <p:cNvPr id="4" name="圖形 3">
              <a:extLst>
                <a:ext uri="{FF2B5EF4-FFF2-40B4-BE49-F238E27FC236}">
                  <a16:creationId xmlns:a16="http://schemas.microsoft.com/office/drawing/2014/main" id="{6AFD36C8-20E0-B74A-9769-6AFF0A6B02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08845" y="2918607"/>
              <a:ext cx="2504515" cy="914188"/>
            </a:xfrm>
            <a:prstGeom prst="rect">
              <a:avLst/>
            </a:prstGeom>
          </p:spPr>
        </p:pic>
        <p:sp>
          <p:nvSpPr>
            <p:cNvPr id="6" name="TextBox 27">
              <a:extLst>
                <a:ext uri="{FF2B5EF4-FFF2-40B4-BE49-F238E27FC236}">
                  <a16:creationId xmlns:a16="http://schemas.microsoft.com/office/drawing/2014/main" id="{3EFD8C23-9F66-F840-A240-4A295F4ADD39}"/>
                </a:ext>
              </a:extLst>
            </p:cNvPr>
            <p:cNvSpPr txBox="1"/>
            <p:nvPr/>
          </p:nvSpPr>
          <p:spPr>
            <a:xfrm>
              <a:off x="6793162"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7" name="TextBox 27">
              <a:extLst>
                <a:ext uri="{FF2B5EF4-FFF2-40B4-BE49-F238E27FC236}">
                  <a16:creationId xmlns:a16="http://schemas.microsoft.com/office/drawing/2014/main" id="{414D692C-1C04-5343-A3E6-8B6FCAD19FE5}"/>
                </a:ext>
              </a:extLst>
            </p:cNvPr>
            <p:cNvSpPr txBox="1"/>
            <p:nvPr/>
          </p:nvSpPr>
          <p:spPr>
            <a:xfrm>
              <a:off x="7196574"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8" name="TextBox 27">
              <a:extLst>
                <a:ext uri="{FF2B5EF4-FFF2-40B4-BE49-F238E27FC236}">
                  <a16:creationId xmlns:a16="http://schemas.microsoft.com/office/drawing/2014/main" id="{951E60B1-FC0E-CC4D-9E4F-B92B698B2BFA}"/>
                </a:ext>
              </a:extLst>
            </p:cNvPr>
            <p:cNvSpPr txBox="1"/>
            <p:nvPr/>
          </p:nvSpPr>
          <p:spPr>
            <a:xfrm>
              <a:off x="7507805"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9" name="TextBox 27">
              <a:extLst>
                <a:ext uri="{FF2B5EF4-FFF2-40B4-BE49-F238E27FC236}">
                  <a16:creationId xmlns:a16="http://schemas.microsoft.com/office/drawing/2014/main" id="{58983FFC-DE29-7241-A50D-477CF01F9B4B}"/>
                </a:ext>
              </a:extLst>
            </p:cNvPr>
            <p:cNvSpPr txBox="1"/>
            <p:nvPr/>
          </p:nvSpPr>
          <p:spPr>
            <a:xfrm>
              <a:off x="7832816"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10" name="TextBox 27">
              <a:extLst>
                <a:ext uri="{FF2B5EF4-FFF2-40B4-BE49-F238E27FC236}">
                  <a16:creationId xmlns:a16="http://schemas.microsoft.com/office/drawing/2014/main" id="{89FD784D-FDB3-5946-B973-6756B952ED01}"/>
                </a:ext>
              </a:extLst>
            </p:cNvPr>
            <p:cNvSpPr txBox="1"/>
            <p:nvPr/>
          </p:nvSpPr>
          <p:spPr>
            <a:xfrm>
              <a:off x="8175105"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11" name="TextBox 27">
              <a:extLst>
                <a:ext uri="{FF2B5EF4-FFF2-40B4-BE49-F238E27FC236}">
                  <a16:creationId xmlns:a16="http://schemas.microsoft.com/office/drawing/2014/main" id="{23F77D56-6EA5-1345-AAD6-9AEB512708CF}"/>
                </a:ext>
              </a:extLst>
            </p:cNvPr>
            <p:cNvSpPr txBox="1"/>
            <p:nvPr/>
          </p:nvSpPr>
          <p:spPr>
            <a:xfrm>
              <a:off x="8578517"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grpSp>
      <p:sp>
        <p:nvSpPr>
          <p:cNvPr id="12" name="文字版面配置區 1">
            <a:extLst>
              <a:ext uri="{FF2B5EF4-FFF2-40B4-BE49-F238E27FC236}">
                <a16:creationId xmlns:a16="http://schemas.microsoft.com/office/drawing/2014/main" id="{8C5A2CEB-8026-5C49-8F89-309319E7D13D}"/>
              </a:ext>
            </a:extLst>
          </p:cNvPr>
          <p:cNvSpPr txBox="1">
            <a:spLocks/>
          </p:cNvSpPr>
          <p:nvPr/>
        </p:nvSpPr>
        <p:spPr>
          <a:xfrm>
            <a:off x="8320281" y="5326561"/>
            <a:ext cx="2126271" cy="6098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Tx/>
              <a:buNone/>
            </a:pPr>
            <a:r>
              <a:rPr kumimoji="1" lang="zh-TW" altLang="en-US" sz="1600">
                <a:solidFill>
                  <a:schemeClr val="bg1"/>
                </a:solidFill>
                <a:latin typeface="Arial" panose="020B0604020202020204" pitchFamily="34" charset="0"/>
                <a:cs typeface="Arial" panose="020B0604020202020204" pitchFamily="34" charset="0"/>
              </a:rPr>
              <a:t>６</a:t>
            </a:r>
            <a:r>
              <a:rPr kumimoji="1" lang="en-US" altLang="zh-TW" sz="1600">
                <a:solidFill>
                  <a:schemeClr val="bg1"/>
                </a:solidFill>
                <a:latin typeface="Arial" panose="020B0604020202020204" pitchFamily="34" charset="0"/>
                <a:cs typeface="Arial" panose="020B0604020202020204" pitchFamily="34" charset="0"/>
              </a:rPr>
              <a:t> x 25GbE clients concurrent access</a:t>
            </a:r>
          </a:p>
        </p:txBody>
      </p:sp>
      <p:sp>
        <p:nvSpPr>
          <p:cNvPr id="16" name="標題 1">
            <a:extLst>
              <a:ext uri="{FF2B5EF4-FFF2-40B4-BE49-F238E27FC236}">
                <a16:creationId xmlns:a16="http://schemas.microsoft.com/office/drawing/2014/main" id="{8A762693-BD1A-452B-ADE5-3C833B533C84}"/>
              </a:ext>
            </a:extLst>
          </p:cNvPr>
          <p:cNvSpPr txBox="1">
            <a:spLocks/>
          </p:cNvSpPr>
          <p:nvPr/>
        </p:nvSpPr>
        <p:spPr>
          <a:xfrm>
            <a:off x="345989" y="316800"/>
            <a:ext cx="11436580" cy="14023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600" b="1">
                <a:solidFill>
                  <a:schemeClr val="bg1"/>
                </a:solidFill>
                <a:latin typeface="Arial" panose="020B0604020202020204" pitchFamily="34" charset="0"/>
                <a:ea typeface="微軟正黑體"/>
                <a:cs typeface="Arial" panose="020B0604020202020204" pitchFamily="34" charset="0"/>
              </a:rPr>
              <a:t>Best-in-class performance of 8-core </a:t>
            </a:r>
          </a:p>
          <a:p>
            <a:pPr algn="ctr"/>
            <a:r>
              <a:rPr kumimoji="1" lang="en-US" altLang="zh-TW" sz="3600" b="1">
                <a:solidFill>
                  <a:schemeClr val="bg1"/>
                </a:solidFill>
                <a:latin typeface="Arial" panose="020B0604020202020204" pitchFamily="34" charset="0"/>
                <a:ea typeface="微軟正黑體"/>
                <a:cs typeface="Arial" panose="020B0604020202020204" pitchFamily="34" charset="0"/>
              </a:rPr>
              <a:t>TS-h1090FU-7232P-64G with 6 x 25GbE clients</a:t>
            </a:r>
            <a:endParaRPr kumimoji="1" lang="zh-TW" altLang="en-US" sz="3600" b="1">
              <a:solidFill>
                <a:schemeClr val="bg1"/>
              </a:solidFill>
              <a:latin typeface="Arial" panose="020B0604020202020204" pitchFamily="34" charset="0"/>
              <a:ea typeface="微軟正黑體"/>
              <a:cs typeface="Arial" panose="020B0604020202020204" pitchFamily="34" charset="0"/>
            </a:endParaRPr>
          </a:p>
        </p:txBody>
      </p:sp>
      <p:sp>
        <p:nvSpPr>
          <p:cNvPr id="15" name="文字方塊 14">
            <a:extLst>
              <a:ext uri="{FF2B5EF4-FFF2-40B4-BE49-F238E27FC236}">
                <a16:creationId xmlns:a16="http://schemas.microsoft.com/office/drawing/2014/main" id="{5E819749-B279-A243-BE6E-B0505EE0366D}"/>
              </a:ext>
            </a:extLst>
          </p:cNvPr>
          <p:cNvSpPr txBox="1"/>
          <p:nvPr/>
        </p:nvSpPr>
        <p:spPr>
          <a:xfrm>
            <a:off x="555413" y="5588958"/>
            <a:ext cx="10042422" cy="830997"/>
          </a:xfrm>
          <a:prstGeom prst="rect">
            <a:avLst/>
          </a:prstGeom>
          <a:noFill/>
        </p:spPr>
        <p:txBody>
          <a:bodyPr wrap="square">
            <a:spAutoFit/>
          </a:bodyPr>
          <a:lstStyle/>
          <a:p>
            <a:r>
              <a:rPr lang="en" altLang="zh-TW" sz="800">
                <a:solidFill>
                  <a:schemeClr val="bg1"/>
                </a:solidFill>
                <a:latin typeface="Arial" panose="020B0604020202020204" pitchFamily="34" charset="0"/>
                <a:cs typeface="Arial" panose="020B0604020202020204" pitchFamily="34" charset="0"/>
              </a:rPr>
              <a:t>Tested in QNAP Labs. Figures may vary by environment.</a:t>
            </a:r>
            <a:br>
              <a:rPr lang="en" altLang="zh-TW" sz="800">
                <a:solidFill>
                  <a:schemeClr val="bg1"/>
                </a:solidFill>
                <a:latin typeface="Arial" panose="020B0604020202020204" pitchFamily="34" charset="0"/>
                <a:cs typeface="Arial" panose="020B0604020202020204" pitchFamily="34" charset="0"/>
              </a:rPr>
            </a:br>
            <a:r>
              <a:rPr lang="en" altLang="zh-TW" sz="800">
                <a:solidFill>
                  <a:schemeClr val="bg1"/>
                </a:solidFill>
                <a:latin typeface="Arial" panose="020B0604020202020204" pitchFamily="34" charset="0"/>
                <a:cs typeface="Arial" panose="020B0604020202020204" pitchFamily="34" charset="0"/>
              </a:rPr>
              <a:t>Test Environment:</a:t>
            </a:r>
            <a:br>
              <a:rPr lang="zh-TW" altLang="en-US" sz="800">
                <a:latin typeface="Arial" panose="020B0604020202020204" pitchFamily="34" charset="0"/>
                <a:cs typeface="Arial" panose="020B0604020202020204" pitchFamily="34" charset="0"/>
              </a:rPr>
            </a:br>
            <a:r>
              <a:rPr lang="en" altLang="zh-TW" sz="800" b="0" i="0">
                <a:solidFill>
                  <a:srgbClr val="FFFFFF"/>
                </a:solidFill>
                <a:effectLst/>
                <a:latin typeface="Arial" panose="020B0604020202020204" pitchFamily="34" charset="0"/>
                <a:cs typeface="Arial" panose="020B0604020202020204" pitchFamily="34" charset="0"/>
              </a:rPr>
              <a:t>NAS: TS-h1090FU-7232P-64G with </a:t>
            </a:r>
            <a:r>
              <a:rPr lang="en" altLang="zh-TW" sz="800" b="0" i="0" err="1">
                <a:solidFill>
                  <a:srgbClr val="FFFFFF"/>
                </a:solidFill>
                <a:effectLst/>
                <a:latin typeface="Arial" panose="020B0604020202020204" pitchFamily="34" charset="0"/>
                <a:cs typeface="Arial" panose="020B0604020202020204" pitchFamily="34" charset="0"/>
              </a:rPr>
              <a:t>QuTS</a:t>
            </a:r>
            <a:r>
              <a:rPr lang="en" altLang="zh-TW" sz="800" b="0" i="0">
                <a:solidFill>
                  <a:srgbClr val="FFFFFF"/>
                </a:solidFill>
                <a:effectLst/>
                <a:latin typeface="Arial" panose="020B0604020202020204" pitchFamily="34" charset="0"/>
                <a:cs typeface="Arial" panose="020B0604020202020204" pitchFamily="34" charset="0"/>
              </a:rPr>
              <a:t> hero 5.0.0</a:t>
            </a:r>
            <a:br>
              <a:rPr lang="en" altLang="zh-TW" sz="800">
                <a:latin typeface="Arial" panose="020B0604020202020204" pitchFamily="34" charset="0"/>
                <a:cs typeface="Arial" panose="020B0604020202020204" pitchFamily="34" charset="0"/>
              </a:rPr>
            </a:br>
            <a:r>
              <a:rPr lang="en" altLang="zh-TW" sz="800" b="0" i="0">
                <a:solidFill>
                  <a:srgbClr val="FFFFFF"/>
                </a:solidFill>
                <a:effectLst/>
                <a:latin typeface="Arial" panose="020B0604020202020204" pitchFamily="34" charset="0"/>
                <a:cs typeface="Arial" panose="020B0604020202020204" pitchFamily="34" charset="0"/>
              </a:rPr>
              <a:t>Volume type: Samsung PM9A3 960G Gen4 U.2 </a:t>
            </a:r>
            <a:r>
              <a:rPr lang="en" altLang="zh-TW" sz="800" b="0" i="0" err="1">
                <a:solidFill>
                  <a:srgbClr val="FFFFFF"/>
                </a:solidFill>
                <a:effectLst/>
                <a:latin typeface="Arial" panose="020B0604020202020204" pitchFamily="34" charset="0"/>
                <a:cs typeface="Arial" panose="020B0604020202020204" pitchFamily="34" charset="0"/>
              </a:rPr>
              <a:t>NVMe</a:t>
            </a:r>
            <a:r>
              <a:rPr lang="en" altLang="zh-TW" sz="800" b="0" i="0">
                <a:solidFill>
                  <a:srgbClr val="FFFFFF"/>
                </a:solidFill>
                <a:effectLst/>
                <a:latin typeface="Arial" panose="020B0604020202020204" pitchFamily="34" charset="0"/>
                <a:cs typeface="Arial" panose="020B0604020202020204" pitchFamily="34" charset="0"/>
              </a:rPr>
              <a:t> SSD x24 (RAID 50); Intel QXG-100G2SF-E810; QXG-25G2SF-CX4</a:t>
            </a:r>
            <a:br>
              <a:rPr lang="en" altLang="zh-TW" sz="800">
                <a:latin typeface="Arial" panose="020B0604020202020204" pitchFamily="34" charset="0"/>
                <a:cs typeface="Arial" panose="020B0604020202020204" pitchFamily="34" charset="0"/>
              </a:rPr>
            </a:br>
            <a:r>
              <a:rPr lang="en" altLang="zh-TW" sz="800" b="0" i="0">
                <a:solidFill>
                  <a:srgbClr val="FFFFFF"/>
                </a:solidFill>
                <a:effectLst/>
                <a:latin typeface="Arial" panose="020B0604020202020204" pitchFamily="34" charset="0"/>
                <a:cs typeface="Arial" panose="020B0604020202020204" pitchFamily="34" charset="0"/>
              </a:rPr>
              <a:t>Client PC: 6* Client PC simultaneously read and write 16GB file (= 96GB totally)</a:t>
            </a:r>
            <a:br>
              <a:rPr lang="en" altLang="zh-TW" sz="800">
                <a:latin typeface="Arial" panose="020B0604020202020204" pitchFamily="34" charset="0"/>
                <a:cs typeface="Arial" panose="020B0604020202020204" pitchFamily="34" charset="0"/>
              </a:rPr>
            </a:br>
            <a:r>
              <a:rPr lang="en" altLang="zh-TW" sz="800" b="0" i="0">
                <a:solidFill>
                  <a:srgbClr val="FFFFFF"/>
                </a:solidFill>
                <a:effectLst/>
                <a:latin typeface="Arial" panose="020B0604020202020204" pitchFamily="34" charset="0"/>
                <a:cs typeface="Arial" panose="020B0604020202020204" pitchFamily="34" charset="0"/>
              </a:rPr>
              <a:t>Intel Core™ i7-7700 4.20GHz CPU, 32GB DDR4 RAM, QXG-25G2SF-CX4, Windows® Server 2016, and Intel Core™ i3-8100 3.60GHz CPU, 4GB DDR4 RAM, QXG-25G2SF-CX4, Windows® Server 2016</a:t>
            </a:r>
            <a:endParaRPr lang="zh-TW" altLang="en-US" sz="800">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C87BC38E-BAEF-1443-9FAE-93963C8058C5}"/>
              </a:ext>
            </a:extLst>
          </p:cNvPr>
          <p:cNvSpPr txBox="1"/>
          <p:nvPr/>
        </p:nvSpPr>
        <p:spPr>
          <a:xfrm>
            <a:off x="555413" y="1881310"/>
            <a:ext cx="8094134"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cs typeface="Arial" panose="020B0604020202020204" pitchFamily="34" charset="0"/>
              </a:rPr>
              <a:t>6 x 25GbE iSCSI, Random IOPS (4K), Compression On, Dedupe Off</a:t>
            </a:r>
            <a:endParaRPr lang="zh-TW" altLang="en-US" sz="1400">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932CA06F-092C-5747-B40F-B21ABB6A1B26}"/>
              </a:ext>
            </a:extLst>
          </p:cNvPr>
          <p:cNvSpPr txBox="1"/>
          <p:nvPr/>
        </p:nvSpPr>
        <p:spPr>
          <a:xfrm>
            <a:off x="555413" y="3817207"/>
            <a:ext cx="8046720"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cs typeface="Arial" panose="020B0604020202020204" pitchFamily="34" charset="0"/>
              </a:rPr>
              <a:t>6 x 25GbE SAMBA, Sequential Throughout (1MB), Compression On, Dedupe Off</a:t>
            </a:r>
            <a:endParaRPr lang="zh-TW" altLang="en-US" sz="1400">
              <a:latin typeface="Arial" panose="020B0604020202020204" pitchFamily="34" charset="0"/>
              <a:cs typeface="Arial" panose="020B0604020202020204" pitchFamily="34" charset="0"/>
            </a:endParaRPr>
          </a:p>
        </p:txBody>
      </p:sp>
      <p:sp>
        <p:nvSpPr>
          <p:cNvPr id="33" name="文字方塊 32">
            <a:extLst>
              <a:ext uri="{FF2B5EF4-FFF2-40B4-BE49-F238E27FC236}">
                <a16:creationId xmlns:a16="http://schemas.microsoft.com/office/drawing/2014/main" id="{DA568E64-A0C2-4F45-8634-3CA1073358AC}"/>
              </a:ext>
            </a:extLst>
          </p:cNvPr>
          <p:cNvSpPr txBox="1"/>
          <p:nvPr/>
        </p:nvSpPr>
        <p:spPr>
          <a:xfrm>
            <a:off x="709902" y="4271112"/>
            <a:ext cx="1641546" cy="246221"/>
          </a:xfrm>
          <a:prstGeom prst="rect">
            <a:avLst/>
          </a:prstGeom>
          <a:noFill/>
        </p:spPr>
        <p:txBody>
          <a:bodyPr wrap="square">
            <a:spAutoFit/>
          </a:bodyPr>
          <a:lstStyle/>
          <a:p>
            <a:pPr algn="l" fontAlgn="base"/>
            <a:r>
              <a:rPr lang="en-US" altLang="zh-TW" sz="1000" b="0" i="0">
                <a:solidFill>
                  <a:srgbClr val="FFFFFF"/>
                </a:solidFill>
                <a:effectLst/>
                <a:latin typeface="Arial" panose="020B0604020202020204" pitchFamily="34" charset="0"/>
                <a:cs typeface="Arial" panose="020B0604020202020204" pitchFamily="34" charset="0"/>
              </a:rPr>
              <a:t>SMB sequential read</a:t>
            </a:r>
          </a:p>
        </p:txBody>
      </p:sp>
      <p:sp>
        <p:nvSpPr>
          <p:cNvPr id="35" name="文字方塊 34">
            <a:extLst>
              <a:ext uri="{FF2B5EF4-FFF2-40B4-BE49-F238E27FC236}">
                <a16:creationId xmlns:a16="http://schemas.microsoft.com/office/drawing/2014/main" id="{0880DAAF-775E-274D-9091-E8C2CBE27923}"/>
              </a:ext>
            </a:extLst>
          </p:cNvPr>
          <p:cNvSpPr txBox="1"/>
          <p:nvPr/>
        </p:nvSpPr>
        <p:spPr>
          <a:xfrm>
            <a:off x="709901" y="4820994"/>
            <a:ext cx="1789457" cy="246221"/>
          </a:xfrm>
          <a:prstGeom prst="rect">
            <a:avLst/>
          </a:prstGeom>
          <a:noFill/>
        </p:spPr>
        <p:txBody>
          <a:bodyPr wrap="square">
            <a:spAutoFit/>
          </a:bodyPr>
          <a:lstStyle/>
          <a:p>
            <a:pPr fontAlgn="base"/>
            <a:r>
              <a:rPr lang="en-US" altLang="zh-TW" sz="1000">
                <a:solidFill>
                  <a:srgbClr val="FFFFFF"/>
                </a:solidFill>
                <a:latin typeface="Arial" panose="020B0604020202020204" pitchFamily="34" charset="0"/>
                <a:cs typeface="Arial" panose="020B0604020202020204" pitchFamily="34" charset="0"/>
              </a:rPr>
              <a:t>SMB sequential write</a:t>
            </a:r>
          </a:p>
        </p:txBody>
      </p:sp>
      <p:sp>
        <p:nvSpPr>
          <p:cNvPr id="36" name="文字方塊 35">
            <a:extLst>
              <a:ext uri="{FF2B5EF4-FFF2-40B4-BE49-F238E27FC236}">
                <a16:creationId xmlns:a16="http://schemas.microsoft.com/office/drawing/2014/main" id="{07CC6588-5C64-5149-8A13-BC687B2AB850}"/>
              </a:ext>
            </a:extLst>
          </p:cNvPr>
          <p:cNvSpPr txBox="1"/>
          <p:nvPr/>
        </p:nvSpPr>
        <p:spPr>
          <a:xfrm>
            <a:off x="739374" y="2405152"/>
            <a:ext cx="1442222"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cs typeface="Arial" panose="020B0604020202020204" pitchFamily="34" charset="0"/>
              </a:rPr>
              <a:t>iSCSI random read</a:t>
            </a:r>
          </a:p>
        </p:txBody>
      </p:sp>
      <p:sp>
        <p:nvSpPr>
          <p:cNvPr id="37" name="文字方塊 36">
            <a:extLst>
              <a:ext uri="{FF2B5EF4-FFF2-40B4-BE49-F238E27FC236}">
                <a16:creationId xmlns:a16="http://schemas.microsoft.com/office/drawing/2014/main" id="{F44F35D8-2AAC-974C-9CCF-747BB3767C4F}"/>
              </a:ext>
            </a:extLst>
          </p:cNvPr>
          <p:cNvSpPr txBox="1"/>
          <p:nvPr/>
        </p:nvSpPr>
        <p:spPr>
          <a:xfrm>
            <a:off x="739374" y="2976323"/>
            <a:ext cx="1386043" cy="246221"/>
          </a:xfrm>
          <a:prstGeom prst="rect">
            <a:avLst/>
          </a:prstGeom>
          <a:noFill/>
        </p:spPr>
        <p:txBody>
          <a:bodyPr wrap="square">
            <a:spAutoFit/>
          </a:bodyPr>
          <a:lstStyle/>
          <a:p>
            <a:pPr fontAlgn="base"/>
            <a:r>
              <a:rPr lang="en-US" altLang="zh-TW" sz="1000" b="0" i="0">
                <a:solidFill>
                  <a:srgbClr val="FFFFFF"/>
                </a:solidFill>
                <a:effectLst/>
                <a:latin typeface="Arial" panose="020B0604020202020204" pitchFamily="34" charset="0"/>
                <a:cs typeface="Arial" panose="020B0604020202020204" pitchFamily="34" charset="0"/>
              </a:rPr>
              <a:t>iSCSI random write</a:t>
            </a:r>
            <a:endParaRPr lang="en-US" altLang="zh-TW" sz="1000" b="0" i="0">
              <a:solidFill>
                <a:schemeClr val="bg1"/>
              </a:solidFill>
              <a:effectLst/>
              <a:latin typeface="Arial" panose="020B0604020202020204" pitchFamily="34" charset="0"/>
              <a:cs typeface="Arial" panose="020B0604020202020204" pitchFamily="34" charset="0"/>
            </a:endParaRPr>
          </a:p>
        </p:txBody>
      </p:sp>
      <p:pic>
        <p:nvPicPr>
          <p:cNvPr id="29" name="圖片 28" descr="一張含有 文字, 電子用品 的圖片&#10;&#10;自動產生的描述">
            <a:extLst>
              <a:ext uri="{FF2B5EF4-FFF2-40B4-BE49-F238E27FC236}">
                <a16:creationId xmlns:a16="http://schemas.microsoft.com/office/drawing/2014/main" id="{104682B4-7BFA-CEA0-26C1-65B35EF56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5627" y="3524591"/>
            <a:ext cx="3995068" cy="682358"/>
          </a:xfrm>
          <a:prstGeom prst="rect">
            <a:avLst/>
          </a:prstGeom>
        </p:spPr>
      </p:pic>
      <p:sp>
        <p:nvSpPr>
          <p:cNvPr id="30" name="文字方塊 29">
            <a:extLst>
              <a:ext uri="{FF2B5EF4-FFF2-40B4-BE49-F238E27FC236}">
                <a16:creationId xmlns:a16="http://schemas.microsoft.com/office/drawing/2014/main" id="{111D4077-FBF6-45E0-F0CA-200462462789}"/>
              </a:ext>
            </a:extLst>
          </p:cNvPr>
          <p:cNvSpPr txBox="1"/>
          <p:nvPr/>
        </p:nvSpPr>
        <p:spPr>
          <a:xfrm>
            <a:off x="5437473"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cs typeface="Arial" panose="020B0604020202020204" pitchFamily="34" charset="0"/>
              </a:rPr>
              <a:t>331,642 IOPS</a:t>
            </a:r>
          </a:p>
        </p:txBody>
      </p:sp>
      <p:sp>
        <p:nvSpPr>
          <p:cNvPr id="31" name="文字方塊 30">
            <a:extLst>
              <a:ext uri="{FF2B5EF4-FFF2-40B4-BE49-F238E27FC236}">
                <a16:creationId xmlns:a16="http://schemas.microsoft.com/office/drawing/2014/main" id="{2BAB99D9-F1C2-8E6F-E89C-795804145B83}"/>
              </a:ext>
            </a:extLst>
          </p:cNvPr>
          <p:cNvSpPr txBox="1"/>
          <p:nvPr/>
        </p:nvSpPr>
        <p:spPr>
          <a:xfrm>
            <a:off x="5376341" y="4239212"/>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cs typeface="Arial" panose="020B0604020202020204" pitchFamily="34" charset="0"/>
              </a:rPr>
              <a:t>12,769 MB/s</a:t>
            </a:r>
          </a:p>
        </p:txBody>
      </p:sp>
      <p:sp>
        <p:nvSpPr>
          <p:cNvPr id="38" name="文字方塊 37">
            <a:extLst>
              <a:ext uri="{FF2B5EF4-FFF2-40B4-BE49-F238E27FC236}">
                <a16:creationId xmlns:a16="http://schemas.microsoft.com/office/drawing/2014/main" id="{6C597937-5B0C-56CB-7A91-F2B02013B09B}"/>
              </a:ext>
            </a:extLst>
          </p:cNvPr>
          <p:cNvSpPr txBox="1"/>
          <p:nvPr/>
        </p:nvSpPr>
        <p:spPr>
          <a:xfrm>
            <a:off x="4915710" y="4774881"/>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cs typeface="Arial" panose="020B0604020202020204" pitchFamily="34" charset="0"/>
              </a:rPr>
              <a:t>10,281 MB/s</a:t>
            </a:r>
          </a:p>
        </p:txBody>
      </p:sp>
      <p:sp>
        <p:nvSpPr>
          <p:cNvPr id="39" name="文字方塊 38">
            <a:extLst>
              <a:ext uri="{FF2B5EF4-FFF2-40B4-BE49-F238E27FC236}">
                <a16:creationId xmlns:a16="http://schemas.microsoft.com/office/drawing/2014/main" id="{9D8D5D7E-92F2-1C38-07CA-D34B7737DBE7}"/>
              </a:ext>
            </a:extLst>
          </p:cNvPr>
          <p:cNvSpPr txBox="1"/>
          <p:nvPr/>
        </p:nvSpPr>
        <p:spPr>
          <a:xfrm>
            <a:off x="5210282"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cs typeface="Arial" panose="020B0604020202020204" pitchFamily="34" charset="0"/>
              </a:rPr>
              <a:t>302,258 IOPS</a:t>
            </a:r>
          </a:p>
        </p:txBody>
      </p:sp>
      <p:cxnSp>
        <p:nvCxnSpPr>
          <p:cNvPr id="40" name="直線接點 39">
            <a:extLst>
              <a:ext uri="{FF2B5EF4-FFF2-40B4-BE49-F238E27FC236}">
                <a16:creationId xmlns:a16="http://schemas.microsoft.com/office/drawing/2014/main" id="{0A31192F-EF3C-562B-A934-693B8570B97F}"/>
              </a:ext>
            </a:extLst>
          </p:cNvPr>
          <p:cNvCxnSpPr>
            <a:cxnSpLocks/>
          </p:cNvCxnSpPr>
          <p:nvPr/>
        </p:nvCxnSpPr>
        <p:spPr>
          <a:xfrm>
            <a:off x="671865"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772FF102-C2BE-71EF-9CD1-D199AC4B2501}"/>
              </a:ext>
            </a:extLst>
          </p:cNvPr>
          <p:cNvCxnSpPr>
            <a:cxnSpLocks/>
          </p:cNvCxnSpPr>
          <p:nvPr/>
        </p:nvCxnSpPr>
        <p:spPr>
          <a:xfrm>
            <a:off x="671864"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AD5842CE-52E0-26A2-A805-3C8D98F78B26}"/>
              </a:ext>
            </a:extLst>
          </p:cNvPr>
          <p:cNvCxnSpPr>
            <a:cxnSpLocks/>
          </p:cNvCxnSpPr>
          <p:nvPr/>
        </p:nvCxnSpPr>
        <p:spPr>
          <a:xfrm>
            <a:off x="671865"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C49203A4-1741-2D45-A577-BCAF8B1EE856}"/>
              </a:ext>
            </a:extLst>
          </p:cNvPr>
          <p:cNvCxnSpPr>
            <a:cxnSpLocks/>
          </p:cNvCxnSpPr>
          <p:nvPr/>
        </p:nvCxnSpPr>
        <p:spPr>
          <a:xfrm>
            <a:off x="671864"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grpSp>
        <p:nvGrpSpPr>
          <p:cNvPr id="48" name="群組 47">
            <a:extLst>
              <a:ext uri="{FF2B5EF4-FFF2-40B4-BE49-F238E27FC236}">
                <a16:creationId xmlns:a16="http://schemas.microsoft.com/office/drawing/2014/main" id="{F4CB7201-8262-A376-6F29-9EEFBDF37249}"/>
              </a:ext>
            </a:extLst>
          </p:cNvPr>
          <p:cNvGrpSpPr/>
          <p:nvPr/>
        </p:nvGrpSpPr>
        <p:grpSpPr>
          <a:xfrm>
            <a:off x="672613" y="2453070"/>
            <a:ext cx="2905612" cy="1015664"/>
            <a:chOff x="1730124" y="1545928"/>
            <a:chExt cx="2905612" cy="1322262"/>
          </a:xfrm>
        </p:grpSpPr>
        <p:cxnSp>
          <p:nvCxnSpPr>
            <p:cNvPr id="49" name="直線接點 48">
              <a:extLst>
                <a:ext uri="{FF2B5EF4-FFF2-40B4-BE49-F238E27FC236}">
                  <a16:creationId xmlns:a16="http://schemas.microsoft.com/office/drawing/2014/main" id="{76306DAF-7BAA-1A1C-E72E-645D370DAB6A}"/>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4257B07F-93A3-0181-2A6A-712A109D94FC}"/>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7D0212C8-956A-7894-4BC8-CBBAE1A618F3}"/>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CB8857DE-FC18-FB1A-239C-65C040B7C236}"/>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674F0A40-FAF4-5CB7-8CBB-52C3AA9D485D}"/>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4" name="群組 53">
            <a:extLst>
              <a:ext uri="{FF2B5EF4-FFF2-40B4-BE49-F238E27FC236}">
                <a16:creationId xmlns:a16="http://schemas.microsoft.com/office/drawing/2014/main" id="{5B0F43A4-344E-B112-187B-12FBB3F68E27}"/>
              </a:ext>
            </a:extLst>
          </p:cNvPr>
          <p:cNvGrpSpPr/>
          <p:nvPr/>
        </p:nvGrpSpPr>
        <p:grpSpPr>
          <a:xfrm>
            <a:off x="672613" y="4251706"/>
            <a:ext cx="2905612" cy="1100348"/>
            <a:chOff x="1730124" y="1545928"/>
            <a:chExt cx="2905612" cy="1322262"/>
          </a:xfrm>
        </p:grpSpPr>
        <p:cxnSp>
          <p:nvCxnSpPr>
            <p:cNvPr id="55" name="直線接點 54">
              <a:extLst>
                <a:ext uri="{FF2B5EF4-FFF2-40B4-BE49-F238E27FC236}">
                  <a16:creationId xmlns:a16="http://schemas.microsoft.com/office/drawing/2014/main" id="{2BD1326E-3E86-E480-C584-F04310126967}"/>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3E1B5705-05C5-95E1-1036-5F3DECD45F4E}"/>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78F5D1EE-A43E-8784-1E8E-896E194542E3}"/>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8B2473C9-C460-3C89-7C4A-D966B24F5A5A}"/>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605AC4B5-4126-F4B9-9601-34B5B1C18D27}"/>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0" name="文字方塊 59">
            <a:extLst>
              <a:ext uri="{FF2B5EF4-FFF2-40B4-BE49-F238E27FC236}">
                <a16:creationId xmlns:a16="http://schemas.microsoft.com/office/drawing/2014/main" id="{035CF6A0-FC59-B2EC-F7F7-98DF329B56B6}"/>
              </a:ext>
            </a:extLst>
          </p:cNvPr>
          <p:cNvSpPr txBox="1"/>
          <p:nvPr/>
        </p:nvSpPr>
        <p:spPr>
          <a:xfrm>
            <a:off x="7139979" y="1918689"/>
            <a:ext cx="4606364" cy="1200329"/>
          </a:xfrm>
          <a:prstGeom prst="rect">
            <a:avLst/>
          </a:prstGeom>
          <a:noFill/>
        </p:spPr>
        <p:txBody>
          <a:bodyPr wrap="square">
            <a:spAutoFit/>
          </a:bodyPr>
          <a:lstStyle/>
          <a:p>
            <a:pPr marL="285750" indent="-285750">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a:cs typeface="Arial" panose="020B0604020202020204" pitchFamily="34" charset="0"/>
              </a:rPr>
              <a:t>Up to iSCSI 4K random read 331,624 IOPS &amp; random write 302,258 IOPS!</a:t>
            </a:r>
          </a:p>
          <a:p>
            <a:pPr marL="285750" indent="-285750">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a:cs typeface="Arial" panose="020B0604020202020204" pitchFamily="34" charset="0"/>
              </a:rPr>
              <a:t>Up to SMB sequential read 12,769 MB/s &amp; write 10,281 MB/s!</a:t>
            </a:r>
            <a:endParaRPr kumimoji="1" lang="zh-TW" altLang="en-US">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3829123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化對角線角落矩形 8">
            <a:extLst>
              <a:ext uri="{FF2B5EF4-FFF2-40B4-BE49-F238E27FC236}">
                <a16:creationId xmlns:a16="http://schemas.microsoft.com/office/drawing/2014/main" id="{A38478E2-1D52-4915-98B2-C709C8A0E3F2}"/>
              </a:ext>
            </a:extLst>
          </p:cNvPr>
          <p:cNvSpPr/>
          <p:nvPr/>
        </p:nvSpPr>
        <p:spPr>
          <a:xfrm flipH="1">
            <a:off x="1340222" y="2040942"/>
            <a:ext cx="7261611" cy="712527"/>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5" name="Shape 316">
            <a:extLst>
              <a:ext uri="{FF2B5EF4-FFF2-40B4-BE49-F238E27FC236}">
                <a16:creationId xmlns:a16="http://schemas.microsoft.com/office/drawing/2014/main" id="{3A9BFEA9-45C5-2541-9515-06DF258EEA4C}"/>
              </a:ext>
            </a:extLst>
          </p:cNvPr>
          <p:cNvSpPr>
            <a:spLocks noChangeArrowheads="1"/>
          </p:cNvSpPr>
          <p:nvPr/>
        </p:nvSpPr>
        <p:spPr bwMode="auto">
          <a:xfrm>
            <a:off x="1215153" y="4693738"/>
            <a:ext cx="1408313" cy="1376493"/>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latin typeface="Arial" panose="020B0604020202020204" pitchFamily="34" charset="0"/>
              <a:ea typeface="新細明體" pitchFamily="18" charset="-120"/>
              <a:cs typeface="Arial" panose="020B0604020202020204" pitchFamily="34" charset="0"/>
              <a:sym typeface="Arial" charset="0"/>
            </a:endParaRPr>
          </a:p>
        </p:txBody>
      </p:sp>
      <p:pic>
        <p:nvPicPr>
          <p:cNvPr id="6" name="圖片 10" descr="QM2-2S-220A_Front_left-angle.png">
            <a:extLst>
              <a:ext uri="{FF2B5EF4-FFF2-40B4-BE49-F238E27FC236}">
                <a16:creationId xmlns:a16="http://schemas.microsoft.com/office/drawing/2014/main" id="{1BFD7739-A94D-6E4D-9E7E-CFDA28BBC3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586" y="4754577"/>
            <a:ext cx="2202837" cy="1377004"/>
          </a:xfrm>
          <a:prstGeom prst="rect">
            <a:avLst/>
          </a:prstGeom>
        </p:spPr>
      </p:pic>
      <p:sp>
        <p:nvSpPr>
          <p:cNvPr id="8" name="Shape 316">
            <a:extLst>
              <a:ext uri="{FF2B5EF4-FFF2-40B4-BE49-F238E27FC236}">
                <a16:creationId xmlns:a16="http://schemas.microsoft.com/office/drawing/2014/main" id="{D7B7168B-C9F1-3946-B553-0EB0EEDCBD95}"/>
              </a:ext>
            </a:extLst>
          </p:cNvPr>
          <p:cNvSpPr>
            <a:spLocks noChangeArrowheads="1"/>
          </p:cNvSpPr>
          <p:nvPr/>
        </p:nvSpPr>
        <p:spPr bwMode="auto">
          <a:xfrm>
            <a:off x="1221875" y="3110709"/>
            <a:ext cx="1401591" cy="1388675"/>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latin typeface="Arial" panose="020B0604020202020204" pitchFamily="34" charset="0"/>
              <a:cs typeface="Arial" panose="020B0604020202020204" pitchFamily="34" charset="0"/>
              <a:sym typeface="Arial" charset="0"/>
            </a:endParaRPr>
          </a:p>
        </p:txBody>
      </p:sp>
      <p:pic>
        <p:nvPicPr>
          <p:cNvPr id="9" name="圖片 11">
            <a:extLst>
              <a:ext uri="{FF2B5EF4-FFF2-40B4-BE49-F238E27FC236}">
                <a16:creationId xmlns:a16="http://schemas.microsoft.com/office/drawing/2014/main" id="{1233EDDE-3C9A-294D-9758-514B812D17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1820" y="3186305"/>
            <a:ext cx="2275096" cy="1313080"/>
          </a:xfrm>
          <a:prstGeom prst="rect">
            <a:avLst/>
          </a:prstGeom>
        </p:spPr>
      </p:pic>
      <p:sp>
        <p:nvSpPr>
          <p:cNvPr id="26" name="Shape 258">
            <a:extLst>
              <a:ext uri="{FF2B5EF4-FFF2-40B4-BE49-F238E27FC236}">
                <a16:creationId xmlns:a16="http://schemas.microsoft.com/office/drawing/2014/main" id="{3785CD9C-5718-A54C-9AFB-5FED4D68859E}"/>
              </a:ext>
            </a:extLst>
          </p:cNvPr>
          <p:cNvSpPr>
            <a:spLocks noChangeArrowheads="1"/>
          </p:cNvSpPr>
          <p:nvPr/>
        </p:nvSpPr>
        <p:spPr bwMode="auto">
          <a:xfrm>
            <a:off x="3039702" y="3820860"/>
            <a:ext cx="8202929"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4 x M.2 2280 PCIe Gen</a:t>
            </a:r>
            <a:r>
              <a:rPr lang="zh-TW" altLang="en-US" sz="2400" b="1">
                <a:solidFill>
                  <a:schemeClr val="bg1"/>
                </a:solidFill>
                <a:latin typeface="Arial" panose="020B0604020202020204" pitchFamily="34" charset="0"/>
                <a:ea typeface="微軟正黑體" charset="-120"/>
                <a:cs typeface="Arial" panose="020B0604020202020204" pitchFamily="34" charset="0"/>
                <a:sym typeface="微軟正黑體" charset="-120"/>
              </a:rPr>
              <a:t> </a:t>
            </a: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3</a:t>
            </a:r>
            <a:r>
              <a:rPr lang="zh-TW" altLang="en-US" sz="2400" b="1">
                <a:solidFill>
                  <a:schemeClr val="bg1"/>
                </a:solidFill>
                <a:latin typeface="Arial" panose="020B0604020202020204" pitchFamily="34" charset="0"/>
                <a:ea typeface="微軟正黑體" charset="-120"/>
                <a:cs typeface="Arial" panose="020B0604020202020204" pitchFamily="34" charset="0"/>
                <a:sym typeface="微軟正黑體" charset="-120"/>
              </a:rPr>
              <a:t> </a:t>
            </a: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x4</a:t>
            </a:r>
            <a:r>
              <a:rPr lang="zh-TW" altLang="en-US" sz="2400" b="1">
                <a:solidFill>
                  <a:schemeClr val="bg1"/>
                </a:solidFill>
                <a:latin typeface="Arial" panose="020B0604020202020204" pitchFamily="34" charset="0"/>
                <a:ea typeface="微軟正黑體" charset="-120"/>
                <a:cs typeface="Arial" panose="020B0604020202020204" pitchFamily="34" charset="0"/>
                <a:sym typeface="微軟正黑體" charset="-120"/>
              </a:rPr>
              <a:t> </a:t>
            </a: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NVMe SSD </a:t>
            </a:r>
            <a:r>
              <a:rPr lang="en-US" altLang="zh-Hant" sz="2400" b="1">
                <a:solidFill>
                  <a:schemeClr val="bg1"/>
                </a:solidFill>
                <a:latin typeface="Arial" panose="020B0604020202020204" pitchFamily="34" charset="0"/>
                <a:ea typeface="微軟正黑體" charset="-120"/>
                <a:cs typeface="Arial" panose="020B0604020202020204" pitchFamily="34" charset="0"/>
                <a:sym typeface="微軟正黑體" charset="-120"/>
              </a:rPr>
              <a:t>slots</a:t>
            </a:r>
            <a:endParaRPr lang="en-US" altLang="en-US" sz="2400" b="1">
              <a:solidFill>
                <a:schemeClr val="bg1"/>
              </a:solidFill>
              <a:latin typeface="Arial" panose="020B0604020202020204" pitchFamily="34" charset="0"/>
              <a:ea typeface="微軟正黑體" charset="-120"/>
              <a:cs typeface="Arial" panose="020B0604020202020204" pitchFamily="34" charset="0"/>
            </a:endParaRPr>
          </a:p>
        </p:txBody>
      </p:sp>
      <p:sp>
        <p:nvSpPr>
          <p:cNvPr id="27" name="文字方塊 16">
            <a:extLst>
              <a:ext uri="{FF2B5EF4-FFF2-40B4-BE49-F238E27FC236}">
                <a16:creationId xmlns:a16="http://schemas.microsoft.com/office/drawing/2014/main" id="{07E58397-8BBE-C54F-A012-4AC527B44067}"/>
              </a:ext>
            </a:extLst>
          </p:cNvPr>
          <p:cNvSpPr txBox="1"/>
          <p:nvPr/>
        </p:nvSpPr>
        <p:spPr>
          <a:xfrm>
            <a:off x="2973520" y="3062162"/>
            <a:ext cx="3981853" cy="789896"/>
          </a:xfrm>
          <a:prstGeom prst="rect">
            <a:avLst/>
          </a:prstGeom>
          <a:noFill/>
        </p:spPr>
        <p:txBody>
          <a:bodyPr wrap="square" rtlCol="0" anchor="t">
            <a:spAutoFit/>
          </a:bodyPr>
          <a:lstStyle/>
          <a:p>
            <a:r>
              <a:rPr kumimoji="1" lang="en-US" altLang="zh-TW" sz="4533" b="1">
                <a:solidFill>
                  <a:schemeClr val="bg1"/>
                </a:solidFill>
                <a:latin typeface="Arial" panose="020B0604020202020204" pitchFamily="34" charset="0"/>
                <a:cs typeface="Arial" panose="020B0604020202020204" pitchFamily="34" charset="0"/>
              </a:rPr>
              <a:t>QM2-4P-384</a:t>
            </a:r>
            <a:endParaRPr kumimoji="1" lang="zh-TW" altLang="en-US" sz="4533" b="1">
              <a:solidFill>
                <a:schemeClr val="bg1"/>
              </a:solidFill>
              <a:latin typeface="Arial" panose="020B0604020202020204" pitchFamily="34" charset="0"/>
              <a:cs typeface="Arial" panose="020B0604020202020204" pitchFamily="34" charset="0"/>
            </a:endParaRPr>
          </a:p>
        </p:txBody>
      </p:sp>
      <p:sp>
        <p:nvSpPr>
          <p:cNvPr id="28" name="矩形 17">
            <a:extLst>
              <a:ext uri="{FF2B5EF4-FFF2-40B4-BE49-F238E27FC236}">
                <a16:creationId xmlns:a16="http://schemas.microsoft.com/office/drawing/2014/main" id="{F052A504-76CD-9D4D-ACD3-290056093690}"/>
              </a:ext>
            </a:extLst>
          </p:cNvPr>
          <p:cNvSpPr/>
          <p:nvPr/>
        </p:nvSpPr>
        <p:spPr>
          <a:xfrm>
            <a:off x="6589100" y="3130163"/>
            <a:ext cx="2164375" cy="584775"/>
          </a:xfrm>
          <a:prstGeom prst="rect">
            <a:avLst/>
          </a:prstGeom>
        </p:spPr>
        <p:txBody>
          <a:bodyPr wrap="none" anchor="t">
            <a:spAutoFit/>
          </a:bodyPr>
          <a:lstStyle/>
          <a:p>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3</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x8)</a:t>
            </a:r>
            <a:endParaRPr lang="zh-TW" altLang="en-US" sz="3200" b="1">
              <a:solidFill>
                <a:srgbClr val="EE6D2B"/>
              </a:solidFill>
              <a:latin typeface="Arial" panose="020B0604020202020204" pitchFamily="34" charset="0"/>
              <a:ea typeface="微軟正黑體" charset="-120"/>
              <a:cs typeface="Arial" panose="020B0604020202020204" pitchFamily="34" charset="0"/>
            </a:endParaRPr>
          </a:p>
        </p:txBody>
      </p:sp>
      <p:sp>
        <p:nvSpPr>
          <p:cNvPr id="31" name="Shape 258">
            <a:extLst>
              <a:ext uri="{FF2B5EF4-FFF2-40B4-BE49-F238E27FC236}">
                <a16:creationId xmlns:a16="http://schemas.microsoft.com/office/drawing/2014/main" id="{882DBE91-3A05-AE43-8AAF-39D7519C74C9}"/>
              </a:ext>
            </a:extLst>
          </p:cNvPr>
          <p:cNvSpPr>
            <a:spLocks noChangeArrowheads="1"/>
          </p:cNvSpPr>
          <p:nvPr/>
        </p:nvSpPr>
        <p:spPr bwMode="auto">
          <a:xfrm>
            <a:off x="3090752" y="5402356"/>
            <a:ext cx="8202929"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400" b="1">
                <a:solidFill>
                  <a:schemeClr val="bg1"/>
                </a:solidFill>
                <a:latin typeface="Arial" panose="020B0604020202020204" pitchFamily="34" charset="0"/>
                <a:ea typeface="微軟正黑體" charset="-120"/>
                <a:cs typeface="Arial" panose="020B0604020202020204" pitchFamily="34" charset="0"/>
                <a:sym typeface="微軟正黑體" charset="-120"/>
              </a:rPr>
              <a:t>2 x M.2 22110/2280 PCIe Gen 3 x4 NVMe SSD </a:t>
            </a:r>
            <a:r>
              <a:rPr lang="en-US" altLang="zh-Hant" sz="2400" b="1">
                <a:solidFill>
                  <a:schemeClr val="bg1"/>
                </a:solidFill>
                <a:latin typeface="Arial" panose="020B0604020202020204" pitchFamily="34" charset="0"/>
                <a:ea typeface="微軟正黑體" charset="-120"/>
                <a:cs typeface="Arial" panose="020B0604020202020204" pitchFamily="34" charset="0"/>
                <a:sym typeface="微軟正黑體" charset="-120"/>
              </a:rPr>
              <a:t>slots</a:t>
            </a:r>
            <a:endParaRPr lang="en-US" altLang="en-US" sz="2400" b="1">
              <a:solidFill>
                <a:schemeClr val="bg1"/>
              </a:solidFill>
              <a:latin typeface="Arial" panose="020B0604020202020204" pitchFamily="34" charset="0"/>
              <a:ea typeface="微軟正黑體" charset="-120"/>
              <a:cs typeface="Arial" panose="020B0604020202020204" pitchFamily="34" charset="0"/>
            </a:endParaRPr>
          </a:p>
        </p:txBody>
      </p:sp>
      <p:sp>
        <p:nvSpPr>
          <p:cNvPr id="32" name="文字方塊 21">
            <a:extLst>
              <a:ext uri="{FF2B5EF4-FFF2-40B4-BE49-F238E27FC236}">
                <a16:creationId xmlns:a16="http://schemas.microsoft.com/office/drawing/2014/main" id="{FF2CD4A5-0300-F54C-929D-827BC8FC0450}"/>
              </a:ext>
            </a:extLst>
          </p:cNvPr>
          <p:cNvSpPr txBox="1"/>
          <p:nvPr/>
        </p:nvSpPr>
        <p:spPr>
          <a:xfrm>
            <a:off x="3024567" y="4643657"/>
            <a:ext cx="3515706" cy="789896"/>
          </a:xfrm>
          <a:prstGeom prst="rect">
            <a:avLst/>
          </a:prstGeom>
          <a:noFill/>
        </p:spPr>
        <p:txBody>
          <a:bodyPr wrap="none" rtlCol="0" anchor="t">
            <a:spAutoFit/>
          </a:bodyPr>
          <a:lstStyle/>
          <a:p>
            <a:r>
              <a:rPr kumimoji="1" lang="en-US" altLang="zh-TW" sz="4533" b="1">
                <a:solidFill>
                  <a:schemeClr val="bg1"/>
                </a:solidFill>
                <a:latin typeface="Arial" panose="020B0604020202020204" pitchFamily="34" charset="0"/>
                <a:cs typeface="Arial" panose="020B0604020202020204" pitchFamily="34" charset="0"/>
              </a:rPr>
              <a:t>QM2-2P-384</a:t>
            </a:r>
            <a:endParaRPr kumimoji="1" lang="zh-TW" altLang="en-US" sz="4533" b="1">
              <a:solidFill>
                <a:schemeClr val="bg1"/>
              </a:solidFill>
              <a:latin typeface="Arial" panose="020B0604020202020204" pitchFamily="34" charset="0"/>
              <a:cs typeface="Arial" panose="020B0604020202020204" pitchFamily="34" charset="0"/>
            </a:endParaRPr>
          </a:p>
        </p:txBody>
      </p:sp>
      <p:sp>
        <p:nvSpPr>
          <p:cNvPr id="33" name="矩形 22">
            <a:extLst>
              <a:ext uri="{FF2B5EF4-FFF2-40B4-BE49-F238E27FC236}">
                <a16:creationId xmlns:a16="http://schemas.microsoft.com/office/drawing/2014/main" id="{CF062247-F961-B74A-88B9-B6F965D27301}"/>
              </a:ext>
            </a:extLst>
          </p:cNvPr>
          <p:cNvSpPr/>
          <p:nvPr/>
        </p:nvSpPr>
        <p:spPr>
          <a:xfrm>
            <a:off x="6553260" y="4741286"/>
            <a:ext cx="2278188" cy="584775"/>
          </a:xfrm>
          <a:prstGeom prst="rect">
            <a:avLst/>
          </a:prstGeom>
        </p:spPr>
        <p:txBody>
          <a:bodyPr wrap="none" anchor="t">
            <a:spAutoFit/>
          </a:bodyPr>
          <a:lstStyle/>
          <a:p>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3</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x8</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a:t>
            </a:r>
            <a:endPar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endParaRPr>
          </a:p>
        </p:txBody>
      </p:sp>
      <p:sp>
        <p:nvSpPr>
          <p:cNvPr id="24" name="TextBox 23">
            <a:extLst>
              <a:ext uri="{FF2B5EF4-FFF2-40B4-BE49-F238E27FC236}">
                <a16:creationId xmlns:a16="http://schemas.microsoft.com/office/drawing/2014/main" id="{BBF446C4-DE26-974E-B112-D88CEF265AF2}"/>
              </a:ext>
            </a:extLst>
          </p:cNvPr>
          <p:cNvSpPr txBox="1"/>
          <p:nvPr/>
        </p:nvSpPr>
        <p:spPr>
          <a:xfrm>
            <a:off x="1010395" y="1132633"/>
            <a:ext cx="10645588" cy="420564"/>
          </a:xfrm>
          <a:prstGeom prst="rect">
            <a:avLst/>
          </a:prstGeom>
          <a:noFill/>
        </p:spPr>
        <p:txBody>
          <a:bodyPr wrap="square" rtlCol="0">
            <a:spAutoFit/>
          </a:bodyPr>
          <a:lstStyle/>
          <a:p>
            <a:r>
              <a:rPr lang="en-US" altLang="zh-CN" sz="2133">
                <a:solidFill>
                  <a:schemeClr val="bg1"/>
                </a:solidFill>
                <a:latin typeface="Arial" panose="020B0604020202020204" pitchFamily="34" charset="0"/>
                <a:cs typeface="Arial" panose="020B0604020202020204" pitchFamily="34" charset="0"/>
              </a:rPr>
              <a:t>QM2 cards help to add more M.2 NVMe SSD slots via PCIe expansion </a:t>
            </a:r>
            <a:endParaRPr lang="zh-CN" altLang="en-US" sz="2133">
              <a:solidFill>
                <a:schemeClr val="bg1"/>
              </a:solidFill>
              <a:latin typeface="Arial" panose="020B0604020202020204" pitchFamily="34" charset="0"/>
              <a:cs typeface="Arial" panose="020B0604020202020204" pitchFamily="34" charset="0"/>
            </a:endParaRPr>
          </a:p>
        </p:txBody>
      </p:sp>
      <p:sp>
        <p:nvSpPr>
          <p:cNvPr id="39" name="矩形 38">
            <a:extLst>
              <a:ext uri="{FF2B5EF4-FFF2-40B4-BE49-F238E27FC236}">
                <a16:creationId xmlns:a16="http://schemas.microsoft.com/office/drawing/2014/main" id="{BC6CC6FC-4BE7-294D-966A-244A3E6EF400}"/>
              </a:ext>
            </a:extLst>
          </p:cNvPr>
          <p:cNvSpPr/>
          <p:nvPr/>
        </p:nvSpPr>
        <p:spPr>
          <a:xfrm>
            <a:off x="1919308" y="2156554"/>
            <a:ext cx="6912139" cy="461665"/>
          </a:xfrm>
          <a:prstGeom prst="rect">
            <a:avLst/>
          </a:prstGeom>
        </p:spPr>
        <p:txBody>
          <a:bodyPr wrap="square" anchor="t">
            <a:spAutoFit/>
          </a:bodyPr>
          <a:lstStyle/>
          <a:p>
            <a:r>
              <a:rPr lang="en-US" altLang="zh-TW" sz="2400" b="1">
                <a:solidFill>
                  <a:srgbClr val="EE6D2B"/>
                </a:solidFill>
                <a:latin typeface="Arial" panose="020B0604020202020204" pitchFamily="34" charset="0"/>
                <a:ea typeface="微軟正黑體"/>
                <a:cs typeface="Arial" panose="020B0604020202020204" pitchFamily="34" charset="0"/>
              </a:rPr>
              <a:t>Add more M.2 2280/22110 NVMe PCIe SSDs </a:t>
            </a:r>
            <a:endParaRPr lang="en-US" altLang="zh-TW" sz="2400" b="1">
              <a:latin typeface="Arial" panose="020B0604020202020204" pitchFamily="34" charset="0"/>
              <a:ea typeface="微軟正黑體"/>
              <a:cs typeface="Arial" panose="020B0604020202020204" pitchFamily="34" charset="0"/>
              <a:sym typeface="Verdana"/>
            </a:endParaRPr>
          </a:p>
        </p:txBody>
      </p:sp>
      <p:grpSp>
        <p:nvGrpSpPr>
          <p:cNvPr id="16" name="群組 15">
            <a:extLst>
              <a:ext uri="{FF2B5EF4-FFF2-40B4-BE49-F238E27FC236}">
                <a16:creationId xmlns:a16="http://schemas.microsoft.com/office/drawing/2014/main" id="{62D765EA-E5BC-4CD3-ADF7-62B109B33EB0}"/>
              </a:ext>
            </a:extLst>
          </p:cNvPr>
          <p:cNvGrpSpPr/>
          <p:nvPr/>
        </p:nvGrpSpPr>
        <p:grpSpPr>
          <a:xfrm>
            <a:off x="1017417" y="1944683"/>
            <a:ext cx="885408" cy="885408"/>
            <a:chOff x="2699439" y="1405217"/>
            <a:chExt cx="664056" cy="664056"/>
          </a:xfrm>
        </p:grpSpPr>
        <p:sp>
          <p:nvSpPr>
            <p:cNvPr id="7" name="手繪多邊形: 圖案 6">
              <a:extLst>
                <a:ext uri="{FF2B5EF4-FFF2-40B4-BE49-F238E27FC236}">
                  <a16:creationId xmlns:a16="http://schemas.microsoft.com/office/drawing/2014/main" id="{90ADF16A-5A47-4C25-B588-AD4DB8FE89DB}"/>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0" name="圖形 3">
              <a:extLst>
                <a:ext uri="{FF2B5EF4-FFF2-40B4-BE49-F238E27FC236}">
                  <a16:creationId xmlns:a16="http://schemas.microsoft.com/office/drawing/2014/main" id="{188B5D3D-AC08-483C-8262-FA634A70D08C}"/>
                </a:ext>
              </a:extLst>
            </p:cNvPr>
            <p:cNvGrpSpPr/>
            <p:nvPr/>
          </p:nvGrpSpPr>
          <p:grpSpPr>
            <a:xfrm>
              <a:off x="2735474" y="1441252"/>
              <a:ext cx="591986" cy="591986"/>
              <a:chOff x="2733879" y="1443340"/>
              <a:chExt cx="591986" cy="591986"/>
            </a:xfrm>
          </p:grpSpPr>
          <p:sp>
            <p:nvSpPr>
              <p:cNvPr id="11" name="手繪多邊形: 圖案 10">
                <a:extLst>
                  <a:ext uri="{FF2B5EF4-FFF2-40B4-BE49-F238E27FC236}">
                    <a16:creationId xmlns:a16="http://schemas.microsoft.com/office/drawing/2014/main" id="{2222ECDD-8290-4FD6-AAF0-18D13045808A}"/>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2" name="手繪多邊形: 圖案 11">
                <a:extLst>
                  <a:ext uri="{FF2B5EF4-FFF2-40B4-BE49-F238E27FC236}">
                    <a16:creationId xmlns:a16="http://schemas.microsoft.com/office/drawing/2014/main" id="{B88CECCB-A815-49A8-97B7-2AB9F384117E}"/>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3" name="圖形 3">
              <a:extLst>
                <a:ext uri="{FF2B5EF4-FFF2-40B4-BE49-F238E27FC236}">
                  <a16:creationId xmlns:a16="http://schemas.microsoft.com/office/drawing/2014/main" id="{188B5D3D-AC08-483C-8262-FA634A70D08C}"/>
                </a:ext>
              </a:extLst>
            </p:cNvPr>
            <p:cNvGrpSpPr/>
            <p:nvPr/>
          </p:nvGrpSpPr>
          <p:grpSpPr>
            <a:xfrm>
              <a:off x="2869467" y="1555073"/>
              <a:ext cx="324000" cy="324000"/>
              <a:chOff x="2883459" y="1589053"/>
              <a:chExt cx="296009" cy="268090"/>
            </a:xfrm>
            <a:noFill/>
          </p:grpSpPr>
          <p:sp>
            <p:nvSpPr>
              <p:cNvPr id="14" name="手繪多邊形: 圖案 13">
                <a:extLst>
                  <a:ext uri="{FF2B5EF4-FFF2-40B4-BE49-F238E27FC236}">
                    <a16:creationId xmlns:a16="http://schemas.microsoft.com/office/drawing/2014/main" id="{6F505050-3536-41A5-B816-FED818530437}"/>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15" name="手繪多邊形: 圖案 14">
                <a:extLst>
                  <a:ext uri="{FF2B5EF4-FFF2-40B4-BE49-F238E27FC236}">
                    <a16:creationId xmlns:a16="http://schemas.microsoft.com/office/drawing/2014/main" id="{88B13829-BC17-4F96-B8EE-257C962B60B5}"/>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cs typeface="Arial" panose="020B0604020202020204" pitchFamily="34" charset="0"/>
                </a:endParaRPr>
              </a:p>
            </p:txBody>
          </p:sp>
        </p:grpSp>
      </p:grpSp>
      <p:sp>
        <p:nvSpPr>
          <p:cNvPr id="25" name="文字方塊 24">
            <a:extLst>
              <a:ext uri="{FF2B5EF4-FFF2-40B4-BE49-F238E27FC236}">
                <a16:creationId xmlns:a16="http://schemas.microsoft.com/office/drawing/2014/main" id="{9189C200-C729-4055-9948-9E0D49B4CFEC}"/>
              </a:ext>
            </a:extLst>
          </p:cNvPr>
          <p:cNvSpPr txBox="1"/>
          <p:nvPr/>
        </p:nvSpPr>
        <p:spPr>
          <a:xfrm>
            <a:off x="417512" y="311505"/>
            <a:ext cx="11356975" cy="646331"/>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Add more M.2 </a:t>
            </a: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NVMe</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PCIe SSD slots with QM2</a:t>
            </a:r>
          </a:p>
        </p:txBody>
      </p:sp>
    </p:spTree>
    <p:extLst>
      <p:ext uri="{BB962C8B-B14F-4D97-AF65-F5344CB8AC3E}">
        <p14:creationId xmlns:p14="http://schemas.microsoft.com/office/powerpoint/2010/main" val="6063445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A00F716-53CC-1943-832A-7E40244EE7EA}"/>
              </a:ext>
            </a:extLst>
          </p:cNvPr>
          <p:cNvSpPr txBox="1"/>
          <p:nvPr/>
        </p:nvSpPr>
        <p:spPr>
          <a:xfrm>
            <a:off x="417512" y="276422"/>
            <a:ext cx="11356975" cy="1200329"/>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Add 10GbE and M.2 </a:t>
            </a: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NVMe</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PCIe Gen4 SSD slots with PCIe Gen4 version of QM2 cards</a:t>
            </a:r>
          </a:p>
        </p:txBody>
      </p:sp>
      <p:sp>
        <p:nvSpPr>
          <p:cNvPr id="3" name="TextBox 23">
            <a:extLst>
              <a:ext uri="{FF2B5EF4-FFF2-40B4-BE49-F238E27FC236}">
                <a16:creationId xmlns:a16="http://schemas.microsoft.com/office/drawing/2014/main" id="{3633E3ED-6E0A-B848-AF02-25A9469D0844}"/>
              </a:ext>
            </a:extLst>
          </p:cNvPr>
          <p:cNvSpPr txBox="1"/>
          <p:nvPr/>
        </p:nvSpPr>
        <p:spPr>
          <a:xfrm>
            <a:off x="922004" y="1493394"/>
            <a:ext cx="10645588" cy="420564"/>
          </a:xfrm>
          <a:prstGeom prst="rect">
            <a:avLst/>
          </a:prstGeom>
          <a:noFill/>
        </p:spPr>
        <p:txBody>
          <a:bodyPr wrap="square" rtlCol="0">
            <a:spAutoFit/>
          </a:bodyPr>
          <a:lstStyle/>
          <a:p>
            <a:r>
              <a:rPr lang="en-US" altLang="zh-CN" sz="2133">
                <a:solidFill>
                  <a:schemeClr val="bg1"/>
                </a:solidFill>
                <a:latin typeface="Arial" panose="020B0604020202020204" pitchFamily="34" charset="0"/>
                <a:cs typeface="Arial" panose="020B0604020202020204" pitchFamily="34" charset="0"/>
              </a:rPr>
              <a:t>Expand both Ethernet and M.2 </a:t>
            </a:r>
            <a:r>
              <a:rPr lang="en-US" altLang="zh-CN" sz="2133" err="1">
                <a:solidFill>
                  <a:schemeClr val="bg1"/>
                </a:solidFill>
                <a:latin typeface="Arial" panose="020B0604020202020204" pitchFamily="34" charset="0"/>
                <a:cs typeface="Arial" panose="020B0604020202020204" pitchFamily="34" charset="0"/>
              </a:rPr>
              <a:t>NVMe</a:t>
            </a:r>
            <a:r>
              <a:rPr lang="en-US" altLang="zh-CN" sz="2133">
                <a:solidFill>
                  <a:schemeClr val="bg1"/>
                </a:solidFill>
                <a:latin typeface="Arial" panose="020B0604020202020204" pitchFamily="34" charset="0"/>
                <a:cs typeface="Arial" panose="020B0604020202020204" pitchFamily="34" charset="0"/>
              </a:rPr>
              <a:t> SSD slots with the PCIe 4.0 QM2 series cards</a:t>
            </a:r>
            <a:endParaRPr lang="zh-CN" altLang="en-US" sz="2133">
              <a:solidFill>
                <a:schemeClr val="bg1"/>
              </a:solidFill>
              <a:latin typeface="Arial" panose="020B0604020202020204" pitchFamily="34" charset="0"/>
              <a:cs typeface="Arial" panose="020B0604020202020204" pitchFamily="34" charset="0"/>
            </a:endParaRPr>
          </a:p>
        </p:txBody>
      </p:sp>
      <p:sp>
        <p:nvSpPr>
          <p:cNvPr id="4" name="圓角化對角線角落矩形 8">
            <a:extLst>
              <a:ext uri="{FF2B5EF4-FFF2-40B4-BE49-F238E27FC236}">
                <a16:creationId xmlns:a16="http://schemas.microsoft.com/office/drawing/2014/main" id="{D10B2C8A-85FF-B04E-8E54-8E1BF3968710}"/>
              </a:ext>
            </a:extLst>
          </p:cNvPr>
          <p:cNvSpPr/>
          <p:nvPr/>
        </p:nvSpPr>
        <p:spPr>
          <a:xfrm flipH="1">
            <a:off x="1340224" y="2089494"/>
            <a:ext cx="8019775" cy="712527"/>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Arial" panose="020B0604020202020204" pitchFamily="34" charset="0"/>
              <a:ea typeface="微軟正黑體" pitchFamily="34" charset="-120"/>
              <a:cs typeface="Arial" panose="020B0604020202020204" pitchFamily="34" charset="0"/>
            </a:endParaRPr>
          </a:p>
        </p:txBody>
      </p:sp>
      <p:sp>
        <p:nvSpPr>
          <p:cNvPr id="5" name="Shape 316">
            <a:extLst>
              <a:ext uri="{FF2B5EF4-FFF2-40B4-BE49-F238E27FC236}">
                <a16:creationId xmlns:a16="http://schemas.microsoft.com/office/drawing/2014/main" id="{F931F688-CEA3-9F4A-9325-32FE9D70AC6A}"/>
              </a:ext>
            </a:extLst>
          </p:cNvPr>
          <p:cNvSpPr>
            <a:spLocks noChangeArrowheads="1"/>
          </p:cNvSpPr>
          <p:nvPr/>
        </p:nvSpPr>
        <p:spPr bwMode="auto">
          <a:xfrm>
            <a:off x="1215153" y="4845130"/>
            <a:ext cx="1408313" cy="1376493"/>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latin typeface="Arial" panose="020B0604020202020204" pitchFamily="34" charset="0"/>
              <a:ea typeface="新細明體" pitchFamily="18" charset="-120"/>
              <a:cs typeface="Arial" panose="020B0604020202020204" pitchFamily="34" charset="0"/>
              <a:sym typeface="Arial" charset="0"/>
            </a:endParaRPr>
          </a:p>
        </p:txBody>
      </p:sp>
      <p:sp>
        <p:nvSpPr>
          <p:cNvPr id="7" name="Shape 316">
            <a:extLst>
              <a:ext uri="{FF2B5EF4-FFF2-40B4-BE49-F238E27FC236}">
                <a16:creationId xmlns:a16="http://schemas.microsoft.com/office/drawing/2014/main" id="{0159639B-8B22-124C-806D-DBAB1C401A36}"/>
              </a:ext>
            </a:extLst>
          </p:cNvPr>
          <p:cNvSpPr>
            <a:spLocks noChangeArrowheads="1"/>
          </p:cNvSpPr>
          <p:nvPr/>
        </p:nvSpPr>
        <p:spPr bwMode="auto">
          <a:xfrm>
            <a:off x="1221875" y="3110709"/>
            <a:ext cx="1401591" cy="1388675"/>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latin typeface="Arial" panose="020B0604020202020204" pitchFamily="34" charset="0"/>
              <a:cs typeface="Arial" panose="020B0604020202020204" pitchFamily="34" charset="0"/>
              <a:sym typeface="Arial" charset="0"/>
            </a:endParaRPr>
          </a:p>
        </p:txBody>
      </p:sp>
      <p:sp>
        <p:nvSpPr>
          <p:cNvPr id="9" name="Shape 258">
            <a:extLst>
              <a:ext uri="{FF2B5EF4-FFF2-40B4-BE49-F238E27FC236}">
                <a16:creationId xmlns:a16="http://schemas.microsoft.com/office/drawing/2014/main" id="{9E700065-CFB1-554F-92A6-75FFCB27922B}"/>
              </a:ext>
            </a:extLst>
          </p:cNvPr>
          <p:cNvSpPr>
            <a:spLocks noChangeArrowheads="1"/>
          </p:cNvSpPr>
          <p:nvPr/>
        </p:nvSpPr>
        <p:spPr bwMode="auto">
          <a:xfrm>
            <a:off x="3039702" y="3699340"/>
            <a:ext cx="8202929"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4 x M.2 2280 PCIe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4</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x4</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2667" b="1" err="1">
                <a:solidFill>
                  <a:schemeClr val="bg1"/>
                </a:solidFill>
                <a:latin typeface="Arial" panose="020B0604020202020204" pitchFamily="34" charset="0"/>
                <a:ea typeface="微軟正黑體" charset="-120"/>
                <a:cs typeface="Arial" panose="020B0604020202020204" pitchFamily="34" charset="0"/>
                <a:sym typeface="微軟正黑體" charset="-120"/>
              </a:rPr>
              <a:t>NVMe</a:t>
            </a: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 SSD </a:t>
            </a:r>
            <a:r>
              <a:rPr lang="en-US" altLang="zh-Hant" sz="2667" b="1">
                <a:solidFill>
                  <a:schemeClr val="bg1"/>
                </a:solidFill>
                <a:latin typeface="Arial" panose="020B0604020202020204" pitchFamily="34" charset="0"/>
                <a:ea typeface="微軟正黑體" charset="-120"/>
                <a:cs typeface="Arial" panose="020B0604020202020204" pitchFamily="34" charset="0"/>
                <a:sym typeface="微軟正黑體" charset="-120"/>
              </a:rPr>
              <a:t>slots</a:t>
            </a:r>
          </a:p>
          <a:p>
            <a:pPr marL="454649" indent="-454649">
              <a:buClr>
                <a:srgbClr val="000000"/>
              </a:buClr>
              <a:buSzPct val="100000"/>
            </a:pPr>
            <a:r>
              <a:rPr lang="en-US" altLang="en-US" sz="2667" b="1">
                <a:solidFill>
                  <a:schemeClr val="bg1"/>
                </a:solidFill>
                <a:latin typeface="Arial" panose="020B0604020202020204" pitchFamily="34" charset="0"/>
                <a:ea typeface="微軟正黑體" charset="-120"/>
                <a:cs typeface="Arial" panose="020B0604020202020204" pitchFamily="34" charset="0"/>
                <a:sym typeface="微軟正黑體" charset="-120"/>
              </a:rPr>
              <a:t>+ </a:t>
            </a: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2</a:t>
            </a:r>
            <a:r>
              <a:rPr lang="en-US" altLang="en-US" sz="2667" b="1">
                <a:solidFill>
                  <a:schemeClr val="bg1"/>
                </a:solidFill>
                <a:latin typeface="Arial" panose="020B0604020202020204" pitchFamily="34" charset="0"/>
                <a:ea typeface="微軟正黑體" charset="-120"/>
                <a:cs typeface="Arial" panose="020B0604020202020204" pitchFamily="34" charset="0"/>
                <a:sym typeface="微軟正黑體" charset="-120"/>
              </a:rPr>
              <a:t> x 10GbE RJ45 ports</a:t>
            </a:r>
            <a:endParaRPr lang="en-US" altLang="en-US" sz="2667" b="1">
              <a:solidFill>
                <a:schemeClr val="bg1"/>
              </a:solidFill>
              <a:latin typeface="Arial" panose="020B0604020202020204" pitchFamily="34" charset="0"/>
              <a:ea typeface="微軟正黑體" charset="-120"/>
              <a:cs typeface="Arial" panose="020B0604020202020204" pitchFamily="34" charset="0"/>
            </a:endParaRPr>
          </a:p>
        </p:txBody>
      </p:sp>
      <p:sp>
        <p:nvSpPr>
          <p:cNvPr id="10" name="文字方塊 16">
            <a:extLst>
              <a:ext uri="{FF2B5EF4-FFF2-40B4-BE49-F238E27FC236}">
                <a16:creationId xmlns:a16="http://schemas.microsoft.com/office/drawing/2014/main" id="{016F013E-E8E6-EE4A-A765-349F1933A9D9}"/>
              </a:ext>
            </a:extLst>
          </p:cNvPr>
          <p:cNvSpPr txBox="1"/>
          <p:nvPr/>
        </p:nvSpPr>
        <p:spPr>
          <a:xfrm>
            <a:off x="2973520" y="3062162"/>
            <a:ext cx="5381340" cy="789896"/>
          </a:xfrm>
          <a:prstGeom prst="rect">
            <a:avLst/>
          </a:prstGeom>
          <a:noFill/>
        </p:spPr>
        <p:txBody>
          <a:bodyPr wrap="square" rtlCol="0" anchor="t">
            <a:spAutoFit/>
          </a:bodyPr>
          <a:lstStyle/>
          <a:p>
            <a:r>
              <a:rPr kumimoji="1" lang="en-US" altLang="zh-TW" sz="4533" b="1">
                <a:solidFill>
                  <a:schemeClr val="bg1"/>
                </a:solidFill>
                <a:latin typeface="Arial" panose="020B0604020202020204" pitchFamily="34" charset="0"/>
                <a:cs typeface="Arial" panose="020B0604020202020204" pitchFamily="34" charset="0"/>
              </a:rPr>
              <a:t>QM2-2P410G2T</a:t>
            </a:r>
            <a:endParaRPr kumimoji="1" lang="zh-TW" altLang="en-US" sz="4533" b="1">
              <a:solidFill>
                <a:schemeClr val="bg1"/>
              </a:solidFill>
              <a:latin typeface="Arial" panose="020B0604020202020204" pitchFamily="34" charset="0"/>
              <a:cs typeface="Arial" panose="020B0604020202020204" pitchFamily="34" charset="0"/>
            </a:endParaRPr>
          </a:p>
        </p:txBody>
      </p:sp>
      <p:sp>
        <p:nvSpPr>
          <p:cNvPr id="11" name="矩形 17">
            <a:extLst>
              <a:ext uri="{FF2B5EF4-FFF2-40B4-BE49-F238E27FC236}">
                <a16:creationId xmlns:a16="http://schemas.microsoft.com/office/drawing/2014/main" id="{D9F35793-5558-034B-AD6E-FB26C92915B1}"/>
              </a:ext>
            </a:extLst>
          </p:cNvPr>
          <p:cNvSpPr/>
          <p:nvPr/>
        </p:nvSpPr>
        <p:spPr>
          <a:xfrm>
            <a:off x="7428342" y="3130163"/>
            <a:ext cx="2278188" cy="584775"/>
          </a:xfrm>
          <a:prstGeom prst="rect">
            <a:avLst/>
          </a:prstGeom>
        </p:spPr>
        <p:txBody>
          <a:bodyPr wrap="none" anchor="t">
            <a:spAutoFit/>
          </a:bodyPr>
          <a:lstStyle/>
          <a:p>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4</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x8</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a:t>
            </a:r>
            <a:endParaRPr lang="zh-TW" altLang="en-US" sz="3200" b="1">
              <a:solidFill>
                <a:srgbClr val="EE6D2B"/>
              </a:solidFill>
              <a:latin typeface="Arial" panose="020B0604020202020204" pitchFamily="34" charset="0"/>
              <a:ea typeface="微軟正黑體" charset="-120"/>
              <a:cs typeface="Arial" panose="020B0604020202020204" pitchFamily="34" charset="0"/>
            </a:endParaRPr>
          </a:p>
        </p:txBody>
      </p:sp>
      <p:sp>
        <p:nvSpPr>
          <p:cNvPr id="12" name="Shape 258">
            <a:extLst>
              <a:ext uri="{FF2B5EF4-FFF2-40B4-BE49-F238E27FC236}">
                <a16:creationId xmlns:a16="http://schemas.microsoft.com/office/drawing/2014/main" id="{E407FFE5-1CEF-F34B-88F2-2F188BF48467}"/>
              </a:ext>
            </a:extLst>
          </p:cNvPr>
          <p:cNvSpPr>
            <a:spLocks noChangeArrowheads="1"/>
          </p:cNvSpPr>
          <p:nvPr/>
        </p:nvSpPr>
        <p:spPr bwMode="auto">
          <a:xfrm>
            <a:off x="3090752" y="5389542"/>
            <a:ext cx="8202929"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2 x M.2 2280 PCIe </a:t>
            </a:r>
            <a:r>
              <a:rPr lang="en-US" altLang="zh-TW" sz="2800" b="1">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28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2800" b="1">
                <a:solidFill>
                  <a:srgbClr val="EE6D2B"/>
                </a:solidFill>
                <a:latin typeface="Arial" panose="020B0604020202020204" pitchFamily="34" charset="0"/>
                <a:ea typeface="微軟正黑體" charset="-120"/>
                <a:cs typeface="Arial" panose="020B0604020202020204" pitchFamily="34" charset="0"/>
                <a:sym typeface="微軟正黑體" charset="-120"/>
              </a:rPr>
              <a:t>4</a:t>
            </a:r>
            <a:r>
              <a:rPr lang="zh-TW" altLang="en-US" sz="28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2800" b="1">
                <a:solidFill>
                  <a:srgbClr val="EE6D2B"/>
                </a:solidFill>
                <a:latin typeface="Arial" panose="020B0604020202020204" pitchFamily="34" charset="0"/>
                <a:ea typeface="微軟正黑體" charset="-120"/>
                <a:cs typeface="Arial" panose="020B0604020202020204" pitchFamily="34" charset="0"/>
                <a:sym typeface="微軟正黑體" charset="-120"/>
              </a:rPr>
              <a:t>x4</a:t>
            </a:r>
            <a:r>
              <a:rPr lang="zh-TW" altLang="en-US" sz="28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2667" b="1" err="1">
                <a:solidFill>
                  <a:schemeClr val="bg1"/>
                </a:solidFill>
                <a:latin typeface="Arial" panose="020B0604020202020204" pitchFamily="34" charset="0"/>
                <a:ea typeface="微軟正黑體" charset="-120"/>
                <a:cs typeface="Arial" panose="020B0604020202020204" pitchFamily="34" charset="0"/>
                <a:sym typeface="微軟正黑體" charset="-120"/>
              </a:rPr>
              <a:t>NVMe</a:t>
            </a:r>
            <a:r>
              <a:rPr lang="en-US" altLang="zh-TW" sz="2667" b="1">
                <a:solidFill>
                  <a:schemeClr val="bg1"/>
                </a:solidFill>
                <a:latin typeface="Arial" panose="020B0604020202020204" pitchFamily="34" charset="0"/>
                <a:ea typeface="微軟正黑體" charset="-120"/>
                <a:cs typeface="Arial" panose="020B0604020202020204" pitchFamily="34" charset="0"/>
                <a:sym typeface="微軟正黑體" charset="-120"/>
              </a:rPr>
              <a:t> SSD </a:t>
            </a:r>
            <a:r>
              <a:rPr lang="en-US" altLang="zh-Hant" sz="2667" b="1">
                <a:solidFill>
                  <a:schemeClr val="bg1"/>
                </a:solidFill>
                <a:latin typeface="Arial" panose="020B0604020202020204" pitchFamily="34" charset="0"/>
                <a:ea typeface="微軟正黑體" charset="-120"/>
                <a:cs typeface="Arial" panose="020B0604020202020204" pitchFamily="34" charset="0"/>
                <a:sym typeface="微軟正黑體" charset="-120"/>
              </a:rPr>
              <a:t>slots</a:t>
            </a:r>
          </a:p>
          <a:p>
            <a:pPr marL="454649" indent="-454649">
              <a:buClr>
                <a:srgbClr val="000000"/>
              </a:buClr>
              <a:buSzPct val="100000"/>
            </a:pPr>
            <a:r>
              <a:rPr lang="en-US" altLang="en-US" sz="2667" b="1">
                <a:solidFill>
                  <a:schemeClr val="bg1"/>
                </a:solidFill>
                <a:latin typeface="Arial" panose="020B0604020202020204" pitchFamily="34" charset="0"/>
                <a:ea typeface="微軟正黑體" charset="-120"/>
                <a:cs typeface="Arial" panose="020B0604020202020204" pitchFamily="34" charset="0"/>
                <a:sym typeface="微軟正黑體" charset="-120"/>
              </a:rPr>
              <a:t>+ 1 x 10GbE RJ45 port</a:t>
            </a:r>
            <a:endParaRPr lang="en-US" altLang="en-US" sz="2667" b="1">
              <a:solidFill>
                <a:schemeClr val="bg1"/>
              </a:solidFill>
              <a:latin typeface="Arial" panose="020B0604020202020204" pitchFamily="34" charset="0"/>
              <a:ea typeface="微軟正黑體" charset="-120"/>
              <a:cs typeface="Arial" panose="020B0604020202020204" pitchFamily="34" charset="0"/>
            </a:endParaRPr>
          </a:p>
        </p:txBody>
      </p:sp>
      <p:sp>
        <p:nvSpPr>
          <p:cNvPr id="13" name="文字方塊 21">
            <a:extLst>
              <a:ext uri="{FF2B5EF4-FFF2-40B4-BE49-F238E27FC236}">
                <a16:creationId xmlns:a16="http://schemas.microsoft.com/office/drawing/2014/main" id="{FF5D7D81-340C-4F47-A45E-99FEF17EB594}"/>
              </a:ext>
            </a:extLst>
          </p:cNvPr>
          <p:cNvSpPr txBox="1"/>
          <p:nvPr/>
        </p:nvSpPr>
        <p:spPr>
          <a:xfrm>
            <a:off x="3024567" y="4795049"/>
            <a:ext cx="4453463" cy="789896"/>
          </a:xfrm>
          <a:prstGeom prst="rect">
            <a:avLst/>
          </a:prstGeom>
          <a:noFill/>
        </p:spPr>
        <p:txBody>
          <a:bodyPr wrap="none" rtlCol="0" anchor="t">
            <a:spAutoFit/>
          </a:bodyPr>
          <a:lstStyle/>
          <a:p>
            <a:r>
              <a:rPr kumimoji="1" lang="en-US" altLang="zh-TW" sz="4533" b="1">
                <a:solidFill>
                  <a:schemeClr val="bg1"/>
                </a:solidFill>
                <a:latin typeface="Arial" panose="020B0604020202020204" pitchFamily="34" charset="0"/>
                <a:cs typeface="Arial" panose="020B0604020202020204" pitchFamily="34" charset="0"/>
              </a:rPr>
              <a:t>QM2-2P410G1T</a:t>
            </a:r>
            <a:endParaRPr kumimoji="1" lang="zh-TW" altLang="en-US" sz="4533" b="1">
              <a:solidFill>
                <a:schemeClr val="bg1"/>
              </a:solidFill>
              <a:latin typeface="Arial" panose="020B0604020202020204" pitchFamily="34" charset="0"/>
              <a:cs typeface="Arial" panose="020B0604020202020204" pitchFamily="34" charset="0"/>
            </a:endParaRPr>
          </a:p>
        </p:txBody>
      </p:sp>
      <p:sp>
        <p:nvSpPr>
          <p:cNvPr id="14" name="矩形 22">
            <a:extLst>
              <a:ext uri="{FF2B5EF4-FFF2-40B4-BE49-F238E27FC236}">
                <a16:creationId xmlns:a16="http://schemas.microsoft.com/office/drawing/2014/main" id="{BA93FAB6-2CBD-6942-BAA8-7E26A700C50E}"/>
              </a:ext>
            </a:extLst>
          </p:cNvPr>
          <p:cNvSpPr/>
          <p:nvPr/>
        </p:nvSpPr>
        <p:spPr>
          <a:xfrm>
            <a:off x="7428342" y="4865561"/>
            <a:ext cx="2262158" cy="584775"/>
          </a:xfrm>
          <a:prstGeom prst="rect">
            <a:avLst/>
          </a:prstGeom>
        </p:spPr>
        <p:txBody>
          <a:bodyPr wrap="none" anchor="t">
            <a:spAutoFit/>
          </a:bodyPr>
          <a:lstStyle/>
          <a:p>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(Gen</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4</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x8</a:t>
            </a:r>
            <a:r>
              <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rPr>
              <a:t> </a:t>
            </a:r>
            <a:r>
              <a:rPr lang="en-US" altLang="zh-TW" sz="3200" b="1">
                <a:solidFill>
                  <a:srgbClr val="EE6D2B"/>
                </a:solidFill>
                <a:latin typeface="Arial" panose="020B0604020202020204" pitchFamily="34" charset="0"/>
                <a:ea typeface="微軟正黑體" charset="-120"/>
                <a:cs typeface="Arial" panose="020B0604020202020204" pitchFamily="34" charset="0"/>
                <a:sym typeface="微軟正黑體" charset="-120"/>
              </a:rPr>
              <a:t>)</a:t>
            </a:r>
            <a:endParaRPr lang="zh-TW" altLang="en-US" sz="3200" b="1">
              <a:solidFill>
                <a:srgbClr val="EE6D2B"/>
              </a:solidFill>
              <a:latin typeface="Arial" panose="020B0604020202020204" pitchFamily="34" charset="0"/>
              <a:ea typeface="微軟正黑體" charset="-120"/>
              <a:cs typeface="Arial" panose="020B0604020202020204" pitchFamily="34" charset="0"/>
              <a:sym typeface="微軟正黑體" charset="-120"/>
            </a:endParaRPr>
          </a:p>
        </p:txBody>
      </p:sp>
      <p:sp>
        <p:nvSpPr>
          <p:cNvPr id="15" name="矩形 14">
            <a:extLst>
              <a:ext uri="{FF2B5EF4-FFF2-40B4-BE49-F238E27FC236}">
                <a16:creationId xmlns:a16="http://schemas.microsoft.com/office/drawing/2014/main" id="{F177D6B7-34B8-5B40-ABCF-D825D6B58AD6}"/>
              </a:ext>
            </a:extLst>
          </p:cNvPr>
          <p:cNvSpPr/>
          <p:nvPr/>
        </p:nvSpPr>
        <p:spPr>
          <a:xfrm>
            <a:off x="1902825" y="2198609"/>
            <a:ext cx="7345620" cy="461665"/>
          </a:xfrm>
          <a:prstGeom prst="rect">
            <a:avLst/>
          </a:prstGeom>
        </p:spPr>
        <p:txBody>
          <a:bodyPr wrap="square" anchor="t">
            <a:spAutoFit/>
          </a:bodyPr>
          <a:lstStyle/>
          <a:p>
            <a:r>
              <a:rPr lang="en-US" altLang="zh-TW" sz="2400" b="1">
                <a:solidFill>
                  <a:srgbClr val="EE6D2B"/>
                </a:solidFill>
                <a:latin typeface="Arial" panose="020B0604020202020204" pitchFamily="34" charset="0"/>
                <a:ea typeface="微軟正黑體"/>
                <a:cs typeface="Arial" panose="020B0604020202020204" pitchFamily="34" charset="0"/>
              </a:rPr>
              <a:t>PCIe 4.0 high speed bandwidth for M.2 &amp; 10GbE</a:t>
            </a:r>
            <a:endParaRPr lang="en-US" altLang="zh-TW" sz="2400" b="1" kern="0">
              <a:latin typeface="Arial" panose="020B0604020202020204" pitchFamily="34" charset="0"/>
              <a:ea typeface="微軟正黑體"/>
              <a:cs typeface="Arial" panose="020B0604020202020204" pitchFamily="34" charset="0"/>
              <a:sym typeface="Verdana"/>
            </a:endParaRPr>
          </a:p>
        </p:txBody>
      </p:sp>
      <p:grpSp>
        <p:nvGrpSpPr>
          <p:cNvPr id="16" name="群組 15">
            <a:extLst>
              <a:ext uri="{FF2B5EF4-FFF2-40B4-BE49-F238E27FC236}">
                <a16:creationId xmlns:a16="http://schemas.microsoft.com/office/drawing/2014/main" id="{7F834FBC-CFAF-A843-AD86-69D032553EE8}"/>
              </a:ext>
            </a:extLst>
          </p:cNvPr>
          <p:cNvGrpSpPr/>
          <p:nvPr/>
        </p:nvGrpSpPr>
        <p:grpSpPr>
          <a:xfrm>
            <a:off x="1017417" y="1993235"/>
            <a:ext cx="885408" cy="885408"/>
            <a:chOff x="2699439" y="1405217"/>
            <a:chExt cx="664056" cy="664056"/>
          </a:xfrm>
        </p:grpSpPr>
        <p:sp>
          <p:nvSpPr>
            <p:cNvPr id="17" name="手繪多邊形: 圖案 6">
              <a:extLst>
                <a:ext uri="{FF2B5EF4-FFF2-40B4-BE49-F238E27FC236}">
                  <a16:creationId xmlns:a16="http://schemas.microsoft.com/office/drawing/2014/main" id="{F49F32E3-19CA-CB43-B8DE-4F674251FFC7}"/>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nvGrpSpPr>
            <p:cNvPr id="18" name="圖形 3">
              <a:extLst>
                <a:ext uri="{FF2B5EF4-FFF2-40B4-BE49-F238E27FC236}">
                  <a16:creationId xmlns:a16="http://schemas.microsoft.com/office/drawing/2014/main" id="{6433D8B5-FB17-4F46-A0FC-495479D7A337}"/>
                </a:ext>
              </a:extLst>
            </p:cNvPr>
            <p:cNvGrpSpPr/>
            <p:nvPr/>
          </p:nvGrpSpPr>
          <p:grpSpPr>
            <a:xfrm>
              <a:off x="2735474" y="1441252"/>
              <a:ext cx="591986" cy="591986"/>
              <a:chOff x="2733879" y="1443340"/>
              <a:chExt cx="591986" cy="591986"/>
            </a:xfrm>
          </p:grpSpPr>
          <p:sp>
            <p:nvSpPr>
              <p:cNvPr id="22" name="手繪多邊形: 圖案 10">
                <a:extLst>
                  <a:ext uri="{FF2B5EF4-FFF2-40B4-BE49-F238E27FC236}">
                    <a16:creationId xmlns:a16="http://schemas.microsoft.com/office/drawing/2014/main" id="{86B311C3-6428-9449-88D9-08AF32673B50}"/>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3" name="手繪多邊形: 圖案 11">
                <a:extLst>
                  <a:ext uri="{FF2B5EF4-FFF2-40B4-BE49-F238E27FC236}">
                    <a16:creationId xmlns:a16="http://schemas.microsoft.com/office/drawing/2014/main" id="{2DDB1C55-8D4E-C141-8C9C-64DEF781D619}"/>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latin typeface="Arial" panose="020B0604020202020204" pitchFamily="34" charset="0"/>
                  <a:cs typeface="Arial" panose="020B0604020202020204" pitchFamily="34" charset="0"/>
                </a:endParaRPr>
              </a:p>
            </p:txBody>
          </p:sp>
        </p:grpSp>
        <p:grpSp>
          <p:nvGrpSpPr>
            <p:cNvPr id="19" name="圖形 3">
              <a:extLst>
                <a:ext uri="{FF2B5EF4-FFF2-40B4-BE49-F238E27FC236}">
                  <a16:creationId xmlns:a16="http://schemas.microsoft.com/office/drawing/2014/main" id="{C52ECCA0-64FC-0245-B88C-DBE13240F8B3}"/>
                </a:ext>
              </a:extLst>
            </p:cNvPr>
            <p:cNvGrpSpPr/>
            <p:nvPr/>
          </p:nvGrpSpPr>
          <p:grpSpPr>
            <a:xfrm>
              <a:off x="2869467" y="1555073"/>
              <a:ext cx="324000" cy="324000"/>
              <a:chOff x="2883459" y="1589053"/>
              <a:chExt cx="296009" cy="268090"/>
            </a:xfrm>
            <a:noFill/>
          </p:grpSpPr>
          <p:sp>
            <p:nvSpPr>
              <p:cNvPr id="20" name="手繪多邊形: 圖案 13">
                <a:extLst>
                  <a:ext uri="{FF2B5EF4-FFF2-40B4-BE49-F238E27FC236}">
                    <a16:creationId xmlns:a16="http://schemas.microsoft.com/office/drawing/2014/main" id="{C391A129-E1AF-4041-A1A6-E593EA1B5735}"/>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cs typeface="Arial" panose="020B0604020202020204" pitchFamily="34" charset="0"/>
                </a:endParaRPr>
              </a:p>
            </p:txBody>
          </p:sp>
          <p:sp>
            <p:nvSpPr>
              <p:cNvPr id="21" name="手繪多邊形: 圖案 14">
                <a:extLst>
                  <a:ext uri="{FF2B5EF4-FFF2-40B4-BE49-F238E27FC236}">
                    <a16:creationId xmlns:a16="http://schemas.microsoft.com/office/drawing/2014/main" id="{71F25F0A-C91A-594A-99EB-E863E4C4643E}"/>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cs typeface="Arial" panose="020B0604020202020204" pitchFamily="34" charset="0"/>
                </a:endParaRPr>
              </a:p>
            </p:txBody>
          </p:sp>
        </p:grpSp>
      </p:grpSp>
      <p:pic>
        <p:nvPicPr>
          <p:cNvPr id="25" name="圖片 24" descr="一張含有 文字 的圖片&#10;&#10;自動產生的描述">
            <a:extLst>
              <a:ext uri="{FF2B5EF4-FFF2-40B4-BE49-F238E27FC236}">
                <a16:creationId xmlns:a16="http://schemas.microsoft.com/office/drawing/2014/main" id="{488FB2E9-C253-BD4D-9C08-7189394D1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782" y="3187331"/>
            <a:ext cx="2330635" cy="1456388"/>
          </a:xfrm>
          <a:prstGeom prst="rect">
            <a:avLst/>
          </a:prstGeom>
        </p:spPr>
      </p:pic>
      <p:pic>
        <p:nvPicPr>
          <p:cNvPr id="27" name="圖片 26" descr="一張含有 文字 的圖片&#10;&#10;自動產生的描述">
            <a:extLst>
              <a:ext uri="{FF2B5EF4-FFF2-40B4-BE49-F238E27FC236}">
                <a16:creationId xmlns:a16="http://schemas.microsoft.com/office/drawing/2014/main" id="{24341895-43D9-6846-B4A5-538700BD0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82" y="4805181"/>
            <a:ext cx="2330637" cy="1456389"/>
          </a:xfrm>
          <a:prstGeom prst="rect">
            <a:avLst/>
          </a:prstGeom>
        </p:spPr>
      </p:pic>
    </p:spTree>
    <p:extLst>
      <p:ext uri="{BB962C8B-B14F-4D97-AF65-F5344CB8AC3E}">
        <p14:creationId xmlns:p14="http://schemas.microsoft.com/office/powerpoint/2010/main" val="1605130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6AA4046-4B52-3359-6AC2-1CE20E0BF675}"/>
              </a:ext>
            </a:extLst>
          </p:cNvPr>
          <p:cNvSpPr txBox="1"/>
          <p:nvPr/>
        </p:nvSpPr>
        <p:spPr>
          <a:xfrm>
            <a:off x="367200" y="397740"/>
            <a:ext cx="11397600" cy="1200329"/>
          </a:xfrm>
          <a:prstGeom prst="rect">
            <a:avLst/>
          </a:prstGeom>
          <a:noFill/>
        </p:spPr>
        <p:txBody>
          <a:bodyPr wrap="square" rtlCol="0">
            <a:spAutoFit/>
          </a:bodyPr>
          <a:lstStyle/>
          <a:p>
            <a:pPr algn="ctr"/>
            <a:r>
              <a:rPr lang="en-US" altLang="zh-TW" sz="3600" b="1">
                <a:solidFill>
                  <a:schemeClr val="bg1"/>
                </a:solidFill>
                <a:ea typeface="微軟正黑體" panose="020B0604030504040204" pitchFamily="34" charset="-120"/>
                <a:cs typeface="Arial" panose="020B0604020202020204" pitchFamily="34" charset="0"/>
              </a:rPr>
              <a:t>High efficiency enterprise storage trend for all flash SSD NAS w/ </a:t>
            </a:r>
            <a:r>
              <a:rPr lang="en-US" altLang="zh-TW" sz="3600" b="1" err="1">
                <a:solidFill>
                  <a:schemeClr val="bg1"/>
                </a:solidFill>
                <a:ea typeface="微軟正黑體" panose="020B0604030504040204" pitchFamily="34" charset="-120"/>
                <a:cs typeface="Arial" panose="020B0604020202020204" pitchFamily="34" charset="0"/>
              </a:rPr>
              <a:t>NVMe</a:t>
            </a:r>
            <a:r>
              <a:rPr lang="zh-TW" altLang="en-US" sz="3600" b="1">
                <a:solidFill>
                  <a:schemeClr val="bg1"/>
                </a:solidFill>
                <a:ea typeface="微軟正黑體" panose="020B0604030504040204" pitchFamily="34" charset="-120"/>
                <a:cs typeface="Arial" panose="020B0604020202020204" pitchFamily="34" charset="0"/>
              </a:rPr>
              <a:t>、</a:t>
            </a:r>
            <a:r>
              <a:rPr lang="en-US" altLang="zh-TW" sz="3600" b="1">
                <a:solidFill>
                  <a:schemeClr val="bg1"/>
                </a:solidFill>
                <a:ea typeface="微軟正黑體" panose="020B0604030504040204" pitchFamily="34" charset="-120"/>
                <a:cs typeface="Arial" panose="020B0604020202020204" pitchFamily="34" charset="0"/>
              </a:rPr>
              <a:t>PCIe Gen4</a:t>
            </a:r>
            <a:r>
              <a:rPr lang="zh-TW" altLang="en-US" sz="3600" b="1">
                <a:solidFill>
                  <a:schemeClr val="bg1"/>
                </a:solidFill>
                <a:ea typeface="微軟正黑體" panose="020B0604030504040204" pitchFamily="34" charset="-120"/>
                <a:cs typeface="Arial" panose="020B0604020202020204" pitchFamily="34" charset="0"/>
              </a:rPr>
              <a:t>、</a:t>
            </a:r>
            <a:r>
              <a:rPr lang="en-US" altLang="zh-TW" sz="3600" b="1">
                <a:solidFill>
                  <a:schemeClr val="bg1"/>
                </a:solidFill>
                <a:ea typeface="微軟正黑體" panose="020B0604030504040204" pitchFamily="34" charset="-120"/>
                <a:cs typeface="Arial" panose="020B0604020202020204" pitchFamily="34" charset="0"/>
              </a:rPr>
              <a:t>and 25GbE</a:t>
            </a:r>
            <a:endParaRPr lang="zh-TW" altLang="en-US" sz="3600" b="1">
              <a:solidFill>
                <a:schemeClr val="bg1"/>
              </a:solidFill>
              <a:ea typeface="微軟正黑體" panose="020B0604030504040204" pitchFamily="34" charset="-120"/>
              <a:cs typeface="Arial" panose="020B0604020202020204" pitchFamily="34" charset="0"/>
            </a:endParaRPr>
          </a:p>
        </p:txBody>
      </p:sp>
      <p:sp>
        <p:nvSpPr>
          <p:cNvPr id="5" name="文字方塊 4">
            <a:extLst>
              <a:ext uri="{FF2B5EF4-FFF2-40B4-BE49-F238E27FC236}">
                <a16:creationId xmlns:a16="http://schemas.microsoft.com/office/drawing/2014/main" id="{3660850F-2A6D-ABA7-D918-65C3725E6A4C}"/>
              </a:ext>
            </a:extLst>
          </p:cNvPr>
          <p:cNvSpPr txBox="1"/>
          <p:nvPr/>
        </p:nvSpPr>
        <p:spPr>
          <a:xfrm>
            <a:off x="605126" y="2287735"/>
            <a:ext cx="10789921" cy="985398"/>
          </a:xfrm>
          <a:prstGeom prst="rect">
            <a:avLst/>
          </a:prstGeom>
          <a:noFill/>
        </p:spPr>
        <p:txBody>
          <a:bodyPr wrap="square" rtlCol="0">
            <a:spAutoFit/>
          </a:bodyPr>
          <a:lstStyle/>
          <a:p>
            <a:pPr>
              <a:lnSpc>
                <a:spcPts val="2400"/>
              </a:lnSpc>
              <a:spcBef>
                <a:spcPts val="1800"/>
              </a:spcBef>
            </a:pP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 altLang="zh-TW" sz="1400">
                <a:solidFill>
                  <a:schemeClr val="bg1"/>
                </a:solidFill>
                <a:latin typeface="Arial" panose="020B0604020202020204" pitchFamily="34" charset="0"/>
                <a:cs typeface="Arial" panose="020B0604020202020204" pitchFamily="34" charset="0"/>
              </a:rPr>
              <a:t>High-performance metadata databases, database engines, and </a:t>
            </a:r>
            <a:r>
              <a:rPr lang="en" altLang="zh-TW" sz="1400">
                <a:solidFill>
                  <a:srgbClr val="FFC000"/>
                </a:solidFill>
                <a:latin typeface="Arial" panose="020B0604020202020204" pitchFamily="34" charset="0"/>
                <a:cs typeface="Arial" panose="020B0604020202020204" pitchFamily="34" charset="0"/>
              </a:rPr>
              <a:t>NVMe SSDs </a:t>
            </a:r>
            <a:r>
              <a:rPr lang="en" altLang="zh-TW" sz="1400">
                <a:solidFill>
                  <a:schemeClr val="bg1"/>
                </a:solidFill>
                <a:latin typeface="Arial" panose="020B0604020202020204" pitchFamily="34" charset="0"/>
                <a:cs typeface="Arial" panose="020B0604020202020204" pitchFamily="34" charset="0"/>
              </a:rPr>
              <a:t>deliver the performance needed…. Additionally, beyond </a:t>
            </a:r>
            <a:r>
              <a:rPr lang="en" altLang="zh-TW" sz="1400">
                <a:solidFill>
                  <a:srgbClr val="FFC000"/>
                </a:solidFill>
                <a:latin typeface="Arial" panose="020B0604020202020204" pitchFamily="34" charset="0"/>
                <a:cs typeface="Arial" panose="020B0604020202020204" pitchFamily="34" charset="0"/>
              </a:rPr>
              <a:t>compression</a:t>
            </a:r>
            <a:r>
              <a:rPr lang="en" altLang="zh-TW" sz="1400">
                <a:solidFill>
                  <a:schemeClr val="bg1"/>
                </a:solidFill>
                <a:latin typeface="Arial" panose="020B0604020202020204" pitchFamily="34" charset="0"/>
                <a:cs typeface="Arial" panose="020B0604020202020204" pitchFamily="34" charset="0"/>
              </a:rPr>
              <a:t>, …. </a:t>
            </a:r>
            <a:r>
              <a:rPr lang="en" altLang="zh-TW" sz="1400">
                <a:solidFill>
                  <a:srgbClr val="FFC000"/>
                </a:solidFill>
                <a:latin typeface="Arial" panose="020B0604020202020204" pitchFamily="34" charset="0"/>
                <a:cs typeface="Arial" panose="020B0604020202020204" pitchFamily="34" charset="0"/>
              </a:rPr>
              <a:t>PCI-Express 4.0 </a:t>
            </a:r>
            <a:r>
              <a:rPr lang="en" altLang="zh-TW" sz="1400">
                <a:solidFill>
                  <a:schemeClr val="bg1"/>
                </a:solidFill>
                <a:latin typeface="Arial" panose="020B0604020202020204" pitchFamily="34" charset="0"/>
                <a:cs typeface="Arial" panose="020B0604020202020204" pitchFamily="34" charset="0"/>
              </a:rPr>
              <a:t>specification for bandwidth improvements…and significant </a:t>
            </a:r>
            <a:r>
              <a:rPr lang="en" altLang="zh-TW" sz="1400">
                <a:solidFill>
                  <a:srgbClr val="FFC000"/>
                </a:solidFill>
                <a:latin typeface="Arial" panose="020B0604020202020204" pitchFamily="34" charset="0"/>
                <a:cs typeface="Arial" panose="020B0604020202020204" pitchFamily="34" charset="0"/>
              </a:rPr>
              <a:t>price declines</a:t>
            </a:r>
            <a:r>
              <a:rPr lang="en" altLang="zh-TW" sz="1400">
                <a:solidFill>
                  <a:schemeClr val="bg1"/>
                </a:solidFill>
                <a:latin typeface="Arial" panose="020B0604020202020204" pitchFamily="34" charset="0"/>
                <a:cs typeface="Arial" panose="020B0604020202020204" pitchFamily="34" charset="0"/>
              </a:rPr>
              <a:t>, has made it economically feasible to deploy at large scale”</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 name="矩形 5">
            <a:extLst>
              <a:ext uri="{FF2B5EF4-FFF2-40B4-BE49-F238E27FC236}">
                <a16:creationId xmlns:a16="http://schemas.microsoft.com/office/drawing/2014/main" id="{F3BDAD59-EC98-050C-D957-8F6814E1F1BE}"/>
              </a:ext>
            </a:extLst>
          </p:cNvPr>
          <p:cNvSpPr/>
          <p:nvPr/>
        </p:nvSpPr>
        <p:spPr>
          <a:xfrm>
            <a:off x="5788212" y="3003999"/>
            <a:ext cx="5503817" cy="215444"/>
          </a:xfrm>
          <a:prstGeom prst="rect">
            <a:avLst/>
          </a:prstGeom>
        </p:spPr>
        <p:txBody>
          <a:bodyPr wrap="square">
            <a:spAutoFit/>
          </a:bodyPr>
          <a:lstStyle/>
          <a:p>
            <a:pPr algn="r"/>
            <a:r>
              <a:rPr lang="zh-TW" altLang="en-US" sz="800">
                <a:solidFill>
                  <a:schemeClr val="bg1"/>
                </a:solidFill>
                <a:latin typeface="Arial" panose="020B0604020202020204" pitchFamily="34" charset="0"/>
                <a:cs typeface="Arial" panose="020B0604020202020204" pitchFamily="34" charset="0"/>
              </a:rPr>
              <a:t>https://www.networkworld.com/article/3666956/8-enterprise-storage-trends-to-watch.html</a:t>
            </a:r>
          </a:p>
        </p:txBody>
      </p:sp>
      <p:sp>
        <p:nvSpPr>
          <p:cNvPr id="7" name="矩形 6">
            <a:extLst>
              <a:ext uri="{FF2B5EF4-FFF2-40B4-BE49-F238E27FC236}">
                <a16:creationId xmlns:a16="http://schemas.microsoft.com/office/drawing/2014/main" id="{8423D230-0114-C560-7E16-96B4B37F84C9}"/>
              </a:ext>
            </a:extLst>
          </p:cNvPr>
          <p:cNvSpPr/>
          <p:nvPr/>
        </p:nvSpPr>
        <p:spPr>
          <a:xfrm>
            <a:off x="605126" y="3441570"/>
            <a:ext cx="10660941" cy="307777"/>
          </a:xfrm>
          <a:prstGeom prst="rect">
            <a:avLst/>
          </a:prstGeom>
        </p:spPr>
        <p:txBody>
          <a:bodyPr wrap="square">
            <a:spAutoFit/>
          </a:bodyPr>
          <a:lstStyle/>
          <a:p>
            <a:r>
              <a:rPr lang="en" altLang="zh-TW" sz="1400">
                <a:solidFill>
                  <a:schemeClr val="bg1"/>
                </a:solidFill>
                <a:latin typeface="Arial" panose="020B0604020202020204" pitchFamily="34" charset="0"/>
                <a:cs typeface="Arial" panose="020B0604020202020204" pitchFamily="34" charset="0"/>
              </a:rPr>
              <a:t>“TrendForce predicts NAND flash prices will </a:t>
            </a:r>
            <a:r>
              <a:rPr lang="en" altLang="zh-TW" sz="1400">
                <a:solidFill>
                  <a:srgbClr val="FFC000"/>
                </a:solidFill>
                <a:latin typeface="Arial" panose="020B0604020202020204" pitchFamily="34" charset="0"/>
                <a:cs typeface="Arial" panose="020B0604020202020204" pitchFamily="34" charset="0"/>
              </a:rPr>
              <a:t>decline 8-13 percent </a:t>
            </a:r>
            <a:r>
              <a:rPr lang="en" altLang="zh-TW" sz="1400">
                <a:solidFill>
                  <a:schemeClr val="bg1"/>
                </a:solidFill>
                <a:latin typeface="Arial" panose="020B0604020202020204" pitchFamily="34" charset="0"/>
                <a:cs typeface="Arial" panose="020B0604020202020204" pitchFamily="34" charset="0"/>
              </a:rPr>
              <a:t>in the third quarter of 2022, and may </a:t>
            </a:r>
            <a:r>
              <a:rPr lang="en" altLang="zh-TW" sz="1400">
                <a:solidFill>
                  <a:srgbClr val="FFC000"/>
                </a:solidFill>
                <a:latin typeface="Arial" panose="020B0604020202020204" pitchFamily="34" charset="0"/>
                <a:cs typeface="Arial" panose="020B0604020202020204" pitchFamily="34" charset="0"/>
              </a:rPr>
              <a:t>continue</a:t>
            </a:r>
            <a:r>
              <a:rPr lang="en" altLang="zh-TW" sz="1400">
                <a:solidFill>
                  <a:schemeClr val="bg1"/>
                </a:solidFill>
                <a:latin typeface="Arial" panose="020B0604020202020204" pitchFamily="34" charset="0"/>
                <a:cs typeface="Arial" panose="020B0604020202020204" pitchFamily="34" charset="0"/>
              </a:rPr>
              <a:t> into the fourth quarter”</a:t>
            </a:r>
            <a:endParaRPr lang="zh-TW" altLang="en-US" sz="1400">
              <a:solidFill>
                <a:schemeClr val="bg1"/>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B617B8A3-291B-5A0F-E6FE-1922508507C3}"/>
              </a:ext>
            </a:extLst>
          </p:cNvPr>
          <p:cNvSpPr txBox="1"/>
          <p:nvPr/>
        </p:nvSpPr>
        <p:spPr>
          <a:xfrm>
            <a:off x="367200" y="1774549"/>
            <a:ext cx="11553163" cy="369332"/>
          </a:xfrm>
          <a:prstGeom prst="rect">
            <a:avLst/>
          </a:prstGeom>
          <a:noFill/>
        </p:spPr>
        <p:txBody>
          <a:bodyPr wrap="non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Decreasing (8~13%) NVMe PCIe Gen4 SSD price trend enables all flash NAS for business storage agility</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1" name="Picture 2">
            <a:extLst>
              <a:ext uri="{FF2B5EF4-FFF2-40B4-BE49-F238E27FC236}">
                <a16:creationId xmlns:a16="http://schemas.microsoft.com/office/drawing/2014/main" id="{84B35160-26A8-F21B-A2AD-A038ED90D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702" y="4546712"/>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3399CDC1-76A1-1507-BF49-60890BF27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647" y="4546710"/>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0EFA04F0-8361-DC32-967A-3056FE9EF0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6592" y="4546711"/>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582E5567-BF69-429E-6543-186B5A983D18}"/>
              </a:ext>
            </a:extLst>
          </p:cNvPr>
          <p:cNvSpPr txBox="1"/>
          <p:nvPr/>
        </p:nvSpPr>
        <p:spPr>
          <a:xfrm>
            <a:off x="830700" y="4149459"/>
            <a:ext cx="3235483" cy="369332"/>
          </a:xfrm>
          <a:prstGeom prst="rect">
            <a:avLst/>
          </a:prstGeom>
          <a:noFill/>
        </p:spPr>
        <p:txBody>
          <a:bodyPr wrap="square">
            <a:spAutoFit/>
          </a:bodyPr>
          <a:lstStyle/>
          <a:p>
            <a:pPr algn="ctr" fontAlgn="base"/>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Virtualization</a:t>
            </a:r>
            <a:endPar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5" name="文字方塊 14">
            <a:extLst>
              <a:ext uri="{FF2B5EF4-FFF2-40B4-BE49-F238E27FC236}">
                <a16:creationId xmlns:a16="http://schemas.microsoft.com/office/drawing/2014/main" id="{E2D34656-242D-DC88-9018-9D4FAE9CDAFC}"/>
              </a:ext>
            </a:extLst>
          </p:cNvPr>
          <p:cNvSpPr txBox="1"/>
          <p:nvPr/>
        </p:nvSpPr>
        <p:spPr>
          <a:xfrm>
            <a:off x="4513647" y="4146041"/>
            <a:ext cx="3235482" cy="369332"/>
          </a:xfrm>
          <a:prstGeom prst="rect">
            <a:avLst/>
          </a:prstGeom>
          <a:noFill/>
        </p:spPr>
        <p:txBody>
          <a:bodyPr wrap="square">
            <a:spAutoFit/>
          </a:bodyPr>
          <a:lstStyle/>
          <a:p>
            <a:pPr algn="ctr" fontAlgn="base"/>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Database</a:t>
            </a:r>
            <a:endPar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6" name="文字方塊 15">
            <a:extLst>
              <a:ext uri="{FF2B5EF4-FFF2-40B4-BE49-F238E27FC236}">
                <a16:creationId xmlns:a16="http://schemas.microsoft.com/office/drawing/2014/main" id="{C86C2D00-7DAC-D1B8-DD41-6A4C9F3CB72B}"/>
              </a:ext>
            </a:extLst>
          </p:cNvPr>
          <p:cNvSpPr txBox="1"/>
          <p:nvPr/>
        </p:nvSpPr>
        <p:spPr>
          <a:xfrm>
            <a:off x="8196592" y="4136776"/>
            <a:ext cx="3235482" cy="369332"/>
          </a:xfrm>
          <a:prstGeom prst="rect">
            <a:avLst/>
          </a:prstGeom>
          <a:noFill/>
        </p:spPr>
        <p:txBody>
          <a:bodyPr wrap="square">
            <a:spAutoFit/>
          </a:bodyPr>
          <a:lstStyle/>
          <a:p>
            <a:pPr algn="ctr" fontAlgn="base"/>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Media &amp; Entertainment</a:t>
            </a:r>
            <a:endParaRPr lang="en"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7" name="矩形 16">
            <a:extLst>
              <a:ext uri="{FF2B5EF4-FFF2-40B4-BE49-F238E27FC236}">
                <a16:creationId xmlns:a16="http://schemas.microsoft.com/office/drawing/2014/main" id="{307381B5-0762-C6AA-B01B-FDF7F7DA7DF4}"/>
              </a:ext>
            </a:extLst>
          </p:cNvPr>
          <p:cNvSpPr/>
          <p:nvPr/>
        </p:nvSpPr>
        <p:spPr>
          <a:xfrm>
            <a:off x="7694569" y="3746701"/>
            <a:ext cx="3597460" cy="246221"/>
          </a:xfrm>
          <a:prstGeom prst="rect">
            <a:avLst/>
          </a:prstGeom>
        </p:spPr>
        <p:txBody>
          <a:bodyPr wrap="none">
            <a:spAutoFit/>
          </a:bodyPr>
          <a:lstStyle/>
          <a:p>
            <a:pPr algn="r"/>
            <a:r>
              <a:rPr lang="zh-TW" altLang="en-US" sz="1000">
                <a:solidFill>
                  <a:schemeClr val="bg1"/>
                </a:solidFill>
                <a:latin typeface="Arial" panose="020B0604020202020204" pitchFamily="34" charset="0"/>
                <a:cs typeface="Arial" panose="020B0604020202020204" pitchFamily="34" charset="0"/>
              </a:rPr>
              <a:t>https://www.theregister.com/2022/07/19/nand_flash_decline/</a:t>
            </a:r>
          </a:p>
        </p:txBody>
      </p:sp>
    </p:spTree>
    <p:extLst>
      <p:ext uri="{BB962C8B-B14F-4D97-AF65-F5344CB8AC3E}">
        <p14:creationId xmlns:p14="http://schemas.microsoft.com/office/powerpoint/2010/main" val="3334673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6BD1466A-0728-B346-8D23-58A5A24F4F79}"/>
              </a:ext>
            </a:extLst>
          </p:cNvPr>
          <p:cNvCxnSpPr>
            <a:cxnSpLocks/>
          </p:cNvCxnSpPr>
          <p:nvPr/>
        </p:nvCxnSpPr>
        <p:spPr>
          <a:xfrm>
            <a:off x="2890140" y="2623178"/>
            <a:ext cx="3207435" cy="0"/>
          </a:xfrm>
          <a:prstGeom prst="line">
            <a:avLst/>
          </a:prstGeom>
          <a:ln w="76200">
            <a:gradFill>
              <a:gsLst>
                <a:gs pos="0">
                  <a:srgbClr val="1FB3F2"/>
                </a:gs>
                <a:gs pos="100000">
                  <a:srgbClr val="E9E9E9"/>
                </a:gs>
                <a:gs pos="67000">
                  <a:schemeClr val="accent1">
                    <a:lumMod val="30000"/>
                    <a:lumOff val="70000"/>
                    <a:alpha val="78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96AA27EE-3E1B-744F-9E0D-6CF168093C12}"/>
              </a:ext>
            </a:extLst>
          </p:cNvPr>
          <p:cNvGrpSpPr/>
          <p:nvPr/>
        </p:nvGrpSpPr>
        <p:grpSpPr>
          <a:xfrm>
            <a:off x="5736077" y="1880995"/>
            <a:ext cx="4132985" cy="1405352"/>
            <a:chOff x="5281398" y="2130931"/>
            <a:chExt cx="5815446" cy="1873802"/>
          </a:xfrm>
        </p:grpSpPr>
        <p:sp>
          <p:nvSpPr>
            <p:cNvPr id="5" name="矩形: 圓角 15">
              <a:extLst>
                <a:ext uri="{FF2B5EF4-FFF2-40B4-BE49-F238E27FC236}">
                  <a16:creationId xmlns:a16="http://schemas.microsoft.com/office/drawing/2014/main" id="{6CCEDFDF-C8CE-0446-BBA8-91BBC598F1A8}"/>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C7FCB07A-C661-1E40-A74F-7A75FAB55CE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29F9AF52-2A6E-2E4D-8AAE-2DF1DA162FC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cxnSp>
        <p:nvCxnSpPr>
          <p:cNvPr id="8" name="直線接點 7">
            <a:extLst>
              <a:ext uri="{FF2B5EF4-FFF2-40B4-BE49-F238E27FC236}">
                <a16:creationId xmlns:a16="http://schemas.microsoft.com/office/drawing/2014/main" id="{4CC1A21C-C19F-154A-8987-C4B6CB68C8AF}"/>
              </a:ext>
            </a:extLst>
          </p:cNvPr>
          <p:cNvCxnSpPr>
            <a:cxnSpLocks/>
          </p:cNvCxnSpPr>
          <p:nvPr/>
        </p:nvCxnSpPr>
        <p:spPr>
          <a:xfrm>
            <a:off x="2930311" y="5195704"/>
            <a:ext cx="3238904" cy="0"/>
          </a:xfrm>
          <a:prstGeom prst="line">
            <a:avLst/>
          </a:prstGeom>
          <a:ln w="76200">
            <a:gradFill>
              <a:gsLst>
                <a:gs pos="0">
                  <a:srgbClr val="1FB3F2"/>
                </a:gs>
                <a:gs pos="100000">
                  <a:srgbClr val="E9E9E9"/>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內容版面配置區 2">
            <a:extLst>
              <a:ext uri="{FF2B5EF4-FFF2-40B4-BE49-F238E27FC236}">
                <a16:creationId xmlns:a16="http://schemas.microsoft.com/office/drawing/2014/main" id="{B716CB79-51A2-3E46-8A7C-D6566A498E0E}"/>
              </a:ext>
            </a:extLst>
          </p:cNvPr>
          <p:cNvSpPr txBox="1">
            <a:spLocks/>
          </p:cNvSpPr>
          <p:nvPr/>
        </p:nvSpPr>
        <p:spPr>
          <a:xfrm>
            <a:off x="1248621" y="1383858"/>
            <a:ext cx="8497887" cy="1239320"/>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9066" indent="-179066">
              <a:lnSpc>
                <a:spcPts val="2400"/>
              </a:lnSpc>
              <a:spcBef>
                <a:spcPts val="900"/>
              </a:spcBef>
              <a:buClr>
                <a:srgbClr val="F70F78"/>
              </a:buClr>
            </a:pPr>
            <a:endParaRPr lang="zh-CN" altLang="en-US" sz="1800" b="1">
              <a:latin typeface="Arial" panose="020B0604020202020204" pitchFamily="34" charset="0"/>
              <a:ea typeface="微軟正黑體" panose="020B0604030504040204" pitchFamily="34" charset="-120"/>
              <a:cs typeface="Arial" panose="020B0604020202020204" pitchFamily="34" charset="0"/>
            </a:endParaRPr>
          </a:p>
        </p:txBody>
      </p:sp>
      <p:sp>
        <p:nvSpPr>
          <p:cNvPr id="10" name="內容版面配置區 2">
            <a:extLst>
              <a:ext uri="{FF2B5EF4-FFF2-40B4-BE49-F238E27FC236}">
                <a16:creationId xmlns:a16="http://schemas.microsoft.com/office/drawing/2014/main" id="{A8CA964A-87A5-8E4E-88C1-64F0A8662214}"/>
              </a:ext>
            </a:extLst>
          </p:cNvPr>
          <p:cNvSpPr txBox="1">
            <a:spLocks/>
          </p:cNvSpPr>
          <p:nvPr/>
        </p:nvSpPr>
        <p:spPr>
          <a:xfrm>
            <a:off x="5915404" y="2088398"/>
            <a:ext cx="3806868" cy="963313"/>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625"/>
              </a:lnSpc>
              <a:spcBef>
                <a:spcPts val="900"/>
              </a:spcBef>
              <a:buClr>
                <a:schemeClr val="bg1"/>
              </a:buClr>
            </a:pPr>
            <a:endParaRPr lang="zh-CN" altLang="en-US" sz="1050">
              <a:latin typeface="Arial" panose="020B0604020202020204" pitchFamily="34" charset="0"/>
              <a:ea typeface="微軟正黑體" panose="020B0604030504040204" pitchFamily="34" charset="-120"/>
              <a:cs typeface="Arial" panose="020B0604020202020204" pitchFamily="34" charset="0"/>
            </a:endParaRPr>
          </a:p>
        </p:txBody>
      </p:sp>
      <p:sp>
        <p:nvSpPr>
          <p:cNvPr id="12" name="文本框 17">
            <a:extLst>
              <a:ext uri="{FF2B5EF4-FFF2-40B4-BE49-F238E27FC236}">
                <a16:creationId xmlns:a16="http://schemas.microsoft.com/office/drawing/2014/main" id="{25ADD1E1-E020-1C43-AF28-AA9B72A2F5FC}"/>
              </a:ext>
            </a:extLst>
          </p:cNvPr>
          <p:cNvSpPr txBox="1"/>
          <p:nvPr/>
        </p:nvSpPr>
        <p:spPr>
          <a:xfrm>
            <a:off x="3576538" y="1864061"/>
            <a:ext cx="2003193" cy="6122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a:solidFill>
                  <a:srgbClr val="FFC000"/>
                </a:solidFill>
                <a:latin typeface="Arial" panose="020B0604020202020204" pitchFamily="34" charset="0"/>
                <a:ea typeface="微軟正黑體" panose="020B0604030504040204" pitchFamily="34" charset="-120"/>
                <a:cs typeface="Arial" panose="020B0604020202020204" pitchFamily="34" charset="0"/>
              </a:rPr>
              <a:t>QXP-32G2FC</a:t>
            </a:r>
          </a:p>
          <a:p>
            <a:pPr>
              <a:lnSpc>
                <a:spcPts val="1875"/>
              </a:lnSpc>
            </a:pPr>
            <a:r>
              <a:rPr lang="en-US" altLang="zh-CN" sz="1000">
                <a:solidFill>
                  <a:schemeClr val="bg1"/>
                </a:solidFill>
                <a:latin typeface="Arial" panose="020B0604020202020204" pitchFamily="34" charset="0"/>
                <a:ea typeface="微軟正黑體" panose="020B0604030504040204" pitchFamily="34" charset="-120"/>
                <a:cs typeface="Arial" panose="020B0604020202020204" pitchFamily="34" charset="0"/>
              </a:rPr>
              <a:t>2-port 32Gbps FC card</a:t>
            </a:r>
            <a:endParaRPr lang="zh-CN"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文本框 17">
            <a:extLst>
              <a:ext uri="{FF2B5EF4-FFF2-40B4-BE49-F238E27FC236}">
                <a16:creationId xmlns:a16="http://schemas.microsoft.com/office/drawing/2014/main" id="{E0D5AD51-8A88-024A-ACB3-B97F81BF09B3}"/>
              </a:ext>
            </a:extLst>
          </p:cNvPr>
          <p:cNvSpPr txBox="1"/>
          <p:nvPr/>
        </p:nvSpPr>
        <p:spPr>
          <a:xfrm>
            <a:off x="3594249" y="2770012"/>
            <a:ext cx="2003193" cy="6122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a:solidFill>
                  <a:srgbClr val="FFC000"/>
                </a:solidFill>
                <a:latin typeface="Arial" panose="020B0604020202020204" pitchFamily="34" charset="0"/>
                <a:ea typeface="微軟正黑體" panose="020B0604030504040204" pitchFamily="34" charset="-120"/>
                <a:cs typeface="Arial" panose="020B0604020202020204" pitchFamily="34" charset="0"/>
              </a:rPr>
              <a:t>QXP-16G2FC</a:t>
            </a:r>
          </a:p>
          <a:p>
            <a:pPr>
              <a:lnSpc>
                <a:spcPts val="1875"/>
              </a:lnSpc>
            </a:pPr>
            <a:r>
              <a:rPr lang="en-US" altLang="zh-CN" sz="1000">
                <a:solidFill>
                  <a:schemeClr val="bg1"/>
                </a:solidFill>
                <a:latin typeface="Arial" panose="020B0604020202020204" pitchFamily="34" charset="0"/>
                <a:ea typeface="微軟正黑體" panose="020B0604030504040204" pitchFamily="34" charset="-120"/>
                <a:cs typeface="Arial" panose="020B0604020202020204" pitchFamily="34" charset="0"/>
              </a:rPr>
              <a:t>2-port 16Gbps FC card</a:t>
            </a:r>
            <a:endParaRPr lang="zh-CN"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文本框 17">
            <a:extLst>
              <a:ext uri="{FF2B5EF4-FFF2-40B4-BE49-F238E27FC236}">
                <a16:creationId xmlns:a16="http://schemas.microsoft.com/office/drawing/2014/main" id="{76F96C76-9CAA-F849-914A-1823BE5595E0}"/>
              </a:ext>
            </a:extLst>
          </p:cNvPr>
          <p:cNvSpPr txBox="1"/>
          <p:nvPr/>
        </p:nvSpPr>
        <p:spPr>
          <a:xfrm>
            <a:off x="3348614" y="4550418"/>
            <a:ext cx="2476527"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indent="152400">
              <a:buFont typeface="Arial" panose="020B0604020202020204" pitchFamily="34" charset="0"/>
              <a:buChar char="•"/>
            </a:pPr>
            <a:r>
              <a:rPr lang="en-US" altLang="zh-CN" sz="1600" b="1">
                <a:solidFill>
                  <a:srgbClr val="FFC000"/>
                </a:solidFill>
                <a:latin typeface="Arial" panose="020B0604020202020204" pitchFamily="34" charset="0"/>
                <a:ea typeface="微軟正黑體" panose="020B0604030504040204" pitchFamily="34" charset="-120"/>
                <a:cs typeface="Arial" panose="020B0604020202020204" pitchFamily="34" charset="0"/>
              </a:rPr>
              <a:t>TRX-32GFCSFP-SR</a:t>
            </a:r>
          </a:p>
          <a:p>
            <a:pPr marL="180975" lvl="1" indent="152400"/>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rPr>
              <a:t>32Gb/16Gb/8Gb</a:t>
            </a:r>
            <a:b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rPr>
            </a:br>
            <a:endPar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180975" indent="152400">
              <a:buFont typeface="Arial" panose="020B0604020202020204" pitchFamily="34" charset="0"/>
              <a:buChar char="•"/>
            </a:pPr>
            <a:r>
              <a:rPr lang="en-US" altLang="zh-CN" sz="1600" b="1">
                <a:solidFill>
                  <a:srgbClr val="FFC000"/>
                </a:solidFill>
                <a:latin typeface="Arial" panose="020B0604020202020204" pitchFamily="34" charset="0"/>
                <a:ea typeface="微軟正黑體" panose="020B0604030504040204" pitchFamily="34" charset="-120"/>
                <a:cs typeface="Arial" panose="020B0604020202020204" pitchFamily="34" charset="0"/>
              </a:rPr>
              <a:t>TRX-16GFCSFP-SR</a:t>
            </a:r>
          </a:p>
          <a:p>
            <a:pPr marL="180975" lvl="1" indent="152400"/>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rPr>
              <a:t>16Gb/8Gb/4Gb</a:t>
            </a:r>
            <a:endParaRPr lang="zh-CN"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5" name="Picture 26" descr="A close up of a device&#10;&#10;Description automatically generated">
            <a:extLst>
              <a:ext uri="{FF2B5EF4-FFF2-40B4-BE49-F238E27FC236}">
                <a16:creationId xmlns:a16="http://schemas.microsoft.com/office/drawing/2014/main" id="{7AD86B00-9601-DB4B-AEFA-18833EE3C3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75535" y="4636150"/>
            <a:ext cx="1126805" cy="986571"/>
          </a:xfrm>
          <a:prstGeom prst="rect">
            <a:avLst/>
          </a:prstGeom>
          <a:effectLst>
            <a:reflection blurRad="6350" stA="52000" endA="300" endPos="35000" dir="5400000" sy="-100000" algn="bl" rotWithShape="0"/>
          </a:effectLst>
        </p:spPr>
      </p:pic>
      <p:sp>
        <p:nvSpPr>
          <p:cNvPr id="20" name="文字方塊 19">
            <a:extLst>
              <a:ext uri="{FF2B5EF4-FFF2-40B4-BE49-F238E27FC236}">
                <a16:creationId xmlns:a16="http://schemas.microsoft.com/office/drawing/2014/main" id="{E825E853-CFA5-4FBA-8EC7-58179E950E8A}"/>
              </a:ext>
            </a:extLst>
          </p:cNvPr>
          <p:cNvSpPr txBox="1"/>
          <p:nvPr/>
        </p:nvSpPr>
        <p:spPr>
          <a:xfrm>
            <a:off x="427055" y="344002"/>
            <a:ext cx="11337890" cy="1200329"/>
          </a:xfrm>
          <a:prstGeom prst="rect">
            <a:avLst/>
          </a:prstGeom>
          <a:noFill/>
        </p:spPr>
        <p:txBody>
          <a:bodyPr wrap="square" rtlCol="0">
            <a:spAutoFit/>
          </a:bodyPr>
          <a:lstStyle/>
          <a:p>
            <a:pPr algn="ct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Fibre</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Channel SAN 32Gb/s &amp; 16Gb/s storage &amp; backup with affordable NAS solution</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9" name="圖片 18" descr="一張含有 文字, 電子用品 的圖片&#10;&#10;自動產生的描述">
            <a:extLst>
              <a:ext uri="{FF2B5EF4-FFF2-40B4-BE49-F238E27FC236}">
                <a16:creationId xmlns:a16="http://schemas.microsoft.com/office/drawing/2014/main" id="{3828C7B3-CB73-0B1F-94D4-0012F479F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215" y="4669429"/>
            <a:ext cx="5386478" cy="920011"/>
          </a:xfrm>
          <a:prstGeom prst="rect">
            <a:avLst/>
          </a:prstGeom>
        </p:spPr>
      </p:pic>
      <p:pic>
        <p:nvPicPr>
          <p:cNvPr id="21" name="圖片 20">
            <a:extLst>
              <a:ext uri="{FF2B5EF4-FFF2-40B4-BE49-F238E27FC236}">
                <a16:creationId xmlns:a16="http://schemas.microsoft.com/office/drawing/2014/main" id="{F5CEB9AE-B756-F54A-2DF7-3E8CB3FBE131}"/>
              </a:ext>
            </a:extLst>
          </p:cNvPr>
          <p:cNvPicPr>
            <a:picLocks noChangeAspect="1"/>
          </p:cNvPicPr>
          <p:nvPr/>
        </p:nvPicPr>
        <p:blipFill>
          <a:blip r:embed="rId6"/>
          <a:stretch>
            <a:fillRect/>
          </a:stretch>
        </p:blipFill>
        <p:spPr>
          <a:xfrm>
            <a:off x="496159" y="1727085"/>
            <a:ext cx="3553152" cy="2220720"/>
          </a:xfrm>
          <a:prstGeom prst="rect">
            <a:avLst/>
          </a:prstGeom>
        </p:spPr>
      </p:pic>
      <p:sp>
        <p:nvSpPr>
          <p:cNvPr id="22" name="內容版面配置區 2">
            <a:extLst>
              <a:ext uri="{FF2B5EF4-FFF2-40B4-BE49-F238E27FC236}">
                <a16:creationId xmlns:a16="http://schemas.microsoft.com/office/drawing/2014/main" id="{3ADC72C8-15F2-1C19-D00D-8C5089134D19}"/>
              </a:ext>
            </a:extLst>
          </p:cNvPr>
          <p:cNvSpPr txBox="1">
            <a:spLocks/>
          </p:cNvSpPr>
          <p:nvPr/>
        </p:nvSpPr>
        <p:spPr>
          <a:xfrm>
            <a:off x="6096000" y="1918949"/>
            <a:ext cx="3615996" cy="963313"/>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625"/>
              </a:lnSpc>
              <a:spcBef>
                <a:spcPts val="900"/>
              </a:spcBef>
              <a:buClr>
                <a:schemeClr val="bg1"/>
              </a:buClr>
            </a:pPr>
            <a:r>
              <a:rPr lang="en-US" altLang="zh-TW" sz="2000">
                <a:latin typeface="Arial" panose="020B0604020202020204" pitchFamily="34" charset="0"/>
                <a:ea typeface="微軟正黑體" panose="020B0604030504040204" pitchFamily="34" charset="-120"/>
                <a:cs typeface="Arial" panose="020B0604020202020204" pitchFamily="34" charset="0"/>
              </a:rPr>
              <a:t>Designed for</a:t>
            </a:r>
            <a:r>
              <a:rPr lang="zh-TW" altLang="en-US" sz="2000">
                <a:latin typeface="Arial" panose="020B0604020202020204" pitchFamily="34" charset="0"/>
                <a:ea typeface="微軟正黑體" panose="020B0604030504040204" pitchFamily="34" charset="-120"/>
                <a:cs typeface="Arial" panose="020B0604020202020204" pitchFamily="34" charset="0"/>
              </a:rPr>
              <a:t> </a:t>
            </a:r>
            <a:r>
              <a:rPr lang="en-US" altLang="zh-TW" sz="2000">
                <a:solidFill>
                  <a:srgbClr val="0070C0"/>
                </a:solidFill>
                <a:latin typeface="Arial" panose="020B0604020202020204" pitchFamily="34" charset="0"/>
                <a:ea typeface="微軟正黑體" panose="020B0604030504040204" pitchFamily="34" charset="-120"/>
                <a:cs typeface="Arial" panose="020B0604020202020204" pitchFamily="34" charset="0"/>
              </a:rPr>
              <a:t>NAS, </a:t>
            </a:r>
            <a:r>
              <a:rPr lang="en-US" altLang="zh-TW" sz="2000">
                <a:latin typeface="Arial" panose="020B0604020202020204" pitchFamily="34" charset="0"/>
                <a:ea typeface="微軟正黑體" panose="020B0604030504040204" pitchFamily="34" charset="-120"/>
                <a:cs typeface="Arial" panose="020B0604020202020204" pitchFamily="34" charset="0"/>
              </a:rPr>
              <a:t>high-performance and efficient </a:t>
            </a:r>
            <a:r>
              <a:rPr lang="en-US" altLang="zh-TW" sz="2000">
                <a:solidFill>
                  <a:srgbClr val="0070C0"/>
                </a:solidFill>
                <a:latin typeface="Arial" panose="020B0604020202020204" pitchFamily="34" charset="0"/>
                <a:ea typeface="微軟正黑體" panose="020B0604030504040204" pitchFamily="34" charset="-120"/>
                <a:cs typeface="Arial" panose="020B0604020202020204" pitchFamily="34" charset="0"/>
              </a:rPr>
              <a:t>QNAP FC expansion cards*</a:t>
            </a:r>
            <a:endParaRPr lang="en-US" altLang="zh-TW" sz="2000">
              <a:latin typeface="Arial" panose="020B0604020202020204" pitchFamily="34" charset="0"/>
              <a:ea typeface="微軟正黑體" panose="020B0604030504040204" pitchFamily="34" charset="-120"/>
              <a:cs typeface="Arial" panose="020B0604020202020204" pitchFamily="34" charset="0"/>
            </a:endParaRPr>
          </a:p>
          <a:p>
            <a:pPr>
              <a:spcBef>
                <a:spcPts val="900"/>
              </a:spcBef>
              <a:buClr>
                <a:schemeClr val="bg1"/>
              </a:buClr>
            </a:pPr>
            <a:r>
              <a:rPr lang="en-US" altLang="zh-CN" sz="1050">
                <a:latin typeface="Arial" panose="020B0604020202020204" pitchFamily="34" charset="0"/>
                <a:ea typeface="微軟正黑體" panose="020B0604030504040204" pitchFamily="34" charset="-120"/>
                <a:cs typeface="Arial" panose="020B0604020202020204" pitchFamily="34" charset="0"/>
              </a:rPr>
              <a:t>* Installation on Windows/Linux hosts is not supported</a:t>
            </a:r>
            <a:endParaRPr lang="zh-CN" altLang="en-US" sz="1050">
              <a:latin typeface="Arial" panose="020B0604020202020204" pitchFamily="34" charset="0"/>
              <a:ea typeface="微軟正黑體" panose="020B0604030504040204" pitchFamily="34" charset="-120"/>
              <a:cs typeface="Arial" panose="020B0604020202020204" pitchFamily="34" charset="0"/>
            </a:endParaRPr>
          </a:p>
        </p:txBody>
      </p:sp>
      <p:sp>
        <p:nvSpPr>
          <p:cNvPr id="23" name="文本框 16">
            <a:extLst>
              <a:ext uri="{FF2B5EF4-FFF2-40B4-BE49-F238E27FC236}">
                <a16:creationId xmlns:a16="http://schemas.microsoft.com/office/drawing/2014/main" id="{B5EC0CF9-A505-850D-0A42-CBBE6F330314}"/>
              </a:ext>
            </a:extLst>
          </p:cNvPr>
          <p:cNvSpPr txBox="1"/>
          <p:nvPr/>
        </p:nvSpPr>
        <p:spPr>
          <a:xfrm>
            <a:off x="3443950" y="3879502"/>
            <a:ext cx="6182450" cy="70788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buSzPct val="80000"/>
            </a:pPr>
            <a:r>
              <a:rPr lang="en-US"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rPr>
              <a:t>Includes 2 optical FC transceivers.</a:t>
            </a:r>
          </a:p>
          <a:p>
            <a:pPr>
              <a:buSzPct val="80000"/>
            </a:pPr>
            <a:r>
              <a:rPr lang="en-US" altLang="zh-CN" sz="2000">
                <a:solidFill>
                  <a:schemeClr val="bg1"/>
                </a:solidFill>
                <a:latin typeface="Arial" panose="020B0604020202020204" pitchFamily="34" charset="0"/>
                <a:ea typeface="微軟正黑體" panose="020B0604030504040204" pitchFamily="34" charset="-120"/>
                <a:cs typeface="Arial" panose="020B0604020202020204" pitchFamily="34" charset="0"/>
              </a:rPr>
              <a:t>Additional ones are available for purchase:</a:t>
            </a:r>
            <a:endParaRPr lang="zh-CN"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文本框 17">
            <a:extLst>
              <a:ext uri="{FF2B5EF4-FFF2-40B4-BE49-F238E27FC236}">
                <a16:creationId xmlns:a16="http://schemas.microsoft.com/office/drawing/2014/main" id="{558AAFE1-0222-38A8-389E-3745ECFA633F}"/>
              </a:ext>
            </a:extLst>
          </p:cNvPr>
          <p:cNvSpPr txBox="1"/>
          <p:nvPr/>
        </p:nvSpPr>
        <p:spPr>
          <a:xfrm>
            <a:off x="3253975" y="5887711"/>
            <a:ext cx="2325756"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en-US" altLang="zh-CN" sz="1100">
                <a:solidFill>
                  <a:schemeClr val="bg1"/>
                </a:solidFill>
                <a:latin typeface="Arial" panose="020B0604020202020204" pitchFamily="34" charset="0"/>
                <a:ea typeface="微軟正黑體" panose="020B0604030504040204" pitchFamily="34" charset="-120"/>
                <a:cs typeface="Arial" panose="020B0604020202020204" pitchFamily="34" charset="0"/>
              </a:rPr>
              <a:t>Note: cables are not included.</a:t>
            </a:r>
            <a:endParaRPr lang="zh-CN"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852945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27F25206-2E59-8D46-AE1D-32786FBBDDD0}"/>
              </a:ext>
            </a:extLst>
          </p:cNvPr>
          <p:cNvSpPr txBox="1"/>
          <p:nvPr/>
        </p:nvSpPr>
        <p:spPr>
          <a:xfrm>
            <a:off x="6355697" y="1988110"/>
            <a:ext cx="5116394" cy="492443"/>
          </a:xfrm>
          <a:prstGeom prst="rect">
            <a:avLst/>
          </a:prstGeom>
          <a:noFill/>
        </p:spPr>
        <p:txBody>
          <a:bodyPr wrap="square" lIns="121920" tIns="60960" rIns="121920" bIns="60960" rtlCol="0" anchor="t">
            <a:spAutoFit/>
          </a:bodyPr>
          <a:lstStyle/>
          <a:p>
            <a:pPr lvl="1" fontAlgn="base"/>
            <a:r>
              <a:rPr lang="en-US" altLang="zh-CN" sz="2400" b="1">
                <a:solidFill>
                  <a:schemeClr val="bg1"/>
                </a:solidFill>
                <a:latin typeface="Arial" panose="020B0604020202020204" pitchFamily="34" charset="0"/>
                <a:ea typeface="微軟正黑體"/>
                <a:cs typeface="Arial" panose="020B0604020202020204" pitchFamily="34" charset="0"/>
              </a:rPr>
              <a:t>SAS</a:t>
            </a:r>
            <a:r>
              <a:rPr lang="zh-TW" altLang="en-US" sz="2400" b="1">
                <a:solidFill>
                  <a:schemeClr val="bg1"/>
                </a:solidFill>
                <a:latin typeface="Arial" panose="020B0604020202020204" pitchFamily="34" charset="0"/>
                <a:ea typeface="Microsoft JhengHei"/>
                <a:cs typeface="Arial" panose="020B0604020202020204" pitchFamily="34" charset="0"/>
              </a:rPr>
              <a:t> HBA </a:t>
            </a:r>
            <a:r>
              <a:rPr lang="en-US" altLang="zh-TW" sz="2400" b="1">
                <a:solidFill>
                  <a:schemeClr val="bg1"/>
                </a:solidFill>
                <a:latin typeface="Arial" panose="020B0604020202020204" pitchFamily="34" charset="0"/>
                <a:ea typeface="Microsoft JhengHei"/>
                <a:cs typeface="Arial" panose="020B0604020202020204" pitchFamily="34" charset="0"/>
              </a:rPr>
              <a:t>(optional purchase)</a:t>
            </a:r>
            <a:endParaRPr lang="en-US" altLang="zh-CN" sz="2400" b="1">
              <a:solidFill>
                <a:schemeClr val="bg1"/>
              </a:solidFill>
              <a:latin typeface="Arial" panose="020B0604020202020204" pitchFamily="34" charset="0"/>
              <a:ea typeface="微軟正黑體"/>
              <a:cs typeface="Arial" panose="020B0604020202020204" pitchFamily="34" charset="0"/>
            </a:endParaRP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7673895" y="2599383"/>
            <a:ext cx="3919423" cy="1382362"/>
            <a:chOff x="5012337" y="2022513"/>
            <a:chExt cx="3931063" cy="1386467"/>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2022513"/>
              <a:ext cx="3251161" cy="1084954"/>
              <a:chOff x="-30157" y="905418"/>
              <a:chExt cx="12699792" cy="4238082"/>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905418"/>
                <a:ext cx="6777314" cy="4238082"/>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905418"/>
                <a:ext cx="6777314" cy="4238082"/>
              </a:xfrm>
              <a:prstGeom prst="rect">
                <a:avLst/>
              </a:prstGeom>
            </p:spPr>
          </p:pic>
        </p:grpSp>
      </p:grpSp>
      <p:graphicFrame>
        <p:nvGraphicFramePr>
          <p:cNvPr id="3" name="表格 6">
            <a:extLst>
              <a:ext uri="{FF2B5EF4-FFF2-40B4-BE49-F238E27FC236}">
                <a16:creationId xmlns:a16="http://schemas.microsoft.com/office/drawing/2014/main" id="{57AE7A47-5606-4C0F-B3D0-E210FC01397A}"/>
              </a:ext>
            </a:extLst>
          </p:cNvPr>
          <p:cNvGraphicFramePr>
            <a:graphicFrameLocks noGrp="1"/>
          </p:cNvGraphicFramePr>
          <p:nvPr>
            <p:extLst>
              <p:ext uri="{D42A27DB-BD31-4B8C-83A1-F6EECF244321}">
                <p14:modId xmlns:p14="http://schemas.microsoft.com/office/powerpoint/2010/main" val="794925210"/>
              </p:ext>
            </p:extLst>
          </p:nvPr>
        </p:nvGraphicFramePr>
        <p:xfrm>
          <a:off x="6945647" y="3732818"/>
          <a:ext cx="4207311" cy="1937700"/>
        </p:xfrm>
        <a:graphic>
          <a:graphicData uri="http://schemas.openxmlformats.org/drawingml/2006/table">
            <a:tbl>
              <a:tblPr firstRow="1" bandRow="1">
                <a:tableStyleId>{21E4AEA4-8DFA-4A89-87EB-49C32662AFE0}</a:tableStyleId>
              </a:tblPr>
              <a:tblGrid>
                <a:gridCol w="1007595">
                  <a:extLst>
                    <a:ext uri="{9D8B030D-6E8A-4147-A177-3AD203B41FA5}">
                      <a16:colId xmlns:a16="http://schemas.microsoft.com/office/drawing/2014/main" val="2877333535"/>
                    </a:ext>
                  </a:extLst>
                </a:gridCol>
                <a:gridCol w="1558241">
                  <a:extLst>
                    <a:ext uri="{9D8B030D-6E8A-4147-A177-3AD203B41FA5}">
                      <a16:colId xmlns:a16="http://schemas.microsoft.com/office/drawing/2014/main" val="1583857918"/>
                    </a:ext>
                  </a:extLst>
                </a:gridCol>
                <a:gridCol w="1641475">
                  <a:extLst>
                    <a:ext uri="{9D8B030D-6E8A-4147-A177-3AD203B41FA5}">
                      <a16:colId xmlns:a16="http://schemas.microsoft.com/office/drawing/2014/main" val="4178243829"/>
                    </a:ext>
                  </a:extLst>
                </a:gridCol>
              </a:tblGrid>
              <a:tr h="329628">
                <a:tc>
                  <a:txBody>
                    <a:bodyPr/>
                    <a:lstStyle/>
                    <a:p>
                      <a:pPr algn="ctr"/>
                      <a:endParaRPr lang="zh-TW" altLang="en-US" sz="1100">
                        <a:latin typeface="Arial" panose="020B0604020202020204" pitchFamily="34" charset="0"/>
                        <a:cs typeface="Arial" panose="020B0604020202020204" pitchFamily="34" charset="0"/>
                      </a:endParaRPr>
                    </a:p>
                  </a:txBody>
                  <a:tcPr marL="121920" marR="121920" marT="60960" marB="60960"/>
                </a:tc>
                <a:tc>
                  <a:txBody>
                    <a:bodyPr/>
                    <a:lstStyle/>
                    <a:p>
                      <a:pPr algn="ctr"/>
                      <a:r>
                        <a:rPr lang="zh-TW" altLang="en-US" sz="1100">
                          <a:latin typeface="Arial" panose="020B0604020202020204" pitchFamily="34" charset="0"/>
                          <a:cs typeface="Arial" panose="020B0604020202020204" pitchFamily="34" charset="0"/>
                        </a:rPr>
                        <a:t>QXP-820S-B3408</a:t>
                      </a:r>
                    </a:p>
                  </a:txBody>
                  <a:tcPr marL="121920" marR="121920" marT="60960" marB="60960"/>
                </a:tc>
                <a:tc>
                  <a:txBody>
                    <a:bodyPr/>
                    <a:lstStyle/>
                    <a:p>
                      <a:pPr algn="ctr"/>
                      <a:r>
                        <a:rPr lang="zh-TW" altLang="en-US" sz="1100">
                          <a:latin typeface="Arial" panose="020B0604020202020204" pitchFamily="34" charset="0"/>
                          <a:cs typeface="Arial" panose="020B0604020202020204" pitchFamily="34" charset="0"/>
                        </a:rPr>
                        <a:t>QXP-1620S-B3616W</a:t>
                      </a:r>
                    </a:p>
                  </a:txBody>
                  <a:tcPr marL="121920" marR="121920" marT="60960" marB="60960"/>
                </a:tc>
                <a:extLst>
                  <a:ext uri="{0D108BD9-81ED-4DB2-BD59-A6C34878D82A}">
                    <a16:rowId xmlns:a16="http://schemas.microsoft.com/office/drawing/2014/main" val="3084093980"/>
                  </a:ext>
                </a:extLst>
              </a:tr>
              <a:tr h="329628">
                <a:tc>
                  <a:txBody>
                    <a:bodyPr/>
                    <a:lstStyle/>
                    <a:p>
                      <a:pPr algn="ctr"/>
                      <a:r>
                        <a:rPr lang="zh-TW" altLang="en-US" sz="1100">
                          <a:latin typeface="Arial" panose="020B0604020202020204" pitchFamily="34" charset="0"/>
                          <a:ea typeface="微軟正黑體" panose="020B0604030504040204" pitchFamily="34" charset="-120"/>
                          <a:cs typeface="Arial" panose="020B0604020202020204" pitchFamily="34" charset="0"/>
                        </a:rPr>
                        <a:t>PCI</a:t>
                      </a:r>
                      <a:r>
                        <a:rPr lang="en-US" altLang="zh-TW" sz="1100">
                          <a:latin typeface="Arial" panose="020B0604020202020204" pitchFamily="34" charset="0"/>
                          <a:ea typeface="微軟正黑體" panose="020B0604030504040204" pitchFamily="34" charset="-120"/>
                          <a:cs typeface="Arial" panose="020B0604020202020204" pitchFamily="34" charset="0"/>
                        </a:rPr>
                        <a:t>e bus</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cs typeface="Arial" panose="020B0604020202020204" pitchFamily="34" charset="0"/>
                        </a:rPr>
                        <a:t>PCIe</a:t>
                      </a:r>
                      <a:r>
                        <a:rPr lang="en-US" altLang="zh-TW" sz="1100">
                          <a:latin typeface="Arial" panose="020B0604020202020204" pitchFamily="34" charset="0"/>
                          <a:ea typeface="微軟正黑體" panose="020B0604030504040204" pitchFamily="34" charset="-120"/>
                          <a:cs typeface="Arial" panose="020B0604020202020204" pitchFamily="34" charset="0"/>
                        </a:rPr>
                        <a:t> 3.0</a:t>
                      </a:r>
                      <a:r>
                        <a:rPr lang="zh-TW" altLang="en-US" sz="1100">
                          <a:latin typeface="Arial" panose="020B0604020202020204" pitchFamily="34" charset="0"/>
                          <a:ea typeface="微軟正黑體" panose="020B0604030504040204" pitchFamily="34" charset="-120"/>
                          <a:cs typeface="Arial" panose="020B0604020202020204" pitchFamily="34" charset="0"/>
                        </a:rPr>
                        <a:t> x8</a:t>
                      </a: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cs typeface="Arial" panose="020B0604020202020204" pitchFamily="34" charset="0"/>
                        </a:rPr>
                        <a:t>PCIe</a:t>
                      </a:r>
                      <a:r>
                        <a:rPr lang="en-US" altLang="zh-TW" sz="1100">
                          <a:latin typeface="Arial" panose="020B0604020202020204" pitchFamily="34" charset="0"/>
                          <a:ea typeface="微軟正黑體" panose="020B0604030504040204" pitchFamily="34" charset="-120"/>
                          <a:cs typeface="Arial" panose="020B0604020202020204" pitchFamily="34" charset="0"/>
                        </a:rPr>
                        <a:t> </a:t>
                      </a:r>
                      <a:r>
                        <a:rPr lang="zh-TW" altLang="en-US" sz="1100">
                          <a:latin typeface="Arial" panose="020B0604020202020204" pitchFamily="34" charset="0"/>
                          <a:ea typeface="微軟正黑體" panose="020B0604030504040204" pitchFamily="34" charset="-120"/>
                          <a:cs typeface="Arial" panose="020B0604020202020204" pitchFamily="34" charset="0"/>
                        </a:rPr>
                        <a:t>3</a:t>
                      </a:r>
                      <a:r>
                        <a:rPr lang="en-US" altLang="zh-TW" sz="1100">
                          <a:latin typeface="Arial" panose="020B0604020202020204" pitchFamily="34" charset="0"/>
                          <a:ea typeface="微軟正黑體" panose="020B0604030504040204" pitchFamily="34" charset="-120"/>
                          <a:cs typeface="Arial" panose="020B0604020202020204" pitchFamily="34" charset="0"/>
                        </a:rPr>
                        <a:t>.0</a:t>
                      </a:r>
                      <a:r>
                        <a:rPr lang="zh-TW" altLang="en-US" sz="1100">
                          <a:latin typeface="Arial" panose="020B0604020202020204" pitchFamily="34" charset="0"/>
                          <a:ea typeface="微軟正黑體" panose="020B0604030504040204" pitchFamily="34" charset="-120"/>
                          <a:cs typeface="Arial" panose="020B0604020202020204" pitchFamily="34" charset="0"/>
                        </a:rPr>
                        <a:t> x16</a:t>
                      </a:r>
                    </a:p>
                  </a:txBody>
                  <a:tcPr marL="121920" marR="121920" marT="60960" marB="60960"/>
                </a:tc>
                <a:extLst>
                  <a:ext uri="{0D108BD9-81ED-4DB2-BD59-A6C34878D82A}">
                    <a16:rowId xmlns:a16="http://schemas.microsoft.com/office/drawing/2014/main" val="934413174"/>
                  </a:ext>
                </a:extLst>
              </a:tr>
              <a:tr h="329628">
                <a:tc>
                  <a:txBody>
                    <a:bodyPr/>
                    <a:lstStyle/>
                    <a:p>
                      <a:pPr lvl="0" algn="ctr">
                        <a:buNone/>
                      </a:pPr>
                      <a:r>
                        <a:rPr lang="zh-TW" altLang="en-US" sz="1100">
                          <a:latin typeface="Arial" panose="020B0604020202020204" pitchFamily="34" charset="0"/>
                          <a:ea typeface="微軟正黑體" panose="020B0604030504040204" pitchFamily="34" charset="-120"/>
                          <a:cs typeface="Arial" panose="020B0604020202020204" pitchFamily="34" charset="0"/>
                        </a:rPr>
                        <a:t>IOPS</a:t>
                      </a:r>
                    </a:p>
                  </a:txBody>
                  <a:tcPr marL="121920" marR="121920" marT="60960" marB="60960"/>
                </a:tc>
                <a:tc>
                  <a:txBody>
                    <a:bodyPr/>
                    <a:lstStyle/>
                    <a:p>
                      <a:pPr lvl="0" algn="ctr">
                        <a:buNone/>
                      </a:pPr>
                      <a:r>
                        <a:rPr lang="zh-TW" altLang="en-US" sz="1100">
                          <a:latin typeface="Arial" panose="020B0604020202020204" pitchFamily="34" charset="0"/>
                          <a:ea typeface="微軟正黑體" panose="020B0604030504040204" pitchFamily="34" charset="-120"/>
                          <a:cs typeface="Arial" panose="020B0604020202020204" pitchFamily="34" charset="0"/>
                        </a:rPr>
                        <a:t>1.2X</a:t>
                      </a:r>
                      <a:endParaRPr lang="zh-TW" sz="24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tc>
                  <a:txBody>
                    <a:bodyPr/>
                    <a:lstStyle/>
                    <a:p>
                      <a:pPr lvl="0" algn="ctr">
                        <a:buNone/>
                      </a:pPr>
                      <a:r>
                        <a:rPr lang="zh-TW" altLang="en-US" sz="1100">
                          <a:latin typeface="Arial" panose="020B0604020202020204" pitchFamily="34" charset="0"/>
                          <a:ea typeface="微軟正黑體" panose="020B0604030504040204" pitchFamily="34" charset="-120"/>
                          <a:cs typeface="Arial" panose="020B0604020202020204" pitchFamily="34" charset="0"/>
                        </a:rPr>
                        <a:t>1.8X</a:t>
                      </a:r>
                      <a:endParaRPr lang="zh-TW" sz="24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extLst>
                  <a:ext uri="{0D108BD9-81ED-4DB2-BD59-A6C34878D82A}">
                    <a16:rowId xmlns:a16="http://schemas.microsoft.com/office/drawing/2014/main" val="3158572183"/>
                  </a:ext>
                </a:extLst>
              </a:tr>
              <a:tr h="329628">
                <a:tc>
                  <a:txBody>
                    <a:bodyPr/>
                    <a:lstStyle/>
                    <a:p>
                      <a:pPr lvl="0" algn="ctr">
                        <a:buNone/>
                      </a:pPr>
                      <a:r>
                        <a:rPr lang="zh-TW" altLang="en-US" sz="1100">
                          <a:latin typeface="Arial" panose="020B0604020202020204" pitchFamily="34" charset="0"/>
                          <a:ea typeface="微軟正黑體" panose="020B0604030504040204" pitchFamily="34" charset="-120"/>
                          <a:cs typeface="Arial" panose="020B0604020202020204" pitchFamily="34" charset="0"/>
                        </a:rPr>
                        <a:t>Bandwidth</a:t>
                      </a:r>
                    </a:p>
                  </a:txBody>
                  <a:tcPr marL="121920" marR="121920" marT="60960" marB="60960"/>
                </a:tc>
                <a:tc>
                  <a:txBody>
                    <a:bodyPr/>
                    <a:lstStyle/>
                    <a:p>
                      <a:pPr lvl="0" algn="ctr">
                        <a:buNone/>
                      </a:pPr>
                      <a:r>
                        <a:rPr lang="zh-TW" altLang="en-US" sz="1100">
                          <a:latin typeface="Arial" panose="020B0604020202020204" pitchFamily="34" charset="0"/>
                          <a:ea typeface="微軟正黑體" panose="020B0604030504040204" pitchFamily="34" charset="-120"/>
                          <a:cs typeface="Arial" panose="020B0604020202020204" pitchFamily="34" charset="0"/>
                        </a:rPr>
                        <a:t>6,850 MB</a:t>
                      </a:r>
                      <a:r>
                        <a:rPr lang="en-US" altLang="zh-TW" sz="1100">
                          <a:latin typeface="Arial" panose="020B0604020202020204" pitchFamily="34" charset="0"/>
                          <a:ea typeface="微軟正黑體" panose="020B0604030504040204" pitchFamily="34" charset="-120"/>
                          <a:cs typeface="Arial" panose="020B0604020202020204" pitchFamily="34" charset="0"/>
                        </a:rPr>
                        <a:t>/</a:t>
                      </a:r>
                      <a:r>
                        <a:rPr lang="zh-TW" altLang="en-US" sz="1100">
                          <a:latin typeface="Arial" panose="020B0604020202020204" pitchFamily="34" charset="0"/>
                          <a:ea typeface="微軟正黑體" panose="020B0604030504040204" pitchFamily="34" charset="-120"/>
                          <a:cs typeface="Arial" panose="020B0604020202020204" pitchFamily="34" charset="0"/>
                        </a:rPr>
                        <a:t>s</a:t>
                      </a:r>
                      <a:r>
                        <a:rPr lang="en-US" altLang="zh-TW" sz="1100">
                          <a:latin typeface="Arial" panose="020B0604020202020204" pitchFamily="34" charset="0"/>
                          <a:ea typeface="微軟正黑體" panose="020B0604030504040204" pitchFamily="34" charset="-120"/>
                          <a:cs typeface="Arial" panose="020B0604020202020204" pitchFamily="34" charset="0"/>
                        </a:rPr>
                        <a:t>*</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tc>
                  <a:txBody>
                    <a:bodyPr/>
                    <a:lstStyle/>
                    <a:p>
                      <a:pPr lvl="0" algn="ctr">
                        <a:buNone/>
                      </a:pPr>
                      <a:r>
                        <a:rPr lang="zh-TW" altLang="en-US" sz="1100">
                          <a:latin typeface="Arial" panose="020B0604020202020204" pitchFamily="34" charset="0"/>
                          <a:ea typeface="微軟正黑體" panose="020B0604030504040204" pitchFamily="34" charset="-120"/>
                          <a:cs typeface="Arial" panose="020B0604020202020204" pitchFamily="34" charset="0"/>
                        </a:rPr>
                        <a:t>13,700 MB</a:t>
                      </a:r>
                      <a:r>
                        <a:rPr lang="en-US" altLang="zh-TW" sz="1100">
                          <a:latin typeface="Arial" panose="020B0604020202020204" pitchFamily="34" charset="0"/>
                          <a:ea typeface="微軟正黑體" panose="020B0604030504040204" pitchFamily="34" charset="-120"/>
                          <a:cs typeface="Arial" panose="020B0604020202020204" pitchFamily="34" charset="0"/>
                        </a:rPr>
                        <a:t>/</a:t>
                      </a:r>
                      <a:r>
                        <a:rPr lang="zh-TW" altLang="en-US" sz="1100">
                          <a:latin typeface="Arial" panose="020B0604020202020204" pitchFamily="34" charset="0"/>
                          <a:ea typeface="微軟正黑體" panose="020B0604030504040204" pitchFamily="34" charset="-120"/>
                          <a:cs typeface="Arial" panose="020B0604020202020204" pitchFamily="34" charset="0"/>
                        </a:rPr>
                        <a:t>s</a:t>
                      </a:r>
                      <a:r>
                        <a:rPr lang="en-US" altLang="zh-TW" sz="1100">
                          <a:latin typeface="Arial" panose="020B0604020202020204" pitchFamily="34" charset="0"/>
                          <a:ea typeface="微軟正黑體" panose="020B0604030504040204" pitchFamily="34" charset="-120"/>
                          <a:cs typeface="Arial" panose="020B0604020202020204" pitchFamily="34" charset="0"/>
                        </a:rPr>
                        <a:t>*</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extLst>
                  <a:ext uri="{0D108BD9-81ED-4DB2-BD59-A6C34878D82A}">
                    <a16:rowId xmlns:a16="http://schemas.microsoft.com/office/drawing/2014/main" val="4222810260"/>
                  </a:ext>
                </a:extLst>
              </a:tr>
              <a:tr h="283208">
                <a:tc>
                  <a:txBody>
                    <a:bodyPr/>
                    <a:lstStyle/>
                    <a:p>
                      <a:pPr algn="ctr"/>
                      <a:r>
                        <a:rPr lang="en-US" altLang="zh-TW" sz="1100">
                          <a:latin typeface="Arial" panose="020B0604020202020204" pitchFamily="34" charset="0"/>
                          <a:ea typeface="微軟正黑體" panose="020B0604030504040204" pitchFamily="34" charset="-120"/>
                          <a:cs typeface="Arial" panose="020B0604020202020204" pitchFamily="34" charset="0"/>
                        </a:rPr>
                        <a:t>Ports</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cs typeface="Arial" panose="020B0604020202020204" pitchFamily="34" charset="0"/>
                        </a:rPr>
                        <a:t>External 8 port</a:t>
                      </a:r>
                      <a:r>
                        <a:rPr lang="en-US" altLang="zh-TW" sz="1100">
                          <a:latin typeface="Arial" panose="020B0604020202020204" pitchFamily="34" charset="0"/>
                          <a:ea typeface="微軟正黑體" panose="020B0604030504040204" pitchFamily="34" charset="-120"/>
                          <a:cs typeface="Arial" panose="020B0604020202020204" pitchFamily="34" charset="0"/>
                        </a:rPr>
                        <a:t>s</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cs typeface="Arial" panose="020B0604020202020204" pitchFamily="34" charset="0"/>
                        </a:rPr>
                        <a:t>External 16 port</a:t>
                      </a:r>
                      <a:r>
                        <a:rPr lang="en-US" altLang="zh-TW" sz="1100">
                          <a:latin typeface="Arial" panose="020B0604020202020204" pitchFamily="34" charset="0"/>
                          <a:ea typeface="微軟正黑體" panose="020B0604030504040204" pitchFamily="34" charset="-120"/>
                          <a:cs typeface="Arial" panose="020B0604020202020204" pitchFamily="34" charset="0"/>
                        </a:rPr>
                        <a:t>s</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extLst>
                  <a:ext uri="{0D108BD9-81ED-4DB2-BD59-A6C34878D82A}">
                    <a16:rowId xmlns:a16="http://schemas.microsoft.com/office/drawing/2014/main" val="1776245412"/>
                  </a:ext>
                </a:extLst>
              </a:tr>
              <a:tr h="329628">
                <a:tc>
                  <a:txBody>
                    <a:bodyPr/>
                    <a:lstStyle/>
                    <a:p>
                      <a:pPr algn="ctr"/>
                      <a:r>
                        <a:rPr lang="en-US" altLang="zh-TW" sz="1100">
                          <a:latin typeface="Arial" panose="020B0604020202020204" pitchFamily="34" charset="0"/>
                          <a:ea typeface="微軟正黑體" panose="020B0604030504040204" pitchFamily="34" charset="-120"/>
                          <a:cs typeface="Arial" panose="020B0604020202020204" pitchFamily="34" charset="0"/>
                        </a:rPr>
                        <a:t>Connectors</a:t>
                      </a:r>
                      <a:endParaRPr lang="zh-TW" altLang="en-US" sz="1100">
                        <a:latin typeface="Arial" panose="020B0604020202020204" pitchFamily="34" charset="0"/>
                        <a:ea typeface="微軟正黑體" panose="020B0604030504040204" pitchFamily="34" charset="-120"/>
                        <a:cs typeface="Arial" panose="020B0604020202020204" pitchFamily="34" charset="0"/>
                      </a:endParaRP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cs typeface="Arial" panose="020B0604020202020204" pitchFamily="34" charset="0"/>
                        </a:rPr>
                        <a:t>2 x SFF8644</a:t>
                      </a: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cs typeface="Arial" panose="020B0604020202020204" pitchFamily="34" charset="0"/>
                        </a:rPr>
                        <a:t>4  x SFF8644</a:t>
                      </a:r>
                    </a:p>
                  </a:txBody>
                  <a:tcPr marL="121920" marR="121920" marT="60960" marB="60960"/>
                </a:tc>
                <a:extLst>
                  <a:ext uri="{0D108BD9-81ED-4DB2-BD59-A6C34878D82A}">
                    <a16:rowId xmlns:a16="http://schemas.microsoft.com/office/drawing/2014/main" val="417990189"/>
                  </a:ext>
                </a:extLst>
              </a:tr>
            </a:tbl>
          </a:graphicData>
        </a:graphic>
      </p:graphicFrame>
      <p:sp>
        <p:nvSpPr>
          <p:cNvPr id="23" name="矩形: 圓角 22">
            <a:extLst>
              <a:ext uri="{FF2B5EF4-FFF2-40B4-BE49-F238E27FC236}">
                <a16:creationId xmlns:a16="http://schemas.microsoft.com/office/drawing/2014/main" id="{8F752D94-F8AE-4D9E-B357-906646063CF2}"/>
              </a:ext>
            </a:extLst>
          </p:cNvPr>
          <p:cNvSpPr/>
          <p:nvPr/>
        </p:nvSpPr>
        <p:spPr>
          <a:xfrm>
            <a:off x="967091" y="5178663"/>
            <a:ext cx="5260568" cy="1416195"/>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文字方塊 31">
            <a:extLst>
              <a:ext uri="{FF2B5EF4-FFF2-40B4-BE49-F238E27FC236}">
                <a16:creationId xmlns:a16="http://schemas.microsoft.com/office/drawing/2014/main" id="{2FF7DECD-8817-45FC-BC76-F9240EF37F0A}"/>
              </a:ext>
            </a:extLst>
          </p:cNvPr>
          <p:cNvSpPr txBox="1"/>
          <p:nvPr/>
        </p:nvSpPr>
        <p:spPr>
          <a:xfrm>
            <a:off x="628315" y="5246068"/>
            <a:ext cx="6041435" cy="1266825"/>
          </a:xfrm>
          <a:prstGeom prst="rect">
            <a:avLst/>
          </a:prstGeom>
          <a:noFill/>
        </p:spPr>
        <p:txBody>
          <a:bodyPr wrap="square" lIns="121920" tIns="60960" rIns="121920" bIns="60960" rtlCol="0" anchor="t">
            <a:spAutoFit/>
          </a:bodyPr>
          <a:lstStyle/>
          <a:p>
            <a:pPr marL="457188" lvl="1" fontAlgn="base">
              <a:lnSpc>
                <a:spcPct val="150000"/>
              </a:lnSpc>
              <a:spcBef>
                <a:spcPts val="800"/>
              </a:spcBef>
              <a:buClr>
                <a:srgbClr val="FA7100"/>
              </a:buClr>
              <a:buSzPct val="80000"/>
            </a:pPr>
            <a:r>
              <a:rPr lang="en-US" altLang="zh-CN" sz="1200">
                <a:solidFill>
                  <a:schemeClr val="bg1"/>
                </a:solidFill>
                <a:latin typeface="Arial" panose="020B0604020202020204" pitchFamily="34" charset="0"/>
                <a:ea typeface="微軟正黑體"/>
                <a:cs typeface="Arial" panose="020B0604020202020204" pitchFamily="34" charset="0"/>
              </a:rPr>
              <a:t>NAS supports up to </a:t>
            </a:r>
            <a:r>
              <a:rPr lang="en-US" altLang="zh-TW" sz="1200" b="1">
                <a:solidFill>
                  <a:srgbClr val="FFC000"/>
                </a:solidFill>
                <a:latin typeface="Arial" panose="020B0604020202020204" pitchFamily="34" charset="0"/>
                <a:ea typeface="微軟正黑體"/>
                <a:cs typeface="Arial" panose="020B0604020202020204" pitchFamily="34" charset="0"/>
              </a:rPr>
              <a:t>16</a:t>
            </a:r>
            <a:r>
              <a:rPr lang="en-US" altLang="zh-TW" sz="1200" b="1">
                <a:solidFill>
                  <a:srgbClr val="FA7100"/>
                </a:solidFill>
                <a:latin typeface="Arial" panose="020B0604020202020204" pitchFamily="34" charset="0"/>
                <a:ea typeface="微軟正黑體"/>
                <a:cs typeface="Arial" panose="020B0604020202020204" pitchFamily="34" charset="0"/>
              </a:rPr>
              <a:t> </a:t>
            </a:r>
            <a:r>
              <a:rPr lang="en-US" altLang="zh-TW" sz="1200">
                <a:solidFill>
                  <a:schemeClr val="bg1"/>
                </a:solidFill>
                <a:latin typeface="Arial" panose="020B0604020202020204" pitchFamily="34" charset="0"/>
                <a:ea typeface="微軟正黑體"/>
                <a:cs typeface="Arial" panose="020B0604020202020204" pitchFamily="34" charset="0"/>
              </a:rPr>
              <a:t>QNAP SAS JBOD enclosures </a:t>
            </a:r>
            <a:endParaRPr lang="zh-TW" altLang="en-US" sz="1200">
              <a:solidFill>
                <a:schemeClr val="bg1"/>
              </a:solidFill>
              <a:latin typeface="Arial" panose="020B0604020202020204" pitchFamily="34" charset="0"/>
              <a:ea typeface="微軟正黑體"/>
              <a:cs typeface="Arial" panose="020B0604020202020204" pitchFamily="34" charset="0"/>
            </a:endParaRPr>
          </a:p>
          <a:p>
            <a:pPr marL="749270" lvl="1" indent="-139697">
              <a:spcBef>
                <a:spcPts val="800"/>
              </a:spcBef>
              <a:buClr>
                <a:srgbClr val="FA7100"/>
              </a:buClr>
              <a:buSzPct val="80000"/>
              <a:buFont typeface="Arial" panose="020B0604020202020204" pitchFamily="34" charset="0"/>
              <a:buChar char="•"/>
            </a:pPr>
            <a:r>
              <a:rPr lang="en-US" altLang="zh-TW" sz="1200" b="1">
                <a:solidFill>
                  <a:srgbClr val="FFC000"/>
                </a:solidFill>
                <a:latin typeface="Arial" panose="020B0604020202020204" pitchFamily="34" charset="0"/>
                <a:ea typeface="微軟正黑體"/>
                <a:cs typeface="Arial" panose="020B0604020202020204" pitchFamily="34" charset="0"/>
              </a:rPr>
              <a:t>12-bay TL-R1220Sep-RP </a:t>
            </a:r>
            <a:r>
              <a:rPr lang="en-US" altLang="zh-TW" sz="1200">
                <a:solidFill>
                  <a:schemeClr val="bg1"/>
                </a:solidFill>
                <a:latin typeface="Arial" panose="020B0604020202020204" pitchFamily="34" charset="0"/>
                <a:ea typeface="微軟正黑體"/>
                <a:cs typeface="Arial" panose="020B0604020202020204" pitchFamily="34" charset="0"/>
              </a:rPr>
              <a:t>or </a:t>
            </a:r>
            <a:r>
              <a:rPr lang="en-US" altLang="zh-TW" sz="1200" b="1">
                <a:solidFill>
                  <a:srgbClr val="FFC000"/>
                </a:solidFill>
                <a:latin typeface="Arial" panose="020B0604020202020204" pitchFamily="34" charset="0"/>
                <a:ea typeface="微軟正黑體"/>
                <a:cs typeface="Arial" panose="020B0604020202020204" pitchFamily="34" charset="0"/>
              </a:rPr>
              <a:t>16-bay TL-R1620Sep-RP</a:t>
            </a:r>
          </a:p>
          <a:p>
            <a:pPr marL="749270" lvl="1" indent="-139697">
              <a:spcBef>
                <a:spcPts val="800"/>
              </a:spcBef>
              <a:buClr>
                <a:srgbClr val="FA7100"/>
              </a:buClr>
              <a:buSzPct val="80000"/>
              <a:buFont typeface="Arial" panose="020B0604020202020204" pitchFamily="34" charset="0"/>
              <a:buChar char="•"/>
            </a:pPr>
            <a:r>
              <a:rPr lang="en-US" altLang="zh-CN" sz="1200">
                <a:solidFill>
                  <a:schemeClr val="bg1"/>
                </a:solidFill>
                <a:latin typeface="Arial" panose="020B0604020202020204" pitchFamily="34" charset="0"/>
                <a:ea typeface="微軟正黑體"/>
                <a:cs typeface="Arial" panose="020B0604020202020204" pitchFamily="34" charset="0"/>
              </a:rPr>
              <a:t>Each NAS with </a:t>
            </a:r>
            <a:r>
              <a:rPr lang="en-US" altLang="zh-CN" sz="1200" b="1">
                <a:solidFill>
                  <a:srgbClr val="FFC000"/>
                </a:solidFill>
                <a:latin typeface="Arial" panose="020B0604020202020204" pitchFamily="34" charset="0"/>
                <a:ea typeface="微軟正黑體"/>
                <a:cs typeface="Arial" panose="020B0604020202020204" pitchFamily="34" charset="0"/>
              </a:rPr>
              <a:t>hundreds of HDDs</a:t>
            </a:r>
            <a:r>
              <a:rPr lang="zh-CN" altLang="en-US" sz="1200" b="1">
                <a:solidFill>
                  <a:srgbClr val="FFC000"/>
                </a:solidFill>
                <a:latin typeface="Arial" panose="020B0604020202020204" pitchFamily="34" charset="0"/>
                <a:ea typeface="微軟正黑體"/>
                <a:cs typeface="Arial" panose="020B0604020202020204" pitchFamily="34" charset="0"/>
              </a:rPr>
              <a:t>，</a:t>
            </a:r>
            <a:r>
              <a:rPr lang="en-US" altLang="zh-CN" sz="1200" b="1">
                <a:solidFill>
                  <a:srgbClr val="FFC000"/>
                </a:solidFill>
                <a:latin typeface="Arial" panose="020B0604020202020204" pitchFamily="34" charset="0"/>
                <a:ea typeface="微軟正黑體"/>
                <a:cs typeface="Arial" panose="020B0604020202020204" pitchFamily="34" charset="0"/>
              </a:rPr>
              <a:t>1~3PB </a:t>
            </a:r>
            <a:r>
              <a:rPr lang="en-US" altLang="zh-CN" sz="1200">
                <a:solidFill>
                  <a:schemeClr val="bg1"/>
                </a:solidFill>
                <a:latin typeface="Arial" panose="020B0604020202020204" pitchFamily="34" charset="0"/>
                <a:ea typeface="微軟正黑體"/>
                <a:cs typeface="Arial" panose="020B0604020202020204" pitchFamily="34" charset="0"/>
              </a:rPr>
              <a:t>raw HDD capacity</a:t>
            </a:r>
          </a:p>
          <a:p>
            <a:pPr marL="749270" lvl="1" indent="-139697">
              <a:spcBef>
                <a:spcPts val="800"/>
              </a:spcBef>
              <a:buClr>
                <a:srgbClr val="FA7100"/>
              </a:buClr>
              <a:buSzPct val="80000"/>
              <a:buFont typeface="Arial" panose="020B0604020202020204" pitchFamily="34" charset="0"/>
              <a:buChar char="•"/>
            </a:pPr>
            <a:r>
              <a:rPr lang="en-US" altLang="zh-CN" sz="1200">
                <a:solidFill>
                  <a:schemeClr val="bg1"/>
                </a:solidFill>
                <a:latin typeface="Arial" panose="020B0604020202020204" pitchFamily="34" charset="0"/>
                <a:ea typeface="微軟正黑體"/>
                <a:cs typeface="Arial" panose="020B0604020202020204" pitchFamily="34" charset="0"/>
              </a:rPr>
              <a:t>SAS JBOD can expand NAS existing storage pools</a:t>
            </a:r>
          </a:p>
        </p:txBody>
      </p:sp>
      <p:sp>
        <p:nvSpPr>
          <p:cNvPr id="37" name="文字方塊 36">
            <a:extLst>
              <a:ext uri="{FF2B5EF4-FFF2-40B4-BE49-F238E27FC236}">
                <a16:creationId xmlns:a16="http://schemas.microsoft.com/office/drawing/2014/main" id="{416918FD-C6C7-44F5-9B5D-CB0353654837}"/>
              </a:ext>
            </a:extLst>
          </p:cNvPr>
          <p:cNvSpPr txBox="1"/>
          <p:nvPr/>
        </p:nvSpPr>
        <p:spPr>
          <a:xfrm>
            <a:off x="426000" y="292682"/>
            <a:ext cx="11340000" cy="1200329"/>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Reach PB storage capacity with multiple </a:t>
            </a:r>
          </a:p>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QNAP</a:t>
            </a:r>
            <a:r>
              <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SAS 12Gb/s 12-bay &amp; 16-bay JBOD units</a:t>
            </a:r>
          </a:p>
        </p:txBody>
      </p:sp>
      <p:sp>
        <p:nvSpPr>
          <p:cNvPr id="35" name="文字方塊 34">
            <a:extLst>
              <a:ext uri="{FF2B5EF4-FFF2-40B4-BE49-F238E27FC236}">
                <a16:creationId xmlns:a16="http://schemas.microsoft.com/office/drawing/2014/main" id="{1C889B6C-908B-B04B-8E41-492CB8E21106}"/>
              </a:ext>
            </a:extLst>
          </p:cNvPr>
          <p:cNvSpPr txBox="1"/>
          <p:nvPr/>
        </p:nvSpPr>
        <p:spPr>
          <a:xfrm>
            <a:off x="6926833" y="6108113"/>
            <a:ext cx="366060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800">
                <a:solidFill>
                  <a:schemeClr val="bg1"/>
                </a:solidFill>
                <a:latin typeface="Arial" panose="020B0604020202020204" pitchFamily="34" charset="0"/>
                <a:ea typeface="+mn-lt"/>
                <a:cs typeface="Arial" panose="020B0604020202020204" pitchFamily="34" charset="0"/>
              </a:rPr>
              <a:t>*</a:t>
            </a:r>
            <a:r>
              <a:rPr lang="en" altLang="zh-TW" sz="800">
                <a:solidFill>
                  <a:schemeClr val="bg1"/>
                </a:solidFill>
                <a:latin typeface="Arial" panose="020B0604020202020204" pitchFamily="34" charset="0"/>
                <a:ea typeface="+mn-lt"/>
                <a:cs typeface="Arial" panose="020B0604020202020204" pitchFamily="34" charset="0"/>
              </a:rPr>
              <a:t>The above data is for reference only based on IC vendor’s data sheets. Actual performance could be different due to host, expansion unit or drives.</a:t>
            </a:r>
            <a:endParaRPr lang="zh-TW" sz="800">
              <a:solidFill>
                <a:schemeClr val="bg1"/>
              </a:solidFill>
              <a:latin typeface="Arial" panose="020B0604020202020204" pitchFamily="34" charset="0"/>
              <a:cs typeface="Arial" panose="020B0604020202020204" pitchFamily="34" charset="0"/>
            </a:endParaRPr>
          </a:p>
        </p:txBody>
      </p:sp>
      <p:grpSp>
        <p:nvGrpSpPr>
          <p:cNvPr id="39" name="群組 38">
            <a:extLst>
              <a:ext uri="{FF2B5EF4-FFF2-40B4-BE49-F238E27FC236}">
                <a16:creationId xmlns:a16="http://schemas.microsoft.com/office/drawing/2014/main" id="{5390B4F3-B5CD-4197-A69C-BC6CDBB8A1C0}"/>
              </a:ext>
            </a:extLst>
          </p:cNvPr>
          <p:cNvGrpSpPr/>
          <p:nvPr/>
        </p:nvGrpSpPr>
        <p:grpSpPr>
          <a:xfrm>
            <a:off x="1288007" y="1693780"/>
            <a:ext cx="4737599" cy="3805804"/>
            <a:chOff x="183104" y="1745928"/>
            <a:chExt cx="4737599" cy="3141813"/>
          </a:xfrm>
        </p:grpSpPr>
        <p:cxnSp>
          <p:nvCxnSpPr>
            <p:cNvPr id="40" name="直線接點 39">
              <a:extLst>
                <a:ext uri="{FF2B5EF4-FFF2-40B4-BE49-F238E27FC236}">
                  <a16:creationId xmlns:a16="http://schemas.microsoft.com/office/drawing/2014/main" id="{25F2ED1A-5188-48B8-A7C2-9E60FEF67570}"/>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51EF6D43-CCD8-4F2C-B2C0-86BE20B25EC6}"/>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C19E8E6-3EFA-4942-9E10-BE423B1BB428}"/>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4031C8CA-4A0F-43D0-B6C4-7D317AF1BDA9}"/>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E111F32E-CAEA-469D-BFE5-E2C1D70A5FAD}"/>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CB2FB1E6-3216-453A-AFD5-85ADE5526B7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DF05DB32-FB0F-4571-AC3F-CC83344FE3BA}"/>
                </a:ext>
              </a:extLst>
            </p:cNvPr>
            <p:cNvGrpSpPr/>
            <p:nvPr/>
          </p:nvGrpSpPr>
          <p:grpSpPr>
            <a:xfrm>
              <a:off x="341212" y="2672206"/>
              <a:ext cx="4348938" cy="1680022"/>
              <a:chOff x="341212" y="2672206"/>
              <a:chExt cx="4348938" cy="1680022"/>
            </a:xfrm>
          </p:grpSpPr>
          <p:pic>
            <p:nvPicPr>
              <p:cNvPr id="53" name="圖片 52">
                <a:extLst>
                  <a:ext uri="{FF2B5EF4-FFF2-40B4-BE49-F238E27FC236}">
                    <a16:creationId xmlns:a16="http://schemas.microsoft.com/office/drawing/2014/main" id="{9600A4F1-06EF-4B4A-B742-9375C567290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54" name="圖片 53">
                <a:extLst>
                  <a:ext uri="{FF2B5EF4-FFF2-40B4-BE49-F238E27FC236}">
                    <a16:creationId xmlns:a16="http://schemas.microsoft.com/office/drawing/2014/main" id="{52EFD3DD-FDF4-4FCA-BD23-5CC1F2E44F1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55" name="圖片 54">
                <a:extLst>
                  <a:ext uri="{FF2B5EF4-FFF2-40B4-BE49-F238E27FC236}">
                    <a16:creationId xmlns:a16="http://schemas.microsoft.com/office/drawing/2014/main" id="{9C7746DD-C41C-47D0-B7A1-873551260F2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56" name="圖片 55">
                <a:extLst>
                  <a:ext uri="{FF2B5EF4-FFF2-40B4-BE49-F238E27FC236}">
                    <a16:creationId xmlns:a16="http://schemas.microsoft.com/office/drawing/2014/main" id="{86C1AAA3-59EA-4C12-9406-06FD08BA4BD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57" name="圖片 56">
                <a:extLst>
                  <a:ext uri="{FF2B5EF4-FFF2-40B4-BE49-F238E27FC236}">
                    <a16:creationId xmlns:a16="http://schemas.microsoft.com/office/drawing/2014/main" id="{C99FAEB5-4E12-4525-9575-59533705CC6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58" name="圖片 57">
                <a:extLst>
                  <a:ext uri="{FF2B5EF4-FFF2-40B4-BE49-F238E27FC236}">
                    <a16:creationId xmlns:a16="http://schemas.microsoft.com/office/drawing/2014/main" id="{66F35E0E-1DCF-4EB7-BEEF-FCAF58F31A2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8" name="圖片 47">
              <a:extLst>
                <a:ext uri="{FF2B5EF4-FFF2-40B4-BE49-F238E27FC236}">
                  <a16:creationId xmlns:a16="http://schemas.microsoft.com/office/drawing/2014/main" id="{1B1C7098-5B6E-456F-89AB-C4FAAC2BBEFC}"/>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49" name="圖片 48">
              <a:extLst>
                <a:ext uri="{FF2B5EF4-FFF2-40B4-BE49-F238E27FC236}">
                  <a16:creationId xmlns:a16="http://schemas.microsoft.com/office/drawing/2014/main" id="{7373F2B0-129C-4A14-93D5-A8E624D99E34}"/>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50" name="TextBox 17">
              <a:extLst>
                <a:ext uri="{FF2B5EF4-FFF2-40B4-BE49-F238E27FC236}">
                  <a16:creationId xmlns:a16="http://schemas.microsoft.com/office/drawing/2014/main" id="{7657E4F2-21C5-44CF-B9D5-020A5DDF4F0E}"/>
                </a:ext>
              </a:extLst>
            </p:cNvPr>
            <p:cNvSpPr txBox="1"/>
            <p:nvPr/>
          </p:nvSpPr>
          <p:spPr>
            <a:xfrm>
              <a:off x="580229" y="4349171"/>
              <a:ext cx="1560042" cy="245558"/>
            </a:xfrm>
            <a:prstGeom prst="rect">
              <a:avLst/>
            </a:prstGeom>
            <a:noFill/>
          </p:spPr>
          <p:txBody>
            <a:bodyPr wrap="none" rtlCol="0">
              <a:spAutoFit/>
            </a:bodyPr>
            <a:lstStyle/>
            <a:p>
              <a:r>
                <a:rPr lang="en-US"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TL-R1620Sep-RP</a:t>
              </a:r>
            </a:p>
          </p:txBody>
        </p:sp>
        <p:sp>
          <p:nvSpPr>
            <p:cNvPr id="51" name="TextBox 17">
              <a:extLst>
                <a:ext uri="{FF2B5EF4-FFF2-40B4-BE49-F238E27FC236}">
                  <a16:creationId xmlns:a16="http://schemas.microsoft.com/office/drawing/2014/main" id="{EB3DC2CD-57CA-47FC-9956-41053088447C}"/>
                </a:ext>
              </a:extLst>
            </p:cNvPr>
            <p:cNvSpPr txBox="1"/>
            <p:nvPr/>
          </p:nvSpPr>
          <p:spPr>
            <a:xfrm>
              <a:off x="2842583" y="4350976"/>
              <a:ext cx="1805486" cy="245558"/>
            </a:xfrm>
            <a:prstGeom prst="rect">
              <a:avLst/>
            </a:prstGeom>
            <a:noFill/>
          </p:spPr>
          <p:txBody>
            <a:bodyPr wrap="square" rtlCol="0">
              <a:spAutoFit/>
            </a:bodyPr>
            <a:lstStyle/>
            <a:p>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TL-R1620Sep-RP</a:t>
              </a:r>
            </a:p>
          </p:txBody>
        </p:sp>
        <p:pic>
          <p:nvPicPr>
            <p:cNvPr id="52" name="圖片 51">
              <a:extLst>
                <a:ext uri="{FF2B5EF4-FFF2-40B4-BE49-F238E27FC236}">
                  <a16:creationId xmlns:a16="http://schemas.microsoft.com/office/drawing/2014/main" id="{F3152C47-B1E7-4B84-94D2-57A25C10F03F}"/>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pic>
        <p:nvPicPr>
          <p:cNvPr id="34" name="圖片 33" descr="一張含有 文字, 電子用品 的圖片&#10;&#10;自動產生的描述">
            <a:extLst>
              <a:ext uri="{FF2B5EF4-FFF2-40B4-BE49-F238E27FC236}">
                <a16:creationId xmlns:a16="http://schemas.microsoft.com/office/drawing/2014/main" id="{9D94F15F-9849-3A26-A301-4FB45156A8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119" y="1874572"/>
            <a:ext cx="3547895" cy="605981"/>
          </a:xfrm>
          <a:prstGeom prst="rect">
            <a:avLst/>
          </a:prstGeom>
        </p:spPr>
      </p:pic>
      <p:sp>
        <p:nvSpPr>
          <p:cNvPr id="38" name="TextBox 17">
            <a:extLst>
              <a:ext uri="{FF2B5EF4-FFF2-40B4-BE49-F238E27FC236}">
                <a16:creationId xmlns:a16="http://schemas.microsoft.com/office/drawing/2014/main" id="{4F286524-6149-FC00-131B-03EF9025D2AB}"/>
              </a:ext>
            </a:extLst>
          </p:cNvPr>
          <p:cNvSpPr txBox="1"/>
          <p:nvPr/>
        </p:nvSpPr>
        <p:spPr>
          <a:xfrm>
            <a:off x="2879809" y="1600597"/>
            <a:ext cx="1170513" cy="297454"/>
          </a:xfrm>
          <a:prstGeom prst="rect">
            <a:avLst/>
          </a:prstGeom>
          <a:noFill/>
        </p:spPr>
        <p:txBody>
          <a:bodyPr wrap="none" rtlCol="0">
            <a:spAutoFit/>
          </a:bodyPr>
          <a:lstStyle/>
          <a:p>
            <a:r>
              <a:rPr lang="en-US"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TS-h1090FU</a:t>
            </a:r>
          </a:p>
        </p:txBody>
      </p:sp>
    </p:spTree>
    <p:extLst>
      <p:ext uri="{BB962C8B-B14F-4D97-AF65-F5344CB8AC3E}">
        <p14:creationId xmlns:p14="http://schemas.microsoft.com/office/powerpoint/2010/main" val="1987892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a:extLst>
              <a:ext uri="{FF2B5EF4-FFF2-40B4-BE49-F238E27FC236}">
                <a16:creationId xmlns:a16="http://schemas.microsoft.com/office/drawing/2014/main" id="{B41842DA-3703-ED45-99FE-3AACFF6FBDCB}"/>
              </a:ext>
            </a:extLst>
          </p:cNvPr>
          <p:cNvPicPr>
            <a:picLocks noChangeAspect="1"/>
          </p:cNvPicPr>
          <p:nvPr/>
        </p:nvPicPr>
        <p:blipFill>
          <a:blip r:embed="rId3"/>
          <a:srcRect/>
          <a:stretch/>
        </p:blipFill>
        <p:spPr>
          <a:xfrm>
            <a:off x="7452216" y="1861391"/>
            <a:ext cx="4589168" cy="2501276"/>
          </a:xfrm>
          <a:prstGeom prst="rect">
            <a:avLst/>
          </a:prstGeom>
          <a:ln w="20066">
            <a:noFill/>
          </a:ln>
          <a:effectLst>
            <a:outerShdw blurRad="342900" dist="177800" dir="3600000" algn="ctr" rotWithShape="0">
              <a:srgbClr val="000000">
                <a:alpha val="40000"/>
              </a:srgbClr>
            </a:outerShdw>
          </a:effectLst>
        </p:spPr>
      </p:pic>
      <p:sp>
        <p:nvSpPr>
          <p:cNvPr id="34" name="矩形: 圓角 22">
            <a:extLst>
              <a:ext uri="{FF2B5EF4-FFF2-40B4-BE49-F238E27FC236}">
                <a16:creationId xmlns:a16="http://schemas.microsoft.com/office/drawing/2014/main" id="{308D7ABA-32FB-404A-9DC0-1EBBD907F8BE}"/>
              </a:ext>
            </a:extLst>
          </p:cNvPr>
          <p:cNvSpPr/>
          <p:nvPr/>
        </p:nvSpPr>
        <p:spPr>
          <a:xfrm>
            <a:off x="7452215" y="4642567"/>
            <a:ext cx="4589168" cy="1268175"/>
          </a:xfrm>
          <a:prstGeom prst="roundRect">
            <a:avLst>
              <a:gd name="adj" fmla="val 3329"/>
            </a:avLst>
          </a:prstGeom>
          <a:gradFill>
            <a:gsLst>
              <a:gs pos="42000">
                <a:srgbClr val="2B3645"/>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00FA00"/>
                </a:gs>
                <a:gs pos="37000">
                  <a:srgbClr val="00FA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7" name="群組 6">
            <a:extLst>
              <a:ext uri="{FF2B5EF4-FFF2-40B4-BE49-F238E27FC236}">
                <a16:creationId xmlns:a16="http://schemas.microsoft.com/office/drawing/2014/main" id="{A79CAF3F-10A7-42AB-ADA4-99653158A820}"/>
              </a:ext>
            </a:extLst>
          </p:cNvPr>
          <p:cNvGrpSpPr/>
          <p:nvPr/>
        </p:nvGrpSpPr>
        <p:grpSpPr>
          <a:xfrm>
            <a:off x="491698" y="1545019"/>
            <a:ext cx="6960516" cy="4782034"/>
            <a:chOff x="150617" y="1243276"/>
            <a:chExt cx="7442199" cy="5112962"/>
          </a:xfrm>
        </p:grpSpPr>
        <p:pic>
          <p:nvPicPr>
            <p:cNvPr id="14" name="圖片 13" descr="一張含有 文字, 電子用品 的圖片&#10;&#10;自動產生的描述">
              <a:extLst>
                <a:ext uri="{FF2B5EF4-FFF2-40B4-BE49-F238E27FC236}">
                  <a16:creationId xmlns:a16="http://schemas.microsoft.com/office/drawing/2014/main" id="{CA18C422-0416-D441-841C-7C02C46441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75057" y="1243276"/>
              <a:ext cx="2590800" cy="2590800"/>
            </a:xfrm>
            <a:prstGeom prst="rect">
              <a:avLst/>
            </a:prstGeom>
          </p:spPr>
        </p:pic>
        <p:pic>
          <p:nvPicPr>
            <p:cNvPr id="4" name="圖片 3">
              <a:extLst>
                <a:ext uri="{FF2B5EF4-FFF2-40B4-BE49-F238E27FC236}">
                  <a16:creationId xmlns:a16="http://schemas.microsoft.com/office/drawing/2014/main" id="{4EC72761-B30C-7749-85B5-70A93B73A949}"/>
                </a:ext>
              </a:extLst>
            </p:cNvPr>
            <p:cNvPicPr>
              <a:picLocks noChangeAspect="1"/>
            </p:cNvPicPr>
            <p:nvPr/>
          </p:nvPicPr>
          <p:blipFill>
            <a:blip r:embed="rId5"/>
            <a:stretch>
              <a:fillRect/>
            </a:stretch>
          </p:blipFill>
          <p:spPr>
            <a:xfrm>
              <a:off x="5121254" y="1509359"/>
              <a:ext cx="2230346" cy="2230346"/>
            </a:xfrm>
            <a:prstGeom prst="rect">
              <a:avLst/>
            </a:prstGeom>
          </p:spPr>
        </p:pic>
        <p:grpSp>
          <p:nvGrpSpPr>
            <p:cNvPr id="22" name="群組 21">
              <a:extLst>
                <a:ext uri="{FF2B5EF4-FFF2-40B4-BE49-F238E27FC236}">
                  <a16:creationId xmlns:a16="http://schemas.microsoft.com/office/drawing/2014/main" id="{74628A0A-0DCE-41C6-9DE7-C1F22ED34BF0}"/>
                </a:ext>
              </a:extLst>
            </p:cNvPr>
            <p:cNvGrpSpPr/>
            <p:nvPr/>
          </p:nvGrpSpPr>
          <p:grpSpPr>
            <a:xfrm>
              <a:off x="4977424" y="3891808"/>
              <a:ext cx="2615392" cy="2464430"/>
              <a:chOff x="576844" y="2275242"/>
              <a:chExt cx="3080756" cy="4754880"/>
            </a:xfrm>
          </p:grpSpPr>
          <p:sp>
            <p:nvSpPr>
              <p:cNvPr id="23" name="矩形 22">
                <a:extLst>
                  <a:ext uri="{FF2B5EF4-FFF2-40B4-BE49-F238E27FC236}">
                    <a16:creationId xmlns:a16="http://schemas.microsoft.com/office/drawing/2014/main" id="{2A54E89D-52C4-4AE6-9D7D-28511CB0184F}"/>
                  </a:ext>
                </a:extLst>
              </p:cNvPr>
              <p:cNvSpPr/>
              <p:nvPr/>
            </p:nvSpPr>
            <p:spPr>
              <a:xfrm>
                <a:off x="576844" y="2275242"/>
                <a:ext cx="2743200"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24" name="圖形 23">
                <a:extLst>
                  <a:ext uri="{FF2B5EF4-FFF2-40B4-BE49-F238E27FC236}">
                    <a16:creationId xmlns:a16="http://schemas.microsoft.com/office/drawing/2014/main" id="{2914B4F4-CF42-4E24-9A66-2AB0632FCC5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62821"/>
              <a:stretch/>
            </p:blipFill>
            <p:spPr>
              <a:xfrm rot="16200000">
                <a:off x="1258118" y="4337170"/>
                <a:ext cx="4461410" cy="337554"/>
              </a:xfrm>
              <a:prstGeom prst="rect">
                <a:avLst/>
              </a:prstGeom>
            </p:spPr>
          </p:pic>
        </p:grpSp>
        <p:grpSp>
          <p:nvGrpSpPr>
            <p:cNvPr id="2" name="群組 1">
              <a:extLst>
                <a:ext uri="{FF2B5EF4-FFF2-40B4-BE49-F238E27FC236}">
                  <a16:creationId xmlns:a16="http://schemas.microsoft.com/office/drawing/2014/main" id="{73BBF07A-DCD2-4CF1-AA47-9114510912B1}"/>
                </a:ext>
              </a:extLst>
            </p:cNvPr>
            <p:cNvGrpSpPr/>
            <p:nvPr/>
          </p:nvGrpSpPr>
          <p:grpSpPr>
            <a:xfrm>
              <a:off x="150617" y="3468956"/>
              <a:ext cx="7210912" cy="2887282"/>
              <a:chOff x="150617" y="3468956"/>
              <a:chExt cx="7210912" cy="2887282"/>
            </a:xfrm>
          </p:grpSpPr>
          <p:grpSp>
            <p:nvGrpSpPr>
              <p:cNvPr id="11" name="群組 10">
                <a:extLst>
                  <a:ext uri="{FF2B5EF4-FFF2-40B4-BE49-F238E27FC236}">
                    <a16:creationId xmlns:a16="http://schemas.microsoft.com/office/drawing/2014/main" id="{287C4AD7-1C95-4C58-B9A0-69064EC37CED}"/>
                  </a:ext>
                </a:extLst>
              </p:cNvPr>
              <p:cNvGrpSpPr/>
              <p:nvPr/>
            </p:nvGrpSpPr>
            <p:grpSpPr>
              <a:xfrm>
                <a:off x="150617" y="3891808"/>
                <a:ext cx="2615392" cy="2464430"/>
                <a:chOff x="576844" y="2275242"/>
                <a:chExt cx="3080756" cy="4754880"/>
              </a:xfrm>
            </p:grpSpPr>
            <p:sp>
              <p:nvSpPr>
                <p:cNvPr id="12" name="矩形 11">
                  <a:extLst>
                    <a:ext uri="{FF2B5EF4-FFF2-40B4-BE49-F238E27FC236}">
                      <a16:creationId xmlns:a16="http://schemas.microsoft.com/office/drawing/2014/main" id="{DCC095A5-4104-4EE1-96AD-AFE3948EB42B}"/>
                    </a:ext>
                  </a:extLst>
                </p:cNvPr>
                <p:cNvSpPr/>
                <p:nvPr/>
              </p:nvSpPr>
              <p:spPr>
                <a:xfrm>
                  <a:off x="576844" y="2275242"/>
                  <a:ext cx="2743201"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16" name="圖形 15">
                  <a:extLst>
                    <a:ext uri="{FF2B5EF4-FFF2-40B4-BE49-F238E27FC236}">
                      <a16:creationId xmlns:a16="http://schemas.microsoft.com/office/drawing/2014/main" id="{906C7F30-8927-42EC-8B9A-E603230218C2}"/>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62821"/>
                <a:stretch/>
              </p:blipFill>
              <p:spPr>
                <a:xfrm rot="16200000">
                  <a:off x="1258118" y="4337170"/>
                  <a:ext cx="4461410" cy="337554"/>
                </a:xfrm>
                <a:prstGeom prst="rect">
                  <a:avLst/>
                </a:prstGeom>
              </p:spPr>
            </p:pic>
          </p:grpSp>
          <p:pic>
            <p:nvPicPr>
              <p:cNvPr id="10" name="圖片 9" descr="一張含有 文字, 綠色, 電子用品, 顯示 的圖片&#10;&#10;自動產生的描述">
                <a:extLst>
                  <a:ext uri="{FF2B5EF4-FFF2-40B4-BE49-F238E27FC236}">
                    <a16:creationId xmlns:a16="http://schemas.microsoft.com/office/drawing/2014/main" id="{8525A9A4-F901-42B2-B630-ECEC8C3BE578}"/>
                  </a:ext>
                </a:extLst>
              </p:cNvPr>
              <p:cNvPicPr>
                <a:picLocks noChangeAspect="1"/>
              </p:cNvPicPr>
              <p:nvPr/>
            </p:nvPicPr>
            <p:blipFill>
              <a:blip r:embed="rId8"/>
              <a:stretch>
                <a:fillRect/>
              </a:stretch>
            </p:blipFill>
            <p:spPr>
              <a:xfrm>
                <a:off x="150617" y="3468956"/>
                <a:ext cx="2328826" cy="476250"/>
              </a:xfrm>
              <a:prstGeom prst="rect">
                <a:avLst/>
              </a:prstGeom>
              <a:effectLst>
                <a:outerShdw blurRad="190500" dist="114300" dir="3960000" algn="tl" rotWithShape="0">
                  <a:prstClr val="black">
                    <a:alpha val="40000"/>
                  </a:prstClr>
                </a:outerShdw>
              </a:effectLst>
            </p:spPr>
          </p:pic>
          <p:grpSp>
            <p:nvGrpSpPr>
              <p:cNvPr id="17" name="群組 16">
                <a:extLst>
                  <a:ext uri="{FF2B5EF4-FFF2-40B4-BE49-F238E27FC236}">
                    <a16:creationId xmlns:a16="http://schemas.microsoft.com/office/drawing/2014/main" id="{34405291-3E49-4540-BD61-D8760991E395}"/>
                  </a:ext>
                </a:extLst>
              </p:cNvPr>
              <p:cNvGrpSpPr/>
              <p:nvPr/>
            </p:nvGrpSpPr>
            <p:grpSpPr>
              <a:xfrm>
                <a:off x="2564021" y="3891808"/>
                <a:ext cx="2615392" cy="2464430"/>
                <a:chOff x="576844" y="2275242"/>
                <a:chExt cx="3080756" cy="4754880"/>
              </a:xfrm>
            </p:grpSpPr>
            <p:sp>
              <p:nvSpPr>
                <p:cNvPr id="19" name="矩形 18">
                  <a:extLst>
                    <a:ext uri="{FF2B5EF4-FFF2-40B4-BE49-F238E27FC236}">
                      <a16:creationId xmlns:a16="http://schemas.microsoft.com/office/drawing/2014/main" id="{9BA44DCF-C232-451F-9294-19AF6505092A}"/>
                    </a:ext>
                  </a:extLst>
                </p:cNvPr>
                <p:cNvSpPr/>
                <p:nvPr/>
              </p:nvSpPr>
              <p:spPr>
                <a:xfrm>
                  <a:off x="576844" y="2275242"/>
                  <a:ext cx="2743201" cy="4754880"/>
                </a:xfrm>
                <a:prstGeom prst="rect">
                  <a:avLst/>
                </a:prstGeom>
                <a:gradFill>
                  <a:gsLst>
                    <a:gs pos="13000">
                      <a:schemeClr val="bg1">
                        <a:alpha val="90000"/>
                      </a:schemeClr>
                    </a:gs>
                    <a:gs pos="93000">
                      <a:srgbClr val="F5F5F5">
                        <a:alpha val="82000"/>
                      </a:srgbClr>
                    </a:gs>
                    <a:gs pos="0">
                      <a:schemeClr val="bg1">
                        <a:alpha val="84000"/>
                      </a:schemeClr>
                    </a:gs>
                    <a:gs pos="100000">
                      <a:schemeClr val="bg1">
                        <a:lumMod val="75000"/>
                        <a:alpha val="6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20" name="圖形 19">
                  <a:extLst>
                    <a:ext uri="{FF2B5EF4-FFF2-40B4-BE49-F238E27FC236}">
                      <a16:creationId xmlns:a16="http://schemas.microsoft.com/office/drawing/2014/main" id="{EB449251-4474-48E2-B43C-586D618B673B}"/>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62821"/>
                <a:stretch/>
              </p:blipFill>
              <p:spPr>
                <a:xfrm rot="16200000">
                  <a:off x="1258118" y="4337170"/>
                  <a:ext cx="4461410" cy="337554"/>
                </a:xfrm>
                <a:prstGeom prst="rect">
                  <a:avLst/>
                </a:prstGeom>
              </p:spPr>
            </p:pic>
          </p:grpSp>
          <p:pic>
            <p:nvPicPr>
              <p:cNvPr id="21" name="圖片 20" descr="一張含有 文字, 綠色, 電子用品, 顯示 的圖片&#10;&#10;自動產生的描述">
                <a:extLst>
                  <a:ext uri="{FF2B5EF4-FFF2-40B4-BE49-F238E27FC236}">
                    <a16:creationId xmlns:a16="http://schemas.microsoft.com/office/drawing/2014/main" id="{185F3418-31FB-495F-82B8-816E9D1272F3}"/>
                  </a:ext>
                </a:extLst>
              </p:cNvPr>
              <p:cNvPicPr>
                <a:picLocks noChangeAspect="1"/>
              </p:cNvPicPr>
              <p:nvPr/>
            </p:nvPicPr>
            <p:blipFill>
              <a:blip r:embed="rId8"/>
              <a:stretch>
                <a:fillRect/>
              </a:stretch>
            </p:blipFill>
            <p:spPr>
              <a:xfrm>
                <a:off x="2564021" y="3468956"/>
                <a:ext cx="2328826" cy="476250"/>
              </a:xfrm>
              <a:prstGeom prst="rect">
                <a:avLst/>
              </a:prstGeom>
              <a:effectLst>
                <a:outerShdw blurRad="190500" dist="114300" dir="3960000" algn="tl" rotWithShape="0">
                  <a:prstClr val="black">
                    <a:alpha val="40000"/>
                  </a:prstClr>
                </a:outerShdw>
              </a:effectLst>
            </p:spPr>
          </p:pic>
          <p:pic>
            <p:nvPicPr>
              <p:cNvPr id="25" name="圖片 24" descr="一張含有 文字, 綠色, 電子用品, 顯示 的圖片&#10;&#10;自動產生的描述">
                <a:extLst>
                  <a:ext uri="{FF2B5EF4-FFF2-40B4-BE49-F238E27FC236}">
                    <a16:creationId xmlns:a16="http://schemas.microsoft.com/office/drawing/2014/main" id="{75309ECA-8DBD-4FB6-B9D2-E8B6DB560E34}"/>
                  </a:ext>
                </a:extLst>
              </p:cNvPr>
              <p:cNvPicPr>
                <a:picLocks noChangeAspect="1"/>
              </p:cNvPicPr>
              <p:nvPr/>
            </p:nvPicPr>
            <p:blipFill>
              <a:blip r:embed="rId8"/>
              <a:stretch>
                <a:fillRect/>
              </a:stretch>
            </p:blipFill>
            <p:spPr>
              <a:xfrm>
                <a:off x="4977424" y="3468956"/>
                <a:ext cx="2328826" cy="476250"/>
              </a:xfrm>
              <a:prstGeom prst="rect">
                <a:avLst/>
              </a:prstGeom>
              <a:effectLst>
                <a:outerShdw blurRad="190500" dist="114300" dir="3960000" algn="tl" rotWithShape="0">
                  <a:prstClr val="black">
                    <a:alpha val="40000"/>
                  </a:prstClr>
                </a:outerShdw>
              </a:effectLst>
            </p:spPr>
          </p:pic>
          <p:sp>
            <p:nvSpPr>
              <p:cNvPr id="26" name="文字方塊 25">
                <a:extLst>
                  <a:ext uri="{FF2B5EF4-FFF2-40B4-BE49-F238E27FC236}">
                    <a16:creationId xmlns:a16="http://schemas.microsoft.com/office/drawing/2014/main" id="{823E5F6E-2EAA-46E5-A269-1C024EFECDA5}"/>
                  </a:ext>
                </a:extLst>
              </p:cNvPr>
              <p:cNvSpPr txBox="1"/>
              <p:nvPr/>
            </p:nvSpPr>
            <p:spPr>
              <a:xfrm>
                <a:off x="226816" y="3527466"/>
                <a:ext cx="2170257" cy="378437"/>
              </a:xfrm>
              <a:prstGeom prst="rect">
                <a:avLst/>
              </a:prstGeom>
              <a:noFill/>
            </p:spPr>
            <p:txBody>
              <a:bodyPr wrap="square">
                <a:spAutoFit/>
              </a:bodyPr>
              <a:lstStyle/>
              <a:p>
                <a:pPr algn="ctr"/>
                <a:r>
                  <a:rPr lang="en-US" altLang="zh-TW" sz="1700" kern="0">
                    <a:solidFill>
                      <a:srgbClr val="00E200"/>
                    </a:solidFill>
                    <a:effectLst/>
                    <a:latin typeface="Arial" panose="020B0604020202020204" pitchFamily="34" charset="0"/>
                    <a:ea typeface="微軟正黑體" panose="020B0604030504040204" pitchFamily="34" charset="-120"/>
                    <a:cs typeface="Arial" panose="020B0604020202020204" pitchFamily="34" charset="0"/>
                    <a:sym typeface="+mn-lt"/>
                  </a:rPr>
                  <a:t>Huge Capacity</a:t>
                </a:r>
                <a:endParaRPr lang="zh-TW" altLang="zh-TW" sz="1700" kern="100">
                  <a:solidFill>
                    <a:srgbClr val="00E200"/>
                  </a:solidFill>
                  <a:effectLst/>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27" name="文字方塊 26">
                <a:extLst>
                  <a:ext uri="{FF2B5EF4-FFF2-40B4-BE49-F238E27FC236}">
                    <a16:creationId xmlns:a16="http://schemas.microsoft.com/office/drawing/2014/main" id="{57D0B126-18C4-4E88-A30B-648B852E8CD9}"/>
                  </a:ext>
                </a:extLst>
              </p:cNvPr>
              <p:cNvSpPr txBox="1"/>
              <p:nvPr/>
            </p:nvSpPr>
            <p:spPr>
              <a:xfrm>
                <a:off x="2589418" y="3528773"/>
                <a:ext cx="2279247" cy="378437"/>
              </a:xfrm>
              <a:prstGeom prst="rect">
                <a:avLst/>
              </a:prstGeom>
              <a:noFill/>
            </p:spPr>
            <p:txBody>
              <a:bodyPr wrap="square">
                <a:spAutoFit/>
              </a:bodyPr>
              <a:lstStyle/>
              <a:p>
                <a:pPr algn="ctr"/>
                <a:r>
                  <a:rPr lang="en-US" altLang="zh-TW" sz="1700" kern="0">
                    <a:solidFill>
                      <a:srgbClr val="00E200"/>
                    </a:solidFill>
                    <a:effectLst/>
                    <a:latin typeface="Arial" panose="020B0604020202020204" pitchFamily="34" charset="0"/>
                    <a:ea typeface="微軟正黑體" panose="020B0604030504040204" pitchFamily="34" charset="-120"/>
                    <a:cs typeface="Arial" panose="020B0604020202020204" pitchFamily="34" charset="0"/>
                    <a:sym typeface="+mn-lt"/>
                  </a:rPr>
                  <a:t>High Density</a:t>
                </a:r>
              </a:p>
            </p:txBody>
          </p:sp>
          <p:sp>
            <p:nvSpPr>
              <p:cNvPr id="28" name="文字方塊 27">
                <a:extLst>
                  <a:ext uri="{FF2B5EF4-FFF2-40B4-BE49-F238E27FC236}">
                    <a16:creationId xmlns:a16="http://schemas.microsoft.com/office/drawing/2014/main" id="{97A02C22-1BA9-4EDC-8ECC-43E12360368F}"/>
                  </a:ext>
                </a:extLst>
              </p:cNvPr>
              <p:cNvSpPr txBox="1"/>
              <p:nvPr/>
            </p:nvSpPr>
            <p:spPr>
              <a:xfrm>
                <a:off x="4915140" y="3526382"/>
                <a:ext cx="2446389" cy="378437"/>
              </a:xfrm>
              <a:prstGeom prst="rect">
                <a:avLst/>
              </a:prstGeom>
              <a:noFill/>
            </p:spPr>
            <p:txBody>
              <a:bodyPr wrap="square">
                <a:spAutoFit/>
              </a:bodyPr>
              <a:lstStyle/>
              <a:p>
                <a:pPr algn="ctr"/>
                <a:r>
                  <a:rPr lang="en-US" altLang="zh-TW" sz="1700" kern="0">
                    <a:solidFill>
                      <a:srgbClr val="00E200"/>
                    </a:solidFill>
                    <a:effectLst/>
                    <a:latin typeface="Arial" panose="020B0604020202020204" pitchFamily="34" charset="0"/>
                    <a:ea typeface="微軟正黑體" panose="020B0604030504040204" pitchFamily="34" charset="-120"/>
                    <a:cs typeface="Arial" panose="020B0604020202020204" pitchFamily="34" charset="0"/>
                    <a:sym typeface="+mn-lt"/>
                  </a:rPr>
                  <a:t>Management</a:t>
                </a:r>
              </a:p>
            </p:txBody>
          </p:sp>
          <p:sp>
            <p:nvSpPr>
              <p:cNvPr id="29" name="文字方塊 28">
                <a:extLst>
                  <a:ext uri="{FF2B5EF4-FFF2-40B4-BE49-F238E27FC236}">
                    <a16:creationId xmlns:a16="http://schemas.microsoft.com/office/drawing/2014/main" id="{99D52491-CCA0-45D7-9D8A-EAA9E4DEDB84}"/>
                  </a:ext>
                </a:extLst>
              </p:cNvPr>
              <p:cNvSpPr txBox="1"/>
              <p:nvPr/>
            </p:nvSpPr>
            <p:spPr>
              <a:xfrm>
                <a:off x="183921" y="4147401"/>
                <a:ext cx="2160549" cy="1801139"/>
              </a:xfrm>
              <a:prstGeom prst="rect">
                <a:avLst/>
              </a:prstGeom>
              <a:noFill/>
            </p:spPr>
            <p:txBody>
              <a:bodyPr wrap="square">
                <a:spAutoFit/>
              </a:bodyPr>
              <a:lstStyle/>
              <a:p>
                <a:pPr>
                  <a:lnSpc>
                    <a:spcPts val="2100"/>
                  </a:lnSpc>
                </a:pPr>
                <a:r>
                  <a:rPr lang="en" altLang="zh-TW" sz="1500">
                    <a:latin typeface="Arial" panose="020B0604020202020204" pitchFamily="34" charset="0"/>
                    <a:cs typeface="Arial" panose="020B0604020202020204" pitchFamily="34" charset="0"/>
                    <a:sym typeface="+mn-lt"/>
                  </a:rPr>
                  <a:t>Tackle the massive storage requirements of 4K/8K multimedia, big data storage, critical backups, and more.</a:t>
                </a:r>
                <a:endParaRPr lang="zh-TW" altLang="zh-TW" sz="1500" kern="100">
                  <a:latin typeface="Arial" panose="020B0604020202020204" pitchFamily="34" charset="0"/>
                  <a:cs typeface="Arial" panose="020B0604020202020204" pitchFamily="34" charset="0"/>
                  <a:sym typeface="+mn-lt"/>
                </a:endParaRPr>
              </a:p>
            </p:txBody>
          </p:sp>
          <p:sp>
            <p:nvSpPr>
              <p:cNvPr id="30" name="文字方塊 29">
                <a:extLst>
                  <a:ext uri="{FF2B5EF4-FFF2-40B4-BE49-F238E27FC236}">
                    <a16:creationId xmlns:a16="http://schemas.microsoft.com/office/drawing/2014/main" id="{9B42FED6-B752-4673-9E44-6D3A4720AC04}"/>
                  </a:ext>
                </a:extLst>
              </p:cNvPr>
              <p:cNvSpPr txBox="1"/>
              <p:nvPr/>
            </p:nvSpPr>
            <p:spPr>
              <a:xfrm>
                <a:off x="2657342" y="4168796"/>
                <a:ext cx="2129460" cy="1801139"/>
              </a:xfrm>
              <a:prstGeom prst="rect">
                <a:avLst/>
              </a:prstGeom>
              <a:noFill/>
            </p:spPr>
            <p:txBody>
              <a:bodyPr wrap="square">
                <a:spAutoFit/>
              </a:bodyPr>
              <a:lstStyle/>
              <a:p>
                <a:pPr>
                  <a:lnSpc>
                    <a:spcPts val="2100"/>
                  </a:lnSpc>
                </a:pPr>
                <a:r>
                  <a:rPr lang="en-US" altLang="zh-TW" sz="1500">
                    <a:latin typeface="Arial" panose="020B0604020202020204" pitchFamily="34" charset="0"/>
                    <a:cs typeface="Arial" panose="020B0604020202020204" pitchFamily="34" charset="0"/>
                    <a:sym typeface="+mn-lt"/>
                  </a:rPr>
                  <a:t>Seagate </a:t>
                </a:r>
                <a:r>
                  <a:rPr lang="en-US" altLang="zh-TW" sz="1500" err="1">
                    <a:latin typeface="Arial" panose="020B0604020202020204" pitchFamily="34" charset="0"/>
                    <a:cs typeface="Arial" panose="020B0604020202020204" pitchFamily="34" charset="0"/>
                    <a:sym typeface="+mn-lt"/>
                  </a:rPr>
                  <a:t>Exos</a:t>
                </a:r>
                <a:r>
                  <a:rPr lang="en-US" altLang="zh-TW" sz="1500">
                    <a:latin typeface="Arial" panose="020B0604020202020204" pitchFamily="34" charset="0"/>
                    <a:cs typeface="Arial" panose="020B0604020202020204" pitchFamily="34" charset="0"/>
                    <a:sym typeface="+mn-lt"/>
                  </a:rPr>
                  <a:t> E 5U84, the 5U rackmount enclosure, can house 84 drives for storing up to 1.5 PB.</a:t>
                </a:r>
              </a:p>
            </p:txBody>
          </p:sp>
          <p:sp>
            <p:nvSpPr>
              <p:cNvPr id="31" name="文字方塊 30">
                <a:extLst>
                  <a:ext uri="{FF2B5EF4-FFF2-40B4-BE49-F238E27FC236}">
                    <a16:creationId xmlns:a16="http://schemas.microsoft.com/office/drawing/2014/main" id="{BEF2EFA2-51C2-4CC4-8F64-A6B68B3E1259}"/>
                  </a:ext>
                </a:extLst>
              </p:cNvPr>
              <p:cNvSpPr txBox="1"/>
              <p:nvPr/>
            </p:nvSpPr>
            <p:spPr>
              <a:xfrm>
                <a:off x="5001516" y="4140964"/>
                <a:ext cx="2198689" cy="2089080"/>
              </a:xfrm>
              <a:prstGeom prst="rect">
                <a:avLst/>
              </a:prstGeom>
              <a:noFill/>
            </p:spPr>
            <p:txBody>
              <a:bodyPr wrap="square">
                <a:spAutoFit/>
              </a:bodyPr>
              <a:lstStyle/>
              <a:p>
                <a:pPr>
                  <a:lnSpc>
                    <a:spcPts val="2100"/>
                  </a:lnSpc>
                </a:pPr>
                <a:r>
                  <a:rPr lang="en-US" altLang="zh-TW" sz="1500">
                    <a:latin typeface="Arial" panose="020B0604020202020204" pitchFamily="34" charset="0"/>
                    <a:cs typeface="Arial" panose="020B0604020202020204" pitchFamily="34" charset="0"/>
                    <a:sym typeface="+mn-lt"/>
                  </a:rPr>
                  <a:t>QNAP </a:t>
                </a:r>
                <a:r>
                  <a:rPr lang="en-US" altLang="zh-TW" sz="1500" b="1" i="1">
                    <a:latin typeface="Arial" panose="020B0604020202020204" pitchFamily="34" charset="0"/>
                    <a:cs typeface="Arial" panose="020B0604020202020204" pitchFamily="34" charset="0"/>
                    <a:sym typeface="+mn-lt"/>
                  </a:rPr>
                  <a:t>Storage</a:t>
                </a:r>
                <a:r>
                  <a:rPr lang="en-US" altLang="zh-TW" sz="1500">
                    <a:latin typeface="Arial" panose="020B0604020202020204" pitchFamily="34" charset="0"/>
                    <a:cs typeface="Arial" panose="020B0604020202020204" pitchFamily="34" charset="0"/>
                    <a:sym typeface="+mn-lt"/>
                  </a:rPr>
                  <a:t> &amp; </a:t>
                </a:r>
                <a:r>
                  <a:rPr lang="en-US" altLang="zh-TW" sz="1500" b="1" i="1">
                    <a:latin typeface="Arial" panose="020B0604020202020204" pitchFamily="34" charset="0"/>
                    <a:cs typeface="Arial" panose="020B0604020202020204" pitchFamily="34" charset="0"/>
                    <a:sym typeface="+mn-lt"/>
                  </a:rPr>
                  <a:t>Snapshots</a:t>
                </a:r>
                <a:r>
                  <a:rPr lang="en-US" altLang="zh-TW" sz="1500">
                    <a:latin typeface="Arial" panose="020B0604020202020204" pitchFamily="34" charset="0"/>
                    <a:cs typeface="Arial" panose="020B0604020202020204" pitchFamily="34" charset="0"/>
                    <a:sym typeface="+mn-lt"/>
                  </a:rPr>
                  <a:t> Manager simplifies NAS and JBOD management, effectively minimizing IT operational workloads.</a:t>
                </a:r>
              </a:p>
            </p:txBody>
          </p:sp>
        </p:grpSp>
        <p:sp>
          <p:nvSpPr>
            <p:cNvPr id="32" name="文字方塊 31">
              <a:extLst>
                <a:ext uri="{FF2B5EF4-FFF2-40B4-BE49-F238E27FC236}">
                  <a16:creationId xmlns:a16="http://schemas.microsoft.com/office/drawing/2014/main" id="{F5338281-F93F-4949-9A38-D4139D38F2DD}"/>
                </a:ext>
              </a:extLst>
            </p:cNvPr>
            <p:cNvSpPr txBox="1"/>
            <p:nvPr/>
          </p:nvSpPr>
          <p:spPr>
            <a:xfrm>
              <a:off x="2766010" y="2997152"/>
              <a:ext cx="1378408" cy="296168"/>
            </a:xfrm>
            <a:prstGeom prst="rect">
              <a:avLst/>
            </a:prstGeom>
            <a:noFill/>
          </p:spPr>
          <p:txBody>
            <a:bodyPr wrap="square">
              <a:spAutoFit/>
            </a:bodyPr>
            <a:lstStyle/>
            <a:p>
              <a:pPr algn="ctr"/>
              <a:r>
                <a:rPr lang="en-US" altLang="zh-TW" sz="1200" b="0" i="0" kern="120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mn-lt"/>
                </a:rPr>
                <a:t>Seagate JBOD</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pic>
        <p:nvPicPr>
          <p:cNvPr id="5" name="圖片 4">
            <a:extLst>
              <a:ext uri="{FF2B5EF4-FFF2-40B4-BE49-F238E27FC236}">
                <a16:creationId xmlns:a16="http://schemas.microsoft.com/office/drawing/2014/main" id="{1B55F70D-5777-C34E-9D17-A3054467D0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4603" y="1362897"/>
            <a:ext cx="1135614" cy="996988"/>
          </a:xfrm>
          <a:prstGeom prst="rect">
            <a:avLst/>
          </a:prstGeom>
        </p:spPr>
      </p:pic>
      <p:sp>
        <p:nvSpPr>
          <p:cNvPr id="38" name="文字方塊 37">
            <a:extLst>
              <a:ext uri="{FF2B5EF4-FFF2-40B4-BE49-F238E27FC236}">
                <a16:creationId xmlns:a16="http://schemas.microsoft.com/office/drawing/2014/main" id="{27E1D598-5C5E-484E-9BB1-59FE03A92CED}"/>
              </a:ext>
            </a:extLst>
          </p:cNvPr>
          <p:cNvSpPr txBox="1"/>
          <p:nvPr/>
        </p:nvSpPr>
        <p:spPr>
          <a:xfrm>
            <a:off x="385929" y="269299"/>
            <a:ext cx="11655454" cy="1169551"/>
          </a:xfrm>
          <a:prstGeom prst="rect">
            <a:avLst/>
          </a:prstGeom>
          <a:noFill/>
        </p:spPr>
        <p:txBody>
          <a:bodyPr wrap="square" rtlCol="0">
            <a:spAutoFit/>
          </a:bodyPr>
          <a:lstStyle/>
          <a:p>
            <a:pPr algn="ctr">
              <a:lnSpc>
                <a:spcPts val="4200"/>
              </a:lnSpc>
            </a:pPr>
            <a:r>
              <a:rPr lang="en-US" altLang="zh-TW" sz="3600" b="1">
                <a:solidFill>
                  <a:schemeClr val="bg1"/>
                </a:solidFill>
                <a:latin typeface="Arial" panose="020B0604020202020204" pitchFamily="34" charset="0"/>
                <a:cs typeface="Arial" panose="020B0604020202020204" pitchFamily="34" charset="0"/>
                <a:sym typeface="+mn-lt"/>
              </a:rPr>
              <a:t>QNAP NAS x Seagate JBOD partnership for </a:t>
            </a:r>
          </a:p>
          <a:p>
            <a:pPr algn="ctr">
              <a:lnSpc>
                <a:spcPts val="4200"/>
              </a:lnSpc>
            </a:pPr>
            <a:r>
              <a:rPr lang="en-US" altLang="zh-TW" sz="3600" b="1">
                <a:solidFill>
                  <a:schemeClr val="bg1"/>
                </a:solidFill>
                <a:latin typeface="Arial" panose="020B0604020202020204" pitchFamily="34" charset="0"/>
                <a:cs typeface="Arial" panose="020B0604020202020204" pitchFamily="34" charset="0"/>
                <a:sym typeface="+mn-lt"/>
              </a:rPr>
              <a:t>PB-level massive storage capacity</a:t>
            </a:r>
          </a:p>
        </p:txBody>
      </p:sp>
      <p:sp>
        <p:nvSpPr>
          <p:cNvPr id="39" name="文字方塊 38">
            <a:extLst>
              <a:ext uri="{FF2B5EF4-FFF2-40B4-BE49-F238E27FC236}">
                <a16:creationId xmlns:a16="http://schemas.microsoft.com/office/drawing/2014/main" id="{4212C5F2-3754-6F4F-ADF5-9F54C4894163}"/>
              </a:ext>
            </a:extLst>
          </p:cNvPr>
          <p:cNvSpPr txBox="1"/>
          <p:nvPr/>
        </p:nvSpPr>
        <p:spPr>
          <a:xfrm>
            <a:off x="7327716" y="4725564"/>
            <a:ext cx="4589169" cy="803233"/>
          </a:xfrm>
          <a:prstGeom prst="rect">
            <a:avLst/>
          </a:prstGeom>
          <a:noFill/>
        </p:spPr>
        <p:txBody>
          <a:bodyPr wrap="square" lIns="91440" tIns="45720" rIns="91440" bIns="45720" anchor="t">
            <a:spAutoFit/>
          </a:bodyPr>
          <a:lstStyle/>
          <a:p>
            <a:pPr marL="447675" lvl="1" indent="-104775" fontAlgn="base">
              <a:lnSpc>
                <a:spcPts val="1850"/>
              </a:lnSpc>
              <a:spcBef>
                <a:spcPts val="600"/>
              </a:spcBef>
              <a:buClr>
                <a:srgbClr val="00FA00"/>
              </a:buClr>
              <a:buSzPct val="80000"/>
              <a:buFont typeface="Arial" panose="020B0604020202020204" pitchFamily="34" charset="0"/>
              <a:buChar char="•"/>
            </a:pPr>
            <a:r>
              <a:rPr lang="en-US" altLang="zh-TW" sz="1400" b="1">
                <a:solidFill>
                  <a:schemeClr val="bg1"/>
                </a:solidFill>
                <a:latin typeface="Arial" panose="020B0604020202020204" pitchFamily="34" charset="0"/>
                <a:cs typeface="Arial" panose="020B0604020202020204" pitchFamily="34" charset="0"/>
                <a:sym typeface="+mn-lt"/>
              </a:rPr>
              <a:t>QNAP NAS supports </a:t>
            </a:r>
            <a:r>
              <a:rPr lang="en-US" altLang="zh-TW" sz="1400" b="1">
                <a:solidFill>
                  <a:srgbClr val="00E200"/>
                </a:solidFill>
                <a:latin typeface="Arial" panose="020B0604020202020204" pitchFamily="34" charset="0"/>
                <a:cs typeface="Arial" panose="020B0604020202020204" pitchFamily="34" charset="0"/>
                <a:sym typeface="+mn-lt"/>
              </a:rPr>
              <a:t>Seagate </a:t>
            </a:r>
            <a:r>
              <a:rPr lang="en-US" altLang="zh-TW" sz="1400" b="1" err="1">
                <a:solidFill>
                  <a:srgbClr val="00E200"/>
                </a:solidFill>
                <a:latin typeface="Arial" panose="020B0604020202020204" pitchFamily="34" charset="0"/>
                <a:cs typeface="Arial" panose="020B0604020202020204" pitchFamily="34" charset="0"/>
                <a:sym typeface="+mn-lt"/>
              </a:rPr>
              <a:t>Exos</a:t>
            </a:r>
            <a:r>
              <a:rPr lang="en-US" altLang="zh-TW" sz="1400" b="1">
                <a:solidFill>
                  <a:srgbClr val="00E200"/>
                </a:solidFill>
                <a:latin typeface="Arial" panose="020B0604020202020204" pitchFamily="34" charset="0"/>
                <a:cs typeface="Arial" panose="020B0604020202020204" pitchFamily="34" charset="0"/>
                <a:sym typeface="+mn-lt"/>
              </a:rPr>
              <a:t> E SAS JBOD units</a:t>
            </a:r>
            <a:r>
              <a:rPr lang="en-US" altLang="zh-TW" sz="1400">
                <a:solidFill>
                  <a:srgbClr val="00E200"/>
                </a:solidFill>
                <a:latin typeface="Arial" panose="020B0604020202020204" pitchFamily="34" charset="0"/>
                <a:cs typeface="Arial" panose="020B0604020202020204" pitchFamily="34" charset="0"/>
                <a:sym typeface="+mn-lt"/>
              </a:rPr>
              <a:t> </a:t>
            </a:r>
            <a:r>
              <a:rPr lang="en-US" altLang="zh-TW" sz="1400">
                <a:solidFill>
                  <a:schemeClr val="bg1"/>
                </a:solidFill>
                <a:latin typeface="Arial" panose="020B0604020202020204" pitchFamily="34" charset="0"/>
                <a:cs typeface="Arial" panose="020B0604020202020204" pitchFamily="34" charset="0"/>
                <a:sym typeface="+mn-lt"/>
              </a:rPr>
              <a:t>and</a:t>
            </a:r>
            <a:r>
              <a:rPr lang="zh-CN" altLang="en-US" sz="1400">
                <a:solidFill>
                  <a:schemeClr val="bg1"/>
                </a:solidFill>
                <a:latin typeface="Arial" panose="020B0604020202020204" pitchFamily="34" charset="0"/>
                <a:cs typeface="Arial" panose="020B0604020202020204" pitchFamily="34" charset="0"/>
                <a:sym typeface="+mn-lt"/>
              </a:rPr>
              <a:t> </a:t>
            </a:r>
            <a:r>
              <a:rPr lang="zh-CN" altLang="en-US" sz="1400" b="1">
                <a:solidFill>
                  <a:srgbClr val="04DA05"/>
                </a:solidFill>
                <a:latin typeface="Arial" panose="020B0604020202020204" pitchFamily="34" charset="0"/>
                <a:cs typeface="Arial" panose="020B0604020202020204" pitchFamily="34" charset="0"/>
                <a:sym typeface="+mn-lt"/>
              </a:rPr>
              <a:t>1</a:t>
            </a:r>
            <a:r>
              <a:rPr lang="en-US" altLang="zh-CN" sz="1400" b="1">
                <a:solidFill>
                  <a:srgbClr val="04DA05"/>
                </a:solidFill>
                <a:latin typeface="Arial" panose="020B0604020202020204" pitchFamily="34" charset="0"/>
                <a:cs typeface="Arial" panose="020B0604020202020204" pitchFamily="34" charset="0"/>
                <a:sym typeface="+mn-lt"/>
              </a:rPr>
              <a:t>00+</a:t>
            </a:r>
            <a:r>
              <a:rPr lang="zh-CN" altLang="en-US" sz="1400" b="1">
                <a:solidFill>
                  <a:srgbClr val="04DA05"/>
                </a:solidFill>
                <a:latin typeface="Arial" panose="020B0604020202020204" pitchFamily="34" charset="0"/>
                <a:cs typeface="Arial" panose="020B0604020202020204" pitchFamily="34" charset="0"/>
                <a:sym typeface="+mn-lt"/>
              </a:rPr>
              <a:t> drives</a:t>
            </a:r>
            <a:r>
              <a:rPr lang="en-US" altLang="zh-CN" sz="1400" b="1">
                <a:solidFill>
                  <a:srgbClr val="04DA05"/>
                </a:solidFill>
                <a:latin typeface="Arial" panose="020B0604020202020204" pitchFamily="34" charset="0"/>
                <a:cs typeface="Arial" panose="020B0604020202020204" pitchFamily="34" charset="0"/>
                <a:sym typeface="+mn-lt"/>
              </a:rPr>
              <a:t> </a:t>
            </a:r>
            <a:r>
              <a:rPr lang="en-US" altLang="zh-CN" sz="1400" b="1">
                <a:solidFill>
                  <a:schemeClr val="bg1"/>
                </a:solidFill>
                <a:latin typeface="Arial" panose="020B0604020202020204" pitchFamily="34" charset="0"/>
                <a:cs typeface="Arial" panose="020B0604020202020204" pitchFamily="34" charset="0"/>
                <a:sym typeface="+mn-lt"/>
              </a:rPr>
              <a:t>to provide </a:t>
            </a:r>
            <a:r>
              <a:rPr lang="en-US" altLang="zh-CN" sz="1400" b="1">
                <a:solidFill>
                  <a:srgbClr val="04DA05"/>
                </a:solidFill>
                <a:latin typeface="Arial" panose="020B0604020202020204" pitchFamily="34" charset="0"/>
                <a:cs typeface="Arial" panose="020B0604020202020204" pitchFamily="34" charset="0"/>
                <a:sym typeface="+mn-lt"/>
              </a:rPr>
              <a:t>petabytes (PBs) </a:t>
            </a:r>
            <a:r>
              <a:rPr lang="en-US" altLang="zh-CN" sz="1400" b="1">
                <a:solidFill>
                  <a:schemeClr val="bg1"/>
                </a:solidFill>
                <a:latin typeface="Arial" panose="020B0604020202020204" pitchFamily="34" charset="0"/>
                <a:cs typeface="Arial" panose="020B0604020202020204" pitchFamily="34" charset="0"/>
                <a:sym typeface="+mn-lt"/>
              </a:rPr>
              <a:t>of raw</a:t>
            </a:r>
            <a:r>
              <a:rPr lang="en-US" altLang="zh-CN" sz="1400">
                <a:solidFill>
                  <a:schemeClr val="bg1"/>
                </a:solidFill>
                <a:latin typeface="Arial" panose="020B0604020202020204" pitchFamily="34" charset="0"/>
                <a:cs typeface="Arial" panose="020B0604020202020204" pitchFamily="34" charset="0"/>
                <a:sym typeface="+mn-lt"/>
              </a:rPr>
              <a:t> capacity.</a:t>
            </a:r>
          </a:p>
        </p:txBody>
      </p:sp>
      <p:sp>
        <p:nvSpPr>
          <p:cNvPr id="40" name="文字方塊 39">
            <a:extLst>
              <a:ext uri="{FF2B5EF4-FFF2-40B4-BE49-F238E27FC236}">
                <a16:creationId xmlns:a16="http://schemas.microsoft.com/office/drawing/2014/main" id="{01575EE0-045B-174B-AA98-5F62DE1AB6DB}"/>
              </a:ext>
            </a:extLst>
          </p:cNvPr>
          <p:cNvSpPr txBox="1"/>
          <p:nvPr/>
        </p:nvSpPr>
        <p:spPr>
          <a:xfrm>
            <a:off x="7452214" y="5505764"/>
            <a:ext cx="4248088" cy="861774"/>
          </a:xfrm>
          <a:prstGeom prst="rect">
            <a:avLst/>
          </a:prstGeom>
        </p:spPr>
        <p:txBody>
          <a:bodyPr wrap="square" rtlCol="0">
            <a:spAutoFit/>
          </a:bodyPr>
          <a:lstStyle/>
          <a:p>
            <a:pPr algn="l"/>
            <a:r>
              <a:rPr kumimoji="1" lang="en-US" altLang="zh-TW" sz="1000">
                <a:solidFill>
                  <a:schemeClr val="bg1"/>
                </a:solidFill>
                <a:latin typeface="Arial" panose="020B0604020202020204" pitchFamily="34" charset="0"/>
                <a:cs typeface="Arial" panose="020B0604020202020204" pitchFamily="34" charset="0"/>
                <a:sym typeface="+mn-lt"/>
              </a:rPr>
              <a:t>Note: </a:t>
            </a:r>
          </a:p>
          <a:p>
            <a:pPr algn="l"/>
            <a:r>
              <a:rPr kumimoji="1" lang="en-US" altLang="zh-TW" sz="1000">
                <a:solidFill>
                  <a:schemeClr val="bg1"/>
                </a:solidFill>
                <a:latin typeface="Arial" panose="020B0604020202020204" pitchFamily="34" charset="0"/>
                <a:cs typeface="Arial" panose="020B0604020202020204" pitchFamily="34" charset="0"/>
                <a:sym typeface="+mn-lt"/>
              </a:rPr>
              <a:t>1. Optional purchase of SAS HBA is required for the NAS.</a:t>
            </a:r>
          </a:p>
          <a:p>
            <a:pPr fontAlgn="base"/>
            <a:r>
              <a:rPr lang="en" altLang="zh-TW" sz="1000">
                <a:solidFill>
                  <a:schemeClr val="bg1"/>
                </a:solidFill>
                <a:latin typeface="Arial" panose="020B0604020202020204" pitchFamily="34" charset="0"/>
                <a:cs typeface="Arial" panose="020B0604020202020204" pitchFamily="34" charset="0"/>
              </a:rPr>
              <a:t>2. Seagate’s JBODs can only be used as an individual storage pool or volume. Its storage pool/volume cannot be combined into the connected NAS. NAS applications cannot be installed on Seagate’s JBODs.</a:t>
            </a:r>
          </a:p>
        </p:txBody>
      </p:sp>
      <p:pic>
        <p:nvPicPr>
          <p:cNvPr id="36" name="圖片 35" descr="一張含有 文字, 電子用品 的圖片&#10;&#10;自動產生的描述">
            <a:extLst>
              <a:ext uri="{FF2B5EF4-FFF2-40B4-BE49-F238E27FC236}">
                <a16:creationId xmlns:a16="http://schemas.microsoft.com/office/drawing/2014/main" id="{9EA13C5A-CFAC-DCB4-206A-68CD10D2BF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5513" y="2545062"/>
            <a:ext cx="2068043" cy="353222"/>
          </a:xfrm>
          <a:prstGeom prst="rect">
            <a:avLst/>
          </a:prstGeom>
        </p:spPr>
      </p:pic>
      <p:sp>
        <p:nvSpPr>
          <p:cNvPr id="37" name="文字方塊 36">
            <a:extLst>
              <a:ext uri="{FF2B5EF4-FFF2-40B4-BE49-F238E27FC236}">
                <a16:creationId xmlns:a16="http://schemas.microsoft.com/office/drawing/2014/main" id="{162C15C2-6CF0-A3C4-536C-FD685481E50F}"/>
              </a:ext>
            </a:extLst>
          </p:cNvPr>
          <p:cNvSpPr txBox="1"/>
          <p:nvPr/>
        </p:nvSpPr>
        <p:spPr>
          <a:xfrm>
            <a:off x="475513" y="2985465"/>
            <a:ext cx="2068043" cy="276999"/>
          </a:xfrm>
          <a:prstGeom prst="rect">
            <a:avLst/>
          </a:prstGeom>
          <a:noFill/>
        </p:spPr>
        <p:txBody>
          <a:bodyPr wrap="square">
            <a:spAutoFit/>
          </a:bodyPr>
          <a:lstStyle/>
          <a:p>
            <a:pPr algn="ct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QNAP TS-h1090FU NAS</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Tree>
    <p:extLst>
      <p:ext uri="{BB962C8B-B14F-4D97-AF65-F5344CB8AC3E}">
        <p14:creationId xmlns:p14="http://schemas.microsoft.com/office/powerpoint/2010/main" val="2336274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AE9D0-374C-BD43-98E7-ED69BF51A999}"/>
              </a:ext>
            </a:extLst>
          </p:cNvPr>
          <p:cNvSpPr txBox="1"/>
          <p:nvPr/>
        </p:nvSpPr>
        <p:spPr>
          <a:xfrm>
            <a:off x="404602" y="407042"/>
            <a:ext cx="11353125" cy="1200329"/>
          </a:xfrm>
          <a:prstGeom prst="rect">
            <a:avLst/>
          </a:prstGeom>
        </p:spPr>
        <p:txBody>
          <a:bodyPr wrap="square" lIns="0" tIns="45720" rIns="0" bIns="45720" rtlCol="0" anchor="t">
            <a:spAutoFit/>
          </a:bodyPr>
          <a:lstStyle/>
          <a:p>
            <a:pPr algn="ctr"/>
            <a:r>
              <a:rPr lang="en-US" altLang="zh-TW" sz="3600" b="1">
                <a:solidFill>
                  <a:schemeClr val="bg1"/>
                </a:solidFill>
                <a:latin typeface="Arial" panose="020B0604020202020204" pitchFamily="34" charset="0"/>
                <a:cs typeface="Arial" panose="020B0604020202020204" pitchFamily="34" charset="0"/>
                <a:sym typeface="+mn-lt"/>
              </a:rPr>
              <a:t>Scale up NAS capacity with optimized cost </a:t>
            </a:r>
          </a:p>
          <a:p>
            <a:pPr algn="ctr"/>
            <a:r>
              <a:rPr lang="en-US" altLang="zh-TW" sz="3600" b="1">
                <a:solidFill>
                  <a:schemeClr val="bg1"/>
                </a:solidFill>
                <a:latin typeface="Arial" panose="020B0604020202020204" pitchFamily="34" charset="0"/>
                <a:cs typeface="Arial" panose="020B0604020202020204" pitchFamily="34" charset="0"/>
                <a:sym typeface="+mn-lt"/>
              </a:rPr>
              <a:t>by using Seagate </a:t>
            </a:r>
            <a:r>
              <a:rPr lang="en-US" altLang="zh-TW" sz="3600" b="1" err="1">
                <a:solidFill>
                  <a:schemeClr val="bg1"/>
                </a:solidFill>
                <a:latin typeface="Arial" panose="020B0604020202020204" pitchFamily="34" charset="0"/>
                <a:cs typeface="Arial" panose="020B0604020202020204" pitchFamily="34" charset="0"/>
                <a:sym typeface="+mn-lt"/>
              </a:rPr>
              <a:t>Exos</a:t>
            </a:r>
            <a:r>
              <a:rPr lang="en-US" altLang="zh-TW" sz="3600" b="1">
                <a:solidFill>
                  <a:schemeClr val="bg1"/>
                </a:solidFill>
                <a:latin typeface="Arial" panose="020B0604020202020204" pitchFamily="34" charset="0"/>
                <a:cs typeface="Arial" panose="020B0604020202020204" pitchFamily="34" charset="0"/>
                <a:sym typeface="+mn-lt"/>
              </a:rPr>
              <a:t> E JBOD enclosures</a:t>
            </a:r>
          </a:p>
        </p:txBody>
      </p:sp>
      <p:grpSp>
        <p:nvGrpSpPr>
          <p:cNvPr id="4" name="群組 3">
            <a:extLst>
              <a:ext uri="{FF2B5EF4-FFF2-40B4-BE49-F238E27FC236}">
                <a16:creationId xmlns:a16="http://schemas.microsoft.com/office/drawing/2014/main" id="{E9DD5E5F-30F1-C909-D9AB-7B1FC51FC437}"/>
              </a:ext>
            </a:extLst>
          </p:cNvPr>
          <p:cNvGrpSpPr/>
          <p:nvPr/>
        </p:nvGrpSpPr>
        <p:grpSpPr>
          <a:xfrm>
            <a:off x="801133" y="1967618"/>
            <a:ext cx="11013239" cy="3585369"/>
            <a:chOff x="1642755" y="2202287"/>
            <a:chExt cx="9555047" cy="3110654"/>
          </a:xfrm>
        </p:grpSpPr>
        <p:sp>
          <p:nvSpPr>
            <p:cNvPr id="42" name="矩形: 圓角 22">
              <a:extLst>
                <a:ext uri="{FF2B5EF4-FFF2-40B4-BE49-F238E27FC236}">
                  <a16:creationId xmlns:a16="http://schemas.microsoft.com/office/drawing/2014/main" id="{E3A4A7A3-67BA-40C6-A2FB-D71FFF840138}"/>
                </a:ext>
              </a:extLst>
            </p:cNvPr>
            <p:cNvSpPr/>
            <p:nvPr/>
          </p:nvSpPr>
          <p:spPr>
            <a:xfrm>
              <a:off x="5149763" y="3803789"/>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40" name="矩形: 圓角 22">
              <a:extLst>
                <a:ext uri="{FF2B5EF4-FFF2-40B4-BE49-F238E27FC236}">
                  <a16:creationId xmlns:a16="http://schemas.microsoft.com/office/drawing/2014/main" id="{2F0CFE09-D95C-434E-80FA-85C5E908DC28}"/>
                </a:ext>
              </a:extLst>
            </p:cNvPr>
            <p:cNvSpPr/>
            <p:nvPr/>
          </p:nvSpPr>
          <p:spPr>
            <a:xfrm>
              <a:off x="1642755" y="2202287"/>
              <a:ext cx="5811169" cy="1404514"/>
            </a:xfrm>
            <a:prstGeom prst="roundRect">
              <a:avLst>
                <a:gd name="adj" fmla="val 3329"/>
              </a:avLst>
            </a:prstGeom>
            <a:gradFill>
              <a:gsLst>
                <a:gs pos="0">
                  <a:schemeClr val="tx1">
                    <a:lumMod val="85000"/>
                    <a:lumOff val="15000"/>
                    <a:alpha val="41000"/>
                  </a:schemeClr>
                </a:gs>
                <a:gs pos="100000">
                  <a:schemeClr val="tx1">
                    <a:lumMod val="95000"/>
                    <a:lumOff val="5000"/>
                    <a:alpha val="0"/>
                  </a:schemeClr>
                </a:gs>
              </a:gsLst>
              <a:lin ang="0" scaled="0"/>
            </a:gradFill>
            <a:ln w="15875">
              <a:gradFill>
                <a:gsLst>
                  <a:gs pos="0">
                    <a:srgbClr val="00FA00">
                      <a:lumMod val="96000"/>
                    </a:srgbClr>
                  </a:gs>
                  <a:gs pos="32000">
                    <a:schemeClr val="tx2">
                      <a:lumMod val="50000"/>
                      <a:alpha val="0"/>
                    </a:schemeClr>
                  </a:gs>
                </a:gsLst>
                <a:lin ang="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00">
                <a:solidFill>
                  <a:srgbClr val="FF6600"/>
                </a:solidFill>
                <a:latin typeface="Arial" panose="020B0604020202020204" pitchFamily="34" charset="0"/>
                <a:ea typeface="微軟正黑體" panose="020B0604030504040204" pitchFamily="34" charset="-120"/>
                <a:cs typeface="Arial" panose="020B0604020202020204" pitchFamily="34" charset="0"/>
                <a:sym typeface="+mn-lt"/>
              </a:endParaRPr>
            </a:p>
          </p:txBody>
        </p:sp>
        <p:grpSp>
          <p:nvGrpSpPr>
            <p:cNvPr id="37" name="群組 36">
              <a:extLst>
                <a:ext uri="{FF2B5EF4-FFF2-40B4-BE49-F238E27FC236}">
                  <a16:creationId xmlns:a16="http://schemas.microsoft.com/office/drawing/2014/main" id="{9DA3EEE9-3D44-4098-ADCC-CFE3DFB7758D}"/>
                </a:ext>
              </a:extLst>
            </p:cNvPr>
            <p:cNvGrpSpPr/>
            <p:nvPr/>
          </p:nvGrpSpPr>
          <p:grpSpPr>
            <a:xfrm>
              <a:off x="5386633" y="3820723"/>
              <a:ext cx="2875691" cy="1492218"/>
              <a:chOff x="6613969" y="4116568"/>
              <a:chExt cx="2875691" cy="1492218"/>
            </a:xfrm>
          </p:grpSpPr>
          <p:sp>
            <p:nvSpPr>
              <p:cNvPr id="38" name="矩形 37">
                <a:extLst>
                  <a:ext uri="{FF2B5EF4-FFF2-40B4-BE49-F238E27FC236}">
                    <a16:creationId xmlns:a16="http://schemas.microsoft.com/office/drawing/2014/main" id="{63E82290-FA5A-4719-95E4-DA467A346785}"/>
                  </a:ext>
                </a:extLst>
              </p:cNvPr>
              <p:cNvSpPr/>
              <p:nvPr/>
            </p:nvSpPr>
            <p:spPr>
              <a:xfrm>
                <a:off x="6695980" y="4341202"/>
                <a:ext cx="2641249" cy="1077218"/>
              </a:xfrm>
              <a:prstGeom prst="rect">
                <a:avLst/>
              </a:prstGeom>
              <a:solidFill>
                <a:schemeClr val="tx1"/>
              </a:solidFill>
              <a:ln>
                <a:noFill/>
              </a:ln>
              <a:effectLst>
                <a:glow rad="7366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8" name="圖片 7" descr="一張含有 文字, 電子用品, 綠色 的圖片&#10;&#10;自動產生的描述">
                <a:extLst>
                  <a:ext uri="{FF2B5EF4-FFF2-40B4-BE49-F238E27FC236}">
                    <a16:creationId xmlns:a16="http://schemas.microsoft.com/office/drawing/2014/main" id="{AB73871E-5E01-1F4F-A2F6-DFE18AE7FDA5}"/>
                  </a:ext>
                </a:extLst>
              </p:cNvPr>
              <p:cNvPicPr>
                <a:picLocks noChangeAspect="1"/>
              </p:cNvPicPr>
              <p:nvPr/>
            </p:nvPicPr>
            <p:blipFill rotWithShape="1">
              <a:blip r:embed="rId3"/>
              <a:srcRect t="25246" b="22863"/>
              <a:stretch/>
            </p:blipFill>
            <p:spPr>
              <a:xfrm>
                <a:off x="6613969" y="4116568"/>
                <a:ext cx="2875691" cy="1492218"/>
              </a:xfrm>
              <a:prstGeom prst="rect">
                <a:avLst/>
              </a:prstGeom>
            </p:spPr>
          </p:pic>
        </p:grpSp>
        <p:grpSp>
          <p:nvGrpSpPr>
            <p:cNvPr id="12" name="群組 11">
              <a:extLst>
                <a:ext uri="{FF2B5EF4-FFF2-40B4-BE49-F238E27FC236}">
                  <a16:creationId xmlns:a16="http://schemas.microsoft.com/office/drawing/2014/main" id="{FC5C33CC-BD1F-4D6E-A669-C0729DB406E5}"/>
                </a:ext>
              </a:extLst>
            </p:cNvPr>
            <p:cNvGrpSpPr/>
            <p:nvPr/>
          </p:nvGrpSpPr>
          <p:grpSpPr>
            <a:xfrm>
              <a:off x="1769882" y="2564096"/>
              <a:ext cx="2993540" cy="690114"/>
              <a:chOff x="556595" y="2498430"/>
              <a:chExt cx="2993540" cy="690114"/>
            </a:xfrm>
          </p:grpSpPr>
          <p:sp>
            <p:nvSpPr>
              <p:cNvPr id="9" name="矩形 8">
                <a:extLst>
                  <a:ext uri="{FF2B5EF4-FFF2-40B4-BE49-F238E27FC236}">
                    <a16:creationId xmlns:a16="http://schemas.microsoft.com/office/drawing/2014/main" id="{89B077CB-93A0-4B35-B5A0-E4503E46FDB9}"/>
                  </a:ext>
                </a:extLst>
              </p:cNvPr>
              <p:cNvSpPr/>
              <p:nvPr/>
            </p:nvSpPr>
            <p:spPr>
              <a:xfrm>
                <a:off x="630449" y="2594623"/>
                <a:ext cx="2842428" cy="497729"/>
              </a:xfrm>
              <a:prstGeom prst="rect">
                <a:avLst/>
              </a:prstGeom>
              <a:solidFill>
                <a:schemeClr val="tx1"/>
              </a:solidFill>
              <a:ln>
                <a:noFill/>
              </a:ln>
              <a:effectLst>
                <a:glow rad="190500">
                  <a:schemeClr val="tx1">
                    <a:lumMod val="85000"/>
                    <a:lumOff val="15000"/>
                    <a:alpha val="4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mn-lt"/>
                </a:endParaRPr>
              </a:p>
            </p:txBody>
          </p:sp>
          <p:pic>
            <p:nvPicPr>
              <p:cNvPr id="32" name="圖片 31" descr="一張含有 電子用品 的圖片&#10;&#10;自動產生的描述">
                <a:extLst>
                  <a:ext uri="{FF2B5EF4-FFF2-40B4-BE49-F238E27FC236}">
                    <a16:creationId xmlns:a16="http://schemas.microsoft.com/office/drawing/2014/main" id="{BA898AE9-25DA-AC4A-B32F-C0DD0A46B395}"/>
                  </a:ext>
                </a:extLst>
              </p:cNvPr>
              <p:cNvPicPr>
                <a:picLocks noChangeAspect="1"/>
              </p:cNvPicPr>
              <p:nvPr/>
            </p:nvPicPr>
            <p:blipFill rotWithShape="1">
              <a:blip r:embed="rId4"/>
              <a:srcRect t="38614" b="38333"/>
              <a:stretch/>
            </p:blipFill>
            <p:spPr>
              <a:xfrm>
                <a:off x="556595" y="2498430"/>
                <a:ext cx="2993540" cy="690114"/>
              </a:xfrm>
              <a:prstGeom prst="rect">
                <a:avLst/>
              </a:prstGeom>
            </p:spPr>
          </p:pic>
        </p:grpSp>
        <p:sp>
          <p:nvSpPr>
            <p:cNvPr id="25" name="文字方塊 24">
              <a:extLst>
                <a:ext uri="{FF2B5EF4-FFF2-40B4-BE49-F238E27FC236}">
                  <a16:creationId xmlns:a16="http://schemas.microsoft.com/office/drawing/2014/main" id="{3CB1F42C-6BB5-9E42-9AA1-5F0EDC7BED0B}"/>
                </a:ext>
              </a:extLst>
            </p:cNvPr>
            <p:cNvSpPr txBox="1"/>
            <p:nvPr/>
          </p:nvSpPr>
          <p:spPr>
            <a:xfrm>
              <a:off x="4877890" y="2435713"/>
              <a:ext cx="2677083" cy="803302"/>
            </a:xfrm>
            <a:prstGeom prst="rect">
              <a:avLst/>
            </a:prstGeom>
            <a:noFill/>
          </p:spPr>
          <p:txBody>
            <a:bodyPr wrap="square">
              <a:spAutoFit/>
            </a:bodyPr>
            <a:lstStyle/>
            <a:p>
              <a:pPr>
                <a:lnSpc>
                  <a:spcPts val="1900"/>
                </a:lnSpc>
                <a:spcBef>
                  <a:spcPts val="450"/>
                </a:spcBef>
              </a:pPr>
              <a:r>
                <a:rPr lang="en-US" altLang="zh-TW" b="1" err="1">
                  <a:solidFill>
                    <a:srgbClr val="18E217"/>
                  </a:solidFill>
                  <a:latin typeface="Arial" panose="020B0604020202020204" pitchFamily="34" charset="0"/>
                  <a:ea typeface="微軟正黑體" panose="020B0604030504040204" pitchFamily="34" charset="-120"/>
                  <a:cs typeface="Arial" panose="020B0604020202020204" pitchFamily="34" charset="0"/>
                  <a:sym typeface="+mn-lt"/>
                </a:rPr>
                <a:t>Exos</a:t>
              </a:r>
              <a:r>
                <a:rPr lang="en-US" altLang="zh-TW" b="1">
                  <a:solidFill>
                    <a:srgbClr val="18E217"/>
                  </a:solidFill>
                  <a:latin typeface="Arial" panose="020B0604020202020204" pitchFamily="34" charset="0"/>
                  <a:ea typeface="微軟正黑體" panose="020B0604030504040204" pitchFamily="34" charset="-120"/>
                  <a:cs typeface="Arial" panose="020B0604020202020204" pitchFamily="34" charset="0"/>
                  <a:sym typeface="+mn-lt"/>
                </a:rPr>
                <a:t> E 2U12</a:t>
              </a:r>
            </a:p>
            <a:p>
              <a:pPr marL="177800" indent="-177800">
                <a:lnSpc>
                  <a:spcPts val="1900"/>
                </a:lnSpc>
                <a:spcBef>
                  <a:spcPts val="450"/>
                </a:spcBef>
                <a:buFont typeface="Arial" panose="020B0604020202020204" pitchFamily="34" charset="0"/>
                <a:buChar char="•"/>
                <a:tabLst>
                  <a:tab pos="177800" algn="l"/>
                </a:tabLst>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Up to 216 TB</a:t>
              </a:r>
            </a:p>
            <a:p>
              <a:pPr marL="177800" indent="-177800">
                <a:lnSpc>
                  <a:spcPts val="1900"/>
                </a:lnSpc>
                <a:spcBef>
                  <a:spcPts val="450"/>
                </a:spcBef>
                <a:buFont typeface="Arial" panose="020B0604020202020204" pitchFamily="34" charset="0"/>
                <a:buChar char="•"/>
                <a:tabLst>
                  <a:tab pos="177800" algn="l"/>
                </a:tabLst>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12 x 18 TB 3.5” SAS HDD</a:t>
              </a:r>
            </a:p>
          </p:txBody>
        </p:sp>
        <p:sp>
          <p:nvSpPr>
            <p:cNvPr id="28" name="文字方塊 27">
              <a:extLst>
                <a:ext uri="{FF2B5EF4-FFF2-40B4-BE49-F238E27FC236}">
                  <a16:creationId xmlns:a16="http://schemas.microsoft.com/office/drawing/2014/main" id="{FBDC1B32-AD47-6A45-BE32-FFADBE9310C4}"/>
                </a:ext>
              </a:extLst>
            </p:cNvPr>
            <p:cNvSpPr txBox="1"/>
            <p:nvPr/>
          </p:nvSpPr>
          <p:spPr>
            <a:xfrm>
              <a:off x="8499194" y="4030275"/>
              <a:ext cx="2698608" cy="803302"/>
            </a:xfrm>
            <a:prstGeom prst="rect">
              <a:avLst/>
            </a:prstGeom>
            <a:noFill/>
          </p:spPr>
          <p:txBody>
            <a:bodyPr wrap="square">
              <a:spAutoFit/>
            </a:bodyPr>
            <a:lstStyle/>
            <a:p>
              <a:pPr>
                <a:lnSpc>
                  <a:spcPts val="1900"/>
                </a:lnSpc>
                <a:spcBef>
                  <a:spcPts val="450"/>
                </a:spcBef>
              </a:pPr>
              <a:r>
                <a:rPr lang="en-US" altLang="zh-TW" b="1" err="1">
                  <a:solidFill>
                    <a:srgbClr val="18E217"/>
                  </a:solidFill>
                  <a:latin typeface="Arial" panose="020B0604020202020204" pitchFamily="34" charset="0"/>
                  <a:ea typeface="微軟正黑體" panose="020B0604030504040204" pitchFamily="34" charset="-120"/>
                  <a:cs typeface="Arial" panose="020B0604020202020204" pitchFamily="34" charset="0"/>
                  <a:sym typeface="+mn-lt"/>
                </a:rPr>
                <a:t>Exos</a:t>
              </a:r>
              <a:r>
                <a:rPr lang="en-US" altLang="zh-TW" b="1">
                  <a:solidFill>
                    <a:srgbClr val="18E217"/>
                  </a:solidFill>
                  <a:latin typeface="Arial" panose="020B0604020202020204" pitchFamily="34" charset="0"/>
                  <a:ea typeface="微軟正黑體" panose="020B0604030504040204" pitchFamily="34" charset="-120"/>
                  <a:cs typeface="Arial" panose="020B0604020202020204" pitchFamily="34" charset="0"/>
                  <a:sym typeface="+mn-lt"/>
                </a:rPr>
                <a:t> E 5U84</a:t>
              </a:r>
            </a:p>
            <a:p>
              <a:pPr marL="177800" indent="-177800">
                <a:lnSpc>
                  <a:spcPts val="1900"/>
                </a:lnSpc>
                <a:spcBef>
                  <a:spcPts val="450"/>
                </a:spcBef>
                <a:buFont typeface="Arial" panose="020B0604020202020204" pitchFamily="34" charset="0"/>
                <a:buChar cha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Up to 1.5 PB</a:t>
              </a:r>
            </a:p>
            <a:p>
              <a:pPr marL="177800" indent="-177800">
                <a:lnSpc>
                  <a:spcPts val="1900"/>
                </a:lnSpc>
                <a:spcBef>
                  <a:spcPts val="450"/>
                </a:spcBef>
                <a:buFont typeface="Arial" panose="020B0604020202020204" pitchFamily="34" charset="0"/>
                <a:buChar cha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84 x 18 TB 3.5” SAS HDD</a:t>
              </a:r>
            </a:p>
          </p:txBody>
        </p:sp>
      </p:grpSp>
      <p:sp>
        <p:nvSpPr>
          <p:cNvPr id="16" name="文字方塊 15">
            <a:extLst>
              <a:ext uri="{FF2B5EF4-FFF2-40B4-BE49-F238E27FC236}">
                <a16:creationId xmlns:a16="http://schemas.microsoft.com/office/drawing/2014/main" id="{616B97A0-4B17-2C21-4C64-C763EAFC03E5}"/>
              </a:ext>
            </a:extLst>
          </p:cNvPr>
          <p:cNvSpPr txBox="1"/>
          <p:nvPr/>
        </p:nvSpPr>
        <p:spPr>
          <a:xfrm>
            <a:off x="739972" y="5879799"/>
            <a:ext cx="11074400" cy="461665"/>
          </a:xfrm>
          <a:prstGeom prst="rect">
            <a:avLst/>
          </a:prstGeom>
          <a:noFill/>
        </p:spPr>
        <p:txBody>
          <a:bodyPr wrap="square" rtlCol="0">
            <a:spAutoFit/>
          </a:bodyPr>
          <a:lstStyle/>
          <a:p>
            <a:r>
              <a:rPr kumimoji="1" lang="en-US" altLang="zh-TW" sz="1200">
                <a:solidFill>
                  <a:schemeClr val="bg1"/>
                </a:solidFill>
                <a:latin typeface="Arial" panose="020B0604020202020204" pitchFamily="34" charset="0"/>
                <a:cs typeface="Arial" panose="020B0604020202020204" pitchFamily="34" charset="0"/>
              </a:rPr>
              <a:t>Note: New JBOD models and the maximum connected numbers will be tested and added throughout 2022 H2. Refer to the latest compatibility table before purchase. https://</a:t>
            </a:r>
            <a:r>
              <a:rPr kumimoji="1" lang="en-US" altLang="zh-TW" sz="1200" err="1">
                <a:solidFill>
                  <a:schemeClr val="bg1"/>
                </a:solidFill>
                <a:latin typeface="Arial" panose="020B0604020202020204" pitchFamily="34" charset="0"/>
                <a:cs typeface="Arial" panose="020B0604020202020204" pitchFamily="34" charset="0"/>
              </a:rPr>
              <a:t>www.qnap.com</a:t>
            </a:r>
            <a:r>
              <a:rPr kumimoji="1" lang="en-US" altLang="zh-TW" sz="1200">
                <a:solidFill>
                  <a:schemeClr val="bg1"/>
                </a:solidFill>
                <a:latin typeface="Arial" panose="020B0604020202020204" pitchFamily="34" charset="0"/>
                <a:cs typeface="Arial" panose="020B0604020202020204" pitchFamily="34" charset="0"/>
              </a:rPr>
              <a:t>/</a:t>
            </a:r>
            <a:r>
              <a:rPr kumimoji="1" lang="en-US" altLang="zh-TW" sz="1200" err="1">
                <a:solidFill>
                  <a:schemeClr val="bg1"/>
                </a:solidFill>
                <a:latin typeface="Arial" panose="020B0604020202020204" pitchFamily="34" charset="0"/>
                <a:cs typeface="Arial" panose="020B0604020202020204" pitchFamily="34" charset="0"/>
              </a:rPr>
              <a:t>en</a:t>
            </a:r>
            <a:r>
              <a:rPr kumimoji="1" lang="en-US" altLang="zh-TW" sz="1200">
                <a:solidFill>
                  <a:schemeClr val="bg1"/>
                </a:solidFill>
                <a:latin typeface="Arial" panose="020B0604020202020204" pitchFamily="34" charset="0"/>
                <a:cs typeface="Arial" panose="020B0604020202020204" pitchFamily="34" charset="0"/>
              </a:rPr>
              <a:t>/compatibility-expansion</a:t>
            </a:r>
          </a:p>
        </p:txBody>
      </p:sp>
      <p:pic>
        <p:nvPicPr>
          <p:cNvPr id="15" name="圖片 14">
            <a:extLst>
              <a:ext uri="{FF2B5EF4-FFF2-40B4-BE49-F238E27FC236}">
                <a16:creationId xmlns:a16="http://schemas.microsoft.com/office/drawing/2014/main" id="{6260B98A-C1A2-DAE1-84AC-98CD90ABB6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7844" y="1909063"/>
            <a:ext cx="1772185" cy="1555852"/>
          </a:xfrm>
          <a:prstGeom prst="rect">
            <a:avLst/>
          </a:prstGeom>
        </p:spPr>
      </p:pic>
    </p:spTree>
    <p:extLst>
      <p:ext uri="{BB962C8B-B14F-4D97-AF65-F5344CB8AC3E}">
        <p14:creationId xmlns:p14="http://schemas.microsoft.com/office/powerpoint/2010/main" val="431123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29CEB986-7950-82A1-417B-BE9735496B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26390" y="3897895"/>
            <a:ext cx="4777378" cy="834650"/>
          </a:xfrm>
          <a:prstGeom prst="rect">
            <a:avLst/>
          </a:prstGeom>
        </p:spPr>
      </p:pic>
      <p:pic>
        <p:nvPicPr>
          <p:cNvPr id="10" name="圖形 9">
            <a:extLst>
              <a:ext uri="{FF2B5EF4-FFF2-40B4-BE49-F238E27FC236}">
                <a16:creationId xmlns:a16="http://schemas.microsoft.com/office/drawing/2014/main" id="{F589E075-1AF9-5278-FAB2-DE5911CFAF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81782" y="3429000"/>
            <a:ext cx="1266594" cy="210809"/>
          </a:xfrm>
          <a:prstGeom prst="rect">
            <a:avLst/>
          </a:prstGeom>
        </p:spPr>
      </p:pic>
    </p:spTree>
    <p:extLst>
      <p:ext uri="{BB962C8B-B14F-4D97-AF65-F5344CB8AC3E}">
        <p14:creationId xmlns:p14="http://schemas.microsoft.com/office/powerpoint/2010/main" val="3752670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字方塊 67">
            <a:extLst>
              <a:ext uri="{FF2B5EF4-FFF2-40B4-BE49-F238E27FC236}">
                <a16:creationId xmlns:a16="http://schemas.microsoft.com/office/drawing/2014/main" id="{DD3DE9F3-AC7D-41D7-A9D9-AABDE7B7D3F5}"/>
              </a:ext>
            </a:extLst>
          </p:cNvPr>
          <p:cNvSpPr txBox="1"/>
          <p:nvPr/>
        </p:nvSpPr>
        <p:spPr>
          <a:xfrm>
            <a:off x="315241" y="347869"/>
            <a:ext cx="11304000" cy="1200329"/>
          </a:xfrm>
          <a:prstGeom prst="rect">
            <a:avLst/>
          </a:prstGeom>
          <a:noFill/>
        </p:spPr>
        <p:txBody>
          <a:bodyPr wrap="square" rtlCol="0" anchor="ctr">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TS-h1090FU with powerful data reduction technologies to extend SSD endurance</a:t>
            </a:r>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3564334" y="2912258"/>
            <a:ext cx="2783534" cy="1788638"/>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4021351" y="1964293"/>
            <a:ext cx="7425394" cy="2144317"/>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latin typeface="Arial" panose="020B0604020202020204" pitchFamily="34" charset="0"/>
              <a:cs typeface="Arial" panose="020B0604020202020204" pitchFamily="34" charset="0"/>
            </a:endParaRP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774941" y="5248179"/>
            <a:ext cx="1721708" cy="974480"/>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sz="1400" b="1">
                  <a:latin typeface="Arial" panose="020B0604020202020204" pitchFamily="34" charset="0"/>
                  <a:cs typeface="Arial" panose="020B0604020202020204" pitchFamily="34" charset="0"/>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sz="1400" b="1">
                  <a:latin typeface="Arial" panose="020B0604020202020204" pitchFamily="34" charset="0"/>
                  <a:cs typeface="Arial" panose="020B0604020202020204" pitchFamily="34" charset="0"/>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sz="1400" b="1">
                  <a:latin typeface="Arial" panose="020B0604020202020204" pitchFamily="34" charset="0"/>
                  <a:cs typeface="Arial" panose="020B0604020202020204" pitchFamily="34" charset="0"/>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sz="1400" b="1">
                  <a:latin typeface="Arial" panose="020B0604020202020204" pitchFamily="34" charset="0"/>
                  <a:cs typeface="Arial" panose="020B0604020202020204" pitchFamily="34" charset="0"/>
                  <a:sym typeface="+mn-lt"/>
                </a:endParaRPr>
              </a:p>
            </p:txBody>
          </p:sp>
        </p:grpSp>
      </p:grpSp>
      <p:grpSp>
        <p:nvGrpSpPr>
          <p:cNvPr id="15" name="群組 14">
            <a:extLst>
              <a:ext uri="{FF2B5EF4-FFF2-40B4-BE49-F238E27FC236}">
                <a16:creationId xmlns:a16="http://schemas.microsoft.com/office/drawing/2014/main" id="{2B5FF71A-0367-45BF-A2D9-FE22B6E16730}"/>
              </a:ext>
            </a:extLst>
          </p:cNvPr>
          <p:cNvGrpSpPr/>
          <p:nvPr/>
        </p:nvGrpSpPr>
        <p:grpSpPr>
          <a:xfrm>
            <a:off x="5791375" y="5248179"/>
            <a:ext cx="3733476" cy="974480"/>
            <a:chOff x="6147389" y="4066228"/>
            <a:chExt cx="6041382" cy="1576868"/>
          </a:xfrm>
        </p:grpSpPr>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47389" y="4066228"/>
              <a:ext cx="2786007" cy="1576868"/>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9445073" y="5195289"/>
              <a:ext cx="2743698" cy="315095"/>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cs typeface="Arial" panose="020B0604020202020204" pitchFamily="34" charset="0"/>
                  <a:sym typeface="+mn-lt"/>
                </a:rPr>
                <a:t>Deduplicated Data</a:t>
              </a:r>
              <a:endParaRPr lang="en-US" sz="1400" b="1">
                <a:solidFill>
                  <a:schemeClr val="bg1"/>
                </a:solidFill>
                <a:latin typeface="Arial" panose="020B0604020202020204" pitchFamily="34" charset="0"/>
                <a:cs typeface="Arial" panose="020B0604020202020204" pitchFamily="34" charset="0"/>
                <a:sym typeface="+mn-lt"/>
              </a:endParaRPr>
            </a:p>
          </p:txBody>
        </p:sp>
      </p:grpSp>
      <p:grpSp>
        <p:nvGrpSpPr>
          <p:cNvPr id="23" name="群組 22">
            <a:extLst>
              <a:ext uri="{FF2B5EF4-FFF2-40B4-BE49-F238E27FC236}">
                <a16:creationId xmlns:a16="http://schemas.microsoft.com/office/drawing/2014/main" id="{B7BDF2F5-4ABC-4884-8AA5-BAEA6B5CD11E}"/>
              </a:ext>
            </a:extLst>
          </p:cNvPr>
          <p:cNvGrpSpPr/>
          <p:nvPr/>
        </p:nvGrpSpPr>
        <p:grpSpPr>
          <a:xfrm>
            <a:off x="3861295" y="5248179"/>
            <a:ext cx="1721708" cy="974480"/>
            <a:chOff x="2576979" y="4066229"/>
            <a:chExt cx="2786007" cy="1576868"/>
          </a:xfrm>
        </p:grpSpPr>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sz="1400" b="1">
                  <a:latin typeface="Arial" panose="020B0604020202020204" pitchFamily="34" charset="0"/>
                  <a:cs typeface="Arial" panose="020B0604020202020204" pitchFamily="34" charset="0"/>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sz="1400" b="1">
                  <a:latin typeface="Arial" panose="020B0604020202020204" pitchFamily="34" charset="0"/>
                  <a:cs typeface="Arial" panose="020B0604020202020204" pitchFamily="34" charset="0"/>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sz="1400" b="1">
                  <a:latin typeface="Arial" panose="020B0604020202020204" pitchFamily="34" charset="0"/>
                  <a:cs typeface="Arial" panose="020B0604020202020204" pitchFamily="34" charset="0"/>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sz="1400" b="1">
                  <a:latin typeface="Arial" panose="020B0604020202020204" pitchFamily="34" charset="0"/>
                  <a:cs typeface="Arial" panose="020B0604020202020204" pitchFamily="34" charset="0"/>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sz="1400" b="1">
                  <a:latin typeface="Arial" panose="020B0604020202020204" pitchFamily="34" charset="0"/>
                  <a:cs typeface="Arial" panose="020B0604020202020204" pitchFamily="34" charset="0"/>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sz="1400" b="1">
                  <a:latin typeface="Arial" panose="020B0604020202020204" pitchFamily="34" charset="0"/>
                  <a:cs typeface="Arial" panose="020B0604020202020204" pitchFamily="34" charset="0"/>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sz="1400" b="1">
                  <a:latin typeface="Arial" panose="020B0604020202020204" pitchFamily="34" charset="0"/>
                  <a:cs typeface="Arial" panose="020B0604020202020204" pitchFamily="34" charset="0"/>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sz="1400" b="1">
                  <a:latin typeface="Arial" panose="020B0604020202020204" pitchFamily="34" charset="0"/>
                  <a:cs typeface="Arial" panose="020B0604020202020204" pitchFamily="34" charset="0"/>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cs typeface="Arial" panose="020B0604020202020204" pitchFamily="34" charset="0"/>
                  <a:sym typeface="+mn-lt"/>
                </a:rPr>
                <a:t>Original Data</a:t>
              </a:r>
              <a:endParaRPr lang="en-US" sz="1400" b="1">
                <a:solidFill>
                  <a:schemeClr val="bg1"/>
                </a:solidFill>
                <a:latin typeface="Arial" panose="020B0604020202020204" pitchFamily="34" charset="0"/>
                <a:cs typeface="Arial" panose="020B0604020202020204" pitchFamily="34" charset="0"/>
                <a:sym typeface="+mn-lt"/>
              </a:endParaRPr>
            </a:p>
          </p:txBody>
        </p:sp>
      </p:grpSp>
      <p:grpSp>
        <p:nvGrpSpPr>
          <p:cNvPr id="35" name="群組 34">
            <a:extLst>
              <a:ext uri="{FF2B5EF4-FFF2-40B4-BE49-F238E27FC236}">
                <a16:creationId xmlns:a16="http://schemas.microsoft.com/office/drawing/2014/main" id="{F3E25E67-72A2-4986-ABE9-C286DB5DCFFF}"/>
              </a:ext>
            </a:extLst>
          </p:cNvPr>
          <p:cNvGrpSpPr/>
          <p:nvPr/>
        </p:nvGrpSpPr>
        <p:grpSpPr>
          <a:xfrm>
            <a:off x="9768496" y="5248179"/>
            <a:ext cx="1721708" cy="974480"/>
            <a:chOff x="9725980" y="1758187"/>
            <a:chExt cx="2786007" cy="1576868"/>
          </a:xfrm>
        </p:grpSpPr>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5980" y="1758187"/>
              <a:ext cx="2786007" cy="1576868"/>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415736" y="2977732"/>
              <a:ext cx="1457101" cy="253500"/>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cs typeface="Arial" panose="020B0604020202020204" pitchFamily="34" charset="0"/>
                  <a:sym typeface="+mn-lt"/>
                </a:rPr>
                <a:t>SSD Pool</a:t>
              </a:r>
              <a:endParaRPr lang="en-US" sz="1400" b="1">
                <a:solidFill>
                  <a:schemeClr val="bg1"/>
                </a:solidFill>
                <a:latin typeface="Arial" panose="020B0604020202020204" pitchFamily="34" charset="0"/>
                <a:cs typeface="Arial" panose="020B0604020202020204" pitchFamily="34" charset="0"/>
                <a:sym typeface="+mn-lt"/>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0036" y="2014501"/>
              <a:ext cx="617065" cy="785355"/>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7667" y="2014501"/>
              <a:ext cx="617065" cy="785355"/>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0669" y="2014501"/>
              <a:ext cx="617065" cy="785355"/>
            </a:xfrm>
            <a:prstGeom prst="rect">
              <a:avLst/>
            </a:prstGeom>
          </p:spPr>
        </p:pic>
      </p:grpSp>
      <p:grpSp>
        <p:nvGrpSpPr>
          <p:cNvPr id="41" name="群組 49">
            <a:extLst>
              <a:ext uri="{FF2B5EF4-FFF2-40B4-BE49-F238E27FC236}">
                <a16:creationId xmlns:a16="http://schemas.microsoft.com/office/drawing/2014/main" id="{F3C59377-00BD-4423-8A25-D3C0CD348115}"/>
              </a:ext>
            </a:extLst>
          </p:cNvPr>
          <p:cNvGrpSpPr/>
          <p:nvPr/>
        </p:nvGrpSpPr>
        <p:grpSpPr>
          <a:xfrm rot="5400000">
            <a:off x="4168267" y="4253781"/>
            <a:ext cx="1103918" cy="860199"/>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cs typeface="Arial" panose="020B0604020202020204" pitchFamily="34" charset="0"/>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cs typeface="Arial" panose="020B0604020202020204" pitchFamily="34" charset="0"/>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cs typeface="Arial" panose="020B0604020202020204" pitchFamily="34" charset="0"/>
                <a:sym typeface="+mn-lt"/>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5064786" y="4782298"/>
            <a:ext cx="762151" cy="248768"/>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a:buClr>
                <a:srgbClr val="D8D8D8"/>
              </a:buClr>
              <a:buSzPts val="1200"/>
            </a:pPr>
            <a:r>
              <a:rPr lang="en-US" sz="1200" b="1">
                <a:solidFill>
                  <a:srgbClr val="03D2FB"/>
                </a:solidFill>
                <a:latin typeface="Arial" panose="020B0604020202020204" pitchFamily="34" charset="0"/>
                <a:cs typeface="Arial" panose="020B0604020202020204" pitchFamily="34" charset="0"/>
                <a:sym typeface="+mn-lt"/>
              </a:rPr>
              <a:t>Write</a:t>
            </a:r>
          </a:p>
        </p:txBody>
      </p:sp>
      <p:sp>
        <p:nvSpPr>
          <p:cNvPr id="51" name="Google Shape;460;p24">
            <a:extLst>
              <a:ext uri="{FF2B5EF4-FFF2-40B4-BE49-F238E27FC236}">
                <a16:creationId xmlns:a16="http://schemas.microsoft.com/office/drawing/2014/main" id="{E2032D9E-7439-40F4-A1F0-9782FBC0BC50}"/>
              </a:ext>
            </a:extLst>
          </p:cNvPr>
          <p:cNvSpPr/>
          <p:nvPr/>
        </p:nvSpPr>
        <p:spPr>
          <a:xfrm>
            <a:off x="8847645" y="6205573"/>
            <a:ext cx="2573762" cy="514514"/>
          </a:xfrm>
          <a:prstGeom prst="rect">
            <a:avLst/>
          </a:prstGeom>
          <a:noFill/>
          <a:ln>
            <a:noFill/>
          </a:ln>
        </p:spPr>
        <p:txBody>
          <a:bodyPr spcFirstLastPara="1" wrap="square" lIns="91425" tIns="91425" rIns="91425" bIns="91425" anchor="t" anchorCtr="0">
            <a:noAutofit/>
          </a:bodyPr>
          <a:lstStyle/>
          <a:p>
            <a:pPr algn="ctr">
              <a:buClr>
                <a:srgbClr val="D8D8D8"/>
              </a:buClr>
              <a:buSzPts val="1200"/>
            </a:pPr>
            <a:r>
              <a:rPr lang="en-US" sz="1200" b="1">
                <a:solidFill>
                  <a:srgbClr val="03D2FB"/>
                </a:solidFill>
                <a:latin typeface="Arial" panose="020B0604020202020204" pitchFamily="34" charset="0"/>
                <a:cs typeface="Arial" panose="020B0604020202020204" pitchFamily="34" charset="0"/>
                <a:sym typeface="+mn-lt"/>
              </a:rPr>
              <a:t>Write to SSDs as sequential as much as possible.</a:t>
            </a:r>
          </a:p>
        </p:txBody>
      </p:sp>
      <p:sp>
        <p:nvSpPr>
          <p:cNvPr id="52" name="Google Shape;459;p24">
            <a:extLst>
              <a:ext uri="{FF2B5EF4-FFF2-40B4-BE49-F238E27FC236}">
                <a16:creationId xmlns:a16="http://schemas.microsoft.com/office/drawing/2014/main" id="{473E2F7E-3B44-4FC5-B8C0-A378FA58AEA6}"/>
              </a:ext>
            </a:extLst>
          </p:cNvPr>
          <p:cNvSpPr/>
          <p:nvPr/>
        </p:nvSpPr>
        <p:spPr>
          <a:xfrm>
            <a:off x="4996182" y="6229028"/>
            <a:ext cx="1329180" cy="243302"/>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03D2FB"/>
                </a:solidFill>
                <a:latin typeface="Arial" panose="020B0604020202020204" pitchFamily="34" charset="0"/>
                <a:cs typeface="Arial" panose="020B0604020202020204" pitchFamily="34" charset="0"/>
                <a:sym typeface="+mn-lt"/>
              </a:rPr>
              <a:t>Compression</a:t>
            </a:r>
          </a:p>
        </p:txBody>
      </p:sp>
      <p:sp>
        <p:nvSpPr>
          <p:cNvPr id="53" name="Google Shape;458;p24">
            <a:extLst>
              <a:ext uri="{FF2B5EF4-FFF2-40B4-BE49-F238E27FC236}">
                <a16:creationId xmlns:a16="http://schemas.microsoft.com/office/drawing/2014/main" id="{1D93076F-B5CD-48F4-BBA9-23138847AF7E}"/>
              </a:ext>
            </a:extLst>
          </p:cNvPr>
          <p:cNvSpPr/>
          <p:nvPr/>
        </p:nvSpPr>
        <p:spPr>
          <a:xfrm>
            <a:off x="7013537" y="6229028"/>
            <a:ext cx="1407004" cy="206772"/>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03D2FB"/>
                </a:solidFill>
                <a:latin typeface="Arial" panose="020B0604020202020204" pitchFamily="34" charset="0"/>
                <a:cs typeface="Arial" panose="020B0604020202020204" pitchFamily="34" charset="0"/>
                <a:sym typeface="+mn-lt"/>
              </a:rPr>
              <a:t>Deduplication</a:t>
            </a: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5410774" y="5550694"/>
            <a:ext cx="4495399" cy="436216"/>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cs typeface="Arial" panose="020B0604020202020204" pitchFamily="34" charset="0"/>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cs typeface="Arial" panose="020B0604020202020204" pitchFamily="34" charset="0"/>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cs typeface="Arial" panose="020B0604020202020204" pitchFamily="34" charset="0"/>
                <a:sym typeface="+mn-lt"/>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5760770" y="5983595"/>
            <a:ext cx="1838670" cy="193148"/>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cs typeface="Arial" panose="020B0604020202020204" pitchFamily="34" charset="0"/>
                <a:sym typeface="+mn-lt"/>
              </a:rPr>
              <a:t>Compressed Data</a:t>
            </a:r>
            <a:endParaRPr lang="en-US" sz="1400" b="1">
              <a:solidFill>
                <a:schemeClr val="bg1"/>
              </a:solidFill>
              <a:latin typeface="Arial" panose="020B0604020202020204" pitchFamily="34" charset="0"/>
              <a:cs typeface="Arial" panose="020B0604020202020204" pitchFamily="34" charset="0"/>
              <a:sym typeface="+mn-lt"/>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240017" y="5409315"/>
            <a:ext cx="173159" cy="25102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lang="zh-TW" altLang="en-US" sz="1400" b="1">
              <a:latin typeface="Arial" panose="020B0604020202020204" pitchFamily="34" charset="0"/>
              <a:cs typeface="Arial" panose="020B0604020202020204" pitchFamily="34" charset="0"/>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686077" y="5409315"/>
            <a:ext cx="173159" cy="25102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lang="zh-TW" altLang="en-US" sz="1400" b="1">
              <a:latin typeface="Arial" panose="020B0604020202020204" pitchFamily="34" charset="0"/>
              <a:cs typeface="Arial" panose="020B0604020202020204" pitchFamily="34" charset="0"/>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463047" y="5409315"/>
            <a:ext cx="173159" cy="25102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lang="zh-TW" altLang="en-US" sz="1400" b="1">
              <a:latin typeface="Arial" panose="020B0604020202020204" pitchFamily="34" charset="0"/>
              <a:cs typeface="Arial" panose="020B0604020202020204" pitchFamily="34" charset="0"/>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909105" y="5409315"/>
            <a:ext cx="173159" cy="25102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lang="zh-TW" altLang="en-US" sz="1400" b="1">
              <a:latin typeface="Arial" panose="020B0604020202020204" pitchFamily="34" charset="0"/>
              <a:cs typeface="Arial" panose="020B0604020202020204" pitchFamily="34" charset="0"/>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706299" y="5730135"/>
            <a:ext cx="173159" cy="25102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A</a:t>
            </a:r>
            <a:endParaRPr lang="zh-TW" altLang="en-US" sz="1400" b="1">
              <a:latin typeface="Arial" panose="020B0604020202020204" pitchFamily="34" charset="0"/>
              <a:cs typeface="Arial" panose="020B0604020202020204" pitchFamily="34" charset="0"/>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474316" y="5739276"/>
            <a:ext cx="173159" cy="25102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C</a:t>
            </a:r>
            <a:endParaRPr lang="zh-TW" altLang="en-US" sz="1400" b="1">
              <a:latin typeface="Arial" panose="020B0604020202020204" pitchFamily="34" charset="0"/>
              <a:cs typeface="Arial" panose="020B0604020202020204" pitchFamily="34" charset="0"/>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929535" y="5730135"/>
            <a:ext cx="173159" cy="25102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B</a:t>
            </a:r>
            <a:endParaRPr lang="zh-TW" altLang="en-US" sz="1400" b="1">
              <a:latin typeface="Arial" panose="020B0604020202020204" pitchFamily="34" charset="0"/>
              <a:cs typeface="Arial" panose="020B0604020202020204" pitchFamily="34" charset="0"/>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251041" y="5739277"/>
            <a:ext cx="173159" cy="25102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cs typeface="Arial" panose="020B0604020202020204" pitchFamily="34" charset="0"/>
                <a:sym typeface="+mn-lt"/>
              </a:rPr>
              <a:t>D</a:t>
            </a:r>
            <a:endParaRPr lang="zh-TW" altLang="en-US" sz="1400" b="1">
              <a:latin typeface="Arial" panose="020B0604020202020204" pitchFamily="34" charset="0"/>
              <a:cs typeface="Arial" panose="020B0604020202020204" pitchFamily="34" charset="0"/>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9" cstate="print">
            <a:alphaModFix/>
            <a:extLst>
              <a:ext uri="{28A0092B-C50C-407E-A947-70E740481C1C}">
                <a14:useLocalDpi xmlns:a14="http://schemas.microsoft.com/office/drawing/2010/main"/>
              </a:ext>
            </a:extLst>
          </a:blip>
          <a:srcRect l="1085" t="2850" r="1272" b="2302"/>
          <a:stretch/>
        </p:blipFill>
        <p:spPr>
          <a:xfrm>
            <a:off x="7730045" y="3405784"/>
            <a:ext cx="3691362" cy="1540032"/>
          </a:xfrm>
          <a:prstGeom prst="rect">
            <a:avLst/>
          </a:prstGeom>
          <a:noFill/>
          <a:ln w="31750">
            <a:solidFill>
              <a:srgbClr val="9999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8140123" y="774335"/>
            <a:ext cx="914267" cy="5698829"/>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l="1052" t="41827" r="1820" b="10966"/>
          <a:stretch/>
        </p:blipFill>
        <p:spPr>
          <a:xfrm>
            <a:off x="5751734" y="1973102"/>
            <a:ext cx="5691120" cy="1508402"/>
          </a:xfrm>
          <a:prstGeom prst="rect">
            <a:avLst/>
          </a:prstGeom>
          <a:noFill/>
          <a:ln w="28575">
            <a:solidFill>
              <a:srgbClr val="00B0F0"/>
            </a:solidFill>
          </a:ln>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1031063" y="1931629"/>
            <a:ext cx="4119263" cy="748069"/>
          </a:xfrm>
          <a:prstGeom prst="snip2DiagRect">
            <a:avLst>
              <a:gd name="adj1" fmla="val 0"/>
              <a:gd name="adj2" fmla="val 31779"/>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 name="文字方塊 3">
            <a:extLst>
              <a:ext uri="{FF2B5EF4-FFF2-40B4-BE49-F238E27FC236}">
                <a16:creationId xmlns:a16="http://schemas.microsoft.com/office/drawing/2014/main" id="{6C345CBA-CCAF-4DD2-8C39-C05ACCD7CF34}"/>
              </a:ext>
            </a:extLst>
          </p:cNvPr>
          <p:cNvSpPr txBox="1"/>
          <p:nvPr/>
        </p:nvSpPr>
        <p:spPr>
          <a:xfrm>
            <a:off x="1119388" y="2022181"/>
            <a:ext cx="4186956" cy="584775"/>
          </a:xfrm>
          <a:prstGeom prst="rect">
            <a:avLst/>
          </a:prstGeom>
          <a:noFill/>
        </p:spPr>
        <p:txBody>
          <a:bodyPr wrap="square">
            <a:spAutoFit/>
          </a:bodyPr>
          <a:lstStyle/>
          <a:p>
            <a:pPr defTabSz="1219170">
              <a:buClr>
                <a:srgbClr val="000000"/>
              </a:buClr>
              <a:defRPr/>
            </a:pPr>
            <a:r>
              <a:rPr lang="en-US" altLang="zh-TW" sz="16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Only available when during inline data process before writing</a:t>
            </a:r>
            <a:endParaRPr lang="zh-TW" altLang="en-US" sz="16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矩形: 圓角 68">
            <a:extLst>
              <a:ext uri="{FF2B5EF4-FFF2-40B4-BE49-F238E27FC236}">
                <a16:creationId xmlns:a16="http://schemas.microsoft.com/office/drawing/2014/main" id="{10AF4F7F-3A6B-4112-9347-1B3DB6AC5CDB}"/>
              </a:ext>
            </a:extLst>
          </p:cNvPr>
          <p:cNvSpPr/>
          <p:nvPr/>
        </p:nvSpPr>
        <p:spPr>
          <a:xfrm>
            <a:off x="978956" y="2847943"/>
            <a:ext cx="2730540" cy="1283979"/>
          </a:xfrm>
          <a:prstGeom prst="roundRect">
            <a:avLst>
              <a:gd name="adj" fmla="val 4524"/>
            </a:avLst>
          </a:prstGeom>
          <a:gradFill>
            <a:gsLst>
              <a:gs pos="100000">
                <a:srgbClr val="0D2670"/>
              </a:gs>
              <a:gs pos="40000">
                <a:srgbClr val="0D60FE"/>
              </a:gs>
              <a:gs pos="50000">
                <a:srgbClr val="0D60FE">
                  <a:alpha val="69000"/>
                </a:srgbClr>
              </a:gs>
              <a:gs pos="0">
                <a:srgbClr val="1B008E"/>
              </a:gs>
            </a:gsLst>
            <a:lin ang="5400000" scaled="0"/>
          </a:gradFill>
          <a:ln w="15875">
            <a:gradFill>
              <a:gsLst>
                <a:gs pos="0">
                  <a:srgbClr val="1B008E"/>
                </a:gs>
                <a:gs pos="74000">
                  <a:srgbClr val="0D60FE"/>
                </a:gs>
                <a:gs pos="100000">
                  <a:srgbClr val="0D2670"/>
                </a:gs>
              </a:gsLst>
              <a:lin ang="5400000" scaled="1"/>
            </a:gradFill>
          </a:ln>
          <a:effectLst>
            <a:outerShdw blurRad="292100" dist="2667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0" name="Google Shape;426;p24">
            <a:extLst>
              <a:ext uri="{FF2B5EF4-FFF2-40B4-BE49-F238E27FC236}">
                <a16:creationId xmlns:a16="http://schemas.microsoft.com/office/drawing/2014/main" id="{A1A0A9DB-2E39-42EA-9437-19996825887B}"/>
              </a:ext>
            </a:extLst>
          </p:cNvPr>
          <p:cNvSpPr txBox="1"/>
          <p:nvPr/>
        </p:nvSpPr>
        <p:spPr>
          <a:xfrm>
            <a:off x="1105076" y="2968679"/>
            <a:ext cx="2471892" cy="1000981"/>
          </a:xfrm>
          <a:prstGeom prst="rect">
            <a:avLst/>
          </a:prstGeom>
          <a:noFill/>
          <a:ln>
            <a:noFill/>
          </a:ln>
        </p:spPr>
        <p:txBody>
          <a:bodyPr spcFirstLastPara="1" wrap="square" lIns="45675" tIns="45675" rIns="45675" bIns="45675" anchor="t" anchorCtr="0">
            <a:noAutofit/>
          </a:bodyPr>
          <a:lstStyle/>
          <a:p>
            <a:pPr marL="112773">
              <a:lnSpc>
                <a:spcPts val="2500"/>
              </a:lnSpc>
              <a:buClr>
                <a:schemeClr val="accent2"/>
              </a:buClr>
              <a:buSzPts val="2400"/>
            </a:pPr>
            <a:r>
              <a:rPr 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ZFS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system with inline deduplications and </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compresstion</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feature</a:t>
            </a:r>
            <a:endParaRPr 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矩形: 圓角 70">
            <a:extLst>
              <a:ext uri="{FF2B5EF4-FFF2-40B4-BE49-F238E27FC236}">
                <a16:creationId xmlns:a16="http://schemas.microsoft.com/office/drawing/2014/main" id="{90098286-E42C-4175-99F6-E2B98DDF13E4}"/>
              </a:ext>
            </a:extLst>
          </p:cNvPr>
          <p:cNvSpPr/>
          <p:nvPr/>
        </p:nvSpPr>
        <p:spPr>
          <a:xfrm>
            <a:off x="975752" y="4389076"/>
            <a:ext cx="2730540" cy="1839951"/>
          </a:xfrm>
          <a:prstGeom prst="roundRect">
            <a:avLst>
              <a:gd name="adj" fmla="val 4524"/>
            </a:avLst>
          </a:prstGeom>
          <a:gradFill>
            <a:gsLst>
              <a:gs pos="100000">
                <a:srgbClr val="0D2670"/>
              </a:gs>
              <a:gs pos="40000">
                <a:srgbClr val="0D60FE"/>
              </a:gs>
              <a:gs pos="50000">
                <a:srgbClr val="0D60FE">
                  <a:alpha val="69000"/>
                </a:srgbClr>
              </a:gs>
              <a:gs pos="0">
                <a:srgbClr val="1B008E"/>
              </a:gs>
            </a:gsLst>
            <a:lin ang="5400000" scaled="0"/>
          </a:gradFill>
          <a:ln w="15875">
            <a:gradFill>
              <a:gsLst>
                <a:gs pos="0">
                  <a:srgbClr val="1B008E"/>
                </a:gs>
                <a:gs pos="74000">
                  <a:srgbClr val="0D60FE"/>
                </a:gs>
                <a:gs pos="100000">
                  <a:srgbClr val="0D2670"/>
                </a:gs>
              </a:gsLst>
              <a:lin ang="5400000" scaled="1"/>
            </a:gradFill>
          </a:ln>
          <a:effectLst>
            <a:outerShdw blurRad="292100" dist="2667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3" name="Google Shape;427;p24">
            <a:extLst>
              <a:ext uri="{FF2B5EF4-FFF2-40B4-BE49-F238E27FC236}">
                <a16:creationId xmlns:a16="http://schemas.microsoft.com/office/drawing/2014/main" id="{00A43238-BE22-4BE1-BFBE-F30EF3C69942}"/>
              </a:ext>
            </a:extLst>
          </p:cNvPr>
          <p:cNvSpPr txBox="1"/>
          <p:nvPr/>
        </p:nvSpPr>
        <p:spPr>
          <a:xfrm>
            <a:off x="957367" y="4473030"/>
            <a:ext cx="2801547" cy="1908058"/>
          </a:xfrm>
          <a:prstGeom prst="rect">
            <a:avLst/>
          </a:prstGeom>
          <a:noFill/>
          <a:ln>
            <a:noFill/>
          </a:ln>
        </p:spPr>
        <p:txBody>
          <a:bodyPr spcFirstLastPara="1" wrap="square" lIns="91425" tIns="91425" rIns="91425" bIns="91425" anchor="t" anchorCtr="0">
            <a:noAutofit/>
          </a:bodyPr>
          <a:lstStyle/>
          <a:p>
            <a:pPr marL="104775">
              <a:lnSpc>
                <a:spcPts val="1900"/>
              </a:lnSpc>
              <a:buClr>
                <a:srgbClr val="D8D8D8"/>
              </a:buClr>
              <a:buSzPts val="1400"/>
            </a:pPr>
            <a:r>
              <a:rPr lang="zh-TW" altLang="en-US"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It's </a:t>
            </a:r>
            <a:r>
              <a:rPr lang="en-US" altLang="zh-TW" sz="1600">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the best choice to pair with the all-flash and SSD storage because it reduces the data size and pattern that need to be written to the SSD directly. </a:t>
            </a:r>
            <a:endParaRPr lang="en-US" altLang="zh-TW" sz="1600">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3926633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群組 66" hidden="1">
            <a:extLst>
              <a:ext uri="{FF2B5EF4-FFF2-40B4-BE49-F238E27FC236}">
                <a16:creationId xmlns:a16="http://schemas.microsoft.com/office/drawing/2014/main" id="{07690929-3C77-47F2-AD2D-4A66D7951212}"/>
              </a:ext>
            </a:extLst>
          </p:cNvPr>
          <p:cNvGrpSpPr/>
          <p:nvPr/>
        </p:nvGrpSpPr>
        <p:grpSpPr>
          <a:xfrm>
            <a:off x="606169" y="6869731"/>
            <a:ext cx="11119699" cy="2088511"/>
            <a:chOff x="606169" y="6869730"/>
            <a:chExt cx="11119699" cy="2088510"/>
          </a:xfrm>
        </p:grpSpPr>
        <p:pic>
          <p:nvPicPr>
            <p:cNvPr id="15" name="Picture 14">
              <a:extLst>
                <a:ext uri="{FF2B5EF4-FFF2-40B4-BE49-F238E27FC236}">
                  <a16:creationId xmlns:a16="http://schemas.microsoft.com/office/drawing/2014/main" id="{A2F89324-6F9D-46B5-A0F7-4E0D78BFBE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9450" y="6869730"/>
              <a:ext cx="3676418" cy="1364609"/>
            </a:xfrm>
            <a:prstGeom prst="rect">
              <a:avLst/>
            </a:prstGeom>
          </p:spPr>
        </p:pic>
        <p:sp>
          <p:nvSpPr>
            <p:cNvPr id="16" name="Rectangle 15">
              <a:extLst>
                <a:ext uri="{FF2B5EF4-FFF2-40B4-BE49-F238E27FC236}">
                  <a16:creationId xmlns:a16="http://schemas.microsoft.com/office/drawing/2014/main" id="{BD463888-2BF6-402A-BF7D-1CE79AB7DE31}"/>
                </a:ext>
              </a:extLst>
            </p:cNvPr>
            <p:cNvSpPr/>
            <p:nvPr/>
          </p:nvSpPr>
          <p:spPr>
            <a:xfrm>
              <a:off x="3432369" y="6942133"/>
              <a:ext cx="4719949" cy="72092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3" name="Picture 3" descr="A picture containing truck, microwave, standing&#10;&#10;Description generated with very high confidence">
              <a:extLst>
                <a:ext uri="{FF2B5EF4-FFF2-40B4-BE49-F238E27FC236}">
                  <a16:creationId xmlns:a16="http://schemas.microsoft.com/office/drawing/2014/main" id="{D9A599FB-7B82-4544-A1B7-018A007203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169" y="7361045"/>
              <a:ext cx="3440935" cy="1597195"/>
            </a:xfrm>
            <a:prstGeom prst="rect">
              <a:avLst/>
            </a:prstGeom>
          </p:spPr>
        </p:pic>
        <p:pic>
          <p:nvPicPr>
            <p:cNvPr id="5" name="Picture 5" descr="A picture containing green, table, computer, man&#10;&#10;Description generated with very high confidence">
              <a:extLst>
                <a:ext uri="{FF2B5EF4-FFF2-40B4-BE49-F238E27FC236}">
                  <a16:creationId xmlns:a16="http://schemas.microsoft.com/office/drawing/2014/main" id="{0D1C2CF9-0F83-4AF9-9127-2500E3657F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88316" y="7288126"/>
              <a:ext cx="3615368" cy="1642045"/>
            </a:xfrm>
            <a:prstGeom prst="rect">
              <a:avLst/>
            </a:prstGeom>
          </p:spPr>
        </p:pic>
      </p:grpSp>
      <p:sp>
        <p:nvSpPr>
          <p:cNvPr id="2" name="Title 1">
            <a:extLst>
              <a:ext uri="{FF2B5EF4-FFF2-40B4-BE49-F238E27FC236}">
                <a16:creationId xmlns:a16="http://schemas.microsoft.com/office/drawing/2014/main" id="{1AC966FB-60B6-42DA-B1C5-EAAC966AC7B4}"/>
              </a:ext>
            </a:extLst>
          </p:cNvPr>
          <p:cNvSpPr>
            <a:spLocks noGrp="1"/>
          </p:cNvSpPr>
          <p:nvPr>
            <p:ph type="title" idx="4294967295"/>
          </p:nvPr>
        </p:nvSpPr>
        <p:spPr>
          <a:xfrm>
            <a:off x="372412" y="353138"/>
            <a:ext cx="11819587" cy="1208962"/>
          </a:xfrm>
        </p:spPr>
        <p:txBody>
          <a:bodyPr>
            <a:noAutofit/>
          </a:bodyPr>
          <a:lstStyle/>
          <a:p>
            <a:pPr algn="ctr"/>
            <a:r>
              <a:rPr lang="en-US" altLang="zh-CN" sz="3733" b="1">
                <a:solidFill>
                  <a:schemeClr val="bg1"/>
                </a:solidFill>
                <a:latin typeface="Arial" panose="020B0604020202020204" pitchFamily="34" charset="0"/>
                <a:ea typeface="Microsoft JhengHei UI" panose="020B0604030504040204" pitchFamily="34" charset="-120"/>
                <a:cs typeface="Arial" panose="020B0604020202020204" pitchFamily="34" charset="0"/>
                <a:sym typeface="Arial" panose="020B0604020202020204" pitchFamily="34" charset="0"/>
              </a:rPr>
              <a:t>Patented QSAL technology: preventing </a:t>
            </a:r>
            <a:br>
              <a:rPr lang="en-US" altLang="zh-CN" sz="3733" b="1">
                <a:solidFill>
                  <a:schemeClr val="bg1"/>
                </a:solidFill>
                <a:latin typeface="Arial" panose="020B0604020202020204" pitchFamily="34" charset="0"/>
                <a:ea typeface="Microsoft JhengHei UI" panose="020B0604030504040204" pitchFamily="34" charset="-120"/>
                <a:cs typeface="Arial" panose="020B0604020202020204" pitchFamily="34" charset="0"/>
                <a:sym typeface="Arial" panose="020B0604020202020204" pitchFamily="34" charset="0"/>
              </a:rPr>
            </a:br>
            <a:r>
              <a:rPr lang="en-US" altLang="zh-CN" sz="3733" b="1">
                <a:solidFill>
                  <a:schemeClr val="bg1"/>
                </a:solidFill>
                <a:latin typeface="Arial" panose="020B0604020202020204" pitchFamily="34" charset="0"/>
                <a:ea typeface="Microsoft JhengHei UI" panose="020B0604030504040204" pitchFamily="34" charset="-120"/>
                <a:cs typeface="Arial" panose="020B0604020202020204" pitchFamily="34" charset="0"/>
                <a:sym typeface="Arial" panose="020B0604020202020204" pitchFamily="34" charset="0"/>
              </a:rPr>
              <a:t>multiple SSD malfunctioning at the same time</a:t>
            </a:r>
            <a:endParaRPr lang="zh-TW" altLang="en-US" sz="3733" b="1">
              <a:solidFill>
                <a:schemeClr val="bg1"/>
              </a:solidFill>
              <a:latin typeface="Arial" panose="020B0604020202020204" pitchFamily="34" charset="0"/>
              <a:ea typeface="Microsoft JhengHei UI" panose="020B0604030504040204" pitchFamily="34" charset="-120"/>
              <a:cs typeface="Arial" panose="020B0604020202020204" pitchFamily="34" charset="0"/>
              <a:sym typeface="Arial" panose="020B0604020202020204" pitchFamily="34" charset="0"/>
            </a:endParaRPr>
          </a:p>
        </p:txBody>
      </p:sp>
      <p:sp>
        <p:nvSpPr>
          <p:cNvPr id="10" name="TextBox 7">
            <a:extLst>
              <a:ext uri="{FF2B5EF4-FFF2-40B4-BE49-F238E27FC236}">
                <a16:creationId xmlns:a16="http://schemas.microsoft.com/office/drawing/2014/main" id="{56D08D42-EA5F-47A4-BCE3-A2680E9FFDBE}"/>
              </a:ext>
            </a:extLst>
          </p:cNvPr>
          <p:cNvSpPr txBox="1"/>
          <p:nvPr/>
        </p:nvSpPr>
        <p:spPr>
          <a:xfrm>
            <a:off x="7146978" y="1886328"/>
            <a:ext cx="4270884" cy="1015663"/>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Corresponding to SSD RAID 5 / 6 / 50 / 60 / TP(Triple Parity) will be enabled by default</a:t>
            </a:r>
            <a:r>
              <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automatically.</a:t>
            </a:r>
            <a:endParaRPr lang="zh-TW" altLang="en-US"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8" name="群組 37">
            <a:extLst>
              <a:ext uri="{FF2B5EF4-FFF2-40B4-BE49-F238E27FC236}">
                <a16:creationId xmlns:a16="http://schemas.microsoft.com/office/drawing/2014/main" id="{B985C7A4-1B89-45E2-AAD0-E6574A0CD710}"/>
              </a:ext>
            </a:extLst>
          </p:cNvPr>
          <p:cNvGrpSpPr/>
          <p:nvPr/>
        </p:nvGrpSpPr>
        <p:grpSpPr>
          <a:xfrm>
            <a:off x="372415" y="2381653"/>
            <a:ext cx="1496016" cy="1283056"/>
            <a:chOff x="131649" y="1834173"/>
            <a:chExt cx="1122012" cy="962292"/>
          </a:xfrm>
        </p:grpSpPr>
        <p:grpSp>
          <p:nvGrpSpPr>
            <p:cNvPr id="21" name="群組 20">
              <a:extLst>
                <a:ext uri="{FF2B5EF4-FFF2-40B4-BE49-F238E27FC236}">
                  <a16:creationId xmlns:a16="http://schemas.microsoft.com/office/drawing/2014/main" id="{5F3D6AE0-1F58-4F21-B7A8-D1188C63F7EF}"/>
                </a:ext>
              </a:extLst>
            </p:cNvPr>
            <p:cNvGrpSpPr/>
            <p:nvPr/>
          </p:nvGrpSpPr>
          <p:grpSpPr>
            <a:xfrm>
              <a:off x="131649" y="1834173"/>
              <a:ext cx="1122012" cy="962292"/>
              <a:chOff x="2369950" y="1485343"/>
              <a:chExt cx="1289765" cy="1106165"/>
            </a:xfrm>
          </p:grpSpPr>
          <p:pic>
            <p:nvPicPr>
              <p:cNvPr id="18" name="圖形 17">
                <a:extLst>
                  <a:ext uri="{FF2B5EF4-FFF2-40B4-BE49-F238E27FC236}">
                    <a16:creationId xmlns:a16="http://schemas.microsoft.com/office/drawing/2014/main" id="{73956904-DDCF-4388-9C48-8D03B38158E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11443"/>
              <a:stretch/>
            </p:blipFill>
            <p:spPr>
              <a:xfrm rot="5400000">
                <a:off x="2433238" y="1422055"/>
                <a:ext cx="1106165" cy="1232742"/>
              </a:xfrm>
              <a:prstGeom prst="rect">
                <a:avLst/>
              </a:prstGeom>
              <a:effectLst>
                <a:outerShdw blurRad="215900" dist="190500" dir="780000" sx="94000" sy="94000" algn="tl" rotWithShape="0">
                  <a:prstClr val="black">
                    <a:alpha val="40000"/>
                  </a:prstClr>
                </a:outerShdw>
              </a:effectLst>
            </p:spPr>
          </p:pic>
          <p:sp>
            <p:nvSpPr>
              <p:cNvPr id="20" name="矩形 19">
                <a:extLst>
                  <a:ext uri="{FF2B5EF4-FFF2-40B4-BE49-F238E27FC236}">
                    <a16:creationId xmlns:a16="http://schemas.microsoft.com/office/drawing/2014/main" id="{3785324E-EE9B-4BA3-BB4C-27B682C5B08C}"/>
                  </a:ext>
                </a:extLst>
              </p:cNvPr>
              <p:cNvSpPr/>
              <p:nvPr/>
            </p:nvSpPr>
            <p:spPr>
              <a:xfrm>
                <a:off x="2426974" y="1660190"/>
                <a:ext cx="1232741"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b="1">
                    <a:solidFill>
                      <a:schemeClr val="bg1"/>
                    </a:solidFill>
                    <a:latin typeface="微軟正黑體" panose="020B0604030504040204" pitchFamily="34" charset="-120"/>
                    <a:ea typeface="微軟正黑體" panose="020B0604030504040204" pitchFamily="34" charset="-120"/>
                  </a:rPr>
                  <a:t>QSAL</a:t>
                </a:r>
              </a:p>
              <a:p>
                <a:pPr algn="ctr"/>
                <a:r>
                  <a:rPr kumimoji="1" lang="zh-TW" altLang="en-US" sz="1600" b="1">
                    <a:solidFill>
                      <a:schemeClr val="bg1"/>
                    </a:solidFill>
                    <a:latin typeface="微軟正黑體" panose="020B0604030504040204" pitchFamily="34" charset="-120"/>
                    <a:ea typeface="微軟正黑體" panose="020B0604030504040204" pitchFamily="34" charset="-120"/>
                  </a:rPr>
                  <a:t> </a:t>
                </a:r>
                <a:r>
                  <a:rPr kumimoji="1" lang="en-US" altLang="zh-TW" sz="1333" b="1">
                    <a:solidFill>
                      <a:srgbClr val="FF6600"/>
                    </a:solidFill>
                    <a:latin typeface="微軟正黑體" panose="020B0604030504040204" pitchFamily="34" charset="-120"/>
                    <a:ea typeface="微軟正黑體" panose="020B0604030504040204" pitchFamily="34" charset="-120"/>
                  </a:rPr>
                  <a:t>dynamic distribution</a:t>
                </a:r>
                <a:endParaRPr kumimoji="1" lang="zh-TW" altLang="en-US" sz="1600" b="1">
                  <a:solidFill>
                    <a:srgbClr val="FF6600"/>
                  </a:solidFill>
                  <a:latin typeface="微軟正黑體" panose="020B0604030504040204" pitchFamily="34" charset="-120"/>
                  <a:ea typeface="微軟正黑體" panose="020B0604030504040204" pitchFamily="34" charset="-120"/>
                </a:endParaRPr>
              </a:p>
            </p:txBody>
          </p:sp>
        </p:grpSp>
        <p:pic>
          <p:nvPicPr>
            <p:cNvPr id="33" name="圖形 32">
              <a:extLst>
                <a:ext uri="{FF2B5EF4-FFF2-40B4-BE49-F238E27FC236}">
                  <a16:creationId xmlns:a16="http://schemas.microsoft.com/office/drawing/2014/main" id="{A6F40338-8F51-4218-8159-DA4F563275D0}"/>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1878018"/>
              <a:ext cx="876300" cy="123958"/>
            </a:xfrm>
            <a:prstGeom prst="rect">
              <a:avLst/>
            </a:prstGeom>
          </p:spPr>
        </p:pic>
        <p:pic>
          <p:nvPicPr>
            <p:cNvPr id="36" name="圖形 35">
              <a:extLst>
                <a:ext uri="{FF2B5EF4-FFF2-40B4-BE49-F238E27FC236}">
                  <a16:creationId xmlns:a16="http://schemas.microsoft.com/office/drawing/2014/main" id="{5EDBBBE7-3873-4994-B990-77AA340073F1}"/>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2610221"/>
              <a:ext cx="876300" cy="123958"/>
            </a:xfrm>
            <a:prstGeom prst="rect">
              <a:avLst/>
            </a:prstGeom>
          </p:spPr>
        </p:pic>
      </p:grpSp>
      <p:pic>
        <p:nvPicPr>
          <p:cNvPr id="8" name="圖形 7">
            <a:extLst>
              <a:ext uri="{FF2B5EF4-FFF2-40B4-BE49-F238E27FC236}">
                <a16:creationId xmlns:a16="http://schemas.microsoft.com/office/drawing/2014/main" id="{836B1107-5FBC-4C47-B810-C71F8E51137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72413" y="4012909"/>
            <a:ext cx="6417915" cy="2491952"/>
          </a:xfrm>
          <a:prstGeom prst="rect">
            <a:avLst/>
          </a:prstGeom>
        </p:spPr>
      </p:pic>
      <p:pic>
        <p:nvPicPr>
          <p:cNvPr id="22" name="圖片 21" descr="一張含有 文字, 電子用品 的圖片&#10;&#10;自動產生的描述">
            <a:extLst>
              <a:ext uri="{FF2B5EF4-FFF2-40B4-BE49-F238E27FC236}">
                <a16:creationId xmlns:a16="http://schemas.microsoft.com/office/drawing/2014/main" id="{781122D8-8B94-17C5-FA54-39C7A9DE02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5312" y="2522751"/>
            <a:ext cx="4702272" cy="803149"/>
          </a:xfrm>
          <a:prstGeom prst="rect">
            <a:avLst/>
          </a:prstGeom>
        </p:spPr>
      </p:pic>
      <p:pic>
        <p:nvPicPr>
          <p:cNvPr id="23" name="圖形 22">
            <a:extLst>
              <a:ext uri="{FF2B5EF4-FFF2-40B4-BE49-F238E27FC236}">
                <a16:creationId xmlns:a16="http://schemas.microsoft.com/office/drawing/2014/main" id="{73901FFA-CF43-918C-32C7-372D8B0245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31281" y="3232288"/>
            <a:ext cx="3705547" cy="2983980"/>
          </a:xfrm>
          <a:prstGeom prst="rect">
            <a:avLst/>
          </a:prstGeom>
        </p:spPr>
      </p:pic>
    </p:spTree>
    <p:extLst>
      <p:ext uri="{BB962C8B-B14F-4D97-AF65-F5344CB8AC3E}">
        <p14:creationId xmlns:p14="http://schemas.microsoft.com/office/powerpoint/2010/main" val="1629482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8" name="Google Shape;100;p19">
            <a:extLst>
              <a:ext uri="{FF2B5EF4-FFF2-40B4-BE49-F238E27FC236}">
                <a16:creationId xmlns:a16="http://schemas.microsoft.com/office/drawing/2014/main" id="{553F454B-0ED1-3A40-8BD5-FB59CA4CD6B4}"/>
              </a:ext>
            </a:extLst>
          </p:cNvPr>
          <p:cNvPicPr preferRelativeResize="0"/>
          <p:nvPr/>
        </p:nvPicPr>
        <p:blipFill rotWithShape="1">
          <a:blip r:embed="rId3">
            <a:alphaModFix/>
          </a:blip>
          <a:srcRect b="32103"/>
          <a:stretch/>
        </p:blipFill>
        <p:spPr>
          <a:xfrm>
            <a:off x="0" y="4692566"/>
            <a:ext cx="5282743" cy="2165434"/>
          </a:xfrm>
          <a:prstGeom prst="rect">
            <a:avLst/>
          </a:prstGeom>
          <a:noFill/>
          <a:ln>
            <a:noFill/>
          </a:ln>
        </p:spPr>
      </p:pic>
      <p:sp>
        <p:nvSpPr>
          <p:cNvPr id="79" name="Google Shape;79;p16"/>
          <p:cNvSpPr txBox="1">
            <a:spLocks noGrp="1"/>
          </p:cNvSpPr>
          <p:nvPr>
            <p:ph type="title" idx="4294967295"/>
          </p:nvPr>
        </p:nvSpPr>
        <p:spPr>
          <a:xfrm>
            <a:off x="392145" y="366973"/>
            <a:ext cx="5384800" cy="763588"/>
          </a:xfrm>
          <a:prstGeom prst="rect">
            <a:avLst/>
          </a:prstGeom>
        </p:spPr>
        <p:txBody>
          <a:bodyPr spcFirstLastPara="1" vert="horz" wrap="square" lIns="121900" tIns="121900" rIns="121900" bIns="121900" rtlCol="0" anchor="t" anchorCtr="0">
            <a:noAutofit/>
          </a:bodyPr>
          <a:lstStyle/>
          <a:p>
            <a:pPr>
              <a:spcBef>
                <a:spcPts val="0"/>
              </a:spcBef>
            </a:pPr>
            <a:r>
              <a:rPr lang="en" sz="4267" b="1">
                <a:solidFill>
                  <a:schemeClr val="bg1"/>
                </a:solidFill>
                <a:latin typeface="Arial" panose="020B0604020202020204" pitchFamily="34" charset="0"/>
                <a:ea typeface="微軟正黑體" panose="020B0604030504040204" pitchFamily="34" charset="-120"/>
                <a:cs typeface="Arial" panose="020B0604020202020204" pitchFamily="34" charset="0"/>
              </a:rPr>
              <a:t>Kernel 5.10 LTS</a:t>
            </a:r>
            <a:endParaRPr sz="4267"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Google Shape;61;p14">
            <a:extLst>
              <a:ext uri="{FF2B5EF4-FFF2-40B4-BE49-F238E27FC236}">
                <a16:creationId xmlns:a16="http://schemas.microsoft.com/office/drawing/2014/main" id="{DE0ADD0E-2CC2-4E38-9A1F-0AAB0121A19A}"/>
              </a:ext>
            </a:extLst>
          </p:cNvPr>
          <p:cNvSpPr txBox="1">
            <a:spLocks/>
          </p:cNvSpPr>
          <p:nvPr/>
        </p:nvSpPr>
        <p:spPr>
          <a:xfrm>
            <a:off x="192989" y="1213753"/>
            <a:ext cx="6275672" cy="1379273"/>
          </a:xfrm>
          <a:prstGeom prst="rect">
            <a:avLst/>
          </a:prstGeom>
          <a:noFill/>
          <a:ln>
            <a:noFill/>
          </a:ln>
        </p:spPr>
        <p:txBody>
          <a:bodyPr spcFirstLastPara="1" wrap="square" lIns="121900" tIns="121900" rIns="121900" bIns="121900" anchor="t" anchorCtr="0">
            <a:normAutofit fontScale="925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buNone/>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The </a:t>
            </a: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rPr>
              <a:t>QuTS</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 hero operating system is based on the ZFS file system. It can provide the data integrity, safety, and efficiency required for all flash storage.	</a:t>
            </a:r>
            <a:r>
              <a:rPr lang="en-US" altLang="zh-TW">
                <a:latin typeface="Arial" panose="020B0604020202020204" pitchFamily="34" charset="0"/>
                <a:ea typeface="微軟正黑體" panose="020B0604030504040204" pitchFamily="34" charset="-120"/>
                <a:cs typeface="Arial" panose="020B0604020202020204" pitchFamily="34" charset="0"/>
              </a:rPr>
              <a:t>		</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Google Shape;79;p16">
            <a:extLst>
              <a:ext uri="{FF2B5EF4-FFF2-40B4-BE49-F238E27FC236}">
                <a16:creationId xmlns:a16="http://schemas.microsoft.com/office/drawing/2014/main" id="{C49462F0-8AD7-004E-B3F1-27A03F397CC2}"/>
              </a:ext>
            </a:extLst>
          </p:cNvPr>
          <p:cNvSpPr txBox="1">
            <a:spLocks/>
          </p:cNvSpPr>
          <p:nvPr/>
        </p:nvSpPr>
        <p:spPr>
          <a:xfrm>
            <a:off x="313129" y="2415817"/>
            <a:ext cx="6155532" cy="764117"/>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4267" b="1">
                <a:solidFill>
                  <a:schemeClr val="bg1"/>
                </a:solidFill>
                <a:latin typeface="Arial" panose="020B0604020202020204" pitchFamily="34" charset="0"/>
                <a:ea typeface="微軟正黑體" panose="020B0604030504040204" pitchFamily="34" charset="-120"/>
                <a:cs typeface="Arial" panose="020B0604020202020204" pitchFamily="34" charset="0"/>
              </a:rPr>
              <a:t>User friendly interface</a:t>
            </a:r>
          </a:p>
        </p:txBody>
      </p:sp>
      <p:sp>
        <p:nvSpPr>
          <p:cNvPr id="6" name="Google Shape;61;p14">
            <a:extLst>
              <a:ext uri="{FF2B5EF4-FFF2-40B4-BE49-F238E27FC236}">
                <a16:creationId xmlns:a16="http://schemas.microsoft.com/office/drawing/2014/main" id="{B9483B98-EA55-F740-B533-AB995A0DC168}"/>
              </a:ext>
            </a:extLst>
          </p:cNvPr>
          <p:cNvSpPr txBox="1">
            <a:spLocks/>
          </p:cNvSpPr>
          <p:nvPr/>
        </p:nvSpPr>
        <p:spPr>
          <a:xfrm>
            <a:off x="313128" y="3230100"/>
            <a:ext cx="6055303" cy="13792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buClr>
                <a:schemeClr val="dk1"/>
              </a:buClr>
              <a:buSzPts val="1100"/>
              <a:buNone/>
            </a:pPr>
            <a:r>
              <a:rPr lang="en" altLang="zh-TW" sz="1600">
                <a:solidFill>
                  <a:schemeClr val="bg1"/>
                </a:solidFill>
                <a:latin typeface="Arial" panose="020B0604020202020204" pitchFamily="34" charset="0"/>
                <a:cs typeface="Arial" panose="020B0604020202020204" pitchFamily="34" charset="0"/>
              </a:rPr>
              <a:t>QuTS hero combines the app-based QTS with a 128-bit ZFS file system to provide flexible storage management, comprehensive data protection and optimized performance to meet the needs of business-critical applications.</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 name="Google Shape;116;p21">
            <a:extLst>
              <a:ext uri="{FF2B5EF4-FFF2-40B4-BE49-F238E27FC236}">
                <a16:creationId xmlns:a16="http://schemas.microsoft.com/office/drawing/2014/main" id="{899F9116-C85B-8F43-A322-B81016ECE589}"/>
              </a:ext>
            </a:extLst>
          </p:cNvPr>
          <p:cNvPicPr preferRelativeResize="0"/>
          <p:nvPr/>
        </p:nvPicPr>
        <p:blipFill>
          <a:blip r:embed="rId4">
            <a:alphaModFix/>
          </a:blip>
          <a:stretch>
            <a:fillRect/>
          </a:stretch>
        </p:blipFill>
        <p:spPr>
          <a:xfrm>
            <a:off x="5284968" y="4692565"/>
            <a:ext cx="1734993" cy="2165435"/>
          </a:xfrm>
          <a:prstGeom prst="rect">
            <a:avLst/>
          </a:prstGeom>
          <a:noFill/>
          <a:ln>
            <a:noFill/>
          </a:ln>
        </p:spPr>
      </p:pic>
      <p:cxnSp>
        <p:nvCxnSpPr>
          <p:cNvPr id="7" name="直線接點 6">
            <a:extLst>
              <a:ext uri="{FF2B5EF4-FFF2-40B4-BE49-F238E27FC236}">
                <a16:creationId xmlns:a16="http://schemas.microsoft.com/office/drawing/2014/main" id="{78E8E570-8E5F-544D-9657-DC5870ECC9E5}"/>
              </a:ext>
            </a:extLst>
          </p:cNvPr>
          <p:cNvCxnSpPr>
            <a:cxnSpLocks/>
          </p:cNvCxnSpPr>
          <p:nvPr/>
        </p:nvCxnSpPr>
        <p:spPr>
          <a:xfrm>
            <a:off x="410369" y="3251889"/>
            <a:ext cx="5785671" cy="0"/>
          </a:xfrm>
          <a:prstGeom prst="line">
            <a:avLst/>
          </a:prstGeom>
          <a:ln w="25400">
            <a:gradFill>
              <a:gsLst>
                <a:gs pos="39000">
                  <a:schemeClr val="accent4"/>
                </a:gs>
                <a:gs pos="100000">
                  <a:srgbClr val="F34F21"/>
                </a:gs>
                <a:gs pos="0">
                  <a:srgbClr val="F34F21"/>
                </a:gs>
              </a:gsLst>
              <a:lin ang="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A398380A-CCFC-E244-6178-9299D9312299}"/>
              </a:ext>
            </a:extLst>
          </p:cNvPr>
          <p:cNvCxnSpPr>
            <a:cxnSpLocks/>
          </p:cNvCxnSpPr>
          <p:nvPr/>
        </p:nvCxnSpPr>
        <p:spPr>
          <a:xfrm>
            <a:off x="410369" y="1188631"/>
            <a:ext cx="5785671" cy="0"/>
          </a:xfrm>
          <a:prstGeom prst="line">
            <a:avLst/>
          </a:prstGeom>
          <a:ln w="25400">
            <a:gradFill>
              <a:gsLst>
                <a:gs pos="39000">
                  <a:schemeClr val="accent4"/>
                </a:gs>
                <a:gs pos="100000">
                  <a:srgbClr val="F34F21"/>
                </a:gs>
                <a:gs pos="0">
                  <a:srgbClr val="F34F21"/>
                </a:gs>
              </a:gsLst>
              <a:lin ang="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
            <a:extLst>
              <a:ext uri="{FF2B5EF4-FFF2-40B4-BE49-F238E27FC236}">
                <a16:creationId xmlns:a16="http://schemas.microsoft.com/office/drawing/2014/main" id="{CD52B9E8-5EFC-46E4-ADF2-A50AF14DE864}"/>
              </a:ext>
            </a:extLst>
          </p:cNvPr>
          <p:cNvSpPr txBox="1"/>
          <p:nvPr/>
        </p:nvSpPr>
        <p:spPr>
          <a:xfrm>
            <a:off x="2783263" y="5789313"/>
            <a:ext cx="810313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00">
                <a:solidFill>
                  <a:schemeClr val="bg1"/>
                </a:solidFill>
                <a:latin typeface="Arial" panose="020B0604020202020204" pitchFamily="34" charset="0"/>
                <a:cs typeface="Arial" panose="020B0604020202020204" pitchFamily="34" charset="0"/>
                <a:sym typeface="Arial" panose="020B0604020202020204" pitchFamily="34" charset="0"/>
              </a:rPr>
              <a:t>Avoid silent data corruption that occurred on the running system.</a:t>
            </a:r>
            <a:endParaRPr lang="zh-TW" altLang="en-US" sz="2000">
              <a:solidFill>
                <a:schemeClr val="bg1"/>
              </a:solidFill>
              <a:latin typeface="Arial" panose="020B0604020202020204" pitchFamily="34" charset="0"/>
              <a:cs typeface="Arial" panose="020B0604020202020204" pitchFamily="34" charset="0"/>
              <a:sym typeface="Arial" panose="020B0604020202020204" pitchFamily="34" charset="0"/>
            </a:endParaRPr>
          </a:p>
        </p:txBody>
      </p:sp>
      <p:pic>
        <p:nvPicPr>
          <p:cNvPr id="50" name="圖形 49">
            <a:extLst>
              <a:ext uri="{FF2B5EF4-FFF2-40B4-BE49-F238E27FC236}">
                <a16:creationId xmlns:a16="http://schemas.microsoft.com/office/drawing/2014/main" id="{9B618E09-8CDD-4F26-9E4D-FFA13EE30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9286" y="1521492"/>
            <a:ext cx="8983364" cy="3100237"/>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7D017CB4-4791-4387-9FFE-FEF144C8172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534747" y="4560410"/>
            <a:ext cx="2747593" cy="1070411"/>
          </a:xfrm>
          <a:prstGeom prst="rect">
            <a:avLst/>
          </a:prstGeom>
          <a:effectLst>
            <a:outerShdw blurRad="50800" dist="38100" dir="2700000" algn="tl" rotWithShape="0">
              <a:prstClr val="black">
                <a:alpha val="40000"/>
              </a:prstClr>
            </a:outerShdw>
          </a:effectLst>
        </p:spPr>
      </p:pic>
      <p:sp>
        <p:nvSpPr>
          <p:cNvPr id="52" name="文字方塊 51">
            <a:extLst>
              <a:ext uri="{FF2B5EF4-FFF2-40B4-BE49-F238E27FC236}">
                <a16:creationId xmlns:a16="http://schemas.microsoft.com/office/drawing/2014/main" id="{DA92CDAE-0A58-406F-A6D4-543D19C2893C}"/>
              </a:ext>
            </a:extLst>
          </p:cNvPr>
          <p:cNvSpPr txBox="1"/>
          <p:nvPr/>
        </p:nvSpPr>
        <p:spPr>
          <a:xfrm>
            <a:off x="2519509" y="4639304"/>
            <a:ext cx="2672145" cy="912301"/>
          </a:xfrm>
          <a:prstGeom prst="rect">
            <a:avLst/>
          </a:prstGeom>
          <a:noFill/>
        </p:spPr>
        <p:txBody>
          <a:bodyPr wrap="square" rtlCol="0">
            <a:spAutoFit/>
          </a:bodyPr>
          <a:lstStyle/>
          <a:p>
            <a:pPr algn="ctr">
              <a:lnSpc>
                <a:spcPts val="2200"/>
              </a:lnSpc>
            </a:pP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Checksum comparison is wrong, discover the data corruption</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3" name="圖片 52">
            <a:extLst>
              <a:ext uri="{FF2B5EF4-FFF2-40B4-BE49-F238E27FC236}">
                <a16:creationId xmlns:a16="http://schemas.microsoft.com/office/drawing/2014/main" id="{E52F1026-A2BA-4749-B2DF-1E0586C677F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684315" y="4560410"/>
            <a:ext cx="2747593" cy="1070411"/>
          </a:xfrm>
          <a:prstGeom prst="rect">
            <a:avLst/>
          </a:prstGeom>
          <a:effectLst>
            <a:outerShdw blurRad="50800" dist="38100" dir="2700000" algn="tl" rotWithShape="0">
              <a:prstClr val="black">
                <a:alpha val="40000"/>
              </a:prstClr>
            </a:outerShdw>
          </a:effectLst>
        </p:spPr>
      </p:pic>
      <p:sp>
        <p:nvSpPr>
          <p:cNvPr id="54" name="文字方塊 53">
            <a:extLst>
              <a:ext uri="{FF2B5EF4-FFF2-40B4-BE49-F238E27FC236}">
                <a16:creationId xmlns:a16="http://schemas.microsoft.com/office/drawing/2014/main" id="{94F80B60-54D0-46D8-B2DB-AEA147BC1814}"/>
              </a:ext>
            </a:extLst>
          </p:cNvPr>
          <p:cNvSpPr txBox="1"/>
          <p:nvPr/>
        </p:nvSpPr>
        <p:spPr>
          <a:xfrm>
            <a:off x="5832473" y="4688013"/>
            <a:ext cx="2521172" cy="630173"/>
          </a:xfrm>
          <a:prstGeom prst="rect">
            <a:avLst/>
          </a:prstGeom>
          <a:noFill/>
        </p:spPr>
        <p:txBody>
          <a:bodyPr wrap="square" rtlCol="0">
            <a:spAutoFit/>
          </a:bodyPr>
          <a:lstStyle/>
          <a:p>
            <a:pPr algn="ctr">
              <a:lnSpc>
                <a:spcPts val="2200"/>
              </a:lnSpc>
            </a:pP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Get the correct data from the Data Copy</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5" name="圖片 54">
            <a:extLst>
              <a:ext uri="{FF2B5EF4-FFF2-40B4-BE49-F238E27FC236}">
                <a16:creationId xmlns:a16="http://schemas.microsoft.com/office/drawing/2014/main" id="{FB030C2C-6D1A-4826-8A02-6038011D862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14834" y="4560410"/>
            <a:ext cx="2747593" cy="1070411"/>
          </a:xfrm>
          <a:prstGeom prst="rect">
            <a:avLst/>
          </a:prstGeom>
          <a:effectLst>
            <a:outerShdw blurRad="50800" dist="38100" dir="2700000" algn="tl" rotWithShape="0">
              <a:prstClr val="black">
                <a:alpha val="40000"/>
              </a:prstClr>
            </a:outerShdw>
          </a:effectLst>
        </p:spPr>
      </p:pic>
      <p:sp>
        <p:nvSpPr>
          <p:cNvPr id="56" name="文字方塊 55">
            <a:extLst>
              <a:ext uri="{FF2B5EF4-FFF2-40B4-BE49-F238E27FC236}">
                <a16:creationId xmlns:a16="http://schemas.microsoft.com/office/drawing/2014/main" id="{87DF75F9-55C6-458D-A0F6-C5F89A75ED84}"/>
              </a:ext>
            </a:extLst>
          </p:cNvPr>
          <p:cNvSpPr txBox="1"/>
          <p:nvPr/>
        </p:nvSpPr>
        <p:spPr>
          <a:xfrm>
            <a:off x="8840406" y="4639624"/>
            <a:ext cx="2672145" cy="911981"/>
          </a:xfrm>
          <a:prstGeom prst="rect">
            <a:avLst/>
          </a:prstGeom>
          <a:noFill/>
        </p:spPr>
        <p:txBody>
          <a:bodyPr wrap="square" rtlCol="0">
            <a:spAutoFit/>
          </a:bodyPr>
          <a:lstStyle/>
          <a:p>
            <a:pPr algn="ctr">
              <a:lnSpc>
                <a:spcPts val="2200"/>
              </a:lnSpc>
            </a:pPr>
            <a:r>
              <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Provide the correct data to applications and repair the damaged data.</a:t>
            </a:r>
            <a:endParaRPr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3" name="圖片 12" descr="一張含有 火車, 電腦 的圖片&#10;&#10;自動產生的描述">
            <a:extLst>
              <a:ext uri="{FF2B5EF4-FFF2-40B4-BE49-F238E27FC236}">
                <a16:creationId xmlns:a16="http://schemas.microsoft.com/office/drawing/2014/main" id="{B6A15020-E0A8-46D5-9AD3-DF81DFF002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995" y="3071610"/>
            <a:ext cx="2038474" cy="2754487"/>
          </a:xfrm>
          <a:prstGeom prst="rect">
            <a:avLst/>
          </a:prstGeom>
        </p:spPr>
      </p:pic>
      <p:sp>
        <p:nvSpPr>
          <p:cNvPr id="14" name="文字方塊 13">
            <a:extLst>
              <a:ext uri="{FF2B5EF4-FFF2-40B4-BE49-F238E27FC236}">
                <a16:creationId xmlns:a16="http://schemas.microsoft.com/office/drawing/2014/main" id="{EC9D3D99-BF9F-4645-A4AC-F0AFBAF0DE02}"/>
              </a:ext>
            </a:extLst>
          </p:cNvPr>
          <p:cNvSpPr txBox="1"/>
          <p:nvPr/>
        </p:nvSpPr>
        <p:spPr>
          <a:xfrm>
            <a:off x="614995" y="397588"/>
            <a:ext cx="10897556" cy="646331"/>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cs typeface="Arial" panose="020B0604020202020204" pitchFamily="34" charset="0"/>
              </a:rPr>
              <a:t>Prevent s</a:t>
            </a:r>
            <a:r>
              <a:rPr lang="zh-TW" altLang="zh-TW" sz="3600" b="1">
                <a:solidFill>
                  <a:schemeClr val="bg1"/>
                </a:solidFill>
                <a:latin typeface="Arial" panose="020B0604020202020204" pitchFamily="34" charset="0"/>
                <a:cs typeface="Arial" panose="020B0604020202020204" pitchFamily="34" charset="0"/>
              </a:rPr>
              <a:t>ilent data corruption &amp; self-healing</a:t>
            </a:r>
            <a:endPar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56292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1" name="Google Shape;79;p16">
            <a:extLst>
              <a:ext uri="{FF2B5EF4-FFF2-40B4-BE49-F238E27FC236}">
                <a16:creationId xmlns:a16="http://schemas.microsoft.com/office/drawing/2014/main" id="{E6D09418-6026-4302-B913-F1FDEA07D3FE}"/>
              </a:ext>
            </a:extLst>
          </p:cNvPr>
          <p:cNvSpPr txBox="1">
            <a:spLocks/>
          </p:cNvSpPr>
          <p:nvPr/>
        </p:nvSpPr>
        <p:spPr>
          <a:xfrm>
            <a:off x="4769797" y="98868"/>
            <a:ext cx="6684917"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200" b="1">
                <a:latin typeface="Arial" panose="020B0604020202020204" pitchFamily="34" charset="0"/>
                <a:cs typeface="Arial" panose="020B0604020202020204" pitchFamily="34" charset="0"/>
              </a:rPr>
              <a:t>Protect data and service security</a:t>
            </a:r>
          </a:p>
        </p:txBody>
      </p:sp>
      <p:sp>
        <p:nvSpPr>
          <p:cNvPr id="12" name="Google Shape;61;p14">
            <a:extLst>
              <a:ext uri="{FF2B5EF4-FFF2-40B4-BE49-F238E27FC236}">
                <a16:creationId xmlns:a16="http://schemas.microsoft.com/office/drawing/2014/main" id="{30213053-FCBC-43EE-8BE6-B997438AD7DB}"/>
              </a:ext>
            </a:extLst>
          </p:cNvPr>
          <p:cNvSpPr txBox="1">
            <a:spLocks/>
          </p:cNvSpPr>
          <p:nvPr/>
        </p:nvSpPr>
        <p:spPr>
          <a:xfrm>
            <a:off x="5140911" y="678515"/>
            <a:ext cx="6897389" cy="579254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241294">
              <a:lnSpc>
                <a:spcPct val="150000"/>
              </a:lnSpc>
              <a:buClr>
                <a:srgbClr val="E9613B"/>
              </a:buClr>
              <a:buSzPts val="1100"/>
              <a:buFont typeface="Wingdings" panose="05000000000000000000" pitchFamily="2" charset="2"/>
              <a:buChar char="l"/>
            </a:pPr>
            <a:r>
              <a:rPr lang="en" altLang="zh-TW">
                <a:solidFill>
                  <a:schemeClr val="tx1"/>
                </a:solidFill>
              </a:rPr>
              <a:t>Complete folder permissions,</a:t>
            </a:r>
            <a:r>
              <a:rPr lang="zh-TW" altLang="en-US">
                <a:solidFill>
                  <a:schemeClr val="tx1"/>
                </a:solidFill>
              </a:rPr>
              <a:t> </a:t>
            </a:r>
            <a:r>
              <a:rPr lang="en" altLang="zh-TW">
                <a:solidFill>
                  <a:schemeClr val="tx1"/>
                </a:solidFill>
              </a:rPr>
              <a:t>Azure Active Directory Domain Services (Azure AD DS)</a:t>
            </a:r>
            <a:r>
              <a:rPr lang="en-US" altLang="zh-TW">
                <a:solidFill>
                  <a:schemeClr val="tx1"/>
                </a:solidFill>
              </a:rPr>
              <a:t>,</a:t>
            </a:r>
            <a:r>
              <a:rPr lang="en" altLang="zh-TW">
                <a:solidFill>
                  <a:schemeClr val="tx1"/>
                </a:solidFill>
              </a:rPr>
              <a:t> Windows AD</a:t>
            </a:r>
            <a:r>
              <a:rPr lang="en-US" altLang="zh-TW">
                <a:solidFill>
                  <a:schemeClr val="tx1"/>
                </a:solidFill>
              </a:rPr>
              <a:t>,</a:t>
            </a:r>
            <a:r>
              <a:rPr lang="en" altLang="zh-TW">
                <a:solidFill>
                  <a:schemeClr val="tx1"/>
                </a:solidFill>
              </a:rPr>
              <a:t> LDAP</a:t>
            </a:r>
            <a:r>
              <a:rPr lang="en-US" altLang="zh-TW">
                <a:solidFill>
                  <a:schemeClr val="tx1"/>
                </a:solidFill>
              </a:rPr>
              <a:t>, and</a:t>
            </a:r>
            <a:r>
              <a:rPr lang="zh-TW" altLang="en-US">
                <a:solidFill>
                  <a:schemeClr val="tx1"/>
                </a:solidFill>
              </a:rPr>
              <a:t> </a:t>
            </a:r>
            <a:r>
              <a:rPr lang="en" altLang="zh-TW">
                <a:solidFill>
                  <a:schemeClr val="tx1"/>
                </a:solidFill>
              </a:rPr>
              <a:t>Widows ACL</a:t>
            </a:r>
            <a:endParaRPr lang="en-US" altLang="zh-TW">
              <a:solidFill>
                <a:schemeClr val="tx1"/>
              </a:solidFill>
            </a:endParaRPr>
          </a:p>
          <a:p>
            <a:pPr marL="0" indent="-241294">
              <a:lnSpc>
                <a:spcPct val="150000"/>
              </a:lnSpc>
              <a:buClr>
                <a:srgbClr val="E9613B"/>
              </a:buClr>
              <a:buSzPts val="1100"/>
              <a:buFont typeface="Wingdings" panose="05000000000000000000" pitchFamily="2" charset="2"/>
              <a:buChar char="l"/>
            </a:pPr>
            <a:r>
              <a:rPr lang="en-US" altLang="zh-TW" b="1" err="1">
                <a:solidFill>
                  <a:schemeClr val="tx1"/>
                </a:solidFill>
              </a:rPr>
              <a:t>QuFirewall</a:t>
            </a:r>
            <a:r>
              <a:rPr lang="en-US" altLang="zh-TW">
                <a:solidFill>
                  <a:schemeClr val="tx1"/>
                </a:solidFill>
              </a:rPr>
              <a:t>: </a:t>
            </a:r>
            <a:r>
              <a:rPr lang="en" altLang="zh-TW">
                <a:solidFill>
                  <a:schemeClr val="tx1"/>
                </a:solidFill>
              </a:rPr>
              <a:t>allow/deny IP addresses and regions to prevent unauthorized access and brute force attacks for safeguarding data and service security</a:t>
            </a:r>
            <a:endParaRPr lang="zh-TW" altLang="en-US">
              <a:solidFill>
                <a:schemeClr val="tx1"/>
              </a:solidFill>
            </a:endParaRPr>
          </a:p>
          <a:p>
            <a:pPr marL="0" indent="-241294">
              <a:lnSpc>
                <a:spcPct val="150000"/>
              </a:lnSpc>
              <a:buClr>
                <a:srgbClr val="E9613B"/>
              </a:buClr>
              <a:buSzPts val="1100"/>
              <a:buFont typeface="Wingdings" panose="05000000000000000000" pitchFamily="2" charset="2"/>
              <a:buChar char="l"/>
            </a:pPr>
            <a:r>
              <a:rPr lang="en" altLang="zh-TW" b="1">
                <a:solidFill>
                  <a:schemeClr val="tx1"/>
                </a:solidFill>
              </a:rPr>
              <a:t>Security Counselor</a:t>
            </a:r>
            <a:r>
              <a:rPr lang="en" altLang="zh-TW">
                <a:solidFill>
                  <a:schemeClr val="tx1"/>
                </a:solidFill>
              </a:rPr>
              <a:t>: A security portal to check for weaknesses and receive recommendations for enhancing the security of your NAS. It also integrates anti-virus and anti-malware scanning software.</a:t>
            </a:r>
            <a:endParaRPr lang="en-US" altLang="zh-TW">
              <a:solidFill>
                <a:schemeClr val="tx1"/>
              </a:solidFill>
            </a:endParaRPr>
          </a:p>
          <a:p>
            <a:pPr marL="0" indent="-241294">
              <a:lnSpc>
                <a:spcPct val="150000"/>
              </a:lnSpc>
              <a:buClr>
                <a:srgbClr val="E9613B"/>
              </a:buClr>
              <a:buSzPts val="1100"/>
              <a:buFont typeface="Wingdings" panose="05000000000000000000" pitchFamily="2" charset="2"/>
              <a:buChar char="l"/>
            </a:pPr>
            <a:r>
              <a:rPr lang="en" altLang="zh-TW" b="1">
                <a:solidFill>
                  <a:schemeClr val="tx1"/>
                </a:solidFill>
              </a:rPr>
              <a:t>Malware Remover</a:t>
            </a:r>
            <a:r>
              <a:rPr lang="en" altLang="zh-TW">
                <a:solidFill>
                  <a:schemeClr val="tx1"/>
                </a:solidFill>
              </a:rPr>
              <a:t>: Regularly scan your QNAP NAS using the latest malware definitions. If infected files are detected, they will be immediately removed to ensure NAS data security.</a:t>
            </a:r>
          </a:p>
          <a:p>
            <a:pPr marL="0" indent="-241294">
              <a:lnSpc>
                <a:spcPct val="150000"/>
              </a:lnSpc>
              <a:buClr>
                <a:srgbClr val="E9613B"/>
              </a:buClr>
              <a:buSzPts val="1100"/>
              <a:buFont typeface="Wingdings" panose="05000000000000000000" pitchFamily="2" charset="2"/>
              <a:buChar char="l"/>
            </a:pPr>
            <a:r>
              <a:rPr lang="en-US" altLang="zh-TW">
                <a:solidFill>
                  <a:schemeClr val="tx1"/>
                </a:solidFill>
              </a:rPr>
              <a:t>Firmware and app auto update</a:t>
            </a:r>
          </a:p>
        </p:txBody>
      </p:sp>
      <p:pic>
        <p:nvPicPr>
          <p:cNvPr id="5" name="圖形 4">
            <a:extLst>
              <a:ext uri="{FF2B5EF4-FFF2-40B4-BE49-F238E27FC236}">
                <a16:creationId xmlns:a16="http://schemas.microsoft.com/office/drawing/2014/main" id="{347FF8C2-33FB-42BC-BDDA-2480C4AA02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13606" y="4348231"/>
            <a:ext cx="2256191" cy="2410901"/>
          </a:xfrm>
          <a:prstGeom prst="rect">
            <a:avLst/>
          </a:prstGeom>
          <a:effectLst>
            <a:outerShdw blurRad="152400" dist="190500" dir="8100000" algn="tr" rotWithShape="0">
              <a:prstClr val="black">
                <a:alpha val="13000"/>
              </a:prst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圖形 57">
            <a:extLst>
              <a:ext uri="{FF2B5EF4-FFF2-40B4-BE49-F238E27FC236}">
                <a16:creationId xmlns:a16="http://schemas.microsoft.com/office/drawing/2014/main" id="{6432FAC7-066E-4EAE-97AB-27BFAE13F5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204" y="2343617"/>
            <a:ext cx="5692553" cy="4168115"/>
          </a:xfrm>
          <a:prstGeom prst="rect">
            <a:avLst/>
          </a:prstGeom>
          <a:effectLst>
            <a:outerShdw blurRad="190500" dist="165100" dir="2700000" algn="tl" rotWithShape="0">
              <a:prstClr val="black">
                <a:alpha val="40000"/>
              </a:prstClr>
            </a:outerShdw>
          </a:effectLst>
        </p:spPr>
      </p:pic>
      <p:pic>
        <p:nvPicPr>
          <p:cNvPr id="59" name="圖形 58">
            <a:extLst>
              <a:ext uri="{FF2B5EF4-FFF2-40B4-BE49-F238E27FC236}">
                <a16:creationId xmlns:a16="http://schemas.microsoft.com/office/drawing/2014/main" id="{55DF2AAC-868E-4CC7-A47B-DC156C3114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1816" y="2343616"/>
            <a:ext cx="5692553" cy="4162116"/>
          </a:xfrm>
          <a:prstGeom prst="rect">
            <a:avLst/>
          </a:prstGeom>
          <a:effectLst>
            <a:outerShdw blurRad="190500" dist="165100" dir="2700000" algn="tl" rotWithShape="0">
              <a:prstClr val="black">
                <a:alpha val="40000"/>
              </a:prstClr>
            </a:outerShdw>
          </a:effectLst>
        </p:spPr>
      </p:pic>
      <p:sp>
        <p:nvSpPr>
          <p:cNvPr id="2" name="標題 1">
            <a:extLst>
              <a:ext uri="{FF2B5EF4-FFF2-40B4-BE49-F238E27FC236}">
                <a16:creationId xmlns:a16="http://schemas.microsoft.com/office/drawing/2014/main" id="{4D09F351-91DC-274C-86AE-E46B0CFDD12D}"/>
              </a:ext>
            </a:extLst>
          </p:cNvPr>
          <p:cNvSpPr>
            <a:spLocks noGrp="1"/>
          </p:cNvSpPr>
          <p:nvPr>
            <p:ph type="title" idx="4294967295"/>
          </p:nvPr>
        </p:nvSpPr>
        <p:spPr>
          <a:xfrm>
            <a:off x="594045" y="367291"/>
            <a:ext cx="10869423" cy="777791"/>
          </a:xfrm>
        </p:spPr>
        <p:txBody>
          <a:bodyPr>
            <a:noAutofit/>
          </a:bodyPr>
          <a:lstStyle/>
          <a:p>
            <a:pPr algn="ctr"/>
            <a:r>
              <a:rPr kumimoji="1" lang="en-US" altLang="zh-TW" sz="3600" b="1">
                <a:solidFill>
                  <a:schemeClr val="bg1"/>
                </a:solidFill>
                <a:latin typeface="Arial" panose="020B0604020202020204" pitchFamily="34" charset="0"/>
                <a:cs typeface="Arial" panose="020B0604020202020204" pitchFamily="34" charset="0"/>
              </a:rPr>
              <a:t>Performance bottleneck in SAS all-flash NAS</a:t>
            </a:r>
            <a:endParaRPr kumimoji="1" lang="zh-TW" altLang="en-US" sz="3600" b="1">
              <a:solidFill>
                <a:schemeClr val="bg1"/>
              </a:solidFill>
              <a:latin typeface="微軟正黑體" panose="020B0604030504040204" pitchFamily="34" charset="-120"/>
              <a:ea typeface="微軟正黑體" panose="020B0604030504040204" pitchFamily="34" charset="-120"/>
            </a:endParaRPr>
          </a:p>
        </p:txBody>
      </p:sp>
      <p:sp>
        <p:nvSpPr>
          <p:cNvPr id="102" name="文字方塊 101">
            <a:extLst>
              <a:ext uri="{FF2B5EF4-FFF2-40B4-BE49-F238E27FC236}">
                <a16:creationId xmlns:a16="http://schemas.microsoft.com/office/drawing/2014/main" id="{2578F858-8B0A-3B42-B824-A209C059CE7A}"/>
              </a:ext>
            </a:extLst>
          </p:cNvPr>
          <p:cNvSpPr txBox="1"/>
          <p:nvPr/>
        </p:nvSpPr>
        <p:spPr>
          <a:xfrm>
            <a:off x="1100964" y="1362914"/>
            <a:ext cx="9855583" cy="461665"/>
          </a:xfrm>
          <a:prstGeom prst="rect">
            <a:avLst/>
          </a:prstGeom>
          <a:noFill/>
        </p:spPr>
        <p:txBody>
          <a:bodyPr wrap="none" rtlCol="0">
            <a:spAutoFit/>
          </a:bodyPr>
          <a:lstStyle/>
          <a:p>
            <a:r>
              <a:rPr kumimoji="1" lang="en-US" altLang="zh-TW" sz="2400">
                <a:solidFill>
                  <a:schemeClr val="bg1"/>
                </a:solidFill>
                <a:latin typeface="Arial" panose="020B0604020202020204" pitchFamily="34" charset="0"/>
                <a:ea typeface="微軟正黑體" panose="020B0604030504040204" pitchFamily="34" charset="-120"/>
                <a:cs typeface="Arial" panose="020B0604020202020204" pitchFamily="34" charset="0"/>
              </a:rPr>
              <a:t>SAS all flash storage servers may experience performance bottlenecks.</a:t>
            </a:r>
            <a:endParaRPr kumimoji="1"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3DF956DE-0570-41D5-BF26-A2DAF3259B2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79579" y="2254310"/>
            <a:ext cx="444304" cy="444304"/>
          </a:xfrm>
          <a:prstGeom prst="rect">
            <a:avLst/>
          </a:prstGeom>
        </p:spPr>
      </p:pic>
      <p:pic>
        <p:nvPicPr>
          <p:cNvPr id="9" name="圖形 8">
            <a:extLst>
              <a:ext uri="{FF2B5EF4-FFF2-40B4-BE49-F238E27FC236}">
                <a16:creationId xmlns:a16="http://schemas.microsoft.com/office/drawing/2014/main" id="{DC434751-D99A-4EE4-83E1-C362954C158F}"/>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13295" y="2254310"/>
            <a:ext cx="444304" cy="444304"/>
          </a:xfrm>
          <a:prstGeom prst="rect">
            <a:avLst/>
          </a:prstGeom>
        </p:spPr>
      </p:pic>
      <p:sp>
        <p:nvSpPr>
          <p:cNvPr id="18" name="文字方塊 17">
            <a:extLst>
              <a:ext uri="{FF2B5EF4-FFF2-40B4-BE49-F238E27FC236}">
                <a16:creationId xmlns:a16="http://schemas.microsoft.com/office/drawing/2014/main" id="{B245855D-C378-6D97-EA78-BB27FCCC1D87}"/>
              </a:ext>
            </a:extLst>
          </p:cNvPr>
          <p:cNvSpPr txBox="1"/>
          <p:nvPr/>
        </p:nvSpPr>
        <p:spPr>
          <a:xfrm>
            <a:off x="1100964" y="2685198"/>
            <a:ext cx="4376519" cy="307777"/>
          </a:xfrm>
          <a:prstGeom prst="rect">
            <a:avLst/>
          </a:prstGeom>
          <a:noFill/>
        </p:spPr>
        <p:txBody>
          <a:bodyPr wrap="none" rtlCol="0" anchor="t">
            <a:spAutoFit/>
          </a:bodyPr>
          <a:lstStyle/>
          <a:p>
            <a:r>
              <a:rPr kumimoji="1" lang="en-US" altLang="zh-TW" sz="1400">
                <a:solidFill>
                  <a:srgbClr val="FF0000"/>
                </a:solidFill>
                <a:latin typeface="Arial" panose="020B0604020202020204" pitchFamily="34" charset="0"/>
                <a:ea typeface="微軟正黑體" panose="020B0604030504040204" pitchFamily="34" charset="-120"/>
                <a:cs typeface="Arial" panose="020B0604020202020204" pitchFamily="34" charset="0"/>
              </a:rPr>
              <a:t>Each SSD gets 1 full PCIe lane bandwidth (8Gb/s)    </a:t>
            </a:r>
            <a:endParaRPr kumimoji="1" lang="zh-TW" altLang="en-US" sz="1400">
              <a:solidFill>
                <a:srgbClr val="FF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文字方塊 18">
            <a:extLst>
              <a:ext uri="{FF2B5EF4-FFF2-40B4-BE49-F238E27FC236}">
                <a16:creationId xmlns:a16="http://schemas.microsoft.com/office/drawing/2014/main" id="{5E1B29DE-674F-E711-FB4D-30F7A8F3E786}"/>
              </a:ext>
            </a:extLst>
          </p:cNvPr>
          <p:cNvSpPr txBox="1"/>
          <p:nvPr/>
        </p:nvSpPr>
        <p:spPr>
          <a:xfrm>
            <a:off x="1323883" y="2351078"/>
            <a:ext cx="2852063" cy="369332"/>
          </a:xfrm>
          <a:prstGeom prst="rect">
            <a:avLst/>
          </a:prstGeom>
          <a:noFill/>
        </p:spPr>
        <p:txBody>
          <a:bodyPr wrap="none" rtlCol="0">
            <a:spAutoFit/>
          </a:bodyPr>
          <a:lstStyle/>
          <a:p>
            <a:r>
              <a:rPr kumimoji="1" lang="en-US" altLang="zh-TW"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Multiple SAS controllers</a:t>
            </a:r>
            <a:endParaRPr kumimoji="1" lang="zh-TW" altLang="en-US"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19">
            <a:extLst>
              <a:ext uri="{FF2B5EF4-FFF2-40B4-BE49-F238E27FC236}">
                <a16:creationId xmlns:a16="http://schemas.microsoft.com/office/drawing/2014/main" id="{E6D687BA-E7B7-DCC7-CEFA-82954CA29103}"/>
              </a:ext>
            </a:extLst>
          </p:cNvPr>
          <p:cNvSpPr txBox="1"/>
          <p:nvPr/>
        </p:nvSpPr>
        <p:spPr>
          <a:xfrm>
            <a:off x="6797395" y="2685198"/>
            <a:ext cx="4196983" cy="307777"/>
          </a:xfrm>
          <a:prstGeom prst="rect">
            <a:avLst/>
          </a:prstGeom>
          <a:noFill/>
        </p:spPr>
        <p:txBody>
          <a:bodyPr wrap="none" rtlCol="0" anchor="t">
            <a:spAutoFit/>
          </a:bodyPr>
          <a:lstStyle/>
          <a:p>
            <a:r>
              <a:rPr kumimoji="1" lang="en-US" altLang="zh-TW" sz="1400">
                <a:solidFill>
                  <a:srgbClr val="FF0000"/>
                </a:solidFill>
                <a:latin typeface="Arial" panose="020B0604020202020204" pitchFamily="34" charset="0"/>
                <a:ea typeface="微軟正黑體" panose="020B0604030504040204" pitchFamily="34" charset="-120"/>
                <a:cs typeface="Arial" panose="020B0604020202020204" pitchFamily="34" charset="0"/>
              </a:rPr>
              <a:t>Each SSD gets 0.3 PCIe lane bandwidth (2.4Gb/s)</a:t>
            </a:r>
            <a:endParaRPr kumimoji="1" lang="zh-TW" altLang="en-US" sz="1400">
              <a:solidFill>
                <a:srgbClr val="FF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文字方塊 20">
            <a:extLst>
              <a:ext uri="{FF2B5EF4-FFF2-40B4-BE49-F238E27FC236}">
                <a16:creationId xmlns:a16="http://schemas.microsoft.com/office/drawing/2014/main" id="{045D9CFD-3E9D-9CB5-B1F4-7DD057B5496F}"/>
              </a:ext>
            </a:extLst>
          </p:cNvPr>
          <p:cNvSpPr txBox="1"/>
          <p:nvPr/>
        </p:nvSpPr>
        <p:spPr>
          <a:xfrm>
            <a:off x="7016436" y="2351078"/>
            <a:ext cx="3076483" cy="369332"/>
          </a:xfrm>
          <a:prstGeom prst="rect">
            <a:avLst/>
          </a:prstGeom>
          <a:noFill/>
        </p:spPr>
        <p:txBody>
          <a:bodyPr wrap="none" rtlCol="0">
            <a:spAutoFit/>
          </a:bodyPr>
          <a:lstStyle/>
          <a:p>
            <a:r>
              <a:rPr kumimoji="1" lang="en-US" altLang="zh-TW"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SAS controller + expander</a:t>
            </a:r>
            <a:endParaRPr kumimoji="1" lang="zh-TW" altLang="en-US"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2" name="圖形 21">
            <a:extLst>
              <a:ext uri="{FF2B5EF4-FFF2-40B4-BE49-F238E27FC236}">
                <a16:creationId xmlns:a16="http://schemas.microsoft.com/office/drawing/2014/main" id="{9A300A23-5934-F4F7-2A71-FD43396E37E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8517" y="3334555"/>
            <a:ext cx="5343440" cy="2632139"/>
          </a:xfrm>
          <a:prstGeom prst="rect">
            <a:avLst/>
          </a:prstGeom>
        </p:spPr>
      </p:pic>
      <p:sp>
        <p:nvSpPr>
          <p:cNvPr id="23" name="矩形: 圓角 22">
            <a:extLst>
              <a:ext uri="{FF2B5EF4-FFF2-40B4-BE49-F238E27FC236}">
                <a16:creationId xmlns:a16="http://schemas.microsoft.com/office/drawing/2014/main" id="{A47E80DD-FE73-508D-4698-28D28A51AC21}"/>
              </a:ext>
            </a:extLst>
          </p:cNvPr>
          <p:cNvSpPr/>
          <p:nvPr/>
        </p:nvSpPr>
        <p:spPr>
          <a:xfrm>
            <a:off x="1568234" y="3827238"/>
            <a:ext cx="2143445" cy="312509"/>
          </a:xfrm>
          <a:prstGeom prst="roundRect">
            <a:avLst>
              <a:gd name="adj" fmla="val 50000"/>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b="1">
                <a:solidFill>
                  <a:schemeClr val="tx1"/>
                </a:solidFill>
                <a:ea typeface="新細明體"/>
              </a:rPr>
              <a:t>PCIe Gen3 x8</a:t>
            </a:r>
            <a:r>
              <a:rPr kumimoji="1" lang="zh-TW" altLang="en-US" sz="1400" b="1">
                <a:solidFill>
                  <a:schemeClr val="tx1"/>
                </a:solidFill>
                <a:ea typeface="新細明體"/>
              </a:rPr>
              <a:t> </a:t>
            </a:r>
            <a:r>
              <a:rPr kumimoji="1" lang="en-US" altLang="zh-TW" sz="1400" b="1">
                <a:solidFill>
                  <a:schemeClr val="tx1"/>
                </a:solidFill>
                <a:ea typeface="新細明體"/>
              </a:rPr>
              <a:t>(64Gbs)</a:t>
            </a:r>
            <a:endParaRPr kumimoji="1" lang="zh-TW" altLang="en-US" sz="1400" b="1">
              <a:solidFill>
                <a:schemeClr val="tx1"/>
              </a:solidFill>
            </a:endParaRPr>
          </a:p>
        </p:txBody>
      </p:sp>
      <p:sp>
        <p:nvSpPr>
          <p:cNvPr id="24" name="文字方塊 23">
            <a:extLst>
              <a:ext uri="{FF2B5EF4-FFF2-40B4-BE49-F238E27FC236}">
                <a16:creationId xmlns:a16="http://schemas.microsoft.com/office/drawing/2014/main" id="{E4750948-FD5E-9EE5-A536-6982C4CE900F}"/>
              </a:ext>
            </a:extLst>
          </p:cNvPr>
          <p:cNvSpPr txBox="1"/>
          <p:nvPr/>
        </p:nvSpPr>
        <p:spPr>
          <a:xfrm>
            <a:off x="1648984" y="5673519"/>
            <a:ext cx="2289265" cy="307777"/>
          </a:xfrm>
          <a:prstGeom prst="rect">
            <a:avLst/>
          </a:prstGeom>
          <a:noFill/>
        </p:spPr>
        <p:txBody>
          <a:bodyPr wrap="square" rtlCol="0" anchor="t">
            <a:spAutoFit/>
          </a:bodyPr>
          <a:lstStyle/>
          <a:p>
            <a:r>
              <a:rPr kumimoji="1" lang="en-US" altLang="zh-TW" sz="1400" b="1">
                <a:ea typeface="新細明體"/>
              </a:rPr>
              <a:t>PCIe Gen3 x8 (64Gbs) </a:t>
            </a:r>
            <a:endParaRPr kumimoji="1" lang="zh-TW" altLang="en-US" sz="1400" b="1"/>
          </a:p>
        </p:txBody>
      </p:sp>
      <p:sp>
        <p:nvSpPr>
          <p:cNvPr id="25" name="文字方塊 24">
            <a:extLst>
              <a:ext uri="{FF2B5EF4-FFF2-40B4-BE49-F238E27FC236}">
                <a16:creationId xmlns:a16="http://schemas.microsoft.com/office/drawing/2014/main" id="{AB2655AD-240D-4D04-233C-09BAFA393608}"/>
              </a:ext>
            </a:extLst>
          </p:cNvPr>
          <p:cNvSpPr txBox="1"/>
          <p:nvPr/>
        </p:nvSpPr>
        <p:spPr>
          <a:xfrm>
            <a:off x="1648984" y="4760913"/>
            <a:ext cx="2289265" cy="307777"/>
          </a:xfrm>
          <a:prstGeom prst="rect">
            <a:avLst/>
          </a:prstGeom>
          <a:noFill/>
        </p:spPr>
        <p:txBody>
          <a:bodyPr wrap="square" rtlCol="0" anchor="t">
            <a:spAutoFit/>
          </a:bodyPr>
          <a:lstStyle/>
          <a:p>
            <a:r>
              <a:rPr kumimoji="1" lang="en-US" altLang="zh-TW" sz="1400" b="1">
                <a:ea typeface="新細明體"/>
              </a:rPr>
              <a:t>PCIe Gen3 x8 (64Gbs) </a:t>
            </a:r>
            <a:endParaRPr kumimoji="1" lang="zh-TW" altLang="en-US" sz="1400" b="1"/>
          </a:p>
        </p:txBody>
      </p:sp>
      <p:pic>
        <p:nvPicPr>
          <p:cNvPr id="26" name="圖形 25">
            <a:extLst>
              <a:ext uri="{FF2B5EF4-FFF2-40B4-BE49-F238E27FC236}">
                <a16:creationId xmlns:a16="http://schemas.microsoft.com/office/drawing/2014/main" id="{8A752250-5A3D-0070-A4E5-D184A157A0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78127" y="4075619"/>
            <a:ext cx="5255356" cy="1150011"/>
          </a:xfrm>
          <a:prstGeom prst="rect">
            <a:avLst/>
          </a:prstGeom>
        </p:spPr>
      </p:pic>
      <p:sp>
        <p:nvSpPr>
          <p:cNvPr id="27" name="矩形: 圓角 26">
            <a:extLst>
              <a:ext uri="{FF2B5EF4-FFF2-40B4-BE49-F238E27FC236}">
                <a16:creationId xmlns:a16="http://schemas.microsoft.com/office/drawing/2014/main" id="{35BAAC53-B8C5-315C-D3D5-AFE7671A6425}"/>
              </a:ext>
            </a:extLst>
          </p:cNvPr>
          <p:cNvSpPr/>
          <p:nvPr/>
        </p:nvSpPr>
        <p:spPr>
          <a:xfrm>
            <a:off x="7764379" y="4757731"/>
            <a:ext cx="1457540" cy="540369"/>
          </a:xfrm>
          <a:prstGeom prst="roundRect">
            <a:avLst>
              <a:gd name="adj" fmla="val 23706"/>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400" b="1">
                <a:solidFill>
                  <a:schemeClr val="tx1"/>
                </a:solidFill>
                <a:ea typeface="新細明體"/>
              </a:rPr>
              <a:t>PCIe Gen3 x8</a:t>
            </a:r>
          </a:p>
          <a:p>
            <a:pPr algn="ctr"/>
            <a:r>
              <a:rPr kumimoji="1" lang="en-US" altLang="zh-TW" sz="1400" b="1">
                <a:solidFill>
                  <a:schemeClr val="tx1"/>
                </a:solidFill>
                <a:ea typeface="新細明體"/>
              </a:rPr>
              <a:t>(64Gbs) </a:t>
            </a:r>
            <a:endParaRPr kumimoji="1" lang="zh-TW" altLang="en-US" sz="1400" b="1">
              <a:solidFill>
                <a:schemeClr val="tx1"/>
              </a:solidFill>
            </a:endParaRPr>
          </a:p>
        </p:txBody>
      </p:sp>
    </p:spTree>
    <p:extLst>
      <p:ext uri="{BB962C8B-B14F-4D97-AF65-F5344CB8AC3E}">
        <p14:creationId xmlns:p14="http://schemas.microsoft.com/office/powerpoint/2010/main" val="4030298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 name="圖片 2"/>
          <p:cNvPicPr>
            <a:picLocks noChangeAspect="1"/>
          </p:cNvPicPr>
          <p:nvPr/>
        </p:nvPicPr>
        <p:blipFill>
          <a:blip r:embed="rId3"/>
          <a:stretch>
            <a:fillRect/>
          </a:stretch>
        </p:blipFill>
        <p:spPr>
          <a:xfrm>
            <a:off x="510139" y="2718095"/>
            <a:ext cx="8469608" cy="3781077"/>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7" name="標題 1">
            <a:extLst>
              <a:ext uri="{FF2B5EF4-FFF2-40B4-BE49-F238E27FC236}">
                <a16:creationId xmlns:a16="http://schemas.microsoft.com/office/drawing/2014/main" id="{6BE7C6F4-4D46-286E-246A-3E99858BE7AA}"/>
              </a:ext>
            </a:extLst>
          </p:cNvPr>
          <p:cNvSpPr txBox="1">
            <a:spLocks/>
          </p:cNvSpPr>
          <p:nvPr/>
        </p:nvSpPr>
        <p:spPr>
          <a:xfrm>
            <a:off x="510139" y="365125"/>
            <a:ext cx="11171722" cy="117262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fontAlgn="base"/>
            <a:r>
              <a:rPr lang="en-US" altLang="zh-TW" sz="3600" b="1">
                <a:solidFill>
                  <a:schemeClr val="bg1"/>
                </a:solidFill>
                <a:latin typeface="Arial" panose="020B0604020202020204" pitchFamily="34" charset="0"/>
                <a:sym typeface="Arial" panose="020B0604020202020204" pitchFamily="34" charset="0"/>
              </a:rPr>
              <a:t>Convenient file search with Windows</a:t>
            </a:r>
            <a:r>
              <a:rPr lang="en-US" altLang="zh-TW" sz="36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3600" b="1">
                <a:solidFill>
                  <a:schemeClr val="bg1"/>
                </a:solidFill>
                <a:latin typeface="Arial" panose="020B0604020202020204" pitchFamily="34" charset="0"/>
                <a:sym typeface="Arial" panose="020B0604020202020204" pitchFamily="34" charset="0"/>
              </a:rPr>
              <a:t> Search Protocol (WSP) support for NAS shared folders</a:t>
            </a:r>
          </a:p>
        </p:txBody>
      </p:sp>
      <p:sp>
        <p:nvSpPr>
          <p:cNvPr id="8" name="矩形 7">
            <a:extLst>
              <a:ext uri="{FF2B5EF4-FFF2-40B4-BE49-F238E27FC236}">
                <a16:creationId xmlns:a16="http://schemas.microsoft.com/office/drawing/2014/main" id="{A26A54F7-D9A1-E665-4F31-407E0F66AEF4}"/>
              </a:ext>
            </a:extLst>
          </p:cNvPr>
          <p:cNvSpPr/>
          <p:nvPr/>
        </p:nvSpPr>
        <p:spPr>
          <a:xfrm>
            <a:off x="510139" y="1487945"/>
            <a:ext cx="11039832" cy="1172629"/>
          </a:xfrm>
          <a:prstGeom prst="rect">
            <a:avLst/>
          </a:prstGeom>
        </p:spPr>
        <p:txBody>
          <a:bodyPr wrap="square">
            <a:spAutoFit/>
          </a:bodyPr>
          <a:lstStyle/>
          <a:p>
            <a:pPr>
              <a:lnSpc>
                <a:spcPct val="130000"/>
              </a:lnSpc>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a:t>
            </a: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10/ Windows Server</a:t>
            </a: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2016 (or later) users can easily search NAS shared folders via Windows</a:t>
            </a: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when an SMB drive is mounted to the NAS. Advanced file search by time, file type, or size is supported for greater convenience.</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矩形 1">
            <a:extLst>
              <a:ext uri="{FF2B5EF4-FFF2-40B4-BE49-F238E27FC236}">
                <a16:creationId xmlns:a16="http://schemas.microsoft.com/office/drawing/2014/main" id="{B3B745E8-83F1-EFA7-0F82-10F24CD644B6}"/>
              </a:ext>
            </a:extLst>
          </p:cNvPr>
          <p:cNvSpPr/>
          <p:nvPr/>
        </p:nvSpPr>
        <p:spPr>
          <a:xfrm>
            <a:off x="9061413" y="2655202"/>
            <a:ext cx="2488558" cy="1200329"/>
          </a:xfrm>
          <a:prstGeom prst="rect">
            <a:avLst/>
          </a:prstGeom>
        </p:spPr>
        <p:txBody>
          <a:bodyPr wrap="square">
            <a:spAutoFit/>
          </a:bodyPr>
          <a:lstStyle/>
          <a:p>
            <a:r>
              <a:rPr lang="en" altLang="zh-TW">
                <a:solidFill>
                  <a:schemeClr val="bg1"/>
                </a:solidFill>
                <a:latin typeface="Roboto" panose="02000000000000000000" pitchFamily="2" charset="0"/>
              </a:rPr>
              <a:t>For an optimized full-text search experience, we recommend </a:t>
            </a:r>
            <a:r>
              <a:rPr lang="en" altLang="zh-TW">
                <a:solidFill>
                  <a:schemeClr val="bg1"/>
                </a:solidFill>
                <a:latin typeface="Roboto" panose="02000000000000000000" pitchFamily="2" charset="0"/>
                <a:hlinkClick r:id="rId4">
                  <a:extLst>
                    <a:ext uri="{A12FA001-AC4F-418D-AE19-62706E023703}">
                      <ahyp:hlinkClr xmlns:ahyp="http://schemas.microsoft.com/office/drawing/2018/hyperlinkcolor" val="tx"/>
                    </a:ext>
                  </a:extLst>
                </a:hlinkClick>
              </a:rPr>
              <a:t>Qsirch PC Edition</a:t>
            </a:r>
            <a:r>
              <a:rPr lang="en" altLang="zh-TW">
                <a:solidFill>
                  <a:schemeClr val="bg1"/>
                </a:solidFill>
                <a:latin typeface="Roboto" panose="02000000000000000000" pitchFamily="2" charset="0"/>
              </a:rPr>
              <a:t>!</a:t>
            </a:r>
            <a:endParaRPr lang="zh-TW" altLang="en-US">
              <a:solidFill>
                <a:schemeClr val="bg1"/>
              </a:solidFill>
            </a:endParaRPr>
          </a:p>
        </p:txBody>
      </p:sp>
      <p:pic>
        <p:nvPicPr>
          <p:cNvPr id="9" name="Picture 8">
            <a:extLst>
              <a:ext uri="{FF2B5EF4-FFF2-40B4-BE49-F238E27FC236}">
                <a16:creationId xmlns:a16="http://schemas.microsoft.com/office/drawing/2014/main" id="{A0773125-F2C9-616B-22FF-CD61DB000F6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26391" y="3696983"/>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1" name="TextBox 19">
            <a:extLst>
              <a:ext uri="{FF2B5EF4-FFF2-40B4-BE49-F238E27FC236}">
                <a16:creationId xmlns:a16="http://schemas.microsoft.com/office/drawing/2014/main" id="{132BC7E1-BDC8-C7BC-A54A-40D2A6567DFD}"/>
              </a:ext>
            </a:extLst>
          </p:cNvPr>
          <p:cNvSpPr txBox="1"/>
          <p:nvPr/>
        </p:nvSpPr>
        <p:spPr>
          <a:xfrm>
            <a:off x="9061413" y="4186581"/>
            <a:ext cx="2953110" cy="1538883"/>
          </a:xfrm>
          <a:prstGeom prst="rect">
            <a:avLst/>
          </a:prstGeom>
          <a:noFill/>
        </p:spPr>
        <p:txBody>
          <a:bodyPr wrap="square" lIns="91440" tIns="45720" rIns="91440" bIns="45720" rtlCol="0" anchor="t">
            <a:spAutoFit/>
          </a:bodyPr>
          <a:lstStyle/>
          <a:p>
            <a:r>
              <a:rPr lang="en-US" sz="2000" b="1" err="1">
                <a:solidFill>
                  <a:srgbClr val="00FFCC"/>
                </a:solidFill>
                <a:latin typeface="Arial" panose="020B0604020202020204" pitchFamily="34" charset="0"/>
                <a:ea typeface="微軟正黑體" panose="020B0604030504040204" pitchFamily="34" charset="-120"/>
                <a:sym typeface="Arial" panose="020B0604020202020204" pitchFamily="34" charset="0"/>
              </a:rPr>
              <a:t>Qsirch</a:t>
            </a:r>
            <a:endParaRPr lang="en-US" sz="2000" b="1">
              <a:solidFill>
                <a:srgbClr val="00FFCC"/>
              </a:solidFill>
              <a:latin typeface="Arial" panose="020B0604020202020204" pitchFamily="34" charset="0"/>
              <a:ea typeface="微軟正黑體" panose="020B0604030504040204" pitchFamily="34" charset="-120"/>
              <a:sym typeface="Arial" panose="020B0604020202020204" pitchFamily="34" charset="0"/>
            </a:endParaRPr>
          </a:p>
          <a:p>
            <a:r>
              <a:rPr lang="en-TW" sz="2000" b="1">
                <a:solidFill>
                  <a:srgbClr val="00FFCC"/>
                </a:solidFill>
                <a:latin typeface="Arial" panose="020B0604020202020204" pitchFamily="34" charset="0"/>
                <a:ea typeface="微軟正黑體" panose="020B0604030504040204" pitchFamily="34" charset="-120"/>
                <a:sym typeface="Arial" panose="020B0604020202020204" pitchFamily="34" charset="0"/>
              </a:rPr>
              <a:t>PC Edition</a:t>
            </a:r>
            <a:endParaRPr lang="en-TW" sz="2000">
              <a:solidFill>
                <a:srgbClr val="00FFCC"/>
              </a:solidFill>
              <a:latin typeface="Arial" panose="020B0604020202020204" pitchFamily="34" charset="0"/>
              <a:ea typeface="微軟正黑體" panose="020B0604030504040204" pitchFamily="34" charset="-120"/>
              <a:sym typeface="Arial" panose="020B0604020202020204" pitchFamily="34" charset="0"/>
            </a:endParaRPr>
          </a:p>
          <a:p>
            <a:r>
              <a:rPr lang="en-US">
                <a:solidFill>
                  <a:srgbClr val="FFFFFF"/>
                </a:solidFill>
                <a:latin typeface="Arial" panose="020B0604020202020204" pitchFamily="34" charset="0"/>
                <a:ea typeface="微軟正黑體" panose="020B0604030504040204" pitchFamily="34" charset="-120"/>
                <a:sym typeface="Arial" panose="020B0604020202020204" pitchFamily="34" charset="0"/>
              </a:rPr>
              <a:t>The most powerful search engine that integrate with NAS and PC local search.</a:t>
            </a:r>
            <a:endParaRPr lang="en-TW">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665768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橢圓 47">
            <a:extLst>
              <a:ext uri="{FF2B5EF4-FFF2-40B4-BE49-F238E27FC236}">
                <a16:creationId xmlns:a16="http://schemas.microsoft.com/office/drawing/2014/main" id="{C2687F74-B483-11D4-071A-1BFF8E5959E0}"/>
              </a:ext>
            </a:extLst>
          </p:cNvPr>
          <p:cNvSpPr/>
          <p:nvPr/>
        </p:nvSpPr>
        <p:spPr>
          <a:xfrm>
            <a:off x="1035602"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9" name="橢圓 48">
            <a:extLst>
              <a:ext uri="{FF2B5EF4-FFF2-40B4-BE49-F238E27FC236}">
                <a16:creationId xmlns:a16="http://schemas.microsoft.com/office/drawing/2014/main" id="{994C9619-2EB6-70AC-00F0-C626AE3A540F}"/>
              </a:ext>
            </a:extLst>
          </p:cNvPr>
          <p:cNvSpPr/>
          <p:nvPr/>
        </p:nvSpPr>
        <p:spPr>
          <a:xfrm>
            <a:off x="3788900"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0" name="橢圓 49">
            <a:extLst>
              <a:ext uri="{FF2B5EF4-FFF2-40B4-BE49-F238E27FC236}">
                <a16:creationId xmlns:a16="http://schemas.microsoft.com/office/drawing/2014/main" id="{74B4AD69-5D69-B640-6181-C0BC56B53CB5}"/>
              </a:ext>
            </a:extLst>
          </p:cNvPr>
          <p:cNvSpPr/>
          <p:nvPr/>
        </p:nvSpPr>
        <p:spPr>
          <a:xfrm>
            <a:off x="6542198"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1" name="橢圓 50">
            <a:extLst>
              <a:ext uri="{FF2B5EF4-FFF2-40B4-BE49-F238E27FC236}">
                <a16:creationId xmlns:a16="http://schemas.microsoft.com/office/drawing/2014/main" id="{6B55475C-8C6D-4B80-9D13-4EE1DDE5865B}"/>
              </a:ext>
            </a:extLst>
          </p:cNvPr>
          <p:cNvSpPr/>
          <p:nvPr/>
        </p:nvSpPr>
        <p:spPr>
          <a:xfrm>
            <a:off x="9295497" y="2407985"/>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35" name="圖片 34" descr="一張含有 個人, 室內, 人 的圖片&#10;&#10;自動產生的描述">
            <a:extLst>
              <a:ext uri="{FF2B5EF4-FFF2-40B4-BE49-F238E27FC236}">
                <a16:creationId xmlns:a16="http://schemas.microsoft.com/office/drawing/2014/main" id="{344F181E-85E6-4A5B-91FA-6F9443D0B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06166"/>
            <a:ext cx="11964808" cy="2854892"/>
          </a:xfrm>
          <a:prstGeom prst="rect">
            <a:avLst/>
          </a:prstGeom>
        </p:spPr>
      </p:pic>
      <p:sp>
        <p:nvSpPr>
          <p:cNvPr id="47" name="矩形: 圓角 25">
            <a:extLst>
              <a:ext uri="{FF2B5EF4-FFF2-40B4-BE49-F238E27FC236}">
                <a16:creationId xmlns:a16="http://schemas.microsoft.com/office/drawing/2014/main" id="{22412526-17E7-F844-DD81-DCA6B0D01DB5}"/>
              </a:ext>
            </a:extLst>
          </p:cNvPr>
          <p:cNvSpPr/>
          <p:nvPr/>
        </p:nvSpPr>
        <p:spPr>
          <a:xfrm>
            <a:off x="9554783" y="4631334"/>
            <a:ext cx="1558912"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25">
            <a:extLst>
              <a:ext uri="{FF2B5EF4-FFF2-40B4-BE49-F238E27FC236}">
                <a16:creationId xmlns:a16="http://schemas.microsoft.com/office/drawing/2014/main" id="{1436D9D5-CC6E-A7AE-EC74-31C33A7DFD7B}"/>
              </a:ext>
            </a:extLst>
          </p:cNvPr>
          <p:cNvSpPr/>
          <p:nvPr/>
        </p:nvSpPr>
        <p:spPr>
          <a:xfrm>
            <a:off x="6916487" y="4631334"/>
            <a:ext cx="1558912"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25">
            <a:extLst>
              <a:ext uri="{FF2B5EF4-FFF2-40B4-BE49-F238E27FC236}">
                <a16:creationId xmlns:a16="http://schemas.microsoft.com/office/drawing/2014/main" id="{03C85879-85A5-0510-0E3F-A2999E317277}"/>
              </a:ext>
            </a:extLst>
          </p:cNvPr>
          <p:cNvSpPr/>
          <p:nvPr/>
        </p:nvSpPr>
        <p:spPr>
          <a:xfrm>
            <a:off x="4126366" y="4631334"/>
            <a:ext cx="1939008"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25">
            <a:extLst>
              <a:ext uri="{FF2B5EF4-FFF2-40B4-BE49-F238E27FC236}">
                <a16:creationId xmlns:a16="http://schemas.microsoft.com/office/drawing/2014/main" id="{9650BD83-DC01-D0F6-8753-A369A15031AF}"/>
              </a:ext>
            </a:extLst>
          </p:cNvPr>
          <p:cNvSpPr/>
          <p:nvPr/>
        </p:nvSpPr>
        <p:spPr>
          <a:xfrm>
            <a:off x="850978" y="4631334"/>
            <a:ext cx="2245088" cy="560600"/>
          </a:xfrm>
          <a:prstGeom prst="roundRect">
            <a:avLst>
              <a:gd name="adj" fmla="val 20131"/>
            </a:avLst>
          </a:prstGeom>
          <a:solidFill>
            <a:srgbClr val="16E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594295" y="340503"/>
            <a:ext cx="10923189" cy="1325563"/>
          </a:xfrm>
        </p:spPr>
        <p:txBody>
          <a:bodyPr>
            <a:normAutofit/>
          </a:bodyPr>
          <a:lstStyle/>
          <a:p>
            <a:pPr algn="ctr"/>
            <a:r>
              <a:rPr lang="en-US" altLang="zh-TW" sz="4000" b="1">
                <a:solidFill>
                  <a:srgbClr val="FFFFFF"/>
                </a:solidFill>
                <a:cs typeface="+mn-ea"/>
                <a:sym typeface="Arial" panose="020B0604020202020204" pitchFamily="34" charset="0"/>
              </a:rPr>
              <a:t>The NAS provides a productive office file management flow with useful apps</a:t>
            </a:r>
            <a:endParaRPr lang="zh-TW" altLang="en-US" sz="4000" b="1">
              <a:solidFill>
                <a:schemeClr val="bg1"/>
              </a:solidFill>
              <a:ea typeface="微軟正黑體" panose="020B0604030504040204" pitchFamily="34" charset="-120"/>
              <a:cs typeface="Arial"/>
              <a:sym typeface="Arial" panose="020B0604020202020204" pitchFamily="34" charset="0"/>
            </a:endParaRPr>
          </a:p>
        </p:txBody>
      </p:sp>
      <p:pic>
        <p:nvPicPr>
          <p:cNvPr id="5" name="圖片 4" hidden="1"/>
          <p:cNvPicPr>
            <a:picLocks noChangeAspect="1"/>
          </p:cNvPicPr>
          <p:nvPr/>
        </p:nvPicPr>
        <p:blipFill>
          <a:blip r:embed="rId4"/>
          <a:stretch>
            <a:fillRect/>
          </a:stretch>
        </p:blipFill>
        <p:spPr>
          <a:xfrm>
            <a:off x="940630" y="7401475"/>
            <a:ext cx="10987325" cy="2773135"/>
          </a:xfrm>
          <a:prstGeom prst="rect">
            <a:avLst/>
          </a:prstGeom>
        </p:spPr>
      </p:pic>
      <p:pic>
        <p:nvPicPr>
          <p:cNvPr id="9" name="Shape 1684">
            <a:extLst>
              <a:ext uri="{FF2B5EF4-FFF2-40B4-BE49-F238E27FC236}">
                <a16:creationId xmlns:a16="http://schemas.microsoft.com/office/drawing/2014/main" id="{181C31FB-34C0-8D87-D802-B9B15448DB1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606013" y="1766118"/>
            <a:ext cx="1634580" cy="1582441"/>
          </a:xfrm>
          <a:prstGeom prst="rect">
            <a:avLst/>
          </a:prstGeom>
          <a:noFill/>
          <a:ln>
            <a:noFill/>
          </a:ln>
        </p:spPr>
      </p:pic>
      <p:pic>
        <p:nvPicPr>
          <p:cNvPr id="10" name="Shape 1685">
            <a:extLst>
              <a:ext uri="{FF2B5EF4-FFF2-40B4-BE49-F238E27FC236}">
                <a16:creationId xmlns:a16="http://schemas.microsoft.com/office/drawing/2014/main" id="{F7B092F2-41BC-B887-22D0-4B2A403D3199}"/>
              </a:ext>
            </a:extLst>
          </p:cNvPr>
          <p:cNvPicPr preferRelativeResize="0">
            <a:picLocks/>
          </p:cNvPicPr>
          <p:nvPr/>
        </p:nvPicPr>
        <p:blipFill rotWithShape="1">
          <a:blip r:embed="rId6" cstate="print">
            <a:extLst>
              <a:ext uri="{28A0092B-C50C-407E-A947-70E740481C1C}">
                <a14:useLocalDpi xmlns:a14="http://schemas.microsoft.com/office/drawing/2010/main"/>
              </a:ext>
            </a:extLst>
          </a:blip>
          <a:srcRect/>
          <a:stretch/>
        </p:blipFill>
        <p:spPr>
          <a:xfrm>
            <a:off x="9473821" y="3442401"/>
            <a:ext cx="944634" cy="944630"/>
          </a:xfrm>
          <a:prstGeom prst="rect">
            <a:avLst/>
          </a:prstGeom>
          <a:effectLst>
            <a:outerShdw blurRad="50800" dist="38100" dir="5400000" algn="t" rotWithShape="0">
              <a:prstClr val="black">
                <a:alpha val="40000"/>
              </a:prstClr>
            </a:outerShdw>
          </a:effectLst>
        </p:spPr>
      </p:pic>
      <p:sp>
        <p:nvSpPr>
          <p:cNvPr id="11" name="Shape 1686">
            <a:extLst>
              <a:ext uri="{FF2B5EF4-FFF2-40B4-BE49-F238E27FC236}">
                <a16:creationId xmlns:a16="http://schemas.microsoft.com/office/drawing/2014/main" id="{A2A30C1B-3A69-5FFD-72D9-2735CC8D583B}"/>
              </a:ext>
            </a:extLst>
          </p:cNvPr>
          <p:cNvSpPr txBox="1"/>
          <p:nvPr/>
        </p:nvSpPr>
        <p:spPr>
          <a:xfrm>
            <a:off x="10527033" y="3749263"/>
            <a:ext cx="1168224" cy="456903"/>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Qfiling</a:t>
            </a:r>
            <a:endPar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Shape 1693">
            <a:extLst>
              <a:ext uri="{FF2B5EF4-FFF2-40B4-BE49-F238E27FC236}">
                <a16:creationId xmlns:a16="http://schemas.microsoft.com/office/drawing/2014/main" id="{79633C64-4BAD-8C11-B021-D283605B5761}"/>
              </a:ext>
            </a:extLst>
          </p:cNvPr>
          <p:cNvSpPr txBox="1"/>
          <p:nvPr/>
        </p:nvSpPr>
        <p:spPr>
          <a:xfrm>
            <a:off x="1847436" y="3749263"/>
            <a:ext cx="1996877" cy="374626"/>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File Station  </a:t>
            </a:r>
          </a:p>
        </p:txBody>
      </p:sp>
      <p:pic>
        <p:nvPicPr>
          <p:cNvPr id="18" name="Shape 1694">
            <a:extLst>
              <a:ext uri="{FF2B5EF4-FFF2-40B4-BE49-F238E27FC236}">
                <a16:creationId xmlns:a16="http://schemas.microsoft.com/office/drawing/2014/main" id="{01CB2682-7ECC-1871-135B-ED9FFDF87278}"/>
              </a:ext>
            </a:extLst>
          </p:cNvPr>
          <p:cNvPicPr preferRelativeResize="0"/>
          <p:nvPr/>
        </p:nvPicPr>
        <p:blipFill>
          <a:blip r:embed="rId7">
            <a:extLst>
              <a:ext uri="{28A0092B-C50C-407E-A947-70E740481C1C}">
                <a14:useLocalDpi xmlns:a14="http://schemas.microsoft.com/office/drawing/2010/main" val="0"/>
              </a:ext>
            </a:extLst>
          </a:blip>
          <a:srcRect/>
          <a:stretch/>
        </p:blipFill>
        <p:spPr>
          <a:xfrm>
            <a:off x="927024" y="3446716"/>
            <a:ext cx="936000" cy="936000"/>
          </a:xfrm>
          <a:prstGeom prst="rect">
            <a:avLst/>
          </a:prstGeom>
          <a:effectLst>
            <a:outerShdw blurRad="50800" dist="38100" dir="5400000" algn="t" rotWithShape="0">
              <a:prstClr val="black">
                <a:alpha val="40000"/>
              </a:prstClr>
            </a:outerShdw>
          </a:effectLst>
        </p:spPr>
      </p:pic>
      <p:pic>
        <p:nvPicPr>
          <p:cNvPr id="19" name="Shape 1695" descr="圖片 2.png">
            <a:extLst>
              <a:ext uri="{FF2B5EF4-FFF2-40B4-BE49-F238E27FC236}">
                <a16:creationId xmlns:a16="http://schemas.microsoft.com/office/drawing/2014/main" id="{F8021276-5652-B680-AF2D-FE2A360F3075}"/>
              </a:ext>
            </a:extLst>
          </p:cNvPr>
          <p:cNvPicPr preferRelativeResize="0"/>
          <p:nvPr/>
        </p:nvPicPr>
        <p:blipFill rotWithShape="1">
          <a:blip r:embed="rId8">
            <a:alphaModFix/>
          </a:blip>
          <a:srcRect/>
          <a:stretch/>
        </p:blipFill>
        <p:spPr>
          <a:xfrm>
            <a:off x="674516" y="1462722"/>
            <a:ext cx="2632687" cy="1997968"/>
          </a:xfrm>
          <a:prstGeom prst="rect">
            <a:avLst/>
          </a:prstGeom>
          <a:noFill/>
          <a:ln>
            <a:noFill/>
          </a:ln>
        </p:spPr>
      </p:pic>
      <p:sp>
        <p:nvSpPr>
          <p:cNvPr id="20" name="Shape 1696">
            <a:extLst>
              <a:ext uri="{FF2B5EF4-FFF2-40B4-BE49-F238E27FC236}">
                <a16:creationId xmlns:a16="http://schemas.microsoft.com/office/drawing/2014/main" id="{577E4207-1E58-FF24-E81D-0B44F826B142}"/>
              </a:ext>
            </a:extLst>
          </p:cNvPr>
          <p:cNvSpPr txBox="1"/>
          <p:nvPr/>
        </p:nvSpPr>
        <p:spPr>
          <a:xfrm>
            <a:off x="4674090" y="3749263"/>
            <a:ext cx="2273414" cy="398017"/>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OCR Converter  </a:t>
            </a:r>
          </a:p>
        </p:txBody>
      </p:sp>
      <p:pic>
        <p:nvPicPr>
          <p:cNvPr id="21" name="Shape 1697" descr="圖片 3.png">
            <a:extLst>
              <a:ext uri="{FF2B5EF4-FFF2-40B4-BE49-F238E27FC236}">
                <a16:creationId xmlns:a16="http://schemas.microsoft.com/office/drawing/2014/main" id="{AD8B17F6-99AC-DCA7-8BFD-00AA4FE7888D}"/>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737652" y="1824863"/>
            <a:ext cx="2461483" cy="1566435"/>
          </a:xfrm>
          <a:prstGeom prst="rect">
            <a:avLst/>
          </a:prstGeom>
          <a:noFill/>
          <a:ln>
            <a:noFill/>
          </a:ln>
        </p:spPr>
      </p:pic>
      <p:sp>
        <p:nvSpPr>
          <p:cNvPr id="23" name="Shape 1698">
            <a:extLst>
              <a:ext uri="{FF2B5EF4-FFF2-40B4-BE49-F238E27FC236}">
                <a16:creationId xmlns:a16="http://schemas.microsoft.com/office/drawing/2014/main" id="{4044A760-FA08-794D-CE86-552DB03935B2}"/>
              </a:ext>
            </a:extLst>
          </p:cNvPr>
          <p:cNvSpPr txBox="1"/>
          <p:nvPr/>
        </p:nvSpPr>
        <p:spPr>
          <a:xfrm>
            <a:off x="7856210" y="3749263"/>
            <a:ext cx="1347600" cy="443289"/>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Qsirch</a:t>
            </a: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p>
        </p:txBody>
      </p:sp>
      <p:pic>
        <p:nvPicPr>
          <p:cNvPr id="24" name="Shape 1699">
            <a:extLst>
              <a:ext uri="{FF2B5EF4-FFF2-40B4-BE49-F238E27FC236}">
                <a16:creationId xmlns:a16="http://schemas.microsoft.com/office/drawing/2014/main" id="{F4AC7EBF-C968-5285-5C8F-6155DEB8EC3A}"/>
              </a:ext>
            </a:extLst>
          </p:cNvPr>
          <p:cNvPicPr preferRelativeResize="0">
            <a:picLocks/>
          </p:cNvPicPr>
          <p:nvPr/>
        </p:nvPicPr>
        <p:blipFill rotWithShape="1">
          <a:blip r:embed="rId10" cstate="screen">
            <a:extLst>
              <a:ext uri="{28A0092B-C50C-407E-A947-70E740481C1C}">
                <a14:useLocalDpi xmlns:a14="http://schemas.microsoft.com/office/drawing/2010/main"/>
              </a:ext>
            </a:extLst>
          </a:blip>
          <a:srcRect l="8845" t="5645" r="11365" b="6754"/>
          <a:stretch/>
        </p:blipFill>
        <p:spPr>
          <a:xfrm>
            <a:off x="6780213" y="3442401"/>
            <a:ext cx="944634" cy="944630"/>
          </a:xfrm>
          <a:prstGeom prst="rect">
            <a:avLst/>
          </a:prstGeom>
          <a:effectLst>
            <a:outerShdw blurRad="50800" dist="38100" dir="5400000" algn="t" rotWithShape="0">
              <a:prstClr val="black">
                <a:alpha val="40000"/>
              </a:prstClr>
            </a:outerShdw>
          </a:effectLst>
        </p:spPr>
      </p:pic>
      <p:pic>
        <p:nvPicPr>
          <p:cNvPr id="25" name="Shape 1700" descr="圖片 4.png">
            <a:extLst>
              <a:ext uri="{FF2B5EF4-FFF2-40B4-BE49-F238E27FC236}">
                <a16:creationId xmlns:a16="http://schemas.microsoft.com/office/drawing/2014/main" id="{DD8567E8-A376-95B8-50D1-24DE15FD3427}"/>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947504" y="2110890"/>
            <a:ext cx="1866296" cy="1471070"/>
          </a:xfrm>
          <a:prstGeom prst="rect">
            <a:avLst/>
          </a:prstGeom>
          <a:noFill/>
          <a:ln>
            <a:noFill/>
          </a:ln>
        </p:spPr>
      </p:pic>
      <p:pic>
        <p:nvPicPr>
          <p:cNvPr id="28" name="Shape 1707">
            <a:extLst>
              <a:ext uri="{FF2B5EF4-FFF2-40B4-BE49-F238E27FC236}">
                <a16:creationId xmlns:a16="http://schemas.microsoft.com/office/drawing/2014/main" id="{7530619D-B81D-86ED-5A57-14696B17F3B5}"/>
              </a:ext>
            </a:extLst>
          </p:cNvPr>
          <p:cNvPicPr preferRelativeResize="0">
            <a:picLocks/>
          </p:cNvPicPr>
          <p:nvPr/>
        </p:nvPicPr>
        <p:blipFill rotWithShape="1">
          <a:blip r:embed="rId12" cstate="print">
            <a:extLst>
              <a:ext uri="{28A0092B-C50C-407E-A947-70E740481C1C}">
                <a14:useLocalDpi xmlns:a14="http://schemas.microsoft.com/office/drawing/2010/main"/>
              </a:ext>
            </a:extLst>
          </a:blip>
          <a:srcRect/>
          <a:stretch/>
        </p:blipFill>
        <p:spPr>
          <a:xfrm>
            <a:off x="3738090" y="3446716"/>
            <a:ext cx="936000" cy="936000"/>
          </a:xfrm>
          <a:prstGeom prst="rect">
            <a:avLst/>
          </a:prstGeom>
          <a:effectLst>
            <a:outerShdw blurRad="50800" dist="38100" dir="5400000" algn="t" rotWithShape="0">
              <a:prstClr val="black">
                <a:alpha val="40000"/>
              </a:prstClr>
            </a:outerShdw>
          </a:effectLst>
        </p:spPr>
      </p:pic>
      <p:sp>
        <p:nvSpPr>
          <p:cNvPr id="38" name="箭號: 向下 37">
            <a:extLst>
              <a:ext uri="{FF2B5EF4-FFF2-40B4-BE49-F238E27FC236}">
                <a16:creationId xmlns:a16="http://schemas.microsoft.com/office/drawing/2014/main" id="{B08E5710-19D9-603A-2F80-DEF67563F897}"/>
              </a:ext>
            </a:extLst>
          </p:cNvPr>
          <p:cNvSpPr/>
          <p:nvPr/>
        </p:nvSpPr>
        <p:spPr>
          <a:xfrm rot="16200000">
            <a:off x="3044797" y="4459190"/>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9" name="箭號: 向下 38">
            <a:extLst>
              <a:ext uri="{FF2B5EF4-FFF2-40B4-BE49-F238E27FC236}">
                <a16:creationId xmlns:a16="http://schemas.microsoft.com/office/drawing/2014/main" id="{901AB771-C3E2-95CF-ABDB-E4E48F272C70}"/>
              </a:ext>
            </a:extLst>
          </p:cNvPr>
          <p:cNvSpPr/>
          <p:nvPr/>
        </p:nvSpPr>
        <p:spPr>
          <a:xfrm rot="16200000">
            <a:off x="5886173" y="4459191"/>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箭號: 向下 39">
            <a:extLst>
              <a:ext uri="{FF2B5EF4-FFF2-40B4-BE49-F238E27FC236}">
                <a16:creationId xmlns:a16="http://schemas.microsoft.com/office/drawing/2014/main" id="{ECACDF78-0E07-DA5E-BC54-D17FE7D41167}"/>
              </a:ext>
            </a:extLst>
          </p:cNvPr>
          <p:cNvSpPr/>
          <p:nvPr/>
        </p:nvSpPr>
        <p:spPr>
          <a:xfrm rot="16200000">
            <a:off x="8579086" y="4459191"/>
            <a:ext cx="727282" cy="951063"/>
          </a:xfrm>
          <a:prstGeom prst="downArrow">
            <a:avLst/>
          </a:prstGeom>
          <a:gradFill>
            <a:gsLst>
              <a:gs pos="16000">
                <a:srgbClr val="43AEFF"/>
              </a:gs>
              <a:gs pos="100000">
                <a:srgbClr val="75FFFF">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2" name="Shape 1688">
            <a:extLst>
              <a:ext uri="{FF2B5EF4-FFF2-40B4-BE49-F238E27FC236}">
                <a16:creationId xmlns:a16="http://schemas.microsoft.com/office/drawing/2014/main" id="{326FCD19-2018-E40D-1D67-53F4B08F9D62}"/>
              </a:ext>
            </a:extLst>
          </p:cNvPr>
          <p:cNvSpPr txBox="1"/>
          <p:nvPr/>
        </p:nvSpPr>
        <p:spPr>
          <a:xfrm>
            <a:off x="858578" y="4732619"/>
            <a:ext cx="2156084" cy="348595"/>
          </a:xfrm>
          <a:prstGeom prst="rect">
            <a:avLst/>
          </a:prstGeom>
          <a:noFill/>
          <a:ln>
            <a:noFill/>
          </a:ln>
        </p:spPr>
        <p:txBody>
          <a:bodyPr wrap="square" lIns="96000" tIns="48000" rIns="24000" bIns="48000" anchor="t"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Store and backup</a:t>
            </a:r>
          </a:p>
        </p:txBody>
      </p:sp>
      <p:sp>
        <p:nvSpPr>
          <p:cNvPr id="33" name="Shape 1691">
            <a:extLst>
              <a:ext uri="{FF2B5EF4-FFF2-40B4-BE49-F238E27FC236}">
                <a16:creationId xmlns:a16="http://schemas.microsoft.com/office/drawing/2014/main" id="{2E8654C8-8047-B39B-3A50-9486C8F7DCF4}"/>
              </a:ext>
            </a:extLst>
          </p:cNvPr>
          <p:cNvSpPr txBox="1"/>
          <p:nvPr/>
        </p:nvSpPr>
        <p:spPr>
          <a:xfrm>
            <a:off x="9643787" y="4767627"/>
            <a:ext cx="1369956" cy="302569"/>
          </a:xfrm>
          <a:prstGeom prst="rect">
            <a:avLst/>
          </a:prstGeom>
          <a:noFill/>
          <a:ln>
            <a:noFill/>
          </a:ln>
        </p:spPr>
        <p:txBody>
          <a:bodyPr wrap="square" lIns="72000" tIns="48000" rIns="24000" bIns="48000" anchor="ctr"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Archive</a:t>
            </a:r>
          </a:p>
        </p:txBody>
      </p:sp>
      <p:sp>
        <p:nvSpPr>
          <p:cNvPr id="34" name="Shape 1702">
            <a:extLst>
              <a:ext uri="{FF2B5EF4-FFF2-40B4-BE49-F238E27FC236}">
                <a16:creationId xmlns:a16="http://schemas.microsoft.com/office/drawing/2014/main" id="{6EC7761B-2BE4-A7C5-D250-E6ECE5EBE7A7}"/>
              </a:ext>
            </a:extLst>
          </p:cNvPr>
          <p:cNvSpPr txBox="1"/>
          <p:nvPr/>
        </p:nvSpPr>
        <p:spPr>
          <a:xfrm>
            <a:off x="7001301" y="4722732"/>
            <a:ext cx="1381098" cy="392358"/>
          </a:xfrm>
          <a:prstGeom prst="rect">
            <a:avLst/>
          </a:prstGeom>
          <a:noFill/>
          <a:ln>
            <a:noFill/>
          </a:ln>
        </p:spPr>
        <p:txBody>
          <a:bodyPr wrap="square" lIns="72000" tIns="48000" rIns="24000" bIns="48000" anchor="t"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rPr>
              <a:t>Search</a:t>
            </a:r>
          </a:p>
        </p:txBody>
      </p:sp>
      <p:sp>
        <p:nvSpPr>
          <p:cNvPr id="37" name="Shape 1692">
            <a:extLst>
              <a:ext uri="{FF2B5EF4-FFF2-40B4-BE49-F238E27FC236}">
                <a16:creationId xmlns:a16="http://schemas.microsoft.com/office/drawing/2014/main" id="{F9F20C2D-8413-FCDD-C577-0C3495C671B8}"/>
              </a:ext>
            </a:extLst>
          </p:cNvPr>
          <p:cNvSpPr txBox="1"/>
          <p:nvPr/>
        </p:nvSpPr>
        <p:spPr>
          <a:xfrm>
            <a:off x="4189967" y="4722732"/>
            <a:ext cx="1790368" cy="392359"/>
          </a:xfrm>
          <a:prstGeom prst="rect">
            <a:avLst/>
          </a:prstGeom>
          <a:noFill/>
          <a:ln>
            <a:noFill/>
          </a:ln>
        </p:spPr>
        <p:txBody>
          <a:bodyPr wrap="square" lIns="72000" tIns="48000" rIns="24000" bIns="48000" anchor="t" anchorCtr="0">
            <a:noAutofit/>
          </a:bodyPr>
          <a:lstStyle/>
          <a:p>
            <a:pPr marL="0" marR="0" lvl="0" indent="-28575" algn="ctr" rtl="0">
              <a:lnSpc>
                <a:spcPct val="100000"/>
              </a:lnSpc>
              <a:spcBef>
                <a:spcPts val="0"/>
              </a:spcBef>
              <a:spcAft>
                <a:spcPts val="0"/>
              </a:spcAft>
              <a:buClr>
                <a:srgbClr val="000000"/>
              </a:buClr>
              <a:buSzPct val="25000"/>
              <a:buFont typeface="Arial"/>
              <a:buNone/>
            </a:pPr>
            <a:r>
              <a:rPr lang="en-US" sz="1800" b="1" i="0" u="none" strike="noStrike" cap="none">
                <a:latin typeface="Arial" panose="020B0604020202020204" pitchFamily="34" charset="0"/>
                <a:ea typeface="微軟正黑體" panose="020B0604030504040204" pitchFamily="34" charset="-120"/>
                <a:cs typeface="Arial"/>
                <a:sym typeface="Arial" panose="020B0604020202020204" pitchFamily="34" charset="0"/>
              </a:rPr>
              <a:t>File </a:t>
            </a:r>
            <a:r>
              <a:rPr lang="en-US" b="1">
                <a:latin typeface="Arial" panose="020B0604020202020204" pitchFamily="34" charset="0"/>
                <a:ea typeface="微軟正黑體" panose="020B0604030504040204" pitchFamily="34" charset="-120"/>
                <a:cs typeface="Arial"/>
                <a:sym typeface="Arial" panose="020B0604020202020204" pitchFamily="34" charset="0"/>
              </a:rPr>
              <a:t>Digitization</a:t>
            </a:r>
            <a:endParaRPr lang="en-US" sz="1800" b="1" i="0" u="none" strike="noStrike" cap="none">
              <a:latin typeface="Arial" panose="020B0604020202020204" pitchFamily="34" charset="0"/>
              <a:ea typeface="微軟正黑體" panose="020B0604030504040204" pitchFamily="34" charset="-120"/>
              <a:cs typeface="+mn-ea"/>
              <a:sym typeface="Arial" panose="020B0604020202020204" pitchFamily="34" charset="0"/>
            </a:endParaRPr>
          </a:p>
        </p:txBody>
      </p:sp>
    </p:spTree>
    <p:extLst>
      <p:ext uri="{BB962C8B-B14F-4D97-AF65-F5344CB8AC3E}">
        <p14:creationId xmlns:p14="http://schemas.microsoft.com/office/powerpoint/2010/main" val="786776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a:xfrm>
            <a:off x="435743" y="380387"/>
            <a:ext cx="11363325" cy="1325563"/>
          </a:xfrm>
        </p:spPr>
        <p:txBody>
          <a:bodyPr>
            <a:normAutofit fontScale="90000"/>
          </a:bodyPr>
          <a:lstStyle/>
          <a:p>
            <a:pPr algn="ctr"/>
            <a:r>
              <a:rPr lang="en"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Accelerate large file sharing with free built-in</a:t>
            </a: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40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exFAT</a:t>
            </a: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file system support for external devices</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100" name="Picture 4" descr="Samsung Portable 1Tb SSD T7 USB 3.2 (Metallic Red) | Samsung India">
            <a:extLst>
              <a:ext uri="{FF2B5EF4-FFF2-40B4-BE49-F238E27FC236}">
                <a16:creationId xmlns:a16="http://schemas.microsoft.com/office/drawing/2014/main" id="{786855B5-B9A9-32F7-8B9C-831FF4BE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9071" y="1337352"/>
            <a:ext cx="2977925" cy="2382341"/>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014916FB-7DBB-9ED7-1942-80FB77B7E812}"/>
              </a:ext>
            </a:extLst>
          </p:cNvPr>
          <p:cNvSpPr/>
          <p:nvPr/>
        </p:nvSpPr>
        <p:spPr>
          <a:xfrm>
            <a:off x="1188720" y="1806375"/>
            <a:ext cx="6911676" cy="1135119"/>
          </a:xfrm>
          <a:prstGeom prst="rect">
            <a:avLst/>
          </a:prstGeom>
        </p:spPr>
        <p:txBody>
          <a:bodyPr wrap="square" lIns="91440" tIns="45720" rIns="91440" bIns="45720" anchor="t">
            <a:spAutoFit/>
          </a:bodyPr>
          <a:lstStyle/>
          <a:p>
            <a:pPr>
              <a:lnSpc>
                <a:spcPct val="130000"/>
              </a:lnSpc>
            </a:pP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exFAT</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is natively supported free of charge on TS-h1090FU. </a:t>
            </a: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exFAT</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is a file system optimized for flash storage (such as SD cards and USB devices) and helps accelerate large media file transfer. </a:t>
            </a:r>
            <a:endParaRPr 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8" name="表格 7">
            <a:extLst>
              <a:ext uri="{FF2B5EF4-FFF2-40B4-BE49-F238E27FC236}">
                <a16:creationId xmlns:a16="http://schemas.microsoft.com/office/drawing/2014/main" id="{D0D26F6C-57C9-F458-0B9F-5E511C29FC5F}"/>
              </a:ext>
            </a:extLst>
          </p:cNvPr>
          <p:cNvGraphicFramePr>
            <a:graphicFrameLocks noGrp="1"/>
          </p:cNvGraphicFramePr>
          <p:nvPr>
            <p:extLst>
              <p:ext uri="{D42A27DB-BD31-4B8C-83A1-F6EECF244321}">
                <p14:modId xmlns:p14="http://schemas.microsoft.com/office/powerpoint/2010/main" val="2284989135"/>
              </p:ext>
            </p:extLst>
          </p:nvPr>
        </p:nvGraphicFramePr>
        <p:xfrm>
          <a:off x="1188720" y="3719693"/>
          <a:ext cx="9829066" cy="2092960"/>
        </p:xfrm>
        <a:graphic>
          <a:graphicData uri="http://schemas.openxmlformats.org/drawingml/2006/table">
            <a:tbl>
              <a:tblPr/>
              <a:tblGrid>
                <a:gridCol w="1474360">
                  <a:extLst>
                    <a:ext uri="{9D8B030D-6E8A-4147-A177-3AD203B41FA5}">
                      <a16:colId xmlns:a16="http://schemas.microsoft.com/office/drawing/2014/main" val="1804648323"/>
                    </a:ext>
                  </a:extLst>
                </a:gridCol>
                <a:gridCol w="4423080">
                  <a:extLst>
                    <a:ext uri="{9D8B030D-6E8A-4147-A177-3AD203B41FA5}">
                      <a16:colId xmlns:a16="http://schemas.microsoft.com/office/drawing/2014/main" val="2514870110"/>
                    </a:ext>
                  </a:extLst>
                </a:gridCol>
                <a:gridCol w="1965813">
                  <a:extLst>
                    <a:ext uri="{9D8B030D-6E8A-4147-A177-3AD203B41FA5}">
                      <a16:colId xmlns:a16="http://schemas.microsoft.com/office/drawing/2014/main" val="1809061635"/>
                    </a:ext>
                  </a:extLst>
                </a:gridCol>
                <a:gridCol w="1965813">
                  <a:extLst>
                    <a:ext uri="{9D8B030D-6E8A-4147-A177-3AD203B41FA5}">
                      <a16:colId xmlns:a16="http://schemas.microsoft.com/office/drawing/2014/main" val="3357932888"/>
                    </a:ext>
                  </a:extLst>
                </a:gridCol>
              </a:tblGrid>
              <a:tr h="0">
                <a:tc>
                  <a:txBody>
                    <a:bodyPr/>
                    <a:lstStyle/>
                    <a:p>
                      <a:pPr algn="ctr" fontAlgn="ctr"/>
                      <a:r>
                        <a:rPr lang="en-US" altLang="ja-JP"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System</a:t>
                      </a:r>
                      <a:endPar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a:noFill/>
                    </a:lnR>
                    <a:lnT>
                      <a:noFill/>
                    </a:lnT>
                    <a:lnB w="6350" cap="flat" cmpd="sng" algn="ctr">
                      <a:solidFill>
                        <a:srgbClr val="CCCCCC"/>
                      </a:solidFill>
                      <a:prstDash val="solid"/>
                      <a:round/>
                      <a:headEnd type="none" w="med" len="med"/>
                      <a:tailEnd type="none" w="med" len="med"/>
                    </a:lnB>
                    <a:solidFill>
                      <a:srgbClr val="36ADA8"/>
                    </a:solidFill>
                  </a:tcPr>
                </a:tc>
                <a:tc>
                  <a:txBody>
                    <a:bodyPr/>
                    <a:lstStyle/>
                    <a:p>
                      <a:pPr algn="ctr" fontAlgn="ctr"/>
                      <a:r>
                        <a:rPr lang="en-US" sz="1400" b="1" err="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exFAT</a:t>
                      </a:r>
                      <a:endPar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w="12700" cap="flat" cmpd="sng" algn="ctr">
                      <a:solidFill>
                        <a:schemeClr val="bg1">
                          <a:lumMod val="85000"/>
                        </a:schemeClr>
                      </a:solidFill>
                      <a:prstDash val="solid"/>
                      <a:round/>
                      <a:headEnd type="none" w="med" len="med"/>
                      <a:tailEnd type="none" w="med" len="med"/>
                    </a:lnR>
                    <a:lnT>
                      <a:noFill/>
                    </a:lnT>
                    <a:lnB w="6350" cap="flat" cmpd="sng" algn="ctr">
                      <a:solidFill>
                        <a:srgbClr val="CCCCCC"/>
                      </a:solidFill>
                      <a:prstDash val="solid"/>
                      <a:round/>
                      <a:headEnd type="none" w="med" len="med"/>
                      <a:tailEnd type="none" w="med" len="med"/>
                    </a:lnB>
                    <a:solidFill>
                      <a:srgbClr val="36ADA8"/>
                    </a:solidFill>
                  </a:tcPr>
                </a:tc>
                <a:tc>
                  <a:txBody>
                    <a:bodyPr/>
                    <a:lstStyle/>
                    <a:p>
                      <a:pPr algn="ctr" fontAlgn="ctr"/>
                      <a:r>
                        <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NTFS</a:t>
                      </a: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a:noFill/>
                    </a:lnT>
                    <a:lnB w="6350" cap="flat" cmpd="sng" algn="ctr">
                      <a:solidFill>
                        <a:srgbClr val="CCCCCC"/>
                      </a:solidFill>
                      <a:prstDash val="solid"/>
                      <a:round/>
                      <a:headEnd type="none" w="med" len="med"/>
                      <a:tailEnd type="none" w="med" len="med"/>
                    </a:lnB>
                    <a:solidFill>
                      <a:srgbClr val="36ADA8"/>
                    </a:solidFill>
                  </a:tcPr>
                </a:tc>
                <a:tc>
                  <a:txBody>
                    <a:bodyPr/>
                    <a:lstStyle/>
                    <a:p>
                      <a:pPr algn="ctr" fontAlgn="ctr"/>
                      <a:r>
                        <a:rPr lang="en-US" sz="1400" b="1">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FAT32</a:t>
                      </a: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a:noFill/>
                    </a:lnT>
                    <a:lnB w="6350" cap="flat" cmpd="sng" algn="ctr">
                      <a:solidFill>
                        <a:srgbClr val="CCCCCC"/>
                      </a:solidFill>
                      <a:prstDash val="solid"/>
                      <a:round/>
                      <a:headEnd type="none" w="med" len="med"/>
                      <a:tailEnd type="none" w="med" len="med"/>
                    </a:lnB>
                    <a:solidFill>
                      <a:srgbClr val="36ADA8"/>
                    </a:solidFill>
                  </a:tcPr>
                </a:tc>
                <a:extLst>
                  <a:ext uri="{0D108BD9-81ED-4DB2-BD59-A6C34878D82A}">
                    <a16:rowId xmlns:a16="http://schemas.microsoft.com/office/drawing/2014/main" val="1461511426"/>
                  </a:ext>
                </a:extLst>
              </a:tr>
              <a:tr h="0">
                <a:tc>
                  <a:txBody>
                    <a:bodyPr/>
                    <a:lstStyle/>
                    <a:p>
                      <a:pPr algn="ctr" fontAlgn="ctr"/>
                      <a:r>
                        <a:rPr lang="en-US" altLang="zh-CN"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Maximum File Size</a:t>
                      </a:r>
                      <a:endPar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0F0F0"/>
                    </a:solidFill>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16EB </a:t>
                      </a:r>
                    </a:p>
                  </a:txBody>
                  <a:tcPr marL="63500" marR="63500" marT="127000" marB="127000" anchor="ctr">
                    <a:lnL>
                      <a:noFill/>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16TB</a:t>
                      </a: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4GB</a:t>
                      </a: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95195929"/>
                  </a:ext>
                </a:extLst>
              </a:tr>
              <a:tr h="0">
                <a:tc>
                  <a:txBody>
                    <a:bodyPr/>
                    <a:lstStyle/>
                    <a:p>
                      <a:pPr algn="ctr" fontAlgn="ctr"/>
                      <a:r>
                        <a:rPr lang="en-US" altLang="zh-TW" sz="1400" b="0" i="0" kern="1200">
                          <a:solidFill>
                            <a:schemeClr val="tx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Typical Usage</a:t>
                      </a:r>
                      <a:endParaRPr lang="en-US" sz="1400" b="0">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a:noFill/>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0F0F0"/>
                    </a:solidFill>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Next-generation USB drives and SD cards (such as SDXC) that require higher capacities and faster speeds</a:t>
                      </a:r>
                    </a:p>
                  </a:txBody>
                  <a:tcPr marL="76200" marR="76200" marT="152400" marB="152400" anchor="ctr">
                    <a:lnL>
                      <a:noFill/>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altLang="zh-TW" sz="1400" b="0" i="0" kern="120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file system used by Windows</a:t>
                      </a:r>
                      <a:endPar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tc>
                  <a:txBody>
                    <a:bodyPr/>
                    <a:lstStyle/>
                    <a:p>
                      <a:pPr algn="ctr" fontAlgn="ctr"/>
                      <a:r>
                        <a:rPr lang="en-US" altLang="zh-TW" sz="1400" b="0" i="0" kern="120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standard file system used by normal USB drives</a:t>
                      </a:r>
                      <a:endParaRPr lang="en-US" sz="1400" b="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txBody>
                  <a:tcPr marL="63500" marR="63500" marT="127000" marB="127000" anchor="ctr">
                    <a:lnL w="12700" cap="flat" cmpd="sng" algn="ctr">
                      <a:solidFill>
                        <a:schemeClr val="bg1">
                          <a:lumMod val="85000"/>
                        </a:schemeClr>
                      </a:solidFill>
                      <a:prstDash val="solid"/>
                      <a:round/>
                      <a:headEnd type="none" w="med" len="med"/>
                      <a:tailEnd type="none" w="med" len="med"/>
                    </a:lnL>
                    <a:lnR>
                      <a:noFill/>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604071044"/>
                  </a:ext>
                </a:extLst>
              </a:tr>
            </a:tbl>
          </a:graphicData>
        </a:graphic>
      </p:graphicFrame>
    </p:spTree>
    <p:extLst>
      <p:ext uri="{BB962C8B-B14F-4D97-AF65-F5344CB8AC3E}">
        <p14:creationId xmlns:p14="http://schemas.microsoft.com/office/powerpoint/2010/main" val="911394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直線單箭頭接點 34">
            <a:extLst>
              <a:ext uri="{FF2B5EF4-FFF2-40B4-BE49-F238E27FC236}">
                <a16:creationId xmlns:a16="http://schemas.microsoft.com/office/drawing/2014/main" id="{23AF9DE6-F9EE-4475-89F7-47EDC4D3FEF0}"/>
              </a:ext>
            </a:extLst>
          </p:cNvPr>
          <p:cNvCxnSpPr/>
          <p:nvPr/>
        </p:nvCxnSpPr>
        <p:spPr>
          <a:xfrm>
            <a:off x="2016429" y="2382322"/>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B73504-DC5C-43FB-917D-871764347EEA}"/>
              </a:ext>
            </a:extLst>
          </p:cNvPr>
          <p:cNvCxnSpPr/>
          <p:nvPr/>
        </p:nvCxnSpPr>
        <p:spPr>
          <a:xfrm>
            <a:off x="2016429" y="3648644"/>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AA3AC9D3-1827-459A-8182-7C146DAD9685}"/>
              </a:ext>
            </a:extLst>
          </p:cNvPr>
          <p:cNvCxnSpPr/>
          <p:nvPr/>
        </p:nvCxnSpPr>
        <p:spPr>
          <a:xfrm>
            <a:off x="2016429" y="4880655"/>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3">
            <a:extLst>
              <a:ext uri="{FF2B5EF4-FFF2-40B4-BE49-F238E27FC236}">
                <a16:creationId xmlns:a16="http://schemas.microsoft.com/office/drawing/2014/main" id="{3D014A53-D7F4-4EA4-8F6A-760D47949697}"/>
              </a:ext>
            </a:extLst>
          </p:cNvPr>
          <p:cNvSpPr/>
          <p:nvPr/>
        </p:nvSpPr>
        <p:spPr>
          <a:xfrm flipH="1">
            <a:off x="6800686" y="3166839"/>
            <a:ext cx="4277388" cy="894750"/>
          </a:xfrm>
          <a:prstGeom prst="snip2DiagRect">
            <a:avLst>
              <a:gd name="adj1" fmla="val 0"/>
              <a:gd name="adj2" fmla="val 172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7" name="Rectangle 3">
            <a:extLst>
              <a:ext uri="{FF2B5EF4-FFF2-40B4-BE49-F238E27FC236}">
                <a16:creationId xmlns:a16="http://schemas.microsoft.com/office/drawing/2014/main" id="{48933AE7-E537-4F75-9C6B-28FD113F34F5}"/>
              </a:ext>
            </a:extLst>
          </p:cNvPr>
          <p:cNvSpPr/>
          <p:nvPr/>
        </p:nvSpPr>
        <p:spPr>
          <a:xfrm flipH="1">
            <a:off x="6800686" y="4416847"/>
            <a:ext cx="4277388" cy="894750"/>
          </a:xfrm>
          <a:prstGeom prst="snip2DiagRect">
            <a:avLst>
              <a:gd name="adj1" fmla="val 0"/>
              <a:gd name="adj2" fmla="val 172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 name="Rectangle 3">
            <a:extLst>
              <a:ext uri="{FF2B5EF4-FFF2-40B4-BE49-F238E27FC236}">
                <a16:creationId xmlns:a16="http://schemas.microsoft.com/office/drawing/2014/main" id="{AFBD5C64-72FB-4098-8075-4EC76B58BAE6}"/>
              </a:ext>
            </a:extLst>
          </p:cNvPr>
          <p:cNvSpPr/>
          <p:nvPr/>
        </p:nvSpPr>
        <p:spPr>
          <a:xfrm flipH="1">
            <a:off x="6800688" y="1940983"/>
            <a:ext cx="4277388" cy="870596"/>
          </a:xfrm>
          <a:prstGeom prst="snip2DiagRect">
            <a:avLst>
              <a:gd name="adj1" fmla="val 0"/>
              <a:gd name="adj2" fmla="val 1725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1" name="矩形: 圓角 120">
            <a:extLst>
              <a:ext uri="{FF2B5EF4-FFF2-40B4-BE49-F238E27FC236}">
                <a16:creationId xmlns:a16="http://schemas.microsoft.com/office/drawing/2014/main" id="{45CA3BF5-C221-452B-9ECE-4B4BD9B1FB03}"/>
              </a:ext>
            </a:extLst>
          </p:cNvPr>
          <p:cNvSpPr/>
          <p:nvPr/>
        </p:nvSpPr>
        <p:spPr>
          <a:xfrm>
            <a:off x="2553009" y="4626840"/>
            <a:ext cx="3304355" cy="474771"/>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cs typeface="Arial" panose="020B0604020202020204" pitchFamily="34" charset="0"/>
            </a:endParaRPr>
          </a:p>
        </p:txBody>
      </p:sp>
      <p:sp>
        <p:nvSpPr>
          <p:cNvPr id="49" name="矩形: 圓角 48">
            <a:extLst>
              <a:ext uri="{FF2B5EF4-FFF2-40B4-BE49-F238E27FC236}">
                <a16:creationId xmlns:a16="http://schemas.microsoft.com/office/drawing/2014/main" id="{3532D6AA-D9A0-4030-A6E9-4A7B6820251D}"/>
              </a:ext>
            </a:extLst>
          </p:cNvPr>
          <p:cNvSpPr/>
          <p:nvPr/>
        </p:nvSpPr>
        <p:spPr>
          <a:xfrm>
            <a:off x="2553009" y="3385601"/>
            <a:ext cx="3304355" cy="474771"/>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cs typeface="Arial" panose="020B0604020202020204" pitchFamily="34" charset="0"/>
            </a:endParaRPr>
          </a:p>
        </p:txBody>
      </p:sp>
      <p:sp>
        <p:nvSpPr>
          <p:cNvPr id="51" name="矩形: 圓角 50">
            <a:extLst>
              <a:ext uri="{FF2B5EF4-FFF2-40B4-BE49-F238E27FC236}">
                <a16:creationId xmlns:a16="http://schemas.microsoft.com/office/drawing/2014/main" id="{041B400F-68C5-4B87-B9EC-AEBE4FF8C4E9}"/>
              </a:ext>
            </a:extLst>
          </p:cNvPr>
          <p:cNvSpPr/>
          <p:nvPr/>
        </p:nvSpPr>
        <p:spPr>
          <a:xfrm>
            <a:off x="2553009" y="2144936"/>
            <a:ext cx="3304355" cy="474771"/>
          </a:xfrm>
          <a:prstGeom prst="roundRect">
            <a:avLst>
              <a:gd name="adj" fmla="val 50000"/>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Arial" panose="020B0604020202020204" pitchFamily="34" charset="0"/>
              <a:cs typeface="Arial" panose="020B0604020202020204" pitchFamily="34" charset="0"/>
            </a:endParaRPr>
          </a:p>
        </p:txBody>
      </p:sp>
      <p:pic>
        <p:nvPicPr>
          <p:cNvPr id="41" name="圖形 40">
            <a:extLst>
              <a:ext uri="{FF2B5EF4-FFF2-40B4-BE49-F238E27FC236}">
                <a16:creationId xmlns:a16="http://schemas.microsoft.com/office/drawing/2014/main" id="{64DF9B46-3135-485D-95B2-E6DA2C1E9A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9140" y="1910184"/>
            <a:ext cx="927484" cy="927484"/>
          </a:xfrm>
          <a:prstGeom prst="rect">
            <a:avLst/>
          </a:prstGeom>
          <a:effectLst/>
        </p:spPr>
      </p:pic>
      <p:pic>
        <p:nvPicPr>
          <p:cNvPr id="43" name="圖形 42">
            <a:extLst>
              <a:ext uri="{FF2B5EF4-FFF2-40B4-BE49-F238E27FC236}">
                <a16:creationId xmlns:a16="http://schemas.microsoft.com/office/drawing/2014/main" id="{5C046A85-2375-4EC7-BA1F-03460CB7C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505" y="3182164"/>
            <a:ext cx="894749" cy="894749"/>
          </a:xfrm>
          <a:prstGeom prst="rect">
            <a:avLst/>
          </a:prstGeom>
          <a:effectLst/>
        </p:spPr>
      </p:pic>
      <p:pic>
        <p:nvPicPr>
          <p:cNvPr id="45" name="圖形 44">
            <a:extLst>
              <a:ext uri="{FF2B5EF4-FFF2-40B4-BE49-F238E27FC236}">
                <a16:creationId xmlns:a16="http://schemas.microsoft.com/office/drawing/2014/main" id="{327EAF71-3F41-4283-9BB7-3D7978072B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505" y="4416848"/>
            <a:ext cx="894749" cy="894749"/>
          </a:xfrm>
          <a:prstGeom prst="rect">
            <a:avLst/>
          </a:prstGeom>
          <a:effectLst/>
        </p:spPr>
      </p:pic>
      <p:pic>
        <p:nvPicPr>
          <p:cNvPr id="67" name="圖形 66">
            <a:extLst>
              <a:ext uri="{FF2B5EF4-FFF2-40B4-BE49-F238E27FC236}">
                <a16:creationId xmlns:a16="http://schemas.microsoft.com/office/drawing/2014/main" id="{48BE8F6F-8321-4375-9922-E8E2CE2DC0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1012" y="1910184"/>
            <a:ext cx="927484" cy="927484"/>
          </a:xfrm>
          <a:prstGeom prst="rect">
            <a:avLst/>
          </a:prstGeom>
          <a:effectLst/>
        </p:spPr>
      </p:pic>
      <p:pic>
        <p:nvPicPr>
          <p:cNvPr id="68" name="圖形 67">
            <a:extLst>
              <a:ext uri="{FF2B5EF4-FFF2-40B4-BE49-F238E27FC236}">
                <a16:creationId xmlns:a16="http://schemas.microsoft.com/office/drawing/2014/main" id="{D6AB12AE-7193-4E47-9B3A-165B53AAD5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7377" y="3166841"/>
            <a:ext cx="894749" cy="894749"/>
          </a:xfrm>
          <a:prstGeom prst="rect">
            <a:avLst/>
          </a:prstGeom>
          <a:effectLst/>
        </p:spPr>
      </p:pic>
      <p:pic>
        <p:nvPicPr>
          <p:cNvPr id="69" name="圖形 68">
            <a:extLst>
              <a:ext uri="{FF2B5EF4-FFF2-40B4-BE49-F238E27FC236}">
                <a16:creationId xmlns:a16="http://schemas.microsoft.com/office/drawing/2014/main" id="{D15250F5-1D5F-43DE-8801-856E0B92D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7377" y="4416850"/>
            <a:ext cx="894749" cy="894749"/>
          </a:xfrm>
          <a:prstGeom prst="rect">
            <a:avLst/>
          </a:prstGeom>
          <a:effectLst/>
        </p:spPr>
      </p:pic>
      <p:cxnSp>
        <p:nvCxnSpPr>
          <p:cNvPr id="4" name="直線單箭頭接點 3">
            <a:extLst>
              <a:ext uri="{FF2B5EF4-FFF2-40B4-BE49-F238E27FC236}">
                <a16:creationId xmlns:a16="http://schemas.microsoft.com/office/drawing/2014/main" id="{161D2E05-3F23-4F5E-A88C-FA4FF2D10EBF}"/>
              </a:ext>
            </a:extLst>
          </p:cNvPr>
          <p:cNvCxnSpPr>
            <a:cxnSpLocks/>
          </p:cNvCxnSpPr>
          <p:nvPr/>
        </p:nvCxnSpPr>
        <p:spPr>
          <a:xfrm flipV="1">
            <a:off x="3654119" y="5896658"/>
            <a:ext cx="4293079" cy="17568"/>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圖片 27">
            <a:extLst>
              <a:ext uri="{FF2B5EF4-FFF2-40B4-BE49-F238E27FC236}">
                <a16:creationId xmlns:a16="http://schemas.microsoft.com/office/drawing/2014/main" id="{13A119F1-79B5-6749-A611-62BCA21861C2}"/>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7000"/>
                    </a14:imgEffect>
                  </a14:imgLayer>
                </a14:imgProps>
              </a:ext>
              <a:ext uri="{28A0092B-C50C-407E-A947-70E740481C1C}">
                <a14:useLocalDpi xmlns:a14="http://schemas.microsoft.com/office/drawing/2010/main" val="0"/>
              </a:ext>
            </a:extLst>
          </a:blip>
          <a:stretch>
            <a:fillRect/>
          </a:stretch>
        </p:blipFill>
        <p:spPr>
          <a:xfrm>
            <a:off x="7957788" y="5478483"/>
            <a:ext cx="3089893" cy="753934"/>
          </a:xfrm>
          <a:prstGeom prst="rect">
            <a:avLst/>
          </a:prstGeom>
        </p:spPr>
      </p:pic>
      <p:pic>
        <p:nvPicPr>
          <p:cNvPr id="29" name="圖片 5" descr="一張含有 電腦 的圖片&#10;&#10;自動產生的描述">
            <a:extLst>
              <a:ext uri="{FF2B5EF4-FFF2-40B4-BE49-F238E27FC236}">
                <a16:creationId xmlns:a16="http://schemas.microsoft.com/office/drawing/2014/main" id="{F0084A04-F795-48D4-8296-3E2CFF1FB6F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878081" y="5355426"/>
            <a:ext cx="1854517" cy="1168105"/>
          </a:xfrm>
          <a:prstGeom prst="rect">
            <a:avLst/>
          </a:prstGeom>
        </p:spPr>
      </p:pic>
      <p:pic>
        <p:nvPicPr>
          <p:cNvPr id="30" name="圖片 29" descr="一張含有 文字, 電子用品 的圖片&#10;&#10;自動產生的描述">
            <a:extLst>
              <a:ext uri="{FF2B5EF4-FFF2-40B4-BE49-F238E27FC236}">
                <a16:creationId xmlns:a16="http://schemas.microsoft.com/office/drawing/2014/main" id="{327EA0EB-C067-5CA9-DA18-8431A546C3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065" y="5607658"/>
            <a:ext cx="3049417" cy="520841"/>
          </a:xfrm>
          <a:prstGeom prst="rect">
            <a:avLst/>
          </a:prstGeom>
        </p:spPr>
      </p:pic>
      <p:sp>
        <p:nvSpPr>
          <p:cNvPr id="32" name="標題 1">
            <a:extLst>
              <a:ext uri="{FF2B5EF4-FFF2-40B4-BE49-F238E27FC236}">
                <a16:creationId xmlns:a16="http://schemas.microsoft.com/office/drawing/2014/main" id="{A6612E1B-1147-7739-6795-A0678AC50A44}"/>
              </a:ext>
            </a:extLst>
          </p:cNvPr>
          <p:cNvSpPr txBox="1">
            <a:spLocks/>
          </p:cNvSpPr>
          <p:nvPr/>
        </p:nvSpPr>
        <p:spPr>
          <a:xfrm>
            <a:off x="381965" y="301806"/>
            <a:ext cx="11412638" cy="1208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a:lnSpc>
                <a:spcPts val="5100"/>
              </a:lnSpc>
            </a:pPr>
            <a:r>
              <a:rPr lang="en-US" altLang="zh-TW" sz="3600" b="1">
                <a:solidFill>
                  <a:schemeClr val="bg1"/>
                </a:solidFill>
                <a:latin typeface="Arial" panose="020B0604020202020204" pitchFamily="34" charset="0"/>
                <a:cs typeface="Arial" panose="020B0604020202020204" pitchFamily="34" charset="0"/>
              </a:rPr>
              <a:t>License-free </a:t>
            </a:r>
            <a:r>
              <a:rPr lang="zh-TW" altLang="zh-TW" sz="3600" b="1">
                <a:solidFill>
                  <a:schemeClr val="bg1"/>
                </a:solidFill>
                <a:latin typeface="Arial" panose="020B0604020202020204" pitchFamily="34" charset="0"/>
                <a:cs typeface="Arial" panose="020B0604020202020204" pitchFamily="34" charset="0"/>
              </a:rPr>
              <a:t>backup solution</a:t>
            </a:r>
            <a:r>
              <a:rPr lang="en-US" altLang="zh-TW" sz="3600" b="1">
                <a:solidFill>
                  <a:schemeClr val="bg1"/>
                </a:solidFill>
                <a:latin typeface="Arial" panose="020B0604020202020204" pitchFamily="34" charset="0"/>
                <a:cs typeface="Arial" panose="020B0604020202020204" pitchFamily="34" charset="0"/>
              </a:rPr>
              <a:t>s to p</a:t>
            </a:r>
            <a:r>
              <a:rPr lang="zh-TW" altLang="zh-TW" sz="3600" b="1">
                <a:solidFill>
                  <a:schemeClr val="bg1"/>
                </a:solidFill>
                <a:latin typeface="Arial" panose="020B0604020202020204" pitchFamily="34" charset="0"/>
                <a:cs typeface="Arial" panose="020B0604020202020204" pitchFamily="34" charset="0"/>
              </a:rPr>
              <a:t>rovide </a:t>
            </a:r>
            <a:endParaRPr lang="en-US" altLang="zh-TW" sz="3600" b="1">
              <a:solidFill>
                <a:schemeClr val="bg1"/>
              </a:solidFill>
              <a:latin typeface="Arial" panose="020B0604020202020204" pitchFamily="34" charset="0"/>
              <a:cs typeface="Arial" panose="020B0604020202020204" pitchFamily="34" charset="0"/>
            </a:endParaRPr>
          </a:p>
          <a:p>
            <a:pPr algn="ctr">
              <a:lnSpc>
                <a:spcPts val="5100"/>
              </a:lnSpc>
            </a:pPr>
            <a:r>
              <a:rPr lang="zh-TW" altLang="zh-TW" sz="3600" b="1">
                <a:solidFill>
                  <a:schemeClr val="bg1"/>
                </a:solidFill>
                <a:latin typeface="Arial" panose="020B0604020202020204" pitchFamily="34" charset="0"/>
                <a:cs typeface="Arial" panose="020B0604020202020204" pitchFamily="34" charset="0"/>
              </a:rPr>
              <a:t>the most complete data backup protection</a:t>
            </a:r>
            <a:endParaRPr lang="zh-TW" altLang="en-US" sz="3600" b="1">
              <a:solidFill>
                <a:schemeClr val="bg1"/>
              </a:solidFill>
              <a:latin typeface="Arial" panose="020B0604020202020204" pitchFamily="34" charset="0"/>
              <a:cs typeface="Arial" panose="020B0604020202020204" pitchFamily="34" charset="0"/>
            </a:endParaRPr>
          </a:p>
        </p:txBody>
      </p:sp>
      <p:sp>
        <p:nvSpPr>
          <p:cNvPr id="33" name="文字方塊 32">
            <a:extLst>
              <a:ext uri="{FF2B5EF4-FFF2-40B4-BE49-F238E27FC236}">
                <a16:creationId xmlns:a16="http://schemas.microsoft.com/office/drawing/2014/main" id="{BED7BC19-CD57-E019-1596-8FB0153E3F38}"/>
              </a:ext>
            </a:extLst>
          </p:cNvPr>
          <p:cNvSpPr txBox="1"/>
          <p:nvPr/>
        </p:nvSpPr>
        <p:spPr>
          <a:xfrm>
            <a:off x="7375504" y="3258942"/>
            <a:ext cx="3636865" cy="742896"/>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400" b="1">
                <a:latin typeface="Arial" panose="020B0604020202020204" pitchFamily="34" charset="0"/>
                <a:cs typeface="Arial" panose="020B0604020202020204" pitchFamily="34" charset="0"/>
              </a:rPr>
              <a:t>Snapshot &amp; Replica: </a:t>
            </a:r>
          </a:p>
          <a:p>
            <a:r>
              <a:rPr lang="en-US" altLang="zh-TW">
                <a:latin typeface="Arial" panose="020B0604020202020204" pitchFamily="34" charset="0"/>
                <a:ea typeface="+mn-lt"/>
                <a:cs typeface="Arial" panose="020B0604020202020204" pitchFamily="34" charset="0"/>
              </a:rPr>
              <a:t>File</a:t>
            </a:r>
            <a:r>
              <a:rPr lang="zh-TW" altLang="en-US">
                <a:latin typeface="Arial" panose="020B0604020202020204" pitchFamily="34" charset="0"/>
                <a:ea typeface="Microsoft JhengHei"/>
                <a:cs typeface="Arial" panose="020B0604020202020204" pitchFamily="34" charset="0"/>
              </a:rPr>
              <a:t> </a:t>
            </a:r>
            <a:r>
              <a:rPr lang="en-US" altLang="zh-TW">
                <a:latin typeface="Arial" panose="020B0604020202020204" pitchFamily="34" charset="0"/>
                <a:ea typeface="+mn-lt"/>
                <a:cs typeface="Arial" panose="020B0604020202020204" pitchFamily="34" charset="0"/>
              </a:rPr>
              <a:t>level, multi-version management.</a:t>
            </a:r>
          </a:p>
          <a:p>
            <a:r>
              <a:rPr lang="en-US" altLang="zh-TW">
                <a:latin typeface="Arial" panose="020B0604020202020204" pitchFamily="34" charset="0"/>
                <a:ea typeface="+mn-lt"/>
                <a:cs typeface="Arial" panose="020B0604020202020204" pitchFamily="34" charset="0"/>
              </a:rPr>
              <a:t>Lightweight</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snapshot w/o performance impact.</a:t>
            </a:r>
            <a:endParaRPr lang="zh-TW" altLang="en-US">
              <a:latin typeface="Arial" panose="020B0604020202020204" pitchFamily="34" charset="0"/>
              <a:ea typeface="+mn-lt"/>
              <a:cs typeface="Arial" panose="020B0604020202020204" pitchFamily="34" charset="0"/>
            </a:endParaRPr>
          </a:p>
        </p:txBody>
      </p:sp>
      <p:sp>
        <p:nvSpPr>
          <p:cNvPr id="34" name="文字方塊 33">
            <a:extLst>
              <a:ext uri="{FF2B5EF4-FFF2-40B4-BE49-F238E27FC236}">
                <a16:creationId xmlns:a16="http://schemas.microsoft.com/office/drawing/2014/main" id="{C46766C6-4688-61B9-0D72-8A8702C665D9}"/>
              </a:ext>
            </a:extLst>
          </p:cNvPr>
          <p:cNvSpPr txBox="1"/>
          <p:nvPr/>
        </p:nvSpPr>
        <p:spPr>
          <a:xfrm>
            <a:off x="7381061" y="4518964"/>
            <a:ext cx="3541216"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600" b="1" err="1">
                <a:latin typeface="Arial" panose="020B0604020202020204" pitchFamily="34" charset="0"/>
                <a:ea typeface="微軟正黑體"/>
                <a:cs typeface="Arial" panose="020B0604020202020204" pitchFamily="34" charset="0"/>
              </a:rPr>
              <a:t>SnapSync</a:t>
            </a:r>
            <a:r>
              <a:rPr lang="en-US" altLang="zh-TW" sz="1600" b="1">
                <a:latin typeface="Arial" panose="020B0604020202020204" pitchFamily="34" charset="0"/>
                <a:ea typeface="微軟正黑體"/>
                <a:cs typeface="Arial" panose="020B0604020202020204" pitchFamily="34" charset="0"/>
              </a:rPr>
              <a:t>:</a:t>
            </a:r>
            <a:br>
              <a:rPr lang="en-US" altLang="zh-TW" sz="1600">
                <a:latin typeface="Arial" panose="020B0604020202020204" pitchFamily="34" charset="0"/>
                <a:cs typeface="Arial" panose="020B0604020202020204" pitchFamily="34" charset="0"/>
              </a:rPr>
            </a:br>
            <a:r>
              <a:rPr lang="en-US" altLang="zh-TW">
                <a:latin typeface="Arial" panose="020B0604020202020204" pitchFamily="34" charset="0"/>
                <a:ea typeface="+mn-lt"/>
                <a:cs typeface="Arial" panose="020B0604020202020204" pitchFamily="34" charset="0"/>
              </a:rPr>
              <a:t>Block</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level, Mirror</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the</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data</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copy</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and</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always</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kept</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up</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to</a:t>
            </a:r>
            <a:r>
              <a:rPr lang="zh-TW" altLang="en-US">
                <a:latin typeface="Arial" panose="020B0604020202020204" pitchFamily="34" charset="0"/>
                <a:ea typeface="+mn-lt"/>
                <a:cs typeface="Arial" panose="020B0604020202020204" pitchFamily="34" charset="0"/>
              </a:rPr>
              <a:t> </a:t>
            </a:r>
            <a:r>
              <a:rPr lang="en-US" altLang="zh-TW">
                <a:latin typeface="Arial" panose="020B0604020202020204" pitchFamily="34" charset="0"/>
                <a:ea typeface="+mn-lt"/>
                <a:cs typeface="Arial" panose="020B0604020202020204" pitchFamily="34" charset="0"/>
              </a:rPr>
              <a:t>date.</a:t>
            </a:r>
            <a:endParaRPr lang="en-US" altLang="zh-TW" sz="1400">
              <a:latin typeface="Arial" panose="020B0604020202020204" pitchFamily="34" charset="0"/>
              <a:ea typeface="微軟正黑體"/>
              <a:cs typeface="Arial" panose="020B0604020202020204" pitchFamily="34" charset="0"/>
            </a:endParaRPr>
          </a:p>
        </p:txBody>
      </p:sp>
      <p:sp>
        <p:nvSpPr>
          <p:cNvPr id="36" name="矩形 35">
            <a:extLst>
              <a:ext uri="{FF2B5EF4-FFF2-40B4-BE49-F238E27FC236}">
                <a16:creationId xmlns:a16="http://schemas.microsoft.com/office/drawing/2014/main" id="{0E9EE70C-D294-C81F-AA1E-A1AEB21A98CA}"/>
              </a:ext>
            </a:extLst>
          </p:cNvPr>
          <p:cNvSpPr/>
          <p:nvPr/>
        </p:nvSpPr>
        <p:spPr>
          <a:xfrm>
            <a:off x="2790511" y="4698187"/>
            <a:ext cx="2682102" cy="341376"/>
          </a:xfrm>
          <a:prstGeom prst="rect">
            <a:avLst/>
          </a:prstGeom>
          <a:noFill/>
        </p:spPr>
        <p:txBody>
          <a:bodyPr wrap="square" rtlCol="0" anchor="t">
            <a:spAutoFit/>
          </a:bodyPr>
          <a:lstStyle/>
          <a:p>
            <a:pPr algn="ctr">
              <a:lnSpc>
                <a:spcPts val="2100"/>
              </a:lnSpc>
              <a:spcBef>
                <a:spcPts val="200"/>
              </a:spcBef>
            </a:pPr>
            <a:r>
              <a:rPr lang="en-US" altLang="zh-TW" sz="1600" b="1">
                <a:latin typeface="Arial" panose="020B0604020202020204" pitchFamily="34" charset="0"/>
                <a:ea typeface="微軟正黑體" panose="020B0604030504040204" pitchFamily="34" charset="-120"/>
                <a:cs typeface="Arial" panose="020B0604020202020204" pitchFamily="34" charset="0"/>
              </a:rPr>
              <a:t>RPO : </a:t>
            </a: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p:txBody>
      </p:sp>
      <p:sp>
        <p:nvSpPr>
          <p:cNvPr id="37" name="矩形 36">
            <a:extLst>
              <a:ext uri="{FF2B5EF4-FFF2-40B4-BE49-F238E27FC236}">
                <a16:creationId xmlns:a16="http://schemas.microsoft.com/office/drawing/2014/main" id="{176EBF3E-3A61-E679-3D00-69DDBCC2B865}"/>
              </a:ext>
            </a:extLst>
          </p:cNvPr>
          <p:cNvSpPr/>
          <p:nvPr/>
        </p:nvSpPr>
        <p:spPr>
          <a:xfrm>
            <a:off x="2659870" y="3475216"/>
            <a:ext cx="3217891" cy="341376"/>
          </a:xfrm>
          <a:prstGeom prst="rect">
            <a:avLst/>
          </a:prstGeom>
          <a:noFill/>
        </p:spPr>
        <p:txBody>
          <a:bodyPr wrap="square" rtlCol="0" anchor="t">
            <a:spAutoFit/>
          </a:bodyPr>
          <a:lstStyle/>
          <a:p>
            <a:pPr algn="ctr">
              <a:lnSpc>
                <a:spcPts val="2100"/>
              </a:lnSpc>
              <a:spcBef>
                <a:spcPts val="200"/>
              </a:spcBef>
            </a:pPr>
            <a:r>
              <a:rPr lang="en-US" altLang="zh-TW" sz="1600" b="1">
                <a:latin typeface="Arial" panose="020B0604020202020204" pitchFamily="34" charset="0"/>
                <a:ea typeface="微軟正黑體" panose="020B0604030504040204" pitchFamily="34" charset="-120"/>
                <a:cs typeface="Arial" panose="020B0604020202020204" pitchFamily="34" charset="0"/>
              </a:rPr>
              <a:t>RPO : </a:t>
            </a: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hourly</a:t>
            </a:r>
            <a:r>
              <a:rPr lang="zh-TW" altLang="en-US"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daily / yearly</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p:txBody>
      </p:sp>
      <p:sp>
        <p:nvSpPr>
          <p:cNvPr id="38" name="矩形 37">
            <a:extLst>
              <a:ext uri="{FF2B5EF4-FFF2-40B4-BE49-F238E27FC236}">
                <a16:creationId xmlns:a16="http://schemas.microsoft.com/office/drawing/2014/main" id="{866D5599-02A0-2BAE-C89C-780D4733CF44}"/>
              </a:ext>
            </a:extLst>
          </p:cNvPr>
          <p:cNvSpPr/>
          <p:nvPr/>
        </p:nvSpPr>
        <p:spPr>
          <a:xfrm>
            <a:off x="2968821" y="2206997"/>
            <a:ext cx="2567928" cy="341376"/>
          </a:xfrm>
          <a:prstGeom prst="rect">
            <a:avLst/>
          </a:prstGeom>
          <a:noFill/>
        </p:spPr>
        <p:txBody>
          <a:bodyPr wrap="square" rtlCol="0" anchor="t">
            <a:spAutoFit/>
          </a:bodyPr>
          <a:lstStyle/>
          <a:p>
            <a:pPr algn="ctr">
              <a:lnSpc>
                <a:spcPts val="2100"/>
              </a:lnSpc>
              <a:spcBef>
                <a:spcPts val="200"/>
              </a:spcBef>
            </a:pPr>
            <a:r>
              <a:rPr lang="en-US" altLang="zh-TW" sz="1600" b="1">
                <a:latin typeface="Arial" panose="020B0604020202020204" pitchFamily="34" charset="0"/>
                <a:ea typeface="微軟正黑體" panose="020B0604030504040204" pitchFamily="34" charset="-120"/>
                <a:cs typeface="Arial" panose="020B0604020202020204" pitchFamily="34" charset="0"/>
              </a:rPr>
              <a:t>RPO : </a:t>
            </a:r>
            <a:r>
              <a:rPr lang="en-US"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daily / scheduled</a:t>
            </a:r>
          </a:p>
        </p:txBody>
      </p:sp>
      <p:sp>
        <p:nvSpPr>
          <p:cNvPr id="39" name="文字方塊 38">
            <a:extLst>
              <a:ext uri="{FF2B5EF4-FFF2-40B4-BE49-F238E27FC236}">
                <a16:creationId xmlns:a16="http://schemas.microsoft.com/office/drawing/2014/main" id="{54CB7AD9-9A1D-9ACF-BB55-C4A1AC9C653A}"/>
              </a:ext>
            </a:extLst>
          </p:cNvPr>
          <p:cNvSpPr txBox="1"/>
          <p:nvPr/>
        </p:nvSpPr>
        <p:spPr>
          <a:xfrm>
            <a:off x="7401667" y="2027989"/>
            <a:ext cx="3480906" cy="694357"/>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400" b="1">
                <a:latin typeface="Arial" panose="020B0604020202020204" pitchFamily="34" charset="0"/>
                <a:cs typeface="Arial" panose="020B0604020202020204" pitchFamily="34" charset="0"/>
              </a:rPr>
              <a:t>HBS 3 (Hybrid Backup Sync 3):</a:t>
            </a:r>
            <a:br>
              <a:rPr lang="en-US" altLang="zh-TW" sz="1400" b="1">
                <a:latin typeface="Arial" panose="020B0604020202020204" pitchFamily="34" charset="0"/>
                <a:cs typeface="Arial" panose="020B0604020202020204" pitchFamily="34" charset="0"/>
              </a:rPr>
            </a:br>
            <a:r>
              <a:rPr lang="en-US" altLang="zh-TW">
                <a:latin typeface="Arial" panose="020B0604020202020204" pitchFamily="34" charset="0"/>
                <a:ea typeface="Microsoft JhengHei"/>
                <a:cs typeface="Arial" panose="020B0604020202020204" pitchFamily="34" charset="0"/>
              </a:rPr>
              <a:t>File</a:t>
            </a:r>
            <a:r>
              <a:rPr lang="zh-TW" altLang="zh-TW">
                <a:latin typeface="Arial" panose="020B0604020202020204" pitchFamily="34" charset="0"/>
                <a:ea typeface="Microsoft JhengHei"/>
                <a:cs typeface="Arial" panose="020B0604020202020204" pitchFamily="34" charset="0"/>
              </a:rPr>
              <a:t> </a:t>
            </a:r>
            <a:r>
              <a:rPr lang="en-US" altLang="zh-TW">
                <a:latin typeface="Arial" panose="020B0604020202020204" pitchFamily="34" charset="0"/>
                <a:ea typeface="Microsoft JhengHei"/>
                <a:cs typeface="Arial" panose="020B0604020202020204" pitchFamily="34" charset="0"/>
              </a:rPr>
              <a:t>level, multi-version management: </a:t>
            </a:r>
            <a:r>
              <a:rPr lang="en" altLang="zh-TW">
                <a:latin typeface="Arial" panose="020B0604020202020204" pitchFamily="34" charset="0"/>
                <a:cs typeface="Arial" panose="020B0604020202020204" pitchFamily="34" charset="0"/>
              </a:rPr>
              <a:t>RTRR, </a:t>
            </a:r>
            <a:r>
              <a:rPr lang="en" altLang="zh-TW" err="1">
                <a:latin typeface="Arial" panose="020B0604020202020204" pitchFamily="34" charset="0"/>
                <a:cs typeface="Arial" panose="020B0604020202020204" pitchFamily="34" charset="0"/>
              </a:rPr>
              <a:t>Rsync</a:t>
            </a:r>
            <a:r>
              <a:rPr lang="en" altLang="zh-TW">
                <a:latin typeface="Arial" panose="020B0604020202020204" pitchFamily="34" charset="0"/>
                <a:cs typeface="Arial" panose="020B0604020202020204" pitchFamily="34" charset="0"/>
              </a:rPr>
              <a:t>, FTP, WebDAV, and CIFS/SMB protocols.</a:t>
            </a:r>
            <a:endParaRPr lang="en-US" altLang="zh-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6372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3ABB146-378A-4E0D-A053-F59E77AE43D4}"/>
              </a:ext>
            </a:extLst>
          </p:cNvPr>
          <p:cNvSpPr/>
          <p:nvPr/>
        </p:nvSpPr>
        <p:spPr>
          <a:xfrm>
            <a:off x="4379417" y="2209658"/>
            <a:ext cx="3193135"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7" name="矩形: 圓角 166">
            <a:extLst>
              <a:ext uri="{FF2B5EF4-FFF2-40B4-BE49-F238E27FC236}">
                <a16:creationId xmlns:a16="http://schemas.microsoft.com/office/drawing/2014/main" id="{07094414-DE19-4177-94AD-5191EFA9EA8F}"/>
              </a:ext>
            </a:extLst>
          </p:cNvPr>
          <p:cNvSpPr/>
          <p:nvPr/>
        </p:nvSpPr>
        <p:spPr>
          <a:xfrm>
            <a:off x="1006944" y="2218997"/>
            <a:ext cx="3193135"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9" name="圖形 18">
            <a:extLst>
              <a:ext uri="{FF2B5EF4-FFF2-40B4-BE49-F238E27FC236}">
                <a16:creationId xmlns:a16="http://schemas.microsoft.com/office/drawing/2014/main" id="{C73BA58C-4ECA-406C-836A-271AD0C3D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217" y="2910730"/>
            <a:ext cx="1603889" cy="389179"/>
          </a:xfrm>
          <a:prstGeom prst="rect">
            <a:avLst/>
          </a:prstGeom>
        </p:spPr>
      </p:pic>
      <p:pic>
        <p:nvPicPr>
          <p:cNvPr id="166" name="圖形 165">
            <a:extLst>
              <a:ext uri="{FF2B5EF4-FFF2-40B4-BE49-F238E27FC236}">
                <a16:creationId xmlns:a16="http://schemas.microsoft.com/office/drawing/2014/main" id="{3C426DD1-292A-451F-938A-7D17D1855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217" y="4956932"/>
            <a:ext cx="1603889" cy="389179"/>
          </a:xfrm>
          <a:prstGeom prst="rect">
            <a:avLst/>
          </a:prstGeom>
        </p:spPr>
      </p:pic>
      <p:pic>
        <p:nvPicPr>
          <p:cNvPr id="168" name="圖形 167">
            <a:extLst>
              <a:ext uri="{FF2B5EF4-FFF2-40B4-BE49-F238E27FC236}">
                <a16:creationId xmlns:a16="http://schemas.microsoft.com/office/drawing/2014/main" id="{09198C2A-966F-4183-8932-572CA8F447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6456" y="2863765"/>
            <a:ext cx="1271703" cy="308575"/>
          </a:xfrm>
          <a:prstGeom prst="rect">
            <a:avLst/>
          </a:prstGeom>
        </p:spPr>
      </p:pic>
      <p:sp>
        <p:nvSpPr>
          <p:cNvPr id="34" name="矩形: 圓角 33">
            <a:extLst>
              <a:ext uri="{FF2B5EF4-FFF2-40B4-BE49-F238E27FC236}">
                <a16:creationId xmlns:a16="http://schemas.microsoft.com/office/drawing/2014/main" id="{26331DD1-18DD-4546-A651-D303F95E84C0}"/>
              </a:ext>
            </a:extLst>
          </p:cNvPr>
          <p:cNvSpPr/>
          <p:nvPr/>
        </p:nvSpPr>
        <p:spPr>
          <a:xfrm>
            <a:off x="7751890" y="2209658"/>
            <a:ext cx="3446719"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Google Shape;1476;p83">
            <a:extLst>
              <a:ext uri="{FF2B5EF4-FFF2-40B4-BE49-F238E27FC236}">
                <a16:creationId xmlns:a16="http://schemas.microsoft.com/office/drawing/2014/main" id="{2B2F6E34-101B-464C-93D9-1B4303404AD5}"/>
              </a:ext>
            </a:extLst>
          </p:cNvPr>
          <p:cNvSpPr/>
          <p:nvPr/>
        </p:nvSpPr>
        <p:spPr>
          <a:xfrm>
            <a:off x="996526" y="1696887"/>
            <a:ext cx="3213008" cy="757423"/>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8" name="Google Shape;1476;p83">
            <a:extLst>
              <a:ext uri="{FF2B5EF4-FFF2-40B4-BE49-F238E27FC236}">
                <a16:creationId xmlns:a16="http://schemas.microsoft.com/office/drawing/2014/main" id="{ACF01A1B-2FF5-4B1A-BA14-DBA8C70E4AFE}"/>
              </a:ext>
            </a:extLst>
          </p:cNvPr>
          <p:cNvSpPr/>
          <p:nvPr/>
        </p:nvSpPr>
        <p:spPr>
          <a:xfrm>
            <a:off x="7757029" y="1685122"/>
            <a:ext cx="3446719" cy="757423"/>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cs typeface="Arial" panose="020B0604020202020204" pitchFamily="34" charset="0"/>
            </a:endParaRPr>
          </a:p>
        </p:txBody>
      </p:sp>
      <p:sp>
        <p:nvSpPr>
          <p:cNvPr id="39" name="Google Shape;1476;p83">
            <a:extLst>
              <a:ext uri="{FF2B5EF4-FFF2-40B4-BE49-F238E27FC236}">
                <a16:creationId xmlns:a16="http://schemas.microsoft.com/office/drawing/2014/main" id="{51A3BED6-8A67-41A5-9BA1-8BF0EF1E2D40}"/>
              </a:ext>
            </a:extLst>
          </p:cNvPr>
          <p:cNvSpPr/>
          <p:nvPr/>
        </p:nvSpPr>
        <p:spPr>
          <a:xfrm>
            <a:off x="4372048" y="1685122"/>
            <a:ext cx="3213008" cy="757423"/>
          </a:xfrm>
          <a:prstGeom prst="snip2DiagRect">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cs typeface="Arial" panose="020B0604020202020204" pitchFamily="34" charset="0"/>
            </a:endParaRPr>
          </a:p>
        </p:txBody>
      </p:sp>
      <p:pic>
        <p:nvPicPr>
          <p:cNvPr id="40" name="Picture 6" descr="ãwindowsãçåçæå°çµæ">
            <a:extLst>
              <a:ext uri="{FF2B5EF4-FFF2-40B4-BE49-F238E27FC236}">
                <a16:creationId xmlns:a16="http://schemas.microsoft.com/office/drawing/2014/main" id="{F6205F42-E70E-4B0F-BAA1-1994A57573E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51305" y="2346232"/>
            <a:ext cx="822345" cy="82234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ç¸éåç">
            <a:extLst>
              <a:ext uri="{FF2B5EF4-FFF2-40B4-BE49-F238E27FC236}">
                <a16:creationId xmlns:a16="http://schemas.microsoft.com/office/drawing/2014/main" id="{8AD7EB05-2D38-4FC7-BA06-E15E736E900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16717" y="3851799"/>
            <a:ext cx="822345" cy="61360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ãubuntuãçåçæå°çµæ">
            <a:extLst>
              <a:ext uri="{FF2B5EF4-FFF2-40B4-BE49-F238E27FC236}">
                <a16:creationId xmlns:a16="http://schemas.microsoft.com/office/drawing/2014/main" id="{CADAA71E-72FA-4AE7-B704-0B27351D9F8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390810" y="5027096"/>
            <a:ext cx="715652" cy="740171"/>
          </a:xfrm>
          <a:prstGeom prst="rect">
            <a:avLst/>
          </a:prstGeom>
          <a:noFill/>
          <a:extLst>
            <a:ext uri="{909E8E84-426E-40DD-AFC4-6F175D3DCCD1}">
              <a14:hiddenFill xmlns:a14="http://schemas.microsoft.com/office/drawing/2010/main">
                <a:solidFill>
                  <a:srgbClr val="FFFFFF"/>
                </a:solidFill>
              </a14:hiddenFill>
            </a:ext>
          </a:extLst>
        </p:spPr>
      </p:pic>
      <p:sp>
        <p:nvSpPr>
          <p:cNvPr id="50" name="矩形 34">
            <a:extLst>
              <a:ext uri="{FF2B5EF4-FFF2-40B4-BE49-F238E27FC236}">
                <a16:creationId xmlns:a16="http://schemas.microsoft.com/office/drawing/2014/main" id="{B0CCADA3-8145-4B5F-878C-519BCBED6514}"/>
              </a:ext>
            </a:extLst>
          </p:cNvPr>
          <p:cNvSpPr/>
          <p:nvPr/>
        </p:nvSpPr>
        <p:spPr>
          <a:xfrm>
            <a:off x="1262539" y="1283206"/>
            <a:ext cx="3858916" cy="348878"/>
          </a:xfrm>
          <a:prstGeom prst="rect">
            <a:avLst/>
          </a:prstGeom>
        </p:spPr>
        <p:txBody>
          <a:bodyPr wrap="square">
            <a:spAutoFit/>
          </a:bodyPr>
          <a:lstStyle/>
          <a:p>
            <a:pPr algn="ctr"/>
            <a:r>
              <a:rPr lang="en-US" altLang="zh-TW" sz="1667" b="1">
                <a:solidFill>
                  <a:schemeClr val="bg1"/>
                </a:solidFill>
                <a:latin typeface="Arial" panose="020B0604020202020204" pitchFamily="34" charset="0"/>
                <a:ea typeface="微軟正黑體" panose="020B0604030504040204" pitchFamily="34" charset="-120"/>
                <a:cs typeface="Arial" panose="020B0604020202020204" pitchFamily="34" charset="0"/>
              </a:rPr>
              <a:t>HBS 3 (Hybrid Backup Sync 3)</a:t>
            </a:r>
            <a:endParaRPr lang="zh-TW" altLang="en-US" sz="1667"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56" name="直線單箭頭接點 55">
            <a:extLst>
              <a:ext uri="{FF2B5EF4-FFF2-40B4-BE49-F238E27FC236}">
                <a16:creationId xmlns:a16="http://schemas.microsoft.com/office/drawing/2014/main" id="{8AE9E2D1-80BA-4EEC-A967-D151C89476FF}"/>
              </a:ext>
            </a:extLst>
          </p:cNvPr>
          <p:cNvCxnSpPr>
            <a:cxnSpLocks/>
          </p:cNvCxnSpPr>
          <p:nvPr/>
        </p:nvCxnSpPr>
        <p:spPr>
          <a:xfrm>
            <a:off x="3823079" y="2968541"/>
            <a:ext cx="927185"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57" name="圖形 56">
            <a:extLst>
              <a:ext uri="{FF2B5EF4-FFF2-40B4-BE49-F238E27FC236}">
                <a16:creationId xmlns:a16="http://schemas.microsoft.com/office/drawing/2014/main" id="{2AE83B03-8F00-423F-9322-6F5BDD71E0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2705" y="2625966"/>
            <a:ext cx="269372" cy="838047"/>
          </a:xfrm>
          <a:prstGeom prst="rect">
            <a:avLst/>
          </a:prstGeom>
          <a:effectLst>
            <a:outerShdw blurRad="50800" dist="38100" dir="2700000" algn="tl" rotWithShape="0">
              <a:prstClr val="black">
                <a:alpha val="40000"/>
              </a:prstClr>
            </a:outerShdw>
          </a:effectLst>
        </p:spPr>
      </p:pic>
      <p:sp>
        <p:nvSpPr>
          <p:cNvPr id="63" name="矩形: 圓角 62">
            <a:extLst>
              <a:ext uri="{FF2B5EF4-FFF2-40B4-BE49-F238E27FC236}">
                <a16:creationId xmlns:a16="http://schemas.microsoft.com/office/drawing/2014/main" id="{5553B719-44B2-4680-86A3-7234D376B2B6}"/>
              </a:ext>
            </a:extLst>
          </p:cNvPr>
          <p:cNvSpPr/>
          <p:nvPr/>
        </p:nvSpPr>
        <p:spPr>
          <a:xfrm>
            <a:off x="3506020" y="2543865"/>
            <a:ext cx="1097632" cy="247508"/>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4" name="文字方塊 63">
            <a:extLst>
              <a:ext uri="{FF2B5EF4-FFF2-40B4-BE49-F238E27FC236}">
                <a16:creationId xmlns:a16="http://schemas.microsoft.com/office/drawing/2014/main" id="{6279F4BD-4A61-4343-B303-585F626FC3AE}"/>
              </a:ext>
            </a:extLst>
          </p:cNvPr>
          <p:cNvSpPr txBox="1"/>
          <p:nvPr/>
        </p:nvSpPr>
        <p:spPr>
          <a:xfrm>
            <a:off x="3187756" y="2514835"/>
            <a:ext cx="1722923" cy="256545"/>
          </a:xfrm>
          <a:prstGeom prst="rect">
            <a:avLst/>
          </a:prstGeom>
          <a:noFill/>
        </p:spPr>
        <p:txBody>
          <a:bodyPr wrap="square" rtlCol="0">
            <a:spAutoFit/>
          </a:bodyPr>
          <a:lstStyle/>
          <a:p>
            <a:pPr algn="ctr"/>
            <a:r>
              <a:rPr lang="en-US" altLang="zh-TW" sz="1067" b="1">
                <a:solidFill>
                  <a:schemeClr val="bg1"/>
                </a:solidFill>
                <a:latin typeface="Arial" panose="020B0604020202020204" pitchFamily="34" charset="0"/>
                <a:ea typeface="微軟正黑體" panose="020B0604030504040204" pitchFamily="34" charset="-120"/>
                <a:cs typeface="Arial" panose="020B0604020202020204" pitchFamily="34" charset="0"/>
              </a:rPr>
              <a:t>Backup/Restore</a:t>
            </a:r>
            <a:endParaRPr lang="zh-TW" altLang="en-US" sz="1067"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9" name="直線單箭頭接點 68">
            <a:extLst>
              <a:ext uri="{FF2B5EF4-FFF2-40B4-BE49-F238E27FC236}">
                <a16:creationId xmlns:a16="http://schemas.microsoft.com/office/drawing/2014/main" id="{1847BE53-998C-42BA-94D1-B444A76D9E18}"/>
              </a:ext>
            </a:extLst>
          </p:cNvPr>
          <p:cNvCxnSpPr>
            <a:cxnSpLocks/>
          </p:cNvCxnSpPr>
          <p:nvPr/>
        </p:nvCxnSpPr>
        <p:spPr>
          <a:xfrm>
            <a:off x="6282911" y="3012881"/>
            <a:ext cx="58904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45D5ED61-E706-4F47-A35C-9884BDD56D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6254" y="2614369"/>
            <a:ext cx="600072" cy="600072"/>
          </a:xfrm>
          <a:prstGeom prst="rect">
            <a:avLst/>
          </a:prstGeom>
          <a:effectLst>
            <a:outerShdw blurRad="50800" dist="38100" dir="2700000" algn="tl" rotWithShape="0">
              <a:prstClr val="black">
                <a:alpha val="40000"/>
              </a:prstClr>
            </a:outerShdw>
          </a:effectLst>
        </p:spPr>
      </p:pic>
      <p:pic>
        <p:nvPicPr>
          <p:cNvPr id="71" name="圖形 70">
            <a:extLst>
              <a:ext uri="{FF2B5EF4-FFF2-40B4-BE49-F238E27FC236}">
                <a16:creationId xmlns:a16="http://schemas.microsoft.com/office/drawing/2014/main" id="{AC5C5CE0-94B0-4C4F-854E-1AACF5D935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41505" y="4343473"/>
            <a:ext cx="2079639" cy="900559"/>
          </a:xfrm>
          <a:prstGeom prst="rect">
            <a:avLst/>
          </a:prstGeom>
          <a:effectLst>
            <a:outerShdw blurRad="50800" dist="38100" dir="2700000" algn="tl" rotWithShape="0">
              <a:prstClr val="black">
                <a:alpha val="40000"/>
              </a:prstClr>
            </a:outerShdw>
          </a:effectLst>
        </p:spPr>
      </p:pic>
      <p:pic>
        <p:nvPicPr>
          <p:cNvPr id="72" name="圖片 71">
            <a:extLst>
              <a:ext uri="{FF2B5EF4-FFF2-40B4-BE49-F238E27FC236}">
                <a16:creationId xmlns:a16="http://schemas.microsoft.com/office/drawing/2014/main" id="{E697732A-6E4A-4CFB-B02A-F53FEF46BD4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230701" y="4593023"/>
            <a:ext cx="509677" cy="509677"/>
          </a:xfrm>
          <a:prstGeom prst="rect">
            <a:avLst/>
          </a:prstGeom>
        </p:spPr>
      </p:pic>
      <p:pic>
        <p:nvPicPr>
          <p:cNvPr id="73" name="圖形 72">
            <a:extLst>
              <a:ext uri="{FF2B5EF4-FFF2-40B4-BE49-F238E27FC236}">
                <a16:creationId xmlns:a16="http://schemas.microsoft.com/office/drawing/2014/main" id="{50C8DEBA-D96E-489B-990B-23D36A9369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56718" y="4399206"/>
            <a:ext cx="269372" cy="838047"/>
          </a:xfrm>
          <a:prstGeom prst="rect">
            <a:avLst/>
          </a:prstGeom>
          <a:effectLst>
            <a:outerShdw blurRad="50800" dist="38100" dir="2700000" algn="tl" rotWithShape="0">
              <a:prstClr val="black">
                <a:alpha val="40000"/>
              </a:prstClr>
            </a:outerShdw>
          </a:effectLst>
        </p:spPr>
      </p:pic>
      <p:sp>
        <p:nvSpPr>
          <p:cNvPr id="74" name="矩形: 圓角 73">
            <a:extLst>
              <a:ext uri="{FF2B5EF4-FFF2-40B4-BE49-F238E27FC236}">
                <a16:creationId xmlns:a16="http://schemas.microsoft.com/office/drawing/2014/main" id="{D5B8828E-3661-45A3-B97A-52FBCED72525}"/>
              </a:ext>
            </a:extLst>
          </p:cNvPr>
          <p:cNvSpPr/>
          <p:nvPr/>
        </p:nvSpPr>
        <p:spPr>
          <a:xfrm>
            <a:off x="6127029" y="4748825"/>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5" name="文字方塊 74">
            <a:extLst>
              <a:ext uri="{FF2B5EF4-FFF2-40B4-BE49-F238E27FC236}">
                <a16:creationId xmlns:a16="http://schemas.microsoft.com/office/drawing/2014/main" id="{7A541569-9CC4-4AB3-A351-112B985F17B0}"/>
              </a:ext>
            </a:extLst>
          </p:cNvPr>
          <p:cNvSpPr txBox="1"/>
          <p:nvPr/>
        </p:nvSpPr>
        <p:spPr>
          <a:xfrm>
            <a:off x="6114221" y="4721101"/>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6" name="圖形 75">
            <a:extLst>
              <a:ext uri="{FF2B5EF4-FFF2-40B4-BE49-F238E27FC236}">
                <a16:creationId xmlns:a16="http://schemas.microsoft.com/office/drawing/2014/main" id="{43673905-4F31-4762-BB99-3BE2EED47E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5774" y="5770173"/>
            <a:ext cx="600072" cy="600072"/>
          </a:xfrm>
          <a:prstGeom prst="rect">
            <a:avLst/>
          </a:prstGeom>
          <a:effectLst>
            <a:outerShdw blurRad="50800" dist="38100" dir="2700000" algn="tl" rotWithShape="0">
              <a:prstClr val="black">
                <a:alpha val="40000"/>
              </a:prstClr>
            </a:outerShdw>
          </a:effectLst>
        </p:spPr>
      </p:pic>
      <p:cxnSp>
        <p:nvCxnSpPr>
          <p:cNvPr id="78" name="直線單箭頭接點 77">
            <a:extLst>
              <a:ext uri="{FF2B5EF4-FFF2-40B4-BE49-F238E27FC236}">
                <a16:creationId xmlns:a16="http://schemas.microsoft.com/office/drawing/2014/main" id="{D2613E25-6D74-452D-870C-799E12213B08}"/>
              </a:ext>
            </a:extLst>
          </p:cNvPr>
          <p:cNvCxnSpPr>
            <a:cxnSpLocks/>
          </p:cNvCxnSpPr>
          <p:nvPr/>
        </p:nvCxnSpPr>
        <p:spPr>
          <a:xfrm>
            <a:off x="5472476" y="5266076"/>
            <a:ext cx="0" cy="411776"/>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9" name="圖形 78">
            <a:extLst>
              <a:ext uri="{FF2B5EF4-FFF2-40B4-BE49-F238E27FC236}">
                <a16:creationId xmlns:a16="http://schemas.microsoft.com/office/drawing/2014/main" id="{DD9DCB33-F77D-4F6C-B04D-6AF9160027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42620" y="5269989"/>
            <a:ext cx="1785404" cy="1004291"/>
          </a:xfrm>
          <a:prstGeom prst="rect">
            <a:avLst/>
          </a:prstGeom>
          <a:effectLst>
            <a:outerShdw blurRad="50800" dist="38100" dir="2700000" algn="tl" rotWithShape="0">
              <a:prstClr val="black">
                <a:alpha val="40000"/>
              </a:prstClr>
            </a:outerShdw>
          </a:effectLst>
        </p:spPr>
      </p:pic>
      <p:sp>
        <p:nvSpPr>
          <p:cNvPr id="84" name="矩形: 圓角 83">
            <a:extLst>
              <a:ext uri="{FF2B5EF4-FFF2-40B4-BE49-F238E27FC236}">
                <a16:creationId xmlns:a16="http://schemas.microsoft.com/office/drawing/2014/main" id="{CAD81311-83ED-47AA-A487-3F9C95EDB157}"/>
              </a:ext>
            </a:extLst>
          </p:cNvPr>
          <p:cNvSpPr/>
          <p:nvPr/>
        </p:nvSpPr>
        <p:spPr>
          <a:xfrm>
            <a:off x="9630966" y="5105107"/>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8" name="文字方塊 97">
            <a:extLst>
              <a:ext uri="{FF2B5EF4-FFF2-40B4-BE49-F238E27FC236}">
                <a16:creationId xmlns:a16="http://schemas.microsoft.com/office/drawing/2014/main" id="{04F31CEA-C992-42B8-A611-F24141FA1D1C}"/>
              </a:ext>
            </a:extLst>
          </p:cNvPr>
          <p:cNvSpPr txBox="1"/>
          <p:nvPr/>
        </p:nvSpPr>
        <p:spPr>
          <a:xfrm>
            <a:off x="9618157" y="5077381"/>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9" name="矩形: 圓角 98">
            <a:extLst>
              <a:ext uri="{FF2B5EF4-FFF2-40B4-BE49-F238E27FC236}">
                <a16:creationId xmlns:a16="http://schemas.microsoft.com/office/drawing/2014/main" id="{0B501B59-CE2B-49EA-A285-910F45082213}"/>
              </a:ext>
            </a:extLst>
          </p:cNvPr>
          <p:cNvSpPr/>
          <p:nvPr/>
        </p:nvSpPr>
        <p:spPr>
          <a:xfrm>
            <a:off x="9913380" y="3144413"/>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endParaRPr>
          </a:p>
        </p:txBody>
      </p:sp>
      <p:sp>
        <p:nvSpPr>
          <p:cNvPr id="100" name="文字方塊 99">
            <a:extLst>
              <a:ext uri="{FF2B5EF4-FFF2-40B4-BE49-F238E27FC236}">
                <a16:creationId xmlns:a16="http://schemas.microsoft.com/office/drawing/2014/main" id="{22E8BF5B-3166-47C8-AF13-5F25BFB6AA52}"/>
              </a:ext>
            </a:extLst>
          </p:cNvPr>
          <p:cNvSpPr txBox="1"/>
          <p:nvPr/>
        </p:nvSpPr>
        <p:spPr>
          <a:xfrm>
            <a:off x="10346384" y="3144163"/>
            <a:ext cx="702233"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rPr>
              <a:t>Tokyo</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pic>
        <p:nvPicPr>
          <p:cNvPr id="101" name="圖形 100">
            <a:extLst>
              <a:ext uri="{FF2B5EF4-FFF2-40B4-BE49-F238E27FC236}">
                <a16:creationId xmlns:a16="http://schemas.microsoft.com/office/drawing/2014/main" id="{A4596CB6-D13C-4FDE-95F7-B557520956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11312" y="2666616"/>
            <a:ext cx="1785404" cy="1004291"/>
          </a:xfrm>
          <a:prstGeom prst="rect">
            <a:avLst/>
          </a:prstGeom>
          <a:effectLst>
            <a:outerShdw blurRad="50800" dist="38100" dir="2700000" algn="tl" rotWithShape="0">
              <a:prstClr val="black">
                <a:alpha val="40000"/>
              </a:prstClr>
            </a:outerShdw>
          </a:effectLst>
        </p:spPr>
      </p:pic>
      <p:pic>
        <p:nvPicPr>
          <p:cNvPr id="102" name="圖片 101">
            <a:extLst>
              <a:ext uri="{FF2B5EF4-FFF2-40B4-BE49-F238E27FC236}">
                <a16:creationId xmlns:a16="http://schemas.microsoft.com/office/drawing/2014/main" id="{6BF95859-D162-4F9D-A075-EFBD297633A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77470" y="3004567"/>
            <a:ext cx="509677" cy="509677"/>
          </a:xfrm>
          <a:prstGeom prst="rect">
            <a:avLst/>
          </a:prstGeom>
          <a:effectLst>
            <a:outerShdw blurRad="50800" dist="38100" dir="2700000" algn="tl" rotWithShape="0">
              <a:prstClr val="black">
                <a:alpha val="40000"/>
              </a:prstClr>
            </a:outerShdw>
          </a:effectLst>
        </p:spPr>
      </p:pic>
      <p:sp>
        <p:nvSpPr>
          <p:cNvPr id="103" name="矩形: 圓角 102">
            <a:extLst>
              <a:ext uri="{FF2B5EF4-FFF2-40B4-BE49-F238E27FC236}">
                <a16:creationId xmlns:a16="http://schemas.microsoft.com/office/drawing/2014/main" id="{902582E7-677C-4064-A743-33A65D9BC0B8}"/>
              </a:ext>
            </a:extLst>
          </p:cNvPr>
          <p:cNvSpPr/>
          <p:nvPr/>
        </p:nvSpPr>
        <p:spPr>
          <a:xfrm>
            <a:off x="9599658" y="2501733"/>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4" name="文字方塊 103">
            <a:extLst>
              <a:ext uri="{FF2B5EF4-FFF2-40B4-BE49-F238E27FC236}">
                <a16:creationId xmlns:a16="http://schemas.microsoft.com/office/drawing/2014/main" id="{A2975AB3-671D-4D74-8390-5A6B01D1E217}"/>
              </a:ext>
            </a:extLst>
          </p:cNvPr>
          <p:cNvSpPr txBox="1"/>
          <p:nvPr/>
        </p:nvSpPr>
        <p:spPr>
          <a:xfrm>
            <a:off x="9586851" y="2474009"/>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6" name="圖形 105">
            <a:extLst>
              <a:ext uri="{FF2B5EF4-FFF2-40B4-BE49-F238E27FC236}">
                <a16:creationId xmlns:a16="http://schemas.microsoft.com/office/drawing/2014/main" id="{57CC8DB6-718C-4EE9-B138-A9F70AC4EF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81593" y="3987700"/>
            <a:ext cx="1785404" cy="1004291"/>
          </a:xfrm>
          <a:prstGeom prst="rect">
            <a:avLst/>
          </a:prstGeom>
          <a:effectLst>
            <a:outerShdw blurRad="50800" dist="38100" dir="2700000" algn="tl" rotWithShape="0">
              <a:prstClr val="black">
                <a:alpha val="40000"/>
              </a:prstClr>
            </a:outerShdw>
          </a:effectLst>
        </p:spPr>
      </p:pic>
      <p:sp>
        <p:nvSpPr>
          <p:cNvPr id="108" name="矩形: 圓角 107">
            <a:extLst>
              <a:ext uri="{FF2B5EF4-FFF2-40B4-BE49-F238E27FC236}">
                <a16:creationId xmlns:a16="http://schemas.microsoft.com/office/drawing/2014/main" id="{1FB8E6C0-803C-4B97-9A63-980AFE7E153C}"/>
              </a:ext>
            </a:extLst>
          </p:cNvPr>
          <p:cNvSpPr/>
          <p:nvPr/>
        </p:nvSpPr>
        <p:spPr>
          <a:xfrm>
            <a:off x="9569941" y="3822816"/>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9" name="文字方塊 108">
            <a:extLst>
              <a:ext uri="{FF2B5EF4-FFF2-40B4-BE49-F238E27FC236}">
                <a16:creationId xmlns:a16="http://schemas.microsoft.com/office/drawing/2014/main" id="{46DAF8C1-B2C7-4BDB-A60B-DFFADD79A17E}"/>
              </a:ext>
            </a:extLst>
          </p:cNvPr>
          <p:cNvSpPr txBox="1"/>
          <p:nvPr/>
        </p:nvSpPr>
        <p:spPr>
          <a:xfrm>
            <a:off x="9557133" y="3795091"/>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62" name="直線單箭頭接點 61">
            <a:extLst>
              <a:ext uri="{FF2B5EF4-FFF2-40B4-BE49-F238E27FC236}">
                <a16:creationId xmlns:a16="http://schemas.microsoft.com/office/drawing/2014/main" id="{FDE02164-B0ED-422D-9317-82FD8FCE5FA5}"/>
              </a:ext>
            </a:extLst>
          </p:cNvPr>
          <p:cNvCxnSpPr>
            <a:cxnSpLocks/>
          </p:cNvCxnSpPr>
          <p:nvPr/>
        </p:nvCxnSpPr>
        <p:spPr>
          <a:xfrm>
            <a:off x="2944159" y="3772687"/>
            <a:ext cx="0" cy="1135610"/>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4" name="接點: 肘形 113">
            <a:extLst>
              <a:ext uri="{FF2B5EF4-FFF2-40B4-BE49-F238E27FC236}">
                <a16:creationId xmlns:a16="http://schemas.microsoft.com/office/drawing/2014/main" id="{11B1E204-2DDF-489A-88FD-F5B2238834E3}"/>
              </a:ext>
            </a:extLst>
          </p:cNvPr>
          <p:cNvCxnSpPr>
            <a:cxnSpLocks/>
          </p:cNvCxnSpPr>
          <p:nvPr/>
        </p:nvCxnSpPr>
        <p:spPr>
          <a:xfrm>
            <a:off x="3809263" y="3279564"/>
            <a:ext cx="952035" cy="1264092"/>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5" name="矩形: 圓角 114">
            <a:extLst>
              <a:ext uri="{FF2B5EF4-FFF2-40B4-BE49-F238E27FC236}">
                <a16:creationId xmlns:a16="http://schemas.microsoft.com/office/drawing/2014/main" id="{9C49BB45-F74D-4E59-B6BC-8A5893E2D477}"/>
              </a:ext>
            </a:extLst>
          </p:cNvPr>
          <p:cNvSpPr/>
          <p:nvPr/>
        </p:nvSpPr>
        <p:spPr>
          <a:xfrm>
            <a:off x="3677185" y="3624643"/>
            <a:ext cx="702233" cy="241012"/>
          </a:xfrm>
          <a:prstGeom prst="roundRect">
            <a:avLst>
              <a:gd name="adj" fmla="val 3345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6" name="文字方塊 115">
            <a:extLst>
              <a:ext uri="{FF2B5EF4-FFF2-40B4-BE49-F238E27FC236}">
                <a16:creationId xmlns:a16="http://schemas.microsoft.com/office/drawing/2014/main" id="{ED6220CC-4430-4ADC-85DB-9973D2DA1281}"/>
              </a:ext>
            </a:extLst>
          </p:cNvPr>
          <p:cNvSpPr txBox="1"/>
          <p:nvPr/>
        </p:nvSpPr>
        <p:spPr>
          <a:xfrm>
            <a:off x="3612388" y="3611002"/>
            <a:ext cx="925841" cy="256545"/>
          </a:xfrm>
          <a:prstGeom prst="rect">
            <a:avLst/>
          </a:prstGeom>
          <a:noFill/>
        </p:spPr>
        <p:txBody>
          <a:bodyPr wrap="square" rtlCol="0">
            <a:spAutoFit/>
          </a:bodyPr>
          <a:lstStyle/>
          <a:p>
            <a:r>
              <a:rPr lang="en-US" altLang="zh-TW" sz="1067" b="1">
                <a:solidFill>
                  <a:schemeClr val="bg1"/>
                </a:solidFill>
                <a:latin typeface="Arial" panose="020B0604020202020204" pitchFamily="34" charset="0"/>
                <a:ea typeface="微軟正黑體" panose="020B0604030504040204" pitchFamily="34" charset="-120"/>
                <a:cs typeface="Arial" panose="020B0604020202020204" pitchFamily="34" charset="0"/>
              </a:rPr>
              <a:t>TCP BBR</a:t>
            </a:r>
            <a:endParaRPr lang="zh-TW" altLang="en-US" sz="1067" b="1" spc="-15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橢圓 116">
            <a:extLst>
              <a:ext uri="{FF2B5EF4-FFF2-40B4-BE49-F238E27FC236}">
                <a16:creationId xmlns:a16="http://schemas.microsoft.com/office/drawing/2014/main" id="{288B34C5-885B-4D52-84DE-E0AD7EE9F71A}"/>
              </a:ext>
            </a:extLst>
          </p:cNvPr>
          <p:cNvSpPr/>
          <p:nvPr/>
        </p:nvSpPr>
        <p:spPr>
          <a:xfrm>
            <a:off x="7328653" y="3113244"/>
            <a:ext cx="841869" cy="841869"/>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18" name="圖形 107">
            <a:extLst>
              <a:ext uri="{FF2B5EF4-FFF2-40B4-BE49-F238E27FC236}">
                <a16:creationId xmlns:a16="http://schemas.microsoft.com/office/drawing/2014/main" id="{84E88FD0-DA04-4797-9747-CFE2F70C4357}"/>
              </a:ext>
            </a:extLst>
          </p:cNvPr>
          <p:cNvGrpSpPr/>
          <p:nvPr/>
        </p:nvGrpSpPr>
        <p:grpSpPr>
          <a:xfrm>
            <a:off x="7539663" y="3227538"/>
            <a:ext cx="432993" cy="622972"/>
            <a:chOff x="5681591" y="3996458"/>
            <a:chExt cx="353664" cy="508836"/>
          </a:xfrm>
          <a:solidFill>
            <a:schemeClr val="bg1"/>
          </a:solidFill>
        </p:grpSpPr>
        <p:sp>
          <p:nvSpPr>
            <p:cNvPr id="119" name="手繪多邊形: 圖案 118">
              <a:extLst>
                <a:ext uri="{FF2B5EF4-FFF2-40B4-BE49-F238E27FC236}">
                  <a16:creationId xmlns:a16="http://schemas.microsoft.com/office/drawing/2014/main" id="{D63AD719-8ADE-48AC-8A89-753562A54EB5}"/>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20" name="手繪多邊形: 圖案 119">
              <a:extLst>
                <a:ext uri="{FF2B5EF4-FFF2-40B4-BE49-F238E27FC236}">
                  <a16:creationId xmlns:a16="http://schemas.microsoft.com/office/drawing/2014/main" id="{98724CBA-B085-4EBA-9517-67848B7B1E75}"/>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21" name="手繪多邊形: 圖案 120">
              <a:extLst>
                <a:ext uri="{FF2B5EF4-FFF2-40B4-BE49-F238E27FC236}">
                  <a16:creationId xmlns:a16="http://schemas.microsoft.com/office/drawing/2014/main" id="{C2F1F38D-1A35-4303-BD2F-BBA8364BD366}"/>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22" name="手繪多邊形: 圖案 121">
              <a:extLst>
                <a:ext uri="{FF2B5EF4-FFF2-40B4-BE49-F238E27FC236}">
                  <a16:creationId xmlns:a16="http://schemas.microsoft.com/office/drawing/2014/main" id="{74ED14CB-A1C6-49BD-92BB-FD780AED0B52}"/>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23" name="手繪多邊形: 圖案 122">
              <a:extLst>
                <a:ext uri="{FF2B5EF4-FFF2-40B4-BE49-F238E27FC236}">
                  <a16:creationId xmlns:a16="http://schemas.microsoft.com/office/drawing/2014/main" id="{66C036A8-25FB-4AA5-B046-35C298809FC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24" name="手繪多邊形: 圖案 123">
              <a:extLst>
                <a:ext uri="{FF2B5EF4-FFF2-40B4-BE49-F238E27FC236}">
                  <a16:creationId xmlns:a16="http://schemas.microsoft.com/office/drawing/2014/main" id="{1BDE4CE2-97AD-4C47-BC14-F22F9FBDCEA8}"/>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sp>
        <p:nvSpPr>
          <p:cNvPr id="125" name="橢圓 124">
            <a:extLst>
              <a:ext uri="{FF2B5EF4-FFF2-40B4-BE49-F238E27FC236}">
                <a16:creationId xmlns:a16="http://schemas.microsoft.com/office/drawing/2014/main" id="{89AA1B4E-F865-47AF-AEC1-349FD65A36C9}"/>
              </a:ext>
            </a:extLst>
          </p:cNvPr>
          <p:cNvSpPr/>
          <p:nvPr/>
        </p:nvSpPr>
        <p:spPr>
          <a:xfrm>
            <a:off x="7346190" y="5311879"/>
            <a:ext cx="841869" cy="841869"/>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26" name="圖形 107">
            <a:extLst>
              <a:ext uri="{FF2B5EF4-FFF2-40B4-BE49-F238E27FC236}">
                <a16:creationId xmlns:a16="http://schemas.microsoft.com/office/drawing/2014/main" id="{5D5790E6-8F63-4B35-AD5E-A48F888313DF}"/>
              </a:ext>
            </a:extLst>
          </p:cNvPr>
          <p:cNvGrpSpPr/>
          <p:nvPr/>
        </p:nvGrpSpPr>
        <p:grpSpPr>
          <a:xfrm>
            <a:off x="7521180" y="5541057"/>
            <a:ext cx="506668" cy="426757"/>
            <a:chOff x="5683805" y="5518573"/>
            <a:chExt cx="371586" cy="312979"/>
          </a:xfrm>
          <a:solidFill>
            <a:schemeClr val="bg1"/>
          </a:solidFill>
        </p:grpSpPr>
        <p:sp>
          <p:nvSpPr>
            <p:cNvPr id="127" name="手繪多邊形: 圖案 126">
              <a:extLst>
                <a:ext uri="{FF2B5EF4-FFF2-40B4-BE49-F238E27FC236}">
                  <a16:creationId xmlns:a16="http://schemas.microsoft.com/office/drawing/2014/main" id="{7EC99E53-E092-4E08-BBA2-DC5FDB67C893}"/>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28" name="手繪多邊形: 圖案 127">
              <a:extLst>
                <a:ext uri="{FF2B5EF4-FFF2-40B4-BE49-F238E27FC236}">
                  <a16:creationId xmlns:a16="http://schemas.microsoft.com/office/drawing/2014/main" id="{83FE204B-EB18-4F27-A7F4-69D94CE00A4F}"/>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29" name="手繪多邊形: 圖案 128">
              <a:extLst>
                <a:ext uri="{FF2B5EF4-FFF2-40B4-BE49-F238E27FC236}">
                  <a16:creationId xmlns:a16="http://schemas.microsoft.com/office/drawing/2014/main" id="{A02E207A-518D-4441-A0C4-F96B73D4939B}"/>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30" name="手繪多邊形: 圖案 129">
              <a:extLst>
                <a:ext uri="{FF2B5EF4-FFF2-40B4-BE49-F238E27FC236}">
                  <a16:creationId xmlns:a16="http://schemas.microsoft.com/office/drawing/2014/main" id="{577AC6E7-E9C1-492E-B7C4-9CE79EB05484}"/>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31" name="手繪多邊形: 圖案 130">
              <a:extLst>
                <a:ext uri="{FF2B5EF4-FFF2-40B4-BE49-F238E27FC236}">
                  <a16:creationId xmlns:a16="http://schemas.microsoft.com/office/drawing/2014/main" id="{A928931C-E0FF-481A-8A8E-110745E4467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32" name="手繪多邊形: 圖案 131">
              <a:extLst>
                <a:ext uri="{FF2B5EF4-FFF2-40B4-BE49-F238E27FC236}">
                  <a16:creationId xmlns:a16="http://schemas.microsoft.com/office/drawing/2014/main" id="{442B8C23-1096-4D54-93D5-5DBAE9ECFD45}"/>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33" name="手繪多邊形: 圖案 132">
              <a:extLst>
                <a:ext uri="{FF2B5EF4-FFF2-40B4-BE49-F238E27FC236}">
                  <a16:creationId xmlns:a16="http://schemas.microsoft.com/office/drawing/2014/main" id="{8829E31A-DB1A-455A-AAB8-150A50F1AC30}"/>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34" name="手繪多邊形: 圖案 133">
              <a:extLst>
                <a:ext uri="{FF2B5EF4-FFF2-40B4-BE49-F238E27FC236}">
                  <a16:creationId xmlns:a16="http://schemas.microsoft.com/office/drawing/2014/main" id="{1902DD71-A616-4207-8B32-E854C48EDE45}"/>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35" name="群組 134">
            <a:extLst>
              <a:ext uri="{FF2B5EF4-FFF2-40B4-BE49-F238E27FC236}">
                <a16:creationId xmlns:a16="http://schemas.microsoft.com/office/drawing/2014/main" id="{99CD2D8E-3CF2-4FE9-8FC5-F85A17ABAF9A}"/>
              </a:ext>
            </a:extLst>
          </p:cNvPr>
          <p:cNvGrpSpPr/>
          <p:nvPr/>
        </p:nvGrpSpPr>
        <p:grpSpPr>
          <a:xfrm>
            <a:off x="7088723" y="4207582"/>
            <a:ext cx="1272149" cy="700805"/>
            <a:chOff x="5382236" y="3152426"/>
            <a:chExt cx="932985" cy="513965"/>
          </a:xfrm>
          <a:effectLst>
            <a:outerShdw blurRad="50800" dist="38100" dir="2700000" algn="tl" rotWithShape="0">
              <a:prstClr val="black">
                <a:alpha val="40000"/>
              </a:prstClr>
            </a:outerShdw>
          </a:effectLst>
        </p:grpSpPr>
        <p:grpSp>
          <p:nvGrpSpPr>
            <p:cNvPr id="136" name="圖形 106">
              <a:extLst>
                <a:ext uri="{FF2B5EF4-FFF2-40B4-BE49-F238E27FC236}">
                  <a16:creationId xmlns:a16="http://schemas.microsoft.com/office/drawing/2014/main" id="{76544BAA-0990-4237-BD66-BD8C1CFE36AB}"/>
                </a:ext>
              </a:extLst>
            </p:cNvPr>
            <p:cNvGrpSpPr/>
            <p:nvPr/>
          </p:nvGrpSpPr>
          <p:grpSpPr>
            <a:xfrm>
              <a:off x="5382236" y="3398651"/>
              <a:ext cx="366236" cy="267740"/>
              <a:chOff x="9637509" y="2915693"/>
              <a:chExt cx="366236" cy="267740"/>
            </a:xfrm>
            <a:solidFill>
              <a:schemeClr val="accent1"/>
            </a:solidFill>
          </p:grpSpPr>
          <p:sp>
            <p:nvSpPr>
              <p:cNvPr id="151" name="手繪多邊形: 圖案 150">
                <a:extLst>
                  <a:ext uri="{FF2B5EF4-FFF2-40B4-BE49-F238E27FC236}">
                    <a16:creationId xmlns:a16="http://schemas.microsoft.com/office/drawing/2014/main" id="{FE9E76D6-78F3-49FB-82C0-06BCA46B400B}"/>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nvGrpSpPr>
              <p:cNvPr id="152" name="圖形 106">
                <a:extLst>
                  <a:ext uri="{FF2B5EF4-FFF2-40B4-BE49-F238E27FC236}">
                    <a16:creationId xmlns:a16="http://schemas.microsoft.com/office/drawing/2014/main" id="{52795A39-2F1B-4DD3-A1F9-F628FE235C31}"/>
                  </a:ext>
                </a:extLst>
              </p:cNvPr>
              <p:cNvGrpSpPr/>
              <p:nvPr/>
            </p:nvGrpSpPr>
            <p:grpSpPr>
              <a:xfrm>
                <a:off x="9647019" y="2961685"/>
                <a:ext cx="306045" cy="221748"/>
                <a:chOff x="9647019" y="2961685"/>
                <a:chExt cx="306045" cy="221748"/>
              </a:xfrm>
              <a:solidFill>
                <a:schemeClr val="accent1"/>
              </a:solidFill>
            </p:grpSpPr>
            <p:sp>
              <p:nvSpPr>
                <p:cNvPr id="154" name="手繪多邊形: 圖案 153">
                  <a:extLst>
                    <a:ext uri="{FF2B5EF4-FFF2-40B4-BE49-F238E27FC236}">
                      <a16:creationId xmlns:a16="http://schemas.microsoft.com/office/drawing/2014/main" id="{F1C41560-0DD6-4EF0-852D-257B61F39A89}"/>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55" name="手繪多邊形: 圖案 154">
                  <a:extLst>
                    <a:ext uri="{FF2B5EF4-FFF2-40B4-BE49-F238E27FC236}">
                      <a16:creationId xmlns:a16="http://schemas.microsoft.com/office/drawing/2014/main" id="{E98117C0-8451-488E-B8CA-EBEBBFB64A06}"/>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sp>
            <p:nvSpPr>
              <p:cNvPr id="153" name="手繪多邊形: 圖案 152">
                <a:extLst>
                  <a:ext uri="{FF2B5EF4-FFF2-40B4-BE49-F238E27FC236}">
                    <a16:creationId xmlns:a16="http://schemas.microsoft.com/office/drawing/2014/main" id="{656FCF60-52C5-4CAD-BFEF-B1ECD87B1820}"/>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37" name="圖形 106">
              <a:extLst>
                <a:ext uri="{FF2B5EF4-FFF2-40B4-BE49-F238E27FC236}">
                  <a16:creationId xmlns:a16="http://schemas.microsoft.com/office/drawing/2014/main" id="{92761C02-CF44-434C-A230-CB1A5394266A}"/>
                </a:ext>
              </a:extLst>
            </p:cNvPr>
            <p:cNvGrpSpPr/>
            <p:nvPr/>
          </p:nvGrpSpPr>
          <p:grpSpPr>
            <a:xfrm>
              <a:off x="5948985" y="3398651"/>
              <a:ext cx="366236" cy="267740"/>
              <a:chOff x="10204258" y="2915693"/>
              <a:chExt cx="366236" cy="267740"/>
            </a:xfrm>
            <a:solidFill>
              <a:schemeClr val="accent1"/>
            </a:solidFill>
          </p:grpSpPr>
          <p:sp>
            <p:nvSpPr>
              <p:cNvPr id="146" name="手繪多邊形: 圖案 145">
                <a:extLst>
                  <a:ext uri="{FF2B5EF4-FFF2-40B4-BE49-F238E27FC236}">
                    <a16:creationId xmlns:a16="http://schemas.microsoft.com/office/drawing/2014/main" id="{7AB52530-8F01-4451-9382-C433C5ADFD68}"/>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nvGrpSpPr>
              <p:cNvPr id="147" name="圖形 106">
                <a:extLst>
                  <a:ext uri="{FF2B5EF4-FFF2-40B4-BE49-F238E27FC236}">
                    <a16:creationId xmlns:a16="http://schemas.microsoft.com/office/drawing/2014/main" id="{27BD9274-0D49-48EA-9B1B-168228E25CD4}"/>
                  </a:ext>
                </a:extLst>
              </p:cNvPr>
              <p:cNvGrpSpPr/>
              <p:nvPr/>
            </p:nvGrpSpPr>
            <p:grpSpPr>
              <a:xfrm>
                <a:off x="10213768" y="2961685"/>
                <a:ext cx="306045" cy="221748"/>
                <a:chOff x="10213768" y="2961685"/>
                <a:chExt cx="306045" cy="221748"/>
              </a:xfrm>
              <a:solidFill>
                <a:schemeClr val="accent1"/>
              </a:solidFill>
            </p:grpSpPr>
            <p:sp>
              <p:nvSpPr>
                <p:cNvPr id="149" name="手繪多邊形: 圖案 148">
                  <a:extLst>
                    <a:ext uri="{FF2B5EF4-FFF2-40B4-BE49-F238E27FC236}">
                      <a16:creationId xmlns:a16="http://schemas.microsoft.com/office/drawing/2014/main" id="{B48BDB31-4C04-4EE7-8A1C-BE1B57E7D2C9}"/>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50" name="手繪多邊形: 圖案 149">
                  <a:extLst>
                    <a:ext uri="{FF2B5EF4-FFF2-40B4-BE49-F238E27FC236}">
                      <a16:creationId xmlns:a16="http://schemas.microsoft.com/office/drawing/2014/main" id="{D83BBC39-C73B-46B4-89D6-D12F104BAFFF}"/>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sp>
            <p:nvSpPr>
              <p:cNvPr id="148" name="手繪多邊形: 圖案 147">
                <a:extLst>
                  <a:ext uri="{FF2B5EF4-FFF2-40B4-BE49-F238E27FC236}">
                    <a16:creationId xmlns:a16="http://schemas.microsoft.com/office/drawing/2014/main" id="{AAC11411-3B75-4D07-8BE3-1250C2C26A2F}"/>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38" name="圖形 106">
              <a:extLst>
                <a:ext uri="{FF2B5EF4-FFF2-40B4-BE49-F238E27FC236}">
                  <a16:creationId xmlns:a16="http://schemas.microsoft.com/office/drawing/2014/main" id="{9C621A73-D219-4EB2-897B-8BAA0DB689C6}"/>
                </a:ext>
              </a:extLst>
            </p:cNvPr>
            <p:cNvGrpSpPr/>
            <p:nvPr/>
          </p:nvGrpSpPr>
          <p:grpSpPr>
            <a:xfrm>
              <a:off x="5413635" y="3228366"/>
              <a:ext cx="538932" cy="172109"/>
              <a:chOff x="9668908" y="2745408"/>
              <a:chExt cx="538932" cy="172109"/>
            </a:xfrm>
            <a:solidFill>
              <a:schemeClr val="accent1"/>
            </a:solidFill>
          </p:grpSpPr>
          <p:sp>
            <p:nvSpPr>
              <p:cNvPr id="140" name="手繪多邊形: 圖案 139">
                <a:extLst>
                  <a:ext uri="{FF2B5EF4-FFF2-40B4-BE49-F238E27FC236}">
                    <a16:creationId xmlns:a16="http://schemas.microsoft.com/office/drawing/2014/main" id="{A5AD4B8E-8390-4611-B7AD-BFE536244BE4}"/>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nvGrpSpPr>
              <p:cNvPr id="141" name="圖形 106">
                <a:extLst>
                  <a:ext uri="{FF2B5EF4-FFF2-40B4-BE49-F238E27FC236}">
                    <a16:creationId xmlns:a16="http://schemas.microsoft.com/office/drawing/2014/main" id="{33CC4CA4-AE73-471F-A096-B6370FF426F7}"/>
                  </a:ext>
                </a:extLst>
              </p:cNvPr>
              <p:cNvGrpSpPr/>
              <p:nvPr/>
            </p:nvGrpSpPr>
            <p:grpSpPr>
              <a:xfrm>
                <a:off x="9696177" y="2803301"/>
                <a:ext cx="277610" cy="56382"/>
                <a:chOff x="9696177" y="2803301"/>
                <a:chExt cx="277610" cy="56382"/>
              </a:xfrm>
              <a:solidFill>
                <a:schemeClr val="accent1"/>
              </a:solidFill>
            </p:grpSpPr>
            <p:sp>
              <p:nvSpPr>
                <p:cNvPr id="142" name="手繪多邊形: 圖案 141">
                  <a:extLst>
                    <a:ext uri="{FF2B5EF4-FFF2-40B4-BE49-F238E27FC236}">
                      <a16:creationId xmlns:a16="http://schemas.microsoft.com/office/drawing/2014/main" id="{DC953ADF-6F64-49F5-BF59-A77D0DB0065F}"/>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43" name="手繪多邊形: 圖案 142">
                  <a:extLst>
                    <a:ext uri="{FF2B5EF4-FFF2-40B4-BE49-F238E27FC236}">
                      <a16:creationId xmlns:a16="http://schemas.microsoft.com/office/drawing/2014/main" id="{CF38A666-379A-4300-89DA-A47DE44DF06A}"/>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44" name="手繪多邊形: 圖案 143">
                  <a:extLst>
                    <a:ext uri="{FF2B5EF4-FFF2-40B4-BE49-F238E27FC236}">
                      <a16:creationId xmlns:a16="http://schemas.microsoft.com/office/drawing/2014/main" id="{49EAE718-998D-4D46-9C8E-C66BE5C6EBD2}"/>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sp>
              <p:nvSpPr>
                <p:cNvPr id="145" name="手繪多邊形: 圖案 144">
                  <a:extLst>
                    <a:ext uri="{FF2B5EF4-FFF2-40B4-BE49-F238E27FC236}">
                      <a16:creationId xmlns:a16="http://schemas.microsoft.com/office/drawing/2014/main" id="{3B8BC2A9-FC8A-4599-B4DE-D49777EDA0BD}"/>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grpSp>
        <p:sp>
          <p:nvSpPr>
            <p:cNvPr id="139" name="手繪多邊形: 圖案 138">
              <a:extLst>
                <a:ext uri="{FF2B5EF4-FFF2-40B4-BE49-F238E27FC236}">
                  <a16:creationId xmlns:a16="http://schemas.microsoft.com/office/drawing/2014/main" id="{D44DBDA9-4A6E-44A4-AA9C-486337791C1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cs typeface="Arial" panose="020B0604020202020204" pitchFamily="34" charset="0"/>
              </a:endParaRPr>
            </a:p>
          </p:txBody>
        </p:sp>
      </p:grpSp>
      <p:sp>
        <p:nvSpPr>
          <p:cNvPr id="156" name="矩形: 圓角 155">
            <a:extLst>
              <a:ext uri="{FF2B5EF4-FFF2-40B4-BE49-F238E27FC236}">
                <a16:creationId xmlns:a16="http://schemas.microsoft.com/office/drawing/2014/main" id="{B0D194DC-6238-42C1-8F96-032C4AD589FF}"/>
              </a:ext>
            </a:extLst>
          </p:cNvPr>
          <p:cNvSpPr/>
          <p:nvPr/>
        </p:nvSpPr>
        <p:spPr>
          <a:xfrm>
            <a:off x="7068340" y="4966665"/>
            <a:ext cx="1319339" cy="286919"/>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7" name="文字方塊 156">
            <a:extLst>
              <a:ext uri="{FF2B5EF4-FFF2-40B4-BE49-F238E27FC236}">
                <a16:creationId xmlns:a16="http://schemas.microsoft.com/office/drawing/2014/main" id="{73916558-DA67-4F6F-8A8E-AF3B7F879897}"/>
              </a:ext>
            </a:extLst>
          </p:cNvPr>
          <p:cNvSpPr txBox="1"/>
          <p:nvPr/>
        </p:nvSpPr>
        <p:spPr>
          <a:xfrm>
            <a:off x="6871959" y="4960758"/>
            <a:ext cx="1687629" cy="261610"/>
          </a:xfrm>
          <a:prstGeom prst="rect">
            <a:avLst/>
          </a:prstGeom>
          <a:noFill/>
        </p:spPr>
        <p:txBody>
          <a:bodyPr wrap="square" lIns="91440" tIns="45720" rIns="91440" bIns="45720" rtlCol="0" anchor="t">
            <a:spAutoFit/>
          </a:bodyPr>
          <a:lstStyle/>
          <a:p>
            <a:pPr algn="ctr"/>
            <a:r>
              <a:rPr lang="en-US" altLang="zh-TW" sz="1100" b="1">
                <a:solidFill>
                  <a:schemeClr val="bg1"/>
                </a:solidFill>
                <a:latin typeface="Arial" panose="020B0604020202020204" pitchFamily="34" charset="0"/>
                <a:ea typeface="微軟正黑體"/>
                <a:cs typeface="Arial" panose="020B0604020202020204" pitchFamily="34" charset="0"/>
              </a:rPr>
              <a:t>SMB / Rsync / FTP</a:t>
            </a:r>
          </a:p>
        </p:txBody>
      </p:sp>
      <p:pic>
        <p:nvPicPr>
          <p:cNvPr id="169" name="圖形 168">
            <a:extLst>
              <a:ext uri="{FF2B5EF4-FFF2-40B4-BE49-F238E27FC236}">
                <a16:creationId xmlns:a16="http://schemas.microsoft.com/office/drawing/2014/main" id="{879E94D5-EEF2-48AA-A9B0-E2595339CD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2756" y="4713653"/>
            <a:ext cx="269372" cy="838047"/>
          </a:xfrm>
          <a:prstGeom prst="rect">
            <a:avLst/>
          </a:prstGeom>
          <a:effectLst>
            <a:outerShdw blurRad="50800" dist="38100" dir="2700000" algn="tl" rotWithShape="0">
              <a:prstClr val="black">
                <a:alpha val="40000"/>
              </a:prstClr>
            </a:outerShdw>
          </a:effectLst>
        </p:spPr>
      </p:pic>
      <p:sp>
        <p:nvSpPr>
          <p:cNvPr id="172" name="矩形: 圓角 171">
            <a:extLst>
              <a:ext uri="{FF2B5EF4-FFF2-40B4-BE49-F238E27FC236}">
                <a16:creationId xmlns:a16="http://schemas.microsoft.com/office/drawing/2014/main" id="{8AF8D4AD-6B45-4088-B525-01D0537B3FA6}"/>
              </a:ext>
            </a:extLst>
          </p:cNvPr>
          <p:cNvSpPr/>
          <p:nvPr/>
        </p:nvSpPr>
        <p:spPr>
          <a:xfrm>
            <a:off x="9923956" y="4466898"/>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endParaRPr>
          </a:p>
        </p:txBody>
      </p:sp>
      <p:pic>
        <p:nvPicPr>
          <p:cNvPr id="107" name="圖片 106">
            <a:extLst>
              <a:ext uri="{FF2B5EF4-FFF2-40B4-BE49-F238E27FC236}">
                <a16:creationId xmlns:a16="http://schemas.microsoft.com/office/drawing/2014/main" id="{8782B0F8-14F6-4B1F-8C05-15A40312BE8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47753" y="4352011"/>
            <a:ext cx="509677" cy="509677"/>
          </a:xfrm>
          <a:prstGeom prst="rect">
            <a:avLst/>
          </a:prstGeom>
          <a:effectLst>
            <a:outerShdw blurRad="50800" dist="38100" dir="2700000" algn="tl" rotWithShape="0">
              <a:prstClr val="black">
                <a:alpha val="40000"/>
              </a:prstClr>
            </a:outerShdw>
          </a:effectLst>
        </p:spPr>
      </p:pic>
      <p:sp>
        <p:nvSpPr>
          <p:cNvPr id="110" name="文字方塊 109">
            <a:extLst>
              <a:ext uri="{FF2B5EF4-FFF2-40B4-BE49-F238E27FC236}">
                <a16:creationId xmlns:a16="http://schemas.microsoft.com/office/drawing/2014/main" id="{0483D82A-9977-4327-9585-90A2B0E6497E}"/>
              </a:ext>
            </a:extLst>
          </p:cNvPr>
          <p:cNvSpPr txBox="1"/>
          <p:nvPr/>
        </p:nvSpPr>
        <p:spPr>
          <a:xfrm>
            <a:off x="10201060" y="4471194"/>
            <a:ext cx="1015980"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rPr>
              <a:t>New York</a:t>
            </a:r>
          </a:p>
        </p:txBody>
      </p:sp>
      <p:sp>
        <p:nvSpPr>
          <p:cNvPr id="173" name="矩形: 圓角 172">
            <a:extLst>
              <a:ext uri="{FF2B5EF4-FFF2-40B4-BE49-F238E27FC236}">
                <a16:creationId xmlns:a16="http://schemas.microsoft.com/office/drawing/2014/main" id="{F7640708-0A46-4B1D-B3B7-189AFFC8C3B5}"/>
              </a:ext>
            </a:extLst>
          </p:cNvPr>
          <p:cNvSpPr/>
          <p:nvPr/>
        </p:nvSpPr>
        <p:spPr>
          <a:xfrm>
            <a:off x="9923956" y="5839917"/>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endParaRPr>
          </a:p>
        </p:txBody>
      </p:sp>
      <p:pic>
        <p:nvPicPr>
          <p:cNvPr id="112" name="圖片 111">
            <a:extLst>
              <a:ext uri="{FF2B5EF4-FFF2-40B4-BE49-F238E27FC236}">
                <a16:creationId xmlns:a16="http://schemas.microsoft.com/office/drawing/2014/main" id="{64658C66-A75B-42E5-90E7-025B2EF6EC2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08778" y="5656791"/>
            <a:ext cx="509677" cy="509677"/>
          </a:xfrm>
          <a:prstGeom prst="rect">
            <a:avLst/>
          </a:prstGeom>
          <a:effectLst>
            <a:outerShdw blurRad="50800" dist="38100" dir="2700000" algn="tl" rotWithShape="0">
              <a:prstClr val="black">
                <a:alpha val="40000"/>
              </a:prstClr>
            </a:outerShdw>
          </a:effectLst>
        </p:spPr>
      </p:pic>
      <p:sp>
        <p:nvSpPr>
          <p:cNvPr id="113" name="文字方塊 112">
            <a:extLst>
              <a:ext uri="{FF2B5EF4-FFF2-40B4-BE49-F238E27FC236}">
                <a16:creationId xmlns:a16="http://schemas.microsoft.com/office/drawing/2014/main" id="{06CD4A67-BD52-494F-AD01-073DA4597ABA}"/>
              </a:ext>
            </a:extLst>
          </p:cNvPr>
          <p:cNvSpPr txBox="1"/>
          <p:nvPr/>
        </p:nvSpPr>
        <p:spPr>
          <a:xfrm>
            <a:off x="10333148" y="5838686"/>
            <a:ext cx="797135"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rPr>
              <a:t>London</a:t>
            </a:r>
            <a:endParaRPr lang="zh-TW" altLang="en-US" sz="1200" b="1">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圓角 65">
            <a:extLst>
              <a:ext uri="{FF2B5EF4-FFF2-40B4-BE49-F238E27FC236}">
                <a16:creationId xmlns:a16="http://schemas.microsoft.com/office/drawing/2014/main" id="{702585BE-951E-4A64-A5EA-9C149C5490E0}"/>
              </a:ext>
            </a:extLst>
          </p:cNvPr>
          <p:cNvSpPr/>
          <p:nvPr/>
        </p:nvSpPr>
        <p:spPr>
          <a:xfrm>
            <a:off x="5488622" y="3498909"/>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7" name="文字方塊 66">
            <a:extLst>
              <a:ext uri="{FF2B5EF4-FFF2-40B4-BE49-F238E27FC236}">
                <a16:creationId xmlns:a16="http://schemas.microsoft.com/office/drawing/2014/main" id="{4A7BB382-7579-4F50-A8F2-9AEA6116A655}"/>
              </a:ext>
            </a:extLst>
          </p:cNvPr>
          <p:cNvSpPr txBox="1"/>
          <p:nvPr/>
        </p:nvSpPr>
        <p:spPr>
          <a:xfrm>
            <a:off x="5475813" y="3471183"/>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7" name="矩形: 圓角 176">
            <a:extLst>
              <a:ext uri="{FF2B5EF4-FFF2-40B4-BE49-F238E27FC236}">
                <a16:creationId xmlns:a16="http://schemas.microsoft.com/office/drawing/2014/main" id="{716FB2CA-9B68-4C92-A012-68619A2C0558}"/>
              </a:ext>
            </a:extLst>
          </p:cNvPr>
          <p:cNvSpPr/>
          <p:nvPr/>
        </p:nvSpPr>
        <p:spPr>
          <a:xfrm>
            <a:off x="2520407" y="5424817"/>
            <a:ext cx="912643"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endParaRPr>
          </a:p>
        </p:txBody>
      </p:sp>
      <p:sp>
        <p:nvSpPr>
          <p:cNvPr id="178" name="文字方塊 177">
            <a:extLst>
              <a:ext uri="{FF2B5EF4-FFF2-40B4-BE49-F238E27FC236}">
                <a16:creationId xmlns:a16="http://schemas.microsoft.com/office/drawing/2014/main" id="{487F2695-3BF2-468B-934F-B9CCE374F27D}"/>
              </a:ext>
            </a:extLst>
          </p:cNvPr>
          <p:cNvSpPr txBox="1"/>
          <p:nvPr/>
        </p:nvSpPr>
        <p:spPr>
          <a:xfrm>
            <a:off x="2649601" y="5432066"/>
            <a:ext cx="776656"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en-US" altLang="zh-TW">
                <a:solidFill>
                  <a:schemeClr val="tx1"/>
                </a:solidFill>
                <a:latin typeface="Arial" panose="020B0604020202020204" pitchFamily="34" charset="0"/>
                <a:cs typeface="Arial" panose="020B0604020202020204" pitchFamily="34" charset="0"/>
              </a:rPr>
              <a:t>Taipei</a:t>
            </a:r>
            <a:endParaRPr lang="zh-TW" altLang="en-US">
              <a:solidFill>
                <a:schemeClr val="tx1"/>
              </a:solidFill>
              <a:latin typeface="Arial" panose="020B0604020202020204" pitchFamily="34" charset="0"/>
              <a:cs typeface="Arial" panose="020B0604020202020204" pitchFamily="34" charset="0"/>
            </a:endParaRPr>
          </a:p>
        </p:txBody>
      </p:sp>
      <p:pic>
        <p:nvPicPr>
          <p:cNvPr id="68" name="圖片 67" descr="一張含有 畫畫 的圖片&#10;&#10;自動產生的描述">
            <a:extLst>
              <a:ext uri="{FF2B5EF4-FFF2-40B4-BE49-F238E27FC236}">
                <a16:creationId xmlns:a16="http://schemas.microsoft.com/office/drawing/2014/main" id="{CF9DE27D-31B4-4B41-8F5A-437C5EB926D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459414" y="5084519"/>
            <a:ext cx="374067" cy="374067"/>
          </a:xfrm>
          <a:prstGeom prst="rect">
            <a:avLst/>
          </a:prstGeom>
          <a:effectLst>
            <a:outerShdw blurRad="50800" dist="38100" dir="2700000" algn="tl" rotWithShape="0">
              <a:prstClr val="black">
                <a:alpha val="40000"/>
              </a:prstClr>
            </a:outerShdw>
          </a:effectLst>
        </p:spPr>
      </p:pic>
      <p:pic>
        <p:nvPicPr>
          <p:cNvPr id="65" name="圖片 64" descr="一張含有 畫畫 的圖片&#10;&#10;自動產生的描述">
            <a:extLst>
              <a:ext uri="{FF2B5EF4-FFF2-40B4-BE49-F238E27FC236}">
                <a16:creationId xmlns:a16="http://schemas.microsoft.com/office/drawing/2014/main" id="{9A435CC0-BE76-4F11-9B77-EB0C460FFBF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17072" y="3156188"/>
            <a:ext cx="374067" cy="374067"/>
          </a:xfrm>
          <a:prstGeom prst="rect">
            <a:avLst/>
          </a:prstGeom>
          <a:effectLst>
            <a:outerShdw blurRad="50800" dist="38100" dir="2700000" algn="tl" rotWithShape="0">
              <a:prstClr val="black">
                <a:alpha val="40000"/>
              </a:prstClr>
            </a:outerShdw>
          </a:effectLst>
        </p:spPr>
      </p:pic>
      <p:pic>
        <p:nvPicPr>
          <p:cNvPr id="53" name="圖形 52">
            <a:extLst>
              <a:ext uri="{FF2B5EF4-FFF2-40B4-BE49-F238E27FC236}">
                <a16:creationId xmlns:a16="http://schemas.microsoft.com/office/drawing/2014/main" id="{76BE999A-D544-4BBB-B211-2E4FB74F479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11088" y="2628951"/>
            <a:ext cx="1073727" cy="850877"/>
          </a:xfrm>
          <a:prstGeom prst="rect">
            <a:avLst/>
          </a:prstGeom>
          <a:effectLst>
            <a:outerShdw blurRad="50800" dist="38100" dir="2700000" algn="tl" rotWithShape="0">
              <a:prstClr val="black">
                <a:alpha val="40000"/>
              </a:prstClr>
            </a:outerShdw>
          </a:effectLst>
        </p:spPr>
      </p:pic>
      <p:sp>
        <p:nvSpPr>
          <p:cNvPr id="174" name="矩形: 圓角 173">
            <a:extLst>
              <a:ext uri="{FF2B5EF4-FFF2-40B4-BE49-F238E27FC236}">
                <a16:creationId xmlns:a16="http://schemas.microsoft.com/office/drawing/2014/main" id="{BA6442C9-8728-4F38-BBE9-4647D79E9300}"/>
              </a:ext>
            </a:extLst>
          </p:cNvPr>
          <p:cNvSpPr/>
          <p:nvPr/>
        </p:nvSpPr>
        <p:spPr>
          <a:xfrm>
            <a:off x="2520407" y="3412025"/>
            <a:ext cx="912643"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cs typeface="Arial" panose="020B0604020202020204" pitchFamily="34" charset="0"/>
            </a:endParaRPr>
          </a:p>
        </p:txBody>
      </p:sp>
      <p:sp>
        <p:nvSpPr>
          <p:cNvPr id="55" name="文字方塊 54">
            <a:extLst>
              <a:ext uri="{FF2B5EF4-FFF2-40B4-BE49-F238E27FC236}">
                <a16:creationId xmlns:a16="http://schemas.microsoft.com/office/drawing/2014/main" id="{B6BF5107-C096-48A0-968B-0B58B907FD6F}"/>
              </a:ext>
            </a:extLst>
          </p:cNvPr>
          <p:cNvSpPr txBox="1"/>
          <p:nvPr/>
        </p:nvSpPr>
        <p:spPr>
          <a:xfrm>
            <a:off x="2649600" y="3419274"/>
            <a:ext cx="764921"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en-US" altLang="zh-TW">
                <a:solidFill>
                  <a:schemeClr val="tx1"/>
                </a:solidFill>
                <a:latin typeface="Arial" panose="020B0604020202020204" pitchFamily="34" charset="0"/>
                <a:cs typeface="Arial" panose="020B0604020202020204" pitchFamily="34" charset="0"/>
              </a:rPr>
              <a:t>Taipei</a:t>
            </a:r>
            <a:endParaRPr lang="zh-TW" altLang="en-US">
              <a:solidFill>
                <a:schemeClr val="tx1"/>
              </a:solidFill>
              <a:latin typeface="Arial" panose="020B0604020202020204" pitchFamily="34" charset="0"/>
              <a:cs typeface="Arial" panose="020B0604020202020204" pitchFamily="34" charset="0"/>
            </a:endParaRPr>
          </a:p>
        </p:txBody>
      </p:sp>
      <p:pic>
        <p:nvPicPr>
          <p:cNvPr id="3" name="Picture 3" descr="A picture containing text, pool ball&#10;&#10;Description automatically generated">
            <a:extLst>
              <a:ext uri="{FF2B5EF4-FFF2-40B4-BE49-F238E27FC236}">
                <a16:creationId xmlns:a16="http://schemas.microsoft.com/office/drawing/2014/main" id="{9D1BF6AE-8108-4E37-8679-1C9F37805845}"/>
              </a:ext>
            </a:extLst>
          </p:cNvPr>
          <p:cNvPicPr>
            <a:picLocks noChangeAspect="1"/>
          </p:cNvPicPr>
          <p:nvPr/>
        </p:nvPicPr>
        <p:blipFill>
          <a:blip r:embed="rId20"/>
          <a:stretch>
            <a:fillRect/>
          </a:stretch>
        </p:blipFill>
        <p:spPr>
          <a:xfrm>
            <a:off x="563153" y="1358771"/>
            <a:ext cx="885323" cy="875298"/>
          </a:xfrm>
          <a:prstGeom prst="rect">
            <a:avLst/>
          </a:prstGeom>
        </p:spPr>
      </p:pic>
      <p:grpSp>
        <p:nvGrpSpPr>
          <p:cNvPr id="7" name="群組 6">
            <a:extLst>
              <a:ext uri="{FF2B5EF4-FFF2-40B4-BE49-F238E27FC236}">
                <a16:creationId xmlns:a16="http://schemas.microsoft.com/office/drawing/2014/main" id="{18DD973E-A8D9-4EF7-A36D-7A0E0865A8F5}"/>
              </a:ext>
            </a:extLst>
          </p:cNvPr>
          <p:cNvGrpSpPr/>
          <p:nvPr/>
        </p:nvGrpSpPr>
        <p:grpSpPr>
          <a:xfrm>
            <a:off x="7514608" y="1175171"/>
            <a:ext cx="3858002" cy="450169"/>
            <a:chOff x="7056050" y="1595650"/>
            <a:chExt cx="3858002" cy="450169"/>
          </a:xfrm>
        </p:grpSpPr>
        <p:grpSp>
          <p:nvGrpSpPr>
            <p:cNvPr id="4" name="群組 3">
              <a:extLst>
                <a:ext uri="{FF2B5EF4-FFF2-40B4-BE49-F238E27FC236}">
                  <a16:creationId xmlns:a16="http://schemas.microsoft.com/office/drawing/2014/main" id="{9F7CABA9-F9BF-40A7-B0A8-6627CFE9F819}"/>
                </a:ext>
              </a:extLst>
            </p:cNvPr>
            <p:cNvGrpSpPr/>
            <p:nvPr/>
          </p:nvGrpSpPr>
          <p:grpSpPr>
            <a:xfrm>
              <a:off x="7056050" y="1636698"/>
              <a:ext cx="1858577" cy="409121"/>
              <a:chOff x="6987961" y="1893412"/>
              <a:chExt cx="1858577" cy="409121"/>
            </a:xfrm>
          </p:grpSpPr>
          <p:pic>
            <p:nvPicPr>
              <p:cNvPr id="163" name="Shape 834">
                <a:extLst>
                  <a:ext uri="{FF2B5EF4-FFF2-40B4-BE49-F238E27FC236}">
                    <a16:creationId xmlns:a16="http://schemas.microsoft.com/office/drawing/2014/main" id="{6E2B8E3F-DE88-44DA-AF83-FCFFCF457C5C}"/>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7448996" y="1893412"/>
                <a:ext cx="409123" cy="409121"/>
              </a:xfrm>
              <a:prstGeom prst="rect">
                <a:avLst/>
              </a:prstGeom>
              <a:noFill/>
              <a:ln>
                <a:noFill/>
              </a:ln>
            </p:spPr>
          </p:pic>
          <p:pic>
            <p:nvPicPr>
              <p:cNvPr id="164" name="Shape 835">
                <a:extLst>
                  <a:ext uri="{FF2B5EF4-FFF2-40B4-BE49-F238E27FC236}">
                    <a16:creationId xmlns:a16="http://schemas.microsoft.com/office/drawing/2014/main" id="{D5985948-55FA-4A34-902A-C546D25827BF}"/>
                  </a:ext>
                </a:extLst>
              </p:cNvPr>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6987961" y="1893412"/>
                <a:ext cx="409123" cy="409121"/>
              </a:xfrm>
              <a:prstGeom prst="rect">
                <a:avLst/>
              </a:prstGeom>
              <a:noFill/>
              <a:ln>
                <a:noFill/>
              </a:ln>
            </p:spPr>
          </p:pic>
          <p:pic>
            <p:nvPicPr>
              <p:cNvPr id="165" name="Shape 836">
                <a:extLst>
                  <a:ext uri="{FF2B5EF4-FFF2-40B4-BE49-F238E27FC236}">
                    <a16:creationId xmlns:a16="http://schemas.microsoft.com/office/drawing/2014/main" id="{6B48AA31-6937-4653-BF20-1C752934656C}"/>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7910032" y="1893412"/>
                <a:ext cx="409123" cy="409121"/>
              </a:xfrm>
              <a:prstGeom prst="rect">
                <a:avLst/>
              </a:prstGeom>
              <a:noFill/>
              <a:ln>
                <a:noFill/>
              </a:ln>
            </p:spPr>
          </p:pic>
          <p:pic>
            <p:nvPicPr>
              <p:cNvPr id="5" name="圖片 4">
                <a:extLst>
                  <a:ext uri="{FF2B5EF4-FFF2-40B4-BE49-F238E27FC236}">
                    <a16:creationId xmlns:a16="http://schemas.microsoft.com/office/drawing/2014/main" id="{F392A390-13A0-4FDF-8DDF-5865F17A55C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06465" y="1920022"/>
                <a:ext cx="440073" cy="318938"/>
              </a:xfrm>
              <a:prstGeom prst="rect">
                <a:avLst/>
              </a:prstGeom>
            </p:spPr>
          </p:pic>
        </p:grpSp>
        <p:grpSp>
          <p:nvGrpSpPr>
            <p:cNvPr id="6" name="群組 5">
              <a:extLst>
                <a:ext uri="{FF2B5EF4-FFF2-40B4-BE49-F238E27FC236}">
                  <a16:creationId xmlns:a16="http://schemas.microsoft.com/office/drawing/2014/main" id="{358D33DD-0DAC-466C-BED0-E7DBD095221E}"/>
                </a:ext>
              </a:extLst>
            </p:cNvPr>
            <p:cNvGrpSpPr/>
            <p:nvPr/>
          </p:nvGrpSpPr>
          <p:grpSpPr>
            <a:xfrm>
              <a:off x="9046836" y="1595650"/>
              <a:ext cx="1867216" cy="409121"/>
              <a:chOff x="7119686" y="1432378"/>
              <a:chExt cx="1867216" cy="409121"/>
            </a:xfrm>
          </p:grpSpPr>
          <p:pic>
            <p:nvPicPr>
              <p:cNvPr id="159" name="Shape 830">
                <a:extLst>
                  <a:ext uri="{FF2B5EF4-FFF2-40B4-BE49-F238E27FC236}">
                    <a16:creationId xmlns:a16="http://schemas.microsoft.com/office/drawing/2014/main" id="{8EA26885-E25E-42EF-9CAF-2BFFED5E233C}"/>
                  </a:ext>
                </a:extLst>
              </p:cNvPr>
              <p:cNvPicPr preferRelativeResize="0"/>
              <p:nvPr/>
            </p:nvPicPr>
            <p:blipFill rotWithShape="1">
              <a:blip r:embed="rId25" cstate="print">
                <a:alphaModFix/>
                <a:extLst>
                  <a:ext uri="{28A0092B-C50C-407E-A947-70E740481C1C}">
                    <a14:useLocalDpi xmlns:a14="http://schemas.microsoft.com/office/drawing/2010/main"/>
                  </a:ext>
                </a:extLst>
              </a:blip>
              <a:srcRect/>
              <a:stretch/>
            </p:blipFill>
            <p:spPr>
              <a:xfrm>
                <a:off x="7119686" y="1432378"/>
                <a:ext cx="409123" cy="409121"/>
              </a:xfrm>
              <a:prstGeom prst="rect">
                <a:avLst/>
              </a:prstGeom>
              <a:noFill/>
              <a:ln>
                <a:noFill/>
              </a:ln>
            </p:spPr>
          </p:pic>
          <p:pic>
            <p:nvPicPr>
              <p:cNvPr id="160" name="Shape 831">
                <a:extLst>
                  <a:ext uri="{FF2B5EF4-FFF2-40B4-BE49-F238E27FC236}">
                    <a16:creationId xmlns:a16="http://schemas.microsoft.com/office/drawing/2014/main" id="{2AC81ACD-79F2-4062-BE2F-A635BBF71D6A}"/>
                  </a:ext>
                </a:extLst>
              </p:cNvPr>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7580720" y="1432378"/>
                <a:ext cx="409123" cy="409121"/>
              </a:xfrm>
              <a:prstGeom prst="rect">
                <a:avLst/>
              </a:prstGeom>
              <a:noFill/>
              <a:ln>
                <a:noFill/>
              </a:ln>
            </p:spPr>
          </p:pic>
          <p:pic>
            <p:nvPicPr>
              <p:cNvPr id="1052" name="Picture 28" descr="Alibaba Cloud">
                <a:extLst>
                  <a:ext uri="{FF2B5EF4-FFF2-40B4-BE49-F238E27FC236}">
                    <a16:creationId xmlns:a16="http://schemas.microsoft.com/office/drawing/2014/main" id="{76F92F75-DEEF-467B-BA83-30D0B94AA585}"/>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49553" b="-4110"/>
              <a:stretch/>
            </p:blipFill>
            <p:spPr bwMode="auto">
              <a:xfrm>
                <a:off x="8017690" y="1493509"/>
                <a:ext cx="470560" cy="28648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百度網盤- 維基百科，自由的百科全書">
                <a:extLst>
                  <a:ext uri="{FF2B5EF4-FFF2-40B4-BE49-F238E27FC236}">
                    <a16:creationId xmlns:a16="http://schemas.microsoft.com/office/drawing/2014/main" id="{E1C5A24A-CE09-4F31-A7C9-A0289A296D1A}"/>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9">
                        <a14:imgEffect>
                          <a14:backgroundRemoval t="7732" b="89691" l="9317" r="89441">
                            <a14:foregroundMark x1="50932" y1="8247" x2="37267" y2="9794"/>
                            <a14:foregroundMark x1="13043" y1="38660" x2="11180" y2="43814"/>
                            <a14:foregroundMark x1="11180" y1="37113" x2="9317" y2="45876"/>
                          </a14:backgroundRemoval>
                        </a14:imgEffect>
                      </a14:imgLayer>
                    </a14:imgProps>
                  </a:ext>
                  <a:ext uri="{28A0092B-C50C-407E-A947-70E740481C1C}">
                    <a14:useLocalDpi xmlns:a14="http://schemas.microsoft.com/office/drawing/2010/main" val="0"/>
                  </a:ext>
                </a:extLst>
              </a:blip>
              <a:srcRect b="39575"/>
              <a:stretch/>
            </p:blipFill>
            <p:spPr bwMode="auto">
              <a:xfrm>
                <a:off x="8453236" y="1432534"/>
                <a:ext cx="533666" cy="38856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58" name="標題 1">
            <a:extLst>
              <a:ext uri="{FF2B5EF4-FFF2-40B4-BE49-F238E27FC236}">
                <a16:creationId xmlns:a16="http://schemas.microsoft.com/office/drawing/2014/main" id="{62062ED2-B1C3-E69D-ED1A-50CEF0B56CD2}"/>
              </a:ext>
            </a:extLst>
          </p:cNvPr>
          <p:cNvSpPr txBox="1">
            <a:spLocks/>
          </p:cNvSpPr>
          <p:nvPr/>
        </p:nvSpPr>
        <p:spPr>
          <a:xfrm>
            <a:off x="381966" y="349250"/>
            <a:ext cx="11424212" cy="898525"/>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Easy to use HBS 3.0 app fulfilling </a:t>
            </a: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t>backup </a:t>
            </a:r>
            <a:b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t>3-2-1</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rPr>
              <a:t>practice with deduplication</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1" name="文字方塊 160">
            <a:extLst>
              <a:ext uri="{FF2B5EF4-FFF2-40B4-BE49-F238E27FC236}">
                <a16:creationId xmlns:a16="http://schemas.microsoft.com/office/drawing/2014/main" id="{F341F6B6-88D6-A327-52A1-CE3F37F0B266}"/>
              </a:ext>
            </a:extLst>
          </p:cNvPr>
          <p:cNvSpPr txBox="1"/>
          <p:nvPr/>
        </p:nvSpPr>
        <p:spPr>
          <a:xfrm>
            <a:off x="4710588" y="1760802"/>
            <a:ext cx="2707159" cy="707886"/>
          </a:xfrm>
          <a:prstGeom prst="rect">
            <a:avLst/>
          </a:prstGeom>
          <a:noFill/>
        </p:spPr>
        <p:txBody>
          <a:bodyPr wrap="square" rtlCol="0" anchor="t">
            <a:sp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Remote</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NAS access</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 via</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File Station )</a:t>
            </a:r>
            <a:endPar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2" name="文字方塊 161">
            <a:extLst>
              <a:ext uri="{FF2B5EF4-FFF2-40B4-BE49-F238E27FC236}">
                <a16:creationId xmlns:a16="http://schemas.microsoft.com/office/drawing/2014/main" id="{5D2183AF-28AB-CEFC-C05B-1E3F2CE582FE}"/>
              </a:ext>
            </a:extLst>
          </p:cNvPr>
          <p:cNvSpPr txBox="1"/>
          <p:nvPr/>
        </p:nvSpPr>
        <p:spPr>
          <a:xfrm>
            <a:off x="7778770" y="1780572"/>
            <a:ext cx="3372813" cy="646331"/>
          </a:xfrm>
          <a:prstGeom prst="rect">
            <a:avLst/>
          </a:prstGeom>
          <a:noFill/>
        </p:spPr>
        <p:txBody>
          <a:bodyPr wrap="square" rtlCol="0" anchor="t">
            <a:sp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Portable use</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600" b="1" err="1">
                <a:solidFill>
                  <a:schemeClr val="bg1"/>
                </a:solidFill>
                <a:latin typeface="Arial" panose="020B0604020202020204" pitchFamily="34" charset="0"/>
                <a:ea typeface="微軟正黑體" panose="020B0604030504040204" pitchFamily="34" charset="-120"/>
                <a:cs typeface="Arial" panose="020B0604020202020204" pitchFamily="34" charset="0"/>
              </a:rPr>
              <a:t>QuDedup</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 Extract Tool)</a:t>
            </a:r>
          </a:p>
        </p:txBody>
      </p:sp>
      <p:sp>
        <p:nvSpPr>
          <p:cNvPr id="170" name="文字方塊 169">
            <a:extLst>
              <a:ext uri="{FF2B5EF4-FFF2-40B4-BE49-F238E27FC236}">
                <a16:creationId xmlns:a16="http://schemas.microsoft.com/office/drawing/2014/main" id="{059176E0-3C40-3940-E3F4-B6DC482301C0}"/>
              </a:ext>
            </a:extLst>
          </p:cNvPr>
          <p:cNvSpPr txBox="1"/>
          <p:nvPr/>
        </p:nvSpPr>
        <p:spPr>
          <a:xfrm>
            <a:off x="5694304" y="5888979"/>
            <a:ext cx="1891111" cy="338554"/>
          </a:xfrm>
          <a:prstGeom prst="rect">
            <a:avLst/>
          </a:prstGeom>
          <a:noFill/>
        </p:spPr>
        <p:txBody>
          <a:bodyPr wrap="square" rtlCol="0" anchor="t">
            <a:spAutoFit/>
          </a:bodyPr>
          <a:lstStyle/>
          <a:p>
            <a:pPr algn="ctr"/>
            <a:r>
              <a:rPr lang="en-US" altLang="zh-TW" sz="1600" b="1">
                <a:latin typeface="Arial" panose="020B0604020202020204" pitchFamily="34" charset="0"/>
                <a:ea typeface="微軟正黑體" panose="020B0604030504040204" pitchFamily="34" charset="-120"/>
                <a:cs typeface="Arial" panose="020B0604020202020204" pitchFamily="34" charset="0"/>
              </a:rPr>
              <a:t>Cloud access</a:t>
            </a:r>
            <a:endParaRPr lang="zh-TW" altLang="en-US" sz="1600" b="1">
              <a:latin typeface="Arial" panose="020B0604020202020204" pitchFamily="34" charset="0"/>
              <a:ea typeface="微軟正黑體" panose="020B0604030504040204" pitchFamily="34" charset="-120"/>
              <a:cs typeface="Arial" panose="020B0604020202020204" pitchFamily="34" charset="0"/>
            </a:endParaRPr>
          </a:p>
        </p:txBody>
      </p:sp>
      <p:sp>
        <p:nvSpPr>
          <p:cNvPr id="171" name="文字方塊 170">
            <a:extLst>
              <a:ext uri="{FF2B5EF4-FFF2-40B4-BE49-F238E27FC236}">
                <a16:creationId xmlns:a16="http://schemas.microsoft.com/office/drawing/2014/main" id="{05966A23-4233-8280-D4C8-EFD142C925AA}"/>
              </a:ext>
            </a:extLst>
          </p:cNvPr>
          <p:cNvSpPr txBox="1"/>
          <p:nvPr/>
        </p:nvSpPr>
        <p:spPr>
          <a:xfrm>
            <a:off x="4587646" y="3962195"/>
            <a:ext cx="273273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Arial" panose="020B0604020202020204" pitchFamily="34" charset="0"/>
                <a:ea typeface="微軟正黑體"/>
                <a:cs typeface="Arial" panose="020B0604020202020204" pitchFamily="34" charset="0"/>
              </a:rPr>
              <a:t>File Station with</a:t>
            </a:r>
            <a:r>
              <a:rPr lang="zh-TW" altLang="en-US" sz="1200" b="1">
                <a:latin typeface="Arial" panose="020B0604020202020204" pitchFamily="34" charset="0"/>
                <a:ea typeface="微軟正黑體"/>
                <a:cs typeface="Arial" panose="020B0604020202020204" pitchFamily="34" charset="0"/>
              </a:rPr>
              <a:t> </a:t>
            </a:r>
            <a:r>
              <a:rPr lang="en-US" altLang="zh-TW" sz="1200" b="1" err="1">
                <a:latin typeface="Arial" panose="020B0604020202020204" pitchFamily="34" charset="0"/>
                <a:ea typeface="微軟正黑體"/>
                <a:cs typeface="Arial" panose="020B0604020202020204" pitchFamily="34" charset="0"/>
              </a:rPr>
              <a:t>QuDedup</a:t>
            </a:r>
            <a:endParaRPr lang="zh-TW" altLang="en-US" sz="1200" b="1">
              <a:latin typeface="Arial" panose="020B0604020202020204" pitchFamily="34" charset="0"/>
              <a:ea typeface="微軟正黑體"/>
              <a:cs typeface="Arial" panose="020B0604020202020204" pitchFamily="34" charset="0"/>
            </a:endParaRPr>
          </a:p>
        </p:txBody>
      </p:sp>
      <p:sp>
        <p:nvSpPr>
          <p:cNvPr id="175" name="文字方塊 174">
            <a:extLst>
              <a:ext uri="{FF2B5EF4-FFF2-40B4-BE49-F238E27FC236}">
                <a16:creationId xmlns:a16="http://schemas.microsoft.com/office/drawing/2014/main" id="{ECDB6C11-7D76-0048-C36E-7494A6A1689C}"/>
              </a:ext>
            </a:extLst>
          </p:cNvPr>
          <p:cNvSpPr txBox="1"/>
          <p:nvPr/>
        </p:nvSpPr>
        <p:spPr>
          <a:xfrm>
            <a:off x="1215864" y="5986958"/>
            <a:ext cx="272362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Arial" panose="020B0604020202020204" pitchFamily="34" charset="0"/>
                <a:ea typeface="微軟正黑體"/>
                <a:cs typeface="Arial" panose="020B0604020202020204" pitchFamily="34" charset="0"/>
              </a:rPr>
              <a:t>File Station with</a:t>
            </a:r>
            <a:r>
              <a:rPr lang="zh-TW" altLang="en-US" sz="1200" b="1">
                <a:latin typeface="Arial" panose="020B0604020202020204" pitchFamily="34" charset="0"/>
                <a:ea typeface="微軟正黑體"/>
                <a:cs typeface="Arial" panose="020B0604020202020204" pitchFamily="34" charset="0"/>
              </a:rPr>
              <a:t> </a:t>
            </a:r>
            <a:r>
              <a:rPr lang="en-US" altLang="zh-TW" sz="1200" b="1" err="1">
                <a:latin typeface="Arial" panose="020B0604020202020204" pitchFamily="34" charset="0"/>
                <a:ea typeface="微軟正黑體"/>
                <a:cs typeface="Arial" panose="020B0604020202020204" pitchFamily="34" charset="0"/>
              </a:rPr>
              <a:t>QuDedup</a:t>
            </a:r>
            <a:endParaRPr lang="zh-TW" altLang="en-US" sz="1200" b="1">
              <a:latin typeface="Arial" panose="020B0604020202020204" pitchFamily="34" charset="0"/>
              <a:ea typeface="微軟正黑體"/>
              <a:cs typeface="Arial" panose="020B0604020202020204" pitchFamily="34" charset="0"/>
            </a:endParaRPr>
          </a:p>
        </p:txBody>
      </p:sp>
      <p:sp>
        <p:nvSpPr>
          <p:cNvPr id="176" name="文字方塊 175">
            <a:extLst>
              <a:ext uri="{FF2B5EF4-FFF2-40B4-BE49-F238E27FC236}">
                <a16:creationId xmlns:a16="http://schemas.microsoft.com/office/drawing/2014/main" id="{67872322-B3B0-A010-882B-2B654F629C98}"/>
              </a:ext>
            </a:extLst>
          </p:cNvPr>
          <p:cNvSpPr txBox="1"/>
          <p:nvPr/>
        </p:nvSpPr>
        <p:spPr>
          <a:xfrm>
            <a:off x="1370388" y="1760801"/>
            <a:ext cx="2534993" cy="707886"/>
          </a:xfrm>
          <a:prstGeom prst="rect">
            <a:avLst/>
          </a:prstGeom>
          <a:noFill/>
        </p:spPr>
        <p:txBody>
          <a:bodyPr wrap="square" rtlCol="0" anchor="t">
            <a:spAutoFit/>
          </a:bodyPr>
          <a:lstStyle/>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Local NAS access</a:t>
            </a:r>
          </a:p>
          <a:p>
            <a:pPr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(via</a:t>
            </a:r>
            <a:r>
              <a:rPr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rPr>
              <a:t>HBS 3)</a:t>
            </a:r>
            <a:endParaRPr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255090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2766370" y="5294972"/>
            <a:ext cx="1269663"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38" name="圖片 137" descr="一張含有 文字, 電子用品 的圖片&#10;&#10;自動產生的描述">
            <a:extLst>
              <a:ext uri="{FF2B5EF4-FFF2-40B4-BE49-F238E27FC236}">
                <a16:creationId xmlns:a16="http://schemas.microsoft.com/office/drawing/2014/main" id="{ED329DE6-6E74-1378-5BF5-0BDFBB03C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96" y="5105335"/>
            <a:ext cx="2039555" cy="348356"/>
          </a:xfrm>
          <a:prstGeom prst="rect">
            <a:avLst/>
          </a:prstGeom>
        </p:spPr>
      </p:pic>
      <p:sp>
        <p:nvSpPr>
          <p:cNvPr id="8" name="文字方塊 7">
            <a:extLst>
              <a:ext uri="{FF2B5EF4-FFF2-40B4-BE49-F238E27FC236}">
                <a16:creationId xmlns:a16="http://schemas.microsoft.com/office/drawing/2014/main" id="{4C207531-2253-4E3E-9F12-B49519C21C12}"/>
              </a:ext>
            </a:extLst>
          </p:cNvPr>
          <p:cNvSpPr txBox="1"/>
          <p:nvPr/>
        </p:nvSpPr>
        <p:spPr>
          <a:xfrm>
            <a:off x="6423484" y="2501404"/>
            <a:ext cx="2257349" cy="379656"/>
          </a:xfrm>
          <a:prstGeom prst="rect">
            <a:avLst/>
          </a:prstGeom>
          <a:noFill/>
        </p:spPr>
        <p:txBody>
          <a:bodyPr wrap="none" rtlCol="0">
            <a:spAutoFit/>
          </a:bodyPr>
          <a:lstStyle/>
          <a:p>
            <a:r>
              <a:rPr lang="en-US" altLang="zh-TW" sz="1867" b="1">
                <a:solidFill>
                  <a:schemeClr val="bg1"/>
                </a:solidFill>
                <a:latin typeface="Arial" panose="020B0604020202020204" pitchFamily="34" charset="0"/>
                <a:cs typeface="Arial" panose="020B0604020202020204" pitchFamily="34" charset="0"/>
              </a:rPr>
              <a:t>Production Server</a:t>
            </a:r>
            <a:endParaRPr lang="zh-TW" altLang="en-US" sz="1867" b="1">
              <a:solidFill>
                <a:schemeClr val="bg1"/>
              </a:solidFill>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4060618" y="5118344"/>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gr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910637" y="3616542"/>
            <a:ext cx="0" cy="146647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1291976" y="2713952"/>
            <a:ext cx="1209541" cy="939888"/>
            <a:chOff x="-1775124" y="4074892"/>
            <a:chExt cx="620254" cy="492851"/>
          </a:xfrm>
          <a:gradFill>
            <a:gsLst>
              <a:gs pos="0">
                <a:srgbClr val="0D60FE"/>
              </a:gs>
              <a:gs pos="100000">
                <a:srgbClr val="4092E5"/>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grpSp>
      <p:sp>
        <p:nvSpPr>
          <p:cNvPr id="63" name="矩形 901">
            <a:extLst>
              <a:ext uri="{FF2B5EF4-FFF2-40B4-BE49-F238E27FC236}">
                <a16:creationId xmlns:a16="http://schemas.microsoft.com/office/drawing/2014/main" id="{F525F459-4C51-45F9-99A9-5BB3542D5BF8}"/>
              </a:ext>
            </a:extLst>
          </p:cNvPr>
          <p:cNvSpPr/>
          <p:nvPr/>
        </p:nvSpPr>
        <p:spPr>
          <a:xfrm>
            <a:off x="1058001" y="4042793"/>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Microsoft JhengHei"/>
                <a:cs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矩形 901">
            <a:extLst>
              <a:ext uri="{FF2B5EF4-FFF2-40B4-BE49-F238E27FC236}">
                <a16:creationId xmlns:a16="http://schemas.microsoft.com/office/drawing/2014/main" id="{BABDFD95-5835-45E4-B82C-E3C64684D5D1}"/>
              </a:ext>
            </a:extLst>
          </p:cNvPr>
          <p:cNvSpPr/>
          <p:nvPr/>
        </p:nvSpPr>
        <p:spPr>
          <a:xfrm>
            <a:off x="4094393" y="5538847"/>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Microsoft JhengHei"/>
                <a:cs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矩形 901">
            <a:extLst>
              <a:ext uri="{FF2B5EF4-FFF2-40B4-BE49-F238E27FC236}">
                <a16:creationId xmlns:a16="http://schemas.microsoft.com/office/drawing/2014/main" id="{E9CDD8C0-62B2-4C88-837D-2775940D8EC5}"/>
              </a:ext>
            </a:extLst>
          </p:cNvPr>
          <p:cNvSpPr/>
          <p:nvPr/>
        </p:nvSpPr>
        <p:spPr>
          <a:xfrm>
            <a:off x="2482495" y="4912212"/>
            <a:ext cx="1740047" cy="297454"/>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Microsoft JhengHei"/>
                <a:cs typeface="Arial" panose="020B0604020202020204" pitchFamily="34" charset="0"/>
              </a:rPr>
              <a:t>By schedule</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7" name="矩形 901">
            <a:extLst>
              <a:ext uri="{FF2B5EF4-FFF2-40B4-BE49-F238E27FC236}">
                <a16:creationId xmlns:a16="http://schemas.microsoft.com/office/drawing/2014/main" id="{50BCDB10-51B7-43CA-8F85-AF38AD37FAFE}"/>
              </a:ext>
            </a:extLst>
          </p:cNvPr>
          <p:cNvSpPr/>
          <p:nvPr/>
        </p:nvSpPr>
        <p:spPr>
          <a:xfrm>
            <a:off x="2555375" y="5359491"/>
            <a:ext cx="1740047" cy="287323"/>
          </a:xfrm>
          <a:prstGeom prst="rect">
            <a:avLst/>
          </a:prstGeom>
        </p:spPr>
        <p:txBody>
          <a:bodyPr wrap="square" anchor="t">
            <a:spAutoFit/>
          </a:bodyPr>
          <a:lstStyle/>
          <a:p>
            <a:pPr algn="ctr"/>
            <a:r>
              <a:rPr lang="en-US" altLang="zh-TW" sz="1267" b="1">
                <a:solidFill>
                  <a:schemeClr val="bg1"/>
                </a:solidFill>
                <a:latin typeface="Arial" panose="020B0604020202020204" pitchFamily="34" charset="0"/>
                <a:ea typeface="Microsoft JhengHei"/>
                <a:cs typeface="Arial" panose="020B0604020202020204" pitchFamily="34" charset="0"/>
              </a:rPr>
              <a:t>Snapshot send</a:t>
            </a:r>
            <a:endParaRPr lang="en-US" sz="12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9580889" y="5107450"/>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7330315" y="3071070"/>
            <a:ext cx="37567" cy="1898275"/>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6481988" y="3852442"/>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Microsoft JhengHei"/>
                <a:cs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6454754" y="5534871"/>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Microsoft JhengHei"/>
                <a:cs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9602590" y="5539340"/>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Microsoft JhengHei"/>
                <a:cs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7910806" y="5284984"/>
            <a:ext cx="1604962"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7994261" y="5288626"/>
            <a:ext cx="1740047" cy="502573"/>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Microsoft JhengHei"/>
                <a:cs typeface="Arial" panose="020B0604020202020204" pitchFamily="34" charset="0"/>
              </a:rPr>
              <a:t>Real-time Snapshot</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7720499" y="3071068"/>
            <a:ext cx="1838989" cy="1851122"/>
          </a:xfrm>
          <a:prstGeom prst="straightConnector1">
            <a:avLst/>
          </a:prstGeom>
          <a:ln w="25400" cap="rnd">
            <a:solidFill>
              <a:srgbClr val="88F2DC"/>
            </a:soli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AF937037-51C5-4960-AA51-F1D3FBF32AC1}"/>
              </a:ext>
            </a:extLst>
          </p:cNvPr>
          <p:cNvGrpSpPr/>
          <p:nvPr/>
        </p:nvGrpSpPr>
        <p:grpSpPr>
          <a:xfrm>
            <a:off x="6512280" y="2908827"/>
            <a:ext cx="1992229" cy="240091"/>
            <a:chOff x="6409340" y="2839578"/>
            <a:chExt cx="2149752" cy="259074"/>
          </a:xfrm>
          <a:effectLst>
            <a:outerShdw blurRad="50800" dist="38100" dir="2700000" algn="tl" rotWithShape="0">
              <a:prstClr val="black">
                <a:alpha val="40000"/>
              </a:prstClr>
            </a:outerShdw>
          </a:effectLst>
        </p:grpSpPr>
        <p:sp>
          <p:nvSpPr>
            <p:cNvPr id="123" name="矩形: 圓角 122">
              <a:extLst>
                <a:ext uri="{FF2B5EF4-FFF2-40B4-BE49-F238E27FC236}">
                  <a16:creationId xmlns:a16="http://schemas.microsoft.com/office/drawing/2014/main" id="{5D74F49E-6188-4951-8B6F-CEC2A665DF49}"/>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5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24" name="圖形 123">
              <a:extLst>
                <a:ext uri="{FF2B5EF4-FFF2-40B4-BE49-F238E27FC236}">
                  <a16:creationId xmlns:a16="http://schemas.microsoft.com/office/drawing/2014/main" id="{670591BB-27AD-4A47-9E84-FFC92246D11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09340" y="2839578"/>
              <a:ext cx="2149751" cy="259073"/>
            </a:xfrm>
            <a:prstGeom prst="rect">
              <a:avLst/>
            </a:prstGeom>
          </p:spPr>
        </p:pic>
      </p:grpSp>
      <p:sp>
        <p:nvSpPr>
          <p:cNvPr id="125" name="矩形 901">
            <a:extLst>
              <a:ext uri="{FF2B5EF4-FFF2-40B4-BE49-F238E27FC236}">
                <a16:creationId xmlns:a16="http://schemas.microsoft.com/office/drawing/2014/main" id="{77576072-8A56-4D01-BE1A-7F4A0A304A18}"/>
              </a:ext>
            </a:extLst>
          </p:cNvPr>
          <p:cNvSpPr/>
          <p:nvPr/>
        </p:nvSpPr>
        <p:spPr>
          <a:xfrm>
            <a:off x="8763185" y="3730370"/>
            <a:ext cx="2606804" cy="315471"/>
          </a:xfrm>
          <a:prstGeom prst="rect">
            <a:avLst/>
          </a:prstGeom>
        </p:spPr>
        <p:txBody>
          <a:bodyPr wrap="none" lIns="91440" tIns="45720" rIns="91440" bIns="45720" anchor="t">
            <a:spAutoFit/>
          </a:bodyPr>
          <a:lstStyle/>
          <a:p>
            <a:r>
              <a:rPr lang="en-US" altLang="zh-TW" sz="1450" b="1">
                <a:solidFill>
                  <a:schemeClr val="bg1"/>
                </a:solidFill>
                <a:latin typeface="Arial" panose="020B0604020202020204" pitchFamily="34" charset="0"/>
                <a:ea typeface="Microsoft JhengHei"/>
                <a:cs typeface="Arial" panose="020B0604020202020204" pitchFamily="34" charset="0"/>
              </a:rPr>
              <a:t>Disaster Recovery (RPO=0)</a:t>
            </a:r>
            <a:endParaRPr lang="en-US" sz="145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7720499" y="6004132"/>
            <a:ext cx="2432269" cy="502573"/>
          </a:xfrm>
          <a:prstGeom prst="rect">
            <a:avLst/>
          </a:prstGeom>
        </p:spPr>
        <p:txBody>
          <a:bodyPr wrap="none" anchor="t">
            <a:spAutoFit/>
          </a:bodyPr>
          <a:lstStyle/>
          <a:p>
            <a:r>
              <a:rPr lang="en-US" altLang="zh-TW" sz="1333" b="1">
                <a:solidFill>
                  <a:schemeClr val="bg1"/>
                </a:solidFill>
                <a:latin typeface="Arial" panose="020B0604020202020204" pitchFamily="34" charset="0"/>
                <a:ea typeface="Microsoft JhengHei"/>
                <a:cs typeface="Arial" panose="020B0604020202020204" pitchFamily="34" charset="0"/>
              </a:rPr>
              <a:t>Direct connected via 25GbE</a:t>
            </a:r>
            <a:br>
              <a:rPr lang="en-US" sz="1333" b="1">
                <a:solidFill>
                  <a:schemeClr val="bg1"/>
                </a:solidFill>
                <a:latin typeface="Arial" panose="020B0604020202020204" pitchFamily="34" charset="0"/>
                <a:ea typeface="Microsoft JhengHei"/>
                <a:cs typeface="Arial" panose="020B0604020202020204" pitchFamily="34" charset="0"/>
              </a:rPr>
            </a:br>
            <a:r>
              <a:rPr lang="en-US" sz="1333" b="1">
                <a:solidFill>
                  <a:schemeClr val="bg1"/>
                </a:solidFill>
                <a:latin typeface="Arial" panose="020B0604020202020204" pitchFamily="34" charset="0"/>
                <a:ea typeface="Microsoft JhengHei"/>
                <a:cs typeface="Arial" panose="020B0604020202020204" pitchFamily="34" charset="0"/>
              </a:rPr>
              <a:t>(Round Trip Latency &lt; 5ms)</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4679943" y="4632193"/>
            <a:ext cx="579995" cy="579995"/>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133" name="圖片 132">
            <a:extLst>
              <a:ext uri="{FF2B5EF4-FFF2-40B4-BE49-F238E27FC236}">
                <a16:creationId xmlns:a16="http://schemas.microsoft.com/office/drawing/2014/main" id="{B9367910-1B36-4E5A-AD7A-F5DD2F1412A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6325" y="1992142"/>
            <a:ext cx="3660695" cy="415720"/>
          </a:xfrm>
          <a:prstGeom prst="rect">
            <a:avLst/>
          </a:prstGeom>
          <a:effectLst>
            <a:outerShdw blurRad="50800" dist="38100" dir="2700000" algn="tl" rotWithShape="0">
              <a:prstClr val="black">
                <a:alpha val="40000"/>
              </a:prstClr>
            </a:outerShdw>
          </a:effectLst>
        </p:spPr>
      </p:pic>
      <p:pic>
        <p:nvPicPr>
          <p:cNvPr id="134" name="圖片 133">
            <a:extLst>
              <a:ext uri="{FF2B5EF4-FFF2-40B4-BE49-F238E27FC236}">
                <a16:creationId xmlns:a16="http://schemas.microsoft.com/office/drawing/2014/main" id="{87956480-ACED-4B30-BE7C-F170AD13E4E1}"/>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6439631" y="2006522"/>
            <a:ext cx="2974645" cy="415720"/>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8C8E4CAE-3A39-45D7-82C6-A01A9A4E1F4A}"/>
              </a:ext>
            </a:extLst>
          </p:cNvPr>
          <p:cNvSpPr txBox="1"/>
          <p:nvPr/>
        </p:nvSpPr>
        <p:spPr>
          <a:xfrm>
            <a:off x="441119" y="2043354"/>
            <a:ext cx="4679047" cy="338554"/>
          </a:xfrm>
          <a:prstGeom prst="rect">
            <a:avLst/>
          </a:prstGeom>
          <a:noFill/>
        </p:spPr>
        <p:txBody>
          <a:bodyPr wrap="square" lIns="91440" tIns="45720" rIns="91440" bIns="45720" anchor="t">
            <a:spAutoFit/>
          </a:bodyPr>
          <a:lstStyle/>
          <a:p>
            <a:pPr algn="ctr"/>
            <a:r>
              <a:rPr lang="en-US" altLang="zh-TW" sz="1600" b="1">
                <a:solidFill>
                  <a:schemeClr val="bg1"/>
                </a:solidFill>
                <a:latin typeface="Arial" panose="020B0604020202020204" pitchFamily="34" charset="0"/>
                <a:ea typeface="新細明體"/>
                <a:cs typeface="Arial" panose="020B0604020202020204" pitchFamily="34" charset="0"/>
              </a:rPr>
              <a:t>Schedule </a:t>
            </a:r>
            <a:r>
              <a:rPr lang="en-US" altLang="zh-TW" sz="1600" b="1" err="1">
                <a:solidFill>
                  <a:schemeClr val="bg1"/>
                </a:solidFill>
                <a:latin typeface="Arial" panose="020B0604020202020204" pitchFamily="34" charset="0"/>
                <a:ea typeface="新細明體"/>
                <a:cs typeface="Arial" panose="020B0604020202020204" pitchFamily="34" charset="0"/>
              </a:rPr>
              <a:t>SnapSync</a:t>
            </a:r>
            <a:r>
              <a:rPr lang="en-US" altLang="zh-TW" sz="1600" b="1">
                <a:solidFill>
                  <a:schemeClr val="bg1"/>
                </a:solidFill>
                <a:latin typeface="Arial" panose="020B0604020202020204" pitchFamily="34" charset="0"/>
                <a:ea typeface="新細明體"/>
                <a:cs typeface="Arial" panose="020B0604020202020204" pitchFamily="34" charset="0"/>
              </a:rPr>
              <a:t>: 5min~60min</a:t>
            </a:r>
            <a:endParaRPr lang="zh-TW" altLang="en-US" sz="1600" b="1">
              <a:solidFill>
                <a:schemeClr val="bg1"/>
              </a:solidFill>
              <a:latin typeface="Arial" panose="020B0604020202020204" pitchFamily="34" charset="0"/>
              <a:ea typeface="新細明體"/>
              <a:cs typeface="Arial" panose="020B0604020202020204" pitchFamily="34" charset="0"/>
            </a:endParaRP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6423484" y="2029005"/>
            <a:ext cx="2974645" cy="338554"/>
          </a:xfrm>
          <a:prstGeom prst="rect">
            <a:avLst/>
          </a:prstGeom>
          <a:noFill/>
        </p:spPr>
        <p:txBody>
          <a:bodyPr wrap="square" lIns="91440" tIns="45720" rIns="91440" bIns="45720" anchor="t">
            <a:spAutoFit/>
          </a:bodyPr>
          <a:lstStyle/>
          <a:p>
            <a:pPr algn="ctr"/>
            <a:r>
              <a:rPr lang="en-US" altLang="zh-TW" sz="1600" b="1">
                <a:solidFill>
                  <a:schemeClr val="bg1"/>
                </a:solidFill>
                <a:latin typeface="Arial" panose="020B0604020202020204" pitchFamily="34" charset="0"/>
                <a:ea typeface="新細明體"/>
                <a:cs typeface="Arial" panose="020B0604020202020204" pitchFamily="34" charset="0"/>
              </a:rPr>
              <a:t>Realtime </a:t>
            </a:r>
            <a:r>
              <a:rPr lang="en-US" altLang="zh-TW" sz="1600" b="1" err="1">
                <a:solidFill>
                  <a:schemeClr val="bg1"/>
                </a:solidFill>
                <a:latin typeface="Arial" panose="020B0604020202020204" pitchFamily="34" charset="0"/>
                <a:ea typeface="新細明體"/>
                <a:cs typeface="Arial" panose="020B0604020202020204" pitchFamily="34" charset="0"/>
              </a:rPr>
              <a:t>SnapSync</a:t>
            </a:r>
            <a:r>
              <a:rPr lang="en-US" altLang="zh-TW" sz="1600" b="1">
                <a:solidFill>
                  <a:schemeClr val="bg1"/>
                </a:solidFill>
                <a:latin typeface="Arial" panose="020B0604020202020204" pitchFamily="34" charset="0"/>
                <a:ea typeface="新細明體"/>
                <a:cs typeface="Arial" panose="020B0604020202020204" pitchFamily="34" charset="0"/>
              </a:rPr>
              <a:t>: RPO=0</a:t>
            </a:r>
          </a:p>
        </p:txBody>
      </p:sp>
      <p:grpSp>
        <p:nvGrpSpPr>
          <p:cNvPr id="130" name="群組 129">
            <a:extLst>
              <a:ext uri="{FF2B5EF4-FFF2-40B4-BE49-F238E27FC236}">
                <a16:creationId xmlns:a16="http://schemas.microsoft.com/office/drawing/2014/main" id="{67E1682F-93CA-43AF-A386-1E9CC3CE269A}"/>
              </a:ext>
            </a:extLst>
          </p:cNvPr>
          <p:cNvGrpSpPr/>
          <p:nvPr/>
        </p:nvGrpSpPr>
        <p:grpSpPr>
          <a:xfrm>
            <a:off x="2548479" y="4097848"/>
            <a:ext cx="579995" cy="579995"/>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sp>
        <p:nvSpPr>
          <p:cNvPr id="139" name="矩形: 圓角 53">
            <a:extLst>
              <a:ext uri="{FF2B5EF4-FFF2-40B4-BE49-F238E27FC236}">
                <a16:creationId xmlns:a16="http://schemas.microsoft.com/office/drawing/2014/main" id="{8BDF336F-A0A7-449D-9774-6FD963980198}"/>
              </a:ext>
            </a:extLst>
          </p:cNvPr>
          <p:cNvSpPr/>
          <p:nvPr/>
        </p:nvSpPr>
        <p:spPr>
          <a:xfrm>
            <a:off x="646239"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a:solidFill>
                <a:schemeClr val="bg1"/>
              </a:solidFill>
              <a:latin typeface="Arial" panose="020B0604020202020204" pitchFamily="34" charset="0"/>
              <a:cs typeface="Arial" panose="020B0604020202020204" pitchFamily="34" charset="0"/>
            </a:endParaRPr>
          </a:p>
        </p:txBody>
      </p:sp>
      <p:sp>
        <p:nvSpPr>
          <p:cNvPr id="140" name="矩形: 圓角 53">
            <a:extLst>
              <a:ext uri="{FF2B5EF4-FFF2-40B4-BE49-F238E27FC236}">
                <a16:creationId xmlns:a16="http://schemas.microsoft.com/office/drawing/2014/main" id="{C0B6E1A3-47B4-4911-9A4F-699AC5132878}"/>
              </a:ext>
            </a:extLst>
          </p:cNvPr>
          <p:cNvSpPr/>
          <p:nvPr/>
        </p:nvSpPr>
        <p:spPr>
          <a:xfrm>
            <a:off x="6173940"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a:solidFill>
                <a:schemeClr val="bg1"/>
              </a:solidFill>
              <a:latin typeface="Arial" panose="020B0604020202020204" pitchFamily="34" charset="0"/>
              <a:cs typeface="Arial" panose="020B0604020202020204" pitchFamily="34" charset="0"/>
            </a:endParaRPr>
          </a:p>
        </p:txBody>
      </p:sp>
      <p:sp>
        <p:nvSpPr>
          <p:cNvPr id="137" name="矩形 901">
            <a:extLst>
              <a:ext uri="{FF2B5EF4-FFF2-40B4-BE49-F238E27FC236}">
                <a16:creationId xmlns:a16="http://schemas.microsoft.com/office/drawing/2014/main" id="{1F2A0DCD-8884-D982-690D-BB7A12FD256A}"/>
              </a:ext>
            </a:extLst>
          </p:cNvPr>
          <p:cNvSpPr/>
          <p:nvPr/>
        </p:nvSpPr>
        <p:spPr>
          <a:xfrm>
            <a:off x="946557" y="5558159"/>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Microsoft JhengHei"/>
                <a:cs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41" name="圖片 140" descr="一張含有 文字, 電子用品 的圖片&#10;&#10;自動產生的描述">
            <a:extLst>
              <a:ext uri="{FF2B5EF4-FFF2-40B4-BE49-F238E27FC236}">
                <a16:creationId xmlns:a16="http://schemas.microsoft.com/office/drawing/2014/main" id="{85906F74-B62B-A9D8-02E8-2439DCEF4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1431" y="5103430"/>
            <a:ext cx="2039555" cy="348356"/>
          </a:xfrm>
          <a:prstGeom prst="rect">
            <a:avLst/>
          </a:prstGeom>
        </p:spPr>
      </p:pic>
      <p:sp>
        <p:nvSpPr>
          <p:cNvPr id="142" name="標題 1">
            <a:extLst>
              <a:ext uri="{FF2B5EF4-FFF2-40B4-BE49-F238E27FC236}">
                <a16:creationId xmlns:a16="http://schemas.microsoft.com/office/drawing/2014/main" id="{0BA89DC1-B9A2-C418-9D20-8E8898BB54A9}"/>
              </a:ext>
            </a:extLst>
          </p:cNvPr>
          <p:cNvSpPr txBox="1">
            <a:spLocks/>
          </p:cNvSpPr>
          <p:nvPr/>
        </p:nvSpPr>
        <p:spPr>
          <a:xfrm>
            <a:off x="358815" y="303293"/>
            <a:ext cx="11389489" cy="1295686"/>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Real-time </a:t>
            </a: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SnapSync</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ensures minimal RPO </a:t>
            </a:r>
          </a:p>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with real-time disaster recovery</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793CEA61-4B8A-B89D-3106-7F2262229B27}"/>
              </a:ext>
            </a:extLst>
          </p:cNvPr>
          <p:cNvSpPr/>
          <p:nvPr/>
        </p:nvSpPr>
        <p:spPr>
          <a:xfrm>
            <a:off x="645566" y="1396176"/>
            <a:ext cx="11251729" cy="400110"/>
          </a:xfrm>
          <a:prstGeom prst="rect">
            <a:avLst/>
          </a:prstGeom>
        </p:spPr>
        <p:txBody>
          <a:bodyPr wrap="square">
            <a:spAutoFit/>
          </a:bodyPr>
          <a:lstStyle/>
          <a:p>
            <a:r>
              <a:rPr lang="en" altLang="zh-TW" sz="2000">
                <a:solidFill>
                  <a:schemeClr val="bg1"/>
                </a:solidFill>
                <a:latin typeface="Arial" panose="020B0604020202020204" pitchFamily="34" charset="0"/>
                <a:cs typeface="Arial" panose="020B0604020202020204" pitchFamily="34" charset="0"/>
              </a:rPr>
              <a:t>Back up data from the local NAS to another QNAP NAS using block-level replication in real time.</a:t>
            </a:r>
            <a:endParaRPr lang="zh-TW" alt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596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肘形接點 79">
            <a:extLst>
              <a:ext uri="{FF2B5EF4-FFF2-40B4-BE49-F238E27FC236}">
                <a16:creationId xmlns:a16="http://schemas.microsoft.com/office/drawing/2014/main" id="{CFACFAEA-448C-4614-87EA-46B7EA3E5D62}"/>
              </a:ext>
            </a:extLst>
          </p:cNvPr>
          <p:cNvCxnSpPr>
            <a:cxnSpLocks/>
          </p:cNvCxnSpPr>
          <p:nvPr/>
        </p:nvCxnSpPr>
        <p:spPr>
          <a:xfrm rot="10800000">
            <a:off x="6784551" y="3972085"/>
            <a:ext cx="3237290" cy="328633"/>
          </a:xfrm>
          <a:prstGeom prst="bentConnector3">
            <a:avLst>
              <a:gd name="adj1" fmla="val 5220"/>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圖形 12">
            <a:extLst>
              <a:ext uri="{FF2B5EF4-FFF2-40B4-BE49-F238E27FC236}">
                <a16:creationId xmlns:a16="http://schemas.microsoft.com/office/drawing/2014/main" id="{777EABE7-004B-401B-B4C3-CB5D3675B524}"/>
              </a:ext>
            </a:extLst>
          </p:cNvPr>
          <p:cNvPicPr>
            <a:picLocks noChangeAspect="1"/>
          </p:cNvPicPr>
          <p:nvPr/>
        </p:nvPicPr>
        <p:blipFill>
          <a:blip r:embed="rId2">
            <a:lum contrast="40000"/>
            <a:extLst>
              <a:ext uri="{96DAC541-7B7A-43D3-8B79-37D633B846F1}">
                <asvg:svgBlip xmlns:asvg="http://schemas.microsoft.com/office/drawing/2016/SVG/main" r:embed="rId3"/>
              </a:ext>
            </a:extLst>
          </a:blip>
          <a:stretch>
            <a:fillRect/>
          </a:stretch>
        </p:blipFill>
        <p:spPr>
          <a:xfrm>
            <a:off x="8921624" y="2962772"/>
            <a:ext cx="2854740" cy="2228090"/>
          </a:xfrm>
          <a:prstGeom prst="rect">
            <a:avLst/>
          </a:prstGeom>
          <a:effectLst>
            <a:outerShdw blurRad="50800" dist="38100" dir="2700000" algn="tl" rotWithShape="0">
              <a:prstClr val="black">
                <a:alpha val="40000"/>
              </a:prstClr>
            </a:outerShdw>
          </a:effectLst>
        </p:spPr>
      </p:pic>
      <p:cxnSp>
        <p:nvCxnSpPr>
          <p:cNvPr id="14" name="直線接點 13">
            <a:extLst>
              <a:ext uri="{FF2B5EF4-FFF2-40B4-BE49-F238E27FC236}">
                <a16:creationId xmlns:a16="http://schemas.microsoft.com/office/drawing/2014/main" id="{12AEA936-09C9-4668-9812-2F308C1BC00A}"/>
              </a:ext>
            </a:extLst>
          </p:cNvPr>
          <p:cNvCxnSpPr>
            <a:cxnSpLocks/>
          </p:cNvCxnSpPr>
          <p:nvPr/>
        </p:nvCxnSpPr>
        <p:spPr>
          <a:xfrm>
            <a:off x="2133988" y="3980505"/>
            <a:ext cx="274420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79C82F85-3B4A-40E6-AD05-8ED3798478E8}"/>
              </a:ext>
            </a:extLst>
          </p:cNvPr>
          <p:cNvCxnSpPr>
            <a:cxnSpLocks/>
          </p:cNvCxnSpPr>
          <p:nvPr/>
        </p:nvCxnSpPr>
        <p:spPr>
          <a:xfrm>
            <a:off x="4598865" y="3981703"/>
            <a:ext cx="1734640" cy="1086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EC2B7A64-6F64-46B9-86D7-D71B1C24FD0C}"/>
              </a:ext>
            </a:extLst>
          </p:cNvPr>
          <p:cNvSpPr txBox="1"/>
          <p:nvPr/>
        </p:nvSpPr>
        <p:spPr>
          <a:xfrm>
            <a:off x="5969904" y="5400270"/>
            <a:ext cx="814647" cy="553998"/>
          </a:xfrm>
          <a:prstGeom prst="rect">
            <a:avLst/>
          </a:prstGeom>
          <a:noFill/>
        </p:spPr>
        <p:txBody>
          <a:bodyPr wrap="none" rtlCol="0">
            <a:spAutoFit/>
          </a:bodyPr>
          <a:lstStyle/>
          <a:p>
            <a:pPr algn="ctr"/>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Instant</a:t>
            </a:r>
          </a:p>
          <a:p>
            <a:pPr algn="ctr"/>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rPr>
              <a:t>Clone</a:t>
            </a:r>
            <a:endParaRPr kumimoji="1"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7" name="群組 16">
            <a:extLst>
              <a:ext uri="{FF2B5EF4-FFF2-40B4-BE49-F238E27FC236}">
                <a16:creationId xmlns:a16="http://schemas.microsoft.com/office/drawing/2014/main" id="{6E329C6F-907E-4BB2-8D0D-4065020CA788}"/>
              </a:ext>
            </a:extLst>
          </p:cNvPr>
          <p:cNvGrpSpPr/>
          <p:nvPr/>
        </p:nvGrpSpPr>
        <p:grpSpPr>
          <a:xfrm>
            <a:off x="7530529" y="3625924"/>
            <a:ext cx="1161727" cy="868416"/>
            <a:chOff x="6212618" y="1796412"/>
            <a:chExt cx="1594773" cy="704508"/>
          </a:xfrm>
        </p:grpSpPr>
        <p:pic>
          <p:nvPicPr>
            <p:cNvPr id="18" name="圖片 17">
              <a:extLst>
                <a:ext uri="{FF2B5EF4-FFF2-40B4-BE49-F238E27FC236}">
                  <a16:creationId xmlns:a16="http://schemas.microsoft.com/office/drawing/2014/main" id="{2512C600-212E-46B1-B0B6-B66CDC0DE57E}"/>
                </a:ext>
              </a:extLst>
            </p:cNvPr>
            <p:cNvPicPr>
              <a:picLocks noChangeAspect="1"/>
            </p:cNvPicPr>
            <p:nvPr/>
          </p:nvPicPr>
          <p:blipFill rotWithShape="1">
            <a:blip r:embed="rId4" cstate="print">
              <a:alphaModFix amt="90000"/>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l="-1"/>
            <a:stretch/>
          </p:blipFill>
          <p:spPr>
            <a:xfrm>
              <a:off x="6212618" y="1796412"/>
              <a:ext cx="1594773" cy="704508"/>
            </a:xfrm>
            <a:prstGeom prst="rect">
              <a:avLst/>
            </a:prstGeom>
          </p:spPr>
        </p:pic>
        <p:sp>
          <p:nvSpPr>
            <p:cNvPr id="19" name="矩形 18">
              <a:extLst>
                <a:ext uri="{FF2B5EF4-FFF2-40B4-BE49-F238E27FC236}">
                  <a16:creationId xmlns:a16="http://schemas.microsoft.com/office/drawing/2014/main" id="{1132323A-21E2-42D9-98F6-427DC1834879}"/>
                </a:ext>
              </a:extLst>
            </p:cNvPr>
            <p:cNvSpPr/>
            <p:nvPr/>
          </p:nvSpPr>
          <p:spPr>
            <a:xfrm>
              <a:off x="6372761" y="1814776"/>
              <a:ext cx="1402272" cy="531496"/>
            </a:xfrm>
            <a:prstGeom prst="rect">
              <a:avLst/>
            </a:prstGeom>
            <a:gradFill flip="none" rotWithShape="1">
              <a:gsLst>
                <a:gs pos="0">
                  <a:srgbClr val="732929">
                    <a:alpha val="55000"/>
                  </a:srgbClr>
                </a:gs>
                <a:gs pos="100000">
                  <a:srgbClr val="E8912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20" name="Google Shape;1624;p84">
            <a:extLst>
              <a:ext uri="{FF2B5EF4-FFF2-40B4-BE49-F238E27FC236}">
                <a16:creationId xmlns:a16="http://schemas.microsoft.com/office/drawing/2014/main" id="{44521A84-E9A1-4855-B713-726F6D237A96}"/>
              </a:ext>
            </a:extLst>
          </p:cNvPr>
          <p:cNvSpPr/>
          <p:nvPr/>
        </p:nvSpPr>
        <p:spPr>
          <a:xfrm>
            <a:off x="716148" y="4611480"/>
            <a:ext cx="1911821" cy="633368"/>
          </a:xfrm>
          <a:prstGeom prst="round2DiagRect">
            <a:avLst>
              <a:gd name="adj1" fmla="val 12572"/>
              <a:gd name="adj2" fmla="val 0"/>
            </a:avLst>
          </a:prstGeom>
          <a:gradFill>
            <a:gsLst>
              <a:gs pos="100000">
                <a:srgbClr val="2F8141"/>
              </a:gs>
              <a:gs pos="0">
                <a:srgbClr val="48BD62"/>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lnSpc>
                <a:spcPct val="103125"/>
              </a:lnSpc>
            </a:pPr>
            <a:endParaRPr 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Google Shape;1466;p83">
            <a:extLst>
              <a:ext uri="{FF2B5EF4-FFF2-40B4-BE49-F238E27FC236}">
                <a16:creationId xmlns:a16="http://schemas.microsoft.com/office/drawing/2014/main" id="{BB845B4B-4D8B-4909-98FF-529DBD5F4287}"/>
              </a:ext>
            </a:extLst>
          </p:cNvPr>
          <p:cNvSpPr/>
          <p:nvPr/>
        </p:nvSpPr>
        <p:spPr>
          <a:xfrm>
            <a:off x="716147" y="4360535"/>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88898" lvl="0" algn="ctr">
              <a:lnSpc>
                <a:spcPts val="2200"/>
              </a:lnSpc>
              <a:buSzPct val="80000"/>
              <a:tabLst>
                <a:tab pos="88898" algn="l"/>
              </a:tabLst>
            </a:pPr>
            <a:r>
              <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VMware</a:t>
            </a:r>
          </a:p>
        </p:txBody>
      </p:sp>
      <p:sp>
        <p:nvSpPr>
          <p:cNvPr id="22" name="矩形 21">
            <a:extLst>
              <a:ext uri="{FF2B5EF4-FFF2-40B4-BE49-F238E27FC236}">
                <a16:creationId xmlns:a16="http://schemas.microsoft.com/office/drawing/2014/main" id="{096400E1-D712-475D-9A69-48FF69507119}"/>
              </a:ext>
            </a:extLst>
          </p:cNvPr>
          <p:cNvSpPr/>
          <p:nvPr/>
        </p:nvSpPr>
        <p:spPr>
          <a:xfrm>
            <a:off x="714106" y="4799960"/>
            <a:ext cx="1915909" cy="350609"/>
          </a:xfrm>
          <a:prstGeom prst="rect">
            <a:avLst/>
          </a:prstGeom>
        </p:spPr>
        <p:txBody>
          <a:bodyPr wrap="none">
            <a:sp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Hypervisor Host</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文字方塊 22">
            <a:extLst>
              <a:ext uri="{FF2B5EF4-FFF2-40B4-BE49-F238E27FC236}">
                <a16:creationId xmlns:a16="http://schemas.microsoft.com/office/drawing/2014/main" id="{3CC62841-54FF-417C-A84B-D5108C9A629C}"/>
              </a:ext>
            </a:extLst>
          </p:cNvPr>
          <p:cNvSpPr txBox="1"/>
          <p:nvPr/>
        </p:nvSpPr>
        <p:spPr>
          <a:xfrm>
            <a:off x="3948601" y="5291829"/>
            <a:ext cx="1050289" cy="307777"/>
          </a:xfrm>
          <a:prstGeom prst="rect">
            <a:avLst/>
          </a:prstGeom>
          <a:noFill/>
        </p:spPr>
        <p:txBody>
          <a:bodyPr wrap="none" rtlCol="0">
            <a:spAutoFit/>
          </a:bodyPr>
          <a:lstStyle/>
          <a:p>
            <a:pPr algn="ctr"/>
            <a:r>
              <a:rPr kumimoji="1" lang="en-US" altLang="zh-TW" sz="1400" b="1" err="1">
                <a:solidFill>
                  <a:schemeClr val="bg1"/>
                </a:solidFill>
                <a:latin typeface="Arial" panose="020B0604020202020204" pitchFamily="34" charset="0"/>
                <a:ea typeface="微軟正黑體" panose="020B0604030504040204" pitchFamily="34" charset="-120"/>
                <a:cs typeface="Arial" panose="020B0604020202020204" pitchFamily="34" charset="0"/>
              </a:rPr>
              <a:t>SnapSync</a:t>
            </a:r>
            <a:endPar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4" name="向右箭號 58">
            <a:extLst>
              <a:ext uri="{FF2B5EF4-FFF2-40B4-BE49-F238E27FC236}">
                <a16:creationId xmlns:a16="http://schemas.microsoft.com/office/drawing/2014/main" id="{2EE1CD8D-4517-49D7-AA8A-1B1CBDCBBF17}"/>
              </a:ext>
            </a:extLst>
          </p:cNvPr>
          <p:cNvSpPr/>
          <p:nvPr/>
        </p:nvSpPr>
        <p:spPr>
          <a:xfrm>
            <a:off x="3582858" y="5152688"/>
            <a:ext cx="1534025" cy="182044"/>
          </a:xfrm>
          <a:prstGeom prst="rightArrow">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Google Shape;1617;p84">
            <a:extLst>
              <a:ext uri="{FF2B5EF4-FFF2-40B4-BE49-F238E27FC236}">
                <a16:creationId xmlns:a16="http://schemas.microsoft.com/office/drawing/2014/main" id="{1B4F5EA2-8BA2-40F4-805E-F29A344D5D65}"/>
              </a:ext>
            </a:extLst>
          </p:cNvPr>
          <p:cNvSpPr/>
          <p:nvPr/>
        </p:nvSpPr>
        <p:spPr>
          <a:xfrm>
            <a:off x="7579971" y="3713598"/>
            <a:ext cx="1083307" cy="490255"/>
          </a:xfrm>
          <a:prstGeom prst="round2DiagRect">
            <a:avLst>
              <a:gd name="adj1" fmla="val 0"/>
              <a:gd name="adj2" fmla="val 0"/>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ethernet switch</a:t>
            </a:r>
          </a:p>
        </p:txBody>
      </p:sp>
      <p:grpSp>
        <p:nvGrpSpPr>
          <p:cNvPr id="26" name="群組 25">
            <a:extLst>
              <a:ext uri="{FF2B5EF4-FFF2-40B4-BE49-F238E27FC236}">
                <a16:creationId xmlns:a16="http://schemas.microsoft.com/office/drawing/2014/main" id="{9896BE1F-B53F-4621-95D9-7FADB0D5605D}"/>
              </a:ext>
            </a:extLst>
          </p:cNvPr>
          <p:cNvGrpSpPr/>
          <p:nvPr/>
        </p:nvGrpSpPr>
        <p:grpSpPr>
          <a:xfrm>
            <a:off x="6894544" y="4732887"/>
            <a:ext cx="773344" cy="969352"/>
            <a:chOff x="7428131" y="4448339"/>
            <a:chExt cx="773344" cy="969352"/>
          </a:xfrm>
        </p:grpSpPr>
        <p:grpSp>
          <p:nvGrpSpPr>
            <p:cNvPr id="27" name="圖形 18">
              <a:extLst>
                <a:ext uri="{FF2B5EF4-FFF2-40B4-BE49-F238E27FC236}">
                  <a16:creationId xmlns:a16="http://schemas.microsoft.com/office/drawing/2014/main" id="{C3B62C9B-B0BE-40A5-AF5A-07FCF8EE6C2F}"/>
                </a:ext>
              </a:extLst>
            </p:cNvPr>
            <p:cNvGrpSpPr/>
            <p:nvPr/>
          </p:nvGrpSpPr>
          <p:grpSpPr>
            <a:xfrm>
              <a:off x="7428131" y="4448339"/>
              <a:ext cx="773344" cy="969352"/>
              <a:chOff x="2615896" y="4386318"/>
              <a:chExt cx="918750" cy="1151612"/>
            </a:xfrm>
          </p:grpSpPr>
          <p:grpSp>
            <p:nvGrpSpPr>
              <p:cNvPr id="29" name="圖形 18">
                <a:extLst>
                  <a:ext uri="{FF2B5EF4-FFF2-40B4-BE49-F238E27FC236}">
                    <a16:creationId xmlns:a16="http://schemas.microsoft.com/office/drawing/2014/main" id="{1D76779F-5111-4F35-A467-AD24FD030B8B}"/>
                  </a:ext>
                </a:extLst>
              </p:cNvPr>
              <p:cNvGrpSpPr/>
              <p:nvPr/>
            </p:nvGrpSpPr>
            <p:grpSpPr>
              <a:xfrm>
                <a:off x="2615896" y="4981177"/>
                <a:ext cx="918750" cy="556753"/>
                <a:chOff x="2615896" y="4981177"/>
                <a:chExt cx="918750" cy="556753"/>
              </a:xfrm>
            </p:grpSpPr>
            <p:sp>
              <p:nvSpPr>
                <p:cNvPr id="36" name="手繪多邊形: 圖案 35">
                  <a:extLst>
                    <a:ext uri="{FF2B5EF4-FFF2-40B4-BE49-F238E27FC236}">
                      <a16:creationId xmlns:a16="http://schemas.microsoft.com/office/drawing/2014/main" id="{20F7664B-06DB-4FA5-A476-A1BA31E551DD}"/>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7D2A6AF8-CEAE-4DFF-AC03-A554888C7562}"/>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nvGrpSpPr>
              <p:cNvPr id="30" name="圖形 18">
                <a:extLst>
                  <a:ext uri="{FF2B5EF4-FFF2-40B4-BE49-F238E27FC236}">
                    <a16:creationId xmlns:a16="http://schemas.microsoft.com/office/drawing/2014/main" id="{AF8FC140-A336-42F5-BD16-4CEE88FA33FB}"/>
                  </a:ext>
                </a:extLst>
              </p:cNvPr>
              <p:cNvGrpSpPr/>
              <p:nvPr/>
            </p:nvGrpSpPr>
            <p:grpSpPr>
              <a:xfrm>
                <a:off x="2615896" y="4683536"/>
                <a:ext cx="918750" cy="557176"/>
                <a:chOff x="2615896" y="4683536"/>
                <a:chExt cx="918750" cy="557176"/>
              </a:xfrm>
            </p:grpSpPr>
            <p:sp>
              <p:nvSpPr>
                <p:cNvPr id="34" name="手繪多邊形: 圖案 33">
                  <a:extLst>
                    <a:ext uri="{FF2B5EF4-FFF2-40B4-BE49-F238E27FC236}">
                      <a16:creationId xmlns:a16="http://schemas.microsoft.com/office/drawing/2014/main" id="{6DFB0853-4651-4E0E-A2C8-E43B086E027A}"/>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23C58B42-CC6B-4A86-8924-F5AA45D6FC3C}"/>
                    </a:ext>
                  </a:extLst>
                </p:cNvPr>
                <p:cNvSpPr/>
                <p:nvPr/>
              </p:nvSpPr>
              <p:spPr>
                <a:xfrm>
                  <a:off x="2615896" y="4683536"/>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nvGrpSpPr>
              <p:cNvPr id="31" name="圖形 18">
                <a:extLst>
                  <a:ext uri="{FF2B5EF4-FFF2-40B4-BE49-F238E27FC236}">
                    <a16:creationId xmlns:a16="http://schemas.microsoft.com/office/drawing/2014/main" id="{8B72028E-1C23-4E95-91D4-B5228ED352C4}"/>
                  </a:ext>
                </a:extLst>
              </p:cNvPr>
              <p:cNvGrpSpPr/>
              <p:nvPr/>
            </p:nvGrpSpPr>
            <p:grpSpPr>
              <a:xfrm>
                <a:off x="2615896" y="4386318"/>
                <a:ext cx="918750" cy="557176"/>
                <a:chOff x="2615896" y="4386318"/>
                <a:chExt cx="918750" cy="557176"/>
              </a:xfrm>
            </p:grpSpPr>
            <p:sp>
              <p:nvSpPr>
                <p:cNvPr id="32" name="手繪多邊形: 圖案 31">
                  <a:extLst>
                    <a:ext uri="{FF2B5EF4-FFF2-40B4-BE49-F238E27FC236}">
                      <a16:creationId xmlns:a16="http://schemas.microsoft.com/office/drawing/2014/main" id="{C7B019FA-4F00-41DA-B426-AFBA25562A05}"/>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BAF1E518-C85A-4717-9FD0-79C1E5E588F9}"/>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sp>
          <p:nvSpPr>
            <p:cNvPr id="28" name="矩形 27">
              <a:extLst>
                <a:ext uri="{FF2B5EF4-FFF2-40B4-BE49-F238E27FC236}">
                  <a16:creationId xmlns:a16="http://schemas.microsoft.com/office/drawing/2014/main" id="{BC7C34EA-FB4E-4DA3-B3CE-C82AC57A4534}"/>
                </a:ext>
              </a:extLst>
            </p:cNvPr>
            <p:cNvSpPr/>
            <p:nvPr/>
          </p:nvSpPr>
          <p:spPr>
            <a:xfrm>
              <a:off x="7518087" y="4682094"/>
              <a:ext cx="593431" cy="523220"/>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CDM</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38" name="向右箭號 58">
            <a:extLst>
              <a:ext uri="{FF2B5EF4-FFF2-40B4-BE49-F238E27FC236}">
                <a16:creationId xmlns:a16="http://schemas.microsoft.com/office/drawing/2014/main" id="{87CB09C1-9125-468F-A788-19044CA9A211}"/>
              </a:ext>
            </a:extLst>
          </p:cNvPr>
          <p:cNvSpPr/>
          <p:nvPr/>
        </p:nvSpPr>
        <p:spPr>
          <a:xfrm>
            <a:off x="5873861" y="5146620"/>
            <a:ext cx="1006732" cy="217457"/>
          </a:xfrm>
          <a:prstGeom prst="rightArrow">
            <a:avLst>
              <a:gd name="adj1" fmla="val 50000"/>
              <a:gd name="adj2" fmla="val 50000"/>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9" name="圖形 38">
            <a:extLst>
              <a:ext uri="{FF2B5EF4-FFF2-40B4-BE49-F238E27FC236}">
                <a16:creationId xmlns:a16="http://schemas.microsoft.com/office/drawing/2014/main" id="{D5F6CDC4-AB54-47D0-9906-9EEFD1A4164E}"/>
              </a:ext>
            </a:extLst>
          </p:cNvPr>
          <p:cNvPicPr>
            <a:picLocks noChangeAspect="1"/>
          </p:cNvPicPr>
          <p:nvPr/>
        </p:nvPicPr>
        <p:blipFill>
          <a:blip r:embed="rId6">
            <a:lum contrast="60000"/>
            <a:extLst>
              <a:ext uri="{96DAC541-7B7A-43D3-8B79-37D633B846F1}">
                <asvg:svgBlip xmlns:asvg="http://schemas.microsoft.com/office/drawing/2016/SVG/main" r:embed="rId7"/>
              </a:ext>
            </a:extLst>
          </a:blip>
          <a:stretch>
            <a:fillRect/>
          </a:stretch>
        </p:blipFill>
        <p:spPr>
          <a:xfrm>
            <a:off x="663816" y="3718352"/>
            <a:ext cx="2047875" cy="495300"/>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BFAC86B9-388B-496F-8DFA-36D4F5F6DB0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515" t="3858" r="3383" b="4719"/>
          <a:stretch/>
        </p:blipFill>
        <p:spPr>
          <a:xfrm>
            <a:off x="9007754" y="3026429"/>
            <a:ext cx="2697784" cy="1473834"/>
          </a:xfrm>
          <a:prstGeom prst="rect">
            <a:avLst/>
          </a:prstGeom>
          <a:ln>
            <a:noFill/>
          </a:ln>
          <a:effectLst>
            <a:innerShdw blurRad="12700">
              <a:prstClr val="black"/>
            </a:innerShdw>
          </a:effectLst>
        </p:spPr>
      </p:pic>
      <p:grpSp>
        <p:nvGrpSpPr>
          <p:cNvPr id="43" name="群組 42">
            <a:extLst>
              <a:ext uri="{FF2B5EF4-FFF2-40B4-BE49-F238E27FC236}">
                <a16:creationId xmlns:a16="http://schemas.microsoft.com/office/drawing/2014/main" id="{9D847B61-3834-4831-B037-D3E63EA18737}"/>
              </a:ext>
            </a:extLst>
          </p:cNvPr>
          <p:cNvGrpSpPr/>
          <p:nvPr/>
        </p:nvGrpSpPr>
        <p:grpSpPr>
          <a:xfrm>
            <a:off x="3152353" y="4732887"/>
            <a:ext cx="773344" cy="969352"/>
            <a:chOff x="3280098" y="4367438"/>
            <a:chExt cx="918750" cy="1151612"/>
          </a:xfrm>
        </p:grpSpPr>
        <p:grpSp>
          <p:nvGrpSpPr>
            <p:cNvPr id="44" name="圖形 18">
              <a:extLst>
                <a:ext uri="{FF2B5EF4-FFF2-40B4-BE49-F238E27FC236}">
                  <a16:creationId xmlns:a16="http://schemas.microsoft.com/office/drawing/2014/main" id="{DC305332-9EA2-4990-877A-21906303EB47}"/>
                </a:ext>
              </a:extLst>
            </p:cNvPr>
            <p:cNvGrpSpPr/>
            <p:nvPr/>
          </p:nvGrpSpPr>
          <p:grpSpPr>
            <a:xfrm>
              <a:off x="3280098" y="4367438"/>
              <a:ext cx="918750" cy="1151612"/>
              <a:chOff x="2615896" y="4386318"/>
              <a:chExt cx="918750" cy="1151612"/>
            </a:xfrm>
          </p:grpSpPr>
          <p:grpSp>
            <p:nvGrpSpPr>
              <p:cNvPr id="46" name="圖形 18">
                <a:extLst>
                  <a:ext uri="{FF2B5EF4-FFF2-40B4-BE49-F238E27FC236}">
                    <a16:creationId xmlns:a16="http://schemas.microsoft.com/office/drawing/2014/main" id="{2117998C-9E5D-4411-A216-710FC657A93D}"/>
                  </a:ext>
                </a:extLst>
              </p:cNvPr>
              <p:cNvGrpSpPr/>
              <p:nvPr/>
            </p:nvGrpSpPr>
            <p:grpSpPr>
              <a:xfrm>
                <a:off x="2615896" y="4981177"/>
                <a:ext cx="918750" cy="556753"/>
                <a:chOff x="2615896" y="4981177"/>
                <a:chExt cx="918750" cy="556753"/>
              </a:xfrm>
            </p:grpSpPr>
            <p:sp>
              <p:nvSpPr>
                <p:cNvPr id="54" name="手繪多邊形: 圖案 53">
                  <a:extLst>
                    <a:ext uri="{FF2B5EF4-FFF2-40B4-BE49-F238E27FC236}">
                      <a16:creationId xmlns:a16="http://schemas.microsoft.com/office/drawing/2014/main" id="{C9162D8D-552C-43FB-8652-29D46FEFF27B}"/>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A0ACC769-DE46-4363-A0EA-EB90025E4504}"/>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nvGrpSpPr>
              <p:cNvPr id="47" name="圖形 18">
                <a:extLst>
                  <a:ext uri="{FF2B5EF4-FFF2-40B4-BE49-F238E27FC236}">
                    <a16:creationId xmlns:a16="http://schemas.microsoft.com/office/drawing/2014/main" id="{898FC329-6B9D-45B8-8C20-96300EDAE526}"/>
                  </a:ext>
                </a:extLst>
              </p:cNvPr>
              <p:cNvGrpSpPr/>
              <p:nvPr/>
            </p:nvGrpSpPr>
            <p:grpSpPr>
              <a:xfrm>
                <a:off x="2615896" y="4683535"/>
                <a:ext cx="918750" cy="557177"/>
                <a:chOff x="2615896" y="4683535"/>
                <a:chExt cx="918750" cy="557177"/>
              </a:xfrm>
            </p:grpSpPr>
            <p:sp>
              <p:nvSpPr>
                <p:cNvPr id="52" name="手繪多邊形: 圖案 51">
                  <a:extLst>
                    <a:ext uri="{FF2B5EF4-FFF2-40B4-BE49-F238E27FC236}">
                      <a16:creationId xmlns:a16="http://schemas.microsoft.com/office/drawing/2014/main" id="{C3D23608-42B5-4984-98BC-6C060107782C}"/>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3" name="手繪多邊形: 圖案 52">
                  <a:extLst>
                    <a:ext uri="{FF2B5EF4-FFF2-40B4-BE49-F238E27FC236}">
                      <a16:creationId xmlns:a16="http://schemas.microsoft.com/office/drawing/2014/main" id="{9FCD8676-9D78-4420-8626-DF124921D61D}"/>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nvGrpSpPr>
              <p:cNvPr id="48" name="圖形 18">
                <a:extLst>
                  <a:ext uri="{FF2B5EF4-FFF2-40B4-BE49-F238E27FC236}">
                    <a16:creationId xmlns:a16="http://schemas.microsoft.com/office/drawing/2014/main" id="{3CBA639F-FE7D-4D41-BF40-A985B0934007}"/>
                  </a:ext>
                </a:extLst>
              </p:cNvPr>
              <p:cNvGrpSpPr/>
              <p:nvPr/>
            </p:nvGrpSpPr>
            <p:grpSpPr>
              <a:xfrm>
                <a:off x="2615896" y="4386318"/>
                <a:ext cx="918750" cy="557176"/>
                <a:chOff x="2615896" y="4386318"/>
                <a:chExt cx="918750" cy="557176"/>
              </a:xfrm>
            </p:grpSpPr>
            <p:sp>
              <p:nvSpPr>
                <p:cNvPr id="49" name="手繪多邊形: 圖案 48">
                  <a:extLst>
                    <a:ext uri="{FF2B5EF4-FFF2-40B4-BE49-F238E27FC236}">
                      <a16:creationId xmlns:a16="http://schemas.microsoft.com/office/drawing/2014/main" id="{3CCD0E0A-1E77-45EF-ACA0-538024927925}"/>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50" name="手繪多邊形: 圖案 49">
                  <a:extLst>
                    <a:ext uri="{FF2B5EF4-FFF2-40B4-BE49-F238E27FC236}">
                      <a16:creationId xmlns:a16="http://schemas.microsoft.com/office/drawing/2014/main" id="{B02A4BCD-9104-43C5-B9A0-B09EE3062CAB}"/>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sp>
          <p:nvSpPr>
            <p:cNvPr id="45" name="矩形 44">
              <a:extLst>
                <a:ext uri="{FF2B5EF4-FFF2-40B4-BE49-F238E27FC236}">
                  <a16:creationId xmlns:a16="http://schemas.microsoft.com/office/drawing/2014/main" id="{4AAC9BCE-DA8B-49BD-A3A5-B843D917DA2A}"/>
                </a:ext>
              </a:extLst>
            </p:cNvPr>
            <p:cNvSpPr/>
            <p:nvPr/>
          </p:nvSpPr>
          <p:spPr>
            <a:xfrm>
              <a:off x="3410773" y="4924365"/>
              <a:ext cx="657401" cy="365646"/>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56" name="群組 55">
            <a:extLst>
              <a:ext uri="{FF2B5EF4-FFF2-40B4-BE49-F238E27FC236}">
                <a16:creationId xmlns:a16="http://schemas.microsoft.com/office/drawing/2014/main" id="{AC306C75-67F3-47F3-8FF7-2D17ADB14E34}"/>
              </a:ext>
            </a:extLst>
          </p:cNvPr>
          <p:cNvGrpSpPr/>
          <p:nvPr/>
        </p:nvGrpSpPr>
        <p:grpSpPr>
          <a:xfrm>
            <a:off x="5146077" y="4732884"/>
            <a:ext cx="773344" cy="969352"/>
            <a:chOff x="3280098" y="4367438"/>
            <a:chExt cx="918750" cy="1151612"/>
          </a:xfrm>
        </p:grpSpPr>
        <p:grpSp>
          <p:nvGrpSpPr>
            <p:cNvPr id="57" name="圖形 18">
              <a:extLst>
                <a:ext uri="{FF2B5EF4-FFF2-40B4-BE49-F238E27FC236}">
                  <a16:creationId xmlns:a16="http://schemas.microsoft.com/office/drawing/2014/main" id="{AF069C7A-FB02-43EC-A51E-DD0CB1687DD2}"/>
                </a:ext>
              </a:extLst>
            </p:cNvPr>
            <p:cNvGrpSpPr/>
            <p:nvPr/>
          </p:nvGrpSpPr>
          <p:grpSpPr>
            <a:xfrm>
              <a:off x="3280098" y="4367438"/>
              <a:ext cx="918750" cy="1151612"/>
              <a:chOff x="2615896" y="4386318"/>
              <a:chExt cx="918750" cy="1151612"/>
            </a:xfrm>
          </p:grpSpPr>
          <p:grpSp>
            <p:nvGrpSpPr>
              <p:cNvPr id="59" name="圖形 18">
                <a:extLst>
                  <a:ext uri="{FF2B5EF4-FFF2-40B4-BE49-F238E27FC236}">
                    <a16:creationId xmlns:a16="http://schemas.microsoft.com/office/drawing/2014/main" id="{79FFB25D-989E-4167-A2B6-2AD868EE4601}"/>
                  </a:ext>
                </a:extLst>
              </p:cNvPr>
              <p:cNvGrpSpPr/>
              <p:nvPr/>
            </p:nvGrpSpPr>
            <p:grpSpPr>
              <a:xfrm>
                <a:off x="2615896" y="4981177"/>
                <a:ext cx="918750" cy="556753"/>
                <a:chOff x="2615896" y="4981177"/>
                <a:chExt cx="918750" cy="556753"/>
              </a:xfrm>
            </p:grpSpPr>
            <p:sp>
              <p:nvSpPr>
                <p:cNvPr id="66" name="手繪多邊形: 圖案 65">
                  <a:extLst>
                    <a:ext uri="{FF2B5EF4-FFF2-40B4-BE49-F238E27FC236}">
                      <a16:creationId xmlns:a16="http://schemas.microsoft.com/office/drawing/2014/main" id="{FD92C684-AD4A-4A91-836C-03A43F7BB06E}"/>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67" name="手繪多邊形: 圖案 66">
                  <a:extLst>
                    <a:ext uri="{FF2B5EF4-FFF2-40B4-BE49-F238E27FC236}">
                      <a16:creationId xmlns:a16="http://schemas.microsoft.com/office/drawing/2014/main" id="{AE4E70B8-A5E8-4A25-BF02-3E44EF9D300E}"/>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nvGrpSpPr>
              <p:cNvPr id="60" name="圖形 18">
                <a:extLst>
                  <a:ext uri="{FF2B5EF4-FFF2-40B4-BE49-F238E27FC236}">
                    <a16:creationId xmlns:a16="http://schemas.microsoft.com/office/drawing/2014/main" id="{6250F3F1-9B2E-4EEE-BEEF-CD675D06F370}"/>
                  </a:ext>
                </a:extLst>
              </p:cNvPr>
              <p:cNvGrpSpPr/>
              <p:nvPr/>
            </p:nvGrpSpPr>
            <p:grpSpPr>
              <a:xfrm>
                <a:off x="2615896" y="4683535"/>
                <a:ext cx="918750" cy="557177"/>
                <a:chOff x="2615896" y="4683535"/>
                <a:chExt cx="918750" cy="557177"/>
              </a:xfrm>
            </p:grpSpPr>
            <p:sp>
              <p:nvSpPr>
                <p:cNvPr id="64" name="手繪多邊形: 圖案 63">
                  <a:extLst>
                    <a:ext uri="{FF2B5EF4-FFF2-40B4-BE49-F238E27FC236}">
                      <a16:creationId xmlns:a16="http://schemas.microsoft.com/office/drawing/2014/main" id="{123E7DE5-73A1-4F5B-A535-D10E5A9CD0FE}"/>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65" name="手繪多邊形: 圖案 64">
                  <a:extLst>
                    <a:ext uri="{FF2B5EF4-FFF2-40B4-BE49-F238E27FC236}">
                      <a16:creationId xmlns:a16="http://schemas.microsoft.com/office/drawing/2014/main" id="{FF018764-ABAD-4A17-9DB0-CAA31A85BF87}"/>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nvGrpSpPr>
              <p:cNvPr id="61" name="圖形 18">
                <a:extLst>
                  <a:ext uri="{FF2B5EF4-FFF2-40B4-BE49-F238E27FC236}">
                    <a16:creationId xmlns:a16="http://schemas.microsoft.com/office/drawing/2014/main" id="{3E257B38-84EC-46E5-8026-3000463B9F30}"/>
                  </a:ext>
                </a:extLst>
              </p:cNvPr>
              <p:cNvGrpSpPr/>
              <p:nvPr/>
            </p:nvGrpSpPr>
            <p:grpSpPr>
              <a:xfrm>
                <a:off x="2615896" y="4386318"/>
                <a:ext cx="918750" cy="557176"/>
                <a:chOff x="2615896" y="4386318"/>
                <a:chExt cx="918750" cy="557176"/>
              </a:xfrm>
            </p:grpSpPr>
            <p:sp>
              <p:nvSpPr>
                <p:cNvPr id="62" name="手繪多邊形: 圖案 61">
                  <a:extLst>
                    <a:ext uri="{FF2B5EF4-FFF2-40B4-BE49-F238E27FC236}">
                      <a16:creationId xmlns:a16="http://schemas.microsoft.com/office/drawing/2014/main" id="{1FBD6D73-06CF-4A64-A266-16C334F74E88}"/>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sp>
              <p:nvSpPr>
                <p:cNvPr id="63" name="手繪多邊形: 圖案 62">
                  <a:extLst>
                    <a:ext uri="{FF2B5EF4-FFF2-40B4-BE49-F238E27FC236}">
                      <a16:creationId xmlns:a16="http://schemas.microsoft.com/office/drawing/2014/main" id="{EB207454-3F60-495E-BCDD-2B483358FF10}"/>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cs typeface="Arial" panose="020B0604020202020204" pitchFamily="34" charset="0"/>
                  </a:endParaRPr>
                </a:p>
              </p:txBody>
            </p:sp>
          </p:grpSp>
        </p:grpSp>
        <p:sp>
          <p:nvSpPr>
            <p:cNvPr id="58" name="矩形 57">
              <a:extLst>
                <a:ext uri="{FF2B5EF4-FFF2-40B4-BE49-F238E27FC236}">
                  <a16:creationId xmlns:a16="http://schemas.microsoft.com/office/drawing/2014/main" id="{2F004D92-0A69-42E3-8715-45952DD77335}"/>
                </a:ext>
              </a:extLst>
            </p:cNvPr>
            <p:cNvSpPr/>
            <p:nvPr/>
          </p:nvSpPr>
          <p:spPr>
            <a:xfrm>
              <a:off x="3437983" y="4634779"/>
              <a:ext cx="657401" cy="621597"/>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DR </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pic>
        <p:nvPicPr>
          <p:cNvPr id="68" name="圖片 67">
            <a:extLst>
              <a:ext uri="{FF2B5EF4-FFF2-40B4-BE49-F238E27FC236}">
                <a16:creationId xmlns:a16="http://schemas.microsoft.com/office/drawing/2014/main" id="{42D8F2B2-8369-4933-9223-C1E4A634CCA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a:xfrm>
            <a:off x="663816" y="2470307"/>
            <a:ext cx="1950463" cy="661738"/>
          </a:xfrm>
          <a:prstGeom prst="rect">
            <a:avLst/>
          </a:prstGeom>
          <a:effectLst>
            <a:outerShdw blurRad="50800" dist="38100" dir="2700000" algn="tl" rotWithShape="0">
              <a:prstClr val="black">
                <a:alpha val="40000"/>
              </a:prstClr>
            </a:outerShdw>
          </a:effectLst>
        </p:spPr>
      </p:pic>
      <p:sp>
        <p:nvSpPr>
          <p:cNvPr id="69" name="文字方塊 68">
            <a:extLst>
              <a:ext uri="{FF2B5EF4-FFF2-40B4-BE49-F238E27FC236}">
                <a16:creationId xmlns:a16="http://schemas.microsoft.com/office/drawing/2014/main" id="{F02E4AFF-3B68-4209-91E7-3C54670C968C}"/>
              </a:ext>
            </a:extLst>
          </p:cNvPr>
          <p:cNvSpPr txBox="1"/>
          <p:nvPr/>
        </p:nvSpPr>
        <p:spPr>
          <a:xfrm>
            <a:off x="663816" y="2595412"/>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Production Server</a:t>
            </a:r>
          </a:p>
        </p:txBody>
      </p:sp>
      <p:pic>
        <p:nvPicPr>
          <p:cNvPr id="70" name="圖片 69">
            <a:extLst>
              <a:ext uri="{FF2B5EF4-FFF2-40B4-BE49-F238E27FC236}">
                <a16:creationId xmlns:a16="http://schemas.microsoft.com/office/drawing/2014/main" id="{B35F926C-CDDA-4633-BE14-E4FA7615F4D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a:xfrm>
            <a:off x="3099401" y="2470307"/>
            <a:ext cx="1950463" cy="661738"/>
          </a:xfrm>
          <a:prstGeom prst="rect">
            <a:avLst/>
          </a:prstGeom>
          <a:effectLst>
            <a:outerShdw blurRad="50800" dist="38100" dir="2700000" algn="tl" rotWithShape="0">
              <a:prstClr val="black">
                <a:alpha val="40000"/>
              </a:prstClr>
            </a:outerShdw>
          </a:effectLst>
        </p:spPr>
      </p:pic>
      <p:sp>
        <p:nvSpPr>
          <p:cNvPr id="71" name="文字方塊 70">
            <a:extLst>
              <a:ext uri="{FF2B5EF4-FFF2-40B4-BE49-F238E27FC236}">
                <a16:creationId xmlns:a16="http://schemas.microsoft.com/office/drawing/2014/main" id="{D8726E75-2F00-4A78-972B-98CD392D29CF}"/>
              </a:ext>
            </a:extLst>
          </p:cNvPr>
          <p:cNvSpPr txBox="1"/>
          <p:nvPr/>
        </p:nvSpPr>
        <p:spPr>
          <a:xfrm>
            <a:off x="3099401" y="2595412"/>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Main Storage</a:t>
            </a:r>
          </a:p>
        </p:txBody>
      </p:sp>
      <p:pic>
        <p:nvPicPr>
          <p:cNvPr id="72" name="圖片 71">
            <a:extLst>
              <a:ext uri="{FF2B5EF4-FFF2-40B4-BE49-F238E27FC236}">
                <a16:creationId xmlns:a16="http://schemas.microsoft.com/office/drawing/2014/main" id="{9C7EF799-3C82-4D50-9345-3CB617655A2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rcRect/>
          <a:stretch/>
        </p:blipFill>
        <p:spPr>
          <a:xfrm>
            <a:off x="5516985" y="2470307"/>
            <a:ext cx="1950463" cy="661738"/>
          </a:xfrm>
          <a:prstGeom prst="rect">
            <a:avLst/>
          </a:prstGeom>
          <a:effectLst>
            <a:outerShdw blurRad="50800" dist="38100" dir="2700000" algn="tl" rotWithShape="0">
              <a:prstClr val="black">
                <a:alpha val="40000"/>
              </a:prstClr>
            </a:outerShdw>
          </a:effectLst>
        </p:spPr>
      </p:pic>
      <p:sp>
        <p:nvSpPr>
          <p:cNvPr id="73" name="文字方塊 72">
            <a:extLst>
              <a:ext uri="{FF2B5EF4-FFF2-40B4-BE49-F238E27FC236}">
                <a16:creationId xmlns:a16="http://schemas.microsoft.com/office/drawing/2014/main" id="{4B6B3B41-1ADC-46DA-B83F-0C95840A601D}"/>
              </a:ext>
            </a:extLst>
          </p:cNvPr>
          <p:cNvSpPr txBox="1"/>
          <p:nvPr/>
        </p:nvSpPr>
        <p:spPr>
          <a:xfrm>
            <a:off x="5516985" y="2481380"/>
            <a:ext cx="1950463" cy="584775"/>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cs typeface="Arial" panose="020B0604020202020204" pitchFamily="34" charset="0"/>
              </a:rPr>
              <a:t>DR Storage &amp; Analysis Server</a:t>
            </a:r>
          </a:p>
        </p:txBody>
      </p:sp>
      <p:sp>
        <p:nvSpPr>
          <p:cNvPr id="74" name="標題 1">
            <a:extLst>
              <a:ext uri="{FF2B5EF4-FFF2-40B4-BE49-F238E27FC236}">
                <a16:creationId xmlns:a16="http://schemas.microsoft.com/office/drawing/2014/main" id="{C141AB8B-285C-4871-8B56-905B856485D9}"/>
              </a:ext>
            </a:extLst>
          </p:cNvPr>
          <p:cNvSpPr txBox="1">
            <a:spLocks/>
          </p:cNvSpPr>
          <p:nvPr/>
        </p:nvSpPr>
        <p:spPr>
          <a:xfrm>
            <a:off x="497712" y="407959"/>
            <a:ext cx="11207826" cy="808038"/>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SnapSync</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 Instant Clone</a:t>
            </a:r>
            <a:endPar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77" name="圖片 76" descr="一張含有 文字, 電子用品 的圖片&#10;&#10;自動產生的描述">
            <a:extLst>
              <a:ext uri="{FF2B5EF4-FFF2-40B4-BE49-F238E27FC236}">
                <a16:creationId xmlns:a16="http://schemas.microsoft.com/office/drawing/2014/main" id="{AAA1CA49-97FE-C3EF-8AC4-15C747873F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56199" y="3815933"/>
            <a:ext cx="1672033" cy="285583"/>
          </a:xfrm>
          <a:prstGeom prst="rect">
            <a:avLst/>
          </a:prstGeom>
        </p:spPr>
      </p:pic>
      <p:pic>
        <p:nvPicPr>
          <p:cNvPr id="78" name="圖片 77" descr="一張含有 文字, 電子用品 的圖片&#10;&#10;自動產生的描述">
            <a:extLst>
              <a:ext uri="{FF2B5EF4-FFF2-40B4-BE49-F238E27FC236}">
                <a16:creationId xmlns:a16="http://schemas.microsoft.com/office/drawing/2014/main" id="{F33B4048-65ED-7502-63E8-ECF23F471D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92290" y="3815933"/>
            <a:ext cx="1672033" cy="285583"/>
          </a:xfrm>
          <a:prstGeom prst="rect">
            <a:avLst/>
          </a:prstGeom>
        </p:spPr>
      </p:pic>
      <p:sp>
        <p:nvSpPr>
          <p:cNvPr id="76" name="文字方塊 75">
            <a:extLst>
              <a:ext uri="{FF2B5EF4-FFF2-40B4-BE49-F238E27FC236}">
                <a16:creationId xmlns:a16="http://schemas.microsoft.com/office/drawing/2014/main" id="{088C750C-E26B-448E-C05D-A6B644922111}"/>
              </a:ext>
            </a:extLst>
          </p:cNvPr>
          <p:cNvSpPr txBox="1"/>
          <p:nvPr/>
        </p:nvSpPr>
        <p:spPr>
          <a:xfrm>
            <a:off x="1262394" y="1112811"/>
            <a:ext cx="10242841" cy="461665"/>
          </a:xfrm>
          <a:prstGeom prst="rect">
            <a:avLst/>
          </a:prstGeom>
          <a:noFill/>
        </p:spPr>
        <p:txBody>
          <a:bodyPr wrap="square">
            <a:spAutoFit/>
          </a:bodyPr>
          <a:lstStyle/>
          <a:p>
            <a:r>
              <a:rPr lang="en-US" altLang="zh-TW" sz="2400" b="1">
                <a:solidFill>
                  <a:schemeClr val="bg1"/>
                </a:solidFill>
                <a:latin typeface="Arial" panose="020B0604020202020204" pitchFamily="34" charset="0"/>
                <a:ea typeface="微軟正黑體" pitchFamily="34" charset="-120"/>
                <a:cs typeface="Arial" panose="020B0604020202020204" pitchFamily="34" charset="0"/>
              </a:rPr>
              <a:t>Economical &amp; efficient CDM (Copy Data Management) solution</a:t>
            </a:r>
            <a:endPar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2537986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7" name="矩形: 圓角 6">
            <a:extLst>
              <a:ext uri="{FF2B5EF4-FFF2-40B4-BE49-F238E27FC236}">
                <a16:creationId xmlns:a16="http://schemas.microsoft.com/office/drawing/2014/main" id="{A9237F5E-F9F4-44FF-8EA5-271B9269681D}"/>
              </a:ext>
            </a:extLst>
          </p:cNvPr>
          <p:cNvSpPr/>
          <p:nvPr/>
        </p:nvSpPr>
        <p:spPr>
          <a:xfrm>
            <a:off x="4603335" y="1410511"/>
            <a:ext cx="7637432" cy="4972360"/>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endParaRPr>
          </a:p>
        </p:txBody>
      </p:sp>
      <p:pic>
        <p:nvPicPr>
          <p:cNvPr id="166" name="Google Shape;166;p28"/>
          <p:cNvPicPr preferRelativeResize="0"/>
          <p:nvPr/>
        </p:nvPicPr>
        <p:blipFill>
          <a:blip r:embed="rId3">
            <a:alphaModFix/>
          </a:blip>
          <a:stretch>
            <a:fillRect/>
          </a:stretch>
        </p:blipFill>
        <p:spPr>
          <a:xfrm>
            <a:off x="3828505" y="2031463"/>
            <a:ext cx="7875847" cy="4276397"/>
          </a:xfrm>
          <a:prstGeom prst="rect">
            <a:avLst/>
          </a:prstGeom>
          <a:noFill/>
          <a:ln>
            <a:noFill/>
          </a:ln>
        </p:spPr>
      </p:pic>
      <p:sp>
        <p:nvSpPr>
          <p:cNvPr id="10" name="Google Shape;79;p16">
            <a:extLst>
              <a:ext uri="{FF2B5EF4-FFF2-40B4-BE49-F238E27FC236}">
                <a16:creationId xmlns:a16="http://schemas.microsoft.com/office/drawing/2014/main" id="{88245C8C-7CA5-85B5-CA0C-B9AC174510A4}"/>
              </a:ext>
            </a:extLst>
          </p:cNvPr>
          <p:cNvSpPr txBox="1">
            <a:spLocks/>
          </p:cNvSpPr>
          <p:nvPr/>
        </p:nvSpPr>
        <p:spPr>
          <a:xfrm>
            <a:off x="406625" y="380014"/>
            <a:ext cx="11378750" cy="123804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 altLang="zh-TW" sz="3600" b="1">
                <a:solidFill>
                  <a:schemeClr val="bg1"/>
                </a:solidFill>
                <a:latin typeface="Arial" panose="020B0604020202020204" pitchFamily="34" charset="0"/>
                <a:cs typeface="Arial" panose="020B0604020202020204" pitchFamily="34" charset="0"/>
              </a:rPr>
              <a:t>Easily set up a secure FTP server for file sharing and exchange with </a:t>
            </a:r>
            <a:r>
              <a:rPr lang="en-US" altLang="zh-TW" sz="3600" b="1">
                <a:solidFill>
                  <a:schemeClr val="bg1"/>
                </a:solidFill>
                <a:latin typeface="Arial" panose="020B0604020202020204" pitchFamily="34" charset="0"/>
                <a:ea typeface="Hiragino Sans GB W3" panose="020B0300000000000000" pitchFamily="34" charset="-128"/>
                <a:cs typeface="Arial" panose="020B0604020202020204" pitchFamily="34" charset="0"/>
              </a:rPr>
              <a:t>QNAP </a:t>
            </a:r>
            <a:r>
              <a:rPr lang="en-US" altLang="zh-TW" sz="3600" b="1" err="1">
                <a:solidFill>
                  <a:schemeClr val="bg1"/>
                </a:solidFill>
                <a:latin typeface="Arial" panose="020B0604020202020204" pitchFamily="34" charset="0"/>
                <a:ea typeface="Hiragino Sans GB W3" panose="020B0300000000000000" pitchFamily="34" charset="-128"/>
                <a:cs typeface="Arial" panose="020B0604020202020204" pitchFamily="34" charset="0"/>
              </a:rPr>
              <a:t>QuFTP</a:t>
            </a:r>
            <a:endParaRPr lang="en-US" sz="3600" b="1">
              <a:solidFill>
                <a:schemeClr val="bg1"/>
              </a:solidFill>
              <a:latin typeface="Arial" panose="020B0604020202020204" pitchFamily="34" charset="0"/>
              <a:ea typeface="Hiragino Sans GB W3" panose="020B0300000000000000" pitchFamily="34" charset="-128"/>
              <a:cs typeface="Arial" panose="020B0604020202020204" pitchFamily="34" charset="0"/>
            </a:endParaRPr>
          </a:p>
        </p:txBody>
      </p:sp>
      <p:sp>
        <p:nvSpPr>
          <p:cNvPr id="11" name="文字方塊 10">
            <a:extLst>
              <a:ext uri="{FF2B5EF4-FFF2-40B4-BE49-F238E27FC236}">
                <a16:creationId xmlns:a16="http://schemas.microsoft.com/office/drawing/2014/main" id="{24CF98EB-7378-E0AC-64BD-7056D61CBAF9}"/>
              </a:ext>
            </a:extLst>
          </p:cNvPr>
          <p:cNvSpPr txBox="1"/>
          <p:nvPr/>
        </p:nvSpPr>
        <p:spPr>
          <a:xfrm>
            <a:off x="406625" y="2014207"/>
            <a:ext cx="3302122" cy="2308324"/>
          </a:xfrm>
          <a:prstGeom prst="rect">
            <a:avLst/>
          </a:prstGeom>
          <a:noFill/>
        </p:spPr>
        <p:txBody>
          <a:bodyPr wrap="square">
            <a:spAutoFit/>
          </a:bodyPr>
          <a:lstStyle/>
          <a:p>
            <a:r>
              <a:rPr lang="en" altLang="zh-TW" b="0" i="0" err="1">
                <a:solidFill>
                  <a:schemeClr val="bg1"/>
                </a:solidFill>
                <a:effectLst/>
                <a:latin typeface="Roboto" panose="02000000000000000000" pitchFamily="2" charset="0"/>
              </a:rPr>
              <a:t>QuFTP</a:t>
            </a:r>
            <a:r>
              <a:rPr lang="en" altLang="zh-TW" b="0" i="0">
                <a:solidFill>
                  <a:schemeClr val="bg1"/>
                </a:solidFill>
                <a:effectLst/>
                <a:latin typeface="Roboto" panose="02000000000000000000" pitchFamily="2" charset="0"/>
              </a:rPr>
              <a:t> Service consolidates all FTP related activities into a single App. With its user-friendly interface and detailed permissions settings, </a:t>
            </a:r>
            <a:r>
              <a:rPr lang="en" altLang="zh-TW" b="0" i="0" err="1">
                <a:solidFill>
                  <a:schemeClr val="bg1"/>
                </a:solidFill>
                <a:effectLst/>
                <a:latin typeface="Roboto" panose="02000000000000000000" pitchFamily="2" charset="0"/>
              </a:rPr>
              <a:t>QuFTP</a:t>
            </a:r>
            <a:r>
              <a:rPr lang="en" altLang="zh-TW" b="0" i="0">
                <a:solidFill>
                  <a:schemeClr val="bg1"/>
                </a:solidFill>
                <a:effectLst/>
                <a:latin typeface="Roboto" panose="02000000000000000000" pitchFamily="2" charset="0"/>
              </a:rPr>
              <a:t> Service leverages FTP’s efficiency with high security and easy management.</a:t>
            </a:r>
            <a:endParaRPr lang="zh-TW" altLang="en-US">
              <a:solidFill>
                <a:schemeClr val="bg1"/>
              </a:solidFill>
            </a:endParaRPr>
          </a:p>
        </p:txBody>
      </p:sp>
      <p:sp>
        <p:nvSpPr>
          <p:cNvPr id="12" name="文字方塊 11">
            <a:extLst>
              <a:ext uri="{FF2B5EF4-FFF2-40B4-BE49-F238E27FC236}">
                <a16:creationId xmlns:a16="http://schemas.microsoft.com/office/drawing/2014/main" id="{E33DFBA6-A57F-E62A-53F1-3A13E89B26D0}"/>
              </a:ext>
            </a:extLst>
          </p:cNvPr>
          <p:cNvSpPr txBox="1"/>
          <p:nvPr/>
        </p:nvSpPr>
        <p:spPr>
          <a:xfrm>
            <a:off x="406625" y="4377333"/>
            <a:ext cx="3467552" cy="1815882"/>
          </a:xfrm>
          <a:prstGeom prst="rect">
            <a:avLst/>
          </a:prstGeom>
          <a:noFill/>
        </p:spPr>
        <p:txBody>
          <a:bodyPr wrap="none" rtlCol="0">
            <a:spAutoFit/>
          </a:bodyPr>
          <a:lstStyle/>
          <a:p>
            <a:pPr marL="180975" indent="-180975">
              <a:buClr>
                <a:srgbClr val="F34F21"/>
              </a:buClr>
              <a:buFont typeface="Arial" panose="020B0604020202020204" pitchFamily="34" charset="0"/>
              <a:buChar char="•"/>
            </a:pPr>
            <a:r>
              <a:rPr lang="en" altLang="zh-TW" sz="1400">
                <a:solidFill>
                  <a:schemeClr val="bg1"/>
                </a:solidFill>
              </a:rPr>
              <a:t>Folder-level permissions</a:t>
            </a:r>
          </a:p>
          <a:p>
            <a:pPr marL="180975" indent="-180975" fontAlgn="base">
              <a:buClr>
                <a:srgbClr val="F34F21"/>
              </a:buClr>
              <a:buFont typeface="Arial" panose="020B0604020202020204" pitchFamily="34" charset="0"/>
              <a:buChar char="•"/>
            </a:pPr>
            <a:r>
              <a:rPr lang="en" altLang="zh-TW" sz="1400">
                <a:solidFill>
                  <a:schemeClr val="bg1"/>
                </a:solidFill>
              </a:rPr>
              <a:t>QoS (Quality of Service) settings</a:t>
            </a:r>
          </a:p>
          <a:p>
            <a:pPr marL="180975" indent="-180975">
              <a:buClr>
                <a:srgbClr val="F34F21"/>
              </a:buClr>
              <a:buFont typeface="Arial" panose="020B0604020202020204" pitchFamily="34" charset="0"/>
              <a:buChar char="•"/>
            </a:pPr>
            <a:r>
              <a:rPr lang="en" altLang="zh-TW" sz="1400">
                <a:solidFill>
                  <a:schemeClr val="bg1"/>
                </a:solidFill>
              </a:rPr>
              <a:t>Instant event notifications</a:t>
            </a:r>
          </a:p>
          <a:p>
            <a:pPr marL="180975" indent="-180975">
              <a:buClr>
                <a:srgbClr val="F34F21"/>
              </a:buClr>
              <a:buFont typeface="Arial" panose="020B0604020202020204" pitchFamily="34" charset="0"/>
              <a:buChar char="•"/>
            </a:pPr>
            <a:r>
              <a:rPr lang="en" altLang="zh-TW" sz="1400">
                <a:solidFill>
                  <a:schemeClr val="bg1"/>
                </a:solidFill>
              </a:rPr>
              <a:t>Access time restrictions</a:t>
            </a:r>
          </a:p>
          <a:p>
            <a:pPr marL="180975" indent="-180975">
              <a:buClr>
                <a:srgbClr val="F34F21"/>
              </a:buClr>
              <a:buFont typeface="Arial" panose="020B0604020202020204" pitchFamily="34" charset="0"/>
              <a:buChar char="•"/>
            </a:pPr>
            <a:r>
              <a:rPr lang="en" altLang="zh-TW" sz="1400">
                <a:solidFill>
                  <a:schemeClr val="bg1"/>
                </a:solidFill>
              </a:rPr>
              <a:t>Limit access to only the FTP root folder</a:t>
            </a:r>
          </a:p>
          <a:p>
            <a:pPr marL="180975" indent="-180975">
              <a:buClr>
                <a:srgbClr val="F34F21"/>
              </a:buClr>
              <a:buFont typeface="Arial" panose="020B0604020202020204" pitchFamily="34" charset="0"/>
              <a:buChar char="•"/>
            </a:pPr>
            <a:r>
              <a:rPr lang="en" altLang="zh-TW" sz="1400">
                <a:solidFill>
                  <a:schemeClr val="bg1"/>
                </a:solidFill>
              </a:rPr>
              <a:t>Watermark for images &amp; videos</a:t>
            </a:r>
          </a:p>
          <a:p>
            <a:pPr marL="180975" indent="-180975">
              <a:buClr>
                <a:srgbClr val="F34F21"/>
              </a:buClr>
              <a:buFont typeface="Arial" panose="020B0604020202020204" pitchFamily="34" charset="0"/>
              <a:buChar char="•"/>
            </a:pPr>
            <a:r>
              <a:rPr lang="en" altLang="zh-TW" sz="1400">
                <a:solidFill>
                  <a:schemeClr val="bg1"/>
                </a:solidFill>
              </a:rPr>
              <a:t>Detailed logs</a:t>
            </a:r>
          </a:p>
          <a:p>
            <a:pPr marL="180975" indent="-180975">
              <a:buClr>
                <a:srgbClr val="F34F21"/>
              </a:buClr>
              <a:buFont typeface="Arial" panose="020B0604020202020204" pitchFamily="34" charset="0"/>
              <a:buChar char="•"/>
            </a:pPr>
            <a:r>
              <a:rPr lang="en" altLang="zh-TW" sz="1400">
                <a:solidFill>
                  <a:schemeClr val="bg1"/>
                </a:solidFill>
              </a:rPr>
              <a:t>Remotely connect to other NAS</a:t>
            </a:r>
            <a:endParaRPr kumimoji="1" lang="zh-TW" altLang="en-US" sz="140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16" name="圖片 10">
            <a:extLst>
              <a:ext uri="{FF2B5EF4-FFF2-40B4-BE49-F238E27FC236}">
                <a16:creationId xmlns:a16="http://schemas.microsoft.com/office/drawing/2014/main" id="{78728470-9DA1-6747-9B6A-CFC7C23EBEA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tretch>
            <a:fillRect/>
          </a:stretch>
        </p:blipFill>
        <p:spPr>
          <a:xfrm>
            <a:off x="2925760" y="5362008"/>
            <a:ext cx="1761509" cy="924792"/>
          </a:xfrm>
          <a:prstGeom prst="rect">
            <a:avLst/>
          </a:prstGeom>
        </p:spPr>
      </p:pic>
      <p:pic>
        <p:nvPicPr>
          <p:cNvPr id="6" name="圖片 32">
            <a:extLst>
              <a:ext uri="{FF2B5EF4-FFF2-40B4-BE49-F238E27FC236}">
                <a16:creationId xmlns:a16="http://schemas.microsoft.com/office/drawing/2014/main" id="{BE7FE538-33B1-481D-B272-F607829A9F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8304" y="4497275"/>
            <a:ext cx="3190671" cy="1789525"/>
          </a:xfrm>
          <a:prstGeom prst="rect">
            <a:avLst/>
          </a:prstGeom>
          <a:effectLst>
            <a:outerShdw blurRad="50800" dist="38100" dir="2700000" algn="tl" rotWithShape="0">
              <a:prstClr val="black">
                <a:alpha val="40000"/>
              </a:prstClr>
            </a:outerShdw>
          </a:effectLst>
        </p:spPr>
      </p:pic>
      <p:pic>
        <p:nvPicPr>
          <p:cNvPr id="3" name="圖片 2">
            <a:extLst>
              <a:ext uri="{FF2B5EF4-FFF2-40B4-BE49-F238E27FC236}">
                <a16:creationId xmlns:a16="http://schemas.microsoft.com/office/drawing/2014/main" id="{C9AC9384-1362-1346-9423-ABB06ABC8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9299" y="1632857"/>
            <a:ext cx="7342701" cy="5225143"/>
          </a:xfrm>
          <a:prstGeom prst="rect">
            <a:avLst/>
          </a:prstGeom>
        </p:spPr>
      </p:pic>
      <p:pic>
        <p:nvPicPr>
          <p:cNvPr id="9" name="圖片 8" descr="一張含有 文字, 電子用品 的圖片&#10;&#10;自動產生的描述">
            <a:extLst>
              <a:ext uri="{FF2B5EF4-FFF2-40B4-BE49-F238E27FC236}">
                <a16:creationId xmlns:a16="http://schemas.microsoft.com/office/drawing/2014/main" id="{675A8652-5852-BF51-3D2A-240FEE3A61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1607" y="4728468"/>
            <a:ext cx="2355662" cy="402347"/>
          </a:xfrm>
          <a:prstGeom prst="rect">
            <a:avLst/>
          </a:prstGeom>
        </p:spPr>
      </p:pic>
      <p:sp>
        <p:nvSpPr>
          <p:cNvPr id="10" name="標題 1">
            <a:extLst>
              <a:ext uri="{FF2B5EF4-FFF2-40B4-BE49-F238E27FC236}">
                <a16:creationId xmlns:a16="http://schemas.microsoft.com/office/drawing/2014/main" id="{B61E22E4-1641-2F2C-F177-5FA13CDA84B5}"/>
              </a:ext>
            </a:extLst>
          </p:cNvPr>
          <p:cNvSpPr txBox="1">
            <a:spLocks/>
          </p:cNvSpPr>
          <p:nvPr/>
        </p:nvSpPr>
        <p:spPr>
          <a:xfrm>
            <a:off x="453342" y="462666"/>
            <a:ext cx="11285316" cy="898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r>
              <a:rPr lang="en" altLang="zh-TW" sz="3600" b="1">
                <a:solidFill>
                  <a:schemeClr val="bg1"/>
                </a:solidFill>
                <a:latin typeface="Arial" panose="020B0604020202020204" pitchFamily="34" charset="0"/>
                <a:cs typeface="Arial" panose="020B0604020202020204" pitchFamily="34" charset="0"/>
              </a:rPr>
              <a:t>QVPN Service </a:t>
            </a:r>
            <a:r>
              <a:rPr lang="en" altLang="zh-TW" sz="3600">
                <a:solidFill>
                  <a:schemeClr val="bg1"/>
                </a:solidFill>
              </a:rPr>
              <a:t>enables secure virtual private network (VPN) connections between QNAP devices &amp; users</a:t>
            </a:r>
            <a:endParaRPr lang="en" altLang="zh-TW" sz="3600" b="1">
              <a:solidFill>
                <a:schemeClr val="bg1"/>
              </a:solidFill>
              <a:latin typeface="Arial" panose="020B0604020202020204" pitchFamily="34" charset="0"/>
              <a:cs typeface="Arial" panose="020B0604020202020204" pitchFamily="34" charset="0"/>
            </a:endParaRPr>
          </a:p>
        </p:txBody>
      </p:sp>
      <p:sp>
        <p:nvSpPr>
          <p:cNvPr id="12" name="文字方塊 11">
            <a:extLst>
              <a:ext uri="{FF2B5EF4-FFF2-40B4-BE49-F238E27FC236}">
                <a16:creationId xmlns:a16="http://schemas.microsoft.com/office/drawing/2014/main" id="{8592F7C4-D1BD-A875-454F-F2982EB2A047}"/>
              </a:ext>
            </a:extLst>
          </p:cNvPr>
          <p:cNvSpPr txBox="1"/>
          <p:nvPr/>
        </p:nvSpPr>
        <p:spPr>
          <a:xfrm>
            <a:off x="665044" y="1711537"/>
            <a:ext cx="3648540" cy="2554545"/>
          </a:xfrm>
          <a:prstGeom prst="rect">
            <a:avLst/>
          </a:prstGeom>
          <a:noFill/>
        </p:spPr>
        <p:txBody>
          <a:bodyPr wrap="square">
            <a:spAutoFit/>
          </a:bodyPr>
          <a:lstStyle/>
          <a:p>
            <a:r>
              <a:rPr lang="en" altLang="zh-TW" sz="1600">
                <a:solidFill>
                  <a:schemeClr val="bg1"/>
                </a:solidFill>
              </a:rPr>
              <a:t>QVPN Service integrates both VPN server and client capabilities – providing the ability to create a VPN client that connects to a remote server or third-party provider to access contents or services. It also allows using QNAP devices as VPN servers with WireGuard®, PPTP, OpenVPN, L2TP/IPSec, and QNAP's proprietary QBelt VPN protocols.</a:t>
            </a:r>
            <a:endParaRPr lang="zh-TW" altLang="en-US" sz="1400">
              <a:solidFill>
                <a:schemeClr val="bg1"/>
              </a:solidFill>
              <a:latin typeface="Arial" panose="020B0604020202020204" pitchFamily="34" charset="0"/>
              <a:cs typeface="Arial" panose="020B0604020202020204" pitchFamily="34" charset="0"/>
            </a:endParaRPr>
          </a:p>
        </p:txBody>
      </p:sp>
      <p:pic>
        <p:nvPicPr>
          <p:cNvPr id="13" name="圖片 12">
            <a:extLst>
              <a:ext uri="{FF2B5EF4-FFF2-40B4-BE49-F238E27FC236}">
                <a16:creationId xmlns:a16="http://schemas.microsoft.com/office/drawing/2014/main" id="{C67E0D61-1D4B-0C2A-3661-9E21B69CC6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32573" y="1499588"/>
            <a:ext cx="1259888" cy="1259888"/>
          </a:xfrm>
          <a:prstGeom prst="rect">
            <a:avLst/>
          </a:prstGeom>
          <a:effectLst>
            <a:outerShdw blurRad="50800" dist="38100" dir="5400000" algn="t" rotWithShape="0">
              <a:prstClr val="black">
                <a:alpha val="40000"/>
              </a:prstClr>
            </a:outerShdw>
            <a:reflection blurRad="6350" stA="50000" endA="300" endPos="55500" dist="50800" dir="5400000" sy="-100000" algn="bl" rotWithShape="0"/>
          </a:effectLst>
        </p:spPr>
      </p:pic>
    </p:spTree>
    <p:extLst>
      <p:ext uri="{BB962C8B-B14F-4D97-AF65-F5344CB8AC3E}">
        <p14:creationId xmlns:p14="http://schemas.microsoft.com/office/powerpoint/2010/main" val="11674623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2" name="Picture 4">
            <a:extLst>
              <a:ext uri="{FF2B5EF4-FFF2-40B4-BE49-F238E27FC236}">
                <a16:creationId xmlns:a16="http://schemas.microsoft.com/office/drawing/2014/main" id="{940779A0-6A4C-4AE8-AC8F-12A2DDFD8699}"/>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rightnessContrast contrast="36000"/>
                    </a14:imgEffect>
                  </a14:imgLayer>
                </a14:imgProps>
              </a:ext>
              <a:ext uri="{28A0092B-C50C-407E-A947-70E740481C1C}">
                <a14:useLocalDpi xmlns:a14="http://schemas.microsoft.com/office/drawing/2010/main" val="0"/>
              </a:ext>
            </a:extLst>
          </a:blip>
          <a:srcRect/>
          <a:stretch>
            <a:fillRect/>
          </a:stretch>
        </p:blipFill>
        <p:spPr bwMode="auto">
          <a:xfrm>
            <a:off x="695108" y="4125680"/>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CC8A9BA3-284A-4A6D-9DAB-F641A0780FB2}"/>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801941" y="4172173"/>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F8AD903E-A41B-4EE9-AC68-4D1622A9CA40}"/>
              </a:ext>
            </a:extLst>
          </p:cNvPr>
          <p:cNvPicPr>
            <a:picLocks noChangeAspect="1" noChangeArrowheads="1"/>
          </p:cNvPicPr>
          <p:nvPr/>
        </p:nvPicPr>
        <p:blipFill>
          <a:blip r:embed="rId6">
            <a:lum bright="70000" contrast="-70000"/>
            <a:extLst>
              <a:ext uri="{BEBA8EAE-BF5A-486C-A8C5-ECC9F3942E4B}">
                <a14:imgProps xmlns:a14="http://schemas.microsoft.com/office/drawing/2010/main">
                  <a14:imgLayer r:embed="rId7">
                    <a14:imgEffect>
                      <a14:brightnessContrast contrast="58000"/>
                    </a14:imgEffect>
                  </a14:imgLayer>
                </a14:imgProps>
              </a:ext>
              <a:ext uri="{28A0092B-C50C-407E-A947-70E740481C1C}">
                <a14:useLocalDpi xmlns:a14="http://schemas.microsoft.com/office/drawing/2010/main" val="0"/>
              </a:ext>
            </a:extLst>
          </a:blip>
          <a:srcRect/>
          <a:stretch>
            <a:fillRect/>
          </a:stretch>
        </p:blipFill>
        <p:spPr bwMode="auto">
          <a:xfrm>
            <a:off x="713039" y="5199706"/>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352B0D92-3647-4CF5-814E-4FF47461AA91}"/>
              </a:ext>
            </a:extLst>
          </p:cNvPr>
          <p:cNvPicPr>
            <a:picLocks noChangeAspect="1" noChangeArrowheads="1"/>
          </p:cNvPicPr>
          <p:nvPr/>
        </p:nvPicPr>
        <p:blipFill>
          <a:blip r:embed="rId8">
            <a:lum bright="70000" contrast="-70000"/>
            <a:extLst>
              <a:ext uri="{28A0092B-C50C-407E-A947-70E740481C1C}">
                <a14:useLocalDpi xmlns:a14="http://schemas.microsoft.com/office/drawing/2010/main" val="0"/>
              </a:ext>
            </a:extLst>
          </a:blip>
          <a:srcRect/>
          <a:stretch>
            <a:fillRect/>
          </a:stretch>
        </p:blipFill>
        <p:spPr bwMode="auto">
          <a:xfrm>
            <a:off x="3805865" y="5287576"/>
            <a:ext cx="952500" cy="7905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
            <a:extLst>
              <a:ext uri="{FF2B5EF4-FFF2-40B4-BE49-F238E27FC236}">
                <a16:creationId xmlns:a16="http://schemas.microsoft.com/office/drawing/2014/main" id="{2EAD4D7E-D9C6-2E33-6BDC-3AD5E5A13971}"/>
              </a:ext>
            </a:extLst>
          </p:cNvPr>
          <p:cNvSpPr>
            <a:spLocks noChangeArrowheads="1"/>
          </p:cNvSpPr>
          <p:nvPr/>
        </p:nvSpPr>
        <p:spPr bwMode="auto">
          <a:xfrm>
            <a:off x="1712108" y="4564922"/>
            <a:ext cx="1222108" cy="158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1" i="0" u="none" strike="noStrike" cap="none" normalizeH="0" baseline="0">
                <a:ln>
                  <a:noFill/>
                </a:ln>
                <a:solidFill>
                  <a:schemeClr val="bg1"/>
                </a:solidFill>
                <a:effectLst/>
                <a:latin typeface="Arial" panose="020B0604020202020204" pitchFamily="34" charset="0"/>
                <a:ea typeface="inherit"/>
                <a:cs typeface="Arial" panose="020B0604020202020204" pitchFamily="34" charset="0"/>
              </a:rPr>
              <a:t>  </a:t>
            </a:r>
            <a:r>
              <a:rPr kumimoji="0" lang="zh-TW" altLang="zh-TW" sz="4900" b="1" i="0" u="none" strike="noStrike" cap="none" normalizeH="0" baseline="0">
                <a:ln>
                  <a:noFill/>
                </a:ln>
                <a:solidFill>
                  <a:schemeClr val="bg1"/>
                </a:solidFill>
                <a:effectLst/>
                <a:latin typeface="Arial" panose="020B0604020202020204" pitchFamily="34" charset="0"/>
                <a:ea typeface="inherit"/>
                <a:cs typeface="Arial" panose="020B0604020202020204" pitchFamily="34" charset="0"/>
              </a:rPr>
              <a:t>      </a:t>
            </a:r>
            <a:r>
              <a:rPr kumimoji="0" lang="en-US" altLang="zh-TW" sz="1200" b="1" i="0" u="none" strike="noStrike" cap="none" normalizeH="0" baseline="0">
                <a:ln>
                  <a:noFill/>
                </a:ln>
                <a:solidFill>
                  <a:schemeClr val="bg1"/>
                </a:solidFill>
                <a:effectLst/>
                <a:latin typeface="Arial" panose="020B0604020202020204" pitchFamily="34" charset="0"/>
                <a:ea typeface="inherit"/>
                <a:cs typeface="Arial" panose="020B0604020202020204" pitchFamily="34" charset="0"/>
              </a:rPr>
              <a:t>Centralized</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1200" b="1">
                <a:solidFill>
                  <a:schemeClr val="bg1"/>
                </a:solidFill>
                <a:latin typeface="Arial" panose="020B0604020202020204" pitchFamily="34" charset="0"/>
                <a:cs typeface="Arial" panose="020B0604020202020204" pitchFamily="34" charset="0"/>
              </a:rPr>
              <a:t>Cloud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cs typeface="Arial" panose="020B0604020202020204" pitchFamily="34" charset="0"/>
              </a:rPr>
              <a:t>Management</a:t>
            </a:r>
            <a:endParaRPr kumimoji="0" lang="zh-TW" altLang="zh-TW" sz="12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323BBC58-E30C-FD7E-687B-A1CD26A16F08}"/>
              </a:ext>
            </a:extLst>
          </p:cNvPr>
          <p:cNvSpPr txBox="1"/>
          <p:nvPr/>
        </p:nvSpPr>
        <p:spPr>
          <a:xfrm>
            <a:off x="743034" y="1825511"/>
            <a:ext cx="5257145" cy="2062103"/>
          </a:xfrm>
          <a:prstGeom prst="rect">
            <a:avLst/>
          </a:prstGeom>
          <a:noFill/>
        </p:spPr>
        <p:txBody>
          <a:bodyPr wrap="square" rtlCol="0">
            <a:spAutoFit/>
          </a:bodyPr>
          <a:lstStyle/>
          <a:p>
            <a:r>
              <a:rPr lang="en" altLang="zh-TW" sz="1600">
                <a:solidFill>
                  <a:schemeClr val="bg1"/>
                </a:solidFill>
                <a:latin typeface="Arial" panose="020B0604020202020204" pitchFamily="34" charset="0"/>
                <a:cs typeface="Arial" panose="020B0604020202020204" pitchFamily="34" charset="0"/>
              </a:rPr>
              <a:t>QNAP’s QuWAN SD-WAN solution features Auto Mesh VPN, IPsec encryption, cloud-centric management and QVPN Service for multi-site network. Compatible with a wide range of QNAP products and Hypervisor Platforms such as VMware ESXi, QuWAN enables SMBs to efficiently build a dependable network at a cost-effective price, and to facilitate digital transformation, multi-site expansion and remote working.</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9" name="Rectangle 3">
            <a:extLst>
              <a:ext uri="{FF2B5EF4-FFF2-40B4-BE49-F238E27FC236}">
                <a16:creationId xmlns:a16="http://schemas.microsoft.com/office/drawing/2014/main" id="{6A5BD9A7-5DFB-AFB6-056E-38EEB5D923AE}"/>
              </a:ext>
            </a:extLst>
          </p:cNvPr>
          <p:cNvSpPr>
            <a:spLocks noChangeArrowheads="1"/>
          </p:cNvSpPr>
          <p:nvPr/>
        </p:nvSpPr>
        <p:spPr bwMode="auto">
          <a:xfrm>
            <a:off x="1700923" y="4182255"/>
            <a:ext cx="169769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inherit"/>
                <a:cs typeface="Arial" panose="020B0604020202020204" pitchFamily="34" charset="0"/>
              </a:rPr>
              <a:t>Automated</a:t>
            </a:r>
          </a:p>
          <a:p>
            <a:pPr marL="0" marR="0" lvl="0" indent="0" defTabSz="914400" rtl="0" eaLnBrk="0" fontAlgn="base" latinLnBrk="0" hangingPunct="0">
              <a:lnSpc>
                <a:spcPct val="100000"/>
              </a:lnSpc>
              <a:spcBef>
                <a:spcPct val="0"/>
              </a:spcBef>
              <a:spcAft>
                <a:spcPct val="0"/>
              </a:spcAft>
              <a:buClrTx/>
              <a:buSzTx/>
              <a:buFontTx/>
              <a:buNone/>
              <a:tabLst/>
            </a:pPr>
            <a:r>
              <a:rPr lang="en-US" altLang="zh-TW" sz="1200" b="1">
                <a:solidFill>
                  <a:schemeClr val="bg1"/>
                </a:solidFill>
                <a:latin typeface="Arial" panose="020B0604020202020204" pitchFamily="34" charset="0"/>
                <a:cs typeface="Arial" panose="020B0604020202020204" pitchFamily="34" charset="0"/>
              </a:rPr>
              <a:t>VPN</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cs typeface="Arial" panose="020B0604020202020204" pitchFamily="34" charset="0"/>
              </a:rPr>
              <a:t>Deployment</a:t>
            </a:r>
            <a:endParaRPr kumimoji="0" lang="zh-TW" altLang="zh-TW" sz="12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21" name="Rectangle 5">
            <a:extLst>
              <a:ext uri="{FF2B5EF4-FFF2-40B4-BE49-F238E27FC236}">
                <a16:creationId xmlns:a16="http://schemas.microsoft.com/office/drawing/2014/main" id="{4FDC6970-3ABE-7FAF-152E-36539FCCEE42}"/>
              </a:ext>
            </a:extLst>
          </p:cNvPr>
          <p:cNvSpPr>
            <a:spLocks noChangeArrowheads="1"/>
          </p:cNvSpPr>
          <p:nvPr/>
        </p:nvSpPr>
        <p:spPr bwMode="auto">
          <a:xfrm>
            <a:off x="4818941" y="4238938"/>
            <a:ext cx="137708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inherit"/>
                <a:cs typeface="Arial" panose="020B0604020202020204" pitchFamily="34" charset="0"/>
              </a:rPr>
              <a:t>Smart</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1200" b="1">
                <a:solidFill>
                  <a:schemeClr val="bg1"/>
                </a:solidFill>
                <a:latin typeface="Arial" panose="020B0604020202020204" pitchFamily="34" charset="0"/>
                <a:cs typeface="Arial" panose="020B0604020202020204" pitchFamily="34" charset="0"/>
              </a:rPr>
              <a:t>Bandwidth</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cs typeface="Arial" panose="020B0604020202020204" pitchFamily="34" charset="0"/>
              </a:rPr>
              <a:t>Prioritization</a:t>
            </a:r>
            <a:endParaRPr kumimoji="0" lang="zh-TW" altLang="zh-TW" sz="12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26" name="Rectangle 9">
            <a:extLst>
              <a:ext uri="{FF2B5EF4-FFF2-40B4-BE49-F238E27FC236}">
                <a16:creationId xmlns:a16="http://schemas.microsoft.com/office/drawing/2014/main" id="{F674A408-2520-E4A4-F46A-5F221D23B8C8}"/>
              </a:ext>
            </a:extLst>
          </p:cNvPr>
          <p:cNvSpPr>
            <a:spLocks noChangeArrowheads="1"/>
          </p:cNvSpPr>
          <p:nvPr/>
        </p:nvSpPr>
        <p:spPr bwMode="auto">
          <a:xfrm>
            <a:off x="4851600" y="5307956"/>
            <a:ext cx="13770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ea typeface="inherit"/>
                <a:cs typeface="Arial" panose="020B0604020202020204" pitchFamily="34" charset="0"/>
              </a:rPr>
              <a:t>Secure</a:t>
            </a:r>
          </a:p>
          <a:p>
            <a:pPr marL="0" marR="0" lvl="0" indent="0" algn="l" defTabSz="914400" rtl="0" eaLnBrk="0" fontAlgn="base" latinLnBrk="0" hangingPunct="0">
              <a:lnSpc>
                <a:spcPct val="100000"/>
              </a:lnSpc>
              <a:spcBef>
                <a:spcPct val="0"/>
              </a:spcBef>
              <a:spcAft>
                <a:spcPct val="0"/>
              </a:spcAft>
              <a:buClrTx/>
              <a:buSzTx/>
              <a:buFontTx/>
              <a:buNone/>
              <a:tabLst/>
            </a:pPr>
            <a:r>
              <a:rPr lang="en-US" altLang="zh-TW" sz="1200" b="1">
                <a:solidFill>
                  <a:schemeClr val="bg1"/>
                </a:solidFill>
                <a:latin typeface="Arial" panose="020B0604020202020204" pitchFamily="34" charset="0"/>
                <a:cs typeface="Arial" panose="020B0604020202020204" pitchFamily="34" charset="0"/>
              </a:rPr>
              <a:t>Network</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200" b="1" i="0" u="none" strike="noStrike" cap="none" normalizeH="0" baseline="0">
                <a:ln>
                  <a:noFill/>
                </a:ln>
                <a:solidFill>
                  <a:schemeClr val="bg1"/>
                </a:solidFill>
                <a:effectLst/>
                <a:latin typeface="Arial" panose="020B0604020202020204" pitchFamily="34" charset="0"/>
                <a:cs typeface="Arial" panose="020B0604020202020204" pitchFamily="34" charset="0"/>
              </a:rPr>
              <a:t>Protection</a:t>
            </a:r>
            <a:endParaRPr kumimoji="0" lang="zh-TW" altLang="zh-TW" sz="1200" b="1" i="0" u="none" strike="noStrike" cap="none" normalizeH="0" baseline="0">
              <a:ln>
                <a:noFill/>
              </a:ln>
              <a:solidFill>
                <a:schemeClr val="bg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sp>
        <p:nvSpPr>
          <p:cNvPr id="27" name="Google Shape;79;p16">
            <a:extLst>
              <a:ext uri="{FF2B5EF4-FFF2-40B4-BE49-F238E27FC236}">
                <a16:creationId xmlns:a16="http://schemas.microsoft.com/office/drawing/2014/main" id="{1FC96217-CB4C-3936-784A-3B0835417831}"/>
              </a:ext>
            </a:extLst>
          </p:cNvPr>
          <p:cNvSpPr txBox="1">
            <a:spLocks/>
          </p:cNvSpPr>
          <p:nvPr/>
        </p:nvSpPr>
        <p:spPr>
          <a:xfrm>
            <a:off x="695108" y="478317"/>
            <a:ext cx="7383130" cy="136078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QuWAN</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is </a:t>
            </a:r>
            <a:r>
              <a:rPr lang="en"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SD-WAN Solution for </a:t>
            </a:r>
          </a:p>
          <a:p>
            <a:r>
              <a:rPr lang="en"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Resilient IT Infrastructure</a:t>
            </a:r>
            <a:endParaRPr 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7" name="群組 16">
            <a:extLst>
              <a:ext uri="{FF2B5EF4-FFF2-40B4-BE49-F238E27FC236}">
                <a16:creationId xmlns:a16="http://schemas.microsoft.com/office/drawing/2014/main" id="{7EEC35E8-47EE-C89A-D49D-BFE4524FE4F6}"/>
              </a:ext>
            </a:extLst>
          </p:cNvPr>
          <p:cNvGrpSpPr/>
          <p:nvPr/>
        </p:nvGrpSpPr>
        <p:grpSpPr>
          <a:xfrm>
            <a:off x="6321923" y="827848"/>
            <a:ext cx="5322123" cy="5322123"/>
            <a:chOff x="6741348" y="1368308"/>
            <a:chExt cx="5122937" cy="5122937"/>
          </a:xfrm>
        </p:grpSpPr>
        <p:sp>
          <p:nvSpPr>
            <p:cNvPr id="18" name="橢圓 17">
              <a:extLst>
                <a:ext uri="{FF2B5EF4-FFF2-40B4-BE49-F238E27FC236}">
                  <a16:creationId xmlns:a16="http://schemas.microsoft.com/office/drawing/2014/main" id="{D0BE2263-8F26-CA19-57CC-607536C2B104}"/>
                </a:ext>
              </a:extLst>
            </p:cNvPr>
            <p:cNvSpPr/>
            <p:nvPr/>
          </p:nvSpPr>
          <p:spPr>
            <a:xfrm>
              <a:off x="6741348" y="1368308"/>
              <a:ext cx="5122937" cy="5122937"/>
            </a:xfrm>
            <a:prstGeom prst="ellipse">
              <a:avLst/>
            </a:prstGeom>
            <a:solidFill>
              <a:srgbClr val="05070B"/>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0" name="Picture 2">
              <a:extLst>
                <a:ext uri="{FF2B5EF4-FFF2-40B4-BE49-F238E27FC236}">
                  <a16:creationId xmlns:a16="http://schemas.microsoft.com/office/drawing/2014/main" id="{DD73D5AD-C5CF-E845-C490-32B0DE3215F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contrast="25000"/>
                      </a14:imgEffect>
                    </a14:imgLayer>
                  </a14:imgProps>
                </a:ext>
                <a:ext uri="{28A0092B-C50C-407E-A947-70E740481C1C}">
                  <a14:useLocalDpi xmlns:a14="http://schemas.microsoft.com/office/drawing/2010/main" val="0"/>
                </a:ext>
              </a:extLst>
            </a:blip>
            <a:srcRect/>
            <a:stretch>
              <a:fillRect/>
            </a:stretch>
          </p:blipFill>
          <p:spPr bwMode="auto">
            <a:xfrm>
              <a:off x="6793626" y="1511676"/>
              <a:ext cx="4939109" cy="493910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1353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AD057FCC-D55C-9F68-CA70-621AA8993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88" y="2902930"/>
            <a:ext cx="10537672" cy="3697916"/>
          </a:xfrm>
          <a:prstGeom prst="rect">
            <a:avLst/>
          </a:prstGeom>
        </p:spPr>
      </p:pic>
      <p:sp>
        <p:nvSpPr>
          <p:cNvPr id="7" name="標題 1">
            <a:extLst>
              <a:ext uri="{FF2B5EF4-FFF2-40B4-BE49-F238E27FC236}">
                <a16:creationId xmlns:a16="http://schemas.microsoft.com/office/drawing/2014/main" id="{7413E810-5521-3F9C-390C-F1A3FE2D97F7}"/>
              </a:ext>
            </a:extLst>
          </p:cNvPr>
          <p:cNvSpPr txBox="1">
            <a:spLocks/>
          </p:cNvSpPr>
          <p:nvPr/>
        </p:nvSpPr>
        <p:spPr>
          <a:xfrm>
            <a:off x="358346" y="321443"/>
            <a:ext cx="11467070" cy="1501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The next-gen TS-h1090FU </a:t>
            </a:r>
            <a:r>
              <a:rPr kumimoji="1" lang="en-US" altLang="zh-TW" sz="3600" b="1" err="1">
                <a:solidFill>
                  <a:schemeClr val="bg1"/>
                </a:solidFill>
                <a:latin typeface="Arial" panose="020B0604020202020204" pitchFamily="34" charset="0"/>
                <a:cs typeface="Arial" panose="020B0604020202020204" pitchFamily="34" charset="0"/>
              </a:rPr>
              <a:t>NVMe</a:t>
            </a:r>
            <a:r>
              <a:rPr kumimoji="1" lang="en-US" altLang="zh-TW" sz="3600" b="1">
                <a:solidFill>
                  <a:schemeClr val="bg1"/>
                </a:solidFill>
                <a:latin typeface="Arial" panose="020B0604020202020204" pitchFamily="34" charset="0"/>
                <a:cs typeface="Arial" panose="020B0604020202020204" pitchFamily="34" charset="0"/>
              </a:rPr>
              <a:t> all flash NAS</a:t>
            </a:r>
            <a:br>
              <a:rPr kumimoji="1" lang="en-US" altLang="zh-TW" sz="3600" b="1">
                <a:solidFill>
                  <a:schemeClr val="bg1"/>
                </a:solidFill>
                <a:latin typeface="Arial" panose="020B0604020202020204" pitchFamily="34" charset="0"/>
                <a:cs typeface="Arial" panose="020B0604020202020204" pitchFamily="34" charset="0"/>
              </a:rPr>
            </a:br>
            <a:r>
              <a:rPr kumimoji="1" lang="en-US" altLang="zh-TW" sz="3600" b="1">
                <a:solidFill>
                  <a:schemeClr val="bg1"/>
                </a:solidFill>
                <a:latin typeface="Arial" panose="020B0604020202020204" pitchFamily="34" charset="0"/>
                <a:cs typeface="Arial" panose="020B0604020202020204" pitchFamily="34" charset="0"/>
              </a:rPr>
              <a:t>Each </a:t>
            </a:r>
            <a:r>
              <a:rPr kumimoji="1" lang="en-US" altLang="zh-TW" sz="3600" b="1" err="1">
                <a:solidFill>
                  <a:schemeClr val="bg1"/>
                </a:solidFill>
                <a:latin typeface="Arial" panose="020B0604020202020204" pitchFamily="34" charset="0"/>
                <a:cs typeface="Arial" panose="020B0604020202020204" pitchFamily="34" charset="0"/>
              </a:rPr>
              <a:t>NVMe</a:t>
            </a:r>
            <a:r>
              <a:rPr kumimoji="1" lang="en-US" altLang="zh-TW" sz="3600" b="1">
                <a:solidFill>
                  <a:schemeClr val="bg1"/>
                </a:solidFill>
                <a:latin typeface="Arial" panose="020B0604020202020204" pitchFamily="34" charset="0"/>
                <a:cs typeface="Arial" panose="020B0604020202020204" pitchFamily="34" charset="0"/>
              </a:rPr>
              <a:t> PCIe SSD has full 64Gb/s bandwidth</a:t>
            </a:r>
            <a:endPar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文字方塊 8">
            <a:extLst>
              <a:ext uri="{FF2B5EF4-FFF2-40B4-BE49-F238E27FC236}">
                <a16:creationId xmlns:a16="http://schemas.microsoft.com/office/drawing/2014/main" id="{240C4548-6943-5FC5-41E5-7A5C571392C8}"/>
              </a:ext>
            </a:extLst>
          </p:cNvPr>
          <p:cNvSpPr txBox="1"/>
          <p:nvPr/>
        </p:nvSpPr>
        <p:spPr>
          <a:xfrm>
            <a:off x="1348024" y="5139434"/>
            <a:ext cx="1363646" cy="523220"/>
          </a:xfrm>
          <a:prstGeom prst="rect">
            <a:avLst/>
          </a:prstGeom>
          <a:noFill/>
        </p:spPr>
        <p:txBody>
          <a:bodyPr wrap="square" rtlCol="0">
            <a:spAutoFit/>
          </a:bodyPr>
          <a:lstStyle/>
          <a:p>
            <a:r>
              <a:rPr kumimoji="1" lang="en-US" altLang="zh-TW" sz="1400" b="1">
                <a:solidFill>
                  <a:srgbClr val="F34F21"/>
                </a:solidFill>
                <a:latin typeface="Arial" panose="020B0604020202020204" pitchFamily="34" charset="0"/>
                <a:cs typeface="Arial" panose="020B0604020202020204" pitchFamily="34" charset="0"/>
              </a:rPr>
              <a:t>PCIe Gen4 x4 </a:t>
            </a:r>
            <a:br>
              <a:rPr kumimoji="1" lang="en-US" altLang="zh-TW" sz="1400" b="1">
                <a:solidFill>
                  <a:srgbClr val="F34F21"/>
                </a:solidFill>
                <a:latin typeface="Arial" panose="020B0604020202020204" pitchFamily="34" charset="0"/>
                <a:cs typeface="Arial" panose="020B0604020202020204" pitchFamily="34" charset="0"/>
              </a:rPr>
            </a:br>
            <a:r>
              <a:rPr kumimoji="1" lang="en-US" altLang="zh-TW" sz="1400" b="1">
                <a:solidFill>
                  <a:srgbClr val="F34F21"/>
                </a:solidFill>
                <a:latin typeface="Arial" panose="020B0604020202020204" pitchFamily="34" charset="0"/>
                <a:cs typeface="Arial" panose="020B0604020202020204" pitchFamily="34" charset="0"/>
              </a:rPr>
              <a:t>(64 Gb/s)</a:t>
            </a:r>
            <a:endParaRPr lang="zh-TW" altLang="en-US" sz="1400" b="1">
              <a:solidFill>
                <a:srgbClr val="F34F21"/>
              </a:solidFill>
              <a:latin typeface="Arial" panose="020B0604020202020204" pitchFamily="34" charset="0"/>
              <a:cs typeface="Arial" panose="020B0604020202020204" pitchFamily="34" charset="0"/>
            </a:endParaRPr>
          </a:p>
        </p:txBody>
      </p:sp>
      <p:sp>
        <p:nvSpPr>
          <p:cNvPr id="11" name="文字方塊 10">
            <a:extLst>
              <a:ext uri="{FF2B5EF4-FFF2-40B4-BE49-F238E27FC236}">
                <a16:creationId xmlns:a16="http://schemas.microsoft.com/office/drawing/2014/main" id="{5F219EDD-881A-D435-ACE9-0E396C0D4DCD}"/>
              </a:ext>
            </a:extLst>
          </p:cNvPr>
          <p:cNvSpPr txBox="1"/>
          <p:nvPr/>
        </p:nvSpPr>
        <p:spPr>
          <a:xfrm>
            <a:off x="7276910" y="4751888"/>
            <a:ext cx="1363646" cy="523220"/>
          </a:xfrm>
          <a:prstGeom prst="rect">
            <a:avLst/>
          </a:prstGeom>
          <a:noFill/>
        </p:spPr>
        <p:txBody>
          <a:bodyPr wrap="square" rtlCol="0">
            <a:spAutoFit/>
          </a:bodyPr>
          <a:lstStyle/>
          <a:p>
            <a:r>
              <a:rPr kumimoji="1" lang="en-US" altLang="zh-TW" sz="1400" b="1">
                <a:solidFill>
                  <a:srgbClr val="F34F21"/>
                </a:solidFill>
                <a:latin typeface="Arial" panose="020B0604020202020204" pitchFamily="34" charset="0"/>
                <a:cs typeface="Arial" panose="020B0604020202020204" pitchFamily="34" charset="0"/>
              </a:rPr>
              <a:t>PCIe Gen4 x4 </a:t>
            </a:r>
            <a:br>
              <a:rPr kumimoji="1" lang="en-US" altLang="zh-TW" sz="1400" b="1">
                <a:solidFill>
                  <a:srgbClr val="F34F21"/>
                </a:solidFill>
                <a:latin typeface="Arial" panose="020B0604020202020204" pitchFamily="34" charset="0"/>
                <a:cs typeface="Arial" panose="020B0604020202020204" pitchFamily="34" charset="0"/>
              </a:rPr>
            </a:br>
            <a:r>
              <a:rPr kumimoji="1" lang="en-US" altLang="zh-TW" sz="1400" b="1">
                <a:solidFill>
                  <a:srgbClr val="F34F21"/>
                </a:solidFill>
                <a:latin typeface="Arial" panose="020B0604020202020204" pitchFamily="34" charset="0"/>
                <a:cs typeface="Arial" panose="020B0604020202020204" pitchFamily="34" charset="0"/>
              </a:rPr>
              <a:t>(64 Gb/s)</a:t>
            </a:r>
            <a:endParaRPr lang="zh-TW" altLang="en-US" sz="1400" b="1">
              <a:solidFill>
                <a:srgbClr val="F34F21"/>
              </a:solidFill>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02CA1066-9724-744A-C5A5-0AA7BEFEC098}"/>
              </a:ext>
            </a:extLst>
          </p:cNvPr>
          <p:cNvSpPr txBox="1"/>
          <p:nvPr/>
        </p:nvSpPr>
        <p:spPr>
          <a:xfrm>
            <a:off x="1879683" y="1938353"/>
            <a:ext cx="8581881" cy="707886"/>
          </a:xfrm>
          <a:prstGeom prst="rect">
            <a:avLst/>
          </a:prstGeom>
          <a:noFill/>
        </p:spPr>
        <p:txBody>
          <a:bodyPr wrap="square" lIns="91440" tIns="45720" rIns="91440" bIns="45720" rtlCol="0" anchor="t">
            <a:spAutoFit/>
          </a:bodyPr>
          <a:lstStyle/>
          <a:p>
            <a:pPr algn="ctr"/>
            <a:r>
              <a:rPr kumimoji="1" lang="en-US" altLang="zh-TW" sz="2000">
                <a:solidFill>
                  <a:schemeClr val="bg1"/>
                </a:solidFill>
                <a:latin typeface="Arial" panose="020B0604020202020204" pitchFamily="34" charset="0"/>
                <a:ea typeface="微軟正黑體"/>
                <a:cs typeface="Arial" panose="020B0604020202020204" pitchFamily="34" charset="0"/>
              </a:rPr>
              <a:t>2</a:t>
            </a:r>
            <a:r>
              <a:rPr kumimoji="1" lang="en-US" altLang="zh-TW" sz="2000" baseline="30000">
                <a:solidFill>
                  <a:schemeClr val="bg1"/>
                </a:solidFill>
                <a:latin typeface="Arial" panose="020B0604020202020204" pitchFamily="34" charset="0"/>
                <a:ea typeface="微軟正黑體"/>
                <a:cs typeface="Arial" panose="020B0604020202020204" pitchFamily="34" charset="0"/>
              </a:rPr>
              <a:t>nd</a:t>
            </a:r>
            <a:r>
              <a:rPr kumimoji="1" lang="en-US" altLang="zh-TW" sz="2000">
                <a:solidFill>
                  <a:schemeClr val="bg1"/>
                </a:solidFill>
                <a:latin typeface="Arial" panose="020B0604020202020204" pitchFamily="34" charset="0"/>
                <a:ea typeface="微軟正黑體"/>
                <a:cs typeface="Arial" panose="020B0604020202020204" pitchFamily="34" charset="0"/>
              </a:rPr>
              <a:t> gen </a:t>
            </a:r>
            <a:r>
              <a:rPr kumimoji="1" lang="zh-TW" altLang="en-US" sz="2000">
                <a:solidFill>
                  <a:schemeClr val="bg1"/>
                </a:solidFill>
                <a:latin typeface="Arial" panose="020B0604020202020204" pitchFamily="34" charset="0"/>
                <a:ea typeface="微軟正黑體"/>
                <a:cs typeface="Arial" panose="020B0604020202020204" pitchFamily="34" charset="0"/>
              </a:rPr>
              <a:t>AMD EPYC </a:t>
            </a:r>
            <a:r>
              <a:rPr kumimoji="1" lang="en-US" altLang="zh-TW" sz="2000">
                <a:solidFill>
                  <a:schemeClr val="bg1"/>
                </a:solidFill>
                <a:latin typeface="Arial" panose="020B0604020202020204" pitchFamily="34" charset="0"/>
                <a:ea typeface="微軟正黑體"/>
                <a:cs typeface="Arial" panose="020B0604020202020204" pitchFamily="34" charset="0"/>
              </a:rPr>
              <a:t>(ROME) </a:t>
            </a:r>
            <a:r>
              <a:rPr kumimoji="1" lang="zh-TW" altLang="en-US" sz="2000">
                <a:solidFill>
                  <a:schemeClr val="bg1"/>
                </a:solidFill>
                <a:latin typeface="Arial" panose="020B0604020202020204" pitchFamily="34" charset="0"/>
                <a:ea typeface="微軟正黑體"/>
                <a:cs typeface="Arial" panose="020B0604020202020204" pitchFamily="34" charset="0"/>
              </a:rPr>
              <a:t>7002</a:t>
            </a:r>
            <a:r>
              <a:rPr kumimoji="1" lang="en-US" altLang="zh-TW" sz="2000">
                <a:solidFill>
                  <a:schemeClr val="bg1"/>
                </a:solidFill>
                <a:latin typeface="Arial" panose="020B0604020202020204" pitchFamily="34" charset="0"/>
                <a:ea typeface="微軟正黑體"/>
                <a:cs typeface="Arial" panose="020B0604020202020204" pitchFamily="34" charset="0"/>
              </a:rPr>
              <a:t> series provides </a:t>
            </a:r>
            <a:r>
              <a:rPr kumimoji="1" lang="zh-TW" altLang="en-US" sz="2000" b="1">
                <a:solidFill>
                  <a:schemeClr val="bg1"/>
                </a:solidFill>
                <a:latin typeface="Arial" panose="020B0604020202020204" pitchFamily="34" charset="0"/>
                <a:ea typeface="微軟正黑體"/>
                <a:cs typeface="Arial" panose="020B0604020202020204" pitchFamily="34" charset="0"/>
              </a:rPr>
              <a:t>128</a:t>
            </a:r>
            <a:r>
              <a:rPr kumimoji="1" lang="en-US" altLang="zh-TW" sz="2000" b="1">
                <a:solidFill>
                  <a:schemeClr val="bg1"/>
                </a:solidFill>
                <a:latin typeface="Arial" panose="020B0604020202020204" pitchFamily="34" charset="0"/>
                <a:ea typeface="微軟正黑體"/>
                <a:cs typeface="Arial" panose="020B0604020202020204" pitchFamily="34" charset="0"/>
              </a:rPr>
              <a:t> </a:t>
            </a:r>
            <a:r>
              <a:rPr kumimoji="1" lang="zh-TW" altLang="en-US" sz="2000" b="1">
                <a:solidFill>
                  <a:schemeClr val="bg1"/>
                </a:solidFill>
                <a:latin typeface="Arial" panose="020B0604020202020204" pitchFamily="34" charset="0"/>
                <a:ea typeface="微軟正黑體"/>
                <a:cs typeface="Arial" panose="020B0604020202020204" pitchFamily="34" charset="0"/>
              </a:rPr>
              <a:t>PCIe</a:t>
            </a:r>
            <a:r>
              <a:rPr kumimoji="1" lang="en-US" altLang="zh-TW" sz="2000" b="1">
                <a:solidFill>
                  <a:schemeClr val="bg1"/>
                </a:solidFill>
                <a:latin typeface="Arial" panose="020B0604020202020204" pitchFamily="34" charset="0"/>
                <a:ea typeface="微軟正黑體"/>
                <a:cs typeface="Arial" panose="020B0604020202020204" pitchFamily="34" charset="0"/>
              </a:rPr>
              <a:t> lanes</a:t>
            </a:r>
            <a:endParaRPr kumimoji="1" lang="zh-TW" altLang="en-US" sz="2000" b="1">
              <a:solidFill>
                <a:schemeClr val="bg1"/>
              </a:solidFill>
              <a:latin typeface="Arial" panose="020B0604020202020204" pitchFamily="34" charset="0"/>
              <a:ea typeface="微軟正黑體"/>
              <a:cs typeface="Arial" panose="020B0604020202020204" pitchFamily="34" charset="0"/>
            </a:endParaRPr>
          </a:p>
          <a:p>
            <a:pPr algn="ctr"/>
            <a:r>
              <a:rPr kumimoji="1" lang="en-US" altLang="zh-TW" sz="2000">
                <a:solidFill>
                  <a:schemeClr val="bg1"/>
                </a:solidFill>
                <a:latin typeface="Arial" panose="020B0604020202020204" pitchFamily="34" charset="0"/>
                <a:ea typeface="微軟正黑體"/>
                <a:cs typeface="Arial" panose="020B0604020202020204" pitchFamily="34" charset="0"/>
              </a:rPr>
              <a:t>Each SSD gets 4X PCIe lane bandwidth </a:t>
            </a:r>
            <a:r>
              <a:rPr kumimoji="1" lang="en-US" altLang="zh-TW" sz="2000" b="1">
                <a:solidFill>
                  <a:schemeClr val="bg1"/>
                </a:solidFill>
                <a:latin typeface="Arial" panose="020B0604020202020204" pitchFamily="34" charset="0"/>
                <a:ea typeface="微軟正黑體"/>
                <a:cs typeface="Arial" panose="020B0604020202020204" pitchFamily="34" charset="0"/>
              </a:rPr>
              <a:t>(64Ｇb/s)</a:t>
            </a:r>
            <a:endParaRPr lang="zh-TW" altLang="en-US" sz="2000" b="1">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571010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idx="4294967295"/>
          </p:nvPr>
        </p:nvSpPr>
        <p:spPr>
          <a:xfrm>
            <a:off x="449755" y="357188"/>
            <a:ext cx="11275399" cy="898525"/>
          </a:xfrm>
        </p:spPr>
        <p:txBody>
          <a:bodyPr>
            <a:noAutofit/>
          </a:bodyPr>
          <a:lstStyle/>
          <a:p>
            <a:pPr algn="ctr"/>
            <a:r>
              <a:rPr lang="zh-CN" altLang="en-US" sz="3600" b="1">
                <a:solidFill>
                  <a:schemeClr val="bg1"/>
                </a:solidFill>
                <a:latin typeface="Arial" panose="020B0604020202020204" pitchFamily="34" charset="0"/>
                <a:ea typeface="微軟正黑體"/>
                <a:cs typeface="Arial" panose="020B0604020202020204" pitchFamily="34" charset="0"/>
              </a:rPr>
              <a:t>Hyper Data Protector</a:t>
            </a:r>
            <a:r>
              <a:rPr lang="zh-TW" altLang="en-US" sz="3600" b="1">
                <a:solidFill>
                  <a:schemeClr val="bg1"/>
                </a:solidFill>
                <a:latin typeface="Arial" panose="020B0604020202020204" pitchFamily="34" charset="0"/>
                <a:ea typeface="微軟正黑體"/>
                <a:cs typeface="Arial" panose="020B0604020202020204" pitchFamily="34" charset="0"/>
              </a:rPr>
              <a:t> </a:t>
            </a:r>
            <a:r>
              <a:rPr lang="en-US" altLang="zh-TW" sz="3600" b="1">
                <a:solidFill>
                  <a:schemeClr val="bg1"/>
                </a:solidFill>
                <a:latin typeface="Arial" panose="020B0604020202020204" pitchFamily="34" charset="0"/>
                <a:ea typeface="微軟正黑體"/>
                <a:cs typeface="Arial" panose="020B0604020202020204" pitchFamily="34" charset="0"/>
              </a:rPr>
              <a:t>is a l</a:t>
            </a:r>
            <a:r>
              <a:rPr lang="en" altLang="zh-TW" sz="3600" b="1" err="1">
                <a:solidFill>
                  <a:schemeClr val="bg1"/>
                </a:solidFill>
                <a:latin typeface="Arial" panose="020B0604020202020204" pitchFamily="34" charset="0"/>
                <a:cs typeface="Arial" panose="020B0604020202020204" pitchFamily="34" charset="0"/>
              </a:rPr>
              <a:t>icense</a:t>
            </a:r>
            <a:r>
              <a:rPr lang="en" altLang="zh-TW" sz="3600" b="1">
                <a:solidFill>
                  <a:schemeClr val="bg1"/>
                </a:solidFill>
                <a:latin typeface="Arial" panose="020B0604020202020204" pitchFamily="34" charset="0"/>
                <a:cs typeface="Arial" panose="020B0604020202020204" pitchFamily="34" charset="0"/>
              </a:rPr>
              <a:t>-free VMware</a:t>
            </a:r>
            <a:r>
              <a:rPr lang="en" altLang="zh-TW" sz="3600" b="1" baseline="30000">
                <a:solidFill>
                  <a:schemeClr val="bg1"/>
                </a:solidFill>
                <a:latin typeface="Arial" panose="020B0604020202020204" pitchFamily="34" charset="0"/>
                <a:cs typeface="Arial" panose="020B0604020202020204" pitchFamily="34" charset="0"/>
              </a:rPr>
              <a:t>®</a:t>
            </a:r>
            <a:r>
              <a:rPr lang="en" altLang="zh-TW" sz="3600" b="1">
                <a:solidFill>
                  <a:schemeClr val="bg1"/>
                </a:solidFill>
                <a:latin typeface="Arial" panose="020B0604020202020204" pitchFamily="34" charset="0"/>
                <a:cs typeface="Arial" panose="020B0604020202020204" pitchFamily="34" charset="0"/>
              </a:rPr>
              <a:t> and Hyper-V backup appliance. Unlimited.</a:t>
            </a:r>
            <a:endParaRPr lang="zh-CN" altLang="en-US" sz="3600" b="1">
              <a:solidFill>
                <a:schemeClr val="bg1"/>
              </a:solidFill>
              <a:latin typeface="Arial" panose="020B0604020202020204" pitchFamily="34" charset="0"/>
              <a:ea typeface="微軟正黑體"/>
              <a:cs typeface="Arial" panose="020B0604020202020204" pitchFamily="34" charset="0"/>
            </a:endParaRPr>
          </a:p>
        </p:txBody>
      </p:sp>
      <p:grpSp>
        <p:nvGrpSpPr>
          <p:cNvPr id="7" name="群組 6">
            <a:extLst>
              <a:ext uri="{FF2B5EF4-FFF2-40B4-BE49-F238E27FC236}">
                <a16:creationId xmlns:a16="http://schemas.microsoft.com/office/drawing/2014/main" id="{8BB581AB-39B2-3F44-B79A-1714AAC17EC7}"/>
              </a:ext>
            </a:extLst>
          </p:cNvPr>
          <p:cNvGrpSpPr/>
          <p:nvPr/>
        </p:nvGrpSpPr>
        <p:grpSpPr>
          <a:xfrm>
            <a:off x="1299902" y="4320401"/>
            <a:ext cx="2437667" cy="2308772"/>
            <a:chOff x="717589" y="2231079"/>
            <a:chExt cx="2416341" cy="2303682"/>
          </a:xfrm>
          <a:solidFill>
            <a:srgbClr val="0070C0"/>
          </a:solidFill>
        </p:grpSpPr>
        <p:pic>
          <p:nvPicPr>
            <p:cNvPr id="14" name="圖形 13">
              <a:extLst>
                <a:ext uri="{FF2B5EF4-FFF2-40B4-BE49-F238E27FC236}">
                  <a16:creationId xmlns:a16="http://schemas.microsoft.com/office/drawing/2014/main" id="{3BF054B3-FDBD-214B-A351-00CA63AA521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7589" y="2231079"/>
              <a:ext cx="2416341" cy="2303682"/>
            </a:xfrm>
            <a:prstGeom prst="rect">
              <a:avLst/>
            </a:prstGeom>
          </p:spPr>
        </p:pic>
        <p:pic>
          <p:nvPicPr>
            <p:cNvPr id="15" name="圖形 14">
              <a:extLst>
                <a:ext uri="{FF2B5EF4-FFF2-40B4-BE49-F238E27FC236}">
                  <a16:creationId xmlns:a16="http://schemas.microsoft.com/office/drawing/2014/main" id="{007FCE6F-F25F-8A4B-BEE9-659EE0F4DFC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8867" y="2485642"/>
              <a:ext cx="772857" cy="772857"/>
            </a:xfrm>
            <a:prstGeom prst="rect">
              <a:avLst/>
            </a:prstGeom>
          </p:spPr>
        </p:pic>
      </p:grpSp>
      <p:pic>
        <p:nvPicPr>
          <p:cNvPr id="8" name="圖形 7">
            <a:extLst>
              <a:ext uri="{FF2B5EF4-FFF2-40B4-BE49-F238E27FC236}">
                <a16:creationId xmlns:a16="http://schemas.microsoft.com/office/drawing/2014/main" id="{E456A7AD-607E-674D-A811-0E6821B5EB4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68632" y="4275468"/>
            <a:ext cx="2437667" cy="2308772"/>
          </a:xfrm>
          <a:prstGeom prst="rect">
            <a:avLst/>
          </a:prstGeom>
        </p:spPr>
      </p:pic>
      <p:pic>
        <p:nvPicPr>
          <p:cNvPr id="9" name="圖形 8">
            <a:extLst>
              <a:ext uri="{FF2B5EF4-FFF2-40B4-BE49-F238E27FC236}">
                <a16:creationId xmlns:a16="http://schemas.microsoft.com/office/drawing/2014/main" id="{E2E4D19A-1536-4B4D-94C0-DFC33C8C9A7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r="56132"/>
          <a:stretch/>
        </p:blipFill>
        <p:spPr>
          <a:xfrm>
            <a:off x="9941604" y="4580404"/>
            <a:ext cx="723923" cy="674940"/>
          </a:xfrm>
          <a:prstGeom prst="rect">
            <a:avLst/>
          </a:prstGeom>
        </p:spPr>
      </p:pic>
      <p:pic>
        <p:nvPicPr>
          <p:cNvPr id="13" name="圖片 12" descr="一張含有 畫畫, 傘 的圖片&#10;&#10;自動產生的描述">
            <a:extLst>
              <a:ext uri="{FF2B5EF4-FFF2-40B4-BE49-F238E27FC236}">
                <a16:creationId xmlns:a16="http://schemas.microsoft.com/office/drawing/2014/main" id="{F1C92EE6-1B32-EC44-943A-0111126B541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95750" y="4320401"/>
            <a:ext cx="1051353" cy="1044458"/>
          </a:xfrm>
          <a:prstGeom prst="rect">
            <a:avLst/>
          </a:prstGeom>
          <a:noFill/>
        </p:spPr>
      </p:pic>
      <p:pic>
        <p:nvPicPr>
          <p:cNvPr id="19" name="圖形 18">
            <a:extLst>
              <a:ext uri="{FF2B5EF4-FFF2-40B4-BE49-F238E27FC236}">
                <a16:creationId xmlns:a16="http://schemas.microsoft.com/office/drawing/2014/main" id="{18FA1B93-3440-0E4E-9778-712C5ED06E8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863781" y="3924458"/>
            <a:ext cx="1548434" cy="204554"/>
          </a:xfrm>
          <a:prstGeom prst="rect">
            <a:avLst/>
          </a:prstGeom>
        </p:spPr>
      </p:pic>
      <p:sp>
        <p:nvSpPr>
          <p:cNvPr id="21" name="文字方塊 20">
            <a:extLst>
              <a:ext uri="{FF2B5EF4-FFF2-40B4-BE49-F238E27FC236}">
                <a16:creationId xmlns:a16="http://schemas.microsoft.com/office/drawing/2014/main" id="{B3302A2F-F62F-C24B-911F-51DFAE4A998E}"/>
              </a:ext>
            </a:extLst>
          </p:cNvPr>
          <p:cNvSpPr txBox="1"/>
          <p:nvPr/>
        </p:nvSpPr>
        <p:spPr>
          <a:xfrm>
            <a:off x="8319330" y="3770551"/>
            <a:ext cx="2648482" cy="461665"/>
          </a:xfrm>
          <a:prstGeom prst="rect">
            <a:avLst/>
          </a:prstGeom>
          <a:noFill/>
        </p:spPr>
        <p:txBody>
          <a:bodyPr wrap="none" rtlCol="0">
            <a:spAutoFit/>
          </a:bodyPr>
          <a:lstStyle/>
          <a:p>
            <a:r>
              <a:rPr kumimoji="1" lang="en-US" altLang="zh-TW" sz="2400">
                <a:solidFill>
                  <a:schemeClr val="bg1"/>
                </a:solidFill>
                <a:latin typeface="Arial" panose="020B0604020202020204" pitchFamily="34" charset="0"/>
                <a:cs typeface="Arial" panose="020B0604020202020204" pitchFamily="34" charset="0"/>
              </a:rPr>
              <a:t>Microsoft Hyper-V</a:t>
            </a:r>
            <a:endParaRPr kumimoji="1" lang="zh-TW" altLang="en-US" sz="2400">
              <a:solidFill>
                <a:schemeClr val="bg1"/>
              </a:solidFill>
              <a:latin typeface="Arial" panose="020B0604020202020204" pitchFamily="34" charset="0"/>
              <a:cs typeface="Arial" panose="020B0604020202020204" pitchFamily="34" charset="0"/>
            </a:endParaRPr>
          </a:p>
        </p:txBody>
      </p:sp>
      <p:sp>
        <p:nvSpPr>
          <p:cNvPr id="22" name="文字方塊 21">
            <a:extLst>
              <a:ext uri="{FF2B5EF4-FFF2-40B4-BE49-F238E27FC236}">
                <a16:creationId xmlns:a16="http://schemas.microsoft.com/office/drawing/2014/main" id="{88F2C2E5-63E8-1F49-B399-C372F133C982}"/>
              </a:ext>
            </a:extLst>
          </p:cNvPr>
          <p:cNvSpPr txBox="1"/>
          <p:nvPr/>
        </p:nvSpPr>
        <p:spPr>
          <a:xfrm>
            <a:off x="4700672" y="3809817"/>
            <a:ext cx="3442605" cy="461665"/>
          </a:xfrm>
          <a:prstGeom prst="rect">
            <a:avLst/>
          </a:prstGeom>
          <a:noFill/>
        </p:spPr>
        <p:txBody>
          <a:bodyPr wrap="square" rtlCol="0">
            <a:spAutoFit/>
          </a:bodyPr>
          <a:lstStyle/>
          <a:p>
            <a:r>
              <a:rPr kumimoji="1" lang="en-US" altLang="zh-TW" sz="2400">
                <a:solidFill>
                  <a:schemeClr val="bg1"/>
                </a:solidFill>
                <a:latin typeface="Arial" panose="020B0604020202020204" pitchFamily="34" charset="0"/>
                <a:cs typeface="Arial" panose="020B0604020202020204" pitchFamily="34" charset="0"/>
              </a:rPr>
              <a:t>Hyper Data Protector</a:t>
            </a:r>
            <a:endParaRPr kumimoji="1" lang="zh-TW" altLang="en-US" sz="2400">
              <a:solidFill>
                <a:schemeClr val="bg1"/>
              </a:solidFill>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025A0123-5003-4F93-BFAF-2A57DE4D1893}"/>
              </a:ext>
            </a:extLst>
          </p:cNvPr>
          <p:cNvSpPr txBox="1"/>
          <p:nvPr/>
        </p:nvSpPr>
        <p:spPr>
          <a:xfrm>
            <a:off x="6415049" y="2097767"/>
            <a:ext cx="4586512" cy="400110"/>
          </a:xfrm>
          <a:prstGeom prst="rect">
            <a:avLst/>
          </a:prstGeom>
          <a:noFill/>
        </p:spPr>
        <p:txBody>
          <a:bodyPr wrap="none" rtlCol="0">
            <a:spAutoFit/>
          </a:bodyPr>
          <a:lstStyle/>
          <a:p>
            <a:r>
              <a:rPr kumimoji="1" lang="en-US" altLang="zh-TW" sz="2000">
                <a:solidFill>
                  <a:schemeClr val="bg1"/>
                </a:solidFill>
                <a:latin typeface="Arial" panose="020B0604020202020204" pitchFamily="34" charset="0"/>
                <a:cs typeface="Arial" panose="020B0604020202020204" pitchFamily="34" charset="0"/>
              </a:rPr>
              <a:t>Windows10 / Server2016/ Server 2019</a:t>
            </a:r>
            <a:endParaRPr kumimoji="1" lang="zh-TW" altLang="en-US" sz="2000">
              <a:solidFill>
                <a:schemeClr val="bg1"/>
              </a:solidFill>
              <a:latin typeface="Arial" panose="020B0604020202020204" pitchFamily="34" charset="0"/>
              <a:cs typeface="Arial" panose="020B0604020202020204" pitchFamily="34" charset="0"/>
            </a:endParaRPr>
          </a:p>
        </p:txBody>
      </p:sp>
      <p:sp>
        <p:nvSpPr>
          <p:cNvPr id="3" name="弧形 2">
            <a:extLst>
              <a:ext uri="{FF2B5EF4-FFF2-40B4-BE49-F238E27FC236}">
                <a16:creationId xmlns:a16="http://schemas.microsoft.com/office/drawing/2014/main" id="{8F7DC27A-AE85-4057-B9AE-CF3DBEF1F67F}"/>
              </a:ext>
            </a:extLst>
          </p:cNvPr>
          <p:cNvSpPr/>
          <p:nvPr/>
        </p:nvSpPr>
        <p:spPr>
          <a:xfrm rot="16413414">
            <a:off x="6194680" y="2769783"/>
            <a:ext cx="2560175" cy="2224262"/>
          </a:xfrm>
          <a:prstGeom prst="arc">
            <a:avLst/>
          </a:prstGeom>
          <a:ln w="50800">
            <a:solidFill>
              <a:srgbClr val="03D2FB"/>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solidFill>
              <a:latin typeface="Arial" panose="020B0604020202020204" pitchFamily="34" charset="0"/>
              <a:cs typeface="Arial" panose="020B0604020202020204" pitchFamily="34" charset="0"/>
            </a:endParaRPr>
          </a:p>
        </p:txBody>
      </p:sp>
      <p:grpSp>
        <p:nvGrpSpPr>
          <p:cNvPr id="16" name="群組 15">
            <a:extLst>
              <a:ext uri="{FF2B5EF4-FFF2-40B4-BE49-F238E27FC236}">
                <a16:creationId xmlns:a16="http://schemas.microsoft.com/office/drawing/2014/main" id="{0DF83A04-794B-4856-A2FB-E7664FA06674}"/>
              </a:ext>
            </a:extLst>
          </p:cNvPr>
          <p:cNvGrpSpPr/>
          <p:nvPr/>
        </p:nvGrpSpPr>
        <p:grpSpPr>
          <a:xfrm>
            <a:off x="7666890" y="2537775"/>
            <a:ext cx="1062282" cy="726423"/>
            <a:chOff x="8629994" y="2510573"/>
            <a:chExt cx="1062282" cy="726423"/>
          </a:xfrm>
        </p:grpSpPr>
        <p:sp>
          <p:nvSpPr>
            <p:cNvPr id="10" name="矩形 9">
              <a:extLst>
                <a:ext uri="{FF2B5EF4-FFF2-40B4-BE49-F238E27FC236}">
                  <a16:creationId xmlns:a16="http://schemas.microsoft.com/office/drawing/2014/main" id="{79259957-D564-4862-B30D-584B1B242BD2}"/>
                </a:ext>
              </a:extLst>
            </p:cNvPr>
            <p:cNvSpPr/>
            <p:nvPr/>
          </p:nvSpPr>
          <p:spPr>
            <a:xfrm>
              <a:off x="8903845" y="2594451"/>
              <a:ext cx="788431" cy="507318"/>
            </a:xfrm>
            <a:prstGeom prst="rect">
              <a:avLst/>
            </a:prstGeom>
            <a:solidFill>
              <a:srgbClr val="12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3" name="手繪多邊形: 圖案 398">
              <a:extLst>
                <a:ext uri="{FF2B5EF4-FFF2-40B4-BE49-F238E27FC236}">
                  <a16:creationId xmlns:a16="http://schemas.microsoft.com/office/drawing/2014/main" id="{57297B9C-1AB8-467F-BCEF-5D820A3FAF11}"/>
                </a:ext>
              </a:extLst>
            </p:cNvPr>
            <p:cNvSpPr/>
            <p:nvPr/>
          </p:nvSpPr>
          <p:spPr>
            <a:xfrm>
              <a:off x="8882833" y="2510573"/>
              <a:ext cx="809443" cy="712928"/>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2700" cap="rnd">
              <a:solidFill>
                <a:schemeClr val="bg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sp>
          <p:nvSpPr>
            <p:cNvPr id="34" name="手繪多邊形: 圖案 399">
              <a:extLst>
                <a:ext uri="{FF2B5EF4-FFF2-40B4-BE49-F238E27FC236}">
                  <a16:creationId xmlns:a16="http://schemas.microsoft.com/office/drawing/2014/main" id="{3BC1823A-592F-43DE-9DE5-946F1EF85E86}"/>
                </a:ext>
              </a:extLst>
            </p:cNvPr>
            <p:cNvSpPr/>
            <p:nvPr/>
          </p:nvSpPr>
          <p:spPr>
            <a:xfrm>
              <a:off x="8629994" y="2594451"/>
              <a:ext cx="273851" cy="642545"/>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2700" cap="flat">
              <a:solidFill>
                <a:schemeClr val="bg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grpSp>
      <p:sp>
        <p:nvSpPr>
          <p:cNvPr id="4" name="箭號: 向右 3">
            <a:extLst>
              <a:ext uri="{FF2B5EF4-FFF2-40B4-BE49-F238E27FC236}">
                <a16:creationId xmlns:a16="http://schemas.microsoft.com/office/drawing/2014/main" id="{EE61DA57-8937-4BBD-8B1B-38FE009F07BB}"/>
              </a:ext>
            </a:extLst>
          </p:cNvPr>
          <p:cNvSpPr/>
          <p:nvPr/>
        </p:nvSpPr>
        <p:spPr>
          <a:xfrm>
            <a:off x="2533651" y="5656460"/>
            <a:ext cx="2062852" cy="681317"/>
          </a:xfrm>
          <a:prstGeom prst="rightArrow">
            <a:avLst/>
          </a:prstGeom>
          <a:gradFill>
            <a:gsLst>
              <a:gs pos="100000">
                <a:srgbClr val="CF5CA2"/>
              </a:gs>
              <a:gs pos="0">
                <a:srgbClr val="0070C0">
                  <a:alpha val="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5" name="箭號: 向右 34">
            <a:extLst>
              <a:ext uri="{FF2B5EF4-FFF2-40B4-BE49-F238E27FC236}">
                <a16:creationId xmlns:a16="http://schemas.microsoft.com/office/drawing/2014/main" id="{F42CBD1E-0B35-430E-A8FF-4DD4D9BAB4E2}"/>
              </a:ext>
            </a:extLst>
          </p:cNvPr>
          <p:cNvSpPr/>
          <p:nvPr/>
        </p:nvSpPr>
        <p:spPr>
          <a:xfrm rot="10800000">
            <a:off x="7370975" y="5708936"/>
            <a:ext cx="2062852" cy="681317"/>
          </a:xfrm>
          <a:prstGeom prst="rightArrow">
            <a:avLst/>
          </a:prstGeom>
          <a:gradFill>
            <a:gsLst>
              <a:gs pos="100000">
                <a:srgbClr val="CF5CA2"/>
              </a:gs>
              <a:gs pos="0">
                <a:srgbClr val="0070C0">
                  <a:alpha val="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36" name="群組 35">
            <a:extLst>
              <a:ext uri="{FF2B5EF4-FFF2-40B4-BE49-F238E27FC236}">
                <a16:creationId xmlns:a16="http://schemas.microsoft.com/office/drawing/2014/main" id="{06B0723D-C7BB-48F3-BFC7-FA061CC6C602}"/>
              </a:ext>
            </a:extLst>
          </p:cNvPr>
          <p:cNvGrpSpPr/>
          <p:nvPr/>
        </p:nvGrpSpPr>
        <p:grpSpPr>
          <a:xfrm>
            <a:off x="8840930" y="2512750"/>
            <a:ext cx="1062282" cy="726423"/>
            <a:chOff x="8629994" y="2510573"/>
            <a:chExt cx="1062282" cy="726423"/>
          </a:xfrm>
        </p:grpSpPr>
        <p:sp>
          <p:nvSpPr>
            <p:cNvPr id="37" name="矩形 36">
              <a:extLst>
                <a:ext uri="{FF2B5EF4-FFF2-40B4-BE49-F238E27FC236}">
                  <a16:creationId xmlns:a16="http://schemas.microsoft.com/office/drawing/2014/main" id="{BFE574B4-B010-47FB-A3F4-D252676496E3}"/>
                </a:ext>
              </a:extLst>
            </p:cNvPr>
            <p:cNvSpPr/>
            <p:nvPr/>
          </p:nvSpPr>
          <p:spPr>
            <a:xfrm>
              <a:off x="8903845" y="2594451"/>
              <a:ext cx="788431" cy="507318"/>
            </a:xfrm>
            <a:prstGeom prst="rect">
              <a:avLst/>
            </a:prstGeom>
            <a:solidFill>
              <a:srgbClr val="12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8" name="手繪多邊形: 圖案 398">
              <a:extLst>
                <a:ext uri="{FF2B5EF4-FFF2-40B4-BE49-F238E27FC236}">
                  <a16:creationId xmlns:a16="http://schemas.microsoft.com/office/drawing/2014/main" id="{9660CF79-955F-4FC2-9BED-296F692FCDA9}"/>
                </a:ext>
              </a:extLst>
            </p:cNvPr>
            <p:cNvSpPr/>
            <p:nvPr/>
          </p:nvSpPr>
          <p:spPr>
            <a:xfrm>
              <a:off x="8882833" y="2510573"/>
              <a:ext cx="809443" cy="712928"/>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solidFill>
              <a:srgbClr val="0070C0"/>
            </a:solidFill>
            <a:ln w="12700" cap="rnd">
              <a:solidFill>
                <a:schemeClr val="bg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sp>
          <p:nvSpPr>
            <p:cNvPr id="39" name="手繪多邊形: 圖案 399">
              <a:extLst>
                <a:ext uri="{FF2B5EF4-FFF2-40B4-BE49-F238E27FC236}">
                  <a16:creationId xmlns:a16="http://schemas.microsoft.com/office/drawing/2014/main" id="{EBD0A4CE-284C-4271-BB73-2EFB1AEBBF6F}"/>
                </a:ext>
              </a:extLst>
            </p:cNvPr>
            <p:cNvSpPr/>
            <p:nvPr/>
          </p:nvSpPr>
          <p:spPr>
            <a:xfrm>
              <a:off x="8629994" y="2594451"/>
              <a:ext cx="273851" cy="642545"/>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solidFill>
              <a:srgbClr val="0070C0"/>
            </a:solidFill>
            <a:ln w="12700" cap="flat">
              <a:solidFill>
                <a:schemeClr val="bg1"/>
              </a:solidFill>
              <a:prstDash val="solid"/>
              <a:miter/>
            </a:ln>
          </p:spPr>
          <p:txBody>
            <a:bodyPr wrap="square" rtlCol="0" anchor="ctr">
              <a:noAutofit/>
            </a:bodyPr>
            <a:lstStyle/>
            <a:p>
              <a:endParaRPr lang="zh-TW" altLang="en-US" sz="2400">
                <a:latin typeface="Arial" panose="020B0604020202020204" pitchFamily="34" charset="0"/>
                <a:cs typeface="Arial" panose="020B0604020202020204" pitchFamily="34" charset="0"/>
              </a:endParaRPr>
            </a:p>
          </p:txBody>
        </p:sp>
      </p:grpSp>
      <p:pic>
        <p:nvPicPr>
          <p:cNvPr id="40" name="圖片 39">
            <a:extLst>
              <a:ext uri="{FF2B5EF4-FFF2-40B4-BE49-F238E27FC236}">
                <a16:creationId xmlns:a16="http://schemas.microsoft.com/office/drawing/2014/main" id="{A0989943-5CC4-4D82-AE94-ADC8663D92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12614" y="1030026"/>
            <a:ext cx="1129631" cy="1293428"/>
          </a:xfrm>
          <a:prstGeom prst="rect">
            <a:avLst/>
          </a:prstGeom>
        </p:spPr>
      </p:pic>
      <p:sp>
        <p:nvSpPr>
          <p:cNvPr id="28" name="文字方塊 27">
            <a:extLst>
              <a:ext uri="{FF2B5EF4-FFF2-40B4-BE49-F238E27FC236}">
                <a16:creationId xmlns:a16="http://schemas.microsoft.com/office/drawing/2014/main" id="{3E72078F-0388-8142-8092-5FB2EEDF2D68}"/>
              </a:ext>
            </a:extLst>
          </p:cNvPr>
          <p:cNvSpPr txBox="1"/>
          <p:nvPr/>
        </p:nvSpPr>
        <p:spPr>
          <a:xfrm>
            <a:off x="900859" y="1690981"/>
            <a:ext cx="4988168" cy="1747801"/>
          </a:xfrm>
          <a:prstGeom prst="rect">
            <a:avLst/>
          </a:prstGeom>
          <a:noFill/>
        </p:spPr>
        <p:txBody>
          <a:bodyPr wrap="square">
            <a:spAutoFit/>
          </a:bodyPr>
          <a:lstStyle/>
          <a:p>
            <a:r>
              <a:rPr lang="en" altLang="zh-TW" b="0" i="0">
                <a:solidFill>
                  <a:schemeClr val="bg1"/>
                </a:solidFill>
                <a:effectLst/>
                <a:latin typeface="Arial" panose="020B0604020202020204" pitchFamily="34" charset="0"/>
                <a:cs typeface="Arial" panose="020B0604020202020204" pitchFamily="34" charset="0"/>
              </a:rPr>
              <a:t>With only one QNAP NAS required and with no license fees to pay, you can backup unlimited VMware® and Hyper-V environments. Hyper Data Protector provides you with a cost-effective and reliable disaster recovery plan, ensuring 24/7 operation of your services.</a:t>
            </a:r>
            <a:endParaRPr lang="zh-TW" altLang="en-US">
              <a:solidFill>
                <a:schemeClr val="bg1"/>
              </a:solidFill>
              <a:latin typeface="Arial" panose="020B0604020202020204" pitchFamily="34" charset="0"/>
              <a:cs typeface="Arial" panose="020B0604020202020204" pitchFamily="34" charset="0"/>
            </a:endParaRPr>
          </a:p>
        </p:txBody>
      </p:sp>
      <p:sp>
        <p:nvSpPr>
          <p:cNvPr id="30" name="文字方塊 29">
            <a:extLst>
              <a:ext uri="{FF2B5EF4-FFF2-40B4-BE49-F238E27FC236}">
                <a16:creationId xmlns:a16="http://schemas.microsoft.com/office/drawing/2014/main" id="{4D3DC5FC-50EB-E547-8186-66B01D1C183B}"/>
              </a:ext>
            </a:extLst>
          </p:cNvPr>
          <p:cNvSpPr txBox="1"/>
          <p:nvPr/>
        </p:nvSpPr>
        <p:spPr>
          <a:xfrm>
            <a:off x="3051707" y="5350091"/>
            <a:ext cx="6097348" cy="369332"/>
          </a:xfrm>
          <a:prstGeom prst="rect">
            <a:avLst/>
          </a:prstGeom>
          <a:noFill/>
        </p:spPr>
        <p:txBody>
          <a:bodyPr wrap="square">
            <a:spAutoFit/>
          </a:bodyPr>
          <a:lstStyle/>
          <a:p>
            <a:pPr algn="ctr" fontAlgn="base"/>
            <a:r>
              <a:rPr lang="en" altLang="zh-TW" b="0" i="0">
                <a:solidFill>
                  <a:schemeClr val="bg1"/>
                </a:solidFill>
                <a:effectLst/>
                <a:latin typeface="Arial" panose="020B0604020202020204" pitchFamily="34" charset="0"/>
                <a:cs typeface="Arial" panose="020B0604020202020204" pitchFamily="34" charset="0"/>
              </a:rPr>
              <a:t>Easy VM backup with multi-version retention</a:t>
            </a:r>
          </a:p>
        </p:txBody>
      </p:sp>
      <p:pic>
        <p:nvPicPr>
          <p:cNvPr id="29" name="圖片 28" descr="一張含有 文字, 電子用品 的圖片&#10;&#10;自動產生的描述">
            <a:extLst>
              <a:ext uri="{FF2B5EF4-FFF2-40B4-BE49-F238E27FC236}">
                <a16:creationId xmlns:a16="http://schemas.microsoft.com/office/drawing/2014/main" id="{3CB0A449-FCE3-E5C6-0CDB-F25B5AB6B15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63221" y="5714657"/>
            <a:ext cx="3241037" cy="553569"/>
          </a:xfrm>
          <a:prstGeom prst="rect">
            <a:avLst/>
          </a:prstGeom>
        </p:spPr>
      </p:pic>
    </p:spTree>
    <p:extLst>
      <p:ext uri="{BB962C8B-B14F-4D97-AF65-F5344CB8AC3E}">
        <p14:creationId xmlns:p14="http://schemas.microsoft.com/office/powerpoint/2010/main" val="15747319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Google Shape;79;p16">
            <a:extLst>
              <a:ext uri="{FF2B5EF4-FFF2-40B4-BE49-F238E27FC236}">
                <a16:creationId xmlns:a16="http://schemas.microsoft.com/office/drawing/2014/main" id="{460DB8B0-1C37-696B-2008-2BA0D87C86A4}"/>
              </a:ext>
            </a:extLst>
          </p:cNvPr>
          <p:cNvSpPr txBox="1">
            <a:spLocks/>
          </p:cNvSpPr>
          <p:nvPr/>
        </p:nvSpPr>
        <p:spPr>
          <a:xfrm>
            <a:off x="409535" y="273245"/>
            <a:ext cx="11326448" cy="144153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3600" b="1" err="1">
                <a:solidFill>
                  <a:schemeClr val="bg1"/>
                </a:solidFill>
                <a:latin typeface="+mj-lt"/>
                <a:cs typeface="Arial" panose="020B0604020202020204" pitchFamily="34" charset="0"/>
              </a:rPr>
              <a:t>QuObjects</a:t>
            </a:r>
            <a:r>
              <a:rPr lang="en-US" altLang="zh-TW" sz="3600" b="1">
                <a:solidFill>
                  <a:schemeClr val="bg1"/>
                </a:solidFill>
                <a:latin typeface="+mj-lt"/>
                <a:cs typeface="Arial" panose="020B0604020202020204" pitchFamily="34" charset="0"/>
              </a:rPr>
              <a:t> </a:t>
            </a:r>
            <a:r>
              <a:rPr lang="en" altLang="zh-TW" sz="3600" b="1">
                <a:solidFill>
                  <a:schemeClr val="bg1"/>
                </a:solidFill>
                <a:latin typeface="+mj-lt"/>
                <a:cs typeface="Arial" panose="020B0604020202020204" pitchFamily="34" charset="0"/>
              </a:rPr>
              <a:t>for object storage development </a:t>
            </a:r>
          </a:p>
          <a:p>
            <a:pPr algn="ctr"/>
            <a:r>
              <a:rPr lang="en" altLang="zh-TW" sz="3600" b="1">
                <a:solidFill>
                  <a:schemeClr val="bg1"/>
                </a:solidFill>
                <a:latin typeface="+mj-lt"/>
                <a:cs typeface="Arial" panose="020B0604020202020204" pitchFamily="34" charset="0"/>
              </a:rPr>
              <a:t>&amp; testing, and backing up cold data from the cloud</a:t>
            </a:r>
            <a:endParaRPr lang="en-US" sz="3600" b="1">
              <a:solidFill>
                <a:schemeClr val="bg1"/>
              </a:solidFill>
              <a:latin typeface="+mj-lt"/>
              <a:cs typeface="Arial" panose="020B0604020202020204" pitchFamily="34" charset="0"/>
            </a:endParaRPr>
          </a:p>
        </p:txBody>
      </p:sp>
      <p:grpSp>
        <p:nvGrpSpPr>
          <p:cNvPr id="772" name="群組 771">
            <a:extLst>
              <a:ext uri="{FF2B5EF4-FFF2-40B4-BE49-F238E27FC236}">
                <a16:creationId xmlns:a16="http://schemas.microsoft.com/office/drawing/2014/main" id="{4E524705-C55C-5BC1-7F6D-29B0F5432EA6}"/>
              </a:ext>
            </a:extLst>
          </p:cNvPr>
          <p:cNvGrpSpPr/>
          <p:nvPr/>
        </p:nvGrpSpPr>
        <p:grpSpPr>
          <a:xfrm>
            <a:off x="747427" y="3202918"/>
            <a:ext cx="7731700" cy="266191"/>
            <a:chOff x="466825" y="3603924"/>
            <a:chExt cx="8893914" cy="306204"/>
          </a:xfrm>
        </p:grpSpPr>
        <p:grpSp>
          <p:nvGrpSpPr>
            <p:cNvPr id="773" name="群組 772">
              <a:extLst>
                <a:ext uri="{FF2B5EF4-FFF2-40B4-BE49-F238E27FC236}">
                  <a16:creationId xmlns:a16="http://schemas.microsoft.com/office/drawing/2014/main" id="{4E343B01-43B5-C375-AED7-1C88A2FD006E}"/>
                </a:ext>
              </a:extLst>
            </p:cNvPr>
            <p:cNvGrpSpPr/>
            <p:nvPr/>
          </p:nvGrpSpPr>
          <p:grpSpPr>
            <a:xfrm>
              <a:off x="466825" y="3603924"/>
              <a:ext cx="957350" cy="302241"/>
              <a:chOff x="466825" y="3603924"/>
              <a:chExt cx="957350" cy="302241"/>
            </a:xfrm>
            <a:solidFill>
              <a:schemeClr val="bg1"/>
            </a:solidFill>
          </p:grpSpPr>
          <p:sp>
            <p:nvSpPr>
              <p:cNvPr id="829" name="手繪多邊形: 圖案 7">
                <a:extLst>
                  <a:ext uri="{FF2B5EF4-FFF2-40B4-BE49-F238E27FC236}">
                    <a16:creationId xmlns:a16="http://schemas.microsoft.com/office/drawing/2014/main" id="{F3C8F823-6672-33CC-F497-39ECA9D755ED}"/>
                  </a:ext>
                </a:extLst>
              </p:cNvPr>
              <p:cNvSpPr/>
              <p:nvPr/>
            </p:nvSpPr>
            <p:spPr>
              <a:xfrm>
                <a:off x="466825" y="3607887"/>
                <a:ext cx="137724" cy="233454"/>
              </a:xfrm>
              <a:custGeom>
                <a:avLst/>
                <a:gdLst>
                  <a:gd name="connsiteX0" fmla="*/ 0 w 137724"/>
                  <a:gd name="connsiteY0" fmla="*/ 233455 h 233454"/>
                  <a:gd name="connsiteX1" fmla="*/ 0 w 137724"/>
                  <a:gd name="connsiteY1" fmla="*/ 0 h 233454"/>
                  <a:gd name="connsiteX2" fmla="*/ 28649 w 137724"/>
                  <a:gd name="connsiteY2" fmla="*/ 0 h 233454"/>
                  <a:gd name="connsiteX3" fmla="*/ 28649 w 137724"/>
                  <a:gd name="connsiteY3" fmla="*/ 83739 h 233454"/>
                  <a:gd name="connsiteX4" fmla="*/ 79273 w 137724"/>
                  <a:gd name="connsiteY4" fmla="*/ 60509 h 233454"/>
                  <a:gd name="connsiteX5" fmla="*/ 111936 w 137724"/>
                  <a:gd name="connsiteY5" fmla="*/ 67934 h 233454"/>
                  <a:gd name="connsiteX6" fmla="*/ 131754 w 137724"/>
                  <a:gd name="connsiteY6" fmla="*/ 88405 h 233454"/>
                  <a:gd name="connsiteX7" fmla="*/ 137725 w 137724"/>
                  <a:gd name="connsiteY7" fmla="*/ 126285 h 233454"/>
                  <a:gd name="connsiteX8" fmla="*/ 137725 w 137724"/>
                  <a:gd name="connsiteY8" fmla="*/ 233455 h 233454"/>
                  <a:gd name="connsiteX9" fmla="*/ 109076 w 137724"/>
                  <a:gd name="connsiteY9" fmla="*/ 233455 h 233454"/>
                  <a:gd name="connsiteX10" fmla="*/ 109076 w 137724"/>
                  <a:gd name="connsiteY10" fmla="*/ 126285 h 233454"/>
                  <a:gd name="connsiteX11" fmla="*/ 99744 w 137724"/>
                  <a:gd name="connsiteY11" fmla="*/ 94977 h 233454"/>
                  <a:gd name="connsiteX12" fmla="*/ 73403 w 137724"/>
                  <a:gd name="connsiteY12" fmla="*/ 85194 h 233454"/>
                  <a:gd name="connsiteX13" fmla="*/ 49420 w 137724"/>
                  <a:gd name="connsiteY13" fmla="*/ 91817 h 233454"/>
                  <a:gd name="connsiteX14" fmla="*/ 33415 w 137724"/>
                  <a:gd name="connsiteY14" fmla="*/ 109728 h 233454"/>
                  <a:gd name="connsiteX15" fmla="*/ 28649 w 137724"/>
                  <a:gd name="connsiteY15" fmla="*/ 140936 h 233454"/>
                  <a:gd name="connsiteX16" fmla="*/ 28649 w 137724"/>
                  <a:gd name="connsiteY16" fmla="*/ 233455 h 233454"/>
                  <a:gd name="connsiteX17" fmla="*/ 0 w 137724"/>
                  <a:gd name="connsiteY17" fmla="*/ 233455 h 23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724" h="233454">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grpFill/>
              <a:ln w="5012" cap="flat">
                <a:noFill/>
                <a:prstDash val="solid"/>
                <a:miter/>
              </a:ln>
            </p:spPr>
            <p:txBody>
              <a:bodyPr rtlCol="0" anchor="ctr"/>
              <a:lstStyle/>
              <a:p>
                <a:endParaRPr lang="zh-TW" altLang="en-US">
                  <a:solidFill>
                    <a:schemeClr val="bg1"/>
                  </a:solidFill>
                </a:endParaRPr>
              </a:p>
            </p:txBody>
          </p:sp>
          <p:sp>
            <p:nvSpPr>
              <p:cNvPr id="830" name="手繪多邊形: 圖案 8">
                <a:extLst>
                  <a:ext uri="{FF2B5EF4-FFF2-40B4-BE49-F238E27FC236}">
                    <a16:creationId xmlns:a16="http://schemas.microsoft.com/office/drawing/2014/main" id="{1529A25A-22AC-5423-FBD1-6E98B548F53A}"/>
                  </a:ext>
                </a:extLst>
              </p:cNvPr>
              <p:cNvSpPr/>
              <p:nvPr/>
            </p:nvSpPr>
            <p:spPr>
              <a:xfrm>
                <a:off x="63244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831" name="手繪多邊形: 圖案 9">
                <a:extLst>
                  <a:ext uri="{FF2B5EF4-FFF2-40B4-BE49-F238E27FC236}">
                    <a16:creationId xmlns:a16="http://schemas.microsoft.com/office/drawing/2014/main" id="{C9BC26E3-5318-3096-FDCB-AA2BC5A62C43}"/>
                  </a:ext>
                </a:extLst>
              </p:cNvPr>
              <p:cNvSpPr/>
              <p:nvPr/>
            </p:nvSpPr>
            <p:spPr>
              <a:xfrm>
                <a:off x="723058"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832" name="手繪多邊形: 圖案 10">
                <a:extLst>
                  <a:ext uri="{FF2B5EF4-FFF2-40B4-BE49-F238E27FC236}">
                    <a16:creationId xmlns:a16="http://schemas.microsoft.com/office/drawing/2014/main" id="{764B1CEA-AE0B-A3B1-2C7F-3E9C980E66CD}"/>
                  </a:ext>
                </a:extLst>
              </p:cNvPr>
              <p:cNvSpPr/>
              <p:nvPr/>
            </p:nvSpPr>
            <p:spPr>
              <a:xfrm>
                <a:off x="829425"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39 w 146856"/>
                  <a:gd name="connsiteY16" fmla="*/ 89358 h 237769"/>
                  <a:gd name="connsiteX17" fmla="*/ 39135 w 146856"/>
                  <a:gd name="connsiteY17" fmla="*/ 137624 h 237769"/>
                  <a:gd name="connsiteX18" fmla="*/ 71145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39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833" name="手繪多邊形: 圖案 11">
                <a:extLst>
                  <a:ext uri="{FF2B5EF4-FFF2-40B4-BE49-F238E27FC236}">
                    <a16:creationId xmlns:a16="http://schemas.microsoft.com/office/drawing/2014/main" id="{AFDDD187-DDDB-177F-38CC-B23A07677925}"/>
                  </a:ext>
                </a:extLst>
              </p:cNvPr>
              <p:cNvSpPr/>
              <p:nvPr/>
            </p:nvSpPr>
            <p:spPr>
              <a:xfrm>
                <a:off x="999310"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3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6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solidFill>
                    <a:schemeClr val="bg1"/>
                  </a:solidFill>
                </a:endParaRPr>
              </a:p>
            </p:txBody>
          </p:sp>
          <p:sp>
            <p:nvSpPr>
              <p:cNvPr id="834" name="手繪多邊形: 圖案 12">
                <a:extLst>
                  <a:ext uri="{FF2B5EF4-FFF2-40B4-BE49-F238E27FC236}">
                    <a16:creationId xmlns:a16="http://schemas.microsoft.com/office/drawing/2014/main" id="{5541EAEC-CD47-F409-DE52-BCAE3D50B46E}"/>
                  </a:ext>
                </a:extLst>
              </p:cNvPr>
              <p:cNvSpPr/>
              <p:nvPr/>
            </p:nvSpPr>
            <p:spPr>
              <a:xfrm>
                <a:off x="1181790" y="3672209"/>
                <a:ext cx="32662" cy="169133"/>
              </a:xfrm>
              <a:custGeom>
                <a:avLst/>
                <a:gdLst>
                  <a:gd name="connsiteX0" fmla="*/ 0 w 32662"/>
                  <a:gd name="connsiteY0" fmla="*/ 32663 h 169133"/>
                  <a:gd name="connsiteX1" fmla="*/ 0 w 32662"/>
                  <a:gd name="connsiteY1" fmla="*/ 0 h 169133"/>
                  <a:gd name="connsiteX2" fmla="*/ 32663 w 32662"/>
                  <a:gd name="connsiteY2" fmla="*/ 0 h 169133"/>
                  <a:gd name="connsiteX3" fmla="*/ 32663 w 32662"/>
                  <a:gd name="connsiteY3" fmla="*/ 32663 h 169133"/>
                  <a:gd name="connsiteX4" fmla="*/ 0 w 32662"/>
                  <a:gd name="connsiteY4" fmla="*/ 32663 h 169133"/>
                  <a:gd name="connsiteX5" fmla="*/ 0 w 32662"/>
                  <a:gd name="connsiteY5" fmla="*/ 169133 h 169133"/>
                  <a:gd name="connsiteX6" fmla="*/ 0 w 32662"/>
                  <a:gd name="connsiteY6" fmla="*/ 136470 h 169133"/>
                  <a:gd name="connsiteX7" fmla="*/ 32663 w 32662"/>
                  <a:gd name="connsiteY7" fmla="*/ 136470 h 169133"/>
                  <a:gd name="connsiteX8" fmla="*/ 32663 w 32662"/>
                  <a:gd name="connsiteY8" fmla="*/ 169133 h 169133"/>
                  <a:gd name="connsiteX9" fmla="*/ 0 w 32662"/>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2" h="169133">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grpFill/>
              <a:ln w="5012" cap="flat">
                <a:noFill/>
                <a:prstDash val="solid"/>
                <a:miter/>
              </a:ln>
            </p:spPr>
            <p:txBody>
              <a:bodyPr rtlCol="0" anchor="ctr"/>
              <a:lstStyle/>
              <a:p>
                <a:endParaRPr lang="zh-TW" altLang="en-US">
                  <a:solidFill>
                    <a:schemeClr val="bg1"/>
                  </a:solidFill>
                </a:endParaRPr>
              </a:p>
            </p:txBody>
          </p:sp>
          <p:sp>
            <p:nvSpPr>
              <p:cNvPr id="835" name="手繪多邊形: 圖案 13">
                <a:extLst>
                  <a:ext uri="{FF2B5EF4-FFF2-40B4-BE49-F238E27FC236}">
                    <a16:creationId xmlns:a16="http://schemas.microsoft.com/office/drawing/2014/main" id="{7188174B-DA5B-ED68-A312-C864EA99799B}"/>
                  </a:ext>
                </a:extLst>
              </p:cNvPr>
              <p:cNvSpPr/>
              <p:nvPr/>
            </p:nvSpPr>
            <p:spPr>
              <a:xfrm>
                <a:off x="1242950"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a:solidFill>
                    <a:schemeClr val="bg1"/>
                  </a:solidFill>
                </a:endParaRPr>
              </a:p>
            </p:txBody>
          </p:sp>
          <p:sp>
            <p:nvSpPr>
              <p:cNvPr id="836" name="手繪多邊形: 圖案 14">
                <a:extLst>
                  <a:ext uri="{FF2B5EF4-FFF2-40B4-BE49-F238E27FC236}">
                    <a16:creationId xmlns:a16="http://schemas.microsoft.com/office/drawing/2014/main" id="{1741119B-DE13-1352-E19A-D9E2FE108EAB}"/>
                  </a:ext>
                </a:extLst>
              </p:cNvPr>
              <p:cNvSpPr/>
              <p:nvPr/>
            </p:nvSpPr>
            <p:spPr>
              <a:xfrm>
                <a:off x="1333563"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a:solidFill>
                    <a:schemeClr val="bg1"/>
                  </a:solidFill>
                </a:endParaRPr>
              </a:p>
            </p:txBody>
          </p:sp>
        </p:grpSp>
        <p:grpSp>
          <p:nvGrpSpPr>
            <p:cNvPr id="774" name="群組 773">
              <a:extLst>
                <a:ext uri="{FF2B5EF4-FFF2-40B4-BE49-F238E27FC236}">
                  <a16:creationId xmlns:a16="http://schemas.microsoft.com/office/drawing/2014/main" id="{8E2A211A-69B5-BDDF-07E1-E3BEC03F04D1}"/>
                </a:ext>
              </a:extLst>
            </p:cNvPr>
            <p:cNvGrpSpPr/>
            <p:nvPr/>
          </p:nvGrpSpPr>
          <p:grpSpPr>
            <a:xfrm>
              <a:off x="1436919" y="3606984"/>
              <a:ext cx="1064721" cy="238221"/>
              <a:chOff x="1436919" y="3606984"/>
              <a:chExt cx="1064721" cy="238221"/>
            </a:xfrm>
            <a:solidFill>
              <a:schemeClr val="accent4">
                <a:lumMod val="75000"/>
              </a:schemeClr>
            </a:solidFill>
          </p:grpSpPr>
          <p:sp>
            <p:nvSpPr>
              <p:cNvPr id="821" name="手繪多邊形: 圖案 15">
                <a:extLst>
                  <a:ext uri="{FF2B5EF4-FFF2-40B4-BE49-F238E27FC236}">
                    <a16:creationId xmlns:a16="http://schemas.microsoft.com/office/drawing/2014/main" id="{65A41AD9-7F37-F3D1-0416-E6295821F0D5}"/>
                  </a:ext>
                </a:extLst>
              </p:cNvPr>
              <p:cNvSpPr/>
              <p:nvPr/>
            </p:nvSpPr>
            <p:spPr>
              <a:xfrm>
                <a:off x="1436919" y="3668446"/>
                <a:ext cx="147307" cy="176759"/>
              </a:xfrm>
              <a:custGeom>
                <a:avLst/>
                <a:gdLst>
                  <a:gd name="connsiteX0" fmla="*/ 119111 w 147307"/>
                  <a:gd name="connsiteY0" fmla="*/ 110983 h 176759"/>
                  <a:gd name="connsiteX1" fmla="*/ 147308 w 147307"/>
                  <a:gd name="connsiteY1" fmla="*/ 114645 h 176759"/>
                  <a:gd name="connsiteX2" fmla="*/ 123676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1 w 147307"/>
                  <a:gd name="connsiteY6" fmla="*/ 41092 h 176759"/>
                  <a:gd name="connsiteX7" fmla="*/ 36727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9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6" y="160252"/>
                    </a:cubicBezTo>
                    <a:cubicBezTo>
                      <a:pt x="110983" y="171240"/>
                      <a:pt x="95429" y="176759"/>
                      <a:pt x="76915" y="176759"/>
                    </a:cubicBezTo>
                    <a:cubicBezTo>
                      <a:pt x="53785" y="176759"/>
                      <a:pt x="35171" y="169183"/>
                      <a:pt x="21123" y="154081"/>
                    </a:cubicBezTo>
                    <a:cubicBezTo>
                      <a:pt x="7074" y="138929"/>
                      <a:pt x="0" y="117254"/>
                      <a:pt x="0" y="89007"/>
                    </a:cubicBezTo>
                    <a:cubicBezTo>
                      <a:pt x="0" y="70744"/>
                      <a:pt x="3010" y="54789"/>
                      <a:pt x="9081" y="41092"/>
                    </a:cubicBezTo>
                    <a:cubicBezTo>
                      <a:pt x="15152" y="27394"/>
                      <a:pt x="24334" y="17109"/>
                      <a:pt x="36727" y="10285"/>
                    </a:cubicBezTo>
                    <a:cubicBezTo>
                      <a:pt x="49069" y="3462"/>
                      <a:pt x="62566" y="0"/>
                      <a:pt x="77116" y="0"/>
                    </a:cubicBezTo>
                    <a:cubicBezTo>
                      <a:pt x="95479" y="0"/>
                      <a:pt x="110481" y="4666"/>
                      <a:pt x="122171" y="13948"/>
                    </a:cubicBezTo>
                    <a:cubicBezTo>
                      <a:pt x="133862" y="23230"/>
                      <a:pt x="141337" y="36426"/>
                      <a:pt x="144649" y="53535"/>
                    </a:cubicBezTo>
                    <a:lnTo>
                      <a:pt x="116803" y="57849"/>
                    </a:lnTo>
                    <a:cubicBezTo>
                      <a:pt x="114144" y="46510"/>
                      <a:pt x="109427" y="37931"/>
                      <a:pt x="102704" y="32211"/>
                    </a:cubicBezTo>
                    <a:cubicBezTo>
                      <a:pt x="95981" y="26491"/>
                      <a:pt x="87803" y="23631"/>
                      <a:pt x="78270" y="23631"/>
                    </a:cubicBezTo>
                    <a:cubicBezTo>
                      <a:pt x="63820" y="23631"/>
                      <a:pt x="52080" y="28799"/>
                      <a:pt x="43099" y="39135"/>
                    </a:cubicBezTo>
                    <a:cubicBezTo>
                      <a:pt x="34067" y="49471"/>
                      <a:pt x="29552" y="65877"/>
                      <a:pt x="29552" y="88254"/>
                    </a:cubicBezTo>
                    <a:cubicBezTo>
                      <a:pt x="29552" y="110983"/>
                      <a:pt x="33917" y="127489"/>
                      <a:pt x="42597" y="137775"/>
                    </a:cubicBezTo>
                    <a:cubicBezTo>
                      <a:pt x="51277" y="148060"/>
                      <a:pt x="62666" y="153228"/>
                      <a:pt x="76664" y="153228"/>
                    </a:cubicBezTo>
                    <a:cubicBezTo>
                      <a:pt x="87903" y="153228"/>
                      <a:pt x="97285"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a:p>
            </p:txBody>
          </p:sp>
          <p:sp>
            <p:nvSpPr>
              <p:cNvPr id="822" name="手繪多邊形: 圖案 16">
                <a:extLst>
                  <a:ext uri="{FF2B5EF4-FFF2-40B4-BE49-F238E27FC236}">
                    <a16:creationId xmlns:a16="http://schemas.microsoft.com/office/drawing/2014/main" id="{A948DA66-C26D-A326-BDDC-FE6FAF448D08}"/>
                  </a:ext>
                </a:extLst>
              </p:cNvPr>
              <p:cNvSpPr/>
              <p:nvPr/>
            </p:nvSpPr>
            <p:spPr>
              <a:xfrm>
                <a:off x="1599028"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69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5 w 155737"/>
                  <a:gd name="connsiteY32" fmla="*/ 127590 h 176759"/>
                  <a:gd name="connsiteX33" fmla="*/ 39285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a:p>
            </p:txBody>
          </p:sp>
          <p:sp>
            <p:nvSpPr>
              <p:cNvPr id="823" name="手繪多邊形: 圖案 17">
                <a:extLst>
                  <a:ext uri="{FF2B5EF4-FFF2-40B4-BE49-F238E27FC236}">
                    <a16:creationId xmlns:a16="http://schemas.microsoft.com/office/drawing/2014/main" id="{241C5427-FE99-1B73-8EDF-BAA20205E47D}"/>
                  </a:ext>
                </a:extLst>
              </p:cNvPr>
              <p:cNvSpPr/>
              <p:nvPr/>
            </p:nvSpPr>
            <p:spPr>
              <a:xfrm>
                <a:off x="1789485" y="3607887"/>
                <a:ext cx="28648" cy="233454"/>
              </a:xfrm>
              <a:custGeom>
                <a:avLst/>
                <a:gdLst>
                  <a:gd name="connsiteX0" fmla="*/ 0 w 28648"/>
                  <a:gd name="connsiteY0" fmla="*/ 233455 h 233454"/>
                  <a:gd name="connsiteX1" fmla="*/ 0 w 28648"/>
                  <a:gd name="connsiteY1" fmla="*/ 0 h 233454"/>
                  <a:gd name="connsiteX2" fmla="*/ 28649 w 28648"/>
                  <a:gd name="connsiteY2" fmla="*/ 0 h 233454"/>
                  <a:gd name="connsiteX3" fmla="*/ 28649 w 28648"/>
                  <a:gd name="connsiteY3" fmla="*/ 233455 h 233454"/>
                  <a:gd name="connsiteX4" fmla="*/ 0 w 28648"/>
                  <a:gd name="connsiteY4" fmla="*/ 233455 h 2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8" h="233454">
                    <a:moveTo>
                      <a:pt x="0" y="233455"/>
                    </a:moveTo>
                    <a:lnTo>
                      <a:pt x="0" y="0"/>
                    </a:lnTo>
                    <a:lnTo>
                      <a:pt x="28649" y="0"/>
                    </a:lnTo>
                    <a:lnTo>
                      <a:pt x="28649" y="233455"/>
                    </a:lnTo>
                    <a:lnTo>
                      <a:pt x="0" y="233455"/>
                    </a:lnTo>
                    <a:close/>
                  </a:path>
                </a:pathLst>
              </a:custGeom>
              <a:grpFill/>
              <a:ln w="5012" cap="flat">
                <a:noFill/>
                <a:prstDash val="solid"/>
                <a:miter/>
              </a:ln>
            </p:spPr>
            <p:txBody>
              <a:bodyPr rtlCol="0" anchor="ctr"/>
              <a:lstStyle/>
              <a:p>
                <a:endParaRPr lang="zh-TW" altLang="en-US"/>
              </a:p>
            </p:txBody>
          </p:sp>
          <p:sp>
            <p:nvSpPr>
              <p:cNvPr id="824" name="手繪多邊形: 圖案 18">
                <a:extLst>
                  <a:ext uri="{FF2B5EF4-FFF2-40B4-BE49-F238E27FC236}">
                    <a16:creationId xmlns:a16="http://schemas.microsoft.com/office/drawing/2014/main" id="{69887C78-699B-958D-18C9-F94AC2006A13}"/>
                  </a:ext>
                </a:extLst>
              </p:cNvPr>
              <p:cNvSpPr/>
              <p:nvPr/>
            </p:nvSpPr>
            <p:spPr>
              <a:xfrm>
                <a:off x="1845227" y="3672209"/>
                <a:ext cx="155134" cy="169133"/>
              </a:xfrm>
              <a:custGeom>
                <a:avLst/>
                <a:gdLst>
                  <a:gd name="connsiteX0" fmla="*/ 64322 w 155134"/>
                  <a:gd name="connsiteY0" fmla="*/ 169133 h 169133"/>
                  <a:gd name="connsiteX1" fmla="*/ 0 w 155134"/>
                  <a:gd name="connsiteY1" fmla="*/ 0 h 169133"/>
                  <a:gd name="connsiteX2" fmla="*/ 30254 w 155134"/>
                  <a:gd name="connsiteY2" fmla="*/ 0 h 169133"/>
                  <a:gd name="connsiteX3" fmla="*/ 66580 w 155134"/>
                  <a:gd name="connsiteY3" fmla="*/ 101299 h 169133"/>
                  <a:gd name="connsiteX4" fmla="*/ 77417 w 155134"/>
                  <a:gd name="connsiteY4" fmla="*/ 135367 h 169133"/>
                  <a:gd name="connsiteX5" fmla="*/ 88104 w 155134"/>
                  <a:gd name="connsiteY5" fmla="*/ 103206 h 169133"/>
                  <a:gd name="connsiteX6" fmla="*/ 125683 w 155134"/>
                  <a:gd name="connsiteY6" fmla="*/ 0 h 169133"/>
                  <a:gd name="connsiteX7" fmla="*/ 155135 w 155134"/>
                  <a:gd name="connsiteY7" fmla="*/ 0 h 169133"/>
                  <a:gd name="connsiteX8" fmla="*/ 91114 w 155134"/>
                  <a:gd name="connsiteY8" fmla="*/ 169133 h 169133"/>
                  <a:gd name="connsiteX9" fmla="*/ 64322 w 155134"/>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134" h="169133">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grpFill/>
              <a:ln w="5012" cap="flat">
                <a:noFill/>
                <a:prstDash val="solid"/>
                <a:miter/>
              </a:ln>
            </p:spPr>
            <p:txBody>
              <a:bodyPr rtlCol="0" anchor="ctr"/>
              <a:lstStyle/>
              <a:p>
                <a:endParaRPr lang="zh-TW" altLang="en-US"/>
              </a:p>
            </p:txBody>
          </p:sp>
          <p:sp>
            <p:nvSpPr>
              <p:cNvPr id="825" name="手繪多邊形: 圖案 19">
                <a:extLst>
                  <a:ext uri="{FF2B5EF4-FFF2-40B4-BE49-F238E27FC236}">
                    <a16:creationId xmlns:a16="http://schemas.microsoft.com/office/drawing/2014/main" id="{458DAAD9-6413-5F77-7297-793A81322694}"/>
                  </a:ext>
                </a:extLst>
              </p:cNvPr>
              <p:cNvSpPr/>
              <p:nvPr/>
            </p:nvSpPr>
            <p:spPr>
              <a:xfrm>
                <a:off x="2025800" y="3607887"/>
                <a:ext cx="28648" cy="233504"/>
              </a:xfrm>
              <a:custGeom>
                <a:avLst/>
                <a:gdLst>
                  <a:gd name="connsiteX0" fmla="*/ 0 w 28648"/>
                  <a:gd name="connsiteY0" fmla="*/ 32964 h 233504"/>
                  <a:gd name="connsiteX1" fmla="*/ 0 w 28648"/>
                  <a:gd name="connsiteY1" fmla="*/ 0 h 233504"/>
                  <a:gd name="connsiteX2" fmla="*/ 28649 w 28648"/>
                  <a:gd name="connsiteY2" fmla="*/ 0 h 233504"/>
                  <a:gd name="connsiteX3" fmla="*/ 28649 w 28648"/>
                  <a:gd name="connsiteY3" fmla="*/ 32964 h 233504"/>
                  <a:gd name="connsiteX4" fmla="*/ 0 w 28648"/>
                  <a:gd name="connsiteY4" fmla="*/ 32964 h 233504"/>
                  <a:gd name="connsiteX5" fmla="*/ 0 w 28648"/>
                  <a:gd name="connsiteY5" fmla="*/ 233455 h 233504"/>
                  <a:gd name="connsiteX6" fmla="*/ 0 w 28648"/>
                  <a:gd name="connsiteY6" fmla="*/ 64372 h 233504"/>
                  <a:gd name="connsiteX7" fmla="*/ 28649 w 28648"/>
                  <a:gd name="connsiteY7" fmla="*/ 64372 h 233504"/>
                  <a:gd name="connsiteX8" fmla="*/ 28649 w 28648"/>
                  <a:gd name="connsiteY8" fmla="*/ 233505 h 233504"/>
                  <a:gd name="connsiteX9" fmla="*/ 0 w 28648"/>
                  <a:gd name="connsiteY9" fmla="*/ 233505 h 23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8" h="233504">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grpFill/>
              <a:ln w="5012" cap="flat">
                <a:noFill/>
                <a:prstDash val="solid"/>
                <a:miter/>
              </a:ln>
            </p:spPr>
            <p:txBody>
              <a:bodyPr rtlCol="0" anchor="ctr"/>
              <a:lstStyle/>
              <a:p>
                <a:endParaRPr lang="zh-TW" altLang="en-US"/>
              </a:p>
            </p:txBody>
          </p:sp>
          <p:sp>
            <p:nvSpPr>
              <p:cNvPr id="826" name="手繪多邊形: 圖案 20">
                <a:extLst>
                  <a:ext uri="{FF2B5EF4-FFF2-40B4-BE49-F238E27FC236}">
                    <a16:creationId xmlns:a16="http://schemas.microsoft.com/office/drawing/2014/main" id="{BEA66348-2B19-6D29-D7A4-2D7C53E9AF17}"/>
                  </a:ext>
                </a:extLst>
              </p:cNvPr>
              <p:cNvSpPr/>
              <p:nvPr/>
            </p:nvSpPr>
            <p:spPr>
              <a:xfrm>
                <a:off x="2098099"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8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3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a:p>
            </p:txBody>
          </p:sp>
          <p:sp>
            <p:nvSpPr>
              <p:cNvPr id="827" name="手繪多邊形: 圖案 21">
                <a:extLst>
                  <a:ext uri="{FF2B5EF4-FFF2-40B4-BE49-F238E27FC236}">
                    <a16:creationId xmlns:a16="http://schemas.microsoft.com/office/drawing/2014/main" id="{87C64596-2F6F-C4E7-7A42-671A171CC143}"/>
                  </a:ext>
                </a:extLst>
              </p:cNvPr>
              <p:cNvSpPr/>
              <p:nvPr/>
            </p:nvSpPr>
            <p:spPr>
              <a:xfrm>
                <a:off x="2293523" y="3606984"/>
                <a:ext cx="85996" cy="234357"/>
              </a:xfrm>
              <a:custGeom>
                <a:avLst/>
                <a:gdLst>
                  <a:gd name="connsiteX0" fmla="*/ 85946 w 85996"/>
                  <a:gd name="connsiteY0" fmla="*/ 234358 h 234357"/>
                  <a:gd name="connsiteX1" fmla="*/ 57298 w 85996"/>
                  <a:gd name="connsiteY1" fmla="*/ 234358 h 234357"/>
                  <a:gd name="connsiteX2" fmla="*/ 57298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grpFill/>
              <a:ln w="5012" cap="flat">
                <a:noFill/>
                <a:prstDash val="solid"/>
                <a:miter/>
              </a:ln>
            </p:spPr>
            <p:txBody>
              <a:bodyPr rtlCol="0" anchor="ctr"/>
              <a:lstStyle/>
              <a:p>
                <a:endParaRPr lang="zh-TW" altLang="en-US"/>
              </a:p>
            </p:txBody>
          </p:sp>
          <p:sp>
            <p:nvSpPr>
              <p:cNvPr id="828" name="手繪多邊形: 圖案 22">
                <a:extLst>
                  <a:ext uri="{FF2B5EF4-FFF2-40B4-BE49-F238E27FC236}">
                    <a16:creationId xmlns:a16="http://schemas.microsoft.com/office/drawing/2014/main" id="{3126F3A7-CE57-15EC-B9D3-A8D25D27B673}"/>
                  </a:ext>
                </a:extLst>
              </p:cNvPr>
              <p:cNvSpPr/>
              <p:nvPr/>
            </p:nvSpPr>
            <p:spPr>
              <a:xfrm>
                <a:off x="2468978"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grpSp>
        <p:grpSp>
          <p:nvGrpSpPr>
            <p:cNvPr id="775" name="群組 774">
              <a:extLst>
                <a:ext uri="{FF2B5EF4-FFF2-40B4-BE49-F238E27FC236}">
                  <a16:creationId xmlns:a16="http://schemas.microsoft.com/office/drawing/2014/main" id="{9A7DFDB0-BCF2-06B4-4CB3-CB1A19B6D3F7}"/>
                </a:ext>
              </a:extLst>
            </p:cNvPr>
            <p:cNvGrpSpPr/>
            <p:nvPr/>
          </p:nvGrpSpPr>
          <p:grpSpPr>
            <a:xfrm>
              <a:off x="2539972" y="3606934"/>
              <a:ext cx="4319242" cy="299231"/>
              <a:chOff x="2539972" y="3606934"/>
              <a:chExt cx="4319242" cy="299231"/>
            </a:xfrm>
            <a:solidFill>
              <a:srgbClr val="11F7C0"/>
            </a:solidFill>
          </p:grpSpPr>
          <p:sp>
            <p:nvSpPr>
              <p:cNvPr id="795" name="手繪多邊形: 圖案 23">
                <a:extLst>
                  <a:ext uri="{FF2B5EF4-FFF2-40B4-BE49-F238E27FC236}">
                    <a16:creationId xmlns:a16="http://schemas.microsoft.com/office/drawing/2014/main" id="{3665EBF2-93F7-8E78-AB22-A86D553B771E}"/>
                  </a:ext>
                </a:extLst>
              </p:cNvPr>
              <p:cNvSpPr/>
              <p:nvPr/>
            </p:nvSpPr>
            <p:spPr>
              <a:xfrm>
                <a:off x="2539972"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796" name="手繪多邊形: 圖案 24">
                <a:extLst>
                  <a:ext uri="{FF2B5EF4-FFF2-40B4-BE49-F238E27FC236}">
                    <a16:creationId xmlns:a16="http://schemas.microsoft.com/office/drawing/2014/main" id="{2B396293-2ED2-41F2-4076-E12653040050}"/>
                  </a:ext>
                </a:extLst>
              </p:cNvPr>
              <p:cNvSpPr/>
              <p:nvPr/>
            </p:nvSpPr>
            <p:spPr>
              <a:xfrm>
                <a:off x="2706697" y="3606934"/>
                <a:ext cx="152877" cy="238572"/>
              </a:xfrm>
              <a:custGeom>
                <a:avLst/>
                <a:gdLst>
                  <a:gd name="connsiteX0" fmla="*/ 0 w 152877"/>
                  <a:gd name="connsiteY0" fmla="*/ 172796 h 238572"/>
                  <a:gd name="connsiteX1" fmla="*/ 28649 w 152877"/>
                  <a:gd name="connsiteY1" fmla="*/ 168982 h 238572"/>
                  <a:gd name="connsiteX2" fmla="*/ 45457 w 152877"/>
                  <a:gd name="connsiteY2" fmla="*/ 204104 h 238572"/>
                  <a:gd name="connsiteX3" fmla="*/ 74356 w 152877"/>
                  <a:gd name="connsiteY3" fmla="*/ 214841 h 238572"/>
                  <a:gd name="connsiteX4" fmla="*/ 108524 w 152877"/>
                  <a:gd name="connsiteY4" fmla="*/ 200842 h 238572"/>
                  <a:gd name="connsiteX5" fmla="*/ 122472 w 152877"/>
                  <a:gd name="connsiteY5" fmla="*/ 166123 h 238572"/>
                  <a:gd name="connsiteX6" fmla="*/ 109578 w 152877"/>
                  <a:gd name="connsiteY6" fmla="*/ 133560 h 238572"/>
                  <a:gd name="connsiteX7" fmla="*/ 76765 w 152877"/>
                  <a:gd name="connsiteY7" fmla="*/ 120766 h 238572"/>
                  <a:gd name="connsiteX8" fmla="*/ 56545 w 152877"/>
                  <a:gd name="connsiteY8" fmla="*/ 123927 h 238572"/>
                  <a:gd name="connsiteX9" fmla="*/ 59706 w 152877"/>
                  <a:gd name="connsiteY9" fmla="*/ 98791 h 238572"/>
                  <a:gd name="connsiteX10" fmla="*/ 64322 w 152877"/>
                  <a:gd name="connsiteY10" fmla="*/ 99092 h 238572"/>
                  <a:gd name="connsiteX11" fmla="*/ 97286 w 152877"/>
                  <a:gd name="connsiteY11" fmla="*/ 89559 h 238572"/>
                  <a:gd name="connsiteX12" fmla="*/ 111936 w 152877"/>
                  <a:gd name="connsiteY12" fmla="*/ 60107 h 238572"/>
                  <a:gd name="connsiteX13" fmla="*/ 101249 w 152877"/>
                  <a:gd name="connsiteY13" fmla="*/ 33967 h 238572"/>
                  <a:gd name="connsiteX14" fmla="*/ 73704 w 152877"/>
                  <a:gd name="connsiteY14" fmla="*/ 23631 h 238572"/>
                  <a:gd name="connsiteX15" fmla="*/ 45858 w 152877"/>
                  <a:gd name="connsiteY15" fmla="*/ 34118 h 238572"/>
                  <a:gd name="connsiteX16" fmla="*/ 31509 w 152877"/>
                  <a:gd name="connsiteY16" fmla="*/ 65626 h 238572"/>
                  <a:gd name="connsiteX17" fmla="*/ 2860 w 152877"/>
                  <a:gd name="connsiteY17" fmla="*/ 60509 h 238572"/>
                  <a:gd name="connsiteX18" fmla="*/ 26742 w 152877"/>
                  <a:gd name="connsiteY18" fmla="*/ 15855 h 238572"/>
                  <a:gd name="connsiteX19" fmla="*/ 73102 w 152877"/>
                  <a:gd name="connsiteY19" fmla="*/ 0 h 238572"/>
                  <a:gd name="connsiteX20" fmla="*/ 108273 w 152877"/>
                  <a:gd name="connsiteY20" fmla="*/ 8178 h 238572"/>
                  <a:gd name="connsiteX21" fmla="*/ 132858 w 152877"/>
                  <a:gd name="connsiteY21" fmla="*/ 30555 h 238572"/>
                  <a:gd name="connsiteX22" fmla="*/ 141387 w 152877"/>
                  <a:gd name="connsiteY22" fmla="*/ 60659 h 238572"/>
                  <a:gd name="connsiteX23" fmla="*/ 133259 w 152877"/>
                  <a:gd name="connsiteY23" fmla="*/ 88204 h 238572"/>
                  <a:gd name="connsiteX24" fmla="*/ 109227 w 152877"/>
                  <a:gd name="connsiteY24" fmla="*/ 107972 h 238572"/>
                  <a:gd name="connsiteX25" fmla="*/ 141387 w 152877"/>
                  <a:gd name="connsiteY25" fmla="*/ 127791 h 238572"/>
                  <a:gd name="connsiteX26" fmla="*/ 152877 w 152877"/>
                  <a:gd name="connsiteY26" fmla="*/ 165470 h 238572"/>
                  <a:gd name="connsiteX27" fmla="*/ 130600 w 152877"/>
                  <a:gd name="connsiteY27" fmla="*/ 217299 h 238572"/>
                  <a:gd name="connsiteX28" fmla="*/ 74206 w 152877"/>
                  <a:gd name="connsiteY28" fmla="*/ 238572 h 238572"/>
                  <a:gd name="connsiteX29" fmla="*/ 23180 w 152877"/>
                  <a:gd name="connsiteY29" fmla="*/ 220259 h 238572"/>
                  <a:gd name="connsiteX30" fmla="*/ 0 w 152877"/>
                  <a:gd name="connsiteY30" fmla="*/ 172796 h 2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877" h="238572">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grpFill/>
              <a:ln w="5012" cap="flat">
                <a:noFill/>
                <a:prstDash val="solid"/>
                <a:miter/>
              </a:ln>
            </p:spPr>
            <p:txBody>
              <a:bodyPr rtlCol="0" anchor="ctr"/>
              <a:lstStyle/>
              <a:p>
                <a:endParaRPr lang="zh-TW" altLang="en-US"/>
              </a:p>
            </p:txBody>
          </p:sp>
          <p:sp>
            <p:nvSpPr>
              <p:cNvPr id="797" name="手繪多邊形: 圖案 25">
                <a:extLst>
                  <a:ext uri="{FF2B5EF4-FFF2-40B4-BE49-F238E27FC236}">
                    <a16:creationId xmlns:a16="http://schemas.microsoft.com/office/drawing/2014/main" id="{E5A10AE9-790C-8DA2-7FAB-2BC270A9068F}"/>
                  </a:ext>
                </a:extLst>
              </p:cNvPr>
              <p:cNvSpPr/>
              <p:nvPr/>
            </p:nvSpPr>
            <p:spPr>
              <a:xfrm>
                <a:off x="2903977"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798" name="手繪多邊形: 圖案 26">
                <a:extLst>
                  <a:ext uri="{FF2B5EF4-FFF2-40B4-BE49-F238E27FC236}">
                    <a16:creationId xmlns:a16="http://schemas.microsoft.com/office/drawing/2014/main" id="{30B95DB0-1827-9610-5537-29A1A7AACFC1}"/>
                  </a:ext>
                </a:extLst>
              </p:cNvPr>
              <p:cNvSpPr/>
              <p:nvPr/>
            </p:nvSpPr>
            <p:spPr>
              <a:xfrm>
                <a:off x="2976779"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1 w 155736"/>
                  <a:gd name="connsiteY6" fmla="*/ 89208 h 176759"/>
                  <a:gd name="connsiteX7" fmla="*/ 41092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656 w 155736"/>
                  <a:gd name="connsiteY28" fmla="*/ 88104 h 176759"/>
                  <a:gd name="connsiteX29" fmla="*/ 70844 w 155736"/>
                  <a:gd name="connsiteY29" fmla="*/ 98941 h 176759"/>
                  <a:gd name="connsiteX30" fmla="*/ 45858 w 155736"/>
                  <a:gd name="connsiteY30" fmla="*/ 104661 h 176759"/>
                  <a:gd name="connsiteX31" fmla="*/ 34569 w 155736"/>
                  <a:gd name="connsiteY31" fmla="*/ 113993 h 176759"/>
                  <a:gd name="connsiteX32" fmla="*/ 30605 w 155736"/>
                  <a:gd name="connsiteY32" fmla="*/ 127590 h 176759"/>
                  <a:gd name="connsiteX33" fmla="*/ 39285 w 155736"/>
                  <a:gd name="connsiteY33" fmla="*/ 146706 h 176759"/>
                  <a:gd name="connsiteX34" fmla="*/ 64673 w 155736"/>
                  <a:gd name="connsiteY34" fmla="*/ 154332 h 176759"/>
                  <a:gd name="connsiteX35" fmla="*/ 94125 w 155736"/>
                  <a:gd name="connsiteY35" fmla="*/ 147107 h 176759"/>
                  <a:gd name="connsiteX36" fmla="*/ 113090 w 155736"/>
                  <a:gd name="connsiteY36" fmla="*/ 127289 h 176759"/>
                  <a:gd name="connsiteX37" fmla="*/ 117706 w 155736"/>
                  <a:gd name="connsiteY37" fmla="*/ 98640 h 176759"/>
                  <a:gd name="connsiteX38" fmla="*/ 11770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a:p>
            </p:txBody>
          </p:sp>
          <p:sp>
            <p:nvSpPr>
              <p:cNvPr id="799" name="手繪多邊形: 圖案 27">
                <a:extLst>
                  <a:ext uri="{FF2B5EF4-FFF2-40B4-BE49-F238E27FC236}">
                    <a16:creationId xmlns:a16="http://schemas.microsoft.com/office/drawing/2014/main" id="{E91E2013-A675-974F-DBD5-C0B6E5B5B6D2}"/>
                  </a:ext>
                </a:extLst>
              </p:cNvPr>
              <p:cNvSpPr/>
              <p:nvPr/>
            </p:nvSpPr>
            <p:spPr>
              <a:xfrm>
                <a:off x="3167837"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0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90 w 146856"/>
                  <a:gd name="connsiteY16" fmla="*/ 89358 h 237769"/>
                  <a:gd name="connsiteX17" fmla="*/ 39185 w 146856"/>
                  <a:gd name="connsiteY17" fmla="*/ 137624 h 237769"/>
                  <a:gd name="connsiteX18" fmla="*/ 71195 w 146856"/>
                  <a:gd name="connsiteY18" fmla="*/ 153228 h 237769"/>
                  <a:gd name="connsiteX19" fmla="*/ 103908 w 146856"/>
                  <a:gd name="connsiteY19" fmla="*/ 137072 h 237769"/>
                  <a:gd name="connsiteX20" fmla="*/ 117505 w 146856"/>
                  <a:gd name="connsiteY20" fmla="*/ 87000 h 237769"/>
                  <a:gd name="connsiteX21" fmla="*/ 104209 w 146856"/>
                  <a:gd name="connsiteY21" fmla="*/ 38583 h 237769"/>
                  <a:gd name="connsiteX22" fmla="*/ 72450 w 146856"/>
                  <a:gd name="connsiteY22" fmla="*/ 22477 h 237769"/>
                  <a:gd name="connsiteX23" fmla="*/ 40038 w 146856"/>
                  <a:gd name="connsiteY23" fmla="*/ 39586 h 237769"/>
                  <a:gd name="connsiteX24" fmla="*/ 2599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grpFill/>
              <a:ln w="5012" cap="flat">
                <a:noFill/>
                <a:prstDash val="solid"/>
                <a:miter/>
              </a:ln>
            </p:spPr>
            <p:txBody>
              <a:bodyPr rtlCol="0" anchor="ctr"/>
              <a:lstStyle/>
              <a:p>
                <a:endParaRPr lang="zh-TW" altLang="en-US"/>
              </a:p>
            </p:txBody>
          </p:sp>
          <p:sp>
            <p:nvSpPr>
              <p:cNvPr id="800" name="手繪多邊形: 圖案 28">
                <a:extLst>
                  <a:ext uri="{FF2B5EF4-FFF2-40B4-BE49-F238E27FC236}">
                    <a16:creationId xmlns:a16="http://schemas.microsoft.com/office/drawing/2014/main" id="{03E9F6D9-A5AD-91B3-7BF3-B7D8B0225FE7}"/>
                  </a:ext>
                </a:extLst>
              </p:cNvPr>
              <p:cNvSpPr/>
              <p:nvPr/>
            </p:nvSpPr>
            <p:spPr>
              <a:xfrm>
                <a:off x="333807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a:p>
            </p:txBody>
          </p:sp>
          <p:sp>
            <p:nvSpPr>
              <p:cNvPr id="801" name="手繪多邊形: 圖案 29">
                <a:extLst>
                  <a:ext uri="{FF2B5EF4-FFF2-40B4-BE49-F238E27FC236}">
                    <a16:creationId xmlns:a16="http://schemas.microsoft.com/office/drawing/2014/main" id="{904776DD-A563-AB9C-FE1F-1291199EEA36}"/>
                  </a:ext>
                </a:extLst>
              </p:cNvPr>
              <p:cNvSpPr/>
              <p:nvPr/>
            </p:nvSpPr>
            <p:spPr>
              <a:xfrm>
                <a:off x="3448254" y="3668496"/>
                <a:ext cx="155837" cy="176709"/>
              </a:xfrm>
              <a:custGeom>
                <a:avLst/>
                <a:gdLst>
                  <a:gd name="connsiteX0" fmla="*/ 125332 w 155837"/>
                  <a:gd name="connsiteY0" fmla="*/ 118408 h 176709"/>
                  <a:gd name="connsiteX1" fmla="*/ 154934 w 155837"/>
                  <a:gd name="connsiteY1" fmla="*/ 122071 h 176709"/>
                  <a:gd name="connsiteX2" fmla="*/ 128995 w 155837"/>
                  <a:gd name="connsiteY2" fmla="*/ 162360 h 176709"/>
                  <a:gd name="connsiteX3" fmla="*/ 80578 w 155837"/>
                  <a:gd name="connsiteY3" fmla="*/ 176709 h 176709"/>
                  <a:gd name="connsiteX4" fmla="*/ 21725 w 155837"/>
                  <a:gd name="connsiteY4" fmla="*/ 153880 h 176709"/>
                  <a:gd name="connsiteX5" fmla="*/ 0 w 155837"/>
                  <a:gd name="connsiteY5" fmla="*/ 89810 h 176709"/>
                  <a:gd name="connsiteX6" fmla="*/ 21976 w 155837"/>
                  <a:gd name="connsiteY6" fmla="*/ 23581 h 176709"/>
                  <a:gd name="connsiteX7" fmla="*/ 78972 w 155837"/>
                  <a:gd name="connsiteY7" fmla="*/ 0 h 176709"/>
                  <a:gd name="connsiteX8" fmla="*/ 134363 w 155837"/>
                  <a:gd name="connsiteY8" fmla="*/ 23080 h 176709"/>
                  <a:gd name="connsiteX9" fmla="*/ 155837 w 155837"/>
                  <a:gd name="connsiteY9" fmla="*/ 88054 h 176709"/>
                  <a:gd name="connsiteX10" fmla="*/ 155687 w 155837"/>
                  <a:gd name="connsiteY10" fmla="*/ 95680 h 176709"/>
                  <a:gd name="connsiteX11" fmla="*/ 29552 w 155837"/>
                  <a:gd name="connsiteY11" fmla="*/ 95680 h 176709"/>
                  <a:gd name="connsiteX12" fmla="*/ 45306 w 155837"/>
                  <a:gd name="connsiteY12" fmla="*/ 138377 h 176709"/>
                  <a:gd name="connsiteX13" fmla="*/ 80678 w 155837"/>
                  <a:gd name="connsiteY13" fmla="*/ 153178 h 176709"/>
                  <a:gd name="connsiteX14" fmla="*/ 107571 w 155837"/>
                  <a:gd name="connsiteY14" fmla="*/ 144899 h 176709"/>
                  <a:gd name="connsiteX15" fmla="*/ 125332 w 155837"/>
                  <a:gd name="connsiteY15" fmla="*/ 118408 h 176709"/>
                  <a:gd name="connsiteX16" fmla="*/ 31258 w 155837"/>
                  <a:gd name="connsiteY16" fmla="*/ 72048 h 176709"/>
                  <a:gd name="connsiteX17" fmla="*/ 125684 w 155837"/>
                  <a:gd name="connsiteY17" fmla="*/ 72048 h 176709"/>
                  <a:gd name="connsiteX18" fmla="*/ 114846 w 155837"/>
                  <a:gd name="connsiteY18" fmla="*/ 40038 h 176709"/>
                  <a:gd name="connsiteX19" fmla="*/ 79323 w 155837"/>
                  <a:gd name="connsiteY19" fmla="*/ 23481 h 176709"/>
                  <a:gd name="connsiteX20" fmla="*/ 46109 w 155837"/>
                  <a:gd name="connsiteY20" fmla="*/ 36676 h 176709"/>
                  <a:gd name="connsiteX21" fmla="*/ 31258 w 155837"/>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7"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grpFill/>
              <a:ln w="5012" cap="flat">
                <a:noFill/>
                <a:prstDash val="solid"/>
                <a:miter/>
              </a:ln>
            </p:spPr>
            <p:txBody>
              <a:bodyPr rtlCol="0" anchor="ctr"/>
              <a:lstStyle/>
              <a:p>
                <a:endParaRPr lang="zh-TW" altLang="en-US"/>
              </a:p>
            </p:txBody>
          </p:sp>
          <p:sp>
            <p:nvSpPr>
              <p:cNvPr id="802" name="手繪多邊形: 圖案 30">
                <a:extLst>
                  <a:ext uri="{FF2B5EF4-FFF2-40B4-BE49-F238E27FC236}">
                    <a16:creationId xmlns:a16="http://schemas.microsoft.com/office/drawing/2014/main" id="{9BF68689-DD71-CFD2-B5B2-26E2A784E12E}"/>
                  </a:ext>
                </a:extLst>
              </p:cNvPr>
              <p:cNvSpPr/>
              <p:nvPr/>
            </p:nvSpPr>
            <p:spPr>
              <a:xfrm>
                <a:off x="3629479"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7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1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706 w 155737"/>
                  <a:gd name="connsiteY28" fmla="*/ 88104 h 176759"/>
                  <a:gd name="connsiteX29" fmla="*/ 70894 w 155737"/>
                  <a:gd name="connsiteY29" fmla="*/ 98941 h 176759"/>
                  <a:gd name="connsiteX30" fmla="*/ 45908 w 155737"/>
                  <a:gd name="connsiteY30" fmla="*/ 104661 h 176759"/>
                  <a:gd name="connsiteX31" fmla="*/ 34619 w 155737"/>
                  <a:gd name="connsiteY31" fmla="*/ 113993 h 176759"/>
                  <a:gd name="connsiteX32" fmla="*/ 30656 w 155737"/>
                  <a:gd name="connsiteY32" fmla="*/ 127590 h 176759"/>
                  <a:gd name="connsiteX33" fmla="*/ 39336 w 155737"/>
                  <a:gd name="connsiteY33" fmla="*/ 146706 h 176759"/>
                  <a:gd name="connsiteX34" fmla="*/ 64723 w 155737"/>
                  <a:gd name="connsiteY34" fmla="*/ 154332 h 176759"/>
                  <a:gd name="connsiteX35" fmla="*/ 94175 w 155737"/>
                  <a:gd name="connsiteY35" fmla="*/ 147107 h 176759"/>
                  <a:gd name="connsiteX36" fmla="*/ 113140 w 155737"/>
                  <a:gd name="connsiteY36" fmla="*/ 127289 h 176759"/>
                  <a:gd name="connsiteX37" fmla="*/ 117756 w 155737"/>
                  <a:gd name="connsiteY37" fmla="*/ 98640 h 176759"/>
                  <a:gd name="connsiteX38" fmla="*/ 11775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803" name="手繪多邊形: 圖案 31">
                <a:extLst>
                  <a:ext uri="{FF2B5EF4-FFF2-40B4-BE49-F238E27FC236}">
                    <a16:creationId xmlns:a16="http://schemas.microsoft.com/office/drawing/2014/main" id="{EE1FA054-DE82-771A-0621-C05E4053664F}"/>
                  </a:ext>
                </a:extLst>
              </p:cNvPr>
              <p:cNvSpPr/>
              <p:nvPr/>
            </p:nvSpPr>
            <p:spPr>
              <a:xfrm>
                <a:off x="3809098"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804" name="手繪多邊形: 圖案 32">
                <a:extLst>
                  <a:ext uri="{FF2B5EF4-FFF2-40B4-BE49-F238E27FC236}">
                    <a16:creationId xmlns:a16="http://schemas.microsoft.com/office/drawing/2014/main" id="{6DFE8DA3-C97C-3DC2-0B02-5E0562C54DC0}"/>
                  </a:ext>
                </a:extLst>
              </p:cNvPr>
              <p:cNvSpPr/>
              <p:nvPr/>
            </p:nvSpPr>
            <p:spPr>
              <a:xfrm>
                <a:off x="396789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a:p>
            </p:txBody>
          </p:sp>
          <p:sp>
            <p:nvSpPr>
              <p:cNvPr id="805" name="手繪多邊形: 圖案 33">
                <a:extLst>
                  <a:ext uri="{FF2B5EF4-FFF2-40B4-BE49-F238E27FC236}">
                    <a16:creationId xmlns:a16="http://schemas.microsoft.com/office/drawing/2014/main" id="{B4D2C383-E26E-9941-6854-981DE18EC7AF}"/>
                  </a:ext>
                </a:extLst>
              </p:cNvPr>
              <p:cNvSpPr/>
              <p:nvPr/>
            </p:nvSpPr>
            <p:spPr>
              <a:xfrm>
                <a:off x="406312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a:p>
            </p:txBody>
          </p:sp>
          <p:sp>
            <p:nvSpPr>
              <p:cNvPr id="806" name="手繪多邊形: 圖案 34">
                <a:extLst>
                  <a:ext uri="{FF2B5EF4-FFF2-40B4-BE49-F238E27FC236}">
                    <a16:creationId xmlns:a16="http://schemas.microsoft.com/office/drawing/2014/main" id="{E605DD53-40E7-06BF-A23F-D095E024DFF6}"/>
                  </a:ext>
                </a:extLst>
              </p:cNvPr>
              <p:cNvSpPr/>
              <p:nvPr/>
            </p:nvSpPr>
            <p:spPr>
              <a:xfrm>
                <a:off x="41969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a:p>
            </p:txBody>
          </p:sp>
          <p:sp>
            <p:nvSpPr>
              <p:cNvPr id="807" name="手繪多邊形: 圖案 35">
                <a:extLst>
                  <a:ext uri="{FF2B5EF4-FFF2-40B4-BE49-F238E27FC236}">
                    <a16:creationId xmlns:a16="http://schemas.microsoft.com/office/drawing/2014/main" id="{C36CE1F0-0B3A-4EDC-6986-986A4435850D}"/>
                  </a:ext>
                </a:extLst>
              </p:cNvPr>
              <p:cNvSpPr/>
              <p:nvPr/>
            </p:nvSpPr>
            <p:spPr>
              <a:xfrm>
                <a:off x="4372340"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808" name="手繪多邊形: 圖案 36">
                <a:extLst>
                  <a:ext uri="{FF2B5EF4-FFF2-40B4-BE49-F238E27FC236}">
                    <a16:creationId xmlns:a16="http://schemas.microsoft.com/office/drawing/2014/main" id="{2AF05CB3-BC02-9E6D-524E-06969F38F4C2}"/>
                  </a:ext>
                </a:extLst>
              </p:cNvPr>
              <p:cNvSpPr/>
              <p:nvPr/>
            </p:nvSpPr>
            <p:spPr>
              <a:xfrm>
                <a:off x="4445141"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6 w 155737"/>
                  <a:gd name="connsiteY32" fmla="*/ 127590 h 176759"/>
                  <a:gd name="connsiteX33" fmla="*/ 39286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grpFill/>
              <a:ln w="5012" cap="flat">
                <a:noFill/>
                <a:prstDash val="solid"/>
                <a:miter/>
              </a:ln>
            </p:spPr>
            <p:txBody>
              <a:bodyPr rtlCol="0" anchor="ctr"/>
              <a:lstStyle/>
              <a:p>
                <a:endParaRPr lang="zh-TW" altLang="en-US"/>
              </a:p>
            </p:txBody>
          </p:sp>
          <p:sp>
            <p:nvSpPr>
              <p:cNvPr id="809" name="手繪多邊形: 圖案 37">
                <a:extLst>
                  <a:ext uri="{FF2B5EF4-FFF2-40B4-BE49-F238E27FC236}">
                    <a16:creationId xmlns:a16="http://schemas.microsoft.com/office/drawing/2014/main" id="{C690DF20-C3E4-3C77-989E-1988A54F49E4}"/>
                  </a:ext>
                </a:extLst>
              </p:cNvPr>
              <p:cNvSpPr/>
              <p:nvPr/>
            </p:nvSpPr>
            <p:spPr>
              <a:xfrm>
                <a:off x="4636200"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9 w 229139"/>
                  <a:gd name="connsiteY26" fmla="*/ 85093 h 172996"/>
                  <a:gd name="connsiteX27" fmla="*/ 28599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grpFill/>
              <a:ln w="5012" cap="flat">
                <a:noFill/>
                <a:prstDash val="solid"/>
                <a:miter/>
              </a:ln>
            </p:spPr>
            <p:txBody>
              <a:bodyPr rtlCol="0" anchor="ctr"/>
              <a:lstStyle/>
              <a:p>
                <a:endParaRPr lang="zh-TW" altLang="en-US"/>
              </a:p>
            </p:txBody>
          </p:sp>
          <p:sp>
            <p:nvSpPr>
              <p:cNvPr id="810" name="手繪多邊形: 圖案 38">
                <a:extLst>
                  <a:ext uri="{FF2B5EF4-FFF2-40B4-BE49-F238E27FC236}">
                    <a16:creationId xmlns:a16="http://schemas.microsoft.com/office/drawing/2014/main" id="{6F6BFA38-F614-F16A-CD60-A82AD273FCA2}"/>
                  </a:ext>
                </a:extLst>
              </p:cNvPr>
              <p:cNvSpPr/>
              <p:nvPr/>
            </p:nvSpPr>
            <p:spPr>
              <a:xfrm>
                <a:off x="4898153"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2 w 155736"/>
                  <a:gd name="connsiteY7" fmla="*/ 79825 h 176759"/>
                  <a:gd name="connsiteX8" fmla="*/ 66579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4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811" name="手繪多邊形: 圖案 39">
                <a:extLst>
                  <a:ext uri="{FF2B5EF4-FFF2-40B4-BE49-F238E27FC236}">
                    <a16:creationId xmlns:a16="http://schemas.microsoft.com/office/drawing/2014/main" id="{B24F687B-F4C0-8CF5-720D-A66C6AC26B86}"/>
                  </a:ext>
                </a:extLst>
              </p:cNvPr>
              <p:cNvSpPr/>
              <p:nvPr/>
            </p:nvSpPr>
            <p:spPr>
              <a:xfrm>
                <a:off x="5074110" y="3672259"/>
                <a:ext cx="149716" cy="169082"/>
              </a:xfrm>
              <a:custGeom>
                <a:avLst/>
                <a:gdLst>
                  <a:gd name="connsiteX0" fmla="*/ 0 w 149716"/>
                  <a:gd name="connsiteY0" fmla="*/ 169083 h 169082"/>
                  <a:gd name="connsiteX1" fmla="*/ 0 w 149716"/>
                  <a:gd name="connsiteY1" fmla="*/ 145853 h 169082"/>
                  <a:gd name="connsiteX2" fmla="*/ 107671 w 149716"/>
                  <a:gd name="connsiteY2" fmla="*/ 22277 h 169082"/>
                  <a:gd name="connsiteX3" fmla="*/ 75360 w 149716"/>
                  <a:gd name="connsiteY3" fmla="*/ 23230 h 169082"/>
                  <a:gd name="connsiteX4" fmla="*/ 6422 w 149716"/>
                  <a:gd name="connsiteY4" fmla="*/ 23230 h 169082"/>
                  <a:gd name="connsiteX5" fmla="*/ 6422 w 149716"/>
                  <a:gd name="connsiteY5" fmla="*/ 0 h 169082"/>
                  <a:gd name="connsiteX6" fmla="*/ 144649 w 149716"/>
                  <a:gd name="connsiteY6" fmla="*/ 0 h 169082"/>
                  <a:gd name="connsiteX7" fmla="*/ 144649 w 149716"/>
                  <a:gd name="connsiteY7" fmla="*/ 18965 h 169082"/>
                  <a:gd name="connsiteX8" fmla="*/ 53083 w 149716"/>
                  <a:gd name="connsiteY8" fmla="*/ 126285 h 169082"/>
                  <a:gd name="connsiteX9" fmla="*/ 35422 w 149716"/>
                  <a:gd name="connsiteY9" fmla="*/ 145853 h 169082"/>
                  <a:gd name="connsiteX10" fmla="*/ 71546 w 149716"/>
                  <a:gd name="connsiteY10" fmla="*/ 144398 h 169082"/>
                  <a:gd name="connsiteX11" fmla="*/ 149716 w 149716"/>
                  <a:gd name="connsiteY11" fmla="*/ 144398 h 169082"/>
                  <a:gd name="connsiteX12" fmla="*/ 149716 w 149716"/>
                  <a:gd name="connsiteY12" fmla="*/ 169083 h 169082"/>
                  <a:gd name="connsiteX13" fmla="*/ 0 w 149716"/>
                  <a:gd name="connsiteY13" fmla="*/ 169083 h 1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6" h="169082">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grpFill/>
              <a:ln w="5012" cap="flat">
                <a:noFill/>
                <a:prstDash val="solid"/>
                <a:miter/>
              </a:ln>
            </p:spPr>
            <p:txBody>
              <a:bodyPr rtlCol="0" anchor="ctr"/>
              <a:lstStyle/>
              <a:p>
                <a:endParaRPr lang="zh-TW" altLang="en-US"/>
              </a:p>
            </p:txBody>
          </p:sp>
          <p:sp>
            <p:nvSpPr>
              <p:cNvPr id="812" name="手繪多邊形: 圖案 40">
                <a:extLst>
                  <a:ext uri="{FF2B5EF4-FFF2-40B4-BE49-F238E27FC236}">
                    <a16:creationId xmlns:a16="http://schemas.microsoft.com/office/drawing/2014/main" id="{05D4D59D-44F9-3050-C551-46D45B541F8F}"/>
                  </a:ext>
                </a:extLst>
              </p:cNvPr>
              <p:cNvSpPr/>
              <p:nvPr/>
            </p:nvSpPr>
            <p:spPr>
              <a:xfrm>
                <a:off x="5241637" y="3668396"/>
                <a:ext cx="158446" cy="176709"/>
              </a:xfrm>
              <a:custGeom>
                <a:avLst/>
                <a:gdLst>
                  <a:gd name="connsiteX0" fmla="*/ 0 w 158446"/>
                  <a:gd name="connsiteY0" fmla="*/ 88405 h 176709"/>
                  <a:gd name="connsiteX1" fmla="*/ 26140 w 158446"/>
                  <a:gd name="connsiteY1" fmla="*/ 18815 h 176709"/>
                  <a:gd name="connsiteX2" fmla="*/ 79323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3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0 w 158446"/>
                  <a:gd name="connsiteY11" fmla="*/ 137072 h 176709"/>
                  <a:gd name="connsiteX12" fmla="*/ 79273 w 158446"/>
                  <a:gd name="connsiteY12" fmla="*/ 153228 h 176709"/>
                  <a:gd name="connsiteX13" fmla="*/ 114796 w 158446"/>
                  <a:gd name="connsiteY13" fmla="*/ 136972 h 176709"/>
                  <a:gd name="connsiteX14" fmla="*/ 128945 w 158446"/>
                  <a:gd name="connsiteY14" fmla="*/ 87451 h 176709"/>
                  <a:gd name="connsiteX15" fmla="*/ 114696 w 158446"/>
                  <a:gd name="connsiteY15" fmla="*/ 39938 h 176709"/>
                  <a:gd name="connsiteX16" fmla="*/ 79273 w 158446"/>
                  <a:gd name="connsiteY16" fmla="*/ 23782 h 176709"/>
                  <a:gd name="connsiteX17" fmla="*/ 43600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grpFill/>
              <a:ln w="5012" cap="flat">
                <a:noFill/>
                <a:prstDash val="solid"/>
                <a:miter/>
              </a:ln>
            </p:spPr>
            <p:txBody>
              <a:bodyPr rtlCol="0" anchor="ctr"/>
              <a:lstStyle/>
              <a:p>
                <a:endParaRPr lang="zh-TW" altLang="en-US"/>
              </a:p>
            </p:txBody>
          </p:sp>
          <p:sp>
            <p:nvSpPr>
              <p:cNvPr id="813" name="手繪多邊形: 圖案 41">
                <a:extLst>
                  <a:ext uri="{FF2B5EF4-FFF2-40B4-BE49-F238E27FC236}">
                    <a16:creationId xmlns:a16="http://schemas.microsoft.com/office/drawing/2014/main" id="{57FA4951-4E79-43E0-1053-0B32965A3BE7}"/>
                  </a:ext>
                </a:extLst>
              </p:cNvPr>
              <p:cNvSpPr/>
              <p:nvPr/>
            </p:nvSpPr>
            <p:spPr>
              <a:xfrm>
                <a:off x="5433700"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7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2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a:p>
            </p:txBody>
          </p:sp>
          <p:sp>
            <p:nvSpPr>
              <p:cNvPr id="814" name="手繪多邊形: 圖案 42">
                <a:extLst>
                  <a:ext uri="{FF2B5EF4-FFF2-40B4-BE49-F238E27FC236}">
                    <a16:creationId xmlns:a16="http://schemas.microsoft.com/office/drawing/2014/main" id="{C8DB0E33-7326-A573-4220-8FAC61205C73}"/>
                  </a:ext>
                </a:extLst>
              </p:cNvPr>
              <p:cNvSpPr/>
              <p:nvPr/>
            </p:nvSpPr>
            <p:spPr>
              <a:xfrm>
                <a:off x="5605342"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1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2 w 155736"/>
                  <a:gd name="connsiteY13" fmla="*/ 30806 h 176759"/>
                  <a:gd name="connsiteX14" fmla="*/ 32963 w 155736"/>
                  <a:gd name="connsiteY14" fmla="*/ 55893 h 176759"/>
                  <a:gd name="connsiteX15" fmla="*/ 4917 w 155736"/>
                  <a:gd name="connsiteY15" fmla="*/ 52080 h 176759"/>
                  <a:gd name="connsiteX16" fmla="*/ 17510 w 155736"/>
                  <a:gd name="connsiteY16" fmla="*/ 23029 h 176759"/>
                  <a:gd name="connsiteX17" fmla="*/ 42847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3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5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grpFill/>
              <a:ln w="5012" cap="flat">
                <a:noFill/>
                <a:prstDash val="solid"/>
                <a:miter/>
              </a:ln>
            </p:spPr>
            <p:txBody>
              <a:bodyPr rtlCol="0" anchor="ctr"/>
              <a:lstStyle/>
              <a:p>
                <a:endParaRPr lang="zh-TW" altLang="en-US"/>
              </a:p>
            </p:txBody>
          </p:sp>
          <p:sp>
            <p:nvSpPr>
              <p:cNvPr id="815" name="手繪多邊形: 圖案 43">
                <a:extLst>
                  <a:ext uri="{FF2B5EF4-FFF2-40B4-BE49-F238E27FC236}">
                    <a16:creationId xmlns:a16="http://schemas.microsoft.com/office/drawing/2014/main" id="{DB6E78E9-D7C4-A78C-5A18-3B96B4B61100}"/>
                  </a:ext>
                </a:extLst>
              </p:cNvPr>
              <p:cNvSpPr/>
              <p:nvPr/>
            </p:nvSpPr>
            <p:spPr>
              <a:xfrm>
                <a:off x="5775930" y="3672209"/>
                <a:ext cx="231999" cy="169133"/>
              </a:xfrm>
              <a:custGeom>
                <a:avLst/>
                <a:gdLst>
                  <a:gd name="connsiteX0" fmla="*/ 51728 w 231999"/>
                  <a:gd name="connsiteY0" fmla="*/ 169133 h 169133"/>
                  <a:gd name="connsiteX1" fmla="*/ 0 w 231999"/>
                  <a:gd name="connsiteY1" fmla="*/ 0 h 169133"/>
                  <a:gd name="connsiteX2" fmla="*/ 29602 w 231999"/>
                  <a:gd name="connsiteY2" fmla="*/ 0 h 169133"/>
                  <a:gd name="connsiteX3" fmla="*/ 56495 w 231999"/>
                  <a:gd name="connsiteY3" fmla="*/ 97637 h 169133"/>
                  <a:gd name="connsiteX4" fmla="*/ 66529 w 231999"/>
                  <a:gd name="connsiteY4" fmla="*/ 133962 h 169133"/>
                  <a:gd name="connsiteX5" fmla="*/ 75310 w 231999"/>
                  <a:gd name="connsiteY5" fmla="*/ 99092 h 169133"/>
                  <a:gd name="connsiteX6" fmla="*/ 102202 w 231999"/>
                  <a:gd name="connsiteY6" fmla="*/ 50 h 169133"/>
                  <a:gd name="connsiteX7" fmla="*/ 131654 w 231999"/>
                  <a:gd name="connsiteY7" fmla="*/ 50 h 169133"/>
                  <a:gd name="connsiteX8" fmla="*/ 156991 w 231999"/>
                  <a:gd name="connsiteY8" fmla="*/ 98138 h 169133"/>
                  <a:gd name="connsiteX9" fmla="*/ 165420 w 231999"/>
                  <a:gd name="connsiteY9" fmla="*/ 130450 h 169133"/>
                  <a:gd name="connsiteX10" fmla="*/ 175153 w 231999"/>
                  <a:gd name="connsiteY10" fmla="*/ 97787 h 169133"/>
                  <a:gd name="connsiteX11" fmla="*/ 204154 w 231999"/>
                  <a:gd name="connsiteY11" fmla="*/ 0 h 169133"/>
                  <a:gd name="connsiteX12" fmla="*/ 232000 w 231999"/>
                  <a:gd name="connsiteY12" fmla="*/ 0 h 169133"/>
                  <a:gd name="connsiteX13" fmla="*/ 179117 w 231999"/>
                  <a:gd name="connsiteY13" fmla="*/ 169133 h 169133"/>
                  <a:gd name="connsiteX14" fmla="*/ 149315 w 231999"/>
                  <a:gd name="connsiteY14" fmla="*/ 169133 h 169133"/>
                  <a:gd name="connsiteX15" fmla="*/ 122422 w 231999"/>
                  <a:gd name="connsiteY15" fmla="*/ 67834 h 169133"/>
                  <a:gd name="connsiteX16" fmla="*/ 115899 w 231999"/>
                  <a:gd name="connsiteY16" fmla="*/ 39035 h 169133"/>
                  <a:gd name="connsiteX17" fmla="*/ 81681 w 231999"/>
                  <a:gd name="connsiteY17" fmla="*/ 169133 h 169133"/>
                  <a:gd name="connsiteX18" fmla="*/ 51728 w 231999"/>
                  <a:gd name="connsiteY18"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999" h="169133">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grpFill/>
              <a:ln w="5012" cap="flat">
                <a:noFill/>
                <a:prstDash val="solid"/>
                <a:miter/>
              </a:ln>
            </p:spPr>
            <p:txBody>
              <a:bodyPr rtlCol="0" anchor="ctr"/>
              <a:lstStyle/>
              <a:p>
                <a:endParaRPr lang="zh-TW" altLang="en-US"/>
              </a:p>
            </p:txBody>
          </p:sp>
          <p:sp>
            <p:nvSpPr>
              <p:cNvPr id="816" name="手繪多邊形: 圖案 44">
                <a:extLst>
                  <a:ext uri="{FF2B5EF4-FFF2-40B4-BE49-F238E27FC236}">
                    <a16:creationId xmlns:a16="http://schemas.microsoft.com/office/drawing/2014/main" id="{54718E07-5E79-927D-D7F0-7ED59FA7B81D}"/>
                  </a:ext>
                </a:extLst>
              </p:cNvPr>
              <p:cNvSpPr/>
              <p:nvPr/>
            </p:nvSpPr>
            <p:spPr>
              <a:xfrm>
                <a:off x="6020473"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a:p>
            </p:txBody>
          </p:sp>
          <p:sp>
            <p:nvSpPr>
              <p:cNvPr id="817" name="手繪多邊形: 圖案 45">
                <a:extLst>
                  <a:ext uri="{FF2B5EF4-FFF2-40B4-BE49-F238E27FC236}">
                    <a16:creationId xmlns:a16="http://schemas.microsoft.com/office/drawing/2014/main" id="{7439D9E8-FB8F-BD67-7649-CBB56D3B9744}"/>
                  </a:ext>
                </a:extLst>
              </p:cNvPr>
              <p:cNvSpPr/>
              <p:nvPr/>
            </p:nvSpPr>
            <p:spPr>
              <a:xfrm>
                <a:off x="6203153" y="3808679"/>
                <a:ext cx="32662" cy="32662"/>
              </a:xfrm>
              <a:custGeom>
                <a:avLst/>
                <a:gdLst>
                  <a:gd name="connsiteX0" fmla="*/ 0 w 32662"/>
                  <a:gd name="connsiteY0" fmla="*/ 32663 h 32662"/>
                  <a:gd name="connsiteX1" fmla="*/ 0 w 32662"/>
                  <a:gd name="connsiteY1" fmla="*/ 0 h 32662"/>
                  <a:gd name="connsiteX2" fmla="*/ 32662 w 32662"/>
                  <a:gd name="connsiteY2" fmla="*/ 0 h 32662"/>
                  <a:gd name="connsiteX3" fmla="*/ 32662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2" y="0"/>
                    </a:lnTo>
                    <a:lnTo>
                      <a:pt x="32662" y="32663"/>
                    </a:lnTo>
                    <a:lnTo>
                      <a:pt x="0" y="32663"/>
                    </a:lnTo>
                    <a:close/>
                  </a:path>
                </a:pathLst>
              </a:custGeom>
              <a:grpFill/>
              <a:ln w="5012" cap="flat">
                <a:noFill/>
                <a:prstDash val="solid"/>
                <a:miter/>
              </a:ln>
            </p:spPr>
            <p:txBody>
              <a:bodyPr rtlCol="0" anchor="ctr"/>
              <a:lstStyle/>
              <a:p>
                <a:endParaRPr lang="zh-TW" altLang="en-US"/>
              </a:p>
            </p:txBody>
          </p:sp>
          <p:sp>
            <p:nvSpPr>
              <p:cNvPr id="818" name="手繪多邊形: 圖案 46">
                <a:extLst>
                  <a:ext uri="{FF2B5EF4-FFF2-40B4-BE49-F238E27FC236}">
                    <a16:creationId xmlns:a16="http://schemas.microsoft.com/office/drawing/2014/main" id="{8DEC84E7-2B30-0773-741B-35C7EBC13F9B}"/>
                  </a:ext>
                </a:extLst>
              </p:cNvPr>
              <p:cNvSpPr/>
              <p:nvPr/>
            </p:nvSpPr>
            <p:spPr>
              <a:xfrm>
                <a:off x="6276857" y="3668446"/>
                <a:ext cx="147307" cy="176759"/>
              </a:xfrm>
              <a:custGeom>
                <a:avLst/>
                <a:gdLst>
                  <a:gd name="connsiteX0" fmla="*/ 119111 w 147307"/>
                  <a:gd name="connsiteY0" fmla="*/ 110983 h 176759"/>
                  <a:gd name="connsiteX1" fmla="*/ 147308 w 147307"/>
                  <a:gd name="connsiteY1" fmla="*/ 114645 h 176759"/>
                  <a:gd name="connsiteX2" fmla="*/ 123677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2 w 147307"/>
                  <a:gd name="connsiteY6" fmla="*/ 41092 h 176759"/>
                  <a:gd name="connsiteX7" fmla="*/ 36726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8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a:p>
            </p:txBody>
          </p:sp>
          <p:sp>
            <p:nvSpPr>
              <p:cNvPr id="819" name="手繪多邊形: 圖案 47">
                <a:extLst>
                  <a:ext uri="{FF2B5EF4-FFF2-40B4-BE49-F238E27FC236}">
                    <a16:creationId xmlns:a16="http://schemas.microsoft.com/office/drawing/2014/main" id="{F179EA15-0191-53B0-6BE1-C4577D9150C8}"/>
                  </a:ext>
                </a:extLst>
              </p:cNvPr>
              <p:cNvSpPr/>
              <p:nvPr/>
            </p:nvSpPr>
            <p:spPr>
              <a:xfrm>
                <a:off x="6438012" y="3668396"/>
                <a:ext cx="158446" cy="176709"/>
              </a:xfrm>
              <a:custGeom>
                <a:avLst/>
                <a:gdLst>
                  <a:gd name="connsiteX0" fmla="*/ 0 w 158446"/>
                  <a:gd name="connsiteY0" fmla="*/ 88405 h 176709"/>
                  <a:gd name="connsiteX1" fmla="*/ 26140 w 158446"/>
                  <a:gd name="connsiteY1" fmla="*/ 18815 h 176709"/>
                  <a:gd name="connsiteX2" fmla="*/ 79324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4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1 w 158446"/>
                  <a:gd name="connsiteY11" fmla="*/ 137072 h 176709"/>
                  <a:gd name="connsiteX12" fmla="*/ 79274 w 158446"/>
                  <a:gd name="connsiteY12" fmla="*/ 153228 h 176709"/>
                  <a:gd name="connsiteX13" fmla="*/ 114796 w 158446"/>
                  <a:gd name="connsiteY13" fmla="*/ 136972 h 176709"/>
                  <a:gd name="connsiteX14" fmla="*/ 128944 w 158446"/>
                  <a:gd name="connsiteY14" fmla="*/ 87451 h 176709"/>
                  <a:gd name="connsiteX15" fmla="*/ 114695 w 158446"/>
                  <a:gd name="connsiteY15" fmla="*/ 39938 h 176709"/>
                  <a:gd name="connsiteX16" fmla="*/ 79274 w 158446"/>
                  <a:gd name="connsiteY16" fmla="*/ 23782 h 176709"/>
                  <a:gd name="connsiteX17" fmla="*/ 43601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grpFill/>
              <a:ln w="5012" cap="flat">
                <a:noFill/>
                <a:prstDash val="solid"/>
                <a:miter/>
              </a:ln>
            </p:spPr>
            <p:txBody>
              <a:bodyPr rtlCol="0" anchor="ctr"/>
              <a:lstStyle/>
              <a:p>
                <a:endParaRPr lang="zh-TW" altLang="en-US"/>
              </a:p>
            </p:txBody>
          </p:sp>
          <p:sp>
            <p:nvSpPr>
              <p:cNvPr id="820" name="手繪多邊形: 圖案 48">
                <a:extLst>
                  <a:ext uri="{FF2B5EF4-FFF2-40B4-BE49-F238E27FC236}">
                    <a16:creationId xmlns:a16="http://schemas.microsoft.com/office/drawing/2014/main" id="{CAFB49B6-D150-1CA2-A795-08EE54887253}"/>
                  </a:ext>
                </a:extLst>
              </p:cNvPr>
              <p:cNvSpPr/>
              <p:nvPr/>
            </p:nvSpPr>
            <p:spPr>
              <a:xfrm>
                <a:off x="6630075"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8 w 229139"/>
                  <a:gd name="connsiteY26" fmla="*/ 85093 h 172996"/>
                  <a:gd name="connsiteX27" fmla="*/ 28598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grpFill/>
              <a:ln w="5012" cap="flat">
                <a:noFill/>
                <a:prstDash val="solid"/>
                <a:miter/>
              </a:ln>
            </p:spPr>
            <p:txBody>
              <a:bodyPr rtlCol="0" anchor="ctr"/>
              <a:lstStyle/>
              <a:p>
                <a:endParaRPr lang="zh-TW" altLang="en-US"/>
              </a:p>
            </p:txBody>
          </p:sp>
        </p:grpSp>
        <p:grpSp>
          <p:nvGrpSpPr>
            <p:cNvPr id="776" name="群組 775">
              <a:extLst>
                <a:ext uri="{FF2B5EF4-FFF2-40B4-BE49-F238E27FC236}">
                  <a16:creationId xmlns:a16="http://schemas.microsoft.com/office/drawing/2014/main" id="{A49DD938-CD3F-2889-F463-B0897DB551A0}"/>
                </a:ext>
              </a:extLst>
            </p:cNvPr>
            <p:cNvGrpSpPr/>
            <p:nvPr/>
          </p:nvGrpSpPr>
          <p:grpSpPr>
            <a:xfrm>
              <a:off x="6880237" y="3603924"/>
              <a:ext cx="737794" cy="241432"/>
              <a:chOff x="6880237" y="3603924"/>
              <a:chExt cx="737794" cy="241432"/>
            </a:xfrm>
            <a:solidFill>
              <a:schemeClr val="accent4">
                <a:lumMod val="60000"/>
                <a:lumOff val="40000"/>
              </a:schemeClr>
            </a:solidFill>
          </p:grpSpPr>
          <p:sp>
            <p:nvSpPr>
              <p:cNvPr id="789" name="手繪多邊形: 圖案 49">
                <a:extLst>
                  <a:ext uri="{FF2B5EF4-FFF2-40B4-BE49-F238E27FC236}">
                    <a16:creationId xmlns:a16="http://schemas.microsoft.com/office/drawing/2014/main" id="{F6098709-5E95-C210-95A9-B2F1B74CCFA3}"/>
                  </a:ext>
                </a:extLst>
              </p:cNvPr>
              <p:cNvSpPr/>
              <p:nvPr/>
            </p:nvSpPr>
            <p:spPr>
              <a:xfrm>
                <a:off x="6880237"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79" y="241432"/>
                    </a:lnTo>
                    <a:lnTo>
                      <a:pt x="0" y="241432"/>
                    </a:lnTo>
                    <a:close/>
                  </a:path>
                </a:pathLst>
              </a:custGeom>
              <a:grpFill/>
              <a:ln w="5012" cap="flat">
                <a:noFill/>
                <a:prstDash val="solid"/>
                <a:miter/>
              </a:ln>
            </p:spPr>
            <p:txBody>
              <a:bodyPr rtlCol="0" anchor="ctr"/>
              <a:lstStyle/>
              <a:p>
                <a:endParaRPr lang="zh-TW" altLang="en-US"/>
              </a:p>
            </p:txBody>
          </p:sp>
          <p:sp>
            <p:nvSpPr>
              <p:cNvPr id="790" name="手繪多邊形: 圖案 50">
                <a:extLst>
                  <a:ext uri="{FF2B5EF4-FFF2-40B4-BE49-F238E27FC236}">
                    <a16:creationId xmlns:a16="http://schemas.microsoft.com/office/drawing/2014/main" id="{182C21A1-E360-A269-E768-A8573E827CA9}"/>
                  </a:ext>
                </a:extLst>
              </p:cNvPr>
              <p:cNvSpPr/>
              <p:nvPr/>
            </p:nvSpPr>
            <p:spPr>
              <a:xfrm>
                <a:off x="6976619" y="3613155"/>
                <a:ext cx="82484" cy="230444"/>
              </a:xfrm>
              <a:custGeom>
                <a:avLst/>
                <a:gdLst>
                  <a:gd name="connsiteX0" fmla="*/ 78320 w 82484"/>
                  <a:gd name="connsiteY0" fmla="*/ 202548 h 230444"/>
                  <a:gd name="connsiteX1" fmla="*/ 82485 w 82484"/>
                  <a:gd name="connsiteY1" fmla="*/ 227886 h 230444"/>
                  <a:gd name="connsiteX2" fmla="*/ 60810 w 82484"/>
                  <a:gd name="connsiteY2" fmla="*/ 230444 h 230444"/>
                  <a:gd name="connsiteX3" fmla="*/ 36627 w 82484"/>
                  <a:gd name="connsiteY3" fmla="*/ 225527 h 230444"/>
                  <a:gd name="connsiteX4" fmla="*/ 24535 w 82484"/>
                  <a:gd name="connsiteY4" fmla="*/ 212533 h 230444"/>
                  <a:gd name="connsiteX5" fmla="*/ 21023 w 82484"/>
                  <a:gd name="connsiteY5" fmla="*/ 178666 h 230444"/>
                  <a:gd name="connsiteX6" fmla="*/ 21023 w 82484"/>
                  <a:gd name="connsiteY6" fmla="*/ 81381 h 230444"/>
                  <a:gd name="connsiteX7" fmla="*/ 0 w 82484"/>
                  <a:gd name="connsiteY7" fmla="*/ 81381 h 230444"/>
                  <a:gd name="connsiteX8" fmla="*/ 0 w 82484"/>
                  <a:gd name="connsiteY8" fmla="*/ 59104 h 230444"/>
                  <a:gd name="connsiteX9" fmla="*/ 21023 w 82484"/>
                  <a:gd name="connsiteY9" fmla="*/ 59104 h 230444"/>
                  <a:gd name="connsiteX10" fmla="*/ 21023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a:p>
            </p:txBody>
          </p:sp>
          <p:sp>
            <p:nvSpPr>
              <p:cNvPr id="791" name="手繪多邊形: 圖案 51">
                <a:extLst>
                  <a:ext uri="{FF2B5EF4-FFF2-40B4-BE49-F238E27FC236}">
                    <a16:creationId xmlns:a16="http://schemas.microsoft.com/office/drawing/2014/main" id="{2D5C7A75-C4D6-CA8E-E301-9EEF8CD34912}"/>
                  </a:ext>
                </a:extLst>
              </p:cNvPr>
              <p:cNvSpPr/>
              <p:nvPr/>
            </p:nvSpPr>
            <p:spPr>
              <a:xfrm>
                <a:off x="7073403" y="3668496"/>
                <a:ext cx="155836" cy="176709"/>
              </a:xfrm>
              <a:custGeom>
                <a:avLst/>
                <a:gdLst>
                  <a:gd name="connsiteX0" fmla="*/ 125332 w 155836"/>
                  <a:gd name="connsiteY0" fmla="*/ 118408 h 176709"/>
                  <a:gd name="connsiteX1" fmla="*/ 154934 w 155836"/>
                  <a:gd name="connsiteY1" fmla="*/ 122071 h 176709"/>
                  <a:gd name="connsiteX2" fmla="*/ 128995 w 155836"/>
                  <a:gd name="connsiteY2" fmla="*/ 162360 h 176709"/>
                  <a:gd name="connsiteX3" fmla="*/ 80578 w 155836"/>
                  <a:gd name="connsiteY3" fmla="*/ 176709 h 176709"/>
                  <a:gd name="connsiteX4" fmla="*/ 21725 w 155836"/>
                  <a:gd name="connsiteY4" fmla="*/ 153880 h 176709"/>
                  <a:gd name="connsiteX5" fmla="*/ 0 w 155836"/>
                  <a:gd name="connsiteY5" fmla="*/ 89810 h 176709"/>
                  <a:gd name="connsiteX6" fmla="*/ 21976 w 155836"/>
                  <a:gd name="connsiteY6" fmla="*/ 23581 h 176709"/>
                  <a:gd name="connsiteX7" fmla="*/ 78972 w 155836"/>
                  <a:gd name="connsiteY7" fmla="*/ 0 h 176709"/>
                  <a:gd name="connsiteX8" fmla="*/ 134363 w 155836"/>
                  <a:gd name="connsiteY8" fmla="*/ 23080 h 176709"/>
                  <a:gd name="connsiteX9" fmla="*/ 155837 w 155836"/>
                  <a:gd name="connsiteY9" fmla="*/ 88054 h 176709"/>
                  <a:gd name="connsiteX10" fmla="*/ 155687 w 155836"/>
                  <a:gd name="connsiteY10" fmla="*/ 95680 h 176709"/>
                  <a:gd name="connsiteX11" fmla="*/ 29552 w 155836"/>
                  <a:gd name="connsiteY11" fmla="*/ 95680 h 176709"/>
                  <a:gd name="connsiteX12" fmla="*/ 45306 w 155836"/>
                  <a:gd name="connsiteY12" fmla="*/ 138377 h 176709"/>
                  <a:gd name="connsiteX13" fmla="*/ 80678 w 155836"/>
                  <a:gd name="connsiteY13" fmla="*/ 153178 h 176709"/>
                  <a:gd name="connsiteX14" fmla="*/ 107571 w 155836"/>
                  <a:gd name="connsiteY14" fmla="*/ 144899 h 176709"/>
                  <a:gd name="connsiteX15" fmla="*/ 125332 w 155836"/>
                  <a:gd name="connsiteY15" fmla="*/ 118408 h 176709"/>
                  <a:gd name="connsiteX16" fmla="*/ 31207 w 155836"/>
                  <a:gd name="connsiteY16" fmla="*/ 72048 h 176709"/>
                  <a:gd name="connsiteX17" fmla="*/ 125633 w 155836"/>
                  <a:gd name="connsiteY17" fmla="*/ 72048 h 176709"/>
                  <a:gd name="connsiteX18" fmla="*/ 114796 w 155836"/>
                  <a:gd name="connsiteY18" fmla="*/ 40038 h 176709"/>
                  <a:gd name="connsiteX19" fmla="*/ 79274 w 155836"/>
                  <a:gd name="connsiteY19" fmla="*/ 23481 h 176709"/>
                  <a:gd name="connsiteX20" fmla="*/ 46058 w 155836"/>
                  <a:gd name="connsiteY20" fmla="*/ 36676 h 176709"/>
                  <a:gd name="connsiteX21" fmla="*/ 31207 w 155836"/>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6"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grpFill/>
              <a:ln w="5012" cap="flat">
                <a:noFill/>
                <a:prstDash val="solid"/>
                <a:miter/>
              </a:ln>
            </p:spPr>
            <p:txBody>
              <a:bodyPr rtlCol="0" anchor="ctr"/>
              <a:lstStyle/>
              <a:p>
                <a:endParaRPr lang="zh-TW" altLang="en-US"/>
              </a:p>
            </p:txBody>
          </p:sp>
          <p:sp>
            <p:nvSpPr>
              <p:cNvPr id="792" name="手繪多邊形: 圖案 52">
                <a:extLst>
                  <a:ext uri="{FF2B5EF4-FFF2-40B4-BE49-F238E27FC236}">
                    <a16:creationId xmlns:a16="http://schemas.microsoft.com/office/drawing/2014/main" id="{A895D055-282A-D3CB-4FD4-3E177E8CEF18}"/>
                  </a:ext>
                </a:extLst>
              </p:cNvPr>
              <p:cNvSpPr/>
              <p:nvPr/>
            </p:nvSpPr>
            <p:spPr>
              <a:xfrm>
                <a:off x="7252872"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grpFill/>
              <a:ln w="5012" cap="flat">
                <a:noFill/>
                <a:prstDash val="solid"/>
                <a:miter/>
              </a:ln>
            </p:spPr>
            <p:txBody>
              <a:bodyPr rtlCol="0" anchor="ctr"/>
              <a:lstStyle/>
              <a:p>
                <a:endParaRPr lang="zh-TW" altLang="en-US"/>
              </a:p>
            </p:txBody>
          </p:sp>
          <p:sp>
            <p:nvSpPr>
              <p:cNvPr id="793" name="手繪多邊形: 圖案 53">
                <a:extLst>
                  <a:ext uri="{FF2B5EF4-FFF2-40B4-BE49-F238E27FC236}">
                    <a16:creationId xmlns:a16="http://schemas.microsoft.com/office/drawing/2014/main" id="{DBAB0860-1195-0AE7-C5B9-3CAF56F8EB91}"/>
                  </a:ext>
                </a:extLst>
              </p:cNvPr>
              <p:cNvSpPr/>
              <p:nvPr/>
            </p:nvSpPr>
            <p:spPr>
              <a:xfrm>
                <a:off x="7411670"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4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2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a:p>
            </p:txBody>
          </p:sp>
          <p:sp>
            <p:nvSpPr>
              <p:cNvPr id="794" name="手繪多邊形: 圖案 54">
                <a:extLst>
                  <a:ext uri="{FF2B5EF4-FFF2-40B4-BE49-F238E27FC236}">
                    <a16:creationId xmlns:a16="http://schemas.microsoft.com/office/drawing/2014/main" id="{AAE69A22-A543-2E14-0D7D-9E28A0422F3A}"/>
                  </a:ext>
                </a:extLst>
              </p:cNvPr>
              <p:cNvSpPr/>
              <p:nvPr/>
            </p:nvSpPr>
            <p:spPr>
              <a:xfrm>
                <a:off x="75320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a:p>
            </p:txBody>
          </p:sp>
        </p:grpSp>
        <p:grpSp>
          <p:nvGrpSpPr>
            <p:cNvPr id="777" name="群組 776">
              <a:extLst>
                <a:ext uri="{FF2B5EF4-FFF2-40B4-BE49-F238E27FC236}">
                  <a16:creationId xmlns:a16="http://schemas.microsoft.com/office/drawing/2014/main" id="{2DA86ED9-BF1C-D11A-662E-55EFC6BD6476}"/>
                </a:ext>
              </a:extLst>
            </p:cNvPr>
            <p:cNvGrpSpPr/>
            <p:nvPr/>
          </p:nvGrpSpPr>
          <p:grpSpPr>
            <a:xfrm>
              <a:off x="7677887" y="3603924"/>
              <a:ext cx="1682852" cy="306204"/>
              <a:chOff x="7677887" y="3603924"/>
              <a:chExt cx="1682852" cy="306204"/>
            </a:xfrm>
            <a:solidFill>
              <a:srgbClr val="00B0F0"/>
            </a:solidFill>
          </p:grpSpPr>
          <p:sp>
            <p:nvSpPr>
              <p:cNvPr id="778" name="手繪多邊形: 圖案 55">
                <a:extLst>
                  <a:ext uri="{FF2B5EF4-FFF2-40B4-BE49-F238E27FC236}">
                    <a16:creationId xmlns:a16="http://schemas.microsoft.com/office/drawing/2014/main" id="{53A779D3-8E24-90BA-34DB-76E9217B2B79}"/>
                  </a:ext>
                </a:extLst>
              </p:cNvPr>
              <p:cNvSpPr/>
              <p:nvPr/>
            </p:nvSpPr>
            <p:spPr>
              <a:xfrm>
                <a:off x="7677887" y="3603924"/>
                <a:ext cx="90612" cy="241432"/>
              </a:xfrm>
              <a:custGeom>
                <a:avLst/>
                <a:gdLst>
                  <a:gd name="connsiteX0" fmla="*/ 0 w 90612"/>
                  <a:gd name="connsiteY0" fmla="*/ 241432 h 241432"/>
                  <a:gd name="connsiteX1" fmla="*/ 67683 w 90612"/>
                  <a:gd name="connsiteY1" fmla="*/ 0 h 241432"/>
                  <a:gd name="connsiteX2" fmla="*/ 90613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3" y="0"/>
                    </a:lnTo>
                    <a:lnTo>
                      <a:pt x="23079" y="241432"/>
                    </a:lnTo>
                    <a:lnTo>
                      <a:pt x="0" y="241432"/>
                    </a:lnTo>
                    <a:close/>
                  </a:path>
                </a:pathLst>
              </a:custGeom>
              <a:grpFill/>
              <a:ln w="5012" cap="flat">
                <a:noFill/>
                <a:prstDash val="solid"/>
                <a:miter/>
              </a:ln>
            </p:spPr>
            <p:txBody>
              <a:bodyPr rtlCol="0" anchor="ctr"/>
              <a:lstStyle/>
              <a:p>
                <a:endParaRPr lang="zh-TW" altLang="en-US"/>
              </a:p>
            </p:txBody>
          </p:sp>
          <p:sp>
            <p:nvSpPr>
              <p:cNvPr id="779" name="手繪多邊形: 圖案 56">
                <a:extLst>
                  <a:ext uri="{FF2B5EF4-FFF2-40B4-BE49-F238E27FC236}">
                    <a16:creationId xmlns:a16="http://schemas.microsoft.com/office/drawing/2014/main" id="{38F06189-47B4-C40C-B004-54952455001D}"/>
                  </a:ext>
                </a:extLst>
              </p:cNvPr>
              <p:cNvSpPr/>
              <p:nvPr/>
            </p:nvSpPr>
            <p:spPr>
              <a:xfrm>
                <a:off x="7778361" y="3607034"/>
                <a:ext cx="154305" cy="234307"/>
              </a:xfrm>
              <a:custGeom>
                <a:avLst/>
                <a:gdLst>
                  <a:gd name="connsiteX0" fmla="*/ 154305 w 154305"/>
                  <a:gd name="connsiteY0" fmla="*/ 206763 h 234307"/>
                  <a:gd name="connsiteX1" fmla="*/ 154305 w 154305"/>
                  <a:gd name="connsiteY1" fmla="*/ 234308 h 234307"/>
                  <a:gd name="connsiteX2" fmla="*/ 23 w 154305"/>
                  <a:gd name="connsiteY2" fmla="*/ 234308 h 234307"/>
                  <a:gd name="connsiteX3" fmla="*/ 3384 w 154305"/>
                  <a:gd name="connsiteY3" fmla="*/ 214389 h 234307"/>
                  <a:gd name="connsiteX4" fmla="*/ 22249 w 154305"/>
                  <a:gd name="connsiteY4" fmla="*/ 183332 h 234307"/>
                  <a:gd name="connsiteX5" fmla="*/ 59729 w 154305"/>
                  <a:gd name="connsiteY5" fmla="*/ 147960 h 234307"/>
                  <a:gd name="connsiteX6" fmla="*/ 111156 w 154305"/>
                  <a:gd name="connsiteY6" fmla="*/ 98540 h 234307"/>
                  <a:gd name="connsiteX7" fmla="*/ 124552 w 154305"/>
                  <a:gd name="connsiteY7" fmla="*/ 64071 h 234307"/>
                  <a:gd name="connsiteX8" fmla="*/ 112361 w 154305"/>
                  <a:gd name="connsiteY8" fmla="*/ 35322 h 234307"/>
                  <a:gd name="connsiteX9" fmla="*/ 80601 w 154305"/>
                  <a:gd name="connsiteY9" fmla="*/ 23631 h 234307"/>
                  <a:gd name="connsiteX10" fmla="*/ 47487 w 154305"/>
                  <a:gd name="connsiteY10" fmla="*/ 36074 h 234307"/>
                  <a:gd name="connsiteX11" fmla="*/ 34893 w 154305"/>
                  <a:gd name="connsiteY11" fmla="*/ 70493 h 234307"/>
                  <a:gd name="connsiteX12" fmla="*/ 5442 w 154305"/>
                  <a:gd name="connsiteY12" fmla="*/ 67483 h 234307"/>
                  <a:gd name="connsiteX13" fmla="*/ 28220 w 154305"/>
                  <a:gd name="connsiteY13" fmla="*/ 17259 h 234307"/>
                  <a:gd name="connsiteX14" fmla="*/ 81253 w 154305"/>
                  <a:gd name="connsiteY14" fmla="*/ 0 h 234307"/>
                  <a:gd name="connsiteX15" fmla="*/ 134437 w 154305"/>
                  <a:gd name="connsiteY15" fmla="*/ 18614 h 234307"/>
                  <a:gd name="connsiteX16" fmla="*/ 154004 w 154305"/>
                  <a:gd name="connsiteY16" fmla="*/ 64823 h 234307"/>
                  <a:gd name="connsiteX17" fmla="*/ 148284 w 154305"/>
                  <a:gd name="connsiteY17" fmla="*/ 92368 h 234307"/>
                  <a:gd name="connsiteX18" fmla="*/ 129269 w 154305"/>
                  <a:gd name="connsiteY18" fmla="*/ 120867 h 234307"/>
                  <a:gd name="connsiteX19" fmla="*/ 85066 w 154305"/>
                  <a:gd name="connsiteY19" fmla="*/ 161958 h 234307"/>
                  <a:gd name="connsiteX20" fmla="*/ 51952 w 154305"/>
                  <a:gd name="connsiteY20" fmla="*/ 191360 h 234307"/>
                  <a:gd name="connsiteX21" fmla="*/ 39860 w 154305"/>
                  <a:gd name="connsiteY21" fmla="*/ 206863 h 234307"/>
                  <a:gd name="connsiteX22" fmla="*/ 154305 w 154305"/>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5" h="234307">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grpFill/>
              <a:ln w="5012" cap="flat">
                <a:noFill/>
                <a:prstDash val="solid"/>
                <a:miter/>
              </a:ln>
            </p:spPr>
            <p:txBody>
              <a:bodyPr rtlCol="0" anchor="ctr"/>
              <a:lstStyle/>
              <a:p>
                <a:endParaRPr lang="zh-TW" altLang="en-US"/>
              </a:p>
            </p:txBody>
          </p:sp>
          <p:sp>
            <p:nvSpPr>
              <p:cNvPr id="780" name="手繪多邊形: 圖案 57">
                <a:extLst>
                  <a:ext uri="{FF2B5EF4-FFF2-40B4-BE49-F238E27FC236}">
                    <a16:creationId xmlns:a16="http://schemas.microsoft.com/office/drawing/2014/main" id="{32935FB3-109F-3DFD-52AF-C2F637124C47}"/>
                  </a:ext>
                </a:extLst>
              </p:cNvPr>
              <p:cNvSpPr/>
              <p:nvPr/>
            </p:nvSpPr>
            <p:spPr>
              <a:xfrm>
                <a:off x="7963422" y="3607034"/>
                <a:ext cx="153479" cy="238371"/>
              </a:xfrm>
              <a:custGeom>
                <a:avLst/>
                <a:gdLst>
                  <a:gd name="connsiteX0" fmla="*/ 4265 w 153479"/>
                  <a:gd name="connsiteY0" fmla="*/ 180322 h 238371"/>
                  <a:gd name="connsiteX1" fmla="*/ 31810 w 153479"/>
                  <a:gd name="connsiteY1" fmla="*/ 177763 h 238371"/>
                  <a:gd name="connsiteX2" fmla="*/ 45206 w 153479"/>
                  <a:gd name="connsiteY2" fmla="*/ 205960 h 238371"/>
                  <a:gd name="connsiteX3" fmla="*/ 70543 w 153479"/>
                  <a:gd name="connsiteY3" fmla="*/ 214740 h 238371"/>
                  <a:gd name="connsiteX4" fmla="*/ 93723 w 153479"/>
                  <a:gd name="connsiteY4" fmla="*/ 208669 h 238371"/>
                  <a:gd name="connsiteX5" fmla="*/ 110029 w 153479"/>
                  <a:gd name="connsiteY5" fmla="*/ 192514 h 238371"/>
                  <a:gd name="connsiteX6" fmla="*/ 120716 w 153479"/>
                  <a:gd name="connsiteY6" fmla="*/ 165220 h 238371"/>
                  <a:gd name="connsiteX7" fmla="*/ 125031 w 153479"/>
                  <a:gd name="connsiteY7" fmla="*/ 130199 h 238371"/>
                  <a:gd name="connsiteX8" fmla="*/ 124881 w 153479"/>
                  <a:gd name="connsiteY8" fmla="*/ 124479 h 238371"/>
                  <a:gd name="connsiteX9" fmla="*/ 101399 w 153479"/>
                  <a:gd name="connsiteY9" fmla="*/ 146706 h 238371"/>
                  <a:gd name="connsiteX10" fmla="*/ 69139 w 153479"/>
                  <a:gd name="connsiteY10" fmla="*/ 155235 h 238371"/>
                  <a:gd name="connsiteX11" fmla="*/ 20069 w 153479"/>
                  <a:gd name="connsiteY11" fmla="*/ 134213 h 238371"/>
                  <a:gd name="connsiteX12" fmla="*/ 0 w 153479"/>
                  <a:gd name="connsiteY12" fmla="*/ 78822 h 238371"/>
                  <a:gd name="connsiteX13" fmla="*/ 20922 w 153479"/>
                  <a:gd name="connsiteY13" fmla="*/ 21675 h 238371"/>
                  <a:gd name="connsiteX14" fmla="*/ 73403 w 153479"/>
                  <a:gd name="connsiteY14" fmla="*/ 0 h 238371"/>
                  <a:gd name="connsiteX15" fmla="*/ 115046 w 153479"/>
                  <a:gd name="connsiteY15" fmla="*/ 12242 h 238371"/>
                  <a:gd name="connsiteX16" fmla="*/ 143696 w 153479"/>
                  <a:gd name="connsiteY16" fmla="*/ 47213 h 238371"/>
                  <a:gd name="connsiteX17" fmla="*/ 153479 w 153479"/>
                  <a:gd name="connsiteY17" fmla="*/ 112889 h 238371"/>
                  <a:gd name="connsiteX18" fmla="*/ 143746 w 153479"/>
                  <a:gd name="connsiteY18" fmla="*/ 184135 h 238371"/>
                  <a:gd name="connsiteX19" fmla="*/ 114846 w 153479"/>
                  <a:gd name="connsiteY19" fmla="*/ 224524 h 238371"/>
                  <a:gd name="connsiteX20" fmla="*/ 69840 w 153479"/>
                  <a:gd name="connsiteY20" fmla="*/ 238372 h 238371"/>
                  <a:gd name="connsiteX21" fmla="*/ 25086 w 153479"/>
                  <a:gd name="connsiteY21" fmla="*/ 223169 h 238371"/>
                  <a:gd name="connsiteX22" fmla="*/ 4265 w 153479"/>
                  <a:gd name="connsiteY22" fmla="*/ 180322 h 238371"/>
                  <a:gd name="connsiteX23" fmla="*/ 121619 w 153479"/>
                  <a:gd name="connsiteY23" fmla="*/ 77317 h 238371"/>
                  <a:gd name="connsiteX24" fmla="*/ 108474 w 153479"/>
                  <a:gd name="connsiteY24" fmla="*/ 38131 h 238371"/>
                  <a:gd name="connsiteX25" fmla="*/ 76865 w 153479"/>
                  <a:gd name="connsiteY25" fmla="*/ 23631 h 238371"/>
                  <a:gd name="connsiteX26" fmla="*/ 43600 w 153479"/>
                  <a:gd name="connsiteY26" fmla="*/ 39235 h 238371"/>
                  <a:gd name="connsiteX27" fmla="*/ 29452 w 153479"/>
                  <a:gd name="connsiteY27" fmla="*/ 79675 h 238371"/>
                  <a:gd name="connsiteX28" fmla="*/ 42898 w 153479"/>
                  <a:gd name="connsiteY28" fmla="*/ 115900 h 238371"/>
                  <a:gd name="connsiteX29" fmla="*/ 76112 w 153479"/>
                  <a:gd name="connsiteY29" fmla="*/ 129848 h 238371"/>
                  <a:gd name="connsiteX30" fmla="*/ 108825 w 153479"/>
                  <a:gd name="connsiteY30" fmla="*/ 115900 h 238371"/>
                  <a:gd name="connsiteX31" fmla="*/ 121619 w 153479"/>
                  <a:gd name="connsiteY31" fmla="*/ 77317 h 2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479" h="238371">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grpFill/>
              <a:ln w="5012" cap="flat">
                <a:noFill/>
                <a:prstDash val="solid"/>
                <a:miter/>
              </a:ln>
            </p:spPr>
            <p:txBody>
              <a:bodyPr rtlCol="0" anchor="ctr"/>
              <a:lstStyle/>
              <a:p>
                <a:endParaRPr lang="zh-TW" altLang="en-US"/>
              </a:p>
            </p:txBody>
          </p:sp>
          <p:sp>
            <p:nvSpPr>
              <p:cNvPr id="781" name="手繪多邊形: 圖案 58">
                <a:extLst>
                  <a:ext uri="{FF2B5EF4-FFF2-40B4-BE49-F238E27FC236}">
                    <a16:creationId xmlns:a16="http://schemas.microsoft.com/office/drawing/2014/main" id="{F2531178-E974-3C25-FCEC-9B5F472A400A}"/>
                  </a:ext>
                </a:extLst>
              </p:cNvPr>
              <p:cNvSpPr/>
              <p:nvPr/>
            </p:nvSpPr>
            <p:spPr>
              <a:xfrm>
                <a:off x="8141111" y="3607034"/>
                <a:ext cx="154304" cy="234307"/>
              </a:xfrm>
              <a:custGeom>
                <a:avLst/>
                <a:gdLst>
                  <a:gd name="connsiteX0" fmla="*/ 154305 w 154304"/>
                  <a:gd name="connsiteY0" fmla="*/ 206763 h 234307"/>
                  <a:gd name="connsiteX1" fmla="*/ 154305 w 154304"/>
                  <a:gd name="connsiteY1" fmla="*/ 234308 h 234307"/>
                  <a:gd name="connsiteX2" fmla="*/ 23 w 154304"/>
                  <a:gd name="connsiteY2" fmla="*/ 234308 h 234307"/>
                  <a:gd name="connsiteX3" fmla="*/ 3385 w 154304"/>
                  <a:gd name="connsiteY3" fmla="*/ 214389 h 234307"/>
                  <a:gd name="connsiteX4" fmla="*/ 22250 w 154304"/>
                  <a:gd name="connsiteY4" fmla="*/ 183332 h 234307"/>
                  <a:gd name="connsiteX5" fmla="*/ 59729 w 154304"/>
                  <a:gd name="connsiteY5" fmla="*/ 147960 h 234307"/>
                  <a:gd name="connsiteX6" fmla="*/ 111156 w 154304"/>
                  <a:gd name="connsiteY6" fmla="*/ 98540 h 234307"/>
                  <a:gd name="connsiteX7" fmla="*/ 124553 w 154304"/>
                  <a:gd name="connsiteY7" fmla="*/ 64071 h 234307"/>
                  <a:gd name="connsiteX8" fmla="*/ 112360 w 154304"/>
                  <a:gd name="connsiteY8" fmla="*/ 35322 h 234307"/>
                  <a:gd name="connsiteX9" fmla="*/ 80601 w 154304"/>
                  <a:gd name="connsiteY9" fmla="*/ 23631 h 234307"/>
                  <a:gd name="connsiteX10" fmla="*/ 47487 w 154304"/>
                  <a:gd name="connsiteY10" fmla="*/ 36074 h 234307"/>
                  <a:gd name="connsiteX11" fmla="*/ 34894 w 154304"/>
                  <a:gd name="connsiteY11" fmla="*/ 70493 h 234307"/>
                  <a:gd name="connsiteX12" fmla="*/ 5442 w 154304"/>
                  <a:gd name="connsiteY12" fmla="*/ 67483 h 234307"/>
                  <a:gd name="connsiteX13" fmla="*/ 28220 w 154304"/>
                  <a:gd name="connsiteY13" fmla="*/ 17259 h 234307"/>
                  <a:gd name="connsiteX14" fmla="*/ 81253 w 154304"/>
                  <a:gd name="connsiteY14" fmla="*/ 0 h 234307"/>
                  <a:gd name="connsiteX15" fmla="*/ 134437 w 154304"/>
                  <a:gd name="connsiteY15" fmla="*/ 18614 h 234307"/>
                  <a:gd name="connsiteX16" fmla="*/ 154004 w 154304"/>
                  <a:gd name="connsiteY16" fmla="*/ 64823 h 234307"/>
                  <a:gd name="connsiteX17" fmla="*/ 148284 w 154304"/>
                  <a:gd name="connsiteY17" fmla="*/ 92368 h 234307"/>
                  <a:gd name="connsiteX18" fmla="*/ 129269 w 154304"/>
                  <a:gd name="connsiteY18" fmla="*/ 120867 h 234307"/>
                  <a:gd name="connsiteX19" fmla="*/ 85067 w 154304"/>
                  <a:gd name="connsiteY19" fmla="*/ 161958 h 234307"/>
                  <a:gd name="connsiteX20" fmla="*/ 51953 w 154304"/>
                  <a:gd name="connsiteY20" fmla="*/ 191360 h 234307"/>
                  <a:gd name="connsiteX21" fmla="*/ 39861 w 154304"/>
                  <a:gd name="connsiteY21" fmla="*/ 206863 h 234307"/>
                  <a:gd name="connsiteX22" fmla="*/ 154305 w 154304"/>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4" h="234307">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grpFill/>
              <a:ln w="5012" cap="flat">
                <a:noFill/>
                <a:prstDash val="solid"/>
                <a:miter/>
              </a:ln>
            </p:spPr>
            <p:txBody>
              <a:bodyPr rtlCol="0" anchor="ctr"/>
              <a:lstStyle/>
              <a:p>
                <a:endParaRPr lang="zh-TW" altLang="en-US"/>
              </a:p>
            </p:txBody>
          </p:sp>
          <p:sp>
            <p:nvSpPr>
              <p:cNvPr id="782" name="手繪多邊形: 圖案 59">
                <a:extLst>
                  <a:ext uri="{FF2B5EF4-FFF2-40B4-BE49-F238E27FC236}">
                    <a16:creationId xmlns:a16="http://schemas.microsoft.com/office/drawing/2014/main" id="{A07C65E6-BEB6-E439-87B5-FF615D714DAD}"/>
                  </a:ext>
                </a:extLst>
              </p:cNvPr>
              <p:cNvSpPr/>
              <p:nvPr/>
            </p:nvSpPr>
            <p:spPr>
              <a:xfrm>
                <a:off x="8326122" y="3611098"/>
                <a:ext cx="154784" cy="234257"/>
              </a:xfrm>
              <a:custGeom>
                <a:avLst/>
                <a:gdLst>
                  <a:gd name="connsiteX0" fmla="*/ 0 w 154784"/>
                  <a:gd name="connsiteY0" fmla="*/ 169083 h 234257"/>
                  <a:gd name="connsiteX1" fmla="*/ 30104 w 154784"/>
                  <a:gd name="connsiteY1" fmla="*/ 166524 h 234257"/>
                  <a:gd name="connsiteX2" fmla="*/ 45608 w 154784"/>
                  <a:gd name="connsiteY2" fmla="*/ 199588 h 234257"/>
                  <a:gd name="connsiteX3" fmla="*/ 75009 w 154784"/>
                  <a:gd name="connsiteY3" fmla="*/ 210676 h 234257"/>
                  <a:gd name="connsiteX4" fmla="*/ 110030 w 154784"/>
                  <a:gd name="connsiteY4" fmla="*/ 195072 h 234257"/>
                  <a:gd name="connsiteX5" fmla="*/ 124379 w 154784"/>
                  <a:gd name="connsiteY5" fmla="*/ 153680 h 234257"/>
                  <a:gd name="connsiteX6" fmla="*/ 110581 w 154784"/>
                  <a:gd name="connsiteY6" fmla="*/ 114996 h 234257"/>
                  <a:gd name="connsiteX7" fmla="*/ 74507 w 154784"/>
                  <a:gd name="connsiteY7" fmla="*/ 100848 h 234257"/>
                  <a:gd name="connsiteX8" fmla="*/ 49521 w 154784"/>
                  <a:gd name="connsiteY8" fmla="*/ 107119 h 234257"/>
                  <a:gd name="connsiteX9" fmla="*/ 32010 w 154784"/>
                  <a:gd name="connsiteY9" fmla="*/ 123425 h 234257"/>
                  <a:gd name="connsiteX10" fmla="*/ 5118 w 154784"/>
                  <a:gd name="connsiteY10" fmla="*/ 119913 h 234257"/>
                  <a:gd name="connsiteX11" fmla="*/ 27746 w 154784"/>
                  <a:gd name="connsiteY11" fmla="*/ 0 h 234257"/>
                  <a:gd name="connsiteX12" fmla="*/ 143846 w 154784"/>
                  <a:gd name="connsiteY12" fmla="*/ 0 h 234257"/>
                  <a:gd name="connsiteX13" fmla="*/ 143846 w 154784"/>
                  <a:gd name="connsiteY13" fmla="*/ 27394 h 234257"/>
                  <a:gd name="connsiteX14" fmla="*/ 50675 w 154784"/>
                  <a:gd name="connsiteY14" fmla="*/ 27394 h 234257"/>
                  <a:gd name="connsiteX15" fmla="*/ 38082 w 154784"/>
                  <a:gd name="connsiteY15" fmla="*/ 90111 h 234257"/>
                  <a:gd name="connsiteX16" fmla="*/ 82183 w 154784"/>
                  <a:gd name="connsiteY16" fmla="*/ 75460 h 234257"/>
                  <a:gd name="connsiteX17" fmla="*/ 133761 w 154784"/>
                  <a:gd name="connsiteY17" fmla="*/ 96633 h 234257"/>
                  <a:gd name="connsiteX18" fmla="*/ 154784 w 154784"/>
                  <a:gd name="connsiteY18" fmla="*/ 151121 h 234257"/>
                  <a:gd name="connsiteX19" fmla="*/ 136320 w 154784"/>
                  <a:gd name="connsiteY19" fmla="*/ 205910 h 234257"/>
                  <a:gd name="connsiteX20" fmla="*/ 75009 w 154784"/>
                  <a:gd name="connsiteY20" fmla="*/ 234258 h 234257"/>
                  <a:gd name="connsiteX21" fmla="*/ 23030 w 154784"/>
                  <a:gd name="connsiteY21" fmla="*/ 216446 h 234257"/>
                  <a:gd name="connsiteX22" fmla="*/ 0 w 154784"/>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4" h="234257">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a:p>
            </p:txBody>
          </p:sp>
          <p:sp>
            <p:nvSpPr>
              <p:cNvPr id="783" name="手繪多邊形: 圖案 60">
                <a:extLst>
                  <a:ext uri="{FF2B5EF4-FFF2-40B4-BE49-F238E27FC236}">
                    <a16:creationId xmlns:a16="http://schemas.microsoft.com/office/drawing/2014/main" id="{D13A34AC-8D3D-C77C-1FCE-5078275DD600}"/>
                  </a:ext>
                </a:extLst>
              </p:cNvPr>
              <p:cNvSpPr/>
              <p:nvPr/>
            </p:nvSpPr>
            <p:spPr>
              <a:xfrm>
                <a:off x="8507497" y="3611098"/>
                <a:ext cx="154783" cy="234257"/>
              </a:xfrm>
              <a:custGeom>
                <a:avLst/>
                <a:gdLst>
                  <a:gd name="connsiteX0" fmla="*/ 0 w 154783"/>
                  <a:gd name="connsiteY0" fmla="*/ 169083 h 234257"/>
                  <a:gd name="connsiteX1" fmla="*/ 30104 w 154783"/>
                  <a:gd name="connsiteY1" fmla="*/ 166524 h 234257"/>
                  <a:gd name="connsiteX2" fmla="*/ 45608 w 154783"/>
                  <a:gd name="connsiteY2" fmla="*/ 199588 h 234257"/>
                  <a:gd name="connsiteX3" fmla="*/ 75009 w 154783"/>
                  <a:gd name="connsiteY3" fmla="*/ 210676 h 234257"/>
                  <a:gd name="connsiteX4" fmla="*/ 110030 w 154783"/>
                  <a:gd name="connsiteY4" fmla="*/ 195072 h 234257"/>
                  <a:gd name="connsiteX5" fmla="*/ 124379 w 154783"/>
                  <a:gd name="connsiteY5" fmla="*/ 153680 h 234257"/>
                  <a:gd name="connsiteX6" fmla="*/ 110581 w 154783"/>
                  <a:gd name="connsiteY6" fmla="*/ 114996 h 234257"/>
                  <a:gd name="connsiteX7" fmla="*/ 74507 w 154783"/>
                  <a:gd name="connsiteY7" fmla="*/ 100848 h 234257"/>
                  <a:gd name="connsiteX8" fmla="*/ 49521 w 154783"/>
                  <a:gd name="connsiteY8" fmla="*/ 107119 h 234257"/>
                  <a:gd name="connsiteX9" fmla="*/ 32010 w 154783"/>
                  <a:gd name="connsiteY9" fmla="*/ 123425 h 234257"/>
                  <a:gd name="connsiteX10" fmla="*/ 5118 w 154783"/>
                  <a:gd name="connsiteY10" fmla="*/ 119913 h 234257"/>
                  <a:gd name="connsiteX11" fmla="*/ 27746 w 154783"/>
                  <a:gd name="connsiteY11" fmla="*/ 0 h 234257"/>
                  <a:gd name="connsiteX12" fmla="*/ 143846 w 154783"/>
                  <a:gd name="connsiteY12" fmla="*/ 0 h 234257"/>
                  <a:gd name="connsiteX13" fmla="*/ 143846 w 154783"/>
                  <a:gd name="connsiteY13" fmla="*/ 27394 h 234257"/>
                  <a:gd name="connsiteX14" fmla="*/ 50675 w 154783"/>
                  <a:gd name="connsiteY14" fmla="*/ 27394 h 234257"/>
                  <a:gd name="connsiteX15" fmla="*/ 38082 w 154783"/>
                  <a:gd name="connsiteY15" fmla="*/ 90111 h 234257"/>
                  <a:gd name="connsiteX16" fmla="*/ 82183 w 154783"/>
                  <a:gd name="connsiteY16" fmla="*/ 75460 h 234257"/>
                  <a:gd name="connsiteX17" fmla="*/ 133761 w 154783"/>
                  <a:gd name="connsiteY17" fmla="*/ 96633 h 234257"/>
                  <a:gd name="connsiteX18" fmla="*/ 154784 w 154783"/>
                  <a:gd name="connsiteY18" fmla="*/ 151121 h 234257"/>
                  <a:gd name="connsiteX19" fmla="*/ 136320 w 154783"/>
                  <a:gd name="connsiteY19" fmla="*/ 205910 h 234257"/>
                  <a:gd name="connsiteX20" fmla="*/ 75009 w 154783"/>
                  <a:gd name="connsiteY20" fmla="*/ 234258 h 234257"/>
                  <a:gd name="connsiteX21" fmla="*/ 23030 w 154783"/>
                  <a:gd name="connsiteY21" fmla="*/ 216446 h 234257"/>
                  <a:gd name="connsiteX22" fmla="*/ 0 w 154783"/>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3" h="234257">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a:p>
            </p:txBody>
          </p:sp>
          <p:sp>
            <p:nvSpPr>
              <p:cNvPr id="784" name="手繪多邊形: 圖案 61">
                <a:extLst>
                  <a:ext uri="{FF2B5EF4-FFF2-40B4-BE49-F238E27FC236}">
                    <a16:creationId xmlns:a16="http://schemas.microsoft.com/office/drawing/2014/main" id="{27168429-F508-4964-C5D3-DC2834E1055B}"/>
                  </a:ext>
                </a:extLst>
              </p:cNvPr>
              <p:cNvSpPr/>
              <p:nvPr/>
            </p:nvSpPr>
            <p:spPr>
              <a:xfrm>
                <a:off x="8690779" y="3610948"/>
                <a:ext cx="151121" cy="230394"/>
              </a:xfrm>
              <a:custGeom>
                <a:avLst/>
                <a:gdLst>
                  <a:gd name="connsiteX0" fmla="*/ 0 w 151121"/>
                  <a:gd name="connsiteY0" fmla="*/ 27545 h 230394"/>
                  <a:gd name="connsiteX1" fmla="*/ 0 w 151121"/>
                  <a:gd name="connsiteY1" fmla="*/ 0 h 230394"/>
                  <a:gd name="connsiteX2" fmla="*/ 151121 w 151121"/>
                  <a:gd name="connsiteY2" fmla="*/ 0 h 230394"/>
                  <a:gd name="connsiteX3" fmla="*/ 151121 w 151121"/>
                  <a:gd name="connsiteY3" fmla="*/ 22277 h 230394"/>
                  <a:gd name="connsiteX4" fmla="*/ 106919 w 151121"/>
                  <a:gd name="connsiteY4" fmla="*/ 85344 h 230394"/>
                  <a:gd name="connsiteX5" fmla="*/ 73102 w 151121"/>
                  <a:gd name="connsiteY5" fmla="*/ 166223 h 230394"/>
                  <a:gd name="connsiteX6" fmla="*/ 62114 w 151121"/>
                  <a:gd name="connsiteY6" fmla="*/ 230394 h 230394"/>
                  <a:gd name="connsiteX7" fmla="*/ 32663 w 151121"/>
                  <a:gd name="connsiteY7" fmla="*/ 230394 h 230394"/>
                  <a:gd name="connsiteX8" fmla="*/ 43500 w 151121"/>
                  <a:gd name="connsiteY8" fmla="*/ 163815 h 230394"/>
                  <a:gd name="connsiteX9" fmla="*/ 73202 w 151121"/>
                  <a:gd name="connsiteY9" fmla="*/ 88555 h 230394"/>
                  <a:gd name="connsiteX10" fmla="*/ 114344 w 151121"/>
                  <a:gd name="connsiteY10" fmla="*/ 27495 h 230394"/>
                  <a:gd name="connsiteX11" fmla="*/ 0 w 151121"/>
                  <a:gd name="connsiteY11" fmla="*/ 27495 h 2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21" h="230394">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grpFill/>
              <a:ln w="5012" cap="flat">
                <a:noFill/>
                <a:prstDash val="solid"/>
                <a:miter/>
              </a:ln>
            </p:spPr>
            <p:txBody>
              <a:bodyPr rtlCol="0" anchor="ctr"/>
              <a:lstStyle/>
              <a:p>
                <a:endParaRPr lang="zh-TW" altLang="en-US"/>
              </a:p>
            </p:txBody>
          </p:sp>
          <p:sp>
            <p:nvSpPr>
              <p:cNvPr id="785" name="手繪多邊形: 圖案 62">
                <a:extLst>
                  <a:ext uri="{FF2B5EF4-FFF2-40B4-BE49-F238E27FC236}">
                    <a16:creationId xmlns:a16="http://schemas.microsoft.com/office/drawing/2014/main" id="{04B386EC-8487-F26B-A43F-ABFDBC41BD15}"/>
                  </a:ext>
                </a:extLst>
              </p:cNvPr>
              <p:cNvSpPr/>
              <p:nvPr/>
            </p:nvSpPr>
            <p:spPr>
              <a:xfrm>
                <a:off x="8886354"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a:p>
            </p:txBody>
          </p:sp>
          <p:sp>
            <p:nvSpPr>
              <p:cNvPr id="786" name="手繪多邊形: 圖案 63">
                <a:extLst>
                  <a:ext uri="{FF2B5EF4-FFF2-40B4-BE49-F238E27FC236}">
                    <a16:creationId xmlns:a16="http://schemas.microsoft.com/office/drawing/2014/main" id="{A62E0565-A84F-C834-E119-866CE3C21106}"/>
                  </a:ext>
                </a:extLst>
              </p:cNvPr>
              <p:cNvSpPr/>
              <p:nvPr/>
            </p:nvSpPr>
            <p:spPr>
              <a:xfrm>
                <a:off x="8932363" y="3607887"/>
                <a:ext cx="64973" cy="302141"/>
              </a:xfrm>
              <a:custGeom>
                <a:avLst/>
                <a:gdLst>
                  <a:gd name="connsiteX0" fmla="*/ 0 w 64973"/>
                  <a:gd name="connsiteY0" fmla="*/ 299081 h 302141"/>
                  <a:gd name="connsiteX1" fmla="*/ 5418 w 64973"/>
                  <a:gd name="connsiteY1" fmla="*/ 274697 h 302141"/>
                  <a:gd name="connsiteX2" fmla="*/ 18966 w 64973"/>
                  <a:gd name="connsiteY2" fmla="*/ 276905 h 302141"/>
                  <a:gd name="connsiteX3" fmla="*/ 32010 w 64973"/>
                  <a:gd name="connsiteY3" fmla="*/ 271084 h 302141"/>
                  <a:gd name="connsiteX4" fmla="*/ 36325 w 64973"/>
                  <a:gd name="connsiteY4" fmla="*/ 242034 h 302141"/>
                  <a:gd name="connsiteX5" fmla="*/ 36325 w 64973"/>
                  <a:gd name="connsiteY5" fmla="*/ 64372 h 302141"/>
                  <a:gd name="connsiteX6" fmla="*/ 64974 w 64973"/>
                  <a:gd name="connsiteY6" fmla="*/ 64372 h 302141"/>
                  <a:gd name="connsiteX7" fmla="*/ 64974 w 64973"/>
                  <a:gd name="connsiteY7" fmla="*/ 242737 h 302141"/>
                  <a:gd name="connsiteX8" fmla="*/ 56846 w 64973"/>
                  <a:gd name="connsiteY8" fmla="*/ 286237 h 302141"/>
                  <a:gd name="connsiteX9" fmla="*/ 22427 w 64973"/>
                  <a:gd name="connsiteY9" fmla="*/ 302142 h 302141"/>
                  <a:gd name="connsiteX10" fmla="*/ 0 w 64973"/>
                  <a:gd name="connsiteY10" fmla="*/ 299081 h 302141"/>
                  <a:gd name="connsiteX11" fmla="*/ 36325 w 64973"/>
                  <a:gd name="connsiteY11" fmla="*/ 33315 h 302141"/>
                  <a:gd name="connsiteX12" fmla="*/ 36325 w 64973"/>
                  <a:gd name="connsiteY12" fmla="*/ 0 h 302141"/>
                  <a:gd name="connsiteX13" fmla="*/ 64974 w 64973"/>
                  <a:gd name="connsiteY13" fmla="*/ 0 h 302141"/>
                  <a:gd name="connsiteX14" fmla="*/ 64974 w 64973"/>
                  <a:gd name="connsiteY14" fmla="*/ 33265 h 302141"/>
                  <a:gd name="connsiteX15" fmla="*/ 36325 w 64973"/>
                  <a:gd name="connsiteY15" fmla="*/ 33265 h 30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73" h="302141">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grpFill/>
              <a:ln w="5012" cap="flat">
                <a:noFill/>
                <a:prstDash val="solid"/>
                <a:miter/>
              </a:ln>
            </p:spPr>
            <p:txBody>
              <a:bodyPr rtlCol="0" anchor="ctr"/>
              <a:lstStyle/>
              <a:p>
                <a:endParaRPr lang="zh-TW" altLang="en-US"/>
              </a:p>
            </p:txBody>
          </p:sp>
          <p:sp>
            <p:nvSpPr>
              <p:cNvPr id="787" name="手繪多邊形: 圖案 64">
                <a:extLst>
                  <a:ext uri="{FF2B5EF4-FFF2-40B4-BE49-F238E27FC236}">
                    <a16:creationId xmlns:a16="http://schemas.microsoft.com/office/drawing/2014/main" id="{066459A8-4E18-0627-EBC2-30107887F7A9}"/>
                  </a:ext>
                </a:extLst>
              </p:cNvPr>
              <p:cNvSpPr/>
              <p:nvPr/>
            </p:nvSpPr>
            <p:spPr>
              <a:xfrm>
                <a:off x="9041288"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4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40 w 146856"/>
                  <a:gd name="connsiteY16" fmla="*/ 89358 h 237769"/>
                  <a:gd name="connsiteX17" fmla="*/ 39135 w 146856"/>
                  <a:gd name="connsiteY17" fmla="*/ 137624 h 237769"/>
                  <a:gd name="connsiteX18" fmla="*/ 71146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4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grpFill/>
              <a:ln w="5012" cap="flat">
                <a:noFill/>
                <a:prstDash val="solid"/>
                <a:miter/>
              </a:ln>
            </p:spPr>
            <p:txBody>
              <a:bodyPr rtlCol="0" anchor="ctr"/>
              <a:lstStyle/>
              <a:p>
                <a:endParaRPr lang="zh-TW" altLang="en-US"/>
              </a:p>
            </p:txBody>
          </p:sp>
          <p:sp>
            <p:nvSpPr>
              <p:cNvPr id="788" name="手繪多邊形: 圖案 65">
                <a:extLst>
                  <a:ext uri="{FF2B5EF4-FFF2-40B4-BE49-F238E27FC236}">
                    <a16:creationId xmlns:a16="http://schemas.microsoft.com/office/drawing/2014/main" id="{55670AE0-16DC-5CDF-F19E-5EE9D7306AE8}"/>
                  </a:ext>
                </a:extLst>
              </p:cNvPr>
              <p:cNvSpPr/>
              <p:nvPr/>
            </p:nvSpPr>
            <p:spPr>
              <a:xfrm>
                <a:off x="9211675" y="3668546"/>
                <a:ext cx="149064" cy="241582"/>
              </a:xfrm>
              <a:custGeom>
                <a:avLst/>
                <a:gdLst>
                  <a:gd name="connsiteX0" fmla="*/ 5720 w 149064"/>
                  <a:gd name="connsiteY0" fmla="*/ 186844 h 241582"/>
                  <a:gd name="connsiteX1" fmla="*/ 33566 w 149064"/>
                  <a:gd name="connsiteY1" fmla="*/ 191008 h 241582"/>
                  <a:gd name="connsiteX2" fmla="*/ 43299 w 149064"/>
                  <a:gd name="connsiteY2" fmla="*/ 209823 h 241582"/>
                  <a:gd name="connsiteX3" fmla="*/ 72450 w 149064"/>
                  <a:gd name="connsiteY3" fmla="*/ 217801 h 241582"/>
                  <a:gd name="connsiteX4" fmla="*/ 103206 w 149064"/>
                  <a:gd name="connsiteY4" fmla="*/ 209823 h 241582"/>
                  <a:gd name="connsiteX5" fmla="*/ 117857 w 149064"/>
                  <a:gd name="connsiteY5" fmla="*/ 187546 h 241582"/>
                  <a:gd name="connsiteX6" fmla="*/ 119914 w 149064"/>
                  <a:gd name="connsiteY6" fmla="*/ 150770 h 241582"/>
                  <a:gd name="connsiteX7" fmla="*/ 73102 w 149064"/>
                  <a:gd name="connsiteY7" fmla="*/ 172896 h 241582"/>
                  <a:gd name="connsiteX8" fmla="*/ 19116 w 149064"/>
                  <a:gd name="connsiteY8" fmla="*/ 147759 h 241582"/>
                  <a:gd name="connsiteX9" fmla="*/ 0 w 149064"/>
                  <a:gd name="connsiteY9" fmla="*/ 87401 h 241582"/>
                  <a:gd name="connsiteX10" fmla="*/ 8780 w 149064"/>
                  <a:gd name="connsiteY10" fmla="*/ 42747 h 241582"/>
                  <a:gd name="connsiteX11" fmla="*/ 34168 w 149064"/>
                  <a:gd name="connsiteY11" fmla="*/ 11138 h 241582"/>
                  <a:gd name="connsiteX12" fmla="*/ 73253 w 149064"/>
                  <a:gd name="connsiteY12" fmla="*/ 0 h 241582"/>
                  <a:gd name="connsiteX13" fmla="*/ 122623 w 149064"/>
                  <a:gd name="connsiteY13" fmla="*/ 24183 h 241582"/>
                  <a:gd name="connsiteX14" fmla="*/ 122623 w 149064"/>
                  <a:gd name="connsiteY14" fmla="*/ 3813 h 241582"/>
                  <a:gd name="connsiteX15" fmla="*/ 149064 w 149064"/>
                  <a:gd name="connsiteY15" fmla="*/ 3813 h 241582"/>
                  <a:gd name="connsiteX16" fmla="*/ 149064 w 149064"/>
                  <a:gd name="connsiteY16" fmla="*/ 150017 h 241582"/>
                  <a:gd name="connsiteX17" fmla="*/ 141037 w 149064"/>
                  <a:gd name="connsiteY17" fmla="*/ 206010 h 241582"/>
                  <a:gd name="connsiteX18" fmla="*/ 115549 w 149064"/>
                  <a:gd name="connsiteY18" fmla="*/ 232050 h 241582"/>
                  <a:gd name="connsiteX19" fmla="*/ 72651 w 149064"/>
                  <a:gd name="connsiteY19" fmla="*/ 241583 h 241582"/>
                  <a:gd name="connsiteX20" fmla="*/ 23783 w 149064"/>
                  <a:gd name="connsiteY20" fmla="*/ 227986 h 241582"/>
                  <a:gd name="connsiteX21" fmla="*/ 5720 w 149064"/>
                  <a:gd name="connsiteY21" fmla="*/ 186844 h 241582"/>
                  <a:gd name="connsiteX22" fmla="*/ 29452 w 149064"/>
                  <a:gd name="connsiteY22" fmla="*/ 85244 h 241582"/>
                  <a:gd name="connsiteX23" fmla="*/ 42647 w 149064"/>
                  <a:gd name="connsiteY23" fmla="*/ 133811 h 241582"/>
                  <a:gd name="connsiteX24" fmla="*/ 75762 w 149064"/>
                  <a:gd name="connsiteY24" fmla="*/ 149114 h 241582"/>
                  <a:gd name="connsiteX25" fmla="*/ 108876 w 149064"/>
                  <a:gd name="connsiteY25" fmla="*/ 133912 h 241582"/>
                  <a:gd name="connsiteX26" fmla="*/ 122272 w 149064"/>
                  <a:gd name="connsiteY26" fmla="*/ 86197 h 241582"/>
                  <a:gd name="connsiteX27" fmla="*/ 108475 w 149064"/>
                  <a:gd name="connsiteY27" fmla="*/ 39386 h 241582"/>
                  <a:gd name="connsiteX28" fmla="*/ 75259 w 149064"/>
                  <a:gd name="connsiteY28" fmla="*/ 23631 h 241582"/>
                  <a:gd name="connsiteX29" fmla="*/ 42798 w 149064"/>
                  <a:gd name="connsiteY29" fmla="*/ 39135 h 241582"/>
                  <a:gd name="connsiteX30" fmla="*/ 29452 w 149064"/>
                  <a:gd name="connsiteY30" fmla="*/ 85244 h 24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64" h="241582">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grpFill/>
              <a:ln w="5012" cap="flat">
                <a:noFill/>
                <a:prstDash val="solid"/>
                <a:miter/>
              </a:ln>
            </p:spPr>
            <p:txBody>
              <a:bodyPr rtlCol="0" anchor="ctr"/>
              <a:lstStyle/>
              <a:p>
                <a:endParaRPr lang="zh-TW" altLang="en-US"/>
              </a:p>
            </p:txBody>
          </p:sp>
        </p:grpSp>
      </p:grpSp>
      <p:sp>
        <p:nvSpPr>
          <p:cNvPr id="837" name="文字方塊 836">
            <a:extLst>
              <a:ext uri="{FF2B5EF4-FFF2-40B4-BE49-F238E27FC236}">
                <a16:creationId xmlns:a16="http://schemas.microsoft.com/office/drawing/2014/main" id="{95730F04-48F3-1F39-E587-067101676A0D}"/>
              </a:ext>
            </a:extLst>
          </p:cNvPr>
          <p:cNvSpPr txBox="1"/>
          <p:nvPr/>
        </p:nvSpPr>
        <p:spPr>
          <a:xfrm>
            <a:off x="1556712" y="3639580"/>
            <a:ext cx="975097" cy="338554"/>
          </a:xfrm>
          <a:prstGeom prst="rect">
            <a:avLst/>
          </a:prstGeom>
          <a:noFill/>
        </p:spPr>
        <p:txBody>
          <a:bodyPr wrap="square">
            <a:spAutoFit/>
          </a:bodyPr>
          <a:lstStyle/>
          <a:p>
            <a:r>
              <a:rPr lang="en-US" altLang="zh-TW" sz="1600" b="1">
                <a:solidFill>
                  <a:schemeClr val="accent4">
                    <a:lumMod val="75000"/>
                  </a:schemeClr>
                </a:solidFill>
                <a:latin typeface="+mj-lt"/>
                <a:cs typeface="Arial" panose="020B0604020202020204" pitchFamily="34" charset="0"/>
              </a:rPr>
              <a:t> bucket</a:t>
            </a:r>
            <a:endParaRPr lang="zh-TW" altLang="en-US" sz="1600" b="1">
              <a:solidFill>
                <a:schemeClr val="accent4">
                  <a:lumMod val="75000"/>
                </a:schemeClr>
              </a:solidFill>
              <a:latin typeface="+mj-lt"/>
              <a:cs typeface="Arial" panose="020B0604020202020204" pitchFamily="34" charset="0"/>
            </a:endParaRPr>
          </a:p>
        </p:txBody>
      </p:sp>
      <p:grpSp>
        <p:nvGrpSpPr>
          <p:cNvPr id="838" name="群組 837">
            <a:extLst>
              <a:ext uri="{FF2B5EF4-FFF2-40B4-BE49-F238E27FC236}">
                <a16:creationId xmlns:a16="http://schemas.microsoft.com/office/drawing/2014/main" id="{7A3CE67D-93DE-C884-DC8D-F6044E24E1D0}"/>
              </a:ext>
            </a:extLst>
          </p:cNvPr>
          <p:cNvGrpSpPr/>
          <p:nvPr/>
        </p:nvGrpSpPr>
        <p:grpSpPr>
          <a:xfrm>
            <a:off x="1742410" y="3486482"/>
            <a:ext cx="596173" cy="182055"/>
            <a:chOff x="1838425" y="4577685"/>
            <a:chExt cx="685788" cy="220509"/>
          </a:xfrm>
        </p:grpSpPr>
        <p:cxnSp>
          <p:nvCxnSpPr>
            <p:cNvPr id="839" name="直線接點 838">
              <a:extLst>
                <a:ext uri="{FF2B5EF4-FFF2-40B4-BE49-F238E27FC236}">
                  <a16:creationId xmlns:a16="http://schemas.microsoft.com/office/drawing/2014/main" id="{8A86DFA6-1C86-3A5A-1A65-9D376CA63F07}"/>
                </a:ext>
              </a:extLst>
            </p:cNvPr>
            <p:cNvCxnSpPr/>
            <p:nvPr/>
          </p:nvCxnSpPr>
          <p:spPr>
            <a:xfrm>
              <a:off x="1846799" y="4577685"/>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0" name="直線接點 839">
              <a:extLst>
                <a:ext uri="{FF2B5EF4-FFF2-40B4-BE49-F238E27FC236}">
                  <a16:creationId xmlns:a16="http://schemas.microsoft.com/office/drawing/2014/main" id="{9C2D714D-3F4F-843C-33E0-1D028D1F9DFA}"/>
                </a:ext>
              </a:extLst>
            </p:cNvPr>
            <p:cNvCxnSpPr/>
            <p:nvPr/>
          </p:nvCxnSpPr>
          <p:spPr>
            <a:xfrm>
              <a:off x="1838425" y="4783755"/>
              <a:ext cx="68012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1" name="直線接點 840">
              <a:extLst>
                <a:ext uri="{FF2B5EF4-FFF2-40B4-BE49-F238E27FC236}">
                  <a16:creationId xmlns:a16="http://schemas.microsoft.com/office/drawing/2014/main" id="{6E1B9967-3D46-7CDB-A829-65E6DABF2F93}"/>
                </a:ext>
              </a:extLst>
            </p:cNvPr>
            <p:cNvCxnSpPr/>
            <p:nvPr/>
          </p:nvCxnSpPr>
          <p:spPr>
            <a:xfrm>
              <a:off x="2524213" y="4577685"/>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42" name="群組 841">
            <a:extLst>
              <a:ext uri="{FF2B5EF4-FFF2-40B4-BE49-F238E27FC236}">
                <a16:creationId xmlns:a16="http://schemas.microsoft.com/office/drawing/2014/main" id="{2732BC6E-0421-3807-52BD-FE948D0CF615}"/>
              </a:ext>
            </a:extLst>
          </p:cNvPr>
          <p:cNvGrpSpPr/>
          <p:nvPr/>
        </p:nvGrpSpPr>
        <p:grpSpPr>
          <a:xfrm>
            <a:off x="2615975" y="3501325"/>
            <a:ext cx="3639976" cy="146988"/>
            <a:chOff x="1843909" y="4573208"/>
            <a:chExt cx="680123" cy="224986"/>
          </a:xfrm>
        </p:grpSpPr>
        <p:cxnSp>
          <p:nvCxnSpPr>
            <p:cNvPr id="843" name="直線接點 842">
              <a:extLst>
                <a:ext uri="{FF2B5EF4-FFF2-40B4-BE49-F238E27FC236}">
                  <a16:creationId xmlns:a16="http://schemas.microsoft.com/office/drawing/2014/main" id="{8F619F6B-44E5-BFAF-0618-5BF211764C73}"/>
                </a:ext>
              </a:extLst>
            </p:cNvPr>
            <p:cNvCxnSpPr/>
            <p:nvPr/>
          </p:nvCxnSpPr>
          <p:spPr>
            <a:xfrm>
              <a:off x="1844217" y="4577685"/>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844" name="直線接點 843">
              <a:extLst>
                <a:ext uri="{FF2B5EF4-FFF2-40B4-BE49-F238E27FC236}">
                  <a16:creationId xmlns:a16="http://schemas.microsoft.com/office/drawing/2014/main" id="{F1B51C69-C0D4-75B6-35E3-1217A1EBCA8C}"/>
                </a:ext>
              </a:extLst>
            </p:cNvPr>
            <p:cNvCxnSpPr/>
            <p:nvPr/>
          </p:nvCxnSpPr>
          <p:spPr>
            <a:xfrm>
              <a:off x="1843909" y="4777184"/>
              <a:ext cx="680123" cy="0"/>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845" name="直線接點 844">
              <a:extLst>
                <a:ext uri="{FF2B5EF4-FFF2-40B4-BE49-F238E27FC236}">
                  <a16:creationId xmlns:a16="http://schemas.microsoft.com/office/drawing/2014/main" id="{2668D0D3-17DD-02CD-143B-F344F1961002}"/>
                </a:ext>
              </a:extLst>
            </p:cNvPr>
            <p:cNvCxnSpPr/>
            <p:nvPr/>
          </p:nvCxnSpPr>
          <p:spPr>
            <a:xfrm>
              <a:off x="2523437" y="4573208"/>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grpSp>
      <p:sp>
        <p:nvSpPr>
          <p:cNvPr id="846" name="文字方塊 845">
            <a:extLst>
              <a:ext uri="{FF2B5EF4-FFF2-40B4-BE49-F238E27FC236}">
                <a16:creationId xmlns:a16="http://schemas.microsoft.com/office/drawing/2014/main" id="{71FBC265-CF90-E970-3098-C9885537F04A}"/>
              </a:ext>
            </a:extLst>
          </p:cNvPr>
          <p:cNvSpPr txBox="1"/>
          <p:nvPr/>
        </p:nvSpPr>
        <p:spPr>
          <a:xfrm>
            <a:off x="6187394" y="3639580"/>
            <a:ext cx="941331" cy="338555"/>
          </a:xfrm>
          <a:prstGeom prst="rect">
            <a:avLst/>
          </a:prstGeom>
          <a:noFill/>
        </p:spPr>
        <p:txBody>
          <a:bodyPr wrap="square" lIns="91440" tIns="45720" rIns="91440" bIns="45720" anchor="t">
            <a:spAutoFit/>
          </a:bodyPr>
          <a:lstStyle/>
          <a:p>
            <a:r>
              <a:rPr lang="en-US" altLang="zh-TW" sz="1600" b="1">
                <a:solidFill>
                  <a:schemeClr val="accent4">
                    <a:lumMod val="60000"/>
                    <a:lumOff val="40000"/>
                  </a:schemeClr>
                </a:solidFill>
                <a:latin typeface="+mj-lt"/>
                <a:ea typeface="微軟正黑體"/>
                <a:cs typeface="Arial"/>
              </a:rPr>
              <a:t> </a:t>
            </a:r>
            <a:r>
              <a:rPr lang="en-US" altLang="zh-TW" sz="1600" b="1">
                <a:solidFill>
                  <a:schemeClr val="accent4">
                    <a:lumMod val="60000"/>
                    <a:lumOff val="40000"/>
                  </a:schemeClr>
                </a:solidFill>
                <a:latin typeface="+mj-lt"/>
                <a:ea typeface="微軟正黑體"/>
                <a:cs typeface="Calibri"/>
              </a:rPr>
              <a:t> Folder</a:t>
            </a:r>
          </a:p>
        </p:txBody>
      </p:sp>
      <p:grpSp>
        <p:nvGrpSpPr>
          <p:cNvPr id="847" name="群組 846">
            <a:extLst>
              <a:ext uri="{FF2B5EF4-FFF2-40B4-BE49-F238E27FC236}">
                <a16:creationId xmlns:a16="http://schemas.microsoft.com/office/drawing/2014/main" id="{7D5BC636-7238-DE47-E767-0681A91F8BB8}"/>
              </a:ext>
            </a:extLst>
          </p:cNvPr>
          <p:cNvGrpSpPr/>
          <p:nvPr/>
        </p:nvGrpSpPr>
        <p:grpSpPr>
          <a:xfrm>
            <a:off x="6392742" y="3501781"/>
            <a:ext cx="596173" cy="150391"/>
            <a:chOff x="1838425" y="4573208"/>
            <a:chExt cx="685788" cy="224986"/>
          </a:xfrm>
        </p:grpSpPr>
        <p:cxnSp>
          <p:nvCxnSpPr>
            <p:cNvPr id="848" name="直線接點 847">
              <a:extLst>
                <a:ext uri="{FF2B5EF4-FFF2-40B4-BE49-F238E27FC236}">
                  <a16:creationId xmlns:a16="http://schemas.microsoft.com/office/drawing/2014/main" id="{89F009AB-8963-4B19-135F-F4965FDEBBFF}"/>
                </a:ext>
              </a:extLst>
            </p:cNvPr>
            <p:cNvCxnSpPr/>
            <p:nvPr/>
          </p:nvCxnSpPr>
          <p:spPr>
            <a:xfrm>
              <a:off x="1850425" y="4577685"/>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9" name="直線接點 848">
              <a:extLst>
                <a:ext uri="{FF2B5EF4-FFF2-40B4-BE49-F238E27FC236}">
                  <a16:creationId xmlns:a16="http://schemas.microsoft.com/office/drawing/2014/main" id="{CBE3CFFC-AB1C-D0C4-0889-7D5BA853E8B8}"/>
                </a:ext>
              </a:extLst>
            </p:cNvPr>
            <p:cNvCxnSpPr/>
            <p:nvPr/>
          </p:nvCxnSpPr>
          <p:spPr>
            <a:xfrm>
              <a:off x="1838425" y="4783755"/>
              <a:ext cx="68012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0" name="直線接點 849">
              <a:extLst>
                <a:ext uri="{FF2B5EF4-FFF2-40B4-BE49-F238E27FC236}">
                  <a16:creationId xmlns:a16="http://schemas.microsoft.com/office/drawing/2014/main" id="{E8B05FD1-458C-97B3-4FAB-900106CF01ED}"/>
                </a:ext>
              </a:extLst>
            </p:cNvPr>
            <p:cNvCxnSpPr/>
            <p:nvPr/>
          </p:nvCxnSpPr>
          <p:spPr>
            <a:xfrm>
              <a:off x="2524213" y="4573208"/>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51" name="群組 850">
            <a:extLst>
              <a:ext uri="{FF2B5EF4-FFF2-40B4-BE49-F238E27FC236}">
                <a16:creationId xmlns:a16="http://schemas.microsoft.com/office/drawing/2014/main" id="{0B764FFB-0517-7F1F-2B47-35ED58E8203C}"/>
              </a:ext>
            </a:extLst>
          </p:cNvPr>
          <p:cNvGrpSpPr/>
          <p:nvPr/>
        </p:nvGrpSpPr>
        <p:grpSpPr>
          <a:xfrm>
            <a:off x="7094952" y="3479982"/>
            <a:ext cx="1384173" cy="172334"/>
            <a:chOff x="1846561" y="4577685"/>
            <a:chExt cx="680123" cy="220677"/>
          </a:xfrm>
        </p:grpSpPr>
        <p:cxnSp>
          <p:nvCxnSpPr>
            <p:cNvPr id="852" name="直線接點 851">
              <a:extLst>
                <a:ext uri="{FF2B5EF4-FFF2-40B4-BE49-F238E27FC236}">
                  <a16:creationId xmlns:a16="http://schemas.microsoft.com/office/drawing/2014/main" id="{4D8FEA89-6F87-793B-AF46-E9790E549003}"/>
                </a:ext>
              </a:extLst>
            </p:cNvPr>
            <p:cNvCxnSpPr/>
            <p:nvPr/>
          </p:nvCxnSpPr>
          <p:spPr>
            <a:xfrm>
              <a:off x="1850425" y="4577685"/>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3" name="直線接點 852">
              <a:extLst>
                <a:ext uri="{FF2B5EF4-FFF2-40B4-BE49-F238E27FC236}">
                  <a16:creationId xmlns:a16="http://schemas.microsoft.com/office/drawing/2014/main" id="{BB01C767-9E78-2F86-A1A5-B7D42C35DC2C}"/>
                </a:ext>
              </a:extLst>
            </p:cNvPr>
            <p:cNvCxnSpPr/>
            <p:nvPr/>
          </p:nvCxnSpPr>
          <p:spPr>
            <a:xfrm>
              <a:off x="1846561" y="4783755"/>
              <a:ext cx="6801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54" name="直線接點 853">
              <a:extLst>
                <a:ext uri="{FF2B5EF4-FFF2-40B4-BE49-F238E27FC236}">
                  <a16:creationId xmlns:a16="http://schemas.microsoft.com/office/drawing/2014/main" id="{EBC376A3-D63A-91C3-05CC-E70A460545E3}"/>
                </a:ext>
              </a:extLst>
            </p:cNvPr>
            <p:cNvCxnSpPr/>
            <p:nvPr/>
          </p:nvCxnSpPr>
          <p:spPr>
            <a:xfrm>
              <a:off x="2524213" y="4577853"/>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855" name="文字方塊 854">
            <a:extLst>
              <a:ext uri="{FF2B5EF4-FFF2-40B4-BE49-F238E27FC236}">
                <a16:creationId xmlns:a16="http://schemas.microsoft.com/office/drawing/2014/main" id="{391B3D14-4997-634C-D2B6-DBBF83F9F614}"/>
              </a:ext>
            </a:extLst>
          </p:cNvPr>
          <p:cNvSpPr txBox="1"/>
          <p:nvPr/>
        </p:nvSpPr>
        <p:spPr>
          <a:xfrm>
            <a:off x="7052947" y="3639580"/>
            <a:ext cx="1388651" cy="338555"/>
          </a:xfrm>
          <a:prstGeom prst="rect">
            <a:avLst/>
          </a:prstGeom>
          <a:noFill/>
        </p:spPr>
        <p:txBody>
          <a:bodyPr wrap="square" lIns="91440" tIns="45720" rIns="91440" bIns="45720" anchor="t">
            <a:spAutoFit/>
          </a:bodyPr>
          <a:lstStyle/>
          <a:p>
            <a:pPr algn="ctr"/>
            <a:r>
              <a:rPr lang="zh-TW" altLang="en-US" sz="1600" b="1">
                <a:solidFill>
                  <a:srgbClr val="00B0F0"/>
                </a:solidFill>
                <a:latin typeface="+mj-lt"/>
                <a:ea typeface="微軟正黑體"/>
                <a:cs typeface="Arial"/>
              </a:rPr>
              <a:t>File name</a:t>
            </a:r>
          </a:p>
        </p:txBody>
      </p:sp>
      <p:sp>
        <p:nvSpPr>
          <p:cNvPr id="856" name="文字方塊 855">
            <a:extLst>
              <a:ext uri="{FF2B5EF4-FFF2-40B4-BE49-F238E27FC236}">
                <a16:creationId xmlns:a16="http://schemas.microsoft.com/office/drawing/2014/main" id="{CA7A5EC7-69DA-6F16-80C3-DC1D6F6BED1F}"/>
              </a:ext>
            </a:extLst>
          </p:cNvPr>
          <p:cNvSpPr txBox="1"/>
          <p:nvPr/>
        </p:nvSpPr>
        <p:spPr>
          <a:xfrm>
            <a:off x="3149508" y="3650018"/>
            <a:ext cx="2776952" cy="338554"/>
          </a:xfrm>
          <a:prstGeom prst="rect">
            <a:avLst/>
          </a:prstGeom>
          <a:noFill/>
        </p:spPr>
        <p:txBody>
          <a:bodyPr wrap="square" lIns="91440" tIns="45720" rIns="91440" bIns="45720" anchor="t">
            <a:spAutoFit/>
          </a:bodyPr>
          <a:lstStyle/>
          <a:p>
            <a:pPr algn="ctr"/>
            <a:r>
              <a:rPr lang="zh-TW" altLang="en-US" sz="1600" b="1">
                <a:solidFill>
                  <a:srgbClr val="11F7C0"/>
                </a:solidFill>
                <a:latin typeface="+mj-lt"/>
              </a:rPr>
              <a:t>C</a:t>
            </a:r>
            <a:r>
              <a:rPr lang="zh-TW" altLang="en-US" sz="1600" b="1">
                <a:solidFill>
                  <a:srgbClr val="11F7C0"/>
                </a:solidFill>
                <a:latin typeface="+mj-lt"/>
                <a:ea typeface="微軟正黑體"/>
                <a:cs typeface="Arial"/>
              </a:rPr>
              <a:t>loud service provider</a:t>
            </a:r>
            <a:endParaRPr lang="zh-TW" b="1">
              <a:latin typeface="+mj-lt"/>
              <a:ea typeface="微軟正黑體"/>
              <a:cs typeface="Arial"/>
            </a:endParaRPr>
          </a:p>
        </p:txBody>
      </p:sp>
      <p:grpSp>
        <p:nvGrpSpPr>
          <p:cNvPr id="857" name="群組 856">
            <a:extLst>
              <a:ext uri="{FF2B5EF4-FFF2-40B4-BE49-F238E27FC236}">
                <a16:creationId xmlns:a16="http://schemas.microsoft.com/office/drawing/2014/main" id="{85EE3F89-822F-D704-647E-35F0DE38828C}"/>
              </a:ext>
            </a:extLst>
          </p:cNvPr>
          <p:cNvGrpSpPr/>
          <p:nvPr/>
        </p:nvGrpSpPr>
        <p:grpSpPr>
          <a:xfrm>
            <a:off x="1300616" y="4114018"/>
            <a:ext cx="6705360" cy="2324107"/>
            <a:chOff x="1216203" y="4132254"/>
            <a:chExt cx="7042195" cy="2440856"/>
          </a:xfrm>
        </p:grpSpPr>
        <p:grpSp>
          <p:nvGrpSpPr>
            <p:cNvPr id="858" name="群組 857">
              <a:extLst>
                <a:ext uri="{FF2B5EF4-FFF2-40B4-BE49-F238E27FC236}">
                  <a16:creationId xmlns:a16="http://schemas.microsoft.com/office/drawing/2014/main" id="{CCADC818-7C92-9BF0-8378-5D0F809A3F6A}"/>
                </a:ext>
              </a:extLst>
            </p:cNvPr>
            <p:cNvGrpSpPr/>
            <p:nvPr/>
          </p:nvGrpSpPr>
          <p:grpSpPr>
            <a:xfrm>
              <a:off x="3156834" y="4132254"/>
              <a:ext cx="2287618" cy="2440856"/>
              <a:chOff x="3156834" y="4132254"/>
              <a:chExt cx="2287618" cy="2440856"/>
            </a:xfrm>
          </p:grpSpPr>
          <p:pic>
            <p:nvPicPr>
              <p:cNvPr id="879" name="圖形 878">
                <a:extLst>
                  <a:ext uri="{FF2B5EF4-FFF2-40B4-BE49-F238E27FC236}">
                    <a16:creationId xmlns:a16="http://schemas.microsoft.com/office/drawing/2014/main" id="{103DB38A-4A2E-3892-8B56-AA8199BAEA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56834" y="4132254"/>
                <a:ext cx="2287618" cy="2440856"/>
              </a:xfrm>
              <a:prstGeom prst="rect">
                <a:avLst/>
              </a:prstGeom>
            </p:spPr>
          </p:pic>
          <p:sp>
            <p:nvSpPr>
              <p:cNvPr id="880" name="文字方塊 879">
                <a:extLst>
                  <a:ext uri="{FF2B5EF4-FFF2-40B4-BE49-F238E27FC236}">
                    <a16:creationId xmlns:a16="http://schemas.microsoft.com/office/drawing/2014/main" id="{9FA7F2B1-5E85-E505-44DA-F2B84561538A}"/>
                  </a:ext>
                </a:extLst>
              </p:cNvPr>
              <p:cNvSpPr txBox="1"/>
              <p:nvPr/>
            </p:nvSpPr>
            <p:spPr>
              <a:xfrm>
                <a:off x="3561049" y="4171232"/>
                <a:ext cx="1461507" cy="484856"/>
              </a:xfrm>
              <a:prstGeom prst="rect">
                <a:avLst/>
              </a:prstGeom>
              <a:noFill/>
            </p:spPr>
            <p:txBody>
              <a:bodyPr wrap="square">
                <a:spAutoFit/>
              </a:bodyPr>
              <a:lstStyle/>
              <a:p>
                <a:pPr algn="ctr"/>
                <a:r>
                  <a:rPr lang="en-US" altLang="zh-TW" sz="2400" b="1">
                    <a:solidFill>
                      <a:schemeClr val="bg1"/>
                    </a:solidFill>
                  </a:rPr>
                  <a:t>bucket</a:t>
                </a:r>
                <a:endParaRPr lang="zh-TW" altLang="en-US" sz="2400" b="1">
                  <a:solidFill>
                    <a:schemeClr val="bg1"/>
                  </a:solidFill>
                </a:endParaRPr>
              </a:p>
            </p:txBody>
          </p:sp>
          <p:sp>
            <p:nvSpPr>
              <p:cNvPr id="881" name="矩形: 圓角 108">
                <a:extLst>
                  <a:ext uri="{FF2B5EF4-FFF2-40B4-BE49-F238E27FC236}">
                    <a16:creationId xmlns:a16="http://schemas.microsoft.com/office/drawing/2014/main" id="{8C77D05A-9535-6ABD-AE83-1310643AD6B4}"/>
                  </a:ext>
                </a:extLst>
              </p:cNvPr>
              <p:cNvSpPr/>
              <p:nvPr/>
            </p:nvSpPr>
            <p:spPr>
              <a:xfrm>
                <a:off x="3336374" y="4815479"/>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882" name="矩形: 圓角 109">
                <a:extLst>
                  <a:ext uri="{FF2B5EF4-FFF2-40B4-BE49-F238E27FC236}">
                    <a16:creationId xmlns:a16="http://schemas.microsoft.com/office/drawing/2014/main" id="{11EAEDC3-4A5B-C84D-6F2E-BD2AA3729B02}"/>
                  </a:ext>
                </a:extLst>
              </p:cNvPr>
              <p:cNvSpPr/>
              <p:nvPr/>
            </p:nvSpPr>
            <p:spPr>
              <a:xfrm>
                <a:off x="3336374"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883" name="矩形: 圓角 110">
                <a:extLst>
                  <a:ext uri="{FF2B5EF4-FFF2-40B4-BE49-F238E27FC236}">
                    <a16:creationId xmlns:a16="http://schemas.microsoft.com/office/drawing/2014/main" id="{7856502B-AFFA-AE12-FE11-355363C6F948}"/>
                  </a:ext>
                </a:extLst>
              </p:cNvPr>
              <p:cNvSpPr/>
              <p:nvPr/>
            </p:nvSpPr>
            <p:spPr>
              <a:xfrm>
                <a:off x="4345669" y="4815479"/>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884" name="矩形: 圓角 111">
                <a:extLst>
                  <a:ext uri="{FF2B5EF4-FFF2-40B4-BE49-F238E27FC236}">
                    <a16:creationId xmlns:a16="http://schemas.microsoft.com/office/drawing/2014/main" id="{2A3E5AB3-B78F-FC16-4320-C29D9C097FE3}"/>
                  </a:ext>
                </a:extLst>
              </p:cNvPr>
              <p:cNvSpPr/>
              <p:nvPr/>
            </p:nvSpPr>
            <p:spPr>
              <a:xfrm>
                <a:off x="4345669"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tx1"/>
                    </a:solidFill>
                    <a:latin typeface="Arial" panose="020B0604020202020204" pitchFamily="34" charset="0"/>
                    <a:cs typeface="Arial" panose="020B0604020202020204" pitchFamily="34" charset="0"/>
                  </a:rPr>
                  <a:t>Object</a:t>
                </a:r>
                <a:endParaRPr lang="zh-TW" altLang="en-US" sz="1600" b="1">
                  <a:solidFill>
                    <a:schemeClr val="tx1"/>
                  </a:solidFill>
                  <a:latin typeface="Arial" panose="020B0604020202020204" pitchFamily="34" charset="0"/>
                  <a:cs typeface="Arial" panose="020B0604020202020204" pitchFamily="34" charset="0"/>
                </a:endParaRPr>
              </a:p>
            </p:txBody>
          </p:sp>
          <p:sp>
            <p:nvSpPr>
              <p:cNvPr id="885" name="矩形: 圓角 112">
                <a:extLst>
                  <a:ext uri="{FF2B5EF4-FFF2-40B4-BE49-F238E27FC236}">
                    <a16:creationId xmlns:a16="http://schemas.microsoft.com/office/drawing/2014/main" id="{86606828-2F0B-B878-66CC-A32CC02BAD10}"/>
                  </a:ext>
                </a:extLst>
              </p:cNvPr>
              <p:cNvSpPr/>
              <p:nvPr/>
            </p:nvSpPr>
            <p:spPr>
              <a:xfrm>
                <a:off x="3336374" y="557417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886" name="矩形: 圓角 113">
                <a:extLst>
                  <a:ext uri="{FF2B5EF4-FFF2-40B4-BE49-F238E27FC236}">
                    <a16:creationId xmlns:a16="http://schemas.microsoft.com/office/drawing/2014/main" id="{0D558BDB-05B9-5FCF-35D3-64BD6AB7251A}"/>
                  </a:ext>
                </a:extLst>
              </p:cNvPr>
              <p:cNvSpPr/>
              <p:nvPr/>
            </p:nvSpPr>
            <p:spPr>
              <a:xfrm>
                <a:off x="3336374" y="595015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887" name="矩形: 圓角 114">
                <a:extLst>
                  <a:ext uri="{FF2B5EF4-FFF2-40B4-BE49-F238E27FC236}">
                    <a16:creationId xmlns:a16="http://schemas.microsoft.com/office/drawing/2014/main" id="{63A64D81-DC8E-0024-DEE6-4C8B9988A453}"/>
                  </a:ext>
                </a:extLst>
              </p:cNvPr>
              <p:cNvSpPr/>
              <p:nvPr/>
            </p:nvSpPr>
            <p:spPr>
              <a:xfrm>
                <a:off x="4345669" y="557417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888" name="矩形: 圓角 115">
                <a:extLst>
                  <a:ext uri="{FF2B5EF4-FFF2-40B4-BE49-F238E27FC236}">
                    <a16:creationId xmlns:a16="http://schemas.microsoft.com/office/drawing/2014/main" id="{358F9E52-B737-AED5-2A2D-ACA3D753B1DE}"/>
                  </a:ext>
                </a:extLst>
              </p:cNvPr>
              <p:cNvSpPr/>
              <p:nvPr/>
            </p:nvSpPr>
            <p:spPr>
              <a:xfrm>
                <a:off x="4345669" y="595015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grpSp>
        <p:grpSp>
          <p:nvGrpSpPr>
            <p:cNvPr id="859" name="群組 858">
              <a:extLst>
                <a:ext uri="{FF2B5EF4-FFF2-40B4-BE49-F238E27FC236}">
                  <a16:creationId xmlns:a16="http://schemas.microsoft.com/office/drawing/2014/main" id="{59F6B5BC-771F-6BCE-9DB5-442779A02B62}"/>
                </a:ext>
              </a:extLst>
            </p:cNvPr>
            <p:cNvGrpSpPr/>
            <p:nvPr/>
          </p:nvGrpSpPr>
          <p:grpSpPr>
            <a:xfrm>
              <a:off x="6626979" y="4414607"/>
              <a:ext cx="1631419" cy="1816365"/>
              <a:chOff x="6152742" y="4469093"/>
              <a:chExt cx="1631419" cy="1816365"/>
            </a:xfrm>
          </p:grpSpPr>
          <p:sp>
            <p:nvSpPr>
              <p:cNvPr id="874" name="矩形: 圓角 118">
                <a:extLst>
                  <a:ext uri="{FF2B5EF4-FFF2-40B4-BE49-F238E27FC236}">
                    <a16:creationId xmlns:a16="http://schemas.microsoft.com/office/drawing/2014/main" id="{A7217607-5D6D-2AE8-5ED5-DBAF81C8AD71}"/>
                  </a:ext>
                </a:extLst>
              </p:cNvPr>
              <p:cNvSpPr/>
              <p:nvPr/>
            </p:nvSpPr>
            <p:spPr>
              <a:xfrm>
                <a:off x="6152742" y="4591443"/>
                <a:ext cx="1631419" cy="1694015"/>
              </a:xfrm>
              <a:prstGeom prst="roundRect">
                <a:avLst>
                  <a:gd name="adj" fmla="val 9587"/>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5" name="矩形: 圓角 117">
                <a:extLst>
                  <a:ext uri="{FF2B5EF4-FFF2-40B4-BE49-F238E27FC236}">
                    <a16:creationId xmlns:a16="http://schemas.microsoft.com/office/drawing/2014/main" id="{71F17CB3-46CF-70C0-5587-50CEBF50EAA5}"/>
                  </a:ext>
                </a:extLst>
              </p:cNvPr>
              <p:cNvSpPr/>
              <p:nvPr/>
            </p:nvSpPr>
            <p:spPr>
              <a:xfrm>
                <a:off x="6517353" y="4469093"/>
                <a:ext cx="924319" cy="322447"/>
              </a:xfrm>
              <a:prstGeom prst="roundRect">
                <a:avLst>
                  <a:gd name="adj" fmla="val 50000"/>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sp>
            <p:nvSpPr>
              <p:cNvPr id="876" name="矩形: 圓角 119">
                <a:extLst>
                  <a:ext uri="{FF2B5EF4-FFF2-40B4-BE49-F238E27FC236}">
                    <a16:creationId xmlns:a16="http://schemas.microsoft.com/office/drawing/2014/main" id="{752F99AF-4169-0C4C-A587-CE1D8778573F}"/>
                  </a:ext>
                </a:extLst>
              </p:cNvPr>
              <p:cNvSpPr/>
              <p:nvPr/>
            </p:nvSpPr>
            <p:spPr>
              <a:xfrm>
                <a:off x="6353278" y="490407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Arial" panose="020B0604020202020204" pitchFamily="34" charset="0"/>
                    <a:cs typeface="Arial" panose="020B0604020202020204" pitchFamily="34" charset="0"/>
                  </a:rPr>
                  <a:t>Key</a:t>
                </a:r>
                <a:endParaRPr lang="zh-TW" altLang="en-US" sz="1400">
                  <a:solidFill>
                    <a:schemeClr val="bg1"/>
                  </a:solidFill>
                  <a:latin typeface="Arial" panose="020B0604020202020204" pitchFamily="34" charset="0"/>
                  <a:cs typeface="Arial" panose="020B0604020202020204" pitchFamily="34" charset="0"/>
                </a:endParaRPr>
              </a:p>
            </p:txBody>
          </p:sp>
          <p:sp>
            <p:nvSpPr>
              <p:cNvPr id="877" name="矩形: 圓角 120">
                <a:extLst>
                  <a:ext uri="{FF2B5EF4-FFF2-40B4-BE49-F238E27FC236}">
                    <a16:creationId xmlns:a16="http://schemas.microsoft.com/office/drawing/2014/main" id="{490DD75D-7572-048E-DA5A-478A5E49734A}"/>
                  </a:ext>
                </a:extLst>
              </p:cNvPr>
              <p:cNvSpPr/>
              <p:nvPr/>
            </p:nvSpPr>
            <p:spPr>
              <a:xfrm>
                <a:off x="6353278" y="535153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Arial" panose="020B0604020202020204" pitchFamily="34" charset="0"/>
                    <a:cs typeface="Arial" panose="020B0604020202020204" pitchFamily="34" charset="0"/>
                  </a:rPr>
                  <a:t>Data</a:t>
                </a:r>
                <a:endParaRPr lang="zh-TW" altLang="en-US" sz="1400">
                  <a:solidFill>
                    <a:schemeClr val="bg1"/>
                  </a:solidFill>
                  <a:latin typeface="Arial" panose="020B0604020202020204" pitchFamily="34" charset="0"/>
                  <a:cs typeface="Arial" panose="020B0604020202020204" pitchFamily="34" charset="0"/>
                </a:endParaRPr>
              </a:p>
            </p:txBody>
          </p:sp>
          <p:sp>
            <p:nvSpPr>
              <p:cNvPr id="878" name="矩形: 圓角 121">
                <a:extLst>
                  <a:ext uri="{FF2B5EF4-FFF2-40B4-BE49-F238E27FC236}">
                    <a16:creationId xmlns:a16="http://schemas.microsoft.com/office/drawing/2014/main" id="{0731E5B7-37A2-3288-7B70-AC1CD180D004}"/>
                  </a:ext>
                </a:extLst>
              </p:cNvPr>
              <p:cNvSpPr/>
              <p:nvPr/>
            </p:nvSpPr>
            <p:spPr>
              <a:xfrm>
                <a:off x="6353278" y="5796330"/>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a:solidFill>
                      <a:schemeClr val="bg1"/>
                    </a:solidFill>
                    <a:latin typeface="Arial" panose="020B0604020202020204" pitchFamily="34" charset="0"/>
                    <a:cs typeface="Arial" panose="020B0604020202020204" pitchFamily="34" charset="0"/>
                  </a:rPr>
                  <a:t>Metadata</a:t>
                </a:r>
                <a:endParaRPr lang="zh-TW" altLang="en-US" sz="1400">
                  <a:solidFill>
                    <a:schemeClr val="bg1"/>
                  </a:solidFill>
                  <a:latin typeface="Arial" panose="020B0604020202020204" pitchFamily="34" charset="0"/>
                  <a:cs typeface="Arial" panose="020B0604020202020204" pitchFamily="34" charset="0"/>
                </a:endParaRPr>
              </a:p>
            </p:txBody>
          </p:sp>
        </p:grpSp>
        <p:grpSp>
          <p:nvGrpSpPr>
            <p:cNvPr id="860" name="群組 859">
              <a:extLst>
                <a:ext uri="{FF2B5EF4-FFF2-40B4-BE49-F238E27FC236}">
                  <a16:creationId xmlns:a16="http://schemas.microsoft.com/office/drawing/2014/main" id="{7D414987-EB9C-99A8-3019-267CE7C0690B}"/>
                </a:ext>
              </a:extLst>
            </p:cNvPr>
            <p:cNvGrpSpPr/>
            <p:nvPr/>
          </p:nvGrpSpPr>
          <p:grpSpPr>
            <a:xfrm>
              <a:off x="2114264" y="4490031"/>
              <a:ext cx="776097" cy="828083"/>
              <a:chOff x="384175" y="4115247"/>
              <a:chExt cx="776097" cy="828083"/>
            </a:xfrm>
          </p:grpSpPr>
          <p:pic>
            <p:nvPicPr>
              <p:cNvPr id="872" name="圖形 871">
                <a:extLst>
                  <a:ext uri="{FF2B5EF4-FFF2-40B4-BE49-F238E27FC236}">
                    <a16:creationId xmlns:a16="http://schemas.microsoft.com/office/drawing/2014/main" id="{7F5912F3-42BD-7D61-46A9-00E7DA9B5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76" y="4115247"/>
                <a:ext cx="776096" cy="828083"/>
              </a:xfrm>
              <a:prstGeom prst="rect">
                <a:avLst/>
              </a:prstGeom>
            </p:spPr>
          </p:pic>
          <p:sp>
            <p:nvSpPr>
              <p:cNvPr id="873" name="文字方塊 872">
                <a:extLst>
                  <a:ext uri="{FF2B5EF4-FFF2-40B4-BE49-F238E27FC236}">
                    <a16:creationId xmlns:a16="http://schemas.microsoft.com/office/drawing/2014/main" id="{389F2F0F-B374-B3AB-D31E-EDA74CAD3E92}"/>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rPr>
                  <a:t>bucket</a:t>
                </a:r>
                <a:endParaRPr lang="zh-TW" altLang="en-US" sz="1200" b="1">
                  <a:solidFill>
                    <a:schemeClr val="bg1"/>
                  </a:solidFill>
                </a:endParaRPr>
              </a:p>
            </p:txBody>
          </p:sp>
        </p:grpSp>
        <p:grpSp>
          <p:nvGrpSpPr>
            <p:cNvPr id="861" name="群組 860">
              <a:extLst>
                <a:ext uri="{FF2B5EF4-FFF2-40B4-BE49-F238E27FC236}">
                  <a16:creationId xmlns:a16="http://schemas.microsoft.com/office/drawing/2014/main" id="{6132CB51-FD88-9A98-71CF-CD1399BF5B3C}"/>
                </a:ext>
              </a:extLst>
            </p:cNvPr>
            <p:cNvGrpSpPr/>
            <p:nvPr/>
          </p:nvGrpSpPr>
          <p:grpSpPr>
            <a:xfrm>
              <a:off x="2114264" y="5411344"/>
              <a:ext cx="776097" cy="828083"/>
              <a:chOff x="384175" y="4115247"/>
              <a:chExt cx="776097" cy="828083"/>
            </a:xfrm>
          </p:grpSpPr>
          <p:pic>
            <p:nvPicPr>
              <p:cNvPr id="870" name="圖形 869">
                <a:extLst>
                  <a:ext uri="{FF2B5EF4-FFF2-40B4-BE49-F238E27FC236}">
                    <a16:creationId xmlns:a16="http://schemas.microsoft.com/office/drawing/2014/main" id="{3289C791-A7F8-0DB2-CB61-F2444179F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76" y="4115247"/>
                <a:ext cx="776096" cy="828083"/>
              </a:xfrm>
              <a:prstGeom prst="rect">
                <a:avLst/>
              </a:prstGeom>
            </p:spPr>
          </p:pic>
          <p:sp>
            <p:nvSpPr>
              <p:cNvPr id="871" name="文字方塊 870">
                <a:extLst>
                  <a:ext uri="{FF2B5EF4-FFF2-40B4-BE49-F238E27FC236}">
                    <a16:creationId xmlns:a16="http://schemas.microsoft.com/office/drawing/2014/main" id="{E823D9D8-05CA-0C42-4AF5-DA9366081551}"/>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rPr>
                  <a:t>bucket</a:t>
                </a:r>
                <a:endParaRPr lang="zh-TW" altLang="en-US" sz="1200" b="1">
                  <a:solidFill>
                    <a:schemeClr val="bg1"/>
                  </a:solidFill>
                </a:endParaRPr>
              </a:p>
            </p:txBody>
          </p:sp>
        </p:grpSp>
        <p:grpSp>
          <p:nvGrpSpPr>
            <p:cNvPr id="862" name="群組 861">
              <a:extLst>
                <a:ext uri="{FF2B5EF4-FFF2-40B4-BE49-F238E27FC236}">
                  <a16:creationId xmlns:a16="http://schemas.microsoft.com/office/drawing/2014/main" id="{0D7D2C82-5B9E-D87D-742C-17A96BFDB593}"/>
                </a:ext>
              </a:extLst>
            </p:cNvPr>
            <p:cNvGrpSpPr/>
            <p:nvPr/>
          </p:nvGrpSpPr>
          <p:grpSpPr>
            <a:xfrm>
              <a:off x="1216203" y="4490031"/>
              <a:ext cx="776097" cy="828083"/>
              <a:chOff x="384175" y="4115247"/>
              <a:chExt cx="776097" cy="828083"/>
            </a:xfrm>
          </p:grpSpPr>
          <p:pic>
            <p:nvPicPr>
              <p:cNvPr id="868" name="圖形 867">
                <a:extLst>
                  <a:ext uri="{FF2B5EF4-FFF2-40B4-BE49-F238E27FC236}">
                    <a16:creationId xmlns:a16="http://schemas.microsoft.com/office/drawing/2014/main" id="{5253CF4F-27D2-4DDD-9C65-319B2AA28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76" y="4115247"/>
                <a:ext cx="776096" cy="828083"/>
              </a:xfrm>
              <a:prstGeom prst="rect">
                <a:avLst/>
              </a:prstGeom>
            </p:spPr>
          </p:pic>
          <p:sp>
            <p:nvSpPr>
              <p:cNvPr id="869" name="文字方塊 868">
                <a:extLst>
                  <a:ext uri="{FF2B5EF4-FFF2-40B4-BE49-F238E27FC236}">
                    <a16:creationId xmlns:a16="http://schemas.microsoft.com/office/drawing/2014/main" id="{4AB0D85C-EB54-4557-A1B0-78D531ABD23D}"/>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rPr>
                  <a:t>bucket</a:t>
                </a:r>
                <a:endParaRPr lang="zh-TW" altLang="en-US" sz="1200" b="1">
                  <a:solidFill>
                    <a:schemeClr val="bg1"/>
                  </a:solidFill>
                </a:endParaRPr>
              </a:p>
            </p:txBody>
          </p:sp>
        </p:grpSp>
        <p:grpSp>
          <p:nvGrpSpPr>
            <p:cNvPr id="863" name="群組 862">
              <a:extLst>
                <a:ext uri="{FF2B5EF4-FFF2-40B4-BE49-F238E27FC236}">
                  <a16:creationId xmlns:a16="http://schemas.microsoft.com/office/drawing/2014/main" id="{FA7C9266-E088-8CEE-CFCB-AA2B5EE8153F}"/>
                </a:ext>
              </a:extLst>
            </p:cNvPr>
            <p:cNvGrpSpPr/>
            <p:nvPr/>
          </p:nvGrpSpPr>
          <p:grpSpPr>
            <a:xfrm>
              <a:off x="1216203" y="5411344"/>
              <a:ext cx="776097" cy="828083"/>
              <a:chOff x="384175" y="4115247"/>
              <a:chExt cx="776097" cy="828083"/>
            </a:xfrm>
          </p:grpSpPr>
          <p:pic>
            <p:nvPicPr>
              <p:cNvPr id="866" name="圖形 865">
                <a:extLst>
                  <a:ext uri="{FF2B5EF4-FFF2-40B4-BE49-F238E27FC236}">
                    <a16:creationId xmlns:a16="http://schemas.microsoft.com/office/drawing/2014/main" id="{0434D107-B3FC-3BA8-86C0-7450D444DE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4176" y="4115247"/>
                <a:ext cx="776096" cy="828083"/>
              </a:xfrm>
              <a:prstGeom prst="rect">
                <a:avLst/>
              </a:prstGeom>
            </p:spPr>
          </p:pic>
          <p:sp>
            <p:nvSpPr>
              <p:cNvPr id="867" name="文字方塊 866">
                <a:extLst>
                  <a:ext uri="{FF2B5EF4-FFF2-40B4-BE49-F238E27FC236}">
                    <a16:creationId xmlns:a16="http://schemas.microsoft.com/office/drawing/2014/main" id="{A044BB18-3668-EA2A-1CDD-46E35DFB13D4}"/>
                  </a:ext>
                </a:extLst>
              </p:cNvPr>
              <p:cNvSpPr txBox="1"/>
              <p:nvPr/>
            </p:nvSpPr>
            <p:spPr>
              <a:xfrm>
                <a:off x="384175" y="4409857"/>
                <a:ext cx="776097" cy="290914"/>
              </a:xfrm>
              <a:prstGeom prst="rect">
                <a:avLst/>
              </a:prstGeom>
              <a:noFill/>
            </p:spPr>
            <p:txBody>
              <a:bodyPr wrap="square">
                <a:spAutoFit/>
              </a:bodyPr>
              <a:lstStyle/>
              <a:p>
                <a:pPr algn="ctr"/>
                <a:r>
                  <a:rPr lang="en-US" altLang="zh-TW" sz="1200" b="1">
                    <a:solidFill>
                      <a:schemeClr val="bg1"/>
                    </a:solidFill>
                  </a:rPr>
                  <a:t>bucket</a:t>
                </a:r>
                <a:endParaRPr lang="zh-TW" altLang="en-US" sz="1200" b="1">
                  <a:solidFill>
                    <a:schemeClr val="bg1"/>
                  </a:solidFill>
                </a:endParaRPr>
              </a:p>
            </p:txBody>
          </p:sp>
        </p:grpSp>
        <p:sp>
          <p:nvSpPr>
            <p:cNvPr id="864" name="梯形 149">
              <a:extLst>
                <a:ext uri="{FF2B5EF4-FFF2-40B4-BE49-F238E27FC236}">
                  <a16:creationId xmlns:a16="http://schemas.microsoft.com/office/drawing/2014/main" id="{FBFF3DBC-5310-3B0D-D194-C842860E30A8}"/>
                </a:ext>
              </a:extLst>
            </p:cNvPr>
            <p:cNvSpPr/>
            <p:nvPr/>
          </p:nvSpPr>
          <p:spPr>
            <a:xfrm rot="16200000">
              <a:off x="5430309" y="4633727"/>
              <a:ext cx="945197" cy="1448143"/>
            </a:xfrm>
            <a:prstGeom prst="trapezoid">
              <a:avLst>
                <a:gd name="adj" fmla="val 35313"/>
              </a:avLst>
            </a:prstGeom>
            <a:gradFill>
              <a:gsLst>
                <a:gs pos="0">
                  <a:schemeClr val="bg1">
                    <a:alpha val="4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65" name="矩形: 圓角 151">
              <a:extLst>
                <a:ext uri="{FF2B5EF4-FFF2-40B4-BE49-F238E27FC236}">
                  <a16:creationId xmlns:a16="http://schemas.microsoft.com/office/drawing/2014/main" id="{AC8A481A-87AC-6174-8886-2580EB47692B}"/>
                </a:ext>
              </a:extLst>
            </p:cNvPr>
            <p:cNvSpPr/>
            <p:nvPr/>
          </p:nvSpPr>
          <p:spPr>
            <a:xfrm>
              <a:off x="4350817" y="519193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b="1">
                  <a:solidFill>
                    <a:schemeClr val="tx1"/>
                  </a:solidFill>
                  <a:latin typeface="Arial" panose="020B0604020202020204" pitchFamily="34" charset="0"/>
                  <a:cs typeface="Arial" panose="020B0604020202020204" pitchFamily="34" charset="0"/>
                </a:rPr>
                <a:t>Object</a:t>
              </a:r>
              <a:endParaRPr lang="zh-TW" altLang="en-US" sz="1400" b="1">
                <a:solidFill>
                  <a:schemeClr val="tx1"/>
                </a:solidFill>
                <a:latin typeface="Arial" panose="020B0604020202020204" pitchFamily="34" charset="0"/>
                <a:cs typeface="Arial" panose="020B0604020202020204" pitchFamily="34" charset="0"/>
              </a:endParaRPr>
            </a:p>
          </p:txBody>
        </p:sp>
      </p:grpSp>
      <p:pic>
        <p:nvPicPr>
          <p:cNvPr id="889" name="圖片 6" descr="一張含有 螢幕擷取畫面 的圖片&#10;&#10;自動產生的描述">
            <a:extLst>
              <a:ext uri="{FF2B5EF4-FFF2-40B4-BE49-F238E27FC236}">
                <a16:creationId xmlns:a16="http://schemas.microsoft.com/office/drawing/2014/main" id="{09801C2C-6BF5-FE60-CD4E-0908FB9FC68A}"/>
              </a:ext>
            </a:extLst>
          </p:cNvPr>
          <p:cNvPicPr>
            <a:picLocks noChangeAspect="1"/>
          </p:cNvPicPr>
          <p:nvPr/>
        </p:nvPicPr>
        <p:blipFill>
          <a:blip r:embed="rId5"/>
          <a:stretch>
            <a:fillRect/>
          </a:stretch>
        </p:blipFill>
        <p:spPr>
          <a:xfrm>
            <a:off x="8779382" y="2563445"/>
            <a:ext cx="2630538" cy="3782473"/>
          </a:xfrm>
          <a:prstGeom prst="rect">
            <a:avLst/>
          </a:prstGeom>
        </p:spPr>
      </p:pic>
      <p:sp>
        <p:nvSpPr>
          <p:cNvPr id="16" name="矩形 15">
            <a:extLst>
              <a:ext uri="{FF2B5EF4-FFF2-40B4-BE49-F238E27FC236}">
                <a16:creationId xmlns:a16="http://schemas.microsoft.com/office/drawing/2014/main" id="{411E7C39-9542-1318-70BF-1DFF80B92972}"/>
              </a:ext>
            </a:extLst>
          </p:cNvPr>
          <p:cNvSpPr/>
          <p:nvPr/>
        </p:nvSpPr>
        <p:spPr>
          <a:xfrm>
            <a:off x="678767" y="1683774"/>
            <a:ext cx="7942529" cy="1200329"/>
          </a:xfrm>
          <a:prstGeom prst="rect">
            <a:avLst/>
          </a:prstGeom>
        </p:spPr>
        <p:txBody>
          <a:bodyPr wrap="square">
            <a:spAutoFit/>
          </a:bodyPr>
          <a:lstStyle/>
          <a:p>
            <a:r>
              <a:rPr lang="en" altLang="zh-TW">
                <a:solidFill>
                  <a:schemeClr val="bg1"/>
                </a:solidFill>
                <a:latin typeface="Roboto" panose="02000000000000000000" pitchFamily="2" charset="0"/>
              </a:rPr>
              <a:t>Designed for object service developers, </a:t>
            </a:r>
            <a:r>
              <a:rPr lang="en" altLang="zh-TW" err="1">
                <a:solidFill>
                  <a:schemeClr val="bg1"/>
                </a:solidFill>
                <a:latin typeface="Roboto" panose="02000000000000000000" pitchFamily="2" charset="0"/>
              </a:rPr>
              <a:t>QuObjects</a:t>
            </a:r>
            <a:r>
              <a:rPr lang="en" altLang="zh-TW">
                <a:solidFill>
                  <a:schemeClr val="bg1"/>
                </a:solidFill>
                <a:latin typeface="Roboto" panose="02000000000000000000" pitchFamily="2" charset="0"/>
              </a:rPr>
              <a:t> allows for creating high-performance S3 compatible development environments on a QNAP NAS. It’s also ideal on-premises storage for backing up cold data from the cloud to reduce cloud storage costs.</a:t>
            </a:r>
            <a:endParaRPr lang="zh-TW" altLang="en-US">
              <a:solidFill>
                <a:schemeClr val="bg1"/>
              </a:solidFill>
            </a:endParaRPr>
          </a:p>
        </p:txBody>
      </p:sp>
      <p:pic>
        <p:nvPicPr>
          <p:cNvPr id="890" name="圖形 29">
            <a:extLst>
              <a:ext uri="{FF2B5EF4-FFF2-40B4-BE49-F238E27FC236}">
                <a16:creationId xmlns:a16="http://schemas.microsoft.com/office/drawing/2014/main" id="{77200233-27C7-FD41-F6B0-4DB454EDB5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53093" y="1701816"/>
            <a:ext cx="720000" cy="720000"/>
          </a:xfrm>
          <a:prstGeom prst="rect">
            <a:avLst/>
          </a:prstGeom>
          <a:effectLst>
            <a:outerShdw blurRad="190500" dist="76200" dir="2880000" algn="t" rotWithShape="0">
              <a:prstClr val="black">
                <a:alpha val="18000"/>
              </a:prstClr>
            </a:outerShdw>
          </a:effectLst>
        </p:spPr>
      </p:pic>
      <p:sp>
        <p:nvSpPr>
          <p:cNvPr id="891" name="文字方塊 890">
            <a:extLst>
              <a:ext uri="{FF2B5EF4-FFF2-40B4-BE49-F238E27FC236}">
                <a16:creationId xmlns:a16="http://schemas.microsoft.com/office/drawing/2014/main" id="{351C64F9-DA4E-72B3-4FCC-26230DE2D4D4}"/>
              </a:ext>
            </a:extLst>
          </p:cNvPr>
          <p:cNvSpPr txBox="1"/>
          <p:nvPr/>
        </p:nvSpPr>
        <p:spPr>
          <a:xfrm>
            <a:off x="9542675" y="1882809"/>
            <a:ext cx="1970558" cy="400110"/>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a:defRPr sz="1600" b="1">
                <a:solidFill>
                  <a:srgbClr val="FFFFFF"/>
                </a:solidFill>
                <a:latin typeface="Microsoft JhengHei"/>
                <a:ea typeface="Microsoft JhengHei"/>
              </a:defRPr>
            </a:lvl1pPr>
          </a:lstStyle>
          <a:p>
            <a:r>
              <a:rPr lang="zh-TW" sz="1800" b="0">
                <a:latin typeface="Arial" panose="020B0604020202020204" pitchFamily="34" charset="0"/>
                <a:cs typeface="Arial" panose="020B0604020202020204" pitchFamily="34" charset="0"/>
              </a:rPr>
              <a:t>S3 Compatible</a:t>
            </a:r>
            <a:endParaRPr lang="zh-TW">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14927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idx="4294967295"/>
          </p:nvPr>
        </p:nvSpPr>
        <p:spPr>
          <a:xfrm>
            <a:off x="367364" y="326118"/>
            <a:ext cx="11387376" cy="1272474"/>
          </a:xfrm>
        </p:spPr>
        <p:txBody>
          <a:bodyPr>
            <a:noAutofit/>
          </a:bodyPr>
          <a:lstStyle/>
          <a:p>
            <a:pPr algn="ctr"/>
            <a:r>
              <a:rPr lang="en-US" altLang="zh-TW" sz="3600" b="1">
                <a:solidFill>
                  <a:schemeClr val="bg1"/>
                </a:solidFill>
                <a:latin typeface="Arial" panose="020B0604020202020204" pitchFamily="34" charset="0"/>
                <a:cs typeface="Arial" panose="020B0604020202020204" pitchFamily="34" charset="0"/>
              </a:rPr>
              <a:t>Mount cloud storage and file servers with </a:t>
            </a:r>
            <a:r>
              <a:rPr lang="en-US" altLang="zh-TW" sz="3600" b="1" err="1">
                <a:solidFill>
                  <a:schemeClr val="bg1"/>
                </a:solidFill>
                <a:latin typeface="Arial" panose="020B0604020202020204" pitchFamily="34" charset="0"/>
                <a:cs typeface="Arial" panose="020B0604020202020204" pitchFamily="34" charset="0"/>
              </a:rPr>
              <a:t>HybridMount</a:t>
            </a:r>
            <a:r>
              <a:rPr lang="en-US" altLang="zh-TW" sz="3600" b="1">
                <a:solidFill>
                  <a:schemeClr val="bg1"/>
                </a:solidFill>
                <a:latin typeface="Arial" panose="020B0604020202020204" pitchFamily="34" charset="0"/>
                <a:cs typeface="Arial" panose="020B0604020202020204" pitchFamily="34" charset="0"/>
              </a:rPr>
              <a:t> for greater storage &amp; faster access</a:t>
            </a:r>
            <a:endParaRPr lang="zh-TW" sz="2400" b="1">
              <a:solidFill>
                <a:schemeClr val="bg1"/>
              </a:solidFill>
            </a:endParaRPr>
          </a:p>
        </p:txBody>
      </p:sp>
      <p:graphicFrame>
        <p:nvGraphicFramePr>
          <p:cNvPr id="14"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2212264523"/>
              </p:ext>
            </p:extLst>
          </p:nvPr>
        </p:nvGraphicFramePr>
        <p:xfrm>
          <a:off x="620941" y="2109746"/>
          <a:ext cx="7576265" cy="3784942"/>
        </p:xfrm>
        <a:graphic>
          <a:graphicData uri="http://schemas.openxmlformats.org/drawingml/2006/table">
            <a:tbl>
              <a:tblPr firstRow="1" bandRow="1"/>
              <a:tblGrid>
                <a:gridCol w="1951657">
                  <a:extLst>
                    <a:ext uri="{9D8B030D-6E8A-4147-A177-3AD203B41FA5}">
                      <a16:colId xmlns:a16="http://schemas.microsoft.com/office/drawing/2014/main" val="1342336146"/>
                    </a:ext>
                  </a:extLst>
                </a:gridCol>
                <a:gridCol w="2667176">
                  <a:extLst>
                    <a:ext uri="{9D8B030D-6E8A-4147-A177-3AD203B41FA5}">
                      <a16:colId xmlns:a16="http://schemas.microsoft.com/office/drawing/2014/main" val="3829529322"/>
                    </a:ext>
                  </a:extLst>
                </a:gridCol>
                <a:gridCol w="2957432">
                  <a:extLst>
                    <a:ext uri="{9D8B030D-6E8A-4147-A177-3AD203B41FA5}">
                      <a16:colId xmlns:a16="http://schemas.microsoft.com/office/drawing/2014/main" val="3150085459"/>
                    </a:ext>
                  </a:extLst>
                </a:gridCol>
              </a:tblGrid>
              <a:tr h="467476">
                <a:tc>
                  <a:txBody>
                    <a:bodyPr/>
                    <a:lstStyle/>
                    <a:p>
                      <a:pPr marL="0" marR="0" lvl="0" indent="0" algn="ctr" defTabSz="914400" rtl="0" eaLnBrk="1" latinLnBrk="0" hangingPunct="1">
                        <a:spcBef>
                          <a:spcPts val="0"/>
                        </a:spcBef>
                        <a:spcAft>
                          <a:spcPts val="0"/>
                        </a:spcAft>
                        <a:buNone/>
                      </a:pPr>
                      <a:endParaRPr lang="en-US" altLang="en-US" sz="14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107999" marR="107999" marT="54000" marB="54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2F61D3"/>
                    </a:solidFill>
                  </a:tcPr>
                </a:tc>
                <a:tc>
                  <a:txBody>
                    <a:bodyPr/>
                    <a:lstStyle/>
                    <a:p>
                      <a:pPr marL="0" lvl="0" algn="ctr" defTabSz="914400" rtl="0" eaLnBrk="1" latinLnBrk="0" hangingPunct="1">
                        <a:buNone/>
                      </a:pPr>
                      <a:r>
                        <a:rPr lang="en-US" altLang="zh-TW" sz="1400" b="1" kern="1200" noProof="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rPr>
                        <a:t>Network Drive Mount</a:t>
                      </a:r>
                      <a:endParaRPr lang="zh-TW" altLang="en-US" sz="14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75786" marR="75786" marT="40495" marB="4049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2F61D3"/>
                    </a:solidFill>
                  </a:tcPr>
                </a:tc>
                <a:tc>
                  <a:txBody>
                    <a:bodyPr/>
                    <a:lstStyle/>
                    <a:p>
                      <a:pPr marL="0" lvl="0" algn="ctr" defTabSz="914400" rtl="0" eaLnBrk="1" latinLnBrk="0" hangingPunct="1">
                        <a:buNone/>
                      </a:pPr>
                      <a:r>
                        <a:rPr lang="en-US" altLang="zh-TW" sz="1400" b="1" kern="1200" noProof="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rPr>
                        <a:t>File Cloud Gateway</a:t>
                      </a:r>
                      <a:endParaRPr lang="zh-TW" altLang="en-US" sz="1400" b="1" kern="1200">
                        <a:solidFill>
                          <a:schemeClr val="lt1"/>
                        </a:solidFill>
                        <a:latin typeface="Arial" panose="020B0604020202020204" pitchFamily="34" charset="0"/>
                        <a:ea typeface="微軟正黑體" panose="020B0604030504040204" pitchFamily="34" charset="-120"/>
                        <a:cs typeface="+mn-cs"/>
                        <a:sym typeface="Arial" panose="020B0604020202020204" pitchFamily="34" charset="0"/>
                      </a:endParaRPr>
                    </a:p>
                  </a:txBody>
                  <a:tcPr marL="78943" marR="78943" marT="168731" marB="168731"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2F61D3"/>
                    </a:solidFill>
                  </a:tcPr>
                </a:tc>
                <a:extLst>
                  <a:ext uri="{0D108BD9-81ED-4DB2-BD59-A6C34878D82A}">
                    <a16:rowId xmlns:a16="http://schemas.microsoft.com/office/drawing/2014/main" val="2364017304"/>
                  </a:ext>
                </a:extLst>
              </a:tr>
              <a:tr h="406141">
                <a:tc>
                  <a:txBody>
                    <a:bodyPr/>
                    <a:lstStyle/>
                    <a:p>
                      <a:pPr lvl="0" algn="ctr">
                        <a:lnSpc>
                          <a:spcPct val="100000"/>
                        </a:lnSpc>
                        <a:spcBef>
                          <a:spcPts val="0"/>
                        </a:spcBef>
                        <a:spcAft>
                          <a:spcPts val="0"/>
                        </a:spcAft>
                        <a:buNone/>
                      </a:pPr>
                      <a:r>
                        <a:rPr lang="en-US" altLang="zh-TW" sz="1100" b="1" noProof="0">
                          <a:solidFill>
                            <a:schemeClr val="bg1"/>
                          </a:solidFill>
                          <a:latin typeface="Arial" panose="020B0604020202020204" pitchFamily="34" charset="0"/>
                          <a:cs typeface="Arial" panose="020B0604020202020204" pitchFamily="34" charset="0"/>
                        </a:rPr>
                        <a:t>Setup Method</a:t>
                      </a:r>
                      <a:endParaRPr lang="zh-TW" altLang="en-US" sz="1100" b="1">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lnSpc>
                          <a:spcPct val="100000"/>
                        </a:lnSpc>
                        <a:spcBef>
                          <a:spcPts val="0"/>
                        </a:spcBef>
                        <a:spcAft>
                          <a:spcPts val="0"/>
                        </a:spcAft>
                        <a:buNone/>
                      </a:pPr>
                      <a:r>
                        <a:rPr lang="en-US" sz="1100" noProof="0">
                          <a:solidFill>
                            <a:schemeClr val="bg1"/>
                          </a:solidFill>
                          <a:latin typeface="Arial" panose="020B0604020202020204" pitchFamily="34" charset="0"/>
                          <a:cs typeface="Arial" panose="020B0604020202020204" pitchFamily="34" charset="0"/>
                        </a:rPr>
                        <a:t>Mount cloud drives</a:t>
                      </a:r>
                      <a:endParaRPr lang="en-US" altLang="zh-TW" sz="110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lnSpc>
                          <a:spcPct val="100000"/>
                        </a:lnSpc>
                        <a:spcBef>
                          <a:spcPts val="0"/>
                        </a:spcBef>
                        <a:spcAft>
                          <a:spcPts val="0"/>
                        </a:spcAft>
                        <a:buNone/>
                      </a:pPr>
                      <a:r>
                        <a:rPr lang="en-US" altLang="zh-TW" sz="1100" noProof="0">
                          <a:solidFill>
                            <a:schemeClr val="bg1"/>
                          </a:solidFill>
                          <a:latin typeface="Arial" panose="020B0604020202020204" pitchFamily="34" charset="0"/>
                          <a:cs typeface="Arial" panose="020B0604020202020204" pitchFamily="34" charset="0"/>
                        </a:rPr>
                        <a:t>Select “File Cloud Gateway” mode and create a dedicated cache space</a:t>
                      </a:r>
                      <a:endParaRPr lang="zh-TW" altLang="en-US" sz="110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4105057157"/>
                  </a:ext>
                </a:extLst>
              </a:tr>
              <a:tr h="312061">
                <a:tc>
                  <a:txBody>
                    <a:bodyPr/>
                    <a:lstStyle/>
                    <a:p>
                      <a:pPr lvl="0" algn="ctr">
                        <a:buNone/>
                      </a:pPr>
                      <a:r>
                        <a:rPr lang="zh-TW" altLang="en-US" sz="1100" b="1">
                          <a:solidFill>
                            <a:schemeClr val="bg1"/>
                          </a:solidFill>
                          <a:latin typeface="Arial" panose="020B0604020202020204" pitchFamily="34" charset="0"/>
                          <a:cs typeface="Arial" panose="020B0604020202020204" pitchFamily="34" charset="0"/>
                        </a:rPr>
                        <a:t>Connections</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zh-TW" altLang="en-US" sz="1100">
                          <a:solidFill>
                            <a:schemeClr val="bg1"/>
                          </a:solidFill>
                          <a:latin typeface="Arial" panose="020B0604020202020204" pitchFamily="34" charset="0"/>
                          <a:cs typeface="Arial" panose="020B0604020202020204" pitchFamily="34" charset="0"/>
                        </a:rPr>
                        <a:t>No limit</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lnSpc>
                          <a:spcPct val="100000"/>
                        </a:lnSpc>
                        <a:spcBef>
                          <a:spcPts val="0"/>
                        </a:spcBef>
                        <a:spcAft>
                          <a:spcPts val="0"/>
                        </a:spcAft>
                        <a:buNone/>
                      </a:pPr>
                      <a:r>
                        <a:rPr lang="en-US" altLang="zh-TW" sz="1100" noProof="0">
                          <a:solidFill>
                            <a:schemeClr val="bg1"/>
                          </a:solidFill>
                          <a:latin typeface="Arial" panose="020B0604020202020204" pitchFamily="34" charset="0"/>
                          <a:cs typeface="Arial" panose="020B0604020202020204" pitchFamily="34" charset="0"/>
                        </a:rPr>
                        <a:t>2 free</a:t>
                      </a:r>
                      <a:r>
                        <a:rPr lang="zh-TW" altLang="en-US" sz="1100" noProof="0">
                          <a:solidFill>
                            <a:schemeClr val="bg1"/>
                          </a:solidFill>
                          <a:latin typeface="Arial" panose="020B0604020202020204" pitchFamily="34" charset="0"/>
                          <a:cs typeface="Arial" panose="020B0604020202020204" pitchFamily="34" charset="0"/>
                        </a:rPr>
                        <a:t> </a:t>
                      </a:r>
                      <a:r>
                        <a:rPr lang="en-US" altLang="zh-TW" sz="1100" noProof="0">
                          <a:solidFill>
                            <a:schemeClr val="bg1"/>
                          </a:solidFill>
                          <a:latin typeface="Arial" panose="020B0604020202020204" pitchFamily="34" charset="0"/>
                          <a:cs typeface="Arial" panose="020B0604020202020204" pitchFamily="34" charset="0"/>
                        </a:rPr>
                        <a:t>and</a:t>
                      </a:r>
                      <a:r>
                        <a:rPr lang="zh-TW" altLang="en-US" sz="1100" noProof="0">
                          <a:solidFill>
                            <a:schemeClr val="bg1"/>
                          </a:solidFill>
                          <a:latin typeface="Arial" panose="020B0604020202020204" pitchFamily="34" charset="0"/>
                          <a:cs typeface="Arial" panose="020B0604020202020204" pitchFamily="34" charset="0"/>
                        </a:rPr>
                        <a:t> </a:t>
                      </a:r>
                      <a:r>
                        <a:rPr lang="en-US" altLang="zh-TW" sz="1100" noProof="0">
                          <a:solidFill>
                            <a:schemeClr val="bg1"/>
                          </a:solidFill>
                          <a:latin typeface="Arial" panose="020B0604020202020204" pitchFamily="34" charset="0"/>
                          <a:cs typeface="Arial" panose="020B0604020202020204" pitchFamily="34" charset="0"/>
                        </a:rPr>
                        <a:t>perpetual</a:t>
                      </a:r>
                      <a:r>
                        <a:rPr lang="zh-TW" altLang="en-US" sz="1100" noProof="0">
                          <a:solidFill>
                            <a:schemeClr val="bg1"/>
                          </a:solidFill>
                          <a:latin typeface="Arial" panose="020B0604020202020204" pitchFamily="34" charset="0"/>
                          <a:cs typeface="Arial" panose="020B0604020202020204" pitchFamily="34" charset="0"/>
                        </a:rPr>
                        <a:t> </a:t>
                      </a:r>
                      <a:r>
                        <a:rPr lang="en-US" altLang="zh-TW" sz="1100" noProof="0">
                          <a:solidFill>
                            <a:schemeClr val="bg1"/>
                          </a:solidFill>
                          <a:latin typeface="Arial" panose="020B0604020202020204" pitchFamily="34" charset="0"/>
                          <a:cs typeface="Arial" panose="020B0604020202020204" pitchFamily="34" charset="0"/>
                        </a:rPr>
                        <a:t>connections.</a:t>
                      </a:r>
                      <a:r>
                        <a:rPr lang="zh-TW" altLang="en-US" sz="1100" noProof="0">
                          <a:solidFill>
                            <a:schemeClr val="bg1"/>
                          </a:solidFill>
                          <a:latin typeface="Arial" panose="020B0604020202020204" pitchFamily="34" charset="0"/>
                          <a:cs typeface="Arial" panose="020B0604020202020204" pitchFamily="34" charset="0"/>
                        </a:rPr>
                        <a:t> </a:t>
                      </a:r>
                      <a:r>
                        <a:rPr lang="en-US" altLang="zh-TW" sz="1100" noProof="0">
                          <a:solidFill>
                            <a:schemeClr val="bg1"/>
                          </a:solidFill>
                          <a:latin typeface="Arial" panose="020B0604020202020204" pitchFamily="34" charset="0"/>
                          <a:cs typeface="Arial" panose="020B0604020202020204" pitchFamily="34" charset="0"/>
                        </a:rPr>
                        <a:t>Purchase</a:t>
                      </a:r>
                      <a:r>
                        <a:rPr lang="zh-TW" altLang="en-US" sz="1100" noProof="0">
                          <a:solidFill>
                            <a:schemeClr val="bg1"/>
                          </a:solidFill>
                          <a:latin typeface="Arial" panose="020B0604020202020204" pitchFamily="34" charset="0"/>
                          <a:cs typeface="Arial" panose="020B0604020202020204" pitchFamily="34" charset="0"/>
                        </a:rPr>
                        <a:t> </a:t>
                      </a:r>
                      <a:r>
                        <a:rPr lang="en-US" altLang="zh-TW" sz="1100" noProof="0">
                          <a:solidFill>
                            <a:schemeClr val="bg1"/>
                          </a:solidFill>
                          <a:latin typeface="Arial" panose="020B0604020202020204" pitchFamily="34" charset="0"/>
                          <a:cs typeface="Arial" panose="020B0604020202020204" pitchFamily="34" charset="0"/>
                        </a:rPr>
                        <a:t>license</a:t>
                      </a:r>
                      <a:r>
                        <a:rPr lang="zh-TW" altLang="en-US" sz="1100" noProof="0">
                          <a:solidFill>
                            <a:schemeClr val="bg1"/>
                          </a:solidFill>
                          <a:latin typeface="Arial" panose="020B0604020202020204" pitchFamily="34" charset="0"/>
                          <a:cs typeface="Arial" panose="020B0604020202020204" pitchFamily="34" charset="0"/>
                        </a:rPr>
                        <a:t> </a:t>
                      </a:r>
                      <a:r>
                        <a:rPr lang="en-US" altLang="zh-TW" sz="1100" noProof="0">
                          <a:solidFill>
                            <a:schemeClr val="bg1"/>
                          </a:solidFill>
                          <a:latin typeface="Arial" panose="020B0604020202020204" pitchFamily="34" charset="0"/>
                          <a:cs typeface="Arial" panose="020B0604020202020204" pitchFamily="34" charset="0"/>
                        </a:rPr>
                        <a:t>for</a:t>
                      </a:r>
                      <a:r>
                        <a:rPr lang="zh-TW" altLang="en-US" sz="1100" noProof="0">
                          <a:solidFill>
                            <a:schemeClr val="bg1"/>
                          </a:solidFill>
                          <a:latin typeface="Arial" panose="020B0604020202020204" pitchFamily="34" charset="0"/>
                          <a:cs typeface="Arial" panose="020B0604020202020204" pitchFamily="34" charset="0"/>
                        </a:rPr>
                        <a:t> </a:t>
                      </a:r>
                      <a:r>
                        <a:rPr lang="en-US" altLang="zh-TW" sz="1100" noProof="0">
                          <a:solidFill>
                            <a:schemeClr val="bg1"/>
                          </a:solidFill>
                          <a:latin typeface="Arial" panose="020B0604020202020204" pitchFamily="34" charset="0"/>
                          <a:cs typeface="Arial" panose="020B0604020202020204" pitchFamily="34" charset="0"/>
                        </a:rPr>
                        <a:t>more</a:t>
                      </a:r>
                      <a:r>
                        <a:rPr lang="zh-TW" altLang="en-US" sz="1100" noProof="0">
                          <a:solidFill>
                            <a:schemeClr val="bg1"/>
                          </a:solidFill>
                          <a:latin typeface="Arial" panose="020B0604020202020204" pitchFamily="34" charset="0"/>
                          <a:cs typeface="Arial" panose="020B0604020202020204" pitchFamily="34" charset="0"/>
                        </a:rPr>
                        <a:t> </a:t>
                      </a:r>
                      <a:r>
                        <a:rPr lang="en-US" altLang="zh-TW" sz="1100" noProof="0">
                          <a:solidFill>
                            <a:schemeClr val="bg1"/>
                          </a:solidFill>
                          <a:latin typeface="Arial" panose="020B0604020202020204" pitchFamily="34" charset="0"/>
                          <a:cs typeface="Arial" panose="020B0604020202020204" pitchFamily="34" charset="0"/>
                        </a:rPr>
                        <a:t>connections</a:t>
                      </a:r>
                      <a:endParaRPr lang="zh-TW" altLang="en-US" sz="1100" noProof="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1886247581"/>
                  </a:ext>
                </a:extLst>
              </a:tr>
              <a:tr h="0">
                <a:tc>
                  <a:txBody>
                    <a:bodyPr/>
                    <a:lstStyle/>
                    <a:p>
                      <a:pPr lvl="0" algn="ctr">
                        <a:lnSpc>
                          <a:spcPct val="100000"/>
                        </a:lnSpc>
                        <a:spcBef>
                          <a:spcPts val="0"/>
                        </a:spcBef>
                        <a:spcAft>
                          <a:spcPts val="0"/>
                        </a:spcAft>
                        <a:buNone/>
                      </a:pPr>
                      <a:r>
                        <a:rPr lang="en-US" altLang="zh-TW" sz="1100" b="1" noProof="0">
                          <a:solidFill>
                            <a:schemeClr val="bg1"/>
                          </a:solidFill>
                          <a:latin typeface="Arial" panose="020B0604020202020204" pitchFamily="34" charset="0"/>
                          <a:cs typeface="Arial" panose="020B0604020202020204" pitchFamily="34" charset="0"/>
                        </a:rPr>
                        <a:t>Access Performance</a:t>
                      </a:r>
                      <a:endParaRPr lang="zh-TW" altLang="en-US" sz="1100" b="1">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zh-TW" altLang="en-US" sz="1100">
                          <a:solidFill>
                            <a:schemeClr val="bg1"/>
                          </a:solidFill>
                          <a:latin typeface="Arial" panose="020B0604020202020204" pitchFamily="34" charset="0"/>
                          <a:cs typeface="Arial" panose="020B0604020202020204" pitchFamily="34" charset="0"/>
                        </a:rPr>
                        <a:t>Depends on network speed</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zh-TW" altLang="en-US" sz="1100">
                          <a:solidFill>
                            <a:schemeClr val="bg1"/>
                          </a:solidFill>
                          <a:latin typeface="Arial" panose="020B0604020202020204" pitchFamily="34" charset="0"/>
                          <a:cs typeface="Arial" panose="020B0604020202020204" pitchFamily="34" charset="0"/>
                        </a:rPr>
                        <a:t>High performance </a:t>
                      </a:r>
                      <a:r>
                        <a:rPr lang="en-US" altLang="zh-TW" sz="1100">
                          <a:solidFill>
                            <a:schemeClr val="bg1"/>
                          </a:solidFill>
                          <a:latin typeface="Arial" panose="020B0604020202020204" pitchFamily="34" charset="0"/>
                          <a:cs typeface="Arial" panose="020B0604020202020204" pitchFamily="34" charset="0"/>
                        </a:rPr>
                        <a:t>thanks to </a:t>
                      </a:r>
                      <a:r>
                        <a:rPr lang="zh-TW" altLang="en-US" sz="1100">
                          <a:solidFill>
                            <a:schemeClr val="bg1"/>
                          </a:solidFill>
                          <a:latin typeface="Arial" panose="020B0604020202020204" pitchFamily="34" charset="0"/>
                          <a:cs typeface="Arial" panose="020B0604020202020204" pitchFamily="34" charset="0"/>
                        </a:rPr>
                        <a:t>cach</a:t>
                      </a:r>
                      <a:r>
                        <a:rPr lang="en-US" altLang="zh-TW" sz="1100">
                          <a:solidFill>
                            <a:schemeClr val="bg1"/>
                          </a:solidFill>
                          <a:latin typeface="Arial" panose="020B0604020202020204" pitchFamily="34" charset="0"/>
                          <a:cs typeface="Arial" panose="020B0604020202020204" pitchFamily="34" charset="0"/>
                        </a:rPr>
                        <a:t>ing</a:t>
                      </a:r>
                      <a:endParaRPr lang="zh-TW" altLang="en-US" sz="110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1438036707"/>
                  </a:ext>
                </a:extLst>
              </a:tr>
              <a:tr h="0">
                <a:tc>
                  <a:txBody>
                    <a:bodyPr/>
                    <a:lstStyle/>
                    <a:p>
                      <a:pPr lvl="0" algn="ctr">
                        <a:buNone/>
                      </a:pPr>
                      <a:r>
                        <a:rPr lang="zh-TW" altLang="en-US" sz="1100" b="1">
                          <a:solidFill>
                            <a:schemeClr val="bg1"/>
                          </a:solidFill>
                          <a:latin typeface="Arial" panose="020B0604020202020204" pitchFamily="34" charset="0"/>
                          <a:cs typeface="Arial" panose="020B0604020202020204" pitchFamily="34" charset="0"/>
                        </a:rPr>
                        <a:t>Access in File Station</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algn="ctr" fontAlgn="ctr"/>
                      <a:r>
                        <a:rPr lang="zh-TW" altLang="en-US" sz="1100">
                          <a:solidFill>
                            <a:schemeClr val="bg1"/>
                          </a:solidFill>
                          <a:latin typeface="Arial" panose="020B0604020202020204" pitchFamily="34" charset="0"/>
                          <a:cs typeface="Arial" panose="020B0604020202020204" pitchFamily="34" charset="0"/>
                        </a:rPr>
                        <a:t>Support</a:t>
                      </a:r>
                      <a:r>
                        <a:rPr lang="en-US" altLang="zh-TW" sz="1100">
                          <a:solidFill>
                            <a:schemeClr val="bg1"/>
                          </a:solidFill>
                          <a:latin typeface="Arial" panose="020B0604020202020204" pitchFamily="34" charset="0"/>
                          <a:cs typeface="Arial" panose="020B0604020202020204" pitchFamily="34" charset="0"/>
                        </a:rPr>
                        <a:t>ed</a:t>
                      </a:r>
                      <a:endParaRPr lang="zh-TW" altLang="en-US" sz="110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zh-TW" altLang="en-US" sz="1100">
                          <a:solidFill>
                            <a:schemeClr val="bg1"/>
                          </a:solidFill>
                          <a:latin typeface="Arial" panose="020B0604020202020204" pitchFamily="34" charset="0"/>
                          <a:cs typeface="Arial" panose="020B0604020202020204" pitchFamily="34" charset="0"/>
                        </a:rPr>
                        <a:t>Support</a:t>
                      </a:r>
                      <a:r>
                        <a:rPr lang="en-US" altLang="zh-TW" sz="1100">
                          <a:solidFill>
                            <a:schemeClr val="bg1"/>
                          </a:solidFill>
                          <a:latin typeface="Arial" panose="020B0604020202020204" pitchFamily="34" charset="0"/>
                          <a:cs typeface="Arial" panose="020B0604020202020204" pitchFamily="34" charset="0"/>
                        </a:rPr>
                        <a:t>ed</a:t>
                      </a:r>
                      <a:endParaRPr lang="zh-TW" altLang="en-US" sz="110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57742144"/>
                  </a:ext>
                </a:extLst>
              </a:tr>
              <a:tr h="0">
                <a:tc>
                  <a:txBody>
                    <a:bodyPr/>
                    <a:lstStyle/>
                    <a:p>
                      <a:pPr algn="ctr" fontAlgn="ctr"/>
                      <a:r>
                        <a:rPr lang="zh-TW" altLang="en-US" sz="1100" b="1">
                          <a:solidFill>
                            <a:schemeClr val="bg1"/>
                          </a:solidFill>
                          <a:latin typeface="Arial" panose="020B0604020202020204" pitchFamily="34" charset="0"/>
                          <a:cs typeface="Arial" panose="020B0604020202020204" pitchFamily="34" charset="0"/>
                        </a:rPr>
                        <a:t>Access through </a:t>
                      </a:r>
                      <a:r>
                        <a:rPr lang="af-ZA" sz="1100" b="1">
                          <a:solidFill>
                            <a:schemeClr val="bg1"/>
                          </a:solidFill>
                          <a:latin typeface="Arial" panose="020B0604020202020204" pitchFamily="34" charset="0"/>
                          <a:cs typeface="Arial" panose="020B0604020202020204" pitchFamily="34" charset="0"/>
                        </a:rPr>
                        <a:t>SMB / NFS / AFP </a:t>
                      </a:r>
                      <a:endParaRPr lang="zh-TW" altLang="en-US" sz="1100" b="1">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algn="ctr" fontAlgn="ctr"/>
                      <a:r>
                        <a:rPr lang="zh-TW" altLang="en-US" sz="1100">
                          <a:solidFill>
                            <a:schemeClr val="bg1"/>
                          </a:solidFill>
                          <a:latin typeface="Arial" panose="020B0604020202020204" pitchFamily="34" charset="0"/>
                          <a:cs typeface="Arial" panose="020B0604020202020204" pitchFamily="34" charset="0"/>
                        </a:rPr>
                        <a:t>No</a:t>
                      </a:r>
                      <a:r>
                        <a:rPr lang="en-US" altLang="zh-TW" sz="1100">
                          <a:solidFill>
                            <a:schemeClr val="bg1"/>
                          </a:solidFill>
                          <a:latin typeface="Arial" panose="020B0604020202020204" pitchFamily="34" charset="0"/>
                          <a:cs typeface="Arial" panose="020B0604020202020204" pitchFamily="34" charset="0"/>
                        </a:rPr>
                        <a:t>t</a:t>
                      </a:r>
                      <a:r>
                        <a:rPr lang="zh-TW" altLang="en-US" sz="1100">
                          <a:solidFill>
                            <a:schemeClr val="bg1"/>
                          </a:solidFill>
                          <a:latin typeface="Arial" panose="020B0604020202020204" pitchFamily="34" charset="0"/>
                          <a:cs typeface="Arial" panose="020B0604020202020204" pitchFamily="34" charset="0"/>
                        </a:rPr>
                        <a:t> support</a:t>
                      </a:r>
                      <a:r>
                        <a:rPr lang="en-US" altLang="zh-TW" sz="1100">
                          <a:solidFill>
                            <a:schemeClr val="bg1"/>
                          </a:solidFill>
                          <a:latin typeface="Arial" panose="020B0604020202020204" pitchFamily="34" charset="0"/>
                          <a:cs typeface="Arial" panose="020B0604020202020204" pitchFamily="34" charset="0"/>
                        </a:rPr>
                        <a:t>ed</a:t>
                      </a:r>
                      <a:endParaRPr lang="zh-TW" altLang="en-US" sz="110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algn="ctr" defTabSz="914400" rtl="0" eaLnBrk="1" fontAlgn="ctr" latinLnBrk="0" hangingPunct="1"/>
                      <a:r>
                        <a:rPr lang="zh-TW" altLang="en-US" sz="1100">
                          <a:solidFill>
                            <a:schemeClr val="bg1"/>
                          </a:solidFill>
                          <a:latin typeface="Arial" panose="020B0604020202020204" pitchFamily="34" charset="0"/>
                          <a:cs typeface="Arial" panose="020B0604020202020204" pitchFamily="34" charset="0"/>
                        </a:rPr>
                        <a:t>Support</a:t>
                      </a:r>
                      <a:r>
                        <a:rPr lang="en-US" altLang="zh-TW" sz="1100">
                          <a:solidFill>
                            <a:schemeClr val="bg1"/>
                          </a:solidFill>
                          <a:latin typeface="Arial" panose="020B0604020202020204" pitchFamily="34" charset="0"/>
                          <a:cs typeface="Arial" panose="020B0604020202020204" pitchFamily="34" charset="0"/>
                        </a:rPr>
                        <a:t>ed</a:t>
                      </a:r>
                      <a:endParaRPr lang="zh-TW" altLang="en-US" sz="110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3587223761"/>
                  </a:ext>
                </a:extLst>
              </a:tr>
              <a:tr h="0">
                <a:tc>
                  <a:txBody>
                    <a:bodyPr/>
                    <a:lstStyle/>
                    <a:p>
                      <a:pPr algn="ctr" fontAlgn="ctr"/>
                      <a:r>
                        <a:rPr lang="zh-TW" altLang="en-US" sz="1100" b="1">
                          <a:solidFill>
                            <a:schemeClr val="bg1"/>
                          </a:solidFill>
                          <a:latin typeface="Arial" panose="020B0604020202020204" pitchFamily="34" charset="0"/>
                          <a:cs typeface="Arial" panose="020B0604020202020204" pitchFamily="34" charset="0"/>
                        </a:rPr>
                        <a:t>Sync with </a:t>
                      </a:r>
                      <a:r>
                        <a:rPr lang="en-US" altLang="zh-TW" sz="1100" b="1">
                          <a:solidFill>
                            <a:schemeClr val="bg1"/>
                          </a:solidFill>
                          <a:latin typeface="Arial" panose="020B0604020202020204" pitchFamily="34" charset="0"/>
                          <a:cs typeface="Arial" panose="020B0604020202020204" pitchFamily="34" charset="0"/>
                        </a:rPr>
                        <a:t>the </a:t>
                      </a:r>
                      <a:r>
                        <a:rPr lang="zh-TW" altLang="en-US" sz="1100" b="1">
                          <a:solidFill>
                            <a:schemeClr val="bg1"/>
                          </a:solidFill>
                          <a:latin typeface="Arial" panose="020B0604020202020204" pitchFamily="34" charset="0"/>
                          <a:cs typeface="Arial" panose="020B0604020202020204" pitchFamily="34" charset="0"/>
                        </a:rPr>
                        <a:t>cloud</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zh-TW" altLang="en-US" sz="1100">
                          <a:solidFill>
                            <a:schemeClr val="bg1"/>
                          </a:solidFill>
                          <a:latin typeface="Arial" panose="020B0604020202020204" pitchFamily="34" charset="0"/>
                          <a:cs typeface="Arial" panose="020B0604020202020204" pitchFamily="34" charset="0"/>
                        </a:rPr>
                        <a:t>Sync only when browsing</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ctr">
                        <a:buNone/>
                      </a:pPr>
                      <a:r>
                        <a:rPr lang="zh-TW" altLang="en-US" sz="1100">
                          <a:solidFill>
                            <a:schemeClr val="bg1"/>
                          </a:solidFill>
                          <a:latin typeface="Arial" panose="020B0604020202020204" pitchFamily="34" charset="0"/>
                          <a:cs typeface="Arial" panose="020B0604020202020204" pitchFamily="34" charset="0"/>
                        </a:rPr>
                        <a:t>Sync constantly for quick access</a:t>
                      </a: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3065402618"/>
                  </a:ext>
                </a:extLst>
              </a:tr>
              <a:tr h="344737">
                <a:tc>
                  <a:txBody>
                    <a:bodyPr/>
                    <a:lstStyle/>
                    <a:p>
                      <a:pPr lvl="0" algn="ctr">
                        <a:buNone/>
                      </a:pPr>
                      <a:r>
                        <a:rPr lang="en-US" altLang="zh-TW" sz="1100" b="1">
                          <a:solidFill>
                            <a:schemeClr val="bg1"/>
                          </a:solidFill>
                          <a:latin typeface="Arial" panose="020B0604020202020204" pitchFamily="34" charset="0"/>
                          <a:cs typeface="Arial" panose="020B0604020202020204" pitchFamily="34" charset="0"/>
                        </a:rPr>
                        <a:t>Integration with QTS Apps</a:t>
                      </a:r>
                      <a:endParaRPr lang="zh-TW" altLang="en-US" sz="1100" b="1">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lvl="0" algn="ctr">
                        <a:buNone/>
                      </a:pPr>
                      <a:r>
                        <a:rPr lang="zh-TW" altLang="en-US" sz="1100">
                          <a:solidFill>
                            <a:schemeClr val="bg1"/>
                          </a:solidFill>
                          <a:latin typeface="Arial" panose="020B0604020202020204" pitchFamily="34" charset="0"/>
                          <a:cs typeface="Arial" panose="020B0604020202020204" pitchFamily="34" charset="0"/>
                        </a:rPr>
                        <a:t>Not support</a:t>
                      </a:r>
                      <a:r>
                        <a:rPr lang="en-US" altLang="zh-TW" sz="1100">
                          <a:solidFill>
                            <a:schemeClr val="bg1"/>
                          </a:solidFill>
                          <a:latin typeface="Arial" panose="020B0604020202020204" pitchFamily="34" charset="0"/>
                          <a:cs typeface="Arial" panose="020B0604020202020204" pitchFamily="34" charset="0"/>
                        </a:rPr>
                        <a:t>ed</a:t>
                      </a:r>
                      <a:endParaRPr lang="zh-TW" altLang="en-US" sz="1100">
                        <a:solidFill>
                          <a:schemeClr val="bg1"/>
                        </a:solidFill>
                        <a:latin typeface="Arial" panose="020B0604020202020204" pitchFamily="34" charset="0"/>
                        <a:cs typeface="Arial" panose="020B0604020202020204" pitchFamily="34" charset="0"/>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tc>
                  <a:txBody>
                    <a:bodyPr/>
                    <a:lstStyle/>
                    <a:p>
                      <a:pPr marL="0" lvl="0" algn="l" rtl="0" eaLnBrk="1" fontAlgn="ctr" latinLnBrk="0" hangingPunct="1">
                        <a:buNone/>
                      </a:pPr>
                      <a:r>
                        <a:rPr lang="en-US" altLang="zh-TW" sz="1400" b="0" kern="1200">
                          <a:solidFill>
                            <a:schemeClr val="bg1"/>
                          </a:solidFill>
                          <a:effectLst/>
                          <a:latin typeface="微軟正黑體"/>
                          <a:ea typeface="微軟正黑體"/>
                          <a:cs typeface="+mn-cs"/>
                        </a:rPr>
                        <a:t>   </a:t>
                      </a:r>
                      <a:r>
                        <a:rPr lang="zh-TW" altLang="en-US" sz="1400" b="0" kern="1200">
                          <a:solidFill>
                            <a:schemeClr val="bg1"/>
                          </a:solidFill>
                          <a:effectLst/>
                          <a:latin typeface="微軟正黑體"/>
                          <a:ea typeface="微軟正黑體"/>
                          <a:cs typeface="+mn-cs"/>
                        </a:rPr>
                        <a:t>  </a:t>
                      </a:r>
                      <a:r>
                        <a:rPr lang="en-US" altLang="zh-TW" sz="1400" b="0" kern="1200">
                          <a:solidFill>
                            <a:schemeClr val="bg1"/>
                          </a:solidFill>
                          <a:effectLst/>
                          <a:latin typeface="微軟正黑體"/>
                          <a:ea typeface="微軟正黑體"/>
                          <a:cs typeface="+mn-cs"/>
                        </a:rPr>
                        <a:t> </a:t>
                      </a:r>
                      <a:r>
                        <a:rPr lang="en-US" altLang="zh-TW" sz="1100" b="0" kern="1200">
                          <a:solidFill>
                            <a:schemeClr val="bg1"/>
                          </a:solidFill>
                          <a:effectLst/>
                          <a:latin typeface="微軟正黑體"/>
                          <a:ea typeface="微軟正黑體"/>
                          <a:cs typeface="+mn-cs"/>
                        </a:rPr>
                        <a:t>Supported</a:t>
                      </a:r>
                      <a:r>
                        <a:rPr lang="en-US" altLang="zh-TW" sz="1400" b="0" kern="1200">
                          <a:solidFill>
                            <a:schemeClr val="bg1"/>
                          </a:solidFill>
                          <a:effectLst/>
                          <a:latin typeface="微軟正黑體"/>
                          <a:ea typeface="微軟正黑體"/>
                          <a:cs typeface="+mn-cs"/>
                        </a:rPr>
                        <a:t>                               </a:t>
                      </a:r>
                      <a:endParaRPr lang="zh-TW" altLang="en-US" sz="1400" b="0" kern="1200">
                        <a:solidFill>
                          <a:schemeClr val="bg1"/>
                        </a:solidFill>
                        <a:effectLst/>
                        <a:latin typeface="微軟正黑體"/>
                        <a:ea typeface="微軟正黑體"/>
                        <a:cs typeface="+mn-cs"/>
                      </a:endParaRPr>
                    </a:p>
                  </a:txBody>
                  <a:tcPr marL="89128" marR="89128" marT="108000" marB="108000"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2726153205"/>
                  </a:ext>
                </a:extLst>
              </a:tr>
            </a:tbl>
          </a:graphicData>
        </a:graphic>
      </p:graphicFrame>
      <p:grpSp>
        <p:nvGrpSpPr>
          <p:cNvPr id="43" name="群組 42">
            <a:extLst>
              <a:ext uri="{FF2B5EF4-FFF2-40B4-BE49-F238E27FC236}">
                <a16:creationId xmlns:a16="http://schemas.microsoft.com/office/drawing/2014/main" id="{8AF9330D-5A76-4143-BFC0-5CCAF305C401}"/>
              </a:ext>
            </a:extLst>
          </p:cNvPr>
          <p:cNvGrpSpPr/>
          <p:nvPr/>
        </p:nvGrpSpPr>
        <p:grpSpPr>
          <a:xfrm>
            <a:off x="8731449" y="3089487"/>
            <a:ext cx="1912743" cy="3395699"/>
            <a:chOff x="9960014" y="1888151"/>
            <a:chExt cx="1972036" cy="3500964"/>
          </a:xfrm>
        </p:grpSpPr>
        <p:cxnSp>
          <p:nvCxnSpPr>
            <p:cNvPr id="15" name="直線單箭頭接點 2049">
              <a:extLst>
                <a:ext uri="{FF2B5EF4-FFF2-40B4-BE49-F238E27FC236}">
                  <a16:creationId xmlns:a16="http://schemas.microsoft.com/office/drawing/2014/main" id="{CB819E92-7835-D84C-A27F-5464567168F3}"/>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圖形 37">
              <a:extLst>
                <a:ext uri="{FF2B5EF4-FFF2-40B4-BE49-F238E27FC236}">
                  <a16:creationId xmlns:a16="http://schemas.microsoft.com/office/drawing/2014/main" id="{9E94EF24-05A5-5E4A-9DED-C78DD71EA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76775" y="3620974"/>
              <a:ext cx="555275" cy="555275"/>
            </a:xfrm>
            <a:prstGeom prst="rect">
              <a:avLst/>
            </a:prstGeom>
          </p:spPr>
        </p:pic>
        <p:cxnSp>
          <p:nvCxnSpPr>
            <p:cNvPr id="17" name="直線單箭頭接點 2049">
              <a:extLst>
                <a:ext uri="{FF2B5EF4-FFF2-40B4-BE49-F238E27FC236}">
                  <a16:creationId xmlns:a16="http://schemas.microsoft.com/office/drawing/2014/main" id="{0FE8697E-A034-6749-B725-4F5BBB209651}"/>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2049">
              <a:extLst>
                <a:ext uri="{FF2B5EF4-FFF2-40B4-BE49-F238E27FC236}">
                  <a16:creationId xmlns:a16="http://schemas.microsoft.com/office/drawing/2014/main" id="{8F578D73-0657-FC47-890F-A20350142A7D}"/>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圖形 42">
              <a:extLst>
                <a:ext uri="{FF2B5EF4-FFF2-40B4-BE49-F238E27FC236}">
                  <a16:creationId xmlns:a16="http://schemas.microsoft.com/office/drawing/2014/main" id="{63D9ED4E-92F7-CF4A-B50E-FE081B806A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20" name="群組 26">
              <a:extLst>
                <a:ext uri="{FF2B5EF4-FFF2-40B4-BE49-F238E27FC236}">
                  <a16:creationId xmlns:a16="http://schemas.microsoft.com/office/drawing/2014/main" id="{25295283-6F23-CB4D-8506-513D04634D62}"/>
                </a:ext>
              </a:extLst>
            </p:cNvPr>
            <p:cNvGrpSpPr/>
            <p:nvPr/>
          </p:nvGrpSpPr>
          <p:grpSpPr>
            <a:xfrm>
              <a:off x="10396491" y="3675161"/>
              <a:ext cx="355659" cy="327429"/>
              <a:chOff x="3584870" y="5275450"/>
              <a:chExt cx="843804" cy="776825"/>
            </a:xfrm>
          </p:grpSpPr>
          <p:pic>
            <p:nvPicPr>
              <p:cNvPr id="21" name="Picture 2" descr="Image result for file icon green">
                <a:extLst>
                  <a:ext uri="{FF2B5EF4-FFF2-40B4-BE49-F238E27FC236}">
                    <a16:creationId xmlns:a16="http://schemas.microsoft.com/office/drawing/2014/main" id="{98482F47-5601-3241-90AB-332236BF8D2F}"/>
                  </a:ext>
                </a:extLst>
              </p:cNvPr>
              <p:cNvPicPr>
                <a:picLocks noChangeAspect="1" noChangeArrowheads="1"/>
              </p:cNvPicPr>
              <p:nvPr/>
            </p:nvPicPr>
            <p:blipFill>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8">
                <a:extLst>
                  <a:ext uri="{FF2B5EF4-FFF2-40B4-BE49-F238E27FC236}">
                    <a16:creationId xmlns:a16="http://schemas.microsoft.com/office/drawing/2014/main" id="{AE1B6A72-1245-4046-87F3-532FA09EDBC8}"/>
                  </a:ext>
                </a:extLst>
              </p:cNvPr>
              <p:cNvSpPr/>
              <p:nvPr/>
            </p:nvSpPr>
            <p:spPr>
              <a:xfrm>
                <a:off x="3584870" y="5487019"/>
                <a:ext cx="843804" cy="565256"/>
              </a:xfrm>
              <a:prstGeom prst="rect">
                <a:avLst/>
              </a:prstGeom>
            </p:spPr>
            <p:txBody>
              <a:bodyPr wrap="none">
                <a:spAutoFit/>
              </a:bodyPr>
              <a:lstStyle/>
              <a:p>
                <a:pPr algn="ctr" defTabSz="457167"/>
                <a:r>
                  <a:rPr lang="en-US" altLang="zh-TW" sz="451">
                    <a:solidFill>
                      <a:schemeClr val="bg1"/>
                    </a:solidFill>
                    <a:latin typeface="Arial" panose="020B0604020202020204" pitchFamily="34" charset="0"/>
                    <a:ea typeface="新細明體" panose="02020500000000000000" pitchFamily="18" charset="-120"/>
                    <a:cs typeface="Arial" panose="020B0604020202020204" pitchFamily="34" charset="0"/>
                  </a:rPr>
                  <a:t>META</a:t>
                </a:r>
              </a:p>
              <a:p>
                <a:pPr algn="ctr" defTabSz="457167"/>
                <a:r>
                  <a:rPr lang="en-US" altLang="zh-TW" sz="451">
                    <a:solidFill>
                      <a:schemeClr val="bg1"/>
                    </a:solidFill>
                    <a:latin typeface="Arial" panose="020B0604020202020204" pitchFamily="34" charset="0"/>
                    <a:ea typeface="新細明體" panose="02020500000000000000" pitchFamily="18" charset="-120"/>
                    <a:cs typeface="Arial" panose="020B0604020202020204" pitchFamily="34" charset="0"/>
                  </a:rPr>
                  <a:t>DATA</a:t>
                </a:r>
                <a:endParaRPr lang="en-GB" sz="451">
                  <a:solidFill>
                    <a:schemeClr val="bg1"/>
                  </a:solidFill>
                  <a:latin typeface="Arial" panose="020B0604020202020204" pitchFamily="34" charset="0"/>
                  <a:cs typeface="Arial" panose="020B0604020202020204" pitchFamily="34" charset="0"/>
                </a:endParaRPr>
              </a:p>
            </p:txBody>
          </p:sp>
        </p:grpSp>
        <p:pic>
          <p:nvPicPr>
            <p:cNvPr id="23" name="Picture 6" descr="Related image">
              <a:extLst>
                <a:ext uri="{FF2B5EF4-FFF2-40B4-BE49-F238E27FC236}">
                  <a16:creationId xmlns:a16="http://schemas.microsoft.com/office/drawing/2014/main" id="{7942D709-BFB6-AA48-972B-04797533D6EC}"/>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9">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lated image">
              <a:extLst>
                <a:ext uri="{FF2B5EF4-FFF2-40B4-BE49-F238E27FC236}">
                  <a16:creationId xmlns:a16="http://schemas.microsoft.com/office/drawing/2014/main" id="{243EDA50-BB94-564D-BC82-A5D958F548EF}"/>
                </a:ext>
              </a:extLst>
            </p:cNvPr>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5" name="圖形 39">
              <a:extLst>
                <a:ext uri="{FF2B5EF4-FFF2-40B4-BE49-F238E27FC236}">
                  <a16:creationId xmlns:a16="http://schemas.microsoft.com/office/drawing/2014/main" id="{79DE5075-AE4E-BE49-AED1-69B409957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1811" y="4613684"/>
              <a:ext cx="1276229" cy="775431"/>
            </a:xfrm>
            <a:prstGeom prst="rect">
              <a:avLst/>
            </a:prstGeom>
          </p:spPr>
        </p:pic>
        <p:cxnSp>
          <p:nvCxnSpPr>
            <p:cNvPr id="26" name="直線單箭頭接點 2049">
              <a:extLst>
                <a:ext uri="{FF2B5EF4-FFF2-40B4-BE49-F238E27FC236}">
                  <a16:creationId xmlns:a16="http://schemas.microsoft.com/office/drawing/2014/main" id="{05D65C86-6D0A-B641-9321-AB82EB46A5FD}"/>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049">
              <a:extLst>
                <a:ext uri="{FF2B5EF4-FFF2-40B4-BE49-F238E27FC236}">
                  <a16:creationId xmlns:a16="http://schemas.microsoft.com/office/drawing/2014/main" id="{A707A44A-D298-BD41-8637-B170114D5346}"/>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32" name="圖片 24">
              <a:extLst>
                <a:ext uri="{FF2B5EF4-FFF2-40B4-BE49-F238E27FC236}">
                  <a16:creationId xmlns:a16="http://schemas.microsoft.com/office/drawing/2014/main" id="{07D516C5-CBB7-464E-880E-90358633436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33" name="Oval 40">
              <a:extLst>
                <a:ext uri="{FF2B5EF4-FFF2-40B4-BE49-F238E27FC236}">
                  <a16:creationId xmlns:a16="http://schemas.microsoft.com/office/drawing/2014/main" id="{488282E9-ADCE-BA48-B4AC-34B1C4E074D3}"/>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rPr>
                <a:t>1</a:t>
              </a:r>
            </a:p>
          </p:txBody>
        </p:sp>
        <p:sp>
          <p:nvSpPr>
            <p:cNvPr id="34" name="Oval 41">
              <a:extLst>
                <a:ext uri="{FF2B5EF4-FFF2-40B4-BE49-F238E27FC236}">
                  <a16:creationId xmlns:a16="http://schemas.microsoft.com/office/drawing/2014/main" id="{AF89E2EA-9F5E-8243-AA59-A77629CFED5B}"/>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rPr>
                <a:t>2</a:t>
              </a:r>
            </a:p>
          </p:txBody>
        </p:sp>
        <p:sp>
          <p:nvSpPr>
            <p:cNvPr id="35" name="Oval 42">
              <a:extLst>
                <a:ext uri="{FF2B5EF4-FFF2-40B4-BE49-F238E27FC236}">
                  <a16:creationId xmlns:a16="http://schemas.microsoft.com/office/drawing/2014/main" id="{1E33BC93-92ED-6D4B-A377-A730932630EC}"/>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rPr>
                <a:t>3</a:t>
              </a:r>
            </a:p>
          </p:txBody>
        </p:sp>
      </p:grpSp>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62225" y="2048531"/>
            <a:ext cx="1221230" cy="1221230"/>
          </a:xfrm>
          <a:prstGeom prst="rect">
            <a:avLst/>
          </a:prstGeom>
          <a:effectLst>
            <a:outerShdw blurRad="63500" sx="102000" sy="102000" algn="ctr" rotWithShape="0">
              <a:prstClr val="black">
                <a:alpha val="40000"/>
              </a:prstClr>
            </a:outerShdw>
          </a:effectLst>
        </p:spPr>
      </p:pic>
      <p:grpSp>
        <p:nvGrpSpPr>
          <p:cNvPr id="7" name="群組 6">
            <a:extLst>
              <a:ext uri="{FF2B5EF4-FFF2-40B4-BE49-F238E27FC236}">
                <a16:creationId xmlns:a16="http://schemas.microsoft.com/office/drawing/2014/main" id="{031E4378-3324-4A3F-9B8C-8048D0AA3B44}"/>
              </a:ext>
            </a:extLst>
          </p:cNvPr>
          <p:cNvGrpSpPr/>
          <p:nvPr/>
        </p:nvGrpSpPr>
        <p:grpSpPr>
          <a:xfrm>
            <a:off x="6377720" y="5500528"/>
            <a:ext cx="1776260" cy="360000"/>
            <a:chOff x="7022816" y="5340353"/>
            <a:chExt cx="1776260" cy="360000"/>
          </a:xfrm>
        </p:grpSpPr>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439076" y="5340353"/>
              <a:ext cx="360000" cy="36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966989" y="5340353"/>
              <a:ext cx="360000" cy="36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494903" y="5340353"/>
              <a:ext cx="360000" cy="36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022816" y="5340353"/>
              <a:ext cx="360000" cy="360000"/>
            </a:xfrm>
            <a:prstGeom prst="rect">
              <a:avLst/>
            </a:prstGeom>
            <a:noFill/>
            <a:effectLst>
              <a:outerShdw blurRad="50800" dist="38100" dir="2700000" algn="tl" rotWithShape="0">
                <a:prstClr val="black">
                  <a:alpha val="40000"/>
                </a:prstClr>
              </a:outerShdw>
            </a:effectLst>
          </p:spPr>
        </p:pic>
      </p:grpSp>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358397">
            <a:off x="3752187" y="6017702"/>
            <a:ext cx="512057" cy="512057"/>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rot="20603179">
            <a:off x="4350839" y="6221454"/>
            <a:ext cx="381687" cy="355315"/>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a:xfrm>
            <a:off x="2207072" y="6233236"/>
            <a:ext cx="335901" cy="240197"/>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624682" y="6037315"/>
            <a:ext cx="391841" cy="39184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rot="20887694">
            <a:off x="1179453" y="6205266"/>
            <a:ext cx="406139" cy="305347"/>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E1E65652-568F-F147-9269-1F3CC4C6D33F}"/>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0812052">
            <a:off x="477218" y="6154788"/>
            <a:ext cx="534355" cy="397092"/>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rot="558526">
            <a:off x="3233824" y="6171025"/>
            <a:ext cx="422063" cy="422063"/>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752739" y="6114538"/>
            <a:ext cx="350040" cy="35988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rot="20812052">
            <a:off x="6285416" y="6090180"/>
            <a:ext cx="361199" cy="361199"/>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rot="573835">
            <a:off x="7470901" y="6049227"/>
            <a:ext cx="511807" cy="511807"/>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5754383" y="6141501"/>
            <a:ext cx="358805" cy="35988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rot="20996850">
            <a:off x="8238980" y="6210341"/>
            <a:ext cx="430037" cy="194503"/>
          </a:xfrm>
          <a:prstGeom prst="rect">
            <a:avLst/>
          </a:prstGeom>
          <a:effectLst>
            <a:outerShdw blurRad="50800" dist="38100" dir="2700000" algn="tl" rotWithShape="0">
              <a:prstClr val="black">
                <a:alpha val="40000"/>
              </a:prstClr>
            </a:outerShdw>
          </a:effectLst>
        </p:spPr>
      </p:pic>
      <p:pic>
        <p:nvPicPr>
          <p:cNvPr id="5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rot="1417122">
            <a:off x="6848735" y="6121605"/>
            <a:ext cx="458625" cy="395579"/>
          </a:xfrm>
          <a:prstGeom prst="rect">
            <a:avLst/>
          </a:prstGeom>
          <a:noFill/>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C805644C-6702-3743-81E3-BE31D90150D9}"/>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rot="20812052">
            <a:off x="4960336" y="6203766"/>
            <a:ext cx="590941" cy="231944"/>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rot="181714">
            <a:off x="8337152" y="5715332"/>
            <a:ext cx="350040" cy="339321"/>
          </a:xfrm>
          <a:prstGeom prst="rect">
            <a:avLst/>
          </a:prstGeom>
          <a:effectLst>
            <a:outerShdw blurRad="50800" dist="38100" dir="2700000" algn="tl" rotWithShape="0">
              <a:prstClr val="black">
                <a:alpha val="40000"/>
              </a:prstClr>
            </a:outerShdw>
          </a:effectLst>
        </p:spPr>
      </p:pic>
      <p:sp>
        <p:nvSpPr>
          <p:cNvPr id="56" name="矩形 55">
            <a:extLst>
              <a:ext uri="{FF2B5EF4-FFF2-40B4-BE49-F238E27FC236}">
                <a16:creationId xmlns:a16="http://schemas.microsoft.com/office/drawing/2014/main" id="{246FF63D-7F4E-CC43-B6CB-E279379B951E}"/>
              </a:ext>
            </a:extLst>
          </p:cNvPr>
          <p:cNvSpPr/>
          <p:nvPr/>
        </p:nvSpPr>
        <p:spPr>
          <a:xfrm>
            <a:off x="9707733" y="2323705"/>
            <a:ext cx="2055371" cy="523220"/>
          </a:xfrm>
          <a:prstGeom prst="rect">
            <a:avLst/>
          </a:prstGeom>
        </p:spPr>
        <p:txBody>
          <a:bodyPr wrap="none" anchor="t">
            <a:spAutoFit/>
          </a:bodyPr>
          <a:lstStyle/>
          <a:p>
            <a:pPr marL="285750" indent="-285750" fontAlgn="ctr">
              <a:buFont typeface="Arial" panose="020B0604020202020204" pitchFamily="34" charset="0"/>
              <a:buChar char="•"/>
            </a:pPr>
            <a:r>
              <a:rPr lang="zh-CN" altLang="en-US" sz="1400">
                <a:solidFill>
                  <a:schemeClr val="bg1"/>
                </a:solidFill>
                <a:latin typeface="Arial" panose="020B0604020202020204" pitchFamily="34" charset="0"/>
                <a:ea typeface="微軟正黑體"/>
                <a:cs typeface="Arial" panose="020B0604020202020204" pitchFamily="34" charset="0"/>
              </a:rPr>
              <a:t>Online collaboration</a:t>
            </a:r>
            <a:endPar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285750" indent="-285750">
              <a:buFont typeface="Arial" panose="020B0604020202020204" pitchFamily="34" charset="0"/>
              <a:buChar char="•"/>
            </a:pPr>
            <a:r>
              <a:rPr lang="zh-CN" altLang="en-US" sz="1400">
                <a:solidFill>
                  <a:schemeClr val="bg1"/>
                </a:solidFill>
                <a:latin typeface="Arial" panose="020B0604020202020204" pitchFamily="34" charset="0"/>
                <a:ea typeface="微軟正黑體"/>
                <a:cs typeface="Arial" panose="020B0604020202020204" pitchFamily="34" charset="0"/>
              </a:rPr>
              <a:t>File data analysis</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7" name="文字方塊 34">
            <a:extLst>
              <a:ext uri="{FF2B5EF4-FFF2-40B4-BE49-F238E27FC236}">
                <a16:creationId xmlns:a16="http://schemas.microsoft.com/office/drawing/2014/main" id="{457EB2BE-D07F-CA49-A367-989E94FE10A8}"/>
              </a:ext>
            </a:extLst>
          </p:cNvPr>
          <p:cNvSpPr txBox="1"/>
          <p:nvPr/>
        </p:nvSpPr>
        <p:spPr>
          <a:xfrm>
            <a:off x="10263600" y="4342752"/>
            <a:ext cx="724426" cy="415498"/>
          </a:xfrm>
          <a:prstGeom prst="rect">
            <a:avLst/>
          </a:prstGeom>
          <a:noFill/>
        </p:spPr>
        <p:txBody>
          <a:bodyPr wrap="square" rtlCol="0">
            <a:spAutoFit/>
          </a:bodyPr>
          <a:lstStyle/>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NAS </a:t>
            </a:r>
          </a:p>
          <a:p>
            <a:r>
              <a:rPr lang="en-US"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rPr>
              <a:t>cache</a:t>
            </a:r>
            <a:endParaRPr lang="en-GB" altLang="zh-TW" sz="105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8" name="矩形 50">
            <a:extLst>
              <a:ext uri="{FF2B5EF4-FFF2-40B4-BE49-F238E27FC236}">
                <a16:creationId xmlns:a16="http://schemas.microsoft.com/office/drawing/2014/main" id="{387EAD6B-3735-C141-A9FE-ECFDCA171A0F}"/>
              </a:ext>
            </a:extLst>
          </p:cNvPr>
          <p:cNvSpPr/>
          <p:nvPr/>
        </p:nvSpPr>
        <p:spPr>
          <a:xfrm>
            <a:off x="9863399" y="3722312"/>
            <a:ext cx="879777" cy="276999"/>
          </a:xfrm>
          <a:prstGeom prst="rect">
            <a:avLst/>
          </a:prstGeom>
        </p:spPr>
        <p:txBody>
          <a:bodyPr wrap="square">
            <a:spAutoFit/>
          </a:bodyPr>
          <a:lstStyle/>
          <a:p>
            <a:pPr algn="ctr" defTabSz="457178"/>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Internet</a:t>
            </a:r>
            <a:endParaRPr lang="en-GB"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9" name="矩形: 圓角 35">
            <a:extLst>
              <a:ext uri="{FF2B5EF4-FFF2-40B4-BE49-F238E27FC236}">
                <a16:creationId xmlns:a16="http://schemas.microsoft.com/office/drawing/2014/main" id="{DC3BCCCC-1E31-AC4A-8379-C66D76A663CE}"/>
              </a:ext>
            </a:extLst>
          </p:cNvPr>
          <p:cNvSpPr/>
          <p:nvPr/>
        </p:nvSpPr>
        <p:spPr>
          <a:xfrm>
            <a:off x="10076369" y="3419087"/>
            <a:ext cx="750829" cy="30325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Slower</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0" name="文字方塊 30">
            <a:extLst>
              <a:ext uri="{FF2B5EF4-FFF2-40B4-BE49-F238E27FC236}">
                <a16:creationId xmlns:a16="http://schemas.microsoft.com/office/drawing/2014/main" id="{D05DDEDF-4538-0344-9B75-693AE1C3BD23}"/>
              </a:ext>
            </a:extLst>
          </p:cNvPr>
          <p:cNvSpPr txBox="1"/>
          <p:nvPr/>
        </p:nvSpPr>
        <p:spPr>
          <a:xfrm>
            <a:off x="9940451" y="5346373"/>
            <a:ext cx="835871" cy="276999"/>
          </a:xfrm>
          <a:prstGeom prst="rect">
            <a:avLst/>
          </a:prstGeom>
          <a:noFill/>
        </p:spPr>
        <p:txBody>
          <a:bodyPr wrap="square" rtlCol="0">
            <a:spAutoFit/>
          </a:bodyPr>
          <a:lstStyle/>
          <a:p>
            <a:pPr algn="ctr" defTabSz="457178"/>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rPr>
              <a:t>LAN</a:t>
            </a:r>
            <a:endParaRPr lang="en-GB"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1" name="矩形: 圓角 35">
            <a:extLst>
              <a:ext uri="{FF2B5EF4-FFF2-40B4-BE49-F238E27FC236}">
                <a16:creationId xmlns:a16="http://schemas.microsoft.com/office/drawing/2014/main" id="{583E8350-BB5C-CC41-A39C-4E0011691386}"/>
              </a:ext>
            </a:extLst>
          </p:cNvPr>
          <p:cNvSpPr/>
          <p:nvPr/>
        </p:nvSpPr>
        <p:spPr>
          <a:xfrm>
            <a:off x="10091948" y="5665550"/>
            <a:ext cx="735249" cy="361156"/>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r>
              <a:rPr lang="en-US" altLang="zh-TW" sz="1000" b="1">
                <a:solidFill>
                  <a:schemeClr val="bg1"/>
                </a:solidFill>
                <a:latin typeface="Arial" panose="020B0604020202020204" pitchFamily="34" charset="0"/>
                <a:ea typeface="微軟正黑體" panose="020B0604030504040204" pitchFamily="34" charset="-120"/>
                <a:cs typeface="Arial" panose="020B0604020202020204" pitchFamily="34" charset="0"/>
              </a:rPr>
              <a:t>Faster</a:t>
            </a:r>
            <a:endParaRPr lang="zh-TW" altLang="en-US" sz="1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矩形 2">
            <a:extLst>
              <a:ext uri="{FF2B5EF4-FFF2-40B4-BE49-F238E27FC236}">
                <a16:creationId xmlns:a16="http://schemas.microsoft.com/office/drawing/2014/main" id="{B140B1E7-03E9-2C9C-0D71-C7A43C2818C2}"/>
              </a:ext>
            </a:extLst>
          </p:cNvPr>
          <p:cNvSpPr/>
          <p:nvPr/>
        </p:nvSpPr>
        <p:spPr>
          <a:xfrm>
            <a:off x="437260" y="1517812"/>
            <a:ext cx="11220065" cy="523220"/>
          </a:xfrm>
          <a:prstGeom prst="rect">
            <a:avLst/>
          </a:prstGeom>
        </p:spPr>
        <p:txBody>
          <a:bodyPr wrap="square">
            <a:spAutoFit/>
          </a:bodyPr>
          <a:lstStyle/>
          <a:p>
            <a:r>
              <a:rPr lang="en" altLang="zh-TW" sz="1400">
                <a:solidFill>
                  <a:schemeClr val="bg1"/>
                </a:solidFill>
              </a:rPr>
              <a:t>Mount storage from public clouds and remote servers, or enable a cloud storage gateway to assist in simplifying hybrid-cloud applications, moving data to the cloud, cloud backup/restore, or cloud collaboration for remote working.</a:t>
            </a:r>
            <a:endParaRPr lang="zh-TW" altLang="en-US" sz="1400">
              <a:solidFill>
                <a:schemeClr val="bg1"/>
              </a:solidFill>
            </a:endParaRPr>
          </a:p>
        </p:txBody>
      </p:sp>
    </p:spTree>
    <p:extLst>
      <p:ext uri="{BB962C8B-B14F-4D97-AF65-F5344CB8AC3E}">
        <p14:creationId xmlns:p14="http://schemas.microsoft.com/office/powerpoint/2010/main" val="551433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圓角化對角角落 289">
            <a:extLst>
              <a:ext uri="{FF2B5EF4-FFF2-40B4-BE49-F238E27FC236}">
                <a16:creationId xmlns:a16="http://schemas.microsoft.com/office/drawing/2014/main" id="{3D67FEBD-85CC-4318-A715-8BB8B1D90A70}"/>
              </a:ext>
            </a:extLst>
          </p:cNvPr>
          <p:cNvSpPr/>
          <p:nvPr/>
        </p:nvSpPr>
        <p:spPr>
          <a:xfrm>
            <a:off x="5929282" y="2242587"/>
            <a:ext cx="3657399" cy="4327099"/>
          </a:xfrm>
          <a:prstGeom prst="round2DiagRect">
            <a:avLst>
              <a:gd name="adj1" fmla="val 9220"/>
              <a:gd name="adj2" fmla="val 8913"/>
            </a:avLst>
          </a:prstGeom>
          <a:noFill/>
          <a:ln w="381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cs typeface="Arial" panose="020B0604020202020204" pitchFamily="34" charset="0"/>
            </a:endParaRPr>
          </a:p>
        </p:txBody>
      </p:sp>
      <p:sp>
        <p:nvSpPr>
          <p:cNvPr id="22" name="矩形: 圓角化同側角落 21">
            <a:extLst>
              <a:ext uri="{FF2B5EF4-FFF2-40B4-BE49-F238E27FC236}">
                <a16:creationId xmlns:a16="http://schemas.microsoft.com/office/drawing/2014/main" id="{2446890A-EF59-4683-A872-F5B5E2EB2F0A}"/>
              </a:ext>
            </a:extLst>
          </p:cNvPr>
          <p:cNvSpPr/>
          <p:nvPr/>
        </p:nvSpPr>
        <p:spPr>
          <a:xfrm>
            <a:off x="5909184" y="2162202"/>
            <a:ext cx="3686275" cy="661436"/>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9116630" y="3949037"/>
            <a:ext cx="3128300" cy="1812613"/>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Arial" panose="020B0604020202020204" pitchFamily="34" charset="0"/>
              <a:cs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9831433" y="3520976"/>
            <a:ext cx="2042160" cy="2898515"/>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cs typeface="Arial" panose="020B0604020202020204" pitchFamily="34" charset="0"/>
            </a:endParaRPr>
          </a:p>
        </p:txBody>
      </p:sp>
      <p:grpSp>
        <p:nvGrpSpPr>
          <p:cNvPr id="131" name="圖形 152">
            <a:extLst>
              <a:ext uri="{FF2B5EF4-FFF2-40B4-BE49-F238E27FC236}">
                <a16:creationId xmlns:a16="http://schemas.microsoft.com/office/drawing/2014/main" id="{952873CE-8FE1-4AEA-8B41-FC705E37E2E6}"/>
              </a:ext>
            </a:extLst>
          </p:cNvPr>
          <p:cNvGrpSpPr/>
          <p:nvPr/>
        </p:nvGrpSpPr>
        <p:grpSpPr>
          <a:xfrm flipH="1">
            <a:off x="7833296" y="5734295"/>
            <a:ext cx="412923" cy="531799"/>
            <a:chOff x="9272428" y="5069210"/>
            <a:chExt cx="458537" cy="590550"/>
          </a:xfrm>
          <a:solidFill>
            <a:srgbClr val="0070C0"/>
          </a:solidFill>
        </p:grpSpPr>
        <p:sp>
          <p:nvSpPr>
            <p:cNvPr id="146" name="手繪多邊形: 圖案 145">
              <a:extLst>
                <a:ext uri="{FF2B5EF4-FFF2-40B4-BE49-F238E27FC236}">
                  <a16:creationId xmlns:a16="http://schemas.microsoft.com/office/drawing/2014/main" id="{08F926E4-87F1-423C-94EB-3EA7C438A3C3}"/>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47" name="手繪多邊形: 圖案 146">
              <a:extLst>
                <a:ext uri="{FF2B5EF4-FFF2-40B4-BE49-F238E27FC236}">
                  <a16:creationId xmlns:a16="http://schemas.microsoft.com/office/drawing/2014/main" id="{E16C225B-A1B8-4B2C-BD96-08325DA08C8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48" name="手繪多邊形: 圖案 147">
              <a:extLst>
                <a:ext uri="{FF2B5EF4-FFF2-40B4-BE49-F238E27FC236}">
                  <a16:creationId xmlns:a16="http://schemas.microsoft.com/office/drawing/2014/main" id="{07CAA1C4-07CF-4C32-B1C9-6480EF83FC4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49" name="手繪多邊形: 圖案 148">
              <a:extLst>
                <a:ext uri="{FF2B5EF4-FFF2-40B4-BE49-F238E27FC236}">
                  <a16:creationId xmlns:a16="http://schemas.microsoft.com/office/drawing/2014/main" id="{A55E68C5-F30E-4F3C-9A77-0E7B6079A1B3}"/>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0" name="手繪多邊形: 圖案 149">
              <a:extLst>
                <a:ext uri="{FF2B5EF4-FFF2-40B4-BE49-F238E27FC236}">
                  <a16:creationId xmlns:a16="http://schemas.microsoft.com/office/drawing/2014/main" id="{3ACDA93F-1120-4813-8152-47438181D1A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1" name="手繪多邊形: 圖案 150">
              <a:extLst>
                <a:ext uri="{FF2B5EF4-FFF2-40B4-BE49-F238E27FC236}">
                  <a16:creationId xmlns:a16="http://schemas.microsoft.com/office/drawing/2014/main" id="{B542BC1B-E3D2-4A3F-B94A-1BC13F5F24CB}"/>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2" name="手繪多邊形: 圖案 151">
              <a:extLst>
                <a:ext uri="{FF2B5EF4-FFF2-40B4-BE49-F238E27FC236}">
                  <a16:creationId xmlns:a16="http://schemas.microsoft.com/office/drawing/2014/main" id="{DCDC7D08-75DE-46A8-9D8C-5984368A275D}"/>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3" name="手繪多邊形: 圖案 152">
              <a:extLst>
                <a:ext uri="{FF2B5EF4-FFF2-40B4-BE49-F238E27FC236}">
                  <a16:creationId xmlns:a16="http://schemas.microsoft.com/office/drawing/2014/main" id="{570CE798-12A6-40EE-A2E8-9F084C0306C8}"/>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5" name="手繪多邊形: 圖案 154">
              <a:extLst>
                <a:ext uri="{FF2B5EF4-FFF2-40B4-BE49-F238E27FC236}">
                  <a16:creationId xmlns:a16="http://schemas.microsoft.com/office/drawing/2014/main" id="{9F6B50A4-646C-4465-BC19-51CD8A5C499A}"/>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6" name="手繪多邊形: 圖案 155">
              <a:extLst>
                <a:ext uri="{FF2B5EF4-FFF2-40B4-BE49-F238E27FC236}">
                  <a16:creationId xmlns:a16="http://schemas.microsoft.com/office/drawing/2014/main" id="{C3E48B94-CE24-493D-BBBC-FC29DC37D3E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7" name="手繪多邊形: 圖案 156">
              <a:extLst>
                <a:ext uri="{FF2B5EF4-FFF2-40B4-BE49-F238E27FC236}">
                  <a16:creationId xmlns:a16="http://schemas.microsoft.com/office/drawing/2014/main" id="{130B5AF4-C2A9-4EBE-BB52-F6BCFE7F3BB4}"/>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3175" cap="flat">
              <a:noFill/>
              <a:prstDash val="solid"/>
              <a:miter/>
            </a:ln>
          </p:spPr>
          <p:txBody>
            <a:bodyPr rtlCol="0" anchor="ctr"/>
            <a:lstStyle/>
            <a:p>
              <a:endParaRPr lang="zh-TW" altLang="en-US" sz="1400">
                <a:solidFill>
                  <a:schemeClr val="bg1"/>
                </a:solidFill>
              </a:endParaRPr>
            </a:p>
          </p:txBody>
        </p:sp>
        <p:sp>
          <p:nvSpPr>
            <p:cNvPr id="158" name="手繪多邊形: 圖案 157">
              <a:extLst>
                <a:ext uri="{FF2B5EF4-FFF2-40B4-BE49-F238E27FC236}">
                  <a16:creationId xmlns:a16="http://schemas.microsoft.com/office/drawing/2014/main" id="{E7348B41-FD63-4F27-A8FB-AED41E2C8903}"/>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3175" cap="flat">
              <a:noFill/>
              <a:prstDash val="solid"/>
              <a:miter/>
            </a:ln>
          </p:spPr>
          <p:txBody>
            <a:bodyPr rtlCol="0" anchor="ctr"/>
            <a:lstStyle/>
            <a:p>
              <a:endParaRPr lang="zh-TW" altLang="en-US" sz="1400">
                <a:solidFill>
                  <a:schemeClr val="bg1"/>
                </a:solidFill>
              </a:endParaRPr>
            </a:p>
          </p:txBody>
        </p:sp>
      </p:grpSp>
      <p:sp>
        <p:nvSpPr>
          <p:cNvPr id="133" name="手繪多邊形: 圖案 132">
            <a:extLst>
              <a:ext uri="{FF2B5EF4-FFF2-40B4-BE49-F238E27FC236}">
                <a16:creationId xmlns:a16="http://schemas.microsoft.com/office/drawing/2014/main" id="{2B9B3A50-E569-4DA4-9EB7-D8CC5B2110EF}"/>
              </a:ext>
            </a:extLst>
          </p:cNvPr>
          <p:cNvSpPr/>
          <p:nvPr/>
        </p:nvSpPr>
        <p:spPr>
          <a:xfrm flipH="1">
            <a:off x="8309326" y="5791610"/>
            <a:ext cx="311799"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4" name="手繪多邊形: 圖案 133">
            <a:extLst>
              <a:ext uri="{FF2B5EF4-FFF2-40B4-BE49-F238E27FC236}">
                <a16:creationId xmlns:a16="http://schemas.microsoft.com/office/drawing/2014/main" id="{1EB27ED5-F50D-4C09-924F-D7946653319E}"/>
              </a:ext>
            </a:extLst>
          </p:cNvPr>
          <p:cNvSpPr/>
          <p:nvPr/>
        </p:nvSpPr>
        <p:spPr>
          <a:xfrm flipH="1">
            <a:off x="8259352" y="5736371"/>
            <a:ext cx="412923" cy="531803"/>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5" name="手繪多邊形: 圖案 134">
            <a:extLst>
              <a:ext uri="{FF2B5EF4-FFF2-40B4-BE49-F238E27FC236}">
                <a16:creationId xmlns:a16="http://schemas.microsoft.com/office/drawing/2014/main" id="{0FA4B152-531B-435A-9946-C215F8CFAC93}"/>
              </a:ext>
            </a:extLst>
          </p:cNvPr>
          <p:cNvSpPr/>
          <p:nvPr/>
        </p:nvSpPr>
        <p:spPr>
          <a:xfrm flipH="1">
            <a:off x="8456797" y="6073552"/>
            <a:ext cx="50563"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6" name="手繪多邊形: 圖案 135">
            <a:extLst>
              <a:ext uri="{FF2B5EF4-FFF2-40B4-BE49-F238E27FC236}">
                <a16:creationId xmlns:a16="http://schemas.microsoft.com/office/drawing/2014/main" id="{CD57F66A-DE99-4108-B2F0-3C95FF37BEB1}"/>
              </a:ext>
            </a:extLst>
          </p:cNvPr>
          <p:cNvSpPr/>
          <p:nvPr/>
        </p:nvSpPr>
        <p:spPr>
          <a:xfrm flipH="1">
            <a:off x="8486038" y="6038984"/>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7" name="手繪多邊形: 圖案 136">
            <a:extLst>
              <a:ext uri="{FF2B5EF4-FFF2-40B4-BE49-F238E27FC236}">
                <a16:creationId xmlns:a16="http://schemas.microsoft.com/office/drawing/2014/main" id="{AA8F3617-1547-4E4B-BFD8-D4175A776001}"/>
              </a:ext>
            </a:extLst>
          </p:cNvPr>
          <p:cNvSpPr/>
          <p:nvPr/>
        </p:nvSpPr>
        <p:spPr>
          <a:xfrm flipH="1">
            <a:off x="8402275" y="5999613"/>
            <a:ext cx="50563"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8" name="手繪多邊形: 圖案 137">
            <a:extLst>
              <a:ext uri="{FF2B5EF4-FFF2-40B4-BE49-F238E27FC236}">
                <a16:creationId xmlns:a16="http://schemas.microsoft.com/office/drawing/2014/main" id="{F03C3E08-396A-4572-8EBB-8FD1FC84966D}"/>
              </a:ext>
            </a:extLst>
          </p:cNvPr>
          <p:cNvSpPr/>
          <p:nvPr/>
        </p:nvSpPr>
        <p:spPr>
          <a:xfrm flipH="1">
            <a:off x="8451235" y="5999955"/>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39" name="手繪多邊形: 圖案 138">
            <a:extLst>
              <a:ext uri="{FF2B5EF4-FFF2-40B4-BE49-F238E27FC236}">
                <a16:creationId xmlns:a16="http://schemas.microsoft.com/office/drawing/2014/main" id="{9ECE1406-A3F5-4D3A-8304-DCBA4A9F0C00}"/>
              </a:ext>
            </a:extLst>
          </p:cNvPr>
          <p:cNvSpPr/>
          <p:nvPr/>
        </p:nvSpPr>
        <p:spPr>
          <a:xfrm flipH="1">
            <a:off x="8396797" y="6034180"/>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0" name="手繪多邊形: 圖案 139">
            <a:extLst>
              <a:ext uri="{FF2B5EF4-FFF2-40B4-BE49-F238E27FC236}">
                <a16:creationId xmlns:a16="http://schemas.microsoft.com/office/drawing/2014/main" id="{58568D38-2502-4DD8-982C-83708768AA99}"/>
              </a:ext>
            </a:extLst>
          </p:cNvPr>
          <p:cNvSpPr/>
          <p:nvPr/>
        </p:nvSpPr>
        <p:spPr>
          <a:xfrm flipH="1">
            <a:off x="8406487" y="6100655"/>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2" name="手繪多邊形: 圖案 141">
            <a:extLst>
              <a:ext uri="{FF2B5EF4-FFF2-40B4-BE49-F238E27FC236}">
                <a16:creationId xmlns:a16="http://schemas.microsoft.com/office/drawing/2014/main" id="{1BF58476-BFB9-4050-9753-EBA590C3B74B}"/>
              </a:ext>
            </a:extLst>
          </p:cNvPr>
          <p:cNvSpPr/>
          <p:nvPr/>
        </p:nvSpPr>
        <p:spPr>
          <a:xfrm flipH="1">
            <a:off x="8524298" y="5759038"/>
            <a:ext cx="67416" cy="60043"/>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3" name="手繪多邊形: 圖案 142">
            <a:extLst>
              <a:ext uri="{FF2B5EF4-FFF2-40B4-BE49-F238E27FC236}">
                <a16:creationId xmlns:a16="http://schemas.microsoft.com/office/drawing/2014/main" id="{F8B7B6AB-2893-4301-AA24-30F4D29CF3A7}"/>
              </a:ext>
            </a:extLst>
          </p:cNvPr>
          <p:cNvSpPr/>
          <p:nvPr/>
        </p:nvSpPr>
        <p:spPr>
          <a:xfrm flipH="1">
            <a:off x="8541151" y="6104772"/>
            <a:ext cx="50563" cy="60043"/>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4" name="手繪多邊形: 圖案 143">
            <a:extLst>
              <a:ext uri="{FF2B5EF4-FFF2-40B4-BE49-F238E27FC236}">
                <a16:creationId xmlns:a16="http://schemas.microsoft.com/office/drawing/2014/main" id="{9A5E013B-9C64-4754-A345-30B3B963032D}"/>
              </a:ext>
            </a:extLst>
          </p:cNvPr>
          <p:cNvSpPr/>
          <p:nvPr/>
        </p:nvSpPr>
        <p:spPr>
          <a:xfrm flipH="1">
            <a:off x="8336039" y="5944889"/>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45" name="手繪多邊形: 圖案 144">
            <a:extLst>
              <a:ext uri="{FF2B5EF4-FFF2-40B4-BE49-F238E27FC236}">
                <a16:creationId xmlns:a16="http://schemas.microsoft.com/office/drawing/2014/main" id="{D21A50CC-1E02-4811-BB38-2DD6FD10D5FE}"/>
              </a:ext>
            </a:extLst>
          </p:cNvPr>
          <p:cNvSpPr/>
          <p:nvPr/>
        </p:nvSpPr>
        <p:spPr>
          <a:xfrm flipH="1">
            <a:off x="8331319" y="6098167"/>
            <a:ext cx="50563"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0070C0"/>
          </a:solidFill>
          <a:ln w="3175" cap="flat">
            <a:noFill/>
            <a:prstDash val="solid"/>
            <a:miter/>
          </a:ln>
        </p:spPr>
        <p:txBody>
          <a:bodyPr rtlCol="0" anchor="ctr"/>
          <a:lstStyle/>
          <a:p>
            <a:endParaRPr lang="zh-TW" altLang="en-US" sz="1400">
              <a:solidFill>
                <a:schemeClr val="bg1"/>
              </a:solidFill>
            </a:endParaRPr>
          </a:p>
        </p:txBody>
      </p:sp>
      <p:sp>
        <p:nvSpPr>
          <p:cNvPr id="173" name="文字方塊 172">
            <a:extLst>
              <a:ext uri="{FF2B5EF4-FFF2-40B4-BE49-F238E27FC236}">
                <a16:creationId xmlns:a16="http://schemas.microsoft.com/office/drawing/2014/main" id="{9F81420C-6607-4A38-8843-2600744F22E3}"/>
              </a:ext>
            </a:extLst>
          </p:cNvPr>
          <p:cNvSpPr txBox="1"/>
          <p:nvPr/>
        </p:nvSpPr>
        <p:spPr>
          <a:xfrm>
            <a:off x="5870531" y="5932393"/>
            <a:ext cx="1749059" cy="510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b="1">
                <a:solidFill>
                  <a:schemeClr val="bg1"/>
                </a:solidFill>
                <a:latin typeface="Arial" panose="020B0604020202020204" pitchFamily="34" charset="0"/>
                <a:ea typeface="新細明體"/>
                <a:cs typeface="Arial" panose="020B0604020202020204" pitchFamily="34" charset="0"/>
              </a:rPr>
              <a:t>Cloud Volume</a:t>
            </a:r>
          </a:p>
          <a:p>
            <a:r>
              <a:rPr lang="zh-TW" altLang="en-US" sz="1200" b="1">
                <a:solidFill>
                  <a:schemeClr val="bg1"/>
                </a:solidFill>
                <a:latin typeface="Arial" panose="020B0604020202020204" pitchFamily="34" charset="0"/>
                <a:ea typeface="新細明體"/>
                <a:cs typeface="Arial" panose="020B0604020202020204" pitchFamily="34" charset="0"/>
              </a:rPr>
              <a:t>/Shared folder</a:t>
            </a:r>
          </a:p>
        </p:txBody>
      </p:sp>
      <p:grpSp>
        <p:nvGrpSpPr>
          <p:cNvPr id="177" name="群組 176">
            <a:extLst>
              <a:ext uri="{FF2B5EF4-FFF2-40B4-BE49-F238E27FC236}">
                <a16:creationId xmlns:a16="http://schemas.microsoft.com/office/drawing/2014/main" id="{3349A917-4681-4FF1-98C9-2A470557BEFF}"/>
              </a:ext>
            </a:extLst>
          </p:cNvPr>
          <p:cNvGrpSpPr/>
          <p:nvPr/>
        </p:nvGrpSpPr>
        <p:grpSpPr>
          <a:xfrm>
            <a:off x="6289452" y="5312742"/>
            <a:ext cx="945011" cy="568292"/>
            <a:chOff x="7312118" y="3899140"/>
            <a:chExt cx="854042" cy="513588"/>
          </a:xfrm>
          <a:solidFill>
            <a:srgbClr val="0070C0"/>
          </a:solidFill>
        </p:grpSpPr>
        <p:grpSp>
          <p:nvGrpSpPr>
            <p:cNvPr id="178" name="群組 177">
              <a:extLst>
                <a:ext uri="{FF2B5EF4-FFF2-40B4-BE49-F238E27FC236}">
                  <a16:creationId xmlns:a16="http://schemas.microsoft.com/office/drawing/2014/main" id="{7E40F9E7-628D-4A1C-BE78-07164AE24175}"/>
                </a:ext>
              </a:extLst>
            </p:cNvPr>
            <p:cNvGrpSpPr/>
            <p:nvPr/>
          </p:nvGrpSpPr>
          <p:grpSpPr>
            <a:xfrm>
              <a:off x="7782686" y="4029234"/>
              <a:ext cx="383474" cy="383494"/>
              <a:chOff x="15278278" y="10198066"/>
              <a:chExt cx="2260108" cy="2094445"/>
            </a:xfrm>
            <a:grpFill/>
          </p:grpSpPr>
          <p:sp>
            <p:nvSpPr>
              <p:cNvPr id="183" name="手繪多邊形: 圖案 182">
                <a:extLst>
                  <a:ext uri="{FF2B5EF4-FFF2-40B4-BE49-F238E27FC236}">
                    <a16:creationId xmlns:a16="http://schemas.microsoft.com/office/drawing/2014/main" id="{3B929BB8-7773-4534-95DF-DB5AEA8B3D16}"/>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4" name="手繪多邊形: 圖案 183">
                <a:extLst>
                  <a:ext uri="{FF2B5EF4-FFF2-40B4-BE49-F238E27FC236}">
                    <a16:creationId xmlns:a16="http://schemas.microsoft.com/office/drawing/2014/main" id="{58812CD0-7C43-48E6-B59D-25E475A8D57E}"/>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5" name="手繪多邊形: 圖案 184">
                <a:extLst>
                  <a:ext uri="{FF2B5EF4-FFF2-40B4-BE49-F238E27FC236}">
                    <a16:creationId xmlns:a16="http://schemas.microsoft.com/office/drawing/2014/main" id="{8F3FC041-8490-4B09-A07E-BF3485A09E81}"/>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6" name="手繪多邊形: 圖案 185">
                <a:extLst>
                  <a:ext uri="{FF2B5EF4-FFF2-40B4-BE49-F238E27FC236}">
                    <a16:creationId xmlns:a16="http://schemas.microsoft.com/office/drawing/2014/main" id="{52A0EB41-3F20-4EC0-925A-1937EA127CF5}"/>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7" name="手繪多邊形: 圖案 186">
                <a:extLst>
                  <a:ext uri="{FF2B5EF4-FFF2-40B4-BE49-F238E27FC236}">
                    <a16:creationId xmlns:a16="http://schemas.microsoft.com/office/drawing/2014/main" id="{DDF5DDE7-CE76-4468-B2B0-74C5C87F8E2E}"/>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8" name="手繪多邊形: 圖案 187">
                <a:extLst>
                  <a:ext uri="{FF2B5EF4-FFF2-40B4-BE49-F238E27FC236}">
                    <a16:creationId xmlns:a16="http://schemas.microsoft.com/office/drawing/2014/main" id="{92C20FFF-F923-4FBD-B960-E493412BDE2A}"/>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89" name="手繪多邊形: 圖案 188">
                <a:extLst>
                  <a:ext uri="{FF2B5EF4-FFF2-40B4-BE49-F238E27FC236}">
                    <a16:creationId xmlns:a16="http://schemas.microsoft.com/office/drawing/2014/main" id="{7B77E40D-01A0-4AC9-AB91-504E20C9B1EF}"/>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90" name="手繪多邊形: 圖案 189">
                <a:extLst>
                  <a:ext uri="{FF2B5EF4-FFF2-40B4-BE49-F238E27FC236}">
                    <a16:creationId xmlns:a16="http://schemas.microsoft.com/office/drawing/2014/main" id="{91674B2A-9D44-41A6-8FFB-63E9925A13BC}"/>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cs typeface="Arial" panose="020B0604020202020204" pitchFamily="34" charset="0"/>
                </a:endParaRPr>
              </a:p>
            </p:txBody>
          </p:sp>
        </p:grpSp>
        <p:grpSp>
          <p:nvGrpSpPr>
            <p:cNvPr id="179" name="圖形 113">
              <a:extLst>
                <a:ext uri="{FF2B5EF4-FFF2-40B4-BE49-F238E27FC236}">
                  <a16:creationId xmlns:a16="http://schemas.microsoft.com/office/drawing/2014/main" id="{EDC8D5BF-02CA-4000-B0C4-D879CB3F7494}"/>
                </a:ext>
              </a:extLst>
            </p:cNvPr>
            <p:cNvGrpSpPr/>
            <p:nvPr/>
          </p:nvGrpSpPr>
          <p:grpSpPr>
            <a:xfrm>
              <a:off x="7312118" y="3899140"/>
              <a:ext cx="408248" cy="496517"/>
              <a:chOff x="5884043" y="5462967"/>
              <a:chExt cx="467409" cy="568471"/>
            </a:xfrm>
            <a:grpFill/>
          </p:grpSpPr>
          <p:sp>
            <p:nvSpPr>
              <p:cNvPr id="180" name="手繪多邊形: 圖案 179">
                <a:extLst>
                  <a:ext uri="{FF2B5EF4-FFF2-40B4-BE49-F238E27FC236}">
                    <a16:creationId xmlns:a16="http://schemas.microsoft.com/office/drawing/2014/main" id="{D9A73321-DF5E-4509-9513-370191324550}"/>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181" name="手繪多邊形: 圖案 180">
                <a:extLst>
                  <a:ext uri="{FF2B5EF4-FFF2-40B4-BE49-F238E27FC236}">
                    <a16:creationId xmlns:a16="http://schemas.microsoft.com/office/drawing/2014/main" id="{34707418-070B-4DC0-B1B5-C7C96D0C080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182" name="手繪多邊形: 圖案 181">
                <a:extLst>
                  <a:ext uri="{FF2B5EF4-FFF2-40B4-BE49-F238E27FC236}">
                    <a16:creationId xmlns:a16="http://schemas.microsoft.com/office/drawing/2014/main" id="{714501C9-46B7-42E9-ACEE-FF481C66BC89}"/>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grpSp>
      </p:grpSp>
      <p:sp>
        <p:nvSpPr>
          <p:cNvPr id="282" name="文字方塊 281">
            <a:extLst>
              <a:ext uri="{FF2B5EF4-FFF2-40B4-BE49-F238E27FC236}">
                <a16:creationId xmlns:a16="http://schemas.microsoft.com/office/drawing/2014/main" id="{65E6732B-7214-471B-AB41-8A59B463DF0E}"/>
              </a:ext>
            </a:extLst>
          </p:cNvPr>
          <p:cNvSpPr txBox="1"/>
          <p:nvPr/>
        </p:nvSpPr>
        <p:spPr>
          <a:xfrm>
            <a:off x="6168696" y="4147463"/>
            <a:ext cx="1173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chemeClr val="bg1"/>
                </a:solidFill>
                <a:latin typeface="Arial" panose="020B0604020202020204" pitchFamily="34" charset="0"/>
                <a:ea typeface="新細明體"/>
                <a:cs typeface="Arial" panose="020B0604020202020204" pitchFamily="34" charset="0"/>
              </a:rPr>
              <a:t>Cloud LUN</a:t>
            </a:r>
          </a:p>
        </p:txBody>
      </p:sp>
      <p:grpSp>
        <p:nvGrpSpPr>
          <p:cNvPr id="283" name="群組 282">
            <a:extLst>
              <a:ext uri="{FF2B5EF4-FFF2-40B4-BE49-F238E27FC236}">
                <a16:creationId xmlns:a16="http://schemas.microsoft.com/office/drawing/2014/main" id="{3D87E6A6-7F53-4710-A61B-4A88AAFBC1E6}"/>
              </a:ext>
            </a:extLst>
          </p:cNvPr>
          <p:cNvGrpSpPr/>
          <p:nvPr/>
        </p:nvGrpSpPr>
        <p:grpSpPr>
          <a:xfrm>
            <a:off x="6253387" y="3413808"/>
            <a:ext cx="849928" cy="666137"/>
            <a:chOff x="6612338" y="3841845"/>
            <a:chExt cx="1023583" cy="696036"/>
          </a:xfrm>
          <a:solidFill>
            <a:srgbClr val="0070C0"/>
          </a:solidFill>
        </p:grpSpPr>
        <p:sp>
          <p:nvSpPr>
            <p:cNvPr id="284" name="手繪多邊形: 圖案 283">
              <a:extLst>
                <a:ext uri="{FF2B5EF4-FFF2-40B4-BE49-F238E27FC236}">
                  <a16:creationId xmlns:a16="http://schemas.microsoft.com/office/drawing/2014/main" id="{C78B9EF5-54A3-4985-A9D4-95A2416D6D6C}"/>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85" name="手繪多邊形: 圖案 284">
              <a:extLst>
                <a:ext uri="{FF2B5EF4-FFF2-40B4-BE49-F238E27FC236}">
                  <a16:creationId xmlns:a16="http://schemas.microsoft.com/office/drawing/2014/main" id="{15C4F408-45A3-4493-AC00-ADBEAF804986}"/>
                </a:ext>
              </a:extLst>
            </p:cNvPr>
            <p:cNvSpPr/>
            <p:nvPr/>
          </p:nvSpPr>
          <p:spPr>
            <a:xfrm>
              <a:off x="6844837" y="4408227"/>
              <a:ext cx="75696"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86" name="手繪多邊形: 圖案 285">
              <a:extLst>
                <a:ext uri="{FF2B5EF4-FFF2-40B4-BE49-F238E27FC236}">
                  <a16:creationId xmlns:a16="http://schemas.microsoft.com/office/drawing/2014/main" id="{D8AEE9E0-10C4-4EB0-AF36-0C9AB3E8EDC3}"/>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sp>
          <p:nvSpPr>
            <p:cNvPr id="287" name="矩形: 圓角化同側角落 286">
              <a:extLst>
                <a:ext uri="{FF2B5EF4-FFF2-40B4-BE49-F238E27FC236}">
                  <a16:creationId xmlns:a16="http://schemas.microsoft.com/office/drawing/2014/main" id="{6332F32B-83EF-495F-899F-71EC8E04C303}"/>
                </a:ext>
              </a:extLst>
            </p:cNvPr>
            <p:cNvSpPr/>
            <p:nvPr/>
          </p:nvSpPr>
          <p:spPr>
            <a:xfrm>
              <a:off x="6707874" y="4360460"/>
              <a:ext cx="928047" cy="177421"/>
            </a:xfrm>
            <a:prstGeom prst="round2Same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sp>
          <p:nvSpPr>
            <p:cNvPr id="288" name="矩形: 圓角 287">
              <a:extLst>
                <a:ext uri="{FF2B5EF4-FFF2-40B4-BE49-F238E27FC236}">
                  <a16:creationId xmlns:a16="http://schemas.microsoft.com/office/drawing/2014/main" id="{B516203A-8CBB-444C-81C1-DE6DB1433C10}"/>
                </a:ext>
              </a:extLst>
            </p:cNvPr>
            <p:cNvSpPr/>
            <p:nvPr/>
          </p:nvSpPr>
          <p:spPr>
            <a:xfrm>
              <a:off x="7327167" y="4427815"/>
              <a:ext cx="211760" cy="53060"/>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grpSp>
      <p:sp>
        <p:nvSpPr>
          <p:cNvPr id="289" name="文字方塊 288">
            <a:extLst>
              <a:ext uri="{FF2B5EF4-FFF2-40B4-BE49-F238E27FC236}">
                <a16:creationId xmlns:a16="http://schemas.microsoft.com/office/drawing/2014/main" id="{2F811D02-BA4D-495E-A1B1-A3BADBC860C4}"/>
              </a:ext>
            </a:extLst>
          </p:cNvPr>
          <p:cNvSpPr txBox="1"/>
          <p:nvPr/>
        </p:nvSpPr>
        <p:spPr>
          <a:xfrm>
            <a:off x="6319200" y="3047000"/>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Arial" panose="020B0604020202020204" pitchFamily="34" charset="0"/>
                <a:ea typeface="新細明體"/>
                <a:cs typeface="Arial" panose="020B0604020202020204" pitchFamily="34" charset="0"/>
              </a:rPr>
              <a:t>Target</a:t>
            </a:r>
          </a:p>
        </p:txBody>
      </p:sp>
      <p:grpSp>
        <p:nvGrpSpPr>
          <p:cNvPr id="293" name="群組 292">
            <a:extLst>
              <a:ext uri="{FF2B5EF4-FFF2-40B4-BE49-F238E27FC236}">
                <a16:creationId xmlns:a16="http://schemas.microsoft.com/office/drawing/2014/main" id="{4C9761F3-298F-438C-8880-2950FF04EFF8}"/>
              </a:ext>
            </a:extLst>
          </p:cNvPr>
          <p:cNvGrpSpPr/>
          <p:nvPr/>
        </p:nvGrpSpPr>
        <p:grpSpPr>
          <a:xfrm>
            <a:off x="2404373" y="3509647"/>
            <a:ext cx="796370" cy="1138601"/>
            <a:chOff x="4912659" y="5508327"/>
            <a:chExt cx="905540" cy="1215201"/>
          </a:xfrm>
          <a:solidFill>
            <a:srgbClr val="0070C0"/>
          </a:solidFill>
        </p:grpSpPr>
        <p:sp>
          <p:nvSpPr>
            <p:cNvPr id="294" name="手繪多邊形: 圖案 293">
              <a:extLst>
                <a:ext uri="{FF2B5EF4-FFF2-40B4-BE49-F238E27FC236}">
                  <a16:creationId xmlns:a16="http://schemas.microsoft.com/office/drawing/2014/main" id="{F7F0750A-AF9E-4533-A5FB-CE1B96182782}"/>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96" name="矩形: 圓角 295">
              <a:extLst>
                <a:ext uri="{FF2B5EF4-FFF2-40B4-BE49-F238E27FC236}">
                  <a16:creationId xmlns:a16="http://schemas.microsoft.com/office/drawing/2014/main" id="{D3B17FE5-45CB-4FB6-AC45-959A594206F5}"/>
                </a:ext>
              </a:extLst>
            </p:cNvPr>
            <p:cNvSpPr/>
            <p:nvPr/>
          </p:nvSpPr>
          <p:spPr>
            <a:xfrm>
              <a:off x="5511079" y="5715000"/>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922535" y="5623858"/>
              <a:ext cx="895664" cy="1099670"/>
            </a:xfrm>
            <a:prstGeom prst="round2SameRect">
              <a:avLst>
                <a:gd name="adj1" fmla="val 8603"/>
                <a:gd name="adj2" fmla="val 0"/>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sp>
          <p:nvSpPr>
            <p:cNvPr id="299" name="矩形: 圓角 298">
              <a:extLst>
                <a:ext uri="{FF2B5EF4-FFF2-40B4-BE49-F238E27FC236}">
                  <a16:creationId xmlns:a16="http://schemas.microsoft.com/office/drawing/2014/main" id="{B4D8D1DF-A38E-4932-BF61-9A6A4AF938D5}"/>
                </a:ext>
              </a:extLst>
            </p:cNvPr>
            <p:cNvSpPr/>
            <p:nvPr/>
          </p:nvSpPr>
          <p:spPr>
            <a:xfrm>
              <a:off x="5511079" y="5997651"/>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916557" y="6136906"/>
              <a:ext cx="89092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912659" y="5886822"/>
              <a:ext cx="883823"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cs typeface="Arial" panose="020B0604020202020204" pitchFamily="34" charset="0"/>
              </a:endParaRPr>
            </a:p>
          </p:txBody>
        </p:sp>
        <p:sp>
          <p:nvSpPr>
            <p:cNvPr id="303" name="矩形: 圓角 302">
              <a:extLst>
                <a:ext uri="{FF2B5EF4-FFF2-40B4-BE49-F238E27FC236}">
                  <a16:creationId xmlns:a16="http://schemas.microsoft.com/office/drawing/2014/main" id="{12D35C2F-AAFA-4512-8CE3-DAC6ADD99D94}"/>
                </a:ext>
              </a:extLst>
            </p:cNvPr>
            <p:cNvSpPr/>
            <p:nvPr/>
          </p:nvSpPr>
          <p:spPr>
            <a:xfrm>
              <a:off x="5511079" y="6254639"/>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cs typeface="Arial" panose="020B0604020202020204" pitchFamily="34" charset="0"/>
              </a:endParaRPr>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916557" y="6393894"/>
              <a:ext cx="89092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1" name="文字方塊 350">
            <a:extLst>
              <a:ext uri="{FF2B5EF4-FFF2-40B4-BE49-F238E27FC236}">
                <a16:creationId xmlns:a16="http://schemas.microsoft.com/office/drawing/2014/main" id="{FE47A378-8FA1-471C-9744-9F9FADE72AB0}"/>
              </a:ext>
            </a:extLst>
          </p:cNvPr>
          <p:cNvSpPr txBox="1"/>
          <p:nvPr/>
        </p:nvSpPr>
        <p:spPr>
          <a:xfrm>
            <a:off x="2081946" y="4640113"/>
            <a:ext cx="141299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b="1">
                <a:solidFill>
                  <a:schemeClr val="bg1"/>
                </a:solidFill>
                <a:latin typeface="Arial" panose="020B0604020202020204" pitchFamily="34" charset="0"/>
                <a:ea typeface="+mn-lt"/>
                <a:cs typeface="Arial" panose="020B0604020202020204" pitchFamily="34" charset="0"/>
              </a:rPr>
              <a:t>Application </a:t>
            </a:r>
          </a:p>
          <a:p>
            <a:pPr algn="ctr"/>
            <a:r>
              <a:rPr lang="zh-TW" altLang="en-US" sz="1400" b="1">
                <a:solidFill>
                  <a:schemeClr val="bg1"/>
                </a:solidFill>
                <a:latin typeface="Arial" panose="020B0604020202020204" pitchFamily="34" charset="0"/>
                <a:ea typeface="+mn-lt"/>
                <a:cs typeface="Arial" panose="020B0604020202020204" pitchFamily="34" charset="0"/>
              </a:rPr>
              <a:t>Server</a:t>
            </a:r>
          </a:p>
          <a:p>
            <a:pPr algn="ctr"/>
            <a:endParaRPr lang="zh-TW" altLang="en-US" sz="1400" b="1">
              <a:solidFill>
                <a:schemeClr val="bg1"/>
              </a:solidFill>
              <a:latin typeface="Arial" panose="020B0604020202020204" pitchFamily="34" charset="0"/>
              <a:ea typeface="新細明體"/>
              <a:cs typeface="Arial" panose="020B0604020202020204" pitchFamily="34" charset="0"/>
            </a:endParaRP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3466151" y="3805652"/>
            <a:ext cx="2243300" cy="181816"/>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cs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3200012" y="3998736"/>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新細明體"/>
                <a:cs typeface="Arial" panose="020B0604020202020204" pitchFamily="34" charset="0"/>
              </a:rPr>
              <a:t>Initiator</a:t>
            </a:r>
          </a:p>
        </p:txBody>
      </p:sp>
      <p:sp>
        <p:nvSpPr>
          <p:cNvPr id="354" name="箭號: 左-右雙向 353">
            <a:extLst>
              <a:ext uri="{FF2B5EF4-FFF2-40B4-BE49-F238E27FC236}">
                <a16:creationId xmlns:a16="http://schemas.microsoft.com/office/drawing/2014/main" id="{19090117-6BE8-494F-A581-0D19451C5729}"/>
              </a:ext>
            </a:extLst>
          </p:cNvPr>
          <p:cNvSpPr/>
          <p:nvPr/>
        </p:nvSpPr>
        <p:spPr>
          <a:xfrm>
            <a:off x="2642995" y="5574925"/>
            <a:ext cx="3009613" cy="156304"/>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cs typeface="Arial" panose="020B0604020202020204" pitchFamily="34" charset="0"/>
            </a:endParaRP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3141499" y="5731641"/>
            <a:ext cx="21476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solidFill>
                <a:latin typeface="Arial" panose="020B0604020202020204" pitchFamily="34" charset="0"/>
                <a:ea typeface="新細明體"/>
                <a:cs typeface="Arial" panose="020B0604020202020204" pitchFamily="34" charset="0"/>
              </a:rPr>
              <a:t>SMB/NFS/AFP/</a:t>
            </a:r>
            <a:endParaRPr lang="en-US" altLang="zh-TW" sz="1400">
              <a:solidFill>
                <a:schemeClr val="bg1"/>
              </a:solidFill>
              <a:latin typeface="Arial" panose="020B0604020202020204" pitchFamily="34" charset="0"/>
              <a:ea typeface="新細明體"/>
              <a:cs typeface="Arial" panose="020B0604020202020204" pitchFamily="34" charset="0"/>
            </a:endParaRPr>
          </a:p>
          <a:p>
            <a:pPr algn="ctr"/>
            <a:r>
              <a:rPr lang="zh-TW" altLang="en-US" sz="1400">
                <a:solidFill>
                  <a:schemeClr val="bg1"/>
                </a:solidFill>
                <a:latin typeface="Arial" panose="020B0604020202020204" pitchFamily="34" charset="0"/>
                <a:ea typeface="新細明體"/>
                <a:cs typeface="Arial" panose="020B0604020202020204" pitchFamily="34" charset="0"/>
              </a:rPr>
              <a:t>FTP/WebDAV</a:t>
            </a: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4387425" y="4005889"/>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新細明體"/>
                <a:cs typeface="Arial" panose="020B0604020202020204" pitchFamily="34" charset="0"/>
              </a:rPr>
              <a:t>iSCSI</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858112" y="4494334"/>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a:cs typeface="Arial" panose="020B0604020202020204" pitchFamily="34" charset="0"/>
              </a:rPr>
              <a:t>Client</a:t>
            </a:r>
            <a:endParaRPr lang="zh-TW" altLang="en-US" sz="1400" b="1">
              <a:solidFill>
                <a:schemeClr val="bg1"/>
              </a:solidFill>
              <a:latin typeface="Arial" panose="020B0604020202020204" pitchFamily="34" charset="0"/>
              <a:ea typeface="微軟正黑體"/>
              <a:cs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1718180" y="4023578"/>
            <a:ext cx="625983" cy="162937"/>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cs typeface="Arial" panose="020B0604020202020204" pitchFamily="34" charset="0"/>
            </a:endParaRPr>
          </a:p>
        </p:txBody>
      </p:sp>
      <p:grpSp>
        <p:nvGrpSpPr>
          <p:cNvPr id="397" name="群組 396">
            <a:extLst>
              <a:ext uri="{FF2B5EF4-FFF2-40B4-BE49-F238E27FC236}">
                <a16:creationId xmlns:a16="http://schemas.microsoft.com/office/drawing/2014/main" id="{C33B0932-7575-4EB0-80A2-5A2EE9EFD330}"/>
              </a:ext>
            </a:extLst>
          </p:cNvPr>
          <p:cNvGrpSpPr/>
          <p:nvPr/>
        </p:nvGrpSpPr>
        <p:grpSpPr>
          <a:xfrm>
            <a:off x="2238371" y="2286218"/>
            <a:ext cx="1074505" cy="712928"/>
            <a:chOff x="672980" y="1966505"/>
            <a:chExt cx="1057450" cy="651099"/>
          </a:xfrm>
          <a:solidFill>
            <a:srgbClr val="0070C0"/>
          </a:solidFill>
        </p:grpSpPr>
        <p:sp>
          <p:nvSpPr>
            <p:cNvPr id="399" name="手繪多邊形: 圖案 398">
              <a:extLst>
                <a:ext uri="{FF2B5EF4-FFF2-40B4-BE49-F238E27FC236}">
                  <a16:creationId xmlns:a16="http://schemas.microsoft.com/office/drawing/2014/main" id="{954075C4-8FA8-4BA5-AF4E-028214F6039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400" name="手繪多邊形: 圖案 399">
              <a:extLst>
                <a:ext uri="{FF2B5EF4-FFF2-40B4-BE49-F238E27FC236}">
                  <a16:creationId xmlns:a16="http://schemas.microsoft.com/office/drawing/2014/main" id="{DD9A4203-107F-47C0-8637-2470B67A0D39}"/>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grpSp>
      <p:grpSp>
        <p:nvGrpSpPr>
          <p:cNvPr id="401" name="群組 400">
            <a:extLst>
              <a:ext uri="{FF2B5EF4-FFF2-40B4-BE49-F238E27FC236}">
                <a16:creationId xmlns:a16="http://schemas.microsoft.com/office/drawing/2014/main" id="{F4E954A0-1934-44DA-A366-FABCEDFEAB01}"/>
              </a:ext>
            </a:extLst>
          </p:cNvPr>
          <p:cNvGrpSpPr/>
          <p:nvPr/>
        </p:nvGrpSpPr>
        <p:grpSpPr>
          <a:xfrm>
            <a:off x="649714" y="3677363"/>
            <a:ext cx="1053055" cy="765063"/>
            <a:chOff x="4219147" y="3532915"/>
            <a:chExt cx="1243059" cy="854781"/>
          </a:xfrm>
          <a:solidFill>
            <a:srgbClr val="0070C0"/>
          </a:solidFill>
        </p:grpSpPr>
        <p:pic>
          <p:nvPicPr>
            <p:cNvPr id="402" name="圖形 401">
              <a:extLst>
                <a:ext uri="{FF2B5EF4-FFF2-40B4-BE49-F238E27FC236}">
                  <a16:creationId xmlns:a16="http://schemas.microsoft.com/office/drawing/2014/main" id="{1A7A128F-ABAF-4874-95D8-25213A2E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31" y="3532915"/>
              <a:ext cx="1095375" cy="847725"/>
            </a:xfrm>
            <a:prstGeom prst="rect">
              <a:avLst/>
            </a:prstGeom>
          </p:spPr>
        </p:pic>
        <p:pic>
          <p:nvPicPr>
            <p:cNvPr id="403" name="圖形 402">
              <a:extLst>
                <a:ext uri="{FF2B5EF4-FFF2-40B4-BE49-F238E27FC236}">
                  <a16:creationId xmlns:a16="http://schemas.microsoft.com/office/drawing/2014/main" id="{82CBA3A5-58D5-4822-9DAC-E1A62C23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147" y="3971490"/>
              <a:ext cx="462454" cy="416206"/>
            </a:xfrm>
            <a:prstGeom prst="rect">
              <a:avLst/>
            </a:prstGeom>
          </p:spPr>
        </p:pic>
      </p:grpSp>
      <p:sp>
        <p:nvSpPr>
          <p:cNvPr id="20" name="矩形 19">
            <a:extLst>
              <a:ext uri="{FF2B5EF4-FFF2-40B4-BE49-F238E27FC236}">
                <a16:creationId xmlns:a16="http://schemas.microsoft.com/office/drawing/2014/main" id="{803ED537-4F73-4C08-93B3-B2F3542F5216}"/>
              </a:ext>
            </a:extLst>
          </p:cNvPr>
          <p:cNvSpPr/>
          <p:nvPr/>
        </p:nvSpPr>
        <p:spPr>
          <a:xfrm>
            <a:off x="10059993" y="3427616"/>
            <a:ext cx="1266693" cy="523220"/>
          </a:xfrm>
          <a:prstGeom prst="rect">
            <a:avLst/>
          </a:prstGeom>
        </p:spPr>
        <p:txBody>
          <a:bodyPr wrap="none">
            <a:spAutoFit/>
          </a:bodyPr>
          <a:lstStyle/>
          <a:p>
            <a:pPr algn="ctr"/>
            <a:r>
              <a:rPr lang="en-US" altLang="zh-TW" sz="1400" b="1">
                <a:solidFill>
                  <a:schemeClr val="bg1"/>
                </a:solidFill>
              </a:rPr>
              <a:t>Cloud object</a:t>
            </a:r>
          </a:p>
          <a:p>
            <a:pPr algn="ctr"/>
            <a:r>
              <a:rPr lang="en-US" altLang="zh-TW" sz="1400" b="1">
                <a:solidFill>
                  <a:schemeClr val="bg1"/>
                </a:solidFill>
              </a:rPr>
              <a:t>storage</a:t>
            </a:r>
          </a:p>
        </p:txBody>
      </p:sp>
      <p:grpSp>
        <p:nvGrpSpPr>
          <p:cNvPr id="436" name="群組 435">
            <a:extLst>
              <a:ext uri="{FF2B5EF4-FFF2-40B4-BE49-F238E27FC236}">
                <a16:creationId xmlns:a16="http://schemas.microsoft.com/office/drawing/2014/main" id="{7EAA582B-7454-468A-B571-4D23424B2724}"/>
              </a:ext>
            </a:extLst>
          </p:cNvPr>
          <p:cNvGrpSpPr/>
          <p:nvPr/>
        </p:nvGrpSpPr>
        <p:grpSpPr>
          <a:xfrm>
            <a:off x="9953431" y="4161009"/>
            <a:ext cx="1449999" cy="1011720"/>
            <a:chOff x="6134382" y="1540701"/>
            <a:chExt cx="4347102" cy="3033140"/>
          </a:xfrm>
        </p:grpSpPr>
        <p:grpSp>
          <p:nvGrpSpPr>
            <p:cNvPr id="437" name="群組 436">
              <a:extLst>
                <a:ext uri="{FF2B5EF4-FFF2-40B4-BE49-F238E27FC236}">
                  <a16:creationId xmlns:a16="http://schemas.microsoft.com/office/drawing/2014/main" id="{15B256A0-76B2-465F-921B-BFF432C3DE70}"/>
                </a:ext>
              </a:extLst>
            </p:cNvPr>
            <p:cNvGrpSpPr/>
            <p:nvPr/>
          </p:nvGrpSpPr>
          <p:grpSpPr>
            <a:xfrm>
              <a:off x="6134382" y="1540701"/>
              <a:ext cx="4347102" cy="3013137"/>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endParaRPr>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39" name="矩形 438">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sp>
          <p:nvSpPr>
            <p:cNvPr id="440" name="矩形 439">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endParaRPr>
            </a:p>
          </p:txBody>
        </p:sp>
      </p:grpSp>
      <p:grpSp>
        <p:nvGrpSpPr>
          <p:cNvPr id="463" name="圖形 211">
            <a:extLst>
              <a:ext uri="{FF2B5EF4-FFF2-40B4-BE49-F238E27FC236}">
                <a16:creationId xmlns:a16="http://schemas.microsoft.com/office/drawing/2014/main" id="{E53ADF60-DF45-4B88-9903-D98C41C2697B}"/>
              </a:ext>
            </a:extLst>
          </p:cNvPr>
          <p:cNvGrpSpPr/>
          <p:nvPr/>
        </p:nvGrpSpPr>
        <p:grpSpPr>
          <a:xfrm>
            <a:off x="10375121" y="4489796"/>
            <a:ext cx="229360" cy="280147"/>
            <a:chOff x="6880167" y="2925402"/>
            <a:chExt cx="551412" cy="630183"/>
          </a:xfrm>
          <a:solidFill>
            <a:schemeClr val="tx1"/>
          </a:solidFill>
        </p:grpSpPr>
        <p:sp>
          <p:nvSpPr>
            <p:cNvPr id="464"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400">
                <a:solidFill>
                  <a:schemeClr val="bg1"/>
                </a:solidFill>
              </a:endParaRPr>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endParaRPr>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endParaRPr>
            </a:p>
          </p:txBody>
        </p:sp>
      </p:grpSp>
      <p:sp>
        <p:nvSpPr>
          <p:cNvPr id="235" name="文字方塊 352">
            <a:extLst>
              <a:ext uri="{FF2B5EF4-FFF2-40B4-BE49-F238E27FC236}">
                <a16:creationId xmlns:a16="http://schemas.microsoft.com/office/drawing/2014/main" id="{4B4B246B-714E-4ECB-B818-4F2E0E422FDD}"/>
              </a:ext>
            </a:extLst>
          </p:cNvPr>
          <p:cNvSpPr txBox="1"/>
          <p:nvPr/>
        </p:nvSpPr>
        <p:spPr>
          <a:xfrm>
            <a:off x="3352403" y="2411648"/>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新細明體"/>
                <a:cs typeface="Arial" panose="020B0604020202020204" pitchFamily="34" charset="0"/>
              </a:rPr>
              <a:t>Initiator</a:t>
            </a:r>
          </a:p>
        </p:txBody>
      </p:sp>
      <p:sp>
        <p:nvSpPr>
          <p:cNvPr id="236" name="箭號: 左-右雙向 351">
            <a:extLst>
              <a:ext uri="{FF2B5EF4-FFF2-40B4-BE49-F238E27FC236}">
                <a16:creationId xmlns:a16="http://schemas.microsoft.com/office/drawing/2014/main" id="{FFCF47E7-CD1D-45EA-8A8F-3EA6E42D16C0}"/>
              </a:ext>
            </a:extLst>
          </p:cNvPr>
          <p:cNvSpPr/>
          <p:nvPr/>
        </p:nvSpPr>
        <p:spPr>
          <a:xfrm>
            <a:off x="3437538" y="2823638"/>
            <a:ext cx="2243300" cy="181816"/>
          </a:xfrm>
          <a:prstGeom prst="lef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cs typeface="Arial" panose="020B0604020202020204" pitchFamily="34" charset="0"/>
            </a:endParaRPr>
          </a:p>
        </p:txBody>
      </p:sp>
      <p:sp>
        <p:nvSpPr>
          <p:cNvPr id="237" name="文字方塊 359">
            <a:extLst>
              <a:ext uri="{FF2B5EF4-FFF2-40B4-BE49-F238E27FC236}">
                <a16:creationId xmlns:a16="http://schemas.microsoft.com/office/drawing/2014/main" id="{51777329-7F2C-48E1-9355-42979D476401}"/>
              </a:ext>
            </a:extLst>
          </p:cNvPr>
          <p:cNvSpPr txBox="1"/>
          <p:nvPr/>
        </p:nvSpPr>
        <p:spPr>
          <a:xfrm>
            <a:off x="4367689" y="2979487"/>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新細明體"/>
                <a:cs typeface="Arial" panose="020B0604020202020204" pitchFamily="34" charset="0"/>
              </a:rPr>
              <a:t>iSCSI</a:t>
            </a:r>
          </a:p>
        </p:txBody>
      </p:sp>
      <p:pic>
        <p:nvPicPr>
          <p:cNvPr id="197" name="圖片 196" descr="一張含有 向量圖形 的圖片&#10;&#10;自動產生的描述">
            <a:extLst>
              <a:ext uri="{FF2B5EF4-FFF2-40B4-BE49-F238E27FC236}">
                <a16:creationId xmlns:a16="http://schemas.microsoft.com/office/drawing/2014/main" id="{FF688B74-E9B0-ED4D-BE54-30BF98F469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22250" y="1976865"/>
            <a:ext cx="1096752" cy="1096749"/>
          </a:xfrm>
          <a:prstGeom prst="roundRect">
            <a:avLst>
              <a:gd name="adj" fmla="val 23763"/>
            </a:avLst>
          </a:prstGeom>
          <a:ln w="28575">
            <a:noFill/>
          </a:ln>
          <a:effectLst/>
        </p:spPr>
      </p:pic>
      <p:grpSp>
        <p:nvGrpSpPr>
          <p:cNvPr id="198" name="群組 197">
            <a:extLst>
              <a:ext uri="{FF2B5EF4-FFF2-40B4-BE49-F238E27FC236}">
                <a16:creationId xmlns:a16="http://schemas.microsoft.com/office/drawing/2014/main" id="{3502B36C-A39A-458B-81E2-FAF0C1B43461}"/>
              </a:ext>
            </a:extLst>
          </p:cNvPr>
          <p:cNvGrpSpPr/>
          <p:nvPr/>
        </p:nvGrpSpPr>
        <p:grpSpPr>
          <a:xfrm>
            <a:off x="9935953" y="5223327"/>
            <a:ext cx="1121395" cy="863820"/>
            <a:chOff x="7770304" y="4982705"/>
            <a:chExt cx="1121395" cy="863815"/>
          </a:xfrm>
        </p:grpSpPr>
        <p:sp>
          <p:nvSpPr>
            <p:cNvPr id="199" name="文字方塊 198">
              <a:extLst>
                <a:ext uri="{FF2B5EF4-FFF2-40B4-BE49-F238E27FC236}">
                  <a16:creationId xmlns:a16="http://schemas.microsoft.com/office/drawing/2014/main" id="{9A0E53F5-A091-4776-AEC5-7F1E9A42F0DC}"/>
                </a:ext>
              </a:extLst>
            </p:cNvPr>
            <p:cNvSpPr txBox="1"/>
            <p:nvPr/>
          </p:nvSpPr>
          <p:spPr>
            <a:xfrm>
              <a:off x="7770304" y="4982705"/>
              <a:ext cx="1121395" cy="307775"/>
            </a:xfrm>
            <a:prstGeom prst="rect">
              <a:avLst/>
            </a:prstGeom>
            <a:solidFill>
              <a:srgbClr val="35393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4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Snapshot</a:t>
              </a:r>
              <a:endParaRPr lang="zh-TW" altLang="en-US" sz="1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nvGrpSpPr>
            <p:cNvPr id="200" name="圖形 152">
              <a:extLst>
                <a:ext uri="{FF2B5EF4-FFF2-40B4-BE49-F238E27FC236}">
                  <a16:creationId xmlns:a16="http://schemas.microsoft.com/office/drawing/2014/main" id="{4F9A9F03-2D16-482B-8B22-560EAD06EC37}"/>
                </a:ext>
              </a:extLst>
            </p:cNvPr>
            <p:cNvGrpSpPr/>
            <p:nvPr/>
          </p:nvGrpSpPr>
          <p:grpSpPr>
            <a:xfrm flipH="1">
              <a:off x="7884633" y="5312644"/>
              <a:ext cx="412922" cy="531799"/>
              <a:chOff x="9272428" y="5069210"/>
              <a:chExt cx="458537" cy="590550"/>
            </a:xfrm>
          </p:grpSpPr>
          <p:sp>
            <p:nvSpPr>
              <p:cNvPr id="277" name="手繪多邊形: 圖案 276">
                <a:extLst>
                  <a:ext uri="{FF2B5EF4-FFF2-40B4-BE49-F238E27FC236}">
                    <a16:creationId xmlns:a16="http://schemas.microsoft.com/office/drawing/2014/main" id="{E2B1DB29-115B-45A2-A11D-7F7BE2E768B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78" name="手繪多邊形: 圖案 277">
                <a:extLst>
                  <a:ext uri="{FF2B5EF4-FFF2-40B4-BE49-F238E27FC236}">
                    <a16:creationId xmlns:a16="http://schemas.microsoft.com/office/drawing/2014/main" id="{6673CC6A-3DF3-45B2-9B43-6AB60831969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79" name="手繪多邊形: 圖案 278">
                <a:extLst>
                  <a:ext uri="{FF2B5EF4-FFF2-40B4-BE49-F238E27FC236}">
                    <a16:creationId xmlns:a16="http://schemas.microsoft.com/office/drawing/2014/main" id="{33863368-EE21-4666-8545-8B51D1A3294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80" name="手繪多邊形: 圖案 279">
                <a:extLst>
                  <a:ext uri="{FF2B5EF4-FFF2-40B4-BE49-F238E27FC236}">
                    <a16:creationId xmlns:a16="http://schemas.microsoft.com/office/drawing/2014/main" id="{3F86B91F-D404-448A-8D79-DD49A8C439B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81" name="手繪多邊形: 圖案 280">
                <a:extLst>
                  <a:ext uri="{FF2B5EF4-FFF2-40B4-BE49-F238E27FC236}">
                    <a16:creationId xmlns:a16="http://schemas.microsoft.com/office/drawing/2014/main" id="{8BE7ACA1-E162-4487-9E13-3B2A804DE2B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400">
                  <a:solidFill>
                    <a:schemeClr val="bg1"/>
                  </a:solidFill>
                </a:endParaRPr>
              </a:p>
            </p:txBody>
          </p:sp>
          <p:sp>
            <p:nvSpPr>
              <p:cNvPr id="292" name="手繪多邊形: 圖案 291">
                <a:extLst>
                  <a:ext uri="{FF2B5EF4-FFF2-40B4-BE49-F238E27FC236}">
                    <a16:creationId xmlns:a16="http://schemas.microsoft.com/office/drawing/2014/main" id="{CF06C327-3D82-49CD-BCB2-16E14185CDC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5" name="手繪多邊形: 圖案 304">
                <a:extLst>
                  <a:ext uri="{FF2B5EF4-FFF2-40B4-BE49-F238E27FC236}">
                    <a16:creationId xmlns:a16="http://schemas.microsoft.com/office/drawing/2014/main" id="{C60E3718-E389-41E3-86FC-1E4234F43F1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6" name="手繪多邊形: 圖案 305">
                <a:extLst>
                  <a:ext uri="{FF2B5EF4-FFF2-40B4-BE49-F238E27FC236}">
                    <a16:creationId xmlns:a16="http://schemas.microsoft.com/office/drawing/2014/main" id="{B8808E35-B787-47C9-9A42-6E724486BFB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7" name="手繪多邊形: 圖案 306">
                <a:extLst>
                  <a:ext uri="{FF2B5EF4-FFF2-40B4-BE49-F238E27FC236}">
                    <a16:creationId xmlns:a16="http://schemas.microsoft.com/office/drawing/2014/main" id="{0CCC998D-E98D-46D7-BC63-FFD04D1B93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8" name="手繪多邊形: 圖案 307">
                <a:extLst>
                  <a:ext uri="{FF2B5EF4-FFF2-40B4-BE49-F238E27FC236}">
                    <a16:creationId xmlns:a16="http://schemas.microsoft.com/office/drawing/2014/main" id="{D25D9787-AC5F-4494-A215-39BE258576E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09" name="手繪多邊形: 圖案 308">
                <a:extLst>
                  <a:ext uri="{FF2B5EF4-FFF2-40B4-BE49-F238E27FC236}">
                    <a16:creationId xmlns:a16="http://schemas.microsoft.com/office/drawing/2014/main" id="{2956FEDB-2DB2-4F21-A56C-7D9445873B9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310" name="手繪多邊形: 圖案 309">
                <a:extLst>
                  <a:ext uri="{FF2B5EF4-FFF2-40B4-BE49-F238E27FC236}">
                    <a16:creationId xmlns:a16="http://schemas.microsoft.com/office/drawing/2014/main" id="{2EAF9211-EBA4-4C1C-AAE1-51564C934B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grpSp>
        <p:sp>
          <p:nvSpPr>
            <p:cNvPr id="201" name="手繪多邊形: 圖案 200">
              <a:extLst>
                <a:ext uri="{FF2B5EF4-FFF2-40B4-BE49-F238E27FC236}">
                  <a16:creationId xmlns:a16="http://schemas.microsoft.com/office/drawing/2014/main" id="{A92CAFFF-656D-4A65-B095-C7AE0945087E}"/>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02" name="手繪多邊形: 圖案 201">
              <a:extLst>
                <a:ext uri="{FF2B5EF4-FFF2-40B4-BE49-F238E27FC236}">
                  <a16:creationId xmlns:a16="http://schemas.microsoft.com/office/drawing/2014/main" id="{773A9717-E229-40D8-A591-11E150620F8F}"/>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03" name="手繪多邊形: 圖案 202">
              <a:extLst>
                <a:ext uri="{FF2B5EF4-FFF2-40B4-BE49-F238E27FC236}">
                  <a16:creationId xmlns:a16="http://schemas.microsoft.com/office/drawing/2014/main" id="{2EC99132-1CB5-48EC-998B-217A9766F785}"/>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38" name="手繪多邊形: 圖案 237">
              <a:extLst>
                <a:ext uri="{FF2B5EF4-FFF2-40B4-BE49-F238E27FC236}">
                  <a16:creationId xmlns:a16="http://schemas.microsoft.com/office/drawing/2014/main" id="{E0D8AB38-E844-4D32-AC21-F1733C354809}"/>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39" name="手繪多邊形: 圖案 238">
              <a:extLst>
                <a:ext uri="{FF2B5EF4-FFF2-40B4-BE49-F238E27FC236}">
                  <a16:creationId xmlns:a16="http://schemas.microsoft.com/office/drawing/2014/main" id="{8FDF6B2B-1609-481D-B689-53844E2A97AC}"/>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0" name="手繪多邊形: 圖案 239">
              <a:extLst>
                <a:ext uri="{FF2B5EF4-FFF2-40B4-BE49-F238E27FC236}">
                  <a16:creationId xmlns:a16="http://schemas.microsoft.com/office/drawing/2014/main" id="{3D532864-60C3-4D0A-86A7-F1DCE0F51982}"/>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1" name="手繪多邊形: 圖案 240">
              <a:extLst>
                <a:ext uri="{FF2B5EF4-FFF2-40B4-BE49-F238E27FC236}">
                  <a16:creationId xmlns:a16="http://schemas.microsoft.com/office/drawing/2014/main" id="{C3B2E8D4-7512-4844-BBCD-CAACEA53F16E}"/>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2" name="手繪多邊形: 圖案 241">
              <a:extLst>
                <a:ext uri="{FF2B5EF4-FFF2-40B4-BE49-F238E27FC236}">
                  <a16:creationId xmlns:a16="http://schemas.microsoft.com/office/drawing/2014/main" id="{20D4B699-7231-4D2E-B3F6-A8BF1E5A39F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3" name="手繪多邊形: 圖案 242">
              <a:extLst>
                <a:ext uri="{FF2B5EF4-FFF2-40B4-BE49-F238E27FC236}">
                  <a16:creationId xmlns:a16="http://schemas.microsoft.com/office/drawing/2014/main" id="{3BF11BF6-B036-42DD-9969-11427342991F}"/>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44" name="手繪多邊形: 圖案 243">
              <a:extLst>
                <a:ext uri="{FF2B5EF4-FFF2-40B4-BE49-F238E27FC236}">
                  <a16:creationId xmlns:a16="http://schemas.microsoft.com/office/drawing/2014/main" id="{48E24605-512F-4D4D-ACED-E6D065758FFD}"/>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75" name="手繪多邊形: 圖案 274">
              <a:extLst>
                <a:ext uri="{FF2B5EF4-FFF2-40B4-BE49-F238E27FC236}">
                  <a16:creationId xmlns:a16="http://schemas.microsoft.com/office/drawing/2014/main" id="{77AFC5AB-2A2B-4D35-BF1A-4102CEE76EA2}"/>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sp>
          <p:nvSpPr>
            <p:cNvPr id="276" name="手繪多邊形: 圖案 275">
              <a:extLst>
                <a:ext uri="{FF2B5EF4-FFF2-40B4-BE49-F238E27FC236}">
                  <a16:creationId xmlns:a16="http://schemas.microsoft.com/office/drawing/2014/main" id="{CA7EDC4B-C984-4907-8014-A08048EF540F}"/>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endParaRPr>
            </a:p>
          </p:txBody>
        </p:sp>
      </p:grpSp>
      <p:grpSp>
        <p:nvGrpSpPr>
          <p:cNvPr id="311" name="圖形 211">
            <a:extLst>
              <a:ext uri="{FF2B5EF4-FFF2-40B4-BE49-F238E27FC236}">
                <a16:creationId xmlns:a16="http://schemas.microsoft.com/office/drawing/2014/main" id="{E8E68237-25B9-468C-80E8-34716B2AE555}"/>
              </a:ext>
            </a:extLst>
          </p:cNvPr>
          <p:cNvGrpSpPr/>
          <p:nvPr/>
        </p:nvGrpSpPr>
        <p:grpSpPr>
          <a:xfrm>
            <a:off x="10669705" y="4489796"/>
            <a:ext cx="229360" cy="280147"/>
            <a:chOff x="6880167" y="2925402"/>
            <a:chExt cx="551412" cy="630183"/>
          </a:xfrm>
          <a:solidFill>
            <a:schemeClr val="tx1"/>
          </a:solidFill>
        </p:grpSpPr>
        <p:sp>
          <p:nvSpPr>
            <p:cNvPr id="312" name="手繪多邊形: 圖案 311">
              <a:extLst>
                <a:ext uri="{FF2B5EF4-FFF2-40B4-BE49-F238E27FC236}">
                  <a16:creationId xmlns:a16="http://schemas.microsoft.com/office/drawing/2014/main" id="{66E28089-7A39-474D-8700-35EE14688F0A}"/>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400">
                <a:solidFill>
                  <a:schemeClr val="bg1"/>
                </a:solidFill>
              </a:endParaRPr>
            </a:p>
          </p:txBody>
        </p:sp>
        <p:sp>
          <p:nvSpPr>
            <p:cNvPr id="313" name="手繪多邊形: 圖案 312">
              <a:extLst>
                <a:ext uri="{FF2B5EF4-FFF2-40B4-BE49-F238E27FC236}">
                  <a16:creationId xmlns:a16="http://schemas.microsoft.com/office/drawing/2014/main" id="{82F9FC01-FC67-4AEB-8C9E-F6E12409D9E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endParaRPr>
            </a:p>
          </p:txBody>
        </p:sp>
        <p:sp>
          <p:nvSpPr>
            <p:cNvPr id="314" name="手繪多邊形: 圖案 313">
              <a:extLst>
                <a:ext uri="{FF2B5EF4-FFF2-40B4-BE49-F238E27FC236}">
                  <a16:creationId xmlns:a16="http://schemas.microsoft.com/office/drawing/2014/main" id="{05D14FEE-F028-46CC-A152-3DFB0C31A95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endParaRPr>
            </a:p>
          </p:txBody>
        </p:sp>
      </p:grpSp>
      <p:sp>
        <p:nvSpPr>
          <p:cNvPr id="315" name="文字方塊 314">
            <a:extLst>
              <a:ext uri="{FF2B5EF4-FFF2-40B4-BE49-F238E27FC236}">
                <a16:creationId xmlns:a16="http://schemas.microsoft.com/office/drawing/2014/main" id="{6F64CE75-73E3-49E1-AD2F-59C36770480B}"/>
              </a:ext>
            </a:extLst>
          </p:cNvPr>
          <p:cNvSpPr txBox="1"/>
          <p:nvPr/>
        </p:nvSpPr>
        <p:spPr>
          <a:xfrm>
            <a:off x="2244738" y="3014953"/>
            <a:ext cx="1345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a:cs typeface="Arial" panose="020B0604020202020204" pitchFamily="34" charset="0"/>
              </a:rPr>
              <a:t>Local user</a:t>
            </a:r>
          </a:p>
        </p:txBody>
      </p:sp>
      <p:pic>
        <p:nvPicPr>
          <p:cNvPr id="316" name="圖形 315">
            <a:extLst>
              <a:ext uri="{FF2B5EF4-FFF2-40B4-BE49-F238E27FC236}">
                <a16:creationId xmlns:a16="http://schemas.microsoft.com/office/drawing/2014/main" id="{A83B1F37-7C31-4985-8992-B844E896A795}"/>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2034824" y="2642350"/>
            <a:ext cx="391767" cy="372521"/>
          </a:xfrm>
          <a:prstGeom prst="rect">
            <a:avLst/>
          </a:prstGeom>
        </p:spPr>
      </p:pic>
      <p:grpSp>
        <p:nvGrpSpPr>
          <p:cNvPr id="321" name="群組 320">
            <a:extLst>
              <a:ext uri="{FF2B5EF4-FFF2-40B4-BE49-F238E27FC236}">
                <a16:creationId xmlns:a16="http://schemas.microsoft.com/office/drawing/2014/main" id="{A83E0AE9-DE75-488F-A8B6-34FF8CD69EC6}"/>
              </a:ext>
            </a:extLst>
          </p:cNvPr>
          <p:cNvGrpSpPr/>
          <p:nvPr/>
        </p:nvGrpSpPr>
        <p:grpSpPr>
          <a:xfrm>
            <a:off x="1411368" y="5306493"/>
            <a:ext cx="1074505" cy="712928"/>
            <a:chOff x="672980" y="1966505"/>
            <a:chExt cx="1057450" cy="651099"/>
          </a:xfrm>
          <a:solidFill>
            <a:srgbClr val="0070C0"/>
          </a:solidFill>
        </p:grpSpPr>
        <p:sp>
          <p:nvSpPr>
            <p:cNvPr id="322" name="手繪多邊形: 圖案 321">
              <a:extLst>
                <a:ext uri="{FF2B5EF4-FFF2-40B4-BE49-F238E27FC236}">
                  <a16:creationId xmlns:a16="http://schemas.microsoft.com/office/drawing/2014/main" id="{CFB3F76A-A50E-4552-AEB3-2181470588E2}"/>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323" name="手繪多邊形: 圖案 322">
              <a:extLst>
                <a:ext uri="{FF2B5EF4-FFF2-40B4-BE49-F238E27FC236}">
                  <a16:creationId xmlns:a16="http://schemas.microsoft.com/office/drawing/2014/main" id="{F979B78B-E025-48A3-BA91-528466673A8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grpSp>
      <p:sp>
        <p:nvSpPr>
          <p:cNvPr id="324" name="文字方塊 323">
            <a:extLst>
              <a:ext uri="{FF2B5EF4-FFF2-40B4-BE49-F238E27FC236}">
                <a16:creationId xmlns:a16="http://schemas.microsoft.com/office/drawing/2014/main" id="{3729410E-1962-4525-8E4E-E6E1CA136F2A}"/>
              </a:ext>
            </a:extLst>
          </p:cNvPr>
          <p:cNvSpPr txBox="1"/>
          <p:nvPr/>
        </p:nvSpPr>
        <p:spPr>
          <a:xfrm>
            <a:off x="1417735" y="6035227"/>
            <a:ext cx="1345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a:cs typeface="Arial" panose="020B0604020202020204" pitchFamily="34" charset="0"/>
              </a:rPr>
              <a:t>Local user</a:t>
            </a:r>
          </a:p>
        </p:txBody>
      </p:sp>
      <p:pic>
        <p:nvPicPr>
          <p:cNvPr id="325" name="圖形 324">
            <a:extLst>
              <a:ext uri="{FF2B5EF4-FFF2-40B4-BE49-F238E27FC236}">
                <a16:creationId xmlns:a16="http://schemas.microsoft.com/office/drawing/2014/main" id="{DD9D457A-A143-4143-A859-E216FC09E2C3}"/>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1207820" y="5662625"/>
            <a:ext cx="391767" cy="372521"/>
          </a:xfrm>
          <a:prstGeom prst="rect">
            <a:avLst/>
          </a:prstGeom>
        </p:spPr>
      </p:pic>
      <p:sp>
        <p:nvSpPr>
          <p:cNvPr id="192" name="文字方塊 191">
            <a:extLst>
              <a:ext uri="{FF2B5EF4-FFF2-40B4-BE49-F238E27FC236}">
                <a16:creationId xmlns:a16="http://schemas.microsoft.com/office/drawing/2014/main" id="{10748BF9-79FD-4154-AFB2-3FEE9DFA08D5}"/>
              </a:ext>
            </a:extLst>
          </p:cNvPr>
          <p:cNvSpPr txBox="1"/>
          <p:nvPr/>
        </p:nvSpPr>
        <p:spPr>
          <a:xfrm>
            <a:off x="7745934" y="5346009"/>
            <a:ext cx="1110372" cy="307777"/>
          </a:xfrm>
          <a:prstGeom prst="rect">
            <a:avLst/>
          </a:prstGeom>
          <a:noFill/>
        </p:spPr>
        <p:txBody>
          <a:bodyPr wrap="square">
            <a:spAutoFit/>
          </a:bodyPr>
          <a:lstStyle/>
          <a:p>
            <a:pPr defTabSz="1219170">
              <a:buClr>
                <a:srgbClr val="000000"/>
              </a:buClr>
              <a:defRPr/>
            </a:pPr>
            <a:r>
              <a:rPr lang="en-US" altLang="zh-TW" sz="1400" b="1" kern="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a:rPr>
              <a:t>Snapshot</a:t>
            </a:r>
            <a:endParaRPr lang="zh-TW" altLang="en-US" sz="1400" b="1" kern="0">
              <a:solidFill>
                <a:schemeClr val="bg1"/>
              </a:solidFill>
              <a:latin typeface="微軟正黑體" panose="020B0604030504040204" pitchFamily="34" charset="-120"/>
              <a:ea typeface="微軟正黑體" panose="020B0604030504040204" pitchFamily="34" charset="-120"/>
              <a:cs typeface="Arial" panose="020B0604020202020204" pitchFamily="34" charset="0"/>
              <a:sym typeface="Arial"/>
            </a:endParaRPr>
          </a:p>
        </p:txBody>
      </p:sp>
      <p:pic>
        <p:nvPicPr>
          <p:cNvPr id="159" name="圖片 158" descr="一張含有 文字, 電子用品 的圖片&#10;&#10;自動產生的描述">
            <a:extLst>
              <a:ext uri="{FF2B5EF4-FFF2-40B4-BE49-F238E27FC236}">
                <a16:creationId xmlns:a16="http://schemas.microsoft.com/office/drawing/2014/main" id="{4302157C-7E03-2496-75A7-B2CAF4150C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9997" y="4489137"/>
            <a:ext cx="3391926" cy="579341"/>
          </a:xfrm>
          <a:prstGeom prst="rect">
            <a:avLst/>
          </a:prstGeom>
        </p:spPr>
      </p:pic>
      <p:sp>
        <p:nvSpPr>
          <p:cNvPr id="154" name="文字方塊 153">
            <a:extLst>
              <a:ext uri="{FF2B5EF4-FFF2-40B4-BE49-F238E27FC236}">
                <a16:creationId xmlns:a16="http://schemas.microsoft.com/office/drawing/2014/main" id="{96865FCA-96B3-E4B7-9458-F91FB86F39DB}"/>
              </a:ext>
            </a:extLst>
          </p:cNvPr>
          <p:cNvSpPr txBox="1"/>
          <p:nvPr/>
        </p:nvSpPr>
        <p:spPr>
          <a:xfrm>
            <a:off x="5909184" y="2247308"/>
            <a:ext cx="3686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新細明體"/>
                <a:cs typeface="Arial" panose="020B0604020202020204" pitchFamily="34" charset="0"/>
              </a:rPr>
              <a:t>VJBOD Cloud Gateway</a:t>
            </a:r>
          </a:p>
        </p:txBody>
      </p:sp>
      <p:sp>
        <p:nvSpPr>
          <p:cNvPr id="160" name="標題 1">
            <a:extLst>
              <a:ext uri="{FF2B5EF4-FFF2-40B4-BE49-F238E27FC236}">
                <a16:creationId xmlns:a16="http://schemas.microsoft.com/office/drawing/2014/main" id="{08232405-B619-BD34-1D44-7EBB6C655417}"/>
              </a:ext>
            </a:extLst>
          </p:cNvPr>
          <p:cNvSpPr txBox="1">
            <a:spLocks/>
          </p:cNvSpPr>
          <p:nvPr/>
        </p:nvSpPr>
        <p:spPr>
          <a:xfrm>
            <a:off x="858112" y="376887"/>
            <a:ext cx="11090016" cy="8985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Sabon Next LT" panose="020B0502040204020203" pitchFamily="2" charset="0"/>
              </a:defRPr>
            </a:lvl1pPr>
          </a:lstStyle>
          <a:p>
            <a:r>
              <a:rPr lang="en" altLang="zh-TW" sz="4000" b="1">
                <a:solidFill>
                  <a:schemeClr val="bg1"/>
                </a:solidFill>
                <a:latin typeface="Arial" panose="020B0604020202020204" pitchFamily="34" charset="0"/>
                <a:cs typeface="Arial" panose="020B0604020202020204" pitchFamily="34" charset="0"/>
              </a:rPr>
              <a:t>Back up business data to the cloud. Flexible, economical, and safe with VJBOD Cloud</a:t>
            </a:r>
            <a:endParaRPr lang="zh-TW" altLang="en-US" sz="4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61" name="文字方塊 160">
            <a:extLst>
              <a:ext uri="{FF2B5EF4-FFF2-40B4-BE49-F238E27FC236}">
                <a16:creationId xmlns:a16="http://schemas.microsoft.com/office/drawing/2014/main" id="{4898D548-D9BD-C816-9D45-D61FCE7A5164}"/>
              </a:ext>
            </a:extLst>
          </p:cNvPr>
          <p:cNvSpPr txBox="1"/>
          <p:nvPr/>
        </p:nvSpPr>
        <p:spPr>
          <a:xfrm>
            <a:off x="539506" y="1442909"/>
            <a:ext cx="11090016" cy="646331"/>
          </a:xfrm>
          <a:prstGeom prst="rect">
            <a:avLst/>
          </a:prstGeom>
          <a:noFill/>
        </p:spPr>
        <p:txBody>
          <a:bodyPr wrap="square">
            <a:spAutoFit/>
          </a:bodyPr>
          <a:lstStyle/>
          <a:p>
            <a:r>
              <a:rPr lang="en" altLang="zh-TW" b="0" i="0">
                <a:solidFill>
                  <a:schemeClr val="bg1"/>
                </a:solidFill>
                <a:effectLst/>
                <a:latin typeface="Arial" panose="020B0604020202020204" pitchFamily="34" charset="0"/>
                <a:cs typeface="Arial" panose="020B0604020202020204" pitchFamily="34" charset="0"/>
              </a:rPr>
              <a:t>Connect your QNAP NAS with cloud object storage and back up business data to the cloud with reduced bandwidth usage, backup time, and optimized storage usage.</a:t>
            </a:r>
            <a:endParaRPr lang="zh-TW" altLang="en-US">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60845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5" descr="A picture containing shirt&#10;&#10;Description automatically generated">
            <a:extLst>
              <a:ext uri="{FF2B5EF4-FFF2-40B4-BE49-F238E27FC236}">
                <a16:creationId xmlns:a16="http://schemas.microsoft.com/office/drawing/2014/main" id="{614F78FD-5C2C-3046-A02B-9D4410FF5C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0351" y="1616274"/>
            <a:ext cx="1072153" cy="1072150"/>
          </a:xfrm>
          <a:prstGeom prst="rect">
            <a:avLst/>
          </a:prstGeom>
        </p:spPr>
      </p:pic>
      <p:pic>
        <p:nvPicPr>
          <p:cNvPr id="8" name="圖片 7">
            <a:extLst>
              <a:ext uri="{FF2B5EF4-FFF2-40B4-BE49-F238E27FC236}">
                <a16:creationId xmlns:a16="http://schemas.microsoft.com/office/drawing/2014/main" id="{96797B96-E61E-BD48-B54E-963B4A5DE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1927" y="3513687"/>
            <a:ext cx="688771" cy="535314"/>
          </a:xfrm>
          <a:prstGeom prst="rect">
            <a:avLst/>
          </a:prstGeom>
        </p:spPr>
      </p:pic>
      <p:pic>
        <p:nvPicPr>
          <p:cNvPr id="9" name="圖片 8">
            <a:extLst>
              <a:ext uri="{FF2B5EF4-FFF2-40B4-BE49-F238E27FC236}">
                <a16:creationId xmlns:a16="http://schemas.microsoft.com/office/drawing/2014/main" id="{269023D6-F72B-2E4F-A537-3B6084591D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0210" y="4255375"/>
            <a:ext cx="804777" cy="625475"/>
          </a:xfrm>
          <a:prstGeom prst="rect">
            <a:avLst/>
          </a:prstGeom>
        </p:spPr>
      </p:pic>
      <p:pic>
        <p:nvPicPr>
          <p:cNvPr id="10" name="圖片 9">
            <a:extLst>
              <a:ext uri="{FF2B5EF4-FFF2-40B4-BE49-F238E27FC236}">
                <a16:creationId xmlns:a16="http://schemas.microsoft.com/office/drawing/2014/main" id="{50E84079-8EEE-A146-A182-92CF37A639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1928" y="5064035"/>
            <a:ext cx="749532" cy="582537"/>
          </a:xfrm>
          <a:prstGeom prst="rect">
            <a:avLst/>
          </a:prstGeom>
        </p:spPr>
      </p:pic>
      <p:pic>
        <p:nvPicPr>
          <p:cNvPr id="11" name="圖片 10">
            <a:extLst>
              <a:ext uri="{FF2B5EF4-FFF2-40B4-BE49-F238E27FC236}">
                <a16:creationId xmlns:a16="http://schemas.microsoft.com/office/drawing/2014/main" id="{29C49868-32B0-DE4C-831D-EDA6F32B84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738" y="5862129"/>
            <a:ext cx="750716" cy="583458"/>
          </a:xfrm>
          <a:prstGeom prst="rect">
            <a:avLst/>
          </a:prstGeom>
        </p:spPr>
      </p:pic>
      <p:pic>
        <p:nvPicPr>
          <p:cNvPr id="14" name="圖片 13">
            <a:extLst>
              <a:ext uri="{FF2B5EF4-FFF2-40B4-BE49-F238E27FC236}">
                <a16:creationId xmlns:a16="http://schemas.microsoft.com/office/drawing/2014/main" id="{95C92E04-3DD6-D042-AD95-24FC1F2D3D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80058" y="3466496"/>
            <a:ext cx="776573" cy="603555"/>
          </a:xfrm>
          <a:prstGeom prst="rect">
            <a:avLst/>
          </a:prstGeom>
        </p:spPr>
      </p:pic>
      <p:pic>
        <p:nvPicPr>
          <p:cNvPr id="15" name="圖片 14">
            <a:extLst>
              <a:ext uri="{FF2B5EF4-FFF2-40B4-BE49-F238E27FC236}">
                <a16:creationId xmlns:a16="http://schemas.microsoft.com/office/drawing/2014/main" id="{79858F16-E4CA-9D49-BA6A-C5748A8700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80058" y="4281646"/>
            <a:ext cx="776573" cy="603555"/>
          </a:xfrm>
          <a:prstGeom prst="rect">
            <a:avLst/>
          </a:prstGeom>
        </p:spPr>
      </p:pic>
      <p:pic>
        <p:nvPicPr>
          <p:cNvPr id="16" name="圖片 15">
            <a:extLst>
              <a:ext uri="{FF2B5EF4-FFF2-40B4-BE49-F238E27FC236}">
                <a16:creationId xmlns:a16="http://schemas.microsoft.com/office/drawing/2014/main" id="{31562C3D-B9A7-E444-B98E-753708C92B8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480058" y="5036567"/>
            <a:ext cx="776573" cy="603555"/>
          </a:xfrm>
          <a:prstGeom prst="rect">
            <a:avLst/>
          </a:prstGeom>
        </p:spPr>
      </p:pic>
      <p:pic>
        <p:nvPicPr>
          <p:cNvPr id="17" name="圖片 16">
            <a:extLst>
              <a:ext uri="{FF2B5EF4-FFF2-40B4-BE49-F238E27FC236}">
                <a16:creationId xmlns:a16="http://schemas.microsoft.com/office/drawing/2014/main" id="{99B1D64C-2146-F54C-BA6F-93EE7C9DAC4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480058" y="5816382"/>
            <a:ext cx="776573" cy="603555"/>
          </a:xfrm>
          <a:prstGeom prst="rect">
            <a:avLst/>
          </a:prstGeom>
        </p:spPr>
      </p:pic>
      <p:sp>
        <p:nvSpPr>
          <p:cNvPr id="25" name="圓角化對角線角落矩形 8">
            <a:extLst>
              <a:ext uri="{FF2B5EF4-FFF2-40B4-BE49-F238E27FC236}">
                <a16:creationId xmlns:a16="http://schemas.microsoft.com/office/drawing/2014/main" id="{90073FF2-1B21-48F9-8BF7-4137588CF904}"/>
              </a:ext>
            </a:extLst>
          </p:cNvPr>
          <p:cNvSpPr/>
          <p:nvPr/>
        </p:nvSpPr>
        <p:spPr>
          <a:xfrm flipH="1">
            <a:off x="752081" y="2871609"/>
            <a:ext cx="3058833" cy="543157"/>
          </a:xfrm>
          <a:prstGeom prst="snip2Diag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lgn="ctr"/>
            <a:r>
              <a:rPr lang="en-US" altLang="zh-TW" sz="2000" b="1">
                <a:solidFill>
                  <a:schemeClr val="bg1"/>
                </a:solidFill>
                <a:latin typeface="Arial" panose="020B0604020202020204" pitchFamily="34" charset="0"/>
                <a:cs typeface="Arial" panose="020B0604020202020204" pitchFamily="34" charset="0"/>
              </a:rPr>
              <a:t>Google™ Workspace</a:t>
            </a:r>
          </a:p>
        </p:txBody>
      </p:sp>
      <p:sp>
        <p:nvSpPr>
          <p:cNvPr id="26" name="圓角化對角線角落矩形 8">
            <a:extLst>
              <a:ext uri="{FF2B5EF4-FFF2-40B4-BE49-F238E27FC236}">
                <a16:creationId xmlns:a16="http://schemas.microsoft.com/office/drawing/2014/main" id="{5E219AB7-B12D-4D93-9723-BC4F4C9E1FB3}"/>
              </a:ext>
            </a:extLst>
          </p:cNvPr>
          <p:cNvSpPr/>
          <p:nvPr/>
        </p:nvSpPr>
        <p:spPr>
          <a:xfrm flipH="1">
            <a:off x="6639601" y="2871609"/>
            <a:ext cx="2662548" cy="543157"/>
          </a:xfrm>
          <a:prstGeom prst="snip2Diag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lgn="ctr"/>
            <a:r>
              <a:rPr lang="en-US" altLang="zh-TW" sz="2000" b="1">
                <a:solidFill>
                  <a:schemeClr val="bg1"/>
                </a:solidFill>
                <a:latin typeface="Arial" panose="020B0604020202020204" pitchFamily="34" charset="0"/>
                <a:cs typeface="Arial" panose="020B0604020202020204" pitchFamily="34" charset="0"/>
              </a:rPr>
              <a:t>Microsoft 365</a:t>
            </a:r>
            <a:r>
              <a:rPr lang="en-US" altLang="zh-TW" sz="2000" b="1" baseline="30000">
                <a:solidFill>
                  <a:schemeClr val="bg1"/>
                </a:solidFill>
                <a:latin typeface="Arial" panose="020B0604020202020204" pitchFamily="34" charset="0"/>
                <a:cs typeface="Arial" panose="020B0604020202020204" pitchFamily="34" charset="0"/>
              </a:rPr>
              <a:t>®</a:t>
            </a:r>
          </a:p>
        </p:txBody>
      </p:sp>
      <p:sp>
        <p:nvSpPr>
          <p:cNvPr id="27" name="矩形 26">
            <a:extLst>
              <a:ext uri="{FF2B5EF4-FFF2-40B4-BE49-F238E27FC236}">
                <a16:creationId xmlns:a16="http://schemas.microsoft.com/office/drawing/2014/main" id="{FE5DC09F-8138-E75D-A120-46235788D732}"/>
              </a:ext>
            </a:extLst>
          </p:cNvPr>
          <p:cNvSpPr/>
          <p:nvPr/>
        </p:nvSpPr>
        <p:spPr>
          <a:xfrm>
            <a:off x="1349739" y="3488341"/>
            <a:ext cx="4922349"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Gmail</a:t>
            </a:r>
          </a:p>
          <a:p>
            <a:pPr fontAlgn="base"/>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Backup all your emails and attachments in Gmail</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8" name="矩形 27">
            <a:extLst>
              <a:ext uri="{FF2B5EF4-FFF2-40B4-BE49-F238E27FC236}">
                <a16:creationId xmlns:a16="http://schemas.microsoft.com/office/drawing/2014/main" id="{E4CE1F85-FD0C-4D0C-C95A-F05823150611}"/>
              </a:ext>
            </a:extLst>
          </p:cNvPr>
          <p:cNvSpPr/>
          <p:nvPr/>
        </p:nvSpPr>
        <p:spPr>
          <a:xfrm>
            <a:off x="1349739" y="4191148"/>
            <a:ext cx="5054812" cy="800219"/>
          </a:xfrm>
          <a:prstGeom prst="rect">
            <a:avLst/>
          </a:prstGeom>
        </p:spPr>
        <p:txBody>
          <a:bodyPr wrap="square">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Google Drive</a:t>
            </a:r>
          </a:p>
          <a:p>
            <a:r>
              <a:rPr lang="en" altLang="zh-TW" sz="1600">
                <a:solidFill>
                  <a:schemeClr val="bg1"/>
                </a:solidFill>
                <a:latin typeface="Arial" panose="020B0604020202020204" pitchFamily="34" charset="0"/>
                <a:cs typeface="Arial" panose="020B0604020202020204" pitchFamily="34" charset="0"/>
              </a:rPr>
              <a:t>Backup all your file versions in Google Drive and supports My Drive and Shared Drive</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28">
            <a:extLst>
              <a:ext uri="{FF2B5EF4-FFF2-40B4-BE49-F238E27FC236}">
                <a16:creationId xmlns:a16="http://schemas.microsoft.com/office/drawing/2014/main" id="{B3B56EF7-44EB-6EDB-F5E4-AEF4547F9437}"/>
              </a:ext>
            </a:extLst>
          </p:cNvPr>
          <p:cNvSpPr/>
          <p:nvPr/>
        </p:nvSpPr>
        <p:spPr>
          <a:xfrm>
            <a:off x="1349740" y="5190729"/>
            <a:ext cx="4831089" cy="553998"/>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Contacts</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fontAlgn="base"/>
            <a:r>
              <a:rPr lang="en" altLang="zh-TW" sz="1600">
                <a:solidFill>
                  <a:schemeClr val="bg1"/>
                </a:solidFill>
                <a:latin typeface="Arial" panose="020B0604020202020204" pitchFamily="34" charset="0"/>
                <a:cs typeface="Arial" panose="020B0604020202020204" pitchFamily="34" charset="0"/>
              </a:rPr>
              <a:t>Backup all your contacts in Google Contacts</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矩形 29">
            <a:extLst>
              <a:ext uri="{FF2B5EF4-FFF2-40B4-BE49-F238E27FC236}">
                <a16:creationId xmlns:a16="http://schemas.microsoft.com/office/drawing/2014/main" id="{A89B0F7A-5028-19C4-7079-203333BF8EE1}"/>
              </a:ext>
            </a:extLst>
          </p:cNvPr>
          <p:cNvSpPr/>
          <p:nvPr/>
        </p:nvSpPr>
        <p:spPr>
          <a:xfrm>
            <a:off x="1367850" y="5944774"/>
            <a:ext cx="5112207"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Calendar</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fontAlgn="base"/>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Backup all your events and attachments in Google Calendar</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CD388BF4-95AD-0317-6BA5-28159792541A}"/>
              </a:ext>
            </a:extLst>
          </p:cNvPr>
          <p:cNvSpPr/>
          <p:nvPr/>
        </p:nvSpPr>
        <p:spPr>
          <a:xfrm>
            <a:off x="7272285" y="3488181"/>
            <a:ext cx="4432015"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Outlook</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fontAlgn="base"/>
            <a:r>
              <a:rPr lang="en" altLang="zh-TW" sz="1400">
                <a:solidFill>
                  <a:schemeClr val="bg1"/>
                </a:solidFill>
                <a:latin typeface="Arial" panose="020B0604020202020204" pitchFamily="34" charset="0"/>
                <a:cs typeface="Arial" panose="020B0604020202020204" pitchFamily="34" charset="0"/>
              </a:rPr>
              <a:t>Backup all your emails and attachments in Outlook</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936F32C2-180C-1982-A7D7-C8FF2ED14509}"/>
              </a:ext>
            </a:extLst>
          </p:cNvPr>
          <p:cNvSpPr/>
          <p:nvPr/>
        </p:nvSpPr>
        <p:spPr>
          <a:xfrm>
            <a:off x="7272286" y="4138877"/>
            <a:ext cx="3710213"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Contacts (People)</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fontAlgn="base"/>
            <a:r>
              <a:rPr lang="en" altLang="zh-TW" sz="1400">
                <a:solidFill>
                  <a:schemeClr val="bg1"/>
                </a:solidFill>
                <a:latin typeface="Arial" panose="020B0604020202020204" pitchFamily="34" charset="0"/>
                <a:cs typeface="Arial" panose="020B0604020202020204" pitchFamily="34" charset="0"/>
              </a:rPr>
              <a:t>Backup all your contacts in Outlook People</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C86DC165-AA80-3C9A-DB4F-AD8F3890529D}"/>
              </a:ext>
            </a:extLst>
          </p:cNvPr>
          <p:cNvSpPr/>
          <p:nvPr/>
        </p:nvSpPr>
        <p:spPr>
          <a:xfrm>
            <a:off x="7272285" y="4855493"/>
            <a:ext cx="4831088" cy="738664"/>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Calendar</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fontAlgn="base"/>
            <a:r>
              <a:rPr lang="en" altLang="zh-TW" sz="1400">
                <a:solidFill>
                  <a:schemeClr val="bg1"/>
                </a:solidFill>
                <a:latin typeface="Arial" panose="020B0604020202020204" pitchFamily="34" charset="0"/>
                <a:cs typeface="Arial" panose="020B0604020202020204" pitchFamily="34" charset="0"/>
              </a:rPr>
              <a:t>Backup all your events and attachments in Outlook Calendar</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86893A07-F358-1E2F-5384-E6D0D2C88098}"/>
              </a:ext>
            </a:extLst>
          </p:cNvPr>
          <p:cNvSpPr/>
          <p:nvPr/>
        </p:nvSpPr>
        <p:spPr>
          <a:xfrm>
            <a:off x="7272285" y="5766954"/>
            <a:ext cx="4282376" cy="738664"/>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SharePoint &amp; OneDrive</a:t>
            </a:r>
          </a:p>
          <a:p>
            <a:pPr fontAlgn="base"/>
            <a:r>
              <a:rPr lang="en" altLang="zh-TW" sz="1400">
                <a:solidFill>
                  <a:schemeClr val="bg1"/>
                </a:solidFill>
                <a:latin typeface="Arial" panose="020B0604020202020204" pitchFamily="34" charset="0"/>
                <a:cs typeface="Arial" panose="020B0604020202020204" pitchFamily="34" charset="0"/>
              </a:rPr>
              <a:t>Backup your SharePoint and OneDrive files including OneNote</a:t>
            </a:r>
            <a:r>
              <a:rPr lang="en" altLang="zh-TW" sz="1400">
                <a:latin typeface="Arial" panose="020B0604020202020204" pitchFamily="34" charset="0"/>
                <a:cs typeface="Arial" panose="020B0604020202020204" pitchFamily="34" charset="0"/>
              </a:rPr>
              <a:t>.</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34">
            <a:extLst>
              <a:ext uri="{FF2B5EF4-FFF2-40B4-BE49-F238E27FC236}">
                <a16:creationId xmlns:a16="http://schemas.microsoft.com/office/drawing/2014/main" id="{839EFB14-CBEE-7EBB-C741-529634DFEC21}"/>
              </a:ext>
            </a:extLst>
          </p:cNvPr>
          <p:cNvSpPr/>
          <p:nvPr/>
        </p:nvSpPr>
        <p:spPr>
          <a:xfrm>
            <a:off x="2103298" y="1637934"/>
            <a:ext cx="8921181" cy="1015663"/>
          </a:xfrm>
          <a:prstGeom prst="rect">
            <a:avLst/>
          </a:prstGeom>
        </p:spPr>
        <p:txBody>
          <a:bodyPr wrap="square">
            <a:spAutoFit/>
          </a:bodyPr>
          <a:lstStyle/>
          <a:p>
            <a:pPr>
              <a:buClr>
                <a:srgbClr val="4092E5"/>
              </a:buClr>
            </a:pPr>
            <a:r>
              <a:rPr lang="en" altLang="zh-TW" sz="2000">
                <a:solidFill>
                  <a:schemeClr val="bg1"/>
                </a:solidFill>
                <a:latin typeface="Arial" panose="020B0604020202020204" pitchFamily="34" charset="0"/>
                <a:cs typeface="Arial" panose="020B0604020202020204" pitchFamily="34" charset="0"/>
              </a:rPr>
              <a:t>With Boxafe, you do not need to worry about data loss. You can backup files, emails, calendars and contacts from Google™ Workspace and Microsoft 365</a:t>
            </a:r>
            <a:r>
              <a:rPr lang="en" altLang="zh-TW" sz="2000" baseline="30000">
                <a:solidFill>
                  <a:schemeClr val="bg1"/>
                </a:solidFill>
                <a:latin typeface="Arial" panose="020B0604020202020204" pitchFamily="34" charset="0"/>
                <a:cs typeface="Arial" panose="020B0604020202020204" pitchFamily="34" charset="0"/>
              </a:rPr>
              <a:t>®</a:t>
            </a:r>
            <a:r>
              <a:rPr lang="en" altLang="zh-TW" sz="2000">
                <a:solidFill>
                  <a:schemeClr val="bg1"/>
                </a:solidFill>
                <a:latin typeface="Arial" panose="020B0604020202020204" pitchFamily="34" charset="0"/>
                <a:cs typeface="Arial" panose="020B0604020202020204" pitchFamily="34" charset="0"/>
              </a:rPr>
              <a:t> into the QNAP NAS.</a:t>
            </a:r>
            <a:endParaRPr lang="zh-TW" altLang="en-US" sz="2000">
              <a:solidFill>
                <a:schemeClr val="bg1"/>
              </a:solidFill>
              <a:latin typeface="Arial" panose="020B0604020202020204" pitchFamily="34" charset="0"/>
              <a:cs typeface="Arial" panose="020B0604020202020204" pitchFamily="34" charset="0"/>
            </a:endParaRPr>
          </a:p>
        </p:txBody>
      </p:sp>
      <p:sp>
        <p:nvSpPr>
          <p:cNvPr id="36" name="Google Shape;79;p16">
            <a:extLst>
              <a:ext uri="{FF2B5EF4-FFF2-40B4-BE49-F238E27FC236}">
                <a16:creationId xmlns:a16="http://schemas.microsoft.com/office/drawing/2014/main" id="{01CBC19E-AD5D-8DF7-C479-DA6E66729046}"/>
              </a:ext>
            </a:extLst>
          </p:cNvPr>
          <p:cNvSpPr txBox="1">
            <a:spLocks/>
          </p:cNvSpPr>
          <p:nvPr/>
        </p:nvSpPr>
        <p:spPr>
          <a:xfrm>
            <a:off x="469557" y="324150"/>
            <a:ext cx="11422496" cy="13488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Google™ Workspace and Microsoft 365</a:t>
            </a:r>
            <a:r>
              <a:rPr lang="en-US" altLang="zh-TW" sz="3600" b="1"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total backup solution with Boxafe</a:t>
            </a:r>
            <a:endParaRPr 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889610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378820" y="356818"/>
            <a:ext cx="11384812" cy="1373315"/>
          </a:xfrm>
        </p:spPr>
        <p:txBody>
          <a:bodyPr>
            <a:noAutofit/>
          </a:bodyPr>
          <a:lstStyle/>
          <a:p>
            <a:pPr algn="ct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All-in-one solution for hosting virtual machines </a:t>
            </a:r>
            <a:b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b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and containerized apps</a:t>
            </a:r>
            <a:endPar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17401" y="1990505"/>
            <a:ext cx="1146380" cy="1146380"/>
          </a:xfrm>
          <a:prstGeom prst="rect">
            <a:avLst/>
          </a:prstGeom>
        </p:spPr>
      </p:pic>
      <p:sp>
        <p:nvSpPr>
          <p:cNvPr id="4" name="矩形 3">
            <a:extLst>
              <a:ext uri="{FF2B5EF4-FFF2-40B4-BE49-F238E27FC236}">
                <a16:creationId xmlns:a16="http://schemas.microsoft.com/office/drawing/2014/main" id="{27BF68AF-F0DA-AB46-BD75-2A72588E91DB}"/>
              </a:ext>
            </a:extLst>
          </p:cNvPr>
          <p:cNvSpPr/>
          <p:nvPr/>
        </p:nvSpPr>
        <p:spPr>
          <a:xfrm>
            <a:off x="2223611" y="2202745"/>
            <a:ext cx="3456331" cy="523220"/>
          </a:xfrm>
          <a:prstGeom prst="rect">
            <a:avLst/>
          </a:prstGeom>
        </p:spPr>
        <p:txBody>
          <a:bodyPr wrap="none">
            <a:spAutoFit/>
          </a:bodyPr>
          <a:lstStyle/>
          <a:p>
            <a:pPr algn="ctr" fontAlgn="base"/>
            <a:r>
              <a:rPr lang="en-US" altLang="zh-TW" sz="2800">
                <a:solidFill>
                  <a:schemeClr val="bg1"/>
                </a:solidFill>
                <a:latin typeface="Arial" panose="020B0604020202020204" pitchFamily="34" charset="0"/>
                <a:ea typeface="微軟正黑體" panose="020B0604030504040204" pitchFamily="34" charset="-120"/>
                <a:cs typeface="Arial" panose="020B0604020202020204" pitchFamily="34" charset="0"/>
              </a:rPr>
              <a:t>Virtualization Station</a:t>
            </a:r>
          </a:p>
        </p:txBody>
      </p:sp>
      <p:sp>
        <p:nvSpPr>
          <p:cNvPr id="5" name="矩形 4">
            <a:extLst>
              <a:ext uri="{FF2B5EF4-FFF2-40B4-BE49-F238E27FC236}">
                <a16:creationId xmlns:a16="http://schemas.microsoft.com/office/drawing/2014/main" id="{39185FD8-4283-1245-94CA-A53458AC986B}"/>
              </a:ext>
            </a:extLst>
          </p:cNvPr>
          <p:cNvSpPr/>
          <p:nvPr/>
        </p:nvSpPr>
        <p:spPr>
          <a:xfrm>
            <a:off x="7478479" y="2202745"/>
            <a:ext cx="2964273" cy="523220"/>
          </a:xfrm>
          <a:prstGeom prst="rect">
            <a:avLst/>
          </a:prstGeom>
        </p:spPr>
        <p:txBody>
          <a:bodyPr wrap="none">
            <a:spAutoFit/>
          </a:bodyPr>
          <a:lstStyle/>
          <a:p>
            <a:pPr algn="ctr" fontAlgn="base"/>
            <a:r>
              <a:rPr lang="en-US" altLang="zh-TW" sz="2800">
                <a:solidFill>
                  <a:schemeClr val="bg1"/>
                </a:solidFill>
                <a:latin typeface="Arial" panose="020B0604020202020204" pitchFamily="34" charset="0"/>
                <a:ea typeface="微軟正黑體" panose="020B0604030504040204" pitchFamily="34" charset="-120"/>
                <a:cs typeface="Arial" panose="020B0604020202020204" pitchFamily="34" charset="0"/>
              </a:rPr>
              <a:t>Container Station</a:t>
            </a: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92528" y="1942109"/>
            <a:ext cx="1144587" cy="1146380"/>
          </a:xfrm>
          <a:prstGeom prst="rect">
            <a:avLst/>
          </a:prstGeom>
        </p:spPr>
      </p:pic>
      <p:grpSp>
        <p:nvGrpSpPr>
          <p:cNvPr id="41" name="群組 40">
            <a:extLst>
              <a:ext uri="{FF2B5EF4-FFF2-40B4-BE49-F238E27FC236}">
                <a16:creationId xmlns:a16="http://schemas.microsoft.com/office/drawing/2014/main" id="{E672C8C9-68D3-41FB-9B1F-4FC959782DBA}"/>
              </a:ext>
            </a:extLst>
          </p:cNvPr>
          <p:cNvGrpSpPr/>
          <p:nvPr/>
        </p:nvGrpSpPr>
        <p:grpSpPr>
          <a:xfrm>
            <a:off x="6236473" y="4014264"/>
            <a:ext cx="5133698" cy="2290602"/>
            <a:chOff x="4572000" y="2832757"/>
            <a:chExt cx="4030362" cy="1798305"/>
          </a:xfrm>
        </p:grpSpPr>
        <p:sp>
          <p:nvSpPr>
            <p:cNvPr id="26" name="矩形 25">
              <a:extLst>
                <a:ext uri="{FF2B5EF4-FFF2-40B4-BE49-F238E27FC236}">
                  <a16:creationId xmlns:a16="http://schemas.microsoft.com/office/drawing/2014/main" id="{142536B5-24ED-48EC-BB8D-E51B0FCF1710}"/>
                </a:ext>
              </a:extLst>
            </p:cNvPr>
            <p:cNvSpPr/>
            <p:nvPr/>
          </p:nvSpPr>
          <p:spPr>
            <a:xfrm>
              <a:off x="4572000" y="2832757"/>
              <a:ext cx="972713" cy="9882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7" name="矩形 26">
              <a:extLst>
                <a:ext uri="{FF2B5EF4-FFF2-40B4-BE49-F238E27FC236}">
                  <a16:creationId xmlns:a16="http://schemas.microsoft.com/office/drawing/2014/main" id="{3339241D-0911-4579-99CD-426C44EC077C}"/>
                </a:ext>
              </a:extLst>
            </p:cNvPr>
            <p:cNvSpPr/>
            <p:nvPr/>
          </p:nvSpPr>
          <p:spPr>
            <a:xfrm>
              <a:off x="5606508" y="2832757"/>
              <a:ext cx="2995854" cy="988253"/>
            </a:xfrm>
            <a:prstGeom prst="rect">
              <a:avLst/>
            </a:prstGeom>
            <a:noFill/>
            <a:ln>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5604280" y="2833521"/>
              <a:ext cx="1008067" cy="196208"/>
            </a:xfrm>
            <a:prstGeom prst="rect">
              <a:avLst/>
            </a:prstGeom>
            <a:noFill/>
          </p:spPr>
          <p:txBody>
            <a:bodyPr wrap="square" rtlCol="0">
              <a:spAutoFit/>
            </a:bodyPr>
            <a:lstStyle/>
            <a:p>
              <a:r>
                <a:rPr lang="en-US" altLang="zh-TW" sz="1100" b="1">
                  <a:solidFill>
                    <a:schemeClr val="bg1"/>
                  </a:solidFill>
                  <a:latin typeface="微軟正黑體" panose="020B0604030504040204" pitchFamily="34" charset="-120"/>
                  <a:ea typeface="微軟正黑體" panose="020B0604030504040204" pitchFamily="34" charset="-120"/>
                </a:rPr>
                <a:t>Container</a:t>
              </a:r>
              <a:endParaRPr lang="zh-TW" altLang="en-US" sz="1100" b="1">
                <a:solidFill>
                  <a:schemeClr val="bg1"/>
                </a:solidFill>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A5A70353-3146-47D3-973F-674C4FD5EF18}"/>
                </a:ext>
              </a:extLst>
            </p:cNvPr>
            <p:cNvSpPr/>
            <p:nvPr/>
          </p:nvSpPr>
          <p:spPr>
            <a:xfrm>
              <a:off x="5677200"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Application</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0" name="矩形 29">
              <a:extLst>
                <a:ext uri="{FF2B5EF4-FFF2-40B4-BE49-F238E27FC236}">
                  <a16:creationId xmlns:a16="http://schemas.microsoft.com/office/drawing/2014/main" id="{4B490B6E-08C7-4305-8F82-AB1986CF3DB7}"/>
                </a:ext>
              </a:extLst>
            </p:cNvPr>
            <p:cNvSpPr/>
            <p:nvPr/>
          </p:nvSpPr>
          <p:spPr>
            <a:xfrm>
              <a:off x="6649972"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Application</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1" name="矩形 30">
              <a:extLst>
                <a:ext uri="{FF2B5EF4-FFF2-40B4-BE49-F238E27FC236}">
                  <a16:creationId xmlns:a16="http://schemas.microsoft.com/office/drawing/2014/main" id="{B85574E7-1A2C-424E-BD63-0D6C724AB380}"/>
                </a:ext>
              </a:extLst>
            </p:cNvPr>
            <p:cNvSpPr/>
            <p:nvPr/>
          </p:nvSpPr>
          <p:spPr>
            <a:xfrm>
              <a:off x="7610777"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Application</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矩形 31">
              <a:extLst>
                <a:ext uri="{FF2B5EF4-FFF2-40B4-BE49-F238E27FC236}">
                  <a16:creationId xmlns:a16="http://schemas.microsoft.com/office/drawing/2014/main" id="{7E113304-1BBA-437D-8BDD-707F68FF96EB}"/>
                </a:ext>
              </a:extLst>
            </p:cNvPr>
            <p:cNvSpPr/>
            <p:nvPr/>
          </p:nvSpPr>
          <p:spPr>
            <a:xfrm>
              <a:off x="5677200"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Filesystem</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3" name="矩形 32">
              <a:extLst>
                <a:ext uri="{FF2B5EF4-FFF2-40B4-BE49-F238E27FC236}">
                  <a16:creationId xmlns:a16="http://schemas.microsoft.com/office/drawing/2014/main" id="{AABC5854-1093-4556-A4C8-CCA0449F43D2}"/>
                </a:ext>
              </a:extLst>
            </p:cNvPr>
            <p:cNvSpPr/>
            <p:nvPr/>
          </p:nvSpPr>
          <p:spPr>
            <a:xfrm>
              <a:off x="6649972"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Filesystem</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4" name="矩形 33">
              <a:extLst>
                <a:ext uri="{FF2B5EF4-FFF2-40B4-BE49-F238E27FC236}">
                  <a16:creationId xmlns:a16="http://schemas.microsoft.com/office/drawing/2014/main" id="{76F5C093-51BD-47A6-9925-7814001F51A3}"/>
                </a:ext>
              </a:extLst>
            </p:cNvPr>
            <p:cNvSpPr/>
            <p:nvPr/>
          </p:nvSpPr>
          <p:spPr>
            <a:xfrm>
              <a:off x="7610777"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Filesystem</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4572000" y="2895861"/>
              <a:ext cx="972714" cy="338281"/>
            </a:xfrm>
            <a:prstGeom prst="rect">
              <a:avLst/>
            </a:prstGeom>
            <a:noFill/>
          </p:spPr>
          <p:txBody>
            <a:bodyPr wrap="square" rtlCol="0">
              <a:spAutoFit/>
            </a:bodyPr>
            <a:lstStyle/>
            <a:p>
              <a:pPr algn="ctr"/>
              <a:r>
                <a:rPr lang="en-US" altLang="zh-TW" sz="1100" b="1">
                  <a:latin typeface="微軟正黑體" panose="020B0604030504040204" pitchFamily="34" charset="-120"/>
                  <a:ea typeface="微軟正黑體" panose="020B0604030504040204" pitchFamily="34" charset="-120"/>
                </a:rPr>
                <a:t>Container Station</a:t>
              </a:r>
              <a:endParaRPr lang="zh-TW" altLang="en-US" sz="1100" b="1">
                <a:latin typeface="微軟正黑體" panose="020B0604030504040204" pitchFamily="34" charset="-120"/>
                <a:ea typeface="微軟正黑體" panose="020B0604030504040204" pitchFamily="34" charset="-120"/>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7482" y="3368305"/>
              <a:ext cx="399720" cy="336907"/>
            </a:xfrm>
            <a:prstGeom prst="rect">
              <a:avLst/>
            </a:prstGeom>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67203" y="3419845"/>
              <a:ext cx="424864" cy="285367"/>
            </a:xfrm>
            <a:prstGeom prst="rect">
              <a:avLst/>
            </a:prstGeom>
          </p:spPr>
        </p:pic>
        <p:sp>
          <p:nvSpPr>
            <p:cNvPr id="39" name="矩形 38">
              <a:extLst>
                <a:ext uri="{FF2B5EF4-FFF2-40B4-BE49-F238E27FC236}">
                  <a16:creationId xmlns:a16="http://schemas.microsoft.com/office/drawing/2014/main" id="{501ECC3E-3003-41FC-AA0F-8C941BD4BE71}"/>
                </a:ext>
              </a:extLst>
            </p:cNvPr>
            <p:cNvSpPr/>
            <p:nvPr/>
          </p:nvSpPr>
          <p:spPr>
            <a:xfrm>
              <a:off x="4572000" y="3924611"/>
              <a:ext cx="4030362" cy="31013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Host OS</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0" name="矩形 39">
              <a:extLst>
                <a:ext uri="{FF2B5EF4-FFF2-40B4-BE49-F238E27FC236}">
                  <a16:creationId xmlns:a16="http://schemas.microsoft.com/office/drawing/2014/main" id="{C44D6F11-E2B8-49DC-9CCF-0E066D0566EE}"/>
                </a:ext>
              </a:extLst>
            </p:cNvPr>
            <p:cNvSpPr/>
            <p:nvPr/>
          </p:nvSpPr>
          <p:spPr>
            <a:xfrm>
              <a:off x="4572000" y="4320923"/>
              <a:ext cx="4030362" cy="310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rPr>
                <a:t>Hardware</a:t>
              </a:r>
              <a:endParaRPr lang="zh-TW" altLang="en-US" sz="1100" b="1">
                <a:solidFill>
                  <a:schemeClr val="tx1"/>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nvGrpSpPr>
          <p:cNvPr id="7" name="群組 6">
            <a:extLst>
              <a:ext uri="{FF2B5EF4-FFF2-40B4-BE49-F238E27FC236}">
                <a16:creationId xmlns:a16="http://schemas.microsoft.com/office/drawing/2014/main" id="{F86B1EE8-4499-13A5-D08D-49F3F705AD6E}"/>
              </a:ext>
            </a:extLst>
          </p:cNvPr>
          <p:cNvGrpSpPr/>
          <p:nvPr/>
        </p:nvGrpSpPr>
        <p:grpSpPr>
          <a:xfrm>
            <a:off x="791850" y="4503523"/>
            <a:ext cx="5133695" cy="951047"/>
            <a:chOff x="380456" y="4605816"/>
            <a:chExt cx="5844946" cy="1082810"/>
          </a:xfrm>
        </p:grpSpPr>
        <p:grpSp>
          <p:nvGrpSpPr>
            <p:cNvPr id="25" name="群組 24">
              <a:extLst>
                <a:ext uri="{FF2B5EF4-FFF2-40B4-BE49-F238E27FC236}">
                  <a16:creationId xmlns:a16="http://schemas.microsoft.com/office/drawing/2014/main" id="{0D4C30CE-07E9-42F5-9A44-8B52AF11412F}"/>
                </a:ext>
              </a:extLst>
            </p:cNvPr>
            <p:cNvGrpSpPr/>
            <p:nvPr/>
          </p:nvGrpSpPr>
          <p:grpSpPr>
            <a:xfrm>
              <a:off x="380456" y="4614344"/>
              <a:ext cx="4632333" cy="1065754"/>
              <a:chOff x="1360606" y="1631086"/>
              <a:chExt cx="3007657" cy="703044"/>
            </a:xfrm>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6" y="1631086"/>
                <a:ext cx="3007657" cy="703044"/>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微軟正黑體" panose="020B0604030504040204" pitchFamily="34" charset="-120"/>
                    <a:ea typeface="微軟正黑體" panose="020B0604030504040204" pitchFamily="34" charset="-120"/>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9006" y="1755316"/>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71376"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76423" y="1889079"/>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88031" y="1779103"/>
                <a:ext cx="452027" cy="399363"/>
              </a:xfrm>
              <a:prstGeom prst="rect">
                <a:avLst/>
              </a:prstGeom>
            </p:spPr>
          </p:pic>
        </p:grpSp>
        <p:pic>
          <p:nvPicPr>
            <p:cNvPr id="8" name="Picture 7">
              <a:extLst>
                <a:ext uri="{FF2B5EF4-FFF2-40B4-BE49-F238E27FC236}">
                  <a16:creationId xmlns:a16="http://schemas.microsoft.com/office/drawing/2014/main" id="{AD77499E-F4B6-AB4F-A791-9617E25F343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42592" y="4605816"/>
              <a:ext cx="1082810" cy="1082810"/>
            </a:xfrm>
            <a:prstGeom prst="rect">
              <a:avLst/>
            </a:prstGeom>
          </p:spPr>
        </p:pic>
      </p:grpSp>
      <p:sp>
        <p:nvSpPr>
          <p:cNvPr id="37" name="矩形 36">
            <a:extLst>
              <a:ext uri="{FF2B5EF4-FFF2-40B4-BE49-F238E27FC236}">
                <a16:creationId xmlns:a16="http://schemas.microsoft.com/office/drawing/2014/main" id="{0819BEA9-CCFD-DAA8-D45F-8208799A72FE}"/>
              </a:ext>
            </a:extLst>
          </p:cNvPr>
          <p:cNvSpPr/>
          <p:nvPr/>
        </p:nvSpPr>
        <p:spPr>
          <a:xfrm>
            <a:off x="885333" y="3221788"/>
            <a:ext cx="4942085" cy="738664"/>
          </a:xfrm>
          <a:prstGeom prst="rect">
            <a:avLst/>
          </a:prstGeom>
        </p:spPr>
        <p:txBody>
          <a:bodyPr wrap="square">
            <a:spAutoFit/>
          </a:bodyPr>
          <a:lstStyle/>
          <a:p>
            <a:pPr>
              <a:buClr>
                <a:schemeClr val="bg1"/>
              </a:buCl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Virtualization Station allows you to create virtual machines (VM) 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Turbo NAS, supporting Windows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Linux</a:t>
            </a:r>
            <a:r>
              <a:rPr lang="en-US" altLang="zh-TW" sz="14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UNIX</a:t>
            </a:r>
            <a:r>
              <a:rPr lang="en-US" altLang="zh-TW" sz="14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Android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rPr>
              <a:t>QuTScloud</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 operating systems.</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2" name="矩形 41">
            <a:extLst>
              <a:ext uri="{FF2B5EF4-FFF2-40B4-BE49-F238E27FC236}">
                <a16:creationId xmlns:a16="http://schemas.microsoft.com/office/drawing/2014/main" id="{156FC963-8D0B-3D5E-3D0B-DEB0198BDFDC}"/>
              </a:ext>
            </a:extLst>
          </p:cNvPr>
          <p:cNvSpPr/>
          <p:nvPr/>
        </p:nvSpPr>
        <p:spPr>
          <a:xfrm>
            <a:off x="6091538" y="3201094"/>
            <a:ext cx="5504957" cy="738664"/>
          </a:xfrm>
          <a:prstGeom prst="rect">
            <a:avLst/>
          </a:prstGeom>
        </p:spPr>
        <p:txBody>
          <a:bodyPr wrap="square" lIns="91440" tIns="45720" rIns="91440" bIns="45720" anchor="t">
            <a:spAutoFit/>
          </a:bodyPr>
          <a:lstStyle/>
          <a:p>
            <a:pPr>
              <a:buClr>
                <a:schemeClr val="bg1"/>
              </a:buCl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Experience LXD and Docker</a:t>
            </a:r>
            <a:r>
              <a:rPr lang="en-US" altLang="zh-TW" sz="14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 lightweight virtualization technologies, download apps from the Docker Hub Registry</a:t>
            </a:r>
            <a:r>
              <a:rPr lang="en-US" altLang="zh-TW" sz="1400"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 import/export containers, and create abundant microservices.</a:t>
            </a:r>
            <a:endParaRPr lang="zh-TW"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68945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8" descr="一張含有 螢幕擷取畫面 的圖片&#10;&#10;自動產生的描述">
            <a:extLst>
              <a:ext uri="{FF2B5EF4-FFF2-40B4-BE49-F238E27FC236}">
                <a16:creationId xmlns:a16="http://schemas.microsoft.com/office/drawing/2014/main" id="{CA69C0BE-818D-2B40-B427-3188FA74B3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7086"/>
          <a:stretch/>
        </p:blipFill>
        <p:spPr>
          <a:xfrm>
            <a:off x="5995224" y="1541283"/>
            <a:ext cx="5873752" cy="2608065"/>
          </a:xfrm>
          <a:prstGeom prst="rect">
            <a:avLst/>
          </a:prstGeom>
        </p:spPr>
      </p:pic>
      <p:pic>
        <p:nvPicPr>
          <p:cNvPr id="5" name="圖片 9" descr="一張含有 螢幕擷取畫面 的圖片&#10;&#10;自動產生的描述">
            <a:extLst>
              <a:ext uri="{FF2B5EF4-FFF2-40B4-BE49-F238E27FC236}">
                <a16:creationId xmlns:a16="http://schemas.microsoft.com/office/drawing/2014/main" id="{7E8CB21F-BC81-0C42-880C-C329C9A4D6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5224" y="4223136"/>
            <a:ext cx="5898847" cy="2201953"/>
          </a:xfrm>
          <a:prstGeom prst="rect">
            <a:avLst/>
          </a:prstGeom>
          <a:effectLst>
            <a:outerShdw blurRad="317500" dist="38100" dir="16200000" rotWithShape="0">
              <a:prstClr val="black">
                <a:alpha val="40000"/>
              </a:prstClr>
            </a:outerShdw>
          </a:effectLst>
        </p:spPr>
      </p:pic>
      <p:sp>
        <p:nvSpPr>
          <p:cNvPr id="8" name="標題 1">
            <a:extLst>
              <a:ext uri="{FF2B5EF4-FFF2-40B4-BE49-F238E27FC236}">
                <a16:creationId xmlns:a16="http://schemas.microsoft.com/office/drawing/2014/main" id="{C7D71820-9B10-804A-BBA5-9165570ED34B}"/>
              </a:ext>
            </a:extLst>
          </p:cNvPr>
          <p:cNvSpPr txBox="1">
            <a:spLocks/>
          </p:cNvSpPr>
          <p:nvPr/>
        </p:nvSpPr>
        <p:spPr>
          <a:xfrm>
            <a:off x="772755" y="432911"/>
            <a:ext cx="10381056" cy="96163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 altLang="zh-TW" sz="3600" b="1">
                <a:solidFill>
                  <a:schemeClr val="bg1"/>
                </a:solidFill>
                <a:latin typeface="Arial" panose="020B0604020202020204" pitchFamily="34" charset="0"/>
                <a:cs typeface="Arial" panose="020B0604020202020204" pitchFamily="34" charset="0"/>
              </a:rPr>
              <a:t>SR-IOV improves the network performance of virtual machines by 20% with HW acceleration</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9" name="群組 8">
            <a:extLst>
              <a:ext uri="{FF2B5EF4-FFF2-40B4-BE49-F238E27FC236}">
                <a16:creationId xmlns:a16="http://schemas.microsoft.com/office/drawing/2014/main" id="{04577301-9783-4A0E-82C1-640AE9C817BE}"/>
              </a:ext>
            </a:extLst>
          </p:cNvPr>
          <p:cNvGrpSpPr/>
          <p:nvPr/>
        </p:nvGrpSpPr>
        <p:grpSpPr>
          <a:xfrm>
            <a:off x="602931" y="3585023"/>
            <a:ext cx="5255285" cy="2709788"/>
            <a:chOff x="343042" y="3253228"/>
            <a:chExt cx="3555922" cy="1909077"/>
          </a:xfrm>
        </p:grpSpPr>
        <p:sp>
          <p:nvSpPr>
            <p:cNvPr id="10" name="矩形: 圓角 9">
              <a:extLst>
                <a:ext uri="{FF2B5EF4-FFF2-40B4-BE49-F238E27FC236}">
                  <a16:creationId xmlns:a16="http://schemas.microsoft.com/office/drawing/2014/main" id="{2AD8C566-AB25-4738-B48C-9E3E461450C6}"/>
                </a:ext>
              </a:extLst>
            </p:cNvPr>
            <p:cNvSpPr/>
            <p:nvPr/>
          </p:nvSpPr>
          <p:spPr>
            <a:xfrm>
              <a:off x="457951" y="3887902"/>
              <a:ext cx="3441013" cy="590535"/>
            </a:xfrm>
            <a:prstGeom prst="roundRect">
              <a:avLst>
                <a:gd name="adj" fmla="val 11968"/>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1" name="矩形: 圓角 10">
              <a:extLst>
                <a:ext uri="{FF2B5EF4-FFF2-40B4-BE49-F238E27FC236}">
                  <a16:creationId xmlns:a16="http://schemas.microsoft.com/office/drawing/2014/main" id="{34B00C4D-4C3B-4AD0-8EA7-6B7455B9870A}"/>
                </a:ext>
              </a:extLst>
            </p:cNvPr>
            <p:cNvSpPr/>
            <p:nvPr/>
          </p:nvSpPr>
          <p:spPr>
            <a:xfrm>
              <a:off x="457951" y="4571770"/>
              <a:ext cx="3441013" cy="590535"/>
            </a:xfrm>
            <a:prstGeom prst="roundRect">
              <a:avLst>
                <a:gd name="adj" fmla="val 11968"/>
              </a:avLst>
            </a:prstGeom>
            <a:solidFill>
              <a:schemeClr val="bg1">
                <a:lumMod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12" name="圖形 11">
              <a:extLst>
                <a:ext uri="{FF2B5EF4-FFF2-40B4-BE49-F238E27FC236}">
                  <a16:creationId xmlns:a16="http://schemas.microsoft.com/office/drawing/2014/main" id="{8C18E32B-395C-41AE-9151-1D7DDDB21D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684" y="3691887"/>
              <a:ext cx="143085" cy="884525"/>
            </a:xfrm>
            <a:prstGeom prst="rect">
              <a:avLst/>
            </a:prstGeom>
          </p:spPr>
        </p:pic>
        <p:pic>
          <p:nvPicPr>
            <p:cNvPr id="13" name="圖形 12">
              <a:extLst>
                <a:ext uri="{FF2B5EF4-FFF2-40B4-BE49-F238E27FC236}">
                  <a16:creationId xmlns:a16="http://schemas.microsoft.com/office/drawing/2014/main" id="{BA447F2F-372E-489E-A122-A91F8F0801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386865" y="3772209"/>
              <a:ext cx="143085" cy="884525"/>
            </a:xfrm>
            <a:prstGeom prst="rect">
              <a:avLst/>
            </a:prstGeom>
          </p:spPr>
        </p:pic>
        <p:pic>
          <p:nvPicPr>
            <p:cNvPr id="14" name="圖形 13">
              <a:extLst>
                <a:ext uri="{FF2B5EF4-FFF2-40B4-BE49-F238E27FC236}">
                  <a16:creationId xmlns:a16="http://schemas.microsoft.com/office/drawing/2014/main" id="{763EF7D7-9B83-4643-B0D5-70A2358083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5662" y="3691887"/>
              <a:ext cx="143085" cy="884525"/>
            </a:xfrm>
            <a:prstGeom prst="rect">
              <a:avLst/>
            </a:prstGeom>
          </p:spPr>
        </p:pic>
        <p:pic>
          <p:nvPicPr>
            <p:cNvPr id="15" name="圖形 14">
              <a:extLst>
                <a:ext uri="{FF2B5EF4-FFF2-40B4-BE49-F238E27FC236}">
                  <a16:creationId xmlns:a16="http://schemas.microsoft.com/office/drawing/2014/main" id="{394E8048-920B-4A26-A795-DFD9D5FD6A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360843" y="3772209"/>
              <a:ext cx="143085" cy="884525"/>
            </a:xfrm>
            <a:prstGeom prst="rect">
              <a:avLst/>
            </a:prstGeom>
          </p:spPr>
        </p:pic>
        <p:pic>
          <p:nvPicPr>
            <p:cNvPr id="16" name="圖形 15">
              <a:extLst>
                <a:ext uri="{FF2B5EF4-FFF2-40B4-BE49-F238E27FC236}">
                  <a16:creationId xmlns:a16="http://schemas.microsoft.com/office/drawing/2014/main" id="{2B540C08-653A-4024-B496-3BBC246580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4702" y="3691887"/>
              <a:ext cx="143085" cy="884525"/>
            </a:xfrm>
            <a:prstGeom prst="rect">
              <a:avLst/>
            </a:prstGeom>
          </p:spPr>
        </p:pic>
        <p:pic>
          <p:nvPicPr>
            <p:cNvPr id="17" name="圖形 16">
              <a:extLst>
                <a:ext uri="{FF2B5EF4-FFF2-40B4-BE49-F238E27FC236}">
                  <a16:creationId xmlns:a16="http://schemas.microsoft.com/office/drawing/2014/main" id="{67B7E411-127F-4642-9280-3B9F8025B7E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279883" y="3772209"/>
              <a:ext cx="143085" cy="884525"/>
            </a:xfrm>
            <a:prstGeom prst="rect">
              <a:avLst/>
            </a:prstGeom>
          </p:spPr>
        </p:pic>
        <p:sp>
          <p:nvSpPr>
            <p:cNvPr id="18" name="矩形: 圓角 17">
              <a:extLst>
                <a:ext uri="{FF2B5EF4-FFF2-40B4-BE49-F238E27FC236}">
                  <a16:creationId xmlns:a16="http://schemas.microsoft.com/office/drawing/2014/main" id="{8DEFF809-E73F-4E88-A444-6E408A99508F}"/>
                </a:ext>
              </a:extLst>
            </p:cNvPr>
            <p:cNvSpPr/>
            <p:nvPr/>
          </p:nvSpPr>
          <p:spPr>
            <a:xfrm>
              <a:off x="1039294"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cs typeface="Arial" panose="020B0604020202020204" pitchFamily="34" charset="0"/>
                </a:rPr>
                <a:t>VM</a:t>
              </a:r>
              <a:endParaRPr lang="zh-TW" altLang="en-US" sz="1100" b="1">
                <a:solidFill>
                  <a:schemeClr val="bg1"/>
                </a:solidFill>
                <a:latin typeface="Arial" panose="020B0604020202020204" pitchFamily="34" charset="0"/>
                <a:cs typeface="Arial" panose="020B0604020202020204" pitchFamily="34" charset="0"/>
              </a:endParaRPr>
            </a:p>
          </p:txBody>
        </p:sp>
        <p:sp>
          <p:nvSpPr>
            <p:cNvPr id="19" name="矩形 18">
              <a:extLst>
                <a:ext uri="{FF2B5EF4-FFF2-40B4-BE49-F238E27FC236}">
                  <a16:creationId xmlns:a16="http://schemas.microsoft.com/office/drawing/2014/main" id="{1ABADB51-4B28-47F1-A2D4-A35C1E6B77C2}"/>
                </a:ext>
              </a:extLst>
            </p:cNvPr>
            <p:cNvSpPr/>
            <p:nvPr/>
          </p:nvSpPr>
          <p:spPr>
            <a:xfrm>
              <a:off x="1039294"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bg1"/>
                  </a:solidFill>
                  <a:latin typeface="Arial" panose="020B0604020202020204" pitchFamily="34" charset="0"/>
                  <a:cs typeface="Arial" panose="020B0604020202020204" pitchFamily="34" charset="0"/>
                </a:rPr>
                <a:t>VF Driver</a:t>
              </a:r>
              <a:endParaRPr lang="zh-TW" altLang="en-US" sz="1000" b="1">
                <a:solidFill>
                  <a:schemeClr val="bg1"/>
                </a:solidFill>
                <a:latin typeface="Arial" panose="020B0604020202020204" pitchFamily="34" charset="0"/>
                <a:cs typeface="Arial" panose="020B0604020202020204" pitchFamily="34" charset="0"/>
              </a:endParaRPr>
            </a:p>
          </p:txBody>
        </p:sp>
        <p:sp>
          <p:nvSpPr>
            <p:cNvPr id="20" name="矩形: 圓角 19">
              <a:extLst>
                <a:ext uri="{FF2B5EF4-FFF2-40B4-BE49-F238E27FC236}">
                  <a16:creationId xmlns:a16="http://schemas.microsoft.com/office/drawing/2014/main" id="{89151B62-1F73-49CD-A900-5F7EC0A8AE18}"/>
                </a:ext>
              </a:extLst>
            </p:cNvPr>
            <p:cNvSpPr/>
            <p:nvPr/>
          </p:nvSpPr>
          <p:spPr>
            <a:xfrm>
              <a:off x="1983713"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cs typeface="Arial" panose="020B0604020202020204" pitchFamily="34" charset="0"/>
                </a:rPr>
                <a:t>VM</a:t>
              </a:r>
              <a:endParaRPr lang="zh-TW" altLang="en-US" sz="1100" b="1">
                <a:solidFill>
                  <a:schemeClr val="bg1"/>
                </a:solidFill>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129FBE66-FA89-466E-B089-8CC8AAEB5857}"/>
                </a:ext>
              </a:extLst>
            </p:cNvPr>
            <p:cNvSpPr/>
            <p:nvPr/>
          </p:nvSpPr>
          <p:spPr>
            <a:xfrm>
              <a:off x="1983713"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bg1"/>
                  </a:solidFill>
                  <a:latin typeface="Arial" panose="020B0604020202020204" pitchFamily="34" charset="0"/>
                  <a:cs typeface="Arial" panose="020B0604020202020204" pitchFamily="34" charset="0"/>
                </a:rPr>
                <a:t>VF Driver</a:t>
              </a:r>
              <a:endParaRPr lang="zh-TW" altLang="en-US" sz="1000" b="1">
                <a:solidFill>
                  <a:schemeClr val="bg1"/>
                </a:solidFill>
                <a:latin typeface="Arial" panose="020B0604020202020204" pitchFamily="34" charset="0"/>
                <a:cs typeface="Arial" panose="020B0604020202020204" pitchFamily="34" charset="0"/>
              </a:endParaRPr>
            </a:p>
          </p:txBody>
        </p:sp>
        <p:sp>
          <p:nvSpPr>
            <p:cNvPr id="22" name="矩形: 圓角 21">
              <a:extLst>
                <a:ext uri="{FF2B5EF4-FFF2-40B4-BE49-F238E27FC236}">
                  <a16:creationId xmlns:a16="http://schemas.microsoft.com/office/drawing/2014/main" id="{69BCD7C8-A06F-4FD8-8EE4-DE51C53FBA0B}"/>
                </a:ext>
              </a:extLst>
            </p:cNvPr>
            <p:cNvSpPr/>
            <p:nvPr/>
          </p:nvSpPr>
          <p:spPr>
            <a:xfrm>
              <a:off x="2905904"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bg1"/>
                  </a:solidFill>
                  <a:latin typeface="Arial" panose="020B0604020202020204" pitchFamily="34" charset="0"/>
                  <a:cs typeface="Arial" panose="020B0604020202020204" pitchFamily="34" charset="0"/>
                </a:rPr>
                <a:t>VM</a:t>
              </a:r>
              <a:endParaRPr lang="zh-TW" altLang="en-US" sz="1100" b="1">
                <a:solidFill>
                  <a:schemeClr val="bg1"/>
                </a:solidFill>
                <a:latin typeface="Arial" panose="020B0604020202020204" pitchFamily="34" charset="0"/>
                <a:cs typeface="Arial" panose="020B0604020202020204" pitchFamily="34" charset="0"/>
              </a:endParaRPr>
            </a:p>
          </p:txBody>
        </p:sp>
        <p:sp>
          <p:nvSpPr>
            <p:cNvPr id="23" name="矩形 22">
              <a:extLst>
                <a:ext uri="{FF2B5EF4-FFF2-40B4-BE49-F238E27FC236}">
                  <a16:creationId xmlns:a16="http://schemas.microsoft.com/office/drawing/2014/main" id="{11D1BB10-C53E-4D1F-ABE3-031B99454613}"/>
                </a:ext>
              </a:extLst>
            </p:cNvPr>
            <p:cNvSpPr/>
            <p:nvPr/>
          </p:nvSpPr>
          <p:spPr>
            <a:xfrm>
              <a:off x="2905904"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bg1"/>
                  </a:solidFill>
                  <a:latin typeface="Arial" panose="020B0604020202020204" pitchFamily="34" charset="0"/>
                  <a:cs typeface="Arial" panose="020B0604020202020204" pitchFamily="34" charset="0"/>
                </a:rPr>
                <a:t>VF Driver</a:t>
              </a:r>
              <a:endParaRPr lang="zh-TW" altLang="en-US" sz="1000" b="1">
                <a:solidFill>
                  <a:schemeClr val="bg1"/>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69583C33-0BA8-408A-B86B-E7B4AA2972F7}"/>
                </a:ext>
              </a:extLst>
            </p:cNvPr>
            <p:cNvSpPr/>
            <p:nvPr/>
          </p:nvSpPr>
          <p:spPr>
            <a:xfrm>
              <a:off x="910292"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tx1"/>
                  </a:solidFill>
                  <a:latin typeface="Arial" panose="020B0604020202020204" pitchFamily="34" charset="0"/>
                  <a:cs typeface="Arial" panose="020B0604020202020204" pitchFamily="34" charset="0"/>
                </a:rPr>
                <a:t>Virtual Function</a:t>
              </a:r>
              <a:endParaRPr lang="zh-TW" altLang="en-US" sz="1000" b="1">
                <a:solidFill>
                  <a:schemeClr val="tx1"/>
                </a:solidFill>
                <a:latin typeface="Arial" panose="020B0604020202020204" pitchFamily="34" charset="0"/>
                <a:cs typeface="Arial" panose="020B0604020202020204" pitchFamily="34" charset="0"/>
              </a:endParaRPr>
            </a:p>
          </p:txBody>
        </p:sp>
        <p:sp>
          <p:nvSpPr>
            <p:cNvPr id="25" name="矩形 24">
              <a:extLst>
                <a:ext uri="{FF2B5EF4-FFF2-40B4-BE49-F238E27FC236}">
                  <a16:creationId xmlns:a16="http://schemas.microsoft.com/office/drawing/2014/main" id="{69CA82F9-2376-4498-8726-E241A74F0C87}"/>
                </a:ext>
              </a:extLst>
            </p:cNvPr>
            <p:cNvSpPr/>
            <p:nvPr/>
          </p:nvSpPr>
          <p:spPr>
            <a:xfrm>
              <a:off x="1900876"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tx1"/>
                  </a:solidFill>
                  <a:latin typeface="Arial" panose="020B0604020202020204" pitchFamily="34" charset="0"/>
                  <a:cs typeface="Arial" panose="020B0604020202020204" pitchFamily="34" charset="0"/>
                </a:rPr>
                <a:t>Virtual Function</a:t>
              </a:r>
              <a:endParaRPr lang="zh-TW" altLang="en-US" sz="1000" b="1">
                <a:solidFill>
                  <a:schemeClr val="tx1"/>
                </a:solidFill>
                <a:latin typeface="Arial" panose="020B0604020202020204" pitchFamily="34" charset="0"/>
                <a:cs typeface="Arial" panose="020B0604020202020204" pitchFamily="34" charset="0"/>
              </a:endParaRPr>
            </a:p>
          </p:txBody>
        </p:sp>
        <p:sp>
          <p:nvSpPr>
            <p:cNvPr id="26" name="矩形 25">
              <a:extLst>
                <a:ext uri="{FF2B5EF4-FFF2-40B4-BE49-F238E27FC236}">
                  <a16:creationId xmlns:a16="http://schemas.microsoft.com/office/drawing/2014/main" id="{0251F52D-ADAA-44FA-8995-C3A4419F4C7B}"/>
                </a:ext>
              </a:extLst>
            </p:cNvPr>
            <p:cNvSpPr/>
            <p:nvPr/>
          </p:nvSpPr>
          <p:spPr>
            <a:xfrm>
              <a:off x="2891459"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tx1"/>
                  </a:solidFill>
                  <a:latin typeface="Arial" panose="020B0604020202020204" pitchFamily="34" charset="0"/>
                  <a:cs typeface="Arial" panose="020B0604020202020204" pitchFamily="34" charset="0"/>
                </a:rPr>
                <a:t>Virtual Function</a:t>
              </a:r>
              <a:endParaRPr lang="zh-TW" altLang="en-US" sz="1000" b="1">
                <a:solidFill>
                  <a:schemeClr val="tx1"/>
                </a:solidFill>
                <a:latin typeface="Arial" panose="020B0604020202020204" pitchFamily="34" charset="0"/>
                <a:cs typeface="Arial" panose="020B0604020202020204" pitchFamily="34" charset="0"/>
              </a:endParaRPr>
            </a:p>
          </p:txBody>
        </p:sp>
        <p:sp>
          <p:nvSpPr>
            <p:cNvPr id="27" name="矩形 26">
              <a:extLst>
                <a:ext uri="{FF2B5EF4-FFF2-40B4-BE49-F238E27FC236}">
                  <a16:creationId xmlns:a16="http://schemas.microsoft.com/office/drawing/2014/main" id="{3FB65991-B05D-4A68-8E27-A270ADA99799}"/>
                </a:ext>
              </a:extLst>
            </p:cNvPr>
            <p:cNvSpPr/>
            <p:nvPr/>
          </p:nvSpPr>
          <p:spPr>
            <a:xfrm>
              <a:off x="910292" y="4878403"/>
              <a:ext cx="2942402" cy="228763"/>
            </a:xfrm>
            <a:prstGeom prst="rect">
              <a:avLst/>
            </a:prstGeom>
            <a:solidFill>
              <a:srgbClr val="03D2F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b="1">
                  <a:solidFill>
                    <a:schemeClr val="tx1"/>
                  </a:solidFill>
                  <a:latin typeface="Arial" panose="020B0604020202020204" pitchFamily="34" charset="0"/>
                  <a:cs typeface="Arial" panose="020B0604020202020204" pitchFamily="34" charset="0"/>
                </a:rPr>
                <a:t>Virtual Ethernet Bridge + Classifier</a:t>
              </a:r>
              <a:endParaRPr lang="zh-TW" altLang="en-US" sz="1000" b="1">
                <a:solidFill>
                  <a:schemeClr val="tx1"/>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88AE0BB0-86A3-4660-B80A-B2B446A3D072}"/>
                </a:ext>
              </a:extLst>
            </p:cNvPr>
            <p:cNvSpPr txBox="1"/>
            <p:nvPr/>
          </p:nvSpPr>
          <p:spPr>
            <a:xfrm>
              <a:off x="381712" y="3898962"/>
              <a:ext cx="769051" cy="227673"/>
            </a:xfrm>
            <a:prstGeom prst="rect">
              <a:avLst/>
            </a:prstGeom>
            <a:noFill/>
          </p:spPr>
          <p:txBody>
            <a:bodyPr wrap="square">
              <a:spAutoFit/>
            </a:bodyPr>
            <a:lstStyle/>
            <a:p>
              <a:pPr algn="ctr"/>
              <a:r>
                <a:rPr lang="en-US" altLang="zh-TW" sz="1500" b="1">
                  <a:solidFill>
                    <a:schemeClr val="bg1"/>
                  </a:solidFill>
                  <a:latin typeface="Arial" panose="020B0604020202020204" pitchFamily="34" charset="0"/>
                  <a:cs typeface="Arial" panose="020B0604020202020204" pitchFamily="34" charset="0"/>
                </a:rPr>
                <a:t>NAS</a:t>
              </a:r>
              <a:r>
                <a:rPr lang="zh-TW" altLang="en-US" sz="1500" b="1">
                  <a:solidFill>
                    <a:schemeClr val="bg1"/>
                  </a:solidFill>
                  <a:latin typeface="Arial" panose="020B0604020202020204" pitchFamily="34" charset="0"/>
                  <a:cs typeface="Arial" panose="020B0604020202020204" pitchFamily="34" charset="0"/>
                </a:rPr>
                <a:t> </a:t>
              </a:r>
              <a:r>
                <a:rPr lang="en-US" altLang="zh-TW" sz="1500" b="1">
                  <a:solidFill>
                    <a:schemeClr val="bg1"/>
                  </a:solidFill>
                  <a:latin typeface="Arial" panose="020B0604020202020204" pitchFamily="34" charset="0"/>
                  <a:cs typeface="Arial" panose="020B0604020202020204" pitchFamily="34" charset="0"/>
                </a:rPr>
                <a:t>OS</a:t>
              </a:r>
              <a:endParaRPr lang="zh-TW" altLang="en-US" sz="1500" b="1">
                <a:solidFill>
                  <a:schemeClr val="bg1"/>
                </a:solidFill>
                <a:latin typeface="Arial" panose="020B0604020202020204" pitchFamily="34" charset="0"/>
                <a:cs typeface="Arial" panose="020B0604020202020204" pitchFamily="34" charset="0"/>
              </a:endParaRPr>
            </a:p>
          </p:txBody>
        </p:sp>
        <p:sp>
          <p:nvSpPr>
            <p:cNvPr id="29" name="文字方塊 28">
              <a:extLst>
                <a:ext uri="{FF2B5EF4-FFF2-40B4-BE49-F238E27FC236}">
                  <a16:creationId xmlns:a16="http://schemas.microsoft.com/office/drawing/2014/main" id="{92CFF920-960F-4EB7-A35E-BAE8D0D2F40B}"/>
                </a:ext>
              </a:extLst>
            </p:cNvPr>
            <p:cNvSpPr txBox="1"/>
            <p:nvPr/>
          </p:nvSpPr>
          <p:spPr>
            <a:xfrm>
              <a:off x="343042" y="4589808"/>
              <a:ext cx="575427" cy="227673"/>
            </a:xfrm>
            <a:prstGeom prst="rect">
              <a:avLst/>
            </a:prstGeom>
            <a:noFill/>
          </p:spPr>
          <p:txBody>
            <a:bodyPr wrap="square">
              <a:spAutoFit/>
            </a:bodyPr>
            <a:lstStyle/>
            <a:p>
              <a:pPr algn="ctr"/>
              <a:r>
                <a:rPr lang="en-US" altLang="zh-TW" sz="1500" b="1">
                  <a:solidFill>
                    <a:schemeClr val="bg1"/>
                  </a:solidFill>
                  <a:latin typeface="Arial" panose="020B0604020202020204" pitchFamily="34" charset="0"/>
                  <a:cs typeface="Arial" panose="020B0604020202020204" pitchFamily="34" charset="0"/>
                </a:rPr>
                <a:t>NIC</a:t>
              </a:r>
              <a:endParaRPr lang="zh-TW" altLang="en-US" sz="1500" b="1">
                <a:solidFill>
                  <a:schemeClr val="bg1"/>
                </a:solidFill>
                <a:latin typeface="Arial" panose="020B0604020202020204" pitchFamily="34" charset="0"/>
                <a:cs typeface="Arial" panose="020B0604020202020204" pitchFamily="34" charset="0"/>
              </a:endParaRPr>
            </a:p>
          </p:txBody>
        </p:sp>
      </p:grpSp>
      <p:sp>
        <p:nvSpPr>
          <p:cNvPr id="30" name="矩形 29">
            <a:extLst>
              <a:ext uri="{FF2B5EF4-FFF2-40B4-BE49-F238E27FC236}">
                <a16:creationId xmlns:a16="http://schemas.microsoft.com/office/drawing/2014/main" id="{A7D3050A-645E-3C27-2640-37B8ECE25DBF}"/>
              </a:ext>
            </a:extLst>
          </p:cNvPr>
          <p:cNvSpPr/>
          <p:nvPr/>
        </p:nvSpPr>
        <p:spPr>
          <a:xfrm>
            <a:off x="729984" y="6304001"/>
            <a:ext cx="5186797" cy="307777"/>
          </a:xfrm>
          <a:prstGeom prst="rect">
            <a:avLst/>
          </a:prstGeom>
        </p:spPr>
        <p:txBody>
          <a:bodyPr wrap="square">
            <a:spAutoFit/>
          </a:bodyPr>
          <a:lstStyle/>
          <a:p>
            <a:r>
              <a:rPr lang="en-US" altLang="zh-TW" sz="1400">
                <a:solidFill>
                  <a:schemeClr val="bg1"/>
                </a:solidFill>
                <a:latin typeface="+mj-lt"/>
                <a:ea typeface="微軟正黑體" panose="020B0604030504040204" pitchFamily="34" charset="-120"/>
              </a:rPr>
              <a:t>Note: </a:t>
            </a:r>
            <a:r>
              <a:rPr lang="en" altLang="zh-TW" sz="1400">
                <a:solidFill>
                  <a:schemeClr val="bg1"/>
                </a:solidFill>
                <a:latin typeface="+mj-lt"/>
                <a:ea typeface="微軟正黑體" panose="020B0604030504040204" pitchFamily="34" charset="-120"/>
              </a:rPr>
              <a:t>NAS </a:t>
            </a:r>
            <a:r>
              <a:rPr lang="en-US" altLang="zh-TW" sz="1400">
                <a:solidFill>
                  <a:schemeClr val="bg1"/>
                </a:solidFill>
                <a:latin typeface="+mj-lt"/>
                <a:ea typeface="微軟正黑體" panose="020B0604030504040204" pitchFamily="34" charset="-120"/>
              </a:rPr>
              <a:t>must install </a:t>
            </a:r>
            <a:r>
              <a:rPr lang="en" altLang="zh-TW" sz="1400">
                <a:solidFill>
                  <a:schemeClr val="bg1"/>
                </a:solidFill>
                <a:latin typeface="+mj-lt"/>
                <a:ea typeface="微軟正黑體" panose="020B0604030504040204" pitchFamily="34" charset="-120"/>
              </a:rPr>
              <a:t>SR-IOV </a:t>
            </a:r>
            <a:r>
              <a:rPr lang="en-US" altLang="zh-TW" sz="1400">
                <a:solidFill>
                  <a:schemeClr val="bg1"/>
                </a:solidFill>
                <a:latin typeface="+mj-lt"/>
                <a:ea typeface="微軟正黑體" panose="020B0604030504040204" pitchFamily="34" charset="-120"/>
              </a:rPr>
              <a:t>supported NICs.</a:t>
            </a:r>
            <a:endParaRPr lang="zh-TW" altLang="en-US" sz="1400">
              <a:solidFill>
                <a:schemeClr val="bg1"/>
              </a:solidFill>
              <a:latin typeface="+mj-lt"/>
              <a:ea typeface="微軟正黑體" panose="020B0604030504040204" pitchFamily="34" charset="-120"/>
            </a:endParaRPr>
          </a:p>
        </p:txBody>
      </p:sp>
      <p:sp>
        <p:nvSpPr>
          <p:cNvPr id="31" name="文字方塊 30">
            <a:extLst>
              <a:ext uri="{FF2B5EF4-FFF2-40B4-BE49-F238E27FC236}">
                <a16:creationId xmlns:a16="http://schemas.microsoft.com/office/drawing/2014/main" id="{CBD0BF8C-3DDC-8429-97B6-869BE4ABA543}"/>
              </a:ext>
            </a:extLst>
          </p:cNvPr>
          <p:cNvSpPr txBox="1"/>
          <p:nvPr/>
        </p:nvSpPr>
        <p:spPr>
          <a:xfrm>
            <a:off x="772755" y="1500293"/>
            <a:ext cx="5057344" cy="738664"/>
          </a:xfrm>
          <a:prstGeom prst="rect">
            <a:avLst/>
          </a:prstGeom>
          <a:noFill/>
        </p:spPr>
        <p:txBody>
          <a:bodyPr wrap="square">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SR-IOV</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Single-Root Input/Output Virtualization)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let the services on your virtual machine enjoy the physical network speed.</a:t>
            </a:r>
            <a:endParaRPr lang="zh-TW"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2" name="內容版面配置區 2">
            <a:extLst>
              <a:ext uri="{FF2B5EF4-FFF2-40B4-BE49-F238E27FC236}">
                <a16:creationId xmlns:a16="http://schemas.microsoft.com/office/drawing/2014/main" id="{56E8BD88-8A5C-C275-449C-33F086E8B379}"/>
              </a:ext>
            </a:extLst>
          </p:cNvPr>
          <p:cNvSpPr txBox="1">
            <a:spLocks/>
          </p:cNvSpPr>
          <p:nvPr/>
        </p:nvSpPr>
        <p:spPr>
          <a:xfrm>
            <a:off x="473971" y="2311105"/>
            <a:ext cx="5223011" cy="1182020"/>
          </a:xfrm>
          <a:prstGeom prst="rect">
            <a:avLst/>
          </a:prstGeom>
          <a:noFill/>
        </p:spPr>
        <p:txBody>
          <a:bodyPr vert="horz" lIns="91440" tIns="45720" rIns="91440" bIns="45720" rtlCol="0" anchor="t">
            <a:noAutofit/>
          </a:bodyPr>
          <a:lstStyle>
            <a:lvl1pPr>
              <a:lnSpc>
                <a:spcPct val="90000"/>
              </a:lnSpc>
              <a:spcBef>
                <a:spcPct val="0"/>
              </a:spcBef>
              <a:buNone/>
              <a:defRPr sz="5400" b="1">
                <a:solidFill>
                  <a:schemeClr val="bg1"/>
                </a:solidFill>
                <a:effectLst>
                  <a:outerShdw blurRad="38100" dist="38100" dir="2700000" algn="tl">
                    <a:srgbClr val="000000">
                      <a:alpha val="43137"/>
                    </a:srgbClr>
                  </a:outerShdw>
                </a:effectLst>
                <a:latin typeface="Arial" panose="020B0604020202020204" pitchFamily="34" charset="0"/>
                <a:ea typeface="微軟正黑體" panose="020B0604030504040204" pitchFamily="34" charset="-12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190500">
              <a:lnSpc>
                <a:spcPct val="110000"/>
              </a:lnSpc>
              <a:buClr>
                <a:srgbClr val="F34F21"/>
              </a:buCl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If you need real-time service needs, such as ticket booking service, cash flow service, audio-visual service, you can directly enjoy the speed of the hardware network card, reducing network delay.</a:t>
            </a:r>
          </a:p>
          <a:p>
            <a:pPr marL="457200" lvl="1" indent="-190500">
              <a:lnSpc>
                <a:spcPct val="110000"/>
              </a:lnSpc>
              <a:buClr>
                <a:srgbClr val="F34F21"/>
              </a:buCl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Reduce the usage of the host's CPU.</a:t>
            </a:r>
          </a:p>
          <a:p>
            <a:pPr marL="457200" lvl="1" indent="-190500">
              <a:lnSpc>
                <a:spcPct val="110000"/>
              </a:lnSpc>
              <a:buClr>
                <a:srgbClr val="F34F21"/>
              </a:buCl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Increase network efficiency by at least 20%</a:t>
            </a:r>
            <a:endParaRPr lang="zh-CN"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4671343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683888" y="554422"/>
            <a:ext cx="10686477" cy="1169577"/>
          </a:xfrm>
        </p:spPr>
        <p:txBody>
          <a:bodyPr>
            <a:noAutofit/>
          </a:bodyPr>
          <a:lstStyle/>
          <a:p>
            <a:pPr algn="ct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A</a:t>
            </a:r>
            <a:r>
              <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QuTScloud</a:t>
            </a: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virtual</a:t>
            </a:r>
            <a:r>
              <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NAS</a:t>
            </a:r>
            <a:r>
              <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solution</a:t>
            </a:r>
            <a:r>
              <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suited</a:t>
            </a:r>
            <a:r>
              <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for</a:t>
            </a:r>
            <a:r>
              <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Enterprises</a:t>
            </a:r>
            <a:r>
              <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and</a:t>
            </a:r>
            <a:r>
              <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kumimoji="1"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Workgroups</a:t>
            </a:r>
            <a:endParaRPr kumimoji="1"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3" name="Picture 42">
            <a:extLst>
              <a:ext uri="{FF2B5EF4-FFF2-40B4-BE49-F238E27FC236}">
                <a16:creationId xmlns:a16="http://schemas.microsoft.com/office/drawing/2014/main" id="{4265F172-EFFB-BB49-8EC5-49FF706B6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921" y="1556439"/>
            <a:ext cx="1965472" cy="1965472"/>
          </a:xfrm>
          <a:prstGeom prst="rect">
            <a:avLst/>
          </a:prstGeom>
        </p:spPr>
      </p:pic>
      <p:pic>
        <p:nvPicPr>
          <p:cNvPr id="20" name="圖片 19">
            <a:extLst>
              <a:ext uri="{FF2B5EF4-FFF2-40B4-BE49-F238E27FC236}">
                <a16:creationId xmlns:a16="http://schemas.microsoft.com/office/drawing/2014/main" id="{D31857D1-1124-43C6-82CE-869210271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442" y="2335560"/>
            <a:ext cx="7204283" cy="3575725"/>
          </a:xfrm>
          <a:prstGeom prst="rect">
            <a:avLst/>
          </a:prstGeom>
        </p:spPr>
      </p:pic>
      <p:sp>
        <p:nvSpPr>
          <p:cNvPr id="7" name="矩形 6">
            <a:extLst>
              <a:ext uri="{FF2B5EF4-FFF2-40B4-BE49-F238E27FC236}">
                <a16:creationId xmlns:a16="http://schemas.microsoft.com/office/drawing/2014/main" id="{CEDE7CA5-917B-5579-30C2-6AAFB357188D}"/>
              </a:ext>
            </a:extLst>
          </p:cNvPr>
          <p:cNvSpPr/>
          <p:nvPr/>
        </p:nvSpPr>
        <p:spPr>
          <a:xfrm>
            <a:off x="549275" y="3420208"/>
            <a:ext cx="3593454" cy="2462213"/>
          </a:xfrm>
          <a:prstGeom prst="rect">
            <a:avLst/>
          </a:prstGeom>
        </p:spPr>
        <p:txBody>
          <a:bodyPr wrap="square">
            <a:spAutoFit/>
          </a:bodyPr>
          <a:lstStyle/>
          <a:p>
            <a:pPr>
              <a:buClr>
                <a:schemeClr val="bg1"/>
              </a:buClr>
            </a:pPr>
            <a:r>
              <a:rPr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rPr>
              <a:t>QuTScloud</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 is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virtual</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appliance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based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QNAP’s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QTS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Operating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system,</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can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quickly</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launched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QNAP</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Virtualization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Station.</a:t>
            </a:r>
          </a:p>
          <a:p>
            <a:pPr>
              <a:buClr>
                <a:schemeClr val="bg1"/>
              </a:buClr>
            </a:pPr>
            <a:endParaRPr lang="en-US" altLang="ja-JP"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buClr>
                <a:schemeClr val="bg1"/>
              </a:buCl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Organizations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can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increase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their</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budget</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flexibility</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by</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using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existing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virtual</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environments,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saving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hardware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space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and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additional</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maintenance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efforts,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and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by</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leveraging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the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application</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advantages</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of</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the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app-ware</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err="1">
                <a:solidFill>
                  <a:schemeClr val="bg1"/>
                </a:solidFill>
                <a:latin typeface="Arial" panose="020B0604020202020204" pitchFamily="34" charset="0"/>
                <a:ea typeface="微軟正黑體" panose="020B0604030504040204" pitchFamily="34" charset="-120"/>
                <a:cs typeface="Arial" panose="020B0604020202020204" pitchFamily="34" charset="0"/>
              </a:rPr>
              <a:t>QuTScloud</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operating</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system.</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814436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306772" y="562943"/>
            <a:ext cx="5464593" cy="1082675"/>
          </a:xfrm>
        </p:spPr>
        <p:txBody>
          <a:bodyPr>
            <a:noAutofit/>
          </a:bodyPr>
          <a:lstStyle/>
          <a:p>
            <a:pPr fontAlgn="base"/>
            <a:r>
              <a:rPr lang="en" altLang="zh-TW" sz="3600" b="1">
                <a:solidFill>
                  <a:schemeClr val="bg1"/>
                </a:solidFill>
              </a:rPr>
              <a:t>Reliable, high-performance storage for virtualization</a:t>
            </a:r>
          </a:p>
        </p:txBody>
      </p:sp>
      <p:sp>
        <p:nvSpPr>
          <p:cNvPr id="3" name="矩形 2">
            <a:extLst>
              <a:ext uri="{FF2B5EF4-FFF2-40B4-BE49-F238E27FC236}">
                <a16:creationId xmlns:a16="http://schemas.microsoft.com/office/drawing/2014/main" id="{62F52B55-1832-5B53-A27B-75BA646E9C7E}"/>
              </a:ext>
            </a:extLst>
          </p:cNvPr>
          <p:cNvSpPr/>
          <p:nvPr/>
        </p:nvSpPr>
        <p:spPr>
          <a:xfrm>
            <a:off x="306772" y="2051028"/>
            <a:ext cx="4732367" cy="2062103"/>
          </a:xfrm>
          <a:prstGeom prst="rect">
            <a:avLst/>
          </a:prstGeom>
        </p:spPr>
        <p:txBody>
          <a:bodyPr wrap="square">
            <a:spAutoFit/>
          </a:bodyPr>
          <a:lstStyle/>
          <a:p>
            <a:r>
              <a:rPr lang="en" altLang="zh-TW" sz="1600">
                <a:solidFill>
                  <a:schemeClr val="bg1"/>
                </a:solidFill>
              </a:rPr>
              <a:t>The TS-h1090FU supports block-based iSCSI LUN as a reliable, high-performance, and affordable storage solution for mainstream virtualization environments. It supports VMware® VAAI and Microsoft</a:t>
            </a:r>
            <a:r>
              <a:rPr lang="en" altLang="zh-TW" sz="1600" baseline="30000">
                <a:solidFill>
                  <a:schemeClr val="bg1"/>
                </a:solidFill>
              </a:rPr>
              <a:t>®</a:t>
            </a:r>
            <a:r>
              <a:rPr lang="en" altLang="zh-TW" sz="1600">
                <a:solidFill>
                  <a:schemeClr val="bg1"/>
                </a:solidFill>
              </a:rPr>
              <a:t> ODX to increase performance by offloading server loading for ESXi server and Hyper-V respectively as well as</a:t>
            </a:r>
            <a:r>
              <a:rPr lang="en" altLang="zh-TW" sz="1600">
                <a:solidFill>
                  <a:schemeClr val="bg1"/>
                </a:solidFill>
                <a:latin typeface="微軟正黑體" panose="020B0604030504040204" pitchFamily="34" charset="-120"/>
                <a:ea typeface="微軟正黑體" panose="020B0604030504040204" pitchFamily="34" charset="-120"/>
              </a:rPr>
              <a:t> Citrix</a:t>
            </a:r>
            <a:r>
              <a:rPr lang="en" altLang="zh-TW" sz="1600" baseline="30000">
                <a:solidFill>
                  <a:schemeClr val="bg1"/>
                </a:solidFill>
                <a:latin typeface="微軟正黑體" panose="020B0604030504040204" pitchFamily="34" charset="-120"/>
                <a:ea typeface="微軟正黑體" panose="020B0604030504040204" pitchFamily="34" charset="-120"/>
              </a:rPr>
              <a:t>®</a:t>
            </a:r>
            <a:r>
              <a:rPr lang="en" altLang="zh-TW" sz="1600">
                <a:solidFill>
                  <a:schemeClr val="bg1"/>
                </a:solidFill>
                <a:latin typeface="微軟正黑體" panose="020B0604030504040204" pitchFamily="34" charset="-120"/>
                <a:ea typeface="微軟正黑體" panose="020B0604030504040204" pitchFamily="34" charset="-120"/>
              </a:rPr>
              <a:t> XenServer™ and</a:t>
            </a:r>
            <a:r>
              <a:rPr lang="en" altLang="zh-TW" sz="1600">
                <a:solidFill>
                  <a:schemeClr val="bg1"/>
                </a:solidFill>
              </a:rPr>
              <a:t> Veeam Ready certifications.</a:t>
            </a:r>
            <a:endParaRPr lang="en" altLang="zh-TW" sz="1600">
              <a:solidFill>
                <a:schemeClr val="bg1"/>
              </a:solidFill>
              <a:latin typeface="微軟正黑體" panose="020B0604030504040204" pitchFamily="34" charset="-120"/>
              <a:ea typeface="微軟正黑體" panose="020B0604030504040204" pitchFamily="34" charset="-120"/>
            </a:endParaRPr>
          </a:p>
        </p:txBody>
      </p:sp>
      <p:pic>
        <p:nvPicPr>
          <p:cNvPr id="11" name="圖片 10" descr="一張含有 文字 的圖片&#10;&#10;自動產生的描述">
            <a:extLst>
              <a:ext uri="{FF2B5EF4-FFF2-40B4-BE49-F238E27FC236}">
                <a16:creationId xmlns:a16="http://schemas.microsoft.com/office/drawing/2014/main" id="{B7392726-BB9D-9303-B17C-D13A907BA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4" y="4608190"/>
            <a:ext cx="1239247" cy="575552"/>
          </a:xfrm>
          <a:prstGeom prst="rect">
            <a:avLst/>
          </a:prstGeom>
        </p:spPr>
      </p:pic>
      <p:pic>
        <p:nvPicPr>
          <p:cNvPr id="12" name="圖片 11" descr="一張含有 文字, 馬克杯 的圖片&#10;&#10;自動產生的描述">
            <a:extLst>
              <a:ext uri="{FF2B5EF4-FFF2-40B4-BE49-F238E27FC236}">
                <a16:creationId xmlns:a16="http://schemas.microsoft.com/office/drawing/2014/main" id="{A4555C59-64DE-18CC-135A-9DA93E5A4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799" y="5451656"/>
            <a:ext cx="1288952" cy="1142011"/>
          </a:xfrm>
          <a:prstGeom prst="rect">
            <a:avLst/>
          </a:prstGeom>
        </p:spPr>
      </p:pic>
      <p:pic>
        <p:nvPicPr>
          <p:cNvPr id="13" name="圖形 12">
            <a:extLst>
              <a:ext uri="{FF2B5EF4-FFF2-40B4-BE49-F238E27FC236}">
                <a16:creationId xmlns:a16="http://schemas.microsoft.com/office/drawing/2014/main" id="{2A227DC9-9A7B-0100-8BEB-27D7E16868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41300" y="5611100"/>
            <a:ext cx="1075829" cy="782631"/>
          </a:xfrm>
          <a:prstGeom prst="rect">
            <a:avLst/>
          </a:prstGeom>
        </p:spPr>
      </p:pic>
      <p:pic>
        <p:nvPicPr>
          <p:cNvPr id="14" name="圖片 13" descr="一張含有 文字 的圖片&#10;&#10;自動產生的描述">
            <a:extLst>
              <a:ext uri="{FF2B5EF4-FFF2-40B4-BE49-F238E27FC236}">
                <a16:creationId xmlns:a16="http://schemas.microsoft.com/office/drawing/2014/main" id="{D02B8C5B-BB85-00E8-C1E9-E10784D5DD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9068" y="4424205"/>
            <a:ext cx="680290" cy="759537"/>
          </a:xfrm>
          <a:prstGeom prst="rect">
            <a:avLst/>
          </a:prstGeom>
        </p:spPr>
      </p:pic>
    </p:spTree>
    <p:extLst>
      <p:ext uri="{BB962C8B-B14F-4D97-AF65-F5344CB8AC3E}">
        <p14:creationId xmlns:p14="http://schemas.microsoft.com/office/powerpoint/2010/main" val="1541273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4D9616F-D820-DF4D-ABCD-D2BE37A61059}"/>
              </a:ext>
            </a:extLst>
          </p:cNvPr>
          <p:cNvSpPr>
            <a:spLocks noGrp="1"/>
          </p:cNvSpPr>
          <p:nvPr>
            <p:ph type="title"/>
          </p:nvPr>
        </p:nvSpPr>
        <p:spPr>
          <a:xfrm>
            <a:off x="510872" y="307555"/>
            <a:ext cx="11209274" cy="1506538"/>
          </a:xfrm>
        </p:spPr>
        <p:txBody>
          <a:bodyPr>
            <a:noAutofit/>
          </a:bodyPr>
          <a:lstStyle/>
          <a:p>
            <a:r>
              <a:rPr lang="en" altLang="zh-TW" sz="3600" b="1">
                <a:solidFill>
                  <a:schemeClr val="bg1"/>
                </a:solidFill>
                <a:latin typeface="Arial" panose="020B0604020202020204" pitchFamily="34" charset="0"/>
                <a:cs typeface="Arial" panose="020B0604020202020204" pitchFamily="34" charset="0"/>
              </a:rPr>
              <a:t>Build a comprehensive surveillance system with a QNAP NAS, QVR Elite, and IP cameras</a:t>
            </a:r>
            <a:endParaRPr kumimoji="1" lang="zh-TW" altLang="en-US" sz="3600" b="1">
              <a:solidFill>
                <a:schemeClr val="bg1"/>
              </a:solidFill>
              <a:latin typeface="Arial" panose="020B0604020202020204" pitchFamily="34" charset="0"/>
              <a:cs typeface="Arial" panose="020B0604020202020204" pitchFamily="34" charset="0"/>
            </a:endParaRPr>
          </a:p>
        </p:txBody>
      </p:sp>
      <p:pic>
        <p:nvPicPr>
          <p:cNvPr id="4" name="Picture 6" descr="A close up of a logo&#10;&#10;Description automatically generated">
            <a:extLst>
              <a:ext uri="{FF2B5EF4-FFF2-40B4-BE49-F238E27FC236}">
                <a16:creationId xmlns:a16="http://schemas.microsoft.com/office/drawing/2014/main" id="{9ADBE9D5-93B9-41C5-AF69-448CA836035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3892" y="1609442"/>
            <a:ext cx="1260000" cy="1260000"/>
          </a:xfrm>
          <a:prstGeom prst="rect">
            <a:avLst/>
          </a:prstGeom>
        </p:spPr>
      </p:pic>
      <p:grpSp>
        <p:nvGrpSpPr>
          <p:cNvPr id="5" name="群組 4">
            <a:extLst>
              <a:ext uri="{FF2B5EF4-FFF2-40B4-BE49-F238E27FC236}">
                <a16:creationId xmlns:a16="http://schemas.microsoft.com/office/drawing/2014/main" id="{64D614ED-D25F-4697-8C3D-B9519A279019}"/>
              </a:ext>
            </a:extLst>
          </p:cNvPr>
          <p:cNvGrpSpPr/>
          <p:nvPr/>
        </p:nvGrpSpPr>
        <p:grpSpPr>
          <a:xfrm>
            <a:off x="715795" y="3358929"/>
            <a:ext cx="3225455" cy="2961644"/>
            <a:chOff x="414332" y="3058561"/>
            <a:chExt cx="3919395" cy="3598826"/>
          </a:xfrm>
        </p:grpSpPr>
        <p:pic>
          <p:nvPicPr>
            <p:cNvPr id="11" name="圖片 10">
              <a:extLst>
                <a:ext uri="{FF2B5EF4-FFF2-40B4-BE49-F238E27FC236}">
                  <a16:creationId xmlns:a16="http://schemas.microsoft.com/office/drawing/2014/main" id="{85E3374D-F471-4844-924E-89B380536B29}"/>
                </a:ext>
              </a:extLst>
            </p:cNvPr>
            <p:cNvPicPr>
              <a:picLocks noChangeAspect="1"/>
            </p:cNvPicPr>
            <p:nvPr/>
          </p:nvPicPr>
          <p:blipFill rotWithShape="1">
            <a:blip r:embed="rId4"/>
            <a:srcRect l="2121" t="2694" r="2121" b="2434"/>
            <a:stretch/>
          </p:blipFill>
          <p:spPr>
            <a:xfrm>
              <a:off x="414332" y="4990678"/>
              <a:ext cx="1826444" cy="1637213"/>
            </a:xfrm>
            <a:prstGeom prst="rect">
              <a:avLst/>
            </a:prstGeom>
          </p:spPr>
        </p:pic>
        <p:pic>
          <p:nvPicPr>
            <p:cNvPr id="13" name="圖片 12">
              <a:extLst>
                <a:ext uri="{FF2B5EF4-FFF2-40B4-BE49-F238E27FC236}">
                  <a16:creationId xmlns:a16="http://schemas.microsoft.com/office/drawing/2014/main" id="{84BC2690-0F9D-AE4A-AC90-63EDFD44A1B6}"/>
                </a:ext>
              </a:extLst>
            </p:cNvPr>
            <p:cNvPicPr>
              <a:picLocks noChangeAspect="1"/>
            </p:cNvPicPr>
            <p:nvPr/>
          </p:nvPicPr>
          <p:blipFill rotWithShape="1">
            <a:blip r:embed="rId5"/>
            <a:srcRect l="3246" t="1907" r="1984" b="2357"/>
            <a:stretch/>
          </p:blipFill>
          <p:spPr>
            <a:xfrm>
              <a:off x="2506986" y="3058561"/>
              <a:ext cx="1826443" cy="1655465"/>
            </a:xfrm>
            <a:prstGeom prst="rect">
              <a:avLst/>
            </a:prstGeom>
          </p:spPr>
        </p:pic>
        <p:pic>
          <p:nvPicPr>
            <p:cNvPr id="15" name="圖片 14" descr="一張含有 文字 的圖片&#10;&#10;自動產生的描述">
              <a:extLst>
                <a:ext uri="{FF2B5EF4-FFF2-40B4-BE49-F238E27FC236}">
                  <a16:creationId xmlns:a16="http://schemas.microsoft.com/office/drawing/2014/main" id="{D2B739E4-369A-E347-811D-7E295D0B938A}"/>
                </a:ext>
              </a:extLst>
            </p:cNvPr>
            <p:cNvPicPr>
              <a:picLocks noChangeAspect="1"/>
            </p:cNvPicPr>
            <p:nvPr/>
          </p:nvPicPr>
          <p:blipFill rotWithShape="1">
            <a:blip r:embed="rId6"/>
            <a:srcRect l="2162" t="939" r="957" b="1889"/>
            <a:stretch/>
          </p:blipFill>
          <p:spPr>
            <a:xfrm>
              <a:off x="2507283" y="4977069"/>
              <a:ext cx="1826444" cy="1680318"/>
            </a:xfrm>
            <a:prstGeom prst="rect">
              <a:avLst/>
            </a:prstGeom>
          </p:spPr>
        </p:pic>
        <p:pic>
          <p:nvPicPr>
            <p:cNvPr id="17" name="圖片 16">
              <a:extLst>
                <a:ext uri="{FF2B5EF4-FFF2-40B4-BE49-F238E27FC236}">
                  <a16:creationId xmlns:a16="http://schemas.microsoft.com/office/drawing/2014/main" id="{B3276B76-5153-3544-BA3E-D2B784471BF8}"/>
                </a:ext>
              </a:extLst>
            </p:cNvPr>
            <p:cNvPicPr>
              <a:picLocks noChangeAspect="1"/>
            </p:cNvPicPr>
            <p:nvPr/>
          </p:nvPicPr>
          <p:blipFill rotWithShape="1">
            <a:blip r:embed="rId7"/>
            <a:srcRect l="2166" t="1758" r="1582" b="2210"/>
            <a:stretch/>
          </p:blipFill>
          <p:spPr>
            <a:xfrm>
              <a:off x="424170" y="3058561"/>
              <a:ext cx="1816604" cy="1673606"/>
            </a:xfrm>
            <a:prstGeom prst="rect">
              <a:avLst/>
            </a:prstGeom>
          </p:spPr>
        </p:pic>
      </p:grpSp>
      <p:pic>
        <p:nvPicPr>
          <p:cNvPr id="6158" name="Picture 14">
            <a:extLst>
              <a:ext uri="{FF2B5EF4-FFF2-40B4-BE49-F238E27FC236}">
                <a16:creationId xmlns:a16="http://schemas.microsoft.com/office/drawing/2014/main" id="{29956FF7-065E-7D49-ADAB-0F84244D61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7118" y="3254315"/>
            <a:ext cx="5709183" cy="312325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22CA780B-2B6E-D84F-81BC-E17285A281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6375" y="3892902"/>
            <a:ext cx="4075625" cy="2551696"/>
          </a:xfrm>
          <a:prstGeom prst="rect">
            <a:avLst/>
          </a:prstGeom>
          <a:noFill/>
          <a:extLst>
            <a:ext uri="{909E8E84-426E-40DD-AFC4-6F175D3DCCD1}">
              <a14:hiddenFill xmlns:a14="http://schemas.microsoft.com/office/drawing/2010/main">
                <a:solidFill>
                  <a:srgbClr val="FFFFFF"/>
                </a:solidFill>
              </a14:hiddenFill>
            </a:ext>
          </a:extLst>
        </p:spPr>
      </p:pic>
      <p:sp>
        <p:nvSpPr>
          <p:cNvPr id="35" name="文字方塊 34">
            <a:extLst>
              <a:ext uri="{FF2B5EF4-FFF2-40B4-BE49-F238E27FC236}">
                <a16:creationId xmlns:a16="http://schemas.microsoft.com/office/drawing/2014/main" id="{E3F3B458-5D4E-4F46-864C-DA38FF0B4673}"/>
              </a:ext>
            </a:extLst>
          </p:cNvPr>
          <p:cNvSpPr txBox="1"/>
          <p:nvPr/>
        </p:nvSpPr>
        <p:spPr>
          <a:xfrm>
            <a:off x="4220625" y="2906892"/>
            <a:ext cx="5598788" cy="369332"/>
          </a:xfrm>
          <a:prstGeom prst="rect">
            <a:avLst/>
          </a:prstGeom>
          <a:noFill/>
        </p:spPr>
        <p:txBody>
          <a:bodyPr wrap="square">
            <a:spAutoFit/>
          </a:bodyPr>
          <a:lstStyle/>
          <a:p>
            <a:pPr marL="180975" indent="-180975">
              <a:buFont typeface="Arial" panose="020B0604020202020204" pitchFamily="34" charset="0"/>
              <a:buChar char="•"/>
            </a:pPr>
            <a:r>
              <a:rPr lang="en" altLang="zh-TW" sz="1800" b="0" i="0">
                <a:solidFill>
                  <a:schemeClr val="bg1"/>
                </a:solidFill>
                <a:effectLst/>
                <a:latin typeface="Arial" panose="020B0604020202020204" pitchFamily="34" charset="0"/>
                <a:cs typeface="Arial" panose="020B0604020202020204" pitchFamily="34" charset="0"/>
              </a:rPr>
              <a:t>Windows/macOS/iOS/Android QVR Pro client</a:t>
            </a:r>
            <a:endParaRPr lang="zh-TW" altLang="en-US">
              <a:solidFill>
                <a:schemeClr val="bg1"/>
              </a:solidFill>
              <a:latin typeface="Arial" panose="020B0604020202020204" pitchFamily="34" charset="0"/>
              <a:cs typeface="Arial" panose="020B0604020202020204" pitchFamily="34" charset="0"/>
            </a:endParaRPr>
          </a:p>
        </p:txBody>
      </p:sp>
      <p:sp>
        <p:nvSpPr>
          <p:cNvPr id="2" name="文字方塊 1">
            <a:extLst>
              <a:ext uri="{FF2B5EF4-FFF2-40B4-BE49-F238E27FC236}">
                <a16:creationId xmlns:a16="http://schemas.microsoft.com/office/drawing/2014/main" id="{9FD0FF3E-FF2D-83FD-66C6-9B7D4A649359}"/>
              </a:ext>
            </a:extLst>
          </p:cNvPr>
          <p:cNvSpPr txBox="1"/>
          <p:nvPr/>
        </p:nvSpPr>
        <p:spPr>
          <a:xfrm>
            <a:off x="728235" y="3416560"/>
            <a:ext cx="1478488" cy="230832"/>
          </a:xfrm>
          <a:prstGeom prst="rect">
            <a:avLst/>
          </a:prstGeom>
          <a:solidFill>
            <a:srgbClr val="5EA4E9"/>
          </a:solidFill>
        </p:spPr>
        <p:txBody>
          <a:bodyPr wrap="square" rtlCol="0">
            <a:spAutoFit/>
          </a:bodyPr>
          <a:lstStyle/>
          <a:p>
            <a:pPr algn="ctr"/>
            <a:r>
              <a:rPr lang="en-US" altLang="zh-TW" sz="900" b="1" i="0">
                <a:solidFill>
                  <a:schemeClr val="bg1"/>
                </a:solidFill>
                <a:effectLst/>
                <a:latin typeface="Arial" panose="020B0604020202020204" pitchFamily="34" charset="0"/>
                <a:ea typeface="微軟正黑體" panose="020B0604030504040204" pitchFamily="34" charset="-120"/>
                <a:cs typeface="Arial" panose="020B0604020202020204" pitchFamily="34" charset="0"/>
              </a:rPr>
              <a:t>Flexible subscription</a:t>
            </a:r>
            <a:endParaRPr lang="zh-TW" altLang="en-US" sz="900" b="1">
              <a:latin typeface="Arial" panose="020B0604020202020204" pitchFamily="34" charset="0"/>
              <a:cs typeface="Arial" panose="020B0604020202020204" pitchFamily="34" charset="0"/>
            </a:endParaRPr>
          </a:p>
        </p:txBody>
      </p:sp>
      <p:sp>
        <p:nvSpPr>
          <p:cNvPr id="14" name="文字方塊 13">
            <a:extLst>
              <a:ext uri="{FF2B5EF4-FFF2-40B4-BE49-F238E27FC236}">
                <a16:creationId xmlns:a16="http://schemas.microsoft.com/office/drawing/2014/main" id="{050A1B31-AF7D-6969-69A5-B9299EF12AAD}"/>
              </a:ext>
            </a:extLst>
          </p:cNvPr>
          <p:cNvSpPr txBox="1"/>
          <p:nvPr/>
        </p:nvSpPr>
        <p:spPr>
          <a:xfrm>
            <a:off x="2437938" y="3404120"/>
            <a:ext cx="1503067" cy="230832"/>
          </a:xfrm>
          <a:prstGeom prst="rect">
            <a:avLst/>
          </a:prstGeom>
          <a:solidFill>
            <a:srgbClr val="5EA4E9"/>
          </a:solidFill>
        </p:spPr>
        <p:txBody>
          <a:bodyPr wrap="square" rtlCol="0">
            <a:spAutoFit/>
          </a:bodyPr>
          <a:lstStyle/>
          <a:p>
            <a:pPr algn="ctr"/>
            <a:r>
              <a:rPr lang="en-US" altLang="zh-TW" sz="900" b="1" i="0">
                <a:solidFill>
                  <a:schemeClr val="bg1"/>
                </a:solidFill>
                <a:effectLst/>
                <a:latin typeface="Arial" panose="020B0604020202020204" pitchFamily="34" charset="0"/>
                <a:ea typeface="微軟正黑體" panose="020B0604030504040204" pitchFamily="34" charset="-120"/>
                <a:cs typeface="Arial" panose="020B0604020202020204" pitchFamily="34" charset="0"/>
              </a:rPr>
              <a:t>Capacity expansion</a:t>
            </a:r>
            <a:endParaRPr lang="zh-TW" altLang="en-US" sz="900" b="1">
              <a:latin typeface="Arial" panose="020B0604020202020204" pitchFamily="34" charset="0"/>
              <a:cs typeface="Arial" panose="020B0604020202020204" pitchFamily="34" charset="0"/>
            </a:endParaRPr>
          </a:p>
        </p:txBody>
      </p:sp>
      <p:sp>
        <p:nvSpPr>
          <p:cNvPr id="16" name="文字方塊 15">
            <a:extLst>
              <a:ext uri="{FF2B5EF4-FFF2-40B4-BE49-F238E27FC236}">
                <a16:creationId xmlns:a16="http://schemas.microsoft.com/office/drawing/2014/main" id="{2D3421C8-BAD7-11A4-59E3-3D257C6FCC87}"/>
              </a:ext>
            </a:extLst>
          </p:cNvPr>
          <p:cNvSpPr txBox="1"/>
          <p:nvPr/>
        </p:nvSpPr>
        <p:spPr>
          <a:xfrm>
            <a:off x="715795" y="5006590"/>
            <a:ext cx="1478488" cy="230832"/>
          </a:xfrm>
          <a:prstGeom prst="rect">
            <a:avLst/>
          </a:prstGeom>
          <a:solidFill>
            <a:srgbClr val="5EA4E9"/>
          </a:solidFill>
        </p:spPr>
        <p:txBody>
          <a:bodyPr wrap="square" rtlCol="0">
            <a:spAutoFit/>
          </a:bodyPr>
          <a:lstStyle/>
          <a:p>
            <a:pPr algn="ctr"/>
            <a:r>
              <a:rPr lang="en-US" altLang="zh-TW" sz="900" b="1" i="0">
                <a:solidFill>
                  <a:schemeClr val="bg1"/>
                </a:solidFill>
                <a:effectLst/>
                <a:latin typeface="Arial" panose="020B0604020202020204" pitchFamily="34" charset="0"/>
                <a:ea typeface="微軟正黑體" panose="020B0604030504040204" pitchFamily="34" charset="-120"/>
                <a:cs typeface="Arial" panose="020B0604020202020204" pitchFamily="34" charset="0"/>
              </a:rPr>
              <a:t>AI enhancements</a:t>
            </a:r>
            <a:endParaRPr lang="zh-TW" altLang="en-US" sz="900" b="1">
              <a:latin typeface="Arial" panose="020B0604020202020204" pitchFamily="34" charset="0"/>
              <a:cs typeface="Arial" panose="020B0604020202020204" pitchFamily="34" charset="0"/>
            </a:endParaRPr>
          </a:p>
        </p:txBody>
      </p:sp>
      <p:sp>
        <p:nvSpPr>
          <p:cNvPr id="18" name="文字方塊 17">
            <a:extLst>
              <a:ext uri="{FF2B5EF4-FFF2-40B4-BE49-F238E27FC236}">
                <a16:creationId xmlns:a16="http://schemas.microsoft.com/office/drawing/2014/main" id="{3D5E882C-82FA-90C9-51C5-1846597A88CC}"/>
              </a:ext>
            </a:extLst>
          </p:cNvPr>
          <p:cNvSpPr txBox="1"/>
          <p:nvPr/>
        </p:nvSpPr>
        <p:spPr>
          <a:xfrm>
            <a:off x="2437938" y="4994150"/>
            <a:ext cx="1503067" cy="230832"/>
          </a:xfrm>
          <a:prstGeom prst="rect">
            <a:avLst/>
          </a:prstGeom>
          <a:solidFill>
            <a:srgbClr val="5EA4E9"/>
          </a:solidFill>
        </p:spPr>
        <p:txBody>
          <a:bodyPr wrap="square" rtlCol="0">
            <a:spAutoFit/>
          </a:bodyPr>
          <a:lstStyle/>
          <a:p>
            <a:pPr algn="ctr"/>
            <a:r>
              <a:rPr lang="en-US" altLang="zh-TW" sz="900" b="1" i="0">
                <a:solidFill>
                  <a:schemeClr val="bg1"/>
                </a:solidFill>
                <a:effectLst/>
                <a:latin typeface="Arial" panose="020B0604020202020204" pitchFamily="34" charset="0"/>
                <a:ea typeface="微軟正黑體" panose="020B0604030504040204" pitchFamily="34" charset="-120"/>
                <a:cs typeface="Arial" panose="020B0604020202020204" pitchFamily="34" charset="0"/>
              </a:rPr>
              <a:t>Standard MP4 format</a:t>
            </a:r>
            <a:endParaRPr lang="zh-TW" altLang="en-US" sz="900" b="1">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36BE372E-A6DD-8A57-D99F-4AAF71E8BB0C}"/>
              </a:ext>
            </a:extLst>
          </p:cNvPr>
          <p:cNvSpPr txBox="1"/>
          <p:nvPr/>
        </p:nvSpPr>
        <p:spPr>
          <a:xfrm>
            <a:off x="2170717" y="1652959"/>
            <a:ext cx="9698603" cy="1077218"/>
          </a:xfrm>
          <a:prstGeom prst="rect">
            <a:avLst/>
          </a:prstGeom>
          <a:noFill/>
        </p:spPr>
        <p:txBody>
          <a:bodyPr wrap="square">
            <a:spAutoFit/>
          </a:bodyPr>
          <a:lstStyle/>
          <a:p>
            <a:r>
              <a:rPr lang="en" altLang="zh-TW" sz="1600">
                <a:solidFill>
                  <a:schemeClr val="bg1"/>
                </a:solidFill>
                <a:latin typeface="Arial" panose="020B0604020202020204" pitchFamily="34" charset="0"/>
                <a:cs typeface="Arial" panose="020B0604020202020204" pitchFamily="34" charset="0"/>
              </a:rPr>
              <a:t>NAP QVR Elite is a subscription-based smart surveillance solution, allowing you to easily build a surveillance system with lower TCO (subscriptions starting from only US $1.99 per month) and higher scalability. It also integrates multiple QNAP AI-based video analytics solutions to build smart facial recognition for retail and door access systems with QNAP NAS.</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4079945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01472CA-C236-5C45-B96F-C3BDB0CC83A0}"/>
              </a:ext>
            </a:extLst>
          </p:cNvPr>
          <p:cNvSpPr/>
          <p:nvPr/>
        </p:nvSpPr>
        <p:spPr>
          <a:xfrm>
            <a:off x="5917592" y="1889073"/>
            <a:ext cx="6033775" cy="4626908"/>
          </a:xfrm>
          <a:prstGeom prst="rect">
            <a:avLst/>
          </a:prstGeom>
        </p:spPr>
        <p:txBody>
          <a:bodyPr wrap="square" lIns="91440" tIns="45720" rIns="91440" bIns="45720" anchor="t">
            <a:spAutoFit/>
          </a:bodyPr>
          <a:lstStyle/>
          <a:p>
            <a:r>
              <a:rPr lang="en-US" altLang="zh-TW" sz="2000">
                <a:solidFill>
                  <a:schemeClr val="bg1"/>
                </a:solidFill>
                <a:latin typeface="Arial" panose="020B0604020202020204" pitchFamily="34" charset="0"/>
                <a:ea typeface="+mn-lt"/>
                <a:cs typeface="Arial" panose="020B0604020202020204" pitchFamily="34" charset="0"/>
              </a:rPr>
              <a:t>The 2</a:t>
            </a:r>
            <a:r>
              <a:rPr lang="en-US" altLang="zh-TW" sz="2000" baseline="30000">
                <a:solidFill>
                  <a:schemeClr val="bg1"/>
                </a:solidFill>
                <a:latin typeface="Arial" panose="020B0604020202020204" pitchFamily="34" charset="0"/>
                <a:ea typeface="+mn-lt"/>
                <a:cs typeface="Arial" panose="020B0604020202020204" pitchFamily="34" charset="0"/>
              </a:rPr>
              <a:t>nd</a:t>
            </a:r>
            <a:r>
              <a:rPr lang="en-US" altLang="zh-TW" sz="2000">
                <a:solidFill>
                  <a:schemeClr val="bg1"/>
                </a:solidFill>
                <a:latin typeface="Arial" panose="020B0604020202020204" pitchFamily="34" charset="0"/>
                <a:ea typeface="+mn-lt"/>
                <a:cs typeface="Arial" panose="020B0604020202020204" pitchFamily="34" charset="0"/>
              </a:rPr>
              <a:t> gen </a:t>
            </a:r>
            <a:r>
              <a:rPr lang="en-US" sz="2000">
                <a:solidFill>
                  <a:schemeClr val="bg1"/>
                </a:solidFill>
                <a:latin typeface="Arial" panose="020B0604020202020204" pitchFamily="34" charset="0"/>
                <a:ea typeface="+mn-lt"/>
                <a:cs typeface="Arial" panose="020B0604020202020204" pitchFamily="34" charset="0"/>
              </a:rPr>
              <a:t>AMD EPYC </a:t>
            </a:r>
            <a:r>
              <a:rPr lang="en-US" altLang="zh-TW" sz="2000">
                <a:solidFill>
                  <a:schemeClr val="bg1"/>
                </a:solidFill>
                <a:latin typeface="Arial" panose="020B0604020202020204" pitchFamily="34" charset="0"/>
                <a:ea typeface="+mn-lt"/>
                <a:cs typeface="Arial" panose="020B0604020202020204" pitchFamily="34" charset="0"/>
              </a:rPr>
              <a:t>is designed for data center for the intensive workload. With its </a:t>
            </a:r>
            <a:r>
              <a:rPr lang="en-US" sz="2000">
                <a:solidFill>
                  <a:schemeClr val="bg1"/>
                </a:solidFill>
                <a:latin typeface="Arial" panose="020B0604020202020204" pitchFamily="34" charset="0"/>
                <a:ea typeface="+mn-lt"/>
                <a:cs typeface="Arial" panose="020B0604020202020204" pitchFamily="34" charset="0"/>
              </a:rPr>
              <a:t>7nm</a:t>
            </a:r>
            <a:r>
              <a:rPr lang="en-US" altLang="zh-TW" sz="2000">
                <a:solidFill>
                  <a:schemeClr val="bg1"/>
                </a:solidFill>
                <a:latin typeface="Arial" panose="020B0604020202020204" pitchFamily="34" charset="0"/>
                <a:ea typeface="+mn-lt"/>
                <a:cs typeface="Arial" panose="020B0604020202020204" pitchFamily="34" charset="0"/>
              </a:rPr>
              <a:t> manufacturing technology, up to </a:t>
            </a:r>
            <a:r>
              <a:rPr lang="en-US" sz="2000">
                <a:solidFill>
                  <a:schemeClr val="bg1"/>
                </a:solidFill>
                <a:latin typeface="Arial" panose="020B0604020202020204" pitchFamily="34" charset="0"/>
                <a:ea typeface="+mn-lt"/>
                <a:cs typeface="Arial" panose="020B0604020202020204" pitchFamily="34" charset="0"/>
              </a:rPr>
              <a:t>64 </a:t>
            </a:r>
            <a:r>
              <a:rPr lang="en-US" altLang="zh-TW" sz="2000">
                <a:solidFill>
                  <a:schemeClr val="bg1"/>
                </a:solidFill>
                <a:latin typeface="Arial" panose="020B0604020202020204" pitchFamily="34" charset="0"/>
                <a:ea typeface="+mn-lt"/>
                <a:cs typeface="Arial" panose="020B0604020202020204" pitchFamily="34" charset="0"/>
              </a:rPr>
              <a:t>cores, and better efficiency, it provides 4X the performance of floating points operations and 2X the CPU socket</a:t>
            </a:r>
            <a:r>
              <a:rPr lang="en-US" sz="2000">
                <a:solidFill>
                  <a:schemeClr val="bg1"/>
                </a:solidFill>
                <a:latin typeface="Arial" panose="020B0604020202020204" pitchFamily="34" charset="0"/>
                <a:ea typeface="+mn-lt"/>
                <a:cs typeface="Arial" panose="020B0604020202020204" pitchFamily="34" charset="0"/>
              </a:rPr>
              <a:t> </a:t>
            </a:r>
            <a:r>
              <a:rPr lang="en-US" altLang="zh-TW" sz="2000">
                <a:solidFill>
                  <a:schemeClr val="bg1"/>
                </a:solidFill>
                <a:latin typeface="Arial" panose="020B0604020202020204" pitchFamily="34" charset="0"/>
                <a:ea typeface="+mn-lt"/>
                <a:cs typeface="Arial" panose="020B0604020202020204" pitchFamily="34" charset="0"/>
              </a:rPr>
              <a:t>performance. </a:t>
            </a:r>
            <a:endParaRPr lang="zh-TW" altLang="en-US">
              <a:solidFill>
                <a:schemeClr val="bg1"/>
              </a:solidFill>
              <a:latin typeface="Arial" panose="020B0604020202020204" pitchFamily="34" charset="0"/>
              <a:ea typeface="新細明體"/>
              <a:cs typeface="Arial" panose="020B0604020202020204" pitchFamily="34" charset="0"/>
            </a:endParaRPr>
          </a:p>
          <a:p>
            <a:pPr marL="240665" indent="-240665">
              <a:spcBef>
                <a:spcPts val="1600"/>
              </a:spcBef>
              <a:buClr>
                <a:srgbClr val="EE3300"/>
              </a:buClr>
              <a:buFont typeface="Arial" panose="020B0604020202020204" pitchFamily="34" charset="0"/>
              <a:buChar char="•"/>
            </a:pPr>
            <a:r>
              <a:rPr lang="en-US" altLang="zh-TW">
                <a:solidFill>
                  <a:schemeClr val="bg1"/>
                </a:solidFill>
                <a:latin typeface="Arial" panose="020B0604020202020204" pitchFamily="34" charset="0"/>
                <a:ea typeface="微軟正黑體"/>
                <a:cs typeface="Arial" panose="020B0604020202020204" pitchFamily="34" charset="0"/>
              </a:rPr>
              <a:t>TS-h1090FU is equipped with an 8-core/16-thread 7232P or 16-core/32-thread 7302P processor</a:t>
            </a:r>
            <a:endParaRPr lang="zh-TW" altLang="en-US">
              <a:solidFill>
                <a:schemeClr val="bg1"/>
              </a:solidFill>
              <a:latin typeface="Arial" panose="020B0604020202020204" pitchFamily="34" charset="0"/>
              <a:ea typeface="微軟正黑體"/>
              <a:cs typeface="Arial" panose="020B0604020202020204" pitchFamily="34" charset="0"/>
            </a:endParaRPr>
          </a:p>
          <a:p>
            <a:pPr marL="697865" lvl="1" indent="-240665">
              <a:spcBef>
                <a:spcPts val="1600"/>
              </a:spcBef>
              <a:buClr>
                <a:srgbClr val="EE3300"/>
              </a:buClr>
              <a:buFont typeface="Arial" panose="020B0604020202020204" pitchFamily="34" charset="0"/>
              <a:buChar char="•"/>
            </a:pPr>
            <a:r>
              <a:rPr lang="en-US" altLang="zh-TW">
                <a:solidFill>
                  <a:schemeClr val="bg1"/>
                </a:solidFill>
                <a:latin typeface="Arial" panose="020B0604020202020204" pitchFamily="34" charset="0"/>
                <a:ea typeface="微軟正黑體"/>
                <a:cs typeface="Arial" panose="020B0604020202020204" pitchFamily="34" charset="0"/>
              </a:rPr>
              <a:t>AMD EPYC 7232P 8C / 16T</a:t>
            </a:r>
            <a:r>
              <a:rPr lang="zh-TW" altLang="en-US">
                <a:solidFill>
                  <a:schemeClr val="bg1"/>
                </a:solidFill>
                <a:latin typeface="Arial" panose="020B0604020202020204" pitchFamily="34" charset="0"/>
                <a:ea typeface="微軟正黑體"/>
                <a:cs typeface="Arial" panose="020B0604020202020204" pitchFamily="34" charset="0"/>
              </a:rPr>
              <a:t> up to</a:t>
            </a:r>
            <a:r>
              <a:rPr lang="en-US" altLang="zh-TW">
                <a:solidFill>
                  <a:schemeClr val="bg1"/>
                </a:solidFill>
                <a:latin typeface="Arial" panose="020B0604020202020204" pitchFamily="34" charset="0"/>
                <a:ea typeface="微軟正黑體"/>
                <a:cs typeface="Arial" panose="020B0604020202020204" pitchFamily="34" charset="0"/>
              </a:rPr>
              <a:t> 3.2 GHz</a:t>
            </a:r>
          </a:p>
          <a:p>
            <a:pPr marL="697865" lvl="1" indent="-240665">
              <a:spcBef>
                <a:spcPts val="1600"/>
              </a:spcBef>
              <a:buClr>
                <a:srgbClr val="EE3300"/>
              </a:buClr>
              <a:buFont typeface="Arial" panose="020B0604020202020204" pitchFamily="34" charset="0"/>
              <a:buChar char="•"/>
            </a:pPr>
            <a:r>
              <a:rPr lang="en-US" altLang="zh-TW">
                <a:solidFill>
                  <a:schemeClr val="bg1"/>
                </a:solidFill>
                <a:latin typeface="Arial" panose="020B0604020202020204" pitchFamily="34" charset="0"/>
                <a:ea typeface="微軟正黑體"/>
                <a:cs typeface="Arial" panose="020B0604020202020204" pitchFamily="34" charset="0"/>
              </a:rPr>
              <a:t>AMD EPYC 7302P 16C / 32T </a:t>
            </a:r>
            <a:r>
              <a:rPr lang="zh-TW" altLang="en-US">
                <a:solidFill>
                  <a:schemeClr val="bg1"/>
                </a:solidFill>
                <a:latin typeface="Arial" panose="020B0604020202020204" pitchFamily="34" charset="0"/>
                <a:ea typeface="微軟正黑體"/>
                <a:cs typeface="Arial" panose="020B0604020202020204" pitchFamily="34" charset="0"/>
              </a:rPr>
              <a:t>up to</a:t>
            </a:r>
            <a:r>
              <a:rPr lang="en-US" altLang="zh-TW">
                <a:solidFill>
                  <a:schemeClr val="bg1"/>
                </a:solidFill>
                <a:latin typeface="Arial" panose="020B0604020202020204" pitchFamily="34" charset="0"/>
                <a:ea typeface="微軟正黑體"/>
                <a:cs typeface="Arial" panose="020B0604020202020204" pitchFamily="34" charset="0"/>
              </a:rPr>
              <a:t> 3.3 GHz</a:t>
            </a:r>
          </a:p>
          <a:p>
            <a:pPr marL="240665" indent="-240665">
              <a:spcBef>
                <a:spcPts val="1600"/>
              </a:spcBef>
              <a:buClr>
                <a:srgbClr val="EE3300"/>
              </a:buClr>
              <a:buFont typeface="Arial" panose="020B0604020202020204" pitchFamily="34" charset="0"/>
              <a:buChar char="•"/>
            </a:pPr>
            <a:r>
              <a:rPr lang="en-US" altLang="zh-TW">
                <a:solidFill>
                  <a:schemeClr val="bg1"/>
                </a:solidFill>
                <a:latin typeface="Arial" panose="020B0604020202020204" pitchFamily="34" charset="0"/>
                <a:ea typeface="微軟正黑體"/>
                <a:cs typeface="Arial" panose="020B0604020202020204" pitchFamily="34" charset="0"/>
              </a:rPr>
              <a:t>CPU </a:t>
            </a:r>
            <a:r>
              <a:rPr lang="zh-TW" altLang="en-US">
                <a:solidFill>
                  <a:schemeClr val="bg1"/>
                </a:solidFill>
                <a:latin typeface="Arial" panose="020B0604020202020204" pitchFamily="34" charset="0"/>
                <a:ea typeface="微軟正黑體"/>
                <a:cs typeface="Arial" panose="020B0604020202020204" pitchFamily="34" charset="0"/>
              </a:rPr>
              <a:t>with</a:t>
            </a:r>
            <a:r>
              <a:rPr lang="en-US" altLang="zh-TW">
                <a:solidFill>
                  <a:schemeClr val="bg1"/>
                </a:solidFill>
                <a:latin typeface="Arial" panose="020B0604020202020204" pitchFamily="34" charset="0"/>
                <a:ea typeface="微軟正黑體"/>
                <a:cs typeface="Arial" panose="020B0604020202020204" pitchFamily="34" charset="0"/>
              </a:rPr>
              <a:t> 128 PCIe Gen4 high-speed lanes </a:t>
            </a:r>
          </a:p>
          <a:p>
            <a:pPr marL="240665" indent="-240665">
              <a:spcBef>
                <a:spcPts val="1600"/>
              </a:spcBef>
              <a:buClr>
                <a:srgbClr val="EE3300"/>
              </a:buClr>
              <a:buFont typeface="Arial" panose="020B0604020202020204" pitchFamily="34" charset="0"/>
              <a:buChar char="•"/>
            </a:pPr>
            <a:r>
              <a:rPr lang="en-US" altLang="zh-TW">
                <a:solidFill>
                  <a:schemeClr val="bg1"/>
                </a:solidFill>
                <a:latin typeface="Arial" panose="020B0604020202020204" pitchFamily="34" charset="0"/>
                <a:ea typeface="微軟正黑體"/>
                <a:cs typeface="Arial" panose="020B0604020202020204" pitchFamily="34" charset="0"/>
              </a:rPr>
              <a:t>12 x 8-channel DDR4 RDIMM ECC memory slots</a:t>
            </a:r>
            <a:r>
              <a:rPr lang="zh-TW" altLang="en-US">
                <a:solidFill>
                  <a:schemeClr val="bg1"/>
                </a:solidFill>
                <a:latin typeface="Arial" panose="020B0604020202020204" pitchFamily="34" charset="0"/>
                <a:ea typeface="微軟正黑體"/>
                <a:cs typeface="Arial" panose="020B0604020202020204" pitchFamily="34" charset="0"/>
              </a:rPr>
              <a:t> </a:t>
            </a:r>
            <a:endPar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標題 1">
            <a:extLst>
              <a:ext uri="{FF2B5EF4-FFF2-40B4-BE49-F238E27FC236}">
                <a16:creationId xmlns:a16="http://schemas.microsoft.com/office/drawing/2014/main" id="{E4859C02-35DE-8844-49BE-8B6CFE45C8C1}"/>
              </a:ext>
            </a:extLst>
          </p:cNvPr>
          <p:cNvSpPr txBox="1">
            <a:spLocks/>
          </p:cNvSpPr>
          <p:nvPr/>
        </p:nvSpPr>
        <p:spPr>
          <a:xfrm>
            <a:off x="661288" y="215791"/>
            <a:ext cx="10869423" cy="1451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mj-lt"/>
                <a:cs typeface="Arial" panose="020B0604020202020204" pitchFamily="34" charset="0"/>
              </a:rPr>
              <a:t>TS-h1090FU with </a:t>
            </a:r>
            <a:r>
              <a:rPr kumimoji="1" lang="zh-TW" sz="4000" b="1">
                <a:solidFill>
                  <a:schemeClr val="bg1"/>
                </a:solidFill>
                <a:latin typeface="Arial" panose="020B0604020202020204" pitchFamily="34" charset="0"/>
                <a:ea typeface="+mj-lt"/>
                <a:cs typeface="Arial" panose="020B0604020202020204" pitchFamily="34" charset="0"/>
              </a:rPr>
              <a:t>AMD EPYC 7002 </a:t>
            </a:r>
            <a:r>
              <a:rPr kumimoji="1" lang="en-US" altLang="zh-TW" sz="4000" b="1">
                <a:solidFill>
                  <a:schemeClr val="bg1"/>
                </a:solidFill>
                <a:latin typeface="Arial" panose="020B0604020202020204" pitchFamily="34" charset="0"/>
                <a:ea typeface="+mj-lt"/>
                <a:cs typeface="Arial" panose="020B0604020202020204" pitchFamily="34" charset="0"/>
              </a:rPr>
              <a:t>(Rome)</a:t>
            </a:r>
            <a:r>
              <a:rPr kumimoji="1" lang="zh-TW" altLang="en-US" sz="4000" b="1">
                <a:solidFill>
                  <a:schemeClr val="bg1"/>
                </a:solidFill>
                <a:latin typeface="Arial" panose="020B0604020202020204" pitchFamily="34" charset="0"/>
                <a:ea typeface="+mj-lt"/>
                <a:cs typeface="Arial" panose="020B0604020202020204" pitchFamily="34" charset="0"/>
              </a:rPr>
              <a:t> </a:t>
            </a:r>
            <a:br>
              <a:rPr lang="zh-TW" altLang="en-US" sz="4000" b="1">
                <a:solidFill>
                  <a:schemeClr val="bg1"/>
                </a:solidFill>
                <a:latin typeface="Arial" panose="020B0604020202020204" pitchFamily="34" charset="0"/>
                <a:ea typeface="+mj-lt"/>
                <a:cs typeface="Arial" panose="020B0604020202020204" pitchFamily="34" charset="0"/>
              </a:rPr>
            </a:br>
            <a:r>
              <a:rPr kumimoji="1" lang="zh-TW" sz="4000" b="1">
                <a:solidFill>
                  <a:schemeClr val="bg1"/>
                </a:solidFill>
                <a:latin typeface="Arial" panose="020B0604020202020204" pitchFamily="34" charset="0"/>
                <a:ea typeface="+mj-lt"/>
                <a:cs typeface="Arial" panose="020B0604020202020204" pitchFamily="34" charset="0"/>
              </a:rPr>
              <a:t>enterprise CPU built for datacenters</a:t>
            </a:r>
            <a:endParaRPr lang="zh-TW">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987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 name="矩形: 圓角 1">
            <a:extLst>
              <a:ext uri="{FF2B5EF4-FFF2-40B4-BE49-F238E27FC236}">
                <a16:creationId xmlns:a16="http://schemas.microsoft.com/office/drawing/2014/main" id="{8887C151-B17E-B451-9307-4F27E0BBE5D7}"/>
              </a:ext>
            </a:extLst>
          </p:cNvPr>
          <p:cNvSpPr/>
          <p:nvPr/>
        </p:nvSpPr>
        <p:spPr>
          <a:xfrm>
            <a:off x="2844454" y="774995"/>
            <a:ext cx="8477969" cy="1836057"/>
          </a:xfrm>
          <a:prstGeom prst="roundRect">
            <a:avLst>
              <a:gd name="adj" fmla="val 124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B0C4F38B-379A-4B93-842C-23E24C5C6624}"/>
              </a:ext>
            </a:extLst>
          </p:cNvPr>
          <p:cNvGrpSpPr/>
          <p:nvPr/>
        </p:nvGrpSpPr>
        <p:grpSpPr>
          <a:xfrm>
            <a:off x="5260845" y="1723134"/>
            <a:ext cx="6931155" cy="4225125"/>
            <a:chOff x="3539693" y="349803"/>
            <a:chExt cx="5604307" cy="3416299"/>
          </a:xfrm>
        </p:grpSpPr>
        <p:pic>
          <p:nvPicPr>
            <p:cNvPr id="7" name="圖片 6" descr="一張含有 文字, 電子用品, 監視器, 電腦 的圖片&#10;&#10;自動產生的描述">
              <a:extLst>
                <a:ext uri="{FF2B5EF4-FFF2-40B4-BE49-F238E27FC236}">
                  <a16:creationId xmlns:a16="http://schemas.microsoft.com/office/drawing/2014/main" id="{B5A9A7E8-C7B5-445C-89F5-BFFD0B684C98}"/>
                </a:ext>
              </a:extLst>
            </p:cNvPr>
            <p:cNvPicPr>
              <a:picLocks noChangeAspect="1"/>
            </p:cNvPicPr>
            <p:nvPr/>
          </p:nvPicPr>
          <p:blipFill rotWithShape="1">
            <a:blip r:embed="rId3"/>
            <a:srcRect r="10220"/>
            <a:stretch/>
          </p:blipFill>
          <p:spPr>
            <a:xfrm>
              <a:off x="3539693" y="349803"/>
              <a:ext cx="5604307" cy="3416299"/>
            </a:xfrm>
            <a:prstGeom prst="rect">
              <a:avLst/>
            </a:prstGeom>
          </p:spPr>
        </p:pic>
        <p:pic>
          <p:nvPicPr>
            <p:cNvPr id="3" name="圖片 2" descr="一張含有 個人, 室外, 團體, 數個 的圖片&#10;&#10;自動產生的描述">
              <a:extLst>
                <a:ext uri="{FF2B5EF4-FFF2-40B4-BE49-F238E27FC236}">
                  <a16:creationId xmlns:a16="http://schemas.microsoft.com/office/drawing/2014/main" id="{3FB0A7AF-FD99-4C04-A2E6-D4FC40503DC1}"/>
                </a:ext>
              </a:extLst>
            </p:cNvPr>
            <p:cNvPicPr>
              <a:picLocks noChangeAspect="1"/>
            </p:cNvPicPr>
            <p:nvPr/>
          </p:nvPicPr>
          <p:blipFill rotWithShape="1">
            <a:blip r:embed="rId4"/>
            <a:srcRect l="1522" b="6649"/>
            <a:stretch/>
          </p:blipFill>
          <p:spPr>
            <a:xfrm>
              <a:off x="4467117" y="555638"/>
              <a:ext cx="4430145" cy="2798970"/>
            </a:xfrm>
            <a:prstGeom prst="rect">
              <a:avLst/>
            </a:prstGeom>
            <a:effectLst>
              <a:innerShdw blurRad="114300">
                <a:prstClr val="black"/>
              </a:innerShdw>
            </a:effectLst>
          </p:spPr>
        </p:pic>
      </p:grpSp>
      <p:sp>
        <p:nvSpPr>
          <p:cNvPr id="12" name="Google Shape;79;p16">
            <a:extLst>
              <a:ext uri="{FF2B5EF4-FFF2-40B4-BE49-F238E27FC236}">
                <a16:creationId xmlns:a16="http://schemas.microsoft.com/office/drawing/2014/main" id="{C8B3CCF9-4FB8-4872-9B78-D9DDAD593950}"/>
              </a:ext>
            </a:extLst>
          </p:cNvPr>
          <p:cNvSpPr txBox="1">
            <a:spLocks/>
          </p:cNvSpPr>
          <p:nvPr/>
        </p:nvSpPr>
        <p:spPr>
          <a:xfrm>
            <a:off x="562185" y="2658936"/>
            <a:ext cx="5749991" cy="11410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rPr>
              <a:t>QVR Face Insight</a:t>
            </a:r>
          </a:p>
          <a:p>
            <a:r>
              <a:rPr lang="en-US" altLang="zh-TW" sz="2500">
                <a:solidFill>
                  <a:schemeClr val="bg1"/>
                </a:solidFill>
                <a:latin typeface="Arial" panose="020B0604020202020204" pitchFamily="34" charset="0"/>
                <a:cs typeface="Arial" panose="020B0604020202020204" pitchFamily="34" charset="0"/>
              </a:rPr>
              <a:t>Local Smart Facial Recognition</a:t>
            </a:r>
            <a:endParaRPr lang="en-US" sz="25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7" name="矩形: 圓角 16">
            <a:extLst>
              <a:ext uri="{FF2B5EF4-FFF2-40B4-BE49-F238E27FC236}">
                <a16:creationId xmlns:a16="http://schemas.microsoft.com/office/drawing/2014/main" id="{3B95E637-44EC-49C8-875A-ED13CFE37BB6}"/>
              </a:ext>
            </a:extLst>
          </p:cNvPr>
          <p:cNvSpPr/>
          <p:nvPr/>
        </p:nvSpPr>
        <p:spPr>
          <a:xfrm>
            <a:off x="571328" y="539691"/>
            <a:ext cx="2766247" cy="2855660"/>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D7FCD634-CA9F-4449-9D25-D678F7601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593" y="735377"/>
            <a:ext cx="1875675" cy="1875675"/>
          </a:xfrm>
          <a:prstGeom prst="rect">
            <a:avLst/>
          </a:prstGeom>
        </p:spPr>
      </p:pic>
      <p:sp>
        <p:nvSpPr>
          <p:cNvPr id="14" name="Google Shape;61;p14">
            <a:extLst>
              <a:ext uri="{FF2B5EF4-FFF2-40B4-BE49-F238E27FC236}">
                <a16:creationId xmlns:a16="http://schemas.microsoft.com/office/drawing/2014/main" id="{4EB7CAEB-FD80-95A7-C541-62D94C1D12CF}"/>
              </a:ext>
            </a:extLst>
          </p:cNvPr>
          <p:cNvSpPr txBox="1">
            <a:spLocks/>
          </p:cNvSpPr>
          <p:nvPr/>
        </p:nvSpPr>
        <p:spPr>
          <a:xfrm>
            <a:off x="6096000" y="564136"/>
            <a:ext cx="4057190" cy="14432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4" indent="-241294">
              <a:lnSpc>
                <a:spcPct val="100000"/>
              </a:lnSpc>
              <a:spcBef>
                <a:spcPts val="1600"/>
              </a:spcBef>
              <a:buClr>
                <a:schemeClr val="tx1"/>
              </a:buClr>
              <a:buSzPts val="1100"/>
              <a:buFont typeface="Wingdings" panose="05000000000000000000" pitchFamily="2" charset="2"/>
              <a:buChar char="l"/>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Official certification by Google to support Coral M.2 &amp; USB TPU devices</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endParaRPr>
          </a:p>
          <a:p>
            <a:pPr marL="241294" indent="-241294">
              <a:lnSpc>
                <a:spcPct val="100000"/>
              </a:lnSpc>
              <a:spcBef>
                <a:spcPts val="1600"/>
              </a:spcBef>
              <a:buClr>
                <a:schemeClr val="tx1"/>
              </a:buClr>
              <a:buSzPts val="1100"/>
              <a:buFont typeface="Wingdings" panose="05000000000000000000" pitchFamily="2" charset="2"/>
              <a:buChar char="l"/>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Up to 4 TPU devices per NAS</a:t>
            </a:r>
          </a:p>
        </p:txBody>
      </p:sp>
      <p:sp>
        <p:nvSpPr>
          <p:cNvPr id="15" name="文字方塊 14">
            <a:extLst>
              <a:ext uri="{FF2B5EF4-FFF2-40B4-BE49-F238E27FC236}">
                <a16:creationId xmlns:a16="http://schemas.microsoft.com/office/drawing/2014/main" id="{1EDAA091-D47F-5744-3195-B5D7D1585A7D}"/>
              </a:ext>
            </a:extLst>
          </p:cNvPr>
          <p:cNvSpPr txBox="1"/>
          <p:nvPr/>
        </p:nvSpPr>
        <p:spPr>
          <a:xfrm>
            <a:off x="3001126" y="841124"/>
            <a:ext cx="2790613" cy="369332"/>
          </a:xfrm>
          <a:prstGeom prst="rect">
            <a:avLst/>
          </a:prstGeom>
          <a:noFill/>
        </p:spPr>
        <p:txBody>
          <a:bodyPr wrap="square">
            <a:spAutoFit/>
          </a:bodyPr>
          <a:lstStyle>
            <a:defPPr>
              <a:defRPr lang="zh-TW"/>
            </a:defPPr>
            <a:lvl1pPr>
              <a:defRPr>
                <a:latin typeface="Arial" panose="020B0604020202020204" pitchFamily="34" charset="0"/>
                <a:cs typeface="Arial" panose="020B0604020202020204" pitchFamily="34" charset="0"/>
              </a:defRPr>
            </a:lvl1pPr>
          </a:lstStyle>
          <a:p>
            <a:r>
              <a:rPr lang="zh-TW" altLang="en-US">
                <a:latin typeface="+mj-lt"/>
              </a:rPr>
              <a:t>https://coral.ai/products/</a:t>
            </a:r>
          </a:p>
        </p:txBody>
      </p:sp>
      <p:pic>
        <p:nvPicPr>
          <p:cNvPr id="16" name="Picture 6" descr="g650-04686-01-qnap">
            <a:extLst>
              <a:ext uri="{FF2B5EF4-FFF2-40B4-BE49-F238E27FC236}">
                <a16:creationId xmlns:a16="http://schemas.microsoft.com/office/drawing/2014/main" id="{E70EDD14-5E5C-EFCD-2C9A-19B91F06E6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4417" b="17745"/>
          <a:stretch/>
        </p:blipFill>
        <p:spPr bwMode="auto">
          <a:xfrm>
            <a:off x="3405094" y="1615295"/>
            <a:ext cx="2458208" cy="6976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g950-06809-01-qnap">
            <a:extLst>
              <a:ext uri="{FF2B5EF4-FFF2-40B4-BE49-F238E27FC236}">
                <a16:creationId xmlns:a16="http://schemas.microsoft.com/office/drawing/2014/main" id="{DDE2B4BF-C91C-D3F1-7B85-A1672764ED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5767"/>
          <a:stretch/>
        </p:blipFill>
        <p:spPr bwMode="auto">
          <a:xfrm>
            <a:off x="2777065" y="751818"/>
            <a:ext cx="943199" cy="196053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A red background with white text&#10;&#10;Description automatically generated with low confidence">
            <a:extLst>
              <a:ext uri="{FF2B5EF4-FFF2-40B4-BE49-F238E27FC236}">
                <a16:creationId xmlns:a16="http://schemas.microsoft.com/office/drawing/2014/main" id="{C3DE8E48-6B00-1245-CE4B-C2D703F082BE}"/>
              </a:ext>
            </a:extLst>
          </p:cNvPr>
          <p:cNvPicPr>
            <a:picLocks noChangeAspect="1"/>
          </p:cNvPicPr>
          <p:nvPr/>
        </p:nvPicPr>
        <p:blipFill>
          <a:blip r:embed="rId8"/>
          <a:stretch>
            <a:fillRect/>
          </a:stretch>
        </p:blipFill>
        <p:spPr>
          <a:xfrm>
            <a:off x="10076119" y="316929"/>
            <a:ext cx="1613062" cy="1443265"/>
          </a:xfrm>
          <a:prstGeom prst="rect">
            <a:avLst/>
          </a:prstGeom>
          <a:effectLst>
            <a:outerShdw blurRad="254000" dist="342900" dir="2700000" algn="tl" rotWithShape="0">
              <a:prstClr val="black">
                <a:alpha val="33000"/>
              </a:prstClr>
            </a:outerShdw>
          </a:effectLst>
        </p:spPr>
      </p:pic>
      <p:sp>
        <p:nvSpPr>
          <p:cNvPr id="20" name="文字方塊 19">
            <a:extLst>
              <a:ext uri="{FF2B5EF4-FFF2-40B4-BE49-F238E27FC236}">
                <a16:creationId xmlns:a16="http://schemas.microsoft.com/office/drawing/2014/main" id="{5E7013B2-5033-8DF2-2E30-FFDEC9BEA7B7}"/>
              </a:ext>
            </a:extLst>
          </p:cNvPr>
          <p:cNvSpPr txBox="1"/>
          <p:nvPr/>
        </p:nvSpPr>
        <p:spPr>
          <a:xfrm>
            <a:off x="3070110" y="2181765"/>
            <a:ext cx="812004" cy="369332"/>
          </a:xfrm>
          <a:prstGeom prst="rect">
            <a:avLst/>
          </a:prstGeom>
          <a:noFill/>
        </p:spPr>
        <p:txBody>
          <a:bodyPr wrap="square">
            <a:spAutoFit/>
          </a:bodyPr>
          <a:lstStyle/>
          <a:p>
            <a:r>
              <a:rPr lang="en-US" altLang="zh-TW">
                <a:latin typeface="Arial" panose="020B0604020202020204" pitchFamily="34" charset="0"/>
                <a:cs typeface="Arial" panose="020B0604020202020204" pitchFamily="34" charset="0"/>
              </a:rPr>
              <a:t>USB</a:t>
            </a:r>
            <a:endParaRPr lang="zh-TW" altLang="en-US">
              <a:latin typeface="Arial" panose="020B0604020202020204" pitchFamily="34" charset="0"/>
              <a:cs typeface="Arial" panose="020B0604020202020204" pitchFamily="34" charset="0"/>
            </a:endParaRPr>
          </a:p>
        </p:txBody>
      </p:sp>
      <p:sp>
        <p:nvSpPr>
          <p:cNvPr id="21" name="文字方塊 20">
            <a:extLst>
              <a:ext uri="{FF2B5EF4-FFF2-40B4-BE49-F238E27FC236}">
                <a16:creationId xmlns:a16="http://schemas.microsoft.com/office/drawing/2014/main" id="{1CBCC462-DB47-E971-28D6-C6D034877FC5}"/>
              </a:ext>
            </a:extLst>
          </p:cNvPr>
          <p:cNvSpPr txBox="1"/>
          <p:nvPr/>
        </p:nvSpPr>
        <p:spPr>
          <a:xfrm>
            <a:off x="3908395" y="2181765"/>
            <a:ext cx="2187605" cy="369332"/>
          </a:xfrm>
          <a:prstGeom prst="rect">
            <a:avLst/>
          </a:prstGeom>
          <a:noFill/>
        </p:spPr>
        <p:txBody>
          <a:bodyPr wrap="square">
            <a:spAutoFit/>
          </a:bodyPr>
          <a:lstStyle/>
          <a:p>
            <a:r>
              <a:rPr lang="en-US" altLang="zh-TW">
                <a:latin typeface="Arial" panose="020B0604020202020204" pitchFamily="34" charset="0"/>
                <a:cs typeface="Arial" panose="020B0604020202020204" pitchFamily="34" charset="0"/>
              </a:rPr>
              <a:t>M.2 2280 PCIe*</a:t>
            </a:r>
            <a:endParaRPr lang="zh-TW" altLang="en-US">
              <a:latin typeface="Arial" panose="020B0604020202020204" pitchFamily="34" charset="0"/>
              <a:cs typeface="Arial" panose="020B0604020202020204" pitchFamily="34" charset="0"/>
            </a:endParaRPr>
          </a:p>
        </p:txBody>
      </p:sp>
      <p:sp>
        <p:nvSpPr>
          <p:cNvPr id="23" name="Google Shape;61;p14">
            <a:extLst>
              <a:ext uri="{FF2B5EF4-FFF2-40B4-BE49-F238E27FC236}">
                <a16:creationId xmlns:a16="http://schemas.microsoft.com/office/drawing/2014/main" id="{713D81AB-AD24-BF84-044D-BEBC04C1A7D9}"/>
              </a:ext>
            </a:extLst>
          </p:cNvPr>
          <p:cNvSpPr txBox="1">
            <a:spLocks/>
          </p:cNvSpPr>
          <p:nvPr/>
        </p:nvSpPr>
        <p:spPr>
          <a:xfrm>
            <a:off x="498916" y="6038142"/>
            <a:ext cx="5335427" cy="50034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buClr>
                <a:srgbClr val="F34F21"/>
              </a:buClr>
              <a:buNone/>
            </a:pPr>
            <a:r>
              <a:rPr lang="en-US" altLang="zh-TW" sz="1200">
                <a:solidFill>
                  <a:schemeClr val="bg1"/>
                </a:solidFill>
                <a:latin typeface="Arial" panose="020B0604020202020204" pitchFamily="34" charset="0"/>
                <a:cs typeface="Arial" panose="020B0604020202020204" pitchFamily="34" charset="0"/>
              </a:rPr>
              <a:t>*Install M.2 2280 PCIe TPU via the optional QNAP QDA-UMP adapter.</a:t>
            </a:r>
            <a:endParaRPr lang="zh-TW" altLang="en-US" sz="1200">
              <a:solidFill>
                <a:schemeClr val="bg1"/>
              </a:solidFill>
              <a:latin typeface="Arial" panose="020B0604020202020204" pitchFamily="34" charset="0"/>
              <a:cs typeface="Arial" panose="020B0604020202020204" pitchFamily="34" charset="0"/>
            </a:endParaRPr>
          </a:p>
        </p:txBody>
      </p:sp>
      <p:sp>
        <p:nvSpPr>
          <p:cNvPr id="24" name="Google Shape;61;p14">
            <a:extLst>
              <a:ext uri="{FF2B5EF4-FFF2-40B4-BE49-F238E27FC236}">
                <a16:creationId xmlns:a16="http://schemas.microsoft.com/office/drawing/2014/main" id="{1CBFB7B7-B2F9-9B00-FDA2-770E93052935}"/>
              </a:ext>
            </a:extLst>
          </p:cNvPr>
          <p:cNvSpPr txBox="1">
            <a:spLocks/>
          </p:cNvSpPr>
          <p:nvPr/>
        </p:nvSpPr>
        <p:spPr>
          <a:xfrm>
            <a:off x="562185" y="3697008"/>
            <a:ext cx="5272158" cy="24256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buNone/>
            </a:pPr>
            <a:r>
              <a:rPr lang="en" altLang="zh-TW" sz="1400">
                <a:solidFill>
                  <a:schemeClr val="bg1"/>
                </a:solidFill>
                <a:latin typeface="Arial" panose="020B0604020202020204" pitchFamily="34" charset="0"/>
                <a:cs typeface="Arial" panose="020B0604020202020204" pitchFamily="34" charset="0"/>
              </a:rPr>
              <a:t>A facial recognition solution for small offices and residential communities that enables instant and accurate facial recognition with live AI-powered video analytics that is even capable of recognizing masked people.</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Real-Time Facial Recognition and Analytics</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Mask detection and facial recognition in one solution</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Build A Smart Facial Recognition System with One NAS</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Identity Authentication Made Easy with Profile Database</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Enhance your face recognition speed with an Edge TPU</a:t>
            </a:r>
          </a:p>
          <a:p>
            <a:pPr marL="457200" lvl="1" indent="-190500" fontAlgn="base">
              <a:lnSpc>
                <a:spcPct val="80000"/>
              </a:lnSpc>
              <a:spcBef>
                <a:spcPts val="500"/>
              </a:spcBef>
              <a:buClr>
                <a:srgbClr val="F34F21"/>
              </a:buClr>
              <a:buFont typeface="Arial" panose="020B0604020202020204" pitchFamily="34" charset="0"/>
              <a:buChar char="•"/>
            </a:pPr>
            <a:r>
              <a:rPr lang="en"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Empowered surveillance feeds with QVR Pro integration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3BB7A978-F67D-4040-9D69-4F1AE48F5B8C}"/>
              </a:ext>
            </a:extLst>
          </p:cNvPr>
          <p:cNvSpPr txBox="1"/>
          <p:nvPr/>
        </p:nvSpPr>
        <p:spPr>
          <a:xfrm>
            <a:off x="924263" y="2138469"/>
            <a:ext cx="3778898" cy="2585323"/>
          </a:xfrm>
          <a:prstGeom prst="rect">
            <a:avLst/>
          </a:prstGeom>
          <a:noFill/>
        </p:spPr>
        <p:txBody>
          <a:bodyPr wrap="square">
            <a:spAutoFit/>
          </a:bodyPr>
          <a:lstStyle/>
          <a:p>
            <a:pPr fontAlgn="base"/>
            <a:r>
              <a:rPr lang="en" altLang="zh-TW">
                <a:solidFill>
                  <a:schemeClr val="bg1"/>
                </a:solidFill>
                <a:latin typeface="Arial" panose="020B0604020202020204" pitchFamily="34" charset="0"/>
                <a:cs typeface="Arial" panose="020B0604020202020204" pitchFamily="34" charset="0"/>
              </a:rPr>
              <a:t>The TS-h1090FU also supports QTS - QNAP’s standard NAS operating system – that provides greater everyday performance, efficient memory utilization, and the advantage of Qtier auto-tiering. You can also migrate drives from your current QTS-based NAS to the TS-h1090FU.</a:t>
            </a:r>
            <a:endParaRPr lang="zh-TW" altLang="en-US" sz="16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AB1E2C9C-AFEE-E744-A30C-19322EFD53F2}"/>
              </a:ext>
            </a:extLst>
          </p:cNvPr>
          <p:cNvSpPr txBox="1"/>
          <p:nvPr/>
        </p:nvSpPr>
        <p:spPr>
          <a:xfrm>
            <a:off x="924263" y="4831742"/>
            <a:ext cx="3650602" cy="830997"/>
          </a:xfrm>
          <a:prstGeom prst="rect">
            <a:avLst/>
          </a:prstGeom>
          <a:noFill/>
        </p:spPr>
        <p:txBody>
          <a:bodyPr wrap="square">
            <a:spAutoFit/>
          </a:bodyPr>
          <a:lstStyle/>
          <a:p>
            <a:pPr fontAlgn="base"/>
            <a:r>
              <a:rPr lang="en" altLang="zh-TW" sz="1200">
                <a:solidFill>
                  <a:schemeClr val="bg1"/>
                </a:solidFill>
                <a:latin typeface="Arial" panose="020B0604020202020204" pitchFamily="34" charset="0"/>
                <a:cs typeface="Arial" panose="020B0604020202020204" pitchFamily="34" charset="0"/>
              </a:rPr>
              <a:t>Note:</a:t>
            </a:r>
          </a:p>
          <a:p>
            <a:pPr fontAlgn="base"/>
            <a:r>
              <a:rPr lang="en" altLang="zh-TW" sz="1200">
                <a:solidFill>
                  <a:schemeClr val="bg1"/>
                </a:solidFill>
                <a:latin typeface="Arial" panose="020B0604020202020204" pitchFamily="34" charset="0"/>
                <a:cs typeface="Arial" panose="020B0604020202020204" pitchFamily="34" charset="0"/>
              </a:rPr>
              <a:t>QTS and QuTS hero use different file systems. You must remove all the drives from the TS-h1090FU before switching from QuTS hero to QTS.</a:t>
            </a:r>
          </a:p>
        </p:txBody>
      </p:sp>
      <p:sp>
        <p:nvSpPr>
          <p:cNvPr id="7" name="標題 2">
            <a:extLst>
              <a:ext uri="{FF2B5EF4-FFF2-40B4-BE49-F238E27FC236}">
                <a16:creationId xmlns:a16="http://schemas.microsoft.com/office/drawing/2014/main" id="{63898E1E-047E-4D7E-8803-9474341CEAF0}"/>
              </a:ext>
            </a:extLst>
          </p:cNvPr>
          <p:cNvSpPr txBox="1">
            <a:spLocks/>
          </p:cNvSpPr>
          <p:nvPr/>
        </p:nvSpPr>
        <p:spPr>
          <a:xfrm>
            <a:off x="388800" y="372732"/>
            <a:ext cx="11412000" cy="150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 altLang="zh-TW" sz="3600" b="1">
                <a:solidFill>
                  <a:schemeClr val="bg1"/>
                </a:solidFill>
                <a:latin typeface="Arial" panose="020B0604020202020204" pitchFamily="34" charset="0"/>
                <a:cs typeface="Arial" panose="020B0604020202020204" pitchFamily="34" charset="0"/>
              </a:rPr>
              <a:t>Switch NAS operating systems between QuTS hero and QTS for higher everyday performance</a:t>
            </a:r>
            <a:endParaRPr kumimoji="1" lang="zh-TW" altLang="en-US" sz="3600" b="1">
              <a:solidFill>
                <a:schemeClr val="bg1"/>
              </a:solidFill>
              <a:latin typeface="Arial" panose="020B0604020202020204" pitchFamily="34" charset="0"/>
              <a:ea typeface="微軟正黑體"/>
              <a:cs typeface="Arial" panose="020B0604020202020204" pitchFamily="34" charset="0"/>
            </a:endParaRPr>
          </a:p>
        </p:txBody>
      </p:sp>
      <p:pic>
        <p:nvPicPr>
          <p:cNvPr id="9" name="圖片 8" descr="一張含有 文字 的圖片&#10;&#10;自動產生的描述">
            <a:extLst>
              <a:ext uri="{FF2B5EF4-FFF2-40B4-BE49-F238E27FC236}">
                <a16:creationId xmlns:a16="http://schemas.microsoft.com/office/drawing/2014/main" id="{24BD1D10-FE71-E1F5-C7DE-D18123C67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161" y="2196000"/>
            <a:ext cx="6941631" cy="3354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91639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72D100C5-8368-3D75-7396-E7FBD4D64EAD}"/>
              </a:ext>
            </a:extLst>
          </p:cNvPr>
          <p:cNvSpPr txBox="1"/>
          <p:nvPr/>
        </p:nvSpPr>
        <p:spPr>
          <a:xfrm>
            <a:off x="542166" y="392779"/>
            <a:ext cx="10958650" cy="769441"/>
          </a:xfrm>
          <a:prstGeom prst="rect">
            <a:avLst/>
          </a:prstGeom>
          <a:noFill/>
        </p:spPr>
        <p:txBody>
          <a:bodyPr wrap="square" rtlCol="0">
            <a:spAutoFit/>
          </a:bodyPr>
          <a:lstStyle/>
          <a:p>
            <a:pPr algn="ctr"/>
            <a:r>
              <a:rPr lang="en-US" altLang="zh-TW" sz="4400" b="1">
                <a:solidFill>
                  <a:schemeClr val="bg1"/>
                </a:solidFill>
                <a:latin typeface="Arial" panose="020B0604020202020204" pitchFamily="34" charset="0"/>
                <a:ea typeface="微軟正黑體" panose="020B0604030504040204" pitchFamily="34" charset="-120"/>
                <a:cs typeface="Arial" panose="020B0604020202020204" pitchFamily="34" charset="0"/>
              </a:rPr>
              <a:t>Ordering information &amp; the rail kit</a:t>
            </a:r>
            <a:endParaRPr lang="zh-TW" altLang="en-US" sz="4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98EF60B4-05D8-3189-87A6-065F13E52D1C}"/>
              </a:ext>
            </a:extLst>
          </p:cNvPr>
          <p:cNvSpPr txBox="1"/>
          <p:nvPr/>
        </p:nvSpPr>
        <p:spPr>
          <a:xfrm>
            <a:off x="733434" y="1387633"/>
            <a:ext cx="1652587" cy="461665"/>
          </a:xfrm>
          <a:prstGeom prst="rect">
            <a:avLst/>
          </a:prstGeom>
          <a:noFill/>
        </p:spPr>
        <p:txBody>
          <a:bodyPr wrap="square">
            <a:spAutoFit/>
          </a:bodyPr>
          <a:lstStyle/>
          <a:p>
            <a:r>
              <a:rPr lang="en-US" altLang="zh-TW" sz="2400" b="1">
                <a:solidFill>
                  <a:srgbClr val="03D2FB"/>
                </a:solidFill>
                <a:latin typeface="Arial" panose="020B0604020202020204" pitchFamily="34" charset="0"/>
                <a:ea typeface="微軟正黑體" panose="020B0604030504040204" pitchFamily="34" charset="-120"/>
                <a:cs typeface="Arial" panose="020B0604020202020204" pitchFamily="34" charset="0"/>
              </a:rPr>
              <a:t>SKUs:</a:t>
            </a:r>
            <a:endParaRPr lang="zh-TW" altLang="en-US" sz="2400">
              <a:solidFill>
                <a:srgbClr val="03D2FB"/>
              </a:solidFill>
              <a:latin typeface="Arial" panose="020B0604020202020204" pitchFamily="34" charset="0"/>
              <a:cs typeface="Arial" panose="020B0604020202020204" pitchFamily="34" charset="0"/>
            </a:endParaRPr>
          </a:p>
        </p:txBody>
      </p:sp>
      <p:sp>
        <p:nvSpPr>
          <p:cNvPr id="30" name="文字方塊 29">
            <a:extLst>
              <a:ext uri="{FF2B5EF4-FFF2-40B4-BE49-F238E27FC236}">
                <a16:creationId xmlns:a16="http://schemas.microsoft.com/office/drawing/2014/main" id="{5BE98B99-DEBD-67CE-E485-818C79E1DFAA}"/>
              </a:ext>
            </a:extLst>
          </p:cNvPr>
          <p:cNvSpPr txBox="1"/>
          <p:nvPr/>
        </p:nvSpPr>
        <p:spPr>
          <a:xfrm>
            <a:off x="7272643" y="1414688"/>
            <a:ext cx="4301123" cy="954107"/>
          </a:xfrm>
          <a:prstGeom prst="rect">
            <a:avLst/>
          </a:prstGeom>
          <a:noFill/>
        </p:spPr>
        <p:txBody>
          <a:bodyPr wrap="square">
            <a:spAutoFit/>
          </a:bodyPr>
          <a:lstStyle/>
          <a:p>
            <a:r>
              <a:rPr lang="en-US" altLang="zh-TW" sz="2400" b="1">
                <a:solidFill>
                  <a:srgbClr val="03D2FB"/>
                </a:solidFill>
                <a:latin typeface="Arial" panose="020B0604020202020204" pitchFamily="34" charset="0"/>
                <a:ea typeface="微軟正黑體" panose="020B0604030504040204" pitchFamily="34" charset="-120"/>
                <a:cs typeface="Arial" panose="020B0604020202020204" pitchFamily="34" charset="0"/>
              </a:rPr>
              <a:t>Optional rail kit: </a:t>
            </a:r>
          </a:p>
          <a:p>
            <a:endPar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RAIL-B02</a:t>
            </a:r>
          </a:p>
        </p:txBody>
      </p:sp>
      <p:pic>
        <p:nvPicPr>
          <p:cNvPr id="10" name="圖片 9" descr="一張含有 文字, 電子用品 的圖片&#10;&#10;自動產生的描述">
            <a:extLst>
              <a:ext uri="{FF2B5EF4-FFF2-40B4-BE49-F238E27FC236}">
                <a16:creationId xmlns:a16="http://schemas.microsoft.com/office/drawing/2014/main" id="{760B9997-C470-FFC2-7EEE-29C989DC7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05" y="4679161"/>
            <a:ext cx="5761795" cy="984115"/>
          </a:xfrm>
          <a:prstGeom prst="rect">
            <a:avLst/>
          </a:prstGeom>
        </p:spPr>
      </p:pic>
      <p:pic>
        <p:nvPicPr>
          <p:cNvPr id="12" name="圖片 11" descr="一張含有 室內 的圖片&#10;&#10;自動產生的描述">
            <a:extLst>
              <a:ext uri="{FF2B5EF4-FFF2-40B4-BE49-F238E27FC236}">
                <a16:creationId xmlns:a16="http://schemas.microsoft.com/office/drawing/2014/main" id="{D108670D-495E-B602-712A-7541AD180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161" y="2246458"/>
            <a:ext cx="4118089" cy="1324652"/>
          </a:xfrm>
          <a:prstGeom prst="rect">
            <a:avLst/>
          </a:prstGeom>
        </p:spPr>
      </p:pic>
      <p:grpSp>
        <p:nvGrpSpPr>
          <p:cNvPr id="13" name="群組 12">
            <a:extLst>
              <a:ext uri="{FF2B5EF4-FFF2-40B4-BE49-F238E27FC236}">
                <a16:creationId xmlns:a16="http://schemas.microsoft.com/office/drawing/2014/main" id="{65E63C32-8010-31BF-9BD8-95F5D3E2789E}"/>
              </a:ext>
            </a:extLst>
          </p:cNvPr>
          <p:cNvGrpSpPr/>
          <p:nvPr/>
        </p:nvGrpSpPr>
        <p:grpSpPr>
          <a:xfrm>
            <a:off x="5925933" y="4638007"/>
            <a:ext cx="6015389" cy="1244698"/>
            <a:chOff x="1435637" y="3544848"/>
            <a:chExt cx="9320724" cy="1996328"/>
          </a:xfrm>
        </p:grpSpPr>
        <p:sp>
          <p:nvSpPr>
            <p:cNvPr id="14" name="橢圓 13">
              <a:extLst>
                <a:ext uri="{FF2B5EF4-FFF2-40B4-BE49-F238E27FC236}">
                  <a16:creationId xmlns:a16="http://schemas.microsoft.com/office/drawing/2014/main" id="{462EFFE4-9B77-B786-40FC-D00B84C32092}"/>
                </a:ext>
              </a:extLst>
            </p:cNvPr>
            <p:cNvSpPr/>
            <p:nvPr/>
          </p:nvSpPr>
          <p:spPr>
            <a:xfrm>
              <a:off x="1435637" y="4838407"/>
              <a:ext cx="9320724" cy="702769"/>
            </a:xfrm>
            <a:prstGeom prst="ellipse">
              <a:avLst/>
            </a:prstGeom>
            <a:solidFill>
              <a:srgbClr val="100F1B">
                <a:alpha val="63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5" name="圖片 14">
              <a:extLst>
                <a:ext uri="{FF2B5EF4-FFF2-40B4-BE49-F238E27FC236}">
                  <a16:creationId xmlns:a16="http://schemas.microsoft.com/office/drawing/2014/main" id="{D2232FEC-ED44-4A8D-9281-E590C5AD0A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425" y="3544848"/>
              <a:ext cx="8679821" cy="1604031"/>
            </a:xfrm>
            <a:prstGeom prst="rect">
              <a:avLst/>
            </a:prstGeom>
          </p:spPr>
        </p:pic>
      </p:grpSp>
      <p:sp>
        <p:nvSpPr>
          <p:cNvPr id="16" name="矩形 15">
            <a:extLst>
              <a:ext uri="{FF2B5EF4-FFF2-40B4-BE49-F238E27FC236}">
                <a16:creationId xmlns:a16="http://schemas.microsoft.com/office/drawing/2014/main" id="{1B8A2513-D501-D6F0-6D31-4C2CC8FCE0F4}"/>
              </a:ext>
            </a:extLst>
          </p:cNvPr>
          <p:cNvSpPr/>
          <p:nvPr/>
        </p:nvSpPr>
        <p:spPr>
          <a:xfrm>
            <a:off x="618234" y="1968746"/>
            <a:ext cx="6785231" cy="2230291"/>
          </a:xfrm>
          <a:prstGeom prst="rect">
            <a:avLst/>
          </a:prstGeom>
        </p:spPr>
        <p:txBody>
          <a:bodyPr wrap="square">
            <a:spAutoFit/>
          </a:bodyPr>
          <a:lstStyle/>
          <a:p>
            <a:pPr marL="180975" indent="-180975">
              <a:lnSpc>
                <a:spcPts val="1800"/>
              </a:lnSpc>
              <a:spcBef>
                <a:spcPts val="1200"/>
              </a:spcBef>
              <a:buClr>
                <a:srgbClr val="03D2FB"/>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TS-h1090FU-7232P-64G</a:t>
            </a:r>
          </a:p>
          <a:p>
            <a:pPr>
              <a:lnSpc>
                <a:spcPts val="1800"/>
              </a:lnSpc>
              <a:spcBef>
                <a:spcPts val="1200"/>
              </a:spcBef>
              <a:buClr>
                <a:srgbClr val="03D2FB"/>
              </a:buClr>
            </a:pPr>
            <a:r>
              <a:rPr lang="en"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AMD EPYC 7232P 8C 16T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up to 3.2 GHz,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8 x 8GB RDIMM ECC, 25GbE</a:t>
            </a:r>
          </a:p>
          <a:p>
            <a:pPr marL="180975" indent="-180975">
              <a:lnSpc>
                <a:spcPts val="1800"/>
              </a:lnSpc>
              <a:spcBef>
                <a:spcPts val="1200"/>
              </a:spcBef>
              <a:buClr>
                <a:srgbClr val="03D2FB"/>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TS-h1090FU-7302P-128G</a:t>
            </a:r>
          </a:p>
          <a:p>
            <a:pPr>
              <a:lnSpc>
                <a:spcPts val="1800"/>
              </a:lnSpc>
              <a:spcBef>
                <a:spcPts val="1200"/>
              </a:spcBef>
              <a:buClr>
                <a:srgbClr val="03D2FB"/>
              </a:buClr>
            </a:pPr>
            <a:r>
              <a:rPr lang="en"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AMD EPYC 7302P 16C 32T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up to 3.3 GHz,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8 x 16GB RDIMM ECC, 25GbE</a:t>
            </a:r>
          </a:p>
          <a:p>
            <a:pPr marL="180975" indent="-180975">
              <a:lnSpc>
                <a:spcPts val="1800"/>
              </a:lnSpc>
              <a:spcBef>
                <a:spcPts val="1200"/>
              </a:spcBef>
              <a:buClr>
                <a:srgbClr val="03D2FB"/>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TS-h1090FU-7302P-256G</a:t>
            </a:r>
            <a:r>
              <a:rPr lang="en"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by request)</a:t>
            </a:r>
          </a:p>
          <a:p>
            <a:pPr>
              <a:lnSpc>
                <a:spcPts val="1800"/>
              </a:lnSpc>
              <a:spcBef>
                <a:spcPts val="1200"/>
              </a:spcBef>
              <a:buClr>
                <a:srgbClr val="03D2FB"/>
              </a:buClr>
            </a:pP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     AMD EPYC 7302P 16C 32T </a:t>
            </a: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up to 3.3 GHz,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8 x 32GB RDIMM ECC, 25GbE)</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9370803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ECBB118-86CC-AC5D-7B33-50F191F886BA}"/>
              </a:ext>
            </a:extLst>
          </p:cNvPr>
          <p:cNvSpPr/>
          <p:nvPr/>
        </p:nvSpPr>
        <p:spPr>
          <a:xfrm>
            <a:off x="0" y="0"/>
            <a:ext cx="12192000" cy="2824120"/>
          </a:xfrm>
          <a:prstGeom prst="rect">
            <a:avLst/>
          </a:prstGeom>
          <a:gradFill>
            <a:gsLst>
              <a:gs pos="0">
                <a:schemeClr val="tx1"/>
              </a:gs>
              <a:gs pos="100000">
                <a:srgbClr val="1F212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1BF36FD8-CC85-2541-A873-1DCCE0E0D1A5}"/>
              </a:ext>
            </a:extLst>
          </p:cNvPr>
          <p:cNvSpPr txBox="1"/>
          <p:nvPr/>
        </p:nvSpPr>
        <p:spPr>
          <a:xfrm>
            <a:off x="1044964" y="1110424"/>
            <a:ext cx="4304636" cy="1893724"/>
          </a:xfrm>
          <a:prstGeom prst="rect">
            <a:avLst/>
          </a:prstGeom>
          <a:noFill/>
        </p:spPr>
        <p:txBody>
          <a:bodyPr wrap="square">
            <a:spAutoFit/>
          </a:bodyPr>
          <a:lstStyle/>
          <a:p>
            <a:pPr>
              <a:lnSpc>
                <a:spcPct val="150000"/>
              </a:lnSpc>
            </a:pPr>
            <a:r>
              <a:rPr lang="en" altLang="zh-TW" sz="1600">
                <a:solidFill>
                  <a:srgbClr val="FFFFFF"/>
                </a:solidFill>
                <a:latin typeface="Arial" panose="020B0604020202020204" pitchFamily="34" charset="0"/>
                <a:ea typeface="微軟正黑體" panose="020B0604030504040204" pitchFamily="34" charset="-120"/>
                <a:cs typeface="Arial" panose="020B0604020202020204" pitchFamily="34" charset="0"/>
              </a:rPr>
              <a:t>The TS-h1090FU is backed by a 5-year warranty at no extra cost. This premier warranty demonstrates QNAP’s dedication to your essential business needs for continuous operations and non-interrupted services.</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pic>
        <p:nvPicPr>
          <p:cNvPr id="9" name="圖片 8">
            <a:extLst>
              <a:ext uri="{FF2B5EF4-FFF2-40B4-BE49-F238E27FC236}">
                <a16:creationId xmlns:a16="http://schemas.microsoft.com/office/drawing/2014/main" id="{D78C73BD-35A4-264D-BB0C-2224EB6BDC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664" y="3184175"/>
            <a:ext cx="3712097" cy="3673826"/>
          </a:xfrm>
          <a:prstGeom prst="rect">
            <a:avLst/>
          </a:prstGeom>
        </p:spPr>
      </p:pic>
      <p:sp>
        <p:nvSpPr>
          <p:cNvPr id="6" name="標題 2">
            <a:extLst>
              <a:ext uri="{FF2B5EF4-FFF2-40B4-BE49-F238E27FC236}">
                <a16:creationId xmlns:a16="http://schemas.microsoft.com/office/drawing/2014/main" id="{1498CDB5-28F7-45DB-8F28-3E09C0F82F5D}"/>
              </a:ext>
            </a:extLst>
          </p:cNvPr>
          <p:cNvSpPr txBox="1">
            <a:spLocks/>
          </p:cNvSpPr>
          <p:nvPr/>
        </p:nvSpPr>
        <p:spPr>
          <a:xfrm>
            <a:off x="1044964" y="0"/>
            <a:ext cx="10556485" cy="150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sz="3600" b="1">
                <a:solidFill>
                  <a:schemeClr val="bg1"/>
                </a:solidFill>
                <a:latin typeface="Arial" panose="020B0604020202020204" pitchFamily="34" charset="0"/>
                <a:cs typeface="Arial" panose="020B0604020202020204" pitchFamily="34" charset="0"/>
              </a:rPr>
              <a:t>5-year warranty as standard</a:t>
            </a:r>
            <a:endParaRPr kumimoji="1" lang="zh-TW" altLang="en-US" sz="3600" b="1">
              <a:solidFill>
                <a:schemeClr val="bg1"/>
              </a:solidFill>
              <a:latin typeface="Arial" panose="020B0604020202020204" pitchFamily="34" charset="0"/>
              <a:ea typeface="微軟正黑體"/>
              <a:cs typeface="Arial" panose="020B0604020202020204" pitchFamily="34" charset="0"/>
            </a:endParaRPr>
          </a:p>
        </p:txBody>
      </p:sp>
    </p:spTree>
    <p:extLst>
      <p:ext uri="{BB962C8B-B14F-4D97-AF65-F5344CB8AC3E}">
        <p14:creationId xmlns:p14="http://schemas.microsoft.com/office/powerpoint/2010/main" val="1668021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E6CC6F83-E371-28FF-D829-3A33C1990030}"/>
              </a:ext>
            </a:extLst>
          </p:cNvPr>
          <p:cNvSpPr/>
          <p:nvPr/>
        </p:nvSpPr>
        <p:spPr>
          <a:xfrm>
            <a:off x="7168362" y="2089104"/>
            <a:ext cx="5023638" cy="2703153"/>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20">
            <a:extLst>
              <a:ext uri="{FF2B5EF4-FFF2-40B4-BE49-F238E27FC236}">
                <a16:creationId xmlns:a16="http://schemas.microsoft.com/office/drawing/2014/main" id="{FF203343-2C11-470C-9E1C-42405F3CAAB8}"/>
              </a:ext>
            </a:extLst>
          </p:cNvPr>
          <p:cNvSpPr txBox="1"/>
          <p:nvPr/>
        </p:nvSpPr>
        <p:spPr>
          <a:xfrm>
            <a:off x="297218" y="6027388"/>
            <a:ext cx="5798782" cy="556306"/>
          </a:xfrm>
          <a:prstGeom prst="rect">
            <a:avLst/>
          </a:prstGeom>
          <a:noFill/>
        </p:spPr>
        <p:txBody>
          <a:bodyPr wrap="square" rtlCol="0">
            <a:spAutoFit/>
          </a:bodyPr>
          <a:lstStyle/>
          <a:p>
            <a:pPr fontAlgn="base">
              <a:lnSpc>
                <a:spcPct val="150000"/>
              </a:lnSpc>
            </a:pPr>
            <a:r>
              <a:rPr lang="en-US" altLang="zh-TW" sz="700" spc="150">
                <a:solidFill>
                  <a:schemeClr val="bg1"/>
                </a:solidFill>
                <a:latin typeface="微軟正黑體" panose="020B0604030504040204" pitchFamily="34" charset="-120"/>
                <a:ea typeface="微軟正黑體" panose="020B0604030504040204" pitchFamily="34" charset="-120"/>
              </a:rPr>
              <a:t>Copyright© 2022 QNAP Systems, Inc. All rights reserved. QNAP® and other names of QNAP Products are proprietary marks or registered trademarks of QNAP Systems, Inc. Other products and company names mentioned herein are trademarks of their respective holders.​​​​​​​</a:t>
            </a:r>
          </a:p>
        </p:txBody>
      </p:sp>
      <p:pic>
        <p:nvPicPr>
          <p:cNvPr id="24" name="圖形 23">
            <a:extLst>
              <a:ext uri="{FF2B5EF4-FFF2-40B4-BE49-F238E27FC236}">
                <a16:creationId xmlns:a16="http://schemas.microsoft.com/office/drawing/2014/main" id="{9FEB68EC-CB12-4250-99DE-3CE7A7570293}"/>
              </a:ext>
            </a:extLst>
          </p:cNvPr>
          <p:cNvPicPr>
            <a:picLocks noChangeAspect="1"/>
          </p:cNvPicPr>
          <p:nvPr/>
        </p:nvPicPr>
        <p:blipFill>
          <a:blip r:embed="rId2">
            <a:alphaModFix/>
            <a:extLst>
              <a:ext uri="{96DAC541-7B7A-43D3-8B79-37D633B846F1}">
                <asvg:svgBlip xmlns:asvg="http://schemas.microsoft.com/office/drawing/2016/SVG/main" r:embed="rId3"/>
              </a:ext>
            </a:extLst>
          </a:blip>
          <a:stretch>
            <a:fillRect/>
          </a:stretch>
        </p:blipFill>
        <p:spPr>
          <a:xfrm>
            <a:off x="401486" y="351836"/>
            <a:ext cx="1335645" cy="238824"/>
          </a:xfrm>
          <a:prstGeom prst="rect">
            <a:avLst/>
          </a:prstGeom>
        </p:spPr>
      </p:pic>
      <p:sp>
        <p:nvSpPr>
          <p:cNvPr id="8" name="文字方塊 7">
            <a:extLst>
              <a:ext uri="{FF2B5EF4-FFF2-40B4-BE49-F238E27FC236}">
                <a16:creationId xmlns:a16="http://schemas.microsoft.com/office/drawing/2014/main" id="{9D3BA237-0E4F-CBBF-8F9D-3B5D65EB0D53}"/>
              </a:ext>
            </a:extLst>
          </p:cNvPr>
          <p:cNvSpPr txBox="1"/>
          <p:nvPr/>
        </p:nvSpPr>
        <p:spPr>
          <a:xfrm>
            <a:off x="7347044" y="3308311"/>
            <a:ext cx="4294496" cy="1292662"/>
          </a:xfrm>
          <a:prstGeom prst="rect">
            <a:avLst/>
          </a:prstGeom>
          <a:noFill/>
          <a:effectLst/>
        </p:spPr>
        <p:txBody>
          <a:bodyPr wrap="square" rtlCol="0">
            <a:spAutoFit/>
          </a:bodyPr>
          <a:lstStyle/>
          <a:p>
            <a:pPr algn="ctr"/>
            <a:r>
              <a:rPr lang="en-US" altLang="zh-TW" sz="2600" b="1">
                <a:solidFill>
                  <a:schemeClr val="bg1"/>
                </a:solidFill>
                <a:latin typeface="+mj-lt"/>
                <a:ea typeface="微軟正黑體" panose="020B0604030504040204" pitchFamily="34" charset="-120"/>
              </a:rPr>
              <a:t>1U 10-bay lighting fast</a:t>
            </a:r>
          </a:p>
          <a:p>
            <a:pPr algn="ctr"/>
            <a:r>
              <a:rPr lang="en-US" altLang="zh-TW" sz="2600" b="1" err="1">
                <a:solidFill>
                  <a:schemeClr val="bg1"/>
                </a:solidFill>
                <a:latin typeface="+mj-lt"/>
                <a:ea typeface="微軟正黑體" panose="020B0604030504040204" pitchFamily="34" charset="-120"/>
              </a:rPr>
              <a:t>NVMe</a:t>
            </a:r>
            <a:r>
              <a:rPr lang="en-US" altLang="zh-TW" sz="2600" b="1">
                <a:solidFill>
                  <a:schemeClr val="bg1"/>
                </a:solidFill>
                <a:latin typeface="+mj-lt"/>
                <a:ea typeface="微軟正黑體" panose="020B0604030504040204" pitchFamily="34" charset="-120"/>
              </a:rPr>
              <a:t>/SATA SSD NAS</a:t>
            </a:r>
          </a:p>
          <a:p>
            <a:pPr algn="ctr"/>
            <a:r>
              <a:rPr lang="en-US" altLang="zh-TW" sz="2600" b="1">
                <a:solidFill>
                  <a:schemeClr val="bg1"/>
                </a:solidFill>
                <a:latin typeface="+mj-lt"/>
                <a:ea typeface="微軟正黑體" panose="020B0604030504040204" pitchFamily="34" charset="-120"/>
              </a:rPr>
              <a:t>with 25GbE &amp; PCIe Gen4</a:t>
            </a:r>
            <a:endParaRPr lang="zh-TW" altLang="en-US" sz="2600">
              <a:solidFill>
                <a:schemeClr val="bg1"/>
              </a:solidFill>
              <a:latin typeface="+mj-lt"/>
              <a:ea typeface="微軟正黑體 Light" panose="020B0304030504040204" pitchFamily="34" charset="-120"/>
            </a:endParaRPr>
          </a:p>
        </p:txBody>
      </p:sp>
      <p:pic>
        <p:nvPicPr>
          <p:cNvPr id="9" name="圖形 8">
            <a:extLst>
              <a:ext uri="{FF2B5EF4-FFF2-40B4-BE49-F238E27FC236}">
                <a16:creationId xmlns:a16="http://schemas.microsoft.com/office/drawing/2014/main" id="{470FA7E5-0432-B7A1-354D-E26DA08648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12558" y="2478295"/>
            <a:ext cx="3983548" cy="663013"/>
          </a:xfrm>
          <a:prstGeom prst="rect">
            <a:avLst/>
          </a:prstGeom>
        </p:spPr>
      </p:pic>
    </p:spTree>
    <p:extLst>
      <p:ext uri="{BB962C8B-B14F-4D97-AF65-F5344CB8AC3E}">
        <p14:creationId xmlns:p14="http://schemas.microsoft.com/office/powerpoint/2010/main" val="4264473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文字, 電子用品, 立體 的圖片&#10;&#10;自動產生的描述">
            <a:extLst>
              <a:ext uri="{FF2B5EF4-FFF2-40B4-BE49-F238E27FC236}">
                <a16:creationId xmlns:a16="http://schemas.microsoft.com/office/drawing/2014/main" id="{A01A964E-5F29-5716-1E5B-B0A1C6B378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686" y="2697804"/>
            <a:ext cx="11472396" cy="1956043"/>
          </a:xfrm>
          <a:prstGeom prst="rect">
            <a:avLst/>
          </a:prstGeom>
        </p:spPr>
      </p:pic>
      <p:sp>
        <p:nvSpPr>
          <p:cNvPr id="9" name="文字方塊 8">
            <a:extLst>
              <a:ext uri="{FF2B5EF4-FFF2-40B4-BE49-F238E27FC236}">
                <a16:creationId xmlns:a16="http://schemas.microsoft.com/office/drawing/2014/main" id="{72D100C5-8368-3D75-7396-E7FBD4D64EAD}"/>
              </a:ext>
            </a:extLst>
          </p:cNvPr>
          <p:cNvSpPr txBox="1"/>
          <p:nvPr/>
        </p:nvSpPr>
        <p:spPr>
          <a:xfrm>
            <a:off x="371687" y="487373"/>
            <a:ext cx="11354876" cy="646331"/>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1U 10-bay TS-h1090FU all-flash NAS front view</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 name="文字方塊 3">
            <a:extLst>
              <a:ext uri="{FF2B5EF4-FFF2-40B4-BE49-F238E27FC236}">
                <a16:creationId xmlns:a16="http://schemas.microsoft.com/office/drawing/2014/main" id="{21D6FF1A-8696-D1A3-BAC9-EFF1239268B9}"/>
              </a:ext>
            </a:extLst>
          </p:cNvPr>
          <p:cNvSpPr txBox="1"/>
          <p:nvPr/>
        </p:nvSpPr>
        <p:spPr>
          <a:xfrm>
            <a:off x="4242295" y="1928562"/>
            <a:ext cx="5006630" cy="923330"/>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10 x 2.5” U.2 NVMe PCIe Gen4 x4 </a:t>
            </a:r>
          </a:p>
          <a:p>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(compatible w/ U.3 &amp; PCIe Gen3 SSD)</a:t>
            </a:r>
          </a:p>
          <a:p>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or SATA 6Gb/s SSD hot-swap drive bays</a:t>
            </a:r>
            <a:endParaRPr kumimoji="1"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3" name="文字方塊 12">
            <a:extLst>
              <a:ext uri="{FF2B5EF4-FFF2-40B4-BE49-F238E27FC236}">
                <a16:creationId xmlns:a16="http://schemas.microsoft.com/office/drawing/2014/main" id="{02C7566D-9356-C124-6994-10D313F8269A}"/>
              </a:ext>
            </a:extLst>
          </p:cNvPr>
          <p:cNvSpPr txBox="1"/>
          <p:nvPr/>
        </p:nvSpPr>
        <p:spPr>
          <a:xfrm>
            <a:off x="4625665" y="5105495"/>
            <a:ext cx="2274982" cy="646331"/>
          </a:xfrm>
          <a:prstGeom prst="rect">
            <a:avLst/>
          </a:prstGeom>
          <a:noFill/>
        </p:spPr>
        <p:txBody>
          <a:bodyPr wrap="none" rtlCol="0">
            <a:spAutoFit/>
          </a:bodyPr>
          <a:lstStyle/>
          <a:p>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Lockable SSD trays,</a:t>
            </a:r>
          </a:p>
          <a:p>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2 keys are included</a:t>
            </a:r>
            <a:endParaRPr kumimoji="1"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 name="文字方塊 14">
            <a:extLst>
              <a:ext uri="{FF2B5EF4-FFF2-40B4-BE49-F238E27FC236}">
                <a16:creationId xmlns:a16="http://schemas.microsoft.com/office/drawing/2014/main" id="{BEFDF947-B783-F6A0-98BA-631BCE132AA9}"/>
              </a:ext>
            </a:extLst>
          </p:cNvPr>
          <p:cNvSpPr txBox="1"/>
          <p:nvPr/>
        </p:nvSpPr>
        <p:spPr>
          <a:xfrm>
            <a:off x="975227" y="2304158"/>
            <a:ext cx="2806193" cy="646331"/>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LED indicators</a:t>
            </a:r>
          </a:p>
          <a:p>
            <a:r>
              <a:rPr kumimoji="1"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rPr>
              <a:t>Status, LAN, expansion</a:t>
            </a:r>
            <a:endParaRPr kumimoji="1"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8" name="群組 17">
            <a:extLst>
              <a:ext uri="{FF2B5EF4-FFF2-40B4-BE49-F238E27FC236}">
                <a16:creationId xmlns:a16="http://schemas.microsoft.com/office/drawing/2014/main" id="{D5DB86B5-54D6-0864-7FC7-9A2D2D57D5A4}"/>
              </a:ext>
            </a:extLst>
          </p:cNvPr>
          <p:cNvGrpSpPr/>
          <p:nvPr/>
        </p:nvGrpSpPr>
        <p:grpSpPr>
          <a:xfrm>
            <a:off x="6745610" y="4827190"/>
            <a:ext cx="1219664" cy="942245"/>
            <a:chOff x="9404695" y="4850088"/>
            <a:chExt cx="1219664" cy="942245"/>
          </a:xfrm>
        </p:grpSpPr>
        <p:pic>
          <p:nvPicPr>
            <p:cNvPr id="1026" name="Picture 2" descr="硬碟槽鑰匙 x 2">
              <a:extLst>
                <a:ext uri="{FF2B5EF4-FFF2-40B4-BE49-F238E27FC236}">
                  <a16:creationId xmlns:a16="http://schemas.microsoft.com/office/drawing/2014/main" id="{8B6208F7-34D6-6A53-0131-50BAF71DC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695" y="4850088"/>
              <a:ext cx="978586" cy="66543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硬碟槽鑰匙 x 2">
              <a:extLst>
                <a:ext uri="{FF2B5EF4-FFF2-40B4-BE49-F238E27FC236}">
                  <a16:creationId xmlns:a16="http://schemas.microsoft.com/office/drawing/2014/main" id="{9ADEDAF0-9E1B-0202-F90A-48AC0DAAD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5773" y="5126901"/>
              <a:ext cx="978586" cy="665432"/>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直線接點 9">
            <a:extLst>
              <a:ext uri="{FF2B5EF4-FFF2-40B4-BE49-F238E27FC236}">
                <a16:creationId xmlns:a16="http://schemas.microsoft.com/office/drawing/2014/main" id="{E26807F0-7700-5EB6-07AB-CD3584718466}"/>
              </a:ext>
            </a:extLst>
          </p:cNvPr>
          <p:cNvCxnSpPr>
            <a:cxnSpLocks/>
          </p:cNvCxnSpPr>
          <p:nvPr/>
        </p:nvCxnSpPr>
        <p:spPr>
          <a:xfrm>
            <a:off x="1137354" y="2950489"/>
            <a:ext cx="0" cy="776892"/>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19" name="直線接點 18">
            <a:extLst>
              <a:ext uri="{FF2B5EF4-FFF2-40B4-BE49-F238E27FC236}">
                <a16:creationId xmlns:a16="http://schemas.microsoft.com/office/drawing/2014/main" id="{580AEE5D-A55E-D695-ED11-00113C433D5B}"/>
              </a:ext>
            </a:extLst>
          </p:cNvPr>
          <p:cNvCxnSpPr>
            <a:cxnSpLocks/>
          </p:cNvCxnSpPr>
          <p:nvPr/>
        </p:nvCxnSpPr>
        <p:spPr>
          <a:xfrm>
            <a:off x="6107884" y="3005979"/>
            <a:ext cx="0" cy="721402"/>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7" name="直線接點 26">
            <a:extLst>
              <a:ext uri="{FF2B5EF4-FFF2-40B4-BE49-F238E27FC236}">
                <a16:creationId xmlns:a16="http://schemas.microsoft.com/office/drawing/2014/main" id="{4747E381-1846-AEB7-78DA-8B126471B233}"/>
              </a:ext>
            </a:extLst>
          </p:cNvPr>
          <p:cNvCxnSpPr>
            <a:cxnSpLocks/>
          </p:cNvCxnSpPr>
          <p:nvPr/>
        </p:nvCxnSpPr>
        <p:spPr>
          <a:xfrm flipV="1">
            <a:off x="4574156" y="4539036"/>
            <a:ext cx="0" cy="718831"/>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16" name="矩形 15">
            <a:extLst>
              <a:ext uri="{FF2B5EF4-FFF2-40B4-BE49-F238E27FC236}">
                <a16:creationId xmlns:a16="http://schemas.microsoft.com/office/drawing/2014/main" id="{F2ED17EA-6F19-13EB-19E0-74D7B80BE0A4}"/>
              </a:ext>
            </a:extLst>
          </p:cNvPr>
          <p:cNvSpPr/>
          <p:nvPr/>
        </p:nvSpPr>
        <p:spPr>
          <a:xfrm>
            <a:off x="1979451" y="1362407"/>
            <a:ext cx="8139348" cy="369332"/>
          </a:xfrm>
          <a:prstGeom prst="rect">
            <a:avLst/>
          </a:prstGeom>
        </p:spPr>
        <p:txBody>
          <a:bodyPr wrap="square">
            <a:spAutoFit/>
          </a:bodyPr>
          <a:lstStyle/>
          <a:p>
            <a:r>
              <a:rPr lang="en-US" altLang="zh-TW">
                <a:solidFill>
                  <a:schemeClr val="bg1"/>
                </a:solidFill>
                <a:latin typeface="+mj-lt"/>
                <a:ea typeface="微軟正黑體" panose="020B0604030504040204" pitchFamily="34" charset="-120"/>
              </a:rPr>
              <a:t>Dimension (</a:t>
            </a:r>
            <a:r>
              <a:rPr lang="en" altLang="zh-TW">
                <a:solidFill>
                  <a:schemeClr val="bg1"/>
                </a:solidFill>
                <a:latin typeface="+mj-lt"/>
                <a:ea typeface="微軟正黑體" panose="020B0604030504040204" pitchFamily="34" charset="-120"/>
              </a:rPr>
              <a:t>H x W x D): 44 x 430 x 582 mm / 1.73 x 16.96 x 22.91 </a:t>
            </a:r>
            <a:r>
              <a:rPr lang="en-US" altLang="zh-TW">
                <a:solidFill>
                  <a:schemeClr val="bg1"/>
                </a:solidFill>
                <a:latin typeface="+mj-lt"/>
                <a:ea typeface="微軟正黑體" panose="020B0604030504040204" pitchFamily="34" charset="-120"/>
              </a:rPr>
              <a:t>inches</a:t>
            </a:r>
            <a:endParaRPr lang="zh-TW" altLang="en-US">
              <a:solidFill>
                <a:schemeClr val="bg1"/>
              </a:solidFill>
              <a:latin typeface="+mj-lt"/>
              <a:ea typeface="微軟正黑體" panose="020B0604030504040204" pitchFamily="34" charset="-120"/>
            </a:endParaRPr>
          </a:p>
        </p:txBody>
      </p:sp>
    </p:spTree>
    <p:extLst>
      <p:ext uri="{BB962C8B-B14F-4D97-AF65-F5344CB8AC3E}">
        <p14:creationId xmlns:p14="http://schemas.microsoft.com/office/powerpoint/2010/main" val="1348868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圓角 2">
            <a:extLst>
              <a:ext uri="{FF2B5EF4-FFF2-40B4-BE49-F238E27FC236}">
                <a16:creationId xmlns:a16="http://schemas.microsoft.com/office/drawing/2014/main" id="{1D3C671D-B281-3083-706C-62C05F38E336}"/>
              </a:ext>
            </a:extLst>
          </p:cNvPr>
          <p:cNvSpPr/>
          <p:nvPr/>
        </p:nvSpPr>
        <p:spPr>
          <a:xfrm>
            <a:off x="383505" y="1513355"/>
            <a:ext cx="11424990" cy="4932841"/>
          </a:xfrm>
          <a:prstGeom prst="roundRect">
            <a:avLst>
              <a:gd name="adj" fmla="val 7397"/>
            </a:avLst>
          </a:prstGeom>
          <a:solidFill>
            <a:schemeClr val="bg1"/>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4E4CCB59-7E27-8B4E-B58D-8EF0FF13B745}"/>
              </a:ext>
            </a:extLst>
          </p:cNvPr>
          <p:cNvSpPr>
            <a:spLocks noGrp="1"/>
          </p:cNvSpPr>
          <p:nvPr>
            <p:ph type="title" idx="4294967295"/>
          </p:nvPr>
        </p:nvSpPr>
        <p:spPr>
          <a:xfrm>
            <a:off x="408160" y="307871"/>
            <a:ext cx="11375679" cy="1205484"/>
          </a:xfrm>
        </p:spPr>
        <p:txBody>
          <a:bodyPr>
            <a:norm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2.5-inch </a:t>
            </a: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NVMe</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 SATA SSD installation</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 name="矩形 8">
            <a:extLst>
              <a:ext uri="{FF2B5EF4-FFF2-40B4-BE49-F238E27FC236}">
                <a16:creationId xmlns:a16="http://schemas.microsoft.com/office/drawing/2014/main" id="{046FE07C-5367-3645-8C6F-944CF822C27E}"/>
              </a:ext>
            </a:extLst>
          </p:cNvPr>
          <p:cNvSpPr/>
          <p:nvPr/>
        </p:nvSpPr>
        <p:spPr>
          <a:xfrm>
            <a:off x="1084003" y="1982478"/>
            <a:ext cx="2677360"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cs typeface="Arial" panose="020B0604020202020204" pitchFamily="34" charset="0"/>
              </a:rPr>
              <a:t>1. Remove the SSD tray</a:t>
            </a:r>
          </a:p>
        </p:txBody>
      </p:sp>
      <p:sp>
        <p:nvSpPr>
          <p:cNvPr id="10" name="矩形 9">
            <a:extLst>
              <a:ext uri="{FF2B5EF4-FFF2-40B4-BE49-F238E27FC236}">
                <a16:creationId xmlns:a16="http://schemas.microsoft.com/office/drawing/2014/main" id="{6632F84D-C672-E446-A8BF-34B60C8FDBDA}"/>
              </a:ext>
            </a:extLst>
          </p:cNvPr>
          <p:cNvSpPr/>
          <p:nvPr/>
        </p:nvSpPr>
        <p:spPr>
          <a:xfrm>
            <a:off x="4738736" y="1982478"/>
            <a:ext cx="2821847"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cs typeface="Arial" panose="020B0604020202020204" pitchFamily="34" charset="0"/>
              </a:rPr>
              <a:t>2. Install an SSD</a:t>
            </a:r>
          </a:p>
        </p:txBody>
      </p:sp>
      <p:pic>
        <p:nvPicPr>
          <p:cNvPr id="4" name="圖片 3">
            <a:extLst>
              <a:ext uri="{FF2B5EF4-FFF2-40B4-BE49-F238E27FC236}">
                <a16:creationId xmlns:a16="http://schemas.microsoft.com/office/drawing/2014/main" id="{7218253B-FEBE-9212-0BA3-459D0DFBBF48}"/>
              </a:ext>
            </a:extLst>
          </p:cNvPr>
          <p:cNvPicPr>
            <a:picLocks noChangeAspect="1"/>
          </p:cNvPicPr>
          <p:nvPr/>
        </p:nvPicPr>
        <p:blipFill rotWithShape="1">
          <a:blip r:embed="rId2">
            <a:extLst>
              <a:ext uri="{28A0092B-C50C-407E-A947-70E740481C1C}">
                <a14:useLocalDpi xmlns:a14="http://schemas.microsoft.com/office/drawing/2010/main" val="0"/>
              </a:ext>
            </a:extLst>
          </a:blip>
          <a:srcRect t="3460" r="10260" b="1"/>
          <a:stretch/>
        </p:blipFill>
        <p:spPr>
          <a:xfrm>
            <a:off x="8439510" y="4044492"/>
            <a:ext cx="2532325" cy="1973687"/>
          </a:xfrm>
          <a:prstGeom prst="rect">
            <a:avLst/>
          </a:prstGeom>
          <a:effectLst>
            <a:softEdge rad="38100"/>
          </a:effectLst>
        </p:spPr>
      </p:pic>
      <p:pic>
        <p:nvPicPr>
          <p:cNvPr id="6" name="圖片 5">
            <a:extLst>
              <a:ext uri="{FF2B5EF4-FFF2-40B4-BE49-F238E27FC236}">
                <a16:creationId xmlns:a16="http://schemas.microsoft.com/office/drawing/2014/main" id="{139057E0-1B41-EF32-4CF4-330810887F39}"/>
              </a:ext>
            </a:extLst>
          </p:cNvPr>
          <p:cNvPicPr>
            <a:picLocks noChangeAspect="1"/>
          </p:cNvPicPr>
          <p:nvPr/>
        </p:nvPicPr>
        <p:blipFill rotWithShape="1">
          <a:blip r:embed="rId3">
            <a:extLst>
              <a:ext uri="{28A0092B-C50C-407E-A947-70E740481C1C}">
                <a14:useLocalDpi xmlns:a14="http://schemas.microsoft.com/office/drawing/2010/main" val="0"/>
              </a:ext>
            </a:extLst>
          </a:blip>
          <a:srcRect r="7354" b="5013"/>
          <a:stretch/>
        </p:blipFill>
        <p:spPr>
          <a:xfrm>
            <a:off x="2202276" y="4471439"/>
            <a:ext cx="3118171" cy="1483092"/>
          </a:xfrm>
          <a:prstGeom prst="rect">
            <a:avLst/>
          </a:prstGeom>
          <a:effectLst>
            <a:softEdge rad="38100"/>
          </a:effectLst>
        </p:spPr>
      </p:pic>
      <p:pic>
        <p:nvPicPr>
          <p:cNvPr id="8" name="圖片 7">
            <a:extLst>
              <a:ext uri="{FF2B5EF4-FFF2-40B4-BE49-F238E27FC236}">
                <a16:creationId xmlns:a16="http://schemas.microsoft.com/office/drawing/2014/main" id="{7AD0904D-D2C9-B67B-D385-B1CA9ABBE0CD}"/>
              </a:ext>
            </a:extLst>
          </p:cNvPr>
          <p:cNvPicPr>
            <a:picLocks noChangeAspect="1"/>
          </p:cNvPicPr>
          <p:nvPr/>
        </p:nvPicPr>
        <p:blipFill rotWithShape="1">
          <a:blip r:embed="rId4">
            <a:extLst>
              <a:ext uri="{28A0092B-C50C-407E-A947-70E740481C1C}">
                <a14:useLocalDpi xmlns:a14="http://schemas.microsoft.com/office/drawing/2010/main" val="0"/>
              </a:ext>
            </a:extLst>
          </a:blip>
          <a:srcRect l="14638" t="10555" r="4681"/>
          <a:stretch/>
        </p:blipFill>
        <p:spPr>
          <a:xfrm>
            <a:off x="7709196" y="2413834"/>
            <a:ext cx="2422862" cy="1648790"/>
          </a:xfrm>
          <a:prstGeom prst="rect">
            <a:avLst/>
          </a:prstGeom>
        </p:spPr>
      </p:pic>
      <p:pic>
        <p:nvPicPr>
          <p:cNvPr id="13" name="圖片 12">
            <a:extLst>
              <a:ext uri="{FF2B5EF4-FFF2-40B4-BE49-F238E27FC236}">
                <a16:creationId xmlns:a16="http://schemas.microsoft.com/office/drawing/2014/main" id="{5F2401F0-8041-BD3D-335A-3F5A90218C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952" y="2315060"/>
            <a:ext cx="2862452" cy="1764247"/>
          </a:xfrm>
          <a:prstGeom prst="rect">
            <a:avLst/>
          </a:prstGeom>
        </p:spPr>
      </p:pic>
      <p:pic>
        <p:nvPicPr>
          <p:cNvPr id="15" name="圖片 14">
            <a:extLst>
              <a:ext uri="{FF2B5EF4-FFF2-40B4-BE49-F238E27FC236}">
                <a16:creationId xmlns:a16="http://schemas.microsoft.com/office/drawing/2014/main" id="{FC342775-31CB-9C87-E3E8-8FC05848637A}"/>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7471" r="9115"/>
          <a:stretch/>
        </p:blipFill>
        <p:spPr>
          <a:xfrm>
            <a:off x="939515" y="2496683"/>
            <a:ext cx="2821848" cy="1483092"/>
          </a:xfrm>
          <a:prstGeom prst="rect">
            <a:avLst/>
          </a:prstGeom>
          <a:effectLst>
            <a:softEdge rad="38100"/>
          </a:effectLst>
        </p:spPr>
      </p:pic>
      <p:sp>
        <p:nvSpPr>
          <p:cNvPr id="17" name="矩形 16">
            <a:extLst>
              <a:ext uri="{FF2B5EF4-FFF2-40B4-BE49-F238E27FC236}">
                <a16:creationId xmlns:a16="http://schemas.microsoft.com/office/drawing/2014/main" id="{884CD470-F65F-F92A-64AE-6F31173634B8}"/>
              </a:ext>
            </a:extLst>
          </p:cNvPr>
          <p:cNvSpPr/>
          <p:nvPr/>
        </p:nvSpPr>
        <p:spPr>
          <a:xfrm>
            <a:off x="7283448" y="1982478"/>
            <a:ext cx="4324880"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cs typeface="Arial" panose="020B0604020202020204" pitchFamily="34" charset="0"/>
              </a:rPr>
              <a:t>3. Fasten the screws with a screw driver</a:t>
            </a:r>
          </a:p>
        </p:txBody>
      </p:sp>
      <p:sp>
        <p:nvSpPr>
          <p:cNvPr id="18" name="矩形 17">
            <a:extLst>
              <a:ext uri="{FF2B5EF4-FFF2-40B4-BE49-F238E27FC236}">
                <a16:creationId xmlns:a16="http://schemas.microsoft.com/office/drawing/2014/main" id="{00458DEC-9337-A039-A5EE-2B574DA334CE}"/>
              </a:ext>
            </a:extLst>
          </p:cNvPr>
          <p:cNvSpPr/>
          <p:nvPr/>
        </p:nvSpPr>
        <p:spPr>
          <a:xfrm>
            <a:off x="2804438" y="4072997"/>
            <a:ext cx="2821847"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cs typeface="Arial" panose="020B0604020202020204" pitchFamily="34" charset="0"/>
              </a:rPr>
              <a:t>4. Insert the SSD tray</a:t>
            </a:r>
          </a:p>
        </p:txBody>
      </p:sp>
      <p:sp>
        <p:nvSpPr>
          <p:cNvPr id="14" name="矩形 13">
            <a:extLst>
              <a:ext uri="{FF2B5EF4-FFF2-40B4-BE49-F238E27FC236}">
                <a16:creationId xmlns:a16="http://schemas.microsoft.com/office/drawing/2014/main" id="{EE90E832-7031-0547-2986-18E19156497B}"/>
              </a:ext>
            </a:extLst>
          </p:cNvPr>
          <p:cNvSpPr/>
          <p:nvPr/>
        </p:nvSpPr>
        <p:spPr>
          <a:xfrm>
            <a:off x="6130747" y="4698314"/>
            <a:ext cx="2308764" cy="646331"/>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cs typeface="Arial" panose="020B0604020202020204" pitchFamily="34" charset="0"/>
              </a:rPr>
              <a:t>5. Lock the trays w/ a key (optional step)</a:t>
            </a:r>
          </a:p>
        </p:txBody>
      </p:sp>
    </p:spTree>
    <p:extLst>
      <p:ext uri="{BB962C8B-B14F-4D97-AF65-F5344CB8AC3E}">
        <p14:creationId xmlns:p14="http://schemas.microsoft.com/office/powerpoint/2010/main" val="307607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1B8769C-1262-4E16-AB5B-C5447C51F5BF}"/>
              </a:ext>
            </a:extLst>
          </p:cNvPr>
          <p:cNvSpPr/>
          <p:nvPr/>
        </p:nvSpPr>
        <p:spPr>
          <a:xfrm>
            <a:off x="9264411" y="2276364"/>
            <a:ext cx="2079217" cy="2057400"/>
          </a:xfrm>
          <a:prstGeom prst="roundRect">
            <a:avLst>
              <a:gd name="adj" fmla="val 3691"/>
            </a:avLst>
          </a:prstGeom>
          <a:solidFill>
            <a:schemeClr val="bg1">
              <a:alpha val="15000"/>
            </a:schemeClr>
          </a:solidFill>
          <a:ln w="15875">
            <a:gradFill>
              <a:gsLst>
                <a:gs pos="0">
                  <a:schemeClr val="accent1">
                    <a:lumMod val="5000"/>
                    <a:lumOff val="95000"/>
                  </a:schemeClr>
                </a:gs>
                <a:gs pos="68000">
                  <a:schemeClr val="accent1">
                    <a:lumMod val="45000"/>
                    <a:lumOff val="55000"/>
                  </a:schemeClr>
                </a:gs>
                <a:gs pos="100000">
                  <a:srgbClr val="E2E9F6"/>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圓角 33">
            <a:extLst>
              <a:ext uri="{FF2B5EF4-FFF2-40B4-BE49-F238E27FC236}">
                <a16:creationId xmlns:a16="http://schemas.microsoft.com/office/drawing/2014/main" id="{95EC1EB8-030C-4153-9AFD-84EC108E0CE4}"/>
              </a:ext>
            </a:extLst>
          </p:cNvPr>
          <p:cNvSpPr/>
          <p:nvPr/>
        </p:nvSpPr>
        <p:spPr>
          <a:xfrm>
            <a:off x="6627177" y="2276364"/>
            <a:ext cx="2079217" cy="2057400"/>
          </a:xfrm>
          <a:prstGeom prst="roundRect">
            <a:avLst>
              <a:gd name="adj" fmla="val 3691"/>
            </a:avLst>
          </a:prstGeom>
          <a:solidFill>
            <a:schemeClr val="bg1">
              <a:alpha val="15000"/>
            </a:schemeClr>
          </a:solidFill>
          <a:ln w="15875">
            <a:gradFill>
              <a:gsLst>
                <a:gs pos="0">
                  <a:schemeClr val="accent1">
                    <a:lumMod val="5000"/>
                    <a:lumOff val="95000"/>
                  </a:schemeClr>
                </a:gs>
                <a:gs pos="68000">
                  <a:schemeClr val="accent1">
                    <a:lumMod val="45000"/>
                    <a:lumOff val="55000"/>
                  </a:schemeClr>
                </a:gs>
                <a:gs pos="100000">
                  <a:srgbClr val="E2E9F6"/>
                </a:gs>
              </a:gsLst>
              <a:lin ang="5400000" scaled="1"/>
            </a:gradFill>
          </a:ln>
          <a:effectLst>
            <a:outerShdw blurRad="63500" dist="139700" dir="2520000" algn="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 name="文字方塊 22">
            <a:extLst>
              <a:ext uri="{FF2B5EF4-FFF2-40B4-BE49-F238E27FC236}">
                <a16:creationId xmlns:a16="http://schemas.microsoft.com/office/drawing/2014/main" id="{35DC2E1D-389F-4CA1-9473-2483163695DF}"/>
              </a:ext>
            </a:extLst>
          </p:cNvPr>
          <p:cNvSpPr txBox="1"/>
          <p:nvPr/>
        </p:nvSpPr>
        <p:spPr>
          <a:xfrm>
            <a:off x="668739" y="429354"/>
            <a:ext cx="10843811" cy="1200329"/>
          </a:xfrm>
          <a:prstGeom prst="rect">
            <a:avLst/>
          </a:prstGeom>
          <a:noFill/>
        </p:spPr>
        <p:txBody>
          <a:bodyPr wrap="square" rtlCol="0">
            <a:spAutoFit/>
          </a:bodyPr>
          <a:lstStyle/>
          <a:p>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What if U.2 </a:t>
            </a: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NVMe</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SSDs are not available in your country or if the cost is over your IT budget?</a:t>
            </a:r>
          </a:p>
        </p:txBody>
      </p:sp>
      <p:pic>
        <p:nvPicPr>
          <p:cNvPr id="12" name="圖片 11" descr="一張含有 手推車 的圖片&#10;&#10;自動產生的描述">
            <a:extLst>
              <a:ext uri="{FF2B5EF4-FFF2-40B4-BE49-F238E27FC236}">
                <a16:creationId xmlns:a16="http://schemas.microsoft.com/office/drawing/2014/main" id="{DD390750-4ADB-4B07-A461-4DD212350B12}"/>
              </a:ext>
            </a:extLst>
          </p:cNvPr>
          <p:cNvPicPr>
            <a:picLocks noChangeAspect="1"/>
          </p:cNvPicPr>
          <p:nvPr/>
        </p:nvPicPr>
        <p:blipFill>
          <a:blip r:embed="rId3"/>
          <a:stretch>
            <a:fillRect/>
          </a:stretch>
        </p:blipFill>
        <p:spPr>
          <a:xfrm>
            <a:off x="6469885" y="2449580"/>
            <a:ext cx="1899798" cy="1755414"/>
          </a:xfrm>
          <a:prstGeom prst="rect">
            <a:avLst/>
          </a:prstGeom>
        </p:spPr>
      </p:pic>
      <p:pic>
        <p:nvPicPr>
          <p:cNvPr id="15" name="圖片 14" descr="一張含有 文字 的圖片&#10;&#10;自動產生的描述">
            <a:extLst>
              <a:ext uri="{FF2B5EF4-FFF2-40B4-BE49-F238E27FC236}">
                <a16:creationId xmlns:a16="http://schemas.microsoft.com/office/drawing/2014/main" id="{4A6DE79E-82F9-4762-A685-BD6253E20E52}"/>
              </a:ext>
            </a:extLst>
          </p:cNvPr>
          <p:cNvPicPr>
            <a:picLocks noChangeAspect="1"/>
          </p:cNvPicPr>
          <p:nvPr/>
        </p:nvPicPr>
        <p:blipFill>
          <a:blip r:embed="rId4"/>
          <a:stretch>
            <a:fillRect/>
          </a:stretch>
        </p:blipFill>
        <p:spPr>
          <a:xfrm>
            <a:off x="9388769" y="2616403"/>
            <a:ext cx="2102245" cy="1423220"/>
          </a:xfrm>
          <a:prstGeom prst="rect">
            <a:avLst/>
          </a:prstGeom>
        </p:spPr>
      </p:pic>
      <p:pic>
        <p:nvPicPr>
          <p:cNvPr id="10" name="圖片 9" descr="一張含有 文字, 電子用品 的圖片&#10;&#10;自動產生的描述">
            <a:extLst>
              <a:ext uri="{FF2B5EF4-FFF2-40B4-BE49-F238E27FC236}">
                <a16:creationId xmlns:a16="http://schemas.microsoft.com/office/drawing/2014/main" id="{96FD79D3-0E35-761F-D12D-667398AFA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94" y="3094010"/>
            <a:ext cx="5677123" cy="969653"/>
          </a:xfrm>
          <a:prstGeom prst="rect">
            <a:avLst/>
          </a:prstGeom>
        </p:spPr>
      </p:pic>
      <p:sp>
        <p:nvSpPr>
          <p:cNvPr id="11" name="文字方塊 10">
            <a:extLst>
              <a:ext uri="{FF2B5EF4-FFF2-40B4-BE49-F238E27FC236}">
                <a16:creationId xmlns:a16="http://schemas.microsoft.com/office/drawing/2014/main" id="{E621F010-AC98-D0FA-AB88-159DB6C07CF1}"/>
              </a:ext>
            </a:extLst>
          </p:cNvPr>
          <p:cNvSpPr txBox="1"/>
          <p:nvPr/>
        </p:nvSpPr>
        <p:spPr>
          <a:xfrm>
            <a:off x="772572" y="4489653"/>
            <a:ext cx="5193142" cy="830997"/>
          </a:xfrm>
          <a:prstGeom prst="rect">
            <a:avLst/>
          </a:prstGeom>
        </p:spPr>
        <p:txBody>
          <a:bodyPr wrap="square" rtlCol="0">
            <a:spAutoFit/>
          </a:bodyPr>
          <a:lstStyle/>
          <a:p>
            <a:r>
              <a:rPr kumimoji="1" lang="en-US" altLang="zh-TW"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10 x U.2 NVMe SSD in the all flash NAS TS-h1090FU</a:t>
            </a:r>
            <a:endParaRPr kumimoji="1"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endParaRPr>
          </a:p>
        </p:txBody>
      </p:sp>
      <p:sp>
        <p:nvSpPr>
          <p:cNvPr id="13" name="文字方塊 12">
            <a:extLst>
              <a:ext uri="{FF2B5EF4-FFF2-40B4-BE49-F238E27FC236}">
                <a16:creationId xmlns:a16="http://schemas.microsoft.com/office/drawing/2014/main" id="{4D0E5004-4740-2097-0F52-0540B7B9D396}"/>
              </a:ext>
            </a:extLst>
          </p:cNvPr>
          <p:cNvSpPr txBox="1"/>
          <p:nvPr/>
        </p:nvSpPr>
        <p:spPr>
          <a:xfrm>
            <a:off x="6560677" y="4448676"/>
            <a:ext cx="2236509" cy="1015663"/>
          </a:xfrm>
          <a:prstGeom prst="rect">
            <a:avLst/>
          </a:prstGeom>
        </p:spPr>
        <p:txBody>
          <a:bodyPr wrap="square" rtlCol="0">
            <a:spAutoFit/>
          </a:bodyPr>
          <a:lstStyle/>
          <a:p>
            <a:pPr algn="l"/>
            <a:r>
              <a:rPr kumimoji="1"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Not available for sale or long lead time?</a:t>
            </a:r>
          </a:p>
        </p:txBody>
      </p:sp>
      <p:sp>
        <p:nvSpPr>
          <p:cNvPr id="14" name="文字方塊 13">
            <a:extLst>
              <a:ext uri="{FF2B5EF4-FFF2-40B4-BE49-F238E27FC236}">
                <a16:creationId xmlns:a16="http://schemas.microsoft.com/office/drawing/2014/main" id="{975C68B5-ED9B-55CF-8DF8-87261879110B}"/>
              </a:ext>
            </a:extLst>
          </p:cNvPr>
          <p:cNvSpPr txBox="1"/>
          <p:nvPr/>
        </p:nvSpPr>
        <p:spPr>
          <a:xfrm>
            <a:off x="9355203" y="4448676"/>
            <a:ext cx="2226603" cy="1015663"/>
          </a:xfrm>
          <a:prstGeom prst="rect">
            <a:avLst/>
          </a:prstGeom>
        </p:spPr>
        <p:txBody>
          <a:bodyPr wrap="square" rtlCol="0">
            <a:spAutoFit/>
          </a:bodyPr>
          <a:lstStyle/>
          <a:p>
            <a:pPr algn="l"/>
            <a:r>
              <a:rPr kumimoji="1"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mn-lt"/>
              </a:rPr>
              <a:t>Too expensive and over your IT budget?</a:t>
            </a:r>
          </a:p>
        </p:txBody>
      </p:sp>
    </p:spTree>
    <p:extLst>
      <p:ext uri="{BB962C8B-B14F-4D97-AF65-F5344CB8AC3E}">
        <p14:creationId xmlns:p14="http://schemas.microsoft.com/office/powerpoint/2010/main" val="2914637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電子用品, 電路 的圖片&#10;&#10;自動產生的描述">
            <a:extLst>
              <a:ext uri="{FF2B5EF4-FFF2-40B4-BE49-F238E27FC236}">
                <a16:creationId xmlns:a16="http://schemas.microsoft.com/office/drawing/2014/main" id="{D7241239-FD93-400A-8194-93EF84292836}"/>
              </a:ext>
            </a:extLst>
          </p:cNvPr>
          <p:cNvPicPr>
            <a:picLocks noChangeAspect="1"/>
          </p:cNvPicPr>
          <p:nvPr/>
        </p:nvPicPr>
        <p:blipFill rotWithShape="1">
          <a:blip r:embed="rId2">
            <a:extLst>
              <a:ext uri="{28A0092B-C50C-407E-A947-70E740481C1C}">
                <a14:useLocalDpi xmlns:a14="http://schemas.microsoft.com/office/drawing/2010/main" val="0"/>
              </a:ext>
            </a:extLst>
          </a:blip>
          <a:srcRect l="16164" t="-5085" r="15666" b="-2893"/>
          <a:stretch/>
        </p:blipFill>
        <p:spPr>
          <a:xfrm>
            <a:off x="4081237" y="2550399"/>
            <a:ext cx="3885843" cy="3847539"/>
          </a:xfrm>
          <a:prstGeom prst="rect">
            <a:avLst/>
          </a:prstGeom>
        </p:spPr>
      </p:pic>
      <p:grpSp>
        <p:nvGrpSpPr>
          <p:cNvPr id="2" name="群組 1">
            <a:extLst>
              <a:ext uri="{FF2B5EF4-FFF2-40B4-BE49-F238E27FC236}">
                <a16:creationId xmlns:a16="http://schemas.microsoft.com/office/drawing/2014/main" id="{4A47A84F-C22C-4F7E-A126-C730DE36E6C3}"/>
              </a:ext>
            </a:extLst>
          </p:cNvPr>
          <p:cNvGrpSpPr/>
          <p:nvPr/>
        </p:nvGrpSpPr>
        <p:grpSpPr>
          <a:xfrm>
            <a:off x="8017083" y="4703785"/>
            <a:ext cx="3485801" cy="1884653"/>
            <a:chOff x="8017083" y="4703785"/>
            <a:chExt cx="3485801" cy="1884653"/>
          </a:xfrm>
        </p:grpSpPr>
        <p:sp>
          <p:nvSpPr>
            <p:cNvPr id="15" name="矩形: 圓角 14">
              <a:extLst>
                <a:ext uri="{FF2B5EF4-FFF2-40B4-BE49-F238E27FC236}">
                  <a16:creationId xmlns:a16="http://schemas.microsoft.com/office/drawing/2014/main" id="{5888116F-7FD6-4BFF-9582-AE851F72C06F}"/>
                </a:ext>
              </a:extLst>
            </p:cNvPr>
            <p:cNvSpPr/>
            <p:nvPr/>
          </p:nvSpPr>
          <p:spPr>
            <a:xfrm>
              <a:off x="8078940" y="4703785"/>
              <a:ext cx="3423944" cy="1694153"/>
            </a:xfrm>
            <a:prstGeom prst="roundRect">
              <a:avLst>
                <a:gd name="adj" fmla="val 4524"/>
              </a:avLst>
            </a:prstGeom>
            <a:gradFill>
              <a:gsLst>
                <a:gs pos="100000">
                  <a:srgbClr val="0D2670"/>
                </a:gs>
                <a:gs pos="40000">
                  <a:srgbClr val="0D60FE"/>
                </a:gs>
                <a:gs pos="50000">
                  <a:srgbClr val="0D60FE">
                    <a:alpha val="69000"/>
                  </a:srgbClr>
                </a:gs>
                <a:gs pos="0">
                  <a:srgbClr val="1B008E"/>
                </a:gs>
              </a:gsLst>
              <a:lin ang="5400000" scaled="0"/>
            </a:gradFill>
            <a:ln w="15875">
              <a:gradFill>
                <a:gsLst>
                  <a:gs pos="0">
                    <a:srgbClr val="1B008E"/>
                  </a:gs>
                  <a:gs pos="74000">
                    <a:srgbClr val="0D60FE"/>
                  </a:gs>
                  <a:gs pos="100000">
                    <a:srgbClr val="0D2670"/>
                  </a:gs>
                </a:gsLst>
                <a:lin ang="5400000" scaled="1"/>
              </a:gradFill>
            </a:ln>
            <a:effectLst>
              <a:outerShdw blurRad="292100" dist="2667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1026" name="Picture 2">
              <a:hlinkClick r:id="rId3"/>
              <a:extLst>
                <a:ext uri="{FF2B5EF4-FFF2-40B4-BE49-F238E27FC236}">
                  <a16:creationId xmlns:a16="http://schemas.microsoft.com/office/drawing/2014/main" id="{872FADFC-CFA4-433C-8E69-7C8F001420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8017083" y="4731063"/>
              <a:ext cx="1847850" cy="1857375"/>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直線接點 12">
              <a:extLst>
                <a:ext uri="{FF2B5EF4-FFF2-40B4-BE49-F238E27FC236}">
                  <a16:creationId xmlns:a16="http://schemas.microsoft.com/office/drawing/2014/main" id="{CE8C5AC8-74AE-4C09-BC65-6189F1F9FCFB}"/>
                </a:ext>
              </a:extLst>
            </p:cNvPr>
            <p:cNvCxnSpPr>
              <a:cxnSpLocks/>
            </p:cNvCxnSpPr>
            <p:nvPr/>
          </p:nvCxnSpPr>
          <p:spPr>
            <a:xfrm flipV="1">
              <a:off x="8464595" y="5079267"/>
              <a:ext cx="0" cy="147038"/>
            </a:xfrm>
            <a:prstGeom prst="line">
              <a:avLst/>
            </a:prstGeom>
            <a:ln w="12700">
              <a:solidFill>
                <a:srgbClr val="03D2FB"/>
              </a:solidFill>
            </a:ln>
          </p:spPr>
          <p:style>
            <a:lnRef idx="1">
              <a:schemeClr val="dk1"/>
            </a:lnRef>
            <a:fillRef idx="0">
              <a:schemeClr val="dk1"/>
            </a:fillRef>
            <a:effectRef idx="0">
              <a:schemeClr val="dk1"/>
            </a:effectRef>
            <a:fontRef idx="minor">
              <a:schemeClr val="tx1"/>
            </a:fontRef>
          </p:style>
        </p:cxnSp>
        <p:cxnSp>
          <p:nvCxnSpPr>
            <p:cNvPr id="18" name="接點: 肘形 17">
              <a:extLst>
                <a:ext uri="{FF2B5EF4-FFF2-40B4-BE49-F238E27FC236}">
                  <a16:creationId xmlns:a16="http://schemas.microsoft.com/office/drawing/2014/main" id="{89B826C2-5E6C-4CA3-B058-6970D86C79E7}"/>
                </a:ext>
              </a:extLst>
            </p:cNvPr>
            <p:cNvCxnSpPr>
              <a:cxnSpLocks/>
            </p:cNvCxnSpPr>
            <p:nvPr/>
          </p:nvCxnSpPr>
          <p:spPr>
            <a:xfrm>
              <a:off x="8975794" y="6083555"/>
              <a:ext cx="468416" cy="99680"/>
            </a:xfrm>
            <a:prstGeom prst="bentConnector3">
              <a:avLst>
                <a:gd name="adj1" fmla="val 41"/>
              </a:avLst>
            </a:prstGeom>
            <a:ln w="12700">
              <a:solidFill>
                <a:srgbClr val="03D2FB"/>
              </a:solidFill>
            </a:ln>
          </p:spPr>
          <p:style>
            <a:lnRef idx="1">
              <a:schemeClr val="dk1"/>
            </a:lnRef>
            <a:fillRef idx="0">
              <a:schemeClr val="dk1"/>
            </a:fillRef>
            <a:effectRef idx="0">
              <a:schemeClr val="dk1"/>
            </a:effectRef>
            <a:fontRef idx="minor">
              <a:schemeClr val="tx1"/>
            </a:fontRef>
          </p:style>
        </p:cxnSp>
        <p:cxnSp>
          <p:nvCxnSpPr>
            <p:cNvPr id="21" name="直線接點 20">
              <a:extLst>
                <a:ext uri="{FF2B5EF4-FFF2-40B4-BE49-F238E27FC236}">
                  <a16:creationId xmlns:a16="http://schemas.microsoft.com/office/drawing/2014/main" id="{AE47FB6E-EA54-4CE3-BC26-51F1288FB110}"/>
                </a:ext>
              </a:extLst>
            </p:cNvPr>
            <p:cNvCxnSpPr>
              <a:cxnSpLocks/>
            </p:cNvCxnSpPr>
            <p:nvPr/>
          </p:nvCxnSpPr>
          <p:spPr>
            <a:xfrm flipV="1">
              <a:off x="9444210" y="6080154"/>
              <a:ext cx="0" cy="103081"/>
            </a:xfrm>
            <a:prstGeom prst="line">
              <a:avLst/>
            </a:prstGeom>
            <a:ln w="12700">
              <a:solidFill>
                <a:srgbClr val="03D2FB"/>
              </a:solidFill>
            </a:ln>
          </p:spPr>
          <p:style>
            <a:lnRef idx="1">
              <a:schemeClr val="dk1"/>
            </a:lnRef>
            <a:fillRef idx="0">
              <a:schemeClr val="dk1"/>
            </a:fillRef>
            <a:effectRef idx="0">
              <a:schemeClr val="dk1"/>
            </a:effectRef>
            <a:fontRef idx="minor">
              <a:schemeClr val="tx1"/>
            </a:fontRef>
          </p:style>
        </p:cxnSp>
      </p:grpSp>
      <p:sp>
        <p:nvSpPr>
          <p:cNvPr id="16" name="文字方塊 15">
            <a:extLst>
              <a:ext uri="{FF2B5EF4-FFF2-40B4-BE49-F238E27FC236}">
                <a16:creationId xmlns:a16="http://schemas.microsoft.com/office/drawing/2014/main" id="{227CB94F-E394-4B13-A90B-E04E2565BDA5}"/>
              </a:ext>
            </a:extLst>
          </p:cNvPr>
          <p:cNvSpPr txBox="1"/>
          <p:nvPr/>
        </p:nvSpPr>
        <p:spPr>
          <a:xfrm>
            <a:off x="469557" y="419486"/>
            <a:ext cx="11180332" cy="1200329"/>
          </a:xfrm>
          <a:prstGeom prst="rect">
            <a:avLst/>
          </a:prstGeom>
          <a:noFill/>
        </p:spPr>
        <p:txBody>
          <a:bodyPr wrap="square" rtlCol="0">
            <a:spAutoFit/>
          </a:bodyPr>
          <a:lstStyle/>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Economically use M.2 </a:t>
            </a:r>
            <a:r>
              <a:rPr lang="en-US" altLang="zh-TW" sz="3600" b="1" err="1">
                <a:solidFill>
                  <a:schemeClr val="bg1"/>
                </a:solidFill>
                <a:latin typeface="Arial" panose="020B0604020202020204" pitchFamily="34" charset="0"/>
                <a:ea typeface="微軟正黑體" panose="020B0604030504040204" pitchFamily="34" charset="-120"/>
                <a:cs typeface="Arial" panose="020B0604020202020204" pitchFamily="34" charset="0"/>
              </a:rPr>
              <a:t>NVMe</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 SSDs with</a:t>
            </a:r>
            <a:r>
              <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algn="ct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QNAP QDA-UMP4 U.2 to</a:t>
            </a:r>
            <a:r>
              <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3600" b="1">
                <a:solidFill>
                  <a:schemeClr val="bg1"/>
                </a:solidFill>
                <a:latin typeface="Arial" panose="020B0604020202020204" pitchFamily="34" charset="0"/>
                <a:ea typeface="微軟正黑體" panose="020B0604030504040204" pitchFamily="34" charset="-120"/>
                <a:cs typeface="Arial" panose="020B0604020202020204" pitchFamily="34" charset="0"/>
              </a:rPr>
              <a:t>M.2 SSD adapter</a:t>
            </a:r>
            <a:endParaRPr lang="zh-TW" altLang="en-US" sz="3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2" name="圖片 11">
            <a:extLst>
              <a:ext uri="{FF2B5EF4-FFF2-40B4-BE49-F238E27FC236}">
                <a16:creationId xmlns:a16="http://schemas.microsoft.com/office/drawing/2014/main" id="{181E6CE1-8D8E-CE7F-EBB7-8ED6A28D8060}"/>
              </a:ext>
            </a:extLst>
          </p:cNvPr>
          <p:cNvPicPr>
            <a:picLocks noChangeAspect="1"/>
          </p:cNvPicPr>
          <p:nvPr/>
        </p:nvPicPr>
        <p:blipFill rotWithShape="1">
          <a:blip r:embed="rId6">
            <a:extLst>
              <a:ext uri="{28A0092B-C50C-407E-A947-70E740481C1C}">
                <a14:useLocalDpi xmlns:a14="http://schemas.microsoft.com/office/drawing/2010/main" val="0"/>
              </a:ext>
            </a:extLst>
          </a:blip>
          <a:srcRect l="10795" t="2681" r="11748" b="55218"/>
          <a:stretch/>
        </p:blipFill>
        <p:spPr>
          <a:xfrm>
            <a:off x="750469" y="1931293"/>
            <a:ext cx="3330768" cy="2222431"/>
          </a:xfrm>
          <a:prstGeom prst="rect">
            <a:avLst/>
          </a:prstGeom>
        </p:spPr>
      </p:pic>
      <p:pic>
        <p:nvPicPr>
          <p:cNvPr id="24" name="圖片 23">
            <a:extLst>
              <a:ext uri="{FF2B5EF4-FFF2-40B4-BE49-F238E27FC236}">
                <a16:creationId xmlns:a16="http://schemas.microsoft.com/office/drawing/2014/main" id="{FB4B496B-3294-E512-0DB7-6F42B84EF7C7}"/>
              </a:ext>
            </a:extLst>
          </p:cNvPr>
          <p:cNvPicPr>
            <a:picLocks noChangeAspect="1"/>
          </p:cNvPicPr>
          <p:nvPr/>
        </p:nvPicPr>
        <p:blipFill rotWithShape="1">
          <a:blip r:embed="rId6">
            <a:extLst>
              <a:ext uri="{28A0092B-C50C-407E-A947-70E740481C1C}">
                <a14:useLocalDpi xmlns:a14="http://schemas.microsoft.com/office/drawing/2010/main" val="0"/>
              </a:ext>
            </a:extLst>
          </a:blip>
          <a:srcRect l="-2113" t="49393" r="11747" b="8506"/>
          <a:stretch/>
        </p:blipFill>
        <p:spPr>
          <a:xfrm>
            <a:off x="178445" y="4283972"/>
            <a:ext cx="3885843" cy="2222431"/>
          </a:xfrm>
          <a:prstGeom prst="rect">
            <a:avLst/>
          </a:prstGeom>
        </p:spPr>
      </p:pic>
      <p:sp>
        <p:nvSpPr>
          <p:cNvPr id="19" name="文字方塊 18">
            <a:extLst>
              <a:ext uri="{FF2B5EF4-FFF2-40B4-BE49-F238E27FC236}">
                <a16:creationId xmlns:a16="http://schemas.microsoft.com/office/drawing/2014/main" id="{070318D7-7524-327E-EFE0-00E21D23CF05}"/>
              </a:ext>
            </a:extLst>
          </p:cNvPr>
          <p:cNvSpPr txBox="1"/>
          <p:nvPr/>
        </p:nvSpPr>
        <p:spPr>
          <a:xfrm>
            <a:off x="3658827" y="1889794"/>
            <a:ext cx="3430036" cy="400110"/>
          </a:xfrm>
          <a:prstGeom prst="rect">
            <a:avLst/>
          </a:prstGeom>
          <a:noFill/>
        </p:spPr>
        <p:txBody>
          <a:bodyPr wrap="square" lIns="91440" tIns="45720" rIns="91440" bIns="45720" rtlCol="0" anchor="t">
            <a:spAutoFit/>
          </a:bodyPr>
          <a:lstStyle/>
          <a:p>
            <a:r>
              <a:rPr lang="en-US" altLang="zh-TW" sz="2000" b="1">
                <a:solidFill>
                  <a:schemeClr val="bg1"/>
                </a:solidFill>
                <a:latin typeface="Arial" panose="020B0604020202020204" pitchFamily="34" charset="0"/>
                <a:ea typeface="微軟正黑體"/>
                <a:cs typeface="Arial" panose="020B0604020202020204" pitchFamily="34" charset="0"/>
              </a:rPr>
              <a:t>Order P/N: QDA-UMP4</a:t>
            </a:r>
          </a:p>
        </p:txBody>
      </p:sp>
      <p:sp>
        <p:nvSpPr>
          <p:cNvPr id="22" name="文字方塊 21">
            <a:extLst>
              <a:ext uri="{FF2B5EF4-FFF2-40B4-BE49-F238E27FC236}">
                <a16:creationId xmlns:a16="http://schemas.microsoft.com/office/drawing/2014/main" id="{8BD65F2C-D548-6D11-7DFC-71C92E7915B0}"/>
              </a:ext>
            </a:extLst>
          </p:cNvPr>
          <p:cNvSpPr txBox="1"/>
          <p:nvPr/>
        </p:nvSpPr>
        <p:spPr>
          <a:xfrm>
            <a:off x="7820066" y="1880624"/>
            <a:ext cx="4089734" cy="707886"/>
          </a:xfrm>
          <a:prstGeom prst="rect">
            <a:avLst/>
          </a:prstGeom>
          <a:noFill/>
        </p:spPr>
        <p:txBody>
          <a:bodyPr wrap="square" lIns="91440" tIns="45720" rIns="91440" bIns="45720" rtlCol="0" anchor="t">
            <a:spAutoFit/>
          </a:bodyPr>
          <a:lstStyle/>
          <a:p>
            <a:r>
              <a:rPr lang="en-US" altLang="zh-TW" sz="2000" b="1">
                <a:solidFill>
                  <a:schemeClr val="bg1"/>
                </a:solidFill>
                <a:latin typeface="Arial" panose="020B0604020202020204" pitchFamily="34" charset="0"/>
                <a:ea typeface="微軟正黑體"/>
                <a:cs typeface="Arial" panose="020B0604020202020204" pitchFamily="34" charset="0"/>
              </a:rPr>
              <a:t>U.2 NVMe to M.2 NVMe PCIe  adapter, supporting PCIe 4.0/3.0</a:t>
            </a:r>
          </a:p>
        </p:txBody>
      </p:sp>
      <p:sp>
        <p:nvSpPr>
          <p:cNvPr id="23" name="文字方塊 22">
            <a:extLst>
              <a:ext uri="{FF2B5EF4-FFF2-40B4-BE49-F238E27FC236}">
                <a16:creationId xmlns:a16="http://schemas.microsoft.com/office/drawing/2014/main" id="{97FCFDD8-044B-9C07-1881-C50C9EEA7F4E}"/>
              </a:ext>
            </a:extLst>
          </p:cNvPr>
          <p:cNvSpPr txBox="1"/>
          <p:nvPr/>
        </p:nvSpPr>
        <p:spPr>
          <a:xfrm>
            <a:off x="7791971" y="2803213"/>
            <a:ext cx="3974146" cy="1600438"/>
          </a:xfrm>
          <a:prstGeom prst="rect">
            <a:avLst/>
          </a:prstGeom>
          <a:noFill/>
        </p:spPr>
        <p:txBody>
          <a:bodyPr wrap="square" rtlCol="0">
            <a:spAutoFit/>
          </a:bodyPr>
          <a:lstStyle/>
          <a:p>
            <a:pPr marL="174625" indent="-174625">
              <a:buFont typeface="Arial" panose="020B0604020202020204"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Use readily available and more affordable M.2 NVMe PCIe Gen4/Gen3 SSDs</a:t>
            </a:r>
            <a:b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b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marL="174625" indent="-174625">
              <a:buFont typeface="Arial" panose="020B0604020202020204" pitchFamily="34" charset="0"/>
              <a:buChar char="•"/>
            </a:pP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Excellent heat-conductive metal design with thermal pads so that M.2 SSDs do not overheat. Keep the optimal performance and prolong the life.</a:t>
            </a:r>
          </a:p>
        </p:txBody>
      </p:sp>
      <p:sp>
        <p:nvSpPr>
          <p:cNvPr id="25" name="文字方塊 24">
            <a:extLst>
              <a:ext uri="{FF2B5EF4-FFF2-40B4-BE49-F238E27FC236}">
                <a16:creationId xmlns:a16="http://schemas.microsoft.com/office/drawing/2014/main" id="{57C40B31-6EBD-C7E9-A2BD-8D4570DB651C}"/>
              </a:ext>
            </a:extLst>
          </p:cNvPr>
          <p:cNvSpPr txBox="1"/>
          <p:nvPr/>
        </p:nvSpPr>
        <p:spPr>
          <a:xfrm>
            <a:off x="8035459" y="4768854"/>
            <a:ext cx="3262389" cy="307777"/>
          </a:xfrm>
          <a:prstGeom prst="rect">
            <a:avLst/>
          </a:prstGeom>
          <a:noFill/>
        </p:spPr>
        <p:txBody>
          <a:bodyPr wrap="square" rtlCol="0">
            <a:spAutoFit/>
          </a:body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68 x 21 mm</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200">
                <a:solidFill>
                  <a:schemeClr val="bg1"/>
                </a:solidFill>
                <a:latin typeface="Arial" panose="020B0604020202020204" pitchFamily="34" charset="0"/>
                <a:cs typeface="Arial" panose="020B0604020202020204" pitchFamily="34" charset="0"/>
              </a:rPr>
              <a:t>on the top side of M.2 SSD</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文字方塊 25">
            <a:extLst>
              <a:ext uri="{FF2B5EF4-FFF2-40B4-BE49-F238E27FC236}">
                <a16:creationId xmlns:a16="http://schemas.microsoft.com/office/drawing/2014/main" id="{C1A0A12B-9517-6940-DA7B-76B25E5A37E6}"/>
              </a:ext>
            </a:extLst>
          </p:cNvPr>
          <p:cNvSpPr txBox="1"/>
          <p:nvPr/>
        </p:nvSpPr>
        <p:spPr>
          <a:xfrm>
            <a:off x="9586987" y="5331334"/>
            <a:ext cx="1941931" cy="677108"/>
          </a:xfrm>
          <a:prstGeom prst="rect">
            <a:avLst/>
          </a:prstGeom>
          <a:noFill/>
        </p:spPr>
        <p:txBody>
          <a:bodyPr wrap="square" rtlCol="0">
            <a:spAutoFit/>
          </a:bodyPr>
          <a:lstStyle/>
          <a:p>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rPr>
              <a:t>68 x 15 mm</a:t>
            </a: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TW" sz="1200">
                <a:solidFill>
                  <a:schemeClr val="bg1"/>
                </a:solidFill>
                <a:latin typeface="Arial" panose="020B0604020202020204" pitchFamily="34" charset="0"/>
                <a:cs typeface="Arial" panose="020B0604020202020204" pitchFamily="34" charset="0"/>
              </a:rPr>
              <a:t>on the bottom side of SSD. Use 2 for single sided SSDs</a:t>
            </a: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384047392"/>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2">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4891</Words>
  <Application>Microsoft Office PowerPoint</Application>
  <PresentationFormat>寬螢幕</PresentationFormat>
  <Paragraphs>664</Paragraphs>
  <Slides>54</Slides>
  <Notes>27</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54</vt:i4>
      </vt:variant>
    </vt:vector>
  </HeadingPairs>
  <TitlesOfParts>
    <vt:vector size="61" baseType="lpstr">
      <vt:lpstr>微軟正黑體</vt:lpstr>
      <vt:lpstr>Arial</vt:lpstr>
      <vt:lpstr>Calibri</vt:lpstr>
      <vt:lpstr>Corbel</vt:lpstr>
      <vt:lpstr>Roboto</vt:lpstr>
      <vt:lpstr>Wingdings</vt:lpstr>
      <vt:lpstr>Office 佈景主題</vt:lpstr>
      <vt:lpstr>PowerPoint 簡報</vt:lpstr>
      <vt:lpstr>PowerPoint 簡報</vt:lpstr>
      <vt:lpstr>Performance bottleneck in SAS all-flash NAS</vt:lpstr>
      <vt:lpstr>PowerPoint 簡報</vt:lpstr>
      <vt:lpstr>PowerPoint 簡報</vt:lpstr>
      <vt:lpstr>PowerPoint 簡報</vt:lpstr>
      <vt:lpstr>2.5-inch NVMe / SATA SSD installation</vt:lpstr>
      <vt:lpstr>PowerPoint 簡報</vt:lpstr>
      <vt:lpstr>PowerPoint 簡報</vt:lpstr>
      <vt:lpstr>PowerPoint 簡報</vt:lpstr>
      <vt:lpstr>PowerPoint 簡報</vt:lpstr>
      <vt:lpstr>PowerPoint 簡報</vt:lpstr>
      <vt:lpstr>PowerPoint 簡報</vt:lpstr>
      <vt:lpstr>Flexible Ethernet configuration 25GbE is also compatible with 10GbE and 1GbE environment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Patented QSAL technology: preventing  multiple SSD malfunctioning at the same time</vt:lpstr>
      <vt:lpstr>Kernel 5.10 LTS</vt:lpstr>
      <vt:lpstr>PowerPoint 簡報</vt:lpstr>
      <vt:lpstr>PowerPoint 簡報</vt:lpstr>
      <vt:lpstr>PowerPoint 簡報</vt:lpstr>
      <vt:lpstr>The NAS provides a productive office file management flow with useful apps</vt:lpstr>
      <vt:lpstr>Accelerate large file sharing with free built-in exFAT file system support for external devices</vt:lpstr>
      <vt:lpstr>PowerPoint 簡報</vt:lpstr>
      <vt:lpstr>PowerPoint 簡報</vt:lpstr>
      <vt:lpstr>PowerPoint 簡報</vt:lpstr>
      <vt:lpstr>PowerPoint 簡報</vt:lpstr>
      <vt:lpstr>PowerPoint 簡報</vt:lpstr>
      <vt:lpstr>PowerPoint 簡報</vt:lpstr>
      <vt:lpstr>PowerPoint 簡報</vt:lpstr>
      <vt:lpstr>Hyper Data Protector is a license-free VMware® and Hyper-V backup appliance. Unlimited.</vt:lpstr>
      <vt:lpstr>PowerPoint 簡報</vt:lpstr>
      <vt:lpstr>Mount cloud storage and file servers with HybridMount for greater storage &amp; faster access</vt:lpstr>
      <vt:lpstr>PowerPoint 簡報</vt:lpstr>
      <vt:lpstr>PowerPoint 簡報</vt:lpstr>
      <vt:lpstr>All-in-one solution for hosting virtual machines  and containerized apps</vt:lpstr>
      <vt:lpstr>PowerPoint 簡報</vt:lpstr>
      <vt:lpstr>A QuTScloud virtual NAS solution suited for Enterprises and Workgroups</vt:lpstr>
      <vt:lpstr>Reliable, high-performance storage for virtualization</vt:lpstr>
      <vt:lpstr>Build a comprehensive surveillance system with a QNAP NAS, QVR Elite, and IP cameras</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Yvonne Tsai 蔡亞彣</cp:lastModifiedBy>
  <cp:revision>1</cp:revision>
  <dcterms:created xsi:type="dcterms:W3CDTF">2021-03-26T08:21:54Z</dcterms:created>
  <dcterms:modified xsi:type="dcterms:W3CDTF">2022-07-28T04:04:30Z</dcterms:modified>
</cp:coreProperties>
</file>