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359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82C858-B18F-4CE0-8D80-7CB89CEDD9A2}">
  <a:tblStyle styleId="{DD82C858-B18F-4CE0-8D80-7CB89CEDD9A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Powerful device not only carry existing services but also with buffers for future upgrades.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Flexible platform that can enable and well manage various services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An easy way to monitor, manage all around the world.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8" name="Google Shape;1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6" name="Google Shape;1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Powerful platform to carry QNE and your services. Simplify your network and make the daily operation much easier.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Data center technologies from CSPs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9" name="Google Shape;1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Linux Server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Application (e.g., Database) assign disk volume from Linux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3" name="Google Shape;2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5" name="Google Shape;3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Allocate CPU resource for each VM or services through CPU pinning function. Guarantee critical services are always in good quality in your network.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Firewall/router (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pfSense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Router OS (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MikroTik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Network Management (Zabbix)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OpenWRT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Virtual Switch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Still manage a traditional messy network?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Assigning physical interfaces for VM and VNF. Hook your network services to the real network.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0" name="Google Shape;3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Military grade anti-tampering function preventing malware change QNE or app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Auto-recovery when unauthorized change was detected.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Ensure the security of management access through certificates or password policies.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Leverage Linux kernel 5.1LTS (Long Term Support) version, ensure the stability of all your services.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QNE is a light weight OS that 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can finish boot up in short time. 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Helping quickly enable services to the network.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4" name="Google Shape;3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Networking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Security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1" name="Google Shape;3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Free hybrid mount service frees your WAN bandwidth by well managed those frequent access files.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It improves the efficiency of your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intranet and also help to reduce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leasing line expense.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1" name="Google Shape;4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Cloud Platform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8" name="Google Shape;4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QNAP operating system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9" name="Google Shape;4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Centralized management for all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QuCPE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, VM and software container in different sites, improve the efficiency of IT management.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Zero Touch Provisioning (ZTP)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deploy VM/VNF without touching real devices. Save time and money for on-site support.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1" name="Google Shape;50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Deploy dozens or even hundreds of VM/VNF by simply clicks on GUI. Enable new services quickly to catch business chances. 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8" name="Google Shape;5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Save/copy the VM images allows you the replicate or shift VMs to new sites, or recover disasters even more quickly.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5" name="Google Shape;5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Massive single function devices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2" name="Google Shape;52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OVS-DPDK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Accelerate packet processing speed in between physical / virtual networks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SR-IOV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Accelerate 10Gbps+ Smart NIC via SR-IOV. 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Best-in-class pass through for Smart-NIC 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Intel @ QAT 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Speed up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QuWAN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or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IPSec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encryption and decryptions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6" name="Google Shape;5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HQ:  Powerful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QuCPE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7 series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Branches: Cost effective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QuCPE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3 series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Intranet VPN: Subscription-free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QuWAN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Central management: AMIZ cloud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3" name="Google Shape;56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0" name="Google Shape;5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8" name="Google Shape;57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Difficulties of upgrade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Google Shape;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Match function? Match cost?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Google Shape;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No professional IT managers in branches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Google Shape;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Business wait nobody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 new era has come…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Google Shape;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Benefit of IT virtualization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Google Shape;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投影片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2" y="0"/>
            <a:ext cx="12187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訂版面配置">
  <p:cSld name="2_自訂版面配置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" y="0"/>
            <a:ext cx="121899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自訂版面配置">
  <p:cSld name="12_自訂版面配置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訂版面配置">
  <p:cSld name="1_自訂版面配置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ja-JP" altLang="en-US" dirty="0"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ja-JP" altLang="en-US" dirty="0"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Google Shape;27;p5"/>
          <p:cNvSpPr/>
          <p:nvPr/>
        </p:nvSpPr>
        <p:spPr>
          <a:xfrm>
            <a:off x="862554" y="1760028"/>
            <a:ext cx="4954046" cy="5097972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6308906" y="1758882"/>
            <a:ext cx="4954046" cy="5097972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3">
            <a:alphaModFix amt="90000"/>
          </a:blip>
          <a:srcRect/>
          <a:stretch/>
        </p:blipFill>
        <p:spPr>
          <a:xfrm>
            <a:off x="181406" y="0"/>
            <a:ext cx="11988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自訂版面配置">
  <p:cSld name="6_自訂版面配置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 descr="一張含有 文字, 室內, 架子, 組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" y="0"/>
            <a:ext cx="121899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訂版面配置">
  <p:cSld name="5_自訂版面配置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 descr="一張含有 文字, 電子用品, 電腦 的圖片&#10;&#10;自動產生的描述"/>
          <p:cNvPicPr preferRelativeResize="0"/>
          <p:nvPr/>
        </p:nvPicPr>
        <p:blipFill rotWithShape="1">
          <a:blip r:embed="rId2">
            <a:alphaModFix/>
          </a:blip>
          <a:srcRect l="-13578"/>
          <a:stretch/>
        </p:blipFill>
        <p:spPr>
          <a:xfrm>
            <a:off x="1015" y="0"/>
            <a:ext cx="121899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ja-JP" altLang="en-US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ja-JP" altLang="en-US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microsoft.com/office/2007/relationships/hdphoto" Target="../media/hdphoto1.wdp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/>
        </p:nvSpPr>
        <p:spPr>
          <a:xfrm>
            <a:off x="219375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</a:t>
            </a:r>
            <a:r>
              <a:rPr lang="ja-JP" alt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仮想化できますか?必要なものは</a:t>
            </a: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608541" y="2015156"/>
            <a:ext cx="5359122" cy="344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強力なデバイスは、既存のサービスだけでなく、将来のアップグレードのためのバッファも備えています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さまざまなサービスを有効にして適切に管理できる柔軟なプラットフォーム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世界中を簡単に監視、管理できます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l="956" r="955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81456">
            <a:off x="8709663" y="4380202"/>
            <a:ext cx="1050098" cy="22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6308001" y="492408"/>
            <a:ext cx="5004757" cy="1176725"/>
          </a:xfrm>
          <a:prstGeom prst="roundRect">
            <a:avLst>
              <a:gd name="adj" fmla="val 0"/>
            </a:avLst>
          </a:prstGeom>
          <a:solidFill>
            <a:srgbClr val="0505AB">
              <a:alpha val="16862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828152" y="495550"/>
            <a:ext cx="5004757" cy="1176725"/>
          </a:xfrm>
          <a:prstGeom prst="roundRect">
            <a:avLst>
              <a:gd name="adj" fmla="val 0"/>
            </a:avLst>
          </a:prstGeom>
          <a:solidFill>
            <a:srgbClr val="0505AB">
              <a:alpha val="16862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6129" y="3419108"/>
            <a:ext cx="833436" cy="21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501" y="5105272"/>
            <a:ext cx="1062550" cy="93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0651" y="2390486"/>
            <a:ext cx="565142" cy="57318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2592188" y="2075862"/>
            <a:ext cx="1342779" cy="36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インターネット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2768835" y="3130349"/>
            <a:ext cx="1036571" cy="36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ファイアウォール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8402" y="4127438"/>
            <a:ext cx="833436" cy="21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2875410" y="3819430"/>
            <a:ext cx="739420" cy="28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ルータ</a:t>
            </a:r>
            <a:r>
              <a:rPr lang="en-US" sz="1200" b="1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9668" y="3604848"/>
            <a:ext cx="833436" cy="21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1404132" y="3335735"/>
            <a:ext cx="1165990" cy="28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WAN </a:t>
            </a: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の最適化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7136" y="3620404"/>
            <a:ext cx="833436" cy="21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3988075" y="3280786"/>
            <a:ext cx="1071558" cy="28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アプリケーションの高速化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104" y="4429655"/>
            <a:ext cx="833436" cy="21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1742460" y="4101117"/>
            <a:ext cx="916723" cy="28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IPS/IDS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9708" y="4429655"/>
            <a:ext cx="833436" cy="21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3966716" y="4102397"/>
            <a:ext cx="739420" cy="28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7249" y="5103467"/>
            <a:ext cx="1062550" cy="93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2883137" y="4761578"/>
            <a:ext cx="739420" cy="28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</a:t>
            </a:r>
            <a:r>
              <a:rPr lang="ja-JP" altLang="en-US" sz="1200" b="1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lang="en-US"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6272986" y="572699"/>
            <a:ext cx="5090862" cy="122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IT仮想化ソリューション</a:t>
            </a:r>
            <a:endParaRPr sz="2800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6085" y="2309770"/>
            <a:ext cx="1570533" cy="775844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sp>
        <p:nvSpPr>
          <p:cNvPr id="139" name="Google Shape;139;p19"/>
          <p:cNvSpPr/>
          <p:nvPr/>
        </p:nvSpPr>
        <p:spPr>
          <a:xfrm>
            <a:off x="7166789" y="5816487"/>
            <a:ext cx="3374211" cy="38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QuCPE</a:t>
            </a:r>
            <a:endParaRPr sz="18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3271" y="4644408"/>
            <a:ext cx="2605316" cy="1003494"/>
          </a:xfrm>
          <a:prstGeom prst="rect">
            <a:avLst/>
          </a:prstGeom>
          <a:noFill/>
          <a:ln>
            <a:noFill/>
          </a:ln>
          <a:effectLst>
            <a:outerShdw blurRad="431800" dist="152400" dir="5760000" sx="106000" sy="106000" algn="ctr" rotWithShape="0">
              <a:srgbClr val="000000">
                <a:alpha val="25882"/>
              </a:srgbClr>
            </a:outerShdw>
          </a:effectLst>
        </p:spPr>
      </p:pic>
      <p:sp>
        <p:nvSpPr>
          <p:cNvPr id="141" name="Google Shape;141;p19"/>
          <p:cNvSpPr txBox="1"/>
          <p:nvPr/>
        </p:nvSpPr>
        <p:spPr>
          <a:xfrm>
            <a:off x="1372959" y="651116"/>
            <a:ext cx="3842195" cy="72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従来のIT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6913085" y="3622299"/>
            <a:ext cx="3794591" cy="9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</a:t>
            </a:r>
            <a:r>
              <a:rPr lang="en-US" sz="1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オペレーティングシステム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4925352" y="5218693"/>
            <a:ext cx="662731" cy="637827"/>
          </a:xfrm>
          <a:custGeom>
            <a:avLst/>
            <a:gdLst/>
            <a:ahLst/>
            <a:cxnLst/>
            <a:rect l="l" t="t" r="r" b="b"/>
            <a:pathLst>
              <a:path w="1031845" h="2181137" extrusionOk="0">
                <a:moveTo>
                  <a:pt x="411060" y="503339"/>
                </a:moveTo>
                <a:cubicBezTo>
                  <a:pt x="366835" y="658125"/>
                  <a:pt x="410360" y="487739"/>
                  <a:pt x="385893" y="822121"/>
                </a:cubicBezTo>
                <a:cubicBezTo>
                  <a:pt x="383812" y="850562"/>
                  <a:pt x="374708" y="878048"/>
                  <a:pt x="369115" y="906011"/>
                </a:cubicBezTo>
                <a:cubicBezTo>
                  <a:pt x="371911" y="1015068"/>
                  <a:pt x="370083" y="1124341"/>
                  <a:pt x="377504" y="1233181"/>
                </a:cubicBezTo>
                <a:cubicBezTo>
                  <a:pt x="378528" y="1248205"/>
                  <a:pt x="389955" y="1260702"/>
                  <a:pt x="394282" y="1275126"/>
                </a:cubicBezTo>
                <a:cubicBezTo>
                  <a:pt x="398379" y="1288783"/>
                  <a:pt x="399213" y="1303238"/>
                  <a:pt x="402671" y="1317071"/>
                </a:cubicBezTo>
                <a:cubicBezTo>
                  <a:pt x="410404" y="1348002"/>
                  <a:pt x="419079" y="1378694"/>
                  <a:pt x="427838" y="1409350"/>
                </a:cubicBezTo>
                <a:cubicBezTo>
                  <a:pt x="430267" y="1417853"/>
                  <a:pt x="432272" y="1426608"/>
                  <a:pt x="436227" y="1434517"/>
                </a:cubicBezTo>
                <a:cubicBezTo>
                  <a:pt x="440736" y="1443535"/>
                  <a:pt x="447412" y="1451295"/>
                  <a:pt x="453005" y="1459684"/>
                </a:cubicBezTo>
                <a:cubicBezTo>
                  <a:pt x="458598" y="1479258"/>
                  <a:pt x="463345" y="1499094"/>
                  <a:pt x="469783" y="1518407"/>
                </a:cubicBezTo>
                <a:cubicBezTo>
                  <a:pt x="477338" y="1541073"/>
                  <a:pt x="490028" y="1562140"/>
                  <a:pt x="494950" y="1585519"/>
                </a:cubicBezTo>
                <a:cubicBezTo>
                  <a:pt x="501313" y="1615743"/>
                  <a:pt x="501284" y="1646980"/>
                  <a:pt x="503339" y="1677798"/>
                </a:cubicBezTo>
                <a:cubicBezTo>
                  <a:pt x="519784" y="1924478"/>
                  <a:pt x="486195" y="1772020"/>
                  <a:pt x="528506" y="1870745"/>
                </a:cubicBezTo>
                <a:cubicBezTo>
                  <a:pt x="531989" y="1878873"/>
                  <a:pt x="529990" y="1890388"/>
                  <a:pt x="536895" y="1895912"/>
                </a:cubicBezTo>
                <a:cubicBezTo>
                  <a:pt x="545898" y="1903114"/>
                  <a:pt x="559266" y="1901505"/>
                  <a:pt x="570451" y="1904301"/>
                </a:cubicBezTo>
                <a:cubicBezTo>
                  <a:pt x="604007" y="1901505"/>
                  <a:pt x="638584" y="1904588"/>
                  <a:pt x="671119" y="1895912"/>
                </a:cubicBezTo>
                <a:cubicBezTo>
                  <a:pt x="682582" y="1892855"/>
                  <a:pt x="686921" y="1878029"/>
                  <a:pt x="696286" y="1870745"/>
                </a:cubicBezTo>
                <a:cubicBezTo>
                  <a:pt x="712203" y="1858365"/>
                  <a:pt x="746620" y="1837189"/>
                  <a:pt x="746620" y="1837189"/>
                </a:cubicBezTo>
                <a:cubicBezTo>
                  <a:pt x="749416" y="1828800"/>
                  <a:pt x="750104" y="1819380"/>
                  <a:pt x="755009" y="1812022"/>
                </a:cubicBezTo>
                <a:cubicBezTo>
                  <a:pt x="801550" y="1742210"/>
                  <a:pt x="759519" y="1837309"/>
                  <a:pt x="805343" y="1753299"/>
                </a:cubicBezTo>
                <a:cubicBezTo>
                  <a:pt x="815541" y="1734603"/>
                  <a:pt x="820986" y="1713624"/>
                  <a:pt x="830510" y="1694576"/>
                </a:cubicBezTo>
                <a:cubicBezTo>
                  <a:pt x="840592" y="1674411"/>
                  <a:pt x="852881" y="1655427"/>
                  <a:pt x="864066" y="1635853"/>
                </a:cubicBezTo>
                <a:cubicBezTo>
                  <a:pt x="882981" y="1560191"/>
                  <a:pt x="858010" y="1652506"/>
                  <a:pt x="897622" y="1543574"/>
                </a:cubicBezTo>
                <a:cubicBezTo>
                  <a:pt x="914072" y="1498335"/>
                  <a:pt x="898780" y="1508569"/>
                  <a:pt x="914400" y="1451295"/>
                </a:cubicBezTo>
                <a:cubicBezTo>
                  <a:pt x="917690" y="1439230"/>
                  <a:pt x="925585" y="1428924"/>
                  <a:pt x="931178" y="1417739"/>
                </a:cubicBezTo>
                <a:cubicBezTo>
                  <a:pt x="939567" y="1381387"/>
                  <a:pt x="948252" y="1345101"/>
                  <a:pt x="956345" y="1308682"/>
                </a:cubicBezTo>
                <a:cubicBezTo>
                  <a:pt x="959573" y="1294156"/>
                  <a:pt x="967277" y="1249257"/>
                  <a:pt x="973123" y="1233181"/>
                </a:cubicBezTo>
                <a:cubicBezTo>
                  <a:pt x="980401" y="1213167"/>
                  <a:pt x="989900" y="1194033"/>
                  <a:pt x="998289" y="1174459"/>
                </a:cubicBezTo>
                <a:cubicBezTo>
                  <a:pt x="1002318" y="1146255"/>
                  <a:pt x="1009247" y="1094501"/>
                  <a:pt x="1015067" y="1065402"/>
                </a:cubicBezTo>
                <a:cubicBezTo>
                  <a:pt x="1020123" y="1040122"/>
                  <a:pt x="1026252" y="1015068"/>
                  <a:pt x="1031845" y="989901"/>
                </a:cubicBezTo>
                <a:cubicBezTo>
                  <a:pt x="1029049" y="906011"/>
                  <a:pt x="1031055" y="821823"/>
                  <a:pt x="1023456" y="738231"/>
                </a:cubicBezTo>
                <a:cubicBezTo>
                  <a:pt x="1022402" y="726642"/>
                  <a:pt x="987561" y="692602"/>
                  <a:pt x="981512" y="687897"/>
                </a:cubicBezTo>
                <a:cubicBezTo>
                  <a:pt x="965595" y="675517"/>
                  <a:pt x="931178" y="654341"/>
                  <a:pt x="931178" y="654341"/>
                </a:cubicBezTo>
                <a:cubicBezTo>
                  <a:pt x="908807" y="657137"/>
                  <a:pt x="885253" y="655025"/>
                  <a:pt x="864066" y="662730"/>
                </a:cubicBezTo>
                <a:cubicBezTo>
                  <a:pt x="852916" y="666784"/>
                  <a:pt x="847827" y="680085"/>
                  <a:pt x="838899" y="687897"/>
                </a:cubicBezTo>
                <a:cubicBezTo>
                  <a:pt x="825424" y="699688"/>
                  <a:pt x="810936" y="710268"/>
                  <a:pt x="796954" y="721453"/>
                </a:cubicBezTo>
                <a:cubicBezTo>
                  <a:pt x="788565" y="741027"/>
                  <a:pt x="781311" y="761128"/>
                  <a:pt x="771787" y="780176"/>
                </a:cubicBezTo>
                <a:cubicBezTo>
                  <a:pt x="767278" y="789194"/>
                  <a:pt x="759837" y="796492"/>
                  <a:pt x="755009" y="805343"/>
                </a:cubicBezTo>
                <a:cubicBezTo>
                  <a:pt x="743032" y="827300"/>
                  <a:pt x="731305" y="849466"/>
                  <a:pt x="721453" y="872455"/>
                </a:cubicBezTo>
                <a:cubicBezTo>
                  <a:pt x="706110" y="908254"/>
                  <a:pt x="687146" y="943320"/>
                  <a:pt x="679508" y="981512"/>
                </a:cubicBezTo>
                <a:cubicBezTo>
                  <a:pt x="676712" y="995494"/>
                  <a:pt x="676910" y="1010427"/>
                  <a:pt x="671119" y="1023457"/>
                </a:cubicBezTo>
                <a:cubicBezTo>
                  <a:pt x="665441" y="1036234"/>
                  <a:pt x="653708" y="1045380"/>
                  <a:pt x="645952" y="1057013"/>
                </a:cubicBezTo>
                <a:cubicBezTo>
                  <a:pt x="636907" y="1070580"/>
                  <a:pt x="628077" y="1084374"/>
                  <a:pt x="620785" y="1098958"/>
                </a:cubicBezTo>
                <a:cubicBezTo>
                  <a:pt x="616830" y="1106867"/>
                  <a:pt x="617920" y="1117220"/>
                  <a:pt x="612396" y="1124125"/>
                </a:cubicBezTo>
                <a:cubicBezTo>
                  <a:pt x="596368" y="1144160"/>
                  <a:pt x="582325" y="1139160"/>
                  <a:pt x="562062" y="1149292"/>
                </a:cubicBezTo>
                <a:cubicBezTo>
                  <a:pt x="504458" y="1178094"/>
                  <a:pt x="575876" y="1158274"/>
                  <a:pt x="494950" y="1174459"/>
                </a:cubicBezTo>
                <a:cubicBezTo>
                  <a:pt x="448440" y="1172437"/>
                  <a:pt x="341748" y="1185500"/>
                  <a:pt x="276836" y="1157681"/>
                </a:cubicBezTo>
                <a:cubicBezTo>
                  <a:pt x="265342" y="1152755"/>
                  <a:pt x="254465" y="1146496"/>
                  <a:pt x="243280" y="1140903"/>
                </a:cubicBezTo>
                <a:cubicBezTo>
                  <a:pt x="223706" y="1115736"/>
                  <a:pt x="197116" y="1094707"/>
                  <a:pt x="184557" y="1065402"/>
                </a:cubicBezTo>
                <a:cubicBezTo>
                  <a:pt x="176168" y="1045828"/>
                  <a:pt x="169831" y="1025240"/>
                  <a:pt x="159390" y="1006679"/>
                </a:cubicBezTo>
                <a:cubicBezTo>
                  <a:pt x="130845" y="955933"/>
                  <a:pt x="109173" y="931324"/>
                  <a:pt x="75501" y="889233"/>
                </a:cubicBezTo>
                <a:cubicBezTo>
                  <a:pt x="72705" y="875251"/>
                  <a:pt x="71209" y="860945"/>
                  <a:pt x="67112" y="847288"/>
                </a:cubicBezTo>
                <a:cubicBezTo>
                  <a:pt x="62785" y="832864"/>
                  <a:pt x="55621" y="819443"/>
                  <a:pt x="50334" y="805343"/>
                </a:cubicBezTo>
                <a:cubicBezTo>
                  <a:pt x="47229" y="797063"/>
                  <a:pt x="44741" y="788565"/>
                  <a:pt x="41945" y="780176"/>
                </a:cubicBezTo>
                <a:cubicBezTo>
                  <a:pt x="36735" y="720258"/>
                  <a:pt x="26899" y="589319"/>
                  <a:pt x="16778" y="511728"/>
                </a:cubicBezTo>
                <a:cubicBezTo>
                  <a:pt x="11663" y="472514"/>
                  <a:pt x="5593" y="433431"/>
                  <a:pt x="0" y="394282"/>
                </a:cubicBezTo>
                <a:cubicBezTo>
                  <a:pt x="51168" y="25874"/>
                  <a:pt x="-58734" y="119546"/>
                  <a:pt x="83889" y="83890"/>
                </a:cubicBezTo>
                <a:cubicBezTo>
                  <a:pt x="92468" y="81745"/>
                  <a:pt x="100667" y="78297"/>
                  <a:pt x="109056" y="75501"/>
                </a:cubicBezTo>
                <a:cubicBezTo>
                  <a:pt x="251669" y="83890"/>
                  <a:pt x="395517" y="80145"/>
                  <a:pt x="536895" y="100668"/>
                </a:cubicBezTo>
                <a:cubicBezTo>
                  <a:pt x="571570" y="105701"/>
                  <a:pt x="597835" y="135333"/>
                  <a:pt x="629174" y="151002"/>
                </a:cubicBezTo>
                <a:cubicBezTo>
                  <a:pt x="694491" y="183660"/>
                  <a:pt x="652363" y="148190"/>
                  <a:pt x="721453" y="201336"/>
                </a:cubicBezTo>
                <a:cubicBezTo>
                  <a:pt x="741888" y="217055"/>
                  <a:pt x="762543" y="232862"/>
                  <a:pt x="780176" y="251670"/>
                </a:cubicBezTo>
                <a:cubicBezTo>
                  <a:pt x="786279" y="258179"/>
                  <a:pt x="846374" y="329766"/>
                  <a:pt x="864066" y="360726"/>
                </a:cubicBezTo>
                <a:cubicBezTo>
                  <a:pt x="870271" y="371584"/>
                  <a:pt x="875578" y="382939"/>
                  <a:pt x="880844" y="394282"/>
                </a:cubicBezTo>
                <a:cubicBezTo>
                  <a:pt x="911933" y="461242"/>
                  <a:pt x="942574" y="528410"/>
                  <a:pt x="973123" y="595618"/>
                </a:cubicBezTo>
                <a:cubicBezTo>
                  <a:pt x="984519" y="620690"/>
                  <a:pt x="999998" y="644401"/>
                  <a:pt x="1006678" y="671119"/>
                </a:cubicBezTo>
                <a:cubicBezTo>
                  <a:pt x="1028252" y="757414"/>
                  <a:pt x="1020195" y="715404"/>
                  <a:pt x="1031845" y="796954"/>
                </a:cubicBezTo>
                <a:cubicBezTo>
                  <a:pt x="1029049" y="933974"/>
                  <a:pt x="1031058" y="1071176"/>
                  <a:pt x="1023456" y="1208014"/>
                </a:cubicBezTo>
                <a:cubicBezTo>
                  <a:pt x="1021411" y="1244827"/>
                  <a:pt x="997213" y="1254729"/>
                  <a:pt x="981512" y="1283515"/>
                </a:cubicBezTo>
                <a:cubicBezTo>
                  <a:pt x="971314" y="1302211"/>
                  <a:pt x="965157" y="1322851"/>
                  <a:pt x="956345" y="1342238"/>
                </a:cubicBezTo>
                <a:cubicBezTo>
                  <a:pt x="882808" y="1504019"/>
                  <a:pt x="988629" y="1269281"/>
                  <a:pt x="922789" y="1400961"/>
                </a:cubicBezTo>
                <a:cubicBezTo>
                  <a:pt x="918834" y="1408870"/>
                  <a:pt x="918355" y="1418219"/>
                  <a:pt x="914400" y="1426128"/>
                </a:cubicBezTo>
                <a:cubicBezTo>
                  <a:pt x="909891" y="1435146"/>
                  <a:pt x="902906" y="1442708"/>
                  <a:pt x="897622" y="1451295"/>
                </a:cubicBezTo>
                <a:cubicBezTo>
                  <a:pt x="880531" y="1479068"/>
                  <a:pt x="867852" y="1509875"/>
                  <a:pt x="847288" y="1535185"/>
                </a:cubicBezTo>
                <a:cubicBezTo>
                  <a:pt x="831031" y="1555194"/>
                  <a:pt x="805450" y="1566037"/>
                  <a:pt x="788565" y="1585519"/>
                </a:cubicBezTo>
                <a:cubicBezTo>
                  <a:pt x="768755" y="1608376"/>
                  <a:pt x="758577" y="1638639"/>
                  <a:pt x="738231" y="1661020"/>
                </a:cubicBezTo>
                <a:cubicBezTo>
                  <a:pt x="729819" y="1670273"/>
                  <a:pt x="714920" y="1670627"/>
                  <a:pt x="704675" y="1677798"/>
                </a:cubicBezTo>
                <a:cubicBezTo>
                  <a:pt x="686783" y="1690322"/>
                  <a:pt x="672298" y="1707311"/>
                  <a:pt x="654341" y="1719743"/>
                </a:cubicBezTo>
                <a:cubicBezTo>
                  <a:pt x="627827" y="1738099"/>
                  <a:pt x="568448" y="1768757"/>
                  <a:pt x="536895" y="1778466"/>
                </a:cubicBezTo>
                <a:cubicBezTo>
                  <a:pt x="520638" y="1783468"/>
                  <a:pt x="503339" y="1784059"/>
                  <a:pt x="486561" y="1786855"/>
                </a:cubicBezTo>
                <a:cubicBezTo>
                  <a:pt x="448989" y="1805641"/>
                  <a:pt x="418089" y="1812248"/>
                  <a:pt x="394282" y="1845578"/>
                </a:cubicBezTo>
                <a:cubicBezTo>
                  <a:pt x="352985" y="1903393"/>
                  <a:pt x="398388" y="1854144"/>
                  <a:pt x="369115" y="1912690"/>
                </a:cubicBezTo>
                <a:cubicBezTo>
                  <a:pt x="362862" y="1925196"/>
                  <a:pt x="352337" y="1935061"/>
                  <a:pt x="343948" y="1946246"/>
                </a:cubicBezTo>
                <a:cubicBezTo>
                  <a:pt x="329966" y="1943450"/>
                  <a:pt x="313039" y="1946886"/>
                  <a:pt x="302003" y="1937857"/>
                </a:cubicBezTo>
                <a:cubicBezTo>
                  <a:pt x="244017" y="1890414"/>
                  <a:pt x="243346" y="1836601"/>
                  <a:pt x="218113" y="1770077"/>
                </a:cubicBezTo>
                <a:cubicBezTo>
                  <a:pt x="179617" y="1668588"/>
                  <a:pt x="147527" y="1611544"/>
                  <a:pt x="117445" y="1510018"/>
                </a:cubicBezTo>
                <a:cubicBezTo>
                  <a:pt x="96608" y="1439692"/>
                  <a:pt x="87488" y="1372220"/>
                  <a:pt x="75501" y="1300293"/>
                </a:cubicBezTo>
                <a:cubicBezTo>
                  <a:pt x="78297" y="1185644"/>
                  <a:pt x="76088" y="1070763"/>
                  <a:pt x="83889" y="956345"/>
                </a:cubicBezTo>
                <a:cubicBezTo>
                  <a:pt x="84575" y="946286"/>
                  <a:pt x="94618" y="939244"/>
                  <a:pt x="100667" y="931178"/>
                </a:cubicBezTo>
                <a:cubicBezTo>
                  <a:pt x="111410" y="916854"/>
                  <a:pt x="121562" y="901894"/>
                  <a:pt x="134223" y="889233"/>
                </a:cubicBezTo>
                <a:cubicBezTo>
                  <a:pt x="163994" y="859462"/>
                  <a:pt x="205317" y="845695"/>
                  <a:pt x="243280" y="830510"/>
                </a:cubicBezTo>
                <a:cubicBezTo>
                  <a:pt x="260058" y="816528"/>
                  <a:pt x="275442" y="800680"/>
                  <a:pt x="293614" y="788565"/>
                </a:cubicBezTo>
                <a:cubicBezTo>
                  <a:pt x="351204" y="750172"/>
                  <a:pt x="281414" y="825932"/>
                  <a:pt x="352337" y="755009"/>
                </a:cubicBezTo>
                <a:cubicBezTo>
                  <a:pt x="359466" y="747880"/>
                  <a:pt x="359754" y="733586"/>
                  <a:pt x="369115" y="729842"/>
                </a:cubicBezTo>
                <a:cubicBezTo>
                  <a:pt x="390047" y="721469"/>
                  <a:pt x="413856" y="724249"/>
                  <a:pt x="436227" y="721453"/>
                </a:cubicBezTo>
                <a:cubicBezTo>
                  <a:pt x="506658" y="668630"/>
                  <a:pt x="430100" y="718507"/>
                  <a:pt x="511728" y="687897"/>
                </a:cubicBezTo>
                <a:cubicBezTo>
                  <a:pt x="521168" y="684357"/>
                  <a:pt x="527628" y="675091"/>
                  <a:pt x="536895" y="671119"/>
                </a:cubicBezTo>
                <a:cubicBezTo>
                  <a:pt x="547492" y="666577"/>
                  <a:pt x="559266" y="665526"/>
                  <a:pt x="570451" y="662730"/>
                </a:cubicBezTo>
                <a:cubicBezTo>
                  <a:pt x="585672" y="647509"/>
                  <a:pt x="619029" y="597875"/>
                  <a:pt x="620785" y="679508"/>
                </a:cubicBezTo>
                <a:cubicBezTo>
                  <a:pt x="626076" y="925544"/>
                  <a:pt x="623203" y="1171884"/>
                  <a:pt x="612396" y="1417739"/>
                </a:cubicBezTo>
                <a:cubicBezTo>
                  <a:pt x="611875" y="1429591"/>
                  <a:pt x="594824" y="1433792"/>
                  <a:pt x="587229" y="1442906"/>
                </a:cubicBezTo>
                <a:cubicBezTo>
                  <a:pt x="580774" y="1450651"/>
                  <a:pt x="576044" y="1459684"/>
                  <a:pt x="570451" y="1468073"/>
                </a:cubicBezTo>
                <a:cubicBezTo>
                  <a:pt x="567655" y="1484851"/>
                  <a:pt x="565626" y="1501775"/>
                  <a:pt x="562062" y="1518407"/>
                </a:cubicBezTo>
                <a:cubicBezTo>
                  <a:pt x="557230" y="1540954"/>
                  <a:pt x="548031" y="1562624"/>
                  <a:pt x="545284" y="1585519"/>
                </a:cubicBezTo>
                <a:cubicBezTo>
                  <a:pt x="539610" y="1632800"/>
                  <a:pt x="539691" y="1680594"/>
                  <a:pt x="536895" y="1728132"/>
                </a:cubicBezTo>
                <a:cubicBezTo>
                  <a:pt x="542488" y="1826004"/>
                  <a:pt x="545958" y="1924020"/>
                  <a:pt x="553673" y="2021747"/>
                </a:cubicBezTo>
                <a:cubicBezTo>
                  <a:pt x="554369" y="2030562"/>
                  <a:pt x="557675" y="2039236"/>
                  <a:pt x="562062" y="2046914"/>
                </a:cubicBezTo>
                <a:cubicBezTo>
                  <a:pt x="568999" y="2059053"/>
                  <a:pt x="577342" y="2070584"/>
                  <a:pt x="587229" y="2080470"/>
                </a:cubicBezTo>
                <a:cubicBezTo>
                  <a:pt x="597115" y="2090356"/>
                  <a:pt x="609600" y="2097247"/>
                  <a:pt x="620785" y="2105636"/>
                </a:cubicBezTo>
                <a:cubicBezTo>
                  <a:pt x="626378" y="2114025"/>
                  <a:pt x="629818" y="2124348"/>
                  <a:pt x="637563" y="2130803"/>
                </a:cubicBezTo>
                <a:cubicBezTo>
                  <a:pt x="651385" y="2142321"/>
                  <a:pt x="678802" y="2150142"/>
                  <a:pt x="696286" y="2155970"/>
                </a:cubicBezTo>
                <a:cubicBezTo>
                  <a:pt x="718657" y="2136396"/>
                  <a:pt x="754777" y="2125695"/>
                  <a:pt x="763398" y="2097247"/>
                </a:cubicBezTo>
                <a:cubicBezTo>
                  <a:pt x="784545" y="2027462"/>
                  <a:pt x="771131" y="1951490"/>
                  <a:pt x="780176" y="1879134"/>
                </a:cubicBezTo>
                <a:cubicBezTo>
                  <a:pt x="785142" y="1839406"/>
                  <a:pt x="796954" y="1800837"/>
                  <a:pt x="805343" y="1761688"/>
                </a:cubicBezTo>
                <a:cubicBezTo>
                  <a:pt x="802547" y="1613482"/>
                  <a:pt x="806498" y="1464996"/>
                  <a:pt x="796954" y="1317071"/>
                </a:cubicBezTo>
                <a:cubicBezTo>
                  <a:pt x="793680" y="1266320"/>
                  <a:pt x="740941" y="1188268"/>
                  <a:pt x="721453" y="1149292"/>
                </a:cubicBezTo>
                <a:cubicBezTo>
                  <a:pt x="705346" y="1117079"/>
                  <a:pt x="686680" y="1050351"/>
                  <a:pt x="679508" y="1023457"/>
                </a:cubicBezTo>
                <a:cubicBezTo>
                  <a:pt x="671405" y="993072"/>
                  <a:pt x="656862" y="888408"/>
                  <a:pt x="654341" y="880844"/>
                </a:cubicBezTo>
                <a:cubicBezTo>
                  <a:pt x="648748" y="864066"/>
                  <a:pt x="652278" y="840320"/>
                  <a:pt x="637563" y="830510"/>
                </a:cubicBezTo>
                <a:lnTo>
                  <a:pt x="612396" y="813732"/>
                </a:lnTo>
                <a:cubicBezTo>
                  <a:pt x="553673" y="822121"/>
                  <a:pt x="487589" y="809223"/>
                  <a:pt x="436227" y="838899"/>
                </a:cubicBezTo>
                <a:cubicBezTo>
                  <a:pt x="355741" y="885402"/>
                  <a:pt x="304846" y="970635"/>
                  <a:pt x="234891" y="1031846"/>
                </a:cubicBezTo>
                <a:cubicBezTo>
                  <a:pt x="212520" y="1051420"/>
                  <a:pt x="187124" y="1068000"/>
                  <a:pt x="167779" y="1090569"/>
                </a:cubicBezTo>
                <a:cubicBezTo>
                  <a:pt x="153107" y="1107686"/>
                  <a:pt x="143379" y="1128690"/>
                  <a:pt x="134223" y="1149292"/>
                </a:cubicBezTo>
                <a:cubicBezTo>
                  <a:pt x="105458" y="1214013"/>
                  <a:pt x="93998" y="1266025"/>
                  <a:pt x="75501" y="1333849"/>
                </a:cubicBezTo>
                <a:cubicBezTo>
                  <a:pt x="55162" y="1496564"/>
                  <a:pt x="44470" y="1525016"/>
                  <a:pt x="67112" y="1719743"/>
                </a:cubicBezTo>
                <a:cubicBezTo>
                  <a:pt x="71505" y="1757523"/>
                  <a:pt x="88640" y="1792718"/>
                  <a:pt x="100667" y="1828800"/>
                </a:cubicBezTo>
                <a:cubicBezTo>
                  <a:pt x="108222" y="1851466"/>
                  <a:pt x="112299" y="1876224"/>
                  <a:pt x="125834" y="1895912"/>
                </a:cubicBezTo>
                <a:cubicBezTo>
                  <a:pt x="143757" y="1921982"/>
                  <a:pt x="170575" y="1940653"/>
                  <a:pt x="192946" y="1963024"/>
                </a:cubicBezTo>
                <a:cubicBezTo>
                  <a:pt x="207488" y="1995743"/>
                  <a:pt x="235898" y="2066498"/>
                  <a:pt x="260058" y="2097247"/>
                </a:cubicBezTo>
                <a:cubicBezTo>
                  <a:pt x="277161" y="2119014"/>
                  <a:pt x="296393" y="2139688"/>
                  <a:pt x="318781" y="2155970"/>
                </a:cubicBezTo>
                <a:cubicBezTo>
                  <a:pt x="328105" y="2162751"/>
                  <a:pt x="341294" y="2161046"/>
                  <a:pt x="352337" y="2164359"/>
                </a:cubicBezTo>
                <a:cubicBezTo>
                  <a:pt x="369277" y="2169441"/>
                  <a:pt x="385893" y="2175544"/>
                  <a:pt x="402671" y="2181137"/>
                </a:cubicBezTo>
                <a:cubicBezTo>
                  <a:pt x="461394" y="2175544"/>
                  <a:pt x="524536" y="2187397"/>
                  <a:pt x="578840" y="2164359"/>
                </a:cubicBezTo>
                <a:cubicBezTo>
                  <a:pt x="622526" y="2145826"/>
                  <a:pt x="650052" y="2100899"/>
                  <a:pt x="679508" y="2063692"/>
                </a:cubicBezTo>
                <a:cubicBezTo>
                  <a:pt x="719667" y="2012966"/>
                  <a:pt x="757802" y="1922767"/>
                  <a:pt x="780176" y="1862356"/>
                </a:cubicBezTo>
                <a:cubicBezTo>
                  <a:pt x="795532" y="1820894"/>
                  <a:pt x="810363" y="1779143"/>
                  <a:pt x="822121" y="1736521"/>
                </a:cubicBezTo>
                <a:cubicBezTo>
                  <a:pt x="840251" y="1670798"/>
                  <a:pt x="852741" y="1586356"/>
                  <a:pt x="864066" y="1518407"/>
                </a:cubicBezTo>
                <a:cubicBezTo>
                  <a:pt x="861270" y="1361813"/>
                  <a:pt x="872973" y="1204285"/>
                  <a:pt x="855677" y="1048624"/>
                </a:cubicBezTo>
                <a:cubicBezTo>
                  <a:pt x="850284" y="1000087"/>
                  <a:pt x="815905" y="959409"/>
                  <a:pt x="796954" y="914400"/>
                </a:cubicBezTo>
                <a:cubicBezTo>
                  <a:pt x="760752" y="828421"/>
                  <a:pt x="862986" y="985981"/>
                  <a:pt x="704675" y="780176"/>
                </a:cubicBezTo>
                <a:cubicBezTo>
                  <a:pt x="678416" y="701400"/>
                  <a:pt x="698376" y="756125"/>
                  <a:pt x="612396" y="604007"/>
                </a:cubicBezTo>
                <a:cubicBezTo>
                  <a:pt x="604373" y="589812"/>
                  <a:pt x="596274" y="575629"/>
                  <a:pt x="587229" y="562062"/>
                </a:cubicBezTo>
                <a:cubicBezTo>
                  <a:pt x="581636" y="553673"/>
                  <a:pt x="575347" y="545709"/>
                  <a:pt x="570451" y="536895"/>
                </a:cubicBezTo>
                <a:cubicBezTo>
                  <a:pt x="561341" y="520497"/>
                  <a:pt x="556539" y="501568"/>
                  <a:pt x="545284" y="486561"/>
                </a:cubicBezTo>
                <a:cubicBezTo>
                  <a:pt x="539235" y="478495"/>
                  <a:pt x="527862" y="476238"/>
                  <a:pt x="520117" y="469783"/>
                </a:cubicBezTo>
                <a:cubicBezTo>
                  <a:pt x="511003" y="462188"/>
                  <a:pt x="503339" y="453005"/>
                  <a:pt x="494950" y="444616"/>
                </a:cubicBezTo>
                <a:cubicBezTo>
                  <a:pt x="480968" y="447412"/>
                  <a:pt x="464536" y="444619"/>
                  <a:pt x="453005" y="453005"/>
                </a:cubicBezTo>
                <a:cubicBezTo>
                  <a:pt x="426045" y="472612"/>
                  <a:pt x="366454" y="563112"/>
                  <a:pt x="352337" y="587229"/>
                </a:cubicBezTo>
                <a:cubicBezTo>
                  <a:pt x="309711" y="660048"/>
                  <a:pt x="168560" y="909830"/>
                  <a:pt x="117445" y="1015068"/>
                </a:cubicBezTo>
                <a:cubicBezTo>
                  <a:pt x="96109" y="1058996"/>
                  <a:pt x="78297" y="1104551"/>
                  <a:pt x="58723" y="1149292"/>
                </a:cubicBezTo>
                <a:cubicBezTo>
                  <a:pt x="50334" y="1191237"/>
                  <a:pt x="40885" y="1232983"/>
                  <a:pt x="33556" y="1275126"/>
                </a:cubicBezTo>
                <a:cubicBezTo>
                  <a:pt x="11728" y="1400639"/>
                  <a:pt x="41216" y="1286066"/>
                  <a:pt x="8389" y="1400961"/>
                </a:cubicBezTo>
                <a:cubicBezTo>
                  <a:pt x="22371" y="1507222"/>
                  <a:pt x="30280" y="1614459"/>
                  <a:pt x="50334" y="1719743"/>
                </a:cubicBezTo>
                <a:cubicBezTo>
                  <a:pt x="52950" y="1733478"/>
                  <a:pt x="65615" y="1743412"/>
                  <a:pt x="75501" y="1753299"/>
                </a:cubicBezTo>
                <a:cubicBezTo>
                  <a:pt x="112416" y="1790215"/>
                  <a:pt x="156115" y="1837472"/>
                  <a:pt x="209724" y="1853967"/>
                </a:cubicBezTo>
                <a:cubicBezTo>
                  <a:pt x="228623" y="1859782"/>
                  <a:pt x="248873" y="1859560"/>
                  <a:pt x="268447" y="1862356"/>
                </a:cubicBezTo>
                <a:cubicBezTo>
                  <a:pt x="285225" y="1867949"/>
                  <a:pt x="301095" y="1879134"/>
                  <a:pt x="318781" y="1879134"/>
                </a:cubicBezTo>
                <a:cubicBezTo>
                  <a:pt x="394489" y="1879134"/>
                  <a:pt x="472769" y="1884110"/>
                  <a:pt x="545284" y="1862356"/>
                </a:cubicBezTo>
                <a:cubicBezTo>
                  <a:pt x="589213" y="1849177"/>
                  <a:pt x="622579" y="1811551"/>
                  <a:pt x="654341" y="1778466"/>
                </a:cubicBezTo>
                <a:cubicBezTo>
                  <a:pt x="690363" y="1740943"/>
                  <a:pt x="718421" y="1696339"/>
                  <a:pt x="746620" y="1652631"/>
                </a:cubicBezTo>
                <a:cubicBezTo>
                  <a:pt x="807766" y="1557854"/>
                  <a:pt x="841316" y="1477617"/>
                  <a:pt x="889233" y="1375794"/>
                </a:cubicBezTo>
                <a:cubicBezTo>
                  <a:pt x="925775" y="1083455"/>
                  <a:pt x="917889" y="1208480"/>
                  <a:pt x="880844" y="704675"/>
                </a:cubicBezTo>
                <a:cubicBezTo>
                  <a:pt x="879927" y="692203"/>
                  <a:pt x="869354" y="682451"/>
                  <a:pt x="864066" y="671119"/>
                </a:cubicBezTo>
                <a:cubicBezTo>
                  <a:pt x="849777" y="640501"/>
                  <a:pt x="834670" y="610212"/>
                  <a:pt x="822121" y="578840"/>
                </a:cubicBezTo>
                <a:cubicBezTo>
                  <a:pt x="738686" y="370253"/>
                  <a:pt x="869553" y="651656"/>
                  <a:pt x="746620" y="419449"/>
                </a:cubicBezTo>
                <a:cubicBezTo>
                  <a:pt x="699523" y="330487"/>
                  <a:pt x="748173" y="387446"/>
                  <a:pt x="687897" y="327170"/>
                </a:cubicBezTo>
                <a:cubicBezTo>
                  <a:pt x="623151" y="169931"/>
                  <a:pt x="665526" y="220910"/>
                  <a:pt x="595618" y="151002"/>
                </a:cubicBezTo>
                <a:cubicBezTo>
                  <a:pt x="592822" y="142613"/>
                  <a:pt x="595900" y="127569"/>
                  <a:pt x="587229" y="125835"/>
                </a:cubicBezTo>
                <a:cubicBezTo>
                  <a:pt x="574966" y="123382"/>
                  <a:pt x="562815" y="134080"/>
                  <a:pt x="553673" y="142613"/>
                </a:cubicBezTo>
                <a:cubicBezTo>
                  <a:pt x="520395" y="173673"/>
                  <a:pt x="488451" y="206674"/>
                  <a:pt x="461394" y="243281"/>
                </a:cubicBezTo>
                <a:cubicBezTo>
                  <a:pt x="440568" y="271457"/>
                  <a:pt x="431153" y="306855"/>
                  <a:pt x="411060" y="335559"/>
                </a:cubicBezTo>
                <a:cubicBezTo>
                  <a:pt x="328596" y="453365"/>
                  <a:pt x="345109" y="369197"/>
                  <a:pt x="276836" y="520117"/>
                </a:cubicBezTo>
                <a:cubicBezTo>
                  <a:pt x="241088" y="599139"/>
                  <a:pt x="184557" y="763398"/>
                  <a:pt x="184557" y="763398"/>
                </a:cubicBezTo>
                <a:cubicBezTo>
                  <a:pt x="119975" y="1125055"/>
                  <a:pt x="112893" y="1072308"/>
                  <a:pt x="159390" y="1577130"/>
                </a:cubicBezTo>
                <a:cubicBezTo>
                  <a:pt x="161596" y="1601084"/>
                  <a:pt x="185354" y="1617874"/>
                  <a:pt x="201335" y="1635853"/>
                </a:cubicBezTo>
                <a:cubicBezTo>
                  <a:pt x="208033" y="1643389"/>
                  <a:pt x="217323" y="1648459"/>
                  <a:pt x="226502" y="1652631"/>
                </a:cubicBezTo>
                <a:cubicBezTo>
                  <a:pt x="274112" y="1674272"/>
                  <a:pt x="285056" y="1675659"/>
                  <a:pt x="327170" y="1686187"/>
                </a:cubicBezTo>
                <a:lnTo>
                  <a:pt x="671119" y="1661020"/>
                </a:lnTo>
                <a:cubicBezTo>
                  <a:pt x="725560" y="1640476"/>
                  <a:pt x="738752" y="1566308"/>
                  <a:pt x="771787" y="1518407"/>
                </a:cubicBezTo>
                <a:cubicBezTo>
                  <a:pt x="794683" y="1485207"/>
                  <a:pt x="838899" y="1417739"/>
                  <a:pt x="838899" y="1417739"/>
                </a:cubicBezTo>
                <a:cubicBezTo>
                  <a:pt x="868455" y="1321682"/>
                  <a:pt x="888199" y="1279922"/>
                  <a:pt x="889233" y="1174459"/>
                </a:cubicBezTo>
                <a:cubicBezTo>
                  <a:pt x="889574" y="1139650"/>
                  <a:pt x="945357" y="561116"/>
                  <a:pt x="847288" y="335559"/>
                </a:cubicBezTo>
                <a:cubicBezTo>
                  <a:pt x="803807" y="235553"/>
                  <a:pt x="813072" y="287187"/>
                  <a:pt x="771787" y="234892"/>
                </a:cubicBezTo>
                <a:cubicBezTo>
                  <a:pt x="737132" y="190996"/>
                  <a:pt x="699893" y="148625"/>
                  <a:pt x="671119" y="100668"/>
                </a:cubicBezTo>
                <a:cubicBezTo>
                  <a:pt x="652345" y="69377"/>
                  <a:pt x="644085" y="52350"/>
                  <a:pt x="620785" y="25167"/>
                </a:cubicBezTo>
                <a:cubicBezTo>
                  <a:pt x="613064" y="16159"/>
                  <a:pt x="604007" y="8389"/>
                  <a:pt x="595618" y="0"/>
                </a:cubicBezTo>
                <a:cubicBezTo>
                  <a:pt x="565448" y="24136"/>
                  <a:pt x="447325" y="111038"/>
                  <a:pt x="411060" y="159391"/>
                </a:cubicBezTo>
                <a:cubicBezTo>
                  <a:pt x="390376" y="186969"/>
                  <a:pt x="311202" y="322353"/>
                  <a:pt x="293614" y="360726"/>
                </a:cubicBezTo>
                <a:cubicBezTo>
                  <a:pt x="277386" y="396133"/>
                  <a:pt x="269087" y="434946"/>
                  <a:pt x="251669" y="469783"/>
                </a:cubicBezTo>
                <a:cubicBezTo>
                  <a:pt x="232580" y="507961"/>
                  <a:pt x="206928" y="542488"/>
                  <a:pt x="184557" y="578840"/>
                </a:cubicBezTo>
                <a:cubicBezTo>
                  <a:pt x="176168" y="612396"/>
                  <a:pt x="168892" y="646250"/>
                  <a:pt x="159390" y="679508"/>
                </a:cubicBezTo>
                <a:cubicBezTo>
                  <a:pt x="152102" y="705016"/>
                  <a:pt x="140974" y="729354"/>
                  <a:pt x="134223" y="755009"/>
                </a:cubicBezTo>
                <a:cubicBezTo>
                  <a:pt x="126966" y="782587"/>
                  <a:pt x="123038" y="810936"/>
                  <a:pt x="117445" y="838899"/>
                </a:cubicBezTo>
                <a:cubicBezTo>
                  <a:pt x="114649" y="903215"/>
                  <a:pt x="107076" y="967500"/>
                  <a:pt x="109056" y="1031846"/>
                </a:cubicBezTo>
                <a:cubicBezTo>
                  <a:pt x="112677" y="1149535"/>
                  <a:pt x="110755" y="1268800"/>
                  <a:pt x="134223" y="1384183"/>
                </a:cubicBezTo>
                <a:cubicBezTo>
                  <a:pt x="156080" y="1491647"/>
                  <a:pt x="206212" y="1513724"/>
                  <a:pt x="260058" y="1585519"/>
                </a:cubicBezTo>
                <a:cubicBezTo>
                  <a:pt x="278206" y="1609717"/>
                  <a:pt x="293175" y="1636151"/>
                  <a:pt x="310392" y="1661020"/>
                </a:cubicBezTo>
                <a:cubicBezTo>
                  <a:pt x="318351" y="1672516"/>
                  <a:pt x="325672" y="1684689"/>
                  <a:pt x="335559" y="1694576"/>
                </a:cubicBezTo>
                <a:cubicBezTo>
                  <a:pt x="342688" y="1701705"/>
                  <a:pt x="351069" y="1708457"/>
                  <a:pt x="360726" y="1711354"/>
                </a:cubicBezTo>
                <a:cubicBezTo>
                  <a:pt x="379665" y="1717036"/>
                  <a:pt x="399875" y="1716947"/>
                  <a:pt x="419449" y="1719743"/>
                </a:cubicBezTo>
                <a:cubicBezTo>
                  <a:pt x="545561" y="1798563"/>
                  <a:pt x="427525" y="1736443"/>
                  <a:pt x="629174" y="1786855"/>
                </a:cubicBezTo>
                <a:cubicBezTo>
                  <a:pt x="651545" y="1792448"/>
                  <a:pt x="674410" y="1796341"/>
                  <a:pt x="696286" y="1803633"/>
                </a:cubicBezTo>
                <a:cubicBezTo>
                  <a:pt x="704675" y="1806429"/>
                  <a:pt x="713723" y="1807728"/>
                  <a:pt x="721453" y="1812022"/>
                </a:cubicBezTo>
                <a:cubicBezTo>
                  <a:pt x="739080" y="1821815"/>
                  <a:pt x="771787" y="1845578"/>
                  <a:pt x="771787" y="1845578"/>
                </a:cubicBezTo>
                <a:cubicBezTo>
                  <a:pt x="777380" y="1853967"/>
                  <a:pt x="790752" y="1860903"/>
                  <a:pt x="788565" y="1870745"/>
                </a:cubicBezTo>
                <a:cubicBezTo>
                  <a:pt x="774697" y="1933152"/>
                  <a:pt x="744910" y="1922522"/>
                  <a:pt x="696286" y="1929468"/>
                </a:cubicBezTo>
                <a:cubicBezTo>
                  <a:pt x="619582" y="1986996"/>
                  <a:pt x="717097" y="1922531"/>
                  <a:pt x="595618" y="1963024"/>
                </a:cubicBezTo>
                <a:cubicBezTo>
                  <a:pt x="565958" y="1972911"/>
                  <a:pt x="539691" y="1990987"/>
                  <a:pt x="511728" y="2004969"/>
                </a:cubicBezTo>
                <a:cubicBezTo>
                  <a:pt x="434484" y="2002555"/>
                  <a:pt x="258296" y="2046809"/>
                  <a:pt x="184557" y="1954635"/>
                </a:cubicBezTo>
                <a:cubicBezTo>
                  <a:pt x="142888" y="1902549"/>
                  <a:pt x="111853" y="1842782"/>
                  <a:pt x="75501" y="1786855"/>
                </a:cubicBezTo>
                <a:cubicBezTo>
                  <a:pt x="56116" y="1696392"/>
                  <a:pt x="39457" y="1645272"/>
                  <a:pt x="41945" y="1551963"/>
                </a:cubicBezTo>
                <a:cubicBezTo>
                  <a:pt x="48115" y="1320578"/>
                  <a:pt x="-14964" y="1148537"/>
                  <a:pt x="100667" y="981512"/>
                </a:cubicBezTo>
                <a:cubicBezTo>
                  <a:pt x="113098" y="963555"/>
                  <a:pt x="128630" y="947956"/>
                  <a:pt x="142612" y="931178"/>
                </a:cubicBezTo>
                <a:cubicBezTo>
                  <a:pt x="185711" y="823430"/>
                  <a:pt x="129699" y="957003"/>
                  <a:pt x="184557" y="847288"/>
                </a:cubicBezTo>
                <a:cubicBezTo>
                  <a:pt x="206437" y="803529"/>
                  <a:pt x="196924" y="799376"/>
                  <a:pt x="226502" y="755009"/>
                </a:cubicBezTo>
                <a:cubicBezTo>
                  <a:pt x="238617" y="736837"/>
                  <a:pt x="254465" y="721453"/>
                  <a:pt x="268447" y="704675"/>
                </a:cubicBezTo>
                <a:cubicBezTo>
                  <a:pt x="271243" y="693490"/>
                  <a:pt x="271680" y="681431"/>
                  <a:pt x="276836" y="671119"/>
                </a:cubicBezTo>
                <a:cubicBezTo>
                  <a:pt x="283089" y="658613"/>
                  <a:pt x="293149" y="648384"/>
                  <a:pt x="302003" y="637563"/>
                </a:cubicBezTo>
                <a:cubicBezTo>
                  <a:pt x="318328" y="617610"/>
                  <a:pt x="334107" y="597070"/>
                  <a:pt x="352337" y="578840"/>
                </a:cubicBezTo>
                <a:cubicBezTo>
                  <a:pt x="359466" y="571711"/>
                  <a:pt x="369759" y="568517"/>
                  <a:pt x="377504" y="562062"/>
                </a:cubicBezTo>
                <a:cubicBezTo>
                  <a:pt x="386618" y="554467"/>
                  <a:pt x="394282" y="545284"/>
                  <a:pt x="402671" y="536895"/>
                </a:cubicBezTo>
                <a:cubicBezTo>
                  <a:pt x="427838" y="545284"/>
                  <a:pt x="454883" y="549359"/>
                  <a:pt x="478172" y="562062"/>
                </a:cubicBezTo>
                <a:cubicBezTo>
                  <a:pt x="487023" y="566890"/>
                  <a:pt x="491072" y="577922"/>
                  <a:pt x="494950" y="587229"/>
                </a:cubicBezTo>
                <a:cubicBezTo>
                  <a:pt x="520443" y="648412"/>
                  <a:pt x="530285" y="706792"/>
                  <a:pt x="545284" y="771787"/>
                </a:cubicBezTo>
                <a:cubicBezTo>
                  <a:pt x="548080" y="816528"/>
                  <a:pt x="549212" y="861405"/>
                  <a:pt x="553673" y="906011"/>
                </a:cubicBezTo>
                <a:cubicBezTo>
                  <a:pt x="557608" y="945361"/>
                  <a:pt x="569813" y="983916"/>
                  <a:pt x="570451" y="1023457"/>
                </a:cubicBezTo>
                <a:cubicBezTo>
                  <a:pt x="572616" y="1157692"/>
                  <a:pt x="564858" y="1291904"/>
                  <a:pt x="562062" y="1426128"/>
                </a:cubicBezTo>
                <a:cubicBezTo>
                  <a:pt x="548080" y="1423332"/>
                  <a:pt x="532208" y="1425296"/>
                  <a:pt x="520117" y="1417739"/>
                </a:cubicBezTo>
                <a:cubicBezTo>
                  <a:pt x="508261" y="1410329"/>
                  <a:pt x="502706" y="1395816"/>
                  <a:pt x="494950" y="1384183"/>
                </a:cubicBezTo>
                <a:cubicBezTo>
                  <a:pt x="480317" y="1362233"/>
                  <a:pt x="466987" y="1339442"/>
                  <a:pt x="453005" y="1317071"/>
                </a:cubicBezTo>
                <a:cubicBezTo>
                  <a:pt x="450209" y="1305886"/>
                  <a:pt x="448262" y="1294453"/>
                  <a:pt x="444616" y="1283515"/>
                </a:cubicBezTo>
                <a:cubicBezTo>
                  <a:pt x="431470" y="1244078"/>
                  <a:pt x="412018" y="1206576"/>
                  <a:pt x="402671" y="1166070"/>
                </a:cubicBezTo>
                <a:cubicBezTo>
                  <a:pt x="395099" y="1133260"/>
                  <a:pt x="398637" y="1098791"/>
                  <a:pt x="394282" y="1065402"/>
                </a:cubicBezTo>
                <a:cubicBezTo>
                  <a:pt x="390238" y="1034401"/>
                  <a:pt x="383097" y="1003883"/>
                  <a:pt x="377504" y="973123"/>
                </a:cubicBezTo>
                <a:cubicBezTo>
                  <a:pt x="371911" y="897622"/>
                  <a:pt x="367793" y="821997"/>
                  <a:pt x="360726" y="746620"/>
                </a:cubicBezTo>
                <a:cubicBezTo>
                  <a:pt x="359395" y="732424"/>
                  <a:pt x="363744" y="713230"/>
                  <a:pt x="352337" y="704675"/>
                </a:cubicBezTo>
                <a:cubicBezTo>
                  <a:pt x="344271" y="698626"/>
                  <a:pt x="335924" y="716451"/>
                  <a:pt x="327170" y="721453"/>
                </a:cubicBezTo>
                <a:cubicBezTo>
                  <a:pt x="301063" y="736371"/>
                  <a:pt x="290744" y="736429"/>
                  <a:pt x="268447" y="755009"/>
                </a:cubicBezTo>
                <a:cubicBezTo>
                  <a:pt x="259333" y="762604"/>
                  <a:pt x="254080" y="775267"/>
                  <a:pt x="243280" y="780176"/>
                </a:cubicBezTo>
                <a:cubicBezTo>
                  <a:pt x="222288" y="789718"/>
                  <a:pt x="198340" y="790619"/>
                  <a:pt x="176168" y="796954"/>
                </a:cubicBezTo>
                <a:lnTo>
                  <a:pt x="117445" y="813732"/>
                </a:lnTo>
                <a:cubicBezTo>
                  <a:pt x="131427" y="822121"/>
                  <a:pt x="147203" y="828066"/>
                  <a:pt x="159390" y="838899"/>
                </a:cubicBezTo>
                <a:cubicBezTo>
                  <a:pt x="195702" y="871177"/>
                  <a:pt x="237575" y="961712"/>
                  <a:pt x="251669" y="989901"/>
                </a:cubicBezTo>
                <a:cubicBezTo>
                  <a:pt x="323692" y="1133946"/>
                  <a:pt x="271131" y="1086290"/>
                  <a:pt x="343948" y="1140903"/>
                </a:cubicBezTo>
                <a:cubicBezTo>
                  <a:pt x="375338" y="1198450"/>
                  <a:pt x="398193" y="1233449"/>
                  <a:pt x="419449" y="1291904"/>
                </a:cubicBezTo>
                <a:cubicBezTo>
                  <a:pt x="423389" y="1302739"/>
                  <a:pt x="424192" y="1314522"/>
                  <a:pt x="427838" y="1325460"/>
                </a:cubicBezTo>
                <a:cubicBezTo>
                  <a:pt x="432600" y="1339746"/>
                  <a:pt x="440736" y="1352855"/>
                  <a:pt x="444616" y="1367405"/>
                </a:cubicBezTo>
                <a:cubicBezTo>
                  <a:pt x="451964" y="1394959"/>
                  <a:pt x="452376" y="1424241"/>
                  <a:pt x="461394" y="1451295"/>
                </a:cubicBezTo>
                <a:cubicBezTo>
                  <a:pt x="488080" y="1531353"/>
                  <a:pt x="442411" y="1391259"/>
                  <a:pt x="494950" y="1593908"/>
                </a:cubicBezTo>
                <a:cubicBezTo>
                  <a:pt x="504495" y="1630725"/>
                  <a:pt x="516479" y="1666883"/>
                  <a:pt x="528506" y="1702965"/>
                </a:cubicBezTo>
                <a:cubicBezTo>
                  <a:pt x="533268" y="1717251"/>
                  <a:pt x="538550" y="1731441"/>
                  <a:pt x="545284" y="1744910"/>
                </a:cubicBezTo>
                <a:cubicBezTo>
                  <a:pt x="549793" y="1753928"/>
                  <a:pt x="571843" y="1767632"/>
                  <a:pt x="562062" y="1770077"/>
                </a:cubicBezTo>
                <a:cubicBezTo>
                  <a:pt x="544904" y="1774366"/>
                  <a:pt x="528506" y="1758892"/>
                  <a:pt x="511728" y="1753299"/>
                </a:cubicBezTo>
                <a:cubicBezTo>
                  <a:pt x="366220" y="1591623"/>
                  <a:pt x="502976" y="1753707"/>
                  <a:pt x="369115" y="1560352"/>
                </a:cubicBezTo>
                <a:cubicBezTo>
                  <a:pt x="343009" y="1522644"/>
                  <a:pt x="308419" y="1490861"/>
                  <a:pt x="285225" y="1451295"/>
                </a:cubicBezTo>
                <a:cubicBezTo>
                  <a:pt x="260528" y="1409164"/>
                  <a:pt x="244402" y="1362508"/>
                  <a:pt x="226502" y="1317071"/>
                </a:cubicBezTo>
                <a:cubicBezTo>
                  <a:pt x="199905" y="1249557"/>
                  <a:pt x="154626" y="1111644"/>
                  <a:pt x="134223" y="1040235"/>
                </a:cubicBezTo>
                <a:cubicBezTo>
                  <a:pt x="130306" y="1026525"/>
                  <a:pt x="130128" y="1011887"/>
                  <a:pt x="125834" y="998290"/>
                </a:cubicBezTo>
                <a:cubicBezTo>
                  <a:pt x="65131" y="806065"/>
                  <a:pt x="97524" y="955841"/>
                  <a:pt x="67112" y="788565"/>
                </a:cubicBezTo>
                <a:cubicBezTo>
                  <a:pt x="72704" y="710268"/>
                  <a:pt x="71771" y="631229"/>
                  <a:pt x="83889" y="553673"/>
                </a:cubicBezTo>
                <a:cubicBezTo>
                  <a:pt x="86047" y="539859"/>
                  <a:pt x="96917" y="527054"/>
                  <a:pt x="109056" y="520117"/>
                </a:cubicBezTo>
                <a:cubicBezTo>
                  <a:pt x="176384" y="481644"/>
                  <a:pt x="252287" y="459345"/>
                  <a:pt x="318781" y="419449"/>
                </a:cubicBezTo>
                <a:cubicBezTo>
                  <a:pt x="465030" y="331700"/>
                  <a:pt x="343899" y="399240"/>
                  <a:pt x="461394" y="343948"/>
                </a:cubicBezTo>
                <a:cubicBezTo>
                  <a:pt x="489682" y="330636"/>
                  <a:pt x="517321" y="315985"/>
                  <a:pt x="545284" y="302003"/>
                </a:cubicBezTo>
                <a:lnTo>
                  <a:pt x="578840" y="285225"/>
                </a:lnTo>
                <a:cubicBezTo>
                  <a:pt x="587229" y="288021"/>
                  <a:pt x="604808" y="284808"/>
                  <a:pt x="604007" y="293614"/>
                </a:cubicBezTo>
                <a:cubicBezTo>
                  <a:pt x="601280" y="323608"/>
                  <a:pt x="570451" y="377504"/>
                  <a:pt x="570451" y="37750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4493322" y="5390886"/>
            <a:ext cx="293874" cy="29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endParaRPr sz="16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/>
          <p:nvPr/>
        </p:nvSpPr>
        <p:spPr>
          <a:xfrm>
            <a:off x="725977" y="1851995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6862"/>
            </a:srgbClr>
          </a:solidFill>
          <a:ln w="19050" cap="flat" cmpd="sng">
            <a:solidFill>
              <a:schemeClr val="lt1">
                <a:alpha val="53725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725095" y="3450077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6862"/>
            </a:srgbClr>
          </a:solidFill>
          <a:ln w="19050" cap="flat" cmpd="sng">
            <a:solidFill>
              <a:schemeClr val="lt1">
                <a:alpha val="53725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725095" y="5038534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6862"/>
            </a:srgbClr>
          </a:solidFill>
          <a:ln w="19050" cap="flat" cmpd="sng">
            <a:solidFill>
              <a:schemeClr val="lt1">
                <a:alpha val="53725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568" y="3799823"/>
            <a:ext cx="2128375" cy="6454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335" y="5372295"/>
            <a:ext cx="2018411" cy="5153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3650771" y="2154064"/>
            <a:ext cx="7300639" cy="82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効率的なクラウド管理プラットフォームにより、VMまたはソフトウェアコンテナ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ネットワークにリモート展開および管理できます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1150942" y="2927176"/>
            <a:ext cx="1787280" cy="27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AMIZ Cloud</a:t>
            </a:r>
            <a:endParaRPr sz="15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893639" y="4447542"/>
            <a:ext cx="2410806" cy="30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QNEオペレーティングシステム</a:t>
            </a:r>
            <a:endParaRPr sz="15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1222168" y="5863676"/>
            <a:ext cx="1683531" cy="51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QuCPE</a:t>
            </a:r>
            <a:endParaRPr sz="15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6836" y="2160943"/>
            <a:ext cx="541807" cy="50178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696201" y="2051702"/>
            <a:ext cx="763077" cy="760051"/>
          </a:xfrm>
          <a:prstGeom prst="roundRect">
            <a:avLst>
              <a:gd name="adj" fmla="val 38744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160" name="Google Shape;160;p20"/>
          <p:cNvCxnSpPr/>
          <p:nvPr/>
        </p:nvCxnSpPr>
        <p:spPr>
          <a:xfrm>
            <a:off x="3335621" y="2308252"/>
            <a:ext cx="0" cy="742822"/>
          </a:xfrm>
          <a:prstGeom prst="straightConnector1">
            <a:avLst/>
          </a:prstGeom>
          <a:noFill/>
          <a:ln w="952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20"/>
          <p:cNvCxnSpPr/>
          <p:nvPr/>
        </p:nvCxnSpPr>
        <p:spPr>
          <a:xfrm>
            <a:off x="3335621" y="3819341"/>
            <a:ext cx="0" cy="742822"/>
          </a:xfrm>
          <a:prstGeom prst="straightConnector1">
            <a:avLst/>
          </a:prstGeom>
          <a:noFill/>
          <a:ln w="952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p20"/>
          <p:cNvCxnSpPr/>
          <p:nvPr/>
        </p:nvCxnSpPr>
        <p:spPr>
          <a:xfrm>
            <a:off x="3335621" y="5414089"/>
            <a:ext cx="0" cy="742822"/>
          </a:xfrm>
          <a:prstGeom prst="straightConnector1">
            <a:avLst/>
          </a:prstGeom>
          <a:noFill/>
          <a:ln w="952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20"/>
          <p:cNvSpPr txBox="1"/>
          <p:nvPr/>
        </p:nvSpPr>
        <p:spPr>
          <a:xfrm>
            <a:off x="229000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</a:t>
            </a: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IT仮想化ソリューション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3650770" y="3738155"/>
            <a:ext cx="7300639" cy="82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柔軟なOSは、さまざまなサービスを接続するための安全で簡単な管理環境を提供し、ネットワークの可能性を解放します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3649136" y="5332903"/>
            <a:ext cx="7300639" cy="82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QNEとお客様のサービス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ための強力なプラットフォーム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ネットワークを簡素化し、日常の操作をより簡単にします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 amt="93000"/>
          </a:blip>
          <a:srcRect/>
          <a:stretch/>
        </p:blipFill>
        <p:spPr>
          <a:xfrm>
            <a:off x="181406" y="0"/>
            <a:ext cx="1198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 rotWithShape="1">
          <a:blip r:embed="rId4">
            <a:alphaModFix/>
          </a:blip>
          <a:srcRect l="13853" t="-888" r="37927" b="2486"/>
          <a:stretch/>
        </p:blipFill>
        <p:spPr>
          <a:xfrm>
            <a:off x="5153127" y="-118795"/>
            <a:ext cx="6514570" cy="7057360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5974" y="1053151"/>
            <a:ext cx="2112542" cy="147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90057" y="2974812"/>
            <a:ext cx="2088309" cy="611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1"/>
          <p:cNvCxnSpPr/>
          <p:nvPr/>
        </p:nvCxnSpPr>
        <p:spPr>
          <a:xfrm>
            <a:off x="7195974" y="2742769"/>
            <a:ext cx="2112542" cy="0"/>
          </a:xfrm>
          <a:prstGeom prst="straightConnector1">
            <a:avLst/>
          </a:prstGeom>
          <a:noFill/>
          <a:ln w="25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5" name="Google Shape;17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8134" y="1756890"/>
            <a:ext cx="1845662" cy="243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8134" y="4624538"/>
            <a:ext cx="3286676" cy="496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2"/>
          <p:cNvGrpSpPr/>
          <p:nvPr/>
        </p:nvGrpSpPr>
        <p:grpSpPr>
          <a:xfrm>
            <a:off x="3999542" y="1933511"/>
            <a:ext cx="8446458" cy="1317050"/>
            <a:chOff x="535858" y="2192097"/>
            <a:chExt cx="3078236" cy="4755000"/>
          </a:xfrm>
        </p:grpSpPr>
        <p:pic>
          <p:nvPicPr>
            <p:cNvPr id="182" name="Google Shape;182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22"/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6000">
                  <a:srgbClr val="FFFFFF">
                    <a:alpha val="95686"/>
                  </a:srgbClr>
                </a:gs>
                <a:gs pos="90000">
                  <a:srgbClr val="F5F5F5">
                    <a:alpha val="97647"/>
                  </a:srgbClr>
                </a:gs>
                <a:gs pos="100000">
                  <a:srgbClr val="BFBFBF">
                    <a:alpha val="5568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184" name="Google Shape;184;p22"/>
          <p:cNvSpPr/>
          <p:nvPr/>
        </p:nvSpPr>
        <p:spPr>
          <a:xfrm>
            <a:off x="545362" y="1922715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2941"/>
            </a:srgbClr>
          </a:solidFill>
          <a:ln w="19050" cap="flat" cmpd="sng">
            <a:solidFill>
              <a:schemeClr val="lt1">
                <a:alpha val="53725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4247489" y="1990778"/>
            <a:ext cx="6787609" cy="5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 (</a:t>
            </a:r>
            <a:r>
              <a:rPr lang="en-US" sz="2100" b="1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QNAPネットワーク機器OS</a:t>
            </a:r>
            <a:r>
              <a:rPr lang="en-US" sz="2100" b="1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545362" y="1990778"/>
            <a:ext cx="3227499" cy="1203822"/>
          </a:xfrm>
          <a:prstGeom prst="roundRect">
            <a:avLst>
              <a:gd name="adj" fmla="val 3442"/>
            </a:avLst>
          </a:prstGeom>
          <a:noFill/>
          <a:ln>
            <a:noFill/>
          </a:ln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次世代OS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4254517" y="2370828"/>
            <a:ext cx="6780581" cy="111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エンタープライズストレージOSの</a:t>
            </a:r>
            <a:r>
              <a:rPr lang="ja-JP" altLang="en-US" sz="1800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エクスペリエンス</a:t>
            </a: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を継承</a:t>
            </a:r>
            <a:endParaRPr sz="1800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QNAP次世代製品の基盤</a:t>
            </a:r>
            <a:endParaRPr sz="1800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8" name="Google Shape;188;p22"/>
          <p:cNvGrpSpPr/>
          <p:nvPr/>
        </p:nvGrpSpPr>
        <p:grpSpPr>
          <a:xfrm>
            <a:off x="3999542" y="3560968"/>
            <a:ext cx="8446458" cy="1317050"/>
            <a:chOff x="535858" y="2192097"/>
            <a:chExt cx="3078236" cy="4755000"/>
          </a:xfrm>
        </p:grpSpPr>
        <p:pic>
          <p:nvPicPr>
            <p:cNvPr id="189" name="Google Shape;189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2"/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6000">
                  <a:srgbClr val="FFFFFF">
                    <a:alpha val="95686"/>
                  </a:srgbClr>
                </a:gs>
                <a:gs pos="90000">
                  <a:srgbClr val="F5F5F5">
                    <a:alpha val="97647"/>
                  </a:srgbClr>
                </a:gs>
                <a:gs pos="100000">
                  <a:srgbClr val="BFBFBF">
                    <a:alpha val="5568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>
            <a:off x="545362" y="3550172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2941"/>
            </a:srgbClr>
          </a:solidFill>
          <a:ln w="19050" cap="flat" cmpd="sng">
            <a:solidFill>
              <a:schemeClr val="lt1">
                <a:alpha val="53725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4247489" y="3618235"/>
            <a:ext cx="6787609" cy="5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画期的なアーキテクチャ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545362" y="3618235"/>
            <a:ext cx="3196187" cy="1203822"/>
          </a:xfrm>
          <a:prstGeom prst="roundRect">
            <a:avLst>
              <a:gd name="adj" fmla="val 3442"/>
            </a:avLst>
          </a:prstGeom>
          <a:noFill/>
          <a:ln>
            <a:noFill/>
          </a:ln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ja-JP" altLang="en-US" sz="20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従来のサーバーより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画期的なデザイン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4254517" y="3998285"/>
            <a:ext cx="7038574" cy="111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仮想化サービス向けに再設計されたアーキテクチャ</a:t>
            </a:r>
            <a:endParaRPr sz="1800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非常に高速なサービスの応答と移行</a:t>
            </a:r>
            <a:endParaRPr sz="1800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>
            <a:off x="3999542" y="5155202"/>
            <a:ext cx="8446458" cy="1317050"/>
            <a:chOff x="535858" y="2192097"/>
            <a:chExt cx="3078236" cy="4755000"/>
          </a:xfrm>
        </p:grpSpPr>
        <p:pic>
          <p:nvPicPr>
            <p:cNvPr id="196" name="Google Shape;196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2"/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6000">
                  <a:srgbClr val="FFFFFF">
                    <a:alpha val="95686"/>
                  </a:srgbClr>
                </a:gs>
                <a:gs pos="90000">
                  <a:srgbClr val="F5F5F5">
                    <a:alpha val="97647"/>
                  </a:srgbClr>
                </a:gs>
                <a:gs pos="100000">
                  <a:srgbClr val="BFBFBF">
                    <a:alpha val="55686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198" name="Google Shape;198;p22"/>
          <p:cNvSpPr/>
          <p:nvPr/>
        </p:nvSpPr>
        <p:spPr>
          <a:xfrm>
            <a:off x="545362" y="5154031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2941"/>
            </a:srgbClr>
          </a:solidFill>
          <a:ln w="19050" cap="flat" cmpd="sng">
            <a:solidFill>
              <a:schemeClr val="lt1">
                <a:alpha val="53725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4247489" y="5212469"/>
            <a:ext cx="7944511" cy="5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柔軟なソフトウェア定義の仮想化テクノロジ</a:t>
            </a:r>
            <a:r>
              <a:rPr lang="en-US" sz="2100" b="1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4254517" y="5592519"/>
            <a:ext cx="7038574" cy="111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SD-Branch</a:t>
            </a:r>
            <a:r>
              <a:rPr lang="ja-JP" altLang="en-US" sz="1800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によって</a:t>
            </a: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IT管理を簡素化</a:t>
            </a:r>
            <a:endParaRPr sz="1800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事業所に合わせて遠隔調整</a:t>
            </a:r>
            <a:endParaRPr sz="1800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325253" y="432820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次世代オペレーティングシステム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561017" y="5211065"/>
            <a:ext cx="3180531" cy="1203822"/>
          </a:xfrm>
          <a:prstGeom prst="roundRect">
            <a:avLst>
              <a:gd name="adj" fmla="val 3442"/>
            </a:avLst>
          </a:prstGeom>
          <a:noFill/>
          <a:ln>
            <a:noFill/>
          </a:ln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CSPのデータセンター技術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/>
          <p:nvPr/>
        </p:nvSpPr>
        <p:spPr>
          <a:xfrm>
            <a:off x="307443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QNEアーキテクチャ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8" name="Google Shape;208;p23"/>
          <p:cNvSpPr/>
          <p:nvPr/>
        </p:nvSpPr>
        <p:spPr>
          <a:xfrm>
            <a:off x="1124642" y="5806300"/>
            <a:ext cx="9769875" cy="833937"/>
          </a:xfrm>
          <a:prstGeom prst="rect">
            <a:avLst/>
          </a:prstGeom>
          <a:solidFill>
            <a:srgbClr val="0792C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10223526" y="3300963"/>
            <a:ext cx="325120" cy="436880"/>
          </a:xfrm>
          <a:prstGeom prst="down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1151821" y="2567976"/>
            <a:ext cx="5082839" cy="1548211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1" name="Google Shape;211;p23"/>
          <p:cNvSpPr/>
          <p:nvPr/>
        </p:nvSpPr>
        <p:spPr>
          <a:xfrm>
            <a:off x="6515511" y="4154112"/>
            <a:ext cx="2006405" cy="1341777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1135833" y="4290355"/>
            <a:ext cx="5082839" cy="1341777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>
            <a:off x="8802765" y="4139151"/>
            <a:ext cx="2091753" cy="1341777"/>
          </a:xfrm>
          <a:prstGeom prst="rect">
            <a:avLst/>
          </a:prstGeom>
          <a:solidFill>
            <a:srgbClr val="F4B081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214" name="Google Shape;214;p23"/>
          <p:cNvGrpSpPr/>
          <p:nvPr/>
        </p:nvGrpSpPr>
        <p:grpSpPr>
          <a:xfrm>
            <a:off x="1316649" y="2896544"/>
            <a:ext cx="4779350" cy="397933"/>
            <a:chOff x="1316649" y="1332443"/>
            <a:chExt cx="4948852" cy="397933"/>
          </a:xfrm>
        </p:grpSpPr>
        <p:sp>
          <p:nvSpPr>
            <p:cNvPr id="215" name="Google Shape;215;p23"/>
            <p:cNvSpPr/>
            <p:nvPr/>
          </p:nvSpPr>
          <p:spPr>
            <a:xfrm>
              <a:off x="1316649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311571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3306493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4301414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5291438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220" name="Google Shape;220;p23"/>
          <p:cNvGrpSpPr/>
          <p:nvPr/>
        </p:nvGrpSpPr>
        <p:grpSpPr>
          <a:xfrm>
            <a:off x="1316649" y="3329497"/>
            <a:ext cx="4779351" cy="397933"/>
            <a:chOff x="1274214" y="3123251"/>
            <a:chExt cx="3823237" cy="397933"/>
          </a:xfrm>
        </p:grpSpPr>
        <p:sp>
          <p:nvSpPr>
            <p:cNvPr id="221" name="Google Shape;221;p23"/>
            <p:cNvSpPr/>
            <p:nvPr/>
          </p:nvSpPr>
          <p:spPr>
            <a:xfrm>
              <a:off x="1274214" y="3123251"/>
              <a:ext cx="940701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235059" y="3123251"/>
              <a:ext cx="940701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3195905" y="3123251"/>
              <a:ext cx="940701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4156750" y="3123251"/>
              <a:ext cx="940701" cy="397933"/>
            </a:xfrm>
            <a:prstGeom prst="roundRect">
              <a:avLst>
                <a:gd name="adj" fmla="val 3565"/>
              </a:avLst>
            </a:prstGeom>
            <a:solidFill>
              <a:srgbClr val="FFFAEB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225" name="Google Shape;225;p23"/>
          <p:cNvSpPr txBox="1"/>
          <p:nvPr/>
        </p:nvSpPr>
        <p:spPr>
          <a:xfrm>
            <a:off x="1160288" y="2568486"/>
            <a:ext cx="508284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ウェブ</a:t>
            </a:r>
            <a:r>
              <a:rPr lang="en-US" sz="15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UI</a:t>
            </a: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1315456" y="2885351"/>
            <a:ext cx="1000321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コントロール</a:t>
            </a:r>
            <a: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パネル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2278834" y="2885209"/>
            <a:ext cx="1000321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セキュリティ</a:t>
            </a:r>
            <a:endParaRPr lang="en-US"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センタ</a:t>
            </a:r>
            <a: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3157746" y="2954818"/>
            <a:ext cx="1095867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QuLogセンタ</a:t>
            </a:r>
            <a: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4201943" y="2961026"/>
            <a:ext cx="1000321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通知センタ</a:t>
            </a:r>
            <a: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5121034" y="2885209"/>
            <a:ext cx="1000321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コンポーザ</a:t>
            </a:r>
            <a:r>
              <a:rPr lang="en-US" sz="115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1" name="Google Shape;231;p23"/>
          <p:cNvSpPr txBox="1"/>
          <p:nvPr/>
        </p:nvSpPr>
        <p:spPr>
          <a:xfrm>
            <a:off x="1285899" y="3392454"/>
            <a:ext cx="1269899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ネットワーク管理者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2550429" y="3326258"/>
            <a:ext cx="1079342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アプリケーションストア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3543906" y="3395795"/>
            <a:ext cx="1480919" cy="26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myQNAPcloud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4986061" y="3396495"/>
            <a:ext cx="1000321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リソースモニタ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235" name="Google Shape;235;p23"/>
          <p:cNvGrpSpPr/>
          <p:nvPr/>
        </p:nvGrpSpPr>
        <p:grpSpPr>
          <a:xfrm>
            <a:off x="1279809" y="4689872"/>
            <a:ext cx="2742801" cy="398730"/>
            <a:chOff x="1279809" y="4770170"/>
            <a:chExt cx="2639529" cy="398730"/>
          </a:xfrm>
        </p:grpSpPr>
        <p:sp>
          <p:nvSpPr>
            <p:cNvPr id="236" name="Google Shape;236;p23"/>
            <p:cNvSpPr/>
            <p:nvPr/>
          </p:nvSpPr>
          <p:spPr>
            <a:xfrm>
              <a:off x="1279809" y="4770170"/>
              <a:ext cx="1237973" cy="398730"/>
            </a:xfrm>
            <a:prstGeom prst="roundRect">
              <a:avLst>
                <a:gd name="adj" fmla="val 3565"/>
              </a:avLst>
            </a:prstGeom>
            <a:solidFill>
              <a:srgbClr val="FDEBFF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2538129" y="4770170"/>
              <a:ext cx="680374" cy="398730"/>
            </a:xfrm>
            <a:prstGeom prst="roundRect">
              <a:avLst>
                <a:gd name="adj" fmla="val 3565"/>
              </a:avLst>
            </a:prstGeom>
            <a:solidFill>
              <a:srgbClr val="FDEBFF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3238964" y="4770170"/>
              <a:ext cx="680374" cy="398730"/>
            </a:xfrm>
            <a:prstGeom prst="roundRect">
              <a:avLst>
                <a:gd name="adj" fmla="val 3565"/>
              </a:avLst>
            </a:prstGeom>
            <a:solidFill>
              <a:srgbClr val="FDEBFF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239" name="Google Shape;239;p23"/>
          <p:cNvGrpSpPr/>
          <p:nvPr/>
        </p:nvGrpSpPr>
        <p:grpSpPr>
          <a:xfrm>
            <a:off x="1279808" y="5116596"/>
            <a:ext cx="2742803" cy="398730"/>
            <a:chOff x="1279808" y="5184194"/>
            <a:chExt cx="2973162" cy="398730"/>
          </a:xfrm>
        </p:grpSpPr>
        <p:sp>
          <p:nvSpPr>
            <p:cNvPr id="240" name="Google Shape;240;p23"/>
            <p:cNvSpPr/>
            <p:nvPr/>
          </p:nvSpPr>
          <p:spPr>
            <a:xfrm>
              <a:off x="1279808" y="5184194"/>
              <a:ext cx="1473976" cy="398730"/>
            </a:xfrm>
            <a:prstGeom prst="roundRect">
              <a:avLst>
                <a:gd name="adj" fmla="val 3565"/>
              </a:avLst>
            </a:prstGeom>
            <a:solidFill>
              <a:srgbClr val="FDEBFF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2778994" y="5184194"/>
              <a:ext cx="1473976" cy="398730"/>
            </a:xfrm>
            <a:prstGeom prst="roundRect">
              <a:avLst>
                <a:gd name="adj" fmla="val 3565"/>
              </a:avLst>
            </a:prstGeom>
            <a:solidFill>
              <a:srgbClr val="FDEBFF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242" name="Google Shape;242;p23"/>
          <p:cNvSpPr txBox="1"/>
          <p:nvPr/>
        </p:nvSpPr>
        <p:spPr>
          <a:xfrm>
            <a:off x="1319338" y="4768992"/>
            <a:ext cx="1284715" cy="22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Oauthモジュール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2620367" y="4668905"/>
            <a:ext cx="633388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アプリAPI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3342724" y="4668905"/>
            <a:ext cx="679886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システムAPI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1305856" y="5115133"/>
            <a:ext cx="1327010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ログ＆通知サービス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2662838" y="5077490"/>
            <a:ext cx="1327010" cy="26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ネットワーク設定API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6515511" y="2658608"/>
            <a:ext cx="2006405" cy="1341777"/>
          </a:xfrm>
          <a:prstGeom prst="rect">
            <a:avLst/>
          </a:prstGeom>
          <a:solidFill>
            <a:srgbClr val="AFFFF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8" name="Google Shape;248;p23"/>
          <p:cNvSpPr/>
          <p:nvPr/>
        </p:nvSpPr>
        <p:spPr>
          <a:xfrm>
            <a:off x="8802765" y="2643647"/>
            <a:ext cx="2006405" cy="1341777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7635259" y="2800885"/>
            <a:ext cx="769344" cy="1075074"/>
          </a:xfrm>
          <a:prstGeom prst="rect">
            <a:avLst/>
          </a:prstGeom>
          <a:solidFill>
            <a:srgbClr val="00A89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1545374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2814201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5351855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6620682" y="616995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7889509" y="6169955"/>
            <a:ext cx="1319475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9239010" y="616995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1309811" y="5858724"/>
            <a:ext cx="93705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 </a:t>
            </a:r>
            <a:r>
              <a:rPr lang="en-US" sz="15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OSベース</a:t>
            </a: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1621583" y="6227961"/>
            <a:ext cx="1000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カーネル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8" name="Google Shape;258;p23"/>
          <p:cNvSpPr txBox="1"/>
          <p:nvPr/>
        </p:nvSpPr>
        <p:spPr>
          <a:xfrm>
            <a:off x="2941058" y="6227961"/>
            <a:ext cx="1000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ドライバ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59" name="Google Shape;259;p23"/>
          <p:cNvSpPr txBox="1"/>
          <p:nvPr/>
        </p:nvSpPr>
        <p:spPr>
          <a:xfrm>
            <a:off x="5514105" y="6227961"/>
            <a:ext cx="1000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0" name="Google Shape;260;p23"/>
          <p:cNvSpPr txBox="1"/>
          <p:nvPr/>
        </p:nvSpPr>
        <p:spPr>
          <a:xfrm>
            <a:off x="9254265" y="6173727"/>
            <a:ext cx="1233434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QNEシステム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ライブラリ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1" name="Google Shape;261;p23"/>
          <p:cNvSpPr txBox="1"/>
          <p:nvPr/>
        </p:nvSpPr>
        <p:spPr>
          <a:xfrm>
            <a:off x="7848217" y="6160699"/>
            <a:ext cx="1410177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Systemd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b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サービス管理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2" name="Google Shape;262;p23"/>
          <p:cNvSpPr txBox="1"/>
          <p:nvPr/>
        </p:nvSpPr>
        <p:spPr>
          <a:xfrm>
            <a:off x="6634350" y="6153581"/>
            <a:ext cx="1233434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dpkg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b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パッケージ管理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7515832" y="3131391"/>
            <a:ext cx="1000321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コンテナアプリN</a:t>
            </a:r>
            <a:endParaRPr sz="11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64" name="Google Shape;264;p23"/>
          <p:cNvCxnSpPr/>
          <p:nvPr/>
        </p:nvCxnSpPr>
        <p:spPr>
          <a:xfrm flipH="1">
            <a:off x="5952353" y="2259459"/>
            <a:ext cx="3255000" cy="3022200"/>
          </a:xfrm>
          <a:prstGeom prst="bentConnector3">
            <a:avLst>
              <a:gd name="adj1" fmla="val 87938"/>
            </a:avLst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cxnSp>
        <p:nvCxnSpPr>
          <p:cNvPr id="265" name="Google Shape;265;p23"/>
          <p:cNvCxnSpPr/>
          <p:nvPr/>
        </p:nvCxnSpPr>
        <p:spPr>
          <a:xfrm flipH="1">
            <a:off x="5966188" y="3375802"/>
            <a:ext cx="4554900" cy="1215600"/>
          </a:xfrm>
          <a:prstGeom prst="bentConnector3">
            <a:avLst>
              <a:gd name="adj1" fmla="val -11341"/>
            </a:avLst>
          </a:prstGeom>
          <a:noFill/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sp>
        <p:nvSpPr>
          <p:cNvPr id="266" name="Google Shape;266;p23"/>
          <p:cNvSpPr/>
          <p:nvPr/>
        </p:nvSpPr>
        <p:spPr>
          <a:xfrm>
            <a:off x="8904874" y="2815260"/>
            <a:ext cx="769344" cy="1075074"/>
          </a:xfrm>
          <a:prstGeom prst="rect">
            <a:avLst/>
          </a:prstGeom>
          <a:solidFill>
            <a:srgbClr val="F69136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9921148" y="2815260"/>
            <a:ext cx="769344" cy="1075074"/>
          </a:xfrm>
          <a:prstGeom prst="rect">
            <a:avLst/>
          </a:prstGeom>
          <a:solidFill>
            <a:srgbClr val="F69136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8797002" y="3054146"/>
            <a:ext cx="1000321" cy="61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</a:t>
            </a:r>
            <a: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アプライアンス1</a:t>
            </a:r>
            <a:endParaRPr sz="11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9814643" y="3054146"/>
            <a:ext cx="1000321" cy="61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</a:t>
            </a:r>
            <a: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アプライアンスN</a:t>
            </a:r>
            <a:endParaRPr sz="11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8666960" y="4643114"/>
            <a:ext cx="236336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8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KVM仮想化ステーション</a:t>
            </a:r>
            <a:endParaRPr sz="1458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6410273" y="4638384"/>
            <a:ext cx="21841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8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Dockerエンジン</a:t>
            </a:r>
            <a:r>
              <a:rPr lang="en-US" sz="1458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458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458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コンテナステーション</a:t>
            </a:r>
            <a:endParaRPr sz="1458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72" name="Google Shape;272;p23"/>
          <p:cNvCxnSpPr/>
          <p:nvPr/>
        </p:nvCxnSpPr>
        <p:spPr>
          <a:xfrm rot="5400000">
            <a:off x="5907584" y="3849112"/>
            <a:ext cx="1299900" cy="184200"/>
          </a:xfrm>
          <a:prstGeom prst="bentConnector3">
            <a:avLst>
              <a:gd name="adj1" fmla="val 322"/>
            </a:avLst>
          </a:prstGeom>
          <a:noFill/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sp>
        <p:nvSpPr>
          <p:cNvPr id="273" name="Google Shape;273;p23"/>
          <p:cNvSpPr/>
          <p:nvPr/>
        </p:nvSpPr>
        <p:spPr>
          <a:xfrm>
            <a:off x="6618985" y="2800885"/>
            <a:ext cx="769344" cy="1075074"/>
          </a:xfrm>
          <a:prstGeom prst="rect">
            <a:avLst/>
          </a:prstGeom>
          <a:solidFill>
            <a:srgbClr val="00A89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6493092" y="3122646"/>
            <a:ext cx="1000321" cy="44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コンテナアプリ1</a:t>
            </a:r>
            <a:endParaRPr sz="11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75" name="Google Shape;275;p23"/>
          <p:cNvCxnSpPr>
            <a:stCxn id="276" idx="0"/>
            <a:endCxn id="277" idx="0"/>
          </p:cNvCxnSpPr>
          <p:nvPr/>
        </p:nvCxnSpPr>
        <p:spPr>
          <a:xfrm rot="-5400000" flipH="1">
            <a:off x="4175556" y="3315736"/>
            <a:ext cx="634500" cy="1548900"/>
          </a:xfrm>
          <a:prstGeom prst="bentConnector3">
            <a:avLst>
              <a:gd name="adj1" fmla="val 69388"/>
            </a:avLst>
          </a:prstGeom>
          <a:noFill/>
          <a:ln w="19050" cap="rnd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sp>
        <p:nvSpPr>
          <p:cNvPr id="277" name="Google Shape;277;p23"/>
          <p:cNvSpPr/>
          <p:nvPr/>
        </p:nvSpPr>
        <p:spPr>
          <a:xfrm>
            <a:off x="4568266" y="4407396"/>
            <a:ext cx="1397938" cy="423334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78" name="Google Shape;278;p23"/>
          <p:cNvSpPr txBox="1"/>
          <p:nvPr/>
        </p:nvSpPr>
        <p:spPr>
          <a:xfrm>
            <a:off x="4694936" y="4408277"/>
            <a:ext cx="11316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Qservice</a:t>
            </a:r>
            <a:r>
              <a:rPr lang="en-US" sz="115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5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5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15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APIサービス</a:t>
            </a:r>
            <a:r>
              <a:rPr lang="en-US" sz="115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115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79" name="Google Shape;279;p23"/>
          <p:cNvSpPr/>
          <p:nvPr/>
        </p:nvSpPr>
        <p:spPr>
          <a:xfrm>
            <a:off x="1315456" y="3754965"/>
            <a:ext cx="4776650" cy="267785"/>
          </a:xfrm>
          <a:prstGeom prst="roundRect">
            <a:avLst>
              <a:gd name="adj" fmla="val 3565"/>
            </a:avLst>
          </a:prstGeom>
          <a:solidFill>
            <a:srgbClr val="FFFAEB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3218195" y="3772936"/>
            <a:ext cx="1000321" cy="26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デスクトップ</a:t>
            </a:r>
            <a:endParaRPr sz="115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0" name="Google Shape;280;p23"/>
          <p:cNvSpPr/>
          <p:nvPr/>
        </p:nvSpPr>
        <p:spPr>
          <a:xfrm>
            <a:off x="4568266" y="5130545"/>
            <a:ext cx="1397938" cy="423334"/>
          </a:xfrm>
          <a:prstGeom prst="rect">
            <a:avLst/>
          </a:prstGeom>
          <a:solidFill>
            <a:srgbClr val="1DB9F7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4584131" y="5240643"/>
            <a:ext cx="1393791" cy="2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クラウド</a:t>
            </a:r>
            <a:r>
              <a:rPr lang="ja-JP" altLang="en-US" sz="115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</a:t>
            </a:r>
            <a:r>
              <a:rPr lang="en-US" sz="115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115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ジェント</a:t>
            </a:r>
            <a:endParaRPr sz="115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2" name="Google Shape;282;p23"/>
          <p:cNvSpPr/>
          <p:nvPr/>
        </p:nvSpPr>
        <p:spPr>
          <a:xfrm>
            <a:off x="4083028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4194630" y="6227961"/>
            <a:ext cx="1000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基本RFS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866931" y="4327234"/>
            <a:ext cx="375087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システムおよびアプリケーション</a:t>
            </a:r>
            <a:r>
              <a:rPr lang="en-US" sz="15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5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5" name="Google Shape;285;p23"/>
          <p:cNvSpPr/>
          <p:nvPr/>
        </p:nvSpPr>
        <p:spPr>
          <a:xfrm rot="5400000">
            <a:off x="5127538" y="4858330"/>
            <a:ext cx="256993" cy="244272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0">
                <a:srgbClr val="FFFFFF">
                  <a:alpha val="81960"/>
                </a:srgbClr>
              </a:gs>
              <a:gs pos="10000">
                <a:srgbClr val="FFFFFF">
                  <a:alpha val="81960"/>
                </a:srgbClr>
              </a:gs>
              <a:gs pos="89000">
                <a:srgbClr val="F2F2F2">
                  <a:alpha val="80784"/>
                </a:srgbClr>
              </a:gs>
              <a:gs pos="100000">
                <a:srgbClr val="F2F2F2">
                  <a:alpha val="80784"/>
                </a:srgb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6" name="Google Shape;286;p23"/>
          <p:cNvSpPr/>
          <p:nvPr/>
        </p:nvSpPr>
        <p:spPr>
          <a:xfrm>
            <a:off x="4095086" y="5213024"/>
            <a:ext cx="425636" cy="248249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0">
                <a:srgbClr val="FFFFFF">
                  <a:alpha val="81960"/>
                </a:srgbClr>
              </a:gs>
              <a:gs pos="10000">
                <a:srgbClr val="FFFFFF">
                  <a:alpha val="81960"/>
                </a:srgbClr>
              </a:gs>
              <a:gs pos="89000">
                <a:srgbClr val="F2F2F2">
                  <a:alpha val="80784"/>
                </a:srgbClr>
              </a:gs>
              <a:gs pos="100000">
                <a:srgbClr val="F2F2F2">
                  <a:alpha val="80784"/>
                </a:srgb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87" name="Google Shape;287;p23"/>
          <p:cNvSpPr/>
          <p:nvPr/>
        </p:nvSpPr>
        <p:spPr>
          <a:xfrm rot="-1499262">
            <a:off x="4085626" y="4714277"/>
            <a:ext cx="411635" cy="248249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0">
                <a:srgbClr val="FFFFFF">
                  <a:alpha val="81960"/>
                </a:srgbClr>
              </a:gs>
              <a:gs pos="10000">
                <a:srgbClr val="FFFFFF">
                  <a:alpha val="81960"/>
                </a:srgbClr>
              </a:gs>
              <a:gs pos="89000">
                <a:srgbClr val="F2F2F2">
                  <a:alpha val="80784"/>
                </a:srgbClr>
              </a:gs>
              <a:gs pos="100000">
                <a:srgbClr val="F2F2F2">
                  <a:alpha val="80784"/>
                </a:srgb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88" name="Google Shape;288;p23"/>
          <p:cNvCxnSpPr/>
          <p:nvPr/>
        </p:nvCxnSpPr>
        <p:spPr>
          <a:xfrm>
            <a:off x="7414518" y="3373119"/>
            <a:ext cx="198533" cy="0"/>
          </a:xfrm>
          <a:prstGeom prst="straightConnector1">
            <a:avLst/>
          </a:prstGeom>
          <a:noFill/>
          <a:ln w="12700" cap="rnd" cmpd="sng">
            <a:solidFill>
              <a:srgbClr val="00A89C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89" name="Google Shape;289;p23"/>
          <p:cNvCxnSpPr/>
          <p:nvPr/>
        </p:nvCxnSpPr>
        <p:spPr>
          <a:xfrm>
            <a:off x="9698056" y="3373119"/>
            <a:ext cx="198533" cy="0"/>
          </a:xfrm>
          <a:prstGeom prst="straightConnector1">
            <a:avLst/>
          </a:prstGeom>
          <a:noFill/>
          <a:ln w="12700" cap="rnd" cmpd="sng">
            <a:solidFill>
              <a:srgbClr val="F69136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6789" y="1707067"/>
            <a:ext cx="1570533" cy="775844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 txBox="1"/>
          <p:nvPr/>
        </p:nvSpPr>
        <p:spPr>
          <a:xfrm>
            <a:off x="302237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QNEとサーバーシステムの違い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737308" y="1993574"/>
            <a:ext cx="4954046" cy="4864425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6500646" y="1992428"/>
            <a:ext cx="4954046" cy="4864425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0000"/>
                </a:srgb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7288826" y="4339812"/>
            <a:ext cx="3454400" cy="786199"/>
          </a:xfrm>
          <a:prstGeom prst="roundRect">
            <a:avLst>
              <a:gd name="adj" fmla="val 8913"/>
            </a:avLst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7960697" y="3180499"/>
            <a:ext cx="325120" cy="436880"/>
          </a:xfrm>
          <a:prstGeom prst="down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9738019" y="3180499"/>
            <a:ext cx="325120" cy="436880"/>
          </a:xfrm>
          <a:prstGeom prst="down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5628641" y="4171325"/>
            <a:ext cx="985520" cy="7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VS</a:t>
            </a:r>
            <a:endParaRPr sz="2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1515268" y="4263612"/>
            <a:ext cx="3454400" cy="862399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515268" y="3706758"/>
            <a:ext cx="3454400" cy="439719"/>
          </a:xfrm>
          <a:prstGeom prst="rect">
            <a:avLst/>
          </a:prstGeom>
          <a:solidFill>
            <a:srgbClr val="54813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OVS </a:t>
            </a: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仮想化ネットワーク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1515268" y="3148252"/>
            <a:ext cx="3454400" cy="439720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仮想化ステーション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3314854" y="2503420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コンテナ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1505108" y="2503420"/>
            <a:ext cx="1644654" cy="526046"/>
          </a:xfrm>
          <a:prstGeom prst="rect">
            <a:avLst/>
          </a:prstGeom>
          <a:solidFill>
            <a:srgbClr val="F4B081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7278666" y="4281364"/>
            <a:ext cx="3454400" cy="862399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7278666" y="3724510"/>
            <a:ext cx="3454400" cy="43971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ファイルシステム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9078252" y="2521172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データベース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7268506" y="2521172"/>
            <a:ext cx="1644654" cy="526046"/>
          </a:xfrm>
          <a:prstGeom prst="rect">
            <a:avLst/>
          </a:prstGeom>
          <a:solidFill>
            <a:srgbClr val="F4B081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ファイルサーバ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889238" y="5414133"/>
            <a:ext cx="4650186" cy="144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 &amp; Container(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)は</a:t>
            </a:r>
            <a:b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ハイパーバイザー上で仮想化され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6905029" y="5467699"/>
            <a:ext cx="4145280" cy="144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Linuxサーバ</a:t>
            </a:r>
            <a:r>
              <a:rPr lang="en-US" sz="20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データベースなど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がLinuxからディスクボリュームを割り当てる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"/>
          <p:cNvSpPr txBox="1"/>
          <p:nvPr/>
        </p:nvSpPr>
        <p:spPr>
          <a:xfrm>
            <a:off x="419100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サービスコンポーザ</a:t>
            </a: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8" name="Google Shape;318;p25"/>
          <p:cNvSpPr txBox="1"/>
          <p:nvPr/>
        </p:nvSpPr>
        <p:spPr>
          <a:xfrm>
            <a:off x="419100" y="2107197"/>
            <a:ext cx="3880481" cy="318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目的のグラフィックUIにより、VM、VNF、およびその間のリンクを簡単に作成できます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視覚的な仮想ネットワーク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ポロジ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により、メンテナンスがはるかに簡単になります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19" name="Google Shape;319;p25" descr="一張含有 監視器, 電腦, 螢幕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7266" y="2107197"/>
            <a:ext cx="7638498" cy="430117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sp>
        <p:nvSpPr>
          <p:cNvPr id="320" name="Google Shape;320;p25"/>
          <p:cNvSpPr/>
          <p:nvPr/>
        </p:nvSpPr>
        <p:spPr>
          <a:xfrm>
            <a:off x="5594818" y="2695909"/>
            <a:ext cx="5541358" cy="3658975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21" name="Google Shape;321;p25"/>
          <p:cNvSpPr/>
          <p:nvPr/>
        </p:nvSpPr>
        <p:spPr>
          <a:xfrm>
            <a:off x="4511083" y="2695909"/>
            <a:ext cx="916050" cy="3658975"/>
          </a:xfrm>
          <a:prstGeom prst="roundRect">
            <a:avLst>
              <a:gd name="adj" fmla="val 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/>
          <p:nvPr/>
        </p:nvSpPr>
        <p:spPr>
          <a:xfrm>
            <a:off x="326453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CPUリソース配置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7" name="Google Shape;327;p26"/>
          <p:cNvSpPr txBox="1"/>
          <p:nvPr/>
        </p:nvSpPr>
        <p:spPr>
          <a:xfrm>
            <a:off x="8015767" y="2219226"/>
            <a:ext cx="3881823" cy="359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CPUピニング機能を使用して、各VMまたはサービスにCPUリソースを割り当てます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ネットワーク内の重要なサービスが常に高品質であることを保証します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8" name="Google Shape;3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42" y="2219226"/>
            <a:ext cx="7326709" cy="396424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 txBox="1"/>
          <p:nvPr/>
        </p:nvSpPr>
        <p:spPr>
          <a:xfrm>
            <a:off x="355600" y="39876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デプロイするサービス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934083" y="2137017"/>
            <a:ext cx="5021435" cy="83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以下のサービス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QNE上で動作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確認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されました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5" name="Google Shape;335;p27"/>
          <p:cNvPicPr preferRelativeResize="0"/>
          <p:nvPr/>
        </p:nvPicPr>
        <p:blipFill rotWithShape="1">
          <a:blip r:embed="rId3">
            <a:alphaModFix amt="92000"/>
          </a:blip>
          <a:srcRect/>
          <a:stretch/>
        </p:blipFill>
        <p:spPr>
          <a:xfrm>
            <a:off x="6566308" y="5181003"/>
            <a:ext cx="3516765" cy="6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7"/>
          <p:cNvSpPr txBox="1"/>
          <p:nvPr/>
        </p:nvSpPr>
        <p:spPr>
          <a:xfrm>
            <a:off x="7165539" y="5948243"/>
            <a:ext cx="2302609" cy="38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QuCPE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7" name="Google Shape;337;p27"/>
          <p:cNvSpPr/>
          <p:nvPr/>
        </p:nvSpPr>
        <p:spPr>
          <a:xfrm>
            <a:off x="7219787" y="2220107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 cmpd="sng">
            <a:solidFill>
              <a:srgbClr val="95EFF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6096000" y="3900012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 cmpd="sng">
            <a:solidFill>
              <a:srgbClr val="95EFF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8402021" y="3900012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 cmpd="sng">
            <a:solidFill>
              <a:srgbClr val="95EFF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0" name="Google Shape;340;p27"/>
          <p:cNvSpPr/>
          <p:nvPr/>
        </p:nvSpPr>
        <p:spPr>
          <a:xfrm>
            <a:off x="7135856" y="4808520"/>
            <a:ext cx="2404123" cy="495523"/>
          </a:xfrm>
          <a:prstGeom prst="roundRect">
            <a:avLst>
              <a:gd name="adj" fmla="val 7446"/>
            </a:avLst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1" name="Google Shape;341;p27"/>
          <p:cNvSpPr txBox="1"/>
          <p:nvPr/>
        </p:nvSpPr>
        <p:spPr>
          <a:xfrm>
            <a:off x="7222789" y="4861601"/>
            <a:ext cx="2302609" cy="38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 OS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2" name="Google Shape;342;p27"/>
          <p:cNvSpPr/>
          <p:nvPr/>
        </p:nvSpPr>
        <p:spPr>
          <a:xfrm>
            <a:off x="6096000" y="3069820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 cmpd="sng">
            <a:solidFill>
              <a:srgbClr val="95EFF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3" name="Google Shape;343;p27"/>
          <p:cNvSpPr/>
          <p:nvPr/>
        </p:nvSpPr>
        <p:spPr>
          <a:xfrm>
            <a:off x="8402021" y="3069820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 cmpd="sng">
            <a:solidFill>
              <a:srgbClr val="95EFF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4" name="Google Shape;344;p27"/>
          <p:cNvSpPr txBox="1"/>
          <p:nvPr/>
        </p:nvSpPr>
        <p:spPr>
          <a:xfrm>
            <a:off x="7246297" y="2366244"/>
            <a:ext cx="1443843" cy="38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4FDF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pfSense</a:t>
            </a:r>
            <a:endParaRPr sz="1800" dirty="0">
              <a:solidFill>
                <a:srgbClr val="F4FDF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5" name="Google Shape;345;p27"/>
          <p:cNvSpPr txBox="1"/>
          <p:nvPr/>
        </p:nvSpPr>
        <p:spPr>
          <a:xfrm>
            <a:off x="6155449" y="3209578"/>
            <a:ext cx="1443843" cy="38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4FDF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ルーターOS</a:t>
            </a:r>
            <a:endParaRPr sz="1800" dirty="0">
              <a:solidFill>
                <a:srgbClr val="F4FDF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6" name="Google Shape;346;p27"/>
          <p:cNvSpPr txBox="1"/>
          <p:nvPr/>
        </p:nvSpPr>
        <p:spPr>
          <a:xfrm>
            <a:off x="6180524" y="3902993"/>
            <a:ext cx="1443843" cy="63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dirty="0">
                <a:solidFill>
                  <a:srgbClr val="F4FDF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</a:t>
            </a:r>
            <a:endParaRPr lang="en-US" altLang="ja-JP" sz="1800" dirty="0">
              <a:solidFill>
                <a:srgbClr val="F4FDF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4FDF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800" dirty="0">
              <a:solidFill>
                <a:srgbClr val="F4FDF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7" name="Google Shape;347;p27"/>
          <p:cNvSpPr txBox="1"/>
          <p:nvPr/>
        </p:nvSpPr>
        <p:spPr>
          <a:xfrm>
            <a:off x="8441210" y="3198780"/>
            <a:ext cx="1443843" cy="38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4FDF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OpenWRT</a:t>
            </a:r>
            <a:endParaRPr sz="1800" dirty="0">
              <a:solidFill>
                <a:srgbClr val="F4FDF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8" name="Google Shape;348;p27"/>
          <p:cNvSpPr txBox="1"/>
          <p:nvPr/>
        </p:nvSpPr>
        <p:spPr>
          <a:xfrm>
            <a:off x="8519838" y="4035898"/>
            <a:ext cx="1443843" cy="36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4FDF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Zabbit</a:t>
            </a:r>
            <a:endParaRPr sz="1800" dirty="0">
              <a:solidFill>
                <a:srgbClr val="F4FDF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349" name="Google Shape;349;p27"/>
          <p:cNvGrpSpPr/>
          <p:nvPr/>
        </p:nvGrpSpPr>
        <p:grpSpPr>
          <a:xfrm>
            <a:off x="8446123" y="2273952"/>
            <a:ext cx="541053" cy="546874"/>
            <a:chOff x="-2875015" y="3414198"/>
            <a:chExt cx="921421" cy="931333"/>
          </a:xfrm>
        </p:grpSpPr>
        <p:sp>
          <p:nvSpPr>
            <p:cNvPr id="350" name="Google Shape;350;p27"/>
            <p:cNvSpPr/>
            <p:nvPr/>
          </p:nvSpPr>
          <p:spPr>
            <a:xfrm>
              <a:off x="-2836950" y="3447883"/>
              <a:ext cx="850993" cy="863766"/>
            </a:xfrm>
            <a:prstGeom prst="roundRect">
              <a:avLst>
                <a:gd name="adj" fmla="val 8117"/>
              </a:avLst>
            </a:prstGeom>
            <a:solidFill>
              <a:schemeClr val="lt1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351" name="Google Shape;351;p27"/>
            <p:cNvPicPr preferRelativeResize="0"/>
            <p:nvPr/>
          </p:nvPicPr>
          <p:blipFill rotWithShape="1">
            <a:blip r:embed="rId4">
              <a:alphaModFix/>
            </a:blip>
            <a:srcRect r="70901"/>
            <a:stretch/>
          </p:blipFill>
          <p:spPr>
            <a:xfrm>
              <a:off x="-2875015" y="3414198"/>
              <a:ext cx="921421" cy="9313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2" name="Google Shape;352;p27"/>
          <p:cNvGrpSpPr/>
          <p:nvPr/>
        </p:nvGrpSpPr>
        <p:grpSpPr>
          <a:xfrm>
            <a:off x="7478624" y="3120331"/>
            <a:ext cx="2878065" cy="1387513"/>
            <a:chOff x="7856272" y="3253275"/>
            <a:chExt cx="1971782" cy="950595"/>
          </a:xfrm>
        </p:grpSpPr>
        <p:pic>
          <p:nvPicPr>
            <p:cNvPr id="353" name="Google Shape;353;p27" descr="一張含有 文字 的圖片&#10;&#10;自動產生的描述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56272" y="3264417"/>
              <a:ext cx="374905" cy="37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7" descr="一張含有 文字 的圖片&#10;&#10;自動產生的描述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53149" y="3253275"/>
              <a:ext cx="374905" cy="37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7" descr="一張含有 文字, 標誌, 急救箱, 裝置 的圖片&#10;&#10;自動產生的描述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67734" y="3822849"/>
              <a:ext cx="374905" cy="37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53149" y="3828965"/>
              <a:ext cx="374905" cy="374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7" name="Google Shape;357;p27"/>
          <p:cNvSpPr txBox="1"/>
          <p:nvPr/>
        </p:nvSpPr>
        <p:spPr>
          <a:xfrm>
            <a:off x="895983" y="3049745"/>
            <a:ext cx="5514316" cy="312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7680" marR="0" lvl="0" indent="-342900" algn="l" rtl="0">
              <a:lnSpc>
                <a:spcPct val="145833"/>
              </a:lnSpc>
              <a:spcBef>
                <a:spcPts val="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ファイアウォール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ルータ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 (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pfSense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87680" marR="0" lvl="0" indent="-342900" algn="l" rtl="0">
              <a:lnSpc>
                <a:spcPct val="145833"/>
              </a:lnSpc>
              <a:spcBef>
                <a:spcPts val="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ルーターOS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MikroTik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87680" marR="0" lvl="0" indent="-342900" algn="l" rtl="0">
              <a:lnSpc>
                <a:spcPct val="145833"/>
              </a:lnSpc>
              <a:spcBef>
                <a:spcPts val="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ネットワーク管理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(Zabbix)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87680" marR="0" lvl="0" indent="-342900" algn="l" rtl="0">
              <a:lnSpc>
                <a:spcPct val="145833"/>
              </a:lnSpc>
              <a:spcBef>
                <a:spcPts val="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OpenWRT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87680" marR="0" lvl="0" indent="-342900" algn="l" rtl="0">
              <a:lnSpc>
                <a:spcPct val="145833"/>
              </a:lnSpc>
              <a:spcBef>
                <a:spcPts val="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仮想スイッチ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121920" algn="l" rtl="0">
              <a:lnSpc>
                <a:spcPct val="145833"/>
              </a:lnSpc>
              <a:spcBef>
                <a:spcPts val="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None/>
            </a:pP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/>
        </p:nvSpPr>
        <p:spPr>
          <a:xfrm>
            <a:off x="541164" y="1726398"/>
            <a:ext cx="10888835" cy="129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Lorem Ipsum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は、印刷および植字業界の単なるダミ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テキストです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 Lorem Ipsum は、1500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年代に未知の印刷業者がタイプのギャレーを取り、それをスクランブルしてタイプ見本帳を作成して以来、業界の標準的なダミ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テキストでした。それは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5 </a:t>
            </a: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世紀だけでなく、電子組版への飛躍にも生き残り、本質的に変わっていません</a:t>
            </a:r>
            <a:r>
              <a:rPr 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6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" name="Google Shape;44;p10"/>
          <p:cNvSpPr txBox="1"/>
          <p:nvPr/>
        </p:nvSpPr>
        <p:spPr>
          <a:xfrm>
            <a:off x="209750" y="433435"/>
            <a:ext cx="1221646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200" b="1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まだ</a:t>
            </a:r>
            <a:r>
              <a:rPr lang="en-US" sz="4200" b="1" dirty="0" err="1" smtClean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</a:t>
            </a:r>
            <a:r>
              <a:rPr lang="ja-JP" altLang="en-US" sz="4200" b="1" dirty="0" smtClean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面倒</a:t>
            </a:r>
            <a:r>
              <a:rPr lang="en-US" sz="4200" b="1" dirty="0" err="1" smtClean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なネットワークを管理していますか</a:t>
            </a:r>
            <a:r>
              <a:rPr lang="en-US" sz="4200" b="1" dirty="0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  <a:endParaRPr sz="4200" b="1" dirty="0">
              <a:solidFill>
                <a:srgbClr val="203864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5" name="Google Shape;45;p10" descr="一張含有 個人 的圖片&#10;&#10;自動產生的描述"/>
          <p:cNvPicPr preferRelativeResize="0"/>
          <p:nvPr/>
        </p:nvPicPr>
        <p:blipFill rotWithShape="1">
          <a:blip r:embed="rId3">
            <a:alphaModFix/>
          </a:blip>
          <a:srcRect t="7221" b="13849"/>
          <a:stretch/>
        </p:blipFill>
        <p:spPr>
          <a:xfrm>
            <a:off x="143934" y="1557866"/>
            <a:ext cx="11954933" cy="5350934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"/>
          <p:cNvSpPr txBox="1"/>
          <p:nvPr/>
        </p:nvSpPr>
        <p:spPr>
          <a:xfrm>
            <a:off x="304800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ネットワーク管理者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3" name="Google Shape;363;p28"/>
          <p:cNvSpPr txBox="1"/>
          <p:nvPr/>
        </p:nvSpPr>
        <p:spPr>
          <a:xfrm>
            <a:off x="871365" y="2095579"/>
            <a:ext cx="3804544" cy="229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VMおよびVNFの物理インターフェ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割り当て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ネットワークサービスを実際のネットワークにフックします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4" name="Google Shape;36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6933" y="2204534"/>
            <a:ext cx="7105352" cy="4011407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 txBox="1"/>
          <p:nvPr/>
        </p:nvSpPr>
        <p:spPr>
          <a:xfrm>
            <a:off x="292100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セキュリティセンタ</a:t>
            </a: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7437264" y="1985003"/>
            <a:ext cx="4611894" cy="4323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indent="-266700">
              <a:lnSpc>
                <a:spcPct val="125000"/>
              </a:lnSpc>
              <a:spcBef>
                <a:spcPts val="1600"/>
              </a:spcBef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マルウェア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</a:t>
            </a:r>
            <a:r>
              <a:rPr lang="en-US" altLang="ja-JP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またはアプリの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変更を防止するミリタリ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級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の改ざん防止機能</a:t>
            </a:r>
            <a:endParaRPr lang="en-US"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不正な変更が検出された場合の自動回復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証明書またはパスワードポリシーによ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って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管理アクセスのセキュリティを確保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1" name="Google Shape;371;p29"/>
          <p:cNvPicPr preferRelativeResize="0"/>
          <p:nvPr/>
        </p:nvPicPr>
        <p:blipFill rotWithShape="1">
          <a:blip r:embed="rId3">
            <a:alphaModFix/>
          </a:blip>
          <a:srcRect l="689" t="969" b="560"/>
          <a:stretch/>
        </p:blipFill>
        <p:spPr>
          <a:xfrm>
            <a:off x="155542" y="2219226"/>
            <a:ext cx="7058796" cy="396424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0"/>
          <p:cNvSpPr txBox="1"/>
          <p:nvPr/>
        </p:nvSpPr>
        <p:spPr>
          <a:xfrm>
            <a:off x="266700" y="379334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安定した軽量プラットフォーム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7" name="Google Shape;377;p30"/>
          <p:cNvSpPr txBox="1"/>
          <p:nvPr/>
        </p:nvSpPr>
        <p:spPr>
          <a:xfrm>
            <a:off x="426864" y="1917050"/>
            <a:ext cx="4462635" cy="40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 kernel 5.1LTS (Long Term Support) 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バージョンを活用して、すべてのサービスの安定性を確保します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QNEは短時間で起動できる軽量OSです。ネットワークへのサービスを迅速に有効にするのに役立ちます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8" name="Google Shape;37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6933" y="2204534"/>
            <a:ext cx="7095067" cy="4011407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"/>
          <p:cNvSpPr/>
          <p:nvPr/>
        </p:nvSpPr>
        <p:spPr>
          <a:xfrm>
            <a:off x="8240982" y="3380050"/>
            <a:ext cx="1884490" cy="1638343"/>
          </a:xfrm>
          <a:prstGeom prst="roundRect">
            <a:avLst>
              <a:gd name="adj" fmla="val 0"/>
            </a:avLst>
          </a:prstGeom>
          <a:solidFill>
            <a:srgbClr val="0505AB">
              <a:alpha val="980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>
            <a:off x="4981793" y="5136270"/>
            <a:ext cx="1884490" cy="1596170"/>
          </a:xfrm>
          <a:prstGeom prst="roundRect">
            <a:avLst>
              <a:gd name="adj" fmla="val 0"/>
            </a:avLst>
          </a:prstGeom>
          <a:solidFill>
            <a:srgbClr val="0505AB">
              <a:alpha val="980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5" name="Google Shape;385;p31"/>
          <p:cNvSpPr/>
          <p:nvPr/>
        </p:nvSpPr>
        <p:spPr>
          <a:xfrm>
            <a:off x="1737062" y="5136270"/>
            <a:ext cx="1884490" cy="1596170"/>
          </a:xfrm>
          <a:prstGeom prst="roundRect">
            <a:avLst>
              <a:gd name="adj" fmla="val 0"/>
            </a:avLst>
          </a:prstGeom>
          <a:solidFill>
            <a:srgbClr val="0505AB">
              <a:alpha val="980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6" name="Google Shape;386;p31"/>
          <p:cNvSpPr/>
          <p:nvPr/>
        </p:nvSpPr>
        <p:spPr>
          <a:xfrm>
            <a:off x="8240982" y="5136270"/>
            <a:ext cx="1884490" cy="1596170"/>
          </a:xfrm>
          <a:prstGeom prst="roundRect">
            <a:avLst>
              <a:gd name="adj" fmla="val 0"/>
            </a:avLst>
          </a:prstGeom>
          <a:solidFill>
            <a:srgbClr val="0505AB">
              <a:alpha val="980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7" name="Google Shape;387;p31"/>
          <p:cNvSpPr/>
          <p:nvPr/>
        </p:nvSpPr>
        <p:spPr>
          <a:xfrm>
            <a:off x="4981793" y="3380050"/>
            <a:ext cx="1884490" cy="1638343"/>
          </a:xfrm>
          <a:prstGeom prst="roundRect">
            <a:avLst>
              <a:gd name="adj" fmla="val 0"/>
            </a:avLst>
          </a:prstGeom>
          <a:solidFill>
            <a:srgbClr val="0505AB">
              <a:alpha val="980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8" name="Google Shape;388;p31"/>
          <p:cNvSpPr/>
          <p:nvPr/>
        </p:nvSpPr>
        <p:spPr>
          <a:xfrm>
            <a:off x="1737062" y="3380050"/>
            <a:ext cx="1884490" cy="1638343"/>
          </a:xfrm>
          <a:prstGeom prst="roundRect">
            <a:avLst>
              <a:gd name="adj" fmla="val 0"/>
            </a:avLst>
          </a:prstGeom>
          <a:solidFill>
            <a:srgbClr val="0505AB">
              <a:alpha val="980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9" name="Google Shape;389;p31"/>
          <p:cNvSpPr/>
          <p:nvPr/>
        </p:nvSpPr>
        <p:spPr>
          <a:xfrm>
            <a:off x="555886" y="1868329"/>
            <a:ext cx="11191525" cy="1358474"/>
          </a:xfrm>
          <a:prstGeom prst="roundRect">
            <a:avLst>
              <a:gd name="adj" fmla="val 0"/>
            </a:avLst>
          </a:prstGeom>
          <a:solidFill>
            <a:srgbClr val="0505AB">
              <a:alpha val="7843"/>
            </a:srgbClr>
          </a:solidFill>
          <a:ln>
            <a:noFill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0" name="Google Shape;390;p31"/>
          <p:cNvSpPr txBox="1"/>
          <p:nvPr/>
        </p:nvSpPr>
        <p:spPr>
          <a:xfrm>
            <a:off x="678006" y="1919159"/>
            <a:ext cx="11749521" cy="12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27272"/>
              </a:lnSpc>
              <a:spcBef>
                <a:spcPts val="1000"/>
              </a:spcBef>
              <a:spcAft>
                <a:spcPts val="0"/>
              </a:spcAft>
              <a:buClr>
                <a:srgbClr val="37F1FF"/>
              </a:buClr>
              <a:buSzPts val="2090"/>
              <a:buFont typeface="Arial"/>
              <a:buChar char="•"/>
            </a:pPr>
            <a:r>
              <a:rPr lang="en-US" sz="2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QuWANは、ビジネスネットワークのVPN接続を構築する簡単な方法を提供します</a:t>
            </a:r>
            <a:r>
              <a:rPr lang="en-US" sz="2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27272"/>
              </a:lnSpc>
              <a:spcBef>
                <a:spcPts val="1000"/>
              </a:spcBef>
              <a:spcAft>
                <a:spcPts val="0"/>
              </a:spcAft>
              <a:buClr>
                <a:srgbClr val="37F1FF"/>
              </a:buClr>
              <a:buSzPts val="2090"/>
              <a:buFont typeface="Arial"/>
              <a:buChar char="•"/>
            </a:pPr>
            <a:r>
              <a:rPr lang="en-US" sz="2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迅速な展開、拡張、およびバックアップルートを必要とするネットワークに適したハブ&amp;スポークトポロジ</a:t>
            </a:r>
            <a:r>
              <a:rPr lang="ja-JP" altLang="en-US" sz="2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2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1" name="Google Shape;39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9841" y="3577109"/>
            <a:ext cx="906771" cy="79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4915" y="3599238"/>
            <a:ext cx="701589" cy="80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0756" y="3597229"/>
            <a:ext cx="777215" cy="79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68837" y="5218133"/>
            <a:ext cx="628783" cy="73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65332" y="5290719"/>
            <a:ext cx="767777" cy="5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8515" y="5286624"/>
            <a:ext cx="774396" cy="68821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1"/>
          <p:cNvSpPr/>
          <p:nvPr/>
        </p:nvSpPr>
        <p:spPr>
          <a:xfrm>
            <a:off x="5871635" y="3715106"/>
            <a:ext cx="144463" cy="144463"/>
          </a:xfrm>
          <a:prstGeom prst="ellipse">
            <a:avLst/>
          </a:prstGeom>
          <a:solidFill>
            <a:srgbClr val="295CA7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8" name="Google Shape;398;p31"/>
          <p:cNvSpPr/>
          <p:nvPr/>
        </p:nvSpPr>
        <p:spPr>
          <a:xfrm rot="10800000">
            <a:off x="5895002" y="3758527"/>
            <a:ext cx="97727" cy="84248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31800" dist="393700" dir="5760000" sx="106000" sy="106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399" name="Google Shape;399;p31"/>
          <p:cNvGrpSpPr/>
          <p:nvPr/>
        </p:nvGrpSpPr>
        <p:grpSpPr>
          <a:xfrm rot="10800000">
            <a:off x="5871635" y="4114328"/>
            <a:ext cx="144463" cy="144463"/>
            <a:chOff x="5981700" y="4017233"/>
            <a:chExt cx="144463" cy="144463"/>
          </a:xfrm>
        </p:grpSpPr>
        <p:sp>
          <p:nvSpPr>
            <p:cNvPr id="400" name="Google Shape;400;p31"/>
            <p:cNvSpPr/>
            <p:nvPr/>
          </p:nvSpPr>
          <p:spPr>
            <a:xfrm>
              <a:off x="5981700" y="4017233"/>
              <a:ext cx="144463" cy="144463"/>
            </a:xfrm>
            <a:prstGeom prst="ellipse">
              <a:avLst/>
            </a:prstGeom>
            <a:solidFill>
              <a:srgbClr val="295CA7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01" name="Google Shape;401;p31"/>
            <p:cNvSpPr/>
            <p:nvPr/>
          </p:nvSpPr>
          <p:spPr>
            <a:xfrm rot="10800000">
              <a:off x="6005067" y="4060654"/>
              <a:ext cx="97727" cy="842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1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402" name="Google Shape;402;p31"/>
          <p:cNvSpPr txBox="1"/>
          <p:nvPr/>
        </p:nvSpPr>
        <p:spPr>
          <a:xfrm>
            <a:off x="352517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サブスクリプション無料のSD</a:t>
            </a: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-WAN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3" name="Google Shape;403;p31"/>
          <p:cNvSpPr txBox="1"/>
          <p:nvPr/>
        </p:nvSpPr>
        <p:spPr>
          <a:xfrm>
            <a:off x="1763229" y="4477757"/>
            <a:ext cx="1766739" cy="5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自動メッシュ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VPN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4" name="Google Shape;404;p31"/>
          <p:cNvSpPr txBox="1"/>
          <p:nvPr/>
        </p:nvSpPr>
        <p:spPr>
          <a:xfrm>
            <a:off x="4869465" y="4506632"/>
            <a:ext cx="2148200" cy="5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WAN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最適化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5" name="Google Shape;405;p31"/>
          <p:cNvSpPr txBox="1"/>
          <p:nvPr/>
        </p:nvSpPr>
        <p:spPr>
          <a:xfrm>
            <a:off x="8097562" y="4488496"/>
            <a:ext cx="2198059" cy="5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クラウド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管理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6" name="Google Shape;406;p31"/>
          <p:cNvSpPr txBox="1"/>
          <p:nvPr/>
        </p:nvSpPr>
        <p:spPr>
          <a:xfrm>
            <a:off x="1584122" y="6057613"/>
            <a:ext cx="2221201" cy="5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ja-JP" altLang="en-US" sz="16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コスト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最適化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7" name="Google Shape;407;p31"/>
          <p:cNvSpPr txBox="1"/>
          <p:nvPr/>
        </p:nvSpPr>
        <p:spPr>
          <a:xfrm>
            <a:off x="4527378" y="6076863"/>
            <a:ext cx="2832373" cy="5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直感的な</a:t>
            </a:r>
            <a:r>
              <a:rPr lang="en-US" sz="16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6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ウェブ管理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8" name="Google Shape;408;p31"/>
          <p:cNvSpPr txBox="1"/>
          <p:nvPr/>
        </p:nvSpPr>
        <p:spPr>
          <a:xfrm>
            <a:off x="8075747" y="6076861"/>
            <a:ext cx="2260938" cy="50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ネットワーキング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Arial"/>
              <a:buNone/>
            </a:pPr>
            <a:r>
              <a:rPr lang="ja-JP" altLang="en-US" sz="16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セキュリティ</a:t>
            </a:r>
            <a:endParaRPr sz="16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2"/>
          <p:cNvSpPr txBox="1"/>
          <p:nvPr/>
        </p:nvSpPr>
        <p:spPr>
          <a:xfrm>
            <a:off x="277128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ハイブリッドマウント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7562927" y="2005529"/>
            <a:ext cx="4552873" cy="467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7680" marR="0" lvl="0" indent="-3429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無料のハイブリッドマウントサービスは、アクセス頻度の高いファイルを適切に管理することで、WAN帯域幅を解放します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87680" marR="0" lvl="0" indent="-3429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イントラネットの効率化とリース回線費用の削減に貢献します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12192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None/>
            </a:pP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99" y="2176104"/>
            <a:ext cx="7179276" cy="399793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/>
          <p:cNvPicPr preferRelativeResize="0"/>
          <p:nvPr/>
        </p:nvPicPr>
        <p:blipFill rotWithShape="1">
          <a:blip r:embed="rId3">
            <a:alphaModFix amt="93000"/>
          </a:blip>
          <a:srcRect/>
          <a:stretch/>
        </p:blipFill>
        <p:spPr>
          <a:xfrm>
            <a:off x="181406" y="0"/>
            <a:ext cx="1198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3"/>
          <p:cNvPicPr preferRelativeResize="0"/>
          <p:nvPr/>
        </p:nvPicPr>
        <p:blipFill rotWithShape="1">
          <a:blip r:embed="rId4">
            <a:alphaModFix/>
          </a:blip>
          <a:srcRect t="252" b="252"/>
          <a:stretch/>
        </p:blipFill>
        <p:spPr>
          <a:xfrm>
            <a:off x="5415637" y="-8467"/>
            <a:ext cx="6175230" cy="688972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grpSp>
        <p:nvGrpSpPr>
          <p:cNvPr id="422" name="Google Shape;422;p33"/>
          <p:cNvGrpSpPr/>
          <p:nvPr/>
        </p:nvGrpSpPr>
        <p:grpSpPr>
          <a:xfrm>
            <a:off x="6914915" y="1661503"/>
            <a:ext cx="3427208" cy="1245231"/>
            <a:chOff x="8162793" y="2339828"/>
            <a:chExt cx="1766739" cy="641921"/>
          </a:xfrm>
        </p:grpSpPr>
        <p:pic>
          <p:nvPicPr>
            <p:cNvPr id="423" name="Google Shape;423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91628" y="2339828"/>
              <a:ext cx="509067" cy="467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p33"/>
            <p:cNvSpPr txBox="1"/>
            <p:nvPr/>
          </p:nvSpPr>
          <p:spPr>
            <a:xfrm>
              <a:off x="8162793" y="2807244"/>
              <a:ext cx="1766739" cy="17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AMIZ Cloud</a:t>
              </a:r>
              <a:endParaRPr sz="1600" b="1" i="0" u="none" strike="noStrike" cap="none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425" name="Google Shape;425;p33"/>
          <p:cNvSpPr txBox="1"/>
          <p:nvPr/>
        </p:nvSpPr>
        <p:spPr>
          <a:xfrm>
            <a:off x="790238" y="3363527"/>
            <a:ext cx="46253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クラウドプラットフォーム</a:t>
            </a:r>
            <a:endParaRPr sz="3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26" name="Google Shape;426;p33"/>
          <p:cNvPicPr preferRelativeResize="0"/>
          <p:nvPr/>
        </p:nvPicPr>
        <p:blipFill rotWithShape="1">
          <a:blip r:embed="rId6">
            <a:alphaModFix/>
          </a:blip>
          <a:srcRect r="49140" b="-3326"/>
          <a:stretch/>
        </p:blipFill>
        <p:spPr>
          <a:xfrm>
            <a:off x="885530" y="2574322"/>
            <a:ext cx="1867295" cy="57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4"/>
          <p:cNvSpPr txBox="1"/>
          <p:nvPr/>
        </p:nvSpPr>
        <p:spPr>
          <a:xfrm>
            <a:off x="257877" y="266890"/>
            <a:ext cx="12562974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複数のサイトまたは組織にわたってQuCPEを管理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93" y="798402"/>
            <a:ext cx="12030247" cy="605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93" y="798402"/>
            <a:ext cx="12030247" cy="605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8925" y="1303346"/>
            <a:ext cx="2471766" cy="1340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34"/>
          <p:cNvCxnSpPr/>
          <p:nvPr/>
        </p:nvCxnSpPr>
        <p:spPr>
          <a:xfrm>
            <a:off x="6949861" y="2620852"/>
            <a:ext cx="0" cy="3416409"/>
          </a:xfrm>
          <a:prstGeom prst="straightConnector1">
            <a:avLst/>
          </a:prstGeom>
          <a:noFill/>
          <a:ln w="19050" cap="rnd" cmpd="sng">
            <a:solidFill>
              <a:srgbClr val="95EFF9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cxnSp>
        <p:nvCxnSpPr>
          <p:cNvPr id="436" name="Google Shape;436;p34"/>
          <p:cNvCxnSpPr/>
          <p:nvPr/>
        </p:nvCxnSpPr>
        <p:spPr>
          <a:xfrm rot="5400000">
            <a:off x="5301110" y="2989438"/>
            <a:ext cx="3077700" cy="2629200"/>
          </a:xfrm>
          <a:prstGeom prst="bentConnector3">
            <a:avLst>
              <a:gd name="adj1" fmla="val 20288"/>
            </a:avLst>
          </a:prstGeom>
          <a:noFill/>
          <a:ln w="19050" cap="rnd" cmpd="sng">
            <a:solidFill>
              <a:srgbClr val="FEE599"/>
            </a:solidFill>
            <a:prstDash val="dash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cxnSp>
        <p:nvCxnSpPr>
          <p:cNvPr id="437" name="Google Shape;437;p34"/>
          <p:cNvCxnSpPr/>
          <p:nvPr/>
        </p:nvCxnSpPr>
        <p:spPr>
          <a:xfrm flipH="1">
            <a:off x="4161143" y="2637644"/>
            <a:ext cx="1243500" cy="867600"/>
          </a:xfrm>
          <a:prstGeom prst="bentConnector2">
            <a:avLst/>
          </a:prstGeom>
          <a:noFill/>
          <a:ln w="19050" cap="rnd" cmpd="sng">
            <a:solidFill>
              <a:srgbClr val="95EFF9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sp>
        <p:nvSpPr>
          <p:cNvPr id="438" name="Google Shape;438;p34"/>
          <p:cNvSpPr/>
          <p:nvPr/>
        </p:nvSpPr>
        <p:spPr>
          <a:xfrm>
            <a:off x="5344661" y="2126419"/>
            <a:ext cx="582522" cy="327098"/>
          </a:xfrm>
          <a:prstGeom prst="rect">
            <a:avLst/>
          </a:prstGeom>
          <a:solidFill>
            <a:srgbClr val="0792C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9" name="Google Shape;439;p34"/>
          <p:cNvSpPr/>
          <p:nvPr/>
        </p:nvSpPr>
        <p:spPr>
          <a:xfrm>
            <a:off x="5963704" y="2127478"/>
            <a:ext cx="582522" cy="327098"/>
          </a:xfrm>
          <a:prstGeom prst="rect">
            <a:avLst/>
          </a:prstGeom>
          <a:solidFill>
            <a:srgbClr val="DF277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0" name="Google Shape;440;p34"/>
          <p:cNvSpPr/>
          <p:nvPr/>
        </p:nvSpPr>
        <p:spPr>
          <a:xfrm>
            <a:off x="6577034" y="2124302"/>
            <a:ext cx="582522" cy="327098"/>
          </a:xfrm>
          <a:prstGeom prst="rect">
            <a:avLst/>
          </a:prstGeom>
          <a:solidFill>
            <a:srgbClr val="2277E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1" name="Google Shape;441;p34"/>
          <p:cNvSpPr/>
          <p:nvPr/>
        </p:nvSpPr>
        <p:spPr>
          <a:xfrm>
            <a:off x="5344285" y="2487170"/>
            <a:ext cx="1810342" cy="26736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2" name="Google Shape;442;p34"/>
          <p:cNvSpPr txBox="1"/>
          <p:nvPr/>
        </p:nvSpPr>
        <p:spPr>
          <a:xfrm>
            <a:off x="5332021" y="2162723"/>
            <a:ext cx="599335" cy="24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VMO</a:t>
            </a:r>
            <a:endParaRPr sz="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3" name="Google Shape;443;p34"/>
          <p:cNvSpPr txBox="1"/>
          <p:nvPr/>
        </p:nvSpPr>
        <p:spPr>
          <a:xfrm>
            <a:off x="5959515" y="2159028"/>
            <a:ext cx="599335" cy="24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CMO</a:t>
            </a:r>
            <a:endParaRPr sz="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4" name="Google Shape;444;p34"/>
          <p:cNvSpPr txBox="1"/>
          <p:nvPr/>
        </p:nvSpPr>
        <p:spPr>
          <a:xfrm>
            <a:off x="6564335" y="2128178"/>
            <a:ext cx="59933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QuCPEマネージャ</a:t>
            </a:r>
            <a:r>
              <a:rPr lang="en-US" sz="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5" name="Google Shape;445;p34"/>
          <p:cNvSpPr txBox="1"/>
          <p:nvPr/>
        </p:nvSpPr>
        <p:spPr>
          <a:xfrm>
            <a:off x="5451781" y="2490067"/>
            <a:ext cx="1603580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QNAPアカウントセンタ</a:t>
            </a:r>
            <a:r>
              <a:rPr lang="en-US" sz="9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9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6" name="Google Shape;446;p34"/>
          <p:cNvSpPr/>
          <p:nvPr/>
        </p:nvSpPr>
        <p:spPr>
          <a:xfrm>
            <a:off x="1790701" y="3499560"/>
            <a:ext cx="4786333" cy="2750720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7" name="Google Shape;447;p34"/>
          <p:cNvSpPr txBox="1"/>
          <p:nvPr/>
        </p:nvSpPr>
        <p:spPr>
          <a:xfrm>
            <a:off x="1813170" y="3488067"/>
            <a:ext cx="47863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QNEオペレーティングシステム</a:t>
            </a:r>
            <a:endParaRPr sz="14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8" name="Google Shape;448;p34"/>
          <p:cNvSpPr/>
          <p:nvPr/>
        </p:nvSpPr>
        <p:spPr>
          <a:xfrm>
            <a:off x="1917363" y="3774655"/>
            <a:ext cx="4560301" cy="737156"/>
          </a:xfrm>
          <a:prstGeom prst="rect">
            <a:avLst/>
          </a:prstGeom>
          <a:solidFill>
            <a:srgbClr val="2277E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449" name="Google Shape;449;p34"/>
          <p:cNvGrpSpPr/>
          <p:nvPr/>
        </p:nvGrpSpPr>
        <p:grpSpPr>
          <a:xfrm>
            <a:off x="1947791" y="4067897"/>
            <a:ext cx="4500549" cy="397933"/>
            <a:chOff x="1316649" y="1332443"/>
            <a:chExt cx="4948852" cy="397933"/>
          </a:xfrm>
        </p:grpSpPr>
        <p:sp>
          <p:nvSpPr>
            <p:cNvPr id="450" name="Google Shape;450;p34"/>
            <p:cNvSpPr/>
            <p:nvPr/>
          </p:nvSpPr>
          <p:spPr>
            <a:xfrm>
              <a:off x="1316649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2311571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3306493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4301415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5291438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455" name="Google Shape;455;p34"/>
          <p:cNvSpPr txBox="1"/>
          <p:nvPr/>
        </p:nvSpPr>
        <p:spPr>
          <a:xfrm>
            <a:off x="2799351" y="4070945"/>
            <a:ext cx="997997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AIワークロードCNF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56" name="Google Shape;456;p34"/>
          <p:cNvSpPr txBox="1"/>
          <p:nvPr/>
        </p:nvSpPr>
        <p:spPr>
          <a:xfrm>
            <a:off x="3757380" y="4070803"/>
            <a:ext cx="903978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SD-WAN VNF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57" name="Google Shape;457;p34"/>
          <p:cNvSpPr txBox="1"/>
          <p:nvPr/>
        </p:nvSpPr>
        <p:spPr>
          <a:xfrm>
            <a:off x="4570860" y="4084274"/>
            <a:ext cx="1074024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ファイアウォールVNF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58" name="Google Shape;458;p34"/>
          <p:cNvSpPr txBox="1"/>
          <p:nvPr/>
        </p:nvSpPr>
        <p:spPr>
          <a:xfrm>
            <a:off x="5558878" y="4070803"/>
            <a:ext cx="905401" cy="4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vRouter</a:t>
            </a: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VNF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59" name="Google Shape;459;p34"/>
          <p:cNvSpPr txBox="1"/>
          <p:nvPr/>
        </p:nvSpPr>
        <p:spPr>
          <a:xfrm>
            <a:off x="1877207" y="4146314"/>
            <a:ext cx="1010997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DSS VNF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0" name="Google Shape;460;p34"/>
          <p:cNvSpPr txBox="1"/>
          <p:nvPr/>
        </p:nvSpPr>
        <p:spPr>
          <a:xfrm>
            <a:off x="1942658" y="3794486"/>
            <a:ext cx="4550637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VNF/CNF (Docker/LXD/VM)</a:t>
            </a:r>
            <a:endParaRPr sz="11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1" name="Google Shape;461;p34"/>
          <p:cNvSpPr/>
          <p:nvPr/>
        </p:nvSpPr>
        <p:spPr>
          <a:xfrm>
            <a:off x="1934191" y="4601691"/>
            <a:ext cx="2260205" cy="267785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4217459" y="4601691"/>
            <a:ext cx="2260205" cy="267785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4121814" y="4599912"/>
            <a:ext cx="2344813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コンテナ</a:t>
            </a: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Dockerエンジン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4" name="Google Shape;464;p34"/>
          <p:cNvSpPr txBox="1"/>
          <p:nvPr/>
        </p:nvSpPr>
        <p:spPr>
          <a:xfrm>
            <a:off x="1934192" y="4586069"/>
            <a:ext cx="2187622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KVMハイパーバイザ</a:t>
            </a: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5" name="Google Shape;465;p34"/>
          <p:cNvSpPr/>
          <p:nvPr/>
        </p:nvSpPr>
        <p:spPr>
          <a:xfrm>
            <a:off x="1911892" y="4928365"/>
            <a:ext cx="4552387" cy="26736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1934192" y="4932188"/>
            <a:ext cx="4505496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</a:t>
            </a: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(VFS)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7" name="Google Shape;467;p34"/>
          <p:cNvSpPr/>
          <p:nvPr/>
        </p:nvSpPr>
        <p:spPr>
          <a:xfrm>
            <a:off x="1917363" y="5261199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8" name="Google Shape;468;p34"/>
          <p:cNvSpPr/>
          <p:nvPr/>
        </p:nvSpPr>
        <p:spPr>
          <a:xfrm>
            <a:off x="3454139" y="5261198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69" name="Google Shape;469;p34"/>
          <p:cNvSpPr/>
          <p:nvPr/>
        </p:nvSpPr>
        <p:spPr>
          <a:xfrm>
            <a:off x="4985077" y="5256461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0" name="Google Shape;470;p34"/>
          <p:cNvSpPr txBox="1"/>
          <p:nvPr/>
        </p:nvSpPr>
        <p:spPr>
          <a:xfrm>
            <a:off x="1934191" y="5265608"/>
            <a:ext cx="1475759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QoS/</a:t>
            </a:r>
            <a:r>
              <a:rPr lang="en-US" sz="9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トラフィック制御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1" name="Google Shape;471;p34"/>
          <p:cNvSpPr txBox="1"/>
          <p:nvPr/>
        </p:nvSpPr>
        <p:spPr>
          <a:xfrm>
            <a:off x="3445989" y="5259767"/>
            <a:ext cx="1475759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データセキュリティ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2" name="Google Shape;472;p34"/>
          <p:cNvSpPr txBox="1"/>
          <p:nvPr/>
        </p:nvSpPr>
        <p:spPr>
          <a:xfrm>
            <a:off x="4963928" y="5253617"/>
            <a:ext cx="1475759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OVN/</a:t>
            </a:r>
            <a:r>
              <a:rPr lang="en-US" sz="9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OVS仮想スイッチ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3" name="Google Shape;473;p34"/>
          <p:cNvSpPr/>
          <p:nvPr/>
        </p:nvSpPr>
        <p:spPr>
          <a:xfrm>
            <a:off x="1898507" y="5575438"/>
            <a:ext cx="4582151" cy="267365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4" name="Google Shape;474;p34"/>
          <p:cNvSpPr txBox="1"/>
          <p:nvPr/>
        </p:nvSpPr>
        <p:spPr>
          <a:xfrm>
            <a:off x="1920806" y="5575437"/>
            <a:ext cx="4543473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ホスト</a:t>
            </a:r>
            <a:r>
              <a:rPr lang="en-US" sz="11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Linux </a:t>
            </a:r>
            <a:r>
              <a:rPr lang="en-US" sz="11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</a:t>
            </a:r>
            <a:endParaRPr sz="11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5" name="Google Shape;475;p34"/>
          <p:cNvSpPr/>
          <p:nvPr/>
        </p:nvSpPr>
        <p:spPr>
          <a:xfrm>
            <a:off x="1900506" y="5879003"/>
            <a:ext cx="112157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6" name="Google Shape;476;p34"/>
          <p:cNvSpPr/>
          <p:nvPr/>
        </p:nvSpPr>
        <p:spPr>
          <a:xfrm>
            <a:off x="3055290" y="5879002"/>
            <a:ext cx="188240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7" name="Google Shape;477;p34"/>
          <p:cNvSpPr/>
          <p:nvPr/>
        </p:nvSpPr>
        <p:spPr>
          <a:xfrm>
            <a:off x="4972388" y="5874168"/>
            <a:ext cx="830747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8" name="Google Shape;478;p34"/>
          <p:cNvSpPr/>
          <p:nvPr/>
        </p:nvSpPr>
        <p:spPr>
          <a:xfrm>
            <a:off x="5837824" y="5872658"/>
            <a:ext cx="63983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79" name="Google Shape;479;p34"/>
          <p:cNvSpPr txBox="1"/>
          <p:nvPr/>
        </p:nvSpPr>
        <p:spPr>
          <a:xfrm>
            <a:off x="1877207" y="5890265"/>
            <a:ext cx="1078712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SR-IOV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0" name="Google Shape;480;p34"/>
          <p:cNvSpPr txBox="1"/>
          <p:nvPr/>
        </p:nvSpPr>
        <p:spPr>
          <a:xfrm>
            <a:off x="2933054" y="5889137"/>
            <a:ext cx="2168521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VPP/</a:t>
            </a:r>
            <a:r>
              <a:rPr lang="en-US" sz="9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Fd.ioパケットアクセラレータ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1" name="Google Shape;481;p34"/>
          <p:cNvSpPr txBox="1"/>
          <p:nvPr/>
        </p:nvSpPr>
        <p:spPr>
          <a:xfrm>
            <a:off x="4917859" y="5886567"/>
            <a:ext cx="930630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Cyptoエンジン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2" name="Google Shape;482;p34"/>
          <p:cNvSpPr txBox="1"/>
          <p:nvPr/>
        </p:nvSpPr>
        <p:spPr>
          <a:xfrm>
            <a:off x="5914711" y="5878781"/>
            <a:ext cx="509097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QAT</a:t>
            </a:r>
            <a:endParaRPr sz="9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483" name="Google Shape;483;p34"/>
          <p:cNvCxnSpPr/>
          <p:nvPr/>
        </p:nvCxnSpPr>
        <p:spPr>
          <a:xfrm>
            <a:off x="1463040" y="3081865"/>
            <a:ext cx="9112383" cy="0"/>
          </a:xfrm>
          <a:prstGeom prst="straightConnector1">
            <a:avLst/>
          </a:prstGeom>
          <a:noFill/>
          <a:ln w="19050" cap="rnd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84" name="Google Shape;484;p34"/>
          <p:cNvCxnSpPr/>
          <p:nvPr/>
        </p:nvCxnSpPr>
        <p:spPr>
          <a:xfrm rot="5400000">
            <a:off x="6323328" y="3902859"/>
            <a:ext cx="3146400" cy="921600"/>
          </a:xfrm>
          <a:prstGeom prst="bentConnector3">
            <a:avLst>
              <a:gd name="adj1" fmla="val 25513"/>
            </a:avLst>
          </a:prstGeom>
          <a:noFill/>
          <a:ln w="19050" cap="rnd" cmpd="sng">
            <a:solidFill>
              <a:srgbClr val="FEE599"/>
            </a:solidFill>
            <a:prstDash val="dash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cxnSp>
        <p:nvCxnSpPr>
          <p:cNvPr id="485" name="Google Shape;485;p34"/>
          <p:cNvCxnSpPr/>
          <p:nvPr/>
        </p:nvCxnSpPr>
        <p:spPr>
          <a:xfrm rot="-5400000" flipH="1">
            <a:off x="7233480" y="4168090"/>
            <a:ext cx="3088200" cy="382500"/>
          </a:xfrm>
          <a:prstGeom prst="bentConnector3">
            <a:avLst>
              <a:gd name="adj1" fmla="val 18472"/>
            </a:avLst>
          </a:prstGeom>
          <a:noFill/>
          <a:ln w="19050" cap="rnd" cmpd="sng">
            <a:solidFill>
              <a:srgbClr val="FEE599"/>
            </a:solidFill>
            <a:prstDash val="dash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cxnSp>
        <p:nvCxnSpPr>
          <p:cNvPr id="486" name="Google Shape;486;p34"/>
          <p:cNvCxnSpPr/>
          <p:nvPr/>
        </p:nvCxnSpPr>
        <p:spPr>
          <a:xfrm rot="-5400000" flipH="1">
            <a:off x="6350338" y="3525163"/>
            <a:ext cx="3138600" cy="1677000"/>
          </a:xfrm>
          <a:prstGeom prst="bentConnector3">
            <a:avLst>
              <a:gd name="adj1" fmla="val 59444"/>
            </a:avLst>
          </a:prstGeom>
          <a:noFill/>
          <a:ln w="19050" cap="rnd" cmpd="sng">
            <a:solidFill>
              <a:srgbClr val="95EFF9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cxnSp>
      <p:sp>
        <p:nvSpPr>
          <p:cNvPr id="487" name="Google Shape;487;p34"/>
          <p:cNvSpPr txBox="1"/>
          <p:nvPr/>
        </p:nvSpPr>
        <p:spPr>
          <a:xfrm>
            <a:off x="8916057" y="2752960"/>
            <a:ext cx="218416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パブリック</a:t>
            </a:r>
            <a:endParaRPr sz="1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8" name="Google Shape;488;p34"/>
          <p:cNvSpPr txBox="1"/>
          <p:nvPr/>
        </p:nvSpPr>
        <p:spPr>
          <a:xfrm>
            <a:off x="8918101" y="3125144"/>
            <a:ext cx="2184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</a:t>
            </a:r>
            <a:endParaRPr sz="1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プライベートネットワーク</a:t>
            </a:r>
            <a:endParaRPr sz="1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9" name="Google Shape;48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8538" y="1789574"/>
            <a:ext cx="1076325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2279" y="1395965"/>
            <a:ext cx="813818" cy="77419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4"/>
          <p:cNvSpPr/>
          <p:nvPr/>
        </p:nvSpPr>
        <p:spPr>
          <a:xfrm>
            <a:off x="6759458" y="5903507"/>
            <a:ext cx="1686951" cy="362511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92" name="Google Shape;492;p34"/>
          <p:cNvSpPr/>
          <p:nvPr/>
        </p:nvSpPr>
        <p:spPr>
          <a:xfrm>
            <a:off x="8608845" y="5903507"/>
            <a:ext cx="1686951" cy="362511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93" name="Google Shape;493;p34"/>
          <p:cNvSpPr txBox="1"/>
          <p:nvPr/>
        </p:nvSpPr>
        <p:spPr>
          <a:xfrm>
            <a:off x="6801477" y="5957408"/>
            <a:ext cx="1638125" cy="20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QNAPオペレーティングシステム</a:t>
            </a:r>
            <a:endParaRPr sz="9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94" name="Google Shape;494;p34"/>
          <p:cNvSpPr txBox="1"/>
          <p:nvPr/>
        </p:nvSpPr>
        <p:spPr>
          <a:xfrm>
            <a:off x="8651647" y="5957533"/>
            <a:ext cx="1663146" cy="242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QNAPオペレーティングシステム</a:t>
            </a:r>
            <a:endParaRPr sz="9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95" name="Google Shape;495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7976" y="2175268"/>
            <a:ext cx="1258704" cy="62027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pic>
        <p:nvPicPr>
          <p:cNvPr id="496" name="Google Shape;496;p34"/>
          <p:cNvPicPr preferRelativeResize="0"/>
          <p:nvPr/>
        </p:nvPicPr>
        <p:blipFill rotWithShape="1">
          <a:blip r:embed="rId8">
            <a:alphaModFix/>
          </a:blip>
          <a:srcRect t="38311" b="37585"/>
          <a:stretch/>
        </p:blipFill>
        <p:spPr>
          <a:xfrm>
            <a:off x="6727372" y="6330722"/>
            <a:ext cx="1765580" cy="42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4"/>
          <p:cNvPicPr preferRelativeResize="0"/>
          <p:nvPr/>
        </p:nvPicPr>
        <p:blipFill rotWithShape="1">
          <a:blip r:embed="rId8">
            <a:alphaModFix/>
          </a:blip>
          <a:srcRect t="38311" b="37585"/>
          <a:stretch/>
        </p:blipFill>
        <p:spPr>
          <a:xfrm>
            <a:off x="8586330" y="6320043"/>
            <a:ext cx="1765580" cy="42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75545" y="5522029"/>
            <a:ext cx="2949710" cy="184356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"/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リモート管理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4" name="Google Shape;504;p35"/>
          <p:cNvSpPr txBox="1"/>
          <p:nvPr/>
        </p:nvSpPr>
        <p:spPr>
          <a:xfrm>
            <a:off x="248252" y="2182769"/>
            <a:ext cx="4333374" cy="3891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21739"/>
              </a:lnSpc>
              <a:spcBef>
                <a:spcPts val="1800"/>
              </a:spcBef>
              <a:spcAft>
                <a:spcPts val="0"/>
              </a:spcAft>
              <a:buClr>
                <a:srgbClr val="00FFFF"/>
              </a:buClr>
              <a:buSzPts val="2185"/>
              <a:buFont typeface="Arial"/>
              <a:buChar char="•"/>
            </a:pPr>
            <a:r>
              <a:rPr lang="en-US" sz="23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異なるサイト</a:t>
            </a:r>
            <a:r>
              <a:rPr lang="ja-JP" altLang="en-US" sz="23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23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すべてのQuCPE、VM、およびソフトウェアコンテナを一元管理し、IT管理の効率を向上させます</a:t>
            </a:r>
            <a:r>
              <a:rPr lang="en-US" sz="23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3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21739"/>
              </a:lnSpc>
              <a:spcBef>
                <a:spcPts val="1800"/>
              </a:spcBef>
              <a:spcAft>
                <a:spcPts val="0"/>
              </a:spcAft>
              <a:buClr>
                <a:srgbClr val="00FFFF"/>
              </a:buClr>
              <a:buSzPts val="2185"/>
              <a:buFont typeface="Arial"/>
              <a:buChar char="•"/>
            </a:pPr>
            <a:r>
              <a:rPr lang="en-US" sz="23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ゼロタッチプロビジョニング</a:t>
            </a:r>
            <a:r>
              <a:rPr lang="en-US" sz="23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(ZTP)</a:t>
            </a:r>
            <a:r>
              <a:rPr lang="en-US" sz="23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は、実際のデバイスに触れることなくVM</a:t>
            </a:r>
            <a:r>
              <a:rPr lang="en-US" sz="23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23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VNFを展開します。オンサイトサポートの時間と費用を節約できます</a:t>
            </a:r>
            <a:r>
              <a:rPr lang="en-US" sz="23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3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5" name="Google Shape;50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0742" y="2173142"/>
            <a:ext cx="7500133" cy="422103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6"/>
          <p:cNvSpPr txBox="1"/>
          <p:nvPr/>
        </p:nvSpPr>
        <p:spPr>
          <a:xfrm>
            <a:off x="306003" y="394933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一括導入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1" name="Google Shape;511;p36"/>
          <p:cNvSpPr txBox="1"/>
          <p:nvPr/>
        </p:nvSpPr>
        <p:spPr>
          <a:xfrm>
            <a:off x="8154748" y="2223851"/>
            <a:ext cx="3511072" cy="274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GUIをクリックするだけで、数十または数百のVM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VNFを導入できます。新しいサービス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によって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ビジネスチャンスを捉え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ることができるようになり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2" name="Google Shape;51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49" y="2064827"/>
            <a:ext cx="7500133" cy="422103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7"/>
          <p:cNvSpPr txBox="1"/>
          <p:nvPr/>
        </p:nvSpPr>
        <p:spPr>
          <a:xfrm>
            <a:off x="391766" y="414184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VMイメージ管理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8" name="Google Shape;518;p37"/>
          <p:cNvSpPr txBox="1"/>
          <p:nvPr/>
        </p:nvSpPr>
        <p:spPr>
          <a:xfrm>
            <a:off x="570040" y="2119351"/>
            <a:ext cx="3953834" cy="229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VMイメージを保存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コピーすると、VMを新しいサイトに複製または移動したり、災害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より迅速に回復したり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することが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できます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9" name="Google Shape;51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1867" y="2181097"/>
            <a:ext cx="7517413" cy="4221544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/>
        </p:nvSpPr>
        <p:spPr>
          <a:xfrm>
            <a:off x="724046" y="2217286"/>
            <a:ext cx="5198534" cy="288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日常業務の複雑さ</a:t>
            </a: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ja-JP" altLang="en-US" sz="24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装置が増加することによる</a:t>
            </a:r>
            <a:r>
              <a:rPr lang="en-US" sz="24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相互運用性の問題</a:t>
            </a: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より多くのボックス、より多くの障害点</a:t>
            </a: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エネルギーの浪費</a:t>
            </a: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Google Shape;51;p11"/>
          <p:cNvSpPr txBox="1"/>
          <p:nvPr/>
        </p:nvSpPr>
        <p:spPr>
          <a:xfrm>
            <a:off x="306002" y="414183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20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大規模な単機能デバイス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2" name="Google Shape;52;p11"/>
          <p:cNvPicPr preferRelativeResize="0"/>
          <p:nvPr/>
        </p:nvPicPr>
        <p:blipFill rotWithShape="1">
          <a:blip r:embed="rId3">
            <a:alphaModFix/>
          </a:blip>
          <a:srcRect l="956" r="955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38"/>
          <p:cNvPicPr preferRelativeResize="0"/>
          <p:nvPr/>
        </p:nvPicPr>
        <p:blipFill rotWithShape="1">
          <a:blip r:embed="rId3">
            <a:alphaModFix amt="93000"/>
          </a:blip>
          <a:srcRect/>
          <a:stretch/>
        </p:blipFill>
        <p:spPr>
          <a:xfrm>
            <a:off x="181406" y="0"/>
            <a:ext cx="1198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 descr="一張含有 文字, 電子用品, 電腦 的圖片&#10;&#10;自動產生的描述"/>
          <p:cNvPicPr preferRelativeResize="0"/>
          <p:nvPr/>
        </p:nvPicPr>
        <p:blipFill rotWithShape="1">
          <a:blip r:embed="rId4">
            <a:alphaModFix/>
          </a:blip>
          <a:srcRect l="35657" r="-1"/>
          <a:stretch/>
        </p:blipFill>
        <p:spPr>
          <a:xfrm>
            <a:off x="4747970" y="0"/>
            <a:ext cx="69057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0484" y="1526659"/>
            <a:ext cx="2002106" cy="320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3" y="0"/>
            <a:ext cx="119888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C700D1D-16DF-91E6-2B1C-7373EBC1F5C0}"/>
              </a:ext>
            </a:extLst>
          </p:cNvPr>
          <p:cNvSpPr/>
          <p:nvPr/>
        </p:nvSpPr>
        <p:spPr>
          <a:xfrm>
            <a:off x="544290" y="2311400"/>
            <a:ext cx="11173577" cy="795867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537" y="1155872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099" y="1156630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978" y="1177731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4006" y="1315510"/>
            <a:ext cx="1043200" cy="2880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595" y1="47170" x2="18919" y2="58491"/>
                        <a14:foregroundMark x1="70811" y1="66038" x2="88649" y2="66038"/>
                        <a14:foregroundMark x1="91351" y1="52830" x2="92973" y2="52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831" y="1318754"/>
            <a:ext cx="1005284" cy="2880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549" y="885978"/>
            <a:ext cx="580602" cy="58350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814" y="885978"/>
            <a:ext cx="580602" cy="58350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558523E-961F-9FB0-7500-35FF2160142B}"/>
              </a:ext>
            </a:extLst>
          </p:cNvPr>
          <p:cNvSpPr/>
          <p:nvPr/>
        </p:nvSpPr>
        <p:spPr>
          <a:xfrm>
            <a:off x="544290" y="3718184"/>
            <a:ext cx="11173577" cy="633683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F2976E-E304-F91B-E2AA-0468D496763A}"/>
              </a:ext>
            </a:extLst>
          </p:cNvPr>
          <p:cNvSpPr/>
          <p:nvPr/>
        </p:nvSpPr>
        <p:spPr>
          <a:xfrm>
            <a:off x="544290" y="4928917"/>
            <a:ext cx="11173577" cy="362750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3A870-A859-B71B-F3FD-7760443D2CFB}"/>
              </a:ext>
            </a:extLst>
          </p:cNvPr>
          <p:cNvSpPr/>
          <p:nvPr/>
        </p:nvSpPr>
        <p:spPr>
          <a:xfrm>
            <a:off x="544290" y="5633635"/>
            <a:ext cx="11173577" cy="657098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</a:endParaRPr>
          </a:p>
        </p:txBody>
      </p:sp>
      <p:sp>
        <p:nvSpPr>
          <p:cNvPr id="20" name="矩形: 圓角化同側角落 19">
            <a:extLst>
              <a:ext uri="{FF2B5EF4-FFF2-40B4-BE49-F238E27FC236}">
                <a16:creationId xmlns:a16="http://schemas.microsoft.com/office/drawing/2014/main" id="{6FC08BBC-9ACC-7831-E1ED-95EFD3B93487}"/>
              </a:ext>
            </a:extLst>
          </p:cNvPr>
          <p:cNvSpPr/>
          <p:nvPr/>
        </p:nvSpPr>
        <p:spPr>
          <a:xfrm>
            <a:off x="1642285" y="1744133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1" name="矩形: 圓角化同側角落 20">
            <a:extLst>
              <a:ext uri="{FF2B5EF4-FFF2-40B4-BE49-F238E27FC236}">
                <a16:creationId xmlns:a16="http://schemas.microsoft.com/office/drawing/2014/main" id="{6C086A77-6265-7F5D-E945-06F768EC83A5}"/>
              </a:ext>
            </a:extLst>
          </p:cNvPr>
          <p:cNvSpPr/>
          <p:nvPr/>
        </p:nvSpPr>
        <p:spPr>
          <a:xfrm>
            <a:off x="3682202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7D85E974-5880-6D78-5B4C-97CE8D475805}"/>
              </a:ext>
            </a:extLst>
          </p:cNvPr>
          <p:cNvSpPr/>
          <p:nvPr/>
        </p:nvSpPr>
        <p:spPr>
          <a:xfrm>
            <a:off x="5709126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E8193F7C-3DAE-613D-64DA-3C8B1FF88AA7}"/>
              </a:ext>
            </a:extLst>
          </p:cNvPr>
          <p:cNvSpPr/>
          <p:nvPr/>
        </p:nvSpPr>
        <p:spPr>
          <a:xfrm>
            <a:off x="7733488" y="1742569"/>
            <a:ext cx="1932550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137CEF2D-C30E-D52B-25B9-0DD0D6346EBF}"/>
              </a:ext>
            </a:extLst>
          </p:cNvPr>
          <p:cNvSpPr/>
          <p:nvPr/>
        </p:nvSpPr>
        <p:spPr>
          <a:xfrm>
            <a:off x="9717733" y="1724960"/>
            <a:ext cx="2000133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Meiryo UI" panose="020B0604030504040204" pitchFamily="50" charset="-128"/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64350"/>
              </p:ext>
            </p:extLst>
          </p:nvPr>
        </p:nvGraphicFramePr>
        <p:xfrm>
          <a:off x="457200" y="758978"/>
          <a:ext cx="11242963" cy="5480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390">
                  <a:extLst>
                    <a:ext uri="{9D8B030D-6E8A-4147-A177-3AD203B41FA5}">
                      <a16:colId xmlns:a16="http://schemas.microsoft.com/office/drawing/2014/main" val="202908288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5318673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4948482"/>
                    </a:ext>
                  </a:extLst>
                </a:gridCol>
                <a:gridCol w="2015837">
                  <a:extLst>
                    <a:ext uri="{9D8B030D-6E8A-4147-A177-3AD203B41FA5}">
                      <a16:colId xmlns:a16="http://schemas.microsoft.com/office/drawing/2014/main" val="766728532"/>
                    </a:ext>
                  </a:extLst>
                </a:gridCol>
                <a:gridCol w="1974273">
                  <a:extLst>
                    <a:ext uri="{9D8B030D-6E8A-4147-A177-3AD203B41FA5}">
                      <a16:colId xmlns:a16="http://schemas.microsoft.com/office/drawing/2014/main" val="2765791034"/>
                    </a:ext>
                  </a:extLst>
                </a:gridCol>
                <a:gridCol w="1984663">
                  <a:extLst>
                    <a:ext uri="{9D8B030D-6E8A-4147-A177-3AD203B41FA5}">
                      <a16:colId xmlns:a16="http://schemas.microsoft.com/office/drawing/2014/main" val="4260181460"/>
                    </a:ext>
                  </a:extLst>
                </a:gridCol>
              </a:tblGrid>
              <a:tr h="1533675">
                <a:tc>
                  <a:txBody>
                    <a:bodyPr/>
                    <a:lstStyle/>
                    <a:p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QuCPE-7012-D2166NT-64GB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QuCPE-7012-D2146NT-32GB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QuCPE-7012-D2123IT-8GB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QuCPE-3034-C3758R-16G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QuCPE-3032-C3558R-8G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220984"/>
                  </a:ext>
                </a:extLst>
              </a:tr>
              <a:tr h="845548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Intel Xeon D-2166NT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12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コア、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24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スレッド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2.0GHz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(</a:t>
                      </a:r>
                      <a:r>
                        <a:rPr lang="ja-JP" altLang="en-US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最大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3.0GHz)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Intel Xeon D-2146NT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コア、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16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スレッド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2.3GHz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(</a:t>
                      </a:r>
                      <a:r>
                        <a:rPr lang="ja-JP" altLang="en-US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最大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3.0GHz)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Intel Xeon D-2123IT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4 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コア、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スレッド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2.2GHz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(</a:t>
                      </a:r>
                      <a:r>
                        <a:rPr lang="ja-JP" altLang="en-US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最大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3.0GHz)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Intel Atom C3758R </a:t>
                      </a:r>
                      <a:b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コア、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スレッド</a:t>
                      </a:r>
                      <a:endParaRPr lang="en-US" altLang="ja-JP" sz="1400" dirty="0">
                        <a:solidFill>
                          <a:srgbClr val="01FFF9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2.4GHz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Intel Atom C3558R </a:t>
                      </a:r>
                      <a:b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コア、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r>
                        <a:rPr lang="ja-JP" altLang="en-US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スレッド、</a:t>
                      </a: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2.4GHz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513111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メモリ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64GB DDR4 ECC (4x16GB)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32GB DDR4 ECC (2x16GB)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8GB DDR4 ECC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(2x4GB)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16GB DDR4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(2x8GB)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8GB DDR4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(2x4GB)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700955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ポート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SFP+ x2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92788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ネットワークモジュール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936685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r>
                        <a:rPr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スロット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1x PCIe Gen3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1x PCIe Gen3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1x PCIe Gen3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518021"/>
                  </a:ext>
                </a:extLst>
              </a:tr>
              <a:tr h="353698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HDD</a:t>
                      </a:r>
                      <a:r>
                        <a:rPr lang="ja-JP" altLang="en-US" sz="1400" baseline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スロット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kumimoji="0" lang="zh-TW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kumimoji="0" lang="zh-TW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736576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M.2 SSD</a:t>
                      </a:r>
                      <a:r>
                        <a:rPr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スロット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</a:rPr>
                        <a:t>2x</a:t>
                      </a: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</a:rPr>
                        <a:t>2280 M.2 </a:t>
                      </a:r>
                      <a:r>
                        <a:rPr lang="en-US" altLang="zh-TW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</a:rPr>
                        <a:t>MVMe</a:t>
                      </a:r>
                      <a:endParaRPr kumimoji="0" lang="zh-TW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</a:rPr>
                        <a:t>2x 2280 M.2 </a:t>
                      </a:r>
                      <a:r>
                        <a:rPr lang="en-US" altLang="zh-TW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+mn-ea"/>
                          <a:cs typeface="+mn-ea"/>
                        </a:rPr>
                        <a:t>MVMe</a:t>
                      </a:r>
                      <a:endParaRPr kumimoji="0" lang="en-US" altLang="zh-TW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03246"/>
                  </a:ext>
                </a:extLst>
              </a:tr>
            </a:tbl>
          </a:graphicData>
        </a:graphic>
      </p:graphicFrame>
      <p:pic>
        <p:nvPicPr>
          <p:cNvPr id="15" name="图片 57">
            <a:extLst>
              <a:ext uri="{FF2B5EF4-FFF2-40B4-BE49-F238E27FC236}">
                <a16:creationId xmlns:a16="http://schemas.microsoft.com/office/drawing/2014/main" id="{DFCA515A-69AE-1E20-067C-2193B3CDE3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659452" y="4101572"/>
            <a:ext cx="4204610" cy="343047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6FC1BC7D-5BAD-7DB5-0051-19EE9DB2E6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373149" y="4118505"/>
            <a:ext cx="4204610" cy="343047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285170AE-F1A6-1E0C-E60A-F74E4CBCE4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380398" y="4104874"/>
            <a:ext cx="4204610" cy="343047"/>
          </a:xfrm>
          <a:prstGeom prst="rect">
            <a:avLst/>
          </a:prstGeom>
        </p:spPr>
      </p:pic>
      <p:pic>
        <p:nvPicPr>
          <p:cNvPr id="18" name="图片 57">
            <a:extLst>
              <a:ext uri="{FF2B5EF4-FFF2-40B4-BE49-F238E27FC236}">
                <a16:creationId xmlns:a16="http://schemas.microsoft.com/office/drawing/2014/main" id="{6CFB5A1D-8E83-A4E4-D0BD-BC12393149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52691" y="4168573"/>
            <a:ext cx="4204610" cy="343047"/>
          </a:xfrm>
          <a:prstGeom prst="rect">
            <a:avLst/>
          </a:prstGeom>
        </p:spPr>
      </p:pic>
      <p:pic>
        <p:nvPicPr>
          <p:cNvPr id="19" name="图片 57">
            <a:extLst>
              <a:ext uri="{FF2B5EF4-FFF2-40B4-BE49-F238E27FC236}">
                <a16:creationId xmlns:a16="http://schemas.microsoft.com/office/drawing/2014/main" id="{EFD26860-9648-32F8-9FB1-F936CDD44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7417609" y="4154942"/>
            <a:ext cx="4204610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70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0"/>
          <p:cNvSpPr txBox="1"/>
          <p:nvPr/>
        </p:nvSpPr>
        <p:spPr>
          <a:xfrm>
            <a:off x="306003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ネットワークパフォーマンスの高速化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59" name="Google Shape;5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4129" y="2224596"/>
            <a:ext cx="5630334" cy="372301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sp>
        <p:nvSpPr>
          <p:cNvPr id="560" name="Google Shape;560;p40"/>
          <p:cNvSpPr txBox="1"/>
          <p:nvPr/>
        </p:nvSpPr>
        <p:spPr>
          <a:xfrm>
            <a:off x="437564" y="2119195"/>
            <a:ext cx="5630334" cy="395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Clr>
                <a:srgbClr val="37F1FF"/>
              </a:buClr>
              <a:buSzPts val="228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OVS-DPDK </a:t>
            </a:r>
            <a:b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物理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仮想ネットワーク間のパケット処理速度を高速化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Clr>
                <a:srgbClr val="37F1FF"/>
              </a:buClr>
              <a:buSzPts val="228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SR-IOV </a:t>
            </a:r>
            <a:b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SR-IOV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によって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10Gbps+スマートNICを高速化</a:t>
            </a:r>
            <a:b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Smart-NIC</a:t>
            </a:r>
            <a:r>
              <a:rPr lang="ja-JP" alt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において</a:t>
            </a: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クラス最高のパススル</a:t>
            </a:r>
            <a:r>
              <a:rPr lang="en-US" sz="2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Clr>
                <a:srgbClr val="37F1FF"/>
              </a:buClr>
              <a:buSzPts val="228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Intel @ QAT </a:t>
            </a:r>
            <a:br>
              <a:rPr lang="en-US" sz="24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QuWANまたはIPSecの暗号化と復号化を高速化</a:t>
            </a:r>
            <a:endParaRPr sz="2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1"/>
          <p:cNvSpPr txBox="1"/>
          <p:nvPr/>
        </p:nvSpPr>
        <p:spPr>
          <a:xfrm>
            <a:off x="286753" y="42380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マルチサイト展開に最適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6" name="Google Shape;566;p41"/>
          <p:cNvSpPr txBox="1"/>
          <p:nvPr/>
        </p:nvSpPr>
        <p:spPr>
          <a:xfrm>
            <a:off x="512290" y="2044031"/>
            <a:ext cx="5253244" cy="312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45833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HQ</a:t>
            </a:r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強力なQuCPE</a:t>
            </a:r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7シリーズ</a:t>
            </a:r>
            <a:endParaRPr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45833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ブランチ</a:t>
            </a:r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費用対効果の高いQuCPE</a:t>
            </a:r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3シリーズ</a:t>
            </a:r>
            <a:endParaRPr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45833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イントラネットVPN</a:t>
            </a:r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サブスクリプション不要のQuWAN</a:t>
            </a:r>
            <a:endParaRPr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45833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一元管理</a:t>
            </a:r>
            <a:r>
              <a:rPr 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AMIZ cloud</a:t>
            </a:r>
            <a:endParaRPr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67" name="Google Shape;56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436" y="1735253"/>
            <a:ext cx="5607097" cy="4800172"/>
          </a:xfrm>
          <a:prstGeom prst="rect">
            <a:avLst/>
          </a:prstGeom>
          <a:noFill/>
          <a:ln>
            <a:noFill/>
          </a:ln>
          <a:effectLst>
            <a:outerShdw blurRad="4699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" y="0"/>
            <a:ext cx="121899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64" y="689504"/>
            <a:ext cx="6207125" cy="58894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2"/>
          <p:cNvSpPr txBox="1"/>
          <p:nvPr/>
        </p:nvSpPr>
        <p:spPr>
          <a:xfrm>
            <a:off x="640564" y="1366248"/>
            <a:ext cx="49809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あなたの最良の選択です</a:t>
            </a:r>
            <a:endParaRPr sz="32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75" name="Google Shape;575;p42"/>
          <p:cNvSpPr txBox="1"/>
          <p:nvPr/>
        </p:nvSpPr>
        <p:spPr>
          <a:xfrm>
            <a:off x="640564" y="6208037"/>
            <a:ext cx="4660545" cy="55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Copyright© 2022 QNAP Systems, Inc. </a:t>
            </a:r>
            <a:r>
              <a:rPr lang="en-US" sz="700" dirty="0" err="1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無断複写・転載を禁じます</a:t>
            </a:r>
            <a:r>
              <a:rPr lang="en-US" sz="700" dirty="0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 QNAP® </a:t>
            </a:r>
            <a:r>
              <a:rPr lang="en-US" sz="700" dirty="0" err="1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およびその他の</a:t>
            </a:r>
            <a:r>
              <a:rPr lang="en-US" sz="700" dirty="0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QNAP </a:t>
            </a:r>
            <a:r>
              <a:rPr lang="en-US" sz="700" dirty="0" err="1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製品の名前は、QNAP</a:t>
            </a:r>
            <a:r>
              <a:rPr lang="en-US" sz="700" dirty="0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Systems, Inc. </a:t>
            </a:r>
            <a:r>
              <a:rPr lang="en-US" sz="700" dirty="0" err="1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の所有権または登録商標です。ここに記載されているその他の製品および会社名は、それぞれの所有者の商標です</a:t>
            </a:r>
            <a:r>
              <a:rPr lang="en-US" sz="700" dirty="0">
                <a:solidFill>
                  <a:srgbClr val="D8D8D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3807619" cy="229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466" y="2611439"/>
            <a:ext cx="2785533" cy="26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/>
        </p:nvSpPr>
        <p:spPr>
          <a:xfrm>
            <a:off x="6250004" y="2053657"/>
            <a:ext cx="5649863" cy="303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ja-JP" altLang="en-US" sz="24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固定された装置では、</a:t>
            </a:r>
            <a:r>
              <a:rPr lang="en-US" sz="24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将来の拡張に対する柔軟性</a:t>
            </a:r>
            <a:r>
              <a:rPr lang="ja-JP" altLang="en-US" sz="24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24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欠如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複雑な環境で心配事が多すぎる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物理的な変更を行うため、サービスのダウンタイムは常に長い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Google Shape;58;p12"/>
          <p:cNvSpPr txBox="1"/>
          <p:nvPr/>
        </p:nvSpPr>
        <p:spPr>
          <a:xfrm>
            <a:off x="391766" y="42380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アップグレードの難しさ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3">
            <a:alphaModFix/>
          </a:blip>
          <a:srcRect t="41" b="41"/>
          <a:stretch/>
        </p:blipFill>
        <p:spPr>
          <a:xfrm>
            <a:off x="144420" y="1549399"/>
            <a:ext cx="5649863" cy="530860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/>
        </p:nvSpPr>
        <p:spPr>
          <a:xfrm>
            <a:off x="541164" y="2039773"/>
            <a:ext cx="5554836" cy="277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同じ機能を新しい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支社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複製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するにはコストがかかり、複雑すぎる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ネットワーク機能を元のネットワークと一致させないと、セキュリティ侵害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の可能性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または追加の運用費用が発生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303577" y="414183"/>
            <a:ext cx="11038233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適切な</a:t>
            </a: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r>
              <a:rPr lang="ja-JP" alt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適切なコスト</a:t>
            </a:r>
            <a:r>
              <a:rPr 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l="956" r="955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/>
        </p:nvSpPr>
        <p:spPr>
          <a:xfrm>
            <a:off x="6287445" y="2039773"/>
            <a:ext cx="5359123" cy="277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専門的なトラブルシューティングを行わずに、リモートで実際の問題を特定することは困難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移動するIT担当者のOPEXにより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ITプロパティがビジネスの負担にな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75166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2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支社</a:t>
            </a: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に専門のITマネージャーがいない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t="408" b="409"/>
          <a:stretch/>
        </p:blipFill>
        <p:spPr>
          <a:xfrm>
            <a:off x="144420" y="1549399"/>
            <a:ext cx="5649863" cy="530860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531896" y="2039773"/>
            <a:ext cx="5554836" cy="277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ハードウェアボックスの配送は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ある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日突然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重要な問題になります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チップ不足、ポートの混雑、料金の値上げなど</a:t>
            </a:r>
            <a:r>
              <a:rPr 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6700" marR="0" lvl="0" indent="-266700" algn="l" rtl="0">
              <a:lnSpc>
                <a:spcPct val="133333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ts val="2280"/>
              <a:buFont typeface="Arial"/>
              <a:buChar char="•"/>
            </a:pPr>
            <a:r>
              <a:rPr lang="en-US" sz="24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新しいサービスの展開に時間がかかるほど、競争力が低下します</a:t>
            </a:r>
            <a:r>
              <a:rPr lang="ja-JP" altLang="en-US" sz="24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ビジネスは</a:t>
            </a:r>
            <a:r>
              <a:rPr lang="ja-JP" altLang="en-US" sz="4600" b="1" dirty="0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待ってくれません</a:t>
            </a:r>
            <a:endParaRPr sz="4600" b="1" dirty="0">
              <a:solidFill>
                <a:srgbClr val="1F3864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l="956" r="955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 amt="93000"/>
          </a:blip>
          <a:srcRect/>
          <a:stretch/>
        </p:blipFill>
        <p:spPr>
          <a:xfrm>
            <a:off x="181406" y="0"/>
            <a:ext cx="1198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descr="一張含有 裝置, 儀錶, 光, 控制台 的圖片&#10;&#10;自動產生的描述"/>
          <p:cNvPicPr preferRelativeResize="0"/>
          <p:nvPr/>
        </p:nvPicPr>
        <p:blipFill rotWithShape="1">
          <a:blip r:embed="rId4">
            <a:alphaModFix/>
          </a:blip>
          <a:srcRect l="1599" t="4889" b="4388"/>
          <a:stretch/>
        </p:blipFill>
        <p:spPr>
          <a:xfrm>
            <a:off x="385011" y="-51513"/>
            <a:ext cx="6796036" cy="702644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sp>
        <p:nvSpPr>
          <p:cNvPr id="87" name="Google Shape;87;p16"/>
          <p:cNvSpPr txBox="1"/>
          <p:nvPr/>
        </p:nvSpPr>
        <p:spPr>
          <a:xfrm>
            <a:off x="7480448" y="2642406"/>
            <a:ext cx="470632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新しい時代が来た</a:t>
            </a:r>
            <a:r>
              <a:rPr lang="en-US" sz="40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endParaRPr sz="4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2765" y="2690533"/>
            <a:ext cx="1702217" cy="36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466464" y="1930123"/>
            <a:ext cx="5629536" cy="114874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39700" dir="2520000" algn="l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26534" y="2114081"/>
            <a:ext cx="5469466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簡単</a:t>
            </a:r>
            <a:endParaRPr lang="en-US" altLang="ja-JP" sz="24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VM/VNF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によって、</a:t>
            </a:r>
            <a:r>
              <a:rPr lang="en-US" altLang="ja-JP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ハードウェアの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複雑な</a:t>
            </a:r>
            <a:r>
              <a:rPr lang="en-US" altLang="ja-JP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インストールプロセス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を行う必要なく、</a:t>
            </a: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新しいサービスを導入できます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6256070" y="1930123"/>
            <a:ext cx="5629536" cy="114874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39700" dir="2520000" algn="l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6416140" y="2093872"/>
            <a:ext cx="5469466" cy="1202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ダウンタイムを最小限に抑える</a:t>
            </a:r>
            <a:endParaRPr lang="en-US" sz="24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オンサイトサポートは不要になり、リモートで管理し、VM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VNFを直接トラブルシューティングします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466464" y="3259974"/>
            <a:ext cx="5629536" cy="114874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39700" dir="2520000" algn="l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626534" y="3395807"/>
            <a:ext cx="5469466" cy="1202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費用対効果</a:t>
            </a:r>
            <a:r>
              <a:rPr lang="ja-JP" altLang="en-US" sz="2400" b="1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24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高い</a:t>
            </a:r>
            <a:endParaRPr lang="en-US" sz="24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単一の機能を持つ複数のボックスではなく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</a:t>
            </a: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数の機能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を持つ一台の</a:t>
            </a: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ボックス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6256070" y="3250349"/>
            <a:ext cx="5629536" cy="1158374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39700" dir="2520000" algn="l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6416140" y="3403195"/>
            <a:ext cx="5469466" cy="150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クイック</a:t>
            </a:r>
            <a:endParaRPr lang="en-US" sz="24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数回クリックするだけで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サービスの変更、シフト、または一括展開など</a:t>
            </a:r>
            <a:r>
              <a:rPr lang="ja-JP" alt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複雑な作業を完了できます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466464" y="4622827"/>
            <a:ext cx="5629536" cy="147450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139700" dir="2520000" algn="l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626534" y="4720962"/>
            <a:ext cx="5469466" cy="176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柔軟</a:t>
            </a:r>
            <a:endParaRPr lang="en-US" sz="24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ソフトウェア定義により、ハードウェアの障壁と制限を打ち破ります。あなたのIT環境の可能性を解放します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7941733" y="6739651"/>
            <a:ext cx="2311400" cy="98691"/>
          </a:xfrm>
          <a:prstGeom prst="ellipse">
            <a:avLst/>
          </a:prstGeom>
          <a:solidFill>
            <a:schemeClr val="dk1">
              <a:alpha val="4196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30200" dist="50800" dir="5400000" algn="ctr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04" name="Google Shape;104;p17" descr="一張含有 文字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3871" y="4763292"/>
            <a:ext cx="4919930" cy="160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229000" y="404558"/>
            <a:ext cx="110382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rgbClr val="1F386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IT仮想化のメリット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d3ebbd-6ca3-4a85-9e4c-14b927094cf2">
      <Terms xmlns="http://schemas.microsoft.com/office/infopath/2007/PartnerControls"/>
    </lcf76f155ced4ddcb4097134ff3c332f>
    <TaxCatchAll xmlns="a3a6bb4f-3a27-47ba-be24-844c90db280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229507F8BA50F49B96D6B128D2A8CC1" ma:contentTypeVersion="15" ma:contentTypeDescription="新しいドキュメントを作成します。" ma:contentTypeScope="" ma:versionID="7c896c8d5b26e8aaa393c776efc870db">
  <xsd:schema xmlns:xsd="http://www.w3.org/2001/XMLSchema" xmlns:xs="http://www.w3.org/2001/XMLSchema" xmlns:p="http://schemas.microsoft.com/office/2006/metadata/properties" xmlns:ns2="87d3ebbd-6ca3-4a85-9e4c-14b927094cf2" xmlns:ns3="a3a6bb4f-3a27-47ba-be24-844c90db280c" targetNamespace="http://schemas.microsoft.com/office/2006/metadata/properties" ma:root="true" ma:fieldsID="1bef52fd105da811408f904288cf36aa" ns2:_="" ns3:_="">
    <xsd:import namespace="87d3ebbd-6ca3-4a85-9e4c-14b927094cf2"/>
    <xsd:import namespace="a3a6bb4f-3a27-47ba-be24-844c90db2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3ebbd-6ca3-4a85-9e4c-14b927094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画像タグ" ma:readOnly="false" ma:fieldId="{5cf76f15-5ced-4ddc-b409-7134ff3c332f}" ma:taxonomyMulti="true" ma:sspId="2f9faa44-a20f-4832-b363-99929905c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6bb4f-3a27-47ba-be24-844c90db2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2fcbeaf-7046-48ed-8e11-adc427636d89}" ma:internalName="TaxCatchAll" ma:showField="CatchAllData" ma:web="a3a6bb4f-3a27-47ba-be24-844c90db28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C6A41A-DD38-4786-AF18-C33906464663}">
  <ds:schemaRefs>
    <ds:schemaRef ds:uri="http://schemas.microsoft.com/office/2006/metadata/properties"/>
    <ds:schemaRef ds:uri="http://schemas.microsoft.com/office/infopath/2007/PartnerControls"/>
    <ds:schemaRef ds:uri="87d3ebbd-6ca3-4a85-9e4c-14b927094cf2"/>
    <ds:schemaRef ds:uri="a3a6bb4f-3a27-47ba-be24-844c90db280c"/>
  </ds:schemaRefs>
</ds:datastoreItem>
</file>

<file path=customXml/itemProps2.xml><?xml version="1.0" encoding="utf-8"?>
<ds:datastoreItem xmlns:ds="http://schemas.openxmlformats.org/officeDocument/2006/customXml" ds:itemID="{2467FB68-2C22-4A88-BFF5-6B4AC3AF8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7CC26A-3980-4590-9588-6A57AD5D7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d3ebbd-6ca3-4a85-9e4c-14b927094cf2"/>
    <ds:schemaRef ds:uri="a3a6bb4f-3a27-47ba-be24-844c90db28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1392</Words>
  <Application>Microsoft Office PowerPoint</Application>
  <PresentationFormat>Widescreen</PresentationFormat>
  <Paragraphs>320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Meiryo UI</vt:lpstr>
      <vt:lpstr>ＭＳ Ｐゴシック</vt:lpstr>
      <vt:lpstr>新細明體</vt:lpstr>
      <vt:lpstr>Arial</vt:lpstr>
      <vt:lpstr>Calibri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Yukihito H.</cp:lastModifiedBy>
  <cp:revision>3</cp:revision>
  <dcterms:modified xsi:type="dcterms:W3CDTF">2022-09-22T06:29:14Z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0x0101001229507F8BA50F49B96D6B128D2A8CC1</vt:lpwstr>
  </property>
</Properties>
</file>