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93" r:id="rId5"/>
    <p:sldId id="349" r:id="rId6"/>
    <p:sldId id="313" r:id="rId7"/>
    <p:sldId id="314" r:id="rId8"/>
    <p:sldId id="315" r:id="rId9"/>
    <p:sldId id="316" r:id="rId10"/>
    <p:sldId id="317" r:id="rId11"/>
    <p:sldId id="350" r:id="rId12"/>
    <p:sldId id="351" r:id="rId13"/>
    <p:sldId id="345" r:id="rId14"/>
    <p:sldId id="352" r:id="rId15"/>
    <p:sldId id="353" r:id="rId16"/>
    <p:sldId id="354" r:id="rId17"/>
    <p:sldId id="355" r:id="rId18"/>
    <p:sldId id="330" r:id="rId19"/>
    <p:sldId id="334" r:id="rId20"/>
    <p:sldId id="323" r:id="rId21"/>
    <p:sldId id="328" r:id="rId22"/>
    <p:sldId id="326" r:id="rId23"/>
    <p:sldId id="324" r:id="rId24"/>
    <p:sldId id="327" r:id="rId25"/>
    <p:sldId id="325" r:id="rId26"/>
    <p:sldId id="356" r:id="rId27"/>
    <p:sldId id="339" r:id="rId28"/>
    <p:sldId id="357" r:id="rId29"/>
    <p:sldId id="342" r:id="rId30"/>
    <p:sldId id="343" r:id="rId31"/>
    <p:sldId id="348" r:id="rId32"/>
    <p:sldId id="347" r:id="rId33"/>
    <p:sldId id="358" r:id="rId34"/>
    <p:sldId id="359" r:id="rId35"/>
    <p:sldId id="360" r:id="rId36"/>
    <p:sldId id="333" r:id="rId37"/>
    <p:sldId id="298" r:id="rId38"/>
    <p:sldId id="311" r:id="rId3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11E3FF"/>
    <a:srgbClr val="203864"/>
    <a:srgbClr val="147CCA"/>
    <a:srgbClr val="222A35"/>
    <a:srgbClr val="85F2DB"/>
    <a:srgbClr val="939393"/>
    <a:srgbClr val="93E750"/>
    <a:srgbClr val="100F1B"/>
    <a:srgbClr val="0607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46" autoAdjust="0"/>
    <p:restoredTop sz="94660"/>
  </p:normalViewPr>
  <p:slideViewPr>
    <p:cSldViewPr snapToGrid="0">
      <p:cViewPr varScale="1">
        <p:scale>
          <a:sx n="83" d="100"/>
          <a:sy n="83" d="100"/>
        </p:scale>
        <p:origin x="88" y="4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9" d="100"/>
          <a:sy n="119" d="100"/>
        </p:scale>
        <p:origin x="49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2022/8/1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2022/8/1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1327FC4-71F3-4702-2FBF-C2DBE9FC6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" y="0"/>
            <a:ext cx="12187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73227B87-DCC9-A898-6017-ED15ED39B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78"/>
          <a:stretch/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3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FD1939F-5A2D-E097-4B16-CB460E23E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8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室內, 架子, 組 的圖片&#10;&#10;自動產生的描述">
            <a:extLst>
              <a:ext uri="{FF2B5EF4-FFF2-40B4-BE49-F238E27FC236}">
                <a16:creationId xmlns:a16="http://schemas.microsoft.com/office/drawing/2014/main" id="{DC84F152-74A0-CE8D-8AB3-9B9E4BEC7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0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98292DB-FFE0-835D-E6F3-B52CDFF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>
            <a:extLst>
              <a:ext uri="{FF2B5EF4-FFF2-40B4-BE49-F238E27FC236}">
                <a16:creationId xmlns:a16="http://schemas.microsoft.com/office/drawing/2014/main" id="{8297F72A-A4D9-7C00-1534-A2E69B541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5AF865-BD1D-E7DC-DB42-D7D44FD7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7F200B0-A9FB-0CF0-3C7B-07A63BA46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2022/8/1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6B41D1E-75F8-819B-42BD-F1BA41C5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7A1BBE0-482F-4BA6-4DFE-EC759D75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矩形: 圓角 33">
            <a:extLst>
              <a:ext uri="{FF2B5EF4-FFF2-40B4-BE49-F238E27FC236}">
                <a16:creationId xmlns:a16="http://schemas.microsoft.com/office/drawing/2014/main" id="{021C931E-83A8-E5C8-CDFA-037BE2CE14E2}"/>
              </a:ext>
            </a:extLst>
          </p:cNvPr>
          <p:cNvSpPr/>
          <p:nvPr userDrawn="1"/>
        </p:nvSpPr>
        <p:spPr>
          <a:xfrm>
            <a:off x="862554" y="1760028"/>
            <a:ext cx="4954046" cy="5097972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7" name="矩形: 圓角 33">
            <a:extLst>
              <a:ext uri="{FF2B5EF4-FFF2-40B4-BE49-F238E27FC236}">
                <a16:creationId xmlns:a16="http://schemas.microsoft.com/office/drawing/2014/main" id="{66AEF595-CCBA-D2E1-8587-7A42F9CAF63C}"/>
              </a:ext>
            </a:extLst>
          </p:cNvPr>
          <p:cNvSpPr/>
          <p:nvPr userDrawn="1"/>
        </p:nvSpPr>
        <p:spPr>
          <a:xfrm>
            <a:off x="6308906" y="1758882"/>
            <a:ext cx="4954046" cy="5097972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DB202AA-8B91-293E-E1E7-13B52D1B0F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181406" y="0"/>
            <a:ext cx="1198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2022/8/1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86" r:id="rId3"/>
    <p:sldLayoutId id="2147483683" r:id="rId4"/>
    <p:sldLayoutId id="2147483690" r:id="rId5"/>
    <p:sldLayoutId id="2147483687" r:id="rId6"/>
    <p:sldLayoutId id="214748369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sv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microsoft.com/office/2007/relationships/hdphoto" Target="../media/hdphoto2.wdp"/><Relationship Id="rId9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673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219375" y="404558"/>
            <a:ext cx="1103823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Can I virtualize my IT?</a:t>
            </a:r>
            <a:r>
              <a:rPr lang="en-US" altLang="zh-TW" sz="42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 </a:t>
            </a:r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What do I </a:t>
            </a:r>
            <a:r>
              <a:rPr lang="en-US" altLang="zh-TW" sz="42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need</a:t>
            </a:r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?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608541" y="2015156"/>
            <a:ext cx="5359122" cy="344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Powerful device not only carry existing services but also with buffers for future upgrades.</a:t>
            </a:r>
          </a:p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Flexible platform that can enable and well manage various services</a:t>
            </a:r>
          </a:p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An easy way to monitor, manage all around the world.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B7B2EA-6465-75CC-91B8-886F162A5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r="956"/>
          <a:stretch/>
        </p:blipFill>
        <p:spPr>
          <a:xfrm>
            <a:off x="6452303" y="1549399"/>
            <a:ext cx="5622569" cy="543026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DC18F3-FBE6-A5BA-7C3D-F7A6F1830E4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456">
            <a:off x="8709663" y="4380202"/>
            <a:ext cx="1050098" cy="22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37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圓角 8">
            <a:extLst>
              <a:ext uri="{FF2B5EF4-FFF2-40B4-BE49-F238E27FC236}">
                <a16:creationId xmlns:a16="http://schemas.microsoft.com/office/drawing/2014/main" id="{00522320-EFEB-E7F0-5635-A082A7F391E6}"/>
              </a:ext>
            </a:extLst>
          </p:cNvPr>
          <p:cNvSpPr/>
          <p:nvPr/>
        </p:nvSpPr>
        <p:spPr>
          <a:xfrm>
            <a:off x="6308001" y="492408"/>
            <a:ext cx="5004757" cy="1176725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0" name="矩形: 圓角 8">
            <a:extLst>
              <a:ext uri="{FF2B5EF4-FFF2-40B4-BE49-F238E27FC236}">
                <a16:creationId xmlns:a16="http://schemas.microsoft.com/office/drawing/2014/main" id="{AFA4CA28-6986-DDCC-5F20-54A0590EEBBC}"/>
              </a:ext>
            </a:extLst>
          </p:cNvPr>
          <p:cNvSpPr/>
          <p:nvPr/>
        </p:nvSpPr>
        <p:spPr>
          <a:xfrm>
            <a:off x="828152" y="495550"/>
            <a:ext cx="5004757" cy="1176725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0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6129" y="3419108"/>
            <a:ext cx="833436" cy="214312"/>
          </a:xfrm>
          <a:prstGeom prst="rect">
            <a:avLst/>
          </a:prstGeom>
        </p:spPr>
      </p:pic>
      <p:pic>
        <p:nvPicPr>
          <p:cNvPr id="11" name="圖形 1">
            <a:extLst>
              <a:ext uri="{FF2B5EF4-FFF2-40B4-BE49-F238E27FC236}">
                <a16:creationId xmlns:a16="http://schemas.microsoft.com/office/drawing/2014/main" id="{9F56E243-41C3-436D-8618-883B5B6F4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4501" y="5105272"/>
            <a:ext cx="1062550" cy="93190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651" y="2390486"/>
            <a:ext cx="565142" cy="57318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883137" y="2075863"/>
            <a:ext cx="739420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Internet</a:t>
            </a:r>
            <a:endParaRPr lang="zh-TW" altLang="en-US" sz="12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83137" y="3130350"/>
            <a:ext cx="739420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Firewall</a:t>
            </a:r>
            <a:endParaRPr lang="zh-TW" altLang="en-US" sz="12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5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8402" y="4127438"/>
            <a:ext cx="833436" cy="21431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875410" y="3819430"/>
            <a:ext cx="739420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Router</a:t>
            </a:r>
            <a:endParaRPr lang="zh-TW" altLang="en-US" sz="12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7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9668" y="3604848"/>
            <a:ext cx="833436" cy="214312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372959" y="3190261"/>
            <a:ext cx="1165990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WAN</a:t>
            </a:r>
            <a:r>
              <a:rPr lang="zh-TW" altLang="en-US" sz="12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TW" sz="12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Optimization</a:t>
            </a:r>
            <a:endParaRPr lang="zh-TW" altLang="en-US" sz="12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9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7136" y="3620404"/>
            <a:ext cx="833436" cy="21431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988075" y="3187267"/>
            <a:ext cx="1071558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Application Acceleration</a:t>
            </a:r>
            <a:endParaRPr lang="zh-TW" altLang="en-US" sz="12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1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4104" y="4429655"/>
            <a:ext cx="833436" cy="21431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742460" y="4101117"/>
            <a:ext cx="916723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IPS/IDS</a:t>
            </a:r>
            <a:endParaRPr lang="zh-TW" altLang="en-US" sz="12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3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19708" y="4429655"/>
            <a:ext cx="833436" cy="214312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966716" y="4102397"/>
            <a:ext cx="739420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Switch</a:t>
            </a:r>
            <a:endParaRPr lang="zh-TW" altLang="en-US" sz="12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5" name="圖形 1">
            <a:extLst>
              <a:ext uri="{FF2B5EF4-FFF2-40B4-BE49-F238E27FC236}">
                <a16:creationId xmlns:a16="http://schemas.microsoft.com/office/drawing/2014/main" id="{9F56E243-41C3-436D-8618-883B5B6F4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7249" y="5103467"/>
            <a:ext cx="1062550" cy="931906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2883137" y="4761578"/>
            <a:ext cx="739420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Server</a:t>
            </a:r>
            <a:endParaRPr lang="zh-TW" altLang="en-US" sz="12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1CBDCE3-6167-45E0-AFDC-ADFBCDE52370}"/>
              </a:ext>
            </a:extLst>
          </p:cNvPr>
          <p:cNvSpPr txBox="1"/>
          <p:nvPr/>
        </p:nvSpPr>
        <p:spPr>
          <a:xfrm>
            <a:off x="6272986" y="572699"/>
            <a:ext cx="5090862" cy="12274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 algn="ctr">
              <a:buClr>
                <a:srgbClr val="FF5F16"/>
              </a:buClr>
              <a:buSzPct val="95000"/>
            </a:pPr>
            <a:r>
              <a:rPr lang="en-US" altLang="zh-TW" sz="3200" dirty="0">
                <a:ln w="0"/>
                <a:solidFill>
                  <a:schemeClr val="bg1"/>
                </a:solidFill>
                <a:cs typeface="+mn-ea"/>
                <a:sym typeface="+mn-lt"/>
              </a:rPr>
              <a:t>QNAP </a:t>
            </a:r>
            <a:br>
              <a:rPr lang="en-US" altLang="zh-TW" sz="3200" dirty="0">
                <a:ln w="0"/>
                <a:solidFill>
                  <a:srgbClr val="00FFFF"/>
                </a:solidFill>
                <a:cs typeface="+mn-ea"/>
                <a:sym typeface="+mn-lt"/>
              </a:rPr>
            </a:br>
            <a:r>
              <a:rPr lang="en-US" altLang="zh-TW" sz="2800" dirty="0">
                <a:ln w="0"/>
                <a:solidFill>
                  <a:srgbClr val="00FFFF"/>
                </a:solidFill>
                <a:cs typeface="+mn-ea"/>
                <a:sym typeface="+mn-lt"/>
              </a:rPr>
              <a:t>IT Virtualization Solution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6085" y="2309770"/>
            <a:ext cx="1570533" cy="77584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2" name="矩形 31"/>
          <p:cNvSpPr/>
          <p:nvPr/>
        </p:nvSpPr>
        <p:spPr>
          <a:xfrm>
            <a:off x="7166789" y="5816487"/>
            <a:ext cx="3374211" cy="381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b="1" dirty="0" err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QuCPE</a:t>
            </a:r>
            <a:endParaRPr lang="zh-TW" altLang="en-US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271" y="4644408"/>
            <a:ext cx="2605316" cy="1003494"/>
          </a:xfrm>
          <a:prstGeom prst="rect">
            <a:avLst/>
          </a:prstGeom>
          <a:effectLst>
            <a:outerShdw blurRad="431800" dist="152400" dir="5760000" sx="106000" sy="106000" algn="ctr" rotWithShape="0">
              <a:srgbClr val="000000">
                <a:alpha val="26000"/>
              </a:srgbClr>
            </a:outerShdw>
          </a:effectLst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D1CBDCE3-6167-45E0-AFDC-ADFBCDE52370}"/>
              </a:ext>
            </a:extLst>
          </p:cNvPr>
          <p:cNvSpPr txBox="1"/>
          <p:nvPr/>
        </p:nvSpPr>
        <p:spPr>
          <a:xfrm>
            <a:off x="1372959" y="651116"/>
            <a:ext cx="3842195" cy="72136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F5F16"/>
              </a:buClr>
              <a:buSzPct val="95000"/>
            </a:pPr>
            <a:r>
              <a:rPr lang="en-US" altLang="zh-TW" sz="3200" dirty="0">
                <a:ln w="0"/>
                <a:solidFill>
                  <a:srgbClr val="00FFFF"/>
                </a:solidFill>
                <a:cs typeface="+mn-ea"/>
                <a:sym typeface="+mn-lt"/>
              </a:rPr>
              <a:t>Traditional IT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1CBDCE3-6167-45E0-AFDC-ADFBCDE52370}"/>
              </a:ext>
            </a:extLst>
          </p:cNvPr>
          <p:cNvSpPr txBox="1"/>
          <p:nvPr/>
        </p:nvSpPr>
        <p:spPr>
          <a:xfrm>
            <a:off x="6913085" y="3622299"/>
            <a:ext cx="3794591" cy="90198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 algn="ctr">
              <a:buClr>
                <a:srgbClr val="FF5F16"/>
              </a:buClr>
              <a:buSzPct val="95000"/>
            </a:pPr>
            <a:r>
              <a:rPr lang="en-US" altLang="zh-TW" sz="3200" b="1" spc="-100" dirty="0">
                <a:ln w="0"/>
                <a:solidFill>
                  <a:schemeClr val="bg1"/>
                </a:solidFill>
                <a:cs typeface="+mn-ea"/>
                <a:sym typeface="+mn-lt"/>
              </a:rPr>
              <a:t>QNE</a:t>
            </a:r>
            <a:r>
              <a:rPr lang="zh-TW" altLang="en-US" sz="3200" dirty="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600" b="1" dirty="0">
                <a:ln w="0"/>
                <a:solidFill>
                  <a:schemeClr val="bg1"/>
                </a:solidFill>
                <a:cs typeface="+mn-ea"/>
                <a:sym typeface="+mn-lt"/>
              </a:rPr>
              <a:t>Operating System</a:t>
            </a:r>
            <a:endParaRPr lang="en-US" altLang="zh-TW" sz="3200" b="1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手繪多邊形 3"/>
          <p:cNvSpPr/>
          <p:nvPr/>
        </p:nvSpPr>
        <p:spPr>
          <a:xfrm>
            <a:off x="4925352" y="5218693"/>
            <a:ext cx="662731" cy="637827"/>
          </a:xfrm>
          <a:custGeom>
            <a:avLst/>
            <a:gdLst>
              <a:gd name="connsiteX0" fmla="*/ 411060 w 1031845"/>
              <a:gd name="connsiteY0" fmla="*/ 503339 h 2181137"/>
              <a:gd name="connsiteX1" fmla="*/ 385893 w 1031845"/>
              <a:gd name="connsiteY1" fmla="*/ 822121 h 2181137"/>
              <a:gd name="connsiteX2" fmla="*/ 369115 w 1031845"/>
              <a:gd name="connsiteY2" fmla="*/ 906011 h 2181137"/>
              <a:gd name="connsiteX3" fmla="*/ 377504 w 1031845"/>
              <a:gd name="connsiteY3" fmla="*/ 1233181 h 2181137"/>
              <a:gd name="connsiteX4" fmla="*/ 394282 w 1031845"/>
              <a:gd name="connsiteY4" fmla="*/ 1275126 h 2181137"/>
              <a:gd name="connsiteX5" fmla="*/ 402671 w 1031845"/>
              <a:gd name="connsiteY5" fmla="*/ 1317071 h 2181137"/>
              <a:gd name="connsiteX6" fmla="*/ 427838 w 1031845"/>
              <a:gd name="connsiteY6" fmla="*/ 1409350 h 2181137"/>
              <a:gd name="connsiteX7" fmla="*/ 436227 w 1031845"/>
              <a:gd name="connsiteY7" fmla="*/ 1434517 h 2181137"/>
              <a:gd name="connsiteX8" fmla="*/ 453005 w 1031845"/>
              <a:gd name="connsiteY8" fmla="*/ 1459684 h 2181137"/>
              <a:gd name="connsiteX9" fmla="*/ 469783 w 1031845"/>
              <a:gd name="connsiteY9" fmla="*/ 1518407 h 2181137"/>
              <a:gd name="connsiteX10" fmla="*/ 494950 w 1031845"/>
              <a:gd name="connsiteY10" fmla="*/ 1585519 h 2181137"/>
              <a:gd name="connsiteX11" fmla="*/ 503339 w 1031845"/>
              <a:gd name="connsiteY11" fmla="*/ 1677798 h 2181137"/>
              <a:gd name="connsiteX12" fmla="*/ 528506 w 1031845"/>
              <a:gd name="connsiteY12" fmla="*/ 1870745 h 2181137"/>
              <a:gd name="connsiteX13" fmla="*/ 536895 w 1031845"/>
              <a:gd name="connsiteY13" fmla="*/ 1895912 h 2181137"/>
              <a:gd name="connsiteX14" fmla="*/ 570451 w 1031845"/>
              <a:gd name="connsiteY14" fmla="*/ 1904301 h 2181137"/>
              <a:gd name="connsiteX15" fmla="*/ 671119 w 1031845"/>
              <a:gd name="connsiteY15" fmla="*/ 1895912 h 2181137"/>
              <a:gd name="connsiteX16" fmla="*/ 696286 w 1031845"/>
              <a:gd name="connsiteY16" fmla="*/ 1870745 h 2181137"/>
              <a:gd name="connsiteX17" fmla="*/ 746620 w 1031845"/>
              <a:gd name="connsiteY17" fmla="*/ 1837189 h 2181137"/>
              <a:gd name="connsiteX18" fmla="*/ 755009 w 1031845"/>
              <a:gd name="connsiteY18" fmla="*/ 1812022 h 2181137"/>
              <a:gd name="connsiteX19" fmla="*/ 805343 w 1031845"/>
              <a:gd name="connsiteY19" fmla="*/ 1753299 h 2181137"/>
              <a:gd name="connsiteX20" fmla="*/ 830510 w 1031845"/>
              <a:gd name="connsiteY20" fmla="*/ 1694576 h 2181137"/>
              <a:gd name="connsiteX21" fmla="*/ 864066 w 1031845"/>
              <a:gd name="connsiteY21" fmla="*/ 1635853 h 2181137"/>
              <a:gd name="connsiteX22" fmla="*/ 897622 w 1031845"/>
              <a:gd name="connsiteY22" fmla="*/ 1543574 h 2181137"/>
              <a:gd name="connsiteX23" fmla="*/ 914400 w 1031845"/>
              <a:gd name="connsiteY23" fmla="*/ 1451295 h 2181137"/>
              <a:gd name="connsiteX24" fmla="*/ 931178 w 1031845"/>
              <a:gd name="connsiteY24" fmla="*/ 1417739 h 2181137"/>
              <a:gd name="connsiteX25" fmla="*/ 956345 w 1031845"/>
              <a:gd name="connsiteY25" fmla="*/ 1308682 h 2181137"/>
              <a:gd name="connsiteX26" fmla="*/ 973123 w 1031845"/>
              <a:gd name="connsiteY26" fmla="*/ 1233181 h 2181137"/>
              <a:gd name="connsiteX27" fmla="*/ 998289 w 1031845"/>
              <a:gd name="connsiteY27" fmla="*/ 1174459 h 2181137"/>
              <a:gd name="connsiteX28" fmla="*/ 1015067 w 1031845"/>
              <a:gd name="connsiteY28" fmla="*/ 1065402 h 2181137"/>
              <a:gd name="connsiteX29" fmla="*/ 1031845 w 1031845"/>
              <a:gd name="connsiteY29" fmla="*/ 989901 h 2181137"/>
              <a:gd name="connsiteX30" fmla="*/ 1023456 w 1031845"/>
              <a:gd name="connsiteY30" fmla="*/ 738231 h 2181137"/>
              <a:gd name="connsiteX31" fmla="*/ 981512 w 1031845"/>
              <a:gd name="connsiteY31" fmla="*/ 687897 h 2181137"/>
              <a:gd name="connsiteX32" fmla="*/ 931178 w 1031845"/>
              <a:gd name="connsiteY32" fmla="*/ 654341 h 2181137"/>
              <a:gd name="connsiteX33" fmla="*/ 864066 w 1031845"/>
              <a:gd name="connsiteY33" fmla="*/ 662730 h 2181137"/>
              <a:gd name="connsiteX34" fmla="*/ 838899 w 1031845"/>
              <a:gd name="connsiteY34" fmla="*/ 687897 h 2181137"/>
              <a:gd name="connsiteX35" fmla="*/ 796954 w 1031845"/>
              <a:gd name="connsiteY35" fmla="*/ 721453 h 2181137"/>
              <a:gd name="connsiteX36" fmla="*/ 771787 w 1031845"/>
              <a:gd name="connsiteY36" fmla="*/ 780176 h 2181137"/>
              <a:gd name="connsiteX37" fmla="*/ 755009 w 1031845"/>
              <a:gd name="connsiteY37" fmla="*/ 805343 h 2181137"/>
              <a:gd name="connsiteX38" fmla="*/ 721453 w 1031845"/>
              <a:gd name="connsiteY38" fmla="*/ 872455 h 2181137"/>
              <a:gd name="connsiteX39" fmla="*/ 679508 w 1031845"/>
              <a:gd name="connsiteY39" fmla="*/ 981512 h 2181137"/>
              <a:gd name="connsiteX40" fmla="*/ 671119 w 1031845"/>
              <a:gd name="connsiteY40" fmla="*/ 1023457 h 2181137"/>
              <a:gd name="connsiteX41" fmla="*/ 645952 w 1031845"/>
              <a:gd name="connsiteY41" fmla="*/ 1057013 h 2181137"/>
              <a:gd name="connsiteX42" fmla="*/ 620785 w 1031845"/>
              <a:gd name="connsiteY42" fmla="*/ 1098958 h 2181137"/>
              <a:gd name="connsiteX43" fmla="*/ 612396 w 1031845"/>
              <a:gd name="connsiteY43" fmla="*/ 1124125 h 2181137"/>
              <a:gd name="connsiteX44" fmla="*/ 562062 w 1031845"/>
              <a:gd name="connsiteY44" fmla="*/ 1149292 h 2181137"/>
              <a:gd name="connsiteX45" fmla="*/ 494950 w 1031845"/>
              <a:gd name="connsiteY45" fmla="*/ 1174459 h 2181137"/>
              <a:gd name="connsiteX46" fmla="*/ 276836 w 1031845"/>
              <a:gd name="connsiteY46" fmla="*/ 1157681 h 2181137"/>
              <a:gd name="connsiteX47" fmla="*/ 243280 w 1031845"/>
              <a:gd name="connsiteY47" fmla="*/ 1140903 h 2181137"/>
              <a:gd name="connsiteX48" fmla="*/ 184557 w 1031845"/>
              <a:gd name="connsiteY48" fmla="*/ 1065402 h 2181137"/>
              <a:gd name="connsiteX49" fmla="*/ 159390 w 1031845"/>
              <a:gd name="connsiteY49" fmla="*/ 1006679 h 2181137"/>
              <a:gd name="connsiteX50" fmla="*/ 75501 w 1031845"/>
              <a:gd name="connsiteY50" fmla="*/ 889233 h 2181137"/>
              <a:gd name="connsiteX51" fmla="*/ 67112 w 1031845"/>
              <a:gd name="connsiteY51" fmla="*/ 847288 h 2181137"/>
              <a:gd name="connsiteX52" fmla="*/ 50334 w 1031845"/>
              <a:gd name="connsiteY52" fmla="*/ 805343 h 2181137"/>
              <a:gd name="connsiteX53" fmla="*/ 41945 w 1031845"/>
              <a:gd name="connsiteY53" fmla="*/ 780176 h 2181137"/>
              <a:gd name="connsiteX54" fmla="*/ 16778 w 1031845"/>
              <a:gd name="connsiteY54" fmla="*/ 511728 h 2181137"/>
              <a:gd name="connsiteX55" fmla="*/ 0 w 1031845"/>
              <a:gd name="connsiteY55" fmla="*/ 394282 h 2181137"/>
              <a:gd name="connsiteX56" fmla="*/ 83889 w 1031845"/>
              <a:gd name="connsiteY56" fmla="*/ 83890 h 2181137"/>
              <a:gd name="connsiteX57" fmla="*/ 109056 w 1031845"/>
              <a:gd name="connsiteY57" fmla="*/ 75501 h 2181137"/>
              <a:gd name="connsiteX58" fmla="*/ 536895 w 1031845"/>
              <a:gd name="connsiteY58" fmla="*/ 100668 h 2181137"/>
              <a:gd name="connsiteX59" fmla="*/ 629174 w 1031845"/>
              <a:gd name="connsiteY59" fmla="*/ 151002 h 2181137"/>
              <a:gd name="connsiteX60" fmla="*/ 721453 w 1031845"/>
              <a:gd name="connsiteY60" fmla="*/ 201336 h 2181137"/>
              <a:gd name="connsiteX61" fmla="*/ 780176 w 1031845"/>
              <a:gd name="connsiteY61" fmla="*/ 251670 h 2181137"/>
              <a:gd name="connsiteX62" fmla="*/ 864066 w 1031845"/>
              <a:gd name="connsiteY62" fmla="*/ 360726 h 2181137"/>
              <a:gd name="connsiteX63" fmla="*/ 880844 w 1031845"/>
              <a:gd name="connsiteY63" fmla="*/ 394282 h 2181137"/>
              <a:gd name="connsiteX64" fmla="*/ 973123 w 1031845"/>
              <a:gd name="connsiteY64" fmla="*/ 595618 h 2181137"/>
              <a:gd name="connsiteX65" fmla="*/ 1006678 w 1031845"/>
              <a:gd name="connsiteY65" fmla="*/ 671119 h 2181137"/>
              <a:gd name="connsiteX66" fmla="*/ 1031845 w 1031845"/>
              <a:gd name="connsiteY66" fmla="*/ 796954 h 2181137"/>
              <a:gd name="connsiteX67" fmla="*/ 1023456 w 1031845"/>
              <a:gd name="connsiteY67" fmla="*/ 1208014 h 2181137"/>
              <a:gd name="connsiteX68" fmla="*/ 981512 w 1031845"/>
              <a:gd name="connsiteY68" fmla="*/ 1283515 h 2181137"/>
              <a:gd name="connsiteX69" fmla="*/ 956345 w 1031845"/>
              <a:gd name="connsiteY69" fmla="*/ 1342238 h 2181137"/>
              <a:gd name="connsiteX70" fmla="*/ 922789 w 1031845"/>
              <a:gd name="connsiteY70" fmla="*/ 1400961 h 2181137"/>
              <a:gd name="connsiteX71" fmla="*/ 914400 w 1031845"/>
              <a:gd name="connsiteY71" fmla="*/ 1426128 h 2181137"/>
              <a:gd name="connsiteX72" fmla="*/ 897622 w 1031845"/>
              <a:gd name="connsiteY72" fmla="*/ 1451295 h 2181137"/>
              <a:gd name="connsiteX73" fmla="*/ 847288 w 1031845"/>
              <a:gd name="connsiteY73" fmla="*/ 1535185 h 2181137"/>
              <a:gd name="connsiteX74" fmla="*/ 788565 w 1031845"/>
              <a:gd name="connsiteY74" fmla="*/ 1585519 h 2181137"/>
              <a:gd name="connsiteX75" fmla="*/ 738231 w 1031845"/>
              <a:gd name="connsiteY75" fmla="*/ 1661020 h 2181137"/>
              <a:gd name="connsiteX76" fmla="*/ 704675 w 1031845"/>
              <a:gd name="connsiteY76" fmla="*/ 1677798 h 2181137"/>
              <a:gd name="connsiteX77" fmla="*/ 654341 w 1031845"/>
              <a:gd name="connsiteY77" fmla="*/ 1719743 h 2181137"/>
              <a:gd name="connsiteX78" fmla="*/ 536895 w 1031845"/>
              <a:gd name="connsiteY78" fmla="*/ 1778466 h 2181137"/>
              <a:gd name="connsiteX79" fmla="*/ 486561 w 1031845"/>
              <a:gd name="connsiteY79" fmla="*/ 1786855 h 2181137"/>
              <a:gd name="connsiteX80" fmla="*/ 394282 w 1031845"/>
              <a:gd name="connsiteY80" fmla="*/ 1845578 h 2181137"/>
              <a:gd name="connsiteX81" fmla="*/ 369115 w 1031845"/>
              <a:gd name="connsiteY81" fmla="*/ 1912690 h 2181137"/>
              <a:gd name="connsiteX82" fmla="*/ 343948 w 1031845"/>
              <a:gd name="connsiteY82" fmla="*/ 1946246 h 2181137"/>
              <a:gd name="connsiteX83" fmla="*/ 302003 w 1031845"/>
              <a:gd name="connsiteY83" fmla="*/ 1937857 h 2181137"/>
              <a:gd name="connsiteX84" fmla="*/ 218113 w 1031845"/>
              <a:gd name="connsiteY84" fmla="*/ 1770077 h 2181137"/>
              <a:gd name="connsiteX85" fmla="*/ 117445 w 1031845"/>
              <a:gd name="connsiteY85" fmla="*/ 1510018 h 2181137"/>
              <a:gd name="connsiteX86" fmla="*/ 75501 w 1031845"/>
              <a:gd name="connsiteY86" fmla="*/ 1300293 h 2181137"/>
              <a:gd name="connsiteX87" fmla="*/ 83889 w 1031845"/>
              <a:gd name="connsiteY87" fmla="*/ 956345 h 2181137"/>
              <a:gd name="connsiteX88" fmla="*/ 100667 w 1031845"/>
              <a:gd name="connsiteY88" fmla="*/ 931178 h 2181137"/>
              <a:gd name="connsiteX89" fmla="*/ 134223 w 1031845"/>
              <a:gd name="connsiteY89" fmla="*/ 889233 h 2181137"/>
              <a:gd name="connsiteX90" fmla="*/ 243280 w 1031845"/>
              <a:gd name="connsiteY90" fmla="*/ 830510 h 2181137"/>
              <a:gd name="connsiteX91" fmla="*/ 293614 w 1031845"/>
              <a:gd name="connsiteY91" fmla="*/ 788565 h 2181137"/>
              <a:gd name="connsiteX92" fmla="*/ 352337 w 1031845"/>
              <a:gd name="connsiteY92" fmla="*/ 755009 h 2181137"/>
              <a:gd name="connsiteX93" fmla="*/ 369115 w 1031845"/>
              <a:gd name="connsiteY93" fmla="*/ 729842 h 2181137"/>
              <a:gd name="connsiteX94" fmla="*/ 436227 w 1031845"/>
              <a:gd name="connsiteY94" fmla="*/ 721453 h 2181137"/>
              <a:gd name="connsiteX95" fmla="*/ 511728 w 1031845"/>
              <a:gd name="connsiteY95" fmla="*/ 687897 h 2181137"/>
              <a:gd name="connsiteX96" fmla="*/ 536895 w 1031845"/>
              <a:gd name="connsiteY96" fmla="*/ 671119 h 2181137"/>
              <a:gd name="connsiteX97" fmla="*/ 570451 w 1031845"/>
              <a:gd name="connsiteY97" fmla="*/ 662730 h 2181137"/>
              <a:gd name="connsiteX98" fmla="*/ 620785 w 1031845"/>
              <a:gd name="connsiteY98" fmla="*/ 679508 h 2181137"/>
              <a:gd name="connsiteX99" fmla="*/ 612396 w 1031845"/>
              <a:gd name="connsiteY99" fmla="*/ 1417739 h 2181137"/>
              <a:gd name="connsiteX100" fmla="*/ 587229 w 1031845"/>
              <a:gd name="connsiteY100" fmla="*/ 1442906 h 2181137"/>
              <a:gd name="connsiteX101" fmla="*/ 570451 w 1031845"/>
              <a:gd name="connsiteY101" fmla="*/ 1468073 h 2181137"/>
              <a:gd name="connsiteX102" fmla="*/ 562062 w 1031845"/>
              <a:gd name="connsiteY102" fmla="*/ 1518407 h 2181137"/>
              <a:gd name="connsiteX103" fmla="*/ 545284 w 1031845"/>
              <a:gd name="connsiteY103" fmla="*/ 1585519 h 2181137"/>
              <a:gd name="connsiteX104" fmla="*/ 536895 w 1031845"/>
              <a:gd name="connsiteY104" fmla="*/ 1728132 h 2181137"/>
              <a:gd name="connsiteX105" fmla="*/ 553673 w 1031845"/>
              <a:gd name="connsiteY105" fmla="*/ 2021747 h 2181137"/>
              <a:gd name="connsiteX106" fmla="*/ 562062 w 1031845"/>
              <a:gd name="connsiteY106" fmla="*/ 2046914 h 2181137"/>
              <a:gd name="connsiteX107" fmla="*/ 587229 w 1031845"/>
              <a:gd name="connsiteY107" fmla="*/ 2080470 h 2181137"/>
              <a:gd name="connsiteX108" fmla="*/ 620785 w 1031845"/>
              <a:gd name="connsiteY108" fmla="*/ 2105636 h 2181137"/>
              <a:gd name="connsiteX109" fmla="*/ 637563 w 1031845"/>
              <a:gd name="connsiteY109" fmla="*/ 2130803 h 2181137"/>
              <a:gd name="connsiteX110" fmla="*/ 696286 w 1031845"/>
              <a:gd name="connsiteY110" fmla="*/ 2155970 h 2181137"/>
              <a:gd name="connsiteX111" fmla="*/ 763398 w 1031845"/>
              <a:gd name="connsiteY111" fmla="*/ 2097247 h 2181137"/>
              <a:gd name="connsiteX112" fmla="*/ 780176 w 1031845"/>
              <a:gd name="connsiteY112" fmla="*/ 1879134 h 2181137"/>
              <a:gd name="connsiteX113" fmla="*/ 805343 w 1031845"/>
              <a:gd name="connsiteY113" fmla="*/ 1761688 h 2181137"/>
              <a:gd name="connsiteX114" fmla="*/ 796954 w 1031845"/>
              <a:gd name="connsiteY114" fmla="*/ 1317071 h 2181137"/>
              <a:gd name="connsiteX115" fmla="*/ 721453 w 1031845"/>
              <a:gd name="connsiteY115" fmla="*/ 1149292 h 2181137"/>
              <a:gd name="connsiteX116" fmla="*/ 679508 w 1031845"/>
              <a:gd name="connsiteY116" fmla="*/ 1023457 h 2181137"/>
              <a:gd name="connsiteX117" fmla="*/ 654341 w 1031845"/>
              <a:gd name="connsiteY117" fmla="*/ 880844 h 2181137"/>
              <a:gd name="connsiteX118" fmla="*/ 637563 w 1031845"/>
              <a:gd name="connsiteY118" fmla="*/ 830510 h 2181137"/>
              <a:gd name="connsiteX119" fmla="*/ 612396 w 1031845"/>
              <a:gd name="connsiteY119" fmla="*/ 813732 h 2181137"/>
              <a:gd name="connsiteX120" fmla="*/ 436227 w 1031845"/>
              <a:gd name="connsiteY120" fmla="*/ 838899 h 2181137"/>
              <a:gd name="connsiteX121" fmla="*/ 234891 w 1031845"/>
              <a:gd name="connsiteY121" fmla="*/ 1031846 h 2181137"/>
              <a:gd name="connsiteX122" fmla="*/ 167779 w 1031845"/>
              <a:gd name="connsiteY122" fmla="*/ 1090569 h 2181137"/>
              <a:gd name="connsiteX123" fmla="*/ 134223 w 1031845"/>
              <a:gd name="connsiteY123" fmla="*/ 1149292 h 2181137"/>
              <a:gd name="connsiteX124" fmla="*/ 75501 w 1031845"/>
              <a:gd name="connsiteY124" fmla="*/ 1333849 h 2181137"/>
              <a:gd name="connsiteX125" fmla="*/ 67112 w 1031845"/>
              <a:gd name="connsiteY125" fmla="*/ 1719743 h 2181137"/>
              <a:gd name="connsiteX126" fmla="*/ 100667 w 1031845"/>
              <a:gd name="connsiteY126" fmla="*/ 1828800 h 2181137"/>
              <a:gd name="connsiteX127" fmla="*/ 125834 w 1031845"/>
              <a:gd name="connsiteY127" fmla="*/ 1895912 h 2181137"/>
              <a:gd name="connsiteX128" fmla="*/ 192946 w 1031845"/>
              <a:gd name="connsiteY128" fmla="*/ 1963024 h 2181137"/>
              <a:gd name="connsiteX129" fmla="*/ 260058 w 1031845"/>
              <a:gd name="connsiteY129" fmla="*/ 2097247 h 2181137"/>
              <a:gd name="connsiteX130" fmla="*/ 318781 w 1031845"/>
              <a:gd name="connsiteY130" fmla="*/ 2155970 h 2181137"/>
              <a:gd name="connsiteX131" fmla="*/ 352337 w 1031845"/>
              <a:gd name="connsiteY131" fmla="*/ 2164359 h 2181137"/>
              <a:gd name="connsiteX132" fmla="*/ 402671 w 1031845"/>
              <a:gd name="connsiteY132" fmla="*/ 2181137 h 2181137"/>
              <a:gd name="connsiteX133" fmla="*/ 578840 w 1031845"/>
              <a:gd name="connsiteY133" fmla="*/ 2164359 h 2181137"/>
              <a:gd name="connsiteX134" fmla="*/ 679508 w 1031845"/>
              <a:gd name="connsiteY134" fmla="*/ 2063692 h 2181137"/>
              <a:gd name="connsiteX135" fmla="*/ 780176 w 1031845"/>
              <a:gd name="connsiteY135" fmla="*/ 1862356 h 2181137"/>
              <a:gd name="connsiteX136" fmla="*/ 822121 w 1031845"/>
              <a:gd name="connsiteY136" fmla="*/ 1736521 h 2181137"/>
              <a:gd name="connsiteX137" fmla="*/ 864066 w 1031845"/>
              <a:gd name="connsiteY137" fmla="*/ 1518407 h 2181137"/>
              <a:gd name="connsiteX138" fmla="*/ 855677 w 1031845"/>
              <a:gd name="connsiteY138" fmla="*/ 1048624 h 2181137"/>
              <a:gd name="connsiteX139" fmla="*/ 796954 w 1031845"/>
              <a:gd name="connsiteY139" fmla="*/ 914400 h 2181137"/>
              <a:gd name="connsiteX140" fmla="*/ 704675 w 1031845"/>
              <a:gd name="connsiteY140" fmla="*/ 780176 h 2181137"/>
              <a:gd name="connsiteX141" fmla="*/ 612396 w 1031845"/>
              <a:gd name="connsiteY141" fmla="*/ 604007 h 2181137"/>
              <a:gd name="connsiteX142" fmla="*/ 587229 w 1031845"/>
              <a:gd name="connsiteY142" fmla="*/ 562062 h 2181137"/>
              <a:gd name="connsiteX143" fmla="*/ 570451 w 1031845"/>
              <a:gd name="connsiteY143" fmla="*/ 536895 h 2181137"/>
              <a:gd name="connsiteX144" fmla="*/ 545284 w 1031845"/>
              <a:gd name="connsiteY144" fmla="*/ 486561 h 2181137"/>
              <a:gd name="connsiteX145" fmla="*/ 520117 w 1031845"/>
              <a:gd name="connsiteY145" fmla="*/ 469783 h 2181137"/>
              <a:gd name="connsiteX146" fmla="*/ 494950 w 1031845"/>
              <a:gd name="connsiteY146" fmla="*/ 444616 h 2181137"/>
              <a:gd name="connsiteX147" fmla="*/ 453005 w 1031845"/>
              <a:gd name="connsiteY147" fmla="*/ 453005 h 2181137"/>
              <a:gd name="connsiteX148" fmla="*/ 352337 w 1031845"/>
              <a:gd name="connsiteY148" fmla="*/ 587229 h 2181137"/>
              <a:gd name="connsiteX149" fmla="*/ 117445 w 1031845"/>
              <a:gd name="connsiteY149" fmla="*/ 1015068 h 2181137"/>
              <a:gd name="connsiteX150" fmla="*/ 58723 w 1031845"/>
              <a:gd name="connsiteY150" fmla="*/ 1149292 h 2181137"/>
              <a:gd name="connsiteX151" fmla="*/ 33556 w 1031845"/>
              <a:gd name="connsiteY151" fmla="*/ 1275126 h 2181137"/>
              <a:gd name="connsiteX152" fmla="*/ 8389 w 1031845"/>
              <a:gd name="connsiteY152" fmla="*/ 1400961 h 2181137"/>
              <a:gd name="connsiteX153" fmla="*/ 50334 w 1031845"/>
              <a:gd name="connsiteY153" fmla="*/ 1719743 h 2181137"/>
              <a:gd name="connsiteX154" fmla="*/ 75501 w 1031845"/>
              <a:gd name="connsiteY154" fmla="*/ 1753299 h 2181137"/>
              <a:gd name="connsiteX155" fmla="*/ 209724 w 1031845"/>
              <a:gd name="connsiteY155" fmla="*/ 1853967 h 2181137"/>
              <a:gd name="connsiteX156" fmla="*/ 268447 w 1031845"/>
              <a:gd name="connsiteY156" fmla="*/ 1862356 h 2181137"/>
              <a:gd name="connsiteX157" fmla="*/ 318781 w 1031845"/>
              <a:gd name="connsiteY157" fmla="*/ 1879134 h 2181137"/>
              <a:gd name="connsiteX158" fmla="*/ 545284 w 1031845"/>
              <a:gd name="connsiteY158" fmla="*/ 1862356 h 2181137"/>
              <a:gd name="connsiteX159" fmla="*/ 654341 w 1031845"/>
              <a:gd name="connsiteY159" fmla="*/ 1778466 h 2181137"/>
              <a:gd name="connsiteX160" fmla="*/ 746620 w 1031845"/>
              <a:gd name="connsiteY160" fmla="*/ 1652631 h 2181137"/>
              <a:gd name="connsiteX161" fmla="*/ 889233 w 1031845"/>
              <a:gd name="connsiteY161" fmla="*/ 1375794 h 2181137"/>
              <a:gd name="connsiteX162" fmla="*/ 880844 w 1031845"/>
              <a:gd name="connsiteY162" fmla="*/ 704675 h 2181137"/>
              <a:gd name="connsiteX163" fmla="*/ 864066 w 1031845"/>
              <a:gd name="connsiteY163" fmla="*/ 671119 h 2181137"/>
              <a:gd name="connsiteX164" fmla="*/ 822121 w 1031845"/>
              <a:gd name="connsiteY164" fmla="*/ 578840 h 2181137"/>
              <a:gd name="connsiteX165" fmla="*/ 746620 w 1031845"/>
              <a:gd name="connsiteY165" fmla="*/ 419449 h 2181137"/>
              <a:gd name="connsiteX166" fmla="*/ 687897 w 1031845"/>
              <a:gd name="connsiteY166" fmla="*/ 327170 h 2181137"/>
              <a:gd name="connsiteX167" fmla="*/ 595618 w 1031845"/>
              <a:gd name="connsiteY167" fmla="*/ 151002 h 2181137"/>
              <a:gd name="connsiteX168" fmla="*/ 587229 w 1031845"/>
              <a:gd name="connsiteY168" fmla="*/ 125835 h 2181137"/>
              <a:gd name="connsiteX169" fmla="*/ 553673 w 1031845"/>
              <a:gd name="connsiteY169" fmla="*/ 142613 h 2181137"/>
              <a:gd name="connsiteX170" fmla="*/ 461394 w 1031845"/>
              <a:gd name="connsiteY170" fmla="*/ 243281 h 2181137"/>
              <a:gd name="connsiteX171" fmla="*/ 411060 w 1031845"/>
              <a:gd name="connsiteY171" fmla="*/ 335559 h 2181137"/>
              <a:gd name="connsiteX172" fmla="*/ 276836 w 1031845"/>
              <a:gd name="connsiteY172" fmla="*/ 520117 h 2181137"/>
              <a:gd name="connsiteX173" fmla="*/ 184557 w 1031845"/>
              <a:gd name="connsiteY173" fmla="*/ 763398 h 2181137"/>
              <a:gd name="connsiteX174" fmla="*/ 159390 w 1031845"/>
              <a:gd name="connsiteY174" fmla="*/ 1577130 h 2181137"/>
              <a:gd name="connsiteX175" fmla="*/ 201335 w 1031845"/>
              <a:gd name="connsiteY175" fmla="*/ 1635853 h 2181137"/>
              <a:gd name="connsiteX176" fmla="*/ 226502 w 1031845"/>
              <a:gd name="connsiteY176" fmla="*/ 1652631 h 2181137"/>
              <a:gd name="connsiteX177" fmla="*/ 327170 w 1031845"/>
              <a:gd name="connsiteY177" fmla="*/ 1686187 h 2181137"/>
              <a:gd name="connsiteX178" fmla="*/ 671119 w 1031845"/>
              <a:gd name="connsiteY178" fmla="*/ 1661020 h 2181137"/>
              <a:gd name="connsiteX179" fmla="*/ 771787 w 1031845"/>
              <a:gd name="connsiteY179" fmla="*/ 1518407 h 2181137"/>
              <a:gd name="connsiteX180" fmla="*/ 838899 w 1031845"/>
              <a:gd name="connsiteY180" fmla="*/ 1417739 h 2181137"/>
              <a:gd name="connsiteX181" fmla="*/ 889233 w 1031845"/>
              <a:gd name="connsiteY181" fmla="*/ 1174459 h 2181137"/>
              <a:gd name="connsiteX182" fmla="*/ 847288 w 1031845"/>
              <a:gd name="connsiteY182" fmla="*/ 335559 h 2181137"/>
              <a:gd name="connsiteX183" fmla="*/ 771787 w 1031845"/>
              <a:gd name="connsiteY183" fmla="*/ 234892 h 2181137"/>
              <a:gd name="connsiteX184" fmla="*/ 671119 w 1031845"/>
              <a:gd name="connsiteY184" fmla="*/ 100668 h 2181137"/>
              <a:gd name="connsiteX185" fmla="*/ 620785 w 1031845"/>
              <a:gd name="connsiteY185" fmla="*/ 25167 h 2181137"/>
              <a:gd name="connsiteX186" fmla="*/ 595618 w 1031845"/>
              <a:gd name="connsiteY186" fmla="*/ 0 h 2181137"/>
              <a:gd name="connsiteX187" fmla="*/ 411060 w 1031845"/>
              <a:gd name="connsiteY187" fmla="*/ 159391 h 2181137"/>
              <a:gd name="connsiteX188" fmla="*/ 293614 w 1031845"/>
              <a:gd name="connsiteY188" fmla="*/ 360726 h 2181137"/>
              <a:gd name="connsiteX189" fmla="*/ 251669 w 1031845"/>
              <a:gd name="connsiteY189" fmla="*/ 469783 h 2181137"/>
              <a:gd name="connsiteX190" fmla="*/ 184557 w 1031845"/>
              <a:gd name="connsiteY190" fmla="*/ 578840 h 2181137"/>
              <a:gd name="connsiteX191" fmla="*/ 159390 w 1031845"/>
              <a:gd name="connsiteY191" fmla="*/ 679508 h 2181137"/>
              <a:gd name="connsiteX192" fmla="*/ 134223 w 1031845"/>
              <a:gd name="connsiteY192" fmla="*/ 755009 h 2181137"/>
              <a:gd name="connsiteX193" fmla="*/ 117445 w 1031845"/>
              <a:gd name="connsiteY193" fmla="*/ 838899 h 2181137"/>
              <a:gd name="connsiteX194" fmla="*/ 109056 w 1031845"/>
              <a:gd name="connsiteY194" fmla="*/ 1031846 h 2181137"/>
              <a:gd name="connsiteX195" fmla="*/ 134223 w 1031845"/>
              <a:gd name="connsiteY195" fmla="*/ 1384183 h 2181137"/>
              <a:gd name="connsiteX196" fmla="*/ 260058 w 1031845"/>
              <a:gd name="connsiteY196" fmla="*/ 1585519 h 2181137"/>
              <a:gd name="connsiteX197" fmla="*/ 310392 w 1031845"/>
              <a:gd name="connsiteY197" fmla="*/ 1661020 h 2181137"/>
              <a:gd name="connsiteX198" fmla="*/ 335559 w 1031845"/>
              <a:gd name="connsiteY198" fmla="*/ 1694576 h 2181137"/>
              <a:gd name="connsiteX199" fmla="*/ 360726 w 1031845"/>
              <a:gd name="connsiteY199" fmla="*/ 1711354 h 2181137"/>
              <a:gd name="connsiteX200" fmla="*/ 419449 w 1031845"/>
              <a:gd name="connsiteY200" fmla="*/ 1719743 h 2181137"/>
              <a:gd name="connsiteX201" fmla="*/ 629174 w 1031845"/>
              <a:gd name="connsiteY201" fmla="*/ 1786855 h 2181137"/>
              <a:gd name="connsiteX202" fmla="*/ 696286 w 1031845"/>
              <a:gd name="connsiteY202" fmla="*/ 1803633 h 2181137"/>
              <a:gd name="connsiteX203" fmla="*/ 721453 w 1031845"/>
              <a:gd name="connsiteY203" fmla="*/ 1812022 h 2181137"/>
              <a:gd name="connsiteX204" fmla="*/ 771787 w 1031845"/>
              <a:gd name="connsiteY204" fmla="*/ 1845578 h 2181137"/>
              <a:gd name="connsiteX205" fmla="*/ 788565 w 1031845"/>
              <a:gd name="connsiteY205" fmla="*/ 1870745 h 2181137"/>
              <a:gd name="connsiteX206" fmla="*/ 696286 w 1031845"/>
              <a:gd name="connsiteY206" fmla="*/ 1929468 h 2181137"/>
              <a:gd name="connsiteX207" fmla="*/ 595618 w 1031845"/>
              <a:gd name="connsiteY207" fmla="*/ 1963024 h 2181137"/>
              <a:gd name="connsiteX208" fmla="*/ 511728 w 1031845"/>
              <a:gd name="connsiteY208" fmla="*/ 2004969 h 2181137"/>
              <a:gd name="connsiteX209" fmla="*/ 184557 w 1031845"/>
              <a:gd name="connsiteY209" fmla="*/ 1954635 h 2181137"/>
              <a:gd name="connsiteX210" fmla="*/ 75501 w 1031845"/>
              <a:gd name="connsiteY210" fmla="*/ 1786855 h 2181137"/>
              <a:gd name="connsiteX211" fmla="*/ 41945 w 1031845"/>
              <a:gd name="connsiteY211" fmla="*/ 1551963 h 2181137"/>
              <a:gd name="connsiteX212" fmla="*/ 100667 w 1031845"/>
              <a:gd name="connsiteY212" fmla="*/ 981512 h 2181137"/>
              <a:gd name="connsiteX213" fmla="*/ 142612 w 1031845"/>
              <a:gd name="connsiteY213" fmla="*/ 931178 h 2181137"/>
              <a:gd name="connsiteX214" fmla="*/ 184557 w 1031845"/>
              <a:gd name="connsiteY214" fmla="*/ 847288 h 2181137"/>
              <a:gd name="connsiteX215" fmla="*/ 226502 w 1031845"/>
              <a:gd name="connsiteY215" fmla="*/ 755009 h 2181137"/>
              <a:gd name="connsiteX216" fmla="*/ 268447 w 1031845"/>
              <a:gd name="connsiteY216" fmla="*/ 704675 h 2181137"/>
              <a:gd name="connsiteX217" fmla="*/ 276836 w 1031845"/>
              <a:gd name="connsiteY217" fmla="*/ 671119 h 2181137"/>
              <a:gd name="connsiteX218" fmla="*/ 302003 w 1031845"/>
              <a:gd name="connsiteY218" fmla="*/ 637563 h 2181137"/>
              <a:gd name="connsiteX219" fmla="*/ 352337 w 1031845"/>
              <a:gd name="connsiteY219" fmla="*/ 578840 h 2181137"/>
              <a:gd name="connsiteX220" fmla="*/ 377504 w 1031845"/>
              <a:gd name="connsiteY220" fmla="*/ 562062 h 2181137"/>
              <a:gd name="connsiteX221" fmla="*/ 402671 w 1031845"/>
              <a:gd name="connsiteY221" fmla="*/ 536895 h 2181137"/>
              <a:gd name="connsiteX222" fmla="*/ 478172 w 1031845"/>
              <a:gd name="connsiteY222" fmla="*/ 562062 h 2181137"/>
              <a:gd name="connsiteX223" fmla="*/ 494950 w 1031845"/>
              <a:gd name="connsiteY223" fmla="*/ 587229 h 2181137"/>
              <a:gd name="connsiteX224" fmla="*/ 545284 w 1031845"/>
              <a:gd name="connsiteY224" fmla="*/ 771787 h 2181137"/>
              <a:gd name="connsiteX225" fmla="*/ 553673 w 1031845"/>
              <a:gd name="connsiteY225" fmla="*/ 906011 h 2181137"/>
              <a:gd name="connsiteX226" fmla="*/ 570451 w 1031845"/>
              <a:gd name="connsiteY226" fmla="*/ 1023457 h 2181137"/>
              <a:gd name="connsiteX227" fmla="*/ 562062 w 1031845"/>
              <a:gd name="connsiteY227" fmla="*/ 1426128 h 2181137"/>
              <a:gd name="connsiteX228" fmla="*/ 520117 w 1031845"/>
              <a:gd name="connsiteY228" fmla="*/ 1417739 h 2181137"/>
              <a:gd name="connsiteX229" fmla="*/ 494950 w 1031845"/>
              <a:gd name="connsiteY229" fmla="*/ 1384183 h 2181137"/>
              <a:gd name="connsiteX230" fmla="*/ 453005 w 1031845"/>
              <a:gd name="connsiteY230" fmla="*/ 1317071 h 2181137"/>
              <a:gd name="connsiteX231" fmla="*/ 444616 w 1031845"/>
              <a:gd name="connsiteY231" fmla="*/ 1283515 h 2181137"/>
              <a:gd name="connsiteX232" fmla="*/ 402671 w 1031845"/>
              <a:gd name="connsiteY232" fmla="*/ 1166070 h 2181137"/>
              <a:gd name="connsiteX233" fmla="*/ 394282 w 1031845"/>
              <a:gd name="connsiteY233" fmla="*/ 1065402 h 2181137"/>
              <a:gd name="connsiteX234" fmla="*/ 377504 w 1031845"/>
              <a:gd name="connsiteY234" fmla="*/ 973123 h 2181137"/>
              <a:gd name="connsiteX235" fmla="*/ 360726 w 1031845"/>
              <a:gd name="connsiteY235" fmla="*/ 746620 h 2181137"/>
              <a:gd name="connsiteX236" fmla="*/ 352337 w 1031845"/>
              <a:gd name="connsiteY236" fmla="*/ 704675 h 2181137"/>
              <a:gd name="connsiteX237" fmla="*/ 327170 w 1031845"/>
              <a:gd name="connsiteY237" fmla="*/ 721453 h 2181137"/>
              <a:gd name="connsiteX238" fmla="*/ 268447 w 1031845"/>
              <a:gd name="connsiteY238" fmla="*/ 755009 h 2181137"/>
              <a:gd name="connsiteX239" fmla="*/ 243280 w 1031845"/>
              <a:gd name="connsiteY239" fmla="*/ 780176 h 2181137"/>
              <a:gd name="connsiteX240" fmla="*/ 176168 w 1031845"/>
              <a:gd name="connsiteY240" fmla="*/ 796954 h 2181137"/>
              <a:gd name="connsiteX241" fmla="*/ 117445 w 1031845"/>
              <a:gd name="connsiteY241" fmla="*/ 813732 h 2181137"/>
              <a:gd name="connsiteX242" fmla="*/ 159390 w 1031845"/>
              <a:gd name="connsiteY242" fmla="*/ 838899 h 2181137"/>
              <a:gd name="connsiteX243" fmla="*/ 251669 w 1031845"/>
              <a:gd name="connsiteY243" fmla="*/ 989901 h 2181137"/>
              <a:gd name="connsiteX244" fmla="*/ 343948 w 1031845"/>
              <a:gd name="connsiteY244" fmla="*/ 1140903 h 2181137"/>
              <a:gd name="connsiteX245" fmla="*/ 419449 w 1031845"/>
              <a:gd name="connsiteY245" fmla="*/ 1291904 h 2181137"/>
              <a:gd name="connsiteX246" fmla="*/ 427838 w 1031845"/>
              <a:gd name="connsiteY246" fmla="*/ 1325460 h 2181137"/>
              <a:gd name="connsiteX247" fmla="*/ 444616 w 1031845"/>
              <a:gd name="connsiteY247" fmla="*/ 1367405 h 2181137"/>
              <a:gd name="connsiteX248" fmla="*/ 461394 w 1031845"/>
              <a:gd name="connsiteY248" fmla="*/ 1451295 h 2181137"/>
              <a:gd name="connsiteX249" fmla="*/ 494950 w 1031845"/>
              <a:gd name="connsiteY249" fmla="*/ 1593908 h 2181137"/>
              <a:gd name="connsiteX250" fmla="*/ 528506 w 1031845"/>
              <a:gd name="connsiteY250" fmla="*/ 1702965 h 2181137"/>
              <a:gd name="connsiteX251" fmla="*/ 545284 w 1031845"/>
              <a:gd name="connsiteY251" fmla="*/ 1744910 h 2181137"/>
              <a:gd name="connsiteX252" fmla="*/ 562062 w 1031845"/>
              <a:gd name="connsiteY252" fmla="*/ 1770077 h 2181137"/>
              <a:gd name="connsiteX253" fmla="*/ 511728 w 1031845"/>
              <a:gd name="connsiteY253" fmla="*/ 1753299 h 2181137"/>
              <a:gd name="connsiteX254" fmla="*/ 369115 w 1031845"/>
              <a:gd name="connsiteY254" fmla="*/ 1560352 h 2181137"/>
              <a:gd name="connsiteX255" fmla="*/ 285225 w 1031845"/>
              <a:gd name="connsiteY255" fmla="*/ 1451295 h 2181137"/>
              <a:gd name="connsiteX256" fmla="*/ 226502 w 1031845"/>
              <a:gd name="connsiteY256" fmla="*/ 1317071 h 2181137"/>
              <a:gd name="connsiteX257" fmla="*/ 134223 w 1031845"/>
              <a:gd name="connsiteY257" fmla="*/ 1040235 h 2181137"/>
              <a:gd name="connsiteX258" fmla="*/ 125834 w 1031845"/>
              <a:gd name="connsiteY258" fmla="*/ 998290 h 2181137"/>
              <a:gd name="connsiteX259" fmla="*/ 67112 w 1031845"/>
              <a:gd name="connsiteY259" fmla="*/ 788565 h 2181137"/>
              <a:gd name="connsiteX260" fmla="*/ 83889 w 1031845"/>
              <a:gd name="connsiteY260" fmla="*/ 553673 h 2181137"/>
              <a:gd name="connsiteX261" fmla="*/ 109056 w 1031845"/>
              <a:gd name="connsiteY261" fmla="*/ 520117 h 2181137"/>
              <a:gd name="connsiteX262" fmla="*/ 318781 w 1031845"/>
              <a:gd name="connsiteY262" fmla="*/ 419449 h 2181137"/>
              <a:gd name="connsiteX263" fmla="*/ 461394 w 1031845"/>
              <a:gd name="connsiteY263" fmla="*/ 343948 h 2181137"/>
              <a:gd name="connsiteX264" fmla="*/ 545284 w 1031845"/>
              <a:gd name="connsiteY264" fmla="*/ 302003 h 2181137"/>
              <a:gd name="connsiteX265" fmla="*/ 578840 w 1031845"/>
              <a:gd name="connsiteY265" fmla="*/ 285225 h 2181137"/>
              <a:gd name="connsiteX266" fmla="*/ 604007 w 1031845"/>
              <a:gd name="connsiteY266" fmla="*/ 293614 h 2181137"/>
              <a:gd name="connsiteX267" fmla="*/ 570451 w 1031845"/>
              <a:gd name="connsiteY267" fmla="*/ 377504 h 218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</a:cxnLst>
            <a:rect l="l" t="t" r="r" b="b"/>
            <a:pathLst>
              <a:path w="1031845" h="2181137">
                <a:moveTo>
                  <a:pt x="411060" y="503339"/>
                </a:moveTo>
                <a:cubicBezTo>
                  <a:pt x="366835" y="658125"/>
                  <a:pt x="410360" y="487739"/>
                  <a:pt x="385893" y="822121"/>
                </a:cubicBezTo>
                <a:cubicBezTo>
                  <a:pt x="383812" y="850562"/>
                  <a:pt x="374708" y="878048"/>
                  <a:pt x="369115" y="906011"/>
                </a:cubicBezTo>
                <a:cubicBezTo>
                  <a:pt x="371911" y="1015068"/>
                  <a:pt x="370083" y="1124341"/>
                  <a:pt x="377504" y="1233181"/>
                </a:cubicBezTo>
                <a:cubicBezTo>
                  <a:pt x="378528" y="1248205"/>
                  <a:pt x="389955" y="1260702"/>
                  <a:pt x="394282" y="1275126"/>
                </a:cubicBezTo>
                <a:cubicBezTo>
                  <a:pt x="398379" y="1288783"/>
                  <a:pt x="399213" y="1303238"/>
                  <a:pt x="402671" y="1317071"/>
                </a:cubicBezTo>
                <a:cubicBezTo>
                  <a:pt x="410404" y="1348002"/>
                  <a:pt x="419079" y="1378694"/>
                  <a:pt x="427838" y="1409350"/>
                </a:cubicBezTo>
                <a:cubicBezTo>
                  <a:pt x="430267" y="1417853"/>
                  <a:pt x="432272" y="1426608"/>
                  <a:pt x="436227" y="1434517"/>
                </a:cubicBezTo>
                <a:cubicBezTo>
                  <a:pt x="440736" y="1443535"/>
                  <a:pt x="447412" y="1451295"/>
                  <a:pt x="453005" y="1459684"/>
                </a:cubicBezTo>
                <a:cubicBezTo>
                  <a:pt x="458598" y="1479258"/>
                  <a:pt x="463345" y="1499094"/>
                  <a:pt x="469783" y="1518407"/>
                </a:cubicBezTo>
                <a:cubicBezTo>
                  <a:pt x="477338" y="1541073"/>
                  <a:pt x="490028" y="1562140"/>
                  <a:pt x="494950" y="1585519"/>
                </a:cubicBezTo>
                <a:cubicBezTo>
                  <a:pt x="501313" y="1615743"/>
                  <a:pt x="501284" y="1646980"/>
                  <a:pt x="503339" y="1677798"/>
                </a:cubicBezTo>
                <a:cubicBezTo>
                  <a:pt x="519784" y="1924478"/>
                  <a:pt x="486195" y="1772020"/>
                  <a:pt x="528506" y="1870745"/>
                </a:cubicBezTo>
                <a:cubicBezTo>
                  <a:pt x="531989" y="1878873"/>
                  <a:pt x="529990" y="1890388"/>
                  <a:pt x="536895" y="1895912"/>
                </a:cubicBezTo>
                <a:cubicBezTo>
                  <a:pt x="545898" y="1903114"/>
                  <a:pt x="559266" y="1901505"/>
                  <a:pt x="570451" y="1904301"/>
                </a:cubicBezTo>
                <a:cubicBezTo>
                  <a:pt x="604007" y="1901505"/>
                  <a:pt x="638584" y="1904588"/>
                  <a:pt x="671119" y="1895912"/>
                </a:cubicBezTo>
                <a:cubicBezTo>
                  <a:pt x="682582" y="1892855"/>
                  <a:pt x="686921" y="1878029"/>
                  <a:pt x="696286" y="1870745"/>
                </a:cubicBezTo>
                <a:cubicBezTo>
                  <a:pt x="712203" y="1858365"/>
                  <a:pt x="746620" y="1837189"/>
                  <a:pt x="746620" y="1837189"/>
                </a:cubicBezTo>
                <a:cubicBezTo>
                  <a:pt x="749416" y="1828800"/>
                  <a:pt x="750104" y="1819380"/>
                  <a:pt x="755009" y="1812022"/>
                </a:cubicBezTo>
                <a:cubicBezTo>
                  <a:pt x="801550" y="1742210"/>
                  <a:pt x="759519" y="1837309"/>
                  <a:pt x="805343" y="1753299"/>
                </a:cubicBezTo>
                <a:cubicBezTo>
                  <a:pt x="815541" y="1734603"/>
                  <a:pt x="820986" y="1713624"/>
                  <a:pt x="830510" y="1694576"/>
                </a:cubicBezTo>
                <a:cubicBezTo>
                  <a:pt x="840592" y="1674411"/>
                  <a:pt x="852881" y="1655427"/>
                  <a:pt x="864066" y="1635853"/>
                </a:cubicBezTo>
                <a:cubicBezTo>
                  <a:pt x="882981" y="1560191"/>
                  <a:pt x="858010" y="1652506"/>
                  <a:pt x="897622" y="1543574"/>
                </a:cubicBezTo>
                <a:cubicBezTo>
                  <a:pt x="914072" y="1498335"/>
                  <a:pt x="898780" y="1508569"/>
                  <a:pt x="914400" y="1451295"/>
                </a:cubicBezTo>
                <a:cubicBezTo>
                  <a:pt x="917690" y="1439230"/>
                  <a:pt x="925585" y="1428924"/>
                  <a:pt x="931178" y="1417739"/>
                </a:cubicBezTo>
                <a:cubicBezTo>
                  <a:pt x="939567" y="1381387"/>
                  <a:pt x="948252" y="1345101"/>
                  <a:pt x="956345" y="1308682"/>
                </a:cubicBezTo>
                <a:cubicBezTo>
                  <a:pt x="959573" y="1294156"/>
                  <a:pt x="967277" y="1249257"/>
                  <a:pt x="973123" y="1233181"/>
                </a:cubicBezTo>
                <a:cubicBezTo>
                  <a:pt x="980401" y="1213167"/>
                  <a:pt x="989900" y="1194033"/>
                  <a:pt x="998289" y="1174459"/>
                </a:cubicBezTo>
                <a:cubicBezTo>
                  <a:pt x="1002318" y="1146255"/>
                  <a:pt x="1009247" y="1094501"/>
                  <a:pt x="1015067" y="1065402"/>
                </a:cubicBezTo>
                <a:cubicBezTo>
                  <a:pt x="1020123" y="1040122"/>
                  <a:pt x="1026252" y="1015068"/>
                  <a:pt x="1031845" y="989901"/>
                </a:cubicBezTo>
                <a:cubicBezTo>
                  <a:pt x="1029049" y="906011"/>
                  <a:pt x="1031055" y="821823"/>
                  <a:pt x="1023456" y="738231"/>
                </a:cubicBezTo>
                <a:cubicBezTo>
                  <a:pt x="1022402" y="726642"/>
                  <a:pt x="987561" y="692602"/>
                  <a:pt x="981512" y="687897"/>
                </a:cubicBezTo>
                <a:cubicBezTo>
                  <a:pt x="965595" y="675517"/>
                  <a:pt x="931178" y="654341"/>
                  <a:pt x="931178" y="654341"/>
                </a:cubicBezTo>
                <a:cubicBezTo>
                  <a:pt x="908807" y="657137"/>
                  <a:pt x="885253" y="655025"/>
                  <a:pt x="864066" y="662730"/>
                </a:cubicBezTo>
                <a:cubicBezTo>
                  <a:pt x="852916" y="666784"/>
                  <a:pt x="847827" y="680085"/>
                  <a:pt x="838899" y="687897"/>
                </a:cubicBezTo>
                <a:cubicBezTo>
                  <a:pt x="825424" y="699688"/>
                  <a:pt x="810936" y="710268"/>
                  <a:pt x="796954" y="721453"/>
                </a:cubicBezTo>
                <a:cubicBezTo>
                  <a:pt x="788565" y="741027"/>
                  <a:pt x="781311" y="761128"/>
                  <a:pt x="771787" y="780176"/>
                </a:cubicBezTo>
                <a:cubicBezTo>
                  <a:pt x="767278" y="789194"/>
                  <a:pt x="759837" y="796492"/>
                  <a:pt x="755009" y="805343"/>
                </a:cubicBezTo>
                <a:cubicBezTo>
                  <a:pt x="743032" y="827300"/>
                  <a:pt x="731305" y="849466"/>
                  <a:pt x="721453" y="872455"/>
                </a:cubicBezTo>
                <a:cubicBezTo>
                  <a:pt x="706110" y="908254"/>
                  <a:pt x="687146" y="943320"/>
                  <a:pt x="679508" y="981512"/>
                </a:cubicBezTo>
                <a:cubicBezTo>
                  <a:pt x="676712" y="995494"/>
                  <a:pt x="676910" y="1010427"/>
                  <a:pt x="671119" y="1023457"/>
                </a:cubicBezTo>
                <a:cubicBezTo>
                  <a:pt x="665441" y="1036234"/>
                  <a:pt x="653708" y="1045380"/>
                  <a:pt x="645952" y="1057013"/>
                </a:cubicBezTo>
                <a:cubicBezTo>
                  <a:pt x="636907" y="1070580"/>
                  <a:pt x="628077" y="1084374"/>
                  <a:pt x="620785" y="1098958"/>
                </a:cubicBezTo>
                <a:cubicBezTo>
                  <a:pt x="616830" y="1106867"/>
                  <a:pt x="617920" y="1117220"/>
                  <a:pt x="612396" y="1124125"/>
                </a:cubicBezTo>
                <a:cubicBezTo>
                  <a:pt x="596368" y="1144160"/>
                  <a:pt x="582325" y="1139160"/>
                  <a:pt x="562062" y="1149292"/>
                </a:cubicBezTo>
                <a:cubicBezTo>
                  <a:pt x="504458" y="1178094"/>
                  <a:pt x="575876" y="1158274"/>
                  <a:pt x="494950" y="1174459"/>
                </a:cubicBezTo>
                <a:cubicBezTo>
                  <a:pt x="448440" y="1172437"/>
                  <a:pt x="341748" y="1185500"/>
                  <a:pt x="276836" y="1157681"/>
                </a:cubicBezTo>
                <a:cubicBezTo>
                  <a:pt x="265342" y="1152755"/>
                  <a:pt x="254465" y="1146496"/>
                  <a:pt x="243280" y="1140903"/>
                </a:cubicBezTo>
                <a:cubicBezTo>
                  <a:pt x="223706" y="1115736"/>
                  <a:pt x="197116" y="1094707"/>
                  <a:pt x="184557" y="1065402"/>
                </a:cubicBezTo>
                <a:cubicBezTo>
                  <a:pt x="176168" y="1045828"/>
                  <a:pt x="169831" y="1025240"/>
                  <a:pt x="159390" y="1006679"/>
                </a:cubicBezTo>
                <a:cubicBezTo>
                  <a:pt x="130845" y="955933"/>
                  <a:pt x="109173" y="931324"/>
                  <a:pt x="75501" y="889233"/>
                </a:cubicBezTo>
                <a:cubicBezTo>
                  <a:pt x="72705" y="875251"/>
                  <a:pt x="71209" y="860945"/>
                  <a:pt x="67112" y="847288"/>
                </a:cubicBezTo>
                <a:cubicBezTo>
                  <a:pt x="62785" y="832864"/>
                  <a:pt x="55621" y="819443"/>
                  <a:pt x="50334" y="805343"/>
                </a:cubicBezTo>
                <a:cubicBezTo>
                  <a:pt x="47229" y="797063"/>
                  <a:pt x="44741" y="788565"/>
                  <a:pt x="41945" y="780176"/>
                </a:cubicBezTo>
                <a:cubicBezTo>
                  <a:pt x="36735" y="720258"/>
                  <a:pt x="26899" y="589319"/>
                  <a:pt x="16778" y="511728"/>
                </a:cubicBezTo>
                <a:cubicBezTo>
                  <a:pt x="11663" y="472514"/>
                  <a:pt x="5593" y="433431"/>
                  <a:pt x="0" y="394282"/>
                </a:cubicBezTo>
                <a:cubicBezTo>
                  <a:pt x="51168" y="25874"/>
                  <a:pt x="-58734" y="119546"/>
                  <a:pt x="83889" y="83890"/>
                </a:cubicBezTo>
                <a:cubicBezTo>
                  <a:pt x="92468" y="81745"/>
                  <a:pt x="100667" y="78297"/>
                  <a:pt x="109056" y="75501"/>
                </a:cubicBezTo>
                <a:cubicBezTo>
                  <a:pt x="251669" y="83890"/>
                  <a:pt x="395517" y="80145"/>
                  <a:pt x="536895" y="100668"/>
                </a:cubicBezTo>
                <a:cubicBezTo>
                  <a:pt x="571570" y="105701"/>
                  <a:pt x="597835" y="135333"/>
                  <a:pt x="629174" y="151002"/>
                </a:cubicBezTo>
                <a:cubicBezTo>
                  <a:pt x="694491" y="183660"/>
                  <a:pt x="652363" y="148190"/>
                  <a:pt x="721453" y="201336"/>
                </a:cubicBezTo>
                <a:cubicBezTo>
                  <a:pt x="741888" y="217055"/>
                  <a:pt x="762543" y="232862"/>
                  <a:pt x="780176" y="251670"/>
                </a:cubicBezTo>
                <a:cubicBezTo>
                  <a:pt x="786279" y="258179"/>
                  <a:pt x="846374" y="329766"/>
                  <a:pt x="864066" y="360726"/>
                </a:cubicBezTo>
                <a:cubicBezTo>
                  <a:pt x="870271" y="371584"/>
                  <a:pt x="875578" y="382939"/>
                  <a:pt x="880844" y="394282"/>
                </a:cubicBezTo>
                <a:cubicBezTo>
                  <a:pt x="911933" y="461242"/>
                  <a:pt x="942574" y="528410"/>
                  <a:pt x="973123" y="595618"/>
                </a:cubicBezTo>
                <a:cubicBezTo>
                  <a:pt x="984519" y="620690"/>
                  <a:pt x="999998" y="644401"/>
                  <a:pt x="1006678" y="671119"/>
                </a:cubicBezTo>
                <a:cubicBezTo>
                  <a:pt x="1028252" y="757414"/>
                  <a:pt x="1020195" y="715404"/>
                  <a:pt x="1031845" y="796954"/>
                </a:cubicBezTo>
                <a:cubicBezTo>
                  <a:pt x="1029049" y="933974"/>
                  <a:pt x="1031058" y="1071176"/>
                  <a:pt x="1023456" y="1208014"/>
                </a:cubicBezTo>
                <a:cubicBezTo>
                  <a:pt x="1021411" y="1244827"/>
                  <a:pt x="997213" y="1254729"/>
                  <a:pt x="981512" y="1283515"/>
                </a:cubicBezTo>
                <a:cubicBezTo>
                  <a:pt x="971314" y="1302211"/>
                  <a:pt x="965157" y="1322851"/>
                  <a:pt x="956345" y="1342238"/>
                </a:cubicBezTo>
                <a:cubicBezTo>
                  <a:pt x="882808" y="1504019"/>
                  <a:pt x="988629" y="1269281"/>
                  <a:pt x="922789" y="1400961"/>
                </a:cubicBezTo>
                <a:cubicBezTo>
                  <a:pt x="918834" y="1408870"/>
                  <a:pt x="918355" y="1418219"/>
                  <a:pt x="914400" y="1426128"/>
                </a:cubicBezTo>
                <a:cubicBezTo>
                  <a:pt x="909891" y="1435146"/>
                  <a:pt x="902906" y="1442708"/>
                  <a:pt x="897622" y="1451295"/>
                </a:cubicBezTo>
                <a:cubicBezTo>
                  <a:pt x="880531" y="1479068"/>
                  <a:pt x="867852" y="1509875"/>
                  <a:pt x="847288" y="1535185"/>
                </a:cubicBezTo>
                <a:cubicBezTo>
                  <a:pt x="831031" y="1555194"/>
                  <a:pt x="805450" y="1566037"/>
                  <a:pt x="788565" y="1585519"/>
                </a:cubicBezTo>
                <a:cubicBezTo>
                  <a:pt x="768755" y="1608376"/>
                  <a:pt x="758577" y="1638639"/>
                  <a:pt x="738231" y="1661020"/>
                </a:cubicBezTo>
                <a:cubicBezTo>
                  <a:pt x="729819" y="1670273"/>
                  <a:pt x="714920" y="1670627"/>
                  <a:pt x="704675" y="1677798"/>
                </a:cubicBezTo>
                <a:cubicBezTo>
                  <a:pt x="686783" y="1690322"/>
                  <a:pt x="672298" y="1707311"/>
                  <a:pt x="654341" y="1719743"/>
                </a:cubicBezTo>
                <a:cubicBezTo>
                  <a:pt x="627827" y="1738099"/>
                  <a:pt x="568448" y="1768757"/>
                  <a:pt x="536895" y="1778466"/>
                </a:cubicBezTo>
                <a:cubicBezTo>
                  <a:pt x="520638" y="1783468"/>
                  <a:pt x="503339" y="1784059"/>
                  <a:pt x="486561" y="1786855"/>
                </a:cubicBezTo>
                <a:cubicBezTo>
                  <a:pt x="448989" y="1805641"/>
                  <a:pt x="418089" y="1812248"/>
                  <a:pt x="394282" y="1845578"/>
                </a:cubicBezTo>
                <a:cubicBezTo>
                  <a:pt x="352985" y="1903393"/>
                  <a:pt x="398388" y="1854144"/>
                  <a:pt x="369115" y="1912690"/>
                </a:cubicBezTo>
                <a:cubicBezTo>
                  <a:pt x="362862" y="1925196"/>
                  <a:pt x="352337" y="1935061"/>
                  <a:pt x="343948" y="1946246"/>
                </a:cubicBezTo>
                <a:cubicBezTo>
                  <a:pt x="329966" y="1943450"/>
                  <a:pt x="313039" y="1946886"/>
                  <a:pt x="302003" y="1937857"/>
                </a:cubicBezTo>
                <a:cubicBezTo>
                  <a:pt x="244017" y="1890414"/>
                  <a:pt x="243346" y="1836601"/>
                  <a:pt x="218113" y="1770077"/>
                </a:cubicBezTo>
                <a:cubicBezTo>
                  <a:pt x="179617" y="1668588"/>
                  <a:pt x="147527" y="1611544"/>
                  <a:pt x="117445" y="1510018"/>
                </a:cubicBezTo>
                <a:cubicBezTo>
                  <a:pt x="96608" y="1439692"/>
                  <a:pt x="87488" y="1372220"/>
                  <a:pt x="75501" y="1300293"/>
                </a:cubicBezTo>
                <a:cubicBezTo>
                  <a:pt x="78297" y="1185644"/>
                  <a:pt x="76088" y="1070763"/>
                  <a:pt x="83889" y="956345"/>
                </a:cubicBezTo>
                <a:cubicBezTo>
                  <a:pt x="84575" y="946286"/>
                  <a:pt x="94618" y="939244"/>
                  <a:pt x="100667" y="931178"/>
                </a:cubicBezTo>
                <a:cubicBezTo>
                  <a:pt x="111410" y="916854"/>
                  <a:pt x="121562" y="901894"/>
                  <a:pt x="134223" y="889233"/>
                </a:cubicBezTo>
                <a:cubicBezTo>
                  <a:pt x="163994" y="859462"/>
                  <a:pt x="205317" y="845695"/>
                  <a:pt x="243280" y="830510"/>
                </a:cubicBezTo>
                <a:cubicBezTo>
                  <a:pt x="260058" y="816528"/>
                  <a:pt x="275442" y="800680"/>
                  <a:pt x="293614" y="788565"/>
                </a:cubicBezTo>
                <a:cubicBezTo>
                  <a:pt x="351204" y="750172"/>
                  <a:pt x="281414" y="825932"/>
                  <a:pt x="352337" y="755009"/>
                </a:cubicBezTo>
                <a:cubicBezTo>
                  <a:pt x="359466" y="747880"/>
                  <a:pt x="359754" y="733586"/>
                  <a:pt x="369115" y="729842"/>
                </a:cubicBezTo>
                <a:cubicBezTo>
                  <a:pt x="390047" y="721469"/>
                  <a:pt x="413856" y="724249"/>
                  <a:pt x="436227" y="721453"/>
                </a:cubicBezTo>
                <a:cubicBezTo>
                  <a:pt x="506658" y="668630"/>
                  <a:pt x="430100" y="718507"/>
                  <a:pt x="511728" y="687897"/>
                </a:cubicBezTo>
                <a:cubicBezTo>
                  <a:pt x="521168" y="684357"/>
                  <a:pt x="527628" y="675091"/>
                  <a:pt x="536895" y="671119"/>
                </a:cubicBezTo>
                <a:cubicBezTo>
                  <a:pt x="547492" y="666577"/>
                  <a:pt x="559266" y="665526"/>
                  <a:pt x="570451" y="662730"/>
                </a:cubicBezTo>
                <a:cubicBezTo>
                  <a:pt x="585672" y="647509"/>
                  <a:pt x="619029" y="597875"/>
                  <a:pt x="620785" y="679508"/>
                </a:cubicBezTo>
                <a:cubicBezTo>
                  <a:pt x="626076" y="925544"/>
                  <a:pt x="623203" y="1171884"/>
                  <a:pt x="612396" y="1417739"/>
                </a:cubicBezTo>
                <a:cubicBezTo>
                  <a:pt x="611875" y="1429591"/>
                  <a:pt x="594824" y="1433792"/>
                  <a:pt x="587229" y="1442906"/>
                </a:cubicBezTo>
                <a:cubicBezTo>
                  <a:pt x="580774" y="1450651"/>
                  <a:pt x="576044" y="1459684"/>
                  <a:pt x="570451" y="1468073"/>
                </a:cubicBezTo>
                <a:cubicBezTo>
                  <a:pt x="567655" y="1484851"/>
                  <a:pt x="565626" y="1501775"/>
                  <a:pt x="562062" y="1518407"/>
                </a:cubicBezTo>
                <a:cubicBezTo>
                  <a:pt x="557230" y="1540954"/>
                  <a:pt x="548031" y="1562624"/>
                  <a:pt x="545284" y="1585519"/>
                </a:cubicBezTo>
                <a:cubicBezTo>
                  <a:pt x="539610" y="1632800"/>
                  <a:pt x="539691" y="1680594"/>
                  <a:pt x="536895" y="1728132"/>
                </a:cubicBezTo>
                <a:cubicBezTo>
                  <a:pt x="542488" y="1826004"/>
                  <a:pt x="545958" y="1924020"/>
                  <a:pt x="553673" y="2021747"/>
                </a:cubicBezTo>
                <a:cubicBezTo>
                  <a:pt x="554369" y="2030562"/>
                  <a:pt x="557675" y="2039236"/>
                  <a:pt x="562062" y="2046914"/>
                </a:cubicBezTo>
                <a:cubicBezTo>
                  <a:pt x="568999" y="2059053"/>
                  <a:pt x="577342" y="2070584"/>
                  <a:pt x="587229" y="2080470"/>
                </a:cubicBezTo>
                <a:cubicBezTo>
                  <a:pt x="597115" y="2090356"/>
                  <a:pt x="609600" y="2097247"/>
                  <a:pt x="620785" y="2105636"/>
                </a:cubicBezTo>
                <a:cubicBezTo>
                  <a:pt x="626378" y="2114025"/>
                  <a:pt x="629818" y="2124348"/>
                  <a:pt x="637563" y="2130803"/>
                </a:cubicBezTo>
                <a:cubicBezTo>
                  <a:pt x="651385" y="2142321"/>
                  <a:pt x="678802" y="2150142"/>
                  <a:pt x="696286" y="2155970"/>
                </a:cubicBezTo>
                <a:cubicBezTo>
                  <a:pt x="718657" y="2136396"/>
                  <a:pt x="754777" y="2125695"/>
                  <a:pt x="763398" y="2097247"/>
                </a:cubicBezTo>
                <a:cubicBezTo>
                  <a:pt x="784545" y="2027462"/>
                  <a:pt x="771131" y="1951490"/>
                  <a:pt x="780176" y="1879134"/>
                </a:cubicBezTo>
                <a:cubicBezTo>
                  <a:pt x="785142" y="1839406"/>
                  <a:pt x="796954" y="1800837"/>
                  <a:pt x="805343" y="1761688"/>
                </a:cubicBezTo>
                <a:cubicBezTo>
                  <a:pt x="802547" y="1613482"/>
                  <a:pt x="806498" y="1464996"/>
                  <a:pt x="796954" y="1317071"/>
                </a:cubicBezTo>
                <a:cubicBezTo>
                  <a:pt x="793680" y="1266320"/>
                  <a:pt x="740941" y="1188268"/>
                  <a:pt x="721453" y="1149292"/>
                </a:cubicBezTo>
                <a:cubicBezTo>
                  <a:pt x="705346" y="1117079"/>
                  <a:pt x="686680" y="1050351"/>
                  <a:pt x="679508" y="1023457"/>
                </a:cubicBezTo>
                <a:cubicBezTo>
                  <a:pt x="671405" y="993072"/>
                  <a:pt x="656862" y="888408"/>
                  <a:pt x="654341" y="880844"/>
                </a:cubicBezTo>
                <a:cubicBezTo>
                  <a:pt x="648748" y="864066"/>
                  <a:pt x="652278" y="840320"/>
                  <a:pt x="637563" y="830510"/>
                </a:cubicBezTo>
                <a:lnTo>
                  <a:pt x="612396" y="813732"/>
                </a:lnTo>
                <a:cubicBezTo>
                  <a:pt x="553673" y="822121"/>
                  <a:pt x="487589" y="809223"/>
                  <a:pt x="436227" y="838899"/>
                </a:cubicBezTo>
                <a:cubicBezTo>
                  <a:pt x="355741" y="885402"/>
                  <a:pt x="304846" y="970635"/>
                  <a:pt x="234891" y="1031846"/>
                </a:cubicBezTo>
                <a:cubicBezTo>
                  <a:pt x="212520" y="1051420"/>
                  <a:pt x="187124" y="1068000"/>
                  <a:pt x="167779" y="1090569"/>
                </a:cubicBezTo>
                <a:cubicBezTo>
                  <a:pt x="153107" y="1107686"/>
                  <a:pt x="143379" y="1128690"/>
                  <a:pt x="134223" y="1149292"/>
                </a:cubicBezTo>
                <a:cubicBezTo>
                  <a:pt x="105458" y="1214013"/>
                  <a:pt x="93998" y="1266025"/>
                  <a:pt x="75501" y="1333849"/>
                </a:cubicBezTo>
                <a:cubicBezTo>
                  <a:pt x="55162" y="1496564"/>
                  <a:pt x="44470" y="1525016"/>
                  <a:pt x="67112" y="1719743"/>
                </a:cubicBezTo>
                <a:cubicBezTo>
                  <a:pt x="71505" y="1757523"/>
                  <a:pt x="88640" y="1792718"/>
                  <a:pt x="100667" y="1828800"/>
                </a:cubicBezTo>
                <a:cubicBezTo>
                  <a:pt x="108222" y="1851466"/>
                  <a:pt x="112299" y="1876224"/>
                  <a:pt x="125834" y="1895912"/>
                </a:cubicBezTo>
                <a:cubicBezTo>
                  <a:pt x="143757" y="1921982"/>
                  <a:pt x="170575" y="1940653"/>
                  <a:pt x="192946" y="1963024"/>
                </a:cubicBezTo>
                <a:cubicBezTo>
                  <a:pt x="207488" y="1995743"/>
                  <a:pt x="235898" y="2066498"/>
                  <a:pt x="260058" y="2097247"/>
                </a:cubicBezTo>
                <a:cubicBezTo>
                  <a:pt x="277161" y="2119014"/>
                  <a:pt x="296393" y="2139688"/>
                  <a:pt x="318781" y="2155970"/>
                </a:cubicBezTo>
                <a:cubicBezTo>
                  <a:pt x="328105" y="2162751"/>
                  <a:pt x="341294" y="2161046"/>
                  <a:pt x="352337" y="2164359"/>
                </a:cubicBezTo>
                <a:cubicBezTo>
                  <a:pt x="369277" y="2169441"/>
                  <a:pt x="385893" y="2175544"/>
                  <a:pt x="402671" y="2181137"/>
                </a:cubicBezTo>
                <a:cubicBezTo>
                  <a:pt x="461394" y="2175544"/>
                  <a:pt x="524536" y="2187397"/>
                  <a:pt x="578840" y="2164359"/>
                </a:cubicBezTo>
                <a:cubicBezTo>
                  <a:pt x="622526" y="2145826"/>
                  <a:pt x="650052" y="2100899"/>
                  <a:pt x="679508" y="2063692"/>
                </a:cubicBezTo>
                <a:cubicBezTo>
                  <a:pt x="719667" y="2012966"/>
                  <a:pt x="757802" y="1922767"/>
                  <a:pt x="780176" y="1862356"/>
                </a:cubicBezTo>
                <a:cubicBezTo>
                  <a:pt x="795532" y="1820894"/>
                  <a:pt x="810363" y="1779143"/>
                  <a:pt x="822121" y="1736521"/>
                </a:cubicBezTo>
                <a:cubicBezTo>
                  <a:pt x="840251" y="1670798"/>
                  <a:pt x="852741" y="1586356"/>
                  <a:pt x="864066" y="1518407"/>
                </a:cubicBezTo>
                <a:cubicBezTo>
                  <a:pt x="861270" y="1361813"/>
                  <a:pt x="872973" y="1204285"/>
                  <a:pt x="855677" y="1048624"/>
                </a:cubicBezTo>
                <a:cubicBezTo>
                  <a:pt x="850284" y="1000087"/>
                  <a:pt x="815905" y="959409"/>
                  <a:pt x="796954" y="914400"/>
                </a:cubicBezTo>
                <a:cubicBezTo>
                  <a:pt x="760752" y="828421"/>
                  <a:pt x="862986" y="985981"/>
                  <a:pt x="704675" y="780176"/>
                </a:cubicBezTo>
                <a:cubicBezTo>
                  <a:pt x="678416" y="701400"/>
                  <a:pt x="698376" y="756125"/>
                  <a:pt x="612396" y="604007"/>
                </a:cubicBezTo>
                <a:cubicBezTo>
                  <a:pt x="604373" y="589812"/>
                  <a:pt x="596274" y="575629"/>
                  <a:pt x="587229" y="562062"/>
                </a:cubicBezTo>
                <a:cubicBezTo>
                  <a:pt x="581636" y="553673"/>
                  <a:pt x="575347" y="545709"/>
                  <a:pt x="570451" y="536895"/>
                </a:cubicBezTo>
                <a:cubicBezTo>
                  <a:pt x="561341" y="520497"/>
                  <a:pt x="556539" y="501568"/>
                  <a:pt x="545284" y="486561"/>
                </a:cubicBezTo>
                <a:cubicBezTo>
                  <a:pt x="539235" y="478495"/>
                  <a:pt x="527862" y="476238"/>
                  <a:pt x="520117" y="469783"/>
                </a:cubicBezTo>
                <a:cubicBezTo>
                  <a:pt x="511003" y="462188"/>
                  <a:pt x="503339" y="453005"/>
                  <a:pt x="494950" y="444616"/>
                </a:cubicBezTo>
                <a:cubicBezTo>
                  <a:pt x="480968" y="447412"/>
                  <a:pt x="464536" y="444619"/>
                  <a:pt x="453005" y="453005"/>
                </a:cubicBezTo>
                <a:cubicBezTo>
                  <a:pt x="426045" y="472612"/>
                  <a:pt x="366454" y="563112"/>
                  <a:pt x="352337" y="587229"/>
                </a:cubicBezTo>
                <a:cubicBezTo>
                  <a:pt x="309711" y="660048"/>
                  <a:pt x="168560" y="909830"/>
                  <a:pt x="117445" y="1015068"/>
                </a:cubicBezTo>
                <a:cubicBezTo>
                  <a:pt x="96109" y="1058996"/>
                  <a:pt x="78297" y="1104551"/>
                  <a:pt x="58723" y="1149292"/>
                </a:cubicBezTo>
                <a:cubicBezTo>
                  <a:pt x="50334" y="1191237"/>
                  <a:pt x="40885" y="1232983"/>
                  <a:pt x="33556" y="1275126"/>
                </a:cubicBezTo>
                <a:cubicBezTo>
                  <a:pt x="11728" y="1400639"/>
                  <a:pt x="41216" y="1286066"/>
                  <a:pt x="8389" y="1400961"/>
                </a:cubicBezTo>
                <a:cubicBezTo>
                  <a:pt x="22371" y="1507222"/>
                  <a:pt x="30280" y="1614459"/>
                  <a:pt x="50334" y="1719743"/>
                </a:cubicBezTo>
                <a:cubicBezTo>
                  <a:pt x="52950" y="1733478"/>
                  <a:pt x="65615" y="1743412"/>
                  <a:pt x="75501" y="1753299"/>
                </a:cubicBezTo>
                <a:cubicBezTo>
                  <a:pt x="112416" y="1790215"/>
                  <a:pt x="156115" y="1837472"/>
                  <a:pt x="209724" y="1853967"/>
                </a:cubicBezTo>
                <a:cubicBezTo>
                  <a:pt x="228623" y="1859782"/>
                  <a:pt x="248873" y="1859560"/>
                  <a:pt x="268447" y="1862356"/>
                </a:cubicBezTo>
                <a:cubicBezTo>
                  <a:pt x="285225" y="1867949"/>
                  <a:pt x="301095" y="1879134"/>
                  <a:pt x="318781" y="1879134"/>
                </a:cubicBezTo>
                <a:cubicBezTo>
                  <a:pt x="394489" y="1879134"/>
                  <a:pt x="472769" y="1884110"/>
                  <a:pt x="545284" y="1862356"/>
                </a:cubicBezTo>
                <a:cubicBezTo>
                  <a:pt x="589213" y="1849177"/>
                  <a:pt x="622579" y="1811551"/>
                  <a:pt x="654341" y="1778466"/>
                </a:cubicBezTo>
                <a:cubicBezTo>
                  <a:pt x="690363" y="1740943"/>
                  <a:pt x="718421" y="1696339"/>
                  <a:pt x="746620" y="1652631"/>
                </a:cubicBezTo>
                <a:cubicBezTo>
                  <a:pt x="807766" y="1557854"/>
                  <a:pt x="841316" y="1477617"/>
                  <a:pt x="889233" y="1375794"/>
                </a:cubicBezTo>
                <a:cubicBezTo>
                  <a:pt x="925775" y="1083455"/>
                  <a:pt x="917889" y="1208480"/>
                  <a:pt x="880844" y="704675"/>
                </a:cubicBezTo>
                <a:cubicBezTo>
                  <a:pt x="879927" y="692203"/>
                  <a:pt x="869354" y="682451"/>
                  <a:pt x="864066" y="671119"/>
                </a:cubicBezTo>
                <a:cubicBezTo>
                  <a:pt x="849777" y="640501"/>
                  <a:pt x="834670" y="610212"/>
                  <a:pt x="822121" y="578840"/>
                </a:cubicBezTo>
                <a:cubicBezTo>
                  <a:pt x="738686" y="370253"/>
                  <a:pt x="869553" y="651656"/>
                  <a:pt x="746620" y="419449"/>
                </a:cubicBezTo>
                <a:cubicBezTo>
                  <a:pt x="699523" y="330487"/>
                  <a:pt x="748173" y="387446"/>
                  <a:pt x="687897" y="327170"/>
                </a:cubicBezTo>
                <a:cubicBezTo>
                  <a:pt x="623151" y="169931"/>
                  <a:pt x="665526" y="220910"/>
                  <a:pt x="595618" y="151002"/>
                </a:cubicBezTo>
                <a:cubicBezTo>
                  <a:pt x="592822" y="142613"/>
                  <a:pt x="595900" y="127569"/>
                  <a:pt x="587229" y="125835"/>
                </a:cubicBezTo>
                <a:cubicBezTo>
                  <a:pt x="574966" y="123382"/>
                  <a:pt x="562815" y="134080"/>
                  <a:pt x="553673" y="142613"/>
                </a:cubicBezTo>
                <a:cubicBezTo>
                  <a:pt x="520395" y="173673"/>
                  <a:pt x="488451" y="206674"/>
                  <a:pt x="461394" y="243281"/>
                </a:cubicBezTo>
                <a:cubicBezTo>
                  <a:pt x="440568" y="271457"/>
                  <a:pt x="431153" y="306855"/>
                  <a:pt x="411060" y="335559"/>
                </a:cubicBezTo>
                <a:cubicBezTo>
                  <a:pt x="328596" y="453365"/>
                  <a:pt x="345109" y="369197"/>
                  <a:pt x="276836" y="520117"/>
                </a:cubicBezTo>
                <a:cubicBezTo>
                  <a:pt x="241088" y="599139"/>
                  <a:pt x="184557" y="763398"/>
                  <a:pt x="184557" y="763398"/>
                </a:cubicBezTo>
                <a:cubicBezTo>
                  <a:pt x="119975" y="1125055"/>
                  <a:pt x="112893" y="1072308"/>
                  <a:pt x="159390" y="1577130"/>
                </a:cubicBezTo>
                <a:cubicBezTo>
                  <a:pt x="161596" y="1601084"/>
                  <a:pt x="185354" y="1617874"/>
                  <a:pt x="201335" y="1635853"/>
                </a:cubicBezTo>
                <a:cubicBezTo>
                  <a:pt x="208033" y="1643389"/>
                  <a:pt x="217323" y="1648459"/>
                  <a:pt x="226502" y="1652631"/>
                </a:cubicBezTo>
                <a:cubicBezTo>
                  <a:pt x="274112" y="1674272"/>
                  <a:pt x="285056" y="1675659"/>
                  <a:pt x="327170" y="1686187"/>
                </a:cubicBezTo>
                <a:lnTo>
                  <a:pt x="671119" y="1661020"/>
                </a:lnTo>
                <a:cubicBezTo>
                  <a:pt x="725560" y="1640476"/>
                  <a:pt x="738752" y="1566308"/>
                  <a:pt x="771787" y="1518407"/>
                </a:cubicBezTo>
                <a:cubicBezTo>
                  <a:pt x="794683" y="1485207"/>
                  <a:pt x="838899" y="1417739"/>
                  <a:pt x="838899" y="1417739"/>
                </a:cubicBezTo>
                <a:cubicBezTo>
                  <a:pt x="868455" y="1321682"/>
                  <a:pt x="888199" y="1279922"/>
                  <a:pt x="889233" y="1174459"/>
                </a:cubicBezTo>
                <a:cubicBezTo>
                  <a:pt x="889574" y="1139650"/>
                  <a:pt x="945357" y="561116"/>
                  <a:pt x="847288" y="335559"/>
                </a:cubicBezTo>
                <a:cubicBezTo>
                  <a:pt x="803807" y="235553"/>
                  <a:pt x="813072" y="287187"/>
                  <a:pt x="771787" y="234892"/>
                </a:cubicBezTo>
                <a:cubicBezTo>
                  <a:pt x="737132" y="190996"/>
                  <a:pt x="699893" y="148625"/>
                  <a:pt x="671119" y="100668"/>
                </a:cubicBezTo>
                <a:cubicBezTo>
                  <a:pt x="652345" y="69377"/>
                  <a:pt x="644085" y="52350"/>
                  <a:pt x="620785" y="25167"/>
                </a:cubicBezTo>
                <a:cubicBezTo>
                  <a:pt x="613064" y="16159"/>
                  <a:pt x="604007" y="8389"/>
                  <a:pt x="595618" y="0"/>
                </a:cubicBezTo>
                <a:cubicBezTo>
                  <a:pt x="565448" y="24136"/>
                  <a:pt x="447325" y="111038"/>
                  <a:pt x="411060" y="159391"/>
                </a:cubicBezTo>
                <a:cubicBezTo>
                  <a:pt x="390376" y="186969"/>
                  <a:pt x="311202" y="322353"/>
                  <a:pt x="293614" y="360726"/>
                </a:cubicBezTo>
                <a:cubicBezTo>
                  <a:pt x="277386" y="396133"/>
                  <a:pt x="269087" y="434946"/>
                  <a:pt x="251669" y="469783"/>
                </a:cubicBezTo>
                <a:cubicBezTo>
                  <a:pt x="232580" y="507961"/>
                  <a:pt x="206928" y="542488"/>
                  <a:pt x="184557" y="578840"/>
                </a:cubicBezTo>
                <a:cubicBezTo>
                  <a:pt x="176168" y="612396"/>
                  <a:pt x="168892" y="646250"/>
                  <a:pt x="159390" y="679508"/>
                </a:cubicBezTo>
                <a:cubicBezTo>
                  <a:pt x="152102" y="705016"/>
                  <a:pt x="140974" y="729354"/>
                  <a:pt x="134223" y="755009"/>
                </a:cubicBezTo>
                <a:cubicBezTo>
                  <a:pt x="126966" y="782587"/>
                  <a:pt x="123038" y="810936"/>
                  <a:pt x="117445" y="838899"/>
                </a:cubicBezTo>
                <a:cubicBezTo>
                  <a:pt x="114649" y="903215"/>
                  <a:pt x="107076" y="967500"/>
                  <a:pt x="109056" y="1031846"/>
                </a:cubicBezTo>
                <a:cubicBezTo>
                  <a:pt x="112677" y="1149535"/>
                  <a:pt x="110755" y="1268800"/>
                  <a:pt x="134223" y="1384183"/>
                </a:cubicBezTo>
                <a:cubicBezTo>
                  <a:pt x="156080" y="1491647"/>
                  <a:pt x="206212" y="1513724"/>
                  <a:pt x="260058" y="1585519"/>
                </a:cubicBezTo>
                <a:cubicBezTo>
                  <a:pt x="278206" y="1609717"/>
                  <a:pt x="293175" y="1636151"/>
                  <a:pt x="310392" y="1661020"/>
                </a:cubicBezTo>
                <a:cubicBezTo>
                  <a:pt x="318351" y="1672516"/>
                  <a:pt x="325672" y="1684689"/>
                  <a:pt x="335559" y="1694576"/>
                </a:cubicBezTo>
                <a:cubicBezTo>
                  <a:pt x="342688" y="1701705"/>
                  <a:pt x="351069" y="1708457"/>
                  <a:pt x="360726" y="1711354"/>
                </a:cubicBezTo>
                <a:cubicBezTo>
                  <a:pt x="379665" y="1717036"/>
                  <a:pt x="399875" y="1716947"/>
                  <a:pt x="419449" y="1719743"/>
                </a:cubicBezTo>
                <a:cubicBezTo>
                  <a:pt x="545561" y="1798563"/>
                  <a:pt x="427525" y="1736443"/>
                  <a:pt x="629174" y="1786855"/>
                </a:cubicBezTo>
                <a:cubicBezTo>
                  <a:pt x="651545" y="1792448"/>
                  <a:pt x="674410" y="1796341"/>
                  <a:pt x="696286" y="1803633"/>
                </a:cubicBezTo>
                <a:cubicBezTo>
                  <a:pt x="704675" y="1806429"/>
                  <a:pt x="713723" y="1807728"/>
                  <a:pt x="721453" y="1812022"/>
                </a:cubicBezTo>
                <a:cubicBezTo>
                  <a:pt x="739080" y="1821815"/>
                  <a:pt x="771787" y="1845578"/>
                  <a:pt x="771787" y="1845578"/>
                </a:cubicBezTo>
                <a:cubicBezTo>
                  <a:pt x="777380" y="1853967"/>
                  <a:pt x="790752" y="1860903"/>
                  <a:pt x="788565" y="1870745"/>
                </a:cubicBezTo>
                <a:cubicBezTo>
                  <a:pt x="774697" y="1933152"/>
                  <a:pt x="744910" y="1922522"/>
                  <a:pt x="696286" y="1929468"/>
                </a:cubicBezTo>
                <a:cubicBezTo>
                  <a:pt x="619582" y="1986996"/>
                  <a:pt x="717097" y="1922531"/>
                  <a:pt x="595618" y="1963024"/>
                </a:cubicBezTo>
                <a:cubicBezTo>
                  <a:pt x="565958" y="1972911"/>
                  <a:pt x="539691" y="1990987"/>
                  <a:pt x="511728" y="2004969"/>
                </a:cubicBezTo>
                <a:cubicBezTo>
                  <a:pt x="434484" y="2002555"/>
                  <a:pt x="258296" y="2046809"/>
                  <a:pt x="184557" y="1954635"/>
                </a:cubicBezTo>
                <a:cubicBezTo>
                  <a:pt x="142888" y="1902549"/>
                  <a:pt x="111853" y="1842782"/>
                  <a:pt x="75501" y="1786855"/>
                </a:cubicBezTo>
                <a:cubicBezTo>
                  <a:pt x="56116" y="1696392"/>
                  <a:pt x="39457" y="1645272"/>
                  <a:pt x="41945" y="1551963"/>
                </a:cubicBezTo>
                <a:cubicBezTo>
                  <a:pt x="48115" y="1320578"/>
                  <a:pt x="-14964" y="1148537"/>
                  <a:pt x="100667" y="981512"/>
                </a:cubicBezTo>
                <a:cubicBezTo>
                  <a:pt x="113098" y="963555"/>
                  <a:pt x="128630" y="947956"/>
                  <a:pt x="142612" y="931178"/>
                </a:cubicBezTo>
                <a:cubicBezTo>
                  <a:pt x="185711" y="823430"/>
                  <a:pt x="129699" y="957003"/>
                  <a:pt x="184557" y="847288"/>
                </a:cubicBezTo>
                <a:cubicBezTo>
                  <a:pt x="206437" y="803529"/>
                  <a:pt x="196924" y="799376"/>
                  <a:pt x="226502" y="755009"/>
                </a:cubicBezTo>
                <a:cubicBezTo>
                  <a:pt x="238617" y="736837"/>
                  <a:pt x="254465" y="721453"/>
                  <a:pt x="268447" y="704675"/>
                </a:cubicBezTo>
                <a:cubicBezTo>
                  <a:pt x="271243" y="693490"/>
                  <a:pt x="271680" y="681431"/>
                  <a:pt x="276836" y="671119"/>
                </a:cubicBezTo>
                <a:cubicBezTo>
                  <a:pt x="283089" y="658613"/>
                  <a:pt x="293149" y="648384"/>
                  <a:pt x="302003" y="637563"/>
                </a:cubicBezTo>
                <a:cubicBezTo>
                  <a:pt x="318328" y="617610"/>
                  <a:pt x="334107" y="597070"/>
                  <a:pt x="352337" y="578840"/>
                </a:cubicBezTo>
                <a:cubicBezTo>
                  <a:pt x="359466" y="571711"/>
                  <a:pt x="369759" y="568517"/>
                  <a:pt x="377504" y="562062"/>
                </a:cubicBezTo>
                <a:cubicBezTo>
                  <a:pt x="386618" y="554467"/>
                  <a:pt x="394282" y="545284"/>
                  <a:pt x="402671" y="536895"/>
                </a:cubicBezTo>
                <a:cubicBezTo>
                  <a:pt x="427838" y="545284"/>
                  <a:pt x="454883" y="549359"/>
                  <a:pt x="478172" y="562062"/>
                </a:cubicBezTo>
                <a:cubicBezTo>
                  <a:pt x="487023" y="566890"/>
                  <a:pt x="491072" y="577922"/>
                  <a:pt x="494950" y="587229"/>
                </a:cubicBezTo>
                <a:cubicBezTo>
                  <a:pt x="520443" y="648412"/>
                  <a:pt x="530285" y="706792"/>
                  <a:pt x="545284" y="771787"/>
                </a:cubicBezTo>
                <a:cubicBezTo>
                  <a:pt x="548080" y="816528"/>
                  <a:pt x="549212" y="861405"/>
                  <a:pt x="553673" y="906011"/>
                </a:cubicBezTo>
                <a:cubicBezTo>
                  <a:pt x="557608" y="945361"/>
                  <a:pt x="569813" y="983916"/>
                  <a:pt x="570451" y="1023457"/>
                </a:cubicBezTo>
                <a:cubicBezTo>
                  <a:pt x="572616" y="1157692"/>
                  <a:pt x="564858" y="1291904"/>
                  <a:pt x="562062" y="1426128"/>
                </a:cubicBezTo>
                <a:cubicBezTo>
                  <a:pt x="548080" y="1423332"/>
                  <a:pt x="532208" y="1425296"/>
                  <a:pt x="520117" y="1417739"/>
                </a:cubicBezTo>
                <a:cubicBezTo>
                  <a:pt x="508261" y="1410329"/>
                  <a:pt x="502706" y="1395816"/>
                  <a:pt x="494950" y="1384183"/>
                </a:cubicBezTo>
                <a:cubicBezTo>
                  <a:pt x="480317" y="1362233"/>
                  <a:pt x="466987" y="1339442"/>
                  <a:pt x="453005" y="1317071"/>
                </a:cubicBezTo>
                <a:cubicBezTo>
                  <a:pt x="450209" y="1305886"/>
                  <a:pt x="448262" y="1294453"/>
                  <a:pt x="444616" y="1283515"/>
                </a:cubicBezTo>
                <a:cubicBezTo>
                  <a:pt x="431470" y="1244078"/>
                  <a:pt x="412018" y="1206576"/>
                  <a:pt x="402671" y="1166070"/>
                </a:cubicBezTo>
                <a:cubicBezTo>
                  <a:pt x="395099" y="1133260"/>
                  <a:pt x="398637" y="1098791"/>
                  <a:pt x="394282" y="1065402"/>
                </a:cubicBezTo>
                <a:cubicBezTo>
                  <a:pt x="390238" y="1034401"/>
                  <a:pt x="383097" y="1003883"/>
                  <a:pt x="377504" y="973123"/>
                </a:cubicBezTo>
                <a:cubicBezTo>
                  <a:pt x="371911" y="897622"/>
                  <a:pt x="367793" y="821997"/>
                  <a:pt x="360726" y="746620"/>
                </a:cubicBezTo>
                <a:cubicBezTo>
                  <a:pt x="359395" y="732424"/>
                  <a:pt x="363744" y="713230"/>
                  <a:pt x="352337" y="704675"/>
                </a:cubicBezTo>
                <a:cubicBezTo>
                  <a:pt x="344271" y="698626"/>
                  <a:pt x="335924" y="716451"/>
                  <a:pt x="327170" y="721453"/>
                </a:cubicBezTo>
                <a:cubicBezTo>
                  <a:pt x="301063" y="736371"/>
                  <a:pt x="290744" y="736429"/>
                  <a:pt x="268447" y="755009"/>
                </a:cubicBezTo>
                <a:cubicBezTo>
                  <a:pt x="259333" y="762604"/>
                  <a:pt x="254080" y="775267"/>
                  <a:pt x="243280" y="780176"/>
                </a:cubicBezTo>
                <a:cubicBezTo>
                  <a:pt x="222288" y="789718"/>
                  <a:pt x="198340" y="790619"/>
                  <a:pt x="176168" y="796954"/>
                </a:cubicBezTo>
                <a:lnTo>
                  <a:pt x="117445" y="813732"/>
                </a:lnTo>
                <a:cubicBezTo>
                  <a:pt x="131427" y="822121"/>
                  <a:pt x="147203" y="828066"/>
                  <a:pt x="159390" y="838899"/>
                </a:cubicBezTo>
                <a:cubicBezTo>
                  <a:pt x="195702" y="871177"/>
                  <a:pt x="237575" y="961712"/>
                  <a:pt x="251669" y="989901"/>
                </a:cubicBezTo>
                <a:cubicBezTo>
                  <a:pt x="323692" y="1133946"/>
                  <a:pt x="271131" y="1086290"/>
                  <a:pt x="343948" y="1140903"/>
                </a:cubicBezTo>
                <a:cubicBezTo>
                  <a:pt x="375338" y="1198450"/>
                  <a:pt x="398193" y="1233449"/>
                  <a:pt x="419449" y="1291904"/>
                </a:cubicBezTo>
                <a:cubicBezTo>
                  <a:pt x="423389" y="1302739"/>
                  <a:pt x="424192" y="1314522"/>
                  <a:pt x="427838" y="1325460"/>
                </a:cubicBezTo>
                <a:cubicBezTo>
                  <a:pt x="432600" y="1339746"/>
                  <a:pt x="440736" y="1352855"/>
                  <a:pt x="444616" y="1367405"/>
                </a:cubicBezTo>
                <a:cubicBezTo>
                  <a:pt x="451964" y="1394959"/>
                  <a:pt x="452376" y="1424241"/>
                  <a:pt x="461394" y="1451295"/>
                </a:cubicBezTo>
                <a:cubicBezTo>
                  <a:pt x="488080" y="1531353"/>
                  <a:pt x="442411" y="1391259"/>
                  <a:pt x="494950" y="1593908"/>
                </a:cubicBezTo>
                <a:cubicBezTo>
                  <a:pt x="504495" y="1630725"/>
                  <a:pt x="516479" y="1666883"/>
                  <a:pt x="528506" y="1702965"/>
                </a:cubicBezTo>
                <a:cubicBezTo>
                  <a:pt x="533268" y="1717251"/>
                  <a:pt x="538550" y="1731441"/>
                  <a:pt x="545284" y="1744910"/>
                </a:cubicBezTo>
                <a:cubicBezTo>
                  <a:pt x="549793" y="1753928"/>
                  <a:pt x="571843" y="1767632"/>
                  <a:pt x="562062" y="1770077"/>
                </a:cubicBezTo>
                <a:cubicBezTo>
                  <a:pt x="544904" y="1774366"/>
                  <a:pt x="528506" y="1758892"/>
                  <a:pt x="511728" y="1753299"/>
                </a:cubicBezTo>
                <a:cubicBezTo>
                  <a:pt x="366220" y="1591623"/>
                  <a:pt x="502976" y="1753707"/>
                  <a:pt x="369115" y="1560352"/>
                </a:cubicBezTo>
                <a:cubicBezTo>
                  <a:pt x="343009" y="1522644"/>
                  <a:pt x="308419" y="1490861"/>
                  <a:pt x="285225" y="1451295"/>
                </a:cubicBezTo>
                <a:cubicBezTo>
                  <a:pt x="260528" y="1409164"/>
                  <a:pt x="244402" y="1362508"/>
                  <a:pt x="226502" y="1317071"/>
                </a:cubicBezTo>
                <a:cubicBezTo>
                  <a:pt x="199905" y="1249557"/>
                  <a:pt x="154626" y="1111644"/>
                  <a:pt x="134223" y="1040235"/>
                </a:cubicBezTo>
                <a:cubicBezTo>
                  <a:pt x="130306" y="1026525"/>
                  <a:pt x="130128" y="1011887"/>
                  <a:pt x="125834" y="998290"/>
                </a:cubicBezTo>
                <a:cubicBezTo>
                  <a:pt x="65131" y="806065"/>
                  <a:pt x="97524" y="955841"/>
                  <a:pt x="67112" y="788565"/>
                </a:cubicBezTo>
                <a:cubicBezTo>
                  <a:pt x="72704" y="710268"/>
                  <a:pt x="71771" y="631229"/>
                  <a:pt x="83889" y="553673"/>
                </a:cubicBezTo>
                <a:cubicBezTo>
                  <a:pt x="86047" y="539859"/>
                  <a:pt x="96917" y="527054"/>
                  <a:pt x="109056" y="520117"/>
                </a:cubicBezTo>
                <a:cubicBezTo>
                  <a:pt x="176384" y="481644"/>
                  <a:pt x="252287" y="459345"/>
                  <a:pt x="318781" y="419449"/>
                </a:cubicBezTo>
                <a:cubicBezTo>
                  <a:pt x="465030" y="331700"/>
                  <a:pt x="343899" y="399240"/>
                  <a:pt x="461394" y="343948"/>
                </a:cubicBezTo>
                <a:cubicBezTo>
                  <a:pt x="489682" y="330636"/>
                  <a:pt x="517321" y="315985"/>
                  <a:pt x="545284" y="302003"/>
                </a:cubicBezTo>
                <a:lnTo>
                  <a:pt x="578840" y="285225"/>
                </a:lnTo>
                <a:cubicBezTo>
                  <a:pt x="587229" y="288021"/>
                  <a:pt x="604808" y="284808"/>
                  <a:pt x="604007" y="293614"/>
                </a:cubicBezTo>
                <a:cubicBezTo>
                  <a:pt x="601280" y="323608"/>
                  <a:pt x="570451" y="377504"/>
                  <a:pt x="570451" y="377504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493322" y="5390886"/>
            <a:ext cx="293874" cy="29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6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+</a:t>
            </a:r>
            <a:endParaRPr lang="zh-TW" altLang="en-US" sz="16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2206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8">
            <a:extLst>
              <a:ext uri="{FF2B5EF4-FFF2-40B4-BE49-F238E27FC236}">
                <a16:creationId xmlns:a16="http://schemas.microsoft.com/office/drawing/2014/main" id="{FAB50D91-B04A-8EEF-2A0A-1117D13AAA98}"/>
              </a:ext>
            </a:extLst>
          </p:cNvPr>
          <p:cNvSpPr/>
          <p:nvPr/>
        </p:nvSpPr>
        <p:spPr>
          <a:xfrm>
            <a:off x="725977" y="1851995"/>
            <a:ext cx="10704024" cy="1464552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4" name="矩形: 圓角 8">
            <a:extLst>
              <a:ext uri="{FF2B5EF4-FFF2-40B4-BE49-F238E27FC236}">
                <a16:creationId xmlns:a16="http://schemas.microsoft.com/office/drawing/2014/main" id="{C8D6A6B9-AEAA-F411-5A72-C4B77F7B9479}"/>
              </a:ext>
            </a:extLst>
          </p:cNvPr>
          <p:cNvSpPr/>
          <p:nvPr/>
        </p:nvSpPr>
        <p:spPr>
          <a:xfrm>
            <a:off x="725095" y="3450077"/>
            <a:ext cx="10704024" cy="1464552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5" name="矩形: 圓角 8">
            <a:extLst>
              <a:ext uri="{FF2B5EF4-FFF2-40B4-BE49-F238E27FC236}">
                <a16:creationId xmlns:a16="http://schemas.microsoft.com/office/drawing/2014/main" id="{D510B692-D1EA-EE49-65E8-365F95D6E4DB}"/>
              </a:ext>
            </a:extLst>
          </p:cNvPr>
          <p:cNvSpPr/>
          <p:nvPr/>
        </p:nvSpPr>
        <p:spPr>
          <a:xfrm>
            <a:off x="725095" y="5038534"/>
            <a:ext cx="10704024" cy="1464552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0C3478"/>
              </a:clrFrom>
              <a:clrTo>
                <a:srgbClr val="0C347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568" y="3799823"/>
            <a:ext cx="2128375" cy="645428"/>
          </a:xfrm>
          <a:prstGeom prst="round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0C3478"/>
              </a:clrFrom>
              <a:clrTo>
                <a:srgbClr val="0C347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335" y="5372295"/>
            <a:ext cx="2018411" cy="515340"/>
          </a:xfrm>
          <a:prstGeom prst="round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3650771" y="2164455"/>
            <a:ext cx="7300639" cy="8240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FF5F16"/>
              </a:buClr>
              <a:buSzPct val="95000"/>
            </a:pPr>
            <a:r>
              <a:rPr lang="en-US" altLang="zh-TW" sz="2000" dirty="0">
                <a:ln w="0"/>
                <a:solidFill>
                  <a:schemeClr val="bg1"/>
                </a:solidFill>
                <a:cs typeface="+mn-ea"/>
                <a:sym typeface="+mn-lt"/>
              </a:rPr>
              <a:t>Efficient cloud management platform allows remote deploy and manage VM or software containers to your network. </a:t>
            </a:r>
          </a:p>
        </p:txBody>
      </p:sp>
      <p:sp>
        <p:nvSpPr>
          <p:cNvPr id="7" name="矩形 6"/>
          <p:cNvSpPr/>
          <p:nvPr/>
        </p:nvSpPr>
        <p:spPr>
          <a:xfrm>
            <a:off x="1150942" y="2927176"/>
            <a:ext cx="1787280" cy="273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500" b="1" dirty="0">
                <a:solidFill>
                  <a:srgbClr val="00FFFF"/>
                </a:solidFill>
                <a:cs typeface="+mn-ea"/>
                <a:sym typeface="+mn-lt"/>
              </a:rPr>
              <a:t>AMIZ Cloud</a:t>
            </a:r>
            <a:endParaRPr lang="zh-TW" altLang="en-US" sz="1500" b="1" dirty="0">
              <a:solidFill>
                <a:srgbClr val="00FFFF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4812" y="4447542"/>
            <a:ext cx="2265639" cy="278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500" b="1" dirty="0">
                <a:solidFill>
                  <a:srgbClr val="00FFFF"/>
                </a:solidFill>
                <a:cs typeface="+mn-ea"/>
                <a:sym typeface="+mn-lt"/>
              </a:rPr>
              <a:t>QNE Operating System</a:t>
            </a:r>
            <a:endParaRPr lang="zh-TW" altLang="en-US" sz="1500" b="1" dirty="0">
              <a:solidFill>
                <a:srgbClr val="00FFFF"/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22168" y="5863676"/>
            <a:ext cx="1683531" cy="515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500" b="1" dirty="0" err="1">
                <a:solidFill>
                  <a:srgbClr val="00FFFF"/>
                </a:solidFill>
                <a:cs typeface="+mn-ea"/>
                <a:sym typeface="+mn-lt"/>
              </a:rPr>
              <a:t>QuCPE</a:t>
            </a:r>
            <a:endParaRPr lang="zh-TW" altLang="en-US" sz="1500" b="1" dirty="0">
              <a:solidFill>
                <a:srgbClr val="00FFFF"/>
              </a:solidFill>
              <a:cs typeface="+mn-ea"/>
              <a:sym typeface="+mn-lt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5C167BE7-A5A9-EF8C-46C7-226F119B7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6836" y="2160943"/>
            <a:ext cx="541807" cy="501786"/>
          </a:xfrm>
          <a:prstGeom prst="rect">
            <a:avLst/>
          </a:prstGeom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4A409ECB-9C20-4441-98BD-B94960D1488D}"/>
              </a:ext>
            </a:extLst>
          </p:cNvPr>
          <p:cNvSpPr/>
          <p:nvPr/>
        </p:nvSpPr>
        <p:spPr>
          <a:xfrm>
            <a:off x="1696201" y="2051702"/>
            <a:ext cx="763077" cy="760051"/>
          </a:xfrm>
          <a:prstGeom prst="roundRect">
            <a:avLst>
              <a:gd name="adj" fmla="val 38744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1216DE83-3052-36C1-DAD9-D2480E33B91C}"/>
              </a:ext>
            </a:extLst>
          </p:cNvPr>
          <p:cNvCxnSpPr/>
          <p:nvPr/>
        </p:nvCxnSpPr>
        <p:spPr>
          <a:xfrm>
            <a:off x="3335621" y="2308252"/>
            <a:ext cx="0" cy="742822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A43E7B06-9242-2B81-8410-7F8F0249FDBA}"/>
              </a:ext>
            </a:extLst>
          </p:cNvPr>
          <p:cNvCxnSpPr/>
          <p:nvPr/>
        </p:nvCxnSpPr>
        <p:spPr>
          <a:xfrm>
            <a:off x="3335621" y="3819341"/>
            <a:ext cx="0" cy="742822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59F74614-8E08-2C5D-34C9-78ACA242F721}"/>
              </a:ext>
            </a:extLst>
          </p:cNvPr>
          <p:cNvCxnSpPr/>
          <p:nvPr/>
        </p:nvCxnSpPr>
        <p:spPr>
          <a:xfrm>
            <a:off x="3335621" y="5414089"/>
            <a:ext cx="0" cy="742822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AAE3D75-E9E3-2990-FA32-EAF135349514}"/>
              </a:ext>
            </a:extLst>
          </p:cNvPr>
          <p:cNvSpPr txBox="1"/>
          <p:nvPr/>
        </p:nvSpPr>
        <p:spPr>
          <a:xfrm>
            <a:off x="229000" y="40455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QNAP</a:t>
            </a:r>
            <a:r>
              <a:rPr lang="zh-TW" altLang="en-US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IT virtualization solution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9A2D75B-8CF3-1BD5-91AC-D796B26D6B44}"/>
              </a:ext>
            </a:extLst>
          </p:cNvPr>
          <p:cNvSpPr txBox="1"/>
          <p:nvPr/>
        </p:nvSpPr>
        <p:spPr>
          <a:xfrm>
            <a:off x="3650770" y="3738155"/>
            <a:ext cx="7300639" cy="8240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FF5F16"/>
              </a:buClr>
              <a:buSzPct val="95000"/>
            </a:pPr>
            <a:r>
              <a:rPr lang="en-US" altLang="zh-TW" sz="2000" dirty="0">
                <a:ln w="0"/>
                <a:solidFill>
                  <a:schemeClr val="bg1"/>
                </a:solidFill>
                <a:cs typeface="+mn-ea"/>
                <a:sym typeface="+mn-lt"/>
              </a:rPr>
              <a:t>Flexible OS provides a safe, easy managed environment to attach various services, release the possibility of your network.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833362D-AFDE-59D0-089F-85C0FA52F00F}"/>
              </a:ext>
            </a:extLst>
          </p:cNvPr>
          <p:cNvSpPr txBox="1"/>
          <p:nvPr/>
        </p:nvSpPr>
        <p:spPr>
          <a:xfrm>
            <a:off x="3649136" y="5332903"/>
            <a:ext cx="7300639" cy="8240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FF5F16"/>
              </a:buClr>
              <a:buSzPct val="95000"/>
            </a:pPr>
            <a:r>
              <a:rPr lang="en-US" altLang="zh-TW" sz="2000" dirty="0">
                <a:ln w="0"/>
                <a:solidFill>
                  <a:schemeClr val="bg1"/>
                </a:solidFill>
                <a:cs typeface="+mn-ea"/>
                <a:sym typeface="+mn-lt"/>
              </a:rPr>
              <a:t>Powerful platform to carry QNE and your services. Simplify your network and make the daily operation much easier.</a:t>
            </a:r>
          </a:p>
        </p:txBody>
      </p:sp>
    </p:spTree>
    <p:extLst>
      <p:ext uri="{BB962C8B-B14F-4D97-AF65-F5344CB8AC3E}">
        <p14:creationId xmlns:p14="http://schemas.microsoft.com/office/powerpoint/2010/main" val="1740088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069762E-551A-E053-47E9-AF7A456A02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181406" y="0"/>
            <a:ext cx="1198880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3CEAD5B-1795-6FD2-8005-3565098BD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-889" r="37928" b="2486"/>
          <a:stretch/>
        </p:blipFill>
        <p:spPr>
          <a:xfrm>
            <a:off x="5153127" y="-118795"/>
            <a:ext cx="6514570" cy="705736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D60C5770-A7EB-C739-0F6E-3A8BB1549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5974" y="1053151"/>
            <a:ext cx="2112542" cy="1478780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12A36037-3802-A63C-D3AF-641E582E1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0057" y="2974812"/>
            <a:ext cx="2088309" cy="611576"/>
          </a:xfrm>
          <a:prstGeom prst="rect">
            <a:avLst/>
          </a:prstGeom>
        </p:spPr>
      </p:pic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992CBF2-C162-AFF1-7D3E-3FD3AB3C6D57}"/>
              </a:ext>
            </a:extLst>
          </p:cNvPr>
          <p:cNvCxnSpPr>
            <a:cxnSpLocks/>
          </p:cNvCxnSpPr>
          <p:nvPr/>
        </p:nvCxnSpPr>
        <p:spPr>
          <a:xfrm>
            <a:off x="7195974" y="2742769"/>
            <a:ext cx="2112542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形 22">
            <a:extLst>
              <a:ext uri="{FF2B5EF4-FFF2-40B4-BE49-F238E27FC236}">
                <a16:creationId xmlns:a16="http://schemas.microsoft.com/office/drawing/2014/main" id="{2B0F3837-318B-5EB8-A95E-5CB04F7417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8134" y="1756890"/>
            <a:ext cx="1845662" cy="2435844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18A60088-881F-38B3-75DB-7838D0CDE8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8134" y="4624538"/>
            <a:ext cx="3286676" cy="4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84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112;gc428d55399_0_337">
            <a:extLst>
              <a:ext uri="{FF2B5EF4-FFF2-40B4-BE49-F238E27FC236}">
                <a16:creationId xmlns:a16="http://schemas.microsoft.com/office/drawing/2014/main" id="{644301A0-875C-E961-6A5A-CD24B7424A8D}"/>
              </a:ext>
            </a:extLst>
          </p:cNvPr>
          <p:cNvGrpSpPr/>
          <p:nvPr/>
        </p:nvGrpSpPr>
        <p:grpSpPr>
          <a:xfrm>
            <a:off x="3999542" y="1933511"/>
            <a:ext cx="8446458" cy="1317050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11" name="Google Shape;1114;gc428d55399_0_337">
              <a:extLst>
                <a:ext uri="{FF2B5EF4-FFF2-40B4-BE49-F238E27FC236}">
                  <a16:creationId xmlns:a16="http://schemas.microsoft.com/office/drawing/2014/main" id="{3CACF055-74DA-C6DA-8415-C6CC359F4271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13;gc428d55399_0_337">
              <a:extLst>
                <a:ext uri="{FF2B5EF4-FFF2-40B4-BE49-F238E27FC236}">
                  <a16:creationId xmlns:a16="http://schemas.microsoft.com/office/drawing/2014/main" id="{16011931-1D80-54D0-766B-747905527E2A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矩形: 圓角 8">
            <a:extLst>
              <a:ext uri="{FF2B5EF4-FFF2-40B4-BE49-F238E27FC236}">
                <a16:creationId xmlns:a16="http://schemas.microsoft.com/office/drawing/2014/main" id="{93C55449-94A1-84FE-E475-126C387C6860}"/>
              </a:ext>
            </a:extLst>
          </p:cNvPr>
          <p:cNvSpPr/>
          <p:nvPr/>
        </p:nvSpPr>
        <p:spPr>
          <a:xfrm>
            <a:off x="545362" y="1922715"/>
            <a:ext cx="3227498" cy="1317051"/>
          </a:xfrm>
          <a:prstGeom prst="roundRect">
            <a:avLst>
              <a:gd name="adj" fmla="val 0"/>
            </a:avLst>
          </a:prstGeom>
          <a:solidFill>
            <a:srgbClr val="0505AB">
              <a:alpha val="33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000" kern="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A32C388-97E3-475C-9DD1-9CD331B98FFD}"/>
              </a:ext>
            </a:extLst>
          </p:cNvPr>
          <p:cNvSpPr txBox="1"/>
          <p:nvPr/>
        </p:nvSpPr>
        <p:spPr>
          <a:xfrm>
            <a:off x="4247489" y="1990778"/>
            <a:ext cx="6787609" cy="546466"/>
          </a:xfrm>
          <a:prstGeom prst="rect">
            <a:avLst/>
          </a:prstGeom>
          <a:noFill/>
          <a:effectLst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TW" sz="2100" b="1" dirty="0">
                <a:ln w="0">
                  <a:noFill/>
                </a:ln>
                <a:solidFill>
                  <a:srgbClr val="203864"/>
                </a:solidFill>
                <a:cs typeface="+mn-ea"/>
                <a:sym typeface="+mn-lt"/>
              </a:rPr>
              <a:t>QNE (QNAP Network Equipment OS)</a:t>
            </a:r>
          </a:p>
        </p:txBody>
      </p:sp>
      <p:sp>
        <p:nvSpPr>
          <p:cNvPr id="5" name="矩形: 圓角 13">
            <a:extLst>
              <a:ext uri="{FF2B5EF4-FFF2-40B4-BE49-F238E27FC236}">
                <a16:creationId xmlns:a16="http://schemas.microsoft.com/office/drawing/2014/main" id="{8177B7A4-937B-4F53-BD5D-E924F1E667E6}"/>
              </a:ext>
            </a:extLst>
          </p:cNvPr>
          <p:cNvSpPr/>
          <p:nvPr/>
        </p:nvSpPr>
        <p:spPr>
          <a:xfrm>
            <a:off x="545362" y="1990778"/>
            <a:ext cx="3227499" cy="1203822"/>
          </a:xfrm>
          <a:prstGeom prst="roundRect">
            <a:avLst>
              <a:gd name="adj" fmla="val 3442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cs typeface="+mn-ea"/>
                <a:sym typeface="+mn-lt"/>
              </a:rPr>
              <a:t>Next generation OS</a:t>
            </a:r>
            <a:endParaRPr lang="zh-TW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375AA11-11B1-BCCE-0310-17ABBBFD2743}"/>
              </a:ext>
            </a:extLst>
          </p:cNvPr>
          <p:cNvSpPr txBox="1"/>
          <p:nvPr/>
        </p:nvSpPr>
        <p:spPr>
          <a:xfrm>
            <a:off x="4254517" y="2370828"/>
            <a:ext cx="6780581" cy="1116530"/>
          </a:xfrm>
          <a:prstGeom prst="rect">
            <a:avLst/>
          </a:prstGeom>
          <a:noFill/>
          <a:effectLst/>
        </p:spPr>
        <p:txBody>
          <a:bodyPr wrap="square" rtlCol="0" anchor="t" anchorCtr="0">
            <a:noAutofit/>
          </a:bodyPr>
          <a:lstStyle/>
          <a:p>
            <a:pPr marL="177800" indent="-177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203864"/>
                </a:solidFill>
                <a:cs typeface="+mn-ea"/>
                <a:sym typeface="+mn-lt"/>
              </a:rPr>
              <a:t>Inherit the experiences for Enterprise storage OS </a:t>
            </a:r>
          </a:p>
          <a:p>
            <a:pPr marL="177800" indent="-177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203864"/>
                </a:solidFill>
                <a:cs typeface="+mn-ea"/>
                <a:sym typeface="+mn-lt"/>
              </a:rPr>
              <a:t>The foundation for QNAP next generation products </a:t>
            </a:r>
            <a:endParaRPr lang="zh-TW" altLang="en-US" dirty="0">
              <a:solidFill>
                <a:srgbClr val="203864"/>
              </a:solidFill>
              <a:cs typeface="+mn-ea"/>
              <a:sym typeface="+mn-lt"/>
            </a:endParaRPr>
          </a:p>
        </p:txBody>
      </p:sp>
      <p:grpSp>
        <p:nvGrpSpPr>
          <p:cNvPr id="19" name="Google Shape;1112;gc428d55399_0_337">
            <a:extLst>
              <a:ext uri="{FF2B5EF4-FFF2-40B4-BE49-F238E27FC236}">
                <a16:creationId xmlns:a16="http://schemas.microsoft.com/office/drawing/2014/main" id="{08FD1F1B-BA5B-9110-EB00-4265765D5117}"/>
              </a:ext>
            </a:extLst>
          </p:cNvPr>
          <p:cNvGrpSpPr/>
          <p:nvPr/>
        </p:nvGrpSpPr>
        <p:grpSpPr>
          <a:xfrm>
            <a:off x="3999542" y="3560968"/>
            <a:ext cx="8446458" cy="1317050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0" name="Google Shape;1114;gc428d55399_0_337">
              <a:extLst>
                <a:ext uri="{FF2B5EF4-FFF2-40B4-BE49-F238E27FC236}">
                  <a16:creationId xmlns:a16="http://schemas.microsoft.com/office/drawing/2014/main" id="{CAE08F81-8F29-0E48-B298-94D4E5135870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113;gc428d55399_0_337">
              <a:extLst>
                <a:ext uri="{FF2B5EF4-FFF2-40B4-BE49-F238E27FC236}">
                  <a16:creationId xmlns:a16="http://schemas.microsoft.com/office/drawing/2014/main" id="{943BDE4F-4900-6ED2-361F-F710C4166105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矩形: 圓角 8">
            <a:extLst>
              <a:ext uri="{FF2B5EF4-FFF2-40B4-BE49-F238E27FC236}">
                <a16:creationId xmlns:a16="http://schemas.microsoft.com/office/drawing/2014/main" id="{3811B86B-C4FD-82E6-1A86-92D3A4D380F7}"/>
              </a:ext>
            </a:extLst>
          </p:cNvPr>
          <p:cNvSpPr/>
          <p:nvPr/>
        </p:nvSpPr>
        <p:spPr>
          <a:xfrm>
            <a:off x="545362" y="3550172"/>
            <a:ext cx="3227498" cy="1317051"/>
          </a:xfrm>
          <a:prstGeom prst="roundRect">
            <a:avLst>
              <a:gd name="adj" fmla="val 0"/>
            </a:avLst>
          </a:prstGeom>
          <a:solidFill>
            <a:srgbClr val="0505AB">
              <a:alpha val="33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000" kern="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0DEBBA2-7C49-0E52-A2C9-B595045BD66A}"/>
              </a:ext>
            </a:extLst>
          </p:cNvPr>
          <p:cNvSpPr txBox="1"/>
          <p:nvPr/>
        </p:nvSpPr>
        <p:spPr>
          <a:xfrm>
            <a:off x="4247489" y="3618235"/>
            <a:ext cx="6787609" cy="546466"/>
          </a:xfrm>
          <a:prstGeom prst="rect">
            <a:avLst/>
          </a:prstGeom>
          <a:noFill/>
          <a:effectLst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TW" sz="2100" b="1" dirty="0">
                <a:ln w="0">
                  <a:noFill/>
                </a:ln>
                <a:solidFill>
                  <a:srgbClr val="203864"/>
                </a:solidFill>
                <a:cs typeface="+mn-ea"/>
                <a:sym typeface="+mn-lt"/>
              </a:rPr>
              <a:t>Break-through architecture</a:t>
            </a:r>
          </a:p>
        </p:txBody>
      </p:sp>
      <p:sp>
        <p:nvSpPr>
          <p:cNvPr id="24" name="矩形: 圓角 13">
            <a:extLst>
              <a:ext uri="{FF2B5EF4-FFF2-40B4-BE49-F238E27FC236}">
                <a16:creationId xmlns:a16="http://schemas.microsoft.com/office/drawing/2014/main" id="{6C7E3003-D030-4FF2-88E9-21E06EF5C8C8}"/>
              </a:ext>
            </a:extLst>
          </p:cNvPr>
          <p:cNvSpPr/>
          <p:nvPr/>
        </p:nvSpPr>
        <p:spPr>
          <a:xfrm>
            <a:off x="545362" y="3618235"/>
            <a:ext cx="3196187" cy="1203822"/>
          </a:xfrm>
          <a:prstGeom prst="roundRect">
            <a:avLst>
              <a:gd name="adj" fmla="val 3442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ts val="2800"/>
              </a:lnSpc>
            </a:pPr>
            <a:r>
              <a:rPr lang="en-US" altLang="zh-TW" sz="2000" b="1" dirty="0">
                <a:solidFill>
                  <a:schemeClr val="bg1"/>
                </a:solidFill>
                <a:cs typeface="+mn-ea"/>
                <a:sym typeface="+mn-lt"/>
              </a:rPr>
              <a:t>Break-through design </a:t>
            </a:r>
          </a:p>
          <a:p>
            <a:pPr algn="ctr">
              <a:lnSpc>
                <a:spcPts val="2800"/>
              </a:lnSpc>
            </a:pPr>
            <a:r>
              <a:rPr lang="en-US" altLang="zh-TW" sz="2000" b="1" dirty="0">
                <a:solidFill>
                  <a:schemeClr val="bg1"/>
                </a:solidFill>
                <a:cs typeface="+mn-ea"/>
                <a:sym typeface="+mn-lt"/>
              </a:rPr>
              <a:t>than legacy Servers </a:t>
            </a:r>
            <a:endParaRPr lang="zh-TW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0FBA9F8-8A50-C07A-E280-B165F9D6BC80}"/>
              </a:ext>
            </a:extLst>
          </p:cNvPr>
          <p:cNvSpPr txBox="1"/>
          <p:nvPr/>
        </p:nvSpPr>
        <p:spPr>
          <a:xfrm>
            <a:off x="4254517" y="3998285"/>
            <a:ext cx="7038574" cy="1116530"/>
          </a:xfrm>
          <a:prstGeom prst="rect">
            <a:avLst/>
          </a:prstGeom>
          <a:noFill/>
          <a:effectLst/>
        </p:spPr>
        <p:txBody>
          <a:bodyPr wrap="square" rtlCol="0" anchor="t" anchorCtr="0">
            <a:noAutofit/>
          </a:bodyPr>
          <a:lstStyle/>
          <a:p>
            <a:pPr marL="177800" indent="-177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203864"/>
                </a:solidFill>
                <a:cs typeface="+mn-ea"/>
                <a:sym typeface="+mn-lt"/>
              </a:rPr>
              <a:t>Redesigned architecture for virtualized services </a:t>
            </a:r>
          </a:p>
          <a:p>
            <a:pPr marL="177800" indent="-177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203864"/>
                </a:solidFill>
                <a:cs typeface="+mn-ea"/>
                <a:sym typeface="+mn-lt"/>
              </a:rPr>
              <a:t>Extremely fast service’s response and migration</a:t>
            </a:r>
          </a:p>
        </p:txBody>
      </p:sp>
      <p:grpSp>
        <p:nvGrpSpPr>
          <p:cNvPr id="26" name="Google Shape;1112;gc428d55399_0_337">
            <a:extLst>
              <a:ext uri="{FF2B5EF4-FFF2-40B4-BE49-F238E27FC236}">
                <a16:creationId xmlns:a16="http://schemas.microsoft.com/office/drawing/2014/main" id="{AC06BE9A-BBA2-1744-BF3F-CEC0082ABDCB}"/>
              </a:ext>
            </a:extLst>
          </p:cNvPr>
          <p:cNvGrpSpPr/>
          <p:nvPr/>
        </p:nvGrpSpPr>
        <p:grpSpPr>
          <a:xfrm>
            <a:off x="3999542" y="5155202"/>
            <a:ext cx="8446458" cy="1317050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7" name="Google Shape;1114;gc428d55399_0_337">
              <a:extLst>
                <a:ext uri="{FF2B5EF4-FFF2-40B4-BE49-F238E27FC236}">
                  <a16:creationId xmlns:a16="http://schemas.microsoft.com/office/drawing/2014/main" id="{3DFF3FE3-FCD4-1589-4C28-6FE763EAD10A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1113;gc428d55399_0_337">
              <a:extLst>
                <a:ext uri="{FF2B5EF4-FFF2-40B4-BE49-F238E27FC236}">
                  <a16:creationId xmlns:a16="http://schemas.microsoft.com/office/drawing/2014/main" id="{19FFE360-148B-56FB-0070-1380CBEEAEAE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矩形: 圓角 8">
            <a:extLst>
              <a:ext uri="{FF2B5EF4-FFF2-40B4-BE49-F238E27FC236}">
                <a16:creationId xmlns:a16="http://schemas.microsoft.com/office/drawing/2014/main" id="{D7623C8D-6C92-63A4-31B0-AD376DD3D2E3}"/>
              </a:ext>
            </a:extLst>
          </p:cNvPr>
          <p:cNvSpPr/>
          <p:nvPr/>
        </p:nvSpPr>
        <p:spPr>
          <a:xfrm>
            <a:off x="545362" y="5154031"/>
            <a:ext cx="3227498" cy="1317051"/>
          </a:xfrm>
          <a:prstGeom prst="roundRect">
            <a:avLst>
              <a:gd name="adj" fmla="val 0"/>
            </a:avLst>
          </a:prstGeom>
          <a:solidFill>
            <a:srgbClr val="0505AB">
              <a:alpha val="33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000" kern="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14CEAB-6142-7A95-577D-6AA0595B39B3}"/>
              </a:ext>
            </a:extLst>
          </p:cNvPr>
          <p:cNvSpPr txBox="1"/>
          <p:nvPr/>
        </p:nvSpPr>
        <p:spPr>
          <a:xfrm>
            <a:off x="4247489" y="5212469"/>
            <a:ext cx="7944511" cy="546466"/>
          </a:xfrm>
          <a:prstGeom prst="rect">
            <a:avLst/>
          </a:prstGeom>
          <a:noFill/>
          <a:effectLst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TW" sz="2100" b="1" dirty="0">
                <a:ln w="0">
                  <a:noFill/>
                </a:ln>
                <a:solidFill>
                  <a:srgbClr val="203864"/>
                </a:solidFill>
                <a:cs typeface="+mn-ea"/>
                <a:sym typeface="+mn-lt"/>
              </a:rPr>
              <a:t>Flexible software-defined and virtualized technologies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720FCAB-0DD1-36D0-37F5-132614800CF1}"/>
              </a:ext>
            </a:extLst>
          </p:cNvPr>
          <p:cNvSpPr txBox="1"/>
          <p:nvPr/>
        </p:nvSpPr>
        <p:spPr>
          <a:xfrm>
            <a:off x="4254517" y="5592519"/>
            <a:ext cx="7038574" cy="1116530"/>
          </a:xfrm>
          <a:prstGeom prst="rect">
            <a:avLst/>
          </a:prstGeom>
          <a:noFill/>
          <a:effectLst/>
        </p:spPr>
        <p:txBody>
          <a:bodyPr wrap="square" rtlCol="0" anchor="t" anchorCtr="0">
            <a:noAutofit/>
          </a:bodyPr>
          <a:lstStyle/>
          <a:p>
            <a:pPr marL="177800" indent="-177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203864"/>
                </a:solidFill>
                <a:cs typeface="+mn-ea"/>
                <a:sym typeface="+mn-lt"/>
              </a:rPr>
              <a:t>Simplified the IT management for SD-Branch</a:t>
            </a:r>
          </a:p>
          <a:p>
            <a:pPr marL="177800" indent="-177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rgbClr val="203864"/>
                </a:solidFill>
                <a:cs typeface="+mn-ea"/>
                <a:sym typeface="+mn-lt"/>
              </a:rPr>
              <a:t>Remotely adjustment along with business locations</a:t>
            </a:r>
            <a:endParaRPr lang="zh-TW" altLang="en-US" dirty="0">
              <a:solidFill>
                <a:srgbClr val="203864"/>
              </a:solidFill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98B79C9-F133-A019-D6F2-A77B73502087}"/>
              </a:ext>
            </a:extLst>
          </p:cNvPr>
          <p:cNvSpPr txBox="1"/>
          <p:nvPr/>
        </p:nvSpPr>
        <p:spPr>
          <a:xfrm>
            <a:off x="325253" y="432820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Next-generation Operating System</a:t>
            </a:r>
          </a:p>
        </p:txBody>
      </p:sp>
      <p:sp>
        <p:nvSpPr>
          <p:cNvPr id="35" name="矩形: 圓角 13">
            <a:extLst>
              <a:ext uri="{FF2B5EF4-FFF2-40B4-BE49-F238E27FC236}">
                <a16:creationId xmlns:a16="http://schemas.microsoft.com/office/drawing/2014/main" id="{8FD6F4EF-E024-B729-7512-E0F0FC8C3D47}"/>
              </a:ext>
            </a:extLst>
          </p:cNvPr>
          <p:cNvSpPr/>
          <p:nvPr/>
        </p:nvSpPr>
        <p:spPr>
          <a:xfrm>
            <a:off x="561017" y="5211065"/>
            <a:ext cx="3180531" cy="1203822"/>
          </a:xfrm>
          <a:prstGeom prst="roundRect">
            <a:avLst>
              <a:gd name="adj" fmla="val 3442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ts val="2800"/>
              </a:lnSpc>
            </a:pPr>
            <a:r>
              <a:rPr lang="en-US" altLang="zh-TW" sz="2000" b="1" dirty="0">
                <a:solidFill>
                  <a:schemeClr val="bg1"/>
                </a:solidFill>
                <a:cs typeface="+mn-ea"/>
                <a:sym typeface="+mn-lt"/>
              </a:rPr>
              <a:t>Data center technologies from CSPs</a:t>
            </a:r>
            <a:endParaRPr lang="zh-TW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5359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07443" y="40455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QNE architecture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B8EB52E-FA21-842D-332B-CE2212D7FA55}"/>
              </a:ext>
            </a:extLst>
          </p:cNvPr>
          <p:cNvSpPr/>
          <p:nvPr/>
        </p:nvSpPr>
        <p:spPr>
          <a:xfrm>
            <a:off x="1124642" y="5806300"/>
            <a:ext cx="9769875" cy="833937"/>
          </a:xfrm>
          <a:prstGeom prst="rect">
            <a:avLst/>
          </a:prstGeom>
          <a:solidFill>
            <a:srgbClr val="0792C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5" name="箭號: 向下 13">
            <a:extLst>
              <a:ext uri="{FF2B5EF4-FFF2-40B4-BE49-F238E27FC236}">
                <a16:creationId xmlns:a16="http://schemas.microsoft.com/office/drawing/2014/main" id="{13316C26-917F-09B4-5139-37CE3B905EB4}"/>
              </a:ext>
            </a:extLst>
          </p:cNvPr>
          <p:cNvSpPr/>
          <p:nvPr/>
        </p:nvSpPr>
        <p:spPr>
          <a:xfrm>
            <a:off x="10223526" y="3300963"/>
            <a:ext cx="325120" cy="436880"/>
          </a:xfrm>
          <a:prstGeom prst="downArrow">
            <a:avLst/>
          </a:prstGeom>
          <a:noFill/>
          <a:ln>
            <a:solidFill>
              <a:schemeClr val="bg1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10EE577-78FD-2888-AA08-41001A1E1B2E}"/>
              </a:ext>
            </a:extLst>
          </p:cNvPr>
          <p:cNvSpPr/>
          <p:nvPr/>
        </p:nvSpPr>
        <p:spPr>
          <a:xfrm>
            <a:off x="1151821" y="2567976"/>
            <a:ext cx="5082839" cy="1548211"/>
          </a:xfrm>
          <a:prstGeom prst="rect">
            <a:avLst/>
          </a:prstGeom>
          <a:solidFill>
            <a:srgbClr val="6296A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E2F7C4-B04C-0615-B301-8F15F923B2EA}"/>
              </a:ext>
            </a:extLst>
          </p:cNvPr>
          <p:cNvSpPr/>
          <p:nvPr/>
        </p:nvSpPr>
        <p:spPr>
          <a:xfrm>
            <a:off x="6515511" y="4154112"/>
            <a:ext cx="2006405" cy="1341777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 dirty="0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CB68392-5BD5-D995-A460-CE61FE7A47E8}"/>
              </a:ext>
            </a:extLst>
          </p:cNvPr>
          <p:cNvSpPr/>
          <p:nvPr/>
        </p:nvSpPr>
        <p:spPr>
          <a:xfrm>
            <a:off x="1135833" y="4290355"/>
            <a:ext cx="5082839" cy="1341777"/>
          </a:xfrm>
          <a:prstGeom prst="rect">
            <a:avLst/>
          </a:prstGeom>
          <a:solidFill>
            <a:srgbClr val="6CB4F2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84BDCE8-75E9-B2EC-81F4-470DE956A94F}"/>
              </a:ext>
            </a:extLst>
          </p:cNvPr>
          <p:cNvSpPr/>
          <p:nvPr/>
        </p:nvSpPr>
        <p:spPr>
          <a:xfrm>
            <a:off x="8802765" y="4139151"/>
            <a:ext cx="2091753" cy="1341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 dirty="0">
              <a:cs typeface="+mn-ea"/>
              <a:sym typeface="+mn-lt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03D633D-36F2-8BD6-BA1D-974D20C363FF}"/>
              </a:ext>
            </a:extLst>
          </p:cNvPr>
          <p:cNvGrpSpPr/>
          <p:nvPr/>
        </p:nvGrpSpPr>
        <p:grpSpPr>
          <a:xfrm>
            <a:off x="1316649" y="2896544"/>
            <a:ext cx="4779350" cy="397933"/>
            <a:chOff x="1316649" y="1332443"/>
            <a:chExt cx="4948852" cy="397933"/>
          </a:xfrm>
          <a:solidFill>
            <a:srgbClr val="FFFAEB"/>
          </a:solidFill>
        </p:grpSpPr>
        <p:sp>
          <p:nvSpPr>
            <p:cNvPr id="11" name="Shape 317">
              <a:extLst>
                <a:ext uri="{FF2B5EF4-FFF2-40B4-BE49-F238E27FC236}">
                  <a16:creationId xmlns:a16="http://schemas.microsoft.com/office/drawing/2014/main" id="{8AEE7DBF-F36E-8E09-2A8C-6A52A11FB944}"/>
                </a:ext>
              </a:extLst>
            </p:cNvPr>
            <p:cNvSpPr/>
            <p:nvPr/>
          </p:nvSpPr>
          <p:spPr>
            <a:xfrm>
              <a:off x="1316649" y="1332443"/>
              <a:ext cx="974063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3" name="Shape 317">
              <a:extLst>
                <a:ext uri="{FF2B5EF4-FFF2-40B4-BE49-F238E27FC236}">
                  <a16:creationId xmlns:a16="http://schemas.microsoft.com/office/drawing/2014/main" id="{82E9C22C-34B1-A761-4F07-1C78980B10CC}"/>
                </a:ext>
              </a:extLst>
            </p:cNvPr>
            <p:cNvSpPr/>
            <p:nvPr/>
          </p:nvSpPr>
          <p:spPr>
            <a:xfrm>
              <a:off x="2311571" y="1332443"/>
              <a:ext cx="974063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4" name="Shape 317">
              <a:extLst>
                <a:ext uri="{FF2B5EF4-FFF2-40B4-BE49-F238E27FC236}">
                  <a16:creationId xmlns:a16="http://schemas.microsoft.com/office/drawing/2014/main" id="{769C3CDB-E21D-F9AE-34F5-3E098D8E6B6D}"/>
                </a:ext>
              </a:extLst>
            </p:cNvPr>
            <p:cNvSpPr/>
            <p:nvPr/>
          </p:nvSpPr>
          <p:spPr>
            <a:xfrm>
              <a:off x="3306493" y="1332443"/>
              <a:ext cx="974063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5" name="Shape 317">
              <a:extLst>
                <a:ext uri="{FF2B5EF4-FFF2-40B4-BE49-F238E27FC236}">
                  <a16:creationId xmlns:a16="http://schemas.microsoft.com/office/drawing/2014/main" id="{592880D5-3E85-D88A-19FF-97CEF555CE9F}"/>
                </a:ext>
              </a:extLst>
            </p:cNvPr>
            <p:cNvSpPr/>
            <p:nvPr/>
          </p:nvSpPr>
          <p:spPr>
            <a:xfrm>
              <a:off x="4301414" y="1332443"/>
              <a:ext cx="974063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6" name="Shape 317">
              <a:extLst>
                <a:ext uri="{FF2B5EF4-FFF2-40B4-BE49-F238E27FC236}">
                  <a16:creationId xmlns:a16="http://schemas.microsoft.com/office/drawing/2014/main" id="{69FF29AD-823D-12DA-10B3-437BC7D3CEE1}"/>
                </a:ext>
              </a:extLst>
            </p:cNvPr>
            <p:cNvSpPr/>
            <p:nvPr/>
          </p:nvSpPr>
          <p:spPr>
            <a:xfrm>
              <a:off x="5291438" y="1332443"/>
              <a:ext cx="974063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F183057E-27CE-715C-2195-BE19337E5888}"/>
              </a:ext>
            </a:extLst>
          </p:cNvPr>
          <p:cNvGrpSpPr/>
          <p:nvPr/>
        </p:nvGrpSpPr>
        <p:grpSpPr>
          <a:xfrm>
            <a:off x="1316649" y="3329497"/>
            <a:ext cx="4779351" cy="397933"/>
            <a:chOff x="1274214" y="3123251"/>
            <a:chExt cx="3823237" cy="397933"/>
          </a:xfrm>
          <a:solidFill>
            <a:srgbClr val="FFFAEB"/>
          </a:solidFill>
        </p:grpSpPr>
        <p:sp>
          <p:nvSpPr>
            <p:cNvPr id="18" name="Shape 317">
              <a:extLst>
                <a:ext uri="{FF2B5EF4-FFF2-40B4-BE49-F238E27FC236}">
                  <a16:creationId xmlns:a16="http://schemas.microsoft.com/office/drawing/2014/main" id="{22174C10-82BE-BD2A-0D8C-604AA368C140}"/>
                </a:ext>
              </a:extLst>
            </p:cNvPr>
            <p:cNvSpPr/>
            <p:nvPr/>
          </p:nvSpPr>
          <p:spPr>
            <a:xfrm>
              <a:off x="1274214" y="3123251"/>
              <a:ext cx="940701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9" name="Shape 317">
              <a:extLst>
                <a:ext uri="{FF2B5EF4-FFF2-40B4-BE49-F238E27FC236}">
                  <a16:creationId xmlns:a16="http://schemas.microsoft.com/office/drawing/2014/main" id="{55E4A845-5164-E7C6-AA3A-BF308DE94A82}"/>
                </a:ext>
              </a:extLst>
            </p:cNvPr>
            <p:cNvSpPr/>
            <p:nvPr/>
          </p:nvSpPr>
          <p:spPr>
            <a:xfrm>
              <a:off x="2235059" y="3123251"/>
              <a:ext cx="940701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0" name="Shape 317">
              <a:extLst>
                <a:ext uri="{FF2B5EF4-FFF2-40B4-BE49-F238E27FC236}">
                  <a16:creationId xmlns:a16="http://schemas.microsoft.com/office/drawing/2014/main" id="{C69CCF51-5F43-1465-FE78-096400CD202B}"/>
                </a:ext>
              </a:extLst>
            </p:cNvPr>
            <p:cNvSpPr/>
            <p:nvPr/>
          </p:nvSpPr>
          <p:spPr>
            <a:xfrm>
              <a:off x="3195905" y="3123251"/>
              <a:ext cx="940701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1" name="Shape 317">
              <a:extLst>
                <a:ext uri="{FF2B5EF4-FFF2-40B4-BE49-F238E27FC236}">
                  <a16:creationId xmlns:a16="http://schemas.microsoft.com/office/drawing/2014/main" id="{842C976D-1E19-2640-5AC9-400AEFBFA487}"/>
                </a:ext>
              </a:extLst>
            </p:cNvPr>
            <p:cNvSpPr/>
            <p:nvPr/>
          </p:nvSpPr>
          <p:spPr>
            <a:xfrm>
              <a:off x="4156750" y="3123251"/>
              <a:ext cx="940701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730BE7D-96F3-B6D3-159C-BADB56535F59}"/>
              </a:ext>
            </a:extLst>
          </p:cNvPr>
          <p:cNvSpPr txBox="1"/>
          <p:nvPr/>
        </p:nvSpPr>
        <p:spPr>
          <a:xfrm>
            <a:off x="1160288" y="2568486"/>
            <a:ext cx="508284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dirty="0">
                <a:solidFill>
                  <a:schemeClr val="bg1"/>
                </a:solidFill>
                <a:cs typeface="+mn-ea"/>
                <a:sym typeface="+mn-lt"/>
              </a:rPr>
              <a:t>Web UI</a:t>
            </a:r>
            <a:endParaRPr lang="zh-TW" altLang="en-US"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AF96FDE-1FEB-866F-AC5D-41F31AE44C3B}"/>
              </a:ext>
            </a:extLst>
          </p:cNvPr>
          <p:cNvSpPr txBox="1"/>
          <p:nvPr/>
        </p:nvSpPr>
        <p:spPr>
          <a:xfrm>
            <a:off x="1315456" y="2885351"/>
            <a:ext cx="100032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 dirty="0">
                <a:cs typeface="+mn-ea"/>
                <a:sym typeface="+mn-lt"/>
              </a:rPr>
              <a:t>Control Panel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4DFA340-F564-DB50-A055-CE1EF1A224B1}"/>
              </a:ext>
            </a:extLst>
          </p:cNvPr>
          <p:cNvSpPr txBox="1"/>
          <p:nvPr/>
        </p:nvSpPr>
        <p:spPr>
          <a:xfrm>
            <a:off x="2278834" y="2885209"/>
            <a:ext cx="100032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 dirty="0">
                <a:cs typeface="+mn-ea"/>
                <a:sym typeface="+mn-lt"/>
              </a:rPr>
              <a:t>Security Center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137DA27-71ED-4CA2-B692-056D71636AA5}"/>
              </a:ext>
            </a:extLst>
          </p:cNvPr>
          <p:cNvSpPr txBox="1"/>
          <p:nvPr/>
        </p:nvSpPr>
        <p:spPr>
          <a:xfrm>
            <a:off x="3240874" y="2892472"/>
            <a:ext cx="100032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 dirty="0" err="1">
                <a:cs typeface="+mn-ea"/>
                <a:sym typeface="+mn-lt"/>
              </a:rPr>
              <a:t>QuLog</a:t>
            </a:r>
            <a:r>
              <a:rPr lang="en-US" altLang="zh-TW" sz="1150" dirty="0">
                <a:cs typeface="+mn-ea"/>
                <a:sym typeface="+mn-lt"/>
              </a:rPr>
              <a:t> Center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A0BCE06-8755-79EE-4BB4-72D1878BE444}"/>
              </a:ext>
            </a:extLst>
          </p:cNvPr>
          <p:cNvSpPr txBox="1"/>
          <p:nvPr/>
        </p:nvSpPr>
        <p:spPr>
          <a:xfrm>
            <a:off x="4191552" y="2898680"/>
            <a:ext cx="100032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 dirty="0">
                <a:cs typeface="+mn-ea"/>
                <a:sym typeface="+mn-lt"/>
              </a:rPr>
              <a:t>Notification Center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B89B83F-05FD-6BB4-8451-049191BAE159}"/>
              </a:ext>
            </a:extLst>
          </p:cNvPr>
          <p:cNvSpPr txBox="1"/>
          <p:nvPr/>
        </p:nvSpPr>
        <p:spPr>
          <a:xfrm>
            <a:off x="5121034" y="2885209"/>
            <a:ext cx="100032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 dirty="0">
                <a:cs typeface="+mn-ea"/>
                <a:sym typeface="+mn-lt"/>
              </a:rPr>
              <a:t>Service Composer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6846BEE-84F3-4E18-BE05-6903B04BB1CC}"/>
              </a:ext>
            </a:extLst>
          </p:cNvPr>
          <p:cNvSpPr txBox="1"/>
          <p:nvPr/>
        </p:nvSpPr>
        <p:spPr>
          <a:xfrm>
            <a:off x="1420982" y="3330108"/>
            <a:ext cx="1000321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 dirty="0">
                <a:cs typeface="+mn-ea"/>
                <a:sym typeface="+mn-lt"/>
              </a:rPr>
              <a:t>Network Manager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DD2BFC7-442C-3D30-CDED-025FA65ED1B5}"/>
              </a:ext>
            </a:extLst>
          </p:cNvPr>
          <p:cNvSpPr txBox="1"/>
          <p:nvPr/>
        </p:nvSpPr>
        <p:spPr>
          <a:xfrm>
            <a:off x="2643948" y="3326258"/>
            <a:ext cx="1000321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 dirty="0">
                <a:cs typeface="+mn-ea"/>
                <a:sym typeface="+mn-lt"/>
              </a:rPr>
              <a:t>Application Store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1B0A67A1-E6A1-CB65-5035-6F13514C4EFC}"/>
              </a:ext>
            </a:extLst>
          </p:cNvPr>
          <p:cNvSpPr txBox="1"/>
          <p:nvPr/>
        </p:nvSpPr>
        <p:spPr>
          <a:xfrm>
            <a:off x="3543906" y="3395795"/>
            <a:ext cx="1480919" cy="260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 dirty="0" err="1">
                <a:cs typeface="+mn-ea"/>
                <a:sym typeface="+mn-lt"/>
              </a:rPr>
              <a:t>myQNAPcloud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DA0ECD5-3826-EBF5-0898-A1163EECA4E5}"/>
              </a:ext>
            </a:extLst>
          </p:cNvPr>
          <p:cNvSpPr txBox="1"/>
          <p:nvPr/>
        </p:nvSpPr>
        <p:spPr>
          <a:xfrm>
            <a:off x="4986061" y="3323758"/>
            <a:ext cx="1000321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 dirty="0">
                <a:cs typeface="+mn-ea"/>
                <a:sym typeface="+mn-lt"/>
              </a:rPr>
              <a:t>Resource Monitor</a:t>
            </a:r>
            <a:endParaRPr lang="zh-TW" altLang="en-US" sz="1150" dirty="0">
              <a:cs typeface="+mn-ea"/>
              <a:sym typeface="+mn-lt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0C44D2E2-5D74-5AF0-EA2C-3ED33FCBB17E}"/>
              </a:ext>
            </a:extLst>
          </p:cNvPr>
          <p:cNvGrpSpPr/>
          <p:nvPr/>
        </p:nvGrpSpPr>
        <p:grpSpPr>
          <a:xfrm>
            <a:off x="1279809" y="4689872"/>
            <a:ext cx="2742801" cy="398730"/>
            <a:chOff x="1279809" y="4770170"/>
            <a:chExt cx="2639529" cy="398730"/>
          </a:xfrm>
          <a:solidFill>
            <a:srgbClr val="FDEBFF"/>
          </a:solidFill>
        </p:grpSpPr>
        <p:sp>
          <p:nvSpPr>
            <p:cNvPr id="34" name="Shape 317">
              <a:extLst>
                <a:ext uri="{FF2B5EF4-FFF2-40B4-BE49-F238E27FC236}">
                  <a16:creationId xmlns:a16="http://schemas.microsoft.com/office/drawing/2014/main" id="{DA16785F-A662-1F56-5B2F-7CA384750413}"/>
                </a:ext>
              </a:extLst>
            </p:cNvPr>
            <p:cNvSpPr/>
            <p:nvPr/>
          </p:nvSpPr>
          <p:spPr>
            <a:xfrm>
              <a:off x="1279809" y="4770170"/>
              <a:ext cx="1237973" cy="398730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5" name="Shape 317">
              <a:extLst>
                <a:ext uri="{FF2B5EF4-FFF2-40B4-BE49-F238E27FC236}">
                  <a16:creationId xmlns:a16="http://schemas.microsoft.com/office/drawing/2014/main" id="{D3CC7ADB-70F6-6229-8EFE-7EBCD974B3B2}"/>
                </a:ext>
              </a:extLst>
            </p:cNvPr>
            <p:cNvSpPr/>
            <p:nvPr/>
          </p:nvSpPr>
          <p:spPr>
            <a:xfrm>
              <a:off x="2538129" y="4770170"/>
              <a:ext cx="680374" cy="398730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6" name="Shape 317">
              <a:extLst>
                <a:ext uri="{FF2B5EF4-FFF2-40B4-BE49-F238E27FC236}">
                  <a16:creationId xmlns:a16="http://schemas.microsoft.com/office/drawing/2014/main" id="{7B99804E-AAB6-7D29-B999-DFD0567F8BDC}"/>
                </a:ext>
              </a:extLst>
            </p:cNvPr>
            <p:cNvSpPr/>
            <p:nvPr/>
          </p:nvSpPr>
          <p:spPr>
            <a:xfrm>
              <a:off x="3238964" y="4770170"/>
              <a:ext cx="680374" cy="398730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3FE21DBF-26D8-8903-F952-5B802969EDFF}"/>
              </a:ext>
            </a:extLst>
          </p:cNvPr>
          <p:cNvGrpSpPr/>
          <p:nvPr/>
        </p:nvGrpSpPr>
        <p:grpSpPr>
          <a:xfrm>
            <a:off x="1279808" y="5116596"/>
            <a:ext cx="2742803" cy="398730"/>
            <a:chOff x="1279808" y="5184194"/>
            <a:chExt cx="2973162" cy="398730"/>
          </a:xfrm>
          <a:solidFill>
            <a:srgbClr val="FDEBFF"/>
          </a:solidFill>
        </p:grpSpPr>
        <p:sp>
          <p:nvSpPr>
            <p:cNvPr id="38" name="Shape 317">
              <a:extLst>
                <a:ext uri="{FF2B5EF4-FFF2-40B4-BE49-F238E27FC236}">
                  <a16:creationId xmlns:a16="http://schemas.microsoft.com/office/drawing/2014/main" id="{0FF0F618-B728-2ED6-86A9-34CD0EE842D5}"/>
                </a:ext>
              </a:extLst>
            </p:cNvPr>
            <p:cNvSpPr/>
            <p:nvPr/>
          </p:nvSpPr>
          <p:spPr>
            <a:xfrm>
              <a:off x="1279808" y="5184194"/>
              <a:ext cx="1473976" cy="398730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9" name="Shape 317">
              <a:extLst>
                <a:ext uri="{FF2B5EF4-FFF2-40B4-BE49-F238E27FC236}">
                  <a16:creationId xmlns:a16="http://schemas.microsoft.com/office/drawing/2014/main" id="{E1836BC1-3FA7-3AA1-72B4-007DBBA97D59}"/>
                </a:ext>
              </a:extLst>
            </p:cNvPr>
            <p:cNvSpPr/>
            <p:nvPr/>
          </p:nvSpPr>
          <p:spPr>
            <a:xfrm>
              <a:off x="2778994" y="5184194"/>
              <a:ext cx="1473976" cy="398730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99487151-E819-DA0B-E8EA-730CC1E04962}"/>
              </a:ext>
            </a:extLst>
          </p:cNvPr>
          <p:cNvSpPr txBox="1"/>
          <p:nvPr/>
        </p:nvSpPr>
        <p:spPr>
          <a:xfrm>
            <a:off x="1319339" y="4768991"/>
            <a:ext cx="1170570" cy="260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 dirty="0" err="1">
                <a:cs typeface="+mn-ea"/>
                <a:sym typeface="+mn-lt"/>
              </a:rPr>
              <a:t>Oauth</a:t>
            </a:r>
            <a:r>
              <a:rPr lang="en-US" altLang="zh-TW" sz="1150" dirty="0">
                <a:cs typeface="+mn-ea"/>
                <a:sym typeface="+mn-lt"/>
              </a:rPr>
              <a:t> module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BDF058F-839B-D5DB-1D55-A426BCBFD55B}"/>
              </a:ext>
            </a:extLst>
          </p:cNvPr>
          <p:cNvSpPr txBox="1"/>
          <p:nvPr/>
        </p:nvSpPr>
        <p:spPr>
          <a:xfrm>
            <a:off x="2620367" y="4668905"/>
            <a:ext cx="633388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 dirty="0">
                <a:cs typeface="+mn-ea"/>
                <a:sym typeface="+mn-lt"/>
              </a:rPr>
              <a:t>App APIs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0B05A23-2605-8248-6FD4-469B5F74E1D0}"/>
              </a:ext>
            </a:extLst>
          </p:cNvPr>
          <p:cNvSpPr txBox="1"/>
          <p:nvPr/>
        </p:nvSpPr>
        <p:spPr>
          <a:xfrm>
            <a:off x="3342724" y="4668905"/>
            <a:ext cx="679886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 dirty="0">
                <a:cs typeface="+mn-ea"/>
                <a:sym typeface="+mn-lt"/>
              </a:rPr>
              <a:t>System APIs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71FFF08D-9C7B-0509-0E00-B14991D34B09}"/>
              </a:ext>
            </a:extLst>
          </p:cNvPr>
          <p:cNvSpPr txBox="1"/>
          <p:nvPr/>
        </p:nvSpPr>
        <p:spPr>
          <a:xfrm>
            <a:off x="1305856" y="5115133"/>
            <a:ext cx="1327010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 dirty="0">
                <a:cs typeface="+mn-ea"/>
                <a:sym typeface="+mn-lt"/>
              </a:rPr>
              <a:t>Log &amp; Notification service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6C8963B2-816B-A950-DDCC-F5EFC602E894}"/>
              </a:ext>
            </a:extLst>
          </p:cNvPr>
          <p:cNvSpPr txBox="1"/>
          <p:nvPr/>
        </p:nvSpPr>
        <p:spPr>
          <a:xfrm>
            <a:off x="2662838" y="5191791"/>
            <a:ext cx="1327010" cy="260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 dirty="0">
                <a:cs typeface="+mn-ea"/>
                <a:sym typeface="+mn-lt"/>
              </a:rPr>
              <a:t>Network conf API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E8D249F-CD75-78EB-25AD-7C6B47CB9F9A}"/>
              </a:ext>
            </a:extLst>
          </p:cNvPr>
          <p:cNvSpPr/>
          <p:nvPr/>
        </p:nvSpPr>
        <p:spPr>
          <a:xfrm>
            <a:off x="6515511" y="2658608"/>
            <a:ext cx="2006405" cy="1341777"/>
          </a:xfrm>
          <a:prstGeom prst="rect">
            <a:avLst/>
          </a:prstGeom>
          <a:solidFill>
            <a:srgbClr val="AFFFF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2FCD264-3D4B-63F4-33D0-CF4AF4275F60}"/>
              </a:ext>
            </a:extLst>
          </p:cNvPr>
          <p:cNvSpPr/>
          <p:nvPr/>
        </p:nvSpPr>
        <p:spPr>
          <a:xfrm>
            <a:off x="8802765" y="2643647"/>
            <a:ext cx="2006405" cy="1341777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B3A5464-E5EC-D52F-398C-38503A1A7782}"/>
              </a:ext>
            </a:extLst>
          </p:cNvPr>
          <p:cNvSpPr/>
          <p:nvPr/>
        </p:nvSpPr>
        <p:spPr>
          <a:xfrm>
            <a:off x="7635259" y="2800885"/>
            <a:ext cx="769344" cy="1075074"/>
          </a:xfrm>
          <a:prstGeom prst="rect">
            <a:avLst/>
          </a:prstGeom>
          <a:solidFill>
            <a:srgbClr val="00A89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>
              <a:cs typeface="+mn-ea"/>
              <a:sym typeface="+mn-lt"/>
            </a:endParaRPr>
          </a:p>
        </p:txBody>
      </p:sp>
      <p:sp>
        <p:nvSpPr>
          <p:cNvPr id="48" name="Shape 317">
            <a:extLst>
              <a:ext uri="{FF2B5EF4-FFF2-40B4-BE49-F238E27FC236}">
                <a16:creationId xmlns:a16="http://schemas.microsoft.com/office/drawing/2014/main" id="{96006815-99BF-B702-06BC-6F759E409D32}"/>
              </a:ext>
            </a:extLst>
          </p:cNvPr>
          <p:cNvSpPr/>
          <p:nvPr/>
        </p:nvSpPr>
        <p:spPr>
          <a:xfrm>
            <a:off x="1545374" y="616749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49" name="Shape 317">
            <a:extLst>
              <a:ext uri="{FF2B5EF4-FFF2-40B4-BE49-F238E27FC236}">
                <a16:creationId xmlns:a16="http://schemas.microsoft.com/office/drawing/2014/main" id="{F5D31080-F35C-63F7-BA74-84F3459007EA}"/>
              </a:ext>
            </a:extLst>
          </p:cNvPr>
          <p:cNvSpPr/>
          <p:nvPr/>
        </p:nvSpPr>
        <p:spPr>
          <a:xfrm>
            <a:off x="2814201" y="616749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50" name="Shape 317">
            <a:extLst>
              <a:ext uri="{FF2B5EF4-FFF2-40B4-BE49-F238E27FC236}">
                <a16:creationId xmlns:a16="http://schemas.microsoft.com/office/drawing/2014/main" id="{CDBAB99B-679A-F94F-B5F8-1B46B3835B2B}"/>
              </a:ext>
            </a:extLst>
          </p:cNvPr>
          <p:cNvSpPr/>
          <p:nvPr/>
        </p:nvSpPr>
        <p:spPr>
          <a:xfrm>
            <a:off x="5351855" y="616749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51" name="Shape 317">
            <a:extLst>
              <a:ext uri="{FF2B5EF4-FFF2-40B4-BE49-F238E27FC236}">
                <a16:creationId xmlns:a16="http://schemas.microsoft.com/office/drawing/2014/main" id="{BEF2A01B-907E-7026-C396-9F248AF6FDF2}"/>
              </a:ext>
            </a:extLst>
          </p:cNvPr>
          <p:cNvSpPr/>
          <p:nvPr/>
        </p:nvSpPr>
        <p:spPr>
          <a:xfrm>
            <a:off x="6620682" y="616995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52" name="Shape 317">
            <a:extLst>
              <a:ext uri="{FF2B5EF4-FFF2-40B4-BE49-F238E27FC236}">
                <a16:creationId xmlns:a16="http://schemas.microsoft.com/office/drawing/2014/main" id="{77E6A866-7335-9530-2C13-DF79281DB5F6}"/>
              </a:ext>
            </a:extLst>
          </p:cNvPr>
          <p:cNvSpPr/>
          <p:nvPr/>
        </p:nvSpPr>
        <p:spPr>
          <a:xfrm>
            <a:off x="7889509" y="6169955"/>
            <a:ext cx="1319475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53" name="Shape 317">
            <a:extLst>
              <a:ext uri="{FF2B5EF4-FFF2-40B4-BE49-F238E27FC236}">
                <a16:creationId xmlns:a16="http://schemas.microsoft.com/office/drawing/2014/main" id="{BFB9544D-D857-73D3-9B59-D8A1BCC9DBFA}"/>
              </a:ext>
            </a:extLst>
          </p:cNvPr>
          <p:cNvSpPr/>
          <p:nvPr/>
        </p:nvSpPr>
        <p:spPr>
          <a:xfrm>
            <a:off x="9239010" y="616995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EFE95553-C200-FA95-F11A-6DEAF5D9A370}"/>
              </a:ext>
            </a:extLst>
          </p:cNvPr>
          <p:cNvSpPr txBox="1"/>
          <p:nvPr/>
        </p:nvSpPr>
        <p:spPr>
          <a:xfrm>
            <a:off x="1309811" y="5858724"/>
            <a:ext cx="93705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dirty="0">
                <a:solidFill>
                  <a:schemeClr val="bg1"/>
                </a:solidFill>
                <a:cs typeface="+mn-ea"/>
                <a:sym typeface="+mn-lt"/>
              </a:rPr>
              <a:t>QNE</a:t>
            </a:r>
            <a:r>
              <a:rPr lang="zh-TW" altLang="en-US" sz="15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500" dirty="0">
                <a:solidFill>
                  <a:schemeClr val="bg1"/>
                </a:solidFill>
                <a:cs typeface="+mn-ea"/>
                <a:sym typeface="+mn-lt"/>
              </a:rPr>
              <a:t>OS</a:t>
            </a:r>
            <a:r>
              <a:rPr lang="zh-TW" altLang="en-US" sz="15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500" dirty="0">
                <a:solidFill>
                  <a:schemeClr val="bg1"/>
                </a:solidFill>
                <a:cs typeface="+mn-ea"/>
                <a:sym typeface="+mn-lt"/>
              </a:rPr>
              <a:t>Base</a:t>
            </a:r>
            <a:endParaRPr lang="zh-TW" altLang="en-US"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09478496-4DE2-8B69-3EDE-C3B6BE90FA8F}"/>
              </a:ext>
            </a:extLst>
          </p:cNvPr>
          <p:cNvSpPr txBox="1"/>
          <p:nvPr/>
        </p:nvSpPr>
        <p:spPr>
          <a:xfrm>
            <a:off x="1621583" y="6227961"/>
            <a:ext cx="10003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cs typeface="+mn-ea"/>
                <a:sym typeface="+mn-lt"/>
              </a:rPr>
              <a:t>Kernel</a:t>
            </a:r>
            <a:endParaRPr lang="zh-TW" altLang="en-US" sz="1200" dirty="0"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954DDD06-2540-ED04-D5D2-846AA72FFB40}"/>
              </a:ext>
            </a:extLst>
          </p:cNvPr>
          <p:cNvSpPr txBox="1"/>
          <p:nvPr/>
        </p:nvSpPr>
        <p:spPr>
          <a:xfrm>
            <a:off x="2941058" y="6227961"/>
            <a:ext cx="10003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cs typeface="+mn-ea"/>
                <a:sym typeface="+mn-lt"/>
              </a:rPr>
              <a:t>Drivers</a:t>
            </a:r>
            <a:endParaRPr lang="zh-TW" altLang="en-US" sz="1200" dirty="0">
              <a:cs typeface="+mn-ea"/>
              <a:sym typeface="+mn-lt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0590EFD2-8267-89D6-367E-59691FFF8D5A}"/>
              </a:ext>
            </a:extLst>
          </p:cNvPr>
          <p:cNvSpPr txBox="1"/>
          <p:nvPr/>
        </p:nvSpPr>
        <p:spPr>
          <a:xfrm>
            <a:off x="5514105" y="6227961"/>
            <a:ext cx="10003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cs typeface="+mn-ea"/>
                <a:sym typeface="+mn-lt"/>
              </a:rPr>
              <a:t>Network</a:t>
            </a:r>
            <a:endParaRPr lang="zh-TW" altLang="en-US" sz="1200" dirty="0">
              <a:cs typeface="+mn-ea"/>
              <a:sym typeface="+mn-lt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BDD88BC8-0918-4245-5EA0-2BD36B082933}"/>
              </a:ext>
            </a:extLst>
          </p:cNvPr>
          <p:cNvSpPr txBox="1"/>
          <p:nvPr/>
        </p:nvSpPr>
        <p:spPr>
          <a:xfrm>
            <a:off x="9254265" y="6173727"/>
            <a:ext cx="1233434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zh-TW" sz="1200" dirty="0">
                <a:cs typeface="+mn-ea"/>
                <a:sym typeface="+mn-lt"/>
              </a:rPr>
              <a:t>QNE System Library</a:t>
            </a:r>
            <a:endParaRPr lang="zh-TW" altLang="en-US" sz="1200" dirty="0">
              <a:cs typeface="+mn-ea"/>
              <a:sym typeface="+mn-lt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B3939D87-05DB-9CF9-ABB6-370022E51F71}"/>
              </a:ext>
            </a:extLst>
          </p:cNvPr>
          <p:cNvSpPr txBox="1"/>
          <p:nvPr/>
        </p:nvSpPr>
        <p:spPr>
          <a:xfrm>
            <a:off x="7848217" y="6160699"/>
            <a:ext cx="1410177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zh-TW" sz="1200" dirty="0" err="1">
                <a:cs typeface="+mn-ea"/>
                <a:sym typeface="+mn-lt"/>
              </a:rPr>
              <a:t>Systemd</a:t>
            </a:r>
            <a:r>
              <a:rPr lang="en-US" altLang="zh-TW" sz="1200" dirty="0">
                <a:cs typeface="+mn-ea"/>
                <a:sym typeface="+mn-lt"/>
              </a:rPr>
              <a:t> (service management)</a:t>
            </a:r>
            <a:endParaRPr lang="zh-TW" altLang="en-US" sz="1200" dirty="0">
              <a:cs typeface="+mn-ea"/>
              <a:sym typeface="+mn-lt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DA2287B0-13D4-6D68-1E94-3BAEF982F2BF}"/>
              </a:ext>
            </a:extLst>
          </p:cNvPr>
          <p:cNvSpPr txBox="1"/>
          <p:nvPr/>
        </p:nvSpPr>
        <p:spPr>
          <a:xfrm>
            <a:off x="6634350" y="6153581"/>
            <a:ext cx="1233434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zh-TW" sz="1200" dirty="0" err="1">
                <a:cs typeface="+mn-ea"/>
                <a:sym typeface="+mn-lt"/>
              </a:rPr>
              <a:t>Dpkg</a:t>
            </a:r>
            <a:r>
              <a:rPr lang="en-US" altLang="zh-TW" sz="1200" dirty="0">
                <a:cs typeface="+mn-ea"/>
                <a:sym typeface="+mn-lt"/>
              </a:rPr>
              <a:t> (Package management)</a:t>
            </a:r>
            <a:endParaRPr lang="zh-TW" altLang="en-US" sz="1200" dirty="0"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15B3996E-F199-45BC-F0B4-34EF5B7D458F}"/>
              </a:ext>
            </a:extLst>
          </p:cNvPr>
          <p:cNvSpPr txBox="1"/>
          <p:nvPr/>
        </p:nvSpPr>
        <p:spPr>
          <a:xfrm>
            <a:off x="7515832" y="3131391"/>
            <a:ext cx="1000321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 dirty="0">
                <a:solidFill>
                  <a:schemeClr val="bg1"/>
                </a:solidFill>
                <a:cs typeface="+mn-ea"/>
                <a:sym typeface="+mn-lt"/>
              </a:rPr>
              <a:t>Container App N</a:t>
            </a:r>
            <a:endParaRPr lang="zh-TW" altLang="en-US" sz="11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62" name="接點: 肘形 61">
            <a:extLst>
              <a:ext uri="{FF2B5EF4-FFF2-40B4-BE49-F238E27FC236}">
                <a16:creationId xmlns:a16="http://schemas.microsoft.com/office/drawing/2014/main" id="{3FD731DB-DBA1-6605-DE92-1DC19AEADAC3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52421" y="2259459"/>
            <a:ext cx="3254932" cy="3022223"/>
          </a:xfrm>
          <a:prstGeom prst="bentConnector3">
            <a:avLst>
              <a:gd name="adj1" fmla="val 87940"/>
            </a:avLst>
          </a:prstGeom>
          <a:ln w="19050" cap="rnd">
            <a:solidFill>
              <a:schemeClr val="bg1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接點: 肘形 62">
            <a:extLst>
              <a:ext uri="{FF2B5EF4-FFF2-40B4-BE49-F238E27FC236}">
                <a16:creationId xmlns:a16="http://schemas.microsoft.com/office/drawing/2014/main" id="{B1FD3547-AE07-5FCB-B989-F25EC209966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66205" y="3375802"/>
            <a:ext cx="4554883" cy="1215467"/>
          </a:xfrm>
          <a:prstGeom prst="bentConnector3">
            <a:avLst>
              <a:gd name="adj1" fmla="val -11341"/>
            </a:avLst>
          </a:prstGeom>
          <a:ln w="19050" cap="rnd">
            <a:solidFill>
              <a:srgbClr val="FFFF00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>
            <a:extLst>
              <a:ext uri="{FF2B5EF4-FFF2-40B4-BE49-F238E27FC236}">
                <a16:creationId xmlns:a16="http://schemas.microsoft.com/office/drawing/2014/main" id="{1B80E96B-809B-C777-9431-A89480EC5A84}"/>
              </a:ext>
            </a:extLst>
          </p:cNvPr>
          <p:cNvSpPr/>
          <p:nvPr/>
        </p:nvSpPr>
        <p:spPr>
          <a:xfrm>
            <a:off x="8904874" y="2815260"/>
            <a:ext cx="769344" cy="1075074"/>
          </a:xfrm>
          <a:prstGeom prst="rect">
            <a:avLst/>
          </a:prstGeom>
          <a:solidFill>
            <a:srgbClr val="F69136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>
              <a:cs typeface="+mn-ea"/>
              <a:sym typeface="+mn-lt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78FECCB-4586-D1C2-5054-1DAB0FC26473}"/>
              </a:ext>
            </a:extLst>
          </p:cNvPr>
          <p:cNvSpPr/>
          <p:nvPr/>
        </p:nvSpPr>
        <p:spPr>
          <a:xfrm>
            <a:off x="9921148" y="2815260"/>
            <a:ext cx="769344" cy="1075074"/>
          </a:xfrm>
          <a:prstGeom prst="rect">
            <a:avLst/>
          </a:prstGeom>
          <a:solidFill>
            <a:srgbClr val="F69136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>
              <a:cs typeface="+mn-ea"/>
              <a:sym typeface="+mn-lt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001DBE67-118C-0902-6580-9A4100269A16}"/>
              </a:ext>
            </a:extLst>
          </p:cNvPr>
          <p:cNvSpPr txBox="1"/>
          <p:nvPr/>
        </p:nvSpPr>
        <p:spPr>
          <a:xfrm>
            <a:off x="8797002" y="3054146"/>
            <a:ext cx="1000321" cy="619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 dirty="0">
                <a:solidFill>
                  <a:schemeClr val="bg1"/>
                </a:solidFill>
                <a:cs typeface="+mn-ea"/>
                <a:sym typeface="+mn-lt"/>
              </a:rPr>
              <a:t>Virtual </a:t>
            </a:r>
            <a:r>
              <a:rPr lang="en-US" altLang="zh-TW" sz="1150" dirty="0" err="1">
                <a:solidFill>
                  <a:schemeClr val="bg1"/>
                </a:solidFill>
                <a:cs typeface="+mn-ea"/>
                <a:sym typeface="+mn-lt"/>
              </a:rPr>
              <a:t>Applicance</a:t>
            </a:r>
            <a:r>
              <a:rPr lang="en-US" altLang="zh-TW" sz="1150" dirty="0">
                <a:solidFill>
                  <a:schemeClr val="bg1"/>
                </a:solidFill>
                <a:cs typeface="+mn-ea"/>
                <a:sym typeface="+mn-lt"/>
              </a:rPr>
              <a:t> 1</a:t>
            </a:r>
            <a:endParaRPr lang="zh-TW" altLang="en-US" sz="11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72EA5DE1-54F3-3864-B836-E79E9C6E25E3}"/>
              </a:ext>
            </a:extLst>
          </p:cNvPr>
          <p:cNvSpPr txBox="1"/>
          <p:nvPr/>
        </p:nvSpPr>
        <p:spPr>
          <a:xfrm>
            <a:off x="9814643" y="3054146"/>
            <a:ext cx="1000321" cy="619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 dirty="0">
                <a:solidFill>
                  <a:schemeClr val="bg1"/>
                </a:solidFill>
                <a:cs typeface="+mn-ea"/>
                <a:sym typeface="+mn-lt"/>
              </a:rPr>
              <a:t>Virtual </a:t>
            </a:r>
            <a:r>
              <a:rPr lang="en-US" altLang="zh-TW" sz="1150" dirty="0" err="1">
                <a:solidFill>
                  <a:schemeClr val="bg1"/>
                </a:solidFill>
                <a:cs typeface="+mn-ea"/>
                <a:sym typeface="+mn-lt"/>
              </a:rPr>
              <a:t>Applicance</a:t>
            </a:r>
            <a:r>
              <a:rPr lang="en-US" altLang="zh-TW" sz="1150" dirty="0">
                <a:solidFill>
                  <a:schemeClr val="bg1"/>
                </a:solidFill>
                <a:cs typeface="+mn-ea"/>
                <a:sym typeface="+mn-lt"/>
              </a:rPr>
              <a:t> N</a:t>
            </a:r>
            <a:endParaRPr lang="zh-TW" altLang="en-US" sz="11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21AB1E5B-2E7E-6052-9118-819E8A1146F0}"/>
              </a:ext>
            </a:extLst>
          </p:cNvPr>
          <p:cNvSpPr txBox="1"/>
          <p:nvPr/>
        </p:nvSpPr>
        <p:spPr>
          <a:xfrm>
            <a:off x="8666960" y="4643114"/>
            <a:ext cx="23633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58" dirty="0">
                <a:solidFill>
                  <a:schemeClr val="bg1"/>
                </a:solidFill>
                <a:cs typeface="+mn-ea"/>
                <a:sym typeface="+mn-lt"/>
              </a:rPr>
              <a:t>KVM </a:t>
            </a:r>
          </a:p>
          <a:p>
            <a:pPr algn="ctr"/>
            <a:r>
              <a:rPr lang="en-US" altLang="zh-TW" sz="1458" dirty="0">
                <a:solidFill>
                  <a:schemeClr val="bg1"/>
                </a:solidFill>
                <a:cs typeface="+mn-ea"/>
                <a:sym typeface="+mn-lt"/>
              </a:rPr>
              <a:t>Virtualization Station</a:t>
            </a:r>
            <a:endParaRPr lang="zh-TW" altLang="en-US" sz="1458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792E62AA-BD8E-AFF4-0DDD-F24160898FB9}"/>
              </a:ext>
            </a:extLst>
          </p:cNvPr>
          <p:cNvSpPr txBox="1"/>
          <p:nvPr/>
        </p:nvSpPr>
        <p:spPr>
          <a:xfrm>
            <a:off x="6410273" y="4638384"/>
            <a:ext cx="21841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58" dirty="0">
                <a:solidFill>
                  <a:schemeClr val="bg1"/>
                </a:solidFill>
                <a:cs typeface="+mn-ea"/>
                <a:sym typeface="+mn-lt"/>
              </a:rPr>
              <a:t>Docker Engine Container Station</a:t>
            </a:r>
            <a:endParaRPr lang="zh-TW" altLang="en-US" sz="1458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70" name="接點: 肘形 69">
            <a:extLst>
              <a:ext uri="{FF2B5EF4-FFF2-40B4-BE49-F238E27FC236}">
                <a16:creationId xmlns:a16="http://schemas.microsoft.com/office/drawing/2014/main" id="{7B973FC1-2DC0-8ADE-225E-7C434CC0E8A5}"/>
              </a:ext>
            </a:extLst>
          </p:cNvPr>
          <p:cNvCxnSpPr>
            <a:cxnSpLocks/>
          </p:cNvCxnSpPr>
          <p:nvPr/>
        </p:nvCxnSpPr>
        <p:spPr>
          <a:xfrm rot="5400000">
            <a:off x="5907666" y="3849132"/>
            <a:ext cx="1299838" cy="184097"/>
          </a:xfrm>
          <a:prstGeom prst="bentConnector3">
            <a:avLst>
              <a:gd name="adj1" fmla="val 322"/>
            </a:avLst>
          </a:prstGeom>
          <a:ln w="19050" cap="rnd">
            <a:solidFill>
              <a:srgbClr val="FFFF00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>
            <a:extLst>
              <a:ext uri="{FF2B5EF4-FFF2-40B4-BE49-F238E27FC236}">
                <a16:creationId xmlns:a16="http://schemas.microsoft.com/office/drawing/2014/main" id="{C9F0C1A4-1898-A2E9-EB0C-889EF0E40CD5}"/>
              </a:ext>
            </a:extLst>
          </p:cNvPr>
          <p:cNvSpPr/>
          <p:nvPr/>
        </p:nvSpPr>
        <p:spPr>
          <a:xfrm>
            <a:off x="6618985" y="2800885"/>
            <a:ext cx="769344" cy="1075074"/>
          </a:xfrm>
          <a:prstGeom prst="rect">
            <a:avLst/>
          </a:prstGeom>
          <a:solidFill>
            <a:srgbClr val="00A89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>
              <a:cs typeface="+mn-ea"/>
              <a:sym typeface="+mn-lt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FF16668E-D17F-FC94-C3FA-F54484E83947}"/>
              </a:ext>
            </a:extLst>
          </p:cNvPr>
          <p:cNvSpPr txBox="1"/>
          <p:nvPr/>
        </p:nvSpPr>
        <p:spPr>
          <a:xfrm>
            <a:off x="6493092" y="3122646"/>
            <a:ext cx="1000321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 dirty="0">
                <a:solidFill>
                  <a:schemeClr val="bg1"/>
                </a:solidFill>
                <a:cs typeface="+mn-ea"/>
                <a:sym typeface="+mn-lt"/>
              </a:rPr>
              <a:t>Container App 1</a:t>
            </a:r>
            <a:endParaRPr lang="zh-TW" altLang="en-US" sz="11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73" name="接點: 肘形 72">
            <a:extLst>
              <a:ext uri="{FF2B5EF4-FFF2-40B4-BE49-F238E27FC236}">
                <a16:creationId xmlns:a16="http://schemas.microsoft.com/office/drawing/2014/main" id="{FFFBA9C0-3B70-1893-6616-0B432675950F}"/>
              </a:ext>
            </a:extLst>
          </p:cNvPr>
          <p:cNvCxnSpPr>
            <a:cxnSpLocks/>
            <a:stCxn id="77" idx="0"/>
            <a:endCxn id="74" idx="0"/>
          </p:cNvCxnSpPr>
          <p:nvPr/>
        </p:nvCxnSpPr>
        <p:spPr>
          <a:xfrm rot="16200000" flipH="1">
            <a:off x="4175565" y="3315727"/>
            <a:ext cx="634460" cy="1548879"/>
          </a:xfrm>
          <a:prstGeom prst="bentConnector3">
            <a:avLst>
              <a:gd name="adj1" fmla="val 69392"/>
            </a:avLst>
          </a:prstGeom>
          <a:ln w="19050" cap="rnd">
            <a:solidFill>
              <a:srgbClr val="FFFF00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>
            <a:extLst>
              <a:ext uri="{FF2B5EF4-FFF2-40B4-BE49-F238E27FC236}">
                <a16:creationId xmlns:a16="http://schemas.microsoft.com/office/drawing/2014/main" id="{431EDEA2-F0AD-C962-E771-59BAA28BC936}"/>
              </a:ext>
            </a:extLst>
          </p:cNvPr>
          <p:cNvSpPr/>
          <p:nvPr/>
        </p:nvSpPr>
        <p:spPr>
          <a:xfrm>
            <a:off x="4568266" y="4407396"/>
            <a:ext cx="1397938" cy="423334"/>
          </a:xfrm>
          <a:prstGeom prst="rect">
            <a:avLst/>
          </a:prstGeom>
          <a:solidFill>
            <a:srgbClr val="FF2D8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02D17D41-FE8B-47B6-BD35-F5D718E59EA7}"/>
              </a:ext>
            </a:extLst>
          </p:cNvPr>
          <p:cNvSpPr txBox="1"/>
          <p:nvPr/>
        </p:nvSpPr>
        <p:spPr>
          <a:xfrm>
            <a:off x="4694936" y="4408277"/>
            <a:ext cx="1131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zh-TW" sz="1150" b="1" dirty="0" err="1">
                <a:solidFill>
                  <a:schemeClr val="bg1"/>
                </a:solidFill>
                <a:cs typeface="+mn-ea"/>
                <a:sym typeface="+mn-lt"/>
              </a:rPr>
              <a:t>Qservice</a:t>
            </a:r>
            <a:r>
              <a:rPr lang="en-US" altLang="zh-TW" sz="1150" b="1" dirty="0">
                <a:solidFill>
                  <a:schemeClr val="bg1"/>
                </a:solidFill>
                <a:cs typeface="+mn-ea"/>
                <a:sym typeface="+mn-lt"/>
              </a:rPr>
              <a:t> (API service)</a:t>
            </a:r>
            <a:endParaRPr lang="zh-TW" altLang="en-US" sz="115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6" name="Shape 317">
            <a:extLst>
              <a:ext uri="{FF2B5EF4-FFF2-40B4-BE49-F238E27FC236}">
                <a16:creationId xmlns:a16="http://schemas.microsoft.com/office/drawing/2014/main" id="{24DCEC08-AA99-E6D1-4B79-5C29D08C89BD}"/>
              </a:ext>
            </a:extLst>
          </p:cNvPr>
          <p:cNvSpPr/>
          <p:nvPr/>
        </p:nvSpPr>
        <p:spPr>
          <a:xfrm>
            <a:off x="1315456" y="3754965"/>
            <a:ext cx="4776650" cy="267785"/>
          </a:xfrm>
          <a:prstGeom prst="roundRect">
            <a:avLst>
              <a:gd name="adj" fmla="val 3565"/>
            </a:avLst>
          </a:prstGeom>
          <a:solidFill>
            <a:srgbClr val="FFFAEB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0A942E4B-058B-A5A1-A876-160EE267F591}"/>
              </a:ext>
            </a:extLst>
          </p:cNvPr>
          <p:cNvSpPr txBox="1"/>
          <p:nvPr/>
        </p:nvSpPr>
        <p:spPr>
          <a:xfrm>
            <a:off x="3218195" y="3772936"/>
            <a:ext cx="1000321" cy="260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 dirty="0">
                <a:cs typeface="+mn-ea"/>
                <a:sym typeface="+mn-lt"/>
              </a:rPr>
              <a:t>Desktop</a:t>
            </a:r>
            <a:endParaRPr lang="zh-TW" altLang="en-US" sz="1150" dirty="0">
              <a:cs typeface="+mn-ea"/>
              <a:sym typeface="+mn-lt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4DF815B9-60C9-E80A-C425-B2FAF54ACCD9}"/>
              </a:ext>
            </a:extLst>
          </p:cNvPr>
          <p:cNvSpPr/>
          <p:nvPr/>
        </p:nvSpPr>
        <p:spPr>
          <a:xfrm>
            <a:off x="4568266" y="5130545"/>
            <a:ext cx="1397938" cy="423334"/>
          </a:xfrm>
          <a:prstGeom prst="rect">
            <a:avLst/>
          </a:prstGeom>
          <a:solidFill>
            <a:srgbClr val="1DB9F7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B08F477C-08B7-5E36-7A71-C6DA1C13D6B9}"/>
              </a:ext>
            </a:extLst>
          </p:cNvPr>
          <p:cNvSpPr txBox="1"/>
          <p:nvPr/>
        </p:nvSpPr>
        <p:spPr>
          <a:xfrm>
            <a:off x="4677651" y="5240643"/>
            <a:ext cx="11316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zh-TW" sz="1150" b="1" dirty="0">
                <a:solidFill>
                  <a:schemeClr val="bg1"/>
                </a:solidFill>
                <a:cs typeface="+mn-ea"/>
                <a:sym typeface="+mn-lt"/>
              </a:rPr>
              <a:t>Cloud agent</a:t>
            </a:r>
            <a:endParaRPr lang="zh-TW" altLang="en-US" sz="115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0" name="Shape 317">
            <a:extLst>
              <a:ext uri="{FF2B5EF4-FFF2-40B4-BE49-F238E27FC236}">
                <a16:creationId xmlns:a16="http://schemas.microsoft.com/office/drawing/2014/main" id="{A8B51E7B-703A-F456-73ED-803583E5E6D8}"/>
              </a:ext>
            </a:extLst>
          </p:cNvPr>
          <p:cNvSpPr/>
          <p:nvPr/>
        </p:nvSpPr>
        <p:spPr>
          <a:xfrm>
            <a:off x="4083028" y="616749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3706FA60-87F7-85E8-C8BB-20509EEC78DF}"/>
              </a:ext>
            </a:extLst>
          </p:cNvPr>
          <p:cNvSpPr txBox="1"/>
          <p:nvPr/>
        </p:nvSpPr>
        <p:spPr>
          <a:xfrm>
            <a:off x="4194630" y="6227961"/>
            <a:ext cx="10003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cs typeface="+mn-ea"/>
                <a:sym typeface="+mn-lt"/>
              </a:rPr>
              <a:t>Basic RFS</a:t>
            </a:r>
            <a:endParaRPr lang="zh-TW" altLang="en-US" sz="1200" dirty="0">
              <a:cs typeface="+mn-ea"/>
              <a:sym typeface="+mn-lt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3F62133D-9DAF-904B-E777-DFC84A335AE6}"/>
              </a:ext>
            </a:extLst>
          </p:cNvPr>
          <p:cNvSpPr txBox="1"/>
          <p:nvPr/>
        </p:nvSpPr>
        <p:spPr>
          <a:xfrm>
            <a:off x="866931" y="4327234"/>
            <a:ext cx="375087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 dirty="0">
                <a:solidFill>
                  <a:schemeClr val="bg1"/>
                </a:solidFill>
                <a:cs typeface="+mn-ea"/>
                <a:sym typeface="+mn-lt"/>
              </a:rPr>
              <a:t>System and Applications Services</a:t>
            </a:r>
            <a:endParaRPr lang="zh-TW" altLang="en-US" sz="15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3" name="箭號: 左-右雙向 82">
            <a:extLst>
              <a:ext uri="{FF2B5EF4-FFF2-40B4-BE49-F238E27FC236}">
                <a16:creationId xmlns:a16="http://schemas.microsoft.com/office/drawing/2014/main" id="{47289F9A-8E6B-B5A7-E50F-9EF17C708C81}"/>
              </a:ext>
            </a:extLst>
          </p:cNvPr>
          <p:cNvSpPr/>
          <p:nvPr/>
        </p:nvSpPr>
        <p:spPr>
          <a:xfrm rot="5400000">
            <a:off x="5127538" y="4858330"/>
            <a:ext cx="256993" cy="244272"/>
          </a:xfrm>
          <a:prstGeom prst="leftRightArrow">
            <a:avLst>
              <a:gd name="adj1" fmla="val 50000"/>
              <a:gd name="adj2" fmla="val 30871"/>
            </a:avLst>
          </a:prstGeom>
          <a:gradFill>
            <a:gsLst>
              <a:gs pos="89000">
                <a:schemeClr val="bg1">
                  <a:lumMod val="95000"/>
                  <a:alpha val="81000"/>
                </a:schemeClr>
              </a:gs>
              <a:gs pos="10000">
                <a:schemeClr val="bg1">
                  <a:alpha val="82000"/>
                </a:schemeClr>
              </a:gs>
            </a:gsLst>
            <a:lin ang="0" scaled="0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箭號: 左-右雙向 83">
            <a:extLst>
              <a:ext uri="{FF2B5EF4-FFF2-40B4-BE49-F238E27FC236}">
                <a16:creationId xmlns:a16="http://schemas.microsoft.com/office/drawing/2014/main" id="{29619BEA-C1EE-828B-5FD8-D53C2D3C2ECF}"/>
              </a:ext>
            </a:extLst>
          </p:cNvPr>
          <p:cNvSpPr/>
          <p:nvPr/>
        </p:nvSpPr>
        <p:spPr>
          <a:xfrm>
            <a:off x="4095086" y="5213024"/>
            <a:ext cx="425636" cy="248249"/>
          </a:xfrm>
          <a:prstGeom prst="leftRightArrow">
            <a:avLst>
              <a:gd name="adj1" fmla="val 50000"/>
              <a:gd name="adj2" fmla="val 30871"/>
            </a:avLst>
          </a:prstGeom>
          <a:gradFill>
            <a:gsLst>
              <a:gs pos="89000">
                <a:schemeClr val="bg1">
                  <a:lumMod val="95000"/>
                  <a:alpha val="81000"/>
                </a:schemeClr>
              </a:gs>
              <a:gs pos="10000">
                <a:schemeClr val="bg1">
                  <a:alpha val="82000"/>
                </a:schemeClr>
              </a:gs>
            </a:gsLst>
            <a:lin ang="0" scaled="0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箭號: 左-右雙向 84">
            <a:extLst>
              <a:ext uri="{FF2B5EF4-FFF2-40B4-BE49-F238E27FC236}">
                <a16:creationId xmlns:a16="http://schemas.microsoft.com/office/drawing/2014/main" id="{6E257DAD-0CD5-C9E4-6C2D-17825354CFB6}"/>
              </a:ext>
            </a:extLst>
          </p:cNvPr>
          <p:cNvSpPr/>
          <p:nvPr/>
        </p:nvSpPr>
        <p:spPr>
          <a:xfrm rot="20100738">
            <a:off x="4085626" y="4714277"/>
            <a:ext cx="411635" cy="248249"/>
          </a:xfrm>
          <a:prstGeom prst="leftRightArrow">
            <a:avLst>
              <a:gd name="adj1" fmla="val 50000"/>
              <a:gd name="adj2" fmla="val 30871"/>
            </a:avLst>
          </a:prstGeom>
          <a:gradFill>
            <a:gsLst>
              <a:gs pos="89000">
                <a:schemeClr val="bg1">
                  <a:lumMod val="95000"/>
                  <a:alpha val="81000"/>
                </a:schemeClr>
              </a:gs>
              <a:gs pos="10000">
                <a:schemeClr val="bg1">
                  <a:alpha val="82000"/>
                </a:schemeClr>
              </a:gs>
            </a:gsLst>
            <a:lin ang="0" scaled="0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6DA21B6E-74F0-7EB2-55B0-073F0AD7B708}"/>
              </a:ext>
            </a:extLst>
          </p:cNvPr>
          <p:cNvCxnSpPr/>
          <p:nvPr/>
        </p:nvCxnSpPr>
        <p:spPr>
          <a:xfrm>
            <a:off x="7414518" y="3373119"/>
            <a:ext cx="198533" cy="0"/>
          </a:xfrm>
          <a:prstGeom prst="line">
            <a:avLst/>
          </a:prstGeom>
          <a:ln w="12700" cap="rnd">
            <a:solidFill>
              <a:srgbClr val="00A89C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C1ECFA35-CFAF-B5AB-74BC-1E89FF3146BA}"/>
              </a:ext>
            </a:extLst>
          </p:cNvPr>
          <p:cNvCxnSpPr/>
          <p:nvPr/>
        </p:nvCxnSpPr>
        <p:spPr>
          <a:xfrm>
            <a:off x="9698056" y="3373119"/>
            <a:ext cx="198533" cy="0"/>
          </a:xfrm>
          <a:prstGeom prst="line">
            <a:avLst/>
          </a:prstGeom>
          <a:ln w="12700" cap="rnd">
            <a:solidFill>
              <a:srgbClr val="F69136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圖片 87">
            <a:extLst>
              <a:ext uri="{FF2B5EF4-FFF2-40B4-BE49-F238E27FC236}">
                <a16:creationId xmlns:a16="http://schemas.microsoft.com/office/drawing/2014/main" id="{0AF23954-D7C6-8A49-0CC7-7DB7792E9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6789" y="1707067"/>
            <a:ext cx="1570533" cy="77584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107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02237" y="40455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QNE differences to server system</a:t>
            </a:r>
          </a:p>
        </p:txBody>
      </p:sp>
      <p:sp>
        <p:nvSpPr>
          <p:cNvPr id="20" name="矩形: 圓角 33">
            <a:extLst>
              <a:ext uri="{FF2B5EF4-FFF2-40B4-BE49-F238E27FC236}">
                <a16:creationId xmlns:a16="http://schemas.microsoft.com/office/drawing/2014/main" id="{297B994B-FEDA-9715-70A0-48A95F03F52E}"/>
              </a:ext>
            </a:extLst>
          </p:cNvPr>
          <p:cNvSpPr/>
          <p:nvPr/>
        </p:nvSpPr>
        <p:spPr>
          <a:xfrm>
            <a:off x="737308" y="1993574"/>
            <a:ext cx="4954046" cy="4864425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1" name="矩形: 圓角 33">
            <a:extLst>
              <a:ext uri="{FF2B5EF4-FFF2-40B4-BE49-F238E27FC236}">
                <a16:creationId xmlns:a16="http://schemas.microsoft.com/office/drawing/2014/main" id="{37BCA90E-6931-3DE9-5F2C-8BB2A50F43DF}"/>
              </a:ext>
            </a:extLst>
          </p:cNvPr>
          <p:cNvSpPr/>
          <p:nvPr/>
        </p:nvSpPr>
        <p:spPr>
          <a:xfrm>
            <a:off x="6500646" y="1992428"/>
            <a:ext cx="4954046" cy="4864425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2" name="矩形: 圓角 9">
            <a:extLst>
              <a:ext uri="{FF2B5EF4-FFF2-40B4-BE49-F238E27FC236}">
                <a16:creationId xmlns:a16="http://schemas.microsoft.com/office/drawing/2014/main" id="{31A48E60-5AA1-8BEF-BC58-A316AA3FE7CC}"/>
              </a:ext>
            </a:extLst>
          </p:cNvPr>
          <p:cNvSpPr/>
          <p:nvPr/>
        </p:nvSpPr>
        <p:spPr>
          <a:xfrm>
            <a:off x="7288826" y="4339812"/>
            <a:ext cx="3454400" cy="786199"/>
          </a:xfrm>
          <a:prstGeom prst="roundRect">
            <a:avLst>
              <a:gd name="adj" fmla="val 89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Linux 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23" name="箭號: 向下 3">
            <a:extLst>
              <a:ext uri="{FF2B5EF4-FFF2-40B4-BE49-F238E27FC236}">
                <a16:creationId xmlns:a16="http://schemas.microsoft.com/office/drawing/2014/main" id="{1B0DC262-19E7-3FD9-6EF5-FDA9DF956E18}"/>
              </a:ext>
            </a:extLst>
          </p:cNvPr>
          <p:cNvSpPr/>
          <p:nvPr/>
        </p:nvSpPr>
        <p:spPr>
          <a:xfrm>
            <a:off x="7960697" y="3180499"/>
            <a:ext cx="325120" cy="436880"/>
          </a:xfrm>
          <a:prstGeom prst="downArrow">
            <a:avLst/>
          </a:prstGeom>
          <a:noFill/>
          <a:ln>
            <a:solidFill>
              <a:schemeClr val="bg1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箭號: 向下 13">
            <a:extLst>
              <a:ext uri="{FF2B5EF4-FFF2-40B4-BE49-F238E27FC236}">
                <a16:creationId xmlns:a16="http://schemas.microsoft.com/office/drawing/2014/main" id="{1D065E8B-15C6-3479-9A2F-28D57BCA3E14}"/>
              </a:ext>
            </a:extLst>
          </p:cNvPr>
          <p:cNvSpPr/>
          <p:nvPr/>
        </p:nvSpPr>
        <p:spPr>
          <a:xfrm>
            <a:off x="9738019" y="3180499"/>
            <a:ext cx="325120" cy="436880"/>
          </a:xfrm>
          <a:prstGeom prst="downArrow">
            <a:avLst/>
          </a:prstGeom>
          <a:noFill/>
          <a:ln>
            <a:solidFill>
              <a:schemeClr val="bg1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3549426-4DC3-0D37-991D-2B7C3CAFC77C}"/>
              </a:ext>
            </a:extLst>
          </p:cNvPr>
          <p:cNvSpPr txBox="1"/>
          <p:nvPr/>
        </p:nvSpPr>
        <p:spPr>
          <a:xfrm>
            <a:off x="5628641" y="4171325"/>
            <a:ext cx="985520" cy="78619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altLang="zh-TW" sz="2800" dirty="0" err="1">
                <a:solidFill>
                  <a:schemeClr val="bg1"/>
                </a:solidFill>
                <a:cs typeface="+mn-ea"/>
                <a:sym typeface="+mn-lt"/>
              </a:rPr>
              <a:t>v.s</a:t>
            </a:r>
            <a:r>
              <a:rPr lang="en-US" altLang="zh-TW" sz="2800" dirty="0">
                <a:solidFill>
                  <a:schemeClr val="bg1"/>
                </a:solidFill>
                <a:cs typeface="+mn-ea"/>
                <a:sym typeface="+mn-lt"/>
              </a:rPr>
              <a:t>.</a:t>
            </a:r>
            <a:endParaRPr lang="zh-TW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AC277C8-4879-BE6C-7210-3BBD4FBFF552}"/>
              </a:ext>
            </a:extLst>
          </p:cNvPr>
          <p:cNvSpPr/>
          <p:nvPr/>
        </p:nvSpPr>
        <p:spPr>
          <a:xfrm>
            <a:off x="1515268" y="4263612"/>
            <a:ext cx="3454400" cy="862399"/>
          </a:xfrm>
          <a:prstGeom prst="rect">
            <a:avLst/>
          </a:prstGeom>
          <a:solidFill>
            <a:srgbClr val="6296A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QNE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D364286-16AD-93A5-E4DC-BA9E9926BE4F}"/>
              </a:ext>
            </a:extLst>
          </p:cNvPr>
          <p:cNvSpPr/>
          <p:nvPr/>
        </p:nvSpPr>
        <p:spPr>
          <a:xfrm>
            <a:off x="1515268" y="3706758"/>
            <a:ext cx="3454400" cy="439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cs typeface="+mn-ea"/>
                <a:sym typeface="+mn-lt"/>
              </a:rPr>
              <a:t>OVS</a:t>
            </a:r>
            <a:r>
              <a:rPr lang="zh-TW" altLang="en-US" dirty="0">
                <a:cs typeface="+mn-ea"/>
                <a:sym typeface="+mn-lt"/>
              </a:rPr>
              <a:t> </a:t>
            </a:r>
            <a:r>
              <a:rPr lang="en-US" altLang="zh-TW" dirty="0">
                <a:cs typeface="+mn-ea"/>
                <a:sym typeface="+mn-lt"/>
              </a:rPr>
              <a:t>Virtualized Network</a:t>
            </a:r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53C589C-ECE5-D6FB-FBE3-BB77F4F65436}"/>
              </a:ext>
            </a:extLst>
          </p:cNvPr>
          <p:cNvSpPr/>
          <p:nvPr/>
        </p:nvSpPr>
        <p:spPr>
          <a:xfrm>
            <a:off x="1515268" y="3148252"/>
            <a:ext cx="3454400" cy="439720"/>
          </a:xfrm>
          <a:prstGeom prst="rect">
            <a:avLst/>
          </a:prstGeom>
          <a:solidFill>
            <a:srgbClr val="FF2D8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cs typeface="+mn-ea"/>
                <a:sym typeface="+mn-lt"/>
              </a:rPr>
              <a:t>Virtualization Station</a:t>
            </a:r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0B00F7C-4376-DEF8-3B6C-1DD7A982EC44}"/>
              </a:ext>
            </a:extLst>
          </p:cNvPr>
          <p:cNvSpPr/>
          <p:nvPr/>
        </p:nvSpPr>
        <p:spPr>
          <a:xfrm>
            <a:off x="3314854" y="2503420"/>
            <a:ext cx="1644654" cy="526046"/>
          </a:xfrm>
          <a:prstGeom prst="rect">
            <a:avLst/>
          </a:prstGeom>
          <a:solidFill>
            <a:srgbClr val="6CB4F2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cs typeface="+mn-ea"/>
                <a:sym typeface="+mn-lt"/>
              </a:rPr>
              <a:t>Container</a:t>
            </a:r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6FF1BE9-80D6-7382-9FA3-0BB6041F25C9}"/>
              </a:ext>
            </a:extLst>
          </p:cNvPr>
          <p:cNvSpPr/>
          <p:nvPr/>
        </p:nvSpPr>
        <p:spPr>
          <a:xfrm>
            <a:off x="1505108" y="2503420"/>
            <a:ext cx="1644654" cy="5260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cs typeface="+mn-ea"/>
                <a:sym typeface="+mn-lt"/>
              </a:rPr>
              <a:t>VM</a:t>
            </a:r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76C717F-1415-E741-549F-B71A84B0F932}"/>
              </a:ext>
            </a:extLst>
          </p:cNvPr>
          <p:cNvSpPr/>
          <p:nvPr/>
        </p:nvSpPr>
        <p:spPr>
          <a:xfrm>
            <a:off x="7278666" y="4281364"/>
            <a:ext cx="3454400" cy="862399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Linux 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B23FB5C-BFC4-EF99-89F6-88E46B25FF72}"/>
              </a:ext>
            </a:extLst>
          </p:cNvPr>
          <p:cNvSpPr/>
          <p:nvPr/>
        </p:nvSpPr>
        <p:spPr>
          <a:xfrm>
            <a:off x="7278666" y="3724510"/>
            <a:ext cx="3454400" cy="439719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File system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29A1B93-9C8A-2893-2C17-915D00B48C4F}"/>
              </a:ext>
            </a:extLst>
          </p:cNvPr>
          <p:cNvSpPr/>
          <p:nvPr/>
        </p:nvSpPr>
        <p:spPr>
          <a:xfrm>
            <a:off x="9078252" y="2521172"/>
            <a:ext cx="1644654" cy="526046"/>
          </a:xfrm>
          <a:prstGeom prst="rect">
            <a:avLst/>
          </a:prstGeom>
          <a:solidFill>
            <a:srgbClr val="6CB4F2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Database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E389006-813C-04E6-C3E5-D32AC838871C}"/>
              </a:ext>
            </a:extLst>
          </p:cNvPr>
          <p:cNvSpPr/>
          <p:nvPr/>
        </p:nvSpPr>
        <p:spPr>
          <a:xfrm>
            <a:off x="7268506" y="2521172"/>
            <a:ext cx="1644654" cy="5260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cs typeface="+mn-ea"/>
                <a:sym typeface="+mn-lt"/>
              </a:rPr>
              <a:t>File Server</a:t>
            </a:r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601BAC1-AB92-657A-60CC-E1DB25A2693C}"/>
              </a:ext>
            </a:extLst>
          </p:cNvPr>
          <p:cNvSpPr txBox="1"/>
          <p:nvPr/>
        </p:nvSpPr>
        <p:spPr>
          <a:xfrm>
            <a:off x="889238" y="5414133"/>
            <a:ext cx="4650186" cy="144272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>
              <a:lnSpc>
                <a:spcPts val="2600"/>
              </a:lnSpc>
              <a:spcBef>
                <a:spcPts val="500"/>
              </a:spcBef>
            </a:pPr>
            <a:r>
              <a:rPr lang="en-US" altLang="zh-TW" sz="2000" b="1" dirty="0">
                <a:solidFill>
                  <a:schemeClr val="bg1"/>
                </a:solidFill>
                <a:cs typeface="+mn-ea"/>
                <a:sym typeface="+mn-lt"/>
              </a:rPr>
              <a:t>QNE</a:t>
            </a:r>
          </a:p>
          <a:p>
            <a:pPr algn="ctr">
              <a:lnSpc>
                <a:spcPts val="2600"/>
              </a:lnSpc>
              <a:spcBef>
                <a:spcPts val="500"/>
              </a:spcBef>
            </a:pPr>
            <a:r>
              <a:rPr lang="en-US" altLang="zh-TW" sz="2000" dirty="0">
                <a:solidFill>
                  <a:schemeClr val="bg1"/>
                </a:solidFill>
                <a:cs typeface="+mn-ea"/>
                <a:sym typeface="+mn-lt"/>
              </a:rPr>
              <a:t>VM &amp; Container (application) are virtualized on top of hypervisors 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162943A-26E9-5D05-4CAB-83CF2A1D5972}"/>
              </a:ext>
            </a:extLst>
          </p:cNvPr>
          <p:cNvSpPr txBox="1"/>
          <p:nvPr/>
        </p:nvSpPr>
        <p:spPr>
          <a:xfrm>
            <a:off x="6905029" y="5467699"/>
            <a:ext cx="4145280" cy="144272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>
              <a:lnSpc>
                <a:spcPts val="2600"/>
              </a:lnSpc>
              <a:spcBef>
                <a:spcPts val="500"/>
              </a:spcBef>
            </a:pPr>
            <a:r>
              <a:rPr lang="en-US" altLang="zh-TW" sz="2000" b="1" dirty="0">
                <a:solidFill>
                  <a:schemeClr val="bg1"/>
                </a:solidFill>
                <a:cs typeface="+mn-ea"/>
                <a:sym typeface="+mn-lt"/>
              </a:rPr>
              <a:t>Linux Server</a:t>
            </a:r>
          </a:p>
          <a:p>
            <a:pPr algn="ctr">
              <a:lnSpc>
                <a:spcPts val="2600"/>
              </a:lnSpc>
              <a:spcBef>
                <a:spcPts val="500"/>
              </a:spcBef>
            </a:pPr>
            <a:r>
              <a:rPr lang="en-US" altLang="zh-TW" sz="2000" dirty="0">
                <a:solidFill>
                  <a:schemeClr val="bg1"/>
                </a:solidFill>
                <a:cs typeface="+mn-ea"/>
                <a:sym typeface="+mn-lt"/>
              </a:rPr>
              <a:t>Application (e.g., Database) assign disk volume from Linux</a:t>
            </a:r>
            <a:endParaRPr lang="zh-TW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1752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419100" y="404558"/>
            <a:ext cx="1103823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42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Service composer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419100" y="2107197"/>
            <a:ext cx="3758417" cy="3188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Objective graphic UI help to easily create VM, VNF and links between.</a:t>
            </a:r>
          </a:p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Visual virtual network topology makes the maintenance much easier. </a:t>
            </a:r>
          </a:p>
        </p:txBody>
      </p:sp>
      <p:pic>
        <p:nvPicPr>
          <p:cNvPr id="8" name="圖片 7" descr="一張含有 監視器, 電腦, 螢幕 的圖片&#10;&#10;自動產生的描述">
            <a:extLst>
              <a:ext uri="{FF2B5EF4-FFF2-40B4-BE49-F238E27FC236}">
                <a16:creationId xmlns:a16="http://schemas.microsoft.com/office/drawing/2014/main" id="{B0D2A95D-A0B3-CA2D-0906-00E35B681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266" y="2107197"/>
            <a:ext cx="7638498" cy="430117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9" name="矩形: 圓角 5">
            <a:extLst>
              <a:ext uri="{FF2B5EF4-FFF2-40B4-BE49-F238E27FC236}">
                <a16:creationId xmlns:a16="http://schemas.microsoft.com/office/drawing/2014/main" id="{BD814D02-9E57-D5A0-7583-37EAE1A77AAF}"/>
              </a:ext>
            </a:extLst>
          </p:cNvPr>
          <p:cNvSpPr/>
          <p:nvPr/>
        </p:nvSpPr>
        <p:spPr>
          <a:xfrm>
            <a:off x="5594818" y="2695909"/>
            <a:ext cx="5541358" cy="3658975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0" name="矩形: 圓角 5">
            <a:extLst>
              <a:ext uri="{FF2B5EF4-FFF2-40B4-BE49-F238E27FC236}">
                <a16:creationId xmlns:a16="http://schemas.microsoft.com/office/drawing/2014/main" id="{C04CFB43-F939-9C1D-1953-7BDD2DB96A24}"/>
              </a:ext>
            </a:extLst>
          </p:cNvPr>
          <p:cNvSpPr/>
          <p:nvPr/>
        </p:nvSpPr>
        <p:spPr>
          <a:xfrm>
            <a:off x="4511083" y="2695909"/>
            <a:ext cx="916050" cy="3658975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1986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26453" y="40455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CPU resource arrangement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8015768" y="2219226"/>
            <a:ext cx="3642832" cy="359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  <a:spcBef>
                <a:spcPts val="2000"/>
              </a:spcBef>
              <a:buClr>
                <a:srgbClr val="FF5F16"/>
              </a:buClr>
              <a:buSzPct val="95000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Allocate CPU resource for each VM or services through CPU pinning function. Guarantee critical services are always in good quality in your network.</a:t>
            </a:r>
            <a:endParaRPr lang="en-US" altLang="zh-TW" sz="2000" dirty="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ts val="3200"/>
              </a:lnSpc>
              <a:spcBef>
                <a:spcPts val="2000"/>
              </a:spcBef>
              <a:buClr>
                <a:srgbClr val="FF5F16"/>
              </a:buClr>
              <a:buSzPct val="95000"/>
            </a:pPr>
            <a:endParaRPr lang="en-US" altLang="zh-TW" sz="240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569281A-68EB-66AD-58C4-3834A95C19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42" y="2219226"/>
            <a:ext cx="7326709" cy="3964242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513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55600" y="39876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Service to deploy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934083" y="2137017"/>
            <a:ext cx="5021435" cy="835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FF5F16"/>
              </a:buClr>
              <a:buSzPct val="95000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Following services are verified running on QNE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DC7E714-140D-2516-BBD6-A75FB0CF1A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08" y="5181003"/>
            <a:ext cx="3516765" cy="67382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58372A1-E0D2-1564-763F-74552391CEDB}"/>
              </a:ext>
            </a:extLst>
          </p:cNvPr>
          <p:cNvSpPr txBox="1"/>
          <p:nvPr/>
        </p:nvSpPr>
        <p:spPr>
          <a:xfrm>
            <a:off x="7165539" y="5948243"/>
            <a:ext cx="2302609" cy="38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 err="1">
                <a:solidFill>
                  <a:schemeClr val="bg1"/>
                </a:solidFill>
                <a:cs typeface="+mn-ea"/>
                <a:sym typeface="+mn-lt"/>
              </a:rPr>
              <a:t>QuCPE</a:t>
            </a:r>
            <a:endParaRPr lang="zh-TW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AAD051AA-DCF4-14DD-A1C2-08A60FB44771}"/>
              </a:ext>
            </a:extLst>
          </p:cNvPr>
          <p:cNvSpPr/>
          <p:nvPr/>
        </p:nvSpPr>
        <p:spPr>
          <a:xfrm>
            <a:off x="7219787" y="2220107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>
            <a:solidFill>
              <a:srgbClr val="95EFF9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064B1BC-F64C-EBF4-B605-F2AF9B3647BD}"/>
              </a:ext>
            </a:extLst>
          </p:cNvPr>
          <p:cNvSpPr/>
          <p:nvPr/>
        </p:nvSpPr>
        <p:spPr>
          <a:xfrm>
            <a:off x="6096000" y="3900012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>
            <a:solidFill>
              <a:srgbClr val="95EFF9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784C6CB1-55A1-2038-7BE0-688082AE9E3E}"/>
              </a:ext>
            </a:extLst>
          </p:cNvPr>
          <p:cNvSpPr/>
          <p:nvPr/>
        </p:nvSpPr>
        <p:spPr>
          <a:xfrm>
            <a:off x="8402021" y="3900012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>
            <a:solidFill>
              <a:srgbClr val="95EFF9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D85B284A-843E-ADBF-CF8F-7291A375B065}"/>
              </a:ext>
            </a:extLst>
          </p:cNvPr>
          <p:cNvSpPr/>
          <p:nvPr/>
        </p:nvSpPr>
        <p:spPr>
          <a:xfrm>
            <a:off x="7135856" y="4808520"/>
            <a:ext cx="2404123" cy="495523"/>
          </a:xfrm>
          <a:prstGeom prst="roundRect">
            <a:avLst>
              <a:gd name="adj" fmla="val 7446"/>
            </a:avLst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CE427B7-55D7-2390-1CED-25A7F897DD20}"/>
              </a:ext>
            </a:extLst>
          </p:cNvPr>
          <p:cNvSpPr txBox="1"/>
          <p:nvPr/>
        </p:nvSpPr>
        <p:spPr>
          <a:xfrm>
            <a:off x="7222789" y="4861601"/>
            <a:ext cx="2302609" cy="38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cs typeface="+mn-ea"/>
                <a:sym typeface="+mn-lt"/>
              </a:rPr>
              <a:t>QNE OS</a:t>
            </a:r>
            <a:endParaRPr lang="zh-TW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B1D5070-3861-7351-A0EE-AD31FA812DAE}"/>
              </a:ext>
            </a:extLst>
          </p:cNvPr>
          <p:cNvSpPr/>
          <p:nvPr/>
        </p:nvSpPr>
        <p:spPr>
          <a:xfrm>
            <a:off x="6096000" y="3069820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>
            <a:solidFill>
              <a:srgbClr val="95EFF9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72D95BF-6131-4CB8-69D2-1058524EDFE7}"/>
              </a:ext>
            </a:extLst>
          </p:cNvPr>
          <p:cNvSpPr/>
          <p:nvPr/>
        </p:nvSpPr>
        <p:spPr>
          <a:xfrm>
            <a:off x="8402021" y="3069820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>
            <a:solidFill>
              <a:srgbClr val="95EFF9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75E4B82-7EF8-1F8A-F373-2C3D603E90AC}"/>
              </a:ext>
            </a:extLst>
          </p:cNvPr>
          <p:cNvSpPr txBox="1"/>
          <p:nvPr/>
        </p:nvSpPr>
        <p:spPr>
          <a:xfrm>
            <a:off x="7246297" y="2366244"/>
            <a:ext cx="1443843" cy="38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rgbClr val="F4FDFE"/>
                </a:solidFill>
                <a:cs typeface="+mn-ea"/>
                <a:sym typeface="+mn-lt"/>
              </a:rPr>
              <a:t>Pfsense</a:t>
            </a:r>
            <a:endParaRPr lang="zh-TW" altLang="en-US" dirty="0">
              <a:solidFill>
                <a:srgbClr val="F4FDFE"/>
              </a:solidFill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F1A05E4-4257-F65B-373E-E594A9851FE8}"/>
              </a:ext>
            </a:extLst>
          </p:cNvPr>
          <p:cNvSpPr txBox="1"/>
          <p:nvPr/>
        </p:nvSpPr>
        <p:spPr>
          <a:xfrm>
            <a:off x="6155449" y="3209578"/>
            <a:ext cx="1443843" cy="38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rgbClr val="F4FDFE"/>
                </a:solidFill>
                <a:cs typeface="+mn-ea"/>
                <a:sym typeface="+mn-lt"/>
              </a:rPr>
              <a:t>RouterOS</a:t>
            </a:r>
            <a:endParaRPr lang="zh-TW" altLang="en-US" dirty="0">
              <a:solidFill>
                <a:srgbClr val="F4FDFE"/>
              </a:solidFill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06C5958-7F31-FF91-2ABF-04C2A1DB2759}"/>
              </a:ext>
            </a:extLst>
          </p:cNvPr>
          <p:cNvSpPr txBox="1"/>
          <p:nvPr/>
        </p:nvSpPr>
        <p:spPr>
          <a:xfrm>
            <a:off x="6180524" y="3902993"/>
            <a:ext cx="1443843" cy="638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dirty="0">
                <a:solidFill>
                  <a:srgbClr val="F4FDFE"/>
                </a:solidFill>
                <a:cs typeface="+mn-ea"/>
                <a:sym typeface="+mn-lt"/>
              </a:rPr>
              <a:t>Virtual</a:t>
            </a:r>
          </a:p>
          <a:p>
            <a:pPr>
              <a:lnSpc>
                <a:spcPts val="2000"/>
              </a:lnSpc>
            </a:pPr>
            <a:r>
              <a:rPr lang="en-US" altLang="zh-TW" dirty="0">
                <a:solidFill>
                  <a:srgbClr val="F4FDFE"/>
                </a:solidFill>
                <a:cs typeface="+mn-ea"/>
                <a:sym typeface="+mn-lt"/>
              </a:rPr>
              <a:t>switch</a:t>
            </a:r>
            <a:endParaRPr lang="zh-TW" altLang="en-US" dirty="0">
              <a:solidFill>
                <a:srgbClr val="F4FDFE"/>
              </a:solidFill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9CF7BA7-F9E5-5135-192E-2A920F9CFC35}"/>
              </a:ext>
            </a:extLst>
          </p:cNvPr>
          <p:cNvSpPr txBox="1"/>
          <p:nvPr/>
        </p:nvSpPr>
        <p:spPr>
          <a:xfrm>
            <a:off x="8441210" y="3198780"/>
            <a:ext cx="1443843" cy="38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rgbClr val="F4FDFE"/>
                </a:solidFill>
                <a:cs typeface="+mn-ea"/>
                <a:sym typeface="+mn-lt"/>
              </a:rPr>
              <a:t>OpenWRT</a:t>
            </a:r>
            <a:endParaRPr lang="zh-TW" altLang="en-US" dirty="0">
              <a:solidFill>
                <a:srgbClr val="F4FDFE"/>
              </a:solidFill>
              <a:cs typeface="+mn-ea"/>
              <a:sym typeface="+mn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BEA5808-C080-1730-7FB9-C74DF187E0CE}"/>
              </a:ext>
            </a:extLst>
          </p:cNvPr>
          <p:cNvSpPr txBox="1"/>
          <p:nvPr/>
        </p:nvSpPr>
        <p:spPr>
          <a:xfrm>
            <a:off x="8519838" y="4035898"/>
            <a:ext cx="1443843" cy="367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dirty="0" err="1">
                <a:solidFill>
                  <a:srgbClr val="F4FDFE"/>
                </a:solidFill>
                <a:cs typeface="+mn-ea"/>
                <a:sym typeface="+mn-lt"/>
              </a:rPr>
              <a:t>Zabbit</a:t>
            </a:r>
            <a:endParaRPr lang="zh-TW" altLang="en-US" dirty="0">
              <a:solidFill>
                <a:srgbClr val="F4FDFE"/>
              </a:solidFill>
              <a:cs typeface="+mn-ea"/>
              <a:sym typeface="+mn-lt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ACEE0A-358F-9960-2345-AB74FF162C82}"/>
              </a:ext>
            </a:extLst>
          </p:cNvPr>
          <p:cNvGrpSpPr/>
          <p:nvPr/>
        </p:nvGrpSpPr>
        <p:grpSpPr>
          <a:xfrm>
            <a:off x="8446123" y="2273952"/>
            <a:ext cx="541053" cy="546874"/>
            <a:chOff x="-2875015" y="3414198"/>
            <a:chExt cx="921421" cy="931333"/>
          </a:xfr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31720ABD-74DB-1375-7167-C1AE5A58A2F6}"/>
                </a:ext>
              </a:extLst>
            </p:cNvPr>
            <p:cNvSpPr/>
            <p:nvPr/>
          </p:nvSpPr>
          <p:spPr>
            <a:xfrm>
              <a:off x="-2836950" y="3447883"/>
              <a:ext cx="850993" cy="863766"/>
            </a:xfrm>
            <a:prstGeom prst="roundRect">
              <a:avLst>
                <a:gd name="adj" fmla="val 8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D06F5B19-3BA6-4283-5648-BEFB57D6F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1"/>
            <a:stretch/>
          </p:blipFill>
          <p:spPr>
            <a:xfrm>
              <a:off x="-2875015" y="3414198"/>
              <a:ext cx="921421" cy="931333"/>
            </a:xfrm>
            <a:prstGeom prst="rect">
              <a:avLst/>
            </a:prstGeom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6CAB22F2-A198-C16B-76F7-6DC21AD0457B}"/>
              </a:ext>
            </a:extLst>
          </p:cNvPr>
          <p:cNvGrpSpPr/>
          <p:nvPr/>
        </p:nvGrpSpPr>
        <p:grpSpPr>
          <a:xfrm>
            <a:off x="7478624" y="3120331"/>
            <a:ext cx="2878065" cy="1387513"/>
            <a:chOff x="7856272" y="3253275"/>
            <a:chExt cx="1971782" cy="950595"/>
          </a:xfr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grpSpPr>
        <p:pic>
          <p:nvPicPr>
            <p:cNvPr id="24" name="圖片 23" descr="一張含有 文字 的圖片&#10;&#10;自動產生的描述">
              <a:extLst>
                <a:ext uri="{FF2B5EF4-FFF2-40B4-BE49-F238E27FC236}">
                  <a16:creationId xmlns:a16="http://schemas.microsoft.com/office/drawing/2014/main" id="{50DD0445-AF5B-8CCF-963A-7782CD8F9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272" y="3264417"/>
              <a:ext cx="374905" cy="374905"/>
            </a:xfrm>
            <a:prstGeom prst="rect">
              <a:avLst/>
            </a:prstGeom>
          </p:spPr>
        </p:pic>
        <p:pic>
          <p:nvPicPr>
            <p:cNvPr id="25" name="圖片 24" descr="一張含有 文字 的圖片&#10;&#10;自動產生的描述">
              <a:extLst>
                <a:ext uri="{FF2B5EF4-FFF2-40B4-BE49-F238E27FC236}">
                  <a16:creationId xmlns:a16="http://schemas.microsoft.com/office/drawing/2014/main" id="{C1CEB1C0-719B-14CB-F0EC-D23D19099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149" y="3253275"/>
              <a:ext cx="374905" cy="374905"/>
            </a:xfrm>
            <a:prstGeom prst="rect">
              <a:avLst/>
            </a:prstGeom>
          </p:spPr>
        </p:pic>
        <p:pic>
          <p:nvPicPr>
            <p:cNvPr id="26" name="圖片 25" descr="一張含有 文字, 標誌, 急救箱, 裝置 的圖片&#10;&#10;自動產生的描述">
              <a:extLst>
                <a:ext uri="{FF2B5EF4-FFF2-40B4-BE49-F238E27FC236}">
                  <a16:creationId xmlns:a16="http://schemas.microsoft.com/office/drawing/2014/main" id="{58A328F2-380C-529D-32B8-9187EEA30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734" y="3822849"/>
              <a:ext cx="374905" cy="374905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CC628FBE-D277-9A72-001B-FEEE62368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149" y="3828965"/>
              <a:ext cx="374905" cy="374905"/>
            </a:xfrm>
            <a:prstGeom prst="rect">
              <a:avLst/>
            </a:prstGeom>
          </p:spPr>
        </p:pic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3F8A819-1CCC-0687-F840-870397B24291}"/>
              </a:ext>
            </a:extLst>
          </p:cNvPr>
          <p:cNvSpPr txBox="1"/>
          <p:nvPr/>
        </p:nvSpPr>
        <p:spPr>
          <a:xfrm>
            <a:off x="895983" y="3049745"/>
            <a:ext cx="5514316" cy="312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spcBef>
                <a:spcPts val="6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000" dirty="0">
                <a:ln w="0"/>
                <a:solidFill>
                  <a:schemeClr val="bg1"/>
                </a:solidFill>
                <a:cs typeface="+mn-ea"/>
                <a:sym typeface="+mn-lt"/>
              </a:rPr>
              <a:t>Firewall/router (</a:t>
            </a:r>
            <a:r>
              <a:rPr lang="en-US" altLang="zh-TW" sz="2000" dirty="0" err="1">
                <a:ln w="0"/>
                <a:solidFill>
                  <a:schemeClr val="bg1"/>
                </a:solidFill>
                <a:cs typeface="+mn-ea"/>
                <a:sym typeface="+mn-lt"/>
              </a:rPr>
              <a:t>pfSense</a:t>
            </a:r>
            <a:r>
              <a:rPr lang="en-US" altLang="zh-TW" sz="2000" dirty="0">
                <a:ln w="0"/>
                <a:solidFill>
                  <a:schemeClr val="bg1"/>
                </a:solidFill>
                <a:cs typeface="+mn-ea"/>
                <a:sym typeface="+mn-lt"/>
              </a:rPr>
              <a:t>)</a:t>
            </a:r>
          </a:p>
          <a:p>
            <a:pPr marL="342900" indent="-342900">
              <a:lnSpc>
                <a:spcPts val="3500"/>
              </a:lnSpc>
              <a:spcBef>
                <a:spcPts val="6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000" dirty="0">
                <a:ln w="0"/>
                <a:solidFill>
                  <a:schemeClr val="bg1"/>
                </a:solidFill>
                <a:cs typeface="+mn-ea"/>
                <a:sym typeface="+mn-lt"/>
              </a:rPr>
              <a:t>Router OS (</a:t>
            </a:r>
            <a:r>
              <a:rPr lang="en-US" altLang="zh-TW" sz="2000" dirty="0" err="1">
                <a:ln w="0"/>
                <a:solidFill>
                  <a:schemeClr val="bg1"/>
                </a:solidFill>
                <a:cs typeface="+mn-ea"/>
                <a:sym typeface="+mn-lt"/>
              </a:rPr>
              <a:t>MikroTik</a:t>
            </a:r>
            <a:r>
              <a:rPr lang="en-US" altLang="zh-TW" sz="2000" dirty="0">
                <a:ln w="0"/>
                <a:solidFill>
                  <a:schemeClr val="bg1"/>
                </a:solidFill>
                <a:cs typeface="+mn-ea"/>
                <a:sym typeface="+mn-lt"/>
              </a:rPr>
              <a:t>)</a:t>
            </a:r>
          </a:p>
          <a:p>
            <a:pPr marL="342900" indent="-342900">
              <a:lnSpc>
                <a:spcPts val="3500"/>
              </a:lnSpc>
              <a:spcBef>
                <a:spcPts val="6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000" dirty="0">
                <a:ln w="0"/>
                <a:solidFill>
                  <a:schemeClr val="bg1"/>
                </a:solidFill>
                <a:cs typeface="+mn-ea"/>
                <a:sym typeface="+mn-lt"/>
              </a:rPr>
              <a:t>Network Management (Zabbix)</a:t>
            </a:r>
          </a:p>
          <a:p>
            <a:pPr marL="342900" indent="-342900">
              <a:lnSpc>
                <a:spcPts val="3500"/>
              </a:lnSpc>
              <a:spcBef>
                <a:spcPts val="6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000" dirty="0" err="1">
                <a:ln w="0"/>
                <a:solidFill>
                  <a:schemeClr val="bg1"/>
                </a:solidFill>
                <a:cs typeface="+mn-ea"/>
                <a:sym typeface="+mn-lt"/>
              </a:rPr>
              <a:t>OpenWRT</a:t>
            </a:r>
            <a:endParaRPr lang="en-US" altLang="zh-TW" sz="2000" dirty="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342900" indent="-342900">
              <a:lnSpc>
                <a:spcPts val="3500"/>
              </a:lnSpc>
              <a:spcBef>
                <a:spcPts val="6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000" dirty="0">
                <a:ln w="0"/>
                <a:solidFill>
                  <a:schemeClr val="bg1"/>
                </a:solidFill>
                <a:cs typeface="+mn-ea"/>
                <a:sym typeface="+mn-lt"/>
              </a:rPr>
              <a:t> Virtual Switch</a:t>
            </a:r>
          </a:p>
          <a:p>
            <a:pPr marL="266700" indent="-266700">
              <a:lnSpc>
                <a:spcPts val="3500"/>
              </a:lnSpc>
              <a:spcBef>
                <a:spcPts val="6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endParaRPr lang="en-US" altLang="zh-TW" sz="240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276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541164" y="1726398"/>
            <a:ext cx="10888835" cy="1293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 dirty="0">
                <a:solidFill>
                  <a:schemeClr val="bg1"/>
                </a:solidFill>
                <a:cs typeface="+mn-ea"/>
                <a:sym typeface="+mn-lt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zh-TW" altLang="en-US" sz="1600" spc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209750" y="433435"/>
            <a:ext cx="12216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rgbClr val="203864"/>
                </a:solidFill>
                <a:cs typeface="+mn-ea"/>
                <a:sym typeface="+mn-lt"/>
              </a:rPr>
              <a:t>Still manage a traditional messy network?</a:t>
            </a:r>
            <a:endParaRPr lang="zh-TW" altLang="en-US" sz="4200" b="1" dirty="0">
              <a:solidFill>
                <a:srgbClr val="203864"/>
              </a:solidFill>
              <a:cs typeface="+mn-ea"/>
              <a:sym typeface="+mn-lt"/>
            </a:endParaRPr>
          </a:p>
        </p:txBody>
      </p:sp>
      <p:pic>
        <p:nvPicPr>
          <p:cNvPr id="4" name="圖片 3" descr="一張含有 個人 的圖片&#10;&#10;自動產生的描述">
            <a:extLst>
              <a:ext uri="{FF2B5EF4-FFF2-40B4-BE49-F238E27FC236}">
                <a16:creationId xmlns:a16="http://schemas.microsoft.com/office/drawing/2014/main" id="{B8E2A399-EB86-445F-8B62-B247E4F35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22" b="13850"/>
          <a:stretch/>
        </p:blipFill>
        <p:spPr>
          <a:xfrm>
            <a:off x="143934" y="1557866"/>
            <a:ext cx="11954933" cy="535093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780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04800" y="40455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Network manager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871365" y="2095579"/>
            <a:ext cx="3637136" cy="229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  <a:spcBef>
                <a:spcPts val="2500"/>
              </a:spcBef>
              <a:buClr>
                <a:srgbClr val="FF5F16"/>
              </a:buClr>
              <a:buSzPct val="95000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Assigning physical interfaces for VM and VNF. Hook your network services to the real network.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4692759-649A-8148-6A15-2BFCA20DD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933" y="2204534"/>
            <a:ext cx="7105352" cy="401140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277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292100" y="40455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Security center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7437264" y="1985003"/>
            <a:ext cx="4611894" cy="4323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000"/>
              </a:lnSpc>
              <a:spcBef>
                <a:spcPts val="16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Military grade anti-tampering function preventing malware change QNE or app</a:t>
            </a:r>
          </a:p>
          <a:p>
            <a:pPr marL="266700" indent="-266700">
              <a:lnSpc>
                <a:spcPts val="3000"/>
              </a:lnSpc>
              <a:spcBef>
                <a:spcPts val="16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Auto-recovery when unauthorized change was detected.</a:t>
            </a:r>
          </a:p>
          <a:p>
            <a:pPr marL="266700" indent="-266700">
              <a:lnSpc>
                <a:spcPts val="3000"/>
              </a:lnSpc>
              <a:spcBef>
                <a:spcPts val="16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Ensure the security of management access through certificates or password policies.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8399127-0C93-7D13-1FF2-CF42E3EC8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9" t="969" b="561"/>
          <a:stretch/>
        </p:blipFill>
        <p:spPr>
          <a:xfrm>
            <a:off x="155542" y="2219226"/>
            <a:ext cx="7058796" cy="396424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481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266700" y="379334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Stable, light  platform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426864" y="2166434"/>
            <a:ext cx="4462635" cy="400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Leverage Linux kernel 5.1LTS (Long Term Support) version, ensure the stability of all your services.</a:t>
            </a:r>
          </a:p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QNE is a light weight OS that </a:t>
            </a:r>
            <a:b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can finish boot up in short time. </a:t>
            </a:r>
            <a:b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Helping quickly enable services to the network.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A58D1B8-B4DB-150A-F317-EC562E2C5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933" y="2204534"/>
            <a:ext cx="7095067" cy="401140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671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圓角 8">
            <a:extLst>
              <a:ext uri="{FF2B5EF4-FFF2-40B4-BE49-F238E27FC236}">
                <a16:creationId xmlns:a16="http://schemas.microsoft.com/office/drawing/2014/main" id="{BB8F67B8-7D06-AC85-D523-00821855E118}"/>
              </a:ext>
            </a:extLst>
          </p:cNvPr>
          <p:cNvSpPr/>
          <p:nvPr/>
        </p:nvSpPr>
        <p:spPr>
          <a:xfrm>
            <a:off x="8240982" y="3380050"/>
            <a:ext cx="1884490" cy="1638343"/>
          </a:xfrm>
          <a:prstGeom prst="roundRect">
            <a:avLst>
              <a:gd name="adj" fmla="val 0"/>
            </a:avLst>
          </a:prstGeom>
          <a:solidFill>
            <a:srgbClr val="0505AB">
              <a:alpha val="1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6" name="矩形: 圓角 8">
            <a:extLst>
              <a:ext uri="{FF2B5EF4-FFF2-40B4-BE49-F238E27FC236}">
                <a16:creationId xmlns:a16="http://schemas.microsoft.com/office/drawing/2014/main" id="{E23E9BD7-9F74-C1BD-B596-3A2D7C5DEE91}"/>
              </a:ext>
            </a:extLst>
          </p:cNvPr>
          <p:cNvSpPr/>
          <p:nvPr/>
        </p:nvSpPr>
        <p:spPr>
          <a:xfrm>
            <a:off x="4981793" y="5136270"/>
            <a:ext cx="1884490" cy="1596170"/>
          </a:xfrm>
          <a:prstGeom prst="roundRect">
            <a:avLst>
              <a:gd name="adj" fmla="val 0"/>
            </a:avLst>
          </a:prstGeom>
          <a:solidFill>
            <a:srgbClr val="0505AB">
              <a:alpha val="1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7" name="矩形: 圓角 8">
            <a:extLst>
              <a:ext uri="{FF2B5EF4-FFF2-40B4-BE49-F238E27FC236}">
                <a16:creationId xmlns:a16="http://schemas.microsoft.com/office/drawing/2014/main" id="{D37E8517-28F8-D915-135A-51CB55F14AB6}"/>
              </a:ext>
            </a:extLst>
          </p:cNvPr>
          <p:cNvSpPr/>
          <p:nvPr/>
        </p:nvSpPr>
        <p:spPr>
          <a:xfrm>
            <a:off x="1737062" y="5136270"/>
            <a:ext cx="1884490" cy="1596170"/>
          </a:xfrm>
          <a:prstGeom prst="roundRect">
            <a:avLst>
              <a:gd name="adj" fmla="val 0"/>
            </a:avLst>
          </a:prstGeom>
          <a:solidFill>
            <a:srgbClr val="0505AB">
              <a:alpha val="1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5" name="矩形: 圓角 8">
            <a:extLst>
              <a:ext uri="{FF2B5EF4-FFF2-40B4-BE49-F238E27FC236}">
                <a16:creationId xmlns:a16="http://schemas.microsoft.com/office/drawing/2014/main" id="{5641E3F2-E481-2B3E-E37F-A2D6355EAFA2}"/>
              </a:ext>
            </a:extLst>
          </p:cNvPr>
          <p:cNvSpPr/>
          <p:nvPr/>
        </p:nvSpPr>
        <p:spPr>
          <a:xfrm>
            <a:off x="8240982" y="5136270"/>
            <a:ext cx="1884490" cy="1596170"/>
          </a:xfrm>
          <a:prstGeom prst="roundRect">
            <a:avLst>
              <a:gd name="adj" fmla="val 0"/>
            </a:avLst>
          </a:prstGeom>
          <a:solidFill>
            <a:srgbClr val="0505AB">
              <a:alpha val="1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2" name="矩形: 圓角 8">
            <a:extLst>
              <a:ext uri="{FF2B5EF4-FFF2-40B4-BE49-F238E27FC236}">
                <a16:creationId xmlns:a16="http://schemas.microsoft.com/office/drawing/2014/main" id="{9C1D91EF-33CC-7AF2-1FAD-A99E3D3B0C3D}"/>
              </a:ext>
            </a:extLst>
          </p:cNvPr>
          <p:cNvSpPr/>
          <p:nvPr/>
        </p:nvSpPr>
        <p:spPr>
          <a:xfrm>
            <a:off x="4981793" y="3380050"/>
            <a:ext cx="1884490" cy="1638343"/>
          </a:xfrm>
          <a:prstGeom prst="roundRect">
            <a:avLst>
              <a:gd name="adj" fmla="val 0"/>
            </a:avLst>
          </a:prstGeom>
          <a:solidFill>
            <a:srgbClr val="0505AB">
              <a:alpha val="1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1" name="矩形: 圓角 8">
            <a:extLst>
              <a:ext uri="{FF2B5EF4-FFF2-40B4-BE49-F238E27FC236}">
                <a16:creationId xmlns:a16="http://schemas.microsoft.com/office/drawing/2014/main" id="{C8975CEF-7436-8C84-9BB4-3DDC81025049}"/>
              </a:ext>
            </a:extLst>
          </p:cNvPr>
          <p:cNvSpPr/>
          <p:nvPr/>
        </p:nvSpPr>
        <p:spPr>
          <a:xfrm>
            <a:off x="1737062" y="3380050"/>
            <a:ext cx="1884490" cy="1638343"/>
          </a:xfrm>
          <a:prstGeom prst="roundRect">
            <a:avLst>
              <a:gd name="adj" fmla="val 0"/>
            </a:avLst>
          </a:prstGeom>
          <a:solidFill>
            <a:srgbClr val="0505AB">
              <a:alpha val="1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0" name="矩形: 圓角 8">
            <a:extLst>
              <a:ext uri="{FF2B5EF4-FFF2-40B4-BE49-F238E27FC236}">
                <a16:creationId xmlns:a16="http://schemas.microsoft.com/office/drawing/2014/main" id="{6BB94F3A-633D-F4EF-FF9D-C81A60A4796A}"/>
              </a:ext>
            </a:extLst>
          </p:cNvPr>
          <p:cNvSpPr/>
          <p:nvPr/>
        </p:nvSpPr>
        <p:spPr>
          <a:xfrm>
            <a:off x="555886" y="1868329"/>
            <a:ext cx="11191525" cy="1358474"/>
          </a:xfrm>
          <a:prstGeom prst="roundRect">
            <a:avLst>
              <a:gd name="adj" fmla="val 0"/>
            </a:avLst>
          </a:prstGeom>
          <a:solidFill>
            <a:srgbClr val="0505AB">
              <a:alpha val="8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709179" y="1939941"/>
            <a:ext cx="10888835" cy="12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2800"/>
              </a:lnSpc>
              <a:spcBef>
                <a:spcPts val="1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200" dirty="0" err="1">
                <a:ln w="0"/>
                <a:solidFill>
                  <a:schemeClr val="bg1"/>
                </a:solidFill>
                <a:cs typeface="+mn-ea"/>
                <a:sym typeface="+mn-lt"/>
              </a:rPr>
              <a:t>QuWAN</a:t>
            </a:r>
            <a:r>
              <a:rPr lang="en-US" altLang="zh-TW" sz="2200" dirty="0">
                <a:ln w="0"/>
                <a:solidFill>
                  <a:schemeClr val="bg1"/>
                </a:solidFill>
                <a:cs typeface="+mn-ea"/>
                <a:sym typeface="+mn-lt"/>
              </a:rPr>
              <a:t> provides an easy way to build VPN connections for your business network. </a:t>
            </a:r>
          </a:p>
          <a:p>
            <a:pPr marL="266700" indent="-266700">
              <a:lnSpc>
                <a:spcPts val="2800"/>
              </a:lnSpc>
              <a:spcBef>
                <a:spcPts val="1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200" dirty="0">
                <a:ln w="0"/>
                <a:solidFill>
                  <a:schemeClr val="bg1"/>
                </a:solidFill>
                <a:cs typeface="+mn-ea"/>
                <a:sym typeface="+mn-lt"/>
              </a:rPr>
              <a:t>Hub &amp; Spoke topology suitable for network that requires fast deployment, extension and backup route.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841" y="3577109"/>
            <a:ext cx="906771" cy="7940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15" y="3599238"/>
            <a:ext cx="701589" cy="80070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756" y="3597229"/>
            <a:ext cx="777215" cy="79061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837" y="5218133"/>
            <a:ext cx="628783" cy="73453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332" y="5290719"/>
            <a:ext cx="767777" cy="58895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8515" y="5286624"/>
            <a:ext cx="774396" cy="688211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4104C725-B393-D1EC-0B33-F7D22E023471}"/>
              </a:ext>
            </a:extLst>
          </p:cNvPr>
          <p:cNvSpPr/>
          <p:nvPr/>
        </p:nvSpPr>
        <p:spPr>
          <a:xfrm>
            <a:off x="5871635" y="3715106"/>
            <a:ext cx="144463" cy="144463"/>
          </a:xfrm>
          <a:prstGeom prst="ellipse">
            <a:avLst/>
          </a:prstGeom>
          <a:solidFill>
            <a:srgbClr val="295CA7"/>
          </a:solidFill>
          <a:ln>
            <a:solidFill>
              <a:srgbClr val="FFFFFF"/>
            </a:solidFill>
          </a:ln>
          <a:effectLst>
            <a:outerShdw blurRad="50800" dist="38100" dir="54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8FA5BD4C-B347-B6FC-947E-75507257A2BB}"/>
              </a:ext>
            </a:extLst>
          </p:cNvPr>
          <p:cNvSpPr/>
          <p:nvPr/>
        </p:nvSpPr>
        <p:spPr>
          <a:xfrm rot="10800000">
            <a:off x="5895002" y="3758527"/>
            <a:ext cx="97727" cy="84248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431800" dist="393700" dir="5760000" sx="106000" sy="106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34FCB2A-A657-23D8-26A7-B6149742783C}"/>
              </a:ext>
            </a:extLst>
          </p:cNvPr>
          <p:cNvGrpSpPr/>
          <p:nvPr/>
        </p:nvGrpSpPr>
        <p:grpSpPr>
          <a:xfrm rot="10800000">
            <a:off x="5871635" y="4114328"/>
            <a:ext cx="144463" cy="144463"/>
            <a:chOff x="5981700" y="4017233"/>
            <a:chExt cx="144463" cy="144463"/>
          </a:xfrm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43A5A2DC-2D1D-0BDE-6234-29DB307EC925}"/>
                </a:ext>
              </a:extLst>
            </p:cNvPr>
            <p:cNvSpPr/>
            <p:nvPr/>
          </p:nvSpPr>
          <p:spPr>
            <a:xfrm>
              <a:off x="5981700" y="4017233"/>
              <a:ext cx="144463" cy="144463"/>
            </a:xfrm>
            <a:prstGeom prst="ellipse">
              <a:avLst/>
            </a:prstGeom>
            <a:solidFill>
              <a:srgbClr val="295CA7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等腰三角形 29">
              <a:extLst>
                <a:ext uri="{FF2B5EF4-FFF2-40B4-BE49-F238E27FC236}">
                  <a16:creationId xmlns:a16="http://schemas.microsoft.com/office/drawing/2014/main" id="{B6A8E471-DB0C-5EDA-E274-A556F9C070C7}"/>
                </a:ext>
              </a:extLst>
            </p:cNvPr>
            <p:cNvSpPr/>
            <p:nvPr/>
          </p:nvSpPr>
          <p:spPr>
            <a:xfrm rot="10800000">
              <a:off x="6005067" y="4060654"/>
              <a:ext cx="97727" cy="8424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55740BC-9E95-5208-8A59-B1BAC5CCD4F5}"/>
              </a:ext>
            </a:extLst>
          </p:cNvPr>
          <p:cNvSpPr txBox="1"/>
          <p:nvPr/>
        </p:nvSpPr>
        <p:spPr>
          <a:xfrm>
            <a:off x="352517" y="40455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Subscription free SD-WAN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49AFEC3-8317-9284-0A9F-8011FF9317CB}"/>
              </a:ext>
            </a:extLst>
          </p:cNvPr>
          <p:cNvSpPr txBox="1"/>
          <p:nvPr/>
        </p:nvSpPr>
        <p:spPr>
          <a:xfrm>
            <a:off x="1763229" y="4477757"/>
            <a:ext cx="1766739" cy="5027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Auto Mesh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 VPN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10AB447-D4DA-2C4B-8480-25D015F4F90F}"/>
              </a:ext>
            </a:extLst>
          </p:cNvPr>
          <p:cNvSpPr txBox="1"/>
          <p:nvPr/>
        </p:nvSpPr>
        <p:spPr>
          <a:xfrm>
            <a:off x="4869465" y="4506632"/>
            <a:ext cx="21482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WAN 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Optimization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6CA67A1-F5FB-CF80-D774-8C5F85C49523}"/>
              </a:ext>
            </a:extLst>
          </p:cNvPr>
          <p:cNvSpPr txBox="1"/>
          <p:nvPr/>
        </p:nvSpPr>
        <p:spPr>
          <a:xfrm>
            <a:off x="8097562" y="4488496"/>
            <a:ext cx="21980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Cloud 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Management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1FD26E6-4562-95FF-2522-C591B79D4D95}"/>
              </a:ext>
            </a:extLst>
          </p:cNvPr>
          <p:cNvSpPr txBox="1"/>
          <p:nvPr/>
        </p:nvSpPr>
        <p:spPr>
          <a:xfrm>
            <a:off x="1584122" y="6057613"/>
            <a:ext cx="222120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Cost 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Optimization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B4D1C61-D79A-3CBC-450B-96C5FE540AE9}"/>
              </a:ext>
            </a:extLst>
          </p:cNvPr>
          <p:cNvSpPr txBox="1"/>
          <p:nvPr/>
        </p:nvSpPr>
        <p:spPr>
          <a:xfrm>
            <a:off x="4527378" y="6076863"/>
            <a:ext cx="2832373" cy="5027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Intuitive Web 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Management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04954CFC-6269-777C-58B9-F3BD7E4DA893}"/>
              </a:ext>
            </a:extLst>
          </p:cNvPr>
          <p:cNvSpPr txBox="1"/>
          <p:nvPr/>
        </p:nvSpPr>
        <p:spPr>
          <a:xfrm>
            <a:off x="8075747" y="6076861"/>
            <a:ext cx="226093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Networking </a:t>
            </a:r>
          </a:p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Security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1456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277128" y="40455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Hybrid mount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7562928" y="2005529"/>
            <a:ext cx="4348470" cy="4676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Free hybrid mount service frees your WAN bandwidth by well managed those frequent access files. </a:t>
            </a:r>
          </a:p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It improves the efficiency of your</a:t>
            </a:r>
            <a:b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intranet and also help to reduce</a:t>
            </a:r>
            <a:b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leasing line expense. </a:t>
            </a:r>
          </a:p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endParaRPr lang="en-US" altLang="zh-TW" sz="240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" name="image17.png">
            <a:extLst>
              <a:ext uri="{FF2B5EF4-FFF2-40B4-BE49-F238E27FC236}">
                <a16:creationId xmlns:a16="http://schemas.microsoft.com/office/drawing/2014/main" id="{C541FDDA-294A-66DC-5C8D-BA40BF9CF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9" y="2176104"/>
            <a:ext cx="7179276" cy="399793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461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069762E-551A-E053-47E9-AF7A456A02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181406" y="0"/>
            <a:ext cx="11988800" cy="685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0D31615-DA7B-6280-C249-77F1BEC64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" b="253"/>
          <a:stretch/>
        </p:blipFill>
        <p:spPr>
          <a:xfrm>
            <a:off x="5415637" y="-8467"/>
            <a:ext cx="6175230" cy="688972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3D5ADE58-A100-3255-FFE3-4565E7523ABD}"/>
              </a:ext>
            </a:extLst>
          </p:cNvPr>
          <p:cNvGrpSpPr/>
          <p:nvPr/>
        </p:nvGrpSpPr>
        <p:grpSpPr>
          <a:xfrm>
            <a:off x="6914915" y="1661501"/>
            <a:ext cx="3427208" cy="1563461"/>
            <a:chOff x="8162793" y="2339828"/>
            <a:chExt cx="1766739" cy="805970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D996CB6E-9790-F056-50AF-3BF2E6BBC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1628" y="2339828"/>
              <a:ext cx="509067" cy="467416"/>
            </a:xfrm>
            <a:prstGeom prst="rect">
              <a:avLst/>
            </a:prstGeom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FF91B581-5717-BF07-4200-D8316DA37BD8}"/>
                </a:ext>
              </a:extLst>
            </p:cNvPr>
            <p:cNvSpPr txBox="1"/>
            <p:nvPr/>
          </p:nvSpPr>
          <p:spPr>
            <a:xfrm>
              <a:off x="8162793" y="2807244"/>
              <a:ext cx="1766739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AMIZ Cloud</a:t>
              </a:r>
              <a:endPara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36A4AEF-552B-31CB-C512-DFD006F7EEF9}"/>
              </a:ext>
            </a:extLst>
          </p:cNvPr>
          <p:cNvSpPr txBox="1"/>
          <p:nvPr/>
        </p:nvSpPr>
        <p:spPr>
          <a:xfrm>
            <a:off x="790238" y="3363527"/>
            <a:ext cx="36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  <a:cs typeface="+mn-ea"/>
                <a:sym typeface="+mn-lt"/>
              </a:rPr>
              <a:t>Cloud Platform</a:t>
            </a:r>
            <a:endParaRPr lang="zh-TW" alt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741A5AAD-F1A6-C853-919A-B886DA737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9140" b="-3327"/>
          <a:stretch/>
        </p:blipFill>
        <p:spPr>
          <a:xfrm>
            <a:off x="885530" y="2574322"/>
            <a:ext cx="1867295" cy="5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03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257877" y="266890"/>
            <a:ext cx="125629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3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Manage </a:t>
            </a:r>
            <a:r>
              <a:rPr lang="en-US" altLang="zh-TW" sz="3300" b="1" dirty="0" err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QuCPEs</a:t>
            </a:r>
            <a:r>
              <a:rPr lang="en-US" altLang="zh-TW" sz="33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across multiple sites or organizations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3" y="798402"/>
            <a:ext cx="12030247" cy="60595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893E9C5-8A60-7F2C-9F4C-6E4FEBFD1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3" y="798402"/>
            <a:ext cx="12030247" cy="605959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99FD6CBC-CFCB-2DCD-5748-C347D2062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8925" y="1303346"/>
            <a:ext cx="2471766" cy="1340592"/>
          </a:xfrm>
          <a:prstGeom prst="rect">
            <a:avLst/>
          </a:prstGeom>
        </p:spPr>
      </p:pic>
      <p:cxnSp>
        <p:nvCxnSpPr>
          <p:cNvPr id="8" name="接點: 肘形 179">
            <a:extLst>
              <a:ext uri="{FF2B5EF4-FFF2-40B4-BE49-F238E27FC236}">
                <a16:creationId xmlns:a16="http://schemas.microsoft.com/office/drawing/2014/main" id="{E918348C-40F5-98BD-8667-868D6C21F949}"/>
              </a:ext>
            </a:extLst>
          </p:cNvPr>
          <p:cNvCxnSpPr>
            <a:cxnSpLocks/>
          </p:cNvCxnSpPr>
          <p:nvPr/>
        </p:nvCxnSpPr>
        <p:spPr>
          <a:xfrm>
            <a:off x="6949861" y="2620852"/>
            <a:ext cx="0" cy="3416409"/>
          </a:xfrm>
          <a:prstGeom prst="straightConnector1">
            <a:avLst/>
          </a:prstGeom>
          <a:ln w="19050" cap="rnd">
            <a:solidFill>
              <a:srgbClr val="95EFF9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4276B204-5799-5DCE-A447-21EA28725816}"/>
              </a:ext>
            </a:extLst>
          </p:cNvPr>
          <p:cNvCxnSpPr>
            <a:cxnSpLocks/>
          </p:cNvCxnSpPr>
          <p:nvPr/>
        </p:nvCxnSpPr>
        <p:spPr>
          <a:xfrm rot="5400000">
            <a:off x="5301083" y="2989326"/>
            <a:ext cx="3077615" cy="2629338"/>
          </a:xfrm>
          <a:prstGeom prst="bentConnector3">
            <a:avLst>
              <a:gd name="adj1" fmla="val 20289"/>
            </a:avLst>
          </a:prstGeom>
          <a:ln w="19050" cap="rnd">
            <a:solidFill>
              <a:schemeClr val="accent4">
                <a:lumMod val="40000"/>
                <a:lumOff val="60000"/>
              </a:schemeClr>
            </a:solidFill>
            <a:prstDash val="sysDash"/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接點: 肘形 9">
            <a:extLst>
              <a:ext uri="{FF2B5EF4-FFF2-40B4-BE49-F238E27FC236}">
                <a16:creationId xmlns:a16="http://schemas.microsoft.com/office/drawing/2014/main" id="{CB66810F-575A-3F60-F87D-9E52944C873A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61017" y="2637644"/>
            <a:ext cx="1243626" cy="867738"/>
          </a:xfrm>
          <a:prstGeom prst="bentConnector2">
            <a:avLst/>
          </a:prstGeom>
          <a:ln w="19050" cap="rnd">
            <a:solidFill>
              <a:srgbClr val="95EFF9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25A8B093-0F9E-439F-96FD-98259BA2D67A}"/>
              </a:ext>
            </a:extLst>
          </p:cNvPr>
          <p:cNvSpPr/>
          <p:nvPr/>
        </p:nvSpPr>
        <p:spPr>
          <a:xfrm>
            <a:off x="5344661" y="2126419"/>
            <a:ext cx="582522" cy="327098"/>
          </a:xfrm>
          <a:prstGeom prst="rect">
            <a:avLst/>
          </a:prstGeom>
          <a:solidFill>
            <a:srgbClr val="0792C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A8165F2-0634-0224-7528-47DD3394186A}"/>
              </a:ext>
            </a:extLst>
          </p:cNvPr>
          <p:cNvSpPr/>
          <p:nvPr/>
        </p:nvSpPr>
        <p:spPr>
          <a:xfrm>
            <a:off x="5963704" y="2127478"/>
            <a:ext cx="582522" cy="327098"/>
          </a:xfrm>
          <a:prstGeom prst="rect">
            <a:avLst/>
          </a:prstGeom>
          <a:solidFill>
            <a:srgbClr val="DF277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29A7374-8D62-B637-E1EB-76070AEC8A6D}"/>
              </a:ext>
            </a:extLst>
          </p:cNvPr>
          <p:cNvSpPr/>
          <p:nvPr/>
        </p:nvSpPr>
        <p:spPr>
          <a:xfrm>
            <a:off x="6577034" y="2124302"/>
            <a:ext cx="582522" cy="327098"/>
          </a:xfrm>
          <a:prstGeom prst="rect">
            <a:avLst/>
          </a:prstGeom>
          <a:solidFill>
            <a:srgbClr val="2277E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910F1C6-C7BB-FAB9-F8AF-E8334B14BE77}"/>
              </a:ext>
            </a:extLst>
          </p:cNvPr>
          <p:cNvSpPr/>
          <p:nvPr/>
        </p:nvSpPr>
        <p:spPr>
          <a:xfrm>
            <a:off x="5344285" y="2487170"/>
            <a:ext cx="1810342" cy="26736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3A5D736-4040-0916-EE03-4B8003DFC32C}"/>
              </a:ext>
            </a:extLst>
          </p:cNvPr>
          <p:cNvSpPr txBox="1"/>
          <p:nvPr/>
        </p:nvSpPr>
        <p:spPr>
          <a:xfrm>
            <a:off x="5332021" y="2162723"/>
            <a:ext cx="599335" cy="24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800" dirty="0">
                <a:solidFill>
                  <a:schemeClr val="bg1"/>
                </a:solidFill>
                <a:cs typeface="+mn-ea"/>
                <a:sym typeface="+mn-lt"/>
              </a:rPr>
              <a:t>VMO</a:t>
            </a:r>
            <a:endParaRPr lang="zh-TW" altLang="en-US" sz="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79F6010-E1FF-11B3-62ED-F0070E6D9A76}"/>
              </a:ext>
            </a:extLst>
          </p:cNvPr>
          <p:cNvSpPr txBox="1"/>
          <p:nvPr/>
        </p:nvSpPr>
        <p:spPr>
          <a:xfrm>
            <a:off x="5959515" y="2159028"/>
            <a:ext cx="599335" cy="24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800" dirty="0">
                <a:solidFill>
                  <a:schemeClr val="bg1"/>
                </a:solidFill>
                <a:cs typeface="+mn-ea"/>
                <a:sym typeface="+mn-lt"/>
              </a:rPr>
              <a:t>CMO</a:t>
            </a:r>
            <a:endParaRPr lang="zh-TW" altLang="en-US" sz="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8B8D212-1E0A-6D2D-9D0C-11C21003BB53}"/>
              </a:ext>
            </a:extLst>
          </p:cNvPr>
          <p:cNvSpPr txBox="1"/>
          <p:nvPr/>
        </p:nvSpPr>
        <p:spPr>
          <a:xfrm>
            <a:off x="6564335" y="2128178"/>
            <a:ext cx="5993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altLang="zh-TW" sz="800" dirty="0" err="1">
                <a:solidFill>
                  <a:schemeClr val="bg1"/>
                </a:solidFill>
                <a:cs typeface="+mn-ea"/>
                <a:sym typeface="+mn-lt"/>
              </a:rPr>
              <a:t>QuCPE</a:t>
            </a:r>
            <a:r>
              <a:rPr lang="en-US" altLang="zh-TW" sz="800" dirty="0">
                <a:solidFill>
                  <a:schemeClr val="bg1"/>
                </a:solidFill>
                <a:cs typeface="+mn-ea"/>
                <a:sym typeface="+mn-lt"/>
              </a:rPr>
              <a:t> Manager</a:t>
            </a:r>
            <a:endParaRPr lang="zh-TW" altLang="en-US" sz="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47087A-22F3-8485-9A9A-C3A22574EF23}"/>
              </a:ext>
            </a:extLst>
          </p:cNvPr>
          <p:cNvSpPr txBox="1"/>
          <p:nvPr/>
        </p:nvSpPr>
        <p:spPr>
          <a:xfrm>
            <a:off x="5451781" y="2490067"/>
            <a:ext cx="1603580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b="1" dirty="0">
                <a:solidFill>
                  <a:schemeClr val="bg1"/>
                </a:solidFill>
                <a:cs typeface="+mn-ea"/>
                <a:sym typeface="+mn-lt"/>
              </a:rPr>
              <a:t>QNAP</a:t>
            </a:r>
            <a:r>
              <a:rPr lang="zh-TW" altLang="en-US" sz="9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900" b="1" dirty="0">
                <a:solidFill>
                  <a:schemeClr val="bg1"/>
                </a:solidFill>
                <a:cs typeface="+mn-ea"/>
                <a:sym typeface="+mn-lt"/>
              </a:rPr>
              <a:t>Account Center</a:t>
            </a:r>
            <a:endParaRPr lang="zh-TW" altLang="en-US" sz="9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5AE4C9E-33BC-58C4-F7DA-8225C167F11B}"/>
              </a:ext>
            </a:extLst>
          </p:cNvPr>
          <p:cNvSpPr/>
          <p:nvPr/>
        </p:nvSpPr>
        <p:spPr>
          <a:xfrm>
            <a:off x="1790701" y="3499560"/>
            <a:ext cx="4786333" cy="2750720"/>
          </a:xfrm>
          <a:prstGeom prst="rect">
            <a:avLst/>
          </a:prstGeom>
          <a:solidFill>
            <a:srgbClr val="6296A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1962AE5-49CC-8828-7601-04E2664E190D}"/>
              </a:ext>
            </a:extLst>
          </p:cNvPr>
          <p:cNvSpPr txBox="1"/>
          <p:nvPr/>
        </p:nvSpPr>
        <p:spPr>
          <a:xfrm>
            <a:off x="1813170" y="3488067"/>
            <a:ext cx="4786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cs typeface="+mn-ea"/>
                <a:sym typeface="+mn-lt"/>
              </a:rPr>
              <a:t>QNE</a:t>
            </a:r>
            <a:r>
              <a:rPr lang="zh-TW" altLang="en-US" sz="14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cs typeface="+mn-ea"/>
                <a:sym typeface="+mn-lt"/>
              </a:rPr>
              <a:t>Operating System</a:t>
            </a:r>
            <a:endParaRPr lang="zh-TW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FA583D4-3226-1937-2EE2-B69342A744EF}"/>
              </a:ext>
            </a:extLst>
          </p:cNvPr>
          <p:cNvSpPr/>
          <p:nvPr/>
        </p:nvSpPr>
        <p:spPr>
          <a:xfrm>
            <a:off x="1917363" y="3774655"/>
            <a:ext cx="4560301" cy="737156"/>
          </a:xfrm>
          <a:prstGeom prst="rect">
            <a:avLst/>
          </a:prstGeom>
          <a:solidFill>
            <a:srgbClr val="2277E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F42AD9E8-C0CA-F98B-676D-984520084CB2}"/>
              </a:ext>
            </a:extLst>
          </p:cNvPr>
          <p:cNvGrpSpPr/>
          <p:nvPr/>
        </p:nvGrpSpPr>
        <p:grpSpPr>
          <a:xfrm>
            <a:off x="1947791" y="4067897"/>
            <a:ext cx="4500549" cy="397933"/>
            <a:chOff x="1316649" y="1332443"/>
            <a:chExt cx="4948852" cy="397933"/>
          </a:xfrm>
        </p:grpSpPr>
        <p:sp>
          <p:nvSpPr>
            <p:cNvPr id="23" name="Shape 317">
              <a:extLst>
                <a:ext uri="{FF2B5EF4-FFF2-40B4-BE49-F238E27FC236}">
                  <a16:creationId xmlns:a16="http://schemas.microsoft.com/office/drawing/2014/main" id="{67DA2B27-8DE6-0F0E-19A9-F76499EF1B7F}"/>
                </a:ext>
              </a:extLst>
            </p:cNvPr>
            <p:cNvSpPr/>
            <p:nvPr/>
          </p:nvSpPr>
          <p:spPr>
            <a:xfrm>
              <a:off x="1316649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4" name="Shape 317">
              <a:extLst>
                <a:ext uri="{FF2B5EF4-FFF2-40B4-BE49-F238E27FC236}">
                  <a16:creationId xmlns:a16="http://schemas.microsoft.com/office/drawing/2014/main" id="{490F079E-0B15-0B35-2169-FCC0B598DF57}"/>
                </a:ext>
              </a:extLst>
            </p:cNvPr>
            <p:cNvSpPr/>
            <p:nvPr/>
          </p:nvSpPr>
          <p:spPr>
            <a:xfrm>
              <a:off x="2311571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5" name="Shape 317">
              <a:extLst>
                <a:ext uri="{FF2B5EF4-FFF2-40B4-BE49-F238E27FC236}">
                  <a16:creationId xmlns:a16="http://schemas.microsoft.com/office/drawing/2014/main" id="{BD73B6B1-DDC0-B01E-BD31-C845A87B5BA0}"/>
                </a:ext>
              </a:extLst>
            </p:cNvPr>
            <p:cNvSpPr/>
            <p:nvPr/>
          </p:nvSpPr>
          <p:spPr>
            <a:xfrm>
              <a:off x="3306493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6" name="Shape 317">
              <a:extLst>
                <a:ext uri="{FF2B5EF4-FFF2-40B4-BE49-F238E27FC236}">
                  <a16:creationId xmlns:a16="http://schemas.microsoft.com/office/drawing/2014/main" id="{D3877470-9DFE-488A-2B18-899D6CFD4661}"/>
                </a:ext>
              </a:extLst>
            </p:cNvPr>
            <p:cNvSpPr/>
            <p:nvPr/>
          </p:nvSpPr>
          <p:spPr>
            <a:xfrm>
              <a:off x="4301415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7" name="Shape 317">
              <a:extLst>
                <a:ext uri="{FF2B5EF4-FFF2-40B4-BE49-F238E27FC236}">
                  <a16:creationId xmlns:a16="http://schemas.microsoft.com/office/drawing/2014/main" id="{0F7E46C6-8719-D9AE-83EB-3AFAFF375AFC}"/>
                </a:ext>
              </a:extLst>
            </p:cNvPr>
            <p:cNvSpPr/>
            <p:nvPr/>
          </p:nvSpPr>
          <p:spPr>
            <a:xfrm>
              <a:off x="5291438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1A7291F-6DA4-00AE-0E79-EEA72469D7F9}"/>
              </a:ext>
            </a:extLst>
          </p:cNvPr>
          <p:cNvSpPr txBox="1"/>
          <p:nvPr/>
        </p:nvSpPr>
        <p:spPr>
          <a:xfrm>
            <a:off x="2799351" y="4070945"/>
            <a:ext cx="997997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 dirty="0">
                <a:solidFill>
                  <a:schemeClr val="bg1"/>
                </a:solidFill>
                <a:cs typeface="+mn-ea"/>
                <a:sym typeface="+mn-lt"/>
              </a:rPr>
              <a:t>AI</a:t>
            </a:r>
            <a:r>
              <a:rPr lang="zh-TW" altLang="en-US" sz="11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100" dirty="0">
                <a:solidFill>
                  <a:schemeClr val="bg1"/>
                </a:solidFill>
                <a:cs typeface="+mn-ea"/>
                <a:sym typeface="+mn-lt"/>
              </a:rPr>
              <a:t>Workload CNF</a:t>
            </a:r>
            <a:endParaRPr lang="zh-TW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2277A71-29A1-AE08-EB8B-3FBD4113585F}"/>
              </a:ext>
            </a:extLst>
          </p:cNvPr>
          <p:cNvSpPr txBox="1"/>
          <p:nvPr/>
        </p:nvSpPr>
        <p:spPr>
          <a:xfrm>
            <a:off x="3757380" y="4070803"/>
            <a:ext cx="903978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 dirty="0">
                <a:solidFill>
                  <a:schemeClr val="bg1"/>
                </a:solidFill>
                <a:cs typeface="+mn-ea"/>
                <a:sym typeface="+mn-lt"/>
              </a:rPr>
              <a:t>SD-WAN VNF</a:t>
            </a:r>
            <a:endParaRPr lang="zh-TW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FD94714-32CD-FD4B-793F-E08253378983}"/>
              </a:ext>
            </a:extLst>
          </p:cNvPr>
          <p:cNvSpPr txBox="1"/>
          <p:nvPr/>
        </p:nvSpPr>
        <p:spPr>
          <a:xfrm>
            <a:off x="4664379" y="4084274"/>
            <a:ext cx="882753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 dirty="0">
                <a:solidFill>
                  <a:schemeClr val="bg1"/>
                </a:solidFill>
                <a:cs typeface="+mn-ea"/>
                <a:sym typeface="+mn-lt"/>
              </a:rPr>
              <a:t>Firewall VNF</a:t>
            </a:r>
            <a:endParaRPr lang="zh-TW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FEE1E751-2007-2F52-2B4B-38BE42B7A1F1}"/>
              </a:ext>
            </a:extLst>
          </p:cNvPr>
          <p:cNvSpPr txBox="1"/>
          <p:nvPr/>
        </p:nvSpPr>
        <p:spPr>
          <a:xfrm>
            <a:off x="5558878" y="4070803"/>
            <a:ext cx="90540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 dirty="0" err="1">
                <a:solidFill>
                  <a:schemeClr val="bg1"/>
                </a:solidFill>
                <a:cs typeface="+mn-ea"/>
                <a:sym typeface="+mn-lt"/>
              </a:rPr>
              <a:t>vRouter</a:t>
            </a:r>
            <a:r>
              <a:rPr lang="en-US" altLang="zh-TW" sz="1100" dirty="0">
                <a:solidFill>
                  <a:schemeClr val="bg1"/>
                </a:solidFill>
                <a:cs typeface="+mn-ea"/>
                <a:sym typeface="+mn-lt"/>
              </a:rPr>
              <a:t> VNF</a:t>
            </a:r>
            <a:endParaRPr lang="zh-TW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3E97CEB2-1367-90BC-8737-34D53708F9BE}"/>
              </a:ext>
            </a:extLst>
          </p:cNvPr>
          <p:cNvSpPr txBox="1"/>
          <p:nvPr/>
        </p:nvSpPr>
        <p:spPr>
          <a:xfrm>
            <a:off x="1877207" y="4146314"/>
            <a:ext cx="1010997" cy="25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 dirty="0">
                <a:solidFill>
                  <a:schemeClr val="bg1"/>
                </a:solidFill>
                <a:cs typeface="+mn-ea"/>
                <a:sym typeface="+mn-lt"/>
              </a:rPr>
              <a:t>DSS</a:t>
            </a:r>
            <a:r>
              <a:rPr lang="zh-TW" altLang="en-US" sz="11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100" dirty="0">
                <a:solidFill>
                  <a:schemeClr val="bg1"/>
                </a:solidFill>
                <a:cs typeface="+mn-ea"/>
                <a:sym typeface="+mn-lt"/>
              </a:rPr>
              <a:t>VNF</a:t>
            </a:r>
            <a:endParaRPr lang="zh-TW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25AA74F7-A58B-AE15-203E-0E65F0D836AF}"/>
              </a:ext>
            </a:extLst>
          </p:cNvPr>
          <p:cNvSpPr txBox="1"/>
          <p:nvPr/>
        </p:nvSpPr>
        <p:spPr>
          <a:xfrm>
            <a:off x="1942658" y="3794486"/>
            <a:ext cx="4550637" cy="25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 dirty="0">
                <a:solidFill>
                  <a:schemeClr val="bg1"/>
                </a:solidFill>
                <a:cs typeface="+mn-ea"/>
                <a:sym typeface="+mn-lt"/>
              </a:rPr>
              <a:t>VNFs/CNFs (Docker/LXD/VM)</a:t>
            </a:r>
            <a:endParaRPr lang="zh-TW" altLang="en-US" sz="11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4C28997-6035-41BF-993F-F7033F28C9C0}"/>
              </a:ext>
            </a:extLst>
          </p:cNvPr>
          <p:cNvSpPr/>
          <p:nvPr/>
        </p:nvSpPr>
        <p:spPr>
          <a:xfrm>
            <a:off x="1934191" y="4601691"/>
            <a:ext cx="2260205" cy="267785"/>
          </a:xfrm>
          <a:prstGeom prst="rect">
            <a:avLst/>
          </a:prstGeom>
          <a:solidFill>
            <a:srgbClr val="FF2D8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BCD1BE5-0DBE-3C9A-C15C-96299F08FDB4}"/>
              </a:ext>
            </a:extLst>
          </p:cNvPr>
          <p:cNvSpPr/>
          <p:nvPr/>
        </p:nvSpPr>
        <p:spPr>
          <a:xfrm>
            <a:off x="4217459" y="4601691"/>
            <a:ext cx="2260205" cy="267785"/>
          </a:xfrm>
          <a:prstGeom prst="rect">
            <a:avLst/>
          </a:prstGeom>
          <a:solidFill>
            <a:srgbClr val="FF2D8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2EFD45A-0818-1E3F-ABC4-1B3E91A8E663}"/>
              </a:ext>
            </a:extLst>
          </p:cNvPr>
          <p:cNvSpPr txBox="1"/>
          <p:nvPr/>
        </p:nvSpPr>
        <p:spPr>
          <a:xfrm>
            <a:off x="4121814" y="4599912"/>
            <a:ext cx="2344813" cy="25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 dirty="0">
                <a:solidFill>
                  <a:schemeClr val="bg1"/>
                </a:solidFill>
                <a:cs typeface="+mn-ea"/>
                <a:sym typeface="+mn-lt"/>
              </a:rPr>
              <a:t>Container / Docker Engine</a:t>
            </a:r>
            <a:endParaRPr lang="zh-TW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67A41355-4727-8444-9364-C47D236F950F}"/>
              </a:ext>
            </a:extLst>
          </p:cNvPr>
          <p:cNvSpPr txBox="1"/>
          <p:nvPr/>
        </p:nvSpPr>
        <p:spPr>
          <a:xfrm>
            <a:off x="1934192" y="4586069"/>
            <a:ext cx="2187622" cy="25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 dirty="0">
                <a:solidFill>
                  <a:schemeClr val="bg1"/>
                </a:solidFill>
                <a:cs typeface="+mn-ea"/>
                <a:sym typeface="+mn-lt"/>
              </a:rPr>
              <a:t>KVM Hypervisor</a:t>
            </a:r>
            <a:endParaRPr lang="zh-TW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29ED543-5283-5219-98ED-7C615D2D8DBC}"/>
              </a:ext>
            </a:extLst>
          </p:cNvPr>
          <p:cNvSpPr/>
          <p:nvPr/>
        </p:nvSpPr>
        <p:spPr>
          <a:xfrm>
            <a:off x="1911892" y="4928365"/>
            <a:ext cx="4552387" cy="26736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 dirty="0">
              <a:cs typeface="+mn-ea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29DA39CF-C4B9-8876-DF39-A9B967E8363C}"/>
              </a:ext>
            </a:extLst>
          </p:cNvPr>
          <p:cNvSpPr txBox="1"/>
          <p:nvPr/>
        </p:nvSpPr>
        <p:spPr>
          <a:xfrm>
            <a:off x="1934192" y="4932188"/>
            <a:ext cx="4505496" cy="25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 dirty="0">
                <a:solidFill>
                  <a:schemeClr val="bg1"/>
                </a:solidFill>
                <a:cs typeface="+mn-ea"/>
                <a:sym typeface="+mn-lt"/>
              </a:rPr>
              <a:t>Storage (VFS)</a:t>
            </a:r>
            <a:endParaRPr lang="zh-TW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62B9750-7DBD-4C6E-5109-ED81EDBA1956}"/>
              </a:ext>
            </a:extLst>
          </p:cNvPr>
          <p:cNvSpPr/>
          <p:nvPr/>
        </p:nvSpPr>
        <p:spPr>
          <a:xfrm>
            <a:off x="1917363" y="5261199"/>
            <a:ext cx="1492587" cy="267785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5C1C828-CDF5-AD67-5D69-0DC1F600DC11}"/>
              </a:ext>
            </a:extLst>
          </p:cNvPr>
          <p:cNvSpPr/>
          <p:nvPr/>
        </p:nvSpPr>
        <p:spPr>
          <a:xfrm>
            <a:off x="3454139" y="5261198"/>
            <a:ext cx="1492587" cy="267785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240D24B-3C55-BF73-7993-CFFFA447FCD6}"/>
              </a:ext>
            </a:extLst>
          </p:cNvPr>
          <p:cNvSpPr/>
          <p:nvPr/>
        </p:nvSpPr>
        <p:spPr>
          <a:xfrm>
            <a:off x="4985077" y="5256461"/>
            <a:ext cx="1492587" cy="267785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85130413-2FE8-692F-0D2A-24EF7BE55A8D}"/>
              </a:ext>
            </a:extLst>
          </p:cNvPr>
          <p:cNvSpPr txBox="1"/>
          <p:nvPr/>
        </p:nvSpPr>
        <p:spPr>
          <a:xfrm>
            <a:off x="1934191" y="5265608"/>
            <a:ext cx="1475759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dirty="0" err="1">
                <a:solidFill>
                  <a:schemeClr val="bg1"/>
                </a:solidFill>
                <a:cs typeface="+mn-ea"/>
                <a:sym typeface="+mn-lt"/>
              </a:rPr>
              <a:t>Qos</a:t>
            </a:r>
            <a:r>
              <a:rPr lang="en-US" altLang="zh-TW" sz="900" dirty="0">
                <a:solidFill>
                  <a:schemeClr val="bg1"/>
                </a:solidFill>
                <a:cs typeface="+mn-ea"/>
                <a:sym typeface="+mn-lt"/>
              </a:rPr>
              <a:t> / Traffic Control</a:t>
            </a:r>
            <a:endParaRPr lang="zh-TW" alt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0AD1B48-D8DD-4A98-B100-7B11F835A6E1}"/>
              </a:ext>
            </a:extLst>
          </p:cNvPr>
          <p:cNvSpPr txBox="1"/>
          <p:nvPr/>
        </p:nvSpPr>
        <p:spPr>
          <a:xfrm>
            <a:off x="3445989" y="5259767"/>
            <a:ext cx="1475759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dirty="0">
                <a:solidFill>
                  <a:schemeClr val="bg1"/>
                </a:solidFill>
                <a:cs typeface="+mn-ea"/>
                <a:sym typeface="+mn-lt"/>
              </a:rPr>
              <a:t>Data Security</a:t>
            </a:r>
            <a:endParaRPr lang="zh-TW" alt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5C54F54-01D7-FE9A-57FA-CDD66C87D48A}"/>
              </a:ext>
            </a:extLst>
          </p:cNvPr>
          <p:cNvSpPr txBox="1"/>
          <p:nvPr/>
        </p:nvSpPr>
        <p:spPr>
          <a:xfrm>
            <a:off x="4963928" y="5253617"/>
            <a:ext cx="1475759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dirty="0">
                <a:solidFill>
                  <a:schemeClr val="bg1"/>
                </a:solidFill>
                <a:cs typeface="+mn-ea"/>
                <a:sym typeface="+mn-lt"/>
              </a:rPr>
              <a:t>OVN/ OVS Virtual Switch</a:t>
            </a:r>
            <a:endParaRPr lang="zh-TW" alt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C0682A57-B325-2428-EEE8-14D317CD7B41}"/>
              </a:ext>
            </a:extLst>
          </p:cNvPr>
          <p:cNvSpPr/>
          <p:nvPr/>
        </p:nvSpPr>
        <p:spPr>
          <a:xfrm>
            <a:off x="1898507" y="5575438"/>
            <a:ext cx="4582151" cy="267365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 dirty="0">
              <a:cs typeface="+mn-ea"/>
              <a:sym typeface="+mn-lt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3CC91D1C-EB6E-4BF7-0BA5-9CBE81C0DC27}"/>
              </a:ext>
            </a:extLst>
          </p:cNvPr>
          <p:cNvSpPr txBox="1"/>
          <p:nvPr/>
        </p:nvSpPr>
        <p:spPr>
          <a:xfrm>
            <a:off x="1920806" y="5575437"/>
            <a:ext cx="4543473" cy="25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 dirty="0">
                <a:solidFill>
                  <a:schemeClr val="bg1"/>
                </a:solidFill>
                <a:cs typeface="+mn-ea"/>
                <a:sym typeface="+mn-lt"/>
              </a:rPr>
              <a:t>Host Linux Network</a:t>
            </a:r>
            <a:endParaRPr lang="zh-TW" alt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BB9BDF2C-3D2E-558D-DDFC-C62A93AA4208}"/>
              </a:ext>
            </a:extLst>
          </p:cNvPr>
          <p:cNvSpPr/>
          <p:nvPr/>
        </p:nvSpPr>
        <p:spPr>
          <a:xfrm>
            <a:off x="1900506" y="5879003"/>
            <a:ext cx="1121579" cy="273270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110B77A-FF28-DB08-E191-99A4CAEAA3BD}"/>
              </a:ext>
            </a:extLst>
          </p:cNvPr>
          <p:cNvSpPr/>
          <p:nvPr/>
        </p:nvSpPr>
        <p:spPr>
          <a:xfrm>
            <a:off x="3055290" y="5879002"/>
            <a:ext cx="1882409" cy="273270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2EE8FFF0-A1C0-8EEA-E069-6ED241315A8B}"/>
              </a:ext>
            </a:extLst>
          </p:cNvPr>
          <p:cNvSpPr/>
          <p:nvPr/>
        </p:nvSpPr>
        <p:spPr>
          <a:xfrm>
            <a:off x="4972388" y="5874168"/>
            <a:ext cx="830747" cy="273270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84DD5C4-551A-ADD5-0CF0-6D1EB2124A43}"/>
              </a:ext>
            </a:extLst>
          </p:cNvPr>
          <p:cNvSpPr/>
          <p:nvPr/>
        </p:nvSpPr>
        <p:spPr>
          <a:xfrm>
            <a:off x="5837824" y="5872658"/>
            <a:ext cx="639839" cy="273270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cs typeface="+mn-ea"/>
              <a:sym typeface="+mn-lt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997CFD09-57EC-7D35-0F61-334012961B13}"/>
              </a:ext>
            </a:extLst>
          </p:cNvPr>
          <p:cNvSpPr txBox="1"/>
          <p:nvPr/>
        </p:nvSpPr>
        <p:spPr>
          <a:xfrm>
            <a:off x="1877207" y="5890265"/>
            <a:ext cx="1078712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dirty="0">
                <a:solidFill>
                  <a:schemeClr val="bg1"/>
                </a:solidFill>
                <a:cs typeface="+mn-ea"/>
                <a:sym typeface="+mn-lt"/>
              </a:rPr>
              <a:t>SR-IOV</a:t>
            </a:r>
            <a:endParaRPr lang="zh-TW" alt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60722617-1A7E-351E-6A00-E75BCAAF00A3}"/>
              </a:ext>
            </a:extLst>
          </p:cNvPr>
          <p:cNvSpPr txBox="1"/>
          <p:nvPr/>
        </p:nvSpPr>
        <p:spPr>
          <a:xfrm>
            <a:off x="2933054" y="5889137"/>
            <a:ext cx="2168521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dirty="0">
                <a:solidFill>
                  <a:schemeClr val="bg1"/>
                </a:solidFill>
                <a:cs typeface="+mn-ea"/>
                <a:sym typeface="+mn-lt"/>
              </a:rPr>
              <a:t>VPP/Fd.io Packet Accelerator</a:t>
            </a:r>
            <a:endParaRPr lang="zh-TW" alt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9B36F7A1-E144-C77F-041A-A24BCFCE5709}"/>
              </a:ext>
            </a:extLst>
          </p:cNvPr>
          <p:cNvSpPr txBox="1"/>
          <p:nvPr/>
        </p:nvSpPr>
        <p:spPr>
          <a:xfrm>
            <a:off x="4917859" y="5886567"/>
            <a:ext cx="930630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dirty="0" err="1">
                <a:solidFill>
                  <a:schemeClr val="bg1"/>
                </a:solidFill>
                <a:cs typeface="+mn-ea"/>
                <a:sym typeface="+mn-lt"/>
              </a:rPr>
              <a:t>Cypto</a:t>
            </a:r>
            <a:r>
              <a:rPr lang="en-US" altLang="zh-TW" sz="900" dirty="0">
                <a:solidFill>
                  <a:schemeClr val="bg1"/>
                </a:solidFill>
                <a:cs typeface="+mn-ea"/>
                <a:sym typeface="+mn-lt"/>
              </a:rPr>
              <a:t> Engine</a:t>
            </a:r>
            <a:endParaRPr lang="zh-TW" alt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A009100A-A1EE-6BCF-4D5C-F7C5E6FCA753}"/>
              </a:ext>
            </a:extLst>
          </p:cNvPr>
          <p:cNvSpPr txBox="1"/>
          <p:nvPr/>
        </p:nvSpPr>
        <p:spPr>
          <a:xfrm>
            <a:off x="5914711" y="5878781"/>
            <a:ext cx="509097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dirty="0">
                <a:solidFill>
                  <a:schemeClr val="bg1"/>
                </a:solidFill>
                <a:cs typeface="+mn-ea"/>
                <a:sym typeface="+mn-lt"/>
              </a:rPr>
              <a:t>QAT</a:t>
            </a:r>
            <a:endParaRPr lang="zh-TW" alt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16C51DB6-BACA-094F-F467-73601CDC6DEE}"/>
              </a:ext>
            </a:extLst>
          </p:cNvPr>
          <p:cNvCxnSpPr>
            <a:cxnSpLocks/>
          </p:cNvCxnSpPr>
          <p:nvPr/>
        </p:nvCxnSpPr>
        <p:spPr>
          <a:xfrm>
            <a:off x="1463040" y="3081865"/>
            <a:ext cx="9112383" cy="0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接點: 肘形 57">
            <a:extLst>
              <a:ext uri="{FF2B5EF4-FFF2-40B4-BE49-F238E27FC236}">
                <a16:creationId xmlns:a16="http://schemas.microsoft.com/office/drawing/2014/main" id="{E8609432-8CA9-A9E3-773E-752D32743AEA}"/>
              </a:ext>
            </a:extLst>
          </p:cNvPr>
          <p:cNvCxnSpPr>
            <a:cxnSpLocks/>
          </p:cNvCxnSpPr>
          <p:nvPr/>
        </p:nvCxnSpPr>
        <p:spPr>
          <a:xfrm rot="5400000">
            <a:off x="6323310" y="3902843"/>
            <a:ext cx="3146402" cy="921634"/>
          </a:xfrm>
          <a:prstGeom prst="bentConnector3">
            <a:avLst>
              <a:gd name="adj1" fmla="val 25513"/>
            </a:avLst>
          </a:prstGeom>
          <a:ln w="19050" cap="rnd">
            <a:solidFill>
              <a:schemeClr val="accent4">
                <a:lumMod val="40000"/>
                <a:lumOff val="60000"/>
              </a:schemeClr>
            </a:solidFill>
            <a:prstDash val="sysDash"/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接點: 肘形 58">
            <a:extLst>
              <a:ext uri="{FF2B5EF4-FFF2-40B4-BE49-F238E27FC236}">
                <a16:creationId xmlns:a16="http://schemas.microsoft.com/office/drawing/2014/main" id="{797A7CBB-31C4-27B4-8F04-7972698549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33467" y="4168103"/>
            <a:ext cx="3088268" cy="382541"/>
          </a:xfrm>
          <a:prstGeom prst="bentConnector3">
            <a:avLst>
              <a:gd name="adj1" fmla="val 18472"/>
            </a:avLst>
          </a:prstGeom>
          <a:ln w="19050" cap="rnd">
            <a:solidFill>
              <a:schemeClr val="accent4">
                <a:lumMod val="40000"/>
                <a:lumOff val="60000"/>
              </a:schemeClr>
            </a:solidFill>
            <a:prstDash val="sysDash"/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接點: 肘形 59">
            <a:extLst>
              <a:ext uri="{FF2B5EF4-FFF2-40B4-BE49-F238E27FC236}">
                <a16:creationId xmlns:a16="http://schemas.microsoft.com/office/drawing/2014/main" id="{73F2F422-AB6A-5086-22E8-5062BC17BD1F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50216" y="3525285"/>
            <a:ext cx="3138739" cy="1676896"/>
          </a:xfrm>
          <a:prstGeom prst="bentConnector3">
            <a:avLst>
              <a:gd name="adj1" fmla="val 59441"/>
            </a:avLst>
          </a:prstGeom>
          <a:ln w="19050" cap="rnd">
            <a:solidFill>
              <a:srgbClr val="95EFF9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7DFAEC92-82ED-A8CA-CDC0-6EED7798DC20}"/>
              </a:ext>
            </a:extLst>
          </p:cNvPr>
          <p:cNvSpPr txBox="1"/>
          <p:nvPr/>
        </p:nvSpPr>
        <p:spPr>
          <a:xfrm>
            <a:off x="8916057" y="2752960"/>
            <a:ext cx="21841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/>
                </a:solidFill>
                <a:cs typeface="+mn-ea"/>
                <a:sym typeface="+mn-lt"/>
              </a:rPr>
              <a:t>Public</a:t>
            </a:r>
            <a:endParaRPr lang="zh-TW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A52C9A4C-7AA3-0D3C-3C57-21CC8FCEA417}"/>
              </a:ext>
            </a:extLst>
          </p:cNvPr>
          <p:cNvSpPr txBox="1"/>
          <p:nvPr/>
        </p:nvSpPr>
        <p:spPr>
          <a:xfrm>
            <a:off x="8918101" y="3125144"/>
            <a:ext cx="2184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/>
                </a:solidFill>
                <a:cs typeface="+mn-ea"/>
                <a:sym typeface="+mn-lt"/>
              </a:rPr>
              <a:t>Enterprise</a:t>
            </a:r>
          </a:p>
          <a:p>
            <a:pPr algn="ctr"/>
            <a:r>
              <a:rPr lang="en-US" altLang="zh-TW" sz="1200" dirty="0">
                <a:solidFill>
                  <a:schemeClr val="bg1"/>
                </a:solidFill>
                <a:cs typeface="+mn-ea"/>
                <a:sym typeface="+mn-lt"/>
              </a:rPr>
              <a:t>Private Network</a:t>
            </a:r>
            <a:endParaRPr lang="zh-TW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3" name="圖形 62">
            <a:extLst>
              <a:ext uri="{FF2B5EF4-FFF2-40B4-BE49-F238E27FC236}">
                <a16:creationId xmlns:a16="http://schemas.microsoft.com/office/drawing/2014/main" id="{FF406B52-3FF8-DA50-ED4E-5B86D67A9A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8538" y="1789574"/>
            <a:ext cx="1076325" cy="161925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AD308EC6-B0B2-A37B-6B1D-E32133EFB9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79" y="1395965"/>
            <a:ext cx="813818" cy="774194"/>
          </a:xfrm>
          <a:prstGeom prst="rect">
            <a:avLst/>
          </a:prstGeom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FDFC97DE-8D3A-89DB-8EE2-539CEE8B5198}"/>
              </a:ext>
            </a:extLst>
          </p:cNvPr>
          <p:cNvSpPr/>
          <p:nvPr/>
        </p:nvSpPr>
        <p:spPr>
          <a:xfrm>
            <a:off x="6759458" y="5903507"/>
            <a:ext cx="1686951" cy="362511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 dirty="0">
              <a:cs typeface="+mn-ea"/>
              <a:sym typeface="+mn-l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C9F52CF5-D043-41CB-B5AB-9448DEEFE58F}"/>
              </a:ext>
            </a:extLst>
          </p:cNvPr>
          <p:cNvSpPr/>
          <p:nvPr/>
        </p:nvSpPr>
        <p:spPr>
          <a:xfrm>
            <a:off x="8608845" y="5903507"/>
            <a:ext cx="1686951" cy="362511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 dirty="0">
              <a:cs typeface="+mn-ea"/>
              <a:sym typeface="+mn-lt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5A708D6-C8BF-0B5E-015D-3D968B9D2385}"/>
              </a:ext>
            </a:extLst>
          </p:cNvPr>
          <p:cNvSpPr txBox="1"/>
          <p:nvPr/>
        </p:nvSpPr>
        <p:spPr>
          <a:xfrm>
            <a:off x="6801478" y="5957408"/>
            <a:ext cx="1603580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b="1" dirty="0">
                <a:solidFill>
                  <a:schemeClr val="bg1"/>
                </a:solidFill>
                <a:cs typeface="+mn-ea"/>
                <a:sym typeface="+mn-lt"/>
              </a:rPr>
              <a:t>QNAP</a:t>
            </a:r>
            <a:r>
              <a:rPr lang="zh-TW" altLang="en-US" sz="9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900" b="1" dirty="0">
                <a:solidFill>
                  <a:schemeClr val="bg1"/>
                </a:solidFill>
                <a:cs typeface="+mn-ea"/>
                <a:sym typeface="+mn-lt"/>
              </a:rPr>
              <a:t>operating system</a:t>
            </a:r>
            <a:endParaRPr lang="zh-TW" altLang="en-US" sz="9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2A4EA49-99E0-C2B6-01FA-2FF99A9920EF}"/>
              </a:ext>
            </a:extLst>
          </p:cNvPr>
          <p:cNvSpPr txBox="1"/>
          <p:nvPr/>
        </p:nvSpPr>
        <p:spPr>
          <a:xfrm>
            <a:off x="8651647" y="5957533"/>
            <a:ext cx="1603580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b="1" dirty="0">
                <a:solidFill>
                  <a:schemeClr val="bg1"/>
                </a:solidFill>
                <a:cs typeface="+mn-ea"/>
                <a:sym typeface="+mn-lt"/>
              </a:rPr>
              <a:t>QNAP</a:t>
            </a:r>
            <a:r>
              <a:rPr lang="zh-TW" altLang="en-US" sz="9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900" b="1" dirty="0">
                <a:solidFill>
                  <a:schemeClr val="bg1"/>
                </a:solidFill>
                <a:cs typeface="+mn-ea"/>
                <a:sym typeface="+mn-lt"/>
              </a:rPr>
              <a:t>operating system</a:t>
            </a:r>
            <a:endParaRPr lang="zh-TW" altLang="en-US" sz="9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8822FE5F-FE4C-216F-0147-39E7A15216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7976" y="2175268"/>
            <a:ext cx="1258704" cy="62027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EF1A5E59-8F58-8365-743D-38E76FF1F4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1" b="37585"/>
          <a:stretch/>
        </p:blipFill>
        <p:spPr>
          <a:xfrm>
            <a:off x="6727372" y="6330722"/>
            <a:ext cx="1765580" cy="425579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AFDCBA1C-6827-C645-745F-25E15926A2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1" b="37585"/>
          <a:stretch/>
        </p:blipFill>
        <p:spPr>
          <a:xfrm>
            <a:off x="8586330" y="6320043"/>
            <a:ext cx="1765580" cy="425579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278399B4-92F9-013A-99A0-738592BE88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5545" y="5522029"/>
            <a:ext cx="2949710" cy="18435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837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Remote management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248252" y="2182769"/>
            <a:ext cx="4333374" cy="389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2800"/>
              </a:lnSpc>
              <a:spcBef>
                <a:spcPts val="18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300" dirty="0">
                <a:ln w="0"/>
                <a:solidFill>
                  <a:schemeClr val="bg1"/>
                </a:solidFill>
                <a:cs typeface="+mn-ea"/>
                <a:sym typeface="+mn-lt"/>
              </a:rPr>
              <a:t>Centralized management for all QuCPE, VM and software container in different sites, improve the efficiency of IT management.</a:t>
            </a:r>
          </a:p>
          <a:p>
            <a:pPr marL="266700" indent="-266700">
              <a:lnSpc>
                <a:spcPts val="2800"/>
              </a:lnSpc>
              <a:spcBef>
                <a:spcPts val="18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300" dirty="0">
                <a:ln w="0"/>
                <a:solidFill>
                  <a:schemeClr val="bg1"/>
                </a:solidFill>
                <a:cs typeface="+mn-ea"/>
                <a:sym typeface="+mn-lt"/>
              </a:rPr>
              <a:t>Zero Touch Provisioning (ZTP)</a:t>
            </a:r>
            <a:br>
              <a:rPr lang="en-US" altLang="zh-TW" sz="2300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sz="2300" dirty="0">
                <a:ln w="0"/>
                <a:solidFill>
                  <a:schemeClr val="bg1"/>
                </a:solidFill>
                <a:cs typeface="+mn-ea"/>
                <a:sym typeface="+mn-lt"/>
              </a:rPr>
              <a:t>deploy VM/VNF without touching real devices. Save time and money for on-site support. 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A7959B4-D637-F5C9-B1E8-99F37CEFD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742" y="2173142"/>
            <a:ext cx="7500133" cy="422103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472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06003" y="394933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Bulk deployment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8154748" y="2223851"/>
            <a:ext cx="3511072" cy="274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  <a:spcBef>
                <a:spcPts val="2000"/>
              </a:spcBef>
              <a:buClr>
                <a:srgbClr val="FF5F16"/>
              </a:buClr>
              <a:buSzPct val="95000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Deploy dozens or even hundreds of VM/VNF by simply clicks on GUI. Enable new services quickly to catch business chances. 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FE24495-C55D-03F5-E9BE-95DC5049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49" y="2064827"/>
            <a:ext cx="7500133" cy="422103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145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91766" y="414184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VM image management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570040" y="2119351"/>
            <a:ext cx="3953834" cy="229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  <a:spcBef>
                <a:spcPts val="2000"/>
              </a:spcBef>
              <a:buClr>
                <a:srgbClr val="FF5F16"/>
              </a:buClr>
              <a:buSzPct val="95000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Save/copy the VM images allows you the replicate or shift VMs to new sites, or recover disasters even more quickly.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F2ADCF-2281-65CB-61D5-52B4296D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867" y="2181097"/>
            <a:ext cx="7517413" cy="422154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008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724046" y="2217286"/>
            <a:ext cx="5198534" cy="288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prstClr val="white"/>
                </a:solidFill>
                <a:cs typeface="+mn-ea"/>
                <a:sym typeface="+mn-lt"/>
              </a:rPr>
              <a:t>Complexity of daily operation </a:t>
            </a:r>
          </a:p>
          <a:p>
            <a:pPr marL="266700" lvl="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prstClr val="white"/>
                </a:solidFill>
                <a:cs typeface="+mn-ea"/>
                <a:sym typeface="+mn-lt"/>
              </a:rPr>
              <a:t>More boxes, more interoperability issues </a:t>
            </a:r>
          </a:p>
          <a:p>
            <a:pPr marL="266700" lvl="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prstClr val="white"/>
                </a:solidFill>
                <a:cs typeface="+mn-ea"/>
                <a:sym typeface="+mn-lt"/>
              </a:rPr>
              <a:t>More boxes, more failure points</a:t>
            </a:r>
          </a:p>
          <a:p>
            <a:pPr marL="266700" lvl="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prstClr val="white"/>
                </a:solidFill>
                <a:cs typeface="+mn-ea"/>
                <a:sym typeface="+mn-lt"/>
              </a:rPr>
              <a:t>Energy wasting </a:t>
            </a:r>
            <a:endParaRPr lang="zh-TW" altLang="en-US" sz="2000" dirty="0">
              <a:ln w="0"/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06002" y="414183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rgbClr val="203864"/>
                </a:solidFill>
                <a:cs typeface="+mn-ea"/>
                <a:sym typeface="+mn-lt"/>
              </a:rPr>
              <a:t>Massive single </a:t>
            </a:r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function devices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AA319F9-8287-2625-34BE-7DE0EF856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r="956"/>
          <a:stretch/>
        </p:blipFill>
        <p:spPr>
          <a:xfrm>
            <a:off x="6452303" y="1549399"/>
            <a:ext cx="5622569" cy="543026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391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069762E-551A-E053-47E9-AF7A456A02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181406" y="0"/>
            <a:ext cx="11988800" cy="6858000"/>
          </a:xfrm>
          <a:prstGeom prst="rect">
            <a:avLst/>
          </a:prstGeom>
        </p:spPr>
      </p:pic>
      <p:pic>
        <p:nvPicPr>
          <p:cNvPr id="13" name="圖片 12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88DA0C6B-E1EB-A08A-9808-8077BC7EB2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57" r="-1"/>
          <a:stretch/>
        </p:blipFill>
        <p:spPr>
          <a:xfrm>
            <a:off x="4747970" y="0"/>
            <a:ext cx="6905769" cy="685800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06061BFF-DB91-1B9A-3169-6B8B4CEBC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0484" y="1526659"/>
            <a:ext cx="2002106" cy="320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64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93" y="0"/>
            <a:ext cx="119888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C700D1D-16DF-91E6-2B1C-7373EBC1F5C0}"/>
              </a:ext>
            </a:extLst>
          </p:cNvPr>
          <p:cNvSpPr/>
          <p:nvPr/>
        </p:nvSpPr>
        <p:spPr>
          <a:xfrm>
            <a:off x="544290" y="2311400"/>
            <a:ext cx="11173577" cy="795867"/>
          </a:xfrm>
          <a:prstGeom prst="rect">
            <a:avLst/>
          </a:prstGeom>
          <a:solidFill>
            <a:schemeClr val="accent1">
              <a:lumMod val="50000"/>
              <a:alpha val="34000"/>
            </a:scheme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70" y1="43396" x2="5155" y2="45283"/>
                        <a14:foregroundMark x1="68557" y1="24528" x2="84536" y2="2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6537" y="1155872"/>
            <a:ext cx="1848108" cy="50489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70" y1="43396" x2="5155" y2="45283"/>
                        <a14:foregroundMark x1="68557" y1="24528" x2="84536" y2="2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099" y="1156630"/>
            <a:ext cx="1848108" cy="50489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70" y1="43396" x2="5155" y2="45283"/>
                        <a14:foregroundMark x1="68557" y1="24528" x2="84536" y2="2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5978" y="1177731"/>
            <a:ext cx="1848108" cy="50489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4006" y="1315510"/>
            <a:ext cx="1043200" cy="288000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4595" y1="47170" x2="18919" y2="58491"/>
                        <a14:foregroundMark x1="70811" y1="66038" x2="88649" y2="66038"/>
                        <a14:foregroundMark x1="91351" y1="52830" x2="92973" y2="52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6831" y="1318754"/>
            <a:ext cx="1005284" cy="288000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7549" y="885978"/>
            <a:ext cx="580602" cy="58350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814" y="885978"/>
            <a:ext cx="580602" cy="58350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558523E-961F-9FB0-7500-35FF2160142B}"/>
              </a:ext>
            </a:extLst>
          </p:cNvPr>
          <p:cNvSpPr/>
          <p:nvPr/>
        </p:nvSpPr>
        <p:spPr>
          <a:xfrm>
            <a:off x="544290" y="3718184"/>
            <a:ext cx="11173577" cy="633683"/>
          </a:xfrm>
          <a:prstGeom prst="rect">
            <a:avLst/>
          </a:prstGeom>
          <a:solidFill>
            <a:schemeClr val="accent1">
              <a:lumMod val="50000"/>
              <a:alpha val="34000"/>
            </a:scheme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AF2976E-E304-F91B-E2AA-0468D496763A}"/>
              </a:ext>
            </a:extLst>
          </p:cNvPr>
          <p:cNvSpPr/>
          <p:nvPr/>
        </p:nvSpPr>
        <p:spPr>
          <a:xfrm>
            <a:off x="544290" y="4928917"/>
            <a:ext cx="11173577" cy="362750"/>
          </a:xfrm>
          <a:prstGeom prst="rect">
            <a:avLst/>
          </a:prstGeom>
          <a:solidFill>
            <a:schemeClr val="accent1">
              <a:lumMod val="50000"/>
              <a:alpha val="34000"/>
            </a:scheme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673A870-A859-B71B-F3FD-7760443D2CFB}"/>
              </a:ext>
            </a:extLst>
          </p:cNvPr>
          <p:cNvSpPr/>
          <p:nvPr/>
        </p:nvSpPr>
        <p:spPr>
          <a:xfrm>
            <a:off x="544290" y="5633635"/>
            <a:ext cx="11173577" cy="657098"/>
          </a:xfrm>
          <a:prstGeom prst="rect">
            <a:avLst/>
          </a:prstGeom>
          <a:solidFill>
            <a:schemeClr val="accent1">
              <a:lumMod val="50000"/>
              <a:alpha val="34000"/>
            </a:scheme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矩形: 圓角化同側角落 19">
            <a:extLst>
              <a:ext uri="{FF2B5EF4-FFF2-40B4-BE49-F238E27FC236}">
                <a16:creationId xmlns:a16="http://schemas.microsoft.com/office/drawing/2014/main" id="{6FC08BBC-9ACC-7831-E1ED-95EFD3B93487}"/>
              </a:ext>
            </a:extLst>
          </p:cNvPr>
          <p:cNvSpPr/>
          <p:nvPr/>
        </p:nvSpPr>
        <p:spPr>
          <a:xfrm>
            <a:off x="1642285" y="1744133"/>
            <a:ext cx="1988959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1" name="矩形: 圓角化同側角落 20">
            <a:extLst>
              <a:ext uri="{FF2B5EF4-FFF2-40B4-BE49-F238E27FC236}">
                <a16:creationId xmlns:a16="http://schemas.microsoft.com/office/drawing/2014/main" id="{6C086A77-6265-7F5D-E945-06F768EC83A5}"/>
              </a:ext>
            </a:extLst>
          </p:cNvPr>
          <p:cNvSpPr/>
          <p:nvPr/>
        </p:nvSpPr>
        <p:spPr>
          <a:xfrm>
            <a:off x="3682202" y="1742838"/>
            <a:ext cx="1988959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7D85E974-5880-6D78-5B4C-97CE8D475805}"/>
              </a:ext>
            </a:extLst>
          </p:cNvPr>
          <p:cNvSpPr/>
          <p:nvPr/>
        </p:nvSpPr>
        <p:spPr>
          <a:xfrm>
            <a:off x="5709126" y="1742838"/>
            <a:ext cx="1988959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3" name="矩形: 圓角化同側角落 22">
            <a:extLst>
              <a:ext uri="{FF2B5EF4-FFF2-40B4-BE49-F238E27FC236}">
                <a16:creationId xmlns:a16="http://schemas.microsoft.com/office/drawing/2014/main" id="{E8193F7C-3DAE-613D-64DA-3C8B1FF88AA7}"/>
              </a:ext>
            </a:extLst>
          </p:cNvPr>
          <p:cNvSpPr/>
          <p:nvPr/>
        </p:nvSpPr>
        <p:spPr>
          <a:xfrm>
            <a:off x="7733488" y="1742569"/>
            <a:ext cx="1932550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4" name="矩形: 圓角化同側角落 23">
            <a:extLst>
              <a:ext uri="{FF2B5EF4-FFF2-40B4-BE49-F238E27FC236}">
                <a16:creationId xmlns:a16="http://schemas.microsoft.com/office/drawing/2014/main" id="{137CEF2D-C30E-D52B-25B9-0DD0D6346EBF}"/>
              </a:ext>
            </a:extLst>
          </p:cNvPr>
          <p:cNvSpPr/>
          <p:nvPr/>
        </p:nvSpPr>
        <p:spPr>
          <a:xfrm>
            <a:off x="9717733" y="1724960"/>
            <a:ext cx="2000133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013941"/>
              </p:ext>
            </p:extLst>
          </p:nvPr>
        </p:nvGraphicFramePr>
        <p:xfrm>
          <a:off x="544290" y="758978"/>
          <a:ext cx="11070770" cy="5480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225">
                  <a:extLst>
                    <a:ext uri="{9D8B030D-6E8A-4147-A177-3AD203B41FA5}">
                      <a16:colId xmlns:a16="http://schemas.microsoft.com/office/drawing/2014/main" val="2029082887"/>
                    </a:ext>
                  </a:extLst>
                </a:gridCol>
                <a:gridCol w="1989909">
                  <a:extLst>
                    <a:ext uri="{9D8B030D-6E8A-4147-A177-3AD203B41FA5}">
                      <a16:colId xmlns:a16="http://schemas.microsoft.com/office/drawing/2014/main" val="1853186733"/>
                    </a:ext>
                  </a:extLst>
                </a:gridCol>
                <a:gridCol w="1989909">
                  <a:extLst>
                    <a:ext uri="{9D8B030D-6E8A-4147-A177-3AD203B41FA5}">
                      <a16:colId xmlns:a16="http://schemas.microsoft.com/office/drawing/2014/main" val="234948482"/>
                    </a:ext>
                  </a:extLst>
                </a:gridCol>
                <a:gridCol w="1989909">
                  <a:extLst>
                    <a:ext uri="{9D8B030D-6E8A-4147-A177-3AD203B41FA5}">
                      <a16:colId xmlns:a16="http://schemas.microsoft.com/office/drawing/2014/main" val="766728532"/>
                    </a:ext>
                  </a:extLst>
                </a:gridCol>
                <a:gridCol w="1989909">
                  <a:extLst>
                    <a:ext uri="{9D8B030D-6E8A-4147-A177-3AD203B41FA5}">
                      <a16:colId xmlns:a16="http://schemas.microsoft.com/office/drawing/2014/main" val="2765791034"/>
                    </a:ext>
                  </a:extLst>
                </a:gridCol>
                <a:gridCol w="1989909">
                  <a:extLst>
                    <a:ext uri="{9D8B030D-6E8A-4147-A177-3AD203B41FA5}">
                      <a16:colId xmlns:a16="http://schemas.microsoft.com/office/drawing/2014/main" val="4260181460"/>
                    </a:ext>
                  </a:extLst>
                </a:gridCol>
              </a:tblGrid>
              <a:tr h="1533675">
                <a:tc>
                  <a:txBody>
                    <a:bodyPr/>
                    <a:lstStyle/>
                    <a:p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QuCPE-7012-D2166NT-64GB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QuCPE-7012-D2146NT-32GB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QuCPE-7012-D2123IT-8GB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QuCPE-3034-C3758R-16G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QuCPE-3032-C3558R-8G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220984"/>
                  </a:ext>
                </a:extLst>
              </a:tr>
              <a:tr h="845548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CPU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 Xeon D-2166NT</a:t>
                      </a:r>
                    </a:p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 cores, 24 treads 2.0GHz</a:t>
                      </a:r>
                      <a:r>
                        <a:rPr lang="en-US" altLang="zh-TW" sz="1400" baseline="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(Max 3.0GHz)</a:t>
                      </a:r>
                      <a:endParaRPr lang="zh-TW" altLang="en-US" sz="1400" dirty="0">
                        <a:solidFill>
                          <a:srgbClr val="01FFF9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 Xeon D-2146NT</a:t>
                      </a:r>
                    </a:p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 cores, 16 treads 2.3GHz</a:t>
                      </a:r>
                      <a:r>
                        <a:rPr lang="en-US" altLang="zh-TW" sz="1400" baseline="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 (Max 3.0GHz)</a:t>
                      </a:r>
                      <a:endParaRPr lang="zh-TW" altLang="en-US" sz="1400" dirty="0">
                        <a:solidFill>
                          <a:srgbClr val="01FFF9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 Xeon D-2123IT</a:t>
                      </a:r>
                    </a:p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 cores, 8 treads 2.2GHz</a:t>
                      </a:r>
                      <a:r>
                        <a:rPr lang="en-US" altLang="zh-TW" sz="1400" baseline="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 (Max 3.0GHz)</a:t>
                      </a:r>
                      <a:endParaRPr lang="zh-TW" altLang="en-US" sz="1400" dirty="0">
                        <a:solidFill>
                          <a:srgbClr val="01FFF9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 Atom C3758R </a:t>
                      </a:r>
                      <a:br>
                        <a:rPr lang="en-US" altLang="zh-TW" sz="140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 cores, 8 treads 2.4GHz</a:t>
                      </a:r>
                      <a:endParaRPr lang="zh-TW" altLang="en-US" sz="1400" dirty="0">
                        <a:solidFill>
                          <a:srgbClr val="01FFF9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 Atom C3558R </a:t>
                      </a:r>
                      <a:br>
                        <a:rPr lang="en-US" altLang="zh-TW" sz="140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400" dirty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 cores, 4 treads 2.4GHz</a:t>
                      </a:r>
                      <a:endParaRPr lang="zh-TW" altLang="en-US" sz="1400" dirty="0">
                        <a:solidFill>
                          <a:srgbClr val="01FFF9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1513111"/>
                  </a:ext>
                </a:extLst>
              </a:tr>
              <a:tr h="598930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Memory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64GB DDR4 ECC (4x16GB)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32GB DDR4 ECC (2x16GB)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8GB DDR4 ECC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(2x4GB)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16GB DDR4</a:t>
                      </a:r>
                    </a:p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(2x8GB)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8GB DDR4</a:t>
                      </a:r>
                    </a:p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(2x4GB)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700955"/>
                  </a:ext>
                </a:extLst>
              </a:tr>
              <a:tr h="598930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Port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SFP+ x2</a:t>
                      </a:r>
                    </a:p>
                    <a:p>
                      <a:pPr algn="ctr"/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692788"/>
                  </a:ext>
                </a:extLst>
              </a:tr>
              <a:tr h="598930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Network Module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936685"/>
                  </a:ext>
                </a:extLst>
              </a:tr>
              <a:tr h="352312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 Slot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1x PCIe Gen3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1x PCIe Gen3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1x PCIe Gen3 x8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518021"/>
                  </a:ext>
                </a:extLst>
              </a:tr>
              <a:tr h="353698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HDD</a:t>
                      </a:r>
                      <a:r>
                        <a:rPr lang="en-US" altLang="zh-TW" sz="14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Slot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2x 2.5” SATA slots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2x 2.5” SATA slots</a:t>
                      </a:r>
                      <a:endParaRPr kumimoji="0" lang="zh-TW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2x 2.5” SATA slots</a:t>
                      </a:r>
                      <a:endParaRPr kumimoji="0" lang="zh-TW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736576"/>
                  </a:ext>
                </a:extLst>
              </a:tr>
              <a:tr h="598930"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M.2 SSD Slot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</a:rPr>
                        <a:t>2x</a:t>
                      </a:r>
                      <a:r>
                        <a:rPr kumimoji="0"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</a:rPr>
                        <a:t>2280 M.2 </a:t>
                      </a:r>
                      <a:r>
                        <a:rPr lang="en-US" altLang="zh-TW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</a:rPr>
                        <a:t>MVMe</a:t>
                      </a:r>
                      <a:endParaRPr kumimoji="0" lang="zh-TW" alt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</a:rPr>
                        <a:t>2x 2280 M.2 </a:t>
                      </a:r>
                      <a:r>
                        <a:rPr lang="en-US" altLang="zh-TW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</a:rPr>
                        <a:t>MVMe</a:t>
                      </a:r>
                      <a:endParaRPr kumimoji="0" lang="en-US" altLang="zh-TW" sz="1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03246"/>
                  </a:ext>
                </a:extLst>
              </a:tr>
            </a:tbl>
          </a:graphicData>
        </a:graphic>
      </p:graphicFrame>
      <p:pic>
        <p:nvPicPr>
          <p:cNvPr id="15" name="图片 57">
            <a:extLst>
              <a:ext uri="{FF2B5EF4-FFF2-40B4-BE49-F238E27FC236}">
                <a16:creationId xmlns:a16="http://schemas.microsoft.com/office/drawing/2014/main" id="{DFCA515A-69AE-1E20-067C-2193B3CDE3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-659452" y="4101572"/>
            <a:ext cx="4204610" cy="343047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6FC1BC7D-5BAD-7DB5-0051-19EE9DB2E6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1373149" y="4118505"/>
            <a:ext cx="4204610" cy="343047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285170AE-F1A6-1E0C-E60A-F74E4CBCE4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380398" y="4104874"/>
            <a:ext cx="4204610" cy="343047"/>
          </a:xfrm>
          <a:prstGeom prst="rect">
            <a:avLst/>
          </a:prstGeom>
        </p:spPr>
      </p:pic>
      <p:pic>
        <p:nvPicPr>
          <p:cNvPr id="18" name="图片 57">
            <a:extLst>
              <a:ext uri="{FF2B5EF4-FFF2-40B4-BE49-F238E27FC236}">
                <a16:creationId xmlns:a16="http://schemas.microsoft.com/office/drawing/2014/main" id="{6CFB5A1D-8E83-A4E4-D0BD-BC12393149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5452691" y="4168573"/>
            <a:ext cx="4204610" cy="343047"/>
          </a:xfrm>
          <a:prstGeom prst="rect">
            <a:avLst/>
          </a:prstGeom>
        </p:spPr>
      </p:pic>
      <p:pic>
        <p:nvPicPr>
          <p:cNvPr id="19" name="图片 57">
            <a:extLst>
              <a:ext uri="{FF2B5EF4-FFF2-40B4-BE49-F238E27FC236}">
                <a16:creationId xmlns:a16="http://schemas.microsoft.com/office/drawing/2014/main" id="{EFD26860-9648-32F8-9FB1-F936CDD44E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7417609" y="4154942"/>
            <a:ext cx="4204610" cy="3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70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06003" y="40455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Network performance acceleration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129" y="2224596"/>
            <a:ext cx="5630334" cy="372301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437564" y="2119195"/>
            <a:ext cx="5397180" cy="395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000"/>
              </a:lnSpc>
              <a:spcBef>
                <a:spcPts val="17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b="1" dirty="0">
                <a:ln w="0"/>
                <a:solidFill>
                  <a:schemeClr val="bg1"/>
                </a:solidFill>
                <a:cs typeface="+mn-ea"/>
                <a:sym typeface="+mn-lt"/>
              </a:rPr>
              <a:t>OVS-DPDK</a:t>
            </a:r>
            <a:b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sz="2000" dirty="0">
                <a:ln w="0"/>
                <a:solidFill>
                  <a:prstClr val="white"/>
                </a:solidFill>
                <a:cs typeface="+mn-ea"/>
                <a:sym typeface="+mn-lt"/>
              </a:rPr>
              <a:t>Accelerate packet processing speed in between physical / virtual networks</a:t>
            </a:r>
          </a:p>
          <a:p>
            <a:pPr marL="266700" indent="-266700">
              <a:lnSpc>
                <a:spcPts val="3000"/>
              </a:lnSpc>
              <a:spcBef>
                <a:spcPts val="17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b="1" dirty="0">
                <a:ln w="0"/>
                <a:solidFill>
                  <a:schemeClr val="bg1"/>
                </a:solidFill>
                <a:cs typeface="+mn-ea"/>
                <a:sym typeface="+mn-lt"/>
              </a:rPr>
              <a:t>SR-IOV</a:t>
            </a:r>
            <a:br>
              <a:rPr lang="en-US" altLang="zh-TW" sz="2400" b="1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sz="2000" dirty="0">
                <a:ln w="0"/>
                <a:solidFill>
                  <a:prstClr val="white"/>
                </a:solidFill>
                <a:cs typeface="+mn-ea"/>
                <a:sym typeface="+mn-lt"/>
              </a:rPr>
              <a:t>Accelerate 10Gbps+ Smart NIC via SR-IOV. </a:t>
            </a:r>
            <a:br>
              <a:rPr lang="en-US" altLang="zh-TW" sz="2000" dirty="0">
                <a:ln w="0"/>
                <a:solidFill>
                  <a:prstClr val="white"/>
                </a:solidFill>
                <a:cs typeface="+mn-ea"/>
                <a:sym typeface="+mn-lt"/>
              </a:rPr>
            </a:br>
            <a:r>
              <a:rPr lang="en-US" altLang="zh-TW" sz="2000" dirty="0">
                <a:ln w="0"/>
                <a:solidFill>
                  <a:prstClr val="white"/>
                </a:solidFill>
                <a:cs typeface="+mn-ea"/>
                <a:sym typeface="+mn-lt"/>
              </a:rPr>
              <a:t>Best-in-class pass through for Smart-NIC </a:t>
            </a:r>
          </a:p>
          <a:p>
            <a:pPr marL="266700" indent="-266700">
              <a:lnSpc>
                <a:spcPts val="3000"/>
              </a:lnSpc>
              <a:spcBef>
                <a:spcPts val="17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chemeClr val="bg1"/>
                </a:solidFill>
                <a:cs typeface="+mn-ea"/>
                <a:sym typeface="+mn-lt"/>
              </a:rPr>
              <a:t>Intel</a:t>
            </a:r>
            <a:r>
              <a:rPr lang="zh-TW" altLang="en-US" sz="24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cs typeface="+mn-ea"/>
                <a:sym typeface="+mn-lt"/>
              </a:rPr>
              <a:t>@ QAT </a:t>
            </a:r>
            <a:br>
              <a:rPr lang="en-US" altLang="zh-TW" sz="2400" b="1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sz="2000" dirty="0">
                <a:ln w="0"/>
                <a:solidFill>
                  <a:schemeClr val="bg1"/>
                </a:solidFill>
                <a:cs typeface="+mn-ea"/>
                <a:sym typeface="+mn-lt"/>
              </a:rPr>
              <a:t>Speed up </a:t>
            </a:r>
            <a:r>
              <a:rPr lang="en-US" altLang="zh-TW" sz="2000" dirty="0" err="1">
                <a:ln w="0"/>
                <a:solidFill>
                  <a:schemeClr val="bg1"/>
                </a:solidFill>
                <a:cs typeface="+mn-ea"/>
                <a:sym typeface="+mn-lt"/>
              </a:rPr>
              <a:t>QuWAN</a:t>
            </a:r>
            <a:r>
              <a:rPr lang="en-US" altLang="zh-TW" sz="2000" dirty="0">
                <a:ln w="0"/>
                <a:solidFill>
                  <a:schemeClr val="bg1"/>
                </a:solidFill>
                <a:cs typeface="+mn-ea"/>
                <a:sym typeface="+mn-lt"/>
              </a:rPr>
              <a:t> or </a:t>
            </a:r>
            <a:r>
              <a:rPr lang="en-US" altLang="zh-TW" sz="2000" dirty="0" err="1">
                <a:ln w="0"/>
                <a:solidFill>
                  <a:schemeClr val="bg1"/>
                </a:solidFill>
                <a:cs typeface="+mn-ea"/>
                <a:sym typeface="+mn-lt"/>
              </a:rPr>
              <a:t>IPSec</a:t>
            </a:r>
            <a:r>
              <a:rPr lang="en-US" altLang="zh-TW" sz="2000" dirty="0">
                <a:ln w="0"/>
                <a:solidFill>
                  <a:schemeClr val="bg1"/>
                </a:solidFill>
                <a:cs typeface="+mn-ea"/>
                <a:sym typeface="+mn-lt"/>
              </a:rPr>
              <a:t> encryption and decryptions</a:t>
            </a:r>
            <a:endParaRPr lang="en-US" altLang="zh-TW" sz="240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1189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286753" y="42380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Best fit for multi-site deployment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512290" y="2044031"/>
            <a:ext cx="5253244" cy="312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500"/>
              </a:lnSpc>
              <a:spcBef>
                <a:spcPts val="1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rgbClr val="00FFFF"/>
                </a:solidFill>
                <a:cs typeface="+mn-ea"/>
                <a:sym typeface="+mn-lt"/>
              </a:rPr>
              <a:t>HQ</a:t>
            </a: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:  Powerful QuCPE 7 series</a:t>
            </a:r>
          </a:p>
          <a:p>
            <a:pPr marL="266700" indent="-266700">
              <a:lnSpc>
                <a:spcPts val="3500"/>
              </a:lnSpc>
              <a:spcBef>
                <a:spcPts val="1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rgbClr val="00FFFF"/>
                </a:solidFill>
                <a:cs typeface="+mn-ea"/>
                <a:sym typeface="+mn-lt"/>
              </a:rPr>
              <a:t>Branches</a:t>
            </a: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: Cost effective QuCPE 3 series</a:t>
            </a:r>
          </a:p>
          <a:p>
            <a:pPr marL="266700" indent="-266700">
              <a:lnSpc>
                <a:spcPts val="3500"/>
              </a:lnSpc>
              <a:spcBef>
                <a:spcPts val="1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rgbClr val="00FFFF"/>
                </a:solidFill>
                <a:cs typeface="+mn-ea"/>
                <a:sym typeface="+mn-lt"/>
              </a:rPr>
              <a:t>Intranet VPN</a:t>
            </a: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: Subscription-free </a:t>
            </a:r>
            <a:r>
              <a:rPr lang="en-US" altLang="zh-TW" sz="2400" dirty="0" err="1">
                <a:ln w="0"/>
                <a:solidFill>
                  <a:schemeClr val="bg1"/>
                </a:solidFill>
                <a:cs typeface="+mn-ea"/>
                <a:sym typeface="+mn-lt"/>
              </a:rPr>
              <a:t>QuWAN</a:t>
            </a:r>
            <a:endParaRPr lang="en-US" altLang="zh-TW" sz="2400" dirty="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500"/>
              </a:lnSpc>
              <a:spcBef>
                <a:spcPts val="1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rgbClr val="00FFFF"/>
                </a:solidFill>
                <a:cs typeface="+mn-ea"/>
                <a:sym typeface="+mn-lt"/>
              </a:rPr>
              <a:t>Central management</a:t>
            </a: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: AMIZ cloud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F4E9D48-BA2D-DC9D-84A0-9C7509124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1436" y="1735253"/>
            <a:ext cx="5607097" cy="4800172"/>
          </a:xfrm>
          <a:prstGeom prst="rect">
            <a:avLst/>
          </a:prstGeom>
          <a:effectLst>
            <a:outerShdw blurRad="4699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672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83762C6-A35D-B550-A867-0E75D6EEB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631CB436-43CA-5076-A4EE-00DC1A13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564" y="689504"/>
            <a:ext cx="6207125" cy="58894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BA51978-CAFF-533D-09F2-03FC800F21F1}"/>
              </a:ext>
            </a:extLst>
          </p:cNvPr>
          <p:cNvSpPr txBox="1"/>
          <p:nvPr/>
        </p:nvSpPr>
        <p:spPr>
          <a:xfrm>
            <a:off x="640564" y="1366248"/>
            <a:ext cx="41359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cs typeface="+mn-ea"/>
                <a:sym typeface="+mn-lt"/>
              </a:rPr>
              <a:t>is your </a:t>
            </a:r>
            <a:r>
              <a:rPr lang="en-US" altLang="zh-TW" sz="3200" dirty="0">
                <a:solidFill>
                  <a:schemeClr val="bg1"/>
                </a:solidFill>
                <a:cs typeface="+mn-ea"/>
                <a:sym typeface="+mn-lt"/>
              </a:rPr>
              <a:t>best choice</a:t>
            </a:r>
            <a:endParaRPr lang="zh-TW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588EAA-0A7E-3E14-5435-129D2A5370E7}"/>
              </a:ext>
            </a:extLst>
          </p:cNvPr>
          <p:cNvSpPr txBox="1"/>
          <p:nvPr/>
        </p:nvSpPr>
        <p:spPr>
          <a:xfrm>
            <a:off x="640564" y="6208037"/>
            <a:ext cx="4660545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dirty="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Copyright© 2022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</p:spTree>
    <p:extLst>
      <p:ext uri="{BB962C8B-B14F-4D97-AF65-F5344CB8AC3E}">
        <p14:creationId xmlns:p14="http://schemas.microsoft.com/office/powerpoint/2010/main" val="4127462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7F1B9C73-3B8A-6062-D37B-A8E8A2906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3807619" cy="2291211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D532A5A4-C028-1BD8-EA3E-48FCAE508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66" y="2611439"/>
            <a:ext cx="2785533" cy="2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4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6250004" y="2053657"/>
            <a:ext cx="5649863" cy="3034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Fixed boxes lack of flexibilities for future extensions</a:t>
            </a:r>
          </a:p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Too many things to worry in complicated environment</a:t>
            </a:r>
          </a:p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Service down time is always long to make physical changes</a:t>
            </a:r>
            <a:endParaRPr lang="zh-TW" altLang="en-US" sz="200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91766" y="42380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Difficulties of upgrade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16B5461-837D-E256-5F4A-A9B1451DB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b="41"/>
          <a:stretch/>
        </p:blipFill>
        <p:spPr>
          <a:xfrm>
            <a:off x="144420" y="1549399"/>
            <a:ext cx="5649863" cy="530860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180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541164" y="2039773"/>
            <a:ext cx="5554836" cy="2778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Too costly and complex to replicate same functions to new branches</a:t>
            </a:r>
          </a:p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Potential security breaches or additional operation expense occurs if not matching network functions with original network </a:t>
            </a:r>
            <a:endParaRPr lang="zh-TW" altLang="en-US" sz="200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03577" y="414183"/>
            <a:ext cx="1103823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Match function? Match cost?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9CFBDF5-FD15-202C-55C6-1F800C255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r="956"/>
          <a:stretch/>
        </p:blipFill>
        <p:spPr>
          <a:xfrm>
            <a:off x="6452303" y="1549399"/>
            <a:ext cx="5622569" cy="543026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676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6287445" y="2039773"/>
            <a:ext cx="5359123" cy="2778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Difficult to identity real problems remotely without professional trouble shooting</a:t>
            </a:r>
          </a:p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OPEX of IT people traveling around makes IT properties become burdens of business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275166" y="40455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No professional IT managers in branches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FBC1895-1DC1-85FC-838F-F18427409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" b="409"/>
          <a:stretch/>
        </p:blipFill>
        <p:spPr>
          <a:xfrm>
            <a:off x="144420" y="1549399"/>
            <a:ext cx="5649863" cy="530860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291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531896" y="2039773"/>
            <a:ext cx="5554836" cy="2778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Hardware boxes delivery suddenly become a critical issue nowadays (Chip shortage, port congestion, charge raises…)</a:t>
            </a:r>
          </a:p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  <a:t>The longer new service deploy takes, the low competitiveness you got </a:t>
            </a:r>
            <a:endParaRPr lang="zh-TW" altLang="en-US" sz="2000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Business wait nobody</a:t>
            </a:r>
            <a:endParaRPr lang="en-US" altLang="zh-TW" sz="4600" b="1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9AF876F-59B3-232C-560E-2CB67F7CF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r="956"/>
          <a:stretch/>
        </p:blipFill>
        <p:spPr>
          <a:xfrm>
            <a:off x="6452303" y="1549399"/>
            <a:ext cx="5622569" cy="543026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081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069762E-551A-E053-47E9-AF7A456A02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181406" y="0"/>
            <a:ext cx="11988800" cy="6858000"/>
          </a:xfrm>
          <a:prstGeom prst="rect">
            <a:avLst/>
          </a:prstGeom>
        </p:spPr>
      </p:pic>
      <p:pic>
        <p:nvPicPr>
          <p:cNvPr id="10" name="圖片 9" descr="一張含有 裝置, 儀錶, 光, 控制台 的圖片&#10;&#10;自動產生的描述">
            <a:extLst>
              <a:ext uri="{FF2B5EF4-FFF2-40B4-BE49-F238E27FC236}">
                <a16:creationId xmlns:a16="http://schemas.microsoft.com/office/drawing/2014/main" id="{42FB4F96-4AED-8486-691A-ADC1F5633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4889" b="4388"/>
          <a:stretch/>
        </p:blipFill>
        <p:spPr>
          <a:xfrm>
            <a:off x="385011" y="-51513"/>
            <a:ext cx="6796036" cy="702644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92DFA30-E28A-45E6-819D-14EDC6DD22D3}"/>
              </a:ext>
            </a:extLst>
          </p:cNvPr>
          <p:cNvSpPr txBox="1"/>
          <p:nvPr/>
        </p:nvSpPr>
        <p:spPr>
          <a:xfrm>
            <a:off x="7667486" y="2642406"/>
            <a:ext cx="4706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bg1"/>
                </a:solidFill>
                <a:cs typeface="+mn-ea"/>
                <a:sym typeface="+mn-lt"/>
              </a:rPr>
              <a:t>A new era has come…</a:t>
            </a:r>
            <a:endParaRPr lang="zh-TW" altLang="en-US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3BE56C9-ABC7-B787-8FFB-64D9698FC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65" y="2690533"/>
            <a:ext cx="1702217" cy="36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58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3E2EE590-247A-C4A0-550A-98125486C065}"/>
              </a:ext>
            </a:extLst>
          </p:cNvPr>
          <p:cNvSpPr/>
          <p:nvPr/>
        </p:nvSpPr>
        <p:spPr>
          <a:xfrm>
            <a:off x="466464" y="1930123"/>
            <a:ext cx="5629536" cy="1148748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626534" y="2114081"/>
            <a:ext cx="546946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buClr>
                <a:srgbClr val="FF5F16"/>
              </a:buClr>
              <a:buSzPct val="95000"/>
            </a:pPr>
            <a:r>
              <a:rPr lang="en-US" altLang="zh-TW" sz="2400" b="1" dirty="0">
                <a:ln w="0"/>
                <a:solidFill>
                  <a:srgbClr val="00FFFF"/>
                </a:solidFill>
                <a:cs typeface="+mn-ea"/>
                <a:sym typeface="+mn-lt"/>
              </a:rPr>
              <a:t>Simple</a:t>
            </a:r>
            <a:b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dirty="0">
                <a:ln w="0"/>
                <a:solidFill>
                  <a:schemeClr val="bg1"/>
                </a:solidFill>
                <a:cs typeface="+mn-ea"/>
                <a:sym typeface="+mn-lt"/>
              </a:rPr>
              <a:t>Deploy new services via VM/VNF, no complicate hardware installation process.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D675B48-8B3F-34F2-9D6C-21505F33F6D8}"/>
              </a:ext>
            </a:extLst>
          </p:cNvPr>
          <p:cNvSpPr/>
          <p:nvPr/>
        </p:nvSpPr>
        <p:spPr>
          <a:xfrm>
            <a:off x="6256070" y="1930123"/>
            <a:ext cx="5629536" cy="1148748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F860B26-B6C6-DB0B-CB5C-5C2AC88F4E33}"/>
              </a:ext>
            </a:extLst>
          </p:cNvPr>
          <p:cNvSpPr txBox="1"/>
          <p:nvPr/>
        </p:nvSpPr>
        <p:spPr>
          <a:xfrm>
            <a:off x="6416140" y="2093872"/>
            <a:ext cx="5469466" cy="1202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buClr>
                <a:srgbClr val="FF5F16"/>
              </a:buClr>
              <a:buSzPct val="95000"/>
            </a:pPr>
            <a:r>
              <a:rPr lang="en-US" altLang="zh-TW" sz="2400" b="1" dirty="0">
                <a:ln w="0"/>
                <a:solidFill>
                  <a:srgbClr val="00FFFF"/>
                </a:solidFill>
                <a:cs typeface="+mn-ea"/>
                <a:sym typeface="+mn-lt"/>
              </a:rPr>
              <a:t>Minimize downtime</a:t>
            </a:r>
            <a:b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dirty="0">
                <a:ln w="0"/>
                <a:solidFill>
                  <a:schemeClr val="bg1"/>
                </a:solidFill>
                <a:cs typeface="+mn-ea"/>
                <a:sym typeface="+mn-lt"/>
              </a:rPr>
              <a:t>On site support is no longer required, remote manage, trouble shoot VM/VNF directly.</a:t>
            </a:r>
            <a:br>
              <a:rPr lang="en-US" altLang="zh-TW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dirty="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93F04B6-F270-4EEC-BC10-D4DB2B941EDD}"/>
              </a:ext>
            </a:extLst>
          </p:cNvPr>
          <p:cNvSpPr/>
          <p:nvPr/>
        </p:nvSpPr>
        <p:spPr>
          <a:xfrm>
            <a:off x="466464" y="3259974"/>
            <a:ext cx="5629536" cy="1148748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B7E580B-B9C9-5870-37C9-E94C0624DA84}"/>
              </a:ext>
            </a:extLst>
          </p:cNvPr>
          <p:cNvSpPr txBox="1"/>
          <p:nvPr/>
        </p:nvSpPr>
        <p:spPr>
          <a:xfrm>
            <a:off x="626534" y="3395807"/>
            <a:ext cx="5469466" cy="1202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buClr>
                <a:srgbClr val="FF5F16"/>
              </a:buClr>
              <a:buSzPct val="95000"/>
            </a:pPr>
            <a:r>
              <a:rPr lang="en-US" altLang="zh-TW" sz="2400" b="1" dirty="0">
                <a:ln w="0"/>
                <a:solidFill>
                  <a:srgbClr val="00FFFF"/>
                </a:solidFill>
                <a:cs typeface="+mn-ea"/>
                <a:sym typeface="+mn-lt"/>
              </a:rPr>
              <a:t>Cost effective</a:t>
            </a:r>
            <a:b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dirty="0">
                <a:ln w="0"/>
                <a:solidFill>
                  <a:schemeClr val="bg1"/>
                </a:solidFill>
                <a:cs typeface="+mn-ea"/>
                <a:sym typeface="+mn-lt"/>
              </a:rPr>
              <a:t>Single multiple function box instead of multiple boxes with single function.</a:t>
            </a:r>
            <a:br>
              <a:rPr lang="en-US" altLang="zh-TW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dirty="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F89A611-EA43-A658-F1B9-5DDDB2D8AA27}"/>
              </a:ext>
            </a:extLst>
          </p:cNvPr>
          <p:cNvSpPr/>
          <p:nvPr/>
        </p:nvSpPr>
        <p:spPr>
          <a:xfrm>
            <a:off x="6256070" y="3250349"/>
            <a:ext cx="5629536" cy="1158374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553D94C-DA02-6073-58B3-D06915761CF3}"/>
              </a:ext>
            </a:extLst>
          </p:cNvPr>
          <p:cNvSpPr txBox="1"/>
          <p:nvPr/>
        </p:nvSpPr>
        <p:spPr>
          <a:xfrm>
            <a:off x="6416140" y="3403195"/>
            <a:ext cx="5469466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buClr>
                <a:srgbClr val="FF5F16"/>
              </a:buClr>
              <a:buSzPct val="95000"/>
            </a:pPr>
            <a:r>
              <a:rPr lang="en-US" altLang="zh-TW" sz="2400" b="1" dirty="0">
                <a:ln w="0"/>
                <a:solidFill>
                  <a:srgbClr val="00FFFF"/>
                </a:solidFill>
                <a:cs typeface="+mn-ea"/>
                <a:sym typeface="+mn-lt"/>
              </a:rPr>
              <a:t>Quick</a:t>
            </a:r>
            <a:b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dirty="0">
                <a:ln w="0"/>
                <a:solidFill>
                  <a:schemeClr val="bg1"/>
                </a:solidFill>
                <a:cs typeface="+mn-ea"/>
                <a:sym typeface="+mn-lt"/>
              </a:rPr>
              <a:t>Few clicks to get complex jobs done. Such as service modifying, shifting or bulk deployment.</a:t>
            </a:r>
            <a:br>
              <a:rPr lang="en-US" altLang="zh-TW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br>
              <a:rPr lang="zh-TW" altLang="en-US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endParaRPr lang="en-US" altLang="zh-TW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9F50B52-FA8D-415C-2AA6-B7D498D860C5}"/>
              </a:ext>
            </a:extLst>
          </p:cNvPr>
          <p:cNvSpPr/>
          <p:nvPr/>
        </p:nvSpPr>
        <p:spPr>
          <a:xfrm>
            <a:off x="466464" y="4622827"/>
            <a:ext cx="5629536" cy="1474508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A849F2C-30AF-FFDD-204D-90D9D71727E8}"/>
              </a:ext>
            </a:extLst>
          </p:cNvPr>
          <p:cNvSpPr txBox="1"/>
          <p:nvPr/>
        </p:nvSpPr>
        <p:spPr>
          <a:xfrm>
            <a:off x="626534" y="4772917"/>
            <a:ext cx="5469466" cy="176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buClr>
                <a:srgbClr val="FF5F16"/>
              </a:buClr>
              <a:buSzPct val="95000"/>
            </a:pPr>
            <a:r>
              <a:rPr lang="en-US" altLang="zh-TW" sz="2400" b="1" dirty="0">
                <a:ln w="0"/>
                <a:solidFill>
                  <a:srgbClr val="00FFFF"/>
                </a:solidFill>
                <a:cs typeface="+mn-ea"/>
                <a:sym typeface="+mn-lt"/>
              </a:rPr>
              <a:t>Flexible</a:t>
            </a:r>
            <a:br>
              <a:rPr lang="en-US" altLang="zh-TW" sz="2400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dirty="0">
                <a:ln w="0"/>
                <a:solidFill>
                  <a:schemeClr val="bg1"/>
                </a:solidFill>
                <a:cs typeface="+mn-ea"/>
                <a:sym typeface="+mn-lt"/>
              </a:rPr>
              <a:t>Software defined, breaks hardware barriers and limitations. Release the possibility of your IT environment.</a:t>
            </a:r>
          </a:p>
          <a:p>
            <a:pPr>
              <a:lnSpc>
                <a:spcPts val="2200"/>
              </a:lnSpc>
              <a:buClr>
                <a:srgbClr val="FF5F16"/>
              </a:buClr>
              <a:buSzPct val="95000"/>
            </a:pPr>
            <a:br>
              <a:rPr lang="en-US" altLang="zh-TW" dirty="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endParaRPr lang="en-US" altLang="zh-TW" dirty="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8D119E3F-DEA8-CA43-1F1C-BEB67C297729}"/>
              </a:ext>
            </a:extLst>
          </p:cNvPr>
          <p:cNvSpPr/>
          <p:nvPr/>
        </p:nvSpPr>
        <p:spPr>
          <a:xfrm>
            <a:off x="7941733" y="6739651"/>
            <a:ext cx="2311400" cy="98691"/>
          </a:xfrm>
          <a:prstGeom prst="ellipse">
            <a:avLst/>
          </a:prstGeom>
          <a:solidFill>
            <a:schemeClr val="tx1">
              <a:alpha val="42000"/>
            </a:schemeClr>
          </a:solidFill>
          <a:effectLst>
            <a:glow rad="342900">
              <a:schemeClr val="accent1">
                <a:alpha val="40000"/>
              </a:schemeClr>
            </a:glow>
            <a:outerShdw blurRad="330200" dist="50800" dir="5400000" algn="ctr" rotWithShape="0">
              <a:srgbClr val="000000">
                <a:alpha val="43137"/>
              </a:srgb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9E122F5A-479A-18B5-4A3E-AB5061F24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71" y="4763292"/>
            <a:ext cx="4919930" cy="1601001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7DF1CB3B-E4DD-CD9A-0C0E-A06B9BB2199A}"/>
              </a:ext>
            </a:extLst>
          </p:cNvPr>
          <p:cNvSpPr txBox="1"/>
          <p:nvPr/>
        </p:nvSpPr>
        <p:spPr>
          <a:xfrm>
            <a:off x="229000" y="40455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200" b="1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Benefit of IT virtualization</a:t>
            </a:r>
          </a:p>
        </p:txBody>
      </p:sp>
    </p:spTree>
    <p:extLst>
      <p:ext uri="{BB962C8B-B14F-4D97-AF65-F5344CB8AC3E}">
        <p14:creationId xmlns:p14="http://schemas.microsoft.com/office/powerpoint/2010/main" val="3199238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veypjd0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00B5B16CADC9C41AAC669950B711D09" ma:contentTypeVersion="12" ma:contentTypeDescription="建立新的文件。" ma:contentTypeScope="" ma:versionID="211abbded949c0537e1e87ac3e177666">
  <xsd:schema xmlns:xsd="http://www.w3.org/2001/XMLSchema" xmlns:xs="http://www.w3.org/2001/XMLSchema" xmlns:p="http://schemas.microsoft.com/office/2006/metadata/properties" xmlns:ns3="b34e6fea-14f5-4f37-b9fe-f5a851c25db8" xmlns:ns4="6dc88e19-759c-4c61-82d8-95451385a57a" targetNamespace="http://schemas.microsoft.com/office/2006/metadata/properties" ma:root="true" ma:fieldsID="5f16eb810c6a913a34d0c7a950f48ddc" ns3:_="" ns4:_="">
    <xsd:import namespace="b34e6fea-14f5-4f37-b9fe-f5a851c25db8"/>
    <xsd:import namespace="6dc88e19-759c-4c61-82d8-95451385a5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4e6fea-14f5-4f37-b9fe-f5a851c25d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88e19-759c-4c61-82d8-95451385a5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50AF8AF-AAF6-4E5A-BD4D-372705C5D0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1861F6-504C-4F2A-802E-F7F08EC57C94}">
  <ds:schemaRefs>
    <ds:schemaRef ds:uri="6dc88e19-759c-4c61-82d8-95451385a57a"/>
    <ds:schemaRef ds:uri="b34e6fea-14f5-4f37-b9fe-f5a851c25d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11EA79A-BFE2-4914-B286-77AE4FE88DF9}">
  <ds:schemaRefs>
    <ds:schemaRef ds:uri="http://purl.org/dc/terms/"/>
    <ds:schemaRef ds:uri="b34e6fea-14f5-4f37-b9fe-f5a851c25db8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6dc88e19-759c-4c61-82d8-95451385a57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34324</TotalTime>
  <Words>1450</Words>
  <Application>Microsoft Office PowerPoint</Application>
  <PresentationFormat>寬螢幕</PresentationFormat>
  <Paragraphs>269</Paragraphs>
  <Slides>35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Han Tsai 蔡明翰</cp:lastModifiedBy>
  <cp:revision>151</cp:revision>
  <dcterms:created xsi:type="dcterms:W3CDTF">2021-03-26T08:21:54Z</dcterms:created>
  <dcterms:modified xsi:type="dcterms:W3CDTF">2022-08-01T07:28:00Z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0x010100D00B5B16CADC9C41AAC669950B711D09</vt:lpwstr>
  </property>
</Properties>
</file>