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293" r:id="rId5"/>
    <p:sldId id="309" r:id="rId6"/>
    <p:sldId id="313" r:id="rId7"/>
    <p:sldId id="314" r:id="rId8"/>
    <p:sldId id="315" r:id="rId9"/>
    <p:sldId id="316" r:id="rId10"/>
    <p:sldId id="317" r:id="rId11"/>
    <p:sldId id="303" r:id="rId12"/>
    <p:sldId id="344" r:id="rId13"/>
    <p:sldId id="345" r:id="rId14"/>
    <p:sldId id="332" r:id="rId15"/>
    <p:sldId id="320" r:id="rId16"/>
    <p:sldId id="350" r:id="rId17"/>
    <p:sldId id="321" r:id="rId18"/>
    <p:sldId id="330" r:id="rId19"/>
    <p:sldId id="334" r:id="rId20"/>
    <p:sldId id="323" r:id="rId21"/>
    <p:sldId id="328" r:id="rId22"/>
    <p:sldId id="326" r:id="rId23"/>
    <p:sldId id="324" r:id="rId24"/>
    <p:sldId id="327" r:id="rId25"/>
    <p:sldId id="325" r:id="rId26"/>
    <p:sldId id="337" r:id="rId27"/>
    <p:sldId id="339" r:id="rId28"/>
    <p:sldId id="351" r:id="rId29"/>
    <p:sldId id="342" r:id="rId30"/>
    <p:sldId id="347" r:id="rId31"/>
    <p:sldId id="348" r:id="rId32"/>
    <p:sldId id="349" r:id="rId33"/>
    <p:sldId id="353" r:id="rId34"/>
    <p:sldId id="322" r:id="rId35"/>
    <p:sldId id="331" r:id="rId36"/>
    <p:sldId id="333" r:id="rId37"/>
    <p:sldId id="298" r:id="rId38"/>
    <p:sldId id="311" r:id="rId3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37F1FF"/>
    <a:srgbClr val="01FFF9"/>
    <a:srgbClr val="D1FFFF"/>
    <a:srgbClr val="19FFFF"/>
    <a:srgbClr val="1E3EA3"/>
    <a:srgbClr val="70A4D4"/>
    <a:srgbClr val="3649BE"/>
    <a:srgbClr val="FDEBFF"/>
    <a:srgbClr val="FFF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7A98B-1A01-4F79-8F91-EE03E29D57D6}" v="1332" dt="2022-08-01T06:20:29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7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2022/8/1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2022/8/1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1327FC4-71F3-4702-2FBF-C2DBE9FC6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" y="0"/>
            <a:ext cx="12187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64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16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73227B87-DCC9-A898-6017-ED15ED39BD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78"/>
          <a:stretch/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13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FD1939F-5A2D-E097-4B16-CB460E23E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82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8297F72A-A4D9-7C00-1534-A2E69B541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5AF865-BD1D-E7DC-DB42-D7D44FD7D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7F200B0-A9FB-0CF0-3C7B-07A63BA46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2022/8/1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6B41D1E-75F8-819B-42BD-F1BA41C5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7A1BBE0-482F-4BA6-4DFE-EC759D75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矩形: 圓角 33">
            <a:extLst>
              <a:ext uri="{FF2B5EF4-FFF2-40B4-BE49-F238E27FC236}">
                <a16:creationId xmlns:a16="http://schemas.microsoft.com/office/drawing/2014/main" id="{021C931E-83A8-E5C8-CDFA-037BE2CE14E2}"/>
              </a:ext>
            </a:extLst>
          </p:cNvPr>
          <p:cNvSpPr/>
          <p:nvPr userDrawn="1"/>
        </p:nvSpPr>
        <p:spPr>
          <a:xfrm>
            <a:off x="862554" y="1760028"/>
            <a:ext cx="4954046" cy="5097972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7" name="矩形: 圓角 33">
            <a:extLst>
              <a:ext uri="{FF2B5EF4-FFF2-40B4-BE49-F238E27FC236}">
                <a16:creationId xmlns:a16="http://schemas.microsoft.com/office/drawing/2014/main" id="{66AEF595-CCBA-D2E1-8587-7A42F9CAF63C}"/>
              </a:ext>
            </a:extLst>
          </p:cNvPr>
          <p:cNvSpPr/>
          <p:nvPr userDrawn="1"/>
        </p:nvSpPr>
        <p:spPr>
          <a:xfrm>
            <a:off x="6308906" y="1758882"/>
            <a:ext cx="4954046" cy="5097972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DB202AA-8B91-293E-E1E7-13B52D1B0F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181406" y="0"/>
            <a:ext cx="1198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59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室內, 架子, 組 的圖片&#10;&#10;自動產生的描述">
            <a:extLst>
              <a:ext uri="{FF2B5EF4-FFF2-40B4-BE49-F238E27FC236}">
                <a16:creationId xmlns:a16="http://schemas.microsoft.com/office/drawing/2014/main" id="{DC84F152-74A0-CE8D-8AB3-9B9E4BEC7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98292DB-FFE0-835D-E6F3-B52CDFF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2022/8/1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86" r:id="rId3"/>
    <p:sldLayoutId id="2147483683" r:id="rId4"/>
    <p:sldLayoutId id="2147483691" r:id="rId5"/>
    <p:sldLayoutId id="2147483690" r:id="rId6"/>
    <p:sldLayoutId id="214748368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svg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microsoft.com/office/2007/relationships/hdphoto" Target="../media/hdphoto2.wdp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673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91766" y="429958"/>
            <a:ext cx="11038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我也能把</a:t>
            </a:r>
            <a:r>
              <a:rPr lang="en-US" altLang="zh-TW" sz="44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IT</a:t>
            </a:r>
            <a:r>
              <a:rPr lang="zh-TW" altLang="en-US" sz="44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虛擬化嗎</a:t>
            </a:r>
            <a:r>
              <a:rPr lang="en-US" altLang="zh-TW" sz="44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?  </a:t>
            </a:r>
            <a:r>
              <a:rPr lang="zh-TW" altLang="en-US" sz="44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我需要什麼</a:t>
            </a:r>
            <a:r>
              <a:rPr lang="en-US" altLang="zh-TW" sz="44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?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803630" y="2002527"/>
            <a:ext cx="4928303" cy="42660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一台效能強大的設備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除了能乘載所有現有的服務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還具備未來擴充的可能性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一個高度彈性的平台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提供安全且易於管理的介面來運行各種不同的服務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2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一個簡易的維運及管理方法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可以遠端管理分布在世界各地的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VM/VNF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D6D34DD-4F63-CBA1-ABBD-B78DBC21E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r="956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00AD6CB-8302-1B55-1662-D59FE8EB1A2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456">
            <a:off x="8709663" y="4380202"/>
            <a:ext cx="1050098" cy="22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37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 8">
            <a:extLst>
              <a:ext uri="{FF2B5EF4-FFF2-40B4-BE49-F238E27FC236}">
                <a16:creationId xmlns:a16="http://schemas.microsoft.com/office/drawing/2014/main" id="{00522320-EFEB-E7F0-5635-A082A7F391E6}"/>
              </a:ext>
            </a:extLst>
          </p:cNvPr>
          <p:cNvSpPr/>
          <p:nvPr/>
        </p:nvSpPr>
        <p:spPr>
          <a:xfrm>
            <a:off x="6308001" y="492408"/>
            <a:ext cx="5004757" cy="1176725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0" name="矩形: 圓角 8">
            <a:extLst>
              <a:ext uri="{FF2B5EF4-FFF2-40B4-BE49-F238E27FC236}">
                <a16:creationId xmlns:a16="http://schemas.microsoft.com/office/drawing/2014/main" id="{AFA4CA28-6986-DDCC-5F20-54A0590EEBBC}"/>
              </a:ext>
            </a:extLst>
          </p:cNvPr>
          <p:cNvSpPr/>
          <p:nvPr/>
        </p:nvSpPr>
        <p:spPr>
          <a:xfrm>
            <a:off x="828152" y="495550"/>
            <a:ext cx="5004757" cy="1176725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0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6129" y="3419108"/>
            <a:ext cx="833436" cy="214312"/>
          </a:xfrm>
          <a:prstGeom prst="rect">
            <a:avLst/>
          </a:prstGeom>
        </p:spPr>
      </p:pic>
      <p:pic>
        <p:nvPicPr>
          <p:cNvPr id="11" name="圖形 1">
            <a:extLst>
              <a:ext uri="{FF2B5EF4-FFF2-40B4-BE49-F238E27FC236}">
                <a16:creationId xmlns:a16="http://schemas.microsoft.com/office/drawing/2014/main" id="{9F56E243-41C3-436D-8618-883B5B6F4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4501" y="5105272"/>
            <a:ext cx="1062550" cy="93190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651" y="2390486"/>
            <a:ext cx="565142" cy="573184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883137" y="2075863"/>
            <a:ext cx="73942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Internet</a:t>
            </a:r>
            <a:endParaRPr lang="zh-TW" altLang="en-US" sz="1200" b="1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883137" y="3130350"/>
            <a:ext cx="73942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2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防火牆</a:t>
            </a:r>
          </a:p>
        </p:txBody>
      </p:sp>
      <p:pic>
        <p:nvPicPr>
          <p:cNvPr id="15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8402" y="4127438"/>
            <a:ext cx="833436" cy="21431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875410" y="3838680"/>
            <a:ext cx="73942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2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路由器</a:t>
            </a:r>
          </a:p>
        </p:txBody>
      </p:sp>
      <p:pic>
        <p:nvPicPr>
          <p:cNvPr id="17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9668" y="3604848"/>
            <a:ext cx="833436" cy="214312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372959" y="3344662"/>
            <a:ext cx="116599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2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廣域網路最佳化</a:t>
            </a:r>
          </a:p>
        </p:txBody>
      </p:sp>
      <p:pic>
        <p:nvPicPr>
          <p:cNvPr id="19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7136" y="3620404"/>
            <a:ext cx="833436" cy="21431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988075" y="3361921"/>
            <a:ext cx="1071558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2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應用加速</a:t>
            </a:r>
          </a:p>
        </p:txBody>
      </p:sp>
      <p:pic>
        <p:nvPicPr>
          <p:cNvPr id="21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4104" y="4429655"/>
            <a:ext cx="833436" cy="21431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731920" y="4098303"/>
            <a:ext cx="916723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2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入侵偵測 </a:t>
            </a:r>
            <a:r>
              <a:rPr lang="en-US" altLang="zh-TW" sz="12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&amp; </a:t>
            </a:r>
            <a:r>
              <a:rPr lang="zh-TW" altLang="en-US" sz="12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入侵防護</a:t>
            </a:r>
          </a:p>
        </p:txBody>
      </p:sp>
      <p:pic>
        <p:nvPicPr>
          <p:cNvPr id="23" name="圖形 47">
            <a:extLst>
              <a:ext uri="{FF2B5EF4-FFF2-40B4-BE49-F238E27FC236}">
                <a16:creationId xmlns:a16="http://schemas.microsoft.com/office/drawing/2014/main" id="{7AE57423-1182-4C54-B838-319AE1791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19708" y="4429655"/>
            <a:ext cx="833436" cy="214312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966716" y="4140897"/>
            <a:ext cx="73942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2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交換機</a:t>
            </a:r>
          </a:p>
        </p:txBody>
      </p:sp>
      <p:pic>
        <p:nvPicPr>
          <p:cNvPr id="25" name="圖形 1">
            <a:extLst>
              <a:ext uri="{FF2B5EF4-FFF2-40B4-BE49-F238E27FC236}">
                <a16:creationId xmlns:a16="http://schemas.microsoft.com/office/drawing/2014/main" id="{9F56E243-41C3-436D-8618-883B5B6F4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37249" y="5103467"/>
            <a:ext cx="1062550" cy="931906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2883137" y="4771203"/>
            <a:ext cx="739420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zh-TW" altLang="en-US" sz="12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伺服器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1CBDCE3-6167-45E0-AFDC-ADFBCDE52370}"/>
              </a:ext>
            </a:extLst>
          </p:cNvPr>
          <p:cNvSpPr txBox="1"/>
          <p:nvPr/>
        </p:nvSpPr>
        <p:spPr>
          <a:xfrm>
            <a:off x="6272986" y="572699"/>
            <a:ext cx="5090862" cy="12274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 algn="ctr">
              <a:buClr>
                <a:srgbClr val="FF5F16"/>
              </a:buClr>
              <a:buSzPct val="95000"/>
            </a:pPr>
            <a:r>
              <a:rPr lang="en-US" altLang="zh-TW" sz="3200">
                <a:ln w="0"/>
                <a:solidFill>
                  <a:schemeClr val="bg1"/>
                </a:solidFill>
                <a:cs typeface="+mn-ea"/>
                <a:sym typeface="+mn-lt"/>
              </a:rPr>
              <a:t>QNAP </a:t>
            </a:r>
            <a:br>
              <a:rPr lang="en-US" altLang="zh-TW" sz="320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TW" altLang="en-US" sz="2800">
                <a:ln w="0"/>
                <a:solidFill>
                  <a:srgbClr val="00FFFF"/>
                </a:solidFill>
                <a:cs typeface="+mn-ea"/>
                <a:sym typeface="+mn-lt"/>
              </a:rPr>
              <a:t>軟體定義平台整體解決方案</a:t>
            </a:r>
            <a:endParaRPr lang="en-US" altLang="zh-TW" sz="2800">
              <a:ln w="0"/>
              <a:solidFill>
                <a:srgbClr val="00FFFF"/>
              </a:solidFill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6085" y="2309770"/>
            <a:ext cx="1570533" cy="77584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2" name="矩形 31"/>
          <p:cNvSpPr/>
          <p:nvPr/>
        </p:nvSpPr>
        <p:spPr>
          <a:xfrm>
            <a:off x="7166789" y="5991776"/>
            <a:ext cx="3374211" cy="381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QuCPE</a:t>
            </a:r>
            <a:r>
              <a:rPr lang="zh-TW" altLang="en-US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 網通虛擬化終端設備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271" y="4793806"/>
            <a:ext cx="2605316" cy="1003494"/>
          </a:xfrm>
          <a:prstGeom prst="rect">
            <a:avLst/>
          </a:prstGeom>
          <a:effectLst>
            <a:outerShdw blurRad="431800" dist="152400" dir="5760000" sx="106000" sy="106000" algn="ctr" rotWithShape="0">
              <a:srgbClr val="000000">
                <a:alpha val="26000"/>
              </a:srgbClr>
            </a:outerShdw>
          </a:effec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D1CBDCE3-6167-45E0-AFDC-ADFBCDE52370}"/>
              </a:ext>
            </a:extLst>
          </p:cNvPr>
          <p:cNvSpPr txBox="1"/>
          <p:nvPr/>
        </p:nvSpPr>
        <p:spPr>
          <a:xfrm>
            <a:off x="1372959" y="651116"/>
            <a:ext cx="3842195" cy="72136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FF5F16"/>
              </a:buClr>
              <a:buSzPct val="95000"/>
            </a:pPr>
            <a:r>
              <a:rPr lang="zh-TW" altLang="en-US" sz="3200">
                <a:ln w="0"/>
                <a:solidFill>
                  <a:schemeClr val="bg1"/>
                </a:solidFill>
                <a:cs typeface="+mn-ea"/>
                <a:sym typeface="+mn-lt"/>
              </a:rPr>
              <a:t>傳統的</a:t>
            </a:r>
            <a:r>
              <a:rPr lang="en-US" altLang="zh-TW" sz="3200">
                <a:ln w="0"/>
                <a:solidFill>
                  <a:srgbClr val="00FFFF"/>
                </a:solidFill>
                <a:cs typeface="+mn-ea"/>
                <a:sym typeface="+mn-lt"/>
              </a:rPr>
              <a:t>IT</a:t>
            </a:r>
            <a:r>
              <a:rPr lang="zh-TW" altLang="en-US" sz="3200">
                <a:ln w="0"/>
                <a:solidFill>
                  <a:srgbClr val="00FFFF"/>
                </a:solidFill>
                <a:cs typeface="+mn-ea"/>
                <a:sym typeface="+mn-lt"/>
              </a:rPr>
              <a:t>架構</a:t>
            </a:r>
            <a:endParaRPr lang="en-US" altLang="zh-TW" sz="3200">
              <a:ln w="0"/>
              <a:solidFill>
                <a:srgbClr val="00FFFF"/>
              </a:solidFill>
              <a:cs typeface="+mn-ea"/>
              <a:sym typeface="+mn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1CBDCE3-6167-45E0-AFDC-ADFBCDE52370}"/>
              </a:ext>
            </a:extLst>
          </p:cNvPr>
          <p:cNvSpPr txBox="1"/>
          <p:nvPr/>
        </p:nvSpPr>
        <p:spPr>
          <a:xfrm>
            <a:off x="6913085" y="3953448"/>
            <a:ext cx="3794591" cy="90198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 algn="ctr">
              <a:buClr>
                <a:srgbClr val="FF5F16"/>
              </a:buClr>
              <a:buSzPct val="95000"/>
            </a:pPr>
            <a:r>
              <a:rPr lang="en-US" altLang="zh-TW" sz="3200" b="1" spc="-100">
                <a:ln w="0"/>
                <a:solidFill>
                  <a:schemeClr val="bg1"/>
                </a:solidFill>
                <a:cs typeface="+mn-ea"/>
                <a:sym typeface="+mn-lt"/>
              </a:rPr>
              <a:t>QNE</a:t>
            </a:r>
            <a:r>
              <a:rPr lang="zh-TW" altLang="en-US" sz="320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1600" b="1">
                <a:ln w="0"/>
                <a:solidFill>
                  <a:schemeClr val="bg1"/>
                </a:solidFill>
                <a:cs typeface="+mn-ea"/>
                <a:sym typeface="+mn-lt"/>
              </a:rPr>
              <a:t>作業系統</a:t>
            </a:r>
            <a:endParaRPr lang="en-US" altLang="zh-TW" sz="3200" b="1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手繪多邊形 3"/>
          <p:cNvSpPr/>
          <p:nvPr/>
        </p:nvSpPr>
        <p:spPr>
          <a:xfrm>
            <a:off x="4925352" y="5218693"/>
            <a:ext cx="662731" cy="637827"/>
          </a:xfrm>
          <a:custGeom>
            <a:avLst/>
            <a:gdLst>
              <a:gd name="connsiteX0" fmla="*/ 411060 w 1031845"/>
              <a:gd name="connsiteY0" fmla="*/ 503339 h 2181137"/>
              <a:gd name="connsiteX1" fmla="*/ 385893 w 1031845"/>
              <a:gd name="connsiteY1" fmla="*/ 822121 h 2181137"/>
              <a:gd name="connsiteX2" fmla="*/ 369115 w 1031845"/>
              <a:gd name="connsiteY2" fmla="*/ 906011 h 2181137"/>
              <a:gd name="connsiteX3" fmla="*/ 377504 w 1031845"/>
              <a:gd name="connsiteY3" fmla="*/ 1233181 h 2181137"/>
              <a:gd name="connsiteX4" fmla="*/ 394282 w 1031845"/>
              <a:gd name="connsiteY4" fmla="*/ 1275126 h 2181137"/>
              <a:gd name="connsiteX5" fmla="*/ 402671 w 1031845"/>
              <a:gd name="connsiteY5" fmla="*/ 1317071 h 2181137"/>
              <a:gd name="connsiteX6" fmla="*/ 427838 w 1031845"/>
              <a:gd name="connsiteY6" fmla="*/ 1409350 h 2181137"/>
              <a:gd name="connsiteX7" fmla="*/ 436227 w 1031845"/>
              <a:gd name="connsiteY7" fmla="*/ 1434517 h 2181137"/>
              <a:gd name="connsiteX8" fmla="*/ 453005 w 1031845"/>
              <a:gd name="connsiteY8" fmla="*/ 1459684 h 2181137"/>
              <a:gd name="connsiteX9" fmla="*/ 469783 w 1031845"/>
              <a:gd name="connsiteY9" fmla="*/ 1518407 h 2181137"/>
              <a:gd name="connsiteX10" fmla="*/ 494950 w 1031845"/>
              <a:gd name="connsiteY10" fmla="*/ 1585519 h 2181137"/>
              <a:gd name="connsiteX11" fmla="*/ 503339 w 1031845"/>
              <a:gd name="connsiteY11" fmla="*/ 1677798 h 2181137"/>
              <a:gd name="connsiteX12" fmla="*/ 528506 w 1031845"/>
              <a:gd name="connsiteY12" fmla="*/ 1870745 h 2181137"/>
              <a:gd name="connsiteX13" fmla="*/ 536895 w 1031845"/>
              <a:gd name="connsiteY13" fmla="*/ 1895912 h 2181137"/>
              <a:gd name="connsiteX14" fmla="*/ 570451 w 1031845"/>
              <a:gd name="connsiteY14" fmla="*/ 1904301 h 2181137"/>
              <a:gd name="connsiteX15" fmla="*/ 671119 w 1031845"/>
              <a:gd name="connsiteY15" fmla="*/ 1895912 h 2181137"/>
              <a:gd name="connsiteX16" fmla="*/ 696286 w 1031845"/>
              <a:gd name="connsiteY16" fmla="*/ 1870745 h 2181137"/>
              <a:gd name="connsiteX17" fmla="*/ 746620 w 1031845"/>
              <a:gd name="connsiteY17" fmla="*/ 1837189 h 2181137"/>
              <a:gd name="connsiteX18" fmla="*/ 755009 w 1031845"/>
              <a:gd name="connsiteY18" fmla="*/ 1812022 h 2181137"/>
              <a:gd name="connsiteX19" fmla="*/ 805343 w 1031845"/>
              <a:gd name="connsiteY19" fmla="*/ 1753299 h 2181137"/>
              <a:gd name="connsiteX20" fmla="*/ 830510 w 1031845"/>
              <a:gd name="connsiteY20" fmla="*/ 1694576 h 2181137"/>
              <a:gd name="connsiteX21" fmla="*/ 864066 w 1031845"/>
              <a:gd name="connsiteY21" fmla="*/ 1635853 h 2181137"/>
              <a:gd name="connsiteX22" fmla="*/ 897622 w 1031845"/>
              <a:gd name="connsiteY22" fmla="*/ 1543574 h 2181137"/>
              <a:gd name="connsiteX23" fmla="*/ 914400 w 1031845"/>
              <a:gd name="connsiteY23" fmla="*/ 1451295 h 2181137"/>
              <a:gd name="connsiteX24" fmla="*/ 931178 w 1031845"/>
              <a:gd name="connsiteY24" fmla="*/ 1417739 h 2181137"/>
              <a:gd name="connsiteX25" fmla="*/ 956345 w 1031845"/>
              <a:gd name="connsiteY25" fmla="*/ 1308682 h 2181137"/>
              <a:gd name="connsiteX26" fmla="*/ 973123 w 1031845"/>
              <a:gd name="connsiteY26" fmla="*/ 1233181 h 2181137"/>
              <a:gd name="connsiteX27" fmla="*/ 998289 w 1031845"/>
              <a:gd name="connsiteY27" fmla="*/ 1174459 h 2181137"/>
              <a:gd name="connsiteX28" fmla="*/ 1015067 w 1031845"/>
              <a:gd name="connsiteY28" fmla="*/ 1065402 h 2181137"/>
              <a:gd name="connsiteX29" fmla="*/ 1031845 w 1031845"/>
              <a:gd name="connsiteY29" fmla="*/ 989901 h 2181137"/>
              <a:gd name="connsiteX30" fmla="*/ 1023456 w 1031845"/>
              <a:gd name="connsiteY30" fmla="*/ 738231 h 2181137"/>
              <a:gd name="connsiteX31" fmla="*/ 981512 w 1031845"/>
              <a:gd name="connsiteY31" fmla="*/ 687897 h 2181137"/>
              <a:gd name="connsiteX32" fmla="*/ 931178 w 1031845"/>
              <a:gd name="connsiteY32" fmla="*/ 654341 h 2181137"/>
              <a:gd name="connsiteX33" fmla="*/ 864066 w 1031845"/>
              <a:gd name="connsiteY33" fmla="*/ 662730 h 2181137"/>
              <a:gd name="connsiteX34" fmla="*/ 838899 w 1031845"/>
              <a:gd name="connsiteY34" fmla="*/ 687897 h 2181137"/>
              <a:gd name="connsiteX35" fmla="*/ 796954 w 1031845"/>
              <a:gd name="connsiteY35" fmla="*/ 721453 h 2181137"/>
              <a:gd name="connsiteX36" fmla="*/ 771787 w 1031845"/>
              <a:gd name="connsiteY36" fmla="*/ 780176 h 2181137"/>
              <a:gd name="connsiteX37" fmla="*/ 755009 w 1031845"/>
              <a:gd name="connsiteY37" fmla="*/ 805343 h 2181137"/>
              <a:gd name="connsiteX38" fmla="*/ 721453 w 1031845"/>
              <a:gd name="connsiteY38" fmla="*/ 872455 h 2181137"/>
              <a:gd name="connsiteX39" fmla="*/ 679508 w 1031845"/>
              <a:gd name="connsiteY39" fmla="*/ 981512 h 2181137"/>
              <a:gd name="connsiteX40" fmla="*/ 671119 w 1031845"/>
              <a:gd name="connsiteY40" fmla="*/ 1023457 h 2181137"/>
              <a:gd name="connsiteX41" fmla="*/ 645952 w 1031845"/>
              <a:gd name="connsiteY41" fmla="*/ 1057013 h 2181137"/>
              <a:gd name="connsiteX42" fmla="*/ 620785 w 1031845"/>
              <a:gd name="connsiteY42" fmla="*/ 1098958 h 2181137"/>
              <a:gd name="connsiteX43" fmla="*/ 612396 w 1031845"/>
              <a:gd name="connsiteY43" fmla="*/ 1124125 h 2181137"/>
              <a:gd name="connsiteX44" fmla="*/ 562062 w 1031845"/>
              <a:gd name="connsiteY44" fmla="*/ 1149292 h 2181137"/>
              <a:gd name="connsiteX45" fmla="*/ 494950 w 1031845"/>
              <a:gd name="connsiteY45" fmla="*/ 1174459 h 2181137"/>
              <a:gd name="connsiteX46" fmla="*/ 276836 w 1031845"/>
              <a:gd name="connsiteY46" fmla="*/ 1157681 h 2181137"/>
              <a:gd name="connsiteX47" fmla="*/ 243280 w 1031845"/>
              <a:gd name="connsiteY47" fmla="*/ 1140903 h 2181137"/>
              <a:gd name="connsiteX48" fmla="*/ 184557 w 1031845"/>
              <a:gd name="connsiteY48" fmla="*/ 1065402 h 2181137"/>
              <a:gd name="connsiteX49" fmla="*/ 159390 w 1031845"/>
              <a:gd name="connsiteY49" fmla="*/ 1006679 h 2181137"/>
              <a:gd name="connsiteX50" fmla="*/ 75501 w 1031845"/>
              <a:gd name="connsiteY50" fmla="*/ 889233 h 2181137"/>
              <a:gd name="connsiteX51" fmla="*/ 67112 w 1031845"/>
              <a:gd name="connsiteY51" fmla="*/ 847288 h 2181137"/>
              <a:gd name="connsiteX52" fmla="*/ 50334 w 1031845"/>
              <a:gd name="connsiteY52" fmla="*/ 805343 h 2181137"/>
              <a:gd name="connsiteX53" fmla="*/ 41945 w 1031845"/>
              <a:gd name="connsiteY53" fmla="*/ 780176 h 2181137"/>
              <a:gd name="connsiteX54" fmla="*/ 16778 w 1031845"/>
              <a:gd name="connsiteY54" fmla="*/ 511728 h 2181137"/>
              <a:gd name="connsiteX55" fmla="*/ 0 w 1031845"/>
              <a:gd name="connsiteY55" fmla="*/ 394282 h 2181137"/>
              <a:gd name="connsiteX56" fmla="*/ 83889 w 1031845"/>
              <a:gd name="connsiteY56" fmla="*/ 83890 h 2181137"/>
              <a:gd name="connsiteX57" fmla="*/ 109056 w 1031845"/>
              <a:gd name="connsiteY57" fmla="*/ 75501 h 2181137"/>
              <a:gd name="connsiteX58" fmla="*/ 536895 w 1031845"/>
              <a:gd name="connsiteY58" fmla="*/ 100668 h 2181137"/>
              <a:gd name="connsiteX59" fmla="*/ 629174 w 1031845"/>
              <a:gd name="connsiteY59" fmla="*/ 151002 h 2181137"/>
              <a:gd name="connsiteX60" fmla="*/ 721453 w 1031845"/>
              <a:gd name="connsiteY60" fmla="*/ 201336 h 2181137"/>
              <a:gd name="connsiteX61" fmla="*/ 780176 w 1031845"/>
              <a:gd name="connsiteY61" fmla="*/ 251670 h 2181137"/>
              <a:gd name="connsiteX62" fmla="*/ 864066 w 1031845"/>
              <a:gd name="connsiteY62" fmla="*/ 360726 h 2181137"/>
              <a:gd name="connsiteX63" fmla="*/ 880844 w 1031845"/>
              <a:gd name="connsiteY63" fmla="*/ 394282 h 2181137"/>
              <a:gd name="connsiteX64" fmla="*/ 973123 w 1031845"/>
              <a:gd name="connsiteY64" fmla="*/ 595618 h 2181137"/>
              <a:gd name="connsiteX65" fmla="*/ 1006678 w 1031845"/>
              <a:gd name="connsiteY65" fmla="*/ 671119 h 2181137"/>
              <a:gd name="connsiteX66" fmla="*/ 1031845 w 1031845"/>
              <a:gd name="connsiteY66" fmla="*/ 796954 h 2181137"/>
              <a:gd name="connsiteX67" fmla="*/ 1023456 w 1031845"/>
              <a:gd name="connsiteY67" fmla="*/ 1208014 h 2181137"/>
              <a:gd name="connsiteX68" fmla="*/ 981512 w 1031845"/>
              <a:gd name="connsiteY68" fmla="*/ 1283515 h 2181137"/>
              <a:gd name="connsiteX69" fmla="*/ 956345 w 1031845"/>
              <a:gd name="connsiteY69" fmla="*/ 1342238 h 2181137"/>
              <a:gd name="connsiteX70" fmla="*/ 922789 w 1031845"/>
              <a:gd name="connsiteY70" fmla="*/ 1400961 h 2181137"/>
              <a:gd name="connsiteX71" fmla="*/ 914400 w 1031845"/>
              <a:gd name="connsiteY71" fmla="*/ 1426128 h 2181137"/>
              <a:gd name="connsiteX72" fmla="*/ 897622 w 1031845"/>
              <a:gd name="connsiteY72" fmla="*/ 1451295 h 2181137"/>
              <a:gd name="connsiteX73" fmla="*/ 847288 w 1031845"/>
              <a:gd name="connsiteY73" fmla="*/ 1535185 h 2181137"/>
              <a:gd name="connsiteX74" fmla="*/ 788565 w 1031845"/>
              <a:gd name="connsiteY74" fmla="*/ 1585519 h 2181137"/>
              <a:gd name="connsiteX75" fmla="*/ 738231 w 1031845"/>
              <a:gd name="connsiteY75" fmla="*/ 1661020 h 2181137"/>
              <a:gd name="connsiteX76" fmla="*/ 704675 w 1031845"/>
              <a:gd name="connsiteY76" fmla="*/ 1677798 h 2181137"/>
              <a:gd name="connsiteX77" fmla="*/ 654341 w 1031845"/>
              <a:gd name="connsiteY77" fmla="*/ 1719743 h 2181137"/>
              <a:gd name="connsiteX78" fmla="*/ 536895 w 1031845"/>
              <a:gd name="connsiteY78" fmla="*/ 1778466 h 2181137"/>
              <a:gd name="connsiteX79" fmla="*/ 486561 w 1031845"/>
              <a:gd name="connsiteY79" fmla="*/ 1786855 h 2181137"/>
              <a:gd name="connsiteX80" fmla="*/ 394282 w 1031845"/>
              <a:gd name="connsiteY80" fmla="*/ 1845578 h 2181137"/>
              <a:gd name="connsiteX81" fmla="*/ 369115 w 1031845"/>
              <a:gd name="connsiteY81" fmla="*/ 1912690 h 2181137"/>
              <a:gd name="connsiteX82" fmla="*/ 343948 w 1031845"/>
              <a:gd name="connsiteY82" fmla="*/ 1946246 h 2181137"/>
              <a:gd name="connsiteX83" fmla="*/ 302003 w 1031845"/>
              <a:gd name="connsiteY83" fmla="*/ 1937857 h 2181137"/>
              <a:gd name="connsiteX84" fmla="*/ 218113 w 1031845"/>
              <a:gd name="connsiteY84" fmla="*/ 1770077 h 2181137"/>
              <a:gd name="connsiteX85" fmla="*/ 117445 w 1031845"/>
              <a:gd name="connsiteY85" fmla="*/ 1510018 h 2181137"/>
              <a:gd name="connsiteX86" fmla="*/ 75501 w 1031845"/>
              <a:gd name="connsiteY86" fmla="*/ 1300293 h 2181137"/>
              <a:gd name="connsiteX87" fmla="*/ 83889 w 1031845"/>
              <a:gd name="connsiteY87" fmla="*/ 956345 h 2181137"/>
              <a:gd name="connsiteX88" fmla="*/ 100667 w 1031845"/>
              <a:gd name="connsiteY88" fmla="*/ 931178 h 2181137"/>
              <a:gd name="connsiteX89" fmla="*/ 134223 w 1031845"/>
              <a:gd name="connsiteY89" fmla="*/ 889233 h 2181137"/>
              <a:gd name="connsiteX90" fmla="*/ 243280 w 1031845"/>
              <a:gd name="connsiteY90" fmla="*/ 830510 h 2181137"/>
              <a:gd name="connsiteX91" fmla="*/ 293614 w 1031845"/>
              <a:gd name="connsiteY91" fmla="*/ 788565 h 2181137"/>
              <a:gd name="connsiteX92" fmla="*/ 352337 w 1031845"/>
              <a:gd name="connsiteY92" fmla="*/ 755009 h 2181137"/>
              <a:gd name="connsiteX93" fmla="*/ 369115 w 1031845"/>
              <a:gd name="connsiteY93" fmla="*/ 729842 h 2181137"/>
              <a:gd name="connsiteX94" fmla="*/ 436227 w 1031845"/>
              <a:gd name="connsiteY94" fmla="*/ 721453 h 2181137"/>
              <a:gd name="connsiteX95" fmla="*/ 511728 w 1031845"/>
              <a:gd name="connsiteY95" fmla="*/ 687897 h 2181137"/>
              <a:gd name="connsiteX96" fmla="*/ 536895 w 1031845"/>
              <a:gd name="connsiteY96" fmla="*/ 671119 h 2181137"/>
              <a:gd name="connsiteX97" fmla="*/ 570451 w 1031845"/>
              <a:gd name="connsiteY97" fmla="*/ 662730 h 2181137"/>
              <a:gd name="connsiteX98" fmla="*/ 620785 w 1031845"/>
              <a:gd name="connsiteY98" fmla="*/ 679508 h 2181137"/>
              <a:gd name="connsiteX99" fmla="*/ 612396 w 1031845"/>
              <a:gd name="connsiteY99" fmla="*/ 1417739 h 2181137"/>
              <a:gd name="connsiteX100" fmla="*/ 587229 w 1031845"/>
              <a:gd name="connsiteY100" fmla="*/ 1442906 h 2181137"/>
              <a:gd name="connsiteX101" fmla="*/ 570451 w 1031845"/>
              <a:gd name="connsiteY101" fmla="*/ 1468073 h 2181137"/>
              <a:gd name="connsiteX102" fmla="*/ 562062 w 1031845"/>
              <a:gd name="connsiteY102" fmla="*/ 1518407 h 2181137"/>
              <a:gd name="connsiteX103" fmla="*/ 545284 w 1031845"/>
              <a:gd name="connsiteY103" fmla="*/ 1585519 h 2181137"/>
              <a:gd name="connsiteX104" fmla="*/ 536895 w 1031845"/>
              <a:gd name="connsiteY104" fmla="*/ 1728132 h 2181137"/>
              <a:gd name="connsiteX105" fmla="*/ 553673 w 1031845"/>
              <a:gd name="connsiteY105" fmla="*/ 2021747 h 2181137"/>
              <a:gd name="connsiteX106" fmla="*/ 562062 w 1031845"/>
              <a:gd name="connsiteY106" fmla="*/ 2046914 h 2181137"/>
              <a:gd name="connsiteX107" fmla="*/ 587229 w 1031845"/>
              <a:gd name="connsiteY107" fmla="*/ 2080470 h 2181137"/>
              <a:gd name="connsiteX108" fmla="*/ 620785 w 1031845"/>
              <a:gd name="connsiteY108" fmla="*/ 2105636 h 2181137"/>
              <a:gd name="connsiteX109" fmla="*/ 637563 w 1031845"/>
              <a:gd name="connsiteY109" fmla="*/ 2130803 h 2181137"/>
              <a:gd name="connsiteX110" fmla="*/ 696286 w 1031845"/>
              <a:gd name="connsiteY110" fmla="*/ 2155970 h 2181137"/>
              <a:gd name="connsiteX111" fmla="*/ 763398 w 1031845"/>
              <a:gd name="connsiteY111" fmla="*/ 2097247 h 2181137"/>
              <a:gd name="connsiteX112" fmla="*/ 780176 w 1031845"/>
              <a:gd name="connsiteY112" fmla="*/ 1879134 h 2181137"/>
              <a:gd name="connsiteX113" fmla="*/ 805343 w 1031845"/>
              <a:gd name="connsiteY113" fmla="*/ 1761688 h 2181137"/>
              <a:gd name="connsiteX114" fmla="*/ 796954 w 1031845"/>
              <a:gd name="connsiteY114" fmla="*/ 1317071 h 2181137"/>
              <a:gd name="connsiteX115" fmla="*/ 721453 w 1031845"/>
              <a:gd name="connsiteY115" fmla="*/ 1149292 h 2181137"/>
              <a:gd name="connsiteX116" fmla="*/ 679508 w 1031845"/>
              <a:gd name="connsiteY116" fmla="*/ 1023457 h 2181137"/>
              <a:gd name="connsiteX117" fmla="*/ 654341 w 1031845"/>
              <a:gd name="connsiteY117" fmla="*/ 880844 h 2181137"/>
              <a:gd name="connsiteX118" fmla="*/ 637563 w 1031845"/>
              <a:gd name="connsiteY118" fmla="*/ 830510 h 2181137"/>
              <a:gd name="connsiteX119" fmla="*/ 612396 w 1031845"/>
              <a:gd name="connsiteY119" fmla="*/ 813732 h 2181137"/>
              <a:gd name="connsiteX120" fmla="*/ 436227 w 1031845"/>
              <a:gd name="connsiteY120" fmla="*/ 838899 h 2181137"/>
              <a:gd name="connsiteX121" fmla="*/ 234891 w 1031845"/>
              <a:gd name="connsiteY121" fmla="*/ 1031846 h 2181137"/>
              <a:gd name="connsiteX122" fmla="*/ 167779 w 1031845"/>
              <a:gd name="connsiteY122" fmla="*/ 1090569 h 2181137"/>
              <a:gd name="connsiteX123" fmla="*/ 134223 w 1031845"/>
              <a:gd name="connsiteY123" fmla="*/ 1149292 h 2181137"/>
              <a:gd name="connsiteX124" fmla="*/ 75501 w 1031845"/>
              <a:gd name="connsiteY124" fmla="*/ 1333849 h 2181137"/>
              <a:gd name="connsiteX125" fmla="*/ 67112 w 1031845"/>
              <a:gd name="connsiteY125" fmla="*/ 1719743 h 2181137"/>
              <a:gd name="connsiteX126" fmla="*/ 100667 w 1031845"/>
              <a:gd name="connsiteY126" fmla="*/ 1828800 h 2181137"/>
              <a:gd name="connsiteX127" fmla="*/ 125834 w 1031845"/>
              <a:gd name="connsiteY127" fmla="*/ 1895912 h 2181137"/>
              <a:gd name="connsiteX128" fmla="*/ 192946 w 1031845"/>
              <a:gd name="connsiteY128" fmla="*/ 1963024 h 2181137"/>
              <a:gd name="connsiteX129" fmla="*/ 260058 w 1031845"/>
              <a:gd name="connsiteY129" fmla="*/ 2097247 h 2181137"/>
              <a:gd name="connsiteX130" fmla="*/ 318781 w 1031845"/>
              <a:gd name="connsiteY130" fmla="*/ 2155970 h 2181137"/>
              <a:gd name="connsiteX131" fmla="*/ 352337 w 1031845"/>
              <a:gd name="connsiteY131" fmla="*/ 2164359 h 2181137"/>
              <a:gd name="connsiteX132" fmla="*/ 402671 w 1031845"/>
              <a:gd name="connsiteY132" fmla="*/ 2181137 h 2181137"/>
              <a:gd name="connsiteX133" fmla="*/ 578840 w 1031845"/>
              <a:gd name="connsiteY133" fmla="*/ 2164359 h 2181137"/>
              <a:gd name="connsiteX134" fmla="*/ 679508 w 1031845"/>
              <a:gd name="connsiteY134" fmla="*/ 2063692 h 2181137"/>
              <a:gd name="connsiteX135" fmla="*/ 780176 w 1031845"/>
              <a:gd name="connsiteY135" fmla="*/ 1862356 h 2181137"/>
              <a:gd name="connsiteX136" fmla="*/ 822121 w 1031845"/>
              <a:gd name="connsiteY136" fmla="*/ 1736521 h 2181137"/>
              <a:gd name="connsiteX137" fmla="*/ 864066 w 1031845"/>
              <a:gd name="connsiteY137" fmla="*/ 1518407 h 2181137"/>
              <a:gd name="connsiteX138" fmla="*/ 855677 w 1031845"/>
              <a:gd name="connsiteY138" fmla="*/ 1048624 h 2181137"/>
              <a:gd name="connsiteX139" fmla="*/ 796954 w 1031845"/>
              <a:gd name="connsiteY139" fmla="*/ 914400 h 2181137"/>
              <a:gd name="connsiteX140" fmla="*/ 704675 w 1031845"/>
              <a:gd name="connsiteY140" fmla="*/ 780176 h 2181137"/>
              <a:gd name="connsiteX141" fmla="*/ 612396 w 1031845"/>
              <a:gd name="connsiteY141" fmla="*/ 604007 h 2181137"/>
              <a:gd name="connsiteX142" fmla="*/ 587229 w 1031845"/>
              <a:gd name="connsiteY142" fmla="*/ 562062 h 2181137"/>
              <a:gd name="connsiteX143" fmla="*/ 570451 w 1031845"/>
              <a:gd name="connsiteY143" fmla="*/ 536895 h 2181137"/>
              <a:gd name="connsiteX144" fmla="*/ 545284 w 1031845"/>
              <a:gd name="connsiteY144" fmla="*/ 486561 h 2181137"/>
              <a:gd name="connsiteX145" fmla="*/ 520117 w 1031845"/>
              <a:gd name="connsiteY145" fmla="*/ 469783 h 2181137"/>
              <a:gd name="connsiteX146" fmla="*/ 494950 w 1031845"/>
              <a:gd name="connsiteY146" fmla="*/ 444616 h 2181137"/>
              <a:gd name="connsiteX147" fmla="*/ 453005 w 1031845"/>
              <a:gd name="connsiteY147" fmla="*/ 453005 h 2181137"/>
              <a:gd name="connsiteX148" fmla="*/ 352337 w 1031845"/>
              <a:gd name="connsiteY148" fmla="*/ 587229 h 2181137"/>
              <a:gd name="connsiteX149" fmla="*/ 117445 w 1031845"/>
              <a:gd name="connsiteY149" fmla="*/ 1015068 h 2181137"/>
              <a:gd name="connsiteX150" fmla="*/ 58723 w 1031845"/>
              <a:gd name="connsiteY150" fmla="*/ 1149292 h 2181137"/>
              <a:gd name="connsiteX151" fmla="*/ 33556 w 1031845"/>
              <a:gd name="connsiteY151" fmla="*/ 1275126 h 2181137"/>
              <a:gd name="connsiteX152" fmla="*/ 8389 w 1031845"/>
              <a:gd name="connsiteY152" fmla="*/ 1400961 h 2181137"/>
              <a:gd name="connsiteX153" fmla="*/ 50334 w 1031845"/>
              <a:gd name="connsiteY153" fmla="*/ 1719743 h 2181137"/>
              <a:gd name="connsiteX154" fmla="*/ 75501 w 1031845"/>
              <a:gd name="connsiteY154" fmla="*/ 1753299 h 2181137"/>
              <a:gd name="connsiteX155" fmla="*/ 209724 w 1031845"/>
              <a:gd name="connsiteY155" fmla="*/ 1853967 h 2181137"/>
              <a:gd name="connsiteX156" fmla="*/ 268447 w 1031845"/>
              <a:gd name="connsiteY156" fmla="*/ 1862356 h 2181137"/>
              <a:gd name="connsiteX157" fmla="*/ 318781 w 1031845"/>
              <a:gd name="connsiteY157" fmla="*/ 1879134 h 2181137"/>
              <a:gd name="connsiteX158" fmla="*/ 545284 w 1031845"/>
              <a:gd name="connsiteY158" fmla="*/ 1862356 h 2181137"/>
              <a:gd name="connsiteX159" fmla="*/ 654341 w 1031845"/>
              <a:gd name="connsiteY159" fmla="*/ 1778466 h 2181137"/>
              <a:gd name="connsiteX160" fmla="*/ 746620 w 1031845"/>
              <a:gd name="connsiteY160" fmla="*/ 1652631 h 2181137"/>
              <a:gd name="connsiteX161" fmla="*/ 889233 w 1031845"/>
              <a:gd name="connsiteY161" fmla="*/ 1375794 h 2181137"/>
              <a:gd name="connsiteX162" fmla="*/ 880844 w 1031845"/>
              <a:gd name="connsiteY162" fmla="*/ 704675 h 2181137"/>
              <a:gd name="connsiteX163" fmla="*/ 864066 w 1031845"/>
              <a:gd name="connsiteY163" fmla="*/ 671119 h 2181137"/>
              <a:gd name="connsiteX164" fmla="*/ 822121 w 1031845"/>
              <a:gd name="connsiteY164" fmla="*/ 578840 h 2181137"/>
              <a:gd name="connsiteX165" fmla="*/ 746620 w 1031845"/>
              <a:gd name="connsiteY165" fmla="*/ 419449 h 2181137"/>
              <a:gd name="connsiteX166" fmla="*/ 687897 w 1031845"/>
              <a:gd name="connsiteY166" fmla="*/ 327170 h 2181137"/>
              <a:gd name="connsiteX167" fmla="*/ 595618 w 1031845"/>
              <a:gd name="connsiteY167" fmla="*/ 151002 h 2181137"/>
              <a:gd name="connsiteX168" fmla="*/ 587229 w 1031845"/>
              <a:gd name="connsiteY168" fmla="*/ 125835 h 2181137"/>
              <a:gd name="connsiteX169" fmla="*/ 553673 w 1031845"/>
              <a:gd name="connsiteY169" fmla="*/ 142613 h 2181137"/>
              <a:gd name="connsiteX170" fmla="*/ 461394 w 1031845"/>
              <a:gd name="connsiteY170" fmla="*/ 243281 h 2181137"/>
              <a:gd name="connsiteX171" fmla="*/ 411060 w 1031845"/>
              <a:gd name="connsiteY171" fmla="*/ 335559 h 2181137"/>
              <a:gd name="connsiteX172" fmla="*/ 276836 w 1031845"/>
              <a:gd name="connsiteY172" fmla="*/ 520117 h 2181137"/>
              <a:gd name="connsiteX173" fmla="*/ 184557 w 1031845"/>
              <a:gd name="connsiteY173" fmla="*/ 763398 h 2181137"/>
              <a:gd name="connsiteX174" fmla="*/ 159390 w 1031845"/>
              <a:gd name="connsiteY174" fmla="*/ 1577130 h 2181137"/>
              <a:gd name="connsiteX175" fmla="*/ 201335 w 1031845"/>
              <a:gd name="connsiteY175" fmla="*/ 1635853 h 2181137"/>
              <a:gd name="connsiteX176" fmla="*/ 226502 w 1031845"/>
              <a:gd name="connsiteY176" fmla="*/ 1652631 h 2181137"/>
              <a:gd name="connsiteX177" fmla="*/ 327170 w 1031845"/>
              <a:gd name="connsiteY177" fmla="*/ 1686187 h 2181137"/>
              <a:gd name="connsiteX178" fmla="*/ 671119 w 1031845"/>
              <a:gd name="connsiteY178" fmla="*/ 1661020 h 2181137"/>
              <a:gd name="connsiteX179" fmla="*/ 771787 w 1031845"/>
              <a:gd name="connsiteY179" fmla="*/ 1518407 h 2181137"/>
              <a:gd name="connsiteX180" fmla="*/ 838899 w 1031845"/>
              <a:gd name="connsiteY180" fmla="*/ 1417739 h 2181137"/>
              <a:gd name="connsiteX181" fmla="*/ 889233 w 1031845"/>
              <a:gd name="connsiteY181" fmla="*/ 1174459 h 2181137"/>
              <a:gd name="connsiteX182" fmla="*/ 847288 w 1031845"/>
              <a:gd name="connsiteY182" fmla="*/ 335559 h 2181137"/>
              <a:gd name="connsiteX183" fmla="*/ 771787 w 1031845"/>
              <a:gd name="connsiteY183" fmla="*/ 234892 h 2181137"/>
              <a:gd name="connsiteX184" fmla="*/ 671119 w 1031845"/>
              <a:gd name="connsiteY184" fmla="*/ 100668 h 2181137"/>
              <a:gd name="connsiteX185" fmla="*/ 620785 w 1031845"/>
              <a:gd name="connsiteY185" fmla="*/ 25167 h 2181137"/>
              <a:gd name="connsiteX186" fmla="*/ 595618 w 1031845"/>
              <a:gd name="connsiteY186" fmla="*/ 0 h 2181137"/>
              <a:gd name="connsiteX187" fmla="*/ 411060 w 1031845"/>
              <a:gd name="connsiteY187" fmla="*/ 159391 h 2181137"/>
              <a:gd name="connsiteX188" fmla="*/ 293614 w 1031845"/>
              <a:gd name="connsiteY188" fmla="*/ 360726 h 2181137"/>
              <a:gd name="connsiteX189" fmla="*/ 251669 w 1031845"/>
              <a:gd name="connsiteY189" fmla="*/ 469783 h 2181137"/>
              <a:gd name="connsiteX190" fmla="*/ 184557 w 1031845"/>
              <a:gd name="connsiteY190" fmla="*/ 578840 h 2181137"/>
              <a:gd name="connsiteX191" fmla="*/ 159390 w 1031845"/>
              <a:gd name="connsiteY191" fmla="*/ 679508 h 2181137"/>
              <a:gd name="connsiteX192" fmla="*/ 134223 w 1031845"/>
              <a:gd name="connsiteY192" fmla="*/ 755009 h 2181137"/>
              <a:gd name="connsiteX193" fmla="*/ 117445 w 1031845"/>
              <a:gd name="connsiteY193" fmla="*/ 838899 h 2181137"/>
              <a:gd name="connsiteX194" fmla="*/ 109056 w 1031845"/>
              <a:gd name="connsiteY194" fmla="*/ 1031846 h 2181137"/>
              <a:gd name="connsiteX195" fmla="*/ 134223 w 1031845"/>
              <a:gd name="connsiteY195" fmla="*/ 1384183 h 2181137"/>
              <a:gd name="connsiteX196" fmla="*/ 260058 w 1031845"/>
              <a:gd name="connsiteY196" fmla="*/ 1585519 h 2181137"/>
              <a:gd name="connsiteX197" fmla="*/ 310392 w 1031845"/>
              <a:gd name="connsiteY197" fmla="*/ 1661020 h 2181137"/>
              <a:gd name="connsiteX198" fmla="*/ 335559 w 1031845"/>
              <a:gd name="connsiteY198" fmla="*/ 1694576 h 2181137"/>
              <a:gd name="connsiteX199" fmla="*/ 360726 w 1031845"/>
              <a:gd name="connsiteY199" fmla="*/ 1711354 h 2181137"/>
              <a:gd name="connsiteX200" fmla="*/ 419449 w 1031845"/>
              <a:gd name="connsiteY200" fmla="*/ 1719743 h 2181137"/>
              <a:gd name="connsiteX201" fmla="*/ 629174 w 1031845"/>
              <a:gd name="connsiteY201" fmla="*/ 1786855 h 2181137"/>
              <a:gd name="connsiteX202" fmla="*/ 696286 w 1031845"/>
              <a:gd name="connsiteY202" fmla="*/ 1803633 h 2181137"/>
              <a:gd name="connsiteX203" fmla="*/ 721453 w 1031845"/>
              <a:gd name="connsiteY203" fmla="*/ 1812022 h 2181137"/>
              <a:gd name="connsiteX204" fmla="*/ 771787 w 1031845"/>
              <a:gd name="connsiteY204" fmla="*/ 1845578 h 2181137"/>
              <a:gd name="connsiteX205" fmla="*/ 788565 w 1031845"/>
              <a:gd name="connsiteY205" fmla="*/ 1870745 h 2181137"/>
              <a:gd name="connsiteX206" fmla="*/ 696286 w 1031845"/>
              <a:gd name="connsiteY206" fmla="*/ 1929468 h 2181137"/>
              <a:gd name="connsiteX207" fmla="*/ 595618 w 1031845"/>
              <a:gd name="connsiteY207" fmla="*/ 1963024 h 2181137"/>
              <a:gd name="connsiteX208" fmla="*/ 511728 w 1031845"/>
              <a:gd name="connsiteY208" fmla="*/ 2004969 h 2181137"/>
              <a:gd name="connsiteX209" fmla="*/ 184557 w 1031845"/>
              <a:gd name="connsiteY209" fmla="*/ 1954635 h 2181137"/>
              <a:gd name="connsiteX210" fmla="*/ 75501 w 1031845"/>
              <a:gd name="connsiteY210" fmla="*/ 1786855 h 2181137"/>
              <a:gd name="connsiteX211" fmla="*/ 41945 w 1031845"/>
              <a:gd name="connsiteY211" fmla="*/ 1551963 h 2181137"/>
              <a:gd name="connsiteX212" fmla="*/ 100667 w 1031845"/>
              <a:gd name="connsiteY212" fmla="*/ 981512 h 2181137"/>
              <a:gd name="connsiteX213" fmla="*/ 142612 w 1031845"/>
              <a:gd name="connsiteY213" fmla="*/ 931178 h 2181137"/>
              <a:gd name="connsiteX214" fmla="*/ 184557 w 1031845"/>
              <a:gd name="connsiteY214" fmla="*/ 847288 h 2181137"/>
              <a:gd name="connsiteX215" fmla="*/ 226502 w 1031845"/>
              <a:gd name="connsiteY215" fmla="*/ 755009 h 2181137"/>
              <a:gd name="connsiteX216" fmla="*/ 268447 w 1031845"/>
              <a:gd name="connsiteY216" fmla="*/ 704675 h 2181137"/>
              <a:gd name="connsiteX217" fmla="*/ 276836 w 1031845"/>
              <a:gd name="connsiteY217" fmla="*/ 671119 h 2181137"/>
              <a:gd name="connsiteX218" fmla="*/ 302003 w 1031845"/>
              <a:gd name="connsiteY218" fmla="*/ 637563 h 2181137"/>
              <a:gd name="connsiteX219" fmla="*/ 352337 w 1031845"/>
              <a:gd name="connsiteY219" fmla="*/ 578840 h 2181137"/>
              <a:gd name="connsiteX220" fmla="*/ 377504 w 1031845"/>
              <a:gd name="connsiteY220" fmla="*/ 562062 h 2181137"/>
              <a:gd name="connsiteX221" fmla="*/ 402671 w 1031845"/>
              <a:gd name="connsiteY221" fmla="*/ 536895 h 2181137"/>
              <a:gd name="connsiteX222" fmla="*/ 478172 w 1031845"/>
              <a:gd name="connsiteY222" fmla="*/ 562062 h 2181137"/>
              <a:gd name="connsiteX223" fmla="*/ 494950 w 1031845"/>
              <a:gd name="connsiteY223" fmla="*/ 587229 h 2181137"/>
              <a:gd name="connsiteX224" fmla="*/ 545284 w 1031845"/>
              <a:gd name="connsiteY224" fmla="*/ 771787 h 2181137"/>
              <a:gd name="connsiteX225" fmla="*/ 553673 w 1031845"/>
              <a:gd name="connsiteY225" fmla="*/ 906011 h 2181137"/>
              <a:gd name="connsiteX226" fmla="*/ 570451 w 1031845"/>
              <a:gd name="connsiteY226" fmla="*/ 1023457 h 2181137"/>
              <a:gd name="connsiteX227" fmla="*/ 562062 w 1031845"/>
              <a:gd name="connsiteY227" fmla="*/ 1426128 h 2181137"/>
              <a:gd name="connsiteX228" fmla="*/ 520117 w 1031845"/>
              <a:gd name="connsiteY228" fmla="*/ 1417739 h 2181137"/>
              <a:gd name="connsiteX229" fmla="*/ 494950 w 1031845"/>
              <a:gd name="connsiteY229" fmla="*/ 1384183 h 2181137"/>
              <a:gd name="connsiteX230" fmla="*/ 453005 w 1031845"/>
              <a:gd name="connsiteY230" fmla="*/ 1317071 h 2181137"/>
              <a:gd name="connsiteX231" fmla="*/ 444616 w 1031845"/>
              <a:gd name="connsiteY231" fmla="*/ 1283515 h 2181137"/>
              <a:gd name="connsiteX232" fmla="*/ 402671 w 1031845"/>
              <a:gd name="connsiteY232" fmla="*/ 1166070 h 2181137"/>
              <a:gd name="connsiteX233" fmla="*/ 394282 w 1031845"/>
              <a:gd name="connsiteY233" fmla="*/ 1065402 h 2181137"/>
              <a:gd name="connsiteX234" fmla="*/ 377504 w 1031845"/>
              <a:gd name="connsiteY234" fmla="*/ 973123 h 2181137"/>
              <a:gd name="connsiteX235" fmla="*/ 360726 w 1031845"/>
              <a:gd name="connsiteY235" fmla="*/ 746620 h 2181137"/>
              <a:gd name="connsiteX236" fmla="*/ 352337 w 1031845"/>
              <a:gd name="connsiteY236" fmla="*/ 704675 h 2181137"/>
              <a:gd name="connsiteX237" fmla="*/ 327170 w 1031845"/>
              <a:gd name="connsiteY237" fmla="*/ 721453 h 2181137"/>
              <a:gd name="connsiteX238" fmla="*/ 268447 w 1031845"/>
              <a:gd name="connsiteY238" fmla="*/ 755009 h 2181137"/>
              <a:gd name="connsiteX239" fmla="*/ 243280 w 1031845"/>
              <a:gd name="connsiteY239" fmla="*/ 780176 h 2181137"/>
              <a:gd name="connsiteX240" fmla="*/ 176168 w 1031845"/>
              <a:gd name="connsiteY240" fmla="*/ 796954 h 2181137"/>
              <a:gd name="connsiteX241" fmla="*/ 117445 w 1031845"/>
              <a:gd name="connsiteY241" fmla="*/ 813732 h 2181137"/>
              <a:gd name="connsiteX242" fmla="*/ 159390 w 1031845"/>
              <a:gd name="connsiteY242" fmla="*/ 838899 h 2181137"/>
              <a:gd name="connsiteX243" fmla="*/ 251669 w 1031845"/>
              <a:gd name="connsiteY243" fmla="*/ 989901 h 2181137"/>
              <a:gd name="connsiteX244" fmla="*/ 343948 w 1031845"/>
              <a:gd name="connsiteY244" fmla="*/ 1140903 h 2181137"/>
              <a:gd name="connsiteX245" fmla="*/ 419449 w 1031845"/>
              <a:gd name="connsiteY245" fmla="*/ 1291904 h 2181137"/>
              <a:gd name="connsiteX246" fmla="*/ 427838 w 1031845"/>
              <a:gd name="connsiteY246" fmla="*/ 1325460 h 2181137"/>
              <a:gd name="connsiteX247" fmla="*/ 444616 w 1031845"/>
              <a:gd name="connsiteY247" fmla="*/ 1367405 h 2181137"/>
              <a:gd name="connsiteX248" fmla="*/ 461394 w 1031845"/>
              <a:gd name="connsiteY248" fmla="*/ 1451295 h 2181137"/>
              <a:gd name="connsiteX249" fmla="*/ 494950 w 1031845"/>
              <a:gd name="connsiteY249" fmla="*/ 1593908 h 2181137"/>
              <a:gd name="connsiteX250" fmla="*/ 528506 w 1031845"/>
              <a:gd name="connsiteY250" fmla="*/ 1702965 h 2181137"/>
              <a:gd name="connsiteX251" fmla="*/ 545284 w 1031845"/>
              <a:gd name="connsiteY251" fmla="*/ 1744910 h 2181137"/>
              <a:gd name="connsiteX252" fmla="*/ 562062 w 1031845"/>
              <a:gd name="connsiteY252" fmla="*/ 1770077 h 2181137"/>
              <a:gd name="connsiteX253" fmla="*/ 511728 w 1031845"/>
              <a:gd name="connsiteY253" fmla="*/ 1753299 h 2181137"/>
              <a:gd name="connsiteX254" fmla="*/ 369115 w 1031845"/>
              <a:gd name="connsiteY254" fmla="*/ 1560352 h 2181137"/>
              <a:gd name="connsiteX255" fmla="*/ 285225 w 1031845"/>
              <a:gd name="connsiteY255" fmla="*/ 1451295 h 2181137"/>
              <a:gd name="connsiteX256" fmla="*/ 226502 w 1031845"/>
              <a:gd name="connsiteY256" fmla="*/ 1317071 h 2181137"/>
              <a:gd name="connsiteX257" fmla="*/ 134223 w 1031845"/>
              <a:gd name="connsiteY257" fmla="*/ 1040235 h 2181137"/>
              <a:gd name="connsiteX258" fmla="*/ 125834 w 1031845"/>
              <a:gd name="connsiteY258" fmla="*/ 998290 h 2181137"/>
              <a:gd name="connsiteX259" fmla="*/ 67112 w 1031845"/>
              <a:gd name="connsiteY259" fmla="*/ 788565 h 2181137"/>
              <a:gd name="connsiteX260" fmla="*/ 83889 w 1031845"/>
              <a:gd name="connsiteY260" fmla="*/ 553673 h 2181137"/>
              <a:gd name="connsiteX261" fmla="*/ 109056 w 1031845"/>
              <a:gd name="connsiteY261" fmla="*/ 520117 h 2181137"/>
              <a:gd name="connsiteX262" fmla="*/ 318781 w 1031845"/>
              <a:gd name="connsiteY262" fmla="*/ 419449 h 2181137"/>
              <a:gd name="connsiteX263" fmla="*/ 461394 w 1031845"/>
              <a:gd name="connsiteY263" fmla="*/ 343948 h 2181137"/>
              <a:gd name="connsiteX264" fmla="*/ 545284 w 1031845"/>
              <a:gd name="connsiteY264" fmla="*/ 302003 h 2181137"/>
              <a:gd name="connsiteX265" fmla="*/ 578840 w 1031845"/>
              <a:gd name="connsiteY265" fmla="*/ 285225 h 2181137"/>
              <a:gd name="connsiteX266" fmla="*/ 604007 w 1031845"/>
              <a:gd name="connsiteY266" fmla="*/ 293614 h 2181137"/>
              <a:gd name="connsiteX267" fmla="*/ 570451 w 1031845"/>
              <a:gd name="connsiteY267" fmla="*/ 377504 h 2181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</a:cxnLst>
            <a:rect l="l" t="t" r="r" b="b"/>
            <a:pathLst>
              <a:path w="1031845" h="2181137">
                <a:moveTo>
                  <a:pt x="411060" y="503339"/>
                </a:moveTo>
                <a:cubicBezTo>
                  <a:pt x="366835" y="658125"/>
                  <a:pt x="410360" y="487739"/>
                  <a:pt x="385893" y="822121"/>
                </a:cubicBezTo>
                <a:cubicBezTo>
                  <a:pt x="383812" y="850562"/>
                  <a:pt x="374708" y="878048"/>
                  <a:pt x="369115" y="906011"/>
                </a:cubicBezTo>
                <a:cubicBezTo>
                  <a:pt x="371911" y="1015068"/>
                  <a:pt x="370083" y="1124341"/>
                  <a:pt x="377504" y="1233181"/>
                </a:cubicBezTo>
                <a:cubicBezTo>
                  <a:pt x="378528" y="1248205"/>
                  <a:pt x="389955" y="1260702"/>
                  <a:pt x="394282" y="1275126"/>
                </a:cubicBezTo>
                <a:cubicBezTo>
                  <a:pt x="398379" y="1288783"/>
                  <a:pt x="399213" y="1303238"/>
                  <a:pt x="402671" y="1317071"/>
                </a:cubicBezTo>
                <a:cubicBezTo>
                  <a:pt x="410404" y="1348002"/>
                  <a:pt x="419079" y="1378694"/>
                  <a:pt x="427838" y="1409350"/>
                </a:cubicBezTo>
                <a:cubicBezTo>
                  <a:pt x="430267" y="1417853"/>
                  <a:pt x="432272" y="1426608"/>
                  <a:pt x="436227" y="1434517"/>
                </a:cubicBezTo>
                <a:cubicBezTo>
                  <a:pt x="440736" y="1443535"/>
                  <a:pt x="447412" y="1451295"/>
                  <a:pt x="453005" y="1459684"/>
                </a:cubicBezTo>
                <a:cubicBezTo>
                  <a:pt x="458598" y="1479258"/>
                  <a:pt x="463345" y="1499094"/>
                  <a:pt x="469783" y="1518407"/>
                </a:cubicBezTo>
                <a:cubicBezTo>
                  <a:pt x="477338" y="1541073"/>
                  <a:pt x="490028" y="1562140"/>
                  <a:pt x="494950" y="1585519"/>
                </a:cubicBezTo>
                <a:cubicBezTo>
                  <a:pt x="501313" y="1615743"/>
                  <a:pt x="501284" y="1646980"/>
                  <a:pt x="503339" y="1677798"/>
                </a:cubicBezTo>
                <a:cubicBezTo>
                  <a:pt x="519784" y="1924478"/>
                  <a:pt x="486195" y="1772020"/>
                  <a:pt x="528506" y="1870745"/>
                </a:cubicBezTo>
                <a:cubicBezTo>
                  <a:pt x="531989" y="1878873"/>
                  <a:pt x="529990" y="1890388"/>
                  <a:pt x="536895" y="1895912"/>
                </a:cubicBezTo>
                <a:cubicBezTo>
                  <a:pt x="545898" y="1903114"/>
                  <a:pt x="559266" y="1901505"/>
                  <a:pt x="570451" y="1904301"/>
                </a:cubicBezTo>
                <a:cubicBezTo>
                  <a:pt x="604007" y="1901505"/>
                  <a:pt x="638584" y="1904588"/>
                  <a:pt x="671119" y="1895912"/>
                </a:cubicBezTo>
                <a:cubicBezTo>
                  <a:pt x="682582" y="1892855"/>
                  <a:pt x="686921" y="1878029"/>
                  <a:pt x="696286" y="1870745"/>
                </a:cubicBezTo>
                <a:cubicBezTo>
                  <a:pt x="712203" y="1858365"/>
                  <a:pt x="746620" y="1837189"/>
                  <a:pt x="746620" y="1837189"/>
                </a:cubicBezTo>
                <a:cubicBezTo>
                  <a:pt x="749416" y="1828800"/>
                  <a:pt x="750104" y="1819380"/>
                  <a:pt x="755009" y="1812022"/>
                </a:cubicBezTo>
                <a:cubicBezTo>
                  <a:pt x="801550" y="1742210"/>
                  <a:pt x="759519" y="1837309"/>
                  <a:pt x="805343" y="1753299"/>
                </a:cubicBezTo>
                <a:cubicBezTo>
                  <a:pt x="815541" y="1734603"/>
                  <a:pt x="820986" y="1713624"/>
                  <a:pt x="830510" y="1694576"/>
                </a:cubicBezTo>
                <a:cubicBezTo>
                  <a:pt x="840592" y="1674411"/>
                  <a:pt x="852881" y="1655427"/>
                  <a:pt x="864066" y="1635853"/>
                </a:cubicBezTo>
                <a:cubicBezTo>
                  <a:pt x="882981" y="1560191"/>
                  <a:pt x="858010" y="1652506"/>
                  <a:pt x="897622" y="1543574"/>
                </a:cubicBezTo>
                <a:cubicBezTo>
                  <a:pt x="914072" y="1498335"/>
                  <a:pt x="898780" y="1508569"/>
                  <a:pt x="914400" y="1451295"/>
                </a:cubicBezTo>
                <a:cubicBezTo>
                  <a:pt x="917690" y="1439230"/>
                  <a:pt x="925585" y="1428924"/>
                  <a:pt x="931178" y="1417739"/>
                </a:cubicBezTo>
                <a:cubicBezTo>
                  <a:pt x="939567" y="1381387"/>
                  <a:pt x="948252" y="1345101"/>
                  <a:pt x="956345" y="1308682"/>
                </a:cubicBezTo>
                <a:cubicBezTo>
                  <a:pt x="959573" y="1294156"/>
                  <a:pt x="967277" y="1249257"/>
                  <a:pt x="973123" y="1233181"/>
                </a:cubicBezTo>
                <a:cubicBezTo>
                  <a:pt x="980401" y="1213167"/>
                  <a:pt x="989900" y="1194033"/>
                  <a:pt x="998289" y="1174459"/>
                </a:cubicBezTo>
                <a:cubicBezTo>
                  <a:pt x="1002318" y="1146255"/>
                  <a:pt x="1009247" y="1094501"/>
                  <a:pt x="1015067" y="1065402"/>
                </a:cubicBezTo>
                <a:cubicBezTo>
                  <a:pt x="1020123" y="1040122"/>
                  <a:pt x="1026252" y="1015068"/>
                  <a:pt x="1031845" y="989901"/>
                </a:cubicBezTo>
                <a:cubicBezTo>
                  <a:pt x="1029049" y="906011"/>
                  <a:pt x="1031055" y="821823"/>
                  <a:pt x="1023456" y="738231"/>
                </a:cubicBezTo>
                <a:cubicBezTo>
                  <a:pt x="1022402" y="726642"/>
                  <a:pt x="987561" y="692602"/>
                  <a:pt x="981512" y="687897"/>
                </a:cubicBezTo>
                <a:cubicBezTo>
                  <a:pt x="965595" y="675517"/>
                  <a:pt x="931178" y="654341"/>
                  <a:pt x="931178" y="654341"/>
                </a:cubicBezTo>
                <a:cubicBezTo>
                  <a:pt x="908807" y="657137"/>
                  <a:pt x="885253" y="655025"/>
                  <a:pt x="864066" y="662730"/>
                </a:cubicBezTo>
                <a:cubicBezTo>
                  <a:pt x="852916" y="666784"/>
                  <a:pt x="847827" y="680085"/>
                  <a:pt x="838899" y="687897"/>
                </a:cubicBezTo>
                <a:cubicBezTo>
                  <a:pt x="825424" y="699688"/>
                  <a:pt x="810936" y="710268"/>
                  <a:pt x="796954" y="721453"/>
                </a:cubicBezTo>
                <a:cubicBezTo>
                  <a:pt x="788565" y="741027"/>
                  <a:pt x="781311" y="761128"/>
                  <a:pt x="771787" y="780176"/>
                </a:cubicBezTo>
                <a:cubicBezTo>
                  <a:pt x="767278" y="789194"/>
                  <a:pt x="759837" y="796492"/>
                  <a:pt x="755009" y="805343"/>
                </a:cubicBezTo>
                <a:cubicBezTo>
                  <a:pt x="743032" y="827300"/>
                  <a:pt x="731305" y="849466"/>
                  <a:pt x="721453" y="872455"/>
                </a:cubicBezTo>
                <a:cubicBezTo>
                  <a:pt x="706110" y="908254"/>
                  <a:pt x="687146" y="943320"/>
                  <a:pt x="679508" y="981512"/>
                </a:cubicBezTo>
                <a:cubicBezTo>
                  <a:pt x="676712" y="995494"/>
                  <a:pt x="676910" y="1010427"/>
                  <a:pt x="671119" y="1023457"/>
                </a:cubicBezTo>
                <a:cubicBezTo>
                  <a:pt x="665441" y="1036234"/>
                  <a:pt x="653708" y="1045380"/>
                  <a:pt x="645952" y="1057013"/>
                </a:cubicBezTo>
                <a:cubicBezTo>
                  <a:pt x="636907" y="1070580"/>
                  <a:pt x="628077" y="1084374"/>
                  <a:pt x="620785" y="1098958"/>
                </a:cubicBezTo>
                <a:cubicBezTo>
                  <a:pt x="616830" y="1106867"/>
                  <a:pt x="617920" y="1117220"/>
                  <a:pt x="612396" y="1124125"/>
                </a:cubicBezTo>
                <a:cubicBezTo>
                  <a:pt x="596368" y="1144160"/>
                  <a:pt x="582325" y="1139160"/>
                  <a:pt x="562062" y="1149292"/>
                </a:cubicBezTo>
                <a:cubicBezTo>
                  <a:pt x="504458" y="1178094"/>
                  <a:pt x="575876" y="1158274"/>
                  <a:pt x="494950" y="1174459"/>
                </a:cubicBezTo>
                <a:cubicBezTo>
                  <a:pt x="448440" y="1172437"/>
                  <a:pt x="341748" y="1185500"/>
                  <a:pt x="276836" y="1157681"/>
                </a:cubicBezTo>
                <a:cubicBezTo>
                  <a:pt x="265342" y="1152755"/>
                  <a:pt x="254465" y="1146496"/>
                  <a:pt x="243280" y="1140903"/>
                </a:cubicBezTo>
                <a:cubicBezTo>
                  <a:pt x="223706" y="1115736"/>
                  <a:pt x="197116" y="1094707"/>
                  <a:pt x="184557" y="1065402"/>
                </a:cubicBezTo>
                <a:cubicBezTo>
                  <a:pt x="176168" y="1045828"/>
                  <a:pt x="169831" y="1025240"/>
                  <a:pt x="159390" y="1006679"/>
                </a:cubicBezTo>
                <a:cubicBezTo>
                  <a:pt x="130845" y="955933"/>
                  <a:pt x="109173" y="931324"/>
                  <a:pt x="75501" y="889233"/>
                </a:cubicBezTo>
                <a:cubicBezTo>
                  <a:pt x="72705" y="875251"/>
                  <a:pt x="71209" y="860945"/>
                  <a:pt x="67112" y="847288"/>
                </a:cubicBezTo>
                <a:cubicBezTo>
                  <a:pt x="62785" y="832864"/>
                  <a:pt x="55621" y="819443"/>
                  <a:pt x="50334" y="805343"/>
                </a:cubicBezTo>
                <a:cubicBezTo>
                  <a:pt x="47229" y="797063"/>
                  <a:pt x="44741" y="788565"/>
                  <a:pt x="41945" y="780176"/>
                </a:cubicBezTo>
                <a:cubicBezTo>
                  <a:pt x="36735" y="720258"/>
                  <a:pt x="26899" y="589319"/>
                  <a:pt x="16778" y="511728"/>
                </a:cubicBezTo>
                <a:cubicBezTo>
                  <a:pt x="11663" y="472514"/>
                  <a:pt x="5593" y="433431"/>
                  <a:pt x="0" y="394282"/>
                </a:cubicBezTo>
                <a:cubicBezTo>
                  <a:pt x="51168" y="25874"/>
                  <a:pt x="-58734" y="119546"/>
                  <a:pt x="83889" y="83890"/>
                </a:cubicBezTo>
                <a:cubicBezTo>
                  <a:pt x="92468" y="81745"/>
                  <a:pt x="100667" y="78297"/>
                  <a:pt x="109056" y="75501"/>
                </a:cubicBezTo>
                <a:cubicBezTo>
                  <a:pt x="251669" y="83890"/>
                  <a:pt x="395517" y="80145"/>
                  <a:pt x="536895" y="100668"/>
                </a:cubicBezTo>
                <a:cubicBezTo>
                  <a:pt x="571570" y="105701"/>
                  <a:pt x="597835" y="135333"/>
                  <a:pt x="629174" y="151002"/>
                </a:cubicBezTo>
                <a:cubicBezTo>
                  <a:pt x="694491" y="183660"/>
                  <a:pt x="652363" y="148190"/>
                  <a:pt x="721453" y="201336"/>
                </a:cubicBezTo>
                <a:cubicBezTo>
                  <a:pt x="741888" y="217055"/>
                  <a:pt x="762543" y="232862"/>
                  <a:pt x="780176" y="251670"/>
                </a:cubicBezTo>
                <a:cubicBezTo>
                  <a:pt x="786279" y="258179"/>
                  <a:pt x="846374" y="329766"/>
                  <a:pt x="864066" y="360726"/>
                </a:cubicBezTo>
                <a:cubicBezTo>
                  <a:pt x="870271" y="371584"/>
                  <a:pt x="875578" y="382939"/>
                  <a:pt x="880844" y="394282"/>
                </a:cubicBezTo>
                <a:cubicBezTo>
                  <a:pt x="911933" y="461242"/>
                  <a:pt x="942574" y="528410"/>
                  <a:pt x="973123" y="595618"/>
                </a:cubicBezTo>
                <a:cubicBezTo>
                  <a:pt x="984519" y="620690"/>
                  <a:pt x="999998" y="644401"/>
                  <a:pt x="1006678" y="671119"/>
                </a:cubicBezTo>
                <a:cubicBezTo>
                  <a:pt x="1028252" y="757414"/>
                  <a:pt x="1020195" y="715404"/>
                  <a:pt x="1031845" y="796954"/>
                </a:cubicBezTo>
                <a:cubicBezTo>
                  <a:pt x="1029049" y="933974"/>
                  <a:pt x="1031058" y="1071176"/>
                  <a:pt x="1023456" y="1208014"/>
                </a:cubicBezTo>
                <a:cubicBezTo>
                  <a:pt x="1021411" y="1244827"/>
                  <a:pt x="997213" y="1254729"/>
                  <a:pt x="981512" y="1283515"/>
                </a:cubicBezTo>
                <a:cubicBezTo>
                  <a:pt x="971314" y="1302211"/>
                  <a:pt x="965157" y="1322851"/>
                  <a:pt x="956345" y="1342238"/>
                </a:cubicBezTo>
                <a:cubicBezTo>
                  <a:pt x="882808" y="1504019"/>
                  <a:pt x="988629" y="1269281"/>
                  <a:pt x="922789" y="1400961"/>
                </a:cubicBezTo>
                <a:cubicBezTo>
                  <a:pt x="918834" y="1408870"/>
                  <a:pt x="918355" y="1418219"/>
                  <a:pt x="914400" y="1426128"/>
                </a:cubicBezTo>
                <a:cubicBezTo>
                  <a:pt x="909891" y="1435146"/>
                  <a:pt x="902906" y="1442708"/>
                  <a:pt x="897622" y="1451295"/>
                </a:cubicBezTo>
                <a:cubicBezTo>
                  <a:pt x="880531" y="1479068"/>
                  <a:pt x="867852" y="1509875"/>
                  <a:pt x="847288" y="1535185"/>
                </a:cubicBezTo>
                <a:cubicBezTo>
                  <a:pt x="831031" y="1555194"/>
                  <a:pt x="805450" y="1566037"/>
                  <a:pt x="788565" y="1585519"/>
                </a:cubicBezTo>
                <a:cubicBezTo>
                  <a:pt x="768755" y="1608376"/>
                  <a:pt x="758577" y="1638639"/>
                  <a:pt x="738231" y="1661020"/>
                </a:cubicBezTo>
                <a:cubicBezTo>
                  <a:pt x="729819" y="1670273"/>
                  <a:pt x="714920" y="1670627"/>
                  <a:pt x="704675" y="1677798"/>
                </a:cubicBezTo>
                <a:cubicBezTo>
                  <a:pt x="686783" y="1690322"/>
                  <a:pt x="672298" y="1707311"/>
                  <a:pt x="654341" y="1719743"/>
                </a:cubicBezTo>
                <a:cubicBezTo>
                  <a:pt x="627827" y="1738099"/>
                  <a:pt x="568448" y="1768757"/>
                  <a:pt x="536895" y="1778466"/>
                </a:cubicBezTo>
                <a:cubicBezTo>
                  <a:pt x="520638" y="1783468"/>
                  <a:pt x="503339" y="1784059"/>
                  <a:pt x="486561" y="1786855"/>
                </a:cubicBezTo>
                <a:cubicBezTo>
                  <a:pt x="448989" y="1805641"/>
                  <a:pt x="418089" y="1812248"/>
                  <a:pt x="394282" y="1845578"/>
                </a:cubicBezTo>
                <a:cubicBezTo>
                  <a:pt x="352985" y="1903393"/>
                  <a:pt x="398388" y="1854144"/>
                  <a:pt x="369115" y="1912690"/>
                </a:cubicBezTo>
                <a:cubicBezTo>
                  <a:pt x="362862" y="1925196"/>
                  <a:pt x="352337" y="1935061"/>
                  <a:pt x="343948" y="1946246"/>
                </a:cubicBezTo>
                <a:cubicBezTo>
                  <a:pt x="329966" y="1943450"/>
                  <a:pt x="313039" y="1946886"/>
                  <a:pt x="302003" y="1937857"/>
                </a:cubicBezTo>
                <a:cubicBezTo>
                  <a:pt x="244017" y="1890414"/>
                  <a:pt x="243346" y="1836601"/>
                  <a:pt x="218113" y="1770077"/>
                </a:cubicBezTo>
                <a:cubicBezTo>
                  <a:pt x="179617" y="1668588"/>
                  <a:pt x="147527" y="1611544"/>
                  <a:pt x="117445" y="1510018"/>
                </a:cubicBezTo>
                <a:cubicBezTo>
                  <a:pt x="96608" y="1439692"/>
                  <a:pt x="87488" y="1372220"/>
                  <a:pt x="75501" y="1300293"/>
                </a:cubicBezTo>
                <a:cubicBezTo>
                  <a:pt x="78297" y="1185644"/>
                  <a:pt x="76088" y="1070763"/>
                  <a:pt x="83889" y="956345"/>
                </a:cubicBezTo>
                <a:cubicBezTo>
                  <a:pt x="84575" y="946286"/>
                  <a:pt x="94618" y="939244"/>
                  <a:pt x="100667" y="931178"/>
                </a:cubicBezTo>
                <a:cubicBezTo>
                  <a:pt x="111410" y="916854"/>
                  <a:pt x="121562" y="901894"/>
                  <a:pt x="134223" y="889233"/>
                </a:cubicBezTo>
                <a:cubicBezTo>
                  <a:pt x="163994" y="859462"/>
                  <a:pt x="205317" y="845695"/>
                  <a:pt x="243280" y="830510"/>
                </a:cubicBezTo>
                <a:cubicBezTo>
                  <a:pt x="260058" y="816528"/>
                  <a:pt x="275442" y="800680"/>
                  <a:pt x="293614" y="788565"/>
                </a:cubicBezTo>
                <a:cubicBezTo>
                  <a:pt x="351204" y="750172"/>
                  <a:pt x="281414" y="825932"/>
                  <a:pt x="352337" y="755009"/>
                </a:cubicBezTo>
                <a:cubicBezTo>
                  <a:pt x="359466" y="747880"/>
                  <a:pt x="359754" y="733586"/>
                  <a:pt x="369115" y="729842"/>
                </a:cubicBezTo>
                <a:cubicBezTo>
                  <a:pt x="390047" y="721469"/>
                  <a:pt x="413856" y="724249"/>
                  <a:pt x="436227" y="721453"/>
                </a:cubicBezTo>
                <a:cubicBezTo>
                  <a:pt x="506658" y="668630"/>
                  <a:pt x="430100" y="718507"/>
                  <a:pt x="511728" y="687897"/>
                </a:cubicBezTo>
                <a:cubicBezTo>
                  <a:pt x="521168" y="684357"/>
                  <a:pt x="527628" y="675091"/>
                  <a:pt x="536895" y="671119"/>
                </a:cubicBezTo>
                <a:cubicBezTo>
                  <a:pt x="547492" y="666577"/>
                  <a:pt x="559266" y="665526"/>
                  <a:pt x="570451" y="662730"/>
                </a:cubicBezTo>
                <a:cubicBezTo>
                  <a:pt x="585672" y="647509"/>
                  <a:pt x="619029" y="597875"/>
                  <a:pt x="620785" y="679508"/>
                </a:cubicBezTo>
                <a:cubicBezTo>
                  <a:pt x="626076" y="925544"/>
                  <a:pt x="623203" y="1171884"/>
                  <a:pt x="612396" y="1417739"/>
                </a:cubicBezTo>
                <a:cubicBezTo>
                  <a:pt x="611875" y="1429591"/>
                  <a:pt x="594824" y="1433792"/>
                  <a:pt x="587229" y="1442906"/>
                </a:cubicBezTo>
                <a:cubicBezTo>
                  <a:pt x="580774" y="1450651"/>
                  <a:pt x="576044" y="1459684"/>
                  <a:pt x="570451" y="1468073"/>
                </a:cubicBezTo>
                <a:cubicBezTo>
                  <a:pt x="567655" y="1484851"/>
                  <a:pt x="565626" y="1501775"/>
                  <a:pt x="562062" y="1518407"/>
                </a:cubicBezTo>
                <a:cubicBezTo>
                  <a:pt x="557230" y="1540954"/>
                  <a:pt x="548031" y="1562624"/>
                  <a:pt x="545284" y="1585519"/>
                </a:cubicBezTo>
                <a:cubicBezTo>
                  <a:pt x="539610" y="1632800"/>
                  <a:pt x="539691" y="1680594"/>
                  <a:pt x="536895" y="1728132"/>
                </a:cubicBezTo>
                <a:cubicBezTo>
                  <a:pt x="542488" y="1826004"/>
                  <a:pt x="545958" y="1924020"/>
                  <a:pt x="553673" y="2021747"/>
                </a:cubicBezTo>
                <a:cubicBezTo>
                  <a:pt x="554369" y="2030562"/>
                  <a:pt x="557675" y="2039236"/>
                  <a:pt x="562062" y="2046914"/>
                </a:cubicBezTo>
                <a:cubicBezTo>
                  <a:pt x="568999" y="2059053"/>
                  <a:pt x="577342" y="2070584"/>
                  <a:pt x="587229" y="2080470"/>
                </a:cubicBezTo>
                <a:cubicBezTo>
                  <a:pt x="597115" y="2090356"/>
                  <a:pt x="609600" y="2097247"/>
                  <a:pt x="620785" y="2105636"/>
                </a:cubicBezTo>
                <a:cubicBezTo>
                  <a:pt x="626378" y="2114025"/>
                  <a:pt x="629818" y="2124348"/>
                  <a:pt x="637563" y="2130803"/>
                </a:cubicBezTo>
                <a:cubicBezTo>
                  <a:pt x="651385" y="2142321"/>
                  <a:pt x="678802" y="2150142"/>
                  <a:pt x="696286" y="2155970"/>
                </a:cubicBezTo>
                <a:cubicBezTo>
                  <a:pt x="718657" y="2136396"/>
                  <a:pt x="754777" y="2125695"/>
                  <a:pt x="763398" y="2097247"/>
                </a:cubicBezTo>
                <a:cubicBezTo>
                  <a:pt x="784545" y="2027462"/>
                  <a:pt x="771131" y="1951490"/>
                  <a:pt x="780176" y="1879134"/>
                </a:cubicBezTo>
                <a:cubicBezTo>
                  <a:pt x="785142" y="1839406"/>
                  <a:pt x="796954" y="1800837"/>
                  <a:pt x="805343" y="1761688"/>
                </a:cubicBezTo>
                <a:cubicBezTo>
                  <a:pt x="802547" y="1613482"/>
                  <a:pt x="806498" y="1464996"/>
                  <a:pt x="796954" y="1317071"/>
                </a:cubicBezTo>
                <a:cubicBezTo>
                  <a:pt x="793680" y="1266320"/>
                  <a:pt x="740941" y="1188268"/>
                  <a:pt x="721453" y="1149292"/>
                </a:cubicBezTo>
                <a:cubicBezTo>
                  <a:pt x="705346" y="1117079"/>
                  <a:pt x="686680" y="1050351"/>
                  <a:pt x="679508" y="1023457"/>
                </a:cubicBezTo>
                <a:cubicBezTo>
                  <a:pt x="671405" y="993072"/>
                  <a:pt x="656862" y="888408"/>
                  <a:pt x="654341" y="880844"/>
                </a:cubicBezTo>
                <a:cubicBezTo>
                  <a:pt x="648748" y="864066"/>
                  <a:pt x="652278" y="840320"/>
                  <a:pt x="637563" y="830510"/>
                </a:cubicBezTo>
                <a:lnTo>
                  <a:pt x="612396" y="813732"/>
                </a:lnTo>
                <a:cubicBezTo>
                  <a:pt x="553673" y="822121"/>
                  <a:pt x="487589" y="809223"/>
                  <a:pt x="436227" y="838899"/>
                </a:cubicBezTo>
                <a:cubicBezTo>
                  <a:pt x="355741" y="885402"/>
                  <a:pt x="304846" y="970635"/>
                  <a:pt x="234891" y="1031846"/>
                </a:cubicBezTo>
                <a:cubicBezTo>
                  <a:pt x="212520" y="1051420"/>
                  <a:pt x="187124" y="1068000"/>
                  <a:pt x="167779" y="1090569"/>
                </a:cubicBezTo>
                <a:cubicBezTo>
                  <a:pt x="153107" y="1107686"/>
                  <a:pt x="143379" y="1128690"/>
                  <a:pt x="134223" y="1149292"/>
                </a:cubicBezTo>
                <a:cubicBezTo>
                  <a:pt x="105458" y="1214013"/>
                  <a:pt x="93998" y="1266025"/>
                  <a:pt x="75501" y="1333849"/>
                </a:cubicBezTo>
                <a:cubicBezTo>
                  <a:pt x="55162" y="1496564"/>
                  <a:pt x="44470" y="1525016"/>
                  <a:pt x="67112" y="1719743"/>
                </a:cubicBezTo>
                <a:cubicBezTo>
                  <a:pt x="71505" y="1757523"/>
                  <a:pt x="88640" y="1792718"/>
                  <a:pt x="100667" y="1828800"/>
                </a:cubicBezTo>
                <a:cubicBezTo>
                  <a:pt x="108222" y="1851466"/>
                  <a:pt x="112299" y="1876224"/>
                  <a:pt x="125834" y="1895912"/>
                </a:cubicBezTo>
                <a:cubicBezTo>
                  <a:pt x="143757" y="1921982"/>
                  <a:pt x="170575" y="1940653"/>
                  <a:pt x="192946" y="1963024"/>
                </a:cubicBezTo>
                <a:cubicBezTo>
                  <a:pt x="207488" y="1995743"/>
                  <a:pt x="235898" y="2066498"/>
                  <a:pt x="260058" y="2097247"/>
                </a:cubicBezTo>
                <a:cubicBezTo>
                  <a:pt x="277161" y="2119014"/>
                  <a:pt x="296393" y="2139688"/>
                  <a:pt x="318781" y="2155970"/>
                </a:cubicBezTo>
                <a:cubicBezTo>
                  <a:pt x="328105" y="2162751"/>
                  <a:pt x="341294" y="2161046"/>
                  <a:pt x="352337" y="2164359"/>
                </a:cubicBezTo>
                <a:cubicBezTo>
                  <a:pt x="369277" y="2169441"/>
                  <a:pt x="385893" y="2175544"/>
                  <a:pt x="402671" y="2181137"/>
                </a:cubicBezTo>
                <a:cubicBezTo>
                  <a:pt x="461394" y="2175544"/>
                  <a:pt x="524536" y="2187397"/>
                  <a:pt x="578840" y="2164359"/>
                </a:cubicBezTo>
                <a:cubicBezTo>
                  <a:pt x="622526" y="2145826"/>
                  <a:pt x="650052" y="2100899"/>
                  <a:pt x="679508" y="2063692"/>
                </a:cubicBezTo>
                <a:cubicBezTo>
                  <a:pt x="719667" y="2012966"/>
                  <a:pt x="757802" y="1922767"/>
                  <a:pt x="780176" y="1862356"/>
                </a:cubicBezTo>
                <a:cubicBezTo>
                  <a:pt x="795532" y="1820894"/>
                  <a:pt x="810363" y="1779143"/>
                  <a:pt x="822121" y="1736521"/>
                </a:cubicBezTo>
                <a:cubicBezTo>
                  <a:pt x="840251" y="1670798"/>
                  <a:pt x="852741" y="1586356"/>
                  <a:pt x="864066" y="1518407"/>
                </a:cubicBezTo>
                <a:cubicBezTo>
                  <a:pt x="861270" y="1361813"/>
                  <a:pt x="872973" y="1204285"/>
                  <a:pt x="855677" y="1048624"/>
                </a:cubicBezTo>
                <a:cubicBezTo>
                  <a:pt x="850284" y="1000087"/>
                  <a:pt x="815905" y="959409"/>
                  <a:pt x="796954" y="914400"/>
                </a:cubicBezTo>
                <a:cubicBezTo>
                  <a:pt x="760752" y="828421"/>
                  <a:pt x="862986" y="985981"/>
                  <a:pt x="704675" y="780176"/>
                </a:cubicBezTo>
                <a:cubicBezTo>
                  <a:pt x="678416" y="701400"/>
                  <a:pt x="698376" y="756125"/>
                  <a:pt x="612396" y="604007"/>
                </a:cubicBezTo>
                <a:cubicBezTo>
                  <a:pt x="604373" y="589812"/>
                  <a:pt x="596274" y="575629"/>
                  <a:pt x="587229" y="562062"/>
                </a:cubicBezTo>
                <a:cubicBezTo>
                  <a:pt x="581636" y="553673"/>
                  <a:pt x="575347" y="545709"/>
                  <a:pt x="570451" y="536895"/>
                </a:cubicBezTo>
                <a:cubicBezTo>
                  <a:pt x="561341" y="520497"/>
                  <a:pt x="556539" y="501568"/>
                  <a:pt x="545284" y="486561"/>
                </a:cubicBezTo>
                <a:cubicBezTo>
                  <a:pt x="539235" y="478495"/>
                  <a:pt x="527862" y="476238"/>
                  <a:pt x="520117" y="469783"/>
                </a:cubicBezTo>
                <a:cubicBezTo>
                  <a:pt x="511003" y="462188"/>
                  <a:pt x="503339" y="453005"/>
                  <a:pt x="494950" y="444616"/>
                </a:cubicBezTo>
                <a:cubicBezTo>
                  <a:pt x="480968" y="447412"/>
                  <a:pt x="464536" y="444619"/>
                  <a:pt x="453005" y="453005"/>
                </a:cubicBezTo>
                <a:cubicBezTo>
                  <a:pt x="426045" y="472612"/>
                  <a:pt x="366454" y="563112"/>
                  <a:pt x="352337" y="587229"/>
                </a:cubicBezTo>
                <a:cubicBezTo>
                  <a:pt x="309711" y="660048"/>
                  <a:pt x="168560" y="909830"/>
                  <a:pt x="117445" y="1015068"/>
                </a:cubicBezTo>
                <a:cubicBezTo>
                  <a:pt x="96109" y="1058996"/>
                  <a:pt x="78297" y="1104551"/>
                  <a:pt x="58723" y="1149292"/>
                </a:cubicBezTo>
                <a:cubicBezTo>
                  <a:pt x="50334" y="1191237"/>
                  <a:pt x="40885" y="1232983"/>
                  <a:pt x="33556" y="1275126"/>
                </a:cubicBezTo>
                <a:cubicBezTo>
                  <a:pt x="11728" y="1400639"/>
                  <a:pt x="41216" y="1286066"/>
                  <a:pt x="8389" y="1400961"/>
                </a:cubicBezTo>
                <a:cubicBezTo>
                  <a:pt x="22371" y="1507222"/>
                  <a:pt x="30280" y="1614459"/>
                  <a:pt x="50334" y="1719743"/>
                </a:cubicBezTo>
                <a:cubicBezTo>
                  <a:pt x="52950" y="1733478"/>
                  <a:pt x="65615" y="1743412"/>
                  <a:pt x="75501" y="1753299"/>
                </a:cubicBezTo>
                <a:cubicBezTo>
                  <a:pt x="112416" y="1790215"/>
                  <a:pt x="156115" y="1837472"/>
                  <a:pt x="209724" y="1853967"/>
                </a:cubicBezTo>
                <a:cubicBezTo>
                  <a:pt x="228623" y="1859782"/>
                  <a:pt x="248873" y="1859560"/>
                  <a:pt x="268447" y="1862356"/>
                </a:cubicBezTo>
                <a:cubicBezTo>
                  <a:pt x="285225" y="1867949"/>
                  <a:pt x="301095" y="1879134"/>
                  <a:pt x="318781" y="1879134"/>
                </a:cubicBezTo>
                <a:cubicBezTo>
                  <a:pt x="394489" y="1879134"/>
                  <a:pt x="472769" y="1884110"/>
                  <a:pt x="545284" y="1862356"/>
                </a:cubicBezTo>
                <a:cubicBezTo>
                  <a:pt x="589213" y="1849177"/>
                  <a:pt x="622579" y="1811551"/>
                  <a:pt x="654341" y="1778466"/>
                </a:cubicBezTo>
                <a:cubicBezTo>
                  <a:pt x="690363" y="1740943"/>
                  <a:pt x="718421" y="1696339"/>
                  <a:pt x="746620" y="1652631"/>
                </a:cubicBezTo>
                <a:cubicBezTo>
                  <a:pt x="807766" y="1557854"/>
                  <a:pt x="841316" y="1477617"/>
                  <a:pt x="889233" y="1375794"/>
                </a:cubicBezTo>
                <a:cubicBezTo>
                  <a:pt x="925775" y="1083455"/>
                  <a:pt x="917889" y="1208480"/>
                  <a:pt x="880844" y="704675"/>
                </a:cubicBezTo>
                <a:cubicBezTo>
                  <a:pt x="879927" y="692203"/>
                  <a:pt x="869354" y="682451"/>
                  <a:pt x="864066" y="671119"/>
                </a:cubicBezTo>
                <a:cubicBezTo>
                  <a:pt x="849777" y="640501"/>
                  <a:pt x="834670" y="610212"/>
                  <a:pt x="822121" y="578840"/>
                </a:cubicBezTo>
                <a:cubicBezTo>
                  <a:pt x="738686" y="370253"/>
                  <a:pt x="869553" y="651656"/>
                  <a:pt x="746620" y="419449"/>
                </a:cubicBezTo>
                <a:cubicBezTo>
                  <a:pt x="699523" y="330487"/>
                  <a:pt x="748173" y="387446"/>
                  <a:pt x="687897" y="327170"/>
                </a:cubicBezTo>
                <a:cubicBezTo>
                  <a:pt x="623151" y="169931"/>
                  <a:pt x="665526" y="220910"/>
                  <a:pt x="595618" y="151002"/>
                </a:cubicBezTo>
                <a:cubicBezTo>
                  <a:pt x="592822" y="142613"/>
                  <a:pt x="595900" y="127569"/>
                  <a:pt x="587229" y="125835"/>
                </a:cubicBezTo>
                <a:cubicBezTo>
                  <a:pt x="574966" y="123382"/>
                  <a:pt x="562815" y="134080"/>
                  <a:pt x="553673" y="142613"/>
                </a:cubicBezTo>
                <a:cubicBezTo>
                  <a:pt x="520395" y="173673"/>
                  <a:pt x="488451" y="206674"/>
                  <a:pt x="461394" y="243281"/>
                </a:cubicBezTo>
                <a:cubicBezTo>
                  <a:pt x="440568" y="271457"/>
                  <a:pt x="431153" y="306855"/>
                  <a:pt x="411060" y="335559"/>
                </a:cubicBezTo>
                <a:cubicBezTo>
                  <a:pt x="328596" y="453365"/>
                  <a:pt x="345109" y="369197"/>
                  <a:pt x="276836" y="520117"/>
                </a:cubicBezTo>
                <a:cubicBezTo>
                  <a:pt x="241088" y="599139"/>
                  <a:pt x="184557" y="763398"/>
                  <a:pt x="184557" y="763398"/>
                </a:cubicBezTo>
                <a:cubicBezTo>
                  <a:pt x="119975" y="1125055"/>
                  <a:pt x="112893" y="1072308"/>
                  <a:pt x="159390" y="1577130"/>
                </a:cubicBezTo>
                <a:cubicBezTo>
                  <a:pt x="161596" y="1601084"/>
                  <a:pt x="185354" y="1617874"/>
                  <a:pt x="201335" y="1635853"/>
                </a:cubicBezTo>
                <a:cubicBezTo>
                  <a:pt x="208033" y="1643389"/>
                  <a:pt x="217323" y="1648459"/>
                  <a:pt x="226502" y="1652631"/>
                </a:cubicBezTo>
                <a:cubicBezTo>
                  <a:pt x="274112" y="1674272"/>
                  <a:pt x="285056" y="1675659"/>
                  <a:pt x="327170" y="1686187"/>
                </a:cubicBezTo>
                <a:lnTo>
                  <a:pt x="671119" y="1661020"/>
                </a:lnTo>
                <a:cubicBezTo>
                  <a:pt x="725560" y="1640476"/>
                  <a:pt x="738752" y="1566308"/>
                  <a:pt x="771787" y="1518407"/>
                </a:cubicBezTo>
                <a:cubicBezTo>
                  <a:pt x="794683" y="1485207"/>
                  <a:pt x="838899" y="1417739"/>
                  <a:pt x="838899" y="1417739"/>
                </a:cubicBezTo>
                <a:cubicBezTo>
                  <a:pt x="868455" y="1321682"/>
                  <a:pt x="888199" y="1279922"/>
                  <a:pt x="889233" y="1174459"/>
                </a:cubicBezTo>
                <a:cubicBezTo>
                  <a:pt x="889574" y="1139650"/>
                  <a:pt x="945357" y="561116"/>
                  <a:pt x="847288" y="335559"/>
                </a:cubicBezTo>
                <a:cubicBezTo>
                  <a:pt x="803807" y="235553"/>
                  <a:pt x="813072" y="287187"/>
                  <a:pt x="771787" y="234892"/>
                </a:cubicBezTo>
                <a:cubicBezTo>
                  <a:pt x="737132" y="190996"/>
                  <a:pt x="699893" y="148625"/>
                  <a:pt x="671119" y="100668"/>
                </a:cubicBezTo>
                <a:cubicBezTo>
                  <a:pt x="652345" y="69377"/>
                  <a:pt x="644085" y="52350"/>
                  <a:pt x="620785" y="25167"/>
                </a:cubicBezTo>
                <a:cubicBezTo>
                  <a:pt x="613064" y="16159"/>
                  <a:pt x="604007" y="8389"/>
                  <a:pt x="595618" y="0"/>
                </a:cubicBezTo>
                <a:cubicBezTo>
                  <a:pt x="565448" y="24136"/>
                  <a:pt x="447325" y="111038"/>
                  <a:pt x="411060" y="159391"/>
                </a:cubicBezTo>
                <a:cubicBezTo>
                  <a:pt x="390376" y="186969"/>
                  <a:pt x="311202" y="322353"/>
                  <a:pt x="293614" y="360726"/>
                </a:cubicBezTo>
                <a:cubicBezTo>
                  <a:pt x="277386" y="396133"/>
                  <a:pt x="269087" y="434946"/>
                  <a:pt x="251669" y="469783"/>
                </a:cubicBezTo>
                <a:cubicBezTo>
                  <a:pt x="232580" y="507961"/>
                  <a:pt x="206928" y="542488"/>
                  <a:pt x="184557" y="578840"/>
                </a:cubicBezTo>
                <a:cubicBezTo>
                  <a:pt x="176168" y="612396"/>
                  <a:pt x="168892" y="646250"/>
                  <a:pt x="159390" y="679508"/>
                </a:cubicBezTo>
                <a:cubicBezTo>
                  <a:pt x="152102" y="705016"/>
                  <a:pt x="140974" y="729354"/>
                  <a:pt x="134223" y="755009"/>
                </a:cubicBezTo>
                <a:cubicBezTo>
                  <a:pt x="126966" y="782587"/>
                  <a:pt x="123038" y="810936"/>
                  <a:pt x="117445" y="838899"/>
                </a:cubicBezTo>
                <a:cubicBezTo>
                  <a:pt x="114649" y="903215"/>
                  <a:pt x="107076" y="967500"/>
                  <a:pt x="109056" y="1031846"/>
                </a:cubicBezTo>
                <a:cubicBezTo>
                  <a:pt x="112677" y="1149535"/>
                  <a:pt x="110755" y="1268800"/>
                  <a:pt x="134223" y="1384183"/>
                </a:cubicBezTo>
                <a:cubicBezTo>
                  <a:pt x="156080" y="1491647"/>
                  <a:pt x="206212" y="1513724"/>
                  <a:pt x="260058" y="1585519"/>
                </a:cubicBezTo>
                <a:cubicBezTo>
                  <a:pt x="278206" y="1609717"/>
                  <a:pt x="293175" y="1636151"/>
                  <a:pt x="310392" y="1661020"/>
                </a:cubicBezTo>
                <a:cubicBezTo>
                  <a:pt x="318351" y="1672516"/>
                  <a:pt x="325672" y="1684689"/>
                  <a:pt x="335559" y="1694576"/>
                </a:cubicBezTo>
                <a:cubicBezTo>
                  <a:pt x="342688" y="1701705"/>
                  <a:pt x="351069" y="1708457"/>
                  <a:pt x="360726" y="1711354"/>
                </a:cubicBezTo>
                <a:cubicBezTo>
                  <a:pt x="379665" y="1717036"/>
                  <a:pt x="399875" y="1716947"/>
                  <a:pt x="419449" y="1719743"/>
                </a:cubicBezTo>
                <a:cubicBezTo>
                  <a:pt x="545561" y="1798563"/>
                  <a:pt x="427525" y="1736443"/>
                  <a:pt x="629174" y="1786855"/>
                </a:cubicBezTo>
                <a:cubicBezTo>
                  <a:pt x="651545" y="1792448"/>
                  <a:pt x="674410" y="1796341"/>
                  <a:pt x="696286" y="1803633"/>
                </a:cubicBezTo>
                <a:cubicBezTo>
                  <a:pt x="704675" y="1806429"/>
                  <a:pt x="713723" y="1807728"/>
                  <a:pt x="721453" y="1812022"/>
                </a:cubicBezTo>
                <a:cubicBezTo>
                  <a:pt x="739080" y="1821815"/>
                  <a:pt x="771787" y="1845578"/>
                  <a:pt x="771787" y="1845578"/>
                </a:cubicBezTo>
                <a:cubicBezTo>
                  <a:pt x="777380" y="1853967"/>
                  <a:pt x="790752" y="1860903"/>
                  <a:pt x="788565" y="1870745"/>
                </a:cubicBezTo>
                <a:cubicBezTo>
                  <a:pt x="774697" y="1933152"/>
                  <a:pt x="744910" y="1922522"/>
                  <a:pt x="696286" y="1929468"/>
                </a:cubicBezTo>
                <a:cubicBezTo>
                  <a:pt x="619582" y="1986996"/>
                  <a:pt x="717097" y="1922531"/>
                  <a:pt x="595618" y="1963024"/>
                </a:cubicBezTo>
                <a:cubicBezTo>
                  <a:pt x="565958" y="1972911"/>
                  <a:pt x="539691" y="1990987"/>
                  <a:pt x="511728" y="2004969"/>
                </a:cubicBezTo>
                <a:cubicBezTo>
                  <a:pt x="434484" y="2002555"/>
                  <a:pt x="258296" y="2046809"/>
                  <a:pt x="184557" y="1954635"/>
                </a:cubicBezTo>
                <a:cubicBezTo>
                  <a:pt x="142888" y="1902549"/>
                  <a:pt x="111853" y="1842782"/>
                  <a:pt x="75501" y="1786855"/>
                </a:cubicBezTo>
                <a:cubicBezTo>
                  <a:pt x="56116" y="1696392"/>
                  <a:pt x="39457" y="1645272"/>
                  <a:pt x="41945" y="1551963"/>
                </a:cubicBezTo>
                <a:cubicBezTo>
                  <a:pt x="48115" y="1320578"/>
                  <a:pt x="-14964" y="1148537"/>
                  <a:pt x="100667" y="981512"/>
                </a:cubicBezTo>
                <a:cubicBezTo>
                  <a:pt x="113098" y="963555"/>
                  <a:pt x="128630" y="947956"/>
                  <a:pt x="142612" y="931178"/>
                </a:cubicBezTo>
                <a:cubicBezTo>
                  <a:pt x="185711" y="823430"/>
                  <a:pt x="129699" y="957003"/>
                  <a:pt x="184557" y="847288"/>
                </a:cubicBezTo>
                <a:cubicBezTo>
                  <a:pt x="206437" y="803529"/>
                  <a:pt x="196924" y="799376"/>
                  <a:pt x="226502" y="755009"/>
                </a:cubicBezTo>
                <a:cubicBezTo>
                  <a:pt x="238617" y="736837"/>
                  <a:pt x="254465" y="721453"/>
                  <a:pt x="268447" y="704675"/>
                </a:cubicBezTo>
                <a:cubicBezTo>
                  <a:pt x="271243" y="693490"/>
                  <a:pt x="271680" y="681431"/>
                  <a:pt x="276836" y="671119"/>
                </a:cubicBezTo>
                <a:cubicBezTo>
                  <a:pt x="283089" y="658613"/>
                  <a:pt x="293149" y="648384"/>
                  <a:pt x="302003" y="637563"/>
                </a:cubicBezTo>
                <a:cubicBezTo>
                  <a:pt x="318328" y="617610"/>
                  <a:pt x="334107" y="597070"/>
                  <a:pt x="352337" y="578840"/>
                </a:cubicBezTo>
                <a:cubicBezTo>
                  <a:pt x="359466" y="571711"/>
                  <a:pt x="369759" y="568517"/>
                  <a:pt x="377504" y="562062"/>
                </a:cubicBezTo>
                <a:cubicBezTo>
                  <a:pt x="386618" y="554467"/>
                  <a:pt x="394282" y="545284"/>
                  <a:pt x="402671" y="536895"/>
                </a:cubicBezTo>
                <a:cubicBezTo>
                  <a:pt x="427838" y="545284"/>
                  <a:pt x="454883" y="549359"/>
                  <a:pt x="478172" y="562062"/>
                </a:cubicBezTo>
                <a:cubicBezTo>
                  <a:pt x="487023" y="566890"/>
                  <a:pt x="491072" y="577922"/>
                  <a:pt x="494950" y="587229"/>
                </a:cubicBezTo>
                <a:cubicBezTo>
                  <a:pt x="520443" y="648412"/>
                  <a:pt x="530285" y="706792"/>
                  <a:pt x="545284" y="771787"/>
                </a:cubicBezTo>
                <a:cubicBezTo>
                  <a:pt x="548080" y="816528"/>
                  <a:pt x="549212" y="861405"/>
                  <a:pt x="553673" y="906011"/>
                </a:cubicBezTo>
                <a:cubicBezTo>
                  <a:pt x="557608" y="945361"/>
                  <a:pt x="569813" y="983916"/>
                  <a:pt x="570451" y="1023457"/>
                </a:cubicBezTo>
                <a:cubicBezTo>
                  <a:pt x="572616" y="1157692"/>
                  <a:pt x="564858" y="1291904"/>
                  <a:pt x="562062" y="1426128"/>
                </a:cubicBezTo>
                <a:cubicBezTo>
                  <a:pt x="548080" y="1423332"/>
                  <a:pt x="532208" y="1425296"/>
                  <a:pt x="520117" y="1417739"/>
                </a:cubicBezTo>
                <a:cubicBezTo>
                  <a:pt x="508261" y="1410329"/>
                  <a:pt x="502706" y="1395816"/>
                  <a:pt x="494950" y="1384183"/>
                </a:cubicBezTo>
                <a:cubicBezTo>
                  <a:pt x="480317" y="1362233"/>
                  <a:pt x="466987" y="1339442"/>
                  <a:pt x="453005" y="1317071"/>
                </a:cubicBezTo>
                <a:cubicBezTo>
                  <a:pt x="450209" y="1305886"/>
                  <a:pt x="448262" y="1294453"/>
                  <a:pt x="444616" y="1283515"/>
                </a:cubicBezTo>
                <a:cubicBezTo>
                  <a:pt x="431470" y="1244078"/>
                  <a:pt x="412018" y="1206576"/>
                  <a:pt x="402671" y="1166070"/>
                </a:cubicBezTo>
                <a:cubicBezTo>
                  <a:pt x="395099" y="1133260"/>
                  <a:pt x="398637" y="1098791"/>
                  <a:pt x="394282" y="1065402"/>
                </a:cubicBezTo>
                <a:cubicBezTo>
                  <a:pt x="390238" y="1034401"/>
                  <a:pt x="383097" y="1003883"/>
                  <a:pt x="377504" y="973123"/>
                </a:cubicBezTo>
                <a:cubicBezTo>
                  <a:pt x="371911" y="897622"/>
                  <a:pt x="367793" y="821997"/>
                  <a:pt x="360726" y="746620"/>
                </a:cubicBezTo>
                <a:cubicBezTo>
                  <a:pt x="359395" y="732424"/>
                  <a:pt x="363744" y="713230"/>
                  <a:pt x="352337" y="704675"/>
                </a:cubicBezTo>
                <a:cubicBezTo>
                  <a:pt x="344271" y="698626"/>
                  <a:pt x="335924" y="716451"/>
                  <a:pt x="327170" y="721453"/>
                </a:cubicBezTo>
                <a:cubicBezTo>
                  <a:pt x="301063" y="736371"/>
                  <a:pt x="290744" y="736429"/>
                  <a:pt x="268447" y="755009"/>
                </a:cubicBezTo>
                <a:cubicBezTo>
                  <a:pt x="259333" y="762604"/>
                  <a:pt x="254080" y="775267"/>
                  <a:pt x="243280" y="780176"/>
                </a:cubicBezTo>
                <a:cubicBezTo>
                  <a:pt x="222288" y="789718"/>
                  <a:pt x="198340" y="790619"/>
                  <a:pt x="176168" y="796954"/>
                </a:cubicBezTo>
                <a:lnTo>
                  <a:pt x="117445" y="813732"/>
                </a:lnTo>
                <a:cubicBezTo>
                  <a:pt x="131427" y="822121"/>
                  <a:pt x="147203" y="828066"/>
                  <a:pt x="159390" y="838899"/>
                </a:cubicBezTo>
                <a:cubicBezTo>
                  <a:pt x="195702" y="871177"/>
                  <a:pt x="237575" y="961712"/>
                  <a:pt x="251669" y="989901"/>
                </a:cubicBezTo>
                <a:cubicBezTo>
                  <a:pt x="323692" y="1133946"/>
                  <a:pt x="271131" y="1086290"/>
                  <a:pt x="343948" y="1140903"/>
                </a:cubicBezTo>
                <a:cubicBezTo>
                  <a:pt x="375338" y="1198450"/>
                  <a:pt x="398193" y="1233449"/>
                  <a:pt x="419449" y="1291904"/>
                </a:cubicBezTo>
                <a:cubicBezTo>
                  <a:pt x="423389" y="1302739"/>
                  <a:pt x="424192" y="1314522"/>
                  <a:pt x="427838" y="1325460"/>
                </a:cubicBezTo>
                <a:cubicBezTo>
                  <a:pt x="432600" y="1339746"/>
                  <a:pt x="440736" y="1352855"/>
                  <a:pt x="444616" y="1367405"/>
                </a:cubicBezTo>
                <a:cubicBezTo>
                  <a:pt x="451964" y="1394959"/>
                  <a:pt x="452376" y="1424241"/>
                  <a:pt x="461394" y="1451295"/>
                </a:cubicBezTo>
                <a:cubicBezTo>
                  <a:pt x="488080" y="1531353"/>
                  <a:pt x="442411" y="1391259"/>
                  <a:pt x="494950" y="1593908"/>
                </a:cubicBezTo>
                <a:cubicBezTo>
                  <a:pt x="504495" y="1630725"/>
                  <a:pt x="516479" y="1666883"/>
                  <a:pt x="528506" y="1702965"/>
                </a:cubicBezTo>
                <a:cubicBezTo>
                  <a:pt x="533268" y="1717251"/>
                  <a:pt x="538550" y="1731441"/>
                  <a:pt x="545284" y="1744910"/>
                </a:cubicBezTo>
                <a:cubicBezTo>
                  <a:pt x="549793" y="1753928"/>
                  <a:pt x="571843" y="1767632"/>
                  <a:pt x="562062" y="1770077"/>
                </a:cubicBezTo>
                <a:cubicBezTo>
                  <a:pt x="544904" y="1774366"/>
                  <a:pt x="528506" y="1758892"/>
                  <a:pt x="511728" y="1753299"/>
                </a:cubicBezTo>
                <a:cubicBezTo>
                  <a:pt x="366220" y="1591623"/>
                  <a:pt x="502976" y="1753707"/>
                  <a:pt x="369115" y="1560352"/>
                </a:cubicBezTo>
                <a:cubicBezTo>
                  <a:pt x="343009" y="1522644"/>
                  <a:pt x="308419" y="1490861"/>
                  <a:pt x="285225" y="1451295"/>
                </a:cubicBezTo>
                <a:cubicBezTo>
                  <a:pt x="260528" y="1409164"/>
                  <a:pt x="244402" y="1362508"/>
                  <a:pt x="226502" y="1317071"/>
                </a:cubicBezTo>
                <a:cubicBezTo>
                  <a:pt x="199905" y="1249557"/>
                  <a:pt x="154626" y="1111644"/>
                  <a:pt x="134223" y="1040235"/>
                </a:cubicBezTo>
                <a:cubicBezTo>
                  <a:pt x="130306" y="1026525"/>
                  <a:pt x="130128" y="1011887"/>
                  <a:pt x="125834" y="998290"/>
                </a:cubicBezTo>
                <a:cubicBezTo>
                  <a:pt x="65131" y="806065"/>
                  <a:pt x="97524" y="955841"/>
                  <a:pt x="67112" y="788565"/>
                </a:cubicBezTo>
                <a:cubicBezTo>
                  <a:pt x="72704" y="710268"/>
                  <a:pt x="71771" y="631229"/>
                  <a:pt x="83889" y="553673"/>
                </a:cubicBezTo>
                <a:cubicBezTo>
                  <a:pt x="86047" y="539859"/>
                  <a:pt x="96917" y="527054"/>
                  <a:pt x="109056" y="520117"/>
                </a:cubicBezTo>
                <a:cubicBezTo>
                  <a:pt x="176384" y="481644"/>
                  <a:pt x="252287" y="459345"/>
                  <a:pt x="318781" y="419449"/>
                </a:cubicBezTo>
                <a:cubicBezTo>
                  <a:pt x="465030" y="331700"/>
                  <a:pt x="343899" y="399240"/>
                  <a:pt x="461394" y="343948"/>
                </a:cubicBezTo>
                <a:cubicBezTo>
                  <a:pt x="489682" y="330636"/>
                  <a:pt x="517321" y="315985"/>
                  <a:pt x="545284" y="302003"/>
                </a:cubicBezTo>
                <a:lnTo>
                  <a:pt x="578840" y="285225"/>
                </a:lnTo>
                <a:cubicBezTo>
                  <a:pt x="587229" y="288021"/>
                  <a:pt x="604808" y="284808"/>
                  <a:pt x="604007" y="293614"/>
                </a:cubicBezTo>
                <a:cubicBezTo>
                  <a:pt x="601280" y="323608"/>
                  <a:pt x="570451" y="377504"/>
                  <a:pt x="570451" y="377504"/>
                </a:cubicBez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493322" y="5390886"/>
            <a:ext cx="293874" cy="29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6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+</a:t>
            </a:r>
            <a:endParaRPr lang="zh-TW" altLang="en-US" sz="1600" b="1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521379" y="3261675"/>
            <a:ext cx="2607365" cy="28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6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AMIZ</a:t>
            </a:r>
            <a:r>
              <a:rPr lang="zh-TW" altLang="en-US" sz="1600" b="1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 雲端管理平台</a:t>
            </a:r>
          </a:p>
        </p:txBody>
      </p:sp>
    </p:spTree>
    <p:extLst>
      <p:ext uri="{BB962C8B-B14F-4D97-AF65-F5344CB8AC3E}">
        <p14:creationId xmlns:p14="http://schemas.microsoft.com/office/powerpoint/2010/main" val="979671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91766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QNAP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軟體定義平台整體解決方案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: 圓角 8">
            <a:extLst>
              <a:ext uri="{FF2B5EF4-FFF2-40B4-BE49-F238E27FC236}">
                <a16:creationId xmlns:a16="http://schemas.microsoft.com/office/drawing/2014/main" id="{FAB50D91-B04A-8EEF-2A0A-1117D13AAA98}"/>
              </a:ext>
            </a:extLst>
          </p:cNvPr>
          <p:cNvSpPr/>
          <p:nvPr/>
        </p:nvSpPr>
        <p:spPr>
          <a:xfrm>
            <a:off x="725977" y="1851995"/>
            <a:ext cx="10704024" cy="1464552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4" name="矩形: 圓角 8">
            <a:extLst>
              <a:ext uri="{FF2B5EF4-FFF2-40B4-BE49-F238E27FC236}">
                <a16:creationId xmlns:a16="http://schemas.microsoft.com/office/drawing/2014/main" id="{C8D6A6B9-AEAA-F411-5A72-C4B77F7B9479}"/>
              </a:ext>
            </a:extLst>
          </p:cNvPr>
          <p:cNvSpPr/>
          <p:nvPr/>
        </p:nvSpPr>
        <p:spPr>
          <a:xfrm>
            <a:off x="725095" y="3450077"/>
            <a:ext cx="10704024" cy="1464552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5" name="矩形: 圓角 8">
            <a:extLst>
              <a:ext uri="{FF2B5EF4-FFF2-40B4-BE49-F238E27FC236}">
                <a16:creationId xmlns:a16="http://schemas.microsoft.com/office/drawing/2014/main" id="{D510B692-D1EA-EE49-65E8-365F95D6E4DB}"/>
              </a:ext>
            </a:extLst>
          </p:cNvPr>
          <p:cNvSpPr/>
          <p:nvPr/>
        </p:nvSpPr>
        <p:spPr>
          <a:xfrm>
            <a:off x="725095" y="5048159"/>
            <a:ext cx="10704024" cy="1464552"/>
          </a:xfrm>
          <a:prstGeom prst="roundRect">
            <a:avLst>
              <a:gd name="adj" fmla="val 0"/>
            </a:avLst>
          </a:prstGeom>
          <a:solidFill>
            <a:srgbClr val="0505AB">
              <a:alpha val="17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0C3478"/>
              </a:clrFrom>
              <a:clrTo>
                <a:srgbClr val="0C347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1943" y="3770948"/>
            <a:ext cx="2128375" cy="645428"/>
          </a:xfrm>
          <a:prstGeom prst="round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0C3478"/>
              </a:clrFrom>
              <a:clrTo>
                <a:srgbClr val="0C347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335" y="5314544"/>
            <a:ext cx="2018411" cy="515340"/>
          </a:xfrm>
          <a:prstGeom prst="round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3650771" y="2164455"/>
            <a:ext cx="7300639" cy="9483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buClr>
                <a:srgbClr val="FF5F16"/>
              </a:buClr>
              <a:buSzPct val="95000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高效的雲端管理平台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可以遠端佈署與管理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QuCPE, VM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以及軟體容器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7" name="矩形 6"/>
          <p:cNvSpPr/>
          <p:nvPr/>
        </p:nvSpPr>
        <p:spPr>
          <a:xfrm>
            <a:off x="1150942" y="2927176"/>
            <a:ext cx="1787280" cy="273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500" b="1">
                <a:solidFill>
                  <a:srgbClr val="00FFFF"/>
                </a:solidFill>
                <a:cs typeface="+mn-ea"/>
                <a:sym typeface="+mn-lt"/>
              </a:rPr>
              <a:t>AMIZ </a:t>
            </a:r>
            <a:r>
              <a:rPr lang="zh-TW" altLang="en-US" sz="1500" b="1">
                <a:solidFill>
                  <a:srgbClr val="00FFFF"/>
                </a:solidFill>
                <a:cs typeface="+mn-ea"/>
                <a:sym typeface="+mn-lt"/>
              </a:rPr>
              <a:t>雲端管理平台</a:t>
            </a:r>
          </a:p>
        </p:txBody>
      </p:sp>
      <p:sp>
        <p:nvSpPr>
          <p:cNvPr id="8" name="矩形 7"/>
          <p:cNvSpPr/>
          <p:nvPr/>
        </p:nvSpPr>
        <p:spPr>
          <a:xfrm>
            <a:off x="1069981" y="4458441"/>
            <a:ext cx="1931250" cy="273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500" b="1">
                <a:solidFill>
                  <a:srgbClr val="00FFFF"/>
                </a:solidFill>
                <a:cs typeface="+mn-ea"/>
                <a:sym typeface="+mn-lt"/>
              </a:rPr>
              <a:t>QNE </a:t>
            </a:r>
            <a:r>
              <a:rPr lang="zh-TW" altLang="en-US" sz="1500" b="1">
                <a:solidFill>
                  <a:srgbClr val="00FFFF"/>
                </a:solidFill>
                <a:cs typeface="+mn-ea"/>
                <a:sym typeface="+mn-lt"/>
              </a:rPr>
              <a:t>作業系統</a:t>
            </a:r>
          </a:p>
        </p:txBody>
      </p:sp>
      <p:sp>
        <p:nvSpPr>
          <p:cNvPr id="9" name="矩形 8"/>
          <p:cNvSpPr/>
          <p:nvPr/>
        </p:nvSpPr>
        <p:spPr>
          <a:xfrm>
            <a:off x="1222168" y="5863676"/>
            <a:ext cx="1683531" cy="515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500" b="1">
                <a:solidFill>
                  <a:srgbClr val="00FFFF"/>
                </a:solidFill>
                <a:cs typeface="+mn-ea"/>
                <a:sym typeface="+mn-lt"/>
              </a:rPr>
              <a:t>QuCPE</a:t>
            </a:r>
            <a:r>
              <a:rPr lang="zh-TW" altLang="en-US" sz="1500" b="1">
                <a:solidFill>
                  <a:srgbClr val="00FFFF"/>
                </a:solidFill>
                <a:cs typeface="+mn-ea"/>
                <a:sym typeface="+mn-lt"/>
              </a:rPr>
              <a:t>網通虛擬化終端設備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3650770" y="3723971"/>
            <a:ext cx="7300640" cy="899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buClr>
                <a:srgbClr val="FF5F16"/>
              </a:buClr>
              <a:buSzPct val="95000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彈性的管理平台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提供安全且業界唯一的圖形化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VM/VNF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橫向串接技術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釋放您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IT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環境的無限可能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3650770" y="5302650"/>
            <a:ext cx="7300640" cy="9483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buClr>
                <a:srgbClr val="FF5F16"/>
              </a:buClr>
              <a:buSzPct val="95000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專為承載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VM/VNF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而打造的強大客戶端設備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簡化您的機房佈署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讓日常維運變得更簡單輕鬆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5C167BE7-A5A9-EF8C-46C7-226F119B7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6836" y="2160943"/>
            <a:ext cx="541807" cy="501786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4A409ECB-9C20-4441-98BD-B94960D1488D}"/>
              </a:ext>
            </a:extLst>
          </p:cNvPr>
          <p:cNvSpPr/>
          <p:nvPr/>
        </p:nvSpPr>
        <p:spPr>
          <a:xfrm>
            <a:off x="1696201" y="2051702"/>
            <a:ext cx="763077" cy="760051"/>
          </a:xfrm>
          <a:prstGeom prst="roundRect">
            <a:avLst>
              <a:gd name="adj" fmla="val 38744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1216DE83-3052-36C1-DAD9-D2480E33B91C}"/>
              </a:ext>
            </a:extLst>
          </p:cNvPr>
          <p:cNvCxnSpPr/>
          <p:nvPr/>
        </p:nvCxnSpPr>
        <p:spPr>
          <a:xfrm>
            <a:off x="3335621" y="2308252"/>
            <a:ext cx="0" cy="74282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A43E7B06-9242-2B81-8410-7F8F0249FDBA}"/>
              </a:ext>
            </a:extLst>
          </p:cNvPr>
          <p:cNvCxnSpPr/>
          <p:nvPr/>
        </p:nvCxnSpPr>
        <p:spPr>
          <a:xfrm>
            <a:off x="3335621" y="3819341"/>
            <a:ext cx="0" cy="74282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59F74614-8E08-2C5D-34C9-78ACA242F721}"/>
              </a:ext>
            </a:extLst>
          </p:cNvPr>
          <p:cNvCxnSpPr/>
          <p:nvPr/>
        </p:nvCxnSpPr>
        <p:spPr>
          <a:xfrm>
            <a:off x="3335621" y="5414089"/>
            <a:ext cx="0" cy="742822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880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069762E-551A-E053-47E9-AF7A456A0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181406" y="0"/>
            <a:ext cx="11988800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3CEAD5B-1795-6FD2-8005-3565098BD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-889" r="37928" b="2486"/>
          <a:stretch/>
        </p:blipFill>
        <p:spPr>
          <a:xfrm>
            <a:off x="5153127" y="-118795"/>
            <a:ext cx="6514570" cy="7057360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D60C5770-A7EB-C739-0F6E-3A8BB1549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5974" y="1053151"/>
            <a:ext cx="2112542" cy="1478780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12A36037-3802-A63C-D3AF-641E582E1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90057" y="2974812"/>
            <a:ext cx="2088309" cy="611576"/>
          </a:xfrm>
          <a:prstGeom prst="rect">
            <a:avLst/>
          </a:prstGeom>
        </p:spPr>
      </p:pic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992CBF2-C162-AFF1-7D3E-3FD3AB3C6D57}"/>
              </a:ext>
            </a:extLst>
          </p:cNvPr>
          <p:cNvCxnSpPr>
            <a:cxnSpLocks/>
          </p:cNvCxnSpPr>
          <p:nvPr/>
        </p:nvCxnSpPr>
        <p:spPr>
          <a:xfrm>
            <a:off x="7195974" y="2742769"/>
            <a:ext cx="2112542" cy="0"/>
          </a:xfrm>
          <a:prstGeom prst="line">
            <a:avLst/>
          </a:prstGeom>
          <a:ln w="2540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圖形 22">
            <a:extLst>
              <a:ext uri="{FF2B5EF4-FFF2-40B4-BE49-F238E27FC236}">
                <a16:creationId xmlns:a16="http://schemas.microsoft.com/office/drawing/2014/main" id="{2B0F3837-318B-5EB8-A95E-5CB04F7417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8134" y="1756890"/>
            <a:ext cx="1845662" cy="2435844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F2075562-07CA-C7DD-0293-8D901EFE0D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0383" y="4587490"/>
            <a:ext cx="967900" cy="67753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0B17709F-75B2-BFB8-9C10-12E2CFE0E5C5}"/>
              </a:ext>
            </a:extLst>
          </p:cNvPr>
          <p:cNvSpPr txBox="1"/>
          <p:nvPr/>
        </p:nvSpPr>
        <p:spPr>
          <a:xfrm>
            <a:off x="1947908" y="4484134"/>
            <a:ext cx="27500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>
                <a:solidFill>
                  <a:schemeClr val="bg1"/>
                </a:solidFill>
                <a:cs typeface="+mn-ea"/>
                <a:sym typeface="+mn-lt"/>
              </a:rPr>
              <a:t>作業系統</a:t>
            </a:r>
            <a:endParaRPr lang="zh-TW" altLang="en-US" sz="4800"/>
          </a:p>
        </p:txBody>
      </p:sp>
    </p:spTree>
    <p:extLst>
      <p:ext uri="{BB962C8B-B14F-4D97-AF65-F5344CB8AC3E}">
        <p14:creationId xmlns:p14="http://schemas.microsoft.com/office/powerpoint/2010/main" val="531584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112;gc428d55399_0_337">
            <a:extLst>
              <a:ext uri="{FF2B5EF4-FFF2-40B4-BE49-F238E27FC236}">
                <a16:creationId xmlns:a16="http://schemas.microsoft.com/office/drawing/2014/main" id="{644301A0-875C-E961-6A5A-CD24B7424A8D}"/>
              </a:ext>
            </a:extLst>
          </p:cNvPr>
          <p:cNvGrpSpPr/>
          <p:nvPr/>
        </p:nvGrpSpPr>
        <p:grpSpPr>
          <a:xfrm>
            <a:off x="3999542" y="1933511"/>
            <a:ext cx="8446458" cy="1317050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11" name="Google Shape;1114;gc428d55399_0_337">
              <a:extLst>
                <a:ext uri="{FF2B5EF4-FFF2-40B4-BE49-F238E27FC236}">
                  <a16:creationId xmlns:a16="http://schemas.microsoft.com/office/drawing/2014/main" id="{3CACF055-74DA-C6DA-8415-C6CC359F4271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13;gc428d55399_0_337">
              <a:extLst>
                <a:ext uri="{FF2B5EF4-FFF2-40B4-BE49-F238E27FC236}">
                  <a16:creationId xmlns:a16="http://schemas.microsoft.com/office/drawing/2014/main" id="{16011931-1D80-54D0-766B-747905527E2A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矩形: 圓角 8">
            <a:extLst>
              <a:ext uri="{FF2B5EF4-FFF2-40B4-BE49-F238E27FC236}">
                <a16:creationId xmlns:a16="http://schemas.microsoft.com/office/drawing/2014/main" id="{93C55449-94A1-84FE-E475-126C387C6860}"/>
              </a:ext>
            </a:extLst>
          </p:cNvPr>
          <p:cNvSpPr/>
          <p:nvPr/>
        </p:nvSpPr>
        <p:spPr>
          <a:xfrm>
            <a:off x="545362" y="1922715"/>
            <a:ext cx="3227498" cy="1317051"/>
          </a:xfrm>
          <a:prstGeom prst="roundRect">
            <a:avLst>
              <a:gd name="adj" fmla="val 0"/>
            </a:avLst>
          </a:prstGeom>
          <a:solidFill>
            <a:srgbClr val="0505AB">
              <a:alpha val="33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0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7338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新世代的作業系統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A32C388-97E3-475C-9DD1-9CD331B98FFD}"/>
              </a:ext>
            </a:extLst>
          </p:cNvPr>
          <p:cNvSpPr txBox="1"/>
          <p:nvPr/>
        </p:nvSpPr>
        <p:spPr>
          <a:xfrm>
            <a:off x="4247489" y="1990778"/>
            <a:ext cx="6787609" cy="546466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altLang="zh-TW" sz="2100" b="1">
                <a:ln w="0">
                  <a:noFill/>
                </a:ln>
                <a:solidFill>
                  <a:srgbClr val="203864"/>
                </a:solidFill>
                <a:cs typeface="+mn-ea"/>
                <a:sym typeface="+mn-lt"/>
              </a:rPr>
              <a:t>QNE</a:t>
            </a:r>
            <a:r>
              <a:rPr lang="zh-TW" altLang="en-US" sz="2100" b="1">
                <a:ln w="0">
                  <a:noFill/>
                </a:ln>
                <a:solidFill>
                  <a:srgbClr val="203864"/>
                </a:solidFill>
                <a:cs typeface="+mn-ea"/>
                <a:sym typeface="+mn-lt"/>
              </a:rPr>
              <a:t> </a:t>
            </a:r>
            <a:r>
              <a:rPr lang="en-US" altLang="zh-TW" sz="2100" b="1">
                <a:ln w="0">
                  <a:noFill/>
                </a:ln>
                <a:solidFill>
                  <a:srgbClr val="203864"/>
                </a:solidFill>
                <a:cs typeface="+mn-ea"/>
                <a:sym typeface="+mn-lt"/>
              </a:rPr>
              <a:t>(QNAP Network Equipment)</a:t>
            </a:r>
            <a:r>
              <a:rPr lang="zh-TW" altLang="en-US" sz="2100" b="1">
                <a:ln w="0">
                  <a:noFill/>
                </a:ln>
                <a:solidFill>
                  <a:srgbClr val="203864"/>
                </a:solidFill>
                <a:cs typeface="+mn-ea"/>
                <a:sym typeface="+mn-lt"/>
              </a:rPr>
              <a:t>作業系統</a:t>
            </a:r>
            <a:endParaRPr lang="en-US" altLang="zh-TW" sz="2100" b="1">
              <a:ln w="0">
                <a:noFill/>
              </a:ln>
              <a:solidFill>
                <a:srgbClr val="203864"/>
              </a:solidFill>
              <a:cs typeface="+mn-ea"/>
              <a:sym typeface="+mn-lt"/>
            </a:endParaRPr>
          </a:p>
        </p:txBody>
      </p:sp>
      <p:sp>
        <p:nvSpPr>
          <p:cNvPr id="5" name="矩形: 圓角 13">
            <a:extLst>
              <a:ext uri="{FF2B5EF4-FFF2-40B4-BE49-F238E27FC236}">
                <a16:creationId xmlns:a16="http://schemas.microsoft.com/office/drawing/2014/main" id="{8177B7A4-937B-4F53-BD5D-E924F1E667E6}"/>
              </a:ext>
            </a:extLst>
          </p:cNvPr>
          <p:cNvSpPr/>
          <p:nvPr/>
        </p:nvSpPr>
        <p:spPr>
          <a:xfrm>
            <a:off x="545362" y="1990778"/>
            <a:ext cx="3227499" cy="1203822"/>
          </a:xfrm>
          <a:prstGeom prst="roundRect">
            <a:avLst>
              <a:gd name="adj" fmla="val 3442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cs typeface="+mn-ea"/>
                <a:sym typeface="+mn-lt"/>
              </a:rPr>
              <a:t>承先啟後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375AA11-11B1-BCCE-0310-17ABBBFD2743}"/>
              </a:ext>
            </a:extLst>
          </p:cNvPr>
          <p:cNvSpPr txBox="1"/>
          <p:nvPr/>
        </p:nvSpPr>
        <p:spPr>
          <a:xfrm>
            <a:off x="4254517" y="2399703"/>
            <a:ext cx="6780581" cy="1116530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marL="177800" indent="-177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承襲了多年在企業網路存儲設備作業系統的設計經驗及優點</a:t>
            </a:r>
            <a:r>
              <a:rPr lang="en-US" altLang="zh-TW">
                <a:solidFill>
                  <a:srgbClr val="203864"/>
                </a:solidFill>
                <a:cs typeface="+mn-ea"/>
                <a:sym typeface="+mn-lt"/>
              </a:rPr>
              <a:t>,</a:t>
            </a: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 為新一代</a:t>
            </a:r>
            <a:r>
              <a:rPr lang="en-US" altLang="zh-TW">
                <a:solidFill>
                  <a:srgbClr val="203864"/>
                </a:solidFill>
                <a:cs typeface="+mn-ea"/>
                <a:sym typeface="+mn-lt"/>
              </a:rPr>
              <a:t>QNAP</a:t>
            </a: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智能型網通設備的打下良好基礎</a:t>
            </a:r>
            <a:r>
              <a:rPr lang="en-US" altLang="zh-TW">
                <a:solidFill>
                  <a:srgbClr val="203864"/>
                </a:solidFill>
                <a:cs typeface="+mn-ea"/>
                <a:sym typeface="+mn-lt"/>
              </a:rPr>
              <a:t> </a:t>
            </a:r>
            <a:endParaRPr lang="zh-TW" altLang="en-US">
              <a:solidFill>
                <a:srgbClr val="203864"/>
              </a:solidFill>
              <a:cs typeface="+mn-ea"/>
              <a:sym typeface="+mn-lt"/>
            </a:endParaRPr>
          </a:p>
        </p:txBody>
      </p:sp>
      <p:grpSp>
        <p:nvGrpSpPr>
          <p:cNvPr id="19" name="Google Shape;1112;gc428d55399_0_337">
            <a:extLst>
              <a:ext uri="{FF2B5EF4-FFF2-40B4-BE49-F238E27FC236}">
                <a16:creationId xmlns:a16="http://schemas.microsoft.com/office/drawing/2014/main" id="{08FD1F1B-BA5B-9110-EB00-4265765D5117}"/>
              </a:ext>
            </a:extLst>
          </p:cNvPr>
          <p:cNvGrpSpPr/>
          <p:nvPr/>
        </p:nvGrpSpPr>
        <p:grpSpPr>
          <a:xfrm>
            <a:off x="3999542" y="3560968"/>
            <a:ext cx="8446458" cy="1317050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0" name="Google Shape;1114;gc428d55399_0_337">
              <a:extLst>
                <a:ext uri="{FF2B5EF4-FFF2-40B4-BE49-F238E27FC236}">
                  <a16:creationId xmlns:a16="http://schemas.microsoft.com/office/drawing/2014/main" id="{CAE08F81-8F29-0E48-B298-94D4E5135870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113;gc428d55399_0_337">
              <a:extLst>
                <a:ext uri="{FF2B5EF4-FFF2-40B4-BE49-F238E27FC236}">
                  <a16:creationId xmlns:a16="http://schemas.microsoft.com/office/drawing/2014/main" id="{943BDE4F-4900-6ED2-361F-F710C4166105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矩形: 圓角 8">
            <a:extLst>
              <a:ext uri="{FF2B5EF4-FFF2-40B4-BE49-F238E27FC236}">
                <a16:creationId xmlns:a16="http://schemas.microsoft.com/office/drawing/2014/main" id="{3811B86B-C4FD-82E6-1A86-92D3A4D380F7}"/>
              </a:ext>
            </a:extLst>
          </p:cNvPr>
          <p:cNvSpPr/>
          <p:nvPr/>
        </p:nvSpPr>
        <p:spPr>
          <a:xfrm>
            <a:off x="545362" y="3550172"/>
            <a:ext cx="3227498" cy="1317051"/>
          </a:xfrm>
          <a:prstGeom prst="roundRect">
            <a:avLst>
              <a:gd name="adj" fmla="val 0"/>
            </a:avLst>
          </a:prstGeom>
          <a:solidFill>
            <a:srgbClr val="0505AB">
              <a:alpha val="33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0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0DEBBA2-7C49-0E52-A2C9-B595045BD66A}"/>
              </a:ext>
            </a:extLst>
          </p:cNvPr>
          <p:cNvSpPr txBox="1"/>
          <p:nvPr/>
        </p:nvSpPr>
        <p:spPr>
          <a:xfrm>
            <a:off x="4247489" y="3618235"/>
            <a:ext cx="6787609" cy="546466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TW" altLang="en-US" sz="2100" b="1">
                <a:ln w="0">
                  <a:noFill/>
                </a:ln>
                <a:solidFill>
                  <a:srgbClr val="203864"/>
                </a:solidFill>
                <a:cs typeface="+mn-ea"/>
                <a:sym typeface="+mn-lt"/>
              </a:rPr>
              <a:t>突破性的軟體架構</a:t>
            </a:r>
            <a:endParaRPr lang="en-US" altLang="zh-TW" sz="2100" b="1">
              <a:ln w="0">
                <a:noFill/>
              </a:ln>
              <a:solidFill>
                <a:srgbClr val="203864"/>
              </a:solidFill>
              <a:cs typeface="+mn-ea"/>
              <a:sym typeface="+mn-lt"/>
            </a:endParaRPr>
          </a:p>
        </p:txBody>
      </p:sp>
      <p:sp>
        <p:nvSpPr>
          <p:cNvPr id="24" name="矩形: 圓角 13">
            <a:extLst>
              <a:ext uri="{FF2B5EF4-FFF2-40B4-BE49-F238E27FC236}">
                <a16:creationId xmlns:a16="http://schemas.microsoft.com/office/drawing/2014/main" id="{6C7E3003-D030-4FF2-88E9-21E06EF5C8C8}"/>
              </a:ext>
            </a:extLst>
          </p:cNvPr>
          <p:cNvSpPr/>
          <p:nvPr/>
        </p:nvSpPr>
        <p:spPr>
          <a:xfrm>
            <a:off x="803983" y="3618235"/>
            <a:ext cx="2710256" cy="1203822"/>
          </a:xfrm>
          <a:prstGeom prst="roundRect">
            <a:avLst>
              <a:gd name="adj" fmla="val 3442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cs typeface="+mn-ea"/>
                <a:sym typeface="+mn-lt"/>
              </a:rPr>
              <a:t>突破性設計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0FBA9F8-8A50-C07A-E280-B165F9D6BC80}"/>
              </a:ext>
            </a:extLst>
          </p:cNvPr>
          <p:cNvSpPr txBox="1"/>
          <p:nvPr/>
        </p:nvSpPr>
        <p:spPr>
          <a:xfrm>
            <a:off x="4254517" y="4027160"/>
            <a:ext cx="7038574" cy="1116530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marL="177800" indent="-177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為了各種虛擬化服務重新設計 </a:t>
            </a:r>
          </a:p>
          <a:p>
            <a:pPr marL="177800" indent="-177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超快速的</a:t>
            </a:r>
            <a:r>
              <a:rPr lang="en-US" altLang="zh-TW">
                <a:solidFill>
                  <a:srgbClr val="203864"/>
                </a:solidFill>
                <a:cs typeface="+mn-ea"/>
                <a:sym typeface="+mn-lt"/>
              </a:rPr>
              <a:t>VM</a:t>
            </a: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佈署</a:t>
            </a:r>
            <a:r>
              <a:rPr lang="en-US" altLang="zh-TW">
                <a:solidFill>
                  <a:srgbClr val="203864"/>
                </a:solidFill>
                <a:cs typeface="+mn-ea"/>
                <a:sym typeface="+mn-lt"/>
              </a:rPr>
              <a:t>/</a:t>
            </a: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遷移以及軟體服務響應</a:t>
            </a:r>
          </a:p>
        </p:txBody>
      </p:sp>
      <p:grpSp>
        <p:nvGrpSpPr>
          <p:cNvPr id="26" name="Google Shape;1112;gc428d55399_0_337">
            <a:extLst>
              <a:ext uri="{FF2B5EF4-FFF2-40B4-BE49-F238E27FC236}">
                <a16:creationId xmlns:a16="http://schemas.microsoft.com/office/drawing/2014/main" id="{AC06BE9A-BBA2-1744-BF3F-CEC0082ABDCB}"/>
              </a:ext>
            </a:extLst>
          </p:cNvPr>
          <p:cNvGrpSpPr/>
          <p:nvPr/>
        </p:nvGrpSpPr>
        <p:grpSpPr>
          <a:xfrm>
            <a:off x="3999542" y="5155202"/>
            <a:ext cx="8446458" cy="1317050"/>
            <a:chOff x="535858" y="2192097"/>
            <a:chExt cx="3078236" cy="4755000"/>
          </a:xfr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grpSpPr>
        <p:pic>
          <p:nvPicPr>
            <p:cNvPr id="27" name="Google Shape;1114;gc428d55399_0_337">
              <a:extLst>
                <a:ext uri="{FF2B5EF4-FFF2-40B4-BE49-F238E27FC236}">
                  <a16:creationId xmlns:a16="http://schemas.microsoft.com/office/drawing/2014/main" id="{3DFF3FE3-FCD4-1589-4C28-6FE763EAD10A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214611" y="4262204"/>
              <a:ext cx="4461411" cy="33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Google Shape;1113;gc428d55399_0_337">
              <a:extLst>
                <a:ext uri="{FF2B5EF4-FFF2-40B4-BE49-F238E27FC236}">
                  <a16:creationId xmlns:a16="http://schemas.microsoft.com/office/drawing/2014/main" id="{19FFE360-148B-56FB-0070-1380CBEEAEAE}"/>
                </a:ext>
              </a:extLst>
            </p:cNvPr>
            <p:cNvSpPr/>
            <p:nvPr/>
          </p:nvSpPr>
          <p:spPr>
            <a:xfrm>
              <a:off x="535858" y="2192097"/>
              <a:ext cx="2743200" cy="4755000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16000">
                  <a:schemeClr val="lt1">
                    <a:alpha val="96000"/>
                  </a:schemeClr>
                </a:gs>
                <a:gs pos="90000">
                  <a:srgbClr val="F5F5F5">
                    <a:alpha val="98000"/>
                  </a:srgbClr>
                </a:gs>
                <a:gs pos="100000">
                  <a:srgbClr val="BFBFBF">
                    <a:alpha val="56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矩形: 圓角 8">
            <a:extLst>
              <a:ext uri="{FF2B5EF4-FFF2-40B4-BE49-F238E27FC236}">
                <a16:creationId xmlns:a16="http://schemas.microsoft.com/office/drawing/2014/main" id="{D7623C8D-6C92-63A4-31B0-AD376DD3D2E3}"/>
              </a:ext>
            </a:extLst>
          </p:cNvPr>
          <p:cNvSpPr/>
          <p:nvPr/>
        </p:nvSpPr>
        <p:spPr>
          <a:xfrm>
            <a:off x="545362" y="5144406"/>
            <a:ext cx="3227498" cy="1317051"/>
          </a:xfrm>
          <a:prstGeom prst="roundRect">
            <a:avLst>
              <a:gd name="adj" fmla="val 0"/>
            </a:avLst>
          </a:prstGeom>
          <a:solidFill>
            <a:srgbClr val="0505AB">
              <a:alpha val="33000"/>
            </a:srgbClr>
          </a:solidFill>
          <a:ln w="19050">
            <a:solidFill>
              <a:schemeClr val="bg1">
                <a:alpha val="54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0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114CEAB-6142-7A95-577D-6AA0595B39B3}"/>
              </a:ext>
            </a:extLst>
          </p:cNvPr>
          <p:cNvSpPr txBox="1"/>
          <p:nvPr/>
        </p:nvSpPr>
        <p:spPr>
          <a:xfrm>
            <a:off x="4247489" y="5212469"/>
            <a:ext cx="6787609" cy="546466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TW" altLang="en-US" sz="2100" b="1">
                <a:ln w="0">
                  <a:noFill/>
                </a:ln>
                <a:solidFill>
                  <a:srgbClr val="203864"/>
                </a:solidFill>
                <a:cs typeface="+mn-ea"/>
                <a:sym typeface="+mn-lt"/>
              </a:rPr>
              <a:t>高度彈性的軟體定義及虛擬化技術</a:t>
            </a:r>
            <a:endParaRPr lang="en-US" altLang="zh-TW" sz="2100" b="1">
              <a:ln w="0">
                <a:noFill/>
              </a:ln>
              <a:solidFill>
                <a:srgbClr val="203864"/>
              </a:solidFill>
              <a:cs typeface="+mn-ea"/>
              <a:sym typeface="+mn-lt"/>
            </a:endParaRPr>
          </a:p>
        </p:txBody>
      </p:sp>
      <p:sp>
        <p:nvSpPr>
          <p:cNvPr id="32" name="矩形: 圓角 13">
            <a:extLst>
              <a:ext uri="{FF2B5EF4-FFF2-40B4-BE49-F238E27FC236}">
                <a16:creationId xmlns:a16="http://schemas.microsoft.com/office/drawing/2014/main" id="{2ED63D89-878D-AAB8-13A3-8B912744B914}"/>
              </a:ext>
            </a:extLst>
          </p:cNvPr>
          <p:cNvSpPr/>
          <p:nvPr/>
        </p:nvSpPr>
        <p:spPr>
          <a:xfrm>
            <a:off x="786663" y="5212469"/>
            <a:ext cx="2710256" cy="1203822"/>
          </a:xfrm>
          <a:prstGeom prst="roundRect">
            <a:avLst>
              <a:gd name="adj" fmla="val 3442"/>
            </a:avLst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zh-TW" altLang="en-US" sz="2800" b="1">
                <a:solidFill>
                  <a:schemeClr val="bg1"/>
                </a:solidFill>
                <a:cs typeface="+mn-ea"/>
                <a:sym typeface="+mn-lt"/>
              </a:rPr>
              <a:t>資料中心等級的技術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720FCAB-0DD1-36D0-37F5-132614800CF1}"/>
              </a:ext>
            </a:extLst>
          </p:cNvPr>
          <p:cNvSpPr txBox="1"/>
          <p:nvPr/>
        </p:nvSpPr>
        <p:spPr>
          <a:xfrm>
            <a:off x="4254517" y="5621394"/>
            <a:ext cx="7038574" cy="1116530"/>
          </a:xfrm>
          <a:prstGeom prst="rect">
            <a:avLst/>
          </a:prstGeom>
          <a:noFill/>
          <a:effectLst/>
        </p:spPr>
        <p:txBody>
          <a:bodyPr wrap="square" rtlCol="0" anchor="t" anchorCtr="0">
            <a:noAutofit/>
          </a:bodyPr>
          <a:lstStyle/>
          <a:p>
            <a:pPr marL="177800" indent="-177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簡化</a:t>
            </a:r>
            <a:r>
              <a:rPr lang="en-US" altLang="zh-TW">
                <a:solidFill>
                  <a:srgbClr val="203864"/>
                </a:solidFill>
                <a:cs typeface="+mn-ea"/>
                <a:sym typeface="+mn-lt"/>
              </a:rPr>
              <a:t>SD-Branch</a:t>
            </a: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的管理</a:t>
            </a:r>
            <a:r>
              <a:rPr lang="en-US" altLang="zh-TW">
                <a:solidFill>
                  <a:srgbClr val="203864"/>
                </a:solidFill>
                <a:cs typeface="+mn-ea"/>
                <a:sym typeface="+mn-lt"/>
              </a:rPr>
              <a:t>, </a:t>
            </a: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提升效率</a:t>
            </a:r>
          </a:p>
          <a:p>
            <a:pPr marL="177800" indent="-1778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遠端維運管理</a:t>
            </a:r>
            <a:r>
              <a:rPr lang="en-US" altLang="zh-TW">
                <a:solidFill>
                  <a:srgbClr val="203864"/>
                </a:solidFill>
                <a:cs typeface="+mn-ea"/>
                <a:sym typeface="+mn-lt"/>
              </a:rPr>
              <a:t>, </a:t>
            </a:r>
            <a:r>
              <a:rPr lang="zh-TW" altLang="en-US">
                <a:solidFill>
                  <a:srgbClr val="203864"/>
                </a:solidFill>
                <a:cs typeface="+mn-ea"/>
                <a:sym typeface="+mn-lt"/>
              </a:rPr>
              <a:t>省去大量人員移動的時間及金錢</a:t>
            </a:r>
          </a:p>
        </p:txBody>
      </p:sp>
    </p:spTree>
    <p:extLst>
      <p:ext uri="{BB962C8B-B14F-4D97-AF65-F5344CB8AC3E}">
        <p14:creationId xmlns:p14="http://schemas.microsoft.com/office/powerpoint/2010/main" val="366801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387437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QNE 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軟體架構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F812E46-E3E1-691C-232A-5770938C7AD4}"/>
              </a:ext>
            </a:extLst>
          </p:cNvPr>
          <p:cNvSpPr/>
          <p:nvPr/>
        </p:nvSpPr>
        <p:spPr>
          <a:xfrm>
            <a:off x="1124642" y="5806300"/>
            <a:ext cx="9769875" cy="833937"/>
          </a:xfrm>
          <a:prstGeom prst="rect">
            <a:avLst/>
          </a:prstGeom>
          <a:solidFill>
            <a:srgbClr val="0792C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" name="箭號: 向下 13">
            <a:extLst>
              <a:ext uri="{FF2B5EF4-FFF2-40B4-BE49-F238E27FC236}">
                <a16:creationId xmlns:a16="http://schemas.microsoft.com/office/drawing/2014/main" id="{27879FBB-29A1-02AD-19F4-D3FE6F73DFB6}"/>
              </a:ext>
            </a:extLst>
          </p:cNvPr>
          <p:cNvSpPr/>
          <p:nvPr/>
        </p:nvSpPr>
        <p:spPr>
          <a:xfrm>
            <a:off x="10223526" y="3300963"/>
            <a:ext cx="325120" cy="436880"/>
          </a:xfrm>
          <a:prstGeom prst="downArrow">
            <a:avLst/>
          </a:prstGeom>
          <a:noFill/>
          <a:ln>
            <a:solidFill>
              <a:schemeClr val="bg1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658A571-A2DE-88BD-B593-AD6774BBBAF6}"/>
              </a:ext>
            </a:extLst>
          </p:cNvPr>
          <p:cNvSpPr/>
          <p:nvPr/>
        </p:nvSpPr>
        <p:spPr>
          <a:xfrm>
            <a:off x="1151821" y="2567976"/>
            <a:ext cx="5082839" cy="1548211"/>
          </a:xfrm>
          <a:prstGeom prst="rect">
            <a:avLst/>
          </a:prstGeom>
          <a:solidFill>
            <a:srgbClr val="6296A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FC5E8D7-5D25-9135-3007-3B59D29F0A0D}"/>
              </a:ext>
            </a:extLst>
          </p:cNvPr>
          <p:cNvSpPr/>
          <p:nvPr/>
        </p:nvSpPr>
        <p:spPr>
          <a:xfrm>
            <a:off x="6515511" y="4154112"/>
            <a:ext cx="2006405" cy="1341777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77EB290-00CB-4A98-54C4-3D6F7DD80663}"/>
              </a:ext>
            </a:extLst>
          </p:cNvPr>
          <p:cNvSpPr/>
          <p:nvPr/>
        </p:nvSpPr>
        <p:spPr>
          <a:xfrm>
            <a:off x="1135833" y="4290355"/>
            <a:ext cx="5082839" cy="1341777"/>
          </a:xfrm>
          <a:prstGeom prst="rect">
            <a:avLst/>
          </a:prstGeom>
          <a:solidFill>
            <a:srgbClr val="6CB4F2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5669C45-8A7F-719D-AE3C-346F6AF936F2}"/>
              </a:ext>
            </a:extLst>
          </p:cNvPr>
          <p:cNvSpPr/>
          <p:nvPr/>
        </p:nvSpPr>
        <p:spPr>
          <a:xfrm>
            <a:off x="8802765" y="4139151"/>
            <a:ext cx="2091753" cy="13417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3BE9E7D-ECC0-E21B-50F0-29FFB568AECE}"/>
              </a:ext>
            </a:extLst>
          </p:cNvPr>
          <p:cNvGrpSpPr/>
          <p:nvPr/>
        </p:nvGrpSpPr>
        <p:grpSpPr>
          <a:xfrm>
            <a:off x="1316649" y="2896544"/>
            <a:ext cx="4779350" cy="397933"/>
            <a:chOff x="1316649" y="1332443"/>
            <a:chExt cx="4948852" cy="397933"/>
          </a:xfrm>
          <a:solidFill>
            <a:srgbClr val="FFFAEB"/>
          </a:solidFill>
        </p:grpSpPr>
        <p:sp>
          <p:nvSpPr>
            <p:cNvPr id="40" name="Shape 317">
              <a:extLst>
                <a:ext uri="{FF2B5EF4-FFF2-40B4-BE49-F238E27FC236}">
                  <a16:creationId xmlns:a16="http://schemas.microsoft.com/office/drawing/2014/main" id="{0C02F52D-9BFE-520C-A0E3-7E5F26E08609}"/>
                </a:ext>
              </a:extLst>
            </p:cNvPr>
            <p:cNvSpPr/>
            <p:nvPr/>
          </p:nvSpPr>
          <p:spPr>
            <a:xfrm>
              <a:off x="1316649" y="1332443"/>
              <a:ext cx="974063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45" name="Shape 317">
              <a:extLst>
                <a:ext uri="{FF2B5EF4-FFF2-40B4-BE49-F238E27FC236}">
                  <a16:creationId xmlns:a16="http://schemas.microsoft.com/office/drawing/2014/main" id="{7D05EE34-7AD1-875E-780D-B32214C8EC97}"/>
                </a:ext>
              </a:extLst>
            </p:cNvPr>
            <p:cNvSpPr/>
            <p:nvPr/>
          </p:nvSpPr>
          <p:spPr>
            <a:xfrm>
              <a:off x="2311571" y="1332443"/>
              <a:ext cx="974063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46" name="Shape 317">
              <a:extLst>
                <a:ext uri="{FF2B5EF4-FFF2-40B4-BE49-F238E27FC236}">
                  <a16:creationId xmlns:a16="http://schemas.microsoft.com/office/drawing/2014/main" id="{AE0E0A89-81D0-2837-C2EA-10DA05013A26}"/>
                </a:ext>
              </a:extLst>
            </p:cNvPr>
            <p:cNvSpPr/>
            <p:nvPr/>
          </p:nvSpPr>
          <p:spPr>
            <a:xfrm>
              <a:off x="3306493" y="1332443"/>
              <a:ext cx="974063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47" name="Shape 317">
              <a:extLst>
                <a:ext uri="{FF2B5EF4-FFF2-40B4-BE49-F238E27FC236}">
                  <a16:creationId xmlns:a16="http://schemas.microsoft.com/office/drawing/2014/main" id="{F7F2D09E-5EEB-FDB7-D5AD-1F0818FF6885}"/>
                </a:ext>
              </a:extLst>
            </p:cNvPr>
            <p:cNvSpPr/>
            <p:nvPr/>
          </p:nvSpPr>
          <p:spPr>
            <a:xfrm>
              <a:off x="4301414" y="1332443"/>
              <a:ext cx="974063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48" name="Shape 317">
              <a:extLst>
                <a:ext uri="{FF2B5EF4-FFF2-40B4-BE49-F238E27FC236}">
                  <a16:creationId xmlns:a16="http://schemas.microsoft.com/office/drawing/2014/main" id="{C3E4BC97-6A2F-FE5C-AB3A-9C4366C59FEE}"/>
                </a:ext>
              </a:extLst>
            </p:cNvPr>
            <p:cNvSpPr/>
            <p:nvPr/>
          </p:nvSpPr>
          <p:spPr>
            <a:xfrm>
              <a:off x="5291438" y="1332443"/>
              <a:ext cx="974063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607E01E-5DE9-1927-9934-D70464C5997F}"/>
              </a:ext>
            </a:extLst>
          </p:cNvPr>
          <p:cNvGrpSpPr/>
          <p:nvPr/>
        </p:nvGrpSpPr>
        <p:grpSpPr>
          <a:xfrm>
            <a:off x="1316649" y="3329497"/>
            <a:ext cx="4779351" cy="397933"/>
            <a:chOff x="1274214" y="3123251"/>
            <a:chExt cx="3823237" cy="397933"/>
          </a:xfrm>
          <a:solidFill>
            <a:srgbClr val="FFFAEB"/>
          </a:solidFill>
        </p:grpSpPr>
        <p:sp>
          <p:nvSpPr>
            <p:cNvPr id="49" name="Shape 317">
              <a:extLst>
                <a:ext uri="{FF2B5EF4-FFF2-40B4-BE49-F238E27FC236}">
                  <a16:creationId xmlns:a16="http://schemas.microsoft.com/office/drawing/2014/main" id="{ED225A00-F130-2D12-70E0-16B08E7BACB6}"/>
                </a:ext>
              </a:extLst>
            </p:cNvPr>
            <p:cNvSpPr/>
            <p:nvPr/>
          </p:nvSpPr>
          <p:spPr>
            <a:xfrm>
              <a:off x="1274214" y="3123251"/>
              <a:ext cx="940701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50" name="Shape 317">
              <a:extLst>
                <a:ext uri="{FF2B5EF4-FFF2-40B4-BE49-F238E27FC236}">
                  <a16:creationId xmlns:a16="http://schemas.microsoft.com/office/drawing/2014/main" id="{98E0E82F-EB21-25A1-0C5B-9C1D19A5CFD8}"/>
                </a:ext>
              </a:extLst>
            </p:cNvPr>
            <p:cNvSpPr/>
            <p:nvPr/>
          </p:nvSpPr>
          <p:spPr>
            <a:xfrm>
              <a:off x="2235059" y="3123251"/>
              <a:ext cx="940701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51" name="Shape 317">
              <a:extLst>
                <a:ext uri="{FF2B5EF4-FFF2-40B4-BE49-F238E27FC236}">
                  <a16:creationId xmlns:a16="http://schemas.microsoft.com/office/drawing/2014/main" id="{BD1F105E-E27F-22FF-66FD-FED92989D3EF}"/>
                </a:ext>
              </a:extLst>
            </p:cNvPr>
            <p:cNvSpPr/>
            <p:nvPr/>
          </p:nvSpPr>
          <p:spPr>
            <a:xfrm>
              <a:off x="3195905" y="3123251"/>
              <a:ext cx="940701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52" name="Shape 317">
              <a:extLst>
                <a:ext uri="{FF2B5EF4-FFF2-40B4-BE49-F238E27FC236}">
                  <a16:creationId xmlns:a16="http://schemas.microsoft.com/office/drawing/2014/main" id="{30514376-A6A3-5CDA-8C5C-EC897D93BF4B}"/>
                </a:ext>
              </a:extLst>
            </p:cNvPr>
            <p:cNvSpPr/>
            <p:nvPr/>
          </p:nvSpPr>
          <p:spPr>
            <a:xfrm>
              <a:off x="4156750" y="3123251"/>
              <a:ext cx="940701" cy="397933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D5B078B8-A2AA-C3A4-36B7-8A4D2C8B1340}"/>
              </a:ext>
            </a:extLst>
          </p:cNvPr>
          <p:cNvSpPr txBox="1"/>
          <p:nvPr/>
        </p:nvSpPr>
        <p:spPr>
          <a:xfrm>
            <a:off x="1160288" y="2568486"/>
            <a:ext cx="508284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>
                <a:solidFill>
                  <a:schemeClr val="bg1"/>
                </a:solidFill>
                <a:cs typeface="+mn-ea"/>
                <a:sym typeface="+mn-lt"/>
              </a:rPr>
              <a:t>Web UI</a:t>
            </a:r>
            <a:endParaRPr lang="zh-TW" altLang="en-US" sz="15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2AF0A392-8D91-F19B-BFAA-67C08B8976D6}"/>
              </a:ext>
            </a:extLst>
          </p:cNvPr>
          <p:cNvSpPr txBox="1"/>
          <p:nvPr/>
        </p:nvSpPr>
        <p:spPr>
          <a:xfrm>
            <a:off x="1315456" y="2885351"/>
            <a:ext cx="100032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>
                <a:cs typeface="+mn-ea"/>
                <a:sym typeface="+mn-lt"/>
              </a:rPr>
              <a:t>Control Panel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1F8987C5-74C5-2C33-5C6B-FBE69721A4CA}"/>
              </a:ext>
            </a:extLst>
          </p:cNvPr>
          <p:cNvSpPr txBox="1"/>
          <p:nvPr/>
        </p:nvSpPr>
        <p:spPr>
          <a:xfrm>
            <a:off x="2278834" y="2885209"/>
            <a:ext cx="100032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>
                <a:cs typeface="+mn-ea"/>
                <a:sym typeface="+mn-lt"/>
              </a:rPr>
              <a:t>Security Center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9DCC64AE-4F5F-DAEF-EFFC-402D4CB5799A}"/>
              </a:ext>
            </a:extLst>
          </p:cNvPr>
          <p:cNvSpPr txBox="1"/>
          <p:nvPr/>
        </p:nvSpPr>
        <p:spPr>
          <a:xfrm>
            <a:off x="3240874" y="2892472"/>
            <a:ext cx="100032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 err="1">
                <a:cs typeface="+mn-ea"/>
                <a:sym typeface="+mn-lt"/>
              </a:rPr>
              <a:t>QuLog</a:t>
            </a:r>
            <a:r>
              <a:rPr lang="en-US" altLang="zh-TW" sz="1150">
                <a:cs typeface="+mn-ea"/>
                <a:sym typeface="+mn-lt"/>
              </a:rPr>
              <a:t> Center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3C9037F9-C083-C5A5-69B9-3C2B5CA4374B}"/>
              </a:ext>
            </a:extLst>
          </p:cNvPr>
          <p:cNvSpPr txBox="1"/>
          <p:nvPr/>
        </p:nvSpPr>
        <p:spPr>
          <a:xfrm>
            <a:off x="4191552" y="2898680"/>
            <a:ext cx="100032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>
                <a:cs typeface="+mn-ea"/>
                <a:sym typeface="+mn-lt"/>
              </a:rPr>
              <a:t>Notification Center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52BDFB43-3F2B-9F77-411B-7012A42012D2}"/>
              </a:ext>
            </a:extLst>
          </p:cNvPr>
          <p:cNvSpPr txBox="1"/>
          <p:nvPr/>
        </p:nvSpPr>
        <p:spPr>
          <a:xfrm>
            <a:off x="5121034" y="2885209"/>
            <a:ext cx="100032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>
                <a:cs typeface="+mn-ea"/>
                <a:sym typeface="+mn-lt"/>
              </a:rPr>
              <a:t>Service Composer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0DCC6F38-758D-8FE7-3D85-963D1417DD93}"/>
              </a:ext>
            </a:extLst>
          </p:cNvPr>
          <p:cNvSpPr txBox="1"/>
          <p:nvPr/>
        </p:nvSpPr>
        <p:spPr>
          <a:xfrm>
            <a:off x="1420982" y="3330108"/>
            <a:ext cx="1000321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>
                <a:cs typeface="+mn-ea"/>
                <a:sym typeface="+mn-lt"/>
              </a:rPr>
              <a:t>Network Manager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8FD6A0EF-42A1-9773-7C1C-67E2362CBE88}"/>
              </a:ext>
            </a:extLst>
          </p:cNvPr>
          <p:cNvSpPr txBox="1"/>
          <p:nvPr/>
        </p:nvSpPr>
        <p:spPr>
          <a:xfrm>
            <a:off x="2643948" y="3326258"/>
            <a:ext cx="1000321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>
                <a:cs typeface="+mn-ea"/>
                <a:sym typeface="+mn-lt"/>
              </a:rPr>
              <a:t>Application Store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97CC8DD6-2D72-1658-6037-F5120157D8A0}"/>
              </a:ext>
            </a:extLst>
          </p:cNvPr>
          <p:cNvSpPr txBox="1"/>
          <p:nvPr/>
        </p:nvSpPr>
        <p:spPr>
          <a:xfrm>
            <a:off x="3543906" y="3395795"/>
            <a:ext cx="1480919" cy="260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err="1">
                <a:cs typeface="+mn-ea"/>
                <a:sym typeface="+mn-lt"/>
              </a:rPr>
              <a:t>myQNAPcloud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9490C7BE-C881-356A-9966-EC1F697EE020}"/>
              </a:ext>
            </a:extLst>
          </p:cNvPr>
          <p:cNvSpPr txBox="1"/>
          <p:nvPr/>
        </p:nvSpPr>
        <p:spPr>
          <a:xfrm>
            <a:off x="4986061" y="3323758"/>
            <a:ext cx="1000321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>
                <a:cs typeface="+mn-ea"/>
                <a:sym typeface="+mn-lt"/>
              </a:rPr>
              <a:t>Resource Monitor</a:t>
            </a:r>
            <a:endParaRPr lang="zh-TW" altLang="en-US" sz="1150">
              <a:cs typeface="+mn-ea"/>
              <a:sym typeface="+mn-lt"/>
            </a:endParaRPr>
          </a:p>
        </p:txBody>
      </p: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7CEAD303-5397-A9C6-CD40-89ED5E71FE24}"/>
              </a:ext>
            </a:extLst>
          </p:cNvPr>
          <p:cNvGrpSpPr/>
          <p:nvPr/>
        </p:nvGrpSpPr>
        <p:grpSpPr>
          <a:xfrm>
            <a:off x="1279809" y="4689872"/>
            <a:ext cx="2742801" cy="398730"/>
            <a:chOff x="1279809" y="4770170"/>
            <a:chExt cx="2639529" cy="398730"/>
          </a:xfrm>
          <a:solidFill>
            <a:srgbClr val="FDEBFF"/>
          </a:solidFill>
        </p:grpSpPr>
        <p:sp>
          <p:nvSpPr>
            <p:cNvPr id="71" name="Shape 317">
              <a:extLst>
                <a:ext uri="{FF2B5EF4-FFF2-40B4-BE49-F238E27FC236}">
                  <a16:creationId xmlns:a16="http://schemas.microsoft.com/office/drawing/2014/main" id="{47A8C95A-E2E8-1C6B-E851-2577B436F657}"/>
                </a:ext>
              </a:extLst>
            </p:cNvPr>
            <p:cNvSpPr/>
            <p:nvPr/>
          </p:nvSpPr>
          <p:spPr>
            <a:xfrm>
              <a:off x="1279809" y="4770170"/>
              <a:ext cx="1237973" cy="398730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72" name="Shape 317">
              <a:extLst>
                <a:ext uri="{FF2B5EF4-FFF2-40B4-BE49-F238E27FC236}">
                  <a16:creationId xmlns:a16="http://schemas.microsoft.com/office/drawing/2014/main" id="{C48CED04-6D16-D6A2-1C24-148E2DD4D1EF}"/>
                </a:ext>
              </a:extLst>
            </p:cNvPr>
            <p:cNvSpPr/>
            <p:nvPr/>
          </p:nvSpPr>
          <p:spPr>
            <a:xfrm>
              <a:off x="2538129" y="4770170"/>
              <a:ext cx="680374" cy="398730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73" name="Shape 317">
              <a:extLst>
                <a:ext uri="{FF2B5EF4-FFF2-40B4-BE49-F238E27FC236}">
                  <a16:creationId xmlns:a16="http://schemas.microsoft.com/office/drawing/2014/main" id="{8BEB0F17-F838-7737-DA0C-B4D291E7B3DE}"/>
                </a:ext>
              </a:extLst>
            </p:cNvPr>
            <p:cNvSpPr/>
            <p:nvPr/>
          </p:nvSpPr>
          <p:spPr>
            <a:xfrm>
              <a:off x="3238964" y="4770170"/>
              <a:ext cx="680374" cy="398730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DAA8FFE1-782A-56DD-FDB5-AB6EF06ADF33}"/>
              </a:ext>
            </a:extLst>
          </p:cNvPr>
          <p:cNvGrpSpPr/>
          <p:nvPr/>
        </p:nvGrpSpPr>
        <p:grpSpPr>
          <a:xfrm>
            <a:off x="1279808" y="5116596"/>
            <a:ext cx="2742803" cy="398730"/>
            <a:chOff x="1279808" y="5184194"/>
            <a:chExt cx="2973162" cy="398730"/>
          </a:xfrm>
          <a:solidFill>
            <a:srgbClr val="FDEBFF"/>
          </a:solidFill>
        </p:grpSpPr>
        <p:sp>
          <p:nvSpPr>
            <p:cNvPr id="74" name="Shape 317">
              <a:extLst>
                <a:ext uri="{FF2B5EF4-FFF2-40B4-BE49-F238E27FC236}">
                  <a16:creationId xmlns:a16="http://schemas.microsoft.com/office/drawing/2014/main" id="{F05DA7DF-877A-0AB5-0968-085BD836DA9C}"/>
                </a:ext>
              </a:extLst>
            </p:cNvPr>
            <p:cNvSpPr/>
            <p:nvPr/>
          </p:nvSpPr>
          <p:spPr>
            <a:xfrm>
              <a:off x="1279808" y="5184194"/>
              <a:ext cx="1473976" cy="398730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75" name="Shape 317">
              <a:extLst>
                <a:ext uri="{FF2B5EF4-FFF2-40B4-BE49-F238E27FC236}">
                  <a16:creationId xmlns:a16="http://schemas.microsoft.com/office/drawing/2014/main" id="{175A6584-9F13-6618-17DC-2500B2B37028}"/>
                </a:ext>
              </a:extLst>
            </p:cNvPr>
            <p:cNvSpPr/>
            <p:nvPr/>
          </p:nvSpPr>
          <p:spPr>
            <a:xfrm>
              <a:off x="2778994" y="5184194"/>
              <a:ext cx="1473976" cy="398730"/>
            </a:xfrm>
            <a:prstGeom prst="roundRect">
              <a:avLst>
                <a:gd name="adj" fmla="val 3565"/>
              </a:avLst>
            </a:prstGeom>
            <a:grpFill/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AE12C867-6513-1E6E-057B-1E6D90E0FBCB}"/>
              </a:ext>
            </a:extLst>
          </p:cNvPr>
          <p:cNvSpPr txBox="1"/>
          <p:nvPr/>
        </p:nvSpPr>
        <p:spPr>
          <a:xfrm>
            <a:off x="1319339" y="4768991"/>
            <a:ext cx="1170570" cy="260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 err="1">
                <a:cs typeface="+mn-ea"/>
                <a:sym typeface="+mn-lt"/>
              </a:rPr>
              <a:t>Oauth</a:t>
            </a:r>
            <a:r>
              <a:rPr lang="en-US" altLang="zh-TW" sz="1150">
                <a:cs typeface="+mn-ea"/>
                <a:sym typeface="+mn-lt"/>
              </a:rPr>
              <a:t> module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D45DFCB9-AE69-99A1-69F0-1A550813D6F4}"/>
              </a:ext>
            </a:extLst>
          </p:cNvPr>
          <p:cNvSpPr txBox="1"/>
          <p:nvPr/>
        </p:nvSpPr>
        <p:spPr>
          <a:xfrm>
            <a:off x="2620367" y="4668905"/>
            <a:ext cx="633388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>
                <a:cs typeface="+mn-ea"/>
                <a:sym typeface="+mn-lt"/>
              </a:rPr>
              <a:t>App APIs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588AE004-DE8E-8DC0-A5BF-E2350A9135E1}"/>
              </a:ext>
            </a:extLst>
          </p:cNvPr>
          <p:cNvSpPr txBox="1"/>
          <p:nvPr/>
        </p:nvSpPr>
        <p:spPr>
          <a:xfrm>
            <a:off x="3342724" y="4668905"/>
            <a:ext cx="679886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>
                <a:cs typeface="+mn-ea"/>
                <a:sym typeface="+mn-lt"/>
              </a:rPr>
              <a:t>System APIs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78034F72-58E0-D0D1-4217-47D0CB1B4337}"/>
              </a:ext>
            </a:extLst>
          </p:cNvPr>
          <p:cNvSpPr txBox="1"/>
          <p:nvPr/>
        </p:nvSpPr>
        <p:spPr>
          <a:xfrm>
            <a:off x="1305856" y="5115133"/>
            <a:ext cx="1327010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>
                <a:cs typeface="+mn-ea"/>
                <a:sym typeface="+mn-lt"/>
              </a:rPr>
              <a:t>Log &amp; Notification service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2FDE7B3C-875A-680A-E7CA-5E6842C3F592}"/>
              </a:ext>
            </a:extLst>
          </p:cNvPr>
          <p:cNvSpPr txBox="1"/>
          <p:nvPr/>
        </p:nvSpPr>
        <p:spPr>
          <a:xfrm>
            <a:off x="2662838" y="5191791"/>
            <a:ext cx="1327010" cy="260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>
                <a:cs typeface="+mn-ea"/>
                <a:sym typeface="+mn-lt"/>
              </a:rPr>
              <a:t>Network conf API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58509B2E-F19F-ADD8-AC2B-8ED745FA4347}"/>
              </a:ext>
            </a:extLst>
          </p:cNvPr>
          <p:cNvSpPr/>
          <p:nvPr/>
        </p:nvSpPr>
        <p:spPr>
          <a:xfrm>
            <a:off x="6515511" y="2658608"/>
            <a:ext cx="2006405" cy="1341777"/>
          </a:xfrm>
          <a:prstGeom prst="rect">
            <a:avLst/>
          </a:prstGeom>
          <a:solidFill>
            <a:srgbClr val="AFFFF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F9723181-991E-0B83-4CA5-45A6237788D4}"/>
              </a:ext>
            </a:extLst>
          </p:cNvPr>
          <p:cNvSpPr/>
          <p:nvPr/>
        </p:nvSpPr>
        <p:spPr>
          <a:xfrm>
            <a:off x="8802765" y="2643647"/>
            <a:ext cx="2006405" cy="1341777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EFDF2BC8-C376-C297-AEC3-00229AEEADA9}"/>
              </a:ext>
            </a:extLst>
          </p:cNvPr>
          <p:cNvSpPr/>
          <p:nvPr/>
        </p:nvSpPr>
        <p:spPr>
          <a:xfrm>
            <a:off x="7635259" y="2800885"/>
            <a:ext cx="769344" cy="1075074"/>
          </a:xfrm>
          <a:prstGeom prst="rect">
            <a:avLst/>
          </a:prstGeom>
          <a:solidFill>
            <a:srgbClr val="00A89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20" name="Shape 317">
            <a:extLst>
              <a:ext uri="{FF2B5EF4-FFF2-40B4-BE49-F238E27FC236}">
                <a16:creationId xmlns:a16="http://schemas.microsoft.com/office/drawing/2014/main" id="{B0B7BF99-8E62-D65D-A9FF-A699C0746563}"/>
              </a:ext>
            </a:extLst>
          </p:cNvPr>
          <p:cNvSpPr/>
          <p:nvPr/>
        </p:nvSpPr>
        <p:spPr>
          <a:xfrm>
            <a:off x="1545374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1" name="Shape 317">
            <a:extLst>
              <a:ext uri="{FF2B5EF4-FFF2-40B4-BE49-F238E27FC236}">
                <a16:creationId xmlns:a16="http://schemas.microsoft.com/office/drawing/2014/main" id="{E3438183-23F9-1811-B025-4DE0CBF9062F}"/>
              </a:ext>
            </a:extLst>
          </p:cNvPr>
          <p:cNvSpPr/>
          <p:nvPr/>
        </p:nvSpPr>
        <p:spPr>
          <a:xfrm>
            <a:off x="2814201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3" name="Shape 317">
            <a:extLst>
              <a:ext uri="{FF2B5EF4-FFF2-40B4-BE49-F238E27FC236}">
                <a16:creationId xmlns:a16="http://schemas.microsoft.com/office/drawing/2014/main" id="{A78B94F0-E0D1-AA8F-8FC4-9D94C456C5AE}"/>
              </a:ext>
            </a:extLst>
          </p:cNvPr>
          <p:cNvSpPr/>
          <p:nvPr/>
        </p:nvSpPr>
        <p:spPr>
          <a:xfrm>
            <a:off x="5351855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4" name="Shape 317">
            <a:extLst>
              <a:ext uri="{FF2B5EF4-FFF2-40B4-BE49-F238E27FC236}">
                <a16:creationId xmlns:a16="http://schemas.microsoft.com/office/drawing/2014/main" id="{CB12B604-F0BC-81B5-BA4C-CAE66E032209}"/>
              </a:ext>
            </a:extLst>
          </p:cNvPr>
          <p:cNvSpPr/>
          <p:nvPr/>
        </p:nvSpPr>
        <p:spPr>
          <a:xfrm>
            <a:off x="6620682" y="616995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5" name="Shape 317">
            <a:extLst>
              <a:ext uri="{FF2B5EF4-FFF2-40B4-BE49-F238E27FC236}">
                <a16:creationId xmlns:a16="http://schemas.microsoft.com/office/drawing/2014/main" id="{0E4A9F0B-BA62-B229-B5E5-CC92F87713B9}"/>
              </a:ext>
            </a:extLst>
          </p:cNvPr>
          <p:cNvSpPr/>
          <p:nvPr/>
        </p:nvSpPr>
        <p:spPr>
          <a:xfrm>
            <a:off x="7889509" y="6169955"/>
            <a:ext cx="1319475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6" name="Shape 317">
            <a:extLst>
              <a:ext uri="{FF2B5EF4-FFF2-40B4-BE49-F238E27FC236}">
                <a16:creationId xmlns:a16="http://schemas.microsoft.com/office/drawing/2014/main" id="{083EBD4C-DF54-2803-3A1D-D83802963BA5}"/>
              </a:ext>
            </a:extLst>
          </p:cNvPr>
          <p:cNvSpPr/>
          <p:nvPr/>
        </p:nvSpPr>
        <p:spPr>
          <a:xfrm>
            <a:off x="9239010" y="616995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C602737-B79E-D243-82C0-75E6FFDBB54D}"/>
              </a:ext>
            </a:extLst>
          </p:cNvPr>
          <p:cNvSpPr txBox="1"/>
          <p:nvPr/>
        </p:nvSpPr>
        <p:spPr>
          <a:xfrm>
            <a:off x="1309811" y="5858724"/>
            <a:ext cx="93705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>
                <a:solidFill>
                  <a:schemeClr val="bg1"/>
                </a:solidFill>
                <a:cs typeface="+mn-ea"/>
                <a:sym typeface="+mn-lt"/>
              </a:rPr>
              <a:t>QNE</a:t>
            </a:r>
            <a:r>
              <a:rPr lang="zh-TW" altLang="en-US" sz="15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500">
                <a:solidFill>
                  <a:schemeClr val="bg1"/>
                </a:solidFill>
                <a:cs typeface="+mn-ea"/>
                <a:sym typeface="+mn-lt"/>
              </a:rPr>
              <a:t>OS</a:t>
            </a:r>
            <a:r>
              <a:rPr lang="zh-TW" altLang="en-US" sz="15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500">
                <a:solidFill>
                  <a:schemeClr val="bg1"/>
                </a:solidFill>
                <a:cs typeface="+mn-ea"/>
                <a:sym typeface="+mn-lt"/>
              </a:rPr>
              <a:t>Base</a:t>
            </a:r>
            <a:endParaRPr lang="zh-TW" altLang="en-US" sz="15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A44A95C-3F60-06B3-68E3-1327E11D6E86}"/>
              </a:ext>
            </a:extLst>
          </p:cNvPr>
          <p:cNvSpPr txBox="1"/>
          <p:nvPr/>
        </p:nvSpPr>
        <p:spPr>
          <a:xfrm>
            <a:off x="1621583" y="6227961"/>
            <a:ext cx="10003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cs typeface="+mn-ea"/>
                <a:sym typeface="+mn-lt"/>
              </a:rPr>
              <a:t>Kernel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3464E654-894B-40BA-EBA9-8876ABF55434}"/>
              </a:ext>
            </a:extLst>
          </p:cNvPr>
          <p:cNvSpPr txBox="1"/>
          <p:nvPr/>
        </p:nvSpPr>
        <p:spPr>
          <a:xfrm>
            <a:off x="2941058" y="6227961"/>
            <a:ext cx="10003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cs typeface="+mn-ea"/>
                <a:sym typeface="+mn-lt"/>
              </a:rPr>
              <a:t>Drivers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E28158A-F724-6A2B-19B2-8978A2600B8A}"/>
              </a:ext>
            </a:extLst>
          </p:cNvPr>
          <p:cNvSpPr txBox="1"/>
          <p:nvPr/>
        </p:nvSpPr>
        <p:spPr>
          <a:xfrm>
            <a:off x="5514105" y="6227961"/>
            <a:ext cx="10003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cs typeface="+mn-ea"/>
                <a:sym typeface="+mn-lt"/>
              </a:rPr>
              <a:t>Network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231ADFC-35C8-9A10-C7BA-F28F9C530A8A}"/>
              </a:ext>
            </a:extLst>
          </p:cNvPr>
          <p:cNvSpPr txBox="1"/>
          <p:nvPr/>
        </p:nvSpPr>
        <p:spPr>
          <a:xfrm>
            <a:off x="9254265" y="6173727"/>
            <a:ext cx="1233434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TW" sz="1200">
                <a:cs typeface="+mn-ea"/>
                <a:sym typeface="+mn-lt"/>
              </a:rPr>
              <a:t>QNE System Library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CEAC7CA1-E066-07E0-268C-8A411825D448}"/>
              </a:ext>
            </a:extLst>
          </p:cNvPr>
          <p:cNvSpPr txBox="1"/>
          <p:nvPr/>
        </p:nvSpPr>
        <p:spPr>
          <a:xfrm>
            <a:off x="7848217" y="6160699"/>
            <a:ext cx="1410177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TW" sz="1200" err="1">
                <a:cs typeface="+mn-ea"/>
                <a:sym typeface="+mn-lt"/>
              </a:rPr>
              <a:t>Systemd</a:t>
            </a:r>
            <a:r>
              <a:rPr lang="en-US" altLang="zh-TW" sz="1200">
                <a:cs typeface="+mn-ea"/>
                <a:sym typeface="+mn-lt"/>
              </a:rPr>
              <a:t> (service management)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3AF68AB-58AD-526F-731B-FCD767DB0FB2}"/>
              </a:ext>
            </a:extLst>
          </p:cNvPr>
          <p:cNvSpPr txBox="1"/>
          <p:nvPr/>
        </p:nvSpPr>
        <p:spPr>
          <a:xfrm>
            <a:off x="6634350" y="6153581"/>
            <a:ext cx="1233434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TW" sz="1200" err="1">
                <a:cs typeface="+mn-ea"/>
                <a:sym typeface="+mn-lt"/>
              </a:rPr>
              <a:t>Dpkg</a:t>
            </a:r>
            <a:r>
              <a:rPr lang="en-US" altLang="zh-TW" sz="1200">
                <a:cs typeface="+mn-ea"/>
                <a:sym typeface="+mn-lt"/>
              </a:rPr>
              <a:t> (Package management)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B0931FEE-3241-D78F-0289-E707D35CA483}"/>
              </a:ext>
            </a:extLst>
          </p:cNvPr>
          <p:cNvSpPr txBox="1"/>
          <p:nvPr/>
        </p:nvSpPr>
        <p:spPr>
          <a:xfrm>
            <a:off x="7515832" y="3131391"/>
            <a:ext cx="1000321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>
                <a:solidFill>
                  <a:schemeClr val="bg1"/>
                </a:solidFill>
                <a:cs typeface="+mn-ea"/>
                <a:sym typeface="+mn-lt"/>
              </a:rPr>
              <a:t>Container App N</a:t>
            </a:r>
            <a:endParaRPr lang="zh-TW" altLang="en-US" sz="115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01" name="接點: 肘形 100">
            <a:extLst>
              <a:ext uri="{FF2B5EF4-FFF2-40B4-BE49-F238E27FC236}">
                <a16:creationId xmlns:a16="http://schemas.microsoft.com/office/drawing/2014/main" id="{0499CC4F-A86C-8B35-0FA0-6E755759907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52421" y="2259459"/>
            <a:ext cx="3254932" cy="3022223"/>
          </a:xfrm>
          <a:prstGeom prst="bentConnector3">
            <a:avLst>
              <a:gd name="adj1" fmla="val 87940"/>
            </a:avLst>
          </a:prstGeom>
          <a:ln w="19050" cap="rnd">
            <a:solidFill>
              <a:schemeClr val="bg1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接點: 肘形 110">
            <a:extLst>
              <a:ext uri="{FF2B5EF4-FFF2-40B4-BE49-F238E27FC236}">
                <a16:creationId xmlns:a16="http://schemas.microsoft.com/office/drawing/2014/main" id="{77EAEE37-FF9C-90EA-283D-DB73ACD175C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66205" y="3375802"/>
            <a:ext cx="4554883" cy="1215467"/>
          </a:xfrm>
          <a:prstGeom prst="bentConnector3">
            <a:avLst>
              <a:gd name="adj1" fmla="val -11341"/>
            </a:avLst>
          </a:prstGeom>
          <a:ln w="19050" cap="rnd">
            <a:solidFill>
              <a:srgbClr val="FFFF00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矩形 92">
            <a:extLst>
              <a:ext uri="{FF2B5EF4-FFF2-40B4-BE49-F238E27FC236}">
                <a16:creationId xmlns:a16="http://schemas.microsoft.com/office/drawing/2014/main" id="{9442D9D1-E15E-D8ED-113C-B0E23A9A77D5}"/>
              </a:ext>
            </a:extLst>
          </p:cNvPr>
          <p:cNvSpPr/>
          <p:nvPr/>
        </p:nvSpPr>
        <p:spPr>
          <a:xfrm>
            <a:off x="8904874" y="2815260"/>
            <a:ext cx="769344" cy="1075074"/>
          </a:xfrm>
          <a:prstGeom prst="rect">
            <a:avLst/>
          </a:prstGeom>
          <a:solidFill>
            <a:srgbClr val="F69136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74232852-3EC1-9B82-D3FF-D86F0A13B818}"/>
              </a:ext>
            </a:extLst>
          </p:cNvPr>
          <p:cNvSpPr/>
          <p:nvPr/>
        </p:nvSpPr>
        <p:spPr>
          <a:xfrm>
            <a:off x="9921148" y="2815260"/>
            <a:ext cx="769344" cy="1075074"/>
          </a:xfrm>
          <a:prstGeom prst="rect">
            <a:avLst/>
          </a:prstGeom>
          <a:solidFill>
            <a:srgbClr val="F69136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991F8CBF-EF23-C1D7-6BD4-A4CF33AE1D54}"/>
              </a:ext>
            </a:extLst>
          </p:cNvPr>
          <p:cNvSpPr txBox="1"/>
          <p:nvPr/>
        </p:nvSpPr>
        <p:spPr>
          <a:xfrm>
            <a:off x="8797002" y="3054146"/>
            <a:ext cx="1000321" cy="619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>
                <a:solidFill>
                  <a:schemeClr val="bg1"/>
                </a:solidFill>
                <a:cs typeface="+mn-ea"/>
                <a:sym typeface="+mn-lt"/>
              </a:rPr>
              <a:t>Virtual </a:t>
            </a:r>
            <a:r>
              <a:rPr lang="en-US" altLang="zh-TW" sz="1150" err="1">
                <a:solidFill>
                  <a:schemeClr val="bg1"/>
                </a:solidFill>
                <a:cs typeface="+mn-ea"/>
                <a:sym typeface="+mn-lt"/>
              </a:rPr>
              <a:t>Applicance</a:t>
            </a:r>
            <a:r>
              <a:rPr lang="en-US" altLang="zh-TW" sz="1150">
                <a:solidFill>
                  <a:schemeClr val="bg1"/>
                </a:solidFill>
                <a:cs typeface="+mn-ea"/>
                <a:sym typeface="+mn-lt"/>
              </a:rPr>
              <a:t> 1</a:t>
            </a:r>
            <a:endParaRPr lang="zh-TW" altLang="en-US" sz="115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A3217EAB-55AC-125B-FFE8-417F660F9B75}"/>
              </a:ext>
            </a:extLst>
          </p:cNvPr>
          <p:cNvSpPr txBox="1"/>
          <p:nvPr/>
        </p:nvSpPr>
        <p:spPr>
          <a:xfrm>
            <a:off x="9814643" y="3054146"/>
            <a:ext cx="1000321" cy="619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>
                <a:solidFill>
                  <a:schemeClr val="bg1"/>
                </a:solidFill>
                <a:cs typeface="+mn-ea"/>
                <a:sym typeface="+mn-lt"/>
              </a:rPr>
              <a:t>Virtual </a:t>
            </a:r>
            <a:r>
              <a:rPr lang="en-US" altLang="zh-TW" sz="1150" err="1">
                <a:solidFill>
                  <a:schemeClr val="bg1"/>
                </a:solidFill>
                <a:cs typeface="+mn-ea"/>
                <a:sym typeface="+mn-lt"/>
              </a:rPr>
              <a:t>Applicance</a:t>
            </a:r>
            <a:r>
              <a:rPr lang="en-US" altLang="zh-TW" sz="1150">
                <a:solidFill>
                  <a:schemeClr val="bg1"/>
                </a:solidFill>
                <a:cs typeface="+mn-ea"/>
                <a:sym typeface="+mn-lt"/>
              </a:rPr>
              <a:t> N</a:t>
            </a:r>
            <a:endParaRPr lang="zh-TW" altLang="en-US" sz="115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08454C9E-581B-CC66-89E7-6505B286D7A3}"/>
              </a:ext>
            </a:extLst>
          </p:cNvPr>
          <p:cNvSpPr txBox="1"/>
          <p:nvPr/>
        </p:nvSpPr>
        <p:spPr>
          <a:xfrm>
            <a:off x="8666960" y="4643114"/>
            <a:ext cx="236336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58">
                <a:solidFill>
                  <a:schemeClr val="bg1"/>
                </a:solidFill>
                <a:cs typeface="+mn-ea"/>
                <a:sym typeface="+mn-lt"/>
              </a:rPr>
              <a:t>KVM </a:t>
            </a:r>
          </a:p>
          <a:p>
            <a:pPr algn="ctr"/>
            <a:r>
              <a:rPr lang="en-US" altLang="zh-TW" sz="1458">
                <a:solidFill>
                  <a:schemeClr val="bg1"/>
                </a:solidFill>
                <a:cs typeface="+mn-ea"/>
                <a:sym typeface="+mn-lt"/>
              </a:rPr>
              <a:t>Virtualization Station</a:t>
            </a:r>
            <a:endParaRPr lang="zh-TW" altLang="en-US" sz="1458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A3874DE8-DE0D-90A6-821D-4E9835B917F5}"/>
              </a:ext>
            </a:extLst>
          </p:cNvPr>
          <p:cNvSpPr txBox="1"/>
          <p:nvPr/>
        </p:nvSpPr>
        <p:spPr>
          <a:xfrm>
            <a:off x="6410273" y="4638384"/>
            <a:ext cx="21841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58">
                <a:solidFill>
                  <a:schemeClr val="bg1"/>
                </a:solidFill>
                <a:cs typeface="+mn-ea"/>
                <a:sym typeface="+mn-lt"/>
              </a:rPr>
              <a:t>Docker Engine Container Station</a:t>
            </a:r>
            <a:endParaRPr lang="zh-TW" altLang="en-US" sz="1458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18" name="接點: 肘形 117">
            <a:extLst>
              <a:ext uri="{FF2B5EF4-FFF2-40B4-BE49-F238E27FC236}">
                <a16:creationId xmlns:a16="http://schemas.microsoft.com/office/drawing/2014/main" id="{5CA16305-3CBB-9910-6243-CF25D129801E}"/>
              </a:ext>
            </a:extLst>
          </p:cNvPr>
          <p:cNvCxnSpPr>
            <a:cxnSpLocks/>
          </p:cNvCxnSpPr>
          <p:nvPr/>
        </p:nvCxnSpPr>
        <p:spPr>
          <a:xfrm rot="5400000">
            <a:off x="5907666" y="3849132"/>
            <a:ext cx="1299838" cy="184097"/>
          </a:xfrm>
          <a:prstGeom prst="bentConnector3">
            <a:avLst>
              <a:gd name="adj1" fmla="val 322"/>
            </a:avLst>
          </a:prstGeom>
          <a:ln w="19050" cap="rnd">
            <a:solidFill>
              <a:srgbClr val="FFFF00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矩形 90">
            <a:extLst>
              <a:ext uri="{FF2B5EF4-FFF2-40B4-BE49-F238E27FC236}">
                <a16:creationId xmlns:a16="http://schemas.microsoft.com/office/drawing/2014/main" id="{47B826C0-1A9C-74FA-D927-2B53BBF0BC79}"/>
              </a:ext>
            </a:extLst>
          </p:cNvPr>
          <p:cNvSpPr/>
          <p:nvPr/>
        </p:nvSpPr>
        <p:spPr>
          <a:xfrm>
            <a:off x="6618985" y="2800885"/>
            <a:ext cx="769344" cy="1075074"/>
          </a:xfrm>
          <a:prstGeom prst="rect">
            <a:avLst/>
          </a:prstGeom>
          <a:solidFill>
            <a:srgbClr val="00A89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cs typeface="+mn-ea"/>
              <a:sym typeface="+mn-lt"/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73FC8B6B-A52C-261D-7E43-F37DE59B389E}"/>
              </a:ext>
            </a:extLst>
          </p:cNvPr>
          <p:cNvSpPr txBox="1"/>
          <p:nvPr/>
        </p:nvSpPr>
        <p:spPr>
          <a:xfrm>
            <a:off x="6493092" y="3122646"/>
            <a:ext cx="1000321" cy="440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>
                <a:solidFill>
                  <a:schemeClr val="bg1"/>
                </a:solidFill>
                <a:cs typeface="+mn-ea"/>
                <a:sym typeface="+mn-lt"/>
              </a:rPr>
              <a:t>Container App 1</a:t>
            </a:r>
            <a:endParaRPr lang="zh-TW" altLang="en-US" sz="115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28" name="接點: 肘形 127">
            <a:extLst>
              <a:ext uri="{FF2B5EF4-FFF2-40B4-BE49-F238E27FC236}">
                <a16:creationId xmlns:a16="http://schemas.microsoft.com/office/drawing/2014/main" id="{2478E54D-F9BB-F463-BD88-73C85C7E0247}"/>
              </a:ext>
            </a:extLst>
          </p:cNvPr>
          <p:cNvCxnSpPr>
            <a:cxnSpLocks/>
            <a:stCxn id="70" idx="0"/>
            <a:endCxn id="84" idx="0"/>
          </p:cNvCxnSpPr>
          <p:nvPr/>
        </p:nvCxnSpPr>
        <p:spPr>
          <a:xfrm rot="16200000" flipH="1">
            <a:off x="4175565" y="3315727"/>
            <a:ext cx="634460" cy="1548879"/>
          </a:xfrm>
          <a:prstGeom prst="bentConnector3">
            <a:avLst>
              <a:gd name="adj1" fmla="val 69392"/>
            </a:avLst>
          </a:prstGeom>
          <a:ln w="19050" cap="rnd">
            <a:solidFill>
              <a:srgbClr val="FFFF00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>
            <a:extLst>
              <a:ext uri="{FF2B5EF4-FFF2-40B4-BE49-F238E27FC236}">
                <a16:creationId xmlns:a16="http://schemas.microsoft.com/office/drawing/2014/main" id="{361A7250-1632-C7E3-474E-46DBA959D8D1}"/>
              </a:ext>
            </a:extLst>
          </p:cNvPr>
          <p:cNvSpPr/>
          <p:nvPr/>
        </p:nvSpPr>
        <p:spPr>
          <a:xfrm>
            <a:off x="4568266" y="4407396"/>
            <a:ext cx="1397938" cy="423334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6AE381DF-3718-98D7-56BB-1B65B7460A09}"/>
              </a:ext>
            </a:extLst>
          </p:cNvPr>
          <p:cNvSpPr txBox="1"/>
          <p:nvPr/>
        </p:nvSpPr>
        <p:spPr>
          <a:xfrm>
            <a:off x="4694936" y="4408277"/>
            <a:ext cx="1131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zh-TW" sz="1150" b="1" err="1">
                <a:solidFill>
                  <a:schemeClr val="bg1"/>
                </a:solidFill>
                <a:cs typeface="+mn-ea"/>
                <a:sym typeface="+mn-lt"/>
              </a:rPr>
              <a:t>Qservice</a:t>
            </a:r>
            <a:r>
              <a:rPr lang="en-US" altLang="zh-TW" sz="1150" b="1">
                <a:solidFill>
                  <a:schemeClr val="bg1"/>
                </a:solidFill>
                <a:cs typeface="+mn-ea"/>
                <a:sym typeface="+mn-lt"/>
              </a:rPr>
              <a:t> (API service)</a:t>
            </a:r>
            <a:endParaRPr lang="zh-TW" altLang="en-US" sz="115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Shape 317">
            <a:extLst>
              <a:ext uri="{FF2B5EF4-FFF2-40B4-BE49-F238E27FC236}">
                <a16:creationId xmlns:a16="http://schemas.microsoft.com/office/drawing/2014/main" id="{95C14184-95CD-E500-85BA-4E3D55FA8015}"/>
              </a:ext>
            </a:extLst>
          </p:cNvPr>
          <p:cNvSpPr/>
          <p:nvPr/>
        </p:nvSpPr>
        <p:spPr>
          <a:xfrm>
            <a:off x="1315456" y="3754965"/>
            <a:ext cx="4776650" cy="267785"/>
          </a:xfrm>
          <a:prstGeom prst="roundRect">
            <a:avLst>
              <a:gd name="adj" fmla="val 3565"/>
            </a:avLst>
          </a:prstGeom>
          <a:solidFill>
            <a:srgbClr val="FFFAEB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29A60A9-70B7-8779-FBED-DF597D9D9FA4}"/>
              </a:ext>
            </a:extLst>
          </p:cNvPr>
          <p:cNvSpPr txBox="1"/>
          <p:nvPr/>
        </p:nvSpPr>
        <p:spPr>
          <a:xfrm>
            <a:off x="3218195" y="3772936"/>
            <a:ext cx="1000321" cy="260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150">
                <a:cs typeface="+mn-ea"/>
                <a:sym typeface="+mn-lt"/>
              </a:rPr>
              <a:t>Desktop</a:t>
            </a:r>
            <a:endParaRPr lang="zh-TW" altLang="en-US" sz="1150">
              <a:cs typeface="+mn-ea"/>
              <a:sym typeface="+mn-lt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AA2C9A63-4426-C175-FFB9-0BDAAE9A0CB2}"/>
              </a:ext>
            </a:extLst>
          </p:cNvPr>
          <p:cNvSpPr/>
          <p:nvPr/>
        </p:nvSpPr>
        <p:spPr>
          <a:xfrm>
            <a:off x="4568266" y="5130545"/>
            <a:ext cx="1397938" cy="423334"/>
          </a:xfrm>
          <a:prstGeom prst="rect">
            <a:avLst/>
          </a:prstGeom>
          <a:solidFill>
            <a:srgbClr val="1DB9F7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18A407C3-E452-14B2-996B-B61ADFDF266C}"/>
              </a:ext>
            </a:extLst>
          </p:cNvPr>
          <p:cNvSpPr txBox="1"/>
          <p:nvPr/>
        </p:nvSpPr>
        <p:spPr>
          <a:xfrm>
            <a:off x="4677651" y="5240643"/>
            <a:ext cx="11316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zh-TW" sz="1150" b="1">
                <a:solidFill>
                  <a:schemeClr val="bg1"/>
                </a:solidFill>
                <a:cs typeface="+mn-ea"/>
                <a:sym typeface="+mn-lt"/>
              </a:rPr>
              <a:t>Cloud agent</a:t>
            </a:r>
            <a:endParaRPr lang="zh-TW" altLang="en-US" sz="115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Shape 317">
            <a:extLst>
              <a:ext uri="{FF2B5EF4-FFF2-40B4-BE49-F238E27FC236}">
                <a16:creationId xmlns:a16="http://schemas.microsoft.com/office/drawing/2014/main" id="{69BA72DE-0DE5-5758-FB26-E0B6FE7C35DC}"/>
              </a:ext>
            </a:extLst>
          </p:cNvPr>
          <p:cNvSpPr/>
          <p:nvPr/>
        </p:nvSpPr>
        <p:spPr>
          <a:xfrm>
            <a:off x="4083028" y="6167495"/>
            <a:ext cx="1233434" cy="397933"/>
          </a:xfrm>
          <a:prstGeom prst="roundRect">
            <a:avLst>
              <a:gd name="adj" fmla="val 3565"/>
            </a:avLst>
          </a:prstGeom>
          <a:solidFill>
            <a:srgbClr val="F0F1F4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86BF3EE2-5E06-A3E3-306C-3F585E9BF337}"/>
              </a:ext>
            </a:extLst>
          </p:cNvPr>
          <p:cNvSpPr txBox="1"/>
          <p:nvPr/>
        </p:nvSpPr>
        <p:spPr>
          <a:xfrm>
            <a:off x="4194630" y="6227961"/>
            <a:ext cx="10003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cs typeface="+mn-ea"/>
                <a:sym typeface="+mn-lt"/>
              </a:rPr>
              <a:t>Basic RFS</a:t>
            </a:r>
            <a:endParaRPr lang="zh-TW" altLang="en-US" sz="1200">
              <a:cs typeface="+mn-ea"/>
              <a:sym typeface="+mn-lt"/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BE458385-3AC9-D71B-E49C-999368A34D5F}"/>
              </a:ext>
            </a:extLst>
          </p:cNvPr>
          <p:cNvSpPr txBox="1"/>
          <p:nvPr/>
        </p:nvSpPr>
        <p:spPr>
          <a:xfrm>
            <a:off x="866931" y="4327234"/>
            <a:ext cx="375087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500">
                <a:solidFill>
                  <a:schemeClr val="bg1"/>
                </a:solidFill>
                <a:cs typeface="+mn-ea"/>
                <a:sym typeface="+mn-lt"/>
              </a:rPr>
              <a:t>System and Applications Services</a:t>
            </a:r>
            <a:endParaRPr lang="zh-TW" altLang="en-US" sz="15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1" name="箭號: 左-右雙向 140">
            <a:extLst>
              <a:ext uri="{FF2B5EF4-FFF2-40B4-BE49-F238E27FC236}">
                <a16:creationId xmlns:a16="http://schemas.microsoft.com/office/drawing/2014/main" id="{2EBFDC95-5CD1-85C7-331B-9B2AFEBAB826}"/>
              </a:ext>
            </a:extLst>
          </p:cNvPr>
          <p:cNvSpPr/>
          <p:nvPr/>
        </p:nvSpPr>
        <p:spPr>
          <a:xfrm rot="5400000">
            <a:off x="5127538" y="4858330"/>
            <a:ext cx="256993" cy="244272"/>
          </a:xfrm>
          <a:prstGeom prst="leftRightArrow">
            <a:avLst>
              <a:gd name="adj1" fmla="val 50000"/>
              <a:gd name="adj2" fmla="val 30871"/>
            </a:avLst>
          </a:prstGeom>
          <a:gradFill>
            <a:gsLst>
              <a:gs pos="89000">
                <a:schemeClr val="bg1">
                  <a:lumMod val="95000"/>
                  <a:alpha val="81000"/>
                </a:schemeClr>
              </a:gs>
              <a:gs pos="10000">
                <a:schemeClr val="bg1">
                  <a:alpha val="82000"/>
                </a:schemeClr>
              </a:gs>
            </a:gsLst>
            <a:lin ang="0" scaled="0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4" name="箭號: 左-右雙向 143">
            <a:extLst>
              <a:ext uri="{FF2B5EF4-FFF2-40B4-BE49-F238E27FC236}">
                <a16:creationId xmlns:a16="http://schemas.microsoft.com/office/drawing/2014/main" id="{E28C8276-A348-8BBE-5AC8-2893DCC21080}"/>
              </a:ext>
            </a:extLst>
          </p:cNvPr>
          <p:cNvSpPr/>
          <p:nvPr/>
        </p:nvSpPr>
        <p:spPr>
          <a:xfrm>
            <a:off x="4095086" y="5213024"/>
            <a:ext cx="425636" cy="248249"/>
          </a:xfrm>
          <a:prstGeom prst="leftRightArrow">
            <a:avLst>
              <a:gd name="adj1" fmla="val 50000"/>
              <a:gd name="adj2" fmla="val 30871"/>
            </a:avLst>
          </a:prstGeom>
          <a:gradFill>
            <a:gsLst>
              <a:gs pos="89000">
                <a:schemeClr val="bg1">
                  <a:lumMod val="95000"/>
                  <a:alpha val="81000"/>
                </a:schemeClr>
              </a:gs>
              <a:gs pos="10000">
                <a:schemeClr val="bg1">
                  <a:alpha val="82000"/>
                </a:schemeClr>
              </a:gs>
            </a:gsLst>
            <a:lin ang="0" scaled="0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5" name="箭號: 左-右雙向 144">
            <a:extLst>
              <a:ext uri="{FF2B5EF4-FFF2-40B4-BE49-F238E27FC236}">
                <a16:creationId xmlns:a16="http://schemas.microsoft.com/office/drawing/2014/main" id="{1244E59B-3520-4460-3F80-063748BE212B}"/>
              </a:ext>
            </a:extLst>
          </p:cNvPr>
          <p:cNvSpPr/>
          <p:nvPr/>
        </p:nvSpPr>
        <p:spPr>
          <a:xfrm rot="20100738">
            <a:off x="4085626" y="4714277"/>
            <a:ext cx="411635" cy="248249"/>
          </a:xfrm>
          <a:prstGeom prst="leftRightArrow">
            <a:avLst>
              <a:gd name="adj1" fmla="val 50000"/>
              <a:gd name="adj2" fmla="val 30871"/>
            </a:avLst>
          </a:prstGeom>
          <a:gradFill>
            <a:gsLst>
              <a:gs pos="89000">
                <a:schemeClr val="bg1">
                  <a:lumMod val="95000"/>
                  <a:alpha val="81000"/>
                </a:schemeClr>
              </a:gs>
              <a:gs pos="10000">
                <a:schemeClr val="bg1">
                  <a:alpha val="82000"/>
                </a:schemeClr>
              </a:gs>
            </a:gsLst>
            <a:lin ang="0" scaled="0"/>
          </a:gra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7" name="直線接點 146">
            <a:extLst>
              <a:ext uri="{FF2B5EF4-FFF2-40B4-BE49-F238E27FC236}">
                <a16:creationId xmlns:a16="http://schemas.microsoft.com/office/drawing/2014/main" id="{FAF5E529-1503-F0E5-BC3C-3598DEAFA11B}"/>
              </a:ext>
            </a:extLst>
          </p:cNvPr>
          <p:cNvCxnSpPr/>
          <p:nvPr/>
        </p:nvCxnSpPr>
        <p:spPr>
          <a:xfrm>
            <a:off x="7414518" y="3373119"/>
            <a:ext cx="198533" cy="0"/>
          </a:xfrm>
          <a:prstGeom prst="line">
            <a:avLst/>
          </a:prstGeom>
          <a:ln w="12700" cap="rnd">
            <a:solidFill>
              <a:srgbClr val="00A89C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直線接點 147">
            <a:extLst>
              <a:ext uri="{FF2B5EF4-FFF2-40B4-BE49-F238E27FC236}">
                <a16:creationId xmlns:a16="http://schemas.microsoft.com/office/drawing/2014/main" id="{2BC28242-496B-A30F-8943-5EBE8980F63E}"/>
              </a:ext>
            </a:extLst>
          </p:cNvPr>
          <p:cNvCxnSpPr/>
          <p:nvPr/>
        </p:nvCxnSpPr>
        <p:spPr>
          <a:xfrm>
            <a:off x="9698056" y="3373119"/>
            <a:ext cx="198533" cy="0"/>
          </a:xfrm>
          <a:prstGeom prst="line">
            <a:avLst/>
          </a:prstGeom>
          <a:ln w="12700" cap="rnd">
            <a:solidFill>
              <a:srgbClr val="F69136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圖片 148">
            <a:extLst>
              <a:ext uri="{FF2B5EF4-FFF2-40B4-BE49-F238E27FC236}">
                <a16:creationId xmlns:a16="http://schemas.microsoft.com/office/drawing/2014/main" id="{2EBE75C6-0B80-8E3B-9FD7-935CEDED4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6789" y="1707067"/>
            <a:ext cx="1570533" cy="77584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107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33">
            <a:extLst>
              <a:ext uri="{FF2B5EF4-FFF2-40B4-BE49-F238E27FC236}">
                <a16:creationId xmlns:a16="http://schemas.microsoft.com/office/drawing/2014/main" id="{B918DFBD-6264-36E3-6E41-F37667F69297}"/>
              </a:ext>
            </a:extLst>
          </p:cNvPr>
          <p:cNvSpPr/>
          <p:nvPr/>
        </p:nvSpPr>
        <p:spPr>
          <a:xfrm>
            <a:off x="737308" y="1993574"/>
            <a:ext cx="4954046" cy="4864425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1" name="矩形: 圓角 33">
            <a:extLst>
              <a:ext uri="{FF2B5EF4-FFF2-40B4-BE49-F238E27FC236}">
                <a16:creationId xmlns:a16="http://schemas.microsoft.com/office/drawing/2014/main" id="{F267CDC2-4B7B-3B4B-F13E-4FC5FEF64D3E}"/>
              </a:ext>
            </a:extLst>
          </p:cNvPr>
          <p:cNvSpPr/>
          <p:nvPr/>
        </p:nvSpPr>
        <p:spPr>
          <a:xfrm>
            <a:off x="6500646" y="1992428"/>
            <a:ext cx="4954046" cy="4864425"/>
          </a:xfrm>
          <a:prstGeom prst="roundRect">
            <a:avLst>
              <a:gd name="adj" fmla="val 234"/>
            </a:avLst>
          </a:prstGeom>
          <a:gradFill>
            <a:gsLst>
              <a:gs pos="0">
                <a:schemeClr val="bg1">
                  <a:alpha val="10000"/>
                </a:schemeClr>
              </a:gs>
              <a:gs pos="10000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  <a:effectLst>
            <a:outerShdw blurRad="431800" dist="368300" dir="576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83005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QNE 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vs 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傳統</a:t>
            </a:r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Linux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平台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矩形: 圓角 9">
            <a:extLst>
              <a:ext uri="{FF2B5EF4-FFF2-40B4-BE49-F238E27FC236}">
                <a16:creationId xmlns:a16="http://schemas.microsoft.com/office/drawing/2014/main" id="{7AA9C1CE-5CAF-43E8-9950-273C76C5EEDD}"/>
              </a:ext>
            </a:extLst>
          </p:cNvPr>
          <p:cNvSpPr/>
          <p:nvPr/>
        </p:nvSpPr>
        <p:spPr>
          <a:xfrm>
            <a:off x="7288826" y="4339812"/>
            <a:ext cx="3454400" cy="786199"/>
          </a:xfrm>
          <a:prstGeom prst="roundRect">
            <a:avLst>
              <a:gd name="adj" fmla="val 89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Linux 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箭號: 向下 3">
            <a:extLst>
              <a:ext uri="{FF2B5EF4-FFF2-40B4-BE49-F238E27FC236}">
                <a16:creationId xmlns:a16="http://schemas.microsoft.com/office/drawing/2014/main" id="{9301C87E-07F7-4AFA-ACF1-22BD46F04DEF}"/>
              </a:ext>
            </a:extLst>
          </p:cNvPr>
          <p:cNvSpPr/>
          <p:nvPr/>
        </p:nvSpPr>
        <p:spPr>
          <a:xfrm>
            <a:off x="7960697" y="3180499"/>
            <a:ext cx="325120" cy="436880"/>
          </a:xfrm>
          <a:prstGeom prst="downArrow">
            <a:avLst/>
          </a:prstGeom>
          <a:noFill/>
          <a:ln>
            <a:solidFill>
              <a:schemeClr val="bg1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6" name="箭號: 向下 13">
            <a:extLst>
              <a:ext uri="{FF2B5EF4-FFF2-40B4-BE49-F238E27FC236}">
                <a16:creationId xmlns:a16="http://schemas.microsoft.com/office/drawing/2014/main" id="{6777D032-F56D-4FEB-8F77-19ED41CF86C1}"/>
              </a:ext>
            </a:extLst>
          </p:cNvPr>
          <p:cNvSpPr/>
          <p:nvPr/>
        </p:nvSpPr>
        <p:spPr>
          <a:xfrm>
            <a:off x="9738019" y="3180499"/>
            <a:ext cx="325120" cy="436880"/>
          </a:xfrm>
          <a:prstGeom prst="downArrow">
            <a:avLst/>
          </a:prstGeom>
          <a:noFill/>
          <a:ln>
            <a:solidFill>
              <a:schemeClr val="bg1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752C2F0-5562-4284-9A97-8593A5969C3A}"/>
              </a:ext>
            </a:extLst>
          </p:cNvPr>
          <p:cNvSpPr txBox="1"/>
          <p:nvPr/>
        </p:nvSpPr>
        <p:spPr>
          <a:xfrm>
            <a:off x="5628641" y="4171325"/>
            <a:ext cx="985520" cy="786199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/>
            <a:r>
              <a:rPr lang="en-US" altLang="zh-TW" sz="2800" err="1">
                <a:solidFill>
                  <a:schemeClr val="bg1"/>
                </a:solidFill>
                <a:cs typeface="+mn-ea"/>
                <a:sym typeface="+mn-lt"/>
              </a:rPr>
              <a:t>v.s</a:t>
            </a:r>
            <a:r>
              <a:rPr lang="en-US" altLang="zh-TW" sz="2800">
                <a:solidFill>
                  <a:schemeClr val="bg1"/>
                </a:solidFill>
                <a:cs typeface="+mn-ea"/>
                <a:sym typeface="+mn-lt"/>
              </a:rPr>
              <a:t>.</a:t>
            </a:r>
            <a:endParaRPr lang="zh-TW" altLang="en-US" sz="2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D296A0-6AE7-4E02-B67D-A0E9D161C00D}"/>
              </a:ext>
            </a:extLst>
          </p:cNvPr>
          <p:cNvSpPr/>
          <p:nvPr/>
        </p:nvSpPr>
        <p:spPr>
          <a:xfrm>
            <a:off x="1515268" y="4263612"/>
            <a:ext cx="3454400" cy="862399"/>
          </a:xfrm>
          <a:prstGeom prst="rect">
            <a:avLst/>
          </a:prstGeom>
          <a:solidFill>
            <a:srgbClr val="6296A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QNE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3629205-E268-491A-ADD8-96C56935597D}"/>
              </a:ext>
            </a:extLst>
          </p:cNvPr>
          <p:cNvSpPr/>
          <p:nvPr/>
        </p:nvSpPr>
        <p:spPr>
          <a:xfrm>
            <a:off x="1515268" y="3706758"/>
            <a:ext cx="3454400" cy="439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OVS</a:t>
            </a:r>
            <a:r>
              <a:rPr lang="zh-TW" altLang="en-US">
                <a:cs typeface="+mn-ea"/>
                <a:sym typeface="+mn-lt"/>
              </a:rPr>
              <a:t> </a:t>
            </a:r>
            <a:r>
              <a:rPr lang="en-US" altLang="zh-TW">
                <a:cs typeface="+mn-ea"/>
                <a:sym typeface="+mn-lt"/>
              </a:rPr>
              <a:t>Virtualized Network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2F17295-6F41-439C-BD6B-9524D4694DAD}"/>
              </a:ext>
            </a:extLst>
          </p:cNvPr>
          <p:cNvSpPr/>
          <p:nvPr/>
        </p:nvSpPr>
        <p:spPr>
          <a:xfrm>
            <a:off x="1515268" y="3148252"/>
            <a:ext cx="3454400" cy="439720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Virtualization Station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5285C66-2A94-4B88-8E38-2F04835F1A0C}"/>
              </a:ext>
            </a:extLst>
          </p:cNvPr>
          <p:cNvSpPr/>
          <p:nvPr/>
        </p:nvSpPr>
        <p:spPr>
          <a:xfrm>
            <a:off x="3314854" y="2503420"/>
            <a:ext cx="1644654" cy="526046"/>
          </a:xfrm>
          <a:prstGeom prst="rect">
            <a:avLst/>
          </a:prstGeom>
          <a:solidFill>
            <a:srgbClr val="6CB4F2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Container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0E41392-C6B3-4297-8274-779F6A673DF1}"/>
              </a:ext>
            </a:extLst>
          </p:cNvPr>
          <p:cNvSpPr/>
          <p:nvPr/>
        </p:nvSpPr>
        <p:spPr>
          <a:xfrm>
            <a:off x="1505108" y="2503420"/>
            <a:ext cx="1644654" cy="5260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VM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A6856D6-A114-41FF-8695-7591D445F641}"/>
              </a:ext>
            </a:extLst>
          </p:cNvPr>
          <p:cNvSpPr/>
          <p:nvPr/>
        </p:nvSpPr>
        <p:spPr>
          <a:xfrm>
            <a:off x="7278666" y="4281364"/>
            <a:ext cx="3454400" cy="862399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Linux 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FA60F97-F338-41AC-B477-F5E158012463}"/>
              </a:ext>
            </a:extLst>
          </p:cNvPr>
          <p:cNvSpPr/>
          <p:nvPr/>
        </p:nvSpPr>
        <p:spPr>
          <a:xfrm>
            <a:off x="7278666" y="3724510"/>
            <a:ext cx="3454400" cy="439719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File system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8EA3309-D53D-4EDB-8DB7-F2EC2CB3823F}"/>
              </a:ext>
            </a:extLst>
          </p:cNvPr>
          <p:cNvSpPr/>
          <p:nvPr/>
        </p:nvSpPr>
        <p:spPr>
          <a:xfrm>
            <a:off x="9078252" y="2521172"/>
            <a:ext cx="1644654" cy="526046"/>
          </a:xfrm>
          <a:prstGeom prst="rect">
            <a:avLst/>
          </a:prstGeom>
          <a:solidFill>
            <a:srgbClr val="6CB4F2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Database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5D3102-1546-4CB3-8355-F6BC68815D8B}"/>
              </a:ext>
            </a:extLst>
          </p:cNvPr>
          <p:cNvSpPr/>
          <p:nvPr/>
        </p:nvSpPr>
        <p:spPr>
          <a:xfrm>
            <a:off x="7268506" y="2521172"/>
            <a:ext cx="1644654" cy="5260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cs typeface="+mn-ea"/>
                <a:sym typeface="+mn-lt"/>
              </a:rPr>
              <a:t>File Server</a:t>
            </a:r>
            <a:endParaRPr lang="zh-TW" altLang="en-US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D71A7F1-9719-45BD-AF77-ED21F119D21B}"/>
              </a:ext>
            </a:extLst>
          </p:cNvPr>
          <p:cNvSpPr txBox="1"/>
          <p:nvPr/>
        </p:nvSpPr>
        <p:spPr>
          <a:xfrm>
            <a:off x="889238" y="5414133"/>
            <a:ext cx="4650186" cy="14427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ts val="2600"/>
              </a:lnSpc>
              <a:spcBef>
                <a:spcPts val="500"/>
              </a:spcBef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QNE</a:t>
            </a:r>
          </a:p>
          <a:p>
            <a:pPr algn="ctr">
              <a:lnSpc>
                <a:spcPts val="2600"/>
              </a:lnSpc>
              <a:spcBef>
                <a:spcPts val="500"/>
              </a:spcBef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虛擬機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(VM),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 服務及軟體容器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(Container)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架構在虛擬機管理器上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(Hypervisor) 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C10C715-6192-41C7-8AD1-A1CDD73A7649}"/>
              </a:ext>
            </a:extLst>
          </p:cNvPr>
          <p:cNvSpPr txBox="1"/>
          <p:nvPr/>
        </p:nvSpPr>
        <p:spPr>
          <a:xfrm>
            <a:off x="6905029" y="5467699"/>
            <a:ext cx="4145280" cy="1442720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lstStyle/>
          <a:p>
            <a:pPr algn="ctr">
              <a:lnSpc>
                <a:spcPts val="2600"/>
              </a:lnSpc>
              <a:spcBef>
                <a:spcPts val="500"/>
              </a:spcBef>
            </a:pPr>
            <a:r>
              <a:rPr lang="en-US" altLang="zh-TW" sz="2000" b="1">
                <a:solidFill>
                  <a:schemeClr val="bg1"/>
                </a:solidFill>
                <a:cs typeface="+mn-ea"/>
                <a:sym typeface="+mn-lt"/>
              </a:rPr>
              <a:t>Linux Server</a:t>
            </a:r>
          </a:p>
          <a:p>
            <a:pPr algn="ctr">
              <a:lnSpc>
                <a:spcPts val="2600"/>
              </a:lnSpc>
              <a:spcBef>
                <a:spcPts val="500"/>
              </a:spcBef>
            </a:pP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各種應用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(e.g., Database)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直接安裝在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Linux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上並調用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Linux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提供的資源</a:t>
            </a:r>
          </a:p>
        </p:txBody>
      </p:sp>
    </p:spTree>
    <p:extLst>
      <p:ext uri="{BB962C8B-B14F-4D97-AF65-F5344CB8AC3E}">
        <p14:creationId xmlns:p14="http://schemas.microsoft.com/office/powerpoint/2010/main" val="1521752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94675" y="449630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rgbClr val="203864"/>
                </a:solidFill>
                <a:cs typeface="+mn-ea"/>
                <a:sym typeface="+mn-lt"/>
              </a:rPr>
              <a:t>Service composer </a:t>
            </a:r>
            <a:r>
              <a:rPr lang="zh-TW" altLang="en-US" sz="4600" b="1">
                <a:solidFill>
                  <a:srgbClr val="203864"/>
                </a:solidFill>
                <a:cs typeface="+mn-ea"/>
                <a:sym typeface="+mn-lt"/>
              </a:rPr>
              <a:t>橫向網路服務串接</a:t>
            </a:r>
            <a:endParaRPr lang="en-US" altLang="zh-TW" sz="4600" b="1">
              <a:solidFill>
                <a:srgbClr val="203864"/>
              </a:solidFill>
              <a:cs typeface="+mn-ea"/>
              <a:sym typeface="+mn-lt"/>
            </a:endParaRPr>
          </a:p>
        </p:txBody>
      </p:sp>
      <p:pic>
        <p:nvPicPr>
          <p:cNvPr id="15" name="圖片 14" descr="一張含有 監視器, 電腦, 螢幕 的圖片&#10;&#10;自動產生的描述">
            <a:extLst>
              <a:ext uri="{FF2B5EF4-FFF2-40B4-BE49-F238E27FC236}">
                <a16:creationId xmlns:a16="http://schemas.microsoft.com/office/drawing/2014/main" id="{A7FA2398-4162-477F-96A8-803E5D36E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266" y="2107197"/>
            <a:ext cx="7638498" cy="430117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7" name="矩形: 圓角 5">
            <a:extLst>
              <a:ext uri="{FF2B5EF4-FFF2-40B4-BE49-F238E27FC236}">
                <a16:creationId xmlns:a16="http://schemas.microsoft.com/office/drawing/2014/main" id="{2F7AD4EE-E884-4909-BF32-95CDAEC80AFB}"/>
              </a:ext>
            </a:extLst>
          </p:cNvPr>
          <p:cNvSpPr/>
          <p:nvPr/>
        </p:nvSpPr>
        <p:spPr>
          <a:xfrm>
            <a:off x="5594818" y="2695909"/>
            <a:ext cx="5541358" cy="3658975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380298" y="2285198"/>
            <a:ext cx="3749802" cy="3449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圖形化使用介面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以直覺方式建立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拖曳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串連各項虛擬化服務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簡單易用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342900" indent="-3429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視覺化的虛擬網路拓樸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方便查詢調整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.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讓您的虛擬化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IT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不再是在一團雲霧中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  <p:sp>
        <p:nvSpPr>
          <p:cNvPr id="8" name="矩形: 圓角 5">
            <a:extLst>
              <a:ext uri="{FF2B5EF4-FFF2-40B4-BE49-F238E27FC236}">
                <a16:creationId xmlns:a16="http://schemas.microsoft.com/office/drawing/2014/main" id="{0776413D-825F-B3B3-5E93-91520E2E12D0}"/>
              </a:ext>
            </a:extLst>
          </p:cNvPr>
          <p:cNvSpPr/>
          <p:nvPr/>
        </p:nvSpPr>
        <p:spPr>
          <a:xfrm>
            <a:off x="4511083" y="2695909"/>
            <a:ext cx="916050" cy="3658975"/>
          </a:xfrm>
          <a:prstGeom prst="roundRect">
            <a:avLst>
              <a:gd name="adj" fmla="val 0"/>
            </a:avLst>
          </a:prstGeom>
          <a:noFill/>
          <a:ln w="38100">
            <a:solidFill>
              <a:schemeClr val="accent2"/>
            </a:solidFill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2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1986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92F5836-C37F-47B1-9DE9-69A79802D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42" y="2219226"/>
            <a:ext cx="7326709" cy="3964242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CPU 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資源安排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8000297" y="2227693"/>
            <a:ext cx="3717570" cy="2598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buClr>
                <a:srgbClr val="FF5F16"/>
              </a:buClr>
              <a:buSzPct val="95000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使用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CPU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Pinning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功能妥善安排各個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VM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或服務占用的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CPU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資源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當設備忙碌時確保最關鍵服務的品質</a:t>
            </a:r>
            <a:endParaRPr lang="en-US" altLang="zh-TW" sz="20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ts val="4000"/>
              </a:lnSpc>
              <a:buClr>
                <a:srgbClr val="FF5F16"/>
              </a:buClr>
              <a:buSzPct val="95000"/>
            </a:pP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5513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0595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可佈署的服務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1078134" y="2124116"/>
            <a:ext cx="4513436" cy="1502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  <a:spcBef>
                <a:spcPts val="2500"/>
              </a:spcBef>
              <a:buClr>
                <a:srgbClr val="FF5F16"/>
              </a:buClr>
              <a:buSzPct val="95000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下列服務經過時測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可順利穩定的運行在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QNE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上</a:t>
            </a:r>
            <a:b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26364D97-74A8-168C-4027-F16D616A04C2}"/>
              </a:ext>
            </a:extLst>
          </p:cNvPr>
          <p:cNvSpPr txBox="1"/>
          <p:nvPr/>
        </p:nvSpPr>
        <p:spPr>
          <a:xfrm>
            <a:off x="1080527" y="3233527"/>
            <a:ext cx="4513436" cy="325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lnSpc>
                <a:spcPts val="3500"/>
              </a:lnSpc>
              <a:spcBef>
                <a:spcPts val="5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000" err="1">
                <a:ln w="0"/>
                <a:solidFill>
                  <a:schemeClr val="bg1"/>
                </a:solidFill>
                <a:cs typeface="+mn-ea"/>
                <a:sym typeface="+mn-lt"/>
              </a:rPr>
              <a:t>pfSense</a:t>
            </a: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防火牆</a:t>
            </a: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路由器</a:t>
            </a: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)</a:t>
            </a:r>
          </a:p>
          <a:p>
            <a:pPr marL="271463" indent="-271463">
              <a:lnSpc>
                <a:spcPts val="3500"/>
              </a:lnSpc>
              <a:spcBef>
                <a:spcPts val="5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000" err="1">
                <a:ln w="0"/>
                <a:solidFill>
                  <a:schemeClr val="bg1"/>
                </a:solidFill>
                <a:cs typeface="+mn-ea"/>
                <a:sym typeface="+mn-lt"/>
              </a:rPr>
              <a:t>MikroTik</a:t>
            </a: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路由器</a:t>
            </a: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)</a:t>
            </a:r>
          </a:p>
          <a:p>
            <a:pPr marL="271463" indent="-271463">
              <a:lnSpc>
                <a:spcPts val="3500"/>
              </a:lnSpc>
              <a:spcBef>
                <a:spcPts val="5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Zabbix</a:t>
            </a: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網路管理</a:t>
            </a: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)</a:t>
            </a:r>
          </a:p>
          <a:p>
            <a:pPr marL="271463" indent="-271463">
              <a:lnSpc>
                <a:spcPts val="3500"/>
              </a:lnSpc>
              <a:spcBef>
                <a:spcPts val="5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000" err="1">
                <a:ln w="0"/>
                <a:solidFill>
                  <a:schemeClr val="bg1"/>
                </a:solidFill>
                <a:cs typeface="+mn-ea"/>
                <a:sym typeface="+mn-lt"/>
              </a:rPr>
              <a:t>OpenWRT</a:t>
            </a:r>
            <a:endParaRPr lang="en-US" altLang="zh-TW" sz="20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71463" indent="-271463">
              <a:lnSpc>
                <a:spcPts val="3500"/>
              </a:lnSpc>
              <a:spcBef>
                <a:spcPts val="5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Virtual Switch</a:t>
            </a:r>
          </a:p>
          <a:p>
            <a:pPr marL="342900" indent="-3429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D201B949-66AD-AE27-1B81-689720BC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08" y="5181003"/>
            <a:ext cx="3516765" cy="673826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ECE63859-0B3A-9B07-F543-9CDCF6030984}"/>
              </a:ext>
            </a:extLst>
          </p:cNvPr>
          <p:cNvSpPr txBox="1"/>
          <p:nvPr/>
        </p:nvSpPr>
        <p:spPr>
          <a:xfrm>
            <a:off x="7165539" y="5948243"/>
            <a:ext cx="2302609" cy="38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err="1">
                <a:solidFill>
                  <a:schemeClr val="bg1"/>
                </a:solidFill>
                <a:cs typeface="+mn-ea"/>
                <a:sym typeface="+mn-lt"/>
              </a:rPr>
              <a:t>QuCPE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D36D1C94-1520-CDA8-4747-5B5183C2725E}"/>
              </a:ext>
            </a:extLst>
          </p:cNvPr>
          <p:cNvSpPr/>
          <p:nvPr/>
        </p:nvSpPr>
        <p:spPr>
          <a:xfrm>
            <a:off x="7219787" y="2220107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>
            <a:solidFill>
              <a:srgbClr val="95EFF9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0CDF9F62-521D-D8AD-B67E-D586FC224EF7}"/>
              </a:ext>
            </a:extLst>
          </p:cNvPr>
          <p:cNvSpPr/>
          <p:nvPr/>
        </p:nvSpPr>
        <p:spPr>
          <a:xfrm>
            <a:off x="6096000" y="3900012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>
            <a:solidFill>
              <a:srgbClr val="95EFF9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2037A862-507D-286E-B51D-9806606A05B0}"/>
              </a:ext>
            </a:extLst>
          </p:cNvPr>
          <p:cNvSpPr/>
          <p:nvPr/>
        </p:nvSpPr>
        <p:spPr>
          <a:xfrm>
            <a:off x="8402021" y="3900012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>
            <a:solidFill>
              <a:srgbClr val="95EFF9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86B34642-FBB0-5844-EC83-61C0F8DE95B2}"/>
              </a:ext>
            </a:extLst>
          </p:cNvPr>
          <p:cNvSpPr/>
          <p:nvPr/>
        </p:nvSpPr>
        <p:spPr>
          <a:xfrm>
            <a:off x="7135856" y="4808520"/>
            <a:ext cx="2404123" cy="495523"/>
          </a:xfrm>
          <a:prstGeom prst="roundRect">
            <a:avLst>
              <a:gd name="adj" fmla="val 7446"/>
            </a:avLst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0EFD3B9-72A4-748A-7C14-C5957DCFB27D}"/>
              </a:ext>
            </a:extLst>
          </p:cNvPr>
          <p:cNvSpPr txBox="1"/>
          <p:nvPr/>
        </p:nvSpPr>
        <p:spPr>
          <a:xfrm>
            <a:off x="7222789" y="4861601"/>
            <a:ext cx="2302609" cy="38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cs typeface="+mn-ea"/>
                <a:sym typeface="+mn-lt"/>
              </a:rPr>
              <a:t>QNE OS</a:t>
            </a:r>
            <a:endParaRPr lang="zh-TW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2FE9F51F-991F-06A3-529F-250D1BD95505}"/>
              </a:ext>
            </a:extLst>
          </p:cNvPr>
          <p:cNvSpPr/>
          <p:nvPr/>
        </p:nvSpPr>
        <p:spPr>
          <a:xfrm>
            <a:off x="6096000" y="3069820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>
            <a:solidFill>
              <a:srgbClr val="95EFF9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F50FC826-C483-791A-2181-031CAC469BED}"/>
              </a:ext>
            </a:extLst>
          </p:cNvPr>
          <p:cNvSpPr/>
          <p:nvPr/>
        </p:nvSpPr>
        <p:spPr>
          <a:xfrm>
            <a:off x="8402021" y="3069820"/>
            <a:ext cx="2079712" cy="669435"/>
          </a:xfrm>
          <a:prstGeom prst="roundRect">
            <a:avLst>
              <a:gd name="adj" fmla="val 4667"/>
            </a:avLst>
          </a:prstGeom>
          <a:noFill/>
          <a:ln w="25400" cap="rnd">
            <a:solidFill>
              <a:srgbClr val="95EFF9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BC5496A-B9F3-244E-51E9-A1D5DC0411A8}"/>
              </a:ext>
            </a:extLst>
          </p:cNvPr>
          <p:cNvSpPr txBox="1"/>
          <p:nvPr/>
        </p:nvSpPr>
        <p:spPr>
          <a:xfrm>
            <a:off x="7246297" y="2366244"/>
            <a:ext cx="1443843" cy="38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err="1">
                <a:solidFill>
                  <a:srgbClr val="F4FDFE"/>
                </a:solidFill>
                <a:cs typeface="+mn-ea"/>
                <a:sym typeface="+mn-lt"/>
              </a:rPr>
              <a:t>Pfsense</a:t>
            </a:r>
            <a:endParaRPr lang="zh-TW" altLang="en-US">
              <a:solidFill>
                <a:srgbClr val="F4FDFE"/>
              </a:solidFill>
              <a:cs typeface="+mn-ea"/>
              <a:sym typeface="+mn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4B892D9-E930-48D2-A793-DD581370FA8E}"/>
              </a:ext>
            </a:extLst>
          </p:cNvPr>
          <p:cNvSpPr txBox="1"/>
          <p:nvPr/>
        </p:nvSpPr>
        <p:spPr>
          <a:xfrm>
            <a:off x="6155449" y="3209578"/>
            <a:ext cx="1443843" cy="38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err="1">
                <a:solidFill>
                  <a:srgbClr val="F4FDFE"/>
                </a:solidFill>
                <a:cs typeface="+mn-ea"/>
                <a:sym typeface="+mn-lt"/>
              </a:rPr>
              <a:t>RouterOS</a:t>
            </a:r>
            <a:endParaRPr lang="zh-TW" altLang="en-US">
              <a:solidFill>
                <a:srgbClr val="F4FDFE"/>
              </a:solidFill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0BF43566-8175-E764-10A2-1A9CF3F7E5C3}"/>
              </a:ext>
            </a:extLst>
          </p:cNvPr>
          <p:cNvSpPr txBox="1"/>
          <p:nvPr/>
        </p:nvSpPr>
        <p:spPr>
          <a:xfrm>
            <a:off x="6180524" y="3902993"/>
            <a:ext cx="1443843" cy="638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>
                <a:solidFill>
                  <a:srgbClr val="F4FDFE"/>
                </a:solidFill>
                <a:cs typeface="+mn-ea"/>
                <a:sym typeface="+mn-lt"/>
              </a:rPr>
              <a:t>Virtual</a:t>
            </a:r>
          </a:p>
          <a:p>
            <a:pPr>
              <a:lnSpc>
                <a:spcPts val="2000"/>
              </a:lnSpc>
            </a:pPr>
            <a:r>
              <a:rPr lang="en-US" altLang="zh-TW">
                <a:solidFill>
                  <a:srgbClr val="F4FDFE"/>
                </a:solidFill>
                <a:cs typeface="+mn-ea"/>
                <a:sym typeface="+mn-lt"/>
              </a:rPr>
              <a:t>switch</a:t>
            </a:r>
            <a:endParaRPr lang="zh-TW" altLang="en-US">
              <a:solidFill>
                <a:srgbClr val="F4FDFE"/>
              </a:solidFill>
              <a:cs typeface="+mn-ea"/>
              <a:sym typeface="+mn-lt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176CF99-BD07-792E-1E60-4EA8F2575994}"/>
              </a:ext>
            </a:extLst>
          </p:cNvPr>
          <p:cNvSpPr txBox="1"/>
          <p:nvPr/>
        </p:nvSpPr>
        <p:spPr>
          <a:xfrm>
            <a:off x="8441210" y="3198780"/>
            <a:ext cx="1443843" cy="389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err="1">
                <a:solidFill>
                  <a:srgbClr val="F4FDFE"/>
                </a:solidFill>
                <a:cs typeface="+mn-ea"/>
                <a:sym typeface="+mn-lt"/>
              </a:rPr>
              <a:t>OpenWRT</a:t>
            </a:r>
            <a:endParaRPr lang="zh-TW" altLang="en-US">
              <a:solidFill>
                <a:srgbClr val="F4FDFE"/>
              </a:solidFill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75EAC812-EAAF-CD8C-4774-CAA2C9E06748}"/>
              </a:ext>
            </a:extLst>
          </p:cNvPr>
          <p:cNvSpPr txBox="1"/>
          <p:nvPr/>
        </p:nvSpPr>
        <p:spPr>
          <a:xfrm>
            <a:off x="8519838" y="4035898"/>
            <a:ext cx="1443843" cy="367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err="1">
                <a:solidFill>
                  <a:srgbClr val="F4FDFE"/>
                </a:solidFill>
                <a:cs typeface="+mn-ea"/>
                <a:sym typeface="+mn-lt"/>
              </a:rPr>
              <a:t>Zabbit</a:t>
            </a:r>
            <a:endParaRPr lang="zh-TW" altLang="en-US">
              <a:solidFill>
                <a:srgbClr val="F4FDFE"/>
              </a:solidFill>
              <a:cs typeface="+mn-ea"/>
              <a:sym typeface="+mn-lt"/>
            </a:endParaRP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28A7FF03-7052-E9C4-9A30-486D4F6DC719}"/>
              </a:ext>
            </a:extLst>
          </p:cNvPr>
          <p:cNvGrpSpPr/>
          <p:nvPr/>
        </p:nvGrpSpPr>
        <p:grpSpPr>
          <a:xfrm>
            <a:off x="8446123" y="2273952"/>
            <a:ext cx="541053" cy="546874"/>
            <a:chOff x="-2875015" y="3414198"/>
            <a:chExt cx="921421" cy="931333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7994A0AC-B283-FA4F-F42F-6D1B02E5DDD4}"/>
                </a:ext>
              </a:extLst>
            </p:cNvPr>
            <p:cNvSpPr/>
            <p:nvPr/>
          </p:nvSpPr>
          <p:spPr>
            <a:xfrm>
              <a:off x="-2836950" y="3447883"/>
              <a:ext cx="850993" cy="863766"/>
            </a:xfrm>
            <a:prstGeom prst="roundRect">
              <a:avLst>
                <a:gd name="adj" fmla="val 81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6DED2905-1C62-38CD-68A8-AC006F656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1"/>
            <a:stretch/>
          </p:blipFill>
          <p:spPr>
            <a:xfrm>
              <a:off x="-2875015" y="3414198"/>
              <a:ext cx="921421" cy="931333"/>
            </a:xfrm>
            <a:prstGeom prst="rect">
              <a:avLst/>
            </a:prstGeom>
          </p:spPr>
        </p:pic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9BBCF5CD-71D3-632A-1D8E-252130BDC258}"/>
              </a:ext>
            </a:extLst>
          </p:cNvPr>
          <p:cNvGrpSpPr/>
          <p:nvPr/>
        </p:nvGrpSpPr>
        <p:grpSpPr>
          <a:xfrm>
            <a:off x="7478624" y="3120331"/>
            <a:ext cx="2878065" cy="1387513"/>
            <a:chOff x="7856272" y="3253275"/>
            <a:chExt cx="1971782" cy="950595"/>
          </a:xfr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grpSpPr>
        <p:pic>
          <p:nvPicPr>
            <p:cNvPr id="48" name="圖片 47" descr="一張含有 文字 的圖片&#10;&#10;自動產生的描述">
              <a:extLst>
                <a:ext uri="{FF2B5EF4-FFF2-40B4-BE49-F238E27FC236}">
                  <a16:creationId xmlns:a16="http://schemas.microsoft.com/office/drawing/2014/main" id="{544420D8-EC53-CB7C-69D0-BEB05E3EF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72" y="3264417"/>
              <a:ext cx="374905" cy="374905"/>
            </a:xfrm>
            <a:prstGeom prst="rect">
              <a:avLst/>
            </a:prstGeom>
          </p:spPr>
        </p:pic>
        <p:pic>
          <p:nvPicPr>
            <p:cNvPr id="50" name="圖片 49" descr="一張含有 文字 的圖片&#10;&#10;自動產生的描述">
              <a:extLst>
                <a:ext uri="{FF2B5EF4-FFF2-40B4-BE49-F238E27FC236}">
                  <a16:creationId xmlns:a16="http://schemas.microsoft.com/office/drawing/2014/main" id="{A169679F-609E-1196-B2E3-C0141DC66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149" y="3253275"/>
              <a:ext cx="374905" cy="374905"/>
            </a:xfrm>
            <a:prstGeom prst="rect">
              <a:avLst/>
            </a:prstGeom>
          </p:spPr>
        </p:pic>
        <p:pic>
          <p:nvPicPr>
            <p:cNvPr id="52" name="圖片 51" descr="一張含有 文字, 標誌, 急救箱, 裝置 的圖片&#10;&#10;自動產生的描述">
              <a:extLst>
                <a:ext uri="{FF2B5EF4-FFF2-40B4-BE49-F238E27FC236}">
                  <a16:creationId xmlns:a16="http://schemas.microsoft.com/office/drawing/2014/main" id="{7A5C0DA7-7F28-A088-A312-B767D2B29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734" y="3822849"/>
              <a:ext cx="374905" cy="374905"/>
            </a:xfrm>
            <a:prstGeom prst="rect">
              <a:avLst/>
            </a:prstGeom>
          </p:spPr>
        </p:pic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A214DAAE-4CC6-6F66-2E43-26144C0EF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3149" y="3828965"/>
              <a:ext cx="374905" cy="374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76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541164" y="1726398"/>
            <a:ext cx="10888835" cy="1293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1800"/>
              </a:spcBef>
            </a:pPr>
            <a:r>
              <a:rPr lang="en-US" altLang="zh-TW" sz="1600" spc="100">
                <a:solidFill>
                  <a:schemeClr val="bg1"/>
                </a:solidFill>
                <a:cs typeface="+mn-ea"/>
                <a:sym typeface="+mn-lt"/>
              </a:rPr>
              <a:t>Lorem Ipsum 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</a:t>
            </a:r>
            <a:endParaRPr lang="zh-TW" altLang="en-US" sz="1600" spc="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rgbClr val="203864"/>
                </a:solidFill>
                <a:cs typeface="+mn-ea"/>
                <a:sym typeface="+mn-lt"/>
              </a:rPr>
              <a:t> 還在管理雜亂無章的傳統</a:t>
            </a:r>
            <a:r>
              <a:rPr lang="en-US" altLang="zh-TW" sz="4600" b="1">
                <a:solidFill>
                  <a:srgbClr val="203864"/>
                </a:solidFill>
                <a:cs typeface="+mn-ea"/>
                <a:sym typeface="+mn-lt"/>
              </a:rPr>
              <a:t>IT</a:t>
            </a:r>
            <a:r>
              <a:rPr lang="zh-TW" altLang="en-US" sz="4600" b="1">
                <a:solidFill>
                  <a:srgbClr val="203864"/>
                </a:solidFill>
                <a:cs typeface="+mn-ea"/>
                <a:sym typeface="+mn-lt"/>
              </a:rPr>
              <a:t>機房</a:t>
            </a:r>
            <a:r>
              <a:rPr lang="en-US" altLang="zh-TW" sz="4600" b="1">
                <a:solidFill>
                  <a:srgbClr val="203864"/>
                </a:solidFill>
                <a:cs typeface="+mn-ea"/>
                <a:sym typeface="+mn-lt"/>
              </a:rPr>
              <a:t>?</a:t>
            </a:r>
            <a:endParaRPr lang="zh-TW" altLang="en-US" sz="4600" b="1">
              <a:solidFill>
                <a:srgbClr val="203864"/>
              </a:solidFill>
              <a:cs typeface="+mn-ea"/>
              <a:sym typeface="+mn-lt"/>
            </a:endParaRPr>
          </a:p>
        </p:txBody>
      </p:sp>
      <p:pic>
        <p:nvPicPr>
          <p:cNvPr id="4" name="圖片 3" descr="一張含有 個人 的圖片&#10;&#10;自動產生的描述">
            <a:extLst>
              <a:ext uri="{FF2B5EF4-FFF2-40B4-BE49-F238E27FC236}">
                <a16:creationId xmlns:a16="http://schemas.microsoft.com/office/drawing/2014/main" id="{B8E2A399-EB86-445F-8B62-B247E4F35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22" b="13850"/>
          <a:stretch/>
        </p:blipFill>
        <p:spPr>
          <a:xfrm>
            <a:off x="143934" y="1557866"/>
            <a:ext cx="11954933" cy="535093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88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933" y="2204534"/>
            <a:ext cx="7105352" cy="401140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Network manager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網路管理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718965" y="2123768"/>
            <a:ext cx="3996968" cy="208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buClr>
                <a:srgbClr val="37F1FF"/>
              </a:buClr>
              <a:buSzPct val="95000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指派機器的實體埠給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VM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或是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VNF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使用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讓各種虛擬化的服務可以掛勾到您的實際環境上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7277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Security center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簡單又嚴謹的安全中心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7418214" y="1989619"/>
            <a:ext cx="4310236" cy="40391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6700" indent="-266700">
              <a:lnSpc>
                <a:spcPts val="30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300" err="1">
                <a:ln w="0"/>
                <a:solidFill>
                  <a:schemeClr val="bg1"/>
                </a:solidFill>
                <a:cs typeface="+mn-ea"/>
                <a:sym typeface="+mn-lt"/>
              </a:rPr>
              <a:t>軍用等級的防駭客竄改機制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TW" sz="2300" err="1">
                <a:ln w="0"/>
                <a:solidFill>
                  <a:schemeClr val="bg1"/>
                </a:solidFill>
                <a:cs typeface="+mn-ea"/>
                <a:sym typeface="+mn-lt"/>
              </a:rPr>
              <a:t>不僅保護您的作業系統也保護各項虛擬化服務</a:t>
            </a:r>
            <a:endParaRPr lang="en-US" altLang="zh-TW" sz="2300">
              <a:ln w="0"/>
              <a:solidFill>
                <a:schemeClr val="bg1"/>
              </a:solidFill>
              <a:cs typeface="+mn-ea"/>
            </a:endParaRPr>
          </a:p>
          <a:p>
            <a:pPr marL="266700" indent="-266700">
              <a:lnSpc>
                <a:spcPts val="30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300" err="1">
                <a:ln w="0"/>
                <a:solidFill>
                  <a:schemeClr val="bg1"/>
                </a:solidFill>
                <a:cs typeface="+mn-ea"/>
              </a:rPr>
              <a:t>當任何未經授權的改動被偵測到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</a:rPr>
              <a:t>, </a:t>
            </a:r>
            <a:r>
              <a:rPr lang="en-US" altLang="zh-TW" sz="2300" err="1">
                <a:ln w="0"/>
                <a:solidFill>
                  <a:schemeClr val="bg1"/>
                </a:solidFill>
                <a:cs typeface="+mn-ea"/>
              </a:rPr>
              <a:t>自動回復至改動發生之前的狀態</a:t>
            </a:r>
            <a:endParaRPr lang="en-US" altLang="zh-TW" sz="2300">
              <a:ln w="0"/>
              <a:solidFill>
                <a:schemeClr val="bg1"/>
              </a:solidFill>
            </a:endParaRPr>
          </a:p>
          <a:p>
            <a:pPr marL="266700" indent="-266700">
              <a:lnSpc>
                <a:spcPts val="30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300" err="1">
                <a:ln w="0"/>
                <a:solidFill>
                  <a:schemeClr val="bg1"/>
                </a:solidFill>
                <a:cs typeface="+mn-ea"/>
                <a:sym typeface="+mn-lt"/>
              </a:rPr>
              <a:t>各式系統金鑰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TW" sz="2300" err="1">
                <a:ln w="0"/>
                <a:solidFill>
                  <a:schemeClr val="bg1"/>
                </a:solidFill>
                <a:cs typeface="+mn-ea"/>
                <a:sym typeface="+mn-lt"/>
              </a:rPr>
              <a:t>憑證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TW" sz="2300" err="1">
                <a:ln w="0"/>
                <a:solidFill>
                  <a:schemeClr val="bg1"/>
                </a:solidFill>
                <a:cs typeface="+mn-ea"/>
                <a:sym typeface="+mn-lt"/>
              </a:rPr>
              <a:t>密碼規則及安全檢查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TW" sz="2300" err="1">
                <a:ln w="0"/>
                <a:solidFill>
                  <a:schemeClr val="bg1"/>
                </a:solidFill>
                <a:cs typeface="+mn-ea"/>
                <a:sym typeface="+mn-lt"/>
              </a:rPr>
              <a:t>確保平台管理的安全性</a:t>
            </a:r>
            <a:endParaRPr lang="en-US" altLang="zh-TW" sz="2300">
              <a:ln w="0"/>
              <a:solidFill>
                <a:schemeClr val="bg1"/>
              </a:solidFill>
              <a:cs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9" t="969" b="561"/>
          <a:stretch/>
        </p:blipFill>
        <p:spPr>
          <a:xfrm>
            <a:off x="155542" y="2219226"/>
            <a:ext cx="7058796" cy="396424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481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穩定又輕盈的平台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354897" y="2204534"/>
            <a:ext cx="4674303" cy="252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500"/>
              </a:lnSpc>
              <a:spcBef>
                <a:spcPts val="18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QNE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採用 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Linux kernel 5.1LTS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長期支援版本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確保各項服務及整體平台運行的穩定度</a:t>
            </a:r>
            <a:endParaRPr lang="en-US" altLang="zh-TW" sz="23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500"/>
              </a:lnSpc>
              <a:spcBef>
                <a:spcPts val="18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QNE 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的架構輕盈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能夠快速完成</a:t>
            </a:r>
            <a:b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開機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讓您快速啟用各項服務</a:t>
            </a:r>
            <a:endParaRPr lang="en-US" altLang="zh-TW" sz="23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933" y="2204534"/>
            <a:ext cx="7095067" cy="4011407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671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圓角 8">
            <a:extLst>
              <a:ext uri="{FF2B5EF4-FFF2-40B4-BE49-F238E27FC236}">
                <a16:creationId xmlns:a16="http://schemas.microsoft.com/office/drawing/2014/main" id="{BB8F67B8-7D06-AC85-D523-00821855E118}"/>
              </a:ext>
            </a:extLst>
          </p:cNvPr>
          <p:cNvSpPr/>
          <p:nvPr/>
        </p:nvSpPr>
        <p:spPr>
          <a:xfrm>
            <a:off x="8240982" y="3476018"/>
            <a:ext cx="1884490" cy="1404538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6" name="矩形: 圓角 8">
            <a:extLst>
              <a:ext uri="{FF2B5EF4-FFF2-40B4-BE49-F238E27FC236}">
                <a16:creationId xmlns:a16="http://schemas.microsoft.com/office/drawing/2014/main" id="{E23E9BD7-9F74-C1BD-B596-3A2D7C5DEE91}"/>
              </a:ext>
            </a:extLst>
          </p:cNvPr>
          <p:cNvSpPr/>
          <p:nvPr/>
        </p:nvSpPr>
        <p:spPr>
          <a:xfrm>
            <a:off x="4981793" y="5103760"/>
            <a:ext cx="1884490" cy="1404538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7" name="矩形: 圓角 8">
            <a:extLst>
              <a:ext uri="{FF2B5EF4-FFF2-40B4-BE49-F238E27FC236}">
                <a16:creationId xmlns:a16="http://schemas.microsoft.com/office/drawing/2014/main" id="{D37E8517-28F8-D915-135A-51CB55F14AB6}"/>
              </a:ext>
            </a:extLst>
          </p:cNvPr>
          <p:cNvSpPr/>
          <p:nvPr/>
        </p:nvSpPr>
        <p:spPr>
          <a:xfrm>
            <a:off x="1737062" y="5103760"/>
            <a:ext cx="1884490" cy="1404538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5" name="矩形: 圓角 8">
            <a:extLst>
              <a:ext uri="{FF2B5EF4-FFF2-40B4-BE49-F238E27FC236}">
                <a16:creationId xmlns:a16="http://schemas.microsoft.com/office/drawing/2014/main" id="{5641E3F2-E481-2B3E-E37F-A2D6355EAFA2}"/>
              </a:ext>
            </a:extLst>
          </p:cNvPr>
          <p:cNvSpPr/>
          <p:nvPr/>
        </p:nvSpPr>
        <p:spPr>
          <a:xfrm>
            <a:off x="8240982" y="5103760"/>
            <a:ext cx="1884490" cy="1404538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2" name="矩形: 圓角 8">
            <a:extLst>
              <a:ext uri="{FF2B5EF4-FFF2-40B4-BE49-F238E27FC236}">
                <a16:creationId xmlns:a16="http://schemas.microsoft.com/office/drawing/2014/main" id="{9C1D91EF-33CC-7AF2-1FAD-A99E3D3B0C3D}"/>
              </a:ext>
            </a:extLst>
          </p:cNvPr>
          <p:cNvSpPr/>
          <p:nvPr/>
        </p:nvSpPr>
        <p:spPr>
          <a:xfrm>
            <a:off x="4981793" y="3476018"/>
            <a:ext cx="1884490" cy="1404538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1" name="矩形: 圓角 8">
            <a:extLst>
              <a:ext uri="{FF2B5EF4-FFF2-40B4-BE49-F238E27FC236}">
                <a16:creationId xmlns:a16="http://schemas.microsoft.com/office/drawing/2014/main" id="{C8975CEF-7436-8C84-9BB4-3DDC81025049}"/>
              </a:ext>
            </a:extLst>
          </p:cNvPr>
          <p:cNvSpPr/>
          <p:nvPr/>
        </p:nvSpPr>
        <p:spPr>
          <a:xfrm>
            <a:off x="1737062" y="3476018"/>
            <a:ext cx="1884490" cy="1404538"/>
          </a:xfrm>
          <a:prstGeom prst="roundRect">
            <a:avLst>
              <a:gd name="adj" fmla="val 0"/>
            </a:avLst>
          </a:prstGeom>
          <a:solidFill>
            <a:srgbClr val="0505AB">
              <a:alpha val="10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0" name="矩形: 圓角 8">
            <a:extLst>
              <a:ext uri="{FF2B5EF4-FFF2-40B4-BE49-F238E27FC236}">
                <a16:creationId xmlns:a16="http://schemas.microsoft.com/office/drawing/2014/main" id="{6BB94F3A-633D-F4EF-FF9D-C81A60A4796A}"/>
              </a:ext>
            </a:extLst>
          </p:cNvPr>
          <p:cNvSpPr/>
          <p:nvPr/>
        </p:nvSpPr>
        <p:spPr>
          <a:xfrm>
            <a:off x="709179" y="1868329"/>
            <a:ext cx="10773642" cy="1358474"/>
          </a:xfrm>
          <a:prstGeom prst="roundRect">
            <a:avLst>
              <a:gd name="adj" fmla="val 0"/>
            </a:avLst>
          </a:prstGeom>
          <a:solidFill>
            <a:srgbClr val="0505AB">
              <a:alpha val="8000"/>
            </a:srgbClr>
          </a:solidFill>
          <a:ln w="19050">
            <a:noFill/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2400" kern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免付費的</a:t>
            </a:r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SD-WAN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服務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969170" y="2003226"/>
            <a:ext cx="10888835" cy="1502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800"/>
              </a:lnSpc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err="1">
                <a:ln w="0"/>
                <a:solidFill>
                  <a:schemeClr val="bg1"/>
                </a:solidFill>
                <a:cs typeface="+mn-ea"/>
                <a:sym typeface="+mn-lt"/>
              </a:rPr>
              <a:t>QuWAN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提供商用網路一個快速簡便的方式來建立各站點之間的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VPN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連線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800"/>
              </a:lnSpc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Hub &amp; Spoke 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的架構讓您能更快速的布建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擴充及備援您的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VPN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網路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800"/>
              </a:lnSpc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841" y="3625235"/>
            <a:ext cx="906771" cy="79409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15" y="3608864"/>
            <a:ext cx="701589" cy="8007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756" y="3645355"/>
            <a:ext cx="777215" cy="79061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837" y="5228312"/>
            <a:ext cx="628783" cy="73453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332" y="5300898"/>
            <a:ext cx="767777" cy="58895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8515" y="5296803"/>
            <a:ext cx="774396" cy="688211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1741775" y="4453186"/>
            <a:ext cx="188449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自動網狀</a:t>
            </a: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VPN</a:t>
            </a: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組建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4860551" y="4486628"/>
            <a:ext cx="21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廣域網路最佳化</a:t>
            </a:r>
            <a:endParaRPr kumimoji="0" lang="en-US" altLang="zh-TW" sz="1600" b="1" i="0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085749" y="4503890"/>
            <a:ext cx="2198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雲端管理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605110" y="6039963"/>
            <a:ext cx="2221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免付費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4533035" y="6030493"/>
            <a:ext cx="283237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直覺式圖形化介面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8052758" y="6030493"/>
            <a:ext cx="2260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cs typeface="+mn-ea"/>
                <a:sym typeface="+mn-lt"/>
              </a:rPr>
              <a:t>網路安全</a:t>
            </a: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4104C725-B393-D1EC-0B33-F7D22E023471}"/>
              </a:ext>
            </a:extLst>
          </p:cNvPr>
          <p:cNvSpPr/>
          <p:nvPr/>
        </p:nvSpPr>
        <p:spPr>
          <a:xfrm>
            <a:off x="5871635" y="3763232"/>
            <a:ext cx="144463" cy="144463"/>
          </a:xfrm>
          <a:prstGeom prst="ellipse">
            <a:avLst/>
          </a:prstGeom>
          <a:solidFill>
            <a:srgbClr val="295CA7"/>
          </a:solidFill>
          <a:ln>
            <a:solidFill>
              <a:srgbClr val="FFFFFF"/>
            </a:solidFill>
          </a:ln>
          <a:effectLst>
            <a:outerShdw blurRad="50800" dist="38100" dir="5400000" algn="ctr" rotWithShape="0">
              <a:srgbClr val="000000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8FA5BD4C-B347-B6FC-947E-75507257A2BB}"/>
              </a:ext>
            </a:extLst>
          </p:cNvPr>
          <p:cNvSpPr/>
          <p:nvPr/>
        </p:nvSpPr>
        <p:spPr>
          <a:xfrm rot="10800000">
            <a:off x="5895002" y="3806653"/>
            <a:ext cx="97727" cy="84248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431800" dist="393700" dir="5760000" sx="106000" sy="106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34FCB2A-A657-23D8-26A7-B6149742783C}"/>
              </a:ext>
            </a:extLst>
          </p:cNvPr>
          <p:cNvGrpSpPr/>
          <p:nvPr/>
        </p:nvGrpSpPr>
        <p:grpSpPr>
          <a:xfrm rot="10800000">
            <a:off x="5871635" y="4162454"/>
            <a:ext cx="144463" cy="144463"/>
            <a:chOff x="5981700" y="4017233"/>
            <a:chExt cx="144463" cy="144463"/>
          </a:xfrm>
          <a:effectLst>
            <a:outerShdw blurRad="50800" dist="38100" dir="5400000" algn="t" rotWithShape="0">
              <a:prstClr val="black">
                <a:alpha val="12000"/>
              </a:prstClr>
            </a:outerShdw>
          </a:effectLst>
        </p:grpSpPr>
        <p:sp>
          <p:nvSpPr>
            <p:cNvPr id="29" name="橢圓 28">
              <a:extLst>
                <a:ext uri="{FF2B5EF4-FFF2-40B4-BE49-F238E27FC236}">
                  <a16:creationId xmlns:a16="http://schemas.microsoft.com/office/drawing/2014/main" id="{43A5A2DC-2D1D-0BDE-6234-29DB307EC925}"/>
                </a:ext>
              </a:extLst>
            </p:cNvPr>
            <p:cNvSpPr/>
            <p:nvPr/>
          </p:nvSpPr>
          <p:spPr>
            <a:xfrm>
              <a:off x="5981700" y="4017233"/>
              <a:ext cx="144463" cy="144463"/>
            </a:xfrm>
            <a:prstGeom prst="ellipse">
              <a:avLst/>
            </a:prstGeom>
            <a:solidFill>
              <a:srgbClr val="295CA7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等腰三角形 29">
              <a:extLst>
                <a:ext uri="{FF2B5EF4-FFF2-40B4-BE49-F238E27FC236}">
                  <a16:creationId xmlns:a16="http://schemas.microsoft.com/office/drawing/2014/main" id="{B6A8E471-DB0C-5EDA-E274-A556F9C070C7}"/>
                </a:ext>
              </a:extLst>
            </p:cNvPr>
            <p:cNvSpPr/>
            <p:nvPr/>
          </p:nvSpPr>
          <p:spPr>
            <a:xfrm rot="10800000">
              <a:off x="6005067" y="4060654"/>
              <a:ext cx="97727" cy="84248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189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" y="2176104"/>
            <a:ext cx="7179276" cy="399793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Hybrid mount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快速打造檔案雲網關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7678564" y="2257536"/>
            <a:ext cx="3954636" cy="310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buClr>
                <a:srgbClr val="37F1FF"/>
              </a:buClr>
              <a:buSzPct val="95000"/>
            </a:pP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免費的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 hybrid mount 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服務幫助您妥善管理那些被重度使用的檔案文件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充分釋放您的對外網路頻寬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改善各站點間的溝通效率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省下不必要的頻寬升級費用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8461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069762E-551A-E053-47E9-AF7A456A0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181406" y="0"/>
            <a:ext cx="11988800" cy="685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0D31615-DA7B-6280-C249-77F1BEC64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 b="253"/>
          <a:stretch/>
        </p:blipFill>
        <p:spPr>
          <a:xfrm>
            <a:off x="5415637" y="-8467"/>
            <a:ext cx="6175230" cy="688972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3D5ADE58-A100-3255-FFE3-4565E7523ABD}"/>
              </a:ext>
            </a:extLst>
          </p:cNvPr>
          <p:cNvGrpSpPr/>
          <p:nvPr/>
        </p:nvGrpSpPr>
        <p:grpSpPr>
          <a:xfrm>
            <a:off x="6914915" y="1661501"/>
            <a:ext cx="3427208" cy="1563461"/>
            <a:chOff x="8162793" y="2339828"/>
            <a:chExt cx="1766739" cy="805970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D996CB6E-9790-F056-50AF-3BF2E6BBC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91628" y="2339828"/>
              <a:ext cx="509067" cy="467416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FF91B581-5717-BF07-4200-D8316DA37BD8}"/>
                </a:ext>
              </a:extLst>
            </p:cNvPr>
            <p:cNvSpPr txBox="1"/>
            <p:nvPr/>
          </p:nvSpPr>
          <p:spPr>
            <a:xfrm>
              <a:off x="8162793" y="2807244"/>
              <a:ext cx="1766739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rPr>
                <a:t>AMIZ Cloud</a:t>
              </a:r>
              <a:endPara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36A4AEF-552B-31CB-C512-DFD006F7EEF9}"/>
              </a:ext>
            </a:extLst>
          </p:cNvPr>
          <p:cNvSpPr txBox="1"/>
          <p:nvPr/>
        </p:nvSpPr>
        <p:spPr>
          <a:xfrm>
            <a:off x="819113" y="3436719"/>
            <a:ext cx="36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>
                <a:solidFill>
                  <a:schemeClr val="bg1"/>
                </a:solidFill>
                <a:cs typeface="+mn-ea"/>
                <a:sym typeface="+mn-lt"/>
              </a:rPr>
              <a:t>雲端管理平台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741A5AAD-F1A6-C853-919A-B886DA737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530" y="2574322"/>
            <a:ext cx="3671487" cy="5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03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3" y="798402"/>
            <a:ext cx="12030247" cy="6059598"/>
          </a:xfrm>
          <a:prstGeom prst="rect">
            <a:avLst/>
          </a:prstGeom>
        </p:spPr>
      </p:pic>
      <p:pic>
        <p:nvPicPr>
          <p:cNvPr id="198" name="圖形 197">
            <a:extLst>
              <a:ext uri="{FF2B5EF4-FFF2-40B4-BE49-F238E27FC236}">
                <a16:creationId xmlns:a16="http://schemas.microsoft.com/office/drawing/2014/main" id="{D28073C1-9FBE-58D9-22B3-27340BD32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8925" y="1303346"/>
            <a:ext cx="2471766" cy="1340592"/>
          </a:xfrm>
          <a:prstGeom prst="rect">
            <a:avLst/>
          </a:prstGeom>
        </p:spPr>
      </p:pic>
      <p:cxnSp>
        <p:nvCxnSpPr>
          <p:cNvPr id="180" name="接點: 肘形 179">
            <a:extLst>
              <a:ext uri="{FF2B5EF4-FFF2-40B4-BE49-F238E27FC236}">
                <a16:creationId xmlns:a16="http://schemas.microsoft.com/office/drawing/2014/main" id="{FD2C839C-52D7-1589-31E3-A23C96E7CF3A}"/>
              </a:ext>
            </a:extLst>
          </p:cNvPr>
          <p:cNvCxnSpPr>
            <a:cxnSpLocks/>
          </p:cNvCxnSpPr>
          <p:nvPr/>
        </p:nvCxnSpPr>
        <p:spPr>
          <a:xfrm>
            <a:off x="6949861" y="2620852"/>
            <a:ext cx="0" cy="3416409"/>
          </a:xfrm>
          <a:prstGeom prst="straightConnector1">
            <a:avLst/>
          </a:prstGeom>
          <a:ln w="19050" cap="rnd">
            <a:solidFill>
              <a:srgbClr val="95EFF9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接點: 肘形 171">
            <a:extLst>
              <a:ext uri="{FF2B5EF4-FFF2-40B4-BE49-F238E27FC236}">
                <a16:creationId xmlns:a16="http://schemas.microsoft.com/office/drawing/2014/main" id="{9B53B2D9-B382-9DEA-8A65-83828E6CC982}"/>
              </a:ext>
            </a:extLst>
          </p:cNvPr>
          <p:cNvCxnSpPr>
            <a:cxnSpLocks/>
          </p:cNvCxnSpPr>
          <p:nvPr/>
        </p:nvCxnSpPr>
        <p:spPr>
          <a:xfrm rot="5400000">
            <a:off x="5301083" y="2989326"/>
            <a:ext cx="3077615" cy="2629338"/>
          </a:xfrm>
          <a:prstGeom prst="bentConnector3">
            <a:avLst>
              <a:gd name="adj1" fmla="val 20289"/>
            </a:avLst>
          </a:prstGeom>
          <a:ln w="19050" cap="rnd">
            <a:solidFill>
              <a:schemeClr val="accent4">
                <a:lumMod val="40000"/>
                <a:lumOff val="60000"/>
              </a:schemeClr>
            </a:solidFill>
            <a:prstDash val="sysDash"/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84018" y="254239"/>
            <a:ext cx="11038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AMIZ: </a:t>
            </a:r>
            <a:r>
              <a:rPr lang="zh-TW" altLang="en-US" sz="32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協助您輕鬆管理各客戶</a:t>
            </a:r>
            <a:r>
              <a:rPr lang="en-US" altLang="zh-TW" sz="32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/</a:t>
            </a:r>
            <a:r>
              <a:rPr lang="zh-TW" altLang="en-US" sz="32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各站點中的</a:t>
            </a:r>
            <a:r>
              <a:rPr lang="en-US" altLang="zh-TW" sz="32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QuCPE</a:t>
            </a:r>
          </a:p>
        </p:txBody>
      </p:sp>
      <p:cxnSp>
        <p:nvCxnSpPr>
          <p:cNvPr id="66" name="接點: 肘形 65">
            <a:extLst>
              <a:ext uri="{FF2B5EF4-FFF2-40B4-BE49-F238E27FC236}">
                <a16:creationId xmlns:a16="http://schemas.microsoft.com/office/drawing/2014/main" id="{C7FE9311-0F40-8595-BEA0-1716F6E4BDD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61017" y="2637644"/>
            <a:ext cx="1243626" cy="867738"/>
          </a:xfrm>
          <a:prstGeom prst="bentConnector2">
            <a:avLst/>
          </a:prstGeom>
          <a:ln w="19050" cap="rnd">
            <a:solidFill>
              <a:srgbClr val="95EFF9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矩形 92">
            <a:extLst>
              <a:ext uri="{FF2B5EF4-FFF2-40B4-BE49-F238E27FC236}">
                <a16:creationId xmlns:a16="http://schemas.microsoft.com/office/drawing/2014/main" id="{3DDD101D-0932-ADC0-E207-4F95863221ED}"/>
              </a:ext>
            </a:extLst>
          </p:cNvPr>
          <p:cNvSpPr/>
          <p:nvPr/>
        </p:nvSpPr>
        <p:spPr>
          <a:xfrm>
            <a:off x="5344661" y="2126419"/>
            <a:ext cx="582522" cy="327098"/>
          </a:xfrm>
          <a:prstGeom prst="rect">
            <a:avLst/>
          </a:prstGeom>
          <a:solidFill>
            <a:srgbClr val="0792C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13681554-9D90-967D-B3CD-AD88B462DE21}"/>
              </a:ext>
            </a:extLst>
          </p:cNvPr>
          <p:cNvSpPr/>
          <p:nvPr/>
        </p:nvSpPr>
        <p:spPr>
          <a:xfrm>
            <a:off x="5963704" y="2127478"/>
            <a:ext cx="582522" cy="327098"/>
          </a:xfrm>
          <a:prstGeom prst="rect">
            <a:avLst/>
          </a:prstGeom>
          <a:solidFill>
            <a:srgbClr val="DF2779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3A314F5F-114A-616D-FD29-9E3A822AE75D}"/>
              </a:ext>
            </a:extLst>
          </p:cNvPr>
          <p:cNvSpPr/>
          <p:nvPr/>
        </p:nvSpPr>
        <p:spPr>
          <a:xfrm>
            <a:off x="6577034" y="2124302"/>
            <a:ext cx="582522" cy="327098"/>
          </a:xfrm>
          <a:prstGeom prst="rect">
            <a:avLst/>
          </a:prstGeom>
          <a:solidFill>
            <a:srgbClr val="2277E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70C7F680-2B83-0CBA-C338-46EF0F4B72E7}"/>
              </a:ext>
            </a:extLst>
          </p:cNvPr>
          <p:cNvSpPr/>
          <p:nvPr/>
        </p:nvSpPr>
        <p:spPr>
          <a:xfrm>
            <a:off x="5344285" y="2487170"/>
            <a:ext cx="1810342" cy="26736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D1D7325C-7C8F-303C-197F-3939DC764ED3}"/>
              </a:ext>
            </a:extLst>
          </p:cNvPr>
          <p:cNvSpPr txBox="1"/>
          <p:nvPr/>
        </p:nvSpPr>
        <p:spPr>
          <a:xfrm>
            <a:off x="5332021" y="2162723"/>
            <a:ext cx="599335" cy="24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800">
                <a:solidFill>
                  <a:schemeClr val="bg1"/>
                </a:solidFill>
                <a:cs typeface="+mn-ea"/>
                <a:sym typeface="+mn-lt"/>
              </a:rPr>
              <a:t>VMO</a:t>
            </a:r>
            <a:endParaRPr lang="zh-TW" altLang="en-US" sz="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2328A1BA-FF8F-929A-B110-ECB4613CD60D}"/>
              </a:ext>
            </a:extLst>
          </p:cNvPr>
          <p:cNvSpPr txBox="1"/>
          <p:nvPr/>
        </p:nvSpPr>
        <p:spPr>
          <a:xfrm>
            <a:off x="5959515" y="2159028"/>
            <a:ext cx="599335" cy="24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800">
                <a:solidFill>
                  <a:schemeClr val="bg1"/>
                </a:solidFill>
                <a:cs typeface="+mn-ea"/>
                <a:sym typeface="+mn-lt"/>
              </a:rPr>
              <a:t>CMO</a:t>
            </a:r>
            <a:endParaRPr lang="zh-TW" altLang="en-US" sz="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1BA23646-5871-06F1-5F4A-F5315363DA8E}"/>
              </a:ext>
            </a:extLst>
          </p:cNvPr>
          <p:cNvSpPr txBox="1"/>
          <p:nvPr/>
        </p:nvSpPr>
        <p:spPr>
          <a:xfrm>
            <a:off x="6564335" y="2128178"/>
            <a:ext cx="59933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altLang="zh-TW" sz="800" err="1">
                <a:solidFill>
                  <a:schemeClr val="bg1"/>
                </a:solidFill>
                <a:cs typeface="+mn-ea"/>
                <a:sym typeface="+mn-lt"/>
              </a:rPr>
              <a:t>QuCPE</a:t>
            </a:r>
            <a:r>
              <a:rPr lang="en-US" altLang="zh-TW" sz="800">
                <a:solidFill>
                  <a:schemeClr val="bg1"/>
                </a:solidFill>
                <a:cs typeface="+mn-ea"/>
                <a:sym typeface="+mn-lt"/>
              </a:rPr>
              <a:t> Manager</a:t>
            </a:r>
            <a:endParaRPr lang="zh-TW" altLang="en-US" sz="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67D703B6-255C-67F4-A0FE-FF40805FF7C6}"/>
              </a:ext>
            </a:extLst>
          </p:cNvPr>
          <p:cNvSpPr txBox="1"/>
          <p:nvPr/>
        </p:nvSpPr>
        <p:spPr>
          <a:xfrm>
            <a:off x="5451781" y="2490067"/>
            <a:ext cx="1603580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b="1">
                <a:solidFill>
                  <a:schemeClr val="bg1"/>
                </a:solidFill>
                <a:cs typeface="+mn-ea"/>
                <a:sym typeface="+mn-lt"/>
              </a:rPr>
              <a:t>QNAP</a:t>
            </a:r>
            <a:r>
              <a:rPr lang="zh-TW" altLang="en-US" sz="9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900" b="1">
                <a:solidFill>
                  <a:schemeClr val="bg1"/>
                </a:solidFill>
                <a:cs typeface="+mn-ea"/>
                <a:sym typeface="+mn-lt"/>
              </a:rPr>
              <a:t>Account Center</a:t>
            </a:r>
            <a:endParaRPr lang="zh-TW" altLang="en-US" sz="9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11DB1F61-B447-979F-162E-96DEDDF8AEC3}"/>
              </a:ext>
            </a:extLst>
          </p:cNvPr>
          <p:cNvSpPr/>
          <p:nvPr/>
        </p:nvSpPr>
        <p:spPr>
          <a:xfrm>
            <a:off x="1790701" y="3499560"/>
            <a:ext cx="4786333" cy="2750720"/>
          </a:xfrm>
          <a:prstGeom prst="rect">
            <a:avLst/>
          </a:prstGeom>
          <a:solidFill>
            <a:srgbClr val="6296A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D8B8D3DF-A8FF-0730-4595-5A976A453926}"/>
              </a:ext>
            </a:extLst>
          </p:cNvPr>
          <p:cNvSpPr txBox="1"/>
          <p:nvPr/>
        </p:nvSpPr>
        <p:spPr>
          <a:xfrm>
            <a:off x="1813170" y="3488067"/>
            <a:ext cx="47863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QNE</a:t>
            </a:r>
            <a:r>
              <a:rPr lang="zh-TW" altLang="en-US" sz="14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cs typeface="+mn-ea"/>
                <a:sym typeface="+mn-lt"/>
              </a:rPr>
              <a:t>Operating System</a:t>
            </a:r>
            <a:endParaRPr lang="zh-TW" altLang="en-US" sz="14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C0C8C0D2-2A4C-9CD6-00F3-AE9F5C73478F}"/>
              </a:ext>
            </a:extLst>
          </p:cNvPr>
          <p:cNvSpPr/>
          <p:nvPr/>
        </p:nvSpPr>
        <p:spPr>
          <a:xfrm>
            <a:off x="1917363" y="3774655"/>
            <a:ext cx="4560301" cy="737156"/>
          </a:xfrm>
          <a:prstGeom prst="rect">
            <a:avLst/>
          </a:prstGeom>
          <a:solidFill>
            <a:srgbClr val="2277EC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AF9A57B7-1B7C-6E0D-1BDF-8C8536CCC006}"/>
              </a:ext>
            </a:extLst>
          </p:cNvPr>
          <p:cNvGrpSpPr/>
          <p:nvPr/>
        </p:nvGrpSpPr>
        <p:grpSpPr>
          <a:xfrm>
            <a:off x="1947791" y="4067897"/>
            <a:ext cx="4500549" cy="397933"/>
            <a:chOff x="1316649" y="1332443"/>
            <a:chExt cx="4948852" cy="397933"/>
          </a:xfrm>
        </p:grpSpPr>
        <p:sp>
          <p:nvSpPr>
            <p:cNvPr id="104" name="Shape 317">
              <a:extLst>
                <a:ext uri="{FF2B5EF4-FFF2-40B4-BE49-F238E27FC236}">
                  <a16:creationId xmlns:a16="http://schemas.microsoft.com/office/drawing/2014/main" id="{488C0BD8-E707-C281-6870-24CA802EE78C}"/>
                </a:ext>
              </a:extLst>
            </p:cNvPr>
            <p:cNvSpPr/>
            <p:nvPr/>
          </p:nvSpPr>
          <p:spPr>
            <a:xfrm>
              <a:off x="1316649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05" name="Shape 317">
              <a:extLst>
                <a:ext uri="{FF2B5EF4-FFF2-40B4-BE49-F238E27FC236}">
                  <a16:creationId xmlns:a16="http://schemas.microsoft.com/office/drawing/2014/main" id="{68E114BC-ECA1-9D6F-980F-2B5D34316B73}"/>
                </a:ext>
              </a:extLst>
            </p:cNvPr>
            <p:cNvSpPr/>
            <p:nvPr/>
          </p:nvSpPr>
          <p:spPr>
            <a:xfrm>
              <a:off x="2311571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06" name="Shape 317">
              <a:extLst>
                <a:ext uri="{FF2B5EF4-FFF2-40B4-BE49-F238E27FC236}">
                  <a16:creationId xmlns:a16="http://schemas.microsoft.com/office/drawing/2014/main" id="{EE6F8AD3-ACE2-DDF4-FACA-C27181F15E36}"/>
                </a:ext>
              </a:extLst>
            </p:cNvPr>
            <p:cNvSpPr/>
            <p:nvPr/>
          </p:nvSpPr>
          <p:spPr>
            <a:xfrm>
              <a:off x="3306493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07" name="Shape 317">
              <a:extLst>
                <a:ext uri="{FF2B5EF4-FFF2-40B4-BE49-F238E27FC236}">
                  <a16:creationId xmlns:a16="http://schemas.microsoft.com/office/drawing/2014/main" id="{D97B4A0D-0E4A-62F3-4FF3-DD9B1E162B89}"/>
                </a:ext>
              </a:extLst>
            </p:cNvPr>
            <p:cNvSpPr/>
            <p:nvPr/>
          </p:nvSpPr>
          <p:spPr>
            <a:xfrm>
              <a:off x="4301415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08" name="Shape 317">
              <a:extLst>
                <a:ext uri="{FF2B5EF4-FFF2-40B4-BE49-F238E27FC236}">
                  <a16:creationId xmlns:a16="http://schemas.microsoft.com/office/drawing/2014/main" id="{A1F1328B-BA4B-457B-A052-003006EDE697}"/>
                </a:ext>
              </a:extLst>
            </p:cNvPr>
            <p:cNvSpPr/>
            <p:nvPr/>
          </p:nvSpPr>
          <p:spPr>
            <a:xfrm>
              <a:off x="5291438" y="1332443"/>
              <a:ext cx="974063" cy="397933"/>
            </a:xfrm>
            <a:prstGeom prst="roundRect">
              <a:avLst>
                <a:gd name="adj" fmla="val 3565"/>
              </a:avLst>
            </a:prstGeom>
            <a:solidFill>
              <a:srgbClr val="6CB4F2"/>
            </a:solidFill>
            <a:ln>
              <a:noFill/>
            </a:ln>
            <a:effectLst>
              <a:outerShdw blurRad="431800" dist="368300" dir="5760000" sx="106000" sy="106000" algn="ctr" rotWithShape="0">
                <a:srgbClr val="000000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6D561AA4-1613-4991-2978-01E2B14CB126}"/>
              </a:ext>
            </a:extLst>
          </p:cNvPr>
          <p:cNvSpPr txBox="1"/>
          <p:nvPr/>
        </p:nvSpPr>
        <p:spPr>
          <a:xfrm>
            <a:off x="2799351" y="4070945"/>
            <a:ext cx="997997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>
                <a:solidFill>
                  <a:schemeClr val="bg1"/>
                </a:solidFill>
                <a:cs typeface="+mn-ea"/>
                <a:sym typeface="+mn-lt"/>
              </a:rPr>
              <a:t>AI</a:t>
            </a:r>
            <a:r>
              <a:rPr lang="zh-TW" altLang="en-US" sz="11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100">
                <a:solidFill>
                  <a:schemeClr val="bg1"/>
                </a:solidFill>
                <a:cs typeface="+mn-ea"/>
                <a:sym typeface="+mn-lt"/>
              </a:rPr>
              <a:t>Workload CNF</a:t>
            </a:r>
            <a:endParaRPr lang="zh-TW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45B1CDB9-6D56-BEE1-F99D-F7AF4EAA8B5C}"/>
              </a:ext>
            </a:extLst>
          </p:cNvPr>
          <p:cNvSpPr txBox="1"/>
          <p:nvPr/>
        </p:nvSpPr>
        <p:spPr>
          <a:xfrm>
            <a:off x="3757380" y="4070803"/>
            <a:ext cx="903978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>
                <a:solidFill>
                  <a:schemeClr val="bg1"/>
                </a:solidFill>
                <a:cs typeface="+mn-ea"/>
                <a:sym typeface="+mn-lt"/>
              </a:rPr>
              <a:t>SD-WAN VNF</a:t>
            </a:r>
            <a:endParaRPr lang="zh-TW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E71703C0-33C8-64EC-7DB6-72D697710E5B}"/>
              </a:ext>
            </a:extLst>
          </p:cNvPr>
          <p:cNvSpPr txBox="1"/>
          <p:nvPr/>
        </p:nvSpPr>
        <p:spPr>
          <a:xfrm>
            <a:off x="4664379" y="4084274"/>
            <a:ext cx="882753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>
                <a:solidFill>
                  <a:schemeClr val="bg1"/>
                </a:solidFill>
                <a:cs typeface="+mn-ea"/>
                <a:sym typeface="+mn-lt"/>
              </a:rPr>
              <a:t>Firewall VNF</a:t>
            </a:r>
            <a:endParaRPr lang="zh-TW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3B35719E-91BD-FFD0-C57D-06F9DEF3BC02}"/>
              </a:ext>
            </a:extLst>
          </p:cNvPr>
          <p:cNvSpPr txBox="1"/>
          <p:nvPr/>
        </p:nvSpPr>
        <p:spPr>
          <a:xfrm>
            <a:off x="5558878" y="4070803"/>
            <a:ext cx="905401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 err="1">
                <a:solidFill>
                  <a:schemeClr val="bg1"/>
                </a:solidFill>
                <a:cs typeface="+mn-ea"/>
                <a:sym typeface="+mn-lt"/>
              </a:rPr>
              <a:t>vRouter</a:t>
            </a:r>
            <a:r>
              <a:rPr lang="en-US" altLang="zh-TW" sz="1100">
                <a:solidFill>
                  <a:schemeClr val="bg1"/>
                </a:solidFill>
                <a:cs typeface="+mn-ea"/>
                <a:sym typeface="+mn-lt"/>
              </a:rPr>
              <a:t> VNF</a:t>
            </a:r>
            <a:endParaRPr lang="zh-TW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6" name="文字方塊 125">
            <a:extLst>
              <a:ext uri="{FF2B5EF4-FFF2-40B4-BE49-F238E27FC236}">
                <a16:creationId xmlns:a16="http://schemas.microsoft.com/office/drawing/2014/main" id="{FADF8B8F-FC2E-DB45-CD86-76B4849FE8D4}"/>
              </a:ext>
            </a:extLst>
          </p:cNvPr>
          <p:cNvSpPr txBox="1"/>
          <p:nvPr/>
        </p:nvSpPr>
        <p:spPr>
          <a:xfrm>
            <a:off x="1877207" y="4146314"/>
            <a:ext cx="1010997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>
                <a:solidFill>
                  <a:schemeClr val="bg1"/>
                </a:solidFill>
                <a:cs typeface="+mn-ea"/>
                <a:sym typeface="+mn-lt"/>
              </a:rPr>
              <a:t>DSS</a:t>
            </a:r>
            <a:r>
              <a:rPr lang="zh-TW" altLang="en-US" sz="11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1100">
                <a:solidFill>
                  <a:schemeClr val="bg1"/>
                </a:solidFill>
                <a:cs typeface="+mn-ea"/>
                <a:sym typeface="+mn-lt"/>
              </a:rPr>
              <a:t>VNF</a:t>
            </a:r>
            <a:endParaRPr lang="zh-TW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CCD3A0EE-87E3-02C3-4A26-9C882D71B6B9}"/>
              </a:ext>
            </a:extLst>
          </p:cNvPr>
          <p:cNvSpPr txBox="1"/>
          <p:nvPr/>
        </p:nvSpPr>
        <p:spPr>
          <a:xfrm>
            <a:off x="1942658" y="3794486"/>
            <a:ext cx="4550637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50">
                <a:solidFill>
                  <a:schemeClr val="bg1"/>
                </a:solidFill>
                <a:cs typeface="+mn-ea"/>
                <a:sym typeface="+mn-lt"/>
              </a:rPr>
              <a:t>VNFs/CNFs (Docker/LXD/VM)</a:t>
            </a:r>
            <a:endParaRPr lang="zh-TW" altLang="en-US" sz="115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0EA4A079-0B78-523D-708A-8B0488721B58}"/>
              </a:ext>
            </a:extLst>
          </p:cNvPr>
          <p:cNvSpPr/>
          <p:nvPr/>
        </p:nvSpPr>
        <p:spPr>
          <a:xfrm>
            <a:off x="1934191" y="4601691"/>
            <a:ext cx="2260205" cy="267785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A44B7A45-4D2F-BB38-A11C-9D54A3EDE86F}"/>
              </a:ext>
            </a:extLst>
          </p:cNvPr>
          <p:cNvSpPr/>
          <p:nvPr/>
        </p:nvSpPr>
        <p:spPr>
          <a:xfrm>
            <a:off x="4217459" y="4601691"/>
            <a:ext cx="2260205" cy="267785"/>
          </a:xfrm>
          <a:prstGeom prst="rect">
            <a:avLst/>
          </a:prstGeom>
          <a:solidFill>
            <a:srgbClr val="FF2D8A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0" name="文字方塊 129">
            <a:extLst>
              <a:ext uri="{FF2B5EF4-FFF2-40B4-BE49-F238E27FC236}">
                <a16:creationId xmlns:a16="http://schemas.microsoft.com/office/drawing/2014/main" id="{5F83393F-FA88-E2E4-9218-E1F66434A2E6}"/>
              </a:ext>
            </a:extLst>
          </p:cNvPr>
          <p:cNvSpPr txBox="1"/>
          <p:nvPr/>
        </p:nvSpPr>
        <p:spPr>
          <a:xfrm>
            <a:off x="4121814" y="4599912"/>
            <a:ext cx="2344813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>
                <a:solidFill>
                  <a:schemeClr val="bg1"/>
                </a:solidFill>
                <a:cs typeface="+mn-ea"/>
                <a:sym typeface="+mn-lt"/>
              </a:rPr>
              <a:t>Container / Docker Engine</a:t>
            </a:r>
            <a:endParaRPr lang="zh-TW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1" name="文字方塊 130">
            <a:extLst>
              <a:ext uri="{FF2B5EF4-FFF2-40B4-BE49-F238E27FC236}">
                <a16:creationId xmlns:a16="http://schemas.microsoft.com/office/drawing/2014/main" id="{FB6DF8F1-99F2-CAFF-F391-DEB4194DA795}"/>
              </a:ext>
            </a:extLst>
          </p:cNvPr>
          <p:cNvSpPr txBox="1"/>
          <p:nvPr/>
        </p:nvSpPr>
        <p:spPr>
          <a:xfrm>
            <a:off x="1934192" y="4586069"/>
            <a:ext cx="2187622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>
                <a:solidFill>
                  <a:schemeClr val="bg1"/>
                </a:solidFill>
                <a:cs typeface="+mn-ea"/>
                <a:sym typeface="+mn-lt"/>
              </a:rPr>
              <a:t>KVM Hypervisor</a:t>
            </a:r>
            <a:endParaRPr lang="zh-TW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843548B7-7215-858A-2EDC-7179F54AEAB4}"/>
              </a:ext>
            </a:extLst>
          </p:cNvPr>
          <p:cNvSpPr/>
          <p:nvPr/>
        </p:nvSpPr>
        <p:spPr>
          <a:xfrm>
            <a:off x="1911892" y="4928365"/>
            <a:ext cx="4552387" cy="267365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>
              <a:cs typeface="+mn-ea"/>
              <a:sym typeface="+mn-lt"/>
            </a:endParaRPr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98E78383-2726-78D2-3318-44D08B360E0B}"/>
              </a:ext>
            </a:extLst>
          </p:cNvPr>
          <p:cNvSpPr txBox="1"/>
          <p:nvPr/>
        </p:nvSpPr>
        <p:spPr>
          <a:xfrm>
            <a:off x="1934192" y="4932188"/>
            <a:ext cx="4505496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>
                <a:solidFill>
                  <a:schemeClr val="bg1"/>
                </a:solidFill>
                <a:cs typeface="+mn-ea"/>
                <a:sym typeface="+mn-lt"/>
              </a:rPr>
              <a:t>Storage (VFS)</a:t>
            </a:r>
            <a:endParaRPr lang="zh-TW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4" name="矩形 133">
            <a:extLst>
              <a:ext uri="{FF2B5EF4-FFF2-40B4-BE49-F238E27FC236}">
                <a16:creationId xmlns:a16="http://schemas.microsoft.com/office/drawing/2014/main" id="{762641DF-8214-4B2C-DE8B-33DDE6B8B60C}"/>
              </a:ext>
            </a:extLst>
          </p:cNvPr>
          <p:cNvSpPr/>
          <p:nvPr/>
        </p:nvSpPr>
        <p:spPr>
          <a:xfrm>
            <a:off x="1917363" y="5261199"/>
            <a:ext cx="1492587" cy="267785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5" name="矩形 134">
            <a:extLst>
              <a:ext uri="{FF2B5EF4-FFF2-40B4-BE49-F238E27FC236}">
                <a16:creationId xmlns:a16="http://schemas.microsoft.com/office/drawing/2014/main" id="{C13544CC-7A41-77DC-68D8-A543413636FD}"/>
              </a:ext>
            </a:extLst>
          </p:cNvPr>
          <p:cNvSpPr/>
          <p:nvPr/>
        </p:nvSpPr>
        <p:spPr>
          <a:xfrm>
            <a:off x="3454139" y="5261198"/>
            <a:ext cx="1492587" cy="267785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6" name="矩形 135">
            <a:extLst>
              <a:ext uri="{FF2B5EF4-FFF2-40B4-BE49-F238E27FC236}">
                <a16:creationId xmlns:a16="http://schemas.microsoft.com/office/drawing/2014/main" id="{A4A5356D-FAAB-62A2-FF20-262B16B6E9BC}"/>
              </a:ext>
            </a:extLst>
          </p:cNvPr>
          <p:cNvSpPr/>
          <p:nvPr/>
        </p:nvSpPr>
        <p:spPr>
          <a:xfrm>
            <a:off x="4985077" y="5256461"/>
            <a:ext cx="1492587" cy="267785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8" name="文字方塊 137">
            <a:extLst>
              <a:ext uri="{FF2B5EF4-FFF2-40B4-BE49-F238E27FC236}">
                <a16:creationId xmlns:a16="http://schemas.microsoft.com/office/drawing/2014/main" id="{ACCDD56E-2C22-86C3-AC0E-1B6B9846C5EF}"/>
              </a:ext>
            </a:extLst>
          </p:cNvPr>
          <p:cNvSpPr txBox="1"/>
          <p:nvPr/>
        </p:nvSpPr>
        <p:spPr>
          <a:xfrm>
            <a:off x="1934191" y="5265608"/>
            <a:ext cx="1475759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err="1">
                <a:solidFill>
                  <a:schemeClr val="bg1"/>
                </a:solidFill>
                <a:cs typeface="+mn-ea"/>
                <a:sym typeface="+mn-lt"/>
              </a:rPr>
              <a:t>Qos</a:t>
            </a:r>
            <a:r>
              <a:rPr lang="en-US" altLang="zh-TW" sz="900">
                <a:solidFill>
                  <a:schemeClr val="bg1"/>
                </a:solidFill>
                <a:cs typeface="+mn-ea"/>
                <a:sym typeface="+mn-lt"/>
              </a:rPr>
              <a:t> / Traffic Control</a:t>
            </a:r>
            <a:endParaRPr lang="zh-TW" altLang="en-US" sz="9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9" name="文字方塊 138">
            <a:extLst>
              <a:ext uri="{FF2B5EF4-FFF2-40B4-BE49-F238E27FC236}">
                <a16:creationId xmlns:a16="http://schemas.microsoft.com/office/drawing/2014/main" id="{6B72E090-14C8-C11F-00D0-2FBBC5BFD823}"/>
              </a:ext>
            </a:extLst>
          </p:cNvPr>
          <p:cNvSpPr txBox="1"/>
          <p:nvPr/>
        </p:nvSpPr>
        <p:spPr>
          <a:xfrm>
            <a:off x="3445989" y="5259767"/>
            <a:ext cx="1475759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>
                <a:solidFill>
                  <a:schemeClr val="bg1"/>
                </a:solidFill>
                <a:cs typeface="+mn-ea"/>
                <a:sym typeface="+mn-lt"/>
              </a:rPr>
              <a:t>Data Security</a:t>
            </a:r>
            <a:endParaRPr lang="zh-TW" altLang="en-US" sz="9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0" name="文字方塊 139">
            <a:extLst>
              <a:ext uri="{FF2B5EF4-FFF2-40B4-BE49-F238E27FC236}">
                <a16:creationId xmlns:a16="http://schemas.microsoft.com/office/drawing/2014/main" id="{8990B3CF-5E6C-E4FD-AD47-F365592BBF07}"/>
              </a:ext>
            </a:extLst>
          </p:cNvPr>
          <p:cNvSpPr txBox="1"/>
          <p:nvPr/>
        </p:nvSpPr>
        <p:spPr>
          <a:xfrm>
            <a:off x="4963928" y="5253617"/>
            <a:ext cx="1475759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>
                <a:solidFill>
                  <a:schemeClr val="bg1"/>
                </a:solidFill>
                <a:cs typeface="+mn-ea"/>
                <a:sym typeface="+mn-lt"/>
              </a:rPr>
              <a:t>OVN/ OVS Virtual Switch</a:t>
            </a:r>
            <a:endParaRPr lang="zh-TW" altLang="en-US" sz="9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27AA5CA1-34B5-EEE2-AA1B-846FFCCC730B}"/>
              </a:ext>
            </a:extLst>
          </p:cNvPr>
          <p:cNvSpPr/>
          <p:nvPr/>
        </p:nvSpPr>
        <p:spPr>
          <a:xfrm>
            <a:off x="1898507" y="5575438"/>
            <a:ext cx="4582151" cy="267365"/>
          </a:xfrm>
          <a:prstGeom prst="rect">
            <a:avLst/>
          </a:prstGeom>
          <a:solidFill>
            <a:srgbClr val="08A6E5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>
              <a:cs typeface="+mn-ea"/>
              <a:sym typeface="+mn-lt"/>
            </a:endParaRPr>
          </a:p>
        </p:txBody>
      </p:sp>
      <p:sp>
        <p:nvSpPr>
          <p:cNvPr id="142" name="文字方塊 141">
            <a:extLst>
              <a:ext uri="{FF2B5EF4-FFF2-40B4-BE49-F238E27FC236}">
                <a16:creationId xmlns:a16="http://schemas.microsoft.com/office/drawing/2014/main" id="{C37CB5FB-6240-3C2C-B884-355FAFD8F2F4}"/>
              </a:ext>
            </a:extLst>
          </p:cNvPr>
          <p:cNvSpPr txBox="1"/>
          <p:nvPr/>
        </p:nvSpPr>
        <p:spPr>
          <a:xfrm>
            <a:off x="1920806" y="5575437"/>
            <a:ext cx="4543473" cy="25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1100">
                <a:solidFill>
                  <a:schemeClr val="bg1"/>
                </a:solidFill>
                <a:cs typeface="+mn-ea"/>
                <a:sym typeface="+mn-lt"/>
              </a:rPr>
              <a:t>Host Linux Network</a:t>
            </a:r>
            <a:endParaRPr lang="zh-TW" altLang="en-US" sz="1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798F215A-DDFE-E4BC-E750-09C74E08F90A}"/>
              </a:ext>
            </a:extLst>
          </p:cNvPr>
          <p:cNvSpPr/>
          <p:nvPr/>
        </p:nvSpPr>
        <p:spPr>
          <a:xfrm>
            <a:off x="1900506" y="5879003"/>
            <a:ext cx="1121579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72CF45C9-F4DF-4C78-0B8B-F04913266129}"/>
              </a:ext>
            </a:extLst>
          </p:cNvPr>
          <p:cNvSpPr/>
          <p:nvPr/>
        </p:nvSpPr>
        <p:spPr>
          <a:xfrm>
            <a:off x="3055290" y="5879002"/>
            <a:ext cx="1882409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09249D48-4DCA-85F7-69F2-013B0689A774}"/>
              </a:ext>
            </a:extLst>
          </p:cNvPr>
          <p:cNvSpPr/>
          <p:nvPr/>
        </p:nvSpPr>
        <p:spPr>
          <a:xfrm>
            <a:off x="4972388" y="5874168"/>
            <a:ext cx="830747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9" name="矩形 148">
            <a:extLst>
              <a:ext uri="{FF2B5EF4-FFF2-40B4-BE49-F238E27FC236}">
                <a16:creationId xmlns:a16="http://schemas.microsoft.com/office/drawing/2014/main" id="{895A06D9-BB89-13BC-9F39-E4BEE4CD06E5}"/>
              </a:ext>
            </a:extLst>
          </p:cNvPr>
          <p:cNvSpPr/>
          <p:nvPr/>
        </p:nvSpPr>
        <p:spPr>
          <a:xfrm>
            <a:off x="5837824" y="5872658"/>
            <a:ext cx="639839" cy="273270"/>
          </a:xfrm>
          <a:prstGeom prst="rect">
            <a:avLst/>
          </a:prstGeom>
          <a:solidFill>
            <a:srgbClr val="3649B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F90DAA8C-C972-0D74-BE95-F60FD602FD72}"/>
              </a:ext>
            </a:extLst>
          </p:cNvPr>
          <p:cNvSpPr txBox="1"/>
          <p:nvPr/>
        </p:nvSpPr>
        <p:spPr>
          <a:xfrm>
            <a:off x="1877207" y="5890265"/>
            <a:ext cx="1078712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>
                <a:solidFill>
                  <a:schemeClr val="bg1"/>
                </a:solidFill>
                <a:cs typeface="+mn-ea"/>
                <a:sym typeface="+mn-lt"/>
              </a:rPr>
              <a:t>SR-IOV</a:t>
            </a:r>
            <a:endParaRPr lang="zh-TW" altLang="en-US" sz="9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7" name="文字方塊 146">
            <a:extLst>
              <a:ext uri="{FF2B5EF4-FFF2-40B4-BE49-F238E27FC236}">
                <a16:creationId xmlns:a16="http://schemas.microsoft.com/office/drawing/2014/main" id="{2AAB7E62-BC39-F426-9282-CCF2FE32F0A8}"/>
              </a:ext>
            </a:extLst>
          </p:cNvPr>
          <p:cNvSpPr txBox="1"/>
          <p:nvPr/>
        </p:nvSpPr>
        <p:spPr>
          <a:xfrm>
            <a:off x="2933054" y="5889137"/>
            <a:ext cx="2168521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>
                <a:solidFill>
                  <a:schemeClr val="bg1"/>
                </a:solidFill>
                <a:cs typeface="+mn-ea"/>
                <a:sym typeface="+mn-lt"/>
              </a:rPr>
              <a:t>VPP/Fd.io Packet Accelerator</a:t>
            </a:r>
            <a:endParaRPr lang="zh-TW" altLang="en-US" sz="9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8" name="文字方塊 147">
            <a:extLst>
              <a:ext uri="{FF2B5EF4-FFF2-40B4-BE49-F238E27FC236}">
                <a16:creationId xmlns:a16="http://schemas.microsoft.com/office/drawing/2014/main" id="{ECE50AD1-D006-4241-F147-6C608065BE14}"/>
              </a:ext>
            </a:extLst>
          </p:cNvPr>
          <p:cNvSpPr txBox="1"/>
          <p:nvPr/>
        </p:nvSpPr>
        <p:spPr>
          <a:xfrm>
            <a:off x="4917859" y="5886567"/>
            <a:ext cx="930630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err="1">
                <a:solidFill>
                  <a:schemeClr val="bg1"/>
                </a:solidFill>
                <a:cs typeface="+mn-ea"/>
                <a:sym typeface="+mn-lt"/>
              </a:rPr>
              <a:t>Cypto</a:t>
            </a:r>
            <a:r>
              <a:rPr lang="en-US" altLang="zh-TW" sz="900">
                <a:solidFill>
                  <a:schemeClr val="bg1"/>
                </a:solidFill>
                <a:cs typeface="+mn-ea"/>
                <a:sym typeface="+mn-lt"/>
              </a:rPr>
              <a:t> Engine</a:t>
            </a:r>
            <a:endParaRPr lang="zh-TW" altLang="en-US" sz="9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BC846161-8459-5253-0B94-8A9FF2118664}"/>
              </a:ext>
            </a:extLst>
          </p:cNvPr>
          <p:cNvSpPr txBox="1"/>
          <p:nvPr/>
        </p:nvSpPr>
        <p:spPr>
          <a:xfrm>
            <a:off x="5914711" y="5878781"/>
            <a:ext cx="509097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>
                <a:solidFill>
                  <a:schemeClr val="bg1"/>
                </a:solidFill>
                <a:cs typeface="+mn-ea"/>
                <a:sym typeface="+mn-lt"/>
              </a:rPr>
              <a:t>QAT</a:t>
            </a:r>
            <a:endParaRPr lang="zh-TW" altLang="en-US" sz="90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55" name="直線接點 154">
            <a:extLst>
              <a:ext uri="{FF2B5EF4-FFF2-40B4-BE49-F238E27FC236}">
                <a16:creationId xmlns:a16="http://schemas.microsoft.com/office/drawing/2014/main" id="{D1306E34-9C11-7BD7-3034-93AC21B413B9}"/>
              </a:ext>
            </a:extLst>
          </p:cNvPr>
          <p:cNvCxnSpPr>
            <a:cxnSpLocks/>
          </p:cNvCxnSpPr>
          <p:nvPr/>
        </p:nvCxnSpPr>
        <p:spPr>
          <a:xfrm>
            <a:off x="1463040" y="3081865"/>
            <a:ext cx="9112383" cy="0"/>
          </a:xfrm>
          <a:prstGeom prst="line">
            <a:avLst/>
          </a:prstGeom>
          <a:ln w="19050" cap="rnd">
            <a:solidFill>
              <a:schemeClr val="bg1">
                <a:lumMod val="85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接點: 肘形 160">
            <a:extLst>
              <a:ext uri="{FF2B5EF4-FFF2-40B4-BE49-F238E27FC236}">
                <a16:creationId xmlns:a16="http://schemas.microsoft.com/office/drawing/2014/main" id="{6816082A-20CD-F1F9-FB77-68B3A0F2A403}"/>
              </a:ext>
            </a:extLst>
          </p:cNvPr>
          <p:cNvCxnSpPr>
            <a:cxnSpLocks/>
          </p:cNvCxnSpPr>
          <p:nvPr/>
        </p:nvCxnSpPr>
        <p:spPr>
          <a:xfrm rot="5400000">
            <a:off x="6323310" y="3902843"/>
            <a:ext cx="3146402" cy="921634"/>
          </a:xfrm>
          <a:prstGeom prst="bentConnector3">
            <a:avLst>
              <a:gd name="adj1" fmla="val 25513"/>
            </a:avLst>
          </a:prstGeom>
          <a:ln w="19050" cap="rnd">
            <a:solidFill>
              <a:schemeClr val="accent4">
                <a:lumMod val="40000"/>
                <a:lumOff val="60000"/>
              </a:schemeClr>
            </a:solidFill>
            <a:prstDash val="sysDash"/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接點: 肘形 167">
            <a:extLst>
              <a:ext uri="{FF2B5EF4-FFF2-40B4-BE49-F238E27FC236}">
                <a16:creationId xmlns:a16="http://schemas.microsoft.com/office/drawing/2014/main" id="{57FE172E-C4C8-B03A-C508-69C8282E8AF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233467" y="4168103"/>
            <a:ext cx="3088268" cy="382541"/>
          </a:xfrm>
          <a:prstGeom prst="bentConnector3">
            <a:avLst>
              <a:gd name="adj1" fmla="val 18472"/>
            </a:avLst>
          </a:prstGeom>
          <a:ln w="19050" cap="rnd">
            <a:solidFill>
              <a:schemeClr val="accent4">
                <a:lumMod val="40000"/>
                <a:lumOff val="60000"/>
              </a:schemeClr>
            </a:solidFill>
            <a:prstDash val="sysDash"/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接點: 肘形 174">
            <a:extLst>
              <a:ext uri="{FF2B5EF4-FFF2-40B4-BE49-F238E27FC236}">
                <a16:creationId xmlns:a16="http://schemas.microsoft.com/office/drawing/2014/main" id="{D711A968-20F7-F1B6-6069-7AD50E6A89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50216" y="3525285"/>
            <a:ext cx="3138739" cy="1676896"/>
          </a:xfrm>
          <a:prstGeom prst="bentConnector3">
            <a:avLst>
              <a:gd name="adj1" fmla="val 59441"/>
            </a:avLst>
          </a:prstGeom>
          <a:ln w="19050" cap="rnd">
            <a:solidFill>
              <a:srgbClr val="95EFF9"/>
            </a:solidFill>
            <a:round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文字方塊 188">
            <a:extLst>
              <a:ext uri="{FF2B5EF4-FFF2-40B4-BE49-F238E27FC236}">
                <a16:creationId xmlns:a16="http://schemas.microsoft.com/office/drawing/2014/main" id="{EC3D1DAC-A55D-3781-77CA-99A0D268128F}"/>
              </a:ext>
            </a:extLst>
          </p:cNvPr>
          <p:cNvSpPr txBox="1"/>
          <p:nvPr/>
        </p:nvSpPr>
        <p:spPr>
          <a:xfrm>
            <a:off x="8916057" y="2752960"/>
            <a:ext cx="21841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cs typeface="+mn-ea"/>
                <a:sym typeface="+mn-lt"/>
              </a:rPr>
              <a:t>Public</a:t>
            </a:r>
            <a:endParaRPr lang="zh-TW" altLang="en-US" sz="12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0" name="文字方塊 189">
            <a:extLst>
              <a:ext uri="{FF2B5EF4-FFF2-40B4-BE49-F238E27FC236}">
                <a16:creationId xmlns:a16="http://schemas.microsoft.com/office/drawing/2014/main" id="{D8FA5A8B-939B-0263-090F-7A49B1775F50}"/>
              </a:ext>
            </a:extLst>
          </p:cNvPr>
          <p:cNvSpPr txBox="1"/>
          <p:nvPr/>
        </p:nvSpPr>
        <p:spPr>
          <a:xfrm>
            <a:off x="8918101" y="3125144"/>
            <a:ext cx="2184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cs typeface="+mn-ea"/>
                <a:sym typeface="+mn-lt"/>
              </a:rPr>
              <a:t>Enterprise</a:t>
            </a:r>
          </a:p>
          <a:p>
            <a:pPr algn="ctr"/>
            <a:r>
              <a:rPr lang="en-US" altLang="zh-TW" sz="1200">
                <a:solidFill>
                  <a:schemeClr val="bg1"/>
                </a:solidFill>
                <a:cs typeface="+mn-ea"/>
                <a:sym typeface="+mn-lt"/>
              </a:rPr>
              <a:t>Private Network</a:t>
            </a:r>
            <a:endParaRPr lang="zh-TW" altLang="en-US" sz="120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94" name="圖形 193">
            <a:extLst>
              <a:ext uri="{FF2B5EF4-FFF2-40B4-BE49-F238E27FC236}">
                <a16:creationId xmlns:a16="http://schemas.microsoft.com/office/drawing/2014/main" id="{DCA358F6-2FAD-5521-D103-D2D2C5D7B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78538" y="1789574"/>
            <a:ext cx="1076325" cy="161925"/>
          </a:xfrm>
          <a:prstGeom prst="rect">
            <a:avLst/>
          </a:prstGeom>
        </p:spPr>
      </p:pic>
      <p:pic>
        <p:nvPicPr>
          <p:cNvPr id="196" name="圖片 195">
            <a:extLst>
              <a:ext uri="{FF2B5EF4-FFF2-40B4-BE49-F238E27FC236}">
                <a16:creationId xmlns:a16="http://schemas.microsoft.com/office/drawing/2014/main" id="{C89201DB-0602-647D-782C-845C41C6F6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279" y="1395965"/>
            <a:ext cx="813818" cy="774194"/>
          </a:xfrm>
          <a:prstGeom prst="rect">
            <a:avLst/>
          </a:prstGeom>
        </p:spPr>
      </p:pic>
      <p:sp>
        <p:nvSpPr>
          <p:cNvPr id="100" name="矩形 99">
            <a:extLst>
              <a:ext uri="{FF2B5EF4-FFF2-40B4-BE49-F238E27FC236}">
                <a16:creationId xmlns:a16="http://schemas.microsoft.com/office/drawing/2014/main" id="{75E5CCF6-F593-8CA6-D12C-6E4AD63F16CB}"/>
              </a:ext>
            </a:extLst>
          </p:cNvPr>
          <p:cNvSpPr/>
          <p:nvPr/>
        </p:nvSpPr>
        <p:spPr>
          <a:xfrm>
            <a:off x="6759458" y="5903507"/>
            <a:ext cx="1686951" cy="362511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>
              <a:cs typeface="+mn-ea"/>
              <a:sym typeface="+mn-lt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D6DB1907-1B2D-6D18-E18F-B55D0B413D62}"/>
              </a:ext>
            </a:extLst>
          </p:cNvPr>
          <p:cNvSpPr/>
          <p:nvPr/>
        </p:nvSpPr>
        <p:spPr>
          <a:xfrm>
            <a:off x="8608845" y="5903507"/>
            <a:ext cx="1686951" cy="362511"/>
          </a:xfrm>
          <a:prstGeom prst="rect">
            <a:avLst/>
          </a:prstGeom>
          <a:solidFill>
            <a:srgbClr val="00BDAE"/>
          </a:solidFill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500">
              <a:cs typeface="+mn-ea"/>
              <a:sym typeface="+mn-lt"/>
            </a:endParaRPr>
          </a:p>
        </p:txBody>
      </p:sp>
      <p:sp>
        <p:nvSpPr>
          <p:cNvPr id="152" name="文字方塊 151">
            <a:extLst>
              <a:ext uri="{FF2B5EF4-FFF2-40B4-BE49-F238E27FC236}">
                <a16:creationId xmlns:a16="http://schemas.microsoft.com/office/drawing/2014/main" id="{F4DD95C1-BB7E-29BA-C3BB-B8B0AE353C4C}"/>
              </a:ext>
            </a:extLst>
          </p:cNvPr>
          <p:cNvSpPr txBox="1"/>
          <p:nvPr/>
        </p:nvSpPr>
        <p:spPr>
          <a:xfrm>
            <a:off x="6801478" y="5957408"/>
            <a:ext cx="1603580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b="1">
                <a:solidFill>
                  <a:schemeClr val="bg1"/>
                </a:solidFill>
                <a:cs typeface="+mn-ea"/>
                <a:sym typeface="+mn-lt"/>
              </a:rPr>
              <a:t>QNAP</a:t>
            </a:r>
            <a:r>
              <a:rPr lang="zh-TW" altLang="en-US" sz="9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900" b="1">
                <a:solidFill>
                  <a:schemeClr val="bg1"/>
                </a:solidFill>
                <a:cs typeface="+mn-ea"/>
                <a:sym typeface="+mn-lt"/>
              </a:rPr>
              <a:t>operating system</a:t>
            </a:r>
            <a:endParaRPr lang="zh-TW" altLang="en-US" sz="9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9C7C4A9C-2FAF-AE17-A984-E70400BB7D89}"/>
              </a:ext>
            </a:extLst>
          </p:cNvPr>
          <p:cNvSpPr txBox="1"/>
          <p:nvPr/>
        </p:nvSpPr>
        <p:spPr>
          <a:xfrm>
            <a:off x="8651647" y="5957533"/>
            <a:ext cx="1603580" cy="24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altLang="zh-TW" sz="900" b="1">
                <a:solidFill>
                  <a:schemeClr val="bg1"/>
                </a:solidFill>
                <a:cs typeface="+mn-ea"/>
                <a:sym typeface="+mn-lt"/>
              </a:rPr>
              <a:t>QNAP</a:t>
            </a:r>
            <a:r>
              <a:rPr lang="zh-TW" altLang="en-US" sz="9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900" b="1">
                <a:solidFill>
                  <a:schemeClr val="bg1"/>
                </a:solidFill>
                <a:cs typeface="+mn-ea"/>
                <a:sym typeface="+mn-lt"/>
              </a:rPr>
              <a:t>operating system</a:t>
            </a:r>
            <a:endParaRPr lang="zh-TW" altLang="en-US" sz="9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92" name="圖片 91">
            <a:extLst>
              <a:ext uri="{FF2B5EF4-FFF2-40B4-BE49-F238E27FC236}">
                <a16:creationId xmlns:a16="http://schemas.microsoft.com/office/drawing/2014/main" id="{5DE86ACA-7A3C-023F-E9BD-DEF73F1208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7976" y="2175268"/>
            <a:ext cx="1258704" cy="62027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206" name="圖片 205">
            <a:extLst>
              <a:ext uri="{FF2B5EF4-FFF2-40B4-BE49-F238E27FC236}">
                <a16:creationId xmlns:a16="http://schemas.microsoft.com/office/drawing/2014/main" id="{694121D3-0109-9DF8-449D-80927A343A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5545" y="5522029"/>
            <a:ext cx="2949710" cy="18435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8" name="圖片 207">
            <a:extLst>
              <a:ext uri="{FF2B5EF4-FFF2-40B4-BE49-F238E27FC236}">
                <a16:creationId xmlns:a16="http://schemas.microsoft.com/office/drawing/2014/main" id="{7656DA3A-F61B-CABA-9D79-5C33AF123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1" b="37585"/>
          <a:stretch/>
        </p:blipFill>
        <p:spPr>
          <a:xfrm>
            <a:off x="6727372" y="6330722"/>
            <a:ext cx="1765580" cy="425579"/>
          </a:xfrm>
          <a:prstGeom prst="rect">
            <a:avLst/>
          </a:prstGeom>
        </p:spPr>
      </p:pic>
      <p:pic>
        <p:nvPicPr>
          <p:cNvPr id="209" name="圖片 208">
            <a:extLst>
              <a:ext uri="{FF2B5EF4-FFF2-40B4-BE49-F238E27FC236}">
                <a16:creationId xmlns:a16="http://schemas.microsoft.com/office/drawing/2014/main" id="{FE390228-AD49-9B50-8EBB-CE3594E4B1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1" b="37585"/>
          <a:stretch/>
        </p:blipFill>
        <p:spPr>
          <a:xfrm>
            <a:off x="8586330" y="6320043"/>
            <a:ext cx="1765580" cy="4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37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遠端管理</a:t>
            </a:r>
            <a:endParaRPr kumimoji="0" lang="en-US" altLang="zh-TW" sz="46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477664" y="2073393"/>
            <a:ext cx="3789535" cy="411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marR="0" lvl="0" indent="-266700" algn="l" defTabSz="914400" rtl="0" eaLnBrk="1" fontAlgn="auto" latinLnBrk="0" hangingPunct="1">
              <a:lnSpc>
                <a:spcPts val="3300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結合虛擬化及雲端的優勢</a:t>
            </a:r>
            <a:r>
              <a:rPr kumimoji="0" lang="en-US" altLang="zh-TW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,</a:t>
            </a:r>
            <a:r>
              <a:rPr kumimoji="0" lang="zh-TW" altLang="en-US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 遠端中央控管所有站點上的</a:t>
            </a:r>
            <a:r>
              <a:rPr kumimoji="0" lang="en-US" altLang="zh-TW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QuCPE</a:t>
            </a:r>
            <a:r>
              <a:rPr lang="en-US" altLang="zh-TW" sz="2300">
                <a:ln w="0"/>
                <a:solidFill>
                  <a:prstClr val="white"/>
                </a:solidFill>
                <a:cs typeface="+mn-ea"/>
                <a:sym typeface="+mn-lt"/>
              </a:rPr>
              <a:t>, VM</a:t>
            </a:r>
            <a:r>
              <a:rPr lang="zh-TW" altLang="en-US" sz="2300">
                <a:ln w="0"/>
                <a:solidFill>
                  <a:prstClr val="white"/>
                </a:solidFill>
                <a:cs typeface="+mn-ea"/>
                <a:sym typeface="+mn-lt"/>
              </a:rPr>
              <a:t>及軟體容器</a:t>
            </a:r>
            <a:r>
              <a:rPr kumimoji="0" lang="en-US" altLang="zh-TW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, </a:t>
            </a:r>
            <a:r>
              <a:rPr kumimoji="0" lang="zh-TW" altLang="en-US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提升管理效率</a:t>
            </a:r>
            <a:endParaRPr kumimoji="0" lang="en-US" altLang="zh-TW" sz="2300" b="0" i="0" u="none" strike="noStrike" kern="1200" cap="none" spc="0" normalizeH="0" baseline="0" noProof="0">
              <a:ln w="0"/>
              <a:solidFill>
                <a:prstClr val="white"/>
              </a:solidFill>
              <a:uLnTx/>
              <a:uFillTx/>
              <a:cs typeface="+mn-ea"/>
              <a:sym typeface="+mn-lt"/>
            </a:endParaRPr>
          </a:p>
          <a:p>
            <a:pPr marL="266700" marR="0" lvl="0" indent="-266700" algn="l" defTabSz="914400" rtl="0" eaLnBrk="1" fontAlgn="auto" latinLnBrk="0" hangingPunct="1">
              <a:lnSpc>
                <a:spcPts val="3300"/>
              </a:lnSpc>
              <a:spcBef>
                <a:spcPts val="2000"/>
              </a:spcBef>
              <a:spcAft>
                <a:spcPts val="0"/>
              </a:spcAft>
              <a:buClr>
                <a:srgbClr val="00FFFF"/>
              </a:buClr>
              <a:buSzPct val="95000"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零接觸佈署 </a:t>
            </a:r>
            <a:r>
              <a:rPr kumimoji="0" lang="en-US" altLang="zh-TW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(Zero Touch</a:t>
            </a:r>
            <a:br>
              <a:rPr kumimoji="0" lang="en-US" altLang="zh-TW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</a:br>
            <a:r>
              <a:rPr kumimoji="0" lang="en-US" altLang="zh-TW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 Provisioning)</a:t>
            </a:r>
            <a:r>
              <a:rPr lang="zh-TW" altLang="en-US" sz="2300">
                <a:ln w="0"/>
                <a:solidFill>
                  <a:prstClr val="white"/>
                </a:solidFill>
                <a:cs typeface="+mn-ea"/>
                <a:sym typeface="+mn-lt"/>
              </a:rPr>
              <a:t> 解決各站點</a:t>
            </a:r>
            <a:r>
              <a:rPr kumimoji="0" lang="en-US" altLang="zh-TW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IT</a:t>
            </a:r>
            <a:r>
              <a:rPr kumimoji="0" lang="zh-TW" altLang="en-US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人力不足的問題</a:t>
            </a:r>
            <a:r>
              <a:rPr lang="en-US" altLang="zh-TW" sz="2300">
                <a:ln w="0"/>
                <a:solidFill>
                  <a:prstClr val="white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prstClr val="white"/>
                </a:solidFill>
                <a:cs typeface="+mn-ea"/>
                <a:sym typeface="+mn-lt"/>
              </a:rPr>
              <a:t> 提升維運效率並節省</a:t>
            </a:r>
            <a:br>
              <a:rPr lang="en-US" altLang="zh-TW" sz="2300">
                <a:ln w="0"/>
                <a:solidFill>
                  <a:prstClr val="white"/>
                </a:solidFill>
                <a:cs typeface="+mn-ea"/>
                <a:sym typeface="+mn-lt"/>
              </a:rPr>
            </a:br>
            <a:r>
              <a:rPr lang="zh-TW" altLang="en-US" sz="2300">
                <a:ln w="0"/>
                <a:solidFill>
                  <a:prstClr val="white"/>
                </a:solidFill>
                <a:cs typeface="+mn-ea"/>
                <a:sym typeface="+mn-lt"/>
              </a:rPr>
              <a:t>費用</a:t>
            </a:r>
            <a:r>
              <a:rPr kumimoji="0" lang="en-US" altLang="zh-TW" sz="2300" b="0" i="0" u="none" strike="noStrike" kern="1200" cap="none" spc="0" normalizeH="0" baseline="0" noProof="0">
                <a:ln w="0"/>
                <a:solidFill>
                  <a:prstClr val="white"/>
                </a:solidFill>
                <a:uLnTx/>
                <a:uFillTx/>
                <a:cs typeface="+mn-ea"/>
                <a:sym typeface="+mn-lt"/>
              </a:rPr>
              <a:t>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867" y="2173142"/>
            <a:ext cx="7500133" cy="422103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42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49" y="2064827"/>
            <a:ext cx="7500133" cy="4221032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600" b="1">
                <a:solidFill>
                  <a:srgbClr val="4472C4">
                    <a:lumMod val="50000"/>
                  </a:srgbClr>
                </a:solidFill>
                <a:cs typeface="+mn-ea"/>
                <a:sym typeface="+mn-lt"/>
              </a:rPr>
              <a:t>大量布建</a:t>
            </a:r>
            <a:endParaRPr kumimoji="0" lang="en-US" altLang="zh-TW" sz="46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8000298" y="2505094"/>
            <a:ext cx="3455102" cy="32729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66700" indent="-266700">
              <a:lnSpc>
                <a:spcPts val="33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zh-TW" altLang="en-US" sz="2300">
                <a:ln w="0"/>
                <a:solidFill>
                  <a:prstClr val="white"/>
                </a:solidFill>
                <a:cs typeface="+mn-ea"/>
                <a:sym typeface="+mn-lt"/>
              </a:rPr>
              <a:t>透過簡單易用的圖形化介面快速佈署</a:t>
            </a:r>
            <a:r>
              <a:rPr lang="en-US" altLang="zh-TW" sz="2300">
                <a:ln w="0"/>
                <a:solidFill>
                  <a:prstClr val="white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prstClr val="white"/>
                </a:solidFill>
                <a:cs typeface="+mn-ea"/>
                <a:sym typeface="+mn-lt"/>
              </a:rPr>
              <a:t> 遷移各種虛擬機或服務</a:t>
            </a:r>
            <a:r>
              <a:rPr lang="en-US" altLang="zh-TW" sz="2300">
                <a:ln w="0"/>
                <a:solidFill>
                  <a:prstClr val="white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prstClr val="white"/>
                </a:solidFill>
                <a:cs typeface="+mn-ea"/>
                <a:sym typeface="+mn-lt"/>
              </a:rPr>
              <a:t> 就算量大也不是問題</a:t>
            </a:r>
            <a:r>
              <a:rPr lang="en-US" altLang="zh-TW" sz="2300">
                <a:ln w="0"/>
                <a:solidFill>
                  <a:prstClr val="white"/>
                </a:solidFill>
                <a:cs typeface="+mn-ea"/>
                <a:sym typeface="+mn-lt"/>
              </a:rPr>
              <a:t>.</a:t>
            </a:r>
            <a:r>
              <a:rPr lang="zh-TW" altLang="en-US" sz="2300">
                <a:ln w="0"/>
                <a:solidFill>
                  <a:prstClr val="white"/>
                </a:solidFill>
                <a:cs typeface="+mn-ea"/>
                <a:sym typeface="+mn-lt"/>
              </a:rPr>
              <a:t> </a:t>
            </a:r>
            <a:endParaRPr lang="en-US" altLang="zh-TW" sz="2300">
              <a:ln w="0"/>
              <a:solidFill>
                <a:prstClr val="white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3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  <a:defRPr/>
            </a:pPr>
            <a:r>
              <a:rPr lang="zh-TW" altLang="en-US" sz="2300">
                <a:ln w="0"/>
                <a:solidFill>
                  <a:prstClr val="white"/>
                </a:solidFill>
                <a:cs typeface="+mn-ea"/>
                <a:sym typeface="+mn-lt"/>
              </a:rPr>
              <a:t>快速調整您的</a:t>
            </a:r>
            <a:r>
              <a:rPr lang="en-US" altLang="zh-TW" sz="2300">
                <a:ln w="0"/>
                <a:solidFill>
                  <a:prstClr val="white"/>
                </a:solidFill>
                <a:cs typeface="+mn-ea"/>
                <a:sym typeface="+mn-lt"/>
              </a:rPr>
              <a:t>IT</a:t>
            </a:r>
            <a:r>
              <a:rPr lang="zh-TW" altLang="en-US" sz="2300">
                <a:ln w="0"/>
                <a:solidFill>
                  <a:prstClr val="white"/>
                </a:solidFill>
                <a:cs typeface="+mn-ea"/>
                <a:sym typeface="+mn-lt"/>
              </a:rPr>
              <a:t>環境因應各種商務需求</a:t>
            </a:r>
            <a:r>
              <a:rPr lang="en-US" altLang="zh-TW" sz="2300">
                <a:ln w="0"/>
                <a:solidFill>
                  <a:prstClr val="white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prstClr val="white"/>
                </a:solidFill>
                <a:cs typeface="+mn-ea"/>
                <a:sym typeface="+mn-lt"/>
              </a:rPr>
              <a:t> 讓您搶得先機</a:t>
            </a:r>
            <a:endParaRPr lang="en-US" altLang="zh-TW" sz="2300">
              <a:ln w="0"/>
              <a:solidFill>
                <a:prstClr val="white"/>
              </a:solidFill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58559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867" y="2181097"/>
            <a:ext cx="7517413" cy="4221544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自訂義</a:t>
            </a:r>
            <a:r>
              <a:rPr kumimoji="0" lang="en-US" altLang="zh-TW" sz="4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VM</a:t>
            </a:r>
            <a:r>
              <a:rPr kumimoji="0" lang="zh-TW" altLang="en-US" sz="4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cs typeface="+mn-ea"/>
                <a:sym typeface="+mn-lt"/>
              </a:rPr>
              <a:t>映像檔管理</a:t>
            </a:r>
            <a:endParaRPr kumimoji="0" lang="en-US" altLang="zh-TW" sz="46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754947" y="2181097"/>
            <a:ext cx="3311169" cy="259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buClr>
                <a:srgbClr val="37F1FF"/>
              </a:buClr>
              <a:buSzPct val="95000"/>
            </a:pP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將設定好的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VM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映像檔匯入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AMIZ cloud,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讓您可以更快速的複製新站點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遷移舊站點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或是進行備援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災難回復的動作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8904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473431" y="2090465"/>
            <a:ext cx="5622569" cy="351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prstClr val="white"/>
                </a:solidFill>
                <a:cs typeface="+mn-ea"/>
                <a:sym typeface="+mn-lt"/>
              </a:rPr>
              <a:t>充斥著各種品牌</a:t>
            </a:r>
            <a:r>
              <a:rPr lang="en-US" altLang="zh-TW" sz="2400">
                <a:ln w="0"/>
                <a:solidFill>
                  <a:prstClr val="white"/>
                </a:solidFill>
                <a:cs typeface="+mn-ea"/>
                <a:sym typeface="+mn-lt"/>
              </a:rPr>
              <a:t>/</a:t>
            </a:r>
            <a:r>
              <a:rPr lang="zh-TW" altLang="en-US" sz="2400">
                <a:ln w="0"/>
                <a:solidFill>
                  <a:prstClr val="white"/>
                </a:solidFill>
                <a:cs typeface="+mn-ea"/>
                <a:sym typeface="+mn-lt"/>
              </a:rPr>
              <a:t>機種的</a:t>
            </a:r>
            <a:r>
              <a:rPr lang="en-US" altLang="zh-TW" sz="2400">
                <a:ln w="0"/>
                <a:solidFill>
                  <a:prstClr val="white"/>
                </a:solidFill>
                <a:cs typeface="+mn-ea"/>
                <a:sym typeface="+mn-lt"/>
              </a:rPr>
              <a:t>IT</a:t>
            </a:r>
            <a:r>
              <a:rPr lang="zh-TW" altLang="en-US" sz="2400">
                <a:ln w="0"/>
                <a:solidFill>
                  <a:prstClr val="white"/>
                </a:solidFill>
                <a:cs typeface="+mn-ea"/>
                <a:sym typeface="+mn-lt"/>
              </a:rPr>
              <a:t>聯合國</a:t>
            </a:r>
            <a:r>
              <a:rPr lang="en-US" altLang="zh-TW" sz="2400">
                <a:ln w="0"/>
                <a:solidFill>
                  <a:prstClr val="white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prstClr val="white"/>
                </a:solidFill>
                <a:cs typeface="+mn-ea"/>
                <a:sym typeface="+mn-lt"/>
              </a:rPr>
              <a:t> 日常維運困難</a:t>
            </a:r>
            <a:r>
              <a:rPr lang="en-US" altLang="zh-TW" sz="2400">
                <a:ln w="0"/>
                <a:solidFill>
                  <a:prstClr val="white"/>
                </a:solidFill>
                <a:cs typeface="+mn-ea"/>
                <a:sym typeface="+mn-lt"/>
              </a:rPr>
              <a:t> </a:t>
            </a:r>
          </a:p>
          <a:p>
            <a:pPr marL="266700" lvl="0" indent="-2667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prstClr val="white"/>
                </a:solidFill>
                <a:cs typeface="+mn-ea"/>
                <a:sym typeface="+mn-lt"/>
              </a:rPr>
              <a:t>機台越多</a:t>
            </a:r>
            <a:r>
              <a:rPr lang="en-US" altLang="zh-TW" sz="2400">
                <a:ln w="0"/>
                <a:solidFill>
                  <a:prstClr val="white"/>
                </a:solidFill>
                <a:cs typeface="+mn-ea"/>
                <a:sym typeface="+mn-lt"/>
              </a:rPr>
              <a:t>, </a:t>
            </a:r>
            <a:r>
              <a:rPr lang="zh-TW" altLang="en-US" sz="2400">
                <a:ln w="0"/>
                <a:solidFill>
                  <a:prstClr val="white"/>
                </a:solidFill>
                <a:cs typeface="+mn-ea"/>
                <a:sym typeface="+mn-lt"/>
              </a:rPr>
              <a:t>相容性問題越容易發生</a:t>
            </a:r>
            <a:r>
              <a:rPr lang="en-US" altLang="zh-TW" sz="2400">
                <a:ln w="0"/>
                <a:solidFill>
                  <a:prstClr val="white"/>
                </a:solidFill>
                <a:cs typeface="+mn-ea"/>
                <a:sym typeface="+mn-lt"/>
              </a:rPr>
              <a:t> </a:t>
            </a:r>
          </a:p>
          <a:p>
            <a:pPr marL="266700" lvl="0" indent="-2667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prstClr val="white"/>
                </a:solidFill>
                <a:cs typeface="+mn-ea"/>
                <a:sym typeface="+mn-lt"/>
              </a:rPr>
              <a:t>資訊流經過越多層設備才能完成</a:t>
            </a:r>
            <a:r>
              <a:rPr lang="en-US" altLang="zh-TW" sz="2400">
                <a:ln w="0"/>
                <a:solidFill>
                  <a:prstClr val="white"/>
                </a:solidFill>
                <a:cs typeface="+mn-ea"/>
                <a:sym typeface="+mn-lt"/>
              </a:rPr>
              <a:t>, </a:t>
            </a:r>
            <a:r>
              <a:rPr lang="zh-TW" altLang="en-US" sz="2400">
                <a:ln w="0"/>
                <a:solidFill>
                  <a:prstClr val="white"/>
                </a:solidFill>
                <a:cs typeface="+mn-ea"/>
                <a:sym typeface="+mn-lt"/>
              </a:rPr>
              <a:t>越容易發生單點故障問題</a:t>
            </a:r>
            <a:endParaRPr lang="en-US" altLang="zh-TW" sz="2400">
              <a:ln w="0"/>
              <a:solidFill>
                <a:prstClr val="white"/>
              </a:solidFill>
              <a:cs typeface="+mn-ea"/>
              <a:sym typeface="+mn-lt"/>
            </a:endParaRPr>
          </a:p>
          <a:p>
            <a:pPr marL="266700" lvl="0" indent="-2667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prstClr val="white"/>
                </a:solidFill>
                <a:cs typeface="+mn-ea"/>
                <a:sym typeface="+mn-lt"/>
              </a:rPr>
              <a:t>大量設備造成能源的浪費</a:t>
            </a:r>
            <a:r>
              <a:rPr lang="en-US" altLang="zh-TW" sz="2400">
                <a:ln w="0"/>
                <a:solidFill>
                  <a:prstClr val="white"/>
                </a:solidFill>
                <a:cs typeface="+mn-ea"/>
                <a:sym typeface="+mn-lt"/>
              </a:rPr>
              <a:t> </a:t>
            </a:r>
            <a:endParaRPr lang="zh-TW" altLang="en-US" sz="2000">
              <a:ln w="0"/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413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rgbClr val="203864"/>
                </a:solidFill>
                <a:cs typeface="+mn-ea"/>
                <a:sym typeface="+mn-lt"/>
              </a:rPr>
              <a:t>大量功能單調的專用機台</a:t>
            </a:r>
            <a:endParaRPr lang="en-US" altLang="zh-TW" sz="4600" b="1">
              <a:solidFill>
                <a:srgbClr val="203864"/>
              </a:solidFill>
              <a:cs typeface="+mn-ea"/>
              <a:sym typeface="+mn-lt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7E1932-2F74-0E91-5BE9-5FFE01C0C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r="956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391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069762E-551A-E053-47E9-AF7A456A0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181406" y="0"/>
            <a:ext cx="11988800" cy="6858000"/>
          </a:xfrm>
          <a:prstGeom prst="rect">
            <a:avLst/>
          </a:prstGeom>
        </p:spPr>
      </p:pic>
      <p:pic>
        <p:nvPicPr>
          <p:cNvPr id="13" name="圖片 12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88DA0C6B-E1EB-A08A-9808-8077BC7EB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57" r="-1"/>
          <a:stretch/>
        </p:blipFill>
        <p:spPr>
          <a:xfrm>
            <a:off x="4747970" y="0"/>
            <a:ext cx="6905769" cy="68580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06061BFF-DB91-1B9A-3169-6B8B4CEBC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0484" y="1526659"/>
            <a:ext cx="2002106" cy="32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64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93" y="0"/>
            <a:ext cx="119888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C700D1D-16DF-91E6-2B1C-7373EBC1F5C0}"/>
              </a:ext>
            </a:extLst>
          </p:cNvPr>
          <p:cNvSpPr/>
          <p:nvPr/>
        </p:nvSpPr>
        <p:spPr>
          <a:xfrm>
            <a:off x="544290" y="2311400"/>
            <a:ext cx="11173577" cy="795867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6537" y="1155872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099" y="1156630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70" y1="43396" x2="5155" y2="45283"/>
                        <a14:foregroundMark x1="68557" y1="24528" x2="84536" y2="22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5978" y="1177731"/>
            <a:ext cx="1848108" cy="50489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4006" y="1315510"/>
            <a:ext cx="1043200" cy="288000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4595" y1="47170" x2="18919" y2="58491"/>
                        <a14:foregroundMark x1="70811" y1="66038" x2="88649" y2="66038"/>
                        <a14:foregroundMark x1="91351" y1="52830" x2="92973" y2="52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6831" y="1318754"/>
            <a:ext cx="1005284" cy="288000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549" y="885978"/>
            <a:ext cx="580602" cy="58350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814" y="885978"/>
            <a:ext cx="580602" cy="583505"/>
          </a:xfrm>
          <a:prstGeom prst="rect">
            <a:avLst/>
          </a:prstGeom>
          <a:effectLst>
            <a:outerShdw blurRad="431800" dist="1270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558523E-961F-9FB0-7500-35FF2160142B}"/>
              </a:ext>
            </a:extLst>
          </p:cNvPr>
          <p:cNvSpPr/>
          <p:nvPr/>
        </p:nvSpPr>
        <p:spPr>
          <a:xfrm>
            <a:off x="544290" y="3718184"/>
            <a:ext cx="11173577" cy="633683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AF2976E-E304-F91B-E2AA-0468D496763A}"/>
              </a:ext>
            </a:extLst>
          </p:cNvPr>
          <p:cNvSpPr/>
          <p:nvPr/>
        </p:nvSpPr>
        <p:spPr>
          <a:xfrm>
            <a:off x="544290" y="4928917"/>
            <a:ext cx="11173577" cy="362750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673A870-A859-B71B-F3FD-7760443D2CFB}"/>
              </a:ext>
            </a:extLst>
          </p:cNvPr>
          <p:cNvSpPr/>
          <p:nvPr/>
        </p:nvSpPr>
        <p:spPr>
          <a:xfrm>
            <a:off x="544290" y="5633635"/>
            <a:ext cx="11173577" cy="657098"/>
          </a:xfrm>
          <a:prstGeom prst="rect">
            <a:avLst/>
          </a:prstGeom>
          <a:solidFill>
            <a:schemeClr val="accent1">
              <a:lumMod val="50000"/>
              <a:alpha val="34000"/>
            </a:schemeClr>
          </a:solidFill>
          <a:ln>
            <a:noFill/>
          </a:ln>
          <a:effectLst>
            <a:outerShdw blurRad="431800" dist="152400" dir="5760000" sx="106000" sy="106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化同側角落 19">
            <a:extLst>
              <a:ext uri="{FF2B5EF4-FFF2-40B4-BE49-F238E27FC236}">
                <a16:creationId xmlns:a16="http://schemas.microsoft.com/office/drawing/2014/main" id="{6FC08BBC-9ACC-7831-E1ED-95EFD3B93487}"/>
              </a:ext>
            </a:extLst>
          </p:cNvPr>
          <p:cNvSpPr/>
          <p:nvPr/>
        </p:nvSpPr>
        <p:spPr>
          <a:xfrm>
            <a:off x="1642285" y="1744133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1" name="矩形: 圓角化同側角落 20">
            <a:extLst>
              <a:ext uri="{FF2B5EF4-FFF2-40B4-BE49-F238E27FC236}">
                <a16:creationId xmlns:a16="http://schemas.microsoft.com/office/drawing/2014/main" id="{6C086A77-6265-7F5D-E945-06F768EC83A5}"/>
              </a:ext>
            </a:extLst>
          </p:cNvPr>
          <p:cNvSpPr/>
          <p:nvPr/>
        </p:nvSpPr>
        <p:spPr>
          <a:xfrm>
            <a:off x="3682202" y="1742838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7D85E974-5880-6D78-5B4C-97CE8D475805}"/>
              </a:ext>
            </a:extLst>
          </p:cNvPr>
          <p:cNvSpPr/>
          <p:nvPr/>
        </p:nvSpPr>
        <p:spPr>
          <a:xfrm>
            <a:off x="5709126" y="1742838"/>
            <a:ext cx="1988959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3" name="矩形: 圓角化同側角落 22">
            <a:extLst>
              <a:ext uri="{FF2B5EF4-FFF2-40B4-BE49-F238E27FC236}">
                <a16:creationId xmlns:a16="http://schemas.microsoft.com/office/drawing/2014/main" id="{E8193F7C-3DAE-613D-64DA-3C8B1FF88AA7}"/>
              </a:ext>
            </a:extLst>
          </p:cNvPr>
          <p:cNvSpPr/>
          <p:nvPr/>
        </p:nvSpPr>
        <p:spPr>
          <a:xfrm>
            <a:off x="7733488" y="1742569"/>
            <a:ext cx="1932550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137CEF2D-C30E-D52B-25B9-0DD0D6346EBF}"/>
              </a:ext>
            </a:extLst>
          </p:cNvPr>
          <p:cNvSpPr/>
          <p:nvPr/>
        </p:nvSpPr>
        <p:spPr>
          <a:xfrm>
            <a:off x="9717733" y="1724960"/>
            <a:ext cx="2000133" cy="567386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1E3EA3"/>
              </a:gs>
              <a:gs pos="0">
                <a:srgbClr val="70A4D4"/>
              </a:gs>
            </a:gsLst>
            <a:lin ang="1800000" scaled="0"/>
          </a:gradFill>
          <a:ln>
            <a:noFill/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777350"/>
              </p:ext>
            </p:extLst>
          </p:nvPr>
        </p:nvGraphicFramePr>
        <p:xfrm>
          <a:off x="544290" y="758978"/>
          <a:ext cx="11070770" cy="5480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225">
                  <a:extLst>
                    <a:ext uri="{9D8B030D-6E8A-4147-A177-3AD203B41FA5}">
                      <a16:colId xmlns:a16="http://schemas.microsoft.com/office/drawing/2014/main" val="2029082887"/>
                    </a:ext>
                  </a:extLst>
                </a:gridCol>
                <a:gridCol w="1989909">
                  <a:extLst>
                    <a:ext uri="{9D8B030D-6E8A-4147-A177-3AD203B41FA5}">
                      <a16:colId xmlns:a16="http://schemas.microsoft.com/office/drawing/2014/main" val="1853186733"/>
                    </a:ext>
                  </a:extLst>
                </a:gridCol>
                <a:gridCol w="1989909">
                  <a:extLst>
                    <a:ext uri="{9D8B030D-6E8A-4147-A177-3AD203B41FA5}">
                      <a16:colId xmlns:a16="http://schemas.microsoft.com/office/drawing/2014/main" val="234948482"/>
                    </a:ext>
                  </a:extLst>
                </a:gridCol>
                <a:gridCol w="1989909">
                  <a:extLst>
                    <a:ext uri="{9D8B030D-6E8A-4147-A177-3AD203B41FA5}">
                      <a16:colId xmlns:a16="http://schemas.microsoft.com/office/drawing/2014/main" val="766728532"/>
                    </a:ext>
                  </a:extLst>
                </a:gridCol>
                <a:gridCol w="1989909">
                  <a:extLst>
                    <a:ext uri="{9D8B030D-6E8A-4147-A177-3AD203B41FA5}">
                      <a16:colId xmlns:a16="http://schemas.microsoft.com/office/drawing/2014/main" val="2765791034"/>
                    </a:ext>
                  </a:extLst>
                </a:gridCol>
                <a:gridCol w="1989909">
                  <a:extLst>
                    <a:ext uri="{9D8B030D-6E8A-4147-A177-3AD203B41FA5}">
                      <a16:colId xmlns:a16="http://schemas.microsoft.com/office/drawing/2014/main" val="4260181460"/>
                    </a:ext>
                  </a:extLst>
                </a:gridCol>
              </a:tblGrid>
              <a:tr h="1533675">
                <a:tc>
                  <a:txBody>
                    <a:bodyPr/>
                    <a:lstStyle/>
                    <a:p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QuCPE-7012-D2166NT-64GB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QuCPE-7012-D2146NT-32GB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QuCPE-7012-D2123IT-8GB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QuCPE-3034-C3758R-16G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QuCPE-3032-C3558R-8G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220984"/>
                  </a:ext>
                </a:extLst>
              </a:tr>
              <a:tr h="845548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CPU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 Xeon D-2166NT</a:t>
                      </a:r>
                    </a:p>
                    <a:p>
                      <a:pPr algn="ctr"/>
                      <a: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12 cores, 24 treads 2.0GHz</a:t>
                      </a:r>
                      <a:r>
                        <a:rPr lang="en-US" altLang="zh-TW" sz="1400" baseline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(Max 3.0GHz)</a:t>
                      </a:r>
                      <a:endParaRPr lang="zh-TW" altLang="en-US" sz="1400">
                        <a:solidFill>
                          <a:srgbClr val="01FFF9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 Xeon D-2146NT</a:t>
                      </a:r>
                    </a:p>
                    <a:p>
                      <a:pPr algn="ctr"/>
                      <a: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 cores, 16 treads 2.3GHz</a:t>
                      </a:r>
                      <a:r>
                        <a:rPr lang="en-US" altLang="zh-TW" sz="1400" baseline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 (Max 3.0GHz)</a:t>
                      </a:r>
                      <a:endParaRPr lang="zh-TW" altLang="en-US" sz="1400">
                        <a:solidFill>
                          <a:srgbClr val="01FFF9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 Xeon D-2123IT</a:t>
                      </a:r>
                    </a:p>
                    <a:p>
                      <a:pPr algn="ctr"/>
                      <a: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 cores, 8 treads 2.2GHz</a:t>
                      </a:r>
                      <a:r>
                        <a:rPr lang="en-US" altLang="zh-TW" sz="1400" baseline="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 (Max 3.0GHz)</a:t>
                      </a:r>
                      <a:endParaRPr lang="zh-TW" altLang="en-US" sz="1400">
                        <a:solidFill>
                          <a:srgbClr val="01FFF9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 Atom C3758R </a:t>
                      </a:r>
                      <a:b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 cores, 8 treads 2.4GHz</a:t>
                      </a:r>
                      <a:endParaRPr lang="zh-TW" altLang="en-US" sz="1400">
                        <a:solidFill>
                          <a:srgbClr val="01FFF9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Intel Atom C3558R </a:t>
                      </a:r>
                      <a:b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</a:br>
                      <a:r>
                        <a:rPr lang="en-US" altLang="zh-TW" sz="1400">
                          <a:solidFill>
                            <a:srgbClr val="01FFF9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4 cores, 4 treads 2.4GHz</a:t>
                      </a:r>
                      <a:endParaRPr lang="zh-TW" altLang="en-US" sz="1400">
                        <a:solidFill>
                          <a:srgbClr val="01FFF9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513111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Memory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64GB DDR4 ECC (4x16GB)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32GB DDR4 ECC (2x16GB)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8GB DDR4 ECC</a:t>
                      </a: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(2x4GB)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16GB DDR4</a:t>
                      </a:r>
                    </a:p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(2x8GB)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8GB DDR4</a:t>
                      </a:r>
                    </a:p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(2x4GB)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700955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Port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SFP+ x4</a:t>
                      </a:r>
                    </a:p>
                    <a:p>
                      <a:pPr algn="ctr"/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10GbE</a:t>
                      </a: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SFP+ x2</a:t>
                      </a:r>
                    </a:p>
                    <a:p>
                      <a:pPr algn="ctr"/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2.5GbE RJ45 x8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692788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Network Module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936685"/>
                  </a:ext>
                </a:extLst>
              </a:tr>
              <a:tr h="352312">
                <a:tc>
                  <a:txBody>
                    <a:bodyPr/>
                    <a:lstStyle/>
                    <a:p>
                      <a:r>
                        <a:rPr lang="en-US" altLang="zh-TW" sz="14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Slot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1x </a:t>
                      </a:r>
                      <a:r>
                        <a:rPr lang="en-US" altLang="zh-TW" sz="14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Gen3 x8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1x </a:t>
                      </a:r>
                      <a:r>
                        <a:rPr lang="en-US" altLang="zh-TW" sz="14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Gen3 x8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1x </a:t>
                      </a:r>
                      <a:r>
                        <a:rPr lang="en-US" altLang="zh-TW" sz="14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PCIe</a:t>
                      </a:r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Gen3 x8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518021"/>
                  </a:ext>
                </a:extLst>
              </a:tr>
              <a:tr h="353698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HDD</a:t>
                      </a:r>
                      <a:r>
                        <a:rPr lang="en-US" altLang="zh-TW" sz="14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Slot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2x 2.5” SATA slots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2x 2.5” SATA slots</a:t>
                      </a:r>
                      <a:endParaRPr kumimoji="0" lang="zh-TW" alt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2x 2.5” SATA slots</a:t>
                      </a:r>
                      <a:endParaRPr kumimoji="0" lang="zh-TW" altLang="en-US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736576"/>
                  </a:ext>
                </a:extLst>
              </a:tr>
              <a:tr h="598930">
                <a:tc>
                  <a:txBody>
                    <a:bodyPr/>
                    <a:lstStyle/>
                    <a:p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M.2 SSD Slot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-</a:t>
                      </a:r>
                      <a:endParaRPr lang="zh-TW" altLang="en-US" sz="14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</a:rPr>
                        <a:t>2x</a:t>
                      </a:r>
                      <a:r>
                        <a:rPr kumimoji="0"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</a:rPr>
                        <a:t>2280 M.2 </a:t>
                      </a:r>
                      <a:r>
                        <a:rPr lang="en-US" altLang="zh-TW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</a:rPr>
                        <a:t>MVMe</a:t>
                      </a:r>
                      <a:endParaRPr kumimoji="0" lang="zh-TW" alt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</a:rPr>
                        <a:t>2x 2280 M.2 </a:t>
                      </a:r>
                      <a:r>
                        <a:rPr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ea"/>
                        </a:rPr>
                        <a:t>MVMe</a:t>
                      </a:r>
                      <a:endParaRPr kumimoji="0" lang="en-US" altLang="zh-TW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703246"/>
                  </a:ext>
                </a:extLst>
              </a:tr>
            </a:tbl>
          </a:graphicData>
        </a:graphic>
      </p:graphicFrame>
      <p:pic>
        <p:nvPicPr>
          <p:cNvPr id="15" name="图片 57">
            <a:extLst>
              <a:ext uri="{FF2B5EF4-FFF2-40B4-BE49-F238E27FC236}">
                <a16:creationId xmlns:a16="http://schemas.microsoft.com/office/drawing/2014/main" id="{DFCA515A-69AE-1E20-067C-2193B3CDE3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-659452" y="4101572"/>
            <a:ext cx="4204610" cy="343047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6FC1BC7D-5BAD-7DB5-0051-19EE9DB2E6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1373149" y="4118505"/>
            <a:ext cx="4204610" cy="343047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285170AE-F1A6-1E0C-E60A-F74E4CBCE40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380398" y="4104874"/>
            <a:ext cx="4204610" cy="343047"/>
          </a:xfrm>
          <a:prstGeom prst="rect">
            <a:avLst/>
          </a:prstGeom>
        </p:spPr>
      </p:pic>
      <p:pic>
        <p:nvPicPr>
          <p:cNvPr id="18" name="图片 57">
            <a:extLst>
              <a:ext uri="{FF2B5EF4-FFF2-40B4-BE49-F238E27FC236}">
                <a16:creationId xmlns:a16="http://schemas.microsoft.com/office/drawing/2014/main" id="{6CFB5A1D-8E83-A4E4-D0BD-BC12393149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5452691" y="4168573"/>
            <a:ext cx="4204610" cy="343047"/>
          </a:xfrm>
          <a:prstGeom prst="rect">
            <a:avLst/>
          </a:prstGeom>
        </p:spPr>
      </p:pic>
      <p:pic>
        <p:nvPicPr>
          <p:cNvPr id="19" name="图片 57">
            <a:extLst>
              <a:ext uri="{FF2B5EF4-FFF2-40B4-BE49-F238E27FC236}">
                <a16:creationId xmlns:a16="http://schemas.microsoft.com/office/drawing/2014/main" id="{EFD26860-9648-32F8-9FB1-F936CDD44E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7417609" y="4154942"/>
            <a:ext cx="4204610" cy="34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65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網路加速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9000" y="2224596"/>
            <a:ext cx="5630334" cy="3723018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397229" y="2211643"/>
            <a:ext cx="5261585" cy="364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0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b="1">
                <a:ln w="0"/>
                <a:solidFill>
                  <a:schemeClr val="bg1"/>
                </a:solidFill>
                <a:cs typeface="+mn-ea"/>
                <a:sym typeface="+mn-lt"/>
              </a:rPr>
              <a:t>OVS-DPDK</a:t>
            </a:r>
            <a:b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TW" altLang="en-US" sz="2000">
                <a:ln w="0"/>
                <a:solidFill>
                  <a:prstClr val="white"/>
                </a:solidFill>
                <a:cs typeface="+mn-ea"/>
                <a:sym typeface="+mn-lt"/>
              </a:rPr>
              <a:t>加速封包穿越</a:t>
            </a:r>
            <a:r>
              <a:rPr lang="en-US" altLang="zh-TW" sz="2000">
                <a:ln w="0"/>
                <a:solidFill>
                  <a:prstClr val="white"/>
                </a:solidFill>
                <a:cs typeface="+mn-ea"/>
                <a:sym typeface="+mn-lt"/>
              </a:rPr>
              <a:t>OS</a:t>
            </a:r>
            <a:r>
              <a:rPr lang="zh-TW" altLang="en-US" sz="2000">
                <a:ln w="0"/>
                <a:solidFill>
                  <a:prstClr val="white"/>
                </a:solidFill>
                <a:cs typeface="+mn-ea"/>
                <a:sym typeface="+mn-lt"/>
              </a:rPr>
              <a:t>核心空間 </a:t>
            </a:r>
            <a:r>
              <a:rPr lang="en-US" altLang="zh-TW" sz="2000">
                <a:ln w="0"/>
                <a:solidFill>
                  <a:prstClr val="white"/>
                </a:solidFill>
                <a:cs typeface="+mn-ea"/>
                <a:sym typeface="+mn-lt"/>
              </a:rPr>
              <a:t>(kernel</a:t>
            </a:r>
            <a:r>
              <a:rPr lang="zh-TW" altLang="en-US" sz="2000">
                <a:ln w="0"/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altLang="zh-TW" sz="2000">
                <a:ln w="0"/>
                <a:solidFill>
                  <a:prstClr val="white"/>
                </a:solidFill>
                <a:cs typeface="+mn-ea"/>
                <a:sym typeface="+mn-lt"/>
              </a:rPr>
              <a:t>space),</a:t>
            </a:r>
            <a:r>
              <a:rPr lang="zh-TW" altLang="en-US" sz="2000">
                <a:ln w="0"/>
                <a:solidFill>
                  <a:prstClr val="white"/>
                </a:solidFill>
                <a:cs typeface="+mn-ea"/>
                <a:sym typeface="+mn-lt"/>
              </a:rPr>
              <a:t> 加快實體</a:t>
            </a:r>
            <a:r>
              <a:rPr lang="en-US" altLang="zh-TW" sz="2000">
                <a:ln w="0"/>
                <a:solidFill>
                  <a:prstClr val="white"/>
                </a:solidFill>
                <a:cs typeface="+mn-ea"/>
                <a:sym typeface="+mn-lt"/>
              </a:rPr>
              <a:t>/</a:t>
            </a:r>
            <a:r>
              <a:rPr lang="zh-TW" altLang="en-US" sz="2000">
                <a:ln w="0"/>
                <a:solidFill>
                  <a:prstClr val="white"/>
                </a:solidFill>
                <a:cs typeface="+mn-ea"/>
                <a:sym typeface="+mn-lt"/>
              </a:rPr>
              <a:t>虛擬網路之間的傳輸</a:t>
            </a:r>
            <a:endParaRPr lang="en-US" altLang="zh-TW" sz="20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0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b="1">
                <a:ln w="0"/>
                <a:solidFill>
                  <a:schemeClr val="bg1"/>
                </a:solidFill>
                <a:cs typeface="+mn-ea"/>
                <a:sym typeface="+mn-lt"/>
              </a:rPr>
              <a:t>SR-IOV</a:t>
            </a:r>
            <a:br>
              <a:rPr lang="en-US" altLang="zh-TW" sz="2400" b="1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TW" altLang="en-US" sz="2000">
                <a:ln w="0"/>
                <a:solidFill>
                  <a:prstClr val="white"/>
                </a:solidFill>
                <a:cs typeface="+mn-ea"/>
                <a:sym typeface="+mn-lt"/>
              </a:rPr>
              <a:t>加速封包穿越虛擬機監視器層</a:t>
            </a:r>
            <a:r>
              <a:rPr lang="en-US" altLang="zh-TW" sz="2000">
                <a:ln w="0"/>
                <a:solidFill>
                  <a:prstClr val="white"/>
                </a:solidFill>
                <a:cs typeface="+mn-ea"/>
                <a:sym typeface="+mn-lt"/>
              </a:rPr>
              <a:t>(Hypervisor)</a:t>
            </a: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. </a:t>
            </a:r>
            <a:b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提升</a:t>
            </a: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smart-NIC</a:t>
            </a: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速度</a:t>
            </a:r>
            <a:r>
              <a:rPr lang="en-US" altLang="zh-TW" sz="2000">
                <a:ln w="0"/>
                <a:solidFill>
                  <a:schemeClr val="bg1"/>
                </a:solidFill>
                <a:cs typeface="+mn-ea"/>
                <a:sym typeface="+mn-lt"/>
              </a:rPr>
              <a:t>.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0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Intel</a:t>
            </a:r>
            <a:r>
              <a:rPr lang="zh-TW" altLang="en-US" sz="24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@ QAT </a:t>
            </a:r>
            <a:b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</a:b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協助提升 </a:t>
            </a:r>
            <a:r>
              <a:rPr lang="en-US" altLang="zh-TW" sz="2000" err="1">
                <a:solidFill>
                  <a:schemeClr val="bg1"/>
                </a:solidFill>
                <a:cs typeface="+mn-ea"/>
                <a:sym typeface="+mn-lt"/>
              </a:rPr>
              <a:t>QuWAN</a:t>
            </a:r>
            <a:r>
              <a:rPr lang="zh-TW" altLang="en-US" sz="20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以及</a:t>
            </a: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TW" sz="2000" err="1">
                <a:solidFill>
                  <a:schemeClr val="bg1"/>
                </a:solidFill>
                <a:cs typeface="+mn-ea"/>
                <a:sym typeface="+mn-lt"/>
              </a:rPr>
              <a:t>IPSec</a:t>
            </a:r>
            <a:r>
              <a:rPr lang="zh-TW" altLang="en-US" sz="2000">
                <a:ln w="0"/>
                <a:solidFill>
                  <a:schemeClr val="bg1"/>
                </a:solidFill>
                <a:cs typeface="+mn-ea"/>
                <a:sym typeface="+mn-lt"/>
              </a:rPr>
              <a:t> 加解密速度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3181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1436" y="1735253"/>
            <a:ext cx="5607097" cy="4800172"/>
          </a:xfrm>
          <a:prstGeom prst="rect">
            <a:avLst/>
          </a:prstGeom>
          <a:effectLst>
            <a:outerShdw blurRad="4699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最佳化您的多站點</a:t>
            </a:r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IT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網路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541166" y="2039667"/>
            <a:ext cx="5165371" cy="4474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500"/>
              </a:lnSpc>
              <a:spcBef>
                <a:spcPts val="1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300" b="1">
                <a:ln w="0"/>
                <a:solidFill>
                  <a:srgbClr val="37F1FF"/>
                </a:solidFill>
                <a:cs typeface="+mn-ea"/>
                <a:sym typeface="+mn-lt"/>
              </a:rPr>
              <a:t>企業總部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: QuCPE 7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系列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以強勁的運算能力支撐企業網路核心</a:t>
            </a:r>
            <a:endParaRPr lang="en-US" altLang="zh-TW" sz="23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500"/>
              </a:lnSpc>
              <a:spcBef>
                <a:spcPts val="1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300" b="1">
                <a:ln w="0"/>
                <a:solidFill>
                  <a:srgbClr val="37F1FF"/>
                </a:solidFill>
                <a:cs typeface="+mn-ea"/>
                <a:sym typeface="+mn-lt"/>
              </a:rPr>
              <a:t>企業分點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: QuCPE 3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系列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以經濟實惠的成本大量布建至多個分點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	</a:t>
            </a:r>
          </a:p>
          <a:p>
            <a:pPr marL="266700" indent="-266700">
              <a:lnSpc>
                <a:spcPts val="3500"/>
              </a:lnSpc>
              <a:spcBef>
                <a:spcPts val="1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300" b="1">
                <a:ln w="0"/>
                <a:solidFill>
                  <a:srgbClr val="37F1FF"/>
                </a:solidFill>
                <a:cs typeface="+mn-ea"/>
                <a:sym typeface="+mn-lt"/>
              </a:rPr>
              <a:t>企業內網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: 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利用免費的</a:t>
            </a:r>
            <a:r>
              <a:rPr lang="en-US" altLang="zh-TW" sz="2300" err="1">
                <a:ln w="0"/>
                <a:solidFill>
                  <a:schemeClr val="bg1"/>
                </a:solidFill>
                <a:cs typeface="+mn-ea"/>
                <a:sym typeface="+mn-lt"/>
              </a:rPr>
              <a:t>QuWAN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快速建置各站點間的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VPN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連線</a:t>
            </a:r>
            <a:endParaRPr lang="en-US" altLang="zh-TW" sz="23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500"/>
              </a:lnSpc>
              <a:spcBef>
                <a:spcPts val="1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300" b="1">
                <a:ln w="0"/>
                <a:solidFill>
                  <a:srgbClr val="37F1FF"/>
                </a:solidFill>
                <a:cs typeface="+mn-ea"/>
                <a:sym typeface="+mn-lt"/>
              </a:rPr>
              <a:t>中央控管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: 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利用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AMIZ cloud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遠端管理所有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QuCPE, 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虛擬機及軟體容器</a:t>
            </a:r>
            <a:r>
              <a:rPr lang="en-US" altLang="zh-TW" sz="23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300">
                <a:ln w="0"/>
                <a:solidFill>
                  <a:schemeClr val="bg1"/>
                </a:solidFill>
                <a:cs typeface="+mn-ea"/>
                <a:sym typeface="+mn-lt"/>
              </a:rPr>
              <a:t> 提升維運效率</a:t>
            </a:r>
            <a:endParaRPr lang="en-US" altLang="zh-TW" sz="23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76721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83762C6-A35D-B550-A867-0E75D6EEB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631CB436-43CA-5076-A4EE-00DC1A130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564" y="689504"/>
            <a:ext cx="6207125" cy="58894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BA51978-CAFF-533D-09F2-03FC800F21F1}"/>
              </a:ext>
            </a:extLst>
          </p:cNvPr>
          <p:cNvSpPr txBox="1"/>
          <p:nvPr/>
        </p:nvSpPr>
        <p:spPr>
          <a:xfrm>
            <a:off x="640564" y="1366248"/>
            <a:ext cx="413594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cs typeface="+mn-ea"/>
                <a:sym typeface="+mn-lt"/>
              </a:rPr>
              <a:t>is your </a:t>
            </a:r>
            <a:r>
              <a:rPr lang="en-US" altLang="zh-TW" sz="3200">
                <a:solidFill>
                  <a:schemeClr val="bg1"/>
                </a:solidFill>
                <a:cs typeface="+mn-ea"/>
                <a:sym typeface="+mn-lt"/>
              </a:rPr>
              <a:t>best choice</a:t>
            </a:r>
            <a:endParaRPr lang="zh-TW" altLang="en-US" sz="32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97EDCF-8453-C0FB-DB30-F97BF04479AC}"/>
              </a:ext>
            </a:extLst>
          </p:cNvPr>
          <p:cNvSpPr txBox="1"/>
          <p:nvPr/>
        </p:nvSpPr>
        <p:spPr>
          <a:xfrm>
            <a:off x="581465" y="6335214"/>
            <a:ext cx="4660545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©2022</a:t>
            </a:r>
            <a:r>
              <a:rPr lang="zh-TW" altLang="en-US" sz="700">
                <a:solidFill>
                  <a:schemeClr val="bg1">
                    <a:lumMod val="85000"/>
                  </a:schemeClr>
                </a:solidFill>
                <a:cs typeface="+mn-ea"/>
                <a:sym typeface="+mn-lt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</a:t>
            </a:r>
          </a:p>
        </p:txBody>
      </p:sp>
    </p:spTree>
    <p:extLst>
      <p:ext uri="{BB962C8B-B14F-4D97-AF65-F5344CB8AC3E}">
        <p14:creationId xmlns:p14="http://schemas.microsoft.com/office/powerpoint/2010/main" val="4127462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7F1B9C73-3B8A-6062-D37B-A8E8A2906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0"/>
            <a:ext cx="3807619" cy="2291211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5BCA77B8-DDF6-8DA3-914F-6700BA5CEB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8466" y="2611439"/>
            <a:ext cx="2785533" cy="26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4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6A9DC76-DD94-4D37-B32F-6C31F8216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" b="41"/>
          <a:stretch/>
        </p:blipFill>
        <p:spPr>
          <a:xfrm>
            <a:off x="144420" y="1549399"/>
            <a:ext cx="5649863" cy="530860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6173615" y="2380448"/>
            <a:ext cx="5078585" cy="280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專用機台缺乏升級的彈性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環境越複雜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升級時需要考量的問題越多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實體線路調整跟硬體安裝總是耗費大量時間造成服務中斷</a:t>
            </a:r>
            <a:endParaRPr lang="zh-TW" altLang="en-US" sz="20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275167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IT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升級困難重重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5180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4600FC3-5C6F-CC23-6917-8A48DDF9F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r="956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769765" y="1946531"/>
            <a:ext cx="4767436" cy="334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ct val="150000"/>
              </a:lnSpc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要完整延伸現有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IT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功能到新的站點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就必須準備整套相對應機台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大幅提高成本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ct val="150000"/>
              </a:lnSpc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為了節省成本而緊縮新站點的部分功能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容易造成潛在的安全漏洞或是額外營運成本</a:t>
            </a:r>
            <a:endParaRPr lang="zh-TW" altLang="en-US" sz="20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擴充站點是成本還是功能為重</a:t>
            </a:r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4676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6226044" y="2641923"/>
            <a:ext cx="5280156" cy="2102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問題發生缺乏專業判斷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遠端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debug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往往說不清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大幅降低效率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  <a:p>
            <a:pPr marL="266700" indent="-2667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大量需要人員到場維運的設備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反而讓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IT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資產變成了公司負債</a:t>
            </a:r>
            <a:endParaRPr lang="en-US" altLang="zh-TW" sz="24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2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業務前線總是缺乏專業</a:t>
            </a:r>
            <a:r>
              <a:rPr lang="en-US" altLang="zh-TW" sz="42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IT</a:t>
            </a:r>
            <a:r>
              <a:rPr lang="zh-TW" altLang="en-US" sz="42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工程師</a:t>
            </a:r>
            <a:endParaRPr lang="en-US" altLang="zh-TW" sz="42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F48EAA-382F-591F-9179-BB475F179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" b="409"/>
          <a:stretch/>
        </p:blipFill>
        <p:spPr>
          <a:xfrm>
            <a:off x="144420" y="1549399"/>
            <a:ext cx="5649863" cy="5308601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291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659698" y="2285198"/>
            <a:ext cx="5300835" cy="3000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疫情顛覆了所有你我熟知的商業日常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(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晶片短缺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塞港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運費大漲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…).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所有需要硬體支援的功能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瞬間變成無法實現的理想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.</a:t>
            </a:r>
          </a:p>
          <a:p>
            <a:pPr marL="266700" indent="-266700">
              <a:lnSpc>
                <a:spcPts val="3500"/>
              </a:lnSpc>
              <a:spcBef>
                <a:spcPts val="2000"/>
              </a:spcBef>
              <a:buClr>
                <a:srgbClr val="37F1FF"/>
              </a:buClr>
              <a:buSzPct val="95000"/>
              <a:buFont typeface="Arial" panose="020B0604020202020204" pitchFamily="34" charset="0"/>
              <a:buChar char="•"/>
            </a:pP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花越久的時間才能搞定新的服務</a:t>
            </a:r>
            <a:r>
              <a:rPr lang="en-US" altLang="zh-TW" sz="2400">
                <a:ln w="0"/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TW" altLang="en-US" sz="2400">
                <a:ln w="0"/>
                <a:solidFill>
                  <a:schemeClr val="bg1"/>
                </a:solidFill>
                <a:cs typeface="+mn-ea"/>
                <a:sym typeface="+mn-lt"/>
              </a:rPr>
              <a:t> 代表企業的競爭力就越差</a:t>
            </a:r>
            <a:endParaRPr lang="zh-TW" altLang="en-US" sz="2000">
              <a:ln w="0"/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190500" y="404558"/>
            <a:ext cx="11038233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生意的黃金時間從不等人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2182764-128D-657F-B905-3FCCF5812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r="956"/>
          <a:stretch/>
        </p:blipFill>
        <p:spPr>
          <a:xfrm>
            <a:off x="6452303" y="1549399"/>
            <a:ext cx="5622569" cy="5430266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081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069762E-551A-E053-47E9-AF7A456A0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3000"/>
          </a:blip>
          <a:stretch>
            <a:fillRect/>
          </a:stretch>
        </p:blipFill>
        <p:spPr>
          <a:xfrm>
            <a:off x="181406" y="0"/>
            <a:ext cx="11988800" cy="6858000"/>
          </a:xfrm>
          <a:prstGeom prst="rect">
            <a:avLst/>
          </a:prstGeom>
        </p:spPr>
      </p:pic>
      <p:pic>
        <p:nvPicPr>
          <p:cNvPr id="10" name="圖片 9" descr="一張含有 裝置, 儀錶, 光, 控制台 的圖片&#10;&#10;自動產生的描述">
            <a:extLst>
              <a:ext uri="{FF2B5EF4-FFF2-40B4-BE49-F238E27FC236}">
                <a16:creationId xmlns:a16="http://schemas.microsoft.com/office/drawing/2014/main" id="{42FB4F96-4AED-8486-691A-ADC1F5633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4889" b="4388"/>
          <a:stretch/>
        </p:blipFill>
        <p:spPr>
          <a:xfrm>
            <a:off x="385011" y="-51513"/>
            <a:ext cx="6796036" cy="7026443"/>
          </a:xfrm>
          <a:prstGeom prst="rect">
            <a:avLst/>
          </a:prstGeom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92DFA30-E28A-45E6-819D-14EDC6DD22D3}"/>
              </a:ext>
            </a:extLst>
          </p:cNvPr>
          <p:cNvSpPr txBox="1"/>
          <p:nvPr/>
        </p:nvSpPr>
        <p:spPr>
          <a:xfrm>
            <a:off x="7322330" y="2594142"/>
            <a:ext cx="47063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>
                <a:solidFill>
                  <a:schemeClr val="bg1"/>
                </a:solidFill>
                <a:cs typeface="+mn-ea"/>
                <a:sym typeface="+mn-lt"/>
              </a:rPr>
              <a:t>一個新的</a:t>
            </a:r>
            <a:r>
              <a:rPr lang="en-US" altLang="zh-TW" sz="5000" b="1">
                <a:solidFill>
                  <a:schemeClr val="bg1"/>
                </a:solidFill>
                <a:cs typeface="+mn-ea"/>
                <a:sym typeface="+mn-lt"/>
              </a:rPr>
              <a:t>IT</a:t>
            </a:r>
            <a:r>
              <a:rPr lang="zh-TW" altLang="en-US" sz="5000" b="1">
                <a:solidFill>
                  <a:schemeClr val="bg1"/>
                </a:solidFill>
                <a:cs typeface="+mn-ea"/>
                <a:sym typeface="+mn-lt"/>
              </a:rPr>
              <a:t>時代來臨</a:t>
            </a:r>
            <a:r>
              <a:rPr lang="en-US" altLang="zh-TW" sz="5000" b="1">
                <a:solidFill>
                  <a:schemeClr val="bg1"/>
                </a:solidFill>
                <a:cs typeface="+mn-ea"/>
                <a:sym typeface="+mn-lt"/>
              </a:rPr>
              <a:t>…</a:t>
            </a:r>
            <a:endParaRPr lang="zh-TW" altLang="en-US" sz="50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5D9F42F-DD85-9B44-DBDF-9F429DA6BE0C}"/>
              </a:ext>
            </a:extLst>
          </p:cNvPr>
          <p:cNvSpPr/>
          <p:nvPr/>
        </p:nvSpPr>
        <p:spPr>
          <a:xfrm>
            <a:off x="2910517" y="2875785"/>
            <a:ext cx="1608133" cy="6617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3700" b="1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cs typeface="+mn-ea"/>
                <a:sym typeface="+mn-lt"/>
              </a:rPr>
              <a:t>虛擬化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3BE56C9-ABC7-B787-8FFB-64D9698FC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17" y="2435330"/>
            <a:ext cx="1680734" cy="35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88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3E2EE590-247A-C4A0-550A-98125486C065}"/>
              </a:ext>
            </a:extLst>
          </p:cNvPr>
          <p:cNvSpPr/>
          <p:nvPr/>
        </p:nvSpPr>
        <p:spPr>
          <a:xfrm>
            <a:off x="466464" y="1930123"/>
            <a:ext cx="5629536" cy="1033210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D5F6F2-F7AC-BFD9-F9BE-FFB0B679914A}"/>
              </a:ext>
            </a:extLst>
          </p:cNvPr>
          <p:cNvSpPr txBox="1"/>
          <p:nvPr/>
        </p:nvSpPr>
        <p:spPr>
          <a:xfrm>
            <a:off x="391766" y="453398"/>
            <a:ext cx="110382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IT</a:t>
            </a:r>
            <a:r>
              <a:rPr lang="zh-TW" altLang="en-US" sz="4600" b="1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虛擬化的好處</a:t>
            </a:r>
            <a:endParaRPr lang="en-US" altLang="zh-TW" sz="4600" b="1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5160256-54B2-4D9B-1C2C-3F9B8ECF07B0}"/>
              </a:ext>
            </a:extLst>
          </p:cNvPr>
          <p:cNvSpPr txBox="1"/>
          <p:nvPr/>
        </p:nvSpPr>
        <p:spPr>
          <a:xfrm>
            <a:off x="626534" y="2045747"/>
            <a:ext cx="5469466" cy="120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FF5F16"/>
              </a:buClr>
              <a:buSzPct val="95000"/>
            </a:pPr>
            <a:r>
              <a:rPr lang="zh-TW" altLang="en-US" sz="2400" b="1">
                <a:ln w="0"/>
                <a:solidFill>
                  <a:srgbClr val="00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更簡單</a:t>
            </a:r>
            <a:br>
              <a:rPr lang="en-US" altLang="zh-TW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</a:b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不需繁複的硬體安裝</a:t>
            </a:r>
            <a:r>
              <a:rPr lang="en-US" altLang="zh-TW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,</a:t>
            </a: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TW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VM/VNF</a:t>
            </a: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服務隨選即用</a:t>
            </a:r>
            <a:br>
              <a:rPr lang="en-US" altLang="zh-TW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</a:br>
            <a:endParaRPr lang="en-US" altLang="zh-TW" sz="2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D675B48-8B3F-34F2-9D6C-21505F33F6D8}"/>
              </a:ext>
            </a:extLst>
          </p:cNvPr>
          <p:cNvSpPr/>
          <p:nvPr/>
        </p:nvSpPr>
        <p:spPr>
          <a:xfrm>
            <a:off x="6256070" y="1930123"/>
            <a:ext cx="5629536" cy="1033210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F860B26-B6C6-DB0B-CB5C-5C2AC88F4E33}"/>
              </a:ext>
            </a:extLst>
          </p:cNvPr>
          <p:cNvSpPr txBox="1"/>
          <p:nvPr/>
        </p:nvSpPr>
        <p:spPr>
          <a:xfrm>
            <a:off x="6416140" y="2045747"/>
            <a:ext cx="5469466" cy="82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FF5F16"/>
              </a:buClr>
              <a:buSzPct val="95000"/>
            </a:pPr>
            <a:r>
              <a:rPr lang="zh-TW" altLang="en-US" sz="2400" b="1">
                <a:ln w="0"/>
                <a:solidFill>
                  <a:srgbClr val="00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更省時</a:t>
            </a:r>
            <a:br>
              <a:rPr lang="en-US" altLang="zh-TW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</a:b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遠端直接管理</a:t>
            </a:r>
            <a:r>
              <a:rPr lang="en-US" altLang="zh-TW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VM/VNF, </a:t>
            </a: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不須到場排除故障</a:t>
            </a:r>
            <a:endParaRPr lang="en-US" altLang="zh-TW" sz="2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93F04B6-F270-4EEC-BC10-D4DB2B941EDD}"/>
              </a:ext>
            </a:extLst>
          </p:cNvPr>
          <p:cNvSpPr/>
          <p:nvPr/>
        </p:nvSpPr>
        <p:spPr>
          <a:xfrm>
            <a:off x="466464" y="3182974"/>
            <a:ext cx="5629536" cy="1033210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B7E580B-B9C9-5870-37C9-E94C0624DA84}"/>
              </a:ext>
            </a:extLst>
          </p:cNvPr>
          <p:cNvSpPr txBox="1"/>
          <p:nvPr/>
        </p:nvSpPr>
        <p:spPr>
          <a:xfrm>
            <a:off x="626534" y="3298598"/>
            <a:ext cx="5469466" cy="120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FF5F16"/>
              </a:buClr>
              <a:buSzPct val="95000"/>
            </a:pPr>
            <a:r>
              <a:rPr lang="zh-TW" altLang="en-US" sz="2400" b="1">
                <a:ln w="0"/>
                <a:solidFill>
                  <a:srgbClr val="00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更加的成本效益</a:t>
            </a:r>
            <a:br>
              <a:rPr lang="en-US" altLang="zh-TW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</a:b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一台多工的設備</a:t>
            </a:r>
            <a:r>
              <a:rPr lang="en-US" altLang="zh-TW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, </a:t>
            </a: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取代多台功能單調的專用設備</a:t>
            </a:r>
            <a:b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</a:br>
            <a:endParaRPr lang="en-US" altLang="zh-TW" sz="2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F89A611-EA43-A658-F1B9-5DDDB2D8AA27}"/>
              </a:ext>
            </a:extLst>
          </p:cNvPr>
          <p:cNvSpPr/>
          <p:nvPr/>
        </p:nvSpPr>
        <p:spPr>
          <a:xfrm>
            <a:off x="6256070" y="3182973"/>
            <a:ext cx="5629536" cy="1439977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553D94C-DA02-6073-58B3-D06915761CF3}"/>
              </a:ext>
            </a:extLst>
          </p:cNvPr>
          <p:cNvSpPr txBox="1"/>
          <p:nvPr/>
        </p:nvSpPr>
        <p:spPr>
          <a:xfrm>
            <a:off x="6416140" y="3298598"/>
            <a:ext cx="5469466" cy="159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FF5F16"/>
              </a:buClr>
              <a:buSzPct val="95000"/>
            </a:pPr>
            <a:r>
              <a:rPr lang="zh-TW" altLang="en-US" sz="2400" b="1">
                <a:ln w="0"/>
                <a:solidFill>
                  <a:srgbClr val="00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更迅速</a:t>
            </a:r>
            <a:br>
              <a:rPr lang="en-US" altLang="zh-TW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</a:br>
            <a:r>
              <a:rPr lang="en-US" altLang="zh-TW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VM/VNF</a:t>
            </a: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可隨時搬遷或大量佈署</a:t>
            </a:r>
            <a:r>
              <a:rPr lang="en-US" altLang="zh-TW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, </a:t>
            </a: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所有動作都在管理介面簡單搞定</a:t>
            </a:r>
            <a:b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</a:br>
            <a:endParaRPr lang="en-US" altLang="zh-TW" sz="2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9F50B52-FA8D-415C-2AA6-B7D498D860C5}"/>
              </a:ext>
            </a:extLst>
          </p:cNvPr>
          <p:cNvSpPr/>
          <p:nvPr/>
        </p:nvSpPr>
        <p:spPr>
          <a:xfrm>
            <a:off x="466464" y="4507327"/>
            <a:ext cx="5629536" cy="1326206"/>
          </a:xfrm>
          <a:prstGeom prst="roundRect">
            <a:avLst>
              <a:gd name="adj" fmla="val 1933"/>
            </a:avLst>
          </a:prstGeom>
          <a:solidFill>
            <a:srgbClr val="0505AB">
              <a:alpha val="20000"/>
            </a:srgb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accent1">
                    <a:lumMod val="45000"/>
                    <a:lumOff val="55000"/>
                  </a:schemeClr>
                </a:gs>
                <a:gs pos="100000">
                  <a:srgbClr val="E2E9F6"/>
                </a:gs>
              </a:gsLst>
              <a:lin ang="5400000" scaled="1"/>
            </a:gradFill>
          </a:ln>
          <a:effectLst>
            <a:outerShdw blurRad="63500" dist="139700" dir="2520000" algn="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A849F2C-30AF-FFDD-204D-90D9D71727E8}"/>
              </a:ext>
            </a:extLst>
          </p:cNvPr>
          <p:cNvSpPr txBox="1"/>
          <p:nvPr/>
        </p:nvSpPr>
        <p:spPr>
          <a:xfrm>
            <a:off x="626534" y="4589083"/>
            <a:ext cx="5469466" cy="159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FF5F16"/>
              </a:buClr>
              <a:buSzPct val="95000"/>
            </a:pPr>
            <a:r>
              <a:rPr lang="zh-TW" altLang="en-US" sz="2400" b="1">
                <a:ln w="0"/>
                <a:solidFill>
                  <a:srgbClr val="00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更有彈性</a:t>
            </a:r>
            <a:br>
              <a:rPr lang="en-US" altLang="zh-TW" sz="2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</a:b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軟體定義</a:t>
            </a:r>
            <a:r>
              <a:rPr lang="en-US" altLang="zh-TW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IT</a:t>
            </a: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最自由</a:t>
            </a:r>
            <a:r>
              <a:rPr lang="en-US" altLang="zh-TW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, </a:t>
            </a: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突破硬體架構藩籬</a:t>
            </a:r>
            <a:r>
              <a:rPr lang="en-US" altLang="zh-TW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, </a:t>
            </a:r>
            <a:r>
              <a:rPr lang="zh-TW" alt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  <a:t>釋放無限可能</a:t>
            </a:r>
            <a:br>
              <a:rPr lang="en-US" altLang="zh-TW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  <a:sym typeface="+mn-lt"/>
              </a:rPr>
            </a:br>
            <a:endParaRPr lang="en-US" altLang="zh-TW" sz="200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8D119E3F-DEA8-CA43-1F1C-BEB67C297729}"/>
              </a:ext>
            </a:extLst>
          </p:cNvPr>
          <p:cNvSpPr/>
          <p:nvPr/>
        </p:nvSpPr>
        <p:spPr>
          <a:xfrm>
            <a:off x="7941733" y="6624151"/>
            <a:ext cx="2311400" cy="98691"/>
          </a:xfrm>
          <a:prstGeom prst="ellipse">
            <a:avLst/>
          </a:prstGeom>
          <a:solidFill>
            <a:schemeClr val="tx1">
              <a:alpha val="42000"/>
            </a:schemeClr>
          </a:solidFill>
          <a:effectLst>
            <a:glow rad="342900">
              <a:schemeClr val="accent1">
                <a:alpha val="40000"/>
              </a:schemeClr>
            </a:glow>
            <a:outerShdw blurRad="330200" dist="50800" dir="5400000" algn="ctr" rotWithShape="0">
              <a:srgbClr val="000000">
                <a:alpha val="43137"/>
              </a:srgb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9E122F5A-479A-18B5-4A3E-AB5061F24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40" y="4965338"/>
            <a:ext cx="4919930" cy="160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00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pjccoss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00B5B16CADC9C41AAC669950B711D09" ma:contentTypeVersion="12" ma:contentTypeDescription="建立新的文件。" ma:contentTypeScope="" ma:versionID="211abbded949c0537e1e87ac3e177666">
  <xsd:schema xmlns:xsd="http://www.w3.org/2001/XMLSchema" xmlns:xs="http://www.w3.org/2001/XMLSchema" xmlns:p="http://schemas.microsoft.com/office/2006/metadata/properties" xmlns:ns3="b34e6fea-14f5-4f37-b9fe-f5a851c25db8" xmlns:ns4="6dc88e19-759c-4c61-82d8-95451385a57a" targetNamespace="http://schemas.microsoft.com/office/2006/metadata/properties" ma:root="true" ma:fieldsID="5f16eb810c6a913a34d0c7a950f48ddc" ns3:_="" ns4:_="">
    <xsd:import namespace="b34e6fea-14f5-4f37-b9fe-f5a851c25db8"/>
    <xsd:import namespace="6dc88e19-759c-4c61-82d8-95451385a5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4e6fea-14f5-4f37-b9fe-f5a851c25d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88e19-759c-4c61-82d8-95451385a5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4A96C7-69EA-4827-85DA-B0A7F5793BCA}">
  <ds:schemaRefs>
    <ds:schemaRef ds:uri="6dc88e19-759c-4c61-82d8-95451385a57a"/>
    <ds:schemaRef ds:uri="b34e6fea-14f5-4f37-b9fe-f5a851c25d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E513CD5-8B55-43FF-B802-AE6ECECEFCE1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6dc88e19-759c-4c61-82d8-95451385a57a"/>
    <ds:schemaRef ds:uri="http://schemas.microsoft.com/office/2006/metadata/properties"/>
    <ds:schemaRef ds:uri="http://schemas.openxmlformats.org/package/2006/metadata/core-properties"/>
    <ds:schemaRef ds:uri="b34e6fea-14f5-4f37-b9fe-f5a851c25db8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05C413C-CF5F-4058-8459-C38080D369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1852</Words>
  <Application>Microsoft Office PowerPoint</Application>
  <PresentationFormat>寬螢幕</PresentationFormat>
  <Paragraphs>263</Paragraphs>
  <Slides>35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Han Tsai 蔡明翰</cp:lastModifiedBy>
  <cp:revision>2</cp:revision>
  <dcterms:created xsi:type="dcterms:W3CDTF">2021-03-26T08:21:54Z</dcterms:created>
  <dcterms:modified xsi:type="dcterms:W3CDTF">2022-08-01T07:27:32Z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0x010100D00B5B16CADC9C41AAC669950B711D09</vt:lpwstr>
  </property>
</Properties>
</file>