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4"/>
  </p:sldMasterIdLst>
  <p:notesMasterIdLst>
    <p:notesMasterId r:id="rId46"/>
  </p:notesMasterIdLst>
  <p:handoutMasterIdLst>
    <p:handoutMasterId r:id="rId47"/>
  </p:handoutMasterIdLst>
  <p:sldIdLst>
    <p:sldId id="3619" r:id="rId5"/>
    <p:sldId id="3621" r:id="rId6"/>
    <p:sldId id="3624" r:id="rId7"/>
    <p:sldId id="3596" r:id="rId8"/>
    <p:sldId id="3620" r:id="rId9"/>
    <p:sldId id="3617" r:id="rId10"/>
    <p:sldId id="3623" r:id="rId11"/>
    <p:sldId id="3614" r:id="rId12"/>
    <p:sldId id="3671" r:id="rId13"/>
    <p:sldId id="467" r:id="rId14"/>
    <p:sldId id="3611" r:id="rId15"/>
    <p:sldId id="1482" r:id="rId16"/>
    <p:sldId id="1481" r:id="rId17"/>
    <p:sldId id="3595" r:id="rId18"/>
    <p:sldId id="1498" r:id="rId19"/>
    <p:sldId id="1494" r:id="rId20"/>
    <p:sldId id="1483" r:id="rId21"/>
    <p:sldId id="1440" r:id="rId22"/>
    <p:sldId id="556" r:id="rId23"/>
    <p:sldId id="3622" r:id="rId24"/>
    <p:sldId id="1383" r:id="rId25"/>
    <p:sldId id="1376" r:id="rId26"/>
    <p:sldId id="318" r:id="rId27"/>
    <p:sldId id="1377" r:id="rId28"/>
    <p:sldId id="395" r:id="rId29"/>
    <p:sldId id="392" r:id="rId30"/>
    <p:sldId id="1394" r:id="rId31"/>
    <p:sldId id="416" r:id="rId32"/>
    <p:sldId id="415" r:id="rId33"/>
    <p:sldId id="410" r:id="rId34"/>
    <p:sldId id="1403" r:id="rId35"/>
    <p:sldId id="1402" r:id="rId36"/>
    <p:sldId id="544" r:id="rId37"/>
    <p:sldId id="425" r:id="rId38"/>
    <p:sldId id="426" r:id="rId39"/>
    <p:sldId id="288" r:id="rId40"/>
    <p:sldId id="3582" r:id="rId41"/>
    <p:sldId id="3670" r:id="rId42"/>
    <p:sldId id="401" r:id="rId43"/>
    <p:sldId id="3600" r:id="rId44"/>
    <p:sldId id="1395" r:id="rId45"/>
  </p:sldIdLst>
  <p:sldSz cx="9144000" cy="5143500" type="screen16x9"/>
  <p:notesSz cx="6858000" cy="9144000"/>
  <p:embeddedFontLst>
    <p:embeddedFont>
      <p:font typeface="Corbel" panose="020B0503020204020204" pitchFamily="34" charset="0"/>
      <p:regular r:id="rId48"/>
      <p:bold r:id="rId49"/>
      <p:italic r:id="rId50"/>
      <p:boldItalic r:id="rId51"/>
    </p:embeddedFont>
    <p:embeddedFont>
      <p:font typeface="Lato" panose="020F0502020204030203" pitchFamily="34" charset="0"/>
      <p:regular r:id="rId52"/>
      <p:bold r:id="rId53"/>
      <p:italic r:id="rId54"/>
      <p:boldItalic r:id="rId55"/>
    </p:embeddedFont>
    <p:embeddedFont>
      <p:font typeface="Roboto" panose="02000000000000000000" pitchFamily="2" charset="0"/>
      <p:regular r:id="rId56"/>
      <p:bold r:id="rId57"/>
      <p:italic r:id="rId58"/>
      <p:boldItalic r:id="rId59"/>
    </p:embeddedFont>
    <p:embeddedFont>
      <p:font typeface="微軟正黑體" panose="020B0604030504040204" pitchFamily="34" charset="-120"/>
      <p:regular r:id="rId60"/>
      <p:bold r:id="rId61"/>
    </p:embeddedFont>
  </p:embeddedFontLst>
  <p:custDataLst>
    <p:tags r:id="rId62"/>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75"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88C4"/>
    <a:srgbClr val="D7D3C7"/>
    <a:srgbClr val="744922"/>
    <a:srgbClr val="8E8C88"/>
    <a:srgbClr val="92D050"/>
    <a:srgbClr val="80FCFF"/>
    <a:srgbClr val="EA3EF7"/>
    <a:srgbClr val="40443F"/>
    <a:srgbClr val="28292C"/>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948AFA-F592-4F5F-AA5B-072F8965DA9B}" v="11" dt="2022-07-27T01:17:36.423"/>
    <p1510:client id="{C11C87AC-E55C-4986-8FDC-FCCFF8729901}" v="1" dt="2022-07-27T07:51:30.484"/>
    <p1510:client id="{E2A71EF6-6E42-4CCD-D46B-1ADE33077F7F}" v="1" dt="2022-07-26T16:42:40.821"/>
  </p1510:revLst>
</p1510:revInfo>
</file>

<file path=ppt/tableStyles.xml><?xml version="1.0" encoding="utf-8"?>
<a:tblStyleLst xmlns:a="http://schemas.openxmlformats.org/drawingml/2006/main" def="{D0BF7A1E-03C8-4742-A8C7-EF760988A68B}">
  <a:tblStyle styleId="{D0BF7A1E-03C8-4742-A8C7-EF760988A68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84E427A-3D55-4303-BF80-6455036E1DE7}" styleName="佈景主題樣式 1 - 輔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8907" autoAdjust="0"/>
  </p:normalViewPr>
  <p:slideViewPr>
    <p:cSldViewPr snapToGrid="0" showGuides="1">
      <p:cViewPr varScale="1">
        <p:scale>
          <a:sx n="91" d="100"/>
          <a:sy n="91" d="100"/>
        </p:scale>
        <p:origin x="2434" y="53"/>
      </p:cViewPr>
      <p:guideLst>
        <p:guide orient="horz" pos="1575"/>
        <p:guide pos="2880"/>
      </p:guideLst>
    </p:cSldViewPr>
  </p:slideViewPr>
  <p:notesTextViewPr>
    <p:cViewPr>
      <p:scale>
        <a:sx n="1" d="1"/>
        <a:sy n="1" d="1"/>
      </p:scale>
      <p:origin x="0" y="0"/>
    </p:cViewPr>
  </p:notesTextViewPr>
  <p:notesViewPr>
    <p:cSldViewPr snapToGrid="0"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font" Target="fonts/font3.fntdata"/><Relationship Id="rId55" Type="http://schemas.openxmlformats.org/officeDocument/2006/relationships/font" Target="fonts/font8.fntdata"/><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font" Target="fonts/font14.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59" Type="http://schemas.openxmlformats.org/officeDocument/2006/relationships/font" Target="fonts/font12.fntdata"/><Relationship Id="rId67"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7.fntdata"/><Relationship Id="rId62"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0CFC1CB4-B0B2-4867-8996-6027E098CE6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0B597F0C-42FF-464A-85D7-999F62CC0DB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CF51FCF-2364-486E-B5B1-562F2201C130}" type="datetimeFigureOut">
              <a:rPr lang="zh-TW" altLang="en-US" smtClean="0"/>
              <a:t>2022/12/30</a:t>
            </a:fld>
            <a:endParaRPr lang="zh-TW" altLang="en-US"/>
          </a:p>
        </p:txBody>
      </p:sp>
      <p:sp>
        <p:nvSpPr>
          <p:cNvPr id="4" name="頁尾版面配置區 3">
            <a:extLst>
              <a:ext uri="{FF2B5EF4-FFF2-40B4-BE49-F238E27FC236}">
                <a16:creationId xmlns:a16="http://schemas.microsoft.com/office/drawing/2014/main" id="{126492B1-35B4-4E99-8531-0279A00A367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5216B0B2-6ADA-4133-8D7D-C006C2D1078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978116-D8C7-443B-B9AA-980D71A40113}" type="slidenum">
              <a:rPr lang="zh-TW" altLang="en-US" smtClean="0"/>
              <a:t>‹#›</a:t>
            </a:fld>
            <a:endParaRPr lang="zh-TW" altLang="en-US"/>
          </a:p>
        </p:txBody>
      </p:sp>
    </p:spTree>
    <p:extLst>
      <p:ext uri="{BB962C8B-B14F-4D97-AF65-F5344CB8AC3E}">
        <p14:creationId xmlns:p14="http://schemas.microsoft.com/office/powerpoint/2010/main" val="24154312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30958431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
        <p:nvSpPr>
          <p:cNvPr id="4" name="Slide Number Placeholder 3"/>
          <p:cNvSpPr>
            <a:spLocks noGrp="1"/>
          </p:cNvSpPr>
          <p:nvPr>
            <p:ph type="sldNum" sz="quarter" idx="10"/>
          </p:nvPr>
        </p:nvSpPr>
        <p:spPr/>
        <p:txBody>
          <a:bodyPr/>
          <a:lstStyle/>
          <a:p>
            <a:fld id="{C26F5F86-B0F1-43BF-B309-396ECD5630CA}" type="slidenum">
              <a:rPr lang="zh-TW" altLang="en-US" smtClean="0"/>
              <a:t>10</a:t>
            </a:fld>
            <a:endParaRPr lang="zh-TW" altLang="en-US"/>
          </a:p>
        </p:txBody>
      </p:sp>
    </p:spTree>
    <p:extLst>
      <p:ext uri="{BB962C8B-B14F-4D97-AF65-F5344CB8AC3E}">
        <p14:creationId xmlns:p14="http://schemas.microsoft.com/office/powerpoint/2010/main" val="186124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1536551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2648257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29049111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22475941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42278617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16136748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35291550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
        <p:nvSpPr>
          <p:cNvPr id="4" name="投影片編號版面配置區 3"/>
          <p:cNvSpPr>
            <a:spLocks noGrp="1"/>
          </p:cNvSpPr>
          <p:nvPr>
            <p:ph type="sldNum" sz="quarter" idx="5"/>
          </p:nvPr>
        </p:nvSpPr>
        <p:spPr/>
        <p:txBody>
          <a:bodyPr/>
          <a:lstStyle/>
          <a:p>
            <a:fld id="{ABF2CA0A-BF03-524A-AC11-910D3A5D10B5}" type="slidenum">
              <a:rPr kumimoji="1" lang="zh-TW" altLang="en-US" smtClean="0"/>
              <a:t>18</a:t>
            </a:fld>
            <a:endParaRPr kumimoji="1" lang="zh-TW" altLang="en-US"/>
          </a:p>
        </p:txBody>
      </p:sp>
    </p:spTree>
    <p:extLst>
      <p:ext uri="{BB962C8B-B14F-4D97-AF65-F5344CB8AC3E}">
        <p14:creationId xmlns:p14="http://schemas.microsoft.com/office/powerpoint/2010/main" val="29568502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pPr marL="158750" indent="0">
              <a:buNone/>
            </a:pPr>
            <a:endParaRPr lang="zh-TW" altLang="en-US" dirty="0"/>
          </a:p>
        </p:txBody>
      </p:sp>
    </p:spTree>
    <p:extLst>
      <p:ext uri="{BB962C8B-B14F-4D97-AF65-F5344CB8AC3E}">
        <p14:creationId xmlns:p14="http://schemas.microsoft.com/office/powerpoint/2010/main" val="1411111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altLang="zh-TW" dirty="0"/>
          </a:p>
        </p:txBody>
      </p:sp>
    </p:spTree>
    <p:extLst>
      <p:ext uri="{BB962C8B-B14F-4D97-AF65-F5344CB8AC3E}">
        <p14:creationId xmlns:p14="http://schemas.microsoft.com/office/powerpoint/2010/main" val="31731353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en-US" altLang="zh-TW" dirty="0"/>
          </a:p>
        </p:txBody>
      </p:sp>
    </p:spTree>
    <p:extLst>
      <p:ext uri="{BB962C8B-B14F-4D97-AF65-F5344CB8AC3E}">
        <p14:creationId xmlns:p14="http://schemas.microsoft.com/office/powerpoint/2010/main" val="14996732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22195765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pPr marL="158750" indent="0">
              <a:buNone/>
            </a:pPr>
            <a:endParaRPr lang="zh-TW" altLang="zh-TW"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38368990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endParaRPr lang="zh-TW" altLang="en-US" dirty="0"/>
          </a:p>
        </p:txBody>
      </p:sp>
    </p:spTree>
    <p:extLst>
      <p:ext uri="{BB962C8B-B14F-4D97-AF65-F5344CB8AC3E}">
        <p14:creationId xmlns:p14="http://schemas.microsoft.com/office/powerpoint/2010/main" val="2836904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endParaRPr lang="en-US" altLang="zh-CN" dirty="0"/>
          </a:p>
        </p:txBody>
      </p:sp>
    </p:spTree>
    <p:extLst>
      <p:ext uri="{BB962C8B-B14F-4D97-AF65-F5344CB8AC3E}">
        <p14:creationId xmlns:p14="http://schemas.microsoft.com/office/powerpoint/2010/main" val="8754312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endParaRPr lang="zh-CN" dirty="0"/>
          </a:p>
        </p:txBody>
      </p:sp>
    </p:spTree>
    <p:extLst>
      <p:ext uri="{BB962C8B-B14F-4D97-AF65-F5344CB8AC3E}">
        <p14:creationId xmlns:p14="http://schemas.microsoft.com/office/powerpoint/2010/main" val="34418737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endParaRPr lang="zh-TW" dirty="0"/>
          </a:p>
        </p:txBody>
      </p:sp>
    </p:spTree>
    <p:extLst>
      <p:ext uri="{BB962C8B-B14F-4D97-AF65-F5344CB8AC3E}">
        <p14:creationId xmlns:p14="http://schemas.microsoft.com/office/powerpoint/2010/main" val="34466444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36620763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endParaRPr lang="en-US" altLang="zh-CN" dirty="0"/>
          </a:p>
        </p:txBody>
      </p:sp>
    </p:spTree>
    <p:extLst>
      <p:ext uri="{BB962C8B-B14F-4D97-AF65-F5344CB8AC3E}">
        <p14:creationId xmlns:p14="http://schemas.microsoft.com/office/powerpoint/2010/main" val="907067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36808340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TW" dirty="0"/>
          </a:p>
        </p:txBody>
      </p:sp>
    </p:spTree>
    <p:extLst>
      <p:ext uri="{BB962C8B-B14F-4D97-AF65-F5344CB8AC3E}">
        <p14:creationId xmlns:p14="http://schemas.microsoft.com/office/powerpoint/2010/main" val="24534473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11867070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chemeClr val="dk1"/>
              </a:buClr>
              <a:buSzPct val="100000"/>
              <a:buFont typeface="Arial"/>
              <a:buNone/>
              <a:tabLst/>
              <a:defRPr/>
            </a:pPr>
            <a:endParaRPr kumimoji="1" lang="zh-TW" altLang="en-US" dirty="0"/>
          </a:p>
        </p:txBody>
      </p:sp>
    </p:spTree>
    <p:extLst>
      <p:ext uri="{BB962C8B-B14F-4D97-AF65-F5344CB8AC3E}">
        <p14:creationId xmlns:p14="http://schemas.microsoft.com/office/powerpoint/2010/main" val="4314010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endParaRPr lang="zh-CN" altLang="en-US" dirty="0"/>
          </a:p>
        </p:txBody>
      </p:sp>
    </p:spTree>
    <p:extLst>
      <p:ext uri="{BB962C8B-B14F-4D97-AF65-F5344CB8AC3E}">
        <p14:creationId xmlns:p14="http://schemas.microsoft.com/office/powerpoint/2010/main" val="34762349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endParaRPr lang="zh-CN" altLang="en-US" dirty="0"/>
          </a:p>
        </p:txBody>
      </p:sp>
    </p:spTree>
    <p:extLst>
      <p:ext uri="{BB962C8B-B14F-4D97-AF65-F5344CB8AC3E}">
        <p14:creationId xmlns:p14="http://schemas.microsoft.com/office/powerpoint/2010/main" val="4922667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cf1c6ddcaf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cf1c6ddcaf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80421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cf1c6ddcaf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cf1c6ddcaf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lgn="l" rtl="0" fontAlgn="base">
              <a:buFont typeface="Arial" panose="020B0604020202020204" pitchFamily="34" charset="0"/>
              <a:buNone/>
            </a:pPr>
            <a:endParaRPr lang="zh-TW" altLang="zh-TW" sz="1800" b="0" i="0" dirty="0">
              <a:solidFill>
                <a:srgbClr val="444444"/>
              </a:solidFill>
              <a:effectLst/>
              <a:latin typeface="Arial" panose="020B0604020202020204" pitchFamily="34" charset="0"/>
            </a:endParaRPr>
          </a:p>
        </p:txBody>
      </p:sp>
    </p:spTree>
    <p:extLst>
      <p:ext uri="{BB962C8B-B14F-4D97-AF65-F5344CB8AC3E}">
        <p14:creationId xmlns:p14="http://schemas.microsoft.com/office/powerpoint/2010/main" val="7201133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endParaRPr lang="zh-CN" altLang="en-US" dirty="0"/>
          </a:p>
        </p:txBody>
      </p:sp>
    </p:spTree>
    <p:extLst>
      <p:ext uri="{BB962C8B-B14F-4D97-AF65-F5344CB8AC3E}">
        <p14:creationId xmlns:p14="http://schemas.microsoft.com/office/powerpoint/2010/main" val="398874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dirty="0"/>
          </a:p>
        </p:txBody>
      </p:sp>
    </p:spTree>
    <p:extLst>
      <p:ext uri="{BB962C8B-B14F-4D97-AF65-F5344CB8AC3E}">
        <p14:creationId xmlns:p14="http://schemas.microsoft.com/office/powerpoint/2010/main" val="2526533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32507390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725005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2533747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678067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4147340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373740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dirty="0"/>
          </a:p>
        </p:txBody>
      </p:sp>
    </p:spTree>
    <p:extLst>
      <p:ext uri="{BB962C8B-B14F-4D97-AF65-F5344CB8AC3E}">
        <p14:creationId xmlns:p14="http://schemas.microsoft.com/office/powerpoint/2010/main" val="39340074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92" y="0"/>
            <a:ext cx="9140299" cy="5143500"/>
          </a:xfrm>
          <a:prstGeom prst="rect">
            <a:avLst/>
          </a:prstGeom>
        </p:spPr>
      </p:pic>
      <p:sp>
        <p:nvSpPr>
          <p:cNvPr id="5" name="文字方塊 4">
            <a:extLst>
              <a:ext uri="{FF2B5EF4-FFF2-40B4-BE49-F238E27FC236}">
                <a16:creationId xmlns:a16="http://schemas.microsoft.com/office/drawing/2014/main" id="{0B24E5DE-68FF-B775-8D32-85B868B0759D}"/>
              </a:ext>
            </a:extLst>
          </p:cNvPr>
          <p:cNvSpPr txBox="1"/>
          <p:nvPr userDrawn="1"/>
        </p:nvSpPr>
        <p:spPr>
          <a:xfrm>
            <a:off x="376174" y="4712613"/>
            <a:ext cx="2611726" cy="430887"/>
          </a:xfrm>
          <a:prstGeom prst="rect">
            <a:avLst/>
          </a:prstGeom>
          <a:noFill/>
        </p:spPr>
        <p:txBody>
          <a:bodyPr wrap="square" rtlCol="0">
            <a:spAutoFit/>
          </a:bodyPr>
          <a:lstStyle/>
          <a:p>
            <a:pPr algn="just" fontAlgn="base">
              <a:lnSpc>
                <a:spcPct val="100000"/>
              </a:lnSpc>
            </a:pPr>
            <a:r>
              <a:rPr lang="en-US" altLang="zh-TW" sz="550">
                <a:solidFill>
                  <a:schemeClr val="bg1"/>
                </a:solidFill>
              </a:rPr>
              <a:t>Copyright© 2022 QNAP Systems, Inc. All rights reserved. QNAP® and other names of QNAP Products are proprietary marks or registered trademarks of QNAP Systems, Inc. Other products and company names mentioned herein are trademarks of their respective holders.​</a:t>
            </a:r>
          </a:p>
        </p:txBody>
      </p:sp>
    </p:spTree>
    <p:extLst>
      <p:ext uri="{BB962C8B-B14F-4D97-AF65-F5344CB8AC3E}">
        <p14:creationId xmlns:p14="http://schemas.microsoft.com/office/powerpoint/2010/main" val="707241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Tree>
    <p:extLst>
      <p:ext uri="{BB962C8B-B14F-4D97-AF65-F5344CB8AC3E}">
        <p14:creationId xmlns:p14="http://schemas.microsoft.com/office/powerpoint/2010/main" val="3993773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bg>
      <p:bgPr>
        <a:gradFill>
          <a:gsLst>
            <a:gs pos="0">
              <a:srgbClr val="2B2929"/>
            </a:gs>
            <a:gs pos="100000">
              <a:srgbClr val="010203"/>
            </a:gs>
          </a:gsLst>
          <a:lin ang="5400700" scaled="0"/>
        </a:gradFill>
        <a:effectLst/>
      </p:bgPr>
    </p:bg>
    <p:spTree>
      <p:nvGrpSpPr>
        <p:cNvPr id="1" name="Shape 41"/>
        <p:cNvGrpSpPr/>
        <p:nvPr/>
      </p:nvGrpSpPr>
      <p:grpSpPr>
        <a:xfrm>
          <a:off x="0" y="0"/>
          <a:ext cx="0" cy="0"/>
          <a:chOff x="0" y="0"/>
          <a:chExt cx="0" cy="0"/>
        </a:xfrm>
      </p:grpSpPr>
      <p:pic>
        <p:nvPicPr>
          <p:cNvPr id="3" name="圖片 2">
            <a:extLst>
              <a:ext uri="{FF2B5EF4-FFF2-40B4-BE49-F238E27FC236}">
                <a16:creationId xmlns:a16="http://schemas.microsoft.com/office/drawing/2014/main" id="{41E15199-9DC2-4A95-9110-B7C2F8C7FB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335"/>
            <a:ext cx="9144000" cy="5142830"/>
          </a:xfrm>
          <a:prstGeom prst="rect">
            <a:avLst/>
          </a:prstGeom>
        </p:spPr>
      </p:pic>
      <p:sp>
        <p:nvSpPr>
          <p:cNvPr id="46" name="Google Shape;46;p6"/>
          <p:cNvSpPr txBox="1">
            <a:spLocks noGrp="1"/>
          </p:cNvSpPr>
          <p:nvPr>
            <p:ph type="title"/>
          </p:nvPr>
        </p:nvSpPr>
        <p:spPr>
          <a:xfrm>
            <a:off x="152994" y="182080"/>
            <a:ext cx="8833240" cy="642167"/>
          </a:xfrm>
          <a:prstGeom prst="rect">
            <a:avLst/>
          </a:prstGeom>
        </p:spPr>
        <p:txBody>
          <a:bodyPr spcFirstLastPara="1" wrap="square" lIns="91425" tIns="91425" rIns="91425" bIns="91425" anchor="ctr" anchorCtr="0">
            <a:noAutofit/>
          </a:bodyPr>
          <a:lstStyle>
            <a:lvl1pPr lvl="0" rtl="0">
              <a:spcBef>
                <a:spcPts val="0"/>
              </a:spcBef>
              <a:spcAft>
                <a:spcPts val="0"/>
              </a:spcAft>
              <a:buSzPts val="3200"/>
              <a:buNone/>
              <a:defRPr sz="3200" b="1">
                <a:solidFill>
                  <a:schemeClr val="tx2"/>
                </a:solidFill>
                <a:latin typeface="+mj-lt"/>
                <a:ea typeface="+mj-e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477986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userDrawn="1">
  <p:cSld name="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39"/>
            <a:ext cx="9143999" cy="514082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Tree>
    <p:extLst>
      <p:ext uri="{BB962C8B-B14F-4D97-AF65-F5344CB8AC3E}">
        <p14:creationId xmlns:p14="http://schemas.microsoft.com/office/powerpoint/2010/main" val="3103957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Tree>
    <p:extLst>
      <p:ext uri="{BB962C8B-B14F-4D97-AF65-F5344CB8AC3E}">
        <p14:creationId xmlns:p14="http://schemas.microsoft.com/office/powerpoint/2010/main" val="3514525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Tree>
    <p:extLst>
      <p:ext uri="{BB962C8B-B14F-4D97-AF65-F5344CB8AC3E}">
        <p14:creationId xmlns:p14="http://schemas.microsoft.com/office/powerpoint/2010/main" val="3939406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4" name="圖片 3">
            <a:extLst>
              <a:ext uri="{FF2B5EF4-FFF2-40B4-BE49-F238E27FC236}">
                <a16:creationId xmlns:a16="http://schemas.microsoft.com/office/drawing/2014/main" id="{6E2B44AA-F9C1-9B6D-5161-1260C0F0BC8A}"/>
              </a:ext>
            </a:extLst>
          </p:cNvPr>
          <p:cNvPicPr>
            <a:picLocks noChangeAspect="1"/>
          </p:cNvPicPr>
          <p:nvPr userDrawn="1"/>
        </p:nvPicPr>
        <p:blipFill>
          <a:blip r:embed="rId2" cstate="screen">
            <a:extLst>
              <a:ext uri="{28A0092B-C50C-407E-A947-70E740481C1C}">
                <a14:useLocalDpi xmlns:a14="http://schemas.microsoft.com/office/drawing/2010/main"/>
              </a:ext>
            </a:extLst>
          </a:blip>
          <a:srcRect t="7845" b="7845"/>
          <a:stretch/>
        </p:blipFill>
        <p:spPr>
          <a:xfrm>
            <a:off x="0" y="0"/>
            <a:ext cx="9144000" cy="5143500"/>
          </a:xfrm>
          <a:prstGeom prst="rect">
            <a:avLst/>
          </a:prstGeom>
        </p:spPr>
      </p:pic>
      <p:sp>
        <p:nvSpPr>
          <p:cNvPr id="5" name="矩形 4">
            <a:extLst>
              <a:ext uri="{FF2B5EF4-FFF2-40B4-BE49-F238E27FC236}">
                <a16:creationId xmlns:a16="http://schemas.microsoft.com/office/drawing/2014/main" id="{C0F57374-5E4D-FB9F-ACA8-8FCF04078E4F}"/>
              </a:ext>
            </a:extLst>
          </p:cNvPr>
          <p:cNvSpPr/>
          <p:nvPr userDrawn="1"/>
        </p:nvSpPr>
        <p:spPr>
          <a:xfrm rot="5400000">
            <a:off x="2038024" y="-2038029"/>
            <a:ext cx="2754824" cy="6830881"/>
          </a:xfrm>
          <a:prstGeom prst="rect">
            <a:avLst/>
          </a:prstGeom>
          <a:gradFill>
            <a:gsLst>
              <a:gs pos="0">
                <a:schemeClr val="bg1">
                  <a:alpha val="0"/>
                </a:schemeClr>
              </a:gs>
              <a:gs pos="50000">
                <a:schemeClr val="bg1">
                  <a:alpha val="80000"/>
                </a:schemeClr>
              </a:gs>
            </a:gsLst>
            <a:lin ang="54007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2933304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5" name="矩形 4">
            <a:extLst>
              <a:ext uri="{FF2B5EF4-FFF2-40B4-BE49-F238E27FC236}">
                <a16:creationId xmlns:a16="http://schemas.microsoft.com/office/drawing/2014/main" id="{A5AA9FB8-C089-365A-26F2-0BA656F3CA91}"/>
              </a:ext>
            </a:extLst>
          </p:cNvPr>
          <p:cNvSpPr/>
          <p:nvPr userDrawn="1"/>
        </p:nvSpPr>
        <p:spPr>
          <a:xfrm>
            <a:off x="5295176" y="0"/>
            <a:ext cx="3881021" cy="5143500"/>
          </a:xfrm>
          <a:prstGeom prst="rect">
            <a:avLst/>
          </a:prstGeom>
          <a:gradFill flip="none" rotWithShape="1">
            <a:gsLst>
              <a:gs pos="0">
                <a:schemeClr val="accent1"/>
              </a:gs>
              <a:gs pos="50000">
                <a:schemeClr val="accent1"/>
              </a:gs>
              <a:gs pos="100000">
                <a:schemeClr val="accent1">
                  <a:shade val="100000"/>
                  <a:satMod val="115000"/>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882538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Tree>
    <p:extLst>
      <p:ext uri="{BB962C8B-B14F-4D97-AF65-F5344CB8AC3E}">
        <p14:creationId xmlns:p14="http://schemas.microsoft.com/office/powerpoint/2010/main" val="285722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pic>
        <p:nvPicPr>
          <p:cNvPr id="4" name="圖片 3" descr="一張含有 文字, 電子用品, 電腦 的圖片&#10;&#10;自動產生的描述">
            <a:extLst>
              <a:ext uri="{FF2B5EF4-FFF2-40B4-BE49-F238E27FC236}">
                <a16:creationId xmlns:a16="http://schemas.microsoft.com/office/drawing/2014/main" id="{E2BF64AB-1890-FC60-03F6-A5294A85CBC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5344" r="34310"/>
          <a:stretch/>
        </p:blipFill>
        <p:spPr>
          <a:xfrm>
            <a:off x="4280747" y="2838026"/>
            <a:ext cx="971973" cy="2002222"/>
          </a:xfrm>
          <a:prstGeom prst="rect">
            <a:avLst/>
          </a:prstGeom>
        </p:spPr>
      </p:pic>
    </p:spTree>
    <p:extLst>
      <p:ext uri="{BB962C8B-B14F-4D97-AF65-F5344CB8AC3E}">
        <p14:creationId xmlns:p14="http://schemas.microsoft.com/office/powerpoint/2010/main" val="580802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marL="914400" lvl="1"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marL="1371600" lvl="2"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95" r:id="rId1"/>
    <p:sldLayoutId id="2147483648" r:id="rId2"/>
    <p:sldLayoutId id="2147483698" r:id="rId3"/>
    <p:sldLayoutId id="2147483689" r:id="rId4"/>
    <p:sldLayoutId id="2147483692" r:id="rId5"/>
    <p:sldLayoutId id="2147483690" r:id="rId6"/>
    <p:sldLayoutId id="2147483691" r:id="rId7"/>
    <p:sldLayoutId id="2147483699" r:id="rId8"/>
    <p:sldLayoutId id="2147483696" r:id="rId9"/>
    <p:sldLayoutId id="2147483697" r:id="rId10"/>
    <p:sldLayoutId id="214748368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600" b="0" i="0" u="none" strike="noStrike" cap="none" dirty="0">
          <a:solidFill>
            <a:srgbClr val="000000"/>
          </a:solidFill>
          <a:latin typeface="+mj-ea"/>
          <a:ea typeface="+mj-ea"/>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16">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60.svg"/></Relationships>
</file>

<file path=ppt/slides/_rels/slide1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png"/></Relationships>
</file>

<file path=ppt/slides/_rels/slide12.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6.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svg"/><Relationship Id="rId3" Type="http://schemas.openxmlformats.org/officeDocument/2006/relationships/image" Target="../media/image65.png"/><Relationship Id="rId7" Type="http://schemas.openxmlformats.org/officeDocument/2006/relationships/image" Target="../media/image69.svg"/><Relationship Id="rId12" Type="http://schemas.openxmlformats.org/officeDocument/2006/relationships/image" Target="../media/image74.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68.png"/><Relationship Id="rId11" Type="http://schemas.openxmlformats.org/officeDocument/2006/relationships/image" Target="../media/image73.svg"/><Relationship Id="rId5" Type="http://schemas.openxmlformats.org/officeDocument/2006/relationships/image" Target="../media/image43.png"/><Relationship Id="rId15" Type="http://schemas.openxmlformats.org/officeDocument/2006/relationships/image" Target="../media/image77.svg"/><Relationship Id="rId10" Type="http://schemas.openxmlformats.org/officeDocument/2006/relationships/image" Target="../media/image72.png"/><Relationship Id="rId4" Type="http://schemas.openxmlformats.org/officeDocument/2006/relationships/image" Target="../media/image67.png"/><Relationship Id="rId9" Type="http://schemas.openxmlformats.org/officeDocument/2006/relationships/image" Target="../media/image71.svg"/><Relationship Id="rId14" Type="http://schemas.openxmlformats.org/officeDocument/2006/relationships/image" Target="../media/image76.png"/></Relationships>
</file>

<file path=ppt/slides/_rels/slide1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78.jpeg"/><Relationship Id="rId7"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81.png"/><Relationship Id="rId11" Type="http://schemas.openxmlformats.org/officeDocument/2006/relationships/image" Target="../media/image84.png"/><Relationship Id="rId5" Type="http://schemas.openxmlformats.org/officeDocument/2006/relationships/image" Target="../media/image80.png"/><Relationship Id="rId10" Type="http://schemas.openxmlformats.org/officeDocument/2006/relationships/image" Target="../media/image83.svg"/><Relationship Id="rId4" Type="http://schemas.openxmlformats.org/officeDocument/2006/relationships/image" Target="../media/image79.png"/><Relationship Id="rId9" Type="http://schemas.openxmlformats.org/officeDocument/2006/relationships/image" Target="../media/image82.png"/></Relationships>
</file>

<file path=ppt/slides/_rels/slide15.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8.sv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87.png"/><Relationship Id="rId5" Type="http://schemas.openxmlformats.org/officeDocument/2006/relationships/image" Target="../media/image56.png"/><Relationship Id="rId4" Type="http://schemas.openxmlformats.org/officeDocument/2006/relationships/image" Target="../media/image86.png"/></Relationships>
</file>

<file path=ppt/slides/_rels/slide1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90.png"/></Relationships>
</file>

<file path=ppt/slides/_rels/slide17.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18.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image" Target="../media/image99.png"/><Relationship Id="rId5" Type="http://schemas.openxmlformats.org/officeDocument/2006/relationships/image" Target="../media/image98.png"/><Relationship Id="rId10" Type="http://schemas.openxmlformats.org/officeDocument/2006/relationships/image" Target="../media/image103.png"/><Relationship Id="rId4" Type="http://schemas.openxmlformats.org/officeDocument/2006/relationships/image" Target="../media/image97.png"/><Relationship Id="rId9" Type="http://schemas.openxmlformats.org/officeDocument/2006/relationships/image" Target="../media/image102.tif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 Id="rId14" Type="http://schemas.openxmlformats.org/officeDocument/2006/relationships/image" Target="../media/image24.svg"/></Relationships>
</file>

<file path=ppt/slides/_rels/slide2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107.svg"/><Relationship Id="rId5" Type="http://schemas.openxmlformats.org/officeDocument/2006/relationships/image" Target="../media/image106.png"/><Relationship Id="rId4" Type="http://schemas.openxmlformats.org/officeDocument/2006/relationships/image" Target="../media/image105.svg"/></Relationships>
</file>

<file path=ppt/slides/_rels/slide21.xml.rels><?xml version="1.0" encoding="UTF-8" standalone="yes"?>
<Relationships xmlns="http://schemas.openxmlformats.org/package/2006/relationships"><Relationship Id="rId3" Type="http://schemas.openxmlformats.org/officeDocument/2006/relationships/image" Target="../media/image109.svg"/><Relationship Id="rId2" Type="http://schemas.openxmlformats.org/officeDocument/2006/relationships/image" Target="../media/image108.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1.xml"/><Relationship Id="rId1" Type="http://schemas.openxmlformats.org/officeDocument/2006/relationships/slideLayout" Target="../slideLayouts/slideLayout11.xml"/><Relationship Id="rId5" Type="http://schemas.openxmlformats.org/officeDocument/2006/relationships/image" Target="../media/image112.png"/><Relationship Id="rId4" Type="http://schemas.openxmlformats.org/officeDocument/2006/relationships/image" Target="../media/image111.svg"/></Relationships>
</file>

<file path=ppt/slides/_rels/slide23.xml.rels><?xml version="1.0" encoding="UTF-8" standalone="yes"?>
<Relationships xmlns="http://schemas.openxmlformats.org/package/2006/relationships"><Relationship Id="rId8" Type="http://schemas.openxmlformats.org/officeDocument/2006/relationships/image" Target="../media/image117.svg"/><Relationship Id="rId3" Type="http://schemas.openxmlformats.org/officeDocument/2006/relationships/image" Target="../media/image43.png"/><Relationship Id="rId7" Type="http://schemas.openxmlformats.org/officeDocument/2006/relationships/image" Target="../media/image116.pn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115.svg"/><Relationship Id="rId5" Type="http://schemas.openxmlformats.org/officeDocument/2006/relationships/image" Target="../media/image114.png"/><Relationship Id="rId10" Type="http://schemas.microsoft.com/office/2007/relationships/hdphoto" Target="../media/hdphoto3.wdp"/><Relationship Id="rId4" Type="http://schemas.openxmlformats.org/officeDocument/2006/relationships/image" Target="../media/image113.png"/><Relationship Id="rId9" Type="http://schemas.openxmlformats.org/officeDocument/2006/relationships/image" Target="../media/image118.png"/></Relationships>
</file>

<file path=ppt/slides/_rels/slide24.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119.png"/><Relationship Id="rId7" Type="http://schemas.openxmlformats.org/officeDocument/2006/relationships/image" Target="../media/image123.png"/><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image" Target="../media/image122.svg"/><Relationship Id="rId11" Type="http://schemas.openxmlformats.org/officeDocument/2006/relationships/image" Target="../media/image127.svg"/><Relationship Id="rId5" Type="http://schemas.openxmlformats.org/officeDocument/2006/relationships/image" Target="../media/image121.png"/><Relationship Id="rId10" Type="http://schemas.openxmlformats.org/officeDocument/2006/relationships/image" Target="../media/image126.png"/><Relationship Id="rId4" Type="http://schemas.openxmlformats.org/officeDocument/2006/relationships/image" Target="../media/image120.png"/><Relationship Id="rId9" Type="http://schemas.openxmlformats.org/officeDocument/2006/relationships/image" Target="../media/image125.svg"/></Relationships>
</file>

<file path=ppt/slides/_rels/slide2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129.png"/></Relationships>
</file>

<file path=ppt/slides/_rels/slide2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27.xml.rels><?xml version="1.0" encoding="UTF-8" standalone="yes"?>
<Relationships xmlns="http://schemas.openxmlformats.org/package/2006/relationships"><Relationship Id="rId8" Type="http://schemas.openxmlformats.org/officeDocument/2006/relationships/image" Target="../media/image139.svg"/><Relationship Id="rId3" Type="http://schemas.openxmlformats.org/officeDocument/2006/relationships/image" Target="../media/image134.png"/><Relationship Id="rId7" Type="http://schemas.openxmlformats.org/officeDocument/2006/relationships/image" Target="../media/image138.png"/><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image" Target="../media/image137.svg"/><Relationship Id="rId11" Type="http://schemas.openxmlformats.org/officeDocument/2006/relationships/image" Target="../media/image142.png"/><Relationship Id="rId5" Type="http://schemas.openxmlformats.org/officeDocument/2006/relationships/image" Target="../media/image136.png"/><Relationship Id="rId10" Type="http://schemas.openxmlformats.org/officeDocument/2006/relationships/image" Target="../media/image141.svg"/><Relationship Id="rId4" Type="http://schemas.openxmlformats.org/officeDocument/2006/relationships/image" Target="../media/image135.png"/><Relationship Id="rId9" Type="http://schemas.openxmlformats.org/officeDocument/2006/relationships/image" Target="../media/image140.png"/></Relationships>
</file>

<file path=ppt/slides/_rels/slide28.xml.rels><?xml version="1.0" encoding="UTF-8" standalone="yes"?>
<Relationships xmlns="http://schemas.openxmlformats.org/package/2006/relationships"><Relationship Id="rId8" Type="http://schemas.openxmlformats.org/officeDocument/2006/relationships/image" Target="../media/image148.png"/><Relationship Id="rId13" Type="http://schemas.openxmlformats.org/officeDocument/2006/relationships/image" Target="../media/image153.png"/><Relationship Id="rId3" Type="http://schemas.openxmlformats.org/officeDocument/2006/relationships/image" Target="../media/image143.jpeg"/><Relationship Id="rId7" Type="http://schemas.openxmlformats.org/officeDocument/2006/relationships/image" Target="../media/image147.png"/><Relationship Id="rId12" Type="http://schemas.openxmlformats.org/officeDocument/2006/relationships/image" Target="../media/image152.png"/><Relationship Id="rId2" Type="http://schemas.openxmlformats.org/officeDocument/2006/relationships/notesSlide" Target="../notesSlides/notesSlide27.xml"/><Relationship Id="rId16" Type="http://schemas.openxmlformats.org/officeDocument/2006/relationships/hyperlink" Target="https://www.qnap.com/en/compatibility-qvr-pro" TargetMode="External"/><Relationship Id="rId1" Type="http://schemas.openxmlformats.org/officeDocument/2006/relationships/slideLayout" Target="../slideLayouts/slideLayout11.xml"/><Relationship Id="rId6" Type="http://schemas.openxmlformats.org/officeDocument/2006/relationships/image" Target="../media/image146.png"/><Relationship Id="rId11" Type="http://schemas.openxmlformats.org/officeDocument/2006/relationships/image" Target="../media/image151.png"/><Relationship Id="rId5" Type="http://schemas.openxmlformats.org/officeDocument/2006/relationships/image" Target="../media/image145.png"/><Relationship Id="rId15" Type="http://schemas.openxmlformats.org/officeDocument/2006/relationships/image" Target="../media/image155.png"/><Relationship Id="rId10" Type="http://schemas.openxmlformats.org/officeDocument/2006/relationships/image" Target="../media/image150.png"/><Relationship Id="rId4" Type="http://schemas.openxmlformats.org/officeDocument/2006/relationships/image" Target="../media/image144.png"/><Relationship Id="rId9" Type="http://schemas.openxmlformats.org/officeDocument/2006/relationships/image" Target="../media/image149.png"/><Relationship Id="rId14" Type="http://schemas.openxmlformats.org/officeDocument/2006/relationships/image" Target="../media/image154.png"/></Relationships>
</file>

<file path=ppt/slides/_rels/slide29.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28.xml"/><Relationship Id="rId1" Type="http://schemas.openxmlformats.org/officeDocument/2006/relationships/slideLayout" Target="../slideLayouts/slideLayout11.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157.png"/></Relationships>
</file>

<file path=ppt/slides/_rels/slide3.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hyperlink" Target="https://www.interface.com/US/en-US/about/press-room/Acoustics-Office-Study" TargetMode="External"/><Relationship Id="rId4" Type="http://schemas.openxmlformats.org/officeDocument/2006/relationships/image" Target="../media/image26.svg"/><Relationship Id="rId9" Type="http://schemas.openxmlformats.org/officeDocument/2006/relationships/hyperlink" Target="https://www.who.int/europe/health-topics/noise#tab=tab_1"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0.png"/><Relationship Id="rId7" Type="http://schemas.openxmlformats.org/officeDocument/2006/relationships/image" Target="../media/image164.png"/><Relationship Id="rId2" Type="http://schemas.openxmlformats.org/officeDocument/2006/relationships/notesSlide" Target="../notesSlides/notesSlide29.xml"/><Relationship Id="rId1" Type="http://schemas.openxmlformats.org/officeDocument/2006/relationships/slideLayout" Target="../slideLayouts/slideLayout11.xml"/><Relationship Id="rId6" Type="http://schemas.openxmlformats.org/officeDocument/2006/relationships/image" Target="../media/image163.png"/><Relationship Id="rId11" Type="http://schemas.openxmlformats.org/officeDocument/2006/relationships/image" Target="../media/image168.png"/><Relationship Id="rId5" Type="http://schemas.openxmlformats.org/officeDocument/2006/relationships/image" Target="../media/image162.png"/><Relationship Id="rId10" Type="http://schemas.openxmlformats.org/officeDocument/2006/relationships/image" Target="../media/image167.jpeg"/><Relationship Id="rId4" Type="http://schemas.openxmlformats.org/officeDocument/2006/relationships/image" Target="../media/image161.png"/><Relationship Id="rId9" Type="http://schemas.openxmlformats.org/officeDocument/2006/relationships/image" Target="../media/image166.png"/></Relationships>
</file>

<file path=ppt/slides/_rels/slide31.xml.rels><?xml version="1.0" encoding="UTF-8" standalone="yes"?>
<Relationships xmlns="http://schemas.openxmlformats.org/package/2006/relationships"><Relationship Id="rId8" Type="http://schemas.openxmlformats.org/officeDocument/2006/relationships/image" Target="../media/image173.svg"/><Relationship Id="rId3" Type="http://schemas.openxmlformats.org/officeDocument/2006/relationships/image" Target="../media/image169.png"/><Relationship Id="rId7" Type="http://schemas.openxmlformats.org/officeDocument/2006/relationships/image" Target="../media/image172.png"/><Relationship Id="rId2" Type="http://schemas.openxmlformats.org/officeDocument/2006/relationships/notesSlide" Target="../notesSlides/notesSlide30.xml"/><Relationship Id="rId1" Type="http://schemas.openxmlformats.org/officeDocument/2006/relationships/slideLayout" Target="../slideLayouts/slideLayout11.xml"/><Relationship Id="rId6" Type="http://schemas.openxmlformats.org/officeDocument/2006/relationships/image" Target="../media/image171.png"/><Relationship Id="rId5" Type="http://schemas.openxmlformats.org/officeDocument/2006/relationships/image" Target="../media/image170.png"/><Relationship Id="rId4" Type="http://schemas.microsoft.com/office/2007/relationships/hdphoto" Target="../media/hdphoto4.wdp"/></Relationships>
</file>

<file path=ppt/slides/_rels/slide32.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microsoft.com/office/2007/relationships/hdphoto" Target="../media/hdphoto6.wdp"/><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image" Target="../media/image176.png"/><Relationship Id="rId5" Type="http://schemas.microsoft.com/office/2007/relationships/hdphoto" Target="../media/hdphoto5.wdp"/><Relationship Id="rId10" Type="http://schemas.openxmlformats.org/officeDocument/2006/relationships/image" Target="../media/image178.png"/><Relationship Id="rId4" Type="http://schemas.openxmlformats.org/officeDocument/2006/relationships/image" Target="../media/image175.png"/><Relationship Id="rId9" Type="http://schemas.microsoft.com/office/2007/relationships/hdphoto" Target="../media/hdphoto7.wdp"/></Relationships>
</file>

<file path=ppt/slides/_rels/slide33.xml.rels><?xml version="1.0" encoding="UTF-8" standalone="yes"?>
<Relationships xmlns="http://schemas.openxmlformats.org/package/2006/relationships"><Relationship Id="rId8" Type="http://schemas.openxmlformats.org/officeDocument/2006/relationships/image" Target="../media/image184.png"/><Relationship Id="rId3" Type="http://schemas.openxmlformats.org/officeDocument/2006/relationships/image" Target="../media/image179.png"/><Relationship Id="rId7" Type="http://schemas.openxmlformats.org/officeDocument/2006/relationships/image" Target="../media/image183.tiff"/><Relationship Id="rId2" Type="http://schemas.openxmlformats.org/officeDocument/2006/relationships/notesSlide" Target="../notesSlides/notesSlide32.xml"/><Relationship Id="rId1" Type="http://schemas.openxmlformats.org/officeDocument/2006/relationships/slideLayout" Target="../slideLayouts/slideLayout11.xml"/><Relationship Id="rId6" Type="http://schemas.openxmlformats.org/officeDocument/2006/relationships/image" Target="../media/image182.png"/><Relationship Id="rId5" Type="http://schemas.openxmlformats.org/officeDocument/2006/relationships/image" Target="../media/image181.png"/><Relationship Id="rId4" Type="http://schemas.openxmlformats.org/officeDocument/2006/relationships/image" Target="../media/image180.png"/></Relationships>
</file>

<file path=ppt/slides/_rels/slide34.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33.xml"/><Relationship Id="rId1" Type="http://schemas.openxmlformats.org/officeDocument/2006/relationships/slideLayout" Target="../slideLayouts/slideLayout11.xml"/><Relationship Id="rId4" Type="http://schemas.openxmlformats.org/officeDocument/2006/relationships/image" Target="../media/image186.png"/></Relationships>
</file>

<file path=ppt/slides/_rels/slide35.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34.xml"/><Relationship Id="rId1" Type="http://schemas.openxmlformats.org/officeDocument/2006/relationships/slideLayout" Target="../slideLayouts/slideLayout11.xml"/><Relationship Id="rId4" Type="http://schemas.openxmlformats.org/officeDocument/2006/relationships/image" Target="../media/image188.png"/></Relationships>
</file>

<file path=ppt/slides/_rels/slide36.xml.rels><?xml version="1.0" encoding="UTF-8" standalone="yes"?>
<Relationships xmlns="http://schemas.openxmlformats.org/package/2006/relationships"><Relationship Id="rId8" Type="http://schemas.openxmlformats.org/officeDocument/2006/relationships/image" Target="../media/image193.svg"/><Relationship Id="rId3" Type="http://schemas.openxmlformats.org/officeDocument/2006/relationships/image" Target="../media/image189.png"/><Relationship Id="rId7" Type="http://schemas.openxmlformats.org/officeDocument/2006/relationships/image" Target="../media/image192.png"/><Relationship Id="rId2" Type="http://schemas.openxmlformats.org/officeDocument/2006/relationships/notesSlide" Target="../notesSlides/notesSlide35.xml"/><Relationship Id="rId1" Type="http://schemas.openxmlformats.org/officeDocument/2006/relationships/slideLayout" Target="../slideLayouts/slideLayout11.xml"/><Relationship Id="rId6" Type="http://schemas.openxmlformats.org/officeDocument/2006/relationships/image" Target="../media/image191.png"/><Relationship Id="rId5" Type="http://schemas.openxmlformats.org/officeDocument/2006/relationships/image" Target="../media/image190.png"/><Relationship Id="rId10" Type="http://schemas.openxmlformats.org/officeDocument/2006/relationships/image" Target="../media/image195.svg"/><Relationship Id="rId4" Type="http://schemas.microsoft.com/office/2007/relationships/hdphoto" Target="../media/hdphoto8.wdp"/><Relationship Id="rId9" Type="http://schemas.openxmlformats.org/officeDocument/2006/relationships/image" Target="../media/image194.png"/></Relationships>
</file>

<file path=ppt/slides/_rels/slide37.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8" Type="http://schemas.openxmlformats.org/officeDocument/2006/relationships/image" Target="../media/image202.png"/><Relationship Id="rId13" Type="http://schemas.openxmlformats.org/officeDocument/2006/relationships/image" Target="../media/image207.png"/><Relationship Id="rId18" Type="http://schemas.openxmlformats.org/officeDocument/2006/relationships/image" Target="../media/image211.svg"/><Relationship Id="rId3" Type="http://schemas.openxmlformats.org/officeDocument/2006/relationships/image" Target="../media/image197.png"/><Relationship Id="rId21" Type="http://schemas.openxmlformats.org/officeDocument/2006/relationships/image" Target="../media/image214.png"/><Relationship Id="rId7" Type="http://schemas.openxmlformats.org/officeDocument/2006/relationships/image" Target="../media/image201.svg"/><Relationship Id="rId12" Type="http://schemas.openxmlformats.org/officeDocument/2006/relationships/image" Target="../media/image206.svg"/><Relationship Id="rId17" Type="http://schemas.openxmlformats.org/officeDocument/2006/relationships/image" Target="../media/image210.png"/><Relationship Id="rId25" Type="http://schemas.openxmlformats.org/officeDocument/2006/relationships/image" Target="../media/image218.png"/><Relationship Id="rId2" Type="http://schemas.openxmlformats.org/officeDocument/2006/relationships/notesSlide" Target="../notesSlides/notesSlide37.xml"/><Relationship Id="rId16" Type="http://schemas.openxmlformats.org/officeDocument/2006/relationships/image" Target="../media/image209.svg"/><Relationship Id="rId20" Type="http://schemas.openxmlformats.org/officeDocument/2006/relationships/image" Target="../media/image213.png"/><Relationship Id="rId1" Type="http://schemas.openxmlformats.org/officeDocument/2006/relationships/slideLayout" Target="../slideLayouts/slideLayout11.xml"/><Relationship Id="rId6" Type="http://schemas.openxmlformats.org/officeDocument/2006/relationships/image" Target="../media/image200.png"/><Relationship Id="rId11" Type="http://schemas.openxmlformats.org/officeDocument/2006/relationships/image" Target="../media/image205.png"/><Relationship Id="rId24" Type="http://schemas.openxmlformats.org/officeDocument/2006/relationships/image" Target="../media/image217.png"/><Relationship Id="rId5" Type="http://schemas.openxmlformats.org/officeDocument/2006/relationships/image" Target="../media/image199.svg"/><Relationship Id="rId15" Type="http://schemas.openxmlformats.org/officeDocument/2006/relationships/image" Target="../media/image208.png"/><Relationship Id="rId23" Type="http://schemas.openxmlformats.org/officeDocument/2006/relationships/image" Target="../media/image216.png"/><Relationship Id="rId10" Type="http://schemas.openxmlformats.org/officeDocument/2006/relationships/image" Target="../media/image204.png"/><Relationship Id="rId19" Type="http://schemas.openxmlformats.org/officeDocument/2006/relationships/image" Target="../media/image212.png"/><Relationship Id="rId4" Type="http://schemas.openxmlformats.org/officeDocument/2006/relationships/image" Target="../media/image198.png"/><Relationship Id="rId9" Type="http://schemas.openxmlformats.org/officeDocument/2006/relationships/image" Target="../media/image203.svg"/><Relationship Id="rId14" Type="http://schemas.microsoft.com/office/2007/relationships/hdphoto" Target="../media/hdphoto9.wdp"/><Relationship Id="rId22" Type="http://schemas.openxmlformats.org/officeDocument/2006/relationships/image" Target="../media/image215.png"/></Relationships>
</file>

<file path=ppt/slides/_rels/slide39.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notesSlide" Target="../notesSlides/notesSlide38.xml"/><Relationship Id="rId1" Type="http://schemas.openxmlformats.org/officeDocument/2006/relationships/slideLayout" Target="../slideLayouts/slideLayout11.xml"/><Relationship Id="rId6" Type="http://schemas.openxmlformats.org/officeDocument/2006/relationships/image" Target="../media/image222.png"/><Relationship Id="rId5" Type="http://schemas.openxmlformats.org/officeDocument/2006/relationships/image" Target="../media/image221.svg"/><Relationship Id="rId4" Type="http://schemas.openxmlformats.org/officeDocument/2006/relationships/image" Target="../media/image220.png"/></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32.svg"/></Relationships>
</file>

<file path=ppt/slides/_rels/slide40.xml.rels><?xml version="1.0" encoding="UTF-8" standalone="yes"?>
<Relationships xmlns="http://schemas.openxmlformats.org/package/2006/relationships"><Relationship Id="rId3" Type="http://schemas.openxmlformats.org/officeDocument/2006/relationships/image" Target="../media/image223.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224.sv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35.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svg"/><Relationship Id="rId12" Type="http://schemas.openxmlformats.org/officeDocument/2006/relationships/image" Target="../media/image45.sv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svg"/></Relationships>
</file>

<file path=ppt/slides/_rels/slide8.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49.svg"/><Relationship Id="rId5" Type="http://schemas.openxmlformats.org/officeDocument/2006/relationships/image" Target="../media/image48.pn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png"/></Relationships>
</file>

<file path=ppt/slides/_rels/slide9.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sv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12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群組 27">
            <a:extLst>
              <a:ext uri="{FF2B5EF4-FFF2-40B4-BE49-F238E27FC236}">
                <a16:creationId xmlns:a16="http://schemas.microsoft.com/office/drawing/2014/main" id="{60058EF5-26F1-E447-E487-252F3162F712}"/>
              </a:ext>
            </a:extLst>
          </p:cNvPr>
          <p:cNvGrpSpPr/>
          <p:nvPr/>
        </p:nvGrpSpPr>
        <p:grpSpPr>
          <a:xfrm flipH="1">
            <a:off x="1463185" y="2956355"/>
            <a:ext cx="3596633" cy="561514"/>
            <a:chOff x="4925833" y="2487811"/>
            <a:chExt cx="1796995" cy="561514"/>
          </a:xfrm>
        </p:grpSpPr>
        <p:cxnSp>
          <p:nvCxnSpPr>
            <p:cNvPr id="29" name="直線接點 28">
              <a:extLst>
                <a:ext uri="{FF2B5EF4-FFF2-40B4-BE49-F238E27FC236}">
                  <a16:creationId xmlns:a16="http://schemas.microsoft.com/office/drawing/2014/main" id="{70F21667-8321-43BC-24BD-015E01A90659}"/>
                </a:ext>
              </a:extLst>
            </p:cNvPr>
            <p:cNvCxnSpPr>
              <a:cxnSpLocks/>
            </p:cNvCxnSpPr>
            <p:nvPr/>
          </p:nvCxnSpPr>
          <p:spPr>
            <a:xfrm flipV="1">
              <a:off x="4925833" y="2487811"/>
              <a:ext cx="451311" cy="561514"/>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cxnSp>
          <p:nvCxnSpPr>
            <p:cNvPr id="30" name="直線接點 29">
              <a:extLst>
                <a:ext uri="{FF2B5EF4-FFF2-40B4-BE49-F238E27FC236}">
                  <a16:creationId xmlns:a16="http://schemas.microsoft.com/office/drawing/2014/main" id="{4CC868E3-2A64-ED08-29A6-0FAC506BDDA0}"/>
                </a:ext>
              </a:extLst>
            </p:cNvPr>
            <p:cNvCxnSpPr>
              <a:cxnSpLocks/>
            </p:cNvCxnSpPr>
            <p:nvPr/>
          </p:nvCxnSpPr>
          <p:spPr>
            <a:xfrm>
              <a:off x="5375081" y="2487811"/>
              <a:ext cx="1347747" cy="0"/>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grpSp>
      <p:grpSp>
        <p:nvGrpSpPr>
          <p:cNvPr id="31" name="群組 30">
            <a:extLst>
              <a:ext uri="{FF2B5EF4-FFF2-40B4-BE49-F238E27FC236}">
                <a16:creationId xmlns:a16="http://schemas.microsoft.com/office/drawing/2014/main" id="{6962B8B6-81C8-64B8-610E-95FEE45C76FB}"/>
              </a:ext>
            </a:extLst>
          </p:cNvPr>
          <p:cNvGrpSpPr/>
          <p:nvPr/>
        </p:nvGrpSpPr>
        <p:grpSpPr>
          <a:xfrm flipH="1">
            <a:off x="2808868" y="3424900"/>
            <a:ext cx="2286919" cy="561513"/>
            <a:chOff x="5125166" y="1926298"/>
            <a:chExt cx="1597662" cy="561513"/>
          </a:xfrm>
        </p:grpSpPr>
        <p:cxnSp>
          <p:nvCxnSpPr>
            <p:cNvPr id="32" name="直線接點 31">
              <a:extLst>
                <a:ext uri="{FF2B5EF4-FFF2-40B4-BE49-F238E27FC236}">
                  <a16:creationId xmlns:a16="http://schemas.microsoft.com/office/drawing/2014/main" id="{09C5CED5-B27A-C6B0-3526-26D2B68BB16A}"/>
                </a:ext>
              </a:extLst>
            </p:cNvPr>
            <p:cNvCxnSpPr>
              <a:cxnSpLocks/>
            </p:cNvCxnSpPr>
            <p:nvPr/>
          </p:nvCxnSpPr>
          <p:spPr>
            <a:xfrm>
              <a:off x="5125166" y="1926298"/>
              <a:ext cx="251978" cy="561513"/>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id="{29BF3AE8-598A-6B3D-8AA9-B621E4DE4D2C}"/>
                </a:ext>
              </a:extLst>
            </p:cNvPr>
            <p:cNvCxnSpPr>
              <a:cxnSpLocks/>
            </p:cNvCxnSpPr>
            <p:nvPr/>
          </p:nvCxnSpPr>
          <p:spPr>
            <a:xfrm>
              <a:off x="5375081" y="2487811"/>
              <a:ext cx="1347747" cy="0"/>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grpSp>
      <p:grpSp>
        <p:nvGrpSpPr>
          <p:cNvPr id="20" name="群組 19">
            <a:extLst>
              <a:ext uri="{FF2B5EF4-FFF2-40B4-BE49-F238E27FC236}">
                <a16:creationId xmlns:a16="http://schemas.microsoft.com/office/drawing/2014/main" id="{A52C7439-F1DB-713F-75CB-65EC56AA2228}"/>
              </a:ext>
            </a:extLst>
          </p:cNvPr>
          <p:cNvGrpSpPr/>
          <p:nvPr/>
        </p:nvGrpSpPr>
        <p:grpSpPr>
          <a:xfrm>
            <a:off x="5454595" y="2487811"/>
            <a:ext cx="1796995" cy="561514"/>
            <a:chOff x="4925833" y="2487811"/>
            <a:chExt cx="1796995" cy="561514"/>
          </a:xfrm>
        </p:grpSpPr>
        <p:cxnSp>
          <p:nvCxnSpPr>
            <p:cNvPr id="9" name="直線接點 8">
              <a:extLst>
                <a:ext uri="{FF2B5EF4-FFF2-40B4-BE49-F238E27FC236}">
                  <a16:creationId xmlns:a16="http://schemas.microsoft.com/office/drawing/2014/main" id="{3C6EFF85-EF71-AC77-80B8-ED0BAFAFF390}"/>
                </a:ext>
              </a:extLst>
            </p:cNvPr>
            <p:cNvCxnSpPr>
              <a:cxnSpLocks/>
            </p:cNvCxnSpPr>
            <p:nvPr/>
          </p:nvCxnSpPr>
          <p:spPr>
            <a:xfrm flipV="1">
              <a:off x="4925833" y="2487811"/>
              <a:ext cx="451311" cy="561514"/>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cxnSp>
          <p:nvCxnSpPr>
            <p:cNvPr id="18" name="直線接點 17">
              <a:extLst>
                <a:ext uri="{FF2B5EF4-FFF2-40B4-BE49-F238E27FC236}">
                  <a16:creationId xmlns:a16="http://schemas.microsoft.com/office/drawing/2014/main" id="{61D52437-56C4-74DE-F720-A759C705C5F6}"/>
                </a:ext>
              </a:extLst>
            </p:cNvPr>
            <p:cNvCxnSpPr>
              <a:cxnSpLocks/>
            </p:cNvCxnSpPr>
            <p:nvPr/>
          </p:nvCxnSpPr>
          <p:spPr>
            <a:xfrm>
              <a:off x="5375081" y="2487811"/>
              <a:ext cx="1347747" cy="0"/>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grpSp>
      <p:grpSp>
        <p:nvGrpSpPr>
          <p:cNvPr id="22" name="群組 21">
            <a:extLst>
              <a:ext uri="{FF2B5EF4-FFF2-40B4-BE49-F238E27FC236}">
                <a16:creationId xmlns:a16="http://schemas.microsoft.com/office/drawing/2014/main" id="{6F8E16E5-6903-36FC-564B-7F0191E0D87F}"/>
              </a:ext>
            </a:extLst>
          </p:cNvPr>
          <p:cNvGrpSpPr/>
          <p:nvPr/>
        </p:nvGrpSpPr>
        <p:grpSpPr>
          <a:xfrm>
            <a:off x="4679343" y="3195478"/>
            <a:ext cx="2572247" cy="561514"/>
            <a:chOff x="4925833" y="2487811"/>
            <a:chExt cx="1796995" cy="561514"/>
          </a:xfrm>
        </p:grpSpPr>
        <p:cxnSp>
          <p:nvCxnSpPr>
            <p:cNvPr id="23" name="直線接點 22">
              <a:extLst>
                <a:ext uri="{FF2B5EF4-FFF2-40B4-BE49-F238E27FC236}">
                  <a16:creationId xmlns:a16="http://schemas.microsoft.com/office/drawing/2014/main" id="{201AD188-C6BB-B38D-2572-ADC027DEE4AF}"/>
                </a:ext>
              </a:extLst>
            </p:cNvPr>
            <p:cNvCxnSpPr>
              <a:cxnSpLocks/>
            </p:cNvCxnSpPr>
            <p:nvPr/>
          </p:nvCxnSpPr>
          <p:spPr>
            <a:xfrm flipV="1">
              <a:off x="4925833" y="2487811"/>
              <a:ext cx="451311" cy="561514"/>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cxnSp>
          <p:nvCxnSpPr>
            <p:cNvPr id="24" name="直線接點 23">
              <a:extLst>
                <a:ext uri="{FF2B5EF4-FFF2-40B4-BE49-F238E27FC236}">
                  <a16:creationId xmlns:a16="http://schemas.microsoft.com/office/drawing/2014/main" id="{266C8F42-B41B-4A54-4AB3-277F4917F8BE}"/>
                </a:ext>
              </a:extLst>
            </p:cNvPr>
            <p:cNvCxnSpPr>
              <a:cxnSpLocks/>
            </p:cNvCxnSpPr>
            <p:nvPr/>
          </p:nvCxnSpPr>
          <p:spPr>
            <a:xfrm>
              <a:off x="5375081" y="2487811"/>
              <a:ext cx="1347747" cy="0"/>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grpSp>
      <p:grpSp>
        <p:nvGrpSpPr>
          <p:cNvPr id="25" name="群組 24">
            <a:extLst>
              <a:ext uri="{FF2B5EF4-FFF2-40B4-BE49-F238E27FC236}">
                <a16:creationId xmlns:a16="http://schemas.microsoft.com/office/drawing/2014/main" id="{3B9CF791-679A-DEA6-5713-99F2E110BD48}"/>
              </a:ext>
            </a:extLst>
          </p:cNvPr>
          <p:cNvGrpSpPr/>
          <p:nvPr/>
        </p:nvGrpSpPr>
        <p:grpSpPr>
          <a:xfrm flipV="1">
            <a:off x="5390985" y="3387671"/>
            <a:ext cx="1860605" cy="561514"/>
            <a:chOff x="4925833" y="2487811"/>
            <a:chExt cx="1796995" cy="561514"/>
          </a:xfrm>
        </p:grpSpPr>
        <p:cxnSp>
          <p:nvCxnSpPr>
            <p:cNvPr id="26" name="直線接點 25">
              <a:extLst>
                <a:ext uri="{FF2B5EF4-FFF2-40B4-BE49-F238E27FC236}">
                  <a16:creationId xmlns:a16="http://schemas.microsoft.com/office/drawing/2014/main" id="{BB79F94C-C323-69EC-8858-CB1736B9AAB4}"/>
                </a:ext>
              </a:extLst>
            </p:cNvPr>
            <p:cNvCxnSpPr>
              <a:cxnSpLocks/>
            </p:cNvCxnSpPr>
            <p:nvPr/>
          </p:nvCxnSpPr>
          <p:spPr>
            <a:xfrm flipV="1">
              <a:off x="4925833" y="2487811"/>
              <a:ext cx="451311" cy="561514"/>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cxnSp>
          <p:nvCxnSpPr>
            <p:cNvPr id="27" name="直線接點 26">
              <a:extLst>
                <a:ext uri="{FF2B5EF4-FFF2-40B4-BE49-F238E27FC236}">
                  <a16:creationId xmlns:a16="http://schemas.microsoft.com/office/drawing/2014/main" id="{3B689C3B-6B3C-F96C-E3C4-15EB8FE27073}"/>
                </a:ext>
              </a:extLst>
            </p:cNvPr>
            <p:cNvCxnSpPr>
              <a:cxnSpLocks/>
            </p:cNvCxnSpPr>
            <p:nvPr/>
          </p:nvCxnSpPr>
          <p:spPr>
            <a:xfrm>
              <a:off x="5375081" y="2487811"/>
              <a:ext cx="1347747" cy="0"/>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C6415DAC-5412-9E4B-B425-3A422A158EA9}"/>
              </a:ext>
            </a:extLst>
          </p:cNvPr>
          <p:cNvSpPr>
            <a:spLocks noGrp="1"/>
          </p:cNvSpPr>
          <p:nvPr>
            <p:ph type="title"/>
          </p:nvPr>
        </p:nvSpPr>
        <p:spPr>
          <a:effectLst/>
        </p:spPr>
        <p:txBody>
          <a:bodyPr>
            <a:normAutofit fontScale="90000"/>
          </a:bodyPr>
          <a:lstStyle/>
          <a:p>
            <a:pPr algn="ctr">
              <a:lnSpc>
                <a:spcPts val="3400"/>
              </a:lnSpc>
            </a:pPr>
            <a:r>
              <a:rPr lang="en-US" altLang="zh-TW" sz="3100">
                <a:solidFill>
                  <a:schemeClr val="bg2">
                    <a:lumMod val="10000"/>
                  </a:schemeClr>
                </a:solidFill>
                <a:latin typeface="+mn-lt"/>
                <a:ea typeface="+mn-ea"/>
                <a:cs typeface="+mn-ea"/>
                <a:sym typeface="+mn-lt"/>
              </a:rPr>
              <a:t>Quad-core Intel Celeron J</a:t>
            </a:r>
            <a:r>
              <a:rPr lang="zh-TW" altLang="en-US" sz="3100">
                <a:solidFill>
                  <a:schemeClr val="bg2">
                    <a:lumMod val="10000"/>
                  </a:schemeClr>
                </a:solidFill>
                <a:latin typeface="+mn-lt"/>
                <a:ea typeface="+mn-ea"/>
                <a:cs typeface="+mn-ea"/>
                <a:sym typeface="+mn-lt"/>
              </a:rPr>
              <a:t> </a:t>
            </a:r>
            <a:r>
              <a:rPr lang="en-US" altLang="zh-TW" sz="3100">
                <a:solidFill>
                  <a:schemeClr val="bg2">
                    <a:lumMod val="10000"/>
                  </a:schemeClr>
                </a:solidFill>
                <a:latin typeface="+mn-lt"/>
                <a:ea typeface="+mn-ea"/>
                <a:cs typeface="+mn-ea"/>
                <a:sym typeface="+mn-lt"/>
              </a:rPr>
              <a:t>series,</a:t>
            </a:r>
            <a:r>
              <a:rPr lang="zh-TW" altLang="en-US" sz="3100">
                <a:solidFill>
                  <a:schemeClr val="bg2">
                    <a:lumMod val="10000"/>
                  </a:schemeClr>
                </a:solidFill>
                <a:latin typeface="+mn-lt"/>
                <a:ea typeface="+mn-ea"/>
                <a:cs typeface="+mn-ea"/>
                <a:sym typeface="+mn-lt"/>
              </a:rPr>
              <a:t> </a:t>
            </a:r>
            <a:r>
              <a:rPr lang="en-US" altLang="zh-TW" sz="3100">
                <a:solidFill>
                  <a:schemeClr val="bg2">
                    <a:lumMod val="10000"/>
                  </a:schemeClr>
                </a:solidFill>
                <a:latin typeface="+mn-lt"/>
                <a:ea typeface="+mn-ea"/>
                <a:cs typeface="+mn-ea"/>
                <a:sym typeface="+mn-lt"/>
              </a:rPr>
              <a:t>up</a:t>
            </a:r>
            <a:r>
              <a:rPr lang="zh-TW" altLang="en-US" sz="3100">
                <a:solidFill>
                  <a:schemeClr val="bg2">
                    <a:lumMod val="10000"/>
                  </a:schemeClr>
                </a:solidFill>
                <a:latin typeface="+mn-lt"/>
                <a:ea typeface="+mn-ea"/>
                <a:cs typeface="+mn-ea"/>
                <a:sym typeface="+mn-lt"/>
              </a:rPr>
              <a:t> </a:t>
            </a:r>
            <a:r>
              <a:rPr lang="en-US" altLang="zh-TW" sz="3100">
                <a:solidFill>
                  <a:schemeClr val="bg2">
                    <a:lumMod val="10000"/>
                  </a:schemeClr>
                </a:solidFill>
                <a:latin typeface="+mn-lt"/>
                <a:ea typeface="+mn-ea"/>
                <a:cs typeface="+mn-ea"/>
                <a:sym typeface="+mn-lt"/>
              </a:rPr>
              <a:t>to</a:t>
            </a:r>
            <a:r>
              <a:rPr lang="zh-TW" altLang="en-US" sz="3100">
                <a:solidFill>
                  <a:schemeClr val="bg2">
                    <a:lumMod val="10000"/>
                  </a:schemeClr>
                </a:solidFill>
                <a:latin typeface="+mn-lt"/>
                <a:ea typeface="+mn-ea"/>
                <a:cs typeface="+mn-ea"/>
                <a:sym typeface="+mn-lt"/>
              </a:rPr>
              <a:t> </a:t>
            </a:r>
            <a:r>
              <a:rPr lang="en-US" altLang="zh-TW" sz="3100">
                <a:solidFill>
                  <a:schemeClr val="bg2">
                    <a:lumMod val="10000"/>
                  </a:schemeClr>
                </a:solidFill>
                <a:latin typeface="+mn-lt"/>
                <a:ea typeface="+mn-ea"/>
                <a:cs typeface="+mn-ea"/>
                <a:sym typeface="+mn-lt"/>
              </a:rPr>
              <a:t>2.6GHz</a:t>
            </a:r>
            <a:br>
              <a:rPr lang="en-US" altLang="zh-TW" sz="3600">
                <a:solidFill>
                  <a:schemeClr val="bg2">
                    <a:lumMod val="10000"/>
                  </a:schemeClr>
                </a:solidFill>
                <a:latin typeface="+mn-lt"/>
                <a:ea typeface="+mn-ea"/>
                <a:cs typeface="+mn-ea"/>
                <a:sym typeface="+mn-lt"/>
              </a:rPr>
            </a:br>
            <a:r>
              <a:rPr lang="en-US" altLang="zh-TW" sz="2000">
                <a:solidFill>
                  <a:schemeClr val="bg2">
                    <a:lumMod val="10000"/>
                  </a:schemeClr>
                </a:solidFill>
                <a:latin typeface="+mn-lt"/>
                <a:ea typeface="+mn-ea"/>
                <a:cs typeface="+mn-ea"/>
                <a:sym typeface="+mn-lt"/>
              </a:rPr>
              <a:t>Wide operating temperature range, long-term supply until at least 2029</a:t>
            </a:r>
            <a:endParaRPr lang="en-US" sz="3600">
              <a:solidFill>
                <a:schemeClr val="bg2">
                  <a:lumMod val="10000"/>
                </a:schemeClr>
              </a:solidFill>
              <a:latin typeface="+mn-lt"/>
              <a:ea typeface="+mn-ea"/>
              <a:cs typeface="+mn-ea"/>
              <a:sym typeface="+mn-lt"/>
            </a:endParaRPr>
          </a:p>
        </p:txBody>
      </p:sp>
      <p:sp>
        <p:nvSpPr>
          <p:cNvPr id="3" name="Rectangle 2">
            <a:extLst>
              <a:ext uri="{FF2B5EF4-FFF2-40B4-BE49-F238E27FC236}">
                <a16:creationId xmlns:a16="http://schemas.microsoft.com/office/drawing/2014/main" id="{48A7C1C2-4914-4D49-8829-EB3980042B45}"/>
              </a:ext>
            </a:extLst>
          </p:cNvPr>
          <p:cNvSpPr/>
          <p:nvPr/>
        </p:nvSpPr>
        <p:spPr>
          <a:xfrm>
            <a:off x="319453" y="1175898"/>
            <a:ext cx="8649863" cy="1217962"/>
          </a:xfrm>
          <a:prstGeom prst="rect">
            <a:avLst/>
          </a:prstGeom>
        </p:spPr>
        <p:txBody>
          <a:bodyPr wrap="square" lIns="91440" tIns="45720" rIns="91440" bIns="45720" anchor="t">
            <a:spAutoFit/>
          </a:bodyPr>
          <a:lstStyle/>
          <a:p>
            <a:pPr>
              <a:lnSpc>
                <a:spcPct val="150000"/>
              </a:lnSpc>
              <a:buClr>
                <a:srgbClr val="FFCC99"/>
              </a:buClr>
              <a:buSzPct val="70000"/>
            </a:pPr>
            <a:r>
              <a:rPr lang="en-US" altLang="zh-TW" sz="1000">
                <a:solidFill>
                  <a:schemeClr val="bg2">
                    <a:lumMod val="10000"/>
                  </a:schemeClr>
                </a:solidFill>
                <a:cs typeface="+mn-ea"/>
                <a:sym typeface="+mn-lt"/>
              </a:rPr>
              <a:t>When small and medium-sized businesses are </a:t>
            </a:r>
            <a:r>
              <a:rPr lang="en-US" altLang="zh-TW" sz="1000" err="1">
                <a:solidFill>
                  <a:schemeClr val="bg2">
                    <a:lumMod val="10000"/>
                  </a:schemeClr>
                </a:solidFill>
                <a:cs typeface="+mn-ea"/>
                <a:sym typeface="+mn-lt"/>
              </a:rPr>
              <a:t>are</a:t>
            </a:r>
            <a:r>
              <a:rPr lang="en-US" altLang="zh-TW" sz="1000">
                <a:solidFill>
                  <a:schemeClr val="bg2">
                    <a:lumMod val="10000"/>
                  </a:schemeClr>
                </a:solidFill>
                <a:cs typeface="+mn-ea"/>
                <a:sym typeface="+mn-lt"/>
              </a:rPr>
              <a:t> buying data storage equipment, they need flexible and long-term implementation according to the demand of the project stage. When the initial budget is relatively limited, the NAS is purchased for the creation of related applications. However, when they want to deploy or expand, they often found out that the originally purchased NAS model was discontinued because the CPU was end of life (EOL). Therefore, they need to re-evaluate a new NAS model. The TS-410E uses the Intel Celeron J6412 CPU with long-term availability until at least 2029, solving customers' long-standing problems.</a:t>
            </a:r>
            <a:endParaRPr lang="en-US" sz="1000">
              <a:solidFill>
                <a:schemeClr val="bg2">
                  <a:lumMod val="10000"/>
                </a:schemeClr>
              </a:solidFill>
              <a:cs typeface="+mn-ea"/>
              <a:sym typeface="+mn-lt"/>
            </a:endParaRPr>
          </a:p>
        </p:txBody>
      </p:sp>
      <p:sp>
        <p:nvSpPr>
          <p:cNvPr id="14" name="TextBox 22">
            <a:extLst>
              <a:ext uri="{FF2B5EF4-FFF2-40B4-BE49-F238E27FC236}">
                <a16:creationId xmlns:a16="http://schemas.microsoft.com/office/drawing/2014/main" id="{961C41D6-76BE-4EA8-A647-4962DA79CC9A}"/>
              </a:ext>
            </a:extLst>
          </p:cNvPr>
          <p:cNvSpPr txBox="1"/>
          <p:nvPr/>
        </p:nvSpPr>
        <p:spPr>
          <a:xfrm>
            <a:off x="7287239" y="2346327"/>
            <a:ext cx="1537308" cy="584763"/>
          </a:xfrm>
          <a:prstGeom prst="rect">
            <a:avLst/>
          </a:prstGeom>
          <a:noFill/>
        </p:spPr>
        <p:txBody>
          <a:bodyPr wrap="square" lIns="121908" tIns="60954" rIns="121908" bIns="60954">
            <a:spAutoFit/>
          </a:bodyPr>
          <a:lstStyle/>
          <a:p>
            <a:pPr eaLnBrk="1" hangingPunct="1">
              <a:lnSpc>
                <a:spcPts val="1800"/>
              </a:lnSpc>
              <a:defRPr/>
            </a:pPr>
            <a:r>
              <a:rPr lang="en-US" altLang="zh-TW" sz="2800" b="1">
                <a:solidFill>
                  <a:srgbClr val="744922"/>
                </a:solidFill>
                <a:cs typeface="+mn-ea"/>
                <a:sym typeface="+mn-lt"/>
              </a:rPr>
              <a:t>2.6</a:t>
            </a:r>
            <a:r>
              <a:rPr lang="en-US" altLang="zh-TW" sz="1600" b="1">
                <a:solidFill>
                  <a:srgbClr val="744922"/>
                </a:solidFill>
                <a:cs typeface="+mn-ea"/>
                <a:sym typeface="+mn-lt"/>
              </a:rPr>
              <a:t>GHz</a:t>
            </a:r>
          </a:p>
          <a:p>
            <a:pPr eaLnBrk="1" hangingPunct="1">
              <a:lnSpc>
                <a:spcPts val="1800"/>
              </a:lnSpc>
              <a:defRPr/>
            </a:pPr>
            <a:r>
              <a:rPr lang="en-US">
                <a:cs typeface="+mn-ea"/>
                <a:sym typeface="+mn-lt"/>
              </a:rPr>
              <a:t>Burst</a:t>
            </a:r>
            <a:endParaRPr lang="en-US" sz="1800">
              <a:cs typeface="+mn-ea"/>
              <a:sym typeface="+mn-lt"/>
            </a:endParaRPr>
          </a:p>
        </p:txBody>
      </p:sp>
      <p:sp>
        <p:nvSpPr>
          <p:cNvPr id="15" name="TextBox 22">
            <a:extLst>
              <a:ext uri="{FF2B5EF4-FFF2-40B4-BE49-F238E27FC236}">
                <a16:creationId xmlns:a16="http://schemas.microsoft.com/office/drawing/2014/main" id="{246773B6-6A08-4978-9E2C-CEB53F247F16}"/>
              </a:ext>
            </a:extLst>
          </p:cNvPr>
          <p:cNvSpPr txBox="1"/>
          <p:nvPr/>
        </p:nvSpPr>
        <p:spPr>
          <a:xfrm>
            <a:off x="266323" y="2855518"/>
            <a:ext cx="1957903" cy="584763"/>
          </a:xfrm>
          <a:prstGeom prst="rect">
            <a:avLst/>
          </a:prstGeom>
          <a:noFill/>
        </p:spPr>
        <p:txBody>
          <a:bodyPr wrap="square" lIns="121908" tIns="60954" rIns="121908" bIns="60954">
            <a:spAutoFit/>
          </a:bodyPr>
          <a:lstStyle/>
          <a:p>
            <a:pPr eaLnBrk="1" hangingPunct="1">
              <a:lnSpc>
                <a:spcPts val="1800"/>
              </a:lnSpc>
              <a:defRPr/>
            </a:pPr>
            <a:r>
              <a:rPr lang="en-US" altLang="zh-TW" sz="2800" b="1">
                <a:solidFill>
                  <a:srgbClr val="744922"/>
                </a:solidFill>
                <a:cs typeface="+mn-ea"/>
                <a:sym typeface="+mn-lt"/>
              </a:rPr>
              <a:t>J6412</a:t>
            </a:r>
          </a:p>
          <a:p>
            <a:pPr eaLnBrk="1" hangingPunct="1">
              <a:lnSpc>
                <a:spcPts val="1800"/>
              </a:lnSpc>
              <a:defRPr/>
            </a:pPr>
            <a:r>
              <a:rPr lang="en-US">
                <a:cs typeface="+mn-ea"/>
                <a:sym typeface="+mn-lt"/>
              </a:rPr>
              <a:t>Elkhart Lake</a:t>
            </a:r>
          </a:p>
        </p:txBody>
      </p:sp>
      <p:sp>
        <p:nvSpPr>
          <p:cNvPr id="17" name="TextBox 22">
            <a:extLst>
              <a:ext uri="{FF2B5EF4-FFF2-40B4-BE49-F238E27FC236}">
                <a16:creationId xmlns:a16="http://schemas.microsoft.com/office/drawing/2014/main" id="{00527197-9706-4934-BED3-64994CC823CE}"/>
              </a:ext>
            </a:extLst>
          </p:cNvPr>
          <p:cNvSpPr txBox="1"/>
          <p:nvPr/>
        </p:nvSpPr>
        <p:spPr>
          <a:xfrm>
            <a:off x="251180" y="3807989"/>
            <a:ext cx="3156871" cy="584763"/>
          </a:xfrm>
          <a:prstGeom prst="rect">
            <a:avLst/>
          </a:prstGeom>
          <a:noFill/>
        </p:spPr>
        <p:txBody>
          <a:bodyPr wrap="square" lIns="121908" tIns="60954" rIns="121908" bIns="60954">
            <a:spAutoFit/>
          </a:bodyPr>
          <a:lstStyle/>
          <a:p>
            <a:pPr eaLnBrk="1" hangingPunct="1">
              <a:lnSpc>
                <a:spcPts val="1800"/>
              </a:lnSpc>
              <a:defRPr/>
            </a:pPr>
            <a:r>
              <a:rPr lang="en-US" altLang="zh-TW" sz="2800" b="1">
                <a:solidFill>
                  <a:srgbClr val="744922"/>
                </a:solidFill>
                <a:cs typeface="+mn-ea"/>
                <a:sym typeface="+mn-lt"/>
              </a:rPr>
              <a:t>AES-NI</a:t>
            </a:r>
            <a:r>
              <a:rPr lang="en-US" altLang="zh-TW" sz="3200" b="1">
                <a:solidFill>
                  <a:srgbClr val="D26604"/>
                </a:solidFill>
                <a:cs typeface="+mn-ea"/>
                <a:sym typeface="+mn-lt"/>
              </a:rPr>
              <a:t> </a:t>
            </a:r>
            <a:r>
              <a:rPr lang="en-US" altLang="zh-CN" sz="1600" b="1">
                <a:solidFill>
                  <a:srgbClr val="744922"/>
                </a:solidFill>
                <a:cs typeface="+mn-ea"/>
                <a:sym typeface="+mn-lt"/>
              </a:rPr>
              <a:t>encryption</a:t>
            </a:r>
            <a:endParaRPr lang="en-US" altLang="zh-TW" sz="1600" b="1">
              <a:solidFill>
                <a:srgbClr val="744922"/>
              </a:solidFill>
              <a:cs typeface="+mn-ea"/>
              <a:sym typeface="+mn-lt"/>
            </a:endParaRPr>
          </a:p>
          <a:p>
            <a:pPr eaLnBrk="1" hangingPunct="1">
              <a:lnSpc>
                <a:spcPts val="1800"/>
              </a:lnSpc>
              <a:defRPr/>
            </a:pPr>
            <a:r>
              <a:rPr lang="en-US" altLang="zh-CN">
                <a:cs typeface="+mn-ea"/>
                <a:sym typeface="+mn-lt"/>
              </a:rPr>
              <a:t>Volume &amp; folder support</a:t>
            </a:r>
            <a:endParaRPr lang="en-US" sz="1600">
              <a:cs typeface="+mn-ea"/>
              <a:sym typeface="+mn-lt"/>
            </a:endParaRPr>
          </a:p>
        </p:txBody>
      </p:sp>
      <p:sp>
        <p:nvSpPr>
          <p:cNvPr id="12" name="TextBox 22">
            <a:extLst>
              <a:ext uri="{FF2B5EF4-FFF2-40B4-BE49-F238E27FC236}">
                <a16:creationId xmlns:a16="http://schemas.microsoft.com/office/drawing/2014/main" id="{4790F8F5-2241-4071-B0C5-135794A5F51A}"/>
              </a:ext>
            </a:extLst>
          </p:cNvPr>
          <p:cNvSpPr txBox="1"/>
          <p:nvPr/>
        </p:nvSpPr>
        <p:spPr>
          <a:xfrm>
            <a:off x="7287239" y="3864909"/>
            <a:ext cx="1117290" cy="584763"/>
          </a:xfrm>
          <a:prstGeom prst="rect">
            <a:avLst/>
          </a:prstGeom>
          <a:noFill/>
        </p:spPr>
        <p:txBody>
          <a:bodyPr wrap="square" lIns="121908" tIns="60954" rIns="121908" bIns="60954">
            <a:spAutoFit/>
          </a:bodyPr>
          <a:lstStyle/>
          <a:p>
            <a:pPr eaLnBrk="1" hangingPunct="1">
              <a:lnSpc>
                <a:spcPts val="1800"/>
              </a:lnSpc>
              <a:defRPr/>
            </a:pPr>
            <a:r>
              <a:rPr lang="en-US" altLang="zh-TW" sz="2800" b="1">
                <a:solidFill>
                  <a:srgbClr val="744922"/>
                </a:solidFill>
                <a:cs typeface="+mn-ea"/>
                <a:sym typeface="+mn-lt"/>
              </a:rPr>
              <a:t>TDP</a:t>
            </a:r>
          </a:p>
          <a:p>
            <a:pPr eaLnBrk="1" hangingPunct="1">
              <a:lnSpc>
                <a:spcPts val="1800"/>
              </a:lnSpc>
              <a:defRPr/>
            </a:pPr>
            <a:r>
              <a:rPr lang="en-US" altLang="zh-CN" sz="1800">
                <a:cs typeface="+mn-ea"/>
                <a:sym typeface="+mn-lt"/>
              </a:rPr>
              <a:t>10W </a:t>
            </a:r>
            <a:endParaRPr lang="en-US" sz="1800">
              <a:cs typeface="+mn-ea"/>
              <a:sym typeface="+mn-lt"/>
            </a:endParaRPr>
          </a:p>
        </p:txBody>
      </p:sp>
      <p:sp>
        <p:nvSpPr>
          <p:cNvPr id="13" name="TextBox 22">
            <a:extLst>
              <a:ext uri="{FF2B5EF4-FFF2-40B4-BE49-F238E27FC236}">
                <a16:creationId xmlns:a16="http://schemas.microsoft.com/office/drawing/2014/main" id="{395AD1F4-C96C-405B-A172-2395676FA913}"/>
              </a:ext>
            </a:extLst>
          </p:cNvPr>
          <p:cNvSpPr txBox="1"/>
          <p:nvPr/>
        </p:nvSpPr>
        <p:spPr>
          <a:xfrm>
            <a:off x="7287239" y="3068396"/>
            <a:ext cx="1537308" cy="584763"/>
          </a:xfrm>
          <a:prstGeom prst="rect">
            <a:avLst/>
          </a:prstGeom>
          <a:noFill/>
        </p:spPr>
        <p:txBody>
          <a:bodyPr wrap="square" lIns="121908" tIns="60954" rIns="121908" bIns="60954">
            <a:spAutoFit/>
          </a:bodyPr>
          <a:lstStyle/>
          <a:p>
            <a:pPr eaLnBrk="1" hangingPunct="1">
              <a:lnSpc>
                <a:spcPts val="1800"/>
              </a:lnSpc>
              <a:defRPr/>
            </a:pPr>
            <a:r>
              <a:rPr lang="en-US" altLang="zh-TW" sz="2800" b="1">
                <a:solidFill>
                  <a:srgbClr val="744922"/>
                </a:solidFill>
                <a:cs typeface="+mn-ea"/>
                <a:sym typeface="+mn-lt"/>
              </a:rPr>
              <a:t>4</a:t>
            </a:r>
            <a:r>
              <a:rPr lang="en-US" altLang="zh-TW" sz="1600" b="1">
                <a:solidFill>
                  <a:srgbClr val="744922"/>
                </a:solidFill>
                <a:cs typeface="+mn-ea"/>
                <a:sym typeface="+mn-lt"/>
              </a:rPr>
              <a:t>-c</a:t>
            </a:r>
            <a:r>
              <a:rPr lang="en-US" altLang="zh-CN" sz="1600" b="1">
                <a:solidFill>
                  <a:srgbClr val="744922"/>
                </a:solidFill>
                <a:cs typeface="+mn-ea"/>
                <a:sym typeface="+mn-lt"/>
              </a:rPr>
              <a:t>ore</a:t>
            </a:r>
            <a:endParaRPr lang="en-US" altLang="zh-TW" sz="1800" b="1">
              <a:solidFill>
                <a:srgbClr val="744922"/>
              </a:solidFill>
              <a:cs typeface="+mn-ea"/>
              <a:sym typeface="+mn-lt"/>
            </a:endParaRPr>
          </a:p>
          <a:p>
            <a:pPr eaLnBrk="1" hangingPunct="1">
              <a:lnSpc>
                <a:spcPts val="1800"/>
              </a:lnSpc>
              <a:defRPr/>
            </a:pPr>
            <a:r>
              <a:rPr lang="en-US">
                <a:cs typeface="+mn-ea"/>
                <a:sym typeface="+mn-lt"/>
              </a:rPr>
              <a:t>4-thread</a:t>
            </a:r>
            <a:endParaRPr lang="en-US" sz="1800">
              <a:cs typeface="+mn-ea"/>
              <a:sym typeface="+mn-lt"/>
            </a:endParaRPr>
          </a:p>
        </p:txBody>
      </p:sp>
      <p:pic>
        <p:nvPicPr>
          <p:cNvPr id="7" name="圖形 6">
            <a:extLst>
              <a:ext uri="{FF2B5EF4-FFF2-40B4-BE49-F238E27FC236}">
                <a16:creationId xmlns:a16="http://schemas.microsoft.com/office/drawing/2014/main" id="{23F47B93-D1AF-07AA-AA1A-7613872A17A4}"/>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81239" y="2539003"/>
            <a:ext cx="3954192" cy="2651811"/>
          </a:xfrm>
          <a:prstGeom prst="rect">
            <a:avLst/>
          </a:prstGeom>
        </p:spPr>
      </p:pic>
    </p:spTree>
    <p:extLst>
      <p:ext uri="{BB962C8B-B14F-4D97-AF65-F5344CB8AC3E}">
        <p14:creationId xmlns:p14="http://schemas.microsoft.com/office/powerpoint/2010/main" val="3706913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5F1A8816-DB05-4F42-B56A-6D7351021F93}"/>
              </a:ext>
            </a:extLst>
          </p:cNvPr>
          <p:cNvSpPr/>
          <p:nvPr/>
        </p:nvSpPr>
        <p:spPr>
          <a:xfrm>
            <a:off x="6856515" y="2027154"/>
            <a:ext cx="1072156" cy="2330840"/>
          </a:xfrm>
          <a:prstGeom prst="rect">
            <a:avLst/>
          </a:prstGeom>
          <a:solidFill>
            <a:srgbClr val="FFCC0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6"/>
              </a:solidFill>
            </a:endParaRPr>
          </a:p>
        </p:txBody>
      </p:sp>
      <p:sp>
        <p:nvSpPr>
          <p:cNvPr id="13" name="矩形 12">
            <a:extLst>
              <a:ext uri="{FF2B5EF4-FFF2-40B4-BE49-F238E27FC236}">
                <a16:creationId xmlns:a16="http://schemas.microsoft.com/office/drawing/2014/main" id="{E69365BD-2E52-4AD4-B114-163429456FCC}"/>
              </a:ext>
            </a:extLst>
          </p:cNvPr>
          <p:cNvSpPr/>
          <p:nvPr/>
        </p:nvSpPr>
        <p:spPr>
          <a:xfrm>
            <a:off x="7940462" y="1992632"/>
            <a:ext cx="1072156" cy="2365361"/>
          </a:xfrm>
          <a:prstGeom prst="rect">
            <a:avLst/>
          </a:prstGeom>
          <a:solidFill>
            <a:srgbClr val="FFCC0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6"/>
              </a:solidFill>
            </a:endParaRPr>
          </a:p>
        </p:txBody>
      </p:sp>
      <p:sp>
        <p:nvSpPr>
          <p:cNvPr id="2" name="標題 1">
            <a:extLst>
              <a:ext uri="{FF2B5EF4-FFF2-40B4-BE49-F238E27FC236}">
                <a16:creationId xmlns:a16="http://schemas.microsoft.com/office/drawing/2014/main" id="{F38CEAD7-9161-4BD9-9177-125024F214AE}"/>
              </a:ext>
            </a:extLst>
          </p:cNvPr>
          <p:cNvSpPr>
            <a:spLocks noGrp="1"/>
          </p:cNvSpPr>
          <p:nvPr>
            <p:ph type="title"/>
          </p:nvPr>
        </p:nvSpPr>
        <p:spPr>
          <a:xfrm>
            <a:off x="4713" y="153795"/>
            <a:ext cx="9139287" cy="642167"/>
          </a:xfrm>
        </p:spPr>
        <p:txBody>
          <a:bodyPr>
            <a:noAutofit/>
          </a:bodyPr>
          <a:lstStyle/>
          <a:p>
            <a:r>
              <a:rPr lang="en-US" altLang="zh-TW" sz="2400"/>
              <a:t>Which RAID mode to use in a 4-bay NAS for data protection?</a:t>
            </a:r>
            <a:endParaRPr lang="zh-TW" altLang="en-US" sz="2400"/>
          </a:p>
        </p:txBody>
      </p:sp>
      <p:sp>
        <p:nvSpPr>
          <p:cNvPr id="4" name="文字方塊 3">
            <a:extLst>
              <a:ext uri="{FF2B5EF4-FFF2-40B4-BE49-F238E27FC236}">
                <a16:creationId xmlns:a16="http://schemas.microsoft.com/office/drawing/2014/main" id="{F85FAE6B-E552-4C35-A2D2-5F4A13DE7EA5}"/>
              </a:ext>
            </a:extLst>
          </p:cNvPr>
          <p:cNvSpPr txBox="1"/>
          <p:nvPr/>
        </p:nvSpPr>
        <p:spPr>
          <a:xfrm>
            <a:off x="1347996" y="803128"/>
            <a:ext cx="729502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050">
                <a:solidFill>
                  <a:schemeClr val="tx2"/>
                </a:solidFill>
                <a:latin typeface="Arial" panose="020B0604020202020204" pitchFamily="34" charset="0"/>
                <a:ea typeface="微軟正黑體" panose="020B0604030504040204" pitchFamily="34" charset="-120"/>
                <a:sym typeface="Arial" panose="020B0604020202020204" pitchFamily="34" charset="0"/>
              </a:rPr>
              <a:t>RAID (Redundant Array of Independent Disks) is a technology that uses more than two disks to form a fault-tolerant protection mechanism, which can protect data when a certain number of disks are damaged. When protection is the priority using four disks to create an array in TS-410E, we recommend RAID 6. If you think performance is the priority, we recommend RAID 10.</a:t>
            </a:r>
          </a:p>
        </p:txBody>
      </p:sp>
      <p:graphicFrame>
        <p:nvGraphicFramePr>
          <p:cNvPr id="5" name="表格 5">
            <a:extLst>
              <a:ext uri="{FF2B5EF4-FFF2-40B4-BE49-F238E27FC236}">
                <a16:creationId xmlns:a16="http://schemas.microsoft.com/office/drawing/2014/main" id="{1EA2B748-0129-4982-9E4D-FF2D0583F014}"/>
              </a:ext>
            </a:extLst>
          </p:cNvPr>
          <p:cNvGraphicFramePr>
            <a:graphicFrameLocks noGrp="1"/>
          </p:cNvGraphicFramePr>
          <p:nvPr>
            <p:extLst>
              <p:ext uri="{D42A27DB-BD31-4B8C-83A1-F6EECF244321}">
                <p14:modId xmlns:p14="http://schemas.microsoft.com/office/powerpoint/2010/main" val="3869420225"/>
              </p:ext>
            </p:extLst>
          </p:nvPr>
        </p:nvGraphicFramePr>
        <p:xfrm>
          <a:off x="198128" y="1753484"/>
          <a:ext cx="8814487" cy="2604509"/>
        </p:xfrm>
        <a:graphic>
          <a:graphicData uri="http://schemas.openxmlformats.org/drawingml/2006/table">
            <a:tbl>
              <a:tblPr firstRow="1" bandRow="1"/>
              <a:tblGrid>
                <a:gridCol w="1247564">
                  <a:extLst>
                    <a:ext uri="{9D8B030D-6E8A-4147-A177-3AD203B41FA5}">
                      <a16:colId xmlns:a16="http://schemas.microsoft.com/office/drawing/2014/main" val="1725844895"/>
                    </a:ext>
                  </a:extLst>
                </a:gridCol>
                <a:gridCol w="1080989">
                  <a:extLst>
                    <a:ext uri="{9D8B030D-6E8A-4147-A177-3AD203B41FA5}">
                      <a16:colId xmlns:a16="http://schemas.microsoft.com/office/drawing/2014/main" val="277799971"/>
                    </a:ext>
                  </a:extLst>
                </a:gridCol>
                <a:gridCol w="1080989">
                  <a:extLst>
                    <a:ext uri="{9D8B030D-6E8A-4147-A177-3AD203B41FA5}">
                      <a16:colId xmlns:a16="http://schemas.microsoft.com/office/drawing/2014/main" val="704094329"/>
                    </a:ext>
                  </a:extLst>
                </a:gridCol>
                <a:gridCol w="1080989">
                  <a:extLst>
                    <a:ext uri="{9D8B030D-6E8A-4147-A177-3AD203B41FA5}">
                      <a16:colId xmlns:a16="http://schemas.microsoft.com/office/drawing/2014/main" val="3400972777"/>
                    </a:ext>
                  </a:extLst>
                </a:gridCol>
                <a:gridCol w="1080989">
                  <a:extLst>
                    <a:ext uri="{9D8B030D-6E8A-4147-A177-3AD203B41FA5}">
                      <a16:colId xmlns:a16="http://schemas.microsoft.com/office/drawing/2014/main" val="4018261178"/>
                    </a:ext>
                  </a:extLst>
                </a:gridCol>
                <a:gridCol w="1080989">
                  <a:extLst>
                    <a:ext uri="{9D8B030D-6E8A-4147-A177-3AD203B41FA5}">
                      <a16:colId xmlns:a16="http://schemas.microsoft.com/office/drawing/2014/main" val="2514079239"/>
                    </a:ext>
                  </a:extLst>
                </a:gridCol>
                <a:gridCol w="1080989">
                  <a:extLst>
                    <a:ext uri="{9D8B030D-6E8A-4147-A177-3AD203B41FA5}">
                      <a16:colId xmlns:a16="http://schemas.microsoft.com/office/drawing/2014/main" val="401594463"/>
                    </a:ext>
                  </a:extLst>
                </a:gridCol>
                <a:gridCol w="1080989">
                  <a:extLst>
                    <a:ext uri="{9D8B030D-6E8A-4147-A177-3AD203B41FA5}">
                      <a16:colId xmlns:a16="http://schemas.microsoft.com/office/drawing/2014/main" val="3220278744"/>
                    </a:ext>
                  </a:extLst>
                </a:gridCol>
              </a:tblGrid>
              <a:tr h="292721">
                <a:tc>
                  <a:txBody>
                    <a:bodyPr/>
                    <a:lstStyle/>
                    <a:p>
                      <a:pPr algn="ctr"/>
                      <a:endParaRPr lang="zh-TW" altLang="en-US" sz="1050">
                        <a:solidFill>
                          <a:schemeClr val="tx2"/>
                        </a:solidFill>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8E8C88"/>
                    </a:solidFill>
                  </a:tcPr>
                </a:tc>
                <a:tc>
                  <a:txBody>
                    <a:bodyPr/>
                    <a:lstStyle/>
                    <a:p>
                      <a:pPr algn="ctr"/>
                      <a:r>
                        <a:rPr lang="en-US" altLang="zh-TW" sz="1050">
                          <a:solidFill>
                            <a:schemeClr val="tx2"/>
                          </a:solidFill>
                        </a:rPr>
                        <a:t>Single</a:t>
                      </a:r>
                      <a:endParaRPr lang="zh-TW" altLang="en-US" sz="1050">
                        <a:solidFill>
                          <a:schemeClr val="tx2"/>
                        </a:solidFill>
                      </a:endParaRPr>
                    </a:p>
                  </a:txBody>
                  <a:tcPr anchor="ctr">
                    <a:lnL w="9525" cap="flat" cmpd="sng">
                      <a:noFill/>
                      <a:prstDash val="solid"/>
                      <a:round/>
                      <a:headEnd type="none" w="sm" len="sm"/>
                      <a:tailEnd type="none" w="sm" len="sm"/>
                    </a:lnL>
                    <a:lnR w="6350" cap="flat" cmpd="sng" algn="ctr">
                      <a:no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8E8C88"/>
                    </a:solidFill>
                  </a:tcPr>
                </a:tc>
                <a:tc>
                  <a:txBody>
                    <a:bodyPr/>
                    <a:lstStyle/>
                    <a:p>
                      <a:pPr algn="ctr"/>
                      <a:r>
                        <a:rPr lang="en-US" altLang="zh-TW" sz="1050">
                          <a:solidFill>
                            <a:schemeClr val="tx2"/>
                          </a:solidFill>
                        </a:rPr>
                        <a:t>JBOD</a:t>
                      </a:r>
                      <a:endParaRPr lang="zh-TW" altLang="en-US" sz="1050">
                        <a:solidFill>
                          <a:schemeClr val="tx2"/>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8E8C88"/>
                    </a:solidFill>
                  </a:tcPr>
                </a:tc>
                <a:tc>
                  <a:txBody>
                    <a:bodyPr/>
                    <a:lstStyle/>
                    <a:p>
                      <a:pPr algn="ctr"/>
                      <a:r>
                        <a:rPr lang="en-US" altLang="zh-TW" sz="1050">
                          <a:solidFill>
                            <a:schemeClr val="tx2"/>
                          </a:solidFill>
                        </a:rPr>
                        <a:t>RAID</a:t>
                      </a:r>
                      <a:r>
                        <a:rPr lang="zh-TW" altLang="en-US" sz="1050">
                          <a:solidFill>
                            <a:schemeClr val="tx2"/>
                          </a:solidFill>
                        </a:rPr>
                        <a:t> </a:t>
                      </a:r>
                      <a:r>
                        <a:rPr lang="en-US" altLang="zh-TW" sz="1050">
                          <a:solidFill>
                            <a:schemeClr val="tx2"/>
                          </a:solidFill>
                        </a:rPr>
                        <a:t>0</a:t>
                      </a:r>
                      <a:endParaRPr lang="zh-TW" altLang="en-US" sz="1050">
                        <a:solidFill>
                          <a:schemeClr val="tx2"/>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8E8C88"/>
                    </a:solidFill>
                  </a:tcPr>
                </a:tc>
                <a:tc>
                  <a:txBody>
                    <a:bodyPr/>
                    <a:lstStyle/>
                    <a:p>
                      <a:pPr algn="ctr"/>
                      <a:r>
                        <a:rPr lang="en-US" altLang="zh-TW" sz="1050">
                          <a:solidFill>
                            <a:schemeClr val="tx2"/>
                          </a:solidFill>
                        </a:rPr>
                        <a:t>RAID 1</a:t>
                      </a:r>
                      <a:endParaRPr lang="zh-TW" altLang="en-US" sz="1050">
                        <a:solidFill>
                          <a:schemeClr val="tx2"/>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8E8C88"/>
                    </a:solidFill>
                  </a:tcPr>
                </a:tc>
                <a:tc>
                  <a:txBody>
                    <a:bodyPr/>
                    <a:lstStyle/>
                    <a:p>
                      <a:pPr algn="ctr"/>
                      <a:r>
                        <a:rPr lang="en-US" altLang="zh-TW" sz="1050">
                          <a:solidFill>
                            <a:schemeClr val="tx2"/>
                          </a:solidFill>
                        </a:rPr>
                        <a:t>RAID 5</a:t>
                      </a:r>
                      <a:endParaRPr lang="zh-TW" altLang="en-US" sz="1050">
                        <a:solidFill>
                          <a:schemeClr val="tx2"/>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8E8C88"/>
                    </a:solidFill>
                  </a:tcPr>
                </a:tc>
                <a:tc>
                  <a:txBody>
                    <a:bodyPr/>
                    <a:lstStyle/>
                    <a:p>
                      <a:pPr algn="ctr"/>
                      <a:r>
                        <a:rPr lang="en-US" altLang="zh-TW" sz="1050">
                          <a:solidFill>
                            <a:schemeClr val="tx2"/>
                          </a:solidFill>
                        </a:rPr>
                        <a:t>RAID 6</a:t>
                      </a:r>
                      <a:endParaRPr lang="zh-TW" altLang="en-US" sz="1050">
                        <a:solidFill>
                          <a:schemeClr val="tx2"/>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8E8C88"/>
                    </a:solidFill>
                  </a:tcPr>
                </a:tc>
                <a:tc>
                  <a:txBody>
                    <a:bodyPr/>
                    <a:lstStyle/>
                    <a:p>
                      <a:pPr algn="ctr"/>
                      <a:r>
                        <a:rPr lang="en-US" altLang="zh-TW" sz="1050">
                          <a:solidFill>
                            <a:schemeClr val="tx2"/>
                          </a:solidFill>
                        </a:rPr>
                        <a:t>RAID 10</a:t>
                      </a:r>
                      <a:endParaRPr lang="zh-TW" altLang="en-US" sz="1050">
                        <a:solidFill>
                          <a:schemeClr val="tx2"/>
                        </a:solidFill>
                      </a:endParaRPr>
                    </a:p>
                  </a:txBody>
                  <a:tcPr anchor="ctr">
                    <a:lnL w="6350" cap="flat" cmpd="sng" algn="ctr">
                      <a:no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8E8C88"/>
                    </a:solidFill>
                  </a:tcPr>
                </a:tc>
                <a:extLst>
                  <a:ext uri="{0D108BD9-81ED-4DB2-BD59-A6C34878D82A}">
                    <a16:rowId xmlns:a16="http://schemas.microsoft.com/office/drawing/2014/main" val="2385376882"/>
                  </a:ext>
                </a:extLst>
              </a:tr>
              <a:tr h="577423">
                <a:tc>
                  <a:txBody>
                    <a:bodyPr/>
                    <a:lstStyle/>
                    <a:p>
                      <a:pPr algn="ctr"/>
                      <a:r>
                        <a:rPr lang="en-US" altLang="zh-TW" sz="1050">
                          <a:solidFill>
                            <a:schemeClr val="tx2"/>
                          </a:solidFill>
                        </a:rPr>
                        <a:t>Minimum number of disks</a:t>
                      </a:r>
                      <a:endParaRPr lang="zh-TW" altLang="en-US" sz="1050">
                        <a:solidFill>
                          <a:schemeClr val="tx2"/>
                        </a:solidFill>
                      </a:endParaRPr>
                    </a:p>
                  </a:txBody>
                  <a:tcPr anchor="ctr">
                    <a:lnL w="9525" cap="flat" cmpd="sng">
                      <a:noFill/>
                      <a:prstDash val="solid"/>
                      <a:round/>
                      <a:headEnd type="none" w="sm" len="sm"/>
                      <a:tailEnd type="none" w="sm" len="sm"/>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8F8F8">
                        <a:alpha val="30196"/>
                      </a:srgbClr>
                    </a:solidFill>
                  </a:tcPr>
                </a:tc>
                <a:tc>
                  <a:txBody>
                    <a:bodyPr/>
                    <a:lstStyle/>
                    <a:p>
                      <a:pPr algn="ctr"/>
                      <a:r>
                        <a:rPr lang="en-US" altLang="zh-TW" sz="1050">
                          <a:solidFill>
                            <a:schemeClr val="tx2"/>
                          </a:solidFill>
                        </a:rPr>
                        <a:t>N/A</a:t>
                      </a:r>
                      <a:endParaRPr lang="zh-TW" altLang="en-US" sz="1050" dirty="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8F8F8">
                        <a:alpha val="30196"/>
                      </a:srgbClr>
                    </a:solidFill>
                  </a:tcPr>
                </a:tc>
                <a:tc>
                  <a:txBody>
                    <a:bodyPr/>
                    <a:lstStyle/>
                    <a:p>
                      <a:pPr algn="ctr"/>
                      <a:r>
                        <a:rPr lang="en-US" altLang="zh-TW" sz="1050">
                          <a:solidFill>
                            <a:schemeClr val="tx2"/>
                          </a:solidFill>
                        </a:rPr>
                        <a:t>1</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8F8F8">
                        <a:alpha val="30196"/>
                      </a:srgbClr>
                    </a:solidFill>
                  </a:tcPr>
                </a:tc>
                <a:tc>
                  <a:txBody>
                    <a:bodyPr/>
                    <a:lstStyle/>
                    <a:p>
                      <a:pPr algn="ctr"/>
                      <a:r>
                        <a:rPr lang="en-US" altLang="zh-TW" sz="1050">
                          <a:solidFill>
                            <a:schemeClr val="tx2"/>
                          </a:solidFill>
                        </a:rPr>
                        <a:t>2</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8F8F8">
                        <a:alpha val="30196"/>
                      </a:srgbClr>
                    </a:solidFill>
                  </a:tcPr>
                </a:tc>
                <a:tc>
                  <a:txBody>
                    <a:bodyPr/>
                    <a:lstStyle/>
                    <a:p>
                      <a:pPr algn="ctr"/>
                      <a:r>
                        <a:rPr lang="en-US" altLang="zh-TW" sz="1050">
                          <a:solidFill>
                            <a:schemeClr val="tx2"/>
                          </a:solidFill>
                        </a:rPr>
                        <a:t>2</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8F8F8">
                        <a:alpha val="30196"/>
                      </a:srgbClr>
                    </a:solidFill>
                  </a:tcPr>
                </a:tc>
                <a:tc>
                  <a:txBody>
                    <a:bodyPr/>
                    <a:lstStyle/>
                    <a:p>
                      <a:pPr algn="ctr"/>
                      <a:r>
                        <a:rPr lang="en-US" altLang="zh-TW" sz="1050">
                          <a:solidFill>
                            <a:schemeClr val="tx2"/>
                          </a:solidFill>
                        </a:rPr>
                        <a:t>3</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8F8F8">
                        <a:alpha val="30196"/>
                      </a:srgbClr>
                    </a:solidFill>
                  </a:tcPr>
                </a:tc>
                <a:tc>
                  <a:txBody>
                    <a:bodyPr/>
                    <a:lstStyle/>
                    <a:p>
                      <a:pPr algn="ctr"/>
                      <a:r>
                        <a:rPr lang="en-US" altLang="zh-TW" sz="1050">
                          <a:solidFill>
                            <a:schemeClr val="tx2"/>
                          </a:solidFill>
                        </a:rPr>
                        <a:t>4</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8F8F8">
                        <a:alpha val="30196"/>
                      </a:srgbClr>
                    </a:solidFill>
                  </a:tcPr>
                </a:tc>
                <a:tc>
                  <a:txBody>
                    <a:bodyPr/>
                    <a:lstStyle/>
                    <a:p>
                      <a:pPr algn="ctr"/>
                      <a:r>
                        <a:rPr lang="en-US" altLang="zh-TW" sz="1050">
                          <a:solidFill>
                            <a:schemeClr val="tx2"/>
                          </a:solidFill>
                        </a:rPr>
                        <a:t>4</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8F8F8">
                        <a:alpha val="30196"/>
                      </a:srgbClr>
                    </a:solidFill>
                  </a:tcPr>
                </a:tc>
                <a:extLst>
                  <a:ext uri="{0D108BD9-81ED-4DB2-BD59-A6C34878D82A}">
                    <a16:rowId xmlns:a16="http://schemas.microsoft.com/office/drawing/2014/main" val="999474575"/>
                  </a:ext>
                </a:extLst>
              </a:tr>
              <a:tr h="451111">
                <a:tc>
                  <a:txBody>
                    <a:bodyPr/>
                    <a:lstStyle/>
                    <a:p>
                      <a:pPr algn="ctr"/>
                      <a:r>
                        <a:rPr lang="en-US" altLang="zh-TW" sz="1050">
                          <a:solidFill>
                            <a:schemeClr val="tx2"/>
                          </a:solidFill>
                        </a:rPr>
                        <a:t>Allow number of disks fault</a:t>
                      </a:r>
                      <a:endParaRPr lang="zh-TW" altLang="en-US" sz="1050">
                        <a:solidFill>
                          <a:schemeClr val="tx2"/>
                        </a:solidFill>
                      </a:endParaRPr>
                    </a:p>
                  </a:txBody>
                  <a:tcPr anchor="ctr">
                    <a:lnL w="9525" cap="flat" cmpd="sng">
                      <a:noFill/>
                      <a:prstDash val="solid"/>
                      <a:round/>
                      <a:headEnd type="none" w="sm" len="sm"/>
                      <a:tailEnd type="none" w="sm" len="sm"/>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a:r>
                        <a:rPr lang="en-US" altLang="zh-TW" sz="1050">
                          <a:solidFill>
                            <a:schemeClr val="tx2"/>
                          </a:solidFill>
                        </a:rPr>
                        <a:t>0</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a:r>
                        <a:rPr lang="en-US" altLang="zh-TW" sz="1050">
                          <a:solidFill>
                            <a:schemeClr val="tx2"/>
                          </a:solidFill>
                        </a:rPr>
                        <a:t>0</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a:r>
                        <a:rPr lang="en-US" altLang="zh-TW" sz="1050">
                          <a:solidFill>
                            <a:schemeClr val="tx2"/>
                          </a:solidFill>
                        </a:rPr>
                        <a:t>0</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a:r>
                        <a:rPr lang="en-US" altLang="zh-TW" sz="1050">
                          <a:solidFill>
                            <a:schemeClr val="tx2"/>
                          </a:solidFill>
                        </a:rPr>
                        <a:t>N-1</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a:r>
                        <a:rPr lang="en-US" altLang="zh-TW" sz="1050">
                          <a:solidFill>
                            <a:schemeClr val="tx2"/>
                          </a:solidFill>
                        </a:rPr>
                        <a:t>1</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a:r>
                        <a:rPr lang="en-US" altLang="zh-TW" sz="1050">
                          <a:solidFill>
                            <a:schemeClr val="tx2"/>
                          </a:solidFill>
                        </a:rPr>
                        <a:t>2</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a:r>
                        <a:rPr lang="en-US" altLang="zh-TW" sz="1050">
                          <a:solidFill>
                            <a:schemeClr val="tx2"/>
                          </a:solidFill>
                        </a:rPr>
                        <a:t>Each group of RAID 0 allow one</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741839721"/>
                  </a:ext>
                </a:extLst>
              </a:tr>
              <a:tr h="577423">
                <a:tc>
                  <a:txBody>
                    <a:bodyPr/>
                    <a:lstStyle/>
                    <a:p>
                      <a:pPr algn="ctr"/>
                      <a:r>
                        <a:rPr lang="en-US" altLang="zh-TW" sz="1050">
                          <a:solidFill>
                            <a:schemeClr val="tx2"/>
                          </a:solidFill>
                        </a:rPr>
                        <a:t>Capacity equals several disks</a:t>
                      </a:r>
                      <a:endParaRPr lang="zh-TW" altLang="en-US" sz="1050">
                        <a:solidFill>
                          <a:schemeClr val="tx2"/>
                        </a:solidFill>
                      </a:endParaRPr>
                    </a:p>
                  </a:txBody>
                  <a:tcPr anchor="ctr">
                    <a:lnL w="9525" cap="flat" cmpd="sng">
                      <a:noFill/>
                      <a:prstDash val="solid"/>
                      <a:round/>
                      <a:headEnd type="none" w="sm" len="sm"/>
                      <a:tailEnd type="none" w="sm" len="sm"/>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8F8F8">
                        <a:alpha val="30196"/>
                      </a:srgbClr>
                    </a:solidFill>
                  </a:tcPr>
                </a:tc>
                <a:tc>
                  <a:txBody>
                    <a:bodyPr/>
                    <a:lstStyle/>
                    <a:p>
                      <a:pPr algn="ctr"/>
                      <a:r>
                        <a:rPr lang="en-US" altLang="zh-TW" sz="1050">
                          <a:solidFill>
                            <a:schemeClr val="tx2"/>
                          </a:solidFill>
                        </a:rPr>
                        <a:t>1</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8F8F8">
                        <a:alpha val="30196"/>
                      </a:srgbClr>
                    </a:solidFill>
                  </a:tcPr>
                </a:tc>
                <a:tc>
                  <a:txBody>
                    <a:bodyPr/>
                    <a:lstStyle/>
                    <a:p>
                      <a:pPr algn="ctr"/>
                      <a:r>
                        <a:rPr lang="en-US" altLang="zh-TW" sz="1050">
                          <a:solidFill>
                            <a:schemeClr val="tx2"/>
                          </a:solidFill>
                        </a:rPr>
                        <a:t>N</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8F8F8">
                        <a:alpha val="30196"/>
                      </a:srgbClr>
                    </a:solidFill>
                  </a:tcPr>
                </a:tc>
                <a:tc>
                  <a:txBody>
                    <a:bodyPr/>
                    <a:lstStyle/>
                    <a:p>
                      <a:pPr algn="ctr"/>
                      <a:r>
                        <a:rPr lang="en-US" altLang="zh-TW" sz="1050">
                          <a:solidFill>
                            <a:schemeClr val="tx2"/>
                          </a:solidFill>
                        </a:rPr>
                        <a:t>N</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8F8F8">
                        <a:alpha val="30196"/>
                      </a:srgbClr>
                    </a:solidFill>
                  </a:tcPr>
                </a:tc>
                <a:tc>
                  <a:txBody>
                    <a:bodyPr/>
                    <a:lstStyle/>
                    <a:p>
                      <a:pPr algn="ctr"/>
                      <a:r>
                        <a:rPr lang="en-US" altLang="zh-TW" sz="1050">
                          <a:solidFill>
                            <a:schemeClr val="tx2"/>
                          </a:solidFill>
                        </a:rPr>
                        <a:t>1</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8F8F8">
                        <a:alpha val="30196"/>
                      </a:srgbClr>
                    </a:solidFill>
                  </a:tcPr>
                </a:tc>
                <a:tc>
                  <a:txBody>
                    <a:bodyPr/>
                    <a:lstStyle/>
                    <a:p>
                      <a:pPr algn="ctr"/>
                      <a:r>
                        <a:rPr lang="en-US" altLang="zh-TW" sz="1050">
                          <a:solidFill>
                            <a:schemeClr val="tx2"/>
                          </a:solidFill>
                        </a:rPr>
                        <a:t>N-1</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8F8F8">
                        <a:alpha val="30196"/>
                      </a:srgbClr>
                    </a:solidFill>
                  </a:tcPr>
                </a:tc>
                <a:tc>
                  <a:txBody>
                    <a:bodyPr/>
                    <a:lstStyle/>
                    <a:p>
                      <a:pPr algn="ctr"/>
                      <a:r>
                        <a:rPr lang="en-US" altLang="zh-TW" sz="1050">
                          <a:solidFill>
                            <a:schemeClr val="tx2"/>
                          </a:solidFill>
                        </a:rPr>
                        <a:t>N-2</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8F8F8">
                        <a:alpha val="30196"/>
                      </a:srgbClr>
                    </a:solidFill>
                  </a:tcPr>
                </a:tc>
                <a:tc>
                  <a:txBody>
                    <a:bodyPr/>
                    <a:lstStyle/>
                    <a:p>
                      <a:pPr algn="ctr"/>
                      <a:r>
                        <a:rPr lang="en-US" altLang="zh-TW" sz="1050">
                          <a:solidFill>
                            <a:schemeClr val="tx2"/>
                          </a:solidFill>
                        </a:rPr>
                        <a:t>N/2</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8F8F8">
                        <a:alpha val="30196"/>
                      </a:srgbClr>
                    </a:solidFill>
                  </a:tcPr>
                </a:tc>
                <a:extLst>
                  <a:ext uri="{0D108BD9-81ED-4DB2-BD59-A6C34878D82A}">
                    <a16:rowId xmlns:a16="http://schemas.microsoft.com/office/drawing/2014/main" val="3313340318"/>
                  </a:ext>
                </a:extLst>
              </a:tr>
              <a:tr h="292721">
                <a:tc>
                  <a:txBody>
                    <a:bodyPr/>
                    <a:lstStyle/>
                    <a:p>
                      <a:pPr algn="ctr"/>
                      <a:r>
                        <a:rPr lang="en-US" altLang="zh-TW" sz="1050">
                          <a:solidFill>
                            <a:schemeClr val="tx2"/>
                          </a:solidFill>
                        </a:rPr>
                        <a:t>Protection</a:t>
                      </a:r>
                    </a:p>
                  </a:txBody>
                  <a:tcPr anchor="ctr">
                    <a:lnL w="9525" cap="flat" cmpd="sng">
                      <a:noFill/>
                      <a:prstDash val="solid"/>
                      <a:round/>
                      <a:headEnd type="none" w="sm" len="sm"/>
                      <a:tailEnd type="none" w="sm" len="sm"/>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gridSpan="3">
                  <a:txBody>
                    <a:bodyPr/>
                    <a:lstStyle/>
                    <a:p>
                      <a:pPr algn="ctr"/>
                      <a:r>
                        <a:rPr lang="en-US" altLang="zh-TW" sz="1050">
                          <a:solidFill>
                            <a:schemeClr val="tx2"/>
                          </a:solidFill>
                        </a:rPr>
                        <a:t>N/A</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hMerge="1">
                  <a:txBody>
                    <a:bodyPr/>
                    <a:lstStyle/>
                    <a:p>
                      <a:endParaRPr lang="zh-TW" altLang="en-US">
                        <a:solidFill>
                          <a:schemeClr val="bg1"/>
                        </a:solidFill>
                      </a:endParaRPr>
                    </a:p>
                  </a:txBody>
                  <a:tcPr/>
                </a:tc>
                <a:tc hMerge="1">
                  <a:txBody>
                    <a:bodyPr/>
                    <a:lstStyle/>
                    <a:p>
                      <a:endParaRPr lang="zh-TW" altLang="en-US">
                        <a:solidFill>
                          <a:schemeClr val="bg1"/>
                        </a:solidFill>
                      </a:endParaRPr>
                    </a:p>
                  </a:txBody>
                  <a:tcPr/>
                </a:tc>
                <a:tc>
                  <a:txBody>
                    <a:bodyPr/>
                    <a:lstStyle/>
                    <a:p>
                      <a:pPr algn="ctr"/>
                      <a:r>
                        <a:rPr lang="en-US" altLang="zh-TW" sz="1050">
                          <a:solidFill>
                            <a:schemeClr val="tx2"/>
                          </a:solidFill>
                        </a:rPr>
                        <a:t>High</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a:r>
                        <a:rPr lang="en-US" altLang="zh-TW" sz="1050">
                          <a:solidFill>
                            <a:schemeClr val="tx2"/>
                          </a:solidFill>
                        </a:rPr>
                        <a:t>Mid and lower</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a:r>
                        <a:rPr lang="en-US" altLang="zh-TW" sz="1050">
                          <a:solidFill>
                            <a:schemeClr val="tx2"/>
                          </a:solidFill>
                        </a:rPr>
                        <a:t>Upper Mid</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a:r>
                        <a:rPr lang="en-US" altLang="zh-TW" sz="1050">
                          <a:solidFill>
                            <a:schemeClr val="tx2"/>
                          </a:solidFill>
                        </a:rPr>
                        <a:t>Upper Mid</a:t>
                      </a:r>
                    </a:p>
                  </a:txBody>
                  <a:tcPr anchor="ctr">
                    <a:lnL w="635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880927976"/>
                  </a:ext>
                </a:extLst>
              </a:tr>
              <a:tr h="292721">
                <a:tc>
                  <a:txBody>
                    <a:bodyPr/>
                    <a:lstStyle/>
                    <a:p>
                      <a:pPr algn="ctr"/>
                      <a:r>
                        <a:rPr lang="en-US" altLang="zh-TW" sz="1050">
                          <a:solidFill>
                            <a:schemeClr val="tx2"/>
                          </a:solidFill>
                        </a:rPr>
                        <a:t>Performance</a:t>
                      </a:r>
                      <a:endParaRPr lang="zh-TW" altLang="en-US" sz="1050">
                        <a:solidFill>
                          <a:schemeClr val="tx2"/>
                        </a:solidFill>
                      </a:endParaRPr>
                    </a:p>
                  </a:txBody>
                  <a:tcPr anchor="ctr">
                    <a:lnL w="9525" cap="flat" cmpd="sng">
                      <a:noFill/>
                      <a:prstDash val="solid"/>
                      <a:round/>
                      <a:headEnd type="none" w="sm" len="sm"/>
                      <a:tailEnd type="none" w="sm" len="sm"/>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gridSpan="2">
                  <a:txBody>
                    <a:bodyPr/>
                    <a:lstStyle/>
                    <a:p>
                      <a:pPr algn="ctr"/>
                      <a:r>
                        <a:rPr lang="en-US" altLang="zh-TW" sz="1050">
                          <a:solidFill>
                            <a:schemeClr val="tx2"/>
                          </a:solidFill>
                        </a:rPr>
                        <a:t>Single</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hMerge="1">
                  <a:txBody>
                    <a:bodyPr/>
                    <a:lstStyle/>
                    <a:p>
                      <a:pPr algn="ctr"/>
                      <a:r>
                        <a:rPr lang="en-US" altLang="zh-TW">
                          <a:solidFill>
                            <a:schemeClr val="bg1"/>
                          </a:solidFill>
                        </a:rPr>
                        <a:t>N</a:t>
                      </a:r>
                      <a:endParaRPr lang="zh-TW" altLang="en-US">
                        <a:solidFill>
                          <a:schemeClr val="bg1"/>
                        </a:solidFill>
                      </a:endParaRPr>
                    </a:p>
                  </a:txBody>
                  <a:tcPr/>
                </a:tc>
                <a:tc>
                  <a:txBody>
                    <a:bodyPr/>
                    <a:lstStyle/>
                    <a:p>
                      <a:pPr algn="ctr"/>
                      <a:r>
                        <a:rPr lang="en-US" altLang="zh-TW" sz="1050">
                          <a:solidFill>
                            <a:schemeClr val="tx2"/>
                          </a:solidFill>
                        </a:rPr>
                        <a:t>High</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a:txBody>
                    <a:bodyPr/>
                    <a:lstStyle/>
                    <a:p>
                      <a:pPr algn="ctr"/>
                      <a:r>
                        <a:rPr lang="en-US" altLang="zh-TW" sz="1050">
                          <a:solidFill>
                            <a:schemeClr val="tx2"/>
                          </a:solidFill>
                        </a:rPr>
                        <a:t>Single</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a:txBody>
                    <a:bodyPr/>
                    <a:lstStyle/>
                    <a:p>
                      <a:pPr algn="ctr"/>
                      <a:r>
                        <a:rPr lang="en-US" altLang="zh-TW" sz="1050">
                          <a:solidFill>
                            <a:schemeClr val="tx2"/>
                          </a:solidFill>
                        </a:rPr>
                        <a:t>Mid</a:t>
                      </a:r>
                      <a:endParaRPr lang="zh-TW" altLang="en-US" sz="1050">
                        <a:solidFill>
                          <a:schemeClr val="tx2"/>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a:txBody>
                    <a:bodyPr/>
                    <a:lstStyle/>
                    <a:p>
                      <a:pPr algn="ctr"/>
                      <a:r>
                        <a:rPr lang="en-US" altLang="zh-TW" sz="1050">
                          <a:solidFill>
                            <a:schemeClr val="tx2"/>
                          </a:solidFill>
                        </a:rPr>
                        <a:t>Mid and lower</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050">
                          <a:solidFill>
                            <a:schemeClr val="tx2"/>
                          </a:solidFill>
                        </a:rPr>
                        <a:t>Upper Mid</a:t>
                      </a:r>
                    </a:p>
                  </a:txBody>
                  <a:tcPr anchor="ctr">
                    <a:lnL w="635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extLst>
                  <a:ext uri="{0D108BD9-81ED-4DB2-BD59-A6C34878D82A}">
                    <a16:rowId xmlns:a16="http://schemas.microsoft.com/office/drawing/2014/main" val="228050677"/>
                  </a:ext>
                </a:extLst>
              </a:tr>
            </a:tbl>
          </a:graphicData>
        </a:graphic>
      </p:graphicFrame>
      <p:pic>
        <p:nvPicPr>
          <p:cNvPr id="10" name="圖片 9">
            <a:extLst>
              <a:ext uri="{FF2B5EF4-FFF2-40B4-BE49-F238E27FC236}">
                <a16:creationId xmlns:a16="http://schemas.microsoft.com/office/drawing/2014/main" id="{CDA412B9-E0EA-43CB-A787-4F65D87ED3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34363" y="1580327"/>
            <a:ext cx="362369" cy="362369"/>
          </a:xfrm>
          <a:prstGeom prst="rect">
            <a:avLst/>
          </a:prstGeom>
        </p:spPr>
      </p:pic>
      <p:pic>
        <p:nvPicPr>
          <p:cNvPr id="11" name="圖片 10">
            <a:extLst>
              <a:ext uri="{FF2B5EF4-FFF2-40B4-BE49-F238E27FC236}">
                <a16:creationId xmlns:a16="http://schemas.microsoft.com/office/drawing/2014/main" id="{CAAFD431-9E98-4130-B77B-84AEFE6D0CB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4855" y="1580327"/>
            <a:ext cx="362369" cy="362369"/>
          </a:xfrm>
          <a:prstGeom prst="rect">
            <a:avLst/>
          </a:prstGeom>
        </p:spPr>
      </p:pic>
      <p:grpSp>
        <p:nvGrpSpPr>
          <p:cNvPr id="6" name="群組 5">
            <a:extLst>
              <a:ext uri="{FF2B5EF4-FFF2-40B4-BE49-F238E27FC236}">
                <a16:creationId xmlns:a16="http://schemas.microsoft.com/office/drawing/2014/main" id="{F9FE582A-D8F6-922B-0A31-9C7E54FC8CEE}"/>
              </a:ext>
            </a:extLst>
          </p:cNvPr>
          <p:cNvGrpSpPr/>
          <p:nvPr/>
        </p:nvGrpSpPr>
        <p:grpSpPr>
          <a:xfrm>
            <a:off x="476674" y="764223"/>
            <a:ext cx="816104" cy="816104"/>
            <a:chOff x="481148" y="750139"/>
            <a:chExt cx="900000" cy="900000"/>
          </a:xfrm>
        </p:grpSpPr>
        <p:pic>
          <p:nvPicPr>
            <p:cNvPr id="14" name="圖片 13">
              <a:extLst>
                <a:ext uri="{FF2B5EF4-FFF2-40B4-BE49-F238E27FC236}">
                  <a16:creationId xmlns:a16="http://schemas.microsoft.com/office/drawing/2014/main" id="{5EFB309C-38B2-4055-FE09-2EBF9F81A593}"/>
                </a:ext>
              </a:extLst>
            </p:cNvPr>
            <p:cNvPicPr>
              <a:picLocks/>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0800000">
              <a:off x="481148" y="750139"/>
              <a:ext cx="900000" cy="900000"/>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圖形 15">
              <a:extLst>
                <a:ext uri="{FF2B5EF4-FFF2-40B4-BE49-F238E27FC236}">
                  <a16:creationId xmlns:a16="http://schemas.microsoft.com/office/drawing/2014/main" id="{8BB322DA-C850-8C47-24E3-08255B4ED277}"/>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44173" y="896154"/>
              <a:ext cx="587806" cy="597442"/>
            </a:xfrm>
            <a:prstGeom prst="rect">
              <a:avLst/>
            </a:prstGeom>
          </p:spPr>
        </p:pic>
      </p:grpSp>
    </p:spTree>
    <p:extLst>
      <p:ext uri="{BB962C8B-B14F-4D97-AF65-F5344CB8AC3E}">
        <p14:creationId xmlns:p14="http://schemas.microsoft.com/office/powerpoint/2010/main" val="3519694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2994" y="182080"/>
            <a:ext cx="8991006" cy="642167"/>
          </a:xfrm>
        </p:spPr>
        <p:txBody>
          <a:bodyPr/>
          <a:lstStyle/>
          <a:p>
            <a:pPr algn="l"/>
            <a:r>
              <a:rPr lang="en-US" altLang="zh-TW" sz="2400">
                <a:latin typeface="Arial" panose="020B0604020202020204" pitchFamily="34" charset="0"/>
                <a:ea typeface="微軟正黑體" panose="020B0604030504040204" pitchFamily="34" charset="-120"/>
                <a:cs typeface="+mn-ea"/>
                <a:sym typeface="Arial" panose="020B0604020202020204" pitchFamily="34" charset="0"/>
              </a:rPr>
              <a:t>Dual 2.5 GbE Network ports are enterprise network standard</a:t>
            </a:r>
            <a:endParaRPr lang="zh-TW" altLang="en-US" sz="2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1" name="文字方塊 40">
            <a:extLst>
              <a:ext uri="{FF2B5EF4-FFF2-40B4-BE49-F238E27FC236}">
                <a16:creationId xmlns:a16="http://schemas.microsoft.com/office/drawing/2014/main" id="{4143B032-5714-40F9-9590-43BD9D05C64B}"/>
              </a:ext>
            </a:extLst>
          </p:cNvPr>
          <p:cNvSpPr txBox="1"/>
          <p:nvPr/>
        </p:nvSpPr>
        <p:spPr>
          <a:xfrm>
            <a:off x="1406498" y="1390229"/>
            <a:ext cx="2157473" cy="1212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600"/>
              </a:spcBef>
            </a:pPr>
            <a:r>
              <a:rPr lang="en-US" altLang="zh-TW" sz="1800" b="1">
                <a:solidFill>
                  <a:srgbClr val="744922"/>
                </a:solidFill>
                <a:ea typeface="微軟正黑體"/>
                <a:cs typeface="+mn-ea"/>
                <a:sym typeface="Arial" panose="020B0604020202020204" pitchFamily="34" charset="0"/>
              </a:rPr>
              <a:t>Dual 2.5 GbE Network ports </a:t>
            </a:r>
          </a:p>
          <a:p>
            <a:pPr>
              <a:lnSpc>
                <a:spcPct val="130000"/>
              </a:lnSpc>
              <a:spcBef>
                <a:spcPts val="600"/>
              </a:spcBef>
            </a:pPr>
            <a:endParaRPr lang="zh-TW" altLang="en-US" sz="1800" b="1">
              <a:solidFill>
                <a:srgbClr val="744922"/>
              </a:solidFill>
              <a:ea typeface="微軟正黑體"/>
              <a:cs typeface="+mn-ea"/>
              <a:sym typeface="Arial" panose="020B0604020202020204" pitchFamily="34" charset="0"/>
            </a:endParaRPr>
          </a:p>
        </p:txBody>
      </p:sp>
      <p:sp>
        <p:nvSpPr>
          <p:cNvPr id="40" name="文字方塊 39">
            <a:extLst>
              <a:ext uri="{FF2B5EF4-FFF2-40B4-BE49-F238E27FC236}">
                <a16:creationId xmlns:a16="http://schemas.microsoft.com/office/drawing/2014/main" id="{7916C880-8C3B-430E-B4EA-D918BF251897}"/>
              </a:ext>
            </a:extLst>
          </p:cNvPr>
          <p:cNvSpPr txBox="1"/>
          <p:nvPr/>
        </p:nvSpPr>
        <p:spPr>
          <a:xfrm>
            <a:off x="6110459" y="3383853"/>
            <a:ext cx="2408768" cy="3560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fontAlgn="b">
              <a:lnSpc>
                <a:spcPct val="130000"/>
              </a:lnSpc>
              <a:spcBef>
                <a:spcPts val="600"/>
              </a:spcBef>
            </a:pPr>
            <a:r>
              <a:rPr lang="fr-FR" altLang="zh-TW" sz="1600" b="1">
                <a:solidFill>
                  <a:srgbClr val="744922"/>
                </a:solidFill>
                <a:ea typeface="微軟正黑體"/>
                <a:cs typeface="+mn-ea"/>
                <a:sym typeface="Arial" panose="020B0604020202020204" pitchFamily="34" charset="0"/>
              </a:rPr>
              <a:t>2 x 2.5 GbE</a:t>
            </a:r>
          </a:p>
        </p:txBody>
      </p:sp>
      <p:pic>
        <p:nvPicPr>
          <p:cNvPr id="6" name="圖片 5" descr="一張含有 電子用品 的圖片&#10;&#10;自動產生的描述">
            <a:extLst>
              <a:ext uri="{FF2B5EF4-FFF2-40B4-BE49-F238E27FC236}">
                <a16:creationId xmlns:a16="http://schemas.microsoft.com/office/drawing/2014/main" id="{531E7449-1188-4FE6-BAE0-C6D31FE3A3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01245" y="760806"/>
            <a:ext cx="1631175" cy="4074576"/>
          </a:xfrm>
          <a:prstGeom prst="rect">
            <a:avLst/>
          </a:prstGeom>
        </p:spPr>
      </p:pic>
      <p:sp>
        <p:nvSpPr>
          <p:cNvPr id="21" name="矩形 20">
            <a:extLst>
              <a:ext uri="{FF2B5EF4-FFF2-40B4-BE49-F238E27FC236}">
                <a16:creationId xmlns:a16="http://schemas.microsoft.com/office/drawing/2014/main" id="{ECCCD80A-0165-45BE-842B-F63CB9E6A572}"/>
              </a:ext>
            </a:extLst>
          </p:cNvPr>
          <p:cNvSpPr/>
          <p:nvPr/>
        </p:nvSpPr>
        <p:spPr>
          <a:xfrm>
            <a:off x="4742884" y="1831394"/>
            <a:ext cx="533635" cy="455120"/>
          </a:xfrm>
          <a:prstGeom prst="rect">
            <a:avLst/>
          </a:prstGeom>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D44B746B-FD74-4E7F-A24D-11BA026AB1A2}"/>
              </a:ext>
            </a:extLst>
          </p:cNvPr>
          <p:cNvSpPr/>
          <p:nvPr/>
        </p:nvSpPr>
        <p:spPr>
          <a:xfrm>
            <a:off x="4742884" y="3091916"/>
            <a:ext cx="533635" cy="455120"/>
          </a:xfrm>
          <a:prstGeom prst="rect">
            <a:avLst/>
          </a:prstGeom>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schemeClr val="tx1"/>
              </a:solidFill>
            </a:endParaRPr>
          </a:p>
        </p:txBody>
      </p:sp>
      <p:cxnSp>
        <p:nvCxnSpPr>
          <p:cNvPr id="12" name="接點: 肘形 11">
            <a:extLst>
              <a:ext uri="{FF2B5EF4-FFF2-40B4-BE49-F238E27FC236}">
                <a16:creationId xmlns:a16="http://schemas.microsoft.com/office/drawing/2014/main" id="{DB0D98D5-87D8-44B4-BA37-C7EB75ED67F7}"/>
              </a:ext>
            </a:extLst>
          </p:cNvPr>
          <p:cNvCxnSpPr>
            <a:stCxn id="21" idx="3"/>
          </p:cNvCxnSpPr>
          <p:nvPr/>
        </p:nvCxnSpPr>
        <p:spPr>
          <a:xfrm>
            <a:off x="5276519" y="2058954"/>
            <a:ext cx="1459208" cy="544364"/>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6" name="接點: 肘形 15">
            <a:extLst>
              <a:ext uri="{FF2B5EF4-FFF2-40B4-BE49-F238E27FC236}">
                <a16:creationId xmlns:a16="http://schemas.microsoft.com/office/drawing/2014/main" id="{CCA086E2-94BC-4EB1-AEFD-9A4050103B24}"/>
              </a:ext>
            </a:extLst>
          </p:cNvPr>
          <p:cNvCxnSpPr>
            <a:stCxn id="22" idx="3"/>
          </p:cNvCxnSpPr>
          <p:nvPr/>
        </p:nvCxnSpPr>
        <p:spPr>
          <a:xfrm flipV="1">
            <a:off x="5276519" y="2602356"/>
            <a:ext cx="1452566" cy="717121"/>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pic>
        <p:nvPicPr>
          <p:cNvPr id="13" name="圖片 12">
            <a:extLst>
              <a:ext uri="{FF2B5EF4-FFF2-40B4-BE49-F238E27FC236}">
                <a16:creationId xmlns:a16="http://schemas.microsoft.com/office/drawing/2014/main" id="{AD60E6A6-1A27-2AE3-2C6A-21763655A412}"/>
              </a:ext>
            </a:extLst>
          </p:cNvPr>
          <p:cNvPicPr>
            <a:picLocks/>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0800000">
            <a:off x="463343" y="1338700"/>
            <a:ext cx="900000" cy="900000"/>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圖形 13">
            <a:extLst>
              <a:ext uri="{FF2B5EF4-FFF2-40B4-BE49-F238E27FC236}">
                <a16:creationId xmlns:a16="http://schemas.microsoft.com/office/drawing/2014/main" id="{C5F2295A-AAD5-856C-6382-A615D4D1ED4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4583" y="1484597"/>
            <a:ext cx="691217" cy="598019"/>
          </a:xfrm>
          <a:prstGeom prst="rect">
            <a:avLst/>
          </a:prstGeom>
        </p:spPr>
      </p:pic>
      <p:sp>
        <p:nvSpPr>
          <p:cNvPr id="18" name="文字方塊 17">
            <a:extLst>
              <a:ext uri="{FF2B5EF4-FFF2-40B4-BE49-F238E27FC236}">
                <a16:creationId xmlns:a16="http://schemas.microsoft.com/office/drawing/2014/main" id="{4EA588F1-0292-E4F0-7486-1650A91D645F}"/>
              </a:ext>
            </a:extLst>
          </p:cNvPr>
          <p:cNvSpPr txBox="1"/>
          <p:nvPr/>
        </p:nvSpPr>
        <p:spPr>
          <a:xfrm>
            <a:off x="412217" y="2311550"/>
            <a:ext cx="3097200" cy="1829925"/>
          </a:xfrm>
          <a:prstGeom prst="rect">
            <a:avLst/>
          </a:prstGeom>
          <a:noFill/>
        </p:spPr>
        <p:txBody>
          <a:bodyPr wrap="square">
            <a:spAutoFit/>
          </a:bodyPr>
          <a:lstStyle/>
          <a:p>
            <a:pPr>
              <a:lnSpc>
                <a:spcPct val="130000"/>
              </a:lnSpc>
              <a:spcBef>
                <a:spcPts val="600"/>
              </a:spcBef>
            </a:pPr>
            <a:r>
              <a:rPr lang="en-US" altLang="zh-TW" sz="11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The general network 1GbE network speed can no longer fit the basic storage needs of today's enterprises. Therefore, the new TS-410E NAS is standard equipped with two 2.5 GbE network ports. In addition, through Port </a:t>
            </a:r>
            <a:r>
              <a:rPr lang="en-US" altLang="zh-TW" sz="1100" err="1">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Trunking</a:t>
            </a:r>
            <a:r>
              <a:rPr lang="en-US" altLang="zh-TW" sz="11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 network link aggregation, the NAS can provide up to 5 Gbps data transmission bandwidth in a multi-client environment.</a:t>
            </a:r>
          </a:p>
        </p:txBody>
      </p:sp>
      <p:pic>
        <p:nvPicPr>
          <p:cNvPr id="25" name="圖片 24" descr="一張含有 電子用品 的圖片&#10;&#10;自動產生的描述">
            <a:extLst>
              <a:ext uri="{FF2B5EF4-FFF2-40B4-BE49-F238E27FC236}">
                <a16:creationId xmlns:a16="http://schemas.microsoft.com/office/drawing/2014/main" id="{C082FB42-4725-4622-BFF3-A91996576E4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46427" t="26275" r="45014" b="62555"/>
          <a:stretch/>
        </p:blipFill>
        <p:spPr>
          <a:xfrm>
            <a:off x="6587705" y="2010127"/>
            <a:ext cx="1454276" cy="1186384"/>
          </a:xfrm>
          <a:prstGeom prst="rect">
            <a:avLst/>
          </a:prstGeom>
          <a:scene3d>
            <a:camera prst="orthographicFront">
              <a:rot lat="0" lon="0" rev="5400000"/>
            </a:camera>
            <a:lightRig rig="threePt" dir="t"/>
          </a:scene3d>
        </p:spPr>
      </p:pic>
      <p:sp>
        <p:nvSpPr>
          <p:cNvPr id="19" name="矩形 18">
            <a:extLst>
              <a:ext uri="{FF2B5EF4-FFF2-40B4-BE49-F238E27FC236}">
                <a16:creationId xmlns:a16="http://schemas.microsoft.com/office/drawing/2014/main" id="{5195E72E-ADB3-DC9D-B9C6-A8EA57FE73B7}"/>
              </a:ext>
            </a:extLst>
          </p:cNvPr>
          <p:cNvSpPr/>
          <p:nvPr/>
        </p:nvSpPr>
        <p:spPr>
          <a:xfrm>
            <a:off x="6706124" y="1876213"/>
            <a:ext cx="1208516" cy="1443264"/>
          </a:xfrm>
          <a:prstGeom prst="rect">
            <a:avLst/>
          </a:prstGeom>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schemeClr val="tx1"/>
              </a:solidFill>
            </a:endParaRPr>
          </a:p>
        </p:txBody>
      </p:sp>
    </p:spTree>
    <p:extLst>
      <p:ext uri="{BB962C8B-B14F-4D97-AF65-F5344CB8AC3E}">
        <p14:creationId xmlns:p14="http://schemas.microsoft.com/office/powerpoint/2010/main" val="481889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圓角 5">
            <a:extLst>
              <a:ext uri="{FF2B5EF4-FFF2-40B4-BE49-F238E27FC236}">
                <a16:creationId xmlns:a16="http://schemas.microsoft.com/office/drawing/2014/main" id="{60F9B703-E22B-4837-989C-01B91E6B1EFF}"/>
              </a:ext>
            </a:extLst>
          </p:cNvPr>
          <p:cNvSpPr/>
          <p:nvPr/>
        </p:nvSpPr>
        <p:spPr>
          <a:xfrm>
            <a:off x="527043" y="3538026"/>
            <a:ext cx="629262" cy="630988"/>
          </a:xfrm>
          <a:prstGeom prst="roundRect">
            <a:avLst>
              <a:gd name="adj" fmla="val 9592"/>
            </a:avLst>
          </a:prstGeom>
          <a:noFill/>
          <a:ln w="12700">
            <a:solidFill>
              <a:srgbClr val="1E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圓角 42">
            <a:extLst>
              <a:ext uri="{FF2B5EF4-FFF2-40B4-BE49-F238E27FC236}">
                <a16:creationId xmlns:a16="http://schemas.microsoft.com/office/drawing/2014/main" id="{34C09408-D7C9-B38A-0D9B-3774FE36F5E3}"/>
              </a:ext>
            </a:extLst>
          </p:cNvPr>
          <p:cNvSpPr/>
          <p:nvPr/>
        </p:nvSpPr>
        <p:spPr>
          <a:xfrm>
            <a:off x="3483801" y="3538026"/>
            <a:ext cx="629262" cy="630988"/>
          </a:xfrm>
          <a:prstGeom prst="roundRect">
            <a:avLst>
              <a:gd name="adj" fmla="val 9592"/>
            </a:avLst>
          </a:prstGeom>
          <a:noFill/>
          <a:ln w="12700">
            <a:solidFill>
              <a:srgbClr val="1E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圓角 43">
            <a:extLst>
              <a:ext uri="{FF2B5EF4-FFF2-40B4-BE49-F238E27FC236}">
                <a16:creationId xmlns:a16="http://schemas.microsoft.com/office/drawing/2014/main" id="{BEE77F3A-B65B-0284-151C-21FE4FA936C5}"/>
              </a:ext>
            </a:extLst>
          </p:cNvPr>
          <p:cNvSpPr/>
          <p:nvPr/>
        </p:nvSpPr>
        <p:spPr>
          <a:xfrm>
            <a:off x="2498215" y="3538026"/>
            <a:ext cx="629262" cy="630988"/>
          </a:xfrm>
          <a:prstGeom prst="roundRect">
            <a:avLst>
              <a:gd name="adj" fmla="val 9592"/>
            </a:avLst>
          </a:prstGeom>
          <a:noFill/>
          <a:ln w="12700">
            <a:solidFill>
              <a:srgbClr val="1E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圓角 44">
            <a:extLst>
              <a:ext uri="{FF2B5EF4-FFF2-40B4-BE49-F238E27FC236}">
                <a16:creationId xmlns:a16="http://schemas.microsoft.com/office/drawing/2014/main" id="{3FDBF8D7-9F31-3B65-E8C0-72767AA5135B}"/>
              </a:ext>
            </a:extLst>
          </p:cNvPr>
          <p:cNvSpPr/>
          <p:nvPr/>
        </p:nvSpPr>
        <p:spPr>
          <a:xfrm>
            <a:off x="1512629" y="3538026"/>
            <a:ext cx="629262" cy="630988"/>
          </a:xfrm>
          <a:prstGeom prst="roundRect">
            <a:avLst>
              <a:gd name="adj" fmla="val 9592"/>
            </a:avLst>
          </a:prstGeom>
          <a:noFill/>
          <a:ln w="12700">
            <a:solidFill>
              <a:srgbClr val="1E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0" name="圖片 29" descr="一張含有 電子用品 的圖片&#10;&#10;自動產生的描述">
            <a:extLst>
              <a:ext uri="{FF2B5EF4-FFF2-40B4-BE49-F238E27FC236}">
                <a16:creationId xmlns:a16="http://schemas.microsoft.com/office/drawing/2014/main" id="{B8AE184A-79B7-4B49-06C2-5E8539818D5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63462" y="760806"/>
            <a:ext cx="1631175" cy="4074576"/>
          </a:xfrm>
          <a:prstGeom prst="rect">
            <a:avLst/>
          </a:prstGeom>
        </p:spPr>
      </p:pic>
      <p:sp>
        <p:nvSpPr>
          <p:cNvPr id="2" name="標題 1"/>
          <p:cNvSpPr>
            <a:spLocks noGrp="1"/>
          </p:cNvSpPr>
          <p:nvPr>
            <p:ph type="title"/>
          </p:nvPr>
        </p:nvSpPr>
        <p:spPr/>
        <p:txBody>
          <a:bodyPr>
            <a:normAutofit fontScale="90000"/>
          </a:bodyPr>
          <a:lstStyle/>
          <a:p>
            <a:pPr algn="l"/>
            <a:r>
              <a:rPr lang="sv-SE" altLang="zh-TW">
                <a:latin typeface="Arial" panose="020B0604020202020204" pitchFamily="34" charset="0"/>
                <a:ea typeface="微軟正黑體" panose="020B0604030504040204" pitchFamily="34" charset="-120"/>
                <a:cs typeface="+mn-ea"/>
                <a:sym typeface="Arial" panose="020B0604020202020204" pitchFamily="34" charset="0"/>
              </a:rPr>
              <a:t>4 ports USB 3.2 Gen 2 (10Gbps) </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0" name="文字方塊 39">
            <a:extLst>
              <a:ext uri="{FF2B5EF4-FFF2-40B4-BE49-F238E27FC236}">
                <a16:creationId xmlns:a16="http://schemas.microsoft.com/office/drawing/2014/main" id="{7916C880-8C3B-430E-B4EA-D918BF251897}"/>
              </a:ext>
            </a:extLst>
          </p:cNvPr>
          <p:cNvSpPr txBox="1"/>
          <p:nvPr/>
        </p:nvSpPr>
        <p:spPr>
          <a:xfrm>
            <a:off x="6423826" y="3302538"/>
            <a:ext cx="2028525" cy="3558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fontAlgn="b">
              <a:lnSpc>
                <a:spcPct val="130000"/>
              </a:lnSpc>
              <a:spcBef>
                <a:spcPts val="600"/>
              </a:spcBef>
              <a:defRPr sz="1800" b="1">
                <a:solidFill>
                  <a:srgbClr val="744922"/>
                </a:solidFill>
                <a:ea typeface="微軟正黑體"/>
                <a:cs typeface="+mn-ea"/>
              </a:defRPr>
            </a:lvl1pPr>
          </a:lstStyle>
          <a:p>
            <a:pPr algn="ctr"/>
            <a:r>
              <a:rPr lang="fr-FR" altLang="zh-TW" sz="1600">
                <a:sym typeface="Arial" panose="020B0604020202020204" pitchFamily="34" charset="0"/>
              </a:rPr>
              <a:t>USB 3.2 Gen 2 port</a:t>
            </a:r>
          </a:p>
        </p:txBody>
      </p:sp>
      <p:sp>
        <p:nvSpPr>
          <p:cNvPr id="41" name="文字方塊 40">
            <a:extLst>
              <a:ext uri="{FF2B5EF4-FFF2-40B4-BE49-F238E27FC236}">
                <a16:creationId xmlns:a16="http://schemas.microsoft.com/office/drawing/2014/main" id="{4143B032-5714-40F9-9590-43BD9D05C64B}"/>
              </a:ext>
            </a:extLst>
          </p:cNvPr>
          <p:cNvSpPr txBox="1"/>
          <p:nvPr/>
        </p:nvSpPr>
        <p:spPr>
          <a:xfrm>
            <a:off x="1326392" y="1318481"/>
            <a:ext cx="2869492" cy="8520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600"/>
              </a:spcBef>
            </a:pPr>
            <a:r>
              <a:rPr lang="en-US" altLang="zh-TW" sz="1800" b="1">
                <a:solidFill>
                  <a:srgbClr val="744922"/>
                </a:solidFill>
                <a:ea typeface="微軟正黑體"/>
                <a:cs typeface="+mn-ea"/>
                <a:sym typeface="Arial" panose="020B0604020202020204" pitchFamily="34" charset="0"/>
              </a:rPr>
              <a:t>4 ports USB 3.2 Gen 2</a:t>
            </a:r>
          </a:p>
          <a:p>
            <a:pPr>
              <a:lnSpc>
                <a:spcPct val="130000"/>
              </a:lnSpc>
              <a:spcBef>
                <a:spcPts val="600"/>
              </a:spcBef>
            </a:pPr>
            <a:endParaRPr lang="zh-TW" altLang="en-US" sz="1800" b="1">
              <a:solidFill>
                <a:srgbClr val="744922"/>
              </a:solidFill>
              <a:ea typeface="微軟正黑體"/>
              <a:cs typeface="+mn-ea"/>
              <a:sym typeface="Arial" panose="020B0604020202020204" pitchFamily="34" charset="0"/>
            </a:endParaRPr>
          </a:p>
        </p:txBody>
      </p:sp>
      <p:sp>
        <p:nvSpPr>
          <p:cNvPr id="11" name="文字方塊 10">
            <a:extLst>
              <a:ext uri="{FF2B5EF4-FFF2-40B4-BE49-F238E27FC236}">
                <a16:creationId xmlns:a16="http://schemas.microsoft.com/office/drawing/2014/main" id="{76E20080-C65F-4846-B8A5-36CC04E4CD0F}"/>
              </a:ext>
            </a:extLst>
          </p:cNvPr>
          <p:cNvSpPr txBox="1"/>
          <p:nvPr/>
        </p:nvSpPr>
        <p:spPr>
          <a:xfrm>
            <a:off x="2503370" y="3892997"/>
            <a:ext cx="619881" cy="307777"/>
          </a:xfrm>
          <a:prstGeom prst="rect">
            <a:avLst/>
          </a:prstGeom>
          <a:noFill/>
        </p:spPr>
        <p:txBody>
          <a:bodyPr wrap="square" rtlCol="0">
            <a:spAutoFit/>
          </a:bodyPr>
          <a:lstStyle/>
          <a:p>
            <a:pPr algn="ctr"/>
            <a:r>
              <a:rPr lang="en-US" altLang="zh-TW" b="1"/>
              <a:t>UPS</a:t>
            </a:r>
            <a:endParaRPr lang="zh-TW" altLang="en-US" b="1"/>
          </a:p>
        </p:txBody>
      </p:sp>
      <p:pic>
        <p:nvPicPr>
          <p:cNvPr id="29" name="圖片 28" descr="一張含有 電子用品 的圖片&#10;&#10;自動產生的描述">
            <a:extLst>
              <a:ext uri="{FF2B5EF4-FFF2-40B4-BE49-F238E27FC236}">
                <a16:creationId xmlns:a16="http://schemas.microsoft.com/office/drawing/2014/main" id="{BC25231D-7800-41C7-9CC7-D72B4864EA4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45733" t="37768" r="44510" b="42505"/>
          <a:stretch/>
        </p:blipFill>
        <p:spPr>
          <a:xfrm>
            <a:off x="6855187" y="1965000"/>
            <a:ext cx="1165804" cy="1473428"/>
          </a:xfrm>
          <a:prstGeom prst="rect">
            <a:avLst/>
          </a:prstGeom>
          <a:scene3d>
            <a:camera prst="orthographicFront">
              <a:rot lat="0" lon="0" rev="5400000"/>
            </a:camera>
            <a:lightRig rig="threePt" dir="t"/>
          </a:scene3d>
        </p:spPr>
      </p:pic>
      <p:sp>
        <p:nvSpPr>
          <p:cNvPr id="26" name="文字方塊 25">
            <a:extLst>
              <a:ext uri="{FF2B5EF4-FFF2-40B4-BE49-F238E27FC236}">
                <a16:creationId xmlns:a16="http://schemas.microsoft.com/office/drawing/2014/main" id="{C8E28A02-47A4-1556-F9F5-01B17C606C0E}"/>
              </a:ext>
            </a:extLst>
          </p:cNvPr>
          <p:cNvSpPr txBox="1"/>
          <p:nvPr/>
        </p:nvSpPr>
        <p:spPr>
          <a:xfrm>
            <a:off x="345439" y="2054206"/>
            <a:ext cx="4320607" cy="1271823"/>
          </a:xfrm>
          <a:prstGeom prst="rect">
            <a:avLst/>
          </a:prstGeom>
          <a:noFill/>
        </p:spPr>
        <p:txBody>
          <a:bodyPr wrap="square">
            <a:spAutoFit/>
          </a:bodyPr>
          <a:lstStyle/>
          <a:p>
            <a:pPr>
              <a:lnSpc>
                <a:spcPct val="130000"/>
              </a:lnSpc>
              <a:spcBef>
                <a:spcPts val="600"/>
              </a:spcBef>
            </a:pPr>
            <a:r>
              <a:rPr lang="en-US" altLang="zh-TW" sz="10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In addition to connecting to QNAP TL USB JBOD for capacity expansion or backup, it provides a smoother file transfer experience than a general NAS. You can use HDMI to connect the screen, and the USB interface can also be connected to a keyboard and mouse to operate directly or as a PC. It can also be connected to a UPS to keep the system continue. A sufficient number of USB ports to meet the needs of various situations.</a:t>
            </a:r>
            <a:endParaRPr lang="zh-TW" altLang="zh-TW" sz="7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8" name="圖片 27">
            <a:extLst>
              <a:ext uri="{FF2B5EF4-FFF2-40B4-BE49-F238E27FC236}">
                <a16:creationId xmlns:a16="http://schemas.microsoft.com/office/drawing/2014/main" id="{8FE273C4-3DE1-74BC-F393-BF7C17ADDED6}"/>
              </a:ext>
            </a:extLst>
          </p:cNvPr>
          <p:cNvPicPr>
            <a:picLocks/>
          </p:cNvPicPr>
          <p:nvPr/>
        </p:nvPicPr>
        <p:blipFill>
          <a:blip r:embed="rId5"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0800000">
            <a:off x="380685" y="1106129"/>
            <a:ext cx="900000" cy="900000"/>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1" name="矩形 30">
            <a:extLst>
              <a:ext uri="{FF2B5EF4-FFF2-40B4-BE49-F238E27FC236}">
                <a16:creationId xmlns:a16="http://schemas.microsoft.com/office/drawing/2014/main" id="{B3BCB00B-C79E-F7E8-2414-F7A6CA31E37A}"/>
              </a:ext>
            </a:extLst>
          </p:cNvPr>
          <p:cNvSpPr/>
          <p:nvPr/>
        </p:nvSpPr>
        <p:spPr>
          <a:xfrm>
            <a:off x="5405101" y="2282614"/>
            <a:ext cx="533635" cy="812800"/>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32" name="接點: 肘形 31">
            <a:extLst>
              <a:ext uri="{FF2B5EF4-FFF2-40B4-BE49-F238E27FC236}">
                <a16:creationId xmlns:a16="http://schemas.microsoft.com/office/drawing/2014/main" id="{397D7F58-E193-A58B-2767-E2C85185C1EB}"/>
              </a:ext>
            </a:extLst>
          </p:cNvPr>
          <p:cNvCxnSpPr>
            <a:cxnSpLocks/>
            <a:stCxn id="31" idx="3"/>
          </p:cNvCxnSpPr>
          <p:nvPr/>
        </p:nvCxnSpPr>
        <p:spPr>
          <a:xfrm>
            <a:off x="5938736" y="2689014"/>
            <a:ext cx="753317" cy="12700"/>
          </a:xfrm>
          <a:prstGeom prst="bentConnector3">
            <a:avLst>
              <a:gd name="adj1" fmla="val 548"/>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pic>
        <p:nvPicPr>
          <p:cNvPr id="12" name="圖形 11">
            <a:extLst>
              <a:ext uri="{FF2B5EF4-FFF2-40B4-BE49-F238E27FC236}">
                <a16:creationId xmlns:a16="http://schemas.microsoft.com/office/drawing/2014/main" id="{59626065-AA7F-A62E-BC66-AEECB9FA74A7}"/>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74659" y="1404795"/>
            <a:ext cx="717866" cy="302668"/>
          </a:xfrm>
          <a:prstGeom prst="rect">
            <a:avLst/>
          </a:prstGeom>
        </p:spPr>
      </p:pic>
      <p:pic>
        <p:nvPicPr>
          <p:cNvPr id="55" name="圖形 54">
            <a:extLst>
              <a:ext uri="{FF2B5EF4-FFF2-40B4-BE49-F238E27FC236}">
                <a16:creationId xmlns:a16="http://schemas.microsoft.com/office/drawing/2014/main" id="{62B7B56F-414C-EEEA-85DE-9A9FFFF75B59}"/>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97691" y="3617957"/>
            <a:ext cx="482812" cy="520364"/>
          </a:xfrm>
          <a:prstGeom prst="rect">
            <a:avLst/>
          </a:prstGeom>
        </p:spPr>
      </p:pic>
      <p:grpSp>
        <p:nvGrpSpPr>
          <p:cNvPr id="59" name="群組 58">
            <a:extLst>
              <a:ext uri="{FF2B5EF4-FFF2-40B4-BE49-F238E27FC236}">
                <a16:creationId xmlns:a16="http://schemas.microsoft.com/office/drawing/2014/main" id="{8C6258F6-67FC-189E-DD7D-3D56BE6E38D8}"/>
              </a:ext>
            </a:extLst>
          </p:cNvPr>
          <p:cNvGrpSpPr/>
          <p:nvPr/>
        </p:nvGrpSpPr>
        <p:grpSpPr>
          <a:xfrm>
            <a:off x="3500573" y="3625586"/>
            <a:ext cx="605716" cy="471236"/>
            <a:chOff x="3420367" y="3706507"/>
            <a:chExt cx="642974" cy="500222"/>
          </a:xfrm>
        </p:grpSpPr>
        <p:sp>
          <p:nvSpPr>
            <p:cNvPr id="27" name="文字方塊 26">
              <a:extLst>
                <a:ext uri="{FF2B5EF4-FFF2-40B4-BE49-F238E27FC236}">
                  <a16:creationId xmlns:a16="http://schemas.microsoft.com/office/drawing/2014/main" id="{F5153364-0B69-4E19-BAF5-73F985FE5BFB}"/>
                </a:ext>
              </a:extLst>
            </p:cNvPr>
            <p:cNvSpPr txBox="1"/>
            <p:nvPr/>
          </p:nvSpPr>
          <p:spPr>
            <a:xfrm>
              <a:off x="3420367" y="3818118"/>
              <a:ext cx="642974" cy="276999"/>
            </a:xfrm>
            <a:prstGeom prst="rect">
              <a:avLst/>
            </a:prstGeom>
            <a:noFill/>
          </p:spPr>
          <p:txBody>
            <a:bodyPr wrap="square" rtlCol="0">
              <a:spAutoFit/>
            </a:bodyPr>
            <a:lstStyle/>
            <a:p>
              <a:r>
                <a:rPr lang="en-US" altLang="zh-TW" sz="1100" b="1"/>
                <a:t>JBOD</a:t>
              </a:r>
              <a:endParaRPr lang="zh-TW" altLang="en-US" sz="1100" b="1"/>
            </a:p>
          </p:txBody>
        </p:sp>
        <p:pic>
          <p:nvPicPr>
            <p:cNvPr id="58" name="圖形 57">
              <a:extLst>
                <a:ext uri="{FF2B5EF4-FFF2-40B4-BE49-F238E27FC236}">
                  <a16:creationId xmlns:a16="http://schemas.microsoft.com/office/drawing/2014/main" id="{D17B530F-5C70-2FA2-3006-F12C59139772}"/>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3459495" y="3706507"/>
              <a:ext cx="551171" cy="500222"/>
            </a:xfrm>
            <a:prstGeom prst="rect">
              <a:avLst/>
            </a:prstGeom>
          </p:spPr>
        </p:pic>
      </p:grpSp>
      <p:pic>
        <p:nvPicPr>
          <p:cNvPr id="65" name="圖形 64">
            <a:extLst>
              <a:ext uri="{FF2B5EF4-FFF2-40B4-BE49-F238E27FC236}">
                <a16:creationId xmlns:a16="http://schemas.microsoft.com/office/drawing/2014/main" id="{D82FAB5E-9FB8-2206-8E8B-252DDF3C78AF}"/>
              </a:ext>
            </a:extLst>
          </p:cNvPr>
          <p:cNvPicPr>
            <a:picLocks noChangeAspect="1"/>
          </p:cNvPicPr>
          <p:nvPr/>
        </p:nvPicPr>
        <p:blipFill>
          <a:blip r:embed="rId12" cstate="screen">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1560096" y="3695860"/>
            <a:ext cx="527573" cy="322911"/>
          </a:xfrm>
          <a:prstGeom prst="rect">
            <a:avLst/>
          </a:prstGeom>
        </p:spPr>
      </p:pic>
      <p:pic>
        <p:nvPicPr>
          <p:cNvPr id="67" name="圖形 66">
            <a:extLst>
              <a:ext uri="{FF2B5EF4-FFF2-40B4-BE49-F238E27FC236}">
                <a16:creationId xmlns:a16="http://schemas.microsoft.com/office/drawing/2014/main" id="{2CD29C5D-23C9-29D8-07DD-A6D6FE92EFB7}"/>
              </a:ext>
            </a:extLst>
          </p:cNvPr>
          <p:cNvPicPr>
            <a:picLocks noChangeAspect="1"/>
          </p:cNvPicPr>
          <p:nvPr/>
        </p:nvPicPr>
        <p:blipFill>
          <a:blip r:embed="rId14" cstate="screen">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2696995" y="3589997"/>
            <a:ext cx="246576" cy="363139"/>
          </a:xfrm>
          <a:prstGeom prst="rect">
            <a:avLst/>
          </a:prstGeom>
        </p:spPr>
      </p:pic>
      <p:sp>
        <p:nvSpPr>
          <p:cNvPr id="68" name="矩形 67">
            <a:extLst>
              <a:ext uri="{FF2B5EF4-FFF2-40B4-BE49-F238E27FC236}">
                <a16:creationId xmlns:a16="http://schemas.microsoft.com/office/drawing/2014/main" id="{31470C76-38E0-0EB4-5478-BB82CD631720}"/>
              </a:ext>
            </a:extLst>
          </p:cNvPr>
          <p:cNvSpPr/>
          <p:nvPr/>
        </p:nvSpPr>
        <p:spPr>
          <a:xfrm>
            <a:off x="6702737" y="2123116"/>
            <a:ext cx="1462516" cy="1154022"/>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671594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en-US" altLang="zh-TW">
                <a:latin typeface="Arial" panose="020B0604020202020204" pitchFamily="34" charset="0"/>
                <a:ea typeface="微軟正黑體" panose="020B0604030504040204" pitchFamily="34" charset="-120"/>
                <a:cs typeface="+mn-ea"/>
                <a:sym typeface="Arial" panose="020B0604020202020204" pitchFamily="34" charset="0"/>
              </a:rPr>
              <a:t>Support HDMI 4K screen output</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1" name="文字方塊 40">
            <a:extLst>
              <a:ext uri="{FF2B5EF4-FFF2-40B4-BE49-F238E27FC236}">
                <a16:creationId xmlns:a16="http://schemas.microsoft.com/office/drawing/2014/main" id="{4143B032-5714-40F9-9590-43BD9D05C64B}"/>
              </a:ext>
            </a:extLst>
          </p:cNvPr>
          <p:cNvSpPr txBox="1"/>
          <p:nvPr/>
        </p:nvSpPr>
        <p:spPr>
          <a:xfrm>
            <a:off x="286011" y="1876814"/>
            <a:ext cx="5128103" cy="7006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600"/>
              </a:spcBef>
            </a:pPr>
            <a:r>
              <a:rPr lang="en-US" altLang="zh-TW" sz="105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The HDMI connects to the screen as a monitor. When USB connects to a keyboard and mouse simultaneously, it can use as a PC, and the </a:t>
            </a:r>
            <a:r>
              <a:rPr lang="en-US" altLang="zh-TW" sz="1050" err="1">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HybridDesk</a:t>
            </a:r>
            <a:r>
              <a:rPr lang="en-US" altLang="zh-TW" sz="105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 Station can install to turn it into a home theater.</a:t>
            </a:r>
            <a:endParaRPr lang="zh-TW" sz="8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5" name="圖片 4">
            <a:extLst>
              <a:ext uri="{FF2B5EF4-FFF2-40B4-BE49-F238E27FC236}">
                <a16:creationId xmlns:a16="http://schemas.microsoft.com/office/drawing/2014/main" id="{4680CF8C-03D1-4A0E-A17D-FBA9330FCB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2994" y="2826175"/>
            <a:ext cx="2125336" cy="1416890"/>
          </a:xfrm>
          <a:prstGeom prst="rect">
            <a:avLst/>
          </a:prstGeom>
          <a:ln>
            <a:noFill/>
          </a:ln>
          <a:effectLst>
            <a:softEdge rad="112500"/>
          </a:effectLst>
        </p:spPr>
      </p:pic>
      <p:grpSp>
        <p:nvGrpSpPr>
          <p:cNvPr id="10" name="群組 9">
            <a:extLst>
              <a:ext uri="{FF2B5EF4-FFF2-40B4-BE49-F238E27FC236}">
                <a16:creationId xmlns:a16="http://schemas.microsoft.com/office/drawing/2014/main" id="{F62C165A-7B7C-46B2-BA7C-1A8C2E34F9D9}"/>
              </a:ext>
            </a:extLst>
          </p:cNvPr>
          <p:cNvGrpSpPr/>
          <p:nvPr/>
        </p:nvGrpSpPr>
        <p:grpSpPr>
          <a:xfrm>
            <a:off x="2195988" y="2942749"/>
            <a:ext cx="2808352" cy="1763406"/>
            <a:chOff x="4754878" y="2273495"/>
            <a:chExt cx="4167373" cy="2714348"/>
          </a:xfrm>
        </p:grpSpPr>
        <p:pic>
          <p:nvPicPr>
            <p:cNvPr id="11" name="圖片 10">
              <a:extLst>
                <a:ext uri="{FF2B5EF4-FFF2-40B4-BE49-F238E27FC236}">
                  <a16:creationId xmlns:a16="http://schemas.microsoft.com/office/drawing/2014/main" id="{D93F5B6A-57AA-4B2D-94EE-15F8B9A7A47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54878" y="2273495"/>
              <a:ext cx="4167373" cy="2714348"/>
            </a:xfrm>
            <a:prstGeom prst="rect">
              <a:avLst/>
            </a:prstGeom>
          </p:spPr>
        </p:pic>
        <p:sp>
          <p:nvSpPr>
            <p:cNvPr id="12" name="矩形 11">
              <a:extLst>
                <a:ext uri="{FF2B5EF4-FFF2-40B4-BE49-F238E27FC236}">
                  <a16:creationId xmlns:a16="http://schemas.microsoft.com/office/drawing/2014/main" id="{2F6280FD-54A9-4DA3-975B-5FEAF020615E}"/>
                </a:ext>
              </a:extLst>
            </p:cNvPr>
            <p:cNvSpPr/>
            <p:nvPr/>
          </p:nvSpPr>
          <p:spPr>
            <a:xfrm>
              <a:off x="4810573" y="2326752"/>
              <a:ext cx="4063552" cy="238581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5" name="圖片 14" descr="一張含有 文字, 室內, 電子用品, 顯示 的圖片&#10;&#10;自動產生的描述">
              <a:extLst>
                <a:ext uri="{FF2B5EF4-FFF2-40B4-BE49-F238E27FC236}">
                  <a16:creationId xmlns:a16="http://schemas.microsoft.com/office/drawing/2014/main" id="{71BE4475-29E8-45B6-B5DF-71FBC70C16D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8671" t="5501" r="9010" b="11855"/>
            <a:stretch/>
          </p:blipFill>
          <p:spPr>
            <a:xfrm>
              <a:off x="4810573" y="2321041"/>
              <a:ext cx="4063552" cy="2345159"/>
            </a:xfrm>
            <a:prstGeom prst="rect">
              <a:avLst/>
            </a:prstGeom>
            <a:effectLst/>
          </p:spPr>
        </p:pic>
      </p:grpSp>
      <p:pic>
        <p:nvPicPr>
          <p:cNvPr id="18" name="圖片 17" descr="一張含有 電子用品 的圖片&#10;&#10;自動產生的描述">
            <a:extLst>
              <a:ext uri="{FF2B5EF4-FFF2-40B4-BE49-F238E27FC236}">
                <a16:creationId xmlns:a16="http://schemas.microsoft.com/office/drawing/2014/main" id="{6D95C26F-B8A1-4B3E-91AB-DEC0B707DFF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46706" t="19198" r="45555" b="73003"/>
          <a:stretch/>
        </p:blipFill>
        <p:spPr>
          <a:xfrm>
            <a:off x="6920145" y="1825324"/>
            <a:ext cx="1667342" cy="1050245"/>
          </a:xfrm>
          <a:prstGeom prst="rect">
            <a:avLst/>
          </a:prstGeom>
          <a:scene3d>
            <a:camera prst="orthographicFront">
              <a:rot lat="0" lon="0" rev="5400000"/>
            </a:camera>
            <a:lightRig rig="threePt" dir="t"/>
          </a:scene3d>
        </p:spPr>
      </p:pic>
      <p:sp>
        <p:nvSpPr>
          <p:cNvPr id="13" name="文字方塊 12">
            <a:extLst>
              <a:ext uri="{FF2B5EF4-FFF2-40B4-BE49-F238E27FC236}">
                <a16:creationId xmlns:a16="http://schemas.microsoft.com/office/drawing/2014/main" id="{877D7909-6A74-3DEF-6791-0DC6872A7536}"/>
              </a:ext>
            </a:extLst>
          </p:cNvPr>
          <p:cNvSpPr txBox="1"/>
          <p:nvPr/>
        </p:nvSpPr>
        <p:spPr>
          <a:xfrm>
            <a:off x="1231720" y="1169333"/>
            <a:ext cx="4632611" cy="776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600"/>
              </a:spcBef>
            </a:pPr>
            <a:r>
              <a:rPr lang="en-US" altLang="zh-TW" sz="1600" b="1">
                <a:solidFill>
                  <a:srgbClr val="744922"/>
                </a:solidFill>
                <a:ea typeface="微軟正黑體"/>
                <a:cs typeface="+mn-ea"/>
                <a:sym typeface="Arial" panose="020B0604020202020204" pitchFamily="34" charset="0"/>
              </a:rPr>
              <a:t>HDMI monitor output with 4K resolution</a:t>
            </a:r>
          </a:p>
          <a:p>
            <a:pPr>
              <a:lnSpc>
                <a:spcPct val="130000"/>
              </a:lnSpc>
              <a:spcBef>
                <a:spcPts val="600"/>
              </a:spcBef>
            </a:pPr>
            <a:endParaRPr lang="zh-TW" altLang="en-US" sz="1600" b="1">
              <a:solidFill>
                <a:srgbClr val="744922"/>
              </a:solidFill>
              <a:ea typeface="微軟正黑體"/>
              <a:cs typeface="+mn-ea"/>
              <a:sym typeface="Arial" panose="020B0604020202020204" pitchFamily="34" charset="0"/>
            </a:endParaRPr>
          </a:p>
        </p:txBody>
      </p:sp>
      <p:pic>
        <p:nvPicPr>
          <p:cNvPr id="14" name="圖片 13">
            <a:extLst>
              <a:ext uri="{FF2B5EF4-FFF2-40B4-BE49-F238E27FC236}">
                <a16:creationId xmlns:a16="http://schemas.microsoft.com/office/drawing/2014/main" id="{295D53BF-2EE5-18B7-5D91-A996BDF73589}"/>
              </a:ext>
            </a:extLst>
          </p:cNvPr>
          <p:cNvPicPr>
            <a:picLocks/>
          </p:cNvPicPr>
          <p:nvPr/>
        </p:nvPicPr>
        <p:blipFill>
          <a:blip r:embed="rId7"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0800000">
            <a:off x="286013" y="961757"/>
            <a:ext cx="900000" cy="900000"/>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 name="圖片 19" descr="一張含有 電子用品 的圖片&#10;&#10;自動產生的描述">
            <a:extLst>
              <a:ext uri="{FF2B5EF4-FFF2-40B4-BE49-F238E27FC236}">
                <a16:creationId xmlns:a16="http://schemas.microsoft.com/office/drawing/2014/main" id="{3E8B2B68-BBCE-BA80-BCFF-43D8189A79B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368792" y="760806"/>
            <a:ext cx="1631175" cy="4074576"/>
          </a:xfrm>
          <a:prstGeom prst="rect">
            <a:avLst/>
          </a:prstGeom>
        </p:spPr>
      </p:pic>
      <p:sp>
        <p:nvSpPr>
          <p:cNvPr id="21" name="矩形 20">
            <a:extLst>
              <a:ext uri="{FF2B5EF4-FFF2-40B4-BE49-F238E27FC236}">
                <a16:creationId xmlns:a16="http://schemas.microsoft.com/office/drawing/2014/main" id="{A0DBFF7B-52E0-CF42-820A-AC3EAF746A2D}"/>
              </a:ext>
            </a:extLst>
          </p:cNvPr>
          <p:cNvSpPr/>
          <p:nvPr/>
        </p:nvSpPr>
        <p:spPr>
          <a:xfrm>
            <a:off x="5871105" y="1553284"/>
            <a:ext cx="533635" cy="302609"/>
          </a:xfrm>
          <a:prstGeom prst="rect">
            <a:avLst/>
          </a:prstGeom>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schemeClr val="tx1"/>
              </a:solidFill>
            </a:endParaRPr>
          </a:p>
        </p:txBody>
      </p:sp>
      <p:cxnSp>
        <p:nvCxnSpPr>
          <p:cNvPr id="22" name="接點: 肘形 21">
            <a:extLst>
              <a:ext uri="{FF2B5EF4-FFF2-40B4-BE49-F238E27FC236}">
                <a16:creationId xmlns:a16="http://schemas.microsoft.com/office/drawing/2014/main" id="{A2C6473B-1087-3E8B-EB46-3C2B2BFDC1B2}"/>
              </a:ext>
            </a:extLst>
          </p:cNvPr>
          <p:cNvCxnSpPr>
            <a:cxnSpLocks/>
          </p:cNvCxnSpPr>
          <p:nvPr/>
        </p:nvCxnSpPr>
        <p:spPr>
          <a:xfrm>
            <a:off x="6411514" y="1704589"/>
            <a:ext cx="819020" cy="241470"/>
          </a:xfrm>
          <a:prstGeom prst="bentConnector3">
            <a:avLst>
              <a:gd name="adj1" fmla="val 9879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23" name="矩形 22">
            <a:extLst>
              <a:ext uri="{FF2B5EF4-FFF2-40B4-BE49-F238E27FC236}">
                <a16:creationId xmlns:a16="http://schemas.microsoft.com/office/drawing/2014/main" id="{61CF8E03-61E5-55E9-E305-3FF36DE9B306}"/>
              </a:ext>
            </a:extLst>
          </p:cNvPr>
          <p:cNvSpPr/>
          <p:nvPr/>
        </p:nvSpPr>
        <p:spPr>
          <a:xfrm>
            <a:off x="7220181" y="1522413"/>
            <a:ext cx="1073766" cy="1661054"/>
          </a:xfrm>
          <a:prstGeom prst="rect">
            <a:avLst/>
          </a:prstGeom>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pic>
        <p:nvPicPr>
          <p:cNvPr id="25" name="圖形 24">
            <a:extLst>
              <a:ext uri="{FF2B5EF4-FFF2-40B4-BE49-F238E27FC236}">
                <a16:creationId xmlns:a16="http://schemas.microsoft.com/office/drawing/2014/main" id="{203143D5-79F3-3CCC-AF89-8CF9CF6FA1CB}"/>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359747" y="1286776"/>
            <a:ext cx="747770" cy="302669"/>
          </a:xfrm>
          <a:prstGeom prst="rect">
            <a:avLst/>
          </a:prstGeom>
        </p:spPr>
      </p:pic>
      <p:pic>
        <p:nvPicPr>
          <p:cNvPr id="4" name="圖片 3">
            <a:extLst>
              <a:ext uri="{FF2B5EF4-FFF2-40B4-BE49-F238E27FC236}">
                <a16:creationId xmlns:a16="http://schemas.microsoft.com/office/drawing/2014/main" id="{4986F354-77C4-E4FF-DD97-F557B4DF6C6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961830" y="2611783"/>
            <a:ext cx="720000" cy="7200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29897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90C804C-D556-042F-0F72-45B8BDEC31E9}"/>
              </a:ext>
            </a:extLst>
          </p:cNvPr>
          <p:cNvSpPr>
            <a:spLocks noGrp="1"/>
          </p:cNvSpPr>
          <p:nvPr>
            <p:ph type="title" idx="4294967295"/>
          </p:nvPr>
        </p:nvSpPr>
        <p:spPr>
          <a:xfrm>
            <a:off x="3697228" y="139696"/>
            <a:ext cx="5365812" cy="641350"/>
          </a:xfrm>
          <a:prstGeom prst="rect">
            <a:avLst/>
          </a:prstGeom>
        </p:spPr>
        <p:txBody>
          <a:bodyPr/>
          <a:lstStyle/>
          <a:p>
            <a:r>
              <a:rPr lang="en-US" altLang="zh-TW" sz="2800" b="1">
                <a:latin typeface="+mj-lt"/>
                <a:sym typeface="Arial" panose="020B0604020202020204" pitchFamily="34" charset="0"/>
              </a:rPr>
              <a:t>Supports four SATA SSD slots</a:t>
            </a:r>
            <a:br>
              <a:rPr lang="zh-TW" altLang="en-US" sz="2800" b="1">
                <a:latin typeface="+mj-lt"/>
                <a:sym typeface="Arial" panose="020B0604020202020204" pitchFamily="34" charset="0"/>
              </a:rPr>
            </a:br>
            <a:endParaRPr lang="zh-TW" altLang="en-US" sz="2800" b="1">
              <a:latin typeface="+mj-lt"/>
            </a:endParaRPr>
          </a:p>
        </p:txBody>
      </p:sp>
      <p:pic>
        <p:nvPicPr>
          <p:cNvPr id="6" name="圖片 5" descr="一張含有 電子用品, 電腦 的圖片&#10;&#10;自動產生的描述">
            <a:extLst>
              <a:ext uri="{FF2B5EF4-FFF2-40B4-BE49-F238E27FC236}">
                <a16:creationId xmlns:a16="http://schemas.microsoft.com/office/drawing/2014/main" id="{F2091C59-7B83-4EAC-B361-54A5DE448C9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8291" r="20132"/>
          <a:stretch/>
        </p:blipFill>
        <p:spPr>
          <a:xfrm>
            <a:off x="3308773" y="2066271"/>
            <a:ext cx="2346960" cy="2844446"/>
          </a:xfrm>
          <a:prstGeom prst="rect">
            <a:avLst/>
          </a:prstGeom>
        </p:spPr>
      </p:pic>
      <p:sp>
        <p:nvSpPr>
          <p:cNvPr id="3" name="梯形 2">
            <a:extLst>
              <a:ext uri="{FF2B5EF4-FFF2-40B4-BE49-F238E27FC236}">
                <a16:creationId xmlns:a16="http://schemas.microsoft.com/office/drawing/2014/main" id="{AB774249-191B-6949-B139-BC7CF01BFE3C}"/>
              </a:ext>
            </a:extLst>
          </p:cNvPr>
          <p:cNvSpPr/>
          <p:nvPr/>
        </p:nvSpPr>
        <p:spPr>
          <a:xfrm rot="16200000">
            <a:off x="4650910" y="2396896"/>
            <a:ext cx="3040812" cy="1695473"/>
          </a:xfrm>
          <a:prstGeom prst="trapezoid">
            <a:avLst>
              <a:gd name="adj" fmla="val 36312"/>
            </a:avLst>
          </a:prstGeom>
          <a:gradFill flip="none" rotWithShape="1">
            <a:gsLst>
              <a:gs pos="0">
                <a:schemeClr val="accent1">
                  <a:shade val="30000"/>
                  <a:satMod val="115000"/>
                  <a:alpha val="0"/>
                </a:schemeClr>
              </a:gs>
              <a:gs pos="50000">
                <a:schemeClr val="accent1">
                  <a:shade val="67500"/>
                  <a:satMod val="115000"/>
                  <a:alpha val="50000"/>
                </a:schemeClr>
              </a:gs>
              <a:gs pos="100000">
                <a:schemeClr val="accent1">
                  <a:shade val="100000"/>
                  <a:satMod val="11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descr="一張含有 文字, 電子用品, 電腦 的圖片&#10;&#10;自動產生的描述">
            <a:extLst>
              <a:ext uri="{FF2B5EF4-FFF2-40B4-BE49-F238E27FC236}">
                <a16:creationId xmlns:a16="http://schemas.microsoft.com/office/drawing/2014/main" id="{C1F968DC-266C-4030-8F79-26352F72C77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5839" r="37152"/>
          <a:stretch/>
        </p:blipFill>
        <p:spPr>
          <a:xfrm>
            <a:off x="6686896" y="910485"/>
            <a:ext cx="1728355" cy="4000232"/>
          </a:xfrm>
          <a:prstGeom prst="rect">
            <a:avLst/>
          </a:prstGeom>
        </p:spPr>
      </p:pic>
      <p:sp>
        <p:nvSpPr>
          <p:cNvPr id="33" name="橢圓 32">
            <a:extLst>
              <a:ext uri="{FF2B5EF4-FFF2-40B4-BE49-F238E27FC236}">
                <a16:creationId xmlns:a16="http://schemas.microsoft.com/office/drawing/2014/main" id="{B6F7095B-0E4F-4ACD-856C-88A14B21E484}"/>
              </a:ext>
            </a:extLst>
          </p:cNvPr>
          <p:cNvSpPr/>
          <p:nvPr/>
        </p:nvSpPr>
        <p:spPr>
          <a:xfrm>
            <a:off x="7814320" y="1918129"/>
            <a:ext cx="286247" cy="277871"/>
          </a:xfrm>
          <a:prstGeom prst="ellipse">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TW" b="1">
                <a:solidFill>
                  <a:schemeClr val="accent1"/>
                </a:solidFill>
                <a:latin typeface="Arial" panose="020B0604020202020204" pitchFamily="34" charset="0"/>
                <a:ea typeface="微軟正黑體" panose="020B0604030504040204" pitchFamily="34" charset="-120"/>
                <a:cs typeface="+mn-ea"/>
              </a:rPr>
              <a:t>1</a:t>
            </a:r>
            <a:endParaRPr lang="zh-TW" altLang="en-US" b="1">
              <a:solidFill>
                <a:schemeClr val="accent1"/>
              </a:solidFill>
              <a:latin typeface="Arial" panose="020B0604020202020204" pitchFamily="34" charset="0"/>
              <a:ea typeface="微軟正黑體" panose="020B0604030504040204" pitchFamily="34" charset="-120"/>
              <a:cs typeface="+mn-ea"/>
            </a:endParaRPr>
          </a:p>
        </p:txBody>
      </p:sp>
      <p:sp>
        <p:nvSpPr>
          <p:cNvPr id="34" name="橢圓 33">
            <a:extLst>
              <a:ext uri="{FF2B5EF4-FFF2-40B4-BE49-F238E27FC236}">
                <a16:creationId xmlns:a16="http://schemas.microsoft.com/office/drawing/2014/main" id="{D7C8CB5D-855C-4DCF-B49B-712172079950}"/>
              </a:ext>
            </a:extLst>
          </p:cNvPr>
          <p:cNvSpPr/>
          <p:nvPr/>
        </p:nvSpPr>
        <p:spPr>
          <a:xfrm>
            <a:off x="7803814" y="3670166"/>
            <a:ext cx="286247" cy="277871"/>
          </a:xfrm>
          <a:prstGeom prst="ellipse">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TW" b="1">
                <a:solidFill>
                  <a:schemeClr val="accent1"/>
                </a:solidFill>
                <a:latin typeface="Arial" panose="020B0604020202020204" pitchFamily="34" charset="0"/>
                <a:ea typeface="微軟正黑體" panose="020B0604030504040204" pitchFamily="34" charset="-120"/>
                <a:cs typeface="+mn-ea"/>
              </a:rPr>
              <a:t>2</a:t>
            </a:r>
            <a:endParaRPr lang="zh-TW" altLang="en-US" b="1">
              <a:solidFill>
                <a:schemeClr val="accent1"/>
              </a:solidFill>
              <a:latin typeface="Arial" panose="020B0604020202020204" pitchFamily="34" charset="0"/>
              <a:ea typeface="微軟正黑體" panose="020B0604030504040204" pitchFamily="34" charset="-120"/>
              <a:cs typeface="+mn-ea"/>
            </a:endParaRPr>
          </a:p>
        </p:txBody>
      </p:sp>
      <p:sp>
        <p:nvSpPr>
          <p:cNvPr id="36" name="橢圓 35">
            <a:extLst>
              <a:ext uri="{FF2B5EF4-FFF2-40B4-BE49-F238E27FC236}">
                <a16:creationId xmlns:a16="http://schemas.microsoft.com/office/drawing/2014/main" id="{C0B64407-689C-4FBF-986D-01D848EF60B8}"/>
              </a:ext>
            </a:extLst>
          </p:cNvPr>
          <p:cNvSpPr/>
          <p:nvPr/>
        </p:nvSpPr>
        <p:spPr>
          <a:xfrm>
            <a:off x="7478625" y="3670166"/>
            <a:ext cx="286247" cy="277871"/>
          </a:xfrm>
          <a:prstGeom prst="ellipse">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TW" b="1">
                <a:solidFill>
                  <a:schemeClr val="accent1"/>
                </a:solidFill>
                <a:latin typeface="Arial" panose="020B0604020202020204" pitchFamily="34" charset="0"/>
                <a:ea typeface="微軟正黑體" panose="020B0604030504040204" pitchFamily="34" charset="-120"/>
                <a:cs typeface="+mn-ea"/>
              </a:rPr>
              <a:t>4</a:t>
            </a:r>
            <a:endParaRPr lang="zh-TW" altLang="en-US" b="1">
              <a:solidFill>
                <a:schemeClr val="accent1"/>
              </a:solidFill>
              <a:latin typeface="Arial" panose="020B0604020202020204" pitchFamily="34" charset="0"/>
              <a:ea typeface="微軟正黑體" panose="020B0604030504040204" pitchFamily="34" charset="-120"/>
              <a:cs typeface="+mn-ea"/>
            </a:endParaRPr>
          </a:p>
        </p:txBody>
      </p:sp>
      <p:sp>
        <p:nvSpPr>
          <p:cNvPr id="39" name="橢圓 38">
            <a:extLst>
              <a:ext uri="{FF2B5EF4-FFF2-40B4-BE49-F238E27FC236}">
                <a16:creationId xmlns:a16="http://schemas.microsoft.com/office/drawing/2014/main" id="{87E50FF7-F8DC-443E-A60F-D032E1E49759}"/>
              </a:ext>
            </a:extLst>
          </p:cNvPr>
          <p:cNvSpPr/>
          <p:nvPr/>
        </p:nvSpPr>
        <p:spPr>
          <a:xfrm>
            <a:off x="7499638" y="1918130"/>
            <a:ext cx="286247" cy="277871"/>
          </a:xfrm>
          <a:prstGeom prst="ellipse">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TW" b="1">
                <a:solidFill>
                  <a:schemeClr val="accent1"/>
                </a:solidFill>
                <a:latin typeface="Arial" panose="020B0604020202020204" pitchFamily="34" charset="0"/>
                <a:ea typeface="微軟正黑體" panose="020B0604030504040204" pitchFamily="34" charset="-120"/>
                <a:cs typeface="+mn-ea"/>
              </a:rPr>
              <a:t>3</a:t>
            </a:r>
            <a:endParaRPr lang="zh-TW" altLang="en-US" b="1">
              <a:solidFill>
                <a:schemeClr val="accent1"/>
              </a:solidFill>
              <a:latin typeface="Arial" panose="020B0604020202020204" pitchFamily="34" charset="0"/>
              <a:ea typeface="微軟正黑體" panose="020B0604030504040204" pitchFamily="34" charset="-120"/>
              <a:cs typeface="+mn-ea"/>
            </a:endParaRPr>
          </a:p>
        </p:txBody>
      </p:sp>
      <p:sp>
        <p:nvSpPr>
          <p:cNvPr id="10" name="文字方塊 9">
            <a:extLst>
              <a:ext uri="{FF2B5EF4-FFF2-40B4-BE49-F238E27FC236}">
                <a16:creationId xmlns:a16="http://schemas.microsoft.com/office/drawing/2014/main" id="{52644A50-0BBE-9F61-F512-1E7DAED8A314}"/>
              </a:ext>
            </a:extLst>
          </p:cNvPr>
          <p:cNvSpPr txBox="1"/>
          <p:nvPr/>
        </p:nvSpPr>
        <p:spPr>
          <a:xfrm>
            <a:off x="4144470" y="630492"/>
            <a:ext cx="4994623" cy="3342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600"/>
              </a:spcBef>
            </a:pPr>
            <a:r>
              <a:rPr lang="en-US" altLang="zh-TW" sz="13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Four 2.5" SSD slots are visible after removing the front cover</a:t>
            </a:r>
          </a:p>
        </p:txBody>
      </p:sp>
      <p:pic>
        <p:nvPicPr>
          <p:cNvPr id="12" name="圖片 11">
            <a:extLst>
              <a:ext uri="{FF2B5EF4-FFF2-40B4-BE49-F238E27FC236}">
                <a16:creationId xmlns:a16="http://schemas.microsoft.com/office/drawing/2014/main" id="{56817513-651D-DFF7-B51A-13440066E12D}"/>
              </a:ext>
            </a:extLst>
          </p:cNvPr>
          <p:cNvPicPr>
            <a:picLocks/>
          </p:cNvPicPr>
          <p:nvPr/>
        </p:nvPicPr>
        <p:blipFill>
          <a:blip r:embed="rId5"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0800000">
            <a:off x="5929115" y="1030333"/>
            <a:ext cx="814184" cy="814184"/>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圖形 15">
            <a:extLst>
              <a:ext uri="{FF2B5EF4-FFF2-40B4-BE49-F238E27FC236}">
                <a16:creationId xmlns:a16="http://schemas.microsoft.com/office/drawing/2014/main" id="{05BCF4D5-8406-4FCF-2016-22C27E935986}"/>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012520" y="1119953"/>
            <a:ext cx="629262" cy="638870"/>
          </a:xfrm>
          <a:prstGeom prst="rect">
            <a:avLst/>
          </a:prstGeom>
        </p:spPr>
      </p:pic>
      <p:sp>
        <p:nvSpPr>
          <p:cNvPr id="5" name="文字方塊 4">
            <a:extLst>
              <a:ext uri="{FF2B5EF4-FFF2-40B4-BE49-F238E27FC236}">
                <a16:creationId xmlns:a16="http://schemas.microsoft.com/office/drawing/2014/main" id="{03E221FC-8D4F-7A5D-50D7-3C9957006E32}"/>
              </a:ext>
            </a:extLst>
          </p:cNvPr>
          <p:cNvSpPr txBox="1"/>
          <p:nvPr/>
        </p:nvSpPr>
        <p:spPr>
          <a:xfrm>
            <a:off x="4282048" y="1119953"/>
            <a:ext cx="1773190" cy="6991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a:lnSpc>
                <a:spcPct val="130000"/>
              </a:lnSpc>
              <a:spcBef>
                <a:spcPts val="600"/>
              </a:spcBef>
              <a:defRPr sz="1600" b="1">
                <a:solidFill>
                  <a:srgbClr val="744922"/>
                </a:solidFill>
                <a:ea typeface="微軟正黑體"/>
                <a:cs typeface="+mn-ea"/>
              </a:defRPr>
            </a:lvl1pPr>
          </a:lstStyle>
          <a:p>
            <a:r>
              <a:rPr lang="en-US" altLang="zh-TW"/>
              <a:t>Hot-swappable SATA slots</a:t>
            </a:r>
            <a:endParaRPr lang="zh-TW" altLang="en-US"/>
          </a:p>
        </p:txBody>
      </p:sp>
      <p:sp>
        <p:nvSpPr>
          <p:cNvPr id="14" name="矩形 13">
            <a:extLst>
              <a:ext uri="{FF2B5EF4-FFF2-40B4-BE49-F238E27FC236}">
                <a16:creationId xmlns:a16="http://schemas.microsoft.com/office/drawing/2014/main" id="{7CBD4883-5247-5363-8E6F-15FADF29F918}"/>
              </a:ext>
            </a:extLst>
          </p:cNvPr>
          <p:cNvSpPr/>
          <p:nvPr/>
        </p:nvSpPr>
        <p:spPr>
          <a:xfrm>
            <a:off x="5736899" y="2556955"/>
            <a:ext cx="1286470" cy="231020"/>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1050">
                <a:solidFill>
                  <a:schemeClr val="bg1"/>
                </a:solidFill>
                <a:latin typeface="Arial" panose="020B0604020202020204" pitchFamily="34" charset="0"/>
                <a:ea typeface="微軟正黑體" panose="020B0604030504040204" pitchFamily="34" charset="-120"/>
                <a:sym typeface="Arial" panose="020B0604020202020204" pitchFamily="34" charset="0"/>
              </a:rPr>
              <a:t>SSD LED 1~4</a:t>
            </a:r>
            <a:endParaRPr lang="zh-TW" altLang="en-US" sz="105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 name="矩形 14">
            <a:extLst>
              <a:ext uri="{FF2B5EF4-FFF2-40B4-BE49-F238E27FC236}">
                <a16:creationId xmlns:a16="http://schemas.microsoft.com/office/drawing/2014/main" id="{50E17B60-9923-518A-DF26-4470A5024EBF}"/>
              </a:ext>
            </a:extLst>
          </p:cNvPr>
          <p:cNvSpPr/>
          <p:nvPr/>
        </p:nvSpPr>
        <p:spPr>
          <a:xfrm>
            <a:off x="5866965" y="4026534"/>
            <a:ext cx="1286470" cy="231020"/>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1050">
                <a:solidFill>
                  <a:schemeClr val="bg1"/>
                </a:solidFill>
                <a:latin typeface="Arial" panose="020B0604020202020204" pitchFamily="34" charset="0"/>
                <a:ea typeface="微軟正黑體" panose="020B0604030504040204" pitchFamily="34" charset="-120"/>
                <a:sym typeface="Arial" panose="020B0604020202020204" pitchFamily="34" charset="0"/>
              </a:rPr>
              <a:t>Status</a:t>
            </a:r>
            <a:endParaRPr lang="zh-TW" altLang="en-US" sz="105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 name="矩形 16">
            <a:extLst>
              <a:ext uri="{FF2B5EF4-FFF2-40B4-BE49-F238E27FC236}">
                <a16:creationId xmlns:a16="http://schemas.microsoft.com/office/drawing/2014/main" id="{03CDD518-1684-ACF3-5808-51D7D8D31C1A}"/>
              </a:ext>
            </a:extLst>
          </p:cNvPr>
          <p:cNvSpPr/>
          <p:nvPr/>
        </p:nvSpPr>
        <p:spPr>
          <a:xfrm>
            <a:off x="5929115" y="3832527"/>
            <a:ext cx="1286470" cy="231020"/>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1050">
                <a:solidFill>
                  <a:schemeClr val="bg1"/>
                </a:solidFill>
                <a:latin typeface="Arial" panose="020B0604020202020204" pitchFamily="34" charset="0"/>
                <a:ea typeface="微軟正黑體" panose="020B0604030504040204" pitchFamily="34" charset="-120"/>
                <a:sym typeface="Arial" panose="020B0604020202020204" pitchFamily="34" charset="0"/>
              </a:rPr>
              <a:t>LAN</a:t>
            </a:r>
            <a:endParaRPr lang="zh-TW" altLang="en-US" sz="105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8" name="矩形 17">
            <a:extLst>
              <a:ext uri="{FF2B5EF4-FFF2-40B4-BE49-F238E27FC236}">
                <a16:creationId xmlns:a16="http://schemas.microsoft.com/office/drawing/2014/main" id="{8613C675-0A26-AD8E-F9A4-B596F173CA1C}"/>
              </a:ext>
            </a:extLst>
          </p:cNvPr>
          <p:cNvSpPr/>
          <p:nvPr/>
        </p:nvSpPr>
        <p:spPr>
          <a:xfrm>
            <a:off x="5929115" y="2117391"/>
            <a:ext cx="1112467" cy="230937"/>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1050">
                <a:solidFill>
                  <a:schemeClr val="bg1"/>
                </a:solidFill>
                <a:latin typeface="Arial" panose="020B0604020202020204" pitchFamily="34" charset="0"/>
                <a:ea typeface="微軟正黑體" panose="020B0604030504040204" pitchFamily="34" charset="-120"/>
                <a:sym typeface="Arial" panose="020B0604020202020204" pitchFamily="34" charset="0"/>
              </a:rPr>
              <a:t>reserved for engineering</a:t>
            </a:r>
            <a:endParaRPr lang="zh-TW" altLang="en-US" sz="105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9" name="直線接點 8">
            <a:extLst>
              <a:ext uri="{FF2B5EF4-FFF2-40B4-BE49-F238E27FC236}">
                <a16:creationId xmlns:a16="http://schemas.microsoft.com/office/drawing/2014/main" id="{BE3F3286-3800-3425-6A6E-482A8FB906A8}"/>
              </a:ext>
            </a:extLst>
          </p:cNvPr>
          <p:cNvCxnSpPr>
            <a:cxnSpLocks/>
          </p:cNvCxnSpPr>
          <p:nvPr/>
        </p:nvCxnSpPr>
        <p:spPr>
          <a:xfrm>
            <a:off x="6885107" y="2158608"/>
            <a:ext cx="46114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5" name="直線接點 24">
            <a:extLst>
              <a:ext uri="{FF2B5EF4-FFF2-40B4-BE49-F238E27FC236}">
                <a16:creationId xmlns:a16="http://schemas.microsoft.com/office/drawing/2014/main" id="{1729A3AD-851C-25B8-BD0E-63EDF6BBC02D}"/>
              </a:ext>
            </a:extLst>
          </p:cNvPr>
          <p:cNvCxnSpPr>
            <a:cxnSpLocks/>
          </p:cNvCxnSpPr>
          <p:nvPr/>
        </p:nvCxnSpPr>
        <p:spPr>
          <a:xfrm>
            <a:off x="6841737" y="2672465"/>
            <a:ext cx="311698"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19" name="群組 18">
            <a:extLst>
              <a:ext uri="{FF2B5EF4-FFF2-40B4-BE49-F238E27FC236}">
                <a16:creationId xmlns:a16="http://schemas.microsoft.com/office/drawing/2014/main" id="{550CB84A-C257-2DB9-42DF-135D8F75B682}"/>
              </a:ext>
            </a:extLst>
          </p:cNvPr>
          <p:cNvGrpSpPr/>
          <p:nvPr/>
        </p:nvGrpSpPr>
        <p:grpSpPr>
          <a:xfrm>
            <a:off x="6743299" y="3948037"/>
            <a:ext cx="410136" cy="194007"/>
            <a:chOff x="6841737" y="3948037"/>
            <a:chExt cx="311698" cy="194007"/>
          </a:xfrm>
        </p:grpSpPr>
        <p:cxnSp>
          <p:nvCxnSpPr>
            <p:cNvPr id="27" name="直線接點 26">
              <a:extLst>
                <a:ext uri="{FF2B5EF4-FFF2-40B4-BE49-F238E27FC236}">
                  <a16:creationId xmlns:a16="http://schemas.microsoft.com/office/drawing/2014/main" id="{2229C984-0E78-E419-A9E3-89292AE10460}"/>
                </a:ext>
              </a:extLst>
            </p:cNvPr>
            <p:cNvCxnSpPr>
              <a:cxnSpLocks/>
            </p:cNvCxnSpPr>
            <p:nvPr/>
          </p:nvCxnSpPr>
          <p:spPr>
            <a:xfrm>
              <a:off x="6841737" y="3948037"/>
              <a:ext cx="311698"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直線接點 27">
              <a:extLst>
                <a:ext uri="{FF2B5EF4-FFF2-40B4-BE49-F238E27FC236}">
                  <a16:creationId xmlns:a16="http://schemas.microsoft.com/office/drawing/2014/main" id="{A657AEA6-F592-4000-9A8B-6305C3E4F874}"/>
                </a:ext>
              </a:extLst>
            </p:cNvPr>
            <p:cNvCxnSpPr>
              <a:cxnSpLocks/>
            </p:cNvCxnSpPr>
            <p:nvPr/>
          </p:nvCxnSpPr>
          <p:spPr>
            <a:xfrm>
              <a:off x="6841737" y="4142044"/>
              <a:ext cx="311698"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30" name="矩形 29">
            <a:extLst>
              <a:ext uri="{FF2B5EF4-FFF2-40B4-BE49-F238E27FC236}">
                <a16:creationId xmlns:a16="http://schemas.microsoft.com/office/drawing/2014/main" id="{E59DCC46-1809-A87B-15F4-A5FE8D49AE6B}"/>
              </a:ext>
            </a:extLst>
          </p:cNvPr>
          <p:cNvSpPr/>
          <p:nvPr/>
        </p:nvSpPr>
        <p:spPr>
          <a:xfrm>
            <a:off x="7163554" y="2343207"/>
            <a:ext cx="216702" cy="645299"/>
          </a:xfrm>
          <a:prstGeom prst="rect">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976580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電子用品 的圖片&#10;&#10;自動產生的描述">
            <a:extLst>
              <a:ext uri="{FF2B5EF4-FFF2-40B4-BE49-F238E27FC236}">
                <a16:creationId xmlns:a16="http://schemas.microsoft.com/office/drawing/2014/main" id="{2A75CFE0-1717-4381-9FB9-5E14449B1B8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57706" y="984952"/>
            <a:ext cx="1500294" cy="3514572"/>
          </a:xfrm>
          <a:prstGeom prst="rect">
            <a:avLst/>
          </a:prstGeom>
        </p:spPr>
      </p:pic>
      <p:pic>
        <p:nvPicPr>
          <p:cNvPr id="7" name="圖片 6" descr="一張含有 文字, 電子用品, 電腦 的圖片&#10;&#10;自動產生的描述">
            <a:extLst>
              <a:ext uri="{FF2B5EF4-FFF2-40B4-BE49-F238E27FC236}">
                <a16:creationId xmlns:a16="http://schemas.microsoft.com/office/drawing/2014/main" id="{8244F882-42BC-4865-915D-D2A9D2406B1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42581" y="1017753"/>
            <a:ext cx="1591733" cy="3517696"/>
          </a:xfrm>
          <a:prstGeom prst="rect">
            <a:avLst/>
          </a:prstGeom>
        </p:spPr>
      </p:pic>
      <p:sp>
        <p:nvSpPr>
          <p:cNvPr id="8" name="矩形 7">
            <a:extLst>
              <a:ext uri="{FF2B5EF4-FFF2-40B4-BE49-F238E27FC236}">
                <a16:creationId xmlns:a16="http://schemas.microsoft.com/office/drawing/2014/main" id="{3AE9C754-BF26-462A-8AAC-A3A68AC813AD}"/>
              </a:ext>
            </a:extLst>
          </p:cNvPr>
          <p:cNvSpPr/>
          <p:nvPr/>
        </p:nvSpPr>
        <p:spPr>
          <a:xfrm>
            <a:off x="2343212" y="2258524"/>
            <a:ext cx="321862" cy="645299"/>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矩形 16">
            <a:extLst>
              <a:ext uri="{FF2B5EF4-FFF2-40B4-BE49-F238E27FC236}">
                <a16:creationId xmlns:a16="http://schemas.microsoft.com/office/drawing/2014/main" id="{24BEC16B-868D-4308-B6B6-AD391009E0D8}"/>
              </a:ext>
            </a:extLst>
          </p:cNvPr>
          <p:cNvSpPr/>
          <p:nvPr/>
        </p:nvSpPr>
        <p:spPr>
          <a:xfrm>
            <a:off x="0" y="4499524"/>
            <a:ext cx="9144000" cy="1963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ctr" rtl="0">
              <a:lnSpc>
                <a:spcPct val="100000"/>
              </a:lnSpc>
              <a:spcBef>
                <a:spcPts val="0"/>
              </a:spcBef>
              <a:spcAft>
                <a:spcPts val="0"/>
              </a:spcAft>
              <a:buNone/>
            </a:pPr>
            <a:r>
              <a:rPr lang="en-US" altLang="zh-TW" sz="1000" b="0" i="0" u="none" strike="noStrike" cap="none" baseline="0">
                <a:solidFill>
                  <a:schemeClr val="bg1"/>
                </a:solidFill>
                <a:latin typeface="Arial" panose="020B0604020202020204" pitchFamily="34" charset="0"/>
                <a:ea typeface="微軟正黑體"/>
                <a:cs typeface="+mn-cs"/>
                <a:sym typeface="Arial" panose="020B0604020202020204" pitchFamily="34" charset="0"/>
              </a:rPr>
              <a:t>60 (H) x 180 (W) x 254 (D) mm / 2.36 (H) x 7.09 (W) x 10 (D) inch</a:t>
            </a:r>
            <a:endParaRPr lang="zh-TW" altLang="en-US" sz="1000"/>
          </a:p>
        </p:txBody>
      </p:sp>
      <p:sp>
        <p:nvSpPr>
          <p:cNvPr id="2" name="標題 1">
            <a:extLst>
              <a:ext uri="{FF2B5EF4-FFF2-40B4-BE49-F238E27FC236}">
                <a16:creationId xmlns:a16="http://schemas.microsoft.com/office/drawing/2014/main" id="{BAB2D4B7-2CEC-74B6-B0CC-2D0CB6A9AB54}"/>
              </a:ext>
            </a:extLst>
          </p:cNvPr>
          <p:cNvSpPr>
            <a:spLocks noGrp="1"/>
          </p:cNvSpPr>
          <p:nvPr>
            <p:ph type="title"/>
          </p:nvPr>
        </p:nvSpPr>
        <p:spPr/>
        <p:txBody>
          <a:bodyPr/>
          <a:lstStyle/>
          <a:p>
            <a:r>
              <a:rPr lang="en-US" altLang="zh-TW"/>
              <a:t>TS-410E  I/O</a:t>
            </a:r>
            <a:r>
              <a:rPr lang="zh-TW" altLang="en-US"/>
              <a:t> </a:t>
            </a:r>
            <a:r>
              <a:rPr lang="en-US" altLang="zh-TW"/>
              <a:t>and size</a:t>
            </a:r>
            <a:endParaRPr lang="zh-TW" altLang="en-US"/>
          </a:p>
        </p:txBody>
      </p:sp>
      <p:cxnSp>
        <p:nvCxnSpPr>
          <p:cNvPr id="5" name="直線接點 4">
            <a:extLst>
              <a:ext uri="{FF2B5EF4-FFF2-40B4-BE49-F238E27FC236}">
                <a16:creationId xmlns:a16="http://schemas.microsoft.com/office/drawing/2014/main" id="{6CB89B1F-C204-30FD-1B0D-510E949813BA}"/>
              </a:ext>
            </a:extLst>
          </p:cNvPr>
          <p:cNvCxnSpPr>
            <a:cxnSpLocks/>
          </p:cNvCxnSpPr>
          <p:nvPr/>
        </p:nvCxnSpPr>
        <p:spPr>
          <a:xfrm>
            <a:off x="2010843" y="2258523"/>
            <a:ext cx="332369" cy="1"/>
          </a:xfrm>
          <a:prstGeom prst="lin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cxnSp>
      <p:sp>
        <p:nvSpPr>
          <p:cNvPr id="22" name="文字方塊 21">
            <a:extLst>
              <a:ext uri="{FF2B5EF4-FFF2-40B4-BE49-F238E27FC236}">
                <a16:creationId xmlns:a16="http://schemas.microsoft.com/office/drawing/2014/main" id="{01D474F8-96F0-FD94-BACB-393B347DF50C}"/>
              </a:ext>
            </a:extLst>
          </p:cNvPr>
          <p:cNvSpPr txBox="1"/>
          <p:nvPr/>
        </p:nvSpPr>
        <p:spPr>
          <a:xfrm>
            <a:off x="958883" y="3552584"/>
            <a:ext cx="959991" cy="307777"/>
          </a:xfrm>
          <a:prstGeom prst="rect">
            <a:avLst/>
          </a:prstGeom>
          <a:noFill/>
        </p:spPr>
        <p:txBody>
          <a:bodyPr wrap="square">
            <a:spAutoFit/>
          </a:bodyPr>
          <a:lstStyle/>
          <a:p>
            <a:pPr algn="r"/>
            <a:r>
              <a:rPr lang="en-US" altLang="zh-TW" b="1">
                <a:solidFill>
                  <a:schemeClr val="tx2"/>
                </a:solidFill>
                <a:ea typeface="新細明體"/>
              </a:rPr>
              <a:t>LAN</a:t>
            </a:r>
            <a:endParaRPr lang="zh-TW" altLang="en-US" b="1">
              <a:solidFill>
                <a:schemeClr val="tx2"/>
              </a:solidFill>
              <a:ea typeface="新細明體"/>
            </a:endParaRPr>
          </a:p>
        </p:txBody>
      </p:sp>
      <p:sp>
        <p:nvSpPr>
          <p:cNvPr id="23" name="文字方塊 22">
            <a:extLst>
              <a:ext uri="{FF2B5EF4-FFF2-40B4-BE49-F238E27FC236}">
                <a16:creationId xmlns:a16="http://schemas.microsoft.com/office/drawing/2014/main" id="{3704A8C6-F440-944A-EEE4-15850293603D}"/>
              </a:ext>
            </a:extLst>
          </p:cNvPr>
          <p:cNvSpPr txBox="1"/>
          <p:nvPr/>
        </p:nvSpPr>
        <p:spPr>
          <a:xfrm>
            <a:off x="685652" y="2120024"/>
            <a:ext cx="1325191" cy="307777"/>
          </a:xfrm>
          <a:prstGeom prst="rect">
            <a:avLst/>
          </a:prstGeom>
          <a:noFill/>
        </p:spPr>
        <p:txBody>
          <a:bodyPr wrap="square">
            <a:spAutoFit/>
          </a:bodyPr>
          <a:lstStyle/>
          <a:p>
            <a:pPr algn="r"/>
            <a:r>
              <a:rPr lang="en-US" altLang="zh-TW" b="1">
                <a:solidFill>
                  <a:schemeClr val="tx2"/>
                </a:solidFill>
                <a:ea typeface="新細明體"/>
              </a:rPr>
              <a:t>SSD LED 1~4</a:t>
            </a:r>
            <a:endParaRPr lang="zh-TW" altLang="en-US" b="1">
              <a:solidFill>
                <a:schemeClr val="tx2"/>
              </a:solidFill>
              <a:ea typeface="新細明體"/>
            </a:endParaRPr>
          </a:p>
        </p:txBody>
      </p:sp>
      <p:cxnSp>
        <p:nvCxnSpPr>
          <p:cNvPr id="24" name="直線接點 23">
            <a:extLst>
              <a:ext uri="{FF2B5EF4-FFF2-40B4-BE49-F238E27FC236}">
                <a16:creationId xmlns:a16="http://schemas.microsoft.com/office/drawing/2014/main" id="{3334B3C4-87D6-F33F-2931-652438F7009C}"/>
              </a:ext>
            </a:extLst>
          </p:cNvPr>
          <p:cNvCxnSpPr/>
          <p:nvPr/>
        </p:nvCxnSpPr>
        <p:spPr>
          <a:xfrm>
            <a:off x="1918874" y="3691084"/>
            <a:ext cx="424338" cy="0"/>
          </a:xfrm>
          <a:prstGeom prst="lin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cxnSp>
      <p:sp>
        <p:nvSpPr>
          <p:cNvPr id="33" name="文字方塊 32">
            <a:extLst>
              <a:ext uri="{FF2B5EF4-FFF2-40B4-BE49-F238E27FC236}">
                <a16:creationId xmlns:a16="http://schemas.microsoft.com/office/drawing/2014/main" id="{B4976E34-2C69-3584-8686-E6315B4E3E85}"/>
              </a:ext>
            </a:extLst>
          </p:cNvPr>
          <p:cNvSpPr txBox="1"/>
          <p:nvPr/>
        </p:nvSpPr>
        <p:spPr>
          <a:xfrm>
            <a:off x="958883" y="3760333"/>
            <a:ext cx="959991" cy="307777"/>
          </a:xfrm>
          <a:prstGeom prst="rect">
            <a:avLst/>
          </a:prstGeom>
          <a:noFill/>
        </p:spPr>
        <p:txBody>
          <a:bodyPr wrap="square">
            <a:spAutoFit/>
          </a:bodyPr>
          <a:lstStyle/>
          <a:p>
            <a:pPr algn="r"/>
            <a:r>
              <a:rPr lang="en-US" altLang="zh-TW" b="1">
                <a:solidFill>
                  <a:schemeClr val="tx2"/>
                </a:solidFill>
                <a:ea typeface="新細明體"/>
              </a:rPr>
              <a:t>Status</a:t>
            </a:r>
          </a:p>
        </p:txBody>
      </p:sp>
      <p:cxnSp>
        <p:nvCxnSpPr>
          <p:cNvPr id="34" name="直線接點 33">
            <a:extLst>
              <a:ext uri="{FF2B5EF4-FFF2-40B4-BE49-F238E27FC236}">
                <a16:creationId xmlns:a16="http://schemas.microsoft.com/office/drawing/2014/main" id="{A300C061-F5BC-8650-FCDF-37671415B079}"/>
              </a:ext>
            </a:extLst>
          </p:cNvPr>
          <p:cNvCxnSpPr/>
          <p:nvPr/>
        </p:nvCxnSpPr>
        <p:spPr>
          <a:xfrm>
            <a:off x="1918874" y="3890897"/>
            <a:ext cx="424338" cy="0"/>
          </a:xfrm>
          <a:prstGeom prst="lin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cxnSp>
      <p:cxnSp>
        <p:nvCxnSpPr>
          <p:cNvPr id="36" name="直線接點 35">
            <a:extLst>
              <a:ext uri="{FF2B5EF4-FFF2-40B4-BE49-F238E27FC236}">
                <a16:creationId xmlns:a16="http://schemas.microsoft.com/office/drawing/2014/main" id="{747A25D7-D1D3-EC69-CBFD-2DD88BAE030A}"/>
              </a:ext>
            </a:extLst>
          </p:cNvPr>
          <p:cNvCxnSpPr>
            <a:cxnSpLocks/>
          </p:cNvCxnSpPr>
          <p:nvPr/>
        </p:nvCxnSpPr>
        <p:spPr>
          <a:xfrm>
            <a:off x="5383608" y="1598800"/>
            <a:ext cx="641272" cy="0"/>
          </a:xfrm>
          <a:prstGeom prst="lin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cxnSp>
      <p:sp>
        <p:nvSpPr>
          <p:cNvPr id="39" name="文字方塊 38">
            <a:extLst>
              <a:ext uri="{FF2B5EF4-FFF2-40B4-BE49-F238E27FC236}">
                <a16:creationId xmlns:a16="http://schemas.microsoft.com/office/drawing/2014/main" id="{01E3494E-F7D2-7E1B-5270-B690D3AD32EB}"/>
              </a:ext>
            </a:extLst>
          </p:cNvPr>
          <p:cNvSpPr txBox="1"/>
          <p:nvPr/>
        </p:nvSpPr>
        <p:spPr>
          <a:xfrm>
            <a:off x="4058417" y="1460301"/>
            <a:ext cx="1325191" cy="307777"/>
          </a:xfrm>
          <a:prstGeom prst="rect">
            <a:avLst/>
          </a:prstGeom>
          <a:noFill/>
        </p:spPr>
        <p:txBody>
          <a:bodyPr wrap="square">
            <a:spAutoFit/>
          </a:bodyPr>
          <a:lstStyle/>
          <a:p>
            <a:pPr algn="r"/>
            <a:r>
              <a:rPr lang="en-US" altLang="zh-TW" b="1">
                <a:solidFill>
                  <a:schemeClr val="tx2"/>
                </a:solidFill>
                <a:ea typeface="新細明體"/>
              </a:rPr>
              <a:t>Power button</a:t>
            </a:r>
          </a:p>
        </p:txBody>
      </p:sp>
      <p:cxnSp>
        <p:nvCxnSpPr>
          <p:cNvPr id="40" name="直線接點 39">
            <a:extLst>
              <a:ext uri="{FF2B5EF4-FFF2-40B4-BE49-F238E27FC236}">
                <a16:creationId xmlns:a16="http://schemas.microsoft.com/office/drawing/2014/main" id="{C8BB74E2-A73D-3D3D-2B13-9688233EACC5}"/>
              </a:ext>
            </a:extLst>
          </p:cNvPr>
          <p:cNvCxnSpPr>
            <a:cxnSpLocks/>
          </p:cNvCxnSpPr>
          <p:nvPr/>
        </p:nvCxnSpPr>
        <p:spPr>
          <a:xfrm>
            <a:off x="5383608" y="1816981"/>
            <a:ext cx="495645" cy="0"/>
          </a:xfrm>
          <a:prstGeom prst="lin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cxnSp>
      <p:sp>
        <p:nvSpPr>
          <p:cNvPr id="41" name="文字方塊 40">
            <a:extLst>
              <a:ext uri="{FF2B5EF4-FFF2-40B4-BE49-F238E27FC236}">
                <a16:creationId xmlns:a16="http://schemas.microsoft.com/office/drawing/2014/main" id="{E1B6ABF8-989B-0D9F-A99C-2F5C79AE31F1}"/>
              </a:ext>
            </a:extLst>
          </p:cNvPr>
          <p:cNvSpPr txBox="1"/>
          <p:nvPr/>
        </p:nvSpPr>
        <p:spPr>
          <a:xfrm>
            <a:off x="4058417" y="1678482"/>
            <a:ext cx="1325191" cy="307777"/>
          </a:xfrm>
          <a:prstGeom prst="rect">
            <a:avLst/>
          </a:prstGeom>
          <a:noFill/>
        </p:spPr>
        <p:txBody>
          <a:bodyPr wrap="square">
            <a:spAutoFit/>
          </a:bodyPr>
          <a:lstStyle/>
          <a:p>
            <a:pPr algn="r"/>
            <a:r>
              <a:rPr lang="en-US" altLang="zh-TW" b="1">
                <a:solidFill>
                  <a:schemeClr val="tx2"/>
                </a:solidFill>
                <a:ea typeface="新細明體"/>
              </a:rPr>
              <a:t>HDMI</a:t>
            </a:r>
          </a:p>
        </p:txBody>
      </p:sp>
      <p:sp>
        <p:nvSpPr>
          <p:cNvPr id="42" name="矩形 41">
            <a:extLst>
              <a:ext uri="{FF2B5EF4-FFF2-40B4-BE49-F238E27FC236}">
                <a16:creationId xmlns:a16="http://schemas.microsoft.com/office/drawing/2014/main" id="{6F016C4D-4972-E56F-9F08-AD685F5CB4CB}"/>
              </a:ext>
            </a:extLst>
          </p:cNvPr>
          <p:cNvSpPr/>
          <p:nvPr/>
        </p:nvSpPr>
        <p:spPr>
          <a:xfrm>
            <a:off x="5921066" y="2338103"/>
            <a:ext cx="442480" cy="645299"/>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文字方塊 42">
            <a:extLst>
              <a:ext uri="{FF2B5EF4-FFF2-40B4-BE49-F238E27FC236}">
                <a16:creationId xmlns:a16="http://schemas.microsoft.com/office/drawing/2014/main" id="{A947224E-3765-9F72-FC91-5EFB77B25260}"/>
              </a:ext>
            </a:extLst>
          </p:cNvPr>
          <p:cNvSpPr txBox="1"/>
          <p:nvPr/>
        </p:nvSpPr>
        <p:spPr>
          <a:xfrm>
            <a:off x="4058417" y="2502215"/>
            <a:ext cx="1325191" cy="523220"/>
          </a:xfrm>
          <a:prstGeom prst="rect">
            <a:avLst/>
          </a:prstGeom>
          <a:noFill/>
        </p:spPr>
        <p:txBody>
          <a:bodyPr wrap="square">
            <a:spAutoFit/>
          </a:bodyPr>
          <a:lstStyle/>
          <a:p>
            <a:pPr algn="r"/>
            <a:r>
              <a:rPr lang="en-US" altLang="zh-TW" b="1">
                <a:solidFill>
                  <a:schemeClr val="tx2"/>
                </a:solidFill>
                <a:ea typeface="新細明體"/>
              </a:rPr>
              <a:t>USB 3.2 Gen2</a:t>
            </a:r>
          </a:p>
        </p:txBody>
      </p:sp>
      <p:cxnSp>
        <p:nvCxnSpPr>
          <p:cNvPr id="44" name="直線接點 43">
            <a:extLst>
              <a:ext uri="{FF2B5EF4-FFF2-40B4-BE49-F238E27FC236}">
                <a16:creationId xmlns:a16="http://schemas.microsoft.com/office/drawing/2014/main" id="{093B25FC-DA76-0370-B0E8-3906686D6C02}"/>
              </a:ext>
            </a:extLst>
          </p:cNvPr>
          <p:cNvCxnSpPr>
            <a:cxnSpLocks/>
          </p:cNvCxnSpPr>
          <p:nvPr/>
        </p:nvCxnSpPr>
        <p:spPr>
          <a:xfrm>
            <a:off x="5383608" y="2642442"/>
            <a:ext cx="495645" cy="0"/>
          </a:xfrm>
          <a:prstGeom prst="lin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cxnSp>
      <p:sp>
        <p:nvSpPr>
          <p:cNvPr id="45" name="文字方塊 44">
            <a:extLst>
              <a:ext uri="{FF2B5EF4-FFF2-40B4-BE49-F238E27FC236}">
                <a16:creationId xmlns:a16="http://schemas.microsoft.com/office/drawing/2014/main" id="{F381539B-8CC3-94CD-C39C-39BE6980192F}"/>
              </a:ext>
            </a:extLst>
          </p:cNvPr>
          <p:cNvSpPr txBox="1"/>
          <p:nvPr/>
        </p:nvSpPr>
        <p:spPr>
          <a:xfrm>
            <a:off x="4058417" y="3878757"/>
            <a:ext cx="1325191" cy="307777"/>
          </a:xfrm>
          <a:prstGeom prst="rect">
            <a:avLst/>
          </a:prstGeom>
          <a:noFill/>
        </p:spPr>
        <p:txBody>
          <a:bodyPr wrap="square">
            <a:spAutoFit/>
          </a:bodyPr>
          <a:lstStyle/>
          <a:p>
            <a:pPr algn="r"/>
            <a:r>
              <a:rPr lang="en-US" altLang="zh-TW" b="1">
                <a:solidFill>
                  <a:schemeClr val="tx2"/>
                </a:solidFill>
                <a:ea typeface="新細明體"/>
              </a:rPr>
              <a:t>K-Slot</a:t>
            </a:r>
          </a:p>
        </p:txBody>
      </p:sp>
      <p:cxnSp>
        <p:nvCxnSpPr>
          <p:cNvPr id="46" name="直線接點 45">
            <a:extLst>
              <a:ext uri="{FF2B5EF4-FFF2-40B4-BE49-F238E27FC236}">
                <a16:creationId xmlns:a16="http://schemas.microsoft.com/office/drawing/2014/main" id="{5BC8F294-42E2-E5E0-EEA4-6F81BFB0218C}"/>
              </a:ext>
            </a:extLst>
          </p:cNvPr>
          <p:cNvCxnSpPr>
            <a:cxnSpLocks/>
          </p:cNvCxnSpPr>
          <p:nvPr/>
        </p:nvCxnSpPr>
        <p:spPr>
          <a:xfrm>
            <a:off x="5383608" y="4018984"/>
            <a:ext cx="452356" cy="0"/>
          </a:xfrm>
          <a:prstGeom prst="lin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cxnSp>
      <p:cxnSp>
        <p:nvCxnSpPr>
          <p:cNvPr id="47" name="直線接點 46">
            <a:extLst>
              <a:ext uri="{FF2B5EF4-FFF2-40B4-BE49-F238E27FC236}">
                <a16:creationId xmlns:a16="http://schemas.microsoft.com/office/drawing/2014/main" id="{DDE32736-3CF3-F34B-DCD5-FAC52F683976}"/>
              </a:ext>
            </a:extLst>
          </p:cNvPr>
          <p:cNvCxnSpPr>
            <a:cxnSpLocks/>
          </p:cNvCxnSpPr>
          <p:nvPr/>
        </p:nvCxnSpPr>
        <p:spPr>
          <a:xfrm>
            <a:off x="6537364" y="1598800"/>
            <a:ext cx="641272" cy="0"/>
          </a:xfrm>
          <a:prstGeom prst="lin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cxnSp>
      <p:sp>
        <p:nvSpPr>
          <p:cNvPr id="48" name="文字方塊 47">
            <a:extLst>
              <a:ext uri="{FF2B5EF4-FFF2-40B4-BE49-F238E27FC236}">
                <a16:creationId xmlns:a16="http://schemas.microsoft.com/office/drawing/2014/main" id="{47FEB598-6FCB-EE64-8A14-794E394338A9}"/>
              </a:ext>
            </a:extLst>
          </p:cNvPr>
          <p:cNvSpPr txBox="1"/>
          <p:nvPr/>
        </p:nvSpPr>
        <p:spPr>
          <a:xfrm>
            <a:off x="7178636" y="1460301"/>
            <a:ext cx="1325191" cy="307777"/>
          </a:xfrm>
          <a:prstGeom prst="rect">
            <a:avLst/>
          </a:prstGeom>
          <a:noFill/>
        </p:spPr>
        <p:txBody>
          <a:bodyPr wrap="square">
            <a:spAutoFit/>
          </a:bodyPr>
          <a:lstStyle/>
          <a:p>
            <a:r>
              <a:rPr lang="en-US" altLang="zh-TW" b="1">
                <a:solidFill>
                  <a:schemeClr val="tx2"/>
                </a:solidFill>
                <a:ea typeface="新細明體"/>
              </a:rPr>
              <a:t>Reset button</a:t>
            </a:r>
          </a:p>
        </p:txBody>
      </p:sp>
      <p:cxnSp>
        <p:nvCxnSpPr>
          <p:cNvPr id="49" name="直線接點 48">
            <a:extLst>
              <a:ext uri="{FF2B5EF4-FFF2-40B4-BE49-F238E27FC236}">
                <a16:creationId xmlns:a16="http://schemas.microsoft.com/office/drawing/2014/main" id="{7B30831A-3AA7-F0D3-C18B-017FEED65C41}"/>
              </a:ext>
            </a:extLst>
          </p:cNvPr>
          <p:cNvCxnSpPr>
            <a:cxnSpLocks/>
          </p:cNvCxnSpPr>
          <p:nvPr/>
        </p:nvCxnSpPr>
        <p:spPr>
          <a:xfrm>
            <a:off x="6363546" y="2116832"/>
            <a:ext cx="815090" cy="0"/>
          </a:xfrm>
          <a:prstGeom prst="lin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cxnSp>
      <p:sp>
        <p:nvSpPr>
          <p:cNvPr id="50" name="文字方塊 49">
            <a:extLst>
              <a:ext uri="{FF2B5EF4-FFF2-40B4-BE49-F238E27FC236}">
                <a16:creationId xmlns:a16="http://schemas.microsoft.com/office/drawing/2014/main" id="{C3D0F1FD-B8F9-22E1-2AC9-68BEA9AD34AF}"/>
              </a:ext>
            </a:extLst>
          </p:cNvPr>
          <p:cNvSpPr txBox="1"/>
          <p:nvPr/>
        </p:nvSpPr>
        <p:spPr>
          <a:xfrm>
            <a:off x="7178636" y="1978333"/>
            <a:ext cx="1325191" cy="307777"/>
          </a:xfrm>
          <a:prstGeom prst="rect">
            <a:avLst/>
          </a:prstGeom>
          <a:noFill/>
        </p:spPr>
        <p:txBody>
          <a:bodyPr wrap="square">
            <a:spAutoFit/>
          </a:bodyPr>
          <a:lstStyle/>
          <a:p>
            <a:r>
              <a:rPr lang="en-US" altLang="zh-TW" b="1">
                <a:solidFill>
                  <a:schemeClr val="tx2"/>
                </a:solidFill>
                <a:ea typeface="新細明體"/>
              </a:rPr>
              <a:t>2.5 GbE</a:t>
            </a:r>
          </a:p>
        </p:txBody>
      </p:sp>
      <p:cxnSp>
        <p:nvCxnSpPr>
          <p:cNvPr id="19" name="接點: 肘形 18">
            <a:extLst>
              <a:ext uri="{FF2B5EF4-FFF2-40B4-BE49-F238E27FC236}">
                <a16:creationId xmlns:a16="http://schemas.microsoft.com/office/drawing/2014/main" id="{517358F3-FCB8-EBA2-2BF6-2B39BD1E36B2}"/>
              </a:ext>
            </a:extLst>
          </p:cNvPr>
          <p:cNvCxnSpPr/>
          <p:nvPr/>
        </p:nvCxnSpPr>
        <p:spPr>
          <a:xfrm rot="5400000" flipH="1" flipV="1">
            <a:off x="6113015" y="2367363"/>
            <a:ext cx="1073408" cy="572347"/>
          </a:xfrm>
          <a:prstGeom prst="bentConnector3">
            <a:avLst>
              <a:gd name="adj1" fmla="val 1096"/>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cxnSp>
      <p:cxnSp>
        <p:nvCxnSpPr>
          <p:cNvPr id="51" name="直線接點 50">
            <a:extLst>
              <a:ext uri="{FF2B5EF4-FFF2-40B4-BE49-F238E27FC236}">
                <a16:creationId xmlns:a16="http://schemas.microsoft.com/office/drawing/2014/main" id="{33B67CE1-606E-038E-8284-08A015A9F670}"/>
              </a:ext>
            </a:extLst>
          </p:cNvPr>
          <p:cNvCxnSpPr>
            <a:cxnSpLocks/>
          </p:cNvCxnSpPr>
          <p:nvPr/>
        </p:nvCxnSpPr>
        <p:spPr>
          <a:xfrm>
            <a:off x="6390640" y="3867585"/>
            <a:ext cx="787996" cy="0"/>
          </a:xfrm>
          <a:prstGeom prst="lin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cxnSp>
      <p:sp>
        <p:nvSpPr>
          <p:cNvPr id="52" name="文字方塊 51">
            <a:extLst>
              <a:ext uri="{FF2B5EF4-FFF2-40B4-BE49-F238E27FC236}">
                <a16:creationId xmlns:a16="http://schemas.microsoft.com/office/drawing/2014/main" id="{463A70E2-C92D-6575-8914-3E688C38B4EC}"/>
              </a:ext>
            </a:extLst>
          </p:cNvPr>
          <p:cNvSpPr txBox="1"/>
          <p:nvPr/>
        </p:nvSpPr>
        <p:spPr>
          <a:xfrm>
            <a:off x="7178636" y="3729086"/>
            <a:ext cx="1325191" cy="307777"/>
          </a:xfrm>
          <a:prstGeom prst="rect">
            <a:avLst/>
          </a:prstGeom>
          <a:noFill/>
        </p:spPr>
        <p:txBody>
          <a:bodyPr wrap="square">
            <a:spAutoFit/>
          </a:bodyPr>
          <a:lstStyle/>
          <a:p>
            <a:r>
              <a:rPr lang="en-US" altLang="zh-TW" b="1">
                <a:solidFill>
                  <a:schemeClr val="tx2"/>
                </a:solidFill>
                <a:ea typeface="新細明體"/>
              </a:rPr>
              <a:t>DC 12V input</a:t>
            </a:r>
          </a:p>
        </p:txBody>
      </p:sp>
    </p:spTree>
    <p:extLst>
      <p:ext uri="{BB962C8B-B14F-4D97-AF65-F5344CB8AC3E}">
        <p14:creationId xmlns:p14="http://schemas.microsoft.com/office/powerpoint/2010/main" val="1782117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DAFE242-E9B7-4B83-9D96-E0B0410432BD}"/>
              </a:ext>
            </a:extLst>
          </p:cNvPr>
          <p:cNvSpPr>
            <a:spLocks noGrp="1"/>
          </p:cNvSpPr>
          <p:nvPr>
            <p:ph type="title"/>
          </p:nvPr>
        </p:nvSpPr>
        <p:spPr>
          <a:xfrm>
            <a:off x="28914" y="182080"/>
            <a:ext cx="9115086" cy="642167"/>
          </a:xfrm>
        </p:spPr>
        <p:txBody>
          <a:bodyPr>
            <a:noAutofit/>
          </a:bodyPr>
          <a:lstStyle/>
          <a:p>
            <a:r>
              <a:rPr lang="en-US" altLang="zh-TW" sz="1800">
                <a:sym typeface="Arial" panose="020B0604020202020204" pitchFamily="34" charset="0"/>
              </a:rPr>
              <a:t>Optional storage expansion unit that</a:t>
            </a:r>
            <a:r>
              <a:rPr lang="zh-TW" altLang="en-US" sz="1800">
                <a:sym typeface="Arial" panose="020B0604020202020204" pitchFamily="34" charset="0"/>
              </a:rPr>
              <a:t> </a:t>
            </a:r>
            <a:r>
              <a:rPr lang="en-US" altLang="zh-TW" sz="2800">
                <a:sym typeface="Arial" panose="020B0604020202020204" pitchFamily="34" charset="0"/>
              </a:rPr>
              <a:t>supports USB JBOD &amp; RAID</a:t>
            </a:r>
            <a:endParaRPr lang="zh-TW" altLang="en-US" sz="2800">
              <a:sym typeface="Arial" panose="020B0604020202020204" pitchFamily="34" charset="0"/>
            </a:endParaRPr>
          </a:p>
        </p:txBody>
      </p:sp>
      <p:sp>
        <p:nvSpPr>
          <p:cNvPr id="5" name="文字方塊 4">
            <a:extLst>
              <a:ext uri="{FF2B5EF4-FFF2-40B4-BE49-F238E27FC236}">
                <a16:creationId xmlns:a16="http://schemas.microsoft.com/office/drawing/2014/main" id="{C15989ED-FDD8-42BB-A87B-E2D73A2D6CA2}"/>
              </a:ext>
            </a:extLst>
          </p:cNvPr>
          <p:cNvSpPr txBox="1"/>
          <p:nvPr/>
        </p:nvSpPr>
        <p:spPr>
          <a:xfrm>
            <a:off x="3225730" y="2320782"/>
            <a:ext cx="1911559" cy="861774"/>
          </a:xfrm>
          <a:prstGeom prst="rect">
            <a:avLst/>
          </a:prstGeom>
          <a:noFill/>
        </p:spPr>
        <p:txBody>
          <a:bodyPr wrap="square" rtlCol="0">
            <a:spAutoFit/>
          </a:bodyPr>
          <a:lstStyle/>
          <a:p>
            <a:r>
              <a:rPr lang="en-US" altLang="zh-TW" sz="10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4-bay</a:t>
            </a:r>
          </a:p>
          <a:p>
            <a:r>
              <a:rPr lang="en-US" altLang="zh-TW" sz="10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Desktop USB 3.2 Gen 1 JBOD</a:t>
            </a:r>
          </a:p>
          <a:p>
            <a:r>
              <a:rPr kumimoji="0" lang="en-US" altLang="zh-TW" sz="1000" b="0" i="0" u="none" strike="noStrike" kern="0" cap="none" spc="0" normalizeH="0" baseline="0" noProof="0">
                <a:ln>
                  <a:noFill/>
                </a:ln>
                <a:solidFill>
                  <a:schemeClr val="tx2"/>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Supports hardware RAID</a:t>
            </a:r>
          </a:p>
          <a:p>
            <a:endParaRPr lang="en-US" altLang="zh-TW" sz="1000" b="1">
              <a:solidFill>
                <a:schemeClr val="tx2"/>
              </a:solidFill>
              <a:latin typeface="Arial" panose="020B0604020202020204" pitchFamily="34" charset="0"/>
              <a:ea typeface="微軟正黑體" panose="020B0604030504040204" pitchFamily="34" charset="-120"/>
              <a:cs typeface="+mn-ea"/>
              <a:sym typeface="Arial" panose="020B0604020202020204" pitchFamily="34" charset="0"/>
            </a:endParaRPr>
          </a:p>
          <a:p>
            <a:endParaRPr lang="en-US" altLang="zh-TW" sz="10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 name="文字方塊 5">
            <a:extLst>
              <a:ext uri="{FF2B5EF4-FFF2-40B4-BE49-F238E27FC236}">
                <a16:creationId xmlns:a16="http://schemas.microsoft.com/office/drawing/2014/main" id="{E701DE98-92CA-49E3-94EF-2B6A86B8447A}"/>
              </a:ext>
            </a:extLst>
          </p:cNvPr>
          <p:cNvSpPr txBox="1"/>
          <p:nvPr/>
        </p:nvSpPr>
        <p:spPr>
          <a:xfrm>
            <a:off x="682171" y="2107836"/>
            <a:ext cx="780983" cy="307777"/>
          </a:xfrm>
          <a:prstGeom prst="rect">
            <a:avLst/>
          </a:prstGeom>
          <a:noFill/>
        </p:spPr>
        <p:txBody>
          <a:bodyPr wrap="none" rtlCol="0">
            <a:spAutoFit/>
          </a:bodyPr>
          <a:lstStyle/>
          <a:p>
            <a:r>
              <a:rPr lang="en-US" altLang="zh-TW" b="1">
                <a:solidFill>
                  <a:srgbClr val="744922"/>
                </a:solidFill>
                <a:ea typeface="微軟正黑體"/>
                <a:cs typeface="+mn-ea"/>
                <a:sym typeface="Arial" panose="020B0604020202020204" pitchFamily="34" charset="0"/>
              </a:rPr>
              <a:t>TR-002</a:t>
            </a:r>
          </a:p>
        </p:txBody>
      </p:sp>
      <p:pic>
        <p:nvPicPr>
          <p:cNvPr id="1026" name="Picture 2">
            <a:extLst>
              <a:ext uri="{FF2B5EF4-FFF2-40B4-BE49-F238E27FC236}">
                <a16:creationId xmlns:a16="http://schemas.microsoft.com/office/drawing/2014/main" id="{9C79886C-5E9F-486F-9525-C8BFD92FCD8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t="30080" b="30080"/>
          <a:stretch/>
        </p:blipFill>
        <p:spPr bwMode="auto">
          <a:xfrm>
            <a:off x="2727462" y="2982785"/>
            <a:ext cx="2982811" cy="742854"/>
          </a:xfrm>
          <a:prstGeom prst="roundRect">
            <a:avLst>
              <a:gd name="adj" fmla="val 0"/>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0" name="文字方塊 9">
            <a:extLst>
              <a:ext uri="{FF2B5EF4-FFF2-40B4-BE49-F238E27FC236}">
                <a16:creationId xmlns:a16="http://schemas.microsoft.com/office/drawing/2014/main" id="{CE3E81A9-621E-4AE5-9D89-914B86F02128}"/>
              </a:ext>
            </a:extLst>
          </p:cNvPr>
          <p:cNvSpPr txBox="1"/>
          <p:nvPr/>
        </p:nvSpPr>
        <p:spPr>
          <a:xfrm>
            <a:off x="3225730" y="3884024"/>
            <a:ext cx="2194767" cy="553998"/>
          </a:xfrm>
          <a:prstGeom prst="rect">
            <a:avLst/>
          </a:prstGeom>
          <a:noFill/>
        </p:spPr>
        <p:txBody>
          <a:bodyPr wrap="square" rtlCol="0">
            <a:spAutoFit/>
          </a:bodyPr>
          <a:lstStyle/>
          <a:p>
            <a:r>
              <a:rPr lang="en-US" altLang="zh-TW" sz="10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12-bay</a:t>
            </a:r>
          </a:p>
          <a:p>
            <a:r>
              <a:rPr lang="en-US" altLang="zh-TW" sz="10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Rackmount USB 3.2 Gen 2 JBOD</a:t>
            </a:r>
          </a:p>
          <a:p>
            <a:r>
              <a:rPr lang="en-US" altLang="zh-TW" sz="10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Redundant power supply</a:t>
            </a:r>
            <a:endParaRPr lang="zh-TW" altLang="en-US" sz="10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8" name="圖片 17" descr="一張含有 室內, 電子用品, 黑色 的圖片&#10;&#10;自動產生的描述">
            <a:extLst>
              <a:ext uri="{FF2B5EF4-FFF2-40B4-BE49-F238E27FC236}">
                <a16:creationId xmlns:a16="http://schemas.microsoft.com/office/drawing/2014/main" id="{0B4F872B-BFE4-4BB6-81CB-9D886F2AA7E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39687" y="1040248"/>
            <a:ext cx="1689886" cy="1056179"/>
          </a:xfrm>
          <a:prstGeom prst="rect">
            <a:avLst/>
          </a:prstGeom>
        </p:spPr>
      </p:pic>
      <p:pic>
        <p:nvPicPr>
          <p:cNvPr id="25" name="圖片 24" descr="一張含有 黑色, 電子用品 的圖片&#10;&#10;自動產生的描述">
            <a:extLst>
              <a:ext uri="{FF2B5EF4-FFF2-40B4-BE49-F238E27FC236}">
                <a16:creationId xmlns:a16="http://schemas.microsoft.com/office/drawing/2014/main" id="{BDA8F57C-35F8-42F3-BF6A-BE214781343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4972" y="1040248"/>
            <a:ext cx="1801197" cy="1125748"/>
          </a:xfrm>
          <a:prstGeom prst="rect">
            <a:avLst/>
          </a:prstGeom>
        </p:spPr>
      </p:pic>
      <p:sp>
        <p:nvSpPr>
          <p:cNvPr id="27" name="文字方塊 26">
            <a:extLst>
              <a:ext uri="{FF2B5EF4-FFF2-40B4-BE49-F238E27FC236}">
                <a16:creationId xmlns:a16="http://schemas.microsoft.com/office/drawing/2014/main" id="{9E9BDC02-14F7-43D8-8DEE-835E312E3FA1}"/>
              </a:ext>
            </a:extLst>
          </p:cNvPr>
          <p:cNvSpPr txBox="1"/>
          <p:nvPr/>
        </p:nvSpPr>
        <p:spPr>
          <a:xfrm>
            <a:off x="753381" y="3884024"/>
            <a:ext cx="2116285" cy="707886"/>
          </a:xfrm>
          <a:prstGeom prst="rect">
            <a:avLst/>
          </a:prstGeom>
          <a:noFill/>
        </p:spPr>
        <p:txBody>
          <a:bodyPr wrap="none" rtlCol="0">
            <a:spAutoFit/>
          </a:bodyPr>
          <a:lstStyle/>
          <a:p>
            <a:r>
              <a:rPr lang="en-US" altLang="zh-TW" sz="10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4-bay</a:t>
            </a:r>
          </a:p>
          <a:p>
            <a:r>
              <a:rPr lang="en-US" altLang="zh-TW" sz="10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Rackmount USB 3.2 Gen 1 JBOD</a:t>
            </a:r>
          </a:p>
          <a:p>
            <a:r>
              <a:rPr kumimoji="0" lang="en-US" altLang="zh-TW" sz="1000" b="0" i="0" u="none" strike="noStrike" kern="0" cap="none" spc="0" normalizeH="0" baseline="0" noProof="0">
                <a:ln>
                  <a:noFill/>
                </a:ln>
                <a:solidFill>
                  <a:schemeClr val="tx2"/>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Supports hardware RAID</a:t>
            </a:r>
          </a:p>
          <a:p>
            <a:endParaRPr lang="en-US" altLang="zh-TW" sz="10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8" name="圖片 27">
            <a:extLst>
              <a:ext uri="{FF2B5EF4-FFF2-40B4-BE49-F238E27FC236}">
                <a16:creationId xmlns:a16="http://schemas.microsoft.com/office/drawing/2014/main" id="{16277467-4746-40A6-8A19-FA214407433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18795" y="3271624"/>
            <a:ext cx="2445858" cy="454015"/>
          </a:xfrm>
          <a:prstGeom prst="rect">
            <a:avLst/>
          </a:prstGeom>
        </p:spPr>
      </p:pic>
      <p:pic>
        <p:nvPicPr>
          <p:cNvPr id="30" name="圖片 29" descr="一張含有 文字, 室內, 電子用品, 電腦 的圖片&#10;&#10;自動產生的描述">
            <a:extLst>
              <a:ext uri="{FF2B5EF4-FFF2-40B4-BE49-F238E27FC236}">
                <a16:creationId xmlns:a16="http://schemas.microsoft.com/office/drawing/2014/main" id="{C9A57619-1B8D-4899-BA4D-56AE9C37029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67464" y="880077"/>
            <a:ext cx="2321873" cy="1451171"/>
          </a:xfrm>
          <a:prstGeom prst="rect">
            <a:avLst/>
          </a:prstGeom>
        </p:spPr>
      </p:pic>
      <p:sp>
        <p:nvSpPr>
          <p:cNvPr id="32" name="文字方塊 31">
            <a:extLst>
              <a:ext uri="{FF2B5EF4-FFF2-40B4-BE49-F238E27FC236}">
                <a16:creationId xmlns:a16="http://schemas.microsoft.com/office/drawing/2014/main" id="{2746C507-1713-44AD-BA04-E6E0319FBB83}"/>
              </a:ext>
            </a:extLst>
          </p:cNvPr>
          <p:cNvSpPr txBox="1"/>
          <p:nvPr/>
        </p:nvSpPr>
        <p:spPr>
          <a:xfrm>
            <a:off x="5908913" y="2320782"/>
            <a:ext cx="1920719" cy="400110"/>
          </a:xfrm>
          <a:prstGeom prst="rect">
            <a:avLst/>
          </a:prstGeom>
          <a:noFill/>
        </p:spPr>
        <p:txBody>
          <a:bodyPr wrap="none" rtlCol="0">
            <a:spAutoFit/>
          </a:bodyPr>
          <a:lstStyle/>
          <a:p>
            <a:r>
              <a:rPr lang="en-US" altLang="zh-TW" sz="10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8-bay</a:t>
            </a:r>
          </a:p>
          <a:p>
            <a:r>
              <a:rPr lang="en-US" altLang="zh-TW" sz="10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Desktop USB 3.2 Gen 2 JBOD</a:t>
            </a:r>
          </a:p>
        </p:txBody>
      </p:sp>
      <p:graphicFrame>
        <p:nvGraphicFramePr>
          <p:cNvPr id="3" name="表格 3">
            <a:extLst>
              <a:ext uri="{FF2B5EF4-FFF2-40B4-BE49-F238E27FC236}">
                <a16:creationId xmlns:a16="http://schemas.microsoft.com/office/drawing/2014/main" id="{40EA2A6F-8918-4B76-96D4-4763C25CCA1E}"/>
              </a:ext>
            </a:extLst>
          </p:cNvPr>
          <p:cNvGraphicFramePr>
            <a:graphicFrameLocks noGrp="1"/>
          </p:cNvGraphicFramePr>
          <p:nvPr>
            <p:extLst>
              <p:ext uri="{D42A27DB-BD31-4B8C-83A1-F6EECF244321}">
                <p14:modId xmlns:p14="http://schemas.microsoft.com/office/powerpoint/2010/main" val="1212723844"/>
              </p:ext>
            </p:extLst>
          </p:nvPr>
        </p:nvGraphicFramePr>
        <p:xfrm>
          <a:off x="5837703" y="2751935"/>
          <a:ext cx="2552916" cy="1799844"/>
        </p:xfrm>
        <a:graphic>
          <a:graphicData uri="http://schemas.openxmlformats.org/drawingml/2006/table">
            <a:tbl>
              <a:tblPr firstRow="1" bandRow="1">
                <a:tableStyleId>{2D5ABB26-0587-4C30-8999-92F81FD0307C}</a:tableStyleId>
              </a:tblPr>
              <a:tblGrid>
                <a:gridCol w="1699420">
                  <a:extLst>
                    <a:ext uri="{9D8B030D-6E8A-4147-A177-3AD203B41FA5}">
                      <a16:colId xmlns:a16="http://schemas.microsoft.com/office/drawing/2014/main" val="3767541910"/>
                    </a:ext>
                  </a:extLst>
                </a:gridCol>
                <a:gridCol w="853496">
                  <a:extLst>
                    <a:ext uri="{9D8B030D-6E8A-4147-A177-3AD203B41FA5}">
                      <a16:colId xmlns:a16="http://schemas.microsoft.com/office/drawing/2014/main" val="3884991473"/>
                    </a:ext>
                  </a:extLst>
                </a:gridCol>
              </a:tblGrid>
              <a:tr h="138285">
                <a:tc gridSpan="2">
                  <a:txBody>
                    <a:bodyPr/>
                    <a:lstStyle/>
                    <a:p>
                      <a:pPr marL="0" marR="0" lvl="0" indent="0" algn="l" rtl="0">
                        <a:lnSpc>
                          <a:spcPct val="115000"/>
                        </a:lnSpc>
                        <a:spcBef>
                          <a:spcPts val="0"/>
                        </a:spcBef>
                        <a:spcAft>
                          <a:spcPts val="0"/>
                        </a:spcAft>
                        <a:buClr>
                          <a:srgbClr val="000000"/>
                        </a:buClr>
                        <a:buFont typeface="Arial"/>
                        <a:buNone/>
                      </a:pPr>
                      <a:r>
                        <a:rPr lang="en-US" altLang="zh-TW" sz="1100" b="1" u="none" strike="noStrike" cap="none">
                          <a:solidFill>
                            <a:schemeClr val="tx2"/>
                          </a:solidFill>
                          <a:sym typeface="Arial"/>
                        </a:rPr>
                        <a:t>TS-410E</a:t>
                      </a:r>
                      <a:r>
                        <a:rPr lang="zh-TW" altLang="en-US" sz="1100" b="1" u="none" strike="noStrike" cap="none">
                          <a:solidFill>
                            <a:schemeClr val="tx2"/>
                          </a:solidFill>
                          <a:sym typeface="Arial"/>
                        </a:rPr>
                        <a:t> </a:t>
                      </a:r>
                      <a:r>
                        <a:rPr lang="en-US" altLang="zh-TW" sz="1100" b="1" u="none" strike="noStrike" cap="none">
                          <a:solidFill>
                            <a:schemeClr val="tx2"/>
                          </a:solidFill>
                          <a:sym typeface="Arial"/>
                        </a:rPr>
                        <a:t>supports the maximum number of JBODs</a:t>
                      </a:r>
                      <a:endParaRPr lang="zh-TW" altLang="en-US" sz="1100" b="1" i="0" u="none" strike="noStrike" cap="none">
                        <a:solidFill>
                          <a:schemeClr val="tx2"/>
                        </a:solidFill>
                        <a:latin typeface="+mn-lt"/>
                        <a:ea typeface="+mn-ea"/>
                        <a:cs typeface="+mn-cs"/>
                        <a:sym typeface="Arial"/>
                      </a:endParaRPr>
                    </a:p>
                  </a:txBody>
                  <a:tcPr>
                    <a:lnL w="6350" cap="flat" cmpd="sng" algn="ctr">
                      <a:solidFill>
                        <a:srgbClr val="744922"/>
                      </a:solidFill>
                      <a:prstDash val="solid"/>
                      <a:round/>
                      <a:headEnd type="none" w="med" len="med"/>
                      <a:tailEnd type="none" w="med" len="med"/>
                    </a:lnL>
                    <a:lnR w="6350" cap="flat" cmpd="sng" algn="ctr">
                      <a:solidFill>
                        <a:srgbClr val="744922"/>
                      </a:solidFill>
                      <a:prstDash val="solid"/>
                      <a:round/>
                      <a:headEnd type="none" w="med" len="med"/>
                      <a:tailEnd type="none" w="med" len="med"/>
                    </a:lnR>
                    <a:lnT w="6350" cap="flat" cmpd="sng" algn="ctr">
                      <a:solidFill>
                        <a:srgbClr val="744922"/>
                      </a:solidFill>
                      <a:prstDash val="solid"/>
                      <a:round/>
                      <a:headEnd type="none" w="med" len="med"/>
                      <a:tailEnd type="none" w="med" len="med"/>
                    </a:lnT>
                    <a:lnB w="12700" cap="flat" cmpd="sng" algn="ctr">
                      <a:solidFill>
                        <a:srgbClr val="744922"/>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1567082310"/>
                  </a:ext>
                </a:extLst>
              </a:tr>
              <a:tr h="138285">
                <a:tc>
                  <a:txBody>
                    <a:bodyPr/>
                    <a:lstStyle/>
                    <a:p>
                      <a:pPr marL="0" marR="0" lvl="0" indent="0" algn="l" rtl="0">
                        <a:lnSpc>
                          <a:spcPct val="115000"/>
                        </a:lnSpc>
                        <a:spcBef>
                          <a:spcPts val="0"/>
                        </a:spcBef>
                        <a:spcAft>
                          <a:spcPts val="0"/>
                        </a:spcAft>
                        <a:buClr>
                          <a:srgbClr val="000000"/>
                        </a:buClr>
                        <a:buFont typeface="Arial"/>
                        <a:buNone/>
                      </a:pPr>
                      <a:r>
                        <a:rPr lang="en-US" altLang="zh-TW" sz="1100" b="0" u="none" strike="noStrike" cap="none">
                          <a:solidFill>
                            <a:schemeClr val="tx2"/>
                          </a:solidFill>
                          <a:sym typeface="Arial"/>
                        </a:rPr>
                        <a:t>TR-002</a:t>
                      </a:r>
                      <a:endParaRPr lang="zh-TW" altLang="en-US" sz="1100" b="0" i="0" u="none" strike="noStrike" cap="none">
                        <a:solidFill>
                          <a:schemeClr val="tx2"/>
                        </a:solidFill>
                        <a:latin typeface="+mn-lt"/>
                        <a:ea typeface="+mn-ea"/>
                        <a:cs typeface="+mn-cs"/>
                        <a:sym typeface="Arial"/>
                      </a:endParaRPr>
                    </a:p>
                  </a:txBody>
                  <a:tcPr>
                    <a:lnL w="6350" cap="flat" cmpd="sng" algn="ctr">
                      <a:solidFill>
                        <a:srgbClr val="744922"/>
                      </a:solidFill>
                      <a:prstDash val="solid"/>
                      <a:round/>
                      <a:headEnd type="none" w="med" len="med"/>
                      <a:tailEnd type="none" w="med" len="med"/>
                    </a:lnL>
                    <a:lnR w="6350" cap="flat" cmpd="sng" algn="ctr">
                      <a:solidFill>
                        <a:srgbClr val="744922"/>
                      </a:solidFill>
                      <a:prstDash val="solid"/>
                      <a:round/>
                      <a:headEnd type="none" w="med" len="med"/>
                      <a:tailEnd type="none" w="med" len="med"/>
                    </a:lnR>
                    <a:lnT w="12700" cap="flat" cmpd="sng" algn="ctr">
                      <a:solidFill>
                        <a:srgbClr val="744922"/>
                      </a:solidFill>
                      <a:prstDash val="solid"/>
                      <a:round/>
                      <a:headEnd type="none" w="med" len="med"/>
                      <a:tailEnd type="none" w="med" len="med"/>
                    </a:lnT>
                    <a:lnB w="6350" cap="flat" cmpd="sng" algn="ctr">
                      <a:solidFill>
                        <a:srgbClr val="744922"/>
                      </a:solidFill>
                      <a:prstDash val="solid"/>
                      <a:round/>
                      <a:headEnd type="none" w="med" len="med"/>
                      <a:tailEnd type="none" w="med" len="med"/>
                    </a:lnB>
                  </a:tcPr>
                </a:tc>
                <a:tc>
                  <a:txBody>
                    <a:bodyPr/>
                    <a:lstStyle/>
                    <a:p>
                      <a:pPr marL="0" marR="0" lvl="0" indent="0" algn="l" rtl="0">
                        <a:lnSpc>
                          <a:spcPct val="115000"/>
                        </a:lnSpc>
                        <a:spcBef>
                          <a:spcPts val="0"/>
                        </a:spcBef>
                        <a:spcAft>
                          <a:spcPts val="0"/>
                        </a:spcAft>
                        <a:buClr>
                          <a:srgbClr val="000000"/>
                        </a:buClr>
                        <a:buFont typeface="Arial"/>
                        <a:buNone/>
                      </a:pPr>
                      <a:r>
                        <a:rPr lang="en-US" altLang="zh-TW" sz="1100" b="0" u="none" strike="noStrike" cap="none">
                          <a:solidFill>
                            <a:schemeClr val="tx2"/>
                          </a:solidFill>
                          <a:sym typeface="Arial"/>
                        </a:rPr>
                        <a:t>2</a:t>
                      </a:r>
                      <a:endParaRPr lang="zh-TW" altLang="en-US" sz="1100" b="0" i="0" u="none" strike="noStrike" cap="none">
                        <a:solidFill>
                          <a:schemeClr val="tx2"/>
                        </a:solidFill>
                        <a:latin typeface="+mn-lt"/>
                        <a:ea typeface="+mn-ea"/>
                        <a:cs typeface="+mn-cs"/>
                        <a:sym typeface="Arial"/>
                      </a:endParaRPr>
                    </a:p>
                  </a:txBody>
                  <a:tcPr>
                    <a:lnL w="6350" cap="flat" cmpd="sng" algn="ctr">
                      <a:solidFill>
                        <a:srgbClr val="744922"/>
                      </a:solidFill>
                      <a:prstDash val="solid"/>
                      <a:round/>
                      <a:headEnd type="none" w="med" len="med"/>
                      <a:tailEnd type="none" w="med" len="med"/>
                    </a:lnL>
                    <a:lnR w="6350" cap="flat" cmpd="sng" algn="ctr">
                      <a:solidFill>
                        <a:srgbClr val="744922"/>
                      </a:solidFill>
                      <a:prstDash val="solid"/>
                      <a:round/>
                      <a:headEnd type="none" w="med" len="med"/>
                      <a:tailEnd type="none" w="med" len="med"/>
                    </a:lnR>
                    <a:lnT w="12700" cap="flat" cmpd="sng" algn="ctr">
                      <a:solidFill>
                        <a:srgbClr val="744922"/>
                      </a:solidFill>
                      <a:prstDash val="solid"/>
                      <a:round/>
                      <a:headEnd type="none" w="med" len="med"/>
                      <a:tailEnd type="none" w="med" len="med"/>
                    </a:lnT>
                    <a:lnB w="6350" cap="flat" cmpd="sng" algn="ctr">
                      <a:solidFill>
                        <a:srgbClr val="744922"/>
                      </a:solidFill>
                      <a:prstDash val="solid"/>
                      <a:round/>
                      <a:headEnd type="none" w="med" len="med"/>
                      <a:tailEnd type="none" w="med" len="med"/>
                    </a:lnB>
                  </a:tcPr>
                </a:tc>
                <a:extLst>
                  <a:ext uri="{0D108BD9-81ED-4DB2-BD59-A6C34878D82A}">
                    <a16:rowId xmlns:a16="http://schemas.microsoft.com/office/drawing/2014/main" val="2282176257"/>
                  </a:ext>
                </a:extLst>
              </a:tr>
              <a:tr h="138285">
                <a:tc>
                  <a:txBody>
                    <a:bodyPr/>
                    <a:lstStyle/>
                    <a:p>
                      <a:pPr marL="0" marR="0" lvl="0" indent="0" algn="l" rtl="0">
                        <a:lnSpc>
                          <a:spcPct val="115000"/>
                        </a:lnSpc>
                        <a:spcBef>
                          <a:spcPts val="0"/>
                        </a:spcBef>
                        <a:spcAft>
                          <a:spcPts val="0"/>
                        </a:spcAft>
                        <a:buClr>
                          <a:srgbClr val="000000"/>
                        </a:buClr>
                        <a:buFont typeface="Arial"/>
                        <a:buNone/>
                      </a:pPr>
                      <a:r>
                        <a:rPr lang="en-US" altLang="zh-TW" sz="1100" b="0" u="none" strike="noStrike" cap="none">
                          <a:solidFill>
                            <a:schemeClr val="tx2"/>
                          </a:solidFill>
                          <a:sym typeface="Arial"/>
                        </a:rPr>
                        <a:t>TR-004</a:t>
                      </a:r>
                      <a:endParaRPr lang="zh-TW" altLang="en-US" sz="1100" b="0" i="0" u="none" strike="noStrike" cap="none">
                        <a:solidFill>
                          <a:schemeClr val="tx2"/>
                        </a:solidFill>
                        <a:latin typeface="+mn-lt"/>
                        <a:ea typeface="+mn-ea"/>
                        <a:cs typeface="+mn-cs"/>
                        <a:sym typeface="Arial"/>
                      </a:endParaRPr>
                    </a:p>
                  </a:txBody>
                  <a:tcPr>
                    <a:lnL w="6350" cap="flat" cmpd="sng" algn="ctr">
                      <a:solidFill>
                        <a:srgbClr val="744922"/>
                      </a:solidFill>
                      <a:prstDash val="solid"/>
                      <a:round/>
                      <a:headEnd type="none" w="med" len="med"/>
                      <a:tailEnd type="none" w="med" len="med"/>
                    </a:lnL>
                    <a:lnR w="6350" cap="flat" cmpd="sng" algn="ctr">
                      <a:solidFill>
                        <a:srgbClr val="744922"/>
                      </a:solidFill>
                      <a:prstDash val="solid"/>
                      <a:round/>
                      <a:headEnd type="none" w="med" len="med"/>
                      <a:tailEnd type="none" w="med" len="med"/>
                    </a:lnR>
                    <a:lnT w="6350" cap="flat" cmpd="sng" algn="ctr">
                      <a:solidFill>
                        <a:srgbClr val="744922"/>
                      </a:solidFill>
                      <a:prstDash val="solid"/>
                      <a:round/>
                      <a:headEnd type="none" w="med" len="med"/>
                      <a:tailEnd type="none" w="med" len="med"/>
                    </a:lnT>
                    <a:lnB w="6350" cap="flat" cmpd="sng" algn="ctr">
                      <a:solidFill>
                        <a:srgbClr val="744922"/>
                      </a:solidFill>
                      <a:prstDash val="solid"/>
                      <a:round/>
                      <a:headEnd type="none" w="med" len="med"/>
                      <a:tailEnd type="none" w="med" len="med"/>
                    </a:lnB>
                  </a:tcPr>
                </a:tc>
                <a:tc>
                  <a:txBody>
                    <a:bodyPr/>
                    <a:lstStyle/>
                    <a:p>
                      <a:pPr marL="0" marR="0" lvl="0" indent="0" algn="l" rtl="0">
                        <a:lnSpc>
                          <a:spcPct val="115000"/>
                        </a:lnSpc>
                        <a:spcBef>
                          <a:spcPts val="0"/>
                        </a:spcBef>
                        <a:spcAft>
                          <a:spcPts val="0"/>
                        </a:spcAft>
                        <a:buClr>
                          <a:srgbClr val="000000"/>
                        </a:buClr>
                        <a:buFont typeface="Arial"/>
                        <a:buNone/>
                      </a:pPr>
                      <a:r>
                        <a:rPr lang="en-US" altLang="zh-TW" sz="1100" b="0" u="none" strike="noStrike" cap="none">
                          <a:solidFill>
                            <a:schemeClr val="tx2"/>
                          </a:solidFill>
                          <a:sym typeface="Arial"/>
                        </a:rPr>
                        <a:t>2</a:t>
                      </a:r>
                      <a:endParaRPr lang="zh-TW" altLang="en-US" sz="1100" b="0" i="0" u="none" strike="noStrike" cap="none">
                        <a:solidFill>
                          <a:schemeClr val="tx2"/>
                        </a:solidFill>
                        <a:latin typeface="+mn-lt"/>
                        <a:ea typeface="+mn-ea"/>
                        <a:cs typeface="+mn-cs"/>
                        <a:sym typeface="Arial"/>
                      </a:endParaRPr>
                    </a:p>
                  </a:txBody>
                  <a:tcPr>
                    <a:lnL w="6350" cap="flat" cmpd="sng" algn="ctr">
                      <a:solidFill>
                        <a:srgbClr val="744922"/>
                      </a:solidFill>
                      <a:prstDash val="solid"/>
                      <a:round/>
                      <a:headEnd type="none" w="med" len="med"/>
                      <a:tailEnd type="none" w="med" len="med"/>
                    </a:lnL>
                    <a:lnR w="6350" cap="flat" cmpd="sng" algn="ctr">
                      <a:solidFill>
                        <a:srgbClr val="744922"/>
                      </a:solidFill>
                      <a:prstDash val="solid"/>
                      <a:round/>
                      <a:headEnd type="none" w="med" len="med"/>
                      <a:tailEnd type="none" w="med" len="med"/>
                    </a:lnR>
                    <a:lnT w="6350" cap="flat" cmpd="sng" algn="ctr">
                      <a:solidFill>
                        <a:srgbClr val="744922"/>
                      </a:solidFill>
                      <a:prstDash val="solid"/>
                      <a:round/>
                      <a:headEnd type="none" w="med" len="med"/>
                      <a:tailEnd type="none" w="med" len="med"/>
                    </a:lnT>
                    <a:lnB w="6350" cap="flat" cmpd="sng" algn="ctr">
                      <a:solidFill>
                        <a:srgbClr val="744922"/>
                      </a:solidFill>
                      <a:prstDash val="solid"/>
                      <a:round/>
                      <a:headEnd type="none" w="med" len="med"/>
                      <a:tailEnd type="none" w="med" len="med"/>
                    </a:lnB>
                  </a:tcPr>
                </a:tc>
                <a:extLst>
                  <a:ext uri="{0D108BD9-81ED-4DB2-BD59-A6C34878D82A}">
                    <a16:rowId xmlns:a16="http://schemas.microsoft.com/office/drawing/2014/main" val="3032946468"/>
                  </a:ext>
                </a:extLst>
              </a:tr>
              <a:tr h="138285">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en-US" altLang="zh-TW" sz="1100" b="0" u="none" strike="noStrike" cap="none">
                          <a:solidFill>
                            <a:schemeClr val="tx2"/>
                          </a:solidFill>
                          <a:sym typeface="Arial"/>
                        </a:rPr>
                        <a:t>TL-D800C</a:t>
                      </a:r>
                      <a:endParaRPr lang="zh-TW" altLang="en-US" sz="1100" b="0" i="0" u="none" strike="noStrike" cap="none">
                        <a:solidFill>
                          <a:schemeClr val="tx2"/>
                        </a:solidFill>
                        <a:latin typeface="+mn-lt"/>
                        <a:ea typeface="+mn-ea"/>
                        <a:cs typeface="+mn-cs"/>
                        <a:sym typeface="Arial"/>
                      </a:endParaRPr>
                    </a:p>
                  </a:txBody>
                  <a:tcPr>
                    <a:lnL w="6350" cap="flat" cmpd="sng" algn="ctr">
                      <a:solidFill>
                        <a:srgbClr val="744922"/>
                      </a:solidFill>
                      <a:prstDash val="solid"/>
                      <a:round/>
                      <a:headEnd type="none" w="med" len="med"/>
                      <a:tailEnd type="none" w="med" len="med"/>
                    </a:lnL>
                    <a:lnR w="6350" cap="flat" cmpd="sng" algn="ctr">
                      <a:solidFill>
                        <a:srgbClr val="744922"/>
                      </a:solidFill>
                      <a:prstDash val="solid"/>
                      <a:round/>
                      <a:headEnd type="none" w="med" len="med"/>
                      <a:tailEnd type="none" w="med" len="med"/>
                    </a:lnR>
                    <a:lnT w="6350" cap="flat" cmpd="sng" algn="ctr">
                      <a:solidFill>
                        <a:srgbClr val="744922"/>
                      </a:solidFill>
                      <a:prstDash val="solid"/>
                      <a:round/>
                      <a:headEnd type="none" w="med" len="med"/>
                      <a:tailEnd type="none" w="med" len="med"/>
                    </a:lnT>
                    <a:lnB w="6350" cap="flat" cmpd="sng" algn="ctr">
                      <a:solidFill>
                        <a:srgbClr val="744922"/>
                      </a:solidFill>
                      <a:prstDash val="solid"/>
                      <a:round/>
                      <a:headEnd type="none" w="med" len="med"/>
                      <a:tailEnd type="none" w="med" len="med"/>
                    </a:lnB>
                  </a:tcPr>
                </a:tc>
                <a:tc>
                  <a:txBody>
                    <a:bodyPr/>
                    <a:lstStyle/>
                    <a:p>
                      <a:pPr marL="0" marR="0" lvl="0" indent="0" algn="l" rtl="0">
                        <a:lnSpc>
                          <a:spcPct val="115000"/>
                        </a:lnSpc>
                        <a:spcBef>
                          <a:spcPts val="0"/>
                        </a:spcBef>
                        <a:spcAft>
                          <a:spcPts val="0"/>
                        </a:spcAft>
                        <a:buClr>
                          <a:srgbClr val="000000"/>
                        </a:buClr>
                        <a:buFont typeface="Arial"/>
                        <a:buNone/>
                      </a:pPr>
                      <a:r>
                        <a:rPr lang="en-US" altLang="zh-TW" sz="1100" b="0" u="none" strike="noStrike" cap="none">
                          <a:solidFill>
                            <a:schemeClr val="tx2"/>
                          </a:solidFill>
                          <a:sym typeface="Arial"/>
                        </a:rPr>
                        <a:t>1</a:t>
                      </a:r>
                      <a:endParaRPr lang="zh-TW" altLang="en-US" sz="1100" b="0" i="0" u="none" strike="noStrike" cap="none">
                        <a:solidFill>
                          <a:schemeClr val="tx2"/>
                        </a:solidFill>
                        <a:latin typeface="+mn-lt"/>
                        <a:ea typeface="+mn-ea"/>
                        <a:cs typeface="+mn-cs"/>
                        <a:sym typeface="Arial"/>
                      </a:endParaRPr>
                    </a:p>
                  </a:txBody>
                  <a:tcPr>
                    <a:lnL w="6350" cap="flat" cmpd="sng" algn="ctr">
                      <a:solidFill>
                        <a:srgbClr val="744922"/>
                      </a:solidFill>
                      <a:prstDash val="solid"/>
                      <a:round/>
                      <a:headEnd type="none" w="med" len="med"/>
                      <a:tailEnd type="none" w="med" len="med"/>
                    </a:lnL>
                    <a:lnR w="6350" cap="flat" cmpd="sng" algn="ctr">
                      <a:solidFill>
                        <a:srgbClr val="744922"/>
                      </a:solidFill>
                      <a:prstDash val="solid"/>
                      <a:round/>
                      <a:headEnd type="none" w="med" len="med"/>
                      <a:tailEnd type="none" w="med" len="med"/>
                    </a:lnR>
                    <a:lnT w="6350" cap="flat" cmpd="sng" algn="ctr">
                      <a:solidFill>
                        <a:srgbClr val="744922"/>
                      </a:solidFill>
                      <a:prstDash val="solid"/>
                      <a:round/>
                      <a:headEnd type="none" w="med" len="med"/>
                      <a:tailEnd type="none" w="med" len="med"/>
                    </a:lnT>
                    <a:lnB w="6350" cap="flat" cmpd="sng" algn="ctr">
                      <a:solidFill>
                        <a:srgbClr val="744922"/>
                      </a:solidFill>
                      <a:prstDash val="solid"/>
                      <a:round/>
                      <a:headEnd type="none" w="med" len="med"/>
                      <a:tailEnd type="none" w="med" len="med"/>
                    </a:lnB>
                  </a:tcPr>
                </a:tc>
                <a:extLst>
                  <a:ext uri="{0D108BD9-81ED-4DB2-BD59-A6C34878D82A}">
                    <a16:rowId xmlns:a16="http://schemas.microsoft.com/office/drawing/2014/main" val="1234612461"/>
                  </a:ext>
                </a:extLst>
              </a:tr>
              <a:tr h="138285">
                <a:tc>
                  <a:txBody>
                    <a:bodyPr/>
                    <a:lstStyle/>
                    <a:p>
                      <a:pPr marL="0" marR="0" lvl="0" indent="0" algn="l" rtl="0">
                        <a:lnSpc>
                          <a:spcPct val="115000"/>
                        </a:lnSpc>
                        <a:spcBef>
                          <a:spcPts val="0"/>
                        </a:spcBef>
                        <a:spcAft>
                          <a:spcPts val="0"/>
                        </a:spcAft>
                        <a:buClr>
                          <a:srgbClr val="000000"/>
                        </a:buClr>
                        <a:buFont typeface="Arial"/>
                        <a:buNone/>
                      </a:pPr>
                      <a:r>
                        <a:rPr lang="en-US" altLang="zh-TW" sz="1100" b="0" u="none" strike="noStrike" cap="none">
                          <a:solidFill>
                            <a:schemeClr val="tx2"/>
                          </a:solidFill>
                          <a:sym typeface="Arial"/>
                        </a:rPr>
                        <a:t>TR-004U</a:t>
                      </a:r>
                      <a:endParaRPr lang="zh-TW" altLang="en-US" sz="1100" b="0" i="0" u="none" strike="noStrike" cap="none">
                        <a:solidFill>
                          <a:schemeClr val="tx2"/>
                        </a:solidFill>
                        <a:latin typeface="+mn-lt"/>
                        <a:ea typeface="+mn-ea"/>
                        <a:cs typeface="+mn-cs"/>
                        <a:sym typeface="Arial"/>
                      </a:endParaRPr>
                    </a:p>
                  </a:txBody>
                  <a:tcPr>
                    <a:lnL w="6350" cap="flat" cmpd="sng" algn="ctr">
                      <a:solidFill>
                        <a:srgbClr val="744922"/>
                      </a:solidFill>
                      <a:prstDash val="solid"/>
                      <a:round/>
                      <a:headEnd type="none" w="med" len="med"/>
                      <a:tailEnd type="none" w="med" len="med"/>
                    </a:lnL>
                    <a:lnR w="6350" cap="flat" cmpd="sng" algn="ctr">
                      <a:solidFill>
                        <a:srgbClr val="744922"/>
                      </a:solidFill>
                      <a:prstDash val="solid"/>
                      <a:round/>
                      <a:headEnd type="none" w="med" len="med"/>
                      <a:tailEnd type="none" w="med" len="med"/>
                    </a:lnR>
                    <a:lnT w="6350" cap="flat" cmpd="sng" algn="ctr">
                      <a:solidFill>
                        <a:srgbClr val="744922"/>
                      </a:solidFill>
                      <a:prstDash val="solid"/>
                      <a:round/>
                      <a:headEnd type="none" w="med" len="med"/>
                      <a:tailEnd type="none" w="med" len="med"/>
                    </a:lnT>
                    <a:lnB w="6350" cap="flat" cmpd="sng" algn="ctr">
                      <a:solidFill>
                        <a:srgbClr val="744922"/>
                      </a:solidFill>
                      <a:prstDash val="solid"/>
                      <a:round/>
                      <a:headEnd type="none" w="med" len="med"/>
                      <a:tailEnd type="none" w="med" len="med"/>
                    </a:lnB>
                  </a:tcPr>
                </a:tc>
                <a:tc>
                  <a:txBody>
                    <a:bodyPr/>
                    <a:lstStyle/>
                    <a:p>
                      <a:pPr marL="0" marR="0" lvl="0" indent="0" algn="l" rtl="0">
                        <a:lnSpc>
                          <a:spcPct val="115000"/>
                        </a:lnSpc>
                        <a:spcBef>
                          <a:spcPts val="0"/>
                        </a:spcBef>
                        <a:spcAft>
                          <a:spcPts val="0"/>
                        </a:spcAft>
                        <a:buClr>
                          <a:srgbClr val="000000"/>
                        </a:buClr>
                        <a:buFont typeface="Arial"/>
                        <a:buNone/>
                      </a:pPr>
                      <a:r>
                        <a:rPr lang="en-US" altLang="zh-TW" sz="1100" b="0" u="none" strike="noStrike" cap="none">
                          <a:solidFill>
                            <a:schemeClr val="tx2"/>
                          </a:solidFill>
                          <a:sym typeface="Arial"/>
                        </a:rPr>
                        <a:t>2</a:t>
                      </a:r>
                      <a:endParaRPr lang="zh-TW" altLang="en-US" sz="1100" b="0" i="0" u="none" strike="noStrike" cap="none">
                        <a:solidFill>
                          <a:schemeClr val="tx2"/>
                        </a:solidFill>
                        <a:latin typeface="+mn-lt"/>
                        <a:ea typeface="+mn-ea"/>
                        <a:cs typeface="+mn-cs"/>
                        <a:sym typeface="Arial"/>
                      </a:endParaRPr>
                    </a:p>
                  </a:txBody>
                  <a:tcPr>
                    <a:lnL w="6350" cap="flat" cmpd="sng" algn="ctr">
                      <a:solidFill>
                        <a:srgbClr val="744922"/>
                      </a:solidFill>
                      <a:prstDash val="solid"/>
                      <a:round/>
                      <a:headEnd type="none" w="med" len="med"/>
                      <a:tailEnd type="none" w="med" len="med"/>
                    </a:lnL>
                    <a:lnR w="6350" cap="flat" cmpd="sng" algn="ctr">
                      <a:solidFill>
                        <a:srgbClr val="744922"/>
                      </a:solidFill>
                      <a:prstDash val="solid"/>
                      <a:round/>
                      <a:headEnd type="none" w="med" len="med"/>
                      <a:tailEnd type="none" w="med" len="med"/>
                    </a:lnR>
                    <a:lnT w="6350" cap="flat" cmpd="sng" algn="ctr">
                      <a:solidFill>
                        <a:srgbClr val="744922"/>
                      </a:solidFill>
                      <a:prstDash val="solid"/>
                      <a:round/>
                      <a:headEnd type="none" w="med" len="med"/>
                      <a:tailEnd type="none" w="med" len="med"/>
                    </a:lnT>
                    <a:lnB w="6350" cap="flat" cmpd="sng" algn="ctr">
                      <a:solidFill>
                        <a:srgbClr val="744922"/>
                      </a:solidFill>
                      <a:prstDash val="solid"/>
                      <a:round/>
                      <a:headEnd type="none" w="med" len="med"/>
                      <a:tailEnd type="none" w="med" len="med"/>
                    </a:lnB>
                  </a:tcPr>
                </a:tc>
                <a:extLst>
                  <a:ext uri="{0D108BD9-81ED-4DB2-BD59-A6C34878D82A}">
                    <a16:rowId xmlns:a16="http://schemas.microsoft.com/office/drawing/2014/main" val="72382835"/>
                  </a:ext>
                </a:extLst>
              </a:tr>
              <a:tr h="138285">
                <a:tc>
                  <a:txBody>
                    <a:bodyPr/>
                    <a:lstStyle/>
                    <a:p>
                      <a:pPr marL="0" marR="0" lvl="0" indent="0" algn="l" rtl="0">
                        <a:lnSpc>
                          <a:spcPct val="115000"/>
                        </a:lnSpc>
                        <a:spcBef>
                          <a:spcPts val="0"/>
                        </a:spcBef>
                        <a:spcAft>
                          <a:spcPts val="0"/>
                        </a:spcAft>
                        <a:buClr>
                          <a:srgbClr val="000000"/>
                        </a:buClr>
                        <a:buFont typeface="Arial"/>
                        <a:buNone/>
                      </a:pPr>
                      <a:r>
                        <a:rPr lang="en-US" altLang="zh-TW" sz="1100" b="0" u="none" strike="noStrike" cap="none">
                          <a:solidFill>
                            <a:schemeClr val="tx2"/>
                          </a:solidFill>
                          <a:sym typeface="Arial"/>
                        </a:rPr>
                        <a:t>TL-R1200C-RP</a:t>
                      </a:r>
                      <a:endParaRPr lang="zh-TW" altLang="en-US" sz="1100" b="0" i="0" u="none" strike="noStrike" cap="none">
                        <a:solidFill>
                          <a:schemeClr val="tx2"/>
                        </a:solidFill>
                        <a:latin typeface="+mn-lt"/>
                        <a:ea typeface="+mn-ea"/>
                        <a:cs typeface="+mn-cs"/>
                        <a:sym typeface="Arial"/>
                      </a:endParaRPr>
                    </a:p>
                  </a:txBody>
                  <a:tcPr>
                    <a:lnL w="6350" cap="flat" cmpd="sng" algn="ctr">
                      <a:solidFill>
                        <a:srgbClr val="744922"/>
                      </a:solidFill>
                      <a:prstDash val="solid"/>
                      <a:round/>
                      <a:headEnd type="none" w="med" len="med"/>
                      <a:tailEnd type="none" w="med" len="med"/>
                    </a:lnL>
                    <a:lnR w="6350" cap="flat" cmpd="sng" algn="ctr">
                      <a:solidFill>
                        <a:srgbClr val="744922"/>
                      </a:solidFill>
                      <a:prstDash val="solid"/>
                      <a:round/>
                      <a:headEnd type="none" w="med" len="med"/>
                      <a:tailEnd type="none" w="med" len="med"/>
                    </a:lnR>
                    <a:lnT w="6350" cap="flat" cmpd="sng" algn="ctr">
                      <a:solidFill>
                        <a:srgbClr val="744922"/>
                      </a:solidFill>
                      <a:prstDash val="solid"/>
                      <a:round/>
                      <a:headEnd type="none" w="med" len="med"/>
                      <a:tailEnd type="none" w="med" len="med"/>
                    </a:lnT>
                    <a:lnB w="6350" cap="flat" cmpd="sng" algn="ctr">
                      <a:solidFill>
                        <a:srgbClr val="744922"/>
                      </a:solidFill>
                      <a:prstDash val="solid"/>
                      <a:round/>
                      <a:headEnd type="none" w="med" len="med"/>
                      <a:tailEnd type="none" w="med" len="med"/>
                    </a:lnB>
                  </a:tcPr>
                </a:tc>
                <a:tc>
                  <a:txBody>
                    <a:bodyPr/>
                    <a:lstStyle/>
                    <a:p>
                      <a:pPr marL="0" marR="0" lvl="0" indent="0" algn="l" rtl="0">
                        <a:lnSpc>
                          <a:spcPct val="115000"/>
                        </a:lnSpc>
                        <a:spcBef>
                          <a:spcPts val="0"/>
                        </a:spcBef>
                        <a:spcAft>
                          <a:spcPts val="0"/>
                        </a:spcAft>
                        <a:buClr>
                          <a:srgbClr val="000000"/>
                        </a:buClr>
                        <a:buFont typeface="Arial"/>
                        <a:buNone/>
                      </a:pPr>
                      <a:r>
                        <a:rPr lang="en-US" altLang="zh-TW" sz="1100" b="0" u="none" strike="noStrike" cap="none">
                          <a:solidFill>
                            <a:schemeClr val="tx2"/>
                          </a:solidFill>
                          <a:sym typeface="Arial"/>
                        </a:rPr>
                        <a:t>1</a:t>
                      </a:r>
                      <a:endParaRPr lang="zh-TW" altLang="en-US" sz="1100" b="0" i="0" u="none" strike="noStrike" cap="none">
                        <a:solidFill>
                          <a:schemeClr val="tx2"/>
                        </a:solidFill>
                        <a:latin typeface="+mn-lt"/>
                        <a:ea typeface="+mn-ea"/>
                        <a:cs typeface="+mn-cs"/>
                        <a:sym typeface="Arial"/>
                      </a:endParaRPr>
                    </a:p>
                  </a:txBody>
                  <a:tcPr>
                    <a:lnL w="6350" cap="flat" cmpd="sng" algn="ctr">
                      <a:solidFill>
                        <a:srgbClr val="744922"/>
                      </a:solidFill>
                      <a:prstDash val="solid"/>
                      <a:round/>
                      <a:headEnd type="none" w="med" len="med"/>
                      <a:tailEnd type="none" w="med" len="med"/>
                    </a:lnL>
                    <a:lnR w="6350" cap="flat" cmpd="sng" algn="ctr">
                      <a:solidFill>
                        <a:srgbClr val="744922"/>
                      </a:solidFill>
                      <a:prstDash val="solid"/>
                      <a:round/>
                      <a:headEnd type="none" w="med" len="med"/>
                      <a:tailEnd type="none" w="med" len="med"/>
                    </a:lnR>
                    <a:lnT w="6350" cap="flat" cmpd="sng" algn="ctr">
                      <a:solidFill>
                        <a:srgbClr val="744922"/>
                      </a:solidFill>
                      <a:prstDash val="solid"/>
                      <a:round/>
                      <a:headEnd type="none" w="med" len="med"/>
                      <a:tailEnd type="none" w="med" len="med"/>
                    </a:lnT>
                    <a:lnB w="6350" cap="flat" cmpd="sng" algn="ctr">
                      <a:solidFill>
                        <a:srgbClr val="744922"/>
                      </a:solidFill>
                      <a:prstDash val="solid"/>
                      <a:round/>
                      <a:headEnd type="none" w="med" len="med"/>
                      <a:tailEnd type="none" w="med" len="med"/>
                    </a:lnB>
                  </a:tcPr>
                </a:tc>
                <a:extLst>
                  <a:ext uri="{0D108BD9-81ED-4DB2-BD59-A6C34878D82A}">
                    <a16:rowId xmlns:a16="http://schemas.microsoft.com/office/drawing/2014/main" val="1377589966"/>
                  </a:ext>
                </a:extLst>
              </a:tr>
            </a:tbl>
          </a:graphicData>
        </a:graphic>
      </p:graphicFrame>
      <p:sp>
        <p:nvSpPr>
          <p:cNvPr id="19" name="文字方塊 18">
            <a:extLst>
              <a:ext uri="{FF2B5EF4-FFF2-40B4-BE49-F238E27FC236}">
                <a16:creationId xmlns:a16="http://schemas.microsoft.com/office/drawing/2014/main" id="{4E0E831B-99EE-1776-8EA9-A0C96E8B245A}"/>
              </a:ext>
            </a:extLst>
          </p:cNvPr>
          <p:cNvSpPr txBox="1"/>
          <p:nvPr/>
        </p:nvSpPr>
        <p:spPr>
          <a:xfrm>
            <a:off x="682171" y="2320782"/>
            <a:ext cx="1982482"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000" b="0" i="0" u="none" strike="noStrike" kern="0" cap="none" spc="0" normalizeH="0" baseline="0" noProof="0">
                <a:ln>
                  <a:noFill/>
                </a:ln>
                <a:solidFill>
                  <a:schemeClr val="tx2"/>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2-bay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000" b="0" i="0" u="none" strike="noStrike" kern="0" cap="none" spc="0" normalizeH="0" baseline="0" noProof="0">
                <a:ln>
                  <a:noFill/>
                </a:ln>
                <a:solidFill>
                  <a:schemeClr val="tx2"/>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Desktop </a:t>
            </a:r>
            <a:r>
              <a:rPr lang="en-US" altLang="zh-TW" sz="10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USB 3.2 Gen 2 </a:t>
            </a:r>
            <a:r>
              <a:rPr kumimoji="0" lang="en-US" altLang="zh-TW" sz="1000" b="0" i="0" u="none" strike="noStrike" kern="0" cap="none" spc="0" normalizeH="0" baseline="0" noProof="0">
                <a:ln>
                  <a:noFill/>
                </a:ln>
                <a:solidFill>
                  <a:schemeClr val="tx2"/>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JBOD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000" b="0" i="0" u="none" strike="noStrike" kern="0" cap="none" spc="0" normalizeH="0" baseline="0" noProof="0">
                <a:ln>
                  <a:noFill/>
                </a:ln>
                <a:solidFill>
                  <a:schemeClr val="tx2"/>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Supports hardware RAID</a:t>
            </a:r>
          </a:p>
        </p:txBody>
      </p:sp>
      <p:sp>
        <p:nvSpPr>
          <p:cNvPr id="20" name="文字方塊 19">
            <a:extLst>
              <a:ext uri="{FF2B5EF4-FFF2-40B4-BE49-F238E27FC236}">
                <a16:creationId xmlns:a16="http://schemas.microsoft.com/office/drawing/2014/main" id="{339239FA-1C20-36B6-8FF1-ED38E2E664C4}"/>
              </a:ext>
            </a:extLst>
          </p:cNvPr>
          <p:cNvSpPr txBox="1"/>
          <p:nvPr/>
        </p:nvSpPr>
        <p:spPr>
          <a:xfrm>
            <a:off x="753381" y="3651857"/>
            <a:ext cx="910827" cy="307777"/>
          </a:xfrm>
          <a:prstGeom prst="rect">
            <a:avLst/>
          </a:prstGeom>
          <a:noFill/>
        </p:spPr>
        <p:txBody>
          <a:bodyPr wrap="none" rtlCol="0">
            <a:spAutoFit/>
          </a:bodyPr>
          <a:lstStyle/>
          <a:p>
            <a:r>
              <a:rPr lang="en-US" altLang="zh-TW" b="1">
                <a:solidFill>
                  <a:srgbClr val="744922"/>
                </a:solidFill>
                <a:ea typeface="微軟正黑體"/>
                <a:cs typeface="+mn-ea"/>
                <a:sym typeface="Arial" panose="020B0604020202020204" pitchFamily="34" charset="0"/>
              </a:rPr>
              <a:t>TR-004U</a:t>
            </a:r>
          </a:p>
        </p:txBody>
      </p:sp>
      <p:sp>
        <p:nvSpPr>
          <p:cNvPr id="21" name="文字方塊 20">
            <a:extLst>
              <a:ext uri="{FF2B5EF4-FFF2-40B4-BE49-F238E27FC236}">
                <a16:creationId xmlns:a16="http://schemas.microsoft.com/office/drawing/2014/main" id="{8414F81B-8790-5A02-3D23-877C69912A0B}"/>
              </a:ext>
            </a:extLst>
          </p:cNvPr>
          <p:cNvSpPr txBox="1"/>
          <p:nvPr/>
        </p:nvSpPr>
        <p:spPr>
          <a:xfrm>
            <a:off x="3225730" y="2107836"/>
            <a:ext cx="780983" cy="307777"/>
          </a:xfrm>
          <a:prstGeom prst="rect">
            <a:avLst/>
          </a:prstGeom>
          <a:noFill/>
        </p:spPr>
        <p:txBody>
          <a:bodyPr wrap="none" rtlCol="0">
            <a:spAutoFit/>
          </a:bodyPr>
          <a:lstStyle/>
          <a:p>
            <a:r>
              <a:rPr lang="en-US" altLang="zh-TW" b="1">
                <a:solidFill>
                  <a:srgbClr val="744922"/>
                </a:solidFill>
                <a:ea typeface="微軟正黑體"/>
                <a:cs typeface="+mn-ea"/>
                <a:sym typeface="Arial" panose="020B0604020202020204" pitchFamily="34" charset="0"/>
              </a:rPr>
              <a:t>TR-004</a:t>
            </a:r>
          </a:p>
        </p:txBody>
      </p:sp>
      <p:sp>
        <p:nvSpPr>
          <p:cNvPr id="22" name="文字方塊 21">
            <a:extLst>
              <a:ext uri="{FF2B5EF4-FFF2-40B4-BE49-F238E27FC236}">
                <a16:creationId xmlns:a16="http://schemas.microsoft.com/office/drawing/2014/main" id="{81B43E02-0ADB-8099-BEE4-2D6AA8FB4C11}"/>
              </a:ext>
            </a:extLst>
          </p:cNvPr>
          <p:cNvSpPr txBox="1"/>
          <p:nvPr/>
        </p:nvSpPr>
        <p:spPr>
          <a:xfrm>
            <a:off x="3225730" y="3651857"/>
            <a:ext cx="1428596" cy="307777"/>
          </a:xfrm>
          <a:prstGeom prst="rect">
            <a:avLst/>
          </a:prstGeom>
          <a:noFill/>
        </p:spPr>
        <p:txBody>
          <a:bodyPr wrap="none" rtlCol="0">
            <a:spAutoFit/>
          </a:bodyPr>
          <a:lstStyle/>
          <a:p>
            <a:r>
              <a:rPr lang="en-US" altLang="zh-TW" b="1">
                <a:solidFill>
                  <a:srgbClr val="744922"/>
                </a:solidFill>
                <a:ea typeface="微軟正黑體"/>
                <a:cs typeface="+mn-ea"/>
                <a:sym typeface="Arial" panose="020B0604020202020204" pitchFamily="34" charset="0"/>
              </a:rPr>
              <a:t>TL-R1200C-RP</a:t>
            </a:r>
          </a:p>
        </p:txBody>
      </p:sp>
      <p:sp>
        <p:nvSpPr>
          <p:cNvPr id="23" name="文字方塊 22">
            <a:extLst>
              <a:ext uri="{FF2B5EF4-FFF2-40B4-BE49-F238E27FC236}">
                <a16:creationId xmlns:a16="http://schemas.microsoft.com/office/drawing/2014/main" id="{A844D68D-A2D7-D168-26B3-183DF8C46E60}"/>
              </a:ext>
            </a:extLst>
          </p:cNvPr>
          <p:cNvSpPr txBox="1"/>
          <p:nvPr/>
        </p:nvSpPr>
        <p:spPr>
          <a:xfrm>
            <a:off x="5908913" y="2107836"/>
            <a:ext cx="1019831" cy="307777"/>
          </a:xfrm>
          <a:prstGeom prst="rect">
            <a:avLst/>
          </a:prstGeom>
          <a:noFill/>
        </p:spPr>
        <p:txBody>
          <a:bodyPr wrap="none" rtlCol="0">
            <a:spAutoFit/>
          </a:bodyPr>
          <a:lstStyle/>
          <a:p>
            <a:r>
              <a:rPr lang="en-US" altLang="zh-TW" b="1">
                <a:solidFill>
                  <a:srgbClr val="744922"/>
                </a:solidFill>
                <a:ea typeface="微軟正黑體"/>
                <a:cs typeface="+mn-ea"/>
                <a:sym typeface="Arial" panose="020B0604020202020204" pitchFamily="34" charset="0"/>
              </a:rPr>
              <a:t>TL-D800C</a:t>
            </a:r>
          </a:p>
        </p:txBody>
      </p:sp>
    </p:spTree>
    <p:extLst>
      <p:ext uri="{BB962C8B-B14F-4D97-AF65-F5344CB8AC3E}">
        <p14:creationId xmlns:p14="http://schemas.microsoft.com/office/powerpoint/2010/main" val="1707517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416F31B8-2115-AD2A-0767-1965697CBD67}"/>
              </a:ext>
            </a:extLst>
          </p:cNvPr>
          <p:cNvSpPr/>
          <p:nvPr/>
        </p:nvSpPr>
        <p:spPr>
          <a:xfrm>
            <a:off x="274320" y="1001864"/>
            <a:ext cx="4699183" cy="1124431"/>
          </a:xfrm>
          <a:prstGeom prst="rect">
            <a:avLst/>
          </a:prstGeom>
          <a:solidFill>
            <a:srgbClr val="74492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片 5">
            <a:extLst>
              <a:ext uri="{FF2B5EF4-FFF2-40B4-BE49-F238E27FC236}">
                <a16:creationId xmlns:a16="http://schemas.microsoft.com/office/drawing/2014/main" id="{61BBB310-F626-453B-9DD2-6A23AF12315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26006" y="3227452"/>
            <a:ext cx="1352192" cy="884208"/>
          </a:xfrm>
          <a:prstGeom prst="rect">
            <a:avLst/>
          </a:prstGeom>
        </p:spPr>
      </p:pic>
      <p:sp>
        <p:nvSpPr>
          <p:cNvPr id="40" name="矩形: 圓角 39">
            <a:extLst>
              <a:ext uri="{FF2B5EF4-FFF2-40B4-BE49-F238E27FC236}">
                <a16:creationId xmlns:a16="http://schemas.microsoft.com/office/drawing/2014/main" id="{17A65E80-F3BE-4FB0-88F9-F2F0DA5040E1}"/>
              </a:ext>
            </a:extLst>
          </p:cNvPr>
          <p:cNvSpPr/>
          <p:nvPr/>
        </p:nvSpPr>
        <p:spPr>
          <a:xfrm>
            <a:off x="6607588" y="618976"/>
            <a:ext cx="2132418" cy="2143602"/>
          </a:xfrm>
          <a:prstGeom prst="roundRect">
            <a:avLst>
              <a:gd name="adj" fmla="val 48707"/>
            </a:avLst>
          </a:prstGeom>
          <a:solidFill>
            <a:schemeClr val="dk1">
              <a:alpha val="40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51" name="Google Shape;1112;gc428d55399_0_337">
            <a:extLst>
              <a:ext uri="{FF2B5EF4-FFF2-40B4-BE49-F238E27FC236}">
                <a16:creationId xmlns:a16="http://schemas.microsoft.com/office/drawing/2014/main" id="{24474050-1D52-4EE4-A23E-14E2DECB1BB4}"/>
              </a:ext>
            </a:extLst>
          </p:cNvPr>
          <p:cNvGrpSpPr/>
          <p:nvPr/>
        </p:nvGrpSpPr>
        <p:grpSpPr>
          <a:xfrm>
            <a:off x="460823" y="901456"/>
            <a:ext cx="4976255" cy="1246736"/>
            <a:chOff x="535858" y="2192097"/>
            <a:chExt cx="3083382" cy="4755000"/>
          </a:xfrm>
          <a:effectLst>
            <a:outerShdw blurRad="342900" dist="177800" dir="3600000" algn="t" rotWithShape="0">
              <a:prstClr val="black">
                <a:alpha val="40000"/>
              </a:prstClr>
            </a:outerShdw>
          </a:effectLst>
        </p:grpSpPr>
        <p:sp>
          <p:nvSpPr>
            <p:cNvPr id="52" name="Google Shape;1113;gc428d55399_0_337" hidden="1">
              <a:extLst>
                <a:ext uri="{FF2B5EF4-FFF2-40B4-BE49-F238E27FC236}">
                  <a16:creationId xmlns:a16="http://schemas.microsoft.com/office/drawing/2014/main" id="{100064AA-0060-474E-870C-1D8EF5BFDA80}"/>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68569" tIns="34275" rIns="68569" bIns="34275" anchor="ctr" anchorCtr="0">
              <a:noAutofit/>
            </a:bodyPr>
            <a:lstStyle/>
            <a:p>
              <a:pPr algn="ctr"/>
              <a:endParaRPr sz="105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53" name="Google Shape;1114;gc428d55399_0_337" hidden="1">
              <a:extLst>
                <a:ext uri="{FF2B5EF4-FFF2-40B4-BE49-F238E27FC236}">
                  <a16:creationId xmlns:a16="http://schemas.microsoft.com/office/drawing/2014/main" id="{F3FE8B18-A7DA-4FC8-A448-500AC233D971}"/>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6200000">
              <a:off x="1219758" y="4337168"/>
              <a:ext cx="4461410" cy="337555"/>
            </a:xfrm>
            <a:prstGeom prst="rect">
              <a:avLst/>
            </a:prstGeom>
            <a:noFill/>
            <a:ln>
              <a:noFill/>
            </a:ln>
          </p:spPr>
        </p:pic>
      </p:grpSp>
      <p:sp>
        <p:nvSpPr>
          <p:cNvPr id="4" name="標題 3">
            <a:extLst>
              <a:ext uri="{FF2B5EF4-FFF2-40B4-BE49-F238E27FC236}">
                <a16:creationId xmlns:a16="http://schemas.microsoft.com/office/drawing/2014/main" id="{2EC2F8B2-33A2-45E2-8BFF-1A699FDD03E4}"/>
              </a:ext>
            </a:extLst>
          </p:cNvPr>
          <p:cNvSpPr>
            <a:spLocks noGrp="1"/>
          </p:cNvSpPr>
          <p:nvPr>
            <p:ph type="title"/>
          </p:nvPr>
        </p:nvSpPr>
        <p:spPr/>
        <p:txBody>
          <a:bodyPr>
            <a:noAutofit/>
          </a:bodyPr>
          <a:lstStyle/>
          <a:p>
            <a:r>
              <a:rPr lang="en-US" altLang="zh-TW">
                <a:sym typeface="Arial" panose="020B0604020202020204" pitchFamily="34" charset="0"/>
              </a:rPr>
              <a:t>Optional network switch</a:t>
            </a:r>
            <a:endParaRPr lang="zh-TW" altLang="en-US">
              <a:sym typeface="Arial" panose="020B0604020202020204" pitchFamily="34" charset="0"/>
            </a:endParaRPr>
          </a:p>
        </p:txBody>
      </p:sp>
      <p:sp>
        <p:nvSpPr>
          <p:cNvPr id="16" name="文字方塊 15">
            <a:extLst>
              <a:ext uri="{FF2B5EF4-FFF2-40B4-BE49-F238E27FC236}">
                <a16:creationId xmlns:a16="http://schemas.microsoft.com/office/drawing/2014/main" id="{9AD6E516-4983-5246-A020-18E317A41D5A}"/>
              </a:ext>
            </a:extLst>
          </p:cNvPr>
          <p:cNvSpPr txBox="1"/>
          <p:nvPr/>
        </p:nvSpPr>
        <p:spPr>
          <a:xfrm>
            <a:off x="5142325" y="882695"/>
            <a:ext cx="3597681" cy="1135183"/>
          </a:xfrm>
          <a:prstGeom prst="rect">
            <a:avLst/>
          </a:prstGeom>
          <a:noFill/>
        </p:spPr>
        <p:txBody>
          <a:bodyPr wrap="square" rtlCol="0">
            <a:spAutoFit/>
          </a:bodyPr>
          <a:lstStyle/>
          <a:p>
            <a:pPr>
              <a:lnSpc>
                <a:spcPct val="130000"/>
              </a:lnSpc>
            </a:pPr>
            <a:r>
              <a:rPr lang="en-US" altLang="zh-TW" sz="18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No need to replace existing wiring upgrade to 2.5 GbE</a:t>
            </a:r>
          </a:p>
          <a:p>
            <a:pPr>
              <a:lnSpc>
                <a:spcPct val="130000"/>
              </a:lnSpc>
            </a:pPr>
            <a:endParaRPr lang="zh-TW" altLang="en-US" sz="18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endParaRPr>
          </a:p>
        </p:txBody>
      </p:sp>
      <p:graphicFrame>
        <p:nvGraphicFramePr>
          <p:cNvPr id="20" name="Shape 253">
            <a:extLst>
              <a:ext uri="{FF2B5EF4-FFF2-40B4-BE49-F238E27FC236}">
                <a16:creationId xmlns:a16="http://schemas.microsoft.com/office/drawing/2014/main" id="{71BEF758-E246-DE44-AF83-B30DF04391C5}"/>
              </a:ext>
            </a:extLst>
          </p:cNvPr>
          <p:cNvGraphicFramePr/>
          <p:nvPr>
            <p:extLst>
              <p:ext uri="{D42A27DB-BD31-4B8C-83A1-F6EECF244321}">
                <p14:modId xmlns:p14="http://schemas.microsoft.com/office/powerpoint/2010/main" val="1459992510"/>
              </p:ext>
            </p:extLst>
          </p:nvPr>
        </p:nvGraphicFramePr>
        <p:xfrm>
          <a:off x="5219731" y="1773967"/>
          <a:ext cx="3184492" cy="1529985"/>
        </p:xfrm>
        <a:graphic>
          <a:graphicData uri="http://schemas.openxmlformats.org/drawingml/2006/table">
            <a:tbl>
              <a:tblPr firstRow="1" bandRow="1">
                <a:effectLst/>
                <a:tableStyleId>{85BE263C-DBD7-4A20-BB59-AAB30ACAA65A}</a:tableStyleId>
              </a:tblPr>
              <a:tblGrid>
                <a:gridCol w="796123">
                  <a:extLst>
                    <a:ext uri="{9D8B030D-6E8A-4147-A177-3AD203B41FA5}">
                      <a16:colId xmlns:a16="http://schemas.microsoft.com/office/drawing/2014/main" val="20000"/>
                    </a:ext>
                  </a:extLst>
                </a:gridCol>
                <a:gridCol w="796123">
                  <a:extLst>
                    <a:ext uri="{9D8B030D-6E8A-4147-A177-3AD203B41FA5}">
                      <a16:colId xmlns:a16="http://schemas.microsoft.com/office/drawing/2014/main" val="20001"/>
                    </a:ext>
                  </a:extLst>
                </a:gridCol>
                <a:gridCol w="796123">
                  <a:extLst>
                    <a:ext uri="{9D8B030D-6E8A-4147-A177-3AD203B41FA5}">
                      <a16:colId xmlns:a16="http://schemas.microsoft.com/office/drawing/2014/main" val="20002"/>
                    </a:ext>
                  </a:extLst>
                </a:gridCol>
                <a:gridCol w="796123">
                  <a:extLst>
                    <a:ext uri="{9D8B030D-6E8A-4147-A177-3AD203B41FA5}">
                      <a16:colId xmlns:a16="http://schemas.microsoft.com/office/drawing/2014/main" val="20003"/>
                    </a:ext>
                  </a:extLst>
                </a:gridCol>
              </a:tblGrid>
              <a:tr h="282525">
                <a:tc>
                  <a:txBody>
                    <a:bodyPr/>
                    <a:lstStyle/>
                    <a:p>
                      <a:pPr marL="0" marR="0" lvl="0" indent="0" algn="l" rtl="0">
                        <a:spcBef>
                          <a:spcPts val="0"/>
                        </a:spcBef>
                        <a:spcAft>
                          <a:spcPts val="0"/>
                        </a:spcAft>
                        <a:buNone/>
                      </a:pPr>
                      <a:endParaRPr sz="1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noFill/>
                  </a:tcPr>
                </a:tc>
                <a:tc>
                  <a:txBody>
                    <a:bodyPr/>
                    <a:lstStyle/>
                    <a:p>
                      <a:pPr marL="0" marR="0" lvl="0" indent="0" algn="ctr" rtl="0">
                        <a:spcBef>
                          <a:spcPts val="0"/>
                        </a:spcBef>
                        <a:spcAft>
                          <a:spcPts val="0"/>
                        </a:spcAft>
                        <a:buNone/>
                      </a:pPr>
                      <a:r>
                        <a:rPr lang="en-US"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CAT 5e</a:t>
                      </a:r>
                      <a:endParaRPr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noFill/>
                  </a:tcPr>
                </a:tc>
                <a:tc>
                  <a:txBody>
                    <a:bodyPr/>
                    <a:lstStyle/>
                    <a:p>
                      <a:pPr marL="0" marR="0" lvl="0" indent="0" algn="ctr" rtl="0">
                        <a:spcBef>
                          <a:spcPts val="0"/>
                        </a:spcBef>
                        <a:spcAft>
                          <a:spcPts val="0"/>
                        </a:spcAft>
                        <a:buNone/>
                      </a:pPr>
                      <a:r>
                        <a:rPr lang="en-US"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CAT 6</a:t>
                      </a:r>
                      <a:endParaRPr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noFill/>
                  </a:tcPr>
                </a:tc>
                <a:tc>
                  <a:txBody>
                    <a:bodyPr/>
                    <a:lstStyle/>
                    <a:p>
                      <a:pPr marL="0" marR="0" lvl="0" indent="0" algn="ctr" rtl="0">
                        <a:spcBef>
                          <a:spcPts val="0"/>
                        </a:spcBef>
                        <a:spcAft>
                          <a:spcPts val="0"/>
                        </a:spcAft>
                        <a:buNone/>
                      </a:pPr>
                      <a:r>
                        <a:rPr lang="en-US"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CAT 6A</a:t>
                      </a:r>
                      <a:endPar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0000"/>
                  </a:ext>
                </a:extLst>
              </a:tr>
              <a:tr h="192023">
                <a:tc>
                  <a:txBody>
                    <a:bodyPr/>
                    <a:lstStyle/>
                    <a:p>
                      <a:pPr marL="0" marR="0" lvl="0" indent="0" algn="ctr" rtl="0">
                        <a:spcBef>
                          <a:spcPts val="0"/>
                        </a:spcBef>
                        <a:spcAft>
                          <a:spcPts val="0"/>
                        </a:spcAft>
                        <a:buNone/>
                      </a:pPr>
                      <a:r>
                        <a:rPr lang="en-US"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100M</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solidFill>
                      <a:srgbClr val="FDFDFD">
                        <a:alpha val="14118"/>
                      </a:srgbClr>
                    </a:solidFill>
                  </a:tcPr>
                </a:tc>
                <a:tc>
                  <a:txBody>
                    <a:bodyPr/>
                    <a:lstStyle/>
                    <a:p>
                      <a:pPr marL="0" marR="0" lvl="0" indent="0" algn="ctr" rtl="0">
                        <a:spcBef>
                          <a:spcPts val="0"/>
                        </a:spcBef>
                        <a:spcAft>
                          <a:spcPts val="0"/>
                        </a:spcAft>
                        <a:buNone/>
                      </a:pPr>
                      <a:r>
                        <a:rPr lang="zh-TW" altLang="en-US"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solidFill>
                      <a:srgbClr val="FDFDFD">
                        <a:alpha val="14118"/>
                      </a:srgbClr>
                    </a:solidFill>
                  </a:tcPr>
                </a:tc>
                <a:extLst>
                  <a:ext uri="{0D108BD9-81ED-4DB2-BD59-A6C34878D82A}">
                    <a16:rowId xmlns:a16="http://schemas.microsoft.com/office/drawing/2014/main" val="10001"/>
                  </a:ext>
                </a:extLst>
              </a:tr>
              <a:tr h="192023">
                <a:tc>
                  <a:txBody>
                    <a:bodyPr/>
                    <a:lstStyle/>
                    <a:p>
                      <a:pPr marL="0" marR="0" lvl="0" indent="0" algn="ctr" rtl="0">
                        <a:spcBef>
                          <a:spcPts val="0"/>
                        </a:spcBef>
                        <a:spcAft>
                          <a:spcPts val="0"/>
                        </a:spcAft>
                        <a:buNone/>
                      </a:pPr>
                      <a:r>
                        <a:rPr lang="en-US"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1G</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tcPr>
                </a:tc>
                <a:tc>
                  <a:txBody>
                    <a:bodyPr/>
                    <a:lstStyle/>
                    <a:p>
                      <a:pPr marL="0" marR="0" lvl="0" indent="0" algn="ctr" rtl="0">
                        <a:spcBef>
                          <a:spcPts val="0"/>
                        </a:spcBef>
                        <a:spcAft>
                          <a:spcPts val="0"/>
                        </a:spcAft>
                        <a:buNone/>
                      </a:pPr>
                      <a:r>
                        <a:rPr lang="zh-TW"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0002"/>
                  </a:ext>
                </a:extLst>
              </a:tr>
              <a:tr h="192023">
                <a:tc>
                  <a:txBody>
                    <a:bodyPr/>
                    <a:lstStyle/>
                    <a:p>
                      <a:pPr marL="0" marR="0" lvl="0" indent="0" algn="ctr" rtl="0">
                        <a:spcBef>
                          <a:spcPts val="0"/>
                        </a:spcBef>
                        <a:spcAft>
                          <a:spcPts val="0"/>
                        </a:spcAft>
                        <a:buNone/>
                      </a:pPr>
                      <a:r>
                        <a:rPr lang="en-US"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2.5G</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solidFill>
                      <a:srgbClr val="FDFDFD">
                        <a:alpha val="14118"/>
                      </a:srgbClr>
                    </a:solidFill>
                  </a:tcPr>
                </a:tc>
                <a:extLst>
                  <a:ext uri="{0D108BD9-81ED-4DB2-BD59-A6C34878D82A}">
                    <a16:rowId xmlns:a16="http://schemas.microsoft.com/office/drawing/2014/main" val="10003"/>
                  </a:ext>
                </a:extLst>
              </a:tr>
              <a:tr h="192023">
                <a:tc>
                  <a:txBody>
                    <a:bodyPr/>
                    <a:lstStyle/>
                    <a:p>
                      <a:pPr marL="0" marR="0" lvl="0" indent="0" algn="ctr" rtl="0">
                        <a:spcBef>
                          <a:spcPts val="0"/>
                        </a:spcBef>
                        <a:spcAft>
                          <a:spcPts val="0"/>
                        </a:spcAft>
                        <a:buNone/>
                      </a:pPr>
                      <a:r>
                        <a:rPr lang="en-US" sz="1200" b="0">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rPr>
                        <a:t>5G</a:t>
                      </a:r>
                      <a:endParaRPr sz="1200" b="0">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0004"/>
                  </a:ext>
                </a:extLst>
              </a:tr>
              <a:tr h="192023">
                <a:tc>
                  <a:txBody>
                    <a:bodyPr/>
                    <a:lstStyle/>
                    <a:p>
                      <a:pPr marL="0" marR="0" lvl="0" indent="0" algn="ctr" rtl="0">
                        <a:spcBef>
                          <a:spcPts val="0"/>
                        </a:spcBef>
                        <a:spcAft>
                          <a:spcPts val="0"/>
                        </a:spcAft>
                        <a:buNone/>
                      </a:pPr>
                      <a:r>
                        <a:rPr lang="en-US"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10G</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solidFill>
                      <a:srgbClr val="FDFDFD">
                        <a:alpha val="14118"/>
                      </a:srgbClr>
                    </a:solidFill>
                  </a:tcPr>
                </a:tc>
                <a:tc>
                  <a:txBody>
                    <a:bodyPr/>
                    <a:lstStyle/>
                    <a:p>
                      <a:pPr marL="0" marR="0" lvl="0" indent="0" algn="ctr" rtl="0">
                        <a:spcBef>
                          <a:spcPts val="0"/>
                        </a:spcBef>
                        <a:spcAft>
                          <a:spcPts val="0"/>
                        </a:spcAft>
                        <a:buNone/>
                      </a:pPr>
                      <a:r>
                        <a:rPr lang="en-US"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X</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r>
                        <a:rPr lang="en-US"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(55m)</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solidFill>
                      <a:srgbClr val="FDFDFD">
                        <a:alpha val="14118"/>
                      </a:srgbClr>
                    </a:solidFill>
                  </a:tcPr>
                </a:tc>
                <a:extLst>
                  <a:ext uri="{0D108BD9-81ED-4DB2-BD59-A6C34878D82A}">
                    <a16:rowId xmlns:a16="http://schemas.microsoft.com/office/drawing/2014/main" val="10005"/>
                  </a:ext>
                </a:extLst>
              </a:tr>
            </a:tbl>
          </a:graphicData>
        </a:graphic>
      </p:graphicFrame>
      <p:pic>
        <p:nvPicPr>
          <p:cNvPr id="28" name="Picture 2" descr="C:\Users\user\Desktop\21_PPT對稿QNAP AQC107 10G網卡\29384737_xxl.png">
            <a:extLst>
              <a:ext uri="{FF2B5EF4-FFF2-40B4-BE49-F238E27FC236}">
                <a16:creationId xmlns:a16="http://schemas.microsoft.com/office/drawing/2014/main" id="{ACEDA30A-03F9-E543-8797-EAB00FF3618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156628" y="3302640"/>
            <a:ext cx="1987372" cy="1840860"/>
          </a:xfrm>
          <a:prstGeom prst="rect">
            <a:avLst/>
          </a:prstGeom>
          <a:ln>
            <a:noFill/>
          </a:ln>
          <a:effectLst>
            <a:outerShdw blurRad="431800" dist="368300" dir="5760000" algn="tl" rotWithShape="0">
              <a:prstClr val="black">
                <a:alpha val="40000"/>
              </a:prstClr>
            </a:outerShdw>
          </a:effectLst>
        </p:spPr>
      </p:pic>
      <p:sp>
        <p:nvSpPr>
          <p:cNvPr id="25" name="文字方塊 24">
            <a:extLst>
              <a:ext uri="{FF2B5EF4-FFF2-40B4-BE49-F238E27FC236}">
                <a16:creationId xmlns:a16="http://schemas.microsoft.com/office/drawing/2014/main" id="{4EFECE1E-208A-1744-A6D3-6BB8230DEFE8}"/>
              </a:ext>
            </a:extLst>
          </p:cNvPr>
          <p:cNvSpPr txBox="1"/>
          <p:nvPr/>
        </p:nvSpPr>
        <p:spPr>
          <a:xfrm>
            <a:off x="2887018" y="2762683"/>
            <a:ext cx="2060179" cy="276999"/>
          </a:xfrm>
          <a:prstGeom prst="rect">
            <a:avLst/>
          </a:prstGeom>
          <a:noFill/>
        </p:spPr>
        <p:txBody>
          <a:bodyPr wrap="none" rtlCol="0">
            <a:spAutoFit/>
          </a:bodyPr>
          <a:lstStyle/>
          <a:p>
            <a:r>
              <a:rPr lang="en-US" altLang="zh-TW" sz="12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QSW-308-1C</a:t>
            </a:r>
            <a:r>
              <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(unmanaged)</a:t>
            </a:r>
            <a:endParaRPr lang="zh-TW" altLang="en-US"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 name="文字方塊 30">
            <a:extLst>
              <a:ext uri="{FF2B5EF4-FFF2-40B4-BE49-F238E27FC236}">
                <a16:creationId xmlns:a16="http://schemas.microsoft.com/office/drawing/2014/main" id="{21E9DF6E-F2DE-214E-BAB8-2293966D3352}"/>
              </a:ext>
            </a:extLst>
          </p:cNvPr>
          <p:cNvSpPr txBox="1"/>
          <p:nvPr/>
        </p:nvSpPr>
        <p:spPr>
          <a:xfrm>
            <a:off x="415883" y="2762578"/>
            <a:ext cx="2145139" cy="276999"/>
          </a:xfrm>
          <a:prstGeom prst="rect">
            <a:avLst/>
          </a:prstGeom>
          <a:noFill/>
        </p:spPr>
        <p:txBody>
          <a:bodyPr wrap="none" rtlCol="0">
            <a:spAutoFit/>
          </a:bodyPr>
          <a:lstStyle/>
          <a:p>
            <a:r>
              <a:rPr lang="en-US" altLang="zh-TW" sz="12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QSW-1208-8C</a:t>
            </a:r>
            <a:r>
              <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(unmanaged)</a:t>
            </a:r>
            <a:endParaRPr lang="zh-TW" altLang="en-US"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2" name="文字方塊 31">
            <a:extLst>
              <a:ext uri="{FF2B5EF4-FFF2-40B4-BE49-F238E27FC236}">
                <a16:creationId xmlns:a16="http://schemas.microsoft.com/office/drawing/2014/main" id="{58CBE206-AA6D-0844-9C78-657AC29204D2}"/>
              </a:ext>
            </a:extLst>
          </p:cNvPr>
          <p:cNvSpPr txBox="1"/>
          <p:nvPr/>
        </p:nvSpPr>
        <p:spPr>
          <a:xfrm>
            <a:off x="3210861" y="2976070"/>
            <a:ext cx="1200970" cy="415498"/>
          </a:xfrm>
          <a:prstGeom prst="rect">
            <a:avLst/>
          </a:prstGeom>
          <a:noFill/>
        </p:spPr>
        <p:txBody>
          <a:bodyPr wrap="none" rtlCol="0">
            <a:spAutoFit/>
          </a:bodyPr>
          <a:lstStyle/>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1 x 10G/5G/2.5G</a:t>
            </a:r>
          </a:p>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RJ45 Multi-Gig</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3" name="文字方塊 32">
            <a:extLst>
              <a:ext uri="{FF2B5EF4-FFF2-40B4-BE49-F238E27FC236}">
                <a16:creationId xmlns:a16="http://schemas.microsoft.com/office/drawing/2014/main" id="{05AEEC05-B49D-C149-A7C7-B1559D7FE4DE}"/>
              </a:ext>
            </a:extLst>
          </p:cNvPr>
          <p:cNvSpPr txBox="1"/>
          <p:nvPr/>
        </p:nvSpPr>
        <p:spPr>
          <a:xfrm>
            <a:off x="684485" y="2976070"/>
            <a:ext cx="1200970" cy="415498"/>
          </a:xfrm>
          <a:prstGeom prst="rect">
            <a:avLst/>
          </a:prstGeom>
          <a:noFill/>
        </p:spPr>
        <p:txBody>
          <a:bodyPr wrap="none" rtlCol="0">
            <a:spAutoFit/>
          </a:bodyPr>
          <a:lstStyle/>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8 x 10G/5G/2.5G</a:t>
            </a:r>
          </a:p>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RJ45 Multi-Gig</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6" name="文字方塊 35">
            <a:extLst>
              <a:ext uri="{FF2B5EF4-FFF2-40B4-BE49-F238E27FC236}">
                <a16:creationId xmlns:a16="http://schemas.microsoft.com/office/drawing/2014/main" id="{6EF3DEEC-3197-AF44-B300-658795AE0B74}"/>
              </a:ext>
            </a:extLst>
          </p:cNvPr>
          <p:cNvSpPr txBox="1"/>
          <p:nvPr/>
        </p:nvSpPr>
        <p:spPr>
          <a:xfrm>
            <a:off x="485699" y="3909631"/>
            <a:ext cx="2018501" cy="276999"/>
          </a:xfrm>
          <a:prstGeom prst="rect">
            <a:avLst/>
          </a:prstGeom>
          <a:noFill/>
        </p:spPr>
        <p:txBody>
          <a:bodyPr wrap="none" rtlCol="0">
            <a:spAutoFit/>
          </a:bodyPr>
          <a:lstStyle/>
          <a:p>
            <a:r>
              <a:rPr lang="en-US" altLang="zh-TW" sz="12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QSW-M408-4C</a:t>
            </a:r>
            <a:r>
              <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(managed)</a:t>
            </a:r>
            <a:endParaRPr lang="zh-TW" altLang="en-US"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7" name="文字方塊 36">
            <a:extLst>
              <a:ext uri="{FF2B5EF4-FFF2-40B4-BE49-F238E27FC236}">
                <a16:creationId xmlns:a16="http://schemas.microsoft.com/office/drawing/2014/main" id="{88C4A5EA-9202-7E42-97AB-E1C166483D67}"/>
              </a:ext>
            </a:extLst>
          </p:cNvPr>
          <p:cNvSpPr txBox="1"/>
          <p:nvPr/>
        </p:nvSpPr>
        <p:spPr>
          <a:xfrm>
            <a:off x="753208" y="4110594"/>
            <a:ext cx="1200970" cy="415498"/>
          </a:xfrm>
          <a:prstGeom prst="rect">
            <a:avLst/>
          </a:prstGeom>
          <a:noFill/>
        </p:spPr>
        <p:txBody>
          <a:bodyPr wrap="none" rtlCol="0">
            <a:spAutoFit/>
          </a:bodyPr>
          <a:lstStyle/>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4 x 10G/5G/2.5G</a:t>
            </a:r>
          </a:p>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RJ45 Multi-Gig</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8" name="文字方塊 37">
            <a:extLst>
              <a:ext uri="{FF2B5EF4-FFF2-40B4-BE49-F238E27FC236}">
                <a16:creationId xmlns:a16="http://schemas.microsoft.com/office/drawing/2014/main" id="{9987836F-8016-6F4A-9ACA-CAC4790B62B8}"/>
              </a:ext>
            </a:extLst>
          </p:cNvPr>
          <p:cNvSpPr txBox="1"/>
          <p:nvPr/>
        </p:nvSpPr>
        <p:spPr>
          <a:xfrm>
            <a:off x="2646537" y="3858416"/>
            <a:ext cx="2499402" cy="276999"/>
          </a:xfrm>
          <a:prstGeom prst="rect">
            <a:avLst/>
          </a:prstGeom>
          <a:noFill/>
        </p:spPr>
        <p:txBody>
          <a:bodyPr wrap="square" lIns="91440" tIns="45720" rIns="91440" bIns="45720" rtlCol="0" anchor="t">
            <a:spAutoFit/>
          </a:bodyPr>
          <a:lstStyle/>
          <a:p>
            <a:r>
              <a:rPr lang="en-US" altLang="zh-TW" sz="1200" b="1">
                <a:solidFill>
                  <a:srgbClr val="744922"/>
                </a:solidFill>
                <a:ea typeface="微軟正黑體"/>
                <a:cs typeface="+mn-ea"/>
                <a:sym typeface="Arial" panose="020B0604020202020204" pitchFamily="34" charset="0"/>
              </a:rPr>
              <a:t>QSW-M2108R-2C</a:t>
            </a:r>
            <a:r>
              <a:rPr lang="en-US" altLang="zh-TW" sz="1200" b="1">
                <a:solidFill>
                  <a:schemeClr val="bg1"/>
                </a:solidFill>
                <a:ea typeface="微軟正黑體"/>
                <a:cs typeface="+mn-ea"/>
                <a:sym typeface="Arial" panose="020B0604020202020204" pitchFamily="34" charset="0"/>
              </a:rPr>
              <a:t> </a:t>
            </a:r>
            <a:r>
              <a:rPr lang="en-US" altLang="zh-TW"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(managed)</a:t>
            </a:r>
            <a:endParaRPr lang="zh-TW" altLang="en-US" sz="1200" b="1">
              <a:solidFill>
                <a:schemeClr val="bg1"/>
              </a:solidFill>
              <a:ea typeface="微軟正黑體"/>
              <a:cs typeface="+mn-ea"/>
            </a:endParaRPr>
          </a:p>
        </p:txBody>
      </p:sp>
      <p:sp>
        <p:nvSpPr>
          <p:cNvPr id="39" name="文字方塊 38">
            <a:extLst>
              <a:ext uri="{FF2B5EF4-FFF2-40B4-BE49-F238E27FC236}">
                <a16:creationId xmlns:a16="http://schemas.microsoft.com/office/drawing/2014/main" id="{0D45425A-23D6-7245-B089-E16F9638A71A}"/>
              </a:ext>
            </a:extLst>
          </p:cNvPr>
          <p:cNvSpPr txBox="1"/>
          <p:nvPr/>
        </p:nvSpPr>
        <p:spPr>
          <a:xfrm>
            <a:off x="3213581" y="4125424"/>
            <a:ext cx="1298017" cy="415498"/>
          </a:xfrm>
          <a:prstGeom prst="rect">
            <a:avLst/>
          </a:prstGeom>
          <a:noFill/>
        </p:spPr>
        <p:txBody>
          <a:bodyPr wrap="square" rtlCol="0">
            <a:spAutoFit/>
          </a:bodyPr>
          <a:lstStyle/>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 x 10G/5G/2.5G</a:t>
            </a:r>
          </a:p>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RJ45 Multi-Gig</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 name="矩形: 圓角 4">
            <a:extLst>
              <a:ext uri="{FF2B5EF4-FFF2-40B4-BE49-F238E27FC236}">
                <a16:creationId xmlns:a16="http://schemas.microsoft.com/office/drawing/2014/main" id="{4E9337C5-09F1-45DA-B6D5-DC7573B5DD40}"/>
              </a:ext>
            </a:extLst>
          </p:cNvPr>
          <p:cNvSpPr/>
          <p:nvPr/>
        </p:nvSpPr>
        <p:spPr>
          <a:xfrm>
            <a:off x="3387596" y="1589831"/>
            <a:ext cx="1482518" cy="433611"/>
          </a:xfrm>
          <a:prstGeom prst="roundRect">
            <a:avLst>
              <a:gd name="adj" fmla="val 50000"/>
            </a:avLst>
          </a:prstGeom>
          <a:noFill/>
          <a:ln w="19050">
            <a:solidFill>
              <a:srgbClr val="7449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err="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Fanless</a:t>
            </a:r>
            <a:r>
              <a:rPr lang="en-US" altLang="zh-CN" sz="1200">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 and Metal Chassis</a:t>
            </a:r>
          </a:p>
        </p:txBody>
      </p:sp>
      <p:sp>
        <p:nvSpPr>
          <p:cNvPr id="65" name="文字方塊 64">
            <a:extLst>
              <a:ext uri="{FF2B5EF4-FFF2-40B4-BE49-F238E27FC236}">
                <a16:creationId xmlns:a16="http://schemas.microsoft.com/office/drawing/2014/main" id="{B27539D7-D7D0-4D35-AC62-54E3A633D7C3}"/>
              </a:ext>
            </a:extLst>
          </p:cNvPr>
          <p:cNvSpPr txBox="1"/>
          <p:nvPr/>
        </p:nvSpPr>
        <p:spPr>
          <a:xfrm>
            <a:off x="866839" y="1111740"/>
            <a:ext cx="2185214" cy="276999"/>
          </a:xfrm>
          <a:prstGeom prst="rect">
            <a:avLst/>
          </a:prstGeom>
          <a:noFill/>
        </p:spPr>
        <p:txBody>
          <a:bodyPr wrap="none" rtlCol="0">
            <a:spAutoFit/>
          </a:bodyPr>
          <a:lstStyle/>
          <a:p>
            <a:r>
              <a:rPr lang="en-US" altLang="zh-TW" sz="12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QSW-1108-8T</a:t>
            </a:r>
            <a:r>
              <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(unmanaged)</a:t>
            </a:r>
            <a:endParaRPr lang="zh-TW" altLang="en-US"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6" name="文字方塊 65">
            <a:extLst>
              <a:ext uri="{FF2B5EF4-FFF2-40B4-BE49-F238E27FC236}">
                <a16:creationId xmlns:a16="http://schemas.microsoft.com/office/drawing/2014/main" id="{AEE6A2E1-67BB-4BEA-A706-7F8182BF41AB}"/>
              </a:ext>
            </a:extLst>
          </p:cNvPr>
          <p:cNvSpPr txBox="1"/>
          <p:nvPr/>
        </p:nvSpPr>
        <p:spPr>
          <a:xfrm>
            <a:off x="3356790" y="1159159"/>
            <a:ext cx="1077539" cy="415498"/>
          </a:xfrm>
          <a:prstGeom prst="rect">
            <a:avLst/>
          </a:prstGeom>
          <a:noFill/>
        </p:spPr>
        <p:txBody>
          <a:bodyPr wrap="none" rtlCol="0">
            <a:spAutoFit/>
          </a:bodyPr>
          <a:lstStyle/>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8 x 2.5G</a:t>
            </a:r>
          </a:p>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RJ45 Multi-Gig</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43" name="圖片 42">
            <a:extLst>
              <a:ext uri="{FF2B5EF4-FFF2-40B4-BE49-F238E27FC236}">
                <a16:creationId xmlns:a16="http://schemas.microsoft.com/office/drawing/2014/main" id="{9CB487DB-40BB-448D-9A27-05752D01161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241724" y="2558128"/>
            <a:ext cx="2295260" cy="262938"/>
          </a:xfrm>
          <a:prstGeom prst="rect">
            <a:avLst/>
          </a:prstGeom>
        </p:spPr>
      </p:pic>
      <p:pic>
        <p:nvPicPr>
          <p:cNvPr id="47" name="圖片 46">
            <a:extLst>
              <a:ext uri="{FF2B5EF4-FFF2-40B4-BE49-F238E27FC236}">
                <a16:creationId xmlns:a16="http://schemas.microsoft.com/office/drawing/2014/main" id="{40AC4D5C-A1E4-4489-AECF-C5C78118A5D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2796421" y="2564135"/>
            <a:ext cx="2027362" cy="262938"/>
          </a:xfrm>
          <a:prstGeom prst="rect">
            <a:avLst/>
          </a:prstGeom>
        </p:spPr>
      </p:pic>
      <p:pic>
        <p:nvPicPr>
          <p:cNvPr id="44" name="圖片 43" descr="一張含有 電子用品, 黑色, 電腦, 時鐘 的圖片&#10;&#10;自動產生的描述">
            <a:extLst>
              <a:ext uri="{FF2B5EF4-FFF2-40B4-BE49-F238E27FC236}">
                <a16:creationId xmlns:a16="http://schemas.microsoft.com/office/drawing/2014/main" id="{DD7DB792-9635-6A45-8892-C9231809118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30691" b="25947"/>
          <a:stretch/>
        </p:blipFill>
        <p:spPr>
          <a:xfrm>
            <a:off x="501161" y="2247556"/>
            <a:ext cx="1900061" cy="515022"/>
          </a:xfrm>
          <a:prstGeom prst="rect">
            <a:avLst/>
          </a:prstGeom>
        </p:spPr>
      </p:pic>
      <p:pic>
        <p:nvPicPr>
          <p:cNvPr id="45" name="圖片 44">
            <a:extLst>
              <a:ext uri="{FF2B5EF4-FFF2-40B4-BE49-F238E27FC236}">
                <a16:creationId xmlns:a16="http://schemas.microsoft.com/office/drawing/2014/main" id="{B74A74CD-4E0C-0047-B97C-EB4C560FDB88}"/>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t="33119" b="33148"/>
          <a:stretch/>
        </p:blipFill>
        <p:spPr>
          <a:xfrm>
            <a:off x="3011305" y="2345370"/>
            <a:ext cx="1665682" cy="351230"/>
          </a:xfrm>
          <a:prstGeom prst="rect">
            <a:avLst/>
          </a:prstGeom>
        </p:spPr>
      </p:pic>
      <p:pic>
        <p:nvPicPr>
          <p:cNvPr id="49" name="圖片 48">
            <a:extLst>
              <a:ext uri="{FF2B5EF4-FFF2-40B4-BE49-F238E27FC236}">
                <a16:creationId xmlns:a16="http://schemas.microsoft.com/office/drawing/2014/main" id="{7F389DC4-3CF8-4E82-8C7A-C3132DF1DFE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380446" y="3726395"/>
            <a:ext cx="2027362" cy="262938"/>
          </a:xfrm>
          <a:prstGeom prst="rect">
            <a:avLst/>
          </a:prstGeom>
        </p:spPr>
      </p:pic>
      <p:pic>
        <p:nvPicPr>
          <p:cNvPr id="34" name="圖片 33">
            <a:extLst>
              <a:ext uri="{FF2B5EF4-FFF2-40B4-BE49-F238E27FC236}">
                <a16:creationId xmlns:a16="http://schemas.microsoft.com/office/drawing/2014/main" id="{E37C6709-39C4-C947-A622-E52DACD9B721}"/>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533019" y="3411043"/>
            <a:ext cx="1685796" cy="521999"/>
          </a:xfrm>
          <a:prstGeom prst="rect">
            <a:avLst/>
          </a:prstGeom>
        </p:spPr>
      </p:pic>
      <p:pic>
        <p:nvPicPr>
          <p:cNvPr id="60" name="圖片 59">
            <a:extLst>
              <a:ext uri="{FF2B5EF4-FFF2-40B4-BE49-F238E27FC236}">
                <a16:creationId xmlns:a16="http://schemas.microsoft.com/office/drawing/2014/main" id="{DE32A796-E02F-4F47-8177-3578E58B7B9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430494" y="1691886"/>
            <a:ext cx="3013727" cy="314022"/>
          </a:xfrm>
          <a:prstGeom prst="rect">
            <a:avLst/>
          </a:prstGeom>
        </p:spPr>
      </p:pic>
      <p:pic>
        <p:nvPicPr>
          <p:cNvPr id="7" name="圖片 6">
            <a:extLst>
              <a:ext uri="{FF2B5EF4-FFF2-40B4-BE49-F238E27FC236}">
                <a16:creationId xmlns:a16="http://schemas.microsoft.com/office/drawing/2014/main" id="{FA6012D1-8D13-4F72-BE61-3D41BBEAEB1E}"/>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t="33120" b="33120"/>
          <a:stretch/>
        </p:blipFill>
        <p:spPr>
          <a:xfrm>
            <a:off x="415883" y="1405255"/>
            <a:ext cx="2905072" cy="612966"/>
          </a:xfrm>
          <a:prstGeom prst="rect">
            <a:avLst/>
          </a:prstGeom>
        </p:spPr>
      </p:pic>
    </p:spTree>
    <p:extLst>
      <p:ext uri="{BB962C8B-B14F-4D97-AF65-F5344CB8AC3E}">
        <p14:creationId xmlns:p14="http://schemas.microsoft.com/office/powerpoint/2010/main" val="40867333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標題 62"/>
          <p:cNvSpPr>
            <a:spLocks noGrp="1"/>
          </p:cNvSpPr>
          <p:nvPr>
            <p:ph type="title"/>
          </p:nvPr>
        </p:nvSpPr>
        <p:spPr>
          <a:xfrm>
            <a:off x="152993" y="182080"/>
            <a:ext cx="9392289" cy="642167"/>
          </a:xfrm>
        </p:spPr>
        <p:txBody>
          <a:bodyPr>
            <a:noAutofit/>
          </a:bodyPr>
          <a:lstStyle/>
          <a:p>
            <a:r>
              <a:rPr lang="en-US" altLang="zh-TW">
                <a:sym typeface="Arial" panose="020B0604020202020204" pitchFamily="34" charset="0"/>
              </a:rPr>
              <a:t>2 x 10 GbE for 10GB file transfer performance</a:t>
            </a:r>
            <a:endParaRPr lang="en-US" altLang="zh-CN">
              <a:sym typeface="Arial" panose="020B0604020202020204" pitchFamily="34" charset="0"/>
            </a:endParaRPr>
          </a:p>
        </p:txBody>
      </p:sp>
      <p:sp>
        <p:nvSpPr>
          <p:cNvPr id="48" name="矩形 47">
            <a:extLst>
              <a:ext uri="{FF2B5EF4-FFF2-40B4-BE49-F238E27FC236}">
                <a16:creationId xmlns:a16="http://schemas.microsoft.com/office/drawing/2014/main" id="{11E4060B-BEBC-36E4-E314-876F0297D310}"/>
              </a:ext>
            </a:extLst>
          </p:cNvPr>
          <p:cNvSpPr/>
          <p:nvPr/>
        </p:nvSpPr>
        <p:spPr>
          <a:xfrm>
            <a:off x="4825425" y="1505874"/>
            <a:ext cx="2980298" cy="2332806"/>
          </a:xfrm>
          <a:prstGeom prst="rect">
            <a:avLst/>
          </a:prstGeom>
          <a:gradFill flip="none" rotWithShape="1">
            <a:gsLst>
              <a:gs pos="0">
                <a:srgbClr val="7A6246">
                  <a:alpha val="37000"/>
                </a:srgbClr>
              </a:gs>
              <a:gs pos="100000">
                <a:srgbClr val="7A6246">
                  <a:alpha val="43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9" name="矩形 48">
            <a:extLst>
              <a:ext uri="{FF2B5EF4-FFF2-40B4-BE49-F238E27FC236}">
                <a16:creationId xmlns:a16="http://schemas.microsoft.com/office/drawing/2014/main" id="{890F0133-52EE-8312-B543-CF9D97BB6047}"/>
              </a:ext>
            </a:extLst>
          </p:cNvPr>
          <p:cNvSpPr/>
          <p:nvPr/>
        </p:nvSpPr>
        <p:spPr>
          <a:xfrm>
            <a:off x="1364550" y="1505874"/>
            <a:ext cx="2896949" cy="2332805"/>
          </a:xfrm>
          <a:prstGeom prst="rect">
            <a:avLst/>
          </a:prstGeom>
          <a:gradFill flip="none" rotWithShape="1">
            <a:gsLst>
              <a:gs pos="0">
                <a:srgbClr val="7A6246">
                  <a:alpha val="37000"/>
                </a:srgbClr>
              </a:gs>
              <a:gs pos="100000">
                <a:srgbClr val="7A6246">
                  <a:alpha val="43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50" name="群組 49">
            <a:extLst>
              <a:ext uri="{FF2B5EF4-FFF2-40B4-BE49-F238E27FC236}">
                <a16:creationId xmlns:a16="http://schemas.microsoft.com/office/drawing/2014/main" id="{18393471-337D-0942-0652-23A265B4AA1E}"/>
              </a:ext>
            </a:extLst>
          </p:cNvPr>
          <p:cNvGrpSpPr/>
          <p:nvPr/>
        </p:nvGrpSpPr>
        <p:grpSpPr>
          <a:xfrm>
            <a:off x="1364549" y="1914737"/>
            <a:ext cx="6441174" cy="1940965"/>
            <a:chOff x="1513809" y="2315008"/>
            <a:chExt cx="6120420" cy="1940965"/>
          </a:xfrm>
        </p:grpSpPr>
        <p:cxnSp>
          <p:nvCxnSpPr>
            <p:cNvPr id="51" name="直線接點 50">
              <a:extLst>
                <a:ext uri="{FF2B5EF4-FFF2-40B4-BE49-F238E27FC236}">
                  <a16:creationId xmlns:a16="http://schemas.microsoft.com/office/drawing/2014/main" id="{48FF3C22-408A-C6C4-2068-C138D08D6597}"/>
                </a:ext>
              </a:extLst>
            </p:cNvPr>
            <p:cNvCxnSpPr>
              <a:cxnSpLocks/>
            </p:cNvCxnSpPr>
            <p:nvPr/>
          </p:nvCxnSpPr>
          <p:spPr>
            <a:xfrm>
              <a:off x="1513809" y="4227402"/>
              <a:ext cx="6120419" cy="2857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2" name="直線接點 51">
              <a:extLst>
                <a:ext uri="{FF2B5EF4-FFF2-40B4-BE49-F238E27FC236}">
                  <a16:creationId xmlns:a16="http://schemas.microsoft.com/office/drawing/2014/main" id="{A7F7F45C-9E0A-E4F3-F89D-942DA9E67813}"/>
                </a:ext>
              </a:extLst>
            </p:cNvPr>
            <p:cNvCxnSpPr>
              <a:cxnSpLocks/>
            </p:cNvCxnSpPr>
            <p:nvPr/>
          </p:nvCxnSpPr>
          <p:spPr>
            <a:xfrm>
              <a:off x="1513810" y="3933140"/>
              <a:ext cx="612041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 name="直線接點 52">
              <a:extLst>
                <a:ext uri="{FF2B5EF4-FFF2-40B4-BE49-F238E27FC236}">
                  <a16:creationId xmlns:a16="http://schemas.microsoft.com/office/drawing/2014/main" id="{6C7E211A-91BC-9B53-2982-A4B626EBC659}"/>
                </a:ext>
              </a:extLst>
            </p:cNvPr>
            <p:cNvCxnSpPr>
              <a:cxnSpLocks/>
            </p:cNvCxnSpPr>
            <p:nvPr/>
          </p:nvCxnSpPr>
          <p:spPr>
            <a:xfrm>
              <a:off x="1513810" y="3293951"/>
              <a:ext cx="612041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 name="直線接點 53">
              <a:extLst>
                <a:ext uri="{FF2B5EF4-FFF2-40B4-BE49-F238E27FC236}">
                  <a16:creationId xmlns:a16="http://schemas.microsoft.com/office/drawing/2014/main" id="{8B82D552-32B7-3F56-DF7C-C43EFB61A284}"/>
                </a:ext>
              </a:extLst>
            </p:cNvPr>
            <p:cNvCxnSpPr>
              <a:cxnSpLocks/>
            </p:cNvCxnSpPr>
            <p:nvPr/>
          </p:nvCxnSpPr>
          <p:spPr>
            <a:xfrm>
              <a:off x="1513810" y="2981787"/>
              <a:ext cx="612041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4" name="直線接點 63">
              <a:extLst>
                <a:ext uri="{FF2B5EF4-FFF2-40B4-BE49-F238E27FC236}">
                  <a16:creationId xmlns:a16="http://schemas.microsoft.com/office/drawing/2014/main" id="{6ACE37A2-B81F-DD88-34B8-02391B21A343}"/>
                </a:ext>
              </a:extLst>
            </p:cNvPr>
            <p:cNvCxnSpPr>
              <a:cxnSpLocks/>
            </p:cNvCxnSpPr>
            <p:nvPr/>
          </p:nvCxnSpPr>
          <p:spPr>
            <a:xfrm>
              <a:off x="1513810" y="2665528"/>
              <a:ext cx="612041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5" name="直線接點 64">
              <a:extLst>
                <a:ext uri="{FF2B5EF4-FFF2-40B4-BE49-F238E27FC236}">
                  <a16:creationId xmlns:a16="http://schemas.microsoft.com/office/drawing/2014/main" id="{5AE5A46D-E631-FD8D-FA39-A1D993033E4B}"/>
                </a:ext>
              </a:extLst>
            </p:cNvPr>
            <p:cNvCxnSpPr>
              <a:cxnSpLocks/>
            </p:cNvCxnSpPr>
            <p:nvPr/>
          </p:nvCxnSpPr>
          <p:spPr>
            <a:xfrm>
              <a:off x="1513810" y="3604394"/>
              <a:ext cx="612041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6" name="直線接點 65">
              <a:extLst>
                <a:ext uri="{FF2B5EF4-FFF2-40B4-BE49-F238E27FC236}">
                  <a16:creationId xmlns:a16="http://schemas.microsoft.com/office/drawing/2014/main" id="{B47F8503-FD45-5053-2014-5792723DB03C}"/>
                </a:ext>
              </a:extLst>
            </p:cNvPr>
            <p:cNvCxnSpPr>
              <a:cxnSpLocks/>
            </p:cNvCxnSpPr>
            <p:nvPr/>
          </p:nvCxnSpPr>
          <p:spPr>
            <a:xfrm>
              <a:off x="1513810" y="2315008"/>
              <a:ext cx="612041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71" name="Shape 79">
            <a:extLst>
              <a:ext uri="{FF2B5EF4-FFF2-40B4-BE49-F238E27FC236}">
                <a16:creationId xmlns:a16="http://schemas.microsoft.com/office/drawing/2014/main" id="{9EB9761E-C642-C7DB-D408-F2FE902C554A}"/>
              </a:ext>
            </a:extLst>
          </p:cNvPr>
          <p:cNvSpPr/>
          <p:nvPr/>
        </p:nvSpPr>
        <p:spPr>
          <a:xfrm>
            <a:off x="2053009" y="1978756"/>
            <a:ext cx="511415" cy="1859924"/>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91425" tIns="45700" rIns="91425" bIns="45700" anchor="ctr" anchorCtr="0">
            <a:noAutofit/>
          </a:bodyPr>
          <a:lstStyle/>
          <a:p>
            <a:pPr algn="ctr">
              <a:buClr>
                <a:srgbClr val="000000"/>
              </a:buClr>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2" name="TextBox 6">
            <a:extLst>
              <a:ext uri="{FF2B5EF4-FFF2-40B4-BE49-F238E27FC236}">
                <a16:creationId xmlns:a16="http://schemas.microsoft.com/office/drawing/2014/main" id="{350010E5-FC75-F3FC-0755-4C632C5B44FC}"/>
              </a:ext>
            </a:extLst>
          </p:cNvPr>
          <p:cNvSpPr txBox="1"/>
          <p:nvPr/>
        </p:nvSpPr>
        <p:spPr>
          <a:xfrm>
            <a:off x="1279827" y="1044124"/>
            <a:ext cx="2981672" cy="253908"/>
          </a:xfrm>
          <a:prstGeom prst="rect">
            <a:avLst/>
          </a:prstGeom>
          <a:noFill/>
        </p:spPr>
        <p:txBody>
          <a:bodyPr wrap="square" lIns="91431" tIns="45716" rIns="91431" bIns="45716" anchor="t">
            <a:spAutoFit/>
          </a:bodyPr>
          <a:lstStyle/>
          <a:p>
            <a:pPr algn="ctr">
              <a:defRPr/>
            </a:pPr>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 x 2.5GbE Windows</a:t>
            </a:r>
            <a:r>
              <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file transfer (10GB)</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3" name="TextBox 6">
            <a:extLst>
              <a:ext uri="{FF2B5EF4-FFF2-40B4-BE49-F238E27FC236}">
                <a16:creationId xmlns:a16="http://schemas.microsoft.com/office/drawing/2014/main" id="{6A4F0184-1176-2F44-8E42-98B3FC2086A9}"/>
              </a:ext>
            </a:extLst>
          </p:cNvPr>
          <p:cNvSpPr txBox="1"/>
          <p:nvPr/>
        </p:nvSpPr>
        <p:spPr>
          <a:xfrm>
            <a:off x="4838160" y="1065276"/>
            <a:ext cx="3113764" cy="415490"/>
          </a:xfrm>
          <a:prstGeom prst="rect">
            <a:avLst/>
          </a:prstGeom>
          <a:noFill/>
        </p:spPr>
        <p:txBody>
          <a:bodyPr wrap="square" lIns="91431" tIns="45716" rIns="91431" bIns="45716" anchor="t">
            <a:spAutoFit/>
          </a:bodyPr>
          <a:lstStyle/>
          <a:p>
            <a:pPr algn="ctr">
              <a:defRPr/>
            </a:pPr>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 x 2.5GbE Windows file transfer (10GB)</a:t>
            </a:r>
          </a:p>
          <a:p>
            <a:pPr algn="ctr">
              <a:defRPr/>
            </a:pPr>
            <a:r>
              <a:rPr lang="en-US" altLang="zh-CN"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NAS </a:t>
            </a:r>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encrypted volume</a:t>
            </a:r>
            <a:endParaRPr lang="zh-CN"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4" name="TextBox 6">
            <a:extLst>
              <a:ext uri="{FF2B5EF4-FFF2-40B4-BE49-F238E27FC236}">
                <a16:creationId xmlns:a16="http://schemas.microsoft.com/office/drawing/2014/main" id="{0AA41428-A196-5F5A-1078-A92AF78A4023}"/>
              </a:ext>
            </a:extLst>
          </p:cNvPr>
          <p:cNvSpPr txBox="1"/>
          <p:nvPr/>
        </p:nvSpPr>
        <p:spPr>
          <a:xfrm>
            <a:off x="2907538" y="3886472"/>
            <a:ext cx="925778" cy="292380"/>
          </a:xfrm>
          <a:prstGeom prst="rect">
            <a:avLst/>
          </a:prstGeom>
          <a:noFill/>
        </p:spPr>
        <p:txBody>
          <a:bodyPr wrap="square" lIns="91431" tIns="45716" rIns="91431" bIns="45716" anchor="t">
            <a:spAutoFit/>
          </a:bodyPr>
          <a:lstStyle/>
          <a:p>
            <a:pPr algn="ctr">
              <a:defRPr/>
            </a:pPr>
            <a:r>
              <a:rPr lang="en-US" altLang="zh-CN" sz="13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Read</a:t>
            </a:r>
            <a:endParaRPr lang="en-US" sz="13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5" name="TextBox 6">
            <a:extLst>
              <a:ext uri="{FF2B5EF4-FFF2-40B4-BE49-F238E27FC236}">
                <a16:creationId xmlns:a16="http://schemas.microsoft.com/office/drawing/2014/main" id="{08C7B7F3-A44D-2C64-A0E2-59041C080536}"/>
              </a:ext>
            </a:extLst>
          </p:cNvPr>
          <p:cNvSpPr txBox="1"/>
          <p:nvPr/>
        </p:nvSpPr>
        <p:spPr>
          <a:xfrm>
            <a:off x="1828088" y="3885209"/>
            <a:ext cx="925778" cy="292380"/>
          </a:xfrm>
          <a:prstGeom prst="rect">
            <a:avLst/>
          </a:prstGeom>
          <a:noFill/>
        </p:spPr>
        <p:txBody>
          <a:bodyPr wrap="square" lIns="91431" tIns="45716" rIns="91431" bIns="45716" anchor="t">
            <a:spAutoFit/>
          </a:bodyPr>
          <a:lstStyle/>
          <a:p>
            <a:pPr algn="ctr">
              <a:defRPr/>
            </a:pPr>
            <a:r>
              <a:rPr lang="en-US" altLang="zh-CN" sz="13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Write</a:t>
            </a:r>
            <a:endParaRPr lang="en-US" altLang="zh-TW" sz="13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6" name="文字方塊 75">
            <a:extLst>
              <a:ext uri="{FF2B5EF4-FFF2-40B4-BE49-F238E27FC236}">
                <a16:creationId xmlns:a16="http://schemas.microsoft.com/office/drawing/2014/main" id="{594FF211-042D-22A3-C84B-DA00FDA039DC}"/>
              </a:ext>
            </a:extLst>
          </p:cNvPr>
          <p:cNvSpPr txBox="1"/>
          <p:nvPr/>
        </p:nvSpPr>
        <p:spPr>
          <a:xfrm rot="16200000">
            <a:off x="475325" y="3543824"/>
            <a:ext cx="641634" cy="246221"/>
          </a:xfrm>
          <a:prstGeom prst="rect">
            <a:avLst/>
          </a:prstGeom>
          <a:noFill/>
        </p:spPr>
        <p:txBody>
          <a:bodyPr wrap="square" rtlCol="0">
            <a:spAutoFit/>
          </a:bodyPr>
          <a:lstStyle/>
          <a:p>
            <a:r>
              <a:rPr lang="en-US" altLang="zh-TW" sz="1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(MB/s)</a:t>
            </a:r>
            <a:endParaRPr lang="zh-TW" altLang="en-US" sz="1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7" name="TextBox 6">
            <a:extLst>
              <a:ext uri="{FF2B5EF4-FFF2-40B4-BE49-F238E27FC236}">
                <a16:creationId xmlns:a16="http://schemas.microsoft.com/office/drawing/2014/main" id="{E99EF3F6-4FAA-EB54-8E8A-0A37C740D95A}"/>
              </a:ext>
            </a:extLst>
          </p:cNvPr>
          <p:cNvSpPr txBox="1"/>
          <p:nvPr/>
        </p:nvSpPr>
        <p:spPr>
          <a:xfrm>
            <a:off x="6406618" y="3890710"/>
            <a:ext cx="925778" cy="292380"/>
          </a:xfrm>
          <a:prstGeom prst="rect">
            <a:avLst/>
          </a:prstGeom>
          <a:noFill/>
        </p:spPr>
        <p:txBody>
          <a:bodyPr wrap="square" lIns="91431" tIns="45716" rIns="91431" bIns="45716" anchor="t">
            <a:spAutoFit/>
          </a:bodyPr>
          <a:lstStyle/>
          <a:p>
            <a:pPr algn="ctr">
              <a:defRPr/>
            </a:pPr>
            <a:r>
              <a:rPr lang="en-US" altLang="zh-CN" sz="13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Read</a:t>
            </a:r>
            <a:endParaRPr lang="en-US" sz="13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8" name="TextBox 6">
            <a:extLst>
              <a:ext uri="{FF2B5EF4-FFF2-40B4-BE49-F238E27FC236}">
                <a16:creationId xmlns:a16="http://schemas.microsoft.com/office/drawing/2014/main" id="{03CE9A47-B289-7769-9BDB-850EB36F0D7D}"/>
              </a:ext>
            </a:extLst>
          </p:cNvPr>
          <p:cNvSpPr txBox="1"/>
          <p:nvPr/>
        </p:nvSpPr>
        <p:spPr>
          <a:xfrm>
            <a:off x="5318194" y="3882867"/>
            <a:ext cx="925778" cy="292380"/>
          </a:xfrm>
          <a:prstGeom prst="rect">
            <a:avLst/>
          </a:prstGeom>
          <a:noFill/>
        </p:spPr>
        <p:txBody>
          <a:bodyPr wrap="square" lIns="91431" tIns="45716" rIns="91431" bIns="45716" anchor="t">
            <a:spAutoFit/>
          </a:bodyPr>
          <a:lstStyle/>
          <a:p>
            <a:pPr algn="ctr">
              <a:defRPr/>
            </a:pPr>
            <a:r>
              <a:rPr lang="en-US" altLang="zh-CN" sz="13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Write</a:t>
            </a:r>
            <a:endParaRPr lang="en-US" altLang="zh-TW" sz="13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9" name="矩形 78">
            <a:extLst>
              <a:ext uri="{FF2B5EF4-FFF2-40B4-BE49-F238E27FC236}">
                <a16:creationId xmlns:a16="http://schemas.microsoft.com/office/drawing/2014/main" id="{4A4C2777-42AA-5D1E-CACB-574223E05307}"/>
              </a:ext>
            </a:extLst>
          </p:cNvPr>
          <p:cNvSpPr/>
          <p:nvPr/>
        </p:nvSpPr>
        <p:spPr>
          <a:xfrm>
            <a:off x="1044707" y="3721682"/>
            <a:ext cx="260008" cy="253916"/>
          </a:xfrm>
          <a:prstGeom prst="rect">
            <a:avLst/>
          </a:prstGeom>
        </p:spPr>
        <p:txBody>
          <a:bodyPr wrap="none">
            <a:spAutoFit/>
          </a:bodyPr>
          <a:lstStyle/>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0" name="矩形 79">
            <a:extLst>
              <a:ext uri="{FF2B5EF4-FFF2-40B4-BE49-F238E27FC236}">
                <a16:creationId xmlns:a16="http://schemas.microsoft.com/office/drawing/2014/main" id="{ACCB1643-6C22-D5E3-45E1-E3F16B46D67A}"/>
              </a:ext>
            </a:extLst>
          </p:cNvPr>
          <p:cNvSpPr/>
          <p:nvPr/>
        </p:nvSpPr>
        <p:spPr>
          <a:xfrm>
            <a:off x="918101" y="3406921"/>
            <a:ext cx="410690" cy="253916"/>
          </a:xfrm>
          <a:prstGeom prst="rect">
            <a:avLst/>
          </a:prstGeom>
        </p:spPr>
        <p:txBody>
          <a:bodyPr wrap="none">
            <a:spAutoFit/>
          </a:bodyPr>
          <a:lstStyle/>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100</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1" name="矩形 80">
            <a:extLst>
              <a:ext uri="{FF2B5EF4-FFF2-40B4-BE49-F238E27FC236}">
                <a16:creationId xmlns:a16="http://schemas.microsoft.com/office/drawing/2014/main" id="{8484E74D-05CC-092F-38DC-62C251C0707A}"/>
              </a:ext>
            </a:extLst>
          </p:cNvPr>
          <p:cNvSpPr/>
          <p:nvPr/>
        </p:nvSpPr>
        <p:spPr>
          <a:xfrm>
            <a:off x="918101" y="3092160"/>
            <a:ext cx="410690" cy="253916"/>
          </a:xfrm>
          <a:prstGeom prst="rect">
            <a:avLst/>
          </a:prstGeom>
        </p:spPr>
        <p:txBody>
          <a:bodyPr wrap="none">
            <a:spAutoFit/>
          </a:bodyPr>
          <a:lstStyle/>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200</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2" name="矩形 81">
            <a:extLst>
              <a:ext uri="{FF2B5EF4-FFF2-40B4-BE49-F238E27FC236}">
                <a16:creationId xmlns:a16="http://schemas.microsoft.com/office/drawing/2014/main" id="{CC7A9221-C755-5DD4-CCF1-E464D310087F}"/>
              </a:ext>
            </a:extLst>
          </p:cNvPr>
          <p:cNvSpPr/>
          <p:nvPr/>
        </p:nvSpPr>
        <p:spPr>
          <a:xfrm>
            <a:off x="918101" y="2777398"/>
            <a:ext cx="410690" cy="253916"/>
          </a:xfrm>
          <a:prstGeom prst="rect">
            <a:avLst/>
          </a:prstGeom>
        </p:spPr>
        <p:txBody>
          <a:bodyPr wrap="none">
            <a:spAutoFit/>
          </a:bodyPr>
          <a:lstStyle/>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300</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3" name="矩形 82">
            <a:extLst>
              <a:ext uri="{FF2B5EF4-FFF2-40B4-BE49-F238E27FC236}">
                <a16:creationId xmlns:a16="http://schemas.microsoft.com/office/drawing/2014/main" id="{7B5D8A50-D49D-E098-8662-541CA490B6C1}"/>
              </a:ext>
            </a:extLst>
          </p:cNvPr>
          <p:cNvSpPr/>
          <p:nvPr/>
        </p:nvSpPr>
        <p:spPr>
          <a:xfrm>
            <a:off x="918101" y="2462637"/>
            <a:ext cx="410690" cy="253916"/>
          </a:xfrm>
          <a:prstGeom prst="rect">
            <a:avLst/>
          </a:prstGeom>
        </p:spPr>
        <p:txBody>
          <a:bodyPr wrap="none">
            <a:spAutoFit/>
          </a:bodyPr>
          <a:lstStyle/>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400</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4" name="矩形 83">
            <a:extLst>
              <a:ext uri="{FF2B5EF4-FFF2-40B4-BE49-F238E27FC236}">
                <a16:creationId xmlns:a16="http://schemas.microsoft.com/office/drawing/2014/main" id="{6542453B-2340-FD6D-595F-480573F2063B}"/>
              </a:ext>
            </a:extLst>
          </p:cNvPr>
          <p:cNvSpPr/>
          <p:nvPr/>
        </p:nvSpPr>
        <p:spPr>
          <a:xfrm>
            <a:off x="906151" y="2147875"/>
            <a:ext cx="410690" cy="253916"/>
          </a:xfrm>
          <a:prstGeom prst="rect">
            <a:avLst/>
          </a:prstGeom>
        </p:spPr>
        <p:txBody>
          <a:bodyPr wrap="none">
            <a:spAutoFit/>
          </a:bodyPr>
          <a:lstStyle/>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500</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5" name="Shape 80">
            <a:extLst>
              <a:ext uri="{FF2B5EF4-FFF2-40B4-BE49-F238E27FC236}">
                <a16:creationId xmlns:a16="http://schemas.microsoft.com/office/drawing/2014/main" id="{E83EDD76-89E2-A97E-2DD7-06350BC14003}"/>
              </a:ext>
            </a:extLst>
          </p:cNvPr>
          <p:cNvSpPr/>
          <p:nvPr/>
        </p:nvSpPr>
        <p:spPr>
          <a:xfrm>
            <a:off x="3132949" y="1964987"/>
            <a:ext cx="493849" cy="1877935"/>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91425" tIns="45700" rIns="91425" bIns="45700" anchor="ctr" anchorCtr="0">
            <a:noAutofit/>
          </a:bodyPr>
          <a:lstStyle/>
          <a:p>
            <a:pPr algn="ctr">
              <a:buClr>
                <a:srgbClr val="000000"/>
              </a:buClr>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6" name="Shape 79">
            <a:extLst>
              <a:ext uri="{FF2B5EF4-FFF2-40B4-BE49-F238E27FC236}">
                <a16:creationId xmlns:a16="http://schemas.microsoft.com/office/drawing/2014/main" id="{F0301D28-A98B-21CB-FE31-B9EC9FFA7344}"/>
              </a:ext>
            </a:extLst>
          </p:cNvPr>
          <p:cNvSpPr/>
          <p:nvPr/>
        </p:nvSpPr>
        <p:spPr>
          <a:xfrm>
            <a:off x="5512012" y="2001079"/>
            <a:ext cx="511415" cy="1837600"/>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91425" tIns="45700" rIns="91425" bIns="45700" anchor="ctr" anchorCtr="0">
            <a:noAutofit/>
          </a:bodyPr>
          <a:lstStyle/>
          <a:p>
            <a:pPr algn="ctr">
              <a:buClr>
                <a:srgbClr val="000000"/>
              </a:buClr>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7" name="TextBox 20">
            <a:extLst>
              <a:ext uri="{FF2B5EF4-FFF2-40B4-BE49-F238E27FC236}">
                <a16:creationId xmlns:a16="http://schemas.microsoft.com/office/drawing/2014/main" id="{20594028-CEBA-BE2D-224B-A4BF1884E26A}"/>
              </a:ext>
            </a:extLst>
          </p:cNvPr>
          <p:cNvSpPr txBox="1"/>
          <p:nvPr/>
        </p:nvSpPr>
        <p:spPr>
          <a:xfrm>
            <a:off x="2039392" y="1961240"/>
            <a:ext cx="498639" cy="276999"/>
          </a:xfrm>
          <a:prstGeom prst="rect">
            <a:avLst/>
          </a:prstGeom>
          <a:noFill/>
          <a:ln>
            <a:noFill/>
          </a:ln>
          <a:effectLst/>
        </p:spPr>
        <p:txBody>
          <a:bodyPr wrap="square" lIns="91440" tIns="45720" rIns="91440" bIns="45720" rtlCol="0" anchor="t">
            <a:spAutoFit/>
          </a:bodyPr>
          <a:lstStyle/>
          <a:p>
            <a:pPr algn="ctr"/>
            <a:r>
              <a:rPr lang="en-US"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587</a:t>
            </a:r>
          </a:p>
        </p:txBody>
      </p:sp>
      <p:sp>
        <p:nvSpPr>
          <p:cNvPr id="88" name="TextBox 20">
            <a:extLst>
              <a:ext uri="{FF2B5EF4-FFF2-40B4-BE49-F238E27FC236}">
                <a16:creationId xmlns:a16="http://schemas.microsoft.com/office/drawing/2014/main" id="{03162773-B8F8-B633-E819-D80400725D0E}"/>
              </a:ext>
            </a:extLst>
          </p:cNvPr>
          <p:cNvSpPr txBox="1"/>
          <p:nvPr/>
        </p:nvSpPr>
        <p:spPr>
          <a:xfrm>
            <a:off x="3134546" y="1927691"/>
            <a:ext cx="498639" cy="276999"/>
          </a:xfrm>
          <a:prstGeom prst="rect">
            <a:avLst/>
          </a:prstGeom>
          <a:noFill/>
          <a:ln>
            <a:noFill/>
          </a:ln>
          <a:effectLst/>
        </p:spPr>
        <p:txBody>
          <a:bodyPr wrap="square" lIns="91440" tIns="45720" rIns="91440" bIns="45720" rtlCol="0" anchor="t">
            <a:spAutoFit/>
          </a:bodyPr>
          <a:lstStyle/>
          <a:p>
            <a:pPr algn="ctr"/>
            <a:r>
              <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588</a:t>
            </a:r>
            <a:endParaRPr lang="en-US"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9" name="Shape 80">
            <a:extLst>
              <a:ext uri="{FF2B5EF4-FFF2-40B4-BE49-F238E27FC236}">
                <a16:creationId xmlns:a16="http://schemas.microsoft.com/office/drawing/2014/main" id="{26755E7D-B42B-DA17-2711-BA27809D92CD}"/>
              </a:ext>
            </a:extLst>
          </p:cNvPr>
          <p:cNvSpPr/>
          <p:nvPr/>
        </p:nvSpPr>
        <p:spPr>
          <a:xfrm>
            <a:off x="6622582" y="2074620"/>
            <a:ext cx="493849" cy="1773491"/>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91425" tIns="45700" rIns="91425" bIns="45700" anchor="ctr" anchorCtr="0">
            <a:noAutofit/>
          </a:bodyPr>
          <a:lstStyle/>
          <a:p>
            <a:pPr algn="ctr">
              <a:buClr>
                <a:srgbClr val="000000"/>
              </a:buClr>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0" name="TextBox 20">
            <a:extLst>
              <a:ext uri="{FF2B5EF4-FFF2-40B4-BE49-F238E27FC236}">
                <a16:creationId xmlns:a16="http://schemas.microsoft.com/office/drawing/2014/main" id="{F43B9DE1-A231-4B00-6C71-83E17E4B1755}"/>
              </a:ext>
            </a:extLst>
          </p:cNvPr>
          <p:cNvSpPr txBox="1"/>
          <p:nvPr/>
        </p:nvSpPr>
        <p:spPr>
          <a:xfrm>
            <a:off x="5518399" y="1990142"/>
            <a:ext cx="498639" cy="276999"/>
          </a:xfrm>
          <a:prstGeom prst="rect">
            <a:avLst/>
          </a:prstGeom>
          <a:noFill/>
          <a:ln>
            <a:noFill/>
          </a:ln>
          <a:effectLst/>
        </p:spPr>
        <p:txBody>
          <a:bodyPr wrap="square" lIns="91440" tIns="45720" rIns="91440" bIns="45720" rtlCol="0" anchor="t">
            <a:spAutoFit/>
          </a:bodyPr>
          <a:lstStyle/>
          <a:p>
            <a:pPr algn="ctr"/>
            <a:r>
              <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586</a:t>
            </a:r>
            <a:endParaRPr lang="en-US"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1" name="TextBox 20">
            <a:extLst>
              <a:ext uri="{FF2B5EF4-FFF2-40B4-BE49-F238E27FC236}">
                <a16:creationId xmlns:a16="http://schemas.microsoft.com/office/drawing/2014/main" id="{8CCD4ECF-998F-97F6-8546-20CFBCEA0E19}"/>
              </a:ext>
            </a:extLst>
          </p:cNvPr>
          <p:cNvSpPr txBox="1"/>
          <p:nvPr/>
        </p:nvSpPr>
        <p:spPr>
          <a:xfrm>
            <a:off x="6620188" y="2080703"/>
            <a:ext cx="498639" cy="276999"/>
          </a:xfrm>
          <a:prstGeom prst="rect">
            <a:avLst/>
          </a:prstGeom>
          <a:noFill/>
          <a:ln>
            <a:noFill/>
          </a:ln>
          <a:effectLst/>
        </p:spPr>
        <p:txBody>
          <a:bodyPr wrap="square" lIns="91440" tIns="45720" rIns="91440" bIns="45720" rtlCol="0" anchor="t">
            <a:spAutoFit/>
          </a:bodyPr>
          <a:lstStyle/>
          <a:p>
            <a:pPr algn="ctr"/>
            <a:r>
              <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566</a:t>
            </a:r>
          </a:p>
        </p:txBody>
      </p:sp>
      <p:sp>
        <p:nvSpPr>
          <p:cNvPr id="92" name="Rectangle 3">
            <a:extLst>
              <a:ext uri="{FF2B5EF4-FFF2-40B4-BE49-F238E27FC236}">
                <a16:creationId xmlns:a16="http://schemas.microsoft.com/office/drawing/2014/main" id="{40FE0402-09C7-2F59-D962-D7E9042FB09F}"/>
              </a:ext>
            </a:extLst>
          </p:cNvPr>
          <p:cNvSpPr>
            <a:spLocks noChangeArrowheads="1"/>
          </p:cNvSpPr>
          <p:nvPr/>
        </p:nvSpPr>
        <p:spPr bwMode="auto">
          <a:xfrm>
            <a:off x="1290341" y="4099376"/>
            <a:ext cx="3685215" cy="369324"/>
          </a:xfrm>
          <a:prstGeom prst="rect">
            <a:avLst/>
          </a:prstGeom>
          <a:noFill/>
          <a:ln w="9525">
            <a:noFill/>
            <a:miter lim="800000"/>
            <a:headEnd/>
            <a:tailEnd/>
          </a:ln>
        </p:spPr>
        <p:txBody>
          <a:bodyPr wrap="square" lIns="91431" tIns="45716" rIns="91431" bIns="45716" anchor="t">
            <a:spAutoFit/>
          </a:bodyPr>
          <a:lstStyle/>
          <a:p>
            <a:r>
              <a:rPr lang="en-US" altLang="zh-TW" sz="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Environment:</a:t>
            </a:r>
            <a:br>
              <a:rPr lang="zh-TW" altLang="en-US" sz="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br>
            <a:r>
              <a:rPr lang="en-US" altLang="zh-TW" sz="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NAS</a:t>
            </a:r>
            <a:r>
              <a:rPr lang="zh-TW" altLang="en-US" sz="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en-US" sz="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TS-410E, QTS 5.0, 4 x Samsung 860 Pro 512GB, RAID 5, thick volume</a:t>
            </a:r>
          </a:p>
          <a:p>
            <a:r>
              <a:rPr lang="en" altLang="zh-TW" sz="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PC | </a:t>
            </a:r>
            <a:r>
              <a:rPr lang="en-US" altLang="zh-TW" sz="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Windows Server 2019 Standard</a:t>
            </a:r>
            <a:r>
              <a:rPr lang="en" altLang="zh-TW" sz="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 Intel Core i7-6700 3.4 GHz, 32GB RAM</a:t>
            </a:r>
            <a:endParaRPr lang="en" sz="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3" name="Rectangle 2">
            <a:extLst>
              <a:ext uri="{FF2B5EF4-FFF2-40B4-BE49-F238E27FC236}">
                <a16:creationId xmlns:a16="http://schemas.microsoft.com/office/drawing/2014/main" id="{9E9B172F-BA89-2118-743E-E419C4C13E5A}"/>
              </a:ext>
            </a:extLst>
          </p:cNvPr>
          <p:cNvSpPr>
            <a:spLocks noChangeArrowheads="1"/>
          </p:cNvSpPr>
          <p:nvPr/>
        </p:nvSpPr>
        <p:spPr bwMode="auto">
          <a:xfrm>
            <a:off x="5369096" y="4198631"/>
            <a:ext cx="2877831" cy="184658"/>
          </a:xfrm>
          <a:prstGeom prst="rect">
            <a:avLst/>
          </a:prstGeom>
          <a:noFill/>
          <a:ln w="9525">
            <a:noFill/>
            <a:miter lim="800000"/>
            <a:headEnd/>
            <a:tailEnd/>
          </a:ln>
        </p:spPr>
        <p:txBody>
          <a:bodyPr wrap="square" lIns="91431" tIns="45716" rIns="91431" bIns="45716" anchor="t">
            <a:spAutoFit/>
          </a:bodyPr>
          <a:lstStyle/>
          <a:p>
            <a:r>
              <a:rPr lang="en" altLang="zh-TW" sz="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Tested in QNAP Labs. Figures may vary by environment.</a:t>
            </a:r>
          </a:p>
        </p:txBody>
      </p:sp>
      <p:sp>
        <p:nvSpPr>
          <p:cNvPr id="94" name="矩形 93">
            <a:extLst>
              <a:ext uri="{FF2B5EF4-FFF2-40B4-BE49-F238E27FC236}">
                <a16:creationId xmlns:a16="http://schemas.microsoft.com/office/drawing/2014/main" id="{DF05BEBD-942A-F2C5-8141-F50C6D43D949}"/>
              </a:ext>
            </a:extLst>
          </p:cNvPr>
          <p:cNvSpPr/>
          <p:nvPr/>
        </p:nvSpPr>
        <p:spPr>
          <a:xfrm>
            <a:off x="906151" y="1783799"/>
            <a:ext cx="410690" cy="253916"/>
          </a:xfrm>
          <a:prstGeom prst="rect">
            <a:avLst/>
          </a:prstGeom>
        </p:spPr>
        <p:txBody>
          <a:bodyPr wrap="none">
            <a:spAutoFit/>
          </a:bodyPr>
          <a:lstStyle/>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600</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1658849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35"/>
          <p:cNvSpPr txBox="1">
            <a:spLocks noGrp="1"/>
          </p:cNvSpPr>
          <p:nvPr>
            <p:ph type="title"/>
          </p:nvPr>
        </p:nvSpPr>
        <p:spPr>
          <a:xfrm>
            <a:off x="1" y="182080"/>
            <a:ext cx="9143998" cy="642167"/>
          </a:xfrm>
        </p:spPr>
        <p:txBody>
          <a:bodyPr spcFirstLastPara="1" wrap="square" lIns="91425" tIns="91425" rIns="91425" bIns="91425" anchor="t" anchorCtr="0">
            <a:noAutofit/>
          </a:bodyPr>
          <a:lstStyle/>
          <a:p>
            <a:pPr algn="ctr"/>
            <a:r>
              <a:rPr lang="en-US" altLang="zh-TW">
                <a:sym typeface="Arial" panose="020B0604020202020204" pitchFamily="34" charset="0"/>
              </a:rPr>
              <a:t>Main Features </a:t>
            </a:r>
            <a:r>
              <a:rPr lang="en-US" altLang="zh-TW" sz="2400">
                <a:sym typeface="Arial" panose="020B0604020202020204" pitchFamily="34" charset="0"/>
              </a:rPr>
              <a:t>of TS-410E 2.5-inch SATA SSD silent NAS</a:t>
            </a:r>
            <a:endParaRPr lang="zh-TW" altLang="en-US" sz="2400">
              <a:sym typeface="Arial" panose="020B0604020202020204" pitchFamily="34" charset="0"/>
            </a:endParaRPr>
          </a:p>
        </p:txBody>
      </p:sp>
      <p:sp>
        <p:nvSpPr>
          <p:cNvPr id="2" name="Google Shape;298;p34" hidden="1">
            <a:extLst>
              <a:ext uri="{FF2B5EF4-FFF2-40B4-BE49-F238E27FC236}">
                <a16:creationId xmlns:a16="http://schemas.microsoft.com/office/drawing/2014/main" id="{6F5A7FCE-BBFC-4561-97BA-2A559963D6AF}"/>
              </a:ext>
            </a:extLst>
          </p:cNvPr>
          <p:cNvSpPr txBox="1">
            <a:spLocks/>
          </p:cNvSpPr>
          <p:nvPr/>
        </p:nvSpPr>
        <p:spPr>
          <a:xfrm>
            <a:off x="4408600" y="5531943"/>
            <a:ext cx="6020045" cy="266338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180000" indent="-180000">
              <a:lnSpc>
                <a:spcPct val="130000"/>
              </a:lnSpc>
              <a:spcBef>
                <a:spcPts val="600"/>
              </a:spcBef>
              <a:buClr>
                <a:srgbClr val="F4D088"/>
              </a:buClr>
              <a:buSzPct val="100000"/>
              <a:buFont typeface="Arial"/>
              <a:buChar char="•"/>
            </a:pPr>
            <a:r>
              <a:rPr lang="en-US" altLang="zh-TW"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12吋短機箱可支援市面上大部分的機櫃</a:t>
            </a:r>
          </a:p>
          <a:p>
            <a:pPr marL="180000" indent="-180000">
              <a:lnSpc>
                <a:spcPct val="130000"/>
              </a:lnSpc>
              <a:spcBef>
                <a:spcPts val="600"/>
              </a:spcBef>
              <a:buClr>
                <a:srgbClr val="F4D088"/>
              </a:buClr>
              <a:buSzPct val="100000"/>
              <a:buFont typeface="Arial"/>
              <a:buChar char="•"/>
            </a:pPr>
            <a:r>
              <a:rPr lang="zh-TW" altLang="en-US"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內建2埠M.2(PCIe Gen 3 x1)，可提供SSD快取，加速隨機存取的速度</a:t>
            </a:r>
            <a:endParaRPr lang="en-US" altLang="zh-TW"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a:p>
            <a:pPr marL="180000" indent="-180000">
              <a:lnSpc>
                <a:spcPct val="130000"/>
              </a:lnSpc>
              <a:spcBef>
                <a:spcPts val="600"/>
              </a:spcBef>
              <a:buClr>
                <a:srgbClr val="F4D088"/>
              </a:buClr>
              <a:buSzPct val="100000"/>
              <a:buFont typeface="Arial"/>
              <a:buChar char="•"/>
            </a:pPr>
            <a:r>
              <a:rPr lang="en-US" altLang="zh-TW"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PCIe Gen 3 x 8插槽，提供各式應用的高速擴充卡</a:t>
            </a:r>
          </a:p>
          <a:p>
            <a:pPr marL="180000" indent="-180000">
              <a:lnSpc>
                <a:spcPct val="130000"/>
              </a:lnSpc>
              <a:spcBef>
                <a:spcPts val="600"/>
              </a:spcBef>
              <a:buClr>
                <a:srgbClr val="F4D088"/>
              </a:buClr>
              <a:buSzPct val="100000"/>
              <a:buFont typeface="Arial"/>
              <a:buChar char="•"/>
            </a:pPr>
            <a:r>
              <a:rPr lang="zh-CN" altLang="en-US"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雙系統靈活切換配置QTS and </a:t>
            </a:r>
            <a:r>
              <a:rPr lang="en-US" sz="2000" err="1">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QuTS</a:t>
            </a:r>
            <a:r>
              <a:rPr lang="en-US"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hero</a:t>
            </a:r>
          </a:p>
          <a:p>
            <a:pPr marL="0" indent="0">
              <a:buNone/>
            </a:pPr>
            <a:r>
              <a:rPr lang="en-US"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t>
            </a:r>
            <a:endParaRPr 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 name="Google Shape;298;p34">
            <a:extLst>
              <a:ext uri="{FF2B5EF4-FFF2-40B4-BE49-F238E27FC236}">
                <a16:creationId xmlns:a16="http://schemas.microsoft.com/office/drawing/2014/main" id="{0A386CCA-2310-48BC-B349-184FB8A6F428}"/>
              </a:ext>
            </a:extLst>
          </p:cNvPr>
          <p:cNvSpPr txBox="1">
            <a:spLocks/>
          </p:cNvSpPr>
          <p:nvPr/>
        </p:nvSpPr>
        <p:spPr>
          <a:xfrm>
            <a:off x="1134148" y="1088763"/>
            <a:ext cx="2345736" cy="7301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SzPts val="935"/>
              <a:buNone/>
            </a:pPr>
            <a:r>
              <a:rPr lang="en-US" altLang="zh-TW" sz="1800" b="1">
                <a:solidFill>
                  <a:srgbClr val="744922"/>
                </a:solidFill>
                <a:latin typeface="Arial"/>
                <a:ea typeface="微軟正黑體"/>
                <a:cs typeface="+mn-ea"/>
                <a:sym typeface="Arial" panose="020B0604020202020204" pitchFamily="34" charset="0"/>
              </a:rPr>
              <a:t>2.5-inch SATA SSD</a:t>
            </a:r>
          </a:p>
        </p:txBody>
      </p:sp>
      <p:sp>
        <p:nvSpPr>
          <p:cNvPr id="16" name="Google Shape;298;p34">
            <a:extLst>
              <a:ext uri="{FF2B5EF4-FFF2-40B4-BE49-F238E27FC236}">
                <a16:creationId xmlns:a16="http://schemas.microsoft.com/office/drawing/2014/main" id="{DD44DE7B-49BF-44FA-8F51-501E3F3ED381}"/>
              </a:ext>
            </a:extLst>
          </p:cNvPr>
          <p:cNvSpPr txBox="1">
            <a:spLocks/>
          </p:cNvSpPr>
          <p:nvPr/>
        </p:nvSpPr>
        <p:spPr>
          <a:xfrm>
            <a:off x="5229262" y="1088763"/>
            <a:ext cx="3914737" cy="5824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buClr>
                <a:schemeClr val="dk1"/>
              </a:buClr>
              <a:buSzPts val="935"/>
              <a:buFont typeface="Lato"/>
              <a:buNone/>
              <a:defRPr sz="1800" b="1">
                <a:solidFill>
                  <a:srgbClr val="744922"/>
                </a:solidFill>
                <a:ea typeface="微軟正黑體"/>
                <a:cs typeface="+mn-ea"/>
              </a:defRPr>
            </a:lvl1pPr>
            <a:lvl2pPr marL="914400" indent="-317500">
              <a:lnSpc>
                <a:spcPct val="115000"/>
              </a:lnSpc>
              <a:buClr>
                <a:schemeClr val="dk2"/>
              </a:buClr>
              <a:buSzPts val="1400"/>
              <a:buFont typeface="Lato"/>
              <a:buAutoNum type="alphaLcPeriod"/>
              <a:defRPr>
                <a:solidFill>
                  <a:schemeClr val="dk2"/>
                </a:solidFill>
                <a:latin typeface="Lato"/>
                <a:ea typeface="Lato"/>
                <a:cs typeface="Lato"/>
              </a:defRPr>
            </a:lvl2pPr>
            <a:lvl3pPr marL="1371600" indent="-317500">
              <a:lnSpc>
                <a:spcPct val="115000"/>
              </a:lnSpc>
              <a:buClr>
                <a:schemeClr val="dk2"/>
              </a:buClr>
              <a:buSzPts val="1400"/>
              <a:buFont typeface="Lato"/>
              <a:buAutoNum type="romanLcPeriod"/>
              <a:defRPr>
                <a:solidFill>
                  <a:schemeClr val="dk2"/>
                </a:solidFill>
                <a:latin typeface="Lato"/>
                <a:ea typeface="Lato"/>
                <a:cs typeface="Lato"/>
              </a:defRPr>
            </a:lvl3pPr>
            <a:lvl4pPr marL="1828800" indent="-317500">
              <a:lnSpc>
                <a:spcPct val="115000"/>
              </a:lnSpc>
              <a:buClr>
                <a:schemeClr val="dk2"/>
              </a:buClr>
              <a:buSzPts val="1400"/>
              <a:buFont typeface="Lato"/>
              <a:buAutoNum type="arabicPeriod"/>
              <a:defRPr>
                <a:solidFill>
                  <a:schemeClr val="dk2"/>
                </a:solidFill>
                <a:latin typeface="Lato"/>
                <a:ea typeface="Lato"/>
                <a:cs typeface="Lato"/>
              </a:defRPr>
            </a:lvl4pPr>
            <a:lvl5pPr marL="2286000" indent="-317500">
              <a:lnSpc>
                <a:spcPct val="115000"/>
              </a:lnSpc>
              <a:buClr>
                <a:schemeClr val="dk2"/>
              </a:buClr>
              <a:buSzPts val="1400"/>
              <a:buFont typeface="Lato"/>
              <a:buAutoNum type="alphaLcPeriod"/>
              <a:defRPr>
                <a:solidFill>
                  <a:schemeClr val="dk2"/>
                </a:solidFill>
                <a:latin typeface="Lato"/>
                <a:ea typeface="Lato"/>
                <a:cs typeface="Lato"/>
              </a:defRPr>
            </a:lvl5pPr>
            <a:lvl6pPr marL="2743200" indent="-317500">
              <a:lnSpc>
                <a:spcPct val="115000"/>
              </a:lnSpc>
              <a:buClr>
                <a:schemeClr val="dk2"/>
              </a:buClr>
              <a:buSzPts val="1400"/>
              <a:buFont typeface="Lato"/>
              <a:buAutoNum type="romanLcPeriod"/>
              <a:defRPr>
                <a:solidFill>
                  <a:schemeClr val="dk2"/>
                </a:solidFill>
                <a:latin typeface="Lato"/>
                <a:ea typeface="Lato"/>
                <a:cs typeface="Lato"/>
              </a:defRPr>
            </a:lvl6pPr>
            <a:lvl7pPr marL="3200400" indent="-317500">
              <a:lnSpc>
                <a:spcPct val="115000"/>
              </a:lnSpc>
              <a:buClr>
                <a:schemeClr val="dk2"/>
              </a:buClr>
              <a:buSzPts val="1400"/>
              <a:buFont typeface="Lato"/>
              <a:buAutoNum type="arabicPeriod"/>
              <a:defRPr>
                <a:solidFill>
                  <a:schemeClr val="dk2"/>
                </a:solidFill>
                <a:latin typeface="Lato"/>
                <a:ea typeface="Lato"/>
                <a:cs typeface="Lato"/>
              </a:defRPr>
            </a:lvl7pPr>
            <a:lvl8pPr marL="3657600" indent="-317500">
              <a:lnSpc>
                <a:spcPct val="115000"/>
              </a:lnSpc>
              <a:buClr>
                <a:schemeClr val="dk2"/>
              </a:buClr>
              <a:buSzPts val="1400"/>
              <a:buFont typeface="Lato"/>
              <a:buAutoNum type="alphaLcPeriod"/>
              <a:defRPr>
                <a:solidFill>
                  <a:schemeClr val="dk2"/>
                </a:solidFill>
                <a:latin typeface="Lato"/>
                <a:ea typeface="Lato"/>
                <a:cs typeface="Lato"/>
              </a:defRPr>
            </a:lvl8pPr>
            <a:lvl9pPr marL="4114800" indent="-317500">
              <a:lnSpc>
                <a:spcPct val="115000"/>
              </a:lnSpc>
              <a:buClr>
                <a:schemeClr val="dk2"/>
              </a:buClr>
              <a:buSzPts val="1400"/>
              <a:buFont typeface="Lato"/>
              <a:buAutoNum type="romanLcPeriod"/>
              <a:defRPr>
                <a:solidFill>
                  <a:schemeClr val="dk2"/>
                </a:solidFill>
                <a:latin typeface="Lato"/>
                <a:ea typeface="Lato"/>
                <a:cs typeface="Lato"/>
              </a:defRPr>
            </a:lvl9pPr>
          </a:lstStyle>
          <a:p>
            <a:r>
              <a:rPr lang="en-US" altLang="zh-TW">
                <a:sym typeface="Arial" panose="020B0604020202020204" pitchFamily="34" charset="0"/>
              </a:rPr>
              <a:t>Dual 2.5 GbE network ports</a:t>
            </a:r>
          </a:p>
        </p:txBody>
      </p:sp>
      <p:sp>
        <p:nvSpPr>
          <p:cNvPr id="37" name="Google Shape;298;p34">
            <a:extLst>
              <a:ext uri="{FF2B5EF4-FFF2-40B4-BE49-F238E27FC236}">
                <a16:creationId xmlns:a16="http://schemas.microsoft.com/office/drawing/2014/main" id="{16087413-7367-4E4B-B082-2358F21F2756}"/>
              </a:ext>
            </a:extLst>
          </p:cNvPr>
          <p:cNvSpPr txBox="1">
            <a:spLocks/>
          </p:cNvSpPr>
          <p:nvPr/>
        </p:nvSpPr>
        <p:spPr>
          <a:xfrm>
            <a:off x="1149794" y="1427906"/>
            <a:ext cx="2816730" cy="65549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20000"/>
              </a:lnSpc>
              <a:buClr>
                <a:srgbClr val="F4D088"/>
              </a:buClr>
              <a:buSzPct val="100000"/>
              <a:buNone/>
            </a:pPr>
            <a:r>
              <a:rPr lang="en-US" altLang="zh-TW">
                <a:solidFill>
                  <a:schemeClr val="tx2"/>
                </a:solidFill>
                <a:latin typeface="Arial"/>
                <a:ea typeface="微軟正黑體"/>
                <a:cs typeface="+mn-ea"/>
                <a:sym typeface="Arial" panose="020B0604020202020204" pitchFamily="34" charset="0"/>
              </a:rPr>
              <a:t>It supports four 2.5-inch SATA SSD slots, providing sufficient data capacity</a:t>
            </a:r>
            <a:endParaRPr lang="en-US" altLang="zh-TW" sz="1200">
              <a:solidFill>
                <a:schemeClr val="tx2"/>
              </a:solidFill>
              <a:latin typeface="Arial"/>
              <a:ea typeface="微軟正黑體"/>
              <a:cs typeface="+mn-ea"/>
              <a:sym typeface="Arial" panose="020B0604020202020204" pitchFamily="34" charset="0"/>
            </a:endParaRPr>
          </a:p>
        </p:txBody>
      </p:sp>
      <p:sp>
        <p:nvSpPr>
          <p:cNvPr id="39" name="Google Shape;298;p34">
            <a:extLst>
              <a:ext uri="{FF2B5EF4-FFF2-40B4-BE49-F238E27FC236}">
                <a16:creationId xmlns:a16="http://schemas.microsoft.com/office/drawing/2014/main" id="{1D9DD7AF-6493-4FD8-8305-3BEA86FE5CA7}"/>
              </a:ext>
            </a:extLst>
          </p:cNvPr>
          <p:cNvSpPr txBox="1">
            <a:spLocks/>
          </p:cNvSpPr>
          <p:nvPr/>
        </p:nvSpPr>
        <p:spPr>
          <a:xfrm>
            <a:off x="5229262" y="1427906"/>
            <a:ext cx="2741203" cy="720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20000"/>
              </a:lnSpc>
              <a:buClr>
                <a:srgbClr val="F4D088"/>
              </a:buClr>
              <a:buSzPct val="100000"/>
              <a:buNone/>
            </a:pPr>
            <a:r>
              <a:rPr lang="en-US" altLang="zh-TW">
                <a:solidFill>
                  <a:schemeClr val="tx2"/>
                </a:solidFill>
                <a:latin typeface="Arial"/>
                <a:ea typeface="微軟正黑體"/>
                <a:cs typeface="+mn-ea"/>
                <a:sym typeface="Arial" panose="020B0604020202020204" pitchFamily="34" charset="0"/>
              </a:rPr>
              <a:t>2.5 GbE network bandwidth for smooth data transfer experience</a:t>
            </a:r>
            <a:endParaRPr lang="en-US">
              <a:solidFill>
                <a:schemeClr val="tx2"/>
              </a:solidFill>
              <a:latin typeface="Arial"/>
              <a:ea typeface="微軟正黑體"/>
              <a:cs typeface="+mn-ea"/>
            </a:endParaRPr>
          </a:p>
        </p:txBody>
      </p:sp>
      <p:sp>
        <p:nvSpPr>
          <p:cNvPr id="36" name="Google Shape;298;p34">
            <a:extLst>
              <a:ext uri="{FF2B5EF4-FFF2-40B4-BE49-F238E27FC236}">
                <a16:creationId xmlns:a16="http://schemas.microsoft.com/office/drawing/2014/main" id="{E41B3D8B-05CF-47EF-BBF7-DF46816222D0}"/>
              </a:ext>
            </a:extLst>
          </p:cNvPr>
          <p:cNvSpPr txBox="1">
            <a:spLocks/>
          </p:cNvSpPr>
          <p:nvPr/>
        </p:nvSpPr>
        <p:spPr>
          <a:xfrm>
            <a:off x="1149794" y="2175282"/>
            <a:ext cx="2984301" cy="58245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SzPts val="935"/>
              <a:buNone/>
            </a:pPr>
            <a:r>
              <a:rPr lang="en-US" altLang="zh-TW" sz="1800" b="1" err="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Fanless</a:t>
            </a:r>
            <a:r>
              <a:rPr lang="en-US" altLang="zh-TW" sz="18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 silent design</a:t>
            </a:r>
          </a:p>
        </p:txBody>
      </p:sp>
      <p:sp>
        <p:nvSpPr>
          <p:cNvPr id="46" name="Google Shape;298;p34">
            <a:extLst>
              <a:ext uri="{FF2B5EF4-FFF2-40B4-BE49-F238E27FC236}">
                <a16:creationId xmlns:a16="http://schemas.microsoft.com/office/drawing/2014/main" id="{6850BF6F-BC55-408D-847E-3473EA1E1BAE}"/>
              </a:ext>
            </a:extLst>
          </p:cNvPr>
          <p:cNvSpPr txBox="1">
            <a:spLocks/>
          </p:cNvSpPr>
          <p:nvPr/>
        </p:nvSpPr>
        <p:spPr>
          <a:xfrm>
            <a:off x="1170752" y="2476174"/>
            <a:ext cx="2606586" cy="97313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spcBef>
                <a:spcPts val="600"/>
              </a:spcBef>
              <a:buClr>
                <a:srgbClr val="F4D088"/>
              </a:buClr>
              <a:buSzPct val="100000"/>
              <a:buNone/>
            </a:pPr>
            <a:r>
              <a:rPr lang="en-US" altLang="zh-TW">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Easy to install and use NAS in sound-sensitive environments</a:t>
            </a:r>
          </a:p>
        </p:txBody>
      </p:sp>
      <p:sp>
        <p:nvSpPr>
          <p:cNvPr id="48" name="Google Shape;298;p34">
            <a:extLst>
              <a:ext uri="{FF2B5EF4-FFF2-40B4-BE49-F238E27FC236}">
                <a16:creationId xmlns:a16="http://schemas.microsoft.com/office/drawing/2014/main" id="{FBF4E2CD-3BC6-4102-B197-B784A8A3E5AD}"/>
              </a:ext>
            </a:extLst>
          </p:cNvPr>
          <p:cNvSpPr txBox="1">
            <a:spLocks/>
          </p:cNvSpPr>
          <p:nvPr/>
        </p:nvSpPr>
        <p:spPr>
          <a:xfrm>
            <a:off x="5229263" y="2476174"/>
            <a:ext cx="2741202" cy="84791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spcBef>
                <a:spcPts val="600"/>
              </a:spcBef>
              <a:buClr>
                <a:srgbClr val="F4D088"/>
              </a:buClr>
              <a:buSzPct val="100000"/>
              <a:buNone/>
            </a:pPr>
            <a:r>
              <a:rPr lang="en-US" altLang="zh-TW">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Provides one HDMI output for monitoring or as a PC screen</a:t>
            </a:r>
            <a:endParaRPr lang="en-US">
              <a:solidFill>
                <a:schemeClr val="tx2"/>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9" name="Google Shape;298;p34">
            <a:extLst>
              <a:ext uri="{FF2B5EF4-FFF2-40B4-BE49-F238E27FC236}">
                <a16:creationId xmlns:a16="http://schemas.microsoft.com/office/drawing/2014/main" id="{8CA53D96-6BAE-4DFA-AC46-F0691A7C688F}"/>
              </a:ext>
            </a:extLst>
          </p:cNvPr>
          <p:cNvSpPr txBox="1">
            <a:spLocks/>
          </p:cNvSpPr>
          <p:nvPr/>
        </p:nvSpPr>
        <p:spPr>
          <a:xfrm>
            <a:off x="5229263" y="2175282"/>
            <a:ext cx="2407516" cy="48596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buClr>
                <a:srgbClr val="F4D088"/>
              </a:buClr>
              <a:buSzPct val="100000"/>
              <a:buNone/>
            </a:pPr>
            <a:r>
              <a:rPr lang="en-US" altLang="zh-TW" sz="18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4K HDMI</a:t>
            </a:r>
          </a:p>
        </p:txBody>
      </p:sp>
      <p:sp>
        <p:nvSpPr>
          <p:cNvPr id="26" name="Google Shape;298;p34">
            <a:extLst>
              <a:ext uri="{FF2B5EF4-FFF2-40B4-BE49-F238E27FC236}">
                <a16:creationId xmlns:a16="http://schemas.microsoft.com/office/drawing/2014/main" id="{43857BD8-485F-4275-B262-BC4BD0693F20}"/>
              </a:ext>
            </a:extLst>
          </p:cNvPr>
          <p:cNvSpPr txBox="1">
            <a:spLocks/>
          </p:cNvSpPr>
          <p:nvPr/>
        </p:nvSpPr>
        <p:spPr>
          <a:xfrm>
            <a:off x="1170753" y="3434434"/>
            <a:ext cx="2592572" cy="42547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SzPts val="935"/>
              <a:buNone/>
            </a:pPr>
            <a:r>
              <a:rPr lang="en-US" altLang="zh-TW" sz="18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Built-in 8GB memory</a:t>
            </a:r>
          </a:p>
        </p:txBody>
      </p:sp>
      <p:sp>
        <p:nvSpPr>
          <p:cNvPr id="27" name="Google Shape;298;p34">
            <a:extLst>
              <a:ext uri="{FF2B5EF4-FFF2-40B4-BE49-F238E27FC236}">
                <a16:creationId xmlns:a16="http://schemas.microsoft.com/office/drawing/2014/main" id="{03A4A8CB-2963-4912-B924-CF7F1C6DB5DD}"/>
              </a:ext>
            </a:extLst>
          </p:cNvPr>
          <p:cNvSpPr txBox="1">
            <a:spLocks/>
          </p:cNvSpPr>
          <p:nvPr/>
        </p:nvSpPr>
        <p:spPr>
          <a:xfrm>
            <a:off x="1191710" y="3735327"/>
            <a:ext cx="2557600" cy="56235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spcBef>
                <a:spcPts val="600"/>
              </a:spcBef>
              <a:buClr>
                <a:srgbClr val="F4D088"/>
              </a:buClr>
              <a:buSzPct val="100000"/>
              <a:buNone/>
            </a:pPr>
            <a:r>
              <a:rPr lang="en-US" altLang="zh-TW">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Sufficient memory makes NAS applications more flexible</a:t>
            </a:r>
          </a:p>
        </p:txBody>
      </p:sp>
      <p:sp>
        <p:nvSpPr>
          <p:cNvPr id="33" name="Google Shape;298;p34">
            <a:extLst>
              <a:ext uri="{FF2B5EF4-FFF2-40B4-BE49-F238E27FC236}">
                <a16:creationId xmlns:a16="http://schemas.microsoft.com/office/drawing/2014/main" id="{775A6776-F207-47F5-8F9C-6806C16819F3}"/>
              </a:ext>
            </a:extLst>
          </p:cNvPr>
          <p:cNvSpPr txBox="1">
            <a:spLocks/>
          </p:cNvSpPr>
          <p:nvPr/>
        </p:nvSpPr>
        <p:spPr>
          <a:xfrm>
            <a:off x="5229263" y="3624980"/>
            <a:ext cx="2984301" cy="84791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spcBef>
                <a:spcPts val="600"/>
              </a:spcBef>
              <a:buClr>
                <a:srgbClr val="F4D088"/>
              </a:buClr>
              <a:buSzPct val="100000"/>
              <a:buNone/>
            </a:pPr>
            <a:r>
              <a:rPr lang="en-US" altLang="zh-TW">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High-efficiency Intel Celeron J6412 4-core burst 2.6Hz processor fully supports various applications of NAS workstations</a:t>
            </a:r>
            <a:endParaRPr lang="en-US">
              <a:solidFill>
                <a:schemeClr val="tx2"/>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8" name="Google Shape;298;p34">
            <a:extLst>
              <a:ext uri="{FF2B5EF4-FFF2-40B4-BE49-F238E27FC236}">
                <a16:creationId xmlns:a16="http://schemas.microsoft.com/office/drawing/2014/main" id="{FD0F6B58-3D35-434A-BCEB-A4BEE0A70F0C}"/>
              </a:ext>
            </a:extLst>
          </p:cNvPr>
          <p:cNvSpPr txBox="1">
            <a:spLocks/>
          </p:cNvSpPr>
          <p:nvPr/>
        </p:nvSpPr>
        <p:spPr>
          <a:xfrm>
            <a:off x="5229262" y="3324088"/>
            <a:ext cx="3138305" cy="48596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buClr>
                <a:srgbClr val="F4D088"/>
              </a:buClr>
              <a:buSzPct val="100000"/>
              <a:buNone/>
            </a:pPr>
            <a:r>
              <a:rPr lang="en-US" altLang="zh-TW" sz="18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Quad-core processor</a:t>
            </a:r>
          </a:p>
        </p:txBody>
      </p:sp>
      <p:pic>
        <p:nvPicPr>
          <p:cNvPr id="5" name="圖形 4">
            <a:extLst>
              <a:ext uri="{FF2B5EF4-FFF2-40B4-BE49-F238E27FC236}">
                <a16:creationId xmlns:a16="http://schemas.microsoft.com/office/drawing/2014/main" id="{546E1AB5-604F-D900-35FD-9007AD9A5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55259" y="3490035"/>
            <a:ext cx="720000" cy="720000"/>
          </a:xfrm>
          <a:prstGeom prst="rect">
            <a:avLst/>
          </a:prstGeom>
        </p:spPr>
      </p:pic>
      <p:pic>
        <p:nvPicPr>
          <p:cNvPr id="8" name="圖形 7">
            <a:extLst>
              <a:ext uri="{FF2B5EF4-FFF2-40B4-BE49-F238E27FC236}">
                <a16:creationId xmlns:a16="http://schemas.microsoft.com/office/drawing/2014/main" id="{05D15CC2-0F9E-35E1-8BC1-FBEAC859DD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2891" y="3490036"/>
            <a:ext cx="720000" cy="720000"/>
          </a:xfrm>
          <a:prstGeom prst="rect">
            <a:avLst/>
          </a:prstGeom>
        </p:spPr>
      </p:pic>
      <p:pic>
        <p:nvPicPr>
          <p:cNvPr id="10" name="圖形 9">
            <a:extLst>
              <a:ext uri="{FF2B5EF4-FFF2-40B4-BE49-F238E27FC236}">
                <a16:creationId xmlns:a16="http://schemas.microsoft.com/office/drawing/2014/main" id="{90172513-7B9E-3BD9-F652-6C05DB83F9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2891" y="2349706"/>
            <a:ext cx="720000" cy="720000"/>
          </a:xfrm>
          <a:prstGeom prst="rect">
            <a:avLst/>
          </a:prstGeom>
        </p:spPr>
      </p:pic>
      <p:pic>
        <p:nvPicPr>
          <p:cNvPr id="12" name="圖形 11">
            <a:extLst>
              <a:ext uri="{FF2B5EF4-FFF2-40B4-BE49-F238E27FC236}">
                <a16:creationId xmlns:a16="http://schemas.microsoft.com/office/drawing/2014/main" id="{1A896D3F-8099-FA78-8327-7CF3F2D8777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55259" y="2350889"/>
            <a:ext cx="720000" cy="720000"/>
          </a:xfrm>
          <a:prstGeom prst="rect">
            <a:avLst/>
          </a:prstGeom>
        </p:spPr>
      </p:pic>
      <p:pic>
        <p:nvPicPr>
          <p:cNvPr id="15" name="圖形 14">
            <a:extLst>
              <a:ext uri="{FF2B5EF4-FFF2-40B4-BE49-F238E27FC236}">
                <a16:creationId xmlns:a16="http://schemas.microsoft.com/office/drawing/2014/main" id="{DEC658BA-70B3-AD2D-47C7-A36252E1CCE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355259" y="1196500"/>
            <a:ext cx="720000" cy="720000"/>
          </a:xfrm>
          <a:prstGeom prst="rect">
            <a:avLst/>
          </a:prstGeom>
        </p:spPr>
      </p:pic>
      <p:pic>
        <p:nvPicPr>
          <p:cNvPr id="18" name="圖形 17">
            <a:extLst>
              <a:ext uri="{FF2B5EF4-FFF2-40B4-BE49-F238E27FC236}">
                <a16:creationId xmlns:a16="http://schemas.microsoft.com/office/drawing/2014/main" id="{B6CC3EE0-C9E2-535E-08D1-F447572E3E1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22891" y="1194134"/>
            <a:ext cx="720000" cy="720000"/>
          </a:xfrm>
          <a:prstGeom prst="rect">
            <a:avLst/>
          </a:prstGeom>
        </p:spPr>
      </p:pic>
    </p:spTree>
    <p:extLst>
      <p:ext uri="{BB962C8B-B14F-4D97-AF65-F5344CB8AC3E}">
        <p14:creationId xmlns:p14="http://schemas.microsoft.com/office/powerpoint/2010/main" val="36138668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A909782-2E6D-40E1-A8FB-04A237154FEC}"/>
              </a:ext>
            </a:extLst>
          </p:cNvPr>
          <p:cNvSpPr>
            <a:spLocks noGrp="1"/>
          </p:cNvSpPr>
          <p:nvPr>
            <p:ph type="title"/>
          </p:nvPr>
        </p:nvSpPr>
        <p:spPr/>
        <p:txBody>
          <a:bodyPr/>
          <a:lstStyle/>
          <a:p>
            <a:r>
              <a:rPr lang="en-US" altLang="zh-TW">
                <a:latin typeface="Arial" panose="020B0604020202020204" pitchFamily="34" charset="0"/>
                <a:ea typeface="微軟正黑體" panose="020B0604030504040204" pitchFamily="34" charset="-120"/>
                <a:cs typeface="+mn-ea"/>
                <a:sym typeface="Arial" panose="020B0604020202020204" pitchFamily="34" charset="0"/>
              </a:rPr>
              <a:t>2.5-inch SATA</a:t>
            </a:r>
            <a:r>
              <a:rPr lang="zh-TW" altLang="en-US">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a:latin typeface="Arial" panose="020B0604020202020204" pitchFamily="34" charset="0"/>
                <a:ea typeface="微軟正黑體" panose="020B0604030504040204" pitchFamily="34" charset="-120"/>
                <a:cs typeface="+mn-ea"/>
                <a:sym typeface="Arial" panose="020B0604020202020204" pitchFamily="34" charset="0"/>
              </a:rPr>
              <a:t>SSD</a:t>
            </a:r>
            <a:r>
              <a:rPr lang="zh-TW" altLang="en-US">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a:latin typeface="Arial" panose="020B0604020202020204" pitchFamily="34" charset="0"/>
                <a:ea typeface="微軟正黑體" panose="020B0604030504040204" pitchFamily="34" charset="-120"/>
                <a:cs typeface="+mn-ea"/>
                <a:sym typeface="Arial" panose="020B0604020202020204" pitchFamily="34" charset="0"/>
              </a:rPr>
              <a:t>installation</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5" name="橢圓 34">
            <a:extLst>
              <a:ext uri="{FF2B5EF4-FFF2-40B4-BE49-F238E27FC236}">
                <a16:creationId xmlns:a16="http://schemas.microsoft.com/office/drawing/2014/main" id="{0FB9E9D2-4705-D59D-78CA-74595F1B88BF}"/>
              </a:ext>
            </a:extLst>
          </p:cNvPr>
          <p:cNvSpPr/>
          <p:nvPr/>
        </p:nvSpPr>
        <p:spPr>
          <a:xfrm>
            <a:off x="306912" y="924541"/>
            <a:ext cx="278946" cy="278948"/>
          </a:xfrm>
          <a:prstGeom prst="ellipse">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r>
              <a:rPr lang="zh-TW" altLang="en-US" sz="1200" b="1">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rPr>
              <a:t>1</a:t>
            </a:r>
          </a:p>
        </p:txBody>
      </p:sp>
      <p:sp>
        <p:nvSpPr>
          <p:cNvPr id="36" name="橢圓 35">
            <a:extLst>
              <a:ext uri="{FF2B5EF4-FFF2-40B4-BE49-F238E27FC236}">
                <a16:creationId xmlns:a16="http://schemas.microsoft.com/office/drawing/2014/main" id="{170F461C-32F8-0871-2928-FE6F2561F46E}"/>
              </a:ext>
            </a:extLst>
          </p:cNvPr>
          <p:cNvSpPr/>
          <p:nvPr/>
        </p:nvSpPr>
        <p:spPr>
          <a:xfrm>
            <a:off x="2481594" y="924541"/>
            <a:ext cx="278946" cy="278948"/>
          </a:xfrm>
          <a:prstGeom prst="ellipse">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TW" sz="1200" b="1">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rPr>
              <a:t>2</a:t>
            </a:r>
            <a:endParaRPr lang="zh-TW" altLang="en-US" sz="1200" b="1">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7" name="橢圓 36">
            <a:extLst>
              <a:ext uri="{FF2B5EF4-FFF2-40B4-BE49-F238E27FC236}">
                <a16:creationId xmlns:a16="http://schemas.microsoft.com/office/drawing/2014/main" id="{33902405-257A-31EA-D730-8CE3B25F3A95}"/>
              </a:ext>
            </a:extLst>
          </p:cNvPr>
          <p:cNvSpPr/>
          <p:nvPr/>
        </p:nvSpPr>
        <p:spPr>
          <a:xfrm>
            <a:off x="4771570" y="924541"/>
            <a:ext cx="278946" cy="278948"/>
          </a:xfrm>
          <a:prstGeom prst="ellipse">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TW" sz="1200" b="1">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rPr>
              <a:t>3</a:t>
            </a:r>
            <a:endParaRPr lang="zh-TW" altLang="en-US" sz="1200" b="1">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8" name="橢圓 37">
            <a:extLst>
              <a:ext uri="{FF2B5EF4-FFF2-40B4-BE49-F238E27FC236}">
                <a16:creationId xmlns:a16="http://schemas.microsoft.com/office/drawing/2014/main" id="{9111122F-98A7-67C2-C6B2-2CE42B6D64CA}"/>
              </a:ext>
            </a:extLst>
          </p:cNvPr>
          <p:cNvSpPr/>
          <p:nvPr/>
        </p:nvSpPr>
        <p:spPr>
          <a:xfrm>
            <a:off x="6715664" y="924541"/>
            <a:ext cx="278946" cy="278948"/>
          </a:xfrm>
          <a:prstGeom prst="ellipse">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TW" sz="1200" b="1">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rPr>
              <a:t>4</a:t>
            </a:r>
            <a:endParaRPr lang="zh-TW" altLang="en-US" sz="1200" b="1">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9" name="橢圓 38">
            <a:extLst>
              <a:ext uri="{FF2B5EF4-FFF2-40B4-BE49-F238E27FC236}">
                <a16:creationId xmlns:a16="http://schemas.microsoft.com/office/drawing/2014/main" id="{9CDA711F-5259-C496-A233-BA89E6E84E23}"/>
              </a:ext>
            </a:extLst>
          </p:cNvPr>
          <p:cNvSpPr/>
          <p:nvPr/>
        </p:nvSpPr>
        <p:spPr>
          <a:xfrm>
            <a:off x="306912" y="2845229"/>
            <a:ext cx="278946" cy="278948"/>
          </a:xfrm>
          <a:prstGeom prst="ellipse">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TW" sz="1200" b="1">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rPr>
              <a:t>5</a:t>
            </a:r>
            <a:endParaRPr lang="zh-TW" altLang="en-US" sz="1200" b="1">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0" name="橢圓 39">
            <a:extLst>
              <a:ext uri="{FF2B5EF4-FFF2-40B4-BE49-F238E27FC236}">
                <a16:creationId xmlns:a16="http://schemas.microsoft.com/office/drawing/2014/main" id="{CED2DD42-AD6D-C55E-6FC6-E12DE3AAAAB0}"/>
              </a:ext>
            </a:extLst>
          </p:cNvPr>
          <p:cNvSpPr/>
          <p:nvPr/>
        </p:nvSpPr>
        <p:spPr>
          <a:xfrm>
            <a:off x="2481594" y="2845229"/>
            <a:ext cx="278946" cy="278948"/>
          </a:xfrm>
          <a:prstGeom prst="ellipse">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TW" sz="1200" b="1">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rPr>
              <a:t>6</a:t>
            </a:r>
            <a:endParaRPr lang="zh-TW" altLang="en-US" sz="1200" b="1">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1" name="橢圓 40">
            <a:extLst>
              <a:ext uri="{FF2B5EF4-FFF2-40B4-BE49-F238E27FC236}">
                <a16:creationId xmlns:a16="http://schemas.microsoft.com/office/drawing/2014/main" id="{94F7DD32-F2A9-1373-67C0-AE65C4AE3E08}"/>
              </a:ext>
            </a:extLst>
          </p:cNvPr>
          <p:cNvSpPr/>
          <p:nvPr/>
        </p:nvSpPr>
        <p:spPr>
          <a:xfrm>
            <a:off x="4771570" y="2845229"/>
            <a:ext cx="278946" cy="278948"/>
          </a:xfrm>
          <a:prstGeom prst="ellipse">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TW" sz="1200" b="1">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rPr>
              <a:t>7</a:t>
            </a:r>
            <a:endParaRPr lang="zh-TW" altLang="en-US" sz="1200" b="1">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2" name="橢圓 41">
            <a:extLst>
              <a:ext uri="{FF2B5EF4-FFF2-40B4-BE49-F238E27FC236}">
                <a16:creationId xmlns:a16="http://schemas.microsoft.com/office/drawing/2014/main" id="{01F02B3A-C88D-878F-DB91-E747DC9179D9}"/>
              </a:ext>
            </a:extLst>
          </p:cNvPr>
          <p:cNvSpPr/>
          <p:nvPr/>
        </p:nvSpPr>
        <p:spPr>
          <a:xfrm>
            <a:off x="6715664" y="2845229"/>
            <a:ext cx="278946" cy="278948"/>
          </a:xfrm>
          <a:prstGeom prst="ellipse">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TW" sz="1200" b="1">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rPr>
              <a:t>8</a:t>
            </a:r>
            <a:endParaRPr lang="zh-TW" altLang="en-US" sz="1200" b="1">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 name="文字方塊 2">
            <a:extLst>
              <a:ext uri="{FF2B5EF4-FFF2-40B4-BE49-F238E27FC236}">
                <a16:creationId xmlns:a16="http://schemas.microsoft.com/office/drawing/2014/main" id="{B21D6372-4168-AF48-5695-7980CE9B2F9F}"/>
              </a:ext>
            </a:extLst>
          </p:cNvPr>
          <p:cNvSpPr txBox="1"/>
          <p:nvPr/>
        </p:nvSpPr>
        <p:spPr>
          <a:xfrm>
            <a:off x="585858" y="910127"/>
            <a:ext cx="1274550" cy="276999"/>
          </a:xfrm>
          <a:prstGeom prst="rect">
            <a:avLst/>
          </a:prstGeom>
          <a:noFill/>
        </p:spPr>
        <p:txBody>
          <a:bodyPr wrap="square" rtlCol="0">
            <a:spAutoFit/>
          </a:bodyPr>
          <a:lstStyle/>
          <a:p>
            <a:r>
              <a:rPr lang="en-US" altLang="zh-TW" sz="1200" b="1">
                <a:latin typeface="+mj-ea"/>
                <a:ea typeface="+mj-ea"/>
              </a:rPr>
              <a:t>Put</a:t>
            </a:r>
            <a:r>
              <a:rPr lang="zh-TW" altLang="en-US" sz="1200" b="1">
                <a:latin typeface="+mj-ea"/>
                <a:ea typeface="+mj-ea"/>
              </a:rPr>
              <a:t> </a:t>
            </a:r>
            <a:r>
              <a:rPr lang="en-US" altLang="zh-TW" sz="1200" b="1">
                <a:latin typeface="+mj-ea"/>
                <a:ea typeface="+mj-ea"/>
              </a:rPr>
              <a:t>it</a:t>
            </a:r>
            <a:r>
              <a:rPr lang="zh-TW" altLang="en-US" sz="1200" b="1">
                <a:latin typeface="+mj-ea"/>
                <a:ea typeface="+mj-ea"/>
              </a:rPr>
              <a:t> </a:t>
            </a:r>
            <a:r>
              <a:rPr lang="en-US" altLang="zh-TW" sz="1200" b="1">
                <a:latin typeface="+mj-ea"/>
                <a:ea typeface="+mj-ea"/>
              </a:rPr>
              <a:t>flat</a:t>
            </a:r>
            <a:endParaRPr lang="zh-TW" altLang="en-US" sz="1200" b="1">
              <a:latin typeface="+mj-ea"/>
              <a:ea typeface="+mj-ea"/>
            </a:endParaRPr>
          </a:p>
        </p:txBody>
      </p:sp>
      <p:sp>
        <p:nvSpPr>
          <p:cNvPr id="14" name="文字方塊 13">
            <a:extLst>
              <a:ext uri="{FF2B5EF4-FFF2-40B4-BE49-F238E27FC236}">
                <a16:creationId xmlns:a16="http://schemas.microsoft.com/office/drawing/2014/main" id="{73C3D2AA-6FC8-F236-0A5D-12D5C913DB8E}"/>
              </a:ext>
            </a:extLst>
          </p:cNvPr>
          <p:cNvSpPr txBox="1"/>
          <p:nvPr/>
        </p:nvSpPr>
        <p:spPr>
          <a:xfrm>
            <a:off x="2760539" y="910127"/>
            <a:ext cx="1535415" cy="276999"/>
          </a:xfrm>
          <a:prstGeom prst="rect">
            <a:avLst/>
          </a:prstGeom>
          <a:noFill/>
        </p:spPr>
        <p:txBody>
          <a:bodyPr wrap="square" rtlCol="0">
            <a:spAutoFit/>
          </a:bodyPr>
          <a:lstStyle/>
          <a:p>
            <a:r>
              <a:rPr lang="en-US" altLang="zh-TW" sz="1200" b="1">
                <a:latin typeface="+mj-ea"/>
                <a:ea typeface="+mj-ea"/>
              </a:rPr>
              <a:t>Loosen screws</a:t>
            </a:r>
            <a:endParaRPr lang="zh-TW" altLang="en-US" sz="1200" b="1">
              <a:latin typeface="+mj-ea"/>
              <a:ea typeface="+mj-ea"/>
            </a:endParaRPr>
          </a:p>
        </p:txBody>
      </p:sp>
      <p:sp>
        <p:nvSpPr>
          <p:cNvPr id="15" name="文字方塊 14">
            <a:extLst>
              <a:ext uri="{FF2B5EF4-FFF2-40B4-BE49-F238E27FC236}">
                <a16:creationId xmlns:a16="http://schemas.microsoft.com/office/drawing/2014/main" id="{0B7BC19F-4556-417B-02D5-BA00FD189B6A}"/>
              </a:ext>
            </a:extLst>
          </p:cNvPr>
          <p:cNvSpPr txBox="1"/>
          <p:nvPr/>
        </p:nvSpPr>
        <p:spPr>
          <a:xfrm>
            <a:off x="5019302" y="910127"/>
            <a:ext cx="1696362" cy="276999"/>
          </a:xfrm>
          <a:prstGeom prst="rect">
            <a:avLst/>
          </a:prstGeom>
          <a:noFill/>
        </p:spPr>
        <p:txBody>
          <a:bodyPr wrap="square" rtlCol="0">
            <a:spAutoFit/>
          </a:bodyPr>
          <a:lstStyle/>
          <a:p>
            <a:r>
              <a:rPr lang="en-US" altLang="zh-TW" sz="1200" b="1">
                <a:latin typeface="+mj-ea"/>
                <a:ea typeface="+mj-ea"/>
              </a:rPr>
              <a:t>Take out SSD Trays</a:t>
            </a:r>
            <a:endParaRPr lang="zh-TW" altLang="en-US" sz="1200" b="1">
              <a:latin typeface="+mj-ea"/>
              <a:ea typeface="+mj-ea"/>
            </a:endParaRPr>
          </a:p>
        </p:txBody>
      </p:sp>
      <p:sp>
        <p:nvSpPr>
          <p:cNvPr id="16" name="文字方塊 15">
            <a:extLst>
              <a:ext uri="{FF2B5EF4-FFF2-40B4-BE49-F238E27FC236}">
                <a16:creationId xmlns:a16="http://schemas.microsoft.com/office/drawing/2014/main" id="{5003410B-C823-834C-7DA1-1C3D82EE15B1}"/>
              </a:ext>
            </a:extLst>
          </p:cNvPr>
          <p:cNvSpPr txBox="1"/>
          <p:nvPr/>
        </p:nvSpPr>
        <p:spPr>
          <a:xfrm>
            <a:off x="6990306" y="910127"/>
            <a:ext cx="2602268" cy="276999"/>
          </a:xfrm>
          <a:prstGeom prst="rect">
            <a:avLst/>
          </a:prstGeom>
          <a:noFill/>
        </p:spPr>
        <p:txBody>
          <a:bodyPr wrap="square" rtlCol="0">
            <a:spAutoFit/>
          </a:bodyPr>
          <a:lstStyle/>
          <a:p>
            <a:r>
              <a:rPr lang="en-US" altLang="zh-TW" sz="1200" b="1">
                <a:latin typeface="+mj-ea"/>
                <a:ea typeface="+mj-ea"/>
              </a:rPr>
              <a:t>Locked the drives</a:t>
            </a:r>
            <a:endParaRPr lang="zh-TW" altLang="en-US" sz="1200" b="1">
              <a:latin typeface="+mj-ea"/>
              <a:ea typeface="+mj-ea"/>
            </a:endParaRPr>
          </a:p>
        </p:txBody>
      </p:sp>
      <p:sp>
        <p:nvSpPr>
          <p:cNvPr id="17" name="文字方塊 16">
            <a:extLst>
              <a:ext uri="{FF2B5EF4-FFF2-40B4-BE49-F238E27FC236}">
                <a16:creationId xmlns:a16="http://schemas.microsoft.com/office/drawing/2014/main" id="{57CD0650-0F21-6514-BF91-2609AB741D28}"/>
              </a:ext>
            </a:extLst>
          </p:cNvPr>
          <p:cNvSpPr txBox="1"/>
          <p:nvPr/>
        </p:nvSpPr>
        <p:spPr>
          <a:xfrm>
            <a:off x="585858" y="2830815"/>
            <a:ext cx="1428927" cy="276999"/>
          </a:xfrm>
          <a:prstGeom prst="rect">
            <a:avLst/>
          </a:prstGeom>
          <a:noFill/>
        </p:spPr>
        <p:txBody>
          <a:bodyPr wrap="square" rtlCol="0">
            <a:spAutoFit/>
          </a:bodyPr>
          <a:lstStyle/>
          <a:p>
            <a:r>
              <a:rPr lang="en-US" altLang="zh-TW" sz="1200" b="1">
                <a:latin typeface="+mj-ea"/>
                <a:ea typeface="+mj-ea"/>
              </a:rPr>
              <a:t>Insert trays</a:t>
            </a:r>
            <a:endParaRPr lang="zh-TW" altLang="en-US" sz="1200" b="1">
              <a:latin typeface="+mj-ea"/>
              <a:ea typeface="+mj-ea"/>
            </a:endParaRPr>
          </a:p>
        </p:txBody>
      </p:sp>
      <p:sp>
        <p:nvSpPr>
          <p:cNvPr id="18" name="文字方塊 17">
            <a:extLst>
              <a:ext uri="{FF2B5EF4-FFF2-40B4-BE49-F238E27FC236}">
                <a16:creationId xmlns:a16="http://schemas.microsoft.com/office/drawing/2014/main" id="{5F616F18-965A-54C5-414D-A61F6C372E5B}"/>
              </a:ext>
            </a:extLst>
          </p:cNvPr>
          <p:cNvSpPr txBox="1"/>
          <p:nvPr/>
        </p:nvSpPr>
        <p:spPr>
          <a:xfrm>
            <a:off x="2760055" y="2830815"/>
            <a:ext cx="1544706" cy="276999"/>
          </a:xfrm>
          <a:prstGeom prst="rect">
            <a:avLst/>
          </a:prstGeom>
          <a:noFill/>
        </p:spPr>
        <p:txBody>
          <a:bodyPr wrap="square" rtlCol="0">
            <a:spAutoFit/>
          </a:bodyPr>
          <a:lstStyle/>
          <a:p>
            <a:r>
              <a:rPr lang="en-US" altLang="zh-TW" sz="1200" b="1">
                <a:latin typeface="+mj-ea"/>
                <a:ea typeface="+mj-ea"/>
              </a:rPr>
              <a:t>Locked the cover</a:t>
            </a:r>
            <a:endParaRPr lang="zh-TW" altLang="en-US" sz="1200" b="1">
              <a:latin typeface="+mj-ea"/>
              <a:ea typeface="+mj-ea"/>
            </a:endParaRPr>
          </a:p>
        </p:txBody>
      </p:sp>
      <p:sp>
        <p:nvSpPr>
          <p:cNvPr id="19" name="文字方塊 18">
            <a:extLst>
              <a:ext uri="{FF2B5EF4-FFF2-40B4-BE49-F238E27FC236}">
                <a16:creationId xmlns:a16="http://schemas.microsoft.com/office/drawing/2014/main" id="{FE8A3F73-276B-B866-CAD4-777AB5011D77}"/>
              </a:ext>
            </a:extLst>
          </p:cNvPr>
          <p:cNvSpPr txBox="1"/>
          <p:nvPr/>
        </p:nvSpPr>
        <p:spPr>
          <a:xfrm>
            <a:off x="5050515" y="2830815"/>
            <a:ext cx="1499263" cy="276999"/>
          </a:xfrm>
          <a:prstGeom prst="rect">
            <a:avLst/>
          </a:prstGeom>
          <a:noFill/>
        </p:spPr>
        <p:txBody>
          <a:bodyPr wrap="square" rtlCol="0">
            <a:spAutoFit/>
          </a:bodyPr>
          <a:lstStyle/>
          <a:p>
            <a:r>
              <a:rPr lang="en-US" altLang="zh-TW" sz="1200" b="1">
                <a:latin typeface="+mj-ea"/>
                <a:ea typeface="+mj-ea"/>
              </a:rPr>
              <a:t>Turn to vertical</a:t>
            </a:r>
            <a:endParaRPr lang="zh-TW" altLang="en-US" sz="1200" b="1">
              <a:latin typeface="+mj-ea"/>
              <a:ea typeface="+mj-ea"/>
            </a:endParaRPr>
          </a:p>
        </p:txBody>
      </p:sp>
      <p:sp>
        <p:nvSpPr>
          <p:cNvPr id="20" name="文字方塊 19">
            <a:extLst>
              <a:ext uri="{FF2B5EF4-FFF2-40B4-BE49-F238E27FC236}">
                <a16:creationId xmlns:a16="http://schemas.microsoft.com/office/drawing/2014/main" id="{D065F5CD-A7E4-46C1-4C8C-93EF38E19FEC}"/>
              </a:ext>
            </a:extLst>
          </p:cNvPr>
          <p:cNvSpPr txBox="1"/>
          <p:nvPr/>
        </p:nvSpPr>
        <p:spPr>
          <a:xfrm>
            <a:off x="6990306" y="2830815"/>
            <a:ext cx="1669452" cy="276999"/>
          </a:xfrm>
          <a:prstGeom prst="rect">
            <a:avLst/>
          </a:prstGeom>
          <a:noFill/>
        </p:spPr>
        <p:txBody>
          <a:bodyPr wrap="square" rtlCol="0">
            <a:spAutoFit/>
          </a:bodyPr>
          <a:lstStyle/>
          <a:p>
            <a:r>
              <a:rPr lang="en-US" altLang="zh-TW" sz="1200" b="1">
                <a:latin typeface="+mj-ea"/>
                <a:ea typeface="+mj-ea"/>
              </a:rPr>
              <a:t>Put it on stands</a:t>
            </a:r>
            <a:endParaRPr lang="zh-TW" altLang="en-US" sz="1200" b="1">
              <a:latin typeface="+mj-ea"/>
              <a:ea typeface="+mj-ea"/>
            </a:endParaRPr>
          </a:p>
        </p:txBody>
      </p:sp>
      <p:pic>
        <p:nvPicPr>
          <p:cNvPr id="7" name="圖形 6">
            <a:extLst>
              <a:ext uri="{FF2B5EF4-FFF2-40B4-BE49-F238E27FC236}">
                <a16:creationId xmlns:a16="http://schemas.microsoft.com/office/drawing/2014/main" id="{8D4BCCDB-50F9-1CE3-BAB4-256DF2F776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2431" y="1147905"/>
            <a:ext cx="7822111" cy="1587552"/>
          </a:xfrm>
          <a:prstGeom prst="rect">
            <a:avLst/>
          </a:prstGeom>
        </p:spPr>
      </p:pic>
      <p:pic>
        <p:nvPicPr>
          <p:cNvPr id="9" name="圖形 8">
            <a:extLst>
              <a:ext uri="{FF2B5EF4-FFF2-40B4-BE49-F238E27FC236}">
                <a16:creationId xmlns:a16="http://schemas.microsoft.com/office/drawing/2014/main" id="{F9DCF241-4CF3-3F94-3624-ADA8A5C070D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2431" y="3076305"/>
            <a:ext cx="7716540" cy="1621884"/>
          </a:xfrm>
          <a:prstGeom prst="rect">
            <a:avLst/>
          </a:prstGeom>
        </p:spPr>
      </p:pic>
    </p:spTree>
    <p:extLst>
      <p:ext uri="{BB962C8B-B14F-4D97-AF65-F5344CB8AC3E}">
        <p14:creationId xmlns:p14="http://schemas.microsoft.com/office/powerpoint/2010/main" val="2567797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形 9">
            <a:extLst>
              <a:ext uri="{FF2B5EF4-FFF2-40B4-BE49-F238E27FC236}">
                <a16:creationId xmlns:a16="http://schemas.microsoft.com/office/drawing/2014/main" id="{15CD9E9B-16F6-A228-D439-AA1DF6B2929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45349" y="1265449"/>
            <a:ext cx="2784644" cy="2121218"/>
          </a:xfrm>
          <a:prstGeom prst="rect">
            <a:avLst/>
          </a:prstGeom>
        </p:spPr>
      </p:pic>
    </p:spTree>
    <p:extLst>
      <p:ext uri="{BB962C8B-B14F-4D97-AF65-F5344CB8AC3E}">
        <p14:creationId xmlns:p14="http://schemas.microsoft.com/office/powerpoint/2010/main" val="3716428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92410B0-FD7A-4F3D-ABE1-6DAE85A604F1}"/>
              </a:ext>
            </a:extLst>
          </p:cNvPr>
          <p:cNvSpPr>
            <a:spLocks noGrp="1"/>
          </p:cNvSpPr>
          <p:nvPr>
            <p:ph type="title"/>
          </p:nvPr>
        </p:nvSpPr>
        <p:spPr/>
        <p:txBody>
          <a:bodyPr/>
          <a:lstStyle/>
          <a:p>
            <a:r>
              <a:rPr lang="en-US" altLang="zh-TW">
                <a:latin typeface="Arial" panose="020B0604020202020204" pitchFamily="34" charset="0"/>
                <a:ea typeface="微軟正黑體" panose="020B0604030504040204" pitchFamily="34" charset="-120"/>
                <a:cs typeface="+mn-ea"/>
                <a:sym typeface="Arial" panose="020B0604020202020204" pitchFamily="34" charset="0"/>
              </a:rPr>
              <a:t>NAS quick installation</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 name="文字方塊 5">
            <a:extLst>
              <a:ext uri="{FF2B5EF4-FFF2-40B4-BE49-F238E27FC236}">
                <a16:creationId xmlns:a16="http://schemas.microsoft.com/office/drawing/2014/main" id="{7A7E424E-A482-41B7-AA65-1DFF4521A3B9}"/>
              </a:ext>
            </a:extLst>
          </p:cNvPr>
          <p:cNvSpPr txBox="1"/>
          <p:nvPr/>
        </p:nvSpPr>
        <p:spPr>
          <a:xfrm>
            <a:off x="599016" y="1180296"/>
            <a:ext cx="305344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a:defRPr>
                <a:solidFill>
                  <a:schemeClr val="bg1"/>
                </a:solidFill>
                <a:latin typeface="Arial" panose="020B0604020202020204" pitchFamily="34" charset="0"/>
                <a:ea typeface="微軟正黑體" panose="020B0604030504040204" pitchFamily="34" charset="-120"/>
              </a:defRPr>
            </a:lvl1pPr>
          </a:lstStyle>
          <a:p>
            <a:r>
              <a:rPr lang="en-US" altLang="zh-TW">
                <a:cs typeface="+mn-ea"/>
                <a:sym typeface="Arial" panose="020B0604020202020204" pitchFamily="34" charset="0"/>
              </a:rPr>
              <a:t>Scan the QR Code with your mobile phone to install</a:t>
            </a:r>
          </a:p>
          <a:p>
            <a:endParaRPr lang="en-US">
              <a:cs typeface="+mn-ea"/>
              <a:sym typeface="Arial" panose="020B0604020202020204" pitchFamily="34" charset="0"/>
            </a:endParaRPr>
          </a:p>
        </p:txBody>
      </p:sp>
      <p:sp>
        <p:nvSpPr>
          <p:cNvPr id="7" name="文字方塊 6">
            <a:extLst>
              <a:ext uri="{FF2B5EF4-FFF2-40B4-BE49-F238E27FC236}">
                <a16:creationId xmlns:a16="http://schemas.microsoft.com/office/drawing/2014/main" id="{2D29AF89-6941-4411-82A9-EB9875FA01E7}"/>
              </a:ext>
            </a:extLst>
          </p:cNvPr>
          <p:cNvSpPr txBox="1"/>
          <p:nvPr/>
        </p:nvSpPr>
        <p:spPr>
          <a:xfrm>
            <a:off x="4576313" y="1174267"/>
            <a:ext cx="3215933"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Download the </a:t>
            </a:r>
            <a:r>
              <a:rPr lang="en-US" altLang="zh-TW" err="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Qfinder</a:t>
            </a:r>
            <a:r>
              <a:rPr lang="en-US" altLang="zh-TW">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 Pro program on your computer and install</a:t>
            </a:r>
          </a:p>
          <a:p>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 name="橢圓 7">
            <a:extLst>
              <a:ext uri="{FF2B5EF4-FFF2-40B4-BE49-F238E27FC236}">
                <a16:creationId xmlns:a16="http://schemas.microsoft.com/office/drawing/2014/main" id="{E3318CB4-2ED7-4526-9A72-E36075E26632}"/>
              </a:ext>
            </a:extLst>
          </p:cNvPr>
          <p:cNvSpPr/>
          <p:nvPr/>
        </p:nvSpPr>
        <p:spPr>
          <a:xfrm>
            <a:off x="290702" y="1270680"/>
            <a:ext cx="278946" cy="278948"/>
          </a:xfrm>
          <a:prstGeom prst="ellipse">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r>
              <a:rPr lang="zh-TW" altLang="en-US" b="1">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rPr>
              <a:t>1</a:t>
            </a:r>
          </a:p>
        </p:txBody>
      </p:sp>
      <p:sp>
        <p:nvSpPr>
          <p:cNvPr id="9" name="橢圓 8">
            <a:extLst>
              <a:ext uri="{FF2B5EF4-FFF2-40B4-BE49-F238E27FC236}">
                <a16:creationId xmlns:a16="http://schemas.microsoft.com/office/drawing/2014/main" id="{22B53EC2-08D7-4D6B-94FB-B0B1B246E89F}"/>
              </a:ext>
            </a:extLst>
          </p:cNvPr>
          <p:cNvSpPr/>
          <p:nvPr/>
        </p:nvSpPr>
        <p:spPr>
          <a:xfrm>
            <a:off x="4297367" y="1270680"/>
            <a:ext cx="278946" cy="278948"/>
          </a:xfrm>
          <a:prstGeom prst="ellipse">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r>
              <a:rPr lang="zh-TW" altLang="en-US" b="1">
                <a:solidFill>
                  <a:schemeClr val="accent1"/>
                </a:solidFill>
                <a:latin typeface="Arial" panose="020B0604020202020204" pitchFamily="34" charset="0"/>
                <a:ea typeface="微軟正黑體" panose="020B0604030504040204" pitchFamily="34" charset="-120"/>
                <a:cs typeface="+mn-ea"/>
                <a:sym typeface="Arial" panose="020B0604020202020204" pitchFamily="34" charset="0"/>
              </a:rPr>
              <a:t>2</a:t>
            </a:r>
          </a:p>
        </p:txBody>
      </p:sp>
      <p:pic>
        <p:nvPicPr>
          <p:cNvPr id="13" name="圖形 12">
            <a:extLst>
              <a:ext uri="{FF2B5EF4-FFF2-40B4-BE49-F238E27FC236}">
                <a16:creationId xmlns:a16="http://schemas.microsoft.com/office/drawing/2014/main" id="{596A84C0-01B2-4736-D7AC-0254CF4086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9016" y="1712488"/>
            <a:ext cx="3354239" cy="2142986"/>
          </a:xfrm>
          <a:prstGeom prst="rect">
            <a:avLst/>
          </a:prstGeom>
        </p:spPr>
      </p:pic>
      <p:pic>
        <p:nvPicPr>
          <p:cNvPr id="23" name="圖片 22">
            <a:extLst>
              <a:ext uri="{FF2B5EF4-FFF2-40B4-BE49-F238E27FC236}">
                <a16:creationId xmlns:a16="http://schemas.microsoft.com/office/drawing/2014/main" id="{35915873-756F-63EA-6677-A78D49EFEF9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518814" y="1638088"/>
            <a:ext cx="4213471" cy="2287165"/>
          </a:xfrm>
          <a:prstGeom prst="rect">
            <a:avLst/>
          </a:prstGeom>
        </p:spPr>
      </p:pic>
    </p:spTree>
    <p:extLst>
      <p:ext uri="{BB962C8B-B14F-4D97-AF65-F5344CB8AC3E}">
        <p14:creationId xmlns:p14="http://schemas.microsoft.com/office/powerpoint/2010/main" val="18320085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a:latin typeface="Arial" panose="020B0604020202020204" pitchFamily="34" charset="0"/>
                <a:ea typeface="微軟正黑體" panose="020B0604030504040204" pitchFamily="34" charset="-120"/>
                <a:cs typeface="+mn-ea"/>
                <a:sym typeface="Arial" panose="020B0604020202020204" pitchFamily="34" charset="0"/>
              </a:rPr>
              <a:t>Build-in QTS 5.0 NAS </a:t>
            </a:r>
            <a:r>
              <a:rPr lang="en-US" altLang="zh-TW" sz="2200">
                <a:latin typeface="Arial" panose="020B0604020202020204" pitchFamily="34" charset="0"/>
                <a:ea typeface="微軟正黑體" panose="020B0604030504040204" pitchFamily="34" charset="-120"/>
                <a:cs typeface="+mn-ea"/>
                <a:sym typeface="Arial" panose="020B0604020202020204" pitchFamily="34" charset="0"/>
              </a:rPr>
              <a:t>multifunctional operating system</a:t>
            </a:r>
            <a:endParaRPr lang="zh-TW" altLang="en-US" sz="22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6" name="圖片 15">
            <a:extLst>
              <a:ext uri="{FF2B5EF4-FFF2-40B4-BE49-F238E27FC236}">
                <a16:creationId xmlns:a16="http://schemas.microsoft.com/office/drawing/2014/main" id="{61E12373-6A2B-BB61-4031-0B6B9177B3F6}"/>
              </a:ext>
            </a:extLst>
          </p:cNvPr>
          <p:cNvPicPr>
            <a:picLocks/>
          </p:cNvPicPr>
          <p:nvPr/>
        </p:nvPicPr>
        <p:blipFill>
          <a:blip r:embed="rId3" cstate="screen">
            <a:duotone>
              <a:prstClr val="black"/>
              <a:srgbClr val="D9C3A5">
                <a:tint val="50000"/>
                <a:satMod val="180000"/>
              </a:srgbClr>
            </a:duotone>
            <a:extLst>
              <a:ext uri="{28A0092B-C50C-407E-A947-70E740481C1C}">
                <a14:useLocalDpi xmlns:a14="http://schemas.microsoft.com/office/drawing/2010/main"/>
              </a:ext>
            </a:extLst>
          </a:blip>
          <a:stretch>
            <a:fillRect/>
          </a:stretch>
        </p:blipFill>
        <p:spPr>
          <a:xfrm rot="10800000">
            <a:off x="4795006" y="1189808"/>
            <a:ext cx="900000" cy="900000"/>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7" name="文字方塊 16">
            <a:extLst>
              <a:ext uri="{FF2B5EF4-FFF2-40B4-BE49-F238E27FC236}">
                <a16:creationId xmlns:a16="http://schemas.microsoft.com/office/drawing/2014/main" id="{711AA54F-9126-2FD6-E34C-1C23B5ACF933}"/>
              </a:ext>
            </a:extLst>
          </p:cNvPr>
          <p:cNvSpPr txBox="1"/>
          <p:nvPr/>
        </p:nvSpPr>
        <p:spPr>
          <a:xfrm>
            <a:off x="5695007" y="1243545"/>
            <a:ext cx="3200668" cy="1177245"/>
          </a:xfrm>
          <a:prstGeom prst="rect">
            <a:avLst/>
          </a:prstGeom>
          <a:noFill/>
        </p:spPr>
        <p:txBody>
          <a:bodyPr wrap="square" lIns="68580" tIns="34290" rIns="68580" bIns="34290" rtlCol="0" anchor="t">
            <a:spAutoFit/>
          </a:bodyPr>
          <a:lstStyle/>
          <a:p>
            <a:pPr>
              <a:spcBef>
                <a:spcPts val="600"/>
              </a:spcBef>
            </a:pPr>
            <a:r>
              <a:rPr lang="en-US" altLang="zh-TW" sz="20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Upgraded Linux Kernel 5</a:t>
            </a:r>
            <a:endParaRPr lang="zh-TW" altLang="en-US" sz="20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endParaRPr>
          </a:p>
          <a:p>
            <a:pPr>
              <a:spcBef>
                <a:spcPts val="600"/>
              </a:spcBef>
            </a:pPr>
            <a:r>
              <a:rPr lang="en-US" altLang="zh-TW">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Strengthen security to protect data assets</a:t>
            </a:r>
          </a:p>
          <a:p>
            <a:pPr>
              <a:spcBef>
                <a:spcPts val="600"/>
              </a:spcBef>
            </a:pPr>
            <a:endParaRPr lang="en-US" altLang="zh-TW">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0" name="文字方塊 19">
            <a:extLst>
              <a:ext uri="{FF2B5EF4-FFF2-40B4-BE49-F238E27FC236}">
                <a16:creationId xmlns:a16="http://schemas.microsoft.com/office/drawing/2014/main" id="{E36ED491-22CF-A0CF-009D-65B81BF07A84}"/>
              </a:ext>
            </a:extLst>
          </p:cNvPr>
          <p:cNvSpPr txBox="1"/>
          <p:nvPr/>
        </p:nvSpPr>
        <p:spPr>
          <a:xfrm>
            <a:off x="1240576" y="1274323"/>
            <a:ext cx="3290133" cy="961802"/>
          </a:xfrm>
          <a:prstGeom prst="rect">
            <a:avLst/>
          </a:prstGeom>
          <a:noFill/>
        </p:spPr>
        <p:txBody>
          <a:bodyPr wrap="square" lIns="68580" tIns="34290" rIns="68580" bIns="34290" rtlCol="0" anchor="t">
            <a:spAutoFit/>
          </a:bodyPr>
          <a:lstStyle/>
          <a:p>
            <a:pPr>
              <a:spcBef>
                <a:spcPts val="600"/>
              </a:spcBef>
            </a:pPr>
            <a:r>
              <a:rPr lang="en-US" altLang="zh-TW" sz="20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Supports </a:t>
            </a:r>
            <a:r>
              <a:rPr lang="en-US" altLang="zh-TW" sz="2000" b="1" err="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WireGuard</a:t>
            </a:r>
            <a:r>
              <a:rPr lang="en-US" altLang="zh-TW" sz="20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 VPN</a:t>
            </a:r>
            <a:endParaRPr lang="zh-TW" sz="20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endParaRPr>
          </a:p>
          <a:p>
            <a:pPr>
              <a:spcBef>
                <a:spcPts val="600"/>
              </a:spcBef>
            </a:pPr>
            <a:r>
              <a:rPr lang="en-US" altLang="zh-TW">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Safe and convenient connection</a:t>
            </a:r>
          </a:p>
          <a:p>
            <a:pPr>
              <a:spcBef>
                <a:spcPts val="600"/>
              </a:spcBef>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3" name="圖片 7">
            <a:extLst>
              <a:ext uri="{FF2B5EF4-FFF2-40B4-BE49-F238E27FC236}">
                <a16:creationId xmlns:a16="http://schemas.microsoft.com/office/drawing/2014/main" id="{2197A7F0-431D-C816-F025-0D063849754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6154" t="645" r="17436" b="2000"/>
          <a:stretch/>
        </p:blipFill>
        <p:spPr>
          <a:xfrm>
            <a:off x="4795006" y="2857542"/>
            <a:ext cx="900000" cy="900000"/>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4" name="文字方塊 23">
            <a:extLst>
              <a:ext uri="{FF2B5EF4-FFF2-40B4-BE49-F238E27FC236}">
                <a16:creationId xmlns:a16="http://schemas.microsoft.com/office/drawing/2014/main" id="{2C66ADCB-3076-725D-17F9-0FCDE0B20A2A}"/>
              </a:ext>
            </a:extLst>
          </p:cNvPr>
          <p:cNvSpPr txBox="1"/>
          <p:nvPr/>
        </p:nvSpPr>
        <p:spPr>
          <a:xfrm>
            <a:off x="5695006" y="2911280"/>
            <a:ext cx="2276552" cy="1177245"/>
          </a:xfrm>
          <a:prstGeom prst="rect">
            <a:avLst/>
          </a:prstGeom>
          <a:noFill/>
        </p:spPr>
        <p:txBody>
          <a:bodyPr wrap="square" lIns="68580" tIns="34290" rIns="68580" bIns="34290" rtlCol="0" anchor="t">
            <a:spAutoFit/>
          </a:bodyPr>
          <a:lstStyle/>
          <a:p>
            <a:pPr>
              <a:spcBef>
                <a:spcPts val="600"/>
              </a:spcBef>
            </a:pPr>
            <a:r>
              <a:rPr lang="en-US" altLang="zh-TW" sz="20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Brand new UI</a:t>
            </a:r>
          </a:p>
          <a:p>
            <a:pPr>
              <a:spcBef>
                <a:spcPts val="600"/>
              </a:spcBef>
            </a:pPr>
            <a:r>
              <a:rPr lang="en-US" altLang="zh-TW">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Simple, aesthetic, and smooth experience</a:t>
            </a:r>
          </a:p>
          <a:p>
            <a:pPr>
              <a:spcBef>
                <a:spcPts val="600"/>
              </a:spcBef>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 name="文字方塊 24">
            <a:extLst>
              <a:ext uri="{FF2B5EF4-FFF2-40B4-BE49-F238E27FC236}">
                <a16:creationId xmlns:a16="http://schemas.microsoft.com/office/drawing/2014/main" id="{8FBDF6A8-4FFB-AD69-BB5D-6F6994DF4600}"/>
              </a:ext>
            </a:extLst>
          </p:cNvPr>
          <p:cNvSpPr txBox="1"/>
          <p:nvPr/>
        </p:nvSpPr>
        <p:spPr>
          <a:xfrm>
            <a:off x="1240576" y="2942058"/>
            <a:ext cx="3143484" cy="1485022"/>
          </a:xfrm>
          <a:prstGeom prst="rect">
            <a:avLst/>
          </a:prstGeom>
          <a:noFill/>
        </p:spPr>
        <p:txBody>
          <a:bodyPr wrap="square" lIns="68580" tIns="34290" rIns="68580" bIns="34290" rtlCol="0" anchor="t">
            <a:spAutoFit/>
          </a:bodyPr>
          <a:lstStyle/>
          <a:p>
            <a:pPr>
              <a:spcBef>
                <a:spcPts val="600"/>
              </a:spcBef>
            </a:pPr>
            <a:r>
              <a:rPr lang="en-US" altLang="zh-TW" sz="20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Improve overall NAS performance</a:t>
            </a:r>
          </a:p>
          <a:p>
            <a:pPr>
              <a:spcBef>
                <a:spcPts val="600"/>
              </a:spcBef>
            </a:pPr>
            <a:r>
              <a:rPr lang="en-US" altLang="zh-TW">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Make NAS related applications more agile</a:t>
            </a:r>
          </a:p>
          <a:p>
            <a:pPr>
              <a:spcBef>
                <a:spcPts val="600"/>
              </a:spcBef>
            </a:pPr>
            <a:endParaRPr lang="en-US" altLang="zh-TW">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6" name="圖形 25">
            <a:extLst>
              <a:ext uri="{FF2B5EF4-FFF2-40B4-BE49-F238E27FC236}">
                <a16:creationId xmlns:a16="http://schemas.microsoft.com/office/drawing/2014/main" id="{3DE3756C-CBA7-EFBD-B3ED-21FEDE9D39ED}"/>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984202" y="1348973"/>
            <a:ext cx="506995" cy="581669"/>
          </a:xfrm>
          <a:prstGeom prst="rect">
            <a:avLst/>
          </a:prstGeom>
        </p:spPr>
      </p:pic>
      <p:pic>
        <p:nvPicPr>
          <p:cNvPr id="31" name="圖片 30">
            <a:extLst>
              <a:ext uri="{FF2B5EF4-FFF2-40B4-BE49-F238E27FC236}">
                <a16:creationId xmlns:a16="http://schemas.microsoft.com/office/drawing/2014/main" id="{00772882-8774-066B-F26E-C16D05A2ECCF}"/>
              </a:ext>
            </a:extLst>
          </p:cNvPr>
          <p:cNvPicPr>
            <a:picLocks/>
          </p:cNvPicPr>
          <p:nvPr/>
        </p:nvPicPr>
        <p:blipFill>
          <a:blip r:embed="rId3" cstate="screen">
            <a:duotone>
              <a:prstClr val="black"/>
              <a:srgbClr val="D9C3A5">
                <a:tint val="50000"/>
                <a:satMod val="180000"/>
              </a:srgbClr>
            </a:duotone>
            <a:extLst>
              <a:ext uri="{28A0092B-C50C-407E-A947-70E740481C1C}">
                <a14:useLocalDpi xmlns:a14="http://schemas.microsoft.com/office/drawing/2010/main"/>
              </a:ext>
            </a:extLst>
          </a:blip>
          <a:stretch>
            <a:fillRect/>
          </a:stretch>
        </p:blipFill>
        <p:spPr>
          <a:xfrm rot="10800000">
            <a:off x="340576" y="1189807"/>
            <a:ext cx="900000" cy="900000"/>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2" name="圖形 31">
            <a:extLst>
              <a:ext uri="{FF2B5EF4-FFF2-40B4-BE49-F238E27FC236}">
                <a16:creationId xmlns:a16="http://schemas.microsoft.com/office/drawing/2014/main" id="{6CB6B1FA-8DCD-4AEE-D4AD-2F9A17A1630C}"/>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49775" y="1257100"/>
            <a:ext cx="499526" cy="705213"/>
          </a:xfrm>
          <a:prstGeom prst="rect">
            <a:avLst/>
          </a:prstGeom>
        </p:spPr>
      </p:pic>
      <p:grpSp>
        <p:nvGrpSpPr>
          <p:cNvPr id="19" name="群組 18">
            <a:extLst>
              <a:ext uri="{FF2B5EF4-FFF2-40B4-BE49-F238E27FC236}">
                <a16:creationId xmlns:a16="http://schemas.microsoft.com/office/drawing/2014/main" id="{AD2BE6DD-848A-5A21-691D-78B5B7271CE3}"/>
              </a:ext>
            </a:extLst>
          </p:cNvPr>
          <p:cNvGrpSpPr/>
          <p:nvPr/>
        </p:nvGrpSpPr>
        <p:grpSpPr>
          <a:xfrm>
            <a:off x="370894" y="2857542"/>
            <a:ext cx="830478" cy="840500"/>
            <a:chOff x="1830137" y="4518885"/>
            <a:chExt cx="892480" cy="903250"/>
          </a:xfrm>
        </p:grpSpPr>
        <p:sp>
          <p:nvSpPr>
            <p:cNvPr id="21" name="矩形: 圓角 20">
              <a:extLst>
                <a:ext uri="{FF2B5EF4-FFF2-40B4-BE49-F238E27FC236}">
                  <a16:creationId xmlns:a16="http://schemas.microsoft.com/office/drawing/2014/main" id="{12EB6B43-DB1F-75D3-0829-A450DF47E8B0}"/>
                </a:ext>
              </a:extLst>
            </p:cNvPr>
            <p:cNvSpPr/>
            <p:nvPr/>
          </p:nvSpPr>
          <p:spPr>
            <a:xfrm>
              <a:off x="1830137" y="4518885"/>
              <a:ext cx="892480" cy="903250"/>
            </a:xfrm>
            <a:prstGeom prst="roundRect">
              <a:avLst/>
            </a:prstGeom>
            <a:solidFill>
              <a:srgbClr val="F6B302"/>
            </a:solidFill>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27" name="圖片 26">
              <a:extLst>
                <a:ext uri="{FF2B5EF4-FFF2-40B4-BE49-F238E27FC236}">
                  <a16:creationId xmlns:a16="http://schemas.microsoft.com/office/drawing/2014/main" id="{3E8624C0-9251-7A34-E292-630B2D7E1538}"/>
                </a:ext>
              </a:extLst>
            </p:cNvPr>
            <p:cNvPicPr>
              <a:picLocks noChangeAspect="1"/>
            </p:cNvPicPr>
            <p:nvPr/>
          </p:nvPicPr>
          <p:blipFill>
            <a:blip r:embed="rId9" cstate="screen">
              <a:lum bright="70000" contrast="-70000"/>
              <a:extLst>
                <a:ext uri="{BEBA8EAE-BF5A-486C-A8C5-ECC9F3942E4B}">
                  <a14:imgProps xmlns:a14="http://schemas.microsoft.com/office/drawing/2010/main">
                    <a14:imgLayer r:embed="rId10">
                      <a14:imgEffect>
                        <a14:artisticPhotocopy/>
                      </a14:imgEffect>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1993240" y="4660127"/>
              <a:ext cx="617074" cy="617074"/>
            </a:xfrm>
            <a:prstGeom prst="rect">
              <a:avLst/>
            </a:prstGeom>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接點: 肘形 29">
            <a:extLst>
              <a:ext uri="{FF2B5EF4-FFF2-40B4-BE49-F238E27FC236}">
                <a16:creationId xmlns:a16="http://schemas.microsoft.com/office/drawing/2014/main" id="{58CC975E-B04A-4CED-AE22-D8FA457D5C5E}"/>
              </a:ext>
            </a:extLst>
          </p:cNvPr>
          <p:cNvCxnSpPr>
            <a:cxnSpLocks/>
          </p:cNvCxnSpPr>
          <p:nvPr/>
        </p:nvCxnSpPr>
        <p:spPr>
          <a:xfrm rot="16200000" flipV="1">
            <a:off x="5437752" y="967279"/>
            <a:ext cx="94808" cy="2633661"/>
          </a:xfrm>
          <a:prstGeom prst="bentConnector3">
            <a:avLst>
              <a:gd name="adj1" fmla="val 341119"/>
            </a:avLst>
          </a:prstGeom>
          <a:ln w="19050" cap="flat">
            <a:solidFill>
              <a:srgbClr val="744922"/>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8" name="接點: 肘形 29">
            <a:extLst>
              <a:ext uri="{FF2B5EF4-FFF2-40B4-BE49-F238E27FC236}">
                <a16:creationId xmlns:a16="http://schemas.microsoft.com/office/drawing/2014/main" id="{4FE4468F-9E9F-4714-AF70-A66F74364375}"/>
              </a:ext>
            </a:extLst>
          </p:cNvPr>
          <p:cNvCxnSpPr>
            <a:cxnSpLocks/>
            <a:stCxn id="45" idx="1"/>
            <a:endCxn id="44" idx="3"/>
          </p:cNvCxnSpPr>
          <p:nvPr/>
        </p:nvCxnSpPr>
        <p:spPr>
          <a:xfrm flipH="1">
            <a:off x="3241970" y="3724138"/>
            <a:ext cx="1041644" cy="0"/>
          </a:xfrm>
          <a:prstGeom prst="straightConnector1">
            <a:avLst/>
          </a:prstGeom>
          <a:noFill/>
          <a:ln w="19050" cap="flat" cmpd="sng">
            <a:solidFill>
              <a:srgbClr val="744922"/>
            </a:solidFill>
            <a:prstDash val="solid"/>
            <a:round/>
            <a:headEnd type="none" w="sm" len="sm"/>
            <a:tailEnd type="none" w="sm" len="sm"/>
          </a:ln>
          <a:effectLst/>
        </p:spPr>
      </p:cxnSp>
      <p:cxnSp>
        <p:nvCxnSpPr>
          <p:cNvPr id="50" name="接點: 肘形 29">
            <a:extLst>
              <a:ext uri="{FF2B5EF4-FFF2-40B4-BE49-F238E27FC236}">
                <a16:creationId xmlns:a16="http://schemas.microsoft.com/office/drawing/2014/main" id="{C630A29B-AD27-4C5C-AE39-0BFD7AB26148}"/>
              </a:ext>
            </a:extLst>
          </p:cNvPr>
          <p:cNvCxnSpPr>
            <a:cxnSpLocks/>
            <a:stCxn id="44" idx="1"/>
          </p:cNvCxnSpPr>
          <p:nvPr/>
        </p:nvCxnSpPr>
        <p:spPr>
          <a:xfrm flipH="1" flipV="1">
            <a:off x="1765207" y="3719810"/>
            <a:ext cx="620799" cy="4328"/>
          </a:xfrm>
          <a:prstGeom prst="straightConnector1">
            <a:avLst/>
          </a:prstGeom>
          <a:noFill/>
          <a:ln w="19050" cap="flat" cmpd="sng">
            <a:solidFill>
              <a:srgbClr val="744922"/>
            </a:solidFill>
            <a:prstDash val="solid"/>
            <a:round/>
            <a:headEnd type="none" w="sm" len="sm"/>
            <a:tailEnd type="none" w="sm" len="sm"/>
          </a:ln>
          <a:effectLst/>
        </p:spPr>
      </p:cxnSp>
      <p:cxnSp>
        <p:nvCxnSpPr>
          <p:cNvPr id="51" name="接點: 肘形 29">
            <a:extLst>
              <a:ext uri="{FF2B5EF4-FFF2-40B4-BE49-F238E27FC236}">
                <a16:creationId xmlns:a16="http://schemas.microsoft.com/office/drawing/2014/main" id="{85F04F28-7EAB-4217-8276-13BEE3944736}"/>
              </a:ext>
            </a:extLst>
          </p:cNvPr>
          <p:cNvCxnSpPr>
            <a:cxnSpLocks/>
            <a:stCxn id="46" idx="1"/>
            <a:endCxn id="45" idx="3"/>
          </p:cNvCxnSpPr>
          <p:nvPr/>
        </p:nvCxnSpPr>
        <p:spPr>
          <a:xfrm flipH="1">
            <a:off x="5141677" y="3724138"/>
            <a:ext cx="1298503" cy="0"/>
          </a:xfrm>
          <a:prstGeom prst="straightConnector1">
            <a:avLst/>
          </a:prstGeom>
          <a:noFill/>
          <a:ln w="19050" cap="flat" cmpd="sng">
            <a:solidFill>
              <a:srgbClr val="744922"/>
            </a:solidFill>
            <a:prstDash val="solid"/>
            <a:round/>
            <a:headEnd type="none" w="sm" len="sm"/>
            <a:tailEnd type="none" w="sm" len="sm"/>
          </a:ln>
          <a:effectLst/>
        </p:spPr>
      </p:cxnSp>
      <p:cxnSp>
        <p:nvCxnSpPr>
          <p:cNvPr id="32" name="接點: 肘形 31">
            <a:extLst>
              <a:ext uri="{FF2B5EF4-FFF2-40B4-BE49-F238E27FC236}">
                <a16:creationId xmlns:a16="http://schemas.microsoft.com/office/drawing/2014/main" id="{B9DAF667-FE87-4D0A-9BB6-6025C63434E9}"/>
              </a:ext>
            </a:extLst>
          </p:cNvPr>
          <p:cNvCxnSpPr>
            <a:cxnSpLocks/>
            <a:endCxn id="9" idx="0"/>
          </p:cNvCxnSpPr>
          <p:nvPr/>
        </p:nvCxnSpPr>
        <p:spPr>
          <a:xfrm rot="10800000" flipV="1">
            <a:off x="2227734" y="2008237"/>
            <a:ext cx="2060556" cy="282587"/>
          </a:xfrm>
          <a:prstGeom prst="bentConnector2">
            <a:avLst/>
          </a:prstGeom>
          <a:ln w="19050" cap="flat">
            <a:solidFill>
              <a:srgbClr val="744922"/>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 name="標題 1">
            <a:extLst>
              <a:ext uri="{FF2B5EF4-FFF2-40B4-BE49-F238E27FC236}">
                <a16:creationId xmlns:a16="http://schemas.microsoft.com/office/drawing/2014/main" id="{2E15D269-A923-4E9F-A5A4-9A6D37EAB871}"/>
              </a:ext>
            </a:extLst>
          </p:cNvPr>
          <p:cNvSpPr>
            <a:spLocks noGrp="1"/>
          </p:cNvSpPr>
          <p:nvPr>
            <p:ph type="title"/>
          </p:nvPr>
        </p:nvSpPr>
        <p:spPr/>
        <p:txBody>
          <a:bodyPr/>
          <a:lstStyle/>
          <a:p>
            <a:r>
              <a:rPr lang="en-US" altLang="zh-TW">
                <a:latin typeface="Arial" panose="020B0604020202020204" pitchFamily="34" charset="0"/>
                <a:ea typeface="微軟正黑體" panose="020B0604030504040204" pitchFamily="34" charset="-120"/>
                <a:cs typeface="+mn-ea"/>
                <a:sym typeface="Arial" panose="020B0604020202020204" pitchFamily="34" charset="0"/>
              </a:rPr>
              <a:t>license-free HBS 3  </a:t>
            </a:r>
            <a:r>
              <a:rPr lang="en-US" altLang="zh-TW" sz="1600">
                <a:latin typeface="Arial" panose="020B0604020202020204" pitchFamily="34" charset="0"/>
                <a:ea typeface="微軟正黑體" panose="020B0604030504040204" pitchFamily="34" charset="-120"/>
                <a:cs typeface="+mn-ea"/>
                <a:sym typeface="Arial" panose="020B0604020202020204" pitchFamily="34" charset="0"/>
              </a:rPr>
              <a:t>(Hybrid Backup Sync 3) </a:t>
            </a:r>
            <a:br>
              <a:rPr lang="en-US" altLang="zh-TW" sz="1600">
                <a:latin typeface="Arial" panose="020B0604020202020204" pitchFamily="34" charset="0"/>
                <a:ea typeface="微軟正黑體" panose="020B0604030504040204" pitchFamily="34" charset="-120"/>
                <a:cs typeface="+mn-ea"/>
                <a:sym typeface="Arial" panose="020B0604020202020204" pitchFamily="34" charset="0"/>
              </a:rPr>
            </a:br>
            <a:r>
              <a:rPr lang="en-US" altLang="zh-TW" sz="1800">
                <a:latin typeface="Arial" panose="020B0604020202020204" pitchFamily="34" charset="0"/>
                <a:ea typeface="微軟正黑體" panose="020B0604030504040204" pitchFamily="34" charset="-120"/>
                <a:cs typeface="+mn-ea"/>
                <a:sym typeface="Arial" panose="020B0604020202020204" pitchFamily="34" charset="0"/>
              </a:rPr>
              <a:t>Three steps to the best data backup strategy</a:t>
            </a:r>
            <a:endParaRPr lang="zh-TW" altLang="en-US" sz="2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 name="文字方塊 3">
            <a:extLst>
              <a:ext uri="{FF2B5EF4-FFF2-40B4-BE49-F238E27FC236}">
                <a16:creationId xmlns:a16="http://schemas.microsoft.com/office/drawing/2014/main" id="{48623D7E-E990-47BC-9B26-EB8FD31EC0B5}"/>
              </a:ext>
            </a:extLst>
          </p:cNvPr>
          <p:cNvSpPr txBox="1"/>
          <p:nvPr/>
        </p:nvSpPr>
        <p:spPr>
          <a:xfrm>
            <a:off x="1713074" y="1338783"/>
            <a:ext cx="659065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Simple 3-2-1 backup strategy</a:t>
            </a:r>
            <a:r>
              <a:rPr lang="zh-TW" altLang="en-US" sz="16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 </a:t>
            </a:r>
            <a:r>
              <a:rPr lang="es-ES" altLang="zh-TW" sz="16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(3 copies, 2 media, 1 remote backup)</a:t>
            </a:r>
          </a:p>
        </p:txBody>
      </p:sp>
      <p:pic>
        <p:nvPicPr>
          <p:cNvPr id="8" name="圖片 7">
            <a:extLst>
              <a:ext uri="{FF2B5EF4-FFF2-40B4-BE49-F238E27FC236}">
                <a16:creationId xmlns:a16="http://schemas.microsoft.com/office/drawing/2014/main" id="{D1B35818-93A6-413D-B507-8CC8139120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5071" y="1101673"/>
            <a:ext cx="899400" cy="900000"/>
          </a:xfrm>
          <a:prstGeom prst="rect">
            <a:avLst/>
          </a:prstGeom>
          <a:effectLst>
            <a:outerShdw blurRad="50800" dist="38100" dir="2700000" algn="tl" rotWithShape="0">
              <a:prstClr val="black">
                <a:alpha val="40000"/>
              </a:prstClr>
            </a:outerShdw>
          </a:effectLst>
        </p:spPr>
      </p:pic>
      <p:grpSp>
        <p:nvGrpSpPr>
          <p:cNvPr id="10" name="群組 9" hidden="1">
            <a:extLst>
              <a:ext uri="{FF2B5EF4-FFF2-40B4-BE49-F238E27FC236}">
                <a16:creationId xmlns:a16="http://schemas.microsoft.com/office/drawing/2014/main" id="{D5B427BF-984C-4BD2-94D4-5107DBB4CA73}"/>
              </a:ext>
            </a:extLst>
          </p:cNvPr>
          <p:cNvGrpSpPr/>
          <p:nvPr/>
        </p:nvGrpSpPr>
        <p:grpSpPr>
          <a:xfrm>
            <a:off x="2189798" y="5344422"/>
            <a:ext cx="5980738" cy="2449626"/>
            <a:chOff x="2189798" y="2448822"/>
            <a:chExt cx="5980738" cy="2449626"/>
          </a:xfrm>
        </p:grpSpPr>
        <p:pic>
          <p:nvPicPr>
            <p:cNvPr id="3074" name="Picture 2">
              <a:extLst>
                <a:ext uri="{FF2B5EF4-FFF2-40B4-BE49-F238E27FC236}">
                  <a16:creationId xmlns:a16="http://schemas.microsoft.com/office/drawing/2014/main" id="{59EF028F-DB21-4EA8-B2B3-529ADF1C6AC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912115" y="2898144"/>
              <a:ext cx="693515" cy="621573"/>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a:extLst>
                <a:ext uri="{FF2B5EF4-FFF2-40B4-BE49-F238E27FC236}">
                  <a16:creationId xmlns:a16="http://schemas.microsoft.com/office/drawing/2014/main" id="{232B2ADF-80D8-4C65-B488-F6FF8138E72D}"/>
                </a:ext>
              </a:extLst>
            </p:cNvPr>
            <p:cNvSpPr/>
            <p:nvPr/>
          </p:nvSpPr>
          <p:spPr>
            <a:xfrm>
              <a:off x="3464523" y="4150407"/>
              <a:ext cx="1318780" cy="529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副本 1</a:t>
              </a:r>
            </a:p>
            <a:p>
              <a:pPr algn="ctr"/>
              <a:r>
                <a:rPr lang="zh-TW" altLang="en-US">
                  <a:latin typeface="Arial" panose="020B0604020202020204" pitchFamily="34" charset="0"/>
                  <a:ea typeface="微軟正黑體" panose="020B0604030504040204" pitchFamily="34" charset="-120"/>
                  <a:cs typeface="+mn-ea"/>
                  <a:sym typeface="Arial" panose="020B0604020202020204" pitchFamily="34" charset="0"/>
                </a:rPr>
                <a:t>NAS</a:t>
              </a:r>
            </a:p>
          </p:txBody>
        </p:sp>
        <p:sp>
          <p:nvSpPr>
            <p:cNvPr id="6" name="矩形 5">
              <a:extLst>
                <a:ext uri="{FF2B5EF4-FFF2-40B4-BE49-F238E27FC236}">
                  <a16:creationId xmlns:a16="http://schemas.microsoft.com/office/drawing/2014/main" id="{B79356A4-7319-4BEC-9C14-C0A4A120E35B}"/>
                </a:ext>
              </a:extLst>
            </p:cNvPr>
            <p:cNvSpPr/>
            <p:nvPr/>
          </p:nvSpPr>
          <p:spPr>
            <a:xfrm>
              <a:off x="4857340" y="4150407"/>
              <a:ext cx="1318780" cy="529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副本 2</a:t>
              </a:r>
            </a:p>
            <a:p>
              <a:pPr algn="ctr"/>
              <a:r>
                <a:rPr lang="zh-TW" altLang="en-US">
                  <a:latin typeface="Arial" panose="020B0604020202020204" pitchFamily="34" charset="0"/>
                  <a:ea typeface="微軟正黑體" panose="020B0604030504040204" pitchFamily="34" charset="-120"/>
                  <a:cs typeface="+mn-ea"/>
                  <a:sym typeface="Arial" panose="020B0604020202020204" pitchFamily="34" charset="0"/>
                </a:rPr>
                <a:t>NAS </a:t>
              </a:r>
              <a:r>
                <a:rPr lang="en-US" altLang="zh-TW">
                  <a:latin typeface="Arial" panose="020B0604020202020204" pitchFamily="34" charset="0"/>
                  <a:ea typeface="微軟正黑體" panose="020B0604030504040204" pitchFamily="34" charset="-120"/>
                  <a:cs typeface="+mn-ea"/>
                  <a:sym typeface="Arial" panose="020B0604020202020204" pitchFamily="34" charset="0"/>
                </a:rPr>
                <a:t>off-site</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 name="矩形 6">
              <a:extLst>
                <a:ext uri="{FF2B5EF4-FFF2-40B4-BE49-F238E27FC236}">
                  <a16:creationId xmlns:a16="http://schemas.microsoft.com/office/drawing/2014/main" id="{3E3F697F-C916-43AD-8D3E-EE1917D66A51}"/>
                </a:ext>
              </a:extLst>
            </p:cNvPr>
            <p:cNvSpPr/>
            <p:nvPr/>
          </p:nvSpPr>
          <p:spPr>
            <a:xfrm>
              <a:off x="6851756" y="4150407"/>
              <a:ext cx="1318780" cy="529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副本 </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3</a:t>
              </a:r>
              <a:r>
                <a:rPr lang="zh-TW" altLang="en-US">
                  <a:latin typeface="Arial" panose="020B0604020202020204" pitchFamily="34" charset="0"/>
                  <a:ea typeface="微軟正黑體" panose="020B0604030504040204" pitchFamily="34" charset="-120"/>
                  <a:cs typeface="+mn-ea"/>
                  <a:sym typeface="Arial" panose="020B0604020202020204" pitchFamily="34" charset="0"/>
                </a:rPr>
                <a:t>Google Drive</a:t>
              </a:r>
            </a:p>
          </p:txBody>
        </p:sp>
        <p:sp>
          <p:nvSpPr>
            <p:cNvPr id="15" name="矩形: 圓角 14">
              <a:extLst>
                <a:ext uri="{FF2B5EF4-FFF2-40B4-BE49-F238E27FC236}">
                  <a16:creationId xmlns:a16="http://schemas.microsoft.com/office/drawing/2014/main" id="{E253EF4A-7AC2-4201-BA77-7AABC36B26CE}"/>
                </a:ext>
              </a:extLst>
            </p:cNvPr>
            <p:cNvSpPr/>
            <p:nvPr/>
          </p:nvSpPr>
          <p:spPr>
            <a:xfrm>
              <a:off x="2189798" y="4115533"/>
              <a:ext cx="1096142" cy="365856"/>
            </a:xfrm>
            <a:prstGeom prst="roundRect">
              <a:avLst/>
            </a:prstGeom>
            <a:solidFill>
              <a:srgbClr val="EE6D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latin typeface="Arial" panose="020B0604020202020204" pitchFamily="34" charset="0"/>
                  <a:ea typeface="微軟正黑體" panose="020B0604030504040204" pitchFamily="34" charset="-120"/>
                  <a:cs typeface="+mn-ea"/>
                  <a:sym typeface="Arial" panose="020B0604020202020204" pitchFamily="34" charset="0"/>
                </a:rPr>
                <a:t>3</a:t>
              </a:r>
              <a:r>
                <a:rPr lang="zh-TW" altLang="en-US">
                  <a:latin typeface="Arial" panose="020B0604020202020204" pitchFamily="34" charset="0"/>
                  <a:ea typeface="微軟正黑體" panose="020B0604030504040204" pitchFamily="34" charset="-120"/>
                  <a:cs typeface="+mn-ea"/>
                  <a:sym typeface="Arial" panose="020B0604020202020204" pitchFamily="34" charset="0"/>
                </a:rPr>
                <a:t>個副本</a:t>
              </a:r>
            </a:p>
          </p:txBody>
        </p:sp>
        <p:sp>
          <p:nvSpPr>
            <p:cNvPr id="16" name="矩形: 圓角 15">
              <a:extLst>
                <a:ext uri="{FF2B5EF4-FFF2-40B4-BE49-F238E27FC236}">
                  <a16:creationId xmlns:a16="http://schemas.microsoft.com/office/drawing/2014/main" id="{18E89FF5-DAFB-488C-AE76-2B91748D63E4}"/>
                </a:ext>
              </a:extLst>
            </p:cNvPr>
            <p:cNvSpPr/>
            <p:nvPr/>
          </p:nvSpPr>
          <p:spPr>
            <a:xfrm>
              <a:off x="4783303" y="2448822"/>
              <a:ext cx="1415960" cy="404656"/>
            </a:xfrm>
            <a:prstGeom prst="roundRect">
              <a:avLst/>
            </a:prstGeom>
            <a:solidFill>
              <a:srgbClr val="EE6D2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a:latin typeface="Arial" panose="020B0604020202020204" pitchFamily="34" charset="0"/>
                  <a:ea typeface="微軟正黑體" panose="020B0604030504040204" pitchFamily="34" charset="-120"/>
                  <a:cs typeface="+mn-ea"/>
                  <a:sym typeface="Arial" panose="020B0604020202020204" pitchFamily="34" charset="0"/>
                </a:rPr>
                <a:t>2 </a:t>
              </a:r>
              <a:r>
                <a:rPr lang="zh-TW" altLang="en-US">
                  <a:latin typeface="Arial" panose="020B0604020202020204" pitchFamily="34" charset="0"/>
                  <a:ea typeface="微軟正黑體" panose="020B0604030504040204" pitchFamily="34" charset="-120"/>
                  <a:cs typeface="+mn-ea"/>
                  <a:sym typeface="Arial" panose="020B0604020202020204" pitchFamily="34" charset="0"/>
                </a:rPr>
                <a:t>種媒體</a:t>
              </a:r>
            </a:p>
          </p:txBody>
        </p:sp>
        <p:sp>
          <p:nvSpPr>
            <p:cNvPr id="17" name="矩形: 圓角 16">
              <a:extLst>
                <a:ext uri="{FF2B5EF4-FFF2-40B4-BE49-F238E27FC236}">
                  <a16:creationId xmlns:a16="http://schemas.microsoft.com/office/drawing/2014/main" id="{8D63DA87-73A6-4C42-9E2D-ED66858381ED}"/>
                </a:ext>
              </a:extLst>
            </p:cNvPr>
            <p:cNvSpPr/>
            <p:nvPr/>
          </p:nvSpPr>
          <p:spPr>
            <a:xfrm>
              <a:off x="4632217" y="4532592"/>
              <a:ext cx="1792362" cy="365856"/>
            </a:xfrm>
            <a:prstGeom prst="roundRect">
              <a:avLst/>
            </a:prstGeom>
            <a:solidFill>
              <a:srgbClr val="EE6D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latin typeface="Arial" panose="020B0604020202020204" pitchFamily="34" charset="0"/>
                  <a:ea typeface="微軟正黑體" panose="020B0604030504040204" pitchFamily="34" charset="-120"/>
                  <a:cs typeface="+mn-ea"/>
                  <a:sym typeface="Arial" panose="020B0604020202020204" pitchFamily="34" charset="0"/>
                </a:rPr>
                <a:t>1 </a:t>
              </a:r>
              <a:r>
                <a:rPr lang="zh-TW" altLang="en-US">
                  <a:latin typeface="Arial" panose="020B0604020202020204" pitchFamily="34" charset="0"/>
                  <a:ea typeface="微軟正黑體" panose="020B0604030504040204" pitchFamily="34" charset="-120"/>
                  <a:cs typeface="+mn-ea"/>
                  <a:sym typeface="Arial" panose="020B0604020202020204" pitchFamily="34" charset="0"/>
                </a:rPr>
                <a:t>異地備援</a:t>
              </a:r>
            </a:p>
          </p:txBody>
        </p:sp>
        <p:cxnSp>
          <p:nvCxnSpPr>
            <p:cNvPr id="18" name="接點: 肘形 29">
              <a:extLst>
                <a:ext uri="{FF2B5EF4-FFF2-40B4-BE49-F238E27FC236}">
                  <a16:creationId xmlns:a16="http://schemas.microsoft.com/office/drawing/2014/main" id="{2347995B-96C4-414E-BFFF-7C58CFEA293C}"/>
                </a:ext>
              </a:extLst>
            </p:cNvPr>
            <p:cNvCxnSpPr>
              <a:cxnSpLocks/>
              <a:stCxn id="16" idx="1"/>
              <a:endCxn id="47" idx="0"/>
            </p:cNvCxnSpPr>
            <p:nvPr/>
          </p:nvCxnSpPr>
          <p:spPr>
            <a:xfrm rot="10800000" flipV="1">
              <a:off x="3618417" y="2651150"/>
              <a:ext cx="1164886" cy="453136"/>
            </a:xfrm>
            <a:prstGeom prst="bentConnector2">
              <a:avLst/>
            </a:prstGeom>
            <a:noFill/>
            <a:ln w="12700" cap="flat" cmpd="sng">
              <a:solidFill>
                <a:srgbClr val="EE6D2B"/>
              </a:solidFill>
              <a:prstDash val="solid"/>
              <a:round/>
              <a:headEnd type="none" w="sm" len="sm"/>
              <a:tailEnd type="oval" w="sm" len="sm"/>
            </a:ln>
            <a:effectLst/>
          </p:spPr>
        </p:cxnSp>
        <p:cxnSp>
          <p:nvCxnSpPr>
            <p:cNvPr id="19" name="接點: 肘形 29">
              <a:extLst>
                <a:ext uri="{FF2B5EF4-FFF2-40B4-BE49-F238E27FC236}">
                  <a16:creationId xmlns:a16="http://schemas.microsoft.com/office/drawing/2014/main" id="{ACDB77A1-C326-41DB-B435-7635DBA4C279}"/>
                </a:ext>
              </a:extLst>
            </p:cNvPr>
            <p:cNvCxnSpPr>
              <a:cxnSpLocks/>
              <a:stCxn id="16" idx="3"/>
              <a:endCxn id="3074" idx="0"/>
            </p:cNvCxnSpPr>
            <p:nvPr/>
          </p:nvCxnSpPr>
          <p:spPr>
            <a:xfrm>
              <a:off x="6199263" y="2651150"/>
              <a:ext cx="1059610" cy="246994"/>
            </a:xfrm>
            <a:prstGeom prst="bentConnector2">
              <a:avLst/>
            </a:prstGeom>
            <a:noFill/>
            <a:ln w="12700" cap="flat" cmpd="sng">
              <a:solidFill>
                <a:srgbClr val="EE6D2B"/>
              </a:solidFill>
              <a:prstDash val="solid"/>
              <a:round/>
              <a:headEnd type="none" w="sm" len="sm"/>
              <a:tailEnd type="oval" w="sm" len="sm"/>
            </a:ln>
            <a:effectLst/>
          </p:spPr>
        </p:cxnSp>
        <p:sp>
          <p:nvSpPr>
            <p:cNvPr id="20" name="矩形: 圓角 19">
              <a:extLst>
                <a:ext uri="{FF2B5EF4-FFF2-40B4-BE49-F238E27FC236}">
                  <a16:creationId xmlns:a16="http://schemas.microsoft.com/office/drawing/2014/main" id="{DBB24F87-E09C-40AC-A5C3-6BC133B2A92C}"/>
                </a:ext>
              </a:extLst>
            </p:cNvPr>
            <p:cNvSpPr/>
            <p:nvPr/>
          </p:nvSpPr>
          <p:spPr>
            <a:xfrm>
              <a:off x="3706282" y="4186490"/>
              <a:ext cx="820080" cy="232597"/>
            </a:xfrm>
            <a:prstGeom prst="roundRect">
              <a:avLst/>
            </a:prstGeom>
            <a:noFill/>
            <a:ln w="9525">
              <a:solidFill>
                <a:srgbClr val="EE6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 name="矩形: 圓角 20">
              <a:extLst>
                <a:ext uri="{FF2B5EF4-FFF2-40B4-BE49-F238E27FC236}">
                  <a16:creationId xmlns:a16="http://schemas.microsoft.com/office/drawing/2014/main" id="{441448F0-4901-4D6A-BDB2-75B086F7D03E}"/>
                </a:ext>
              </a:extLst>
            </p:cNvPr>
            <p:cNvSpPr/>
            <p:nvPr/>
          </p:nvSpPr>
          <p:spPr>
            <a:xfrm>
              <a:off x="5021127" y="4186490"/>
              <a:ext cx="918444" cy="232597"/>
            </a:xfrm>
            <a:prstGeom prst="roundRect">
              <a:avLst/>
            </a:prstGeom>
            <a:noFill/>
            <a:ln w="9525">
              <a:solidFill>
                <a:srgbClr val="EE6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2" name="矩形: 圓角 21">
              <a:extLst>
                <a:ext uri="{FF2B5EF4-FFF2-40B4-BE49-F238E27FC236}">
                  <a16:creationId xmlns:a16="http://schemas.microsoft.com/office/drawing/2014/main" id="{12A10F88-A771-44C5-A2D5-AFAC7D627B26}"/>
                </a:ext>
              </a:extLst>
            </p:cNvPr>
            <p:cNvSpPr/>
            <p:nvPr/>
          </p:nvSpPr>
          <p:spPr>
            <a:xfrm>
              <a:off x="6852719" y="4186490"/>
              <a:ext cx="812306" cy="232597"/>
            </a:xfrm>
            <a:prstGeom prst="roundRect">
              <a:avLst/>
            </a:prstGeom>
            <a:noFill/>
            <a:ln w="9525">
              <a:solidFill>
                <a:srgbClr val="EE6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23" name="接點: 肘形 29">
              <a:extLst>
                <a:ext uri="{FF2B5EF4-FFF2-40B4-BE49-F238E27FC236}">
                  <a16:creationId xmlns:a16="http://schemas.microsoft.com/office/drawing/2014/main" id="{6A005FF8-CB31-437E-A20F-FE0D0ABAECF0}"/>
                </a:ext>
              </a:extLst>
            </p:cNvPr>
            <p:cNvCxnSpPr>
              <a:cxnSpLocks/>
              <a:stCxn id="21" idx="1"/>
              <a:endCxn id="20" idx="3"/>
            </p:cNvCxnSpPr>
            <p:nvPr/>
          </p:nvCxnSpPr>
          <p:spPr>
            <a:xfrm flipH="1">
              <a:off x="4526362" y="4302789"/>
              <a:ext cx="494765" cy="0"/>
            </a:xfrm>
            <a:prstGeom prst="straightConnector1">
              <a:avLst/>
            </a:prstGeom>
            <a:noFill/>
            <a:ln w="12700" cap="flat" cmpd="sng">
              <a:solidFill>
                <a:srgbClr val="EE6D2B"/>
              </a:solidFill>
              <a:prstDash val="solid"/>
              <a:round/>
              <a:headEnd type="none" w="sm" len="sm"/>
              <a:tailEnd type="none" w="sm" len="sm"/>
            </a:ln>
            <a:effectLst/>
          </p:spPr>
        </p:cxnSp>
        <p:cxnSp>
          <p:nvCxnSpPr>
            <p:cNvPr id="24" name="接點: 肘形 29">
              <a:extLst>
                <a:ext uri="{FF2B5EF4-FFF2-40B4-BE49-F238E27FC236}">
                  <a16:creationId xmlns:a16="http://schemas.microsoft.com/office/drawing/2014/main" id="{0C6F544A-7EFF-482C-A616-AA5E9AF7B4EA}"/>
                </a:ext>
              </a:extLst>
            </p:cNvPr>
            <p:cNvCxnSpPr>
              <a:cxnSpLocks/>
              <a:stCxn id="20" idx="1"/>
            </p:cNvCxnSpPr>
            <p:nvPr/>
          </p:nvCxnSpPr>
          <p:spPr>
            <a:xfrm flipH="1" flipV="1">
              <a:off x="3048228" y="4298461"/>
              <a:ext cx="658054" cy="4328"/>
            </a:xfrm>
            <a:prstGeom prst="straightConnector1">
              <a:avLst/>
            </a:prstGeom>
            <a:noFill/>
            <a:ln w="12700" cap="flat" cmpd="sng">
              <a:solidFill>
                <a:srgbClr val="EE6D2B"/>
              </a:solidFill>
              <a:prstDash val="solid"/>
              <a:round/>
              <a:headEnd type="none" w="sm" len="sm"/>
              <a:tailEnd type="none" w="sm" len="sm"/>
            </a:ln>
            <a:effectLst/>
          </p:spPr>
        </p:cxnSp>
        <p:cxnSp>
          <p:nvCxnSpPr>
            <p:cNvPr id="25" name="接點: 肘形 29">
              <a:extLst>
                <a:ext uri="{FF2B5EF4-FFF2-40B4-BE49-F238E27FC236}">
                  <a16:creationId xmlns:a16="http://schemas.microsoft.com/office/drawing/2014/main" id="{18BAC765-E6D1-455A-9DBB-2E7D24F14D76}"/>
                </a:ext>
              </a:extLst>
            </p:cNvPr>
            <p:cNvCxnSpPr>
              <a:cxnSpLocks/>
              <a:stCxn id="22" idx="1"/>
              <a:endCxn id="21" idx="3"/>
            </p:cNvCxnSpPr>
            <p:nvPr/>
          </p:nvCxnSpPr>
          <p:spPr>
            <a:xfrm flipH="1">
              <a:off x="5939571" y="4302789"/>
              <a:ext cx="913148" cy="0"/>
            </a:xfrm>
            <a:prstGeom prst="straightConnector1">
              <a:avLst/>
            </a:prstGeom>
            <a:noFill/>
            <a:ln w="12700" cap="flat" cmpd="sng">
              <a:solidFill>
                <a:srgbClr val="EE6D2B"/>
              </a:solidFill>
              <a:prstDash val="solid"/>
              <a:round/>
              <a:headEnd type="none" w="sm" len="sm"/>
              <a:tailEnd type="none" w="sm" len="sm"/>
            </a:ln>
            <a:effectLst/>
          </p:spPr>
        </p:cxnSp>
        <p:pic>
          <p:nvPicPr>
            <p:cNvPr id="26" name="圖形 25">
              <a:extLst>
                <a:ext uri="{FF2B5EF4-FFF2-40B4-BE49-F238E27FC236}">
                  <a16:creationId xmlns:a16="http://schemas.microsoft.com/office/drawing/2014/main" id="{568E5526-1935-4974-9AAC-1FA6F95014D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759558" y="3611279"/>
              <a:ext cx="693514" cy="529242"/>
            </a:xfrm>
            <a:prstGeom prst="rect">
              <a:avLst/>
            </a:prstGeom>
          </p:spPr>
        </p:pic>
        <p:pic>
          <p:nvPicPr>
            <p:cNvPr id="27" name="圖形 26">
              <a:extLst>
                <a:ext uri="{FF2B5EF4-FFF2-40B4-BE49-F238E27FC236}">
                  <a16:creationId xmlns:a16="http://schemas.microsoft.com/office/drawing/2014/main" id="{1DF49AB0-614F-430F-A508-3E35B77353E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126783" y="3611279"/>
              <a:ext cx="693514" cy="529242"/>
            </a:xfrm>
            <a:prstGeom prst="rect">
              <a:avLst/>
            </a:prstGeom>
          </p:spPr>
        </p:pic>
        <p:pic>
          <p:nvPicPr>
            <p:cNvPr id="28" name="圖形 27">
              <a:extLst>
                <a:ext uri="{FF2B5EF4-FFF2-40B4-BE49-F238E27FC236}">
                  <a16:creationId xmlns:a16="http://schemas.microsoft.com/office/drawing/2014/main" id="{2A66BD71-4371-4C90-B85D-4C720EC62CF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912115" y="3611279"/>
              <a:ext cx="693514" cy="529242"/>
            </a:xfrm>
            <a:prstGeom prst="rect">
              <a:avLst/>
            </a:prstGeom>
          </p:spPr>
        </p:pic>
        <p:pic>
          <p:nvPicPr>
            <p:cNvPr id="47" name="圖片 46">
              <a:extLst>
                <a:ext uri="{FF2B5EF4-FFF2-40B4-BE49-F238E27FC236}">
                  <a16:creationId xmlns:a16="http://schemas.microsoft.com/office/drawing/2014/main" id="{BE51C042-E58A-4F2E-8C2A-922411A2475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737869" y="3104286"/>
              <a:ext cx="1761096" cy="337492"/>
            </a:xfrm>
            <a:prstGeom prst="rect">
              <a:avLst/>
            </a:prstGeom>
          </p:spPr>
        </p:pic>
        <p:pic>
          <p:nvPicPr>
            <p:cNvPr id="49" name="圖片 48">
              <a:extLst>
                <a:ext uri="{FF2B5EF4-FFF2-40B4-BE49-F238E27FC236}">
                  <a16:creationId xmlns:a16="http://schemas.microsoft.com/office/drawing/2014/main" id="{8365B607-2A57-4DCD-96D6-1CF0CE02027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592992" y="3100321"/>
              <a:ext cx="1761096" cy="337492"/>
            </a:xfrm>
            <a:prstGeom prst="rect">
              <a:avLst/>
            </a:prstGeom>
          </p:spPr>
        </p:pic>
      </p:grpSp>
      <p:sp>
        <p:nvSpPr>
          <p:cNvPr id="29" name="矩形 28">
            <a:extLst>
              <a:ext uri="{FF2B5EF4-FFF2-40B4-BE49-F238E27FC236}">
                <a16:creationId xmlns:a16="http://schemas.microsoft.com/office/drawing/2014/main" id="{3785186C-BA43-42C4-8342-F9383EBDA931}"/>
              </a:ext>
            </a:extLst>
          </p:cNvPr>
          <p:cNvSpPr/>
          <p:nvPr/>
        </p:nvSpPr>
        <p:spPr>
          <a:xfrm>
            <a:off x="2181502" y="3571756"/>
            <a:ext cx="1318780" cy="529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altLang="zh-TW" sz="12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Copies</a:t>
            </a:r>
            <a:r>
              <a:rPr lang="zh-TW" altLang="en-US" sz="12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1</a:t>
            </a:r>
          </a:p>
          <a:p>
            <a:pPr algn="ctr">
              <a:lnSpc>
                <a:spcPct val="120000"/>
              </a:lnSpc>
            </a:pPr>
            <a:r>
              <a:rPr lang="zh-TW" altLang="en-US" sz="12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NAS</a:t>
            </a:r>
          </a:p>
        </p:txBody>
      </p:sp>
      <p:sp>
        <p:nvSpPr>
          <p:cNvPr id="30" name="矩形 29">
            <a:extLst>
              <a:ext uri="{FF2B5EF4-FFF2-40B4-BE49-F238E27FC236}">
                <a16:creationId xmlns:a16="http://schemas.microsoft.com/office/drawing/2014/main" id="{C74BE524-643B-4A04-AB26-B4EF7BF46E8A}"/>
              </a:ext>
            </a:extLst>
          </p:cNvPr>
          <p:cNvSpPr/>
          <p:nvPr/>
        </p:nvSpPr>
        <p:spPr>
          <a:xfrm>
            <a:off x="4202284" y="3571756"/>
            <a:ext cx="1015072" cy="5184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20000"/>
              </a:lnSpc>
            </a:pPr>
            <a:r>
              <a:rPr lang="en-US" altLang="zh-TW" sz="12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Copies </a:t>
            </a:r>
            <a:r>
              <a:rPr lang="zh-TW" altLang="en-US" sz="12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2</a:t>
            </a:r>
          </a:p>
          <a:p>
            <a:pPr algn="ctr">
              <a:lnSpc>
                <a:spcPct val="120000"/>
              </a:lnSpc>
            </a:pPr>
            <a:r>
              <a:rPr lang="zh-TW" altLang="en-US" sz="12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NAS </a:t>
            </a:r>
            <a:r>
              <a:rPr lang="en-US" altLang="zh-TW" sz="12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offsite</a:t>
            </a:r>
            <a:endParaRPr lang="zh-TW" altLang="en-US" sz="12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 name="矩形 30">
            <a:extLst>
              <a:ext uri="{FF2B5EF4-FFF2-40B4-BE49-F238E27FC236}">
                <a16:creationId xmlns:a16="http://schemas.microsoft.com/office/drawing/2014/main" id="{A4F42B6E-3E84-4984-93E7-BFB76F61621C}"/>
              </a:ext>
            </a:extLst>
          </p:cNvPr>
          <p:cNvSpPr/>
          <p:nvPr/>
        </p:nvSpPr>
        <p:spPr>
          <a:xfrm>
            <a:off x="6207093" y="3571756"/>
            <a:ext cx="1318780" cy="529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20000"/>
              </a:lnSpc>
            </a:pPr>
            <a:r>
              <a:rPr lang="en-US" altLang="zh-TW" sz="12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Copies </a:t>
            </a:r>
            <a:r>
              <a:rPr lang="zh-TW" altLang="en-US" sz="12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3</a:t>
            </a:r>
          </a:p>
          <a:p>
            <a:pPr algn="ctr">
              <a:lnSpc>
                <a:spcPct val="120000"/>
              </a:lnSpc>
            </a:pPr>
            <a:r>
              <a:rPr lang="zh-TW" altLang="en-US" sz="12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Google Drive</a:t>
            </a:r>
          </a:p>
        </p:txBody>
      </p:sp>
      <p:pic>
        <p:nvPicPr>
          <p:cNvPr id="33" name="圖形 32">
            <a:extLst>
              <a:ext uri="{FF2B5EF4-FFF2-40B4-BE49-F238E27FC236}">
                <a16:creationId xmlns:a16="http://schemas.microsoft.com/office/drawing/2014/main" id="{1A8F2439-B4AD-43A8-BC60-A613FFC73C7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11186" y="2335490"/>
            <a:ext cx="981600" cy="868337"/>
          </a:xfrm>
          <a:prstGeom prst="rect">
            <a:avLst/>
          </a:prstGeom>
        </p:spPr>
      </p:pic>
      <p:sp>
        <p:nvSpPr>
          <p:cNvPr id="39" name="矩形: 圓角 38">
            <a:extLst>
              <a:ext uri="{FF2B5EF4-FFF2-40B4-BE49-F238E27FC236}">
                <a16:creationId xmlns:a16="http://schemas.microsoft.com/office/drawing/2014/main" id="{8037E929-7FF6-4BA8-8DED-84D87486D922}"/>
              </a:ext>
            </a:extLst>
          </p:cNvPr>
          <p:cNvSpPr/>
          <p:nvPr/>
        </p:nvSpPr>
        <p:spPr>
          <a:xfrm>
            <a:off x="906777" y="3536882"/>
            <a:ext cx="1096142" cy="365856"/>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latin typeface="Arial" panose="020B0604020202020204" pitchFamily="34" charset="0"/>
                <a:ea typeface="微軟正黑體" panose="020B0604030504040204" pitchFamily="34" charset="-120"/>
                <a:cs typeface="+mn-ea"/>
                <a:sym typeface="Arial" panose="020B0604020202020204" pitchFamily="34" charset="0"/>
              </a:rPr>
              <a:t>3</a:t>
            </a:r>
            <a:r>
              <a:rPr lang="zh-TW" altLang="en-US">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a:latin typeface="Arial" panose="020B0604020202020204" pitchFamily="34" charset="0"/>
                <a:ea typeface="微軟正黑體" panose="020B0604030504040204" pitchFamily="34" charset="-120"/>
                <a:cs typeface="+mn-ea"/>
                <a:sym typeface="Arial" panose="020B0604020202020204" pitchFamily="34" charset="0"/>
              </a:rPr>
              <a:t>copies</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1" name="矩形: 圓角 40">
            <a:extLst>
              <a:ext uri="{FF2B5EF4-FFF2-40B4-BE49-F238E27FC236}">
                <a16:creationId xmlns:a16="http://schemas.microsoft.com/office/drawing/2014/main" id="{2324EA12-382F-4E57-BFBA-DF84F34FB3A5}"/>
              </a:ext>
            </a:extLst>
          </p:cNvPr>
          <p:cNvSpPr/>
          <p:nvPr/>
        </p:nvSpPr>
        <p:spPr>
          <a:xfrm>
            <a:off x="4025025" y="4100074"/>
            <a:ext cx="1598154" cy="365856"/>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latin typeface="Arial" panose="020B0604020202020204" pitchFamily="34" charset="0"/>
                <a:ea typeface="微軟正黑體" panose="020B0604030504040204" pitchFamily="34" charset="-120"/>
                <a:cs typeface="+mn-ea"/>
                <a:sym typeface="Arial" panose="020B0604020202020204" pitchFamily="34" charset="0"/>
              </a:rPr>
              <a:t>1 remote backup</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4" name="矩形: 圓角 43">
            <a:extLst>
              <a:ext uri="{FF2B5EF4-FFF2-40B4-BE49-F238E27FC236}">
                <a16:creationId xmlns:a16="http://schemas.microsoft.com/office/drawing/2014/main" id="{35A9D386-6201-40FF-9B09-E567F9112AE9}"/>
              </a:ext>
            </a:extLst>
          </p:cNvPr>
          <p:cNvSpPr/>
          <p:nvPr/>
        </p:nvSpPr>
        <p:spPr>
          <a:xfrm>
            <a:off x="2386006" y="3607839"/>
            <a:ext cx="855964" cy="232597"/>
          </a:xfrm>
          <a:prstGeom prst="roundRect">
            <a:avLst/>
          </a:prstGeom>
          <a:noFill/>
          <a:ln w="12700">
            <a:solidFill>
              <a:srgbClr val="7449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5" name="矩形: 圓角 44">
            <a:extLst>
              <a:ext uri="{FF2B5EF4-FFF2-40B4-BE49-F238E27FC236}">
                <a16:creationId xmlns:a16="http://schemas.microsoft.com/office/drawing/2014/main" id="{9840C477-C65F-4279-9DF7-5DB00DF6E621}"/>
              </a:ext>
            </a:extLst>
          </p:cNvPr>
          <p:cNvSpPr/>
          <p:nvPr/>
        </p:nvSpPr>
        <p:spPr>
          <a:xfrm>
            <a:off x="4283614" y="3607839"/>
            <a:ext cx="858063" cy="232597"/>
          </a:xfrm>
          <a:prstGeom prst="roundRect">
            <a:avLst/>
          </a:prstGeom>
          <a:noFill/>
          <a:ln w="12700">
            <a:solidFill>
              <a:srgbClr val="7449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6" name="矩形: 圓角 45">
            <a:extLst>
              <a:ext uri="{FF2B5EF4-FFF2-40B4-BE49-F238E27FC236}">
                <a16:creationId xmlns:a16="http://schemas.microsoft.com/office/drawing/2014/main" id="{254910DD-FDC1-41C9-B031-2B93303E338A}"/>
              </a:ext>
            </a:extLst>
          </p:cNvPr>
          <p:cNvSpPr/>
          <p:nvPr/>
        </p:nvSpPr>
        <p:spPr>
          <a:xfrm>
            <a:off x="6440180" y="3607839"/>
            <a:ext cx="852606" cy="232597"/>
          </a:xfrm>
          <a:prstGeom prst="roundRect">
            <a:avLst/>
          </a:prstGeom>
          <a:noFill/>
          <a:ln w="12700">
            <a:solidFill>
              <a:srgbClr val="7449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0" name="矩形: 圓角 39">
            <a:extLst>
              <a:ext uri="{FF2B5EF4-FFF2-40B4-BE49-F238E27FC236}">
                <a16:creationId xmlns:a16="http://schemas.microsoft.com/office/drawing/2014/main" id="{5981B0B6-DBD1-4276-8BD1-D2E4381ED71F}"/>
              </a:ext>
            </a:extLst>
          </p:cNvPr>
          <p:cNvSpPr/>
          <p:nvPr/>
        </p:nvSpPr>
        <p:spPr>
          <a:xfrm>
            <a:off x="5141677" y="1854556"/>
            <a:ext cx="1096142" cy="365856"/>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latin typeface="Arial" panose="020B0604020202020204" pitchFamily="34" charset="0"/>
                <a:ea typeface="微軟正黑體" panose="020B0604030504040204" pitchFamily="34" charset="-120"/>
                <a:cs typeface="+mn-ea"/>
                <a:sym typeface="Arial" panose="020B0604020202020204" pitchFamily="34" charset="0"/>
              </a:rPr>
              <a:t>2</a:t>
            </a:r>
            <a:r>
              <a:rPr lang="zh-TW" altLang="en-US">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a:latin typeface="Arial" panose="020B0604020202020204" pitchFamily="34" charset="0"/>
                <a:ea typeface="微軟正黑體" panose="020B0604030504040204" pitchFamily="34" charset="-120"/>
                <a:cs typeface="+mn-ea"/>
                <a:sym typeface="Arial" panose="020B0604020202020204" pitchFamily="34" charset="0"/>
              </a:rPr>
              <a:t>Medium</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9" name="圖片 8" descr="一張含有 文字, 電子用品, 黑色, 外殼 的圖片&#10;&#10;自動產生的描述">
            <a:extLst>
              <a:ext uri="{FF2B5EF4-FFF2-40B4-BE49-F238E27FC236}">
                <a16:creationId xmlns:a16="http://schemas.microsoft.com/office/drawing/2014/main" id="{F0B72049-18BC-4923-A053-7173B912F9D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408631" y="2290825"/>
            <a:ext cx="1638205" cy="1024060"/>
          </a:xfrm>
          <a:prstGeom prst="rect">
            <a:avLst/>
          </a:prstGeom>
        </p:spPr>
      </p:pic>
      <p:pic>
        <p:nvPicPr>
          <p:cNvPr id="56" name="圖片 55" descr="一張含有 文字, 電子用品, 黑色, 外殼 的圖片&#10;&#10;自動產生的描述">
            <a:extLst>
              <a:ext uri="{FF2B5EF4-FFF2-40B4-BE49-F238E27FC236}">
                <a16:creationId xmlns:a16="http://schemas.microsoft.com/office/drawing/2014/main" id="{09BA0F65-E2C9-4DA7-AA0D-A3ED5B0A724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349222" y="2240682"/>
            <a:ext cx="1638205" cy="1024060"/>
          </a:xfrm>
          <a:prstGeom prst="rect">
            <a:avLst/>
          </a:prstGeom>
        </p:spPr>
      </p:pic>
      <p:pic>
        <p:nvPicPr>
          <p:cNvPr id="52" name="圖形 51">
            <a:extLst>
              <a:ext uri="{FF2B5EF4-FFF2-40B4-BE49-F238E27FC236}">
                <a16:creationId xmlns:a16="http://schemas.microsoft.com/office/drawing/2014/main" id="{B7A33107-E7FA-4E65-812B-9CEB21EA77E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2476537" y="3032628"/>
            <a:ext cx="693514" cy="529242"/>
          </a:xfrm>
          <a:prstGeom prst="rect">
            <a:avLst/>
          </a:prstGeom>
        </p:spPr>
      </p:pic>
      <p:pic>
        <p:nvPicPr>
          <p:cNvPr id="53" name="圖形 52">
            <a:extLst>
              <a:ext uri="{FF2B5EF4-FFF2-40B4-BE49-F238E27FC236}">
                <a16:creationId xmlns:a16="http://schemas.microsoft.com/office/drawing/2014/main" id="{6BB4F2C5-C551-4095-9947-77743F521F1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365344" y="3032628"/>
            <a:ext cx="693514" cy="529242"/>
          </a:xfrm>
          <a:prstGeom prst="rect">
            <a:avLst/>
          </a:prstGeom>
        </p:spPr>
      </p:pic>
      <p:pic>
        <p:nvPicPr>
          <p:cNvPr id="54" name="圖形 53">
            <a:extLst>
              <a:ext uri="{FF2B5EF4-FFF2-40B4-BE49-F238E27FC236}">
                <a16:creationId xmlns:a16="http://schemas.microsoft.com/office/drawing/2014/main" id="{934BC5F1-1DBC-4BC4-8A0F-D412763A2DC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388056" y="3032628"/>
            <a:ext cx="693514" cy="529242"/>
          </a:xfrm>
          <a:prstGeom prst="rect">
            <a:avLst/>
          </a:prstGeom>
        </p:spPr>
      </p:pic>
    </p:spTree>
    <p:extLst>
      <p:ext uri="{BB962C8B-B14F-4D97-AF65-F5344CB8AC3E}">
        <p14:creationId xmlns:p14="http://schemas.microsoft.com/office/powerpoint/2010/main" val="38422430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4" descr="一張含有 桌 的圖片&#10;&#10;自動產生的描述">
            <a:extLst>
              <a:ext uri="{FF2B5EF4-FFF2-40B4-BE49-F238E27FC236}">
                <a16:creationId xmlns:a16="http://schemas.microsoft.com/office/drawing/2014/main" id="{03E6345F-A120-4484-8DBB-270F2666C3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5668" y="1872532"/>
            <a:ext cx="5433325" cy="2623877"/>
          </a:xfrm>
          <a:prstGeom prst="rect">
            <a:avLst/>
          </a:prstGeom>
        </p:spPr>
      </p:pic>
      <p:sp>
        <p:nvSpPr>
          <p:cNvPr id="6" name="標題 5">
            <a:extLst>
              <a:ext uri="{FF2B5EF4-FFF2-40B4-BE49-F238E27FC236}">
                <a16:creationId xmlns:a16="http://schemas.microsoft.com/office/drawing/2014/main" id="{56E69DC5-6A3C-43CA-B121-C221B459A4F1}"/>
              </a:ext>
            </a:extLst>
          </p:cNvPr>
          <p:cNvSpPr>
            <a:spLocks noGrp="1"/>
          </p:cNvSpPr>
          <p:nvPr>
            <p:ph type="title"/>
          </p:nvPr>
        </p:nvSpPr>
        <p:spPr/>
        <p:txBody>
          <a:bodyPr/>
          <a:lstStyle/>
          <a:p>
            <a:r>
              <a:rPr lang="en-US" altLang="zh-TW">
                <a:latin typeface="Arial" panose="020B0604020202020204" pitchFamily="34" charset="0"/>
                <a:ea typeface="微軟正黑體" panose="020B0604030504040204" pitchFamily="34" charset="-120"/>
                <a:cs typeface="+mn-ea"/>
                <a:sym typeface="Arial" panose="020B0604020202020204" pitchFamily="34" charset="0"/>
              </a:rPr>
              <a:t>DA Drive Analyzer for disk failure prediction​</a:t>
            </a:r>
            <a:endParaRPr lang="zh-TW">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 name="文字方塊 7">
            <a:extLst>
              <a:ext uri="{FF2B5EF4-FFF2-40B4-BE49-F238E27FC236}">
                <a16:creationId xmlns:a16="http://schemas.microsoft.com/office/drawing/2014/main" id="{83AC6952-8038-4E90-94C9-494E29A4995E}"/>
              </a:ext>
            </a:extLst>
          </p:cNvPr>
          <p:cNvSpPr txBox="1"/>
          <p:nvPr/>
        </p:nvSpPr>
        <p:spPr>
          <a:xfrm>
            <a:off x="5824498" y="1791673"/>
            <a:ext cx="3039699" cy="1212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600"/>
              </a:spcBef>
            </a:pPr>
            <a:r>
              <a:rPr lang="en-US" altLang="zh-TW" sz="18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Disk health analysis and failure prediction </a:t>
            </a:r>
          </a:p>
          <a:p>
            <a:pPr>
              <a:lnSpc>
                <a:spcPct val="130000"/>
              </a:lnSpc>
              <a:spcBef>
                <a:spcPts val="600"/>
              </a:spcBef>
            </a:pPr>
            <a:endParaRPr lang="zh-TW" sz="18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 name="文字方塊 9">
            <a:extLst>
              <a:ext uri="{FF2B5EF4-FFF2-40B4-BE49-F238E27FC236}">
                <a16:creationId xmlns:a16="http://schemas.microsoft.com/office/drawing/2014/main" id="{AC1107C3-5781-4BD8-B2CE-CB8DFD32831D}"/>
              </a:ext>
            </a:extLst>
          </p:cNvPr>
          <p:cNvSpPr txBox="1"/>
          <p:nvPr/>
        </p:nvSpPr>
        <p:spPr>
          <a:xfrm>
            <a:off x="1175801" y="848759"/>
            <a:ext cx="5147122" cy="12772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pPr>
            <a:r>
              <a:rPr lang="en-US" altLang="zh-TW" sz="18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Each NAS can support one disk prediction for free, and you can also have a paid subscription to support all disks.​</a:t>
            </a:r>
          </a:p>
          <a:p>
            <a:pPr>
              <a:spcBef>
                <a:spcPts val="600"/>
              </a:spcBef>
            </a:pPr>
            <a:endParaRPr lang="zh-TW" sz="18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6" name="圖片 15">
            <a:extLst>
              <a:ext uri="{FF2B5EF4-FFF2-40B4-BE49-F238E27FC236}">
                <a16:creationId xmlns:a16="http://schemas.microsoft.com/office/drawing/2014/main" id="{D4DCE73D-3763-EE72-33A6-2D44933CFD6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5667" y="894235"/>
            <a:ext cx="828000" cy="828000"/>
          </a:xfrm>
          <a:prstGeom prst="rect">
            <a:avLst/>
          </a:prstGeom>
          <a:effectLst>
            <a:outerShdw blurRad="50800" dist="38100" dir="2700000" algn="tl" rotWithShape="0">
              <a:prstClr val="black">
                <a:alpha val="40000"/>
              </a:prstClr>
            </a:outerShdw>
          </a:effectLst>
        </p:spPr>
      </p:pic>
      <p:sp>
        <p:nvSpPr>
          <p:cNvPr id="20" name="文字方塊 19">
            <a:extLst>
              <a:ext uri="{FF2B5EF4-FFF2-40B4-BE49-F238E27FC236}">
                <a16:creationId xmlns:a16="http://schemas.microsoft.com/office/drawing/2014/main" id="{6822DEA5-BC84-A1A4-383D-AAE3DE622FC5}"/>
              </a:ext>
            </a:extLst>
          </p:cNvPr>
          <p:cNvSpPr txBox="1"/>
          <p:nvPr/>
        </p:nvSpPr>
        <p:spPr>
          <a:xfrm>
            <a:off x="5824498" y="2609745"/>
            <a:ext cx="2762750" cy="1384995"/>
          </a:xfrm>
          <a:prstGeom prst="rect">
            <a:avLst/>
          </a:prstGeom>
          <a:noFill/>
        </p:spPr>
        <p:txBody>
          <a:bodyPr wrap="square">
            <a:spAutoFit/>
          </a:bodyPr>
          <a:lstStyle/>
          <a:p>
            <a:r>
              <a:rPr lang="en-US" altLang="zh-TW"/>
              <a:t>DA Drive Analyzer integrates ULINK AI prediction technology which can warn you before disk failure and help you protect valuable data.​</a:t>
            </a:r>
          </a:p>
          <a:p>
            <a:endParaRPr lang="zh-TW" altLang="en-US"/>
          </a:p>
        </p:txBody>
      </p:sp>
    </p:spTree>
    <p:extLst>
      <p:ext uri="{BB962C8B-B14F-4D97-AF65-F5344CB8AC3E}">
        <p14:creationId xmlns:p14="http://schemas.microsoft.com/office/powerpoint/2010/main" val="15195228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p:txBody>
          <a:bodyPr/>
          <a:lstStyle/>
          <a:p>
            <a:r>
              <a:rPr lang="en-US" altLang="zh-TW">
                <a:latin typeface="Arial" panose="020B0604020202020204" pitchFamily="34" charset="0"/>
                <a:ea typeface="微軟正黑體" panose="020B0604030504040204" pitchFamily="34" charset="-120"/>
                <a:cs typeface="+mn-ea"/>
                <a:sym typeface="Arial" panose="020B0604020202020204" pitchFamily="34" charset="0"/>
              </a:rPr>
              <a:t>Data security: safeguard your NAS data​​</a:t>
            </a:r>
          </a:p>
        </p:txBody>
      </p:sp>
      <p:sp>
        <p:nvSpPr>
          <p:cNvPr id="10" name="文字方塊 9">
            <a:extLst>
              <a:ext uri="{FF2B5EF4-FFF2-40B4-BE49-F238E27FC236}">
                <a16:creationId xmlns:a16="http://schemas.microsoft.com/office/drawing/2014/main" id="{D8A5D3CA-2035-43EC-9FE7-D001F2172D24}"/>
              </a:ext>
            </a:extLst>
          </p:cNvPr>
          <p:cNvSpPr txBox="1"/>
          <p:nvPr/>
        </p:nvSpPr>
        <p:spPr>
          <a:xfrm>
            <a:off x="5586630" y="799240"/>
            <a:ext cx="260321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a:solidFill>
                  <a:srgbClr val="744922"/>
                </a:solidFill>
                <a:latin typeface="Arial" panose="020B0604020202020204" pitchFamily="34" charset="0"/>
                <a:ea typeface="微軟正黑體" panose="020B0604030504040204" pitchFamily="34" charset="-120"/>
                <a:sym typeface="Arial" panose="020B0604020202020204" pitchFamily="34" charset="0"/>
              </a:rPr>
              <a:t>Malware Remover</a:t>
            </a:r>
          </a:p>
        </p:txBody>
      </p:sp>
      <p:sp>
        <p:nvSpPr>
          <p:cNvPr id="12" name="文字方塊 11">
            <a:extLst>
              <a:ext uri="{FF2B5EF4-FFF2-40B4-BE49-F238E27FC236}">
                <a16:creationId xmlns:a16="http://schemas.microsoft.com/office/drawing/2014/main" id="{0210DB9C-9845-44D8-96B6-8CD4E4A3F60B}"/>
              </a:ext>
            </a:extLst>
          </p:cNvPr>
          <p:cNvSpPr txBox="1"/>
          <p:nvPr/>
        </p:nvSpPr>
        <p:spPr>
          <a:xfrm>
            <a:off x="1201815" y="903425"/>
            <a:ext cx="368954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a:solidFill>
                  <a:srgbClr val="744922"/>
                </a:solidFill>
                <a:latin typeface="Arial" panose="020B0604020202020204" pitchFamily="34" charset="0"/>
                <a:ea typeface="微軟正黑體" panose="020B0604030504040204" pitchFamily="34" charset="-120"/>
                <a:sym typeface="Arial" panose="020B0604020202020204" pitchFamily="34" charset="0"/>
              </a:rPr>
              <a:t>QuFirewall</a:t>
            </a:r>
          </a:p>
        </p:txBody>
      </p:sp>
      <p:pic>
        <p:nvPicPr>
          <p:cNvPr id="15" name="圖片 2">
            <a:extLst>
              <a:ext uri="{FF2B5EF4-FFF2-40B4-BE49-F238E27FC236}">
                <a16:creationId xmlns:a16="http://schemas.microsoft.com/office/drawing/2014/main" id="{BC810B7C-A31B-44E2-AE2C-0A7D5754C3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75980" y="2118934"/>
            <a:ext cx="3797864" cy="2401382"/>
          </a:xfrm>
          <a:prstGeom prst="rect">
            <a:avLst/>
          </a:prstGeom>
        </p:spPr>
      </p:pic>
      <p:pic>
        <p:nvPicPr>
          <p:cNvPr id="16" name="圖片 3">
            <a:extLst>
              <a:ext uri="{FF2B5EF4-FFF2-40B4-BE49-F238E27FC236}">
                <a16:creationId xmlns:a16="http://schemas.microsoft.com/office/drawing/2014/main" id="{D17B1591-90C4-41C0-86CF-423166ED405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27094"/>
          <a:stretch/>
        </p:blipFill>
        <p:spPr>
          <a:xfrm>
            <a:off x="506546" y="2118933"/>
            <a:ext cx="3689548" cy="2401383"/>
          </a:xfrm>
          <a:prstGeom prst="rect">
            <a:avLst/>
          </a:prstGeom>
        </p:spPr>
      </p:pic>
      <p:pic>
        <p:nvPicPr>
          <p:cNvPr id="17" name="圖片 16">
            <a:extLst>
              <a:ext uri="{FF2B5EF4-FFF2-40B4-BE49-F238E27FC236}">
                <a16:creationId xmlns:a16="http://schemas.microsoft.com/office/drawing/2014/main" id="{098C0362-8312-4082-A2DE-5BA5AB8A136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25270" y="1029541"/>
            <a:ext cx="828000" cy="828000"/>
          </a:xfrm>
          <a:prstGeom prst="rect">
            <a:avLst/>
          </a:prstGeom>
          <a:effectLst>
            <a:outerShdw blurRad="50800" dist="38100" dir="2700000" algn="tl" rotWithShape="0">
              <a:prstClr val="black">
                <a:alpha val="40000"/>
              </a:prstClr>
            </a:outerShdw>
          </a:effectLst>
        </p:spPr>
      </p:pic>
      <p:pic>
        <p:nvPicPr>
          <p:cNvPr id="18" name="圖片 17">
            <a:extLst>
              <a:ext uri="{FF2B5EF4-FFF2-40B4-BE49-F238E27FC236}">
                <a16:creationId xmlns:a16="http://schemas.microsoft.com/office/drawing/2014/main" id="{E13E6C3C-5095-4BE0-9B17-B7A42636BD2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8310" y="1029541"/>
            <a:ext cx="828552" cy="828000"/>
          </a:xfrm>
          <a:prstGeom prst="rect">
            <a:avLst/>
          </a:prstGeom>
          <a:effectLst>
            <a:outerShdw blurRad="50800" dist="38100" dir="2700000" algn="tl" rotWithShape="0">
              <a:prstClr val="black">
                <a:alpha val="40000"/>
              </a:prstClr>
            </a:outerShdw>
          </a:effectLst>
        </p:spPr>
      </p:pic>
      <p:sp>
        <p:nvSpPr>
          <p:cNvPr id="13" name="文字方塊 12">
            <a:extLst>
              <a:ext uri="{FF2B5EF4-FFF2-40B4-BE49-F238E27FC236}">
                <a16:creationId xmlns:a16="http://schemas.microsoft.com/office/drawing/2014/main" id="{A40DBF8E-664C-827A-A99C-CDF8EA6A38E1}"/>
              </a:ext>
            </a:extLst>
          </p:cNvPr>
          <p:cNvSpPr txBox="1"/>
          <p:nvPr/>
        </p:nvSpPr>
        <p:spPr>
          <a:xfrm>
            <a:off x="1241525" y="1217451"/>
            <a:ext cx="3078420" cy="671659"/>
          </a:xfrm>
          <a:prstGeom prst="rect">
            <a:avLst/>
          </a:prstGeom>
          <a:noFill/>
        </p:spPr>
        <p:txBody>
          <a:bodyPr wrap="square">
            <a:spAutoFit/>
          </a:bodyPr>
          <a:lstStyle/>
          <a:p>
            <a:pPr marL="0" marR="0" lvl="0" indent="0" algn="l" defTabSz="914400" rtl="0" eaLnBrk="1" fontAlgn="auto" latinLnBrk="0" hangingPunct="1">
              <a:lnSpc>
                <a:spcPct val="130000"/>
              </a:lnSpc>
              <a:spcBef>
                <a:spcPts val="600"/>
              </a:spcBef>
              <a:spcAft>
                <a:spcPts val="0"/>
              </a:spcAft>
              <a:buClr>
                <a:srgbClr val="000000"/>
              </a:buClr>
              <a:buSzTx/>
              <a:buFont typeface="Arial"/>
              <a:buNone/>
              <a:tabLst/>
              <a:defRPr/>
            </a:pPr>
            <a:r>
              <a:rPr kumimoji="0" lang="en-US" altLang="zh-TW" sz="1000" b="0" i="0" u="none" strike="noStrike" kern="0" cap="none" spc="0" normalizeH="0" baseline="0" noProof="0">
                <a:ln>
                  <a:noFill/>
                </a:ln>
                <a:solidFill>
                  <a:srgbClr val="2B2929"/>
                </a:solidFill>
                <a:effectLst/>
                <a:uLnTx/>
                <a:uFillTx/>
                <a:latin typeface="Arial" panose="020B0604020202020204" pitchFamily="34" charset="0"/>
                <a:ea typeface="微軟正黑體" panose="020B0604030504040204" pitchFamily="34" charset="-120"/>
                <a:cs typeface="Arial"/>
                <a:sym typeface="Arial" panose="020B0604020202020204" pitchFamily="34" charset="0"/>
              </a:rPr>
              <a:t>You can allow/deny IP addresses and regions to prevent unauthorized access and brute force attacks for safeguarding data and service security.​</a:t>
            </a:r>
          </a:p>
        </p:txBody>
      </p:sp>
      <p:sp>
        <p:nvSpPr>
          <p:cNvPr id="14" name="文字方塊 13">
            <a:extLst>
              <a:ext uri="{FF2B5EF4-FFF2-40B4-BE49-F238E27FC236}">
                <a16:creationId xmlns:a16="http://schemas.microsoft.com/office/drawing/2014/main" id="{11C32C5D-1F3C-FEA3-21C5-071238F7D05C}"/>
              </a:ext>
            </a:extLst>
          </p:cNvPr>
          <p:cNvSpPr txBox="1"/>
          <p:nvPr/>
        </p:nvSpPr>
        <p:spPr>
          <a:xfrm>
            <a:off x="5625585" y="1113266"/>
            <a:ext cx="3078420" cy="871713"/>
          </a:xfrm>
          <a:prstGeom prst="rect">
            <a:avLst/>
          </a:prstGeom>
          <a:noFill/>
        </p:spPr>
        <p:txBody>
          <a:bodyPr wrap="square">
            <a:spAutoFit/>
          </a:bodyPr>
          <a:lstStyle/>
          <a:p>
            <a:pPr marL="0" marR="0" lvl="0" indent="0" algn="l" defTabSz="914400" rtl="0" eaLnBrk="1" fontAlgn="auto" latinLnBrk="0" hangingPunct="1">
              <a:lnSpc>
                <a:spcPct val="130000"/>
              </a:lnSpc>
              <a:spcBef>
                <a:spcPts val="600"/>
              </a:spcBef>
              <a:spcAft>
                <a:spcPts val="0"/>
              </a:spcAft>
              <a:buClr>
                <a:srgbClr val="000000"/>
              </a:buClr>
              <a:buSzTx/>
              <a:buFont typeface="Arial"/>
              <a:buNone/>
              <a:tabLst/>
              <a:defRPr/>
            </a:pPr>
            <a:r>
              <a:rPr kumimoji="0" lang="en-US" altLang="zh-TW" sz="1000" b="0" i="0" u="none" strike="noStrike" kern="0" cap="none" spc="0" normalizeH="0" baseline="0" noProof="0">
                <a:ln>
                  <a:noFill/>
                </a:ln>
                <a:solidFill>
                  <a:srgbClr val="2B2929"/>
                </a:solidFill>
                <a:effectLst/>
                <a:uLnTx/>
                <a:uFillTx/>
                <a:latin typeface="Arial" panose="020B0604020202020204" pitchFamily="34" charset="0"/>
                <a:ea typeface="微軟正黑體" panose="020B0604030504040204" pitchFamily="34" charset="-120"/>
                <a:cs typeface="Arial"/>
                <a:sym typeface="Arial" panose="020B0604020202020204" pitchFamily="34" charset="0"/>
              </a:rPr>
              <a:t>Regularly scan your NAS check for and download the latest malware definitions. Then, when attacked, the infected files can be excluded in real-time, helping to improve the level of NAS data security.​​</a:t>
            </a:r>
          </a:p>
        </p:txBody>
      </p:sp>
    </p:spTree>
    <p:extLst>
      <p:ext uri="{BB962C8B-B14F-4D97-AF65-F5344CB8AC3E}">
        <p14:creationId xmlns:p14="http://schemas.microsoft.com/office/powerpoint/2010/main" val="13998836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4" descr="一張含有 文字, 室內, 螢幕擷取畫面, 差異 的圖片&#10;&#10;自動產生的描述">
            <a:extLst>
              <a:ext uri="{FF2B5EF4-FFF2-40B4-BE49-F238E27FC236}">
                <a16:creationId xmlns:a16="http://schemas.microsoft.com/office/drawing/2014/main" id="{9C6EED37-ABC5-4167-B6EF-EF94F1CE24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9308" y="936535"/>
            <a:ext cx="5099755" cy="2856666"/>
          </a:xfrm>
          <a:prstGeom prst="rect">
            <a:avLst/>
          </a:prstGeom>
        </p:spPr>
      </p:pic>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p:txBody>
          <a:bodyPr/>
          <a:lstStyle/>
          <a:p>
            <a:r>
              <a:rPr lang="en-US">
                <a:latin typeface="Arial" panose="020B0604020202020204" pitchFamily="34" charset="0"/>
                <a:ea typeface="微軟正黑體" panose="020B0604030504040204" pitchFamily="34" charset="-120"/>
                <a:cs typeface="+mn-ea"/>
                <a:sym typeface="Arial" panose="020B0604020202020204" pitchFamily="34" charset="0"/>
              </a:rPr>
              <a:t>QVR</a:t>
            </a:r>
            <a:r>
              <a:rPr lang="zh-TW" altLang="en-US">
                <a:latin typeface="Arial" panose="020B0604020202020204" pitchFamily="34" charset="0"/>
                <a:ea typeface="微軟正黑體" panose="020B0604030504040204" pitchFamily="34" charset="-120"/>
                <a:cs typeface="+mn-ea"/>
                <a:sym typeface="Arial" panose="020B0604020202020204" pitchFamily="34" charset="0"/>
              </a:rPr>
              <a:t> </a:t>
            </a:r>
            <a:r>
              <a:rPr lang="en-US">
                <a:latin typeface="Arial" panose="020B0604020202020204" pitchFamily="34" charset="0"/>
                <a:ea typeface="微軟正黑體" panose="020B0604030504040204" pitchFamily="34" charset="-120"/>
                <a:cs typeface="+mn-ea"/>
                <a:sym typeface="Arial" panose="020B0604020202020204" pitchFamily="34" charset="0"/>
              </a:rPr>
              <a:t>Elite</a:t>
            </a:r>
            <a:r>
              <a:rPr lang="en-US" altLang="zh-TW">
                <a:latin typeface="Arial" panose="020B0604020202020204" pitchFamily="34" charset="0"/>
                <a:ea typeface="微軟正黑體" panose="020B0604030504040204" pitchFamily="34" charset="-120"/>
                <a:cs typeface="+mn-ea"/>
                <a:sym typeface="Arial" panose="020B0604020202020204" pitchFamily="34" charset="0"/>
              </a:rPr>
              <a:t>- Surveillance System</a:t>
            </a:r>
            <a:endParaRPr 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 name="文字方塊 6">
            <a:extLst>
              <a:ext uri="{FF2B5EF4-FFF2-40B4-BE49-F238E27FC236}">
                <a16:creationId xmlns:a16="http://schemas.microsoft.com/office/drawing/2014/main" id="{0283DDE9-3DE5-49B2-993D-46F07BA33E0B}"/>
              </a:ext>
            </a:extLst>
          </p:cNvPr>
          <p:cNvSpPr txBox="1"/>
          <p:nvPr/>
        </p:nvSpPr>
        <p:spPr>
          <a:xfrm>
            <a:off x="6477774" y="1408466"/>
            <a:ext cx="203482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MP4 Recording Format​​</a:t>
            </a:r>
          </a:p>
        </p:txBody>
      </p:sp>
      <p:sp>
        <p:nvSpPr>
          <p:cNvPr id="12" name="文字方塊 11">
            <a:extLst>
              <a:ext uri="{FF2B5EF4-FFF2-40B4-BE49-F238E27FC236}">
                <a16:creationId xmlns:a16="http://schemas.microsoft.com/office/drawing/2014/main" id="{EEFE514E-CF30-4243-8D86-DDCDD4158EE4}"/>
              </a:ext>
            </a:extLst>
          </p:cNvPr>
          <p:cNvSpPr txBox="1"/>
          <p:nvPr/>
        </p:nvSpPr>
        <p:spPr>
          <a:xfrm>
            <a:off x="6477774" y="2825151"/>
            <a:ext cx="203482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Flexible Subscription​​</a:t>
            </a:r>
          </a:p>
        </p:txBody>
      </p:sp>
      <p:sp>
        <p:nvSpPr>
          <p:cNvPr id="13" name="文字方塊 12">
            <a:extLst>
              <a:ext uri="{FF2B5EF4-FFF2-40B4-BE49-F238E27FC236}">
                <a16:creationId xmlns:a16="http://schemas.microsoft.com/office/drawing/2014/main" id="{3395406B-24A5-4514-BE89-7EB7270349B6}"/>
              </a:ext>
            </a:extLst>
          </p:cNvPr>
          <p:cNvSpPr txBox="1"/>
          <p:nvPr/>
        </p:nvSpPr>
        <p:spPr>
          <a:xfrm>
            <a:off x="6445367" y="4227764"/>
            <a:ext cx="209964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Expandable Capacity​​</a:t>
            </a:r>
          </a:p>
        </p:txBody>
      </p:sp>
      <p:grpSp>
        <p:nvGrpSpPr>
          <p:cNvPr id="3" name="群組 2">
            <a:extLst>
              <a:ext uri="{FF2B5EF4-FFF2-40B4-BE49-F238E27FC236}">
                <a16:creationId xmlns:a16="http://schemas.microsoft.com/office/drawing/2014/main" id="{23385F2F-8C3F-4014-87BA-B57A58022120}"/>
              </a:ext>
            </a:extLst>
          </p:cNvPr>
          <p:cNvGrpSpPr/>
          <p:nvPr/>
        </p:nvGrpSpPr>
        <p:grpSpPr>
          <a:xfrm>
            <a:off x="1664613" y="3793201"/>
            <a:ext cx="731295" cy="731295"/>
            <a:chOff x="1104950" y="3708097"/>
            <a:chExt cx="979543" cy="979543"/>
          </a:xfrm>
        </p:grpSpPr>
        <p:pic>
          <p:nvPicPr>
            <p:cNvPr id="18" name="圖片 17">
              <a:extLst>
                <a:ext uri="{FF2B5EF4-FFF2-40B4-BE49-F238E27FC236}">
                  <a16:creationId xmlns:a16="http://schemas.microsoft.com/office/drawing/2014/main" id="{30DCC2E1-0AEB-A3A1-D418-2DC2CF95061D}"/>
                </a:ext>
              </a:extLst>
            </p:cNvPr>
            <p:cNvPicPr>
              <a:picLocks/>
            </p:cNvPicPr>
            <p:nvPr/>
          </p:nvPicPr>
          <p:blipFill>
            <a:blip r:embed="rId4" cstate="screen">
              <a:duotone>
                <a:prstClr val="black"/>
                <a:srgbClr val="D9C3A5">
                  <a:tint val="50000"/>
                  <a:satMod val="180000"/>
                </a:srgbClr>
              </a:duotone>
              <a:extLst>
                <a:ext uri="{28A0092B-C50C-407E-A947-70E740481C1C}">
                  <a14:useLocalDpi xmlns:a14="http://schemas.microsoft.com/office/drawing/2010/main"/>
                </a:ext>
              </a:extLst>
            </a:blip>
            <a:stretch>
              <a:fillRect/>
            </a:stretch>
          </p:blipFill>
          <p:spPr>
            <a:xfrm rot="10800000">
              <a:off x="1104950" y="3708097"/>
              <a:ext cx="979543" cy="979543"/>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圖形 15">
              <a:extLst>
                <a:ext uri="{FF2B5EF4-FFF2-40B4-BE49-F238E27FC236}">
                  <a16:creationId xmlns:a16="http://schemas.microsoft.com/office/drawing/2014/main" id="{A53F6835-F79A-4F4A-9AB4-E101FDB9A8BE}"/>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225755" y="3912055"/>
              <a:ext cx="817477" cy="537620"/>
            </a:xfrm>
            <a:prstGeom prst="rect">
              <a:avLst/>
            </a:prstGeom>
          </p:spPr>
        </p:pic>
      </p:grpSp>
      <p:sp>
        <p:nvSpPr>
          <p:cNvPr id="17" name="文字方塊 16">
            <a:extLst>
              <a:ext uri="{FF2B5EF4-FFF2-40B4-BE49-F238E27FC236}">
                <a16:creationId xmlns:a16="http://schemas.microsoft.com/office/drawing/2014/main" id="{E30B708B-7C59-467F-BF45-1BA5BC5E7F8C}"/>
              </a:ext>
            </a:extLst>
          </p:cNvPr>
          <p:cNvSpPr txBox="1"/>
          <p:nvPr/>
        </p:nvSpPr>
        <p:spPr>
          <a:xfrm>
            <a:off x="2364075" y="3822988"/>
            <a:ext cx="355603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a:defRPr sz="2000" b="1">
                <a:solidFill>
                  <a:srgbClr val="744922"/>
                </a:solidFill>
                <a:latin typeface="Arial" panose="020B0604020202020204" pitchFamily="34" charset="0"/>
                <a:ea typeface="微軟正黑體" panose="020B0604030504040204" pitchFamily="34" charset="-120"/>
              </a:defRPr>
            </a:lvl1pPr>
          </a:lstStyle>
          <a:p>
            <a:r>
              <a:rPr lang="en-US" altLang="zh-TW">
                <a:sym typeface="Arial" panose="020B0604020202020204" pitchFamily="34" charset="0"/>
              </a:rPr>
              <a:t>Base embedded channels​​</a:t>
            </a:r>
          </a:p>
          <a:p>
            <a:r>
              <a:rPr lang="en-US" altLang="zh-TW" sz="1600" b="0">
                <a:sym typeface="Arial" panose="020B0604020202020204" pitchFamily="34" charset="0"/>
              </a:rPr>
              <a:t>(Flexible expansion)​​</a:t>
            </a:r>
          </a:p>
        </p:txBody>
      </p:sp>
      <p:sp>
        <p:nvSpPr>
          <p:cNvPr id="19" name="矩形: 圓角 18">
            <a:extLst>
              <a:ext uri="{FF2B5EF4-FFF2-40B4-BE49-F238E27FC236}">
                <a16:creationId xmlns:a16="http://schemas.microsoft.com/office/drawing/2014/main" id="{C6EEDC0F-5E72-DCF9-CB63-D93B50A14932}"/>
              </a:ext>
            </a:extLst>
          </p:cNvPr>
          <p:cNvSpPr/>
          <p:nvPr/>
        </p:nvSpPr>
        <p:spPr>
          <a:xfrm>
            <a:off x="6731917" y="428996"/>
            <a:ext cx="1526542" cy="967156"/>
          </a:xfrm>
          <a:prstGeom prst="roundRect">
            <a:avLst>
              <a:gd name="adj" fmla="val 6364"/>
            </a:avLst>
          </a:prstGeom>
          <a:noFill/>
          <a:ln w="12700">
            <a:solidFill>
              <a:srgbClr val="1E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F82D3779-19BE-8537-2DC3-4D464B7D77AF}"/>
              </a:ext>
            </a:extLst>
          </p:cNvPr>
          <p:cNvSpPr/>
          <p:nvPr/>
        </p:nvSpPr>
        <p:spPr>
          <a:xfrm>
            <a:off x="6731917" y="1850042"/>
            <a:ext cx="1526542" cy="967156"/>
          </a:xfrm>
          <a:prstGeom prst="roundRect">
            <a:avLst>
              <a:gd name="adj" fmla="val 6364"/>
            </a:avLst>
          </a:prstGeom>
          <a:noFill/>
          <a:ln w="12700">
            <a:solidFill>
              <a:srgbClr val="1E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圓角 20">
            <a:extLst>
              <a:ext uri="{FF2B5EF4-FFF2-40B4-BE49-F238E27FC236}">
                <a16:creationId xmlns:a16="http://schemas.microsoft.com/office/drawing/2014/main" id="{2C2198BB-54C4-3B0A-A13B-9802D6771D50}"/>
              </a:ext>
            </a:extLst>
          </p:cNvPr>
          <p:cNvSpPr/>
          <p:nvPr/>
        </p:nvSpPr>
        <p:spPr>
          <a:xfrm>
            <a:off x="6731917" y="3260608"/>
            <a:ext cx="1526542" cy="967156"/>
          </a:xfrm>
          <a:prstGeom prst="roundRect">
            <a:avLst>
              <a:gd name="adj" fmla="val 6364"/>
            </a:avLst>
          </a:prstGeom>
          <a:noFill/>
          <a:ln w="12700">
            <a:solidFill>
              <a:srgbClr val="1E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2" name="圖形 21">
            <a:extLst>
              <a:ext uri="{FF2B5EF4-FFF2-40B4-BE49-F238E27FC236}">
                <a16:creationId xmlns:a16="http://schemas.microsoft.com/office/drawing/2014/main" id="{3F418FDE-3FA6-BE19-DB50-2C0024F79E6A}"/>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837045" y="1899354"/>
            <a:ext cx="1309057" cy="890543"/>
          </a:xfrm>
          <a:prstGeom prst="rect">
            <a:avLst/>
          </a:prstGeom>
        </p:spPr>
      </p:pic>
      <p:pic>
        <p:nvPicPr>
          <p:cNvPr id="23" name="圖形 22">
            <a:extLst>
              <a:ext uri="{FF2B5EF4-FFF2-40B4-BE49-F238E27FC236}">
                <a16:creationId xmlns:a16="http://schemas.microsoft.com/office/drawing/2014/main" id="{6015FFC3-0F30-CF78-E74E-24B58F2921BA}"/>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009067" y="484847"/>
            <a:ext cx="965015" cy="866341"/>
          </a:xfrm>
          <a:prstGeom prst="rect">
            <a:avLst/>
          </a:prstGeom>
        </p:spPr>
      </p:pic>
      <p:grpSp>
        <p:nvGrpSpPr>
          <p:cNvPr id="30" name="圖形 23">
            <a:extLst>
              <a:ext uri="{FF2B5EF4-FFF2-40B4-BE49-F238E27FC236}">
                <a16:creationId xmlns:a16="http://schemas.microsoft.com/office/drawing/2014/main" id="{550B5EBE-D467-6651-12EE-20115AF5E790}"/>
              </a:ext>
            </a:extLst>
          </p:cNvPr>
          <p:cNvGrpSpPr/>
          <p:nvPr/>
        </p:nvGrpSpPr>
        <p:grpSpPr>
          <a:xfrm>
            <a:off x="6906517" y="3458886"/>
            <a:ext cx="456533" cy="639398"/>
            <a:chOff x="6497364" y="3532238"/>
            <a:chExt cx="456533" cy="639398"/>
          </a:xfrm>
          <a:noFill/>
        </p:grpSpPr>
        <p:sp>
          <p:nvSpPr>
            <p:cNvPr id="31" name="手繪多邊形: 圖案 30">
              <a:extLst>
                <a:ext uri="{FF2B5EF4-FFF2-40B4-BE49-F238E27FC236}">
                  <a16:creationId xmlns:a16="http://schemas.microsoft.com/office/drawing/2014/main" id="{93967DAD-F504-A800-8E16-02596B9616A5}"/>
                </a:ext>
              </a:extLst>
            </p:cNvPr>
            <p:cNvSpPr/>
            <p:nvPr/>
          </p:nvSpPr>
          <p:spPr>
            <a:xfrm>
              <a:off x="6497371" y="3933968"/>
              <a:ext cx="456505" cy="237668"/>
            </a:xfrm>
            <a:custGeom>
              <a:avLst/>
              <a:gdLst>
                <a:gd name="connsiteX0" fmla="*/ 455125 w 456505"/>
                <a:gd name="connsiteY0" fmla="*/ -958 h 237668"/>
                <a:gd name="connsiteX1" fmla="*/ 454430 w 456505"/>
                <a:gd name="connsiteY1" fmla="*/ -958 h 237668"/>
                <a:gd name="connsiteX2" fmla="*/ 454493 w 456505"/>
                <a:gd name="connsiteY2" fmla="*/ -146 h 237668"/>
                <a:gd name="connsiteX3" fmla="*/ 226622 w 456505"/>
                <a:gd name="connsiteY3" fmla="*/ 73064 h 237668"/>
                <a:gd name="connsiteX4" fmla="*/ -1249 w 456505"/>
                <a:gd name="connsiteY4" fmla="*/ -146 h 237668"/>
                <a:gd name="connsiteX5" fmla="*/ -1179 w 456505"/>
                <a:gd name="connsiteY5" fmla="*/ -958 h 237668"/>
                <a:gd name="connsiteX6" fmla="*/ -1374 w 456505"/>
                <a:gd name="connsiteY6" fmla="*/ -958 h 237668"/>
                <a:gd name="connsiteX7" fmla="*/ -1374 w 456505"/>
                <a:gd name="connsiteY7" fmla="*/ 162666 h 237668"/>
                <a:gd name="connsiteX8" fmla="*/ -1193 w 456505"/>
                <a:gd name="connsiteY8" fmla="*/ 162666 h 237668"/>
                <a:gd name="connsiteX9" fmla="*/ -1249 w 456505"/>
                <a:gd name="connsiteY9" fmla="*/ 163465 h 237668"/>
                <a:gd name="connsiteX10" fmla="*/ 226622 w 456505"/>
                <a:gd name="connsiteY10" fmla="*/ 236710 h 237668"/>
                <a:gd name="connsiteX11" fmla="*/ 454493 w 456505"/>
                <a:gd name="connsiteY11" fmla="*/ 163451 h 237668"/>
                <a:gd name="connsiteX12" fmla="*/ 454437 w 456505"/>
                <a:gd name="connsiteY12" fmla="*/ 162666 h 237668"/>
                <a:gd name="connsiteX13" fmla="*/ 455132 w 456505"/>
                <a:gd name="connsiteY13" fmla="*/ 162666 h 23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7668">
                  <a:moveTo>
                    <a:pt x="455125" y="-958"/>
                  </a:moveTo>
                  <a:lnTo>
                    <a:pt x="454430" y="-958"/>
                  </a:lnTo>
                  <a:cubicBezTo>
                    <a:pt x="454430" y="-687"/>
                    <a:pt x="454493" y="-416"/>
                    <a:pt x="454493" y="-146"/>
                  </a:cubicBezTo>
                  <a:cubicBezTo>
                    <a:pt x="454493" y="40281"/>
                    <a:pt x="352474" y="73064"/>
                    <a:pt x="226622" y="73064"/>
                  </a:cubicBezTo>
                  <a:cubicBezTo>
                    <a:pt x="100770" y="73064"/>
                    <a:pt x="-1249" y="40281"/>
                    <a:pt x="-1249" y="-146"/>
                  </a:cubicBezTo>
                  <a:cubicBezTo>
                    <a:pt x="-1249" y="-416"/>
                    <a:pt x="-1193" y="-687"/>
                    <a:pt x="-1179" y="-958"/>
                  </a:cubicBezTo>
                  <a:lnTo>
                    <a:pt x="-1374" y="-958"/>
                  </a:lnTo>
                  <a:lnTo>
                    <a:pt x="-1374" y="162666"/>
                  </a:lnTo>
                  <a:lnTo>
                    <a:pt x="-1193" y="162666"/>
                  </a:lnTo>
                  <a:cubicBezTo>
                    <a:pt x="-1193" y="162666"/>
                    <a:pt x="-1249" y="163222"/>
                    <a:pt x="-1249" y="163465"/>
                  </a:cubicBezTo>
                  <a:cubicBezTo>
                    <a:pt x="-1249" y="203899"/>
                    <a:pt x="100770" y="236710"/>
                    <a:pt x="226622" y="236710"/>
                  </a:cubicBezTo>
                  <a:cubicBezTo>
                    <a:pt x="352474" y="236710"/>
                    <a:pt x="454493" y="203885"/>
                    <a:pt x="454493" y="163451"/>
                  </a:cubicBezTo>
                  <a:cubicBezTo>
                    <a:pt x="454493" y="163201"/>
                    <a:pt x="454444" y="162666"/>
                    <a:pt x="454437" y="162666"/>
                  </a:cubicBezTo>
                  <a:lnTo>
                    <a:pt x="455132" y="162666"/>
                  </a:lnTo>
                  <a:close/>
                </a:path>
              </a:pathLst>
            </a:custGeom>
            <a:noFill/>
            <a:ln w="9525" cap="rnd">
              <a:solidFill>
                <a:srgbClr val="3E3A39"/>
              </a:solidFill>
              <a:prstDash val="solid"/>
              <a:round/>
            </a:ln>
          </p:spPr>
          <p:txBody>
            <a:bodyPr rtlCol="0" anchor="ctr"/>
            <a:lstStyle/>
            <a:p>
              <a:endParaRPr lang="zh-TW" altLang="en-US"/>
            </a:p>
          </p:txBody>
        </p:sp>
        <p:sp>
          <p:nvSpPr>
            <p:cNvPr id="32" name="手繪多邊形: 圖案 31">
              <a:extLst>
                <a:ext uri="{FF2B5EF4-FFF2-40B4-BE49-F238E27FC236}">
                  <a16:creationId xmlns:a16="http://schemas.microsoft.com/office/drawing/2014/main" id="{2CDE3A0C-752C-B9BF-B98C-86949F05752F}"/>
                </a:ext>
              </a:extLst>
            </p:cNvPr>
            <p:cNvSpPr/>
            <p:nvPr/>
          </p:nvSpPr>
          <p:spPr>
            <a:xfrm>
              <a:off x="6497392" y="3769336"/>
              <a:ext cx="456505" cy="238071"/>
            </a:xfrm>
            <a:custGeom>
              <a:avLst/>
              <a:gdLst>
                <a:gd name="connsiteX0" fmla="*/ 455104 w 456505"/>
                <a:gd name="connsiteY0" fmla="*/ -958 h 238071"/>
                <a:gd name="connsiteX1" fmla="*/ 454409 w 456505"/>
                <a:gd name="connsiteY1" fmla="*/ -958 h 238071"/>
                <a:gd name="connsiteX2" fmla="*/ 454493 w 456505"/>
                <a:gd name="connsiteY2" fmla="*/ 77 h 238071"/>
                <a:gd name="connsiteX3" fmla="*/ 226622 w 456505"/>
                <a:gd name="connsiteY3" fmla="*/ 73280 h 238071"/>
                <a:gd name="connsiteX4" fmla="*/ -1249 w 456505"/>
                <a:gd name="connsiteY4" fmla="*/ 77 h 238071"/>
                <a:gd name="connsiteX5" fmla="*/ -1165 w 456505"/>
                <a:gd name="connsiteY5" fmla="*/ -958 h 238071"/>
                <a:gd name="connsiteX6" fmla="*/ -1374 w 456505"/>
                <a:gd name="connsiteY6" fmla="*/ -958 h 238071"/>
                <a:gd name="connsiteX7" fmla="*/ -1374 w 456505"/>
                <a:gd name="connsiteY7" fmla="*/ 163722 h 238071"/>
                <a:gd name="connsiteX8" fmla="*/ -1193 w 456505"/>
                <a:gd name="connsiteY8" fmla="*/ 163722 h 238071"/>
                <a:gd name="connsiteX9" fmla="*/ -1249 w 456505"/>
                <a:gd name="connsiteY9" fmla="*/ 164090 h 238071"/>
                <a:gd name="connsiteX10" fmla="*/ 226622 w 456505"/>
                <a:gd name="connsiteY10" fmla="*/ 237113 h 238071"/>
                <a:gd name="connsiteX11" fmla="*/ 454493 w 456505"/>
                <a:gd name="connsiteY11" fmla="*/ 164153 h 238071"/>
                <a:gd name="connsiteX12" fmla="*/ 454437 w 456505"/>
                <a:gd name="connsiteY12" fmla="*/ 163687 h 238071"/>
                <a:gd name="connsiteX13" fmla="*/ 455132 w 456505"/>
                <a:gd name="connsiteY13" fmla="*/ 163687 h 23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8071">
                  <a:moveTo>
                    <a:pt x="455104" y="-958"/>
                  </a:moveTo>
                  <a:lnTo>
                    <a:pt x="454409" y="-958"/>
                  </a:lnTo>
                  <a:cubicBezTo>
                    <a:pt x="454409" y="-611"/>
                    <a:pt x="454493" y="-264"/>
                    <a:pt x="454493" y="77"/>
                  </a:cubicBezTo>
                  <a:cubicBezTo>
                    <a:pt x="454493" y="40511"/>
                    <a:pt x="352474" y="73280"/>
                    <a:pt x="226622" y="73280"/>
                  </a:cubicBezTo>
                  <a:cubicBezTo>
                    <a:pt x="100770" y="73280"/>
                    <a:pt x="-1249" y="40511"/>
                    <a:pt x="-1249" y="77"/>
                  </a:cubicBezTo>
                  <a:cubicBezTo>
                    <a:pt x="-1249" y="-271"/>
                    <a:pt x="-1179" y="-618"/>
                    <a:pt x="-1165" y="-958"/>
                  </a:cubicBezTo>
                  <a:lnTo>
                    <a:pt x="-1374" y="-958"/>
                  </a:lnTo>
                  <a:lnTo>
                    <a:pt x="-1374" y="163722"/>
                  </a:lnTo>
                  <a:lnTo>
                    <a:pt x="-1193" y="163722"/>
                  </a:lnTo>
                  <a:cubicBezTo>
                    <a:pt x="-1242" y="163840"/>
                    <a:pt x="-1255" y="163965"/>
                    <a:pt x="-1249" y="164090"/>
                  </a:cubicBezTo>
                  <a:cubicBezTo>
                    <a:pt x="-1249" y="204524"/>
                    <a:pt x="100770" y="237113"/>
                    <a:pt x="226622" y="237113"/>
                  </a:cubicBezTo>
                  <a:cubicBezTo>
                    <a:pt x="352474" y="237113"/>
                    <a:pt x="454493" y="204614"/>
                    <a:pt x="454493" y="164153"/>
                  </a:cubicBezTo>
                  <a:cubicBezTo>
                    <a:pt x="454493" y="163993"/>
                    <a:pt x="454479" y="163840"/>
                    <a:pt x="454437" y="163687"/>
                  </a:cubicBezTo>
                  <a:lnTo>
                    <a:pt x="455132" y="163687"/>
                  </a:lnTo>
                  <a:close/>
                </a:path>
              </a:pathLst>
            </a:custGeom>
            <a:noFill/>
            <a:ln w="9525" cap="rnd">
              <a:solidFill>
                <a:srgbClr val="3E3A39"/>
              </a:solidFill>
              <a:prstDash val="solid"/>
              <a:round/>
            </a:ln>
          </p:spPr>
          <p:txBody>
            <a:bodyPr rtlCol="0" anchor="ctr"/>
            <a:lstStyle/>
            <a:p>
              <a:endParaRPr lang="zh-TW" altLang="en-US"/>
            </a:p>
          </p:txBody>
        </p:sp>
        <p:sp>
          <p:nvSpPr>
            <p:cNvPr id="33" name="手繪多邊形: 圖案 32">
              <a:extLst>
                <a:ext uri="{FF2B5EF4-FFF2-40B4-BE49-F238E27FC236}">
                  <a16:creationId xmlns:a16="http://schemas.microsoft.com/office/drawing/2014/main" id="{2D5465A3-670A-10A9-A5C7-98E32FF447F3}"/>
                </a:ext>
              </a:extLst>
            </p:cNvPr>
            <p:cNvSpPr/>
            <p:nvPr/>
          </p:nvSpPr>
          <p:spPr>
            <a:xfrm>
              <a:off x="6497364" y="3605197"/>
              <a:ext cx="456505" cy="237195"/>
            </a:xfrm>
            <a:custGeom>
              <a:avLst/>
              <a:gdLst>
                <a:gd name="connsiteX0" fmla="*/ 455132 w 456505"/>
                <a:gd name="connsiteY0" fmla="*/ -958 h 237195"/>
                <a:gd name="connsiteX1" fmla="*/ 454507 w 456505"/>
                <a:gd name="connsiteY1" fmla="*/ -958 h 237195"/>
                <a:gd name="connsiteX2" fmla="*/ 454507 w 456505"/>
                <a:gd name="connsiteY2" fmla="*/ -771 h 237195"/>
                <a:gd name="connsiteX3" fmla="*/ 226636 w 456505"/>
                <a:gd name="connsiteY3" fmla="*/ 72432 h 237195"/>
                <a:gd name="connsiteX4" fmla="*/ -1235 w 456505"/>
                <a:gd name="connsiteY4" fmla="*/ -771 h 237195"/>
                <a:gd name="connsiteX5" fmla="*/ -1235 w 456505"/>
                <a:gd name="connsiteY5" fmla="*/ -958 h 237195"/>
                <a:gd name="connsiteX6" fmla="*/ -1374 w 456505"/>
                <a:gd name="connsiteY6" fmla="*/ -958 h 237195"/>
                <a:gd name="connsiteX7" fmla="*/ -1374 w 456505"/>
                <a:gd name="connsiteY7" fmla="*/ 162666 h 237195"/>
                <a:gd name="connsiteX8" fmla="*/ -1193 w 456505"/>
                <a:gd name="connsiteY8" fmla="*/ 162666 h 237195"/>
                <a:gd name="connsiteX9" fmla="*/ -1249 w 456505"/>
                <a:gd name="connsiteY9" fmla="*/ 163159 h 237195"/>
                <a:gd name="connsiteX10" fmla="*/ 226622 w 456505"/>
                <a:gd name="connsiteY10" fmla="*/ 236237 h 237195"/>
                <a:gd name="connsiteX11" fmla="*/ 454493 w 456505"/>
                <a:gd name="connsiteY11" fmla="*/ 163215 h 237195"/>
                <a:gd name="connsiteX12" fmla="*/ 454437 w 456505"/>
                <a:gd name="connsiteY12" fmla="*/ 162666 h 237195"/>
                <a:gd name="connsiteX13" fmla="*/ 455132 w 456505"/>
                <a:gd name="connsiteY13" fmla="*/ 162666 h 23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7195">
                  <a:moveTo>
                    <a:pt x="455132" y="-958"/>
                  </a:moveTo>
                  <a:lnTo>
                    <a:pt x="454507" y="-958"/>
                  </a:lnTo>
                  <a:cubicBezTo>
                    <a:pt x="454507" y="-896"/>
                    <a:pt x="454507" y="-833"/>
                    <a:pt x="454507" y="-771"/>
                  </a:cubicBezTo>
                  <a:cubicBezTo>
                    <a:pt x="454507" y="39663"/>
                    <a:pt x="352488" y="72432"/>
                    <a:pt x="226636" y="72432"/>
                  </a:cubicBezTo>
                  <a:cubicBezTo>
                    <a:pt x="100784" y="72432"/>
                    <a:pt x="-1235" y="39663"/>
                    <a:pt x="-1235" y="-771"/>
                  </a:cubicBezTo>
                  <a:cubicBezTo>
                    <a:pt x="-1235" y="-833"/>
                    <a:pt x="-1235" y="-896"/>
                    <a:pt x="-1235" y="-958"/>
                  </a:cubicBezTo>
                  <a:lnTo>
                    <a:pt x="-1374" y="-958"/>
                  </a:lnTo>
                  <a:lnTo>
                    <a:pt x="-1374" y="162666"/>
                  </a:lnTo>
                  <a:lnTo>
                    <a:pt x="-1193" y="162666"/>
                  </a:lnTo>
                  <a:cubicBezTo>
                    <a:pt x="-1235" y="162826"/>
                    <a:pt x="-1249" y="162993"/>
                    <a:pt x="-1249" y="163159"/>
                  </a:cubicBezTo>
                  <a:cubicBezTo>
                    <a:pt x="-1249" y="203586"/>
                    <a:pt x="100770" y="236237"/>
                    <a:pt x="226622" y="236237"/>
                  </a:cubicBezTo>
                  <a:cubicBezTo>
                    <a:pt x="352474" y="236237"/>
                    <a:pt x="454493" y="203648"/>
                    <a:pt x="454493" y="163215"/>
                  </a:cubicBezTo>
                  <a:cubicBezTo>
                    <a:pt x="454493" y="163027"/>
                    <a:pt x="454472" y="162847"/>
                    <a:pt x="454437" y="162666"/>
                  </a:cubicBezTo>
                  <a:lnTo>
                    <a:pt x="455132" y="162666"/>
                  </a:lnTo>
                  <a:close/>
                </a:path>
              </a:pathLst>
            </a:custGeom>
            <a:noFill/>
            <a:ln w="9525" cap="rnd">
              <a:solidFill>
                <a:srgbClr val="3E3A39"/>
              </a:solidFill>
              <a:prstDash val="solid"/>
              <a:round/>
            </a:ln>
          </p:spPr>
          <p:txBody>
            <a:bodyPr rtlCol="0" anchor="ctr"/>
            <a:lstStyle/>
            <a:p>
              <a:endParaRPr lang="zh-TW" altLang="en-US"/>
            </a:p>
          </p:txBody>
        </p:sp>
        <p:sp>
          <p:nvSpPr>
            <p:cNvPr id="34" name="手繪多邊形: 圖案 33">
              <a:extLst>
                <a:ext uri="{FF2B5EF4-FFF2-40B4-BE49-F238E27FC236}">
                  <a16:creationId xmlns:a16="http://schemas.microsoft.com/office/drawing/2014/main" id="{15A35B0B-33AB-61E4-719C-AC5CA6E91270}"/>
                </a:ext>
              </a:extLst>
            </p:cNvPr>
            <p:cNvSpPr/>
            <p:nvPr/>
          </p:nvSpPr>
          <p:spPr>
            <a:xfrm>
              <a:off x="6497510" y="3532238"/>
              <a:ext cx="455741" cy="146371"/>
            </a:xfrm>
            <a:custGeom>
              <a:avLst/>
              <a:gdLst>
                <a:gd name="connsiteX0" fmla="*/ 454368 w 455741"/>
                <a:gd name="connsiteY0" fmla="*/ 72210 h 146371"/>
                <a:gd name="connsiteX1" fmla="*/ 226497 w 455741"/>
                <a:gd name="connsiteY1" fmla="*/ 145413 h 146371"/>
                <a:gd name="connsiteX2" fmla="*/ -1374 w 455741"/>
                <a:gd name="connsiteY2" fmla="*/ 72210 h 146371"/>
                <a:gd name="connsiteX3" fmla="*/ 226497 w 455741"/>
                <a:gd name="connsiteY3" fmla="*/ -958 h 146371"/>
                <a:gd name="connsiteX4" fmla="*/ 454368 w 455741"/>
                <a:gd name="connsiteY4" fmla="*/ 72210 h 146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741" h="146371">
                  <a:moveTo>
                    <a:pt x="454368" y="72210"/>
                  </a:moveTo>
                  <a:cubicBezTo>
                    <a:pt x="454368" y="112643"/>
                    <a:pt x="352349" y="145413"/>
                    <a:pt x="226497" y="145413"/>
                  </a:cubicBezTo>
                  <a:cubicBezTo>
                    <a:pt x="100645" y="145413"/>
                    <a:pt x="-1374" y="112643"/>
                    <a:pt x="-1374" y="72210"/>
                  </a:cubicBezTo>
                  <a:cubicBezTo>
                    <a:pt x="-1374" y="31776"/>
                    <a:pt x="100645" y="-958"/>
                    <a:pt x="226497" y="-958"/>
                  </a:cubicBezTo>
                  <a:cubicBezTo>
                    <a:pt x="352349" y="-958"/>
                    <a:pt x="454368" y="31783"/>
                    <a:pt x="454368" y="72210"/>
                  </a:cubicBezTo>
                  <a:close/>
                </a:path>
              </a:pathLst>
            </a:custGeom>
            <a:noFill/>
            <a:ln w="9525" cap="rnd">
              <a:solidFill>
                <a:srgbClr val="3E3A39"/>
              </a:solidFill>
              <a:prstDash val="solid"/>
              <a:round/>
            </a:ln>
          </p:spPr>
          <p:txBody>
            <a:bodyPr rtlCol="0" anchor="ctr"/>
            <a:lstStyle/>
            <a:p>
              <a:endParaRPr lang="zh-TW" altLang="en-US"/>
            </a:p>
          </p:txBody>
        </p:sp>
      </p:grpSp>
      <p:grpSp>
        <p:nvGrpSpPr>
          <p:cNvPr id="35" name="圖形 24">
            <a:extLst>
              <a:ext uri="{FF2B5EF4-FFF2-40B4-BE49-F238E27FC236}">
                <a16:creationId xmlns:a16="http://schemas.microsoft.com/office/drawing/2014/main" id="{78C378F8-1362-1B90-0E3D-BA8B028C5063}"/>
              </a:ext>
            </a:extLst>
          </p:cNvPr>
          <p:cNvGrpSpPr/>
          <p:nvPr/>
        </p:nvGrpSpPr>
        <p:grpSpPr>
          <a:xfrm>
            <a:off x="7609249" y="3458886"/>
            <a:ext cx="456533" cy="639398"/>
            <a:chOff x="7200096" y="3532238"/>
            <a:chExt cx="456533" cy="639398"/>
          </a:xfrm>
          <a:noFill/>
        </p:grpSpPr>
        <p:sp>
          <p:nvSpPr>
            <p:cNvPr id="36" name="手繪多邊形: 圖案 35">
              <a:extLst>
                <a:ext uri="{FF2B5EF4-FFF2-40B4-BE49-F238E27FC236}">
                  <a16:creationId xmlns:a16="http://schemas.microsoft.com/office/drawing/2014/main" id="{66781A1B-E46B-1AB1-011A-950FCEFFE864}"/>
                </a:ext>
              </a:extLst>
            </p:cNvPr>
            <p:cNvSpPr/>
            <p:nvPr/>
          </p:nvSpPr>
          <p:spPr>
            <a:xfrm>
              <a:off x="7200103" y="3933968"/>
              <a:ext cx="456505" cy="237668"/>
            </a:xfrm>
            <a:custGeom>
              <a:avLst/>
              <a:gdLst>
                <a:gd name="connsiteX0" fmla="*/ 455125 w 456505"/>
                <a:gd name="connsiteY0" fmla="*/ -958 h 237668"/>
                <a:gd name="connsiteX1" fmla="*/ 454430 w 456505"/>
                <a:gd name="connsiteY1" fmla="*/ -958 h 237668"/>
                <a:gd name="connsiteX2" fmla="*/ 454493 w 456505"/>
                <a:gd name="connsiteY2" fmla="*/ -146 h 237668"/>
                <a:gd name="connsiteX3" fmla="*/ 226622 w 456505"/>
                <a:gd name="connsiteY3" fmla="*/ 73064 h 237668"/>
                <a:gd name="connsiteX4" fmla="*/ -1249 w 456505"/>
                <a:gd name="connsiteY4" fmla="*/ -146 h 237668"/>
                <a:gd name="connsiteX5" fmla="*/ -1179 w 456505"/>
                <a:gd name="connsiteY5" fmla="*/ -958 h 237668"/>
                <a:gd name="connsiteX6" fmla="*/ -1374 w 456505"/>
                <a:gd name="connsiteY6" fmla="*/ -958 h 237668"/>
                <a:gd name="connsiteX7" fmla="*/ -1374 w 456505"/>
                <a:gd name="connsiteY7" fmla="*/ 162666 h 237668"/>
                <a:gd name="connsiteX8" fmla="*/ -1193 w 456505"/>
                <a:gd name="connsiteY8" fmla="*/ 162666 h 237668"/>
                <a:gd name="connsiteX9" fmla="*/ -1249 w 456505"/>
                <a:gd name="connsiteY9" fmla="*/ 163465 h 237668"/>
                <a:gd name="connsiteX10" fmla="*/ 226622 w 456505"/>
                <a:gd name="connsiteY10" fmla="*/ 236710 h 237668"/>
                <a:gd name="connsiteX11" fmla="*/ 454493 w 456505"/>
                <a:gd name="connsiteY11" fmla="*/ 163451 h 237668"/>
                <a:gd name="connsiteX12" fmla="*/ 454437 w 456505"/>
                <a:gd name="connsiteY12" fmla="*/ 162666 h 237668"/>
                <a:gd name="connsiteX13" fmla="*/ 455132 w 456505"/>
                <a:gd name="connsiteY13" fmla="*/ 162666 h 23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7668">
                  <a:moveTo>
                    <a:pt x="455125" y="-958"/>
                  </a:moveTo>
                  <a:lnTo>
                    <a:pt x="454430" y="-958"/>
                  </a:lnTo>
                  <a:cubicBezTo>
                    <a:pt x="454430" y="-687"/>
                    <a:pt x="454493" y="-416"/>
                    <a:pt x="454493" y="-146"/>
                  </a:cubicBezTo>
                  <a:cubicBezTo>
                    <a:pt x="454493" y="40281"/>
                    <a:pt x="352474" y="73064"/>
                    <a:pt x="226622" y="73064"/>
                  </a:cubicBezTo>
                  <a:cubicBezTo>
                    <a:pt x="100770" y="73064"/>
                    <a:pt x="-1249" y="40281"/>
                    <a:pt x="-1249" y="-146"/>
                  </a:cubicBezTo>
                  <a:cubicBezTo>
                    <a:pt x="-1249" y="-416"/>
                    <a:pt x="-1193" y="-687"/>
                    <a:pt x="-1179" y="-958"/>
                  </a:cubicBezTo>
                  <a:lnTo>
                    <a:pt x="-1374" y="-958"/>
                  </a:lnTo>
                  <a:lnTo>
                    <a:pt x="-1374" y="162666"/>
                  </a:lnTo>
                  <a:lnTo>
                    <a:pt x="-1193" y="162666"/>
                  </a:lnTo>
                  <a:cubicBezTo>
                    <a:pt x="-1193" y="162666"/>
                    <a:pt x="-1249" y="163222"/>
                    <a:pt x="-1249" y="163465"/>
                  </a:cubicBezTo>
                  <a:cubicBezTo>
                    <a:pt x="-1249" y="203899"/>
                    <a:pt x="100770" y="236710"/>
                    <a:pt x="226622" y="236710"/>
                  </a:cubicBezTo>
                  <a:cubicBezTo>
                    <a:pt x="352474" y="236710"/>
                    <a:pt x="454493" y="203885"/>
                    <a:pt x="454493" y="163451"/>
                  </a:cubicBezTo>
                  <a:cubicBezTo>
                    <a:pt x="454493" y="163201"/>
                    <a:pt x="454444" y="162666"/>
                    <a:pt x="454437" y="162666"/>
                  </a:cubicBezTo>
                  <a:lnTo>
                    <a:pt x="455132" y="162666"/>
                  </a:lnTo>
                  <a:close/>
                </a:path>
              </a:pathLst>
            </a:custGeom>
            <a:noFill/>
            <a:ln w="9525" cap="rnd">
              <a:solidFill>
                <a:srgbClr val="3E3A39"/>
              </a:solidFill>
              <a:prstDash val="solid"/>
              <a:round/>
            </a:ln>
          </p:spPr>
          <p:txBody>
            <a:bodyPr rtlCol="0" anchor="ctr"/>
            <a:lstStyle/>
            <a:p>
              <a:endParaRPr lang="zh-TW" altLang="en-US"/>
            </a:p>
          </p:txBody>
        </p:sp>
        <p:sp>
          <p:nvSpPr>
            <p:cNvPr id="37" name="手繪多邊形: 圖案 36">
              <a:extLst>
                <a:ext uri="{FF2B5EF4-FFF2-40B4-BE49-F238E27FC236}">
                  <a16:creationId xmlns:a16="http://schemas.microsoft.com/office/drawing/2014/main" id="{C208814C-98D9-3EB8-FD01-AD10DDFCC8A8}"/>
                </a:ext>
              </a:extLst>
            </p:cNvPr>
            <p:cNvSpPr/>
            <p:nvPr/>
          </p:nvSpPr>
          <p:spPr>
            <a:xfrm>
              <a:off x="7200124" y="3769336"/>
              <a:ext cx="456505" cy="238071"/>
            </a:xfrm>
            <a:custGeom>
              <a:avLst/>
              <a:gdLst>
                <a:gd name="connsiteX0" fmla="*/ 455104 w 456505"/>
                <a:gd name="connsiteY0" fmla="*/ -958 h 238071"/>
                <a:gd name="connsiteX1" fmla="*/ 454409 w 456505"/>
                <a:gd name="connsiteY1" fmla="*/ -958 h 238071"/>
                <a:gd name="connsiteX2" fmla="*/ 454493 w 456505"/>
                <a:gd name="connsiteY2" fmla="*/ 77 h 238071"/>
                <a:gd name="connsiteX3" fmla="*/ 226622 w 456505"/>
                <a:gd name="connsiteY3" fmla="*/ 73280 h 238071"/>
                <a:gd name="connsiteX4" fmla="*/ -1249 w 456505"/>
                <a:gd name="connsiteY4" fmla="*/ 77 h 238071"/>
                <a:gd name="connsiteX5" fmla="*/ -1165 w 456505"/>
                <a:gd name="connsiteY5" fmla="*/ -958 h 238071"/>
                <a:gd name="connsiteX6" fmla="*/ -1374 w 456505"/>
                <a:gd name="connsiteY6" fmla="*/ -958 h 238071"/>
                <a:gd name="connsiteX7" fmla="*/ -1374 w 456505"/>
                <a:gd name="connsiteY7" fmla="*/ 163722 h 238071"/>
                <a:gd name="connsiteX8" fmla="*/ -1193 w 456505"/>
                <a:gd name="connsiteY8" fmla="*/ 163722 h 238071"/>
                <a:gd name="connsiteX9" fmla="*/ -1249 w 456505"/>
                <a:gd name="connsiteY9" fmla="*/ 164090 h 238071"/>
                <a:gd name="connsiteX10" fmla="*/ 226622 w 456505"/>
                <a:gd name="connsiteY10" fmla="*/ 237113 h 238071"/>
                <a:gd name="connsiteX11" fmla="*/ 454493 w 456505"/>
                <a:gd name="connsiteY11" fmla="*/ 164153 h 238071"/>
                <a:gd name="connsiteX12" fmla="*/ 454437 w 456505"/>
                <a:gd name="connsiteY12" fmla="*/ 163687 h 238071"/>
                <a:gd name="connsiteX13" fmla="*/ 455132 w 456505"/>
                <a:gd name="connsiteY13" fmla="*/ 163687 h 23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8071">
                  <a:moveTo>
                    <a:pt x="455104" y="-958"/>
                  </a:moveTo>
                  <a:lnTo>
                    <a:pt x="454409" y="-958"/>
                  </a:lnTo>
                  <a:cubicBezTo>
                    <a:pt x="454409" y="-611"/>
                    <a:pt x="454493" y="-264"/>
                    <a:pt x="454493" y="77"/>
                  </a:cubicBezTo>
                  <a:cubicBezTo>
                    <a:pt x="454493" y="40511"/>
                    <a:pt x="352474" y="73280"/>
                    <a:pt x="226622" y="73280"/>
                  </a:cubicBezTo>
                  <a:cubicBezTo>
                    <a:pt x="100770" y="73280"/>
                    <a:pt x="-1249" y="40511"/>
                    <a:pt x="-1249" y="77"/>
                  </a:cubicBezTo>
                  <a:cubicBezTo>
                    <a:pt x="-1249" y="-271"/>
                    <a:pt x="-1179" y="-618"/>
                    <a:pt x="-1165" y="-958"/>
                  </a:cubicBezTo>
                  <a:lnTo>
                    <a:pt x="-1374" y="-958"/>
                  </a:lnTo>
                  <a:lnTo>
                    <a:pt x="-1374" y="163722"/>
                  </a:lnTo>
                  <a:lnTo>
                    <a:pt x="-1193" y="163722"/>
                  </a:lnTo>
                  <a:cubicBezTo>
                    <a:pt x="-1242" y="163840"/>
                    <a:pt x="-1255" y="163965"/>
                    <a:pt x="-1249" y="164090"/>
                  </a:cubicBezTo>
                  <a:cubicBezTo>
                    <a:pt x="-1249" y="204524"/>
                    <a:pt x="100770" y="237113"/>
                    <a:pt x="226622" y="237113"/>
                  </a:cubicBezTo>
                  <a:cubicBezTo>
                    <a:pt x="352474" y="237113"/>
                    <a:pt x="454493" y="204614"/>
                    <a:pt x="454493" y="164153"/>
                  </a:cubicBezTo>
                  <a:cubicBezTo>
                    <a:pt x="454493" y="163993"/>
                    <a:pt x="454479" y="163840"/>
                    <a:pt x="454437" y="163687"/>
                  </a:cubicBezTo>
                  <a:lnTo>
                    <a:pt x="455132" y="163687"/>
                  </a:lnTo>
                  <a:close/>
                </a:path>
              </a:pathLst>
            </a:custGeom>
            <a:noFill/>
            <a:ln w="9525" cap="rnd">
              <a:solidFill>
                <a:srgbClr val="3E3A39"/>
              </a:solidFill>
              <a:prstDash val="solid"/>
              <a:round/>
            </a:ln>
          </p:spPr>
          <p:txBody>
            <a:bodyPr rtlCol="0" anchor="ctr"/>
            <a:lstStyle/>
            <a:p>
              <a:endParaRPr lang="zh-TW" altLang="en-US"/>
            </a:p>
          </p:txBody>
        </p:sp>
        <p:sp>
          <p:nvSpPr>
            <p:cNvPr id="38" name="手繪多邊形: 圖案 37">
              <a:extLst>
                <a:ext uri="{FF2B5EF4-FFF2-40B4-BE49-F238E27FC236}">
                  <a16:creationId xmlns:a16="http://schemas.microsoft.com/office/drawing/2014/main" id="{424636F8-C6A9-98A2-15A5-65B09EC0AB89}"/>
                </a:ext>
              </a:extLst>
            </p:cNvPr>
            <p:cNvSpPr/>
            <p:nvPr/>
          </p:nvSpPr>
          <p:spPr>
            <a:xfrm>
              <a:off x="7200096" y="3605197"/>
              <a:ext cx="456505" cy="237195"/>
            </a:xfrm>
            <a:custGeom>
              <a:avLst/>
              <a:gdLst>
                <a:gd name="connsiteX0" fmla="*/ 455132 w 456505"/>
                <a:gd name="connsiteY0" fmla="*/ -958 h 237195"/>
                <a:gd name="connsiteX1" fmla="*/ 454507 w 456505"/>
                <a:gd name="connsiteY1" fmla="*/ -958 h 237195"/>
                <a:gd name="connsiteX2" fmla="*/ 454507 w 456505"/>
                <a:gd name="connsiteY2" fmla="*/ -771 h 237195"/>
                <a:gd name="connsiteX3" fmla="*/ 226636 w 456505"/>
                <a:gd name="connsiteY3" fmla="*/ 72432 h 237195"/>
                <a:gd name="connsiteX4" fmla="*/ -1235 w 456505"/>
                <a:gd name="connsiteY4" fmla="*/ -771 h 237195"/>
                <a:gd name="connsiteX5" fmla="*/ -1235 w 456505"/>
                <a:gd name="connsiteY5" fmla="*/ -958 h 237195"/>
                <a:gd name="connsiteX6" fmla="*/ -1374 w 456505"/>
                <a:gd name="connsiteY6" fmla="*/ -958 h 237195"/>
                <a:gd name="connsiteX7" fmla="*/ -1374 w 456505"/>
                <a:gd name="connsiteY7" fmla="*/ 162666 h 237195"/>
                <a:gd name="connsiteX8" fmla="*/ -1193 w 456505"/>
                <a:gd name="connsiteY8" fmla="*/ 162666 h 237195"/>
                <a:gd name="connsiteX9" fmla="*/ -1249 w 456505"/>
                <a:gd name="connsiteY9" fmla="*/ 163159 h 237195"/>
                <a:gd name="connsiteX10" fmla="*/ 226622 w 456505"/>
                <a:gd name="connsiteY10" fmla="*/ 236237 h 237195"/>
                <a:gd name="connsiteX11" fmla="*/ 454493 w 456505"/>
                <a:gd name="connsiteY11" fmla="*/ 163215 h 237195"/>
                <a:gd name="connsiteX12" fmla="*/ 454437 w 456505"/>
                <a:gd name="connsiteY12" fmla="*/ 162666 h 237195"/>
                <a:gd name="connsiteX13" fmla="*/ 455132 w 456505"/>
                <a:gd name="connsiteY13" fmla="*/ 162666 h 23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7195">
                  <a:moveTo>
                    <a:pt x="455132" y="-958"/>
                  </a:moveTo>
                  <a:lnTo>
                    <a:pt x="454507" y="-958"/>
                  </a:lnTo>
                  <a:cubicBezTo>
                    <a:pt x="454507" y="-896"/>
                    <a:pt x="454507" y="-833"/>
                    <a:pt x="454507" y="-771"/>
                  </a:cubicBezTo>
                  <a:cubicBezTo>
                    <a:pt x="454507" y="39663"/>
                    <a:pt x="352488" y="72432"/>
                    <a:pt x="226636" y="72432"/>
                  </a:cubicBezTo>
                  <a:cubicBezTo>
                    <a:pt x="100784" y="72432"/>
                    <a:pt x="-1235" y="39663"/>
                    <a:pt x="-1235" y="-771"/>
                  </a:cubicBezTo>
                  <a:cubicBezTo>
                    <a:pt x="-1235" y="-833"/>
                    <a:pt x="-1235" y="-896"/>
                    <a:pt x="-1235" y="-958"/>
                  </a:cubicBezTo>
                  <a:lnTo>
                    <a:pt x="-1374" y="-958"/>
                  </a:lnTo>
                  <a:lnTo>
                    <a:pt x="-1374" y="162666"/>
                  </a:lnTo>
                  <a:lnTo>
                    <a:pt x="-1193" y="162666"/>
                  </a:lnTo>
                  <a:cubicBezTo>
                    <a:pt x="-1235" y="162826"/>
                    <a:pt x="-1249" y="162993"/>
                    <a:pt x="-1249" y="163159"/>
                  </a:cubicBezTo>
                  <a:cubicBezTo>
                    <a:pt x="-1249" y="203586"/>
                    <a:pt x="100770" y="236237"/>
                    <a:pt x="226622" y="236237"/>
                  </a:cubicBezTo>
                  <a:cubicBezTo>
                    <a:pt x="352474" y="236237"/>
                    <a:pt x="454493" y="203648"/>
                    <a:pt x="454493" y="163215"/>
                  </a:cubicBezTo>
                  <a:cubicBezTo>
                    <a:pt x="454493" y="163027"/>
                    <a:pt x="454472" y="162847"/>
                    <a:pt x="454437" y="162666"/>
                  </a:cubicBezTo>
                  <a:lnTo>
                    <a:pt x="455132" y="162666"/>
                  </a:lnTo>
                  <a:close/>
                </a:path>
              </a:pathLst>
            </a:custGeom>
            <a:noFill/>
            <a:ln w="9525" cap="rnd">
              <a:solidFill>
                <a:srgbClr val="3E3A39"/>
              </a:solidFill>
              <a:prstDash val="solid"/>
              <a:round/>
            </a:ln>
          </p:spPr>
          <p:txBody>
            <a:bodyPr rtlCol="0" anchor="ctr"/>
            <a:lstStyle/>
            <a:p>
              <a:endParaRPr lang="zh-TW" altLang="en-US"/>
            </a:p>
          </p:txBody>
        </p:sp>
        <p:sp>
          <p:nvSpPr>
            <p:cNvPr id="39" name="手繪多邊形: 圖案 38">
              <a:extLst>
                <a:ext uri="{FF2B5EF4-FFF2-40B4-BE49-F238E27FC236}">
                  <a16:creationId xmlns:a16="http://schemas.microsoft.com/office/drawing/2014/main" id="{AC714B57-65B6-60EC-1C58-8F21E4B64034}"/>
                </a:ext>
              </a:extLst>
            </p:cNvPr>
            <p:cNvSpPr/>
            <p:nvPr/>
          </p:nvSpPr>
          <p:spPr>
            <a:xfrm>
              <a:off x="7200242" y="3532238"/>
              <a:ext cx="455741" cy="146371"/>
            </a:xfrm>
            <a:custGeom>
              <a:avLst/>
              <a:gdLst>
                <a:gd name="connsiteX0" fmla="*/ 454368 w 455741"/>
                <a:gd name="connsiteY0" fmla="*/ 72210 h 146371"/>
                <a:gd name="connsiteX1" fmla="*/ 226497 w 455741"/>
                <a:gd name="connsiteY1" fmla="*/ 145413 h 146371"/>
                <a:gd name="connsiteX2" fmla="*/ -1374 w 455741"/>
                <a:gd name="connsiteY2" fmla="*/ 72210 h 146371"/>
                <a:gd name="connsiteX3" fmla="*/ 226497 w 455741"/>
                <a:gd name="connsiteY3" fmla="*/ -958 h 146371"/>
                <a:gd name="connsiteX4" fmla="*/ 454368 w 455741"/>
                <a:gd name="connsiteY4" fmla="*/ 72210 h 146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741" h="146371">
                  <a:moveTo>
                    <a:pt x="454368" y="72210"/>
                  </a:moveTo>
                  <a:cubicBezTo>
                    <a:pt x="454368" y="112643"/>
                    <a:pt x="352349" y="145413"/>
                    <a:pt x="226497" y="145413"/>
                  </a:cubicBezTo>
                  <a:cubicBezTo>
                    <a:pt x="100645" y="145413"/>
                    <a:pt x="-1374" y="112643"/>
                    <a:pt x="-1374" y="72210"/>
                  </a:cubicBezTo>
                  <a:cubicBezTo>
                    <a:pt x="-1374" y="31776"/>
                    <a:pt x="100645" y="-958"/>
                    <a:pt x="226497" y="-958"/>
                  </a:cubicBezTo>
                  <a:cubicBezTo>
                    <a:pt x="352349" y="-958"/>
                    <a:pt x="454368" y="31783"/>
                    <a:pt x="454368" y="72210"/>
                  </a:cubicBezTo>
                  <a:close/>
                </a:path>
              </a:pathLst>
            </a:custGeom>
            <a:noFill/>
            <a:ln w="9525" cap="rnd">
              <a:solidFill>
                <a:srgbClr val="3E3A39"/>
              </a:solidFill>
              <a:prstDash val="solid"/>
              <a:round/>
            </a:ln>
          </p:spPr>
          <p:txBody>
            <a:bodyPr rtlCol="0" anchor="ctr"/>
            <a:lstStyle/>
            <a:p>
              <a:endParaRPr lang="zh-TW" altLang="en-US"/>
            </a:p>
          </p:txBody>
        </p:sp>
      </p:grpSp>
      <p:cxnSp>
        <p:nvCxnSpPr>
          <p:cNvPr id="27" name="直線接點 26">
            <a:extLst>
              <a:ext uri="{FF2B5EF4-FFF2-40B4-BE49-F238E27FC236}">
                <a16:creationId xmlns:a16="http://schemas.microsoft.com/office/drawing/2014/main" id="{297455CC-3B3B-D5D1-6D3F-32266A1C0AF7}"/>
              </a:ext>
            </a:extLst>
          </p:cNvPr>
          <p:cNvCxnSpPr>
            <a:cxnSpLocks/>
          </p:cNvCxnSpPr>
          <p:nvPr/>
        </p:nvCxnSpPr>
        <p:spPr>
          <a:xfrm>
            <a:off x="7364100" y="3778485"/>
            <a:ext cx="244128" cy="0"/>
          </a:xfrm>
          <a:prstGeom prst="line">
            <a:avLst/>
          </a:prstGeom>
          <a:ln w="12700"/>
        </p:spPr>
        <p:style>
          <a:lnRef idx="1">
            <a:schemeClr val="accent2"/>
          </a:lnRef>
          <a:fillRef idx="0">
            <a:schemeClr val="accent2"/>
          </a:fillRef>
          <a:effectRef idx="0">
            <a:schemeClr val="accent2"/>
          </a:effectRef>
          <a:fontRef idx="minor">
            <a:schemeClr val="tx1"/>
          </a:fontRef>
        </p:style>
      </p:cxnSp>
      <p:pic>
        <p:nvPicPr>
          <p:cNvPr id="29" name="圖片 28">
            <a:extLst>
              <a:ext uri="{FF2B5EF4-FFF2-40B4-BE49-F238E27FC236}">
                <a16:creationId xmlns:a16="http://schemas.microsoft.com/office/drawing/2014/main" id="{AF91A8C7-50F7-9E68-6040-559CB004A28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65403" y="888812"/>
            <a:ext cx="900000" cy="9000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80873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3BD361D-2A5B-4C83-9A84-9A3820B86020}"/>
              </a:ext>
            </a:extLst>
          </p:cNvPr>
          <p:cNvSpPr>
            <a:spLocks noGrp="1"/>
          </p:cNvSpPr>
          <p:nvPr>
            <p:ph type="title"/>
          </p:nvPr>
        </p:nvSpPr>
        <p:spPr/>
        <p:txBody>
          <a:bodyPr/>
          <a:lstStyle/>
          <a:p>
            <a:r>
              <a:rPr lang="en-US" altLang="zh-TW" sz="2800">
                <a:latin typeface="Arial" panose="020B0604020202020204" pitchFamily="34" charset="0"/>
                <a:ea typeface="微軟正黑體" panose="020B0604030504040204" pitchFamily="34" charset="-120"/>
                <a:sym typeface="Arial" panose="020B0604020202020204" pitchFamily="34" charset="0"/>
              </a:rPr>
              <a:t>Compatible with a huge amount of camera models</a:t>
            </a:r>
            <a:endParaRPr lang="zh-TW" sz="2800">
              <a:latin typeface="Arial" panose="020B0604020202020204" pitchFamily="34" charset="0"/>
              <a:ea typeface="微軟正黑體" panose="020B0604030504040204" pitchFamily="34" charset="-120"/>
              <a:sym typeface="Arial" panose="020B0604020202020204" pitchFamily="34" charset="0"/>
            </a:endParaRPr>
          </a:p>
        </p:txBody>
      </p:sp>
      <p:sp>
        <p:nvSpPr>
          <p:cNvPr id="3" name="Google Shape;253;p31">
            <a:extLst>
              <a:ext uri="{FF2B5EF4-FFF2-40B4-BE49-F238E27FC236}">
                <a16:creationId xmlns:a16="http://schemas.microsoft.com/office/drawing/2014/main" id="{0907B73D-1BF4-4485-9BC2-80A66557BE43}"/>
              </a:ext>
            </a:extLst>
          </p:cNvPr>
          <p:cNvSpPr/>
          <p:nvPr/>
        </p:nvSpPr>
        <p:spPr>
          <a:xfrm>
            <a:off x="3151409" y="1402490"/>
            <a:ext cx="2701488" cy="2805600"/>
          </a:xfrm>
          <a:prstGeom prst="rect">
            <a:avLst/>
          </a:prstGeom>
          <a:gradFill flip="none" rotWithShape="1">
            <a:gsLst>
              <a:gs pos="0">
                <a:schemeClr val="accent1">
                  <a:lumMod val="97000"/>
                  <a:lumOff val="3000"/>
                </a:schemeClr>
              </a:gs>
              <a:gs pos="100000">
                <a:schemeClr val="accent1">
                  <a:lumMod val="60000"/>
                  <a:lumOff val="40000"/>
                </a:schemeClr>
              </a:gs>
            </a:gsLst>
            <a:lin ang="16200000" scaled="1"/>
            <a:tileRect/>
          </a:gradFill>
          <a:ln w="28575" cap="flat" cmpd="sng">
            <a:solidFill>
              <a:srgbClr val="74492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5" name="Google Shape;256;p31" descr="PLC Based Industrial Automation in Bangladesh - PLC Bangladesh">
            <a:extLst>
              <a:ext uri="{FF2B5EF4-FFF2-40B4-BE49-F238E27FC236}">
                <a16:creationId xmlns:a16="http://schemas.microsoft.com/office/drawing/2014/main" id="{EF4A1EAB-F8D9-4CEE-9312-E0CD052D5006}"/>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l="24646" r="16935" b="32791"/>
          <a:stretch/>
        </p:blipFill>
        <p:spPr>
          <a:xfrm>
            <a:off x="3181063" y="2285730"/>
            <a:ext cx="2643065" cy="1854261"/>
          </a:xfrm>
          <a:prstGeom prst="rect">
            <a:avLst/>
          </a:prstGeom>
          <a:noFill/>
          <a:ln>
            <a:noFill/>
          </a:ln>
        </p:spPr>
      </p:pic>
      <p:sp>
        <p:nvSpPr>
          <p:cNvPr id="6" name="Google Shape;257;p31">
            <a:extLst>
              <a:ext uri="{FF2B5EF4-FFF2-40B4-BE49-F238E27FC236}">
                <a16:creationId xmlns:a16="http://schemas.microsoft.com/office/drawing/2014/main" id="{1CDF72E1-9C9B-4B1B-87E6-0ACC36B01084}"/>
              </a:ext>
            </a:extLst>
          </p:cNvPr>
          <p:cNvSpPr/>
          <p:nvPr/>
        </p:nvSpPr>
        <p:spPr>
          <a:xfrm>
            <a:off x="210898" y="1402490"/>
            <a:ext cx="2766000" cy="2805600"/>
          </a:xfrm>
          <a:prstGeom prst="rect">
            <a:avLst/>
          </a:prstGeom>
          <a:gradFill flip="none" rotWithShape="1">
            <a:gsLst>
              <a:gs pos="0">
                <a:schemeClr val="accent1">
                  <a:lumMod val="97000"/>
                  <a:lumOff val="3000"/>
                </a:schemeClr>
              </a:gs>
              <a:gs pos="100000">
                <a:schemeClr val="accent1">
                  <a:lumMod val="60000"/>
                  <a:lumOff val="40000"/>
                </a:schemeClr>
              </a:gs>
            </a:gsLst>
            <a:lin ang="16200000" scaled="1"/>
            <a:tileRect/>
          </a:gradFill>
          <a:ln w="28575" cap="flat" cmpd="sng">
            <a:solidFill>
              <a:srgbClr val="74492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7" name="Google Shape;258;p31">
            <a:extLst>
              <a:ext uri="{FF2B5EF4-FFF2-40B4-BE49-F238E27FC236}">
                <a16:creationId xmlns:a16="http://schemas.microsoft.com/office/drawing/2014/main" id="{C9CF1994-9D49-4DC5-8EF7-DE9E21C129CC}"/>
              </a:ext>
            </a:extLst>
          </p:cNvPr>
          <p:cNvSpPr/>
          <p:nvPr/>
        </p:nvSpPr>
        <p:spPr>
          <a:xfrm>
            <a:off x="210874" y="1015316"/>
            <a:ext cx="2766000" cy="399300"/>
          </a:xfrm>
          <a:prstGeom prst="rect">
            <a:avLst/>
          </a:prstGeom>
          <a:solidFill>
            <a:srgbClr val="744922"/>
          </a:solidFill>
          <a:ln w="38100" cap="flat" cmpd="sng">
            <a:solidFill>
              <a:srgbClr val="74492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1300"/>
            </a:pPr>
            <a:r>
              <a:rPr lang="en-US" altLang="zh-TW" b="1">
                <a:solidFill>
                  <a:schemeClr val="accent1"/>
                </a:solidFill>
                <a:latin typeface="Arial" panose="020B0604020202020204" pitchFamily="34" charset="0"/>
                <a:ea typeface="微軟正黑體" panose="020B0604030504040204" pitchFamily="34" charset="-120"/>
                <a:cs typeface="Calibri"/>
                <a:sym typeface="Arial" panose="020B0604020202020204" pitchFamily="34" charset="0"/>
              </a:rPr>
              <a:t>Over 180 Brands​</a:t>
            </a:r>
          </a:p>
        </p:txBody>
      </p:sp>
      <p:pic>
        <p:nvPicPr>
          <p:cNvPr id="8" name="Google Shape;259;p31">
            <a:extLst>
              <a:ext uri="{FF2B5EF4-FFF2-40B4-BE49-F238E27FC236}">
                <a16:creationId xmlns:a16="http://schemas.microsoft.com/office/drawing/2014/main" id="{A29FD50A-0C29-468B-B1EC-DFA93D1FA2CF}"/>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519542" y="1417227"/>
            <a:ext cx="2189401" cy="836351"/>
          </a:xfrm>
          <a:prstGeom prst="rect">
            <a:avLst/>
          </a:prstGeom>
          <a:noFill/>
          <a:ln>
            <a:noFill/>
          </a:ln>
        </p:spPr>
      </p:pic>
      <p:pic>
        <p:nvPicPr>
          <p:cNvPr id="9" name="Google Shape;260;p31">
            <a:extLst>
              <a:ext uri="{FF2B5EF4-FFF2-40B4-BE49-F238E27FC236}">
                <a16:creationId xmlns:a16="http://schemas.microsoft.com/office/drawing/2014/main" id="{FD2780A8-CDCA-4EA5-92EA-2295E98ABCA8}"/>
              </a:ext>
            </a:extLst>
          </p:cNvPr>
          <p:cNvPicPr preferRelativeResize="0"/>
          <p:nvPr/>
        </p:nvPicPr>
        <p:blipFill rotWithShape="1">
          <a:blip r:embed="rId5">
            <a:alphaModFix/>
          </a:blip>
          <a:srcRect/>
          <a:stretch/>
        </p:blipFill>
        <p:spPr>
          <a:xfrm>
            <a:off x="1836589" y="2133775"/>
            <a:ext cx="744051" cy="303911"/>
          </a:xfrm>
          <a:prstGeom prst="rect">
            <a:avLst/>
          </a:prstGeom>
          <a:noFill/>
          <a:ln>
            <a:noFill/>
          </a:ln>
        </p:spPr>
      </p:pic>
      <p:pic>
        <p:nvPicPr>
          <p:cNvPr id="10" name="Google Shape;261;p31">
            <a:extLst>
              <a:ext uri="{FF2B5EF4-FFF2-40B4-BE49-F238E27FC236}">
                <a16:creationId xmlns:a16="http://schemas.microsoft.com/office/drawing/2014/main" id="{32E0194F-AA9B-4080-839D-01B2D5D631FE}"/>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77446" y="3194160"/>
            <a:ext cx="986550" cy="197310"/>
          </a:xfrm>
          <a:prstGeom prst="rect">
            <a:avLst/>
          </a:prstGeom>
          <a:noFill/>
          <a:ln>
            <a:noFill/>
          </a:ln>
        </p:spPr>
      </p:pic>
      <p:pic>
        <p:nvPicPr>
          <p:cNvPr id="11" name="Google Shape;262;p31">
            <a:extLst>
              <a:ext uri="{FF2B5EF4-FFF2-40B4-BE49-F238E27FC236}">
                <a16:creationId xmlns:a16="http://schemas.microsoft.com/office/drawing/2014/main" id="{F53B44B1-EB80-4153-9D38-D3349BEC1D8C}"/>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t="19264" b="15144"/>
          <a:stretch/>
        </p:blipFill>
        <p:spPr>
          <a:xfrm>
            <a:off x="1817869" y="3186738"/>
            <a:ext cx="781493" cy="307479"/>
          </a:xfrm>
          <a:prstGeom prst="rect">
            <a:avLst/>
          </a:prstGeom>
          <a:noFill/>
          <a:ln>
            <a:noFill/>
          </a:ln>
        </p:spPr>
      </p:pic>
      <p:pic>
        <p:nvPicPr>
          <p:cNvPr id="12" name="Google Shape;263;p31">
            <a:extLst>
              <a:ext uri="{FF2B5EF4-FFF2-40B4-BE49-F238E27FC236}">
                <a16:creationId xmlns:a16="http://schemas.microsoft.com/office/drawing/2014/main" id="{F398083D-CA9E-442E-8ADD-497C342A1AE7}"/>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t="35885" b="35423"/>
          <a:stretch/>
        </p:blipFill>
        <p:spPr>
          <a:xfrm>
            <a:off x="1817869" y="2700104"/>
            <a:ext cx="781492" cy="224216"/>
          </a:xfrm>
          <a:prstGeom prst="rect">
            <a:avLst/>
          </a:prstGeom>
          <a:noFill/>
          <a:ln>
            <a:noFill/>
          </a:ln>
        </p:spPr>
      </p:pic>
      <p:pic>
        <p:nvPicPr>
          <p:cNvPr id="13" name="Google Shape;264;p31">
            <a:extLst>
              <a:ext uri="{FF2B5EF4-FFF2-40B4-BE49-F238E27FC236}">
                <a16:creationId xmlns:a16="http://schemas.microsoft.com/office/drawing/2014/main" id="{94F8B00C-ACEC-47A4-9AB6-8B0CC509F047}"/>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t="40416" b="39575"/>
          <a:stretch/>
        </p:blipFill>
        <p:spPr>
          <a:xfrm>
            <a:off x="477446" y="2152364"/>
            <a:ext cx="1007098" cy="201483"/>
          </a:xfrm>
          <a:prstGeom prst="rect">
            <a:avLst/>
          </a:prstGeom>
          <a:noFill/>
          <a:ln>
            <a:noFill/>
          </a:ln>
        </p:spPr>
      </p:pic>
      <p:pic>
        <p:nvPicPr>
          <p:cNvPr id="14" name="Google Shape;265;p31">
            <a:extLst>
              <a:ext uri="{FF2B5EF4-FFF2-40B4-BE49-F238E27FC236}">
                <a16:creationId xmlns:a16="http://schemas.microsoft.com/office/drawing/2014/main" id="{5FE031D7-E5EA-4206-A90D-73B3F0B6CE01}"/>
              </a:ext>
            </a:extLst>
          </p:cNvPr>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527519" y="1576934"/>
            <a:ext cx="945361" cy="230064"/>
          </a:xfrm>
          <a:prstGeom prst="rect">
            <a:avLst/>
          </a:prstGeom>
          <a:noFill/>
          <a:ln>
            <a:noFill/>
          </a:ln>
        </p:spPr>
      </p:pic>
      <p:pic>
        <p:nvPicPr>
          <p:cNvPr id="15" name="Google Shape;266;p31">
            <a:extLst>
              <a:ext uri="{FF2B5EF4-FFF2-40B4-BE49-F238E27FC236}">
                <a16:creationId xmlns:a16="http://schemas.microsoft.com/office/drawing/2014/main" id="{E3DAB21E-2A7D-47C2-B606-5B1045FDD4E2}"/>
              </a:ext>
            </a:extLst>
          </p:cNvPr>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492988" y="2699213"/>
            <a:ext cx="990367" cy="149581"/>
          </a:xfrm>
          <a:prstGeom prst="rect">
            <a:avLst/>
          </a:prstGeom>
          <a:noFill/>
          <a:ln>
            <a:noFill/>
          </a:ln>
        </p:spPr>
      </p:pic>
      <p:pic>
        <p:nvPicPr>
          <p:cNvPr id="16" name="Google Shape;267;p31">
            <a:extLst>
              <a:ext uri="{FF2B5EF4-FFF2-40B4-BE49-F238E27FC236}">
                <a16:creationId xmlns:a16="http://schemas.microsoft.com/office/drawing/2014/main" id="{F4368FA1-9EB1-4445-98F9-0BCEFF195693}"/>
              </a:ext>
            </a:extLst>
          </p:cNvPr>
          <p:cNvPicPr preferRelativeResize="0"/>
          <p:nvPr/>
        </p:nvPicPr>
        <p:blipFill rotWithShape="1">
          <a:blip r:embed="rId12">
            <a:alphaModFix/>
          </a:blip>
          <a:srcRect t="29378" b="30684"/>
          <a:stretch/>
        </p:blipFill>
        <p:spPr>
          <a:xfrm>
            <a:off x="278660" y="3736837"/>
            <a:ext cx="1384116" cy="276369"/>
          </a:xfrm>
          <a:prstGeom prst="rect">
            <a:avLst/>
          </a:prstGeom>
          <a:noFill/>
          <a:ln>
            <a:noFill/>
          </a:ln>
        </p:spPr>
      </p:pic>
      <p:pic>
        <p:nvPicPr>
          <p:cNvPr id="17" name="Google Shape;268;p31">
            <a:extLst>
              <a:ext uri="{FF2B5EF4-FFF2-40B4-BE49-F238E27FC236}">
                <a16:creationId xmlns:a16="http://schemas.microsoft.com/office/drawing/2014/main" id="{25E02ACB-2C5A-42D6-8AE3-B816CF24C244}"/>
              </a:ext>
            </a:extLst>
          </p:cNvPr>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1731339" y="1512574"/>
            <a:ext cx="1025092" cy="358783"/>
          </a:xfrm>
          <a:prstGeom prst="rect">
            <a:avLst/>
          </a:prstGeom>
          <a:noFill/>
          <a:ln>
            <a:noFill/>
          </a:ln>
        </p:spPr>
      </p:pic>
      <p:pic>
        <p:nvPicPr>
          <p:cNvPr id="18" name="Google Shape;269;p31" descr="Brickcom - deltalink">
            <a:extLst>
              <a:ext uri="{FF2B5EF4-FFF2-40B4-BE49-F238E27FC236}">
                <a16:creationId xmlns:a16="http://schemas.microsoft.com/office/drawing/2014/main" id="{A9D05952-F060-40F3-B38F-E67564E6E457}"/>
              </a:ext>
            </a:extLst>
          </p:cNvPr>
          <p:cNvPicPr preferRelativeResize="0"/>
          <p:nvPr/>
        </p:nvPicPr>
        <p:blipFill rotWithShape="1">
          <a:blip r:embed="rId14" cstate="screen">
            <a:alphaModFix/>
            <a:extLst>
              <a:ext uri="{28A0092B-C50C-407E-A947-70E740481C1C}">
                <a14:useLocalDpi xmlns:a14="http://schemas.microsoft.com/office/drawing/2010/main"/>
              </a:ext>
            </a:extLst>
          </a:blip>
          <a:srcRect t="24883" b="22653"/>
          <a:stretch/>
        </p:blipFill>
        <p:spPr>
          <a:xfrm>
            <a:off x="1696827" y="3756637"/>
            <a:ext cx="1023574" cy="243354"/>
          </a:xfrm>
          <a:prstGeom prst="rect">
            <a:avLst/>
          </a:prstGeom>
          <a:noFill/>
          <a:ln>
            <a:noFill/>
          </a:ln>
        </p:spPr>
      </p:pic>
      <p:sp>
        <p:nvSpPr>
          <p:cNvPr id="19" name="Google Shape;270;p31">
            <a:extLst>
              <a:ext uri="{FF2B5EF4-FFF2-40B4-BE49-F238E27FC236}">
                <a16:creationId xmlns:a16="http://schemas.microsoft.com/office/drawing/2014/main" id="{D37CD554-33EA-4C12-8358-9DE7FEE7228A}"/>
              </a:ext>
            </a:extLst>
          </p:cNvPr>
          <p:cNvSpPr/>
          <p:nvPr/>
        </p:nvSpPr>
        <p:spPr>
          <a:xfrm>
            <a:off x="3152296" y="1015316"/>
            <a:ext cx="2700600" cy="399300"/>
          </a:xfrm>
          <a:prstGeom prst="rect">
            <a:avLst/>
          </a:prstGeom>
          <a:solidFill>
            <a:srgbClr val="744922"/>
          </a:solidFill>
          <a:ln w="38100" cap="flat" cmpd="sng">
            <a:solidFill>
              <a:srgbClr val="74492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1300"/>
            </a:pPr>
            <a:r>
              <a:rPr lang="en-US" altLang="zh-CN" b="1">
                <a:solidFill>
                  <a:schemeClr val="accent1"/>
                </a:solidFill>
                <a:latin typeface="Arial" panose="020B0604020202020204" pitchFamily="34" charset="0"/>
                <a:ea typeface="微軟正黑體" panose="020B0604030504040204" pitchFamily="34" charset="-120"/>
                <a:cs typeface="Calibri"/>
                <a:sym typeface="Arial" panose="020B0604020202020204" pitchFamily="34" charset="0"/>
              </a:rPr>
              <a:t>Over 6,700 Models​</a:t>
            </a:r>
          </a:p>
        </p:txBody>
      </p:sp>
      <p:sp>
        <p:nvSpPr>
          <p:cNvPr id="20" name="Google Shape;271;p31">
            <a:extLst>
              <a:ext uri="{FF2B5EF4-FFF2-40B4-BE49-F238E27FC236}">
                <a16:creationId xmlns:a16="http://schemas.microsoft.com/office/drawing/2014/main" id="{1B160E1B-1441-4C67-934F-87EE9526CDEB}"/>
              </a:ext>
            </a:extLst>
          </p:cNvPr>
          <p:cNvSpPr/>
          <p:nvPr/>
        </p:nvSpPr>
        <p:spPr>
          <a:xfrm>
            <a:off x="6031532" y="1402490"/>
            <a:ext cx="2903014" cy="2805600"/>
          </a:xfrm>
          <a:prstGeom prst="rect">
            <a:avLst/>
          </a:prstGeom>
          <a:gradFill flip="none" rotWithShape="1">
            <a:gsLst>
              <a:gs pos="0">
                <a:schemeClr val="accent1">
                  <a:lumMod val="97000"/>
                  <a:lumOff val="3000"/>
                </a:schemeClr>
              </a:gs>
              <a:gs pos="100000">
                <a:schemeClr val="accent1">
                  <a:lumMod val="60000"/>
                  <a:lumOff val="40000"/>
                </a:schemeClr>
              </a:gs>
            </a:gsLst>
            <a:lin ang="16200000" scaled="1"/>
            <a:tileRect/>
          </a:gradFill>
          <a:ln w="28575" cap="flat" cmpd="sng">
            <a:solidFill>
              <a:srgbClr val="74492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 name="Google Shape;272;p31">
            <a:extLst>
              <a:ext uri="{FF2B5EF4-FFF2-40B4-BE49-F238E27FC236}">
                <a16:creationId xmlns:a16="http://schemas.microsoft.com/office/drawing/2014/main" id="{638A9431-A6C3-4CBD-A67A-26D4D797D44B}"/>
              </a:ext>
            </a:extLst>
          </p:cNvPr>
          <p:cNvSpPr/>
          <p:nvPr/>
        </p:nvSpPr>
        <p:spPr>
          <a:xfrm>
            <a:off x="6031532" y="1015316"/>
            <a:ext cx="2903014" cy="399300"/>
          </a:xfrm>
          <a:prstGeom prst="rect">
            <a:avLst/>
          </a:prstGeom>
          <a:solidFill>
            <a:srgbClr val="744922"/>
          </a:solidFill>
          <a:ln w="38100" cap="flat" cmpd="sng">
            <a:solidFill>
              <a:srgbClr val="74492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2000"/>
              <a:buFont typeface="Arial"/>
              <a:buNone/>
            </a:pPr>
            <a:r>
              <a:rPr lang="en-US" b="1" i="0" u="none" strike="noStrike" cap="none">
                <a:solidFill>
                  <a:schemeClr val="accent1"/>
                </a:solidFill>
                <a:latin typeface="Arial" panose="020B0604020202020204" pitchFamily="34" charset="0"/>
                <a:ea typeface="微軟正黑體" panose="020B0604030504040204" pitchFamily="34" charset="-120"/>
                <a:cs typeface="Calibri"/>
                <a:sym typeface="Arial" panose="020B0604020202020204" pitchFamily="34" charset="0"/>
              </a:rPr>
              <a:t>ONVIF Profile Supported​</a:t>
            </a:r>
          </a:p>
        </p:txBody>
      </p:sp>
      <p:pic>
        <p:nvPicPr>
          <p:cNvPr id="22" name="Google Shape;273;p31" descr="一張含有 文字, 美工圖案 的圖片&#10;&#10;自動產生的描述">
            <a:extLst>
              <a:ext uri="{FF2B5EF4-FFF2-40B4-BE49-F238E27FC236}">
                <a16:creationId xmlns:a16="http://schemas.microsoft.com/office/drawing/2014/main" id="{958E7C43-CF9F-444C-9A43-04E1C7E64DE3}"/>
              </a:ext>
            </a:extLst>
          </p:cNvPr>
          <p:cNvPicPr preferRelativeResize="0"/>
          <p:nvPr/>
        </p:nvPicPr>
        <p:blipFill rotWithShape="1">
          <a:blip r:embed="rId15">
            <a:alphaModFix/>
          </a:blip>
          <a:srcRect/>
          <a:stretch/>
        </p:blipFill>
        <p:spPr>
          <a:xfrm>
            <a:off x="6260717" y="1694116"/>
            <a:ext cx="2440400" cy="488080"/>
          </a:xfrm>
          <a:prstGeom prst="rect">
            <a:avLst/>
          </a:prstGeom>
          <a:noFill/>
          <a:ln>
            <a:noFill/>
          </a:ln>
        </p:spPr>
      </p:pic>
      <p:sp>
        <p:nvSpPr>
          <p:cNvPr id="25" name="文字方塊 24">
            <a:extLst>
              <a:ext uri="{FF2B5EF4-FFF2-40B4-BE49-F238E27FC236}">
                <a16:creationId xmlns:a16="http://schemas.microsoft.com/office/drawing/2014/main" id="{2DD74B77-2BBD-41C5-97C5-09824C4D9C27}"/>
              </a:ext>
            </a:extLst>
          </p:cNvPr>
          <p:cNvSpPr txBox="1"/>
          <p:nvPr/>
        </p:nvSpPr>
        <p:spPr>
          <a:xfrm>
            <a:off x="6467646" y="2506317"/>
            <a:ext cx="2116666" cy="646331"/>
          </a:xfrm>
          <a:prstGeom prst="rect">
            <a:avLst/>
          </a:prstGeom>
          <a:solidFill>
            <a:srgbClr val="74492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800" b="1">
                <a:solidFill>
                  <a:schemeClr val="accent1"/>
                </a:solidFill>
                <a:latin typeface="Arial" panose="020B0604020202020204" pitchFamily="34" charset="0"/>
                <a:ea typeface="微軟正黑體" panose="020B0604030504040204" pitchFamily="34" charset="-120"/>
                <a:cs typeface="Calibri"/>
                <a:sym typeface="Arial" panose="020B0604020202020204" pitchFamily="34" charset="0"/>
              </a:rPr>
              <a:t>RTSP Stream</a:t>
            </a:r>
            <a:endParaRPr lang="en-US" altLang="zh-TW" b="1">
              <a:solidFill>
                <a:schemeClr val="accent1"/>
              </a:solidFill>
              <a:latin typeface="Arial" panose="020B0604020202020204" pitchFamily="34" charset="0"/>
              <a:ea typeface="微軟正黑體" panose="020B0604030504040204" pitchFamily="34" charset="-120"/>
              <a:sym typeface="Arial" panose="020B0604020202020204" pitchFamily="34" charset="0"/>
            </a:endParaRPr>
          </a:p>
          <a:p>
            <a:pPr algn="ctr"/>
            <a:r>
              <a:rPr lang="en-US" altLang="zh-TW" sz="1800" b="1">
                <a:solidFill>
                  <a:schemeClr val="accent1"/>
                </a:solidFill>
                <a:latin typeface="Arial" panose="020B0604020202020204" pitchFamily="34" charset="0"/>
                <a:ea typeface="微軟正黑體" panose="020B0604030504040204" pitchFamily="34" charset="-120"/>
                <a:cs typeface="Calibri"/>
                <a:sym typeface="Arial" panose="020B0604020202020204" pitchFamily="34" charset="0"/>
              </a:rPr>
              <a:t>Input / Output</a:t>
            </a:r>
            <a:endParaRPr lang="en-US" b="1">
              <a:solidFill>
                <a:schemeClr val="accen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6" name="文字方塊 25">
            <a:extLst>
              <a:ext uri="{FF2B5EF4-FFF2-40B4-BE49-F238E27FC236}">
                <a16:creationId xmlns:a16="http://schemas.microsoft.com/office/drawing/2014/main" id="{AE96A411-5CF5-4C87-BF05-72C0690161DD}"/>
              </a:ext>
            </a:extLst>
          </p:cNvPr>
          <p:cNvSpPr txBox="1"/>
          <p:nvPr/>
        </p:nvSpPr>
        <p:spPr>
          <a:xfrm>
            <a:off x="6467646" y="3273897"/>
            <a:ext cx="2116666" cy="646331"/>
          </a:xfrm>
          <a:prstGeom prst="rect">
            <a:avLst/>
          </a:prstGeom>
          <a:solidFill>
            <a:srgbClr val="74492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800" b="1">
                <a:solidFill>
                  <a:schemeClr val="accent1"/>
                </a:solidFill>
                <a:latin typeface="Arial" panose="020B0604020202020204" pitchFamily="34" charset="0"/>
                <a:ea typeface="微軟正黑體" panose="020B0604030504040204" pitchFamily="34" charset="-120"/>
                <a:cs typeface="Calibri"/>
                <a:sym typeface="Arial" panose="020B0604020202020204" pitchFamily="34" charset="0"/>
              </a:rPr>
              <a:t>RTMP Stream</a:t>
            </a:r>
            <a:endParaRPr lang="zh-TW" altLang="en-US">
              <a:solidFill>
                <a:schemeClr val="accent1"/>
              </a:solidFill>
              <a:latin typeface="Arial" panose="020B0604020202020204" pitchFamily="34" charset="0"/>
              <a:ea typeface="微軟正黑體" panose="020B0604030504040204" pitchFamily="34" charset="-120"/>
              <a:sym typeface="Arial" panose="020B0604020202020204" pitchFamily="34" charset="0"/>
            </a:endParaRPr>
          </a:p>
          <a:p>
            <a:pPr algn="ctr"/>
            <a:r>
              <a:rPr lang="en-US" altLang="zh-TW" sz="1800" b="1">
                <a:solidFill>
                  <a:schemeClr val="accent1"/>
                </a:solidFill>
                <a:latin typeface="Arial" panose="020B0604020202020204" pitchFamily="34" charset="0"/>
                <a:ea typeface="微軟正黑體" panose="020B0604030504040204" pitchFamily="34" charset="-120"/>
                <a:cs typeface="Calibri"/>
                <a:sym typeface="Arial" panose="020B0604020202020204" pitchFamily="34" charset="0"/>
              </a:rPr>
              <a:t>Input</a:t>
            </a:r>
          </a:p>
        </p:txBody>
      </p:sp>
      <p:sp>
        <p:nvSpPr>
          <p:cNvPr id="27" name="Google Shape;255;p31">
            <a:hlinkClick r:id="rId16"/>
            <a:extLst>
              <a:ext uri="{FF2B5EF4-FFF2-40B4-BE49-F238E27FC236}">
                <a16:creationId xmlns:a16="http://schemas.microsoft.com/office/drawing/2014/main" id="{D8791B38-91A7-49CD-838E-25CE09BDA520}"/>
              </a:ext>
            </a:extLst>
          </p:cNvPr>
          <p:cNvSpPr txBox="1"/>
          <p:nvPr/>
        </p:nvSpPr>
        <p:spPr>
          <a:xfrm>
            <a:off x="1864167" y="4239702"/>
            <a:ext cx="5415666" cy="28451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050"/>
              <a:buFont typeface="Arial"/>
              <a:buNone/>
            </a:pPr>
            <a:r>
              <a:rPr lang="en" sz="1000" b="0" i="0" strike="noStrike" cap="none">
                <a:solidFill>
                  <a:schemeClr val="tx2"/>
                </a:solidFill>
                <a:latin typeface="Arial" panose="020B0604020202020204" pitchFamily="34" charset="0"/>
                <a:ea typeface="微軟正黑體" panose="020B0604030504040204" pitchFamily="34" charset="-120"/>
                <a:cs typeface="Calibri"/>
                <a:sym typeface="Arial" panose="020B0604020202020204" pitchFamily="34" charset="0"/>
                <a:hlinkClick r:id="rId16">
                  <a:extLst>
                    <a:ext uri="{A12FA001-AC4F-418D-AE19-62706E023703}">
                      <ahyp:hlinkClr xmlns:ahyp="http://schemas.microsoft.com/office/drawing/2018/hyperlinkcolor" val="tx"/>
                    </a:ext>
                  </a:extLst>
                </a:hlinkClick>
              </a:rPr>
              <a:t>https://www.qnap.com/en/compatibility-qvr-pro</a:t>
            </a:r>
            <a:endParaRPr lang="zh-TW" altLang="en-US" sz="1000" b="0" i="0" strike="noStrike" cap="none">
              <a:solidFill>
                <a:schemeClr val="tx2"/>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Tree>
    <p:extLst>
      <p:ext uri="{BB962C8B-B14F-4D97-AF65-F5344CB8AC3E}">
        <p14:creationId xmlns:p14="http://schemas.microsoft.com/office/powerpoint/2010/main" val="1509419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5EA0ECE-F15D-46AF-8880-1B43D029202F}"/>
              </a:ext>
            </a:extLst>
          </p:cNvPr>
          <p:cNvSpPr>
            <a:spLocks noGrp="1"/>
          </p:cNvSpPr>
          <p:nvPr>
            <p:ph type="title"/>
          </p:nvPr>
        </p:nvSpPr>
        <p:spPr>
          <a:xfrm>
            <a:off x="143152" y="173263"/>
            <a:ext cx="8833240" cy="642167"/>
          </a:xfrm>
        </p:spPr>
        <p:txBody>
          <a:bodyPr/>
          <a:lstStyle/>
          <a:p>
            <a:pPr algn="ctr"/>
            <a:r>
              <a:rPr lang="en-US" altLang="zh-TW">
                <a:sym typeface="Arial" panose="020B0604020202020204" pitchFamily="34" charset="0"/>
              </a:rPr>
              <a:t>Unified interface for live view &amp; playback​, anywhere with a PC or mobile device</a:t>
            </a:r>
            <a:endParaRPr lang="zh-TW" altLang="en-US">
              <a:sym typeface="Arial" panose="020B0604020202020204" pitchFamily="34" charset="0"/>
            </a:endParaRPr>
          </a:p>
        </p:txBody>
      </p:sp>
      <p:pic>
        <p:nvPicPr>
          <p:cNvPr id="3" name="Google Shape;303;p33">
            <a:extLst>
              <a:ext uri="{FF2B5EF4-FFF2-40B4-BE49-F238E27FC236}">
                <a16:creationId xmlns:a16="http://schemas.microsoft.com/office/drawing/2014/main" id="{C1DCF97E-F741-4B5A-B2E5-716C22D507EB}"/>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51901" y="1402379"/>
            <a:ext cx="4594032" cy="2338742"/>
          </a:xfrm>
          <a:prstGeom prst="rect">
            <a:avLst/>
          </a:prstGeom>
          <a:noFill/>
          <a:ln>
            <a:noFill/>
          </a:ln>
        </p:spPr>
      </p:pic>
      <p:sp>
        <p:nvSpPr>
          <p:cNvPr id="4" name="Google Shape;304;p33">
            <a:extLst>
              <a:ext uri="{FF2B5EF4-FFF2-40B4-BE49-F238E27FC236}">
                <a16:creationId xmlns:a16="http://schemas.microsoft.com/office/drawing/2014/main" id="{35D09121-751C-4A07-B201-E5106E3338AF}"/>
              </a:ext>
            </a:extLst>
          </p:cNvPr>
          <p:cNvSpPr txBox="1"/>
          <p:nvPr/>
        </p:nvSpPr>
        <p:spPr>
          <a:xfrm>
            <a:off x="751901" y="1006265"/>
            <a:ext cx="6856161" cy="400079"/>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CN">
                <a:solidFill>
                  <a:schemeClr val="tx2"/>
                </a:solidFill>
                <a:latin typeface="Arial" panose="020B0604020202020204" pitchFamily="34" charset="0"/>
                <a:ea typeface="微軟正黑體" panose="020B0604030504040204" pitchFamily="34" charset="-120"/>
                <a:cs typeface="Open Sans"/>
                <a:sym typeface="Arial" panose="020B0604020202020204" pitchFamily="34" charset="0"/>
              </a:rPr>
              <a:t>Monitor the live view of multiple channels and playback on 1 single interface. </a:t>
            </a:r>
          </a:p>
        </p:txBody>
      </p:sp>
      <p:sp>
        <p:nvSpPr>
          <p:cNvPr id="6" name="Google Shape;316;p33">
            <a:extLst>
              <a:ext uri="{FF2B5EF4-FFF2-40B4-BE49-F238E27FC236}">
                <a16:creationId xmlns:a16="http://schemas.microsoft.com/office/drawing/2014/main" id="{0D882A50-6E4E-4C79-8ED9-161A4F2FD018}"/>
              </a:ext>
            </a:extLst>
          </p:cNvPr>
          <p:cNvSpPr txBox="1"/>
          <p:nvPr/>
        </p:nvSpPr>
        <p:spPr>
          <a:xfrm>
            <a:off x="5403866" y="3705576"/>
            <a:ext cx="3606407" cy="369302"/>
          </a:xfrm>
          <a:prstGeom prst="rect">
            <a:avLst/>
          </a:prstGeom>
          <a:noFill/>
          <a:ln w="12700">
            <a:solidFill>
              <a:srgbClr val="80FCFF"/>
            </a:solid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sz="1200" b="1">
                <a:solidFill>
                  <a:schemeClr val="tx2"/>
                </a:solidFill>
                <a:latin typeface="Arial" panose="020B0604020202020204" pitchFamily="34" charset="0"/>
                <a:ea typeface="微軟正黑體" panose="020B0604030504040204" pitchFamily="34" charset="-120"/>
                <a:sym typeface="Arial" panose="020B0604020202020204" pitchFamily="34" charset="0"/>
              </a:rPr>
              <a:t>1 click to jump to the</a:t>
            </a:r>
            <a:r>
              <a:rPr lang="zh-TW" altLang="en-US" sz="1200" b="1">
                <a:solidFill>
                  <a:schemeClr val="tx2"/>
                </a:solidFill>
                <a:latin typeface="Arial" panose="020B0604020202020204" pitchFamily="34" charset="0"/>
                <a:ea typeface="微軟正黑體" panose="020B0604030504040204" pitchFamily="34" charset="-120"/>
                <a:sym typeface="Arial" panose="020B0604020202020204" pitchFamily="34" charset="0"/>
              </a:rPr>
              <a:t> </a:t>
            </a:r>
            <a:r>
              <a:rPr lang="en-US" altLang="zh-TW" sz="1200" b="1">
                <a:solidFill>
                  <a:schemeClr val="tx2"/>
                </a:solidFill>
                <a:latin typeface="Arial" panose="020B0604020202020204" pitchFamily="34" charset="0"/>
                <a:ea typeface="微軟正黑體" panose="020B0604030504040204" pitchFamily="34" charset="-120"/>
                <a:sym typeface="Arial" panose="020B0604020202020204" pitchFamily="34" charset="0"/>
              </a:rPr>
              <a:t>previous playback time​​</a:t>
            </a:r>
          </a:p>
        </p:txBody>
      </p:sp>
      <p:pic>
        <p:nvPicPr>
          <p:cNvPr id="8" name="Google Shape;318;p33">
            <a:extLst>
              <a:ext uri="{FF2B5EF4-FFF2-40B4-BE49-F238E27FC236}">
                <a16:creationId xmlns:a16="http://schemas.microsoft.com/office/drawing/2014/main" id="{15C787E8-644B-46CE-9AC5-F0BF602423F3}"/>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1406225" y="3384357"/>
            <a:ext cx="3379411" cy="650100"/>
          </a:xfrm>
          <a:prstGeom prst="rect">
            <a:avLst/>
          </a:prstGeom>
          <a:noFill/>
          <a:ln>
            <a:noFill/>
          </a:ln>
          <a:effectLst>
            <a:outerShdw blurRad="57150" dist="19050" dir="5400000" algn="bl" rotWithShape="0">
              <a:srgbClr val="000000">
                <a:alpha val="50000"/>
              </a:srgbClr>
            </a:outerShdw>
          </a:effectLst>
        </p:spPr>
      </p:pic>
      <p:sp>
        <p:nvSpPr>
          <p:cNvPr id="10" name="Google Shape;320;p33">
            <a:extLst>
              <a:ext uri="{FF2B5EF4-FFF2-40B4-BE49-F238E27FC236}">
                <a16:creationId xmlns:a16="http://schemas.microsoft.com/office/drawing/2014/main" id="{F433C5D2-9A6D-442B-B418-E51B8CAFC2BA}"/>
              </a:ext>
            </a:extLst>
          </p:cNvPr>
          <p:cNvSpPr/>
          <p:nvPr/>
        </p:nvSpPr>
        <p:spPr>
          <a:xfrm>
            <a:off x="1346553" y="3348858"/>
            <a:ext cx="1089469" cy="248249"/>
          </a:xfrm>
          <a:prstGeom prst="rect">
            <a:avLst/>
          </a:prstGeom>
          <a:noFill/>
          <a:ln w="28575" cap="flat" cmpd="sng">
            <a:solidFill>
              <a:srgbClr val="92D05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lang="zh-TW" altLang="en-US">
              <a:solidFill>
                <a:schemeClr val="tx2"/>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1" name="Google Shape;321;p33">
            <a:extLst>
              <a:ext uri="{FF2B5EF4-FFF2-40B4-BE49-F238E27FC236}">
                <a16:creationId xmlns:a16="http://schemas.microsoft.com/office/drawing/2014/main" id="{A1CEF076-ECF1-4964-A670-DE3DB0F5C9D8}"/>
              </a:ext>
            </a:extLst>
          </p:cNvPr>
          <p:cNvSpPr/>
          <p:nvPr/>
        </p:nvSpPr>
        <p:spPr>
          <a:xfrm>
            <a:off x="2517705" y="3695416"/>
            <a:ext cx="2042067" cy="385441"/>
          </a:xfrm>
          <a:prstGeom prst="rect">
            <a:avLst/>
          </a:prstGeom>
          <a:noFill/>
          <a:ln w="28575" cap="flat" cmpd="sng">
            <a:solidFill>
              <a:srgbClr val="80FCF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lang="zh-TW" altLang="en-US">
              <a:solidFill>
                <a:schemeClr val="tx2"/>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12" name="Google Shape;322;p33">
            <a:extLst>
              <a:ext uri="{FF2B5EF4-FFF2-40B4-BE49-F238E27FC236}">
                <a16:creationId xmlns:a16="http://schemas.microsoft.com/office/drawing/2014/main" id="{3B0820C1-EAEF-4A03-A850-0E751AE98680}"/>
              </a:ext>
            </a:extLst>
          </p:cNvPr>
          <p:cNvCxnSpPr>
            <a:cxnSpLocks/>
            <a:stCxn id="16" idx="3"/>
            <a:endCxn id="20" idx="1"/>
          </p:cNvCxnSpPr>
          <p:nvPr/>
        </p:nvCxnSpPr>
        <p:spPr>
          <a:xfrm flipV="1">
            <a:off x="2814485" y="2014086"/>
            <a:ext cx="2625475" cy="1458896"/>
          </a:xfrm>
          <a:prstGeom prst="bentConnector3">
            <a:avLst>
              <a:gd name="adj1" fmla="val 50000"/>
            </a:avLst>
          </a:prstGeom>
          <a:noFill/>
          <a:ln w="19050" cap="flat" cmpd="sng">
            <a:solidFill>
              <a:srgbClr val="FF00FF"/>
            </a:solidFill>
            <a:prstDash val="solid"/>
            <a:round/>
            <a:headEnd type="none" w="med" len="med"/>
            <a:tailEnd type="oval" w="med" len="med"/>
          </a:ln>
        </p:spPr>
      </p:cxnSp>
      <p:sp>
        <p:nvSpPr>
          <p:cNvPr id="16" name="Google Shape;323;p33">
            <a:extLst>
              <a:ext uri="{FF2B5EF4-FFF2-40B4-BE49-F238E27FC236}">
                <a16:creationId xmlns:a16="http://schemas.microsoft.com/office/drawing/2014/main" id="{B4945CD7-B560-4BDE-8FB1-1B527A4FE982}"/>
              </a:ext>
            </a:extLst>
          </p:cNvPr>
          <p:cNvSpPr/>
          <p:nvPr/>
        </p:nvSpPr>
        <p:spPr>
          <a:xfrm>
            <a:off x="2489359" y="3348857"/>
            <a:ext cx="325126" cy="248249"/>
          </a:xfrm>
          <a:prstGeom prst="rect">
            <a:avLst/>
          </a:prstGeom>
          <a:noFill/>
          <a:ln w="28575" cap="flat" cmpd="sng">
            <a:solidFill>
              <a:srgbClr val="FF00F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lang="zh-TW" altLang="en-US">
              <a:solidFill>
                <a:schemeClr val="tx2"/>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 name="Google Shape;327;p33">
            <a:extLst>
              <a:ext uri="{FF2B5EF4-FFF2-40B4-BE49-F238E27FC236}">
                <a16:creationId xmlns:a16="http://schemas.microsoft.com/office/drawing/2014/main" id="{A030602A-8221-4BB9-9D57-1089367733B9}"/>
              </a:ext>
            </a:extLst>
          </p:cNvPr>
          <p:cNvSpPr txBox="1"/>
          <p:nvPr/>
        </p:nvSpPr>
        <p:spPr>
          <a:xfrm>
            <a:off x="5393284" y="2828488"/>
            <a:ext cx="3164119" cy="369302"/>
          </a:xfrm>
          <a:prstGeom prst="rect">
            <a:avLst/>
          </a:prstGeom>
          <a:noFill/>
          <a:ln w="12700">
            <a:solidFill>
              <a:srgbClr val="EA3EF7"/>
            </a:solid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L="0" indent="0">
              <a:buNone/>
              <a:defRPr sz="1200" b="1">
                <a:solidFill>
                  <a:srgbClr val="75FFFF"/>
                </a:solidFil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CN">
                <a:solidFill>
                  <a:schemeClr val="tx2"/>
                </a:solidFill>
                <a:latin typeface="Arial" panose="020B0604020202020204" pitchFamily="34" charset="0"/>
                <a:ea typeface="微軟正黑體" panose="020B0604030504040204" pitchFamily="34" charset="-120"/>
                <a:sym typeface="Arial" panose="020B0604020202020204" pitchFamily="34" charset="0"/>
              </a:rPr>
              <a:t>1-click to sync playback all video views​​</a:t>
            </a:r>
          </a:p>
        </p:txBody>
      </p:sp>
      <p:sp>
        <p:nvSpPr>
          <p:cNvPr id="19" name="Google Shape;329;p33">
            <a:extLst>
              <a:ext uri="{FF2B5EF4-FFF2-40B4-BE49-F238E27FC236}">
                <a16:creationId xmlns:a16="http://schemas.microsoft.com/office/drawing/2014/main" id="{576B568F-6C17-4EBE-9397-56149D758052}"/>
              </a:ext>
            </a:extLst>
          </p:cNvPr>
          <p:cNvSpPr/>
          <p:nvPr/>
        </p:nvSpPr>
        <p:spPr>
          <a:xfrm>
            <a:off x="1406226" y="2107570"/>
            <a:ext cx="1398392" cy="729300"/>
          </a:xfrm>
          <a:prstGeom prst="rect">
            <a:avLst/>
          </a:prstGeom>
          <a:noFill/>
          <a:ln w="28575" cap="flat" cmpd="sng">
            <a:solidFill>
              <a:srgbClr val="80FCF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lang="zh-TW" altLang="en-US">
              <a:solidFill>
                <a:schemeClr val="tx2"/>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20" name="Google Shape;330;p33">
            <a:extLst>
              <a:ext uri="{FF2B5EF4-FFF2-40B4-BE49-F238E27FC236}">
                <a16:creationId xmlns:a16="http://schemas.microsoft.com/office/drawing/2014/main" id="{09E11167-4730-447D-B910-4BF94708EBA7}"/>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l="15813" t="5561" r="2673" b="11561"/>
          <a:stretch/>
        </p:blipFill>
        <p:spPr>
          <a:xfrm>
            <a:off x="5439960" y="1411337"/>
            <a:ext cx="2168102" cy="1205497"/>
          </a:xfrm>
          <a:prstGeom prst="rect">
            <a:avLst/>
          </a:prstGeom>
          <a:noFill/>
          <a:ln w="28575" cap="flat" cmpd="sng">
            <a:solidFill>
              <a:srgbClr val="FF00FF"/>
            </a:solidFill>
            <a:prstDash val="solid"/>
            <a:round/>
            <a:headEnd type="none" w="sm" len="sm"/>
            <a:tailEnd type="none" w="sm" len="sm"/>
          </a:ln>
        </p:spPr>
      </p:pic>
      <p:pic>
        <p:nvPicPr>
          <p:cNvPr id="21" name="Google Shape;331;p33">
            <a:extLst>
              <a:ext uri="{FF2B5EF4-FFF2-40B4-BE49-F238E27FC236}">
                <a16:creationId xmlns:a16="http://schemas.microsoft.com/office/drawing/2014/main" id="{40578CA0-09A7-455E-A2D2-3F4DF1B4D444}"/>
              </a:ext>
            </a:extLst>
          </p:cNvPr>
          <p:cNvPicPr preferRelativeResize="0"/>
          <p:nvPr/>
        </p:nvPicPr>
        <p:blipFill>
          <a:blip r:embed="rId6">
            <a:alphaModFix/>
          </a:blip>
          <a:stretch>
            <a:fillRect/>
          </a:stretch>
        </p:blipFill>
        <p:spPr>
          <a:xfrm>
            <a:off x="6223861" y="1713940"/>
            <a:ext cx="600300" cy="600300"/>
          </a:xfrm>
          <a:prstGeom prst="rect">
            <a:avLst/>
          </a:prstGeom>
          <a:noFill/>
          <a:ln>
            <a:noFill/>
          </a:ln>
        </p:spPr>
      </p:pic>
      <p:cxnSp>
        <p:nvCxnSpPr>
          <p:cNvPr id="22" name="接點: 肘形 21">
            <a:extLst>
              <a:ext uri="{FF2B5EF4-FFF2-40B4-BE49-F238E27FC236}">
                <a16:creationId xmlns:a16="http://schemas.microsoft.com/office/drawing/2014/main" id="{DD8626C0-AABE-4556-8840-36788F7B21F0}"/>
              </a:ext>
            </a:extLst>
          </p:cNvPr>
          <p:cNvCxnSpPr>
            <a:cxnSpLocks/>
            <a:stCxn id="19" idx="3"/>
            <a:endCxn id="11" idx="0"/>
          </p:cNvCxnSpPr>
          <p:nvPr/>
        </p:nvCxnSpPr>
        <p:spPr>
          <a:xfrm>
            <a:off x="2804618" y="2472220"/>
            <a:ext cx="734121" cy="1223196"/>
          </a:xfrm>
          <a:prstGeom prst="bentConnector2">
            <a:avLst/>
          </a:prstGeom>
          <a:noFill/>
          <a:ln w="19050" cap="flat" cmpd="sng">
            <a:solidFill>
              <a:srgbClr val="80FCFF"/>
            </a:solidFill>
            <a:prstDash val="solid"/>
            <a:round/>
            <a:headEnd type="none" w="sm" len="sm"/>
            <a:tailEnd type="oval" w="sm" len="sm"/>
          </a:ln>
        </p:spPr>
      </p:cxnSp>
      <p:cxnSp>
        <p:nvCxnSpPr>
          <p:cNvPr id="23" name="接點: 肘形 21">
            <a:extLst>
              <a:ext uri="{FF2B5EF4-FFF2-40B4-BE49-F238E27FC236}">
                <a16:creationId xmlns:a16="http://schemas.microsoft.com/office/drawing/2014/main" id="{A74DC33B-DEAE-D64F-BFF7-340A316BB9D3}"/>
              </a:ext>
            </a:extLst>
          </p:cNvPr>
          <p:cNvCxnSpPr>
            <a:cxnSpLocks/>
            <a:stCxn id="11" idx="3"/>
            <a:endCxn id="6" idx="1"/>
          </p:cNvCxnSpPr>
          <p:nvPr/>
        </p:nvCxnSpPr>
        <p:spPr>
          <a:xfrm>
            <a:off x="4559772" y="3888137"/>
            <a:ext cx="844094" cy="2090"/>
          </a:xfrm>
          <a:prstGeom prst="bentConnector3">
            <a:avLst>
              <a:gd name="adj1" fmla="val 50000"/>
            </a:avLst>
          </a:prstGeom>
          <a:noFill/>
          <a:ln w="19050" cap="flat" cmpd="sng">
            <a:solidFill>
              <a:srgbClr val="80FCFF"/>
            </a:solidFill>
            <a:prstDash val="solid"/>
            <a:round/>
            <a:headEnd type="none" w="sm" len="sm"/>
            <a:tailEnd type="oval" w="med" len="med"/>
          </a:ln>
        </p:spPr>
      </p:cxnSp>
      <p:sp>
        <p:nvSpPr>
          <p:cNvPr id="24" name="Google Shape;316;p33">
            <a:extLst>
              <a:ext uri="{FF2B5EF4-FFF2-40B4-BE49-F238E27FC236}">
                <a16:creationId xmlns:a16="http://schemas.microsoft.com/office/drawing/2014/main" id="{1CA48213-66B2-3447-BED9-BC73DAAF4874}"/>
              </a:ext>
            </a:extLst>
          </p:cNvPr>
          <p:cNvSpPr txBox="1"/>
          <p:nvPr/>
        </p:nvSpPr>
        <p:spPr>
          <a:xfrm>
            <a:off x="870253" y="4168177"/>
            <a:ext cx="3463208" cy="369302"/>
          </a:xfrm>
          <a:prstGeom prst="rect">
            <a:avLst/>
          </a:prstGeom>
          <a:noFill/>
          <a:ln w="12700">
            <a:solidFill>
              <a:srgbClr val="92D050"/>
            </a:solid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L="0" indent="0">
              <a:buNone/>
              <a:defRPr sz="1200" b="1">
                <a:solidFill>
                  <a:srgbClr val="75FFFF"/>
                </a:solidFil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a:solidFill>
                  <a:schemeClr val="tx2"/>
                </a:solidFill>
                <a:latin typeface="Arial" panose="020B0604020202020204" pitchFamily="34" charset="0"/>
                <a:ea typeface="微軟正黑體" panose="020B0604030504040204" pitchFamily="34" charset="-120"/>
                <a:sym typeface="Arial" panose="020B0604020202020204" pitchFamily="34" charset="0"/>
              </a:rPr>
              <a:t>1 click to switch between Live &amp; Playback​​</a:t>
            </a:r>
          </a:p>
        </p:txBody>
      </p:sp>
      <p:cxnSp>
        <p:nvCxnSpPr>
          <p:cNvPr id="39" name="接點: 肘形 21">
            <a:extLst>
              <a:ext uri="{FF2B5EF4-FFF2-40B4-BE49-F238E27FC236}">
                <a16:creationId xmlns:a16="http://schemas.microsoft.com/office/drawing/2014/main" id="{05F62A5E-0CDC-164C-AAF8-F47F7905B82D}"/>
              </a:ext>
            </a:extLst>
          </p:cNvPr>
          <p:cNvCxnSpPr>
            <a:cxnSpLocks/>
            <a:stCxn id="10" idx="2"/>
          </p:cNvCxnSpPr>
          <p:nvPr/>
        </p:nvCxnSpPr>
        <p:spPr>
          <a:xfrm>
            <a:off x="1891288" y="3597107"/>
            <a:ext cx="0" cy="571070"/>
          </a:xfrm>
          <a:prstGeom prst="straightConnector1">
            <a:avLst/>
          </a:prstGeom>
          <a:noFill/>
          <a:ln w="19050" cap="flat" cmpd="sng">
            <a:solidFill>
              <a:srgbClr val="92D050"/>
            </a:solidFill>
            <a:prstDash val="solid"/>
            <a:round/>
            <a:headEnd type="none" w="sm" len="sm"/>
            <a:tailEnd type="oval" w="med" len="med"/>
          </a:ln>
        </p:spPr>
      </p:cxnSp>
      <p:cxnSp>
        <p:nvCxnSpPr>
          <p:cNvPr id="42" name="接點: 肘形 21">
            <a:extLst>
              <a:ext uri="{FF2B5EF4-FFF2-40B4-BE49-F238E27FC236}">
                <a16:creationId xmlns:a16="http://schemas.microsoft.com/office/drawing/2014/main" id="{1244C8F2-81CD-344F-A058-4532257BB3A3}"/>
              </a:ext>
            </a:extLst>
          </p:cNvPr>
          <p:cNvCxnSpPr>
            <a:cxnSpLocks/>
            <a:stCxn id="20" idx="2"/>
          </p:cNvCxnSpPr>
          <p:nvPr/>
        </p:nvCxnSpPr>
        <p:spPr>
          <a:xfrm>
            <a:off x="6524011" y="2616834"/>
            <a:ext cx="0" cy="211654"/>
          </a:xfrm>
          <a:prstGeom prst="straightConnector1">
            <a:avLst/>
          </a:prstGeom>
          <a:noFill/>
          <a:ln w="19050" cap="flat" cmpd="sng">
            <a:solidFill>
              <a:srgbClr val="FF00FF"/>
            </a:solidFill>
            <a:prstDash val="solid"/>
            <a:round/>
            <a:headEnd type="none" w="med" len="med"/>
            <a:tailEnd type="oval" w="med" len="med"/>
          </a:ln>
        </p:spPr>
      </p:cxnSp>
    </p:spTree>
    <p:extLst>
      <p:ext uri="{BB962C8B-B14F-4D97-AF65-F5344CB8AC3E}">
        <p14:creationId xmlns:p14="http://schemas.microsoft.com/office/powerpoint/2010/main" val="2717537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DAFE242-E9B7-4B83-9D96-E0B0410432BD}"/>
              </a:ext>
            </a:extLst>
          </p:cNvPr>
          <p:cNvSpPr>
            <a:spLocks noGrp="1"/>
          </p:cNvSpPr>
          <p:nvPr>
            <p:ph type="title"/>
          </p:nvPr>
        </p:nvSpPr>
        <p:spPr>
          <a:xfrm>
            <a:off x="152994" y="182080"/>
            <a:ext cx="8991006" cy="642167"/>
          </a:xfrm>
        </p:spPr>
        <p:txBody>
          <a:bodyPr/>
          <a:lstStyle/>
          <a:p>
            <a:r>
              <a:rPr lang="en-US" altLang="zh-TW">
                <a:sym typeface="Arial" panose="020B0604020202020204" pitchFamily="34" charset="0"/>
              </a:rPr>
              <a:t>Silent NAS: </a:t>
            </a:r>
            <a:r>
              <a:rPr lang="en-US" altLang="zh-TW" sz="2200">
                <a:sym typeface="Arial" panose="020B0604020202020204" pitchFamily="34" charset="0"/>
              </a:rPr>
              <a:t>Avoid noise damage to health and productivity</a:t>
            </a:r>
            <a:endParaRPr lang="zh-TW" altLang="en-US" sz="2200">
              <a:sym typeface="Arial" panose="020B0604020202020204" pitchFamily="34" charset="0"/>
            </a:endParaRPr>
          </a:p>
        </p:txBody>
      </p:sp>
      <p:sp>
        <p:nvSpPr>
          <p:cNvPr id="25" name="文字方塊 24">
            <a:extLst>
              <a:ext uri="{FF2B5EF4-FFF2-40B4-BE49-F238E27FC236}">
                <a16:creationId xmlns:a16="http://schemas.microsoft.com/office/drawing/2014/main" id="{E4467336-68DC-7C93-FE35-4A1924FA11EC}"/>
              </a:ext>
            </a:extLst>
          </p:cNvPr>
          <p:cNvSpPr txBox="1"/>
          <p:nvPr/>
        </p:nvSpPr>
        <p:spPr>
          <a:xfrm>
            <a:off x="235410" y="765104"/>
            <a:ext cx="8668407" cy="2227982"/>
          </a:xfrm>
          <a:prstGeom prst="rect">
            <a:avLst/>
          </a:prstGeom>
          <a:noFill/>
        </p:spPr>
        <p:txBody>
          <a:bodyPr wrap="square">
            <a:spAutoFit/>
          </a:bodyPr>
          <a:lstStyle/>
          <a:p>
            <a:pPr>
              <a:lnSpc>
                <a:spcPct val="130000"/>
              </a:lnSpc>
              <a:spcBef>
                <a:spcPts val="600"/>
              </a:spcBef>
            </a:pPr>
            <a:r>
              <a:rPr lang="en-US" altLang="zh-TW" sz="1200">
                <a:solidFill>
                  <a:schemeClr val="tx2"/>
                </a:solidFill>
                <a:latin typeface="Arial" panose="020B0604020202020204" pitchFamily="34" charset="0"/>
                <a:ea typeface="微軟正黑體" panose="020B0604030504040204" pitchFamily="34" charset="-120"/>
                <a:cs typeface="+mn-ea"/>
              </a:rPr>
              <a:t>Noise has obvious hazards to human health and even work efficiency. According to the WHO noise guidelines for Europe released (2018), tonal noise in ventilation systems can negatively impact human health. Studies have shown that long-term exposure to this sound increases the risk of high blood pressure, cardiac arrest, tinnitus, hearing damage, sleep problems, and stress. That noise also negatively impacts children's cognitive development. See also Interface (2019), a global commercial flooring company, conducted workplace research revealing how sound and acoustics affect employees in commercial environments. The survey, conducted in partnership with Radius Global Market Research, revealed that noise affects and negatively affects 69% of employees' focus, productivity, and creativity. Most NAS have installed fans. It will make a noise. QNAP has designed a TS-410E 2.5-inch SSD NAS that is completely silent and suitable for various sound-sensitive environments, eliminating all doubts about the above hazards.</a:t>
            </a:r>
            <a:endParaRPr lang="zh-TW" altLang="en-US" sz="1200">
              <a:solidFill>
                <a:schemeClr val="tx2"/>
              </a:solidFill>
              <a:latin typeface="Arial" panose="020B0604020202020204" pitchFamily="34" charset="0"/>
              <a:ea typeface="微軟正黑體" panose="020B0604030504040204" pitchFamily="34" charset="-120"/>
              <a:cs typeface="+mn-ea"/>
            </a:endParaRPr>
          </a:p>
        </p:txBody>
      </p:sp>
      <p:sp>
        <p:nvSpPr>
          <p:cNvPr id="23" name="Google Shape;298;p34">
            <a:extLst>
              <a:ext uri="{FF2B5EF4-FFF2-40B4-BE49-F238E27FC236}">
                <a16:creationId xmlns:a16="http://schemas.microsoft.com/office/drawing/2014/main" id="{C6E3EC9C-0DD5-42AA-F135-0CC95881FD14}"/>
              </a:ext>
            </a:extLst>
          </p:cNvPr>
          <p:cNvSpPr txBox="1">
            <a:spLocks/>
          </p:cNvSpPr>
          <p:nvPr/>
        </p:nvSpPr>
        <p:spPr>
          <a:xfrm>
            <a:off x="1309416" y="3711256"/>
            <a:ext cx="2473829" cy="5824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SzPts val="935"/>
              <a:buNone/>
            </a:pPr>
            <a:r>
              <a:rPr lang="en-US" altLang="zh-TW" sz="1800" b="1">
                <a:solidFill>
                  <a:srgbClr val="744922"/>
                </a:solidFill>
                <a:latin typeface="Arial"/>
                <a:ea typeface="微軟正黑體"/>
                <a:cs typeface="+mn-ea"/>
              </a:rPr>
              <a:t>Hearing loss</a:t>
            </a:r>
            <a:endParaRPr lang="en-US" altLang="zh-TW" sz="1800" b="1">
              <a:solidFill>
                <a:srgbClr val="744922"/>
              </a:solidFill>
              <a:latin typeface="Arial"/>
              <a:ea typeface="微軟正黑體"/>
              <a:cs typeface="+mn-ea"/>
              <a:sym typeface="Arial" panose="020B0604020202020204" pitchFamily="34" charset="0"/>
            </a:endParaRPr>
          </a:p>
        </p:txBody>
      </p:sp>
      <p:sp>
        <p:nvSpPr>
          <p:cNvPr id="24" name="Google Shape;298;p34">
            <a:extLst>
              <a:ext uri="{FF2B5EF4-FFF2-40B4-BE49-F238E27FC236}">
                <a16:creationId xmlns:a16="http://schemas.microsoft.com/office/drawing/2014/main" id="{E24F4955-DAC1-9322-4C25-79E5A3F2D41F}"/>
              </a:ext>
            </a:extLst>
          </p:cNvPr>
          <p:cNvSpPr txBox="1">
            <a:spLocks/>
          </p:cNvSpPr>
          <p:nvPr/>
        </p:nvSpPr>
        <p:spPr>
          <a:xfrm>
            <a:off x="4040945" y="3734169"/>
            <a:ext cx="2473829" cy="5824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SzPts val="935"/>
              <a:buNone/>
            </a:pPr>
            <a:r>
              <a:rPr lang="en-US" altLang="zh-TW" sz="1800" b="1">
                <a:solidFill>
                  <a:srgbClr val="744922"/>
                </a:solidFill>
                <a:latin typeface="Arial"/>
                <a:ea typeface="微軟正黑體"/>
                <a:cs typeface="+mn-ea"/>
                <a:sym typeface="Arial" panose="020B0604020202020204" pitchFamily="34" charset="0"/>
              </a:rPr>
              <a:t>Health hazard</a:t>
            </a:r>
          </a:p>
        </p:txBody>
      </p:sp>
      <p:sp>
        <p:nvSpPr>
          <p:cNvPr id="26" name="Google Shape;298;p34">
            <a:extLst>
              <a:ext uri="{FF2B5EF4-FFF2-40B4-BE49-F238E27FC236}">
                <a16:creationId xmlns:a16="http://schemas.microsoft.com/office/drawing/2014/main" id="{CB606EA3-7BED-EDBB-6FB2-31843A565687}"/>
              </a:ext>
            </a:extLst>
          </p:cNvPr>
          <p:cNvSpPr txBox="1">
            <a:spLocks/>
          </p:cNvSpPr>
          <p:nvPr/>
        </p:nvSpPr>
        <p:spPr>
          <a:xfrm>
            <a:off x="6834750" y="3703031"/>
            <a:ext cx="2473829" cy="5824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SzPts val="935"/>
              <a:buNone/>
            </a:pPr>
            <a:r>
              <a:rPr lang="en-US" altLang="zh-TW" sz="1800" b="1">
                <a:solidFill>
                  <a:srgbClr val="744922"/>
                </a:solidFill>
                <a:latin typeface="Arial"/>
                <a:ea typeface="微軟正黑體"/>
                <a:cs typeface="+mn-ea"/>
                <a:sym typeface="Arial" panose="020B0604020202020204" pitchFamily="34" charset="0"/>
              </a:rPr>
              <a:t>Low productivity</a:t>
            </a:r>
          </a:p>
        </p:txBody>
      </p:sp>
      <p:pic>
        <p:nvPicPr>
          <p:cNvPr id="7" name="圖形 6">
            <a:extLst>
              <a:ext uri="{FF2B5EF4-FFF2-40B4-BE49-F238E27FC236}">
                <a16:creationId xmlns:a16="http://schemas.microsoft.com/office/drawing/2014/main" id="{80B8657E-42F4-D83A-B0BD-44D0F3A41EA3}"/>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43025" y="3527207"/>
            <a:ext cx="910389" cy="950553"/>
          </a:xfrm>
          <a:prstGeom prst="rect">
            <a:avLst/>
          </a:prstGeom>
        </p:spPr>
      </p:pic>
      <p:pic>
        <p:nvPicPr>
          <p:cNvPr id="9" name="圖形 8">
            <a:extLst>
              <a:ext uri="{FF2B5EF4-FFF2-40B4-BE49-F238E27FC236}">
                <a16:creationId xmlns:a16="http://schemas.microsoft.com/office/drawing/2014/main" id="{AE86EA9F-89CD-EB4C-89C9-CE2C5293295D}"/>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004671" y="3488487"/>
            <a:ext cx="1073818" cy="1073818"/>
          </a:xfrm>
          <a:prstGeom prst="rect">
            <a:avLst/>
          </a:prstGeom>
        </p:spPr>
      </p:pic>
      <p:pic>
        <p:nvPicPr>
          <p:cNvPr id="11" name="圖形 10">
            <a:extLst>
              <a:ext uri="{FF2B5EF4-FFF2-40B4-BE49-F238E27FC236}">
                <a16:creationId xmlns:a16="http://schemas.microsoft.com/office/drawing/2014/main" id="{D619D437-28B4-A396-64BC-BB17B99C847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736200" y="3527207"/>
            <a:ext cx="1073819" cy="934102"/>
          </a:xfrm>
          <a:prstGeom prst="rect">
            <a:avLst/>
          </a:prstGeom>
        </p:spPr>
      </p:pic>
      <p:sp>
        <p:nvSpPr>
          <p:cNvPr id="13" name="文字方塊 12">
            <a:extLst>
              <a:ext uri="{FF2B5EF4-FFF2-40B4-BE49-F238E27FC236}">
                <a16:creationId xmlns:a16="http://schemas.microsoft.com/office/drawing/2014/main" id="{BB995FE5-2F40-13FD-FE8A-83204CC112A9}"/>
              </a:ext>
            </a:extLst>
          </p:cNvPr>
          <p:cNvSpPr txBox="1"/>
          <p:nvPr/>
        </p:nvSpPr>
        <p:spPr>
          <a:xfrm>
            <a:off x="322599" y="2978659"/>
            <a:ext cx="8070034" cy="548548"/>
          </a:xfrm>
          <a:prstGeom prst="rect">
            <a:avLst/>
          </a:prstGeom>
          <a:noFill/>
        </p:spPr>
        <p:txBody>
          <a:bodyPr wrap="square">
            <a:spAutoFit/>
          </a:bodyPr>
          <a:lstStyle/>
          <a:p>
            <a:pPr marL="0" marR="0" lvl="0" indent="0" algn="l" defTabSz="914400" rtl="0" eaLnBrk="1" fontAlgn="auto" latinLnBrk="0" hangingPunct="1">
              <a:lnSpc>
                <a:spcPct val="130000"/>
              </a:lnSpc>
              <a:spcBef>
                <a:spcPts val="600"/>
              </a:spcBef>
              <a:spcAft>
                <a:spcPts val="0"/>
              </a:spcAft>
              <a:buClr>
                <a:srgbClr val="000000"/>
              </a:buClr>
              <a:buSzTx/>
              <a:buFont typeface="Arial"/>
              <a:buNone/>
              <a:tabLst/>
              <a:defRPr/>
            </a:pPr>
            <a:r>
              <a:rPr kumimoji="0" lang="en-US" altLang="zh-TW" sz="1000" b="0" i="0" u="none" strike="noStrike" kern="0" cap="none" spc="0" normalizeH="0" baseline="0" noProof="0">
                <a:ln>
                  <a:noFill/>
                </a:ln>
                <a:solidFill>
                  <a:srgbClr val="2B2929"/>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Link: </a:t>
            </a:r>
            <a:r>
              <a:rPr kumimoji="0" lang="en-US" altLang="zh-TW" sz="1000" b="0" i="0" u="none" strike="noStrike" kern="0" cap="none" spc="0" normalizeH="0" baseline="0" noProof="0">
                <a:ln>
                  <a:noFill/>
                </a:ln>
                <a:solidFill>
                  <a:srgbClr val="2B2929"/>
                </a:solidFill>
                <a:effectLst/>
                <a:uLnTx/>
                <a:uFillTx/>
                <a:latin typeface="Arial" panose="020B0604020202020204" pitchFamily="34" charset="0"/>
                <a:ea typeface="微軟正黑體" panose="020B0604030504040204" pitchFamily="34" charset="-120"/>
                <a:cs typeface="+mn-ea"/>
                <a:sym typeface="Arial" panose="020B0604020202020204" pitchFamily="34" charset="0"/>
                <a:hlinkClick r:id="rId9"/>
              </a:rPr>
              <a:t>https://www.who.int/europe/health-topics/noise#tab=tab_1</a:t>
            </a:r>
            <a:endParaRPr kumimoji="0" lang="en-US" altLang="zh-TW" sz="1000" b="0" i="0" u="none" strike="noStrike" kern="0" cap="none" spc="0" normalizeH="0" baseline="0" noProof="0">
              <a:ln>
                <a:noFill/>
              </a:ln>
              <a:solidFill>
                <a:srgbClr val="2B2929"/>
              </a:solidFill>
              <a:effectLst/>
              <a:uLnTx/>
              <a:uFillTx/>
              <a:latin typeface="Arial" panose="020B0604020202020204" pitchFamily="34" charset="0"/>
              <a:ea typeface="微軟正黑體" panose="020B0604030504040204" pitchFamily="34" charset="-120"/>
              <a:cs typeface="+mn-ea"/>
              <a:sym typeface="Arial" panose="020B0604020202020204" pitchFamily="34" charset="0"/>
            </a:endParaRPr>
          </a:p>
          <a:p>
            <a:pPr marL="0" marR="0" lvl="0" indent="0" algn="l" defTabSz="914400" rtl="0" eaLnBrk="1" fontAlgn="auto" latinLnBrk="0" hangingPunct="1">
              <a:lnSpc>
                <a:spcPct val="130000"/>
              </a:lnSpc>
              <a:spcBef>
                <a:spcPts val="600"/>
              </a:spcBef>
              <a:spcAft>
                <a:spcPts val="0"/>
              </a:spcAft>
              <a:buClr>
                <a:srgbClr val="000000"/>
              </a:buClr>
              <a:buSzTx/>
              <a:buFont typeface="Arial"/>
              <a:buNone/>
              <a:tabLst/>
              <a:defRPr/>
            </a:pPr>
            <a:r>
              <a:rPr kumimoji="0" lang="zh-TW" altLang="en-US" sz="1000" b="0" i="0" u="none" strike="noStrike" kern="0" cap="none" spc="0" normalizeH="0" baseline="0" noProof="0">
                <a:ln>
                  <a:noFill/>
                </a:ln>
                <a:solidFill>
                  <a:srgbClr val="2B2929"/>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         </a:t>
            </a:r>
            <a:r>
              <a:rPr kumimoji="0" lang="en-US" altLang="zh-TW" sz="1000" b="0" i="0" u="none" strike="noStrike" kern="0" cap="none" spc="0" normalizeH="0" baseline="0" noProof="0">
                <a:ln>
                  <a:noFill/>
                </a:ln>
                <a:solidFill>
                  <a:srgbClr val="2B2929"/>
                </a:solidFill>
                <a:effectLst/>
                <a:uLnTx/>
                <a:uFillTx/>
                <a:latin typeface="Arial" panose="020B0604020202020204" pitchFamily="34" charset="0"/>
                <a:ea typeface="微軟正黑體" panose="020B0604030504040204" pitchFamily="34" charset="-120"/>
                <a:cs typeface="+mn-ea"/>
                <a:sym typeface="Arial" panose="020B0604020202020204" pitchFamily="34" charset="0"/>
                <a:hlinkClick r:id="rId10"/>
              </a:rPr>
              <a:t>https://www.interface.com/US/en-US/about/press-room/Acoustics-Office-Study</a:t>
            </a:r>
            <a:endParaRPr kumimoji="0" lang="en-US" altLang="zh-TW" sz="1000" b="0" i="0" u="none" strike="noStrike" kern="0" cap="none" spc="0" normalizeH="0" baseline="0" noProof="0">
              <a:ln>
                <a:noFill/>
              </a:ln>
              <a:solidFill>
                <a:srgbClr val="2B2929"/>
              </a:solidFill>
              <a:effectLst/>
              <a:uLnTx/>
              <a:uFillTx/>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772926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p:txBody>
          <a:bodyPr/>
          <a:lstStyle/>
          <a:p>
            <a:r>
              <a:rPr lang="en-US" altLang="zh-TW">
                <a:sym typeface="Arial" panose="020B0604020202020204" pitchFamily="34" charset="0"/>
              </a:rPr>
              <a:t>Surveillance Client </a:t>
            </a:r>
            <a:r>
              <a:rPr lang="en-US" altLang="zh-TW" sz="2400">
                <a:sym typeface="Arial" panose="020B0604020202020204" pitchFamily="34" charset="0"/>
              </a:rPr>
              <a:t>for mobile and home environment​</a:t>
            </a:r>
            <a:endParaRPr lang="en-US" altLang="zh-CN">
              <a:sym typeface="Arial" panose="020B0604020202020204" pitchFamily="34" charset="0"/>
            </a:endParaRPr>
          </a:p>
        </p:txBody>
      </p:sp>
      <p:sp>
        <p:nvSpPr>
          <p:cNvPr id="16" name="文字方塊 15">
            <a:extLst>
              <a:ext uri="{FF2B5EF4-FFF2-40B4-BE49-F238E27FC236}">
                <a16:creationId xmlns:a16="http://schemas.microsoft.com/office/drawing/2014/main" id="{8B0723ED-BDEB-465B-B049-82DBF5A25335}"/>
              </a:ext>
            </a:extLst>
          </p:cNvPr>
          <p:cNvSpPr txBox="1"/>
          <p:nvPr/>
        </p:nvSpPr>
        <p:spPr>
          <a:xfrm>
            <a:off x="1224331" y="1005378"/>
            <a:ext cx="297923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744922"/>
                </a:solidFill>
                <a:latin typeface="Arial" panose="020B0604020202020204" pitchFamily="34" charset="0"/>
                <a:ea typeface="微軟正黑體" panose="020B0604030504040204" pitchFamily="34" charset="-120"/>
                <a:sym typeface="Arial" panose="020B0604020202020204" pitchFamily="34" charset="0"/>
              </a:rPr>
              <a:t>QVR</a:t>
            </a:r>
            <a:r>
              <a:rPr lang="zh-TW" sz="2000" b="1">
                <a:solidFill>
                  <a:srgbClr val="744922"/>
                </a:solidFill>
                <a:latin typeface="Arial" panose="020B0604020202020204" pitchFamily="34" charset="0"/>
                <a:ea typeface="微軟正黑體" panose="020B0604030504040204" pitchFamily="34" charset="-120"/>
                <a:sym typeface="Arial" panose="020B0604020202020204" pitchFamily="34" charset="0"/>
              </a:rPr>
              <a:t> </a:t>
            </a:r>
            <a:r>
              <a:rPr lang="en-US" sz="2000" b="1">
                <a:solidFill>
                  <a:srgbClr val="744922"/>
                </a:solidFill>
                <a:latin typeface="Arial" panose="020B0604020202020204" pitchFamily="34" charset="0"/>
                <a:ea typeface="微軟正黑體" panose="020B0604030504040204" pitchFamily="34" charset="-120"/>
                <a:sym typeface="Arial" panose="020B0604020202020204" pitchFamily="34" charset="0"/>
              </a:rPr>
              <a:t>Pro</a:t>
            </a:r>
            <a:r>
              <a:rPr lang="zh-TW" sz="2000" b="1">
                <a:solidFill>
                  <a:srgbClr val="744922"/>
                </a:solidFill>
                <a:latin typeface="Arial" panose="020B0604020202020204" pitchFamily="34" charset="0"/>
                <a:ea typeface="微軟正黑體" panose="020B0604030504040204" pitchFamily="34" charset="-120"/>
                <a:sym typeface="Arial" panose="020B0604020202020204" pitchFamily="34" charset="0"/>
              </a:rPr>
              <a:t> </a:t>
            </a:r>
            <a:r>
              <a:rPr lang="en-US" sz="2000" b="1">
                <a:solidFill>
                  <a:srgbClr val="744922"/>
                </a:solidFill>
                <a:latin typeface="Arial" panose="020B0604020202020204" pitchFamily="34" charset="0"/>
                <a:ea typeface="微軟正黑體" panose="020B0604030504040204" pitchFamily="34" charset="-120"/>
                <a:sym typeface="Arial" panose="020B0604020202020204" pitchFamily="34" charset="0"/>
              </a:rPr>
              <a:t>Client</a:t>
            </a:r>
          </a:p>
          <a:p>
            <a:r>
              <a:rPr lang="en-US" altLang="zh-TW" sz="1200" b="1">
                <a:solidFill>
                  <a:schemeClr val="tx2"/>
                </a:solidFill>
                <a:latin typeface="Arial" panose="020B0604020202020204" pitchFamily="34" charset="0"/>
                <a:ea typeface="微軟正黑體" panose="020B0604030504040204" pitchFamily="34" charset="-120"/>
                <a:sym typeface="Arial" panose="020B0604020202020204" pitchFamily="34" charset="0"/>
              </a:rPr>
              <a:t>Mobile device recording and playback</a:t>
            </a:r>
          </a:p>
        </p:txBody>
      </p:sp>
      <p:sp>
        <p:nvSpPr>
          <p:cNvPr id="14" name="文字方塊 13">
            <a:extLst>
              <a:ext uri="{FF2B5EF4-FFF2-40B4-BE49-F238E27FC236}">
                <a16:creationId xmlns:a16="http://schemas.microsoft.com/office/drawing/2014/main" id="{8497052E-E9B4-4FB3-8342-314093920A59}"/>
              </a:ext>
            </a:extLst>
          </p:cNvPr>
          <p:cNvSpPr txBox="1"/>
          <p:nvPr/>
        </p:nvSpPr>
        <p:spPr>
          <a:xfrm>
            <a:off x="5653003" y="979170"/>
            <a:ext cx="257427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744922"/>
                </a:solidFill>
                <a:latin typeface="Arial" panose="020B0604020202020204" pitchFamily="34" charset="0"/>
                <a:ea typeface="微軟正黑體" panose="020B0604030504040204" pitchFamily="34" charset="-120"/>
                <a:sym typeface="Arial" panose="020B0604020202020204" pitchFamily="34" charset="0"/>
              </a:rPr>
              <a:t>QVR Viewer</a:t>
            </a:r>
          </a:p>
          <a:p>
            <a:r>
              <a:rPr lang="en-US" sz="1200" b="1">
                <a:solidFill>
                  <a:schemeClr val="tx2"/>
                </a:solidFill>
                <a:latin typeface="Arial" panose="020B0604020202020204" pitchFamily="34" charset="0"/>
                <a:ea typeface="微軟正黑體" panose="020B0604030504040204" pitchFamily="34" charset="-120"/>
                <a:sym typeface="Arial" panose="020B0604020202020204" pitchFamily="34" charset="0"/>
              </a:rPr>
              <a:t>Apple TV Monitoring App</a:t>
            </a:r>
            <a:endParaRPr lang="en-US" sz="16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7" name="群組 6">
            <a:extLst>
              <a:ext uri="{FF2B5EF4-FFF2-40B4-BE49-F238E27FC236}">
                <a16:creationId xmlns:a16="http://schemas.microsoft.com/office/drawing/2014/main" id="{3AC98CC2-D3CB-4578-9675-F5FEE3DD57C5}"/>
              </a:ext>
            </a:extLst>
          </p:cNvPr>
          <p:cNvGrpSpPr/>
          <p:nvPr/>
        </p:nvGrpSpPr>
        <p:grpSpPr>
          <a:xfrm>
            <a:off x="615329" y="2523419"/>
            <a:ext cx="2533597" cy="1935668"/>
            <a:chOff x="2190203" y="2874433"/>
            <a:chExt cx="2171770" cy="1659232"/>
          </a:xfrm>
        </p:grpSpPr>
        <p:sp>
          <p:nvSpPr>
            <p:cNvPr id="8" name="矩形 7">
              <a:extLst>
                <a:ext uri="{FF2B5EF4-FFF2-40B4-BE49-F238E27FC236}">
                  <a16:creationId xmlns:a16="http://schemas.microsoft.com/office/drawing/2014/main" id="{C0FDDBEF-20F6-49B4-B170-FBC5146B314F}"/>
                </a:ext>
              </a:extLst>
            </p:cNvPr>
            <p:cNvSpPr/>
            <p:nvPr/>
          </p:nvSpPr>
          <p:spPr>
            <a:xfrm>
              <a:off x="2246877" y="2942912"/>
              <a:ext cx="2054190" cy="152227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9" name="圖片 3" descr="一張含有 文字, 電子用品, 顯示, 標誌 的圖片&#10;&#10;自動產生的描述">
              <a:extLst>
                <a:ext uri="{FF2B5EF4-FFF2-40B4-BE49-F238E27FC236}">
                  <a16:creationId xmlns:a16="http://schemas.microsoft.com/office/drawing/2014/main" id="{F693DF06-FD1C-420B-ACB6-2B395EEC51D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105" r="3105"/>
            <a:stretch/>
          </p:blipFill>
          <p:spPr>
            <a:xfrm>
              <a:off x="2223592" y="3182614"/>
              <a:ext cx="2113458" cy="1042870"/>
            </a:xfrm>
            <a:prstGeom prst="rect">
              <a:avLst/>
            </a:prstGeom>
          </p:spPr>
        </p:pic>
        <p:pic>
          <p:nvPicPr>
            <p:cNvPr id="10" name="圖片 9">
              <a:extLst>
                <a:ext uri="{FF2B5EF4-FFF2-40B4-BE49-F238E27FC236}">
                  <a16:creationId xmlns:a16="http://schemas.microsoft.com/office/drawing/2014/main" id="{01CA439B-88E0-48DF-AB9D-94AB3CFC157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90203" y="2874433"/>
              <a:ext cx="2171770" cy="1659232"/>
            </a:xfrm>
            <a:prstGeom prst="rect">
              <a:avLst/>
            </a:prstGeom>
          </p:spPr>
        </p:pic>
      </p:grpSp>
      <p:grpSp>
        <p:nvGrpSpPr>
          <p:cNvPr id="11" name="群組 10">
            <a:extLst>
              <a:ext uri="{FF2B5EF4-FFF2-40B4-BE49-F238E27FC236}">
                <a16:creationId xmlns:a16="http://schemas.microsoft.com/office/drawing/2014/main" id="{939EBA3F-60B0-4532-921E-585A0089C759}"/>
              </a:ext>
            </a:extLst>
          </p:cNvPr>
          <p:cNvGrpSpPr/>
          <p:nvPr/>
        </p:nvGrpSpPr>
        <p:grpSpPr>
          <a:xfrm>
            <a:off x="3040084" y="2197633"/>
            <a:ext cx="846944" cy="1705526"/>
            <a:chOff x="392301" y="1510362"/>
            <a:chExt cx="1366649" cy="2752075"/>
          </a:xfrm>
        </p:grpSpPr>
        <p:pic>
          <p:nvPicPr>
            <p:cNvPr id="13" name="圖片 2" descr="一張含有 文字, 監視器, 螢幕, 螢幕擷取畫面 的圖片&#10;&#10;自動產生的描述">
              <a:extLst>
                <a:ext uri="{FF2B5EF4-FFF2-40B4-BE49-F238E27FC236}">
                  <a16:creationId xmlns:a16="http://schemas.microsoft.com/office/drawing/2014/main" id="{0B77F65C-BE1D-4B95-8B2E-E8024ED5BC1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9574" y="1523854"/>
              <a:ext cx="1251958" cy="2699039"/>
            </a:xfrm>
            <a:prstGeom prst="roundRect">
              <a:avLst>
                <a:gd name="adj" fmla="val 13453"/>
              </a:avLst>
            </a:prstGeom>
            <a:solidFill>
              <a:srgbClr val="F7F8FB"/>
            </a:solidFill>
            <a:ln>
              <a:noFill/>
            </a:ln>
            <a:effectLst>
              <a:outerShdw blurRad="63500" dist="152400" dir="8100000" algn="tr" rotWithShape="0">
                <a:srgbClr val="09000C">
                  <a:alpha val="77000"/>
                </a:srgbClr>
              </a:outerShdw>
            </a:effectLst>
          </p:spPr>
        </p:pic>
        <p:pic>
          <p:nvPicPr>
            <p:cNvPr id="15" name="圖片 14">
              <a:extLst>
                <a:ext uri="{FF2B5EF4-FFF2-40B4-BE49-F238E27FC236}">
                  <a16:creationId xmlns:a16="http://schemas.microsoft.com/office/drawing/2014/main" id="{2A384ACB-405F-48C2-9301-93302B81BB5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2301" y="1510362"/>
              <a:ext cx="1366649" cy="2752075"/>
            </a:xfrm>
            <a:prstGeom prst="rect">
              <a:avLst/>
            </a:prstGeom>
          </p:spPr>
        </p:pic>
      </p:grpSp>
      <p:grpSp>
        <p:nvGrpSpPr>
          <p:cNvPr id="17" name="群組 16">
            <a:extLst>
              <a:ext uri="{FF2B5EF4-FFF2-40B4-BE49-F238E27FC236}">
                <a16:creationId xmlns:a16="http://schemas.microsoft.com/office/drawing/2014/main" id="{6D887B8F-101B-4401-9560-A874F8F73F38}"/>
              </a:ext>
            </a:extLst>
          </p:cNvPr>
          <p:cNvGrpSpPr/>
          <p:nvPr/>
        </p:nvGrpSpPr>
        <p:grpSpPr>
          <a:xfrm>
            <a:off x="4334806" y="2304498"/>
            <a:ext cx="3637430" cy="2369180"/>
            <a:chOff x="4754879" y="2273495"/>
            <a:chExt cx="4167371" cy="2714348"/>
          </a:xfrm>
        </p:grpSpPr>
        <p:pic>
          <p:nvPicPr>
            <p:cNvPr id="18" name="圖片 17">
              <a:extLst>
                <a:ext uri="{FF2B5EF4-FFF2-40B4-BE49-F238E27FC236}">
                  <a16:creationId xmlns:a16="http://schemas.microsoft.com/office/drawing/2014/main" id="{80493A20-78D8-49F3-B8E7-88A82993A67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754879" y="2273495"/>
              <a:ext cx="4167371" cy="2714348"/>
            </a:xfrm>
            <a:prstGeom prst="rect">
              <a:avLst/>
            </a:prstGeom>
          </p:spPr>
        </p:pic>
        <p:sp>
          <p:nvSpPr>
            <p:cNvPr id="19" name="矩形 18">
              <a:extLst>
                <a:ext uri="{FF2B5EF4-FFF2-40B4-BE49-F238E27FC236}">
                  <a16:creationId xmlns:a16="http://schemas.microsoft.com/office/drawing/2014/main" id="{203BFE17-6AD3-46D4-AAC0-63CC83725D93}"/>
                </a:ext>
              </a:extLst>
            </p:cNvPr>
            <p:cNvSpPr/>
            <p:nvPr/>
          </p:nvSpPr>
          <p:spPr>
            <a:xfrm>
              <a:off x="4810573" y="2326752"/>
              <a:ext cx="4063552" cy="238581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0" name="圖片 19" descr="一張含有 文字, 室內, 電子用品, 顯示 的圖片&#10;&#10;自動產生的描述">
              <a:extLst>
                <a:ext uri="{FF2B5EF4-FFF2-40B4-BE49-F238E27FC236}">
                  <a16:creationId xmlns:a16="http://schemas.microsoft.com/office/drawing/2014/main" id="{A42804B6-8AE7-4DD3-B540-EA395DDE1E9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8671" t="5501" r="9010" b="11855"/>
            <a:stretch/>
          </p:blipFill>
          <p:spPr>
            <a:xfrm>
              <a:off x="4810573" y="2321042"/>
              <a:ext cx="4063552" cy="2345159"/>
            </a:xfrm>
            <a:prstGeom prst="rect">
              <a:avLst/>
            </a:prstGeom>
            <a:effectLst/>
          </p:spPr>
        </p:pic>
      </p:grpSp>
      <p:pic>
        <p:nvPicPr>
          <p:cNvPr id="21" name="圖片 20" descr="一張含有 文字, 電子用品, 影像 的圖片&#10;&#10;自動產生的描述">
            <a:extLst>
              <a:ext uri="{FF2B5EF4-FFF2-40B4-BE49-F238E27FC236}">
                <a16:creationId xmlns:a16="http://schemas.microsoft.com/office/drawing/2014/main" id="{D08BAB30-DD85-4CC9-92BA-3270584CCF9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571946" y="3577852"/>
            <a:ext cx="1310662" cy="1304109"/>
          </a:xfrm>
          <a:prstGeom prst="roundRect">
            <a:avLst>
              <a:gd name="adj" fmla="val 20398"/>
            </a:avLst>
          </a:prstGeom>
          <a:noFill/>
          <a:ln>
            <a:noFill/>
          </a:ln>
          <a:effectLst>
            <a:outerShdw blurRad="76200" dist="50800" dir="8100000" algn="tr" rotWithShape="0">
              <a:srgbClr val="09000C">
                <a:alpha val="53000"/>
              </a:srgbClr>
            </a:outerShdw>
          </a:effectLst>
        </p:spPr>
      </p:pic>
      <p:pic>
        <p:nvPicPr>
          <p:cNvPr id="22" name="圖片 21">
            <a:extLst>
              <a:ext uri="{FF2B5EF4-FFF2-40B4-BE49-F238E27FC236}">
                <a16:creationId xmlns:a16="http://schemas.microsoft.com/office/drawing/2014/main" id="{DE1954DD-5655-4FBF-8D75-D26E4A1E8C2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367024" y="1139924"/>
            <a:ext cx="1259999" cy="756000"/>
          </a:xfrm>
          <a:prstGeom prst="roundRect">
            <a:avLst>
              <a:gd name="adj" fmla="val 13447"/>
            </a:avLst>
          </a:prstGeom>
          <a:ln>
            <a:noFill/>
          </a:ln>
          <a:effectLst>
            <a:outerShdw blurRad="50800" dist="38100" dir="2700000" algn="tl" rotWithShape="0">
              <a:prstClr val="black">
                <a:alpha val="40000"/>
              </a:prstClr>
            </a:outerShdw>
          </a:effectLst>
          <a:scene3d>
            <a:camera prst="orthographicFront"/>
            <a:lightRig rig="contrasting" dir="t">
              <a:rot lat="0" lon="0" rev="4200000"/>
            </a:lightRig>
          </a:scene3d>
          <a:sp3d prstMaterial="plastic">
            <a:contourClr>
              <a:srgbClr val="969696"/>
            </a:contourClr>
          </a:sp3d>
        </p:spPr>
      </p:pic>
      <p:pic>
        <p:nvPicPr>
          <p:cNvPr id="3" name="圖片 2">
            <a:extLst>
              <a:ext uri="{FF2B5EF4-FFF2-40B4-BE49-F238E27FC236}">
                <a16:creationId xmlns:a16="http://schemas.microsoft.com/office/drawing/2014/main" id="{B26C1BEF-8724-A090-C88D-64FA3438DDF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22924" y="1125125"/>
            <a:ext cx="901407" cy="900000"/>
          </a:xfrm>
          <a:prstGeom prst="rect">
            <a:avLst/>
          </a:prstGeom>
          <a:effectLst>
            <a:outerShdw blurRad="50800" dist="38100" dir="2700000" algn="tl" rotWithShape="0">
              <a:prstClr val="black">
                <a:alpha val="40000"/>
              </a:prstClr>
            </a:outerShdw>
          </a:effectLst>
        </p:spPr>
      </p:pic>
      <p:sp>
        <p:nvSpPr>
          <p:cNvPr id="27" name="文字方塊 26">
            <a:extLst>
              <a:ext uri="{FF2B5EF4-FFF2-40B4-BE49-F238E27FC236}">
                <a16:creationId xmlns:a16="http://schemas.microsoft.com/office/drawing/2014/main" id="{DEF8415B-E485-B7C1-F1BC-CDA161D1EB3F}"/>
              </a:ext>
            </a:extLst>
          </p:cNvPr>
          <p:cNvSpPr txBox="1"/>
          <p:nvPr/>
        </p:nvSpPr>
        <p:spPr>
          <a:xfrm>
            <a:off x="1224332" y="1540049"/>
            <a:ext cx="2634851" cy="577081"/>
          </a:xfrm>
          <a:prstGeom prst="rect">
            <a:avLst/>
          </a:prstGeom>
          <a:noFill/>
        </p:spPr>
        <p:txBody>
          <a:bodyPr wrap="square">
            <a:spAutoFit/>
          </a:bodyPr>
          <a:lstStyle/>
          <a:p>
            <a:r>
              <a:rPr lang="en-US" altLang="zh-TW" sz="1050">
                <a:solidFill>
                  <a:schemeClr val="bg1"/>
                </a:solidFill>
                <a:latin typeface="Arial" panose="020B0604020202020204" pitchFamily="34" charset="0"/>
                <a:ea typeface="微軟正黑體" panose="020B0604030504040204" pitchFamily="34" charset="-120"/>
                <a:sym typeface="Arial" panose="020B0604020202020204" pitchFamily="34" charset="0"/>
              </a:rPr>
              <a:t>Mobile device recording and playback protect important people, things, and objects anytime, anywhere.​</a:t>
            </a:r>
          </a:p>
        </p:txBody>
      </p:sp>
      <p:sp>
        <p:nvSpPr>
          <p:cNvPr id="28" name="文字方塊 27">
            <a:extLst>
              <a:ext uri="{FF2B5EF4-FFF2-40B4-BE49-F238E27FC236}">
                <a16:creationId xmlns:a16="http://schemas.microsoft.com/office/drawing/2014/main" id="{59824FA3-6DDA-082F-40E6-273314FB7EA1}"/>
              </a:ext>
            </a:extLst>
          </p:cNvPr>
          <p:cNvSpPr txBox="1"/>
          <p:nvPr/>
        </p:nvSpPr>
        <p:spPr>
          <a:xfrm>
            <a:off x="5627023" y="1486713"/>
            <a:ext cx="3130744" cy="577081"/>
          </a:xfrm>
          <a:prstGeom prst="rect">
            <a:avLst/>
          </a:prstGeom>
          <a:noFill/>
        </p:spPr>
        <p:txBody>
          <a:bodyPr wrap="square">
            <a:spAutoFit/>
          </a:bodyPr>
          <a:lstStyle/>
          <a:p>
            <a:r>
              <a:rPr lang="en-US" altLang="zh-TW" sz="1050" b="0" i="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The new Apple TV monitoring application is a convenient APP installed on Apple TV for monitoring and playback.​</a:t>
            </a:r>
          </a:p>
        </p:txBody>
      </p:sp>
    </p:spTree>
    <p:extLst>
      <p:ext uri="{BB962C8B-B14F-4D97-AF65-F5344CB8AC3E}">
        <p14:creationId xmlns:p14="http://schemas.microsoft.com/office/powerpoint/2010/main" val="1491200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B7970-5781-8641-ABA3-D579BE269115}"/>
              </a:ext>
            </a:extLst>
          </p:cNvPr>
          <p:cNvSpPr>
            <a:spLocks noGrp="1"/>
          </p:cNvSpPr>
          <p:nvPr>
            <p:ph type="title"/>
          </p:nvPr>
        </p:nvSpPr>
        <p:spPr/>
        <p:txBody>
          <a:bodyPr/>
          <a:lstStyle/>
          <a:p>
            <a:r>
              <a:rPr lang="en-US" altLang="zh-TW" err="1">
                <a:latin typeface="Arial" panose="020B0604020202020204" pitchFamily="34" charset="0"/>
                <a:ea typeface="微軟正黑體" panose="020B0604030504040204" pitchFamily="34" charset="-120"/>
                <a:sym typeface="Arial" panose="020B0604020202020204" pitchFamily="34" charset="0"/>
              </a:rPr>
              <a:t>Qsirch</a:t>
            </a:r>
            <a:r>
              <a:rPr lang="en-US" altLang="zh-TW">
                <a:latin typeface="Arial" panose="020B0604020202020204" pitchFamily="34" charset="0"/>
                <a:ea typeface="微軟正黑體" panose="020B0604030504040204" pitchFamily="34" charset="-120"/>
                <a:sym typeface="Arial" panose="020B0604020202020204" pitchFamily="34" charset="0"/>
              </a:rPr>
              <a:t> full-text search tool for browsers </a:t>
            </a:r>
            <a:endParaRPr lang="en-TW">
              <a:latin typeface="Arial" panose="020B0604020202020204" pitchFamily="34" charset="0"/>
              <a:ea typeface="微軟正黑體" panose="020B0604030504040204" pitchFamily="34" charset="-120"/>
              <a:sym typeface="Arial" panose="020B0604020202020204" pitchFamily="34" charset="0"/>
            </a:endParaRPr>
          </a:p>
        </p:txBody>
      </p:sp>
      <p:pic>
        <p:nvPicPr>
          <p:cNvPr id="2050" name="Picture 2" descr="Text Search Icon - Download Text Search Icon 1246462 | Noun Project">
            <a:extLst>
              <a:ext uri="{FF2B5EF4-FFF2-40B4-BE49-F238E27FC236}">
                <a16:creationId xmlns:a16="http://schemas.microsoft.com/office/drawing/2014/main" id="{4C5F4B90-6E31-794A-8CB3-11EA2A802516}"/>
              </a:ext>
            </a:extLst>
          </p:cNvPr>
          <p:cNvPicPr>
            <a:picLocks noChangeAspect="1" noChangeArrowheads="1"/>
          </p:cNvPicPr>
          <p:nvPr/>
        </p:nvPicPr>
        <p:blipFill>
          <a:blip r:embed="rId3" cstate="screen">
            <a:biLevel thresh="75000"/>
            <a:alphaModFix amt="61000"/>
            <a:extLst>
              <a:ext uri="{BEBA8EAE-BF5A-486C-A8C5-ECC9F3942E4B}">
                <a14:imgProps xmlns:a14="http://schemas.microsoft.com/office/drawing/2010/main">
                  <a14:imgLayer r:embed="rId4">
                    <a14:imgEffect>
                      <a14:artisticPhotocopy/>
                    </a14:imgEffect>
                    <a14:imgEffect>
                      <a14:sharpenSoften amount="50000"/>
                    </a14:imgEffect>
                    <a14:imgEffect>
                      <a14:brightnessContrast bright="-40000"/>
                    </a14:imgEffect>
                  </a14:imgLayer>
                </a14:imgProps>
              </a:ext>
              <a:ext uri="{28A0092B-C50C-407E-A947-70E740481C1C}">
                <a14:useLocalDpi xmlns:a14="http://schemas.microsoft.com/office/drawing/2010/main"/>
              </a:ext>
            </a:extLst>
          </a:blip>
          <a:srcRect/>
          <a:stretch>
            <a:fillRect/>
          </a:stretch>
        </p:blipFill>
        <p:spPr bwMode="auto">
          <a:xfrm>
            <a:off x="876526" y="3234867"/>
            <a:ext cx="674833" cy="67483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0D757A6-CA80-9F44-9219-78065F777DDE}"/>
              </a:ext>
            </a:extLst>
          </p:cNvPr>
          <p:cNvSpPr/>
          <p:nvPr/>
        </p:nvSpPr>
        <p:spPr>
          <a:xfrm>
            <a:off x="343308" y="2353716"/>
            <a:ext cx="8642926" cy="787588"/>
          </a:xfrm>
          <a:prstGeom prst="rect">
            <a:avLst/>
          </a:prstGeom>
        </p:spPr>
        <p:txBody>
          <a:bodyPr wrap="square">
            <a:spAutoFit/>
          </a:bodyPr>
          <a:lstStyle/>
          <a:p>
            <a:pPr>
              <a:lnSpc>
                <a:spcPct val="130000"/>
              </a:lnSpc>
            </a:pPr>
            <a:r>
              <a:rPr lang="en-US" altLang="zh-TW" sz="1200" err="1">
                <a:solidFill>
                  <a:schemeClr val="tx2"/>
                </a:solidFill>
                <a:latin typeface="Arial" panose="020B0604020202020204" pitchFamily="34" charset="0"/>
                <a:ea typeface="微軟正黑體" panose="020B0604030504040204" pitchFamily="34" charset="-120"/>
                <a:sym typeface="Arial" panose="020B0604020202020204" pitchFamily="34" charset="0"/>
              </a:rPr>
              <a:t>Qsirch</a:t>
            </a:r>
            <a:r>
              <a:rPr lang="en-US" altLang="zh-TW" sz="1200">
                <a:solidFill>
                  <a:schemeClr val="tx2"/>
                </a:solidFill>
                <a:latin typeface="Arial" panose="020B0604020202020204" pitchFamily="34" charset="0"/>
                <a:ea typeface="微軟正黑體" panose="020B0604030504040204" pitchFamily="34" charset="-120"/>
                <a:sym typeface="Arial" panose="020B0604020202020204" pitchFamily="34" charset="0"/>
              </a:rPr>
              <a:t> is a fast, full-text search engine that enables you to find files based on filename, content, and metadata. </a:t>
            </a:r>
            <a:r>
              <a:rPr lang="en-US" altLang="zh-TW" sz="1200" err="1">
                <a:solidFill>
                  <a:schemeClr val="tx2"/>
                </a:solidFill>
                <a:latin typeface="Arial" panose="020B0604020202020204" pitchFamily="34" charset="0"/>
                <a:ea typeface="微軟正黑體" panose="020B0604030504040204" pitchFamily="34" charset="-120"/>
                <a:sym typeface="Arial" panose="020B0604020202020204" pitchFamily="34" charset="0"/>
              </a:rPr>
              <a:t>Qsirch’s</a:t>
            </a:r>
            <a:r>
              <a:rPr lang="en-US" altLang="zh-TW" sz="1200">
                <a:solidFill>
                  <a:schemeClr val="tx2"/>
                </a:solidFill>
                <a:latin typeface="Arial" panose="020B0604020202020204" pitchFamily="34" charset="0"/>
                <a:ea typeface="微軟正黑體" panose="020B0604030504040204" pitchFamily="34" charset="-120"/>
                <a:sym typeface="Arial" panose="020B0604020202020204" pitchFamily="34" charset="0"/>
              </a:rPr>
              <a:t> search functions are also available using a companion mobile app, browser extension, and Mac® Finder.</a:t>
            </a:r>
          </a:p>
          <a:p>
            <a:pPr>
              <a:lnSpc>
                <a:spcPct val="130000"/>
              </a:lnSpc>
            </a:pPr>
            <a:endParaRPr lang="en-TW" sz="1200">
              <a:solidFill>
                <a:schemeClr val="tx2"/>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 name="TextBox 3">
            <a:extLst>
              <a:ext uri="{FF2B5EF4-FFF2-40B4-BE49-F238E27FC236}">
                <a16:creationId xmlns:a16="http://schemas.microsoft.com/office/drawing/2014/main" id="{4B878A09-B82E-E046-A17F-486E0A7C8EDD}"/>
              </a:ext>
            </a:extLst>
          </p:cNvPr>
          <p:cNvSpPr txBox="1"/>
          <p:nvPr/>
        </p:nvSpPr>
        <p:spPr>
          <a:xfrm>
            <a:off x="574336" y="3926888"/>
            <a:ext cx="1254343" cy="461665"/>
          </a:xfrm>
          <a:prstGeom prst="rect">
            <a:avLst/>
          </a:prstGeom>
          <a:noFill/>
        </p:spPr>
        <p:txBody>
          <a:bodyPr wrap="square" rtlCol="0">
            <a:spAutoFit/>
          </a:bodyPr>
          <a:lstStyle/>
          <a:p>
            <a:pPr algn="ctr"/>
            <a:r>
              <a:rPr lang="en-US" sz="1200" b="1">
                <a:solidFill>
                  <a:schemeClr val="tx2"/>
                </a:solidFill>
                <a:latin typeface="Arial" panose="020B0604020202020204" pitchFamily="34" charset="0"/>
                <a:ea typeface="微軟正黑體" panose="020B0604030504040204" pitchFamily="34" charset="-120"/>
                <a:sym typeface="Arial" panose="020B0604020202020204" pitchFamily="34" charset="0"/>
              </a:rPr>
              <a:t>Full-text</a:t>
            </a:r>
          </a:p>
          <a:p>
            <a:pPr algn="ctr"/>
            <a:r>
              <a:rPr lang="en-US" sz="1200" b="1">
                <a:solidFill>
                  <a:schemeClr val="tx2"/>
                </a:solidFill>
                <a:latin typeface="Arial" panose="020B0604020202020204" pitchFamily="34" charset="0"/>
                <a:ea typeface="微軟正黑體" panose="020B0604030504040204" pitchFamily="34" charset="-120"/>
                <a:sym typeface="Arial" panose="020B0604020202020204" pitchFamily="34" charset="0"/>
              </a:rPr>
              <a:t>search </a:t>
            </a:r>
          </a:p>
        </p:txBody>
      </p:sp>
      <p:sp>
        <p:nvSpPr>
          <p:cNvPr id="8" name="TextBox 7">
            <a:extLst>
              <a:ext uri="{FF2B5EF4-FFF2-40B4-BE49-F238E27FC236}">
                <a16:creationId xmlns:a16="http://schemas.microsoft.com/office/drawing/2014/main" id="{1E9E3BC5-A632-5D4A-9E5F-B3731D34AE80}"/>
              </a:ext>
            </a:extLst>
          </p:cNvPr>
          <p:cNvSpPr txBox="1"/>
          <p:nvPr/>
        </p:nvSpPr>
        <p:spPr>
          <a:xfrm>
            <a:off x="1867000" y="3926888"/>
            <a:ext cx="979349" cy="276999"/>
          </a:xfrm>
          <a:prstGeom prst="rect">
            <a:avLst/>
          </a:prstGeom>
          <a:noFill/>
        </p:spPr>
        <p:txBody>
          <a:bodyPr wrap="square" rtlCol="0">
            <a:spAutoFit/>
          </a:bodyPr>
          <a:lstStyle/>
          <a:p>
            <a:pPr algn="ctr"/>
            <a:r>
              <a:rPr lang="en-US" sz="1200" b="1">
                <a:solidFill>
                  <a:schemeClr val="tx2"/>
                </a:solidFill>
                <a:latin typeface="Arial" panose="020B0604020202020204" pitchFamily="34" charset="0"/>
                <a:ea typeface="微軟正黑體" panose="020B0604030504040204" pitchFamily="34" charset="-120"/>
                <a:sym typeface="Arial" panose="020B0604020202020204" pitchFamily="34" charset="0"/>
              </a:rPr>
              <a:t>AI search</a:t>
            </a:r>
          </a:p>
        </p:txBody>
      </p:sp>
      <p:sp>
        <p:nvSpPr>
          <p:cNvPr id="9" name="TextBox 8">
            <a:extLst>
              <a:ext uri="{FF2B5EF4-FFF2-40B4-BE49-F238E27FC236}">
                <a16:creationId xmlns:a16="http://schemas.microsoft.com/office/drawing/2014/main" id="{F05ECBE2-0C1E-3A43-919C-43C36B935B06}"/>
              </a:ext>
            </a:extLst>
          </p:cNvPr>
          <p:cNvSpPr txBox="1"/>
          <p:nvPr/>
        </p:nvSpPr>
        <p:spPr>
          <a:xfrm>
            <a:off x="2884670" y="3926888"/>
            <a:ext cx="1381539" cy="276999"/>
          </a:xfrm>
          <a:prstGeom prst="rect">
            <a:avLst/>
          </a:prstGeom>
          <a:noFill/>
        </p:spPr>
        <p:txBody>
          <a:bodyPr wrap="square" rtlCol="0">
            <a:spAutoFit/>
          </a:bodyPr>
          <a:lstStyle/>
          <a:p>
            <a:pPr algn="ctr"/>
            <a:r>
              <a:rPr lang="en-US" sz="1200" b="1">
                <a:solidFill>
                  <a:schemeClr val="tx2"/>
                </a:solidFill>
                <a:latin typeface="Arial" panose="020B0604020202020204" pitchFamily="34" charset="0"/>
                <a:ea typeface="微軟正黑體" panose="020B0604030504040204" pitchFamily="34" charset="-120"/>
                <a:sym typeface="Arial" panose="020B0604020202020204" pitchFamily="34" charset="0"/>
              </a:rPr>
              <a:t>Multiple filters </a:t>
            </a:r>
          </a:p>
        </p:txBody>
      </p:sp>
      <p:sp>
        <p:nvSpPr>
          <p:cNvPr id="5" name="TextBox 4">
            <a:extLst>
              <a:ext uri="{FF2B5EF4-FFF2-40B4-BE49-F238E27FC236}">
                <a16:creationId xmlns:a16="http://schemas.microsoft.com/office/drawing/2014/main" id="{29C400B8-4F4A-8748-94A8-B6C2C14CD0D2}"/>
              </a:ext>
            </a:extLst>
          </p:cNvPr>
          <p:cNvSpPr txBox="1"/>
          <p:nvPr/>
        </p:nvSpPr>
        <p:spPr>
          <a:xfrm>
            <a:off x="4281029" y="3351798"/>
            <a:ext cx="5196740" cy="584775"/>
          </a:xfrm>
          <a:prstGeom prst="rect">
            <a:avLst/>
          </a:prstGeom>
          <a:noFill/>
        </p:spPr>
        <p:txBody>
          <a:bodyPr wrap="square" rtlCol="0">
            <a:spAutoFit/>
          </a:bodyPr>
          <a:lstStyle/>
          <a:p>
            <a:r>
              <a:rPr lang="en-US" sz="3200" b="1">
                <a:solidFill>
                  <a:srgbClr val="744922"/>
                </a:solidFill>
                <a:latin typeface="Arial" panose="020B0604020202020204" pitchFamily="34" charset="0"/>
                <a:ea typeface="微軟正黑體" panose="020B0604030504040204" pitchFamily="34" charset="-120"/>
                <a:sym typeface="Arial" panose="020B0604020202020204" pitchFamily="34" charset="0"/>
              </a:rPr>
              <a:t>Find everything</a:t>
            </a:r>
          </a:p>
        </p:txBody>
      </p:sp>
      <p:sp>
        <p:nvSpPr>
          <p:cNvPr id="6" name="Cross 5">
            <a:extLst>
              <a:ext uri="{FF2B5EF4-FFF2-40B4-BE49-F238E27FC236}">
                <a16:creationId xmlns:a16="http://schemas.microsoft.com/office/drawing/2014/main" id="{EC8DB23D-BF7C-7E43-AB75-AC1C880339E5}"/>
              </a:ext>
            </a:extLst>
          </p:cNvPr>
          <p:cNvSpPr/>
          <p:nvPr/>
        </p:nvSpPr>
        <p:spPr>
          <a:xfrm>
            <a:off x="1676872" y="3495635"/>
            <a:ext cx="237016" cy="237016"/>
          </a:xfrm>
          <a:prstGeom prst="plus">
            <a:avLst>
              <a:gd name="adj" fmla="val 4215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latin typeface="Arial" panose="020B0604020202020204" pitchFamily="34" charset="0"/>
              <a:ea typeface="微軟正黑體" panose="020B0604030504040204" pitchFamily="34" charset="-120"/>
              <a:sym typeface="Arial" panose="020B0604020202020204" pitchFamily="34" charset="0"/>
            </a:endParaRPr>
          </a:p>
        </p:txBody>
      </p:sp>
      <p:sp>
        <p:nvSpPr>
          <p:cNvPr id="12" name="Cross 11">
            <a:extLst>
              <a:ext uri="{FF2B5EF4-FFF2-40B4-BE49-F238E27FC236}">
                <a16:creationId xmlns:a16="http://schemas.microsoft.com/office/drawing/2014/main" id="{B5F9FB4B-96AE-4C4D-9C5D-720F1EFF834E}"/>
              </a:ext>
            </a:extLst>
          </p:cNvPr>
          <p:cNvSpPr/>
          <p:nvPr/>
        </p:nvSpPr>
        <p:spPr>
          <a:xfrm>
            <a:off x="2826190" y="3495635"/>
            <a:ext cx="237016" cy="237016"/>
          </a:xfrm>
          <a:prstGeom prst="plus">
            <a:avLst>
              <a:gd name="adj" fmla="val 4215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latin typeface="Arial" panose="020B0604020202020204" pitchFamily="34" charset="0"/>
              <a:ea typeface="微軟正黑體" panose="020B0604030504040204" pitchFamily="34" charset="-120"/>
              <a:sym typeface="Arial" panose="020B0604020202020204" pitchFamily="34" charset="0"/>
            </a:endParaRPr>
          </a:p>
        </p:txBody>
      </p:sp>
      <p:grpSp>
        <p:nvGrpSpPr>
          <p:cNvPr id="21" name="群組 20">
            <a:extLst>
              <a:ext uri="{FF2B5EF4-FFF2-40B4-BE49-F238E27FC236}">
                <a16:creationId xmlns:a16="http://schemas.microsoft.com/office/drawing/2014/main" id="{810F824E-9478-4642-A6D6-8EE85C44C7B5}"/>
              </a:ext>
            </a:extLst>
          </p:cNvPr>
          <p:cNvGrpSpPr/>
          <p:nvPr/>
        </p:nvGrpSpPr>
        <p:grpSpPr>
          <a:xfrm>
            <a:off x="3866130" y="3572284"/>
            <a:ext cx="288234" cy="119269"/>
            <a:chOff x="5734879" y="2352245"/>
            <a:chExt cx="288234" cy="119269"/>
          </a:xfrm>
        </p:grpSpPr>
        <p:cxnSp>
          <p:nvCxnSpPr>
            <p:cNvPr id="10" name="Straight Connector 9">
              <a:extLst>
                <a:ext uri="{FF2B5EF4-FFF2-40B4-BE49-F238E27FC236}">
                  <a16:creationId xmlns:a16="http://schemas.microsoft.com/office/drawing/2014/main" id="{BCC15412-5409-0B4A-9343-AB2CB2583548}"/>
                </a:ext>
              </a:extLst>
            </p:cNvPr>
            <p:cNvCxnSpPr>
              <a:cxnSpLocks/>
            </p:cNvCxnSpPr>
            <p:nvPr/>
          </p:nvCxnSpPr>
          <p:spPr>
            <a:xfrm>
              <a:off x="5734879" y="2352245"/>
              <a:ext cx="28823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9C887CA-3099-CE4F-8885-FCE32EB59A6F}"/>
                </a:ext>
              </a:extLst>
            </p:cNvPr>
            <p:cNvCxnSpPr>
              <a:cxnSpLocks/>
            </p:cNvCxnSpPr>
            <p:nvPr/>
          </p:nvCxnSpPr>
          <p:spPr>
            <a:xfrm>
              <a:off x="5734879" y="2471514"/>
              <a:ext cx="28823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pic>
        <p:nvPicPr>
          <p:cNvPr id="17" name="圖片 7">
            <a:extLst>
              <a:ext uri="{FF2B5EF4-FFF2-40B4-BE49-F238E27FC236}">
                <a16:creationId xmlns:a16="http://schemas.microsoft.com/office/drawing/2014/main" id="{93C48B92-38C7-7145-B175-5B64175596B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45998" y="1147139"/>
            <a:ext cx="936000" cy="936000"/>
          </a:xfrm>
          <a:prstGeom prst="rect">
            <a:avLst/>
          </a:prstGeom>
          <a:effectLst>
            <a:outerShdw blurRad="50800" dist="38100" dir="2700000" algn="tl" rotWithShape="0">
              <a:prstClr val="black">
                <a:alpha val="40000"/>
              </a:prstClr>
            </a:outerShdw>
          </a:effectLst>
        </p:spPr>
      </p:pic>
      <p:pic>
        <p:nvPicPr>
          <p:cNvPr id="2056" name="Picture 8">
            <a:extLst>
              <a:ext uri="{FF2B5EF4-FFF2-40B4-BE49-F238E27FC236}">
                <a16:creationId xmlns:a16="http://schemas.microsoft.com/office/drawing/2014/main" id="{F97586CD-5A7A-494F-A943-CDAD5942F1A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032885" y="1147139"/>
            <a:ext cx="955470" cy="955470"/>
          </a:xfrm>
          <a:prstGeom prst="rect">
            <a:avLst/>
          </a:prstGeom>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66624A4C-8C53-FC48-8C3E-49A6B56172D2}"/>
              </a:ext>
            </a:extLst>
          </p:cNvPr>
          <p:cNvSpPr txBox="1"/>
          <p:nvPr/>
        </p:nvSpPr>
        <p:spPr>
          <a:xfrm>
            <a:off x="1281998" y="1343114"/>
            <a:ext cx="2548490" cy="584775"/>
          </a:xfrm>
          <a:prstGeom prst="rect">
            <a:avLst/>
          </a:prstGeom>
          <a:noFill/>
        </p:spPr>
        <p:txBody>
          <a:bodyPr wrap="square" rtlCol="0">
            <a:spAutoFit/>
          </a:bodyPr>
          <a:lstStyle/>
          <a:p>
            <a:r>
              <a:rPr lang="en-US" sz="2000" b="1">
                <a:solidFill>
                  <a:srgbClr val="744922"/>
                </a:solidFill>
                <a:latin typeface="Arial" panose="020B0604020202020204" pitchFamily="34" charset="0"/>
                <a:ea typeface="微軟正黑體" panose="020B0604030504040204" pitchFamily="34" charset="-120"/>
                <a:sym typeface="Arial" panose="020B0604020202020204" pitchFamily="34" charset="0"/>
              </a:rPr>
              <a:t>NAS Edition</a:t>
            </a:r>
          </a:p>
          <a:p>
            <a:r>
              <a:rPr lang="en-US" sz="1200" b="1">
                <a:solidFill>
                  <a:schemeClr val="tx2"/>
                </a:solidFill>
                <a:latin typeface="Arial" panose="020B0604020202020204" pitchFamily="34" charset="0"/>
                <a:ea typeface="微軟正黑體" panose="020B0604030504040204" pitchFamily="34" charset="-120"/>
                <a:sym typeface="Arial" panose="020B0604020202020204" pitchFamily="34" charset="0"/>
              </a:rPr>
              <a:t>Search massive data in the NAS.</a:t>
            </a:r>
          </a:p>
        </p:txBody>
      </p:sp>
      <p:sp>
        <p:nvSpPr>
          <p:cNvPr id="20" name="TextBox 19">
            <a:extLst>
              <a:ext uri="{FF2B5EF4-FFF2-40B4-BE49-F238E27FC236}">
                <a16:creationId xmlns:a16="http://schemas.microsoft.com/office/drawing/2014/main" id="{1236FE98-29F4-7A48-AA67-8877398EA0A5}"/>
              </a:ext>
            </a:extLst>
          </p:cNvPr>
          <p:cNvSpPr txBox="1"/>
          <p:nvPr/>
        </p:nvSpPr>
        <p:spPr>
          <a:xfrm>
            <a:off x="4988355" y="1206927"/>
            <a:ext cx="3765307" cy="769441"/>
          </a:xfrm>
          <a:prstGeom prst="rect">
            <a:avLst/>
          </a:prstGeom>
          <a:noFill/>
        </p:spPr>
        <p:txBody>
          <a:bodyPr wrap="square" rtlCol="0">
            <a:spAutoFit/>
          </a:bodyPr>
          <a:lstStyle/>
          <a:p>
            <a:r>
              <a:rPr lang="en-US" sz="2000" b="1">
                <a:solidFill>
                  <a:srgbClr val="744922"/>
                </a:solidFill>
                <a:latin typeface="Arial" panose="020B0604020202020204" pitchFamily="34" charset="0"/>
                <a:ea typeface="微軟正黑體" panose="020B0604030504040204" pitchFamily="34" charset="-120"/>
                <a:sym typeface="Arial" panose="020B0604020202020204" pitchFamily="34" charset="0"/>
              </a:rPr>
              <a:t>PC Edition</a:t>
            </a:r>
          </a:p>
          <a:p>
            <a:r>
              <a:rPr lang="en-US" sz="1200" b="1">
                <a:solidFill>
                  <a:schemeClr val="tx2"/>
                </a:solidFill>
                <a:latin typeface="Arial" panose="020B0604020202020204" pitchFamily="34" charset="0"/>
                <a:ea typeface="微軟正黑體" panose="020B0604030504040204" pitchFamily="34" charset="-120"/>
                <a:sym typeface="Arial" panose="020B0604020202020204" pitchFamily="34" charset="0"/>
              </a:rPr>
              <a:t>The most powerful search engine that integrate with NAS and PC local search.</a:t>
            </a:r>
          </a:p>
        </p:txBody>
      </p:sp>
      <p:sp>
        <p:nvSpPr>
          <p:cNvPr id="14" name="手繪多邊形: 圖案 13">
            <a:extLst>
              <a:ext uri="{FF2B5EF4-FFF2-40B4-BE49-F238E27FC236}">
                <a16:creationId xmlns:a16="http://schemas.microsoft.com/office/drawing/2014/main" id="{A0412EBA-03E2-49D9-073C-BCCF33B23C04}"/>
              </a:ext>
            </a:extLst>
          </p:cNvPr>
          <p:cNvSpPr/>
          <p:nvPr/>
        </p:nvSpPr>
        <p:spPr>
          <a:xfrm>
            <a:off x="2094248" y="3207797"/>
            <a:ext cx="567216" cy="667424"/>
          </a:xfrm>
          <a:custGeom>
            <a:avLst/>
            <a:gdLst>
              <a:gd name="connsiteX0" fmla="*/ 562205 w 567216"/>
              <a:gd name="connsiteY0" fmla="*/ 340313 h 667424"/>
              <a:gd name="connsiteX1" fmla="*/ 499069 w 567216"/>
              <a:gd name="connsiteY1" fmla="*/ 244143 h 667424"/>
              <a:gd name="connsiteX2" fmla="*/ 493457 w 567216"/>
              <a:gd name="connsiteY2" fmla="*/ 225011 h 667424"/>
              <a:gd name="connsiteX3" fmla="*/ 225168 w 567216"/>
              <a:gd name="connsiteY3" fmla="*/ 202 h 667424"/>
              <a:gd name="connsiteX4" fmla="*/ -597 w 567216"/>
              <a:gd name="connsiteY4" fmla="*/ 246758 h 667424"/>
              <a:gd name="connsiteX5" fmla="*/ 99081 w 567216"/>
              <a:gd name="connsiteY5" fmla="*/ 459379 h 667424"/>
              <a:gd name="connsiteX6" fmla="*/ 111007 w 567216"/>
              <a:gd name="connsiteY6" fmla="*/ 483932 h 667424"/>
              <a:gd name="connsiteX7" fmla="*/ 111007 w 567216"/>
              <a:gd name="connsiteY7" fmla="*/ 625700 h 667424"/>
              <a:gd name="connsiteX8" fmla="*/ 130649 w 567216"/>
              <a:gd name="connsiteY8" fmla="*/ 647447 h 667424"/>
              <a:gd name="connsiteX9" fmla="*/ 343270 w 567216"/>
              <a:gd name="connsiteY9" fmla="*/ 666579 h 667424"/>
              <a:gd name="connsiteX10" fmla="*/ 366350 w 567216"/>
              <a:gd name="connsiteY10" fmla="*/ 647084 h 667424"/>
              <a:gd name="connsiteX11" fmla="*/ 366420 w 567216"/>
              <a:gd name="connsiteY11" fmla="*/ 644832 h 667424"/>
              <a:gd name="connsiteX12" fmla="*/ 366420 w 567216"/>
              <a:gd name="connsiteY12" fmla="*/ 543751 h 667424"/>
              <a:gd name="connsiteX13" fmla="*/ 378346 w 567216"/>
              <a:gd name="connsiteY13" fmla="*/ 531826 h 667424"/>
              <a:gd name="connsiteX14" fmla="*/ 452770 w 567216"/>
              <a:gd name="connsiteY14" fmla="*/ 531826 h 667424"/>
              <a:gd name="connsiteX15" fmla="*/ 494159 w 567216"/>
              <a:gd name="connsiteY15" fmla="*/ 491208 h 667424"/>
              <a:gd name="connsiteX16" fmla="*/ 494159 w 567216"/>
              <a:gd name="connsiteY16" fmla="*/ 490436 h 667424"/>
              <a:gd name="connsiteX17" fmla="*/ 494159 w 567216"/>
              <a:gd name="connsiteY17" fmla="*/ 390822 h 667424"/>
              <a:gd name="connsiteX18" fmla="*/ 502577 w 567216"/>
              <a:gd name="connsiteY18" fmla="*/ 382404 h 667424"/>
              <a:gd name="connsiteX19" fmla="*/ 539055 w 567216"/>
              <a:gd name="connsiteY19" fmla="*/ 382404 h 667424"/>
              <a:gd name="connsiteX20" fmla="*/ 566618 w 567216"/>
              <a:gd name="connsiteY20" fmla="*/ 355504 h 667424"/>
              <a:gd name="connsiteX21" fmla="*/ 562205 w 567216"/>
              <a:gd name="connsiteY21" fmla="*/ 340313 h 667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7216" h="667424">
                <a:moveTo>
                  <a:pt x="562205" y="340313"/>
                </a:moveTo>
                <a:lnTo>
                  <a:pt x="499069" y="244143"/>
                </a:lnTo>
                <a:cubicBezTo>
                  <a:pt x="495715" y="238301"/>
                  <a:pt x="493789" y="231739"/>
                  <a:pt x="493457" y="225011"/>
                </a:cubicBezTo>
                <a:cubicBezTo>
                  <a:pt x="481449" y="88848"/>
                  <a:pt x="361331" y="-11806"/>
                  <a:pt x="225168" y="202"/>
                </a:cubicBezTo>
                <a:cubicBezTo>
                  <a:pt x="97391" y="11471"/>
                  <a:pt x="-603" y="118490"/>
                  <a:pt x="-597" y="246758"/>
                </a:cubicBezTo>
                <a:cubicBezTo>
                  <a:pt x="679" y="328630"/>
                  <a:pt x="36966" y="406032"/>
                  <a:pt x="99081" y="459379"/>
                </a:cubicBezTo>
                <a:cubicBezTo>
                  <a:pt x="106396" y="465469"/>
                  <a:pt x="110739" y="474417"/>
                  <a:pt x="111007" y="483932"/>
                </a:cubicBezTo>
                <a:lnTo>
                  <a:pt x="111007" y="625700"/>
                </a:lnTo>
                <a:cubicBezTo>
                  <a:pt x="111071" y="636886"/>
                  <a:pt x="119527" y="646248"/>
                  <a:pt x="130649" y="647447"/>
                </a:cubicBezTo>
                <a:lnTo>
                  <a:pt x="343270" y="666579"/>
                </a:lnTo>
                <a:cubicBezTo>
                  <a:pt x="355030" y="667568"/>
                  <a:pt x="365361" y="658837"/>
                  <a:pt x="366350" y="647084"/>
                </a:cubicBezTo>
                <a:cubicBezTo>
                  <a:pt x="366414" y="646331"/>
                  <a:pt x="366439" y="645585"/>
                  <a:pt x="366420" y="644832"/>
                </a:cubicBezTo>
                <a:lnTo>
                  <a:pt x="366420" y="543751"/>
                </a:lnTo>
                <a:cubicBezTo>
                  <a:pt x="366618" y="537246"/>
                  <a:pt x="371841" y="532023"/>
                  <a:pt x="378346" y="531826"/>
                </a:cubicBezTo>
                <a:lnTo>
                  <a:pt x="452770" y="531826"/>
                </a:lnTo>
                <a:cubicBezTo>
                  <a:pt x="475416" y="532036"/>
                  <a:pt x="493948" y="513854"/>
                  <a:pt x="494159" y="491208"/>
                </a:cubicBezTo>
                <a:cubicBezTo>
                  <a:pt x="494159" y="490947"/>
                  <a:pt x="494159" y="490692"/>
                  <a:pt x="494159" y="490436"/>
                </a:cubicBezTo>
                <a:lnTo>
                  <a:pt x="494159" y="390822"/>
                </a:lnTo>
                <a:cubicBezTo>
                  <a:pt x="494229" y="386199"/>
                  <a:pt x="497953" y="382474"/>
                  <a:pt x="502577" y="382404"/>
                </a:cubicBezTo>
                <a:lnTo>
                  <a:pt x="539055" y="382404"/>
                </a:lnTo>
                <a:cubicBezTo>
                  <a:pt x="554093" y="382589"/>
                  <a:pt x="566433" y="370542"/>
                  <a:pt x="566618" y="355504"/>
                </a:cubicBezTo>
                <a:cubicBezTo>
                  <a:pt x="566682" y="350115"/>
                  <a:pt x="565145" y="344829"/>
                  <a:pt x="562205" y="340313"/>
                </a:cubicBezTo>
                <a:close/>
              </a:path>
            </a:pathLst>
          </a:custGeom>
          <a:noFill/>
          <a:ln w="37899" cap="flat">
            <a:solidFill>
              <a:schemeClr val="accent2"/>
            </a:solidFill>
            <a:prstDash val="solid"/>
            <a:miter/>
          </a:ln>
        </p:spPr>
        <p:txBody>
          <a:bodyPr rtlCol="0" anchor="ctr"/>
          <a:lstStyle/>
          <a:p>
            <a:endParaRPr lang="zh-TW" altLang="en-US"/>
          </a:p>
        </p:txBody>
      </p:sp>
      <p:grpSp>
        <p:nvGrpSpPr>
          <p:cNvPr id="25" name="群組 24">
            <a:extLst>
              <a:ext uri="{FF2B5EF4-FFF2-40B4-BE49-F238E27FC236}">
                <a16:creationId xmlns:a16="http://schemas.microsoft.com/office/drawing/2014/main" id="{E86368AD-FFFB-8EA6-33F0-CF7FA9ED3BE5}"/>
              </a:ext>
            </a:extLst>
          </p:cNvPr>
          <p:cNvGrpSpPr/>
          <p:nvPr/>
        </p:nvGrpSpPr>
        <p:grpSpPr>
          <a:xfrm>
            <a:off x="2190833" y="3311380"/>
            <a:ext cx="332865" cy="308989"/>
            <a:chOff x="1985907" y="3559071"/>
            <a:chExt cx="332865" cy="308989"/>
          </a:xfrm>
          <a:solidFill>
            <a:schemeClr val="accent2"/>
          </a:solidFill>
        </p:grpSpPr>
        <p:sp>
          <p:nvSpPr>
            <p:cNvPr id="15" name="手繪多邊形: 圖案 14">
              <a:extLst>
                <a:ext uri="{FF2B5EF4-FFF2-40B4-BE49-F238E27FC236}">
                  <a16:creationId xmlns:a16="http://schemas.microsoft.com/office/drawing/2014/main" id="{B07D918F-4FE5-E2AC-3CCB-9E773BE3C4F5}"/>
                </a:ext>
              </a:extLst>
            </p:cNvPr>
            <p:cNvSpPr/>
            <p:nvPr/>
          </p:nvSpPr>
          <p:spPr>
            <a:xfrm>
              <a:off x="2125666" y="3559071"/>
              <a:ext cx="52167" cy="308989"/>
            </a:xfrm>
            <a:custGeom>
              <a:avLst/>
              <a:gdLst>
                <a:gd name="connsiteX0" fmla="*/ 51570 w 52167"/>
                <a:gd name="connsiteY0" fmla="*/ 24747 h 308989"/>
                <a:gd name="connsiteX1" fmla="*/ 26067 w 52167"/>
                <a:gd name="connsiteY1" fmla="*/ -770 h 308989"/>
                <a:gd name="connsiteX2" fmla="*/ 25487 w 52167"/>
                <a:gd name="connsiteY2" fmla="*/ -763 h 308989"/>
                <a:gd name="connsiteX3" fmla="*/ -597 w 52167"/>
                <a:gd name="connsiteY3" fmla="*/ 24747 h 308989"/>
                <a:gd name="connsiteX4" fmla="*/ 13115 w 52167"/>
                <a:gd name="connsiteY4" fmla="*/ 47386 h 308989"/>
                <a:gd name="connsiteX5" fmla="*/ 13115 w 52167"/>
                <a:gd name="connsiteY5" fmla="*/ 259433 h 308989"/>
                <a:gd name="connsiteX6" fmla="*/ -597 w 52167"/>
                <a:gd name="connsiteY6" fmla="*/ 282137 h 308989"/>
                <a:gd name="connsiteX7" fmla="*/ 25487 w 52167"/>
                <a:gd name="connsiteY7" fmla="*/ 308220 h 308989"/>
                <a:gd name="connsiteX8" fmla="*/ 51570 w 52167"/>
                <a:gd name="connsiteY8" fmla="*/ 282137 h 308989"/>
                <a:gd name="connsiteX9" fmla="*/ 37859 w 52167"/>
                <a:gd name="connsiteY9" fmla="*/ 259433 h 308989"/>
                <a:gd name="connsiteX10" fmla="*/ 37859 w 52167"/>
                <a:gd name="connsiteY10" fmla="*/ 48088 h 308989"/>
                <a:gd name="connsiteX11" fmla="*/ 51570 w 52167"/>
                <a:gd name="connsiteY11" fmla="*/ 24747 h 30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167" h="308989">
                  <a:moveTo>
                    <a:pt x="51570" y="24747"/>
                  </a:moveTo>
                  <a:cubicBezTo>
                    <a:pt x="51576" y="10659"/>
                    <a:pt x="40155" y="-763"/>
                    <a:pt x="26067" y="-770"/>
                  </a:cubicBezTo>
                  <a:cubicBezTo>
                    <a:pt x="25876" y="-770"/>
                    <a:pt x="25678" y="-770"/>
                    <a:pt x="25487" y="-763"/>
                  </a:cubicBezTo>
                  <a:cubicBezTo>
                    <a:pt x="11278" y="-833"/>
                    <a:pt x="-354" y="10538"/>
                    <a:pt x="-597" y="24747"/>
                  </a:cubicBezTo>
                  <a:cubicBezTo>
                    <a:pt x="-603" y="34262"/>
                    <a:pt x="4677" y="42986"/>
                    <a:pt x="13115" y="47386"/>
                  </a:cubicBezTo>
                  <a:lnTo>
                    <a:pt x="13115" y="259433"/>
                  </a:lnTo>
                  <a:cubicBezTo>
                    <a:pt x="4658" y="263847"/>
                    <a:pt x="-628" y="272603"/>
                    <a:pt x="-597" y="282137"/>
                  </a:cubicBezTo>
                  <a:cubicBezTo>
                    <a:pt x="-597" y="296543"/>
                    <a:pt x="11080" y="308220"/>
                    <a:pt x="25487" y="308220"/>
                  </a:cubicBezTo>
                  <a:cubicBezTo>
                    <a:pt x="39893" y="308220"/>
                    <a:pt x="51570" y="296543"/>
                    <a:pt x="51570" y="282137"/>
                  </a:cubicBezTo>
                  <a:cubicBezTo>
                    <a:pt x="51602" y="272603"/>
                    <a:pt x="46315" y="263847"/>
                    <a:pt x="37859" y="259433"/>
                  </a:cubicBezTo>
                  <a:lnTo>
                    <a:pt x="37859" y="48088"/>
                  </a:lnTo>
                  <a:cubicBezTo>
                    <a:pt x="46226" y="43273"/>
                    <a:pt x="51436" y="34402"/>
                    <a:pt x="51570" y="24747"/>
                  </a:cubicBezTo>
                  <a:close/>
                </a:path>
              </a:pathLst>
            </a:custGeom>
            <a:grpFill/>
            <a:ln w="6317" cap="flat">
              <a:noFill/>
              <a:prstDash val="solid"/>
              <a:miter/>
            </a:ln>
          </p:spPr>
          <p:txBody>
            <a:bodyPr rtlCol="0" anchor="ctr"/>
            <a:lstStyle/>
            <a:p>
              <a:endParaRPr lang="zh-TW" altLang="en-US"/>
            </a:p>
          </p:txBody>
        </p:sp>
        <p:sp>
          <p:nvSpPr>
            <p:cNvPr id="18" name="手繪多邊形: 圖案 17">
              <a:extLst>
                <a:ext uri="{FF2B5EF4-FFF2-40B4-BE49-F238E27FC236}">
                  <a16:creationId xmlns:a16="http://schemas.microsoft.com/office/drawing/2014/main" id="{1C3AB173-106C-611D-DDCD-E3F083D03C9F}"/>
                </a:ext>
              </a:extLst>
            </p:cNvPr>
            <p:cNvSpPr/>
            <p:nvPr/>
          </p:nvSpPr>
          <p:spPr>
            <a:xfrm>
              <a:off x="1985907" y="3575659"/>
              <a:ext cx="126558" cy="278308"/>
            </a:xfrm>
            <a:custGeom>
              <a:avLst/>
              <a:gdLst>
                <a:gd name="connsiteX0" fmla="*/ 89101 w 126558"/>
                <a:gd name="connsiteY0" fmla="*/ 47954 h 278308"/>
                <a:gd name="connsiteX1" fmla="*/ 102812 w 126558"/>
                <a:gd name="connsiteY1" fmla="*/ 25314 h 278308"/>
                <a:gd name="connsiteX2" fmla="*/ 77303 w 126558"/>
                <a:gd name="connsiteY2" fmla="*/ -770 h 278308"/>
                <a:gd name="connsiteX3" fmla="*/ 51219 w 126558"/>
                <a:gd name="connsiteY3" fmla="*/ 25314 h 278308"/>
                <a:gd name="connsiteX4" fmla="*/ 64931 w 126558"/>
                <a:gd name="connsiteY4" fmla="*/ 47954 h 278308"/>
                <a:gd name="connsiteX5" fmla="*/ 64931 w 126558"/>
                <a:gd name="connsiteY5" fmla="*/ 94636 h 278308"/>
                <a:gd name="connsiteX6" fmla="*/ 101983 w 126558"/>
                <a:gd name="connsiteY6" fmla="*/ 94636 h 278308"/>
                <a:gd name="connsiteX7" fmla="*/ 101983 w 126558"/>
                <a:gd name="connsiteY7" fmla="*/ 126204 h 278308"/>
                <a:gd name="connsiteX8" fmla="*/ 47776 w 126558"/>
                <a:gd name="connsiteY8" fmla="*/ 126204 h 278308"/>
                <a:gd name="connsiteX9" fmla="*/ 25136 w 126558"/>
                <a:gd name="connsiteY9" fmla="*/ 112492 h 278308"/>
                <a:gd name="connsiteX10" fmla="*/ -597 w 126558"/>
                <a:gd name="connsiteY10" fmla="*/ 138225 h 278308"/>
                <a:gd name="connsiteX11" fmla="*/ 25136 w 126558"/>
                <a:gd name="connsiteY11" fmla="*/ 163958 h 278308"/>
                <a:gd name="connsiteX12" fmla="*/ 47903 w 126558"/>
                <a:gd name="connsiteY12" fmla="*/ 149991 h 278308"/>
                <a:gd name="connsiteX13" fmla="*/ 102111 w 126558"/>
                <a:gd name="connsiteY13" fmla="*/ 149991 h 278308"/>
                <a:gd name="connsiteX14" fmla="*/ 102111 w 126558"/>
                <a:gd name="connsiteY14" fmla="*/ 181878 h 278308"/>
                <a:gd name="connsiteX15" fmla="*/ 65059 w 126558"/>
                <a:gd name="connsiteY15" fmla="*/ 181878 h 278308"/>
                <a:gd name="connsiteX16" fmla="*/ 65059 w 126558"/>
                <a:gd name="connsiteY16" fmla="*/ 228497 h 278308"/>
                <a:gd name="connsiteX17" fmla="*/ 51347 w 126558"/>
                <a:gd name="connsiteY17" fmla="*/ 251200 h 278308"/>
                <a:gd name="connsiteX18" fmla="*/ 77175 w 126558"/>
                <a:gd name="connsiteY18" fmla="*/ 277539 h 278308"/>
                <a:gd name="connsiteX19" fmla="*/ 77239 w 126558"/>
                <a:gd name="connsiteY19" fmla="*/ 277539 h 278308"/>
                <a:gd name="connsiteX20" fmla="*/ 102526 w 126558"/>
                <a:gd name="connsiteY20" fmla="*/ 250932 h 278308"/>
                <a:gd name="connsiteX21" fmla="*/ 88910 w 126558"/>
                <a:gd name="connsiteY21" fmla="*/ 228752 h 278308"/>
                <a:gd name="connsiteX22" fmla="*/ 88910 w 126558"/>
                <a:gd name="connsiteY22" fmla="*/ 205475 h 278308"/>
                <a:gd name="connsiteX23" fmla="*/ 125962 w 126558"/>
                <a:gd name="connsiteY23" fmla="*/ 205475 h 278308"/>
                <a:gd name="connsiteX24" fmla="*/ 125962 w 126558"/>
                <a:gd name="connsiteY24" fmla="*/ 70912 h 278308"/>
                <a:gd name="connsiteX25" fmla="*/ 88910 w 126558"/>
                <a:gd name="connsiteY25" fmla="*/ 70912 h 2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6558" h="278308">
                  <a:moveTo>
                    <a:pt x="89101" y="47954"/>
                  </a:moveTo>
                  <a:cubicBezTo>
                    <a:pt x="97532" y="43553"/>
                    <a:pt x="102819" y="34829"/>
                    <a:pt x="102812" y="25314"/>
                  </a:cubicBezTo>
                  <a:cubicBezTo>
                    <a:pt x="102882" y="11099"/>
                    <a:pt x="91511" y="-527"/>
                    <a:pt x="77303" y="-770"/>
                  </a:cubicBezTo>
                  <a:cubicBezTo>
                    <a:pt x="62986" y="-565"/>
                    <a:pt x="51424" y="10997"/>
                    <a:pt x="51219" y="25314"/>
                  </a:cubicBezTo>
                  <a:cubicBezTo>
                    <a:pt x="51213" y="34829"/>
                    <a:pt x="56494" y="43553"/>
                    <a:pt x="64931" y="47954"/>
                  </a:cubicBezTo>
                  <a:lnTo>
                    <a:pt x="64931" y="94636"/>
                  </a:lnTo>
                  <a:lnTo>
                    <a:pt x="101983" y="94636"/>
                  </a:lnTo>
                  <a:lnTo>
                    <a:pt x="101983" y="126204"/>
                  </a:lnTo>
                  <a:lnTo>
                    <a:pt x="47776" y="126204"/>
                  </a:lnTo>
                  <a:cubicBezTo>
                    <a:pt x="43375" y="117773"/>
                    <a:pt x="34651" y="112486"/>
                    <a:pt x="25136" y="112492"/>
                  </a:cubicBezTo>
                  <a:cubicBezTo>
                    <a:pt x="10927" y="112492"/>
                    <a:pt x="-597" y="124016"/>
                    <a:pt x="-597" y="138225"/>
                  </a:cubicBezTo>
                  <a:cubicBezTo>
                    <a:pt x="-597" y="152434"/>
                    <a:pt x="10927" y="163958"/>
                    <a:pt x="25136" y="163958"/>
                  </a:cubicBezTo>
                  <a:cubicBezTo>
                    <a:pt x="34753" y="163964"/>
                    <a:pt x="43554" y="158563"/>
                    <a:pt x="47903" y="149991"/>
                  </a:cubicBezTo>
                  <a:lnTo>
                    <a:pt x="102111" y="149991"/>
                  </a:lnTo>
                  <a:lnTo>
                    <a:pt x="102111" y="181878"/>
                  </a:lnTo>
                  <a:lnTo>
                    <a:pt x="65059" y="181878"/>
                  </a:lnTo>
                  <a:lnTo>
                    <a:pt x="65059" y="228497"/>
                  </a:lnTo>
                  <a:cubicBezTo>
                    <a:pt x="56602" y="232910"/>
                    <a:pt x="51315" y="241666"/>
                    <a:pt x="51347" y="251200"/>
                  </a:cubicBezTo>
                  <a:cubicBezTo>
                    <a:pt x="51207" y="265607"/>
                    <a:pt x="62769" y="277398"/>
                    <a:pt x="77175" y="277539"/>
                  </a:cubicBezTo>
                  <a:cubicBezTo>
                    <a:pt x="77194" y="277539"/>
                    <a:pt x="77220" y="277539"/>
                    <a:pt x="77239" y="277539"/>
                  </a:cubicBezTo>
                  <a:cubicBezTo>
                    <a:pt x="91569" y="277175"/>
                    <a:pt x="102889" y="265262"/>
                    <a:pt x="102526" y="250932"/>
                  </a:cubicBezTo>
                  <a:cubicBezTo>
                    <a:pt x="102289" y="241634"/>
                    <a:pt x="97092" y="233171"/>
                    <a:pt x="88910" y="228752"/>
                  </a:cubicBezTo>
                  <a:lnTo>
                    <a:pt x="88910" y="205475"/>
                  </a:lnTo>
                  <a:lnTo>
                    <a:pt x="125962" y="205475"/>
                  </a:lnTo>
                  <a:lnTo>
                    <a:pt x="125962" y="70912"/>
                  </a:lnTo>
                  <a:lnTo>
                    <a:pt x="88910" y="70912"/>
                  </a:lnTo>
                  <a:close/>
                </a:path>
              </a:pathLst>
            </a:custGeom>
            <a:grpFill/>
            <a:ln w="6317" cap="flat">
              <a:noFill/>
              <a:prstDash val="solid"/>
              <a:miter/>
            </a:ln>
          </p:spPr>
          <p:txBody>
            <a:bodyPr rtlCol="0" anchor="ctr"/>
            <a:lstStyle/>
            <a:p>
              <a:endParaRPr lang="zh-TW" altLang="en-US"/>
            </a:p>
          </p:txBody>
        </p:sp>
        <p:sp>
          <p:nvSpPr>
            <p:cNvPr id="24" name="手繪多邊形: 圖案 23">
              <a:extLst>
                <a:ext uri="{FF2B5EF4-FFF2-40B4-BE49-F238E27FC236}">
                  <a16:creationId xmlns:a16="http://schemas.microsoft.com/office/drawing/2014/main" id="{972DABFF-6F74-4F2F-B150-6C7A9D9BE03C}"/>
                </a:ext>
              </a:extLst>
            </p:cNvPr>
            <p:cNvSpPr/>
            <p:nvPr/>
          </p:nvSpPr>
          <p:spPr>
            <a:xfrm>
              <a:off x="2191289" y="3574893"/>
              <a:ext cx="127483" cy="276586"/>
            </a:xfrm>
            <a:custGeom>
              <a:avLst/>
              <a:gdLst>
                <a:gd name="connsiteX0" fmla="*/ 100548 w 127483"/>
                <a:gd name="connsiteY0" fmla="*/ 112492 h 276586"/>
                <a:gd name="connsiteX1" fmla="*/ 77909 w 127483"/>
                <a:gd name="connsiteY1" fmla="*/ 126204 h 276586"/>
                <a:gd name="connsiteX2" fmla="*/ 23701 w 127483"/>
                <a:gd name="connsiteY2" fmla="*/ 126204 h 276586"/>
                <a:gd name="connsiteX3" fmla="*/ 23701 w 127483"/>
                <a:gd name="connsiteY3" fmla="*/ 94636 h 276586"/>
                <a:gd name="connsiteX4" fmla="*/ 60754 w 127483"/>
                <a:gd name="connsiteY4" fmla="*/ 94636 h 276586"/>
                <a:gd name="connsiteX5" fmla="*/ 60754 w 127483"/>
                <a:gd name="connsiteY5" fmla="*/ 47954 h 276586"/>
                <a:gd name="connsiteX6" fmla="*/ 74465 w 127483"/>
                <a:gd name="connsiteY6" fmla="*/ 25314 h 276586"/>
                <a:gd name="connsiteX7" fmla="*/ 48381 w 127483"/>
                <a:gd name="connsiteY7" fmla="*/ -770 h 276586"/>
                <a:gd name="connsiteX8" fmla="*/ 23025 w 127483"/>
                <a:gd name="connsiteY8" fmla="*/ 25652 h 276586"/>
                <a:gd name="connsiteX9" fmla="*/ 36711 w 127483"/>
                <a:gd name="connsiteY9" fmla="*/ 47954 h 276586"/>
                <a:gd name="connsiteX10" fmla="*/ 36711 w 127483"/>
                <a:gd name="connsiteY10" fmla="*/ 71295 h 276586"/>
                <a:gd name="connsiteX11" fmla="*/ -597 w 127483"/>
                <a:gd name="connsiteY11" fmla="*/ 71295 h 276586"/>
                <a:gd name="connsiteX12" fmla="*/ -597 w 127483"/>
                <a:gd name="connsiteY12" fmla="*/ 204454 h 276586"/>
                <a:gd name="connsiteX13" fmla="*/ 37667 w 127483"/>
                <a:gd name="connsiteY13" fmla="*/ 204454 h 276586"/>
                <a:gd name="connsiteX14" fmla="*/ 37667 w 127483"/>
                <a:gd name="connsiteY14" fmla="*/ 227795 h 276586"/>
                <a:gd name="connsiteX15" fmla="*/ 27145 w 127483"/>
                <a:gd name="connsiteY15" fmla="*/ 262303 h 276586"/>
                <a:gd name="connsiteX16" fmla="*/ 49338 w 127483"/>
                <a:gd name="connsiteY16" fmla="*/ 275817 h 276586"/>
                <a:gd name="connsiteX17" fmla="*/ 75421 w 127483"/>
                <a:gd name="connsiteY17" fmla="*/ 250307 h 276586"/>
                <a:gd name="connsiteX18" fmla="*/ 61710 w 127483"/>
                <a:gd name="connsiteY18" fmla="*/ 227668 h 276586"/>
                <a:gd name="connsiteX19" fmla="*/ 61710 w 127483"/>
                <a:gd name="connsiteY19" fmla="*/ 180985 h 276586"/>
                <a:gd name="connsiteX20" fmla="*/ 23956 w 127483"/>
                <a:gd name="connsiteY20" fmla="*/ 180985 h 276586"/>
                <a:gd name="connsiteX21" fmla="*/ 23956 w 127483"/>
                <a:gd name="connsiteY21" fmla="*/ 149417 h 276586"/>
                <a:gd name="connsiteX22" fmla="*/ 78164 w 127483"/>
                <a:gd name="connsiteY22" fmla="*/ 149417 h 276586"/>
                <a:gd name="connsiteX23" fmla="*/ 100804 w 127483"/>
                <a:gd name="connsiteY23" fmla="*/ 163129 h 276586"/>
                <a:gd name="connsiteX24" fmla="*/ 126887 w 127483"/>
                <a:gd name="connsiteY24" fmla="*/ 137619 h 276586"/>
                <a:gd name="connsiteX25" fmla="*/ 101014 w 127483"/>
                <a:gd name="connsiteY25" fmla="*/ 112480 h 276586"/>
                <a:gd name="connsiteX26" fmla="*/ 100548 w 127483"/>
                <a:gd name="connsiteY26" fmla="*/ 112492 h 27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7483" h="276586">
                  <a:moveTo>
                    <a:pt x="100548" y="112492"/>
                  </a:moveTo>
                  <a:cubicBezTo>
                    <a:pt x="91033" y="112486"/>
                    <a:pt x="82309" y="117767"/>
                    <a:pt x="77909" y="126204"/>
                  </a:cubicBezTo>
                  <a:lnTo>
                    <a:pt x="23701" y="126204"/>
                  </a:lnTo>
                  <a:lnTo>
                    <a:pt x="23701" y="94636"/>
                  </a:lnTo>
                  <a:lnTo>
                    <a:pt x="60754" y="94636"/>
                  </a:lnTo>
                  <a:lnTo>
                    <a:pt x="60754" y="47954"/>
                  </a:lnTo>
                  <a:cubicBezTo>
                    <a:pt x="69191" y="43553"/>
                    <a:pt x="74471" y="34829"/>
                    <a:pt x="74465" y="25314"/>
                  </a:cubicBezTo>
                  <a:cubicBezTo>
                    <a:pt x="74465" y="10907"/>
                    <a:pt x="62788" y="-770"/>
                    <a:pt x="48381" y="-770"/>
                  </a:cubicBezTo>
                  <a:cubicBezTo>
                    <a:pt x="34083" y="-476"/>
                    <a:pt x="22732" y="11354"/>
                    <a:pt x="23025" y="25652"/>
                  </a:cubicBezTo>
                  <a:cubicBezTo>
                    <a:pt x="23216" y="35014"/>
                    <a:pt x="28452" y="43540"/>
                    <a:pt x="36711" y="47954"/>
                  </a:cubicBezTo>
                  <a:lnTo>
                    <a:pt x="36711" y="71295"/>
                  </a:lnTo>
                  <a:lnTo>
                    <a:pt x="-597" y="71295"/>
                  </a:lnTo>
                  <a:lnTo>
                    <a:pt x="-597" y="204454"/>
                  </a:lnTo>
                  <a:lnTo>
                    <a:pt x="37667" y="204454"/>
                  </a:lnTo>
                  <a:lnTo>
                    <a:pt x="37667" y="227795"/>
                  </a:lnTo>
                  <a:cubicBezTo>
                    <a:pt x="25232" y="234421"/>
                    <a:pt x="20525" y="249867"/>
                    <a:pt x="27145" y="262303"/>
                  </a:cubicBezTo>
                  <a:cubicBezTo>
                    <a:pt x="31526" y="270517"/>
                    <a:pt x="40027" y="275696"/>
                    <a:pt x="49338" y="275817"/>
                  </a:cubicBezTo>
                  <a:cubicBezTo>
                    <a:pt x="63553" y="275887"/>
                    <a:pt x="75179" y="264516"/>
                    <a:pt x="75421" y="250307"/>
                  </a:cubicBezTo>
                  <a:cubicBezTo>
                    <a:pt x="75428" y="240792"/>
                    <a:pt x="70147" y="232068"/>
                    <a:pt x="61710" y="227668"/>
                  </a:cubicBezTo>
                  <a:lnTo>
                    <a:pt x="61710" y="180985"/>
                  </a:lnTo>
                  <a:lnTo>
                    <a:pt x="23956" y="180985"/>
                  </a:lnTo>
                  <a:lnTo>
                    <a:pt x="23956" y="149417"/>
                  </a:lnTo>
                  <a:lnTo>
                    <a:pt x="78164" y="149417"/>
                  </a:lnTo>
                  <a:cubicBezTo>
                    <a:pt x="82564" y="157848"/>
                    <a:pt x="91288" y="163135"/>
                    <a:pt x="100804" y="163129"/>
                  </a:cubicBezTo>
                  <a:cubicBezTo>
                    <a:pt x="115012" y="163199"/>
                    <a:pt x="126645" y="151828"/>
                    <a:pt x="126887" y="137619"/>
                  </a:cubicBezTo>
                  <a:cubicBezTo>
                    <a:pt x="126683" y="123532"/>
                    <a:pt x="115095" y="112276"/>
                    <a:pt x="101014" y="112480"/>
                  </a:cubicBezTo>
                  <a:cubicBezTo>
                    <a:pt x="100854" y="112486"/>
                    <a:pt x="100701" y="112486"/>
                    <a:pt x="100548" y="112492"/>
                  </a:cubicBezTo>
                  <a:close/>
                </a:path>
              </a:pathLst>
            </a:custGeom>
            <a:grpFill/>
            <a:ln w="6317" cap="flat">
              <a:noFill/>
              <a:prstDash val="solid"/>
              <a:miter/>
            </a:ln>
          </p:spPr>
          <p:txBody>
            <a:bodyPr rtlCol="0" anchor="ctr"/>
            <a:lstStyle/>
            <a:p>
              <a:endParaRPr lang="zh-TW" altLang="en-US"/>
            </a:p>
          </p:txBody>
        </p:sp>
      </p:grpSp>
      <p:pic>
        <p:nvPicPr>
          <p:cNvPr id="19" name="圖形 18">
            <a:extLst>
              <a:ext uri="{FF2B5EF4-FFF2-40B4-BE49-F238E27FC236}">
                <a16:creationId xmlns:a16="http://schemas.microsoft.com/office/drawing/2014/main" id="{2628A869-37B5-422D-A2CF-665C3AB572B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72856" y="3265620"/>
            <a:ext cx="605849" cy="613329"/>
          </a:xfrm>
          <a:prstGeom prst="rect">
            <a:avLst/>
          </a:prstGeom>
        </p:spPr>
      </p:pic>
    </p:spTree>
    <p:extLst>
      <p:ext uri="{BB962C8B-B14F-4D97-AF65-F5344CB8AC3E}">
        <p14:creationId xmlns:p14="http://schemas.microsoft.com/office/powerpoint/2010/main" val="38538743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descr="Graphical user interface, application&#10;&#10;Description automatically generated">
            <a:extLst>
              <a:ext uri="{FF2B5EF4-FFF2-40B4-BE49-F238E27FC236}">
                <a16:creationId xmlns:a16="http://schemas.microsoft.com/office/drawing/2014/main" id="{5E08815B-06D3-8441-9C47-1405A39E13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74900" y="1509534"/>
            <a:ext cx="5693959" cy="2977708"/>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
        <p:nvSpPr>
          <p:cNvPr id="2" name="Title 1">
            <a:extLst>
              <a:ext uri="{FF2B5EF4-FFF2-40B4-BE49-F238E27FC236}">
                <a16:creationId xmlns:a16="http://schemas.microsoft.com/office/drawing/2014/main" id="{803AC560-F979-D446-A05B-2126F1EFF5D9}"/>
              </a:ext>
            </a:extLst>
          </p:cNvPr>
          <p:cNvSpPr>
            <a:spLocks noGrp="1"/>
          </p:cNvSpPr>
          <p:nvPr>
            <p:ph type="title"/>
          </p:nvPr>
        </p:nvSpPr>
        <p:spPr/>
        <p:txBody>
          <a:bodyPr/>
          <a:lstStyle/>
          <a:p>
            <a:r>
              <a:rPr lang="en-US" err="1">
                <a:latin typeface="Arial" panose="020B0604020202020204" pitchFamily="34" charset="0"/>
                <a:ea typeface="微軟正黑體" panose="020B0604030504040204" pitchFamily="34" charset="-120"/>
                <a:sym typeface="Arial" panose="020B0604020202020204" pitchFamily="34" charset="0"/>
              </a:rPr>
              <a:t>Qfiling</a:t>
            </a:r>
            <a:r>
              <a:rPr lang="en-US">
                <a:latin typeface="Arial" panose="020B0604020202020204" pitchFamily="34" charset="0"/>
                <a:ea typeface="微軟正黑體" panose="020B0604030504040204" pitchFamily="34" charset="-120"/>
                <a:sym typeface="Arial" panose="020B0604020202020204" pitchFamily="34" charset="0"/>
              </a:rPr>
              <a:t> auto archive and filing </a:t>
            </a:r>
            <a:endParaRPr lang="en-TW">
              <a:latin typeface="Arial" panose="020B0604020202020204" pitchFamily="34" charset="0"/>
              <a:ea typeface="微軟正黑體" panose="020B0604030504040204" pitchFamily="34" charset="-120"/>
              <a:sym typeface="Arial" panose="020B0604020202020204" pitchFamily="34" charset="0"/>
            </a:endParaRPr>
          </a:p>
        </p:txBody>
      </p:sp>
      <p:pic>
        <p:nvPicPr>
          <p:cNvPr id="6" name="圖片 22" descr="彈性客製.png">
            <a:extLst>
              <a:ext uri="{FF2B5EF4-FFF2-40B4-BE49-F238E27FC236}">
                <a16:creationId xmlns:a16="http://schemas.microsoft.com/office/drawing/2014/main" id="{15A9F95B-04DD-A24E-B88B-D5C8805EBB8E}"/>
              </a:ext>
            </a:extLst>
          </p:cNvPr>
          <p:cNvPicPr>
            <a:picLocks noChangeAspect="1"/>
          </p:cNvPicPr>
          <p:nvPr/>
        </p:nvPicPr>
        <p:blipFill>
          <a:blip r:embed="rId4" cstate="screen">
            <a:duotone>
              <a:prstClr val="black"/>
              <a:schemeClr val="accent1">
                <a:tint val="45000"/>
                <a:satMod val="400000"/>
              </a:schemeClr>
            </a:duotone>
            <a:extLst>
              <a:ext uri="{BEBA8EAE-BF5A-486C-A8C5-ECC9F3942E4B}">
                <a14:imgProps xmlns:a14="http://schemas.microsoft.com/office/drawing/2010/main">
                  <a14:imgLayer r:embed="rId5">
                    <a14:imgEffect>
                      <a14:sharpenSoften amount="25000"/>
                    </a14:imgEffect>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92604" y="1865374"/>
            <a:ext cx="412748" cy="412747"/>
          </a:xfrm>
          <a:prstGeom prst="rect">
            <a:avLst/>
          </a:prstGeom>
        </p:spPr>
      </p:pic>
      <p:sp>
        <p:nvSpPr>
          <p:cNvPr id="18" name="Rectangle 3">
            <a:extLst>
              <a:ext uri="{FF2B5EF4-FFF2-40B4-BE49-F238E27FC236}">
                <a16:creationId xmlns:a16="http://schemas.microsoft.com/office/drawing/2014/main" id="{842C437B-B7D8-DB40-BC1C-7A451CB8146D}"/>
              </a:ext>
            </a:extLst>
          </p:cNvPr>
          <p:cNvSpPr/>
          <p:nvPr/>
        </p:nvSpPr>
        <p:spPr>
          <a:xfrm>
            <a:off x="853341" y="3054352"/>
            <a:ext cx="1991092" cy="246221"/>
          </a:xfrm>
          <a:prstGeom prst="rect">
            <a:avLst/>
          </a:prstGeom>
        </p:spPr>
        <p:txBody>
          <a:bodyPr wrap="square">
            <a:spAutoFit/>
          </a:bodyPr>
          <a:lstStyle/>
          <a:p>
            <a:pPr lvl="0"/>
            <a:r>
              <a:rPr kumimoji="1" lang="en-US" altLang="zh-Hant" sz="1000" b="1">
                <a:solidFill>
                  <a:schemeClr val="tx2"/>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Scheduling for auto filing. </a:t>
            </a:r>
          </a:p>
        </p:txBody>
      </p:sp>
      <p:pic>
        <p:nvPicPr>
          <p:cNvPr id="19" name="圖片 10" descr="效率大增.png">
            <a:extLst>
              <a:ext uri="{FF2B5EF4-FFF2-40B4-BE49-F238E27FC236}">
                <a16:creationId xmlns:a16="http://schemas.microsoft.com/office/drawing/2014/main" id="{5BE2BCB0-7D49-7C4E-8BB5-7E3BBB9078DF}"/>
              </a:ext>
            </a:extLst>
          </p:cNvPr>
          <p:cNvPicPr>
            <a:picLocks noChangeAspect="1"/>
          </p:cNvPicPr>
          <p:nvPr/>
        </p:nvPicPr>
        <p:blipFill>
          <a:blip r:embed="rId6" cstate="screen">
            <a:duotone>
              <a:prstClr val="black"/>
              <a:schemeClr val="accent2">
                <a:tint val="45000"/>
                <a:satMod val="400000"/>
              </a:schemeClr>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82432" y="2647767"/>
            <a:ext cx="433092" cy="647890"/>
          </a:xfrm>
          <a:prstGeom prst="rect">
            <a:avLst/>
          </a:prstGeom>
        </p:spPr>
      </p:pic>
      <p:sp>
        <p:nvSpPr>
          <p:cNvPr id="24" name="Rectangle 3">
            <a:extLst>
              <a:ext uri="{FF2B5EF4-FFF2-40B4-BE49-F238E27FC236}">
                <a16:creationId xmlns:a16="http://schemas.microsoft.com/office/drawing/2014/main" id="{5DDAE54A-3CD5-B14F-9FB1-BEBA3C419FC7}"/>
              </a:ext>
            </a:extLst>
          </p:cNvPr>
          <p:cNvSpPr/>
          <p:nvPr/>
        </p:nvSpPr>
        <p:spPr>
          <a:xfrm>
            <a:off x="853340" y="3847839"/>
            <a:ext cx="1842875" cy="400110"/>
          </a:xfrm>
          <a:prstGeom prst="rect">
            <a:avLst/>
          </a:prstGeom>
        </p:spPr>
        <p:txBody>
          <a:bodyPr wrap="square">
            <a:spAutoFit/>
          </a:bodyPr>
          <a:lstStyle/>
          <a:p>
            <a:r>
              <a:rPr kumimoji="1" lang="en-US" altLang="zh-TW" sz="1000" b="1">
                <a:solidFill>
                  <a:schemeClr val="tx2"/>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With system logs, filing </a:t>
            </a:r>
          </a:p>
          <a:p>
            <a:r>
              <a:rPr kumimoji="1" lang="en-US" altLang="zh-TW" sz="1000" b="1">
                <a:solidFill>
                  <a:schemeClr val="tx2"/>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status is easily accessible. </a:t>
            </a:r>
          </a:p>
        </p:txBody>
      </p:sp>
      <p:pic>
        <p:nvPicPr>
          <p:cNvPr id="30" name="圖片 11" descr="安心掌握.png">
            <a:extLst>
              <a:ext uri="{FF2B5EF4-FFF2-40B4-BE49-F238E27FC236}">
                <a16:creationId xmlns:a16="http://schemas.microsoft.com/office/drawing/2014/main" id="{95023223-0763-1040-8537-CC9061DA569C}"/>
              </a:ext>
            </a:extLst>
          </p:cNvPr>
          <p:cNvPicPr>
            <a:picLocks noChangeAspect="1"/>
          </p:cNvPicPr>
          <p:nvPr/>
        </p:nvPicPr>
        <p:blipFill>
          <a:blip r:embed="rId8" cstate="screen">
            <a:duotone>
              <a:prstClr val="black"/>
              <a:schemeClr val="tx2">
                <a:tint val="45000"/>
                <a:satMod val="400000"/>
              </a:schemeClr>
            </a:duotone>
            <a:extLst>
              <a:ext uri="{BEBA8EAE-BF5A-486C-A8C5-ECC9F3942E4B}">
                <a14:imgProps xmlns:a14="http://schemas.microsoft.com/office/drawing/2010/main">
                  <a14:imgLayer r:embed="rId9">
                    <a14:imgEffect>
                      <a14:artisticPhotocopy/>
                    </a14:imgEffect>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44616" y="3665304"/>
            <a:ext cx="508725" cy="505264"/>
          </a:xfrm>
          <a:prstGeom prst="rect">
            <a:avLst/>
          </a:prstGeom>
        </p:spPr>
      </p:pic>
      <p:sp>
        <p:nvSpPr>
          <p:cNvPr id="37" name="Rectangle 3">
            <a:extLst>
              <a:ext uri="{FF2B5EF4-FFF2-40B4-BE49-F238E27FC236}">
                <a16:creationId xmlns:a16="http://schemas.microsoft.com/office/drawing/2014/main" id="{D2968E16-8936-6C40-8722-462757BA666E}"/>
              </a:ext>
            </a:extLst>
          </p:cNvPr>
          <p:cNvSpPr/>
          <p:nvPr/>
        </p:nvSpPr>
        <p:spPr>
          <a:xfrm>
            <a:off x="853340" y="2032428"/>
            <a:ext cx="1892545" cy="400110"/>
          </a:xfrm>
          <a:prstGeom prst="rect">
            <a:avLst/>
          </a:prstGeom>
        </p:spPr>
        <p:txBody>
          <a:bodyPr wrap="square">
            <a:spAutoFit/>
          </a:bodyPr>
          <a:lstStyle/>
          <a:p>
            <a:pPr lvl="0"/>
            <a:r>
              <a:rPr kumimoji="1" lang="en-US" altLang="zh-Hant" sz="1000" b="1">
                <a:solidFill>
                  <a:schemeClr val="tx2"/>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Customize the filing and batch editing rules.</a:t>
            </a:r>
          </a:p>
        </p:txBody>
      </p:sp>
      <p:sp>
        <p:nvSpPr>
          <p:cNvPr id="38" name="Rectangle 37">
            <a:extLst>
              <a:ext uri="{FF2B5EF4-FFF2-40B4-BE49-F238E27FC236}">
                <a16:creationId xmlns:a16="http://schemas.microsoft.com/office/drawing/2014/main" id="{D0C156AF-34DB-9C4A-9238-9653E50F5BEC}"/>
              </a:ext>
            </a:extLst>
          </p:cNvPr>
          <p:cNvSpPr/>
          <p:nvPr/>
        </p:nvSpPr>
        <p:spPr>
          <a:xfrm>
            <a:off x="344616" y="866126"/>
            <a:ext cx="5665847" cy="547522"/>
          </a:xfrm>
          <a:prstGeom prst="rect">
            <a:avLst/>
          </a:prstGeom>
        </p:spPr>
        <p:txBody>
          <a:bodyPr wrap="square">
            <a:spAutoFit/>
          </a:bodyPr>
          <a:lstStyle/>
          <a:p>
            <a:pPr>
              <a:lnSpc>
                <a:spcPct val="130000"/>
              </a:lnSpc>
            </a:pPr>
            <a:r>
              <a:rPr lang="en-US" altLang="zh-TW" sz="1200" err="1">
                <a:solidFill>
                  <a:schemeClr val="tx2"/>
                </a:solidFill>
                <a:latin typeface="Arial" panose="020B0604020202020204" pitchFamily="34" charset="0"/>
                <a:ea typeface="微軟正黑體" panose="020B0604030504040204" pitchFamily="34" charset="-120"/>
                <a:sym typeface="Arial" panose="020B0604020202020204" pitchFamily="34" charset="0"/>
              </a:rPr>
              <a:t>Qfiling</a:t>
            </a:r>
            <a:r>
              <a:rPr lang="en-US" altLang="zh-TW" sz="1200">
                <a:solidFill>
                  <a:schemeClr val="tx2"/>
                </a:solidFill>
                <a:latin typeface="Arial" panose="020B0604020202020204" pitchFamily="34" charset="0"/>
                <a:ea typeface="微軟正黑體" panose="020B0604030504040204" pitchFamily="34" charset="-120"/>
                <a:sym typeface="Arial" panose="020B0604020202020204" pitchFamily="34" charset="0"/>
              </a:rPr>
              <a:t> automates your file organization. All you need to do is categorize your files, set a schedule, and </a:t>
            </a:r>
            <a:r>
              <a:rPr lang="en-US" altLang="zh-TW" sz="1200" err="1">
                <a:solidFill>
                  <a:schemeClr val="tx2"/>
                </a:solidFill>
                <a:latin typeface="Arial" panose="020B0604020202020204" pitchFamily="34" charset="0"/>
                <a:ea typeface="微軟正黑體" panose="020B0604030504040204" pitchFamily="34" charset="-120"/>
                <a:sym typeface="Arial" panose="020B0604020202020204" pitchFamily="34" charset="0"/>
              </a:rPr>
              <a:t>Qfiling</a:t>
            </a:r>
            <a:r>
              <a:rPr lang="en-US" altLang="zh-TW" sz="1200">
                <a:solidFill>
                  <a:schemeClr val="tx2"/>
                </a:solidFill>
                <a:latin typeface="Arial" panose="020B0604020202020204" pitchFamily="34" charset="0"/>
                <a:ea typeface="微軟正黑體" panose="020B0604030504040204" pitchFamily="34" charset="-120"/>
                <a:sym typeface="Arial" panose="020B0604020202020204" pitchFamily="34" charset="0"/>
              </a:rPr>
              <a:t> will do the rest. It’s easy, smart, and efficient!</a:t>
            </a:r>
          </a:p>
        </p:txBody>
      </p:sp>
      <p:sp>
        <p:nvSpPr>
          <p:cNvPr id="40" name="Rectangle 39">
            <a:extLst>
              <a:ext uri="{FF2B5EF4-FFF2-40B4-BE49-F238E27FC236}">
                <a16:creationId xmlns:a16="http://schemas.microsoft.com/office/drawing/2014/main" id="{BEE7CD83-1336-514C-A0F5-09DBB33CDAF8}"/>
              </a:ext>
            </a:extLst>
          </p:cNvPr>
          <p:cNvSpPr/>
          <p:nvPr/>
        </p:nvSpPr>
        <p:spPr>
          <a:xfrm>
            <a:off x="847540" y="3553056"/>
            <a:ext cx="1519968" cy="338554"/>
          </a:xfrm>
          <a:prstGeom prst="rect">
            <a:avLst/>
          </a:prstGeom>
        </p:spPr>
        <p:txBody>
          <a:bodyPr wrap="none">
            <a:spAutoFit/>
          </a:bodyPr>
          <a:lstStyle/>
          <a:p>
            <a:pPr algn="ctr"/>
            <a:r>
              <a:rPr kumimoji="1" lang="en-US" altLang="zh-TW" sz="1600" b="1">
                <a:solidFill>
                  <a:srgbClr val="744922"/>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Total Control </a:t>
            </a:r>
          </a:p>
        </p:txBody>
      </p:sp>
      <p:sp>
        <p:nvSpPr>
          <p:cNvPr id="41" name="Rectangle 40">
            <a:extLst>
              <a:ext uri="{FF2B5EF4-FFF2-40B4-BE49-F238E27FC236}">
                <a16:creationId xmlns:a16="http://schemas.microsoft.com/office/drawing/2014/main" id="{91F9FB3C-9B3D-384F-B5E5-196945B3ECAE}"/>
              </a:ext>
            </a:extLst>
          </p:cNvPr>
          <p:cNvSpPr/>
          <p:nvPr/>
        </p:nvSpPr>
        <p:spPr>
          <a:xfrm>
            <a:off x="847540" y="2746575"/>
            <a:ext cx="1005404" cy="338554"/>
          </a:xfrm>
          <a:prstGeom prst="rect">
            <a:avLst/>
          </a:prstGeom>
        </p:spPr>
        <p:txBody>
          <a:bodyPr wrap="none">
            <a:spAutoFit/>
          </a:bodyPr>
          <a:lstStyle/>
          <a:p>
            <a:pPr algn="ctr"/>
            <a:r>
              <a:rPr kumimoji="1" lang="en-US" altLang="zh-TW" sz="1600" b="1">
                <a:solidFill>
                  <a:srgbClr val="744922"/>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Efficient</a:t>
            </a:r>
            <a:endParaRPr kumimoji="1" lang="zh-TW" altLang="en-US" sz="1600" b="1">
              <a:solidFill>
                <a:srgbClr val="744922"/>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2" name="Rectangle 41">
            <a:extLst>
              <a:ext uri="{FF2B5EF4-FFF2-40B4-BE49-F238E27FC236}">
                <a16:creationId xmlns:a16="http://schemas.microsoft.com/office/drawing/2014/main" id="{B9328C29-71E6-4F4F-B517-AA0844827DDE}"/>
              </a:ext>
            </a:extLst>
          </p:cNvPr>
          <p:cNvSpPr/>
          <p:nvPr/>
        </p:nvSpPr>
        <p:spPr>
          <a:xfrm>
            <a:off x="850313" y="1740379"/>
            <a:ext cx="949299" cy="338554"/>
          </a:xfrm>
          <a:prstGeom prst="rect">
            <a:avLst/>
          </a:prstGeom>
        </p:spPr>
        <p:txBody>
          <a:bodyPr wrap="none">
            <a:spAutoFit/>
          </a:bodyPr>
          <a:lstStyle/>
          <a:p>
            <a:pPr algn="ctr"/>
            <a:r>
              <a:rPr kumimoji="1" lang="en-US" altLang="zh-Hant" sz="1600" b="1">
                <a:solidFill>
                  <a:srgbClr val="744922"/>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Flexible</a:t>
            </a:r>
          </a:p>
        </p:txBody>
      </p:sp>
      <p:pic>
        <p:nvPicPr>
          <p:cNvPr id="3076" name="Picture 4">
            <a:extLst>
              <a:ext uri="{FF2B5EF4-FFF2-40B4-BE49-F238E27FC236}">
                <a16:creationId xmlns:a16="http://schemas.microsoft.com/office/drawing/2014/main" id="{FA8A0E9A-7DB0-D245-937B-29B2C73EBFFA}"/>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7671396" y="952428"/>
            <a:ext cx="1080000" cy="1080000"/>
          </a:xfrm>
          <a:prstGeom prst="rect">
            <a:avLst/>
          </a:prstGeom>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543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54446705-2BE6-420D-B9E7-3BA6A6912EEA}"/>
              </a:ext>
            </a:extLst>
          </p:cNvPr>
          <p:cNvGrpSpPr/>
          <p:nvPr/>
        </p:nvGrpSpPr>
        <p:grpSpPr>
          <a:xfrm>
            <a:off x="272838" y="1608431"/>
            <a:ext cx="3713657" cy="2887837"/>
            <a:chOff x="464022" y="1952198"/>
            <a:chExt cx="3919785" cy="3048127"/>
          </a:xfrm>
        </p:grpSpPr>
        <p:sp>
          <p:nvSpPr>
            <p:cNvPr id="21" name="圓角矩形 15">
              <a:extLst>
                <a:ext uri="{FF2B5EF4-FFF2-40B4-BE49-F238E27FC236}">
                  <a16:creationId xmlns:a16="http://schemas.microsoft.com/office/drawing/2014/main" id="{38EDF853-8E87-4D35-9450-C77A6A9D6C42}"/>
                </a:ext>
              </a:extLst>
            </p:cNvPr>
            <p:cNvSpPr/>
            <p:nvPr/>
          </p:nvSpPr>
          <p:spPr>
            <a:xfrm>
              <a:off x="868022" y="3600357"/>
              <a:ext cx="3515785" cy="576064"/>
            </a:xfrm>
            <a:prstGeom prst="roundRect">
              <a:avLst/>
            </a:prstGeom>
            <a:solidFill>
              <a:schemeClr val="accent5">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7" name="圓角矩形 15">
              <a:extLst>
                <a:ext uri="{FF2B5EF4-FFF2-40B4-BE49-F238E27FC236}">
                  <a16:creationId xmlns:a16="http://schemas.microsoft.com/office/drawing/2014/main" id="{FE44DE80-4D35-453F-BE0B-5DCEEBCA8302}"/>
                </a:ext>
              </a:extLst>
            </p:cNvPr>
            <p:cNvSpPr/>
            <p:nvPr/>
          </p:nvSpPr>
          <p:spPr>
            <a:xfrm>
              <a:off x="868022" y="2799938"/>
              <a:ext cx="3515785" cy="576064"/>
            </a:xfrm>
            <a:prstGeom prst="roundRect">
              <a:avLst/>
            </a:prstGeom>
            <a:solidFill>
              <a:schemeClr val="accent5">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 name="圓角矩形 15">
              <a:extLst>
                <a:ext uri="{FF2B5EF4-FFF2-40B4-BE49-F238E27FC236}">
                  <a16:creationId xmlns:a16="http://schemas.microsoft.com/office/drawing/2014/main" id="{A8E24DB3-9DA9-4A99-AA13-018159790568}"/>
                </a:ext>
              </a:extLst>
            </p:cNvPr>
            <p:cNvSpPr/>
            <p:nvPr/>
          </p:nvSpPr>
          <p:spPr>
            <a:xfrm>
              <a:off x="868022" y="2013457"/>
              <a:ext cx="3515785" cy="576064"/>
            </a:xfrm>
            <a:prstGeom prst="roundRect">
              <a:avLst/>
            </a:prstGeom>
            <a:solidFill>
              <a:schemeClr val="accent5">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2" name="圓角矩形 15">
              <a:extLst>
                <a:ext uri="{FF2B5EF4-FFF2-40B4-BE49-F238E27FC236}">
                  <a16:creationId xmlns:a16="http://schemas.microsoft.com/office/drawing/2014/main" id="{43F6FDCD-73A7-4FF8-8532-5360CA0E695C}"/>
                </a:ext>
              </a:extLst>
            </p:cNvPr>
            <p:cNvSpPr/>
            <p:nvPr/>
          </p:nvSpPr>
          <p:spPr>
            <a:xfrm>
              <a:off x="868022" y="4391948"/>
              <a:ext cx="3515785" cy="576064"/>
            </a:xfrm>
            <a:prstGeom prst="roundRect">
              <a:avLst/>
            </a:prstGeom>
            <a:solidFill>
              <a:schemeClr val="accent5">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7" name="TextBox 21">
              <a:extLst>
                <a:ext uri="{FF2B5EF4-FFF2-40B4-BE49-F238E27FC236}">
                  <a16:creationId xmlns:a16="http://schemas.microsoft.com/office/drawing/2014/main" id="{32DA0096-8F43-453D-8849-F40A8239ABD1}"/>
                </a:ext>
              </a:extLst>
            </p:cNvPr>
            <p:cNvSpPr txBox="1"/>
            <p:nvPr/>
          </p:nvSpPr>
          <p:spPr>
            <a:xfrm>
              <a:off x="1235674" y="2048530"/>
              <a:ext cx="2815766" cy="487290"/>
            </a:xfrm>
            <a:prstGeom prst="rect">
              <a:avLst/>
            </a:prstGeom>
            <a:noFill/>
          </p:spPr>
          <p:txBody>
            <a:bodyPr wrap="square" rtlCol="0" anchor="t">
              <a:spAutoFit/>
            </a:bodyPr>
            <a:lstStyle/>
            <a:p>
              <a:r>
                <a:rPr lang="en-US" altLang="zh-CN" sz="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Use Cinema28 to stream multimedia to various AV playback devices.</a:t>
              </a:r>
              <a:endParaRPr lang="en-US" altLang="en-US" sz="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pic>
          <p:nvPicPr>
            <p:cNvPr id="8" name="圖片 7" descr="Cinema28_512.png">
              <a:extLst>
                <a:ext uri="{FF2B5EF4-FFF2-40B4-BE49-F238E27FC236}">
                  <a16:creationId xmlns:a16="http://schemas.microsoft.com/office/drawing/2014/main" id="{8DDBD78A-7373-4B71-98FF-C7F7658786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5669" y="1952198"/>
              <a:ext cx="635000" cy="635000"/>
            </a:xfrm>
            <a:prstGeom prst="rect">
              <a:avLst/>
            </a:prstGeom>
            <a:effectLst>
              <a:outerShdw blurRad="50800" dist="38100" dir="2700000" algn="tl" rotWithShape="0">
                <a:prstClr val="black">
                  <a:alpha val="40000"/>
                </a:prstClr>
              </a:outerShdw>
            </a:effectLst>
          </p:spPr>
        </p:pic>
        <p:pic>
          <p:nvPicPr>
            <p:cNvPr id="16" name="Shape 328">
              <a:extLst>
                <a:ext uri="{FF2B5EF4-FFF2-40B4-BE49-F238E27FC236}">
                  <a16:creationId xmlns:a16="http://schemas.microsoft.com/office/drawing/2014/main" id="{5E4E37F9-0569-42AA-97F5-90C1A9D4C6E7}"/>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515669" y="2791227"/>
              <a:ext cx="635000" cy="628246"/>
            </a:xfrm>
            <a:prstGeom prst="rect">
              <a:avLst/>
            </a:prstGeom>
            <a:noFill/>
            <a:ln>
              <a:noFill/>
            </a:ln>
          </p:spPr>
        </p:pic>
        <p:sp>
          <p:nvSpPr>
            <p:cNvPr id="18" name="TextBox 21">
              <a:extLst>
                <a:ext uri="{FF2B5EF4-FFF2-40B4-BE49-F238E27FC236}">
                  <a16:creationId xmlns:a16="http://schemas.microsoft.com/office/drawing/2014/main" id="{AB3C5785-5D01-4746-9C43-E6273D2B4A4C}"/>
                </a:ext>
              </a:extLst>
            </p:cNvPr>
            <p:cNvSpPr txBox="1"/>
            <p:nvPr/>
          </p:nvSpPr>
          <p:spPr>
            <a:xfrm>
              <a:off x="1235674" y="2835011"/>
              <a:ext cx="2735814" cy="487290"/>
            </a:xfrm>
            <a:prstGeom prst="rect">
              <a:avLst/>
            </a:prstGeom>
            <a:noFill/>
          </p:spPr>
          <p:txBody>
            <a:bodyPr wrap="square" rtlCol="0" anchor="t">
              <a:spAutoFit/>
            </a:bodyPr>
            <a:lstStyle/>
            <a:p>
              <a:r>
                <a:rPr lang="en-US" altLang="zh-CN" sz="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Stream/Transform Multimedia to Various AV Devices with Plex</a:t>
              </a:r>
              <a:endParaRPr lang="en-US" altLang="en-US" sz="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22" name="TextBox 21">
              <a:extLst>
                <a:ext uri="{FF2B5EF4-FFF2-40B4-BE49-F238E27FC236}">
                  <a16:creationId xmlns:a16="http://schemas.microsoft.com/office/drawing/2014/main" id="{5940CA16-A3C2-42D7-A9F3-02ED17603551}"/>
                </a:ext>
              </a:extLst>
            </p:cNvPr>
            <p:cNvSpPr txBox="1"/>
            <p:nvPr/>
          </p:nvSpPr>
          <p:spPr>
            <a:xfrm>
              <a:off x="1235672" y="3635430"/>
              <a:ext cx="2781501" cy="487290"/>
            </a:xfrm>
            <a:prstGeom prst="rect">
              <a:avLst/>
            </a:prstGeom>
            <a:noFill/>
          </p:spPr>
          <p:txBody>
            <a:bodyPr wrap="square" rtlCol="0" anchor="t">
              <a:spAutoFit/>
            </a:bodyPr>
            <a:lstStyle/>
            <a:p>
              <a:r>
                <a:rPr lang="en-US" altLang="en-US" sz="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Play via </a:t>
              </a:r>
              <a:r>
                <a:rPr lang="en-US" altLang="en-US" sz="1200" err="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Qmedia</a:t>
              </a:r>
              <a:r>
                <a:rPr lang="en-US" altLang="en-US" sz="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 on Apple TV/Fire TV/Roku/Android TV</a:t>
              </a:r>
            </a:p>
          </p:txBody>
        </p:sp>
        <p:pic>
          <p:nvPicPr>
            <p:cNvPr id="23" name="圖形 13">
              <a:extLst>
                <a:ext uri="{FF2B5EF4-FFF2-40B4-BE49-F238E27FC236}">
                  <a16:creationId xmlns:a16="http://schemas.microsoft.com/office/drawing/2014/main" id="{CD97B3D1-03C0-4B93-8490-E4355F46091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4022" y="3419473"/>
              <a:ext cx="925733" cy="921708"/>
            </a:xfrm>
            <a:prstGeom prst="rect">
              <a:avLst/>
            </a:prstGeom>
          </p:spPr>
        </p:pic>
        <p:sp>
          <p:nvSpPr>
            <p:cNvPr id="33" name="TextBox 21">
              <a:extLst>
                <a:ext uri="{FF2B5EF4-FFF2-40B4-BE49-F238E27FC236}">
                  <a16:creationId xmlns:a16="http://schemas.microsoft.com/office/drawing/2014/main" id="{AF2E7738-6CAD-42BB-AC48-065C0BB020BF}"/>
                </a:ext>
              </a:extLst>
            </p:cNvPr>
            <p:cNvSpPr txBox="1"/>
            <p:nvPr/>
          </p:nvSpPr>
          <p:spPr>
            <a:xfrm>
              <a:off x="1235672" y="4440973"/>
              <a:ext cx="3148135" cy="487290"/>
            </a:xfrm>
            <a:prstGeom prst="rect">
              <a:avLst/>
            </a:prstGeom>
            <a:noFill/>
          </p:spPr>
          <p:txBody>
            <a:bodyPr wrap="square" rtlCol="0" anchor="t">
              <a:spAutoFit/>
            </a:bodyPr>
            <a:lstStyle/>
            <a:p>
              <a:r>
                <a:rPr lang="en-US" altLang="zh-TW" sz="1200" err="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QuMagie</a:t>
              </a:r>
              <a:r>
                <a:rPr lang="en-US" altLang="zh-TW" sz="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 AI smart album, automatic face recognition, and object classification</a:t>
              </a:r>
              <a:endParaRPr lang="en-US" altLang="en-US" sz="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pic>
          <p:nvPicPr>
            <p:cNvPr id="34" name="圖片 14" descr="一張含有 向量圖形 的圖片&#10;&#10;描述是以高可信度產生">
              <a:extLst>
                <a:ext uri="{FF2B5EF4-FFF2-40B4-BE49-F238E27FC236}">
                  <a16:creationId xmlns:a16="http://schemas.microsoft.com/office/drawing/2014/main" id="{136F4A43-A52C-43ED-BABB-AA8C4FD128A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69363" y="4383237"/>
              <a:ext cx="617088" cy="617088"/>
            </a:xfrm>
            <a:prstGeom prst="rect">
              <a:avLst/>
            </a:prstGeom>
            <a:effectLst>
              <a:outerShdw blurRad="50800" dist="38100" dir="2700000" algn="tl" rotWithShape="0">
                <a:prstClr val="black">
                  <a:alpha val="40000"/>
                </a:prstClr>
              </a:outerShdw>
            </a:effectLst>
          </p:spPr>
        </p:pic>
      </p:grpSp>
      <p:pic>
        <p:nvPicPr>
          <p:cNvPr id="36" name="Picture 2">
            <a:extLst>
              <a:ext uri="{FF2B5EF4-FFF2-40B4-BE49-F238E27FC236}">
                <a16:creationId xmlns:a16="http://schemas.microsoft.com/office/drawing/2014/main" id="{2A1D178D-8701-4154-BBF3-09F98F5B5AE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934651" y="797299"/>
            <a:ext cx="3051583" cy="2105356"/>
          </a:xfrm>
          <a:prstGeom prst="rect">
            <a:avLst/>
          </a:prstGeom>
        </p:spPr>
      </p:pic>
      <p:sp>
        <p:nvSpPr>
          <p:cNvPr id="19" name="標題 1" hidden="1">
            <a:extLst>
              <a:ext uri="{FF2B5EF4-FFF2-40B4-BE49-F238E27FC236}">
                <a16:creationId xmlns:a16="http://schemas.microsoft.com/office/drawing/2014/main" id="{EF29F4D9-E699-7446-B48F-A00FD553CDF2}"/>
              </a:ext>
            </a:extLst>
          </p:cNvPr>
          <p:cNvSpPr txBox="1">
            <a:spLocks/>
          </p:cNvSpPr>
          <p:nvPr/>
        </p:nvSpPr>
        <p:spPr>
          <a:xfrm>
            <a:off x="124385" y="140964"/>
            <a:ext cx="8895230" cy="987332"/>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chemeClr val="dk1"/>
              </a:buClr>
              <a:buFont typeface="Arial"/>
              <a:buNone/>
              <a:defRPr sz="2800" b="1" i="0" u="none" strike="noStrike" cap="none">
                <a:solidFill>
                  <a:schemeClr val="dk1"/>
                </a:solidFill>
                <a:latin typeface="Arial"/>
                <a:ea typeface="Arial"/>
                <a:cs typeface="Arial"/>
                <a:sym typeface="Arial"/>
              </a:defRPr>
            </a:lvl1pPr>
            <a:lvl2pPr lvl="1" indent="0">
              <a:spcBef>
                <a:spcPts val="0"/>
              </a:spcBef>
              <a:buClr>
                <a:schemeClr val="dk1"/>
              </a:buClr>
              <a:buFont typeface="Arial"/>
              <a:buNone/>
              <a:defRPr sz="2800">
                <a:solidFill>
                  <a:schemeClr val="dk1"/>
                </a:solidFill>
              </a:defRPr>
            </a:lvl2pPr>
            <a:lvl3pPr lvl="2" indent="0">
              <a:spcBef>
                <a:spcPts val="0"/>
              </a:spcBef>
              <a:buClr>
                <a:schemeClr val="dk1"/>
              </a:buClr>
              <a:buFont typeface="Arial"/>
              <a:buNone/>
              <a:defRPr sz="2800">
                <a:solidFill>
                  <a:schemeClr val="dk1"/>
                </a:solidFill>
              </a:defRPr>
            </a:lvl3pPr>
            <a:lvl4pPr lvl="3" indent="0">
              <a:spcBef>
                <a:spcPts val="0"/>
              </a:spcBef>
              <a:buClr>
                <a:schemeClr val="dk1"/>
              </a:buClr>
              <a:buFont typeface="Arial"/>
              <a:buNone/>
              <a:defRPr sz="2800">
                <a:solidFill>
                  <a:schemeClr val="dk1"/>
                </a:solidFill>
              </a:defRPr>
            </a:lvl4pPr>
            <a:lvl5pPr lvl="4" indent="0">
              <a:spcBef>
                <a:spcPts val="0"/>
              </a:spcBef>
              <a:buClr>
                <a:schemeClr val="dk1"/>
              </a:buClr>
              <a:buFont typeface="Arial"/>
              <a:buNone/>
              <a:defRPr sz="2800">
                <a:solidFill>
                  <a:schemeClr val="dk1"/>
                </a:solidFill>
              </a:defRPr>
            </a:lvl5pPr>
            <a:lvl6pPr lvl="5" indent="0">
              <a:spcBef>
                <a:spcPts val="0"/>
              </a:spcBef>
              <a:buClr>
                <a:schemeClr val="dk1"/>
              </a:buClr>
              <a:buFont typeface="Arial"/>
              <a:buNone/>
              <a:defRPr sz="2800">
                <a:solidFill>
                  <a:schemeClr val="dk1"/>
                </a:solidFill>
              </a:defRPr>
            </a:lvl6pPr>
            <a:lvl7pPr lvl="6" indent="0">
              <a:spcBef>
                <a:spcPts val="0"/>
              </a:spcBef>
              <a:buClr>
                <a:schemeClr val="dk1"/>
              </a:buClr>
              <a:buFont typeface="Arial"/>
              <a:buNone/>
              <a:defRPr sz="2800">
                <a:solidFill>
                  <a:schemeClr val="dk1"/>
                </a:solidFill>
              </a:defRPr>
            </a:lvl7pPr>
            <a:lvl8pPr lvl="7" indent="0">
              <a:spcBef>
                <a:spcPts val="0"/>
              </a:spcBef>
              <a:buClr>
                <a:schemeClr val="dk1"/>
              </a:buClr>
              <a:buFont typeface="Arial"/>
              <a:buNone/>
              <a:defRPr sz="2800">
                <a:solidFill>
                  <a:schemeClr val="dk1"/>
                </a:solidFill>
              </a:defRPr>
            </a:lvl8pPr>
            <a:lvl9pPr lvl="8" indent="0">
              <a:spcBef>
                <a:spcPts val="0"/>
              </a:spcBef>
              <a:buClr>
                <a:schemeClr val="dk1"/>
              </a:buClr>
              <a:buFont typeface="Arial"/>
              <a:buNone/>
              <a:defRPr sz="2800">
                <a:solidFill>
                  <a:schemeClr val="dk1"/>
                </a:solidFill>
              </a:defRPr>
            </a:lvl9pPr>
          </a:lstStyle>
          <a:p>
            <a:r>
              <a:rPr lang="zh-TW" altLang="en-US" sz="3200">
                <a:solidFill>
                  <a:schemeClr val="bg1"/>
                </a:solidFill>
                <a:latin typeface="Arial" panose="020B0604020202020204" pitchFamily="34" charset="0"/>
                <a:ea typeface="微軟正黑體" panose="020B0604030504040204" pitchFamily="34" charset="-120"/>
                <a:sym typeface="Arial" panose="020B0604020202020204" pitchFamily="34" charset="0"/>
              </a:rPr>
              <a:t>影音串流，作為多媒體伺服器也很合適</a:t>
            </a:r>
          </a:p>
        </p:txBody>
      </p:sp>
      <p:sp>
        <p:nvSpPr>
          <p:cNvPr id="20" name="文字方塊 19">
            <a:extLst>
              <a:ext uri="{FF2B5EF4-FFF2-40B4-BE49-F238E27FC236}">
                <a16:creationId xmlns:a16="http://schemas.microsoft.com/office/drawing/2014/main" id="{33399EE6-F048-D74B-8B01-6160B46811E6}"/>
              </a:ext>
            </a:extLst>
          </p:cNvPr>
          <p:cNvSpPr txBox="1"/>
          <p:nvPr/>
        </p:nvSpPr>
        <p:spPr>
          <a:xfrm>
            <a:off x="317309" y="870694"/>
            <a:ext cx="5591499" cy="547522"/>
          </a:xfrm>
          <a:prstGeom prst="rect">
            <a:avLst/>
          </a:prstGeom>
          <a:noFill/>
        </p:spPr>
        <p:txBody>
          <a:bodyPr wrap="square">
            <a:spAutoFit/>
          </a:bodyPr>
          <a:lstStyle/>
          <a:p>
            <a:pPr>
              <a:lnSpc>
                <a:spcPct val="130000"/>
              </a:lnSpc>
            </a:pPr>
            <a:r>
              <a:rPr lang="en-US" altLang="zh-TW" sz="1200" b="0" i="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Various multimedia files, such as photos, music, and video files, can be easily centrally stored. Enjoy your NAS collections on your phone, tablet, or TV.</a:t>
            </a:r>
            <a:endParaRPr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 name="標題 2">
            <a:extLst>
              <a:ext uri="{FF2B5EF4-FFF2-40B4-BE49-F238E27FC236}">
                <a16:creationId xmlns:a16="http://schemas.microsoft.com/office/drawing/2014/main" id="{2533FC5B-0B69-4DC0-B076-B26F24319A96}"/>
              </a:ext>
            </a:extLst>
          </p:cNvPr>
          <p:cNvSpPr>
            <a:spLocks noGrp="1"/>
          </p:cNvSpPr>
          <p:nvPr>
            <p:ph type="title"/>
          </p:nvPr>
        </p:nvSpPr>
        <p:spPr>
          <a:xfrm>
            <a:off x="152993" y="182080"/>
            <a:ext cx="8930621" cy="642167"/>
          </a:xfrm>
        </p:spPr>
        <p:txBody>
          <a:bodyPr/>
          <a:lstStyle/>
          <a:p>
            <a:r>
              <a:rPr lang="en-US" altLang="zh-TW" sz="2400">
                <a:sym typeface="Arial" panose="020B0604020202020204" pitchFamily="34" charset="0"/>
              </a:rPr>
              <a:t>For video streaming and suitable as a multimedia server</a:t>
            </a:r>
            <a:endParaRPr lang="zh-TW" altLang="en-US" sz="2400">
              <a:sym typeface="Arial" panose="020B0604020202020204" pitchFamily="34" charset="0"/>
            </a:endParaRPr>
          </a:p>
        </p:txBody>
      </p:sp>
      <p:pic>
        <p:nvPicPr>
          <p:cNvPr id="35" name="圖片 8">
            <a:extLst>
              <a:ext uri="{FF2B5EF4-FFF2-40B4-BE49-F238E27FC236}">
                <a16:creationId xmlns:a16="http://schemas.microsoft.com/office/drawing/2014/main" id="{C1A30250-F67B-4F0C-89DD-5BEBDBEB9C2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433892" y="2222917"/>
            <a:ext cx="4778121" cy="2503064"/>
          </a:xfrm>
          <a:prstGeom prst="rect">
            <a:avLst/>
          </a:prstGeom>
        </p:spPr>
      </p:pic>
    </p:spTree>
    <p:extLst>
      <p:ext uri="{BB962C8B-B14F-4D97-AF65-F5344CB8AC3E}">
        <p14:creationId xmlns:p14="http://schemas.microsoft.com/office/powerpoint/2010/main" val="6115433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p:txBody>
          <a:bodyPr/>
          <a:lstStyle/>
          <a:p>
            <a:pPr algn="ctr"/>
            <a:r>
              <a:rPr lang="en-US" altLang="zh-TW">
                <a:sym typeface="Arial" panose="020B0604020202020204" pitchFamily="34" charset="0"/>
              </a:rPr>
              <a:t>Customize and automate workflows </a:t>
            </a:r>
            <a:br>
              <a:rPr lang="en-US" altLang="zh-TW">
                <a:sym typeface="Arial" panose="020B0604020202020204" pitchFamily="34" charset="0"/>
              </a:rPr>
            </a:br>
            <a:r>
              <a:rPr lang="en-US" altLang="zh-TW" sz="1600" b="0">
                <a:sym typeface="Arial" panose="020B0604020202020204" pitchFamily="34" charset="0"/>
              </a:rPr>
              <a:t>across multiple clouds, NAS, and applications to help save time and cost</a:t>
            </a:r>
            <a:endParaRPr lang="zh-TW" altLang="en-US" b="0">
              <a:sym typeface="Arial" panose="020B0604020202020204" pitchFamily="34" charset="0"/>
            </a:endParaRPr>
          </a:p>
        </p:txBody>
      </p:sp>
      <p:sp>
        <p:nvSpPr>
          <p:cNvPr id="16" name="文字方塊 15">
            <a:extLst>
              <a:ext uri="{FF2B5EF4-FFF2-40B4-BE49-F238E27FC236}">
                <a16:creationId xmlns:a16="http://schemas.microsoft.com/office/drawing/2014/main" id="{8B0723ED-BDEB-465B-B049-82DBF5A25335}"/>
              </a:ext>
            </a:extLst>
          </p:cNvPr>
          <p:cNvSpPr txBox="1"/>
          <p:nvPr/>
        </p:nvSpPr>
        <p:spPr>
          <a:xfrm>
            <a:off x="1420248" y="1365180"/>
            <a:ext cx="267436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400" b="1" err="1">
                <a:solidFill>
                  <a:srgbClr val="744922"/>
                </a:solidFill>
                <a:latin typeface="Arial" panose="020B0604020202020204" pitchFamily="34" charset="0"/>
                <a:ea typeface="微軟正黑體" panose="020B0604030504040204" pitchFamily="34" charset="-120"/>
                <a:sym typeface="Arial" panose="020B0604020202020204" pitchFamily="34" charset="0"/>
              </a:rPr>
              <a:t>Qmiix</a:t>
            </a:r>
            <a:endParaRPr lang="en-US" altLang="zh-TW" sz="2400" b="1">
              <a:solidFill>
                <a:srgbClr val="744922"/>
              </a:solidFill>
              <a:latin typeface="Arial" panose="020B0604020202020204" pitchFamily="34" charset="0"/>
              <a:ea typeface="微軟正黑體" panose="020B0604030504040204" pitchFamily="34" charset="-120"/>
              <a:sym typeface="Arial" panose="020B0604020202020204" pitchFamily="34" charset="0"/>
            </a:endParaRPr>
          </a:p>
          <a:p>
            <a:r>
              <a:rPr lang="en-US" altLang="zh-TW" sz="1200" b="1">
                <a:solidFill>
                  <a:schemeClr val="bg1"/>
                </a:solidFill>
                <a:latin typeface="Arial" panose="020B0604020202020204" pitchFamily="34" charset="0"/>
                <a:ea typeface="微軟正黑體" panose="020B0604030504040204" pitchFamily="34" charset="-120"/>
                <a:sym typeface="Arial" panose="020B0604020202020204" pitchFamily="34" charset="0"/>
              </a:rPr>
              <a:t>Cross-Platform Workflow Automation Solutions</a:t>
            </a:r>
          </a:p>
        </p:txBody>
      </p:sp>
      <p:sp>
        <p:nvSpPr>
          <p:cNvPr id="7" name="文字方塊 6">
            <a:extLst>
              <a:ext uri="{FF2B5EF4-FFF2-40B4-BE49-F238E27FC236}">
                <a16:creationId xmlns:a16="http://schemas.microsoft.com/office/drawing/2014/main" id="{BB4389E7-3A9E-164B-B187-9CA219EF529C}"/>
              </a:ext>
            </a:extLst>
          </p:cNvPr>
          <p:cNvSpPr txBox="1"/>
          <p:nvPr/>
        </p:nvSpPr>
        <p:spPr>
          <a:xfrm>
            <a:off x="378852" y="2326499"/>
            <a:ext cx="3670336" cy="1701684"/>
          </a:xfrm>
          <a:prstGeom prst="rect">
            <a:avLst/>
          </a:prstGeom>
          <a:noFill/>
        </p:spPr>
        <p:txBody>
          <a:bodyPr wrap="square">
            <a:spAutoFit/>
          </a:bodyPr>
          <a:lstStyle/>
          <a:p>
            <a:pPr>
              <a:lnSpc>
                <a:spcPct val="110000"/>
              </a:lnSpc>
            </a:pPr>
            <a:r>
              <a:rPr lang="en-US" altLang="zh-TW" sz="1200" err="1">
                <a:solidFill>
                  <a:schemeClr val="bg1"/>
                </a:solidFill>
                <a:latin typeface="Arial" panose="020B0604020202020204" pitchFamily="34" charset="0"/>
                <a:ea typeface="微軟正黑體" panose="020B0604030504040204" pitchFamily="34" charset="-120"/>
                <a:sym typeface="Arial" panose="020B0604020202020204" pitchFamily="34" charset="0"/>
              </a:rPr>
              <a:t>Qmiix</a:t>
            </a: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 can connect and automate workflows between QNAP NAS, cloud services, social networking, and communication software, simplifying routine tasks such as backup, document posting, and event notification. In addition, </a:t>
            </a:r>
            <a:r>
              <a:rPr lang="en-US" altLang="zh-TW" sz="1200" err="1">
                <a:solidFill>
                  <a:schemeClr val="bg1"/>
                </a:solidFill>
                <a:latin typeface="Arial" panose="020B0604020202020204" pitchFamily="34" charset="0"/>
                <a:ea typeface="微軟正黑體" panose="020B0604030504040204" pitchFamily="34" charset="-120"/>
                <a:sym typeface="Arial" panose="020B0604020202020204" pitchFamily="34" charset="0"/>
              </a:rPr>
              <a:t>Qmiix</a:t>
            </a: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 provides efficient communication channels and a flexible multi-cloud backup environment to enhance the productivity of SMEs and collaborative teams.</a:t>
            </a:r>
          </a:p>
        </p:txBody>
      </p:sp>
      <p:pic>
        <p:nvPicPr>
          <p:cNvPr id="3" name="圖片 3">
            <a:extLst>
              <a:ext uri="{FF2B5EF4-FFF2-40B4-BE49-F238E27FC236}">
                <a16:creationId xmlns:a16="http://schemas.microsoft.com/office/drawing/2014/main" id="{904921A7-43F1-42F9-B9DA-CA2FCC6B1F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46569" y="865023"/>
            <a:ext cx="4829175" cy="4060902"/>
          </a:xfrm>
          <a:prstGeom prst="rect">
            <a:avLst/>
          </a:prstGeom>
        </p:spPr>
      </p:pic>
      <p:pic>
        <p:nvPicPr>
          <p:cNvPr id="8" name="圖片 7">
            <a:extLst>
              <a:ext uri="{FF2B5EF4-FFF2-40B4-BE49-F238E27FC236}">
                <a16:creationId xmlns:a16="http://schemas.microsoft.com/office/drawing/2014/main" id="{74CCE5A5-8D4A-4B9E-B2C7-6A29FDEF434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5112" y="1302470"/>
            <a:ext cx="900000" cy="9000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340886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a:extLst>
              <a:ext uri="{FF2B5EF4-FFF2-40B4-BE49-F238E27FC236}">
                <a16:creationId xmlns:a16="http://schemas.microsoft.com/office/drawing/2014/main" id="{AB98A306-B0FC-42D0-8E78-8423E7502595}"/>
              </a:ext>
            </a:extLst>
          </p:cNvPr>
          <p:cNvSpPr/>
          <p:nvPr/>
        </p:nvSpPr>
        <p:spPr>
          <a:xfrm>
            <a:off x="383108" y="1739497"/>
            <a:ext cx="6534527" cy="2947232"/>
          </a:xfrm>
          <a:prstGeom prst="rect">
            <a:avLst/>
          </a:prstGeom>
          <a:solidFill>
            <a:srgbClr val="F7F8FB"/>
          </a:solidFill>
          <a:ln>
            <a:noFill/>
          </a:ln>
          <a:effectLst>
            <a:outerShdw blurRad="152400" dist="177800" dir="8100000" algn="tr" rotWithShape="0">
              <a:srgbClr val="09000C">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a:xfrm>
            <a:off x="1236428" y="240007"/>
            <a:ext cx="7749806" cy="642167"/>
          </a:xfrm>
        </p:spPr>
        <p:txBody>
          <a:bodyPr/>
          <a:lstStyle/>
          <a:p>
            <a:r>
              <a:rPr lang="en-US" altLang="zh-TW" sz="2400" err="1">
                <a:solidFill>
                  <a:schemeClr val="bg1"/>
                </a:solidFill>
                <a:latin typeface="Arial" panose="020B0604020202020204" pitchFamily="34" charset="0"/>
                <a:ea typeface="微軟正黑體" panose="020B0604030504040204" pitchFamily="34" charset="-120"/>
                <a:sym typeface="Arial" panose="020B0604020202020204" pitchFamily="34" charset="0"/>
              </a:rPr>
              <a:t>Qsync</a:t>
            </a:r>
            <a:r>
              <a:rPr lang="en-US" altLang="zh-TW" sz="2400">
                <a:solidFill>
                  <a:schemeClr val="bg1"/>
                </a:solidFill>
                <a:latin typeface="Arial" panose="020B0604020202020204" pitchFamily="34" charset="0"/>
                <a:ea typeface="微軟正黑體" panose="020B0604030504040204" pitchFamily="34" charset="-120"/>
                <a:sym typeface="Arial" panose="020B0604020202020204" pitchFamily="34" charset="0"/>
              </a:rPr>
              <a:t> cross-device file synchronization technology for individual and team collaboration</a:t>
            </a:r>
            <a:endParaRPr lang="zh-TW" altLang="en-US" sz="24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6" name="文字方塊 15">
            <a:extLst>
              <a:ext uri="{FF2B5EF4-FFF2-40B4-BE49-F238E27FC236}">
                <a16:creationId xmlns:a16="http://schemas.microsoft.com/office/drawing/2014/main" id="{8B0723ED-BDEB-465B-B049-82DBF5A25335}"/>
              </a:ext>
            </a:extLst>
          </p:cNvPr>
          <p:cNvSpPr txBox="1"/>
          <p:nvPr/>
        </p:nvSpPr>
        <p:spPr>
          <a:xfrm>
            <a:off x="324770" y="1125214"/>
            <a:ext cx="8259024"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100" err="1">
                <a:solidFill>
                  <a:schemeClr val="bg1"/>
                </a:solidFill>
                <a:latin typeface="Arial" panose="020B0604020202020204" pitchFamily="34" charset="0"/>
                <a:ea typeface="微軟正黑體" panose="020B0604030504040204" pitchFamily="34" charset="-120"/>
                <a:sym typeface="Arial" panose="020B0604020202020204" pitchFamily="34" charset="0"/>
              </a:rPr>
              <a:t>Qsync</a:t>
            </a:r>
            <a:r>
              <a:rPr lang="en-US" altLang="zh-TW" sz="1100">
                <a:solidFill>
                  <a:schemeClr val="bg1"/>
                </a:solidFill>
                <a:latin typeface="Arial" panose="020B0604020202020204" pitchFamily="34" charset="0"/>
                <a:ea typeface="微軟正黑體" panose="020B0604030504040204" pitchFamily="34" charset="-120"/>
                <a:sym typeface="Arial" panose="020B0604020202020204" pitchFamily="34" charset="0"/>
              </a:rPr>
              <a:t> allows you to conveniently synchronize real-time files between your QNAP NAS and bound devices, suitable for desktops, laptops, and mobile devices. As a result, you can access the newest data on all your devices and easily share it with your work team or family members.</a:t>
            </a:r>
            <a:endParaRPr lang="en-US" sz="11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7" name="圖片 7">
            <a:extLst>
              <a:ext uri="{FF2B5EF4-FFF2-40B4-BE49-F238E27FC236}">
                <a16:creationId xmlns:a16="http://schemas.microsoft.com/office/drawing/2014/main" id="{30BA6A3A-6C1B-4AA1-AB04-FB7340A1272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6268" y="2446408"/>
            <a:ext cx="6157644" cy="2240321"/>
          </a:xfrm>
          <a:prstGeom prst="rect">
            <a:avLst/>
          </a:prstGeom>
        </p:spPr>
      </p:pic>
      <p:pic>
        <p:nvPicPr>
          <p:cNvPr id="19" name="圖片 18">
            <a:extLst>
              <a:ext uri="{FF2B5EF4-FFF2-40B4-BE49-F238E27FC236}">
                <a16:creationId xmlns:a16="http://schemas.microsoft.com/office/drawing/2014/main" id="{F8CE64A9-F2A4-4D5F-A651-967DE694CA9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4840" y="85248"/>
            <a:ext cx="983931" cy="983931"/>
          </a:xfrm>
          <a:prstGeom prst="rect">
            <a:avLst/>
          </a:prstGeom>
          <a:effectLst>
            <a:outerShdw blurRad="50800" dist="38100" dir="2700000" algn="tl" rotWithShape="0">
              <a:prstClr val="black">
                <a:alpha val="40000"/>
              </a:prstClr>
            </a:outerShdw>
          </a:effectLst>
        </p:spPr>
      </p:pic>
      <p:sp>
        <p:nvSpPr>
          <p:cNvPr id="8" name="文字方塊 7">
            <a:extLst>
              <a:ext uri="{FF2B5EF4-FFF2-40B4-BE49-F238E27FC236}">
                <a16:creationId xmlns:a16="http://schemas.microsoft.com/office/drawing/2014/main" id="{0565FE6D-DF80-7845-A85E-E4B3FE1852C2}"/>
              </a:ext>
            </a:extLst>
          </p:cNvPr>
          <p:cNvSpPr txBox="1"/>
          <p:nvPr/>
        </p:nvSpPr>
        <p:spPr>
          <a:xfrm>
            <a:off x="546268" y="1804661"/>
            <a:ext cx="2901413" cy="577081"/>
          </a:xfrm>
          <a:prstGeom prst="rect">
            <a:avLst/>
          </a:prstGeom>
          <a:noFill/>
        </p:spPr>
        <p:txBody>
          <a:bodyPr wrap="square">
            <a:spAutoFit/>
          </a:bodyPr>
          <a:lstStyle/>
          <a:p>
            <a:pPr marL="180000" indent="-180000" algn="ctr" fontAlgn="base">
              <a:buFont typeface="Arial" panose="020B0604020202020204" pitchFamily="34" charset="0"/>
              <a:buChar char="•"/>
            </a:pPr>
            <a:r>
              <a:rPr lang="en-US" altLang="zh-TW" sz="1050" b="0" i="0">
                <a:solidFill>
                  <a:srgbClr val="202020"/>
                </a:solidFill>
                <a:effectLst/>
                <a:latin typeface="Arial" panose="020B0604020202020204" pitchFamily="34" charset="0"/>
                <a:ea typeface="微軟正黑體" panose="020B0604030504040204" pitchFamily="34" charset="-120"/>
                <a:sym typeface="Arial" panose="020B0604020202020204" pitchFamily="34" charset="0"/>
              </a:rPr>
              <a:t>Centralized management of binding devices to improve security and management efficiency</a:t>
            </a:r>
          </a:p>
        </p:txBody>
      </p:sp>
      <p:sp>
        <p:nvSpPr>
          <p:cNvPr id="10" name="文字方塊 9">
            <a:extLst>
              <a:ext uri="{FF2B5EF4-FFF2-40B4-BE49-F238E27FC236}">
                <a16:creationId xmlns:a16="http://schemas.microsoft.com/office/drawing/2014/main" id="{8960905F-1F16-1342-AE34-181500807A55}"/>
              </a:ext>
            </a:extLst>
          </p:cNvPr>
          <p:cNvSpPr txBox="1"/>
          <p:nvPr/>
        </p:nvSpPr>
        <p:spPr>
          <a:xfrm>
            <a:off x="4227808" y="1804163"/>
            <a:ext cx="2901413" cy="430887"/>
          </a:xfrm>
          <a:prstGeom prst="rect">
            <a:avLst/>
          </a:prstGeom>
          <a:noFill/>
        </p:spPr>
        <p:txBody>
          <a:bodyPr wrap="square">
            <a:spAutoFit/>
          </a:bodyPr>
          <a:lstStyle/>
          <a:p>
            <a:pPr marL="180000" indent="-180000">
              <a:buFont typeface="Arial" panose="020B0604020202020204" pitchFamily="34" charset="0"/>
              <a:buChar char="•"/>
            </a:pPr>
            <a:r>
              <a:rPr lang="en-US" altLang="zh-TW" sz="1050">
                <a:latin typeface="Arial" panose="020B0604020202020204" pitchFamily="34" charset="0"/>
                <a:ea typeface="微軟正黑體" panose="020B0604030504040204" pitchFamily="34" charset="-120"/>
                <a:sym typeface="Arial" panose="020B0604020202020204" pitchFamily="34" charset="0"/>
              </a:rPr>
              <a:t>Sync files to other NAS or cloud with Hybrid Backup Sync</a:t>
            </a:r>
          </a:p>
        </p:txBody>
      </p:sp>
      <p:sp>
        <p:nvSpPr>
          <p:cNvPr id="12" name="文字方塊 11">
            <a:extLst>
              <a:ext uri="{FF2B5EF4-FFF2-40B4-BE49-F238E27FC236}">
                <a16:creationId xmlns:a16="http://schemas.microsoft.com/office/drawing/2014/main" id="{0695087B-6FB6-9546-A967-9C8E06F80D56}"/>
              </a:ext>
            </a:extLst>
          </p:cNvPr>
          <p:cNvSpPr txBox="1"/>
          <p:nvPr/>
        </p:nvSpPr>
        <p:spPr>
          <a:xfrm>
            <a:off x="2639244" y="3880610"/>
            <a:ext cx="1371600" cy="577081"/>
          </a:xfrm>
          <a:prstGeom prst="rect">
            <a:avLst/>
          </a:prstGeom>
          <a:noFill/>
        </p:spPr>
        <p:txBody>
          <a:bodyPr wrap="square">
            <a:spAutoFit/>
          </a:bodyPr>
          <a:lstStyle/>
          <a:p>
            <a:pPr algn="ctr"/>
            <a:r>
              <a:rPr lang="en-US" altLang="zh-TW" sz="1050">
                <a:latin typeface="Arial" panose="020B0604020202020204" pitchFamily="34" charset="0"/>
                <a:ea typeface="微軟正黑體" panose="020B0604030504040204" pitchFamily="34" charset="-120"/>
                <a:sym typeface="Arial" panose="020B0604020202020204" pitchFamily="34" charset="0"/>
              </a:rPr>
              <a:t>NAS installed </a:t>
            </a:r>
            <a:r>
              <a:rPr lang="zh-TW" altLang="en-US" sz="1050">
                <a:latin typeface="Arial" panose="020B0604020202020204" pitchFamily="34" charset="0"/>
                <a:ea typeface="微軟正黑體" panose="020B0604030504040204" pitchFamily="34" charset="-120"/>
                <a:sym typeface="Arial" panose="020B0604020202020204" pitchFamily="34" charset="0"/>
              </a:rPr>
              <a:t>Qsync Central</a:t>
            </a:r>
            <a:endParaRPr lang="en-US" altLang="zh-TW" sz="1050">
              <a:latin typeface="Arial" panose="020B0604020202020204" pitchFamily="34" charset="0"/>
              <a:ea typeface="微軟正黑體" panose="020B0604030504040204" pitchFamily="34" charset="-120"/>
              <a:sym typeface="Arial" panose="020B0604020202020204" pitchFamily="34" charset="0"/>
            </a:endParaRPr>
          </a:p>
          <a:p>
            <a:pPr algn="ctr"/>
            <a:r>
              <a:rPr lang="en-US" altLang="zh-TW" sz="1050">
                <a:latin typeface="Arial" panose="020B0604020202020204" pitchFamily="34" charset="0"/>
                <a:ea typeface="微軟正黑體" panose="020B0604030504040204" pitchFamily="34" charset="-120"/>
                <a:sym typeface="Arial" panose="020B0604020202020204" pitchFamily="34" charset="0"/>
              </a:rPr>
              <a:t>App</a:t>
            </a:r>
            <a:endParaRPr lang="zh-TW" altLang="en-US" sz="1050">
              <a:latin typeface="Arial" panose="020B0604020202020204" pitchFamily="34" charset="0"/>
              <a:ea typeface="微軟正黑體" panose="020B0604030504040204" pitchFamily="34" charset="-120"/>
              <a:sym typeface="Arial" panose="020B0604020202020204" pitchFamily="34" charset="0"/>
            </a:endParaRPr>
          </a:p>
        </p:txBody>
      </p:sp>
      <p:sp>
        <p:nvSpPr>
          <p:cNvPr id="13" name="文字方塊 12">
            <a:extLst>
              <a:ext uri="{FF2B5EF4-FFF2-40B4-BE49-F238E27FC236}">
                <a16:creationId xmlns:a16="http://schemas.microsoft.com/office/drawing/2014/main" id="{1657F71E-7F08-A749-9E84-D3833E706FB1}"/>
              </a:ext>
            </a:extLst>
          </p:cNvPr>
          <p:cNvSpPr txBox="1"/>
          <p:nvPr/>
        </p:nvSpPr>
        <p:spPr>
          <a:xfrm>
            <a:off x="6987065" y="2019606"/>
            <a:ext cx="1773827" cy="1923604"/>
          </a:xfrm>
          <a:prstGeom prst="rect">
            <a:avLst/>
          </a:prstGeom>
          <a:noFill/>
        </p:spPr>
        <p:txBody>
          <a:bodyPr wrap="square" rtlCol="0">
            <a:spAutoFit/>
          </a:bodyPr>
          <a:lstStyle/>
          <a:p>
            <a:pPr marL="90488" indent="-90488">
              <a:spcBef>
                <a:spcPts val="1200"/>
              </a:spcBef>
              <a:buFont typeface="Arial" panose="020B0604020202020204" pitchFamily="34" charset="0"/>
              <a:buChar char="•"/>
            </a:pPr>
            <a:r>
              <a:rPr lang="en-US" altLang="zh-TW" sz="1100">
                <a:latin typeface="Arial" panose="020B0604020202020204" pitchFamily="34" charset="0"/>
                <a:ea typeface="微軟正黑體" panose="020B0604030504040204" pitchFamily="34" charset="-120"/>
                <a:sym typeface="Arial" panose="020B0604020202020204" pitchFamily="34" charset="0"/>
              </a:rPr>
              <a:t>Central control mode and user-defined mode flexible configuration</a:t>
            </a:r>
          </a:p>
          <a:p>
            <a:pPr marL="90488" indent="-90488">
              <a:spcBef>
                <a:spcPts val="1200"/>
              </a:spcBef>
              <a:buFont typeface="Arial" panose="020B0604020202020204" pitchFamily="34" charset="0"/>
              <a:buChar char="•"/>
            </a:pPr>
            <a:r>
              <a:rPr lang="en-US" altLang="zh-TW" sz="1100">
                <a:latin typeface="Arial" panose="020B0604020202020204" pitchFamily="34" charset="0"/>
                <a:ea typeface="微軟正黑體" panose="020B0604030504040204" pitchFamily="34" charset="-120"/>
                <a:sym typeface="Arial" panose="020B0604020202020204" pitchFamily="34" charset="0"/>
              </a:rPr>
              <a:t>Up to 64 version-controlled, restore data at any time</a:t>
            </a:r>
          </a:p>
          <a:p>
            <a:pPr marL="90488" indent="-90488">
              <a:spcBef>
                <a:spcPts val="1200"/>
              </a:spcBef>
              <a:buFont typeface="Arial" panose="020B0604020202020204" pitchFamily="34" charset="0"/>
              <a:buChar char="•"/>
            </a:pPr>
            <a:r>
              <a:rPr lang="en-US" altLang="zh-TW" sz="1100">
                <a:latin typeface="Arial" panose="020B0604020202020204" pitchFamily="34" charset="0"/>
                <a:ea typeface="微軟正黑體" panose="020B0604030504040204" pitchFamily="34" charset="-120"/>
                <a:sym typeface="Arial" panose="020B0604020202020204" pitchFamily="34" charset="0"/>
              </a:rPr>
              <a:t>Remote erase to delete synced files from lost devices</a:t>
            </a:r>
          </a:p>
        </p:txBody>
      </p:sp>
    </p:spTree>
    <p:extLst>
      <p:ext uri="{BB962C8B-B14F-4D97-AF65-F5344CB8AC3E}">
        <p14:creationId xmlns:p14="http://schemas.microsoft.com/office/powerpoint/2010/main" val="23789340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13" name="圖片 12" descr="一張含有 網, 室外物品, 植物 的圖片&#10;&#10;自動產生的描述">
            <a:extLst>
              <a:ext uri="{FF2B5EF4-FFF2-40B4-BE49-F238E27FC236}">
                <a16:creationId xmlns:a16="http://schemas.microsoft.com/office/drawing/2014/main" id="{39667241-9C6A-48C9-A3C3-E7701A3E31FB}"/>
              </a:ext>
            </a:extLst>
          </p:cNvPr>
          <p:cNvPicPr>
            <a:picLocks noChangeAspect="1"/>
          </p:cNvPicPr>
          <p:nvPr/>
        </p:nvPicPr>
        <p:blipFill>
          <a:blip r:embed="rId3" cstate="screen">
            <a:alphaModFix amt="85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176093" y="368825"/>
            <a:ext cx="5485977" cy="5483493"/>
          </a:xfrm>
          <a:prstGeom prst="rect">
            <a:avLst/>
          </a:prstGeom>
        </p:spPr>
      </p:pic>
      <p:sp>
        <p:nvSpPr>
          <p:cNvPr id="8" name="Google Shape;61;p14">
            <a:extLst>
              <a:ext uri="{FF2B5EF4-FFF2-40B4-BE49-F238E27FC236}">
                <a16:creationId xmlns:a16="http://schemas.microsoft.com/office/drawing/2014/main" id="{EF8B2BF8-8E3F-4113-B625-1C43F9118417}"/>
              </a:ext>
            </a:extLst>
          </p:cNvPr>
          <p:cNvSpPr txBox="1">
            <a:spLocks/>
          </p:cNvSpPr>
          <p:nvPr/>
        </p:nvSpPr>
        <p:spPr>
          <a:xfrm>
            <a:off x="217004" y="775621"/>
            <a:ext cx="4993765" cy="183889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80971" indent="-180971">
              <a:lnSpc>
                <a:spcPct val="120000"/>
              </a:lnSpc>
              <a:spcBef>
                <a:spcPts val="1200"/>
              </a:spcBef>
              <a:buClr>
                <a:srgbClr val="744922"/>
              </a:buClr>
              <a:buSzPts val="1100"/>
              <a:buFont typeface="Wingdings" panose="05000000000000000000" pitchFamily="2" charset="2"/>
              <a:buChar char="l"/>
            </a:pPr>
            <a:r>
              <a:rPr lang="en-US" altLang="zh-TW" sz="1100">
                <a:solidFill>
                  <a:schemeClr val="bg1"/>
                </a:solidFill>
              </a:rPr>
              <a:t>The new QVPN supports </a:t>
            </a:r>
            <a:r>
              <a:rPr lang="en-US" altLang="zh-TW" sz="1100" err="1">
                <a:solidFill>
                  <a:schemeClr val="bg1"/>
                </a:solidFill>
              </a:rPr>
              <a:t>WireGuard</a:t>
            </a:r>
            <a:r>
              <a:rPr lang="en-US" altLang="zh-TW" sz="1100">
                <a:solidFill>
                  <a:schemeClr val="bg1"/>
                </a:solidFill>
              </a:rPr>
              <a:t> VPN, which is lighter, easier to set up, supports multiple user platforms, and greatly improves the speed. It is an essential tool for personal users and works from home.</a:t>
            </a:r>
          </a:p>
          <a:p>
            <a:pPr marL="180971" indent="-180971">
              <a:lnSpc>
                <a:spcPct val="120000"/>
              </a:lnSpc>
              <a:spcBef>
                <a:spcPts val="1200"/>
              </a:spcBef>
              <a:buClr>
                <a:srgbClr val="744922"/>
              </a:buClr>
              <a:buSzPts val="1100"/>
              <a:buFont typeface="Wingdings" panose="05000000000000000000" pitchFamily="2" charset="2"/>
              <a:buChar char="l"/>
            </a:pPr>
            <a:r>
              <a:rPr lang="en-US" altLang="zh-TW" sz="1100">
                <a:solidFill>
                  <a:schemeClr val="bg1"/>
                </a:solidFill>
              </a:rPr>
              <a:t>The Kernel layer processes the VPN encrypt packet directly, and the transmission speed is faster.</a:t>
            </a:r>
          </a:p>
          <a:p>
            <a:pPr marL="180971" indent="-180971">
              <a:lnSpc>
                <a:spcPct val="120000"/>
              </a:lnSpc>
              <a:spcBef>
                <a:spcPts val="1200"/>
              </a:spcBef>
              <a:buClr>
                <a:srgbClr val="744922"/>
              </a:buClr>
              <a:buSzPts val="1100"/>
              <a:buFont typeface="Wingdings" panose="05000000000000000000" pitchFamily="2" charset="2"/>
              <a:buChar char="l"/>
            </a:pPr>
            <a:r>
              <a:rPr lang="en-US" altLang="zh-TW" sz="1100">
                <a:solidFill>
                  <a:schemeClr val="bg1"/>
                </a:solidFill>
              </a:rPr>
              <a:t>Login with key only. (No general account management)</a:t>
            </a:r>
          </a:p>
        </p:txBody>
      </p:sp>
      <p:sp>
        <p:nvSpPr>
          <p:cNvPr id="9" name="Google Shape;79;p16" hidden="1">
            <a:extLst>
              <a:ext uri="{FF2B5EF4-FFF2-40B4-BE49-F238E27FC236}">
                <a16:creationId xmlns:a16="http://schemas.microsoft.com/office/drawing/2014/main" id="{FFC900F3-CDB4-4AD9-A6E8-A5314140D12D}"/>
              </a:ext>
            </a:extLst>
          </p:cNvPr>
          <p:cNvSpPr txBox="1">
            <a:spLocks/>
          </p:cNvSpPr>
          <p:nvPr/>
        </p:nvSpPr>
        <p:spPr>
          <a:xfrm>
            <a:off x="481154" y="249455"/>
            <a:ext cx="8135121" cy="7965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zh-TW" altLang="en-US" sz="3600" b="1">
                <a:solidFill>
                  <a:schemeClr val="bg1"/>
                </a:solidFill>
                <a:latin typeface="微軟正黑體" panose="020B0604030504040204" pitchFamily="34" charset="-120"/>
                <a:ea typeface="微軟正黑體" panose="020B0604030504040204" pitchFamily="34" charset="-120"/>
              </a:rPr>
              <a:t>更輕量</a:t>
            </a:r>
            <a:r>
              <a:rPr lang="en-US" altLang="zh-TW" sz="3600" b="1">
                <a:solidFill>
                  <a:schemeClr val="bg1"/>
                </a:solidFill>
                <a:latin typeface="微軟正黑體" panose="020B0604030504040204" pitchFamily="34" charset="-120"/>
                <a:ea typeface="微軟正黑體" panose="020B0604030504040204" pitchFamily="34" charset="-120"/>
              </a:rPr>
              <a:t>, </a:t>
            </a:r>
            <a:r>
              <a:rPr lang="zh-TW" altLang="en-US" sz="3600" b="1">
                <a:solidFill>
                  <a:schemeClr val="bg1"/>
                </a:solidFill>
                <a:latin typeface="微軟正黑體" panose="020B0604030504040204" pitchFamily="34" charset="-120"/>
                <a:ea typeface="微軟正黑體" panose="020B0604030504040204" pitchFamily="34" charset="-120"/>
              </a:rPr>
              <a:t>更快速的個人用 </a:t>
            </a:r>
            <a:r>
              <a:rPr lang="en-US" altLang="zh-TW" sz="3600" b="1">
                <a:solidFill>
                  <a:schemeClr val="bg1"/>
                </a:solidFill>
                <a:latin typeface="微軟正黑體" panose="020B0604030504040204" pitchFamily="34" charset="-120"/>
                <a:ea typeface="微軟正黑體" panose="020B0604030504040204" pitchFamily="34" charset="-120"/>
              </a:rPr>
              <a:t>VPN </a:t>
            </a:r>
            <a:r>
              <a:rPr lang="zh-TW" altLang="en-US" sz="3600" b="1">
                <a:solidFill>
                  <a:schemeClr val="bg1"/>
                </a:solidFill>
                <a:latin typeface="微軟正黑體" panose="020B0604030504040204" pitchFamily="34" charset="-120"/>
                <a:ea typeface="微軟正黑體" panose="020B0604030504040204" pitchFamily="34" charset="-120"/>
              </a:rPr>
              <a:t>服務</a:t>
            </a:r>
            <a:endParaRPr lang="en-US" altLang="zh-TW" sz="3600" b="1">
              <a:solidFill>
                <a:schemeClr val="bg1"/>
              </a:solidFill>
              <a:latin typeface="微軟正黑體" panose="020B0604030504040204" pitchFamily="34" charset="-120"/>
              <a:ea typeface="微軟正黑體" panose="020B0604030504040204" pitchFamily="34" charset="-120"/>
            </a:endParaRPr>
          </a:p>
        </p:txBody>
      </p:sp>
      <p:sp>
        <p:nvSpPr>
          <p:cNvPr id="2" name="標題 1">
            <a:extLst>
              <a:ext uri="{FF2B5EF4-FFF2-40B4-BE49-F238E27FC236}">
                <a16:creationId xmlns:a16="http://schemas.microsoft.com/office/drawing/2014/main" id="{E7EB83D6-00F3-4835-94CF-029D68C94C56}"/>
              </a:ext>
            </a:extLst>
          </p:cNvPr>
          <p:cNvSpPr>
            <a:spLocks noGrp="1"/>
          </p:cNvSpPr>
          <p:nvPr>
            <p:ph type="title"/>
          </p:nvPr>
        </p:nvSpPr>
        <p:spPr/>
        <p:txBody>
          <a:bodyPr/>
          <a:lstStyle/>
          <a:p>
            <a:r>
              <a:rPr lang="en-US" altLang="zh-TW"/>
              <a:t>Lighter, faster VPN service for personal use</a:t>
            </a:r>
            <a:endParaRPr lang="zh-TW" altLang="en-US"/>
          </a:p>
        </p:txBody>
      </p:sp>
      <p:pic>
        <p:nvPicPr>
          <p:cNvPr id="4" name="圖片 3">
            <a:extLst>
              <a:ext uri="{FF2B5EF4-FFF2-40B4-BE49-F238E27FC236}">
                <a16:creationId xmlns:a16="http://schemas.microsoft.com/office/drawing/2014/main" id="{129E8757-8BCA-190E-BBAE-F542155AA87F}"/>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735572" y="1699784"/>
            <a:ext cx="4993765" cy="3121657"/>
          </a:xfrm>
          <a:prstGeom prst="rect">
            <a:avLst/>
          </a:prstGeom>
        </p:spPr>
      </p:pic>
      <p:pic>
        <p:nvPicPr>
          <p:cNvPr id="10" name="圖片 10">
            <a:extLst>
              <a:ext uri="{FF2B5EF4-FFF2-40B4-BE49-F238E27FC236}">
                <a16:creationId xmlns:a16="http://schemas.microsoft.com/office/drawing/2014/main" id="{7A086A97-B595-C7BD-2DE9-183122BB3F7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51003" y="2827534"/>
            <a:ext cx="1555504" cy="816640"/>
          </a:xfrm>
          <a:prstGeom prst="rect">
            <a:avLst/>
          </a:prstGeom>
        </p:spPr>
      </p:pic>
      <p:pic>
        <p:nvPicPr>
          <p:cNvPr id="18" name="圖形 17">
            <a:extLst>
              <a:ext uri="{FF2B5EF4-FFF2-40B4-BE49-F238E27FC236}">
                <a16:creationId xmlns:a16="http://schemas.microsoft.com/office/drawing/2014/main" id="{122EF9D2-587A-B517-B532-FA3A110034D6}"/>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52994" y="3561867"/>
            <a:ext cx="4568079" cy="1574763"/>
          </a:xfrm>
          <a:prstGeom prst="rect">
            <a:avLst/>
          </a:prstGeom>
        </p:spPr>
      </p:pic>
      <p:pic>
        <p:nvPicPr>
          <p:cNvPr id="6" name="圖形 5">
            <a:extLst>
              <a:ext uri="{FF2B5EF4-FFF2-40B4-BE49-F238E27FC236}">
                <a16:creationId xmlns:a16="http://schemas.microsoft.com/office/drawing/2014/main" id="{B0FC2A9C-CB72-CCA3-82D9-E56A0D4156C6}"/>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3566510" y="3657472"/>
            <a:ext cx="1190875" cy="1486027"/>
          </a:xfrm>
          <a:prstGeom prst="rect">
            <a:avLst/>
          </a:prstGeom>
        </p:spPr>
      </p:pic>
    </p:spTree>
    <p:extLst>
      <p:ext uri="{BB962C8B-B14F-4D97-AF65-F5344CB8AC3E}">
        <p14:creationId xmlns:p14="http://schemas.microsoft.com/office/powerpoint/2010/main" val="11674623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6" name="Google Shape;166;p28"/>
          <p:cNvPicPr preferRelativeResize="0"/>
          <p:nvPr/>
        </p:nvPicPr>
        <p:blipFill>
          <a:blip r:embed="rId3" cstate="screen">
            <a:extLst>
              <a:ext uri="{28A0092B-C50C-407E-A947-70E740481C1C}">
                <a14:useLocalDpi xmlns:a14="http://schemas.microsoft.com/office/drawing/2010/main"/>
              </a:ext>
            </a:extLst>
          </a:blip>
          <a:stretch>
            <a:fillRect/>
          </a:stretch>
        </p:blipFill>
        <p:spPr>
          <a:xfrm>
            <a:off x="2578366" y="1020460"/>
            <a:ext cx="6188654" cy="3335835"/>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
        <p:nvSpPr>
          <p:cNvPr id="8" name="Google Shape;61;p14">
            <a:extLst>
              <a:ext uri="{FF2B5EF4-FFF2-40B4-BE49-F238E27FC236}">
                <a16:creationId xmlns:a16="http://schemas.microsoft.com/office/drawing/2014/main" id="{3CF1AB01-9E72-4DBE-AB89-27C36E1D6A60}"/>
              </a:ext>
            </a:extLst>
          </p:cNvPr>
          <p:cNvSpPr txBox="1">
            <a:spLocks/>
          </p:cNvSpPr>
          <p:nvPr/>
        </p:nvSpPr>
        <p:spPr>
          <a:xfrm>
            <a:off x="170424" y="1323302"/>
            <a:ext cx="2407942" cy="31365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180971" indent="-180971">
              <a:lnSpc>
                <a:spcPct val="120000"/>
              </a:lnSpc>
              <a:spcBef>
                <a:spcPts val="1200"/>
              </a:spcBef>
              <a:buClr>
                <a:srgbClr val="744922"/>
              </a:buClr>
              <a:buSzPts val="1100"/>
              <a:buFont typeface="Wingdings" panose="05000000000000000000" pitchFamily="2" charset="2"/>
              <a:buChar char="l"/>
              <a:defRPr sz="1100">
                <a:solidFill>
                  <a:schemeClr val="bg1"/>
                </a:solidFill>
              </a:defRPr>
            </a:lvl1pPr>
            <a:lvl2pPr marL="914400" indent="-317500">
              <a:lnSpc>
                <a:spcPct val="115000"/>
              </a:lnSpc>
              <a:buClr>
                <a:schemeClr val="dk2"/>
              </a:buClr>
              <a:buSzPts val="1400"/>
              <a:buChar char="○"/>
              <a:defRPr>
                <a:solidFill>
                  <a:schemeClr val="dk2"/>
                </a:solidFill>
              </a:defRPr>
            </a:lvl2pPr>
            <a:lvl3pPr marL="1371600" indent="-317500">
              <a:lnSpc>
                <a:spcPct val="115000"/>
              </a:lnSpc>
              <a:buClr>
                <a:schemeClr val="dk2"/>
              </a:buClr>
              <a:buSzPts val="1400"/>
              <a:buChar char="■"/>
              <a:defRPr>
                <a:solidFill>
                  <a:schemeClr val="dk2"/>
                </a:solidFill>
              </a:defRPr>
            </a:lvl3pPr>
            <a:lvl4pPr marL="1828800" indent="-317500">
              <a:lnSpc>
                <a:spcPct val="115000"/>
              </a:lnSpc>
              <a:buClr>
                <a:schemeClr val="dk2"/>
              </a:buClr>
              <a:buSzPts val="1400"/>
              <a:buChar char="●"/>
              <a:defRPr>
                <a:solidFill>
                  <a:schemeClr val="dk2"/>
                </a:solidFill>
              </a:defRPr>
            </a:lvl4pPr>
            <a:lvl5pPr marL="2286000" indent="-317500">
              <a:lnSpc>
                <a:spcPct val="115000"/>
              </a:lnSpc>
              <a:buClr>
                <a:schemeClr val="dk2"/>
              </a:buClr>
              <a:buSzPts val="1400"/>
              <a:buChar char="○"/>
              <a:defRPr>
                <a:solidFill>
                  <a:schemeClr val="dk2"/>
                </a:solidFill>
              </a:defRPr>
            </a:lvl5pPr>
            <a:lvl6pPr marL="2743200" indent="-317500">
              <a:lnSpc>
                <a:spcPct val="115000"/>
              </a:lnSpc>
              <a:buClr>
                <a:schemeClr val="dk2"/>
              </a:buClr>
              <a:buSzPts val="1400"/>
              <a:buChar char="■"/>
              <a:defRPr>
                <a:solidFill>
                  <a:schemeClr val="dk2"/>
                </a:solidFill>
              </a:defRPr>
            </a:lvl6pPr>
            <a:lvl7pPr marL="3200400" indent="-317500">
              <a:lnSpc>
                <a:spcPct val="115000"/>
              </a:lnSpc>
              <a:buClr>
                <a:schemeClr val="dk2"/>
              </a:buClr>
              <a:buSzPts val="1400"/>
              <a:buChar char="●"/>
              <a:defRPr>
                <a:solidFill>
                  <a:schemeClr val="dk2"/>
                </a:solidFill>
              </a:defRPr>
            </a:lvl7pPr>
            <a:lvl8pPr marL="3657600" indent="-317500">
              <a:lnSpc>
                <a:spcPct val="115000"/>
              </a:lnSpc>
              <a:buClr>
                <a:schemeClr val="dk2"/>
              </a:buClr>
              <a:buSzPts val="1400"/>
              <a:buChar char="○"/>
              <a:defRPr>
                <a:solidFill>
                  <a:schemeClr val="dk2"/>
                </a:solidFill>
              </a:defRPr>
            </a:lvl8pPr>
            <a:lvl9pPr marL="4114800" indent="-317500">
              <a:lnSpc>
                <a:spcPct val="115000"/>
              </a:lnSpc>
              <a:buClr>
                <a:schemeClr val="dk2"/>
              </a:buClr>
              <a:buSzPts val="1400"/>
              <a:buChar char="■"/>
              <a:defRPr>
                <a:solidFill>
                  <a:schemeClr val="dk2"/>
                </a:solidFill>
              </a:defRPr>
            </a:lvl9pPr>
          </a:lstStyle>
          <a:p>
            <a:r>
              <a:rPr lang="en-US" altLang="zh-TW"/>
              <a:t>Can be updated independently</a:t>
            </a:r>
          </a:p>
          <a:p>
            <a:r>
              <a:rPr lang="en-US" altLang="zh-TW"/>
              <a:t>Supports FTP server</a:t>
            </a:r>
          </a:p>
          <a:p>
            <a:r>
              <a:rPr lang="en-US" altLang="zh-TW"/>
              <a:t>Supports TLS settings</a:t>
            </a:r>
          </a:p>
          <a:p>
            <a:r>
              <a:rPr lang="en-US" altLang="zh-TW"/>
              <a:t>Supports QoS settings</a:t>
            </a:r>
          </a:p>
          <a:p>
            <a:r>
              <a:rPr lang="en-US" altLang="zh-TW"/>
              <a:t>Support specification setting</a:t>
            </a:r>
          </a:p>
          <a:p>
            <a:r>
              <a:rPr lang="en-US" altLang="zh-TW"/>
              <a:t>Supports FTP client</a:t>
            </a:r>
          </a:p>
        </p:txBody>
      </p:sp>
      <p:sp>
        <p:nvSpPr>
          <p:cNvPr id="3" name="標題 2">
            <a:extLst>
              <a:ext uri="{FF2B5EF4-FFF2-40B4-BE49-F238E27FC236}">
                <a16:creationId xmlns:a16="http://schemas.microsoft.com/office/drawing/2014/main" id="{2569180C-018A-3A4B-A661-2CF0DD3FE717}"/>
              </a:ext>
            </a:extLst>
          </p:cNvPr>
          <p:cNvSpPr>
            <a:spLocks noGrp="1"/>
          </p:cNvSpPr>
          <p:nvPr>
            <p:ph type="title"/>
          </p:nvPr>
        </p:nvSpPr>
        <p:spPr/>
        <p:txBody>
          <a:bodyPr/>
          <a:lstStyle/>
          <a:p>
            <a:r>
              <a:rPr lang="en-US" altLang="zh-TW" err="1">
                <a:latin typeface="Arial" panose="020B0604020202020204" pitchFamily="34" charset="0"/>
                <a:ea typeface="微軟正黑體" panose="020B0604030504040204" pitchFamily="34" charset="-120"/>
                <a:sym typeface="Arial" panose="020B0604020202020204" pitchFamily="34" charset="0"/>
              </a:rPr>
              <a:t>QuFTP</a:t>
            </a:r>
            <a:r>
              <a:rPr lang="en-US" altLang="zh-TW">
                <a:latin typeface="Arial" panose="020B0604020202020204" pitchFamily="34" charset="0"/>
                <a:ea typeface="微軟正黑體" panose="020B0604030504040204" pitchFamily="34" charset="-120"/>
                <a:sym typeface="Arial" panose="020B0604020202020204" pitchFamily="34" charset="0"/>
              </a:rPr>
              <a:t> remote file FTP access service</a:t>
            </a:r>
            <a:endParaRPr lang="zh-TW" alt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接點: 肘形 11">
            <a:extLst>
              <a:ext uri="{FF2B5EF4-FFF2-40B4-BE49-F238E27FC236}">
                <a16:creationId xmlns:a16="http://schemas.microsoft.com/office/drawing/2014/main" id="{54448493-4598-5D0B-3FE8-D33502DF99BD}"/>
              </a:ext>
            </a:extLst>
          </p:cNvPr>
          <p:cNvCxnSpPr>
            <a:cxnSpLocks/>
          </p:cNvCxnSpPr>
          <p:nvPr/>
        </p:nvCxnSpPr>
        <p:spPr>
          <a:xfrm flipV="1">
            <a:off x="1548976" y="3138427"/>
            <a:ext cx="2333570" cy="135649"/>
          </a:xfrm>
          <a:prstGeom prst="bentConnector4">
            <a:avLst>
              <a:gd name="adj1" fmla="val -1821"/>
              <a:gd name="adj2" fmla="val 268523"/>
            </a:avLst>
          </a:prstGeom>
          <a:ln w="38100">
            <a:solidFill>
              <a:srgbClr val="7588C4"/>
            </a:solidFill>
          </a:ln>
        </p:spPr>
        <p:style>
          <a:lnRef idx="1">
            <a:schemeClr val="accent1"/>
          </a:lnRef>
          <a:fillRef idx="0">
            <a:schemeClr val="accent1"/>
          </a:fillRef>
          <a:effectRef idx="0">
            <a:schemeClr val="accent1"/>
          </a:effectRef>
          <a:fontRef idx="minor">
            <a:schemeClr val="tx1"/>
          </a:fontRef>
        </p:style>
      </p:cxnSp>
      <p:pic>
        <p:nvPicPr>
          <p:cNvPr id="30" name="圖片 29" hidden="1">
            <a:extLst>
              <a:ext uri="{FF2B5EF4-FFF2-40B4-BE49-F238E27FC236}">
                <a16:creationId xmlns:a16="http://schemas.microsoft.com/office/drawing/2014/main" id="{46106036-875F-40E5-A35F-A4CBDAB8E47A}"/>
              </a:ext>
            </a:extLst>
          </p:cNvPr>
          <p:cNvPicPr>
            <a:picLocks noChangeAspect="1"/>
          </p:cNvPicPr>
          <p:nvPr/>
        </p:nvPicPr>
        <p:blipFill>
          <a:blip r:embed="rId3"/>
          <a:stretch>
            <a:fillRect/>
          </a:stretch>
        </p:blipFill>
        <p:spPr>
          <a:xfrm rot="10800000">
            <a:off x="202843" y="0"/>
            <a:ext cx="8687888" cy="1137844"/>
          </a:xfrm>
          <a:prstGeom prst="rect">
            <a:avLst/>
          </a:prstGeom>
        </p:spPr>
      </p:pic>
      <p:sp>
        <p:nvSpPr>
          <p:cNvPr id="2" name="標題 1">
            <a:extLst>
              <a:ext uri="{FF2B5EF4-FFF2-40B4-BE49-F238E27FC236}">
                <a16:creationId xmlns:a16="http://schemas.microsoft.com/office/drawing/2014/main" id="{617F7F7E-E09F-4B6E-91B1-D94AA860A23B}"/>
              </a:ext>
            </a:extLst>
          </p:cNvPr>
          <p:cNvSpPr>
            <a:spLocks noGrp="1"/>
          </p:cNvSpPr>
          <p:nvPr>
            <p:ph type="title"/>
          </p:nvPr>
        </p:nvSpPr>
        <p:spPr/>
        <p:txBody>
          <a:bodyPr>
            <a:noAutofit/>
          </a:bodyPr>
          <a:lstStyle/>
          <a:p>
            <a:pPr algn="ctr"/>
            <a:r>
              <a:rPr lang="en-US" altLang="zh-TW" sz="2800">
                <a:latin typeface="Arial" panose="020B0604020202020204" pitchFamily="34" charset="0"/>
                <a:ea typeface="微軟正黑體" panose="020B0604030504040204" pitchFamily="34" charset="-120"/>
                <a:sym typeface="Arial" panose="020B0604020202020204" pitchFamily="34" charset="0"/>
              </a:rPr>
              <a:t>Turn the NAS into a local computer </a:t>
            </a:r>
            <a:br>
              <a:rPr lang="en-US" altLang="zh-TW" sz="2800">
                <a:latin typeface="Arial" panose="020B0604020202020204" pitchFamily="34" charset="0"/>
                <a:ea typeface="微軟正黑體" panose="020B0604030504040204" pitchFamily="34" charset="-120"/>
                <a:sym typeface="Arial" panose="020B0604020202020204" pitchFamily="34" charset="0"/>
              </a:rPr>
            </a:br>
            <a:r>
              <a:rPr lang="en-US" altLang="zh-TW" sz="1800">
                <a:latin typeface="Arial" panose="020B0604020202020204" pitchFamily="34" charset="0"/>
                <a:ea typeface="微軟正黑體" panose="020B0604030504040204" pitchFamily="34" charset="-120"/>
                <a:sym typeface="Arial" panose="020B0604020202020204" pitchFamily="34" charset="0"/>
              </a:rPr>
              <a:t>through Ubuntu Linux Station, or connect at any time through the remote</a:t>
            </a:r>
            <a:endParaRPr lang="zh-TW" altLang="en-US" sz="2800">
              <a:latin typeface="Arial" panose="020B0604020202020204" pitchFamily="34" charset="0"/>
              <a:ea typeface="微軟正黑體" panose="020B0604030504040204" pitchFamily="34" charset="-120"/>
              <a:sym typeface="Arial" panose="020B0604020202020204" pitchFamily="34" charset="0"/>
            </a:endParaRPr>
          </a:p>
        </p:txBody>
      </p:sp>
      <p:grpSp>
        <p:nvGrpSpPr>
          <p:cNvPr id="3" name="群組 2" hidden="1">
            <a:extLst>
              <a:ext uri="{FF2B5EF4-FFF2-40B4-BE49-F238E27FC236}">
                <a16:creationId xmlns:a16="http://schemas.microsoft.com/office/drawing/2014/main" id="{BB749298-CD7D-49F7-9AEE-270D09D9A423}"/>
              </a:ext>
            </a:extLst>
          </p:cNvPr>
          <p:cNvGrpSpPr/>
          <p:nvPr/>
        </p:nvGrpSpPr>
        <p:grpSpPr>
          <a:xfrm>
            <a:off x="383684" y="5751381"/>
            <a:ext cx="8417909" cy="3331973"/>
            <a:chOff x="383684" y="1593268"/>
            <a:chExt cx="8417909" cy="3331973"/>
          </a:xfrm>
        </p:grpSpPr>
        <p:sp>
          <p:nvSpPr>
            <p:cNvPr id="31" name="矩形: 圓角化對角角落 30">
              <a:extLst>
                <a:ext uri="{FF2B5EF4-FFF2-40B4-BE49-F238E27FC236}">
                  <a16:creationId xmlns:a16="http://schemas.microsoft.com/office/drawing/2014/main" id="{E0FB8C43-3812-4D48-AEE5-7A2597A5C462}"/>
                </a:ext>
              </a:extLst>
            </p:cNvPr>
            <p:cNvSpPr/>
            <p:nvPr/>
          </p:nvSpPr>
          <p:spPr>
            <a:xfrm>
              <a:off x="4342848" y="1679917"/>
              <a:ext cx="2743049" cy="3245324"/>
            </a:xfrm>
            <a:prstGeom prst="round2DiagRect">
              <a:avLst>
                <a:gd name="adj1" fmla="val 9220"/>
                <a:gd name="adj2" fmla="val 8913"/>
              </a:avLst>
            </a:prstGeom>
            <a:noFill/>
            <a:ln w="38100">
              <a:solidFill>
                <a:srgbClr val="EE6D2B"/>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7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2" name="矩形: 圓角化同側角落 31">
              <a:extLst>
                <a:ext uri="{FF2B5EF4-FFF2-40B4-BE49-F238E27FC236}">
                  <a16:creationId xmlns:a16="http://schemas.microsoft.com/office/drawing/2014/main" id="{D3557AB1-87F6-49E1-AC87-02C1999A1531}"/>
                </a:ext>
              </a:extLst>
            </p:cNvPr>
            <p:cNvSpPr/>
            <p:nvPr/>
          </p:nvSpPr>
          <p:spPr>
            <a:xfrm>
              <a:off x="4327774" y="1619627"/>
              <a:ext cx="2764706" cy="496077"/>
            </a:xfrm>
            <a:prstGeom prst="round2SameRect">
              <a:avLst>
                <a:gd name="adj1" fmla="val 17519"/>
                <a:gd name="adj2" fmla="val 0"/>
              </a:avLst>
            </a:prstGeom>
            <a:solidFill>
              <a:srgbClr val="EE6D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3" name="矩形: 圓角 32">
              <a:extLst>
                <a:ext uri="{FF2B5EF4-FFF2-40B4-BE49-F238E27FC236}">
                  <a16:creationId xmlns:a16="http://schemas.microsoft.com/office/drawing/2014/main" id="{93973B3A-6292-4220-8D93-8FFC01520DCE}"/>
                </a:ext>
              </a:extLst>
            </p:cNvPr>
            <p:cNvSpPr/>
            <p:nvPr/>
          </p:nvSpPr>
          <p:spPr>
            <a:xfrm rot="16200000" flipH="1">
              <a:off x="6733871" y="3072397"/>
              <a:ext cx="2346225" cy="1359460"/>
            </a:xfrm>
            <a:prstGeom prst="roundRect">
              <a:avLst>
                <a:gd name="adj" fmla="val 15021"/>
              </a:avLst>
            </a:prstGeom>
            <a:solidFill>
              <a:srgbClr val="39523E">
                <a:alpha val="50000"/>
              </a:srgbClr>
            </a:solidFill>
            <a:ln w="38100">
              <a:solidFill>
                <a:srgbClr val="D6FF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b="1">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4" name="矩形: 圓角化對角角落 33">
              <a:extLst>
                <a:ext uri="{FF2B5EF4-FFF2-40B4-BE49-F238E27FC236}">
                  <a16:creationId xmlns:a16="http://schemas.microsoft.com/office/drawing/2014/main" id="{97D32FBB-9ECC-45F5-82C6-78BF5FFA5CA6}"/>
                </a:ext>
              </a:extLst>
            </p:cNvPr>
            <p:cNvSpPr/>
            <p:nvPr/>
          </p:nvSpPr>
          <p:spPr>
            <a:xfrm>
              <a:off x="7269973" y="2751352"/>
              <a:ext cx="1531620" cy="2173886"/>
            </a:xfrm>
            <a:prstGeom prst="round2DiagRect">
              <a:avLst>
                <a:gd name="adj1" fmla="val 15489"/>
                <a:gd name="adj2" fmla="val 8913"/>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7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5" name="文字方塊 34">
              <a:extLst>
                <a:ext uri="{FF2B5EF4-FFF2-40B4-BE49-F238E27FC236}">
                  <a16:creationId xmlns:a16="http://schemas.microsoft.com/office/drawing/2014/main" id="{FA5BAF6A-E6B2-450A-804F-798ACDA1DC5D}"/>
                </a:ext>
              </a:extLst>
            </p:cNvPr>
            <p:cNvSpPr txBox="1"/>
            <p:nvPr/>
          </p:nvSpPr>
          <p:spPr>
            <a:xfrm>
              <a:off x="4327774" y="1683457"/>
              <a:ext cx="2764706" cy="28469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zh-TW" altLang="en-US" b="1">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VJBOD Cloud Gateway</a:t>
              </a:r>
            </a:p>
          </p:txBody>
        </p:sp>
        <p:grpSp>
          <p:nvGrpSpPr>
            <p:cNvPr id="36" name="圖形 152">
              <a:extLst>
                <a:ext uri="{FF2B5EF4-FFF2-40B4-BE49-F238E27FC236}">
                  <a16:creationId xmlns:a16="http://schemas.microsoft.com/office/drawing/2014/main" id="{F639EB07-A90E-47CA-B638-304FDE1C26B1}"/>
                </a:ext>
              </a:extLst>
            </p:cNvPr>
            <p:cNvGrpSpPr/>
            <p:nvPr/>
          </p:nvGrpSpPr>
          <p:grpSpPr>
            <a:xfrm flipH="1">
              <a:off x="5770858" y="4298672"/>
              <a:ext cx="309692" cy="398846"/>
              <a:chOff x="9272428" y="5069210"/>
              <a:chExt cx="458537" cy="590550"/>
            </a:xfrm>
            <a:solidFill>
              <a:srgbClr val="0070C0"/>
            </a:solidFill>
          </p:grpSpPr>
          <p:sp>
            <p:nvSpPr>
              <p:cNvPr id="37" name="手繪多邊形: 圖案 36">
                <a:extLst>
                  <a:ext uri="{FF2B5EF4-FFF2-40B4-BE49-F238E27FC236}">
                    <a16:creationId xmlns:a16="http://schemas.microsoft.com/office/drawing/2014/main" id="{63A6DD00-85B2-4924-9D6C-4600EB66726A}"/>
                  </a:ext>
                </a:extLst>
              </p:cNvPr>
              <p:cNvSpPr/>
              <p:nvPr/>
            </p:nvSpPr>
            <p:spPr>
              <a:xfrm>
                <a:off x="9329230" y="5130551"/>
                <a:ext cx="346242" cy="47625"/>
              </a:xfrm>
              <a:custGeom>
                <a:avLst/>
                <a:gdLst>
                  <a:gd name="connsiteX0" fmla="*/ 7112 w 346242"/>
                  <a:gd name="connsiteY0" fmla="*/ 53912 h 47625"/>
                  <a:gd name="connsiteX1" fmla="*/ 0 w 346242"/>
                  <a:gd name="connsiteY1" fmla="*/ 40957 h 47625"/>
                  <a:gd name="connsiteX2" fmla="*/ 174057 w 346242"/>
                  <a:gd name="connsiteY2" fmla="*/ 0 h 47625"/>
                  <a:gd name="connsiteX3" fmla="*/ 346429 w 346242"/>
                  <a:gd name="connsiteY3" fmla="*/ 40005 h 47625"/>
                  <a:gd name="connsiteX4" fmla="*/ 339505 w 346242"/>
                  <a:gd name="connsiteY4" fmla="*/ 53054 h 47625"/>
                  <a:gd name="connsiteX5" fmla="*/ 173963 w 346242"/>
                  <a:gd name="connsiteY5" fmla="*/ 14764 h 47625"/>
                  <a:gd name="connsiteX6" fmla="*/ 7112 w 346242"/>
                  <a:gd name="connsiteY6" fmla="*/ 5391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6242" h="47625">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grp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8" name="手繪多邊形: 圖案 37">
                <a:extLst>
                  <a:ext uri="{FF2B5EF4-FFF2-40B4-BE49-F238E27FC236}">
                    <a16:creationId xmlns:a16="http://schemas.microsoft.com/office/drawing/2014/main" id="{5A75AFA3-A723-4535-9B18-B3CB7198BEF2}"/>
                  </a:ext>
                </a:extLst>
              </p:cNvPr>
              <p:cNvSpPr/>
              <p:nvPr/>
            </p:nvSpPr>
            <p:spPr>
              <a:xfrm>
                <a:off x="9272428" y="5069210"/>
                <a:ext cx="458537" cy="590550"/>
              </a:xfrm>
              <a:custGeom>
                <a:avLst/>
                <a:gdLst>
                  <a:gd name="connsiteX0" fmla="*/ 231421 w 458537"/>
                  <a:gd name="connsiteY0" fmla="*/ 596265 h 590550"/>
                  <a:gd name="connsiteX1" fmla="*/ 0 w 458537"/>
                  <a:gd name="connsiteY1" fmla="*/ 530257 h 590550"/>
                  <a:gd name="connsiteX2" fmla="*/ 0 w 458537"/>
                  <a:gd name="connsiteY2" fmla="*/ 65913 h 590550"/>
                  <a:gd name="connsiteX3" fmla="*/ 231421 w 458537"/>
                  <a:gd name="connsiteY3" fmla="*/ 0 h 590550"/>
                  <a:gd name="connsiteX4" fmla="*/ 462842 w 458537"/>
                  <a:gd name="connsiteY4" fmla="*/ 65913 h 590550"/>
                  <a:gd name="connsiteX5" fmla="*/ 462842 w 458537"/>
                  <a:gd name="connsiteY5" fmla="*/ 530257 h 590550"/>
                  <a:gd name="connsiteX6" fmla="*/ 231421 w 458537"/>
                  <a:gd name="connsiteY6" fmla="*/ 596265 h 590550"/>
                  <a:gd name="connsiteX7" fmla="*/ 18716 w 458537"/>
                  <a:gd name="connsiteY7" fmla="*/ 93726 h 590550"/>
                  <a:gd name="connsiteX8" fmla="*/ 18716 w 458537"/>
                  <a:gd name="connsiteY8" fmla="*/ 530352 h 590550"/>
                  <a:gd name="connsiteX9" fmla="*/ 231421 w 458537"/>
                  <a:gd name="connsiteY9" fmla="*/ 577215 h 590550"/>
                  <a:gd name="connsiteX10" fmla="*/ 444126 w 458537"/>
                  <a:gd name="connsiteY10" fmla="*/ 530352 h 590550"/>
                  <a:gd name="connsiteX11" fmla="*/ 444126 w 458537"/>
                  <a:gd name="connsiteY11" fmla="*/ 93726 h 590550"/>
                  <a:gd name="connsiteX12" fmla="*/ 231421 w 458537"/>
                  <a:gd name="connsiteY12" fmla="*/ 131921 h 590550"/>
                  <a:gd name="connsiteX13" fmla="*/ 18716 w 458537"/>
                  <a:gd name="connsiteY13" fmla="*/ 93726 h 590550"/>
                  <a:gd name="connsiteX14" fmla="*/ 231421 w 458537"/>
                  <a:gd name="connsiteY14" fmla="*/ 19050 h 590550"/>
                  <a:gd name="connsiteX15" fmla="*/ 18716 w 458537"/>
                  <a:gd name="connsiteY15" fmla="*/ 65913 h 590550"/>
                  <a:gd name="connsiteX16" fmla="*/ 231421 w 458537"/>
                  <a:gd name="connsiteY16" fmla="*/ 112776 h 590550"/>
                  <a:gd name="connsiteX17" fmla="*/ 444126 w 458537"/>
                  <a:gd name="connsiteY17" fmla="*/ 65913 h 590550"/>
                  <a:gd name="connsiteX18" fmla="*/ 231421 w 458537"/>
                  <a:gd name="connsiteY18" fmla="*/ 19050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8537" h="59055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grp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9" name="手繪多邊形: 圖案 38">
                <a:extLst>
                  <a:ext uri="{FF2B5EF4-FFF2-40B4-BE49-F238E27FC236}">
                    <a16:creationId xmlns:a16="http://schemas.microsoft.com/office/drawing/2014/main" id="{4088BC25-FA77-4E2C-A8E3-6EC6E1510FC5}"/>
                  </a:ext>
                </a:extLst>
              </p:cNvPr>
              <p:cNvSpPr/>
              <p:nvPr/>
            </p:nvSpPr>
            <p:spPr>
              <a:xfrm>
                <a:off x="9455562" y="5443638"/>
                <a:ext cx="56147" cy="57150"/>
              </a:xfrm>
              <a:custGeom>
                <a:avLst/>
                <a:gdLst>
                  <a:gd name="connsiteX0" fmla="*/ 55492 w 56147"/>
                  <a:gd name="connsiteY0" fmla="*/ 62674 h 57150"/>
                  <a:gd name="connsiteX1" fmla="*/ 55492 w 56147"/>
                  <a:gd name="connsiteY1" fmla="*/ 62674 h 57150"/>
                  <a:gd name="connsiteX2" fmla="*/ 36028 w 56147"/>
                  <a:gd name="connsiteY2" fmla="*/ 28289 h 57150"/>
                  <a:gd name="connsiteX3" fmla="*/ 36028 w 56147"/>
                  <a:gd name="connsiteY3" fmla="*/ 28289 h 57150"/>
                  <a:gd name="connsiteX4" fmla="*/ 35934 w 56147"/>
                  <a:gd name="connsiteY4" fmla="*/ 28194 h 57150"/>
                  <a:gd name="connsiteX5" fmla="*/ 35934 w 56147"/>
                  <a:gd name="connsiteY5" fmla="*/ 28099 h 57150"/>
                  <a:gd name="connsiteX6" fmla="*/ 35841 w 56147"/>
                  <a:gd name="connsiteY6" fmla="*/ 28003 h 57150"/>
                  <a:gd name="connsiteX7" fmla="*/ 35747 w 56147"/>
                  <a:gd name="connsiteY7" fmla="*/ 27908 h 57150"/>
                  <a:gd name="connsiteX8" fmla="*/ 30600 w 56147"/>
                  <a:gd name="connsiteY8" fmla="*/ 18859 h 57150"/>
                  <a:gd name="connsiteX9" fmla="*/ 19932 w 56147"/>
                  <a:gd name="connsiteY9" fmla="*/ 0 h 57150"/>
                  <a:gd name="connsiteX10" fmla="*/ 19932 w 56147"/>
                  <a:gd name="connsiteY10" fmla="*/ 0 h 57150"/>
                  <a:gd name="connsiteX11" fmla="*/ 1591 w 56147"/>
                  <a:gd name="connsiteY11" fmla="*/ 32290 h 57150"/>
                  <a:gd name="connsiteX12" fmla="*/ 0 w 56147"/>
                  <a:gd name="connsiteY12" fmla="*/ 35052 h 57150"/>
                  <a:gd name="connsiteX13" fmla="*/ 57177 w 56147"/>
                  <a:gd name="connsiteY13" fmla="*/ 65532 h 57150"/>
                  <a:gd name="connsiteX14" fmla="*/ 55492 w 56147"/>
                  <a:gd name="connsiteY14" fmla="*/ 62674 h 57150"/>
                  <a:gd name="connsiteX15" fmla="*/ 55492 w 56147"/>
                  <a:gd name="connsiteY15" fmla="*/ 62674 h 57150"/>
                  <a:gd name="connsiteX16" fmla="*/ 55492 w 56147"/>
                  <a:gd name="connsiteY16" fmla="*/ 6267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147" h="5715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grp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0" name="手繪多邊形: 圖案 39">
                <a:extLst>
                  <a:ext uri="{FF2B5EF4-FFF2-40B4-BE49-F238E27FC236}">
                    <a16:creationId xmlns:a16="http://schemas.microsoft.com/office/drawing/2014/main" id="{FAE44DA2-0300-447B-B0CD-CA439133541B}"/>
                  </a:ext>
                </a:extLst>
              </p:cNvPr>
              <p:cNvSpPr/>
              <p:nvPr/>
            </p:nvSpPr>
            <p:spPr>
              <a:xfrm>
                <a:off x="9441806" y="5405252"/>
                <a:ext cx="37432" cy="57150"/>
              </a:xfrm>
              <a:custGeom>
                <a:avLst/>
                <a:gdLst>
                  <a:gd name="connsiteX0" fmla="*/ 6270 w 37431"/>
                  <a:gd name="connsiteY0" fmla="*/ 0 h 57150"/>
                  <a:gd name="connsiteX1" fmla="*/ 0 w 37431"/>
                  <a:gd name="connsiteY1" fmla="*/ 30099 h 57150"/>
                  <a:gd name="connsiteX2" fmla="*/ 8890 w 37431"/>
                  <a:gd name="connsiteY2" fmla="*/ 65532 h 57150"/>
                  <a:gd name="connsiteX3" fmla="*/ 10574 w 37431"/>
                  <a:gd name="connsiteY3" fmla="*/ 62579 h 57150"/>
                  <a:gd name="connsiteX4" fmla="*/ 30132 w 37431"/>
                  <a:gd name="connsiteY4" fmla="*/ 28099 h 57150"/>
                  <a:gd name="connsiteX5" fmla="*/ 30226 w 37431"/>
                  <a:gd name="connsiteY5" fmla="*/ 28004 h 57150"/>
                  <a:gd name="connsiteX6" fmla="*/ 30320 w 37431"/>
                  <a:gd name="connsiteY6" fmla="*/ 27908 h 57150"/>
                  <a:gd name="connsiteX7" fmla="*/ 46228 w 37431"/>
                  <a:gd name="connsiteY7" fmla="*/ 0 h 57150"/>
                  <a:gd name="connsiteX8" fmla="*/ 6270 w 37431"/>
                  <a:gd name="connsiteY8" fmla="*/ 0 h 57150"/>
                  <a:gd name="connsiteX9" fmla="*/ 6270 w 37431"/>
                  <a:gd name="connsiteY9" fmla="*/ 0 h 57150"/>
                  <a:gd name="connsiteX10" fmla="*/ 6270 w 37431"/>
                  <a:gd name="connsiteY10"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31" h="5715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grp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1" name="手繪多邊形: 圖案 40">
                <a:extLst>
                  <a:ext uri="{FF2B5EF4-FFF2-40B4-BE49-F238E27FC236}">
                    <a16:creationId xmlns:a16="http://schemas.microsoft.com/office/drawing/2014/main" id="{E92CFF5F-FD6B-4EB3-BE3D-56089168C227}"/>
                  </a:ext>
                </a:extLst>
              </p:cNvPr>
              <p:cNvSpPr/>
              <p:nvPr/>
            </p:nvSpPr>
            <p:spPr>
              <a:xfrm>
                <a:off x="9516108" y="5361532"/>
                <a:ext cx="56147" cy="57150"/>
              </a:xfrm>
              <a:custGeom>
                <a:avLst/>
                <a:gdLst>
                  <a:gd name="connsiteX0" fmla="*/ 0 w 56147"/>
                  <a:gd name="connsiteY0" fmla="*/ 0 h 57150"/>
                  <a:gd name="connsiteX1" fmla="*/ 1684 w 56147"/>
                  <a:gd name="connsiteY1" fmla="*/ 2953 h 57150"/>
                  <a:gd name="connsiteX2" fmla="*/ 21242 w 56147"/>
                  <a:gd name="connsiteY2" fmla="*/ 37433 h 57150"/>
                  <a:gd name="connsiteX3" fmla="*/ 21336 w 56147"/>
                  <a:gd name="connsiteY3" fmla="*/ 37624 h 57150"/>
                  <a:gd name="connsiteX4" fmla="*/ 37244 w 56147"/>
                  <a:gd name="connsiteY4" fmla="*/ 65532 h 57150"/>
                  <a:gd name="connsiteX5" fmla="*/ 37244 w 56147"/>
                  <a:gd name="connsiteY5" fmla="*/ 65532 h 57150"/>
                  <a:gd name="connsiteX6" fmla="*/ 55586 w 56147"/>
                  <a:gd name="connsiteY6" fmla="*/ 33242 h 57150"/>
                  <a:gd name="connsiteX7" fmla="*/ 57177 w 56147"/>
                  <a:gd name="connsiteY7" fmla="*/ 30480 h 57150"/>
                  <a:gd name="connsiteX8" fmla="*/ 0 w 56147"/>
                  <a:gd name="connsiteY8" fmla="*/ 0 h 57150"/>
                  <a:gd name="connsiteX9" fmla="*/ 0 w 56147"/>
                  <a:gd name="connsiteY9"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47" h="5715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grp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2" name="手繪多邊形: 圖案 41">
                <a:extLst>
                  <a:ext uri="{FF2B5EF4-FFF2-40B4-BE49-F238E27FC236}">
                    <a16:creationId xmlns:a16="http://schemas.microsoft.com/office/drawing/2014/main" id="{47A99675-EC9C-4DF1-A600-D0F807283E07}"/>
                  </a:ext>
                </a:extLst>
              </p:cNvPr>
              <p:cNvSpPr/>
              <p:nvPr/>
            </p:nvSpPr>
            <p:spPr>
              <a:xfrm>
                <a:off x="9452380" y="5361913"/>
                <a:ext cx="65505" cy="28575"/>
              </a:xfrm>
              <a:custGeom>
                <a:avLst/>
                <a:gdLst>
                  <a:gd name="connsiteX0" fmla="*/ 54463 w 65505"/>
                  <a:gd name="connsiteY0" fmla="*/ 0 h 28575"/>
                  <a:gd name="connsiteX1" fmla="*/ 0 w 65505"/>
                  <a:gd name="connsiteY1" fmla="*/ 35147 h 28575"/>
                  <a:gd name="connsiteX2" fmla="*/ 74395 w 65505"/>
                  <a:gd name="connsiteY2" fmla="*/ 35147 h 28575"/>
                  <a:gd name="connsiteX3" fmla="*/ 56054 w 65505"/>
                  <a:gd name="connsiteY3" fmla="*/ 2762 h 28575"/>
                  <a:gd name="connsiteX4" fmla="*/ 54463 w 65505"/>
                  <a:gd name="connsiteY4" fmla="*/ 0 h 28575"/>
                  <a:gd name="connsiteX5" fmla="*/ 54463 w 65505"/>
                  <a:gd name="connsiteY5" fmla="*/ 0 h 28575"/>
                  <a:gd name="connsiteX6" fmla="*/ 54463 w 6550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28575">
                    <a:moveTo>
                      <a:pt x="54463" y="0"/>
                    </a:moveTo>
                    <a:cubicBezTo>
                      <a:pt x="31443" y="2477"/>
                      <a:pt x="11510" y="15907"/>
                      <a:pt x="0" y="35147"/>
                    </a:cubicBezTo>
                    <a:lnTo>
                      <a:pt x="74395" y="35147"/>
                    </a:lnTo>
                    <a:lnTo>
                      <a:pt x="56054" y="2762"/>
                    </a:lnTo>
                    <a:lnTo>
                      <a:pt x="54463" y="0"/>
                    </a:lnTo>
                    <a:lnTo>
                      <a:pt x="54463" y="0"/>
                    </a:lnTo>
                    <a:lnTo>
                      <a:pt x="54463" y="0"/>
                    </a:lnTo>
                    <a:close/>
                  </a:path>
                </a:pathLst>
              </a:custGeom>
              <a:grp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3" name="手繪多邊形: 圖案 42">
                <a:extLst>
                  <a:ext uri="{FF2B5EF4-FFF2-40B4-BE49-F238E27FC236}">
                    <a16:creationId xmlns:a16="http://schemas.microsoft.com/office/drawing/2014/main" id="{F048A60B-F6C4-4A24-A89C-8074BE9CB84F}"/>
                  </a:ext>
                </a:extLst>
              </p:cNvPr>
              <p:cNvSpPr/>
              <p:nvPr/>
            </p:nvSpPr>
            <p:spPr>
              <a:xfrm>
                <a:off x="9540906" y="5399918"/>
                <a:ext cx="37432" cy="57150"/>
              </a:xfrm>
              <a:custGeom>
                <a:avLst/>
                <a:gdLst>
                  <a:gd name="connsiteX0" fmla="*/ 37244 w 37431"/>
                  <a:gd name="connsiteY0" fmla="*/ 0 h 57150"/>
                  <a:gd name="connsiteX1" fmla="*/ 35560 w 37431"/>
                  <a:gd name="connsiteY1" fmla="*/ 2953 h 57150"/>
                  <a:gd name="connsiteX2" fmla="*/ 16002 w 37431"/>
                  <a:gd name="connsiteY2" fmla="*/ 37433 h 57150"/>
                  <a:gd name="connsiteX3" fmla="*/ 16096 w 37431"/>
                  <a:gd name="connsiteY3" fmla="*/ 37338 h 57150"/>
                  <a:gd name="connsiteX4" fmla="*/ 16002 w 37431"/>
                  <a:gd name="connsiteY4" fmla="*/ 37528 h 57150"/>
                  <a:gd name="connsiteX5" fmla="*/ 15908 w 37431"/>
                  <a:gd name="connsiteY5" fmla="*/ 37624 h 57150"/>
                  <a:gd name="connsiteX6" fmla="*/ 15815 w 37431"/>
                  <a:gd name="connsiteY6" fmla="*/ 37719 h 57150"/>
                  <a:gd name="connsiteX7" fmla="*/ 11417 w 37431"/>
                  <a:gd name="connsiteY7" fmla="*/ 45434 h 57150"/>
                  <a:gd name="connsiteX8" fmla="*/ 8703 w 37431"/>
                  <a:gd name="connsiteY8" fmla="*/ 50292 h 57150"/>
                  <a:gd name="connsiteX9" fmla="*/ 0 w 37431"/>
                  <a:gd name="connsiteY9" fmla="*/ 65627 h 57150"/>
                  <a:gd name="connsiteX10" fmla="*/ 39865 w 37431"/>
                  <a:gd name="connsiteY10" fmla="*/ 65627 h 57150"/>
                  <a:gd name="connsiteX11" fmla="*/ 46134 w 37431"/>
                  <a:gd name="connsiteY11" fmla="*/ 35528 h 57150"/>
                  <a:gd name="connsiteX12" fmla="*/ 37244 w 37431"/>
                  <a:gd name="connsiteY12" fmla="*/ 0 h 57150"/>
                  <a:gd name="connsiteX13" fmla="*/ 37244 w 37431"/>
                  <a:gd name="connsiteY13"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31" h="5715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grp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4" name="手繪多邊形: 圖案 43">
                <a:extLst>
                  <a:ext uri="{FF2B5EF4-FFF2-40B4-BE49-F238E27FC236}">
                    <a16:creationId xmlns:a16="http://schemas.microsoft.com/office/drawing/2014/main" id="{BEF7092C-AE73-408A-8ABB-1144F9002C90}"/>
                  </a:ext>
                </a:extLst>
              </p:cNvPr>
              <p:cNvSpPr/>
              <p:nvPr/>
            </p:nvSpPr>
            <p:spPr>
              <a:xfrm>
                <a:off x="9502071" y="5473737"/>
                <a:ext cx="65505" cy="28575"/>
              </a:xfrm>
              <a:custGeom>
                <a:avLst/>
                <a:gdLst>
                  <a:gd name="connsiteX0" fmla="*/ 0 w 65505"/>
                  <a:gd name="connsiteY0" fmla="*/ 0 h 28575"/>
                  <a:gd name="connsiteX1" fmla="*/ 0 w 65505"/>
                  <a:gd name="connsiteY1" fmla="*/ 0 h 28575"/>
                  <a:gd name="connsiteX2" fmla="*/ 18341 w 65505"/>
                  <a:gd name="connsiteY2" fmla="*/ 32385 h 28575"/>
                  <a:gd name="connsiteX3" fmla="*/ 18341 w 65505"/>
                  <a:gd name="connsiteY3" fmla="*/ 32385 h 28575"/>
                  <a:gd name="connsiteX4" fmla="*/ 19932 w 65505"/>
                  <a:gd name="connsiteY4" fmla="*/ 35147 h 28575"/>
                  <a:gd name="connsiteX5" fmla="*/ 74395 w 65505"/>
                  <a:gd name="connsiteY5" fmla="*/ 0 h 28575"/>
                  <a:gd name="connsiteX6" fmla="*/ 0 w 65505"/>
                  <a:gd name="connsiteY6" fmla="*/ 0 h 28575"/>
                  <a:gd name="connsiteX7" fmla="*/ 0 w 65505"/>
                  <a:gd name="connsiteY7" fmla="*/ 0 h 28575"/>
                  <a:gd name="connsiteX8" fmla="*/ 0 w 65505"/>
                  <a:gd name="connsiteY8"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5" h="28575">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grp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5" name="手繪多邊形: 圖案 44">
                <a:extLst>
                  <a:ext uri="{FF2B5EF4-FFF2-40B4-BE49-F238E27FC236}">
                    <a16:creationId xmlns:a16="http://schemas.microsoft.com/office/drawing/2014/main" id="{08EF386C-01DC-41DB-A304-7E1F5215AA5A}"/>
                  </a:ext>
                </a:extLst>
              </p:cNvPr>
              <p:cNvSpPr/>
              <p:nvPr/>
            </p:nvSpPr>
            <p:spPr>
              <a:xfrm>
                <a:off x="9361890" y="5300763"/>
                <a:ext cx="74863" cy="66675"/>
              </a:xfrm>
              <a:custGeom>
                <a:avLst/>
                <a:gdLst>
                  <a:gd name="connsiteX0" fmla="*/ 0 w 74863"/>
                  <a:gd name="connsiteY0" fmla="*/ 74009 h 66675"/>
                  <a:gd name="connsiteX1" fmla="*/ 18154 w 74863"/>
                  <a:gd name="connsiteY1" fmla="*/ 74009 h 66675"/>
                  <a:gd name="connsiteX2" fmla="*/ 18154 w 74863"/>
                  <a:gd name="connsiteY2" fmla="*/ 21527 h 66675"/>
                  <a:gd name="connsiteX3" fmla="*/ 80104 w 74863"/>
                  <a:gd name="connsiteY3" fmla="*/ 21527 h 66675"/>
                  <a:gd name="connsiteX4" fmla="*/ 80104 w 74863"/>
                  <a:gd name="connsiteY4" fmla="*/ 0 h 66675"/>
                  <a:gd name="connsiteX5" fmla="*/ 0 w 74863"/>
                  <a:gd name="connsiteY5" fmla="*/ 0 h 66675"/>
                  <a:gd name="connsiteX6" fmla="*/ 0 w 74863"/>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63" h="66675">
                    <a:moveTo>
                      <a:pt x="0" y="74009"/>
                    </a:moveTo>
                    <a:lnTo>
                      <a:pt x="18154" y="74009"/>
                    </a:lnTo>
                    <a:lnTo>
                      <a:pt x="18154" y="21527"/>
                    </a:lnTo>
                    <a:lnTo>
                      <a:pt x="80104" y="21527"/>
                    </a:lnTo>
                    <a:lnTo>
                      <a:pt x="80104" y="0"/>
                    </a:lnTo>
                    <a:lnTo>
                      <a:pt x="0" y="0"/>
                    </a:lnTo>
                    <a:lnTo>
                      <a:pt x="0" y="74009"/>
                    </a:lnTo>
                    <a:close/>
                  </a:path>
                </a:pathLst>
              </a:custGeom>
              <a:grp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6" name="手繪多邊形: 圖案 45">
                <a:extLst>
                  <a:ext uri="{FF2B5EF4-FFF2-40B4-BE49-F238E27FC236}">
                    <a16:creationId xmlns:a16="http://schemas.microsoft.com/office/drawing/2014/main" id="{8D60C9F4-CB0F-4729-854B-C8171569AAFC}"/>
                  </a:ext>
                </a:extLst>
              </p:cNvPr>
              <p:cNvSpPr/>
              <p:nvPr/>
            </p:nvSpPr>
            <p:spPr>
              <a:xfrm>
                <a:off x="9361890" y="5478309"/>
                <a:ext cx="56147" cy="66675"/>
              </a:xfrm>
              <a:custGeom>
                <a:avLst/>
                <a:gdLst>
                  <a:gd name="connsiteX0" fmla="*/ 65505 w 56147"/>
                  <a:gd name="connsiteY0" fmla="*/ 74009 h 66675"/>
                  <a:gd name="connsiteX1" fmla="*/ 65505 w 56147"/>
                  <a:gd name="connsiteY1" fmla="*/ 57341 h 66675"/>
                  <a:gd name="connsiteX2" fmla="*/ 19090 w 56147"/>
                  <a:gd name="connsiteY2" fmla="*/ 57341 h 66675"/>
                  <a:gd name="connsiteX3" fmla="*/ 19090 w 56147"/>
                  <a:gd name="connsiteY3" fmla="*/ 0 h 66675"/>
                  <a:gd name="connsiteX4" fmla="*/ 0 w 56147"/>
                  <a:gd name="connsiteY4" fmla="*/ 0 h 66675"/>
                  <a:gd name="connsiteX5" fmla="*/ 0 w 56147"/>
                  <a:gd name="connsiteY5" fmla="*/ 74009 h 66675"/>
                  <a:gd name="connsiteX6" fmla="*/ 65505 w 56147"/>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66675">
                    <a:moveTo>
                      <a:pt x="65505" y="74009"/>
                    </a:moveTo>
                    <a:lnTo>
                      <a:pt x="65505" y="57341"/>
                    </a:lnTo>
                    <a:lnTo>
                      <a:pt x="19090" y="57341"/>
                    </a:lnTo>
                    <a:lnTo>
                      <a:pt x="19090" y="0"/>
                    </a:lnTo>
                    <a:lnTo>
                      <a:pt x="0" y="0"/>
                    </a:lnTo>
                    <a:lnTo>
                      <a:pt x="0" y="74009"/>
                    </a:lnTo>
                    <a:lnTo>
                      <a:pt x="65505" y="74009"/>
                    </a:lnTo>
                    <a:close/>
                  </a:path>
                </a:pathLst>
              </a:custGeom>
              <a:grp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7" name="手繪多邊形: 圖案 46">
                <a:extLst>
                  <a:ext uri="{FF2B5EF4-FFF2-40B4-BE49-F238E27FC236}">
                    <a16:creationId xmlns:a16="http://schemas.microsoft.com/office/drawing/2014/main" id="{75992E3C-3F89-4FDF-AAF1-C40A96C1CB91}"/>
                  </a:ext>
                </a:extLst>
              </p:cNvPr>
              <p:cNvSpPr/>
              <p:nvPr/>
            </p:nvSpPr>
            <p:spPr>
              <a:xfrm>
                <a:off x="9580303" y="5300763"/>
                <a:ext cx="65505" cy="57150"/>
              </a:xfrm>
              <a:custGeom>
                <a:avLst/>
                <a:gdLst>
                  <a:gd name="connsiteX0" fmla="*/ 72804 w 65505"/>
                  <a:gd name="connsiteY0" fmla="*/ 66580 h 57150"/>
                  <a:gd name="connsiteX1" fmla="*/ 56428 w 65505"/>
                  <a:gd name="connsiteY1" fmla="*/ 66580 h 57150"/>
                  <a:gd name="connsiteX2" fmla="*/ 56428 w 65505"/>
                  <a:gd name="connsiteY2" fmla="*/ 19431 h 57150"/>
                  <a:gd name="connsiteX3" fmla="*/ 0 w 65505"/>
                  <a:gd name="connsiteY3" fmla="*/ 19431 h 57150"/>
                  <a:gd name="connsiteX4" fmla="*/ 0 w 65505"/>
                  <a:gd name="connsiteY4" fmla="*/ 0 h 57150"/>
                  <a:gd name="connsiteX5" fmla="*/ 72804 w 65505"/>
                  <a:gd name="connsiteY5" fmla="*/ 0 h 57150"/>
                  <a:gd name="connsiteX6" fmla="*/ 72804 w 65505"/>
                  <a:gd name="connsiteY6" fmla="*/ 6658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57150">
                    <a:moveTo>
                      <a:pt x="72804" y="66580"/>
                    </a:moveTo>
                    <a:lnTo>
                      <a:pt x="56428" y="66580"/>
                    </a:lnTo>
                    <a:lnTo>
                      <a:pt x="56428" y="19431"/>
                    </a:lnTo>
                    <a:lnTo>
                      <a:pt x="0" y="19431"/>
                    </a:lnTo>
                    <a:lnTo>
                      <a:pt x="0" y="0"/>
                    </a:lnTo>
                    <a:lnTo>
                      <a:pt x="72804" y="0"/>
                    </a:lnTo>
                    <a:lnTo>
                      <a:pt x="72804" y="66580"/>
                    </a:lnTo>
                    <a:close/>
                  </a:path>
                </a:pathLst>
              </a:custGeom>
              <a:grp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8" name="手繪多邊形: 圖案 47">
                <a:extLst>
                  <a:ext uri="{FF2B5EF4-FFF2-40B4-BE49-F238E27FC236}">
                    <a16:creationId xmlns:a16="http://schemas.microsoft.com/office/drawing/2014/main" id="{AF9308F7-A8AF-4279-AF58-17B214E5B2C8}"/>
                  </a:ext>
                </a:extLst>
              </p:cNvPr>
              <p:cNvSpPr/>
              <p:nvPr/>
            </p:nvSpPr>
            <p:spPr>
              <a:xfrm>
                <a:off x="9594901" y="5470975"/>
                <a:ext cx="56147" cy="76200"/>
              </a:xfrm>
              <a:custGeom>
                <a:avLst/>
                <a:gdLst>
                  <a:gd name="connsiteX0" fmla="*/ 0 w 56147"/>
                  <a:gd name="connsiteY0" fmla="*/ 81344 h 76200"/>
                  <a:gd name="connsiteX1" fmla="*/ 0 w 56147"/>
                  <a:gd name="connsiteY1" fmla="*/ 66580 h 76200"/>
                  <a:gd name="connsiteX2" fmla="*/ 41268 w 56147"/>
                  <a:gd name="connsiteY2" fmla="*/ 66580 h 76200"/>
                  <a:gd name="connsiteX3" fmla="*/ 41268 w 56147"/>
                  <a:gd name="connsiteY3" fmla="*/ 0 h 76200"/>
                  <a:gd name="connsiteX4" fmla="*/ 58206 w 56147"/>
                  <a:gd name="connsiteY4" fmla="*/ 0 h 76200"/>
                  <a:gd name="connsiteX5" fmla="*/ 58206 w 56147"/>
                  <a:gd name="connsiteY5" fmla="*/ 81344 h 76200"/>
                  <a:gd name="connsiteX6" fmla="*/ 0 w 56147"/>
                  <a:gd name="connsiteY6" fmla="*/ 813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76200">
                    <a:moveTo>
                      <a:pt x="0" y="81344"/>
                    </a:moveTo>
                    <a:lnTo>
                      <a:pt x="0" y="66580"/>
                    </a:lnTo>
                    <a:lnTo>
                      <a:pt x="41268" y="66580"/>
                    </a:lnTo>
                    <a:lnTo>
                      <a:pt x="41268" y="0"/>
                    </a:lnTo>
                    <a:lnTo>
                      <a:pt x="58206" y="0"/>
                    </a:lnTo>
                    <a:lnTo>
                      <a:pt x="58206" y="81344"/>
                    </a:lnTo>
                    <a:lnTo>
                      <a:pt x="0" y="81344"/>
                    </a:lnTo>
                    <a:close/>
                  </a:path>
                </a:pathLst>
              </a:custGeom>
              <a:grp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49" name="手繪多邊形: 圖案 48">
              <a:extLst>
                <a:ext uri="{FF2B5EF4-FFF2-40B4-BE49-F238E27FC236}">
                  <a16:creationId xmlns:a16="http://schemas.microsoft.com/office/drawing/2014/main" id="{EAB4B63C-135C-4E7A-AD89-63112C05CBCF}"/>
                </a:ext>
              </a:extLst>
            </p:cNvPr>
            <p:cNvSpPr/>
            <p:nvPr/>
          </p:nvSpPr>
          <p:spPr>
            <a:xfrm flipH="1">
              <a:off x="6127881" y="4341684"/>
              <a:ext cx="233849" cy="32165"/>
            </a:xfrm>
            <a:custGeom>
              <a:avLst/>
              <a:gdLst>
                <a:gd name="connsiteX0" fmla="*/ 7112 w 346242"/>
                <a:gd name="connsiteY0" fmla="*/ 53912 h 47625"/>
                <a:gd name="connsiteX1" fmla="*/ 0 w 346242"/>
                <a:gd name="connsiteY1" fmla="*/ 40957 h 47625"/>
                <a:gd name="connsiteX2" fmla="*/ 174057 w 346242"/>
                <a:gd name="connsiteY2" fmla="*/ 0 h 47625"/>
                <a:gd name="connsiteX3" fmla="*/ 346429 w 346242"/>
                <a:gd name="connsiteY3" fmla="*/ 40005 h 47625"/>
                <a:gd name="connsiteX4" fmla="*/ 339505 w 346242"/>
                <a:gd name="connsiteY4" fmla="*/ 53054 h 47625"/>
                <a:gd name="connsiteX5" fmla="*/ 173963 w 346242"/>
                <a:gd name="connsiteY5" fmla="*/ 14764 h 47625"/>
                <a:gd name="connsiteX6" fmla="*/ 7112 w 346242"/>
                <a:gd name="connsiteY6" fmla="*/ 5391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6242" h="47625">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solidFill>
              <a:srgbClr val="0070C0"/>
            </a:solid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0" name="手繪多邊形: 圖案 49">
              <a:extLst>
                <a:ext uri="{FF2B5EF4-FFF2-40B4-BE49-F238E27FC236}">
                  <a16:creationId xmlns:a16="http://schemas.microsoft.com/office/drawing/2014/main" id="{AC2A31D8-DF0C-4836-A562-EBA308F1FE18}"/>
                </a:ext>
              </a:extLst>
            </p:cNvPr>
            <p:cNvSpPr/>
            <p:nvPr/>
          </p:nvSpPr>
          <p:spPr>
            <a:xfrm flipH="1">
              <a:off x="6090400" y="4300255"/>
              <a:ext cx="309692" cy="398852"/>
            </a:xfrm>
            <a:custGeom>
              <a:avLst/>
              <a:gdLst>
                <a:gd name="connsiteX0" fmla="*/ 231421 w 458537"/>
                <a:gd name="connsiteY0" fmla="*/ 596265 h 590550"/>
                <a:gd name="connsiteX1" fmla="*/ 0 w 458537"/>
                <a:gd name="connsiteY1" fmla="*/ 530257 h 590550"/>
                <a:gd name="connsiteX2" fmla="*/ 0 w 458537"/>
                <a:gd name="connsiteY2" fmla="*/ 65913 h 590550"/>
                <a:gd name="connsiteX3" fmla="*/ 231421 w 458537"/>
                <a:gd name="connsiteY3" fmla="*/ 0 h 590550"/>
                <a:gd name="connsiteX4" fmla="*/ 462842 w 458537"/>
                <a:gd name="connsiteY4" fmla="*/ 65913 h 590550"/>
                <a:gd name="connsiteX5" fmla="*/ 462842 w 458537"/>
                <a:gd name="connsiteY5" fmla="*/ 530257 h 590550"/>
                <a:gd name="connsiteX6" fmla="*/ 231421 w 458537"/>
                <a:gd name="connsiteY6" fmla="*/ 596265 h 590550"/>
                <a:gd name="connsiteX7" fmla="*/ 18716 w 458537"/>
                <a:gd name="connsiteY7" fmla="*/ 93726 h 590550"/>
                <a:gd name="connsiteX8" fmla="*/ 18716 w 458537"/>
                <a:gd name="connsiteY8" fmla="*/ 530352 h 590550"/>
                <a:gd name="connsiteX9" fmla="*/ 231421 w 458537"/>
                <a:gd name="connsiteY9" fmla="*/ 577215 h 590550"/>
                <a:gd name="connsiteX10" fmla="*/ 444126 w 458537"/>
                <a:gd name="connsiteY10" fmla="*/ 530352 h 590550"/>
                <a:gd name="connsiteX11" fmla="*/ 444126 w 458537"/>
                <a:gd name="connsiteY11" fmla="*/ 93726 h 590550"/>
                <a:gd name="connsiteX12" fmla="*/ 231421 w 458537"/>
                <a:gd name="connsiteY12" fmla="*/ 131921 h 590550"/>
                <a:gd name="connsiteX13" fmla="*/ 18716 w 458537"/>
                <a:gd name="connsiteY13" fmla="*/ 93726 h 590550"/>
                <a:gd name="connsiteX14" fmla="*/ 231421 w 458537"/>
                <a:gd name="connsiteY14" fmla="*/ 19050 h 590550"/>
                <a:gd name="connsiteX15" fmla="*/ 18716 w 458537"/>
                <a:gd name="connsiteY15" fmla="*/ 65913 h 590550"/>
                <a:gd name="connsiteX16" fmla="*/ 231421 w 458537"/>
                <a:gd name="connsiteY16" fmla="*/ 112776 h 590550"/>
                <a:gd name="connsiteX17" fmla="*/ 444126 w 458537"/>
                <a:gd name="connsiteY17" fmla="*/ 65913 h 590550"/>
                <a:gd name="connsiteX18" fmla="*/ 231421 w 458537"/>
                <a:gd name="connsiteY18" fmla="*/ 19050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8537" h="59055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solidFill>
              <a:srgbClr val="0070C0"/>
            </a:solid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1" name="手繪多邊形: 圖案 50">
              <a:extLst>
                <a:ext uri="{FF2B5EF4-FFF2-40B4-BE49-F238E27FC236}">
                  <a16:creationId xmlns:a16="http://schemas.microsoft.com/office/drawing/2014/main" id="{F636C67C-D2B8-4E94-8C46-79BC6E8CB791}"/>
                </a:ext>
              </a:extLst>
            </p:cNvPr>
            <p:cNvSpPr/>
            <p:nvPr/>
          </p:nvSpPr>
          <p:spPr>
            <a:xfrm flipH="1">
              <a:off x="6238484" y="4553140"/>
              <a:ext cx="37922" cy="38599"/>
            </a:xfrm>
            <a:custGeom>
              <a:avLst/>
              <a:gdLst>
                <a:gd name="connsiteX0" fmla="*/ 55492 w 56147"/>
                <a:gd name="connsiteY0" fmla="*/ 62674 h 57150"/>
                <a:gd name="connsiteX1" fmla="*/ 55492 w 56147"/>
                <a:gd name="connsiteY1" fmla="*/ 62674 h 57150"/>
                <a:gd name="connsiteX2" fmla="*/ 36028 w 56147"/>
                <a:gd name="connsiteY2" fmla="*/ 28289 h 57150"/>
                <a:gd name="connsiteX3" fmla="*/ 36028 w 56147"/>
                <a:gd name="connsiteY3" fmla="*/ 28289 h 57150"/>
                <a:gd name="connsiteX4" fmla="*/ 35934 w 56147"/>
                <a:gd name="connsiteY4" fmla="*/ 28194 h 57150"/>
                <a:gd name="connsiteX5" fmla="*/ 35934 w 56147"/>
                <a:gd name="connsiteY5" fmla="*/ 28099 h 57150"/>
                <a:gd name="connsiteX6" fmla="*/ 35841 w 56147"/>
                <a:gd name="connsiteY6" fmla="*/ 28003 h 57150"/>
                <a:gd name="connsiteX7" fmla="*/ 35747 w 56147"/>
                <a:gd name="connsiteY7" fmla="*/ 27908 h 57150"/>
                <a:gd name="connsiteX8" fmla="*/ 30600 w 56147"/>
                <a:gd name="connsiteY8" fmla="*/ 18859 h 57150"/>
                <a:gd name="connsiteX9" fmla="*/ 19932 w 56147"/>
                <a:gd name="connsiteY9" fmla="*/ 0 h 57150"/>
                <a:gd name="connsiteX10" fmla="*/ 19932 w 56147"/>
                <a:gd name="connsiteY10" fmla="*/ 0 h 57150"/>
                <a:gd name="connsiteX11" fmla="*/ 1591 w 56147"/>
                <a:gd name="connsiteY11" fmla="*/ 32290 h 57150"/>
                <a:gd name="connsiteX12" fmla="*/ 0 w 56147"/>
                <a:gd name="connsiteY12" fmla="*/ 35052 h 57150"/>
                <a:gd name="connsiteX13" fmla="*/ 57177 w 56147"/>
                <a:gd name="connsiteY13" fmla="*/ 65532 h 57150"/>
                <a:gd name="connsiteX14" fmla="*/ 55492 w 56147"/>
                <a:gd name="connsiteY14" fmla="*/ 62674 h 57150"/>
                <a:gd name="connsiteX15" fmla="*/ 55492 w 56147"/>
                <a:gd name="connsiteY15" fmla="*/ 62674 h 57150"/>
                <a:gd name="connsiteX16" fmla="*/ 55492 w 56147"/>
                <a:gd name="connsiteY16" fmla="*/ 6267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147" h="5715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solidFill>
              <a:srgbClr val="0070C0"/>
            </a:solid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2" name="手繪多邊形: 圖案 51">
              <a:extLst>
                <a:ext uri="{FF2B5EF4-FFF2-40B4-BE49-F238E27FC236}">
                  <a16:creationId xmlns:a16="http://schemas.microsoft.com/office/drawing/2014/main" id="{76C58653-461F-4668-835B-7F13FA44D27F}"/>
                </a:ext>
              </a:extLst>
            </p:cNvPr>
            <p:cNvSpPr/>
            <p:nvPr/>
          </p:nvSpPr>
          <p:spPr>
            <a:xfrm flipH="1">
              <a:off x="6260414" y="4527214"/>
              <a:ext cx="25281" cy="38599"/>
            </a:xfrm>
            <a:custGeom>
              <a:avLst/>
              <a:gdLst>
                <a:gd name="connsiteX0" fmla="*/ 6270 w 37431"/>
                <a:gd name="connsiteY0" fmla="*/ 0 h 57150"/>
                <a:gd name="connsiteX1" fmla="*/ 0 w 37431"/>
                <a:gd name="connsiteY1" fmla="*/ 30099 h 57150"/>
                <a:gd name="connsiteX2" fmla="*/ 8890 w 37431"/>
                <a:gd name="connsiteY2" fmla="*/ 65532 h 57150"/>
                <a:gd name="connsiteX3" fmla="*/ 10574 w 37431"/>
                <a:gd name="connsiteY3" fmla="*/ 62579 h 57150"/>
                <a:gd name="connsiteX4" fmla="*/ 30132 w 37431"/>
                <a:gd name="connsiteY4" fmla="*/ 28099 h 57150"/>
                <a:gd name="connsiteX5" fmla="*/ 30226 w 37431"/>
                <a:gd name="connsiteY5" fmla="*/ 28004 h 57150"/>
                <a:gd name="connsiteX6" fmla="*/ 30320 w 37431"/>
                <a:gd name="connsiteY6" fmla="*/ 27908 h 57150"/>
                <a:gd name="connsiteX7" fmla="*/ 46228 w 37431"/>
                <a:gd name="connsiteY7" fmla="*/ 0 h 57150"/>
                <a:gd name="connsiteX8" fmla="*/ 6270 w 37431"/>
                <a:gd name="connsiteY8" fmla="*/ 0 h 57150"/>
                <a:gd name="connsiteX9" fmla="*/ 6270 w 37431"/>
                <a:gd name="connsiteY9" fmla="*/ 0 h 57150"/>
                <a:gd name="connsiteX10" fmla="*/ 6270 w 37431"/>
                <a:gd name="connsiteY10"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31" h="5715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solidFill>
              <a:srgbClr val="0070C0"/>
            </a:solid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3" name="手繪多邊形: 圖案 52">
              <a:extLst>
                <a:ext uri="{FF2B5EF4-FFF2-40B4-BE49-F238E27FC236}">
                  <a16:creationId xmlns:a16="http://schemas.microsoft.com/office/drawing/2014/main" id="{EE7DC2B4-C76A-4D60-98EB-794FAA6B6545}"/>
                </a:ext>
              </a:extLst>
            </p:cNvPr>
            <p:cNvSpPr/>
            <p:nvPr/>
          </p:nvSpPr>
          <p:spPr>
            <a:xfrm flipH="1">
              <a:off x="6197593" y="4497686"/>
              <a:ext cx="37922" cy="38599"/>
            </a:xfrm>
            <a:custGeom>
              <a:avLst/>
              <a:gdLst>
                <a:gd name="connsiteX0" fmla="*/ 0 w 56147"/>
                <a:gd name="connsiteY0" fmla="*/ 0 h 57150"/>
                <a:gd name="connsiteX1" fmla="*/ 1684 w 56147"/>
                <a:gd name="connsiteY1" fmla="*/ 2953 h 57150"/>
                <a:gd name="connsiteX2" fmla="*/ 21242 w 56147"/>
                <a:gd name="connsiteY2" fmla="*/ 37433 h 57150"/>
                <a:gd name="connsiteX3" fmla="*/ 21336 w 56147"/>
                <a:gd name="connsiteY3" fmla="*/ 37624 h 57150"/>
                <a:gd name="connsiteX4" fmla="*/ 37244 w 56147"/>
                <a:gd name="connsiteY4" fmla="*/ 65532 h 57150"/>
                <a:gd name="connsiteX5" fmla="*/ 37244 w 56147"/>
                <a:gd name="connsiteY5" fmla="*/ 65532 h 57150"/>
                <a:gd name="connsiteX6" fmla="*/ 55586 w 56147"/>
                <a:gd name="connsiteY6" fmla="*/ 33242 h 57150"/>
                <a:gd name="connsiteX7" fmla="*/ 57177 w 56147"/>
                <a:gd name="connsiteY7" fmla="*/ 30480 h 57150"/>
                <a:gd name="connsiteX8" fmla="*/ 0 w 56147"/>
                <a:gd name="connsiteY8" fmla="*/ 0 h 57150"/>
                <a:gd name="connsiteX9" fmla="*/ 0 w 56147"/>
                <a:gd name="connsiteY9"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47" h="5715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solidFill>
              <a:srgbClr val="0070C0"/>
            </a:solid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4" name="手繪多邊形: 圖案 53">
              <a:extLst>
                <a:ext uri="{FF2B5EF4-FFF2-40B4-BE49-F238E27FC236}">
                  <a16:creationId xmlns:a16="http://schemas.microsoft.com/office/drawing/2014/main" id="{2750D1B0-D45A-47CF-94D7-EAA6A33D08A8}"/>
                </a:ext>
              </a:extLst>
            </p:cNvPr>
            <p:cNvSpPr/>
            <p:nvPr/>
          </p:nvSpPr>
          <p:spPr>
            <a:xfrm flipH="1">
              <a:off x="6234312" y="4497942"/>
              <a:ext cx="44242" cy="19299"/>
            </a:xfrm>
            <a:custGeom>
              <a:avLst/>
              <a:gdLst>
                <a:gd name="connsiteX0" fmla="*/ 54463 w 65505"/>
                <a:gd name="connsiteY0" fmla="*/ 0 h 28575"/>
                <a:gd name="connsiteX1" fmla="*/ 0 w 65505"/>
                <a:gd name="connsiteY1" fmla="*/ 35147 h 28575"/>
                <a:gd name="connsiteX2" fmla="*/ 74395 w 65505"/>
                <a:gd name="connsiteY2" fmla="*/ 35147 h 28575"/>
                <a:gd name="connsiteX3" fmla="*/ 56054 w 65505"/>
                <a:gd name="connsiteY3" fmla="*/ 2762 h 28575"/>
                <a:gd name="connsiteX4" fmla="*/ 54463 w 65505"/>
                <a:gd name="connsiteY4" fmla="*/ 0 h 28575"/>
                <a:gd name="connsiteX5" fmla="*/ 54463 w 65505"/>
                <a:gd name="connsiteY5" fmla="*/ 0 h 28575"/>
                <a:gd name="connsiteX6" fmla="*/ 54463 w 6550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28575">
                  <a:moveTo>
                    <a:pt x="54463" y="0"/>
                  </a:moveTo>
                  <a:cubicBezTo>
                    <a:pt x="31443" y="2477"/>
                    <a:pt x="11510" y="15907"/>
                    <a:pt x="0" y="35147"/>
                  </a:cubicBezTo>
                  <a:lnTo>
                    <a:pt x="74395" y="35147"/>
                  </a:lnTo>
                  <a:lnTo>
                    <a:pt x="56054" y="2762"/>
                  </a:lnTo>
                  <a:lnTo>
                    <a:pt x="54463" y="0"/>
                  </a:lnTo>
                  <a:lnTo>
                    <a:pt x="54463" y="0"/>
                  </a:lnTo>
                  <a:lnTo>
                    <a:pt x="54463" y="0"/>
                  </a:lnTo>
                  <a:close/>
                </a:path>
              </a:pathLst>
            </a:custGeom>
            <a:solidFill>
              <a:srgbClr val="0070C0"/>
            </a:solid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5" name="手繪多邊形: 圖案 54">
              <a:extLst>
                <a:ext uri="{FF2B5EF4-FFF2-40B4-BE49-F238E27FC236}">
                  <a16:creationId xmlns:a16="http://schemas.microsoft.com/office/drawing/2014/main" id="{E88C30CA-1B03-40A7-9C3D-ACBEDD1B39DD}"/>
                </a:ext>
              </a:extLst>
            </p:cNvPr>
            <p:cNvSpPr/>
            <p:nvPr/>
          </p:nvSpPr>
          <p:spPr>
            <a:xfrm flipH="1">
              <a:off x="6193484" y="4523611"/>
              <a:ext cx="25281" cy="38599"/>
            </a:xfrm>
            <a:custGeom>
              <a:avLst/>
              <a:gdLst>
                <a:gd name="connsiteX0" fmla="*/ 37244 w 37431"/>
                <a:gd name="connsiteY0" fmla="*/ 0 h 57150"/>
                <a:gd name="connsiteX1" fmla="*/ 35560 w 37431"/>
                <a:gd name="connsiteY1" fmla="*/ 2953 h 57150"/>
                <a:gd name="connsiteX2" fmla="*/ 16002 w 37431"/>
                <a:gd name="connsiteY2" fmla="*/ 37433 h 57150"/>
                <a:gd name="connsiteX3" fmla="*/ 16096 w 37431"/>
                <a:gd name="connsiteY3" fmla="*/ 37338 h 57150"/>
                <a:gd name="connsiteX4" fmla="*/ 16002 w 37431"/>
                <a:gd name="connsiteY4" fmla="*/ 37528 h 57150"/>
                <a:gd name="connsiteX5" fmla="*/ 15908 w 37431"/>
                <a:gd name="connsiteY5" fmla="*/ 37624 h 57150"/>
                <a:gd name="connsiteX6" fmla="*/ 15815 w 37431"/>
                <a:gd name="connsiteY6" fmla="*/ 37719 h 57150"/>
                <a:gd name="connsiteX7" fmla="*/ 11417 w 37431"/>
                <a:gd name="connsiteY7" fmla="*/ 45434 h 57150"/>
                <a:gd name="connsiteX8" fmla="*/ 8703 w 37431"/>
                <a:gd name="connsiteY8" fmla="*/ 50292 h 57150"/>
                <a:gd name="connsiteX9" fmla="*/ 0 w 37431"/>
                <a:gd name="connsiteY9" fmla="*/ 65627 h 57150"/>
                <a:gd name="connsiteX10" fmla="*/ 39865 w 37431"/>
                <a:gd name="connsiteY10" fmla="*/ 65627 h 57150"/>
                <a:gd name="connsiteX11" fmla="*/ 46134 w 37431"/>
                <a:gd name="connsiteY11" fmla="*/ 35528 h 57150"/>
                <a:gd name="connsiteX12" fmla="*/ 37244 w 37431"/>
                <a:gd name="connsiteY12" fmla="*/ 0 h 57150"/>
                <a:gd name="connsiteX13" fmla="*/ 37244 w 37431"/>
                <a:gd name="connsiteY13"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31" h="5715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solidFill>
              <a:srgbClr val="0070C0"/>
            </a:solid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6" name="手繪多邊形: 圖案 55">
              <a:extLst>
                <a:ext uri="{FF2B5EF4-FFF2-40B4-BE49-F238E27FC236}">
                  <a16:creationId xmlns:a16="http://schemas.microsoft.com/office/drawing/2014/main" id="{E258A711-5DA7-4DF7-82B7-B9AEBECC83E3}"/>
                </a:ext>
              </a:extLst>
            </p:cNvPr>
            <p:cNvSpPr/>
            <p:nvPr/>
          </p:nvSpPr>
          <p:spPr>
            <a:xfrm flipH="1">
              <a:off x="6200751" y="4573467"/>
              <a:ext cx="44242" cy="19299"/>
            </a:xfrm>
            <a:custGeom>
              <a:avLst/>
              <a:gdLst>
                <a:gd name="connsiteX0" fmla="*/ 0 w 65505"/>
                <a:gd name="connsiteY0" fmla="*/ 0 h 28575"/>
                <a:gd name="connsiteX1" fmla="*/ 0 w 65505"/>
                <a:gd name="connsiteY1" fmla="*/ 0 h 28575"/>
                <a:gd name="connsiteX2" fmla="*/ 18341 w 65505"/>
                <a:gd name="connsiteY2" fmla="*/ 32385 h 28575"/>
                <a:gd name="connsiteX3" fmla="*/ 18341 w 65505"/>
                <a:gd name="connsiteY3" fmla="*/ 32385 h 28575"/>
                <a:gd name="connsiteX4" fmla="*/ 19932 w 65505"/>
                <a:gd name="connsiteY4" fmla="*/ 35147 h 28575"/>
                <a:gd name="connsiteX5" fmla="*/ 74395 w 65505"/>
                <a:gd name="connsiteY5" fmla="*/ 0 h 28575"/>
                <a:gd name="connsiteX6" fmla="*/ 0 w 65505"/>
                <a:gd name="connsiteY6" fmla="*/ 0 h 28575"/>
                <a:gd name="connsiteX7" fmla="*/ 0 w 65505"/>
                <a:gd name="connsiteY7" fmla="*/ 0 h 28575"/>
                <a:gd name="connsiteX8" fmla="*/ 0 w 65505"/>
                <a:gd name="connsiteY8"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5" h="28575">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solidFill>
              <a:srgbClr val="0070C0"/>
            </a:solid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7" name="手繪多邊形: 圖案 56">
              <a:extLst>
                <a:ext uri="{FF2B5EF4-FFF2-40B4-BE49-F238E27FC236}">
                  <a16:creationId xmlns:a16="http://schemas.microsoft.com/office/drawing/2014/main" id="{BFC4BA9E-E016-4B1F-8516-B072AD43C16C}"/>
                </a:ext>
              </a:extLst>
            </p:cNvPr>
            <p:cNvSpPr/>
            <p:nvPr/>
          </p:nvSpPr>
          <p:spPr>
            <a:xfrm flipH="1">
              <a:off x="6289108" y="4456642"/>
              <a:ext cx="50562" cy="45032"/>
            </a:xfrm>
            <a:custGeom>
              <a:avLst/>
              <a:gdLst>
                <a:gd name="connsiteX0" fmla="*/ 0 w 74863"/>
                <a:gd name="connsiteY0" fmla="*/ 74009 h 66675"/>
                <a:gd name="connsiteX1" fmla="*/ 18154 w 74863"/>
                <a:gd name="connsiteY1" fmla="*/ 74009 h 66675"/>
                <a:gd name="connsiteX2" fmla="*/ 18154 w 74863"/>
                <a:gd name="connsiteY2" fmla="*/ 21527 h 66675"/>
                <a:gd name="connsiteX3" fmla="*/ 80104 w 74863"/>
                <a:gd name="connsiteY3" fmla="*/ 21527 h 66675"/>
                <a:gd name="connsiteX4" fmla="*/ 80104 w 74863"/>
                <a:gd name="connsiteY4" fmla="*/ 0 h 66675"/>
                <a:gd name="connsiteX5" fmla="*/ 0 w 74863"/>
                <a:gd name="connsiteY5" fmla="*/ 0 h 66675"/>
                <a:gd name="connsiteX6" fmla="*/ 0 w 74863"/>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63" h="66675">
                  <a:moveTo>
                    <a:pt x="0" y="74009"/>
                  </a:moveTo>
                  <a:lnTo>
                    <a:pt x="18154" y="74009"/>
                  </a:lnTo>
                  <a:lnTo>
                    <a:pt x="18154" y="21527"/>
                  </a:lnTo>
                  <a:lnTo>
                    <a:pt x="80104" y="21527"/>
                  </a:lnTo>
                  <a:lnTo>
                    <a:pt x="80104" y="0"/>
                  </a:lnTo>
                  <a:lnTo>
                    <a:pt x="0" y="0"/>
                  </a:lnTo>
                  <a:lnTo>
                    <a:pt x="0" y="74009"/>
                  </a:lnTo>
                  <a:close/>
                </a:path>
              </a:pathLst>
            </a:custGeom>
            <a:solidFill>
              <a:srgbClr val="0070C0"/>
            </a:solid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8" name="手繪多邊形: 圖案 57">
              <a:extLst>
                <a:ext uri="{FF2B5EF4-FFF2-40B4-BE49-F238E27FC236}">
                  <a16:creationId xmlns:a16="http://schemas.microsoft.com/office/drawing/2014/main" id="{44C47B58-2E84-45C1-8772-07A7C4A7E9E8}"/>
                </a:ext>
              </a:extLst>
            </p:cNvPr>
            <p:cNvSpPr/>
            <p:nvPr/>
          </p:nvSpPr>
          <p:spPr>
            <a:xfrm flipH="1">
              <a:off x="6301750" y="4576555"/>
              <a:ext cx="37922" cy="45032"/>
            </a:xfrm>
            <a:custGeom>
              <a:avLst/>
              <a:gdLst>
                <a:gd name="connsiteX0" fmla="*/ 65505 w 56147"/>
                <a:gd name="connsiteY0" fmla="*/ 74009 h 66675"/>
                <a:gd name="connsiteX1" fmla="*/ 65505 w 56147"/>
                <a:gd name="connsiteY1" fmla="*/ 57341 h 66675"/>
                <a:gd name="connsiteX2" fmla="*/ 19090 w 56147"/>
                <a:gd name="connsiteY2" fmla="*/ 57341 h 66675"/>
                <a:gd name="connsiteX3" fmla="*/ 19090 w 56147"/>
                <a:gd name="connsiteY3" fmla="*/ 0 h 66675"/>
                <a:gd name="connsiteX4" fmla="*/ 0 w 56147"/>
                <a:gd name="connsiteY4" fmla="*/ 0 h 66675"/>
                <a:gd name="connsiteX5" fmla="*/ 0 w 56147"/>
                <a:gd name="connsiteY5" fmla="*/ 74009 h 66675"/>
                <a:gd name="connsiteX6" fmla="*/ 65505 w 56147"/>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66675">
                  <a:moveTo>
                    <a:pt x="65505" y="74009"/>
                  </a:moveTo>
                  <a:lnTo>
                    <a:pt x="65505" y="57341"/>
                  </a:lnTo>
                  <a:lnTo>
                    <a:pt x="19090" y="57341"/>
                  </a:lnTo>
                  <a:lnTo>
                    <a:pt x="19090" y="0"/>
                  </a:lnTo>
                  <a:lnTo>
                    <a:pt x="0" y="0"/>
                  </a:lnTo>
                  <a:lnTo>
                    <a:pt x="0" y="74009"/>
                  </a:lnTo>
                  <a:lnTo>
                    <a:pt x="65505" y="74009"/>
                  </a:lnTo>
                  <a:close/>
                </a:path>
              </a:pathLst>
            </a:custGeom>
            <a:solidFill>
              <a:srgbClr val="0070C0"/>
            </a:solid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9" name="手繪多邊形: 圖案 58">
              <a:extLst>
                <a:ext uri="{FF2B5EF4-FFF2-40B4-BE49-F238E27FC236}">
                  <a16:creationId xmlns:a16="http://schemas.microsoft.com/office/drawing/2014/main" id="{C4E1C9DF-0A8E-4339-9BF6-0C58E11B0210}"/>
                </a:ext>
              </a:extLst>
            </p:cNvPr>
            <p:cNvSpPr/>
            <p:nvPr/>
          </p:nvSpPr>
          <p:spPr>
            <a:xfrm flipH="1">
              <a:off x="6147915" y="4456643"/>
              <a:ext cx="44242" cy="38599"/>
            </a:xfrm>
            <a:custGeom>
              <a:avLst/>
              <a:gdLst>
                <a:gd name="connsiteX0" fmla="*/ 72804 w 65505"/>
                <a:gd name="connsiteY0" fmla="*/ 66580 h 57150"/>
                <a:gd name="connsiteX1" fmla="*/ 56428 w 65505"/>
                <a:gd name="connsiteY1" fmla="*/ 66580 h 57150"/>
                <a:gd name="connsiteX2" fmla="*/ 56428 w 65505"/>
                <a:gd name="connsiteY2" fmla="*/ 19431 h 57150"/>
                <a:gd name="connsiteX3" fmla="*/ 0 w 65505"/>
                <a:gd name="connsiteY3" fmla="*/ 19431 h 57150"/>
                <a:gd name="connsiteX4" fmla="*/ 0 w 65505"/>
                <a:gd name="connsiteY4" fmla="*/ 0 h 57150"/>
                <a:gd name="connsiteX5" fmla="*/ 72804 w 65505"/>
                <a:gd name="connsiteY5" fmla="*/ 0 h 57150"/>
                <a:gd name="connsiteX6" fmla="*/ 72804 w 65505"/>
                <a:gd name="connsiteY6" fmla="*/ 6658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57150">
                  <a:moveTo>
                    <a:pt x="72804" y="66580"/>
                  </a:moveTo>
                  <a:lnTo>
                    <a:pt x="56428" y="66580"/>
                  </a:lnTo>
                  <a:lnTo>
                    <a:pt x="56428" y="19431"/>
                  </a:lnTo>
                  <a:lnTo>
                    <a:pt x="0" y="19431"/>
                  </a:lnTo>
                  <a:lnTo>
                    <a:pt x="0" y="0"/>
                  </a:lnTo>
                  <a:lnTo>
                    <a:pt x="72804" y="0"/>
                  </a:lnTo>
                  <a:lnTo>
                    <a:pt x="72804" y="66580"/>
                  </a:lnTo>
                  <a:close/>
                </a:path>
              </a:pathLst>
            </a:custGeom>
            <a:solidFill>
              <a:srgbClr val="0070C0"/>
            </a:solid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0" name="手繪多邊形: 圖案 59">
              <a:extLst>
                <a:ext uri="{FF2B5EF4-FFF2-40B4-BE49-F238E27FC236}">
                  <a16:creationId xmlns:a16="http://schemas.microsoft.com/office/drawing/2014/main" id="{7CEC5D12-DE69-440A-96A1-4FE2812E1910}"/>
                </a:ext>
              </a:extLst>
            </p:cNvPr>
            <p:cNvSpPr/>
            <p:nvPr/>
          </p:nvSpPr>
          <p:spPr>
            <a:xfrm flipH="1">
              <a:off x="6144376" y="4571601"/>
              <a:ext cx="37922" cy="51465"/>
            </a:xfrm>
            <a:custGeom>
              <a:avLst/>
              <a:gdLst>
                <a:gd name="connsiteX0" fmla="*/ 0 w 56147"/>
                <a:gd name="connsiteY0" fmla="*/ 81344 h 76200"/>
                <a:gd name="connsiteX1" fmla="*/ 0 w 56147"/>
                <a:gd name="connsiteY1" fmla="*/ 66580 h 76200"/>
                <a:gd name="connsiteX2" fmla="*/ 41268 w 56147"/>
                <a:gd name="connsiteY2" fmla="*/ 66580 h 76200"/>
                <a:gd name="connsiteX3" fmla="*/ 41268 w 56147"/>
                <a:gd name="connsiteY3" fmla="*/ 0 h 76200"/>
                <a:gd name="connsiteX4" fmla="*/ 58206 w 56147"/>
                <a:gd name="connsiteY4" fmla="*/ 0 h 76200"/>
                <a:gd name="connsiteX5" fmla="*/ 58206 w 56147"/>
                <a:gd name="connsiteY5" fmla="*/ 81344 h 76200"/>
                <a:gd name="connsiteX6" fmla="*/ 0 w 56147"/>
                <a:gd name="connsiteY6" fmla="*/ 813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76200">
                  <a:moveTo>
                    <a:pt x="0" y="81344"/>
                  </a:moveTo>
                  <a:lnTo>
                    <a:pt x="0" y="66580"/>
                  </a:lnTo>
                  <a:lnTo>
                    <a:pt x="41268" y="66580"/>
                  </a:lnTo>
                  <a:lnTo>
                    <a:pt x="41268" y="0"/>
                  </a:lnTo>
                  <a:lnTo>
                    <a:pt x="58206" y="0"/>
                  </a:lnTo>
                  <a:lnTo>
                    <a:pt x="58206" y="81344"/>
                  </a:lnTo>
                  <a:lnTo>
                    <a:pt x="0" y="81344"/>
                  </a:lnTo>
                  <a:close/>
                </a:path>
              </a:pathLst>
            </a:custGeom>
            <a:solidFill>
              <a:srgbClr val="0070C0"/>
            </a:solid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1" name="文字方塊 60">
              <a:extLst>
                <a:ext uri="{FF2B5EF4-FFF2-40B4-BE49-F238E27FC236}">
                  <a16:creationId xmlns:a16="http://schemas.microsoft.com/office/drawing/2014/main" id="{63F2E538-E080-4816-9475-A3C6742C7C8A}"/>
                </a:ext>
              </a:extLst>
            </p:cNvPr>
            <p:cNvSpPr txBox="1"/>
            <p:nvPr/>
          </p:nvSpPr>
          <p:spPr>
            <a:xfrm>
              <a:off x="4298785" y="4447271"/>
              <a:ext cx="1311794" cy="3828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a:solidFill>
                    <a:schemeClr val="lt1"/>
                  </a:solidFill>
                  <a:latin typeface="+mj-lt"/>
                  <a:ea typeface="微軟正黑體" panose="020B0604030504040204" pitchFamily="34" charset="-12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TW" altLang="en-US" sz="900" b="1">
                  <a:solidFill>
                    <a:schemeClr val="accent6"/>
                  </a:solidFill>
                  <a:latin typeface="Arial" panose="020B0604020202020204" pitchFamily="34" charset="0"/>
                  <a:cs typeface="Arial" panose="020B0604020202020204" pitchFamily="34" charset="0"/>
                  <a:sym typeface="Arial" panose="020B0604020202020204" pitchFamily="34" charset="0"/>
                </a:rPr>
                <a:t>Cloud Volume</a:t>
              </a:r>
            </a:p>
            <a:p>
              <a:r>
                <a:rPr lang="zh-TW" altLang="en-US" sz="900" b="1">
                  <a:solidFill>
                    <a:schemeClr val="accent6"/>
                  </a:solidFill>
                  <a:latin typeface="Arial" panose="020B0604020202020204" pitchFamily="34" charset="0"/>
                  <a:cs typeface="Arial" panose="020B0604020202020204" pitchFamily="34" charset="0"/>
                  <a:sym typeface="Arial" panose="020B0604020202020204" pitchFamily="34" charset="0"/>
                </a:rPr>
                <a:t>/Shared folder</a:t>
              </a:r>
            </a:p>
          </p:txBody>
        </p:sp>
        <p:grpSp>
          <p:nvGrpSpPr>
            <p:cNvPr id="62" name="群組 61">
              <a:extLst>
                <a:ext uri="{FF2B5EF4-FFF2-40B4-BE49-F238E27FC236}">
                  <a16:creationId xmlns:a16="http://schemas.microsoft.com/office/drawing/2014/main" id="{24FF795A-201B-43E6-A7AA-9940C1C102EC}"/>
                </a:ext>
              </a:extLst>
            </p:cNvPr>
            <p:cNvGrpSpPr/>
            <p:nvPr/>
          </p:nvGrpSpPr>
          <p:grpSpPr>
            <a:xfrm>
              <a:off x="4612975" y="3982532"/>
              <a:ext cx="708758" cy="426219"/>
              <a:chOff x="7312118" y="3899140"/>
              <a:chExt cx="854042" cy="513588"/>
            </a:xfrm>
            <a:solidFill>
              <a:srgbClr val="0070C0"/>
            </a:solidFill>
          </p:grpSpPr>
          <p:grpSp>
            <p:nvGrpSpPr>
              <p:cNvPr id="63" name="群組 62">
                <a:extLst>
                  <a:ext uri="{FF2B5EF4-FFF2-40B4-BE49-F238E27FC236}">
                    <a16:creationId xmlns:a16="http://schemas.microsoft.com/office/drawing/2014/main" id="{4578C384-6326-4477-B4C3-CC07DFE30F7E}"/>
                  </a:ext>
                </a:extLst>
              </p:cNvPr>
              <p:cNvGrpSpPr/>
              <p:nvPr/>
            </p:nvGrpSpPr>
            <p:grpSpPr>
              <a:xfrm>
                <a:off x="7782686" y="4029234"/>
                <a:ext cx="383474" cy="383494"/>
                <a:chOff x="15278278" y="10198066"/>
                <a:chExt cx="2260108" cy="2094445"/>
              </a:xfrm>
              <a:grpFill/>
            </p:grpSpPr>
            <p:sp>
              <p:nvSpPr>
                <p:cNvPr id="68" name="手繪多邊形: 圖案 67">
                  <a:extLst>
                    <a:ext uri="{FF2B5EF4-FFF2-40B4-BE49-F238E27FC236}">
                      <a16:creationId xmlns:a16="http://schemas.microsoft.com/office/drawing/2014/main" id="{703ACB49-CF61-44A6-B23F-7D5092E3CD01}"/>
                    </a:ext>
                  </a:extLst>
                </p:cNvPr>
                <p:cNvSpPr/>
                <p:nvPr/>
              </p:nvSpPr>
              <p:spPr>
                <a:xfrm>
                  <a:off x="15344873" y="10264662"/>
                  <a:ext cx="2118111" cy="1964282"/>
                </a:xfrm>
                <a:custGeom>
                  <a:avLst/>
                  <a:gdLst>
                    <a:gd name="connsiteX0" fmla="*/ 2011022 w 2118111"/>
                    <a:gd name="connsiteY0" fmla="*/ 510950 h 1964282"/>
                    <a:gd name="connsiteX1" fmla="*/ 2011022 w 2118111"/>
                    <a:gd name="connsiteY1" fmla="*/ 232992 h 1964282"/>
                    <a:gd name="connsiteX2" fmla="*/ 896352 w 2118111"/>
                    <a:gd name="connsiteY2" fmla="*/ 232992 h 1964282"/>
                    <a:gd name="connsiteX3" fmla="*/ 672234 w 2118111"/>
                    <a:gd name="connsiteY3" fmla="*/ 8875 h 1964282"/>
                    <a:gd name="connsiteX4" fmla="*/ 8875 w 2118111"/>
                    <a:gd name="connsiteY4" fmla="*/ 8875 h 1964282"/>
                    <a:gd name="connsiteX5" fmla="*/ 8875 w 2118111"/>
                    <a:gd name="connsiteY5" fmla="*/ 1592607 h 1964282"/>
                    <a:gd name="connsiteX6" fmla="*/ 8875 w 2118111"/>
                    <a:gd name="connsiteY6" fmla="*/ 1756968 h 1964282"/>
                    <a:gd name="connsiteX7" fmla="*/ 222579 w 2118111"/>
                    <a:gd name="connsiteY7" fmla="*/ 1962981 h 1964282"/>
                    <a:gd name="connsiteX8" fmla="*/ 1918370 w 2118111"/>
                    <a:gd name="connsiteY8" fmla="*/ 1963099 h 1964282"/>
                    <a:gd name="connsiteX9" fmla="*/ 2118585 w 2118111"/>
                    <a:gd name="connsiteY9" fmla="*/ 1762884 h 1964282"/>
                    <a:gd name="connsiteX10" fmla="*/ 2118585 w 2118111"/>
                    <a:gd name="connsiteY10" fmla="*/ 510950 h 1964282"/>
                    <a:gd name="connsiteX11" fmla="*/ 2011022 w 2118111"/>
                    <a:gd name="connsiteY11" fmla="*/ 510950 h 196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8111" h="1964282">
                      <a:moveTo>
                        <a:pt x="2011022" y="510950"/>
                      </a:moveTo>
                      <a:lnTo>
                        <a:pt x="2011022" y="232992"/>
                      </a:lnTo>
                      <a:lnTo>
                        <a:pt x="896352" y="232992"/>
                      </a:lnTo>
                      <a:lnTo>
                        <a:pt x="672234" y="8875"/>
                      </a:lnTo>
                      <a:lnTo>
                        <a:pt x="8875" y="8875"/>
                      </a:lnTo>
                      <a:lnTo>
                        <a:pt x="8875" y="1592607"/>
                      </a:lnTo>
                      <a:lnTo>
                        <a:pt x="8875" y="1756968"/>
                      </a:lnTo>
                      <a:cubicBezTo>
                        <a:pt x="8875" y="1873286"/>
                        <a:pt x="105314" y="1967240"/>
                        <a:pt x="222579" y="1962981"/>
                      </a:cubicBezTo>
                      <a:cubicBezTo>
                        <a:pt x="229443" y="1962744"/>
                        <a:pt x="1918370" y="1963099"/>
                        <a:pt x="1918370" y="1963099"/>
                      </a:cubicBezTo>
                      <a:cubicBezTo>
                        <a:pt x="2028890" y="1963099"/>
                        <a:pt x="2118585" y="1873404"/>
                        <a:pt x="2118585" y="1762884"/>
                      </a:cubicBezTo>
                      <a:lnTo>
                        <a:pt x="2118585" y="510950"/>
                      </a:lnTo>
                      <a:lnTo>
                        <a:pt x="2011022" y="510950"/>
                      </a:lnTo>
                      <a:close/>
                    </a:path>
                  </a:pathLst>
                </a:custGeom>
                <a:grpFill/>
                <a:ln w="12700" cap="flat">
                  <a:solidFill>
                    <a:schemeClr val="bg1"/>
                  </a:solidFill>
                  <a:prstDash val="solid"/>
                  <a:miter/>
                </a:ln>
              </p:spPr>
              <p:txBody>
                <a:bodyPr rtlCol="0" anchor="ctr"/>
                <a:lstStyle/>
                <a:p>
                  <a:endParaRPr lang="zh-TW" altLang="en-US">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9" name="手繪多邊形: 圖案 68">
                  <a:extLst>
                    <a:ext uri="{FF2B5EF4-FFF2-40B4-BE49-F238E27FC236}">
                      <a16:creationId xmlns:a16="http://schemas.microsoft.com/office/drawing/2014/main" id="{ECF8F21F-9E30-462A-8F4F-6DA62EBF7181}"/>
                    </a:ext>
                  </a:extLst>
                </p:cNvPr>
                <p:cNvSpPr/>
                <p:nvPr/>
              </p:nvSpPr>
              <p:spPr>
                <a:xfrm>
                  <a:off x="15278278" y="10198066"/>
                  <a:ext cx="2260108" cy="2094445"/>
                </a:xfrm>
                <a:custGeom>
                  <a:avLst/>
                  <a:gdLst>
                    <a:gd name="connsiteX0" fmla="*/ 307161 w 2260107"/>
                    <a:gd name="connsiteY0" fmla="*/ 2029812 h 2094445"/>
                    <a:gd name="connsiteX1" fmla="*/ 1985084 w 2260107"/>
                    <a:gd name="connsiteY1" fmla="*/ 2029812 h 2094445"/>
                    <a:gd name="connsiteX2" fmla="*/ 2185299 w 2260107"/>
                    <a:gd name="connsiteY2" fmla="*/ 1829598 h 2094445"/>
                    <a:gd name="connsiteX3" fmla="*/ 2185299 w 2260107"/>
                    <a:gd name="connsiteY3" fmla="*/ 577545 h 2094445"/>
                    <a:gd name="connsiteX4" fmla="*/ 487851 w 2260107"/>
                    <a:gd name="connsiteY4" fmla="*/ 577545 h 2094445"/>
                    <a:gd name="connsiteX5" fmla="*/ 487851 w 2260107"/>
                    <a:gd name="connsiteY5" fmla="*/ 1674230 h 2094445"/>
                    <a:gd name="connsiteX6" fmla="*/ 487851 w 2260107"/>
                    <a:gd name="connsiteY6" fmla="*/ 1818711 h 2094445"/>
                    <a:gd name="connsiteX7" fmla="*/ 289175 w 2260107"/>
                    <a:gd name="connsiteY7" fmla="*/ 2029694 h 2094445"/>
                    <a:gd name="connsiteX8" fmla="*/ 75470 w 2260107"/>
                    <a:gd name="connsiteY8" fmla="*/ 1823681 h 2094445"/>
                    <a:gd name="connsiteX9" fmla="*/ 75470 w 2260107"/>
                    <a:gd name="connsiteY9" fmla="*/ 1659320 h 2094445"/>
                    <a:gd name="connsiteX10" fmla="*/ 75470 w 2260107"/>
                    <a:gd name="connsiteY10" fmla="*/ 75470 h 2094445"/>
                    <a:gd name="connsiteX11" fmla="*/ 738830 w 2260107"/>
                    <a:gd name="connsiteY11" fmla="*/ 75470 h 2094445"/>
                    <a:gd name="connsiteX12" fmla="*/ 962947 w 2260107"/>
                    <a:gd name="connsiteY12" fmla="*/ 299588 h 2094445"/>
                    <a:gd name="connsiteX13" fmla="*/ 2077618 w 2260107"/>
                    <a:gd name="connsiteY13" fmla="*/ 299588 h 2094445"/>
                    <a:gd name="connsiteX14" fmla="*/ 2077618 w 2260107"/>
                    <a:gd name="connsiteY14" fmla="*/ 577545 h 2094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60107" h="2094445">
                      <a:moveTo>
                        <a:pt x="307161" y="2029812"/>
                      </a:moveTo>
                      <a:lnTo>
                        <a:pt x="1985084" y="2029812"/>
                      </a:lnTo>
                      <a:cubicBezTo>
                        <a:pt x="2095604" y="2029812"/>
                        <a:pt x="2185299" y="1940118"/>
                        <a:pt x="2185299" y="1829598"/>
                      </a:cubicBezTo>
                      <a:lnTo>
                        <a:pt x="2185299" y="577545"/>
                      </a:lnTo>
                      <a:lnTo>
                        <a:pt x="487851" y="577545"/>
                      </a:lnTo>
                      <a:lnTo>
                        <a:pt x="487851" y="1674230"/>
                      </a:lnTo>
                      <a:lnTo>
                        <a:pt x="487851" y="1818711"/>
                      </a:lnTo>
                      <a:cubicBezTo>
                        <a:pt x="487851" y="1930534"/>
                        <a:pt x="400878" y="2025789"/>
                        <a:pt x="289175" y="2029694"/>
                      </a:cubicBezTo>
                      <a:cubicBezTo>
                        <a:pt x="171909" y="2033836"/>
                        <a:pt x="75470" y="1940000"/>
                        <a:pt x="75470" y="1823681"/>
                      </a:cubicBezTo>
                      <a:lnTo>
                        <a:pt x="75470" y="1659320"/>
                      </a:lnTo>
                      <a:lnTo>
                        <a:pt x="75470" y="75470"/>
                      </a:lnTo>
                      <a:lnTo>
                        <a:pt x="738830" y="75470"/>
                      </a:lnTo>
                      <a:lnTo>
                        <a:pt x="962947" y="299588"/>
                      </a:lnTo>
                      <a:lnTo>
                        <a:pt x="2077618" y="299588"/>
                      </a:lnTo>
                      <a:lnTo>
                        <a:pt x="2077618" y="577545"/>
                      </a:lnTo>
                    </a:path>
                  </a:pathLst>
                </a:custGeom>
                <a:grpFill/>
                <a:ln w="12700" cap="flat">
                  <a:solidFill>
                    <a:schemeClr val="bg1"/>
                  </a:solidFill>
                  <a:prstDash val="solid"/>
                  <a:miter/>
                </a:ln>
              </p:spPr>
              <p:txBody>
                <a:bodyPr rtlCol="0" anchor="ctr"/>
                <a:lstStyle/>
                <a:p>
                  <a:endParaRPr lang="zh-TW" altLang="en-US">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70" name="手繪多邊形: 圖案 69">
                  <a:extLst>
                    <a:ext uri="{FF2B5EF4-FFF2-40B4-BE49-F238E27FC236}">
                      <a16:creationId xmlns:a16="http://schemas.microsoft.com/office/drawing/2014/main" id="{3A61D7DA-3F09-4467-BDF0-65C90C3B2830}"/>
                    </a:ext>
                  </a:extLst>
                </p:cNvPr>
                <p:cNvSpPr/>
                <p:nvPr/>
              </p:nvSpPr>
              <p:spPr>
                <a:xfrm>
                  <a:off x="16108435" y="10987873"/>
                  <a:ext cx="911143" cy="1005807"/>
                </a:xfrm>
                <a:custGeom>
                  <a:avLst/>
                  <a:gdLst>
                    <a:gd name="connsiteX0" fmla="*/ 698409 w 911142"/>
                    <a:gd name="connsiteY0" fmla="*/ 50314 h 1005807"/>
                    <a:gd name="connsiteX1" fmla="*/ 50314 w 911142"/>
                    <a:gd name="connsiteY1" fmla="*/ 50314 h 1005807"/>
                    <a:gd name="connsiteX2" fmla="*/ 50314 w 911142"/>
                    <a:gd name="connsiteY2" fmla="*/ 956368 h 1005807"/>
                    <a:gd name="connsiteX3" fmla="*/ 870934 w 911142"/>
                    <a:gd name="connsiteY3" fmla="*/ 956368 h 1005807"/>
                    <a:gd name="connsiteX4" fmla="*/ 870934 w 911142"/>
                    <a:gd name="connsiteY4" fmla="*/ 222839 h 1005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142" h="1005807">
                      <a:moveTo>
                        <a:pt x="698409" y="50314"/>
                      </a:moveTo>
                      <a:lnTo>
                        <a:pt x="50314" y="50314"/>
                      </a:lnTo>
                      <a:lnTo>
                        <a:pt x="50314" y="956368"/>
                      </a:lnTo>
                      <a:lnTo>
                        <a:pt x="870934" y="956368"/>
                      </a:lnTo>
                      <a:lnTo>
                        <a:pt x="870934" y="222839"/>
                      </a:lnTo>
                      <a:close/>
                    </a:path>
                  </a:pathLst>
                </a:custGeom>
                <a:grpFill/>
                <a:ln w="12700" cap="rnd">
                  <a:solidFill>
                    <a:schemeClr val="bg1"/>
                  </a:solidFill>
                  <a:prstDash val="solid"/>
                  <a:miter/>
                </a:ln>
              </p:spPr>
              <p:txBody>
                <a:bodyPr rtlCol="0" anchor="ctr"/>
                <a:lstStyle/>
                <a:p>
                  <a:endParaRPr lang="zh-TW" altLang="en-US">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71" name="手繪多邊形: 圖案 70">
                  <a:extLst>
                    <a:ext uri="{FF2B5EF4-FFF2-40B4-BE49-F238E27FC236}">
                      <a16:creationId xmlns:a16="http://schemas.microsoft.com/office/drawing/2014/main" id="{AD54099D-9229-454B-8026-47E2B0584253}"/>
                    </a:ext>
                  </a:extLst>
                </p:cNvPr>
                <p:cNvSpPr/>
                <p:nvPr/>
              </p:nvSpPr>
              <p:spPr>
                <a:xfrm>
                  <a:off x="16739372" y="10999232"/>
                  <a:ext cx="272160" cy="272160"/>
                </a:xfrm>
                <a:custGeom>
                  <a:avLst/>
                  <a:gdLst>
                    <a:gd name="connsiteX0" fmla="*/ 232069 w 272159"/>
                    <a:gd name="connsiteY0" fmla="*/ 232069 h 272159"/>
                    <a:gd name="connsiteX1" fmla="*/ 50314 w 272159"/>
                    <a:gd name="connsiteY1" fmla="*/ 232069 h 272159"/>
                    <a:gd name="connsiteX2" fmla="*/ 50314 w 272159"/>
                    <a:gd name="connsiteY2" fmla="*/ 50314 h 272159"/>
                  </a:gdLst>
                  <a:ahLst/>
                  <a:cxnLst>
                    <a:cxn ang="0">
                      <a:pos x="connsiteX0" y="connsiteY0"/>
                    </a:cxn>
                    <a:cxn ang="0">
                      <a:pos x="connsiteX1" y="connsiteY1"/>
                    </a:cxn>
                    <a:cxn ang="0">
                      <a:pos x="connsiteX2" y="connsiteY2"/>
                    </a:cxn>
                  </a:cxnLst>
                  <a:rect l="l" t="t" r="r" b="b"/>
                  <a:pathLst>
                    <a:path w="272159" h="272159">
                      <a:moveTo>
                        <a:pt x="232069" y="232069"/>
                      </a:moveTo>
                      <a:lnTo>
                        <a:pt x="50314" y="232069"/>
                      </a:lnTo>
                      <a:lnTo>
                        <a:pt x="50314" y="50314"/>
                      </a:lnTo>
                    </a:path>
                  </a:pathLst>
                </a:custGeom>
                <a:grpFill/>
                <a:ln w="12700" cap="rnd">
                  <a:solidFill>
                    <a:schemeClr val="bg1"/>
                  </a:solidFill>
                  <a:prstDash val="solid"/>
                  <a:miter/>
                </a:ln>
              </p:spPr>
              <p:txBody>
                <a:bodyPr rtlCol="0" anchor="ctr"/>
                <a:lstStyle/>
                <a:p>
                  <a:endParaRPr lang="zh-TW" altLang="en-US">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72" name="手繪多邊形: 圖案 71">
                  <a:extLst>
                    <a:ext uri="{FF2B5EF4-FFF2-40B4-BE49-F238E27FC236}">
                      <a16:creationId xmlns:a16="http://schemas.microsoft.com/office/drawing/2014/main" id="{C3E8A5A8-474F-4495-BEED-4CB1380177EC}"/>
                    </a:ext>
                  </a:extLst>
                </p:cNvPr>
                <p:cNvSpPr/>
                <p:nvPr/>
              </p:nvSpPr>
              <p:spPr>
                <a:xfrm>
                  <a:off x="16253744" y="11184419"/>
                  <a:ext cx="354991" cy="94664"/>
                </a:xfrm>
                <a:custGeom>
                  <a:avLst/>
                  <a:gdLst>
                    <a:gd name="connsiteX0" fmla="*/ 50314 w 354990"/>
                    <a:gd name="connsiteY0" fmla="*/ 50314 h 94664"/>
                    <a:gd name="connsiteX1" fmla="*/ 312415 w 354990"/>
                    <a:gd name="connsiteY1" fmla="*/ 50314 h 94664"/>
                  </a:gdLst>
                  <a:ahLst/>
                  <a:cxnLst>
                    <a:cxn ang="0">
                      <a:pos x="connsiteX0" y="connsiteY0"/>
                    </a:cxn>
                    <a:cxn ang="0">
                      <a:pos x="connsiteX1" y="connsiteY1"/>
                    </a:cxn>
                  </a:cxnLst>
                  <a:rect l="l" t="t" r="r" b="b"/>
                  <a:pathLst>
                    <a:path w="354990" h="94664">
                      <a:moveTo>
                        <a:pt x="50314" y="50314"/>
                      </a:moveTo>
                      <a:lnTo>
                        <a:pt x="312415" y="50314"/>
                      </a:lnTo>
                    </a:path>
                  </a:pathLst>
                </a:custGeom>
                <a:grpFill/>
                <a:ln w="12700" cap="rnd">
                  <a:solidFill>
                    <a:schemeClr val="bg1"/>
                  </a:solidFill>
                  <a:prstDash val="solid"/>
                  <a:miter/>
                </a:ln>
              </p:spPr>
              <p:txBody>
                <a:bodyPr rtlCol="0" anchor="ctr"/>
                <a:lstStyle/>
                <a:p>
                  <a:endParaRPr lang="zh-TW" altLang="en-US">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73" name="手繪多邊形: 圖案 72">
                  <a:extLst>
                    <a:ext uri="{FF2B5EF4-FFF2-40B4-BE49-F238E27FC236}">
                      <a16:creationId xmlns:a16="http://schemas.microsoft.com/office/drawing/2014/main" id="{7F6BEBBA-0298-46C3-9042-4ECED328CCA4}"/>
                    </a:ext>
                  </a:extLst>
                </p:cNvPr>
                <p:cNvSpPr/>
                <p:nvPr/>
              </p:nvSpPr>
              <p:spPr>
                <a:xfrm>
                  <a:off x="16253744" y="11341207"/>
                  <a:ext cx="615317" cy="94664"/>
                </a:xfrm>
                <a:custGeom>
                  <a:avLst/>
                  <a:gdLst>
                    <a:gd name="connsiteX0" fmla="*/ 50314 w 615317"/>
                    <a:gd name="connsiteY0" fmla="*/ 50314 h 94664"/>
                    <a:gd name="connsiteX1" fmla="*/ 574517 w 615317"/>
                    <a:gd name="connsiteY1" fmla="*/ 50314 h 94664"/>
                  </a:gdLst>
                  <a:ahLst/>
                  <a:cxnLst>
                    <a:cxn ang="0">
                      <a:pos x="connsiteX0" y="connsiteY0"/>
                    </a:cxn>
                    <a:cxn ang="0">
                      <a:pos x="connsiteX1" y="connsiteY1"/>
                    </a:cxn>
                  </a:cxnLst>
                  <a:rect l="l" t="t" r="r" b="b"/>
                  <a:pathLst>
                    <a:path w="615317" h="94664">
                      <a:moveTo>
                        <a:pt x="50314" y="50314"/>
                      </a:moveTo>
                      <a:lnTo>
                        <a:pt x="574517" y="50314"/>
                      </a:lnTo>
                    </a:path>
                  </a:pathLst>
                </a:custGeom>
                <a:grpFill/>
                <a:ln w="12700" cap="rnd">
                  <a:solidFill>
                    <a:schemeClr val="bg1"/>
                  </a:solidFill>
                  <a:prstDash val="solid"/>
                  <a:miter/>
                </a:ln>
              </p:spPr>
              <p:txBody>
                <a:bodyPr rtlCol="0" anchor="ctr"/>
                <a:lstStyle/>
                <a:p>
                  <a:endParaRPr lang="zh-TW" altLang="en-US">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74" name="手繪多邊形: 圖案 73">
                  <a:extLst>
                    <a:ext uri="{FF2B5EF4-FFF2-40B4-BE49-F238E27FC236}">
                      <a16:creationId xmlns:a16="http://schemas.microsoft.com/office/drawing/2014/main" id="{3BBD5BC6-8AF4-47F5-9A84-1F15EA5E1646}"/>
                    </a:ext>
                  </a:extLst>
                </p:cNvPr>
                <p:cNvSpPr/>
                <p:nvPr/>
              </p:nvSpPr>
              <p:spPr>
                <a:xfrm>
                  <a:off x="16253744" y="11497876"/>
                  <a:ext cx="615317" cy="94664"/>
                </a:xfrm>
                <a:custGeom>
                  <a:avLst/>
                  <a:gdLst>
                    <a:gd name="connsiteX0" fmla="*/ 50314 w 615317"/>
                    <a:gd name="connsiteY0" fmla="*/ 50314 h 94664"/>
                    <a:gd name="connsiteX1" fmla="*/ 574517 w 615317"/>
                    <a:gd name="connsiteY1" fmla="*/ 50314 h 94664"/>
                  </a:gdLst>
                  <a:ahLst/>
                  <a:cxnLst>
                    <a:cxn ang="0">
                      <a:pos x="connsiteX0" y="connsiteY0"/>
                    </a:cxn>
                    <a:cxn ang="0">
                      <a:pos x="connsiteX1" y="connsiteY1"/>
                    </a:cxn>
                  </a:cxnLst>
                  <a:rect l="l" t="t" r="r" b="b"/>
                  <a:pathLst>
                    <a:path w="615317" h="94664">
                      <a:moveTo>
                        <a:pt x="50314" y="50314"/>
                      </a:moveTo>
                      <a:lnTo>
                        <a:pt x="574517" y="50314"/>
                      </a:lnTo>
                    </a:path>
                  </a:pathLst>
                </a:custGeom>
                <a:grpFill/>
                <a:ln w="12700" cap="rnd">
                  <a:solidFill>
                    <a:schemeClr val="bg1"/>
                  </a:solidFill>
                  <a:prstDash val="solid"/>
                  <a:miter/>
                </a:ln>
              </p:spPr>
              <p:txBody>
                <a:bodyPr rtlCol="0" anchor="ctr"/>
                <a:lstStyle/>
                <a:p>
                  <a:endParaRPr lang="zh-TW" altLang="en-US">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75" name="手繪多邊形: 圖案 74">
                  <a:extLst>
                    <a:ext uri="{FF2B5EF4-FFF2-40B4-BE49-F238E27FC236}">
                      <a16:creationId xmlns:a16="http://schemas.microsoft.com/office/drawing/2014/main" id="{10A9AC89-4C80-4E37-B186-0780FC263748}"/>
                    </a:ext>
                  </a:extLst>
                </p:cNvPr>
                <p:cNvSpPr/>
                <p:nvPr/>
              </p:nvSpPr>
              <p:spPr>
                <a:xfrm>
                  <a:off x="16253744" y="11654545"/>
                  <a:ext cx="615317" cy="94664"/>
                </a:xfrm>
                <a:custGeom>
                  <a:avLst/>
                  <a:gdLst>
                    <a:gd name="connsiteX0" fmla="*/ 50314 w 615317"/>
                    <a:gd name="connsiteY0" fmla="*/ 50314 h 94664"/>
                    <a:gd name="connsiteX1" fmla="*/ 574517 w 615317"/>
                    <a:gd name="connsiteY1" fmla="*/ 50314 h 94664"/>
                  </a:gdLst>
                  <a:ahLst/>
                  <a:cxnLst>
                    <a:cxn ang="0">
                      <a:pos x="connsiteX0" y="connsiteY0"/>
                    </a:cxn>
                    <a:cxn ang="0">
                      <a:pos x="connsiteX1" y="connsiteY1"/>
                    </a:cxn>
                  </a:cxnLst>
                  <a:rect l="l" t="t" r="r" b="b"/>
                  <a:pathLst>
                    <a:path w="615317" h="94664">
                      <a:moveTo>
                        <a:pt x="50314" y="50314"/>
                      </a:moveTo>
                      <a:lnTo>
                        <a:pt x="574517" y="50314"/>
                      </a:lnTo>
                    </a:path>
                  </a:pathLst>
                </a:custGeom>
                <a:grpFill/>
                <a:ln w="12700" cap="rnd">
                  <a:solidFill>
                    <a:schemeClr val="bg1"/>
                  </a:solidFill>
                  <a:prstDash val="solid"/>
                  <a:miter/>
                </a:ln>
              </p:spPr>
              <p:txBody>
                <a:bodyPr rtlCol="0" anchor="ctr"/>
                <a:lstStyle/>
                <a:p>
                  <a:endParaRPr lang="zh-TW" altLang="en-US">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grpSp>
            <p:nvGrpSpPr>
              <p:cNvPr id="64" name="圖形 113">
                <a:extLst>
                  <a:ext uri="{FF2B5EF4-FFF2-40B4-BE49-F238E27FC236}">
                    <a16:creationId xmlns:a16="http://schemas.microsoft.com/office/drawing/2014/main" id="{5897CA84-8B24-47A4-A649-8B27DC3E9450}"/>
                  </a:ext>
                </a:extLst>
              </p:cNvPr>
              <p:cNvGrpSpPr/>
              <p:nvPr/>
            </p:nvGrpSpPr>
            <p:grpSpPr>
              <a:xfrm>
                <a:off x="7312118" y="3899140"/>
                <a:ext cx="408248" cy="496517"/>
                <a:chOff x="5884043" y="5462967"/>
                <a:chExt cx="467409" cy="568471"/>
              </a:xfrm>
              <a:grpFill/>
            </p:grpSpPr>
            <p:sp>
              <p:nvSpPr>
                <p:cNvPr id="65" name="手繪多邊形: 圖案 64">
                  <a:extLst>
                    <a:ext uri="{FF2B5EF4-FFF2-40B4-BE49-F238E27FC236}">
                      <a16:creationId xmlns:a16="http://schemas.microsoft.com/office/drawing/2014/main" id="{2B4DFB28-BC02-4DF2-933A-F77DC23C02DB}"/>
                    </a:ext>
                  </a:extLst>
                </p:cNvPr>
                <p:cNvSpPr/>
                <p:nvPr/>
              </p:nvSpPr>
              <p:spPr>
                <a:xfrm>
                  <a:off x="5884043" y="5462967"/>
                  <a:ext cx="467409" cy="568471"/>
                </a:xfrm>
                <a:custGeom>
                  <a:avLst/>
                  <a:gdLst>
                    <a:gd name="connsiteX0" fmla="*/ 0 w 467409"/>
                    <a:gd name="connsiteY0" fmla="*/ 286825 h 568470"/>
                    <a:gd name="connsiteX1" fmla="*/ 0 w 467409"/>
                    <a:gd name="connsiteY1" fmla="*/ 49520 h 568470"/>
                    <a:gd name="connsiteX2" fmla="*/ 49646 w 467409"/>
                    <a:gd name="connsiteY2" fmla="*/ 0 h 568470"/>
                    <a:gd name="connsiteX3" fmla="*/ 421679 w 467409"/>
                    <a:gd name="connsiteY3" fmla="*/ 0 h 568470"/>
                    <a:gd name="connsiteX4" fmla="*/ 463177 w 467409"/>
                    <a:gd name="connsiteY4" fmla="*/ 22865 h 568470"/>
                    <a:gd name="connsiteX5" fmla="*/ 469620 w 467409"/>
                    <a:gd name="connsiteY5" fmla="*/ 46804 h 568470"/>
                    <a:gd name="connsiteX6" fmla="*/ 469872 w 467409"/>
                    <a:gd name="connsiteY6" fmla="*/ 527541 h 568470"/>
                    <a:gd name="connsiteX7" fmla="*/ 423005 w 467409"/>
                    <a:gd name="connsiteY7" fmla="*/ 574282 h 568470"/>
                    <a:gd name="connsiteX8" fmla="*/ 46930 w 467409"/>
                    <a:gd name="connsiteY8" fmla="*/ 574282 h 568470"/>
                    <a:gd name="connsiteX9" fmla="*/ 0 w 467409"/>
                    <a:gd name="connsiteY9" fmla="*/ 526151 h 568470"/>
                    <a:gd name="connsiteX10" fmla="*/ 0 w 467409"/>
                    <a:gd name="connsiteY10" fmla="*/ 286825 h 568470"/>
                    <a:gd name="connsiteX11" fmla="*/ 211345 w 467409"/>
                    <a:gd name="connsiteY11" fmla="*/ 424016 h 568470"/>
                    <a:gd name="connsiteX12" fmla="*/ 226314 w 467409"/>
                    <a:gd name="connsiteY12" fmla="*/ 425342 h 568470"/>
                    <a:gd name="connsiteX13" fmla="*/ 261749 w 467409"/>
                    <a:gd name="connsiteY13" fmla="*/ 423637 h 568470"/>
                    <a:gd name="connsiteX14" fmla="*/ 419531 w 467409"/>
                    <a:gd name="connsiteY14" fmla="*/ 208945 h 568470"/>
                    <a:gd name="connsiteX15" fmla="*/ 205849 w 467409"/>
                    <a:gd name="connsiteY15" fmla="*/ 54257 h 568470"/>
                    <a:gd name="connsiteX16" fmla="*/ 88366 w 467409"/>
                    <a:gd name="connsiteY16" fmla="*/ 354599 h 568470"/>
                    <a:gd name="connsiteX17" fmla="*/ 98472 w 467409"/>
                    <a:gd name="connsiteY17" fmla="*/ 357821 h 568470"/>
                    <a:gd name="connsiteX18" fmla="*/ 220630 w 467409"/>
                    <a:gd name="connsiteY18" fmla="*/ 316512 h 568470"/>
                    <a:gd name="connsiteX19" fmla="*/ 274508 w 467409"/>
                    <a:gd name="connsiteY19" fmla="*/ 299205 h 568470"/>
                    <a:gd name="connsiteX20" fmla="*/ 306974 w 467409"/>
                    <a:gd name="connsiteY20" fmla="*/ 317207 h 568470"/>
                    <a:gd name="connsiteX21" fmla="*/ 298573 w 467409"/>
                    <a:gd name="connsiteY21" fmla="*/ 350999 h 568470"/>
                    <a:gd name="connsiteX22" fmla="*/ 262381 w 467409"/>
                    <a:gd name="connsiteY22" fmla="*/ 381254 h 568470"/>
                    <a:gd name="connsiteX23" fmla="*/ 211345 w 467409"/>
                    <a:gd name="connsiteY23" fmla="*/ 424016 h 568470"/>
                    <a:gd name="connsiteX24" fmla="*/ 113568 w 467409"/>
                    <a:gd name="connsiteY24" fmla="*/ 473536 h 568470"/>
                    <a:gd name="connsiteX25" fmla="*/ 154119 w 467409"/>
                    <a:gd name="connsiteY25" fmla="*/ 456861 h 568470"/>
                    <a:gd name="connsiteX26" fmla="*/ 289794 w 467409"/>
                    <a:gd name="connsiteY26" fmla="*/ 343293 h 568470"/>
                    <a:gd name="connsiteX27" fmla="*/ 297879 w 467409"/>
                    <a:gd name="connsiteY27" fmla="*/ 329208 h 568470"/>
                    <a:gd name="connsiteX28" fmla="*/ 271224 w 467409"/>
                    <a:gd name="connsiteY28" fmla="*/ 311143 h 568470"/>
                    <a:gd name="connsiteX29" fmla="*/ 97461 w 467409"/>
                    <a:gd name="connsiteY29" fmla="*/ 370074 h 568470"/>
                    <a:gd name="connsiteX30" fmla="*/ 61900 w 467409"/>
                    <a:gd name="connsiteY30" fmla="*/ 411825 h 568470"/>
                    <a:gd name="connsiteX31" fmla="*/ 113568 w 467409"/>
                    <a:gd name="connsiteY31" fmla="*/ 473536 h 568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67409" h="568470">
                      <a:moveTo>
                        <a:pt x="0" y="286825"/>
                      </a:moveTo>
                      <a:cubicBezTo>
                        <a:pt x="0" y="207744"/>
                        <a:pt x="0" y="128664"/>
                        <a:pt x="0" y="49520"/>
                      </a:cubicBezTo>
                      <a:cubicBezTo>
                        <a:pt x="0" y="19265"/>
                        <a:pt x="19328" y="0"/>
                        <a:pt x="49646" y="0"/>
                      </a:cubicBezTo>
                      <a:cubicBezTo>
                        <a:pt x="173699" y="0"/>
                        <a:pt x="297689" y="0"/>
                        <a:pt x="421679" y="0"/>
                      </a:cubicBezTo>
                      <a:cubicBezTo>
                        <a:pt x="439743" y="0"/>
                        <a:pt x="454397" y="7011"/>
                        <a:pt x="463177" y="22865"/>
                      </a:cubicBezTo>
                      <a:cubicBezTo>
                        <a:pt x="467093" y="29939"/>
                        <a:pt x="469620" y="38782"/>
                        <a:pt x="469620" y="46804"/>
                      </a:cubicBezTo>
                      <a:cubicBezTo>
                        <a:pt x="469999" y="207050"/>
                        <a:pt x="469936" y="367295"/>
                        <a:pt x="469872" y="527541"/>
                      </a:cubicBezTo>
                      <a:cubicBezTo>
                        <a:pt x="469872" y="554196"/>
                        <a:pt x="449723" y="574219"/>
                        <a:pt x="423005" y="574282"/>
                      </a:cubicBezTo>
                      <a:cubicBezTo>
                        <a:pt x="297626" y="574408"/>
                        <a:pt x="172247" y="574345"/>
                        <a:pt x="46930" y="574282"/>
                      </a:cubicBezTo>
                      <a:cubicBezTo>
                        <a:pt x="19770" y="574219"/>
                        <a:pt x="0" y="553817"/>
                        <a:pt x="0" y="526151"/>
                      </a:cubicBezTo>
                      <a:cubicBezTo>
                        <a:pt x="0" y="446376"/>
                        <a:pt x="0" y="366600"/>
                        <a:pt x="0" y="286825"/>
                      </a:cubicBezTo>
                      <a:close/>
                      <a:moveTo>
                        <a:pt x="211345" y="424016"/>
                      </a:moveTo>
                      <a:cubicBezTo>
                        <a:pt x="217724" y="424584"/>
                        <a:pt x="222019" y="425406"/>
                        <a:pt x="226314" y="425342"/>
                      </a:cubicBezTo>
                      <a:cubicBezTo>
                        <a:pt x="238126" y="425027"/>
                        <a:pt x="250064" y="425342"/>
                        <a:pt x="261749" y="423637"/>
                      </a:cubicBezTo>
                      <a:cubicBezTo>
                        <a:pt x="364705" y="408983"/>
                        <a:pt x="435827" y="311964"/>
                        <a:pt x="419531" y="208945"/>
                      </a:cubicBezTo>
                      <a:cubicBezTo>
                        <a:pt x="403425" y="107441"/>
                        <a:pt x="307416" y="37961"/>
                        <a:pt x="205849" y="54257"/>
                      </a:cubicBezTo>
                      <a:cubicBezTo>
                        <a:pt x="64490" y="76933"/>
                        <a:pt x="-253" y="242421"/>
                        <a:pt x="88366" y="354599"/>
                      </a:cubicBezTo>
                      <a:cubicBezTo>
                        <a:pt x="91271" y="358326"/>
                        <a:pt x="93671" y="359463"/>
                        <a:pt x="98472" y="357821"/>
                      </a:cubicBezTo>
                      <a:cubicBezTo>
                        <a:pt x="139149" y="343862"/>
                        <a:pt x="179889" y="330155"/>
                        <a:pt x="220630" y="316512"/>
                      </a:cubicBezTo>
                      <a:cubicBezTo>
                        <a:pt x="238505" y="310511"/>
                        <a:pt x="256317" y="304132"/>
                        <a:pt x="274508" y="299205"/>
                      </a:cubicBezTo>
                      <a:cubicBezTo>
                        <a:pt x="287772" y="295668"/>
                        <a:pt x="300658" y="303690"/>
                        <a:pt x="306974" y="317207"/>
                      </a:cubicBezTo>
                      <a:cubicBezTo>
                        <a:pt x="312343" y="328702"/>
                        <a:pt x="308932" y="342409"/>
                        <a:pt x="298573" y="350999"/>
                      </a:cubicBezTo>
                      <a:cubicBezTo>
                        <a:pt x="286509" y="361042"/>
                        <a:pt x="274445" y="371148"/>
                        <a:pt x="262381" y="381254"/>
                      </a:cubicBezTo>
                      <a:cubicBezTo>
                        <a:pt x="245895" y="395024"/>
                        <a:pt x="229409" y="408920"/>
                        <a:pt x="211345" y="424016"/>
                      </a:cubicBezTo>
                      <a:close/>
                      <a:moveTo>
                        <a:pt x="113568" y="473536"/>
                      </a:moveTo>
                      <a:cubicBezTo>
                        <a:pt x="129548" y="473978"/>
                        <a:pt x="142244" y="466841"/>
                        <a:pt x="154119" y="456861"/>
                      </a:cubicBezTo>
                      <a:cubicBezTo>
                        <a:pt x="199280" y="418900"/>
                        <a:pt x="244758" y="381317"/>
                        <a:pt x="289794" y="343293"/>
                      </a:cubicBezTo>
                      <a:cubicBezTo>
                        <a:pt x="293773" y="339945"/>
                        <a:pt x="297310" y="334198"/>
                        <a:pt x="297879" y="329208"/>
                      </a:cubicBezTo>
                      <a:cubicBezTo>
                        <a:pt x="299584" y="315185"/>
                        <a:pt x="285941" y="306216"/>
                        <a:pt x="271224" y="311143"/>
                      </a:cubicBezTo>
                      <a:cubicBezTo>
                        <a:pt x="213303" y="330660"/>
                        <a:pt x="155319" y="350241"/>
                        <a:pt x="97461" y="370074"/>
                      </a:cubicBezTo>
                      <a:cubicBezTo>
                        <a:pt x="77628" y="376896"/>
                        <a:pt x="65437" y="390729"/>
                        <a:pt x="61900" y="411825"/>
                      </a:cubicBezTo>
                      <a:cubicBezTo>
                        <a:pt x="56531" y="443344"/>
                        <a:pt x="81544" y="473347"/>
                        <a:pt x="113568" y="473536"/>
                      </a:cubicBezTo>
                      <a:close/>
                    </a:path>
                  </a:pathLst>
                </a:custGeom>
                <a:grpFill/>
                <a:ln w="12700"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6" name="手繪多邊形: 圖案 65">
                  <a:extLst>
                    <a:ext uri="{FF2B5EF4-FFF2-40B4-BE49-F238E27FC236}">
                      <a16:creationId xmlns:a16="http://schemas.microsoft.com/office/drawing/2014/main" id="{9E47A115-7956-4ABF-84D5-DDD0D4D345D2}"/>
                    </a:ext>
                  </a:extLst>
                </p:cNvPr>
                <p:cNvSpPr/>
                <p:nvPr/>
              </p:nvSpPr>
              <p:spPr>
                <a:xfrm>
                  <a:off x="6084523" y="5667046"/>
                  <a:ext cx="63163" cy="63163"/>
                </a:xfrm>
                <a:custGeom>
                  <a:avLst/>
                  <a:gdLst>
                    <a:gd name="connsiteX0" fmla="*/ 1 w 63163"/>
                    <a:gd name="connsiteY0" fmla="*/ 34552 h 63163"/>
                    <a:gd name="connsiteX1" fmla="*/ 34804 w 63163"/>
                    <a:gd name="connsiteY1" fmla="*/ 2 h 63163"/>
                    <a:gd name="connsiteX2" fmla="*/ 68912 w 63163"/>
                    <a:gd name="connsiteY2" fmla="*/ 35247 h 63163"/>
                    <a:gd name="connsiteX3" fmla="*/ 33793 w 63163"/>
                    <a:gd name="connsiteY3" fmla="*/ 69355 h 63163"/>
                    <a:gd name="connsiteX4" fmla="*/ 1 w 63163"/>
                    <a:gd name="connsiteY4" fmla="*/ 34552 h 63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63" h="63163">
                      <a:moveTo>
                        <a:pt x="1" y="34552"/>
                      </a:moveTo>
                      <a:cubicBezTo>
                        <a:pt x="190" y="15161"/>
                        <a:pt x="15602" y="-188"/>
                        <a:pt x="34804" y="2"/>
                      </a:cubicBezTo>
                      <a:cubicBezTo>
                        <a:pt x="54005" y="191"/>
                        <a:pt x="69165" y="15856"/>
                        <a:pt x="68912" y="35247"/>
                      </a:cubicBezTo>
                      <a:cubicBezTo>
                        <a:pt x="68659" y="54575"/>
                        <a:pt x="53184" y="69608"/>
                        <a:pt x="33793" y="69355"/>
                      </a:cubicBezTo>
                      <a:cubicBezTo>
                        <a:pt x="14907" y="69039"/>
                        <a:pt x="-126" y="53564"/>
                        <a:pt x="1" y="34552"/>
                      </a:cubicBezTo>
                      <a:close/>
                    </a:path>
                  </a:pathLst>
                </a:custGeom>
                <a:grpFill/>
                <a:ln w="12700"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7" name="手繪多邊形: 圖案 66">
                  <a:extLst>
                    <a:ext uri="{FF2B5EF4-FFF2-40B4-BE49-F238E27FC236}">
                      <a16:creationId xmlns:a16="http://schemas.microsoft.com/office/drawing/2014/main" id="{D441F454-8DDE-4E69-96F0-0136B2442EF8}"/>
                    </a:ext>
                  </a:extLst>
                </p:cNvPr>
                <p:cNvSpPr/>
                <p:nvPr/>
              </p:nvSpPr>
              <p:spPr>
                <a:xfrm>
                  <a:off x="5978467" y="5863228"/>
                  <a:ext cx="37898" cy="37898"/>
                </a:xfrm>
                <a:custGeom>
                  <a:avLst/>
                  <a:gdLst>
                    <a:gd name="connsiteX0" fmla="*/ 20344 w 37898"/>
                    <a:gd name="connsiteY0" fmla="*/ 40051 h 37898"/>
                    <a:gd name="connsiteX1" fmla="*/ 5 w 37898"/>
                    <a:gd name="connsiteY1" fmla="*/ 20344 h 37898"/>
                    <a:gd name="connsiteX2" fmla="*/ 19649 w 37898"/>
                    <a:gd name="connsiteY2" fmla="*/ 5 h 37898"/>
                    <a:gd name="connsiteX3" fmla="*/ 40367 w 37898"/>
                    <a:gd name="connsiteY3" fmla="*/ 19965 h 37898"/>
                    <a:gd name="connsiteX4" fmla="*/ 20344 w 37898"/>
                    <a:gd name="connsiteY4" fmla="*/ 40051 h 37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98" h="37898">
                      <a:moveTo>
                        <a:pt x="20344" y="40051"/>
                      </a:moveTo>
                      <a:cubicBezTo>
                        <a:pt x="9353" y="40177"/>
                        <a:pt x="258" y="31334"/>
                        <a:pt x="5" y="20344"/>
                      </a:cubicBezTo>
                      <a:cubicBezTo>
                        <a:pt x="-247" y="9416"/>
                        <a:pt x="8595" y="258"/>
                        <a:pt x="19649" y="5"/>
                      </a:cubicBezTo>
                      <a:cubicBezTo>
                        <a:pt x="31019" y="-247"/>
                        <a:pt x="40430" y="8848"/>
                        <a:pt x="40367" y="19965"/>
                      </a:cubicBezTo>
                      <a:cubicBezTo>
                        <a:pt x="40240" y="30955"/>
                        <a:pt x="31271" y="39924"/>
                        <a:pt x="20344" y="40051"/>
                      </a:cubicBezTo>
                      <a:close/>
                    </a:path>
                  </a:pathLst>
                </a:custGeom>
                <a:grpFill/>
                <a:ln w="12700"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grpSp>
        <p:sp>
          <p:nvSpPr>
            <p:cNvPr id="76" name="文字方塊 75">
              <a:extLst>
                <a:ext uri="{FF2B5EF4-FFF2-40B4-BE49-F238E27FC236}">
                  <a16:creationId xmlns:a16="http://schemas.microsoft.com/office/drawing/2014/main" id="{DD8B1973-D019-4AB1-9964-3D24A719CE75}"/>
                </a:ext>
              </a:extLst>
            </p:cNvPr>
            <p:cNvSpPr txBox="1"/>
            <p:nvPr/>
          </p:nvSpPr>
          <p:spPr>
            <a:xfrm>
              <a:off x="4522408" y="3108573"/>
              <a:ext cx="879883" cy="2077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zh-TW" altLang="en-US" sz="900" b="1">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Cloud LUN</a:t>
              </a:r>
            </a:p>
          </p:txBody>
        </p:sp>
        <p:grpSp>
          <p:nvGrpSpPr>
            <p:cNvPr id="77" name="群組 76">
              <a:extLst>
                <a:ext uri="{FF2B5EF4-FFF2-40B4-BE49-F238E27FC236}">
                  <a16:creationId xmlns:a16="http://schemas.microsoft.com/office/drawing/2014/main" id="{7D91BE5D-212F-4986-A6D5-C32CBB2D7AD8}"/>
                </a:ext>
              </a:extLst>
            </p:cNvPr>
            <p:cNvGrpSpPr/>
            <p:nvPr/>
          </p:nvGrpSpPr>
          <p:grpSpPr>
            <a:xfrm>
              <a:off x="4585926" y="2558325"/>
              <a:ext cx="637446" cy="499602"/>
              <a:chOff x="6612338" y="3841845"/>
              <a:chExt cx="1023583" cy="696036"/>
            </a:xfrm>
            <a:solidFill>
              <a:srgbClr val="0070C0"/>
            </a:solidFill>
          </p:grpSpPr>
          <p:sp>
            <p:nvSpPr>
              <p:cNvPr id="78" name="手繪多邊形: 圖案 77">
                <a:extLst>
                  <a:ext uri="{FF2B5EF4-FFF2-40B4-BE49-F238E27FC236}">
                    <a16:creationId xmlns:a16="http://schemas.microsoft.com/office/drawing/2014/main" id="{D5EAF8B2-D606-41B1-A9B8-20C44D381353}"/>
                  </a:ext>
                </a:extLst>
              </p:cNvPr>
              <p:cNvSpPr/>
              <p:nvPr/>
            </p:nvSpPr>
            <p:spPr>
              <a:xfrm>
                <a:off x="6730153" y="4185314"/>
                <a:ext cx="877057" cy="168376"/>
              </a:xfrm>
              <a:custGeom>
                <a:avLst/>
                <a:gdLst>
                  <a:gd name="connsiteX0" fmla="*/ 0 w 877057"/>
                  <a:gd name="connsiteY0" fmla="*/ 164925 h 162064"/>
                  <a:gd name="connsiteX1" fmla="*/ 47666 w 877057"/>
                  <a:gd name="connsiteY1" fmla="*/ 110585 h 162064"/>
                  <a:gd name="connsiteX2" fmla="*/ 119165 w 877057"/>
                  <a:gd name="connsiteY2" fmla="*/ 32413 h 162064"/>
                  <a:gd name="connsiteX3" fmla="*/ 138232 w 877057"/>
                  <a:gd name="connsiteY3" fmla="*/ 10487 h 162064"/>
                  <a:gd name="connsiteX4" fmla="*/ 162065 w 877057"/>
                  <a:gd name="connsiteY4" fmla="*/ 0 h 162064"/>
                  <a:gd name="connsiteX5" fmla="*/ 720712 w 877057"/>
                  <a:gd name="connsiteY5" fmla="*/ 0 h 162064"/>
                  <a:gd name="connsiteX6" fmla="*/ 747405 w 877057"/>
                  <a:gd name="connsiteY6" fmla="*/ 10487 h 162064"/>
                  <a:gd name="connsiteX7" fmla="*/ 882777 w 877057"/>
                  <a:gd name="connsiteY7" fmla="*/ 162065 h 162064"/>
                  <a:gd name="connsiteX8" fmla="*/ 882777 w 877057"/>
                  <a:gd name="connsiteY8" fmla="*/ 164925 h 162064"/>
                  <a:gd name="connsiteX9" fmla="*/ 0 w 877057"/>
                  <a:gd name="connsiteY9" fmla="*/ 164925 h 16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7057" h="162064">
                    <a:moveTo>
                      <a:pt x="0" y="164925"/>
                    </a:moveTo>
                    <a:cubicBezTo>
                      <a:pt x="16206" y="145858"/>
                      <a:pt x="32413" y="128699"/>
                      <a:pt x="47666" y="110585"/>
                    </a:cubicBezTo>
                    <a:cubicBezTo>
                      <a:pt x="71499" y="83892"/>
                      <a:pt x="95332" y="58153"/>
                      <a:pt x="119165" y="32413"/>
                    </a:cubicBezTo>
                    <a:cubicBezTo>
                      <a:pt x="125839" y="25740"/>
                      <a:pt x="132512" y="18113"/>
                      <a:pt x="138232" y="10487"/>
                    </a:cubicBezTo>
                    <a:cubicBezTo>
                      <a:pt x="143952" y="2860"/>
                      <a:pt x="151578" y="0"/>
                      <a:pt x="162065" y="0"/>
                    </a:cubicBezTo>
                    <a:cubicBezTo>
                      <a:pt x="347963" y="0"/>
                      <a:pt x="534814" y="0"/>
                      <a:pt x="720712" y="0"/>
                    </a:cubicBezTo>
                    <a:cubicBezTo>
                      <a:pt x="731199" y="0"/>
                      <a:pt x="739779" y="1907"/>
                      <a:pt x="747405" y="10487"/>
                    </a:cubicBezTo>
                    <a:cubicBezTo>
                      <a:pt x="792211" y="61966"/>
                      <a:pt x="837971" y="111539"/>
                      <a:pt x="882777" y="162065"/>
                    </a:cubicBezTo>
                    <a:cubicBezTo>
                      <a:pt x="882777" y="162065"/>
                      <a:pt x="882777" y="163018"/>
                      <a:pt x="882777" y="164925"/>
                    </a:cubicBezTo>
                    <a:cubicBezTo>
                      <a:pt x="589154" y="164925"/>
                      <a:pt x="295530" y="164925"/>
                      <a:pt x="0" y="164925"/>
                    </a:cubicBezTo>
                    <a:close/>
                  </a:path>
                </a:pathLst>
              </a:custGeom>
              <a:grpFill/>
              <a:ln w="12700"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79" name="手繪多邊形: 圖案 78">
                <a:extLst>
                  <a:ext uri="{FF2B5EF4-FFF2-40B4-BE49-F238E27FC236}">
                    <a16:creationId xmlns:a16="http://schemas.microsoft.com/office/drawing/2014/main" id="{85777A8D-F91D-4963-A397-0F9C3DF62153}"/>
                  </a:ext>
                </a:extLst>
              </p:cNvPr>
              <p:cNvSpPr/>
              <p:nvPr/>
            </p:nvSpPr>
            <p:spPr>
              <a:xfrm>
                <a:off x="6844837" y="4408227"/>
                <a:ext cx="75696" cy="75692"/>
              </a:xfrm>
              <a:custGeom>
                <a:avLst/>
                <a:gdLst>
                  <a:gd name="connsiteX0" fmla="*/ 43853 w 38132"/>
                  <a:gd name="connsiteY0" fmla="*/ 21926 h 38132"/>
                  <a:gd name="connsiteX1" fmla="*/ 21926 w 38132"/>
                  <a:gd name="connsiteY1" fmla="*/ 43853 h 38132"/>
                  <a:gd name="connsiteX2" fmla="*/ 0 w 38132"/>
                  <a:gd name="connsiteY2" fmla="*/ 21926 h 38132"/>
                  <a:gd name="connsiteX3" fmla="*/ 21926 w 38132"/>
                  <a:gd name="connsiteY3" fmla="*/ 0 h 38132"/>
                  <a:gd name="connsiteX4" fmla="*/ 43853 w 38132"/>
                  <a:gd name="connsiteY4" fmla="*/ 21926 h 38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32" h="38132">
                    <a:moveTo>
                      <a:pt x="43853" y="21926"/>
                    </a:moveTo>
                    <a:cubicBezTo>
                      <a:pt x="43853" y="34036"/>
                      <a:pt x="34036" y="43853"/>
                      <a:pt x="21926" y="43853"/>
                    </a:cubicBezTo>
                    <a:cubicBezTo>
                      <a:pt x="9817" y="43853"/>
                      <a:pt x="0" y="34036"/>
                      <a:pt x="0" y="21926"/>
                    </a:cubicBezTo>
                    <a:cubicBezTo>
                      <a:pt x="0" y="9817"/>
                      <a:pt x="9817" y="0"/>
                      <a:pt x="21926" y="0"/>
                    </a:cubicBezTo>
                    <a:cubicBezTo>
                      <a:pt x="34036" y="0"/>
                      <a:pt x="43853" y="9817"/>
                      <a:pt x="43853" y="21926"/>
                    </a:cubicBezTo>
                    <a:close/>
                  </a:path>
                </a:pathLst>
              </a:custGeom>
              <a:grpFill/>
              <a:ln w="19050"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80" name="手繪多邊形: 圖案 79">
                <a:extLst>
                  <a:ext uri="{FF2B5EF4-FFF2-40B4-BE49-F238E27FC236}">
                    <a16:creationId xmlns:a16="http://schemas.microsoft.com/office/drawing/2014/main" id="{55DB55D9-3DFE-4017-B884-1FFB136FE6B8}"/>
                  </a:ext>
                </a:extLst>
              </p:cNvPr>
              <p:cNvSpPr/>
              <p:nvPr/>
            </p:nvSpPr>
            <p:spPr>
              <a:xfrm flipH="1">
                <a:off x="6612338" y="3841845"/>
                <a:ext cx="754387" cy="409433"/>
              </a:xfrm>
              <a:custGeom>
                <a:avLst/>
                <a:gdLst>
                  <a:gd name="connsiteX0" fmla="*/ 460275 w 841660"/>
                  <a:gd name="connsiteY0" fmla="*/ 0 h 542595"/>
                  <a:gd name="connsiteX1" fmla="*/ 683491 w 841660"/>
                  <a:gd name="connsiteY1" fmla="*/ 207169 h 542595"/>
                  <a:gd name="connsiteX2" fmla="*/ 841660 w 841660"/>
                  <a:gd name="connsiteY2" fmla="*/ 374651 h 542595"/>
                  <a:gd name="connsiteX3" fmla="*/ 670697 w 841660"/>
                  <a:gd name="connsiteY3" fmla="*/ 542595 h 542595"/>
                  <a:gd name="connsiteX4" fmla="*/ 596375 w 841660"/>
                  <a:gd name="connsiteY4" fmla="*/ 542595 h 542595"/>
                  <a:gd name="connsiteX5" fmla="*/ 596375 w 841660"/>
                  <a:gd name="connsiteY5" fmla="*/ 516753 h 542595"/>
                  <a:gd name="connsiteX6" fmla="*/ 670697 w 841660"/>
                  <a:gd name="connsiteY6" fmla="*/ 516753 h 542595"/>
                  <a:gd name="connsiteX7" fmla="*/ 815354 w 841660"/>
                  <a:gd name="connsiteY7" fmla="*/ 374651 h 542595"/>
                  <a:gd name="connsiteX8" fmla="*/ 670697 w 841660"/>
                  <a:gd name="connsiteY8" fmla="*/ 232548 h 542595"/>
                  <a:gd name="connsiteX9" fmla="*/ 657544 w 841660"/>
                  <a:gd name="connsiteY9" fmla="*/ 232548 h 542595"/>
                  <a:gd name="connsiteX10" fmla="*/ 657544 w 841660"/>
                  <a:gd name="connsiteY10" fmla="*/ 219628 h 542595"/>
                  <a:gd name="connsiteX11" fmla="*/ 460275 w 841660"/>
                  <a:gd name="connsiteY11" fmla="*/ 25842 h 542595"/>
                  <a:gd name="connsiteX12" fmla="*/ 287651 w 841660"/>
                  <a:gd name="connsiteY12" fmla="*/ 122544 h 542595"/>
                  <a:gd name="connsiteX13" fmla="*/ 283913 w 841660"/>
                  <a:gd name="connsiteY13" fmla="*/ 129209 h 542595"/>
                  <a:gd name="connsiteX14" fmla="*/ 263006 w 841660"/>
                  <a:gd name="connsiteY14" fmla="*/ 129209 h 542595"/>
                  <a:gd name="connsiteX15" fmla="*/ 157809 w 841660"/>
                  <a:gd name="connsiteY15" fmla="*/ 232548 h 542595"/>
                  <a:gd name="connsiteX16" fmla="*/ 157809 w 841660"/>
                  <a:gd name="connsiteY16" fmla="*/ 245469 h 542595"/>
                  <a:gd name="connsiteX17" fmla="*/ 144656 w 841660"/>
                  <a:gd name="connsiteY17" fmla="*/ 245469 h 542595"/>
                  <a:gd name="connsiteX18" fmla="*/ 26306 w 841660"/>
                  <a:gd name="connsiteY18" fmla="*/ 374651 h 542595"/>
                  <a:gd name="connsiteX19" fmla="*/ 36794 w 841660"/>
                  <a:gd name="connsiteY19" fmla="*/ 425556 h 542595"/>
                  <a:gd name="connsiteX20" fmla="*/ 10491 w 841660"/>
                  <a:gd name="connsiteY20" fmla="*/ 425556 h 542595"/>
                  <a:gd name="connsiteX21" fmla="*/ 0 w 841660"/>
                  <a:gd name="connsiteY21" fmla="*/ 374651 h 542595"/>
                  <a:gd name="connsiteX22" fmla="*/ 131946 w 841660"/>
                  <a:gd name="connsiteY22" fmla="*/ 220144 h 542595"/>
                  <a:gd name="connsiteX23" fmla="*/ 263006 w 841660"/>
                  <a:gd name="connsiteY23" fmla="*/ 103340 h 542595"/>
                  <a:gd name="connsiteX24" fmla="*/ 268572 w 841660"/>
                  <a:gd name="connsiteY24" fmla="*/ 103340 h 542595"/>
                  <a:gd name="connsiteX25" fmla="*/ 460275 w 841660"/>
                  <a:gd name="connsiteY25" fmla="*/ 0 h 54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41660" h="542595">
                    <a:moveTo>
                      <a:pt x="460275" y="0"/>
                    </a:moveTo>
                    <a:cubicBezTo>
                      <a:pt x="579318" y="0"/>
                      <a:pt x="676900" y="91833"/>
                      <a:pt x="683491" y="207169"/>
                    </a:cubicBezTo>
                    <a:cubicBezTo>
                      <a:pt x="771796" y="213616"/>
                      <a:pt x="841660" y="286272"/>
                      <a:pt x="841660" y="374651"/>
                    </a:cubicBezTo>
                    <a:cubicBezTo>
                      <a:pt x="841660" y="467246"/>
                      <a:pt x="764985" y="542595"/>
                      <a:pt x="670697" y="542595"/>
                    </a:cubicBezTo>
                    <a:lnTo>
                      <a:pt x="596375" y="542595"/>
                    </a:lnTo>
                    <a:lnTo>
                      <a:pt x="596375" y="516753"/>
                    </a:lnTo>
                    <a:lnTo>
                      <a:pt x="670697" y="516753"/>
                    </a:lnTo>
                    <a:cubicBezTo>
                      <a:pt x="750447" y="516753"/>
                      <a:pt x="815354" y="452992"/>
                      <a:pt x="815354" y="374651"/>
                    </a:cubicBezTo>
                    <a:cubicBezTo>
                      <a:pt x="815354" y="296309"/>
                      <a:pt x="750475" y="232548"/>
                      <a:pt x="670697" y="232548"/>
                    </a:cubicBezTo>
                    <a:lnTo>
                      <a:pt x="657544" y="232548"/>
                    </a:lnTo>
                    <a:lnTo>
                      <a:pt x="657544" y="219628"/>
                    </a:lnTo>
                    <a:cubicBezTo>
                      <a:pt x="657544" y="112752"/>
                      <a:pt x="569045" y="25842"/>
                      <a:pt x="460275" y="25842"/>
                    </a:cubicBezTo>
                    <a:cubicBezTo>
                      <a:pt x="386341" y="25842"/>
                      <a:pt x="321822" y="61993"/>
                      <a:pt x="287651" y="122544"/>
                    </a:cubicBezTo>
                    <a:lnTo>
                      <a:pt x="283913" y="129209"/>
                    </a:lnTo>
                    <a:lnTo>
                      <a:pt x="263006" y="129209"/>
                    </a:lnTo>
                    <a:cubicBezTo>
                      <a:pt x="185444" y="129209"/>
                      <a:pt x="157809" y="182579"/>
                      <a:pt x="157809" y="232548"/>
                    </a:cubicBezTo>
                    <a:lnTo>
                      <a:pt x="157809" y="245469"/>
                    </a:lnTo>
                    <a:lnTo>
                      <a:pt x="144656" y="245469"/>
                    </a:lnTo>
                    <a:cubicBezTo>
                      <a:pt x="77201" y="245469"/>
                      <a:pt x="26306" y="300988"/>
                      <a:pt x="26306" y="374651"/>
                    </a:cubicBezTo>
                    <a:lnTo>
                      <a:pt x="36794" y="425556"/>
                    </a:lnTo>
                    <a:lnTo>
                      <a:pt x="10491" y="425556"/>
                    </a:lnTo>
                    <a:lnTo>
                      <a:pt x="0" y="374651"/>
                    </a:lnTo>
                    <a:cubicBezTo>
                      <a:pt x="0" y="290869"/>
                      <a:pt x="55880" y="226618"/>
                      <a:pt x="131946" y="220144"/>
                    </a:cubicBezTo>
                    <a:cubicBezTo>
                      <a:pt x="137124" y="148767"/>
                      <a:pt x="187411" y="103340"/>
                      <a:pt x="263006" y="103340"/>
                    </a:cubicBezTo>
                    <a:lnTo>
                      <a:pt x="268572" y="103340"/>
                    </a:lnTo>
                    <a:cubicBezTo>
                      <a:pt x="308281" y="38491"/>
                      <a:pt x="379363" y="0"/>
                      <a:pt x="460275" y="0"/>
                    </a:cubicBezTo>
                    <a:close/>
                  </a:path>
                </a:pathLst>
              </a:custGeom>
              <a:grp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81" name="矩形: 圓角化同側角落 80">
                <a:extLst>
                  <a:ext uri="{FF2B5EF4-FFF2-40B4-BE49-F238E27FC236}">
                    <a16:creationId xmlns:a16="http://schemas.microsoft.com/office/drawing/2014/main" id="{6B734D30-7673-4F79-AC07-7F84DC926FB6}"/>
                  </a:ext>
                </a:extLst>
              </p:cNvPr>
              <p:cNvSpPr/>
              <p:nvPr/>
            </p:nvSpPr>
            <p:spPr>
              <a:xfrm>
                <a:off x="6707874" y="4360460"/>
                <a:ext cx="928047" cy="177421"/>
              </a:xfrm>
              <a:prstGeom prst="round2SameRect">
                <a:avLst/>
              </a:prstGeom>
              <a:gr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82" name="矩形: 圓角 81">
                <a:extLst>
                  <a:ext uri="{FF2B5EF4-FFF2-40B4-BE49-F238E27FC236}">
                    <a16:creationId xmlns:a16="http://schemas.microsoft.com/office/drawing/2014/main" id="{FE763815-BE24-4B5A-BF05-9BBC9CA1D164}"/>
                  </a:ext>
                </a:extLst>
              </p:cNvPr>
              <p:cNvSpPr/>
              <p:nvPr/>
            </p:nvSpPr>
            <p:spPr>
              <a:xfrm>
                <a:off x="7327167" y="4427815"/>
                <a:ext cx="211760" cy="53060"/>
              </a:xfrm>
              <a:prstGeom prst="roundRect">
                <a:avLst/>
              </a:prstGeom>
              <a:gr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sp>
          <p:nvSpPr>
            <p:cNvPr id="83" name="文字方塊 82">
              <a:extLst>
                <a:ext uri="{FF2B5EF4-FFF2-40B4-BE49-F238E27FC236}">
                  <a16:creationId xmlns:a16="http://schemas.microsoft.com/office/drawing/2014/main" id="{6A361E72-341B-405D-A7C1-052ED382C10E}"/>
                </a:ext>
              </a:extLst>
            </p:cNvPr>
            <p:cNvSpPr txBox="1"/>
            <p:nvPr/>
          </p:nvSpPr>
          <p:spPr>
            <a:xfrm>
              <a:off x="4635286" y="2319786"/>
              <a:ext cx="695104" cy="23083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zh-TW" altLang="en-US" sz="1050" b="1">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Target</a:t>
              </a:r>
            </a:p>
          </p:txBody>
        </p:sp>
        <p:grpSp>
          <p:nvGrpSpPr>
            <p:cNvPr id="84" name="群組 83">
              <a:extLst>
                <a:ext uri="{FF2B5EF4-FFF2-40B4-BE49-F238E27FC236}">
                  <a16:creationId xmlns:a16="http://schemas.microsoft.com/office/drawing/2014/main" id="{387ABC3B-EDFC-47D2-BF74-AD648D9522EB}"/>
                </a:ext>
              </a:extLst>
            </p:cNvPr>
            <p:cNvGrpSpPr/>
            <p:nvPr/>
          </p:nvGrpSpPr>
          <p:grpSpPr>
            <a:xfrm>
              <a:off x="1699678" y="2742841"/>
              <a:ext cx="597278" cy="853948"/>
              <a:chOff x="4912659" y="5508327"/>
              <a:chExt cx="905540" cy="1215201"/>
            </a:xfrm>
            <a:solidFill>
              <a:srgbClr val="0070C0"/>
            </a:solidFill>
          </p:grpSpPr>
          <p:sp>
            <p:nvSpPr>
              <p:cNvPr id="85" name="手繪多邊形: 圖案 84">
                <a:extLst>
                  <a:ext uri="{FF2B5EF4-FFF2-40B4-BE49-F238E27FC236}">
                    <a16:creationId xmlns:a16="http://schemas.microsoft.com/office/drawing/2014/main" id="{6813679D-1A2F-4499-B0C0-DD87C95DADDC}"/>
                  </a:ext>
                </a:extLst>
              </p:cNvPr>
              <p:cNvSpPr/>
              <p:nvPr/>
            </p:nvSpPr>
            <p:spPr>
              <a:xfrm>
                <a:off x="4937913" y="5508327"/>
                <a:ext cx="870633" cy="110304"/>
              </a:xfrm>
              <a:custGeom>
                <a:avLst/>
                <a:gdLst>
                  <a:gd name="connsiteX0" fmla="*/ 0 w 877057"/>
                  <a:gd name="connsiteY0" fmla="*/ 164925 h 162064"/>
                  <a:gd name="connsiteX1" fmla="*/ 47666 w 877057"/>
                  <a:gd name="connsiteY1" fmla="*/ 110585 h 162064"/>
                  <a:gd name="connsiteX2" fmla="*/ 119165 w 877057"/>
                  <a:gd name="connsiteY2" fmla="*/ 32413 h 162064"/>
                  <a:gd name="connsiteX3" fmla="*/ 138232 w 877057"/>
                  <a:gd name="connsiteY3" fmla="*/ 10487 h 162064"/>
                  <a:gd name="connsiteX4" fmla="*/ 162065 w 877057"/>
                  <a:gd name="connsiteY4" fmla="*/ 0 h 162064"/>
                  <a:gd name="connsiteX5" fmla="*/ 720712 w 877057"/>
                  <a:gd name="connsiteY5" fmla="*/ 0 h 162064"/>
                  <a:gd name="connsiteX6" fmla="*/ 747405 w 877057"/>
                  <a:gd name="connsiteY6" fmla="*/ 10487 h 162064"/>
                  <a:gd name="connsiteX7" fmla="*/ 882777 w 877057"/>
                  <a:gd name="connsiteY7" fmla="*/ 162065 h 162064"/>
                  <a:gd name="connsiteX8" fmla="*/ 882777 w 877057"/>
                  <a:gd name="connsiteY8" fmla="*/ 164925 h 162064"/>
                  <a:gd name="connsiteX9" fmla="*/ 0 w 877057"/>
                  <a:gd name="connsiteY9" fmla="*/ 164925 h 16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7057" h="162064">
                    <a:moveTo>
                      <a:pt x="0" y="164925"/>
                    </a:moveTo>
                    <a:cubicBezTo>
                      <a:pt x="16206" y="145858"/>
                      <a:pt x="32413" y="128699"/>
                      <a:pt x="47666" y="110585"/>
                    </a:cubicBezTo>
                    <a:cubicBezTo>
                      <a:pt x="71499" y="83892"/>
                      <a:pt x="95332" y="58153"/>
                      <a:pt x="119165" y="32413"/>
                    </a:cubicBezTo>
                    <a:cubicBezTo>
                      <a:pt x="125839" y="25740"/>
                      <a:pt x="132512" y="18113"/>
                      <a:pt x="138232" y="10487"/>
                    </a:cubicBezTo>
                    <a:cubicBezTo>
                      <a:pt x="143952" y="2860"/>
                      <a:pt x="151578" y="0"/>
                      <a:pt x="162065" y="0"/>
                    </a:cubicBezTo>
                    <a:cubicBezTo>
                      <a:pt x="347963" y="0"/>
                      <a:pt x="534814" y="0"/>
                      <a:pt x="720712" y="0"/>
                    </a:cubicBezTo>
                    <a:cubicBezTo>
                      <a:pt x="731199" y="0"/>
                      <a:pt x="739779" y="1907"/>
                      <a:pt x="747405" y="10487"/>
                    </a:cubicBezTo>
                    <a:cubicBezTo>
                      <a:pt x="792211" y="61966"/>
                      <a:pt x="837971" y="111539"/>
                      <a:pt x="882777" y="162065"/>
                    </a:cubicBezTo>
                    <a:cubicBezTo>
                      <a:pt x="882777" y="162065"/>
                      <a:pt x="882777" y="163018"/>
                      <a:pt x="882777" y="164925"/>
                    </a:cubicBezTo>
                    <a:cubicBezTo>
                      <a:pt x="589154" y="164925"/>
                      <a:pt x="295530" y="164925"/>
                      <a:pt x="0" y="164925"/>
                    </a:cubicBezTo>
                    <a:close/>
                  </a:path>
                </a:pathLst>
              </a:custGeom>
              <a:grpFill/>
              <a:ln w="19050" cap="flat">
                <a:solidFill>
                  <a:srgbClr val="171716"/>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86" name="手繪多邊形: 圖案 85">
                <a:extLst>
                  <a:ext uri="{FF2B5EF4-FFF2-40B4-BE49-F238E27FC236}">
                    <a16:creationId xmlns:a16="http://schemas.microsoft.com/office/drawing/2014/main" id="{B206631E-41E8-4CE5-B280-5E8B98F37EF0}"/>
                  </a:ext>
                </a:extLst>
              </p:cNvPr>
              <p:cNvSpPr/>
              <p:nvPr/>
            </p:nvSpPr>
            <p:spPr>
              <a:xfrm>
                <a:off x="5048040" y="5726315"/>
                <a:ext cx="85747" cy="77638"/>
              </a:xfrm>
              <a:custGeom>
                <a:avLst/>
                <a:gdLst>
                  <a:gd name="connsiteX0" fmla="*/ 43853 w 38132"/>
                  <a:gd name="connsiteY0" fmla="*/ 21926 h 38132"/>
                  <a:gd name="connsiteX1" fmla="*/ 21926 w 38132"/>
                  <a:gd name="connsiteY1" fmla="*/ 43853 h 38132"/>
                  <a:gd name="connsiteX2" fmla="*/ 0 w 38132"/>
                  <a:gd name="connsiteY2" fmla="*/ 21926 h 38132"/>
                  <a:gd name="connsiteX3" fmla="*/ 21926 w 38132"/>
                  <a:gd name="connsiteY3" fmla="*/ 0 h 38132"/>
                  <a:gd name="connsiteX4" fmla="*/ 43853 w 38132"/>
                  <a:gd name="connsiteY4" fmla="*/ 21926 h 38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32" h="38132">
                    <a:moveTo>
                      <a:pt x="43853" y="21926"/>
                    </a:moveTo>
                    <a:cubicBezTo>
                      <a:pt x="43853" y="34036"/>
                      <a:pt x="34036" y="43853"/>
                      <a:pt x="21926" y="43853"/>
                    </a:cubicBezTo>
                    <a:cubicBezTo>
                      <a:pt x="9817" y="43853"/>
                      <a:pt x="0" y="34036"/>
                      <a:pt x="0" y="21926"/>
                    </a:cubicBezTo>
                    <a:cubicBezTo>
                      <a:pt x="0" y="9817"/>
                      <a:pt x="9817" y="0"/>
                      <a:pt x="21926" y="0"/>
                    </a:cubicBezTo>
                    <a:cubicBezTo>
                      <a:pt x="34036" y="0"/>
                      <a:pt x="43853" y="9817"/>
                      <a:pt x="43853" y="21926"/>
                    </a:cubicBezTo>
                    <a:close/>
                  </a:path>
                </a:pathLst>
              </a:custGeom>
              <a:grpFill/>
              <a:ln w="19050" cap="flat">
                <a:solidFill>
                  <a:srgbClr val="171716"/>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87" name="矩形: 圓角 86">
                <a:extLst>
                  <a:ext uri="{FF2B5EF4-FFF2-40B4-BE49-F238E27FC236}">
                    <a16:creationId xmlns:a16="http://schemas.microsoft.com/office/drawing/2014/main" id="{71EA974F-2860-4CF3-90AA-F037742CD0F5}"/>
                  </a:ext>
                </a:extLst>
              </p:cNvPr>
              <p:cNvSpPr/>
              <p:nvPr/>
            </p:nvSpPr>
            <p:spPr>
              <a:xfrm>
                <a:off x="5511079" y="5715000"/>
                <a:ext cx="203290" cy="57222"/>
              </a:xfrm>
              <a:prstGeom prst="roundRect">
                <a:avLst/>
              </a:prstGeom>
              <a:grpFill/>
              <a:ln w="19050">
                <a:solidFill>
                  <a:srgbClr val="1717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88" name="手繪多邊形: 圖案 87">
                <a:extLst>
                  <a:ext uri="{FF2B5EF4-FFF2-40B4-BE49-F238E27FC236}">
                    <a16:creationId xmlns:a16="http://schemas.microsoft.com/office/drawing/2014/main" id="{99335B8E-FAEE-44C5-A149-546BEBAD36E8}"/>
                  </a:ext>
                </a:extLst>
              </p:cNvPr>
              <p:cNvSpPr/>
              <p:nvPr/>
            </p:nvSpPr>
            <p:spPr>
              <a:xfrm>
                <a:off x="5048040" y="5976528"/>
                <a:ext cx="85747" cy="77638"/>
              </a:xfrm>
              <a:custGeom>
                <a:avLst/>
                <a:gdLst>
                  <a:gd name="connsiteX0" fmla="*/ 43853 w 38132"/>
                  <a:gd name="connsiteY0" fmla="*/ 21926 h 38132"/>
                  <a:gd name="connsiteX1" fmla="*/ 21926 w 38132"/>
                  <a:gd name="connsiteY1" fmla="*/ 43853 h 38132"/>
                  <a:gd name="connsiteX2" fmla="*/ 0 w 38132"/>
                  <a:gd name="connsiteY2" fmla="*/ 21926 h 38132"/>
                  <a:gd name="connsiteX3" fmla="*/ 21926 w 38132"/>
                  <a:gd name="connsiteY3" fmla="*/ 0 h 38132"/>
                  <a:gd name="connsiteX4" fmla="*/ 43853 w 38132"/>
                  <a:gd name="connsiteY4" fmla="*/ 21926 h 38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32" h="38132">
                    <a:moveTo>
                      <a:pt x="43853" y="21926"/>
                    </a:moveTo>
                    <a:cubicBezTo>
                      <a:pt x="43853" y="34036"/>
                      <a:pt x="34036" y="43853"/>
                      <a:pt x="21926" y="43853"/>
                    </a:cubicBezTo>
                    <a:cubicBezTo>
                      <a:pt x="9817" y="43853"/>
                      <a:pt x="0" y="34036"/>
                      <a:pt x="0" y="21926"/>
                    </a:cubicBezTo>
                    <a:cubicBezTo>
                      <a:pt x="0" y="9817"/>
                      <a:pt x="9817" y="0"/>
                      <a:pt x="21926" y="0"/>
                    </a:cubicBezTo>
                    <a:cubicBezTo>
                      <a:pt x="34036" y="0"/>
                      <a:pt x="43853" y="9817"/>
                      <a:pt x="43853" y="21926"/>
                    </a:cubicBezTo>
                    <a:close/>
                  </a:path>
                </a:pathLst>
              </a:custGeom>
              <a:grpFill/>
              <a:ln w="19050" cap="flat">
                <a:solidFill>
                  <a:srgbClr val="171716"/>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89" name="矩形: 圓角化同側角落 88">
                <a:extLst>
                  <a:ext uri="{FF2B5EF4-FFF2-40B4-BE49-F238E27FC236}">
                    <a16:creationId xmlns:a16="http://schemas.microsoft.com/office/drawing/2014/main" id="{8F7A24F5-3D2A-4597-8372-8DCDB8461CF6}"/>
                  </a:ext>
                </a:extLst>
              </p:cNvPr>
              <p:cNvSpPr/>
              <p:nvPr/>
            </p:nvSpPr>
            <p:spPr>
              <a:xfrm flipV="1">
                <a:off x="4922535" y="5623858"/>
                <a:ext cx="895664" cy="1099670"/>
              </a:xfrm>
              <a:prstGeom prst="round2SameRect">
                <a:avLst>
                  <a:gd name="adj1" fmla="val 8603"/>
                  <a:gd name="adj2" fmla="val 0"/>
                </a:avLst>
              </a:prstGeom>
              <a:grpFill/>
              <a:ln w="19050">
                <a:solidFill>
                  <a:srgbClr val="1717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90" name="矩形: 圓角 89">
                <a:extLst>
                  <a:ext uri="{FF2B5EF4-FFF2-40B4-BE49-F238E27FC236}">
                    <a16:creationId xmlns:a16="http://schemas.microsoft.com/office/drawing/2014/main" id="{7CCF3946-C9D8-48C1-80F5-4D20365F2789}"/>
                  </a:ext>
                </a:extLst>
              </p:cNvPr>
              <p:cNvSpPr/>
              <p:nvPr/>
            </p:nvSpPr>
            <p:spPr>
              <a:xfrm>
                <a:off x="5511079" y="5997651"/>
                <a:ext cx="203290" cy="57222"/>
              </a:xfrm>
              <a:prstGeom prst="roundRect">
                <a:avLst/>
              </a:prstGeom>
              <a:grpFill/>
              <a:ln w="19050">
                <a:solidFill>
                  <a:srgbClr val="1717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91" name="直線接點 90">
                <a:extLst>
                  <a:ext uri="{FF2B5EF4-FFF2-40B4-BE49-F238E27FC236}">
                    <a16:creationId xmlns:a16="http://schemas.microsoft.com/office/drawing/2014/main" id="{F3412699-9220-4E79-8FBF-692BCE7A7EEF}"/>
                  </a:ext>
                </a:extLst>
              </p:cNvPr>
              <p:cNvCxnSpPr>
                <a:cxnSpLocks/>
              </p:cNvCxnSpPr>
              <p:nvPr/>
            </p:nvCxnSpPr>
            <p:spPr>
              <a:xfrm>
                <a:off x="4916557" y="6136906"/>
                <a:ext cx="890926" cy="0"/>
              </a:xfrm>
              <a:prstGeom prst="line">
                <a:avLst/>
              </a:prstGeom>
              <a:grpFill/>
              <a:ln w="19050">
                <a:solidFill>
                  <a:srgbClr val="171716"/>
                </a:solidFill>
              </a:ln>
            </p:spPr>
            <p:style>
              <a:lnRef idx="1">
                <a:schemeClr val="accent1"/>
              </a:lnRef>
              <a:fillRef idx="0">
                <a:schemeClr val="accent1"/>
              </a:fillRef>
              <a:effectRef idx="0">
                <a:schemeClr val="accent1"/>
              </a:effectRef>
              <a:fontRef idx="minor">
                <a:schemeClr val="tx1"/>
              </a:fontRef>
            </p:style>
          </p:cxnSp>
          <p:cxnSp>
            <p:nvCxnSpPr>
              <p:cNvPr id="92" name="直線接點 91">
                <a:extLst>
                  <a:ext uri="{FF2B5EF4-FFF2-40B4-BE49-F238E27FC236}">
                    <a16:creationId xmlns:a16="http://schemas.microsoft.com/office/drawing/2014/main" id="{582273B3-1AB4-44B6-9938-094663EA069C}"/>
                  </a:ext>
                </a:extLst>
              </p:cNvPr>
              <p:cNvCxnSpPr>
                <a:cxnSpLocks/>
              </p:cNvCxnSpPr>
              <p:nvPr/>
            </p:nvCxnSpPr>
            <p:spPr>
              <a:xfrm>
                <a:off x="4912659" y="5886822"/>
                <a:ext cx="883823" cy="0"/>
              </a:xfrm>
              <a:prstGeom prst="line">
                <a:avLst/>
              </a:prstGeom>
              <a:grpFill/>
              <a:ln w="19050">
                <a:solidFill>
                  <a:srgbClr val="171716"/>
                </a:solidFill>
              </a:ln>
            </p:spPr>
            <p:style>
              <a:lnRef idx="1">
                <a:schemeClr val="accent1"/>
              </a:lnRef>
              <a:fillRef idx="0">
                <a:schemeClr val="accent1"/>
              </a:fillRef>
              <a:effectRef idx="0">
                <a:schemeClr val="accent1"/>
              </a:effectRef>
              <a:fontRef idx="minor">
                <a:schemeClr val="tx1"/>
              </a:fontRef>
            </p:style>
          </p:cxnSp>
          <p:sp>
            <p:nvSpPr>
              <p:cNvPr id="93" name="手繪多邊形: 圖案 92">
                <a:extLst>
                  <a:ext uri="{FF2B5EF4-FFF2-40B4-BE49-F238E27FC236}">
                    <a16:creationId xmlns:a16="http://schemas.microsoft.com/office/drawing/2014/main" id="{163CA3CD-281B-4003-8FFB-92FA14DA7BF0}"/>
                  </a:ext>
                </a:extLst>
              </p:cNvPr>
              <p:cNvSpPr/>
              <p:nvPr/>
            </p:nvSpPr>
            <p:spPr>
              <a:xfrm>
                <a:off x="5048040" y="6233516"/>
                <a:ext cx="85747" cy="77638"/>
              </a:xfrm>
              <a:custGeom>
                <a:avLst/>
                <a:gdLst>
                  <a:gd name="connsiteX0" fmla="*/ 43853 w 38132"/>
                  <a:gd name="connsiteY0" fmla="*/ 21926 h 38132"/>
                  <a:gd name="connsiteX1" fmla="*/ 21926 w 38132"/>
                  <a:gd name="connsiteY1" fmla="*/ 43853 h 38132"/>
                  <a:gd name="connsiteX2" fmla="*/ 0 w 38132"/>
                  <a:gd name="connsiteY2" fmla="*/ 21926 h 38132"/>
                  <a:gd name="connsiteX3" fmla="*/ 21926 w 38132"/>
                  <a:gd name="connsiteY3" fmla="*/ 0 h 38132"/>
                  <a:gd name="connsiteX4" fmla="*/ 43853 w 38132"/>
                  <a:gd name="connsiteY4" fmla="*/ 21926 h 38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32" h="38132">
                    <a:moveTo>
                      <a:pt x="43853" y="21926"/>
                    </a:moveTo>
                    <a:cubicBezTo>
                      <a:pt x="43853" y="34036"/>
                      <a:pt x="34036" y="43853"/>
                      <a:pt x="21926" y="43853"/>
                    </a:cubicBezTo>
                    <a:cubicBezTo>
                      <a:pt x="9817" y="43853"/>
                      <a:pt x="0" y="34036"/>
                      <a:pt x="0" y="21926"/>
                    </a:cubicBezTo>
                    <a:cubicBezTo>
                      <a:pt x="0" y="9817"/>
                      <a:pt x="9817" y="0"/>
                      <a:pt x="21926" y="0"/>
                    </a:cubicBezTo>
                    <a:cubicBezTo>
                      <a:pt x="34036" y="0"/>
                      <a:pt x="43853" y="9817"/>
                      <a:pt x="43853" y="21926"/>
                    </a:cubicBezTo>
                    <a:close/>
                  </a:path>
                </a:pathLst>
              </a:custGeom>
              <a:grpFill/>
              <a:ln w="19050" cap="flat">
                <a:solidFill>
                  <a:srgbClr val="171716"/>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94" name="矩形: 圓角 93">
                <a:extLst>
                  <a:ext uri="{FF2B5EF4-FFF2-40B4-BE49-F238E27FC236}">
                    <a16:creationId xmlns:a16="http://schemas.microsoft.com/office/drawing/2014/main" id="{C13F076F-E51B-4F15-BA9B-049DEB386D71}"/>
                  </a:ext>
                </a:extLst>
              </p:cNvPr>
              <p:cNvSpPr/>
              <p:nvPr/>
            </p:nvSpPr>
            <p:spPr>
              <a:xfrm>
                <a:off x="5511079" y="6254639"/>
                <a:ext cx="203290" cy="57222"/>
              </a:xfrm>
              <a:prstGeom prst="roundRect">
                <a:avLst/>
              </a:prstGeom>
              <a:grpFill/>
              <a:ln w="19050">
                <a:solidFill>
                  <a:srgbClr val="1717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95" name="直線接點 94">
                <a:extLst>
                  <a:ext uri="{FF2B5EF4-FFF2-40B4-BE49-F238E27FC236}">
                    <a16:creationId xmlns:a16="http://schemas.microsoft.com/office/drawing/2014/main" id="{586FEC30-2223-420D-AA37-0B9EB69AFEA2}"/>
                  </a:ext>
                </a:extLst>
              </p:cNvPr>
              <p:cNvCxnSpPr>
                <a:cxnSpLocks/>
              </p:cNvCxnSpPr>
              <p:nvPr/>
            </p:nvCxnSpPr>
            <p:spPr>
              <a:xfrm>
                <a:off x="4916557" y="6393894"/>
                <a:ext cx="890926" cy="0"/>
              </a:xfrm>
              <a:prstGeom prst="line">
                <a:avLst/>
              </a:prstGeom>
              <a:grpFill/>
              <a:ln w="19050">
                <a:solidFill>
                  <a:srgbClr val="171716"/>
                </a:solidFill>
              </a:ln>
            </p:spPr>
            <p:style>
              <a:lnRef idx="1">
                <a:schemeClr val="accent1"/>
              </a:lnRef>
              <a:fillRef idx="0">
                <a:schemeClr val="accent1"/>
              </a:fillRef>
              <a:effectRef idx="0">
                <a:schemeClr val="accent1"/>
              </a:effectRef>
              <a:fontRef idx="minor">
                <a:schemeClr val="tx1"/>
              </a:fontRef>
            </p:style>
          </p:cxnSp>
        </p:grpSp>
        <p:sp>
          <p:nvSpPr>
            <p:cNvPr id="96" name="文字方塊 95">
              <a:extLst>
                <a:ext uri="{FF2B5EF4-FFF2-40B4-BE49-F238E27FC236}">
                  <a16:creationId xmlns:a16="http://schemas.microsoft.com/office/drawing/2014/main" id="{44CEBF46-6515-42BD-BA49-F54FE5F08DE0}"/>
                </a:ext>
              </a:extLst>
            </p:cNvPr>
            <p:cNvSpPr txBox="1"/>
            <p:nvPr/>
          </p:nvSpPr>
          <p:spPr>
            <a:xfrm>
              <a:off x="1457858" y="3590704"/>
              <a:ext cx="1059747" cy="55399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zh-TW" altLang="en-US" sz="1050" b="1">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Application </a:t>
              </a:r>
            </a:p>
            <a:p>
              <a:pPr algn="ctr"/>
              <a:r>
                <a:rPr lang="zh-TW" altLang="en-US" sz="1050" b="1">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Server</a:t>
              </a:r>
            </a:p>
            <a:p>
              <a:pPr algn="ctr"/>
              <a:endParaRPr lang="zh-TW" altLang="en-US" sz="1050" b="1">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97" name="箭號: 左-右雙向 96">
              <a:extLst>
                <a:ext uri="{FF2B5EF4-FFF2-40B4-BE49-F238E27FC236}">
                  <a16:creationId xmlns:a16="http://schemas.microsoft.com/office/drawing/2014/main" id="{A7F6B35B-0551-49C3-85A8-181CF5599D43}"/>
                </a:ext>
              </a:extLst>
            </p:cNvPr>
            <p:cNvSpPr/>
            <p:nvPr/>
          </p:nvSpPr>
          <p:spPr>
            <a:xfrm>
              <a:off x="2496011" y="2964858"/>
              <a:ext cx="1682475" cy="136362"/>
            </a:xfrm>
            <a:prstGeom prst="leftRight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98" name="文字方塊 97">
              <a:extLst>
                <a:ext uri="{FF2B5EF4-FFF2-40B4-BE49-F238E27FC236}">
                  <a16:creationId xmlns:a16="http://schemas.microsoft.com/office/drawing/2014/main" id="{28E47DF3-A54D-447E-B495-159050EC8822}"/>
                </a:ext>
              </a:extLst>
            </p:cNvPr>
            <p:cNvSpPr txBox="1"/>
            <p:nvPr/>
          </p:nvSpPr>
          <p:spPr>
            <a:xfrm>
              <a:off x="2296407" y="3109672"/>
              <a:ext cx="848458" cy="25391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altLang="zh-TW" sz="120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Initiator</a:t>
              </a:r>
            </a:p>
          </p:txBody>
        </p:sp>
        <p:sp>
          <p:nvSpPr>
            <p:cNvPr id="99" name="箭號: 左-右雙向 98">
              <a:extLst>
                <a:ext uri="{FF2B5EF4-FFF2-40B4-BE49-F238E27FC236}">
                  <a16:creationId xmlns:a16="http://schemas.microsoft.com/office/drawing/2014/main" id="{76AF7357-9914-43CB-8ABD-0230B1590106}"/>
                </a:ext>
              </a:extLst>
            </p:cNvPr>
            <p:cNvSpPr/>
            <p:nvPr/>
          </p:nvSpPr>
          <p:spPr>
            <a:xfrm>
              <a:off x="1878645" y="4291813"/>
              <a:ext cx="2257210" cy="117228"/>
            </a:xfrm>
            <a:prstGeom prst="leftRight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00" name="文字方塊 99">
              <a:extLst>
                <a:ext uri="{FF2B5EF4-FFF2-40B4-BE49-F238E27FC236}">
                  <a16:creationId xmlns:a16="http://schemas.microsoft.com/office/drawing/2014/main" id="{DF136E77-40F6-4884-BC26-282274D251E5}"/>
                </a:ext>
              </a:extLst>
            </p:cNvPr>
            <p:cNvSpPr txBox="1"/>
            <p:nvPr/>
          </p:nvSpPr>
          <p:spPr>
            <a:xfrm>
              <a:off x="2538307" y="4388495"/>
              <a:ext cx="1610716" cy="3924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SMB/NFS/AFP/</a:t>
              </a:r>
              <a:endParaRPr lang="en-US" altLang="zh-TW"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algn="ctr"/>
              <a:r>
                <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FTP/WebDAV</a:t>
              </a:r>
            </a:p>
          </p:txBody>
        </p:sp>
        <p:sp>
          <p:nvSpPr>
            <p:cNvPr id="101" name="文字方塊 100">
              <a:extLst>
                <a:ext uri="{FF2B5EF4-FFF2-40B4-BE49-F238E27FC236}">
                  <a16:creationId xmlns:a16="http://schemas.microsoft.com/office/drawing/2014/main" id="{4A8C5397-E154-4C1D-A66B-3E346CCE75D0}"/>
                </a:ext>
              </a:extLst>
            </p:cNvPr>
            <p:cNvSpPr txBox="1"/>
            <p:nvPr/>
          </p:nvSpPr>
          <p:spPr>
            <a:xfrm>
              <a:off x="3186967" y="3115036"/>
              <a:ext cx="533648" cy="23083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iSCSI</a:t>
              </a:r>
            </a:p>
          </p:txBody>
        </p:sp>
        <p:sp>
          <p:nvSpPr>
            <p:cNvPr id="102" name="文字方塊 101">
              <a:extLst>
                <a:ext uri="{FF2B5EF4-FFF2-40B4-BE49-F238E27FC236}">
                  <a16:creationId xmlns:a16="http://schemas.microsoft.com/office/drawing/2014/main" id="{DACE684E-6EF6-4592-B2F1-0F29F8139B4E}"/>
                </a:ext>
              </a:extLst>
            </p:cNvPr>
            <p:cNvSpPr txBox="1"/>
            <p:nvPr/>
          </p:nvSpPr>
          <p:spPr>
            <a:xfrm>
              <a:off x="539983" y="3481370"/>
              <a:ext cx="700694" cy="23083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altLang="zh-TW" sz="1050" b="1">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Client</a:t>
              </a:r>
              <a:endParaRPr lang="zh-TW" altLang="en-US" sz="1050" b="1">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03" name="箭號: 左-右雙向 102">
              <a:extLst>
                <a:ext uri="{FF2B5EF4-FFF2-40B4-BE49-F238E27FC236}">
                  <a16:creationId xmlns:a16="http://schemas.microsoft.com/office/drawing/2014/main" id="{19772F81-134D-42AF-B149-7AFA8CA0B9CD}"/>
                </a:ext>
              </a:extLst>
            </p:cNvPr>
            <p:cNvSpPr/>
            <p:nvPr/>
          </p:nvSpPr>
          <p:spPr>
            <a:xfrm>
              <a:off x="1185034" y="3128303"/>
              <a:ext cx="469487" cy="122203"/>
            </a:xfrm>
            <a:prstGeom prst="leftRight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nvGrpSpPr>
            <p:cNvPr id="104" name="群組 103">
              <a:extLst>
                <a:ext uri="{FF2B5EF4-FFF2-40B4-BE49-F238E27FC236}">
                  <a16:creationId xmlns:a16="http://schemas.microsoft.com/office/drawing/2014/main" id="{20356C10-92F1-45AD-970E-D7E0ADB6B634}"/>
                </a:ext>
              </a:extLst>
            </p:cNvPr>
            <p:cNvGrpSpPr/>
            <p:nvPr/>
          </p:nvGrpSpPr>
          <p:grpSpPr>
            <a:xfrm>
              <a:off x="1575177" y="1825283"/>
              <a:ext cx="805879" cy="534696"/>
              <a:chOff x="672980" y="1966505"/>
              <a:chExt cx="1057450" cy="651099"/>
            </a:xfrm>
            <a:solidFill>
              <a:srgbClr val="0070C0"/>
            </a:solidFill>
          </p:grpSpPr>
          <p:sp>
            <p:nvSpPr>
              <p:cNvPr id="105" name="手繪多邊形: 圖案 104">
                <a:extLst>
                  <a:ext uri="{FF2B5EF4-FFF2-40B4-BE49-F238E27FC236}">
                    <a16:creationId xmlns:a16="http://schemas.microsoft.com/office/drawing/2014/main" id="{41AD3971-C8DC-43F3-B89A-AAA5341CBC3D}"/>
                  </a:ext>
                </a:extLst>
              </p:cNvPr>
              <p:cNvSpPr/>
              <p:nvPr/>
            </p:nvSpPr>
            <p:spPr>
              <a:xfrm>
                <a:off x="933835" y="1966505"/>
                <a:ext cx="796595" cy="651099"/>
              </a:xfrm>
              <a:custGeom>
                <a:avLst/>
                <a:gdLst>
                  <a:gd name="connsiteX0" fmla="*/ 63593 w 796595"/>
                  <a:gd name="connsiteY0" fmla="*/ 607620 h 651099"/>
                  <a:gd name="connsiteX1" fmla="*/ 733001 w 796595"/>
                  <a:gd name="connsiteY1" fmla="*/ 607620 h 651099"/>
                  <a:gd name="connsiteX2" fmla="*/ 733001 w 796595"/>
                  <a:gd name="connsiteY2" fmla="*/ 651099 h 651099"/>
                  <a:gd name="connsiteX3" fmla="*/ 63593 w 796595"/>
                  <a:gd name="connsiteY3" fmla="*/ 651099 h 651099"/>
                  <a:gd name="connsiteX4" fmla="*/ 63148 w 796595"/>
                  <a:gd name="connsiteY4" fmla="*/ 60404 h 651099"/>
                  <a:gd name="connsiteX5" fmla="*/ 63148 w 796595"/>
                  <a:gd name="connsiteY5" fmla="*/ 464625 h 651099"/>
                  <a:gd name="connsiteX6" fmla="*/ 733390 w 796595"/>
                  <a:gd name="connsiteY6" fmla="*/ 464625 h 651099"/>
                  <a:gd name="connsiteX7" fmla="*/ 733390 w 796595"/>
                  <a:gd name="connsiteY7" fmla="*/ 60404 h 651099"/>
                  <a:gd name="connsiteX8" fmla="*/ 0 w 796595"/>
                  <a:gd name="connsiteY8" fmla="*/ 0 h 651099"/>
                  <a:gd name="connsiteX9" fmla="*/ 796595 w 796595"/>
                  <a:gd name="connsiteY9" fmla="*/ 0 h 651099"/>
                  <a:gd name="connsiteX10" fmla="*/ 796595 w 796595"/>
                  <a:gd name="connsiteY10" fmla="*/ 525032 h 651099"/>
                  <a:gd name="connsiteX11" fmla="*/ 509142 w 796595"/>
                  <a:gd name="connsiteY11" fmla="*/ 525032 h 651099"/>
                  <a:gd name="connsiteX12" fmla="*/ 509142 w 796595"/>
                  <a:gd name="connsiteY12" fmla="*/ 603286 h 651099"/>
                  <a:gd name="connsiteX13" fmla="*/ 287451 w 796595"/>
                  <a:gd name="connsiteY13" fmla="*/ 603286 h 651099"/>
                  <a:gd name="connsiteX14" fmla="*/ 287451 w 796595"/>
                  <a:gd name="connsiteY14" fmla="*/ 525032 h 651099"/>
                  <a:gd name="connsiteX15" fmla="*/ 0 w 796595"/>
                  <a:gd name="connsiteY15" fmla="*/ 525032 h 651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6595" h="651099">
                    <a:moveTo>
                      <a:pt x="63593" y="607620"/>
                    </a:moveTo>
                    <a:lnTo>
                      <a:pt x="733001" y="607620"/>
                    </a:lnTo>
                    <a:lnTo>
                      <a:pt x="733001" y="651099"/>
                    </a:lnTo>
                    <a:lnTo>
                      <a:pt x="63593" y="651099"/>
                    </a:lnTo>
                    <a:close/>
                    <a:moveTo>
                      <a:pt x="63148" y="60404"/>
                    </a:moveTo>
                    <a:lnTo>
                      <a:pt x="63148" y="464625"/>
                    </a:lnTo>
                    <a:lnTo>
                      <a:pt x="733390" y="464625"/>
                    </a:lnTo>
                    <a:lnTo>
                      <a:pt x="733390" y="60404"/>
                    </a:lnTo>
                    <a:close/>
                    <a:moveTo>
                      <a:pt x="0" y="0"/>
                    </a:moveTo>
                    <a:lnTo>
                      <a:pt x="796595" y="0"/>
                    </a:lnTo>
                    <a:lnTo>
                      <a:pt x="796595" y="525032"/>
                    </a:lnTo>
                    <a:lnTo>
                      <a:pt x="509142" y="525032"/>
                    </a:lnTo>
                    <a:lnTo>
                      <a:pt x="509142" y="603286"/>
                    </a:lnTo>
                    <a:lnTo>
                      <a:pt x="287451" y="603286"/>
                    </a:lnTo>
                    <a:lnTo>
                      <a:pt x="287451" y="525032"/>
                    </a:lnTo>
                    <a:lnTo>
                      <a:pt x="0" y="525032"/>
                    </a:lnTo>
                    <a:close/>
                  </a:path>
                </a:pathLst>
              </a:custGeom>
              <a:grpFill/>
              <a:ln w="19050" cap="rnd">
                <a:solidFill>
                  <a:srgbClr val="171716"/>
                </a:solidFill>
                <a:prstDash val="solid"/>
                <a:miter/>
              </a:ln>
            </p:spPr>
            <p:txBody>
              <a:bodyPr wrap="square" rtlCol="0" anchor="ctr">
                <a:noAutofit/>
              </a:bodyPr>
              <a:lstStyle/>
              <a:p>
                <a:endParaRPr lang="zh-TW" altLang="en-US">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06" name="手繪多邊形: 圖案 105">
                <a:extLst>
                  <a:ext uri="{FF2B5EF4-FFF2-40B4-BE49-F238E27FC236}">
                    <a16:creationId xmlns:a16="http://schemas.microsoft.com/office/drawing/2014/main" id="{AF47F711-4AE4-4172-854A-C956752F2A64}"/>
                  </a:ext>
                </a:extLst>
              </p:cNvPr>
              <p:cNvSpPr/>
              <p:nvPr/>
            </p:nvSpPr>
            <p:spPr>
              <a:xfrm>
                <a:off x="672980" y="2002209"/>
                <a:ext cx="269504" cy="586820"/>
              </a:xfrm>
              <a:custGeom>
                <a:avLst/>
                <a:gdLst>
                  <a:gd name="connsiteX0" fmla="*/ 52181 w 269504"/>
                  <a:gd name="connsiteY0" fmla="*/ 469456 h 586820"/>
                  <a:gd name="connsiteX1" fmla="*/ 52181 w 269504"/>
                  <a:gd name="connsiteY1" fmla="*/ 508565 h 586820"/>
                  <a:gd name="connsiteX2" fmla="*/ 213024 w 269504"/>
                  <a:gd name="connsiteY2" fmla="*/ 508565 h 586820"/>
                  <a:gd name="connsiteX3" fmla="*/ 213024 w 269504"/>
                  <a:gd name="connsiteY3" fmla="*/ 469456 h 586820"/>
                  <a:gd name="connsiteX4" fmla="*/ 52181 w 269504"/>
                  <a:gd name="connsiteY4" fmla="*/ 397738 h 586820"/>
                  <a:gd name="connsiteX5" fmla="*/ 52181 w 269504"/>
                  <a:gd name="connsiteY5" fmla="*/ 436847 h 586820"/>
                  <a:gd name="connsiteX6" fmla="*/ 213024 w 269504"/>
                  <a:gd name="connsiteY6" fmla="*/ 436847 h 586820"/>
                  <a:gd name="connsiteX7" fmla="*/ 213024 w 269504"/>
                  <a:gd name="connsiteY7" fmla="*/ 397738 h 586820"/>
                  <a:gd name="connsiteX8" fmla="*/ 52181 w 269504"/>
                  <a:gd name="connsiteY8" fmla="*/ 256468 h 586820"/>
                  <a:gd name="connsiteX9" fmla="*/ 52181 w 269504"/>
                  <a:gd name="connsiteY9" fmla="*/ 365129 h 586820"/>
                  <a:gd name="connsiteX10" fmla="*/ 213024 w 269504"/>
                  <a:gd name="connsiteY10" fmla="*/ 365129 h 586820"/>
                  <a:gd name="connsiteX11" fmla="*/ 213024 w 269504"/>
                  <a:gd name="connsiteY11" fmla="*/ 256468 h 586820"/>
                  <a:gd name="connsiteX12" fmla="*/ 68469 w 269504"/>
                  <a:gd name="connsiteY12" fmla="*/ 203203 h 586820"/>
                  <a:gd name="connsiteX13" fmla="*/ 56516 w 269504"/>
                  <a:gd name="connsiteY13" fmla="*/ 215156 h 586820"/>
                  <a:gd name="connsiteX14" fmla="*/ 68469 w 269504"/>
                  <a:gd name="connsiteY14" fmla="*/ 227109 h 586820"/>
                  <a:gd name="connsiteX15" fmla="*/ 80422 w 269504"/>
                  <a:gd name="connsiteY15" fmla="*/ 215156 h 586820"/>
                  <a:gd name="connsiteX16" fmla="*/ 68469 w 269504"/>
                  <a:gd name="connsiteY16" fmla="*/ 203203 h 586820"/>
                  <a:gd name="connsiteX17" fmla="*/ 0 w 269504"/>
                  <a:gd name="connsiteY17" fmla="*/ 0 h 586820"/>
                  <a:gd name="connsiteX18" fmla="*/ 269504 w 269504"/>
                  <a:gd name="connsiteY18" fmla="*/ 0 h 586820"/>
                  <a:gd name="connsiteX19" fmla="*/ 269504 w 269504"/>
                  <a:gd name="connsiteY19" fmla="*/ 586820 h 586820"/>
                  <a:gd name="connsiteX20" fmla="*/ 0 w 269504"/>
                  <a:gd name="connsiteY20" fmla="*/ 586820 h 58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9504" h="586820">
                    <a:moveTo>
                      <a:pt x="52181" y="469456"/>
                    </a:moveTo>
                    <a:lnTo>
                      <a:pt x="52181" y="508565"/>
                    </a:lnTo>
                    <a:lnTo>
                      <a:pt x="213024" y="508565"/>
                    </a:lnTo>
                    <a:lnTo>
                      <a:pt x="213024" y="469456"/>
                    </a:lnTo>
                    <a:close/>
                    <a:moveTo>
                      <a:pt x="52181" y="397738"/>
                    </a:moveTo>
                    <a:lnTo>
                      <a:pt x="52181" y="436847"/>
                    </a:lnTo>
                    <a:lnTo>
                      <a:pt x="213024" y="436847"/>
                    </a:lnTo>
                    <a:lnTo>
                      <a:pt x="213024" y="397738"/>
                    </a:lnTo>
                    <a:close/>
                    <a:moveTo>
                      <a:pt x="52181" y="256468"/>
                    </a:moveTo>
                    <a:lnTo>
                      <a:pt x="52181" y="365129"/>
                    </a:lnTo>
                    <a:lnTo>
                      <a:pt x="213024" y="365129"/>
                    </a:lnTo>
                    <a:lnTo>
                      <a:pt x="213024" y="256468"/>
                    </a:lnTo>
                    <a:close/>
                    <a:moveTo>
                      <a:pt x="68469" y="203203"/>
                    </a:moveTo>
                    <a:cubicBezTo>
                      <a:pt x="61867" y="203203"/>
                      <a:pt x="56516" y="208554"/>
                      <a:pt x="56516" y="215156"/>
                    </a:cubicBezTo>
                    <a:cubicBezTo>
                      <a:pt x="56516" y="221758"/>
                      <a:pt x="61867" y="227109"/>
                      <a:pt x="68469" y="227109"/>
                    </a:cubicBezTo>
                    <a:cubicBezTo>
                      <a:pt x="75070" y="227109"/>
                      <a:pt x="80422" y="221758"/>
                      <a:pt x="80422" y="215156"/>
                    </a:cubicBezTo>
                    <a:cubicBezTo>
                      <a:pt x="80422" y="208554"/>
                      <a:pt x="75070" y="203203"/>
                      <a:pt x="68469" y="203203"/>
                    </a:cubicBezTo>
                    <a:close/>
                    <a:moveTo>
                      <a:pt x="0" y="0"/>
                    </a:moveTo>
                    <a:lnTo>
                      <a:pt x="269504" y="0"/>
                    </a:lnTo>
                    <a:lnTo>
                      <a:pt x="269504" y="586820"/>
                    </a:lnTo>
                    <a:lnTo>
                      <a:pt x="0" y="586820"/>
                    </a:lnTo>
                    <a:close/>
                  </a:path>
                </a:pathLst>
              </a:custGeom>
              <a:grpFill/>
              <a:ln w="19050" cap="flat">
                <a:solidFill>
                  <a:srgbClr val="171716"/>
                </a:solidFill>
                <a:prstDash val="solid"/>
                <a:miter/>
              </a:ln>
            </p:spPr>
            <p:txBody>
              <a:bodyPr wrap="square" rtlCol="0" anchor="ctr">
                <a:noAutofit/>
              </a:bodyPr>
              <a:lstStyle/>
              <a:p>
                <a:endParaRPr lang="zh-TW" altLang="en-US">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grpSp>
          <p:nvGrpSpPr>
            <p:cNvPr id="107" name="群組 106">
              <a:extLst>
                <a:ext uri="{FF2B5EF4-FFF2-40B4-BE49-F238E27FC236}">
                  <a16:creationId xmlns:a16="http://schemas.microsoft.com/office/drawing/2014/main" id="{B15CA9CA-5CC0-46AE-87C5-8322664E1FCC}"/>
                </a:ext>
              </a:extLst>
            </p:cNvPr>
            <p:cNvGrpSpPr/>
            <p:nvPr/>
          </p:nvGrpSpPr>
          <p:grpSpPr>
            <a:xfrm>
              <a:off x="383684" y="2868642"/>
              <a:ext cx="789791" cy="573797"/>
              <a:chOff x="4219147" y="3532915"/>
              <a:chExt cx="1243059" cy="854781"/>
            </a:xfrm>
            <a:solidFill>
              <a:srgbClr val="0070C0"/>
            </a:solidFill>
          </p:grpSpPr>
          <p:pic>
            <p:nvPicPr>
              <p:cNvPr id="108" name="圖形 107">
                <a:extLst>
                  <a:ext uri="{FF2B5EF4-FFF2-40B4-BE49-F238E27FC236}">
                    <a16:creationId xmlns:a16="http://schemas.microsoft.com/office/drawing/2014/main" id="{9D80EF5A-A6EF-4661-A44F-B24B1E6202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66831" y="3532915"/>
                <a:ext cx="1095375" cy="847725"/>
              </a:xfrm>
              <a:prstGeom prst="rect">
                <a:avLst/>
              </a:prstGeom>
            </p:spPr>
          </p:pic>
          <p:pic>
            <p:nvPicPr>
              <p:cNvPr id="109" name="圖形 108">
                <a:extLst>
                  <a:ext uri="{FF2B5EF4-FFF2-40B4-BE49-F238E27FC236}">
                    <a16:creationId xmlns:a16="http://schemas.microsoft.com/office/drawing/2014/main" id="{8A63BDDA-0771-4048-8ED7-B2A05AB6CCC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19147" y="3971490"/>
                <a:ext cx="462454" cy="416206"/>
              </a:xfrm>
              <a:prstGeom prst="rect">
                <a:avLst/>
              </a:prstGeom>
            </p:spPr>
          </p:pic>
        </p:grpSp>
        <p:sp>
          <p:nvSpPr>
            <p:cNvPr id="110" name="矩形 109">
              <a:extLst>
                <a:ext uri="{FF2B5EF4-FFF2-40B4-BE49-F238E27FC236}">
                  <a16:creationId xmlns:a16="http://schemas.microsoft.com/office/drawing/2014/main" id="{32CFE8AF-09AF-45DC-99B6-A8EFCD1C1851}"/>
                </a:ext>
              </a:extLst>
            </p:cNvPr>
            <p:cNvSpPr/>
            <p:nvPr/>
          </p:nvSpPr>
          <p:spPr>
            <a:xfrm>
              <a:off x="7554765" y="2681331"/>
              <a:ext cx="723276" cy="415498"/>
            </a:xfrm>
            <a:prstGeom prst="rect">
              <a:avLst/>
            </a:prstGeom>
          </p:spPr>
          <p:txBody>
            <a:bodyPr wrap="none">
              <a:spAutoFit/>
            </a:bodyPr>
            <a:lstStyle/>
            <a:p>
              <a:pPr algn="ctr"/>
              <a:r>
                <a:rPr lang="zh-TW" altLang="en-US" sz="1050" b="1">
                  <a:solidFill>
                    <a:schemeClr val="accent6"/>
                  </a:solidFill>
                  <a:latin typeface="Arial" panose="020B0604020202020204" pitchFamily="34" charset="0"/>
                  <a:ea typeface="微軟正黑體" panose="020B0604030504040204" pitchFamily="34" charset="-120"/>
                  <a:sym typeface="Arial" panose="020B0604020202020204" pitchFamily="34" charset="0"/>
                </a:rPr>
                <a:t>雲端物件</a:t>
              </a:r>
              <a:endParaRPr lang="en-US" altLang="zh-TW" sz="1050" b="1">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a:p>
              <a:pPr algn="ctr"/>
              <a:r>
                <a:rPr lang="zh-TW" altLang="en-US" sz="1050" b="1">
                  <a:solidFill>
                    <a:schemeClr val="accent6"/>
                  </a:solidFill>
                  <a:latin typeface="Arial" panose="020B0604020202020204" pitchFamily="34" charset="0"/>
                  <a:ea typeface="微軟正黑體" panose="020B0604030504040204" pitchFamily="34" charset="-120"/>
                  <a:sym typeface="Arial" panose="020B0604020202020204" pitchFamily="34" charset="0"/>
                </a:rPr>
                <a:t>儲存空間</a:t>
              </a:r>
              <a:endParaRPr lang="en-US" altLang="zh-TW" sz="1050" b="1">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111" name="群組 110">
              <a:extLst>
                <a:ext uri="{FF2B5EF4-FFF2-40B4-BE49-F238E27FC236}">
                  <a16:creationId xmlns:a16="http://schemas.microsoft.com/office/drawing/2014/main" id="{A4FABC70-6EB5-48E3-A742-6CDCCAFE134E}"/>
                </a:ext>
              </a:extLst>
            </p:cNvPr>
            <p:cNvGrpSpPr/>
            <p:nvPr/>
          </p:nvGrpSpPr>
          <p:grpSpPr>
            <a:xfrm>
              <a:off x="7361471" y="3231376"/>
              <a:ext cx="1087499" cy="758790"/>
              <a:chOff x="6134382" y="1540701"/>
              <a:chExt cx="4347102" cy="3033140"/>
            </a:xfrm>
          </p:grpSpPr>
          <p:grpSp>
            <p:nvGrpSpPr>
              <p:cNvPr id="112" name="群組 111">
                <a:extLst>
                  <a:ext uri="{FF2B5EF4-FFF2-40B4-BE49-F238E27FC236}">
                    <a16:creationId xmlns:a16="http://schemas.microsoft.com/office/drawing/2014/main" id="{2AABE686-FEBF-45CF-AF3E-3F1984825D7F}"/>
                  </a:ext>
                </a:extLst>
              </p:cNvPr>
              <p:cNvGrpSpPr/>
              <p:nvPr/>
            </p:nvGrpSpPr>
            <p:grpSpPr>
              <a:xfrm>
                <a:off x="6134382" y="1540701"/>
                <a:ext cx="4347102" cy="3013137"/>
                <a:chOff x="2426218" y="335742"/>
                <a:chExt cx="7276477" cy="5043588"/>
              </a:xfrm>
            </p:grpSpPr>
            <p:pic>
              <p:nvPicPr>
                <p:cNvPr id="116" name="圖形 115">
                  <a:extLst>
                    <a:ext uri="{FF2B5EF4-FFF2-40B4-BE49-F238E27FC236}">
                      <a16:creationId xmlns:a16="http://schemas.microsoft.com/office/drawing/2014/main" id="{4DF2036C-9D66-442B-971D-124CC2306DAA}"/>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2847477" y="335742"/>
                  <a:ext cx="6258560" cy="4326014"/>
                </a:xfrm>
                <a:prstGeom prst="rect">
                  <a:avLst/>
                </a:prstGeom>
              </p:spPr>
            </p:pic>
            <p:sp>
              <p:nvSpPr>
                <p:cNvPr id="117" name="矩形 116">
                  <a:extLst>
                    <a:ext uri="{FF2B5EF4-FFF2-40B4-BE49-F238E27FC236}">
                      <a16:creationId xmlns:a16="http://schemas.microsoft.com/office/drawing/2014/main" id="{1E3F8B9B-153C-4A33-9DAF-3C036FC10B06}"/>
                    </a:ext>
                  </a:extLst>
                </p:cNvPr>
                <p:cNvSpPr/>
                <p:nvPr/>
              </p:nvSpPr>
              <p:spPr>
                <a:xfrm>
                  <a:off x="5499237" y="3905909"/>
                  <a:ext cx="243840" cy="243840"/>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18" name="矩形 117">
                  <a:extLst>
                    <a:ext uri="{FF2B5EF4-FFF2-40B4-BE49-F238E27FC236}">
                      <a16:creationId xmlns:a16="http://schemas.microsoft.com/office/drawing/2014/main" id="{12DA04C7-8155-4130-8EE3-96D5D01B5C84}"/>
                    </a:ext>
                  </a:extLst>
                </p:cNvPr>
                <p:cNvSpPr/>
                <p:nvPr/>
              </p:nvSpPr>
              <p:spPr>
                <a:xfrm>
                  <a:off x="5946277" y="3905909"/>
                  <a:ext cx="243840" cy="243840"/>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19" name="矩形 118">
                  <a:extLst>
                    <a:ext uri="{FF2B5EF4-FFF2-40B4-BE49-F238E27FC236}">
                      <a16:creationId xmlns:a16="http://schemas.microsoft.com/office/drawing/2014/main" id="{71A129DA-BCD2-4AC4-AA6F-92DD16CAD0E3}"/>
                    </a:ext>
                  </a:extLst>
                </p:cNvPr>
                <p:cNvSpPr/>
                <p:nvPr/>
              </p:nvSpPr>
              <p:spPr>
                <a:xfrm>
                  <a:off x="6403477" y="3905909"/>
                  <a:ext cx="243840" cy="243840"/>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120" name="群組 119">
                  <a:extLst>
                    <a:ext uri="{FF2B5EF4-FFF2-40B4-BE49-F238E27FC236}">
                      <a16:creationId xmlns:a16="http://schemas.microsoft.com/office/drawing/2014/main" id="{FAFB622F-FD16-40BA-9D14-749591705131}"/>
                    </a:ext>
                  </a:extLst>
                </p:cNvPr>
                <p:cNvGrpSpPr/>
                <p:nvPr/>
              </p:nvGrpSpPr>
              <p:grpSpPr>
                <a:xfrm>
                  <a:off x="2426218" y="4123037"/>
                  <a:ext cx="1071485" cy="1071480"/>
                  <a:chOff x="551616" y="5265594"/>
                  <a:chExt cx="222492" cy="222491"/>
                </a:xfrm>
              </p:grpSpPr>
              <p:sp>
                <p:nvSpPr>
                  <p:cNvPr id="128" name="手繪多邊形: 圖案 127">
                    <a:extLst>
                      <a:ext uri="{FF2B5EF4-FFF2-40B4-BE49-F238E27FC236}">
                        <a16:creationId xmlns:a16="http://schemas.microsoft.com/office/drawing/2014/main" id="{BA90075B-5E3D-439F-8110-3B581D814500}"/>
                      </a:ext>
                    </a:extLst>
                  </p:cNvPr>
                  <p:cNvSpPr/>
                  <p:nvPr/>
                </p:nvSpPr>
                <p:spPr>
                  <a:xfrm>
                    <a:off x="731494"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29" name="手繪多邊形: 圖案 128">
                    <a:extLst>
                      <a:ext uri="{FF2B5EF4-FFF2-40B4-BE49-F238E27FC236}">
                        <a16:creationId xmlns:a16="http://schemas.microsoft.com/office/drawing/2014/main" id="{4DE56672-0D7E-4835-9842-C215382FBE1E}"/>
                      </a:ext>
                    </a:extLst>
                  </p:cNvPr>
                  <p:cNvSpPr/>
                  <p:nvPr/>
                </p:nvSpPr>
                <p:spPr>
                  <a:xfrm>
                    <a:off x="64157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0" name="手繪多邊形: 圖案 129">
                    <a:extLst>
                      <a:ext uri="{FF2B5EF4-FFF2-40B4-BE49-F238E27FC236}">
                        <a16:creationId xmlns:a16="http://schemas.microsoft.com/office/drawing/2014/main" id="{E7EECDA9-A1F2-49F7-995E-FFB67D6B25B5}"/>
                      </a:ext>
                    </a:extLst>
                  </p:cNvPr>
                  <p:cNvSpPr/>
                  <p:nvPr/>
                </p:nvSpPr>
                <p:spPr>
                  <a:xfrm>
                    <a:off x="731494" y="5355509"/>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1" name="手繪多邊形: 圖案 130">
                    <a:extLst>
                      <a:ext uri="{FF2B5EF4-FFF2-40B4-BE49-F238E27FC236}">
                        <a16:creationId xmlns:a16="http://schemas.microsoft.com/office/drawing/2014/main" id="{5AB3E2AB-0657-43C1-B180-ACCB45859520}"/>
                      </a:ext>
                    </a:extLst>
                  </p:cNvPr>
                  <p:cNvSpPr/>
                  <p:nvPr/>
                </p:nvSpPr>
                <p:spPr>
                  <a:xfrm>
                    <a:off x="64157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2" name="手繪多邊形: 圖案 131">
                    <a:extLst>
                      <a:ext uri="{FF2B5EF4-FFF2-40B4-BE49-F238E27FC236}">
                        <a16:creationId xmlns:a16="http://schemas.microsoft.com/office/drawing/2014/main" id="{CF68CB94-ED22-4C8E-BDA6-A09D425416C7}"/>
                      </a:ext>
                    </a:extLst>
                  </p:cNvPr>
                  <p:cNvSpPr/>
                  <p:nvPr/>
                </p:nvSpPr>
                <p:spPr>
                  <a:xfrm>
                    <a:off x="731494" y="5445471"/>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3" name="手繪多邊形: 圖案 132">
                    <a:extLst>
                      <a:ext uri="{FF2B5EF4-FFF2-40B4-BE49-F238E27FC236}">
                        <a16:creationId xmlns:a16="http://schemas.microsoft.com/office/drawing/2014/main" id="{2D6C7466-263F-460F-8A11-BE3B7E59667E}"/>
                      </a:ext>
                    </a:extLst>
                  </p:cNvPr>
                  <p:cNvSpPr/>
                  <p:nvPr/>
                </p:nvSpPr>
                <p:spPr>
                  <a:xfrm>
                    <a:off x="551616"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21" name="群組 120">
                  <a:extLst>
                    <a:ext uri="{FF2B5EF4-FFF2-40B4-BE49-F238E27FC236}">
                      <a16:creationId xmlns:a16="http://schemas.microsoft.com/office/drawing/2014/main" id="{EA9FE858-176D-4F7C-B36A-8373CC7FEE3C}"/>
                    </a:ext>
                  </a:extLst>
                </p:cNvPr>
                <p:cNvGrpSpPr/>
                <p:nvPr/>
              </p:nvGrpSpPr>
              <p:grpSpPr>
                <a:xfrm>
                  <a:off x="8614059" y="4290924"/>
                  <a:ext cx="1088636" cy="1088406"/>
                  <a:chOff x="1385335" y="5265594"/>
                  <a:chExt cx="222540" cy="222492"/>
                </a:xfrm>
              </p:grpSpPr>
              <p:sp>
                <p:nvSpPr>
                  <p:cNvPr id="122" name="手繪多邊形: 圖案 121">
                    <a:extLst>
                      <a:ext uri="{FF2B5EF4-FFF2-40B4-BE49-F238E27FC236}">
                        <a16:creationId xmlns:a16="http://schemas.microsoft.com/office/drawing/2014/main" id="{571596EE-A165-4B30-A5A9-10DEC7D8A421}"/>
                      </a:ext>
                    </a:extLst>
                  </p:cNvPr>
                  <p:cNvSpPr/>
                  <p:nvPr/>
                </p:nvSpPr>
                <p:spPr>
                  <a:xfrm>
                    <a:off x="1385335"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23" name="手繪多邊形: 圖案 122">
                    <a:extLst>
                      <a:ext uri="{FF2B5EF4-FFF2-40B4-BE49-F238E27FC236}">
                        <a16:creationId xmlns:a16="http://schemas.microsoft.com/office/drawing/2014/main" id="{EF95184F-82A8-4A66-94B6-55283C22AFD9}"/>
                      </a:ext>
                    </a:extLst>
                  </p:cNvPr>
                  <p:cNvSpPr/>
                  <p:nvPr/>
                </p:nvSpPr>
                <p:spPr>
                  <a:xfrm>
                    <a:off x="147529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24" name="手繪多邊形: 圖案 123">
                    <a:extLst>
                      <a:ext uri="{FF2B5EF4-FFF2-40B4-BE49-F238E27FC236}">
                        <a16:creationId xmlns:a16="http://schemas.microsoft.com/office/drawing/2014/main" id="{2B9C0C2A-7BB4-4645-B1F8-266560FB38E7}"/>
                      </a:ext>
                    </a:extLst>
                  </p:cNvPr>
                  <p:cNvSpPr/>
                  <p:nvPr/>
                </p:nvSpPr>
                <p:spPr>
                  <a:xfrm>
                    <a:off x="1385335"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25" name="手繪多邊形: 圖案 124">
                    <a:extLst>
                      <a:ext uri="{FF2B5EF4-FFF2-40B4-BE49-F238E27FC236}">
                        <a16:creationId xmlns:a16="http://schemas.microsoft.com/office/drawing/2014/main" id="{C451364F-2A2E-4FF5-8061-98294CF97CF5}"/>
                      </a:ext>
                    </a:extLst>
                  </p:cNvPr>
                  <p:cNvSpPr/>
                  <p:nvPr/>
                </p:nvSpPr>
                <p:spPr>
                  <a:xfrm>
                    <a:off x="147529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26" name="手繪多邊形: 圖案 125">
                    <a:extLst>
                      <a:ext uri="{FF2B5EF4-FFF2-40B4-BE49-F238E27FC236}">
                        <a16:creationId xmlns:a16="http://schemas.microsoft.com/office/drawing/2014/main" id="{5A5EE5FB-9F76-4BCC-8C99-D9AE7AF1A148}"/>
                      </a:ext>
                    </a:extLst>
                  </p:cNvPr>
                  <p:cNvSpPr/>
                  <p:nvPr/>
                </p:nvSpPr>
                <p:spPr>
                  <a:xfrm>
                    <a:off x="1385335" y="5445472"/>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27" name="手繪多邊形: 圖案 126">
                    <a:extLst>
                      <a:ext uri="{FF2B5EF4-FFF2-40B4-BE49-F238E27FC236}">
                        <a16:creationId xmlns:a16="http://schemas.microsoft.com/office/drawing/2014/main" id="{1C0F1E23-FA43-420E-9025-40AB1E722E92}"/>
                      </a:ext>
                    </a:extLst>
                  </p:cNvPr>
                  <p:cNvSpPr/>
                  <p:nvPr/>
                </p:nvSpPr>
                <p:spPr>
                  <a:xfrm>
                    <a:off x="1565261"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grpSp>
          </p:grpSp>
          <p:sp>
            <p:nvSpPr>
              <p:cNvPr id="113" name="矩形 112">
                <a:extLst>
                  <a:ext uri="{FF2B5EF4-FFF2-40B4-BE49-F238E27FC236}">
                    <a16:creationId xmlns:a16="http://schemas.microsoft.com/office/drawing/2014/main" id="{214C44FE-B0D2-49B6-AEFD-973540790E37}"/>
                  </a:ext>
                </a:extLst>
              </p:cNvPr>
              <p:cNvSpPr/>
              <p:nvPr/>
            </p:nvSpPr>
            <p:spPr>
              <a:xfrm>
                <a:off x="7019442" y="4125683"/>
                <a:ext cx="448158" cy="448158"/>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14" name="矩形 113">
                <a:extLst>
                  <a:ext uri="{FF2B5EF4-FFF2-40B4-BE49-F238E27FC236}">
                    <a16:creationId xmlns:a16="http://schemas.microsoft.com/office/drawing/2014/main" id="{BB491C29-03F6-4585-ACC3-B55775E1F282}"/>
                  </a:ext>
                </a:extLst>
              </p:cNvPr>
              <p:cNvSpPr/>
              <p:nvPr/>
            </p:nvSpPr>
            <p:spPr>
              <a:xfrm>
                <a:off x="8077200" y="4125683"/>
                <a:ext cx="448158" cy="448158"/>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15" name="矩形 114">
                <a:extLst>
                  <a:ext uri="{FF2B5EF4-FFF2-40B4-BE49-F238E27FC236}">
                    <a16:creationId xmlns:a16="http://schemas.microsoft.com/office/drawing/2014/main" id="{7629681A-CDC5-43BB-920B-FB322B823B16}"/>
                  </a:ext>
                </a:extLst>
              </p:cNvPr>
              <p:cNvSpPr/>
              <p:nvPr/>
            </p:nvSpPr>
            <p:spPr>
              <a:xfrm>
                <a:off x="9067800" y="4125683"/>
                <a:ext cx="448158" cy="448158"/>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34" name="圖形 211">
              <a:extLst>
                <a:ext uri="{FF2B5EF4-FFF2-40B4-BE49-F238E27FC236}">
                  <a16:creationId xmlns:a16="http://schemas.microsoft.com/office/drawing/2014/main" id="{AFCE338B-F2BF-482E-9EFD-26A732A28E57}"/>
                </a:ext>
              </a:extLst>
            </p:cNvPr>
            <p:cNvGrpSpPr/>
            <p:nvPr/>
          </p:nvGrpSpPr>
          <p:grpSpPr>
            <a:xfrm>
              <a:off x="7677739" y="3477967"/>
              <a:ext cx="172020" cy="210110"/>
              <a:chOff x="6880167" y="2925402"/>
              <a:chExt cx="551412" cy="630183"/>
            </a:xfrm>
            <a:solidFill>
              <a:schemeClr val="tx1"/>
            </a:solidFill>
          </p:grpSpPr>
          <p:sp>
            <p:nvSpPr>
              <p:cNvPr id="135" name="手繪多邊形: 圖案 134">
                <a:extLst>
                  <a:ext uri="{FF2B5EF4-FFF2-40B4-BE49-F238E27FC236}">
                    <a16:creationId xmlns:a16="http://schemas.microsoft.com/office/drawing/2014/main" id="{A4571FD9-43F3-4AE9-876B-26ABDF918C35}"/>
                  </a:ext>
                </a:extLst>
              </p:cNvPr>
              <p:cNvSpPr/>
              <p:nvPr/>
            </p:nvSpPr>
            <p:spPr>
              <a:xfrm>
                <a:off x="6880167" y="2925402"/>
                <a:ext cx="551412" cy="630183"/>
              </a:xfrm>
              <a:custGeom>
                <a:avLst/>
                <a:gdLst>
                  <a:gd name="connsiteX0" fmla="*/ 278294 w 551412"/>
                  <a:gd name="connsiteY0" fmla="*/ 636935 h 630182"/>
                  <a:gd name="connsiteX1" fmla="*/ 0 w 551412"/>
                  <a:gd name="connsiteY1" fmla="*/ 536443 h 630182"/>
                  <a:gd name="connsiteX2" fmla="*/ 0 w 551412"/>
                  <a:gd name="connsiteY2" fmla="*/ 77873 h 630182"/>
                  <a:gd name="connsiteX3" fmla="*/ 278294 w 551412"/>
                  <a:gd name="connsiteY3" fmla="*/ 0 h 630182"/>
                  <a:gd name="connsiteX4" fmla="*/ 556589 w 551412"/>
                  <a:gd name="connsiteY4" fmla="*/ 77873 h 630182"/>
                  <a:gd name="connsiteX5" fmla="*/ 556589 w 551412"/>
                  <a:gd name="connsiteY5" fmla="*/ 536443 h 630182"/>
                  <a:gd name="connsiteX6" fmla="*/ 278294 w 551412"/>
                  <a:gd name="connsiteY6" fmla="*/ 636935 h 630182"/>
                  <a:gd name="connsiteX7" fmla="*/ 22507 w 551412"/>
                  <a:gd name="connsiteY7" fmla="*/ 110732 h 630182"/>
                  <a:gd name="connsiteX8" fmla="*/ 22507 w 551412"/>
                  <a:gd name="connsiteY8" fmla="*/ 536556 h 630182"/>
                  <a:gd name="connsiteX9" fmla="*/ 278294 w 551412"/>
                  <a:gd name="connsiteY9" fmla="*/ 614428 h 630182"/>
                  <a:gd name="connsiteX10" fmla="*/ 534082 w 551412"/>
                  <a:gd name="connsiteY10" fmla="*/ 536556 h 630182"/>
                  <a:gd name="connsiteX11" fmla="*/ 534082 w 551412"/>
                  <a:gd name="connsiteY11" fmla="*/ 110732 h 630182"/>
                  <a:gd name="connsiteX12" fmla="*/ 278294 w 551412"/>
                  <a:gd name="connsiteY12" fmla="*/ 155858 h 630182"/>
                  <a:gd name="connsiteX13" fmla="*/ 22507 w 551412"/>
                  <a:gd name="connsiteY13" fmla="*/ 110732 h 630182"/>
                  <a:gd name="connsiteX14" fmla="*/ 278294 w 551412"/>
                  <a:gd name="connsiteY14" fmla="*/ 22507 h 630182"/>
                  <a:gd name="connsiteX15" fmla="*/ 22507 w 551412"/>
                  <a:gd name="connsiteY15" fmla="*/ 77873 h 630182"/>
                  <a:gd name="connsiteX16" fmla="*/ 278294 w 551412"/>
                  <a:gd name="connsiteY16" fmla="*/ 133239 h 630182"/>
                  <a:gd name="connsiteX17" fmla="*/ 534082 w 551412"/>
                  <a:gd name="connsiteY17" fmla="*/ 77873 h 630182"/>
                  <a:gd name="connsiteX18" fmla="*/ 278294 w 551412"/>
                  <a:gd name="connsiteY18" fmla="*/ 22507 h 63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1412" h="630182">
                    <a:moveTo>
                      <a:pt x="278294" y="636935"/>
                    </a:moveTo>
                    <a:cubicBezTo>
                      <a:pt x="137853" y="636935"/>
                      <a:pt x="0" y="587195"/>
                      <a:pt x="0" y="536443"/>
                    </a:cubicBezTo>
                    <a:lnTo>
                      <a:pt x="0" y="77873"/>
                    </a:lnTo>
                    <a:cubicBezTo>
                      <a:pt x="0" y="26783"/>
                      <a:pt x="139991" y="0"/>
                      <a:pt x="278294" y="0"/>
                    </a:cubicBezTo>
                    <a:cubicBezTo>
                      <a:pt x="416597" y="0"/>
                      <a:pt x="556589" y="26783"/>
                      <a:pt x="556589" y="77873"/>
                    </a:cubicBezTo>
                    <a:lnTo>
                      <a:pt x="556589" y="536443"/>
                    </a:lnTo>
                    <a:cubicBezTo>
                      <a:pt x="556589" y="587195"/>
                      <a:pt x="418736" y="636935"/>
                      <a:pt x="278294" y="636935"/>
                    </a:cubicBezTo>
                    <a:close/>
                    <a:moveTo>
                      <a:pt x="22507" y="110732"/>
                    </a:moveTo>
                    <a:lnTo>
                      <a:pt x="22507" y="536556"/>
                    </a:lnTo>
                    <a:cubicBezTo>
                      <a:pt x="22507" y="559062"/>
                      <a:pt x="124462" y="614428"/>
                      <a:pt x="278294" y="614428"/>
                    </a:cubicBezTo>
                    <a:cubicBezTo>
                      <a:pt x="432127" y="614428"/>
                      <a:pt x="534082" y="558950"/>
                      <a:pt x="534082" y="536556"/>
                    </a:cubicBezTo>
                    <a:lnTo>
                      <a:pt x="534082" y="110732"/>
                    </a:lnTo>
                    <a:cubicBezTo>
                      <a:pt x="489069" y="140441"/>
                      <a:pt x="383175" y="155858"/>
                      <a:pt x="278294" y="155858"/>
                    </a:cubicBezTo>
                    <a:cubicBezTo>
                      <a:pt x="173413" y="155858"/>
                      <a:pt x="67520" y="140441"/>
                      <a:pt x="22507" y="110732"/>
                    </a:cubicBezTo>
                    <a:close/>
                    <a:moveTo>
                      <a:pt x="278294" y="22507"/>
                    </a:moveTo>
                    <a:cubicBezTo>
                      <a:pt x="122098" y="22507"/>
                      <a:pt x="22507" y="55366"/>
                      <a:pt x="22507" y="77873"/>
                    </a:cubicBezTo>
                    <a:cubicBezTo>
                      <a:pt x="22507" y="100379"/>
                      <a:pt x="122098" y="133239"/>
                      <a:pt x="278294" y="133239"/>
                    </a:cubicBezTo>
                    <a:cubicBezTo>
                      <a:pt x="434490" y="133239"/>
                      <a:pt x="534082" y="100379"/>
                      <a:pt x="534082" y="77873"/>
                    </a:cubicBezTo>
                    <a:cubicBezTo>
                      <a:pt x="534082" y="55366"/>
                      <a:pt x="434490" y="22507"/>
                      <a:pt x="278294" y="22507"/>
                    </a:cubicBezTo>
                    <a:close/>
                  </a:path>
                </a:pathLst>
              </a:custGeom>
              <a:grpFill/>
              <a:ln w="12700"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6" name="手繪多邊形: 圖案 135">
                <a:extLst>
                  <a:ext uri="{FF2B5EF4-FFF2-40B4-BE49-F238E27FC236}">
                    <a16:creationId xmlns:a16="http://schemas.microsoft.com/office/drawing/2014/main" id="{1E4A566E-0293-4493-AC0F-4CA2E0BB0E7A}"/>
                  </a:ext>
                </a:extLst>
              </p:cNvPr>
              <p:cNvSpPr/>
              <p:nvPr/>
            </p:nvSpPr>
            <p:spPr>
              <a:xfrm>
                <a:off x="6889507" y="3161721"/>
                <a:ext cx="528905" cy="67520"/>
              </a:xfrm>
              <a:custGeom>
                <a:avLst/>
                <a:gdLst>
                  <a:gd name="connsiteX0" fmla="*/ 264115 w 528905"/>
                  <a:gd name="connsiteY0" fmla="*/ 73821 h 67519"/>
                  <a:gd name="connsiteX1" fmla="*/ 0 w 528905"/>
                  <a:gd name="connsiteY1" fmla="*/ 15980 h 67519"/>
                  <a:gd name="connsiteX2" fmla="*/ 10578 w 528905"/>
                  <a:gd name="connsiteY2" fmla="*/ 113 h 67519"/>
                  <a:gd name="connsiteX3" fmla="*/ 264115 w 528905"/>
                  <a:gd name="connsiteY3" fmla="*/ 54803 h 67519"/>
                  <a:gd name="connsiteX4" fmla="*/ 529018 w 528905"/>
                  <a:gd name="connsiteY4" fmla="*/ 0 h 67519"/>
                  <a:gd name="connsiteX5" fmla="*/ 539258 w 528905"/>
                  <a:gd name="connsiteY5" fmla="*/ 16092 h 67519"/>
                  <a:gd name="connsiteX6" fmla="*/ 264115 w 528905"/>
                  <a:gd name="connsiteY6" fmla="*/ 73821 h 6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905" h="67519">
                    <a:moveTo>
                      <a:pt x="264115" y="73821"/>
                    </a:moveTo>
                    <a:cubicBezTo>
                      <a:pt x="150007" y="73821"/>
                      <a:pt x="35560" y="39611"/>
                      <a:pt x="0" y="15980"/>
                    </a:cubicBezTo>
                    <a:lnTo>
                      <a:pt x="10578" y="113"/>
                    </a:lnTo>
                    <a:cubicBezTo>
                      <a:pt x="44113" y="22507"/>
                      <a:pt x="153720" y="54803"/>
                      <a:pt x="264115" y="54803"/>
                    </a:cubicBezTo>
                    <a:cubicBezTo>
                      <a:pt x="371809" y="54803"/>
                      <a:pt x="494920" y="21831"/>
                      <a:pt x="529018" y="0"/>
                    </a:cubicBezTo>
                    <a:lnTo>
                      <a:pt x="539258" y="16092"/>
                    </a:lnTo>
                    <a:cubicBezTo>
                      <a:pt x="502460" y="39611"/>
                      <a:pt x="376873" y="73821"/>
                      <a:pt x="264115" y="73821"/>
                    </a:cubicBezTo>
                    <a:close/>
                  </a:path>
                </a:pathLst>
              </a:custGeom>
              <a:grpFill/>
              <a:ln w="11080"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7" name="手繪多邊形: 圖案 136">
                <a:extLst>
                  <a:ext uri="{FF2B5EF4-FFF2-40B4-BE49-F238E27FC236}">
                    <a16:creationId xmlns:a16="http://schemas.microsoft.com/office/drawing/2014/main" id="{A4FA5D66-CFDF-478D-A106-ED6B1BACF7DE}"/>
                  </a:ext>
                </a:extLst>
              </p:cNvPr>
              <p:cNvSpPr/>
              <p:nvPr/>
            </p:nvSpPr>
            <p:spPr>
              <a:xfrm>
                <a:off x="6889507" y="3319266"/>
                <a:ext cx="528905" cy="67520"/>
              </a:xfrm>
              <a:custGeom>
                <a:avLst/>
                <a:gdLst>
                  <a:gd name="connsiteX0" fmla="*/ 264115 w 528905"/>
                  <a:gd name="connsiteY0" fmla="*/ 73821 h 67519"/>
                  <a:gd name="connsiteX1" fmla="*/ 0 w 528905"/>
                  <a:gd name="connsiteY1" fmla="*/ 15980 h 67519"/>
                  <a:gd name="connsiteX2" fmla="*/ 10578 w 528905"/>
                  <a:gd name="connsiteY2" fmla="*/ 113 h 67519"/>
                  <a:gd name="connsiteX3" fmla="*/ 264115 w 528905"/>
                  <a:gd name="connsiteY3" fmla="*/ 54803 h 67519"/>
                  <a:gd name="connsiteX4" fmla="*/ 529018 w 528905"/>
                  <a:gd name="connsiteY4" fmla="*/ 0 h 67519"/>
                  <a:gd name="connsiteX5" fmla="*/ 539258 w 528905"/>
                  <a:gd name="connsiteY5" fmla="*/ 16092 h 67519"/>
                  <a:gd name="connsiteX6" fmla="*/ 264115 w 528905"/>
                  <a:gd name="connsiteY6" fmla="*/ 73821 h 6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905" h="67519">
                    <a:moveTo>
                      <a:pt x="264115" y="73821"/>
                    </a:moveTo>
                    <a:cubicBezTo>
                      <a:pt x="150007" y="73821"/>
                      <a:pt x="35560" y="39611"/>
                      <a:pt x="0" y="15980"/>
                    </a:cubicBezTo>
                    <a:lnTo>
                      <a:pt x="10578" y="113"/>
                    </a:lnTo>
                    <a:cubicBezTo>
                      <a:pt x="44113" y="22507"/>
                      <a:pt x="153720" y="54803"/>
                      <a:pt x="264115" y="54803"/>
                    </a:cubicBezTo>
                    <a:cubicBezTo>
                      <a:pt x="371809" y="54803"/>
                      <a:pt x="494920" y="21831"/>
                      <a:pt x="529018" y="0"/>
                    </a:cubicBezTo>
                    <a:lnTo>
                      <a:pt x="539258" y="16092"/>
                    </a:lnTo>
                    <a:cubicBezTo>
                      <a:pt x="502460" y="39611"/>
                      <a:pt x="376873" y="73821"/>
                      <a:pt x="264115" y="73821"/>
                    </a:cubicBezTo>
                    <a:close/>
                  </a:path>
                </a:pathLst>
              </a:custGeom>
              <a:grpFill/>
              <a:ln w="11080"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138" name="文字方塊 352">
              <a:extLst>
                <a:ext uri="{FF2B5EF4-FFF2-40B4-BE49-F238E27FC236}">
                  <a16:creationId xmlns:a16="http://schemas.microsoft.com/office/drawing/2014/main" id="{A1A6E710-65E7-4C48-BC38-6415A684D41B}"/>
                </a:ext>
              </a:extLst>
            </p:cNvPr>
            <p:cNvSpPr txBox="1"/>
            <p:nvPr/>
          </p:nvSpPr>
          <p:spPr>
            <a:xfrm>
              <a:off x="2410701" y="1919356"/>
              <a:ext cx="848458" cy="25391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altLang="zh-TW" sz="120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Initiator</a:t>
              </a:r>
            </a:p>
          </p:txBody>
        </p:sp>
        <p:sp>
          <p:nvSpPr>
            <p:cNvPr id="139" name="箭號: 左-右雙向 351">
              <a:extLst>
                <a:ext uri="{FF2B5EF4-FFF2-40B4-BE49-F238E27FC236}">
                  <a16:creationId xmlns:a16="http://schemas.microsoft.com/office/drawing/2014/main" id="{C9BB2E58-73DF-4A72-90D5-60F9A56BC5C4}"/>
                </a:ext>
              </a:extLst>
            </p:cNvPr>
            <p:cNvSpPr/>
            <p:nvPr/>
          </p:nvSpPr>
          <p:spPr>
            <a:xfrm>
              <a:off x="2474552" y="2228348"/>
              <a:ext cx="1682475" cy="136362"/>
            </a:xfrm>
            <a:prstGeom prst="leftRight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40" name="文字方塊 359">
              <a:extLst>
                <a:ext uri="{FF2B5EF4-FFF2-40B4-BE49-F238E27FC236}">
                  <a16:creationId xmlns:a16="http://schemas.microsoft.com/office/drawing/2014/main" id="{7FF0D201-39A6-4E83-B2FD-18C6DFED5F9F}"/>
                </a:ext>
              </a:extLst>
            </p:cNvPr>
            <p:cNvSpPr txBox="1"/>
            <p:nvPr/>
          </p:nvSpPr>
          <p:spPr>
            <a:xfrm>
              <a:off x="3172165" y="2345234"/>
              <a:ext cx="533648" cy="23083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zh-TW" altLang="en-US" sz="105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iSCSI</a:t>
              </a:r>
            </a:p>
          </p:txBody>
        </p:sp>
        <p:pic>
          <p:nvPicPr>
            <p:cNvPr id="141" name="圖片 140">
              <a:extLst>
                <a:ext uri="{FF2B5EF4-FFF2-40B4-BE49-F238E27FC236}">
                  <a16:creationId xmlns:a16="http://schemas.microsoft.com/office/drawing/2014/main" id="{F76CC127-6E26-4119-87DE-54FD1744A998}"/>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7488086" y="1593268"/>
              <a:ext cx="822564" cy="822562"/>
            </a:xfrm>
            <a:prstGeom prst="roundRect">
              <a:avLst>
                <a:gd name="adj" fmla="val 23763"/>
              </a:avLst>
            </a:prstGeom>
            <a:ln w="28575">
              <a:noFill/>
            </a:ln>
            <a:effectLst/>
          </p:spPr>
        </p:pic>
        <p:grpSp>
          <p:nvGrpSpPr>
            <p:cNvPr id="142" name="群組 141">
              <a:extLst>
                <a:ext uri="{FF2B5EF4-FFF2-40B4-BE49-F238E27FC236}">
                  <a16:creationId xmlns:a16="http://schemas.microsoft.com/office/drawing/2014/main" id="{E7B53EA4-6BEF-4072-BAB4-26206B55F0D3}"/>
                </a:ext>
              </a:extLst>
            </p:cNvPr>
            <p:cNvGrpSpPr/>
            <p:nvPr/>
          </p:nvGrpSpPr>
          <p:grpSpPr>
            <a:xfrm>
              <a:off x="7434104" y="4275580"/>
              <a:ext cx="1055417" cy="400410"/>
              <a:chOff x="7884633" y="5312644"/>
              <a:chExt cx="1407224" cy="533876"/>
            </a:xfrm>
          </p:grpSpPr>
          <p:sp>
            <p:nvSpPr>
              <p:cNvPr id="143" name="文字方塊 142">
                <a:extLst>
                  <a:ext uri="{FF2B5EF4-FFF2-40B4-BE49-F238E27FC236}">
                    <a16:creationId xmlns:a16="http://schemas.microsoft.com/office/drawing/2014/main" id="{D6B73DE1-2C94-4377-B104-778AFD8A86E9}"/>
                  </a:ext>
                </a:extLst>
              </p:cNvPr>
              <p:cNvSpPr txBox="1"/>
              <p:nvPr/>
            </p:nvSpPr>
            <p:spPr>
              <a:xfrm>
                <a:off x="8715818" y="5461291"/>
                <a:ext cx="576039" cy="307774"/>
              </a:xfrm>
              <a:prstGeom prst="rect">
                <a:avLst/>
              </a:prstGeom>
              <a:solidFill>
                <a:srgbClr val="353932"/>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zh-TW" altLang="en-US" sz="1050" b="1">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快照</a:t>
                </a:r>
              </a:p>
            </p:txBody>
          </p:sp>
          <p:grpSp>
            <p:nvGrpSpPr>
              <p:cNvPr id="144" name="圖形 152">
                <a:extLst>
                  <a:ext uri="{FF2B5EF4-FFF2-40B4-BE49-F238E27FC236}">
                    <a16:creationId xmlns:a16="http://schemas.microsoft.com/office/drawing/2014/main" id="{121E780F-503C-4BC2-8A8B-C1BA890C8F24}"/>
                  </a:ext>
                </a:extLst>
              </p:cNvPr>
              <p:cNvGrpSpPr/>
              <p:nvPr/>
            </p:nvGrpSpPr>
            <p:grpSpPr>
              <a:xfrm flipH="1">
                <a:off x="7884633" y="5312644"/>
                <a:ext cx="412922" cy="531799"/>
                <a:chOff x="9272428" y="5069210"/>
                <a:chExt cx="458537" cy="590550"/>
              </a:xfrm>
            </p:grpSpPr>
            <p:sp>
              <p:nvSpPr>
                <p:cNvPr id="157" name="手繪多邊形: 圖案 156">
                  <a:extLst>
                    <a:ext uri="{FF2B5EF4-FFF2-40B4-BE49-F238E27FC236}">
                      <a16:creationId xmlns:a16="http://schemas.microsoft.com/office/drawing/2014/main" id="{02D2D9D3-0507-44D9-9037-8448FE49EF9A}"/>
                    </a:ext>
                  </a:extLst>
                </p:cNvPr>
                <p:cNvSpPr/>
                <p:nvPr/>
              </p:nvSpPr>
              <p:spPr>
                <a:xfrm>
                  <a:off x="9329230" y="5130551"/>
                  <a:ext cx="346242" cy="47625"/>
                </a:xfrm>
                <a:custGeom>
                  <a:avLst/>
                  <a:gdLst>
                    <a:gd name="connsiteX0" fmla="*/ 7112 w 346242"/>
                    <a:gd name="connsiteY0" fmla="*/ 53912 h 47625"/>
                    <a:gd name="connsiteX1" fmla="*/ 0 w 346242"/>
                    <a:gd name="connsiteY1" fmla="*/ 40957 h 47625"/>
                    <a:gd name="connsiteX2" fmla="*/ 174057 w 346242"/>
                    <a:gd name="connsiteY2" fmla="*/ 0 h 47625"/>
                    <a:gd name="connsiteX3" fmla="*/ 346429 w 346242"/>
                    <a:gd name="connsiteY3" fmla="*/ 40005 h 47625"/>
                    <a:gd name="connsiteX4" fmla="*/ 339505 w 346242"/>
                    <a:gd name="connsiteY4" fmla="*/ 53054 h 47625"/>
                    <a:gd name="connsiteX5" fmla="*/ 173963 w 346242"/>
                    <a:gd name="connsiteY5" fmla="*/ 14764 h 47625"/>
                    <a:gd name="connsiteX6" fmla="*/ 7112 w 346242"/>
                    <a:gd name="connsiteY6" fmla="*/ 5391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6242" h="47625">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8" name="手繪多邊形: 圖案 157">
                  <a:extLst>
                    <a:ext uri="{FF2B5EF4-FFF2-40B4-BE49-F238E27FC236}">
                      <a16:creationId xmlns:a16="http://schemas.microsoft.com/office/drawing/2014/main" id="{FF82A195-AC8C-4339-9A73-93437597A774}"/>
                    </a:ext>
                  </a:extLst>
                </p:cNvPr>
                <p:cNvSpPr/>
                <p:nvPr/>
              </p:nvSpPr>
              <p:spPr>
                <a:xfrm>
                  <a:off x="9272428" y="5069210"/>
                  <a:ext cx="458537" cy="590550"/>
                </a:xfrm>
                <a:custGeom>
                  <a:avLst/>
                  <a:gdLst>
                    <a:gd name="connsiteX0" fmla="*/ 231421 w 458537"/>
                    <a:gd name="connsiteY0" fmla="*/ 596265 h 590550"/>
                    <a:gd name="connsiteX1" fmla="*/ 0 w 458537"/>
                    <a:gd name="connsiteY1" fmla="*/ 530257 h 590550"/>
                    <a:gd name="connsiteX2" fmla="*/ 0 w 458537"/>
                    <a:gd name="connsiteY2" fmla="*/ 65913 h 590550"/>
                    <a:gd name="connsiteX3" fmla="*/ 231421 w 458537"/>
                    <a:gd name="connsiteY3" fmla="*/ 0 h 590550"/>
                    <a:gd name="connsiteX4" fmla="*/ 462842 w 458537"/>
                    <a:gd name="connsiteY4" fmla="*/ 65913 h 590550"/>
                    <a:gd name="connsiteX5" fmla="*/ 462842 w 458537"/>
                    <a:gd name="connsiteY5" fmla="*/ 530257 h 590550"/>
                    <a:gd name="connsiteX6" fmla="*/ 231421 w 458537"/>
                    <a:gd name="connsiteY6" fmla="*/ 596265 h 590550"/>
                    <a:gd name="connsiteX7" fmla="*/ 18716 w 458537"/>
                    <a:gd name="connsiteY7" fmla="*/ 93726 h 590550"/>
                    <a:gd name="connsiteX8" fmla="*/ 18716 w 458537"/>
                    <a:gd name="connsiteY8" fmla="*/ 530352 h 590550"/>
                    <a:gd name="connsiteX9" fmla="*/ 231421 w 458537"/>
                    <a:gd name="connsiteY9" fmla="*/ 577215 h 590550"/>
                    <a:gd name="connsiteX10" fmla="*/ 444126 w 458537"/>
                    <a:gd name="connsiteY10" fmla="*/ 530352 h 590550"/>
                    <a:gd name="connsiteX11" fmla="*/ 444126 w 458537"/>
                    <a:gd name="connsiteY11" fmla="*/ 93726 h 590550"/>
                    <a:gd name="connsiteX12" fmla="*/ 231421 w 458537"/>
                    <a:gd name="connsiteY12" fmla="*/ 131921 h 590550"/>
                    <a:gd name="connsiteX13" fmla="*/ 18716 w 458537"/>
                    <a:gd name="connsiteY13" fmla="*/ 93726 h 590550"/>
                    <a:gd name="connsiteX14" fmla="*/ 231421 w 458537"/>
                    <a:gd name="connsiteY14" fmla="*/ 19050 h 590550"/>
                    <a:gd name="connsiteX15" fmla="*/ 18716 w 458537"/>
                    <a:gd name="connsiteY15" fmla="*/ 65913 h 590550"/>
                    <a:gd name="connsiteX16" fmla="*/ 231421 w 458537"/>
                    <a:gd name="connsiteY16" fmla="*/ 112776 h 590550"/>
                    <a:gd name="connsiteX17" fmla="*/ 444126 w 458537"/>
                    <a:gd name="connsiteY17" fmla="*/ 65913 h 590550"/>
                    <a:gd name="connsiteX18" fmla="*/ 231421 w 458537"/>
                    <a:gd name="connsiteY18" fmla="*/ 19050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8537" h="59055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9" name="手繪多邊形: 圖案 158">
                  <a:extLst>
                    <a:ext uri="{FF2B5EF4-FFF2-40B4-BE49-F238E27FC236}">
                      <a16:creationId xmlns:a16="http://schemas.microsoft.com/office/drawing/2014/main" id="{004E198D-6A10-4961-9F39-F589800C6FCD}"/>
                    </a:ext>
                  </a:extLst>
                </p:cNvPr>
                <p:cNvSpPr/>
                <p:nvPr/>
              </p:nvSpPr>
              <p:spPr>
                <a:xfrm>
                  <a:off x="9455562" y="5443638"/>
                  <a:ext cx="56147" cy="57150"/>
                </a:xfrm>
                <a:custGeom>
                  <a:avLst/>
                  <a:gdLst>
                    <a:gd name="connsiteX0" fmla="*/ 55492 w 56147"/>
                    <a:gd name="connsiteY0" fmla="*/ 62674 h 57150"/>
                    <a:gd name="connsiteX1" fmla="*/ 55492 w 56147"/>
                    <a:gd name="connsiteY1" fmla="*/ 62674 h 57150"/>
                    <a:gd name="connsiteX2" fmla="*/ 36028 w 56147"/>
                    <a:gd name="connsiteY2" fmla="*/ 28289 h 57150"/>
                    <a:gd name="connsiteX3" fmla="*/ 36028 w 56147"/>
                    <a:gd name="connsiteY3" fmla="*/ 28289 h 57150"/>
                    <a:gd name="connsiteX4" fmla="*/ 35934 w 56147"/>
                    <a:gd name="connsiteY4" fmla="*/ 28194 h 57150"/>
                    <a:gd name="connsiteX5" fmla="*/ 35934 w 56147"/>
                    <a:gd name="connsiteY5" fmla="*/ 28099 h 57150"/>
                    <a:gd name="connsiteX6" fmla="*/ 35841 w 56147"/>
                    <a:gd name="connsiteY6" fmla="*/ 28003 h 57150"/>
                    <a:gd name="connsiteX7" fmla="*/ 35747 w 56147"/>
                    <a:gd name="connsiteY7" fmla="*/ 27908 h 57150"/>
                    <a:gd name="connsiteX8" fmla="*/ 30600 w 56147"/>
                    <a:gd name="connsiteY8" fmla="*/ 18859 h 57150"/>
                    <a:gd name="connsiteX9" fmla="*/ 19932 w 56147"/>
                    <a:gd name="connsiteY9" fmla="*/ 0 h 57150"/>
                    <a:gd name="connsiteX10" fmla="*/ 19932 w 56147"/>
                    <a:gd name="connsiteY10" fmla="*/ 0 h 57150"/>
                    <a:gd name="connsiteX11" fmla="*/ 1591 w 56147"/>
                    <a:gd name="connsiteY11" fmla="*/ 32290 h 57150"/>
                    <a:gd name="connsiteX12" fmla="*/ 0 w 56147"/>
                    <a:gd name="connsiteY12" fmla="*/ 35052 h 57150"/>
                    <a:gd name="connsiteX13" fmla="*/ 57177 w 56147"/>
                    <a:gd name="connsiteY13" fmla="*/ 65532 h 57150"/>
                    <a:gd name="connsiteX14" fmla="*/ 55492 w 56147"/>
                    <a:gd name="connsiteY14" fmla="*/ 62674 h 57150"/>
                    <a:gd name="connsiteX15" fmla="*/ 55492 w 56147"/>
                    <a:gd name="connsiteY15" fmla="*/ 62674 h 57150"/>
                    <a:gd name="connsiteX16" fmla="*/ 55492 w 56147"/>
                    <a:gd name="connsiteY16" fmla="*/ 6267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147" h="5715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0" name="手繪多邊形: 圖案 159">
                  <a:extLst>
                    <a:ext uri="{FF2B5EF4-FFF2-40B4-BE49-F238E27FC236}">
                      <a16:creationId xmlns:a16="http://schemas.microsoft.com/office/drawing/2014/main" id="{8AE13F39-7516-4B51-8188-FD2E5B44D4FA}"/>
                    </a:ext>
                  </a:extLst>
                </p:cNvPr>
                <p:cNvSpPr/>
                <p:nvPr/>
              </p:nvSpPr>
              <p:spPr>
                <a:xfrm>
                  <a:off x="9441806" y="5405252"/>
                  <a:ext cx="37432" cy="57150"/>
                </a:xfrm>
                <a:custGeom>
                  <a:avLst/>
                  <a:gdLst>
                    <a:gd name="connsiteX0" fmla="*/ 6270 w 37431"/>
                    <a:gd name="connsiteY0" fmla="*/ 0 h 57150"/>
                    <a:gd name="connsiteX1" fmla="*/ 0 w 37431"/>
                    <a:gd name="connsiteY1" fmla="*/ 30099 h 57150"/>
                    <a:gd name="connsiteX2" fmla="*/ 8890 w 37431"/>
                    <a:gd name="connsiteY2" fmla="*/ 65532 h 57150"/>
                    <a:gd name="connsiteX3" fmla="*/ 10574 w 37431"/>
                    <a:gd name="connsiteY3" fmla="*/ 62579 h 57150"/>
                    <a:gd name="connsiteX4" fmla="*/ 30132 w 37431"/>
                    <a:gd name="connsiteY4" fmla="*/ 28099 h 57150"/>
                    <a:gd name="connsiteX5" fmla="*/ 30226 w 37431"/>
                    <a:gd name="connsiteY5" fmla="*/ 28004 h 57150"/>
                    <a:gd name="connsiteX6" fmla="*/ 30320 w 37431"/>
                    <a:gd name="connsiteY6" fmla="*/ 27908 h 57150"/>
                    <a:gd name="connsiteX7" fmla="*/ 46228 w 37431"/>
                    <a:gd name="connsiteY7" fmla="*/ 0 h 57150"/>
                    <a:gd name="connsiteX8" fmla="*/ 6270 w 37431"/>
                    <a:gd name="connsiteY8" fmla="*/ 0 h 57150"/>
                    <a:gd name="connsiteX9" fmla="*/ 6270 w 37431"/>
                    <a:gd name="connsiteY9" fmla="*/ 0 h 57150"/>
                    <a:gd name="connsiteX10" fmla="*/ 6270 w 37431"/>
                    <a:gd name="connsiteY10"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31" h="5715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1" name="手繪多邊形: 圖案 160">
                  <a:extLst>
                    <a:ext uri="{FF2B5EF4-FFF2-40B4-BE49-F238E27FC236}">
                      <a16:creationId xmlns:a16="http://schemas.microsoft.com/office/drawing/2014/main" id="{269BCC4B-CC43-4578-850A-796069359520}"/>
                    </a:ext>
                  </a:extLst>
                </p:cNvPr>
                <p:cNvSpPr/>
                <p:nvPr/>
              </p:nvSpPr>
              <p:spPr>
                <a:xfrm>
                  <a:off x="9516108" y="5361532"/>
                  <a:ext cx="56147" cy="57150"/>
                </a:xfrm>
                <a:custGeom>
                  <a:avLst/>
                  <a:gdLst>
                    <a:gd name="connsiteX0" fmla="*/ 0 w 56147"/>
                    <a:gd name="connsiteY0" fmla="*/ 0 h 57150"/>
                    <a:gd name="connsiteX1" fmla="*/ 1684 w 56147"/>
                    <a:gd name="connsiteY1" fmla="*/ 2953 h 57150"/>
                    <a:gd name="connsiteX2" fmla="*/ 21242 w 56147"/>
                    <a:gd name="connsiteY2" fmla="*/ 37433 h 57150"/>
                    <a:gd name="connsiteX3" fmla="*/ 21336 w 56147"/>
                    <a:gd name="connsiteY3" fmla="*/ 37624 h 57150"/>
                    <a:gd name="connsiteX4" fmla="*/ 37244 w 56147"/>
                    <a:gd name="connsiteY4" fmla="*/ 65532 h 57150"/>
                    <a:gd name="connsiteX5" fmla="*/ 37244 w 56147"/>
                    <a:gd name="connsiteY5" fmla="*/ 65532 h 57150"/>
                    <a:gd name="connsiteX6" fmla="*/ 55586 w 56147"/>
                    <a:gd name="connsiteY6" fmla="*/ 33242 h 57150"/>
                    <a:gd name="connsiteX7" fmla="*/ 57177 w 56147"/>
                    <a:gd name="connsiteY7" fmla="*/ 30480 h 57150"/>
                    <a:gd name="connsiteX8" fmla="*/ 0 w 56147"/>
                    <a:gd name="connsiteY8" fmla="*/ 0 h 57150"/>
                    <a:gd name="connsiteX9" fmla="*/ 0 w 56147"/>
                    <a:gd name="connsiteY9"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47" h="5715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solidFill>
                  <a:schemeClr val="bg1"/>
                </a:solidFill>
                <a:ln w="3175" cap="flat">
                  <a:no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2" name="手繪多邊形: 圖案 161">
                  <a:extLst>
                    <a:ext uri="{FF2B5EF4-FFF2-40B4-BE49-F238E27FC236}">
                      <a16:creationId xmlns:a16="http://schemas.microsoft.com/office/drawing/2014/main" id="{C7C03AB6-DFD8-40CE-A705-8176ECF27480}"/>
                    </a:ext>
                  </a:extLst>
                </p:cNvPr>
                <p:cNvSpPr/>
                <p:nvPr/>
              </p:nvSpPr>
              <p:spPr>
                <a:xfrm>
                  <a:off x="9452380" y="5361913"/>
                  <a:ext cx="65505" cy="28575"/>
                </a:xfrm>
                <a:custGeom>
                  <a:avLst/>
                  <a:gdLst>
                    <a:gd name="connsiteX0" fmla="*/ 54463 w 65505"/>
                    <a:gd name="connsiteY0" fmla="*/ 0 h 28575"/>
                    <a:gd name="connsiteX1" fmla="*/ 0 w 65505"/>
                    <a:gd name="connsiteY1" fmla="*/ 35147 h 28575"/>
                    <a:gd name="connsiteX2" fmla="*/ 74395 w 65505"/>
                    <a:gd name="connsiteY2" fmla="*/ 35147 h 28575"/>
                    <a:gd name="connsiteX3" fmla="*/ 56054 w 65505"/>
                    <a:gd name="connsiteY3" fmla="*/ 2762 h 28575"/>
                    <a:gd name="connsiteX4" fmla="*/ 54463 w 65505"/>
                    <a:gd name="connsiteY4" fmla="*/ 0 h 28575"/>
                    <a:gd name="connsiteX5" fmla="*/ 54463 w 65505"/>
                    <a:gd name="connsiteY5" fmla="*/ 0 h 28575"/>
                    <a:gd name="connsiteX6" fmla="*/ 54463 w 6550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28575">
                      <a:moveTo>
                        <a:pt x="54463" y="0"/>
                      </a:moveTo>
                      <a:cubicBezTo>
                        <a:pt x="31443" y="2477"/>
                        <a:pt x="11510" y="15907"/>
                        <a:pt x="0" y="35147"/>
                      </a:cubicBezTo>
                      <a:lnTo>
                        <a:pt x="74395" y="35147"/>
                      </a:lnTo>
                      <a:lnTo>
                        <a:pt x="56054" y="2762"/>
                      </a:lnTo>
                      <a:lnTo>
                        <a:pt x="54463" y="0"/>
                      </a:lnTo>
                      <a:lnTo>
                        <a:pt x="54463" y="0"/>
                      </a:lnTo>
                      <a:lnTo>
                        <a:pt x="54463" y="0"/>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3" name="手繪多邊形: 圖案 162">
                  <a:extLst>
                    <a:ext uri="{FF2B5EF4-FFF2-40B4-BE49-F238E27FC236}">
                      <a16:creationId xmlns:a16="http://schemas.microsoft.com/office/drawing/2014/main" id="{520A6222-57F5-4425-9BC6-60989AC0E2D4}"/>
                    </a:ext>
                  </a:extLst>
                </p:cNvPr>
                <p:cNvSpPr/>
                <p:nvPr/>
              </p:nvSpPr>
              <p:spPr>
                <a:xfrm>
                  <a:off x="9540906" y="5399918"/>
                  <a:ext cx="37432" cy="57150"/>
                </a:xfrm>
                <a:custGeom>
                  <a:avLst/>
                  <a:gdLst>
                    <a:gd name="connsiteX0" fmla="*/ 37244 w 37431"/>
                    <a:gd name="connsiteY0" fmla="*/ 0 h 57150"/>
                    <a:gd name="connsiteX1" fmla="*/ 35560 w 37431"/>
                    <a:gd name="connsiteY1" fmla="*/ 2953 h 57150"/>
                    <a:gd name="connsiteX2" fmla="*/ 16002 w 37431"/>
                    <a:gd name="connsiteY2" fmla="*/ 37433 h 57150"/>
                    <a:gd name="connsiteX3" fmla="*/ 16096 w 37431"/>
                    <a:gd name="connsiteY3" fmla="*/ 37338 h 57150"/>
                    <a:gd name="connsiteX4" fmla="*/ 16002 w 37431"/>
                    <a:gd name="connsiteY4" fmla="*/ 37528 h 57150"/>
                    <a:gd name="connsiteX5" fmla="*/ 15908 w 37431"/>
                    <a:gd name="connsiteY5" fmla="*/ 37624 h 57150"/>
                    <a:gd name="connsiteX6" fmla="*/ 15815 w 37431"/>
                    <a:gd name="connsiteY6" fmla="*/ 37719 h 57150"/>
                    <a:gd name="connsiteX7" fmla="*/ 11417 w 37431"/>
                    <a:gd name="connsiteY7" fmla="*/ 45434 h 57150"/>
                    <a:gd name="connsiteX8" fmla="*/ 8703 w 37431"/>
                    <a:gd name="connsiteY8" fmla="*/ 50292 h 57150"/>
                    <a:gd name="connsiteX9" fmla="*/ 0 w 37431"/>
                    <a:gd name="connsiteY9" fmla="*/ 65627 h 57150"/>
                    <a:gd name="connsiteX10" fmla="*/ 39865 w 37431"/>
                    <a:gd name="connsiteY10" fmla="*/ 65627 h 57150"/>
                    <a:gd name="connsiteX11" fmla="*/ 46134 w 37431"/>
                    <a:gd name="connsiteY11" fmla="*/ 35528 h 57150"/>
                    <a:gd name="connsiteX12" fmla="*/ 37244 w 37431"/>
                    <a:gd name="connsiteY12" fmla="*/ 0 h 57150"/>
                    <a:gd name="connsiteX13" fmla="*/ 37244 w 37431"/>
                    <a:gd name="connsiteY13"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31" h="5715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4" name="手繪多邊形: 圖案 163">
                  <a:extLst>
                    <a:ext uri="{FF2B5EF4-FFF2-40B4-BE49-F238E27FC236}">
                      <a16:creationId xmlns:a16="http://schemas.microsoft.com/office/drawing/2014/main" id="{A0A53A04-23AE-4501-8318-3479561AC7A9}"/>
                    </a:ext>
                  </a:extLst>
                </p:cNvPr>
                <p:cNvSpPr/>
                <p:nvPr/>
              </p:nvSpPr>
              <p:spPr>
                <a:xfrm>
                  <a:off x="9502071" y="5473737"/>
                  <a:ext cx="65505" cy="28575"/>
                </a:xfrm>
                <a:custGeom>
                  <a:avLst/>
                  <a:gdLst>
                    <a:gd name="connsiteX0" fmla="*/ 0 w 65505"/>
                    <a:gd name="connsiteY0" fmla="*/ 0 h 28575"/>
                    <a:gd name="connsiteX1" fmla="*/ 0 w 65505"/>
                    <a:gd name="connsiteY1" fmla="*/ 0 h 28575"/>
                    <a:gd name="connsiteX2" fmla="*/ 18341 w 65505"/>
                    <a:gd name="connsiteY2" fmla="*/ 32385 h 28575"/>
                    <a:gd name="connsiteX3" fmla="*/ 18341 w 65505"/>
                    <a:gd name="connsiteY3" fmla="*/ 32385 h 28575"/>
                    <a:gd name="connsiteX4" fmla="*/ 19932 w 65505"/>
                    <a:gd name="connsiteY4" fmla="*/ 35147 h 28575"/>
                    <a:gd name="connsiteX5" fmla="*/ 74395 w 65505"/>
                    <a:gd name="connsiteY5" fmla="*/ 0 h 28575"/>
                    <a:gd name="connsiteX6" fmla="*/ 0 w 65505"/>
                    <a:gd name="connsiteY6" fmla="*/ 0 h 28575"/>
                    <a:gd name="connsiteX7" fmla="*/ 0 w 65505"/>
                    <a:gd name="connsiteY7" fmla="*/ 0 h 28575"/>
                    <a:gd name="connsiteX8" fmla="*/ 0 w 65505"/>
                    <a:gd name="connsiteY8"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5" h="28575">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5" name="手繪多邊形: 圖案 164">
                  <a:extLst>
                    <a:ext uri="{FF2B5EF4-FFF2-40B4-BE49-F238E27FC236}">
                      <a16:creationId xmlns:a16="http://schemas.microsoft.com/office/drawing/2014/main" id="{B935AEC6-D59D-4B3D-8785-45DFBA332C05}"/>
                    </a:ext>
                  </a:extLst>
                </p:cNvPr>
                <p:cNvSpPr/>
                <p:nvPr/>
              </p:nvSpPr>
              <p:spPr>
                <a:xfrm>
                  <a:off x="9361890" y="5300763"/>
                  <a:ext cx="74863" cy="66675"/>
                </a:xfrm>
                <a:custGeom>
                  <a:avLst/>
                  <a:gdLst>
                    <a:gd name="connsiteX0" fmla="*/ 0 w 74863"/>
                    <a:gd name="connsiteY0" fmla="*/ 74009 h 66675"/>
                    <a:gd name="connsiteX1" fmla="*/ 18154 w 74863"/>
                    <a:gd name="connsiteY1" fmla="*/ 74009 h 66675"/>
                    <a:gd name="connsiteX2" fmla="*/ 18154 w 74863"/>
                    <a:gd name="connsiteY2" fmla="*/ 21527 h 66675"/>
                    <a:gd name="connsiteX3" fmla="*/ 80104 w 74863"/>
                    <a:gd name="connsiteY3" fmla="*/ 21527 h 66675"/>
                    <a:gd name="connsiteX4" fmla="*/ 80104 w 74863"/>
                    <a:gd name="connsiteY4" fmla="*/ 0 h 66675"/>
                    <a:gd name="connsiteX5" fmla="*/ 0 w 74863"/>
                    <a:gd name="connsiteY5" fmla="*/ 0 h 66675"/>
                    <a:gd name="connsiteX6" fmla="*/ 0 w 74863"/>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63" h="66675">
                      <a:moveTo>
                        <a:pt x="0" y="74009"/>
                      </a:moveTo>
                      <a:lnTo>
                        <a:pt x="18154" y="74009"/>
                      </a:lnTo>
                      <a:lnTo>
                        <a:pt x="18154" y="21527"/>
                      </a:lnTo>
                      <a:lnTo>
                        <a:pt x="80104" y="21527"/>
                      </a:lnTo>
                      <a:lnTo>
                        <a:pt x="80104" y="0"/>
                      </a:lnTo>
                      <a:lnTo>
                        <a:pt x="0" y="0"/>
                      </a:lnTo>
                      <a:lnTo>
                        <a:pt x="0" y="74009"/>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6" name="手繪多邊形: 圖案 165">
                  <a:extLst>
                    <a:ext uri="{FF2B5EF4-FFF2-40B4-BE49-F238E27FC236}">
                      <a16:creationId xmlns:a16="http://schemas.microsoft.com/office/drawing/2014/main" id="{F28C546E-97E0-4C67-9635-F5EF1470C724}"/>
                    </a:ext>
                  </a:extLst>
                </p:cNvPr>
                <p:cNvSpPr/>
                <p:nvPr/>
              </p:nvSpPr>
              <p:spPr>
                <a:xfrm>
                  <a:off x="9361890" y="5478309"/>
                  <a:ext cx="56147" cy="66675"/>
                </a:xfrm>
                <a:custGeom>
                  <a:avLst/>
                  <a:gdLst>
                    <a:gd name="connsiteX0" fmla="*/ 65505 w 56147"/>
                    <a:gd name="connsiteY0" fmla="*/ 74009 h 66675"/>
                    <a:gd name="connsiteX1" fmla="*/ 65505 w 56147"/>
                    <a:gd name="connsiteY1" fmla="*/ 57341 h 66675"/>
                    <a:gd name="connsiteX2" fmla="*/ 19090 w 56147"/>
                    <a:gd name="connsiteY2" fmla="*/ 57341 h 66675"/>
                    <a:gd name="connsiteX3" fmla="*/ 19090 w 56147"/>
                    <a:gd name="connsiteY3" fmla="*/ 0 h 66675"/>
                    <a:gd name="connsiteX4" fmla="*/ 0 w 56147"/>
                    <a:gd name="connsiteY4" fmla="*/ 0 h 66675"/>
                    <a:gd name="connsiteX5" fmla="*/ 0 w 56147"/>
                    <a:gd name="connsiteY5" fmla="*/ 74009 h 66675"/>
                    <a:gd name="connsiteX6" fmla="*/ 65505 w 56147"/>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66675">
                      <a:moveTo>
                        <a:pt x="65505" y="74009"/>
                      </a:moveTo>
                      <a:lnTo>
                        <a:pt x="65505" y="57341"/>
                      </a:lnTo>
                      <a:lnTo>
                        <a:pt x="19090" y="57341"/>
                      </a:lnTo>
                      <a:lnTo>
                        <a:pt x="19090" y="0"/>
                      </a:lnTo>
                      <a:lnTo>
                        <a:pt x="0" y="0"/>
                      </a:lnTo>
                      <a:lnTo>
                        <a:pt x="0" y="74009"/>
                      </a:lnTo>
                      <a:lnTo>
                        <a:pt x="65505" y="74009"/>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7" name="手繪多邊形: 圖案 166">
                  <a:extLst>
                    <a:ext uri="{FF2B5EF4-FFF2-40B4-BE49-F238E27FC236}">
                      <a16:creationId xmlns:a16="http://schemas.microsoft.com/office/drawing/2014/main" id="{38F301D5-943D-4E01-9FF0-CCB65B37541B}"/>
                    </a:ext>
                  </a:extLst>
                </p:cNvPr>
                <p:cNvSpPr/>
                <p:nvPr/>
              </p:nvSpPr>
              <p:spPr>
                <a:xfrm>
                  <a:off x="9580303" y="5300763"/>
                  <a:ext cx="65505" cy="57150"/>
                </a:xfrm>
                <a:custGeom>
                  <a:avLst/>
                  <a:gdLst>
                    <a:gd name="connsiteX0" fmla="*/ 72804 w 65505"/>
                    <a:gd name="connsiteY0" fmla="*/ 66580 h 57150"/>
                    <a:gd name="connsiteX1" fmla="*/ 56428 w 65505"/>
                    <a:gd name="connsiteY1" fmla="*/ 66580 h 57150"/>
                    <a:gd name="connsiteX2" fmla="*/ 56428 w 65505"/>
                    <a:gd name="connsiteY2" fmla="*/ 19431 h 57150"/>
                    <a:gd name="connsiteX3" fmla="*/ 0 w 65505"/>
                    <a:gd name="connsiteY3" fmla="*/ 19431 h 57150"/>
                    <a:gd name="connsiteX4" fmla="*/ 0 w 65505"/>
                    <a:gd name="connsiteY4" fmla="*/ 0 h 57150"/>
                    <a:gd name="connsiteX5" fmla="*/ 72804 w 65505"/>
                    <a:gd name="connsiteY5" fmla="*/ 0 h 57150"/>
                    <a:gd name="connsiteX6" fmla="*/ 72804 w 65505"/>
                    <a:gd name="connsiteY6" fmla="*/ 6658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57150">
                      <a:moveTo>
                        <a:pt x="72804" y="66580"/>
                      </a:moveTo>
                      <a:lnTo>
                        <a:pt x="56428" y="66580"/>
                      </a:lnTo>
                      <a:lnTo>
                        <a:pt x="56428" y="19431"/>
                      </a:lnTo>
                      <a:lnTo>
                        <a:pt x="0" y="19431"/>
                      </a:lnTo>
                      <a:lnTo>
                        <a:pt x="0" y="0"/>
                      </a:lnTo>
                      <a:lnTo>
                        <a:pt x="72804" y="0"/>
                      </a:lnTo>
                      <a:lnTo>
                        <a:pt x="72804" y="66580"/>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8" name="手繪多邊形: 圖案 167">
                  <a:extLst>
                    <a:ext uri="{FF2B5EF4-FFF2-40B4-BE49-F238E27FC236}">
                      <a16:creationId xmlns:a16="http://schemas.microsoft.com/office/drawing/2014/main" id="{A44C072A-28C0-4B4B-8111-3E32B74EE341}"/>
                    </a:ext>
                  </a:extLst>
                </p:cNvPr>
                <p:cNvSpPr/>
                <p:nvPr/>
              </p:nvSpPr>
              <p:spPr>
                <a:xfrm>
                  <a:off x="9594901" y="5470975"/>
                  <a:ext cx="56147" cy="76200"/>
                </a:xfrm>
                <a:custGeom>
                  <a:avLst/>
                  <a:gdLst>
                    <a:gd name="connsiteX0" fmla="*/ 0 w 56147"/>
                    <a:gd name="connsiteY0" fmla="*/ 81344 h 76200"/>
                    <a:gd name="connsiteX1" fmla="*/ 0 w 56147"/>
                    <a:gd name="connsiteY1" fmla="*/ 66580 h 76200"/>
                    <a:gd name="connsiteX2" fmla="*/ 41268 w 56147"/>
                    <a:gd name="connsiteY2" fmla="*/ 66580 h 76200"/>
                    <a:gd name="connsiteX3" fmla="*/ 41268 w 56147"/>
                    <a:gd name="connsiteY3" fmla="*/ 0 h 76200"/>
                    <a:gd name="connsiteX4" fmla="*/ 58206 w 56147"/>
                    <a:gd name="connsiteY4" fmla="*/ 0 h 76200"/>
                    <a:gd name="connsiteX5" fmla="*/ 58206 w 56147"/>
                    <a:gd name="connsiteY5" fmla="*/ 81344 h 76200"/>
                    <a:gd name="connsiteX6" fmla="*/ 0 w 56147"/>
                    <a:gd name="connsiteY6" fmla="*/ 813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76200">
                      <a:moveTo>
                        <a:pt x="0" y="81344"/>
                      </a:moveTo>
                      <a:lnTo>
                        <a:pt x="0" y="66580"/>
                      </a:lnTo>
                      <a:lnTo>
                        <a:pt x="41268" y="66580"/>
                      </a:lnTo>
                      <a:lnTo>
                        <a:pt x="41268" y="0"/>
                      </a:lnTo>
                      <a:lnTo>
                        <a:pt x="58206" y="0"/>
                      </a:lnTo>
                      <a:lnTo>
                        <a:pt x="58206" y="81344"/>
                      </a:lnTo>
                      <a:lnTo>
                        <a:pt x="0" y="81344"/>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145" name="手繪多邊形: 圖案 144">
                <a:extLst>
                  <a:ext uri="{FF2B5EF4-FFF2-40B4-BE49-F238E27FC236}">
                    <a16:creationId xmlns:a16="http://schemas.microsoft.com/office/drawing/2014/main" id="{35D1877C-28C4-469C-A6D9-1407E2EB7294}"/>
                  </a:ext>
                </a:extLst>
              </p:cNvPr>
              <p:cNvSpPr/>
              <p:nvPr/>
            </p:nvSpPr>
            <p:spPr>
              <a:xfrm flipH="1">
                <a:off x="8360662" y="5369957"/>
                <a:ext cx="311798" cy="42887"/>
              </a:xfrm>
              <a:custGeom>
                <a:avLst/>
                <a:gdLst>
                  <a:gd name="connsiteX0" fmla="*/ 7112 w 346242"/>
                  <a:gd name="connsiteY0" fmla="*/ 53912 h 47625"/>
                  <a:gd name="connsiteX1" fmla="*/ 0 w 346242"/>
                  <a:gd name="connsiteY1" fmla="*/ 40957 h 47625"/>
                  <a:gd name="connsiteX2" fmla="*/ 174057 w 346242"/>
                  <a:gd name="connsiteY2" fmla="*/ 0 h 47625"/>
                  <a:gd name="connsiteX3" fmla="*/ 346429 w 346242"/>
                  <a:gd name="connsiteY3" fmla="*/ 40005 h 47625"/>
                  <a:gd name="connsiteX4" fmla="*/ 339505 w 346242"/>
                  <a:gd name="connsiteY4" fmla="*/ 53054 h 47625"/>
                  <a:gd name="connsiteX5" fmla="*/ 173963 w 346242"/>
                  <a:gd name="connsiteY5" fmla="*/ 14764 h 47625"/>
                  <a:gd name="connsiteX6" fmla="*/ 7112 w 346242"/>
                  <a:gd name="connsiteY6" fmla="*/ 5391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6242" h="47625">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6" name="手繪多邊形: 圖案 145">
                <a:extLst>
                  <a:ext uri="{FF2B5EF4-FFF2-40B4-BE49-F238E27FC236}">
                    <a16:creationId xmlns:a16="http://schemas.microsoft.com/office/drawing/2014/main" id="{12146DB7-EF07-4D3E-93B8-43CBC1F05E57}"/>
                  </a:ext>
                </a:extLst>
              </p:cNvPr>
              <p:cNvSpPr/>
              <p:nvPr/>
            </p:nvSpPr>
            <p:spPr>
              <a:xfrm flipH="1">
                <a:off x="8310689" y="5314718"/>
                <a:ext cx="412922" cy="531802"/>
              </a:xfrm>
              <a:custGeom>
                <a:avLst/>
                <a:gdLst>
                  <a:gd name="connsiteX0" fmla="*/ 231421 w 458537"/>
                  <a:gd name="connsiteY0" fmla="*/ 596265 h 590550"/>
                  <a:gd name="connsiteX1" fmla="*/ 0 w 458537"/>
                  <a:gd name="connsiteY1" fmla="*/ 530257 h 590550"/>
                  <a:gd name="connsiteX2" fmla="*/ 0 w 458537"/>
                  <a:gd name="connsiteY2" fmla="*/ 65913 h 590550"/>
                  <a:gd name="connsiteX3" fmla="*/ 231421 w 458537"/>
                  <a:gd name="connsiteY3" fmla="*/ 0 h 590550"/>
                  <a:gd name="connsiteX4" fmla="*/ 462842 w 458537"/>
                  <a:gd name="connsiteY4" fmla="*/ 65913 h 590550"/>
                  <a:gd name="connsiteX5" fmla="*/ 462842 w 458537"/>
                  <a:gd name="connsiteY5" fmla="*/ 530257 h 590550"/>
                  <a:gd name="connsiteX6" fmla="*/ 231421 w 458537"/>
                  <a:gd name="connsiteY6" fmla="*/ 596265 h 590550"/>
                  <a:gd name="connsiteX7" fmla="*/ 18716 w 458537"/>
                  <a:gd name="connsiteY7" fmla="*/ 93726 h 590550"/>
                  <a:gd name="connsiteX8" fmla="*/ 18716 w 458537"/>
                  <a:gd name="connsiteY8" fmla="*/ 530352 h 590550"/>
                  <a:gd name="connsiteX9" fmla="*/ 231421 w 458537"/>
                  <a:gd name="connsiteY9" fmla="*/ 577215 h 590550"/>
                  <a:gd name="connsiteX10" fmla="*/ 444126 w 458537"/>
                  <a:gd name="connsiteY10" fmla="*/ 530352 h 590550"/>
                  <a:gd name="connsiteX11" fmla="*/ 444126 w 458537"/>
                  <a:gd name="connsiteY11" fmla="*/ 93726 h 590550"/>
                  <a:gd name="connsiteX12" fmla="*/ 231421 w 458537"/>
                  <a:gd name="connsiteY12" fmla="*/ 131921 h 590550"/>
                  <a:gd name="connsiteX13" fmla="*/ 18716 w 458537"/>
                  <a:gd name="connsiteY13" fmla="*/ 93726 h 590550"/>
                  <a:gd name="connsiteX14" fmla="*/ 231421 w 458537"/>
                  <a:gd name="connsiteY14" fmla="*/ 19050 h 590550"/>
                  <a:gd name="connsiteX15" fmla="*/ 18716 w 458537"/>
                  <a:gd name="connsiteY15" fmla="*/ 65913 h 590550"/>
                  <a:gd name="connsiteX16" fmla="*/ 231421 w 458537"/>
                  <a:gd name="connsiteY16" fmla="*/ 112776 h 590550"/>
                  <a:gd name="connsiteX17" fmla="*/ 444126 w 458537"/>
                  <a:gd name="connsiteY17" fmla="*/ 65913 h 590550"/>
                  <a:gd name="connsiteX18" fmla="*/ 231421 w 458537"/>
                  <a:gd name="connsiteY18" fmla="*/ 19050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8537" h="59055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solidFill>
                <a:schemeClr val="bg1"/>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7" name="手繪多邊形: 圖案 146">
                <a:extLst>
                  <a:ext uri="{FF2B5EF4-FFF2-40B4-BE49-F238E27FC236}">
                    <a16:creationId xmlns:a16="http://schemas.microsoft.com/office/drawing/2014/main" id="{23110EA6-4206-4F64-AB25-2B9FBDEEE49F}"/>
                  </a:ext>
                </a:extLst>
              </p:cNvPr>
              <p:cNvSpPr/>
              <p:nvPr/>
            </p:nvSpPr>
            <p:spPr>
              <a:xfrm flipH="1">
                <a:off x="8508134" y="5651898"/>
                <a:ext cx="50562" cy="51465"/>
              </a:xfrm>
              <a:custGeom>
                <a:avLst/>
                <a:gdLst>
                  <a:gd name="connsiteX0" fmla="*/ 55492 w 56147"/>
                  <a:gd name="connsiteY0" fmla="*/ 62674 h 57150"/>
                  <a:gd name="connsiteX1" fmla="*/ 55492 w 56147"/>
                  <a:gd name="connsiteY1" fmla="*/ 62674 h 57150"/>
                  <a:gd name="connsiteX2" fmla="*/ 36028 w 56147"/>
                  <a:gd name="connsiteY2" fmla="*/ 28289 h 57150"/>
                  <a:gd name="connsiteX3" fmla="*/ 36028 w 56147"/>
                  <a:gd name="connsiteY3" fmla="*/ 28289 h 57150"/>
                  <a:gd name="connsiteX4" fmla="*/ 35934 w 56147"/>
                  <a:gd name="connsiteY4" fmla="*/ 28194 h 57150"/>
                  <a:gd name="connsiteX5" fmla="*/ 35934 w 56147"/>
                  <a:gd name="connsiteY5" fmla="*/ 28099 h 57150"/>
                  <a:gd name="connsiteX6" fmla="*/ 35841 w 56147"/>
                  <a:gd name="connsiteY6" fmla="*/ 28003 h 57150"/>
                  <a:gd name="connsiteX7" fmla="*/ 35747 w 56147"/>
                  <a:gd name="connsiteY7" fmla="*/ 27908 h 57150"/>
                  <a:gd name="connsiteX8" fmla="*/ 30600 w 56147"/>
                  <a:gd name="connsiteY8" fmla="*/ 18859 h 57150"/>
                  <a:gd name="connsiteX9" fmla="*/ 19932 w 56147"/>
                  <a:gd name="connsiteY9" fmla="*/ 0 h 57150"/>
                  <a:gd name="connsiteX10" fmla="*/ 19932 w 56147"/>
                  <a:gd name="connsiteY10" fmla="*/ 0 h 57150"/>
                  <a:gd name="connsiteX11" fmla="*/ 1591 w 56147"/>
                  <a:gd name="connsiteY11" fmla="*/ 32290 h 57150"/>
                  <a:gd name="connsiteX12" fmla="*/ 0 w 56147"/>
                  <a:gd name="connsiteY12" fmla="*/ 35052 h 57150"/>
                  <a:gd name="connsiteX13" fmla="*/ 57177 w 56147"/>
                  <a:gd name="connsiteY13" fmla="*/ 65532 h 57150"/>
                  <a:gd name="connsiteX14" fmla="*/ 55492 w 56147"/>
                  <a:gd name="connsiteY14" fmla="*/ 62674 h 57150"/>
                  <a:gd name="connsiteX15" fmla="*/ 55492 w 56147"/>
                  <a:gd name="connsiteY15" fmla="*/ 62674 h 57150"/>
                  <a:gd name="connsiteX16" fmla="*/ 55492 w 56147"/>
                  <a:gd name="connsiteY16" fmla="*/ 6267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147" h="5715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8" name="手繪多邊形: 圖案 147">
                <a:extLst>
                  <a:ext uri="{FF2B5EF4-FFF2-40B4-BE49-F238E27FC236}">
                    <a16:creationId xmlns:a16="http://schemas.microsoft.com/office/drawing/2014/main" id="{48165BE0-B5A2-4E3F-94DB-658B146901E4}"/>
                  </a:ext>
                </a:extLst>
              </p:cNvPr>
              <p:cNvSpPr/>
              <p:nvPr/>
            </p:nvSpPr>
            <p:spPr>
              <a:xfrm flipH="1">
                <a:off x="8537374" y="5617330"/>
                <a:ext cx="33708" cy="51465"/>
              </a:xfrm>
              <a:custGeom>
                <a:avLst/>
                <a:gdLst>
                  <a:gd name="connsiteX0" fmla="*/ 6270 w 37431"/>
                  <a:gd name="connsiteY0" fmla="*/ 0 h 57150"/>
                  <a:gd name="connsiteX1" fmla="*/ 0 w 37431"/>
                  <a:gd name="connsiteY1" fmla="*/ 30099 h 57150"/>
                  <a:gd name="connsiteX2" fmla="*/ 8890 w 37431"/>
                  <a:gd name="connsiteY2" fmla="*/ 65532 h 57150"/>
                  <a:gd name="connsiteX3" fmla="*/ 10574 w 37431"/>
                  <a:gd name="connsiteY3" fmla="*/ 62579 h 57150"/>
                  <a:gd name="connsiteX4" fmla="*/ 30132 w 37431"/>
                  <a:gd name="connsiteY4" fmla="*/ 28099 h 57150"/>
                  <a:gd name="connsiteX5" fmla="*/ 30226 w 37431"/>
                  <a:gd name="connsiteY5" fmla="*/ 28004 h 57150"/>
                  <a:gd name="connsiteX6" fmla="*/ 30320 w 37431"/>
                  <a:gd name="connsiteY6" fmla="*/ 27908 h 57150"/>
                  <a:gd name="connsiteX7" fmla="*/ 46228 w 37431"/>
                  <a:gd name="connsiteY7" fmla="*/ 0 h 57150"/>
                  <a:gd name="connsiteX8" fmla="*/ 6270 w 37431"/>
                  <a:gd name="connsiteY8" fmla="*/ 0 h 57150"/>
                  <a:gd name="connsiteX9" fmla="*/ 6270 w 37431"/>
                  <a:gd name="connsiteY9" fmla="*/ 0 h 57150"/>
                  <a:gd name="connsiteX10" fmla="*/ 6270 w 37431"/>
                  <a:gd name="connsiteY10"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31" h="5715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9" name="手繪多邊形: 圖案 148">
                <a:extLst>
                  <a:ext uri="{FF2B5EF4-FFF2-40B4-BE49-F238E27FC236}">
                    <a16:creationId xmlns:a16="http://schemas.microsoft.com/office/drawing/2014/main" id="{E52FE477-01FF-45E8-A5A6-5093BBA509DE}"/>
                  </a:ext>
                </a:extLst>
              </p:cNvPr>
              <p:cNvSpPr/>
              <p:nvPr/>
            </p:nvSpPr>
            <p:spPr>
              <a:xfrm flipH="1">
                <a:off x="8453611" y="5577960"/>
                <a:ext cx="50562" cy="51465"/>
              </a:xfrm>
              <a:custGeom>
                <a:avLst/>
                <a:gdLst>
                  <a:gd name="connsiteX0" fmla="*/ 0 w 56147"/>
                  <a:gd name="connsiteY0" fmla="*/ 0 h 57150"/>
                  <a:gd name="connsiteX1" fmla="*/ 1684 w 56147"/>
                  <a:gd name="connsiteY1" fmla="*/ 2953 h 57150"/>
                  <a:gd name="connsiteX2" fmla="*/ 21242 w 56147"/>
                  <a:gd name="connsiteY2" fmla="*/ 37433 h 57150"/>
                  <a:gd name="connsiteX3" fmla="*/ 21336 w 56147"/>
                  <a:gd name="connsiteY3" fmla="*/ 37624 h 57150"/>
                  <a:gd name="connsiteX4" fmla="*/ 37244 w 56147"/>
                  <a:gd name="connsiteY4" fmla="*/ 65532 h 57150"/>
                  <a:gd name="connsiteX5" fmla="*/ 37244 w 56147"/>
                  <a:gd name="connsiteY5" fmla="*/ 65532 h 57150"/>
                  <a:gd name="connsiteX6" fmla="*/ 55586 w 56147"/>
                  <a:gd name="connsiteY6" fmla="*/ 33242 h 57150"/>
                  <a:gd name="connsiteX7" fmla="*/ 57177 w 56147"/>
                  <a:gd name="connsiteY7" fmla="*/ 30480 h 57150"/>
                  <a:gd name="connsiteX8" fmla="*/ 0 w 56147"/>
                  <a:gd name="connsiteY8" fmla="*/ 0 h 57150"/>
                  <a:gd name="connsiteX9" fmla="*/ 0 w 56147"/>
                  <a:gd name="connsiteY9"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47" h="5715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0" name="手繪多邊形: 圖案 149">
                <a:extLst>
                  <a:ext uri="{FF2B5EF4-FFF2-40B4-BE49-F238E27FC236}">
                    <a16:creationId xmlns:a16="http://schemas.microsoft.com/office/drawing/2014/main" id="{68481F33-6376-47BB-9B99-72C0ABD7710A}"/>
                  </a:ext>
                </a:extLst>
              </p:cNvPr>
              <p:cNvSpPr/>
              <p:nvPr/>
            </p:nvSpPr>
            <p:spPr>
              <a:xfrm flipH="1">
                <a:off x="8502572" y="5578303"/>
                <a:ext cx="58989" cy="25732"/>
              </a:xfrm>
              <a:custGeom>
                <a:avLst/>
                <a:gdLst>
                  <a:gd name="connsiteX0" fmla="*/ 54463 w 65505"/>
                  <a:gd name="connsiteY0" fmla="*/ 0 h 28575"/>
                  <a:gd name="connsiteX1" fmla="*/ 0 w 65505"/>
                  <a:gd name="connsiteY1" fmla="*/ 35147 h 28575"/>
                  <a:gd name="connsiteX2" fmla="*/ 74395 w 65505"/>
                  <a:gd name="connsiteY2" fmla="*/ 35147 h 28575"/>
                  <a:gd name="connsiteX3" fmla="*/ 56054 w 65505"/>
                  <a:gd name="connsiteY3" fmla="*/ 2762 h 28575"/>
                  <a:gd name="connsiteX4" fmla="*/ 54463 w 65505"/>
                  <a:gd name="connsiteY4" fmla="*/ 0 h 28575"/>
                  <a:gd name="connsiteX5" fmla="*/ 54463 w 65505"/>
                  <a:gd name="connsiteY5" fmla="*/ 0 h 28575"/>
                  <a:gd name="connsiteX6" fmla="*/ 54463 w 6550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28575">
                    <a:moveTo>
                      <a:pt x="54463" y="0"/>
                    </a:moveTo>
                    <a:cubicBezTo>
                      <a:pt x="31443" y="2477"/>
                      <a:pt x="11510" y="15907"/>
                      <a:pt x="0" y="35147"/>
                    </a:cubicBezTo>
                    <a:lnTo>
                      <a:pt x="74395" y="35147"/>
                    </a:lnTo>
                    <a:lnTo>
                      <a:pt x="56054" y="2762"/>
                    </a:lnTo>
                    <a:lnTo>
                      <a:pt x="54463" y="0"/>
                    </a:lnTo>
                    <a:lnTo>
                      <a:pt x="54463" y="0"/>
                    </a:lnTo>
                    <a:lnTo>
                      <a:pt x="54463" y="0"/>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1" name="手繪多邊形: 圖案 150">
                <a:extLst>
                  <a:ext uri="{FF2B5EF4-FFF2-40B4-BE49-F238E27FC236}">
                    <a16:creationId xmlns:a16="http://schemas.microsoft.com/office/drawing/2014/main" id="{D5FE63B7-34E2-4E98-AEB7-5F116958872C}"/>
                  </a:ext>
                </a:extLst>
              </p:cNvPr>
              <p:cNvSpPr/>
              <p:nvPr/>
            </p:nvSpPr>
            <p:spPr>
              <a:xfrm flipH="1">
                <a:off x="8448133" y="5612527"/>
                <a:ext cx="33708" cy="51465"/>
              </a:xfrm>
              <a:custGeom>
                <a:avLst/>
                <a:gdLst>
                  <a:gd name="connsiteX0" fmla="*/ 37244 w 37431"/>
                  <a:gd name="connsiteY0" fmla="*/ 0 h 57150"/>
                  <a:gd name="connsiteX1" fmla="*/ 35560 w 37431"/>
                  <a:gd name="connsiteY1" fmla="*/ 2953 h 57150"/>
                  <a:gd name="connsiteX2" fmla="*/ 16002 w 37431"/>
                  <a:gd name="connsiteY2" fmla="*/ 37433 h 57150"/>
                  <a:gd name="connsiteX3" fmla="*/ 16096 w 37431"/>
                  <a:gd name="connsiteY3" fmla="*/ 37338 h 57150"/>
                  <a:gd name="connsiteX4" fmla="*/ 16002 w 37431"/>
                  <a:gd name="connsiteY4" fmla="*/ 37528 h 57150"/>
                  <a:gd name="connsiteX5" fmla="*/ 15908 w 37431"/>
                  <a:gd name="connsiteY5" fmla="*/ 37624 h 57150"/>
                  <a:gd name="connsiteX6" fmla="*/ 15815 w 37431"/>
                  <a:gd name="connsiteY6" fmla="*/ 37719 h 57150"/>
                  <a:gd name="connsiteX7" fmla="*/ 11417 w 37431"/>
                  <a:gd name="connsiteY7" fmla="*/ 45434 h 57150"/>
                  <a:gd name="connsiteX8" fmla="*/ 8703 w 37431"/>
                  <a:gd name="connsiteY8" fmla="*/ 50292 h 57150"/>
                  <a:gd name="connsiteX9" fmla="*/ 0 w 37431"/>
                  <a:gd name="connsiteY9" fmla="*/ 65627 h 57150"/>
                  <a:gd name="connsiteX10" fmla="*/ 39865 w 37431"/>
                  <a:gd name="connsiteY10" fmla="*/ 65627 h 57150"/>
                  <a:gd name="connsiteX11" fmla="*/ 46134 w 37431"/>
                  <a:gd name="connsiteY11" fmla="*/ 35528 h 57150"/>
                  <a:gd name="connsiteX12" fmla="*/ 37244 w 37431"/>
                  <a:gd name="connsiteY12" fmla="*/ 0 h 57150"/>
                  <a:gd name="connsiteX13" fmla="*/ 37244 w 37431"/>
                  <a:gd name="connsiteY13"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31" h="5715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2" name="手繪多邊形: 圖案 151">
                <a:extLst>
                  <a:ext uri="{FF2B5EF4-FFF2-40B4-BE49-F238E27FC236}">
                    <a16:creationId xmlns:a16="http://schemas.microsoft.com/office/drawing/2014/main" id="{AC195C08-92FA-409D-B8C1-67DA0E09633D}"/>
                  </a:ext>
                </a:extLst>
              </p:cNvPr>
              <p:cNvSpPr/>
              <p:nvPr/>
            </p:nvSpPr>
            <p:spPr>
              <a:xfrm flipH="1">
                <a:off x="8457824" y="5679003"/>
                <a:ext cx="58989" cy="25732"/>
              </a:xfrm>
              <a:custGeom>
                <a:avLst/>
                <a:gdLst>
                  <a:gd name="connsiteX0" fmla="*/ 0 w 65505"/>
                  <a:gd name="connsiteY0" fmla="*/ 0 h 28575"/>
                  <a:gd name="connsiteX1" fmla="*/ 0 w 65505"/>
                  <a:gd name="connsiteY1" fmla="*/ 0 h 28575"/>
                  <a:gd name="connsiteX2" fmla="*/ 18341 w 65505"/>
                  <a:gd name="connsiteY2" fmla="*/ 32385 h 28575"/>
                  <a:gd name="connsiteX3" fmla="*/ 18341 w 65505"/>
                  <a:gd name="connsiteY3" fmla="*/ 32385 h 28575"/>
                  <a:gd name="connsiteX4" fmla="*/ 19932 w 65505"/>
                  <a:gd name="connsiteY4" fmla="*/ 35147 h 28575"/>
                  <a:gd name="connsiteX5" fmla="*/ 74395 w 65505"/>
                  <a:gd name="connsiteY5" fmla="*/ 0 h 28575"/>
                  <a:gd name="connsiteX6" fmla="*/ 0 w 65505"/>
                  <a:gd name="connsiteY6" fmla="*/ 0 h 28575"/>
                  <a:gd name="connsiteX7" fmla="*/ 0 w 65505"/>
                  <a:gd name="connsiteY7" fmla="*/ 0 h 28575"/>
                  <a:gd name="connsiteX8" fmla="*/ 0 w 65505"/>
                  <a:gd name="connsiteY8"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5" h="28575">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3" name="手繪多邊形: 圖案 152">
                <a:extLst>
                  <a:ext uri="{FF2B5EF4-FFF2-40B4-BE49-F238E27FC236}">
                    <a16:creationId xmlns:a16="http://schemas.microsoft.com/office/drawing/2014/main" id="{F6B2D619-EEEB-42EB-A97A-4C8FDD7FED3D}"/>
                  </a:ext>
                </a:extLst>
              </p:cNvPr>
              <p:cNvSpPr/>
              <p:nvPr/>
            </p:nvSpPr>
            <p:spPr>
              <a:xfrm flipH="1">
                <a:off x="8575633" y="5523236"/>
                <a:ext cx="67416" cy="60042"/>
              </a:xfrm>
              <a:custGeom>
                <a:avLst/>
                <a:gdLst>
                  <a:gd name="connsiteX0" fmla="*/ 0 w 74863"/>
                  <a:gd name="connsiteY0" fmla="*/ 74009 h 66675"/>
                  <a:gd name="connsiteX1" fmla="*/ 18154 w 74863"/>
                  <a:gd name="connsiteY1" fmla="*/ 74009 h 66675"/>
                  <a:gd name="connsiteX2" fmla="*/ 18154 w 74863"/>
                  <a:gd name="connsiteY2" fmla="*/ 21527 h 66675"/>
                  <a:gd name="connsiteX3" fmla="*/ 80104 w 74863"/>
                  <a:gd name="connsiteY3" fmla="*/ 21527 h 66675"/>
                  <a:gd name="connsiteX4" fmla="*/ 80104 w 74863"/>
                  <a:gd name="connsiteY4" fmla="*/ 0 h 66675"/>
                  <a:gd name="connsiteX5" fmla="*/ 0 w 74863"/>
                  <a:gd name="connsiteY5" fmla="*/ 0 h 66675"/>
                  <a:gd name="connsiteX6" fmla="*/ 0 w 74863"/>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63" h="66675">
                    <a:moveTo>
                      <a:pt x="0" y="74009"/>
                    </a:moveTo>
                    <a:lnTo>
                      <a:pt x="18154" y="74009"/>
                    </a:lnTo>
                    <a:lnTo>
                      <a:pt x="18154" y="21527"/>
                    </a:lnTo>
                    <a:lnTo>
                      <a:pt x="80104" y="21527"/>
                    </a:lnTo>
                    <a:lnTo>
                      <a:pt x="80104" y="0"/>
                    </a:lnTo>
                    <a:lnTo>
                      <a:pt x="0" y="0"/>
                    </a:lnTo>
                    <a:lnTo>
                      <a:pt x="0" y="74009"/>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4" name="手繪多邊形: 圖案 153">
                <a:extLst>
                  <a:ext uri="{FF2B5EF4-FFF2-40B4-BE49-F238E27FC236}">
                    <a16:creationId xmlns:a16="http://schemas.microsoft.com/office/drawing/2014/main" id="{F35460B9-9500-4274-A3A9-7663CAD22259}"/>
                  </a:ext>
                </a:extLst>
              </p:cNvPr>
              <p:cNvSpPr/>
              <p:nvPr/>
            </p:nvSpPr>
            <p:spPr>
              <a:xfrm flipH="1">
                <a:off x="8592487" y="5683120"/>
                <a:ext cx="50562" cy="60042"/>
              </a:xfrm>
              <a:custGeom>
                <a:avLst/>
                <a:gdLst>
                  <a:gd name="connsiteX0" fmla="*/ 65505 w 56147"/>
                  <a:gd name="connsiteY0" fmla="*/ 74009 h 66675"/>
                  <a:gd name="connsiteX1" fmla="*/ 65505 w 56147"/>
                  <a:gd name="connsiteY1" fmla="*/ 57341 h 66675"/>
                  <a:gd name="connsiteX2" fmla="*/ 19090 w 56147"/>
                  <a:gd name="connsiteY2" fmla="*/ 57341 h 66675"/>
                  <a:gd name="connsiteX3" fmla="*/ 19090 w 56147"/>
                  <a:gd name="connsiteY3" fmla="*/ 0 h 66675"/>
                  <a:gd name="connsiteX4" fmla="*/ 0 w 56147"/>
                  <a:gd name="connsiteY4" fmla="*/ 0 h 66675"/>
                  <a:gd name="connsiteX5" fmla="*/ 0 w 56147"/>
                  <a:gd name="connsiteY5" fmla="*/ 74009 h 66675"/>
                  <a:gd name="connsiteX6" fmla="*/ 65505 w 56147"/>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66675">
                    <a:moveTo>
                      <a:pt x="65505" y="74009"/>
                    </a:moveTo>
                    <a:lnTo>
                      <a:pt x="65505" y="57341"/>
                    </a:lnTo>
                    <a:lnTo>
                      <a:pt x="19090" y="57341"/>
                    </a:lnTo>
                    <a:lnTo>
                      <a:pt x="19090" y="0"/>
                    </a:lnTo>
                    <a:lnTo>
                      <a:pt x="0" y="0"/>
                    </a:lnTo>
                    <a:lnTo>
                      <a:pt x="0" y="74009"/>
                    </a:lnTo>
                    <a:lnTo>
                      <a:pt x="65505" y="74009"/>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5" name="手繪多邊形: 圖案 154">
                <a:extLst>
                  <a:ext uri="{FF2B5EF4-FFF2-40B4-BE49-F238E27FC236}">
                    <a16:creationId xmlns:a16="http://schemas.microsoft.com/office/drawing/2014/main" id="{5D4A04D5-DF86-447A-8C04-77FD34A2A579}"/>
                  </a:ext>
                </a:extLst>
              </p:cNvPr>
              <p:cNvSpPr/>
              <p:nvPr/>
            </p:nvSpPr>
            <p:spPr>
              <a:xfrm flipH="1">
                <a:off x="8387375" y="5523236"/>
                <a:ext cx="58989" cy="51465"/>
              </a:xfrm>
              <a:custGeom>
                <a:avLst/>
                <a:gdLst>
                  <a:gd name="connsiteX0" fmla="*/ 72804 w 65505"/>
                  <a:gd name="connsiteY0" fmla="*/ 66580 h 57150"/>
                  <a:gd name="connsiteX1" fmla="*/ 56428 w 65505"/>
                  <a:gd name="connsiteY1" fmla="*/ 66580 h 57150"/>
                  <a:gd name="connsiteX2" fmla="*/ 56428 w 65505"/>
                  <a:gd name="connsiteY2" fmla="*/ 19431 h 57150"/>
                  <a:gd name="connsiteX3" fmla="*/ 0 w 65505"/>
                  <a:gd name="connsiteY3" fmla="*/ 19431 h 57150"/>
                  <a:gd name="connsiteX4" fmla="*/ 0 w 65505"/>
                  <a:gd name="connsiteY4" fmla="*/ 0 h 57150"/>
                  <a:gd name="connsiteX5" fmla="*/ 72804 w 65505"/>
                  <a:gd name="connsiteY5" fmla="*/ 0 h 57150"/>
                  <a:gd name="connsiteX6" fmla="*/ 72804 w 65505"/>
                  <a:gd name="connsiteY6" fmla="*/ 6658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57150">
                    <a:moveTo>
                      <a:pt x="72804" y="66580"/>
                    </a:moveTo>
                    <a:lnTo>
                      <a:pt x="56428" y="66580"/>
                    </a:lnTo>
                    <a:lnTo>
                      <a:pt x="56428" y="19431"/>
                    </a:lnTo>
                    <a:lnTo>
                      <a:pt x="0" y="19431"/>
                    </a:lnTo>
                    <a:lnTo>
                      <a:pt x="0" y="0"/>
                    </a:lnTo>
                    <a:lnTo>
                      <a:pt x="72804" y="0"/>
                    </a:lnTo>
                    <a:lnTo>
                      <a:pt x="72804" y="66580"/>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6" name="手繪多邊形: 圖案 155">
                <a:extLst>
                  <a:ext uri="{FF2B5EF4-FFF2-40B4-BE49-F238E27FC236}">
                    <a16:creationId xmlns:a16="http://schemas.microsoft.com/office/drawing/2014/main" id="{E9864F65-C76E-42A4-B769-090F7BCCD2E4}"/>
                  </a:ext>
                </a:extLst>
              </p:cNvPr>
              <p:cNvSpPr/>
              <p:nvPr/>
            </p:nvSpPr>
            <p:spPr>
              <a:xfrm flipH="1">
                <a:off x="8382656" y="5676515"/>
                <a:ext cx="50562" cy="68620"/>
              </a:xfrm>
              <a:custGeom>
                <a:avLst/>
                <a:gdLst>
                  <a:gd name="connsiteX0" fmla="*/ 0 w 56147"/>
                  <a:gd name="connsiteY0" fmla="*/ 81344 h 76200"/>
                  <a:gd name="connsiteX1" fmla="*/ 0 w 56147"/>
                  <a:gd name="connsiteY1" fmla="*/ 66580 h 76200"/>
                  <a:gd name="connsiteX2" fmla="*/ 41268 w 56147"/>
                  <a:gd name="connsiteY2" fmla="*/ 66580 h 76200"/>
                  <a:gd name="connsiteX3" fmla="*/ 41268 w 56147"/>
                  <a:gd name="connsiteY3" fmla="*/ 0 h 76200"/>
                  <a:gd name="connsiteX4" fmla="*/ 58206 w 56147"/>
                  <a:gd name="connsiteY4" fmla="*/ 0 h 76200"/>
                  <a:gd name="connsiteX5" fmla="*/ 58206 w 56147"/>
                  <a:gd name="connsiteY5" fmla="*/ 81344 h 76200"/>
                  <a:gd name="connsiteX6" fmla="*/ 0 w 56147"/>
                  <a:gd name="connsiteY6" fmla="*/ 813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76200">
                    <a:moveTo>
                      <a:pt x="0" y="81344"/>
                    </a:moveTo>
                    <a:lnTo>
                      <a:pt x="0" y="66580"/>
                    </a:lnTo>
                    <a:lnTo>
                      <a:pt x="41268" y="66580"/>
                    </a:lnTo>
                    <a:lnTo>
                      <a:pt x="41268" y="0"/>
                    </a:lnTo>
                    <a:lnTo>
                      <a:pt x="58206" y="0"/>
                    </a:lnTo>
                    <a:lnTo>
                      <a:pt x="58206" y="81344"/>
                    </a:lnTo>
                    <a:lnTo>
                      <a:pt x="0" y="81344"/>
                    </a:lnTo>
                    <a:close/>
                  </a:path>
                </a:pathLst>
              </a:custGeom>
              <a:solidFill>
                <a:srgbClr val="FFFFFF"/>
              </a:solidFill>
              <a:ln w="3175"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69" name="圖形 211">
              <a:extLst>
                <a:ext uri="{FF2B5EF4-FFF2-40B4-BE49-F238E27FC236}">
                  <a16:creationId xmlns:a16="http://schemas.microsoft.com/office/drawing/2014/main" id="{5A94323C-0A88-48A8-8578-74C26869F8DF}"/>
                </a:ext>
              </a:extLst>
            </p:cNvPr>
            <p:cNvGrpSpPr/>
            <p:nvPr/>
          </p:nvGrpSpPr>
          <p:grpSpPr>
            <a:xfrm>
              <a:off x="7898677" y="3477967"/>
              <a:ext cx="172020" cy="210110"/>
              <a:chOff x="6880167" y="2925402"/>
              <a:chExt cx="551412" cy="630183"/>
            </a:xfrm>
            <a:solidFill>
              <a:schemeClr val="tx1"/>
            </a:solidFill>
          </p:grpSpPr>
          <p:sp>
            <p:nvSpPr>
              <p:cNvPr id="170" name="手繪多邊形: 圖案 169">
                <a:extLst>
                  <a:ext uri="{FF2B5EF4-FFF2-40B4-BE49-F238E27FC236}">
                    <a16:creationId xmlns:a16="http://schemas.microsoft.com/office/drawing/2014/main" id="{6FABAD6C-1D5A-40D2-95BC-8F18E40B3AD5}"/>
                  </a:ext>
                </a:extLst>
              </p:cNvPr>
              <p:cNvSpPr/>
              <p:nvPr/>
            </p:nvSpPr>
            <p:spPr>
              <a:xfrm>
                <a:off x="6880167" y="2925402"/>
                <a:ext cx="551412" cy="630183"/>
              </a:xfrm>
              <a:custGeom>
                <a:avLst/>
                <a:gdLst>
                  <a:gd name="connsiteX0" fmla="*/ 278294 w 551412"/>
                  <a:gd name="connsiteY0" fmla="*/ 636935 h 630182"/>
                  <a:gd name="connsiteX1" fmla="*/ 0 w 551412"/>
                  <a:gd name="connsiteY1" fmla="*/ 536443 h 630182"/>
                  <a:gd name="connsiteX2" fmla="*/ 0 w 551412"/>
                  <a:gd name="connsiteY2" fmla="*/ 77873 h 630182"/>
                  <a:gd name="connsiteX3" fmla="*/ 278294 w 551412"/>
                  <a:gd name="connsiteY3" fmla="*/ 0 h 630182"/>
                  <a:gd name="connsiteX4" fmla="*/ 556589 w 551412"/>
                  <a:gd name="connsiteY4" fmla="*/ 77873 h 630182"/>
                  <a:gd name="connsiteX5" fmla="*/ 556589 w 551412"/>
                  <a:gd name="connsiteY5" fmla="*/ 536443 h 630182"/>
                  <a:gd name="connsiteX6" fmla="*/ 278294 w 551412"/>
                  <a:gd name="connsiteY6" fmla="*/ 636935 h 630182"/>
                  <a:gd name="connsiteX7" fmla="*/ 22507 w 551412"/>
                  <a:gd name="connsiteY7" fmla="*/ 110732 h 630182"/>
                  <a:gd name="connsiteX8" fmla="*/ 22507 w 551412"/>
                  <a:gd name="connsiteY8" fmla="*/ 536556 h 630182"/>
                  <a:gd name="connsiteX9" fmla="*/ 278294 w 551412"/>
                  <a:gd name="connsiteY9" fmla="*/ 614428 h 630182"/>
                  <a:gd name="connsiteX10" fmla="*/ 534082 w 551412"/>
                  <a:gd name="connsiteY10" fmla="*/ 536556 h 630182"/>
                  <a:gd name="connsiteX11" fmla="*/ 534082 w 551412"/>
                  <a:gd name="connsiteY11" fmla="*/ 110732 h 630182"/>
                  <a:gd name="connsiteX12" fmla="*/ 278294 w 551412"/>
                  <a:gd name="connsiteY12" fmla="*/ 155858 h 630182"/>
                  <a:gd name="connsiteX13" fmla="*/ 22507 w 551412"/>
                  <a:gd name="connsiteY13" fmla="*/ 110732 h 630182"/>
                  <a:gd name="connsiteX14" fmla="*/ 278294 w 551412"/>
                  <a:gd name="connsiteY14" fmla="*/ 22507 h 630182"/>
                  <a:gd name="connsiteX15" fmla="*/ 22507 w 551412"/>
                  <a:gd name="connsiteY15" fmla="*/ 77873 h 630182"/>
                  <a:gd name="connsiteX16" fmla="*/ 278294 w 551412"/>
                  <a:gd name="connsiteY16" fmla="*/ 133239 h 630182"/>
                  <a:gd name="connsiteX17" fmla="*/ 534082 w 551412"/>
                  <a:gd name="connsiteY17" fmla="*/ 77873 h 630182"/>
                  <a:gd name="connsiteX18" fmla="*/ 278294 w 551412"/>
                  <a:gd name="connsiteY18" fmla="*/ 22507 h 63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1412" h="630182">
                    <a:moveTo>
                      <a:pt x="278294" y="636935"/>
                    </a:moveTo>
                    <a:cubicBezTo>
                      <a:pt x="137853" y="636935"/>
                      <a:pt x="0" y="587195"/>
                      <a:pt x="0" y="536443"/>
                    </a:cubicBezTo>
                    <a:lnTo>
                      <a:pt x="0" y="77873"/>
                    </a:lnTo>
                    <a:cubicBezTo>
                      <a:pt x="0" y="26783"/>
                      <a:pt x="139991" y="0"/>
                      <a:pt x="278294" y="0"/>
                    </a:cubicBezTo>
                    <a:cubicBezTo>
                      <a:pt x="416597" y="0"/>
                      <a:pt x="556589" y="26783"/>
                      <a:pt x="556589" y="77873"/>
                    </a:cubicBezTo>
                    <a:lnTo>
                      <a:pt x="556589" y="536443"/>
                    </a:lnTo>
                    <a:cubicBezTo>
                      <a:pt x="556589" y="587195"/>
                      <a:pt x="418736" y="636935"/>
                      <a:pt x="278294" y="636935"/>
                    </a:cubicBezTo>
                    <a:close/>
                    <a:moveTo>
                      <a:pt x="22507" y="110732"/>
                    </a:moveTo>
                    <a:lnTo>
                      <a:pt x="22507" y="536556"/>
                    </a:lnTo>
                    <a:cubicBezTo>
                      <a:pt x="22507" y="559062"/>
                      <a:pt x="124462" y="614428"/>
                      <a:pt x="278294" y="614428"/>
                    </a:cubicBezTo>
                    <a:cubicBezTo>
                      <a:pt x="432127" y="614428"/>
                      <a:pt x="534082" y="558950"/>
                      <a:pt x="534082" y="536556"/>
                    </a:cubicBezTo>
                    <a:lnTo>
                      <a:pt x="534082" y="110732"/>
                    </a:lnTo>
                    <a:cubicBezTo>
                      <a:pt x="489069" y="140441"/>
                      <a:pt x="383175" y="155858"/>
                      <a:pt x="278294" y="155858"/>
                    </a:cubicBezTo>
                    <a:cubicBezTo>
                      <a:pt x="173413" y="155858"/>
                      <a:pt x="67520" y="140441"/>
                      <a:pt x="22507" y="110732"/>
                    </a:cubicBezTo>
                    <a:close/>
                    <a:moveTo>
                      <a:pt x="278294" y="22507"/>
                    </a:moveTo>
                    <a:cubicBezTo>
                      <a:pt x="122098" y="22507"/>
                      <a:pt x="22507" y="55366"/>
                      <a:pt x="22507" y="77873"/>
                    </a:cubicBezTo>
                    <a:cubicBezTo>
                      <a:pt x="22507" y="100379"/>
                      <a:pt x="122098" y="133239"/>
                      <a:pt x="278294" y="133239"/>
                    </a:cubicBezTo>
                    <a:cubicBezTo>
                      <a:pt x="434490" y="133239"/>
                      <a:pt x="534082" y="100379"/>
                      <a:pt x="534082" y="77873"/>
                    </a:cubicBezTo>
                    <a:cubicBezTo>
                      <a:pt x="534082" y="55366"/>
                      <a:pt x="434490" y="22507"/>
                      <a:pt x="278294" y="22507"/>
                    </a:cubicBezTo>
                    <a:close/>
                  </a:path>
                </a:pathLst>
              </a:custGeom>
              <a:grpFill/>
              <a:ln w="12700"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1" name="手繪多邊形: 圖案 170">
                <a:extLst>
                  <a:ext uri="{FF2B5EF4-FFF2-40B4-BE49-F238E27FC236}">
                    <a16:creationId xmlns:a16="http://schemas.microsoft.com/office/drawing/2014/main" id="{F373872B-A05F-4EE2-AECA-76D49A688DAF}"/>
                  </a:ext>
                </a:extLst>
              </p:cNvPr>
              <p:cNvSpPr/>
              <p:nvPr/>
            </p:nvSpPr>
            <p:spPr>
              <a:xfrm>
                <a:off x="6889507" y="3161721"/>
                <a:ext cx="528905" cy="67520"/>
              </a:xfrm>
              <a:custGeom>
                <a:avLst/>
                <a:gdLst>
                  <a:gd name="connsiteX0" fmla="*/ 264115 w 528905"/>
                  <a:gd name="connsiteY0" fmla="*/ 73821 h 67519"/>
                  <a:gd name="connsiteX1" fmla="*/ 0 w 528905"/>
                  <a:gd name="connsiteY1" fmla="*/ 15980 h 67519"/>
                  <a:gd name="connsiteX2" fmla="*/ 10578 w 528905"/>
                  <a:gd name="connsiteY2" fmla="*/ 113 h 67519"/>
                  <a:gd name="connsiteX3" fmla="*/ 264115 w 528905"/>
                  <a:gd name="connsiteY3" fmla="*/ 54803 h 67519"/>
                  <a:gd name="connsiteX4" fmla="*/ 529018 w 528905"/>
                  <a:gd name="connsiteY4" fmla="*/ 0 h 67519"/>
                  <a:gd name="connsiteX5" fmla="*/ 539258 w 528905"/>
                  <a:gd name="connsiteY5" fmla="*/ 16092 h 67519"/>
                  <a:gd name="connsiteX6" fmla="*/ 264115 w 528905"/>
                  <a:gd name="connsiteY6" fmla="*/ 73821 h 6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905" h="67519">
                    <a:moveTo>
                      <a:pt x="264115" y="73821"/>
                    </a:moveTo>
                    <a:cubicBezTo>
                      <a:pt x="150007" y="73821"/>
                      <a:pt x="35560" y="39611"/>
                      <a:pt x="0" y="15980"/>
                    </a:cubicBezTo>
                    <a:lnTo>
                      <a:pt x="10578" y="113"/>
                    </a:lnTo>
                    <a:cubicBezTo>
                      <a:pt x="44113" y="22507"/>
                      <a:pt x="153720" y="54803"/>
                      <a:pt x="264115" y="54803"/>
                    </a:cubicBezTo>
                    <a:cubicBezTo>
                      <a:pt x="371809" y="54803"/>
                      <a:pt x="494920" y="21831"/>
                      <a:pt x="529018" y="0"/>
                    </a:cubicBezTo>
                    <a:lnTo>
                      <a:pt x="539258" y="16092"/>
                    </a:lnTo>
                    <a:cubicBezTo>
                      <a:pt x="502460" y="39611"/>
                      <a:pt x="376873" y="73821"/>
                      <a:pt x="264115" y="73821"/>
                    </a:cubicBezTo>
                    <a:close/>
                  </a:path>
                </a:pathLst>
              </a:custGeom>
              <a:grpFill/>
              <a:ln w="11080"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2" name="手繪多邊形: 圖案 171">
                <a:extLst>
                  <a:ext uri="{FF2B5EF4-FFF2-40B4-BE49-F238E27FC236}">
                    <a16:creationId xmlns:a16="http://schemas.microsoft.com/office/drawing/2014/main" id="{3EBFA547-3F1C-494A-A26A-46B8D2E1E550}"/>
                  </a:ext>
                </a:extLst>
              </p:cNvPr>
              <p:cNvSpPr/>
              <p:nvPr/>
            </p:nvSpPr>
            <p:spPr>
              <a:xfrm>
                <a:off x="6889507" y="3319266"/>
                <a:ext cx="528905" cy="67520"/>
              </a:xfrm>
              <a:custGeom>
                <a:avLst/>
                <a:gdLst>
                  <a:gd name="connsiteX0" fmla="*/ 264115 w 528905"/>
                  <a:gd name="connsiteY0" fmla="*/ 73821 h 67519"/>
                  <a:gd name="connsiteX1" fmla="*/ 0 w 528905"/>
                  <a:gd name="connsiteY1" fmla="*/ 15980 h 67519"/>
                  <a:gd name="connsiteX2" fmla="*/ 10578 w 528905"/>
                  <a:gd name="connsiteY2" fmla="*/ 113 h 67519"/>
                  <a:gd name="connsiteX3" fmla="*/ 264115 w 528905"/>
                  <a:gd name="connsiteY3" fmla="*/ 54803 h 67519"/>
                  <a:gd name="connsiteX4" fmla="*/ 529018 w 528905"/>
                  <a:gd name="connsiteY4" fmla="*/ 0 h 67519"/>
                  <a:gd name="connsiteX5" fmla="*/ 539258 w 528905"/>
                  <a:gd name="connsiteY5" fmla="*/ 16092 h 67519"/>
                  <a:gd name="connsiteX6" fmla="*/ 264115 w 528905"/>
                  <a:gd name="connsiteY6" fmla="*/ 73821 h 6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905" h="67519">
                    <a:moveTo>
                      <a:pt x="264115" y="73821"/>
                    </a:moveTo>
                    <a:cubicBezTo>
                      <a:pt x="150007" y="73821"/>
                      <a:pt x="35560" y="39611"/>
                      <a:pt x="0" y="15980"/>
                    </a:cubicBezTo>
                    <a:lnTo>
                      <a:pt x="10578" y="113"/>
                    </a:lnTo>
                    <a:cubicBezTo>
                      <a:pt x="44113" y="22507"/>
                      <a:pt x="153720" y="54803"/>
                      <a:pt x="264115" y="54803"/>
                    </a:cubicBezTo>
                    <a:cubicBezTo>
                      <a:pt x="371809" y="54803"/>
                      <a:pt x="494920" y="21831"/>
                      <a:pt x="529018" y="0"/>
                    </a:cubicBezTo>
                    <a:lnTo>
                      <a:pt x="539258" y="16092"/>
                    </a:lnTo>
                    <a:cubicBezTo>
                      <a:pt x="502460" y="39611"/>
                      <a:pt x="376873" y="73821"/>
                      <a:pt x="264115" y="73821"/>
                    </a:cubicBezTo>
                    <a:close/>
                  </a:path>
                </a:pathLst>
              </a:custGeom>
              <a:grpFill/>
              <a:ln w="11080" cap="flat">
                <a:solidFill>
                  <a:schemeClr val="bg1"/>
                </a:solidFill>
                <a:prstDash val="solid"/>
                <a:miter/>
              </a:ln>
            </p:spPr>
            <p:txBody>
              <a:bodyPr rtlCol="0" anchor="ctr"/>
              <a:lstStyle/>
              <a:p>
                <a:endParaRPr lang="zh-TW" altLang="en-US" sz="105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173" name="文字方塊 172">
              <a:extLst>
                <a:ext uri="{FF2B5EF4-FFF2-40B4-BE49-F238E27FC236}">
                  <a16:creationId xmlns:a16="http://schemas.microsoft.com/office/drawing/2014/main" id="{E1AC9B07-795D-4375-9EA6-4A1C8D83721F}"/>
                </a:ext>
              </a:extLst>
            </p:cNvPr>
            <p:cNvSpPr txBox="1"/>
            <p:nvPr/>
          </p:nvSpPr>
          <p:spPr>
            <a:xfrm>
              <a:off x="1579952" y="2371834"/>
              <a:ext cx="1008800" cy="230832"/>
            </a:xfrm>
            <a:prstGeom prst="rect">
              <a:avLst/>
            </a:prstGeom>
            <a:noFill/>
            <a:ln>
              <a:noFill/>
            </a:ln>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altLang="zh-TW" sz="1050" b="1">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Local user</a:t>
              </a:r>
            </a:p>
          </p:txBody>
        </p:sp>
        <p:pic>
          <p:nvPicPr>
            <p:cNvPr id="174" name="圖形 173">
              <a:extLst>
                <a:ext uri="{FF2B5EF4-FFF2-40B4-BE49-F238E27FC236}">
                  <a16:creationId xmlns:a16="http://schemas.microsoft.com/office/drawing/2014/main" id="{3B24DEE1-FD8C-4644-AE45-2C7D0FE177B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517" y="2092382"/>
              <a:ext cx="293825" cy="279391"/>
            </a:xfrm>
            <a:prstGeom prst="rect">
              <a:avLst/>
            </a:prstGeom>
          </p:spPr>
        </p:pic>
        <p:grpSp>
          <p:nvGrpSpPr>
            <p:cNvPr id="175" name="群組 174">
              <a:extLst>
                <a:ext uri="{FF2B5EF4-FFF2-40B4-BE49-F238E27FC236}">
                  <a16:creationId xmlns:a16="http://schemas.microsoft.com/office/drawing/2014/main" id="{DFD8DE40-12F7-4362-9849-6EDB2747DD5A}"/>
                </a:ext>
              </a:extLst>
            </p:cNvPr>
            <p:cNvGrpSpPr/>
            <p:nvPr/>
          </p:nvGrpSpPr>
          <p:grpSpPr>
            <a:xfrm>
              <a:off x="1012950" y="4090495"/>
              <a:ext cx="805879" cy="534696"/>
              <a:chOff x="672980" y="1966505"/>
              <a:chExt cx="1057450" cy="651099"/>
            </a:xfrm>
            <a:solidFill>
              <a:srgbClr val="0070C0"/>
            </a:solidFill>
          </p:grpSpPr>
          <p:sp>
            <p:nvSpPr>
              <p:cNvPr id="176" name="手繪多邊形: 圖案 175">
                <a:extLst>
                  <a:ext uri="{FF2B5EF4-FFF2-40B4-BE49-F238E27FC236}">
                    <a16:creationId xmlns:a16="http://schemas.microsoft.com/office/drawing/2014/main" id="{CF4866A1-A3DD-48C3-93B5-9194C7203814}"/>
                  </a:ext>
                </a:extLst>
              </p:cNvPr>
              <p:cNvSpPr/>
              <p:nvPr/>
            </p:nvSpPr>
            <p:spPr>
              <a:xfrm>
                <a:off x="933835" y="1966505"/>
                <a:ext cx="796595" cy="651099"/>
              </a:xfrm>
              <a:custGeom>
                <a:avLst/>
                <a:gdLst>
                  <a:gd name="connsiteX0" fmla="*/ 63593 w 796595"/>
                  <a:gd name="connsiteY0" fmla="*/ 607620 h 651099"/>
                  <a:gd name="connsiteX1" fmla="*/ 733001 w 796595"/>
                  <a:gd name="connsiteY1" fmla="*/ 607620 h 651099"/>
                  <a:gd name="connsiteX2" fmla="*/ 733001 w 796595"/>
                  <a:gd name="connsiteY2" fmla="*/ 651099 h 651099"/>
                  <a:gd name="connsiteX3" fmla="*/ 63593 w 796595"/>
                  <a:gd name="connsiteY3" fmla="*/ 651099 h 651099"/>
                  <a:gd name="connsiteX4" fmla="*/ 63148 w 796595"/>
                  <a:gd name="connsiteY4" fmla="*/ 60404 h 651099"/>
                  <a:gd name="connsiteX5" fmla="*/ 63148 w 796595"/>
                  <a:gd name="connsiteY5" fmla="*/ 464625 h 651099"/>
                  <a:gd name="connsiteX6" fmla="*/ 733390 w 796595"/>
                  <a:gd name="connsiteY6" fmla="*/ 464625 h 651099"/>
                  <a:gd name="connsiteX7" fmla="*/ 733390 w 796595"/>
                  <a:gd name="connsiteY7" fmla="*/ 60404 h 651099"/>
                  <a:gd name="connsiteX8" fmla="*/ 0 w 796595"/>
                  <a:gd name="connsiteY8" fmla="*/ 0 h 651099"/>
                  <a:gd name="connsiteX9" fmla="*/ 796595 w 796595"/>
                  <a:gd name="connsiteY9" fmla="*/ 0 h 651099"/>
                  <a:gd name="connsiteX10" fmla="*/ 796595 w 796595"/>
                  <a:gd name="connsiteY10" fmla="*/ 525032 h 651099"/>
                  <a:gd name="connsiteX11" fmla="*/ 509142 w 796595"/>
                  <a:gd name="connsiteY11" fmla="*/ 525032 h 651099"/>
                  <a:gd name="connsiteX12" fmla="*/ 509142 w 796595"/>
                  <a:gd name="connsiteY12" fmla="*/ 603286 h 651099"/>
                  <a:gd name="connsiteX13" fmla="*/ 287451 w 796595"/>
                  <a:gd name="connsiteY13" fmla="*/ 603286 h 651099"/>
                  <a:gd name="connsiteX14" fmla="*/ 287451 w 796595"/>
                  <a:gd name="connsiteY14" fmla="*/ 525032 h 651099"/>
                  <a:gd name="connsiteX15" fmla="*/ 0 w 796595"/>
                  <a:gd name="connsiteY15" fmla="*/ 525032 h 651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6595" h="651099">
                    <a:moveTo>
                      <a:pt x="63593" y="607620"/>
                    </a:moveTo>
                    <a:lnTo>
                      <a:pt x="733001" y="607620"/>
                    </a:lnTo>
                    <a:lnTo>
                      <a:pt x="733001" y="651099"/>
                    </a:lnTo>
                    <a:lnTo>
                      <a:pt x="63593" y="651099"/>
                    </a:lnTo>
                    <a:close/>
                    <a:moveTo>
                      <a:pt x="63148" y="60404"/>
                    </a:moveTo>
                    <a:lnTo>
                      <a:pt x="63148" y="464625"/>
                    </a:lnTo>
                    <a:lnTo>
                      <a:pt x="733390" y="464625"/>
                    </a:lnTo>
                    <a:lnTo>
                      <a:pt x="733390" y="60404"/>
                    </a:lnTo>
                    <a:close/>
                    <a:moveTo>
                      <a:pt x="0" y="0"/>
                    </a:moveTo>
                    <a:lnTo>
                      <a:pt x="796595" y="0"/>
                    </a:lnTo>
                    <a:lnTo>
                      <a:pt x="796595" y="525032"/>
                    </a:lnTo>
                    <a:lnTo>
                      <a:pt x="509142" y="525032"/>
                    </a:lnTo>
                    <a:lnTo>
                      <a:pt x="509142" y="603286"/>
                    </a:lnTo>
                    <a:lnTo>
                      <a:pt x="287451" y="603286"/>
                    </a:lnTo>
                    <a:lnTo>
                      <a:pt x="287451" y="525032"/>
                    </a:lnTo>
                    <a:lnTo>
                      <a:pt x="0" y="525032"/>
                    </a:lnTo>
                    <a:close/>
                  </a:path>
                </a:pathLst>
              </a:custGeom>
              <a:grpFill/>
              <a:ln w="19050" cap="rnd">
                <a:solidFill>
                  <a:srgbClr val="171716"/>
                </a:solidFill>
                <a:prstDash val="solid"/>
                <a:miter/>
              </a:ln>
            </p:spPr>
            <p:txBody>
              <a:bodyPr wrap="square" rtlCol="0" anchor="ctr">
                <a:noAutofit/>
              </a:bodyPr>
              <a:lstStyle/>
              <a:p>
                <a:endParaRPr lang="zh-TW" altLang="en-US">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77" name="手繪多邊形: 圖案 176">
                <a:extLst>
                  <a:ext uri="{FF2B5EF4-FFF2-40B4-BE49-F238E27FC236}">
                    <a16:creationId xmlns:a16="http://schemas.microsoft.com/office/drawing/2014/main" id="{38A6B4D0-0885-4025-99E5-710B3CD11A22}"/>
                  </a:ext>
                </a:extLst>
              </p:cNvPr>
              <p:cNvSpPr/>
              <p:nvPr/>
            </p:nvSpPr>
            <p:spPr>
              <a:xfrm>
                <a:off x="672980" y="2002209"/>
                <a:ext cx="269504" cy="586820"/>
              </a:xfrm>
              <a:custGeom>
                <a:avLst/>
                <a:gdLst>
                  <a:gd name="connsiteX0" fmla="*/ 52181 w 269504"/>
                  <a:gd name="connsiteY0" fmla="*/ 469456 h 586820"/>
                  <a:gd name="connsiteX1" fmla="*/ 52181 w 269504"/>
                  <a:gd name="connsiteY1" fmla="*/ 508565 h 586820"/>
                  <a:gd name="connsiteX2" fmla="*/ 213024 w 269504"/>
                  <a:gd name="connsiteY2" fmla="*/ 508565 h 586820"/>
                  <a:gd name="connsiteX3" fmla="*/ 213024 w 269504"/>
                  <a:gd name="connsiteY3" fmla="*/ 469456 h 586820"/>
                  <a:gd name="connsiteX4" fmla="*/ 52181 w 269504"/>
                  <a:gd name="connsiteY4" fmla="*/ 397738 h 586820"/>
                  <a:gd name="connsiteX5" fmla="*/ 52181 w 269504"/>
                  <a:gd name="connsiteY5" fmla="*/ 436847 h 586820"/>
                  <a:gd name="connsiteX6" fmla="*/ 213024 w 269504"/>
                  <a:gd name="connsiteY6" fmla="*/ 436847 h 586820"/>
                  <a:gd name="connsiteX7" fmla="*/ 213024 w 269504"/>
                  <a:gd name="connsiteY7" fmla="*/ 397738 h 586820"/>
                  <a:gd name="connsiteX8" fmla="*/ 52181 w 269504"/>
                  <a:gd name="connsiteY8" fmla="*/ 256468 h 586820"/>
                  <a:gd name="connsiteX9" fmla="*/ 52181 w 269504"/>
                  <a:gd name="connsiteY9" fmla="*/ 365129 h 586820"/>
                  <a:gd name="connsiteX10" fmla="*/ 213024 w 269504"/>
                  <a:gd name="connsiteY10" fmla="*/ 365129 h 586820"/>
                  <a:gd name="connsiteX11" fmla="*/ 213024 w 269504"/>
                  <a:gd name="connsiteY11" fmla="*/ 256468 h 586820"/>
                  <a:gd name="connsiteX12" fmla="*/ 68469 w 269504"/>
                  <a:gd name="connsiteY12" fmla="*/ 203203 h 586820"/>
                  <a:gd name="connsiteX13" fmla="*/ 56516 w 269504"/>
                  <a:gd name="connsiteY13" fmla="*/ 215156 h 586820"/>
                  <a:gd name="connsiteX14" fmla="*/ 68469 w 269504"/>
                  <a:gd name="connsiteY14" fmla="*/ 227109 h 586820"/>
                  <a:gd name="connsiteX15" fmla="*/ 80422 w 269504"/>
                  <a:gd name="connsiteY15" fmla="*/ 215156 h 586820"/>
                  <a:gd name="connsiteX16" fmla="*/ 68469 w 269504"/>
                  <a:gd name="connsiteY16" fmla="*/ 203203 h 586820"/>
                  <a:gd name="connsiteX17" fmla="*/ 0 w 269504"/>
                  <a:gd name="connsiteY17" fmla="*/ 0 h 586820"/>
                  <a:gd name="connsiteX18" fmla="*/ 269504 w 269504"/>
                  <a:gd name="connsiteY18" fmla="*/ 0 h 586820"/>
                  <a:gd name="connsiteX19" fmla="*/ 269504 w 269504"/>
                  <a:gd name="connsiteY19" fmla="*/ 586820 h 586820"/>
                  <a:gd name="connsiteX20" fmla="*/ 0 w 269504"/>
                  <a:gd name="connsiteY20" fmla="*/ 586820 h 58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9504" h="586820">
                    <a:moveTo>
                      <a:pt x="52181" y="469456"/>
                    </a:moveTo>
                    <a:lnTo>
                      <a:pt x="52181" y="508565"/>
                    </a:lnTo>
                    <a:lnTo>
                      <a:pt x="213024" y="508565"/>
                    </a:lnTo>
                    <a:lnTo>
                      <a:pt x="213024" y="469456"/>
                    </a:lnTo>
                    <a:close/>
                    <a:moveTo>
                      <a:pt x="52181" y="397738"/>
                    </a:moveTo>
                    <a:lnTo>
                      <a:pt x="52181" y="436847"/>
                    </a:lnTo>
                    <a:lnTo>
                      <a:pt x="213024" y="436847"/>
                    </a:lnTo>
                    <a:lnTo>
                      <a:pt x="213024" y="397738"/>
                    </a:lnTo>
                    <a:close/>
                    <a:moveTo>
                      <a:pt x="52181" y="256468"/>
                    </a:moveTo>
                    <a:lnTo>
                      <a:pt x="52181" y="365129"/>
                    </a:lnTo>
                    <a:lnTo>
                      <a:pt x="213024" y="365129"/>
                    </a:lnTo>
                    <a:lnTo>
                      <a:pt x="213024" y="256468"/>
                    </a:lnTo>
                    <a:close/>
                    <a:moveTo>
                      <a:pt x="68469" y="203203"/>
                    </a:moveTo>
                    <a:cubicBezTo>
                      <a:pt x="61867" y="203203"/>
                      <a:pt x="56516" y="208554"/>
                      <a:pt x="56516" y="215156"/>
                    </a:cubicBezTo>
                    <a:cubicBezTo>
                      <a:pt x="56516" y="221758"/>
                      <a:pt x="61867" y="227109"/>
                      <a:pt x="68469" y="227109"/>
                    </a:cubicBezTo>
                    <a:cubicBezTo>
                      <a:pt x="75070" y="227109"/>
                      <a:pt x="80422" y="221758"/>
                      <a:pt x="80422" y="215156"/>
                    </a:cubicBezTo>
                    <a:cubicBezTo>
                      <a:pt x="80422" y="208554"/>
                      <a:pt x="75070" y="203203"/>
                      <a:pt x="68469" y="203203"/>
                    </a:cubicBezTo>
                    <a:close/>
                    <a:moveTo>
                      <a:pt x="0" y="0"/>
                    </a:moveTo>
                    <a:lnTo>
                      <a:pt x="269504" y="0"/>
                    </a:lnTo>
                    <a:lnTo>
                      <a:pt x="269504" y="586820"/>
                    </a:lnTo>
                    <a:lnTo>
                      <a:pt x="0" y="586820"/>
                    </a:lnTo>
                    <a:close/>
                  </a:path>
                </a:pathLst>
              </a:custGeom>
              <a:grpFill/>
              <a:ln w="19050" cap="flat">
                <a:solidFill>
                  <a:srgbClr val="171716"/>
                </a:solidFill>
                <a:prstDash val="solid"/>
                <a:miter/>
              </a:ln>
            </p:spPr>
            <p:txBody>
              <a:bodyPr wrap="square" rtlCol="0" anchor="ctr">
                <a:noAutofit/>
              </a:bodyPr>
              <a:lstStyle/>
              <a:p>
                <a:endParaRPr lang="zh-TW" altLang="en-US">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sp>
          <p:nvSpPr>
            <p:cNvPr id="178" name="文字方塊 177">
              <a:extLst>
                <a:ext uri="{FF2B5EF4-FFF2-40B4-BE49-F238E27FC236}">
                  <a16:creationId xmlns:a16="http://schemas.microsoft.com/office/drawing/2014/main" id="{3BD3E27B-ABB0-46A7-9854-825272508055}"/>
                </a:ext>
              </a:extLst>
            </p:cNvPr>
            <p:cNvSpPr txBox="1"/>
            <p:nvPr/>
          </p:nvSpPr>
          <p:spPr>
            <a:xfrm>
              <a:off x="1017725" y="4637045"/>
              <a:ext cx="1008800" cy="230832"/>
            </a:xfrm>
            <a:prstGeom prst="rect">
              <a:avLst/>
            </a:prstGeom>
            <a:noFill/>
            <a:ln>
              <a:noFill/>
            </a:ln>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altLang="zh-TW" sz="1050" b="1">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Local user</a:t>
              </a:r>
            </a:p>
          </p:txBody>
        </p:sp>
        <p:pic>
          <p:nvPicPr>
            <p:cNvPr id="179" name="圖形 178">
              <a:extLst>
                <a:ext uri="{FF2B5EF4-FFF2-40B4-BE49-F238E27FC236}">
                  <a16:creationId xmlns:a16="http://schemas.microsoft.com/office/drawing/2014/main" id="{FC9B3318-9C92-445A-80B3-589B421B8C3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60289" y="4357594"/>
              <a:ext cx="293825" cy="279391"/>
            </a:xfrm>
            <a:prstGeom prst="rect">
              <a:avLst/>
            </a:prstGeom>
          </p:spPr>
        </p:pic>
        <p:sp>
          <p:nvSpPr>
            <p:cNvPr id="180" name="文字方塊 179">
              <a:extLst>
                <a:ext uri="{FF2B5EF4-FFF2-40B4-BE49-F238E27FC236}">
                  <a16:creationId xmlns:a16="http://schemas.microsoft.com/office/drawing/2014/main" id="{F0732400-6E99-4237-81EF-0ED9E097B3BB}"/>
                </a:ext>
              </a:extLst>
            </p:cNvPr>
            <p:cNvSpPr txBox="1"/>
            <p:nvPr/>
          </p:nvSpPr>
          <p:spPr>
            <a:xfrm>
              <a:off x="6338918" y="4394584"/>
              <a:ext cx="488889" cy="253916"/>
            </a:xfrm>
            <a:prstGeom prst="rect">
              <a:avLst/>
            </a:prstGeom>
            <a:noFill/>
          </p:spPr>
          <p:txBody>
            <a:bodyPr wrap="square">
              <a:spAutoFit/>
            </a:bodyPr>
            <a:lstStyle/>
            <a:p>
              <a:pPr defTabSz="914378">
                <a:buClr>
                  <a:srgbClr val="000000"/>
                </a:buClr>
                <a:defRPr/>
              </a:pPr>
              <a:r>
                <a:rPr lang="zh-TW" altLang="en-US" sz="1050" b="1" kern="0">
                  <a:solidFill>
                    <a:schemeClr val="accent6"/>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快照</a:t>
              </a:r>
            </a:p>
          </p:txBody>
        </p:sp>
        <p:pic>
          <p:nvPicPr>
            <p:cNvPr id="181" name="圖片 180">
              <a:extLst>
                <a:ext uri="{FF2B5EF4-FFF2-40B4-BE49-F238E27FC236}">
                  <a16:creationId xmlns:a16="http://schemas.microsoft.com/office/drawing/2014/main" id="{9124C61D-157A-451B-AC4B-E482494DD1A3}"/>
                </a:ext>
              </a:extLst>
            </p:cNvPr>
            <p:cNvPicPr>
              <a:picLocks noChangeAspect="1"/>
            </p:cNvPicPr>
            <p:nvPr/>
          </p:nvPicPr>
          <p:blipFill>
            <a:blip r:embed="rId13" cstate="screen">
              <a:extLst>
                <a:ext uri="{BEBA8EAE-BF5A-486C-A8C5-ECC9F3942E4B}">
                  <a14:imgProps xmlns:a14="http://schemas.microsoft.com/office/drawing/2010/main">
                    <a14:imgLayer r:embed="rId14">
                      <a14:imgEffect>
                        <a14:brightnessContrast contrast="27000"/>
                      </a14:imgEffect>
                    </a14:imgLayer>
                  </a14:imgProps>
                </a:ext>
                <a:ext uri="{28A0092B-C50C-407E-A947-70E740481C1C}">
                  <a14:useLocalDpi xmlns:a14="http://schemas.microsoft.com/office/drawing/2010/main"/>
                </a:ext>
              </a:extLst>
            </a:blip>
            <a:stretch>
              <a:fillRect/>
            </a:stretch>
          </p:blipFill>
          <p:spPr>
            <a:xfrm>
              <a:off x="4924179" y="3319830"/>
              <a:ext cx="2025423" cy="494204"/>
            </a:xfrm>
            <a:prstGeom prst="rect">
              <a:avLst/>
            </a:prstGeom>
          </p:spPr>
        </p:pic>
      </p:grpSp>
      <p:grpSp>
        <p:nvGrpSpPr>
          <p:cNvPr id="182" name="群組 181">
            <a:extLst>
              <a:ext uri="{FF2B5EF4-FFF2-40B4-BE49-F238E27FC236}">
                <a16:creationId xmlns:a16="http://schemas.microsoft.com/office/drawing/2014/main" id="{6B5C3B04-1DF6-FE04-D63B-93D8AA4F036D}"/>
              </a:ext>
            </a:extLst>
          </p:cNvPr>
          <p:cNvGrpSpPr/>
          <p:nvPr/>
        </p:nvGrpSpPr>
        <p:grpSpPr>
          <a:xfrm>
            <a:off x="4496017" y="3696567"/>
            <a:ext cx="1584533" cy="307894"/>
            <a:chOff x="5066413" y="5484936"/>
            <a:chExt cx="3573342" cy="694343"/>
          </a:xfrm>
        </p:grpSpPr>
        <p:pic>
          <p:nvPicPr>
            <p:cNvPr id="183" name="圖形 182">
              <a:extLst>
                <a:ext uri="{FF2B5EF4-FFF2-40B4-BE49-F238E27FC236}">
                  <a16:creationId xmlns:a16="http://schemas.microsoft.com/office/drawing/2014/main" id="{9BE29F34-6DAA-6BAC-615D-3594D8EC5BEE}"/>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rot="16200000">
              <a:off x="5637971" y="5117854"/>
              <a:ext cx="358493" cy="1501609"/>
            </a:xfrm>
            <a:prstGeom prst="rect">
              <a:avLst/>
            </a:prstGeom>
          </p:spPr>
        </p:pic>
        <p:pic>
          <p:nvPicPr>
            <p:cNvPr id="184" name="圖形 183">
              <a:extLst>
                <a:ext uri="{FF2B5EF4-FFF2-40B4-BE49-F238E27FC236}">
                  <a16:creationId xmlns:a16="http://schemas.microsoft.com/office/drawing/2014/main" id="{56E9242E-75E0-B36F-8AEE-8623AC746982}"/>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rot="5400000">
              <a:off x="7709704" y="5117856"/>
              <a:ext cx="358493" cy="1501609"/>
            </a:xfrm>
            <a:prstGeom prst="rect">
              <a:avLst/>
            </a:prstGeom>
          </p:spPr>
        </p:pic>
        <p:pic>
          <p:nvPicPr>
            <p:cNvPr id="185" name="圖形 184">
              <a:extLst>
                <a:ext uri="{FF2B5EF4-FFF2-40B4-BE49-F238E27FC236}">
                  <a16:creationId xmlns:a16="http://schemas.microsoft.com/office/drawing/2014/main" id="{C37EAF47-ABBD-2CAF-A027-763C782C30BE}"/>
                </a:ext>
              </a:extLst>
            </p:cNvPr>
            <p:cNvPicPr>
              <a:picLocks noChangeAspect="1"/>
            </p:cNvPicPr>
            <p:nvPr/>
          </p:nvPicPr>
          <p:blipFill>
            <a:blip r:embed="rId17" cstate="screen">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6500174" y="5484936"/>
              <a:ext cx="838000" cy="694343"/>
            </a:xfrm>
            <a:prstGeom prst="rect">
              <a:avLst/>
            </a:prstGeom>
          </p:spPr>
        </p:pic>
      </p:grpSp>
      <p:grpSp>
        <p:nvGrpSpPr>
          <p:cNvPr id="4" name="群組 3">
            <a:extLst>
              <a:ext uri="{FF2B5EF4-FFF2-40B4-BE49-F238E27FC236}">
                <a16:creationId xmlns:a16="http://schemas.microsoft.com/office/drawing/2014/main" id="{FAD8EFCA-73C6-3D9C-D6DA-4A0F8930C04D}"/>
              </a:ext>
            </a:extLst>
          </p:cNvPr>
          <p:cNvGrpSpPr/>
          <p:nvPr/>
        </p:nvGrpSpPr>
        <p:grpSpPr>
          <a:xfrm>
            <a:off x="6262499" y="2654938"/>
            <a:ext cx="2143653" cy="1694715"/>
            <a:chOff x="5744407" y="2178350"/>
            <a:chExt cx="3227053" cy="2551222"/>
          </a:xfrm>
        </p:grpSpPr>
        <p:pic>
          <p:nvPicPr>
            <p:cNvPr id="186" name="圖片 185" descr="一張含有 監視器, 室內, 電腦, 坐 的圖片&#10;&#10;自動產生的描述">
              <a:extLst>
                <a:ext uri="{FF2B5EF4-FFF2-40B4-BE49-F238E27FC236}">
                  <a16:creationId xmlns:a16="http://schemas.microsoft.com/office/drawing/2014/main" id="{1E07A874-66C6-2DB8-3DB5-6126DE73E0D4}"/>
                </a:ext>
              </a:extLst>
            </p:cNvPr>
            <p:cNvPicPr>
              <a:picLocks noChangeAspect="1"/>
            </p:cNvPicPr>
            <p:nvPr/>
          </p:nvPicPr>
          <p:blipFill rotWithShape="1">
            <a:blip r:embed="rId19" cstate="screen">
              <a:extLst>
                <a:ext uri="{28A0092B-C50C-407E-A947-70E740481C1C}">
                  <a14:useLocalDpi xmlns:a14="http://schemas.microsoft.com/office/drawing/2010/main"/>
                </a:ext>
              </a:extLst>
            </a:blip>
            <a:srcRect l="-26" b="-1236"/>
            <a:stretch/>
          </p:blipFill>
          <p:spPr>
            <a:xfrm>
              <a:off x="5744407" y="2178350"/>
              <a:ext cx="3227053" cy="2551222"/>
            </a:xfrm>
            <a:prstGeom prst="rect">
              <a:avLst/>
            </a:prstGeom>
          </p:spPr>
        </p:pic>
        <p:pic>
          <p:nvPicPr>
            <p:cNvPr id="188" name="圖片 187">
              <a:extLst>
                <a:ext uri="{FF2B5EF4-FFF2-40B4-BE49-F238E27FC236}">
                  <a16:creationId xmlns:a16="http://schemas.microsoft.com/office/drawing/2014/main" id="{600CE5DF-7F1A-C4C8-19CA-46486F0EB903}"/>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5925452" y="2329655"/>
              <a:ext cx="2882982" cy="1669801"/>
            </a:xfrm>
            <a:prstGeom prst="rect">
              <a:avLst/>
            </a:prstGeom>
          </p:spPr>
        </p:pic>
      </p:grpSp>
      <p:sp>
        <p:nvSpPr>
          <p:cNvPr id="189" name="文字方塊 188">
            <a:extLst>
              <a:ext uri="{FF2B5EF4-FFF2-40B4-BE49-F238E27FC236}">
                <a16:creationId xmlns:a16="http://schemas.microsoft.com/office/drawing/2014/main" id="{B0A9CE9E-614E-F276-245D-3924237AB920}"/>
              </a:ext>
            </a:extLst>
          </p:cNvPr>
          <p:cNvSpPr txBox="1"/>
          <p:nvPr/>
        </p:nvSpPr>
        <p:spPr>
          <a:xfrm>
            <a:off x="6497053" y="4292869"/>
            <a:ext cx="2015503" cy="307777"/>
          </a:xfrm>
          <a:prstGeom prst="rect">
            <a:avLst/>
          </a:prstGeom>
          <a:noFill/>
        </p:spPr>
        <p:txBody>
          <a:bodyPr wrap="square" anchor="ctr">
            <a:spAutoFit/>
          </a:bodyPr>
          <a:lstStyle/>
          <a:p>
            <a:r>
              <a:rPr lang="en-US" altLang="zh-TW">
                <a:solidFill>
                  <a:srgbClr val="744922"/>
                </a:solidFill>
                <a:latin typeface="Arial" panose="020B0604020202020204" pitchFamily="34" charset="0"/>
                <a:ea typeface="微軟正黑體" panose="020B0604030504040204" pitchFamily="34" charset="-120"/>
                <a:sym typeface="Arial" panose="020B0604020202020204" pitchFamily="34" charset="0"/>
              </a:rPr>
              <a:t>Ubuntu Linux Station</a:t>
            </a:r>
            <a:endParaRPr lang="zh-TW" altLang="en-US">
              <a:solidFill>
                <a:srgbClr val="744922"/>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190" name="圖片 189">
            <a:extLst>
              <a:ext uri="{FF2B5EF4-FFF2-40B4-BE49-F238E27FC236}">
                <a16:creationId xmlns:a16="http://schemas.microsoft.com/office/drawing/2014/main" id="{F28F69B3-80F0-596C-B435-81F38F5BB326}"/>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5512264" y="2409909"/>
            <a:ext cx="882650" cy="882650"/>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grpSp>
        <p:nvGrpSpPr>
          <p:cNvPr id="204" name="群組 203">
            <a:extLst>
              <a:ext uri="{FF2B5EF4-FFF2-40B4-BE49-F238E27FC236}">
                <a16:creationId xmlns:a16="http://schemas.microsoft.com/office/drawing/2014/main" id="{0BBF811B-92C2-F5AA-373B-1DE61715209E}"/>
              </a:ext>
            </a:extLst>
          </p:cNvPr>
          <p:cNvGrpSpPr/>
          <p:nvPr/>
        </p:nvGrpSpPr>
        <p:grpSpPr>
          <a:xfrm>
            <a:off x="137842" y="2885477"/>
            <a:ext cx="2370021" cy="1777340"/>
            <a:chOff x="1065558" y="3527348"/>
            <a:chExt cx="4081276" cy="3060654"/>
          </a:xfrm>
        </p:grpSpPr>
        <p:pic>
          <p:nvPicPr>
            <p:cNvPr id="205" name="圖片 204">
              <a:extLst>
                <a:ext uri="{FF2B5EF4-FFF2-40B4-BE49-F238E27FC236}">
                  <a16:creationId xmlns:a16="http://schemas.microsoft.com/office/drawing/2014/main" id="{C1CCA53B-9982-7D30-C7E3-EA30291527AF}"/>
                </a:ext>
              </a:extLst>
            </p:cNvPr>
            <p:cNvPicPr>
              <a:picLocks noChangeAspect="1"/>
            </p:cNvPicPr>
            <p:nvPr/>
          </p:nvPicPr>
          <p:blipFill>
            <a:blip r:embed="rId22" cstate="screen">
              <a:extLst>
                <a:ext uri="{28A0092B-C50C-407E-A947-70E740481C1C}">
                  <a14:useLocalDpi xmlns:a14="http://schemas.microsoft.com/office/drawing/2010/main"/>
                </a:ext>
              </a:extLst>
            </a:blip>
            <a:srcRect/>
            <a:stretch/>
          </p:blipFill>
          <p:spPr>
            <a:xfrm>
              <a:off x="1065558" y="3527348"/>
              <a:ext cx="4081276" cy="3060654"/>
            </a:xfrm>
            <a:prstGeom prst="rect">
              <a:avLst/>
            </a:prstGeom>
          </p:spPr>
        </p:pic>
        <p:pic>
          <p:nvPicPr>
            <p:cNvPr id="206" name="圖片 205">
              <a:extLst>
                <a:ext uri="{FF2B5EF4-FFF2-40B4-BE49-F238E27FC236}">
                  <a16:creationId xmlns:a16="http://schemas.microsoft.com/office/drawing/2014/main" id="{74088D0E-D10C-70FF-CB78-50FB37A905F5}"/>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1776712" y="3923761"/>
              <a:ext cx="2656416" cy="1483369"/>
            </a:xfrm>
            <a:prstGeom prst="rect">
              <a:avLst/>
            </a:prstGeom>
          </p:spPr>
        </p:pic>
      </p:grpSp>
      <p:sp>
        <p:nvSpPr>
          <p:cNvPr id="207" name="文字方塊 206">
            <a:extLst>
              <a:ext uri="{FF2B5EF4-FFF2-40B4-BE49-F238E27FC236}">
                <a16:creationId xmlns:a16="http://schemas.microsoft.com/office/drawing/2014/main" id="{A593FB1F-0F8A-F5D1-A92D-045CDD474957}"/>
              </a:ext>
            </a:extLst>
          </p:cNvPr>
          <p:cNvSpPr txBox="1"/>
          <p:nvPr/>
        </p:nvSpPr>
        <p:spPr>
          <a:xfrm>
            <a:off x="497705" y="1087103"/>
            <a:ext cx="3801080" cy="12266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600"/>
              </a:spcBef>
            </a:pPr>
            <a:r>
              <a:rPr lang="en-US" altLang="zh-TW" sz="16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Remotely connect to Ubuntu Linux Station anytime</a:t>
            </a:r>
          </a:p>
          <a:p>
            <a:pPr>
              <a:lnSpc>
                <a:spcPct val="130000"/>
              </a:lnSpc>
              <a:spcBef>
                <a:spcPts val="600"/>
              </a:spcBef>
            </a:pPr>
            <a:r>
              <a:rPr lang="en-US" altLang="zh-TW" sz="1100">
                <a:solidFill>
                  <a:schemeClr val="bg1"/>
                </a:solidFill>
                <a:latin typeface="Arial" panose="020B0604020202020204" pitchFamily="34" charset="0"/>
                <a:ea typeface="微軟正黑體" panose="020B0604030504040204" pitchFamily="34" charset="-120"/>
                <a:cs typeface="+mn-ea"/>
              </a:rPr>
              <a:t>Using a remote connection, you can connect to the Ubuntu operating system at any time through the Internet</a:t>
            </a:r>
          </a:p>
        </p:txBody>
      </p:sp>
      <p:sp>
        <p:nvSpPr>
          <p:cNvPr id="208" name="文字方塊 207">
            <a:extLst>
              <a:ext uri="{FF2B5EF4-FFF2-40B4-BE49-F238E27FC236}">
                <a16:creationId xmlns:a16="http://schemas.microsoft.com/office/drawing/2014/main" id="{AAFFBAE7-1F69-6301-A5C7-1EFBF18983F3}"/>
              </a:ext>
            </a:extLst>
          </p:cNvPr>
          <p:cNvSpPr txBox="1"/>
          <p:nvPr/>
        </p:nvSpPr>
        <p:spPr>
          <a:xfrm>
            <a:off x="4603685" y="1082956"/>
            <a:ext cx="4197908" cy="12646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600"/>
              </a:spcBef>
            </a:pPr>
            <a:r>
              <a:rPr lang="en-US" altLang="zh-TW" sz="16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Ubuntu Linux Station turns a NAS into a computer</a:t>
            </a:r>
          </a:p>
          <a:p>
            <a:pPr>
              <a:lnSpc>
                <a:spcPct val="130000"/>
              </a:lnSpc>
              <a:spcBef>
                <a:spcPts val="600"/>
              </a:spcBef>
            </a:pPr>
            <a:r>
              <a:rPr lang="en-US" altLang="zh-TW" sz="1100">
                <a:solidFill>
                  <a:schemeClr val="bg1"/>
                </a:solidFill>
                <a:latin typeface="Arial" panose="020B0604020202020204" pitchFamily="34" charset="0"/>
                <a:ea typeface="微軟正黑體" panose="020B0604030504040204" pitchFamily="34" charset="-120"/>
                <a:cs typeface="+mn-ea"/>
              </a:rPr>
              <a:t>Connect a keyboard, mouse and HDMI monitor to your NAS and instantly turn it into an Ubuntu computer</a:t>
            </a:r>
          </a:p>
        </p:txBody>
      </p:sp>
      <p:pic>
        <p:nvPicPr>
          <p:cNvPr id="187" name="圖片 186" descr="一張含有 文字, 電子用品, 電腦 的圖片&#10;&#10;自動產生的描述">
            <a:extLst>
              <a:ext uri="{FF2B5EF4-FFF2-40B4-BE49-F238E27FC236}">
                <a16:creationId xmlns:a16="http://schemas.microsoft.com/office/drawing/2014/main" id="{C43DD308-69CD-A439-B182-A4F2CF159DDA}"/>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2632792" y="2956457"/>
            <a:ext cx="2499509" cy="1562471"/>
          </a:xfrm>
          <a:prstGeom prst="rect">
            <a:avLst/>
          </a:prstGeom>
        </p:spPr>
      </p:pic>
      <p:pic>
        <p:nvPicPr>
          <p:cNvPr id="10" name="圖片 9">
            <a:extLst>
              <a:ext uri="{FF2B5EF4-FFF2-40B4-BE49-F238E27FC236}">
                <a16:creationId xmlns:a16="http://schemas.microsoft.com/office/drawing/2014/main" id="{646F8483-C922-495C-91A6-76BC64241C8C}"/>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2225323" y="2293993"/>
            <a:ext cx="1223238" cy="940275"/>
          </a:xfrm>
          <a:prstGeom prst="rect">
            <a:avLst/>
          </a:prstGeom>
        </p:spPr>
      </p:pic>
    </p:spTree>
    <p:extLst>
      <p:ext uri="{BB962C8B-B14F-4D97-AF65-F5344CB8AC3E}">
        <p14:creationId xmlns:p14="http://schemas.microsoft.com/office/powerpoint/2010/main" val="1149051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2" descr="一張含有 文字, 螢幕擷取畫面, 停車, 儀錶 的圖片&#10;&#10;自動產生的描述">
            <a:extLst>
              <a:ext uri="{FF2B5EF4-FFF2-40B4-BE49-F238E27FC236}">
                <a16:creationId xmlns:a16="http://schemas.microsoft.com/office/drawing/2014/main" id="{D9008590-5FB7-4B4D-8A67-E4940D8E63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52" y="1245485"/>
            <a:ext cx="5730586" cy="4161488"/>
          </a:xfrm>
          <a:prstGeom prst="rect">
            <a:avLst/>
          </a:prstGeom>
        </p:spPr>
      </p:pic>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a:xfrm>
            <a:off x="1323892" y="182080"/>
            <a:ext cx="7662342" cy="642167"/>
          </a:xfrm>
        </p:spPr>
        <p:txBody>
          <a:bodyPr/>
          <a:lstStyle/>
          <a:p>
            <a:r>
              <a:rPr lang="zh-TW" altLang="en-US">
                <a:latin typeface="Arial" panose="020B0604020202020204" pitchFamily="34" charset="0"/>
                <a:cs typeface="Arial"/>
                <a:sym typeface="Arial" panose="020B0604020202020204" pitchFamily="34" charset="0"/>
              </a:rPr>
              <a:t>App Center</a:t>
            </a:r>
          </a:p>
        </p:txBody>
      </p:sp>
      <p:sp>
        <p:nvSpPr>
          <p:cNvPr id="16" name="文字方塊 15">
            <a:extLst>
              <a:ext uri="{FF2B5EF4-FFF2-40B4-BE49-F238E27FC236}">
                <a16:creationId xmlns:a16="http://schemas.microsoft.com/office/drawing/2014/main" id="{8B0723ED-BDEB-465B-B049-82DBF5A25335}"/>
              </a:ext>
            </a:extLst>
          </p:cNvPr>
          <p:cNvSpPr txBox="1"/>
          <p:nvPr/>
        </p:nvSpPr>
        <p:spPr>
          <a:xfrm>
            <a:off x="1323892" y="810679"/>
            <a:ext cx="363630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Wide variety of applications</a:t>
            </a:r>
          </a:p>
          <a:p>
            <a:endPar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8" name="圖形 7">
            <a:extLst>
              <a:ext uri="{FF2B5EF4-FFF2-40B4-BE49-F238E27FC236}">
                <a16:creationId xmlns:a16="http://schemas.microsoft.com/office/drawing/2014/main" id="{88064451-9D19-45FE-A3D9-F34ABCA42AB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6186" y="208111"/>
            <a:ext cx="952500" cy="952500"/>
          </a:xfrm>
          <a:prstGeom prst="roundRect">
            <a:avLst>
              <a:gd name="adj" fmla="val 16667"/>
            </a:avLst>
          </a:prstGeom>
          <a:effectLst>
            <a:outerShdw blurRad="50800" dist="38100" dir="2700000" algn="tl" rotWithShape="0">
              <a:prstClr val="black">
                <a:alpha val="40000"/>
              </a:prstClr>
            </a:outerShdw>
          </a:effectLst>
          <a:scene3d>
            <a:camera prst="orthographicFront"/>
            <a:lightRig rig="contrasting" dir="t">
              <a:rot lat="0" lon="0" rev="4200000"/>
            </a:lightRig>
          </a:scene3d>
          <a:sp3d prstMaterial="plastic">
            <a:contourClr>
              <a:srgbClr val="969696"/>
            </a:contourClr>
          </a:sp3d>
        </p:spPr>
      </p:pic>
      <p:sp>
        <p:nvSpPr>
          <p:cNvPr id="3" name="文字方塊 2">
            <a:extLst>
              <a:ext uri="{FF2B5EF4-FFF2-40B4-BE49-F238E27FC236}">
                <a16:creationId xmlns:a16="http://schemas.microsoft.com/office/drawing/2014/main" id="{7740723D-0055-4365-95C1-6BE103265081}"/>
              </a:ext>
            </a:extLst>
          </p:cNvPr>
          <p:cNvSpPr txBox="1"/>
          <p:nvPr/>
        </p:nvSpPr>
        <p:spPr>
          <a:xfrm>
            <a:off x="6029727" y="4317562"/>
            <a:ext cx="2999098" cy="246221"/>
          </a:xfrm>
          <a:prstGeom prst="rect">
            <a:avLst/>
          </a:prstGeom>
          <a:noFill/>
        </p:spPr>
        <p:txBody>
          <a:bodyPr wrap="square" rtlCol="0">
            <a:spAutoFit/>
          </a:bodyPr>
          <a:lstStyle/>
          <a:p>
            <a:r>
              <a:rPr lang="en-US" altLang="zh-TW" sz="1000">
                <a:solidFill>
                  <a:schemeClr val="bg1"/>
                </a:solidFill>
                <a:latin typeface="Arial" panose="020B0604020202020204" pitchFamily="34" charset="0"/>
                <a:ea typeface="微軟正黑體" panose="020B0604030504040204" pitchFamily="34" charset="-120"/>
                <a:sym typeface="Arial" panose="020B0604020202020204" pitchFamily="34" charset="0"/>
              </a:rPr>
              <a:t>https://www.qnap.com/zh-tw/app_center/</a:t>
            </a:r>
            <a:endParaRPr lang="zh-TW" altLang="en-US"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9" name="文字方塊 8">
            <a:extLst>
              <a:ext uri="{FF2B5EF4-FFF2-40B4-BE49-F238E27FC236}">
                <a16:creationId xmlns:a16="http://schemas.microsoft.com/office/drawing/2014/main" id="{967BEDC6-EC28-42F9-9809-938529B5A3BA}"/>
              </a:ext>
            </a:extLst>
          </p:cNvPr>
          <p:cNvSpPr txBox="1"/>
          <p:nvPr/>
        </p:nvSpPr>
        <p:spPr>
          <a:xfrm>
            <a:off x="6057150" y="2127285"/>
            <a:ext cx="2899604" cy="1871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600"/>
              </a:spcBef>
            </a:pPr>
            <a:r>
              <a:rPr lang="en-US" altLang="zh-TW" sz="10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QNAP APP Center includes various applications. You can install and expand multiple functions of the NAS on-demand. QNAP keeps developing products and seeks cooperation with related application software. We evolve every second, care about users' needs, and continuously try various forward-looking ideas. It is the only constant persistence of QNAP in the rapidly changing AI era. </a:t>
            </a:r>
          </a:p>
        </p:txBody>
      </p:sp>
      <p:pic>
        <p:nvPicPr>
          <p:cNvPr id="5" name="圖片 4">
            <a:extLst>
              <a:ext uri="{FF2B5EF4-FFF2-40B4-BE49-F238E27FC236}">
                <a16:creationId xmlns:a16="http://schemas.microsoft.com/office/drawing/2014/main" id="{4F45A150-39EC-41ED-A471-8E9AC977B9F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26324" y="1316199"/>
            <a:ext cx="762331" cy="762331"/>
          </a:xfrm>
          <a:prstGeom prst="rect">
            <a:avLst/>
          </a:prstGeom>
        </p:spPr>
      </p:pic>
      <p:sp>
        <p:nvSpPr>
          <p:cNvPr id="12" name="文字方塊 11">
            <a:extLst>
              <a:ext uri="{FF2B5EF4-FFF2-40B4-BE49-F238E27FC236}">
                <a16:creationId xmlns:a16="http://schemas.microsoft.com/office/drawing/2014/main" id="{0270F3CB-5A33-896D-4F42-613686A6B56F}"/>
              </a:ext>
            </a:extLst>
          </p:cNvPr>
          <p:cNvSpPr txBox="1"/>
          <p:nvPr/>
        </p:nvSpPr>
        <p:spPr>
          <a:xfrm>
            <a:off x="6918135" y="1404136"/>
            <a:ext cx="2068099" cy="623312"/>
          </a:xfrm>
          <a:prstGeom prst="rect">
            <a:avLst/>
          </a:prstGeom>
          <a:noFill/>
        </p:spPr>
        <p:txBody>
          <a:bodyPr wrap="square">
            <a:spAutoFit/>
          </a:bodyPr>
          <a:lstStyle/>
          <a:p>
            <a:pPr marL="0" marR="0" lvl="0" indent="0" algn="l" defTabSz="914400" rtl="0" eaLnBrk="1" fontAlgn="auto" latinLnBrk="0" hangingPunct="1">
              <a:lnSpc>
                <a:spcPct val="130000"/>
              </a:lnSpc>
              <a:spcBef>
                <a:spcPts val="600"/>
              </a:spcBef>
              <a:spcAft>
                <a:spcPts val="0"/>
              </a:spcAft>
              <a:buClr>
                <a:srgbClr val="000000"/>
              </a:buClr>
              <a:buSzTx/>
              <a:buFont typeface="Arial"/>
              <a:buNone/>
              <a:tabLst/>
              <a:defRPr/>
            </a:pPr>
            <a:r>
              <a:rPr kumimoji="0" lang="en-US" altLang="zh-TW" sz="1400" b="1" i="0" u="none" strike="noStrike" kern="0" cap="none" spc="0" normalizeH="0" baseline="0" noProof="0">
                <a:ln>
                  <a:noFill/>
                </a:ln>
                <a:solidFill>
                  <a:srgbClr val="744922"/>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NAS functions beyond imagination</a:t>
            </a:r>
          </a:p>
        </p:txBody>
      </p:sp>
    </p:spTree>
    <p:extLst>
      <p:ext uri="{BB962C8B-B14F-4D97-AF65-F5344CB8AC3E}">
        <p14:creationId xmlns:p14="http://schemas.microsoft.com/office/powerpoint/2010/main" val="1005156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838A0CB-A91E-4446-A1D2-E3F0A4AB10B9}"/>
              </a:ext>
            </a:extLst>
          </p:cNvPr>
          <p:cNvSpPr>
            <a:spLocks noGrp="1"/>
          </p:cNvSpPr>
          <p:nvPr>
            <p:ph type="title" idx="4294967295"/>
          </p:nvPr>
        </p:nvSpPr>
        <p:spPr>
          <a:xfrm>
            <a:off x="1397743" y="348469"/>
            <a:ext cx="6704038" cy="641350"/>
          </a:xfrm>
          <a:prstGeom prst="rect">
            <a:avLst/>
          </a:prstGeom>
        </p:spPr>
        <p:txBody>
          <a:bodyPr>
            <a:noAutofit/>
          </a:bodyPr>
          <a:lstStyle/>
          <a:p>
            <a:r>
              <a:rPr lang="en-US" altLang="zh-TW" sz="3200" b="1">
                <a:solidFill>
                  <a:schemeClr val="tx1"/>
                </a:solidFill>
                <a:latin typeface="+mj-lt"/>
                <a:ea typeface="+mj-ea"/>
              </a:rPr>
              <a:t>Best silent storage product</a:t>
            </a:r>
            <a:endParaRPr lang="zh-TW" altLang="en-US" sz="3200" b="1">
              <a:solidFill>
                <a:schemeClr val="tx1"/>
              </a:solidFill>
              <a:latin typeface="+mj-lt"/>
              <a:ea typeface="+mj-ea"/>
            </a:endParaRPr>
          </a:p>
        </p:txBody>
      </p:sp>
      <p:sp>
        <p:nvSpPr>
          <p:cNvPr id="6" name="文字方塊 5">
            <a:extLst>
              <a:ext uri="{FF2B5EF4-FFF2-40B4-BE49-F238E27FC236}">
                <a16:creationId xmlns:a16="http://schemas.microsoft.com/office/drawing/2014/main" id="{AC2740BB-4518-497D-B378-37395FAF9A01}"/>
              </a:ext>
            </a:extLst>
          </p:cNvPr>
          <p:cNvSpPr txBox="1"/>
          <p:nvPr/>
        </p:nvSpPr>
        <p:spPr>
          <a:xfrm>
            <a:off x="625130" y="1149672"/>
            <a:ext cx="4880643" cy="415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600"/>
              </a:spcBef>
            </a:pPr>
            <a:r>
              <a:rPr lang="en-US" altLang="zh-TW" sz="1800" b="1" err="1">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rPr>
              <a:t>Fanless</a:t>
            </a:r>
            <a:r>
              <a:rPr lang="en-US" altLang="zh-TW" sz="1800" b="1">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rPr>
              <a:t> minimalist design</a:t>
            </a:r>
            <a:endParaRPr lang="zh-TW" sz="1800" b="1">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2" name="圖形 11">
            <a:extLst>
              <a:ext uri="{FF2B5EF4-FFF2-40B4-BE49-F238E27FC236}">
                <a16:creationId xmlns:a16="http://schemas.microsoft.com/office/drawing/2014/main" id="{358541E7-2C0D-224D-54BD-468BE981ED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7744" y="269819"/>
            <a:ext cx="720000" cy="720000"/>
          </a:xfrm>
          <a:prstGeom prst="rect">
            <a:avLst/>
          </a:prstGeom>
        </p:spPr>
      </p:pic>
      <p:sp>
        <p:nvSpPr>
          <p:cNvPr id="17" name="文字方塊 16">
            <a:extLst>
              <a:ext uri="{FF2B5EF4-FFF2-40B4-BE49-F238E27FC236}">
                <a16:creationId xmlns:a16="http://schemas.microsoft.com/office/drawing/2014/main" id="{F69095EE-C4AE-A16A-90F6-94F19C6B7A8D}"/>
              </a:ext>
            </a:extLst>
          </p:cNvPr>
          <p:cNvSpPr txBox="1"/>
          <p:nvPr/>
        </p:nvSpPr>
        <p:spPr>
          <a:xfrm>
            <a:off x="625130" y="1543905"/>
            <a:ext cx="3972914" cy="1267719"/>
          </a:xfrm>
          <a:prstGeom prst="rect">
            <a:avLst/>
          </a:prstGeom>
          <a:noFill/>
        </p:spPr>
        <p:txBody>
          <a:bodyPr wrap="square">
            <a:spAutoFit/>
          </a:bodyPr>
          <a:lstStyle/>
          <a:p>
            <a:pPr marL="0" marR="0" lvl="0" indent="0" algn="l" defTabSz="914400" rtl="0" eaLnBrk="1" fontAlgn="auto" latinLnBrk="0" hangingPunct="1">
              <a:lnSpc>
                <a:spcPct val="130000"/>
              </a:lnSpc>
              <a:spcBef>
                <a:spcPts val="600"/>
              </a:spcBef>
              <a:spcAft>
                <a:spcPts val="0"/>
              </a:spcAft>
              <a:buClr>
                <a:srgbClr val="000000"/>
              </a:buClr>
              <a:buSzTx/>
              <a:buFont typeface="Arial"/>
              <a:buNone/>
              <a:tabLst/>
              <a:defRPr/>
            </a:pPr>
            <a:r>
              <a:rPr kumimoji="0" lang="en-US" altLang="zh-TW" sz="1200" b="0" i="0" u="none" strike="noStrike" kern="0" cap="none" spc="0" normalizeH="0" baseline="0" noProof="0">
                <a:ln>
                  <a:noFill/>
                </a:ln>
                <a:solidFill>
                  <a:srgbClr val="FFFFFF"/>
                </a:solidFill>
                <a:effectLst/>
                <a:uLnTx/>
                <a:uFillTx/>
                <a:latin typeface="Arial"/>
                <a:ea typeface="微軟正黑體"/>
                <a:cs typeface="+mn-ea"/>
                <a:sym typeface="Arial" panose="020B0604020202020204" pitchFamily="34" charset="0"/>
              </a:rPr>
              <a:t>The TS-410E aluminum chassis has a </a:t>
            </a:r>
            <a:r>
              <a:rPr kumimoji="0" lang="en-US" altLang="zh-TW" sz="1200" b="0" i="0" u="none" strike="noStrike" kern="0" cap="none" spc="0" normalizeH="0" baseline="0" noProof="0" err="1">
                <a:ln>
                  <a:noFill/>
                </a:ln>
                <a:solidFill>
                  <a:srgbClr val="FFFFFF"/>
                </a:solidFill>
                <a:effectLst/>
                <a:uLnTx/>
                <a:uFillTx/>
                <a:latin typeface="Arial"/>
                <a:ea typeface="微軟正黑體"/>
                <a:cs typeface="+mn-ea"/>
                <a:sym typeface="Arial" panose="020B0604020202020204" pitchFamily="34" charset="0"/>
              </a:rPr>
              <a:t>fanless</a:t>
            </a:r>
            <a:r>
              <a:rPr kumimoji="0" lang="en-US" altLang="zh-TW" sz="1200" b="0" i="0" u="none" strike="noStrike" kern="0" cap="none" spc="0" normalizeH="0" baseline="0" noProof="0">
                <a:ln>
                  <a:noFill/>
                </a:ln>
                <a:solidFill>
                  <a:srgbClr val="FFFFFF"/>
                </a:solidFill>
                <a:effectLst/>
                <a:uLnTx/>
                <a:uFillTx/>
                <a:latin typeface="Arial"/>
                <a:ea typeface="微軟正黑體"/>
                <a:cs typeface="+mn-ea"/>
                <a:sym typeface="Arial" panose="020B0604020202020204" pitchFamily="34" charset="0"/>
              </a:rPr>
              <a:t> design, perfectly matching storage operations in sound-sensitive environments, such as recording studios that require silence. It can store precious audio files through ethernet from DAW(Digital Audio Workstation).</a:t>
            </a:r>
          </a:p>
        </p:txBody>
      </p:sp>
    </p:spTree>
    <p:extLst>
      <p:ext uri="{BB962C8B-B14F-4D97-AF65-F5344CB8AC3E}">
        <p14:creationId xmlns:p14="http://schemas.microsoft.com/office/powerpoint/2010/main" val="703351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A796CC06-31B6-4B0B-BA73-D8BD6A5F7CD7}"/>
              </a:ext>
            </a:extLst>
          </p:cNvPr>
          <p:cNvSpPr>
            <a:spLocks noGrp="1"/>
          </p:cNvSpPr>
          <p:nvPr>
            <p:ph type="title" idx="4294967295"/>
          </p:nvPr>
        </p:nvSpPr>
        <p:spPr>
          <a:xfrm>
            <a:off x="4957178" y="490477"/>
            <a:ext cx="3825875" cy="1169988"/>
          </a:xfrm>
        </p:spPr>
        <p:txBody>
          <a:bodyPr anchor="ctr"/>
          <a:lstStyle/>
          <a:p>
            <a:pPr algn="ctr"/>
            <a:r>
              <a:rPr lang="en-US" altLang="zh-TW" sz="3200" b="1" i="0">
                <a:solidFill>
                  <a:schemeClr val="tx2"/>
                </a:solidFill>
                <a:effectLst/>
                <a:latin typeface="Roboto" panose="02000000000000000000" pitchFamily="2" charset="0"/>
              </a:rPr>
              <a:t>Extended warranty up to 5 years</a:t>
            </a:r>
            <a:endParaRPr lang="zh-TW" altLang="en-US" sz="3200">
              <a:solidFill>
                <a:schemeClr val="tx2"/>
              </a:solidFill>
            </a:endParaRPr>
          </a:p>
        </p:txBody>
      </p:sp>
      <p:sp>
        <p:nvSpPr>
          <p:cNvPr id="2" name="文字方塊 1">
            <a:extLst>
              <a:ext uri="{FF2B5EF4-FFF2-40B4-BE49-F238E27FC236}">
                <a16:creationId xmlns:a16="http://schemas.microsoft.com/office/drawing/2014/main" id="{2DC07C66-17D9-4726-B821-9BC2869582CB}"/>
              </a:ext>
            </a:extLst>
          </p:cNvPr>
          <p:cNvSpPr txBox="1"/>
          <p:nvPr/>
        </p:nvSpPr>
        <p:spPr>
          <a:xfrm>
            <a:off x="5188423" y="1660465"/>
            <a:ext cx="3447577" cy="738664"/>
          </a:xfrm>
          <a:prstGeom prst="rect">
            <a:avLst/>
          </a:prstGeom>
          <a:noFill/>
        </p:spPr>
        <p:txBody>
          <a:bodyPr wrap="square" rtlCol="0">
            <a:spAutoFit/>
          </a:bodyPr>
          <a:lstStyle/>
          <a:p>
            <a:r>
              <a:rPr lang="en-US" altLang="zh-TW" sz="1050"/>
              <a:t>The TS-410E comes with a 3-year warranty. However, if you need a longer warranty period, you can purchase the QNAP Extended Warranty Service (QEWS) to stretch your warranty coverage to up to 5 years.</a:t>
            </a:r>
            <a:endParaRPr lang="zh-TW" altLang="en-US" sz="1050"/>
          </a:p>
        </p:txBody>
      </p:sp>
      <p:pic>
        <p:nvPicPr>
          <p:cNvPr id="4" name="圖形 3">
            <a:extLst>
              <a:ext uri="{FF2B5EF4-FFF2-40B4-BE49-F238E27FC236}">
                <a16:creationId xmlns:a16="http://schemas.microsoft.com/office/drawing/2014/main" id="{1D723517-69A0-6C36-F7A0-B901B4525D5A}"/>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27317" y="2706522"/>
            <a:ext cx="1772274" cy="1607014"/>
          </a:xfrm>
          <a:prstGeom prst="rect">
            <a:avLst/>
          </a:prstGeom>
        </p:spPr>
      </p:pic>
    </p:spTree>
    <p:extLst>
      <p:ext uri="{BB962C8B-B14F-4D97-AF65-F5344CB8AC3E}">
        <p14:creationId xmlns:p14="http://schemas.microsoft.com/office/powerpoint/2010/main" val="36011195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hidden="1">
            <a:extLst>
              <a:ext uri="{FF2B5EF4-FFF2-40B4-BE49-F238E27FC236}">
                <a16:creationId xmlns:a16="http://schemas.microsoft.com/office/drawing/2014/main" id="{5E701EB4-70F0-4363-A75B-9AEAF5FFC3ED}"/>
              </a:ext>
            </a:extLst>
          </p:cNvPr>
          <p:cNvSpPr/>
          <p:nvPr/>
        </p:nvSpPr>
        <p:spPr>
          <a:xfrm>
            <a:off x="3614366" y="-792624"/>
            <a:ext cx="3443591" cy="2169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t>TS-873AeU</a:t>
            </a:r>
            <a:r>
              <a:rPr lang="zh-TW" altLang="en-US"/>
              <a:t>系列</a:t>
            </a:r>
            <a:endParaRPr lang="en-US" altLang="zh-TW"/>
          </a:p>
          <a:p>
            <a:pPr algn="ctr"/>
            <a:r>
              <a:rPr lang="zh-TW" altLang="en-US"/>
              <a:t>輕量</a:t>
            </a:r>
            <a:r>
              <a:rPr lang="en-US" altLang="zh-TW"/>
              <a:t>2U</a:t>
            </a:r>
            <a:r>
              <a:rPr lang="zh-TW" altLang="en-US"/>
              <a:t>短機身機架型</a:t>
            </a:r>
            <a:r>
              <a:rPr lang="en-US" altLang="zh-TW"/>
              <a:t>NAS</a:t>
            </a:r>
            <a:r>
              <a:rPr lang="zh-TW" altLang="en-US"/>
              <a:t>的唯一選擇</a:t>
            </a:r>
          </a:p>
        </p:txBody>
      </p:sp>
    </p:spTree>
    <p:extLst>
      <p:ext uri="{BB962C8B-B14F-4D97-AF65-F5344CB8AC3E}">
        <p14:creationId xmlns:p14="http://schemas.microsoft.com/office/powerpoint/2010/main" val="765402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AE57873-2CE3-46C1-9B7C-9D26DE397128}"/>
              </a:ext>
            </a:extLst>
          </p:cNvPr>
          <p:cNvSpPr>
            <a:spLocks noGrp="1"/>
          </p:cNvSpPr>
          <p:nvPr>
            <p:ph type="title" idx="4294967295"/>
          </p:nvPr>
        </p:nvSpPr>
        <p:spPr>
          <a:xfrm>
            <a:off x="117987" y="186185"/>
            <a:ext cx="9026013" cy="641350"/>
          </a:xfrm>
          <a:prstGeom prst="rect">
            <a:avLst/>
          </a:prstGeom>
        </p:spPr>
        <p:txBody>
          <a:bodyPr>
            <a:noAutofit/>
          </a:bodyPr>
          <a:lstStyle/>
          <a:p>
            <a:r>
              <a:rPr lang="en-US" altLang="zh-TW" sz="2800" b="1">
                <a:latin typeface="+mj-lt"/>
              </a:rPr>
              <a:t>Silent NAS </a:t>
            </a:r>
            <a:r>
              <a:rPr lang="en-US" altLang="zh-TW" sz="2000" b="1">
                <a:latin typeface="+mj-lt"/>
              </a:rPr>
              <a:t>for installation in sound-sensitive office environments</a:t>
            </a:r>
            <a:endParaRPr lang="zh-TW" altLang="en-US" sz="2000" b="1">
              <a:latin typeface="+mj-lt"/>
            </a:endParaRPr>
          </a:p>
        </p:txBody>
      </p:sp>
      <p:sp>
        <p:nvSpPr>
          <p:cNvPr id="6" name="文字方塊 5">
            <a:extLst>
              <a:ext uri="{FF2B5EF4-FFF2-40B4-BE49-F238E27FC236}">
                <a16:creationId xmlns:a16="http://schemas.microsoft.com/office/drawing/2014/main" id="{1E15EF24-2F60-4352-8A74-947B56564E84}"/>
              </a:ext>
            </a:extLst>
          </p:cNvPr>
          <p:cNvSpPr txBox="1"/>
          <p:nvPr/>
        </p:nvSpPr>
        <p:spPr>
          <a:xfrm>
            <a:off x="173472" y="667872"/>
            <a:ext cx="7079704" cy="4149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600"/>
              </a:spcBef>
            </a:pPr>
            <a:r>
              <a:rPr lang="en-US" altLang="zh-TW" sz="18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rPr>
              <a:t>First choice for data storage in sound-sensitive environments</a:t>
            </a:r>
            <a:endParaRPr lang="zh-TW" sz="1800" b="1">
              <a:solidFill>
                <a:srgbClr val="744922"/>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 name="文字方塊 6">
            <a:extLst>
              <a:ext uri="{FF2B5EF4-FFF2-40B4-BE49-F238E27FC236}">
                <a16:creationId xmlns:a16="http://schemas.microsoft.com/office/drawing/2014/main" id="{36DD70DA-6A33-49C9-FF47-796AD9C80C9C}"/>
              </a:ext>
            </a:extLst>
          </p:cNvPr>
          <p:cNvSpPr txBox="1"/>
          <p:nvPr/>
        </p:nvSpPr>
        <p:spPr>
          <a:xfrm>
            <a:off x="173471" y="1019961"/>
            <a:ext cx="7477967" cy="738664"/>
          </a:xfrm>
          <a:prstGeom prst="rect">
            <a:avLst/>
          </a:prstGeom>
          <a:noFill/>
        </p:spPr>
        <p:txBody>
          <a:bodyPr wrap="square">
            <a:spAutoFit/>
          </a:bodyPr>
          <a:lstStyle/>
          <a:p>
            <a:r>
              <a:rPr lang="en-US" altLang="zh-TW"/>
              <a:t>Set up TS-410E in the office for data backup and storage, which no longer have to endure the fan noise of general NAS. QNAP offers a better economical option than expensive soundproofed cabins in space-constrained and sound-sensitive environments.</a:t>
            </a:r>
            <a:endParaRPr lang="zh-TW" altLang="en-US"/>
          </a:p>
        </p:txBody>
      </p:sp>
      <p:pic>
        <p:nvPicPr>
          <p:cNvPr id="11" name="圖片 10">
            <a:extLst>
              <a:ext uri="{FF2B5EF4-FFF2-40B4-BE49-F238E27FC236}">
                <a16:creationId xmlns:a16="http://schemas.microsoft.com/office/drawing/2014/main" id="{278D500B-79BF-0927-5507-4D1CBD6F3C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3508"/>
          <a:stretch/>
        </p:blipFill>
        <p:spPr>
          <a:xfrm>
            <a:off x="6344044" y="1862113"/>
            <a:ext cx="2490951" cy="3190004"/>
          </a:xfrm>
          <a:prstGeom prst="rect">
            <a:avLst/>
          </a:prstGeom>
          <a:effectLst>
            <a:outerShdw blurRad="101600" dist="38100" dir="3000000" algn="t" rotWithShape="0">
              <a:prstClr val="black">
                <a:alpha val="45000"/>
              </a:prstClr>
            </a:outerShdw>
          </a:effectLst>
        </p:spPr>
      </p:pic>
    </p:spTree>
    <p:extLst>
      <p:ext uri="{BB962C8B-B14F-4D97-AF65-F5344CB8AC3E}">
        <p14:creationId xmlns:p14="http://schemas.microsoft.com/office/powerpoint/2010/main" val="2082072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C05CC93-E69B-4BA6-8F98-01814D3C38E4}"/>
              </a:ext>
            </a:extLst>
          </p:cNvPr>
          <p:cNvSpPr>
            <a:spLocks noGrp="1"/>
          </p:cNvSpPr>
          <p:nvPr>
            <p:ph type="title" idx="4294967295"/>
          </p:nvPr>
        </p:nvSpPr>
        <p:spPr>
          <a:xfrm>
            <a:off x="323133" y="182563"/>
            <a:ext cx="7659687" cy="641350"/>
          </a:xfrm>
          <a:prstGeom prst="rect">
            <a:avLst/>
          </a:prstGeom>
        </p:spPr>
        <p:txBody>
          <a:bodyPr/>
          <a:lstStyle/>
          <a:p>
            <a:r>
              <a:rPr lang="en-US" altLang="zh-TW" sz="3200" b="1">
                <a:latin typeface="+mj-lt"/>
              </a:rPr>
              <a:t>Compact chassis with anti-skid stands</a:t>
            </a:r>
            <a:endParaRPr lang="zh-TW" altLang="en-US" sz="3200" b="1">
              <a:latin typeface="+mj-lt"/>
            </a:endParaRPr>
          </a:p>
        </p:txBody>
      </p:sp>
      <p:sp>
        <p:nvSpPr>
          <p:cNvPr id="5" name="Google Shape;298;p34">
            <a:extLst>
              <a:ext uri="{FF2B5EF4-FFF2-40B4-BE49-F238E27FC236}">
                <a16:creationId xmlns:a16="http://schemas.microsoft.com/office/drawing/2014/main" id="{761363AA-CE31-47FE-91FA-1AD34AB68ED0}"/>
              </a:ext>
            </a:extLst>
          </p:cNvPr>
          <p:cNvSpPr txBox="1">
            <a:spLocks/>
          </p:cNvSpPr>
          <p:nvPr/>
        </p:nvSpPr>
        <p:spPr>
          <a:xfrm>
            <a:off x="323133" y="629984"/>
            <a:ext cx="2345736" cy="43621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SzPts val="935"/>
              <a:buNone/>
            </a:pPr>
            <a:r>
              <a:rPr lang="en-US" altLang="zh-TW" sz="1800" b="1">
                <a:solidFill>
                  <a:srgbClr val="744922"/>
                </a:solidFill>
                <a:latin typeface="Arial"/>
                <a:ea typeface="微軟正黑體"/>
                <a:cs typeface="+mn-ea"/>
                <a:sym typeface="Arial" panose="020B0604020202020204" pitchFamily="34" charset="0"/>
              </a:rPr>
              <a:t>Anti-skid stands</a:t>
            </a:r>
          </a:p>
        </p:txBody>
      </p:sp>
      <p:sp>
        <p:nvSpPr>
          <p:cNvPr id="6" name="Google Shape;298;p34">
            <a:extLst>
              <a:ext uri="{FF2B5EF4-FFF2-40B4-BE49-F238E27FC236}">
                <a16:creationId xmlns:a16="http://schemas.microsoft.com/office/drawing/2014/main" id="{CD0C0851-6F83-42A7-BED2-1E6E5588CB7A}"/>
              </a:ext>
            </a:extLst>
          </p:cNvPr>
          <p:cNvSpPr txBox="1">
            <a:spLocks/>
          </p:cNvSpPr>
          <p:nvPr/>
        </p:nvSpPr>
        <p:spPr>
          <a:xfrm>
            <a:off x="323133" y="935794"/>
            <a:ext cx="7628171" cy="6421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20000"/>
              </a:lnSpc>
              <a:buClr>
                <a:srgbClr val="F4D088"/>
              </a:buClr>
              <a:buSzPct val="100000"/>
              <a:buNone/>
            </a:pPr>
            <a:r>
              <a:rPr lang="en-US" altLang="zh-TW">
                <a:solidFill>
                  <a:srgbClr val="1E1E1F"/>
                </a:solidFill>
                <a:latin typeface="Arial"/>
                <a:ea typeface="微軟正黑體"/>
                <a:cs typeface="+mn-ea"/>
                <a:sym typeface="Arial" panose="020B0604020202020204" pitchFamily="34" charset="0"/>
              </a:rPr>
              <a:t>The special vertical stands with anti-skid rubber can be placed on the desktop without taking up space so that the desktop space can be effective. Moreover, its compact chassis can place anywhere in the office.</a:t>
            </a:r>
            <a:endParaRPr lang="en-US" altLang="zh-TW" sz="1200">
              <a:solidFill>
                <a:srgbClr val="1E1E1F"/>
              </a:solidFill>
              <a:latin typeface="Arial"/>
              <a:ea typeface="微軟正黑體"/>
              <a:cs typeface="+mn-ea"/>
              <a:sym typeface="Arial" panose="020B0604020202020204" pitchFamily="34" charset="0"/>
            </a:endParaRPr>
          </a:p>
        </p:txBody>
      </p:sp>
      <p:grpSp>
        <p:nvGrpSpPr>
          <p:cNvPr id="3" name="群組 2">
            <a:extLst>
              <a:ext uri="{FF2B5EF4-FFF2-40B4-BE49-F238E27FC236}">
                <a16:creationId xmlns:a16="http://schemas.microsoft.com/office/drawing/2014/main" id="{FA3D416B-9876-00AC-40D8-1FD1387ED394}"/>
              </a:ext>
            </a:extLst>
          </p:cNvPr>
          <p:cNvGrpSpPr/>
          <p:nvPr/>
        </p:nvGrpSpPr>
        <p:grpSpPr>
          <a:xfrm>
            <a:off x="3240157" y="3397677"/>
            <a:ext cx="1615293" cy="1279490"/>
            <a:chOff x="3086296" y="3318933"/>
            <a:chExt cx="1936131" cy="1533629"/>
          </a:xfrm>
        </p:grpSpPr>
        <p:pic>
          <p:nvPicPr>
            <p:cNvPr id="7" name="圖片 6" descr="一張含有 黑暗 的圖片&#10;&#10;自動產生的描述">
              <a:extLst>
                <a:ext uri="{FF2B5EF4-FFF2-40B4-BE49-F238E27FC236}">
                  <a16:creationId xmlns:a16="http://schemas.microsoft.com/office/drawing/2014/main" id="{0322A181-E5ED-580E-8067-8B19F982C037}"/>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22452" b="79487" l="18984" r="78633">
                          <a14:foregroundMark x1="18984" y1="73609" x2="20547" y2="62914"/>
                          <a14:foregroundMark x1="20547" y1="73233" x2="24688" y2="53784"/>
                        </a14:backgroundRemoval>
                      </a14:imgEffect>
                    </a14:imgLayer>
                  </a14:imgProps>
                </a:ext>
                <a:ext uri="{28A0092B-C50C-407E-A947-70E740481C1C}">
                  <a14:useLocalDpi xmlns:a14="http://schemas.microsoft.com/office/drawing/2010/main"/>
                </a:ext>
              </a:extLst>
            </a:blip>
            <a:srcRect l="12345" t="15336" r="43512" b="13380"/>
            <a:stretch/>
          </p:blipFill>
          <p:spPr>
            <a:xfrm>
              <a:off x="3918313" y="3318933"/>
              <a:ext cx="1104114" cy="1113682"/>
            </a:xfrm>
            <a:prstGeom prst="rect">
              <a:avLst/>
            </a:prstGeom>
            <a:effectLst>
              <a:outerShdw blurRad="50800" dist="38100" dir="2700000" algn="tl" rotWithShape="0">
                <a:prstClr val="black">
                  <a:alpha val="40000"/>
                </a:prstClr>
              </a:outerShdw>
            </a:effectLst>
          </p:spPr>
        </p:pic>
        <p:pic>
          <p:nvPicPr>
            <p:cNvPr id="11" name="圖片 10" descr="一張含有 黑暗 的圖片&#10;&#10;自動產生的描述">
              <a:extLst>
                <a:ext uri="{FF2B5EF4-FFF2-40B4-BE49-F238E27FC236}">
                  <a16:creationId xmlns:a16="http://schemas.microsoft.com/office/drawing/2014/main" id="{5E429192-A8B9-4F72-9C36-140FE0B68FA8}"/>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22452" b="79487" l="18984" r="78633">
                          <a14:foregroundMark x1="18984" y1="73609" x2="20547" y2="62914"/>
                          <a14:foregroundMark x1="20547" y1="73233" x2="24688" y2="53784"/>
                        </a14:backgroundRemoval>
                      </a14:imgEffect>
                    </a14:imgLayer>
                  </a14:imgProps>
                </a:ext>
                <a:ext uri="{28A0092B-C50C-407E-A947-70E740481C1C}">
                  <a14:useLocalDpi xmlns:a14="http://schemas.microsoft.com/office/drawing/2010/main"/>
                </a:ext>
              </a:extLst>
            </a:blip>
            <a:srcRect l="12345" t="15336" r="43512" b="13380"/>
            <a:stretch/>
          </p:blipFill>
          <p:spPr>
            <a:xfrm>
              <a:off x="3086296" y="3610185"/>
              <a:ext cx="1231703" cy="1242377"/>
            </a:xfrm>
            <a:prstGeom prst="rect">
              <a:avLst/>
            </a:prstGeom>
            <a:effectLst>
              <a:outerShdw blurRad="50800" dist="38100" dir="2700000" algn="tl" rotWithShape="0">
                <a:prstClr val="black">
                  <a:alpha val="40000"/>
                </a:prstClr>
              </a:outerShdw>
            </a:effectLst>
          </p:spPr>
        </p:pic>
      </p:grpSp>
      <p:sp>
        <p:nvSpPr>
          <p:cNvPr id="4" name="矩形 3">
            <a:extLst>
              <a:ext uri="{FF2B5EF4-FFF2-40B4-BE49-F238E27FC236}">
                <a16:creationId xmlns:a16="http://schemas.microsoft.com/office/drawing/2014/main" id="{11594A96-544A-AB85-3475-4B2A1D788B09}"/>
              </a:ext>
            </a:extLst>
          </p:cNvPr>
          <p:cNvSpPr/>
          <p:nvPr/>
        </p:nvSpPr>
        <p:spPr>
          <a:xfrm>
            <a:off x="3100367" y="4677167"/>
            <a:ext cx="3349594" cy="3171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a:t>Equipped vertical anti-skid stand in the pack.</a:t>
            </a:r>
            <a:endParaRPr lang="zh-TW" altLang="en-US" sz="1200"/>
          </a:p>
        </p:txBody>
      </p:sp>
    </p:spTree>
    <p:extLst>
      <p:ext uri="{BB962C8B-B14F-4D97-AF65-F5344CB8AC3E}">
        <p14:creationId xmlns:p14="http://schemas.microsoft.com/office/powerpoint/2010/main" val="4049240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11">
            <a:extLst>
              <a:ext uri="{FF2B5EF4-FFF2-40B4-BE49-F238E27FC236}">
                <a16:creationId xmlns:a16="http://schemas.microsoft.com/office/drawing/2014/main" id="{94D1749E-79B1-9684-3FA8-DC0DCEB3BAA3}"/>
              </a:ext>
            </a:extLst>
          </p:cNvPr>
          <p:cNvGraphicFramePr>
            <a:graphicFrameLocks noGrp="1"/>
          </p:cNvGraphicFramePr>
          <p:nvPr>
            <p:extLst>
              <p:ext uri="{D42A27DB-BD31-4B8C-83A1-F6EECF244321}">
                <p14:modId xmlns:p14="http://schemas.microsoft.com/office/powerpoint/2010/main" val="159301616"/>
              </p:ext>
            </p:extLst>
          </p:nvPr>
        </p:nvGraphicFramePr>
        <p:xfrm>
          <a:off x="647515" y="1684511"/>
          <a:ext cx="7615652" cy="2810123"/>
        </p:xfrm>
        <a:graphic>
          <a:graphicData uri="http://schemas.openxmlformats.org/drawingml/2006/table">
            <a:tbl>
              <a:tblPr firstRow="1" bandRow="1">
                <a:tableStyleId>{D0BF7A1E-03C8-4742-A8C7-EF760988A68B}</a:tableStyleId>
              </a:tblPr>
              <a:tblGrid>
                <a:gridCol w="1903913">
                  <a:extLst>
                    <a:ext uri="{9D8B030D-6E8A-4147-A177-3AD203B41FA5}">
                      <a16:colId xmlns:a16="http://schemas.microsoft.com/office/drawing/2014/main" val="1251386558"/>
                    </a:ext>
                  </a:extLst>
                </a:gridCol>
                <a:gridCol w="1903913">
                  <a:extLst>
                    <a:ext uri="{9D8B030D-6E8A-4147-A177-3AD203B41FA5}">
                      <a16:colId xmlns:a16="http://schemas.microsoft.com/office/drawing/2014/main" val="1170227385"/>
                    </a:ext>
                  </a:extLst>
                </a:gridCol>
                <a:gridCol w="1903913">
                  <a:extLst>
                    <a:ext uri="{9D8B030D-6E8A-4147-A177-3AD203B41FA5}">
                      <a16:colId xmlns:a16="http://schemas.microsoft.com/office/drawing/2014/main" val="2839552792"/>
                    </a:ext>
                  </a:extLst>
                </a:gridCol>
                <a:gridCol w="1903913">
                  <a:extLst>
                    <a:ext uri="{9D8B030D-6E8A-4147-A177-3AD203B41FA5}">
                      <a16:colId xmlns:a16="http://schemas.microsoft.com/office/drawing/2014/main" val="3083579085"/>
                    </a:ext>
                  </a:extLst>
                </a:gridCol>
              </a:tblGrid>
              <a:tr h="1697603">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2.5 GbE NAS</a:t>
                      </a:r>
                      <a:endParaRPr lang="zh-TW" altLang="zh-TW" sz="1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anchor="b">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tx1">
                        <a:lumMod val="90000"/>
                        <a:alpha val="50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HS-264</a:t>
                      </a:r>
                      <a:endParaRPr lang="zh-TW" altLang="zh-TW" sz="1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anchor="b">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tx1">
                        <a:lumMod val="90000"/>
                        <a:alpha val="50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TBS-464</a:t>
                      </a:r>
                      <a:endParaRPr lang="zh-TW" altLang="zh-TW" sz="1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anchor="b">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tx1">
                        <a:lumMod val="90000"/>
                        <a:alpha val="50000"/>
                      </a:schemeClr>
                    </a:solidFill>
                  </a:tcPr>
                </a:tc>
                <a:tc>
                  <a:txBody>
                    <a:bodyPr/>
                    <a:lstStyle/>
                    <a:p>
                      <a:pPr algn="ctr"/>
                      <a:r>
                        <a:rPr lang="en-US" altLang="zh-TW" sz="1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TS-410E</a:t>
                      </a:r>
                      <a:endParaRPr lang="zh-TW" altLang="en-US"/>
                    </a:p>
                  </a:txBody>
                  <a:tcPr anchor="b">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tx1">
                        <a:lumMod val="90000"/>
                        <a:alpha val="50000"/>
                      </a:schemeClr>
                    </a:solidFill>
                  </a:tcPr>
                </a:tc>
                <a:extLst>
                  <a:ext uri="{0D108BD9-81ED-4DB2-BD59-A6C34878D82A}">
                    <a16:rowId xmlns:a16="http://schemas.microsoft.com/office/drawing/2014/main" val="1273727453"/>
                  </a:ext>
                </a:extLst>
              </a:tr>
              <a:tr h="370840">
                <a:tc>
                  <a:txBody>
                    <a:bodyPr/>
                    <a:lstStyle/>
                    <a:p>
                      <a:pPr algn="ctr"/>
                      <a:r>
                        <a:rPr lang="en-US" altLang="zh-TW"/>
                        <a:t>Noise</a:t>
                      </a:r>
                      <a:endParaRPr lang="zh-TW" altLang="en-US"/>
                    </a:p>
                  </a:txBody>
                  <a:tcP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a:r>
                        <a:rPr lang="en-US" altLang="zh-TW"/>
                        <a:t>Good</a:t>
                      </a:r>
                      <a:endParaRPr lang="zh-TW" altLang="en-US"/>
                    </a:p>
                  </a:txBody>
                  <a:tcP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a:r>
                        <a:rPr lang="en-US" altLang="zh-TW"/>
                        <a:t>Better</a:t>
                      </a:r>
                      <a:endParaRPr lang="zh-TW" altLang="en-US"/>
                    </a:p>
                  </a:txBody>
                  <a:tcP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a:r>
                        <a:rPr lang="en-US" altLang="zh-TW"/>
                        <a:t>Best (noiselessness)</a:t>
                      </a:r>
                      <a:endParaRPr lang="zh-TW" altLang="en-US"/>
                    </a:p>
                  </a:txBody>
                  <a:tcP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891372668"/>
                  </a:ext>
                </a:extLst>
              </a:tr>
              <a:tr h="370840">
                <a:tc>
                  <a:txBody>
                    <a:bodyPr/>
                    <a:lstStyle/>
                    <a:p>
                      <a:pPr algn="ctr"/>
                      <a:r>
                        <a:rPr lang="en-US" altLang="zh-TW"/>
                        <a:t>Capacity</a:t>
                      </a:r>
                      <a:endParaRPr lang="zh-TW" altLang="en-US"/>
                    </a:p>
                  </a:txBody>
                  <a:tcP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a:r>
                        <a:rPr lang="en-US" altLang="zh-TW"/>
                        <a:t>Biggest</a:t>
                      </a:r>
                      <a:endParaRPr lang="zh-TW" altLang="en-US"/>
                    </a:p>
                  </a:txBody>
                  <a:tcP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a:r>
                        <a:rPr lang="en-US" altLang="zh-TW"/>
                        <a:t>Mid</a:t>
                      </a:r>
                      <a:endParaRPr lang="zh-TW" altLang="en-US"/>
                    </a:p>
                  </a:txBody>
                  <a:tcP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a:r>
                        <a:rPr lang="en-US" altLang="zh-TW"/>
                        <a:t>Big</a:t>
                      </a:r>
                      <a:endParaRPr lang="zh-TW" altLang="en-US"/>
                    </a:p>
                  </a:txBody>
                  <a:tcP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326790194"/>
                  </a:ext>
                </a:extLst>
              </a:tr>
              <a:tr h="370840">
                <a:tc>
                  <a:txBody>
                    <a:bodyPr/>
                    <a:lstStyle/>
                    <a:p>
                      <a:pPr algn="ctr"/>
                      <a:r>
                        <a:rPr lang="en-US" altLang="zh-TW"/>
                        <a:t>Size</a:t>
                      </a:r>
                      <a:endParaRPr lang="zh-TW" altLang="en-US"/>
                    </a:p>
                  </a:txBody>
                  <a:tcP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a:r>
                        <a:rPr lang="en-US" altLang="zh-TW"/>
                        <a:t>Thin</a:t>
                      </a:r>
                      <a:endParaRPr lang="zh-TW" altLang="en-US"/>
                    </a:p>
                  </a:txBody>
                  <a:tcP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a:r>
                        <a:rPr lang="en-US" altLang="zh-TW"/>
                        <a:t>Thinnest</a:t>
                      </a:r>
                      <a:endParaRPr lang="zh-TW" altLang="en-US"/>
                    </a:p>
                  </a:txBody>
                  <a:tcP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a:r>
                        <a:rPr lang="en-US" altLang="zh-TW"/>
                        <a:t>Compact and vertical</a:t>
                      </a:r>
                      <a:endParaRPr lang="zh-TW" altLang="en-US"/>
                    </a:p>
                  </a:txBody>
                  <a:tcP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3436801075"/>
                  </a:ext>
                </a:extLst>
              </a:tr>
            </a:tbl>
          </a:graphicData>
        </a:graphic>
      </p:graphicFrame>
      <p:sp>
        <p:nvSpPr>
          <p:cNvPr id="2" name="標題 1">
            <a:extLst>
              <a:ext uri="{FF2B5EF4-FFF2-40B4-BE49-F238E27FC236}">
                <a16:creationId xmlns:a16="http://schemas.microsoft.com/office/drawing/2014/main" id="{BDAFE242-E9B7-4B83-9D96-E0B0410432BD}"/>
              </a:ext>
            </a:extLst>
          </p:cNvPr>
          <p:cNvSpPr>
            <a:spLocks noGrp="1"/>
          </p:cNvSpPr>
          <p:nvPr>
            <p:ph type="title"/>
          </p:nvPr>
        </p:nvSpPr>
        <p:spPr>
          <a:xfrm>
            <a:off x="157766" y="72027"/>
            <a:ext cx="8833240" cy="642167"/>
          </a:xfrm>
        </p:spPr>
        <p:txBody>
          <a:bodyPr/>
          <a:lstStyle/>
          <a:p>
            <a:r>
              <a:rPr lang="en-US" altLang="zh-TW" sz="2400">
                <a:latin typeface="Arial"/>
                <a:ea typeface="微軟正黑體"/>
                <a:cs typeface="+mn-ea"/>
                <a:sym typeface="Arial" panose="020B0604020202020204" pitchFamily="34" charset="0"/>
              </a:rPr>
              <a:t>How to Choose a Desktop Dual 2.5 GbE Low Noise NAS</a:t>
            </a:r>
            <a:endParaRPr lang="zh-TW" altLang="en-US" sz="2400">
              <a:latin typeface="Arial"/>
              <a:ea typeface="微軟正黑體"/>
              <a:cs typeface="+mn-ea"/>
              <a:sym typeface="Arial" panose="020B0604020202020204" pitchFamily="34" charset="0"/>
            </a:endParaRPr>
          </a:p>
        </p:txBody>
      </p:sp>
      <p:pic>
        <p:nvPicPr>
          <p:cNvPr id="5" name="圖片 4" descr="一張含有 文字, 電子用品, 室內, 投影機 的圖片&#10;&#10;自動產生的描述">
            <a:extLst>
              <a:ext uri="{FF2B5EF4-FFF2-40B4-BE49-F238E27FC236}">
                <a16:creationId xmlns:a16="http://schemas.microsoft.com/office/drawing/2014/main" id="{6A14CC4A-770E-944F-4401-95A042D0B6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0" y="1972792"/>
            <a:ext cx="1571602" cy="1013460"/>
          </a:xfrm>
          <a:prstGeom prst="rect">
            <a:avLst/>
          </a:prstGeom>
        </p:spPr>
      </p:pic>
      <p:pic>
        <p:nvPicPr>
          <p:cNvPr id="7" name="圖片 6" descr="一張含有 文字, 電子用品, 室內, 投影機 的圖片&#10;&#10;自動產生的描述">
            <a:extLst>
              <a:ext uri="{FF2B5EF4-FFF2-40B4-BE49-F238E27FC236}">
                <a16:creationId xmlns:a16="http://schemas.microsoft.com/office/drawing/2014/main" id="{486847B2-CDD4-4D32-C1B0-5824EE23CD1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52436" y="1999800"/>
            <a:ext cx="1487837" cy="959443"/>
          </a:xfrm>
          <a:prstGeom prst="rect">
            <a:avLst/>
          </a:prstGeom>
        </p:spPr>
      </p:pic>
      <p:pic>
        <p:nvPicPr>
          <p:cNvPr id="9" name="圖片 8">
            <a:extLst>
              <a:ext uri="{FF2B5EF4-FFF2-40B4-BE49-F238E27FC236}">
                <a16:creationId xmlns:a16="http://schemas.microsoft.com/office/drawing/2014/main" id="{4C982ABD-2921-9022-27E8-D95617F4C58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215852" y="1754920"/>
            <a:ext cx="2149119" cy="1386122"/>
          </a:xfrm>
          <a:prstGeom prst="rect">
            <a:avLst/>
          </a:prstGeom>
        </p:spPr>
      </p:pic>
      <p:sp>
        <p:nvSpPr>
          <p:cNvPr id="25" name="文字方塊 24">
            <a:extLst>
              <a:ext uri="{FF2B5EF4-FFF2-40B4-BE49-F238E27FC236}">
                <a16:creationId xmlns:a16="http://schemas.microsoft.com/office/drawing/2014/main" id="{E4467336-68DC-7C93-FE35-4A1924FA11EC}"/>
              </a:ext>
            </a:extLst>
          </p:cNvPr>
          <p:cNvSpPr txBox="1"/>
          <p:nvPr/>
        </p:nvSpPr>
        <p:spPr>
          <a:xfrm>
            <a:off x="157657" y="593626"/>
            <a:ext cx="8375538" cy="910699"/>
          </a:xfrm>
          <a:prstGeom prst="rect">
            <a:avLst/>
          </a:prstGeom>
          <a:noFill/>
        </p:spPr>
        <p:txBody>
          <a:bodyPr wrap="square">
            <a:spAutoFit/>
          </a:bodyPr>
          <a:lstStyle/>
          <a:p>
            <a:pPr>
              <a:lnSpc>
                <a:spcPct val="130000"/>
              </a:lnSpc>
              <a:spcBef>
                <a:spcPts val="600"/>
              </a:spcBef>
            </a:pPr>
            <a:r>
              <a:rPr lang="en-US" altLang="zh-TW" sz="105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QNAP provides three desktop low-noise NAS supporting dual-port 2.5GbE for customers. This time, the main recommendation is the new TS-410E, which supports 2.5-inch SSD and has a </a:t>
            </a:r>
            <a:r>
              <a:rPr lang="en-US" altLang="zh-TW" sz="1050" err="1">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fanless</a:t>
            </a:r>
            <a:r>
              <a:rPr lang="en-US" altLang="zh-TW" sz="105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 design, especially suitable for sound-sensitive NAS surroundings. The HS-264 is also a </a:t>
            </a:r>
            <a:r>
              <a:rPr lang="en-US" altLang="zh-TW" sz="1050" err="1">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fanless</a:t>
            </a:r>
            <a:r>
              <a:rPr lang="en-US" altLang="zh-TW" sz="105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 design, and users usually choose this model because it supports 3.5-inch large-capacity hard drives. Finally, TBS-464 supports PCIe </a:t>
            </a:r>
            <a:r>
              <a:rPr lang="en-US" altLang="zh-TW" sz="1050" err="1">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NVMe</a:t>
            </a:r>
            <a:r>
              <a:rPr lang="en-US" altLang="zh-TW" sz="105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 SSD and has the highest drives access performance and the thinnest size.</a:t>
            </a:r>
            <a:endParaRPr lang="zh-TW" altLang="zh-TW" sz="8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12" name="群組 11">
            <a:extLst>
              <a:ext uri="{FF2B5EF4-FFF2-40B4-BE49-F238E27FC236}">
                <a16:creationId xmlns:a16="http://schemas.microsoft.com/office/drawing/2014/main" id="{5F2B3E7C-4F33-127A-D01F-0C08BE2E5EE9}"/>
              </a:ext>
            </a:extLst>
          </p:cNvPr>
          <p:cNvGrpSpPr/>
          <p:nvPr/>
        </p:nvGrpSpPr>
        <p:grpSpPr>
          <a:xfrm rot="999230">
            <a:off x="7765054" y="1425150"/>
            <a:ext cx="1148671" cy="927565"/>
            <a:chOff x="8163200" y="1243746"/>
            <a:chExt cx="1148671" cy="927565"/>
          </a:xfrm>
        </p:grpSpPr>
        <p:pic>
          <p:nvPicPr>
            <p:cNvPr id="6" name="圖形 5">
              <a:extLst>
                <a:ext uri="{FF2B5EF4-FFF2-40B4-BE49-F238E27FC236}">
                  <a16:creationId xmlns:a16="http://schemas.microsoft.com/office/drawing/2014/main" id="{D5C1F96E-B8CA-C858-999B-63198BB82DFF}"/>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1307200">
              <a:off x="8163200" y="1243746"/>
              <a:ext cx="1148671" cy="927565"/>
            </a:xfrm>
            <a:prstGeom prst="rect">
              <a:avLst/>
            </a:prstGeom>
          </p:spPr>
        </p:pic>
        <p:sp>
          <p:nvSpPr>
            <p:cNvPr id="8" name="文字方塊 7">
              <a:extLst>
                <a:ext uri="{FF2B5EF4-FFF2-40B4-BE49-F238E27FC236}">
                  <a16:creationId xmlns:a16="http://schemas.microsoft.com/office/drawing/2014/main" id="{E3C7AF1E-A4CA-B61A-46D3-1E5A892C0E22}"/>
                </a:ext>
              </a:extLst>
            </p:cNvPr>
            <p:cNvSpPr txBox="1"/>
            <p:nvPr/>
          </p:nvSpPr>
          <p:spPr>
            <a:xfrm>
              <a:off x="8389196" y="1401776"/>
              <a:ext cx="778410" cy="400110"/>
            </a:xfrm>
            <a:prstGeom prst="rect">
              <a:avLst/>
            </a:prstGeom>
            <a:noFill/>
          </p:spPr>
          <p:txBody>
            <a:bodyPr wrap="square" rtlCol="0">
              <a:spAutoFit/>
            </a:bodyPr>
            <a:lstStyle/>
            <a:p>
              <a:pPr algn="ctr"/>
              <a:r>
                <a:rPr lang="en-US" altLang="zh-TW" sz="2000" b="1">
                  <a:solidFill>
                    <a:schemeClr val="bg1"/>
                  </a:solidFill>
                </a:rPr>
                <a:t>NEW</a:t>
              </a:r>
              <a:endParaRPr lang="zh-TW" altLang="en-US" sz="2000" b="1">
                <a:solidFill>
                  <a:schemeClr val="bg1"/>
                </a:solidFill>
              </a:endParaRPr>
            </a:p>
          </p:txBody>
        </p:sp>
      </p:grpSp>
      <p:pic>
        <p:nvPicPr>
          <p:cNvPr id="28" name="圖形 27">
            <a:extLst>
              <a:ext uri="{FF2B5EF4-FFF2-40B4-BE49-F238E27FC236}">
                <a16:creationId xmlns:a16="http://schemas.microsoft.com/office/drawing/2014/main" id="{6037F43A-44D0-91CA-EBEF-D3BD6C1ADEE4}"/>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3854224" y="3574445"/>
            <a:ext cx="424922" cy="458152"/>
          </a:xfrm>
          <a:prstGeom prst="rect">
            <a:avLst/>
          </a:prstGeom>
        </p:spPr>
      </p:pic>
      <p:pic>
        <p:nvPicPr>
          <p:cNvPr id="30" name="圖形 29">
            <a:extLst>
              <a:ext uri="{FF2B5EF4-FFF2-40B4-BE49-F238E27FC236}">
                <a16:creationId xmlns:a16="http://schemas.microsoft.com/office/drawing/2014/main" id="{FB1BF6A1-917B-C13F-360E-7915F6DBC95F}"/>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805610" y="3947329"/>
            <a:ext cx="424922" cy="458152"/>
          </a:xfrm>
          <a:prstGeom prst="rect">
            <a:avLst/>
          </a:prstGeom>
        </p:spPr>
      </p:pic>
      <p:pic>
        <p:nvPicPr>
          <p:cNvPr id="31" name="圖形 30">
            <a:extLst>
              <a:ext uri="{FF2B5EF4-FFF2-40B4-BE49-F238E27FC236}">
                <a16:creationId xmlns:a16="http://schemas.microsoft.com/office/drawing/2014/main" id="{6B67FA28-EE52-90B7-9888-F85AD8C92D5A}"/>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189636" y="3216438"/>
            <a:ext cx="424922" cy="458152"/>
          </a:xfrm>
          <a:prstGeom prst="rect">
            <a:avLst/>
          </a:prstGeom>
        </p:spPr>
      </p:pic>
      <p:pic>
        <p:nvPicPr>
          <p:cNvPr id="16" name="圖片 15">
            <a:extLst>
              <a:ext uri="{FF2B5EF4-FFF2-40B4-BE49-F238E27FC236}">
                <a16:creationId xmlns:a16="http://schemas.microsoft.com/office/drawing/2014/main" id="{2A3D5EE7-89E7-7EB2-E395-F677771F6870}"/>
              </a:ext>
            </a:extLst>
          </p:cNvPr>
          <p:cNvPicPr>
            <a:picLocks/>
          </p:cNvPicPr>
          <p:nvPr/>
        </p:nvPicPr>
        <p:blipFill>
          <a:blip r:embed="rId10"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0800000">
            <a:off x="1091647" y="1981561"/>
            <a:ext cx="900000" cy="900000"/>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圖形 16">
            <a:extLst>
              <a:ext uri="{FF2B5EF4-FFF2-40B4-BE49-F238E27FC236}">
                <a16:creationId xmlns:a16="http://schemas.microsoft.com/office/drawing/2014/main" id="{50D25625-3E1B-9171-4760-F1A374D03C0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92887" y="2127458"/>
            <a:ext cx="691217" cy="598019"/>
          </a:xfrm>
          <a:prstGeom prst="rect">
            <a:avLst/>
          </a:prstGeom>
        </p:spPr>
      </p:pic>
    </p:spTree>
    <p:extLst>
      <p:ext uri="{BB962C8B-B14F-4D97-AF65-F5344CB8AC3E}">
        <p14:creationId xmlns:p14="http://schemas.microsoft.com/office/powerpoint/2010/main" val="4032139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圖形 25">
            <a:extLst>
              <a:ext uri="{FF2B5EF4-FFF2-40B4-BE49-F238E27FC236}">
                <a16:creationId xmlns:a16="http://schemas.microsoft.com/office/drawing/2014/main" id="{137270EC-DCE8-5E70-7FEA-32DFABD2C38A}"/>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61081" y="2641453"/>
            <a:ext cx="2345677" cy="1558661"/>
          </a:xfrm>
          <a:prstGeom prst="rect">
            <a:avLst/>
          </a:prstGeom>
        </p:spPr>
      </p:pic>
      <p:pic>
        <p:nvPicPr>
          <p:cNvPr id="25" name="圖形 24">
            <a:extLst>
              <a:ext uri="{FF2B5EF4-FFF2-40B4-BE49-F238E27FC236}">
                <a16:creationId xmlns:a16="http://schemas.microsoft.com/office/drawing/2014/main" id="{1895B6E6-BE79-B71D-3819-71BEFFD8A84C}"/>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235490" y="2641453"/>
            <a:ext cx="2345677" cy="1558661"/>
          </a:xfrm>
          <a:prstGeom prst="rect">
            <a:avLst/>
          </a:prstGeom>
        </p:spPr>
      </p:pic>
      <p:sp>
        <p:nvSpPr>
          <p:cNvPr id="2" name="標題 1">
            <a:extLst>
              <a:ext uri="{FF2B5EF4-FFF2-40B4-BE49-F238E27FC236}">
                <a16:creationId xmlns:a16="http://schemas.microsoft.com/office/drawing/2014/main" id="{DC05CC93-E69B-4BA6-8F98-01814D3C38E4}"/>
              </a:ext>
            </a:extLst>
          </p:cNvPr>
          <p:cNvSpPr>
            <a:spLocks noGrp="1"/>
          </p:cNvSpPr>
          <p:nvPr>
            <p:ph type="title"/>
          </p:nvPr>
        </p:nvSpPr>
        <p:spPr/>
        <p:txBody>
          <a:bodyPr>
            <a:noAutofit/>
          </a:bodyPr>
          <a:lstStyle/>
          <a:p>
            <a:r>
              <a:rPr lang="en-US" altLang="zh-TW" sz="2800"/>
              <a:t>Why choose the 2.5-inch SATA SSD drive for NAS?</a:t>
            </a:r>
            <a:endParaRPr lang="zh-TW" altLang="en-US" sz="2800"/>
          </a:p>
        </p:txBody>
      </p:sp>
      <p:sp>
        <p:nvSpPr>
          <p:cNvPr id="4" name="Google Shape;298;p34">
            <a:extLst>
              <a:ext uri="{FF2B5EF4-FFF2-40B4-BE49-F238E27FC236}">
                <a16:creationId xmlns:a16="http://schemas.microsoft.com/office/drawing/2014/main" id="{EBE085A7-7897-45A6-BDE2-947DBE79F74B}"/>
              </a:ext>
            </a:extLst>
          </p:cNvPr>
          <p:cNvSpPr txBox="1">
            <a:spLocks/>
          </p:cNvSpPr>
          <p:nvPr/>
        </p:nvSpPr>
        <p:spPr>
          <a:xfrm>
            <a:off x="4605415" y="824247"/>
            <a:ext cx="4347031" cy="5824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SzPts val="935"/>
              <a:buNone/>
            </a:pPr>
            <a:r>
              <a:rPr lang="en-US" altLang="zh-TW" sz="1800" b="1">
                <a:solidFill>
                  <a:srgbClr val="744922"/>
                </a:solidFill>
                <a:latin typeface="Arial"/>
                <a:ea typeface="微軟正黑體"/>
                <a:cs typeface="+mn-ea"/>
                <a:sym typeface="Arial" panose="020B0604020202020204" pitchFamily="34" charset="0"/>
              </a:rPr>
              <a:t>2.5-inch SSD</a:t>
            </a:r>
            <a:r>
              <a:rPr lang="zh-TW" altLang="en-US" sz="1800" b="1">
                <a:solidFill>
                  <a:srgbClr val="744922"/>
                </a:solidFill>
                <a:latin typeface="Arial"/>
                <a:ea typeface="微軟正黑體"/>
                <a:cs typeface="+mn-ea"/>
                <a:sym typeface="Arial" panose="020B0604020202020204" pitchFamily="34" charset="0"/>
              </a:rPr>
              <a:t> </a:t>
            </a:r>
            <a:r>
              <a:rPr lang="en-US" altLang="zh-TW" sz="1800" b="1">
                <a:solidFill>
                  <a:srgbClr val="744922"/>
                </a:solidFill>
                <a:latin typeface="Arial"/>
                <a:ea typeface="微軟正黑體"/>
                <a:cs typeface="+mn-ea"/>
                <a:sym typeface="Arial" panose="020B0604020202020204" pitchFamily="34" charset="0"/>
              </a:rPr>
              <a:t>is reliable and silent</a:t>
            </a:r>
          </a:p>
          <a:p>
            <a:pPr marL="0" indent="0">
              <a:buSzPts val="935"/>
              <a:buNone/>
            </a:pPr>
            <a:endParaRPr lang="en-US" altLang="zh-TW" sz="1800" b="1">
              <a:solidFill>
                <a:srgbClr val="744922"/>
              </a:solidFill>
              <a:latin typeface="Arial"/>
              <a:ea typeface="微軟正黑體"/>
              <a:cs typeface="+mn-ea"/>
              <a:sym typeface="Arial" panose="020B0604020202020204" pitchFamily="34" charset="0"/>
            </a:endParaRPr>
          </a:p>
        </p:txBody>
      </p:sp>
      <p:sp>
        <p:nvSpPr>
          <p:cNvPr id="5" name="Google Shape;298;p34">
            <a:extLst>
              <a:ext uri="{FF2B5EF4-FFF2-40B4-BE49-F238E27FC236}">
                <a16:creationId xmlns:a16="http://schemas.microsoft.com/office/drawing/2014/main" id="{4845DBBB-BD5C-4A88-ACF3-A6F6C6673B82}"/>
              </a:ext>
            </a:extLst>
          </p:cNvPr>
          <p:cNvSpPr txBox="1">
            <a:spLocks/>
          </p:cNvSpPr>
          <p:nvPr/>
        </p:nvSpPr>
        <p:spPr>
          <a:xfrm>
            <a:off x="4605415" y="1182866"/>
            <a:ext cx="4160130" cy="139532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nSpc>
                <a:spcPct val="120000"/>
              </a:lnSpc>
              <a:buClr>
                <a:srgbClr val="F4D088"/>
              </a:buClr>
              <a:buSzPct val="100000"/>
              <a:buFont typeface="Lato"/>
              <a:buNone/>
              <a:defRPr sz="1200">
                <a:solidFill>
                  <a:schemeClr val="tx2"/>
                </a:solidFill>
                <a:ea typeface="微軟正黑體"/>
                <a:cs typeface="+mn-ea"/>
              </a:defRPr>
            </a:lvl1pPr>
            <a:lvl2pPr marL="914400" indent="-317500">
              <a:lnSpc>
                <a:spcPct val="115000"/>
              </a:lnSpc>
              <a:buClr>
                <a:schemeClr val="dk2"/>
              </a:buClr>
              <a:buSzPts val="1400"/>
              <a:buFont typeface="Lato"/>
              <a:buAutoNum type="alphaLcPeriod"/>
              <a:defRPr>
                <a:solidFill>
                  <a:schemeClr val="dk2"/>
                </a:solidFill>
                <a:latin typeface="Lato"/>
                <a:ea typeface="Lato"/>
                <a:cs typeface="Lato"/>
              </a:defRPr>
            </a:lvl2pPr>
            <a:lvl3pPr marL="1371600" indent="-317500">
              <a:lnSpc>
                <a:spcPct val="115000"/>
              </a:lnSpc>
              <a:buClr>
                <a:schemeClr val="dk2"/>
              </a:buClr>
              <a:buSzPts val="1400"/>
              <a:buFont typeface="Lato"/>
              <a:buAutoNum type="romanLcPeriod"/>
              <a:defRPr>
                <a:solidFill>
                  <a:schemeClr val="dk2"/>
                </a:solidFill>
                <a:latin typeface="Lato"/>
                <a:ea typeface="Lato"/>
                <a:cs typeface="Lato"/>
              </a:defRPr>
            </a:lvl3pPr>
            <a:lvl4pPr marL="1828800" indent="-317500">
              <a:lnSpc>
                <a:spcPct val="115000"/>
              </a:lnSpc>
              <a:buClr>
                <a:schemeClr val="dk2"/>
              </a:buClr>
              <a:buSzPts val="1400"/>
              <a:buFont typeface="Lato"/>
              <a:buAutoNum type="arabicPeriod"/>
              <a:defRPr>
                <a:solidFill>
                  <a:schemeClr val="dk2"/>
                </a:solidFill>
                <a:latin typeface="Lato"/>
                <a:ea typeface="Lato"/>
                <a:cs typeface="Lato"/>
              </a:defRPr>
            </a:lvl4pPr>
            <a:lvl5pPr marL="2286000" indent="-317500">
              <a:lnSpc>
                <a:spcPct val="115000"/>
              </a:lnSpc>
              <a:buClr>
                <a:schemeClr val="dk2"/>
              </a:buClr>
              <a:buSzPts val="1400"/>
              <a:buFont typeface="Lato"/>
              <a:buAutoNum type="alphaLcPeriod"/>
              <a:defRPr>
                <a:solidFill>
                  <a:schemeClr val="dk2"/>
                </a:solidFill>
                <a:latin typeface="Lato"/>
                <a:ea typeface="Lato"/>
                <a:cs typeface="Lato"/>
              </a:defRPr>
            </a:lvl5pPr>
            <a:lvl6pPr marL="2743200" indent="-317500">
              <a:lnSpc>
                <a:spcPct val="115000"/>
              </a:lnSpc>
              <a:buClr>
                <a:schemeClr val="dk2"/>
              </a:buClr>
              <a:buSzPts val="1400"/>
              <a:buFont typeface="Lato"/>
              <a:buAutoNum type="romanLcPeriod"/>
              <a:defRPr>
                <a:solidFill>
                  <a:schemeClr val="dk2"/>
                </a:solidFill>
                <a:latin typeface="Lato"/>
                <a:ea typeface="Lato"/>
                <a:cs typeface="Lato"/>
              </a:defRPr>
            </a:lvl6pPr>
            <a:lvl7pPr marL="3200400" indent="-317500">
              <a:lnSpc>
                <a:spcPct val="115000"/>
              </a:lnSpc>
              <a:buClr>
                <a:schemeClr val="dk2"/>
              </a:buClr>
              <a:buSzPts val="1400"/>
              <a:buFont typeface="Lato"/>
              <a:buAutoNum type="arabicPeriod"/>
              <a:defRPr>
                <a:solidFill>
                  <a:schemeClr val="dk2"/>
                </a:solidFill>
                <a:latin typeface="Lato"/>
                <a:ea typeface="Lato"/>
                <a:cs typeface="Lato"/>
              </a:defRPr>
            </a:lvl7pPr>
            <a:lvl8pPr marL="3657600" indent="-317500">
              <a:lnSpc>
                <a:spcPct val="115000"/>
              </a:lnSpc>
              <a:buClr>
                <a:schemeClr val="dk2"/>
              </a:buClr>
              <a:buSzPts val="1400"/>
              <a:buFont typeface="Lato"/>
              <a:buAutoNum type="alphaLcPeriod"/>
              <a:defRPr>
                <a:solidFill>
                  <a:schemeClr val="dk2"/>
                </a:solidFill>
                <a:latin typeface="Lato"/>
                <a:ea typeface="Lato"/>
                <a:cs typeface="Lato"/>
              </a:defRPr>
            </a:lvl8pPr>
            <a:lvl9pPr marL="4114800" indent="-317500">
              <a:lnSpc>
                <a:spcPct val="115000"/>
              </a:lnSpc>
              <a:buClr>
                <a:schemeClr val="dk2"/>
              </a:buClr>
              <a:buSzPts val="1400"/>
              <a:buFont typeface="Lato"/>
              <a:buAutoNum type="romanLcPeriod"/>
              <a:defRPr>
                <a:solidFill>
                  <a:schemeClr val="dk2"/>
                </a:solidFill>
                <a:latin typeface="Lato"/>
                <a:ea typeface="Lato"/>
                <a:cs typeface="Lato"/>
              </a:defRPr>
            </a:lvl9pPr>
          </a:lstStyle>
          <a:p>
            <a:r>
              <a:rPr lang="en-US" altLang="zh-TW" sz="1050">
                <a:sym typeface="Arial" panose="020B0604020202020204" pitchFamily="34" charset="0"/>
              </a:rPr>
              <a:t>The traditional HDD which rotates the disk plates to read/write the data is not suitable in any place with vibration. HDD can also be easily damaged due to movement and collision. 2.5-inch SATA SSD stores data in flash chip without disk head and therefore it is better against shock &amp; vibration. The performance of SSD is also much faster than HDD.</a:t>
            </a:r>
          </a:p>
          <a:p>
            <a:endParaRPr lang="en-US" sz="1050">
              <a:sym typeface="Arial" panose="020B0604020202020204" pitchFamily="34" charset="0"/>
            </a:endParaRPr>
          </a:p>
        </p:txBody>
      </p:sp>
      <p:sp>
        <p:nvSpPr>
          <p:cNvPr id="8" name="Google Shape;298;p34">
            <a:extLst>
              <a:ext uri="{FF2B5EF4-FFF2-40B4-BE49-F238E27FC236}">
                <a16:creationId xmlns:a16="http://schemas.microsoft.com/office/drawing/2014/main" id="{A722D729-591D-4018-8D6D-D184C1933B61}"/>
              </a:ext>
            </a:extLst>
          </p:cNvPr>
          <p:cNvSpPr txBox="1">
            <a:spLocks/>
          </p:cNvSpPr>
          <p:nvPr/>
        </p:nvSpPr>
        <p:spPr>
          <a:xfrm>
            <a:off x="465715" y="838849"/>
            <a:ext cx="4106286" cy="5824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SzPts val="935"/>
              <a:buNone/>
            </a:pPr>
            <a:r>
              <a:rPr lang="en-US" altLang="zh-TW" sz="1800" b="1">
                <a:solidFill>
                  <a:srgbClr val="744922"/>
                </a:solidFill>
                <a:latin typeface="Arial"/>
                <a:ea typeface="微軟正黑體"/>
                <a:cs typeface="+mn-ea"/>
                <a:sym typeface="Arial" panose="020B0604020202020204" pitchFamily="34" charset="0"/>
              </a:rPr>
              <a:t>2.5-inch SATA SSD advantages</a:t>
            </a:r>
          </a:p>
          <a:p>
            <a:pPr marL="0" indent="0">
              <a:buSzPts val="935"/>
              <a:buNone/>
            </a:pPr>
            <a:endParaRPr lang="en-US" altLang="zh-TW" sz="1800" b="1">
              <a:solidFill>
                <a:srgbClr val="744922"/>
              </a:solidFill>
              <a:latin typeface="Arial"/>
              <a:ea typeface="微軟正黑體"/>
              <a:cs typeface="+mn-ea"/>
              <a:sym typeface="Arial" panose="020B0604020202020204" pitchFamily="34" charset="0"/>
            </a:endParaRPr>
          </a:p>
        </p:txBody>
      </p:sp>
      <p:sp>
        <p:nvSpPr>
          <p:cNvPr id="9" name="Google Shape;298;p34">
            <a:extLst>
              <a:ext uri="{FF2B5EF4-FFF2-40B4-BE49-F238E27FC236}">
                <a16:creationId xmlns:a16="http://schemas.microsoft.com/office/drawing/2014/main" id="{3984F1C0-40F9-4AC6-AED6-7B82578ED89E}"/>
              </a:ext>
            </a:extLst>
          </p:cNvPr>
          <p:cNvSpPr txBox="1">
            <a:spLocks/>
          </p:cNvSpPr>
          <p:nvPr/>
        </p:nvSpPr>
        <p:spPr>
          <a:xfrm>
            <a:off x="465716" y="1182866"/>
            <a:ext cx="3961716" cy="13191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nSpc>
                <a:spcPct val="120000"/>
              </a:lnSpc>
              <a:buClr>
                <a:srgbClr val="F4D088"/>
              </a:buClr>
              <a:buSzPct val="100000"/>
              <a:buFont typeface="Lato"/>
              <a:buNone/>
              <a:defRPr sz="1200">
                <a:solidFill>
                  <a:schemeClr val="tx2"/>
                </a:solidFill>
                <a:ea typeface="微軟正黑體"/>
                <a:cs typeface="+mn-ea"/>
              </a:defRPr>
            </a:lvl1pPr>
            <a:lvl2pPr marL="914400" indent="-317500">
              <a:lnSpc>
                <a:spcPct val="115000"/>
              </a:lnSpc>
              <a:buClr>
                <a:schemeClr val="dk2"/>
              </a:buClr>
              <a:buSzPts val="1400"/>
              <a:buFont typeface="Lato"/>
              <a:buAutoNum type="alphaLcPeriod"/>
              <a:defRPr>
                <a:solidFill>
                  <a:schemeClr val="dk2"/>
                </a:solidFill>
                <a:latin typeface="Lato"/>
                <a:ea typeface="Lato"/>
                <a:cs typeface="Lato"/>
              </a:defRPr>
            </a:lvl2pPr>
            <a:lvl3pPr marL="1371600" indent="-317500">
              <a:lnSpc>
                <a:spcPct val="115000"/>
              </a:lnSpc>
              <a:buClr>
                <a:schemeClr val="dk2"/>
              </a:buClr>
              <a:buSzPts val="1400"/>
              <a:buFont typeface="Lato"/>
              <a:buAutoNum type="romanLcPeriod"/>
              <a:defRPr>
                <a:solidFill>
                  <a:schemeClr val="dk2"/>
                </a:solidFill>
                <a:latin typeface="Lato"/>
                <a:ea typeface="Lato"/>
                <a:cs typeface="Lato"/>
              </a:defRPr>
            </a:lvl3pPr>
            <a:lvl4pPr marL="1828800" indent="-317500">
              <a:lnSpc>
                <a:spcPct val="115000"/>
              </a:lnSpc>
              <a:buClr>
                <a:schemeClr val="dk2"/>
              </a:buClr>
              <a:buSzPts val="1400"/>
              <a:buFont typeface="Lato"/>
              <a:buAutoNum type="arabicPeriod"/>
              <a:defRPr>
                <a:solidFill>
                  <a:schemeClr val="dk2"/>
                </a:solidFill>
                <a:latin typeface="Lato"/>
                <a:ea typeface="Lato"/>
                <a:cs typeface="Lato"/>
              </a:defRPr>
            </a:lvl4pPr>
            <a:lvl5pPr marL="2286000" indent="-317500">
              <a:lnSpc>
                <a:spcPct val="115000"/>
              </a:lnSpc>
              <a:buClr>
                <a:schemeClr val="dk2"/>
              </a:buClr>
              <a:buSzPts val="1400"/>
              <a:buFont typeface="Lato"/>
              <a:buAutoNum type="alphaLcPeriod"/>
              <a:defRPr>
                <a:solidFill>
                  <a:schemeClr val="dk2"/>
                </a:solidFill>
                <a:latin typeface="Lato"/>
                <a:ea typeface="Lato"/>
                <a:cs typeface="Lato"/>
              </a:defRPr>
            </a:lvl5pPr>
            <a:lvl6pPr marL="2743200" indent="-317500">
              <a:lnSpc>
                <a:spcPct val="115000"/>
              </a:lnSpc>
              <a:buClr>
                <a:schemeClr val="dk2"/>
              </a:buClr>
              <a:buSzPts val="1400"/>
              <a:buFont typeface="Lato"/>
              <a:buAutoNum type="romanLcPeriod"/>
              <a:defRPr>
                <a:solidFill>
                  <a:schemeClr val="dk2"/>
                </a:solidFill>
                <a:latin typeface="Lato"/>
                <a:ea typeface="Lato"/>
                <a:cs typeface="Lato"/>
              </a:defRPr>
            </a:lvl6pPr>
            <a:lvl7pPr marL="3200400" indent="-317500">
              <a:lnSpc>
                <a:spcPct val="115000"/>
              </a:lnSpc>
              <a:buClr>
                <a:schemeClr val="dk2"/>
              </a:buClr>
              <a:buSzPts val="1400"/>
              <a:buFont typeface="Lato"/>
              <a:buAutoNum type="arabicPeriod"/>
              <a:defRPr>
                <a:solidFill>
                  <a:schemeClr val="dk2"/>
                </a:solidFill>
                <a:latin typeface="Lato"/>
                <a:ea typeface="Lato"/>
                <a:cs typeface="Lato"/>
              </a:defRPr>
            </a:lvl7pPr>
            <a:lvl8pPr marL="3657600" indent="-317500">
              <a:lnSpc>
                <a:spcPct val="115000"/>
              </a:lnSpc>
              <a:buClr>
                <a:schemeClr val="dk2"/>
              </a:buClr>
              <a:buSzPts val="1400"/>
              <a:buFont typeface="Lato"/>
              <a:buAutoNum type="alphaLcPeriod"/>
              <a:defRPr>
                <a:solidFill>
                  <a:schemeClr val="dk2"/>
                </a:solidFill>
                <a:latin typeface="Lato"/>
                <a:ea typeface="Lato"/>
                <a:cs typeface="Lato"/>
              </a:defRPr>
            </a:lvl8pPr>
            <a:lvl9pPr marL="4114800" indent="-317500">
              <a:lnSpc>
                <a:spcPct val="115000"/>
              </a:lnSpc>
              <a:buClr>
                <a:schemeClr val="dk2"/>
              </a:buClr>
              <a:buSzPts val="1400"/>
              <a:buFont typeface="Lato"/>
              <a:buAutoNum type="romanLcPeriod"/>
              <a:defRPr>
                <a:solidFill>
                  <a:schemeClr val="dk2"/>
                </a:solidFill>
                <a:latin typeface="Lato"/>
                <a:ea typeface="Lato"/>
                <a:cs typeface="Lato"/>
              </a:defRPr>
            </a:lvl9pPr>
          </a:lstStyle>
          <a:p>
            <a:r>
              <a:rPr lang="en-US" altLang="zh-TW" sz="1050">
                <a:sym typeface="Arial" panose="020B0604020202020204" pitchFamily="34" charset="0"/>
              </a:rPr>
              <a:t>Compared with M.2 </a:t>
            </a:r>
            <a:r>
              <a:rPr lang="en-US" altLang="zh-TW" sz="1050" err="1">
                <a:sym typeface="Arial" panose="020B0604020202020204" pitchFamily="34" charset="0"/>
              </a:rPr>
              <a:t>NVMe</a:t>
            </a:r>
            <a:r>
              <a:rPr lang="en-US" altLang="zh-TW" sz="1050">
                <a:sym typeface="Arial" panose="020B0604020202020204" pitchFamily="34" charset="0"/>
              </a:rPr>
              <a:t> PCIe SSD, 2.5-inch SATA SSD has more space for placing flash chips, thus higher data storage capacity. In addition, it has better heat dissipation performance and does not require additional heat sinks.  The 2.5-inch SATA SSDs provide a balanced choice between high capacity and performance.</a:t>
            </a:r>
          </a:p>
          <a:p>
            <a:endParaRPr lang="en-US" sz="1050">
              <a:sym typeface="Arial" panose="020B0604020202020204" pitchFamily="34" charset="0"/>
            </a:endParaRPr>
          </a:p>
        </p:txBody>
      </p:sp>
      <p:pic>
        <p:nvPicPr>
          <p:cNvPr id="6" name="圖形 5">
            <a:extLst>
              <a:ext uri="{FF2B5EF4-FFF2-40B4-BE49-F238E27FC236}">
                <a16:creationId xmlns:a16="http://schemas.microsoft.com/office/drawing/2014/main" id="{240BB3BF-4DDB-8654-CB1D-9EE64F41985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6578" y="2931354"/>
            <a:ext cx="1028700" cy="1400175"/>
          </a:xfrm>
          <a:prstGeom prst="rect">
            <a:avLst/>
          </a:prstGeom>
        </p:spPr>
      </p:pic>
      <p:pic>
        <p:nvPicPr>
          <p:cNvPr id="10" name="圖形 9">
            <a:extLst>
              <a:ext uri="{FF2B5EF4-FFF2-40B4-BE49-F238E27FC236}">
                <a16:creationId xmlns:a16="http://schemas.microsoft.com/office/drawing/2014/main" id="{0D428334-1BAF-34AB-554C-44A3A9C300C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6200000">
            <a:off x="2570835" y="3418516"/>
            <a:ext cx="1395329" cy="421004"/>
          </a:xfrm>
          <a:prstGeom prst="rect">
            <a:avLst/>
          </a:prstGeom>
        </p:spPr>
      </p:pic>
      <p:sp>
        <p:nvSpPr>
          <p:cNvPr id="22" name="文字方塊 21">
            <a:extLst>
              <a:ext uri="{FF2B5EF4-FFF2-40B4-BE49-F238E27FC236}">
                <a16:creationId xmlns:a16="http://schemas.microsoft.com/office/drawing/2014/main" id="{ABEF7289-B790-F81F-7BBC-C674760BB877}"/>
              </a:ext>
            </a:extLst>
          </p:cNvPr>
          <p:cNvSpPr txBox="1"/>
          <p:nvPr/>
        </p:nvSpPr>
        <p:spPr>
          <a:xfrm>
            <a:off x="634002" y="4296607"/>
            <a:ext cx="1493852" cy="276999"/>
          </a:xfrm>
          <a:prstGeom prst="rect">
            <a:avLst/>
          </a:prstGeom>
          <a:noFill/>
        </p:spPr>
        <p:txBody>
          <a:bodyPr wrap="square">
            <a:spAutoFit/>
          </a:bodyPr>
          <a:lstStyle/>
          <a:p>
            <a:pPr algn="ctr"/>
            <a:r>
              <a:rPr lang="en-US" altLang="zh-TW" sz="1200" b="1"/>
              <a:t>2.5</a:t>
            </a:r>
            <a:r>
              <a:rPr lang="zh-TW" altLang="en-US" sz="1200" b="1"/>
              <a:t>吋</a:t>
            </a:r>
            <a:r>
              <a:rPr lang="en-US" altLang="zh-TW" sz="1200" b="1"/>
              <a:t>SATA SSD</a:t>
            </a:r>
          </a:p>
        </p:txBody>
      </p:sp>
      <p:sp>
        <p:nvSpPr>
          <p:cNvPr id="23" name="文字方塊 22">
            <a:extLst>
              <a:ext uri="{FF2B5EF4-FFF2-40B4-BE49-F238E27FC236}">
                <a16:creationId xmlns:a16="http://schemas.microsoft.com/office/drawing/2014/main" id="{E74A099F-C5D3-00B2-4FEE-C5E5D5839FDD}"/>
              </a:ext>
            </a:extLst>
          </p:cNvPr>
          <p:cNvSpPr txBox="1"/>
          <p:nvPr/>
        </p:nvSpPr>
        <p:spPr>
          <a:xfrm>
            <a:off x="2428082" y="4296607"/>
            <a:ext cx="1680834" cy="276999"/>
          </a:xfrm>
          <a:prstGeom prst="rect">
            <a:avLst/>
          </a:prstGeom>
          <a:noFill/>
        </p:spPr>
        <p:txBody>
          <a:bodyPr wrap="square">
            <a:spAutoFit/>
          </a:bodyPr>
          <a:lstStyle/>
          <a:p>
            <a:pPr algn="ctr"/>
            <a:r>
              <a:rPr lang="en-US" altLang="zh-TW" sz="1200" b="1" err="1"/>
              <a:t>NVMe</a:t>
            </a:r>
            <a:r>
              <a:rPr lang="en-US" altLang="zh-TW" sz="1200" b="1"/>
              <a:t> M.2 PCIe SSD</a:t>
            </a:r>
          </a:p>
        </p:txBody>
      </p:sp>
      <p:sp>
        <p:nvSpPr>
          <p:cNvPr id="27" name="文字方塊 26">
            <a:extLst>
              <a:ext uri="{FF2B5EF4-FFF2-40B4-BE49-F238E27FC236}">
                <a16:creationId xmlns:a16="http://schemas.microsoft.com/office/drawing/2014/main" id="{01060879-56E9-78F6-7DAD-C9BC0342D8B3}"/>
              </a:ext>
            </a:extLst>
          </p:cNvPr>
          <p:cNvSpPr txBox="1"/>
          <p:nvPr/>
        </p:nvSpPr>
        <p:spPr>
          <a:xfrm>
            <a:off x="4942755" y="4313426"/>
            <a:ext cx="1053329" cy="276999"/>
          </a:xfrm>
          <a:prstGeom prst="rect">
            <a:avLst/>
          </a:prstGeom>
          <a:noFill/>
        </p:spPr>
        <p:txBody>
          <a:bodyPr wrap="square">
            <a:spAutoFit/>
          </a:bodyPr>
          <a:lstStyle/>
          <a:p>
            <a:pPr algn="ctr"/>
            <a:r>
              <a:rPr lang="en-US" altLang="zh-TW" sz="1200" b="1"/>
              <a:t>SSD</a:t>
            </a:r>
          </a:p>
        </p:txBody>
      </p:sp>
      <p:sp>
        <p:nvSpPr>
          <p:cNvPr id="28" name="文字方塊 27">
            <a:extLst>
              <a:ext uri="{FF2B5EF4-FFF2-40B4-BE49-F238E27FC236}">
                <a16:creationId xmlns:a16="http://schemas.microsoft.com/office/drawing/2014/main" id="{4B4FAAA0-C4C8-B767-0953-457E4DD83311}"/>
              </a:ext>
            </a:extLst>
          </p:cNvPr>
          <p:cNvSpPr txBox="1"/>
          <p:nvPr/>
        </p:nvSpPr>
        <p:spPr>
          <a:xfrm>
            <a:off x="7224093" y="4313426"/>
            <a:ext cx="1053329" cy="276999"/>
          </a:xfrm>
          <a:prstGeom prst="rect">
            <a:avLst/>
          </a:prstGeom>
          <a:noFill/>
        </p:spPr>
        <p:txBody>
          <a:bodyPr wrap="square">
            <a:spAutoFit/>
          </a:bodyPr>
          <a:lstStyle/>
          <a:p>
            <a:pPr algn="ctr"/>
            <a:r>
              <a:rPr lang="en-US" altLang="zh-TW" sz="1200" b="1"/>
              <a:t>HDD</a:t>
            </a:r>
          </a:p>
        </p:txBody>
      </p:sp>
      <p:pic>
        <p:nvPicPr>
          <p:cNvPr id="29" name="圖形 28">
            <a:extLst>
              <a:ext uri="{FF2B5EF4-FFF2-40B4-BE49-F238E27FC236}">
                <a16:creationId xmlns:a16="http://schemas.microsoft.com/office/drawing/2014/main" id="{69361F4D-436B-D101-C965-FAEF01519E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67384" y="2931354"/>
            <a:ext cx="1028700" cy="1400175"/>
          </a:xfrm>
          <a:prstGeom prst="rect">
            <a:avLst/>
          </a:prstGeom>
        </p:spPr>
      </p:pic>
      <p:pic>
        <p:nvPicPr>
          <p:cNvPr id="31" name="圖形 30">
            <a:extLst>
              <a:ext uri="{FF2B5EF4-FFF2-40B4-BE49-F238E27FC236}">
                <a16:creationId xmlns:a16="http://schemas.microsoft.com/office/drawing/2014/main" id="{3812BB87-8549-D96B-5B4B-5757DA6B7A5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224093" y="2796640"/>
            <a:ext cx="1089394" cy="1469182"/>
          </a:xfrm>
          <a:prstGeom prst="rect">
            <a:avLst/>
          </a:prstGeom>
        </p:spPr>
      </p:pic>
    </p:spTree>
    <p:extLst>
      <p:ext uri="{BB962C8B-B14F-4D97-AF65-F5344CB8AC3E}">
        <p14:creationId xmlns:p14="http://schemas.microsoft.com/office/powerpoint/2010/main" val="2317250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C05CC93-E69B-4BA6-8F98-01814D3C38E4}"/>
              </a:ext>
            </a:extLst>
          </p:cNvPr>
          <p:cNvSpPr>
            <a:spLocks noGrp="1"/>
          </p:cNvSpPr>
          <p:nvPr>
            <p:ph type="title"/>
          </p:nvPr>
        </p:nvSpPr>
        <p:spPr>
          <a:xfrm>
            <a:off x="202021" y="106143"/>
            <a:ext cx="8833240" cy="642167"/>
          </a:xfrm>
        </p:spPr>
        <p:txBody>
          <a:bodyPr>
            <a:noAutofit/>
          </a:bodyPr>
          <a:lstStyle/>
          <a:p>
            <a:r>
              <a:rPr lang="en-US" altLang="zh-TW" sz="2800"/>
              <a:t>Recommended WD</a:t>
            </a:r>
            <a:r>
              <a:rPr lang="zh-TW" altLang="en-US" sz="2800"/>
              <a:t> </a:t>
            </a:r>
            <a:r>
              <a:rPr lang="en-US" altLang="zh-TW" sz="2800"/>
              <a:t>Red SA500 4TB</a:t>
            </a:r>
            <a:r>
              <a:rPr lang="zh-TW" altLang="en-US" sz="2800"/>
              <a:t> </a:t>
            </a:r>
            <a:r>
              <a:rPr lang="en-US" altLang="zh-TW" sz="2800"/>
              <a:t>2.5”SATA SSD</a:t>
            </a:r>
            <a:endParaRPr lang="zh-TW" altLang="en-US" sz="2800"/>
          </a:p>
        </p:txBody>
      </p:sp>
      <p:sp>
        <p:nvSpPr>
          <p:cNvPr id="8" name="Google Shape;298;p34">
            <a:extLst>
              <a:ext uri="{FF2B5EF4-FFF2-40B4-BE49-F238E27FC236}">
                <a16:creationId xmlns:a16="http://schemas.microsoft.com/office/drawing/2014/main" id="{A722D729-591D-4018-8D6D-D184C1933B61}"/>
              </a:ext>
            </a:extLst>
          </p:cNvPr>
          <p:cNvSpPr txBox="1">
            <a:spLocks/>
          </p:cNvSpPr>
          <p:nvPr/>
        </p:nvSpPr>
        <p:spPr>
          <a:xfrm>
            <a:off x="213072" y="666297"/>
            <a:ext cx="2641712" cy="5824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SzPts val="935"/>
              <a:buNone/>
            </a:pPr>
            <a:r>
              <a:rPr lang="en-US" altLang="zh-TW" sz="1800" b="1">
                <a:solidFill>
                  <a:srgbClr val="744922"/>
                </a:solidFill>
                <a:latin typeface="Arial"/>
                <a:ea typeface="微軟正黑體"/>
                <a:cs typeface="+mn-ea"/>
                <a:sym typeface="Arial" panose="020B0604020202020204" pitchFamily="34" charset="0"/>
              </a:rPr>
              <a:t>Western Digital</a:t>
            </a:r>
          </a:p>
        </p:txBody>
      </p:sp>
      <p:sp>
        <p:nvSpPr>
          <p:cNvPr id="9" name="Google Shape;298;p34">
            <a:extLst>
              <a:ext uri="{FF2B5EF4-FFF2-40B4-BE49-F238E27FC236}">
                <a16:creationId xmlns:a16="http://schemas.microsoft.com/office/drawing/2014/main" id="{3984F1C0-40F9-4AC6-AED6-7B82578ED89E}"/>
              </a:ext>
            </a:extLst>
          </p:cNvPr>
          <p:cNvSpPr txBox="1">
            <a:spLocks/>
          </p:cNvSpPr>
          <p:nvPr/>
        </p:nvSpPr>
        <p:spPr>
          <a:xfrm>
            <a:off x="213072" y="1010314"/>
            <a:ext cx="4263601" cy="13191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nSpc>
                <a:spcPct val="120000"/>
              </a:lnSpc>
              <a:buClr>
                <a:srgbClr val="F4D088"/>
              </a:buClr>
              <a:buSzPct val="100000"/>
              <a:buFont typeface="Lato"/>
              <a:buNone/>
              <a:defRPr sz="1200">
                <a:solidFill>
                  <a:schemeClr val="tx2"/>
                </a:solidFill>
                <a:ea typeface="微軟正黑體"/>
                <a:cs typeface="+mn-ea"/>
              </a:defRPr>
            </a:lvl1pPr>
            <a:lvl2pPr marL="914400" indent="-317500">
              <a:lnSpc>
                <a:spcPct val="115000"/>
              </a:lnSpc>
              <a:buClr>
                <a:schemeClr val="dk2"/>
              </a:buClr>
              <a:buSzPts val="1400"/>
              <a:buFont typeface="Lato"/>
              <a:buAutoNum type="alphaLcPeriod"/>
              <a:defRPr>
                <a:solidFill>
                  <a:schemeClr val="dk2"/>
                </a:solidFill>
                <a:latin typeface="Lato"/>
                <a:ea typeface="Lato"/>
                <a:cs typeface="Lato"/>
              </a:defRPr>
            </a:lvl2pPr>
            <a:lvl3pPr marL="1371600" indent="-317500">
              <a:lnSpc>
                <a:spcPct val="115000"/>
              </a:lnSpc>
              <a:buClr>
                <a:schemeClr val="dk2"/>
              </a:buClr>
              <a:buSzPts val="1400"/>
              <a:buFont typeface="Lato"/>
              <a:buAutoNum type="romanLcPeriod"/>
              <a:defRPr>
                <a:solidFill>
                  <a:schemeClr val="dk2"/>
                </a:solidFill>
                <a:latin typeface="Lato"/>
                <a:ea typeface="Lato"/>
                <a:cs typeface="Lato"/>
              </a:defRPr>
            </a:lvl3pPr>
            <a:lvl4pPr marL="1828800" indent="-317500">
              <a:lnSpc>
                <a:spcPct val="115000"/>
              </a:lnSpc>
              <a:buClr>
                <a:schemeClr val="dk2"/>
              </a:buClr>
              <a:buSzPts val="1400"/>
              <a:buFont typeface="Lato"/>
              <a:buAutoNum type="arabicPeriod"/>
              <a:defRPr>
                <a:solidFill>
                  <a:schemeClr val="dk2"/>
                </a:solidFill>
                <a:latin typeface="Lato"/>
                <a:ea typeface="Lato"/>
                <a:cs typeface="Lato"/>
              </a:defRPr>
            </a:lvl4pPr>
            <a:lvl5pPr marL="2286000" indent="-317500">
              <a:lnSpc>
                <a:spcPct val="115000"/>
              </a:lnSpc>
              <a:buClr>
                <a:schemeClr val="dk2"/>
              </a:buClr>
              <a:buSzPts val="1400"/>
              <a:buFont typeface="Lato"/>
              <a:buAutoNum type="alphaLcPeriod"/>
              <a:defRPr>
                <a:solidFill>
                  <a:schemeClr val="dk2"/>
                </a:solidFill>
                <a:latin typeface="Lato"/>
                <a:ea typeface="Lato"/>
                <a:cs typeface="Lato"/>
              </a:defRPr>
            </a:lvl5pPr>
            <a:lvl6pPr marL="2743200" indent="-317500">
              <a:lnSpc>
                <a:spcPct val="115000"/>
              </a:lnSpc>
              <a:buClr>
                <a:schemeClr val="dk2"/>
              </a:buClr>
              <a:buSzPts val="1400"/>
              <a:buFont typeface="Lato"/>
              <a:buAutoNum type="romanLcPeriod"/>
              <a:defRPr>
                <a:solidFill>
                  <a:schemeClr val="dk2"/>
                </a:solidFill>
                <a:latin typeface="Lato"/>
                <a:ea typeface="Lato"/>
                <a:cs typeface="Lato"/>
              </a:defRPr>
            </a:lvl6pPr>
            <a:lvl7pPr marL="3200400" indent="-317500">
              <a:lnSpc>
                <a:spcPct val="115000"/>
              </a:lnSpc>
              <a:buClr>
                <a:schemeClr val="dk2"/>
              </a:buClr>
              <a:buSzPts val="1400"/>
              <a:buFont typeface="Lato"/>
              <a:buAutoNum type="arabicPeriod"/>
              <a:defRPr>
                <a:solidFill>
                  <a:schemeClr val="dk2"/>
                </a:solidFill>
                <a:latin typeface="Lato"/>
                <a:ea typeface="Lato"/>
                <a:cs typeface="Lato"/>
              </a:defRPr>
            </a:lvl7pPr>
            <a:lvl8pPr marL="3657600" indent="-317500">
              <a:lnSpc>
                <a:spcPct val="115000"/>
              </a:lnSpc>
              <a:buClr>
                <a:schemeClr val="dk2"/>
              </a:buClr>
              <a:buSzPts val="1400"/>
              <a:buFont typeface="Lato"/>
              <a:buAutoNum type="alphaLcPeriod"/>
              <a:defRPr>
                <a:solidFill>
                  <a:schemeClr val="dk2"/>
                </a:solidFill>
                <a:latin typeface="Lato"/>
                <a:ea typeface="Lato"/>
                <a:cs typeface="Lato"/>
              </a:defRPr>
            </a:lvl8pPr>
            <a:lvl9pPr marL="4114800" indent="-317500">
              <a:lnSpc>
                <a:spcPct val="115000"/>
              </a:lnSpc>
              <a:buClr>
                <a:schemeClr val="dk2"/>
              </a:buClr>
              <a:buSzPts val="1400"/>
              <a:buFont typeface="Lato"/>
              <a:buAutoNum type="romanLcPeriod"/>
              <a:defRPr>
                <a:solidFill>
                  <a:schemeClr val="dk2"/>
                </a:solidFill>
                <a:latin typeface="Lato"/>
                <a:ea typeface="Lato"/>
                <a:cs typeface="Lato"/>
              </a:defRPr>
            </a:lvl9pPr>
          </a:lstStyle>
          <a:p>
            <a:r>
              <a:rPr lang="en-US" altLang="zh-TW">
                <a:sym typeface="Arial" panose="020B0604020202020204" pitchFamily="34" charset="0"/>
              </a:rPr>
              <a:t>Western Digital is an innovator and leader in the storage industry. They are producing reliable and high-performance mechanical hard drives and solid-state drives through their leading technology. Their products are suitable for deployment in offices, mobile fields, data centers, embedded systems, and consumers in electronic devices.</a:t>
            </a:r>
            <a:endParaRPr lang="en-US">
              <a:sym typeface="Arial" panose="020B0604020202020204" pitchFamily="34" charset="0"/>
            </a:endParaRPr>
          </a:p>
        </p:txBody>
      </p:sp>
      <p:sp>
        <p:nvSpPr>
          <p:cNvPr id="19" name="Google Shape;298;p34">
            <a:extLst>
              <a:ext uri="{FF2B5EF4-FFF2-40B4-BE49-F238E27FC236}">
                <a16:creationId xmlns:a16="http://schemas.microsoft.com/office/drawing/2014/main" id="{67357C04-532A-F60E-5A59-148224629C61}"/>
              </a:ext>
            </a:extLst>
          </p:cNvPr>
          <p:cNvSpPr txBox="1">
            <a:spLocks/>
          </p:cNvSpPr>
          <p:nvPr/>
        </p:nvSpPr>
        <p:spPr>
          <a:xfrm>
            <a:off x="213072" y="2442258"/>
            <a:ext cx="3919249" cy="5824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SzPts val="935"/>
              <a:buNone/>
            </a:pPr>
            <a:r>
              <a:rPr lang="en-US" altLang="zh-TW" sz="1800" b="1">
                <a:solidFill>
                  <a:srgbClr val="744922"/>
                </a:solidFill>
                <a:latin typeface="Arial"/>
                <a:ea typeface="微軟正黑體"/>
                <a:cs typeface="+mn-ea"/>
              </a:rPr>
              <a:t>WD</a:t>
            </a:r>
            <a:r>
              <a:rPr lang="zh-TW" altLang="en-US" sz="1800" b="1">
                <a:solidFill>
                  <a:srgbClr val="744922"/>
                </a:solidFill>
                <a:latin typeface="Arial"/>
                <a:ea typeface="微軟正黑體"/>
                <a:cs typeface="+mn-ea"/>
              </a:rPr>
              <a:t> </a:t>
            </a:r>
            <a:r>
              <a:rPr lang="en-US" altLang="zh-TW" sz="1800" b="1">
                <a:solidFill>
                  <a:srgbClr val="744922"/>
                </a:solidFill>
                <a:latin typeface="Arial"/>
                <a:ea typeface="微軟正黑體"/>
                <a:cs typeface="+mn-ea"/>
              </a:rPr>
              <a:t>Red SA500 SSD series</a:t>
            </a:r>
            <a:endParaRPr lang="en-US" altLang="zh-TW" sz="1800" b="1">
              <a:solidFill>
                <a:srgbClr val="744922"/>
              </a:solidFill>
              <a:latin typeface="Arial"/>
              <a:ea typeface="微軟正黑體"/>
              <a:cs typeface="+mn-ea"/>
              <a:sym typeface="Arial" panose="020B0604020202020204" pitchFamily="34" charset="0"/>
            </a:endParaRPr>
          </a:p>
        </p:txBody>
      </p:sp>
      <p:sp>
        <p:nvSpPr>
          <p:cNvPr id="20" name="Google Shape;298;p34">
            <a:extLst>
              <a:ext uri="{FF2B5EF4-FFF2-40B4-BE49-F238E27FC236}">
                <a16:creationId xmlns:a16="http://schemas.microsoft.com/office/drawing/2014/main" id="{A8C5C6F0-17EB-2949-B76A-121703A162EE}"/>
              </a:ext>
            </a:extLst>
          </p:cNvPr>
          <p:cNvSpPr txBox="1">
            <a:spLocks/>
          </p:cNvSpPr>
          <p:nvPr/>
        </p:nvSpPr>
        <p:spPr>
          <a:xfrm>
            <a:off x="202021" y="2803189"/>
            <a:ext cx="3992645" cy="13191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nSpc>
                <a:spcPct val="120000"/>
              </a:lnSpc>
              <a:buClr>
                <a:srgbClr val="F4D088"/>
              </a:buClr>
              <a:buSzPct val="100000"/>
              <a:buFont typeface="Lato"/>
              <a:buNone/>
              <a:defRPr sz="1200">
                <a:solidFill>
                  <a:schemeClr val="tx2"/>
                </a:solidFill>
                <a:ea typeface="微軟正黑體"/>
                <a:cs typeface="+mn-ea"/>
              </a:defRPr>
            </a:lvl1pPr>
            <a:lvl2pPr marL="914400" indent="-317500">
              <a:lnSpc>
                <a:spcPct val="115000"/>
              </a:lnSpc>
              <a:buClr>
                <a:schemeClr val="dk2"/>
              </a:buClr>
              <a:buSzPts val="1400"/>
              <a:buFont typeface="Lato"/>
              <a:buAutoNum type="alphaLcPeriod"/>
              <a:defRPr>
                <a:solidFill>
                  <a:schemeClr val="dk2"/>
                </a:solidFill>
                <a:latin typeface="Lato"/>
                <a:ea typeface="Lato"/>
                <a:cs typeface="Lato"/>
              </a:defRPr>
            </a:lvl2pPr>
            <a:lvl3pPr marL="1371600" indent="-317500">
              <a:lnSpc>
                <a:spcPct val="115000"/>
              </a:lnSpc>
              <a:buClr>
                <a:schemeClr val="dk2"/>
              </a:buClr>
              <a:buSzPts val="1400"/>
              <a:buFont typeface="Lato"/>
              <a:buAutoNum type="romanLcPeriod"/>
              <a:defRPr>
                <a:solidFill>
                  <a:schemeClr val="dk2"/>
                </a:solidFill>
                <a:latin typeface="Lato"/>
                <a:ea typeface="Lato"/>
                <a:cs typeface="Lato"/>
              </a:defRPr>
            </a:lvl3pPr>
            <a:lvl4pPr marL="1828800" indent="-317500">
              <a:lnSpc>
                <a:spcPct val="115000"/>
              </a:lnSpc>
              <a:buClr>
                <a:schemeClr val="dk2"/>
              </a:buClr>
              <a:buSzPts val="1400"/>
              <a:buFont typeface="Lato"/>
              <a:buAutoNum type="arabicPeriod"/>
              <a:defRPr>
                <a:solidFill>
                  <a:schemeClr val="dk2"/>
                </a:solidFill>
                <a:latin typeface="Lato"/>
                <a:ea typeface="Lato"/>
                <a:cs typeface="Lato"/>
              </a:defRPr>
            </a:lvl4pPr>
            <a:lvl5pPr marL="2286000" indent="-317500">
              <a:lnSpc>
                <a:spcPct val="115000"/>
              </a:lnSpc>
              <a:buClr>
                <a:schemeClr val="dk2"/>
              </a:buClr>
              <a:buSzPts val="1400"/>
              <a:buFont typeface="Lato"/>
              <a:buAutoNum type="alphaLcPeriod"/>
              <a:defRPr>
                <a:solidFill>
                  <a:schemeClr val="dk2"/>
                </a:solidFill>
                <a:latin typeface="Lato"/>
                <a:ea typeface="Lato"/>
                <a:cs typeface="Lato"/>
              </a:defRPr>
            </a:lvl5pPr>
            <a:lvl6pPr marL="2743200" indent="-317500">
              <a:lnSpc>
                <a:spcPct val="115000"/>
              </a:lnSpc>
              <a:buClr>
                <a:schemeClr val="dk2"/>
              </a:buClr>
              <a:buSzPts val="1400"/>
              <a:buFont typeface="Lato"/>
              <a:buAutoNum type="romanLcPeriod"/>
              <a:defRPr>
                <a:solidFill>
                  <a:schemeClr val="dk2"/>
                </a:solidFill>
                <a:latin typeface="Lato"/>
                <a:ea typeface="Lato"/>
                <a:cs typeface="Lato"/>
              </a:defRPr>
            </a:lvl6pPr>
            <a:lvl7pPr marL="3200400" indent="-317500">
              <a:lnSpc>
                <a:spcPct val="115000"/>
              </a:lnSpc>
              <a:buClr>
                <a:schemeClr val="dk2"/>
              </a:buClr>
              <a:buSzPts val="1400"/>
              <a:buFont typeface="Lato"/>
              <a:buAutoNum type="arabicPeriod"/>
              <a:defRPr>
                <a:solidFill>
                  <a:schemeClr val="dk2"/>
                </a:solidFill>
                <a:latin typeface="Lato"/>
                <a:ea typeface="Lato"/>
                <a:cs typeface="Lato"/>
              </a:defRPr>
            </a:lvl7pPr>
            <a:lvl8pPr marL="3657600" indent="-317500">
              <a:lnSpc>
                <a:spcPct val="115000"/>
              </a:lnSpc>
              <a:buClr>
                <a:schemeClr val="dk2"/>
              </a:buClr>
              <a:buSzPts val="1400"/>
              <a:buFont typeface="Lato"/>
              <a:buAutoNum type="alphaLcPeriod"/>
              <a:defRPr>
                <a:solidFill>
                  <a:schemeClr val="dk2"/>
                </a:solidFill>
                <a:latin typeface="Lato"/>
                <a:ea typeface="Lato"/>
                <a:cs typeface="Lato"/>
              </a:defRPr>
            </a:lvl8pPr>
            <a:lvl9pPr marL="4114800" indent="-317500">
              <a:lnSpc>
                <a:spcPct val="115000"/>
              </a:lnSpc>
              <a:buClr>
                <a:schemeClr val="dk2"/>
              </a:buClr>
              <a:buSzPts val="1400"/>
              <a:buFont typeface="Lato"/>
              <a:buAutoNum type="romanLcPeriod"/>
              <a:defRPr>
                <a:solidFill>
                  <a:schemeClr val="dk2"/>
                </a:solidFill>
                <a:latin typeface="Lato"/>
                <a:ea typeface="Lato"/>
                <a:cs typeface="Lato"/>
              </a:defRPr>
            </a:lvl9pPr>
          </a:lstStyle>
          <a:p>
            <a:r>
              <a:rPr lang="en-US" altLang="zh-TW"/>
              <a:t>WD Red™ SSD’s superior endurance can handle the heavy read and write loads demanded by NAS for 24/7 operation. It with high performance and high response speed. There are several capacity options for customers to choose from 500GB, 1TB, 2TB, and 4TB. We are recommended for installation in the TS-410E Silent NAS, providing sufficient performance and longevity.</a:t>
            </a:r>
            <a:endParaRPr lang="en-US">
              <a:sym typeface="Arial" panose="020B0604020202020204" pitchFamily="34" charset="0"/>
            </a:endParaRPr>
          </a:p>
        </p:txBody>
      </p:sp>
      <p:pic>
        <p:nvPicPr>
          <p:cNvPr id="14" name="圖片 13">
            <a:extLst>
              <a:ext uri="{FF2B5EF4-FFF2-40B4-BE49-F238E27FC236}">
                <a16:creationId xmlns:a16="http://schemas.microsoft.com/office/drawing/2014/main" id="{9A887B40-D1FD-2C3D-A7DC-100C353544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82231" y="666297"/>
            <a:ext cx="4587292" cy="4587292"/>
          </a:xfrm>
          <a:prstGeom prst="rect">
            <a:avLst/>
          </a:prstGeom>
        </p:spPr>
      </p:pic>
      <p:pic>
        <p:nvPicPr>
          <p:cNvPr id="11" name="圖片 10" descr="一張含有 電子用品, 電腦 的圖片&#10;&#10;自動產生的描述">
            <a:extLst>
              <a:ext uri="{FF2B5EF4-FFF2-40B4-BE49-F238E27FC236}">
                <a16:creationId xmlns:a16="http://schemas.microsoft.com/office/drawing/2014/main" id="{D14BB0BB-1145-86F9-6787-5987AADCD19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8291" r="20132"/>
          <a:stretch/>
        </p:blipFill>
        <p:spPr>
          <a:xfrm>
            <a:off x="4384964" y="3144049"/>
            <a:ext cx="1284897" cy="1557256"/>
          </a:xfrm>
          <a:prstGeom prst="rect">
            <a:avLst/>
          </a:prstGeom>
        </p:spPr>
      </p:pic>
      <p:sp>
        <p:nvSpPr>
          <p:cNvPr id="12" name="文字方塊 11">
            <a:extLst>
              <a:ext uri="{FF2B5EF4-FFF2-40B4-BE49-F238E27FC236}">
                <a16:creationId xmlns:a16="http://schemas.microsoft.com/office/drawing/2014/main" id="{A555758E-A321-1E6F-3A07-5ED5D4CA3A52}"/>
              </a:ext>
            </a:extLst>
          </p:cNvPr>
          <p:cNvSpPr txBox="1"/>
          <p:nvPr/>
        </p:nvSpPr>
        <p:spPr>
          <a:xfrm>
            <a:off x="5582695" y="4339018"/>
            <a:ext cx="2686662" cy="248466"/>
          </a:xfrm>
          <a:prstGeom prst="rect">
            <a:avLst/>
          </a:prstGeom>
          <a:noFill/>
        </p:spPr>
        <p:txBody>
          <a:bodyPr wrap="square" rtlCol="0">
            <a:spAutoFit/>
          </a:bodyPr>
          <a:lstStyle/>
          <a:p>
            <a:pPr>
              <a:lnSpc>
                <a:spcPct val="110000"/>
              </a:lnSpc>
            </a:pPr>
            <a:r>
              <a:rPr lang="en-US" altLang="zh-TW" sz="1000">
                <a:solidFill>
                  <a:schemeClr val="bg1"/>
                </a:solidFill>
                <a:latin typeface="Arial" panose="020B0604020202020204" pitchFamily="34" charset="0"/>
                <a:ea typeface="微軟正黑體" panose="020B0604030504040204" pitchFamily="34" charset="-120"/>
                <a:sym typeface="Arial" panose="020B0604020202020204" pitchFamily="34" charset="0"/>
              </a:rPr>
              <a:t>TS-410E provides four 2.5" SATA slots</a:t>
            </a:r>
            <a:endParaRPr lang="zh-TW" altLang="en-US"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13" name="圖片 12">
            <a:extLst>
              <a:ext uri="{FF2B5EF4-FFF2-40B4-BE49-F238E27FC236}">
                <a16:creationId xmlns:a16="http://schemas.microsoft.com/office/drawing/2014/main" id="{370E08F7-DF22-8F02-610B-E2FE13D0F3B8}"/>
              </a:ext>
            </a:extLst>
          </p:cNvPr>
          <p:cNvPicPr>
            <a:picLocks/>
          </p:cNvPicPr>
          <p:nvPr/>
        </p:nvPicPr>
        <p:blipFill>
          <a:blip r:embed="rId5"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0800000">
            <a:off x="4926590" y="748176"/>
            <a:ext cx="814184" cy="814184"/>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圖形 9">
            <a:extLst>
              <a:ext uri="{FF2B5EF4-FFF2-40B4-BE49-F238E27FC236}">
                <a16:creationId xmlns:a16="http://schemas.microsoft.com/office/drawing/2014/main" id="{DDE186A9-239F-E46B-C5A9-C6F87A0E5CC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93979" y="835558"/>
            <a:ext cx="488716" cy="631960"/>
          </a:xfrm>
          <a:prstGeom prst="rect">
            <a:avLst/>
          </a:prstGeom>
        </p:spPr>
      </p:pic>
    </p:spTree>
    <p:extLst>
      <p:ext uri="{BB962C8B-B14F-4D97-AF65-F5344CB8AC3E}">
        <p14:creationId xmlns:p14="http://schemas.microsoft.com/office/powerpoint/2010/main" val="31812992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6fa77ce9-a34f-4273-ac9e-53b31ebe6f5b&quot;,&quot;Name&quot;:null,&quot;Kind&quot;:&quot;Custom&quot;,&quot;OldGuidesSetting&quot;:{&quot;HeaderHeight&quot;:0.0,&quot;FooterHeight&quot;:0.0,&quot;SideMargin&quot;:0.0,&quot;TopMargin&quot;:0.0,&quot;BottomMargin&quot;:0.0,&quot;IntervalMargin&quot;:0.0}}"/>
</p:tagLst>
</file>

<file path=ppt/theme/theme1.xml><?xml version="1.0" encoding="utf-8"?>
<a:theme xmlns:a="http://schemas.openxmlformats.org/drawingml/2006/main" name="Solar Panel Project Proposal by Slidesgo">
  <a:themeElements>
    <a:clrScheme name="Simple Light">
      <a:dk1>
        <a:srgbClr val="F3F3F3"/>
      </a:dk1>
      <a:lt1>
        <a:srgbClr val="010203"/>
      </a:lt1>
      <a:dk2>
        <a:srgbClr val="B7B7B7"/>
      </a:dk2>
      <a:lt2>
        <a:srgbClr val="2B2929"/>
      </a:lt2>
      <a:accent1>
        <a:srgbClr val="FFFFFF"/>
      </a:accent1>
      <a:accent2>
        <a:srgbClr val="666666"/>
      </a:accent2>
      <a:accent3>
        <a:srgbClr val="FFFFFF"/>
      </a:accent3>
      <a:accent4>
        <a:srgbClr val="FFFFFF"/>
      </a:accent4>
      <a:accent5>
        <a:srgbClr val="FFFFFF"/>
      </a:accent5>
      <a:accent6>
        <a:srgbClr val="FFFFFF"/>
      </a:accent6>
      <a:hlink>
        <a:srgbClr val="B7B7B7"/>
      </a:hlink>
      <a:folHlink>
        <a:srgbClr val="0097A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文件" ma:contentTypeID="0x0101004F15BA6FDB83DF45ACBB97339620D687" ma:contentTypeVersion="12" ma:contentTypeDescription="建立新的文件。" ma:contentTypeScope="" ma:versionID="7733ccfc0f9221129bfd73835ff329eb">
  <xsd:schema xmlns:xsd="http://www.w3.org/2001/XMLSchema" xmlns:xs="http://www.w3.org/2001/XMLSchema" xmlns:p="http://schemas.microsoft.com/office/2006/metadata/properties" xmlns:ns3="34f220f5-ee29-4263-80ab-1a6ecd269c52" xmlns:ns4="cd1d27fb-d87a-4c42-9852-348a627560e4" targetNamespace="http://schemas.microsoft.com/office/2006/metadata/properties" ma:root="true" ma:fieldsID="1c20485bf444476976ab75ae1836f53d" ns3:_="" ns4:_="">
    <xsd:import namespace="34f220f5-ee29-4263-80ab-1a6ecd269c52"/>
    <xsd:import namespace="cd1d27fb-d87a-4c42-9852-348a627560e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f220f5-ee29-4263-80ab-1a6ecd269c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1d27fb-d87a-4c42-9852-348a627560e4" elementFormDefault="qualified">
    <xsd:import namespace="http://schemas.microsoft.com/office/2006/documentManagement/types"/>
    <xsd:import namespace="http://schemas.microsoft.com/office/infopath/2007/PartnerControls"/>
    <xsd:element name="SharedWithUsers" ma:index="10" nillable="true" ma:displayName="共用對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用詳細資料" ma:internalName="SharedWithDetails" ma:readOnly="true">
      <xsd:simpleType>
        <xsd:restriction base="dms:Note">
          <xsd:maxLength value="255"/>
        </xsd:restriction>
      </xsd:simpleType>
    </xsd:element>
    <xsd:element name="SharingHintHash" ma:index="12" nillable="true" ma:displayName="共用提示雜湊"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A5F837-C56F-4F85-B1AA-1E04F65B9E40}">
  <ds:schemaRefs>
    <ds:schemaRef ds:uri="http://schemas.microsoft.com/sharepoint/v3/contenttype/forms"/>
  </ds:schemaRefs>
</ds:datastoreItem>
</file>

<file path=customXml/itemProps2.xml><?xml version="1.0" encoding="utf-8"?>
<ds:datastoreItem xmlns:ds="http://schemas.openxmlformats.org/officeDocument/2006/customXml" ds:itemID="{8DDA3E1C-7268-4A35-8C5F-F17718A2D0F1}">
  <ds:schemaRefs>
    <ds:schemaRef ds:uri="34f220f5-ee29-4263-80ab-1a6ecd269c52"/>
    <ds:schemaRef ds:uri="cd1d27fb-d87a-4c42-9852-348a627560e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BC5B200-A512-4B54-A576-7E194A179AEB}">
  <ds:schemaRefs>
    <ds:schemaRef ds:uri="34f220f5-ee29-4263-80ab-1a6ecd269c52"/>
    <ds:schemaRef ds:uri="cd1d27fb-d87a-4c42-9852-348a627560e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5</TotalTime>
  <Words>3184</Words>
  <Application>Microsoft Office PowerPoint</Application>
  <PresentationFormat>如螢幕大小 (16:9)</PresentationFormat>
  <Paragraphs>433</Paragraphs>
  <Slides>41</Slides>
  <Notes>40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41</vt:i4>
      </vt:variant>
    </vt:vector>
  </HeadingPairs>
  <TitlesOfParts>
    <vt:vector size="48" baseType="lpstr">
      <vt:lpstr>Corbel</vt:lpstr>
      <vt:lpstr>微軟正黑體</vt:lpstr>
      <vt:lpstr>Arial</vt:lpstr>
      <vt:lpstr>Roboto</vt:lpstr>
      <vt:lpstr>Wingdings</vt:lpstr>
      <vt:lpstr>Lato</vt:lpstr>
      <vt:lpstr>Solar Panel Project Proposal by Slidesgo</vt:lpstr>
      <vt:lpstr>PowerPoint 簡報</vt:lpstr>
      <vt:lpstr>Main Features of TS-410E 2.5-inch SATA SSD silent NAS</vt:lpstr>
      <vt:lpstr>Silent NAS: Avoid noise damage to health and productivity</vt:lpstr>
      <vt:lpstr>Best silent storage product</vt:lpstr>
      <vt:lpstr>Silent NAS for installation in sound-sensitive office environments</vt:lpstr>
      <vt:lpstr>Compact chassis with anti-skid stands</vt:lpstr>
      <vt:lpstr>How to Choose a Desktop Dual 2.5 GbE Low Noise NAS</vt:lpstr>
      <vt:lpstr>Why choose the 2.5-inch SATA SSD drive for NAS?</vt:lpstr>
      <vt:lpstr>Recommended WD Red SA500 4TB 2.5”SATA SSD</vt:lpstr>
      <vt:lpstr>Quad-core Intel Celeron J series, up to 2.6GHz Wide operating temperature range, long-term supply until at least 2029</vt:lpstr>
      <vt:lpstr>Which RAID mode to use in a 4-bay NAS for data protection?</vt:lpstr>
      <vt:lpstr>Dual 2.5 GbE Network ports are enterprise network standard</vt:lpstr>
      <vt:lpstr>4 ports USB 3.2 Gen 2 (10Gbps) </vt:lpstr>
      <vt:lpstr>Support HDMI 4K screen output</vt:lpstr>
      <vt:lpstr>Supports four SATA SSD slots </vt:lpstr>
      <vt:lpstr>TS-410E  I/O and size</vt:lpstr>
      <vt:lpstr>Optional storage expansion unit that supports USB JBOD &amp; RAID</vt:lpstr>
      <vt:lpstr>Optional network switch</vt:lpstr>
      <vt:lpstr>2 x 10 GbE for 10GB file transfer performance</vt:lpstr>
      <vt:lpstr>2.5-inch SATA SSD installation</vt:lpstr>
      <vt:lpstr>PowerPoint 簡報</vt:lpstr>
      <vt:lpstr>NAS quick installation</vt:lpstr>
      <vt:lpstr>Build-in QTS 5.0 NAS multifunctional operating system</vt:lpstr>
      <vt:lpstr>license-free HBS 3  (Hybrid Backup Sync 3)  Three steps to the best data backup strategy</vt:lpstr>
      <vt:lpstr>DA Drive Analyzer for disk failure prediction​</vt:lpstr>
      <vt:lpstr>Data security: safeguard your NAS data​​</vt:lpstr>
      <vt:lpstr>QVR Elite- Surveillance System</vt:lpstr>
      <vt:lpstr>Compatible with a huge amount of camera models</vt:lpstr>
      <vt:lpstr>Unified interface for live view &amp; playback​, anywhere with a PC or mobile device</vt:lpstr>
      <vt:lpstr>Surveillance Client for mobile and home environment​</vt:lpstr>
      <vt:lpstr>Qsirch full-text search tool for browsers </vt:lpstr>
      <vt:lpstr>Qfiling auto archive and filing </vt:lpstr>
      <vt:lpstr>For video streaming and suitable as a multimedia server</vt:lpstr>
      <vt:lpstr>Customize and automate workflows  across multiple clouds, NAS, and applications to help save time and cost</vt:lpstr>
      <vt:lpstr>Qsync cross-device file synchronization technology for individual and team collaboration</vt:lpstr>
      <vt:lpstr>Lighter, faster VPN service for personal use</vt:lpstr>
      <vt:lpstr>QuFTP remote file FTP access service</vt:lpstr>
      <vt:lpstr>Turn the NAS into a local computer  through Ubuntu Linux Station, or connect at any time through the remote</vt:lpstr>
      <vt:lpstr>App Center</vt:lpstr>
      <vt:lpstr>Extended warranty up to 5 years</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TS-1886XU-RP-R2 TS-h1886XU-RP-R2</dc:title>
  <dc:creator>Lucas Lin</dc:creator>
  <cp:lastModifiedBy>Sabrina Wang 王儷蓉</cp:lastModifiedBy>
  <cp:revision>5</cp:revision>
  <cp:lastPrinted>2022-02-23T10:22:19Z</cp:lastPrinted>
  <dcterms:modified xsi:type="dcterms:W3CDTF">2022-12-30T05:00:07Z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0x0101004F15BA6FDB83DF45ACBB97339620D687</vt:lpwstr>
  </property>
</Properties>
</file>