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4"/>
  </p:sldMasterIdLst>
  <p:notesMasterIdLst>
    <p:notesMasterId r:id="rId46"/>
  </p:notesMasterIdLst>
  <p:handoutMasterIdLst>
    <p:handoutMasterId r:id="rId47"/>
  </p:handoutMasterIdLst>
  <p:sldIdLst>
    <p:sldId id="3619" r:id="rId5"/>
    <p:sldId id="3621" r:id="rId6"/>
    <p:sldId id="3624" r:id="rId7"/>
    <p:sldId id="3596" r:id="rId8"/>
    <p:sldId id="3620" r:id="rId9"/>
    <p:sldId id="3617" r:id="rId10"/>
    <p:sldId id="3623" r:id="rId11"/>
    <p:sldId id="3614" r:id="rId12"/>
    <p:sldId id="3671" r:id="rId13"/>
    <p:sldId id="467" r:id="rId14"/>
    <p:sldId id="3611" r:id="rId15"/>
    <p:sldId id="1482" r:id="rId16"/>
    <p:sldId id="1481" r:id="rId17"/>
    <p:sldId id="3595" r:id="rId18"/>
    <p:sldId id="1498" r:id="rId19"/>
    <p:sldId id="1494" r:id="rId20"/>
    <p:sldId id="1483" r:id="rId21"/>
    <p:sldId id="1440" r:id="rId22"/>
    <p:sldId id="556" r:id="rId23"/>
    <p:sldId id="3622" r:id="rId24"/>
    <p:sldId id="1383" r:id="rId25"/>
    <p:sldId id="1376" r:id="rId26"/>
    <p:sldId id="318" r:id="rId27"/>
    <p:sldId id="1377" r:id="rId28"/>
    <p:sldId id="395" r:id="rId29"/>
    <p:sldId id="392" r:id="rId30"/>
    <p:sldId id="1394" r:id="rId31"/>
    <p:sldId id="416" r:id="rId32"/>
    <p:sldId id="415" r:id="rId33"/>
    <p:sldId id="410" r:id="rId34"/>
    <p:sldId id="1403" r:id="rId35"/>
    <p:sldId id="1402" r:id="rId36"/>
    <p:sldId id="544" r:id="rId37"/>
    <p:sldId id="425" r:id="rId38"/>
    <p:sldId id="426" r:id="rId39"/>
    <p:sldId id="288" r:id="rId40"/>
    <p:sldId id="3582" r:id="rId41"/>
    <p:sldId id="3670" r:id="rId42"/>
    <p:sldId id="401" r:id="rId43"/>
    <p:sldId id="3600" r:id="rId44"/>
    <p:sldId id="1395" r:id="rId45"/>
  </p:sldIdLst>
  <p:sldSz cx="9144000" cy="5143500" type="screen16x9"/>
  <p:notesSz cx="6858000" cy="9144000"/>
  <p:embeddedFontLst>
    <p:embeddedFont>
      <p:font typeface="Corbel" panose="020B0503020204020204" pitchFamily="34" charset="0"/>
      <p:regular r:id="rId48"/>
      <p:bold r:id="rId49"/>
      <p:italic r:id="rId50"/>
      <p:boldItalic r:id="rId51"/>
    </p:embeddedFont>
    <p:embeddedFont>
      <p:font typeface="Lato" panose="020F0502020204030203" pitchFamily="34" charset="0"/>
      <p:regular r:id="rId52"/>
      <p:bold r:id="rId53"/>
      <p:italic r:id="rId54"/>
      <p:boldItalic r:id="rId55"/>
    </p:embeddedFont>
    <p:embeddedFont>
      <p:font typeface="Roboto" panose="02000000000000000000" pitchFamily="2" charset="0"/>
      <p:regular r:id="rId56"/>
      <p:bold r:id="rId57"/>
      <p:italic r:id="rId58"/>
      <p:boldItalic r:id="rId59"/>
    </p:embeddedFont>
    <p:embeddedFont>
      <p:font typeface="微軟正黑體" panose="020B0604030504040204" pitchFamily="34" charset="-120"/>
      <p:regular r:id="rId60"/>
      <p:bold r:id="rId61"/>
    </p:embeddedFont>
  </p:embeddedFontLst>
  <p:custDataLst>
    <p:tags r:id="rId6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75"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88C4"/>
    <a:srgbClr val="D7D3C7"/>
    <a:srgbClr val="744922"/>
    <a:srgbClr val="8E8C88"/>
    <a:srgbClr val="92D050"/>
    <a:srgbClr val="80FCFF"/>
    <a:srgbClr val="EA3EF7"/>
    <a:srgbClr val="40443F"/>
    <a:srgbClr val="28292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948AFA-F592-4F5F-AA5B-072F8965DA9B}" v="11" dt="2022-07-27T01:17:36.423"/>
    <p1510:client id="{C11C87AC-E55C-4986-8FDC-FCCFF8729901}" v="1" dt="2022-07-27T07:51:30.484"/>
    <p1510:client id="{E2A71EF6-6E42-4CCD-D46B-1ADE33077F7F}" v="1" dt="2022-07-26T16:42:40.821"/>
  </p1510:revLst>
</p1510:revInfo>
</file>

<file path=ppt/tableStyles.xml><?xml version="1.0" encoding="utf-8"?>
<a:tblStyleLst xmlns:a="http://schemas.openxmlformats.org/drawingml/2006/main" def="{D0BF7A1E-03C8-4742-A8C7-EF760988A68B}">
  <a:tblStyle styleId="{D0BF7A1E-03C8-4742-A8C7-EF760988A68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907" autoAdjust="0"/>
  </p:normalViewPr>
  <p:slideViewPr>
    <p:cSldViewPr snapToGrid="0" showGuides="1">
      <p:cViewPr varScale="1">
        <p:scale>
          <a:sx n="91" d="100"/>
          <a:sy n="91" d="100"/>
        </p:scale>
        <p:origin x="2434" y="53"/>
      </p:cViewPr>
      <p:guideLst>
        <p:guide orient="horz" pos="1575"/>
        <p:guide pos="2880"/>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0CFC1CB4-B0B2-4867-8996-6027E098CE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0B597F0C-42FF-464A-85D7-999F62CC0D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F51FCF-2364-486E-B5B1-562F2201C130}" type="datetimeFigureOut">
              <a:rPr lang="zh-TW" altLang="en-US" smtClean="0"/>
              <a:t>2022/12/30</a:t>
            </a:fld>
            <a:endParaRPr lang="zh-TW" altLang="en-US"/>
          </a:p>
        </p:txBody>
      </p:sp>
      <p:sp>
        <p:nvSpPr>
          <p:cNvPr id="4" name="頁尾版面配置區 3">
            <a:extLst>
              <a:ext uri="{FF2B5EF4-FFF2-40B4-BE49-F238E27FC236}">
                <a16:creationId xmlns:a16="http://schemas.microsoft.com/office/drawing/2014/main" id="{126492B1-35B4-4E99-8531-0279A00A36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5216B0B2-6ADA-4133-8D7D-C006C2D107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978116-D8C7-443B-B9AA-980D71A40113}" type="slidenum">
              <a:rPr lang="zh-TW" altLang="en-US" smtClean="0"/>
              <a:t>‹#›</a:t>
            </a:fld>
            <a:endParaRPr lang="zh-TW" altLang="en-US"/>
          </a:p>
        </p:txBody>
      </p:sp>
    </p:spTree>
    <p:extLst>
      <p:ext uri="{BB962C8B-B14F-4D97-AF65-F5344CB8AC3E}">
        <p14:creationId xmlns:p14="http://schemas.microsoft.com/office/powerpoint/2010/main" val="2415431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3095843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fld id="{C26F5F86-B0F1-43BF-B309-396ECD5630CA}" type="slidenum">
              <a:rPr lang="zh-TW" altLang="en-US" smtClean="0"/>
              <a:t>10</a:t>
            </a:fld>
            <a:endParaRPr lang="zh-TW" altLang="en-US"/>
          </a:p>
        </p:txBody>
      </p:sp>
    </p:spTree>
    <p:extLst>
      <p:ext uri="{BB962C8B-B14F-4D97-AF65-F5344CB8AC3E}">
        <p14:creationId xmlns:p14="http://schemas.microsoft.com/office/powerpoint/2010/main" val="186124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1536551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2648257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2904911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2247594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4227861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1613674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3529155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18</a:t>
            </a:fld>
            <a:endParaRPr kumimoji="1" lang="zh-TW" altLang="en-US"/>
          </a:p>
        </p:txBody>
      </p:sp>
    </p:spTree>
    <p:extLst>
      <p:ext uri="{BB962C8B-B14F-4D97-AF65-F5344CB8AC3E}">
        <p14:creationId xmlns:p14="http://schemas.microsoft.com/office/powerpoint/2010/main" val="2956850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pPr marL="158750" indent="0">
              <a:buNone/>
            </a:pPr>
            <a:endParaRPr lang="zh-TW" altLang="en-US" dirty="0"/>
          </a:p>
        </p:txBody>
      </p:sp>
    </p:spTree>
    <p:extLst>
      <p:ext uri="{BB962C8B-B14F-4D97-AF65-F5344CB8AC3E}">
        <p14:creationId xmlns:p14="http://schemas.microsoft.com/office/powerpoint/2010/main" val="1411111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altLang="zh-TW" dirty="0"/>
          </a:p>
        </p:txBody>
      </p:sp>
    </p:spTree>
    <p:extLst>
      <p:ext uri="{BB962C8B-B14F-4D97-AF65-F5344CB8AC3E}">
        <p14:creationId xmlns:p14="http://schemas.microsoft.com/office/powerpoint/2010/main" val="3173135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en-US" altLang="zh-TW" dirty="0"/>
          </a:p>
        </p:txBody>
      </p:sp>
    </p:spTree>
    <p:extLst>
      <p:ext uri="{BB962C8B-B14F-4D97-AF65-F5344CB8AC3E}">
        <p14:creationId xmlns:p14="http://schemas.microsoft.com/office/powerpoint/2010/main" val="1499673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2219576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pPr marL="158750" indent="0">
              <a:buNone/>
            </a:pPr>
            <a:endParaRPr lang="zh-TW" altLang="zh-TW"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3836899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TW" altLang="en-US" dirty="0"/>
          </a:p>
        </p:txBody>
      </p:sp>
    </p:spTree>
    <p:extLst>
      <p:ext uri="{BB962C8B-B14F-4D97-AF65-F5344CB8AC3E}">
        <p14:creationId xmlns:p14="http://schemas.microsoft.com/office/powerpoint/2010/main" val="2836904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en-US" altLang="zh-CN" dirty="0"/>
          </a:p>
        </p:txBody>
      </p:sp>
    </p:spTree>
    <p:extLst>
      <p:ext uri="{BB962C8B-B14F-4D97-AF65-F5344CB8AC3E}">
        <p14:creationId xmlns:p14="http://schemas.microsoft.com/office/powerpoint/2010/main" val="875431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CN" dirty="0"/>
          </a:p>
        </p:txBody>
      </p:sp>
    </p:spTree>
    <p:extLst>
      <p:ext uri="{BB962C8B-B14F-4D97-AF65-F5344CB8AC3E}">
        <p14:creationId xmlns:p14="http://schemas.microsoft.com/office/powerpoint/2010/main" val="3441873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TW" dirty="0"/>
          </a:p>
        </p:txBody>
      </p:sp>
    </p:spTree>
    <p:extLst>
      <p:ext uri="{BB962C8B-B14F-4D97-AF65-F5344CB8AC3E}">
        <p14:creationId xmlns:p14="http://schemas.microsoft.com/office/powerpoint/2010/main" val="3446644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3662076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en-US" altLang="zh-CN" dirty="0"/>
          </a:p>
        </p:txBody>
      </p:sp>
    </p:spTree>
    <p:extLst>
      <p:ext uri="{BB962C8B-B14F-4D97-AF65-F5344CB8AC3E}">
        <p14:creationId xmlns:p14="http://schemas.microsoft.com/office/powerpoint/2010/main" val="907067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3680834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TW" dirty="0"/>
          </a:p>
        </p:txBody>
      </p:sp>
    </p:spTree>
    <p:extLst>
      <p:ext uri="{BB962C8B-B14F-4D97-AF65-F5344CB8AC3E}">
        <p14:creationId xmlns:p14="http://schemas.microsoft.com/office/powerpoint/2010/main" val="2453447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186707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100000"/>
              <a:buFont typeface="Arial"/>
              <a:buNone/>
              <a:tabLst/>
              <a:defRPr/>
            </a:pPr>
            <a:endParaRPr kumimoji="1" lang="zh-TW" altLang="en-US" dirty="0"/>
          </a:p>
        </p:txBody>
      </p:sp>
    </p:spTree>
    <p:extLst>
      <p:ext uri="{BB962C8B-B14F-4D97-AF65-F5344CB8AC3E}">
        <p14:creationId xmlns:p14="http://schemas.microsoft.com/office/powerpoint/2010/main" val="431401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CN" altLang="en-US" dirty="0"/>
          </a:p>
        </p:txBody>
      </p:sp>
    </p:spTree>
    <p:extLst>
      <p:ext uri="{BB962C8B-B14F-4D97-AF65-F5344CB8AC3E}">
        <p14:creationId xmlns:p14="http://schemas.microsoft.com/office/powerpoint/2010/main" val="3476234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CN" altLang="en-US" dirty="0"/>
          </a:p>
        </p:txBody>
      </p:sp>
    </p:spTree>
    <p:extLst>
      <p:ext uri="{BB962C8B-B14F-4D97-AF65-F5344CB8AC3E}">
        <p14:creationId xmlns:p14="http://schemas.microsoft.com/office/powerpoint/2010/main" val="492266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f1c6ddca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f1c6ddca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042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f1c6ddca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f1c6ddca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lgn="l" rtl="0" fontAlgn="base">
              <a:buFont typeface="Arial" panose="020B0604020202020204" pitchFamily="34" charset="0"/>
              <a:buNone/>
            </a:pPr>
            <a:endParaRPr lang="zh-TW" altLang="zh-TW" sz="1800" b="0" i="0" dirty="0">
              <a:solidFill>
                <a:srgbClr val="444444"/>
              </a:solidFill>
              <a:effectLst/>
              <a:latin typeface="Arial" panose="020B0604020202020204" pitchFamily="34" charset="0"/>
            </a:endParaRPr>
          </a:p>
        </p:txBody>
      </p:sp>
    </p:spTree>
    <p:extLst>
      <p:ext uri="{BB962C8B-B14F-4D97-AF65-F5344CB8AC3E}">
        <p14:creationId xmlns:p14="http://schemas.microsoft.com/office/powerpoint/2010/main" val="720113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CN" altLang="en-US" dirty="0"/>
          </a:p>
        </p:txBody>
      </p:sp>
    </p:spTree>
    <p:extLst>
      <p:ext uri="{BB962C8B-B14F-4D97-AF65-F5344CB8AC3E}">
        <p14:creationId xmlns:p14="http://schemas.microsoft.com/office/powerpoint/2010/main" val="39887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dirty="0"/>
          </a:p>
        </p:txBody>
      </p:sp>
    </p:spTree>
    <p:extLst>
      <p:ext uri="{BB962C8B-B14F-4D97-AF65-F5344CB8AC3E}">
        <p14:creationId xmlns:p14="http://schemas.microsoft.com/office/powerpoint/2010/main" val="2526533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3250739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72500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2533747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678067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4147340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373740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dirty="0"/>
          </a:p>
        </p:txBody>
      </p:sp>
    </p:spTree>
    <p:extLst>
      <p:ext uri="{BB962C8B-B14F-4D97-AF65-F5344CB8AC3E}">
        <p14:creationId xmlns:p14="http://schemas.microsoft.com/office/powerpoint/2010/main" val="39340074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92" y="0"/>
            <a:ext cx="9140299" cy="5143500"/>
          </a:xfrm>
          <a:prstGeom prst="rect">
            <a:avLst/>
          </a:prstGeom>
        </p:spPr>
      </p:pic>
      <p:sp>
        <p:nvSpPr>
          <p:cNvPr id="5" name="文字方塊 4">
            <a:extLst>
              <a:ext uri="{FF2B5EF4-FFF2-40B4-BE49-F238E27FC236}">
                <a16:creationId xmlns:a16="http://schemas.microsoft.com/office/drawing/2014/main" id="{0B24E5DE-68FF-B775-8D32-85B868B0759D}"/>
              </a:ext>
            </a:extLst>
          </p:cNvPr>
          <p:cNvSpPr txBox="1"/>
          <p:nvPr userDrawn="1"/>
        </p:nvSpPr>
        <p:spPr>
          <a:xfrm>
            <a:off x="376174" y="4712613"/>
            <a:ext cx="2611726" cy="430887"/>
          </a:xfrm>
          <a:prstGeom prst="rect">
            <a:avLst/>
          </a:prstGeom>
          <a:noFill/>
        </p:spPr>
        <p:txBody>
          <a:bodyPr wrap="square" rtlCol="0">
            <a:spAutoFit/>
          </a:bodyPr>
          <a:lstStyle/>
          <a:p>
            <a:pPr algn="just" fontAlgn="base">
              <a:lnSpc>
                <a:spcPct val="100000"/>
              </a:lnSpc>
            </a:pPr>
            <a:r>
              <a:rPr lang="en-US" altLang="zh-TW" sz="550">
                <a:solidFill>
                  <a:schemeClr val="bg1"/>
                </a:solidFill>
              </a:rPr>
              <a:t>Copyright© 2022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707241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3993773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bg>
      <p:bgPr>
        <a:gradFill>
          <a:gsLst>
            <a:gs pos="0">
              <a:srgbClr val="2B2929"/>
            </a:gs>
            <a:gs pos="100000">
              <a:srgbClr val="010203"/>
            </a:gs>
          </a:gsLst>
          <a:lin ang="5400700" scaled="0"/>
        </a:gradFill>
        <a:effectLst/>
      </p:bgPr>
    </p:bg>
    <p:spTree>
      <p:nvGrpSpPr>
        <p:cNvPr id="1" name="Shape 41"/>
        <p:cNvGrpSpPr/>
        <p:nvPr/>
      </p:nvGrpSpPr>
      <p:grpSpPr>
        <a:xfrm>
          <a:off x="0" y="0"/>
          <a:ext cx="0" cy="0"/>
          <a:chOff x="0" y="0"/>
          <a:chExt cx="0" cy="0"/>
        </a:xfrm>
      </p:grpSpPr>
      <p:pic>
        <p:nvPicPr>
          <p:cNvPr id="3" name="圖片 2">
            <a:extLst>
              <a:ext uri="{FF2B5EF4-FFF2-40B4-BE49-F238E27FC236}">
                <a16:creationId xmlns:a16="http://schemas.microsoft.com/office/drawing/2014/main" id="{41E15199-9DC2-4A95-9110-B7C2F8C7FB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335"/>
            <a:ext cx="9144000" cy="5142830"/>
          </a:xfrm>
          <a:prstGeom prst="rect">
            <a:avLst/>
          </a:prstGeom>
        </p:spPr>
      </p:pic>
      <p:sp>
        <p:nvSpPr>
          <p:cNvPr id="46" name="Google Shape;46;p6"/>
          <p:cNvSpPr txBox="1">
            <a:spLocks noGrp="1"/>
          </p:cNvSpPr>
          <p:nvPr>
            <p:ph type="title"/>
          </p:nvPr>
        </p:nvSpPr>
        <p:spPr>
          <a:xfrm>
            <a:off x="152994" y="182080"/>
            <a:ext cx="8833240" cy="642167"/>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3200" b="1">
                <a:solidFill>
                  <a:schemeClr val="tx2"/>
                </a:solidFill>
                <a:latin typeface="+mj-lt"/>
                <a:ea typeface="+mj-e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7798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339"/>
            <a:ext cx="9143999" cy="514082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3103957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3514525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3939406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6E2B44AA-F9C1-9B6D-5161-1260C0F0BC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t="7845" b="7845"/>
          <a:stretch/>
        </p:blipFill>
        <p:spPr>
          <a:xfrm>
            <a:off x="0" y="0"/>
            <a:ext cx="9144000" cy="5143500"/>
          </a:xfrm>
          <a:prstGeom prst="rect">
            <a:avLst/>
          </a:prstGeom>
        </p:spPr>
      </p:pic>
      <p:sp>
        <p:nvSpPr>
          <p:cNvPr id="5" name="矩形 4">
            <a:extLst>
              <a:ext uri="{FF2B5EF4-FFF2-40B4-BE49-F238E27FC236}">
                <a16:creationId xmlns:a16="http://schemas.microsoft.com/office/drawing/2014/main" id="{C0F57374-5E4D-FB9F-ACA8-8FCF04078E4F}"/>
              </a:ext>
            </a:extLst>
          </p:cNvPr>
          <p:cNvSpPr/>
          <p:nvPr userDrawn="1"/>
        </p:nvSpPr>
        <p:spPr>
          <a:xfrm rot="5400000">
            <a:off x="2038024" y="-2038029"/>
            <a:ext cx="2754824" cy="6830881"/>
          </a:xfrm>
          <a:prstGeom prst="rect">
            <a:avLst/>
          </a:prstGeom>
          <a:gradFill>
            <a:gsLst>
              <a:gs pos="0">
                <a:schemeClr val="bg1">
                  <a:alpha val="0"/>
                </a:schemeClr>
              </a:gs>
              <a:gs pos="50000">
                <a:schemeClr val="bg1">
                  <a:alpha val="80000"/>
                </a:scheme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933304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矩形 4">
            <a:extLst>
              <a:ext uri="{FF2B5EF4-FFF2-40B4-BE49-F238E27FC236}">
                <a16:creationId xmlns:a16="http://schemas.microsoft.com/office/drawing/2014/main" id="{A5AA9FB8-C089-365A-26F2-0BA656F3CA91}"/>
              </a:ext>
            </a:extLst>
          </p:cNvPr>
          <p:cNvSpPr/>
          <p:nvPr userDrawn="1"/>
        </p:nvSpPr>
        <p:spPr>
          <a:xfrm>
            <a:off x="5295176" y="0"/>
            <a:ext cx="3881021" cy="5143500"/>
          </a:xfrm>
          <a:prstGeom prst="rect">
            <a:avLst/>
          </a:prstGeom>
          <a:gradFill flip="none" rotWithShape="1">
            <a:gsLst>
              <a:gs pos="0">
                <a:schemeClr val="accent1"/>
              </a:gs>
              <a:gs pos="50000">
                <a:schemeClr val="accent1"/>
              </a:gs>
              <a:gs pos="100000">
                <a:schemeClr val="accent1">
                  <a:shade val="100000"/>
                  <a:satMod val="11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8253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85722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 name="圖片 3" descr="一張含有 文字, 電子用品, 電腦 的圖片&#10;&#10;自動產生的描述">
            <a:extLst>
              <a:ext uri="{FF2B5EF4-FFF2-40B4-BE49-F238E27FC236}">
                <a16:creationId xmlns:a16="http://schemas.microsoft.com/office/drawing/2014/main" id="{E2BF64AB-1890-FC60-03F6-A5294A85CBC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5344" r="34310"/>
          <a:stretch/>
        </p:blipFill>
        <p:spPr>
          <a:xfrm>
            <a:off x="4280747" y="2838026"/>
            <a:ext cx="971973" cy="2002222"/>
          </a:xfrm>
          <a:prstGeom prst="rect">
            <a:avLst/>
          </a:prstGeom>
        </p:spPr>
      </p:pic>
    </p:spTree>
    <p:extLst>
      <p:ext uri="{BB962C8B-B14F-4D97-AF65-F5344CB8AC3E}">
        <p14:creationId xmlns:p14="http://schemas.microsoft.com/office/powerpoint/2010/main" val="580802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5" r:id="rId1"/>
    <p:sldLayoutId id="2147483648" r:id="rId2"/>
    <p:sldLayoutId id="2147483698" r:id="rId3"/>
    <p:sldLayoutId id="2147483689" r:id="rId4"/>
    <p:sldLayoutId id="2147483692" r:id="rId5"/>
    <p:sldLayoutId id="2147483690" r:id="rId6"/>
    <p:sldLayoutId id="2147483691" r:id="rId7"/>
    <p:sldLayoutId id="2147483699" r:id="rId8"/>
    <p:sldLayoutId id="2147483696" r:id="rId9"/>
    <p:sldLayoutId id="2147483697"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dirty="0">
          <a:solidFill>
            <a:srgbClr val="000000"/>
          </a:solidFill>
          <a:latin typeface="+mj-ea"/>
          <a:ea typeface="+mj-ea"/>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16">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60.sv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image" Target="../media/image65.png"/><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43.png"/><Relationship Id="rId15" Type="http://schemas.openxmlformats.org/officeDocument/2006/relationships/image" Target="../media/image77.sv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svg"/><Relationship Id="rId14"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8.jpe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0.png"/><Relationship Id="rId10" Type="http://schemas.openxmlformats.org/officeDocument/2006/relationships/image" Target="../media/image83.svg"/><Relationship Id="rId4" Type="http://schemas.openxmlformats.org/officeDocument/2006/relationships/image" Target="../media/image79.png"/><Relationship Id="rId9"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sv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87.png"/><Relationship Id="rId5" Type="http://schemas.openxmlformats.org/officeDocument/2006/relationships/image" Target="../media/image56.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21.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112.png"/><Relationship Id="rId4" Type="http://schemas.openxmlformats.org/officeDocument/2006/relationships/image" Target="../media/image111.svg"/></Relationships>
</file>

<file path=ppt/slides/_rels/slide23.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43.png"/><Relationship Id="rId7"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15.svg"/><Relationship Id="rId5" Type="http://schemas.openxmlformats.org/officeDocument/2006/relationships/image" Target="../media/image114.png"/><Relationship Id="rId10" Type="http://schemas.microsoft.com/office/2007/relationships/hdphoto" Target="../media/hdphoto3.wdp"/><Relationship Id="rId4" Type="http://schemas.openxmlformats.org/officeDocument/2006/relationships/image" Target="../media/image113.png"/><Relationship Id="rId9" Type="http://schemas.openxmlformats.org/officeDocument/2006/relationships/image" Target="../media/image118.png"/></Relationships>
</file>

<file path=ppt/slides/_rels/slide2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22.svg"/><Relationship Id="rId11" Type="http://schemas.openxmlformats.org/officeDocument/2006/relationships/image" Target="../media/image127.sv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svg"/></Relationships>
</file>

<file path=ppt/slides/_rels/slide2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129.png"/></Relationships>
</file>

<file path=ppt/slides/_rels/slide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27.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137.sv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svg"/><Relationship Id="rId4" Type="http://schemas.openxmlformats.org/officeDocument/2006/relationships/image" Target="../media/image135.png"/><Relationship Id="rId9" Type="http://schemas.openxmlformats.org/officeDocument/2006/relationships/image" Target="../media/image140.png"/></Relationships>
</file>

<file path=ppt/slides/_rels/slide28.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3" Type="http://schemas.openxmlformats.org/officeDocument/2006/relationships/image" Target="../media/image143.jpeg"/><Relationship Id="rId7" Type="http://schemas.openxmlformats.org/officeDocument/2006/relationships/image" Target="../media/image147.png"/><Relationship Id="rId12" Type="http://schemas.openxmlformats.org/officeDocument/2006/relationships/image" Target="../media/image152.png"/><Relationship Id="rId2" Type="http://schemas.openxmlformats.org/officeDocument/2006/relationships/notesSlide" Target="../notesSlides/notesSlide27.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11.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5" Type="http://schemas.openxmlformats.org/officeDocument/2006/relationships/image" Target="../media/image15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s>
</file>

<file path=ppt/slides/_rels/slide2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hyperlink" Target="https://www.interface.com/US/en-US/about/press-room/Acoustics-Office-Study" TargetMode="External"/><Relationship Id="rId4" Type="http://schemas.openxmlformats.org/officeDocument/2006/relationships/image" Target="../media/image26.svg"/><Relationship Id="rId9" Type="http://schemas.openxmlformats.org/officeDocument/2006/relationships/hyperlink" Target="https://www.who.int/europe/health-topics/noise#tab=tab_1"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0" Type="http://schemas.openxmlformats.org/officeDocument/2006/relationships/image" Target="../media/image167.jpeg"/><Relationship Id="rId4" Type="http://schemas.openxmlformats.org/officeDocument/2006/relationships/image" Target="../media/image161.png"/><Relationship Id="rId9" Type="http://schemas.openxmlformats.org/officeDocument/2006/relationships/image" Target="../media/image166.png"/></Relationships>
</file>

<file path=ppt/slides/_rels/slide31.xml.rels><?xml version="1.0" encoding="UTF-8" standalone="yes"?>
<Relationships xmlns="http://schemas.openxmlformats.org/package/2006/relationships"><Relationship Id="rId8" Type="http://schemas.openxmlformats.org/officeDocument/2006/relationships/image" Target="../media/image173.svg"/><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171.png"/><Relationship Id="rId5" Type="http://schemas.openxmlformats.org/officeDocument/2006/relationships/image" Target="../media/image170.pn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4.png"/><Relationship Id="rId7" Type="http://schemas.microsoft.com/office/2007/relationships/hdphoto" Target="../media/hdphoto6.wdp"/><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76.png"/><Relationship Id="rId5" Type="http://schemas.microsoft.com/office/2007/relationships/hdphoto" Target="../media/hdphoto5.wdp"/><Relationship Id="rId10" Type="http://schemas.openxmlformats.org/officeDocument/2006/relationships/image" Target="../media/image178.png"/><Relationship Id="rId4" Type="http://schemas.openxmlformats.org/officeDocument/2006/relationships/image" Target="../media/image175.png"/><Relationship Id="rId9" Type="http://schemas.microsoft.com/office/2007/relationships/hdphoto" Target="../media/hdphoto7.wdp"/></Relationships>
</file>

<file path=ppt/slides/_rels/slide33.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tiff"/><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3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186.png"/></Relationships>
</file>

<file path=ppt/slides/_rels/slide3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188.png"/></Relationships>
</file>

<file path=ppt/slides/_rels/slide36.xml.rels><?xml version="1.0" encoding="UTF-8" standalone="yes"?>
<Relationships xmlns="http://schemas.openxmlformats.org/package/2006/relationships"><Relationship Id="rId8" Type="http://schemas.openxmlformats.org/officeDocument/2006/relationships/image" Target="../media/image193.svg"/><Relationship Id="rId3" Type="http://schemas.openxmlformats.org/officeDocument/2006/relationships/image" Target="../media/image189.png"/><Relationship Id="rId7" Type="http://schemas.openxmlformats.org/officeDocument/2006/relationships/image" Target="../media/image192.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191.png"/><Relationship Id="rId5" Type="http://schemas.openxmlformats.org/officeDocument/2006/relationships/image" Target="../media/image190.png"/><Relationship Id="rId10" Type="http://schemas.openxmlformats.org/officeDocument/2006/relationships/image" Target="../media/image195.svg"/><Relationship Id="rId4" Type="http://schemas.microsoft.com/office/2007/relationships/hdphoto" Target="../media/hdphoto8.wdp"/><Relationship Id="rId9" Type="http://schemas.openxmlformats.org/officeDocument/2006/relationships/image" Target="../media/image194.png"/></Relationships>
</file>

<file path=ppt/slides/_rels/slide3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7.png"/><Relationship Id="rId18" Type="http://schemas.openxmlformats.org/officeDocument/2006/relationships/image" Target="../media/image211.svg"/><Relationship Id="rId3" Type="http://schemas.openxmlformats.org/officeDocument/2006/relationships/image" Target="../media/image197.png"/><Relationship Id="rId21" Type="http://schemas.openxmlformats.org/officeDocument/2006/relationships/image" Target="../media/image214.png"/><Relationship Id="rId7" Type="http://schemas.openxmlformats.org/officeDocument/2006/relationships/image" Target="../media/image201.svg"/><Relationship Id="rId12" Type="http://schemas.openxmlformats.org/officeDocument/2006/relationships/image" Target="../media/image206.svg"/><Relationship Id="rId17" Type="http://schemas.openxmlformats.org/officeDocument/2006/relationships/image" Target="../media/image210.png"/><Relationship Id="rId25" Type="http://schemas.openxmlformats.org/officeDocument/2006/relationships/image" Target="../media/image218.png"/><Relationship Id="rId2" Type="http://schemas.openxmlformats.org/officeDocument/2006/relationships/notesSlide" Target="../notesSlides/notesSlide37.xml"/><Relationship Id="rId16" Type="http://schemas.openxmlformats.org/officeDocument/2006/relationships/image" Target="../media/image209.svg"/><Relationship Id="rId20" Type="http://schemas.openxmlformats.org/officeDocument/2006/relationships/image" Target="../media/image213.png"/><Relationship Id="rId1" Type="http://schemas.openxmlformats.org/officeDocument/2006/relationships/slideLayout" Target="../slideLayouts/slideLayout11.xml"/><Relationship Id="rId6" Type="http://schemas.openxmlformats.org/officeDocument/2006/relationships/image" Target="../media/image200.png"/><Relationship Id="rId11" Type="http://schemas.openxmlformats.org/officeDocument/2006/relationships/image" Target="../media/image205.png"/><Relationship Id="rId24" Type="http://schemas.openxmlformats.org/officeDocument/2006/relationships/image" Target="../media/image217.png"/><Relationship Id="rId5" Type="http://schemas.openxmlformats.org/officeDocument/2006/relationships/image" Target="../media/image199.svg"/><Relationship Id="rId15" Type="http://schemas.openxmlformats.org/officeDocument/2006/relationships/image" Target="../media/image208.png"/><Relationship Id="rId23" Type="http://schemas.openxmlformats.org/officeDocument/2006/relationships/image" Target="../media/image216.png"/><Relationship Id="rId10" Type="http://schemas.openxmlformats.org/officeDocument/2006/relationships/image" Target="../media/image204.png"/><Relationship Id="rId19" Type="http://schemas.openxmlformats.org/officeDocument/2006/relationships/image" Target="../media/image212.png"/><Relationship Id="rId4" Type="http://schemas.openxmlformats.org/officeDocument/2006/relationships/image" Target="../media/image198.png"/><Relationship Id="rId9" Type="http://schemas.openxmlformats.org/officeDocument/2006/relationships/image" Target="../media/image203.svg"/><Relationship Id="rId14" Type="http://schemas.microsoft.com/office/2007/relationships/hdphoto" Target="../media/hdphoto9.wdp"/><Relationship Id="rId22" Type="http://schemas.openxmlformats.org/officeDocument/2006/relationships/image" Target="../media/image215.png"/></Relationships>
</file>

<file path=ppt/slides/_rels/slide3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222.png"/><Relationship Id="rId5" Type="http://schemas.openxmlformats.org/officeDocument/2006/relationships/image" Target="../media/image221.svg"/><Relationship Id="rId4" Type="http://schemas.openxmlformats.org/officeDocument/2006/relationships/image" Target="../media/image220.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2.svg"/></Relationships>
</file>

<file path=ppt/slides/_rels/slide4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24.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3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45.sv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2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群組 27">
            <a:extLst>
              <a:ext uri="{FF2B5EF4-FFF2-40B4-BE49-F238E27FC236}">
                <a16:creationId xmlns:a16="http://schemas.microsoft.com/office/drawing/2014/main" id="{60058EF5-26F1-E447-E487-252F3162F712}"/>
              </a:ext>
            </a:extLst>
          </p:cNvPr>
          <p:cNvGrpSpPr/>
          <p:nvPr/>
        </p:nvGrpSpPr>
        <p:grpSpPr>
          <a:xfrm flipH="1">
            <a:off x="1463185" y="2956355"/>
            <a:ext cx="3596633" cy="561514"/>
            <a:chOff x="4925833" y="2487811"/>
            <a:chExt cx="1796995" cy="561514"/>
          </a:xfrm>
        </p:grpSpPr>
        <p:cxnSp>
          <p:nvCxnSpPr>
            <p:cNvPr id="29" name="直線接點 28">
              <a:extLst>
                <a:ext uri="{FF2B5EF4-FFF2-40B4-BE49-F238E27FC236}">
                  <a16:creationId xmlns:a16="http://schemas.microsoft.com/office/drawing/2014/main" id="{70F21667-8321-43BC-24BD-015E01A90659}"/>
                </a:ext>
              </a:extLst>
            </p:cNvPr>
            <p:cNvCxnSpPr>
              <a:cxnSpLocks/>
            </p:cNvCxnSpPr>
            <p:nvPr/>
          </p:nvCxnSpPr>
          <p:spPr>
            <a:xfrm flipV="1">
              <a:off x="4925833" y="2487811"/>
              <a:ext cx="451311" cy="561514"/>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4CC868E3-2A64-ED08-29A6-0FAC506BDDA0}"/>
                </a:ext>
              </a:extLst>
            </p:cNvPr>
            <p:cNvCxnSpPr>
              <a:cxnSpLocks/>
            </p:cNvCxnSpPr>
            <p:nvPr/>
          </p:nvCxnSpPr>
          <p:spPr>
            <a:xfrm>
              <a:off x="5375081" y="2487811"/>
              <a:ext cx="1347747" cy="0"/>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grpSp>
      <p:grpSp>
        <p:nvGrpSpPr>
          <p:cNvPr id="31" name="群組 30">
            <a:extLst>
              <a:ext uri="{FF2B5EF4-FFF2-40B4-BE49-F238E27FC236}">
                <a16:creationId xmlns:a16="http://schemas.microsoft.com/office/drawing/2014/main" id="{6962B8B6-81C8-64B8-610E-95FEE45C76FB}"/>
              </a:ext>
            </a:extLst>
          </p:cNvPr>
          <p:cNvGrpSpPr/>
          <p:nvPr/>
        </p:nvGrpSpPr>
        <p:grpSpPr>
          <a:xfrm flipH="1">
            <a:off x="2808868" y="3424900"/>
            <a:ext cx="2286919" cy="561513"/>
            <a:chOff x="5125166" y="1926298"/>
            <a:chExt cx="1597662" cy="561513"/>
          </a:xfrm>
        </p:grpSpPr>
        <p:cxnSp>
          <p:nvCxnSpPr>
            <p:cNvPr id="32" name="直線接點 31">
              <a:extLst>
                <a:ext uri="{FF2B5EF4-FFF2-40B4-BE49-F238E27FC236}">
                  <a16:creationId xmlns:a16="http://schemas.microsoft.com/office/drawing/2014/main" id="{09C5CED5-B27A-C6B0-3526-26D2B68BB16A}"/>
                </a:ext>
              </a:extLst>
            </p:cNvPr>
            <p:cNvCxnSpPr>
              <a:cxnSpLocks/>
            </p:cNvCxnSpPr>
            <p:nvPr/>
          </p:nvCxnSpPr>
          <p:spPr>
            <a:xfrm>
              <a:off x="5125166" y="1926298"/>
              <a:ext cx="251978" cy="561513"/>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29BF3AE8-598A-6B3D-8AA9-B621E4DE4D2C}"/>
                </a:ext>
              </a:extLst>
            </p:cNvPr>
            <p:cNvCxnSpPr>
              <a:cxnSpLocks/>
            </p:cNvCxnSpPr>
            <p:nvPr/>
          </p:nvCxnSpPr>
          <p:spPr>
            <a:xfrm>
              <a:off x="5375081" y="2487811"/>
              <a:ext cx="1347747" cy="0"/>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grpSp>
      <p:grpSp>
        <p:nvGrpSpPr>
          <p:cNvPr id="20" name="群組 19">
            <a:extLst>
              <a:ext uri="{FF2B5EF4-FFF2-40B4-BE49-F238E27FC236}">
                <a16:creationId xmlns:a16="http://schemas.microsoft.com/office/drawing/2014/main" id="{A52C7439-F1DB-713F-75CB-65EC56AA2228}"/>
              </a:ext>
            </a:extLst>
          </p:cNvPr>
          <p:cNvGrpSpPr/>
          <p:nvPr/>
        </p:nvGrpSpPr>
        <p:grpSpPr>
          <a:xfrm>
            <a:off x="5454595" y="2487811"/>
            <a:ext cx="1796995" cy="561514"/>
            <a:chOff x="4925833" y="2487811"/>
            <a:chExt cx="1796995" cy="561514"/>
          </a:xfrm>
        </p:grpSpPr>
        <p:cxnSp>
          <p:nvCxnSpPr>
            <p:cNvPr id="9" name="直線接點 8">
              <a:extLst>
                <a:ext uri="{FF2B5EF4-FFF2-40B4-BE49-F238E27FC236}">
                  <a16:creationId xmlns:a16="http://schemas.microsoft.com/office/drawing/2014/main" id="{3C6EFF85-EF71-AC77-80B8-ED0BAFAFF390}"/>
                </a:ext>
              </a:extLst>
            </p:cNvPr>
            <p:cNvCxnSpPr>
              <a:cxnSpLocks/>
            </p:cNvCxnSpPr>
            <p:nvPr/>
          </p:nvCxnSpPr>
          <p:spPr>
            <a:xfrm flipV="1">
              <a:off x="4925833" y="2487811"/>
              <a:ext cx="451311" cy="561514"/>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61D52437-56C4-74DE-F720-A759C705C5F6}"/>
                </a:ext>
              </a:extLst>
            </p:cNvPr>
            <p:cNvCxnSpPr>
              <a:cxnSpLocks/>
            </p:cNvCxnSpPr>
            <p:nvPr/>
          </p:nvCxnSpPr>
          <p:spPr>
            <a:xfrm>
              <a:off x="5375081" y="2487811"/>
              <a:ext cx="1347747" cy="0"/>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grpSp>
      <p:grpSp>
        <p:nvGrpSpPr>
          <p:cNvPr id="22" name="群組 21">
            <a:extLst>
              <a:ext uri="{FF2B5EF4-FFF2-40B4-BE49-F238E27FC236}">
                <a16:creationId xmlns:a16="http://schemas.microsoft.com/office/drawing/2014/main" id="{6F8E16E5-6903-36FC-564B-7F0191E0D87F}"/>
              </a:ext>
            </a:extLst>
          </p:cNvPr>
          <p:cNvGrpSpPr/>
          <p:nvPr/>
        </p:nvGrpSpPr>
        <p:grpSpPr>
          <a:xfrm>
            <a:off x="4679343" y="3195478"/>
            <a:ext cx="2572247" cy="561514"/>
            <a:chOff x="4925833" y="2487811"/>
            <a:chExt cx="1796995" cy="561514"/>
          </a:xfrm>
        </p:grpSpPr>
        <p:cxnSp>
          <p:nvCxnSpPr>
            <p:cNvPr id="23" name="直線接點 22">
              <a:extLst>
                <a:ext uri="{FF2B5EF4-FFF2-40B4-BE49-F238E27FC236}">
                  <a16:creationId xmlns:a16="http://schemas.microsoft.com/office/drawing/2014/main" id="{201AD188-C6BB-B38D-2572-ADC027DEE4AF}"/>
                </a:ext>
              </a:extLst>
            </p:cNvPr>
            <p:cNvCxnSpPr>
              <a:cxnSpLocks/>
            </p:cNvCxnSpPr>
            <p:nvPr/>
          </p:nvCxnSpPr>
          <p:spPr>
            <a:xfrm flipV="1">
              <a:off x="4925833" y="2487811"/>
              <a:ext cx="451311" cy="561514"/>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266C8F42-B41B-4A54-4AB3-277F4917F8BE}"/>
                </a:ext>
              </a:extLst>
            </p:cNvPr>
            <p:cNvCxnSpPr>
              <a:cxnSpLocks/>
            </p:cNvCxnSpPr>
            <p:nvPr/>
          </p:nvCxnSpPr>
          <p:spPr>
            <a:xfrm>
              <a:off x="5375081" y="2487811"/>
              <a:ext cx="1347747" cy="0"/>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grpSp>
      <p:grpSp>
        <p:nvGrpSpPr>
          <p:cNvPr id="25" name="群組 24">
            <a:extLst>
              <a:ext uri="{FF2B5EF4-FFF2-40B4-BE49-F238E27FC236}">
                <a16:creationId xmlns:a16="http://schemas.microsoft.com/office/drawing/2014/main" id="{3B9CF791-679A-DEA6-5713-99F2E110BD48}"/>
              </a:ext>
            </a:extLst>
          </p:cNvPr>
          <p:cNvGrpSpPr/>
          <p:nvPr/>
        </p:nvGrpSpPr>
        <p:grpSpPr>
          <a:xfrm flipV="1">
            <a:off x="5390985" y="3387671"/>
            <a:ext cx="1860605" cy="561514"/>
            <a:chOff x="4925833" y="2487811"/>
            <a:chExt cx="1796995" cy="561514"/>
          </a:xfrm>
        </p:grpSpPr>
        <p:cxnSp>
          <p:nvCxnSpPr>
            <p:cNvPr id="26" name="直線接點 25">
              <a:extLst>
                <a:ext uri="{FF2B5EF4-FFF2-40B4-BE49-F238E27FC236}">
                  <a16:creationId xmlns:a16="http://schemas.microsoft.com/office/drawing/2014/main" id="{BB79F94C-C323-69EC-8858-CB1736B9AAB4}"/>
                </a:ext>
              </a:extLst>
            </p:cNvPr>
            <p:cNvCxnSpPr>
              <a:cxnSpLocks/>
            </p:cNvCxnSpPr>
            <p:nvPr/>
          </p:nvCxnSpPr>
          <p:spPr>
            <a:xfrm flipV="1">
              <a:off x="4925833" y="2487811"/>
              <a:ext cx="451311" cy="561514"/>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3B689C3B-6B3C-F96C-E3C4-15EB8FE27073}"/>
                </a:ext>
              </a:extLst>
            </p:cNvPr>
            <p:cNvCxnSpPr>
              <a:cxnSpLocks/>
            </p:cNvCxnSpPr>
            <p:nvPr/>
          </p:nvCxnSpPr>
          <p:spPr>
            <a:xfrm>
              <a:off x="5375081" y="2487811"/>
              <a:ext cx="1347747" cy="0"/>
            </a:xfrm>
            <a:prstGeom prst="line">
              <a:avLst/>
            </a:prstGeom>
            <a:ln w="19050">
              <a:solidFill>
                <a:srgbClr val="74492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6415DAC-5412-9E4B-B425-3A422A158EA9}"/>
              </a:ext>
            </a:extLst>
          </p:cNvPr>
          <p:cNvSpPr>
            <a:spLocks noGrp="1"/>
          </p:cNvSpPr>
          <p:nvPr>
            <p:ph type="title"/>
          </p:nvPr>
        </p:nvSpPr>
        <p:spPr>
          <a:effectLst/>
        </p:spPr>
        <p:txBody>
          <a:bodyPr>
            <a:normAutofit fontScale="90000"/>
          </a:bodyPr>
          <a:lstStyle/>
          <a:p>
            <a:pPr algn="ctr">
              <a:lnSpc>
                <a:spcPts val="3400"/>
              </a:lnSpc>
            </a:pPr>
            <a:r>
              <a:rPr lang="en-US" altLang="zh-TW" sz="3100">
                <a:solidFill>
                  <a:schemeClr val="bg2">
                    <a:lumMod val="10000"/>
                  </a:schemeClr>
                </a:solidFill>
                <a:latin typeface="+mn-lt"/>
                <a:ea typeface="+mn-ea"/>
                <a:cs typeface="+mn-ea"/>
                <a:sym typeface="+mn-lt"/>
              </a:rPr>
              <a:t>Quad-core Intel Celeron J</a:t>
            </a:r>
            <a:r>
              <a:rPr lang="zh-TW" altLang="en-US" sz="3100">
                <a:solidFill>
                  <a:schemeClr val="bg2">
                    <a:lumMod val="10000"/>
                  </a:schemeClr>
                </a:solidFill>
                <a:latin typeface="+mn-lt"/>
                <a:ea typeface="+mn-ea"/>
                <a:cs typeface="+mn-ea"/>
                <a:sym typeface="+mn-lt"/>
              </a:rPr>
              <a:t> </a:t>
            </a:r>
            <a:r>
              <a:rPr lang="en-US" altLang="zh-TW" sz="3100">
                <a:solidFill>
                  <a:schemeClr val="bg2">
                    <a:lumMod val="10000"/>
                  </a:schemeClr>
                </a:solidFill>
                <a:latin typeface="+mn-lt"/>
                <a:ea typeface="+mn-ea"/>
                <a:cs typeface="+mn-ea"/>
                <a:sym typeface="+mn-lt"/>
              </a:rPr>
              <a:t>series,</a:t>
            </a:r>
            <a:r>
              <a:rPr lang="zh-TW" altLang="en-US" sz="3100">
                <a:solidFill>
                  <a:schemeClr val="bg2">
                    <a:lumMod val="10000"/>
                  </a:schemeClr>
                </a:solidFill>
                <a:latin typeface="+mn-lt"/>
                <a:ea typeface="+mn-ea"/>
                <a:cs typeface="+mn-ea"/>
                <a:sym typeface="+mn-lt"/>
              </a:rPr>
              <a:t> </a:t>
            </a:r>
            <a:r>
              <a:rPr lang="en-US" altLang="zh-TW" sz="3100">
                <a:solidFill>
                  <a:schemeClr val="bg2">
                    <a:lumMod val="10000"/>
                  </a:schemeClr>
                </a:solidFill>
                <a:latin typeface="+mn-lt"/>
                <a:ea typeface="+mn-ea"/>
                <a:cs typeface="+mn-ea"/>
                <a:sym typeface="+mn-lt"/>
              </a:rPr>
              <a:t>up</a:t>
            </a:r>
            <a:r>
              <a:rPr lang="zh-TW" altLang="en-US" sz="3100">
                <a:solidFill>
                  <a:schemeClr val="bg2">
                    <a:lumMod val="10000"/>
                  </a:schemeClr>
                </a:solidFill>
                <a:latin typeface="+mn-lt"/>
                <a:ea typeface="+mn-ea"/>
                <a:cs typeface="+mn-ea"/>
                <a:sym typeface="+mn-lt"/>
              </a:rPr>
              <a:t> </a:t>
            </a:r>
            <a:r>
              <a:rPr lang="en-US" altLang="zh-TW" sz="3100">
                <a:solidFill>
                  <a:schemeClr val="bg2">
                    <a:lumMod val="10000"/>
                  </a:schemeClr>
                </a:solidFill>
                <a:latin typeface="+mn-lt"/>
                <a:ea typeface="+mn-ea"/>
                <a:cs typeface="+mn-ea"/>
                <a:sym typeface="+mn-lt"/>
              </a:rPr>
              <a:t>to</a:t>
            </a:r>
            <a:r>
              <a:rPr lang="zh-TW" altLang="en-US" sz="3100">
                <a:solidFill>
                  <a:schemeClr val="bg2">
                    <a:lumMod val="10000"/>
                  </a:schemeClr>
                </a:solidFill>
                <a:latin typeface="+mn-lt"/>
                <a:ea typeface="+mn-ea"/>
                <a:cs typeface="+mn-ea"/>
                <a:sym typeface="+mn-lt"/>
              </a:rPr>
              <a:t> </a:t>
            </a:r>
            <a:r>
              <a:rPr lang="en-US" altLang="zh-TW" sz="3100">
                <a:solidFill>
                  <a:schemeClr val="bg2">
                    <a:lumMod val="10000"/>
                  </a:schemeClr>
                </a:solidFill>
                <a:latin typeface="+mn-lt"/>
                <a:ea typeface="+mn-ea"/>
                <a:cs typeface="+mn-ea"/>
                <a:sym typeface="+mn-lt"/>
              </a:rPr>
              <a:t>2.6GHz</a:t>
            </a:r>
            <a:br>
              <a:rPr lang="en-US" altLang="zh-TW" sz="3600">
                <a:solidFill>
                  <a:schemeClr val="bg2">
                    <a:lumMod val="10000"/>
                  </a:schemeClr>
                </a:solidFill>
                <a:latin typeface="+mn-lt"/>
                <a:ea typeface="+mn-ea"/>
                <a:cs typeface="+mn-ea"/>
                <a:sym typeface="+mn-lt"/>
              </a:rPr>
            </a:br>
            <a:r>
              <a:rPr lang="en-US" altLang="zh-TW" sz="2000">
                <a:solidFill>
                  <a:schemeClr val="bg2">
                    <a:lumMod val="10000"/>
                  </a:schemeClr>
                </a:solidFill>
                <a:latin typeface="+mn-lt"/>
                <a:ea typeface="+mn-ea"/>
                <a:cs typeface="+mn-ea"/>
                <a:sym typeface="+mn-lt"/>
              </a:rPr>
              <a:t>Wide operating temperature range, long-term supply until at least 2029</a:t>
            </a:r>
            <a:endParaRPr lang="en-US" sz="3600">
              <a:solidFill>
                <a:schemeClr val="bg2">
                  <a:lumMod val="10000"/>
                </a:schemeClr>
              </a:solidFill>
              <a:latin typeface="+mn-lt"/>
              <a:ea typeface="+mn-ea"/>
              <a:cs typeface="+mn-ea"/>
              <a:sym typeface="+mn-lt"/>
            </a:endParaRPr>
          </a:p>
        </p:txBody>
      </p:sp>
      <p:sp>
        <p:nvSpPr>
          <p:cNvPr id="3" name="Rectangle 2">
            <a:extLst>
              <a:ext uri="{FF2B5EF4-FFF2-40B4-BE49-F238E27FC236}">
                <a16:creationId xmlns:a16="http://schemas.microsoft.com/office/drawing/2014/main" id="{48A7C1C2-4914-4D49-8829-EB3980042B45}"/>
              </a:ext>
            </a:extLst>
          </p:cNvPr>
          <p:cNvSpPr/>
          <p:nvPr/>
        </p:nvSpPr>
        <p:spPr>
          <a:xfrm>
            <a:off x="319453" y="1175898"/>
            <a:ext cx="8649863" cy="1217962"/>
          </a:xfrm>
          <a:prstGeom prst="rect">
            <a:avLst/>
          </a:prstGeom>
        </p:spPr>
        <p:txBody>
          <a:bodyPr wrap="square" lIns="91440" tIns="45720" rIns="91440" bIns="45720" anchor="t">
            <a:spAutoFit/>
          </a:bodyPr>
          <a:lstStyle/>
          <a:p>
            <a:pPr>
              <a:lnSpc>
                <a:spcPct val="150000"/>
              </a:lnSpc>
              <a:buClr>
                <a:srgbClr val="FFCC99"/>
              </a:buClr>
              <a:buSzPct val="70000"/>
            </a:pPr>
            <a:r>
              <a:rPr lang="en-US" altLang="zh-TW" sz="1000">
                <a:solidFill>
                  <a:schemeClr val="bg2">
                    <a:lumMod val="10000"/>
                  </a:schemeClr>
                </a:solidFill>
                <a:cs typeface="+mn-ea"/>
                <a:sym typeface="+mn-lt"/>
              </a:rPr>
              <a:t>When small and medium-sized businesses are </a:t>
            </a:r>
            <a:r>
              <a:rPr lang="en-US" altLang="zh-TW" sz="1000" err="1">
                <a:solidFill>
                  <a:schemeClr val="bg2">
                    <a:lumMod val="10000"/>
                  </a:schemeClr>
                </a:solidFill>
                <a:cs typeface="+mn-ea"/>
                <a:sym typeface="+mn-lt"/>
              </a:rPr>
              <a:t>are</a:t>
            </a:r>
            <a:r>
              <a:rPr lang="en-US" altLang="zh-TW" sz="1000">
                <a:solidFill>
                  <a:schemeClr val="bg2">
                    <a:lumMod val="10000"/>
                  </a:schemeClr>
                </a:solidFill>
                <a:cs typeface="+mn-ea"/>
                <a:sym typeface="+mn-lt"/>
              </a:rPr>
              <a:t> buying data storage equipment, they need flexible and long-term implementation according to the demand of the project stage. When the initial budget is relatively limited, the NAS is purchased for the creation of related applications. However, when they want to deploy or expand, they often found out that the originally purchased NAS model was discontinued because the CPU was end of life (EOL). Therefore, they need to re-evaluate a new NAS model. The TS-410E uses the Intel Celeron J6412 CPU with long-term availability until at least 2029, solving customers' long-standing problems.</a:t>
            </a:r>
            <a:endParaRPr lang="en-US" sz="1000">
              <a:solidFill>
                <a:schemeClr val="bg2">
                  <a:lumMod val="10000"/>
                </a:schemeClr>
              </a:solidFill>
              <a:cs typeface="+mn-ea"/>
              <a:sym typeface="+mn-lt"/>
            </a:endParaRPr>
          </a:p>
        </p:txBody>
      </p:sp>
      <p:sp>
        <p:nvSpPr>
          <p:cNvPr id="14" name="TextBox 22">
            <a:extLst>
              <a:ext uri="{FF2B5EF4-FFF2-40B4-BE49-F238E27FC236}">
                <a16:creationId xmlns:a16="http://schemas.microsoft.com/office/drawing/2014/main" id="{961C41D6-76BE-4EA8-A647-4962DA79CC9A}"/>
              </a:ext>
            </a:extLst>
          </p:cNvPr>
          <p:cNvSpPr txBox="1"/>
          <p:nvPr/>
        </p:nvSpPr>
        <p:spPr>
          <a:xfrm>
            <a:off x="7287239" y="2346327"/>
            <a:ext cx="1537308" cy="584763"/>
          </a:xfrm>
          <a:prstGeom prst="rect">
            <a:avLst/>
          </a:prstGeom>
          <a:noFill/>
        </p:spPr>
        <p:txBody>
          <a:bodyPr wrap="square" lIns="121908" tIns="60954" rIns="121908" bIns="60954">
            <a:spAutoFit/>
          </a:bodyPr>
          <a:lstStyle/>
          <a:p>
            <a:pPr eaLnBrk="1" hangingPunct="1">
              <a:lnSpc>
                <a:spcPts val="1800"/>
              </a:lnSpc>
              <a:defRPr/>
            </a:pPr>
            <a:r>
              <a:rPr lang="en-US" altLang="zh-TW" sz="2800" b="1">
                <a:solidFill>
                  <a:srgbClr val="744922"/>
                </a:solidFill>
                <a:cs typeface="+mn-ea"/>
                <a:sym typeface="+mn-lt"/>
              </a:rPr>
              <a:t>2.6</a:t>
            </a:r>
            <a:r>
              <a:rPr lang="en-US" altLang="zh-TW" sz="1600" b="1">
                <a:solidFill>
                  <a:srgbClr val="744922"/>
                </a:solidFill>
                <a:cs typeface="+mn-ea"/>
                <a:sym typeface="+mn-lt"/>
              </a:rPr>
              <a:t>GHz</a:t>
            </a:r>
          </a:p>
          <a:p>
            <a:pPr eaLnBrk="1" hangingPunct="1">
              <a:lnSpc>
                <a:spcPts val="1800"/>
              </a:lnSpc>
              <a:defRPr/>
            </a:pPr>
            <a:r>
              <a:rPr lang="en-US">
                <a:cs typeface="+mn-ea"/>
                <a:sym typeface="+mn-lt"/>
              </a:rPr>
              <a:t>Burst</a:t>
            </a:r>
            <a:endParaRPr lang="en-US" sz="1800">
              <a:cs typeface="+mn-ea"/>
              <a:sym typeface="+mn-lt"/>
            </a:endParaRPr>
          </a:p>
        </p:txBody>
      </p:sp>
      <p:sp>
        <p:nvSpPr>
          <p:cNvPr id="15" name="TextBox 22">
            <a:extLst>
              <a:ext uri="{FF2B5EF4-FFF2-40B4-BE49-F238E27FC236}">
                <a16:creationId xmlns:a16="http://schemas.microsoft.com/office/drawing/2014/main" id="{246773B6-6A08-4978-9E2C-CEB53F247F16}"/>
              </a:ext>
            </a:extLst>
          </p:cNvPr>
          <p:cNvSpPr txBox="1"/>
          <p:nvPr/>
        </p:nvSpPr>
        <p:spPr>
          <a:xfrm>
            <a:off x="266323" y="2855518"/>
            <a:ext cx="1957903" cy="584763"/>
          </a:xfrm>
          <a:prstGeom prst="rect">
            <a:avLst/>
          </a:prstGeom>
          <a:noFill/>
        </p:spPr>
        <p:txBody>
          <a:bodyPr wrap="square" lIns="121908" tIns="60954" rIns="121908" bIns="60954">
            <a:spAutoFit/>
          </a:bodyPr>
          <a:lstStyle/>
          <a:p>
            <a:pPr eaLnBrk="1" hangingPunct="1">
              <a:lnSpc>
                <a:spcPts val="1800"/>
              </a:lnSpc>
              <a:defRPr/>
            </a:pPr>
            <a:r>
              <a:rPr lang="en-US" altLang="zh-TW" sz="2800" b="1">
                <a:solidFill>
                  <a:srgbClr val="744922"/>
                </a:solidFill>
                <a:cs typeface="+mn-ea"/>
                <a:sym typeface="+mn-lt"/>
              </a:rPr>
              <a:t>J6412</a:t>
            </a:r>
          </a:p>
          <a:p>
            <a:pPr eaLnBrk="1" hangingPunct="1">
              <a:lnSpc>
                <a:spcPts val="1800"/>
              </a:lnSpc>
              <a:defRPr/>
            </a:pPr>
            <a:r>
              <a:rPr lang="en-US">
                <a:cs typeface="+mn-ea"/>
                <a:sym typeface="+mn-lt"/>
              </a:rPr>
              <a:t>Elkhart Lake</a:t>
            </a:r>
          </a:p>
        </p:txBody>
      </p:sp>
      <p:sp>
        <p:nvSpPr>
          <p:cNvPr id="17" name="TextBox 22">
            <a:extLst>
              <a:ext uri="{FF2B5EF4-FFF2-40B4-BE49-F238E27FC236}">
                <a16:creationId xmlns:a16="http://schemas.microsoft.com/office/drawing/2014/main" id="{00527197-9706-4934-BED3-64994CC823CE}"/>
              </a:ext>
            </a:extLst>
          </p:cNvPr>
          <p:cNvSpPr txBox="1"/>
          <p:nvPr/>
        </p:nvSpPr>
        <p:spPr>
          <a:xfrm>
            <a:off x="251180" y="3807989"/>
            <a:ext cx="3156871" cy="584763"/>
          </a:xfrm>
          <a:prstGeom prst="rect">
            <a:avLst/>
          </a:prstGeom>
          <a:noFill/>
        </p:spPr>
        <p:txBody>
          <a:bodyPr wrap="square" lIns="121908" tIns="60954" rIns="121908" bIns="60954">
            <a:spAutoFit/>
          </a:bodyPr>
          <a:lstStyle/>
          <a:p>
            <a:pPr eaLnBrk="1" hangingPunct="1">
              <a:lnSpc>
                <a:spcPts val="1800"/>
              </a:lnSpc>
              <a:defRPr/>
            </a:pPr>
            <a:r>
              <a:rPr lang="en-US" altLang="zh-TW" sz="2800" b="1">
                <a:solidFill>
                  <a:srgbClr val="744922"/>
                </a:solidFill>
                <a:cs typeface="+mn-ea"/>
                <a:sym typeface="+mn-lt"/>
              </a:rPr>
              <a:t>AES-NI</a:t>
            </a:r>
            <a:r>
              <a:rPr lang="en-US" altLang="zh-TW" sz="3200" b="1">
                <a:solidFill>
                  <a:srgbClr val="D26604"/>
                </a:solidFill>
                <a:cs typeface="+mn-ea"/>
                <a:sym typeface="+mn-lt"/>
              </a:rPr>
              <a:t> </a:t>
            </a:r>
            <a:r>
              <a:rPr lang="en-US" altLang="zh-CN" sz="1600" b="1">
                <a:solidFill>
                  <a:srgbClr val="744922"/>
                </a:solidFill>
                <a:cs typeface="+mn-ea"/>
                <a:sym typeface="+mn-lt"/>
              </a:rPr>
              <a:t>encryption</a:t>
            </a:r>
            <a:endParaRPr lang="en-US" altLang="zh-TW" sz="1600" b="1">
              <a:solidFill>
                <a:srgbClr val="744922"/>
              </a:solidFill>
              <a:cs typeface="+mn-ea"/>
              <a:sym typeface="+mn-lt"/>
            </a:endParaRPr>
          </a:p>
          <a:p>
            <a:pPr eaLnBrk="1" hangingPunct="1">
              <a:lnSpc>
                <a:spcPts val="1800"/>
              </a:lnSpc>
              <a:defRPr/>
            </a:pPr>
            <a:r>
              <a:rPr lang="en-US" altLang="zh-CN">
                <a:cs typeface="+mn-ea"/>
                <a:sym typeface="+mn-lt"/>
              </a:rPr>
              <a:t>Volume &amp; folder support</a:t>
            </a:r>
            <a:endParaRPr lang="en-US" sz="1600">
              <a:cs typeface="+mn-ea"/>
              <a:sym typeface="+mn-lt"/>
            </a:endParaRPr>
          </a:p>
        </p:txBody>
      </p:sp>
      <p:sp>
        <p:nvSpPr>
          <p:cNvPr id="12" name="TextBox 22">
            <a:extLst>
              <a:ext uri="{FF2B5EF4-FFF2-40B4-BE49-F238E27FC236}">
                <a16:creationId xmlns:a16="http://schemas.microsoft.com/office/drawing/2014/main" id="{4790F8F5-2241-4071-B0C5-135794A5F51A}"/>
              </a:ext>
            </a:extLst>
          </p:cNvPr>
          <p:cNvSpPr txBox="1"/>
          <p:nvPr/>
        </p:nvSpPr>
        <p:spPr>
          <a:xfrm>
            <a:off x="7287239" y="3864909"/>
            <a:ext cx="1117290" cy="584763"/>
          </a:xfrm>
          <a:prstGeom prst="rect">
            <a:avLst/>
          </a:prstGeom>
          <a:noFill/>
        </p:spPr>
        <p:txBody>
          <a:bodyPr wrap="square" lIns="121908" tIns="60954" rIns="121908" bIns="60954">
            <a:spAutoFit/>
          </a:bodyPr>
          <a:lstStyle/>
          <a:p>
            <a:pPr eaLnBrk="1" hangingPunct="1">
              <a:lnSpc>
                <a:spcPts val="1800"/>
              </a:lnSpc>
              <a:defRPr/>
            </a:pPr>
            <a:r>
              <a:rPr lang="en-US" altLang="zh-TW" sz="2800" b="1">
                <a:solidFill>
                  <a:srgbClr val="744922"/>
                </a:solidFill>
                <a:cs typeface="+mn-ea"/>
                <a:sym typeface="+mn-lt"/>
              </a:rPr>
              <a:t>TDP</a:t>
            </a:r>
          </a:p>
          <a:p>
            <a:pPr eaLnBrk="1" hangingPunct="1">
              <a:lnSpc>
                <a:spcPts val="1800"/>
              </a:lnSpc>
              <a:defRPr/>
            </a:pPr>
            <a:r>
              <a:rPr lang="en-US" altLang="zh-CN" sz="1800">
                <a:cs typeface="+mn-ea"/>
                <a:sym typeface="+mn-lt"/>
              </a:rPr>
              <a:t>10W </a:t>
            </a:r>
            <a:endParaRPr lang="en-US" sz="1800">
              <a:cs typeface="+mn-ea"/>
              <a:sym typeface="+mn-lt"/>
            </a:endParaRPr>
          </a:p>
        </p:txBody>
      </p:sp>
      <p:sp>
        <p:nvSpPr>
          <p:cNvPr id="13" name="TextBox 22">
            <a:extLst>
              <a:ext uri="{FF2B5EF4-FFF2-40B4-BE49-F238E27FC236}">
                <a16:creationId xmlns:a16="http://schemas.microsoft.com/office/drawing/2014/main" id="{395AD1F4-C96C-405B-A172-2395676FA913}"/>
              </a:ext>
            </a:extLst>
          </p:cNvPr>
          <p:cNvSpPr txBox="1"/>
          <p:nvPr/>
        </p:nvSpPr>
        <p:spPr>
          <a:xfrm>
            <a:off x="7287239" y="3068396"/>
            <a:ext cx="1537308" cy="584763"/>
          </a:xfrm>
          <a:prstGeom prst="rect">
            <a:avLst/>
          </a:prstGeom>
          <a:noFill/>
        </p:spPr>
        <p:txBody>
          <a:bodyPr wrap="square" lIns="121908" tIns="60954" rIns="121908" bIns="60954">
            <a:spAutoFit/>
          </a:bodyPr>
          <a:lstStyle/>
          <a:p>
            <a:pPr eaLnBrk="1" hangingPunct="1">
              <a:lnSpc>
                <a:spcPts val="1800"/>
              </a:lnSpc>
              <a:defRPr/>
            </a:pPr>
            <a:r>
              <a:rPr lang="en-US" altLang="zh-TW" sz="2800" b="1">
                <a:solidFill>
                  <a:srgbClr val="744922"/>
                </a:solidFill>
                <a:cs typeface="+mn-ea"/>
                <a:sym typeface="+mn-lt"/>
              </a:rPr>
              <a:t>4</a:t>
            </a:r>
            <a:r>
              <a:rPr lang="en-US" altLang="zh-TW" sz="1600" b="1">
                <a:solidFill>
                  <a:srgbClr val="744922"/>
                </a:solidFill>
                <a:cs typeface="+mn-ea"/>
                <a:sym typeface="+mn-lt"/>
              </a:rPr>
              <a:t>-c</a:t>
            </a:r>
            <a:r>
              <a:rPr lang="en-US" altLang="zh-CN" sz="1600" b="1">
                <a:solidFill>
                  <a:srgbClr val="744922"/>
                </a:solidFill>
                <a:cs typeface="+mn-ea"/>
                <a:sym typeface="+mn-lt"/>
              </a:rPr>
              <a:t>ore</a:t>
            </a:r>
            <a:endParaRPr lang="en-US" altLang="zh-TW" sz="1800" b="1">
              <a:solidFill>
                <a:srgbClr val="744922"/>
              </a:solidFill>
              <a:cs typeface="+mn-ea"/>
              <a:sym typeface="+mn-lt"/>
            </a:endParaRPr>
          </a:p>
          <a:p>
            <a:pPr eaLnBrk="1" hangingPunct="1">
              <a:lnSpc>
                <a:spcPts val="1800"/>
              </a:lnSpc>
              <a:defRPr/>
            </a:pPr>
            <a:r>
              <a:rPr lang="en-US">
                <a:cs typeface="+mn-ea"/>
                <a:sym typeface="+mn-lt"/>
              </a:rPr>
              <a:t>4-thread</a:t>
            </a:r>
            <a:endParaRPr lang="en-US" sz="1800">
              <a:cs typeface="+mn-ea"/>
              <a:sym typeface="+mn-lt"/>
            </a:endParaRPr>
          </a:p>
        </p:txBody>
      </p:sp>
      <p:pic>
        <p:nvPicPr>
          <p:cNvPr id="7" name="圖形 6">
            <a:extLst>
              <a:ext uri="{FF2B5EF4-FFF2-40B4-BE49-F238E27FC236}">
                <a16:creationId xmlns:a16="http://schemas.microsoft.com/office/drawing/2014/main" id="{23F47B93-D1AF-07AA-AA1A-7613872A17A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81239" y="2539003"/>
            <a:ext cx="3954192" cy="2651811"/>
          </a:xfrm>
          <a:prstGeom prst="rect">
            <a:avLst/>
          </a:prstGeom>
        </p:spPr>
      </p:pic>
    </p:spTree>
    <p:extLst>
      <p:ext uri="{BB962C8B-B14F-4D97-AF65-F5344CB8AC3E}">
        <p14:creationId xmlns:p14="http://schemas.microsoft.com/office/powerpoint/2010/main" val="3706913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F1A8816-DB05-4F42-B56A-6D7351021F93}"/>
              </a:ext>
            </a:extLst>
          </p:cNvPr>
          <p:cNvSpPr/>
          <p:nvPr/>
        </p:nvSpPr>
        <p:spPr>
          <a:xfrm>
            <a:off x="6856515" y="2027154"/>
            <a:ext cx="1072156" cy="2330840"/>
          </a:xfrm>
          <a:prstGeom prst="rect">
            <a:avLst/>
          </a:prstGeom>
          <a:solidFill>
            <a:srgbClr val="FFCC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6"/>
              </a:solidFill>
            </a:endParaRPr>
          </a:p>
        </p:txBody>
      </p:sp>
      <p:sp>
        <p:nvSpPr>
          <p:cNvPr id="13" name="矩形 12">
            <a:extLst>
              <a:ext uri="{FF2B5EF4-FFF2-40B4-BE49-F238E27FC236}">
                <a16:creationId xmlns:a16="http://schemas.microsoft.com/office/drawing/2014/main" id="{E69365BD-2E52-4AD4-B114-163429456FCC}"/>
              </a:ext>
            </a:extLst>
          </p:cNvPr>
          <p:cNvSpPr/>
          <p:nvPr/>
        </p:nvSpPr>
        <p:spPr>
          <a:xfrm>
            <a:off x="7940462" y="1992632"/>
            <a:ext cx="1072156" cy="2365361"/>
          </a:xfrm>
          <a:prstGeom prst="rect">
            <a:avLst/>
          </a:prstGeom>
          <a:solidFill>
            <a:srgbClr val="FFCC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6"/>
              </a:solidFill>
            </a:endParaRPr>
          </a:p>
        </p:txBody>
      </p:sp>
      <p:sp>
        <p:nvSpPr>
          <p:cNvPr id="2" name="標題 1">
            <a:extLst>
              <a:ext uri="{FF2B5EF4-FFF2-40B4-BE49-F238E27FC236}">
                <a16:creationId xmlns:a16="http://schemas.microsoft.com/office/drawing/2014/main" id="{F38CEAD7-9161-4BD9-9177-125024F214AE}"/>
              </a:ext>
            </a:extLst>
          </p:cNvPr>
          <p:cNvSpPr>
            <a:spLocks noGrp="1"/>
          </p:cNvSpPr>
          <p:nvPr>
            <p:ph type="title"/>
          </p:nvPr>
        </p:nvSpPr>
        <p:spPr>
          <a:xfrm>
            <a:off x="4713" y="153795"/>
            <a:ext cx="9139287" cy="642167"/>
          </a:xfrm>
        </p:spPr>
        <p:txBody>
          <a:bodyPr>
            <a:noAutofit/>
          </a:bodyPr>
          <a:lstStyle/>
          <a:p>
            <a:r>
              <a:rPr lang="en-US" altLang="zh-TW" sz="2400"/>
              <a:t>Which RAID mode to use in a 4-bay NAS for data protection?</a:t>
            </a:r>
            <a:endParaRPr lang="zh-TW" altLang="en-US" sz="2400"/>
          </a:p>
        </p:txBody>
      </p:sp>
      <p:sp>
        <p:nvSpPr>
          <p:cNvPr id="4" name="文字方塊 3">
            <a:extLst>
              <a:ext uri="{FF2B5EF4-FFF2-40B4-BE49-F238E27FC236}">
                <a16:creationId xmlns:a16="http://schemas.microsoft.com/office/drawing/2014/main" id="{F85FAE6B-E552-4C35-A2D2-5F4A13DE7EA5}"/>
              </a:ext>
            </a:extLst>
          </p:cNvPr>
          <p:cNvSpPr txBox="1"/>
          <p:nvPr/>
        </p:nvSpPr>
        <p:spPr>
          <a:xfrm>
            <a:off x="1347996" y="803128"/>
            <a:ext cx="729502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050">
                <a:solidFill>
                  <a:schemeClr val="tx2"/>
                </a:solidFill>
                <a:latin typeface="Arial" panose="020B0604020202020204" pitchFamily="34" charset="0"/>
                <a:ea typeface="微軟正黑體" panose="020B0604030504040204" pitchFamily="34" charset="-120"/>
                <a:sym typeface="Arial" panose="020B0604020202020204" pitchFamily="34" charset="0"/>
              </a:rPr>
              <a:t>RAID (Redundant Array of Independent Disks) is a technology that uses more than two disks to form a fault-tolerant protection mechanism, which can protect data when a certain number of disks are damaged. When protection is the priority using four disks to create an array in TS-410E, we recommend RAID 6. If you think performance is the priority, we recommend RAID 10.</a:t>
            </a:r>
          </a:p>
        </p:txBody>
      </p:sp>
      <p:graphicFrame>
        <p:nvGraphicFramePr>
          <p:cNvPr id="5" name="表格 5">
            <a:extLst>
              <a:ext uri="{FF2B5EF4-FFF2-40B4-BE49-F238E27FC236}">
                <a16:creationId xmlns:a16="http://schemas.microsoft.com/office/drawing/2014/main" id="{1EA2B748-0129-4982-9E4D-FF2D0583F014}"/>
              </a:ext>
            </a:extLst>
          </p:cNvPr>
          <p:cNvGraphicFramePr>
            <a:graphicFrameLocks noGrp="1"/>
          </p:cNvGraphicFramePr>
          <p:nvPr>
            <p:extLst>
              <p:ext uri="{D42A27DB-BD31-4B8C-83A1-F6EECF244321}">
                <p14:modId xmlns:p14="http://schemas.microsoft.com/office/powerpoint/2010/main" val="3869420225"/>
              </p:ext>
            </p:extLst>
          </p:nvPr>
        </p:nvGraphicFramePr>
        <p:xfrm>
          <a:off x="198128" y="1753484"/>
          <a:ext cx="8814487" cy="2604509"/>
        </p:xfrm>
        <a:graphic>
          <a:graphicData uri="http://schemas.openxmlformats.org/drawingml/2006/table">
            <a:tbl>
              <a:tblPr firstRow="1" bandRow="1"/>
              <a:tblGrid>
                <a:gridCol w="1247564">
                  <a:extLst>
                    <a:ext uri="{9D8B030D-6E8A-4147-A177-3AD203B41FA5}">
                      <a16:colId xmlns:a16="http://schemas.microsoft.com/office/drawing/2014/main" val="1725844895"/>
                    </a:ext>
                  </a:extLst>
                </a:gridCol>
                <a:gridCol w="1080989">
                  <a:extLst>
                    <a:ext uri="{9D8B030D-6E8A-4147-A177-3AD203B41FA5}">
                      <a16:colId xmlns:a16="http://schemas.microsoft.com/office/drawing/2014/main" val="277799971"/>
                    </a:ext>
                  </a:extLst>
                </a:gridCol>
                <a:gridCol w="1080989">
                  <a:extLst>
                    <a:ext uri="{9D8B030D-6E8A-4147-A177-3AD203B41FA5}">
                      <a16:colId xmlns:a16="http://schemas.microsoft.com/office/drawing/2014/main" val="704094329"/>
                    </a:ext>
                  </a:extLst>
                </a:gridCol>
                <a:gridCol w="1080989">
                  <a:extLst>
                    <a:ext uri="{9D8B030D-6E8A-4147-A177-3AD203B41FA5}">
                      <a16:colId xmlns:a16="http://schemas.microsoft.com/office/drawing/2014/main" val="3400972777"/>
                    </a:ext>
                  </a:extLst>
                </a:gridCol>
                <a:gridCol w="1080989">
                  <a:extLst>
                    <a:ext uri="{9D8B030D-6E8A-4147-A177-3AD203B41FA5}">
                      <a16:colId xmlns:a16="http://schemas.microsoft.com/office/drawing/2014/main" val="4018261178"/>
                    </a:ext>
                  </a:extLst>
                </a:gridCol>
                <a:gridCol w="1080989">
                  <a:extLst>
                    <a:ext uri="{9D8B030D-6E8A-4147-A177-3AD203B41FA5}">
                      <a16:colId xmlns:a16="http://schemas.microsoft.com/office/drawing/2014/main" val="2514079239"/>
                    </a:ext>
                  </a:extLst>
                </a:gridCol>
                <a:gridCol w="1080989">
                  <a:extLst>
                    <a:ext uri="{9D8B030D-6E8A-4147-A177-3AD203B41FA5}">
                      <a16:colId xmlns:a16="http://schemas.microsoft.com/office/drawing/2014/main" val="401594463"/>
                    </a:ext>
                  </a:extLst>
                </a:gridCol>
                <a:gridCol w="1080989">
                  <a:extLst>
                    <a:ext uri="{9D8B030D-6E8A-4147-A177-3AD203B41FA5}">
                      <a16:colId xmlns:a16="http://schemas.microsoft.com/office/drawing/2014/main" val="3220278744"/>
                    </a:ext>
                  </a:extLst>
                </a:gridCol>
              </a:tblGrid>
              <a:tr h="292721">
                <a:tc>
                  <a:txBody>
                    <a:bodyPr/>
                    <a:lstStyle/>
                    <a:p>
                      <a:pPr algn="ctr"/>
                      <a:endParaRPr lang="zh-TW" altLang="en-US" sz="1050">
                        <a:solidFill>
                          <a:schemeClr val="tx2"/>
                        </a:solidFill>
                      </a:endParaRP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8E8C88"/>
                    </a:solidFill>
                  </a:tcPr>
                </a:tc>
                <a:tc>
                  <a:txBody>
                    <a:bodyPr/>
                    <a:lstStyle/>
                    <a:p>
                      <a:pPr algn="ctr"/>
                      <a:r>
                        <a:rPr lang="en-US" altLang="zh-TW" sz="1050">
                          <a:solidFill>
                            <a:schemeClr val="tx2"/>
                          </a:solidFill>
                        </a:rPr>
                        <a:t>Single</a:t>
                      </a:r>
                      <a:endParaRPr lang="zh-TW" altLang="en-US" sz="1050">
                        <a:solidFill>
                          <a:schemeClr val="tx2"/>
                        </a:solidFill>
                      </a:endParaRPr>
                    </a:p>
                  </a:txBody>
                  <a:tcPr anchor="ctr">
                    <a:lnL w="9525" cap="flat" cmpd="sng">
                      <a:noFill/>
                      <a:prstDash val="solid"/>
                      <a:round/>
                      <a:headEnd type="none" w="sm" len="sm"/>
                      <a:tailEnd type="none" w="sm" len="sm"/>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8E8C88"/>
                    </a:solidFill>
                  </a:tcPr>
                </a:tc>
                <a:tc>
                  <a:txBody>
                    <a:bodyPr/>
                    <a:lstStyle/>
                    <a:p>
                      <a:pPr algn="ctr"/>
                      <a:r>
                        <a:rPr lang="en-US" altLang="zh-TW" sz="1050">
                          <a:solidFill>
                            <a:schemeClr val="tx2"/>
                          </a:solidFill>
                        </a:rPr>
                        <a:t>JBOD</a:t>
                      </a:r>
                      <a:endParaRPr lang="zh-TW" altLang="en-US" sz="1050">
                        <a:solidFill>
                          <a:schemeClr val="tx2"/>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8E8C88"/>
                    </a:solidFill>
                  </a:tcPr>
                </a:tc>
                <a:tc>
                  <a:txBody>
                    <a:bodyPr/>
                    <a:lstStyle/>
                    <a:p>
                      <a:pPr algn="ctr"/>
                      <a:r>
                        <a:rPr lang="en-US" altLang="zh-TW" sz="1050">
                          <a:solidFill>
                            <a:schemeClr val="tx2"/>
                          </a:solidFill>
                        </a:rPr>
                        <a:t>RAID</a:t>
                      </a:r>
                      <a:r>
                        <a:rPr lang="zh-TW" altLang="en-US" sz="1050">
                          <a:solidFill>
                            <a:schemeClr val="tx2"/>
                          </a:solidFill>
                        </a:rPr>
                        <a:t> </a:t>
                      </a:r>
                      <a:r>
                        <a:rPr lang="en-US" altLang="zh-TW" sz="1050">
                          <a:solidFill>
                            <a:schemeClr val="tx2"/>
                          </a:solidFill>
                        </a:rPr>
                        <a:t>0</a:t>
                      </a:r>
                      <a:endParaRPr lang="zh-TW" altLang="en-US" sz="1050">
                        <a:solidFill>
                          <a:schemeClr val="tx2"/>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8E8C88"/>
                    </a:solidFill>
                  </a:tcPr>
                </a:tc>
                <a:tc>
                  <a:txBody>
                    <a:bodyPr/>
                    <a:lstStyle/>
                    <a:p>
                      <a:pPr algn="ctr"/>
                      <a:r>
                        <a:rPr lang="en-US" altLang="zh-TW" sz="1050">
                          <a:solidFill>
                            <a:schemeClr val="tx2"/>
                          </a:solidFill>
                        </a:rPr>
                        <a:t>RAID 1</a:t>
                      </a:r>
                      <a:endParaRPr lang="zh-TW" altLang="en-US" sz="1050">
                        <a:solidFill>
                          <a:schemeClr val="tx2"/>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8E8C88"/>
                    </a:solidFill>
                  </a:tcPr>
                </a:tc>
                <a:tc>
                  <a:txBody>
                    <a:bodyPr/>
                    <a:lstStyle/>
                    <a:p>
                      <a:pPr algn="ctr"/>
                      <a:r>
                        <a:rPr lang="en-US" altLang="zh-TW" sz="1050">
                          <a:solidFill>
                            <a:schemeClr val="tx2"/>
                          </a:solidFill>
                        </a:rPr>
                        <a:t>RAID 5</a:t>
                      </a:r>
                      <a:endParaRPr lang="zh-TW" altLang="en-US" sz="1050">
                        <a:solidFill>
                          <a:schemeClr val="tx2"/>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8E8C88"/>
                    </a:solidFill>
                  </a:tcPr>
                </a:tc>
                <a:tc>
                  <a:txBody>
                    <a:bodyPr/>
                    <a:lstStyle/>
                    <a:p>
                      <a:pPr algn="ctr"/>
                      <a:r>
                        <a:rPr lang="en-US" altLang="zh-TW" sz="1050">
                          <a:solidFill>
                            <a:schemeClr val="tx2"/>
                          </a:solidFill>
                        </a:rPr>
                        <a:t>RAID 6</a:t>
                      </a:r>
                      <a:endParaRPr lang="zh-TW" altLang="en-US" sz="1050">
                        <a:solidFill>
                          <a:schemeClr val="tx2"/>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8E8C88"/>
                    </a:solidFill>
                  </a:tcPr>
                </a:tc>
                <a:tc>
                  <a:txBody>
                    <a:bodyPr/>
                    <a:lstStyle/>
                    <a:p>
                      <a:pPr algn="ctr"/>
                      <a:r>
                        <a:rPr lang="en-US" altLang="zh-TW" sz="1050">
                          <a:solidFill>
                            <a:schemeClr val="tx2"/>
                          </a:solidFill>
                        </a:rPr>
                        <a:t>RAID 10</a:t>
                      </a:r>
                      <a:endParaRPr lang="zh-TW" altLang="en-US" sz="1050">
                        <a:solidFill>
                          <a:schemeClr val="tx2"/>
                        </a:solidFill>
                      </a:endParaRPr>
                    </a:p>
                  </a:txBody>
                  <a:tcPr anchor="ctr">
                    <a:lnL w="6350" cap="flat" cmpd="sng" algn="ctr">
                      <a:no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8E8C88"/>
                    </a:solidFill>
                  </a:tcPr>
                </a:tc>
                <a:extLst>
                  <a:ext uri="{0D108BD9-81ED-4DB2-BD59-A6C34878D82A}">
                    <a16:rowId xmlns:a16="http://schemas.microsoft.com/office/drawing/2014/main" val="2385376882"/>
                  </a:ext>
                </a:extLst>
              </a:tr>
              <a:tr h="577423">
                <a:tc>
                  <a:txBody>
                    <a:bodyPr/>
                    <a:lstStyle/>
                    <a:p>
                      <a:pPr algn="ctr"/>
                      <a:r>
                        <a:rPr lang="en-US" altLang="zh-TW" sz="1050">
                          <a:solidFill>
                            <a:schemeClr val="tx2"/>
                          </a:solidFill>
                        </a:rPr>
                        <a:t>Minimum number of disks</a:t>
                      </a:r>
                      <a:endParaRPr lang="zh-TW" altLang="en-US" sz="1050">
                        <a:solidFill>
                          <a:schemeClr val="tx2"/>
                        </a:solidFill>
                      </a:endParaRP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50">
                          <a:solidFill>
                            <a:schemeClr val="tx2"/>
                          </a:solidFill>
                        </a:rPr>
                        <a:t>N/A</a:t>
                      </a:r>
                      <a:endParaRPr lang="zh-TW" altLang="en-US" sz="1050" dirty="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50">
                          <a:solidFill>
                            <a:schemeClr val="tx2"/>
                          </a:solidFill>
                        </a:rPr>
                        <a:t>1</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50">
                          <a:solidFill>
                            <a:schemeClr val="tx2"/>
                          </a:solidFill>
                        </a:rPr>
                        <a:t>2</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50">
                          <a:solidFill>
                            <a:schemeClr val="tx2"/>
                          </a:solidFill>
                        </a:rPr>
                        <a:t>2</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50">
                          <a:solidFill>
                            <a:schemeClr val="tx2"/>
                          </a:solidFill>
                        </a:rPr>
                        <a:t>3</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50">
                          <a:solidFill>
                            <a:schemeClr val="tx2"/>
                          </a:solidFill>
                        </a:rPr>
                        <a:t>4</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50">
                          <a:solidFill>
                            <a:schemeClr val="tx2"/>
                          </a:solidFill>
                        </a:rPr>
                        <a:t>4</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extLst>
                  <a:ext uri="{0D108BD9-81ED-4DB2-BD59-A6C34878D82A}">
                    <a16:rowId xmlns:a16="http://schemas.microsoft.com/office/drawing/2014/main" val="999474575"/>
                  </a:ext>
                </a:extLst>
              </a:tr>
              <a:tr h="451111">
                <a:tc>
                  <a:txBody>
                    <a:bodyPr/>
                    <a:lstStyle/>
                    <a:p>
                      <a:pPr algn="ctr"/>
                      <a:r>
                        <a:rPr lang="en-US" altLang="zh-TW" sz="1050">
                          <a:solidFill>
                            <a:schemeClr val="tx2"/>
                          </a:solidFill>
                        </a:rPr>
                        <a:t>Allow number of disks fault</a:t>
                      </a:r>
                      <a:endParaRPr lang="zh-TW" altLang="en-US" sz="1050">
                        <a:solidFill>
                          <a:schemeClr val="tx2"/>
                        </a:solidFill>
                      </a:endParaRP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50">
                          <a:solidFill>
                            <a:schemeClr val="tx2"/>
                          </a:solidFill>
                        </a:rPr>
                        <a:t>0</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50">
                          <a:solidFill>
                            <a:schemeClr val="tx2"/>
                          </a:solidFill>
                        </a:rPr>
                        <a:t>0</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50">
                          <a:solidFill>
                            <a:schemeClr val="tx2"/>
                          </a:solidFill>
                        </a:rPr>
                        <a:t>0</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50">
                          <a:solidFill>
                            <a:schemeClr val="tx2"/>
                          </a:solidFill>
                        </a:rPr>
                        <a:t>N-1</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50">
                          <a:solidFill>
                            <a:schemeClr val="tx2"/>
                          </a:solidFill>
                        </a:rPr>
                        <a:t>1</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50">
                          <a:solidFill>
                            <a:schemeClr val="tx2"/>
                          </a:solidFill>
                        </a:rPr>
                        <a:t>2</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50">
                          <a:solidFill>
                            <a:schemeClr val="tx2"/>
                          </a:solidFill>
                        </a:rPr>
                        <a:t>Each group of RAID 0 allow one</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741839721"/>
                  </a:ext>
                </a:extLst>
              </a:tr>
              <a:tr h="577423">
                <a:tc>
                  <a:txBody>
                    <a:bodyPr/>
                    <a:lstStyle/>
                    <a:p>
                      <a:pPr algn="ctr"/>
                      <a:r>
                        <a:rPr lang="en-US" altLang="zh-TW" sz="1050">
                          <a:solidFill>
                            <a:schemeClr val="tx2"/>
                          </a:solidFill>
                        </a:rPr>
                        <a:t>Capacity equals several disks</a:t>
                      </a:r>
                      <a:endParaRPr lang="zh-TW" altLang="en-US" sz="1050">
                        <a:solidFill>
                          <a:schemeClr val="tx2"/>
                        </a:solidFill>
                      </a:endParaRP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50">
                          <a:solidFill>
                            <a:schemeClr val="tx2"/>
                          </a:solidFill>
                        </a:rPr>
                        <a:t>1</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50">
                          <a:solidFill>
                            <a:schemeClr val="tx2"/>
                          </a:solidFill>
                        </a:rPr>
                        <a:t>N</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50">
                          <a:solidFill>
                            <a:schemeClr val="tx2"/>
                          </a:solidFill>
                        </a:rPr>
                        <a:t>N</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50">
                          <a:solidFill>
                            <a:schemeClr val="tx2"/>
                          </a:solidFill>
                        </a:rPr>
                        <a:t>1</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50">
                          <a:solidFill>
                            <a:schemeClr val="tx2"/>
                          </a:solidFill>
                        </a:rPr>
                        <a:t>N-1</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50">
                          <a:solidFill>
                            <a:schemeClr val="tx2"/>
                          </a:solidFill>
                        </a:rPr>
                        <a:t>N-2</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tc>
                  <a:txBody>
                    <a:bodyPr/>
                    <a:lstStyle/>
                    <a:p>
                      <a:pPr algn="ctr"/>
                      <a:r>
                        <a:rPr lang="en-US" altLang="zh-TW" sz="1050">
                          <a:solidFill>
                            <a:schemeClr val="tx2"/>
                          </a:solidFill>
                        </a:rPr>
                        <a:t>N/2</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8F8F8">
                        <a:alpha val="30196"/>
                      </a:srgbClr>
                    </a:solidFill>
                  </a:tcPr>
                </a:tc>
                <a:extLst>
                  <a:ext uri="{0D108BD9-81ED-4DB2-BD59-A6C34878D82A}">
                    <a16:rowId xmlns:a16="http://schemas.microsoft.com/office/drawing/2014/main" val="3313340318"/>
                  </a:ext>
                </a:extLst>
              </a:tr>
              <a:tr h="292721">
                <a:tc>
                  <a:txBody>
                    <a:bodyPr/>
                    <a:lstStyle/>
                    <a:p>
                      <a:pPr algn="ctr"/>
                      <a:r>
                        <a:rPr lang="en-US" altLang="zh-TW" sz="1050">
                          <a:solidFill>
                            <a:schemeClr val="tx2"/>
                          </a:solidFill>
                        </a:rPr>
                        <a:t>Protection</a:t>
                      </a: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gridSpan="3">
                  <a:txBody>
                    <a:bodyPr/>
                    <a:lstStyle/>
                    <a:p>
                      <a:pPr algn="ctr"/>
                      <a:r>
                        <a:rPr lang="en-US" altLang="zh-TW" sz="1050">
                          <a:solidFill>
                            <a:schemeClr val="tx2"/>
                          </a:solidFill>
                        </a:rPr>
                        <a:t>N/A</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hMerge="1">
                  <a:txBody>
                    <a:bodyPr/>
                    <a:lstStyle/>
                    <a:p>
                      <a:endParaRPr lang="zh-TW" altLang="en-US">
                        <a:solidFill>
                          <a:schemeClr val="bg1"/>
                        </a:solidFill>
                      </a:endParaRPr>
                    </a:p>
                  </a:txBody>
                  <a:tcPr/>
                </a:tc>
                <a:tc hMerge="1">
                  <a:txBody>
                    <a:bodyPr/>
                    <a:lstStyle/>
                    <a:p>
                      <a:endParaRPr lang="zh-TW" altLang="en-US">
                        <a:solidFill>
                          <a:schemeClr val="bg1"/>
                        </a:solidFill>
                      </a:endParaRPr>
                    </a:p>
                  </a:txBody>
                  <a:tcPr/>
                </a:tc>
                <a:tc>
                  <a:txBody>
                    <a:bodyPr/>
                    <a:lstStyle/>
                    <a:p>
                      <a:pPr algn="ctr"/>
                      <a:r>
                        <a:rPr lang="en-US" altLang="zh-TW" sz="1050">
                          <a:solidFill>
                            <a:schemeClr val="tx2"/>
                          </a:solidFill>
                        </a:rPr>
                        <a:t>High</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50">
                          <a:solidFill>
                            <a:schemeClr val="tx2"/>
                          </a:solidFill>
                        </a:rPr>
                        <a:t>Mid and lower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50">
                          <a:solidFill>
                            <a:schemeClr val="tx2"/>
                          </a:solidFill>
                        </a:rPr>
                        <a:t>Upper Mid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US" altLang="zh-TW" sz="1050">
                          <a:solidFill>
                            <a:schemeClr val="tx2"/>
                          </a:solidFill>
                        </a:rPr>
                        <a:t>Upper Mid</a:t>
                      </a: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880927976"/>
                  </a:ext>
                </a:extLst>
              </a:tr>
              <a:tr h="292721">
                <a:tc>
                  <a:txBody>
                    <a:bodyPr/>
                    <a:lstStyle/>
                    <a:p>
                      <a:pPr algn="ctr"/>
                      <a:r>
                        <a:rPr lang="en-US" altLang="zh-TW" sz="1050">
                          <a:solidFill>
                            <a:schemeClr val="tx2"/>
                          </a:solidFill>
                        </a:rPr>
                        <a:t>Performance</a:t>
                      </a:r>
                      <a:endParaRPr lang="zh-TW" altLang="en-US" sz="1050">
                        <a:solidFill>
                          <a:schemeClr val="tx2"/>
                        </a:solidFill>
                      </a:endParaRPr>
                    </a:p>
                  </a:txBody>
                  <a:tcPr anchor="ctr">
                    <a:lnL w="9525" cap="flat" cmpd="sng">
                      <a:noFill/>
                      <a:prstDash val="solid"/>
                      <a:round/>
                      <a:headEnd type="none" w="sm" len="sm"/>
                      <a:tailEnd type="none" w="sm" len="sm"/>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gridSpan="2">
                  <a:txBody>
                    <a:bodyPr/>
                    <a:lstStyle/>
                    <a:p>
                      <a:pPr algn="ctr"/>
                      <a:r>
                        <a:rPr lang="en-US" altLang="zh-TW" sz="1050">
                          <a:solidFill>
                            <a:schemeClr val="tx2"/>
                          </a:solidFill>
                        </a:rPr>
                        <a:t>Single</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hMerge="1">
                  <a:txBody>
                    <a:bodyPr/>
                    <a:lstStyle/>
                    <a:p>
                      <a:pPr algn="ctr"/>
                      <a:r>
                        <a:rPr lang="en-US" altLang="zh-TW">
                          <a:solidFill>
                            <a:schemeClr val="bg1"/>
                          </a:solidFill>
                        </a:rPr>
                        <a:t>N</a:t>
                      </a:r>
                      <a:endParaRPr lang="zh-TW" altLang="en-US">
                        <a:solidFill>
                          <a:schemeClr val="bg1"/>
                        </a:solidFill>
                      </a:endParaRPr>
                    </a:p>
                  </a:txBody>
                  <a:tcPr/>
                </a:tc>
                <a:tc>
                  <a:txBody>
                    <a:bodyPr/>
                    <a:lstStyle/>
                    <a:p>
                      <a:pPr algn="ctr"/>
                      <a:r>
                        <a:rPr lang="en-US" altLang="zh-TW" sz="1050">
                          <a:solidFill>
                            <a:schemeClr val="tx2"/>
                          </a:solidFill>
                        </a:rPr>
                        <a:t>High</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050">
                          <a:solidFill>
                            <a:schemeClr val="tx2"/>
                          </a:solidFill>
                        </a:rPr>
                        <a:t>Single</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050">
                          <a:solidFill>
                            <a:schemeClr val="tx2"/>
                          </a:solidFill>
                        </a:rPr>
                        <a:t>Mid</a:t>
                      </a:r>
                      <a:endParaRPr lang="zh-TW" altLang="en-US" sz="1050">
                        <a:solidFill>
                          <a:schemeClr val="tx2"/>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algn="ctr"/>
                      <a:r>
                        <a:rPr lang="en-US" altLang="zh-TW" sz="1050">
                          <a:solidFill>
                            <a:schemeClr val="tx2"/>
                          </a:solidFill>
                        </a:rPr>
                        <a:t>Mid and lower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050">
                          <a:solidFill>
                            <a:schemeClr val="tx2"/>
                          </a:solidFill>
                        </a:rPr>
                        <a:t>Upper Mid</a:t>
                      </a:r>
                    </a:p>
                  </a:txBody>
                  <a:tcPr anchor="ctr">
                    <a:lnL w="635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228050677"/>
                  </a:ext>
                </a:extLst>
              </a:tr>
            </a:tbl>
          </a:graphicData>
        </a:graphic>
      </p:graphicFrame>
      <p:pic>
        <p:nvPicPr>
          <p:cNvPr id="10" name="圖片 9">
            <a:extLst>
              <a:ext uri="{FF2B5EF4-FFF2-40B4-BE49-F238E27FC236}">
                <a16:creationId xmlns:a16="http://schemas.microsoft.com/office/drawing/2014/main" id="{CDA412B9-E0EA-43CB-A787-4F65D87ED3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4363" y="1580327"/>
            <a:ext cx="362369" cy="362369"/>
          </a:xfrm>
          <a:prstGeom prst="rect">
            <a:avLst/>
          </a:prstGeom>
        </p:spPr>
      </p:pic>
      <p:pic>
        <p:nvPicPr>
          <p:cNvPr id="11" name="圖片 10">
            <a:extLst>
              <a:ext uri="{FF2B5EF4-FFF2-40B4-BE49-F238E27FC236}">
                <a16:creationId xmlns:a16="http://schemas.microsoft.com/office/drawing/2014/main" id="{CAAFD431-9E98-4130-B77B-84AEFE6D0C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4855" y="1580327"/>
            <a:ext cx="362369" cy="362369"/>
          </a:xfrm>
          <a:prstGeom prst="rect">
            <a:avLst/>
          </a:prstGeom>
        </p:spPr>
      </p:pic>
      <p:grpSp>
        <p:nvGrpSpPr>
          <p:cNvPr id="6" name="群組 5">
            <a:extLst>
              <a:ext uri="{FF2B5EF4-FFF2-40B4-BE49-F238E27FC236}">
                <a16:creationId xmlns:a16="http://schemas.microsoft.com/office/drawing/2014/main" id="{F9FE582A-D8F6-922B-0A31-9C7E54FC8CEE}"/>
              </a:ext>
            </a:extLst>
          </p:cNvPr>
          <p:cNvGrpSpPr/>
          <p:nvPr/>
        </p:nvGrpSpPr>
        <p:grpSpPr>
          <a:xfrm>
            <a:off x="476674" y="764223"/>
            <a:ext cx="816104" cy="816104"/>
            <a:chOff x="481148" y="750139"/>
            <a:chExt cx="900000" cy="900000"/>
          </a:xfrm>
        </p:grpSpPr>
        <p:pic>
          <p:nvPicPr>
            <p:cNvPr id="14" name="圖片 13">
              <a:extLst>
                <a:ext uri="{FF2B5EF4-FFF2-40B4-BE49-F238E27FC236}">
                  <a16:creationId xmlns:a16="http://schemas.microsoft.com/office/drawing/2014/main" id="{5EFB309C-38B2-4055-FE09-2EBF9F81A593}"/>
                </a:ext>
              </a:extLst>
            </p:cNvPr>
            <p:cNvPicPr>
              <a:picLocks/>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0800000">
              <a:off x="481148" y="750139"/>
              <a:ext cx="900000" cy="900000"/>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圖形 15">
              <a:extLst>
                <a:ext uri="{FF2B5EF4-FFF2-40B4-BE49-F238E27FC236}">
                  <a16:creationId xmlns:a16="http://schemas.microsoft.com/office/drawing/2014/main" id="{8BB322DA-C850-8C47-24E3-08255B4ED27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4173" y="896154"/>
              <a:ext cx="587806" cy="597442"/>
            </a:xfrm>
            <a:prstGeom prst="rect">
              <a:avLst/>
            </a:prstGeom>
          </p:spPr>
        </p:pic>
      </p:grpSp>
    </p:spTree>
    <p:extLst>
      <p:ext uri="{BB962C8B-B14F-4D97-AF65-F5344CB8AC3E}">
        <p14:creationId xmlns:p14="http://schemas.microsoft.com/office/powerpoint/2010/main" val="3519694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994" y="182080"/>
            <a:ext cx="8991006" cy="642167"/>
          </a:xfrm>
        </p:spPr>
        <p:txBody>
          <a:bodyPr/>
          <a:lstStyle/>
          <a:p>
            <a:pPr algn="l"/>
            <a:r>
              <a:rPr lang="en-US" altLang="zh-TW" sz="2400">
                <a:latin typeface="Arial" panose="020B0604020202020204" pitchFamily="34" charset="0"/>
                <a:ea typeface="微軟正黑體" panose="020B0604030504040204" pitchFamily="34" charset="-120"/>
                <a:cs typeface="+mn-ea"/>
                <a:sym typeface="Arial" panose="020B0604020202020204" pitchFamily="34" charset="0"/>
              </a:rPr>
              <a:t>Dual 2.5 GbE Network ports are enterprise network standard</a:t>
            </a: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1" name="文字方塊 40">
            <a:extLst>
              <a:ext uri="{FF2B5EF4-FFF2-40B4-BE49-F238E27FC236}">
                <a16:creationId xmlns:a16="http://schemas.microsoft.com/office/drawing/2014/main" id="{4143B032-5714-40F9-9590-43BD9D05C64B}"/>
              </a:ext>
            </a:extLst>
          </p:cNvPr>
          <p:cNvSpPr txBox="1"/>
          <p:nvPr/>
        </p:nvSpPr>
        <p:spPr>
          <a:xfrm>
            <a:off x="1406498" y="1390229"/>
            <a:ext cx="2157473" cy="1212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800" b="1">
                <a:solidFill>
                  <a:srgbClr val="744922"/>
                </a:solidFill>
                <a:ea typeface="微軟正黑體"/>
                <a:cs typeface="+mn-ea"/>
                <a:sym typeface="Arial" panose="020B0604020202020204" pitchFamily="34" charset="0"/>
              </a:rPr>
              <a:t>Dual 2.5 GbE Network ports </a:t>
            </a:r>
          </a:p>
          <a:p>
            <a:pPr>
              <a:lnSpc>
                <a:spcPct val="130000"/>
              </a:lnSpc>
              <a:spcBef>
                <a:spcPts val="600"/>
              </a:spcBef>
            </a:pPr>
            <a:endParaRPr lang="zh-TW" altLang="en-US" sz="1800" b="1">
              <a:solidFill>
                <a:srgbClr val="744922"/>
              </a:solidFill>
              <a:ea typeface="微軟正黑體"/>
              <a:cs typeface="+mn-ea"/>
              <a:sym typeface="Arial" panose="020B0604020202020204" pitchFamily="34" charset="0"/>
            </a:endParaRPr>
          </a:p>
        </p:txBody>
      </p:sp>
      <p:sp>
        <p:nvSpPr>
          <p:cNvPr id="40" name="文字方塊 39">
            <a:extLst>
              <a:ext uri="{FF2B5EF4-FFF2-40B4-BE49-F238E27FC236}">
                <a16:creationId xmlns:a16="http://schemas.microsoft.com/office/drawing/2014/main" id="{7916C880-8C3B-430E-B4EA-D918BF251897}"/>
              </a:ext>
            </a:extLst>
          </p:cNvPr>
          <p:cNvSpPr txBox="1"/>
          <p:nvPr/>
        </p:nvSpPr>
        <p:spPr>
          <a:xfrm>
            <a:off x="6110459" y="3383853"/>
            <a:ext cx="2408768" cy="3560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
              <a:lnSpc>
                <a:spcPct val="130000"/>
              </a:lnSpc>
              <a:spcBef>
                <a:spcPts val="600"/>
              </a:spcBef>
            </a:pPr>
            <a:r>
              <a:rPr lang="fr-FR" altLang="zh-TW" sz="1600" b="1">
                <a:solidFill>
                  <a:srgbClr val="744922"/>
                </a:solidFill>
                <a:ea typeface="微軟正黑體"/>
                <a:cs typeface="+mn-ea"/>
                <a:sym typeface="Arial" panose="020B0604020202020204" pitchFamily="34" charset="0"/>
              </a:rPr>
              <a:t>2 x 2.5 GbE</a:t>
            </a:r>
          </a:p>
        </p:txBody>
      </p:sp>
      <p:pic>
        <p:nvPicPr>
          <p:cNvPr id="6" name="圖片 5" descr="一張含有 電子用品 的圖片&#10;&#10;自動產生的描述">
            <a:extLst>
              <a:ext uri="{FF2B5EF4-FFF2-40B4-BE49-F238E27FC236}">
                <a16:creationId xmlns:a16="http://schemas.microsoft.com/office/drawing/2014/main" id="{531E7449-1188-4FE6-BAE0-C6D31FE3A3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01245" y="760806"/>
            <a:ext cx="1631175" cy="4074576"/>
          </a:xfrm>
          <a:prstGeom prst="rect">
            <a:avLst/>
          </a:prstGeom>
        </p:spPr>
      </p:pic>
      <p:sp>
        <p:nvSpPr>
          <p:cNvPr id="21" name="矩形 20">
            <a:extLst>
              <a:ext uri="{FF2B5EF4-FFF2-40B4-BE49-F238E27FC236}">
                <a16:creationId xmlns:a16="http://schemas.microsoft.com/office/drawing/2014/main" id="{ECCCD80A-0165-45BE-842B-F63CB9E6A572}"/>
              </a:ext>
            </a:extLst>
          </p:cNvPr>
          <p:cNvSpPr/>
          <p:nvPr/>
        </p:nvSpPr>
        <p:spPr>
          <a:xfrm>
            <a:off x="4742884" y="1831394"/>
            <a:ext cx="533635" cy="455120"/>
          </a:xfrm>
          <a:prstGeom prst="rect">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D44B746B-FD74-4E7F-A24D-11BA026AB1A2}"/>
              </a:ext>
            </a:extLst>
          </p:cNvPr>
          <p:cNvSpPr/>
          <p:nvPr/>
        </p:nvSpPr>
        <p:spPr>
          <a:xfrm>
            <a:off x="4742884" y="3091916"/>
            <a:ext cx="533635" cy="455120"/>
          </a:xfrm>
          <a:prstGeom prst="rect">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tx1"/>
              </a:solidFill>
            </a:endParaRPr>
          </a:p>
        </p:txBody>
      </p:sp>
      <p:cxnSp>
        <p:nvCxnSpPr>
          <p:cNvPr id="12" name="接點: 肘形 11">
            <a:extLst>
              <a:ext uri="{FF2B5EF4-FFF2-40B4-BE49-F238E27FC236}">
                <a16:creationId xmlns:a16="http://schemas.microsoft.com/office/drawing/2014/main" id="{DB0D98D5-87D8-44B4-BA37-C7EB75ED67F7}"/>
              </a:ext>
            </a:extLst>
          </p:cNvPr>
          <p:cNvCxnSpPr>
            <a:stCxn id="21" idx="3"/>
          </p:cNvCxnSpPr>
          <p:nvPr/>
        </p:nvCxnSpPr>
        <p:spPr>
          <a:xfrm>
            <a:off x="5276519" y="2058954"/>
            <a:ext cx="1459208" cy="544364"/>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接點: 肘形 15">
            <a:extLst>
              <a:ext uri="{FF2B5EF4-FFF2-40B4-BE49-F238E27FC236}">
                <a16:creationId xmlns:a16="http://schemas.microsoft.com/office/drawing/2014/main" id="{CCA086E2-94BC-4EB1-AEFD-9A4050103B24}"/>
              </a:ext>
            </a:extLst>
          </p:cNvPr>
          <p:cNvCxnSpPr>
            <a:stCxn id="22" idx="3"/>
          </p:cNvCxnSpPr>
          <p:nvPr/>
        </p:nvCxnSpPr>
        <p:spPr>
          <a:xfrm flipV="1">
            <a:off x="5276519" y="2602356"/>
            <a:ext cx="1452566" cy="717121"/>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圖片 12">
            <a:extLst>
              <a:ext uri="{FF2B5EF4-FFF2-40B4-BE49-F238E27FC236}">
                <a16:creationId xmlns:a16="http://schemas.microsoft.com/office/drawing/2014/main" id="{AD60E6A6-1A27-2AE3-2C6A-21763655A412}"/>
              </a:ext>
            </a:extLst>
          </p:cNvPr>
          <p:cNvPicPr>
            <a:picLocks/>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0800000">
            <a:off x="463343" y="1338700"/>
            <a:ext cx="900000" cy="900000"/>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圖形 13">
            <a:extLst>
              <a:ext uri="{FF2B5EF4-FFF2-40B4-BE49-F238E27FC236}">
                <a16:creationId xmlns:a16="http://schemas.microsoft.com/office/drawing/2014/main" id="{C5F2295A-AAD5-856C-6382-A615D4D1ED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4583" y="1484597"/>
            <a:ext cx="691217" cy="598019"/>
          </a:xfrm>
          <a:prstGeom prst="rect">
            <a:avLst/>
          </a:prstGeom>
        </p:spPr>
      </p:pic>
      <p:sp>
        <p:nvSpPr>
          <p:cNvPr id="18" name="文字方塊 17">
            <a:extLst>
              <a:ext uri="{FF2B5EF4-FFF2-40B4-BE49-F238E27FC236}">
                <a16:creationId xmlns:a16="http://schemas.microsoft.com/office/drawing/2014/main" id="{4EA588F1-0292-E4F0-7486-1650A91D645F}"/>
              </a:ext>
            </a:extLst>
          </p:cNvPr>
          <p:cNvSpPr txBox="1"/>
          <p:nvPr/>
        </p:nvSpPr>
        <p:spPr>
          <a:xfrm>
            <a:off x="412217" y="2311550"/>
            <a:ext cx="3097200" cy="1829925"/>
          </a:xfrm>
          <a:prstGeom prst="rect">
            <a:avLst/>
          </a:prstGeom>
          <a:noFill/>
        </p:spPr>
        <p:txBody>
          <a:bodyPr wrap="square">
            <a:spAutoFit/>
          </a:bodyPr>
          <a:lstStyle/>
          <a:p>
            <a:pPr>
              <a:lnSpc>
                <a:spcPct val="130000"/>
              </a:lnSpc>
              <a:spcBef>
                <a:spcPts val="600"/>
              </a:spcBef>
            </a:pPr>
            <a:r>
              <a:rPr lang="en-US" altLang="zh-TW" sz="11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The general network 1GbE network speed can no longer fit the basic storage needs of today's enterprises. Therefore, the new TS-410E NAS is standard equipped with two 2.5 GbE network ports. In addition, through Port </a:t>
            </a:r>
            <a:r>
              <a:rPr lang="en-US" altLang="zh-TW" sz="1100" err="1">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Trunking</a:t>
            </a:r>
            <a:r>
              <a:rPr lang="en-US" altLang="zh-TW" sz="11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 network link aggregation, the NAS can provide up to 5 Gbps data transmission bandwidth in a multi-client environment.</a:t>
            </a:r>
          </a:p>
        </p:txBody>
      </p:sp>
      <p:pic>
        <p:nvPicPr>
          <p:cNvPr id="25" name="圖片 24" descr="一張含有 電子用品 的圖片&#10;&#10;自動產生的描述">
            <a:extLst>
              <a:ext uri="{FF2B5EF4-FFF2-40B4-BE49-F238E27FC236}">
                <a16:creationId xmlns:a16="http://schemas.microsoft.com/office/drawing/2014/main" id="{C082FB42-4725-4622-BFF3-A91996576E4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6427" t="26275" r="45014" b="62555"/>
          <a:stretch/>
        </p:blipFill>
        <p:spPr>
          <a:xfrm>
            <a:off x="6587705" y="2010127"/>
            <a:ext cx="1454276" cy="1186384"/>
          </a:xfrm>
          <a:prstGeom prst="rect">
            <a:avLst/>
          </a:prstGeom>
          <a:scene3d>
            <a:camera prst="orthographicFront">
              <a:rot lat="0" lon="0" rev="5400000"/>
            </a:camera>
            <a:lightRig rig="threePt" dir="t"/>
          </a:scene3d>
        </p:spPr>
      </p:pic>
      <p:sp>
        <p:nvSpPr>
          <p:cNvPr id="19" name="矩形 18">
            <a:extLst>
              <a:ext uri="{FF2B5EF4-FFF2-40B4-BE49-F238E27FC236}">
                <a16:creationId xmlns:a16="http://schemas.microsoft.com/office/drawing/2014/main" id="{5195E72E-ADB3-DC9D-B9C6-A8EA57FE73B7}"/>
              </a:ext>
            </a:extLst>
          </p:cNvPr>
          <p:cNvSpPr/>
          <p:nvPr/>
        </p:nvSpPr>
        <p:spPr>
          <a:xfrm>
            <a:off x="6706124" y="1876213"/>
            <a:ext cx="1208516" cy="1443264"/>
          </a:xfrm>
          <a:prstGeom prst="rect">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481889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60F9B703-E22B-4837-989C-01B91E6B1EFF}"/>
              </a:ext>
            </a:extLst>
          </p:cNvPr>
          <p:cNvSpPr/>
          <p:nvPr/>
        </p:nvSpPr>
        <p:spPr>
          <a:xfrm>
            <a:off x="527043" y="3538026"/>
            <a:ext cx="629262" cy="630988"/>
          </a:xfrm>
          <a:prstGeom prst="roundRect">
            <a:avLst>
              <a:gd name="adj" fmla="val 9592"/>
            </a:avLst>
          </a:prstGeom>
          <a:noFill/>
          <a:ln w="12700">
            <a:solidFill>
              <a:srgbClr val="1E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圓角 42">
            <a:extLst>
              <a:ext uri="{FF2B5EF4-FFF2-40B4-BE49-F238E27FC236}">
                <a16:creationId xmlns:a16="http://schemas.microsoft.com/office/drawing/2014/main" id="{34C09408-D7C9-B38A-0D9B-3774FE36F5E3}"/>
              </a:ext>
            </a:extLst>
          </p:cNvPr>
          <p:cNvSpPr/>
          <p:nvPr/>
        </p:nvSpPr>
        <p:spPr>
          <a:xfrm>
            <a:off x="3483801" y="3538026"/>
            <a:ext cx="629262" cy="630988"/>
          </a:xfrm>
          <a:prstGeom prst="roundRect">
            <a:avLst>
              <a:gd name="adj" fmla="val 9592"/>
            </a:avLst>
          </a:prstGeom>
          <a:noFill/>
          <a:ln w="12700">
            <a:solidFill>
              <a:srgbClr val="1E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圓角 43">
            <a:extLst>
              <a:ext uri="{FF2B5EF4-FFF2-40B4-BE49-F238E27FC236}">
                <a16:creationId xmlns:a16="http://schemas.microsoft.com/office/drawing/2014/main" id="{BEE77F3A-B65B-0284-151C-21FE4FA936C5}"/>
              </a:ext>
            </a:extLst>
          </p:cNvPr>
          <p:cNvSpPr/>
          <p:nvPr/>
        </p:nvSpPr>
        <p:spPr>
          <a:xfrm>
            <a:off x="2498215" y="3538026"/>
            <a:ext cx="629262" cy="630988"/>
          </a:xfrm>
          <a:prstGeom prst="roundRect">
            <a:avLst>
              <a:gd name="adj" fmla="val 9592"/>
            </a:avLst>
          </a:prstGeom>
          <a:noFill/>
          <a:ln w="12700">
            <a:solidFill>
              <a:srgbClr val="1E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圓角 44">
            <a:extLst>
              <a:ext uri="{FF2B5EF4-FFF2-40B4-BE49-F238E27FC236}">
                <a16:creationId xmlns:a16="http://schemas.microsoft.com/office/drawing/2014/main" id="{3FDBF8D7-9F31-3B65-E8C0-72767AA5135B}"/>
              </a:ext>
            </a:extLst>
          </p:cNvPr>
          <p:cNvSpPr/>
          <p:nvPr/>
        </p:nvSpPr>
        <p:spPr>
          <a:xfrm>
            <a:off x="1512629" y="3538026"/>
            <a:ext cx="629262" cy="630988"/>
          </a:xfrm>
          <a:prstGeom prst="roundRect">
            <a:avLst>
              <a:gd name="adj" fmla="val 9592"/>
            </a:avLst>
          </a:prstGeom>
          <a:noFill/>
          <a:ln w="12700">
            <a:solidFill>
              <a:srgbClr val="1E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 name="圖片 29" descr="一張含有 電子用品 的圖片&#10;&#10;自動產生的描述">
            <a:extLst>
              <a:ext uri="{FF2B5EF4-FFF2-40B4-BE49-F238E27FC236}">
                <a16:creationId xmlns:a16="http://schemas.microsoft.com/office/drawing/2014/main" id="{B8AE184A-79B7-4B49-06C2-5E8539818D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3462" y="760806"/>
            <a:ext cx="1631175" cy="4074576"/>
          </a:xfrm>
          <a:prstGeom prst="rect">
            <a:avLst/>
          </a:prstGeom>
        </p:spPr>
      </p:pic>
      <p:sp>
        <p:nvSpPr>
          <p:cNvPr id="2" name="標題 1"/>
          <p:cNvSpPr>
            <a:spLocks noGrp="1"/>
          </p:cNvSpPr>
          <p:nvPr>
            <p:ph type="title"/>
          </p:nvPr>
        </p:nvSpPr>
        <p:spPr/>
        <p:txBody>
          <a:bodyPr>
            <a:normAutofit fontScale="90000"/>
          </a:bodyPr>
          <a:lstStyle/>
          <a:p>
            <a:pPr algn="l"/>
            <a:r>
              <a:rPr lang="sv-SE" altLang="zh-TW">
                <a:latin typeface="Arial" panose="020B0604020202020204" pitchFamily="34" charset="0"/>
                <a:ea typeface="微軟正黑體" panose="020B0604030504040204" pitchFamily="34" charset="-120"/>
                <a:cs typeface="+mn-ea"/>
                <a:sym typeface="Arial" panose="020B0604020202020204" pitchFamily="34" charset="0"/>
              </a:rPr>
              <a:t>4 ports USB 3.2 Gen 2 (10Gbps) </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0" name="文字方塊 39">
            <a:extLst>
              <a:ext uri="{FF2B5EF4-FFF2-40B4-BE49-F238E27FC236}">
                <a16:creationId xmlns:a16="http://schemas.microsoft.com/office/drawing/2014/main" id="{7916C880-8C3B-430E-B4EA-D918BF251897}"/>
              </a:ext>
            </a:extLst>
          </p:cNvPr>
          <p:cNvSpPr txBox="1"/>
          <p:nvPr/>
        </p:nvSpPr>
        <p:spPr>
          <a:xfrm>
            <a:off x="6423826" y="3302538"/>
            <a:ext cx="2028525" cy="355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fontAlgn="b">
              <a:lnSpc>
                <a:spcPct val="130000"/>
              </a:lnSpc>
              <a:spcBef>
                <a:spcPts val="600"/>
              </a:spcBef>
              <a:defRPr sz="1800" b="1">
                <a:solidFill>
                  <a:srgbClr val="744922"/>
                </a:solidFill>
                <a:ea typeface="微軟正黑體"/>
                <a:cs typeface="+mn-ea"/>
              </a:defRPr>
            </a:lvl1pPr>
          </a:lstStyle>
          <a:p>
            <a:pPr algn="ctr"/>
            <a:r>
              <a:rPr lang="fr-FR" altLang="zh-TW" sz="1600">
                <a:sym typeface="Arial" panose="020B0604020202020204" pitchFamily="34" charset="0"/>
              </a:rPr>
              <a:t>USB 3.2 Gen 2 port</a:t>
            </a:r>
          </a:p>
        </p:txBody>
      </p:sp>
      <p:sp>
        <p:nvSpPr>
          <p:cNvPr id="41" name="文字方塊 40">
            <a:extLst>
              <a:ext uri="{FF2B5EF4-FFF2-40B4-BE49-F238E27FC236}">
                <a16:creationId xmlns:a16="http://schemas.microsoft.com/office/drawing/2014/main" id="{4143B032-5714-40F9-9590-43BD9D05C64B}"/>
              </a:ext>
            </a:extLst>
          </p:cNvPr>
          <p:cNvSpPr txBox="1"/>
          <p:nvPr/>
        </p:nvSpPr>
        <p:spPr>
          <a:xfrm>
            <a:off x="1326392" y="1318481"/>
            <a:ext cx="2869492" cy="8520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800" b="1">
                <a:solidFill>
                  <a:srgbClr val="744922"/>
                </a:solidFill>
                <a:ea typeface="微軟正黑體"/>
                <a:cs typeface="+mn-ea"/>
                <a:sym typeface="Arial" panose="020B0604020202020204" pitchFamily="34" charset="0"/>
              </a:rPr>
              <a:t>4 ports USB 3.2 Gen 2</a:t>
            </a:r>
          </a:p>
          <a:p>
            <a:pPr>
              <a:lnSpc>
                <a:spcPct val="130000"/>
              </a:lnSpc>
              <a:spcBef>
                <a:spcPts val="600"/>
              </a:spcBef>
            </a:pPr>
            <a:endParaRPr lang="zh-TW" altLang="en-US" sz="1800" b="1">
              <a:solidFill>
                <a:srgbClr val="744922"/>
              </a:solidFill>
              <a:ea typeface="微軟正黑體"/>
              <a:cs typeface="+mn-ea"/>
              <a:sym typeface="Arial" panose="020B0604020202020204" pitchFamily="34" charset="0"/>
            </a:endParaRPr>
          </a:p>
        </p:txBody>
      </p:sp>
      <p:sp>
        <p:nvSpPr>
          <p:cNvPr id="11" name="文字方塊 10">
            <a:extLst>
              <a:ext uri="{FF2B5EF4-FFF2-40B4-BE49-F238E27FC236}">
                <a16:creationId xmlns:a16="http://schemas.microsoft.com/office/drawing/2014/main" id="{76E20080-C65F-4846-B8A5-36CC04E4CD0F}"/>
              </a:ext>
            </a:extLst>
          </p:cNvPr>
          <p:cNvSpPr txBox="1"/>
          <p:nvPr/>
        </p:nvSpPr>
        <p:spPr>
          <a:xfrm>
            <a:off x="2503370" y="3892997"/>
            <a:ext cx="619881" cy="307777"/>
          </a:xfrm>
          <a:prstGeom prst="rect">
            <a:avLst/>
          </a:prstGeom>
          <a:noFill/>
        </p:spPr>
        <p:txBody>
          <a:bodyPr wrap="square" rtlCol="0">
            <a:spAutoFit/>
          </a:bodyPr>
          <a:lstStyle/>
          <a:p>
            <a:pPr algn="ctr"/>
            <a:r>
              <a:rPr lang="en-US" altLang="zh-TW" b="1"/>
              <a:t>UPS</a:t>
            </a:r>
            <a:endParaRPr lang="zh-TW" altLang="en-US" b="1"/>
          </a:p>
        </p:txBody>
      </p:sp>
      <p:pic>
        <p:nvPicPr>
          <p:cNvPr id="29" name="圖片 28" descr="一張含有 電子用品 的圖片&#10;&#10;自動產生的描述">
            <a:extLst>
              <a:ext uri="{FF2B5EF4-FFF2-40B4-BE49-F238E27FC236}">
                <a16:creationId xmlns:a16="http://schemas.microsoft.com/office/drawing/2014/main" id="{BC25231D-7800-41C7-9CC7-D72B4864EA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5733" t="37768" r="44510" b="42505"/>
          <a:stretch/>
        </p:blipFill>
        <p:spPr>
          <a:xfrm>
            <a:off x="6855187" y="1965000"/>
            <a:ext cx="1165804" cy="1473428"/>
          </a:xfrm>
          <a:prstGeom prst="rect">
            <a:avLst/>
          </a:prstGeom>
          <a:scene3d>
            <a:camera prst="orthographicFront">
              <a:rot lat="0" lon="0" rev="5400000"/>
            </a:camera>
            <a:lightRig rig="threePt" dir="t"/>
          </a:scene3d>
        </p:spPr>
      </p:pic>
      <p:sp>
        <p:nvSpPr>
          <p:cNvPr id="26" name="文字方塊 25">
            <a:extLst>
              <a:ext uri="{FF2B5EF4-FFF2-40B4-BE49-F238E27FC236}">
                <a16:creationId xmlns:a16="http://schemas.microsoft.com/office/drawing/2014/main" id="{C8E28A02-47A4-1556-F9F5-01B17C606C0E}"/>
              </a:ext>
            </a:extLst>
          </p:cNvPr>
          <p:cNvSpPr txBox="1"/>
          <p:nvPr/>
        </p:nvSpPr>
        <p:spPr>
          <a:xfrm>
            <a:off x="345439" y="2054206"/>
            <a:ext cx="4320607" cy="1271823"/>
          </a:xfrm>
          <a:prstGeom prst="rect">
            <a:avLst/>
          </a:prstGeom>
          <a:noFill/>
        </p:spPr>
        <p:txBody>
          <a:bodyPr wrap="square">
            <a:spAutoFit/>
          </a:bodyPr>
          <a:lstStyle/>
          <a:p>
            <a:pPr>
              <a:lnSpc>
                <a:spcPct val="130000"/>
              </a:lnSpc>
              <a:spcBef>
                <a:spcPts val="600"/>
              </a:spcBef>
            </a:pPr>
            <a:r>
              <a:rPr lang="en-US" altLang="zh-TW" sz="10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In addition to connecting to QNAP TL USB JBOD for capacity expansion or backup, it provides a smoother file transfer experience than a general NAS. You can use HDMI to connect the screen, and the USB interface can also be connected to a keyboard and mouse to operate directly or as a PC. It can also be connected to a UPS to keep the system continue. A sufficient number of USB ports to meet the needs of various situations.</a:t>
            </a:r>
            <a:endParaRPr lang="zh-TW" altLang="zh-TW" sz="7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8" name="圖片 27">
            <a:extLst>
              <a:ext uri="{FF2B5EF4-FFF2-40B4-BE49-F238E27FC236}">
                <a16:creationId xmlns:a16="http://schemas.microsoft.com/office/drawing/2014/main" id="{8FE273C4-3DE1-74BC-F393-BF7C17ADDED6}"/>
              </a:ext>
            </a:extLst>
          </p:cNvPr>
          <p:cNvPicPr>
            <a:picLocks/>
          </p:cNvPicPr>
          <p:nvPr/>
        </p:nvPicPr>
        <p:blipFill>
          <a:blip r:embed="rId5"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0800000">
            <a:off x="380685" y="1106129"/>
            <a:ext cx="900000" cy="900000"/>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矩形 30">
            <a:extLst>
              <a:ext uri="{FF2B5EF4-FFF2-40B4-BE49-F238E27FC236}">
                <a16:creationId xmlns:a16="http://schemas.microsoft.com/office/drawing/2014/main" id="{B3BCB00B-C79E-F7E8-2414-F7A6CA31E37A}"/>
              </a:ext>
            </a:extLst>
          </p:cNvPr>
          <p:cNvSpPr/>
          <p:nvPr/>
        </p:nvSpPr>
        <p:spPr>
          <a:xfrm>
            <a:off x="5405101" y="2282614"/>
            <a:ext cx="533635" cy="8128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2" name="接點: 肘形 31">
            <a:extLst>
              <a:ext uri="{FF2B5EF4-FFF2-40B4-BE49-F238E27FC236}">
                <a16:creationId xmlns:a16="http://schemas.microsoft.com/office/drawing/2014/main" id="{397D7F58-E193-A58B-2767-E2C85185C1EB}"/>
              </a:ext>
            </a:extLst>
          </p:cNvPr>
          <p:cNvCxnSpPr>
            <a:cxnSpLocks/>
            <a:stCxn id="31" idx="3"/>
          </p:cNvCxnSpPr>
          <p:nvPr/>
        </p:nvCxnSpPr>
        <p:spPr>
          <a:xfrm>
            <a:off x="5938736" y="2689014"/>
            <a:ext cx="753317" cy="12700"/>
          </a:xfrm>
          <a:prstGeom prst="bentConnector3">
            <a:avLst>
              <a:gd name="adj1" fmla="val 548"/>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12" name="圖形 11">
            <a:extLst>
              <a:ext uri="{FF2B5EF4-FFF2-40B4-BE49-F238E27FC236}">
                <a16:creationId xmlns:a16="http://schemas.microsoft.com/office/drawing/2014/main" id="{59626065-AA7F-A62E-BC66-AEECB9FA74A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4659" y="1404795"/>
            <a:ext cx="717866" cy="302668"/>
          </a:xfrm>
          <a:prstGeom prst="rect">
            <a:avLst/>
          </a:prstGeom>
        </p:spPr>
      </p:pic>
      <p:pic>
        <p:nvPicPr>
          <p:cNvPr id="55" name="圖形 54">
            <a:extLst>
              <a:ext uri="{FF2B5EF4-FFF2-40B4-BE49-F238E27FC236}">
                <a16:creationId xmlns:a16="http://schemas.microsoft.com/office/drawing/2014/main" id="{62B7B56F-414C-EEEA-85DE-9A9FFFF75B5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7691" y="3617957"/>
            <a:ext cx="482812" cy="520364"/>
          </a:xfrm>
          <a:prstGeom prst="rect">
            <a:avLst/>
          </a:prstGeom>
        </p:spPr>
      </p:pic>
      <p:grpSp>
        <p:nvGrpSpPr>
          <p:cNvPr id="59" name="群組 58">
            <a:extLst>
              <a:ext uri="{FF2B5EF4-FFF2-40B4-BE49-F238E27FC236}">
                <a16:creationId xmlns:a16="http://schemas.microsoft.com/office/drawing/2014/main" id="{8C6258F6-67FC-189E-DD7D-3D56BE6E38D8}"/>
              </a:ext>
            </a:extLst>
          </p:cNvPr>
          <p:cNvGrpSpPr/>
          <p:nvPr/>
        </p:nvGrpSpPr>
        <p:grpSpPr>
          <a:xfrm>
            <a:off x="3500573" y="3625586"/>
            <a:ext cx="605716" cy="471236"/>
            <a:chOff x="3420367" y="3706507"/>
            <a:chExt cx="642974" cy="500222"/>
          </a:xfrm>
        </p:grpSpPr>
        <p:sp>
          <p:nvSpPr>
            <p:cNvPr id="27" name="文字方塊 26">
              <a:extLst>
                <a:ext uri="{FF2B5EF4-FFF2-40B4-BE49-F238E27FC236}">
                  <a16:creationId xmlns:a16="http://schemas.microsoft.com/office/drawing/2014/main" id="{F5153364-0B69-4E19-BAF5-73F985FE5BFB}"/>
                </a:ext>
              </a:extLst>
            </p:cNvPr>
            <p:cNvSpPr txBox="1"/>
            <p:nvPr/>
          </p:nvSpPr>
          <p:spPr>
            <a:xfrm>
              <a:off x="3420367" y="3818118"/>
              <a:ext cx="642974" cy="276999"/>
            </a:xfrm>
            <a:prstGeom prst="rect">
              <a:avLst/>
            </a:prstGeom>
            <a:noFill/>
          </p:spPr>
          <p:txBody>
            <a:bodyPr wrap="square" rtlCol="0">
              <a:spAutoFit/>
            </a:bodyPr>
            <a:lstStyle/>
            <a:p>
              <a:r>
                <a:rPr lang="en-US" altLang="zh-TW" sz="1100" b="1"/>
                <a:t>JBOD</a:t>
              </a:r>
              <a:endParaRPr lang="zh-TW" altLang="en-US" sz="1100" b="1"/>
            </a:p>
          </p:txBody>
        </p:sp>
        <p:pic>
          <p:nvPicPr>
            <p:cNvPr id="58" name="圖形 57">
              <a:extLst>
                <a:ext uri="{FF2B5EF4-FFF2-40B4-BE49-F238E27FC236}">
                  <a16:creationId xmlns:a16="http://schemas.microsoft.com/office/drawing/2014/main" id="{D17B530F-5C70-2FA2-3006-F12C5913977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459495" y="3706507"/>
              <a:ext cx="551171" cy="500222"/>
            </a:xfrm>
            <a:prstGeom prst="rect">
              <a:avLst/>
            </a:prstGeom>
          </p:spPr>
        </p:pic>
      </p:grpSp>
      <p:pic>
        <p:nvPicPr>
          <p:cNvPr id="65" name="圖形 64">
            <a:extLst>
              <a:ext uri="{FF2B5EF4-FFF2-40B4-BE49-F238E27FC236}">
                <a16:creationId xmlns:a16="http://schemas.microsoft.com/office/drawing/2014/main" id="{D82FAB5E-9FB8-2206-8E8B-252DDF3C78AF}"/>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560096" y="3695860"/>
            <a:ext cx="527573" cy="322911"/>
          </a:xfrm>
          <a:prstGeom prst="rect">
            <a:avLst/>
          </a:prstGeom>
        </p:spPr>
      </p:pic>
      <p:pic>
        <p:nvPicPr>
          <p:cNvPr id="67" name="圖形 66">
            <a:extLst>
              <a:ext uri="{FF2B5EF4-FFF2-40B4-BE49-F238E27FC236}">
                <a16:creationId xmlns:a16="http://schemas.microsoft.com/office/drawing/2014/main" id="{2CD29C5D-23C9-29D8-07DD-A6D6FE92EFB7}"/>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696995" y="3589997"/>
            <a:ext cx="246576" cy="363139"/>
          </a:xfrm>
          <a:prstGeom prst="rect">
            <a:avLst/>
          </a:prstGeom>
        </p:spPr>
      </p:pic>
      <p:sp>
        <p:nvSpPr>
          <p:cNvPr id="68" name="矩形 67">
            <a:extLst>
              <a:ext uri="{FF2B5EF4-FFF2-40B4-BE49-F238E27FC236}">
                <a16:creationId xmlns:a16="http://schemas.microsoft.com/office/drawing/2014/main" id="{31470C76-38E0-0EB4-5478-BB82CD631720}"/>
              </a:ext>
            </a:extLst>
          </p:cNvPr>
          <p:cNvSpPr/>
          <p:nvPr/>
        </p:nvSpPr>
        <p:spPr>
          <a:xfrm>
            <a:off x="6702737" y="2123116"/>
            <a:ext cx="1462516" cy="115402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71594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en-US" altLang="zh-TW">
                <a:latin typeface="Arial" panose="020B0604020202020204" pitchFamily="34" charset="0"/>
                <a:ea typeface="微軟正黑體" panose="020B0604030504040204" pitchFamily="34" charset="-120"/>
                <a:cs typeface="+mn-ea"/>
                <a:sym typeface="Arial" panose="020B0604020202020204" pitchFamily="34" charset="0"/>
              </a:rPr>
              <a:t>Support HDMI 4K screen output</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1" name="文字方塊 40">
            <a:extLst>
              <a:ext uri="{FF2B5EF4-FFF2-40B4-BE49-F238E27FC236}">
                <a16:creationId xmlns:a16="http://schemas.microsoft.com/office/drawing/2014/main" id="{4143B032-5714-40F9-9590-43BD9D05C64B}"/>
              </a:ext>
            </a:extLst>
          </p:cNvPr>
          <p:cNvSpPr txBox="1"/>
          <p:nvPr/>
        </p:nvSpPr>
        <p:spPr>
          <a:xfrm>
            <a:off x="286011" y="1876814"/>
            <a:ext cx="5128103" cy="700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05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The HDMI connects to the screen as a monitor. When USB connects to a keyboard and mouse simultaneously, it can use as a PC, and the </a:t>
            </a:r>
            <a:r>
              <a:rPr lang="en-US" altLang="zh-TW" sz="1050" err="1">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HybridDesk</a:t>
            </a:r>
            <a:r>
              <a:rPr lang="en-US" altLang="zh-TW" sz="105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 Station can install to turn it into a home theater.</a:t>
            </a:r>
            <a:endParaRPr lang="zh-TW" sz="8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 name="圖片 4">
            <a:extLst>
              <a:ext uri="{FF2B5EF4-FFF2-40B4-BE49-F238E27FC236}">
                <a16:creationId xmlns:a16="http://schemas.microsoft.com/office/drawing/2014/main" id="{4680CF8C-03D1-4A0E-A17D-FBA9330FCB9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2994" y="2826175"/>
            <a:ext cx="2125336" cy="1416890"/>
          </a:xfrm>
          <a:prstGeom prst="rect">
            <a:avLst/>
          </a:prstGeom>
          <a:ln>
            <a:noFill/>
          </a:ln>
          <a:effectLst>
            <a:softEdge rad="112500"/>
          </a:effectLst>
        </p:spPr>
      </p:pic>
      <p:grpSp>
        <p:nvGrpSpPr>
          <p:cNvPr id="10" name="群組 9">
            <a:extLst>
              <a:ext uri="{FF2B5EF4-FFF2-40B4-BE49-F238E27FC236}">
                <a16:creationId xmlns:a16="http://schemas.microsoft.com/office/drawing/2014/main" id="{F62C165A-7B7C-46B2-BA7C-1A8C2E34F9D9}"/>
              </a:ext>
            </a:extLst>
          </p:cNvPr>
          <p:cNvGrpSpPr/>
          <p:nvPr/>
        </p:nvGrpSpPr>
        <p:grpSpPr>
          <a:xfrm>
            <a:off x="2195988" y="2942749"/>
            <a:ext cx="2808352" cy="1763406"/>
            <a:chOff x="4754878" y="2273495"/>
            <a:chExt cx="4167373" cy="2714348"/>
          </a:xfrm>
        </p:grpSpPr>
        <p:pic>
          <p:nvPicPr>
            <p:cNvPr id="11" name="圖片 10">
              <a:extLst>
                <a:ext uri="{FF2B5EF4-FFF2-40B4-BE49-F238E27FC236}">
                  <a16:creationId xmlns:a16="http://schemas.microsoft.com/office/drawing/2014/main" id="{D93F5B6A-57AA-4B2D-94EE-15F8B9A7A4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4878" y="2273495"/>
              <a:ext cx="4167373" cy="2714348"/>
            </a:xfrm>
            <a:prstGeom prst="rect">
              <a:avLst/>
            </a:prstGeom>
          </p:spPr>
        </p:pic>
        <p:sp>
          <p:nvSpPr>
            <p:cNvPr id="12" name="矩形 11">
              <a:extLst>
                <a:ext uri="{FF2B5EF4-FFF2-40B4-BE49-F238E27FC236}">
                  <a16:creationId xmlns:a16="http://schemas.microsoft.com/office/drawing/2014/main" id="{2F6280FD-54A9-4DA3-975B-5FEAF020615E}"/>
                </a:ext>
              </a:extLst>
            </p:cNvPr>
            <p:cNvSpPr/>
            <p:nvPr/>
          </p:nvSpPr>
          <p:spPr>
            <a:xfrm>
              <a:off x="4810573" y="2326752"/>
              <a:ext cx="4063552" cy="238581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5" name="圖片 14" descr="一張含有 文字, 室內, 電子用品, 顯示 的圖片&#10;&#10;自動產生的描述">
              <a:extLst>
                <a:ext uri="{FF2B5EF4-FFF2-40B4-BE49-F238E27FC236}">
                  <a16:creationId xmlns:a16="http://schemas.microsoft.com/office/drawing/2014/main" id="{71BE4475-29E8-45B6-B5DF-71FBC70C16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671" t="5501" r="9010" b="11855"/>
            <a:stretch/>
          </p:blipFill>
          <p:spPr>
            <a:xfrm>
              <a:off x="4810573" y="2321041"/>
              <a:ext cx="4063552" cy="2345159"/>
            </a:xfrm>
            <a:prstGeom prst="rect">
              <a:avLst/>
            </a:prstGeom>
            <a:effectLst/>
          </p:spPr>
        </p:pic>
      </p:grpSp>
      <p:pic>
        <p:nvPicPr>
          <p:cNvPr id="18" name="圖片 17" descr="一張含有 電子用品 的圖片&#10;&#10;自動產生的描述">
            <a:extLst>
              <a:ext uri="{FF2B5EF4-FFF2-40B4-BE49-F238E27FC236}">
                <a16:creationId xmlns:a16="http://schemas.microsoft.com/office/drawing/2014/main" id="{6D95C26F-B8A1-4B3E-91AB-DEC0B707DFF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6706" t="19198" r="45555" b="73003"/>
          <a:stretch/>
        </p:blipFill>
        <p:spPr>
          <a:xfrm>
            <a:off x="6920145" y="1825324"/>
            <a:ext cx="1667342" cy="1050245"/>
          </a:xfrm>
          <a:prstGeom prst="rect">
            <a:avLst/>
          </a:prstGeom>
          <a:scene3d>
            <a:camera prst="orthographicFront">
              <a:rot lat="0" lon="0" rev="5400000"/>
            </a:camera>
            <a:lightRig rig="threePt" dir="t"/>
          </a:scene3d>
        </p:spPr>
      </p:pic>
      <p:sp>
        <p:nvSpPr>
          <p:cNvPr id="13" name="文字方塊 12">
            <a:extLst>
              <a:ext uri="{FF2B5EF4-FFF2-40B4-BE49-F238E27FC236}">
                <a16:creationId xmlns:a16="http://schemas.microsoft.com/office/drawing/2014/main" id="{877D7909-6A74-3DEF-6791-0DC6872A7536}"/>
              </a:ext>
            </a:extLst>
          </p:cNvPr>
          <p:cNvSpPr txBox="1"/>
          <p:nvPr/>
        </p:nvSpPr>
        <p:spPr>
          <a:xfrm>
            <a:off x="1231720" y="1169333"/>
            <a:ext cx="4632611" cy="776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600" b="1">
                <a:solidFill>
                  <a:srgbClr val="744922"/>
                </a:solidFill>
                <a:ea typeface="微軟正黑體"/>
                <a:cs typeface="+mn-ea"/>
                <a:sym typeface="Arial" panose="020B0604020202020204" pitchFamily="34" charset="0"/>
              </a:rPr>
              <a:t>HDMI monitor output with 4K resolution</a:t>
            </a:r>
          </a:p>
          <a:p>
            <a:pPr>
              <a:lnSpc>
                <a:spcPct val="130000"/>
              </a:lnSpc>
              <a:spcBef>
                <a:spcPts val="600"/>
              </a:spcBef>
            </a:pPr>
            <a:endParaRPr lang="zh-TW" altLang="en-US" sz="1600" b="1">
              <a:solidFill>
                <a:srgbClr val="744922"/>
              </a:solidFill>
              <a:ea typeface="微軟正黑體"/>
              <a:cs typeface="+mn-ea"/>
              <a:sym typeface="Arial" panose="020B0604020202020204" pitchFamily="34" charset="0"/>
            </a:endParaRPr>
          </a:p>
        </p:txBody>
      </p:sp>
      <p:pic>
        <p:nvPicPr>
          <p:cNvPr id="14" name="圖片 13">
            <a:extLst>
              <a:ext uri="{FF2B5EF4-FFF2-40B4-BE49-F238E27FC236}">
                <a16:creationId xmlns:a16="http://schemas.microsoft.com/office/drawing/2014/main" id="{295D53BF-2EE5-18B7-5D91-A996BDF73589}"/>
              </a:ext>
            </a:extLst>
          </p:cNvPr>
          <p:cNvPicPr>
            <a:picLocks/>
          </p:cNvPicPr>
          <p:nvPr/>
        </p:nvPicPr>
        <p:blipFill>
          <a:blip r:embed="rId7"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0800000">
            <a:off x="286013" y="961757"/>
            <a:ext cx="900000" cy="900000"/>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圖片 19" descr="一張含有 電子用品 的圖片&#10;&#10;自動產生的描述">
            <a:extLst>
              <a:ext uri="{FF2B5EF4-FFF2-40B4-BE49-F238E27FC236}">
                <a16:creationId xmlns:a16="http://schemas.microsoft.com/office/drawing/2014/main" id="{3E8B2B68-BBCE-BA80-BCFF-43D8189A79B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68792" y="760806"/>
            <a:ext cx="1631175" cy="4074576"/>
          </a:xfrm>
          <a:prstGeom prst="rect">
            <a:avLst/>
          </a:prstGeom>
        </p:spPr>
      </p:pic>
      <p:sp>
        <p:nvSpPr>
          <p:cNvPr id="21" name="矩形 20">
            <a:extLst>
              <a:ext uri="{FF2B5EF4-FFF2-40B4-BE49-F238E27FC236}">
                <a16:creationId xmlns:a16="http://schemas.microsoft.com/office/drawing/2014/main" id="{A0DBFF7B-52E0-CF42-820A-AC3EAF746A2D}"/>
              </a:ext>
            </a:extLst>
          </p:cNvPr>
          <p:cNvSpPr/>
          <p:nvPr/>
        </p:nvSpPr>
        <p:spPr>
          <a:xfrm>
            <a:off x="5871105" y="1553284"/>
            <a:ext cx="533635" cy="302609"/>
          </a:xfrm>
          <a:prstGeom prst="rect">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tx1"/>
              </a:solidFill>
            </a:endParaRPr>
          </a:p>
        </p:txBody>
      </p:sp>
      <p:cxnSp>
        <p:nvCxnSpPr>
          <p:cNvPr id="22" name="接點: 肘形 21">
            <a:extLst>
              <a:ext uri="{FF2B5EF4-FFF2-40B4-BE49-F238E27FC236}">
                <a16:creationId xmlns:a16="http://schemas.microsoft.com/office/drawing/2014/main" id="{A2C6473B-1087-3E8B-EB46-3C2B2BFDC1B2}"/>
              </a:ext>
            </a:extLst>
          </p:cNvPr>
          <p:cNvCxnSpPr>
            <a:cxnSpLocks/>
          </p:cNvCxnSpPr>
          <p:nvPr/>
        </p:nvCxnSpPr>
        <p:spPr>
          <a:xfrm>
            <a:off x="6411514" y="1704589"/>
            <a:ext cx="819020" cy="241470"/>
          </a:xfrm>
          <a:prstGeom prst="bentConnector3">
            <a:avLst>
              <a:gd name="adj1" fmla="val 9879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61CF8E03-61E5-55E9-E305-3FF36DE9B306}"/>
              </a:ext>
            </a:extLst>
          </p:cNvPr>
          <p:cNvSpPr/>
          <p:nvPr/>
        </p:nvSpPr>
        <p:spPr>
          <a:xfrm>
            <a:off x="7220181" y="1522413"/>
            <a:ext cx="1073766" cy="1661054"/>
          </a:xfrm>
          <a:prstGeom prst="rect">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25" name="圖形 24">
            <a:extLst>
              <a:ext uri="{FF2B5EF4-FFF2-40B4-BE49-F238E27FC236}">
                <a16:creationId xmlns:a16="http://schemas.microsoft.com/office/drawing/2014/main" id="{203143D5-79F3-3CCC-AF89-8CF9CF6FA1C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59747" y="1286776"/>
            <a:ext cx="747770" cy="302669"/>
          </a:xfrm>
          <a:prstGeom prst="rect">
            <a:avLst/>
          </a:prstGeom>
        </p:spPr>
      </p:pic>
      <p:pic>
        <p:nvPicPr>
          <p:cNvPr id="4" name="圖片 3">
            <a:extLst>
              <a:ext uri="{FF2B5EF4-FFF2-40B4-BE49-F238E27FC236}">
                <a16:creationId xmlns:a16="http://schemas.microsoft.com/office/drawing/2014/main" id="{4986F354-77C4-E4FF-DD97-F557B4DF6C6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61830" y="2611783"/>
            <a:ext cx="720000" cy="72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9897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0C804C-D556-042F-0F72-45B8BDEC31E9}"/>
              </a:ext>
            </a:extLst>
          </p:cNvPr>
          <p:cNvSpPr>
            <a:spLocks noGrp="1"/>
          </p:cNvSpPr>
          <p:nvPr>
            <p:ph type="title" idx="4294967295"/>
          </p:nvPr>
        </p:nvSpPr>
        <p:spPr>
          <a:xfrm>
            <a:off x="3697228" y="139696"/>
            <a:ext cx="5365812" cy="641350"/>
          </a:xfrm>
          <a:prstGeom prst="rect">
            <a:avLst/>
          </a:prstGeom>
        </p:spPr>
        <p:txBody>
          <a:bodyPr/>
          <a:lstStyle/>
          <a:p>
            <a:r>
              <a:rPr lang="en-US" altLang="zh-TW" sz="2800" b="1">
                <a:latin typeface="+mj-lt"/>
                <a:sym typeface="Arial" panose="020B0604020202020204" pitchFamily="34" charset="0"/>
              </a:rPr>
              <a:t>Supports four SATA SSD slots</a:t>
            </a:r>
            <a:br>
              <a:rPr lang="zh-TW" altLang="en-US" sz="2800" b="1">
                <a:latin typeface="+mj-lt"/>
                <a:sym typeface="Arial" panose="020B0604020202020204" pitchFamily="34" charset="0"/>
              </a:rPr>
            </a:br>
            <a:endParaRPr lang="zh-TW" altLang="en-US" sz="2800" b="1">
              <a:latin typeface="+mj-lt"/>
            </a:endParaRPr>
          </a:p>
        </p:txBody>
      </p:sp>
      <p:pic>
        <p:nvPicPr>
          <p:cNvPr id="6" name="圖片 5" descr="一張含有 電子用品, 電腦 的圖片&#10;&#10;自動產生的描述">
            <a:extLst>
              <a:ext uri="{FF2B5EF4-FFF2-40B4-BE49-F238E27FC236}">
                <a16:creationId xmlns:a16="http://schemas.microsoft.com/office/drawing/2014/main" id="{F2091C59-7B83-4EAC-B361-54A5DE448C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291" r="20132"/>
          <a:stretch/>
        </p:blipFill>
        <p:spPr>
          <a:xfrm>
            <a:off x="3308773" y="2066271"/>
            <a:ext cx="2346960" cy="2844446"/>
          </a:xfrm>
          <a:prstGeom prst="rect">
            <a:avLst/>
          </a:prstGeom>
        </p:spPr>
      </p:pic>
      <p:sp>
        <p:nvSpPr>
          <p:cNvPr id="3" name="梯形 2">
            <a:extLst>
              <a:ext uri="{FF2B5EF4-FFF2-40B4-BE49-F238E27FC236}">
                <a16:creationId xmlns:a16="http://schemas.microsoft.com/office/drawing/2014/main" id="{AB774249-191B-6949-B139-BC7CF01BFE3C}"/>
              </a:ext>
            </a:extLst>
          </p:cNvPr>
          <p:cNvSpPr/>
          <p:nvPr/>
        </p:nvSpPr>
        <p:spPr>
          <a:xfrm rot="16200000">
            <a:off x="4650910" y="2396896"/>
            <a:ext cx="3040812" cy="1695473"/>
          </a:xfrm>
          <a:prstGeom prst="trapezoid">
            <a:avLst>
              <a:gd name="adj" fmla="val 36312"/>
            </a:avLst>
          </a:prstGeom>
          <a:gradFill flip="none" rotWithShape="1">
            <a:gsLst>
              <a:gs pos="0">
                <a:schemeClr val="accent1">
                  <a:shade val="30000"/>
                  <a:satMod val="115000"/>
                  <a:alpha val="0"/>
                </a:schemeClr>
              </a:gs>
              <a:gs pos="50000">
                <a:schemeClr val="accent1">
                  <a:shade val="67500"/>
                  <a:satMod val="115000"/>
                  <a:alpha val="50000"/>
                </a:schemeClr>
              </a:gs>
              <a:gs pos="100000">
                <a:schemeClr val="accent1">
                  <a:shade val="100000"/>
                  <a:satMod val="11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descr="一張含有 文字, 電子用品, 電腦 的圖片&#10;&#10;自動產生的描述">
            <a:extLst>
              <a:ext uri="{FF2B5EF4-FFF2-40B4-BE49-F238E27FC236}">
                <a16:creationId xmlns:a16="http://schemas.microsoft.com/office/drawing/2014/main" id="{C1F968DC-266C-4030-8F79-26352F72C7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5839" r="37152"/>
          <a:stretch/>
        </p:blipFill>
        <p:spPr>
          <a:xfrm>
            <a:off x="6686896" y="910485"/>
            <a:ext cx="1728355" cy="4000232"/>
          </a:xfrm>
          <a:prstGeom prst="rect">
            <a:avLst/>
          </a:prstGeom>
        </p:spPr>
      </p:pic>
      <p:sp>
        <p:nvSpPr>
          <p:cNvPr id="33" name="橢圓 32">
            <a:extLst>
              <a:ext uri="{FF2B5EF4-FFF2-40B4-BE49-F238E27FC236}">
                <a16:creationId xmlns:a16="http://schemas.microsoft.com/office/drawing/2014/main" id="{B6F7095B-0E4F-4ACD-856C-88A14B21E484}"/>
              </a:ext>
            </a:extLst>
          </p:cNvPr>
          <p:cNvSpPr/>
          <p:nvPr/>
        </p:nvSpPr>
        <p:spPr>
          <a:xfrm>
            <a:off x="7814320" y="1918129"/>
            <a:ext cx="286247" cy="277871"/>
          </a:xfrm>
          <a:prstGeom prst="ellipse">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b="1">
                <a:solidFill>
                  <a:schemeClr val="accent1"/>
                </a:solidFill>
                <a:latin typeface="Arial" panose="020B0604020202020204" pitchFamily="34" charset="0"/>
                <a:ea typeface="微軟正黑體" panose="020B0604030504040204" pitchFamily="34" charset="-120"/>
                <a:cs typeface="+mn-ea"/>
              </a:rPr>
              <a:t>1</a:t>
            </a:r>
            <a:endParaRPr lang="zh-TW" altLang="en-US" b="1">
              <a:solidFill>
                <a:schemeClr val="accent1"/>
              </a:solidFill>
              <a:latin typeface="Arial" panose="020B0604020202020204" pitchFamily="34" charset="0"/>
              <a:ea typeface="微軟正黑體" panose="020B0604030504040204" pitchFamily="34" charset="-120"/>
              <a:cs typeface="+mn-ea"/>
            </a:endParaRPr>
          </a:p>
        </p:txBody>
      </p:sp>
      <p:sp>
        <p:nvSpPr>
          <p:cNvPr id="34" name="橢圓 33">
            <a:extLst>
              <a:ext uri="{FF2B5EF4-FFF2-40B4-BE49-F238E27FC236}">
                <a16:creationId xmlns:a16="http://schemas.microsoft.com/office/drawing/2014/main" id="{D7C8CB5D-855C-4DCF-B49B-712172079950}"/>
              </a:ext>
            </a:extLst>
          </p:cNvPr>
          <p:cNvSpPr/>
          <p:nvPr/>
        </p:nvSpPr>
        <p:spPr>
          <a:xfrm>
            <a:off x="7803814" y="3670166"/>
            <a:ext cx="286247" cy="277871"/>
          </a:xfrm>
          <a:prstGeom prst="ellipse">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b="1">
                <a:solidFill>
                  <a:schemeClr val="accent1"/>
                </a:solidFill>
                <a:latin typeface="Arial" panose="020B0604020202020204" pitchFamily="34" charset="0"/>
                <a:ea typeface="微軟正黑體" panose="020B0604030504040204" pitchFamily="34" charset="-120"/>
                <a:cs typeface="+mn-ea"/>
              </a:rPr>
              <a:t>2</a:t>
            </a:r>
            <a:endParaRPr lang="zh-TW" altLang="en-US" b="1">
              <a:solidFill>
                <a:schemeClr val="accent1"/>
              </a:solidFill>
              <a:latin typeface="Arial" panose="020B0604020202020204" pitchFamily="34" charset="0"/>
              <a:ea typeface="微軟正黑體" panose="020B0604030504040204" pitchFamily="34" charset="-120"/>
              <a:cs typeface="+mn-ea"/>
            </a:endParaRPr>
          </a:p>
        </p:txBody>
      </p:sp>
      <p:sp>
        <p:nvSpPr>
          <p:cNvPr id="36" name="橢圓 35">
            <a:extLst>
              <a:ext uri="{FF2B5EF4-FFF2-40B4-BE49-F238E27FC236}">
                <a16:creationId xmlns:a16="http://schemas.microsoft.com/office/drawing/2014/main" id="{C0B64407-689C-4FBF-986D-01D848EF60B8}"/>
              </a:ext>
            </a:extLst>
          </p:cNvPr>
          <p:cNvSpPr/>
          <p:nvPr/>
        </p:nvSpPr>
        <p:spPr>
          <a:xfrm>
            <a:off x="7478625" y="3670166"/>
            <a:ext cx="286247" cy="277871"/>
          </a:xfrm>
          <a:prstGeom prst="ellipse">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b="1">
                <a:solidFill>
                  <a:schemeClr val="accent1"/>
                </a:solidFill>
                <a:latin typeface="Arial" panose="020B0604020202020204" pitchFamily="34" charset="0"/>
                <a:ea typeface="微軟正黑體" panose="020B0604030504040204" pitchFamily="34" charset="-120"/>
                <a:cs typeface="+mn-ea"/>
              </a:rPr>
              <a:t>4</a:t>
            </a:r>
            <a:endParaRPr lang="zh-TW" altLang="en-US" b="1">
              <a:solidFill>
                <a:schemeClr val="accent1"/>
              </a:solidFill>
              <a:latin typeface="Arial" panose="020B0604020202020204" pitchFamily="34" charset="0"/>
              <a:ea typeface="微軟正黑體" panose="020B0604030504040204" pitchFamily="34" charset="-120"/>
              <a:cs typeface="+mn-ea"/>
            </a:endParaRPr>
          </a:p>
        </p:txBody>
      </p:sp>
      <p:sp>
        <p:nvSpPr>
          <p:cNvPr id="39" name="橢圓 38">
            <a:extLst>
              <a:ext uri="{FF2B5EF4-FFF2-40B4-BE49-F238E27FC236}">
                <a16:creationId xmlns:a16="http://schemas.microsoft.com/office/drawing/2014/main" id="{87E50FF7-F8DC-443E-A60F-D032E1E49759}"/>
              </a:ext>
            </a:extLst>
          </p:cNvPr>
          <p:cNvSpPr/>
          <p:nvPr/>
        </p:nvSpPr>
        <p:spPr>
          <a:xfrm>
            <a:off x="7499638" y="1918130"/>
            <a:ext cx="286247" cy="277871"/>
          </a:xfrm>
          <a:prstGeom prst="ellipse">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b="1">
                <a:solidFill>
                  <a:schemeClr val="accent1"/>
                </a:solidFill>
                <a:latin typeface="Arial" panose="020B0604020202020204" pitchFamily="34" charset="0"/>
                <a:ea typeface="微軟正黑體" panose="020B0604030504040204" pitchFamily="34" charset="-120"/>
                <a:cs typeface="+mn-ea"/>
              </a:rPr>
              <a:t>3</a:t>
            </a:r>
            <a:endParaRPr lang="zh-TW" altLang="en-US" b="1">
              <a:solidFill>
                <a:schemeClr val="accent1"/>
              </a:solidFill>
              <a:latin typeface="Arial" panose="020B0604020202020204" pitchFamily="34" charset="0"/>
              <a:ea typeface="微軟正黑體" panose="020B0604030504040204" pitchFamily="34" charset="-120"/>
              <a:cs typeface="+mn-ea"/>
            </a:endParaRPr>
          </a:p>
        </p:txBody>
      </p:sp>
      <p:sp>
        <p:nvSpPr>
          <p:cNvPr id="10" name="文字方塊 9">
            <a:extLst>
              <a:ext uri="{FF2B5EF4-FFF2-40B4-BE49-F238E27FC236}">
                <a16:creationId xmlns:a16="http://schemas.microsoft.com/office/drawing/2014/main" id="{52644A50-0BBE-9F61-F512-1E7DAED8A314}"/>
              </a:ext>
            </a:extLst>
          </p:cNvPr>
          <p:cNvSpPr txBox="1"/>
          <p:nvPr/>
        </p:nvSpPr>
        <p:spPr>
          <a:xfrm>
            <a:off x="4144470" y="630492"/>
            <a:ext cx="4994623" cy="3342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3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Four 2.5" SSD slots are visible after removing the front cover</a:t>
            </a:r>
          </a:p>
        </p:txBody>
      </p:sp>
      <p:pic>
        <p:nvPicPr>
          <p:cNvPr id="12" name="圖片 11">
            <a:extLst>
              <a:ext uri="{FF2B5EF4-FFF2-40B4-BE49-F238E27FC236}">
                <a16:creationId xmlns:a16="http://schemas.microsoft.com/office/drawing/2014/main" id="{56817513-651D-DFF7-B51A-13440066E12D}"/>
              </a:ext>
            </a:extLst>
          </p:cNvPr>
          <p:cNvPicPr>
            <a:picLocks/>
          </p:cNvPicPr>
          <p:nvPr/>
        </p:nvPicPr>
        <p:blipFill>
          <a:blip r:embed="rId5"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0800000">
            <a:off x="5929115" y="1030333"/>
            <a:ext cx="814184" cy="814184"/>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圖形 15">
            <a:extLst>
              <a:ext uri="{FF2B5EF4-FFF2-40B4-BE49-F238E27FC236}">
                <a16:creationId xmlns:a16="http://schemas.microsoft.com/office/drawing/2014/main" id="{05BCF4D5-8406-4FCF-2016-22C27E93598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12520" y="1119953"/>
            <a:ext cx="629262" cy="638870"/>
          </a:xfrm>
          <a:prstGeom prst="rect">
            <a:avLst/>
          </a:prstGeom>
        </p:spPr>
      </p:pic>
      <p:sp>
        <p:nvSpPr>
          <p:cNvPr id="5" name="文字方塊 4">
            <a:extLst>
              <a:ext uri="{FF2B5EF4-FFF2-40B4-BE49-F238E27FC236}">
                <a16:creationId xmlns:a16="http://schemas.microsoft.com/office/drawing/2014/main" id="{03E221FC-8D4F-7A5D-50D7-3C9957006E32}"/>
              </a:ext>
            </a:extLst>
          </p:cNvPr>
          <p:cNvSpPr txBox="1"/>
          <p:nvPr/>
        </p:nvSpPr>
        <p:spPr>
          <a:xfrm>
            <a:off x="4282048" y="1119953"/>
            <a:ext cx="1773190" cy="6991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lnSpc>
                <a:spcPct val="130000"/>
              </a:lnSpc>
              <a:spcBef>
                <a:spcPts val="600"/>
              </a:spcBef>
              <a:defRPr sz="1600" b="1">
                <a:solidFill>
                  <a:srgbClr val="744922"/>
                </a:solidFill>
                <a:ea typeface="微軟正黑體"/>
                <a:cs typeface="+mn-ea"/>
              </a:defRPr>
            </a:lvl1pPr>
          </a:lstStyle>
          <a:p>
            <a:r>
              <a:rPr lang="en-US" altLang="zh-TW"/>
              <a:t>Hot-swappable SATA slots</a:t>
            </a:r>
            <a:endParaRPr lang="zh-TW" altLang="en-US"/>
          </a:p>
        </p:txBody>
      </p:sp>
      <p:sp>
        <p:nvSpPr>
          <p:cNvPr id="14" name="矩形 13">
            <a:extLst>
              <a:ext uri="{FF2B5EF4-FFF2-40B4-BE49-F238E27FC236}">
                <a16:creationId xmlns:a16="http://schemas.microsoft.com/office/drawing/2014/main" id="{7CBD4883-5247-5363-8E6F-15FADF29F918}"/>
              </a:ext>
            </a:extLst>
          </p:cNvPr>
          <p:cNvSpPr/>
          <p:nvPr/>
        </p:nvSpPr>
        <p:spPr>
          <a:xfrm>
            <a:off x="5736899" y="2556955"/>
            <a:ext cx="1286470"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a:solidFill>
                  <a:schemeClr val="bg1"/>
                </a:solidFill>
                <a:latin typeface="Arial" panose="020B0604020202020204" pitchFamily="34" charset="0"/>
                <a:ea typeface="微軟正黑體" panose="020B0604030504040204" pitchFamily="34" charset="-120"/>
                <a:sym typeface="Arial" panose="020B0604020202020204" pitchFamily="34" charset="0"/>
              </a:rPr>
              <a:t>SSD LED 1~4</a:t>
            </a:r>
            <a:endParaRPr lang="zh-TW" altLang="en-US" sz="105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矩形 14">
            <a:extLst>
              <a:ext uri="{FF2B5EF4-FFF2-40B4-BE49-F238E27FC236}">
                <a16:creationId xmlns:a16="http://schemas.microsoft.com/office/drawing/2014/main" id="{50E17B60-9923-518A-DF26-4470A5024EBF}"/>
              </a:ext>
            </a:extLst>
          </p:cNvPr>
          <p:cNvSpPr/>
          <p:nvPr/>
        </p:nvSpPr>
        <p:spPr>
          <a:xfrm>
            <a:off x="5866965" y="4026534"/>
            <a:ext cx="1286470"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a:solidFill>
                  <a:schemeClr val="bg1"/>
                </a:solidFill>
                <a:latin typeface="Arial" panose="020B0604020202020204" pitchFamily="34" charset="0"/>
                <a:ea typeface="微軟正黑體" panose="020B0604030504040204" pitchFamily="34" charset="-120"/>
                <a:sym typeface="Arial" panose="020B0604020202020204" pitchFamily="34" charset="0"/>
              </a:rPr>
              <a:t>Status</a:t>
            </a:r>
            <a:endParaRPr lang="zh-TW" altLang="en-US" sz="105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 name="矩形 16">
            <a:extLst>
              <a:ext uri="{FF2B5EF4-FFF2-40B4-BE49-F238E27FC236}">
                <a16:creationId xmlns:a16="http://schemas.microsoft.com/office/drawing/2014/main" id="{03CDD518-1684-ACF3-5808-51D7D8D31C1A}"/>
              </a:ext>
            </a:extLst>
          </p:cNvPr>
          <p:cNvSpPr/>
          <p:nvPr/>
        </p:nvSpPr>
        <p:spPr>
          <a:xfrm>
            <a:off x="5929115" y="3832527"/>
            <a:ext cx="1286470" cy="23102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a:solidFill>
                  <a:schemeClr val="bg1"/>
                </a:solidFill>
                <a:latin typeface="Arial" panose="020B0604020202020204" pitchFamily="34" charset="0"/>
                <a:ea typeface="微軟正黑體" panose="020B0604030504040204" pitchFamily="34" charset="-120"/>
                <a:sym typeface="Arial" panose="020B0604020202020204" pitchFamily="34" charset="0"/>
              </a:rPr>
              <a:t>LAN</a:t>
            </a:r>
            <a:endParaRPr lang="zh-TW" altLang="en-US" sz="105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 name="矩形 17">
            <a:extLst>
              <a:ext uri="{FF2B5EF4-FFF2-40B4-BE49-F238E27FC236}">
                <a16:creationId xmlns:a16="http://schemas.microsoft.com/office/drawing/2014/main" id="{8613C675-0A26-AD8E-F9A4-B596F173CA1C}"/>
              </a:ext>
            </a:extLst>
          </p:cNvPr>
          <p:cNvSpPr/>
          <p:nvPr/>
        </p:nvSpPr>
        <p:spPr>
          <a:xfrm>
            <a:off x="5929115" y="2117391"/>
            <a:ext cx="1112467" cy="23093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TW" sz="1050">
                <a:solidFill>
                  <a:schemeClr val="bg1"/>
                </a:solidFill>
                <a:latin typeface="Arial" panose="020B0604020202020204" pitchFamily="34" charset="0"/>
                <a:ea typeface="微軟正黑體" panose="020B0604030504040204" pitchFamily="34" charset="-120"/>
                <a:sym typeface="Arial" panose="020B0604020202020204" pitchFamily="34" charset="0"/>
              </a:rPr>
              <a:t>reserved for engineering</a:t>
            </a:r>
            <a:endParaRPr lang="zh-TW" altLang="en-US" sz="105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9" name="直線接點 8">
            <a:extLst>
              <a:ext uri="{FF2B5EF4-FFF2-40B4-BE49-F238E27FC236}">
                <a16:creationId xmlns:a16="http://schemas.microsoft.com/office/drawing/2014/main" id="{BE3F3286-3800-3425-6A6E-482A8FB906A8}"/>
              </a:ext>
            </a:extLst>
          </p:cNvPr>
          <p:cNvCxnSpPr>
            <a:cxnSpLocks/>
          </p:cNvCxnSpPr>
          <p:nvPr/>
        </p:nvCxnSpPr>
        <p:spPr>
          <a:xfrm>
            <a:off x="6885107" y="2158608"/>
            <a:ext cx="46114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1729A3AD-851C-25B8-BD0E-63EDF6BBC02D}"/>
              </a:ext>
            </a:extLst>
          </p:cNvPr>
          <p:cNvCxnSpPr>
            <a:cxnSpLocks/>
          </p:cNvCxnSpPr>
          <p:nvPr/>
        </p:nvCxnSpPr>
        <p:spPr>
          <a:xfrm>
            <a:off x="6841737" y="2672465"/>
            <a:ext cx="311698"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9" name="群組 18">
            <a:extLst>
              <a:ext uri="{FF2B5EF4-FFF2-40B4-BE49-F238E27FC236}">
                <a16:creationId xmlns:a16="http://schemas.microsoft.com/office/drawing/2014/main" id="{550CB84A-C257-2DB9-42DF-135D8F75B682}"/>
              </a:ext>
            </a:extLst>
          </p:cNvPr>
          <p:cNvGrpSpPr/>
          <p:nvPr/>
        </p:nvGrpSpPr>
        <p:grpSpPr>
          <a:xfrm>
            <a:off x="6743299" y="3948037"/>
            <a:ext cx="410136" cy="194007"/>
            <a:chOff x="6841737" y="3948037"/>
            <a:chExt cx="311698" cy="194007"/>
          </a:xfrm>
        </p:grpSpPr>
        <p:cxnSp>
          <p:nvCxnSpPr>
            <p:cNvPr id="27" name="直線接點 26">
              <a:extLst>
                <a:ext uri="{FF2B5EF4-FFF2-40B4-BE49-F238E27FC236}">
                  <a16:creationId xmlns:a16="http://schemas.microsoft.com/office/drawing/2014/main" id="{2229C984-0E78-E419-A9E3-89292AE10460}"/>
                </a:ext>
              </a:extLst>
            </p:cNvPr>
            <p:cNvCxnSpPr>
              <a:cxnSpLocks/>
            </p:cNvCxnSpPr>
            <p:nvPr/>
          </p:nvCxnSpPr>
          <p:spPr>
            <a:xfrm>
              <a:off x="6841737" y="3948037"/>
              <a:ext cx="311698"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A657AEA6-F592-4000-9A8B-6305C3E4F874}"/>
                </a:ext>
              </a:extLst>
            </p:cNvPr>
            <p:cNvCxnSpPr>
              <a:cxnSpLocks/>
            </p:cNvCxnSpPr>
            <p:nvPr/>
          </p:nvCxnSpPr>
          <p:spPr>
            <a:xfrm>
              <a:off x="6841737" y="4142044"/>
              <a:ext cx="311698"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0" name="矩形 29">
            <a:extLst>
              <a:ext uri="{FF2B5EF4-FFF2-40B4-BE49-F238E27FC236}">
                <a16:creationId xmlns:a16="http://schemas.microsoft.com/office/drawing/2014/main" id="{E59DCC46-1809-A87B-15F4-A5FE8D49AE6B}"/>
              </a:ext>
            </a:extLst>
          </p:cNvPr>
          <p:cNvSpPr/>
          <p:nvPr/>
        </p:nvSpPr>
        <p:spPr>
          <a:xfrm>
            <a:off x="7163554" y="2343207"/>
            <a:ext cx="216702" cy="645299"/>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76580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電子用品 的圖片&#10;&#10;自動產生的描述">
            <a:extLst>
              <a:ext uri="{FF2B5EF4-FFF2-40B4-BE49-F238E27FC236}">
                <a16:creationId xmlns:a16="http://schemas.microsoft.com/office/drawing/2014/main" id="{2A75CFE0-1717-4381-9FB9-5E14449B1B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706" y="984952"/>
            <a:ext cx="1500294" cy="3514572"/>
          </a:xfrm>
          <a:prstGeom prst="rect">
            <a:avLst/>
          </a:prstGeom>
        </p:spPr>
      </p:pic>
      <p:pic>
        <p:nvPicPr>
          <p:cNvPr id="7" name="圖片 6" descr="一張含有 文字, 電子用品, 電腦 的圖片&#10;&#10;自動產生的描述">
            <a:extLst>
              <a:ext uri="{FF2B5EF4-FFF2-40B4-BE49-F238E27FC236}">
                <a16:creationId xmlns:a16="http://schemas.microsoft.com/office/drawing/2014/main" id="{8244F882-42BC-4865-915D-D2A9D2406B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42581" y="1017753"/>
            <a:ext cx="1591733" cy="3517696"/>
          </a:xfrm>
          <a:prstGeom prst="rect">
            <a:avLst/>
          </a:prstGeom>
        </p:spPr>
      </p:pic>
      <p:sp>
        <p:nvSpPr>
          <p:cNvPr id="8" name="矩形 7">
            <a:extLst>
              <a:ext uri="{FF2B5EF4-FFF2-40B4-BE49-F238E27FC236}">
                <a16:creationId xmlns:a16="http://schemas.microsoft.com/office/drawing/2014/main" id="{3AE9C754-BF26-462A-8AAC-A3A68AC813AD}"/>
              </a:ext>
            </a:extLst>
          </p:cNvPr>
          <p:cNvSpPr/>
          <p:nvPr/>
        </p:nvSpPr>
        <p:spPr>
          <a:xfrm>
            <a:off x="2343212" y="2258524"/>
            <a:ext cx="321862" cy="64529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24BEC16B-868D-4308-B6B6-AD391009E0D8}"/>
              </a:ext>
            </a:extLst>
          </p:cNvPr>
          <p:cNvSpPr/>
          <p:nvPr/>
        </p:nvSpPr>
        <p:spPr>
          <a:xfrm>
            <a:off x="0" y="4499524"/>
            <a:ext cx="9144000" cy="1963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lnSpc>
                <a:spcPct val="100000"/>
              </a:lnSpc>
              <a:spcBef>
                <a:spcPts val="0"/>
              </a:spcBef>
              <a:spcAft>
                <a:spcPts val="0"/>
              </a:spcAft>
              <a:buNone/>
            </a:pPr>
            <a:r>
              <a:rPr lang="en-US" altLang="zh-TW" sz="1000" b="0" i="0" u="none" strike="noStrike" cap="none" baseline="0">
                <a:solidFill>
                  <a:schemeClr val="bg1"/>
                </a:solidFill>
                <a:latin typeface="Arial" panose="020B0604020202020204" pitchFamily="34" charset="0"/>
                <a:ea typeface="微軟正黑體"/>
                <a:cs typeface="+mn-cs"/>
                <a:sym typeface="Arial" panose="020B0604020202020204" pitchFamily="34" charset="0"/>
              </a:rPr>
              <a:t>60 (H) x 180 (W) x 254 (D) mm / 2.36 (H) x 7.09 (W) x 10 (D) inch</a:t>
            </a:r>
            <a:endParaRPr lang="zh-TW" altLang="en-US" sz="1000"/>
          </a:p>
        </p:txBody>
      </p:sp>
      <p:sp>
        <p:nvSpPr>
          <p:cNvPr id="2" name="標題 1">
            <a:extLst>
              <a:ext uri="{FF2B5EF4-FFF2-40B4-BE49-F238E27FC236}">
                <a16:creationId xmlns:a16="http://schemas.microsoft.com/office/drawing/2014/main" id="{BAB2D4B7-2CEC-74B6-B0CC-2D0CB6A9AB54}"/>
              </a:ext>
            </a:extLst>
          </p:cNvPr>
          <p:cNvSpPr>
            <a:spLocks noGrp="1"/>
          </p:cNvSpPr>
          <p:nvPr>
            <p:ph type="title"/>
          </p:nvPr>
        </p:nvSpPr>
        <p:spPr/>
        <p:txBody>
          <a:bodyPr/>
          <a:lstStyle/>
          <a:p>
            <a:r>
              <a:rPr lang="en-US" altLang="zh-TW"/>
              <a:t>TS-410E  I/O</a:t>
            </a:r>
            <a:r>
              <a:rPr lang="zh-TW" altLang="en-US"/>
              <a:t> </a:t>
            </a:r>
            <a:r>
              <a:rPr lang="en-US" altLang="zh-TW"/>
              <a:t>and size</a:t>
            </a:r>
            <a:endParaRPr lang="zh-TW" altLang="en-US"/>
          </a:p>
        </p:txBody>
      </p:sp>
      <p:cxnSp>
        <p:nvCxnSpPr>
          <p:cNvPr id="5" name="直線接點 4">
            <a:extLst>
              <a:ext uri="{FF2B5EF4-FFF2-40B4-BE49-F238E27FC236}">
                <a16:creationId xmlns:a16="http://schemas.microsoft.com/office/drawing/2014/main" id="{6CB89B1F-C204-30FD-1B0D-510E949813BA}"/>
              </a:ext>
            </a:extLst>
          </p:cNvPr>
          <p:cNvCxnSpPr>
            <a:cxnSpLocks/>
          </p:cNvCxnSpPr>
          <p:nvPr/>
        </p:nvCxnSpPr>
        <p:spPr>
          <a:xfrm>
            <a:off x="2010843" y="2258523"/>
            <a:ext cx="332369" cy="1"/>
          </a:xfrm>
          <a:prstGeom prst="lin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sp>
        <p:nvSpPr>
          <p:cNvPr id="22" name="文字方塊 21">
            <a:extLst>
              <a:ext uri="{FF2B5EF4-FFF2-40B4-BE49-F238E27FC236}">
                <a16:creationId xmlns:a16="http://schemas.microsoft.com/office/drawing/2014/main" id="{01D474F8-96F0-FD94-BACB-393B347DF50C}"/>
              </a:ext>
            </a:extLst>
          </p:cNvPr>
          <p:cNvSpPr txBox="1"/>
          <p:nvPr/>
        </p:nvSpPr>
        <p:spPr>
          <a:xfrm>
            <a:off x="958883" y="3552584"/>
            <a:ext cx="959991" cy="307777"/>
          </a:xfrm>
          <a:prstGeom prst="rect">
            <a:avLst/>
          </a:prstGeom>
          <a:noFill/>
        </p:spPr>
        <p:txBody>
          <a:bodyPr wrap="square">
            <a:spAutoFit/>
          </a:bodyPr>
          <a:lstStyle/>
          <a:p>
            <a:pPr algn="r"/>
            <a:r>
              <a:rPr lang="en-US" altLang="zh-TW" b="1">
                <a:solidFill>
                  <a:schemeClr val="tx2"/>
                </a:solidFill>
                <a:ea typeface="新細明體"/>
              </a:rPr>
              <a:t>LAN</a:t>
            </a:r>
            <a:endParaRPr lang="zh-TW" altLang="en-US" b="1">
              <a:solidFill>
                <a:schemeClr val="tx2"/>
              </a:solidFill>
              <a:ea typeface="新細明體"/>
            </a:endParaRPr>
          </a:p>
        </p:txBody>
      </p:sp>
      <p:sp>
        <p:nvSpPr>
          <p:cNvPr id="23" name="文字方塊 22">
            <a:extLst>
              <a:ext uri="{FF2B5EF4-FFF2-40B4-BE49-F238E27FC236}">
                <a16:creationId xmlns:a16="http://schemas.microsoft.com/office/drawing/2014/main" id="{3704A8C6-F440-944A-EEE4-15850293603D}"/>
              </a:ext>
            </a:extLst>
          </p:cNvPr>
          <p:cNvSpPr txBox="1"/>
          <p:nvPr/>
        </p:nvSpPr>
        <p:spPr>
          <a:xfrm>
            <a:off x="685652" y="2120024"/>
            <a:ext cx="1325191" cy="307777"/>
          </a:xfrm>
          <a:prstGeom prst="rect">
            <a:avLst/>
          </a:prstGeom>
          <a:noFill/>
        </p:spPr>
        <p:txBody>
          <a:bodyPr wrap="square">
            <a:spAutoFit/>
          </a:bodyPr>
          <a:lstStyle/>
          <a:p>
            <a:pPr algn="r"/>
            <a:r>
              <a:rPr lang="en-US" altLang="zh-TW" b="1">
                <a:solidFill>
                  <a:schemeClr val="tx2"/>
                </a:solidFill>
                <a:ea typeface="新細明體"/>
              </a:rPr>
              <a:t>SSD LED 1~4</a:t>
            </a:r>
            <a:endParaRPr lang="zh-TW" altLang="en-US" b="1">
              <a:solidFill>
                <a:schemeClr val="tx2"/>
              </a:solidFill>
              <a:ea typeface="新細明體"/>
            </a:endParaRPr>
          </a:p>
        </p:txBody>
      </p:sp>
      <p:cxnSp>
        <p:nvCxnSpPr>
          <p:cNvPr id="24" name="直線接點 23">
            <a:extLst>
              <a:ext uri="{FF2B5EF4-FFF2-40B4-BE49-F238E27FC236}">
                <a16:creationId xmlns:a16="http://schemas.microsoft.com/office/drawing/2014/main" id="{3334B3C4-87D6-F33F-2931-652438F7009C}"/>
              </a:ext>
            </a:extLst>
          </p:cNvPr>
          <p:cNvCxnSpPr/>
          <p:nvPr/>
        </p:nvCxnSpPr>
        <p:spPr>
          <a:xfrm>
            <a:off x="1918874" y="3691084"/>
            <a:ext cx="424338" cy="0"/>
          </a:xfrm>
          <a:prstGeom prst="lin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sp>
        <p:nvSpPr>
          <p:cNvPr id="33" name="文字方塊 32">
            <a:extLst>
              <a:ext uri="{FF2B5EF4-FFF2-40B4-BE49-F238E27FC236}">
                <a16:creationId xmlns:a16="http://schemas.microsoft.com/office/drawing/2014/main" id="{B4976E34-2C69-3584-8686-E6315B4E3E85}"/>
              </a:ext>
            </a:extLst>
          </p:cNvPr>
          <p:cNvSpPr txBox="1"/>
          <p:nvPr/>
        </p:nvSpPr>
        <p:spPr>
          <a:xfrm>
            <a:off x="958883" y="3760333"/>
            <a:ext cx="959991" cy="307777"/>
          </a:xfrm>
          <a:prstGeom prst="rect">
            <a:avLst/>
          </a:prstGeom>
          <a:noFill/>
        </p:spPr>
        <p:txBody>
          <a:bodyPr wrap="square">
            <a:spAutoFit/>
          </a:bodyPr>
          <a:lstStyle/>
          <a:p>
            <a:pPr algn="r"/>
            <a:r>
              <a:rPr lang="en-US" altLang="zh-TW" b="1">
                <a:solidFill>
                  <a:schemeClr val="tx2"/>
                </a:solidFill>
                <a:ea typeface="新細明體"/>
              </a:rPr>
              <a:t>Status</a:t>
            </a:r>
          </a:p>
        </p:txBody>
      </p:sp>
      <p:cxnSp>
        <p:nvCxnSpPr>
          <p:cNvPr id="34" name="直線接點 33">
            <a:extLst>
              <a:ext uri="{FF2B5EF4-FFF2-40B4-BE49-F238E27FC236}">
                <a16:creationId xmlns:a16="http://schemas.microsoft.com/office/drawing/2014/main" id="{A300C061-F5BC-8650-FCDF-37671415B079}"/>
              </a:ext>
            </a:extLst>
          </p:cNvPr>
          <p:cNvCxnSpPr/>
          <p:nvPr/>
        </p:nvCxnSpPr>
        <p:spPr>
          <a:xfrm>
            <a:off x="1918874" y="3890897"/>
            <a:ext cx="424338" cy="0"/>
          </a:xfrm>
          <a:prstGeom prst="lin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6" name="直線接點 35">
            <a:extLst>
              <a:ext uri="{FF2B5EF4-FFF2-40B4-BE49-F238E27FC236}">
                <a16:creationId xmlns:a16="http://schemas.microsoft.com/office/drawing/2014/main" id="{747A25D7-D1D3-EC69-CBFD-2DD88BAE030A}"/>
              </a:ext>
            </a:extLst>
          </p:cNvPr>
          <p:cNvCxnSpPr>
            <a:cxnSpLocks/>
          </p:cNvCxnSpPr>
          <p:nvPr/>
        </p:nvCxnSpPr>
        <p:spPr>
          <a:xfrm>
            <a:off x="5383608" y="1598800"/>
            <a:ext cx="641272" cy="0"/>
          </a:xfrm>
          <a:prstGeom prst="lin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sp>
        <p:nvSpPr>
          <p:cNvPr id="39" name="文字方塊 38">
            <a:extLst>
              <a:ext uri="{FF2B5EF4-FFF2-40B4-BE49-F238E27FC236}">
                <a16:creationId xmlns:a16="http://schemas.microsoft.com/office/drawing/2014/main" id="{01E3494E-F7D2-7E1B-5270-B690D3AD32EB}"/>
              </a:ext>
            </a:extLst>
          </p:cNvPr>
          <p:cNvSpPr txBox="1"/>
          <p:nvPr/>
        </p:nvSpPr>
        <p:spPr>
          <a:xfrm>
            <a:off x="4058417" y="1460301"/>
            <a:ext cx="1325191" cy="307777"/>
          </a:xfrm>
          <a:prstGeom prst="rect">
            <a:avLst/>
          </a:prstGeom>
          <a:noFill/>
        </p:spPr>
        <p:txBody>
          <a:bodyPr wrap="square">
            <a:spAutoFit/>
          </a:bodyPr>
          <a:lstStyle/>
          <a:p>
            <a:pPr algn="r"/>
            <a:r>
              <a:rPr lang="en-US" altLang="zh-TW" b="1">
                <a:solidFill>
                  <a:schemeClr val="tx2"/>
                </a:solidFill>
                <a:ea typeface="新細明體"/>
              </a:rPr>
              <a:t>Power button</a:t>
            </a:r>
          </a:p>
        </p:txBody>
      </p:sp>
      <p:cxnSp>
        <p:nvCxnSpPr>
          <p:cNvPr id="40" name="直線接點 39">
            <a:extLst>
              <a:ext uri="{FF2B5EF4-FFF2-40B4-BE49-F238E27FC236}">
                <a16:creationId xmlns:a16="http://schemas.microsoft.com/office/drawing/2014/main" id="{C8BB74E2-A73D-3D3D-2B13-9688233EACC5}"/>
              </a:ext>
            </a:extLst>
          </p:cNvPr>
          <p:cNvCxnSpPr>
            <a:cxnSpLocks/>
          </p:cNvCxnSpPr>
          <p:nvPr/>
        </p:nvCxnSpPr>
        <p:spPr>
          <a:xfrm>
            <a:off x="5383608" y="1816981"/>
            <a:ext cx="495645" cy="0"/>
          </a:xfrm>
          <a:prstGeom prst="lin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sp>
        <p:nvSpPr>
          <p:cNvPr id="41" name="文字方塊 40">
            <a:extLst>
              <a:ext uri="{FF2B5EF4-FFF2-40B4-BE49-F238E27FC236}">
                <a16:creationId xmlns:a16="http://schemas.microsoft.com/office/drawing/2014/main" id="{E1B6ABF8-989B-0D9F-A99C-2F5C79AE31F1}"/>
              </a:ext>
            </a:extLst>
          </p:cNvPr>
          <p:cNvSpPr txBox="1"/>
          <p:nvPr/>
        </p:nvSpPr>
        <p:spPr>
          <a:xfrm>
            <a:off x="4058417" y="1678482"/>
            <a:ext cx="1325191" cy="307777"/>
          </a:xfrm>
          <a:prstGeom prst="rect">
            <a:avLst/>
          </a:prstGeom>
          <a:noFill/>
        </p:spPr>
        <p:txBody>
          <a:bodyPr wrap="square">
            <a:spAutoFit/>
          </a:bodyPr>
          <a:lstStyle/>
          <a:p>
            <a:pPr algn="r"/>
            <a:r>
              <a:rPr lang="en-US" altLang="zh-TW" b="1">
                <a:solidFill>
                  <a:schemeClr val="tx2"/>
                </a:solidFill>
                <a:ea typeface="新細明體"/>
              </a:rPr>
              <a:t>HDMI</a:t>
            </a:r>
          </a:p>
        </p:txBody>
      </p:sp>
      <p:sp>
        <p:nvSpPr>
          <p:cNvPr id="42" name="矩形 41">
            <a:extLst>
              <a:ext uri="{FF2B5EF4-FFF2-40B4-BE49-F238E27FC236}">
                <a16:creationId xmlns:a16="http://schemas.microsoft.com/office/drawing/2014/main" id="{6F016C4D-4972-E56F-9F08-AD685F5CB4CB}"/>
              </a:ext>
            </a:extLst>
          </p:cNvPr>
          <p:cNvSpPr/>
          <p:nvPr/>
        </p:nvSpPr>
        <p:spPr>
          <a:xfrm>
            <a:off x="5921066" y="2338103"/>
            <a:ext cx="442480" cy="64529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文字方塊 42">
            <a:extLst>
              <a:ext uri="{FF2B5EF4-FFF2-40B4-BE49-F238E27FC236}">
                <a16:creationId xmlns:a16="http://schemas.microsoft.com/office/drawing/2014/main" id="{A947224E-3765-9F72-FC91-5EFB77B25260}"/>
              </a:ext>
            </a:extLst>
          </p:cNvPr>
          <p:cNvSpPr txBox="1"/>
          <p:nvPr/>
        </p:nvSpPr>
        <p:spPr>
          <a:xfrm>
            <a:off x="4058417" y="2502215"/>
            <a:ext cx="1325191" cy="523220"/>
          </a:xfrm>
          <a:prstGeom prst="rect">
            <a:avLst/>
          </a:prstGeom>
          <a:noFill/>
        </p:spPr>
        <p:txBody>
          <a:bodyPr wrap="square">
            <a:spAutoFit/>
          </a:bodyPr>
          <a:lstStyle/>
          <a:p>
            <a:pPr algn="r"/>
            <a:r>
              <a:rPr lang="en-US" altLang="zh-TW" b="1">
                <a:solidFill>
                  <a:schemeClr val="tx2"/>
                </a:solidFill>
                <a:ea typeface="新細明體"/>
              </a:rPr>
              <a:t>USB 3.2 Gen2</a:t>
            </a:r>
          </a:p>
        </p:txBody>
      </p:sp>
      <p:cxnSp>
        <p:nvCxnSpPr>
          <p:cNvPr id="44" name="直線接點 43">
            <a:extLst>
              <a:ext uri="{FF2B5EF4-FFF2-40B4-BE49-F238E27FC236}">
                <a16:creationId xmlns:a16="http://schemas.microsoft.com/office/drawing/2014/main" id="{093B25FC-DA76-0370-B0E8-3906686D6C02}"/>
              </a:ext>
            </a:extLst>
          </p:cNvPr>
          <p:cNvCxnSpPr>
            <a:cxnSpLocks/>
          </p:cNvCxnSpPr>
          <p:nvPr/>
        </p:nvCxnSpPr>
        <p:spPr>
          <a:xfrm>
            <a:off x="5383608" y="2642442"/>
            <a:ext cx="495645" cy="0"/>
          </a:xfrm>
          <a:prstGeom prst="lin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sp>
        <p:nvSpPr>
          <p:cNvPr id="45" name="文字方塊 44">
            <a:extLst>
              <a:ext uri="{FF2B5EF4-FFF2-40B4-BE49-F238E27FC236}">
                <a16:creationId xmlns:a16="http://schemas.microsoft.com/office/drawing/2014/main" id="{F381539B-8CC3-94CD-C39C-39BE6980192F}"/>
              </a:ext>
            </a:extLst>
          </p:cNvPr>
          <p:cNvSpPr txBox="1"/>
          <p:nvPr/>
        </p:nvSpPr>
        <p:spPr>
          <a:xfrm>
            <a:off x="4058417" y="3878757"/>
            <a:ext cx="1325191" cy="307777"/>
          </a:xfrm>
          <a:prstGeom prst="rect">
            <a:avLst/>
          </a:prstGeom>
          <a:noFill/>
        </p:spPr>
        <p:txBody>
          <a:bodyPr wrap="square">
            <a:spAutoFit/>
          </a:bodyPr>
          <a:lstStyle/>
          <a:p>
            <a:pPr algn="r"/>
            <a:r>
              <a:rPr lang="en-US" altLang="zh-TW" b="1">
                <a:solidFill>
                  <a:schemeClr val="tx2"/>
                </a:solidFill>
                <a:ea typeface="新細明體"/>
              </a:rPr>
              <a:t>K-Slot</a:t>
            </a:r>
          </a:p>
        </p:txBody>
      </p:sp>
      <p:cxnSp>
        <p:nvCxnSpPr>
          <p:cNvPr id="46" name="直線接點 45">
            <a:extLst>
              <a:ext uri="{FF2B5EF4-FFF2-40B4-BE49-F238E27FC236}">
                <a16:creationId xmlns:a16="http://schemas.microsoft.com/office/drawing/2014/main" id="{5BC8F294-42E2-E5E0-EEA4-6F81BFB0218C}"/>
              </a:ext>
            </a:extLst>
          </p:cNvPr>
          <p:cNvCxnSpPr>
            <a:cxnSpLocks/>
          </p:cNvCxnSpPr>
          <p:nvPr/>
        </p:nvCxnSpPr>
        <p:spPr>
          <a:xfrm>
            <a:off x="5383608" y="4018984"/>
            <a:ext cx="452356" cy="0"/>
          </a:xfrm>
          <a:prstGeom prst="lin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直線接點 46">
            <a:extLst>
              <a:ext uri="{FF2B5EF4-FFF2-40B4-BE49-F238E27FC236}">
                <a16:creationId xmlns:a16="http://schemas.microsoft.com/office/drawing/2014/main" id="{DDE32736-3CF3-F34B-DCD5-FAC52F683976}"/>
              </a:ext>
            </a:extLst>
          </p:cNvPr>
          <p:cNvCxnSpPr>
            <a:cxnSpLocks/>
          </p:cNvCxnSpPr>
          <p:nvPr/>
        </p:nvCxnSpPr>
        <p:spPr>
          <a:xfrm>
            <a:off x="6537364" y="1598800"/>
            <a:ext cx="641272" cy="0"/>
          </a:xfrm>
          <a:prstGeom prst="lin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sp>
        <p:nvSpPr>
          <p:cNvPr id="48" name="文字方塊 47">
            <a:extLst>
              <a:ext uri="{FF2B5EF4-FFF2-40B4-BE49-F238E27FC236}">
                <a16:creationId xmlns:a16="http://schemas.microsoft.com/office/drawing/2014/main" id="{47FEB598-6FCB-EE64-8A14-794E394338A9}"/>
              </a:ext>
            </a:extLst>
          </p:cNvPr>
          <p:cNvSpPr txBox="1"/>
          <p:nvPr/>
        </p:nvSpPr>
        <p:spPr>
          <a:xfrm>
            <a:off x="7178636" y="1460301"/>
            <a:ext cx="1325191" cy="307777"/>
          </a:xfrm>
          <a:prstGeom prst="rect">
            <a:avLst/>
          </a:prstGeom>
          <a:noFill/>
        </p:spPr>
        <p:txBody>
          <a:bodyPr wrap="square">
            <a:spAutoFit/>
          </a:bodyPr>
          <a:lstStyle/>
          <a:p>
            <a:r>
              <a:rPr lang="en-US" altLang="zh-TW" b="1">
                <a:solidFill>
                  <a:schemeClr val="tx2"/>
                </a:solidFill>
                <a:ea typeface="新細明體"/>
              </a:rPr>
              <a:t>Reset button</a:t>
            </a:r>
          </a:p>
        </p:txBody>
      </p:sp>
      <p:cxnSp>
        <p:nvCxnSpPr>
          <p:cNvPr id="49" name="直線接點 48">
            <a:extLst>
              <a:ext uri="{FF2B5EF4-FFF2-40B4-BE49-F238E27FC236}">
                <a16:creationId xmlns:a16="http://schemas.microsoft.com/office/drawing/2014/main" id="{7B30831A-3AA7-F0D3-C18B-017FEED65C41}"/>
              </a:ext>
            </a:extLst>
          </p:cNvPr>
          <p:cNvCxnSpPr>
            <a:cxnSpLocks/>
          </p:cNvCxnSpPr>
          <p:nvPr/>
        </p:nvCxnSpPr>
        <p:spPr>
          <a:xfrm>
            <a:off x="6363546" y="2116832"/>
            <a:ext cx="815090" cy="0"/>
          </a:xfrm>
          <a:prstGeom prst="lin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sp>
        <p:nvSpPr>
          <p:cNvPr id="50" name="文字方塊 49">
            <a:extLst>
              <a:ext uri="{FF2B5EF4-FFF2-40B4-BE49-F238E27FC236}">
                <a16:creationId xmlns:a16="http://schemas.microsoft.com/office/drawing/2014/main" id="{C3D0F1FD-B8F9-22E1-2AC9-68BEA9AD34AF}"/>
              </a:ext>
            </a:extLst>
          </p:cNvPr>
          <p:cNvSpPr txBox="1"/>
          <p:nvPr/>
        </p:nvSpPr>
        <p:spPr>
          <a:xfrm>
            <a:off x="7178636" y="1978333"/>
            <a:ext cx="1325191" cy="307777"/>
          </a:xfrm>
          <a:prstGeom prst="rect">
            <a:avLst/>
          </a:prstGeom>
          <a:noFill/>
        </p:spPr>
        <p:txBody>
          <a:bodyPr wrap="square">
            <a:spAutoFit/>
          </a:bodyPr>
          <a:lstStyle/>
          <a:p>
            <a:r>
              <a:rPr lang="en-US" altLang="zh-TW" b="1">
                <a:solidFill>
                  <a:schemeClr val="tx2"/>
                </a:solidFill>
                <a:ea typeface="新細明體"/>
              </a:rPr>
              <a:t>2.5 GbE</a:t>
            </a:r>
          </a:p>
        </p:txBody>
      </p:sp>
      <p:cxnSp>
        <p:nvCxnSpPr>
          <p:cNvPr id="19" name="接點: 肘形 18">
            <a:extLst>
              <a:ext uri="{FF2B5EF4-FFF2-40B4-BE49-F238E27FC236}">
                <a16:creationId xmlns:a16="http://schemas.microsoft.com/office/drawing/2014/main" id="{517358F3-FCB8-EBA2-2BF6-2B39BD1E36B2}"/>
              </a:ext>
            </a:extLst>
          </p:cNvPr>
          <p:cNvCxnSpPr/>
          <p:nvPr/>
        </p:nvCxnSpPr>
        <p:spPr>
          <a:xfrm rot="5400000" flipH="1" flipV="1">
            <a:off x="6113015" y="2367363"/>
            <a:ext cx="1073408" cy="572347"/>
          </a:xfrm>
          <a:prstGeom prst="bentConnector3">
            <a:avLst>
              <a:gd name="adj1" fmla="val 1096"/>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直線接點 50">
            <a:extLst>
              <a:ext uri="{FF2B5EF4-FFF2-40B4-BE49-F238E27FC236}">
                <a16:creationId xmlns:a16="http://schemas.microsoft.com/office/drawing/2014/main" id="{33B67CE1-606E-038E-8284-08A015A9F670}"/>
              </a:ext>
            </a:extLst>
          </p:cNvPr>
          <p:cNvCxnSpPr>
            <a:cxnSpLocks/>
          </p:cNvCxnSpPr>
          <p:nvPr/>
        </p:nvCxnSpPr>
        <p:spPr>
          <a:xfrm>
            <a:off x="6390640" y="3867585"/>
            <a:ext cx="787996" cy="0"/>
          </a:xfrm>
          <a:prstGeom prst="lin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sp>
        <p:nvSpPr>
          <p:cNvPr id="52" name="文字方塊 51">
            <a:extLst>
              <a:ext uri="{FF2B5EF4-FFF2-40B4-BE49-F238E27FC236}">
                <a16:creationId xmlns:a16="http://schemas.microsoft.com/office/drawing/2014/main" id="{463A70E2-C92D-6575-8914-3E688C38B4EC}"/>
              </a:ext>
            </a:extLst>
          </p:cNvPr>
          <p:cNvSpPr txBox="1"/>
          <p:nvPr/>
        </p:nvSpPr>
        <p:spPr>
          <a:xfrm>
            <a:off x="7178636" y="3729086"/>
            <a:ext cx="1325191" cy="307777"/>
          </a:xfrm>
          <a:prstGeom prst="rect">
            <a:avLst/>
          </a:prstGeom>
          <a:noFill/>
        </p:spPr>
        <p:txBody>
          <a:bodyPr wrap="square">
            <a:spAutoFit/>
          </a:bodyPr>
          <a:lstStyle/>
          <a:p>
            <a:r>
              <a:rPr lang="en-US" altLang="zh-TW" b="1">
                <a:solidFill>
                  <a:schemeClr val="tx2"/>
                </a:solidFill>
                <a:ea typeface="新細明體"/>
              </a:rPr>
              <a:t>DC 12V input</a:t>
            </a:r>
          </a:p>
        </p:txBody>
      </p:sp>
    </p:spTree>
    <p:extLst>
      <p:ext uri="{BB962C8B-B14F-4D97-AF65-F5344CB8AC3E}">
        <p14:creationId xmlns:p14="http://schemas.microsoft.com/office/powerpoint/2010/main" val="1782117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AFE242-E9B7-4B83-9D96-E0B0410432BD}"/>
              </a:ext>
            </a:extLst>
          </p:cNvPr>
          <p:cNvSpPr>
            <a:spLocks noGrp="1"/>
          </p:cNvSpPr>
          <p:nvPr>
            <p:ph type="title"/>
          </p:nvPr>
        </p:nvSpPr>
        <p:spPr>
          <a:xfrm>
            <a:off x="28914" y="182080"/>
            <a:ext cx="9115086" cy="642167"/>
          </a:xfrm>
        </p:spPr>
        <p:txBody>
          <a:bodyPr>
            <a:noAutofit/>
          </a:bodyPr>
          <a:lstStyle/>
          <a:p>
            <a:r>
              <a:rPr lang="en-US" altLang="zh-TW" sz="1800">
                <a:sym typeface="Arial" panose="020B0604020202020204" pitchFamily="34" charset="0"/>
              </a:rPr>
              <a:t>Optional storage expansion unit that</a:t>
            </a:r>
            <a:r>
              <a:rPr lang="zh-TW" altLang="en-US" sz="1800">
                <a:sym typeface="Arial" panose="020B0604020202020204" pitchFamily="34" charset="0"/>
              </a:rPr>
              <a:t> </a:t>
            </a:r>
            <a:r>
              <a:rPr lang="en-US" altLang="zh-TW" sz="2800">
                <a:sym typeface="Arial" panose="020B0604020202020204" pitchFamily="34" charset="0"/>
              </a:rPr>
              <a:t>supports USB JBOD &amp; RAID</a:t>
            </a:r>
            <a:endParaRPr lang="zh-TW" altLang="en-US" sz="2800">
              <a:sym typeface="Arial" panose="020B0604020202020204" pitchFamily="34" charset="0"/>
            </a:endParaRPr>
          </a:p>
        </p:txBody>
      </p:sp>
      <p:sp>
        <p:nvSpPr>
          <p:cNvPr id="5" name="文字方塊 4">
            <a:extLst>
              <a:ext uri="{FF2B5EF4-FFF2-40B4-BE49-F238E27FC236}">
                <a16:creationId xmlns:a16="http://schemas.microsoft.com/office/drawing/2014/main" id="{C15989ED-FDD8-42BB-A87B-E2D73A2D6CA2}"/>
              </a:ext>
            </a:extLst>
          </p:cNvPr>
          <p:cNvSpPr txBox="1"/>
          <p:nvPr/>
        </p:nvSpPr>
        <p:spPr>
          <a:xfrm>
            <a:off x="3225730" y="2320782"/>
            <a:ext cx="1911559" cy="861774"/>
          </a:xfrm>
          <a:prstGeom prst="rect">
            <a:avLst/>
          </a:prstGeom>
          <a:noFill/>
        </p:spPr>
        <p:txBody>
          <a:bodyPr wrap="square" rtlCol="0">
            <a:spAutoFit/>
          </a:bodyPr>
          <a:lstStyle/>
          <a:p>
            <a:r>
              <a:rPr lang="en-US" altLang="zh-TW" sz="10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4-bay</a:t>
            </a:r>
          </a:p>
          <a:p>
            <a:r>
              <a:rPr lang="en-US" altLang="zh-TW" sz="10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Desktop USB 3.2 Gen 1 JBOD</a:t>
            </a:r>
          </a:p>
          <a:p>
            <a:r>
              <a:rPr kumimoji="0" lang="en-US" altLang="zh-TW" sz="1000" b="0" i="0" u="none" strike="noStrike" kern="0" cap="none" spc="0" normalizeH="0" baseline="0" noProof="0">
                <a:ln>
                  <a:noFill/>
                </a:ln>
                <a:solidFill>
                  <a:schemeClr val="tx2"/>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Supports hardware RAID</a:t>
            </a:r>
          </a:p>
          <a:p>
            <a:endParaRPr lang="en-US" altLang="zh-TW" sz="1000" b="1">
              <a:solidFill>
                <a:schemeClr val="tx2"/>
              </a:solidFill>
              <a:latin typeface="Arial" panose="020B0604020202020204" pitchFamily="34" charset="0"/>
              <a:ea typeface="微軟正黑體" panose="020B0604030504040204" pitchFamily="34" charset="-120"/>
              <a:cs typeface="+mn-ea"/>
              <a:sym typeface="Arial" panose="020B0604020202020204" pitchFamily="34" charset="0"/>
            </a:endParaRPr>
          </a:p>
          <a:p>
            <a:endParaRPr lang="en-US" altLang="zh-TW" sz="10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文字方塊 5">
            <a:extLst>
              <a:ext uri="{FF2B5EF4-FFF2-40B4-BE49-F238E27FC236}">
                <a16:creationId xmlns:a16="http://schemas.microsoft.com/office/drawing/2014/main" id="{E701DE98-92CA-49E3-94EF-2B6A86B8447A}"/>
              </a:ext>
            </a:extLst>
          </p:cNvPr>
          <p:cNvSpPr txBox="1"/>
          <p:nvPr/>
        </p:nvSpPr>
        <p:spPr>
          <a:xfrm>
            <a:off x="682171" y="2107836"/>
            <a:ext cx="780983" cy="307777"/>
          </a:xfrm>
          <a:prstGeom prst="rect">
            <a:avLst/>
          </a:prstGeom>
          <a:noFill/>
        </p:spPr>
        <p:txBody>
          <a:bodyPr wrap="none" rtlCol="0">
            <a:spAutoFit/>
          </a:bodyPr>
          <a:lstStyle/>
          <a:p>
            <a:r>
              <a:rPr lang="en-US" altLang="zh-TW" b="1">
                <a:solidFill>
                  <a:srgbClr val="744922"/>
                </a:solidFill>
                <a:ea typeface="微軟正黑體"/>
                <a:cs typeface="+mn-ea"/>
                <a:sym typeface="Arial" panose="020B0604020202020204" pitchFamily="34" charset="0"/>
              </a:rPr>
              <a:t>TR-002</a:t>
            </a:r>
          </a:p>
        </p:txBody>
      </p:sp>
      <p:pic>
        <p:nvPicPr>
          <p:cNvPr id="1026" name="Picture 2">
            <a:extLst>
              <a:ext uri="{FF2B5EF4-FFF2-40B4-BE49-F238E27FC236}">
                <a16:creationId xmlns:a16="http://schemas.microsoft.com/office/drawing/2014/main" id="{9C79886C-5E9F-486F-9525-C8BFD92FCD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30080" b="30080"/>
          <a:stretch/>
        </p:blipFill>
        <p:spPr bwMode="auto">
          <a:xfrm>
            <a:off x="2727462" y="2982785"/>
            <a:ext cx="2982811" cy="742854"/>
          </a:xfrm>
          <a:prstGeom prst="roundRect">
            <a:avLst>
              <a:gd name="adj" fmla="val 0"/>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CE3E81A9-621E-4AE5-9D89-914B86F02128}"/>
              </a:ext>
            </a:extLst>
          </p:cNvPr>
          <p:cNvSpPr txBox="1"/>
          <p:nvPr/>
        </p:nvSpPr>
        <p:spPr>
          <a:xfrm>
            <a:off x="3225730" y="3884024"/>
            <a:ext cx="2194767" cy="553998"/>
          </a:xfrm>
          <a:prstGeom prst="rect">
            <a:avLst/>
          </a:prstGeom>
          <a:noFill/>
        </p:spPr>
        <p:txBody>
          <a:bodyPr wrap="square" rtlCol="0">
            <a:spAutoFit/>
          </a:bodyPr>
          <a:lstStyle/>
          <a:p>
            <a:r>
              <a:rPr lang="en-US" altLang="zh-TW" sz="10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12-bay</a:t>
            </a:r>
          </a:p>
          <a:p>
            <a:r>
              <a:rPr lang="en-US" altLang="zh-TW" sz="10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Rackmount USB 3.2 Gen 2 JBOD</a:t>
            </a:r>
          </a:p>
          <a:p>
            <a:r>
              <a:rPr lang="en-US" altLang="zh-TW" sz="10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Redundant power supply</a:t>
            </a:r>
            <a:endParaRPr lang="zh-TW" altLang="en-US" sz="10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8" name="圖片 17" descr="一張含有 室內, 電子用品, 黑色 的圖片&#10;&#10;自動產生的描述">
            <a:extLst>
              <a:ext uri="{FF2B5EF4-FFF2-40B4-BE49-F238E27FC236}">
                <a16:creationId xmlns:a16="http://schemas.microsoft.com/office/drawing/2014/main" id="{0B4F872B-BFE4-4BB6-81CB-9D886F2AA7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9687" y="1040248"/>
            <a:ext cx="1689886" cy="1056179"/>
          </a:xfrm>
          <a:prstGeom prst="rect">
            <a:avLst/>
          </a:prstGeom>
        </p:spPr>
      </p:pic>
      <p:pic>
        <p:nvPicPr>
          <p:cNvPr id="25" name="圖片 24" descr="一張含有 黑色, 電子用品 的圖片&#10;&#10;自動產生的描述">
            <a:extLst>
              <a:ext uri="{FF2B5EF4-FFF2-40B4-BE49-F238E27FC236}">
                <a16:creationId xmlns:a16="http://schemas.microsoft.com/office/drawing/2014/main" id="{BDA8F57C-35F8-42F3-BF6A-BE21478134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4972" y="1040248"/>
            <a:ext cx="1801197" cy="1125748"/>
          </a:xfrm>
          <a:prstGeom prst="rect">
            <a:avLst/>
          </a:prstGeom>
        </p:spPr>
      </p:pic>
      <p:sp>
        <p:nvSpPr>
          <p:cNvPr id="27" name="文字方塊 26">
            <a:extLst>
              <a:ext uri="{FF2B5EF4-FFF2-40B4-BE49-F238E27FC236}">
                <a16:creationId xmlns:a16="http://schemas.microsoft.com/office/drawing/2014/main" id="{9E9BDC02-14F7-43D8-8DEE-835E312E3FA1}"/>
              </a:ext>
            </a:extLst>
          </p:cNvPr>
          <p:cNvSpPr txBox="1"/>
          <p:nvPr/>
        </p:nvSpPr>
        <p:spPr>
          <a:xfrm>
            <a:off x="753381" y="3884024"/>
            <a:ext cx="2116285" cy="707886"/>
          </a:xfrm>
          <a:prstGeom prst="rect">
            <a:avLst/>
          </a:prstGeom>
          <a:noFill/>
        </p:spPr>
        <p:txBody>
          <a:bodyPr wrap="none" rtlCol="0">
            <a:spAutoFit/>
          </a:bodyPr>
          <a:lstStyle/>
          <a:p>
            <a:r>
              <a:rPr lang="en-US" altLang="zh-TW" sz="10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4-bay</a:t>
            </a:r>
          </a:p>
          <a:p>
            <a:r>
              <a:rPr lang="en-US" altLang="zh-TW" sz="10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Rackmount USB 3.2 Gen 1 JBOD</a:t>
            </a:r>
          </a:p>
          <a:p>
            <a:r>
              <a:rPr kumimoji="0" lang="en-US" altLang="zh-TW" sz="1000" b="0" i="0" u="none" strike="noStrike" kern="0" cap="none" spc="0" normalizeH="0" baseline="0" noProof="0">
                <a:ln>
                  <a:noFill/>
                </a:ln>
                <a:solidFill>
                  <a:schemeClr val="tx2"/>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Supports hardware RAID</a:t>
            </a:r>
          </a:p>
          <a:p>
            <a:endParaRPr lang="en-US" altLang="zh-TW" sz="10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8" name="圖片 27">
            <a:extLst>
              <a:ext uri="{FF2B5EF4-FFF2-40B4-BE49-F238E27FC236}">
                <a16:creationId xmlns:a16="http://schemas.microsoft.com/office/drawing/2014/main" id="{16277467-4746-40A6-8A19-FA214407433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8795" y="3271624"/>
            <a:ext cx="2445858" cy="454015"/>
          </a:xfrm>
          <a:prstGeom prst="rect">
            <a:avLst/>
          </a:prstGeom>
        </p:spPr>
      </p:pic>
      <p:pic>
        <p:nvPicPr>
          <p:cNvPr id="30" name="圖片 29" descr="一張含有 文字, 室內, 電子用品, 電腦 的圖片&#10;&#10;自動產生的描述">
            <a:extLst>
              <a:ext uri="{FF2B5EF4-FFF2-40B4-BE49-F238E27FC236}">
                <a16:creationId xmlns:a16="http://schemas.microsoft.com/office/drawing/2014/main" id="{C9A57619-1B8D-4899-BA4D-56AE9C3702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67464" y="880077"/>
            <a:ext cx="2321873" cy="1451171"/>
          </a:xfrm>
          <a:prstGeom prst="rect">
            <a:avLst/>
          </a:prstGeom>
        </p:spPr>
      </p:pic>
      <p:sp>
        <p:nvSpPr>
          <p:cNvPr id="32" name="文字方塊 31">
            <a:extLst>
              <a:ext uri="{FF2B5EF4-FFF2-40B4-BE49-F238E27FC236}">
                <a16:creationId xmlns:a16="http://schemas.microsoft.com/office/drawing/2014/main" id="{2746C507-1713-44AD-BA04-E6E0319FBB83}"/>
              </a:ext>
            </a:extLst>
          </p:cNvPr>
          <p:cNvSpPr txBox="1"/>
          <p:nvPr/>
        </p:nvSpPr>
        <p:spPr>
          <a:xfrm>
            <a:off x="5908913" y="2320782"/>
            <a:ext cx="1920719" cy="400110"/>
          </a:xfrm>
          <a:prstGeom prst="rect">
            <a:avLst/>
          </a:prstGeom>
          <a:noFill/>
        </p:spPr>
        <p:txBody>
          <a:bodyPr wrap="none" rtlCol="0">
            <a:spAutoFit/>
          </a:bodyPr>
          <a:lstStyle/>
          <a:p>
            <a:r>
              <a:rPr lang="en-US" altLang="zh-TW" sz="10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8-bay</a:t>
            </a:r>
          </a:p>
          <a:p>
            <a:r>
              <a:rPr lang="en-US" altLang="zh-TW" sz="10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Desktop USB 3.2 Gen 2 JBOD</a:t>
            </a:r>
          </a:p>
        </p:txBody>
      </p:sp>
      <p:graphicFrame>
        <p:nvGraphicFramePr>
          <p:cNvPr id="3" name="表格 3">
            <a:extLst>
              <a:ext uri="{FF2B5EF4-FFF2-40B4-BE49-F238E27FC236}">
                <a16:creationId xmlns:a16="http://schemas.microsoft.com/office/drawing/2014/main" id="{40EA2A6F-8918-4B76-96D4-4763C25CCA1E}"/>
              </a:ext>
            </a:extLst>
          </p:cNvPr>
          <p:cNvGraphicFramePr>
            <a:graphicFrameLocks noGrp="1"/>
          </p:cNvGraphicFramePr>
          <p:nvPr>
            <p:extLst>
              <p:ext uri="{D42A27DB-BD31-4B8C-83A1-F6EECF244321}">
                <p14:modId xmlns:p14="http://schemas.microsoft.com/office/powerpoint/2010/main" val="1212723844"/>
              </p:ext>
            </p:extLst>
          </p:nvPr>
        </p:nvGraphicFramePr>
        <p:xfrm>
          <a:off x="5837703" y="2751935"/>
          <a:ext cx="2552916" cy="1799844"/>
        </p:xfrm>
        <a:graphic>
          <a:graphicData uri="http://schemas.openxmlformats.org/drawingml/2006/table">
            <a:tbl>
              <a:tblPr firstRow="1" bandRow="1">
                <a:tableStyleId>{2D5ABB26-0587-4C30-8999-92F81FD0307C}</a:tableStyleId>
              </a:tblPr>
              <a:tblGrid>
                <a:gridCol w="1699420">
                  <a:extLst>
                    <a:ext uri="{9D8B030D-6E8A-4147-A177-3AD203B41FA5}">
                      <a16:colId xmlns:a16="http://schemas.microsoft.com/office/drawing/2014/main" val="3767541910"/>
                    </a:ext>
                  </a:extLst>
                </a:gridCol>
                <a:gridCol w="853496">
                  <a:extLst>
                    <a:ext uri="{9D8B030D-6E8A-4147-A177-3AD203B41FA5}">
                      <a16:colId xmlns:a16="http://schemas.microsoft.com/office/drawing/2014/main" val="3884991473"/>
                    </a:ext>
                  </a:extLst>
                </a:gridCol>
              </a:tblGrid>
              <a:tr h="138285">
                <a:tc gridSpan="2">
                  <a:txBody>
                    <a:bodyPr/>
                    <a:lstStyle/>
                    <a:p>
                      <a:pPr marL="0" marR="0" lvl="0" indent="0" algn="l" rtl="0">
                        <a:lnSpc>
                          <a:spcPct val="115000"/>
                        </a:lnSpc>
                        <a:spcBef>
                          <a:spcPts val="0"/>
                        </a:spcBef>
                        <a:spcAft>
                          <a:spcPts val="0"/>
                        </a:spcAft>
                        <a:buClr>
                          <a:srgbClr val="000000"/>
                        </a:buClr>
                        <a:buFont typeface="Arial"/>
                        <a:buNone/>
                      </a:pPr>
                      <a:r>
                        <a:rPr lang="en-US" altLang="zh-TW" sz="1100" b="1" u="none" strike="noStrike" cap="none">
                          <a:solidFill>
                            <a:schemeClr val="tx2"/>
                          </a:solidFill>
                          <a:sym typeface="Arial"/>
                        </a:rPr>
                        <a:t>TS-410E</a:t>
                      </a:r>
                      <a:r>
                        <a:rPr lang="zh-TW" altLang="en-US" sz="1100" b="1" u="none" strike="noStrike" cap="none">
                          <a:solidFill>
                            <a:schemeClr val="tx2"/>
                          </a:solidFill>
                          <a:sym typeface="Arial"/>
                        </a:rPr>
                        <a:t> </a:t>
                      </a:r>
                      <a:r>
                        <a:rPr lang="en-US" altLang="zh-TW" sz="1100" b="1" u="none" strike="noStrike" cap="none">
                          <a:solidFill>
                            <a:schemeClr val="tx2"/>
                          </a:solidFill>
                          <a:sym typeface="Arial"/>
                        </a:rPr>
                        <a:t>supports the maximum number of JBODs</a:t>
                      </a:r>
                      <a:endParaRPr lang="zh-TW" altLang="en-US" sz="1100" b="1" i="0" u="none" strike="noStrike" cap="none">
                        <a:solidFill>
                          <a:schemeClr val="tx2"/>
                        </a:solidFill>
                        <a:latin typeface="+mn-lt"/>
                        <a:ea typeface="+mn-ea"/>
                        <a:cs typeface="+mn-cs"/>
                        <a:sym typeface="Arial"/>
                      </a:endParaRPr>
                    </a:p>
                  </a:txBody>
                  <a:tcPr>
                    <a:lnL w="6350" cap="flat" cmpd="sng" algn="ctr">
                      <a:solidFill>
                        <a:srgbClr val="744922"/>
                      </a:solidFill>
                      <a:prstDash val="solid"/>
                      <a:round/>
                      <a:headEnd type="none" w="med" len="med"/>
                      <a:tailEnd type="none" w="med" len="med"/>
                    </a:lnL>
                    <a:lnR w="6350" cap="flat" cmpd="sng" algn="ctr">
                      <a:solidFill>
                        <a:srgbClr val="744922"/>
                      </a:solidFill>
                      <a:prstDash val="solid"/>
                      <a:round/>
                      <a:headEnd type="none" w="med" len="med"/>
                      <a:tailEnd type="none" w="med" len="med"/>
                    </a:lnR>
                    <a:lnT w="6350" cap="flat" cmpd="sng" algn="ctr">
                      <a:solidFill>
                        <a:srgbClr val="744922"/>
                      </a:solidFill>
                      <a:prstDash val="solid"/>
                      <a:round/>
                      <a:headEnd type="none" w="med" len="med"/>
                      <a:tailEnd type="none" w="med" len="med"/>
                    </a:lnT>
                    <a:lnB w="12700" cap="flat" cmpd="sng" algn="ctr">
                      <a:solidFill>
                        <a:srgbClr val="744922"/>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567082310"/>
                  </a:ext>
                </a:extLst>
              </a:tr>
              <a:tr h="138285">
                <a:tc>
                  <a:txBody>
                    <a:bodyPr/>
                    <a:lstStyle/>
                    <a:p>
                      <a:pPr marL="0" marR="0" lvl="0" indent="0" algn="l" rtl="0">
                        <a:lnSpc>
                          <a:spcPct val="115000"/>
                        </a:lnSpc>
                        <a:spcBef>
                          <a:spcPts val="0"/>
                        </a:spcBef>
                        <a:spcAft>
                          <a:spcPts val="0"/>
                        </a:spcAft>
                        <a:buClr>
                          <a:srgbClr val="000000"/>
                        </a:buClr>
                        <a:buFont typeface="Arial"/>
                        <a:buNone/>
                      </a:pPr>
                      <a:r>
                        <a:rPr lang="en-US" altLang="zh-TW" sz="1100" b="0" u="none" strike="noStrike" cap="none">
                          <a:solidFill>
                            <a:schemeClr val="tx2"/>
                          </a:solidFill>
                          <a:sym typeface="Arial"/>
                        </a:rPr>
                        <a:t>TR-002</a:t>
                      </a:r>
                      <a:endParaRPr lang="zh-TW" altLang="en-US" sz="1100" b="0" i="0" u="none" strike="noStrike" cap="none">
                        <a:solidFill>
                          <a:schemeClr val="tx2"/>
                        </a:solidFill>
                        <a:latin typeface="+mn-lt"/>
                        <a:ea typeface="+mn-ea"/>
                        <a:cs typeface="+mn-cs"/>
                        <a:sym typeface="Arial"/>
                      </a:endParaRPr>
                    </a:p>
                  </a:txBody>
                  <a:tcPr>
                    <a:lnL w="6350" cap="flat" cmpd="sng" algn="ctr">
                      <a:solidFill>
                        <a:srgbClr val="744922"/>
                      </a:solidFill>
                      <a:prstDash val="solid"/>
                      <a:round/>
                      <a:headEnd type="none" w="med" len="med"/>
                      <a:tailEnd type="none" w="med" len="med"/>
                    </a:lnL>
                    <a:lnR w="6350" cap="flat" cmpd="sng" algn="ctr">
                      <a:solidFill>
                        <a:srgbClr val="744922"/>
                      </a:solidFill>
                      <a:prstDash val="solid"/>
                      <a:round/>
                      <a:headEnd type="none" w="med" len="med"/>
                      <a:tailEnd type="none" w="med" len="med"/>
                    </a:lnR>
                    <a:lnT w="12700" cap="flat" cmpd="sng" algn="ctr">
                      <a:solidFill>
                        <a:srgbClr val="744922"/>
                      </a:solidFill>
                      <a:prstDash val="solid"/>
                      <a:round/>
                      <a:headEnd type="none" w="med" len="med"/>
                      <a:tailEnd type="none" w="med" len="med"/>
                    </a:lnT>
                    <a:lnB w="6350" cap="flat" cmpd="sng" algn="ctr">
                      <a:solidFill>
                        <a:srgbClr val="744922"/>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Font typeface="Arial"/>
                        <a:buNone/>
                      </a:pPr>
                      <a:r>
                        <a:rPr lang="en-US" altLang="zh-TW" sz="1100" b="0" u="none" strike="noStrike" cap="none">
                          <a:solidFill>
                            <a:schemeClr val="tx2"/>
                          </a:solidFill>
                          <a:sym typeface="Arial"/>
                        </a:rPr>
                        <a:t>2</a:t>
                      </a:r>
                      <a:endParaRPr lang="zh-TW" altLang="en-US" sz="1100" b="0" i="0" u="none" strike="noStrike" cap="none">
                        <a:solidFill>
                          <a:schemeClr val="tx2"/>
                        </a:solidFill>
                        <a:latin typeface="+mn-lt"/>
                        <a:ea typeface="+mn-ea"/>
                        <a:cs typeface="+mn-cs"/>
                        <a:sym typeface="Arial"/>
                      </a:endParaRPr>
                    </a:p>
                  </a:txBody>
                  <a:tcPr>
                    <a:lnL w="6350" cap="flat" cmpd="sng" algn="ctr">
                      <a:solidFill>
                        <a:srgbClr val="744922"/>
                      </a:solidFill>
                      <a:prstDash val="solid"/>
                      <a:round/>
                      <a:headEnd type="none" w="med" len="med"/>
                      <a:tailEnd type="none" w="med" len="med"/>
                    </a:lnL>
                    <a:lnR w="6350" cap="flat" cmpd="sng" algn="ctr">
                      <a:solidFill>
                        <a:srgbClr val="744922"/>
                      </a:solidFill>
                      <a:prstDash val="solid"/>
                      <a:round/>
                      <a:headEnd type="none" w="med" len="med"/>
                      <a:tailEnd type="none" w="med" len="med"/>
                    </a:lnR>
                    <a:lnT w="12700" cap="flat" cmpd="sng" algn="ctr">
                      <a:solidFill>
                        <a:srgbClr val="744922"/>
                      </a:solidFill>
                      <a:prstDash val="solid"/>
                      <a:round/>
                      <a:headEnd type="none" w="med" len="med"/>
                      <a:tailEnd type="none" w="med" len="med"/>
                    </a:lnT>
                    <a:lnB w="6350" cap="flat" cmpd="sng" algn="ctr">
                      <a:solidFill>
                        <a:srgbClr val="744922"/>
                      </a:solidFill>
                      <a:prstDash val="solid"/>
                      <a:round/>
                      <a:headEnd type="none" w="med" len="med"/>
                      <a:tailEnd type="none" w="med" len="med"/>
                    </a:lnB>
                  </a:tcPr>
                </a:tc>
                <a:extLst>
                  <a:ext uri="{0D108BD9-81ED-4DB2-BD59-A6C34878D82A}">
                    <a16:rowId xmlns:a16="http://schemas.microsoft.com/office/drawing/2014/main" val="2282176257"/>
                  </a:ext>
                </a:extLst>
              </a:tr>
              <a:tr h="138285">
                <a:tc>
                  <a:txBody>
                    <a:bodyPr/>
                    <a:lstStyle/>
                    <a:p>
                      <a:pPr marL="0" marR="0" lvl="0" indent="0" algn="l" rtl="0">
                        <a:lnSpc>
                          <a:spcPct val="115000"/>
                        </a:lnSpc>
                        <a:spcBef>
                          <a:spcPts val="0"/>
                        </a:spcBef>
                        <a:spcAft>
                          <a:spcPts val="0"/>
                        </a:spcAft>
                        <a:buClr>
                          <a:srgbClr val="000000"/>
                        </a:buClr>
                        <a:buFont typeface="Arial"/>
                        <a:buNone/>
                      </a:pPr>
                      <a:r>
                        <a:rPr lang="en-US" altLang="zh-TW" sz="1100" b="0" u="none" strike="noStrike" cap="none">
                          <a:solidFill>
                            <a:schemeClr val="tx2"/>
                          </a:solidFill>
                          <a:sym typeface="Arial"/>
                        </a:rPr>
                        <a:t>TR-004</a:t>
                      </a:r>
                      <a:endParaRPr lang="zh-TW" altLang="en-US" sz="1100" b="0" i="0" u="none" strike="noStrike" cap="none">
                        <a:solidFill>
                          <a:schemeClr val="tx2"/>
                        </a:solidFill>
                        <a:latin typeface="+mn-lt"/>
                        <a:ea typeface="+mn-ea"/>
                        <a:cs typeface="+mn-cs"/>
                        <a:sym typeface="Arial"/>
                      </a:endParaRPr>
                    </a:p>
                  </a:txBody>
                  <a:tcPr>
                    <a:lnL w="6350" cap="flat" cmpd="sng" algn="ctr">
                      <a:solidFill>
                        <a:srgbClr val="744922"/>
                      </a:solidFill>
                      <a:prstDash val="solid"/>
                      <a:round/>
                      <a:headEnd type="none" w="med" len="med"/>
                      <a:tailEnd type="none" w="med" len="med"/>
                    </a:lnL>
                    <a:lnR w="6350" cap="flat" cmpd="sng" algn="ctr">
                      <a:solidFill>
                        <a:srgbClr val="744922"/>
                      </a:solidFill>
                      <a:prstDash val="solid"/>
                      <a:round/>
                      <a:headEnd type="none" w="med" len="med"/>
                      <a:tailEnd type="none" w="med" len="med"/>
                    </a:lnR>
                    <a:lnT w="6350" cap="flat" cmpd="sng" algn="ctr">
                      <a:solidFill>
                        <a:srgbClr val="744922"/>
                      </a:solidFill>
                      <a:prstDash val="solid"/>
                      <a:round/>
                      <a:headEnd type="none" w="med" len="med"/>
                      <a:tailEnd type="none" w="med" len="med"/>
                    </a:lnT>
                    <a:lnB w="6350" cap="flat" cmpd="sng" algn="ctr">
                      <a:solidFill>
                        <a:srgbClr val="744922"/>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Font typeface="Arial"/>
                        <a:buNone/>
                      </a:pPr>
                      <a:r>
                        <a:rPr lang="en-US" altLang="zh-TW" sz="1100" b="0" u="none" strike="noStrike" cap="none">
                          <a:solidFill>
                            <a:schemeClr val="tx2"/>
                          </a:solidFill>
                          <a:sym typeface="Arial"/>
                        </a:rPr>
                        <a:t>2</a:t>
                      </a:r>
                      <a:endParaRPr lang="zh-TW" altLang="en-US" sz="1100" b="0" i="0" u="none" strike="noStrike" cap="none">
                        <a:solidFill>
                          <a:schemeClr val="tx2"/>
                        </a:solidFill>
                        <a:latin typeface="+mn-lt"/>
                        <a:ea typeface="+mn-ea"/>
                        <a:cs typeface="+mn-cs"/>
                        <a:sym typeface="Arial"/>
                      </a:endParaRPr>
                    </a:p>
                  </a:txBody>
                  <a:tcPr>
                    <a:lnL w="6350" cap="flat" cmpd="sng" algn="ctr">
                      <a:solidFill>
                        <a:srgbClr val="744922"/>
                      </a:solidFill>
                      <a:prstDash val="solid"/>
                      <a:round/>
                      <a:headEnd type="none" w="med" len="med"/>
                      <a:tailEnd type="none" w="med" len="med"/>
                    </a:lnL>
                    <a:lnR w="6350" cap="flat" cmpd="sng" algn="ctr">
                      <a:solidFill>
                        <a:srgbClr val="744922"/>
                      </a:solidFill>
                      <a:prstDash val="solid"/>
                      <a:round/>
                      <a:headEnd type="none" w="med" len="med"/>
                      <a:tailEnd type="none" w="med" len="med"/>
                    </a:lnR>
                    <a:lnT w="6350" cap="flat" cmpd="sng" algn="ctr">
                      <a:solidFill>
                        <a:srgbClr val="744922"/>
                      </a:solidFill>
                      <a:prstDash val="solid"/>
                      <a:round/>
                      <a:headEnd type="none" w="med" len="med"/>
                      <a:tailEnd type="none" w="med" len="med"/>
                    </a:lnT>
                    <a:lnB w="6350" cap="flat" cmpd="sng" algn="ctr">
                      <a:solidFill>
                        <a:srgbClr val="744922"/>
                      </a:solidFill>
                      <a:prstDash val="solid"/>
                      <a:round/>
                      <a:headEnd type="none" w="med" len="med"/>
                      <a:tailEnd type="none" w="med" len="med"/>
                    </a:lnB>
                  </a:tcPr>
                </a:tc>
                <a:extLst>
                  <a:ext uri="{0D108BD9-81ED-4DB2-BD59-A6C34878D82A}">
                    <a16:rowId xmlns:a16="http://schemas.microsoft.com/office/drawing/2014/main" val="3032946468"/>
                  </a:ext>
                </a:extLst>
              </a:tr>
              <a:tr h="138285">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altLang="zh-TW" sz="1100" b="0" u="none" strike="noStrike" cap="none">
                          <a:solidFill>
                            <a:schemeClr val="tx2"/>
                          </a:solidFill>
                          <a:sym typeface="Arial"/>
                        </a:rPr>
                        <a:t>TL-D800C</a:t>
                      </a:r>
                      <a:endParaRPr lang="zh-TW" altLang="en-US" sz="1100" b="0" i="0" u="none" strike="noStrike" cap="none">
                        <a:solidFill>
                          <a:schemeClr val="tx2"/>
                        </a:solidFill>
                        <a:latin typeface="+mn-lt"/>
                        <a:ea typeface="+mn-ea"/>
                        <a:cs typeface="+mn-cs"/>
                        <a:sym typeface="Arial"/>
                      </a:endParaRPr>
                    </a:p>
                  </a:txBody>
                  <a:tcPr>
                    <a:lnL w="6350" cap="flat" cmpd="sng" algn="ctr">
                      <a:solidFill>
                        <a:srgbClr val="744922"/>
                      </a:solidFill>
                      <a:prstDash val="solid"/>
                      <a:round/>
                      <a:headEnd type="none" w="med" len="med"/>
                      <a:tailEnd type="none" w="med" len="med"/>
                    </a:lnL>
                    <a:lnR w="6350" cap="flat" cmpd="sng" algn="ctr">
                      <a:solidFill>
                        <a:srgbClr val="744922"/>
                      </a:solidFill>
                      <a:prstDash val="solid"/>
                      <a:round/>
                      <a:headEnd type="none" w="med" len="med"/>
                      <a:tailEnd type="none" w="med" len="med"/>
                    </a:lnR>
                    <a:lnT w="6350" cap="flat" cmpd="sng" algn="ctr">
                      <a:solidFill>
                        <a:srgbClr val="744922"/>
                      </a:solidFill>
                      <a:prstDash val="solid"/>
                      <a:round/>
                      <a:headEnd type="none" w="med" len="med"/>
                      <a:tailEnd type="none" w="med" len="med"/>
                    </a:lnT>
                    <a:lnB w="6350" cap="flat" cmpd="sng" algn="ctr">
                      <a:solidFill>
                        <a:srgbClr val="744922"/>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Font typeface="Arial"/>
                        <a:buNone/>
                      </a:pPr>
                      <a:r>
                        <a:rPr lang="en-US" altLang="zh-TW" sz="1100" b="0" u="none" strike="noStrike" cap="none">
                          <a:solidFill>
                            <a:schemeClr val="tx2"/>
                          </a:solidFill>
                          <a:sym typeface="Arial"/>
                        </a:rPr>
                        <a:t>1</a:t>
                      </a:r>
                      <a:endParaRPr lang="zh-TW" altLang="en-US" sz="1100" b="0" i="0" u="none" strike="noStrike" cap="none">
                        <a:solidFill>
                          <a:schemeClr val="tx2"/>
                        </a:solidFill>
                        <a:latin typeface="+mn-lt"/>
                        <a:ea typeface="+mn-ea"/>
                        <a:cs typeface="+mn-cs"/>
                        <a:sym typeface="Arial"/>
                      </a:endParaRPr>
                    </a:p>
                  </a:txBody>
                  <a:tcPr>
                    <a:lnL w="6350" cap="flat" cmpd="sng" algn="ctr">
                      <a:solidFill>
                        <a:srgbClr val="744922"/>
                      </a:solidFill>
                      <a:prstDash val="solid"/>
                      <a:round/>
                      <a:headEnd type="none" w="med" len="med"/>
                      <a:tailEnd type="none" w="med" len="med"/>
                    </a:lnL>
                    <a:lnR w="6350" cap="flat" cmpd="sng" algn="ctr">
                      <a:solidFill>
                        <a:srgbClr val="744922"/>
                      </a:solidFill>
                      <a:prstDash val="solid"/>
                      <a:round/>
                      <a:headEnd type="none" w="med" len="med"/>
                      <a:tailEnd type="none" w="med" len="med"/>
                    </a:lnR>
                    <a:lnT w="6350" cap="flat" cmpd="sng" algn="ctr">
                      <a:solidFill>
                        <a:srgbClr val="744922"/>
                      </a:solidFill>
                      <a:prstDash val="solid"/>
                      <a:round/>
                      <a:headEnd type="none" w="med" len="med"/>
                      <a:tailEnd type="none" w="med" len="med"/>
                    </a:lnT>
                    <a:lnB w="6350" cap="flat" cmpd="sng" algn="ctr">
                      <a:solidFill>
                        <a:srgbClr val="744922"/>
                      </a:solidFill>
                      <a:prstDash val="solid"/>
                      <a:round/>
                      <a:headEnd type="none" w="med" len="med"/>
                      <a:tailEnd type="none" w="med" len="med"/>
                    </a:lnB>
                  </a:tcPr>
                </a:tc>
                <a:extLst>
                  <a:ext uri="{0D108BD9-81ED-4DB2-BD59-A6C34878D82A}">
                    <a16:rowId xmlns:a16="http://schemas.microsoft.com/office/drawing/2014/main" val="1234612461"/>
                  </a:ext>
                </a:extLst>
              </a:tr>
              <a:tr h="138285">
                <a:tc>
                  <a:txBody>
                    <a:bodyPr/>
                    <a:lstStyle/>
                    <a:p>
                      <a:pPr marL="0" marR="0" lvl="0" indent="0" algn="l" rtl="0">
                        <a:lnSpc>
                          <a:spcPct val="115000"/>
                        </a:lnSpc>
                        <a:spcBef>
                          <a:spcPts val="0"/>
                        </a:spcBef>
                        <a:spcAft>
                          <a:spcPts val="0"/>
                        </a:spcAft>
                        <a:buClr>
                          <a:srgbClr val="000000"/>
                        </a:buClr>
                        <a:buFont typeface="Arial"/>
                        <a:buNone/>
                      </a:pPr>
                      <a:r>
                        <a:rPr lang="en-US" altLang="zh-TW" sz="1100" b="0" u="none" strike="noStrike" cap="none">
                          <a:solidFill>
                            <a:schemeClr val="tx2"/>
                          </a:solidFill>
                          <a:sym typeface="Arial"/>
                        </a:rPr>
                        <a:t>TR-004U</a:t>
                      </a:r>
                      <a:endParaRPr lang="zh-TW" altLang="en-US" sz="1100" b="0" i="0" u="none" strike="noStrike" cap="none">
                        <a:solidFill>
                          <a:schemeClr val="tx2"/>
                        </a:solidFill>
                        <a:latin typeface="+mn-lt"/>
                        <a:ea typeface="+mn-ea"/>
                        <a:cs typeface="+mn-cs"/>
                        <a:sym typeface="Arial"/>
                      </a:endParaRPr>
                    </a:p>
                  </a:txBody>
                  <a:tcPr>
                    <a:lnL w="6350" cap="flat" cmpd="sng" algn="ctr">
                      <a:solidFill>
                        <a:srgbClr val="744922"/>
                      </a:solidFill>
                      <a:prstDash val="solid"/>
                      <a:round/>
                      <a:headEnd type="none" w="med" len="med"/>
                      <a:tailEnd type="none" w="med" len="med"/>
                    </a:lnL>
                    <a:lnR w="6350" cap="flat" cmpd="sng" algn="ctr">
                      <a:solidFill>
                        <a:srgbClr val="744922"/>
                      </a:solidFill>
                      <a:prstDash val="solid"/>
                      <a:round/>
                      <a:headEnd type="none" w="med" len="med"/>
                      <a:tailEnd type="none" w="med" len="med"/>
                    </a:lnR>
                    <a:lnT w="6350" cap="flat" cmpd="sng" algn="ctr">
                      <a:solidFill>
                        <a:srgbClr val="744922"/>
                      </a:solidFill>
                      <a:prstDash val="solid"/>
                      <a:round/>
                      <a:headEnd type="none" w="med" len="med"/>
                      <a:tailEnd type="none" w="med" len="med"/>
                    </a:lnT>
                    <a:lnB w="6350" cap="flat" cmpd="sng" algn="ctr">
                      <a:solidFill>
                        <a:srgbClr val="744922"/>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Font typeface="Arial"/>
                        <a:buNone/>
                      </a:pPr>
                      <a:r>
                        <a:rPr lang="en-US" altLang="zh-TW" sz="1100" b="0" u="none" strike="noStrike" cap="none">
                          <a:solidFill>
                            <a:schemeClr val="tx2"/>
                          </a:solidFill>
                          <a:sym typeface="Arial"/>
                        </a:rPr>
                        <a:t>2</a:t>
                      </a:r>
                      <a:endParaRPr lang="zh-TW" altLang="en-US" sz="1100" b="0" i="0" u="none" strike="noStrike" cap="none">
                        <a:solidFill>
                          <a:schemeClr val="tx2"/>
                        </a:solidFill>
                        <a:latin typeface="+mn-lt"/>
                        <a:ea typeface="+mn-ea"/>
                        <a:cs typeface="+mn-cs"/>
                        <a:sym typeface="Arial"/>
                      </a:endParaRPr>
                    </a:p>
                  </a:txBody>
                  <a:tcPr>
                    <a:lnL w="6350" cap="flat" cmpd="sng" algn="ctr">
                      <a:solidFill>
                        <a:srgbClr val="744922"/>
                      </a:solidFill>
                      <a:prstDash val="solid"/>
                      <a:round/>
                      <a:headEnd type="none" w="med" len="med"/>
                      <a:tailEnd type="none" w="med" len="med"/>
                    </a:lnL>
                    <a:lnR w="6350" cap="flat" cmpd="sng" algn="ctr">
                      <a:solidFill>
                        <a:srgbClr val="744922"/>
                      </a:solidFill>
                      <a:prstDash val="solid"/>
                      <a:round/>
                      <a:headEnd type="none" w="med" len="med"/>
                      <a:tailEnd type="none" w="med" len="med"/>
                    </a:lnR>
                    <a:lnT w="6350" cap="flat" cmpd="sng" algn="ctr">
                      <a:solidFill>
                        <a:srgbClr val="744922"/>
                      </a:solidFill>
                      <a:prstDash val="solid"/>
                      <a:round/>
                      <a:headEnd type="none" w="med" len="med"/>
                      <a:tailEnd type="none" w="med" len="med"/>
                    </a:lnT>
                    <a:lnB w="6350" cap="flat" cmpd="sng" algn="ctr">
                      <a:solidFill>
                        <a:srgbClr val="744922"/>
                      </a:solidFill>
                      <a:prstDash val="solid"/>
                      <a:round/>
                      <a:headEnd type="none" w="med" len="med"/>
                      <a:tailEnd type="none" w="med" len="med"/>
                    </a:lnB>
                  </a:tcPr>
                </a:tc>
                <a:extLst>
                  <a:ext uri="{0D108BD9-81ED-4DB2-BD59-A6C34878D82A}">
                    <a16:rowId xmlns:a16="http://schemas.microsoft.com/office/drawing/2014/main" val="72382835"/>
                  </a:ext>
                </a:extLst>
              </a:tr>
              <a:tr h="138285">
                <a:tc>
                  <a:txBody>
                    <a:bodyPr/>
                    <a:lstStyle/>
                    <a:p>
                      <a:pPr marL="0" marR="0" lvl="0" indent="0" algn="l" rtl="0">
                        <a:lnSpc>
                          <a:spcPct val="115000"/>
                        </a:lnSpc>
                        <a:spcBef>
                          <a:spcPts val="0"/>
                        </a:spcBef>
                        <a:spcAft>
                          <a:spcPts val="0"/>
                        </a:spcAft>
                        <a:buClr>
                          <a:srgbClr val="000000"/>
                        </a:buClr>
                        <a:buFont typeface="Arial"/>
                        <a:buNone/>
                      </a:pPr>
                      <a:r>
                        <a:rPr lang="en-US" altLang="zh-TW" sz="1100" b="0" u="none" strike="noStrike" cap="none">
                          <a:solidFill>
                            <a:schemeClr val="tx2"/>
                          </a:solidFill>
                          <a:sym typeface="Arial"/>
                        </a:rPr>
                        <a:t>TL-R1200C-RP</a:t>
                      </a:r>
                      <a:endParaRPr lang="zh-TW" altLang="en-US" sz="1100" b="0" i="0" u="none" strike="noStrike" cap="none">
                        <a:solidFill>
                          <a:schemeClr val="tx2"/>
                        </a:solidFill>
                        <a:latin typeface="+mn-lt"/>
                        <a:ea typeface="+mn-ea"/>
                        <a:cs typeface="+mn-cs"/>
                        <a:sym typeface="Arial"/>
                      </a:endParaRPr>
                    </a:p>
                  </a:txBody>
                  <a:tcPr>
                    <a:lnL w="6350" cap="flat" cmpd="sng" algn="ctr">
                      <a:solidFill>
                        <a:srgbClr val="744922"/>
                      </a:solidFill>
                      <a:prstDash val="solid"/>
                      <a:round/>
                      <a:headEnd type="none" w="med" len="med"/>
                      <a:tailEnd type="none" w="med" len="med"/>
                    </a:lnL>
                    <a:lnR w="6350" cap="flat" cmpd="sng" algn="ctr">
                      <a:solidFill>
                        <a:srgbClr val="744922"/>
                      </a:solidFill>
                      <a:prstDash val="solid"/>
                      <a:round/>
                      <a:headEnd type="none" w="med" len="med"/>
                      <a:tailEnd type="none" w="med" len="med"/>
                    </a:lnR>
                    <a:lnT w="6350" cap="flat" cmpd="sng" algn="ctr">
                      <a:solidFill>
                        <a:srgbClr val="744922"/>
                      </a:solidFill>
                      <a:prstDash val="solid"/>
                      <a:round/>
                      <a:headEnd type="none" w="med" len="med"/>
                      <a:tailEnd type="none" w="med" len="med"/>
                    </a:lnT>
                    <a:lnB w="6350" cap="flat" cmpd="sng" algn="ctr">
                      <a:solidFill>
                        <a:srgbClr val="744922"/>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Font typeface="Arial"/>
                        <a:buNone/>
                      </a:pPr>
                      <a:r>
                        <a:rPr lang="en-US" altLang="zh-TW" sz="1100" b="0" u="none" strike="noStrike" cap="none">
                          <a:solidFill>
                            <a:schemeClr val="tx2"/>
                          </a:solidFill>
                          <a:sym typeface="Arial"/>
                        </a:rPr>
                        <a:t>1</a:t>
                      </a:r>
                      <a:endParaRPr lang="zh-TW" altLang="en-US" sz="1100" b="0" i="0" u="none" strike="noStrike" cap="none">
                        <a:solidFill>
                          <a:schemeClr val="tx2"/>
                        </a:solidFill>
                        <a:latin typeface="+mn-lt"/>
                        <a:ea typeface="+mn-ea"/>
                        <a:cs typeface="+mn-cs"/>
                        <a:sym typeface="Arial"/>
                      </a:endParaRPr>
                    </a:p>
                  </a:txBody>
                  <a:tcPr>
                    <a:lnL w="6350" cap="flat" cmpd="sng" algn="ctr">
                      <a:solidFill>
                        <a:srgbClr val="744922"/>
                      </a:solidFill>
                      <a:prstDash val="solid"/>
                      <a:round/>
                      <a:headEnd type="none" w="med" len="med"/>
                      <a:tailEnd type="none" w="med" len="med"/>
                    </a:lnL>
                    <a:lnR w="6350" cap="flat" cmpd="sng" algn="ctr">
                      <a:solidFill>
                        <a:srgbClr val="744922"/>
                      </a:solidFill>
                      <a:prstDash val="solid"/>
                      <a:round/>
                      <a:headEnd type="none" w="med" len="med"/>
                      <a:tailEnd type="none" w="med" len="med"/>
                    </a:lnR>
                    <a:lnT w="6350" cap="flat" cmpd="sng" algn="ctr">
                      <a:solidFill>
                        <a:srgbClr val="744922"/>
                      </a:solidFill>
                      <a:prstDash val="solid"/>
                      <a:round/>
                      <a:headEnd type="none" w="med" len="med"/>
                      <a:tailEnd type="none" w="med" len="med"/>
                    </a:lnT>
                    <a:lnB w="6350" cap="flat" cmpd="sng" algn="ctr">
                      <a:solidFill>
                        <a:srgbClr val="744922"/>
                      </a:solidFill>
                      <a:prstDash val="solid"/>
                      <a:round/>
                      <a:headEnd type="none" w="med" len="med"/>
                      <a:tailEnd type="none" w="med" len="med"/>
                    </a:lnB>
                  </a:tcPr>
                </a:tc>
                <a:extLst>
                  <a:ext uri="{0D108BD9-81ED-4DB2-BD59-A6C34878D82A}">
                    <a16:rowId xmlns:a16="http://schemas.microsoft.com/office/drawing/2014/main" val="1377589966"/>
                  </a:ext>
                </a:extLst>
              </a:tr>
            </a:tbl>
          </a:graphicData>
        </a:graphic>
      </p:graphicFrame>
      <p:sp>
        <p:nvSpPr>
          <p:cNvPr id="19" name="文字方塊 18">
            <a:extLst>
              <a:ext uri="{FF2B5EF4-FFF2-40B4-BE49-F238E27FC236}">
                <a16:creationId xmlns:a16="http://schemas.microsoft.com/office/drawing/2014/main" id="{4E0E831B-99EE-1776-8EA9-A0C96E8B245A}"/>
              </a:ext>
            </a:extLst>
          </p:cNvPr>
          <p:cNvSpPr txBox="1"/>
          <p:nvPr/>
        </p:nvSpPr>
        <p:spPr>
          <a:xfrm>
            <a:off x="682171" y="2320782"/>
            <a:ext cx="1982482"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000" b="0" i="0" u="none" strike="noStrike" kern="0" cap="none" spc="0" normalizeH="0" baseline="0" noProof="0">
                <a:ln>
                  <a:noFill/>
                </a:ln>
                <a:solidFill>
                  <a:schemeClr val="tx2"/>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2-bay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000" b="0" i="0" u="none" strike="noStrike" kern="0" cap="none" spc="0" normalizeH="0" baseline="0" noProof="0">
                <a:ln>
                  <a:noFill/>
                </a:ln>
                <a:solidFill>
                  <a:schemeClr val="tx2"/>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Desktop </a:t>
            </a:r>
            <a:r>
              <a:rPr lang="en-US" altLang="zh-TW" sz="10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USB 3.2 Gen 2 </a:t>
            </a:r>
            <a:r>
              <a:rPr kumimoji="0" lang="en-US" altLang="zh-TW" sz="1000" b="0" i="0" u="none" strike="noStrike" kern="0" cap="none" spc="0" normalizeH="0" baseline="0" noProof="0">
                <a:ln>
                  <a:noFill/>
                </a:ln>
                <a:solidFill>
                  <a:schemeClr val="tx2"/>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JBOD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000" b="0" i="0" u="none" strike="noStrike" kern="0" cap="none" spc="0" normalizeH="0" baseline="0" noProof="0">
                <a:ln>
                  <a:noFill/>
                </a:ln>
                <a:solidFill>
                  <a:schemeClr val="tx2"/>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Supports hardware RAID</a:t>
            </a:r>
          </a:p>
        </p:txBody>
      </p:sp>
      <p:sp>
        <p:nvSpPr>
          <p:cNvPr id="20" name="文字方塊 19">
            <a:extLst>
              <a:ext uri="{FF2B5EF4-FFF2-40B4-BE49-F238E27FC236}">
                <a16:creationId xmlns:a16="http://schemas.microsoft.com/office/drawing/2014/main" id="{339239FA-1C20-36B6-8FF1-ED38E2E664C4}"/>
              </a:ext>
            </a:extLst>
          </p:cNvPr>
          <p:cNvSpPr txBox="1"/>
          <p:nvPr/>
        </p:nvSpPr>
        <p:spPr>
          <a:xfrm>
            <a:off x="753381" y="3651857"/>
            <a:ext cx="910827" cy="307777"/>
          </a:xfrm>
          <a:prstGeom prst="rect">
            <a:avLst/>
          </a:prstGeom>
          <a:noFill/>
        </p:spPr>
        <p:txBody>
          <a:bodyPr wrap="none" rtlCol="0">
            <a:spAutoFit/>
          </a:bodyPr>
          <a:lstStyle/>
          <a:p>
            <a:r>
              <a:rPr lang="en-US" altLang="zh-TW" b="1">
                <a:solidFill>
                  <a:srgbClr val="744922"/>
                </a:solidFill>
                <a:ea typeface="微軟正黑體"/>
                <a:cs typeface="+mn-ea"/>
                <a:sym typeface="Arial" panose="020B0604020202020204" pitchFamily="34" charset="0"/>
              </a:rPr>
              <a:t>TR-004U</a:t>
            </a:r>
          </a:p>
        </p:txBody>
      </p:sp>
      <p:sp>
        <p:nvSpPr>
          <p:cNvPr id="21" name="文字方塊 20">
            <a:extLst>
              <a:ext uri="{FF2B5EF4-FFF2-40B4-BE49-F238E27FC236}">
                <a16:creationId xmlns:a16="http://schemas.microsoft.com/office/drawing/2014/main" id="{8414F81B-8790-5A02-3D23-877C69912A0B}"/>
              </a:ext>
            </a:extLst>
          </p:cNvPr>
          <p:cNvSpPr txBox="1"/>
          <p:nvPr/>
        </p:nvSpPr>
        <p:spPr>
          <a:xfrm>
            <a:off x="3225730" y="2107836"/>
            <a:ext cx="780983" cy="307777"/>
          </a:xfrm>
          <a:prstGeom prst="rect">
            <a:avLst/>
          </a:prstGeom>
          <a:noFill/>
        </p:spPr>
        <p:txBody>
          <a:bodyPr wrap="none" rtlCol="0">
            <a:spAutoFit/>
          </a:bodyPr>
          <a:lstStyle/>
          <a:p>
            <a:r>
              <a:rPr lang="en-US" altLang="zh-TW" b="1">
                <a:solidFill>
                  <a:srgbClr val="744922"/>
                </a:solidFill>
                <a:ea typeface="微軟正黑體"/>
                <a:cs typeface="+mn-ea"/>
                <a:sym typeface="Arial" panose="020B0604020202020204" pitchFamily="34" charset="0"/>
              </a:rPr>
              <a:t>TR-004</a:t>
            </a:r>
          </a:p>
        </p:txBody>
      </p:sp>
      <p:sp>
        <p:nvSpPr>
          <p:cNvPr id="22" name="文字方塊 21">
            <a:extLst>
              <a:ext uri="{FF2B5EF4-FFF2-40B4-BE49-F238E27FC236}">
                <a16:creationId xmlns:a16="http://schemas.microsoft.com/office/drawing/2014/main" id="{81B43E02-0ADB-8099-BEE4-2D6AA8FB4C11}"/>
              </a:ext>
            </a:extLst>
          </p:cNvPr>
          <p:cNvSpPr txBox="1"/>
          <p:nvPr/>
        </p:nvSpPr>
        <p:spPr>
          <a:xfrm>
            <a:off x="3225730" y="3651857"/>
            <a:ext cx="1428596" cy="307777"/>
          </a:xfrm>
          <a:prstGeom prst="rect">
            <a:avLst/>
          </a:prstGeom>
          <a:noFill/>
        </p:spPr>
        <p:txBody>
          <a:bodyPr wrap="none" rtlCol="0">
            <a:spAutoFit/>
          </a:bodyPr>
          <a:lstStyle/>
          <a:p>
            <a:r>
              <a:rPr lang="en-US" altLang="zh-TW" b="1">
                <a:solidFill>
                  <a:srgbClr val="744922"/>
                </a:solidFill>
                <a:ea typeface="微軟正黑體"/>
                <a:cs typeface="+mn-ea"/>
                <a:sym typeface="Arial" panose="020B0604020202020204" pitchFamily="34" charset="0"/>
              </a:rPr>
              <a:t>TL-R1200C-RP</a:t>
            </a:r>
          </a:p>
        </p:txBody>
      </p:sp>
      <p:sp>
        <p:nvSpPr>
          <p:cNvPr id="23" name="文字方塊 22">
            <a:extLst>
              <a:ext uri="{FF2B5EF4-FFF2-40B4-BE49-F238E27FC236}">
                <a16:creationId xmlns:a16="http://schemas.microsoft.com/office/drawing/2014/main" id="{A844D68D-A2D7-D168-26B3-183DF8C46E60}"/>
              </a:ext>
            </a:extLst>
          </p:cNvPr>
          <p:cNvSpPr txBox="1"/>
          <p:nvPr/>
        </p:nvSpPr>
        <p:spPr>
          <a:xfrm>
            <a:off x="5908913" y="2107836"/>
            <a:ext cx="1019831" cy="307777"/>
          </a:xfrm>
          <a:prstGeom prst="rect">
            <a:avLst/>
          </a:prstGeom>
          <a:noFill/>
        </p:spPr>
        <p:txBody>
          <a:bodyPr wrap="none" rtlCol="0">
            <a:spAutoFit/>
          </a:bodyPr>
          <a:lstStyle/>
          <a:p>
            <a:r>
              <a:rPr lang="en-US" altLang="zh-TW" b="1">
                <a:solidFill>
                  <a:srgbClr val="744922"/>
                </a:solidFill>
                <a:ea typeface="微軟正黑體"/>
                <a:cs typeface="+mn-ea"/>
                <a:sym typeface="Arial" panose="020B0604020202020204" pitchFamily="34" charset="0"/>
              </a:rPr>
              <a:t>TL-D800C</a:t>
            </a:r>
          </a:p>
        </p:txBody>
      </p:sp>
    </p:spTree>
    <p:extLst>
      <p:ext uri="{BB962C8B-B14F-4D97-AF65-F5344CB8AC3E}">
        <p14:creationId xmlns:p14="http://schemas.microsoft.com/office/powerpoint/2010/main" val="1707517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16F31B8-2115-AD2A-0767-1965697CBD67}"/>
              </a:ext>
            </a:extLst>
          </p:cNvPr>
          <p:cNvSpPr/>
          <p:nvPr/>
        </p:nvSpPr>
        <p:spPr>
          <a:xfrm>
            <a:off x="274320" y="1001864"/>
            <a:ext cx="4699183" cy="1124431"/>
          </a:xfrm>
          <a:prstGeom prst="rect">
            <a:avLst/>
          </a:prstGeom>
          <a:solidFill>
            <a:srgbClr val="74492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5">
            <a:extLst>
              <a:ext uri="{FF2B5EF4-FFF2-40B4-BE49-F238E27FC236}">
                <a16:creationId xmlns:a16="http://schemas.microsoft.com/office/drawing/2014/main" id="{61BBB310-F626-453B-9DD2-6A23AF1231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6006" y="3227452"/>
            <a:ext cx="1352192" cy="884208"/>
          </a:xfrm>
          <a:prstGeom prst="rect">
            <a:avLst/>
          </a:prstGeom>
        </p:spPr>
      </p:pic>
      <p:sp>
        <p:nvSpPr>
          <p:cNvPr id="40" name="矩形: 圓角 39">
            <a:extLst>
              <a:ext uri="{FF2B5EF4-FFF2-40B4-BE49-F238E27FC236}">
                <a16:creationId xmlns:a16="http://schemas.microsoft.com/office/drawing/2014/main" id="{17A65E80-F3BE-4FB0-88F9-F2F0DA5040E1}"/>
              </a:ext>
            </a:extLst>
          </p:cNvPr>
          <p:cNvSpPr/>
          <p:nvPr/>
        </p:nvSpPr>
        <p:spPr>
          <a:xfrm>
            <a:off x="6607588" y="618976"/>
            <a:ext cx="2132418" cy="2143602"/>
          </a:xfrm>
          <a:prstGeom prst="roundRect">
            <a:avLst>
              <a:gd name="adj" fmla="val 48707"/>
            </a:avLst>
          </a:prstGeom>
          <a:solidFill>
            <a:schemeClr val="dk1">
              <a:alpha val="40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51" name="Google Shape;1112;gc428d55399_0_337">
            <a:extLst>
              <a:ext uri="{FF2B5EF4-FFF2-40B4-BE49-F238E27FC236}">
                <a16:creationId xmlns:a16="http://schemas.microsoft.com/office/drawing/2014/main" id="{24474050-1D52-4EE4-A23E-14E2DECB1BB4}"/>
              </a:ext>
            </a:extLst>
          </p:cNvPr>
          <p:cNvGrpSpPr/>
          <p:nvPr/>
        </p:nvGrpSpPr>
        <p:grpSpPr>
          <a:xfrm>
            <a:off x="460823" y="901456"/>
            <a:ext cx="4976255" cy="1246736"/>
            <a:chOff x="535858" y="2192097"/>
            <a:chExt cx="3083382" cy="4755000"/>
          </a:xfrm>
          <a:effectLst>
            <a:outerShdw blurRad="342900" dist="177800" dir="3600000" algn="t" rotWithShape="0">
              <a:prstClr val="black">
                <a:alpha val="40000"/>
              </a:prstClr>
            </a:outerShdw>
          </a:effectLst>
        </p:grpSpPr>
        <p:sp>
          <p:nvSpPr>
            <p:cNvPr id="52" name="Google Shape;1113;gc428d55399_0_337" hidden="1">
              <a:extLst>
                <a:ext uri="{FF2B5EF4-FFF2-40B4-BE49-F238E27FC236}">
                  <a16:creationId xmlns:a16="http://schemas.microsoft.com/office/drawing/2014/main" id="{100064AA-0060-474E-870C-1D8EF5BFDA80}"/>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68569" tIns="34275" rIns="68569" bIns="34275" anchor="ctr" anchorCtr="0">
              <a:noAutofit/>
            </a:bodyPr>
            <a:lstStyle/>
            <a:p>
              <a:pPr algn="ctr"/>
              <a:endParaRPr sz="105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3" name="Google Shape;1114;gc428d55399_0_337" hidden="1">
              <a:extLst>
                <a:ext uri="{FF2B5EF4-FFF2-40B4-BE49-F238E27FC236}">
                  <a16:creationId xmlns:a16="http://schemas.microsoft.com/office/drawing/2014/main" id="{F3FE8B18-A7DA-4FC8-A448-500AC233D97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p:txBody>
          <a:bodyPr>
            <a:noAutofit/>
          </a:bodyPr>
          <a:lstStyle/>
          <a:p>
            <a:r>
              <a:rPr lang="en-US" altLang="zh-TW">
                <a:sym typeface="Arial" panose="020B0604020202020204" pitchFamily="34" charset="0"/>
              </a:rPr>
              <a:t>Optional network switch</a:t>
            </a:r>
            <a:endParaRPr lang="zh-TW" altLang="en-US">
              <a:sym typeface="Arial" panose="020B0604020202020204" pitchFamily="34" charset="0"/>
            </a:endParaRPr>
          </a:p>
        </p:txBody>
      </p:sp>
      <p:sp>
        <p:nvSpPr>
          <p:cNvPr id="16" name="文字方塊 15">
            <a:extLst>
              <a:ext uri="{FF2B5EF4-FFF2-40B4-BE49-F238E27FC236}">
                <a16:creationId xmlns:a16="http://schemas.microsoft.com/office/drawing/2014/main" id="{9AD6E516-4983-5246-A020-18E317A41D5A}"/>
              </a:ext>
            </a:extLst>
          </p:cNvPr>
          <p:cNvSpPr txBox="1"/>
          <p:nvPr/>
        </p:nvSpPr>
        <p:spPr>
          <a:xfrm>
            <a:off x="5142325" y="882695"/>
            <a:ext cx="3597681" cy="1135183"/>
          </a:xfrm>
          <a:prstGeom prst="rect">
            <a:avLst/>
          </a:prstGeom>
          <a:noFill/>
        </p:spPr>
        <p:txBody>
          <a:bodyPr wrap="square" rtlCol="0">
            <a:spAutoFit/>
          </a:bodyPr>
          <a:lstStyle/>
          <a:p>
            <a:pPr>
              <a:lnSpc>
                <a:spcPct val="130000"/>
              </a:lnSpc>
            </a:pPr>
            <a:r>
              <a:rPr lang="en-US" altLang="zh-TW" sz="18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No need to replace existing wiring upgrade to 2.5 GbE</a:t>
            </a:r>
          </a:p>
          <a:p>
            <a:pPr>
              <a:lnSpc>
                <a:spcPct val="130000"/>
              </a:lnSpc>
            </a:pPr>
            <a:endParaRPr lang="zh-TW" altLang="en-US" sz="18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endParaRPr>
          </a:p>
        </p:txBody>
      </p:sp>
      <p:graphicFrame>
        <p:nvGraphicFramePr>
          <p:cNvPr id="20" name="Shape 253">
            <a:extLst>
              <a:ext uri="{FF2B5EF4-FFF2-40B4-BE49-F238E27FC236}">
                <a16:creationId xmlns:a16="http://schemas.microsoft.com/office/drawing/2014/main" id="{71BEF758-E246-DE44-AF83-B30DF04391C5}"/>
              </a:ext>
            </a:extLst>
          </p:cNvPr>
          <p:cNvGraphicFramePr/>
          <p:nvPr>
            <p:extLst>
              <p:ext uri="{D42A27DB-BD31-4B8C-83A1-F6EECF244321}">
                <p14:modId xmlns:p14="http://schemas.microsoft.com/office/powerpoint/2010/main" val="1459992510"/>
              </p:ext>
            </p:extLst>
          </p:nvPr>
        </p:nvGraphicFramePr>
        <p:xfrm>
          <a:off x="5219731" y="1773967"/>
          <a:ext cx="3184492" cy="1529985"/>
        </p:xfrm>
        <a:graphic>
          <a:graphicData uri="http://schemas.openxmlformats.org/drawingml/2006/table">
            <a:tbl>
              <a:tblPr firstRow="1" bandRow="1">
                <a:effectLst/>
                <a:tableStyleId>{85BE263C-DBD7-4A20-BB59-AAB30ACAA65A}</a:tableStyleId>
              </a:tblPr>
              <a:tblGrid>
                <a:gridCol w="796123">
                  <a:extLst>
                    <a:ext uri="{9D8B030D-6E8A-4147-A177-3AD203B41FA5}">
                      <a16:colId xmlns:a16="http://schemas.microsoft.com/office/drawing/2014/main" val="20000"/>
                    </a:ext>
                  </a:extLst>
                </a:gridCol>
                <a:gridCol w="796123">
                  <a:extLst>
                    <a:ext uri="{9D8B030D-6E8A-4147-A177-3AD203B41FA5}">
                      <a16:colId xmlns:a16="http://schemas.microsoft.com/office/drawing/2014/main" val="20001"/>
                    </a:ext>
                  </a:extLst>
                </a:gridCol>
                <a:gridCol w="796123">
                  <a:extLst>
                    <a:ext uri="{9D8B030D-6E8A-4147-A177-3AD203B41FA5}">
                      <a16:colId xmlns:a16="http://schemas.microsoft.com/office/drawing/2014/main" val="20002"/>
                    </a:ext>
                  </a:extLst>
                </a:gridCol>
                <a:gridCol w="796123">
                  <a:extLst>
                    <a:ext uri="{9D8B030D-6E8A-4147-A177-3AD203B41FA5}">
                      <a16:colId xmlns:a16="http://schemas.microsoft.com/office/drawing/2014/main" val="20003"/>
                    </a:ext>
                  </a:extLst>
                </a:gridCol>
              </a:tblGrid>
              <a:tr h="282525">
                <a:tc>
                  <a:txBody>
                    <a:bodyPr/>
                    <a:lstStyle/>
                    <a:p>
                      <a:pPr marL="0" marR="0" lvl="0" indent="0" algn="l" rtl="0">
                        <a:spcBef>
                          <a:spcPts val="0"/>
                        </a:spcBef>
                        <a:spcAft>
                          <a:spcPts val="0"/>
                        </a:spcAft>
                        <a:buNone/>
                      </a:pPr>
                      <a:endParaRPr sz="1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5e</a:t>
                      </a:r>
                      <a:endParaRPr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6</a:t>
                      </a:r>
                      <a:endParaRPr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6A</a:t>
                      </a:r>
                      <a:endParaRPr lang="en-US" altLang="zh-TW"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0000"/>
                  </a:ext>
                </a:extLst>
              </a:tr>
              <a:tr h="192023">
                <a:tc>
                  <a:txBody>
                    <a:bodyPr/>
                    <a:lstStyle/>
                    <a:p>
                      <a:pPr marL="0" marR="0" lvl="0" indent="0" algn="ctr" rtl="0">
                        <a:spcBef>
                          <a:spcPts val="0"/>
                        </a:spcBef>
                        <a:spcAft>
                          <a:spcPts val="0"/>
                        </a:spcAft>
                        <a:buNone/>
                      </a:pPr>
                      <a:r>
                        <a:rPr lang="en-US"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100M</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FDFDFD">
                        <a:alpha val="14118"/>
                      </a:srgbClr>
                    </a:solidFill>
                  </a:tcPr>
                </a:tc>
                <a:tc>
                  <a:txBody>
                    <a:bodyPr/>
                    <a:lstStyle/>
                    <a:p>
                      <a:pPr marL="0" marR="0" lvl="0" indent="0" algn="ctr" rtl="0">
                        <a:spcBef>
                          <a:spcPts val="0"/>
                        </a:spcBef>
                        <a:spcAft>
                          <a:spcPts val="0"/>
                        </a:spcAft>
                        <a:buNone/>
                      </a:pPr>
                      <a:r>
                        <a:rPr lang="zh-TW" altLang="en-US"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1"/>
                  </a:ext>
                </a:extLst>
              </a:tr>
              <a:tr h="192023">
                <a:tc>
                  <a:txBody>
                    <a:bodyPr/>
                    <a:lstStyle/>
                    <a:p>
                      <a:pPr marL="0" marR="0" lvl="0" indent="0" algn="ctr" rtl="0">
                        <a:spcBef>
                          <a:spcPts val="0"/>
                        </a:spcBef>
                        <a:spcAft>
                          <a:spcPts val="0"/>
                        </a:spcAft>
                        <a:buNone/>
                      </a:pPr>
                      <a:r>
                        <a:rPr lang="en-US"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1G</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marL="0" marR="0" lvl="0" indent="0" algn="ctr" rtl="0">
                        <a:spcBef>
                          <a:spcPts val="0"/>
                        </a:spcBef>
                        <a:spcAft>
                          <a:spcPts val="0"/>
                        </a:spcAft>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2"/>
                  </a:ext>
                </a:extLst>
              </a:tr>
              <a:tr h="192023">
                <a:tc>
                  <a:txBody>
                    <a:bodyPr/>
                    <a:lstStyle/>
                    <a:p>
                      <a:pPr marL="0" marR="0" lvl="0" indent="0" algn="ctr" rtl="0">
                        <a:spcBef>
                          <a:spcPts val="0"/>
                        </a:spcBef>
                        <a:spcAft>
                          <a:spcPts val="0"/>
                        </a:spcAft>
                        <a:buNone/>
                      </a:pPr>
                      <a:r>
                        <a:rPr lang="en-US"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2.5G</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3"/>
                  </a:ext>
                </a:extLst>
              </a:tr>
              <a:tr h="192023">
                <a:tc>
                  <a:txBody>
                    <a:bodyPr/>
                    <a:lstStyle/>
                    <a:p>
                      <a:pPr marL="0" marR="0" lvl="0" indent="0" algn="ctr" rtl="0">
                        <a:spcBef>
                          <a:spcPts val="0"/>
                        </a:spcBef>
                        <a:spcAft>
                          <a:spcPts val="0"/>
                        </a:spcAft>
                        <a:buNone/>
                      </a:pPr>
                      <a:r>
                        <a:rPr lang="en-US" sz="1200" b="0">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rPr>
                        <a:t>5G</a:t>
                      </a:r>
                      <a:endParaRPr sz="1200" b="0">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4"/>
                  </a:ext>
                </a:extLst>
              </a:tr>
              <a:tr h="192023">
                <a:tc>
                  <a:txBody>
                    <a:bodyPr/>
                    <a:lstStyle/>
                    <a:p>
                      <a:pPr marL="0" marR="0" lvl="0" indent="0" algn="ctr" rtl="0">
                        <a:spcBef>
                          <a:spcPts val="0"/>
                        </a:spcBef>
                        <a:spcAft>
                          <a:spcPts val="0"/>
                        </a:spcAft>
                        <a:buNone/>
                      </a:pPr>
                      <a:r>
                        <a:rPr lang="en-US"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10G</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FDFDFD">
                        <a:alpha val="14118"/>
                      </a:srgbClr>
                    </a:solidFill>
                  </a:tcPr>
                </a:tc>
                <a:tc>
                  <a:txBody>
                    <a:bodyPr/>
                    <a:lstStyle/>
                    <a:p>
                      <a:pPr marL="0" marR="0" lvl="0" indent="0" algn="ctr" rtl="0">
                        <a:spcBef>
                          <a:spcPts val="0"/>
                        </a:spcBef>
                        <a:spcAft>
                          <a:spcPts val="0"/>
                        </a:spcAft>
                        <a:buNone/>
                      </a:pPr>
                      <a:r>
                        <a:rPr lang="en-US"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X</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r>
                        <a:rPr lang="en-US"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(55m)</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2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66612" marR="66612" marT="33306" marB="33306" anchor="ctr">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5"/>
                  </a:ext>
                </a:extLst>
              </a:tr>
            </a:tbl>
          </a:graphicData>
        </a:graphic>
      </p:graphicFrame>
      <p:pic>
        <p:nvPicPr>
          <p:cNvPr id="28" name="Picture 2" descr="C:\Users\user\Desktop\21_PPT對稿QNAP AQC107 10G網卡\29384737_xxl.png">
            <a:extLst>
              <a:ext uri="{FF2B5EF4-FFF2-40B4-BE49-F238E27FC236}">
                <a16:creationId xmlns:a16="http://schemas.microsoft.com/office/drawing/2014/main" id="{ACEDA30A-03F9-E543-8797-EAB00FF3618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56628" y="3302640"/>
            <a:ext cx="1987372" cy="1840860"/>
          </a:xfrm>
          <a:prstGeom prst="rect">
            <a:avLst/>
          </a:prstGeom>
          <a:ln>
            <a:noFill/>
          </a:ln>
          <a:effectLst>
            <a:outerShdw blurRad="431800" dist="368300" dir="5760000" algn="tl" rotWithShape="0">
              <a:prstClr val="black">
                <a:alpha val="40000"/>
              </a:prstClr>
            </a:outerShdw>
          </a:effectLst>
        </p:spPr>
      </p:pic>
      <p:sp>
        <p:nvSpPr>
          <p:cNvPr id="25" name="文字方塊 24">
            <a:extLst>
              <a:ext uri="{FF2B5EF4-FFF2-40B4-BE49-F238E27FC236}">
                <a16:creationId xmlns:a16="http://schemas.microsoft.com/office/drawing/2014/main" id="{4EFECE1E-208A-1744-A6D3-6BB8230DEFE8}"/>
              </a:ext>
            </a:extLst>
          </p:cNvPr>
          <p:cNvSpPr txBox="1"/>
          <p:nvPr/>
        </p:nvSpPr>
        <p:spPr>
          <a:xfrm>
            <a:off x="2887018" y="2762683"/>
            <a:ext cx="2060179" cy="276999"/>
          </a:xfrm>
          <a:prstGeom prst="rect">
            <a:avLst/>
          </a:prstGeom>
          <a:noFill/>
        </p:spPr>
        <p:txBody>
          <a:bodyPr wrap="none" rtlCol="0">
            <a:spAutoFit/>
          </a:bodyPr>
          <a:lstStyle/>
          <a:p>
            <a:r>
              <a:rPr lang="en-US" altLang="zh-TW" sz="12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QSW-308-1C</a:t>
            </a:r>
            <a:r>
              <a:rPr lang="en-US" altLang="zh-TW"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(unmanaged)</a:t>
            </a:r>
            <a:endParaRPr lang="zh-TW" alt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文字方塊 30">
            <a:extLst>
              <a:ext uri="{FF2B5EF4-FFF2-40B4-BE49-F238E27FC236}">
                <a16:creationId xmlns:a16="http://schemas.microsoft.com/office/drawing/2014/main" id="{21E9DF6E-F2DE-214E-BAB8-2293966D3352}"/>
              </a:ext>
            </a:extLst>
          </p:cNvPr>
          <p:cNvSpPr txBox="1"/>
          <p:nvPr/>
        </p:nvSpPr>
        <p:spPr>
          <a:xfrm>
            <a:off x="415883" y="2762578"/>
            <a:ext cx="2145139" cy="276999"/>
          </a:xfrm>
          <a:prstGeom prst="rect">
            <a:avLst/>
          </a:prstGeom>
          <a:noFill/>
        </p:spPr>
        <p:txBody>
          <a:bodyPr wrap="none" rtlCol="0">
            <a:spAutoFit/>
          </a:bodyPr>
          <a:lstStyle/>
          <a:p>
            <a:r>
              <a:rPr lang="en-US" altLang="zh-TW" sz="12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QSW-1208-8C</a:t>
            </a:r>
            <a:r>
              <a:rPr lang="en-US" altLang="zh-TW"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(unmanaged)</a:t>
            </a:r>
            <a:endParaRPr lang="zh-TW" altLang="en-US" sz="1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 name="文字方塊 31">
            <a:extLst>
              <a:ext uri="{FF2B5EF4-FFF2-40B4-BE49-F238E27FC236}">
                <a16:creationId xmlns:a16="http://schemas.microsoft.com/office/drawing/2014/main" id="{58CBE206-AA6D-0844-9C78-657AC29204D2}"/>
              </a:ext>
            </a:extLst>
          </p:cNvPr>
          <p:cNvSpPr txBox="1"/>
          <p:nvPr/>
        </p:nvSpPr>
        <p:spPr>
          <a:xfrm>
            <a:off x="3210861" y="2976070"/>
            <a:ext cx="1200970" cy="415498"/>
          </a:xfrm>
          <a:prstGeom prst="rect">
            <a:avLst/>
          </a:prstGeom>
          <a:noFill/>
        </p:spPr>
        <p:txBody>
          <a:bodyPr wrap="none" rtlCol="0">
            <a:spAutoFit/>
          </a:bodyPr>
          <a:lstStyle/>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 x 10G/5G/2.5G</a:t>
            </a:r>
          </a:p>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3" name="文字方塊 32">
            <a:extLst>
              <a:ext uri="{FF2B5EF4-FFF2-40B4-BE49-F238E27FC236}">
                <a16:creationId xmlns:a16="http://schemas.microsoft.com/office/drawing/2014/main" id="{05AEEC05-B49D-C149-A7C7-B1559D7FE4DE}"/>
              </a:ext>
            </a:extLst>
          </p:cNvPr>
          <p:cNvSpPr txBox="1"/>
          <p:nvPr/>
        </p:nvSpPr>
        <p:spPr>
          <a:xfrm>
            <a:off x="684485" y="2976070"/>
            <a:ext cx="1200970" cy="415498"/>
          </a:xfrm>
          <a:prstGeom prst="rect">
            <a:avLst/>
          </a:prstGeom>
          <a:noFill/>
        </p:spPr>
        <p:txBody>
          <a:bodyPr wrap="none" rtlCol="0">
            <a:spAutoFit/>
          </a:bodyPr>
          <a:lstStyle/>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8 x 10G/5G/2.5G</a:t>
            </a:r>
          </a:p>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6" name="文字方塊 35">
            <a:extLst>
              <a:ext uri="{FF2B5EF4-FFF2-40B4-BE49-F238E27FC236}">
                <a16:creationId xmlns:a16="http://schemas.microsoft.com/office/drawing/2014/main" id="{6EF3DEEC-3197-AF44-B300-658795AE0B74}"/>
              </a:ext>
            </a:extLst>
          </p:cNvPr>
          <p:cNvSpPr txBox="1"/>
          <p:nvPr/>
        </p:nvSpPr>
        <p:spPr>
          <a:xfrm>
            <a:off x="485699" y="3909631"/>
            <a:ext cx="2018501" cy="276999"/>
          </a:xfrm>
          <a:prstGeom prst="rect">
            <a:avLst/>
          </a:prstGeom>
          <a:noFill/>
        </p:spPr>
        <p:txBody>
          <a:bodyPr wrap="none" rtlCol="0">
            <a:spAutoFit/>
          </a:bodyPr>
          <a:lstStyle/>
          <a:p>
            <a:r>
              <a:rPr lang="en-US" altLang="zh-TW" sz="12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QSW-M408-4C</a:t>
            </a:r>
            <a:r>
              <a:rPr lang="en-US" altLang="zh-TW"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(managed)</a:t>
            </a:r>
            <a:endParaRPr lang="zh-TW" alt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7" name="文字方塊 36">
            <a:extLst>
              <a:ext uri="{FF2B5EF4-FFF2-40B4-BE49-F238E27FC236}">
                <a16:creationId xmlns:a16="http://schemas.microsoft.com/office/drawing/2014/main" id="{88C4A5EA-9202-7E42-97AB-E1C166483D67}"/>
              </a:ext>
            </a:extLst>
          </p:cNvPr>
          <p:cNvSpPr txBox="1"/>
          <p:nvPr/>
        </p:nvSpPr>
        <p:spPr>
          <a:xfrm>
            <a:off x="753208" y="4110594"/>
            <a:ext cx="1200970" cy="415498"/>
          </a:xfrm>
          <a:prstGeom prst="rect">
            <a:avLst/>
          </a:prstGeom>
          <a:noFill/>
        </p:spPr>
        <p:txBody>
          <a:bodyPr wrap="none" rtlCol="0">
            <a:spAutoFit/>
          </a:bodyPr>
          <a:lstStyle/>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 x 10G/5G/2.5G</a:t>
            </a:r>
          </a:p>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文字方塊 37">
            <a:extLst>
              <a:ext uri="{FF2B5EF4-FFF2-40B4-BE49-F238E27FC236}">
                <a16:creationId xmlns:a16="http://schemas.microsoft.com/office/drawing/2014/main" id="{9987836F-8016-6F4A-9ACA-CAC4790B62B8}"/>
              </a:ext>
            </a:extLst>
          </p:cNvPr>
          <p:cNvSpPr txBox="1"/>
          <p:nvPr/>
        </p:nvSpPr>
        <p:spPr>
          <a:xfrm>
            <a:off x="2646537" y="3858416"/>
            <a:ext cx="2499402" cy="276999"/>
          </a:xfrm>
          <a:prstGeom prst="rect">
            <a:avLst/>
          </a:prstGeom>
          <a:noFill/>
        </p:spPr>
        <p:txBody>
          <a:bodyPr wrap="square" lIns="91440" tIns="45720" rIns="91440" bIns="45720" rtlCol="0" anchor="t">
            <a:spAutoFit/>
          </a:bodyPr>
          <a:lstStyle/>
          <a:p>
            <a:r>
              <a:rPr lang="en-US" altLang="zh-TW" sz="1200" b="1">
                <a:solidFill>
                  <a:srgbClr val="744922"/>
                </a:solidFill>
                <a:ea typeface="微軟正黑體"/>
                <a:cs typeface="+mn-ea"/>
                <a:sym typeface="Arial" panose="020B0604020202020204" pitchFamily="34" charset="0"/>
              </a:rPr>
              <a:t>QSW-M2108R-2C</a:t>
            </a:r>
            <a:r>
              <a:rPr lang="en-US" altLang="zh-TW" sz="1200" b="1">
                <a:solidFill>
                  <a:schemeClr val="bg1"/>
                </a:solidFill>
                <a:ea typeface="微軟正黑體"/>
                <a:cs typeface="+mn-ea"/>
                <a:sym typeface="Arial" panose="020B0604020202020204" pitchFamily="34" charset="0"/>
              </a:rPr>
              <a:t> </a:t>
            </a:r>
            <a:r>
              <a:rPr lang="en-US" altLang="zh-TW" sz="1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(managed)</a:t>
            </a:r>
            <a:endParaRPr lang="zh-TW" altLang="en-US" sz="1200" b="1">
              <a:solidFill>
                <a:schemeClr val="bg1"/>
              </a:solidFill>
              <a:ea typeface="微軟正黑體"/>
              <a:cs typeface="+mn-ea"/>
            </a:endParaRPr>
          </a:p>
        </p:txBody>
      </p:sp>
      <p:sp>
        <p:nvSpPr>
          <p:cNvPr id="39" name="文字方塊 38">
            <a:extLst>
              <a:ext uri="{FF2B5EF4-FFF2-40B4-BE49-F238E27FC236}">
                <a16:creationId xmlns:a16="http://schemas.microsoft.com/office/drawing/2014/main" id="{0D45425A-23D6-7245-B089-E16F9638A71A}"/>
              </a:ext>
            </a:extLst>
          </p:cNvPr>
          <p:cNvSpPr txBox="1"/>
          <p:nvPr/>
        </p:nvSpPr>
        <p:spPr>
          <a:xfrm>
            <a:off x="3213581" y="4125424"/>
            <a:ext cx="1298017" cy="415498"/>
          </a:xfrm>
          <a:prstGeom prst="rect">
            <a:avLst/>
          </a:prstGeom>
          <a:noFill/>
        </p:spPr>
        <p:txBody>
          <a:bodyPr wrap="square" rtlCol="0">
            <a:spAutoFit/>
          </a:bodyPr>
          <a:lstStyle/>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 x 10G/5G/2.5G</a:t>
            </a:r>
          </a:p>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矩形: 圓角 4">
            <a:extLst>
              <a:ext uri="{FF2B5EF4-FFF2-40B4-BE49-F238E27FC236}">
                <a16:creationId xmlns:a16="http://schemas.microsoft.com/office/drawing/2014/main" id="{4E9337C5-09F1-45DA-B6D5-DC7573B5DD40}"/>
              </a:ext>
            </a:extLst>
          </p:cNvPr>
          <p:cNvSpPr/>
          <p:nvPr/>
        </p:nvSpPr>
        <p:spPr>
          <a:xfrm>
            <a:off x="3387596" y="1589831"/>
            <a:ext cx="1482518" cy="433611"/>
          </a:xfrm>
          <a:prstGeom prst="roundRect">
            <a:avLst>
              <a:gd name="adj" fmla="val 50000"/>
            </a:avLst>
          </a:prstGeom>
          <a:noFill/>
          <a:ln w="19050">
            <a:solidFill>
              <a:srgbClr val="744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err="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Fanless</a:t>
            </a:r>
            <a:r>
              <a:rPr lang="en-US" altLang="zh-CN" sz="1200">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 and Metal Chassis</a:t>
            </a:r>
          </a:p>
        </p:txBody>
      </p:sp>
      <p:sp>
        <p:nvSpPr>
          <p:cNvPr id="65" name="文字方塊 64">
            <a:extLst>
              <a:ext uri="{FF2B5EF4-FFF2-40B4-BE49-F238E27FC236}">
                <a16:creationId xmlns:a16="http://schemas.microsoft.com/office/drawing/2014/main" id="{B27539D7-D7D0-4D35-AC62-54E3A633D7C3}"/>
              </a:ext>
            </a:extLst>
          </p:cNvPr>
          <p:cNvSpPr txBox="1"/>
          <p:nvPr/>
        </p:nvSpPr>
        <p:spPr>
          <a:xfrm>
            <a:off x="866839" y="1111740"/>
            <a:ext cx="2185214" cy="276999"/>
          </a:xfrm>
          <a:prstGeom prst="rect">
            <a:avLst/>
          </a:prstGeom>
          <a:noFill/>
        </p:spPr>
        <p:txBody>
          <a:bodyPr wrap="none" rtlCol="0">
            <a:spAutoFit/>
          </a:bodyPr>
          <a:lstStyle/>
          <a:p>
            <a:r>
              <a:rPr lang="en-US" altLang="zh-TW" sz="12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QSW-1108-8T</a:t>
            </a:r>
            <a:r>
              <a:rPr lang="en-US" altLang="zh-TW"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(unmanaged)</a:t>
            </a:r>
            <a:endParaRPr lang="zh-TW" altLang="en-US" sz="1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 name="文字方塊 65">
            <a:extLst>
              <a:ext uri="{FF2B5EF4-FFF2-40B4-BE49-F238E27FC236}">
                <a16:creationId xmlns:a16="http://schemas.microsoft.com/office/drawing/2014/main" id="{AEE6A2E1-67BB-4BEA-A706-7F8182BF41AB}"/>
              </a:ext>
            </a:extLst>
          </p:cNvPr>
          <p:cNvSpPr txBox="1"/>
          <p:nvPr/>
        </p:nvSpPr>
        <p:spPr>
          <a:xfrm>
            <a:off x="3356790" y="1159159"/>
            <a:ext cx="1077539" cy="415498"/>
          </a:xfrm>
          <a:prstGeom prst="rect">
            <a:avLst/>
          </a:prstGeom>
          <a:noFill/>
        </p:spPr>
        <p:txBody>
          <a:bodyPr wrap="none" rtlCol="0">
            <a:spAutoFit/>
          </a:bodyPr>
          <a:lstStyle/>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8 x 2.5G</a:t>
            </a:r>
          </a:p>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3" name="圖片 42">
            <a:extLst>
              <a:ext uri="{FF2B5EF4-FFF2-40B4-BE49-F238E27FC236}">
                <a16:creationId xmlns:a16="http://schemas.microsoft.com/office/drawing/2014/main" id="{9CB487DB-40BB-448D-9A27-05752D01161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241724" y="2558128"/>
            <a:ext cx="2295260" cy="262938"/>
          </a:xfrm>
          <a:prstGeom prst="rect">
            <a:avLst/>
          </a:prstGeom>
        </p:spPr>
      </p:pic>
      <p:pic>
        <p:nvPicPr>
          <p:cNvPr id="47" name="圖片 46">
            <a:extLst>
              <a:ext uri="{FF2B5EF4-FFF2-40B4-BE49-F238E27FC236}">
                <a16:creationId xmlns:a16="http://schemas.microsoft.com/office/drawing/2014/main" id="{40AC4D5C-A1E4-4489-AECF-C5C78118A5D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2796421" y="2564135"/>
            <a:ext cx="2027362" cy="262938"/>
          </a:xfrm>
          <a:prstGeom prst="rect">
            <a:avLst/>
          </a:prstGeom>
        </p:spPr>
      </p:pic>
      <p:pic>
        <p:nvPicPr>
          <p:cNvPr id="44" name="圖片 43" descr="一張含有 電子用品, 黑色, 電腦, 時鐘 的圖片&#10;&#10;自動產生的描述">
            <a:extLst>
              <a:ext uri="{FF2B5EF4-FFF2-40B4-BE49-F238E27FC236}">
                <a16:creationId xmlns:a16="http://schemas.microsoft.com/office/drawing/2014/main" id="{DD7DB792-9635-6A45-8892-C9231809118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30691" b="25947"/>
          <a:stretch/>
        </p:blipFill>
        <p:spPr>
          <a:xfrm>
            <a:off x="501161" y="2247556"/>
            <a:ext cx="1900061" cy="515022"/>
          </a:xfrm>
          <a:prstGeom prst="rect">
            <a:avLst/>
          </a:prstGeom>
        </p:spPr>
      </p:pic>
      <p:pic>
        <p:nvPicPr>
          <p:cNvPr id="45" name="圖片 44">
            <a:extLst>
              <a:ext uri="{FF2B5EF4-FFF2-40B4-BE49-F238E27FC236}">
                <a16:creationId xmlns:a16="http://schemas.microsoft.com/office/drawing/2014/main" id="{B74A74CD-4E0C-0047-B97C-EB4C560FDB8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33119" b="33148"/>
          <a:stretch/>
        </p:blipFill>
        <p:spPr>
          <a:xfrm>
            <a:off x="3011305" y="2345370"/>
            <a:ext cx="1665682" cy="351230"/>
          </a:xfrm>
          <a:prstGeom prst="rect">
            <a:avLst/>
          </a:prstGeom>
        </p:spPr>
      </p:pic>
      <p:pic>
        <p:nvPicPr>
          <p:cNvPr id="49" name="圖片 48">
            <a:extLst>
              <a:ext uri="{FF2B5EF4-FFF2-40B4-BE49-F238E27FC236}">
                <a16:creationId xmlns:a16="http://schemas.microsoft.com/office/drawing/2014/main" id="{7F389DC4-3CF8-4E82-8C7A-C3132DF1DFE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380446" y="3726395"/>
            <a:ext cx="2027362" cy="262938"/>
          </a:xfrm>
          <a:prstGeom prst="rect">
            <a:avLst/>
          </a:prstGeom>
        </p:spPr>
      </p:pic>
      <p:pic>
        <p:nvPicPr>
          <p:cNvPr id="34" name="圖片 33">
            <a:extLst>
              <a:ext uri="{FF2B5EF4-FFF2-40B4-BE49-F238E27FC236}">
                <a16:creationId xmlns:a16="http://schemas.microsoft.com/office/drawing/2014/main" id="{E37C6709-39C4-C947-A622-E52DACD9B72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3019" y="3411043"/>
            <a:ext cx="1685796" cy="521999"/>
          </a:xfrm>
          <a:prstGeom prst="rect">
            <a:avLst/>
          </a:prstGeom>
        </p:spPr>
      </p:pic>
      <p:pic>
        <p:nvPicPr>
          <p:cNvPr id="60" name="圖片 59">
            <a:extLst>
              <a:ext uri="{FF2B5EF4-FFF2-40B4-BE49-F238E27FC236}">
                <a16:creationId xmlns:a16="http://schemas.microsoft.com/office/drawing/2014/main" id="{DE32A796-E02F-4F47-8177-3578E58B7B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430494" y="1691886"/>
            <a:ext cx="3013727" cy="314022"/>
          </a:xfrm>
          <a:prstGeom prst="rect">
            <a:avLst/>
          </a:prstGeom>
        </p:spPr>
      </p:pic>
      <p:pic>
        <p:nvPicPr>
          <p:cNvPr id="7" name="圖片 6">
            <a:extLst>
              <a:ext uri="{FF2B5EF4-FFF2-40B4-BE49-F238E27FC236}">
                <a16:creationId xmlns:a16="http://schemas.microsoft.com/office/drawing/2014/main" id="{FA6012D1-8D13-4F72-BE61-3D41BBEAEB1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33120" b="33120"/>
          <a:stretch/>
        </p:blipFill>
        <p:spPr>
          <a:xfrm>
            <a:off x="415883" y="1405255"/>
            <a:ext cx="2905072" cy="612966"/>
          </a:xfrm>
          <a:prstGeom prst="rect">
            <a:avLst/>
          </a:prstGeom>
        </p:spPr>
      </p:pic>
    </p:spTree>
    <p:extLst>
      <p:ext uri="{BB962C8B-B14F-4D97-AF65-F5344CB8AC3E}">
        <p14:creationId xmlns:p14="http://schemas.microsoft.com/office/powerpoint/2010/main" val="4086733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a:xfrm>
            <a:off x="152993" y="182080"/>
            <a:ext cx="9392289" cy="642167"/>
          </a:xfrm>
        </p:spPr>
        <p:txBody>
          <a:bodyPr>
            <a:noAutofit/>
          </a:bodyPr>
          <a:lstStyle/>
          <a:p>
            <a:r>
              <a:rPr lang="en-US" altLang="zh-TW">
                <a:sym typeface="Arial" panose="020B0604020202020204" pitchFamily="34" charset="0"/>
              </a:rPr>
              <a:t>2 x 10 GbE for 10GB file transfer performance</a:t>
            </a:r>
            <a:endParaRPr lang="en-US" altLang="zh-CN">
              <a:sym typeface="Arial" panose="020B0604020202020204" pitchFamily="34" charset="0"/>
            </a:endParaRPr>
          </a:p>
        </p:txBody>
      </p:sp>
      <p:sp>
        <p:nvSpPr>
          <p:cNvPr id="48" name="矩形 47">
            <a:extLst>
              <a:ext uri="{FF2B5EF4-FFF2-40B4-BE49-F238E27FC236}">
                <a16:creationId xmlns:a16="http://schemas.microsoft.com/office/drawing/2014/main" id="{11E4060B-BEBC-36E4-E314-876F0297D310}"/>
              </a:ext>
            </a:extLst>
          </p:cNvPr>
          <p:cNvSpPr/>
          <p:nvPr/>
        </p:nvSpPr>
        <p:spPr>
          <a:xfrm>
            <a:off x="4825425" y="1505874"/>
            <a:ext cx="2980298" cy="2332806"/>
          </a:xfrm>
          <a:prstGeom prst="rect">
            <a:avLst/>
          </a:prstGeom>
          <a:gradFill flip="none" rotWithShape="1">
            <a:gsLst>
              <a:gs pos="0">
                <a:srgbClr val="7A6246">
                  <a:alpha val="37000"/>
                </a:srgbClr>
              </a:gs>
              <a:gs pos="100000">
                <a:srgbClr val="7A6246">
                  <a:alpha val="4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9" name="矩形 48">
            <a:extLst>
              <a:ext uri="{FF2B5EF4-FFF2-40B4-BE49-F238E27FC236}">
                <a16:creationId xmlns:a16="http://schemas.microsoft.com/office/drawing/2014/main" id="{890F0133-52EE-8312-B543-CF9D97BB6047}"/>
              </a:ext>
            </a:extLst>
          </p:cNvPr>
          <p:cNvSpPr/>
          <p:nvPr/>
        </p:nvSpPr>
        <p:spPr>
          <a:xfrm>
            <a:off x="1364550" y="1505874"/>
            <a:ext cx="2896949" cy="2332805"/>
          </a:xfrm>
          <a:prstGeom prst="rect">
            <a:avLst/>
          </a:prstGeom>
          <a:gradFill flip="none" rotWithShape="1">
            <a:gsLst>
              <a:gs pos="0">
                <a:srgbClr val="7A6246">
                  <a:alpha val="37000"/>
                </a:srgbClr>
              </a:gs>
              <a:gs pos="100000">
                <a:srgbClr val="7A6246">
                  <a:alpha val="43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50" name="群組 49">
            <a:extLst>
              <a:ext uri="{FF2B5EF4-FFF2-40B4-BE49-F238E27FC236}">
                <a16:creationId xmlns:a16="http://schemas.microsoft.com/office/drawing/2014/main" id="{18393471-337D-0942-0652-23A265B4AA1E}"/>
              </a:ext>
            </a:extLst>
          </p:cNvPr>
          <p:cNvGrpSpPr/>
          <p:nvPr/>
        </p:nvGrpSpPr>
        <p:grpSpPr>
          <a:xfrm>
            <a:off x="1364549" y="1914737"/>
            <a:ext cx="6441174" cy="1940965"/>
            <a:chOff x="1513809" y="2315008"/>
            <a:chExt cx="6120420" cy="1940965"/>
          </a:xfrm>
        </p:grpSpPr>
        <p:cxnSp>
          <p:nvCxnSpPr>
            <p:cNvPr id="51" name="直線接點 50">
              <a:extLst>
                <a:ext uri="{FF2B5EF4-FFF2-40B4-BE49-F238E27FC236}">
                  <a16:creationId xmlns:a16="http://schemas.microsoft.com/office/drawing/2014/main" id="{48FF3C22-408A-C6C4-2068-C138D08D6597}"/>
                </a:ext>
              </a:extLst>
            </p:cNvPr>
            <p:cNvCxnSpPr>
              <a:cxnSpLocks/>
            </p:cNvCxnSpPr>
            <p:nvPr/>
          </p:nvCxnSpPr>
          <p:spPr>
            <a:xfrm>
              <a:off x="1513809" y="4227402"/>
              <a:ext cx="6120419" cy="2857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A7F7F45C-9E0A-E4F3-F89D-942DA9E67813}"/>
                </a:ext>
              </a:extLst>
            </p:cNvPr>
            <p:cNvCxnSpPr>
              <a:cxnSpLocks/>
            </p:cNvCxnSpPr>
            <p:nvPr/>
          </p:nvCxnSpPr>
          <p:spPr>
            <a:xfrm>
              <a:off x="1513810" y="3933140"/>
              <a:ext cx="61204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6C7E211A-91BC-9B53-2982-A4B626EBC659}"/>
                </a:ext>
              </a:extLst>
            </p:cNvPr>
            <p:cNvCxnSpPr>
              <a:cxnSpLocks/>
            </p:cNvCxnSpPr>
            <p:nvPr/>
          </p:nvCxnSpPr>
          <p:spPr>
            <a:xfrm>
              <a:off x="1513810" y="3293951"/>
              <a:ext cx="61204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8B82D552-32B7-3F56-DF7C-C43EFB61A284}"/>
                </a:ext>
              </a:extLst>
            </p:cNvPr>
            <p:cNvCxnSpPr>
              <a:cxnSpLocks/>
            </p:cNvCxnSpPr>
            <p:nvPr/>
          </p:nvCxnSpPr>
          <p:spPr>
            <a:xfrm>
              <a:off x="1513810" y="2981787"/>
              <a:ext cx="61204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6ACE37A2-B81F-DD88-34B8-02391B21A343}"/>
                </a:ext>
              </a:extLst>
            </p:cNvPr>
            <p:cNvCxnSpPr>
              <a:cxnSpLocks/>
            </p:cNvCxnSpPr>
            <p:nvPr/>
          </p:nvCxnSpPr>
          <p:spPr>
            <a:xfrm>
              <a:off x="1513810" y="2665528"/>
              <a:ext cx="61204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5AE5A46D-E631-FD8D-FA39-A1D993033E4B}"/>
                </a:ext>
              </a:extLst>
            </p:cNvPr>
            <p:cNvCxnSpPr>
              <a:cxnSpLocks/>
            </p:cNvCxnSpPr>
            <p:nvPr/>
          </p:nvCxnSpPr>
          <p:spPr>
            <a:xfrm>
              <a:off x="1513810" y="3604394"/>
              <a:ext cx="61204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B47F8503-FD45-5053-2014-5792723DB03C}"/>
                </a:ext>
              </a:extLst>
            </p:cNvPr>
            <p:cNvCxnSpPr>
              <a:cxnSpLocks/>
            </p:cNvCxnSpPr>
            <p:nvPr/>
          </p:nvCxnSpPr>
          <p:spPr>
            <a:xfrm>
              <a:off x="1513810" y="2315008"/>
              <a:ext cx="61204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1" name="Shape 79">
            <a:extLst>
              <a:ext uri="{FF2B5EF4-FFF2-40B4-BE49-F238E27FC236}">
                <a16:creationId xmlns:a16="http://schemas.microsoft.com/office/drawing/2014/main" id="{9EB9761E-C642-C7DB-D408-F2FE902C554A}"/>
              </a:ext>
            </a:extLst>
          </p:cNvPr>
          <p:cNvSpPr/>
          <p:nvPr/>
        </p:nvSpPr>
        <p:spPr>
          <a:xfrm>
            <a:off x="2053009" y="1978756"/>
            <a:ext cx="511415" cy="1859924"/>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2" name="TextBox 6">
            <a:extLst>
              <a:ext uri="{FF2B5EF4-FFF2-40B4-BE49-F238E27FC236}">
                <a16:creationId xmlns:a16="http://schemas.microsoft.com/office/drawing/2014/main" id="{350010E5-FC75-F3FC-0755-4C632C5B44FC}"/>
              </a:ext>
            </a:extLst>
          </p:cNvPr>
          <p:cNvSpPr txBox="1"/>
          <p:nvPr/>
        </p:nvSpPr>
        <p:spPr>
          <a:xfrm>
            <a:off x="1279827" y="1044124"/>
            <a:ext cx="2981672" cy="253908"/>
          </a:xfrm>
          <a:prstGeom prst="rect">
            <a:avLst/>
          </a:prstGeom>
          <a:noFill/>
        </p:spPr>
        <p:txBody>
          <a:bodyPr wrap="square" lIns="91431" tIns="45716" rIns="91431" bIns="45716" anchor="t">
            <a:spAutoFit/>
          </a:bodyPr>
          <a:lstStyle/>
          <a:p>
            <a:pPr algn="ctr">
              <a:defRPr/>
            </a:pPr>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 x 2.5GbE Windows</a:t>
            </a:r>
            <a:r>
              <a:rPr lang="zh-TW" altLang="en-US"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file transfer (10GB)</a:t>
            </a:r>
            <a:endParaRPr lang="zh-TW" altLang="en-US"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3" name="TextBox 6">
            <a:extLst>
              <a:ext uri="{FF2B5EF4-FFF2-40B4-BE49-F238E27FC236}">
                <a16:creationId xmlns:a16="http://schemas.microsoft.com/office/drawing/2014/main" id="{6A4F0184-1176-2F44-8E42-98B3FC2086A9}"/>
              </a:ext>
            </a:extLst>
          </p:cNvPr>
          <p:cNvSpPr txBox="1"/>
          <p:nvPr/>
        </p:nvSpPr>
        <p:spPr>
          <a:xfrm>
            <a:off x="4838160" y="1065276"/>
            <a:ext cx="3113764" cy="415490"/>
          </a:xfrm>
          <a:prstGeom prst="rect">
            <a:avLst/>
          </a:prstGeom>
          <a:noFill/>
        </p:spPr>
        <p:txBody>
          <a:bodyPr wrap="square" lIns="91431" tIns="45716" rIns="91431" bIns="45716" anchor="t">
            <a:spAutoFit/>
          </a:bodyPr>
          <a:lstStyle/>
          <a:p>
            <a:pPr algn="ctr">
              <a:defRPr/>
            </a:pPr>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 x 2.5GbE Windows file transfer (10GB)</a:t>
            </a:r>
          </a:p>
          <a:p>
            <a:pPr algn="ctr">
              <a:defRPr/>
            </a:pPr>
            <a:r>
              <a:rPr lang="en-US" altLang="zh-CN"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encrypted volume</a:t>
            </a:r>
            <a:endParaRPr lang="zh-CN" altLang="en-US"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4" name="TextBox 6">
            <a:extLst>
              <a:ext uri="{FF2B5EF4-FFF2-40B4-BE49-F238E27FC236}">
                <a16:creationId xmlns:a16="http://schemas.microsoft.com/office/drawing/2014/main" id="{0AA41428-A196-5F5A-1078-A92AF78A4023}"/>
              </a:ext>
            </a:extLst>
          </p:cNvPr>
          <p:cNvSpPr txBox="1"/>
          <p:nvPr/>
        </p:nvSpPr>
        <p:spPr>
          <a:xfrm>
            <a:off x="2907538" y="3886472"/>
            <a:ext cx="925778" cy="292380"/>
          </a:xfrm>
          <a:prstGeom prst="rect">
            <a:avLst/>
          </a:prstGeom>
          <a:noFill/>
        </p:spPr>
        <p:txBody>
          <a:bodyPr wrap="square" lIns="91431" tIns="45716" rIns="91431" bIns="45716" anchor="t">
            <a:spAutoFit/>
          </a:bodyPr>
          <a:lstStyle/>
          <a:p>
            <a:pPr algn="ctr">
              <a:defRPr/>
            </a:pPr>
            <a:r>
              <a:rPr lang="en-US" altLang="zh-CN" sz="13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Read</a:t>
            </a:r>
            <a:endParaRPr lang="en-US" sz="13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5" name="TextBox 6">
            <a:extLst>
              <a:ext uri="{FF2B5EF4-FFF2-40B4-BE49-F238E27FC236}">
                <a16:creationId xmlns:a16="http://schemas.microsoft.com/office/drawing/2014/main" id="{08C7B7F3-A44D-2C64-A0E2-59041C080536}"/>
              </a:ext>
            </a:extLst>
          </p:cNvPr>
          <p:cNvSpPr txBox="1"/>
          <p:nvPr/>
        </p:nvSpPr>
        <p:spPr>
          <a:xfrm>
            <a:off x="1828088" y="3885209"/>
            <a:ext cx="925778" cy="292380"/>
          </a:xfrm>
          <a:prstGeom prst="rect">
            <a:avLst/>
          </a:prstGeom>
          <a:noFill/>
        </p:spPr>
        <p:txBody>
          <a:bodyPr wrap="square" lIns="91431" tIns="45716" rIns="91431" bIns="45716" anchor="t">
            <a:spAutoFit/>
          </a:bodyPr>
          <a:lstStyle/>
          <a:p>
            <a:pPr algn="ctr">
              <a:defRPr/>
            </a:pPr>
            <a:r>
              <a:rPr lang="en-US" altLang="zh-CN" sz="13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Write</a:t>
            </a:r>
            <a:endParaRPr lang="en-US" altLang="zh-TW" sz="13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6" name="文字方塊 75">
            <a:extLst>
              <a:ext uri="{FF2B5EF4-FFF2-40B4-BE49-F238E27FC236}">
                <a16:creationId xmlns:a16="http://schemas.microsoft.com/office/drawing/2014/main" id="{594FF211-042D-22A3-C84B-DA00FDA039DC}"/>
              </a:ext>
            </a:extLst>
          </p:cNvPr>
          <p:cNvSpPr txBox="1"/>
          <p:nvPr/>
        </p:nvSpPr>
        <p:spPr>
          <a:xfrm rot="16200000">
            <a:off x="475325" y="3543824"/>
            <a:ext cx="641634" cy="246221"/>
          </a:xfrm>
          <a:prstGeom prst="rect">
            <a:avLst/>
          </a:prstGeom>
          <a:noFill/>
        </p:spPr>
        <p:txBody>
          <a:bodyPr wrap="square" rtlCol="0">
            <a:spAutoFit/>
          </a:bodyPr>
          <a:lstStyle/>
          <a:p>
            <a:r>
              <a:rPr lang="en-US" altLang="zh-TW" sz="1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(MB/s)</a:t>
            </a:r>
            <a:endParaRPr lang="zh-TW" altLang="en-US" sz="1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7" name="TextBox 6">
            <a:extLst>
              <a:ext uri="{FF2B5EF4-FFF2-40B4-BE49-F238E27FC236}">
                <a16:creationId xmlns:a16="http://schemas.microsoft.com/office/drawing/2014/main" id="{E99EF3F6-4FAA-EB54-8E8A-0A37C740D95A}"/>
              </a:ext>
            </a:extLst>
          </p:cNvPr>
          <p:cNvSpPr txBox="1"/>
          <p:nvPr/>
        </p:nvSpPr>
        <p:spPr>
          <a:xfrm>
            <a:off x="6406618" y="3890710"/>
            <a:ext cx="925778" cy="292380"/>
          </a:xfrm>
          <a:prstGeom prst="rect">
            <a:avLst/>
          </a:prstGeom>
          <a:noFill/>
        </p:spPr>
        <p:txBody>
          <a:bodyPr wrap="square" lIns="91431" tIns="45716" rIns="91431" bIns="45716" anchor="t">
            <a:spAutoFit/>
          </a:bodyPr>
          <a:lstStyle/>
          <a:p>
            <a:pPr algn="ctr">
              <a:defRPr/>
            </a:pPr>
            <a:r>
              <a:rPr lang="en-US" altLang="zh-CN" sz="13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Read</a:t>
            </a:r>
            <a:endParaRPr lang="en-US" sz="13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8" name="TextBox 6">
            <a:extLst>
              <a:ext uri="{FF2B5EF4-FFF2-40B4-BE49-F238E27FC236}">
                <a16:creationId xmlns:a16="http://schemas.microsoft.com/office/drawing/2014/main" id="{03CE9A47-B289-7769-9BDB-850EB36F0D7D}"/>
              </a:ext>
            </a:extLst>
          </p:cNvPr>
          <p:cNvSpPr txBox="1"/>
          <p:nvPr/>
        </p:nvSpPr>
        <p:spPr>
          <a:xfrm>
            <a:off x="5318194" y="3882867"/>
            <a:ext cx="925778" cy="292380"/>
          </a:xfrm>
          <a:prstGeom prst="rect">
            <a:avLst/>
          </a:prstGeom>
          <a:noFill/>
        </p:spPr>
        <p:txBody>
          <a:bodyPr wrap="square" lIns="91431" tIns="45716" rIns="91431" bIns="45716" anchor="t">
            <a:spAutoFit/>
          </a:bodyPr>
          <a:lstStyle/>
          <a:p>
            <a:pPr algn="ctr">
              <a:defRPr/>
            </a:pPr>
            <a:r>
              <a:rPr lang="en-US" altLang="zh-CN" sz="13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Write</a:t>
            </a:r>
            <a:endParaRPr lang="en-US" altLang="zh-TW" sz="13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9" name="矩形 78">
            <a:extLst>
              <a:ext uri="{FF2B5EF4-FFF2-40B4-BE49-F238E27FC236}">
                <a16:creationId xmlns:a16="http://schemas.microsoft.com/office/drawing/2014/main" id="{4A4C2777-42AA-5D1E-CACB-574223E05307}"/>
              </a:ext>
            </a:extLst>
          </p:cNvPr>
          <p:cNvSpPr/>
          <p:nvPr/>
        </p:nvSpPr>
        <p:spPr>
          <a:xfrm>
            <a:off x="1044707" y="3721682"/>
            <a:ext cx="260008" cy="253916"/>
          </a:xfrm>
          <a:prstGeom prst="rect">
            <a:avLst/>
          </a:prstGeom>
        </p:spPr>
        <p:txBody>
          <a:bodyPr wrap="none">
            <a:spAutoFit/>
          </a:bodyPr>
          <a:lstStyle/>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0</a:t>
            </a:r>
            <a:endParaRPr lang="zh-TW" altLang="en-US"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0" name="矩形 79">
            <a:extLst>
              <a:ext uri="{FF2B5EF4-FFF2-40B4-BE49-F238E27FC236}">
                <a16:creationId xmlns:a16="http://schemas.microsoft.com/office/drawing/2014/main" id="{ACCB1643-6C22-D5E3-45E1-E3F16B46D67A}"/>
              </a:ext>
            </a:extLst>
          </p:cNvPr>
          <p:cNvSpPr/>
          <p:nvPr/>
        </p:nvSpPr>
        <p:spPr>
          <a:xfrm>
            <a:off x="918101" y="3406921"/>
            <a:ext cx="410690" cy="253916"/>
          </a:xfrm>
          <a:prstGeom prst="rect">
            <a:avLst/>
          </a:prstGeom>
        </p:spPr>
        <p:txBody>
          <a:bodyPr wrap="none">
            <a:spAutoFit/>
          </a:bodyPr>
          <a:lstStyle/>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100</a:t>
            </a:r>
            <a:endParaRPr lang="zh-TW" altLang="en-US"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1" name="矩形 80">
            <a:extLst>
              <a:ext uri="{FF2B5EF4-FFF2-40B4-BE49-F238E27FC236}">
                <a16:creationId xmlns:a16="http://schemas.microsoft.com/office/drawing/2014/main" id="{8484E74D-05CC-092F-38DC-62C251C0707A}"/>
              </a:ext>
            </a:extLst>
          </p:cNvPr>
          <p:cNvSpPr/>
          <p:nvPr/>
        </p:nvSpPr>
        <p:spPr>
          <a:xfrm>
            <a:off x="918101" y="3092160"/>
            <a:ext cx="410690" cy="253916"/>
          </a:xfrm>
          <a:prstGeom prst="rect">
            <a:avLst/>
          </a:prstGeom>
        </p:spPr>
        <p:txBody>
          <a:bodyPr wrap="none">
            <a:spAutoFit/>
          </a:bodyPr>
          <a:lstStyle/>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200</a:t>
            </a:r>
            <a:endParaRPr lang="zh-TW" altLang="en-US"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2" name="矩形 81">
            <a:extLst>
              <a:ext uri="{FF2B5EF4-FFF2-40B4-BE49-F238E27FC236}">
                <a16:creationId xmlns:a16="http://schemas.microsoft.com/office/drawing/2014/main" id="{CC7A9221-C755-5DD4-CCF1-E464D310087F}"/>
              </a:ext>
            </a:extLst>
          </p:cNvPr>
          <p:cNvSpPr/>
          <p:nvPr/>
        </p:nvSpPr>
        <p:spPr>
          <a:xfrm>
            <a:off x="918101" y="2777398"/>
            <a:ext cx="410690" cy="253916"/>
          </a:xfrm>
          <a:prstGeom prst="rect">
            <a:avLst/>
          </a:prstGeom>
        </p:spPr>
        <p:txBody>
          <a:bodyPr wrap="none">
            <a:spAutoFit/>
          </a:bodyPr>
          <a:lstStyle/>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300</a:t>
            </a:r>
            <a:endParaRPr lang="zh-TW" altLang="en-US"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3" name="矩形 82">
            <a:extLst>
              <a:ext uri="{FF2B5EF4-FFF2-40B4-BE49-F238E27FC236}">
                <a16:creationId xmlns:a16="http://schemas.microsoft.com/office/drawing/2014/main" id="{7B5D8A50-D49D-E098-8662-541CA490B6C1}"/>
              </a:ext>
            </a:extLst>
          </p:cNvPr>
          <p:cNvSpPr/>
          <p:nvPr/>
        </p:nvSpPr>
        <p:spPr>
          <a:xfrm>
            <a:off x="918101" y="2462637"/>
            <a:ext cx="410690" cy="253916"/>
          </a:xfrm>
          <a:prstGeom prst="rect">
            <a:avLst/>
          </a:prstGeom>
        </p:spPr>
        <p:txBody>
          <a:bodyPr wrap="none">
            <a:spAutoFit/>
          </a:bodyPr>
          <a:lstStyle/>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400</a:t>
            </a:r>
            <a:endParaRPr lang="zh-TW" altLang="en-US"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4" name="矩形 83">
            <a:extLst>
              <a:ext uri="{FF2B5EF4-FFF2-40B4-BE49-F238E27FC236}">
                <a16:creationId xmlns:a16="http://schemas.microsoft.com/office/drawing/2014/main" id="{6542453B-2340-FD6D-595F-480573F2063B}"/>
              </a:ext>
            </a:extLst>
          </p:cNvPr>
          <p:cNvSpPr/>
          <p:nvPr/>
        </p:nvSpPr>
        <p:spPr>
          <a:xfrm>
            <a:off x="906151" y="2147875"/>
            <a:ext cx="410690" cy="253916"/>
          </a:xfrm>
          <a:prstGeom prst="rect">
            <a:avLst/>
          </a:prstGeom>
        </p:spPr>
        <p:txBody>
          <a:bodyPr wrap="none">
            <a:spAutoFit/>
          </a:bodyPr>
          <a:lstStyle/>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500</a:t>
            </a:r>
            <a:endParaRPr lang="zh-TW" altLang="en-US"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5" name="Shape 80">
            <a:extLst>
              <a:ext uri="{FF2B5EF4-FFF2-40B4-BE49-F238E27FC236}">
                <a16:creationId xmlns:a16="http://schemas.microsoft.com/office/drawing/2014/main" id="{E83EDD76-89E2-A97E-2DD7-06350BC14003}"/>
              </a:ext>
            </a:extLst>
          </p:cNvPr>
          <p:cNvSpPr/>
          <p:nvPr/>
        </p:nvSpPr>
        <p:spPr>
          <a:xfrm>
            <a:off x="3132949" y="1964987"/>
            <a:ext cx="493849" cy="1877935"/>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6" name="Shape 79">
            <a:extLst>
              <a:ext uri="{FF2B5EF4-FFF2-40B4-BE49-F238E27FC236}">
                <a16:creationId xmlns:a16="http://schemas.microsoft.com/office/drawing/2014/main" id="{F0301D28-A98B-21CB-FE31-B9EC9FFA7344}"/>
              </a:ext>
            </a:extLst>
          </p:cNvPr>
          <p:cNvSpPr/>
          <p:nvPr/>
        </p:nvSpPr>
        <p:spPr>
          <a:xfrm>
            <a:off x="5512012" y="2001079"/>
            <a:ext cx="511415" cy="1837600"/>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7" name="TextBox 20">
            <a:extLst>
              <a:ext uri="{FF2B5EF4-FFF2-40B4-BE49-F238E27FC236}">
                <a16:creationId xmlns:a16="http://schemas.microsoft.com/office/drawing/2014/main" id="{20594028-CEBA-BE2D-224B-A4BF1884E26A}"/>
              </a:ext>
            </a:extLst>
          </p:cNvPr>
          <p:cNvSpPr txBox="1"/>
          <p:nvPr/>
        </p:nvSpPr>
        <p:spPr>
          <a:xfrm>
            <a:off x="2039392" y="1961240"/>
            <a:ext cx="498639" cy="276999"/>
          </a:xfrm>
          <a:prstGeom prst="rect">
            <a:avLst/>
          </a:prstGeom>
          <a:noFill/>
          <a:ln>
            <a:noFill/>
          </a:ln>
          <a:effectLst/>
        </p:spPr>
        <p:txBody>
          <a:bodyPr wrap="square" lIns="91440" tIns="45720" rIns="91440" bIns="45720" rtlCol="0" anchor="t">
            <a:spAutoFit/>
          </a:bodyPr>
          <a:lstStyle/>
          <a:p>
            <a:pPr algn="ctr"/>
            <a:r>
              <a:rPr 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587</a:t>
            </a:r>
          </a:p>
        </p:txBody>
      </p:sp>
      <p:sp>
        <p:nvSpPr>
          <p:cNvPr id="88" name="TextBox 20">
            <a:extLst>
              <a:ext uri="{FF2B5EF4-FFF2-40B4-BE49-F238E27FC236}">
                <a16:creationId xmlns:a16="http://schemas.microsoft.com/office/drawing/2014/main" id="{03162773-B8F8-B633-E819-D80400725D0E}"/>
              </a:ext>
            </a:extLst>
          </p:cNvPr>
          <p:cNvSpPr txBox="1"/>
          <p:nvPr/>
        </p:nvSpPr>
        <p:spPr>
          <a:xfrm>
            <a:off x="3134546" y="1927691"/>
            <a:ext cx="498639" cy="276999"/>
          </a:xfrm>
          <a:prstGeom prst="rect">
            <a:avLst/>
          </a:prstGeom>
          <a:noFill/>
          <a:ln>
            <a:noFill/>
          </a:ln>
          <a:effectLst/>
        </p:spPr>
        <p:txBody>
          <a:bodyPr wrap="square" lIns="91440" tIns="45720" rIns="91440" bIns="45720" rtlCol="0" anchor="t">
            <a:spAutoFit/>
          </a:bodyPr>
          <a:lstStyle/>
          <a:p>
            <a:pPr algn="ctr"/>
            <a:r>
              <a:rPr lang="en-US" altLang="zh-TW"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588</a:t>
            </a:r>
            <a:endParaRPr 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9" name="Shape 80">
            <a:extLst>
              <a:ext uri="{FF2B5EF4-FFF2-40B4-BE49-F238E27FC236}">
                <a16:creationId xmlns:a16="http://schemas.microsoft.com/office/drawing/2014/main" id="{26755E7D-B42B-DA17-2711-BA27809D92CD}"/>
              </a:ext>
            </a:extLst>
          </p:cNvPr>
          <p:cNvSpPr/>
          <p:nvPr/>
        </p:nvSpPr>
        <p:spPr>
          <a:xfrm>
            <a:off x="6622582" y="2074620"/>
            <a:ext cx="493849" cy="1773491"/>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algn="ctr">
              <a:buClr>
                <a:srgbClr val="000000"/>
              </a:buClr>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0" name="TextBox 20">
            <a:extLst>
              <a:ext uri="{FF2B5EF4-FFF2-40B4-BE49-F238E27FC236}">
                <a16:creationId xmlns:a16="http://schemas.microsoft.com/office/drawing/2014/main" id="{F43B9DE1-A231-4B00-6C71-83E17E4B1755}"/>
              </a:ext>
            </a:extLst>
          </p:cNvPr>
          <p:cNvSpPr txBox="1"/>
          <p:nvPr/>
        </p:nvSpPr>
        <p:spPr>
          <a:xfrm>
            <a:off x="5518399" y="1990142"/>
            <a:ext cx="498639" cy="276999"/>
          </a:xfrm>
          <a:prstGeom prst="rect">
            <a:avLst/>
          </a:prstGeom>
          <a:noFill/>
          <a:ln>
            <a:noFill/>
          </a:ln>
          <a:effectLst/>
        </p:spPr>
        <p:txBody>
          <a:bodyPr wrap="square" lIns="91440" tIns="45720" rIns="91440" bIns="45720" rtlCol="0" anchor="t">
            <a:spAutoFit/>
          </a:bodyPr>
          <a:lstStyle/>
          <a:p>
            <a:pPr algn="ctr"/>
            <a:r>
              <a:rPr lang="en-US" altLang="zh-TW"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586</a:t>
            </a:r>
            <a:endParaRPr 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1" name="TextBox 20">
            <a:extLst>
              <a:ext uri="{FF2B5EF4-FFF2-40B4-BE49-F238E27FC236}">
                <a16:creationId xmlns:a16="http://schemas.microsoft.com/office/drawing/2014/main" id="{8CCD4ECF-998F-97F6-8546-20CFBCEA0E19}"/>
              </a:ext>
            </a:extLst>
          </p:cNvPr>
          <p:cNvSpPr txBox="1"/>
          <p:nvPr/>
        </p:nvSpPr>
        <p:spPr>
          <a:xfrm>
            <a:off x="6620188" y="2080703"/>
            <a:ext cx="498639" cy="276999"/>
          </a:xfrm>
          <a:prstGeom prst="rect">
            <a:avLst/>
          </a:prstGeom>
          <a:noFill/>
          <a:ln>
            <a:noFill/>
          </a:ln>
          <a:effectLst/>
        </p:spPr>
        <p:txBody>
          <a:bodyPr wrap="square" lIns="91440" tIns="45720" rIns="91440" bIns="45720" rtlCol="0" anchor="t">
            <a:spAutoFit/>
          </a:bodyPr>
          <a:lstStyle/>
          <a:p>
            <a:pPr algn="ctr"/>
            <a:r>
              <a:rPr lang="en-US" altLang="zh-TW"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566</a:t>
            </a:r>
          </a:p>
        </p:txBody>
      </p:sp>
      <p:sp>
        <p:nvSpPr>
          <p:cNvPr id="92" name="Rectangle 3">
            <a:extLst>
              <a:ext uri="{FF2B5EF4-FFF2-40B4-BE49-F238E27FC236}">
                <a16:creationId xmlns:a16="http://schemas.microsoft.com/office/drawing/2014/main" id="{40FE0402-09C7-2F59-D962-D7E9042FB09F}"/>
              </a:ext>
            </a:extLst>
          </p:cNvPr>
          <p:cNvSpPr>
            <a:spLocks noChangeArrowheads="1"/>
          </p:cNvSpPr>
          <p:nvPr/>
        </p:nvSpPr>
        <p:spPr bwMode="auto">
          <a:xfrm>
            <a:off x="1290341" y="4099376"/>
            <a:ext cx="3685215" cy="369324"/>
          </a:xfrm>
          <a:prstGeom prst="rect">
            <a:avLst/>
          </a:prstGeom>
          <a:noFill/>
          <a:ln w="9525">
            <a:noFill/>
            <a:miter lim="800000"/>
            <a:headEnd/>
            <a:tailEnd/>
          </a:ln>
        </p:spPr>
        <p:txBody>
          <a:bodyPr wrap="square" lIns="91431" tIns="45716" rIns="91431" bIns="45716" anchor="t">
            <a:spAutoFit/>
          </a:bodyPr>
          <a:lstStyle/>
          <a:p>
            <a:r>
              <a:rPr lang="en-US" altLang="zh-TW" sz="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Environment:</a:t>
            </a:r>
            <a:br>
              <a:rPr lang="zh-TW" altLang="en-US" sz="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br>
            <a:r>
              <a:rPr lang="en-US" altLang="zh-TW" sz="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en-US" sz="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TS-410E, QTS 5.0, 4 x Samsung 860 Pro 512GB, RAID 5, thick volume</a:t>
            </a:r>
          </a:p>
          <a:p>
            <a:r>
              <a:rPr lang="en" altLang="zh-TW" sz="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PC | </a:t>
            </a:r>
            <a:r>
              <a:rPr lang="en-US" altLang="zh-TW" sz="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Windows Server 2019 Standard</a:t>
            </a:r>
            <a:r>
              <a:rPr lang="en" altLang="zh-TW" sz="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Intel Core i7-6700 3.4 GHz, 32GB RAM</a:t>
            </a:r>
            <a:endParaRPr lang="en" sz="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3" name="Rectangle 2">
            <a:extLst>
              <a:ext uri="{FF2B5EF4-FFF2-40B4-BE49-F238E27FC236}">
                <a16:creationId xmlns:a16="http://schemas.microsoft.com/office/drawing/2014/main" id="{9E9B172F-BA89-2118-743E-E419C4C13E5A}"/>
              </a:ext>
            </a:extLst>
          </p:cNvPr>
          <p:cNvSpPr>
            <a:spLocks noChangeArrowheads="1"/>
          </p:cNvSpPr>
          <p:nvPr/>
        </p:nvSpPr>
        <p:spPr bwMode="auto">
          <a:xfrm>
            <a:off x="5369096" y="4198631"/>
            <a:ext cx="2877831" cy="184658"/>
          </a:xfrm>
          <a:prstGeom prst="rect">
            <a:avLst/>
          </a:prstGeom>
          <a:noFill/>
          <a:ln w="9525">
            <a:noFill/>
            <a:miter lim="800000"/>
            <a:headEnd/>
            <a:tailEnd/>
          </a:ln>
        </p:spPr>
        <p:txBody>
          <a:bodyPr wrap="square" lIns="91431" tIns="45716" rIns="91431" bIns="45716" anchor="t">
            <a:spAutoFit/>
          </a:bodyPr>
          <a:lstStyle/>
          <a:p>
            <a:r>
              <a:rPr lang="en" altLang="zh-TW" sz="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Tested in QNAP Labs. Figures may vary by environment.</a:t>
            </a:r>
          </a:p>
        </p:txBody>
      </p:sp>
      <p:sp>
        <p:nvSpPr>
          <p:cNvPr id="94" name="矩形 93">
            <a:extLst>
              <a:ext uri="{FF2B5EF4-FFF2-40B4-BE49-F238E27FC236}">
                <a16:creationId xmlns:a16="http://schemas.microsoft.com/office/drawing/2014/main" id="{DF05BEBD-942A-F2C5-8141-F50C6D43D949}"/>
              </a:ext>
            </a:extLst>
          </p:cNvPr>
          <p:cNvSpPr/>
          <p:nvPr/>
        </p:nvSpPr>
        <p:spPr>
          <a:xfrm>
            <a:off x="906151" y="1783799"/>
            <a:ext cx="410690" cy="253916"/>
          </a:xfrm>
          <a:prstGeom prst="rect">
            <a:avLst/>
          </a:prstGeom>
        </p:spPr>
        <p:txBody>
          <a:bodyPr wrap="none">
            <a:spAutoFit/>
          </a:bodyPr>
          <a:lstStyle/>
          <a:p>
            <a:r>
              <a:rPr lang="en-US" altLang="zh-TW"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600</a:t>
            </a:r>
            <a:endParaRPr lang="zh-TW" altLang="en-US" sz="105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658849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5"/>
          <p:cNvSpPr txBox="1">
            <a:spLocks noGrp="1"/>
          </p:cNvSpPr>
          <p:nvPr>
            <p:ph type="title"/>
          </p:nvPr>
        </p:nvSpPr>
        <p:spPr>
          <a:xfrm>
            <a:off x="1" y="182080"/>
            <a:ext cx="9143998" cy="642167"/>
          </a:xfrm>
        </p:spPr>
        <p:txBody>
          <a:bodyPr spcFirstLastPara="1" wrap="square" lIns="91425" tIns="91425" rIns="91425" bIns="91425" anchor="t" anchorCtr="0">
            <a:noAutofit/>
          </a:bodyPr>
          <a:lstStyle/>
          <a:p>
            <a:pPr algn="ctr"/>
            <a:r>
              <a:rPr lang="en-US" altLang="zh-TW">
                <a:sym typeface="Arial" panose="020B0604020202020204" pitchFamily="34" charset="0"/>
              </a:rPr>
              <a:t>Main Features </a:t>
            </a:r>
            <a:r>
              <a:rPr lang="en-US" altLang="zh-TW" sz="2400">
                <a:sym typeface="Arial" panose="020B0604020202020204" pitchFamily="34" charset="0"/>
              </a:rPr>
              <a:t>of TS-410E 2.5-inch SATA SSD silent NAS</a:t>
            </a:r>
            <a:endParaRPr lang="zh-TW" altLang="en-US" sz="2400">
              <a:sym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4408600" y="5531943"/>
            <a:ext cx="6020045" cy="2663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180000" indent="-180000">
              <a:lnSpc>
                <a:spcPct val="130000"/>
              </a:lnSpc>
              <a:spcBef>
                <a:spcPts val="600"/>
              </a:spcBef>
              <a:buClr>
                <a:srgbClr val="F4D088"/>
              </a:buClr>
              <a:buSzPct val="100000"/>
              <a:buFont typeface="Arial"/>
              <a:buChar char="•"/>
            </a:pPr>
            <a:r>
              <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180000" indent="-180000">
              <a:lnSpc>
                <a:spcPct val="130000"/>
              </a:lnSpc>
              <a:spcBef>
                <a:spcPts val="600"/>
              </a:spcBef>
              <a:buClr>
                <a:srgbClr val="F4D088"/>
              </a:buClr>
              <a:buSzPct val="100000"/>
              <a:buFont typeface="Arial"/>
              <a:buChar char="•"/>
            </a:pPr>
            <a:r>
              <a:rPr lang="zh-TW" alt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180000" indent="-180000">
              <a:lnSpc>
                <a:spcPct val="130000"/>
              </a:lnSpc>
              <a:spcBef>
                <a:spcPts val="600"/>
              </a:spcBef>
              <a:buClr>
                <a:srgbClr val="F4D088"/>
              </a:buClr>
              <a:buSzPct val="100000"/>
              <a:buFont typeface="Arial"/>
              <a:buChar char="•"/>
            </a:pPr>
            <a:r>
              <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180000" indent="-180000">
              <a:lnSpc>
                <a:spcPct val="130000"/>
              </a:lnSpc>
              <a:spcBef>
                <a:spcPts val="600"/>
              </a:spcBef>
              <a:buClr>
                <a:srgbClr val="F4D088"/>
              </a:buClr>
              <a:buSzPct val="100000"/>
              <a:buFont typeface="Arial"/>
              <a:buChar char="•"/>
            </a:pPr>
            <a:r>
              <a:rPr lang="zh-CN" alt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lang="en-US" sz="2000"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QuTS</a:t>
            </a:r>
            <a:r>
              <a:rPr 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hero</a:t>
            </a:r>
          </a:p>
          <a:p>
            <a:pPr marL="0" indent="0">
              <a:buNone/>
            </a:pPr>
            <a:r>
              <a:rPr 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endParaRPr 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Google Shape;298;p34">
            <a:extLst>
              <a:ext uri="{FF2B5EF4-FFF2-40B4-BE49-F238E27FC236}">
                <a16:creationId xmlns:a16="http://schemas.microsoft.com/office/drawing/2014/main" id="{0A386CCA-2310-48BC-B349-184FB8A6F428}"/>
              </a:ext>
            </a:extLst>
          </p:cNvPr>
          <p:cNvSpPr txBox="1">
            <a:spLocks/>
          </p:cNvSpPr>
          <p:nvPr/>
        </p:nvSpPr>
        <p:spPr>
          <a:xfrm>
            <a:off x="1134148" y="1088763"/>
            <a:ext cx="2345736" cy="7301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a:solidFill>
                  <a:srgbClr val="744922"/>
                </a:solidFill>
                <a:latin typeface="Arial"/>
                <a:ea typeface="微軟正黑體"/>
                <a:cs typeface="+mn-ea"/>
                <a:sym typeface="Arial" panose="020B0604020202020204" pitchFamily="34" charset="0"/>
              </a:rPr>
              <a:t>2.5-inch SATA SSD</a:t>
            </a:r>
          </a:p>
        </p:txBody>
      </p:sp>
      <p:sp>
        <p:nvSpPr>
          <p:cNvPr id="16" name="Google Shape;298;p34">
            <a:extLst>
              <a:ext uri="{FF2B5EF4-FFF2-40B4-BE49-F238E27FC236}">
                <a16:creationId xmlns:a16="http://schemas.microsoft.com/office/drawing/2014/main" id="{DD44DE7B-49BF-44FA-8F51-501E3F3ED381}"/>
              </a:ext>
            </a:extLst>
          </p:cNvPr>
          <p:cNvSpPr txBox="1">
            <a:spLocks/>
          </p:cNvSpPr>
          <p:nvPr/>
        </p:nvSpPr>
        <p:spPr>
          <a:xfrm>
            <a:off x="5229262" y="1088763"/>
            <a:ext cx="3914737" cy="582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1"/>
              </a:buClr>
              <a:buSzPts val="935"/>
              <a:buFont typeface="Lato"/>
              <a:buNone/>
              <a:defRPr sz="1800" b="1">
                <a:solidFill>
                  <a:srgbClr val="744922"/>
                </a:solidFill>
                <a:ea typeface="微軟正黑體"/>
                <a:cs typeface="+mn-ea"/>
              </a:defRPr>
            </a:lvl1pPr>
            <a:lvl2pPr marL="914400" indent="-317500">
              <a:lnSpc>
                <a:spcPct val="115000"/>
              </a:lnSpc>
              <a:buClr>
                <a:schemeClr val="dk2"/>
              </a:buClr>
              <a:buSzPts val="1400"/>
              <a:buFont typeface="Lato"/>
              <a:buAutoNum type="alphaLcPeriod"/>
              <a:defRPr>
                <a:solidFill>
                  <a:schemeClr val="dk2"/>
                </a:solidFill>
                <a:latin typeface="Lato"/>
                <a:ea typeface="Lato"/>
                <a:cs typeface="Lato"/>
              </a:defRPr>
            </a:lvl2pPr>
            <a:lvl3pPr marL="1371600" indent="-317500">
              <a:lnSpc>
                <a:spcPct val="115000"/>
              </a:lnSpc>
              <a:buClr>
                <a:schemeClr val="dk2"/>
              </a:buClr>
              <a:buSzPts val="1400"/>
              <a:buFont typeface="Lato"/>
              <a:buAutoNum type="romanLcPeriod"/>
              <a:defRPr>
                <a:solidFill>
                  <a:schemeClr val="dk2"/>
                </a:solidFill>
                <a:latin typeface="Lato"/>
                <a:ea typeface="Lato"/>
                <a:cs typeface="Lato"/>
              </a:defRPr>
            </a:lvl3pPr>
            <a:lvl4pPr marL="1828800" indent="-317500">
              <a:lnSpc>
                <a:spcPct val="115000"/>
              </a:lnSpc>
              <a:buClr>
                <a:schemeClr val="dk2"/>
              </a:buClr>
              <a:buSzPts val="1400"/>
              <a:buFont typeface="Lato"/>
              <a:buAutoNum type="arabicPeriod"/>
              <a:defRPr>
                <a:solidFill>
                  <a:schemeClr val="dk2"/>
                </a:solidFill>
                <a:latin typeface="Lato"/>
                <a:ea typeface="Lato"/>
                <a:cs typeface="Lato"/>
              </a:defRPr>
            </a:lvl4pPr>
            <a:lvl5pPr marL="2286000" indent="-317500">
              <a:lnSpc>
                <a:spcPct val="115000"/>
              </a:lnSpc>
              <a:buClr>
                <a:schemeClr val="dk2"/>
              </a:buClr>
              <a:buSzPts val="1400"/>
              <a:buFont typeface="Lato"/>
              <a:buAutoNum type="alphaLcPeriod"/>
              <a:defRPr>
                <a:solidFill>
                  <a:schemeClr val="dk2"/>
                </a:solidFill>
                <a:latin typeface="Lato"/>
                <a:ea typeface="Lato"/>
                <a:cs typeface="Lato"/>
              </a:defRPr>
            </a:lvl5pPr>
            <a:lvl6pPr marL="2743200" indent="-317500">
              <a:lnSpc>
                <a:spcPct val="115000"/>
              </a:lnSpc>
              <a:buClr>
                <a:schemeClr val="dk2"/>
              </a:buClr>
              <a:buSzPts val="1400"/>
              <a:buFont typeface="Lato"/>
              <a:buAutoNum type="romanLcPeriod"/>
              <a:defRPr>
                <a:solidFill>
                  <a:schemeClr val="dk2"/>
                </a:solidFill>
                <a:latin typeface="Lato"/>
                <a:ea typeface="Lato"/>
                <a:cs typeface="Lato"/>
              </a:defRPr>
            </a:lvl6pPr>
            <a:lvl7pPr marL="3200400" indent="-317500">
              <a:lnSpc>
                <a:spcPct val="115000"/>
              </a:lnSpc>
              <a:buClr>
                <a:schemeClr val="dk2"/>
              </a:buClr>
              <a:buSzPts val="1400"/>
              <a:buFont typeface="Lato"/>
              <a:buAutoNum type="arabicPeriod"/>
              <a:defRPr>
                <a:solidFill>
                  <a:schemeClr val="dk2"/>
                </a:solidFill>
                <a:latin typeface="Lato"/>
                <a:ea typeface="Lato"/>
                <a:cs typeface="Lato"/>
              </a:defRPr>
            </a:lvl7pPr>
            <a:lvl8pPr marL="3657600" indent="-317500">
              <a:lnSpc>
                <a:spcPct val="115000"/>
              </a:lnSpc>
              <a:buClr>
                <a:schemeClr val="dk2"/>
              </a:buClr>
              <a:buSzPts val="1400"/>
              <a:buFont typeface="Lato"/>
              <a:buAutoNum type="alphaLcPeriod"/>
              <a:defRPr>
                <a:solidFill>
                  <a:schemeClr val="dk2"/>
                </a:solidFill>
                <a:latin typeface="Lato"/>
                <a:ea typeface="Lato"/>
                <a:cs typeface="Lato"/>
              </a:defRPr>
            </a:lvl8pPr>
            <a:lvl9pPr marL="4114800" indent="-317500">
              <a:lnSpc>
                <a:spcPct val="115000"/>
              </a:lnSpc>
              <a:buClr>
                <a:schemeClr val="dk2"/>
              </a:buClr>
              <a:buSzPts val="1400"/>
              <a:buFont typeface="Lato"/>
              <a:buAutoNum type="romanLcPeriod"/>
              <a:defRPr>
                <a:solidFill>
                  <a:schemeClr val="dk2"/>
                </a:solidFill>
                <a:latin typeface="Lato"/>
                <a:ea typeface="Lato"/>
                <a:cs typeface="Lato"/>
              </a:defRPr>
            </a:lvl9pPr>
          </a:lstStyle>
          <a:p>
            <a:r>
              <a:rPr lang="en-US" altLang="zh-TW">
                <a:sym typeface="Arial" panose="020B0604020202020204" pitchFamily="34" charset="0"/>
              </a:rPr>
              <a:t>Dual 2.5 GbE network ports</a:t>
            </a:r>
          </a:p>
        </p:txBody>
      </p:sp>
      <p:sp>
        <p:nvSpPr>
          <p:cNvPr id="37" name="Google Shape;298;p34">
            <a:extLst>
              <a:ext uri="{FF2B5EF4-FFF2-40B4-BE49-F238E27FC236}">
                <a16:creationId xmlns:a16="http://schemas.microsoft.com/office/drawing/2014/main" id="{16087413-7367-4E4B-B082-2358F21F2756}"/>
              </a:ext>
            </a:extLst>
          </p:cNvPr>
          <p:cNvSpPr txBox="1">
            <a:spLocks/>
          </p:cNvSpPr>
          <p:nvPr/>
        </p:nvSpPr>
        <p:spPr>
          <a:xfrm>
            <a:off x="1149794" y="1427906"/>
            <a:ext cx="2816730" cy="6554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20000"/>
              </a:lnSpc>
              <a:buClr>
                <a:srgbClr val="F4D088"/>
              </a:buClr>
              <a:buSzPct val="100000"/>
              <a:buNone/>
            </a:pPr>
            <a:r>
              <a:rPr lang="en-US" altLang="zh-TW">
                <a:solidFill>
                  <a:schemeClr val="tx2"/>
                </a:solidFill>
                <a:latin typeface="Arial"/>
                <a:ea typeface="微軟正黑體"/>
                <a:cs typeface="+mn-ea"/>
                <a:sym typeface="Arial" panose="020B0604020202020204" pitchFamily="34" charset="0"/>
              </a:rPr>
              <a:t>It supports four 2.5-inch SATA SSD slots, providing sufficient data capacity</a:t>
            </a:r>
            <a:endParaRPr lang="en-US" altLang="zh-TW" sz="1200">
              <a:solidFill>
                <a:schemeClr val="tx2"/>
              </a:solidFill>
              <a:latin typeface="Arial"/>
              <a:ea typeface="微軟正黑體"/>
              <a:cs typeface="+mn-ea"/>
              <a:sym typeface="Arial" panose="020B0604020202020204" pitchFamily="34" charset="0"/>
            </a:endParaRPr>
          </a:p>
        </p:txBody>
      </p:sp>
      <p:sp>
        <p:nvSpPr>
          <p:cNvPr id="39" name="Google Shape;298;p34">
            <a:extLst>
              <a:ext uri="{FF2B5EF4-FFF2-40B4-BE49-F238E27FC236}">
                <a16:creationId xmlns:a16="http://schemas.microsoft.com/office/drawing/2014/main" id="{1D9DD7AF-6493-4FD8-8305-3BEA86FE5CA7}"/>
              </a:ext>
            </a:extLst>
          </p:cNvPr>
          <p:cNvSpPr txBox="1">
            <a:spLocks/>
          </p:cNvSpPr>
          <p:nvPr/>
        </p:nvSpPr>
        <p:spPr>
          <a:xfrm>
            <a:off x="5229262" y="1427906"/>
            <a:ext cx="2741203" cy="72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20000"/>
              </a:lnSpc>
              <a:buClr>
                <a:srgbClr val="F4D088"/>
              </a:buClr>
              <a:buSzPct val="100000"/>
              <a:buNone/>
            </a:pPr>
            <a:r>
              <a:rPr lang="en-US" altLang="zh-TW">
                <a:solidFill>
                  <a:schemeClr val="tx2"/>
                </a:solidFill>
                <a:latin typeface="Arial"/>
                <a:ea typeface="微軟正黑體"/>
                <a:cs typeface="+mn-ea"/>
                <a:sym typeface="Arial" panose="020B0604020202020204" pitchFamily="34" charset="0"/>
              </a:rPr>
              <a:t>2.5 GbE network bandwidth for smooth data transfer experience</a:t>
            </a:r>
            <a:endParaRPr lang="en-US">
              <a:solidFill>
                <a:schemeClr val="tx2"/>
              </a:solidFill>
              <a:latin typeface="Arial"/>
              <a:ea typeface="微軟正黑體"/>
              <a:cs typeface="+mn-ea"/>
            </a:endParaRPr>
          </a:p>
        </p:txBody>
      </p:sp>
      <p:sp>
        <p:nvSpPr>
          <p:cNvPr id="36" name="Google Shape;298;p34">
            <a:extLst>
              <a:ext uri="{FF2B5EF4-FFF2-40B4-BE49-F238E27FC236}">
                <a16:creationId xmlns:a16="http://schemas.microsoft.com/office/drawing/2014/main" id="{E41B3D8B-05CF-47EF-BBF7-DF46816222D0}"/>
              </a:ext>
            </a:extLst>
          </p:cNvPr>
          <p:cNvSpPr txBox="1">
            <a:spLocks/>
          </p:cNvSpPr>
          <p:nvPr/>
        </p:nvSpPr>
        <p:spPr>
          <a:xfrm>
            <a:off x="1149794" y="2175282"/>
            <a:ext cx="2984301" cy="5824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err="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Fanless</a:t>
            </a:r>
            <a:r>
              <a:rPr lang="en-US" altLang="zh-TW" sz="18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 silent design</a:t>
            </a:r>
          </a:p>
        </p:txBody>
      </p:sp>
      <p:sp>
        <p:nvSpPr>
          <p:cNvPr id="46" name="Google Shape;298;p34">
            <a:extLst>
              <a:ext uri="{FF2B5EF4-FFF2-40B4-BE49-F238E27FC236}">
                <a16:creationId xmlns:a16="http://schemas.microsoft.com/office/drawing/2014/main" id="{6850BF6F-BC55-408D-847E-3473EA1E1BAE}"/>
              </a:ext>
            </a:extLst>
          </p:cNvPr>
          <p:cNvSpPr txBox="1">
            <a:spLocks/>
          </p:cNvSpPr>
          <p:nvPr/>
        </p:nvSpPr>
        <p:spPr>
          <a:xfrm>
            <a:off x="1170752" y="2476174"/>
            <a:ext cx="2606586" cy="97313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en-US" altLang="zh-TW">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Easy to install and use NAS in sound-sensitive environments</a:t>
            </a:r>
          </a:p>
        </p:txBody>
      </p:sp>
      <p:sp>
        <p:nvSpPr>
          <p:cNvPr id="48" name="Google Shape;298;p34">
            <a:extLst>
              <a:ext uri="{FF2B5EF4-FFF2-40B4-BE49-F238E27FC236}">
                <a16:creationId xmlns:a16="http://schemas.microsoft.com/office/drawing/2014/main" id="{FBF4E2CD-3BC6-4102-B197-B784A8A3E5AD}"/>
              </a:ext>
            </a:extLst>
          </p:cNvPr>
          <p:cNvSpPr txBox="1">
            <a:spLocks/>
          </p:cNvSpPr>
          <p:nvPr/>
        </p:nvSpPr>
        <p:spPr>
          <a:xfrm>
            <a:off x="5229263" y="2476174"/>
            <a:ext cx="2741202" cy="84791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en-US" altLang="zh-TW">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Provides one HDMI output for monitoring or as a PC screen</a:t>
            </a:r>
            <a:endParaRPr lang="en-US">
              <a:solidFill>
                <a:schemeClr val="tx2"/>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9" name="Google Shape;298;p34">
            <a:extLst>
              <a:ext uri="{FF2B5EF4-FFF2-40B4-BE49-F238E27FC236}">
                <a16:creationId xmlns:a16="http://schemas.microsoft.com/office/drawing/2014/main" id="{8CA53D96-6BAE-4DFA-AC46-F0691A7C688F}"/>
              </a:ext>
            </a:extLst>
          </p:cNvPr>
          <p:cNvSpPr txBox="1">
            <a:spLocks/>
          </p:cNvSpPr>
          <p:nvPr/>
        </p:nvSpPr>
        <p:spPr>
          <a:xfrm>
            <a:off x="5229263" y="2175282"/>
            <a:ext cx="2407516" cy="4859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buClr>
                <a:srgbClr val="F4D088"/>
              </a:buClr>
              <a:buSzPct val="100000"/>
              <a:buNone/>
            </a:pPr>
            <a:r>
              <a:rPr lang="en-US" altLang="zh-TW" sz="18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4K HDMI</a:t>
            </a:r>
          </a:p>
        </p:txBody>
      </p:sp>
      <p:sp>
        <p:nvSpPr>
          <p:cNvPr id="26" name="Google Shape;298;p34">
            <a:extLst>
              <a:ext uri="{FF2B5EF4-FFF2-40B4-BE49-F238E27FC236}">
                <a16:creationId xmlns:a16="http://schemas.microsoft.com/office/drawing/2014/main" id="{43857BD8-485F-4275-B262-BC4BD0693F20}"/>
              </a:ext>
            </a:extLst>
          </p:cNvPr>
          <p:cNvSpPr txBox="1">
            <a:spLocks/>
          </p:cNvSpPr>
          <p:nvPr/>
        </p:nvSpPr>
        <p:spPr>
          <a:xfrm>
            <a:off x="1170753" y="3434434"/>
            <a:ext cx="2592572" cy="425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Built-in 8GB memory</a:t>
            </a:r>
          </a:p>
        </p:txBody>
      </p:sp>
      <p:sp>
        <p:nvSpPr>
          <p:cNvPr id="27" name="Google Shape;298;p34">
            <a:extLst>
              <a:ext uri="{FF2B5EF4-FFF2-40B4-BE49-F238E27FC236}">
                <a16:creationId xmlns:a16="http://schemas.microsoft.com/office/drawing/2014/main" id="{03A4A8CB-2963-4912-B924-CF7F1C6DB5DD}"/>
              </a:ext>
            </a:extLst>
          </p:cNvPr>
          <p:cNvSpPr txBox="1">
            <a:spLocks/>
          </p:cNvSpPr>
          <p:nvPr/>
        </p:nvSpPr>
        <p:spPr>
          <a:xfrm>
            <a:off x="1191710" y="3735327"/>
            <a:ext cx="2557600" cy="5623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en-US" altLang="zh-TW">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Sufficient memory makes NAS applications more flexible</a:t>
            </a:r>
          </a:p>
        </p:txBody>
      </p:sp>
      <p:sp>
        <p:nvSpPr>
          <p:cNvPr id="33" name="Google Shape;298;p34">
            <a:extLst>
              <a:ext uri="{FF2B5EF4-FFF2-40B4-BE49-F238E27FC236}">
                <a16:creationId xmlns:a16="http://schemas.microsoft.com/office/drawing/2014/main" id="{775A6776-F207-47F5-8F9C-6806C16819F3}"/>
              </a:ext>
            </a:extLst>
          </p:cNvPr>
          <p:cNvSpPr txBox="1">
            <a:spLocks/>
          </p:cNvSpPr>
          <p:nvPr/>
        </p:nvSpPr>
        <p:spPr>
          <a:xfrm>
            <a:off x="5229263" y="3624980"/>
            <a:ext cx="2984301" cy="84791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600"/>
              </a:spcBef>
              <a:buClr>
                <a:srgbClr val="F4D088"/>
              </a:buClr>
              <a:buSzPct val="100000"/>
              <a:buNone/>
            </a:pPr>
            <a:r>
              <a:rPr lang="en-US" altLang="zh-TW">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High-efficiency Intel Celeron J6412 4-core burst 2.6Hz processor fully supports various applications of NAS workstations</a:t>
            </a:r>
            <a:endParaRPr lang="en-US">
              <a:solidFill>
                <a:schemeClr val="tx2"/>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Google Shape;298;p34">
            <a:extLst>
              <a:ext uri="{FF2B5EF4-FFF2-40B4-BE49-F238E27FC236}">
                <a16:creationId xmlns:a16="http://schemas.microsoft.com/office/drawing/2014/main" id="{FD0F6B58-3D35-434A-BCEB-A4BEE0A70F0C}"/>
              </a:ext>
            </a:extLst>
          </p:cNvPr>
          <p:cNvSpPr txBox="1">
            <a:spLocks/>
          </p:cNvSpPr>
          <p:nvPr/>
        </p:nvSpPr>
        <p:spPr>
          <a:xfrm>
            <a:off x="5229262" y="3324088"/>
            <a:ext cx="3138305" cy="4859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buClr>
                <a:srgbClr val="F4D088"/>
              </a:buClr>
              <a:buSzPct val="100000"/>
              <a:buNone/>
            </a:pPr>
            <a:r>
              <a:rPr lang="en-US" altLang="zh-TW" sz="18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Quad-core processor</a:t>
            </a:r>
          </a:p>
        </p:txBody>
      </p:sp>
      <p:pic>
        <p:nvPicPr>
          <p:cNvPr id="5" name="圖形 4">
            <a:extLst>
              <a:ext uri="{FF2B5EF4-FFF2-40B4-BE49-F238E27FC236}">
                <a16:creationId xmlns:a16="http://schemas.microsoft.com/office/drawing/2014/main" id="{546E1AB5-604F-D900-35FD-9007AD9A51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5259" y="3490035"/>
            <a:ext cx="720000" cy="720000"/>
          </a:xfrm>
          <a:prstGeom prst="rect">
            <a:avLst/>
          </a:prstGeom>
        </p:spPr>
      </p:pic>
      <p:pic>
        <p:nvPicPr>
          <p:cNvPr id="8" name="圖形 7">
            <a:extLst>
              <a:ext uri="{FF2B5EF4-FFF2-40B4-BE49-F238E27FC236}">
                <a16:creationId xmlns:a16="http://schemas.microsoft.com/office/drawing/2014/main" id="{05D15CC2-0F9E-35E1-8BC1-FBEAC859D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2891" y="3490036"/>
            <a:ext cx="720000" cy="720000"/>
          </a:xfrm>
          <a:prstGeom prst="rect">
            <a:avLst/>
          </a:prstGeom>
        </p:spPr>
      </p:pic>
      <p:pic>
        <p:nvPicPr>
          <p:cNvPr id="10" name="圖形 9">
            <a:extLst>
              <a:ext uri="{FF2B5EF4-FFF2-40B4-BE49-F238E27FC236}">
                <a16:creationId xmlns:a16="http://schemas.microsoft.com/office/drawing/2014/main" id="{90172513-7B9E-3BD9-F652-6C05DB83F9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2891" y="2349706"/>
            <a:ext cx="720000" cy="720000"/>
          </a:xfrm>
          <a:prstGeom prst="rect">
            <a:avLst/>
          </a:prstGeom>
        </p:spPr>
      </p:pic>
      <p:pic>
        <p:nvPicPr>
          <p:cNvPr id="12" name="圖形 11">
            <a:extLst>
              <a:ext uri="{FF2B5EF4-FFF2-40B4-BE49-F238E27FC236}">
                <a16:creationId xmlns:a16="http://schemas.microsoft.com/office/drawing/2014/main" id="{1A896D3F-8099-FA78-8327-7CF3F2D877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55259" y="2350889"/>
            <a:ext cx="720000" cy="720000"/>
          </a:xfrm>
          <a:prstGeom prst="rect">
            <a:avLst/>
          </a:prstGeom>
        </p:spPr>
      </p:pic>
      <p:pic>
        <p:nvPicPr>
          <p:cNvPr id="15" name="圖形 14">
            <a:extLst>
              <a:ext uri="{FF2B5EF4-FFF2-40B4-BE49-F238E27FC236}">
                <a16:creationId xmlns:a16="http://schemas.microsoft.com/office/drawing/2014/main" id="{DEC658BA-70B3-AD2D-47C7-A36252E1CC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55259" y="1196500"/>
            <a:ext cx="720000" cy="720000"/>
          </a:xfrm>
          <a:prstGeom prst="rect">
            <a:avLst/>
          </a:prstGeom>
        </p:spPr>
      </p:pic>
      <p:pic>
        <p:nvPicPr>
          <p:cNvPr id="18" name="圖形 17">
            <a:extLst>
              <a:ext uri="{FF2B5EF4-FFF2-40B4-BE49-F238E27FC236}">
                <a16:creationId xmlns:a16="http://schemas.microsoft.com/office/drawing/2014/main" id="{B6CC3EE0-C9E2-535E-08D1-F447572E3E1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2891" y="1194134"/>
            <a:ext cx="720000" cy="720000"/>
          </a:xfrm>
          <a:prstGeom prst="rect">
            <a:avLst/>
          </a:prstGeom>
        </p:spPr>
      </p:pic>
    </p:spTree>
    <p:extLst>
      <p:ext uri="{BB962C8B-B14F-4D97-AF65-F5344CB8AC3E}">
        <p14:creationId xmlns:p14="http://schemas.microsoft.com/office/powerpoint/2010/main" val="3613866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909782-2E6D-40E1-A8FB-04A237154FEC}"/>
              </a:ext>
            </a:extLst>
          </p:cNvPr>
          <p:cNvSpPr>
            <a:spLocks noGrp="1"/>
          </p:cNvSpPr>
          <p:nvPr>
            <p:ph type="title"/>
          </p:nvPr>
        </p:nvSpPr>
        <p:spPr/>
        <p:txBody>
          <a:bodyPr/>
          <a:lstStyle/>
          <a:p>
            <a:r>
              <a:rPr lang="en-US" altLang="zh-TW">
                <a:latin typeface="Arial" panose="020B0604020202020204" pitchFamily="34" charset="0"/>
                <a:ea typeface="微軟正黑體" panose="020B0604030504040204" pitchFamily="34" charset="-120"/>
                <a:cs typeface="+mn-ea"/>
                <a:sym typeface="Arial" panose="020B0604020202020204" pitchFamily="34" charset="0"/>
              </a:rPr>
              <a:t>2.5-inch SATA</a:t>
            </a: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a:latin typeface="Arial" panose="020B0604020202020204" pitchFamily="34" charset="0"/>
                <a:ea typeface="微軟正黑體" panose="020B0604030504040204" pitchFamily="34" charset="-120"/>
                <a:cs typeface="+mn-ea"/>
                <a:sym typeface="Arial" panose="020B0604020202020204" pitchFamily="34" charset="0"/>
              </a:rPr>
              <a:t>SSD</a:t>
            </a: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a:latin typeface="Arial" panose="020B0604020202020204" pitchFamily="34" charset="0"/>
                <a:ea typeface="微軟正黑體" panose="020B0604030504040204" pitchFamily="34" charset="-120"/>
                <a:cs typeface="+mn-ea"/>
                <a:sym typeface="Arial" panose="020B0604020202020204" pitchFamily="34" charset="0"/>
              </a:rPr>
              <a:t>installation</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5" name="橢圓 34">
            <a:extLst>
              <a:ext uri="{FF2B5EF4-FFF2-40B4-BE49-F238E27FC236}">
                <a16:creationId xmlns:a16="http://schemas.microsoft.com/office/drawing/2014/main" id="{0FB9E9D2-4705-D59D-78CA-74595F1B88BF}"/>
              </a:ext>
            </a:extLst>
          </p:cNvPr>
          <p:cNvSpPr/>
          <p:nvPr/>
        </p:nvSpPr>
        <p:spPr>
          <a:xfrm>
            <a:off x="306912" y="924541"/>
            <a:ext cx="278946" cy="278948"/>
          </a:xfrm>
          <a:prstGeom prst="ellipse">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200"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rPr>
              <a:t>1</a:t>
            </a:r>
          </a:p>
        </p:txBody>
      </p:sp>
      <p:sp>
        <p:nvSpPr>
          <p:cNvPr id="36" name="橢圓 35">
            <a:extLst>
              <a:ext uri="{FF2B5EF4-FFF2-40B4-BE49-F238E27FC236}">
                <a16:creationId xmlns:a16="http://schemas.microsoft.com/office/drawing/2014/main" id="{170F461C-32F8-0871-2928-FE6F2561F46E}"/>
              </a:ext>
            </a:extLst>
          </p:cNvPr>
          <p:cNvSpPr/>
          <p:nvPr/>
        </p:nvSpPr>
        <p:spPr>
          <a:xfrm>
            <a:off x="2481594" y="924541"/>
            <a:ext cx="278946" cy="278948"/>
          </a:xfrm>
          <a:prstGeom prst="ellipse">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1200"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rPr>
              <a:t>2</a:t>
            </a:r>
            <a:endParaRPr lang="zh-TW" altLang="en-US" sz="1200"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7" name="橢圓 36">
            <a:extLst>
              <a:ext uri="{FF2B5EF4-FFF2-40B4-BE49-F238E27FC236}">
                <a16:creationId xmlns:a16="http://schemas.microsoft.com/office/drawing/2014/main" id="{33902405-257A-31EA-D730-8CE3B25F3A95}"/>
              </a:ext>
            </a:extLst>
          </p:cNvPr>
          <p:cNvSpPr/>
          <p:nvPr/>
        </p:nvSpPr>
        <p:spPr>
          <a:xfrm>
            <a:off x="4771570" y="924541"/>
            <a:ext cx="278946" cy="278948"/>
          </a:xfrm>
          <a:prstGeom prst="ellipse">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1200"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rPr>
              <a:t>3</a:t>
            </a:r>
            <a:endParaRPr lang="zh-TW" altLang="en-US" sz="1200"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橢圓 37">
            <a:extLst>
              <a:ext uri="{FF2B5EF4-FFF2-40B4-BE49-F238E27FC236}">
                <a16:creationId xmlns:a16="http://schemas.microsoft.com/office/drawing/2014/main" id="{9111122F-98A7-67C2-C6B2-2CE42B6D64CA}"/>
              </a:ext>
            </a:extLst>
          </p:cNvPr>
          <p:cNvSpPr/>
          <p:nvPr/>
        </p:nvSpPr>
        <p:spPr>
          <a:xfrm>
            <a:off x="6715664" y="924541"/>
            <a:ext cx="278946" cy="278948"/>
          </a:xfrm>
          <a:prstGeom prst="ellipse">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1200"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rPr>
              <a:t>4</a:t>
            </a:r>
            <a:endParaRPr lang="zh-TW" altLang="en-US" sz="1200"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9" name="橢圓 38">
            <a:extLst>
              <a:ext uri="{FF2B5EF4-FFF2-40B4-BE49-F238E27FC236}">
                <a16:creationId xmlns:a16="http://schemas.microsoft.com/office/drawing/2014/main" id="{9CDA711F-5259-C496-A233-BA89E6E84E23}"/>
              </a:ext>
            </a:extLst>
          </p:cNvPr>
          <p:cNvSpPr/>
          <p:nvPr/>
        </p:nvSpPr>
        <p:spPr>
          <a:xfrm>
            <a:off x="306912" y="2845229"/>
            <a:ext cx="278946" cy="278948"/>
          </a:xfrm>
          <a:prstGeom prst="ellipse">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1200"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rPr>
              <a:t>5</a:t>
            </a:r>
            <a:endParaRPr lang="zh-TW" altLang="en-US" sz="1200"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0" name="橢圓 39">
            <a:extLst>
              <a:ext uri="{FF2B5EF4-FFF2-40B4-BE49-F238E27FC236}">
                <a16:creationId xmlns:a16="http://schemas.microsoft.com/office/drawing/2014/main" id="{CED2DD42-AD6D-C55E-6FC6-E12DE3AAAAB0}"/>
              </a:ext>
            </a:extLst>
          </p:cNvPr>
          <p:cNvSpPr/>
          <p:nvPr/>
        </p:nvSpPr>
        <p:spPr>
          <a:xfrm>
            <a:off x="2481594" y="2845229"/>
            <a:ext cx="278946" cy="278948"/>
          </a:xfrm>
          <a:prstGeom prst="ellipse">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1200"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rPr>
              <a:t>6</a:t>
            </a:r>
            <a:endParaRPr lang="zh-TW" altLang="en-US" sz="1200"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1" name="橢圓 40">
            <a:extLst>
              <a:ext uri="{FF2B5EF4-FFF2-40B4-BE49-F238E27FC236}">
                <a16:creationId xmlns:a16="http://schemas.microsoft.com/office/drawing/2014/main" id="{94F7DD32-F2A9-1373-67C0-AE65C4AE3E08}"/>
              </a:ext>
            </a:extLst>
          </p:cNvPr>
          <p:cNvSpPr/>
          <p:nvPr/>
        </p:nvSpPr>
        <p:spPr>
          <a:xfrm>
            <a:off x="4771570" y="2845229"/>
            <a:ext cx="278946" cy="278948"/>
          </a:xfrm>
          <a:prstGeom prst="ellipse">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1200"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rPr>
              <a:t>7</a:t>
            </a:r>
            <a:endParaRPr lang="zh-TW" altLang="en-US" sz="1200"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2" name="橢圓 41">
            <a:extLst>
              <a:ext uri="{FF2B5EF4-FFF2-40B4-BE49-F238E27FC236}">
                <a16:creationId xmlns:a16="http://schemas.microsoft.com/office/drawing/2014/main" id="{01F02B3A-C88D-878F-DB91-E747DC9179D9}"/>
              </a:ext>
            </a:extLst>
          </p:cNvPr>
          <p:cNvSpPr/>
          <p:nvPr/>
        </p:nvSpPr>
        <p:spPr>
          <a:xfrm>
            <a:off x="6715664" y="2845229"/>
            <a:ext cx="278946" cy="278948"/>
          </a:xfrm>
          <a:prstGeom prst="ellipse">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1200"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rPr>
              <a:t>8</a:t>
            </a:r>
            <a:endParaRPr lang="zh-TW" altLang="en-US" sz="1200"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文字方塊 2">
            <a:extLst>
              <a:ext uri="{FF2B5EF4-FFF2-40B4-BE49-F238E27FC236}">
                <a16:creationId xmlns:a16="http://schemas.microsoft.com/office/drawing/2014/main" id="{B21D6372-4168-AF48-5695-7980CE9B2F9F}"/>
              </a:ext>
            </a:extLst>
          </p:cNvPr>
          <p:cNvSpPr txBox="1"/>
          <p:nvPr/>
        </p:nvSpPr>
        <p:spPr>
          <a:xfrm>
            <a:off x="585858" y="910127"/>
            <a:ext cx="1274550" cy="276999"/>
          </a:xfrm>
          <a:prstGeom prst="rect">
            <a:avLst/>
          </a:prstGeom>
          <a:noFill/>
        </p:spPr>
        <p:txBody>
          <a:bodyPr wrap="square" rtlCol="0">
            <a:spAutoFit/>
          </a:bodyPr>
          <a:lstStyle/>
          <a:p>
            <a:r>
              <a:rPr lang="en-US" altLang="zh-TW" sz="1200" b="1">
                <a:latin typeface="+mj-ea"/>
                <a:ea typeface="+mj-ea"/>
              </a:rPr>
              <a:t>Put</a:t>
            </a:r>
            <a:r>
              <a:rPr lang="zh-TW" altLang="en-US" sz="1200" b="1">
                <a:latin typeface="+mj-ea"/>
                <a:ea typeface="+mj-ea"/>
              </a:rPr>
              <a:t> </a:t>
            </a:r>
            <a:r>
              <a:rPr lang="en-US" altLang="zh-TW" sz="1200" b="1">
                <a:latin typeface="+mj-ea"/>
                <a:ea typeface="+mj-ea"/>
              </a:rPr>
              <a:t>it</a:t>
            </a:r>
            <a:r>
              <a:rPr lang="zh-TW" altLang="en-US" sz="1200" b="1">
                <a:latin typeface="+mj-ea"/>
                <a:ea typeface="+mj-ea"/>
              </a:rPr>
              <a:t> </a:t>
            </a:r>
            <a:r>
              <a:rPr lang="en-US" altLang="zh-TW" sz="1200" b="1">
                <a:latin typeface="+mj-ea"/>
                <a:ea typeface="+mj-ea"/>
              </a:rPr>
              <a:t>flat</a:t>
            </a:r>
            <a:endParaRPr lang="zh-TW" altLang="en-US" sz="1200" b="1">
              <a:latin typeface="+mj-ea"/>
              <a:ea typeface="+mj-ea"/>
            </a:endParaRPr>
          </a:p>
        </p:txBody>
      </p:sp>
      <p:sp>
        <p:nvSpPr>
          <p:cNvPr id="14" name="文字方塊 13">
            <a:extLst>
              <a:ext uri="{FF2B5EF4-FFF2-40B4-BE49-F238E27FC236}">
                <a16:creationId xmlns:a16="http://schemas.microsoft.com/office/drawing/2014/main" id="{73C3D2AA-6FC8-F236-0A5D-12D5C913DB8E}"/>
              </a:ext>
            </a:extLst>
          </p:cNvPr>
          <p:cNvSpPr txBox="1"/>
          <p:nvPr/>
        </p:nvSpPr>
        <p:spPr>
          <a:xfrm>
            <a:off x="2760539" y="910127"/>
            <a:ext cx="1535415" cy="276999"/>
          </a:xfrm>
          <a:prstGeom prst="rect">
            <a:avLst/>
          </a:prstGeom>
          <a:noFill/>
        </p:spPr>
        <p:txBody>
          <a:bodyPr wrap="square" rtlCol="0">
            <a:spAutoFit/>
          </a:bodyPr>
          <a:lstStyle/>
          <a:p>
            <a:r>
              <a:rPr lang="en-US" altLang="zh-TW" sz="1200" b="1">
                <a:latin typeface="+mj-ea"/>
                <a:ea typeface="+mj-ea"/>
              </a:rPr>
              <a:t>Loosen screws</a:t>
            </a:r>
            <a:endParaRPr lang="zh-TW" altLang="en-US" sz="1200" b="1">
              <a:latin typeface="+mj-ea"/>
              <a:ea typeface="+mj-ea"/>
            </a:endParaRPr>
          </a:p>
        </p:txBody>
      </p:sp>
      <p:sp>
        <p:nvSpPr>
          <p:cNvPr id="15" name="文字方塊 14">
            <a:extLst>
              <a:ext uri="{FF2B5EF4-FFF2-40B4-BE49-F238E27FC236}">
                <a16:creationId xmlns:a16="http://schemas.microsoft.com/office/drawing/2014/main" id="{0B7BC19F-4556-417B-02D5-BA00FD189B6A}"/>
              </a:ext>
            </a:extLst>
          </p:cNvPr>
          <p:cNvSpPr txBox="1"/>
          <p:nvPr/>
        </p:nvSpPr>
        <p:spPr>
          <a:xfrm>
            <a:off x="5019302" y="910127"/>
            <a:ext cx="1696362" cy="276999"/>
          </a:xfrm>
          <a:prstGeom prst="rect">
            <a:avLst/>
          </a:prstGeom>
          <a:noFill/>
        </p:spPr>
        <p:txBody>
          <a:bodyPr wrap="square" rtlCol="0">
            <a:spAutoFit/>
          </a:bodyPr>
          <a:lstStyle/>
          <a:p>
            <a:r>
              <a:rPr lang="en-US" altLang="zh-TW" sz="1200" b="1">
                <a:latin typeface="+mj-ea"/>
                <a:ea typeface="+mj-ea"/>
              </a:rPr>
              <a:t>Take out SSD Trays</a:t>
            </a:r>
            <a:endParaRPr lang="zh-TW" altLang="en-US" sz="1200" b="1">
              <a:latin typeface="+mj-ea"/>
              <a:ea typeface="+mj-ea"/>
            </a:endParaRPr>
          </a:p>
        </p:txBody>
      </p:sp>
      <p:sp>
        <p:nvSpPr>
          <p:cNvPr id="16" name="文字方塊 15">
            <a:extLst>
              <a:ext uri="{FF2B5EF4-FFF2-40B4-BE49-F238E27FC236}">
                <a16:creationId xmlns:a16="http://schemas.microsoft.com/office/drawing/2014/main" id="{5003410B-C823-834C-7DA1-1C3D82EE15B1}"/>
              </a:ext>
            </a:extLst>
          </p:cNvPr>
          <p:cNvSpPr txBox="1"/>
          <p:nvPr/>
        </p:nvSpPr>
        <p:spPr>
          <a:xfrm>
            <a:off x="6990306" y="910127"/>
            <a:ext cx="2602268" cy="276999"/>
          </a:xfrm>
          <a:prstGeom prst="rect">
            <a:avLst/>
          </a:prstGeom>
          <a:noFill/>
        </p:spPr>
        <p:txBody>
          <a:bodyPr wrap="square" rtlCol="0">
            <a:spAutoFit/>
          </a:bodyPr>
          <a:lstStyle/>
          <a:p>
            <a:r>
              <a:rPr lang="en-US" altLang="zh-TW" sz="1200" b="1">
                <a:latin typeface="+mj-ea"/>
                <a:ea typeface="+mj-ea"/>
              </a:rPr>
              <a:t>Locked the drives</a:t>
            </a:r>
            <a:endParaRPr lang="zh-TW" altLang="en-US" sz="1200" b="1">
              <a:latin typeface="+mj-ea"/>
              <a:ea typeface="+mj-ea"/>
            </a:endParaRPr>
          </a:p>
        </p:txBody>
      </p:sp>
      <p:sp>
        <p:nvSpPr>
          <p:cNvPr id="17" name="文字方塊 16">
            <a:extLst>
              <a:ext uri="{FF2B5EF4-FFF2-40B4-BE49-F238E27FC236}">
                <a16:creationId xmlns:a16="http://schemas.microsoft.com/office/drawing/2014/main" id="{57CD0650-0F21-6514-BF91-2609AB741D28}"/>
              </a:ext>
            </a:extLst>
          </p:cNvPr>
          <p:cNvSpPr txBox="1"/>
          <p:nvPr/>
        </p:nvSpPr>
        <p:spPr>
          <a:xfrm>
            <a:off x="585858" y="2830815"/>
            <a:ext cx="1428927" cy="276999"/>
          </a:xfrm>
          <a:prstGeom prst="rect">
            <a:avLst/>
          </a:prstGeom>
          <a:noFill/>
        </p:spPr>
        <p:txBody>
          <a:bodyPr wrap="square" rtlCol="0">
            <a:spAutoFit/>
          </a:bodyPr>
          <a:lstStyle/>
          <a:p>
            <a:r>
              <a:rPr lang="en-US" altLang="zh-TW" sz="1200" b="1">
                <a:latin typeface="+mj-ea"/>
                <a:ea typeface="+mj-ea"/>
              </a:rPr>
              <a:t>Insert trays</a:t>
            </a:r>
            <a:endParaRPr lang="zh-TW" altLang="en-US" sz="1200" b="1">
              <a:latin typeface="+mj-ea"/>
              <a:ea typeface="+mj-ea"/>
            </a:endParaRPr>
          </a:p>
        </p:txBody>
      </p:sp>
      <p:sp>
        <p:nvSpPr>
          <p:cNvPr id="18" name="文字方塊 17">
            <a:extLst>
              <a:ext uri="{FF2B5EF4-FFF2-40B4-BE49-F238E27FC236}">
                <a16:creationId xmlns:a16="http://schemas.microsoft.com/office/drawing/2014/main" id="{5F616F18-965A-54C5-414D-A61F6C372E5B}"/>
              </a:ext>
            </a:extLst>
          </p:cNvPr>
          <p:cNvSpPr txBox="1"/>
          <p:nvPr/>
        </p:nvSpPr>
        <p:spPr>
          <a:xfrm>
            <a:off x="2760055" y="2830815"/>
            <a:ext cx="1544706" cy="276999"/>
          </a:xfrm>
          <a:prstGeom prst="rect">
            <a:avLst/>
          </a:prstGeom>
          <a:noFill/>
        </p:spPr>
        <p:txBody>
          <a:bodyPr wrap="square" rtlCol="0">
            <a:spAutoFit/>
          </a:bodyPr>
          <a:lstStyle/>
          <a:p>
            <a:r>
              <a:rPr lang="en-US" altLang="zh-TW" sz="1200" b="1">
                <a:latin typeface="+mj-ea"/>
                <a:ea typeface="+mj-ea"/>
              </a:rPr>
              <a:t>Locked the cover</a:t>
            </a:r>
            <a:endParaRPr lang="zh-TW" altLang="en-US" sz="1200" b="1">
              <a:latin typeface="+mj-ea"/>
              <a:ea typeface="+mj-ea"/>
            </a:endParaRPr>
          </a:p>
        </p:txBody>
      </p:sp>
      <p:sp>
        <p:nvSpPr>
          <p:cNvPr id="19" name="文字方塊 18">
            <a:extLst>
              <a:ext uri="{FF2B5EF4-FFF2-40B4-BE49-F238E27FC236}">
                <a16:creationId xmlns:a16="http://schemas.microsoft.com/office/drawing/2014/main" id="{FE8A3F73-276B-B866-CAD4-777AB5011D77}"/>
              </a:ext>
            </a:extLst>
          </p:cNvPr>
          <p:cNvSpPr txBox="1"/>
          <p:nvPr/>
        </p:nvSpPr>
        <p:spPr>
          <a:xfrm>
            <a:off x="5050515" y="2830815"/>
            <a:ext cx="1499263" cy="276999"/>
          </a:xfrm>
          <a:prstGeom prst="rect">
            <a:avLst/>
          </a:prstGeom>
          <a:noFill/>
        </p:spPr>
        <p:txBody>
          <a:bodyPr wrap="square" rtlCol="0">
            <a:spAutoFit/>
          </a:bodyPr>
          <a:lstStyle/>
          <a:p>
            <a:r>
              <a:rPr lang="en-US" altLang="zh-TW" sz="1200" b="1">
                <a:latin typeface="+mj-ea"/>
                <a:ea typeface="+mj-ea"/>
              </a:rPr>
              <a:t>Turn to vertical</a:t>
            </a:r>
            <a:endParaRPr lang="zh-TW" altLang="en-US" sz="1200" b="1">
              <a:latin typeface="+mj-ea"/>
              <a:ea typeface="+mj-ea"/>
            </a:endParaRPr>
          </a:p>
        </p:txBody>
      </p:sp>
      <p:sp>
        <p:nvSpPr>
          <p:cNvPr id="20" name="文字方塊 19">
            <a:extLst>
              <a:ext uri="{FF2B5EF4-FFF2-40B4-BE49-F238E27FC236}">
                <a16:creationId xmlns:a16="http://schemas.microsoft.com/office/drawing/2014/main" id="{D065F5CD-A7E4-46C1-4C8C-93EF38E19FEC}"/>
              </a:ext>
            </a:extLst>
          </p:cNvPr>
          <p:cNvSpPr txBox="1"/>
          <p:nvPr/>
        </p:nvSpPr>
        <p:spPr>
          <a:xfrm>
            <a:off x="6990306" y="2830815"/>
            <a:ext cx="1669452" cy="276999"/>
          </a:xfrm>
          <a:prstGeom prst="rect">
            <a:avLst/>
          </a:prstGeom>
          <a:noFill/>
        </p:spPr>
        <p:txBody>
          <a:bodyPr wrap="square" rtlCol="0">
            <a:spAutoFit/>
          </a:bodyPr>
          <a:lstStyle/>
          <a:p>
            <a:r>
              <a:rPr lang="en-US" altLang="zh-TW" sz="1200" b="1">
                <a:latin typeface="+mj-ea"/>
                <a:ea typeface="+mj-ea"/>
              </a:rPr>
              <a:t>Put it on stands</a:t>
            </a:r>
            <a:endParaRPr lang="zh-TW" altLang="en-US" sz="1200" b="1">
              <a:latin typeface="+mj-ea"/>
              <a:ea typeface="+mj-ea"/>
            </a:endParaRPr>
          </a:p>
        </p:txBody>
      </p:sp>
      <p:pic>
        <p:nvPicPr>
          <p:cNvPr id="7" name="圖形 6">
            <a:extLst>
              <a:ext uri="{FF2B5EF4-FFF2-40B4-BE49-F238E27FC236}">
                <a16:creationId xmlns:a16="http://schemas.microsoft.com/office/drawing/2014/main" id="{8D4BCCDB-50F9-1CE3-BAB4-256DF2F776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431" y="1147905"/>
            <a:ext cx="7822111" cy="1587552"/>
          </a:xfrm>
          <a:prstGeom prst="rect">
            <a:avLst/>
          </a:prstGeom>
        </p:spPr>
      </p:pic>
      <p:pic>
        <p:nvPicPr>
          <p:cNvPr id="9" name="圖形 8">
            <a:extLst>
              <a:ext uri="{FF2B5EF4-FFF2-40B4-BE49-F238E27FC236}">
                <a16:creationId xmlns:a16="http://schemas.microsoft.com/office/drawing/2014/main" id="{F9DCF241-4CF3-3F94-3624-ADA8A5C070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431" y="3076305"/>
            <a:ext cx="7716540" cy="1621884"/>
          </a:xfrm>
          <a:prstGeom prst="rect">
            <a:avLst/>
          </a:prstGeom>
        </p:spPr>
      </p:pic>
    </p:spTree>
    <p:extLst>
      <p:ext uri="{BB962C8B-B14F-4D97-AF65-F5344CB8AC3E}">
        <p14:creationId xmlns:p14="http://schemas.microsoft.com/office/powerpoint/2010/main" val="2567797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形 9">
            <a:extLst>
              <a:ext uri="{FF2B5EF4-FFF2-40B4-BE49-F238E27FC236}">
                <a16:creationId xmlns:a16="http://schemas.microsoft.com/office/drawing/2014/main" id="{15CD9E9B-16F6-A228-D439-AA1DF6B292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45349" y="1265449"/>
            <a:ext cx="2784644" cy="2121218"/>
          </a:xfrm>
          <a:prstGeom prst="rect">
            <a:avLst/>
          </a:prstGeom>
        </p:spPr>
      </p:pic>
    </p:spTree>
    <p:extLst>
      <p:ext uri="{BB962C8B-B14F-4D97-AF65-F5344CB8AC3E}">
        <p14:creationId xmlns:p14="http://schemas.microsoft.com/office/powerpoint/2010/main" val="3716428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2410B0-FD7A-4F3D-ABE1-6DAE85A604F1}"/>
              </a:ext>
            </a:extLst>
          </p:cNvPr>
          <p:cNvSpPr>
            <a:spLocks noGrp="1"/>
          </p:cNvSpPr>
          <p:nvPr>
            <p:ph type="title"/>
          </p:nvPr>
        </p:nvSpPr>
        <p:spPr/>
        <p:txBody>
          <a:bodyPr/>
          <a:lstStyle/>
          <a:p>
            <a:r>
              <a:rPr lang="en-US" altLang="zh-TW">
                <a:latin typeface="Arial" panose="020B0604020202020204" pitchFamily="34" charset="0"/>
                <a:ea typeface="微軟正黑體" panose="020B0604030504040204" pitchFamily="34" charset="-120"/>
                <a:cs typeface="+mn-ea"/>
                <a:sym typeface="Arial" panose="020B0604020202020204" pitchFamily="34" charset="0"/>
              </a:rPr>
              <a:t>NAS quick installation</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文字方塊 5">
            <a:extLst>
              <a:ext uri="{FF2B5EF4-FFF2-40B4-BE49-F238E27FC236}">
                <a16:creationId xmlns:a16="http://schemas.microsoft.com/office/drawing/2014/main" id="{7A7E424E-A482-41B7-AA65-1DFF4521A3B9}"/>
              </a:ext>
            </a:extLst>
          </p:cNvPr>
          <p:cNvSpPr txBox="1"/>
          <p:nvPr/>
        </p:nvSpPr>
        <p:spPr>
          <a:xfrm>
            <a:off x="599016" y="1180296"/>
            <a:ext cx="30534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defRPr>
                <a:solidFill>
                  <a:schemeClr val="bg1"/>
                </a:solidFill>
                <a:latin typeface="Arial" panose="020B0604020202020204" pitchFamily="34" charset="0"/>
                <a:ea typeface="微軟正黑體" panose="020B0604030504040204" pitchFamily="34" charset="-120"/>
              </a:defRPr>
            </a:lvl1pPr>
          </a:lstStyle>
          <a:p>
            <a:r>
              <a:rPr lang="en-US" altLang="zh-TW">
                <a:cs typeface="+mn-ea"/>
                <a:sym typeface="Arial" panose="020B0604020202020204" pitchFamily="34" charset="0"/>
              </a:rPr>
              <a:t>Scan the QR Code with your mobile phone to install</a:t>
            </a:r>
          </a:p>
          <a:p>
            <a:endParaRPr lang="en-US">
              <a:cs typeface="+mn-ea"/>
              <a:sym typeface="Arial" panose="020B0604020202020204" pitchFamily="34" charset="0"/>
            </a:endParaRPr>
          </a:p>
        </p:txBody>
      </p:sp>
      <p:sp>
        <p:nvSpPr>
          <p:cNvPr id="7" name="文字方塊 6">
            <a:extLst>
              <a:ext uri="{FF2B5EF4-FFF2-40B4-BE49-F238E27FC236}">
                <a16:creationId xmlns:a16="http://schemas.microsoft.com/office/drawing/2014/main" id="{2D29AF89-6941-4411-82A9-EB9875FA01E7}"/>
              </a:ext>
            </a:extLst>
          </p:cNvPr>
          <p:cNvSpPr txBox="1"/>
          <p:nvPr/>
        </p:nvSpPr>
        <p:spPr>
          <a:xfrm>
            <a:off x="4576313" y="1174267"/>
            <a:ext cx="321593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Download the </a:t>
            </a:r>
            <a:r>
              <a:rPr lang="en-US" altLang="zh-TW"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Qfinder</a:t>
            </a:r>
            <a:r>
              <a:rPr lang="en-US" altLang="zh-TW">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Pro program on your computer and install</a:t>
            </a:r>
          </a:p>
          <a:p>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 name="橢圓 7">
            <a:extLst>
              <a:ext uri="{FF2B5EF4-FFF2-40B4-BE49-F238E27FC236}">
                <a16:creationId xmlns:a16="http://schemas.microsoft.com/office/drawing/2014/main" id="{E3318CB4-2ED7-4526-9A72-E36075E26632}"/>
              </a:ext>
            </a:extLst>
          </p:cNvPr>
          <p:cNvSpPr/>
          <p:nvPr/>
        </p:nvSpPr>
        <p:spPr>
          <a:xfrm>
            <a:off x="290702" y="1270680"/>
            <a:ext cx="278946" cy="278948"/>
          </a:xfrm>
          <a:prstGeom prst="ellipse">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rPr>
              <a:t>1</a:t>
            </a:r>
          </a:p>
        </p:txBody>
      </p:sp>
      <p:sp>
        <p:nvSpPr>
          <p:cNvPr id="9" name="橢圓 8">
            <a:extLst>
              <a:ext uri="{FF2B5EF4-FFF2-40B4-BE49-F238E27FC236}">
                <a16:creationId xmlns:a16="http://schemas.microsoft.com/office/drawing/2014/main" id="{22B53EC2-08D7-4D6B-94FB-B0B1B246E89F}"/>
              </a:ext>
            </a:extLst>
          </p:cNvPr>
          <p:cNvSpPr/>
          <p:nvPr/>
        </p:nvSpPr>
        <p:spPr>
          <a:xfrm>
            <a:off x="4297367" y="1270680"/>
            <a:ext cx="278946" cy="278948"/>
          </a:xfrm>
          <a:prstGeom prst="ellipse">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b="1">
                <a:solidFill>
                  <a:schemeClr val="accent1"/>
                </a:solidFill>
                <a:latin typeface="Arial" panose="020B0604020202020204" pitchFamily="34" charset="0"/>
                <a:ea typeface="微軟正黑體" panose="020B0604030504040204" pitchFamily="34" charset="-120"/>
                <a:cs typeface="+mn-ea"/>
                <a:sym typeface="Arial" panose="020B0604020202020204" pitchFamily="34" charset="0"/>
              </a:rPr>
              <a:t>2</a:t>
            </a:r>
          </a:p>
        </p:txBody>
      </p:sp>
      <p:pic>
        <p:nvPicPr>
          <p:cNvPr id="13" name="圖形 12">
            <a:extLst>
              <a:ext uri="{FF2B5EF4-FFF2-40B4-BE49-F238E27FC236}">
                <a16:creationId xmlns:a16="http://schemas.microsoft.com/office/drawing/2014/main" id="{596A84C0-01B2-4736-D7AC-0254CF4086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016" y="1712488"/>
            <a:ext cx="3354239" cy="2142986"/>
          </a:xfrm>
          <a:prstGeom prst="rect">
            <a:avLst/>
          </a:prstGeom>
        </p:spPr>
      </p:pic>
      <p:pic>
        <p:nvPicPr>
          <p:cNvPr id="23" name="圖片 22">
            <a:extLst>
              <a:ext uri="{FF2B5EF4-FFF2-40B4-BE49-F238E27FC236}">
                <a16:creationId xmlns:a16="http://schemas.microsoft.com/office/drawing/2014/main" id="{35915873-756F-63EA-6677-A78D49EFEF9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518814" y="1638088"/>
            <a:ext cx="4213471" cy="2287165"/>
          </a:xfrm>
          <a:prstGeom prst="rect">
            <a:avLst/>
          </a:prstGeom>
        </p:spPr>
      </p:pic>
    </p:spTree>
    <p:extLst>
      <p:ext uri="{BB962C8B-B14F-4D97-AF65-F5344CB8AC3E}">
        <p14:creationId xmlns:p14="http://schemas.microsoft.com/office/powerpoint/2010/main" val="1832008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a:latin typeface="Arial" panose="020B0604020202020204" pitchFamily="34" charset="0"/>
                <a:ea typeface="微軟正黑體" panose="020B0604030504040204" pitchFamily="34" charset="-120"/>
                <a:cs typeface="+mn-ea"/>
                <a:sym typeface="Arial" panose="020B0604020202020204" pitchFamily="34" charset="0"/>
              </a:rPr>
              <a:t>Build-in QTS 5.0 NAS </a:t>
            </a:r>
            <a:r>
              <a:rPr lang="en-US" altLang="zh-TW" sz="2200">
                <a:latin typeface="Arial" panose="020B0604020202020204" pitchFamily="34" charset="0"/>
                <a:ea typeface="微軟正黑體" panose="020B0604030504040204" pitchFamily="34" charset="-120"/>
                <a:cs typeface="+mn-ea"/>
                <a:sym typeface="Arial" panose="020B0604020202020204" pitchFamily="34" charset="0"/>
              </a:rPr>
              <a:t>multifunctional operating system</a:t>
            </a:r>
            <a:endParaRPr lang="zh-TW" altLang="en-US" sz="22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6" name="圖片 15">
            <a:extLst>
              <a:ext uri="{FF2B5EF4-FFF2-40B4-BE49-F238E27FC236}">
                <a16:creationId xmlns:a16="http://schemas.microsoft.com/office/drawing/2014/main" id="{61E12373-6A2B-BB61-4031-0B6B9177B3F6}"/>
              </a:ext>
            </a:extLst>
          </p:cNvPr>
          <p:cNvPicPr>
            <a:picLocks/>
          </p:cNvPicPr>
          <p:nvPr/>
        </p:nvPicPr>
        <p:blipFill>
          <a:blip r:embed="rId3" cstate="screen">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rot="10800000">
            <a:off x="4795006" y="1189808"/>
            <a:ext cx="900000" cy="90000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文字方塊 16">
            <a:extLst>
              <a:ext uri="{FF2B5EF4-FFF2-40B4-BE49-F238E27FC236}">
                <a16:creationId xmlns:a16="http://schemas.microsoft.com/office/drawing/2014/main" id="{711AA54F-9126-2FD6-E34C-1C23B5ACF933}"/>
              </a:ext>
            </a:extLst>
          </p:cNvPr>
          <p:cNvSpPr txBox="1"/>
          <p:nvPr/>
        </p:nvSpPr>
        <p:spPr>
          <a:xfrm>
            <a:off x="5695007" y="1243545"/>
            <a:ext cx="3200668" cy="1177245"/>
          </a:xfrm>
          <a:prstGeom prst="rect">
            <a:avLst/>
          </a:prstGeom>
          <a:noFill/>
        </p:spPr>
        <p:txBody>
          <a:bodyPr wrap="square" lIns="68580" tIns="34290" rIns="68580" bIns="34290" rtlCol="0" anchor="t">
            <a:spAutoFit/>
          </a:bodyPr>
          <a:lstStyle/>
          <a:p>
            <a:pPr>
              <a:spcBef>
                <a:spcPts val="600"/>
              </a:spcBef>
            </a:pPr>
            <a:r>
              <a:rPr lang="en-US" altLang="zh-TW" sz="20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Upgraded Linux Kernel 5</a:t>
            </a:r>
            <a:endParaRPr lang="zh-TW" altLang="en-US" sz="20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en-US" altLang="zh-TW">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Strengthen security to protect data assets</a:t>
            </a:r>
          </a:p>
          <a:p>
            <a:pPr>
              <a:spcBef>
                <a:spcPts val="600"/>
              </a:spcBef>
            </a:pPr>
            <a:endParaRPr lang="en-US" altLang="zh-TW">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0" name="文字方塊 19">
            <a:extLst>
              <a:ext uri="{FF2B5EF4-FFF2-40B4-BE49-F238E27FC236}">
                <a16:creationId xmlns:a16="http://schemas.microsoft.com/office/drawing/2014/main" id="{E36ED491-22CF-A0CF-009D-65B81BF07A84}"/>
              </a:ext>
            </a:extLst>
          </p:cNvPr>
          <p:cNvSpPr txBox="1"/>
          <p:nvPr/>
        </p:nvSpPr>
        <p:spPr>
          <a:xfrm>
            <a:off x="1240576" y="1274323"/>
            <a:ext cx="3290133" cy="961802"/>
          </a:xfrm>
          <a:prstGeom prst="rect">
            <a:avLst/>
          </a:prstGeom>
          <a:noFill/>
        </p:spPr>
        <p:txBody>
          <a:bodyPr wrap="square" lIns="68580" tIns="34290" rIns="68580" bIns="34290" rtlCol="0" anchor="t">
            <a:spAutoFit/>
          </a:bodyPr>
          <a:lstStyle/>
          <a:p>
            <a:pPr>
              <a:spcBef>
                <a:spcPts val="600"/>
              </a:spcBef>
            </a:pPr>
            <a:r>
              <a:rPr lang="en-US" altLang="zh-TW" sz="20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Supports </a:t>
            </a:r>
            <a:r>
              <a:rPr lang="en-US" altLang="zh-TW" sz="2000" b="1" err="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WireGuard</a:t>
            </a:r>
            <a:r>
              <a:rPr lang="en-US" altLang="zh-TW" sz="20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 VPN</a:t>
            </a:r>
            <a:endParaRPr lang="zh-TW" sz="20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en-US" altLang="zh-TW">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Safe and convenient connection</a:t>
            </a:r>
          </a:p>
          <a:p>
            <a:pPr>
              <a:spcBef>
                <a:spcPts val="600"/>
              </a:spcBef>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3" name="圖片 7">
            <a:extLst>
              <a:ext uri="{FF2B5EF4-FFF2-40B4-BE49-F238E27FC236}">
                <a16:creationId xmlns:a16="http://schemas.microsoft.com/office/drawing/2014/main" id="{2197A7F0-431D-C816-F025-0D06384975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154" t="645" r="17436" b="2000"/>
          <a:stretch/>
        </p:blipFill>
        <p:spPr>
          <a:xfrm>
            <a:off x="4795006" y="2857542"/>
            <a:ext cx="900000" cy="90000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文字方塊 23">
            <a:extLst>
              <a:ext uri="{FF2B5EF4-FFF2-40B4-BE49-F238E27FC236}">
                <a16:creationId xmlns:a16="http://schemas.microsoft.com/office/drawing/2014/main" id="{2C66ADCB-3076-725D-17F9-0FCDE0B20A2A}"/>
              </a:ext>
            </a:extLst>
          </p:cNvPr>
          <p:cNvSpPr txBox="1"/>
          <p:nvPr/>
        </p:nvSpPr>
        <p:spPr>
          <a:xfrm>
            <a:off x="5695006" y="2911280"/>
            <a:ext cx="2276552" cy="1177245"/>
          </a:xfrm>
          <a:prstGeom prst="rect">
            <a:avLst/>
          </a:prstGeom>
          <a:noFill/>
        </p:spPr>
        <p:txBody>
          <a:bodyPr wrap="square" lIns="68580" tIns="34290" rIns="68580" bIns="34290" rtlCol="0" anchor="t">
            <a:spAutoFit/>
          </a:bodyPr>
          <a:lstStyle/>
          <a:p>
            <a:pPr>
              <a:spcBef>
                <a:spcPts val="600"/>
              </a:spcBef>
            </a:pPr>
            <a:r>
              <a:rPr lang="en-US" altLang="zh-TW" sz="20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Brand new UI</a:t>
            </a:r>
          </a:p>
          <a:p>
            <a:pPr>
              <a:spcBef>
                <a:spcPts val="600"/>
              </a:spcBef>
            </a:pPr>
            <a:r>
              <a:rPr lang="en-US" altLang="zh-TW">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Simple, aesthetic, and smooth experience</a:t>
            </a:r>
          </a:p>
          <a:p>
            <a:pPr>
              <a:spcBef>
                <a:spcPts val="600"/>
              </a:spcBef>
            </a:pPr>
            <a:endParaRPr lang="zh-TW" altLang="en-US">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 name="文字方塊 24">
            <a:extLst>
              <a:ext uri="{FF2B5EF4-FFF2-40B4-BE49-F238E27FC236}">
                <a16:creationId xmlns:a16="http://schemas.microsoft.com/office/drawing/2014/main" id="{8FBDF6A8-4FFB-AD69-BB5D-6F6994DF4600}"/>
              </a:ext>
            </a:extLst>
          </p:cNvPr>
          <p:cNvSpPr txBox="1"/>
          <p:nvPr/>
        </p:nvSpPr>
        <p:spPr>
          <a:xfrm>
            <a:off x="1240576" y="2942058"/>
            <a:ext cx="3143484" cy="1485022"/>
          </a:xfrm>
          <a:prstGeom prst="rect">
            <a:avLst/>
          </a:prstGeom>
          <a:noFill/>
        </p:spPr>
        <p:txBody>
          <a:bodyPr wrap="square" lIns="68580" tIns="34290" rIns="68580" bIns="34290" rtlCol="0" anchor="t">
            <a:spAutoFit/>
          </a:bodyPr>
          <a:lstStyle/>
          <a:p>
            <a:pPr>
              <a:spcBef>
                <a:spcPts val="600"/>
              </a:spcBef>
            </a:pPr>
            <a:r>
              <a:rPr lang="en-US" altLang="zh-TW" sz="20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Improve overall NAS performance</a:t>
            </a:r>
          </a:p>
          <a:p>
            <a:pPr>
              <a:spcBef>
                <a:spcPts val="600"/>
              </a:spcBef>
            </a:pPr>
            <a:r>
              <a:rPr lang="en-US" altLang="zh-TW">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Make NAS related applications more agile</a:t>
            </a:r>
          </a:p>
          <a:p>
            <a:pPr>
              <a:spcBef>
                <a:spcPts val="600"/>
              </a:spcBef>
            </a:pPr>
            <a:endParaRPr lang="en-US" altLang="zh-TW">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6" name="圖形 25">
            <a:extLst>
              <a:ext uri="{FF2B5EF4-FFF2-40B4-BE49-F238E27FC236}">
                <a16:creationId xmlns:a16="http://schemas.microsoft.com/office/drawing/2014/main" id="{3DE3756C-CBA7-EFBD-B3ED-21FEDE9D39E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84202" y="1348973"/>
            <a:ext cx="506995" cy="581669"/>
          </a:xfrm>
          <a:prstGeom prst="rect">
            <a:avLst/>
          </a:prstGeom>
        </p:spPr>
      </p:pic>
      <p:pic>
        <p:nvPicPr>
          <p:cNvPr id="31" name="圖片 30">
            <a:extLst>
              <a:ext uri="{FF2B5EF4-FFF2-40B4-BE49-F238E27FC236}">
                <a16:creationId xmlns:a16="http://schemas.microsoft.com/office/drawing/2014/main" id="{00772882-8774-066B-F26E-C16D05A2ECCF}"/>
              </a:ext>
            </a:extLst>
          </p:cNvPr>
          <p:cNvPicPr>
            <a:picLocks/>
          </p:cNvPicPr>
          <p:nvPr/>
        </p:nvPicPr>
        <p:blipFill>
          <a:blip r:embed="rId3" cstate="screen">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rot="10800000">
            <a:off x="340576" y="1189807"/>
            <a:ext cx="900000" cy="90000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圖形 31">
            <a:extLst>
              <a:ext uri="{FF2B5EF4-FFF2-40B4-BE49-F238E27FC236}">
                <a16:creationId xmlns:a16="http://schemas.microsoft.com/office/drawing/2014/main" id="{6CB6B1FA-8DCD-4AEE-D4AD-2F9A17A1630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9775" y="1257100"/>
            <a:ext cx="499526" cy="705213"/>
          </a:xfrm>
          <a:prstGeom prst="rect">
            <a:avLst/>
          </a:prstGeom>
        </p:spPr>
      </p:pic>
      <p:grpSp>
        <p:nvGrpSpPr>
          <p:cNvPr id="19" name="群組 18">
            <a:extLst>
              <a:ext uri="{FF2B5EF4-FFF2-40B4-BE49-F238E27FC236}">
                <a16:creationId xmlns:a16="http://schemas.microsoft.com/office/drawing/2014/main" id="{AD2BE6DD-848A-5A21-691D-78B5B7271CE3}"/>
              </a:ext>
            </a:extLst>
          </p:cNvPr>
          <p:cNvGrpSpPr/>
          <p:nvPr/>
        </p:nvGrpSpPr>
        <p:grpSpPr>
          <a:xfrm>
            <a:off x="370894" y="2857542"/>
            <a:ext cx="830478" cy="840500"/>
            <a:chOff x="1830137" y="4518885"/>
            <a:chExt cx="892480" cy="903250"/>
          </a:xfrm>
        </p:grpSpPr>
        <p:sp>
          <p:nvSpPr>
            <p:cNvPr id="21" name="矩形: 圓角 20">
              <a:extLst>
                <a:ext uri="{FF2B5EF4-FFF2-40B4-BE49-F238E27FC236}">
                  <a16:creationId xmlns:a16="http://schemas.microsoft.com/office/drawing/2014/main" id="{12EB6B43-DB1F-75D3-0829-A450DF47E8B0}"/>
                </a:ext>
              </a:extLst>
            </p:cNvPr>
            <p:cNvSpPr/>
            <p:nvPr/>
          </p:nvSpPr>
          <p:spPr>
            <a:xfrm>
              <a:off x="1830137" y="4518885"/>
              <a:ext cx="892480" cy="903250"/>
            </a:xfrm>
            <a:prstGeom prst="roundRect">
              <a:avLst/>
            </a:prstGeom>
            <a:solidFill>
              <a:srgbClr val="F6B302"/>
            </a:solidFill>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7" name="圖片 26">
              <a:extLst>
                <a:ext uri="{FF2B5EF4-FFF2-40B4-BE49-F238E27FC236}">
                  <a16:creationId xmlns:a16="http://schemas.microsoft.com/office/drawing/2014/main" id="{3E8624C0-9251-7A34-E292-630B2D7E1538}"/>
                </a:ext>
              </a:extLst>
            </p:cNvPr>
            <p:cNvPicPr>
              <a:picLocks noChangeAspect="1"/>
            </p:cNvPicPr>
            <p:nvPr/>
          </p:nvPicPr>
          <p:blipFill>
            <a:blip r:embed="rId9" cstate="screen">
              <a:lum bright="70000" contrast="-70000"/>
              <a:extLst>
                <a:ext uri="{BEBA8EAE-BF5A-486C-A8C5-ECC9F3942E4B}">
                  <a14:imgProps xmlns:a14="http://schemas.microsoft.com/office/drawing/2010/main">
                    <a14:imgLayer r:embed="rId10">
                      <a14:imgEffect>
                        <a14:artisticPhotocopy/>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993240" y="4660127"/>
              <a:ext cx="617074" cy="617074"/>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接點: 肘形 29">
            <a:extLst>
              <a:ext uri="{FF2B5EF4-FFF2-40B4-BE49-F238E27FC236}">
                <a16:creationId xmlns:a16="http://schemas.microsoft.com/office/drawing/2014/main" id="{58CC975E-B04A-4CED-AE22-D8FA457D5C5E}"/>
              </a:ext>
            </a:extLst>
          </p:cNvPr>
          <p:cNvCxnSpPr>
            <a:cxnSpLocks/>
          </p:cNvCxnSpPr>
          <p:nvPr/>
        </p:nvCxnSpPr>
        <p:spPr>
          <a:xfrm rot="16200000" flipV="1">
            <a:off x="5437752" y="967279"/>
            <a:ext cx="94808" cy="2633661"/>
          </a:xfrm>
          <a:prstGeom prst="bentConnector3">
            <a:avLst>
              <a:gd name="adj1" fmla="val 341119"/>
            </a:avLst>
          </a:prstGeom>
          <a:ln w="19050" cap="flat">
            <a:solidFill>
              <a:srgbClr val="74492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8" name="接點: 肘形 29">
            <a:extLst>
              <a:ext uri="{FF2B5EF4-FFF2-40B4-BE49-F238E27FC236}">
                <a16:creationId xmlns:a16="http://schemas.microsoft.com/office/drawing/2014/main" id="{4FE4468F-9E9F-4714-AF70-A66F74364375}"/>
              </a:ext>
            </a:extLst>
          </p:cNvPr>
          <p:cNvCxnSpPr>
            <a:cxnSpLocks/>
            <a:stCxn id="45" idx="1"/>
            <a:endCxn id="44" idx="3"/>
          </p:cNvCxnSpPr>
          <p:nvPr/>
        </p:nvCxnSpPr>
        <p:spPr>
          <a:xfrm flipH="1">
            <a:off x="3241970" y="3724138"/>
            <a:ext cx="1041644" cy="0"/>
          </a:xfrm>
          <a:prstGeom prst="straightConnector1">
            <a:avLst/>
          </a:prstGeom>
          <a:noFill/>
          <a:ln w="19050" cap="flat" cmpd="sng">
            <a:solidFill>
              <a:srgbClr val="744922"/>
            </a:solidFill>
            <a:prstDash val="solid"/>
            <a:round/>
            <a:headEnd type="none" w="sm" len="sm"/>
            <a:tailEnd type="none" w="sm" len="sm"/>
          </a:ln>
          <a:effectLst/>
        </p:spPr>
      </p:cxnSp>
      <p:cxnSp>
        <p:nvCxnSpPr>
          <p:cNvPr id="50" name="接點: 肘形 29">
            <a:extLst>
              <a:ext uri="{FF2B5EF4-FFF2-40B4-BE49-F238E27FC236}">
                <a16:creationId xmlns:a16="http://schemas.microsoft.com/office/drawing/2014/main" id="{C630A29B-AD27-4C5C-AE39-0BFD7AB26148}"/>
              </a:ext>
            </a:extLst>
          </p:cNvPr>
          <p:cNvCxnSpPr>
            <a:cxnSpLocks/>
            <a:stCxn id="44" idx="1"/>
          </p:cNvCxnSpPr>
          <p:nvPr/>
        </p:nvCxnSpPr>
        <p:spPr>
          <a:xfrm flipH="1" flipV="1">
            <a:off x="1765207" y="3719810"/>
            <a:ext cx="620799" cy="4328"/>
          </a:xfrm>
          <a:prstGeom prst="straightConnector1">
            <a:avLst/>
          </a:prstGeom>
          <a:noFill/>
          <a:ln w="19050" cap="flat" cmpd="sng">
            <a:solidFill>
              <a:srgbClr val="744922"/>
            </a:solidFill>
            <a:prstDash val="solid"/>
            <a:round/>
            <a:headEnd type="none" w="sm" len="sm"/>
            <a:tailEnd type="none" w="sm" len="sm"/>
          </a:ln>
          <a:effectLst/>
        </p:spPr>
      </p:cxnSp>
      <p:cxnSp>
        <p:nvCxnSpPr>
          <p:cNvPr id="51" name="接點: 肘形 29">
            <a:extLst>
              <a:ext uri="{FF2B5EF4-FFF2-40B4-BE49-F238E27FC236}">
                <a16:creationId xmlns:a16="http://schemas.microsoft.com/office/drawing/2014/main" id="{85F04F28-7EAB-4217-8276-13BEE3944736}"/>
              </a:ext>
            </a:extLst>
          </p:cNvPr>
          <p:cNvCxnSpPr>
            <a:cxnSpLocks/>
            <a:stCxn id="46" idx="1"/>
            <a:endCxn id="45" idx="3"/>
          </p:cNvCxnSpPr>
          <p:nvPr/>
        </p:nvCxnSpPr>
        <p:spPr>
          <a:xfrm flipH="1">
            <a:off x="5141677" y="3724138"/>
            <a:ext cx="1298503" cy="0"/>
          </a:xfrm>
          <a:prstGeom prst="straightConnector1">
            <a:avLst/>
          </a:prstGeom>
          <a:noFill/>
          <a:ln w="19050" cap="flat" cmpd="sng">
            <a:solidFill>
              <a:srgbClr val="744922"/>
            </a:solidFill>
            <a:prstDash val="solid"/>
            <a:round/>
            <a:headEnd type="none" w="sm" len="sm"/>
            <a:tailEnd type="none" w="sm" len="sm"/>
          </a:ln>
          <a:effectLst/>
        </p:spPr>
      </p:cxnSp>
      <p:cxnSp>
        <p:nvCxnSpPr>
          <p:cNvPr id="32" name="接點: 肘形 31">
            <a:extLst>
              <a:ext uri="{FF2B5EF4-FFF2-40B4-BE49-F238E27FC236}">
                <a16:creationId xmlns:a16="http://schemas.microsoft.com/office/drawing/2014/main" id="{B9DAF667-FE87-4D0A-9BB6-6025C63434E9}"/>
              </a:ext>
            </a:extLst>
          </p:cNvPr>
          <p:cNvCxnSpPr>
            <a:cxnSpLocks/>
            <a:endCxn id="9" idx="0"/>
          </p:cNvCxnSpPr>
          <p:nvPr/>
        </p:nvCxnSpPr>
        <p:spPr>
          <a:xfrm rot="10800000" flipV="1">
            <a:off x="2227734" y="2008237"/>
            <a:ext cx="2060556" cy="282587"/>
          </a:xfrm>
          <a:prstGeom prst="bentConnector2">
            <a:avLst/>
          </a:prstGeom>
          <a:ln w="19050" cap="flat">
            <a:solidFill>
              <a:srgbClr val="74492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2E15D269-A923-4E9F-A5A4-9A6D37EAB871}"/>
              </a:ext>
            </a:extLst>
          </p:cNvPr>
          <p:cNvSpPr>
            <a:spLocks noGrp="1"/>
          </p:cNvSpPr>
          <p:nvPr>
            <p:ph type="title"/>
          </p:nvPr>
        </p:nvSpPr>
        <p:spPr/>
        <p:txBody>
          <a:bodyPr/>
          <a:lstStyle/>
          <a:p>
            <a:r>
              <a:rPr lang="en-US" altLang="zh-TW">
                <a:latin typeface="Arial" panose="020B0604020202020204" pitchFamily="34" charset="0"/>
                <a:ea typeface="微軟正黑體" panose="020B0604030504040204" pitchFamily="34" charset="-120"/>
                <a:cs typeface="+mn-ea"/>
                <a:sym typeface="Arial" panose="020B0604020202020204" pitchFamily="34" charset="0"/>
              </a:rPr>
              <a:t>license-free HBS 3  </a:t>
            </a:r>
            <a:r>
              <a:rPr lang="en-US" altLang="zh-TW" sz="1600">
                <a:latin typeface="Arial" panose="020B0604020202020204" pitchFamily="34" charset="0"/>
                <a:ea typeface="微軟正黑體" panose="020B0604030504040204" pitchFamily="34" charset="-120"/>
                <a:cs typeface="+mn-ea"/>
                <a:sym typeface="Arial" panose="020B0604020202020204" pitchFamily="34" charset="0"/>
              </a:rPr>
              <a:t>(Hybrid Backup Sync 3) </a:t>
            </a:r>
            <a:br>
              <a:rPr lang="en-US" altLang="zh-TW" sz="1600">
                <a:latin typeface="Arial" panose="020B0604020202020204" pitchFamily="34" charset="0"/>
                <a:ea typeface="微軟正黑體" panose="020B0604030504040204" pitchFamily="34" charset="-120"/>
                <a:cs typeface="+mn-ea"/>
                <a:sym typeface="Arial" panose="020B0604020202020204" pitchFamily="34" charset="0"/>
              </a:rPr>
            </a:br>
            <a:r>
              <a:rPr lang="en-US" altLang="zh-TW" sz="1800">
                <a:latin typeface="Arial" panose="020B0604020202020204" pitchFamily="34" charset="0"/>
                <a:ea typeface="微軟正黑體" panose="020B0604030504040204" pitchFamily="34" charset="-120"/>
                <a:cs typeface="+mn-ea"/>
                <a:sym typeface="Arial" panose="020B0604020202020204" pitchFamily="34" charset="0"/>
              </a:rPr>
              <a:t>Three steps to the best data backup strategy</a:t>
            </a: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 name="文字方塊 3">
            <a:extLst>
              <a:ext uri="{FF2B5EF4-FFF2-40B4-BE49-F238E27FC236}">
                <a16:creationId xmlns:a16="http://schemas.microsoft.com/office/drawing/2014/main" id="{48623D7E-E990-47BC-9B26-EB8FD31EC0B5}"/>
              </a:ext>
            </a:extLst>
          </p:cNvPr>
          <p:cNvSpPr txBox="1"/>
          <p:nvPr/>
        </p:nvSpPr>
        <p:spPr>
          <a:xfrm>
            <a:off x="1713074" y="1338783"/>
            <a:ext cx="65906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Simple 3-2-1 backup strategy</a:t>
            </a:r>
            <a:r>
              <a:rPr lang="zh-TW" altLang="en-US" sz="16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 </a:t>
            </a:r>
            <a:r>
              <a:rPr lang="es-ES" altLang="zh-TW" sz="16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(3 copies, 2 media, 1 remote backup)</a:t>
            </a:r>
          </a:p>
        </p:txBody>
      </p:sp>
      <p:pic>
        <p:nvPicPr>
          <p:cNvPr id="8" name="圖片 7">
            <a:extLst>
              <a:ext uri="{FF2B5EF4-FFF2-40B4-BE49-F238E27FC236}">
                <a16:creationId xmlns:a16="http://schemas.microsoft.com/office/drawing/2014/main" id="{D1B35818-93A6-413D-B507-8CC8139120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071" y="1101673"/>
            <a:ext cx="899400" cy="900000"/>
          </a:xfrm>
          <a:prstGeom prst="rect">
            <a:avLst/>
          </a:prstGeom>
          <a:effectLst>
            <a:outerShdw blurRad="50800" dist="38100" dir="2700000" algn="tl" rotWithShape="0">
              <a:prstClr val="black">
                <a:alpha val="40000"/>
              </a:prstClr>
            </a:outerShdw>
          </a:effectLst>
        </p:spPr>
      </p:pic>
      <p:grpSp>
        <p:nvGrpSpPr>
          <p:cNvPr id="10" name="群組 9" hidden="1">
            <a:extLst>
              <a:ext uri="{FF2B5EF4-FFF2-40B4-BE49-F238E27FC236}">
                <a16:creationId xmlns:a16="http://schemas.microsoft.com/office/drawing/2014/main" id="{D5B427BF-984C-4BD2-94D4-5107DBB4CA73}"/>
              </a:ext>
            </a:extLst>
          </p:cNvPr>
          <p:cNvGrpSpPr/>
          <p:nvPr/>
        </p:nvGrpSpPr>
        <p:grpSpPr>
          <a:xfrm>
            <a:off x="2189798" y="5344422"/>
            <a:ext cx="5980738" cy="2449626"/>
            <a:chOff x="2189798" y="2448822"/>
            <a:chExt cx="5980738" cy="2449626"/>
          </a:xfrm>
        </p:grpSpPr>
        <p:pic>
          <p:nvPicPr>
            <p:cNvPr id="3074" name="Picture 2">
              <a:extLst>
                <a:ext uri="{FF2B5EF4-FFF2-40B4-BE49-F238E27FC236}">
                  <a16:creationId xmlns:a16="http://schemas.microsoft.com/office/drawing/2014/main" id="{59EF028F-DB21-4EA8-B2B3-529ADF1C6AC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12115" y="2898144"/>
              <a:ext cx="693515" cy="621573"/>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232B2ADF-80D8-4C65-B488-F6FF8138E72D}"/>
                </a:ext>
              </a:extLst>
            </p:cNvPr>
            <p:cNvSpPr/>
            <p:nvPr/>
          </p:nvSpPr>
          <p:spPr>
            <a:xfrm>
              <a:off x="3464523"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1</a:t>
              </a:r>
            </a:p>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NAS</a:t>
              </a:r>
            </a:p>
          </p:txBody>
        </p:sp>
        <p:sp>
          <p:nvSpPr>
            <p:cNvPr id="6" name="矩形 5">
              <a:extLst>
                <a:ext uri="{FF2B5EF4-FFF2-40B4-BE49-F238E27FC236}">
                  <a16:creationId xmlns:a16="http://schemas.microsoft.com/office/drawing/2014/main" id="{B79356A4-7319-4BEC-9C14-C0A4A120E35B}"/>
                </a:ext>
              </a:extLst>
            </p:cNvPr>
            <p:cNvSpPr/>
            <p:nvPr/>
          </p:nvSpPr>
          <p:spPr>
            <a:xfrm>
              <a:off x="4857340"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2</a:t>
              </a:r>
            </a:p>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a:latin typeface="Arial" panose="020B0604020202020204" pitchFamily="34" charset="0"/>
                  <a:ea typeface="微軟正黑體" panose="020B0604030504040204" pitchFamily="34" charset="-120"/>
                  <a:cs typeface="+mn-ea"/>
                  <a:sym typeface="Arial" panose="020B0604020202020204" pitchFamily="34" charset="0"/>
                </a:rPr>
                <a:t>off-site</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 name="矩形 6">
              <a:extLst>
                <a:ext uri="{FF2B5EF4-FFF2-40B4-BE49-F238E27FC236}">
                  <a16:creationId xmlns:a16="http://schemas.microsoft.com/office/drawing/2014/main" id="{3E3F697F-C916-43AD-8D3E-EE1917D66A51}"/>
                </a:ext>
              </a:extLst>
            </p:cNvPr>
            <p:cNvSpPr/>
            <p:nvPr/>
          </p:nvSpPr>
          <p:spPr>
            <a:xfrm>
              <a:off x="6851756"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a:latin typeface="Arial" panose="020B0604020202020204" pitchFamily="34" charset="0"/>
                  <a:ea typeface="微軟正黑體" panose="020B0604030504040204" pitchFamily="34" charset="-120"/>
                  <a:cs typeface="+mn-ea"/>
                  <a:sym typeface="Arial" panose="020B0604020202020204" pitchFamily="34" charset="0"/>
                </a:rPr>
                <a:t>Google Drive</a:t>
              </a:r>
            </a:p>
          </p:txBody>
        </p:sp>
        <p:sp>
          <p:nvSpPr>
            <p:cNvPr id="15" name="矩形: 圓角 14">
              <a:extLst>
                <a:ext uri="{FF2B5EF4-FFF2-40B4-BE49-F238E27FC236}">
                  <a16:creationId xmlns:a16="http://schemas.microsoft.com/office/drawing/2014/main" id="{E253EF4A-7AC2-4201-BA77-7AABC36B26CE}"/>
                </a:ext>
              </a:extLst>
            </p:cNvPr>
            <p:cNvSpPr/>
            <p:nvPr/>
          </p:nvSpPr>
          <p:spPr>
            <a:xfrm>
              <a:off x="2189798" y="4115533"/>
              <a:ext cx="1096142" cy="3658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a:latin typeface="Arial" panose="020B0604020202020204" pitchFamily="34" charset="0"/>
                  <a:ea typeface="微軟正黑體" panose="020B0604030504040204" pitchFamily="34" charset="-120"/>
                  <a:cs typeface="+mn-ea"/>
                  <a:sym typeface="Arial" panose="020B0604020202020204" pitchFamily="34" charset="0"/>
                </a:rPr>
                <a:t>個副本</a:t>
              </a:r>
            </a:p>
          </p:txBody>
        </p:sp>
        <p:sp>
          <p:nvSpPr>
            <p:cNvPr id="16" name="矩形: 圓角 15">
              <a:extLst>
                <a:ext uri="{FF2B5EF4-FFF2-40B4-BE49-F238E27FC236}">
                  <a16:creationId xmlns:a16="http://schemas.microsoft.com/office/drawing/2014/main" id="{18E89FF5-DAFB-488C-AE76-2B91748D63E4}"/>
                </a:ext>
              </a:extLst>
            </p:cNvPr>
            <p:cNvSpPr/>
            <p:nvPr/>
          </p:nvSpPr>
          <p:spPr>
            <a:xfrm>
              <a:off x="4783303" y="2448822"/>
              <a:ext cx="1415960" cy="4046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2 </a:t>
              </a:r>
              <a:r>
                <a:rPr lang="zh-TW" altLang="en-US">
                  <a:latin typeface="Arial" panose="020B0604020202020204" pitchFamily="34" charset="0"/>
                  <a:ea typeface="微軟正黑體" panose="020B0604030504040204" pitchFamily="34" charset="-120"/>
                  <a:cs typeface="+mn-ea"/>
                  <a:sym typeface="Arial" panose="020B0604020202020204" pitchFamily="34" charset="0"/>
                </a:rPr>
                <a:t>種媒體</a:t>
              </a:r>
            </a:p>
          </p:txBody>
        </p:sp>
        <p:sp>
          <p:nvSpPr>
            <p:cNvPr id="17" name="矩形: 圓角 16">
              <a:extLst>
                <a:ext uri="{FF2B5EF4-FFF2-40B4-BE49-F238E27FC236}">
                  <a16:creationId xmlns:a16="http://schemas.microsoft.com/office/drawing/2014/main" id="{8D63DA87-73A6-4C42-9E2D-ED66858381ED}"/>
                </a:ext>
              </a:extLst>
            </p:cNvPr>
            <p:cNvSpPr/>
            <p:nvPr/>
          </p:nvSpPr>
          <p:spPr>
            <a:xfrm>
              <a:off x="4632217" y="4532592"/>
              <a:ext cx="1792362" cy="3658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1 </a:t>
              </a:r>
              <a:r>
                <a:rPr lang="zh-TW" altLang="en-US">
                  <a:latin typeface="Arial" panose="020B0604020202020204" pitchFamily="34" charset="0"/>
                  <a:ea typeface="微軟正黑體" panose="020B0604030504040204" pitchFamily="34" charset="-120"/>
                  <a:cs typeface="+mn-ea"/>
                  <a:sym typeface="Arial" panose="020B0604020202020204" pitchFamily="34" charset="0"/>
                </a:rPr>
                <a:t>異地備援</a:t>
              </a:r>
            </a:p>
          </p:txBody>
        </p:sp>
        <p:cxnSp>
          <p:nvCxnSpPr>
            <p:cNvPr id="18" name="接點: 肘形 29">
              <a:extLst>
                <a:ext uri="{FF2B5EF4-FFF2-40B4-BE49-F238E27FC236}">
                  <a16:creationId xmlns:a16="http://schemas.microsoft.com/office/drawing/2014/main" id="{2347995B-96C4-414E-BFFF-7C58CFEA293C}"/>
                </a:ext>
              </a:extLst>
            </p:cNvPr>
            <p:cNvCxnSpPr>
              <a:cxnSpLocks/>
              <a:stCxn id="16" idx="1"/>
              <a:endCxn id="47" idx="0"/>
            </p:cNvCxnSpPr>
            <p:nvPr/>
          </p:nvCxnSpPr>
          <p:spPr>
            <a:xfrm rot="10800000" flipV="1">
              <a:off x="3618417" y="2651150"/>
              <a:ext cx="1164886" cy="453136"/>
            </a:xfrm>
            <a:prstGeom prst="bentConnector2">
              <a:avLst/>
            </a:prstGeom>
            <a:noFill/>
            <a:ln w="12700" cap="flat" cmpd="sng">
              <a:solidFill>
                <a:srgbClr val="EE6D2B"/>
              </a:solidFill>
              <a:prstDash val="solid"/>
              <a:round/>
              <a:headEnd type="none" w="sm" len="sm"/>
              <a:tailEnd type="oval" w="sm" len="sm"/>
            </a:ln>
            <a:effectLst/>
          </p:spPr>
        </p:cxnSp>
        <p:cxnSp>
          <p:nvCxnSpPr>
            <p:cNvPr id="19" name="接點: 肘形 29">
              <a:extLst>
                <a:ext uri="{FF2B5EF4-FFF2-40B4-BE49-F238E27FC236}">
                  <a16:creationId xmlns:a16="http://schemas.microsoft.com/office/drawing/2014/main" id="{ACDB77A1-C326-41DB-B435-7635DBA4C279}"/>
                </a:ext>
              </a:extLst>
            </p:cNvPr>
            <p:cNvCxnSpPr>
              <a:cxnSpLocks/>
              <a:stCxn id="16" idx="3"/>
              <a:endCxn id="3074" idx="0"/>
            </p:cNvCxnSpPr>
            <p:nvPr/>
          </p:nvCxnSpPr>
          <p:spPr>
            <a:xfrm>
              <a:off x="6199263" y="2651150"/>
              <a:ext cx="1059610" cy="246994"/>
            </a:xfrm>
            <a:prstGeom prst="bentConnector2">
              <a:avLst/>
            </a:prstGeom>
            <a:noFill/>
            <a:ln w="12700" cap="flat" cmpd="sng">
              <a:solidFill>
                <a:srgbClr val="EE6D2B"/>
              </a:solidFill>
              <a:prstDash val="solid"/>
              <a:round/>
              <a:headEnd type="none" w="sm" len="sm"/>
              <a:tailEnd type="oval" w="sm" len="sm"/>
            </a:ln>
            <a:effectLst/>
          </p:spPr>
        </p:cxnSp>
        <p:sp>
          <p:nvSpPr>
            <p:cNvPr id="20" name="矩形: 圓角 19">
              <a:extLst>
                <a:ext uri="{FF2B5EF4-FFF2-40B4-BE49-F238E27FC236}">
                  <a16:creationId xmlns:a16="http://schemas.microsoft.com/office/drawing/2014/main" id="{DBB24F87-E09C-40AC-A5C3-6BC133B2A92C}"/>
                </a:ext>
              </a:extLst>
            </p:cNvPr>
            <p:cNvSpPr/>
            <p:nvPr/>
          </p:nvSpPr>
          <p:spPr>
            <a:xfrm>
              <a:off x="3706282" y="4186490"/>
              <a:ext cx="820080"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矩形: 圓角 20">
              <a:extLst>
                <a:ext uri="{FF2B5EF4-FFF2-40B4-BE49-F238E27FC236}">
                  <a16:creationId xmlns:a16="http://schemas.microsoft.com/office/drawing/2014/main" id="{441448F0-4901-4D6A-BDB2-75B086F7D03E}"/>
                </a:ext>
              </a:extLst>
            </p:cNvPr>
            <p:cNvSpPr/>
            <p:nvPr/>
          </p:nvSpPr>
          <p:spPr>
            <a:xfrm>
              <a:off x="5021127" y="4186490"/>
              <a:ext cx="918444"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矩形: 圓角 21">
              <a:extLst>
                <a:ext uri="{FF2B5EF4-FFF2-40B4-BE49-F238E27FC236}">
                  <a16:creationId xmlns:a16="http://schemas.microsoft.com/office/drawing/2014/main" id="{12A10F88-A771-44C5-A2D5-AFAC7D627B26}"/>
                </a:ext>
              </a:extLst>
            </p:cNvPr>
            <p:cNvSpPr/>
            <p:nvPr/>
          </p:nvSpPr>
          <p:spPr>
            <a:xfrm>
              <a:off x="6852719" y="4186490"/>
              <a:ext cx="812306"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23" name="接點: 肘形 29">
              <a:extLst>
                <a:ext uri="{FF2B5EF4-FFF2-40B4-BE49-F238E27FC236}">
                  <a16:creationId xmlns:a16="http://schemas.microsoft.com/office/drawing/2014/main" id="{6A005FF8-CB31-437E-A20F-FE0D0ABAECF0}"/>
                </a:ext>
              </a:extLst>
            </p:cNvPr>
            <p:cNvCxnSpPr>
              <a:cxnSpLocks/>
              <a:stCxn id="21" idx="1"/>
              <a:endCxn id="20" idx="3"/>
            </p:cNvCxnSpPr>
            <p:nvPr/>
          </p:nvCxnSpPr>
          <p:spPr>
            <a:xfrm flipH="1">
              <a:off x="4526362" y="4302789"/>
              <a:ext cx="494765" cy="0"/>
            </a:xfrm>
            <a:prstGeom prst="straightConnector1">
              <a:avLst/>
            </a:prstGeom>
            <a:noFill/>
            <a:ln w="12700" cap="flat" cmpd="sng">
              <a:solidFill>
                <a:srgbClr val="EE6D2B"/>
              </a:solidFill>
              <a:prstDash val="solid"/>
              <a:round/>
              <a:headEnd type="none" w="sm" len="sm"/>
              <a:tailEnd type="none" w="sm" len="sm"/>
            </a:ln>
            <a:effectLst/>
          </p:spPr>
        </p:cxnSp>
        <p:cxnSp>
          <p:nvCxnSpPr>
            <p:cNvPr id="24" name="接點: 肘形 29">
              <a:extLst>
                <a:ext uri="{FF2B5EF4-FFF2-40B4-BE49-F238E27FC236}">
                  <a16:creationId xmlns:a16="http://schemas.microsoft.com/office/drawing/2014/main" id="{0C6F544A-7EFF-482C-A616-AA5E9AF7B4EA}"/>
                </a:ext>
              </a:extLst>
            </p:cNvPr>
            <p:cNvCxnSpPr>
              <a:cxnSpLocks/>
              <a:stCxn id="20" idx="1"/>
            </p:cNvCxnSpPr>
            <p:nvPr/>
          </p:nvCxnSpPr>
          <p:spPr>
            <a:xfrm flipH="1" flipV="1">
              <a:off x="3048228" y="4298461"/>
              <a:ext cx="658054" cy="4328"/>
            </a:xfrm>
            <a:prstGeom prst="straightConnector1">
              <a:avLst/>
            </a:prstGeom>
            <a:noFill/>
            <a:ln w="12700" cap="flat" cmpd="sng">
              <a:solidFill>
                <a:srgbClr val="EE6D2B"/>
              </a:solidFill>
              <a:prstDash val="solid"/>
              <a:round/>
              <a:headEnd type="none" w="sm" len="sm"/>
              <a:tailEnd type="none" w="sm" len="sm"/>
            </a:ln>
            <a:effectLst/>
          </p:spPr>
        </p:cxnSp>
        <p:cxnSp>
          <p:nvCxnSpPr>
            <p:cNvPr id="25" name="接點: 肘形 29">
              <a:extLst>
                <a:ext uri="{FF2B5EF4-FFF2-40B4-BE49-F238E27FC236}">
                  <a16:creationId xmlns:a16="http://schemas.microsoft.com/office/drawing/2014/main" id="{18BAC765-E6D1-455A-9DBB-2E7D24F14D76}"/>
                </a:ext>
              </a:extLst>
            </p:cNvPr>
            <p:cNvCxnSpPr>
              <a:cxnSpLocks/>
              <a:stCxn id="22" idx="1"/>
              <a:endCxn id="21" idx="3"/>
            </p:cNvCxnSpPr>
            <p:nvPr/>
          </p:nvCxnSpPr>
          <p:spPr>
            <a:xfrm flipH="1">
              <a:off x="5939571" y="4302789"/>
              <a:ext cx="913148" cy="0"/>
            </a:xfrm>
            <a:prstGeom prst="straightConnector1">
              <a:avLst/>
            </a:prstGeom>
            <a:noFill/>
            <a:ln w="12700" cap="flat" cmpd="sng">
              <a:solidFill>
                <a:srgbClr val="EE6D2B"/>
              </a:solidFill>
              <a:prstDash val="solid"/>
              <a:round/>
              <a:headEnd type="none" w="sm" len="sm"/>
              <a:tailEnd type="none" w="sm" len="sm"/>
            </a:ln>
            <a:effectLst/>
          </p:spPr>
        </p:cxnSp>
        <p:pic>
          <p:nvPicPr>
            <p:cNvPr id="26" name="圖形 25">
              <a:extLst>
                <a:ext uri="{FF2B5EF4-FFF2-40B4-BE49-F238E27FC236}">
                  <a16:creationId xmlns:a16="http://schemas.microsoft.com/office/drawing/2014/main" id="{568E5526-1935-4974-9AAC-1FA6F95014D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59558" y="3611279"/>
              <a:ext cx="693514" cy="529242"/>
            </a:xfrm>
            <a:prstGeom prst="rect">
              <a:avLst/>
            </a:prstGeom>
          </p:spPr>
        </p:pic>
        <p:pic>
          <p:nvPicPr>
            <p:cNvPr id="27" name="圖形 26">
              <a:extLst>
                <a:ext uri="{FF2B5EF4-FFF2-40B4-BE49-F238E27FC236}">
                  <a16:creationId xmlns:a16="http://schemas.microsoft.com/office/drawing/2014/main" id="{1DF49AB0-614F-430F-A508-3E35B77353E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26783" y="3611279"/>
              <a:ext cx="693514" cy="529242"/>
            </a:xfrm>
            <a:prstGeom prst="rect">
              <a:avLst/>
            </a:prstGeom>
          </p:spPr>
        </p:pic>
        <p:pic>
          <p:nvPicPr>
            <p:cNvPr id="28" name="圖形 27">
              <a:extLst>
                <a:ext uri="{FF2B5EF4-FFF2-40B4-BE49-F238E27FC236}">
                  <a16:creationId xmlns:a16="http://schemas.microsoft.com/office/drawing/2014/main" id="{2A66BD71-4371-4C90-B85D-4C720EC62CF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12115" y="3611279"/>
              <a:ext cx="693514" cy="529242"/>
            </a:xfrm>
            <a:prstGeom prst="rect">
              <a:avLst/>
            </a:prstGeom>
          </p:spPr>
        </p:pic>
        <p:pic>
          <p:nvPicPr>
            <p:cNvPr id="47" name="圖片 46">
              <a:extLst>
                <a:ext uri="{FF2B5EF4-FFF2-40B4-BE49-F238E27FC236}">
                  <a16:creationId xmlns:a16="http://schemas.microsoft.com/office/drawing/2014/main" id="{BE51C042-E58A-4F2E-8C2A-922411A247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37869" y="3104286"/>
              <a:ext cx="1761096" cy="337492"/>
            </a:xfrm>
            <a:prstGeom prst="rect">
              <a:avLst/>
            </a:prstGeom>
          </p:spPr>
        </p:pic>
        <p:pic>
          <p:nvPicPr>
            <p:cNvPr id="49" name="圖片 48">
              <a:extLst>
                <a:ext uri="{FF2B5EF4-FFF2-40B4-BE49-F238E27FC236}">
                  <a16:creationId xmlns:a16="http://schemas.microsoft.com/office/drawing/2014/main" id="{8365B607-2A57-4DCD-96D6-1CF0CE0202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92992" y="3100321"/>
              <a:ext cx="1761096" cy="337492"/>
            </a:xfrm>
            <a:prstGeom prst="rect">
              <a:avLst/>
            </a:prstGeom>
          </p:spPr>
        </p:pic>
      </p:grpSp>
      <p:sp>
        <p:nvSpPr>
          <p:cNvPr id="29" name="矩形 28">
            <a:extLst>
              <a:ext uri="{FF2B5EF4-FFF2-40B4-BE49-F238E27FC236}">
                <a16:creationId xmlns:a16="http://schemas.microsoft.com/office/drawing/2014/main" id="{3785186C-BA43-42C4-8342-F9383EBDA931}"/>
              </a:ext>
            </a:extLst>
          </p:cNvPr>
          <p:cNvSpPr/>
          <p:nvPr/>
        </p:nvSpPr>
        <p:spPr>
          <a:xfrm>
            <a:off x="2181502" y="3571756"/>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TW" sz="12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Copies</a:t>
            </a:r>
            <a:r>
              <a:rPr lang="zh-TW" altLang="en-US" sz="12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1</a:t>
            </a:r>
          </a:p>
          <a:p>
            <a:pPr algn="ctr">
              <a:lnSpc>
                <a:spcPct val="120000"/>
              </a:lnSpc>
            </a:pPr>
            <a:r>
              <a:rPr lang="zh-TW" altLang="en-US" sz="12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NAS</a:t>
            </a:r>
          </a:p>
        </p:txBody>
      </p:sp>
      <p:sp>
        <p:nvSpPr>
          <p:cNvPr id="30" name="矩形 29">
            <a:extLst>
              <a:ext uri="{FF2B5EF4-FFF2-40B4-BE49-F238E27FC236}">
                <a16:creationId xmlns:a16="http://schemas.microsoft.com/office/drawing/2014/main" id="{C74BE524-643B-4A04-AB26-B4EF7BF46E8A}"/>
              </a:ext>
            </a:extLst>
          </p:cNvPr>
          <p:cNvSpPr/>
          <p:nvPr/>
        </p:nvSpPr>
        <p:spPr>
          <a:xfrm>
            <a:off x="4202284" y="3571756"/>
            <a:ext cx="1015072" cy="51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altLang="zh-TW" sz="12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Copies </a:t>
            </a:r>
            <a:r>
              <a:rPr lang="zh-TW" altLang="en-US" sz="12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2</a:t>
            </a:r>
          </a:p>
          <a:p>
            <a:pPr algn="ctr">
              <a:lnSpc>
                <a:spcPct val="120000"/>
              </a:lnSpc>
            </a:pPr>
            <a:r>
              <a:rPr lang="zh-TW" altLang="en-US" sz="12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sz="12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offsite</a:t>
            </a:r>
            <a:endParaRPr lang="zh-TW" altLang="en-US" sz="12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矩形 30">
            <a:extLst>
              <a:ext uri="{FF2B5EF4-FFF2-40B4-BE49-F238E27FC236}">
                <a16:creationId xmlns:a16="http://schemas.microsoft.com/office/drawing/2014/main" id="{A4F42B6E-3E84-4984-93E7-BFB76F61621C}"/>
              </a:ext>
            </a:extLst>
          </p:cNvPr>
          <p:cNvSpPr/>
          <p:nvPr/>
        </p:nvSpPr>
        <p:spPr>
          <a:xfrm>
            <a:off x="6207093" y="3571756"/>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altLang="zh-TW" sz="12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Copies </a:t>
            </a:r>
            <a:r>
              <a:rPr lang="zh-TW" altLang="en-US" sz="12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3</a:t>
            </a:r>
          </a:p>
          <a:p>
            <a:pPr algn="ctr">
              <a:lnSpc>
                <a:spcPct val="120000"/>
              </a:lnSpc>
            </a:pPr>
            <a:r>
              <a:rPr lang="zh-TW" altLang="en-US" sz="12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Google Drive</a:t>
            </a:r>
          </a:p>
        </p:txBody>
      </p:sp>
      <p:pic>
        <p:nvPicPr>
          <p:cNvPr id="33" name="圖形 32">
            <a:extLst>
              <a:ext uri="{FF2B5EF4-FFF2-40B4-BE49-F238E27FC236}">
                <a16:creationId xmlns:a16="http://schemas.microsoft.com/office/drawing/2014/main" id="{1A8F2439-B4AD-43A8-BC60-A613FFC73C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1186" y="2335490"/>
            <a:ext cx="981600" cy="868337"/>
          </a:xfrm>
          <a:prstGeom prst="rect">
            <a:avLst/>
          </a:prstGeom>
        </p:spPr>
      </p:pic>
      <p:sp>
        <p:nvSpPr>
          <p:cNvPr id="39" name="矩形: 圓角 38">
            <a:extLst>
              <a:ext uri="{FF2B5EF4-FFF2-40B4-BE49-F238E27FC236}">
                <a16:creationId xmlns:a16="http://schemas.microsoft.com/office/drawing/2014/main" id="{8037E929-7FF6-4BA8-8DED-84D87486D922}"/>
              </a:ext>
            </a:extLst>
          </p:cNvPr>
          <p:cNvSpPr/>
          <p:nvPr/>
        </p:nvSpPr>
        <p:spPr>
          <a:xfrm>
            <a:off x="906777" y="3536882"/>
            <a:ext cx="1096142" cy="365856"/>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a:latin typeface="Arial" panose="020B0604020202020204" pitchFamily="34" charset="0"/>
                <a:ea typeface="微軟正黑體" panose="020B0604030504040204" pitchFamily="34" charset="-120"/>
                <a:cs typeface="+mn-ea"/>
                <a:sym typeface="Arial" panose="020B0604020202020204" pitchFamily="34" charset="0"/>
              </a:rPr>
              <a:t>copies</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1" name="矩形: 圓角 40">
            <a:extLst>
              <a:ext uri="{FF2B5EF4-FFF2-40B4-BE49-F238E27FC236}">
                <a16:creationId xmlns:a16="http://schemas.microsoft.com/office/drawing/2014/main" id="{2324EA12-382F-4E57-BFBA-DF84F34FB3A5}"/>
              </a:ext>
            </a:extLst>
          </p:cNvPr>
          <p:cNvSpPr/>
          <p:nvPr/>
        </p:nvSpPr>
        <p:spPr>
          <a:xfrm>
            <a:off x="4025025" y="4100074"/>
            <a:ext cx="1598154" cy="365856"/>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1 remote backup</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矩形: 圓角 43">
            <a:extLst>
              <a:ext uri="{FF2B5EF4-FFF2-40B4-BE49-F238E27FC236}">
                <a16:creationId xmlns:a16="http://schemas.microsoft.com/office/drawing/2014/main" id="{35A9D386-6201-40FF-9B09-E567F9112AE9}"/>
              </a:ext>
            </a:extLst>
          </p:cNvPr>
          <p:cNvSpPr/>
          <p:nvPr/>
        </p:nvSpPr>
        <p:spPr>
          <a:xfrm>
            <a:off x="2386006" y="3607839"/>
            <a:ext cx="855964" cy="232597"/>
          </a:xfrm>
          <a:prstGeom prst="roundRect">
            <a:avLst/>
          </a:prstGeom>
          <a:noFill/>
          <a:ln w="12700">
            <a:solidFill>
              <a:srgbClr val="744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5" name="矩形: 圓角 44">
            <a:extLst>
              <a:ext uri="{FF2B5EF4-FFF2-40B4-BE49-F238E27FC236}">
                <a16:creationId xmlns:a16="http://schemas.microsoft.com/office/drawing/2014/main" id="{9840C477-C65F-4279-9DF7-5DB00DF6E621}"/>
              </a:ext>
            </a:extLst>
          </p:cNvPr>
          <p:cNvSpPr/>
          <p:nvPr/>
        </p:nvSpPr>
        <p:spPr>
          <a:xfrm>
            <a:off x="4283614" y="3607839"/>
            <a:ext cx="858063" cy="232597"/>
          </a:xfrm>
          <a:prstGeom prst="roundRect">
            <a:avLst/>
          </a:prstGeom>
          <a:noFill/>
          <a:ln w="12700">
            <a:solidFill>
              <a:srgbClr val="744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6" name="矩形: 圓角 45">
            <a:extLst>
              <a:ext uri="{FF2B5EF4-FFF2-40B4-BE49-F238E27FC236}">
                <a16:creationId xmlns:a16="http://schemas.microsoft.com/office/drawing/2014/main" id="{254910DD-FDC1-41C9-B031-2B93303E338A}"/>
              </a:ext>
            </a:extLst>
          </p:cNvPr>
          <p:cNvSpPr/>
          <p:nvPr/>
        </p:nvSpPr>
        <p:spPr>
          <a:xfrm>
            <a:off x="6440180" y="3607839"/>
            <a:ext cx="852606" cy="232597"/>
          </a:xfrm>
          <a:prstGeom prst="roundRect">
            <a:avLst/>
          </a:prstGeom>
          <a:noFill/>
          <a:ln w="12700">
            <a:solidFill>
              <a:srgbClr val="744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0" name="矩形: 圓角 39">
            <a:extLst>
              <a:ext uri="{FF2B5EF4-FFF2-40B4-BE49-F238E27FC236}">
                <a16:creationId xmlns:a16="http://schemas.microsoft.com/office/drawing/2014/main" id="{5981B0B6-DBD1-4276-8BD1-D2E4381ED71F}"/>
              </a:ext>
            </a:extLst>
          </p:cNvPr>
          <p:cNvSpPr/>
          <p:nvPr/>
        </p:nvSpPr>
        <p:spPr>
          <a:xfrm>
            <a:off x="5141677" y="1854556"/>
            <a:ext cx="1096142" cy="365856"/>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2</a:t>
            </a: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a:latin typeface="Arial" panose="020B0604020202020204" pitchFamily="34" charset="0"/>
                <a:ea typeface="微軟正黑體" panose="020B0604030504040204" pitchFamily="34" charset="-120"/>
                <a:cs typeface="+mn-ea"/>
                <a:sym typeface="Arial" panose="020B0604020202020204" pitchFamily="34" charset="0"/>
              </a:rPr>
              <a:t>Medium</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8" descr="一張含有 文字, 電子用品, 黑色, 外殼 的圖片&#10;&#10;自動產生的描述">
            <a:extLst>
              <a:ext uri="{FF2B5EF4-FFF2-40B4-BE49-F238E27FC236}">
                <a16:creationId xmlns:a16="http://schemas.microsoft.com/office/drawing/2014/main" id="{F0B72049-18BC-4923-A053-7173B912F9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08631" y="2290825"/>
            <a:ext cx="1638205" cy="1024060"/>
          </a:xfrm>
          <a:prstGeom prst="rect">
            <a:avLst/>
          </a:prstGeom>
        </p:spPr>
      </p:pic>
      <p:pic>
        <p:nvPicPr>
          <p:cNvPr id="56" name="圖片 55" descr="一張含有 文字, 電子用品, 黑色, 外殼 的圖片&#10;&#10;自動產生的描述">
            <a:extLst>
              <a:ext uri="{FF2B5EF4-FFF2-40B4-BE49-F238E27FC236}">
                <a16:creationId xmlns:a16="http://schemas.microsoft.com/office/drawing/2014/main" id="{09BA0F65-E2C9-4DA7-AA0D-A3ED5B0A724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49222" y="2240682"/>
            <a:ext cx="1638205" cy="1024060"/>
          </a:xfrm>
          <a:prstGeom prst="rect">
            <a:avLst/>
          </a:prstGeom>
        </p:spPr>
      </p:pic>
      <p:pic>
        <p:nvPicPr>
          <p:cNvPr id="52" name="圖形 51">
            <a:extLst>
              <a:ext uri="{FF2B5EF4-FFF2-40B4-BE49-F238E27FC236}">
                <a16:creationId xmlns:a16="http://schemas.microsoft.com/office/drawing/2014/main" id="{B7A33107-E7FA-4E65-812B-9CEB21EA77E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476537" y="3032628"/>
            <a:ext cx="693514" cy="529242"/>
          </a:xfrm>
          <a:prstGeom prst="rect">
            <a:avLst/>
          </a:prstGeom>
        </p:spPr>
      </p:pic>
      <p:pic>
        <p:nvPicPr>
          <p:cNvPr id="53" name="圖形 52">
            <a:extLst>
              <a:ext uri="{FF2B5EF4-FFF2-40B4-BE49-F238E27FC236}">
                <a16:creationId xmlns:a16="http://schemas.microsoft.com/office/drawing/2014/main" id="{6BB4F2C5-C551-4095-9947-77743F521F1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365344" y="3032628"/>
            <a:ext cx="693514" cy="529242"/>
          </a:xfrm>
          <a:prstGeom prst="rect">
            <a:avLst/>
          </a:prstGeom>
        </p:spPr>
      </p:pic>
      <p:pic>
        <p:nvPicPr>
          <p:cNvPr id="54" name="圖形 53">
            <a:extLst>
              <a:ext uri="{FF2B5EF4-FFF2-40B4-BE49-F238E27FC236}">
                <a16:creationId xmlns:a16="http://schemas.microsoft.com/office/drawing/2014/main" id="{934BC5F1-1DBC-4BC4-8A0F-D412763A2DC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388056" y="3032628"/>
            <a:ext cx="693514" cy="529242"/>
          </a:xfrm>
          <a:prstGeom prst="rect">
            <a:avLst/>
          </a:prstGeom>
        </p:spPr>
      </p:pic>
    </p:spTree>
    <p:extLst>
      <p:ext uri="{BB962C8B-B14F-4D97-AF65-F5344CB8AC3E}">
        <p14:creationId xmlns:p14="http://schemas.microsoft.com/office/powerpoint/2010/main" val="3842243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4" descr="一張含有 桌 的圖片&#10;&#10;自動產生的描述">
            <a:extLst>
              <a:ext uri="{FF2B5EF4-FFF2-40B4-BE49-F238E27FC236}">
                <a16:creationId xmlns:a16="http://schemas.microsoft.com/office/drawing/2014/main" id="{03E6345F-A120-4484-8DBB-270F2666C3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668" y="1872532"/>
            <a:ext cx="5433325" cy="2623877"/>
          </a:xfrm>
          <a:prstGeom prst="rect">
            <a:avLst/>
          </a:prstGeom>
        </p:spPr>
      </p:pic>
      <p:sp>
        <p:nvSpPr>
          <p:cNvPr id="6" name="標題 5">
            <a:extLst>
              <a:ext uri="{FF2B5EF4-FFF2-40B4-BE49-F238E27FC236}">
                <a16:creationId xmlns:a16="http://schemas.microsoft.com/office/drawing/2014/main" id="{56E69DC5-6A3C-43CA-B121-C221B459A4F1}"/>
              </a:ext>
            </a:extLst>
          </p:cNvPr>
          <p:cNvSpPr>
            <a:spLocks noGrp="1"/>
          </p:cNvSpPr>
          <p:nvPr>
            <p:ph type="title"/>
          </p:nvPr>
        </p:nvSpPr>
        <p:spPr/>
        <p:txBody>
          <a:bodyPr/>
          <a:lstStyle/>
          <a:p>
            <a:r>
              <a:rPr lang="en-US" altLang="zh-TW">
                <a:latin typeface="Arial" panose="020B0604020202020204" pitchFamily="34" charset="0"/>
                <a:ea typeface="微軟正黑體" panose="020B0604030504040204" pitchFamily="34" charset="-120"/>
                <a:cs typeface="+mn-ea"/>
                <a:sym typeface="Arial" panose="020B0604020202020204" pitchFamily="34" charset="0"/>
              </a:rPr>
              <a:t>DA Drive Analyzer for disk failure prediction​</a:t>
            </a:r>
            <a:endParaRPr lang="zh-TW">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 name="文字方塊 7">
            <a:extLst>
              <a:ext uri="{FF2B5EF4-FFF2-40B4-BE49-F238E27FC236}">
                <a16:creationId xmlns:a16="http://schemas.microsoft.com/office/drawing/2014/main" id="{83AC6952-8038-4E90-94C9-494E29A4995E}"/>
              </a:ext>
            </a:extLst>
          </p:cNvPr>
          <p:cNvSpPr txBox="1"/>
          <p:nvPr/>
        </p:nvSpPr>
        <p:spPr>
          <a:xfrm>
            <a:off x="5824498" y="1791673"/>
            <a:ext cx="3039699" cy="1212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8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Disk health analysis and failure prediction </a:t>
            </a:r>
          </a:p>
          <a:p>
            <a:pPr>
              <a:lnSpc>
                <a:spcPct val="130000"/>
              </a:lnSpc>
              <a:spcBef>
                <a:spcPts val="600"/>
              </a:spcBef>
            </a:pPr>
            <a:endParaRPr lang="zh-TW" sz="18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文字方塊 9">
            <a:extLst>
              <a:ext uri="{FF2B5EF4-FFF2-40B4-BE49-F238E27FC236}">
                <a16:creationId xmlns:a16="http://schemas.microsoft.com/office/drawing/2014/main" id="{AC1107C3-5781-4BD8-B2CE-CB8DFD32831D}"/>
              </a:ext>
            </a:extLst>
          </p:cNvPr>
          <p:cNvSpPr txBox="1"/>
          <p:nvPr/>
        </p:nvSpPr>
        <p:spPr>
          <a:xfrm>
            <a:off x="1175801" y="848759"/>
            <a:ext cx="5147122"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sz="18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Each NAS can support one disk prediction for free, and you can also have a paid subscription to support all disks.​</a:t>
            </a:r>
          </a:p>
          <a:p>
            <a:pPr>
              <a:spcBef>
                <a:spcPts val="600"/>
              </a:spcBef>
            </a:pPr>
            <a:endParaRPr lang="zh-TW" sz="18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6" name="圖片 15">
            <a:extLst>
              <a:ext uri="{FF2B5EF4-FFF2-40B4-BE49-F238E27FC236}">
                <a16:creationId xmlns:a16="http://schemas.microsoft.com/office/drawing/2014/main" id="{D4DCE73D-3763-EE72-33A6-2D44933CFD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667" y="894235"/>
            <a:ext cx="828000" cy="828000"/>
          </a:xfrm>
          <a:prstGeom prst="rect">
            <a:avLst/>
          </a:prstGeom>
          <a:effectLst>
            <a:outerShdw blurRad="50800" dist="38100" dir="2700000" algn="tl" rotWithShape="0">
              <a:prstClr val="black">
                <a:alpha val="40000"/>
              </a:prstClr>
            </a:outerShdw>
          </a:effectLst>
        </p:spPr>
      </p:pic>
      <p:sp>
        <p:nvSpPr>
          <p:cNvPr id="20" name="文字方塊 19">
            <a:extLst>
              <a:ext uri="{FF2B5EF4-FFF2-40B4-BE49-F238E27FC236}">
                <a16:creationId xmlns:a16="http://schemas.microsoft.com/office/drawing/2014/main" id="{6822DEA5-BC84-A1A4-383D-AAE3DE622FC5}"/>
              </a:ext>
            </a:extLst>
          </p:cNvPr>
          <p:cNvSpPr txBox="1"/>
          <p:nvPr/>
        </p:nvSpPr>
        <p:spPr>
          <a:xfrm>
            <a:off x="5824498" y="2609745"/>
            <a:ext cx="2762750" cy="1384995"/>
          </a:xfrm>
          <a:prstGeom prst="rect">
            <a:avLst/>
          </a:prstGeom>
          <a:noFill/>
        </p:spPr>
        <p:txBody>
          <a:bodyPr wrap="square">
            <a:spAutoFit/>
          </a:bodyPr>
          <a:lstStyle/>
          <a:p>
            <a:r>
              <a:rPr lang="en-US" altLang="zh-TW"/>
              <a:t>DA Drive Analyzer integrates ULINK AI prediction technology which can warn you before disk failure and help you protect valuable data.​</a:t>
            </a:r>
          </a:p>
          <a:p>
            <a:endParaRPr lang="zh-TW" altLang="en-US"/>
          </a:p>
        </p:txBody>
      </p:sp>
    </p:spTree>
    <p:extLst>
      <p:ext uri="{BB962C8B-B14F-4D97-AF65-F5344CB8AC3E}">
        <p14:creationId xmlns:p14="http://schemas.microsoft.com/office/powerpoint/2010/main" val="1519522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en-US" altLang="zh-TW">
                <a:latin typeface="Arial" panose="020B0604020202020204" pitchFamily="34" charset="0"/>
                <a:ea typeface="微軟正黑體" panose="020B0604030504040204" pitchFamily="34" charset="-120"/>
                <a:cs typeface="+mn-ea"/>
                <a:sym typeface="Arial" panose="020B0604020202020204" pitchFamily="34" charset="0"/>
              </a:rPr>
              <a:t>Data security: safeguard your NAS data​​</a:t>
            </a:r>
          </a:p>
        </p:txBody>
      </p:sp>
      <p:sp>
        <p:nvSpPr>
          <p:cNvPr id="10" name="文字方塊 9">
            <a:extLst>
              <a:ext uri="{FF2B5EF4-FFF2-40B4-BE49-F238E27FC236}">
                <a16:creationId xmlns:a16="http://schemas.microsoft.com/office/drawing/2014/main" id="{D8A5D3CA-2035-43EC-9FE7-D001F2172D24}"/>
              </a:ext>
            </a:extLst>
          </p:cNvPr>
          <p:cNvSpPr txBox="1"/>
          <p:nvPr/>
        </p:nvSpPr>
        <p:spPr>
          <a:xfrm>
            <a:off x="5586630" y="799240"/>
            <a:ext cx="26032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rgbClr val="744922"/>
                </a:solidFill>
                <a:latin typeface="Arial" panose="020B0604020202020204" pitchFamily="34" charset="0"/>
                <a:ea typeface="微軟正黑體" panose="020B0604030504040204" pitchFamily="34" charset="-120"/>
                <a:sym typeface="Arial" panose="020B0604020202020204" pitchFamily="34" charset="0"/>
              </a:rPr>
              <a:t>Malware Remover</a:t>
            </a:r>
          </a:p>
        </p:txBody>
      </p:sp>
      <p:sp>
        <p:nvSpPr>
          <p:cNvPr id="12" name="文字方塊 11">
            <a:extLst>
              <a:ext uri="{FF2B5EF4-FFF2-40B4-BE49-F238E27FC236}">
                <a16:creationId xmlns:a16="http://schemas.microsoft.com/office/drawing/2014/main" id="{0210DB9C-9845-44D8-96B6-8CD4E4A3F60B}"/>
              </a:ext>
            </a:extLst>
          </p:cNvPr>
          <p:cNvSpPr txBox="1"/>
          <p:nvPr/>
        </p:nvSpPr>
        <p:spPr>
          <a:xfrm>
            <a:off x="1201815" y="903425"/>
            <a:ext cx="36895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rgbClr val="744922"/>
                </a:solidFill>
                <a:latin typeface="Arial" panose="020B0604020202020204" pitchFamily="34" charset="0"/>
                <a:ea typeface="微軟正黑體" panose="020B0604030504040204" pitchFamily="34" charset="-120"/>
                <a:sym typeface="Arial" panose="020B0604020202020204" pitchFamily="34" charset="0"/>
              </a:rPr>
              <a:t>QuFirewall</a:t>
            </a:r>
          </a:p>
        </p:txBody>
      </p:sp>
      <p:pic>
        <p:nvPicPr>
          <p:cNvPr id="15" name="圖片 2">
            <a:extLst>
              <a:ext uri="{FF2B5EF4-FFF2-40B4-BE49-F238E27FC236}">
                <a16:creationId xmlns:a16="http://schemas.microsoft.com/office/drawing/2014/main" id="{BC810B7C-A31B-44E2-AE2C-0A7D5754C3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5980" y="2118934"/>
            <a:ext cx="3797864" cy="2401382"/>
          </a:xfrm>
          <a:prstGeom prst="rect">
            <a:avLst/>
          </a:prstGeom>
        </p:spPr>
      </p:pic>
      <p:pic>
        <p:nvPicPr>
          <p:cNvPr id="16" name="圖片 3">
            <a:extLst>
              <a:ext uri="{FF2B5EF4-FFF2-40B4-BE49-F238E27FC236}">
                <a16:creationId xmlns:a16="http://schemas.microsoft.com/office/drawing/2014/main" id="{D17B1591-90C4-41C0-86CF-423166ED40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7094"/>
          <a:stretch/>
        </p:blipFill>
        <p:spPr>
          <a:xfrm>
            <a:off x="506546" y="2118933"/>
            <a:ext cx="3689548" cy="2401383"/>
          </a:xfrm>
          <a:prstGeom prst="rect">
            <a:avLst/>
          </a:prstGeom>
        </p:spPr>
      </p:pic>
      <p:pic>
        <p:nvPicPr>
          <p:cNvPr id="17" name="圖片 16">
            <a:extLst>
              <a:ext uri="{FF2B5EF4-FFF2-40B4-BE49-F238E27FC236}">
                <a16:creationId xmlns:a16="http://schemas.microsoft.com/office/drawing/2014/main" id="{098C0362-8312-4082-A2DE-5BA5AB8A13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5270" y="1029541"/>
            <a:ext cx="828000" cy="828000"/>
          </a:xfrm>
          <a:prstGeom prst="rect">
            <a:avLst/>
          </a:prstGeom>
          <a:effectLst>
            <a:outerShdw blurRad="50800" dist="38100" dir="2700000" algn="tl" rotWithShape="0">
              <a:prstClr val="black">
                <a:alpha val="40000"/>
              </a:prstClr>
            </a:outerShdw>
          </a:effectLst>
        </p:spPr>
      </p:pic>
      <p:pic>
        <p:nvPicPr>
          <p:cNvPr id="18" name="圖片 17">
            <a:extLst>
              <a:ext uri="{FF2B5EF4-FFF2-40B4-BE49-F238E27FC236}">
                <a16:creationId xmlns:a16="http://schemas.microsoft.com/office/drawing/2014/main" id="{E13E6C3C-5095-4BE0-9B17-B7A42636BD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8310" y="1029541"/>
            <a:ext cx="828552" cy="828000"/>
          </a:xfrm>
          <a:prstGeom prst="rect">
            <a:avLst/>
          </a:prstGeom>
          <a:effectLst>
            <a:outerShdw blurRad="50800" dist="38100" dir="2700000" algn="tl" rotWithShape="0">
              <a:prstClr val="black">
                <a:alpha val="40000"/>
              </a:prstClr>
            </a:outerShdw>
          </a:effectLst>
        </p:spPr>
      </p:pic>
      <p:sp>
        <p:nvSpPr>
          <p:cNvPr id="13" name="文字方塊 12">
            <a:extLst>
              <a:ext uri="{FF2B5EF4-FFF2-40B4-BE49-F238E27FC236}">
                <a16:creationId xmlns:a16="http://schemas.microsoft.com/office/drawing/2014/main" id="{A40DBF8E-664C-827A-A99C-CDF8EA6A38E1}"/>
              </a:ext>
            </a:extLst>
          </p:cNvPr>
          <p:cNvSpPr txBox="1"/>
          <p:nvPr/>
        </p:nvSpPr>
        <p:spPr>
          <a:xfrm>
            <a:off x="1241525" y="1217451"/>
            <a:ext cx="3078420" cy="671659"/>
          </a:xfrm>
          <a:prstGeom prst="rect">
            <a:avLst/>
          </a:prstGeom>
          <a:noFill/>
        </p:spPr>
        <p:txBody>
          <a:bodyPr wrap="square">
            <a:spAutoFit/>
          </a:bodyPr>
          <a:lstStyle/>
          <a:p>
            <a:pPr marL="0" marR="0" lvl="0" indent="0" algn="l" defTabSz="914400" rtl="0" eaLnBrk="1" fontAlgn="auto" latinLnBrk="0" hangingPunct="1">
              <a:lnSpc>
                <a:spcPct val="130000"/>
              </a:lnSpc>
              <a:spcBef>
                <a:spcPts val="600"/>
              </a:spcBef>
              <a:spcAft>
                <a:spcPts val="0"/>
              </a:spcAft>
              <a:buClr>
                <a:srgbClr val="000000"/>
              </a:buClr>
              <a:buSzTx/>
              <a:buFont typeface="Arial"/>
              <a:buNone/>
              <a:tabLst/>
              <a:defRPr/>
            </a:pPr>
            <a:r>
              <a:rPr kumimoji="0" lang="en-US" altLang="zh-TW" sz="1000" b="0" i="0" u="none" strike="noStrike" kern="0" cap="none" spc="0" normalizeH="0" baseline="0" noProof="0">
                <a:ln>
                  <a:noFill/>
                </a:ln>
                <a:solidFill>
                  <a:srgbClr val="2B2929"/>
                </a:solidFill>
                <a:effectLst/>
                <a:uLnTx/>
                <a:uFillTx/>
                <a:latin typeface="Arial" panose="020B0604020202020204" pitchFamily="34" charset="0"/>
                <a:ea typeface="微軟正黑體" panose="020B0604030504040204" pitchFamily="34" charset="-120"/>
                <a:cs typeface="Arial"/>
                <a:sym typeface="Arial" panose="020B0604020202020204" pitchFamily="34" charset="0"/>
              </a:rPr>
              <a:t>You can allow/deny IP addresses and regions to prevent unauthorized access and brute force attacks for safeguarding data and service security.​</a:t>
            </a:r>
          </a:p>
        </p:txBody>
      </p:sp>
      <p:sp>
        <p:nvSpPr>
          <p:cNvPr id="14" name="文字方塊 13">
            <a:extLst>
              <a:ext uri="{FF2B5EF4-FFF2-40B4-BE49-F238E27FC236}">
                <a16:creationId xmlns:a16="http://schemas.microsoft.com/office/drawing/2014/main" id="{11C32C5D-1F3C-FEA3-21C5-071238F7D05C}"/>
              </a:ext>
            </a:extLst>
          </p:cNvPr>
          <p:cNvSpPr txBox="1"/>
          <p:nvPr/>
        </p:nvSpPr>
        <p:spPr>
          <a:xfrm>
            <a:off x="5625585" y="1113266"/>
            <a:ext cx="3078420" cy="871713"/>
          </a:xfrm>
          <a:prstGeom prst="rect">
            <a:avLst/>
          </a:prstGeom>
          <a:noFill/>
        </p:spPr>
        <p:txBody>
          <a:bodyPr wrap="square">
            <a:spAutoFit/>
          </a:bodyPr>
          <a:lstStyle/>
          <a:p>
            <a:pPr marL="0" marR="0" lvl="0" indent="0" algn="l" defTabSz="914400" rtl="0" eaLnBrk="1" fontAlgn="auto" latinLnBrk="0" hangingPunct="1">
              <a:lnSpc>
                <a:spcPct val="130000"/>
              </a:lnSpc>
              <a:spcBef>
                <a:spcPts val="600"/>
              </a:spcBef>
              <a:spcAft>
                <a:spcPts val="0"/>
              </a:spcAft>
              <a:buClr>
                <a:srgbClr val="000000"/>
              </a:buClr>
              <a:buSzTx/>
              <a:buFont typeface="Arial"/>
              <a:buNone/>
              <a:tabLst/>
              <a:defRPr/>
            </a:pPr>
            <a:r>
              <a:rPr kumimoji="0" lang="en-US" altLang="zh-TW" sz="1000" b="0" i="0" u="none" strike="noStrike" kern="0" cap="none" spc="0" normalizeH="0" baseline="0" noProof="0">
                <a:ln>
                  <a:noFill/>
                </a:ln>
                <a:solidFill>
                  <a:srgbClr val="2B2929"/>
                </a:solidFill>
                <a:effectLst/>
                <a:uLnTx/>
                <a:uFillTx/>
                <a:latin typeface="Arial" panose="020B0604020202020204" pitchFamily="34" charset="0"/>
                <a:ea typeface="微軟正黑體" panose="020B0604030504040204" pitchFamily="34" charset="-120"/>
                <a:cs typeface="Arial"/>
                <a:sym typeface="Arial" panose="020B0604020202020204" pitchFamily="34" charset="0"/>
              </a:rPr>
              <a:t>Regularly scan your NAS check for and download the latest malware definitions. Then, when attacked, the infected files can be excluded in real-time, helping to improve the level of NAS data security.​​</a:t>
            </a:r>
          </a:p>
        </p:txBody>
      </p:sp>
    </p:spTree>
    <p:extLst>
      <p:ext uri="{BB962C8B-B14F-4D97-AF65-F5344CB8AC3E}">
        <p14:creationId xmlns:p14="http://schemas.microsoft.com/office/powerpoint/2010/main" val="1399883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4" descr="一張含有 文字, 室內, 螢幕擷取畫面, 差異 的圖片&#10;&#10;自動產生的描述">
            <a:extLst>
              <a:ext uri="{FF2B5EF4-FFF2-40B4-BE49-F238E27FC236}">
                <a16:creationId xmlns:a16="http://schemas.microsoft.com/office/drawing/2014/main" id="{9C6EED37-ABC5-4167-B6EF-EF94F1CE2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308" y="936535"/>
            <a:ext cx="5099755" cy="2856666"/>
          </a:xfrm>
          <a:prstGeom prst="rect">
            <a:avLst/>
          </a:prstGeom>
        </p:spPr>
      </p:pic>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en-US">
                <a:latin typeface="Arial" panose="020B0604020202020204" pitchFamily="34" charset="0"/>
                <a:ea typeface="微軟正黑體" panose="020B0604030504040204" pitchFamily="34" charset="-120"/>
                <a:cs typeface="+mn-ea"/>
                <a:sym typeface="Arial" panose="020B0604020202020204" pitchFamily="34" charset="0"/>
              </a:rPr>
              <a:t>QVR</a:t>
            </a: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r>
              <a:rPr lang="en-US">
                <a:latin typeface="Arial" panose="020B0604020202020204" pitchFamily="34" charset="0"/>
                <a:ea typeface="微軟正黑體" panose="020B0604030504040204" pitchFamily="34" charset="-120"/>
                <a:cs typeface="+mn-ea"/>
                <a:sym typeface="Arial" panose="020B0604020202020204" pitchFamily="34" charset="0"/>
              </a:rPr>
              <a:t>Elite</a:t>
            </a:r>
            <a:r>
              <a:rPr lang="en-US" altLang="zh-TW">
                <a:latin typeface="Arial" panose="020B0604020202020204" pitchFamily="34" charset="0"/>
                <a:ea typeface="微軟正黑體" panose="020B0604030504040204" pitchFamily="34" charset="-120"/>
                <a:cs typeface="+mn-ea"/>
                <a:sym typeface="Arial" panose="020B0604020202020204" pitchFamily="34" charset="0"/>
              </a:rPr>
              <a:t>- Surveillance System</a:t>
            </a:r>
            <a:endParaRPr 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 name="文字方塊 6">
            <a:extLst>
              <a:ext uri="{FF2B5EF4-FFF2-40B4-BE49-F238E27FC236}">
                <a16:creationId xmlns:a16="http://schemas.microsoft.com/office/drawing/2014/main" id="{0283DDE9-3DE5-49B2-993D-46F07BA33E0B}"/>
              </a:ext>
            </a:extLst>
          </p:cNvPr>
          <p:cNvSpPr txBox="1"/>
          <p:nvPr/>
        </p:nvSpPr>
        <p:spPr>
          <a:xfrm>
            <a:off x="6477774" y="1408466"/>
            <a:ext cx="20348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MP4 Recording Format​​</a:t>
            </a:r>
          </a:p>
        </p:txBody>
      </p:sp>
      <p:sp>
        <p:nvSpPr>
          <p:cNvPr id="12" name="文字方塊 11">
            <a:extLst>
              <a:ext uri="{FF2B5EF4-FFF2-40B4-BE49-F238E27FC236}">
                <a16:creationId xmlns:a16="http://schemas.microsoft.com/office/drawing/2014/main" id="{EEFE514E-CF30-4243-8D86-DDCDD4158EE4}"/>
              </a:ext>
            </a:extLst>
          </p:cNvPr>
          <p:cNvSpPr txBox="1"/>
          <p:nvPr/>
        </p:nvSpPr>
        <p:spPr>
          <a:xfrm>
            <a:off x="6477774" y="2825151"/>
            <a:ext cx="20348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Flexible Subscription​​</a:t>
            </a:r>
          </a:p>
        </p:txBody>
      </p:sp>
      <p:sp>
        <p:nvSpPr>
          <p:cNvPr id="13" name="文字方塊 12">
            <a:extLst>
              <a:ext uri="{FF2B5EF4-FFF2-40B4-BE49-F238E27FC236}">
                <a16:creationId xmlns:a16="http://schemas.microsoft.com/office/drawing/2014/main" id="{3395406B-24A5-4514-BE89-7EB7270349B6}"/>
              </a:ext>
            </a:extLst>
          </p:cNvPr>
          <p:cNvSpPr txBox="1"/>
          <p:nvPr/>
        </p:nvSpPr>
        <p:spPr>
          <a:xfrm>
            <a:off x="6445367" y="4227764"/>
            <a:ext cx="20996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Expandable Capacity​​</a:t>
            </a:r>
          </a:p>
        </p:txBody>
      </p:sp>
      <p:grpSp>
        <p:nvGrpSpPr>
          <p:cNvPr id="3" name="群組 2">
            <a:extLst>
              <a:ext uri="{FF2B5EF4-FFF2-40B4-BE49-F238E27FC236}">
                <a16:creationId xmlns:a16="http://schemas.microsoft.com/office/drawing/2014/main" id="{23385F2F-8C3F-4014-87BA-B57A58022120}"/>
              </a:ext>
            </a:extLst>
          </p:cNvPr>
          <p:cNvGrpSpPr/>
          <p:nvPr/>
        </p:nvGrpSpPr>
        <p:grpSpPr>
          <a:xfrm>
            <a:off x="1664613" y="3793201"/>
            <a:ext cx="731295" cy="731295"/>
            <a:chOff x="1104950" y="3708097"/>
            <a:chExt cx="979543" cy="979543"/>
          </a:xfrm>
        </p:grpSpPr>
        <p:pic>
          <p:nvPicPr>
            <p:cNvPr id="18" name="圖片 17">
              <a:extLst>
                <a:ext uri="{FF2B5EF4-FFF2-40B4-BE49-F238E27FC236}">
                  <a16:creationId xmlns:a16="http://schemas.microsoft.com/office/drawing/2014/main" id="{30DCC2E1-0AEB-A3A1-D418-2DC2CF95061D}"/>
                </a:ext>
              </a:extLst>
            </p:cNvPr>
            <p:cNvPicPr>
              <a:picLocks/>
            </p:cNvPicPr>
            <p:nvPr/>
          </p:nvPicPr>
          <p:blipFill>
            <a:blip r:embed="rId4" cstate="screen">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rot="10800000">
              <a:off x="1104950" y="3708097"/>
              <a:ext cx="979543" cy="979543"/>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圖形 15">
              <a:extLst>
                <a:ext uri="{FF2B5EF4-FFF2-40B4-BE49-F238E27FC236}">
                  <a16:creationId xmlns:a16="http://schemas.microsoft.com/office/drawing/2014/main" id="{A53F6835-F79A-4F4A-9AB4-E101FDB9A8B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25755" y="3912055"/>
              <a:ext cx="817477" cy="537620"/>
            </a:xfrm>
            <a:prstGeom prst="rect">
              <a:avLst/>
            </a:prstGeom>
          </p:spPr>
        </p:pic>
      </p:grpSp>
      <p:sp>
        <p:nvSpPr>
          <p:cNvPr id="17" name="文字方塊 16">
            <a:extLst>
              <a:ext uri="{FF2B5EF4-FFF2-40B4-BE49-F238E27FC236}">
                <a16:creationId xmlns:a16="http://schemas.microsoft.com/office/drawing/2014/main" id="{E30B708B-7C59-467F-BF45-1BA5BC5E7F8C}"/>
              </a:ext>
            </a:extLst>
          </p:cNvPr>
          <p:cNvSpPr txBox="1"/>
          <p:nvPr/>
        </p:nvSpPr>
        <p:spPr>
          <a:xfrm>
            <a:off x="2364075" y="3822988"/>
            <a:ext cx="35560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defRPr sz="2000" b="1">
                <a:solidFill>
                  <a:srgbClr val="744922"/>
                </a:solidFill>
                <a:latin typeface="Arial" panose="020B0604020202020204" pitchFamily="34" charset="0"/>
                <a:ea typeface="微軟正黑體" panose="020B0604030504040204" pitchFamily="34" charset="-120"/>
              </a:defRPr>
            </a:lvl1pPr>
          </a:lstStyle>
          <a:p>
            <a:r>
              <a:rPr lang="en-US" altLang="zh-TW">
                <a:sym typeface="Arial" panose="020B0604020202020204" pitchFamily="34" charset="0"/>
              </a:rPr>
              <a:t>Base embedded channels​​</a:t>
            </a:r>
          </a:p>
          <a:p>
            <a:r>
              <a:rPr lang="en-US" altLang="zh-TW" sz="1600" b="0">
                <a:sym typeface="Arial" panose="020B0604020202020204" pitchFamily="34" charset="0"/>
              </a:rPr>
              <a:t>(Flexible expansion)​​</a:t>
            </a:r>
          </a:p>
        </p:txBody>
      </p:sp>
      <p:sp>
        <p:nvSpPr>
          <p:cNvPr id="19" name="矩形: 圓角 18">
            <a:extLst>
              <a:ext uri="{FF2B5EF4-FFF2-40B4-BE49-F238E27FC236}">
                <a16:creationId xmlns:a16="http://schemas.microsoft.com/office/drawing/2014/main" id="{C6EEDC0F-5E72-DCF9-CB63-D93B50A14932}"/>
              </a:ext>
            </a:extLst>
          </p:cNvPr>
          <p:cNvSpPr/>
          <p:nvPr/>
        </p:nvSpPr>
        <p:spPr>
          <a:xfrm>
            <a:off x="6731917" y="428996"/>
            <a:ext cx="1526542" cy="967156"/>
          </a:xfrm>
          <a:prstGeom prst="roundRect">
            <a:avLst>
              <a:gd name="adj" fmla="val 6364"/>
            </a:avLst>
          </a:prstGeom>
          <a:noFill/>
          <a:ln w="12700">
            <a:solidFill>
              <a:srgbClr val="1E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圓角 19">
            <a:extLst>
              <a:ext uri="{FF2B5EF4-FFF2-40B4-BE49-F238E27FC236}">
                <a16:creationId xmlns:a16="http://schemas.microsoft.com/office/drawing/2014/main" id="{F82D3779-19BE-8537-2DC3-4D464B7D77AF}"/>
              </a:ext>
            </a:extLst>
          </p:cNvPr>
          <p:cNvSpPr/>
          <p:nvPr/>
        </p:nvSpPr>
        <p:spPr>
          <a:xfrm>
            <a:off x="6731917" y="1850042"/>
            <a:ext cx="1526542" cy="967156"/>
          </a:xfrm>
          <a:prstGeom prst="roundRect">
            <a:avLst>
              <a:gd name="adj" fmla="val 6364"/>
            </a:avLst>
          </a:prstGeom>
          <a:noFill/>
          <a:ln w="12700">
            <a:solidFill>
              <a:srgbClr val="1E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圓角 20">
            <a:extLst>
              <a:ext uri="{FF2B5EF4-FFF2-40B4-BE49-F238E27FC236}">
                <a16:creationId xmlns:a16="http://schemas.microsoft.com/office/drawing/2014/main" id="{2C2198BB-54C4-3B0A-A13B-9802D6771D50}"/>
              </a:ext>
            </a:extLst>
          </p:cNvPr>
          <p:cNvSpPr/>
          <p:nvPr/>
        </p:nvSpPr>
        <p:spPr>
          <a:xfrm>
            <a:off x="6731917" y="3260608"/>
            <a:ext cx="1526542" cy="967156"/>
          </a:xfrm>
          <a:prstGeom prst="roundRect">
            <a:avLst>
              <a:gd name="adj" fmla="val 6364"/>
            </a:avLst>
          </a:prstGeom>
          <a:noFill/>
          <a:ln w="12700">
            <a:solidFill>
              <a:srgbClr val="1E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 name="圖形 21">
            <a:extLst>
              <a:ext uri="{FF2B5EF4-FFF2-40B4-BE49-F238E27FC236}">
                <a16:creationId xmlns:a16="http://schemas.microsoft.com/office/drawing/2014/main" id="{3F418FDE-3FA6-BE19-DB50-2C0024F79E6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837045" y="1899354"/>
            <a:ext cx="1309057" cy="890543"/>
          </a:xfrm>
          <a:prstGeom prst="rect">
            <a:avLst/>
          </a:prstGeom>
        </p:spPr>
      </p:pic>
      <p:pic>
        <p:nvPicPr>
          <p:cNvPr id="23" name="圖形 22">
            <a:extLst>
              <a:ext uri="{FF2B5EF4-FFF2-40B4-BE49-F238E27FC236}">
                <a16:creationId xmlns:a16="http://schemas.microsoft.com/office/drawing/2014/main" id="{6015FFC3-0F30-CF78-E74E-24B58F2921B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009067" y="484847"/>
            <a:ext cx="965015" cy="866341"/>
          </a:xfrm>
          <a:prstGeom prst="rect">
            <a:avLst/>
          </a:prstGeom>
        </p:spPr>
      </p:pic>
      <p:grpSp>
        <p:nvGrpSpPr>
          <p:cNvPr id="30" name="圖形 23">
            <a:extLst>
              <a:ext uri="{FF2B5EF4-FFF2-40B4-BE49-F238E27FC236}">
                <a16:creationId xmlns:a16="http://schemas.microsoft.com/office/drawing/2014/main" id="{550B5EBE-D467-6651-12EE-20115AF5E790}"/>
              </a:ext>
            </a:extLst>
          </p:cNvPr>
          <p:cNvGrpSpPr/>
          <p:nvPr/>
        </p:nvGrpSpPr>
        <p:grpSpPr>
          <a:xfrm>
            <a:off x="6906517" y="3458886"/>
            <a:ext cx="456533" cy="639398"/>
            <a:chOff x="6497364" y="3532238"/>
            <a:chExt cx="456533" cy="639398"/>
          </a:xfrm>
          <a:noFill/>
        </p:grpSpPr>
        <p:sp>
          <p:nvSpPr>
            <p:cNvPr id="31" name="手繪多邊形: 圖案 30">
              <a:extLst>
                <a:ext uri="{FF2B5EF4-FFF2-40B4-BE49-F238E27FC236}">
                  <a16:creationId xmlns:a16="http://schemas.microsoft.com/office/drawing/2014/main" id="{93967DAD-F504-A800-8E16-02596B9616A5}"/>
                </a:ext>
              </a:extLst>
            </p:cNvPr>
            <p:cNvSpPr/>
            <p:nvPr/>
          </p:nvSpPr>
          <p:spPr>
            <a:xfrm>
              <a:off x="6497371" y="3933968"/>
              <a:ext cx="456505" cy="237668"/>
            </a:xfrm>
            <a:custGeom>
              <a:avLst/>
              <a:gdLst>
                <a:gd name="connsiteX0" fmla="*/ 455125 w 456505"/>
                <a:gd name="connsiteY0" fmla="*/ -958 h 237668"/>
                <a:gd name="connsiteX1" fmla="*/ 454430 w 456505"/>
                <a:gd name="connsiteY1" fmla="*/ -958 h 237668"/>
                <a:gd name="connsiteX2" fmla="*/ 454493 w 456505"/>
                <a:gd name="connsiteY2" fmla="*/ -146 h 237668"/>
                <a:gd name="connsiteX3" fmla="*/ 226622 w 456505"/>
                <a:gd name="connsiteY3" fmla="*/ 73064 h 237668"/>
                <a:gd name="connsiteX4" fmla="*/ -1249 w 456505"/>
                <a:gd name="connsiteY4" fmla="*/ -146 h 237668"/>
                <a:gd name="connsiteX5" fmla="*/ -1179 w 456505"/>
                <a:gd name="connsiteY5" fmla="*/ -958 h 237668"/>
                <a:gd name="connsiteX6" fmla="*/ -1374 w 456505"/>
                <a:gd name="connsiteY6" fmla="*/ -958 h 237668"/>
                <a:gd name="connsiteX7" fmla="*/ -1374 w 456505"/>
                <a:gd name="connsiteY7" fmla="*/ 162666 h 237668"/>
                <a:gd name="connsiteX8" fmla="*/ -1193 w 456505"/>
                <a:gd name="connsiteY8" fmla="*/ 162666 h 237668"/>
                <a:gd name="connsiteX9" fmla="*/ -1249 w 456505"/>
                <a:gd name="connsiteY9" fmla="*/ 163465 h 237668"/>
                <a:gd name="connsiteX10" fmla="*/ 226622 w 456505"/>
                <a:gd name="connsiteY10" fmla="*/ 236710 h 237668"/>
                <a:gd name="connsiteX11" fmla="*/ 454493 w 456505"/>
                <a:gd name="connsiteY11" fmla="*/ 163451 h 237668"/>
                <a:gd name="connsiteX12" fmla="*/ 454437 w 456505"/>
                <a:gd name="connsiteY12" fmla="*/ 162666 h 237668"/>
                <a:gd name="connsiteX13" fmla="*/ 455132 w 456505"/>
                <a:gd name="connsiteY13" fmla="*/ 162666 h 23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668">
                  <a:moveTo>
                    <a:pt x="455125" y="-958"/>
                  </a:moveTo>
                  <a:lnTo>
                    <a:pt x="454430" y="-958"/>
                  </a:lnTo>
                  <a:cubicBezTo>
                    <a:pt x="454430" y="-687"/>
                    <a:pt x="454493" y="-416"/>
                    <a:pt x="454493" y="-146"/>
                  </a:cubicBezTo>
                  <a:cubicBezTo>
                    <a:pt x="454493" y="40281"/>
                    <a:pt x="352474" y="73064"/>
                    <a:pt x="226622" y="73064"/>
                  </a:cubicBezTo>
                  <a:cubicBezTo>
                    <a:pt x="100770" y="73064"/>
                    <a:pt x="-1249" y="40281"/>
                    <a:pt x="-1249" y="-146"/>
                  </a:cubicBezTo>
                  <a:cubicBezTo>
                    <a:pt x="-1249" y="-416"/>
                    <a:pt x="-1193" y="-687"/>
                    <a:pt x="-1179" y="-958"/>
                  </a:cubicBezTo>
                  <a:lnTo>
                    <a:pt x="-1374" y="-958"/>
                  </a:lnTo>
                  <a:lnTo>
                    <a:pt x="-1374" y="162666"/>
                  </a:lnTo>
                  <a:lnTo>
                    <a:pt x="-1193" y="162666"/>
                  </a:lnTo>
                  <a:cubicBezTo>
                    <a:pt x="-1193" y="162666"/>
                    <a:pt x="-1249" y="163222"/>
                    <a:pt x="-1249" y="163465"/>
                  </a:cubicBezTo>
                  <a:cubicBezTo>
                    <a:pt x="-1249" y="203899"/>
                    <a:pt x="100770" y="236710"/>
                    <a:pt x="226622" y="236710"/>
                  </a:cubicBezTo>
                  <a:cubicBezTo>
                    <a:pt x="352474" y="236710"/>
                    <a:pt x="454493" y="203885"/>
                    <a:pt x="454493" y="163451"/>
                  </a:cubicBezTo>
                  <a:cubicBezTo>
                    <a:pt x="454493" y="163201"/>
                    <a:pt x="454444" y="162666"/>
                    <a:pt x="454437" y="162666"/>
                  </a:cubicBezTo>
                  <a:lnTo>
                    <a:pt x="455132" y="162666"/>
                  </a:lnTo>
                  <a:close/>
                </a:path>
              </a:pathLst>
            </a:custGeom>
            <a:noFill/>
            <a:ln w="9525" cap="rnd">
              <a:solidFill>
                <a:srgbClr val="3E3A39"/>
              </a:solidFill>
              <a:prstDash val="solid"/>
              <a:round/>
            </a:ln>
          </p:spPr>
          <p:txBody>
            <a:bodyPr rtlCol="0" anchor="ctr"/>
            <a:lstStyle/>
            <a:p>
              <a:endParaRPr lang="zh-TW" altLang="en-US"/>
            </a:p>
          </p:txBody>
        </p:sp>
        <p:sp>
          <p:nvSpPr>
            <p:cNvPr id="32" name="手繪多邊形: 圖案 31">
              <a:extLst>
                <a:ext uri="{FF2B5EF4-FFF2-40B4-BE49-F238E27FC236}">
                  <a16:creationId xmlns:a16="http://schemas.microsoft.com/office/drawing/2014/main" id="{2CDE3A0C-752C-B9BF-B98C-86949F05752F}"/>
                </a:ext>
              </a:extLst>
            </p:cNvPr>
            <p:cNvSpPr/>
            <p:nvPr/>
          </p:nvSpPr>
          <p:spPr>
            <a:xfrm>
              <a:off x="6497392" y="3769336"/>
              <a:ext cx="456505" cy="238071"/>
            </a:xfrm>
            <a:custGeom>
              <a:avLst/>
              <a:gdLst>
                <a:gd name="connsiteX0" fmla="*/ 455104 w 456505"/>
                <a:gd name="connsiteY0" fmla="*/ -958 h 238071"/>
                <a:gd name="connsiteX1" fmla="*/ 454409 w 456505"/>
                <a:gd name="connsiteY1" fmla="*/ -958 h 238071"/>
                <a:gd name="connsiteX2" fmla="*/ 454493 w 456505"/>
                <a:gd name="connsiteY2" fmla="*/ 77 h 238071"/>
                <a:gd name="connsiteX3" fmla="*/ 226622 w 456505"/>
                <a:gd name="connsiteY3" fmla="*/ 73280 h 238071"/>
                <a:gd name="connsiteX4" fmla="*/ -1249 w 456505"/>
                <a:gd name="connsiteY4" fmla="*/ 77 h 238071"/>
                <a:gd name="connsiteX5" fmla="*/ -1165 w 456505"/>
                <a:gd name="connsiteY5" fmla="*/ -958 h 238071"/>
                <a:gd name="connsiteX6" fmla="*/ -1374 w 456505"/>
                <a:gd name="connsiteY6" fmla="*/ -958 h 238071"/>
                <a:gd name="connsiteX7" fmla="*/ -1374 w 456505"/>
                <a:gd name="connsiteY7" fmla="*/ 163722 h 238071"/>
                <a:gd name="connsiteX8" fmla="*/ -1193 w 456505"/>
                <a:gd name="connsiteY8" fmla="*/ 163722 h 238071"/>
                <a:gd name="connsiteX9" fmla="*/ -1249 w 456505"/>
                <a:gd name="connsiteY9" fmla="*/ 164090 h 238071"/>
                <a:gd name="connsiteX10" fmla="*/ 226622 w 456505"/>
                <a:gd name="connsiteY10" fmla="*/ 237113 h 238071"/>
                <a:gd name="connsiteX11" fmla="*/ 454493 w 456505"/>
                <a:gd name="connsiteY11" fmla="*/ 164153 h 238071"/>
                <a:gd name="connsiteX12" fmla="*/ 454437 w 456505"/>
                <a:gd name="connsiteY12" fmla="*/ 163687 h 238071"/>
                <a:gd name="connsiteX13" fmla="*/ 455132 w 456505"/>
                <a:gd name="connsiteY13" fmla="*/ 163687 h 23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8071">
                  <a:moveTo>
                    <a:pt x="455104" y="-958"/>
                  </a:moveTo>
                  <a:lnTo>
                    <a:pt x="454409" y="-958"/>
                  </a:lnTo>
                  <a:cubicBezTo>
                    <a:pt x="454409" y="-611"/>
                    <a:pt x="454493" y="-264"/>
                    <a:pt x="454493" y="77"/>
                  </a:cubicBezTo>
                  <a:cubicBezTo>
                    <a:pt x="454493" y="40511"/>
                    <a:pt x="352474" y="73280"/>
                    <a:pt x="226622" y="73280"/>
                  </a:cubicBezTo>
                  <a:cubicBezTo>
                    <a:pt x="100770" y="73280"/>
                    <a:pt x="-1249" y="40511"/>
                    <a:pt x="-1249" y="77"/>
                  </a:cubicBezTo>
                  <a:cubicBezTo>
                    <a:pt x="-1249" y="-271"/>
                    <a:pt x="-1179" y="-618"/>
                    <a:pt x="-1165" y="-958"/>
                  </a:cubicBezTo>
                  <a:lnTo>
                    <a:pt x="-1374" y="-958"/>
                  </a:lnTo>
                  <a:lnTo>
                    <a:pt x="-1374" y="163722"/>
                  </a:lnTo>
                  <a:lnTo>
                    <a:pt x="-1193" y="163722"/>
                  </a:lnTo>
                  <a:cubicBezTo>
                    <a:pt x="-1242" y="163840"/>
                    <a:pt x="-1255" y="163965"/>
                    <a:pt x="-1249" y="164090"/>
                  </a:cubicBezTo>
                  <a:cubicBezTo>
                    <a:pt x="-1249" y="204524"/>
                    <a:pt x="100770" y="237113"/>
                    <a:pt x="226622" y="237113"/>
                  </a:cubicBezTo>
                  <a:cubicBezTo>
                    <a:pt x="352474" y="237113"/>
                    <a:pt x="454493" y="204614"/>
                    <a:pt x="454493" y="164153"/>
                  </a:cubicBezTo>
                  <a:cubicBezTo>
                    <a:pt x="454493" y="163993"/>
                    <a:pt x="454479" y="163840"/>
                    <a:pt x="454437" y="163687"/>
                  </a:cubicBezTo>
                  <a:lnTo>
                    <a:pt x="455132" y="163687"/>
                  </a:lnTo>
                  <a:close/>
                </a:path>
              </a:pathLst>
            </a:custGeom>
            <a:noFill/>
            <a:ln w="9525" cap="rnd">
              <a:solidFill>
                <a:srgbClr val="3E3A39"/>
              </a:solidFill>
              <a:prstDash val="solid"/>
              <a:round/>
            </a:ln>
          </p:spPr>
          <p:txBody>
            <a:bodyPr rtlCol="0" anchor="ctr"/>
            <a:lstStyle/>
            <a:p>
              <a:endParaRPr lang="zh-TW" altLang="en-US"/>
            </a:p>
          </p:txBody>
        </p:sp>
        <p:sp>
          <p:nvSpPr>
            <p:cNvPr id="33" name="手繪多邊形: 圖案 32">
              <a:extLst>
                <a:ext uri="{FF2B5EF4-FFF2-40B4-BE49-F238E27FC236}">
                  <a16:creationId xmlns:a16="http://schemas.microsoft.com/office/drawing/2014/main" id="{2D5465A3-670A-10A9-A5C7-98E32FF447F3}"/>
                </a:ext>
              </a:extLst>
            </p:cNvPr>
            <p:cNvSpPr/>
            <p:nvPr/>
          </p:nvSpPr>
          <p:spPr>
            <a:xfrm>
              <a:off x="6497364" y="3605197"/>
              <a:ext cx="456505" cy="237195"/>
            </a:xfrm>
            <a:custGeom>
              <a:avLst/>
              <a:gdLst>
                <a:gd name="connsiteX0" fmla="*/ 455132 w 456505"/>
                <a:gd name="connsiteY0" fmla="*/ -958 h 237195"/>
                <a:gd name="connsiteX1" fmla="*/ 454507 w 456505"/>
                <a:gd name="connsiteY1" fmla="*/ -958 h 237195"/>
                <a:gd name="connsiteX2" fmla="*/ 454507 w 456505"/>
                <a:gd name="connsiteY2" fmla="*/ -771 h 237195"/>
                <a:gd name="connsiteX3" fmla="*/ 226636 w 456505"/>
                <a:gd name="connsiteY3" fmla="*/ 72432 h 237195"/>
                <a:gd name="connsiteX4" fmla="*/ -1235 w 456505"/>
                <a:gd name="connsiteY4" fmla="*/ -771 h 237195"/>
                <a:gd name="connsiteX5" fmla="*/ -1235 w 456505"/>
                <a:gd name="connsiteY5" fmla="*/ -958 h 237195"/>
                <a:gd name="connsiteX6" fmla="*/ -1374 w 456505"/>
                <a:gd name="connsiteY6" fmla="*/ -958 h 237195"/>
                <a:gd name="connsiteX7" fmla="*/ -1374 w 456505"/>
                <a:gd name="connsiteY7" fmla="*/ 162666 h 237195"/>
                <a:gd name="connsiteX8" fmla="*/ -1193 w 456505"/>
                <a:gd name="connsiteY8" fmla="*/ 162666 h 237195"/>
                <a:gd name="connsiteX9" fmla="*/ -1249 w 456505"/>
                <a:gd name="connsiteY9" fmla="*/ 163159 h 237195"/>
                <a:gd name="connsiteX10" fmla="*/ 226622 w 456505"/>
                <a:gd name="connsiteY10" fmla="*/ 236237 h 237195"/>
                <a:gd name="connsiteX11" fmla="*/ 454493 w 456505"/>
                <a:gd name="connsiteY11" fmla="*/ 163215 h 237195"/>
                <a:gd name="connsiteX12" fmla="*/ 454437 w 456505"/>
                <a:gd name="connsiteY12" fmla="*/ 162666 h 237195"/>
                <a:gd name="connsiteX13" fmla="*/ 455132 w 456505"/>
                <a:gd name="connsiteY13" fmla="*/ 162666 h 2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195">
                  <a:moveTo>
                    <a:pt x="455132" y="-958"/>
                  </a:moveTo>
                  <a:lnTo>
                    <a:pt x="454507" y="-958"/>
                  </a:lnTo>
                  <a:cubicBezTo>
                    <a:pt x="454507" y="-896"/>
                    <a:pt x="454507" y="-833"/>
                    <a:pt x="454507" y="-771"/>
                  </a:cubicBezTo>
                  <a:cubicBezTo>
                    <a:pt x="454507" y="39663"/>
                    <a:pt x="352488" y="72432"/>
                    <a:pt x="226636" y="72432"/>
                  </a:cubicBezTo>
                  <a:cubicBezTo>
                    <a:pt x="100784" y="72432"/>
                    <a:pt x="-1235" y="39663"/>
                    <a:pt x="-1235" y="-771"/>
                  </a:cubicBezTo>
                  <a:cubicBezTo>
                    <a:pt x="-1235" y="-833"/>
                    <a:pt x="-1235" y="-896"/>
                    <a:pt x="-1235" y="-958"/>
                  </a:cubicBezTo>
                  <a:lnTo>
                    <a:pt x="-1374" y="-958"/>
                  </a:lnTo>
                  <a:lnTo>
                    <a:pt x="-1374" y="162666"/>
                  </a:lnTo>
                  <a:lnTo>
                    <a:pt x="-1193" y="162666"/>
                  </a:lnTo>
                  <a:cubicBezTo>
                    <a:pt x="-1235" y="162826"/>
                    <a:pt x="-1249" y="162993"/>
                    <a:pt x="-1249" y="163159"/>
                  </a:cubicBezTo>
                  <a:cubicBezTo>
                    <a:pt x="-1249" y="203586"/>
                    <a:pt x="100770" y="236237"/>
                    <a:pt x="226622" y="236237"/>
                  </a:cubicBezTo>
                  <a:cubicBezTo>
                    <a:pt x="352474" y="236237"/>
                    <a:pt x="454493" y="203648"/>
                    <a:pt x="454493" y="163215"/>
                  </a:cubicBezTo>
                  <a:cubicBezTo>
                    <a:pt x="454493" y="163027"/>
                    <a:pt x="454472" y="162847"/>
                    <a:pt x="454437" y="162666"/>
                  </a:cubicBezTo>
                  <a:lnTo>
                    <a:pt x="455132" y="162666"/>
                  </a:lnTo>
                  <a:close/>
                </a:path>
              </a:pathLst>
            </a:custGeom>
            <a:noFill/>
            <a:ln w="9525" cap="rnd">
              <a:solidFill>
                <a:srgbClr val="3E3A39"/>
              </a:solidFill>
              <a:prstDash val="solid"/>
              <a:round/>
            </a:ln>
          </p:spPr>
          <p:txBody>
            <a:bodyPr rtlCol="0" anchor="ctr"/>
            <a:lstStyle/>
            <a:p>
              <a:endParaRPr lang="zh-TW" altLang="en-US"/>
            </a:p>
          </p:txBody>
        </p:sp>
        <p:sp>
          <p:nvSpPr>
            <p:cNvPr id="34" name="手繪多邊形: 圖案 33">
              <a:extLst>
                <a:ext uri="{FF2B5EF4-FFF2-40B4-BE49-F238E27FC236}">
                  <a16:creationId xmlns:a16="http://schemas.microsoft.com/office/drawing/2014/main" id="{15A35B0B-33AB-61E4-719C-AC5CA6E91270}"/>
                </a:ext>
              </a:extLst>
            </p:cNvPr>
            <p:cNvSpPr/>
            <p:nvPr/>
          </p:nvSpPr>
          <p:spPr>
            <a:xfrm>
              <a:off x="6497510" y="3532238"/>
              <a:ext cx="455741" cy="146371"/>
            </a:xfrm>
            <a:custGeom>
              <a:avLst/>
              <a:gdLst>
                <a:gd name="connsiteX0" fmla="*/ 454368 w 455741"/>
                <a:gd name="connsiteY0" fmla="*/ 72210 h 146371"/>
                <a:gd name="connsiteX1" fmla="*/ 226497 w 455741"/>
                <a:gd name="connsiteY1" fmla="*/ 145413 h 146371"/>
                <a:gd name="connsiteX2" fmla="*/ -1374 w 455741"/>
                <a:gd name="connsiteY2" fmla="*/ 72210 h 146371"/>
                <a:gd name="connsiteX3" fmla="*/ 226497 w 455741"/>
                <a:gd name="connsiteY3" fmla="*/ -958 h 146371"/>
                <a:gd name="connsiteX4" fmla="*/ 454368 w 455741"/>
                <a:gd name="connsiteY4" fmla="*/ 72210 h 14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41" h="146371">
                  <a:moveTo>
                    <a:pt x="454368" y="72210"/>
                  </a:moveTo>
                  <a:cubicBezTo>
                    <a:pt x="454368" y="112643"/>
                    <a:pt x="352349" y="145413"/>
                    <a:pt x="226497" y="145413"/>
                  </a:cubicBezTo>
                  <a:cubicBezTo>
                    <a:pt x="100645" y="145413"/>
                    <a:pt x="-1374" y="112643"/>
                    <a:pt x="-1374" y="72210"/>
                  </a:cubicBezTo>
                  <a:cubicBezTo>
                    <a:pt x="-1374" y="31776"/>
                    <a:pt x="100645" y="-958"/>
                    <a:pt x="226497" y="-958"/>
                  </a:cubicBezTo>
                  <a:cubicBezTo>
                    <a:pt x="352349" y="-958"/>
                    <a:pt x="454368" y="31783"/>
                    <a:pt x="454368" y="72210"/>
                  </a:cubicBezTo>
                  <a:close/>
                </a:path>
              </a:pathLst>
            </a:custGeom>
            <a:noFill/>
            <a:ln w="9525" cap="rnd">
              <a:solidFill>
                <a:srgbClr val="3E3A39"/>
              </a:solidFill>
              <a:prstDash val="solid"/>
              <a:round/>
            </a:ln>
          </p:spPr>
          <p:txBody>
            <a:bodyPr rtlCol="0" anchor="ctr"/>
            <a:lstStyle/>
            <a:p>
              <a:endParaRPr lang="zh-TW" altLang="en-US"/>
            </a:p>
          </p:txBody>
        </p:sp>
      </p:grpSp>
      <p:grpSp>
        <p:nvGrpSpPr>
          <p:cNvPr id="35" name="圖形 24">
            <a:extLst>
              <a:ext uri="{FF2B5EF4-FFF2-40B4-BE49-F238E27FC236}">
                <a16:creationId xmlns:a16="http://schemas.microsoft.com/office/drawing/2014/main" id="{78C378F8-1362-1B90-0E3D-BA8B028C5063}"/>
              </a:ext>
            </a:extLst>
          </p:cNvPr>
          <p:cNvGrpSpPr/>
          <p:nvPr/>
        </p:nvGrpSpPr>
        <p:grpSpPr>
          <a:xfrm>
            <a:off x="7609249" y="3458886"/>
            <a:ext cx="456533" cy="639398"/>
            <a:chOff x="7200096" y="3532238"/>
            <a:chExt cx="456533" cy="639398"/>
          </a:xfrm>
          <a:noFill/>
        </p:grpSpPr>
        <p:sp>
          <p:nvSpPr>
            <p:cNvPr id="36" name="手繪多邊形: 圖案 35">
              <a:extLst>
                <a:ext uri="{FF2B5EF4-FFF2-40B4-BE49-F238E27FC236}">
                  <a16:creationId xmlns:a16="http://schemas.microsoft.com/office/drawing/2014/main" id="{66781A1B-E46B-1AB1-011A-950FCEFFE864}"/>
                </a:ext>
              </a:extLst>
            </p:cNvPr>
            <p:cNvSpPr/>
            <p:nvPr/>
          </p:nvSpPr>
          <p:spPr>
            <a:xfrm>
              <a:off x="7200103" y="3933968"/>
              <a:ext cx="456505" cy="237668"/>
            </a:xfrm>
            <a:custGeom>
              <a:avLst/>
              <a:gdLst>
                <a:gd name="connsiteX0" fmla="*/ 455125 w 456505"/>
                <a:gd name="connsiteY0" fmla="*/ -958 h 237668"/>
                <a:gd name="connsiteX1" fmla="*/ 454430 w 456505"/>
                <a:gd name="connsiteY1" fmla="*/ -958 h 237668"/>
                <a:gd name="connsiteX2" fmla="*/ 454493 w 456505"/>
                <a:gd name="connsiteY2" fmla="*/ -146 h 237668"/>
                <a:gd name="connsiteX3" fmla="*/ 226622 w 456505"/>
                <a:gd name="connsiteY3" fmla="*/ 73064 h 237668"/>
                <a:gd name="connsiteX4" fmla="*/ -1249 w 456505"/>
                <a:gd name="connsiteY4" fmla="*/ -146 h 237668"/>
                <a:gd name="connsiteX5" fmla="*/ -1179 w 456505"/>
                <a:gd name="connsiteY5" fmla="*/ -958 h 237668"/>
                <a:gd name="connsiteX6" fmla="*/ -1374 w 456505"/>
                <a:gd name="connsiteY6" fmla="*/ -958 h 237668"/>
                <a:gd name="connsiteX7" fmla="*/ -1374 w 456505"/>
                <a:gd name="connsiteY7" fmla="*/ 162666 h 237668"/>
                <a:gd name="connsiteX8" fmla="*/ -1193 w 456505"/>
                <a:gd name="connsiteY8" fmla="*/ 162666 h 237668"/>
                <a:gd name="connsiteX9" fmla="*/ -1249 w 456505"/>
                <a:gd name="connsiteY9" fmla="*/ 163465 h 237668"/>
                <a:gd name="connsiteX10" fmla="*/ 226622 w 456505"/>
                <a:gd name="connsiteY10" fmla="*/ 236710 h 237668"/>
                <a:gd name="connsiteX11" fmla="*/ 454493 w 456505"/>
                <a:gd name="connsiteY11" fmla="*/ 163451 h 237668"/>
                <a:gd name="connsiteX12" fmla="*/ 454437 w 456505"/>
                <a:gd name="connsiteY12" fmla="*/ 162666 h 237668"/>
                <a:gd name="connsiteX13" fmla="*/ 455132 w 456505"/>
                <a:gd name="connsiteY13" fmla="*/ 162666 h 23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668">
                  <a:moveTo>
                    <a:pt x="455125" y="-958"/>
                  </a:moveTo>
                  <a:lnTo>
                    <a:pt x="454430" y="-958"/>
                  </a:lnTo>
                  <a:cubicBezTo>
                    <a:pt x="454430" y="-687"/>
                    <a:pt x="454493" y="-416"/>
                    <a:pt x="454493" y="-146"/>
                  </a:cubicBezTo>
                  <a:cubicBezTo>
                    <a:pt x="454493" y="40281"/>
                    <a:pt x="352474" y="73064"/>
                    <a:pt x="226622" y="73064"/>
                  </a:cubicBezTo>
                  <a:cubicBezTo>
                    <a:pt x="100770" y="73064"/>
                    <a:pt x="-1249" y="40281"/>
                    <a:pt x="-1249" y="-146"/>
                  </a:cubicBezTo>
                  <a:cubicBezTo>
                    <a:pt x="-1249" y="-416"/>
                    <a:pt x="-1193" y="-687"/>
                    <a:pt x="-1179" y="-958"/>
                  </a:cubicBezTo>
                  <a:lnTo>
                    <a:pt x="-1374" y="-958"/>
                  </a:lnTo>
                  <a:lnTo>
                    <a:pt x="-1374" y="162666"/>
                  </a:lnTo>
                  <a:lnTo>
                    <a:pt x="-1193" y="162666"/>
                  </a:lnTo>
                  <a:cubicBezTo>
                    <a:pt x="-1193" y="162666"/>
                    <a:pt x="-1249" y="163222"/>
                    <a:pt x="-1249" y="163465"/>
                  </a:cubicBezTo>
                  <a:cubicBezTo>
                    <a:pt x="-1249" y="203899"/>
                    <a:pt x="100770" y="236710"/>
                    <a:pt x="226622" y="236710"/>
                  </a:cubicBezTo>
                  <a:cubicBezTo>
                    <a:pt x="352474" y="236710"/>
                    <a:pt x="454493" y="203885"/>
                    <a:pt x="454493" y="163451"/>
                  </a:cubicBezTo>
                  <a:cubicBezTo>
                    <a:pt x="454493" y="163201"/>
                    <a:pt x="454444" y="162666"/>
                    <a:pt x="454437" y="162666"/>
                  </a:cubicBezTo>
                  <a:lnTo>
                    <a:pt x="455132" y="162666"/>
                  </a:lnTo>
                  <a:close/>
                </a:path>
              </a:pathLst>
            </a:custGeom>
            <a:noFill/>
            <a:ln w="9525" cap="rnd">
              <a:solidFill>
                <a:srgbClr val="3E3A39"/>
              </a:solidFill>
              <a:prstDash val="solid"/>
              <a:round/>
            </a:ln>
          </p:spPr>
          <p:txBody>
            <a:bodyPr rtlCol="0" anchor="ctr"/>
            <a:lstStyle/>
            <a:p>
              <a:endParaRPr lang="zh-TW" altLang="en-US"/>
            </a:p>
          </p:txBody>
        </p:sp>
        <p:sp>
          <p:nvSpPr>
            <p:cNvPr id="37" name="手繪多邊形: 圖案 36">
              <a:extLst>
                <a:ext uri="{FF2B5EF4-FFF2-40B4-BE49-F238E27FC236}">
                  <a16:creationId xmlns:a16="http://schemas.microsoft.com/office/drawing/2014/main" id="{C208814C-98D9-3EB8-FD01-AD10DDFCC8A8}"/>
                </a:ext>
              </a:extLst>
            </p:cNvPr>
            <p:cNvSpPr/>
            <p:nvPr/>
          </p:nvSpPr>
          <p:spPr>
            <a:xfrm>
              <a:off x="7200124" y="3769336"/>
              <a:ext cx="456505" cy="238071"/>
            </a:xfrm>
            <a:custGeom>
              <a:avLst/>
              <a:gdLst>
                <a:gd name="connsiteX0" fmla="*/ 455104 w 456505"/>
                <a:gd name="connsiteY0" fmla="*/ -958 h 238071"/>
                <a:gd name="connsiteX1" fmla="*/ 454409 w 456505"/>
                <a:gd name="connsiteY1" fmla="*/ -958 h 238071"/>
                <a:gd name="connsiteX2" fmla="*/ 454493 w 456505"/>
                <a:gd name="connsiteY2" fmla="*/ 77 h 238071"/>
                <a:gd name="connsiteX3" fmla="*/ 226622 w 456505"/>
                <a:gd name="connsiteY3" fmla="*/ 73280 h 238071"/>
                <a:gd name="connsiteX4" fmla="*/ -1249 w 456505"/>
                <a:gd name="connsiteY4" fmla="*/ 77 h 238071"/>
                <a:gd name="connsiteX5" fmla="*/ -1165 w 456505"/>
                <a:gd name="connsiteY5" fmla="*/ -958 h 238071"/>
                <a:gd name="connsiteX6" fmla="*/ -1374 w 456505"/>
                <a:gd name="connsiteY6" fmla="*/ -958 h 238071"/>
                <a:gd name="connsiteX7" fmla="*/ -1374 w 456505"/>
                <a:gd name="connsiteY7" fmla="*/ 163722 h 238071"/>
                <a:gd name="connsiteX8" fmla="*/ -1193 w 456505"/>
                <a:gd name="connsiteY8" fmla="*/ 163722 h 238071"/>
                <a:gd name="connsiteX9" fmla="*/ -1249 w 456505"/>
                <a:gd name="connsiteY9" fmla="*/ 164090 h 238071"/>
                <a:gd name="connsiteX10" fmla="*/ 226622 w 456505"/>
                <a:gd name="connsiteY10" fmla="*/ 237113 h 238071"/>
                <a:gd name="connsiteX11" fmla="*/ 454493 w 456505"/>
                <a:gd name="connsiteY11" fmla="*/ 164153 h 238071"/>
                <a:gd name="connsiteX12" fmla="*/ 454437 w 456505"/>
                <a:gd name="connsiteY12" fmla="*/ 163687 h 238071"/>
                <a:gd name="connsiteX13" fmla="*/ 455132 w 456505"/>
                <a:gd name="connsiteY13" fmla="*/ 163687 h 23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8071">
                  <a:moveTo>
                    <a:pt x="455104" y="-958"/>
                  </a:moveTo>
                  <a:lnTo>
                    <a:pt x="454409" y="-958"/>
                  </a:lnTo>
                  <a:cubicBezTo>
                    <a:pt x="454409" y="-611"/>
                    <a:pt x="454493" y="-264"/>
                    <a:pt x="454493" y="77"/>
                  </a:cubicBezTo>
                  <a:cubicBezTo>
                    <a:pt x="454493" y="40511"/>
                    <a:pt x="352474" y="73280"/>
                    <a:pt x="226622" y="73280"/>
                  </a:cubicBezTo>
                  <a:cubicBezTo>
                    <a:pt x="100770" y="73280"/>
                    <a:pt x="-1249" y="40511"/>
                    <a:pt x="-1249" y="77"/>
                  </a:cubicBezTo>
                  <a:cubicBezTo>
                    <a:pt x="-1249" y="-271"/>
                    <a:pt x="-1179" y="-618"/>
                    <a:pt x="-1165" y="-958"/>
                  </a:cubicBezTo>
                  <a:lnTo>
                    <a:pt x="-1374" y="-958"/>
                  </a:lnTo>
                  <a:lnTo>
                    <a:pt x="-1374" y="163722"/>
                  </a:lnTo>
                  <a:lnTo>
                    <a:pt x="-1193" y="163722"/>
                  </a:lnTo>
                  <a:cubicBezTo>
                    <a:pt x="-1242" y="163840"/>
                    <a:pt x="-1255" y="163965"/>
                    <a:pt x="-1249" y="164090"/>
                  </a:cubicBezTo>
                  <a:cubicBezTo>
                    <a:pt x="-1249" y="204524"/>
                    <a:pt x="100770" y="237113"/>
                    <a:pt x="226622" y="237113"/>
                  </a:cubicBezTo>
                  <a:cubicBezTo>
                    <a:pt x="352474" y="237113"/>
                    <a:pt x="454493" y="204614"/>
                    <a:pt x="454493" y="164153"/>
                  </a:cubicBezTo>
                  <a:cubicBezTo>
                    <a:pt x="454493" y="163993"/>
                    <a:pt x="454479" y="163840"/>
                    <a:pt x="454437" y="163687"/>
                  </a:cubicBezTo>
                  <a:lnTo>
                    <a:pt x="455132" y="163687"/>
                  </a:lnTo>
                  <a:close/>
                </a:path>
              </a:pathLst>
            </a:custGeom>
            <a:noFill/>
            <a:ln w="9525" cap="rnd">
              <a:solidFill>
                <a:srgbClr val="3E3A39"/>
              </a:solidFill>
              <a:prstDash val="solid"/>
              <a:round/>
            </a:ln>
          </p:spPr>
          <p:txBody>
            <a:bodyPr rtlCol="0" anchor="ctr"/>
            <a:lstStyle/>
            <a:p>
              <a:endParaRPr lang="zh-TW" altLang="en-US"/>
            </a:p>
          </p:txBody>
        </p:sp>
        <p:sp>
          <p:nvSpPr>
            <p:cNvPr id="38" name="手繪多邊形: 圖案 37">
              <a:extLst>
                <a:ext uri="{FF2B5EF4-FFF2-40B4-BE49-F238E27FC236}">
                  <a16:creationId xmlns:a16="http://schemas.microsoft.com/office/drawing/2014/main" id="{424636F8-C6A9-98A2-15A5-65B09EC0AB89}"/>
                </a:ext>
              </a:extLst>
            </p:cNvPr>
            <p:cNvSpPr/>
            <p:nvPr/>
          </p:nvSpPr>
          <p:spPr>
            <a:xfrm>
              <a:off x="7200096" y="3605197"/>
              <a:ext cx="456505" cy="237195"/>
            </a:xfrm>
            <a:custGeom>
              <a:avLst/>
              <a:gdLst>
                <a:gd name="connsiteX0" fmla="*/ 455132 w 456505"/>
                <a:gd name="connsiteY0" fmla="*/ -958 h 237195"/>
                <a:gd name="connsiteX1" fmla="*/ 454507 w 456505"/>
                <a:gd name="connsiteY1" fmla="*/ -958 h 237195"/>
                <a:gd name="connsiteX2" fmla="*/ 454507 w 456505"/>
                <a:gd name="connsiteY2" fmla="*/ -771 h 237195"/>
                <a:gd name="connsiteX3" fmla="*/ 226636 w 456505"/>
                <a:gd name="connsiteY3" fmla="*/ 72432 h 237195"/>
                <a:gd name="connsiteX4" fmla="*/ -1235 w 456505"/>
                <a:gd name="connsiteY4" fmla="*/ -771 h 237195"/>
                <a:gd name="connsiteX5" fmla="*/ -1235 w 456505"/>
                <a:gd name="connsiteY5" fmla="*/ -958 h 237195"/>
                <a:gd name="connsiteX6" fmla="*/ -1374 w 456505"/>
                <a:gd name="connsiteY6" fmla="*/ -958 h 237195"/>
                <a:gd name="connsiteX7" fmla="*/ -1374 w 456505"/>
                <a:gd name="connsiteY7" fmla="*/ 162666 h 237195"/>
                <a:gd name="connsiteX8" fmla="*/ -1193 w 456505"/>
                <a:gd name="connsiteY8" fmla="*/ 162666 h 237195"/>
                <a:gd name="connsiteX9" fmla="*/ -1249 w 456505"/>
                <a:gd name="connsiteY9" fmla="*/ 163159 h 237195"/>
                <a:gd name="connsiteX10" fmla="*/ 226622 w 456505"/>
                <a:gd name="connsiteY10" fmla="*/ 236237 h 237195"/>
                <a:gd name="connsiteX11" fmla="*/ 454493 w 456505"/>
                <a:gd name="connsiteY11" fmla="*/ 163215 h 237195"/>
                <a:gd name="connsiteX12" fmla="*/ 454437 w 456505"/>
                <a:gd name="connsiteY12" fmla="*/ 162666 h 237195"/>
                <a:gd name="connsiteX13" fmla="*/ 455132 w 456505"/>
                <a:gd name="connsiteY13" fmla="*/ 162666 h 2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195">
                  <a:moveTo>
                    <a:pt x="455132" y="-958"/>
                  </a:moveTo>
                  <a:lnTo>
                    <a:pt x="454507" y="-958"/>
                  </a:lnTo>
                  <a:cubicBezTo>
                    <a:pt x="454507" y="-896"/>
                    <a:pt x="454507" y="-833"/>
                    <a:pt x="454507" y="-771"/>
                  </a:cubicBezTo>
                  <a:cubicBezTo>
                    <a:pt x="454507" y="39663"/>
                    <a:pt x="352488" y="72432"/>
                    <a:pt x="226636" y="72432"/>
                  </a:cubicBezTo>
                  <a:cubicBezTo>
                    <a:pt x="100784" y="72432"/>
                    <a:pt x="-1235" y="39663"/>
                    <a:pt x="-1235" y="-771"/>
                  </a:cubicBezTo>
                  <a:cubicBezTo>
                    <a:pt x="-1235" y="-833"/>
                    <a:pt x="-1235" y="-896"/>
                    <a:pt x="-1235" y="-958"/>
                  </a:cubicBezTo>
                  <a:lnTo>
                    <a:pt x="-1374" y="-958"/>
                  </a:lnTo>
                  <a:lnTo>
                    <a:pt x="-1374" y="162666"/>
                  </a:lnTo>
                  <a:lnTo>
                    <a:pt x="-1193" y="162666"/>
                  </a:lnTo>
                  <a:cubicBezTo>
                    <a:pt x="-1235" y="162826"/>
                    <a:pt x="-1249" y="162993"/>
                    <a:pt x="-1249" y="163159"/>
                  </a:cubicBezTo>
                  <a:cubicBezTo>
                    <a:pt x="-1249" y="203586"/>
                    <a:pt x="100770" y="236237"/>
                    <a:pt x="226622" y="236237"/>
                  </a:cubicBezTo>
                  <a:cubicBezTo>
                    <a:pt x="352474" y="236237"/>
                    <a:pt x="454493" y="203648"/>
                    <a:pt x="454493" y="163215"/>
                  </a:cubicBezTo>
                  <a:cubicBezTo>
                    <a:pt x="454493" y="163027"/>
                    <a:pt x="454472" y="162847"/>
                    <a:pt x="454437" y="162666"/>
                  </a:cubicBezTo>
                  <a:lnTo>
                    <a:pt x="455132" y="162666"/>
                  </a:lnTo>
                  <a:close/>
                </a:path>
              </a:pathLst>
            </a:custGeom>
            <a:noFill/>
            <a:ln w="9525" cap="rnd">
              <a:solidFill>
                <a:srgbClr val="3E3A39"/>
              </a:solidFill>
              <a:prstDash val="solid"/>
              <a:round/>
            </a:ln>
          </p:spPr>
          <p:txBody>
            <a:bodyPr rtlCol="0" anchor="ctr"/>
            <a:lstStyle/>
            <a:p>
              <a:endParaRPr lang="zh-TW" altLang="en-US"/>
            </a:p>
          </p:txBody>
        </p:sp>
        <p:sp>
          <p:nvSpPr>
            <p:cNvPr id="39" name="手繪多邊形: 圖案 38">
              <a:extLst>
                <a:ext uri="{FF2B5EF4-FFF2-40B4-BE49-F238E27FC236}">
                  <a16:creationId xmlns:a16="http://schemas.microsoft.com/office/drawing/2014/main" id="{AC714B57-65B6-60EC-1C58-8F21E4B64034}"/>
                </a:ext>
              </a:extLst>
            </p:cNvPr>
            <p:cNvSpPr/>
            <p:nvPr/>
          </p:nvSpPr>
          <p:spPr>
            <a:xfrm>
              <a:off x="7200242" y="3532238"/>
              <a:ext cx="455741" cy="146371"/>
            </a:xfrm>
            <a:custGeom>
              <a:avLst/>
              <a:gdLst>
                <a:gd name="connsiteX0" fmla="*/ 454368 w 455741"/>
                <a:gd name="connsiteY0" fmla="*/ 72210 h 146371"/>
                <a:gd name="connsiteX1" fmla="*/ 226497 w 455741"/>
                <a:gd name="connsiteY1" fmla="*/ 145413 h 146371"/>
                <a:gd name="connsiteX2" fmla="*/ -1374 w 455741"/>
                <a:gd name="connsiteY2" fmla="*/ 72210 h 146371"/>
                <a:gd name="connsiteX3" fmla="*/ 226497 w 455741"/>
                <a:gd name="connsiteY3" fmla="*/ -958 h 146371"/>
                <a:gd name="connsiteX4" fmla="*/ 454368 w 455741"/>
                <a:gd name="connsiteY4" fmla="*/ 72210 h 14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41" h="146371">
                  <a:moveTo>
                    <a:pt x="454368" y="72210"/>
                  </a:moveTo>
                  <a:cubicBezTo>
                    <a:pt x="454368" y="112643"/>
                    <a:pt x="352349" y="145413"/>
                    <a:pt x="226497" y="145413"/>
                  </a:cubicBezTo>
                  <a:cubicBezTo>
                    <a:pt x="100645" y="145413"/>
                    <a:pt x="-1374" y="112643"/>
                    <a:pt x="-1374" y="72210"/>
                  </a:cubicBezTo>
                  <a:cubicBezTo>
                    <a:pt x="-1374" y="31776"/>
                    <a:pt x="100645" y="-958"/>
                    <a:pt x="226497" y="-958"/>
                  </a:cubicBezTo>
                  <a:cubicBezTo>
                    <a:pt x="352349" y="-958"/>
                    <a:pt x="454368" y="31783"/>
                    <a:pt x="454368" y="72210"/>
                  </a:cubicBezTo>
                  <a:close/>
                </a:path>
              </a:pathLst>
            </a:custGeom>
            <a:noFill/>
            <a:ln w="9525" cap="rnd">
              <a:solidFill>
                <a:srgbClr val="3E3A39"/>
              </a:solidFill>
              <a:prstDash val="solid"/>
              <a:round/>
            </a:ln>
          </p:spPr>
          <p:txBody>
            <a:bodyPr rtlCol="0" anchor="ctr"/>
            <a:lstStyle/>
            <a:p>
              <a:endParaRPr lang="zh-TW" altLang="en-US"/>
            </a:p>
          </p:txBody>
        </p:sp>
      </p:grpSp>
      <p:cxnSp>
        <p:nvCxnSpPr>
          <p:cNvPr id="27" name="直線接點 26">
            <a:extLst>
              <a:ext uri="{FF2B5EF4-FFF2-40B4-BE49-F238E27FC236}">
                <a16:creationId xmlns:a16="http://schemas.microsoft.com/office/drawing/2014/main" id="{297455CC-3B3B-D5D1-6D3F-32266A1C0AF7}"/>
              </a:ext>
            </a:extLst>
          </p:cNvPr>
          <p:cNvCxnSpPr>
            <a:cxnSpLocks/>
          </p:cNvCxnSpPr>
          <p:nvPr/>
        </p:nvCxnSpPr>
        <p:spPr>
          <a:xfrm>
            <a:off x="7364100" y="3778485"/>
            <a:ext cx="244128" cy="0"/>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29" name="圖片 28">
            <a:extLst>
              <a:ext uri="{FF2B5EF4-FFF2-40B4-BE49-F238E27FC236}">
                <a16:creationId xmlns:a16="http://schemas.microsoft.com/office/drawing/2014/main" id="{AF91A8C7-50F7-9E68-6040-559CB004A28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5403" y="888812"/>
            <a:ext cx="900000" cy="9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0873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BD361D-2A5B-4C83-9A84-9A3820B86020}"/>
              </a:ext>
            </a:extLst>
          </p:cNvPr>
          <p:cNvSpPr>
            <a:spLocks noGrp="1"/>
          </p:cNvSpPr>
          <p:nvPr>
            <p:ph type="title"/>
          </p:nvPr>
        </p:nvSpPr>
        <p:spPr/>
        <p:txBody>
          <a:bodyPr/>
          <a:lstStyle/>
          <a:p>
            <a:r>
              <a:rPr lang="en-US" altLang="zh-TW" sz="2800">
                <a:latin typeface="Arial" panose="020B0604020202020204" pitchFamily="34" charset="0"/>
                <a:ea typeface="微軟正黑體" panose="020B0604030504040204" pitchFamily="34" charset="-120"/>
                <a:sym typeface="Arial" panose="020B0604020202020204" pitchFamily="34" charset="0"/>
              </a:rPr>
              <a:t>Compatible with a huge amount of camera models</a:t>
            </a:r>
            <a:endParaRPr lang="zh-TW" sz="2800">
              <a:latin typeface="Arial" panose="020B0604020202020204" pitchFamily="34" charset="0"/>
              <a:ea typeface="微軟正黑體" panose="020B0604030504040204" pitchFamily="34" charset="-120"/>
              <a:sym typeface="Arial" panose="020B0604020202020204" pitchFamily="34" charset="0"/>
            </a:endParaRPr>
          </a:p>
        </p:txBody>
      </p:sp>
      <p:sp>
        <p:nvSpPr>
          <p:cNvPr id="3" name="Google Shape;253;p31">
            <a:extLst>
              <a:ext uri="{FF2B5EF4-FFF2-40B4-BE49-F238E27FC236}">
                <a16:creationId xmlns:a16="http://schemas.microsoft.com/office/drawing/2014/main" id="{0907B73D-1BF4-4485-9BC2-80A66557BE43}"/>
              </a:ext>
            </a:extLst>
          </p:cNvPr>
          <p:cNvSpPr/>
          <p:nvPr/>
        </p:nvSpPr>
        <p:spPr>
          <a:xfrm>
            <a:off x="3151409" y="1402490"/>
            <a:ext cx="2701488" cy="2805600"/>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74492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Google Shape;256;p31" descr="PLC Based Industrial Automation in Bangladesh - PLC Bangladesh">
            <a:extLst>
              <a:ext uri="{FF2B5EF4-FFF2-40B4-BE49-F238E27FC236}">
                <a16:creationId xmlns:a16="http://schemas.microsoft.com/office/drawing/2014/main" id="{EF4A1EAB-F8D9-4CEE-9312-E0CD052D500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24646" r="16935" b="32791"/>
          <a:stretch/>
        </p:blipFill>
        <p:spPr>
          <a:xfrm>
            <a:off x="3181063" y="2285730"/>
            <a:ext cx="2643065" cy="1854261"/>
          </a:xfrm>
          <a:prstGeom prst="rect">
            <a:avLst/>
          </a:prstGeom>
          <a:noFill/>
          <a:ln>
            <a:noFill/>
          </a:ln>
        </p:spPr>
      </p:pic>
      <p:sp>
        <p:nvSpPr>
          <p:cNvPr id="6" name="Google Shape;257;p31">
            <a:extLst>
              <a:ext uri="{FF2B5EF4-FFF2-40B4-BE49-F238E27FC236}">
                <a16:creationId xmlns:a16="http://schemas.microsoft.com/office/drawing/2014/main" id="{1CDF72E1-9C9B-4B1B-87E6-0ACC36B01084}"/>
              </a:ext>
            </a:extLst>
          </p:cNvPr>
          <p:cNvSpPr/>
          <p:nvPr/>
        </p:nvSpPr>
        <p:spPr>
          <a:xfrm>
            <a:off x="210898" y="1402490"/>
            <a:ext cx="2766000" cy="2805600"/>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74492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Google Shape;258;p31">
            <a:extLst>
              <a:ext uri="{FF2B5EF4-FFF2-40B4-BE49-F238E27FC236}">
                <a16:creationId xmlns:a16="http://schemas.microsoft.com/office/drawing/2014/main" id="{C9CF1994-9D49-4DC5-8EF7-DE9E21C129CC}"/>
              </a:ext>
            </a:extLst>
          </p:cNvPr>
          <p:cNvSpPr/>
          <p:nvPr/>
        </p:nvSpPr>
        <p:spPr>
          <a:xfrm>
            <a:off x="210874" y="1015316"/>
            <a:ext cx="2766000" cy="399300"/>
          </a:xfrm>
          <a:prstGeom prst="rect">
            <a:avLst/>
          </a:prstGeom>
          <a:solidFill>
            <a:srgbClr val="744922"/>
          </a:solidFill>
          <a:ln w="38100" cap="flat" cmpd="sng">
            <a:solidFill>
              <a:srgbClr val="74492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US" altLang="zh-TW" b="1">
                <a:solidFill>
                  <a:schemeClr val="accent1"/>
                </a:solidFill>
                <a:latin typeface="Arial" panose="020B0604020202020204" pitchFamily="34" charset="0"/>
                <a:ea typeface="微軟正黑體" panose="020B0604030504040204" pitchFamily="34" charset="-120"/>
                <a:cs typeface="Calibri"/>
                <a:sym typeface="Arial" panose="020B0604020202020204" pitchFamily="34" charset="0"/>
              </a:rPr>
              <a:t>Over 180 Brands​</a:t>
            </a:r>
          </a:p>
        </p:txBody>
      </p:sp>
      <p:pic>
        <p:nvPicPr>
          <p:cNvPr id="8" name="Google Shape;259;p31">
            <a:extLst>
              <a:ext uri="{FF2B5EF4-FFF2-40B4-BE49-F238E27FC236}">
                <a16:creationId xmlns:a16="http://schemas.microsoft.com/office/drawing/2014/main" id="{A29FD50A-0C29-468B-B1EC-DFA93D1FA2C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19542" y="1417227"/>
            <a:ext cx="2189401" cy="836351"/>
          </a:xfrm>
          <a:prstGeom prst="rect">
            <a:avLst/>
          </a:prstGeom>
          <a:noFill/>
          <a:ln>
            <a:noFill/>
          </a:ln>
        </p:spPr>
      </p:pic>
      <p:pic>
        <p:nvPicPr>
          <p:cNvPr id="9" name="Google Shape;260;p31">
            <a:extLst>
              <a:ext uri="{FF2B5EF4-FFF2-40B4-BE49-F238E27FC236}">
                <a16:creationId xmlns:a16="http://schemas.microsoft.com/office/drawing/2014/main" id="{FD2780A8-CDCA-4EA5-92EA-2295E98ABCA8}"/>
              </a:ext>
            </a:extLst>
          </p:cNvPr>
          <p:cNvPicPr preferRelativeResize="0"/>
          <p:nvPr/>
        </p:nvPicPr>
        <p:blipFill rotWithShape="1">
          <a:blip r:embed="rId5">
            <a:alphaModFix/>
          </a:blip>
          <a:srcRect/>
          <a:stretch/>
        </p:blipFill>
        <p:spPr>
          <a:xfrm>
            <a:off x="1836589" y="2133775"/>
            <a:ext cx="744051" cy="303911"/>
          </a:xfrm>
          <a:prstGeom prst="rect">
            <a:avLst/>
          </a:prstGeom>
          <a:noFill/>
          <a:ln>
            <a:noFill/>
          </a:ln>
        </p:spPr>
      </p:pic>
      <p:pic>
        <p:nvPicPr>
          <p:cNvPr id="10" name="Google Shape;261;p31">
            <a:extLst>
              <a:ext uri="{FF2B5EF4-FFF2-40B4-BE49-F238E27FC236}">
                <a16:creationId xmlns:a16="http://schemas.microsoft.com/office/drawing/2014/main" id="{32E0194F-AA9B-4080-839D-01B2D5D631F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7446" y="3194160"/>
            <a:ext cx="986550" cy="197310"/>
          </a:xfrm>
          <a:prstGeom prst="rect">
            <a:avLst/>
          </a:prstGeom>
          <a:noFill/>
          <a:ln>
            <a:noFill/>
          </a:ln>
        </p:spPr>
      </p:pic>
      <p:pic>
        <p:nvPicPr>
          <p:cNvPr id="11" name="Google Shape;262;p31">
            <a:extLst>
              <a:ext uri="{FF2B5EF4-FFF2-40B4-BE49-F238E27FC236}">
                <a16:creationId xmlns:a16="http://schemas.microsoft.com/office/drawing/2014/main" id="{F53B44B1-EB80-4153-9D38-D3349BEC1D8C}"/>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t="19264" b="15144"/>
          <a:stretch/>
        </p:blipFill>
        <p:spPr>
          <a:xfrm>
            <a:off x="1817869" y="3186738"/>
            <a:ext cx="781493" cy="307479"/>
          </a:xfrm>
          <a:prstGeom prst="rect">
            <a:avLst/>
          </a:prstGeom>
          <a:noFill/>
          <a:ln>
            <a:noFill/>
          </a:ln>
        </p:spPr>
      </p:pic>
      <p:pic>
        <p:nvPicPr>
          <p:cNvPr id="12" name="Google Shape;263;p31">
            <a:extLst>
              <a:ext uri="{FF2B5EF4-FFF2-40B4-BE49-F238E27FC236}">
                <a16:creationId xmlns:a16="http://schemas.microsoft.com/office/drawing/2014/main" id="{F398083D-CA9E-442E-8ADD-497C342A1AE7}"/>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t="35885" b="35423"/>
          <a:stretch/>
        </p:blipFill>
        <p:spPr>
          <a:xfrm>
            <a:off x="1817869" y="2700104"/>
            <a:ext cx="781492" cy="224216"/>
          </a:xfrm>
          <a:prstGeom prst="rect">
            <a:avLst/>
          </a:prstGeom>
          <a:noFill/>
          <a:ln>
            <a:noFill/>
          </a:ln>
        </p:spPr>
      </p:pic>
      <p:pic>
        <p:nvPicPr>
          <p:cNvPr id="13" name="Google Shape;264;p31">
            <a:extLst>
              <a:ext uri="{FF2B5EF4-FFF2-40B4-BE49-F238E27FC236}">
                <a16:creationId xmlns:a16="http://schemas.microsoft.com/office/drawing/2014/main" id="{94F8B00C-ACEC-47A4-9AB6-8B0CC509F047}"/>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t="40416" b="39575"/>
          <a:stretch/>
        </p:blipFill>
        <p:spPr>
          <a:xfrm>
            <a:off x="477446" y="2152364"/>
            <a:ext cx="1007098" cy="201483"/>
          </a:xfrm>
          <a:prstGeom prst="rect">
            <a:avLst/>
          </a:prstGeom>
          <a:noFill/>
          <a:ln>
            <a:noFill/>
          </a:ln>
        </p:spPr>
      </p:pic>
      <p:pic>
        <p:nvPicPr>
          <p:cNvPr id="14" name="Google Shape;265;p31">
            <a:extLst>
              <a:ext uri="{FF2B5EF4-FFF2-40B4-BE49-F238E27FC236}">
                <a16:creationId xmlns:a16="http://schemas.microsoft.com/office/drawing/2014/main" id="{5FE031D7-E5EA-4206-A90D-73B3F0B6CE01}"/>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27519" y="1576934"/>
            <a:ext cx="945361" cy="230064"/>
          </a:xfrm>
          <a:prstGeom prst="rect">
            <a:avLst/>
          </a:prstGeom>
          <a:noFill/>
          <a:ln>
            <a:noFill/>
          </a:ln>
        </p:spPr>
      </p:pic>
      <p:pic>
        <p:nvPicPr>
          <p:cNvPr id="15" name="Google Shape;266;p31">
            <a:extLst>
              <a:ext uri="{FF2B5EF4-FFF2-40B4-BE49-F238E27FC236}">
                <a16:creationId xmlns:a16="http://schemas.microsoft.com/office/drawing/2014/main" id="{E3DAB21E-2A7D-47C2-B606-5B1045FDD4E2}"/>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92988" y="2699213"/>
            <a:ext cx="990367" cy="149581"/>
          </a:xfrm>
          <a:prstGeom prst="rect">
            <a:avLst/>
          </a:prstGeom>
          <a:noFill/>
          <a:ln>
            <a:noFill/>
          </a:ln>
        </p:spPr>
      </p:pic>
      <p:pic>
        <p:nvPicPr>
          <p:cNvPr id="16" name="Google Shape;267;p31">
            <a:extLst>
              <a:ext uri="{FF2B5EF4-FFF2-40B4-BE49-F238E27FC236}">
                <a16:creationId xmlns:a16="http://schemas.microsoft.com/office/drawing/2014/main" id="{F4368FA1-9EB1-4445-98F9-0BCEFF195693}"/>
              </a:ext>
            </a:extLst>
          </p:cNvPr>
          <p:cNvPicPr preferRelativeResize="0"/>
          <p:nvPr/>
        </p:nvPicPr>
        <p:blipFill rotWithShape="1">
          <a:blip r:embed="rId12">
            <a:alphaModFix/>
          </a:blip>
          <a:srcRect t="29378" b="30684"/>
          <a:stretch/>
        </p:blipFill>
        <p:spPr>
          <a:xfrm>
            <a:off x="278660" y="3736837"/>
            <a:ext cx="1384116" cy="276369"/>
          </a:xfrm>
          <a:prstGeom prst="rect">
            <a:avLst/>
          </a:prstGeom>
          <a:noFill/>
          <a:ln>
            <a:noFill/>
          </a:ln>
        </p:spPr>
      </p:pic>
      <p:pic>
        <p:nvPicPr>
          <p:cNvPr id="17" name="Google Shape;268;p31">
            <a:extLst>
              <a:ext uri="{FF2B5EF4-FFF2-40B4-BE49-F238E27FC236}">
                <a16:creationId xmlns:a16="http://schemas.microsoft.com/office/drawing/2014/main" id="{25E02ACB-2C5A-42D6-8AE3-B816CF24C244}"/>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731339" y="1512574"/>
            <a:ext cx="1025092" cy="358783"/>
          </a:xfrm>
          <a:prstGeom prst="rect">
            <a:avLst/>
          </a:prstGeom>
          <a:noFill/>
          <a:ln>
            <a:noFill/>
          </a:ln>
        </p:spPr>
      </p:pic>
      <p:pic>
        <p:nvPicPr>
          <p:cNvPr id="18" name="Google Shape;269;p31" descr="Brickcom - deltalink">
            <a:extLst>
              <a:ext uri="{FF2B5EF4-FFF2-40B4-BE49-F238E27FC236}">
                <a16:creationId xmlns:a16="http://schemas.microsoft.com/office/drawing/2014/main" id="{A9D05952-F060-40F3-B38F-E67564E6E457}"/>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t="24883" b="22653"/>
          <a:stretch/>
        </p:blipFill>
        <p:spPr>
          <a:xfrm>
            <a:off x="1696827" y="3756637"/>
            <a:ext cx="1023574" cy="243354"/>
          </a:xfrm>
          <a:prstGeom prst="rect">
            <a:avLst/>
          </a:prstGeom>
          <a:noFill/>
          <a:ln>
            <a:noFill/>
          </a:ln>
        </p:spPr>
      </p:pic>
      <p:sp>
        <p:nvSpPr>
          <p:cNvPr id="19" name="Google Shape;270;p31">
            <a:extLst>
              <a:ext uri="{FF2B5EF4-FFF2-40B4-BE49-F238E27FC236}">
                <a16:creationId xmlns:a16="http://schemas.microsoft.com/office/drawing/2014/main" id="{D37CD554-33EA-4C12-8358-9DE7FEE7228A}"/>
              </a:ext>
            </a:extLst>
          </p:cNvPr>
          <p:cNvSpPr/>
          <p:nvPr/>
        </p:nvSpPr>
        <p:spPr>
          <a:xfrm>
            <a:off x="3152296" y="1015316"/>
            <a:ext cx="2700600" cy="399300"/>
          </a:xfrm>
          <a:prstGeom prst="rect">
            <a:avLst/>
          </a:prstGeom>
          <a:solidFill>
            <a:srgbClr val="744922"/>
          </a:solidFill>
          <a:ln w="38100" cap="flat" cmpd="sng">
            <a:solidFill>
              <a:srgbClr val="74492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US" altLang="zh-CN" b="1">
                <a:solidFill>
                  <a:schemeClr val="accent1"/>
                </a:solidFill>
                <a:latin typeface="Arial" panose="020B0604020202020204" pitchFamily="34" charset="0"/>
                <a:ea typeface="微軟正黑體" panose="020B0604030504040204" pitchFamily="34" charset="-120"/>
                <a:cs typeface="Calibri"/>
                <a:sym typeface="Arial" panose="020B0604020202020204" pitchFamily="34" charset="0"/>
              </a:rPr>
              <a:t>Over 6,700 Models​</a:t>
            </a:r>
          </a:p>
        </p:txBody>
      </p:sp>
      <p:sp>
        <p:nvSpPr>
          <p:cNvPr id="20" name="Google Shape;271;p31">
            <a:extLst>
              <a:ext uri="{FF2B5EF4-FFF2-40B4-BE49-F238E27FC236}">
                <a16:creationId xmlns:a16="http://schemas.microsoft.com/office/drawing/2014/main" id="{1B160E1B-1441-4C67-934F-87EE9526CDEB}"/>
              </a:ext>
            </a:extLst>
          </p:cNvPr>
          <p:cNvSpPr/>
          <p:nvPr/>
        </p:nvSpPr>
        <p:spPr>
          <a:xfrm>
            <a:off x="6031532" y="1402490"/>
            <a:ext cx="2903014" cy="2805600"/>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74492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Google Shape;272;p31">
            <a:extLst>
              <a:ext uri="{FF2B5EF4-FFF2-40B4-BE49-F238E27FC236}">
                <a16:creationId xmlns:a16="http://schemas.microsoft.com/office/drawing/2014/main" id="{638A9431-A6C3-4CBD-A67A-26D4D797D44B}"/>
              </a:ext>
            </a:extLst>
          </p:cNvPr>
          <p:cNvSpPr/>
          <p:nvPr/>
        </p:nvSpPr>
        <p:spPr>
          <a:xfrm>
            <a:off x="6031532" y="1015316"/>
            <a:ext cx="2903014" cy="399300"/>
          </a:xfrm>
          <a:prstGeom prst="rect">
            <a:avLst/>
          </a:prstGeom>
          <a:solidFill>
            <a:srgbClr val="744922"/>
          </a:solidFill>
          <a:ln w="38100" cap="flat" cmpd="sng">
            <a:solidFill>
              <a:srgbClr val="74492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000"/>
              <a:buFont typeface="Arial"/>
              <a:buNone/>
            </a:pPr>
            <a:r>
              <a:rPr lang="en-US" b="1" i="0" u="none" strike="noStrike" cap="none">
                <a:solidFill>
                  <a:schemeClr val="accent1"/>
                </a:solidFill>
                <a:latin typeface="Arial" panose="020B0604020202020204" pitchFamily="34" charset="0"/>
                <a:ea typeface="微軟正黑體" panose="020B0604030504040204" pitchFamily="34" charset="-120"/>
                <a:cs typeface="Calibri"/>
                <a:sym typeface="Arial" panose="020B0604020202020204" pitchFamily="34" charset="0"/>
              </a:rPr>
              <a:t>ONVIF Profile Supported​</a:t>
            </a:r>
          </a:p>
        </p:txBody>
      </p:sp>
      <p:pic>
        <p:nvPicPr>
          <p:cNvPr id="22" name="Google Shape;273;p31" descr="一張含有 文字, 美工圖案 的圖片&#10;&#10;自動產生的描述">
            <a:extLst>
              <a:ext uri="{FF2B5EF4-FFF2-40B4-BE49-F238E27FC236}">
                <a16:creationId xmlns:a16="http://schemas.microsoft.com/office/drawing/2014/main" id="{958E7C43-CF9F-444C-9A43-04E1C7E64DE3}"/>
              </a:ext>
            </a:extLst>
          </p:cNvPr>
          <p:cNvPicPr preferRelativeResize="0"/>
          <p:nvPr/>
        </p:nvPicPr>
        <p:blipFill rotWithShape="1">
          <a:blip r:embed="rId15">
            <a:alphaModFix/>
          </a:blip>
          <a:srcRect/>
          <a:stretch/>
        </p:blipFill>
        <p:spPr>
          <a:xfrm>
            <a:off x="6260717" y="1694116"/>
            <a:ext cx="2440400" cy="488080"/>
          </a:xfrm>
          <a:prstGeom prst="rect">
            <a:avLst/>
          </a:prstGeom>
          <a:noFill/>
          <a:ln>
            <a:noFill/>
          </a:ln>
        </p:spPr>
      </p:pic>
      <p:sp>
        <p:nvSpPr>
          <p:cNvPr id="25" name="文字方塊 24">
            <a:extLst>
              <a:ext uri="{FF2B5EF4-FFF2-40B4-BE49-F238E27FC236}">
                <a16:creationId xmlns:a16="http://schemas.microsoft.com/office/drawing/2014/main" id="{2DD74B77-2BBD-41C5-97C5-09824C4D9C27}"/>
              </a:ext>
            </a:extLst>
          </p:cNvPr>
          <p:cNvSpPr txBox="1"/>
          <p:nvPr/>
        </p:nvSpPr>
        <p:spPr>
          <a:xfrm>
            <a:off x="6467646" y="2506317"/>
            <a:ext cx="2116666" cy="646331"/>
          </a:xfrm>
          <a:prstGeom prst="rect">
            <a:avLst/>
          </a:prstGeom>
          <a:solidFill>
            <a:srgbClr val="74492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800" b="1">
                <a:solidFill>
                  <a:schemeClr val="accent1"/>
                </a:solidFill>
                <a:latin typeface="Arial" panose="020B0604020202020204" pitchFamily="34" charset="0"/>
                <a:ea typeface="微軟正黑體" panose="020B0604030504040204" pitchFamily="34" charset="-120"/>
                <a:cs typeface="Calibri"/>
                <a:sym typeface="Arial" panose="020B0604020202020204" pitchFamily="34" charset="0"/>
              </a:rPr>
              <a:t>RTSP Stream</a:t>
            </a:r>
            <a:endParaRPr lang="en-US" altLang="zh-TW" b="1">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sz="1800" b="1">
                <a:solidFill>
                  <a:schemeClr val="accent1"/>
                </a:solidFill>
                <a:latin typeface="Arial" panose="020B0604020202020204" pitchFamily="34" charset="0"/>
                <a:ea typeface="微軟正黑體" panose="020B0604030504040204" pitchFamily="34" charset="-120"/>
                <a:cs typeface="Calibri"/>
                <a:sym typeface="Arial" panose="020B0604020202020204" pitchFamily="34" charset="0"/>
              </a:rPr>
              <a:t>Input / Output</a:t>
            </a:r>
            <a:endParaRPr lang="en-US" b="1">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文字方塊 25">
            <a:extLst>
              <a:ext uri="{FF2B5EF4-FFF2-40B4-BE49-F238E27FC236}">
                <a16:creationId xmlns:a16="http://schemas.microsoft.com/office/drawing/2014/main" id="{AE96A411-5CF5-4C87-BF05-72C0690161DD}"/>
              </a:ext>
            </a:extLst>
          </p:cNvPr>
          <p:cNvSpPr txBox="1"/>
          <p:nvPr/>
        </p:nvSpPr>
        <p:spPr>
          <a:xfrm>
            <a:off x="6467646" y="3273897"/>
            <a:ext cx="2116666" cy="646331"/>
          </a:xfrm>
          <a:prstGeom prst="rect">
            <a:avLst/>
          </a:prstGeom>
          <a:solidFill>
            <a:srgbClr val="74492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800" b="1">
                <a:solidFill>
                  <a:schemeClr val="accent1"/>
                </a:solidFill>
                <a:latin typeface="Arial" panose="020B0604020202020204" pitchFamily="34" charset="0"/>
                <a:ea typeface="微軟正黑體" panose="020B0604030504040204" pitchFamily="34" charset="-120"/>
                <a:cs typeface="Calibri"/>
                <a:sym typeface="Arial" panose="020B0604020202020204" pitchFamily="34" charset="0"/>
              </a:rPr>
              <a:t>RTMP Stream</a:t>
            </a:r>
            <a:endParaRPr lang="zh-TW" altLang="en-US">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sz="1800" b="1">
                <a:solidFill>
                  <a:schemeClr val="accent1"/>
                </a:solidFill>
                <a:latin typeface="Arial" panose="020B0604020202020204" pitchFamily="34" charset="0"/>
                <a:ea typeface="微軟正黑體" panose="020B0604030504040204" pitchFamily="34" charset="-120"/>
                <a:cs typeface="Calibri"/>
                <a:sym typeface="Arial" panose="020B0604020202020204" pitchFamily="34" charset="0"/>
              </a:rPr>
              <a:t>Input</a:t>
            </a:r>
          </a:p>
        </p:txBody>
      </p:sp>
      <p:sp>
        <p:nvSpPr>
          <p:cNvPr id="27" name="Google Shape;255;p31">
            <a:hlinkClick r:id="rId16"/>
            <a:extLst>
              <a:ext uri="{FF2B5EF4-FFF2-40B4-BE49-F238E27FC236}">
                <a16:creationId xmlns:a16="http://schemas.microsoft.com/office/drawing/2014/main" id="{D8791B38-91A7-49CD-838E-25CE09BDA520}"/>
              </a:ext>
            </a:extLst>
          </p:cNvPr>
          <p:cNvSpPr txBox="1"/>
          <p:nvPr/>
        </p:nvSpPr>
        <p:spPr>
          <a:xfrm>
            <a:off x="1864167" y="4239702"/>
            <a:ext cx="5415666" cy="2845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50"/>
              <a:buFont typeface="Arial"/>
              <a:buNone/>
            </a:pPr>
            <a:r>
              <a:rPr lang="en" sz="1000" b="0" i="0" strike="noStrike" cap="none">
                <a:solidFill>
                  <a:schemeClr val="tx2"/>
                </a:solidFill>
                <a:latin typeface="Arial" panose="020B0604020202020204" pitchFamily="34" charset="0"/>
                <a:ea typeface="微軟正黑體" panose="020B0604030504040204" pitchFamily="34" charset="-120"/>
                <a:cs typeface="Calibri"/>
                <a:sym typeface="Arial" panose="020B0604020202020204" pitchFamily="34" charset="0"/>
                <a:hlinkClick r:id="rId16">
                  <a:extLst>
                    <a:ext uri="{A12FA001-AC4F-418D-AE19-62706E023703}">
                      <ahyp:hlinkClr xmlns:ahyp="http://schemas.microsoft.com/office/drawing/2018/hyperlinkcolor" val="tx"/>
                    </a:ext>
                  </a:extLst>
                </a:hlinkClick>
              </a:rPr>
              <a:t>https://www.qnap.com/en/compatibility-qvr-pro</a:t>
            </a:r>
            <a:endParaRPr lang="zh-TW" altLang="en-US" sz="1000" b="0" i="0" strike="noStrike" cap="none">
              <a:solidFill>
                <a:schemeClr val="tx2"/>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Tree>
    <p:extLst>
      <p:ext uri="{BB962C8B-B14F-4D97-AF65-F5344CB8AC3E}">
        <p14:creationId xmlns:p14="http://schemas.microsoft.com/office/powerpoint/2010/main" val="1509419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EA0ECE-F15D-46AF-8880-1B43D029202F}"/>
              </a:ext>
            </a:extLst>
          </p:cNvPr>
          <p:cNvSpPr>
            <a:spLocks noGrp="1"/>
          </p:cNvSpPr>
          <p:nvPr>
            <p:ph type="title"/>
          </p:nvPr>
        </p:nvSpPr>
        <p:spPr>
          <a:xfrm>
            <a:off x="143152" y="173263"/>
            <a:ext cx="8833240" cy="642167"/>
          </a:xfrm>
        </p:spPr>
        <p:txBody>
          <a:bodyPr/>
          <a:lstStyle/>
          <a:p>
            <a:pPr algn="ctr"/>
            <a:r>
              <a:rPr lang="en-US" altLang="zh-TW">
                <a:sym typeface="Arial" panose="020B0604020202020204" pitchFamily="34" charset="0"/>
              </a:rPr>
              <a:t>Unified interface for live view &amp; playback​, anywhere with a PC or mobile device</a:t>
            </a:r>
            <a:endParaRPr lang="zh-TW" altLang="en-US">
              <a:sym typeface="Arial" panose="020B0604020202020204" pitchFamily="34" charset="0"/>
            </a:endParaRPr>
          </a:p>
        </p:txBody>
      </p:sp>
      <p:pic>
        <p:nvPicPr>
          <p:cNvPr id="3" name="Google Shape;303;p33">
            <a:extLst>
              <a:ext uri="{FF2B5EF4-FFF2-40B4-BE49-F238E27FC236}">
                <a16:creationId xmlns:a16="http://schemas.microsoft.com/office/drawing/2014/main" id="{C1DCF97E-F741-4B5A-B2E5-716C22D507EB}"/>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51901" y="1402379"/>
            <a:ext cx="4594032" cy="2338742"/>
          </a:xfrm>
          <a:prstGeom prst="rect">
            <a:avLst/>
          </a:prstGeom>
          <a:noFill/>
          <a:ln>
            <a:noFill/>
          </a:ln>
        </p:spPr>
      </p:pic>
      <p:sp>
        <p:nvSpPr>
          <p:cNvPr id="4" name="Google Shape;304;p33">
            <a:extLst>
              <a:ext uri="{FF2B5EF4-FFF2-40B4-BE49-F238E27FC236}">
                <a16:creationId xmlns:a16="http://schemas.microsoft.com/office/drawing/2014/main" id="{35D09121-751C-4A07-B201-E5106E3338AF}"/>
              </a:ext>
            </a:extLst>
          </p:cNvPr>
          <p:cNvSpPr txBox="1"/>
          <p:nvPr/>
        </p:nvSpPr>
        <p:spPr>
          <a:xfrm>
            <a:off x="751901" y="1006265"/>
            <a:ext cx="6856161" cy="40007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CN">
                <a:solidFill>
                  <a:schemeClr val="tx2"/>
                </a:solidFill>
                <a:latin typeface="Arial" panose="020B0604020202020204" pitchFamily="34" charset="0"/>
                <a:ea typeface="微軟正黑體" panose="020B0604030504040204" pitchFamily="34" charset="-120"/>
                <a:cs typeface="Open Sans"/>
                <a:sym typeface="Arial" panose="020B0604020202020204" pitchFamily="34" charset="0"/>
              </a:rPr>
              <a:t>Monitor the live view of multiple channels and playback on 1 single interface. </a:t>
            </a:r>
          </a:p>
        </p:txBody>
      </p:sp>
      <p:sp>
        <p:nvSpPr>
          <p:cNvPr id="6" name="Google Shape;316;p33">
            <a:extLst>
              <a:ext uri="{FF2B5EF4-FFF2-40B4-BE49-F238E27FC236}">
                <a16:creationId xmlns:a16="http://schemas.microsoft.com/office/drawing/2014/main" id="{0D882A50-6E4E-4C79-8ED9-161A4F2FD018}"/>
              </a:ext>
            </a:extLst>
          </p:cNvPr>
          <p:cNvSpPr txBox="1"/>
          <p:nvPr/>
        </p:nvSpPr>
        <p:spPr>
          <a:xfrm>
            <a:off x="5403866" y="3705576"/>
            <a:ext cx="3606407" cy="369302"/>
          </a:xfrm>
          <a:prstGeom prst="rect">
            <a:avLst/>
          </a:prstGeom>
          <a:noFill/>
          <a:ln w="12700">
            <a:solidFill>
              <a:srgbClr val="80FCFF"/>
            </a:solid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1200" b="1">
                <a:solidFill>
                  <a:schemeClr val="tx2"/>
                </a:solidFill>
                <a:latin typeface="Arial" panose="020B0604020202020204" pitchFamily="34" charset="0"/>
                <a:ea typeface="微軟正黑體" panose="020B0604030504040204" pitchFamily="34" charset="-120"/>
                <a:sym typeface="Arial" panose="020B0604020202020204" pitchFamily="34" charset="0"/>
              </a:rPr>
              <a:t>1 click to jump to the</a:t>
            </a:r>
            <a:r>
              <a:rPr lang="zh-TW" altLang="en-US" sz="1200" b="1">
                <a:solidFill>
                  <a:schemeClr val="tx2"/>
                </a:solidFill>
                <a:latin typeface="Arial" panose="020B0604020202020204" pitchFamily="34" charset="0"/>
                <a:ea typeface="微軟正黑體" panose="020B0604030504040204" pitchFamily="34" charset="-120"/>
                <a:sym typeface="Arial" panose="020B0604020202020204" pitchFamily="34" charset="0"/>
              </a:rPr>
              <a:t> </a:t>
            </a:r>
            <a:r>
              <a:rPr lang="en-US" altLang="zh-TW" sz="1200" b="1">
                <a:solidFill>
                  <a:schemeClr val="tx2"/>
                </a:solidFill>
                <a:latin typeface="Arial" panose="020B0604020202020204" pitchFamily="34" charset="0"/>
                <a:ea typeface="微軟正黑體" panose="020B0604030504040204" pitchFamily="34" charset="-120"/>
                <a:sym typeface="Arial" panose="020B0604020202020204" pitchFamily="34" charset="0"/>
              </a:rPr>
              <a:t>previous playback time​​</a:t>
            </a:r>
          </a:p>
        </p:txBody>
      </p:sp>
      <p:pic>
        <p:nvPicPr>
          <p:cNvPr id="8" name="Google Shape;318;p33">
            <a:extLst>
              <a:ext uri="{FF2B5EF4-FFF2-40B4-BE49-F238E27FC236}">
                <a16:creationId xmlns:a16="http://schemas.microsoft.com/office/drawing/2014/main" id="{15C787E8-644B-46CE-9AC5-F0BF602423F3}"/>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406225" y="3384357"/>
            <a:ext cx="3379411" cy="650100"/>
          </a:xfrm>
          <a:prstGeom prst="rect">
            <a:avLst/>
          </a:prstGeom>
          <a:noFill/>
          <a:ln>
            <a:noFill/>
          </a:ln>
          <a:effectLst>
            <a:outerShdw blurRad="57150" dist="19050" dir="5400000" algn="bl" rotWithShape="0">
              <a:srgbClr val="000000">
                <a:alpha val="50000"/>
              </a:srgbClr>
            </a:outerShdw>
          </a:effectLst>
        </p:spPr>
      </p:pic>
      <p:sp>
        <p:nvSpPr>
          <p:cNvPr id="10" name="Google Shape;320;p33">
            <a:extLst>
              <a:ext uri="{FF2B5EF4-FFF2-40B4-BE49-F238E27FC236}">
                <a16:creationId xmlns:a16="http://schemas.microsoft.com/office/drawing/2014/main" id="{F433C5D2-9A6D-442B-B418-E51B8CAFC2BA}"/>
              </a:ext>
            </a:extLst>
          </p:cNvPr>
          <p:cNvSpPr/>
          <p:nvPr/>
        </p:nvSpPr>
        <p:spPr>
          <a:xfrm>
            <a:off x="1346553" y="3348858"/>
            <a:ext cx="1089469" cy="248249"/>
          </a:xfrm>
          <a:prstGeom prst="rect">
            <a:avLst/>
          </a:prstGeom>
          <a:noFill/>
          <a:ln w="28575"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zh-TW" altLang="en-US">
              <a:solidFill>
                <a:schemeClr val="tx2"/>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Google Shape;321;p33">
            <a:extLst>
              <a:ext uri="{FF2B5EF4-FFF2-40B4-BE49-F238E27FC236}">
                <a16:creationId xmlns:a16="http://schemas.microsoft.com/office/drawing/2014/main" id="{A1CEF076-ECF1-4964-A670-DE3DB0F5C9D8}"/>
              </a:ext>
            </a:extLst>
          </p:cNvPr>
          <p:cNvSpPr/>
          <p:nvPr/>
        </p:nvSpPr>
        <p:spPr>
          <a:xfrm>
            <a:off x="2517705" y="3695416"/>
            <a:ext cx="2042067" cy="385441"/>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zh-TW" altLang="en-US">
              <a:solidFill>
                <a:schemeClr val="tx2"/>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2" name="Google Shape;322;p33">
            <a:extLst>
              <a:ext uri="{FF2B5EF4-FFF2-40B4-BE49-F238E27FC236}">
                <a16:creationId xmlns:a16="http://schemas.microsoft.com/office/drawing/2014/main" id="{3B0820C1-EAEF-4A03-A850-0E751AE98680}"/>
              </a:ext>
            </a:extLst>
          </p:cNvPr>
          <p:cNvCxnSpPr>
            <a:cxnSpLocks/>
            <a:stCxn id="16" idx="3"/>
            <a:endCxn id="20" idx="1"/>
          </p:cNvCxnSpPr>
          <p:nvPr/>
        </p:nvCxnSpPr>
        <p:spPr>
          <a:xfrm flipV="1">
            <a:off x="2814485" y="2014086"/>
            <a:ext cx="2625475" cy="1458896"/>
          </a:xfrm>
          <a:prstGeom prst="bentConnector3">
            <a:avLst>
              <a:gd name="adj1" fmla="val 50000"/>
            </a:avLst>
          </a:prstGeom>
          <a:noFill/>
          <a:ln w="19050" cap="flat" cmpd="sng">
            <a:solidFill>
              <a:srgbClr val="FF00FF"/>
            </a:solidFill>
            <a:prstDash val="solid"/>
            <a:round/>
            <a:headEnd type="none" w="med" len="med"/>
            <a:tailEnd type="oval" w="med" len="med"/>
          </a:ln>
        </p:spPr>
      </p:cxnSp>
      <p:sp>
        <p:nvSpPr>
          <p:cNvPr id="16" name="Google Shape;323;p33">
            <a:extLst>
              <a:ext uri="{FF2B5EF4-FFF2-40B4-BE49-F238E27FC236}">
                <a16:creationId xmlns:a16="http://schemas.microsoft.com/office/drawing/2014/main" id="{B4945CD7-B560-4BDE-8FB1-1B527A4FE982}"/>
              </a:ext>
            </a:extLst>
          </p:cNvPr>
          <p:cNvSpPr/>
          <p:nvPr/>
        </p:nvSpPr>
        <p:spPr>
          <a:xfrm>
            <a:off x="2489359" y="3348857"/>
            <a:ext cx="325126" cy="248249"/>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zh-TW" altLang="en-US">
              <a:solidFill>
                <a:schemeClr val="tx2"/>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 name="Google Shape;327;p33">
            <a:extLst>
              <a:ext uri="{FF2B5EF4-FFF2-40B4-BE49-F238E27FC236}">
                <a16:creationId xmlns:a16="http://schemas.microsoft.com/office/drawing/2014/main" id="{A030602A-8221-4BB9-9D57-1089367733B9}"/>
              </a:ext>
            </a:extLst>
          </p:cNvPr>
          <p:cNvSpPr txBox="1"/>
          <p:nvPr/>
        </p:nvSpPr>
        <p:spPr>
          <a:xfrm>
            <a:off x="5393284" y="2828488"/>
            <a:ext cx="3164119" cy="369302"/>
          </a:xfrm>
          <a:prstGeom prst="rect">
            <a:avLst/>
          </a:prstGeom>
          <a:noFill/>
          <a:ln w="12700">
            <a:solidFill>
              <a:srgbClr val="EA3EF7"/>
            </a:solid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buNone/>
              <a:defRPr sz="1200" b="1">
                <a:solidFill>
                  <a:srgbClr val="75FFFF"/>
                </a:solidFil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a:solidFill>
                  <a:schemeClr val="tx2"/>
                </a:solidFill>
                <a:latin typeface="Arial" panose="020B0604020202020204" pitchFamily="34" charset="0"/>
                <a:ea typeface="微軟正黑體" panose="020B0604030504040204" pitchFamily="34" charset="-120"/>
                <a:sym typeface="Arial" panose="020B0604020202020204" pitchFamily="34" charset="0"/>
              </a:rPr>
              <a:t>1-click to sync playback all video views​​</a:t>
            </a:r>
          </a:p>
        </p:txBody>
      </p:sp>
      <p:sp>
        <p:nvSpPr>
          <p:cNvPr id="19" name="Google Shape;329;p33">
            <a:extLst>
              <a:ext uri="{FF2B5EF4-FFF2-40B4-BE49-F238E27FC236}">
                <a16:creationId xmlns:a16="http://schemas.microsoft.com/office/drawing/2014/main" id="{576B568F-6C17-4EBE-9397-56149D758052}"/>
              </a:ext>
            </a:extLst>
          </p:cNvPr>
          <p:cNvSpPr/>
          <p:nvPr/>
        </p:nvSpPr>
        <p:spPr>
          <a:xfrm>
            <a:off x="1406226" y="2107570"/>
            <a:ext cx="1398392" cy="729300"/>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zh-TW" altLang="en-US">
              <a:solidFill>
                <a:schemeClr val="tx2"/>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0" name="Google Shape;330;p33">
            <a:extLst>
              <a:ext uri="{FF2B5EF4-FFF2-40B4-BE49-F238E27FC236}">
                <a16:creationId xmlns:a16="http://schemas.microsoft.com/office/drawing/2014/main" id="{09E11167-4730-447D-B910-4BF94708EBA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l="15813" t="5561" r="2673" b="11561"/>
          <a:stretch/>
        </p:blipFill>
        <p:spPr>
          <a:xfrm>
            <a:off x="5439960" y="1411337"/>
            <a:ext cx="2168102" cy="1205497"/>
          </a:xfrm>
          <a:prstGeom prst="rect">
            <a:avLst/>
          </a:prstGeom>
          <a:noFill/>
          <a:ln w="28575" cap="flat" cmpd="sng">
            <a:solidFill>
              <a:srgbClr val="FF00FF"/>
            </a:solidFill>
            <a:prstDash val="solid"/>
            <a:round/>
            <a:headEnd type="none" w="sm" len="sm"/>
            <a:tailEnd type="none" w="sm" len="sm"/>
          </a:ln>
        </p:spPr>
      </p:pic>
      <p:pic>
        <p:nvPicPr>
          <p:cNvPr id="21" name="Google Shape;331;p33">
            <a:extLst>
              <a:ext uri="{FF2B5EF4-FFF2-40B4-BE49-F238E27FC236}">
                <a16:creationId xmlns:a16="http://schemas.microsoft.com/office/drawing/2014/main" id="{40578CA0-09A7-455E-A2D2-3F4DF1B4D444}"/>
              </a:ext>
            </a:extLst>
          </p:cNvPr>
          <p:cNvPicPr preferRelativeResize="0"/>
          <p:nvPr/>
        </p:nvPicPr>
        <p:blipFill>
          <a:blip r:embed="rId6">
            <a:alphaModFix/>
          </a:blip>
          <a:stretch>
            <a:fillRect/>
          </a:stretch>
        </p:blipFill>
        <p:spPr>
          <a:xfrm>
            <a:off x="6223861" y="1713940"/>
            <a:ext cx="600300" cy="600300"/>
          </a:xfrm>
          <a:prstGeom prst="rect">
            <a:avLst/>
          </a:prstGeom>
          <a:noFill/>
          <a:ln>
            <a:noFill/>
          </a:ln>
        </p:spPr>
      </p:pic>
      <p:cxnSp>
        <p:nvCxnSpPr>
          <p:cNvPr id="22" name="接點: 肘形 21">
            <a:extLst>
              <a:ext uri="{FF2B5EF4-FFF2-40B4-BE49-F238E27FC236}">
                <a16:creationId xmlns:a16="http://schemas.microsoft.com/office/drawing/2014/main" id="{DD8626C0-AABE-4556-8840-36788F7B21F0}"/>
              </a:ext>
            </a:extLst>
          </p:cNvPr>
          <p:cNvCxnSpPr>
            <a:cxnSpLocks/>
            <a:stCxn id="19" idx="3"/>
            <a:endCxn id="11" idx="0"/>
          </p:cNvCxnSpPr>
          <p:nvPr/>
        </p:nvCxnSpPr>
        <p:spPr>
          <a:xfrm>
            <a:off x="2804618" y="2472220"/>
            <a:ext cx="734121" cy="1223196"/>
          </a:xfrm>
          <a:prstGeom prst="bentConnector2">
            <a:avLst/>
          </a:prstGeom>
          <a:noFill/>
          <a:ln w="19050" cap="flat" cmpd="sng">
            <a:solidFill>
              <a:srgbClr val="80FCFF"/>
            </a:solidFill>
            <a:prstDash val="solid"/>
            <a:round/>
            <a:headEnd type="none" w="sm" len="sm"/>
            <a:tailEnd type="oval" w="sm" len="sm"/>
          </a:ln>
        </p:spPr>
      </p:cxnSp>
      <p:cxnSp>
        <p:nvCxnSpPr>
          <p:cNvPr id="23" name="接點: 肘形 21">
            <a:extLst>
              <a:ext uri="{FF2B5EF4-FFF2-40B4-BE49-F238E27FC236}">
                <a16:creationId xmlns:a16="http://schemas.microsoft.com/office/drawing/2014/main" id="{A74DC33B-DEAE-D64F-BFF7-340A316BB9D3}"/>
              </a:ext>
            </a:extLst>
          </p:cNvPr>
          <p:cNvCxnSpPr>
            <a:cxnSpLocks/>
            <a:stCxn id="11" idx="3"/>
            <a:endCxn id="6" idx="1"/>
          </p:cNvCxnSpPr>
          <p:nvPr/>
        </p:nvCxnSpPr>
        <p:spPr>
          <a:xfrm>
            <a:off x="4559772" y="3888137"/>
            <a:ext cx="844094" cy="2090"/>
          </a:xfrm>
          <a:prstGeom prst="bentConnector3">
            <a:avLst>
              <a:gd name="adj1" fmla="val 50000"/>
            </a:avLst>
          </a:prstGeom>
          <a:noFill/>
          <a:ln w="19050" cap="flat" cmpd="sng">
            <a:solidFill>
              <a:srgbClr val="80FCFF"/>
            </a:solidFill>
            <a:prstDash val="solid"/>
            <a:round/>
            <a:headEnd type="none" w="sm" len="sm"/>
            <a:tailEnd type="oval" w="med" len="med"/>
          </a:ln>
        </p:spPr>
      </p:cxnSp>
      <p:sp>
        <p:nvSpPr>
          <p:cNvPr id="24" name="Google Shape;316;p33">
            <a:extLst>
              <a:ext uri="{FF2B5EF4-FFF2-40B4-BE49-F238E27FC236}">
                <a16:creationId xmlns:a16="http://schemas.microsoft.com/office/drawing/2014/main" id="{1CA48213-66B2-3447-BED9-BC73DAAF4874}"/>
              </a:ext>
            </a:extLst>
          </p:cNvPr>
          <p:cNvSpPr txBox="1"/>
          <p:nvPr/>
        </p:nvSpPr>
        <p:spPr>
          <a:xfrm>
            <a:off x="870253" y="4168177"/>
            <a:ext cx="3463208" cy="369302"/>
          </a:xfrm>
          <a:prstGeom prst="rect">
            <a:avLst/>
          </a:prstGeom>
          <a:noFill/>
          <a:ln w="12700">
            <a:solidFill>
              <a:srgbClr val="92D050"/>
            </a:solid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L="0" indent="0">
              <a:buNone/>
              <a:defRPr sz="1200" b="1">
                <a:solidFill>
                  <a:srgbClr val="75FFFF"/>
                </a:solidFil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a:solidFill>
                  <a:schemeClr val="tx2"/>
                </a:solidFill>
                <a:latin typeface="Arial" panose="020B0604020202020204" pitchFamily="34" charset="0"/>
                <a:ea typeface="微軟正黑體" panose="020B0604030504040204" pitchFamily="34" charset="-120"/>
                <a:sym typeface="Arial" panose="020B0604020202020204" pitchFamily="34" charset="0"/>
              </a:rPr>
              <a:t>1 click to switch between Live &amp; Playback​​</a:t>
            </a:r>
          </a:p>
        </p:txBody>
      </p:sp>
      <p:cxnSp>
        <p:nvCxnSpPr>
          <p:cNvPr id="39" name="接點: 肘形 21">
            <a:extLst>
              <a:ext uri="{FF2B5EF4-FFF2-40B4-BE49-F238E27FC236}">
                <a16:creationId xmlns:a16="http://schemas.microsoft.com/office/drawing/2014/main" id="{05F62A5E-0CDC-164C-AAF8-F47F7905B82D}"/>
              </a:ext>
            </a:extLst>
          </p:cNvPr>
          <p:cNvCxnSpPr>
            <a:cxnSpLocks/>
            <a:stCxn id="10" idx="2"/>
          </p:cNvCxnSpPr>
          <p:nvPr/>
        </p:nvCxnSpPr>
        <p:spPr>
          <a:xfrm>
            <a:off x="1891288" y="3597107"/>
            <a:ext cx="0" cy="571070"/>
          </a:xfrm>
          <a:prstGeom prst="straightConnector1">
            <a:avLst/>
          </a:prstGeom>
          <a:noFill/>
          <a:ln w="19050" cap="flat" cmpd="sng">
            <a:solidFill>
              <a:srgbClr val="92D050"/>
            </a:solidFill>
            <a:prstDash val="solid"/>
            <a:round/>
            <a:headEnd type="none" w="sm" len="sm"/>
            <a:tailEnd type="oval" w="med" len="med"/>
          </a:ln>
        </p:spPr>
      </p:cxnSp>
      <p:cxnSp>
        <p:nvCxnSpPr>
          <p:cNvPr id="42" name="接點: 肘形 21">
            <a:extLst>
              <a:ext uri="{FF2B5EF4-FFF2-40B4-BE49-F238E27FC236}">
                <a16:creationId xmlns:a16="http://schemas.microsoft.com/office/drawing/2014/main" id="{1244C8F2-81CD-344F-A058-4532257BB3A3}"/>
              </a:ext>
            </a:extLst>
          </p:cNvPr>
          <p:cNvCxnSpPr>
            <a:cxnSpLocks/>
            <a:stCxn id="20" idx="2"/>
          </p:cNvCxnSpPr>
          <p:nvPr/>
        </p:nvCxnSpPr>
        <p:spPr>
          <a:xfrm>
            <a:off x="6524011" y="2616834"/>
            <a:ext cx="0" cy="211654"/>
          </a:xfrm>
          <a:prstGeom prst="straightConnector1">
            <a:avLst/>
          </a:prstGeom>
          <a:noFill/>
          <a:ln w="19050" cap="flat" cmpd="sng">
            <a:solidFill>
              <a:srgbClr val="FF00FF"/>
            </a:solidFill>
            <a:prstDash val="solid"/>
            <a:round/>
            <a:headEnd type="none" w="med" len="med"/>
            <a:tailEnd type="oval" w="med" len="med"/>
          </a:ln>
        </p:spPr>
      </p:cxnSp>
    </p:spTree>
    <p:extLst>
      <p:ext uri="{BB962C8B-B14F-4D97-AF65-F5344CB8AC3E}">
        <p14:creationId xmlns:p14="http://schemas.microsoft.com/office/powerpoint/2010/main" val="2717537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AFE242-E9B7-4B83-9D96-E0B0410432BD}"/>
              </a:ext>
            </a:extLst>
          </p:cNvPr>
          <p:cNvSpPr>
            <a:spLocks noGrp="1"/>
          </p:cNvSpPr>
          <p:nvPr>
            <p:ph type="title"/>
          </p:nvPr>
        </p:nvSpPr>
        <p:spPr>
          <a:xfrm>
            <a:off x="152994" y="182080"/>
            <a:ext cx="8991006" cy="642167"/>
          </a:xfrm>
        </p:spPr>
        <p:txBody>
          <a:bodyPr/>
          <a:lstStyle/>
          <a:p>
            <a:r>
              <a:rPr lang="en-US" altLang="zh-TW">
                <a:sym typeface="Arial" panose="020B0604020202020204" pitchFamily="34" charset="0"/>
              </a:rPr>
              <a:t>Silent NAS: </a:t>
            </a:r>
            <a:r>
              <a:rPr lang="en-US" altLang="zh-TW" sz="2200">
                <a:sym typeface="Arial" panose="020B0604020202020204" pitchFamily="34" charset="0"/>
              </a:rPr>
              <a:t>Avoid noise damage to health and productivity</a:t>
            </a:r>
            <a:endParaRPr lang="zh-TW" altLang="en-US" sz="2200">
              <a:sym typeface="Arial" panose="020B0604020202020204" pitchFamily="34" charset="0"/>
            </a:endParaRPr>
          </a:p>
        </p:txBody>
      </p:sp>
      <p:sp>
        <p:nvSpPr>
          <p:cNvPr id="25" name="文字方塊 24">
            <a:extLst>
              <a:ext uri="{FF2B5EF4-FFF2-40B4-BE49-F238E27FC236}">
                <a16:creationId xmlns:a16="http://schemas.microsoft.com/office/drawing/2014/main" id="{E4467336-68DC-7C93-FE35-4A1924FA11EC}"/>
              </a:ext>
            </a:extLst>
          </p:cNvPr>
          <p:cNvSpPr txBox="1"/>
          <p:nvPr/>
        </p:nvSpPr>
        <p:spPr>
          <a:xfrm>
            <a:off x="235410" y="765104"/>
            <a:ext cx="8668407" cy="2227982"/>
          </a:xfrm>
          <a:prstGeom prst="rect">
            <a:avLst/>
          </a:prstGeom>
          <a:noFill/>
        </p:spPr>
        <p:txBody>
          <a:bodyPr wrap="square">
            <a:spAutoFit/>
          </a:bodyPr>
          <a:lstStyle/>
          <a:p>
            <a:pPr>
              <a:lnSpc>
                <a:spcPct val="130000"/>
              </a:lnSpc>
              <a:spcBef>
                <a:spcPts val="600"/>
              </a:spcBef>
            </a:pPr>
            <a:r>
              <a:rPr lang="en-US" altLang="zh-TW" sz="1200">
                <a:solidFill>
                  <a:schemeClr val="tx2"/>
                </a:solidFill>
                <a:latin typeface="Arial" panose="020B0604020202020204" pitchFamily="34" charset="0"/>
                <a:ea typeface="微軟正黑體" panose="020B0604030504040204" pitchFamily="34" charset="-120"/>
                <a:cs typeface="+mn-ea"/>
              </a:rPr>
              <a:t>Noise has obvious hazards to human health and even work efficiency. According to the WHO noise guidelines for Europe released (2018), tonal noise in ventilation systems can negatively impact human health. Studies have shown that long-term exposure to this sound increases the risk of high blood pressure, cardiac arrest, tinnitus, hearing damage, sleep problems, and stress. That noise also negatively impacts children's cognitive development. See also Interface (2019), a global commercial flooring company, conducted workplace research revealing how sound and acoustics affect employees in commercial environments. The survey, conducted in partnership with Radius Global Market Research, revealed that noise affects and negatively affects 69% of employees' focus, productivity, and creativity. Most NAS have installed fans. It will make a noise. QNAP has designed a TS-410E 2.5-inch SSD NAS that is completely silent and suitable for various sound-sensitive environments, eliminating all doubts about the above hazards.</a:t>
            </a:r>
            <a:endParaRPr lang="zh-TW" altLang="en-US" sz="1200">
              <a:solidFill>
                <a:schemeClr val="tx2"/>
              </a:solidFill>
              <a:latin typeface="Arial" panose="020B0604020202020204" pitchFamily="34" charset="0"/>
              <a:ea typeface="微軟正黑體" panose="020B0604030504040204" pitchFamily="34" charset="-120"/>
              <a:cs typeface="+mn-ea"/>
            </a:endParaRPr>
          </a:p>
        </p:txBody>
      </p:sp>
      <p:sp>
        <p:nvSpPr>
          <p:cNvPr id="23" name="Google Shape;298;p34">
            <a:extLst>
              <a:ext uri="{FF2B5EF4-FFF2-40B4-BE49-F238E27FC236}">
                <a16:creationId xmlns:a16="http://schemas.microsoft.com/office/drawing/2014/main" id="{C6E3EC9C-0DD5-42AA-F135-0CC95881FD14}"/>
              </a:ext>
            </a:extLst>
          </p:cNvPr>
          <p:cNvSpPr txBox="1">
            <a:spLocks/>
          </p:cNvSpPr>
          <p:nvPr/>
        </p:nvSpPr>
        <p:spPr>
          <a:xfrm>
            <a:off x="1309416" y="3711256"/>
            <a:ext cx="2473829" cy="582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a:solidFill>
                  <a:srgbClr val="744922"/>
                </a:solidFill>
                <a:latin typeface="Arial"/>
                <a:ea typeface="微軟正黑體"/>
                <a:cs typeface="+mn-ea"/>
              </a:rPr>
              <a:t>Hearing loss</a:t>
            </a:r>
            <a:endParaRPr lang="en-US" altLang="zh-TW" sz="1800" b="1">
              <a:solidFill>
                <a:srgbClr val="744922"/>
              </a:solidFill>
              <a:latin typeface="Arial"/>
              <a:ea typeface="微軟正黑體"/>
              <a:cs typeface="+mn-ea"/>
              <a:sym typeface="Arial" panose="020B0604020202020204" pitchFamily="34" charset="0"/>
            </a:endParaRPr>
          </a:p>
        </p:txBody>
      </p:sp>
      <p:sp>
        <p:nvSpPr>
          <p:cNvPr id="24" name="Google Shape;298;p34">
            <a:extLst>
              <a:ext uri="{FF2B5EF4-FFF2-40B4-BE49-F238E27FC236}">
                <a16:creationId xmlns:a16="http://schemas.microsoft.com/office/drawing/2014/main" id="{E24F4955-DAC1-9322-4C25-79E5A3F2D41F}"/>
              </a:ext>
            </a:extLst>
          </p:cNvPr>
          <p:cNvSpPr txBox="1">
            <a:spLocks/>
          </p:cNvSpPr>
          <p:nvPr/>
        </p:nvSpPr>
        <p:spPr>
          <a:xfrm>
            <a:off x="4040945" y="3734169"/>
            <a:ext cx="2473829" cy="582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a:solidFill>
                  <a:srgbClr val="744922"/>
                </a:solidFill>
                <a:latin typeface="Arial"/>
                <a:ea typeface="微軟正黑體"/>
                <a:cs typeface="+mn-ea"/>
                <a:sym typeface="Arial" panose="020B0604020202020204" pitchFamily="34" charset="0"/>
              </a:rPr>
              <a:t>Health hazard</a:t>
            </a:r>
          </a:p>
        </p:txBody>
      </p:sp>
      <p:sp>
        <p:nvSpPr>
          <p:cNvPr id="26" name="Google Shape;298;p34">
            <a:extLst>
              <a:ext uri="{FF2B5EF4-FFF2-40B4-BE49-F238E27FC236}">
                <a16:creationId xmlns:a16="http://schemas.microsoft.com/office/drawing/2014/main" id="{CB606EA3-7BED-EDBB-6FB2-31843A565687}"/>
              </a:ext>
            </a:extLst>
          </p:cNvPr>
          <p:cNvSpPr txBox="1">
            <a:spLocks/>
          </p:cNvSpPr>
          <p:nvPr/>
        </p:nvSpPr>
        <p:spPr>
          <a:xfrm>
            <a:off x="6834750" y="3703031"/>
            <a:ext cx="2473829" cy="582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a:solidFill>
                  <a:srgbClr val="744922"/>
                </a:solidFill>
                <a:latin typeface="Arial"/>
                <a:ea typeface="微軟正黑體"/>
                <a:cs typeface="+mn-ea"/>
                <a:sym typeface="Arial" panose="020B0604020202020204" pitchFamily="34" charset="0"/>
              </a:rPr>
              <a:t>Low productivity</a:t>
            </a:r>
          </a:p>
        </p:txBody>
      </p:sp>
      <p:pic>
        <p:nvPicPr>
          <p:cNvPr id="7" name="圖形 6">
            <a:extLst>
              <a:ext uri="{FF2B5EF4-FFF2-40B4-BE49-F238E27FC236}">
                <a16:creationId xmlns:a16="http://schemas.microsoft.com/office/drawing/2014/main" id="{80B8657E-42F4-D83A-B0BD-44D0F3A41EA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3025" y="3527207"/>
            <a:ext cx="910389" cy="950553"/>
          </a:xfrm>
          <a:prstGeom prst="rect">
            <a:avLst/>
          </a:prstGeom>
        </p:spPr>
      </p:pic>
      <p:pic>
        <p:nvPicPr>
          <p:cNvPr id="9" name="圖形 8">
            <a:extLst>
              <a:ext uri="{FF2B5EF4-FFF2-40B4-BE49-F238E27FC236}">
                <a16:creationId xmlns:a16="http://schemas.microsoft.com/office/drawing/2014/main" id="{AE86EA9F-89CD-EB4C-89C9-CE2C5293295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04671" y="3488487"/>
            <a:ext cx="1073818" cy="1073818"/>
          </a:xfrm>
          <a:prstGeom prst="rect">
            <a:avLst/>
          </a:prstGeom>
        </p:spPr>
      </p:pic>
      <p:pic>
        <p:nvPicPr>
          <p:cNvPr id="11" name="圖形 10">
            <a:extLst>
              <a:ext uri="{FF2B5EF4-FFF2-40B4-BE49-F238E27FC236}">
                <a16:creationId xmlns:a16="http://schemas.microsoft.com/office/drawing/2014/main" id="{D619D437-28B4-A396-64BC-BB17B99C847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36200" y="3527207"/>
            <a:ext cx="1073819" cy="934102"/>
          </a:xfrm>
          <a:prstGeom prst="rect">
            <a:avLst/>
          </a:prstGeom>
        </p:spPr>
      </p:pic>
      <p:sp>
        <p:nvSpPr>
          <p:cNvPr id="13" name="文字方塊 12">
            <a:extLst>
              <a:ext uri="{FF2B5EF4-FFF2-40B4-BE49-F238E27FC236}">
                <a16:creationId xmlns:a16="http://schemas.microsoft.com/office/drawing/2014/main" id="{BB995FE5-2F40-13FD-FE8A-83204CC112A9}"/>
              </a:ext>
            </a:extLst>
          </p:cNvPr>
          <p:cNvSpPr txBox="1"/>
          <p:nvPr/>
        </p:nvSpPr>
        <p:spPr>
          <a:xfrm>
            <a:off x="322599" y="2978659"/>
            <a:ext cx="8070034" cy="548548"/>
          </a:xfrm>
          <a:prstGeom prst="rect">
            <a:avLst/>
          </a:prstGeom>
          <a:noFill/>
        </p:spPr>
        <p:txBody>
          <a:bodyPr wrap="square">
            <a:spAutoFit/>
          </a:bodyPr>
          <a:lstStyle/>
          <a:p>
            <a:pPr marL="0" marR="0" lvl="0" indent="0" algn="l" defTabSz="914400" rtl="0" eaLnBrk="1" fontAlgn="auto" latinLnBrk="0" hangingPunct="1">
              <a:lnSpc>
                <a:spcPct val="130000"/>
              </a:lnSpc>
              <a:spcBef>
                <a:spcPts val="600"/>
              </a:spcBef>
              <a:spcAft>
                <a:spcPts val="0"/>
              </a:spcAft>
              <a:buClr>
                <a:srgbClr val="000000"/>
              </a:buClr>
              <a:buSzTx/>
              <a:buFont typeface="Arial"/>
              <a:buNone/>
              <a:tabLst/>
              <a:defRPr/>
            </a:pPr>
            <a:r>
              <a:rPr kumimoji="0" lang="en-US" altLang="zh-TW" sz="1000" b="0" i="0" u="none" strike="noStrike" kern="0" cap="none" spc="0" normalizeH="0" baseline="0" noProof="0">
                <a:ln>
                  <a:noFill/>
                </a:ln>
                <a:solidFill>
                  <a:srgbClr val="2B2929"/>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Link: </a:t>
            </a:r>
            <a:r>
              <a:rPr kumimoji="0" lang="en-US" altLang="zh-TW" sz="1000" b="0" i="0" u="none" strike="noStrike" kern="0" cap="none" spc="0" normalizeH="0" baseline="0" noProof="0">
                <a:ln>
                  <a:noFill/>
                </a:ln>
                <a:solidFill>
                  <a:srgbClr val="2B2929"/>
                </a:solidFill>
                <a:effectLst/>
                <a:uLnTx/>
                <a:uFillTx/>
                <a:latin typeface="Arial" panose="020B0604020202020204" pitchFamily="34" charset="0"/>
                <a:ea typeface="微軟正黑體" panose="020B0604030504040204" pitchFamily="34" charset="-120"/>
                <a:cs typeface="+mn-ea"/>
                <a:sym typeface="Arial" panose="020B0604020202020204" pitchFamily="34" charset="0"/>
                <a:hlinkClick r:id="rId9"/>
              </a:rPr>
              <a:t>https://www.who.int/europe/health-topics/noise#tab=tab_1</a:t>
            </a:r>
            <a:endParaRPr kumimoji="0" lang="en-US" altLang="zh-TW" sz="1000" b="0" i="0" u="none" strike="noStrike" kern="0" cap="none" spc="0" normalizeH="0" baseline="0" noProof="0">
              <a:ln>
                <a:noFill/>
              </a:ln>
              <a:solidFill>
                <a:srgbClr val="2B2929"/>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0" marR="0" lvl="0" indent="0" algn="l" defTabSz="914400" rtl="0" eaLnBrk="1" fontAlgn="auto" latinLnBrk="0" hangingPunct="1">
              <a:lnSpc>
                <a:spcPct val="130000"/>
              </a:lnSpc>
              <a:spcBef>
                <a:spcPts val="600"/>
              </a:spcBef>
              <a:spcAft>
                <a:spcPts val="0"/>
              </a:spcAft>
              <a:buClr>
                <a:srgbClr val="000000"/>
              </a:buClr>
              <a:buSzTx/>
              <a:buFont typeface="Arial"/>
              <a:buNone/>
              <a:tabLst/>
              <a:defRPr/>
            </a:pPr>
            <a:r>
              <a:rPr kumimoji="0" lang="zh-TW" altLang="en-US" sz="1000" b="0" i="0" u="none" strike="noStrike" kern="0" cap="none" spc="0" normalizeH="0" baseline="0" noProof="0">
                <a:ln>
                  <a:noFill/>
                </a:ln>
                <a:solidFill>
                  <a:srgbClr val="2B2929"/>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         </a:t>
            </a:r>
            <a:r>
              <a:rPr kumimoji="0" lang="en-US" altLang="zh-TW" sz="1000" b="0" i="0" u="none" strike="noStrike" kern="0" cap="none" spc="0" normalizeH="0" baseline="0" noProof="0">
                <a:ln>
                  <a:noFill/>
                </a:ln>
                <a:solidFill>
                  <a:srgbClr val="2B2929"/>
                </a:solidFill>
                <a:effectLst/>
                <a:uLnTx/>
                <a:uFillTx/>
                <a:latin typeface="Arial" panose="020B0604020202020204" pitchFamily="34" charset="0"/>
                <a:ea typeface="微軟正黑體" panose="020B0604030504040204" pitchFamily="34" charset="-120"/>
                <a:cs typeface="+mn-ea"/>
                <a:sym typeface="Arial" panose="020B0604020202020204" pitchFamily="34" charset="0"/>
                <a:hlinkClick r:id="rId10"/>
              </a:rPr>
              <a:t>https://www.interface.com/US/en-US/about/press-room/Acoustics-Office-Study</a:t>
            </a:r>
            <a:endParaRPr kumimoji="0" lang="en-US" altLang="zh-TW" sz="1000" b="0" i="0" u="none" strike="noStrike" kern="0" cap="none" spc="0" normalizeH="0" baseline="0" noProof="0">
              <a:ln>
                <a:noFill/>
              </a:ln>
              <a:solidFill>
                <a:srgbClr val="2B2929"/>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772926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en-US" altLang="zh-TW">
                <a:sym typeface="Arial" panose="020B0604020202020204" pitchFamily="34" charset="0"/>
              </a:rPr>
              <a:t>Surveillance Client </a:t>
            </a:r>
            <a:r>
              <a:rPr lang="en-US" altLang="zh-TW" sz="2400">
                <a:sym typeface="Arial" panose="020B0604020202020204" pitchFamily="34" charset="0"/>
              </a:rPr>
              <a:t>for mobile and home environment​</a:t>
            </a:r>
            <a:endParaRPr lang="en-US" altLang="zh-CN">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1224331" y="1005378"/>
            <a:ext cx="29792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744922"/>
                </a:solidFill>
                <a:latin typeface="Arial" panose="020B0604020202020204" pitchFamily="34" charset="0"/>
                <a:ea typeface="微軟正黑體" panose="020B0604030504040204" pitchFamily="34" charset="-120"/>
                <a:sym typeface="Arial" panose="020B0604020202020204" pitchFamily="34" charset="0"/>
              </a:rPr>
              <a:t>QVR</a:t>
            </a:r>
            <a:r>
              <a:rPr lang="zh-TW" sz="2000" b="1">
                <a:solidFill>
                  <a:srgbClr val="744922"/>
                </a:solidFill>
                <a:latin typeface="Arial" panose="020B0604020202020204" pitchFamily="34" charset="0"/>
                <a:ea typeface="微軟正黑體" panose="020B0604030504040204" pitchFamily="34" charset="-120"/>
                <a:sym typeface="Arial" panose="020B0604020202020204" pitchFamily="34" charset="0"/>
              </a:rPr>
              <a:t> </a:t>
            </a:r>
            <a:r>
              <a:rPr lang="en-US" sz="2000" b="1">
                <a:solidFill>
                  <a:srgbClr val="744922"/>
                </a:solidFill>
                <a:latin typeface="Arial" panose="020B0604020202020204" pitchFamily="34" charset="0"/>
                <a:ea typeface="微軟正黑體" panose="020B0604030504040204" pitchFamily="34" charset="-120"/>
                <a:sym typeface="Arial" panose="020B0604020202020204" pitchFamily="34" charset="0"/>
              </a:rPr>
              <a:t>Pro</a:t>
            </a:r>
            <a:r>
              <a:rPr lang="zh-TW" sz="2000" b="1">
                <a:solidFill>
                  <a:srgbClr val="744922"/>
                </a:solidFill>
                <a:latin typeface="Arial" panose="020B0604020202020204" pitchFamily="34" charset="0"/>
                <a:ea typeface="微軟正黑體" panose="020B0604030504040204" pitchFamily="34" charset="-120"/>
                <a:sym typeface="Arial" panose="020B0604020202020204" pitchFamily="34" charset="0"/>
              </a:rPr>
              <a:t> </a:t>
            </a:r>
            <a:r>
              <a:rPr lang="en-US" sz="2000" b="1">
                <a:solidFill>
                  <a:srgbClr val="744922"/>
                </a:solidFill>
                <a:latin typeface="Arial" panose="020B0604020202020204" pitchFamily="34" charset="0"/>
                <a:ea typeface="微軟正黑體" panose="020B0604030504040204" pitchFamily="34" charset="-120"/>
                <a:sym typeface="Arial" panose="020B0604020202020204" pitchFamily="34" charset="0"/>
              </a:rPr>
              <a:t>Client</a:t>
            </a:r>
          </a:p>
          <a:p>
            <a:r>
              <a:rPr lang="en-US" altLang="zh-TW" sz="1200" b="1">
                <a:solidFill>
                  <a:schemeClr val="tx2"/>
                </a:solidFill>
                <a:latin typeface="Arial" panose="020B0604020202020204" pitchFamily="34" charset="0"/>
                <a:ea typeface="微軟正黑體" panose="020B0604030504040204" pitchFamily="34" charset="-120"/>
                <a:sym typeface="Arial" panose="020B0604020202020204" pitchFamily="34" charset="0"/>
              </a:rPr>
              <a:t>Mobile device recording and playback</a:t>
            </a:r>
          </a:p>
        </p:txBody>
      </p:sp>
      <p:sp>
        <p:nvSpPr>
          <p:cNvPr id="14" name="文字方塊 13">
            <a:extLst>
              <a:ext uri="{FF2B5EF4-FFF2-40B4-BE49-F238E27FC236}">
                <a16:creationId xmlns:a16="http://schemas.microsoft.com/office/drawing/2014/main" id="{8497052E-E9B4-4FB3-8342-314093920A59}"/>
              </a:ext>
            </a:extLst>
          </p:cNvPr>
          <p:cNvSpPr txBox="1"/>
          <p:nvPr/>
        </p:nvSpPr>
        <p:spPr>
          <a:xfrm>
            <a:off x="5653003" y="979170"/>
            <a:ext cx="25742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744922"/>
                </a:solidFill>
                <a:latin typeface="Arial" panose="020B0604020202020204" pitchFamily="34" charset="0"/>
                <a:ea typeface="微軟正黑體" panose="020B0604030504040204" pitchFamily="34" charset="-120"/>
                <a:sym typeface="Arial" panose="020B0604020202020204" pitchFamily="34" charset="0"/>
              </a:rPr>
              <a:t>QVR Viewer</a:t>
            </a:r>
          </a:p>
          <a:p>
            <a:r>
              <a:rPr lang="en-US" sz="1200" b="1">
                <a:solidFill>
                  <a:schemeClr val="tx2"/>
                </a:solidFill>
                <a:latin typeface="Arial" panose="020B0604020202020204" pitchFamily="34" charset="0"/>
                <a:ea typeface="微軟正黑體" panose="020B0604030504040204" pitchFamily="34" charset="-120"/>
                <a:sym typeface="Arial" panose="020B0604020202020204" pitchFamily="34" charset="0"/>
              </a:rPr>
              <a:t>Apple TV Monitoring App</a:t>
            </a:r>
            <a:endParaRPr lang="en-US" sz="16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7" name="群組 6">
            <a:extLst>
              <a:ext uri="{FF2B5EF4-FFF2-40B4-BE49-F238E27FC236}">
                <a16:creationId xmlns:a16="http://schemas.microsoft.com/office/drawing/2014/main" id="{3AC98CC2-D3CB-4578-9675-F5FEE3DD57C5}"/>
              </a:ext>
            </a:extLst>
          </p:cNvPr>
          <p:cNvGrpSpPr/>
          <p:nvPr/>
        </p:nvGrpSpPr>
        <p:grpSpPr>
          <a:xfrm>
            <a:off x="615329" y="2523419"/>
            <a:ext cx="2533597" cy="1935668"/>
            <a:chOff x="2190203" y="2874433"/>
            <a:chExt cx="2171770" cy="1659232"/>
          </a:xfrm>
        </p:grpSpPr>
        <p:sp>
          <p:nvSpPr>
            <p:cNvPr id="8" name="矩形 7">
              <a:extLst>
                <a:ext uri="{FF2B5EF4-FFF2-40B4-BE49-F238E27FC236}">
                  <a16:creationId xmlns:a16="http://schemas.microsoft.com/office/drawing/2014/main" id="{C0FDDBEF-20F6-49B4-B170-FBC5146B314F}"/>
                </a:ext>
              </a:extLst>
            </p:cNvPr>
            <p:cNvSpPr/>
            <p:nvPr/>
          </p:nvSpPr>
          <p:spPr>
            <a:xfrm>
              <a:off x="2246877" y="2942912"/>
              <a:ext cx="2054190" cy="15222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3" descr="一張含有 文字, 電子用品, 顯示, 標誌 的圖片&#10;&#10;自動產生的描述">
              <a:extLst>
                <a:ext uri="{FF2B5EF4-FFF2-40B4-BE49-F238E27FC236}">
                  <a16:creationId xmlns:a16="http://schemas.microsoft.com/office/drawing/2014/main" id="{F693DF06-FD1C-420B-ACB6-2B395EEC51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05" r="3105"/>
            <a:stretch/>
          </p:blipFill>
          <p:spPr>
            <a:xfrm>
              <a:off x="2223592" y="3182614"/>
              <a:ext cx="2113458" cy="1042870"/>
            </a:xfrm>
            <a:prstGeom prst="rect">
              <a:avLst/>
            </a:prstGeom>
          </p:spPr>
        </p:pic>
        <p:pic>
          <p:nvPicPr>
            <p:cNvPr id="10" name="圖片 9">
              <a:extLst>
                <a:ext uri="{FF2B5EF4-FFF2-40B4-BE49-F238E27FC236}">
                  <a16:creationId xmlns:a16="http://schemas.microsoft.com/office/drawing/2014/main" id="{01CA439B-88E0-48DF-AB9D-94AB3CFC15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03" y="2874433"/>
              <a:ext cx="2171770" cy="1659232"/>
            </a:xfrm>
            <a:prstGeom prst="rect">
              <a:avLst/>
            </a:prstGeom>
          </p:spPr>
        </p:pic>
      </p:grpSp>
      <p:grpSp>
        <p:nvGrpSpPr>
          <p:cNvPr id="11" name="群組 10">
            <a:extLst>
              <a:ext uri="{FF2B5EF4-FFF2-40B4-BE49-F238E27FC236}">
                <a16:creationId xmlns:a16="http://schemas.microsoft.com/office/drawing/2014/main" id="{939EBA3F-60B0-4532-921E-585A0089C759}"/>
              </a:ext>
            </a:extLst>
          </p:cNvPr>
          <p:cNvGrpSpPr/>
          <p:nvPr/>
        </p:nvGrpSpPr>
        <p:grpSpPr>
          <a:xfrm>
            <a:off x="3040084" y="2197633"/>
            <a:ext cx="846944" cy="1705526"/>
            <a:chOff x="392301" y="1510362"/>
            <a:chExt cx="1366649" cy="2752075"/>
          </a:xfrm>
        </p:grpSpPr>
        <p:pic>
          <p:nvPicPr>
            <p:cNvPr id="13" name="圖片 2" descr="一張含有 文字, 監視器, 螢幕, 螢幕擷取畫面 的圖片&#10;&#10;自動產生的描述">
              <a:extLst>
                <a:ext uri="{FF2B5EF4-FFF2-40B4-BE49-F238E27FC236}">
                  <a16:creationId xmlns:a16="http://schemas.microsoft.com/office/drawing/2014/main" id="{0B77F65C-BE1D-4B95-8B2E-E8024ED5BC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9574" y="1523854"/>
              <a:ext cx="1251958" cy="2699039"/>
            </a:xfrm>
            <a:prstGeom prst="roundRect">
              <a:avLst>
                <a:gd name="adj" fmla="val 13453"/>
              </a:avLst>
            </a:prstGeom>
            <a:solidFill>
              <a:srgbClr val="F7F8FB"/>
            </a:solidFill>
            <a:ln>
              <a:noFill/>
            </a:ln>
            <a:effectLst>
              <a:outerShdw blurRad="63500" dist="152400" dir="8100000" algn="tr" rotWithShape="0">
                <a:srgbClr val="09000C">
                  <a:alpha val="77000"/>
                </a:srgbClr>
              </a:outerShdw>
            </a:effectLst>
          </p:spPr>
        </p:pic>
        <p:pic>
          <p:nvPicPr>
            <p:cNvPr id="15" name="圖片 14">
              <a:extLst>
                <a:ext uri="{FF2B5EF4-FFF2-40B4-BE49-F238E27FC236}">
                  <a16:creationId xmlns:a16="http://schemas.microsoft.com/office/drawing/2014/main" id="{2A384ACB-405F-48C2-9301-93302B81BB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2301" y="1510362"/>
              <a:ext cx="1366649" cy="2752075"/>
            </a:xfrm>
            <a:prstGeom prst="rect">
              <a:avLst/>
            </a:prstGeom>
          </p:spPr>
        </p:pic>
      </p:grpSp>
      <p:grpSp>
        <p:nvGrpSpPr>
          <p:cNvPr id="17" name="群組 16">
            <a:extLst>
              <a:ext uri="{FF2B5EF4-FFF2-40B4-BE49-F238E27FC236}">
                <a16:creationId xmlns:a16="http://schemas.microsoft.com/office/drawing/2014/main" id="{6D887B8F-101B-4401-9560-A874F8F73F38}"/>
              </a:ext>
            </a:extLst>
          </p:cNvPr>
          <p:cNvGrpSpPr/>
          <p:nvPr/>
        </p:nvGrpSpPr>
        <p:grpSpPr>
          <a:xfrm>
            <a:off x="4334806" y="2304498"/>
            <a:ext cx="3637430" cy="2369180"/>
            <a:chOff x="4754879" y="2273495"/>
            <a:chExt cx="4167371" cy="2714348"/>
          </a:xfrm>
        </p:grpSpPr>
        <p:pic>
          <p:nvPicPr>
            <p:cNvPr id="18" name="圖片 17">
              <a:extLst>
                <a:ext uri="{FF2B5EF4-FFF2-40B4-BE49-F238E27FC236}">
                  <a16:creationId xmlns:a16="http://schemas.microsoft.com/office/drawing/2014/main" id="{80493A20-78D8-49F3-B8E7-88A82993A6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54879" y="2273495"/>
              <a:ext cx="4167371" cy="2714348"/>
            </a:xfrm>
            <a:prstGeom prst="rect">
              <a:avLst/>
            </a:prstGeom>
          </p:spPr>
        </p:pic>
        <p:sp>
          <p:nvSpPr>
            <p:cNvPr id="19" name="矩形 18">
              <a:extLst>
                <a:ext uri="{FF2B5EF4-FFF2-40B4-BE49-F238E27FC236}">
                  <a16:creationId xmlns:a16="http://schemas.microsoft.com/office/drawing/2014/main" id="{203BFE17-6AD3-46D4-AAC0-63CC83725D93}"/>
                </a:ext>
              </a:extLst>
            </p:cNvPr>
            <p:cNvSpPr/>
            <p:nvPr/>
          </p:nvSpPr>
          <p:spPr>
            <a:xfrm>
              <a:off x="4810573" y="2326752"/>
              <a:ext cx="4063552" cy="238581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0" name="圖片 19" descr="一張含有 文字, 室內, 電子用品, 顯示 的圖片&#10;&#10;自動產生的描述">
              <a:extLst>
                <a:ext uri="{FF2B5EF4-FFF2-40B4-BE49-F238E27FC236}">
                  <a16:creationId xmlns:a16="http://schemas.microsoft.com/office/drawing/2014/main" id="{A42804B6-8AE7-4DD3-B540-EA395DDE1E9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8671" t="5501" r="9010" b="11855"/>
            <a:stretch/>
          </p:blipFill>
          <p:spPr>
            <a:xfrm>
              <a:off x="4810573" y="2321042"/>
              <a:ext cx="4063552" cy="2345159"/>
            </a:xfrm>
            <a:prstGeom prst="rect">
              <a:avLst/>
            </a:prstGeom>
            <a:effectLst/>
          </p:spPr>
        </p:pic>
      </p:grpSp>
      <p:pic>
        <p:nvPicPr>
          <p:cNvPr id="21" name="圖片 20" descr="一張含有 文字, 電子用品, 影像 的圖片&#10;&#10;自動產生的描述">
            <a:extLst>
              <a:ext uri="{FF2B5EF4-FFF2-40B4-BE49-F238E27FC236}">
                <a16:creationId xmlns:a16="http://schemas.microsoft.com/office/drawing/2014/main" id="{D08BAB30-DD85-4CC9-92BA-3270584CCF9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71946" y="3577852"/>
            <a:ext cx="1310662" cy="1304109"/>
          </a:xfrm>
          <a:prstGeom prst="roundRect">
            <a:avLst>
              <a:gd name="adj" fmla="val 20398"/>
            </a:avLst>
          </a:prstGeom>
          <a:noFill/>
          <a:ln>
            <a:noFill/>
          </a:ln>
          <a:effectLst>
            <a:outerShdw blurRad="76200" dist="50800" dir="8100000" algn="tr" rotWithShape="0">
              <a:srgbClr val="09000C">
                <a:alpha val="53000"/>
              </a:srgbClr>
            </a:outerShdw>
          </a:effectLst>
        </p:spPr>
      </p:pic>
      <p:pic>
        <p:nvPicPr>
          <p:cNvPr id="22" name="圖片 21">
            <a:extLst>
              <a:ext uri="{FF2B5EF4-FFF2-40B4-BE49-F238E27FC236}">
                <a16:creationId xmlns:a16="http://schemas.microsoft.com/office/drawing/2014/main" id="{DE1954DD-5655-4FBF-8D75-D26E4A1E8C2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67024" y="1139924"/>
            <a:ext cx="1259999" cy="756000"/>
          </a:xfrm>
          <a:prstGeom prst="roundRect">
            <a:avLst>
              <a:gd name="adj" fmla="val 1344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3" name="圖片 2">
            <a:extLst>
              <a:ext uri="{FF2B5EF4-FFF2-40B4-BE49-F238E27FC236}">
                <a16:creationId xmlns:a16="http://schemas.microsoft.com/office/drawing/2014/main" id="{B26C1BEF-8724-A090-C88D-64FA3438DDF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2924" y="1125125"/>
            <a:ext cx="901407" cy="900000"/>
          </a:xfrm>
          <a:prstGeom prst="rect">
            <a:avLst/>
          </a:prstGeom>
          <a:effectLst>
            <a:outerShdw blurRad="50800" dist="38100" dir="2700000" algn="tl" rotWithShape="0">
              <a:prstClr val="black">
                <a:alpha val="40000"/>
              </a:prstClr>
            </a:outerShdw>
          </a:effectLst>
        </p:spPr>
      </p:pic>
      <p:sp>
        <p:nvSpPr>
          <p:cNvPr id="27" name="文字方塊 26">
            <a:extLst>
              <a:ext uri="{FF2B5EF4-FFF2-40B4-BE49-F238E27FC236}">
                <a16:creationId xmlns:a16="http://schemas.microsoft.com/office/drawing/2014/main" id="{DEF8415B-E485-B7C1-F1BC-CDA161D1EB3F}"/>
              </a:ext>
            </a:extLst>
          </p:cNvPr>
          <p:cNvSpPr txBox="1"/>
          <p:nvPr/>
        </p:nvSpPr>
        <p:spPr>
          <a:xfrm>
            <a:off x="1224332" y="1540049"/>
            <a:ext cx="2634851" cy="577081"/>
          </a:xfrm>
          <a:prstGeom prst="rect">
            <a:avLst/>
          </a:prstGeom>
          <a:noFill/>
        </p:spPr>
        <p:txBody>
          <a:bodyPr wrap="square">
            <a:spAutoFit/>
          </a:bodyPr>
          <a:lstStyle/>
          <a:p>
            <a:r>
              <a:rPr lang="en-US" altLang="zh-TW" sz="1050">
                <a:solidFill>
                  <a:schemeClr val="bg1"/>
                </a:solidFill>
                <a:latin typeface="Arial" panose="020B0604020202020204" pitchFamily="34" charset="0"/>
                <a:ea typeface="微軟正黑體" panose="020B0604030504040204" pitchFamily="34" charset="-120"/>
                <a:sym typeface="Arial" panose="020B0604020202020204" pitchFamily="34" charset="0"/>
              </a:rPr>
              <a:t>Mobile device recording and playback protect important people, things, and objects anytime, anywhere.​</a:t>
            </a:r>
          </a:p>
        </p:txBody>
      </p:sp>
      <p:sp>
        <p:nvSpPr>
          <p:cNvPr id="28" name="文字方塊 27">
            <a:extLst>
              <a:ext uri="{FF2B5EF4-FFF2-40B4-BE49-F238E27FC236}">
                <a16:creationId xmlns:a16="http://schemas.microsoft.com/office/drawing/2014/main" id="{59824FA3-6DDA-082F-40E6-273314FB7EA1}"/>
              </a:ext>
            </a:extLst>
          </p:cNvPr>
          <p:cNvSpPr txBox="1"/>
          <p:nvPr/>
        </p:nvSpPr>
        <p:spPr>
          <a:xfrm>
            <a:off x="5627023" y="1486713"/>
            <a:ext cx="3130744" cy="577081"/>
          </a:xfrm>
          <a:prstGeom prst="rect">
            <a:avLst/>
          </a:prstGeom>
          <a:noFill/>
        </p:spPr>
        <p:txBody>
          <a:bodyPr wrap="square">
            <a:spAutoFit/>
          </a:bodyPr>
          <a:lstStyle/>
          <a:p>
            <a:r>
              <a:rPr lang="en-US" altLang="zh-TW" sz="105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The new Apple TV monitoring application is a convenient APP installed on Apple TV for monitoring and playback.​</a:t>
            </a:r>
          </a:p>
        </p:txBody>
      </p:sp>
    </p:spTree>
    <p:extLst>
      <p:ext uri="{BB962C8B-B14F-4D97-AF65-F5344CB8AC3E}">
        <p14:creationId xmlns:p14="http://schemas.microsoft.com/office/powerpoint/2010/main" val="149120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7970-5781-8641-ABA3-D579BE269115}"/>
              </a:ext>
            </a:extLst>
          </p:cNvPr>
          <p:cNvSpPr>
            <a:spLocks noGrp="1"/>
          </p:cNvSpPr>
          <p:nvPr>
            <p:ph type="title"/>
          </p:nvPr>
        </p:nvSpPr>
        <p:spPr/>
        <p:txBody>
          <a:bodyPr/>
          <a:lstStyle/>
          <a:p>
            <a:r>
              <a:rPr lang="en-US" altLang="zh-TW" err="1">
                <a:latin typeface="Arial" panose="020B0604020202020204" pitchFamily="34" charset="0"/>
                <a:ea typeface="微軟正黑體" panose="020B0604030504040204" pitchFamily="34" charset="-120"/>
                <a:sym typeface="Arial" panose="020B0604020202020204" pitchFamily="34" charset="0"/>
              </a:rPr>
              <a:t>Qsirch</a:t>
            </a:r>
            <a:r>
              <a:rPr lang="en-US" altLang="zh-TW">
                <a:latin typeface="Arial" panose="020B0604020202020204" pitchFamily="34" charset="0"/>
                <a:ea typeface="微軟正黑體" panose="020B0604030504040204" pitchFamily="34" charset="-120"/>
                <a:sym typeface="Arial" panose="020B0604020202020204" pitchFamily="34" charset="0"/>
              </a:rPr>
              <a:t> full-text search tool for browsers </a:t>
            </a:r>
            <a:endParaRPr lang="en-TW">
              <a:latin typeface="Arial" panose="020B0604020202020204" pitchFamily="34" charset="0"/>
              <a:ea typeface="微軟正黑體" panose="020B0604030504040204" pitchFamily="34" charset="-120"/>
              <a:sym typeface="Arial" panose="020B0604020202020204" pitchFamily="34" charset="0"/>
            </a:endParaRPr>
          </a:p>
        </p:txBody>
      </p:sp>
      <p:pic>
        <p:nvPicPr>
          <p:cNvPr id="2050" name="Picture 2" descr="Text Search Icon - Download Text Search Icon 1246462 | Noun Project">
            <a:extLst>
              <a:ext uri="{FF2B5EF4-FFF2-40B4-BE49-F238E27FC236}">
                <a16:creationId xmlns:a16="http://schemas.microsoft.com/office/drawing/2014/main" id="{4C5F4B90-6E31-794A-8CB3-11EA2A802516}"/>
              </a:ext>
            </a:extLst>
          </p:cNvPr>
          <p:cNvPicPr>
            <a:picLocks noChangeAspect="1" noChangeArrowheads="1"/>
          </p:cNvPicPr>
          <p:nvPr/>
        </p:nvPicPr>
        <p:blipFill>
          <a:blip r:embed="rId3" cstate="screen">
            <a:biLevel thresh="75000"/>
            <a:alphaModFix amt="61000"/>
            <a:extLst>
              <a:ext uri="{BEBA8EAE-BF5A-486C-A8C5-ECC9F3942E4B}">
                <a14:imgProps xmlns:a14="http://schemas.microsoft.com/office/drawing/2010/main">
                  <a14:imgLayer r:embed="rId4">
                    <a14:imgEffect>
                      <a14:artisticPhotocopy/>
                    </a14:imgEffect>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876526" y="3234867"/>
            <a:ext cx="674833" cy="67483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D757A6-CA80-9F44-9219-78065F777DDE}"/>
              </a:ext>
            </a:extLst>
          </p:cNvPr>
          <p:cNvSpPr/>
          <p:nvPr/>
        </p:nvSpPr>
        <p:spPr>
          <a:xfrm>
            <a:off x="343308" y="2353716"/>
            <a:ext cx="8642926" cy="787588"/>
          </a:xfrm>
          <a:prstGeom prst="rect">
            <a:avLst/>
          </a:prstGeom>
        </p:spPr>
        <p:txBody>
          <a:bodyPr wrap="square">
            <a:spAutoFit/>
          </a:bodyPr>
          <a:lstStyle/>
          <a:p>
            <a:pPr>
              <a:lnSpc>
                <a:spcPct val="130000"/>
              </a:lnSpc>
            </a:pPr>
            <a:r>
              <a:rPr lang="en-US" altLang="zh-TW" sz="1200" err="1">
                <a:solidFill>
                  <a:schemeClr val="tx2"/>
                </a:solidFill>
                <a:latin typeface="Arial" panose="020B0604020202020204" pitchFamily="34" charset="0"/>
                <a:ea typeface="微軟正黑體" panose="020B0604030504040204" pitchFamily="34" charset="-120"/>
                <a:sym typeface="Arial" panose="020B0604020202020204" pitchFamily="34" charset="0"/>
              </a:rPr>
              <a:t>Qsirch</a:t>
            </a:r>
            <a:r>
              <a:rPr lang="en-US" altLang="zh-TW" sz="1200">
                <a:solidFill>
                  <a:schemeClr val="tx2"/>
                </a:solidFill>
                <a:latin typeface="Arial" panose="020B0604020202020204" pitchFamily="34" charset="0"/>
                <a:ea typeface="微軟正黑體" panose="020B0604030504040204" pitchFamily="34" charset="-120"/>
                <a:sym typeface="Arial" panose="020B0604020202020204" pitchFamily="34" charset="0"/>
              </a:rPr>
              <a:t> is a fast, full-text search engine that enables you to find files based on filename, content, and metadata. </a:t>
            </a:r>
            <a:r>
              <a:rPr lang="en-US" altLang="zh-TW" sz="1200" err="1">
                <a:solidFill>
                  <a:schemeClr val="tx2"/>
                </a:solidFill>
                <a:latin typeface="Arial" panose="020B0604020202020204" pitchFamily="34" charset="0"/>
                <a:ea typeface="微軟正黑體" panose="020B0604030504040204" pitchFamily="34" charset="-120"/>
                <a:sym typeface="Arial" panose="020B0604020202020204" pitchFamily="34" charset="0"/>
              </a:rPr>
              <a:t>Qsirch’s</a:t>
            </a:r>
            <a:r>
              <a:rPr lang="en-US" altLang="zh-TW" sz="1200">
                <a:solidFill>
                  <a:schemeClr val="tx2"/>
                </a:solidFill>
                <a:latin typeface="Arial" panose="020B0604020202020204" pitchFamily="34" charset="0"/>
                <a:ea typeface="微軟正黑體" panose="020B0604030504040204" pitchFamily="34" charset="-120"/>
                <a:sym typeface="Arial" panose="020B0604020202020204" pitchFamily="34" charset="0"/>
              </a:rPr>
              <a:t> search functions are also available using a companion mobile app, browser extension, and Mac® Finder.</a:t>
            </a:r>
          </a:p>
          <a:p>
            <a:pPr>
              <a:lnSpc>
                <a:spcPct val="130000"/>
              </a:lnSpc>
            </a:pPr>
            <a:endParaRPr lang="en-TW" sz="1200">
              <a:solidFill>
                <a:schemeClr val="tx2"/>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TextBox 3">
            <a:extLst>
              <a:ext uri="{FF2B5EF4-FFF2-40B4-BE49-F238E27FC236}">
                <a16:creationId xmlns:a16="http://schemas.microsoft.com/office/drawing/2014/main" id="{4B878A09-B82E-E046-A17F-486E0A7C8EDD}"/>
              </a:ext>
            </a:extLst>
          </p:cNvPr>
          <p:cNvSpPr txBox="1"/>
          <p:nvPr/>
        </p:nvSpPr>
        <p:spPr>
          <a:xfrm>
            <a:off x="574336" y="3926888"/>
            <a:ext cx="1254343" cy="461665"/>
          </a:xfrm>
          <a:prstGeom prst="rect">
            <a:avLst/>
          </a:prstGeom>
          <a:noFill/>
        </p:spPr>
        <p:txBody>
          <a:bodyPr wrap="square" rtlCol="0">
            <a:spAutoFit/>
          </a:bodyPr>
          <a:lstStyle/>
          <a:p>
            <a:pPr algn="ctr"/>
            <a:r>
              <a:rPr lang="en-US" sz="1200" b="1">
                <a:solidFill>
                  <a:schemeClr val="tx2"/>
                </a:solidFill>
                <a:latin typeface="Arial" panose="020B0604020202020204" pitchFamily="34" charset="0"/>
                <a:ea typeface="微軟正黑體" panose="020B0604030504040204" pitchFamily="34" charset="-120"/>
                <a:sym typeface="Arial" panose="020B0604020202020204" pitchFamily="34" charset="0"/>
              </a:rPr>
              <a:t>Full-text</a:t>
            </a:r>
          </a:p>
          <a:p>
            <a:pPr algn="ctr"/>
            <a:r>
              <a:rPr lang="en-US" sz="1200" b="1">
                <a:solidFill>
                  <a:schemeClr val="tx2"/>
                </a:solidFill>
                <a:latin typeface="Arial" panose="020B0604020202020204" pitchFamily="34" charset="0"/>
                <a:ea typeface="微軟正黑體" panose="020B0604030504040204" pitchFamily="34" charset="-120"/>
                <a:sym typeface="Arial" panose="020B0604020202020204" pitchFamily="34" charset="0"/>
              </a:rPr>
              <a:t>search </a:t>
            </a:r>
          </a:p>
        </p:txBody>
      </p:sp>
      <p:sp>
        <p:nvSpPr>
          <p:cNvPr id="8" name="TextBox 7">
            <a:extLst>
              <a:ext uri="{FF2B5EF4-FFF2-40B4-BE49-F238E27FC236}">
                <a16:creationId xmlns:a16="http://schemas.microsoft.com/office/drawing/2014/main" id="{1E9E3BC5-A632-5D4A-9E5F-B3731D34AE80}"/>
              </a:ext>
            </a:extLst>
          </p:cNvPr>
          <p:cNvSpPr txBox="1"/>
          <p:nvPr/>
        </p:nvSpPr>
        <p:spPr>
          <a:xfrm>
            <a:off x="1867000" y="3926888"/>
            <a:ext cx="979349" cy="276999"/>
          </a:xfrm>
          <a:prstGeom prst="rect">
            <a:avLst/>
          </a:prstGeom>
          <a:noFill/>
        </p:spPr>
        <p:txBody>
          <a:bodyPr wrap="square" rtlCol="0">
            <a:spAutoFit/>
          </a:bodyPr>
          <a:lstStyle/>
          <a:p>
            <a:pPr algn="ctr"/>
            <a:r>
              <a:rPr lang="en-US" sz="1200" b="1">
                <a:solidFill>
                  <a:schemeClr val="tx2"/>
                </a:solidFill>
                <a:latin typeface="Arial" panose="020B0604020202020204" pitchFamily="34" charset="0"/>
                <a:ea typeface="微軟正黑體" panose="020B0604030504040204" pitchFamily="34" charset="-120"/>
                <a:sym typeface="Arial" panose="020B0604020202020204" pitchFamily="34" charset="0"/>
              </a:rPr>
              <a:t>AI search</a:t>
            </a:r>
          </a:p>
        </p:txBody>
      </p:sp>
      <p:sp>
        <p:nvSpPr>
          <p:cNvPr id="9" name="TextBox 8">
            <a:extLst>
              <a:ext uri="{FF2B5EF4-FFF2-40B4-BE49-F238E27FC236}">
                <a16:creationId xmlns:a16="http://schemas.microsoft.com/office/drawing/2014/main" id="{F05ECBE2-0C1E-3A43-919C-43C36B935B06}"/>
              </a:ext>
            </a:extLst>
          </p:cNvPr>
          <p:cNvSpPr txBox="1"/>
          <p:nvPr/>
        </p:nvSpPr>
        <p:spPr>
          <a:xfrm>
            <a:off x="2884670" y="3926888"/>
            <a:ext cx="1381539" cy="276999"/>
          </a:xfrm>
          <a:prstGeom prst="rect">
            <a:avLst/>
          </a:prstGeom>
          <a:noFill/>
        </p:spPr>
        <p:txBody>
          <a:bodyPr wrap="square" rtlCol="0">
            <a:spAutoFit/>
          </a:bodyPr>
          <a:lstStyle/>
          <a:p>
            <a:pPr algn="ctr"/>
            <a:r>
              <a:rPr lang="en-US" sz="1200" b="1">
                <a:solidFill>
                  <a:schemeClr val="tx2"/>
                </a:solidFill>
                <a:latin typeface="Arial" panose="020B0604020202020204" pitchFamily="34" charset="0"/>
                <a:ea typeface="微軟正黑體" panose="020B0604030504040204" pitchFamily="34" charset="-120"/>
                <a:sym typeface="Arial" panose="020B0604020202020204" pitchFamily="34" charset="0"/>
              </a:rPr>
              <a:t>Multiple filters </a:t>
            </a:r>
          </a:p>
        </p:txBody>
      </p:sp>
      <p:sp>
        <p:nvSpPr>
          <p:cNvPr id="5" name="TextBox 4">
            <a:extLst>
              <a:ext uri="{FF2B5EF4-FFF2-40B4-BE49-F238E27FC236}">
                <a16:creationId xmlns:a16="http://schemas.microsoft.com/office/drawing/2014/main" id="{29C400B8-4F4A-8748-94A8-B6C2C14CD0D2}"/>
              </a:ext>
            </a:extLst>
          </p:cNvPr>
          <p:cNvSpPr txBox="1"/>
          <p:nvPr/>
        </p:nvSpPr>
        <p:spPr>
          <a:xfrm>
            <a:off x="4281029" y="3351798"/>
            <a:ext cx="5196740" cy="584775"/>
          </a:xfrm>
          <a:prstGeom prst="rect">
            <a:avLst/>
          </a:prstGeom>
          <a:noFill/>
        </p:spPr>
        <p:txBody>
          <a:bodyPr wrap="square" rtlCol="0">
            <a:spAutoFit/>
          </a:bodyPr>
          <a:lstStyle/>
          <a:p>
            <a:r>
              <a:rPr lang="en-US" sz="3200" b="1">
                <a:solidFill>
                  <a:srgbClr val="744922"/>
                </a:solidFill>
                <a:latin typeface="Arial" panose="020B0604020202020204" pitchFamily="34" charset="0"/>
                <a:ea typeface="微軟正黑體" panose="020B0604030504040204" pitchFamily="34" charset="-120"/>
                <a:sym typeface="Arial" panose="020B0604020202020204" pitchFamily="34" charset="0"/>
              </a:rPr>
              <a:t>Find everything</a:t>
            </a:r>
          </a:p>
        </p:txBody>
      </p:sp>
      <p:sp>
        <p:nvSpPr>
          <p:cNvPr id="6" name="Cross 5">
            <a:extLst>
              <a:ext uri="{FF2B5EF4-FFF2-40B4-BE49-F238E27FC236}">
                <a16:creationId xmlns:a16="http://schemas.microsoft.com/office/drawing/2014/main" id="{EC8DB23D-BF7C-7E43-AB75-AC1C880339E5}"/>
              </a:ext>
            </a:extLst>
          </p:cNvPr>
          <p:cNvSpPr/>
          <p:nvPr/>
        </p:nvSpPr>
        <p:spPr>
          <a:xfrm>
            <a:off x="1676872" y="3495635"/>
            <a:ext cx="237016" cy="237016"/>
          </a:xfrm>
          <a:prstGeom prst="plus">
            <a:avLst>
              <a:gd name="adj" fmla="val 421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sym typeface="Arial" panose="020B0604020202020204" pitchFamily="34" charset="0"/>
            </a:endParaRPr>
          </a:p>
        </p:txBody>
      </p:sp>
      <p:sp>
        <p:nvSpPr>
          <p:cNvPr id="12" name="Cross 11">
            <a:extLst>
              <a:ext uri="{FF2B5EF4-FFF2-40B4-BE49-F238E27FC236}">
                <a16:creationId xmlns:a16="http://schemas.microsoft.com/office/drawing/2014/main" id="{B5F9FB4B-96AE-4C4D-9C5D-720F1EFF834E}"/>
              </a:ext>
            </a:extLst>
          </p:cNvPr>
          <p:cNvSpPr/>
          <p:nvPr/>
        </p:nvSpPr>
        <p:spPr>
          <a:xfrm>
            <a:off x="2826190" y="3495635"/>
            <a:ext cx="237016" cy="237016"/>
          </a:xfrm>
          <a:prstGeom prst="plus">
            <a:avLst>
              <a:gd name="adj" fmla="val 421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sym typeface="Arial" panose="020B0604020202020204" pitchFamily="34" charset="0"/>
            </a:endParaRPr>
          </a:p>
        </p:txBody>
      </p:sp>
      <p:grpSp>
        <p:nvGrpSpPr>
          <p:cNvPr id="21" name="群組 20">
            <a:extLst>
              <a:ext uri="{FF2B5EF4-FFF2-40B4-BE49-F238E27FC236}">
                <a16:creationId xmlns:a16="http://schemas.microsoft.com/office/drawing/2014/main" id="{810F824E-9478-4642-A6D6-8EE85C44C7B5}"/>
              </a:ext>
            </a:extLst>
          </p:cNvPr>
          <p:cNvGrpSpPr/>
          <p:nvPr/>
        </p:nvGrpSpPr>
        <p:grpSpPr>
          <a:xfrm>
            <a:off x="3866130" y="3572284"/>
            <a:ext cx="288234" cy="119269"/>
            <a:chOff x="5734879" y="2352245"/>
            <a:chExt cx="288234" cy="119269"/>
          </a:xfrm>
        </p:grpSpPr>
        <p:cxnSp>
          <p:nvCxnSpPr>
            <p:cNvPr id="10" name="Straight Connector 9">
              <a:extLst>
                <a:ext uri="{FF2B5EF4-FFF2-40B4-BE49-F238E27FC236}">
                  <a16:creationId xmlns:a16="http://schemas.microsoft.com/office/drawing/2014/main" id="{BCC15412-5409-0B4A-9343-AB2CB2583548}"/>
                </a:ext>
              </a:extLst>
            </p:cNvPr>
            <p:cNvCxnSpPr>
              <a:cxnSpLocks/>
            </p:cNvCxnSpPr>
            <p:nvPr/>
          </p:nvCxnSpPr>
          <p:spPr>
            <a:xfrm>
              <a:off x="5734879" y="2352245"/>
              <a:ext cx="28823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9C887CA-3099-CE4F-8885-FCE32EB59A6F}"/>
                </a:ext>
              </a:extLst>
            </p:cNvPr>
            <p:cNvCxnSpPr>
              <a:cxnSpLocks/>
            </p:cNvCxnSpPr>
            <p:nvPr/>
          </p:nvCxnSpPr>
          <p:spPr>
            <a:xfrm>
              <a:off x="5734879" y="2471514"/>
              <a:ext cx="28823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17" name="圖片 7">
            <a:extLst>
              <a:ext uri="{FF2B5EF4-FFF2-40B4-BE49-F238E27FC236}">
                <a16:creationId xmlns:a16="http://schemas.microsoft.com/office/drawing/2014/main" id="{93C48B92-38C7-7145-B175-5B64175596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5998" y="1147139"/>
            <a:ext cx="936000" cy="936000"/>
          </a:xfrm>
          <a:prstGeom prst="rect">
            <a:avLst/>
          </a:prstGeom>
          <a:effectLst>
            <a:outerShdw blurRad="50800" dist="38100" dir="2700000" algn="tl" rotWithShape="0">
              <a:prstClr val="black">
                <a:alpha val="40000"/>
              </a:prstClr>
            </a:outerShdw>
          </a:effectLst>
        </p:spPr>
      </p:pic>
      <p:pic>
        <p:nvPicPr>
          <p:cNvPr id="2056" name="Picture 8">
            <a:extLst>
              <a:ext uri="{FF2B5EF4-FFF2-40B4-BE49-F238E27FC236}">
                <a16:creationId xmlns:a16="http://schemas.microsoft.com/office/drawing/2014/main" id="{F97586CD-5A7A-494F-A943-CDAD5942F1A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32885" y="1147139"/>
            <a:ext cx="955470" cy="95547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6624A4C-8C53-FC48-8C3E-49A6B56172D2}"/>
              </a:ext>
            </a:extLst>
          </p:cNvPr>
          <p:cNvSpPr txBox="1"/>
          <p:nvPr/>
        </p:nvSpPr>
        <p:spPr>
          <a:xfrm>
            <a:off x="1281998" y="1343114"/>
            <a:ext cx="2548490" cy="584775"/>
          </a:xfrm>
          <a:prstGeom prst="rect">
            <a:avLst/>
          </a:prstGeom>
          <a:noFill/>
        </p:spPr>
        <p:txBody>
          <a:bodyPr wrap="square" rtlCol="0">
            <a:spAutoFit/>
          </a:bodyPr>
          <a:lstStyle/>
          <a:p>
            <a:r>
              <a:rPr lang="en-US" sz="2000" b="1">
                <a:solidFill>
                  <a:srgbClr val="744922"/>
                </a:solidFill>
                <a:latin typeface="Arial" panose="020B0604020202020204" pitchFamily="34" charset="0"/>
                <a:ea typeface="微軟正黑體" panose="020B0604030504040204" pitchFamily="34" charset="-120"/>
                <a:sym typeface="Arial" panose="020B0604020202020204" pitchFamily="34" charset="0"/>
              </a:rPr>
              <a:t>NAS Edition</a:t>
            </a:r>
          </a:p>
          <a:p>
            <a:r>
              <a:rPr lang="en-US" sz="1200" b="1">
                <a:solidFill>
                  <a:schemeClr val="tx2"/>
                </a:solidFill>
                <a:latin typeface="Arial" panose="020B0604020202020204" pitchFamily="34" charset="0"/>
                <a:ea typeface="微軟正黑體" panose="020B0604030504040204" pitchFamily="34" charset="-120"/>
                <a:sym typeface="Arial" panose="020B0604020202020204" pitchFamily="34" charset="0"/>
              </a:rPr>
              <a:t>Search massive data in the NAS.</a:t>
            </a:r>
          </a:p>
        </p:txBody>
      </p:sp>
      <p:sp>
        <p:nvSpPr>
          <p:cNvPr id="20" name="TextBox 19">
            <a:extLst>
              <a:ext uri="{FF2B5EF4-FFF2-40B4-BE49-F238E27FC236}">
                <a16:creationId xmlns:a16="http://schemas.microsoft.com/office/drawing/2014/main" id="{1236FE98-29F4-7A48-AA67-8877398EA0A5}"/>
              </a:ext>
            </a:extLst>
          </p:cNvPr>
          <p:cNvSpPr txBox="1"/>
          <p:nvPr/>
        </p:nvSpPr>
        <p:spPr>
          <a:xfrm>
            <a:off x="4988355" y="1206927"/>
            <a:ext cx="3765307" cy="769441"/>
          </a:xfrm>
          <a:prstGeom prst="rect">
            <a:avLst/>
          </a:prstGeom>
          <a:noFill/>
        </p:spPr>
        <p:txBody>
          <a:bodyPr wrap="square" rtlCol="0">
            <a:spAutoFit/>
          </a:bodyPr>
          <a:lstStyle/>
          <a:p>
            <a:r>
              <a:rPr lang="en-US" sz="2000" b="1">
                <a:solidFill>
                  <a:srgbClr val="744922"/>
                </a:solidFill>
                <a:latin typeface="Arial" panose="020B0604020202020204" pitchFamily="34" charset="0"/>
                <a:ea typeface="微軟正黑體" panose="020B0604030504040204" pitchFamily="34" charset="-120"/>
                <a:sym typeface="Arial" panose="020B0604020202020204" pitchFamily="34" charset="0"/>
              </a:rPr>
              <a:t>PC Edition</a:t>
            </a:r>
          </a:p>
          <a:p>
            <a:r>
              <a:rPr lang="en-US" sz="1200" b="1">
                <a:solidFill>
                  <a:schemeClr val="tx2"/>
                </a:solidFill>
                <a:latin typeface="Arial" panose="020B0604020202020204" pitchFamily="34" charset="0"/>
                <a:ea typeface="微軟正黑體" panose="020B0604030504040204" pitchFamily="34" charset="-120"/>
                <a:sym typeface="Arial" panose="020B0604020202020204" pitchFamily="34" charset="0"/>
              </a:rPr>
              <a:t>The most powerful search engine that integrate with NAS and PC local search.</a:t>
            </a:r>
          </a:p>
        </p:txBody>
      </p:sp>
      <p:sp>
        <p:nvSpPr>
          <p:cNvPr id="14" name="手繪多邊形: 圖案 13">
            <a:extLst>
              <a:ext uri="{FF2B5EF4-FFF2-40B4-BE49-F238E27FC236}">
                <a16:creationId xmlns:a16="http://schemas.microsoft.com/office/drawing/2014/main" id="{A0412EBA-03E2-49D9-073C-BCCF33B23C04}"/>
              </a:ext>
            </a:extLst>
          </p:cNvPr>
          <p:cNvSpPr/>
          <p:nvPr/>
        </p:nvSpPr>
        <p:spPr>
          <a:xfrm>
            <a:off x="2094248" y="3207797"/>
            <a:ext cx="567216" cy="667424"/>
          </a:xfrm>
          <a:custGeom>
            <a:avLst/>
            <a:gdLst>
              <a:gd name="connsiteX0" fmla="*/ 562205 w 567216"/>
              <a:gd name="connsiteY0" fmla="*/ 340313 h 667424"/>
              <a:gd name="connsiteX1" fmla="*/ 499069 w 567216"/>
              <a:gd name="connsiteY1" fmla="*/ 244143 h 667424"/>
              <a:gd name="connsiteX2" fmla="*/ 493457 w 567216"/>
              <a:gd name="connsiteY2" fmla="*/ 225011 h 667424"/>
              <a:gd name="connsiteX3" fmla="*/ 225168 w 567216"/>
              <a:gd name="connsiteY3" fmla="*/ 202 h 667424"/>
              <a:gd name="connsiteX4" fmla="*/ -597 w 567216"/>
              <a:gd name="connsiteY4" fmla="*/ 246758 h 667424"/>
              <a:gd name="connsiteX5" fmla="*/ 99081 w 567216"/>
              <a:gd name="connsiteY5" fmla="*/ 459379 h 667424"/>
              <a:gd name="connsiteX6" fmla="*/ 111007 w 567216"/>
              <a:gd name="connsiteY6" fmla="*/ 483932 h 667424"/>
              <a:gd name="connsiteX7" fmla="*/ 111007 w 567216"/>
              <a:gd name="connsiteY7" fmla="*/ 625700 h 667424"/>
              <a:gd name="connsiteX8" fmla="*/ 130649 w 567216"/>
              <a:gd name="connsiteY8" fmla="*/ 647447 h 667424"/>
              <a:gd name="connsiteX9" fmla="*/ 343270 w 567216"/>
              <a:gd name="connsiteY9" fmla="*/ 666579 h 667424"/>
              <a:gd name="connsiteX10" fmla="*/ 366350 w 567216"/>
              <a:gd name="connsiteY10" fmla="*/ 647084 h 667424"/>
              <a:gd name="connsiteX11" fmla="*/ 366420 w 567216"/>
              <a:gd name="connsiteY11" fmla="*/ 644832 h 667424"/>
              <a:gd name="connsiteX12" fmla="*/ 366420 w 567216"/>
              <a:gd name="connsiteY12" fmla="*/ 543751 h 667424"/>
              <a:gd name="connsiteX13" fmla="*/ 378346 w 567216"/>
              <a:gd name="connsiteY13" fmla="*/ 531826 h 667424"/>
              <a:gd name="connsiteX14" fmla="*/ 452770 w 567216"/>
              <a:gd name="connsiteY14" fmla="*/ 531826 h 667424"/>
              <a:gd name="connsiteX15" fmla="*/ 494159 w 567216"/>
              <a:gd name="connsiteY15" fmla="*/ 491208 h 667424"/>
              <a:gd name="connsiteX16" fmla="*/ 494159 w 567216"/>
              <a:gd name="connsiteY16" fmla="*/ 490436 h 667424"/>
              <a:gd name="connsiteX17" fmla="*/ 494159 w 567216"/>
              <a:gd name="connsiteY17" fmla="*/ 390822 h 667424"/>
              <a:gd name="connsiteX18" fmla="*/ 502577 w 567216"/>
              <a:gd name="connsiteY18" fmla="*/ 382404 h 667424"/>
              <a:gd name="connsiteX19" fmla="*/ 539055 w 567216"/>
              <a:gd name="connsiteY19" fmla="*/ 382404 h 667424"/>
              <a:gd name="connsiteX20" fmla="*/ 566618 w 567216"/>
              <a:gd name="connsiteY20" fmla="*/ 355504 h 667424"/>
              <a:gd name="connsiteX21" fmla="*/ 562205 w 567216"/>
              <a:gd name="connsiteY21" fmla="*/ 340313 h 66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7216" h="667424">
                <a:moveTo>
                  <a:pt x="562205" y="340313"/>
                </a:moveTo>
                <a:lnTo>
                  <a:pt x="499069" y="244143"/>
                </a:lnTo>
                <a:cubicBezTo>
                  <a:pt x="495715" y="238301"/>
                  <a:pt x="493789" y="231739"/>
                  <a:pt x="493457" y="225011"/>
                </a:cubicBezTo>
                <a:cubicBezTo>
                  <a:pt x="481449" y="88848"/>
                  <a:pt x="361331" y="-11806"/>
                  <a:pt x="225168" y="202"/>
                </a:cubicBezTo>
                <a:cubicBezTo>
                  <a:pt x="97391" y="11471"/>
                  <a:pt x="-603" y="118490"/>
                  <a:pt x="-597" y="246758"/>
                </a:cubicBezTo>
                <a:cubicBezTo>
                  <a:pt x="679" y="328630"/>
                  <a:pt x="36966" y="406032"/>
                  <a:pt x="99081" y="459379"/>
                </a:cubicBezTo>
                <a:cubicBezTo>
                  <a:pt x="106396" y="465469"/>
                  <a:pt x="110739" y="474417"/>
                  <a:pt x="111007" y="483932"/>
                </a:cubicBezTo>
                <a:lnTo>
                  <a:pt x="111007" y="625700"/>
                </a:lnTo>
                <a:cubicBezTo>
                  <a:pt x="111071" y="636886"/>
                  <a:pt x="119527" y="646248"/>
                  <a:pt x="130649" y="647447"/>
                </a:cubicBezTo>
                <a:lnTo>
                  <a:pt x="343270" y="666579"/>
                </a:lnTo>
                <a:cubicBezTo>
                  <a:pt x="355030" y="667568"/>
                  <a:pt x="365361" y="658837"/>
                  <a:pt x="366350" y="647084"/>
                </a:cubicBezTo>
                <a:cubicBezTo>
                  <a:pt x="366414" y="646331"/>
                  <a:pt x="366439" y="645585"/>
                  <a:pt x="366420" y="644832"/>
                </a:cubicBezTo>
                <a:lnTo>
                  <a:pt x="366420" y="543751"/>
                </a:lnTo>
                <a:cubicBezTo>
                  <a:pt x="366618" y="537246"/>
                  <a:pt x="371841" y="532023"/>
                  <a:pt x="378346" y="531826"/>
                </a:cubicBezTo>
                <a:lnTo>
                  <a:pt x="452770" y="531826"/>
                </a:lnTo>
                <a:cubicBezTo>
                  <a:pt x="475416" y="532036"/>
                  <a:pt x="493948" y="513854"/>
                  <a:pt x="494159" y="491208"/>
                </a:cubicBezTo>
                <a:cubicBezTo>
                  <a:pt x="494159" y="490947"/>
                  <a:pt x="494159" y="490692"/>
                  <a:pt x="494159" y="490436"/>
                </a:cubicBezTo>
                <a:lnTo>
                  <a:pt x="494159" y="390822"/>
                </a:lnTo>
                <a:cubicBezTo>
                  <a:pt x="494229" y="386199"/>
                  <a:pt x="497953" y="382474"/>
                  <a:pt x="502577" y="382404"/>
                </a:cubicBezTo>
                <a:lnTo>
                  <a:pt x="539055" y="382404"/>
                </a:lnTo>
                <a:cubicBezTo>
                  <a:pt x="554093" y="382589"/>
                  <a:pt x="566433" y="370542"/>
                  <a:pt x="566618" y="355504"/>
                </a:cubicBezTo>
                <a:cubicBezTo>
                  <a:pt x="566682" y="350115"/>
                  <a:pt x="565145" y="344829"/>
                  <a:pt x="562205" y="340313"/>
                </a:cubicBezTo>
                <a:close/>
              </a:path>
            </a:pathLst>
          </a:custGeom>
          <a:noFill/>
          <a:ln w="37899" cap="flat">
            <a:solidFill>
              <a:schemeClr val="accent2"/>
            </a:solidFill>
            <a:prstDash val="solid"/>
            <a:miter/>
          </a:ln>
        </p:spPr>
        <p:txBody>
          <a:bodyPr rtlCol="0" anchor="ctr"/>
          <a:lstStyle/>
          <a:p>
            <a:endParaRPr lang="zh-TW" altLang="en-US"/>
          </a:p>
        </p:txBody>
      </p:sp>
      <p:grpSp>
        <p:nvGrpSpPr>
          <p:cNvPr id="25" name="群組 24">
            <a:extLst>
              <a:ext uri="{FF2B5EF4-FFF2-40B4-BE49-F238E27FC236}">
                <a16:creationId xmlns:a16="http://schemas.microsoft.com/office/drawing/2014/main" id="{E86368AD-FFFB-8EA6-33F0-CF7FA9ED3BE5}"/>
              </a:ext>
            </a:extLst>
          </p:cNvPr>
          <p:cNvGrpSpPr/>
          <p:nvPr/>
        </p:nvGrpSpPr>
        <p:grpSpPr>
          <a:xfrm>
            <a:off x="2190833" y="3311380"/>
            <a:ext cx="332865" cy="308989"/>
            <a:chOff x="1985907" y="3559071"/>
            <a:chExt cx="332865" cy="308989"/>
          </a:xfrm>
          <a:solidFill>
            <a:schemeClr val="accent2"/>
          </a:solidFill>
        </p:grpSpPr>
        <p:sp>
          <p:nvSpPr>
            <p:cNvPr id="15" name="手繪多邊形: 圖案 14">
              <a:extLst>
                <a:ext uri="{FF2B5EF4-FFF2-40B4-BE49-F238E27FC236}">
                  <a16:creationId xmlns:a16="http://schemas.microsoft.com/office/drawing/2014/main" id="{B07D918F-4FE5-E2AC-3CCB-9E773BE3C4F5}"/>
                </a:ext>
              </a:extLst>
            </p:cNvPr>
            <p:cNvSpPr/>
            <p:nvPr/>
          </p:nvSpPr>
          <p:spPr>
            <a:xfrm>
              <a:off x="2125666" y="3559071"/>
              <a:ext cx="52167" cy="308989"/>
            </a:xfrm>
            <a:custGeom>
              <a:avLst/>
              <a:gdLst>
                <a:gd name="connsiteX0" fmla="*/ 51570 w 52167"/>
                <a:gd name="connsiteY0" fmla="*/ 24747 h 308989"/>
                <a:gd name="connsiteX1" fmla="*/ 26067 w 52167"/>
                <a:gd name="connsiteY1" fmla="*/ -770 h 308989"/>
                <a:gd name="connsiteX2" fmla="*/ 25487 w 52167"/>
                <a:gd name="connsiteY2" fmla="*/ -763 h 308989"/>
                <a:gd name="connsiteX3" fmla="*/ -597 w 52167"/>
                <a:gd name="connsiteY3" fmla="*/ 24747 h 308989"/>
                <a:gd name="connsiteX4" fmla="*/ 13115 w 52167"/>
                <a:gd name="connsiteY4" fmla="*/ 47386 h 308989"/>
                <a:gd name="connsiteX5" fmla="*/ 13115 w 52167"/>
                <a:gd name="connsiteY5" fmla="*/ 259433 h 308989"/>
                <a:gd name="connsiteX6" fmla="*/ -597 w 52167"/>
                <a:gd name="connsiteY6" fmla="*/ 282137 h 308989"/>
                <a:gd name="connsiteX7" fmla="*/ 25487 w 52167"/>
                <a:gd name="connsiteY7" fmla="*/ 308220 h 308989"/>
                <a:gd name="connsiteX8" fmla="*/ 51570 w 52167"/>
                <a:gd name="connsiteY8" fmla="*/ 282137 h 308989"/>
                <a:gd name="connsiteX9" fmla="*/ 37859 w 52167"/>
                <a:gd name="connsiteY9" fmla="*/ 259433 h 308989"/>
                <a:gd name="connsiteX10" fmla="*/ 37859 w 52167"/>
                <a:gd name="connsiteY10" fmla="*/ 48088 h 308989"/>
                <a:gd name="connsiteX11" fmla="*/ 51570 w 52167"/>
                <a:gd name="connsiteY11" fmla="*/ 24747 h 3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67" h="308989">
                  <a:moveTo>
                    <a:pt x="51570" y="24747"/>
                  </a:moveTo>
                  <a:cubicBezTo>
                    <a:pt x="51576" y="10659"/>
                    <a:pt x="40155" y="-763"/>
                    <a:pt x="26067" y="-770"/>
                  </a:cubicBezTo>
                  <a:cubicBezTo>
                    <a:pt x="25876" y="-770"/>
                    <a:pt x="25678" y="-770"/>
                    <a:pt x="25487" y="-763"/>
                  </a:cubicBezTo>
                  <a:cubicBezTo>
                    <a:pt x="11278" y="-833"/>
                    <a:pt x="-354" y="10538"/>
                    <a:pt x="-597" y="24747"/>
                  </a:cubicBezTo>
                  <a:cubicBezTo>
                    <a:pt x="-603" y="34262"/>
                    <a:pt x="4677" y="42986"/>
                    <a:pt x="13115" y="47386"/>
                  </a:cubicBezTo>
                  <a:lnTo>
                    <a:pt x="13115" y="259433"/>
                  </a:lnTo>
                  <a:cubicBezTo>
                    <a:pt x="4658" y="263847"/>
                    <a:pt x="-628" y="272603"/>
                    <a:pt x="-597" y="282137"/>
                  </a:cubicBezTo>
                  <a:cubicBezTo>
                    <a:pt x="-597" y="296543"/>
                    <a:pt x="11080" y="308220"/>
                    <a:pt x="25487" y="308220"/>
                  </a:cubicBezTo>
                  <a:cubicBezTo>
                    <a:pt x="39893" y="308220"/>
                    <a:pt x="51570" y="296543"/>
                    <a:pt x="51570" y="282137"/>
                  </a:cubicBezTo>
                  <a:cubicBezTo>
                    <a:pt x="51602" y="272603"/>
                    <a:pt x="46315" y="263847"/>
                    <a:pt x="37859" y="259433"/>
                  </a:cubicBezTo>
                  <a:lnTo>
                    <a:pt x="37859" y="48088"/>
                  </a:lnTo>
                  <a:cubicBezTo>
                    <a:pt x="46226" y="43273"/>
                    <a:pt x="51436" y="34402"/>
                    <a:pt x="51570" y="24747"/>
                  </a:cubicBezTo>
                  <a:close/>
                </a:path>
              </a:pathLst>
            </a:custGeom>
            <a:grpFill/>
            <a:ln w="6317" cap="flat">
              <a:noFill/>
              <a:prstDash val="solid"/>
              <a:miter/>
            </a:ln>
          </p:spPr>
          <p:txBody>
            <a:bodyPr rtlCol="0" anchor="ctr"/>
            <a:lstStyle/>
            <a:p>
              <a:endParaRPr lang="zh-TW" altLang="en-US"/>
            </a:p>
          </p:txBody>
        </p:sp>
        <p:sp>
          <p:nvSpPr>
            <p:cNvPr id="18" name="手繪多邊形: 圖案 17">
              <a:extLst>
                <a:ext uri="{FF2B5EF4-FFF2-40B4-BE49-F238E27FC236}">
                  <a16:creationId xmlns:a16="http://schemas.microsoft.com/office/drawing/2014/main" id="{1C3AB173-106C-611D-DDCD-E3F083D03C9F}"/>
                </a:ext>
              </a:extLst>
            </p:cNvPr>
            <p:cNvSpPr/>
            <p:nvPr/>
          </p:nvSpPr>
          <p:spPr>
            <a:xfrm>
              <a:off x="1985907" y="3575659"/>
              <a:ext cx="126558" cy="278308"/>
            </a:xfrm>
            <a:custGeom>
              <a:avLst/>
              <a:gdLst>
                <a:gd name="connsiteX0" fmla="*/ 89101 w 126558"/>
                <a:gd name="connsiteY0" fmla="*/ 47954 h 278308"/>
                <a:gd name="connsiteX1" fmla="*/ 102812 w 126558"/>
                <a:gd name="connsiteY1" fmla="*/ 25314 h 278308"/>
                <a:gd name="connsiteX2" fmla="*/ 77303 w 126558"/>
                <a:gd name="connsiteY2" fmla="*/ -770 h 278308"/>
                <a:gd name="connsiteX3" fmla="*/ 51219 w 126558"/>
                <a:gd name="connsiteY3" fmla="*/ 25314 h 278308"/>
                <a:gd name="connsiteX4" fmla="*/ 64931 w 126558"/>
                <a:gd name="connsiteY4" fmla="*/ 47954 h 278308"/>
                <a:gd name="connsiteX5" fmla="*/ 64931 w 126558"/>
                <a:gd name="connsiteY5" fmla="*/ 94636 h 278308"/>
                <a:gd name="connsiteX6" fmla="*/ 101983 w 126558"/>
                <a:gd name="connsiteY6" fmla="*/ 94636 h 278308"/>
                <a:gd name="connsiteX7" fmla="*/ 101983 w 126558"/>
                <a:gd name="connsiteY7" fmla="*/ 126204 h 278308"/>
                <a:gd name="connsiteX8" fmla="*/ 47776 w 126558"/>
                <a:gd name="connsiteY8" fmla="*/ 126204 h 278308"/>
                <a:gd name="connsiteX9" fmla="*/ 25136 w 126558"/>
                <a:gd name="connsiteY9" fmla="*/ 112492 h 278308"/>
                <a:gd name="connsiteX10" fmla="*/ -597 w 126558"/>
                <a:gd name="connsiteY10" fmla="*/ 138225 h 278308"/>
                <a:gd name="connsiteX11" fmla="*/ 25136 w 126558"/>
                <a:gd name="connsiteY11" fmla="*/ 163958 h 278308"/>
                <a:gd name="connsiteX12" fmla="*/ 47903 w 126558"/>
                <a:gd name="connsiteY12" fmla="*/ 149991 h 278308"/>
                <a:gd name="connsiteX13" fmla="*/ 102111 w 126558"/>
                <a:gd name="connsiteY13" fmla="*/ 149991 h 278308"/>
                <a:gd name="connsiteX14" fmla="*/ 102111 w 126558"/>
                <a:gd name="connsiteY14" fmla="*/ 181878 h 278308"/>
                <a:gd name="connsiteX15" fmla="*/ 65059 w 126558"/>
                <a:gd name="connsiteY15" fmla="*/ 181878 h 278308"/>
                <a:gd name="connsiteX16" fmla="*/ 65059 w 126558"/>
                <a:gd name="connsiteY16" fmla="*/ 228497 h 278308"/>
                <a:gd name="connsiteX17" fmla="*/ 51347 w 126558"/>
                <a:gd name="connsiteY17" fmla="*/ 251200 h 278308"/>
                <a:gd name="connsiteX18" fmla="*/ 77175 w 126558"/>
                <a:gd name="connsiteY18" fmla="*/ 277539 h 278308"/>
                <a:gd name="connsiteX19" fmla="*/ 77239 w 126558"/>
                <a:gd name="connsiteY19" fmla="*/ 277539 h 278308"/>
                <a:gd name="connsiteX20" fmla="*/ 102526 w 126558"/>
                <a:gd name="connsiteY20" fmla="*/ 250932 h 278308"/>
                <a:gd name="connsiteX21" fmla="*/ 88910 w 126558"/>
                <a:gd name="connsiteY21" fmla="*/ 228752 h 278308"/>
                <a:gd name="connsiteX22" fmla="*/ 88910 w 126558"/>
                <a:gd name="connsiteY22" fmla="*/ 205475 h 278308"/>
                <a:gd name="connsiteX23" fmla="*/ 125962 w 126558"/>
                <a:gd name="connsiteY23" fmla="*/ 205475 h 278308"/>
                <a:gd name="connsiteX24" fmla="*/ 125962 w 126558"/>
                <a:gd name="connsiteY24" fmla="*/ 70912 h 278308"/>
                <a:gd name="connsiteX25" fmla="*/ 88910 w 126558"/>
                <a:gd name="connsiteY25" fmla="*/ 70912 h 2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558" h="278308">
                  <a:moveTo>
                    <a:pt x="89101" y="47954"/>
                  </a:moveTo>
                  <a:cubicBezTo>
                    <a:pt x="97532" y="43553"/>
                    <a:pt x="102819" y="34829"/>
                    <a:pt x="102812" y="25314"/>
                  </a:cubicBezTo>
                  <a:cubicBezTo>
                    <a:pt x="102882" y="11099"/>
                    <a:pt x="91511" y="-527"/>
                    <a:pt x="77303" y="-770"/>
                  </a:cubicBezTo>
                  <a:cubicBezTo>
                    <a:pt x="62986" y="-565"/>
                    <a:pt x="51424" y="10997"/>
                    <a:pt x="51219" y="25314"/>
                  </a:cubicBezTo>
                  <a:cubicBezTo>
                    <a:pt x="51213" y="34829"/>
                    <a:pt x="56494" y="43553"/>
                    <a:pt x="64931" y="47954"/>
                  </a:cubicBezTo>
                  <a:lnTo>
                    <a:pt x="64931" y="94636"/>
                  </a:lnTo>
                  <a:lnTo>
                    <a:pt x="101983" y="94636"/>
                  </a:lnTo>
                  <a:lnTo>
                    <a:pt x="101983" y="126204"/>
                  </a:lnTo>
                  <a:lnTo>
                    <a:pt x="47776" y="126204"/>
                  </a:lnTo>
                  <a:cubicBezTo>
                    <a:pt x="43375" y="117773"/>
                    <a:pt x="34651" y="112486"/>
                    <a:pt x="25136" y="112492"/>
                  </a:cubicBezTo>
                  <a:cubicBezTo>
                    <a:pt x="10927" y="112492"/>
                    <a:pt x="-597" y="124016"/>
                    <a:pt x="-597" y="138225"/>
                  </a:cubicBezTo>
                  <a:cubicBezTo>
                    <a:pt x="-597" y="152434"/>
                    <a:pt x="10927" y="163958"/>
                    <a:pt x="25136" y="163958"/>
                  </a:cubicBezTo>
                  <a:cubicBezTo>
                    <a:pt x="34753" y="163964"/>
                    <a:pt x="43554" y="158563"/>
                    <a:pt x="47903" y="149991"/>
                  </a:cubicBezTo>
                  <a:lnTo>
                    <a:pt x="102111" y="149991"/>
                  </a:lnTo>
                  <a:lnTo>
                    <a:pt x="102111" y="181878"/>
                  </a:lnTo>
                  <a:lnTo>
                    <a:pt x="65059" y="181878"/>
                  </a:lnTo>
                  <a:lnTo>
                    <a:pt x="65059" y="228497"/>
                  </a:lnTo>
                  <a:cubicBezTo>
                    <a:pt x="56602" y="232910"/>
                    <a:pt x="51315" y="241666"/>
                    <a:pt x="51347" y="251200"/>
                  </a:cubicBezTo>
                  <a:cubicBezTo>
                    <a:pt x="51207" y="265607"/>
                    <a:pt x="62769" y="277398"/>
                    <a:pt x="77175" y="277539"/>
                  </a:cubicBezTo>
                  <a:cubicBezTo>
                    <a:pt x="77194" y="277539"/>
                    <a:pt x="77220" y="277539"/>
                    <a:pt x="77239" y="277539"/>
                  </a:cubicBezTo>
                  <a:cubicBezTo>
                    <a:pt x="91569" y="277175"/>
                    <a:pt x="102889" y="265262"/>
                    <a:pt x="102526" y="250932"/>
                  </a:cubicBezTo>
                  <a:cubicBezTo>
                    <a:pt x="102289" y="241634"/>
                    <a:pt x="97092" y="233171"/>
                    <a:pt x="88910" y="228752"/>
                  </a:cubicBezTo>
                  <a:lnTo>
                    <a:pt x="88910" y="205475"/>
                  </a:lnTo>
                  <a:lnTo>
                    <a:pt x="125962" y="205475"/>
                  </a:lnTo>
                  <a:lnTo>
                    <a:pt x="125962" y="70912"/>
                  </a:lnTo>
                  <a:lnTo>
                    <a:pt x="88910" y="70912"/>
                  </a:lnTo>
                  <a:close/>
                </a:path>
              </a:pathLst>
            </a:custGeom>
            <a:grpFill/>
            <a:ln w="6317" cap="flat">
              <a:no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972DABFF-6F74-4F2F-B150-6C7A9D9BE03C}"/>
                </a:ext>
              </a:extLst>
            </p:cNvPr>
            <p:cNvSpPr/>
            <p:nvPr/>
          </p:nvSpPr>
          <p:spPr>
            <a:xfrm>
              <a:off x="2191289" y="3574893"/>
              <a:ext cx="127483" cy="276586"/>
            </a:xfrm>
            <a:custGeom>
              <a:avLst/>
              <a:gdLst>
                <a:gd name="connsiteX0" fmla="*/ 100548 w 127483"/>
                <a:gd name="connsiteY0" fmla="*/ 112492 h 276586"/>
                <a:gd name="connsiteX1" fmla="*/ 77909 w 127483"/>
                <a:gd name="connsiteY1" fmla="*/ 126204 h 276586"/>
                <a:gd name="connsiteX2" fmla="*/ 23701 w 127483"/>
                <a:gd name="connsiteY2" fmla="*/ 126204 h 276586"/>
                <a:gd name="connsiteX3" fmla="*/ 23701 w 127483"/>
                <a:gd name="connsiteY3" fmla="*/ 94636 h 276586"/>
                <a:gd name="connsiteX4" fmla="*/ 60754 w 127483"/>
                <a:gd name="connsiteY4" fmla="*/ 94636 h 276586"/>
                <a:gd name="connsiteX5" fmla="*/ 60754 w 127483"/>
                <a:gd name="connsiteY5" fmla="*/ 47954 h 276586"/>
                <a:gd name="connsiteX6" fmla="*/ 74465 w 127483"/>
                <a:gd name="connsiteY6" fmla="*/ 25314 h 276586"/>
                <a:gd name="connsiteX7" fmla="*/ 48381 w 127483"/>
                <a:gd name="connsiteY7" fmla="*/ -770 h 276586"/>
                <a:gd name="connsiteX8" fmla="*/ 23025 w 127483"/>
                <a:gd name="connsiteY8" fmla="*/ 25652 h 276586"/>
                <a:gd name="connsiteX9" fmla="*/ 36711 w 127483"/>
                <a:gd name="connsiteY9" fmla="*/ 47954 h 276586"/>
                <a:gd name="connsiteX10" fmla="*/ 36711 w 127483"/>
                <a:gd name="connsiteY10" fmla="*/ 71295 h 276586"/>
                <a:gd name="connsiteX11" fmla="*/ -597 w 127483"/>
                <a:gd name="connsiteY11" fmla="*/ 71295 h 276586"/>
                <a:gd name="connsiteX12" fmla="*/ -597 w 127483"/>
                <a:gd name="connsiteY12" fmla="*/ 204454 h 276586"/>
                <a:gd name="connsiteX13" fmla="*/ 37667 w 127483"/>
                <a:gd name="connsiteY13" fmla="*/ 204454 h 276586"/>
                <a:gd name="connsiteX14" fmla="*/ 37667 w 127483"/>
                <a:gd name="connsiteY14" fmla="*/ 227795 h 276586"/>
                <a:gd name="connsiteX15" fmla="*/ 27145 w 127483"/>
                <a:gd name="connsiteY15" fmla="*/ 262303 h 276586"/>
                <a:gd name="connsiteX16" fmla="*/ 49338 w 127483"/>
                <a:gd name="connsiteY16" fmla="*/ 275817 h 276586"/>
                <a:gd name="connsiteX17" fmla="*/ 75421 w 127483"/>
                <a:gd name="connsiteY17" fmla="*/ 250307 h 276586"/>
                <a:gd name="connsiteX18" fmla="*/ 61710 w 127483"/>
                <a:gd name="connsiteY18" fmla="*/ 227668 h 276586"/>
                <a:gd name="connsiteX19" fmla="*/ 61710 w 127483"/>
                <a:gd name="connsiteY19" fmla="*/ 180985 h 276586"/>
                <a:gd name="connsiteX20" fmla="*/ 23956 w 127483"/>
                <a:gd name="connsiteY20" fmla="*/ 180985 h 276586"/>
                <a:gd name="connsiteX21" fmla="*/ 23956 w 127483"/>
                <a:gd name="connsiteY21" fmla="*/ 149417 h 276586"/>
                <a:gd name="connsiteX22" fmla="*/ 78164 w 127483"/>
                <a:gd name="connsiteY22" fmla="*/ 149417 h 276586"/>
                <a:gd name="connsiteX23" fmla="*/ 100804 w 127483"/>
                <a:gd name="connsiteY23" fmla="*/ 163129 h 276586"/>
                <a:gd name="connsiteX24" fmla="*/ 126887 w 127483"/>
                <a:gd name="connsiteY24" fmla="*/ 137619 h 276586"/>
                <a:gd name="connsiteX25" fmla="*/ 101014 w 127483"/>
                <a:gd name="connsiteY25" fmla="*/ 112480 h 276586"/>
                <a:gd name="connsiteX26" fmla="*/ 100548 w 127483"/>
                <a:gd name="connsiteY26" fmla="*/ 112492 h 27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483" h="276586">
                  <a:moveTo>
                    <a:pt x="100548" y="112492"/>
                  </a:moveTo>
                  <a:cubicBezTo>
                    <a:pt x="91033" y="112486"/>
                    <a:pt x="82309" y="117767"/>
                    <a:pt x="77909" y="126204"/>
                  </a:cubicBezTo>
                  <a:lnTo>
                    <a:pt x="23701" y="126204"/>
                  </a:lnTo>
                  <a:lnTo>
                    <a:pt x="23701" y="94636"/>
                  </a:lnTo>
                  <a:lnTo>
                    <a:pt x="60754" y="94636"/>
                  </a:lnTo>
                  <a:lnTo>
                    <a:pt x="60754" y="47954"/>
                  </a:lnTo>
                  <a:cubicBezTo>
                    <a:pt x="69191" y="43553"/>
                    <a:pt x="74471" y="34829"/>
                    <a:pt x="74465" y="25314"/>
                  </a:cubicBezTo>
                  <a:cubicBezTo>
                    <a:pt x="74465" y="10907"/>
                    <a:pt x="62788" y="-770"/>
                    <a:pt x="48381" y="-770"/>
                  </a:cubicBezTo>
                  <a:cubicBezTo>
                    <a:pt x="34083" y="-476"/>
                    <a:pt x="22732" y="11354"/>
                    <a:pt x="23025" y="25652"/>
                  </a:cubicBezTo>
                  <a:cubicBezTo>
                    <a:pt x="23216" y="35014"/>
                    <a:pt x="28452" y="43540"/>
                    <a:pt x="36711" y="47954"/>
                  </a:cubicBezTo>
                  <a:lnTo>
                    <a:pt x="36711" y="71295"/>
                  </a:lnTo>
                  <a:lnTo>
                    <a:pt x="-597" y="71295"/>
                  </a:lnTo>
                  <a:lnTo>
                    <a:pt x="-597" y="204454"/>
                  </a:lnTo>
                  <a:lnTo>
                    <a:pt x="37667" y="204454"/>
                  </a:lnTo>
                  <a:lnTo>
                    <a:pt x="37667" y="227795"/>
                  </a:lnTo>
                  <a:cubicBezTo>
                    <a:pt x="25232" y="234421"/>
                    <a:pt x="20525" y="249867"/>
                    <a:pt x="27145" y="262303"/>
                  </a:cubicBezTo>
                  <a:cubicBezTo>
                    <a:pt x="31526" y="270517"/>
                    <a:pt x="40027" y="275696"/>
                    <a:pt x="49338" y="275817"/>
                  </a:cubicBezTo>
                  <a:cubicBezTo>
                    <a:pt x="63553" y="275887"/>
                    <a:pt x="75179" y="264516"/>
                    <a:pt x="75421" y="250307"/>
                  </a:cubicBezTo>
                  <a:cubicBezTo>
                    <a:pt x="75428" y="240792"/>
                    <a:pt x="70147" y="232068"/>
                    <a:pt x="61710" y="227668"/>
                  </a:cubicBezTo>
                  <a:lnTo>
                    <a:pt x="61710" y="180985"/>
                  </a:lnTo>
                  <a:lnTo>
                    <a:pt x="23956" y="180985"/>
                  </a:lnTo>
                  <a:lnTo>
                    <a:pt x="23956" y="149417"/>
                  </a:lnTo>
                  <a:lnTo>
                    <a:pt x="78164" y="149417"/>
                  </a:lnTo>
                  <a:cubicBezTo>
                    <a:pt x="82564" y="157848"/>
                    <a:pt x="91288" y="163135"/>
                    <a:pt x="100804" y="163129"/>
                  </a:cubicBezTo>
                  <a:cubicBezTo>
                    <a:pt x="115012" y="163199"/>
                    <a:pt x="126645" y="151828"/>
                    <a:pt x="126887" y="137619"/>
                  </a:cubicBezTo>
                  <a:cubicBezTo>
                    <a:pt x="126683" y="123532"/>
                    <a:pt x="115095" y="112276"/>
                    <a:pt x="101014" y="112480"/>
                  </a:cubicBezTo>
                  <a:cubicBezTo>
                    <a:pt x="100854" y="112486"/>
                    <a:pt x="100701" y="112486"/>
                    <a:pt x="100548" y="112492"/>
                  </a:cubicBezTo>
                  <a:close/>
                </a:path>
              </a:pathLst>
            </a:custGeom>
            <a:grpFill/>
            <a:ln w="6317" cap="flat">
              <a:noFill/>
              <a:prstDash val="solid"/>
              <a:miter/>
            </a:ln>
          </p:spPr>
          <p:txBody>
            <a:bodyPr rtlCol="0" anchor="ctr"/>
            <a:lstStyle/>
            <a:p>
              <a:endParaRPr lang="zh-TW" altLang="en-US"/>
            </a:p>
          </p:txBody>
        </p:sp>
      </p:grpSp>
      <p:pic>
        <p:nvPicPr>
          <p:cNvPr id="19" name="圖形 18">
            <a:extLst>
              <a:ext uri="{FF2B5EF4-FFF2-40B4-BE49-F238E27FC236}">
                <a16:creationId xmlns:a16="http://schemas.microsoft.com/office/drawing/2014/main" id="{2628A869-37B5-422D-A2CF-665C3AB572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72856" y="3265620"/>
            <a:ext cx="605849" cy="613329"/>
          </a:xfrm>
          <a:prstGeom prst="rect">
            <a:avLst/>
          </a:prstGeom>
        </p:spPr>
      </p:pic>
    </p:spTree>
    <p:extLst>
      <p:ext uri="{BB962C8B-B14F-4D97-AF65-F5344CB8AC3E}">
        <p14:creationId xmlns:p14="http://schemas.microsoft.com/office/powerpoint/2010/main" val="3853874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Graphical user interface, application&#10;&#10;Description automatically generated">
            <a:extLst>
              <a:ext uri="{FF2B5EF4-FFF2-40B4-BE49-F238E27FC236}">
                <a16:creationId xmlns:a16="http://schemas.microsoft.com/office/drawing/2014/main" id="{5E08815B-06D3-8441-9C47-1405A39E13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4900" y="1509534"/>
            <a:ext cx="5693959" cy="2977708"/>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 name="Title 1">
            <a:extLst>
              <a:ext uri="{FF2B5EF4-FFF2-40B4-BE49-F238E27FC236}">
                <a16:creationId xmlns:a16="http://schemas.microsoft.com/office/drawing/2014/main" id="{803AC560-F979-D446-A05B-2126F1EFF5D9}"/>
              </a:ext>
            </a:extLst>
          </p:cNvPr>
          <p:cNvSpPr>
            <a:spLocks noGrp="1"/>
          </p:cNvSpPr>
          <p:nvPr>
            <p:ph type="title"/>
          </p:nvPr>
        </p:nvSpPr>
        <p:spPr/>
        <p:txBody>
          <a:bodyPr/>
          <a:lstStyle/>
          <a:p>
            <a:r>
              <a:rPr lang="en-US" err="1">
                <a:latin typeface="Arial" panose="020B0604020202020204" pitchFamily="34" charset="0"/>
                <a:ea typeface="微軟正黑體" panose="020B0604030504040204" pitchFamily="34" charset="-120"/>
                <a:sym typeface="Arial" panose="020B0604020202020204" pitchFamily="34" charset="0"/>
              </a:rPr>
              <a:t>Qfiling</a:t>
            </a:r>
            <a:r>
              <a:rPr lang="en-US">
                <a:latin typeface="Arial" panose="020B0604020202020204" pitchFamily="34" charset="0"/>
                <a:ea typeface="微軟正黑體" panose="020B0604030504040204" pitchFamily="34" charset="-120"/>
                <a:sym typeface="Arial" panose="020B0604020202020204" pitchFamily="34" charset="0"/>
              </a:rPr>
              <a:t> auto archive and filing </a:t>
            </a:r>
            <a:endParaRPr lang="en-TW">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片 22" descr="彈性客製.png">
            <a:extLst>
              <a:ext uri="{FF2B5EF4-FFF2-40B4-BE49-F238E27FC236}">
                <a16:creationId xmlns:a16="http://schemas.microsoft.com/office/drawing/2014/main" id="{15A9F95B-04DD-A24E-B88B-D5C8805EBB8E}"/>
              </a:ext>
            </a:extLst>
          </p:cNvPr>
          <p:cNvPicPr>
            <a:picLocks noChangeAspect="1"/>
          </p:cNvPicPr>
          <p:nvPr/>
        </p:nvPicPr>
        <p:blipFill>
          <a:blip r:embed="rId4" cstate="screen">
            <a:duotone>
              <a:prstClr val="black"/>
              <a:schemeClr val="accent1">
                <a:tint val="45000"/>
                <a:satMod val="400000"/>
              </a:schemeClr>
            </a:duotone>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92604" y="1865374"/>
            <a:ext cx="412748" cy="412747"/>
          </a:xfrm>
          <a:prstGeom prst="rect">
            <a:avLst/>
          </a:prstGeom>
        </p:spPr>
      </p:pic>
      <p:sp>
        <p:nvSpPr>
          <p:cNvPr id="18" name="Rectangle 3">
            <a:extLst>
              <a:ext uri="{FF2B5EF4-FFF2-40B4-BE49-F238E27FC236}">
                <a16:creationId xmlns:a16="http://schemas.microsoft.com/office/drawing/2014/main" id="{842C437B-B7D8-DB40-BC1C-7A451CB8146D}"/>
              </a:ext>
            </a:extLst>
          </p:cNvPr>
          <p:cNvSpPr/>
          <p:nvPr/>
        </p:nvSpPr>
        <p:spPr>
          <a:xfrm>
            <a:off x="853341" y="3054352"/>
            <a:ext cx="1991092" cy="246221"/>
          </a:xfrm>
          <a:prstGeom prst="rect">
            <a:avLst/>
          </a:prstGeom>
        </p:spPr>
        <p:txBody>
          <a:bodyPr wrap="square">
            <a:spAutoFit/>
          </a:bodyPr>
          <a:lstStyle/>
          <a:p>
            <a:pPr lvl="0"/>
            <a:r>
              <a:rPr kumimoji="1" lang="en-US" altLang="zh-Hant" sz="1000" b="1">
                <a:solidFill>
                  <a:schemeClr val="tx2"/>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Scheduling for auto filing. </a:t>
            </a:r>
          </a:p>
        </p:txBody>
      </p:sp>
      <p:pic>
        <p:nvPicPr>
          <p:cNvPr id="19" name="圖片 10" descr="效率大增.png">
            <a:extLst>
              <a:ext uri="{FF2B5EF4-FFF2-40B4-BE49-F238E27FC236}">
                <a16:creationId xmlns:a16="http://schemas.microsoft.com/office/drawing/2014/main" id="{5BE2BCB0-7D49-7C4E-8BB5-7E3BBB9078DF}"/>
              </a:ext>
            </a:extLst>
          </p:cNvPr>
          <p:cNvPicPr>
            <a:picLocks noChangeAspect="1"/>
          </p:cNvPicPr>
          <p:nvPr/>
        </p:nvPicPr>
        <p:blipFill>
          <a:blip r:embed="rId6" cstate="screen">
            <a:duotone>
              <a:prstClr val="black"/>
              <a:schemeClr val="accent2">
                <a:tint val="45000"/>
                <a:satMod val="400000"/>
              </a:schemeClr>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82432" y="2647767"/>
            <a:ext cx="433092" cy="647890"/>
          </a:xfrm>
          <a:prstGeom prst="rect">
            <a:avLst/>
          </a:prstGeom>
        </p:spPr>
      </p:pic>
      <p:sp>
        <p:nvSpPr>
          <p:cNvPr id="24" name="Rectangle 3">
            <a:extLst>
              <a:ext uri="{FF2B5EF4-FFF2-40B4-BE49-F238E27FC236}">
                <a16:creationId xmlns:a16="http://schemas.microsoft.com/office/drawing/2014/main" id="{5DDAE54A-3CD5-B14F-9FB1-BEBA3C419FC7}"/>
              </a:ext>
            </a:extLst>
          </p:cNvPr>
          <p:cNvSpPr/>
          <p:nvPr/>
        </p:nvSpPr>
        <p:spPr>
          <a:xfrm>
            <a:off x="853340" y="3847839"/>
            <a:ext cx="1842875" cy="400110"/>
          </a:xfrm>
          <a:prstGeom prst="rect">
            <a:avLst/>
          </a:prstGeom>
        </p:spPr>
        <p:txBody>
          <a:bodyPr wrap="square">
            <a:spAutoFit/>
          </a:bodyPr>
          <a:lstStyle/>
          <a:p>
            <a:r>
              <a:rPr kumimoji="1" lang="en-US" altLang="zh-TW" sz="1000" b="1">
                <a:solidFill>
                  <a:schemeClr val="tx2"/>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With system logs, filing </a:t>
            </a:r>
          </a:p>
          <a:p>
            <a:r>
              <a:rPr kumimoji="1" lang="en-US" altLang="zh-TW" sz="1000" b="1">
                <a:solidFill>
                  <a:schemeClr val="tx2"/>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status is easily accessible. </a:t>
            </a:r>
          </a:p>
        </p:txBody>
      </p:sp>
      <p:pic>
        <p:nvPicPr>
          <p:cNvPr id="30" name="圖片 11" descr="安心掌握.png">
            <a:extLst>
              <a:ext uri="{FF2B5EF4-FFF2-40B4-BE49-F238E27FC236}">
                <a16:creationId xmlns:a16="http://schemas.microsoft.com/office/drawing/2014/main" id="{95023223-0763-1040-8537-CC9061DA569C}"/>
              </a:ext>
            </a:extLst>
          </p:cNvPr>
          <p:cNvPicPr>
            <a:picLocks noChangeAspect="1"/>
          </p:cNvPicPr>
          <p:nvPr/>
        </p:nvPicPr>
        <p:blipFill>
          <a:blip r:embed="rId8" cstate="screen">
            <a:duotone>
              <a:prstClr val="black"/>
              <a:schemeClr val="tx2">
                <a:tint val="45000"/>
                <a:satMod val="400000"/>
              </a:schemeClr>
            </a:duotone>
            <a:extLst>
              <a:ext uri="{BEBA8EAE-BF5A-486C-A8C5-ECC9F3942E4B}">
                <a14:imgProps xmlns:a14="http://schemas.microsoft.com/office/drawing/2010/main">
                  <a14:imgLayer r:embed="rId9">
                    <a14:imgEffect>
                      <a14:artisticPhotocopy/>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44616" y="3665304"/>
            <a:ext cx="508725" cy="505264"/>
          </a:xfrm>
          <a:prstGeom prst="rect">
            <a:avLst/>
          </a:prstGeom>
        </p:spPr>
      </p:pic>
      <p:sp>
        <p:nvSpPr>
          <p:cNvPr id="37" name="Rectangle 3">
            <a:extLst>
              <a:ext uri="{FF2B5EF4-FFF2-40B4-BE49-F238E27FC236}">
                <a16:creationId xmlns:a16="http://schemas.microsoft.com/office/drawing/2014/main" id="{D2968E16-8936-6C40-8722-462757BA666E}"/>
              </a:ext>
            </a:extLst>
          </p:cNvPr>
          <p:cNvSpPr/>
          <p:nvPr/>
        </p:nvSpPr>
        <p:spPr>
          <a:xfrm>
            <a:off x="853340" y="2032428"/>
            <a:ext cx="1892545" cy="400110"/>
          </a:xfrm>
          <a:prstGeom prst="rect">
            <a:avLst/>
          </a:prstGeom>
        </p:spPr>
        <p:txBody>
          <a:bodyPr wrap="square">
            <a:spAutoFit/>
          </a:bodyPr>
          <a:lstStyle/>
          <a:p>
            <a:pPr lvl="0"/>
            <a:r>
              <a:rPr kumimoji="1" lang="en-US" altLang="zh-Hant" sz="1000" b="1">
                <a:solidFill>
                  <a:schemeClr val="tx2"/>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Customize the filing and batch editing rules.</a:t>
            </a:r>
          </a:p>
        </p:txBody>
      </p:sp>
      <p:sp>
        <p:nvSpPr>
          <p:cNvPr id="38" name="Rectangle 37">
            <a:extLst>
              <a:ext uri="{FF2B5EF4-FFF2-40B4-BE49-F238E27FC236}">
                <a16:creationId xmlns:a16="http://schemas.microsoft.com/office/drawing/2014/main" id="{D0C156AF-34DB-9C4A-9238-9653E50F5BEC}"/>
              </a:ext>
            </a:extLst>
          </p:cNvPr>
          <p:cNvSpPr/>
          <p:nvPr/>
        </p:nvSpPr>
        <p:spPr>
          <a:xfrm>
            <a:off x="344616" y="866126"/>
            <a:ext cx="5665847" cy="547522"/>
          </a:xfrm>
          <a:prstGeom prst="rect">
            <a:avLst/>
          </a:prstGeom>
        </p:spPr>
        <p:txBody>
          <a:bodyPr wrap="square">
            <a:spAutoFit/>
          </a:bodyPr>
          <a:lstStyle/>
          <a:p>
            <a:pPr>
              <a:lnSpc>
                <a:spcPct val="130000"/>
              </a:lnSpc>
            </a:pPr>
            <a:r>
              <a:rPr lang="en-US" altLang="zh-TW" sz="1200" err="1">
                <a:solidFill>
                  <a:schemeClr val="tx2"/>
                </a:solidFill>
                <a:latin typeface="Arial" panose="020B0604020202020204" pitchFamily="34" charset="0"/>
                <a:ea typeface="微軟正黑體" panose="020B0604030504040204" pitchFamily="34" charset="-120"/>
                <a:sym typeface="Arial" panose="020B0604020202020204" pitchFamily="34" charset="0"/>
              </a:rPr>
              <a:t>Qfiling</a:t>
            </a:r>
            <a:r>
              <a:rPr lang="en-US" altLang="zh-TW" sz="1200">
                <a:solidFill>
                  <a:schemeClr val="tx2"/>
                </a:solidFill>
                <a:latin typeface="Arial" panose="020B0604020202020204" pitchFamily="34" charset="0"/>
                <a:ea typeface="微軟正黑體" panose="020B0604030504040204" pitchFamily="34" charset="-120"/>
                <a:sym typeface="Arial" panose="020B0604020202020204" pitchFamily="34" charset="0"/>
              </a:rPr>
              <a:t> automates your file organization. All you need to do is categorize your files, set a schedule, and </a:t>
            </a:r>
            <a:r>
              <a:rPr lang="en-US" altLang="zh-TW" sz="1200" err="1">
                <a:solidFill>
                  <a:schemeClr val="tx2"/>
                </a:solidFill>
                <a:latin typeface="Arial" panose="020B0604020202020204" pitchFamily="34" charset="0"/>
                <a:ea typeface="微軟正黑體" panose="020B0604030504040204" pitchFamily="34" charset="-120"/>
                <a:sym typeface="Arial" panose="020B0604020202020204" pitchFamily="34" charset="0"/>
              </a:rPr>
              <a:t>Qfiling</a:t>
            </a:r>
            <a:r>
              <a:rPr lang="en-US" altLang="zh-TW" sz="1200">
                <a:solidFill>
                  <a:schemeClr val="tx2"/>
                </a:solidFill>
                <a:latin typeface="Arial" panose="020B0604020202020204" pitchFamily="34" charset="0"/>
                <a:ea typeface="微軟正黑體" panose="020B0604030504040204" pitchFamily="34" charset="-120"/>
                <a:sym typeface="Arial" panose="020B0604020202020204" pitchFamily="34" charset="0"/>
              </a:rPr>
              <a:t> will do the rest. It’s easy, smart, and efficient!</a:t>
            </a:r>
          </a:p>
        </p:txBody>
      </p:sp>
      <p:sp>
        <p:nvSpPr>
          <p:cNvPr id="40" name="Rectangle 39">
            <a:extLst>
              <a:ext uri="{FF2B5EF4-FFF2-40B4-BE49-F238E27FC236}">
                <a16:creationId xmlns:a16="http://schemas.microsoft.com/office/drawing/2014/main" id="{BEE7CD83-1336-514C-A0F5-09DBB33CDAF8}"/>
              </a:ext>
            </a:extLst>
          </p:cNvPr>
          <p:cNvSpPr/>
          <p:nvPr/>
        </p:nvSpPr>
        <p:spPr>
          <a:xfrm>
            <a:off x="847540" y="3553056"/>
            <a:ext cx="1519968" cy="338554"/>
          </a:xfrm>
          <a:prstGeom prst="rect">
            <a:avLst/>
          </a:prstGeom>
        </p:spPr>
        <p:txBody>
          <a:bodyPr wrap="none">
            <a:spAutoFit/>
          </a:bodyPr>
          <a:lstStyle/>
          <a:p>
            <a:pPr algn="ctr"/>
            <a:r>
              <a:rPr kumimoji="1" lang="en-US" altLang="zh-TW" sz="1600" b="1">
                <a:solidFill>
                  <a:srgbClr val="744922"/>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Total Control </a:t>
            </a:r>
          </a:p>
        </p:txBody>
      </p:sp>
      <p:sp>
        <p:nvSpPr>
          <p:cNvPr id="41" name="Rectangle 40">
            <a:extLst>
              <a:ext uri="{FF2B5EF4-FFF2-40B4-BE49-F238E27FC236}">
                <a16:creationId xmlns:a16="http://schemas.microsoft.com/office/drawing/2014/main" id="{91F9FB3C-9B3D-384F-B5E5-196945B3ECAE}"/>
              </a:ext>
            </a:extLst>
          </p:cNvPr>
          <p:cNvSpPr/>
          <p:nvPr/>
        </p:nvSpPr>
        <p:spPr>
          <a:xfrm>
            <a:off x="847540" y="2746575"/>
            <a:ext cx="1005404" cy="338554"/>
          </a:xfrm>
          <a:prstGeom prst="rect">
            <a:avLst/>
          </a:prstGeom>
        </p:spPr>
        <p:txBody>
          <a:bodyPr wrap="none">
            <a:spAutoFit/>
          </a:bodyPr>
          <a:lstStyle/>
          <a:p>
            <a:pPr algn="ctr"/>
            <a:r>
              <a:rPr kumimoji="1" lang="en-US" altLang="zh-TW" sz="1600" b="1">
                <a:solidFill>
                  <a:srgbClr val="744922"/>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Efficient</a:t>
            </a:r>
            <a:endParaRPr kumimoji="1" lang="zh-TW" altLang="en-US" sz="1600" b="1">
              <a:solidFill>
                <a:srgbClr val="744922"/>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 name="Rectangle 41">
            <a:extLst>
              <a:ext uri="{FF2B5EF4-FFF2-40B4-BE49-F238E27FC236}">
                <a16:creationId xmlns:a16="http://schemas.microsoft.com/office/drawing/2014/main" id="{B9328C29-71E6-4F4F-B517-AA0844827DDE}"/>
              </a:ext>
            </a:extLst>
          </p:cNvPr>
          <p:cNvSpPr/>
          <p:nvPr/>
        </p:nvSpPr>
        <p:spPr>
          <a:xfrm>
            <a:off x="850313" y="1740379"/>
            <a:ext cx="949299" cy="338554"/>
          </a:xfrm>
          <a:prstGeom prst="rect">
            <a:avLst/>
          </a:prstGeom>
        </p:spPr>
        <p:txBody>
          <a:bodyPr wrap="none">
            <a:spAutoFit/>
          </a:bodyPr>
          <a:lstStyle/>
          <a:p>
            <a:pPr algn="ctr"/>
            <a:r>
              <a:rPr kumimoji="1" lang="en-US" altLang="zh-Hant" sz="1600" b="1">
                <a:solidFill>
                  <a:srgbClr val="744922"/>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Flexible</a:t>
            </a:r>
          </a:p>
        </p:txBody>
      </p:sp>
      <p:pic>
        <p:nvPicPr>
          <p:cNvPr id="3076" name="Picture 4">
            <a:extLst>
              <a:ext uri="{FF2B5EF4-FFF2-40B4-BE49-F238E27FC236}">
                <a16:creationId xmlns:a16="http://schemas.microsoft.com/office/drawing/2014/main" id="{FA8A0E9A-7DB0-D245-937B-29B2C73EBFF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671396" y="952428"/>
            <a:ext cx="1080000" cy="108000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4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54446705-2BE6-420D-B9E7-3BA6A6912EEA}"/>
              </a:ext>
            </a:extLst>
          </p:cNvPr>
          <p:cNvGrpSpPr/>
          <p:nvPr/>
        </p:nvGrpSpPr>
        <p:grpSpPr>
          <a:xfrm>
            <a:off x="272838" y="1608431"/>
            <a:ext cx="3713657" cy="2887837"/>
            <a:chOff x="464022" y="1952198"/>
            <a:chExt cx="3919785" cy="3048127"/>
          </a:xfrm>
        </p:grpSpPr>
        <p:sp>
          <p:nvSpPr>
            <p:cNvPr id="21" name="圓角矩形 15">
              <a:extLst>
                <a:ext uri="{FF2B5EF4-FFF2-40B4-BE49-F238E27FC236}">
                  <a16:creationId xmlns:a16="http://schemas.microsoft.com/office/drawing/2014/main" id="{38EDF853-8E87-4D35-9450-C77A6A9D6C42}"/>
                </a:ext>
              </a:extLst>
            </p:cNvPr>
            <p:cNvSpPr/>
            <p:nvPr/>
          </p:nvSpPr>
          <p:spPr>
            <a:xfrm>
              <a:off x="868022" y="3600357"/>
              <a:ext cx="3515785" cy="576064"/>
            </a:xfrm>
            <a:prstGeom prst="round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 name="圓角矩形 15">
              <a:extLst>
                <a:ext uri="{FF2B5EF4-FFF2-40B4-BE49-F238E27FC236}">
                  <a16:creationId xmlns:a16="http://schemas.microsoft.com/office/drawing/2014/main" id="{FE44DE80-4D35-453F-BE0B-5DCEEBCA8302}"/>
                </a:ext>
              </a:extLst>
            </p:cNvPr>
            <p:cNvSpPr/>
            <p:nvPr/>
          </p:nvSpPr>
          <p:spPr>
            <a:xfrm>
              <a:off x="868022" y="2799938"/>
              <a:ext cx="3515785" cy="576064"/>
            </a:xfrm>
            <a:prstGeom prst="round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 name="圓角矩形 15">
              <a:extLst>
                <a:ext uri="{FF2B5EF4-FFF2-40B4-BE49-F238E27FC236}">
                  <a16:creationId xmlns:a16="http://schemas.microsoft.com/office/drawing/2014/main" id="{A8E24DB3-9DA9-4A99-AA13-018159790568}"/>
                </a:ext>
              </a:extLst>
            </p:cNvPr>
            <p:cNvSpPr/>
            <p:nvPr/>
          </p:nvSpPr>
          <p:spPr>
            <a:xfrm>
              <a:off x="868022" y="2013457"/>
              <a:ext cx="3515785" cy="576064"/>
            </a:xfrm>
            <a:prstGeom prst="round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 name="圓角矩形 15">
              <a:extLst>
                <a:ext uri="{FF2B5EF4-FFF2-40B4-BE49-F238E27FC236}">
                  <a16:creationId xmlns:a16="http://schemas.microsoft.com/office/drawing/2014/main" id="{43F6FDCD-73A7-4FF8-8532-5360CA0E695C}"/>
                </a:ext>
              </a:extLst>
            </p:cNvPr>
            <p:cNvSpPr/>
            <p:nvPr/>
          </p:nvSpPr>
          <p:spPr>
            <a:xfrm>
              <a:off x="868022" y="4391948"/>
              <a:ext cx="3515785" cy="576064"/>
            </a:xfrm>
            <a:prstGeom prst="round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 name="TextBox 21">
              <a:extLst>
                <a:ext uri="{FF2B5EF4-FFF2-40B4-BE49-F238E27FC236}">
                  <a16:creationId xmlns:a16="http://schemas.microsoft.com/office/drawing/2014/main" id="{32DA0096-8F43-453D-8849-F40A8239ABD1}"/>
                </a:ext>
              </a:extLst>
            </p:cNvPr>
            <p:cNvSpPr txBox="1"/>
            <p:nvPr/>
          </p:nvSpPr>
          <p:spPr>
            <a:xfrm>
              <a:off x="1235674" y="2048530"/>
              <a:ext cx="2815766" cy="487290"/>
            </a:xfrm>
            <a:prstGeom prst="rect">
              <a:avLst/>
            </a:prstGeom>
            <a:noFill/>
          </p:spPr>
          <p:txBody>
            <a:bodyPr wrap="square" rtlCol="0" anchor="t">
              <a:spAutoFit/>
            </a:bodyPr>
            <a:lstStyle/>
            <a:p>
              <a:r>
                <a:rPr lang="en-US" altLang="zh-CN" sz="12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Use Cinema28 to stream multimedia to various AV playback devices.</a:t>
              </a:r>
              <a:endParaRPr lang="en-US" altLang="en-US" sz="12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pic>
          <p:nvPicPr>
            <p:cNvPr id="8" name="圖片 7" descr="Cinema28_512.png">
              <a:extLst>
                <a:ext uri="{FF2B5EF4-FFF2-40B4-BE49-F238E27FC236}">
                  <a16:creationId xmlns:a16="http://schemas.microsoft.com/office/drawing/2014/main" id="{8DDBD78A-7373-4B71-98FF-C7F7658786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669" y="1952198"/>
              <a:ext cx="635000" cy="635000"/>
            </a:xfrm>
            <a:prstGeom prst="rect">
              <a:avLst/>
            </a:prstGeom>
            <a:effectLst>
              <a:outerShdw blurRad="50800" dist="38100" dir="2700000" algn="tl" rotWithShape="0">
                <a:prstClr val="black">
                  <a:alpha val="40000"/>
                </a:prstClr>
              </a:outerShdw>
            </a:effectLst>
          </p:spPr>
        </p:pic>
        <p:pic>
          <p:nvPicPr>
            <p:cNvPr id="16" name="Shape 328">
              <a:extLst>
                <a:ext uri="{FF2B5EF4-FFF2-40B4-BE49-F238E27FC236}">
                  <a16:creationId xmlns:a16="http://schemas.microsoft.com/office/drawing/2014/main" id="{5E4E37F9-0569-42AA-97F5-90C1A9D4C6E7}"/>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5669" y="2791227"/>
              <a:ext cx="635000" cy="628246"/>
            </a:xfrm>
            <a:prstGeom prst="rect">
              <a:avLst/>
            </a:prstGeom>
            <a:noFill/>
            <a:ln>
              <a:noFill/>
            </a:ln>
          </p:spPr>
        </p:pic>
        <p:sp>
          <p:nvSpPr>
            <p:cNvPr id="18" name="TextBox 21">
              <a:extLst>
                <a:ext uri="{FF2B5EF4-FFF2-40B4-BE49-F238E27FC236}">
                  <a16:creationId xmlns:a16="http://schemas.microsoft.com/office/drawing/2014/main" id="{AB3C5785-5D01-4746-9C43-E6273D2B4A4C}"/>
                </a:ext>
              </a:extLst>
            </p:cNvPr>
            <p:cNvSpPr txBox="1"/>
            <p:nvPr/>
          </p:nvSpPr>
          <p:spPr>
            <a:xfrm>
              <a:off x="1235674" y="2835011"/>
              <a:ext cx="2735814" cy="487290"/>
            </a:xfrm>
            <a:prstGeom prst="rect">
              <a:avLst/>
            </a:prstGeom>
            <a:noFill/>
          </p:spPr>
          <p:txBody>
            <a:bodyPr wrap="square" rtlCol="0" anchor="t">
              <a:spAutoFit/>
            </a:bodyPr>
            <a:lstStyle/>
            <a:p>
              <a:r>
                <a:rPr lang="en-US" altLang="zh-CN" sz="12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Stream/Transform Multimedia to Various AV Devices with Plex</a:t>
              </a:r>
              <a:endParaRPr lang="en-US" altLang="en-US" sz="12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
          <p:nvSpPr>
            <p:cNvPr id="22" name="TextBox 21">
              <a:extLst>
                <a:ext uri="{FF2B5EF4-FFF2-40B4-BE49-F238E27FC236}">
                  <a16:creationId xmlns:a16="http://schemas.microsoft.com/office/drawing/2014/main" id="{5940CA16-A3C2-42D7-A9F3-02ED17603551}"/>
                </a:ext>
              </a:extLst>
            </p:cNvPr>
            <p:cNvSpPr txBox="1"/>
            <p:nvPr/>
          </p:nvSpPr>
          <p:spPr>
            <a:xfrm>
              <a:off x="1235672" y="3635430"/>
              <a:ext cx="2781501" cy="487290"/>
            </a:xfrm>
            <a:prstGeom prst="rect">
              <a:avLst/>
            </a:prstGeom>
            <a:noFill/>
          </p:spPr>
          <p:txBody>
            <a:bodyPr wrap="square" rtlCol="0" anchor="t">
              <a:spAutoFit/>
            </a:bodyPr>
            <a:lstStyle/>
            <a:p>
              <a:r>
                <a:rPr lang="en-US" altLang="en-US" sz="12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Play via </a:t>
              </a:r>
              <a:r>
                <a:rPr lang="en-US" altLang="en-US" sz="1200" err="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Qmedia</a:t>
              </a:r>
              <a:r>
                <a:rPr lang="en-US" altLang="en-US" sz="12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 on Apple TV/Fire TV/Roku/Android TV</a:t>
              </a:r>
            </a:p>
          </p:txBody>
        </p:sp>
        <p:pic>
          <p:nvPicPr>
            <p:cNvPr id="23" name="圖形 13">
              <a:extLst>
                <a:ext uri="{FF2B5EF4-FFF2-40B4-BE49-F238E27FC236}">
                  <a16:creationId xmlns:a16="http://schemas.microsoft.com/office/drawing/2014/main" id="{CD97B3D1-03C0-4B93-8490-E4355F4609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022" y="3419473"/>
              <a:ext cx="925733" cy="921708"/>
            </a:xfrm>
            <a:prstGeom prst="rect">
              <a:avLst/>
            </a:prstGeom>
          </p:spPr>
        </p:pic>
        <p:sp>
          <p:nvSpPr>
            <p:cNvPr id="33" name="TextBox 21">
              <a:extLst>
                <a:ext uri="{FF2B5EF4-FFF2-40B4-BE49-F238E27FC236}">
                  <a16:creationId xmlns:a16="http://schemas.microsoft.com/office/drawing/2014/main" id="{AF2E7738-6CAD-42BB-AC48-065C0BB020BF}"/>
                </a:ext>
              </a:extLst>
            </p:cNvPr>
            <p:cNvSpPr txBox="1"/>
            <p:nvPr/>
          </p:nvSpPr>
          <p:spPr>
            <a:xfrm>
              <a:off x="1235672" y="4440973"/>
              <a:ext cx="3148135" cy="487290"/>
            </a:xfrm>
            <a:prstGeom prst="rect">
              <a:avLst/>
            </a:prstGeom>
            <a:noFill/>
          </p:spPr>
          <p:txBody>
            <a:bodyPr wrap="square" rtlCol="0" anchor="t">
              <a:spAutoFit/>
            </a:bodyPr>
            <a:lstStyle/>
            <a:p>
              <a:r>
                <a:rPr lang="en-US" altLang="zh-TW" sz="1200" err="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QuMagie</a:t>
              </a:r>
              <a:r>
                <a:rPr lang="en-US" altLang="zh-TW" sz="12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 AI smart album, automatic face recognition, and object classification</a:t>
              </a:r>
              <a:endParaRPr lang="en-US" altLang="en-US" sz="1200">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pic>
          <p:nvPicPr>
            <p:cNvPr id="34" name="圖片 14" descr="一張含有 向量圖形 的圖片&#10;&#10;描述是以高可信度產生">
              <a:extLst>
                <a:ext uri="{FF2B5EF4-FFF2-40B4-BE49-F238E27FC236}">
                  <a16:creationId xmlns:a16="http://schemas.microsoft.com/office/drawing/2014/main" id="{136F4A43-A52C-43ED-BABB-AA8C4FD128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9363" y="4383237"/>
              <a:ext cx="617088" cy="617088"/>
            </a:xfrm>
            <a:prstGeom prst="rect">
              <a:avLst/>
            </a:prstGeom>
            <a:effectLst>
              <a:outerShdw blurRad="50800" dist="38100" dir="2700000" algn="tl" rotWithShape="0">
                <a:prstClr val="black">
                  <a:alpha val="40000"/>
                </a:prstClr>
              </a:outerShdw>
            </a:effectLst>
          </p:spPr>
        </p:pic>
      </p:grpSp>
      <p:pic>
        <p:nvPicPr>
          <p:cNvPr id="36" name="Picture 2">
            <a:extLst>
              <a:ext uri="{FF2B5EF4-FFF2-40B4-BE49-F238E27FC236}">
                <a16:creationId xmlns:a16="http://schemas.microsoft.com/office/drawing/2014/main" id="{2A1D178D-8701-4154-BBF3-09F98F5B5AE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34651" y="797299"/>
            <a:ext cx="3051583" cy="2105356"/>
          </a:xfrm>
          <a:prstGeom prst="rect">
            <a:avLst/>
          </a:prstGeom>
        </p:spPr>
      </p:pic>
      <p:sp>
        <p:nvSpPr>
          <p:cNvPr id="19" name="標題 1" hidden="1">
            <a:extLst>
              <a:ext uri="{FF2B5EF4-FFF2-40B4-BE49-F238E27FC236}">
                <a16:creationId xmlns:a16="http://schemas.microsoft.com/office/drawing/2014/main" id="{EF29F4D9-E699-7446-B48F-A00FD553CDF2}"/>
              </a:ext>
            </a:extLst>
          </p:cNvPr>
          <p:cNvSpPr txBox="1">
            <a:spLocks/>
          </p:cNvSpPr>
          <p:nvPr/>
        </p:nvSpPr>
        <p:spPr>
          <a:xfrm>
            <a:off x="124385" y="140964"/>
            <a:ext cx="8895230"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200">
                <a:solidFill>
                  <a:schemeClr val="bg1"/>
                </a:solidFill>
                <a:latin typeface="Arial" panose="020B0604020202020204" pitchFamily="34" charset="0"/>
                <a:ea typeface="微軟正黑體" panose="020B0604030504040204" pitchFamily="34" charset="-120"/>
                <a:sym typeface="Arial" panose="020B0604020202020204" pitchFamily="34" charset="0"/>
              </a:rPr>
              <a:t>影音串流，作為多媒體伺服器也很合適</a:t>
            </a:r>
          </a:p>
        </p:txBody>
      </p:sp>
      <p:sp>
        <p:nvSpPr>
          <p:cNvPr id="20" name="文字方塊 19">
            <a:extLst>
              <a:ext uri="{FF2B5EF4-FFF2-40B4-BE49-F238E27FC236}">
                <a16:creationId xmlns:a16="http://schemas.microsoft.com/office/drawing/2014/main" id="{33399EE6-F048-D74B-8B01-6160B46811E6}"/>
              </a:ext>
            </a:extLst>
          </p:cNvPr>
          <p:cNvSpPr txBox="1"/>
          <p:nvPr/>
        </p:nvSpPr>
        <p:spPr>
          <a:xfrm>
            <a:off x="317309" y="870694"/>
            <a:ext cx="5591499" cy="547522"/>
          </a:xfrm>
          <a:prstGeom prst="rect">
            <a:avLst/>
          </a:prstGeom>
          <a:noFill/>
        </p:spPr>
        <p:txBody>
          <a:bodyPr wrap="square">
            <a:spAutoFit/>
          </a:bodyPr>
          <a:lstStyle/>
          <a:p>
            <a:pPr>
              <a:lnSpc>
                <a:spcPct val="130000"/>
              </a:lnSpc>
            </a:pPr>
            <a:r>
              <a:rPr lang="en-US" altLang="zh-TW"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Various multimedia files, such as photos, music, and video files, can be easily centrally stored. Enjoy your NAS collections on your phone, tablet, or TV.</a:t>
            </a:r>
            <a:endPar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標題 2">
            <a:extLst>
              <a:ext uri="{FF2B5EF4-FFF2-40B4-BE49-F238E27FC236}">
                <a16:creationId xmlns:a16="http://schemas.microsoft.com/office/drawing/2014/main" id="{2533FC5B-0B69-4DC0-B076-B26F24319A96}"/>
              </a:ext>
            </a:extLst>
          </p:cNvPr>
          <p:cNvSpPr>
            <a:spLocks noGrp="1"/>
          </p:cNvSpPr>
          <p:nvPr>
            <p:ph type="title"/>
          </p:nvPr>
        </p:nvSpPr>
        <p:spPr>
          <a:xfrm>
            <a:off x="152993" y="182080"/>
            <a:ext cx="8930621" cy="642167"/>
          </a:xfrm>
        </p:spPr>
        <p:txBody>
          <a:bodyPr/>
          <a:lstStyle/>
          <a:p>
            <a:r>
              <a:rPr lang="en-US" altLang="zh-TW" sz="2400">
                <a:sym typeface="Arial" panose="020B0604020202020204" pitchFamily="34" charset="0"/>
              </a:rPr>
              <a:t>For video streaming and suitable as a multimedia server</a:t>
            </a:r>
            <a:endParaRPr lang="zh-TW" altLang="en-US" sz="2400">
              <a:sym typeface="Arial" panose="020B0604020202020204" pitchFamily="34" charset="0"/>
            </a:endParaRPr>
          </a:p>
        </p:txBody>
      </p:sp>
      <p:pic>
        <p:nvPicPr>
          <p:cNvPr id="35" name="圖片 8">
            <a:extLst>
              <a:ext uri="{FF2B5EF4-FFF2-40B4-BE49-F238E27FC236}">
                <a16:creationId xmlns:a16="http://schemas.microsoft.com/office/drawing/2014/main" id="{C1A30250-F67B-4F0C-89DD-5BEBDBEB9C2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33892" y="2222917"/>
            <a:ext cx="4778121" cy="2503064"/>
          </a:xfrm>
          <a:prstGeom prst="rect">
            <a:avLst/>
          </a:prstGeom>
        </p:spPr>
      </p:pic>
    </p:spTree>
    <p:extLst>
      <p:ext uri="{BB962C8B-B14F-4D97-AF65-F5344CB8AC3E}">
        <p14:creationId xmlns:p14="http://schemas.microsoft.com/office/powerpoint/2010/main" val="611543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pPr algn="ctr"/>
            <a:r>
              <a:rPr lang="en-US" altLang="zh-TW">
                <a:sym typeface="Arial" panose="020B0604020202020204" pitchFamily="34" charset="0"/>
              </a:rPr>
              <a:t>Customize and automate workflows </a:t>
            </a:r>
            <a:br>
              <a:rPr lang="en-US" altLang="zh-TW">
                <a:sym typeface="Arial" panose="020B0604020202020204" pitchFamily="34" charset="0"/>
              </a:rPr>
            </a:br>
            <a:r>
              <a:rPr lang="en-US" altLang="zh-TW" sz="1600" b="0">
                <a:sym typeface="Arial" panose="020B0604020202020204" pitchFamily="34" charset="0"/>
              </a:rPr>
              <a:t>across multiple clouds, NAS, and applications to help save time and cost</a:t>
            </a:r>
            <a:endParaRPr lang="zh-TW" altLang="en-US" b="0">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1420248" y="1365180"/>
            <a:ext cx="26743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b="1" err="1">
                <a:solidFill>
                  <a:srgbClr val="744922"/>
                </a:solidFill>
                <a:latin typeface="Arial" panose="020B0604020202020204" pitchFamily="34" charset="0"/>
                <a:ea typeface="微軟正黑體" panose="020B0604030504040204" pitchFamily="34" charset="-120"/>
                <a:sym typeface="Arial" panose="020B0604020202020204" pitchFamily="34" charset="0"/>
              </a:rPr>
              <a:t>Qmiix</a:t>
            </a:r>
            <a:endParaRPr lang="en-US" altLang="zh-TW" sz="2400" b="1">
              <a:solidFill>
                <a:srgbClr val="744922"/>
              </a:solidFill>
              <a:latin typeface="Arial" panose="020B0604020202020204" pitchFamily="34" charset="0"/>
              <a:ea typeface="微軟正黑體" panose="020B0604030504040204" pitchFamily="34" charset="-120"/>
              <a:sym typeface="Arial" panose="020B0604020202020204" pitchFamily="34" charset="0"/>
            </a:endParaRPr>
          </a:p>
          <a:p>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Cross-Platform Workflow Automation Solutions</a:t>
            </a:r>
          </a:p>
        </p:txBody>
      </p:sp>
      <p:sp>
        <p:nvSpPr>
          <p:cNvPr id="7" name="文字方塊 6">
            <a:extLst>
              <a:ext uri="{FF2B5EF4-FFF2-40B4-BE49-F238E27FC236}">
                <a16:creationId xmlns:a16="http://schemas.microsoft.com/office/drawing/2014/main" id="{BB4389E7-3A9E-164B-B187-9CA219EF529C}"/>
              </a:ext>
            </a:extLst>
          </p:cNvPr>
          <p:cNvSpPr txBox="1"/>
          <p:nvPr/>
        </p:nvSpPr>
        <p:spPr>
          <a:xfrm>
            <a:off x="378852" y="2326499"/>
            <a:ext cx="3670336" cy="1701684"/>
          </a:xfrm>
          <a:prstGeom prst="rect">
            <a:avLst/>
          </a:prstGeom>
          <a:noFill/>
        </p:spPr>
        <p:txBody>
          <a:bodyPr wrap="square">
            <a:spAutoFit/>
          </a:bodyPr>
          <a:lstStyle/>
          <a:p>
            <a:pPr>
              <a:lnSpc>
                <a:spcPct val="110000"/>
              </a:lnSpc>
            </a:pPr>
            <a:r>
              <a:rPr lang="en-US" altLang="zh-TW" sz="1200" err="1">
                <a:solidFill>
                  <a:schemeClr val="bg1"/>
                </a:solidFill>
                <a:latin typeface="Arial" panose="020B0604020202020204" pitchFamily="34" charset="0"/>
                <a:ea typeface="微軟正黑體" panose="020B0604030504040204" pitchFamily="34" charset="-120"/>
                <a:sym typeface="Arial" panose="020B0604020202020204" pitchFamily="34" charset="0"/>
              </a:rPr>
              <a:t>Qmiix</a:t>
            </a:r>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 can connect and automate workflows between QNAP NAS, cloud services, social networking, and communication software, simplifying routine tasks such as backup, document posting, and event notification. In addition, </a:t>
            </a:r>
            <a:r>
              <a:rPr lang="en-US" altLang="zh-TW" sz="1200" err="1">
                <a:solidFill>
                  <a:schemeClr val="bg1"/>
                </a:solidFill>
                <a:latin typeface="Arial" panose="020B0604020202020204" pitchFamily="34" charset="0"/>
                <a:ea typeface="微軟正黑體" panose="020B0604030504040204" pitchFamily="34" charset="-120"/>
                <a:sym typeface="Arial" panose="020B0604020202020204" pitchFamily="34" charset="0"/>
              </a:rPr>
              <a:t>Qmiix</a:t>
            </a:r>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 provides efficient communication channels and a flexible multi-cloud backup environment to enhance the productivity of SMEs and collaborative teams.</a:t>
            </a:r>
          </a:p>
        </p:txBody>
      </p:sp>
      <p:pic>
        <p:nvPicPr>
          <p:cNvPr id="3" name="圖片 3">
            <a:extLst>
              <a:ext uri="{FF2B5EF4-FFF2-40B4-BE49-F238E27FC236}">
                <a16:creationId xmlns:a16="http://schemas.microsoft.com/office/drawing/2014/main" id="{904921A7-43F1-42F9-B9DA-CA2FCC6B1F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46569" y="865023"/>
            <a:ext cx="4829175" cy="4060902"/>
          </a:xfrm>
          <a:prstGeom prst="rect">
            <a:avLst/>
          </a:prstGeom>
        </p:spPr>
      </p:pic>
      <p:pic>
        <p:nvPicPr>
          <p:cNvPr id="8" name="圖片 7">
            <a:extLst>
              <a:ext uri="{FF2B5EF4-FFF2-40B4-BE49-F238E27FC236}">
                <a16:creationId xmlns:a16="http://schemas.microsoft.com/office/drawing/2014/main" id="{74CCE5A5-8D4A-4B9E-B2C7-6A29FDEF43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112" y="1302470"/>
            <a:ext cx="900000" cy="9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4088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AB98A306-B0FC-42D0-8E78-8423E7502595}"/>
              </a:ext>
            </a:extLst>
          </p:cNvPr>
          <p:cNvSpPr/>
          <p:nvPr/>
        </p:nvSpPr>
        <p:spPr>
          <a:xfrm>
            <a:off x="383108" y="1739497"/>
            <a:ext cx="6534527" cy="2947232"/>
          </a:xfrm>
          <a:prstGeom prst="rect">
            <a:avLst/>
          </a:prstGeom>
          <a:solidFill>
            <a:srgbClr val="F7F8FB"/>
          </a:solidFill>
          <a:ln>
            <a:noFill/>
          </a:ln>
          <a:effectLst>
            <a:outerShdw blurRad="152400" dist="177800" dir="8100000" algn="tr" rotWithShape="0">
              <a:srgbClr val="09000C">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1236428" y="240007"/>
            <a:ext cx="7749806" cy="642167"/>
          </a:xfrm>
        </p:spPr>
        <p:txBody>
          <a:bodyPr/>
          <a:lstStyle/>
          <a:p>
            <a:r>
              <a:rPr lang="en-US" altLang="zh-TW" sz="2400" err="1">
                <a:solidFill>
                  <a:schemeClr val="bg1"/>
                </a:solidFill>
                <a:latin typeface="Arial" panose="020B0604020202020204" pitchFamily="34" charset="0"/>
                <a:ea typeface="微軟正黑體" panose="020B0604030504040204" pitchFamily="34" charset="-120"/>
                <a:sym typeface="Arial" panose="020B0604020202020204" pitchFamily="34" charset="0"/>
              </a:rPr>
              <a:t>Qsync</a:t>
            </a:r>
            <a:r>
              <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 cross-device file synchronization technology for individual and team collaboration</a:t>
            </a:r>
            <a:endParaRPr lang="zh-TW" altLang="en-US" sz="2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324770" y="1125214"/>
            <a:ext cx="8259024"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100" err="1">
                <a:solidFill>
                  <a:schemeClr val="bg1"/>
                </a:solidFill>
                <a:latin typeface="Arial" panose="020B0604020202020204" pitchFamily="34" charset="0"/>
                <a:ea typeface="微軟正黑體" panose="020B0604030504040204" pitchFamily="34" charset="-120"/>
                <a:sym typeface="Arial" panose="020B0604020202020204" pitchFamily="34" charset="0"/>
              </a:rPr>
              <a:t>Qsync</a:t>
            </a:r>
            <a:r>
              <a:rPr lang="en-US" altLang="zh-TW" sz="1100">
                <a:solidFill>
                  <a:schemeClr val="bg1"/>
                </a:solidFill>
                <a:latin typeface="Arial" panose="020B0604020202020204" pitchFamily="34" charset="0"/>
                <a:ea typeface="微軟正黑體" panose="020B0604030504040204" pitchFamily="34" charset="-120"/>
                <a:sym typeface="Arial" panose="020B0604020202020204" pitchFamily="34" charset="0"/>
              </a:rPr>
              <a:t> allows you to conveniently synchronize real-time files between your QNAP NAS and bound devices, suitable for desktops, laptops, and mobile devices. As a result, you can access the newest data on all your devices and easily share it with your work team or family members.</a:t>
            </a:r>
            <a:endParaRPr lang="en-US" sz="11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片 7">
            <a:extLst>
              <a:ext uri="{FF2B5EF4-FFF2-40B4-BE49-F238E27FC236}">
                <a16:creationId xmlns:a16="http://schemas.microsoft.com/office/drawing/2014/main" id="{30BA6A3A-6C1B-4AA1-AB04-FB7340A127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268" y="2446408"/>
            <a:ext cx="6157644" cy="2240321"/>
          </a:xfrm>
          <a:prstGeom prst="rect">
            <a:avLst/>
          </a:prstGeom>
        </p:spPr>
      </p:pic>
      <p:pic>
        <p:nvPicPr>
          <p:cNvPr id="19" name="圖片 18">
            <a:extLst>
              <a:ext uri="{FF2B5EF4-FFF2-40B4-BE49-F238E27FC236}">
                <a16:creationId xmlns:a16="http://schemas.microsoft.com/office/drawing/2014/main" id="{F8CE64A9-F2A4-4D5F-A651-967DE694CA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840" y="85248"/>
            <a:ext cx="983931" cy="983931"/>
          </a:xfrm>
          <a:prstGeom prst="rect">
            <a:avLst/>
          </a:prstGeom>
          <a:effectLst>
            <a:outerShdw blurRad="50800" dist="38100" dir="2700000" algn="tl" rotWithShape="0">
              <a:prstClr val="black">
                <a:alpha val="40000"/>
              </a:prstClr>
            </a:outerShdw>
          </a:effectLst>
        </p:spPr>
      </p:pic>
      <p:sp>
        <p:nvSpPr>
          <p:cNvPr id="8" name="文字方塊 7">
            <a:extLst>
              <a:ext uri="{FF2B5EF4-FFF2-40B4-BE49-F238E27FC236}">
                <a16:creationId xmlns:a16="http://schemas.microsoft.com/office/drawing/2014/main" id="{0565FE6D-DF80-7845-A85E-E4B3FE1852C2}"/>
              </a:ext>
            </a:extLst>
          </p:cNvPr>
          <p:cNvSpPr txBox="1"/>
          <p:nvPr/>
        </p:nvSpPr>
        <p:spPr>
          <a:xfrm>
            <a:off x="546268" y="1804661"/>
            <a:ext cx="2901413" cy="577081"/>
          </a:xfrm>
          <a:prstGeom prst="rect">
            <a:avLst/>
          </a:prstGeom>
          <a:noFill/>
        </p:spPr>
        <p:txBody>
          <a:bodyPr wrap="square">
            <a:spAutoFit/>
          </a:bodyPr>
          <a:lstStyle/>
          <a:p>
            <a:pPr marL="180000" indent="-180000" algn="ctr" fontAlgn="base">
              <a:buFont typeface="Arial" panose="020B0604020202020204" pitchFamily="34" charset="0"/>
              <a:buChar char="•"/>
            </a:pPr>
            <a:r>
              <a:rPr lang="en-US" altLang="zh-TW" sz="1050" b="0" i="0">
                <a:solidFill>
                  <a:srgbClr val="202020"/>
                </a:solidFill>
                <a:effectLst/>
                <a:latin typeface="Arial" panose="020B0604020202020204" pitchFamily="34" charset="0"/>
                <a:ea typeface="微軟正黑體" panose="020B0604030504040204" pitchFamily="34" charset="-120"/>
                <a:sym typeface="Arial" panose="020B0604020202020204" pitchFamily="34" charset="0"/>
              </a:rPr>
              <a:t>Centralized management of binding devices to improve security and management efficiency</a:t>
            </a:r>
          </a:p>
        </p:txBody>
      </p:sp>
      <p:sp>
        <p:nvSpPr>
          <p:cNvPr id="10" name="文字方塊 9">
            <a:extLst>
              <a:ext uri="{FF2B5EF4-FFF2-40B4-BE49-F238E27FC236}">
                <a16:creationId xmlns:a16="http://schemas.microsoft.com/office/drawing/2014/main" id="{8960905F-1F16-1342-AE34-181500807A55}"/>
              </a:ext>
            </a:extLst>
          </p:cNvPr>
          <p:cNvSpPr txBox="1"/>
          <p:nvPr/>
        </p:nvSpPr>
        <p:spPr>
          <a:xfrm>
            <a:off x="4227808" y="1804163"/>
            <a:ext cx="2901413" cy="430887"/>
          </a:xfrm>
          <a:prstGeom prst="rect">
            <a:avLst/>
          </a:prstGeom>
          <a:noFill/>
        </p:spPr>
        <p:txBody>
          <a:bodyPr wrap="square">
            <a:spAutoFit/>
          </a:bodyPr>
          <a:lstStyle/>
          <a:p>
            <a:pPr marL="180000" indent="-180000">
              <a:buFont typeface="Arial" panose="020B0604020202020204" pitchFamily="34" charset="0"/>
              <a:buChar char="•"/>
            </a:pPr>
            <a:r>
              <a:rPr lang="en-US" altLang="zh-TW" sz="1050">
                <a:latin typeface="Arial" panose="020B0604020202020204" pitchFamily="34" charset="0"/>
                <a:ea typeface="微軟正黑體" panose="020B0604030504040204" pitchFamily="34" charset="-120"/>
                <a:sym typeface="Arial" panose="020B0604020202020204" pitchFamily="34" charset="0"/>
              </a:rPr>
              <a:t>Sync files to other NAS or cloud with Hybrid Backup Sync</a:t>
            </a:r>
          </a:p>
        </p:txBody>
      </p:sp>
      <p:sp>
        <p:nvSpPr>
          <p:cNvPr id="12" name="文字方塊 11">
            <a:extLst>
              <a:ext uri="{FF2B5EF4-FFF2-40B4-BE49-F238E27FC236}">
                <a16:creationId xmlns:a16="http://schemas.microsoft.com/office/drawing/2014/main" id="{0695087B-6FB6-9546-A967-9C8E06F80D56}"/>
              </a:ext>
            </a:extLst>
          </p:cNvPr>
          <p:cNvSpPr txBox="1"/>
          <p:nvPr/>
        </p:nvSpPr>
        <p:spPr>
          <a:xfrm>
            <a:off x="2639244" y="3880610"/>
            <a:ext cx="1371600" cy="577081"/>
          </a:xfrm>
          <a:prstGeom prst="rect">
            <a:avLst/>
          </a:prstGeom>
          <a:noFill/>
        </p:spPr>
        <p:txBody>
          <a:bodyPr wrap="square">
            <a:spAutoFit/>
          </a:bodyPr>
          <a:lstStyle/>
          <a:p>
            <a:pPr algn="ctr"/>
            <a:r>
              <a:rPr lang="en-US" altLang="zh-TW" sz="1050">
                <a:latin typeface="Arial" panose="020B0604020202020204" pitchFamily="34" charset="0"/>
                <a:ea typeface="微軟正黑體" panose="020B0604030504040204" pitchFamily="34" charset="-120"/>
                <a:sym typeface="Arial" panose="020B0604020202020204" pitchFamily="34" charset="0"/>
              </a:rPr>
              <a:t>NAS installed </a:t>
            </a:r>
            <a:r>
              <a:rPr lang="zh-TW" altLang="en-US" sz="1050">
                <a:latin typeface="Arial" panose="020B0604020202020204" pitchFamily="34" charset="0"/>
                <a:ea typeface="微軟正黑體" panose="020B0604030504040204" pitchFamily="34" charset="-120"/>
                <a:sym typeface="Arial" panose="020B0604020202020204" pitchFamily="34" charset="0"/>
              </a:rPr>
              <a:t>Qsync Central</a:t>
            </a:r>
            <a:endParaRPr lang="en-US" altLang="zh-TW" sz="1050">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sz="1050">
                <a:latin typeface="Arial" panose="020B0604020202020204" pitchFamily="34" charset="0"/>
                <a:ea typeface="微軟正黑體" panose="020B0604030504040204" pitchFamily="34" charset="-120"/>
                <a:sym typeface="Arial" panose="020B0604020202020204" pitchFamily="34" charset="0"/>
              </a:rPr>
              <a:t>App</a:t>
            </a:r>
            <a:endParaRPr lang="zh-TW" altLang="en-US" sz="1050">
              <a:latin typeface="Arial" panose="020B0604020202020204" pitchFamily="34" charset="0"/>
              <a:ea typeface="微軟正黑體" panose="020B0604030504040204" pitchFamily="34" charset="-120"/>
              <a:sym typeface="Arial" panose="020B0604020202020204" pitchFamily="34" charset="0"/>
            </a:endParaRPr>
          </a:p>
        </p:txBody>
      </p:sp>
      <p:sp>
        <p:nvSpPr>
          <p:cNvPr id="13" name="文字方塊 12">
            <a:extLst>
              <a:ext uri="{FF2B5EF4-FFF2-40B4-BE49-F238E27FC236}">
                <a16:creationId xmlns:a16="http://schemas.microsoft.com/office/drawing/2014/main" id="{1657F71E-7F08-A749-9E84-D3833E706FB1}"/>
              </a:ext>
            </a:extLst>
          </p:cNvPr>
          <p:cNvSpPr txBox="1"/>
          <p:nvPr/>
        </p:nvSpPr>
        <p:spPr>
          <a:xfrm>
            <a:off x="6987065" y="2019606"/>
            <a:ext cx="1773827" cy="1923604"/>
          </a:xfrm>
          <a:prstGeom prst="rect">
            <a:avLst/>
          </a:prstGeom>
          <a:noFill/>
        </p:spPr>
        <p:txBody>
          <a:bodyPr wrap="square" rtlCol="0">
            <a:spAutoFit/>
          </a:bodyPr>
          <a:lstStyle/>
          <a:p>
            <a:pPr marL="90488" indent="-90488">
              <a:spcBef>
                <a:spcPts val="1200"/>
              </a:spcBef>
              <a:buFont typeface="Arial" panose="020B0604020202020204" pitchFamily="34" charset="0"/>
              <a:buChar char="•"/>
            </a:pPr>
            <a:r>
              <a:rPr lang="en-US" altLang="zh-TW" sz="1100">
                <a:latin typeface="Arial" panose="020B0604020202020204" pitchFamily="34" charset="0"/>
                <a:ea typeface="微軟正黑體" panose="020B0604030504040204" pitchFamily="34" charset="-120"/>
                <a:sym typeface="Arial" panose="020B0604020202020204" pitchFamily="34" charset="0"/>
              </a:rPr>
              <a:t>Central control mode and user-defined mode flexible configuration</a:t>
            </a:r>
          </a:p>
          <a:p>
            <a:pPr marL="90488" indent="-90488">
              <a:spcBef>
                <a:spcPts val="1200"/>
              </a:spcBef>
              <a:buFont typeface="Arial" panose="020B0604020202020204" pitchFamily="34" charset="0"/>
              <a:buChar char="•"/>
            </a:pPr>
            <a:r>
              <a:rPr lang="en-US" altLang="zh-TW" sz="1100">
                <a:latin typeface="Arial" panose="020B0604020202020204" pitchFamily="34" charset="0"/>
                <a:ea typeface="微軟正黑體" panose="020B0604030504040204" pitchFamily="34" charset="-120"/>
                <a:sym typeface="Arial" panose="020B0604020202020204" pitchFamily="34" charset="0"/>
              </a:rPr>
              <a:t>Up to 64 version-controlled, restore data at any time</a:t>
            </a:r>
          </a:p>
          <a:p>
            <a:pPr marL="90488" indent="-90488">
              <a:spcBef>
                <a:spcPts val="1200"/>
              </a:spcBef>
              <a:buFont typeface="Arial" panose="020B0604020202020204" pitchFamily="34" charset="0"/>
              <a:buChar char="•"/>
            </a:pPr>
            <a:r>
              <a:rPr lang="en-US" altLang="zh-TW" sz="1100">
                <a:latin typeface="Arial" panose="020B0604020202020204" pitchFamily="34" charset="0"/>
                <a:ea typeface="微軟正黑體" panose="020B0604030504040204" pitchFamily="34" charset="-120"/>
                <a:sym typeface="Arial" panose="020B0604020202020204" pitchFamily="34" charset="0"/>
              </a:rPr>
              <a:t>Remote erase to delete synced files from lost devices</a:t>
            </a:r>
          </a:p>
        </p:txBody>
      </p:sp>
    </p:spTree>
    <p:extLst>
      <p:ext uri="{BB962C8B-B14F-4D97-AF65-F5344CB8AC3E}">
        <p14:creationId xmlns:p14="http://schemas.microsoft.com/office/powerpoint/2010/main" val="2378934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13" name="圖片 12" descr="一張含有 網, 室外物品, 植物 的圖片&#10;&#10;自動產生的描述">
            <a:extLst>
              <a:ext uri="{FF2B5EF4-FFF2-40B4-BE49-F238E27FC236}">
                <a16:creationId xmlns:a16="http://schemas.microsoft.com/office/drawing/2014/main" id="{39667241-9C6A-48C9-A3C3-E7701A3E31FB}"/>
              </a:ext>
            </a:extLst>
          </p:cNvPr>
          <p:cNvPicPr>
            <a:picLocks noChangeAspect="1"/>
          </p:cNvPicPr>
          <p:nvPr/>
        </p:nvPicPr>
        <p:blipFill>
          <a:blip r:embed="rId3" cstate="screen">
            <a:alphaModFix amt="85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176093" y="368825"/>
            <a:ext cx="5485977" cy="5483493"/>
          </a:xfrm>
          <a:prstGeom prst="rect">
            <a:avLst/>
          </a:prstGeom>
        </p:spPr>
      </p:pic>
      <p:sp>
        <p:nvSpPr>
          <p:cNvPr id="8" name="Google Shape;61;p14">
            <a:extLst>
              <a:ext uri="{FF2B5EF4-FFF2-40B4-BE49-F238E27FC236}">
                <a16:creationId xmlns:a16="http://schemas.microsoft.com/office/drawing/2014/main" id="{EF8B2BF8-8E3F-4113-B625-1C43F9118417}"/>
              </a:ext>
            </a:extLst>
          </p:cNvPr>
          <p:cNvSpPr txBox="1">
            <a:spLocks/>
          </p:cNvSpPr>
          <p:nvPr/>
        </p:nvSpPr>
        <p:spPr>
          <a:xfrm>
            <a:off x="217004" y="775621"/>
            <a:ext cx="4993765" cy="18388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1" indent="-180971">
              <a:lnSpc>
                <a:spcPct val="120000"/>
              </a:lnSpc>
              <a:spcBef>
                <a:spcPts val="1200"/>
              </a:spcBef>
              <a:buClr>
                <a:srgbClr val="744922"/>
              </a:buClr>
              <a:buSzPts val="1100"/>
              <a:buFont typeface="Wingdings" panose="05000000000000000000" pitchFamily="2" charset="2"/>
              <a:buChar char="l"/>
            </a:pPr>
            <a:r>
              <a:rPr lang="en-US" altLang="zh-TW" sz="1100">
                <a:solidFill>
                  <a:schemeClr val="bg1"/>
                </a:solidFill>
              </a:rPr>
              <a:t>The new QVPN supports </a:t>
            </a:r>
            <a:r>
              <a:rPr lang="en-US" altLang="zh-TW" sz="1100" err="1">
                <a:solidFill>
                  <a:schemeClr val="bg1"/>
                </a:solidFill>
              </a:rPr>
              <a:t>WireGuard</a:t>
            </a:r>
            <a:r>
              <a:rPr lang="en-US" altLang="zh-TW" sz="1100">
                <a:solidFill>
                  <a:schemeClr val="bg1"/>
                </a:solidFill>
              </a:rPr>
              <a:t> VPN, which is lighter, easier to set up, supports multiple user platforms, and greatly improves the speed. It is an essential tool for personal users and works from home.</a:t>
            </a:r>
          </a:p>
          <a:p>
            <a:pPr marL="180971" indent="-180971">
              <a:lnSpc>
                <a:spcPct val="120000"/>
              </a:lnSpc>
              <a:spcBef>
                <a:spcPts val="1200"/>
              </a:spcBef>
              <a:buClr>
                <a:srgbClr val="744922"/>
              </a:buClr>
              <a:buSzPts val="1100"/>
              <a:buFont typeface="Wingdings" panose="05000000000000000000" pitchFamily="2" charset="2"/>
              <a:buChar char="l"/>
            </a:pPr>
            <a:r>
              <a:rPr lang="en-US" altLang="zh-TW" sz="1100">
                <a:solidFill>
                  <a:schemeClr val="bg1"/>
                </a:solidFill>
              </a:rPr>
              <a:t>The Kernel layer processes the VPN encrypt packet directly, and the transmission speed is faster.</a:t>
            </a:r>
          </a:p>
          <a:p>
            <a:pPr marL="180971" indent="-180971">
              <a:lnSpc>
                <a:spcPct val="120000"/>
              </a:lnSpc>
              <a:spcBef>
                <a:spcPts val="1200"/>
              </a:spcBef>
              <a:buClr>
                <a:srgbClr val="744922"/>
              </a:buClr>
              <a:buSzPts val="1100"/>
              <a:buFont typeface="Wingdings" panose="05000000000000000000" pitchFamily="2" charset="2"/>
              <a:buChar char="l"/>
            </a:pPr>
            <a:r>
              <a:rPr lang="en-US" altLang="zh-TW" sz="1100">
                <a:solidFill>
                  <a:schemeClr val="bg1"/>
                </a:solidFill>
              </a:rPr>
              <a:t>Login with key only. (No general account management)</a:t>
            </a:r>
          </a:p>
        </p:txBody>
      </p:sp>
      <p:sp>
        <p:nvSpPr>
          <p:cNvPr id="9" name="Google Shape;79;p16" hidden="1">
            <a:extLst>
              <a:ext uri="{FF2B5EF4-FFF2-40B4-BE49-F238E27FC236}">
                <a16:creationId xmlns:a16="http://schemas.microsoft.com/office/drawing/2014/main" id="{FFC900F3-CDB4-4AD9-A6E8-A5314140D12D}"/>
              </a:ext>
            </a:extLst>
          </p:cNvPr>
          <p:cNvSpPr txBox="1">
            <a:spLocks/>
          </p:cNvSpPr>
          <p:nvPr/>
        </p:nvSpPr>
        <p:spPr>
          <a:xfrm>
            <a:off x="481154" y="249455"/>
            <a:ext cx="8135121" cy="7965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zh-TW" altLang="en-US" sz="3600" b="1">
                <a:solidFill>
                  <a:schemeClr val="bg1"/>
                </a:solidFill>
                <a:latin typeface="微軟正黑體" panose="020B0604030504040204" pitchFamily="34" charset="-120"/>
                <a:ea typeface="微軟正黑體" panose="020B0604030504040204" pitchFamily="34" charset="-120"/>
              </a:rPr>
              <a:t>更輕量</a:t>
            </a:r>
            <a:r>
              <a:rPr lang="en-US" altLang="zh-TW" sz="3600" b="1">
                <a:solidFill>
                  <a:schemeClr val="bg1"/>
                </a:solidFill>
                <a:latin typeface="微軟正黑體" panose="020B0604030504040204" pitchFamily="34" charset="-120"/>
                <a:ea typeface="微軟正黑體" panose="020B0604030504040204" pitchFamily="34" charset="-120"/>
              </a:rPr>
              <a:t>, </a:t>
            </a:r>
            <a:r>
              <a:rPr lang="zh-TW" altLang="en-US" sz="3600" b="1">
                <a:solidFill>
                  <a:schemeClr val="bg1"/>
                </a:solidFill>
                <a:latin typeface="微軟正黑體" panose="020B0604030504040204" pitchFamily="34" charset="-120"/>
                <a:ea typeface="微軟正黑體" panose="020B0604030504040204" pitchFamily="34" charset="-120"/>
              </a:rPr>
              <a:t>更快速的個人用 </a:t>
            </a:r>
            <a:r>
              <a:rPr lang="en-US" altLang="zh-TW" sz="3600" b="1">
                <a:solidFill>
                  <a:schemeClr val="bg1"/>
                </a:solidFill>
                <a:latin typeface="微軟正黑體" panose="020B0604030504040204" pitchFamily="34" charset="-120"/>
                <a:ea typeface="微軟正黑體" panose="020B0604030504040204" pitchFamily="34" charset="-120"/>
              </a:rPr>
              <a:t>VPN </a:t>
            </a:r>
            <a:r>
              <a:rPr lang="zh-TW" altLang="en-US" sz="3600" b="1">
                <a:solidFill>
                  <a:schemeClr val="bg1"/>
                </a:solidFill>
                <a:latin typeface="微軟正黑體" panose="020B0604030504040204" pitchFamily="34" charset="-120"/>
                <a:ea typeface="微軟正黑體" panose="020B0604030504040204" pitchFamily="34" charset="-120"/>
              </a:rPr>
              <a:t>服務</a:t>
            </a:r>
            <a:endParaRPr lang="en-US" altLang="zh-TW" sz="3600" b="1">
              <a:solidFill>
                <a:schemeClr val="bg1"/>
              </a:solidFill>
              <a:latin typeface="微軟正黑體" panose="020B0604030504040204" pitchFamily="34" charset="-120"/>
              <a:ea typeface="微軟正黑體" panose="020B0604030504040204" pitchFamily="34" charset="-120"/>
            </a:endParaRPr>
          </a:p>
        </p:txBody>
      </p:sp>
      <p:sp>
        <p:nvSpPr>
          <p:cNvPr id="2" name="標題 1">
            <a:extLst>
              <a:ext uri="{FF2B5EF4-FFF2-40B4-BE49-F238E27FC236}">
                <a16:creationId xmlns:a16="http://schemas.microsoft.com/office/drawing/2014/main" id="{E7EB83D6-00F3-4835-94CF-029D68C94C56}"/>
              </a:ext>
            </a:extLst>
          </p:cNvPr>
          <p:cNvSpPr>
            <a:spLocks noGrp="1"/>
          </p:cNvSpPr>
          <p:nvPr>
            <p:ph type="title"/>
          </p:nvPr>
        </p:nvSpPr>
        <p:spPr/>
        <p:txBody>
          <a:bodyPr/>
          <a:lstStyle/>
          <a:p>
            <a:r>
              <a:rPr lang="en-US" altLang="zh-TW"/>
              <a:t>Lighter, faster VPN service for personal use</a:t>
            </a:r>
            <a:endParaRPr lang="zh-TW" altLang="en-US"/>
          </a:p>
        </p:txBody>
      </p:sp>
      <p:pic>
        <p:nvPicPr>
          <p:cNvPr id="4" name="圖片 3">
            <a:extLst>
              <a:ext uri="{FF2B5EF4-FFF2-40B4-BE49-F238E27FC236}">
                <a16:creationId xmlns:a16="http://schemas.microsoft.com/office/drawing/2014/main" id="{129E8757-8BCA-190E-BBAE-F542155AA87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735572" y="1699784"/>
            <a:ext cx="4993765" cy="3121657"/>
          </a:xfrm>
          <a:prstGeom prst="rect">
            <a:avLst/>
          </a:prstGeom>
        </p:spPr>
      </p:pic>
      <p:pic>
        <p:nvPicPr>
          <p:cNvPr id="10" name="圖片 10">
            <a:extLst>
              <a:ext uri="{FF2B5EF4-FFF2-40B4-BE49-F238E27FC236}">
                <a16:creationId xmlns:a16="http://schemas.microsoft.com/office/drawing/2014/main" id="{7A086A97-B595-C7BD-2DE9-183122BB3F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51003" y="2827534"/>
            <a:ext cx="1555504" cy="816640"/>
          </a:xfrm>
          <a:prstGeom prst="rect">
            <a:avLst/>
          </a:prstGeom>
        </p:spPr>
      </p:pic>
      <p:pic>
        <p:nvPicPr>
          <p:cNvPr id="18" name="圖形 17">
            <a:extLst>
              <a:ext uri="{FF2B5EF4-FFF2-40B4-BE49-F238E27FC236}">
                <a16:creationId xmlns:a16="http://schemas.microsoft.com/office/drawing/2014/main" id="{122EF9D2-587A-B517-B532-FA3A110034D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52994" y="3561867"/>
            <a:ext cx="4568079" cy="1574763"/>
          </a:xfrm>
          <a:prstGeom prst="rect">
            <a:avLst/>
          </a:prstGeom>
        </p:spPr>
      </p:pic>
      <p:pic>
        <p:nvPicPr>
          <p:cNvPr id="6" name="圖形 5">
            <a:extLst>
              <a:ext uri="{FF2B5EF4-FFF2-40B4-BE49-F238E27FC236}">
                <a16:creationId xmlns:a16="http://schemas.microsoft.com/office/drawing/2014/main" id="{B0FC2A9C-CB72-CCA3-82D9-E56A0D4156C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566510" y="3657472"/>
            <a:ext cx="1190875" cy="1486027"/>
          </a:xfrm>
          <a:prstGeom prst="rect">
            <a:avLst/>
          </a:prstGeom>
        </p:spPr>
      </p:pic>
    </p:spTree>
    <p:extLst>
      <p:ext uri="{BB962C8B-B14F-4D97-AF65-F5344CB8AC3E}">
        <p14:creationId xmlns:p14="http://schemas.microsoft.com/office/powerpoint/2010/main" val="1167462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6" name="Google Shape;166;p28"/>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2578366" y="1020460"/>
            <a:ext cx="6188654" cy="333583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8" name="Google Shape;61;p14">
            <a:extLst>
              <a:ext uri="{FF2B5EF4-FFF2-40B4-BE49-F238E27FC236}">
                <a16:creationId xmlns:a16="http://schemas.microsoft.com/office/drawing/2014/main" id="{3CF1AB01-9E72-4DBE-AB89-27C36E1D6A60}"/>
              </a:ext>
            </a:extLst>
          </p:cNvPr>
          <p:cNvSpPr txBox="1">
            <a:spLocks/>
          </p:cNvSpPr>
          <p:nvPr/>
        </p:nvSpPr>
        <p:spPr>
          <a:xfrm>
            <a:off x="170424" y="1323302"/>
            <a:ext cx="2407942"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180971" indent="-180971">
              <a:lnSpc>
                <a:spcPct val="120000"/>
              </a:lnSpc>
              <a:spcBef>
                <a:spcPts val="1200"/>
              </a:spcBef>
              <a:buClr>
                <a:srgbClr val="744922"/>
              </a:buClr>
              <a:buSzPts val="1100"/>
              <a:buFont typeface="Wingdings" panose="05000000000000000000" pitchFamily="2" charset="2"/>
              <a:buChar char="l"/>
              <a:defRPr sz="1100">
                <a:solidFill>
                  <a:schemeClr val="bg1"/>
                </a:solidFill>
              </a:defRPr>
            </a:lvl1pPr>
            <a:lvl2pPr marL="914400" indent="-317500">
              <a:lnSpc>
                <a:spcPct val="115000"/>
              </a:lnSpc>
              <a:buClr>
                <a:schemeClr val="dk2"/>
              </a:buClr>
              <a:buSzPts val="1400"/>
              <a:buChar char="○"/>
              <a:defRPr>
                <a:solidFill>
                  <a:schemeClr val="dk2"/>
                </a:solidFill>
              </a:defRPr>
            </a:lvl2pPr>
            <a:lvl3pPr marL="1371600" indent="-317500">
              <a:lnSpc>
                <a:spcPct val="115000"/>
              </a:lnSpc>
              <a:buClr>
                <a:schemeClr val="dk2"/>
              </a:buClr>
              <a:buSzPts val="1400"/>
              <a:buChar char="■"/>
              <a:defRPr>
                <a:solidFill>
                  <a:schemeClr val="dk2"/>
                </a:solidFill>
              </a:defRPr>
            </a:lvl3pPr>
            <a:lvl4pPr marL="1828800" indent="-317500">
              <a:lnSpc>
                <a:spcPct val="115000"/>
              </a:lnSpc>
              <a:buClr>
                <a:schemeClr val="dk2"/>
              </a:buClr>
              <a:buSzPts val="1400"/>
              <a:buChar char="●"/>
              <a:defRPr>
                <a:solidFill>
                  <a:schemeClr val="dk2"/>
                </a:solidFill>
              </a:defRPr>
            </a:lvl4pPr>
            <a:lvl5pPr marL="2286000" indent="-317500">
              <a:lnSpc>
                <a:spcPct val="115000"/>
              </a:lnSpc>
              <a:buClr>
                <a:schemeClr val="dk2"/>
              </a:buClr>
              <a:buSzPts val="1400"/>
              <a:buChar char="○"/>
              <a:defRPr>
                <a:solidFill>
                  <a:schemeClr val="dk2"/>
                </a:solidFill>
              </a:defRPr>
            </a:lvl5pPr>
            <a:lvl6pPr marL="2743200" indent="-317500">
              <a:lnSpc>
                <a:spcPct val="115000"/>
              </a:lnSpc>
              <a:buClr>
                <a:schemeClr val="dk2"/>
              </a:buClr>
              <a:buSzPts val="1400"/>
              <a:buChar char="■"/>
              <a:defRPr>
                <a:solidFill>
                  <a:schemeClr val="dk2"/>
                </a:solidFill>
              </a:defRPr>
            </a:lvl6pPr>
            <a:lvl7pPr marL="3200400" indent="-317500">
              <a:lnSpc>
                <a:spcPct val="115000"/>
              </a:lnSpc>
              <a:buClr>
                <a:schemeClr val="dk2"/>
              </a:buClr>
              <a:buSzPts val="1400"/>
              <a:buChar char="●"/>
              <a:defRPr>
                <a:solidFill>
                  <a:schemeClr val="dk2"/>
                </a:solidFill>
              </a:defRPr>
            </a:lvl7pPr>
            <a:lvl8pPr marL="3657600" indent="-317500">
              <a:lnSpc>
                <a:spcPct val="115000"/>
              </a:lnSpc>
              <a:buClr>
                <a:schemeClr val="dk2"/>
              </a:buClr>
              <a:buSzPts val="1400"/>
              <a:buChar char="○"/>
              <a:defRPr>
                <a:solidFill>
                  <a:schemeClr val="dk2"/>
                </a:solidFill>
              </a:defRPr>
            </a:lvl8pPr>
            <a:lvl9pPr marL="4114800" indent="-317500">
              <a:lnSpc>
                <a:spcPct val="115000"/>
              </a:lnSpc>
              <a:buClr>
                <a:schemeClr val="dk2"/>
              </a:buClr>
              <a:buSzPts val="1400"/>
              <a:buChar char="■"/>
              <a:defRPr>
                <a:solidFill>
                  <a:schemeClr val="dk2"/>
                </a:solidFill>
              </a:defRPr>
            </a:lvl9pPr>
          </a:lstStyle>
          <a:p>
            <a:r>
              <a:rPr lang="en-US" altLang="zh-TW"/>
              <a:t>Can be updated independently</a:t>
            </a:r>
          </a:p>
          <a:p>
            <a:r>
              <a:rPr lang="en-US" altLang="zh-TW"/>
              <a:t>Supports FTP server</a:t>
            </a:r>
          </a:p>
          <a:p>
            <a:r>
              <a:rPr lang="en-US" altLang="zh-TW"/>
              <a:t>Supports TLS settings</a:t>
            </a:r>
          </a:p>
          <a:p>
            <a:r>
              <a:rPr lang="en-US" altLang="zh-TW"/>
              <a:t>Supports QoS settings</a:t>
            </a:r>
          </a:p>
          <a:p>
            <a:r>
              <a:rPr lang="en-US" altLang="zh-TW"/>
              <a:t>Support specification setting</a:t>
            </a:r>
          </a:p>
          <a:p>
            <a:r>
              <a:rPr lang="en-US" altLang="zh-TW"/>
              <a:t>Supports FTP client</a:t>
            </a:r>
          </a:p>
        </p:txBody>
      </p:sp>
      <p:sp>
        <p:nvSpPr>
          <p:cNvPr id="3" name="標題 2">
            <a:extLst>
              <a:ext uri="{FF2B5EF4-FFF2-40B4-BE49-F238E27FC236}">
                <a16:creationId xmlns:a16="http://schemas.microsoft.com/office/drawing/2014/main" id="{2569180C-018A-3A4B-A661-2CF0DD3FE717}"/>
              </a:ext>
            </a:extLst>
          </p:cNvPr>
          <p:cNvSpPr>
            <a:spLocks noGrp="1"/>
          </p:cNvSpPr>
          <p:nvPr>
            <p:ph type="title"/>
          </p:nvPr>
        </p:nvSpPr>
        <p:spPr/>
        <p:txBody>
          <a:bodyPr/>
          <a:lstStyle/>
          <a:p>
            <a:r>
              <a:rPr lang="en-US" altLang="zh-TW" err="1">
                <a:latin typeface="Arial" panose="020B0604020202020204" pitchFamily="34" charset="0"/>
                <a:ea typeface="微軟正黑體" panose="020B0604030504040204" pitchFamily="34" charset="-120"/>
                <a:sym typeface="Arial" panose="020B0604020202020204" pitchFamily="34" charset="0"/>
              </a:rPr>
              <a:t>QuFTP</a:t>
            </a:r>
            <a:r>
              <a:rPr lang="en-US" altLang="zh-TW">
                <a:latin typeface="Arial" panose="020B0604020202020204" pitchFamily="34" charset="0"/>
                <a:ea typeface="微軟正黑體" panose="020B0604030504040204" pitchFamily="34" charset="-120"/>
                <a:sym typeface="Arial" panose="020B0604020202020204" pitchFamily="34" charset="0"/>
              </a:rPr>
              <a:t> remote file FTP access service</a:t>
            </a:r>
            <a:endParaRPr lang="zh-TW"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接點: 肘形 11">
            <a:extLst>
              <a:ext uri="{FF2B5EF4-FFF2-40B4-BE49-F238E27FC236}">
                <a16:creationId xmlns:a16="http://schemas.microsoft.com/office/drawing/2014/main" id="{54448493-4598-5D0B-3FE8-D33502DF99BD}"/>
              </a:ext>
            </a:extLst>
          </p:cNvPr>
          <p:cNvCxnSpPr>
            <a:cxnSpLocks/>
          </p:cNvCxnSpPr>
          <p:nvPr/>
        </p:nvCxnSpPr>
        <p:spPr>
          <a:xfrm flipV="1">
            <a:off x="1548976" y="3138427"/>
            <a:ext cx="2333570" cy="135649"/>
          </a:xfrm>
          <a:prstGeom prst="bentConnector4">
            <a:avLst>
              <a:gd name="adj1" fmla="val -1821"/>
              <a:gd name="adj2" fmla="val 268523"/>
            </a:avLst>
          </a:prstGeom>
          <a:ln w="38100">
            <a:solidFill>
              <a:srgbClr val="7588C4"/>
            </a:solidFill>
          </a:ln>
        </p:spPr>
        <p:style>
          <a:lnRef idx="1">
            <a:schemeClr val="accent1"/>
          </a:lnRef>
          <a:fillRef idx="0">
            <a:schemeClr val="accent1"/>
          </a:fillRef>
          <a:effectRef idx="0">
            <a:schemeClr val="accent1"/>
          </a:effectRef>
          <a:fontRef idx="minor">
            <a:schemeClr val="tx1"/>
          </a:fontRef>
        </p:style>
      </p:cxnSp>
      <p:pic>
        <p:nvPicPr>
          <p:cNvPr id="30" name="圖片 29" hidden="1">
            <a:extLst>
              <a:ext uri="{FF2B5EF4-FFF2-40B4-BE49-F238E27FC236}">
                <a16:creationId xmlns:a16="http://schemas.microsoft.com/office/drawing/2014/main" id="{46106036-875F-40E5-A35F-A4CBDAB8E47A}"/>
              </a:ext>
            </a:extLst>
          </p:cNvPr>
          <p:cNvPicPr>
            <a:picLocks noChangeAspect="1"/>
          </p:cNvPicPr>
          <p:nvPr/>
        </p:nvPicPr>
        <p:blipFill>
          <a:blip r:embed="rId3"/>
          <a:stretch>
            <a:fillRect/>
          </a:stretch>
        </p:blipFill>
        <p:spPr>
          <a:xfrm rot="10800000">
            <a:off x="202843" y="0"/>
            <a:ext cx="8687888" cy="1137844"/>
          </a:xfrm>
          <a:prstGeom prst="rect">
            <a:avLst/>
          </a:prstGeom>
        </p:spPr>
      </p:pic>
      <p:sp>
        <p:nvSpPr>
          <p:cNvPr id="2" name="標題 1">
            <a:extLst>
              <a:ext uri="{FF2B5EF4-FFF2-40B4-BE49-F238E27FC236}">
                <a16:creationId xmlns:a16="http://schemas.microsoft.com/office/drawing/2014/main" id="{617F7F7E-E09F-4B6E-91B1-D94AA860A23B}"/>
              </a:ext>
            </a:extLst>
          </p:cNvPr>
          <p:cNvSpPr>
            <a:spLocks noGrp="1"/>
          </p:cNvSpPr>
          <p:nvPr>
            <p:ph type="title"/>
          </p:nvPr>
        </p:nvSpPr>
        <p:spPr/>
        <p:txBody>
          <a:bodyPr>
            <a:noAutofit/>
          </a:bodyPr>
          <a:lstStyle/>
          <a:p>
            <a:pPr algn="ctr"/>
            <a:r>
              <a:rPr lang="en-US" altLang="zh-TW" sz="2800">
                <a:latin typeface="Arial" panose="020B0604020202020204" pitchFamily="34" charset="0"/>
                <a:ea typeface="微軟正黑體" panose="020B0604030504040204" pitchFamily="34" charset="-120"/>
                <a:sym typeface="Arial" panose="020B0604020202020204" pitchFamily="34" charset="0"/>
              </a:rPr>
              <a:t>Turn the NAS into a local computer </a:t>
            </a:r>
            <a:br>
              <a:rPr lang="en-US" altLang="zh-TW" sz="2800">
                <a:latin typeface="Arial" panose="020B0604020202020204" pitchFamily="34" charset="0"/>
                <a:ea typeface="微軟正黑體" panose="020B0604030504040204" pitchFamily="34" charset="-120"/>
                <a:sym typeface="Arial" panose="020B0604020202020204" pitchFamily="34" charset="0"/>
              </a:rPr>
            </a:br>
            <a:r>
              <a:rPr lang="en-US" altLang="zh-TW" sz="1800">
                <a:latin typeface="Arial" panose="020B0604020202020204" pitchFamily="34" charset="0"/>
                <a:ea typeface="微軟正黑體" panose="020B0604030504040204" pitchFamily="34" charset="-120"/>
                <a:sym typeface="Arial" panose="020B0604020202020204" pitchFamily="34" charset="0"/>
              </a:rPr>
              <a:t>through Ubuntu Linux Station, or connect at any time through the remote</a:t>
            </a:r>
            <a:endParaRPr lang="zh-TW" altLang="en-US" sz="2800">
              <a:latin typeface="Arial" panose="020B0604020202020204" pitchFamily="34" charset="0"/>
              <a:ea typeface="微軟正黑體" panose="020B0604030504040204" pitchFamily="34" charset="-120"/>
              <a:sym typeface="Arial" panose="020B0604020202020204" pitchFamily="34" charset="0"/>
            </a:endParaRPr>
          </a:p>
        </p:txBody>
      </p:sp>
      <p:grpSp>
        <p:nvGrpSpPr>
          <p:cNvPr id="3" name="群組 2" hidden="1">
            <a:extLst>
              <a:ext uri="{FF2B5EF4-FFF2-40B4-BE49-F238E27FC236}">
                <a16:creationId xmlns:a16="http://schemas.microsoft.com/office/drawing/2014/main" id="{BB749298-CD7D-49F7-9AEE-270D09D9A423}"/>
              </a:ext>
            </a:extLst>
          </p:cNvPr>
          <p:cNvGrpSpPr/>
          <p:nvPr/>
        </p:nvGrpSpPr>
        <p:grpSpPr>
          <a:xfrm>
            <a:off x="383684" y="5751381"/>
            <a:ext cx="8417909" cy="3331973"/>
            <a:chOff x="383684" y="1593268"/>
            <a:chExt cx="8417909" cy="3331973"/>
          </a:xfrm>
        </p:grpSpPr>
        <p:sp>
          <p:nvSpPr>
            <p:cNvPr id="31" name="矩形: 圓角化對角角落 30">
              <a:extLst>
                <a:ext uri="{FF2B5EF4-FFF2-40B4-BE49-F238E27FC236}">
                  <a16:creationId xmlns:a16="http://schemas.microsoft.com/office/drawing/2014/main" id="{E0FB8C43-3812-4D48-AEE5-7A2597A5C462}"/>
                </a:ext>
              </a:extLst>
            </p:cNvPr>
            <p:cNvSpPr/>
            <p:nvPr/>
          </p:nvSpPr>
          <p:spPr>
            <a:xfrm>
              <a:off x="4342848" y="1679917"/>
              <a:ext cx="2743049" cy="3245324"/>
            </a:xfrm>
            <a:prstGeom prst="round2DiagRect">
              <a:avLst>
                <a:gd name="adj1" fmla="val 9220"/>
                <a:gd name="adj2" fmla="val 8913"/>
              </a:avLst>
            </a:prstGeom>
            <a:noFill/>
            <a:ln w="3810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 name="矩形: 圓角化同側角落 31">
              <a:extLst>
                <a:ext uri="{FF2B5EF4-FFF2-40B4-BE49-F238E27FC236}">
                  <a16:creationId xmlns:a16="http://schemas.microsoft.com/office/drawing/2014/main" id="{D3557AB1-87F6-49E1-AC87-02C1999A1531}"/>
                </a:ext>
              </a:extLst>
            </p:cNvPr>
            <p:cNvSpPr/>
            <p:nvPr/>
          </p:nvSpPr>
          <p:spPr>
            <a:xfrm>
              <a:off x="4327774" y="1619627"/>
              <a:ext cx="2764706" cy="496077"/>
            </a:xfrm>
            <a:prstGeom prst="round2SameRect">
              <a:avLst>
                <a:gd name="adj1" fmla="val 17519"/>
                <a:gd name="adj2" fmla="val 0"/>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 name="矩形: 圓角 32">
              <a:extLst>
                <a:ext uri="{FF2B5EF4-FFF2-40B4-BE49-F238E27FC236}">
                  <a16:creationId xmlns:a16="http://schemas.microsoft.com/office/drawing/2014/main" id="{93973B3A-6292-4220-8D93-8FFC01520DCE}"/>
                </a:ext>
              </a:extLst>
            </p:cNvPr>
            <p:cNvSpPr/>
            <p:nvPr/>
          </p:nvSpPr>
          <p:spPr>
            <a:xfrm rot="16200000" flipH="1">
              <a:off x="6733871" y="3072397"/>
              <a:ext cx="2346225" cy="1359460"/>
            </a:xfrm>
            <a:prstGeom prst="roundRect">
              <a:avLst>
                <a:gd name="adj" fmla="val 15021"/>
              </a:avLst>
            </a:prstGeom>
            <a:solidFill>
              <a:srgbClr val="39523E">
                <a:alpha val="50000"/>
              </a:srgbClr>
            </a:solidFill>
            <a:ln w="38100">
              <a:solidFill>
                <a:srgbClr val="D6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4" name="矩形: 圓角化對角角落 33">
              <a:extLst>
                <a:ext uri="{FF2B5EF4-FFF2-40B4-BE49-F238E27FC236}">
                  <a16:creationId xmlns:a16="http://schemas.microsoft.com/office/drawing/2014/main" id="{97D32FBB-9ECC-45F5-82C6-78BF5FFA5CA6}"/>
                </a:ext>
              </a:extLst>
            </p:cNvPr>
            <p:cNvSpPr/>
            <p:nvPr/>
          </p:nvSpPr>
          <p:spPr>
            <a:xfrm>
              <a:off x="7269973" y="2751352"/>
              <a:ext cx="1531620" cy="2173886"/>
            </a:xfrm>
            <a:prstGeom prst="round2DiagRect">
              <a:avLst>
                <a:gd name="adj1" fmla="val 15489"/>
                <a:gd name="adj2" fmla="val 89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 name="文字方塊 34">
              <a:extLst>
                <a:ext uri="{FF2B5EF4-FFF2-40B4-BE49-F238E27FC236}">
                  <a16:creationId xmlns:a16="http://schemas.microsoft.com/office/drawing/2014/main" id="{FA5BAF6A-E6B2-450A-804F-798ACDA1DC5D}"/>
                </a:ext>
              </a:extLst>
            </p:cNvPr>
            <p:cNvSpPr txBox="1"/>
            <p:nvPr/>
          </p:nvSpPr>
          <p:spPr>
            <a:xfrm>
              <a:off x="4327774" y="1683457"/>
              <a:ext cx="2764706"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VJBOD Cloud Gateway</a:t>
              </a:r>
            </a:p>
          </p:txBody>
        </p:sp>
        <p:grpSp>
          <p:nvGrpSpPr>
            <p:cNvPr id="36" name="圖形 152">
              <a:extLst>
                <a:ext uri="{FF2B5EF4-FFF2-40B4-BE49-F238E27FC236}">
                  <a16:creationId xmlns:a16="http://schemas.microsoft.com/office/drawing/2014/main" id="{F639EB07-A90E-47CA-B638-304FDE1C26B1}"/>
                </a:ext>
              </a:extLst>
            </p:cNvPr>
            <p:cNvGrpSpPr/>
            <p:nvPr/>
          </p:nvGrpSpPr>
          <p:grpSpPr>
            <a:xfrm flipH="1">
              <a:off x="5770858" y="4298672"/>
              <a:ext cx="309692" cy="398846"/>
              <a:chOff x="9272428" y="5069210"/>
              <a:chExt cx="458537" cy="590550"/>
            </a:xfrm>
            <a:solidFill>
              <a:srgbClr val="0070C0"/>
            </a:solidFill>
          </p:grpSpPr>
          <p:sp>
            <p:nvSpPr>
              <p:cNvPr id="37" name="手繪多邊形: 圖案 36">
                <a:extLst>
                  <a:ext uri="{FF2B5EF4-FFF2-40B4-BE49-F238E27FC236}">
                    <a16:creationId xmlns:a16="http://schemas.microsoft.com/office/drawing/2014/main" id="{63A6DD00-85B2-4924-9D6C-4600EB66726A}"/>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手繪多邊形: 圖案 37">
                <a:extLst>
                  <a:ext uri="{FF2B5EF4-FFF2-40B4-BE49-F238E27FC236}">
                    <a16:creationId xmlns:a16="http://schemas.microsoft.com/office/drawing/2014/main" id="{5A75AFA3-A723-4535-9B18-B3CB7198BEF2}"/>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手繪多邊形: 圖案 38">
                <a:extLst>
                  <a:ext uri="{FF2B5EF4-FFF2-40B4-BE49-F238E27FC236}">
                    <a16:creationId xmlns:a16="http://schemas.microsoft.com/office/drawing/2014/main" id="{4088BC25-FA77-4E2C-A8E3-6EC6E1510FC5}"/>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手繪多邊形: 圖案 39">
                <a:extLst>
                  <a:ext uri="{FF2B5EF4-FFF2-40B4-BE49-F238E27FC236}">
                    <a16:creationId xmlns:a16="http://schemas.microsoft.com/office/drawing/2014/main" id="{FAE44DA2-0300-447B-B0CD-CA439133541B}"/>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 name="手繪多邊形: 圖案 40">
                <a:extLst>
                  <a:ext uri="{FF2B5EF4-FFF2-40B4-BE49-F238E27FC236}">
                    <a16:creationId xmlns:a16="http://schemas.microsoft.com/office/drawing/2014/main" id="{E92CFF5F-FD6B-4EB3-BE3D-56089168C227}"/>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2" name="手繪多邊形: 圖案 41">
                <a:extLst>
                  <a:ext uri="{FF2B5EF4-FFF2-40B4-BE49-F238E27FC236}">
                    <a16:creationId xmlns:a16="http://schemas.microsoft.com/office/drawing/2014/main" id="{47A99675-EC9C-4DF1-A600-D0F807283E07}"/>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 name="手繪多邊形: 圖案 42">
                <a:extLst>
                  <a:ext uri="{FF2B5EF4-FFF2-40B4-BE49-F238E27FC236}">
                    <a16:creationId xmlns:a16="http://schemas.microsoft.com/office/drawing/2014/main" id="{F048A60B-F6C4-4A24-A89C-8074BE9CB84F}"/>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 name="手繪多邊形: 圖案 43">
                <a:extLst>
                  <a:ext uri="{FF2B5EF4-FFF2-40B4-BE49-F238E27FC236}">
                    <a16:creationId xmlns:a16="http://schemas.microsoft.com/office/drawing/2014/main" id="{BEF7092C-AE73-408A-8ABB-1144F9002C90}"/>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 name="手繪多邊形: 圖案 44">
                <a:extLst>
                  <a:ext uri="{FF2B5EF4-FFF2-40B4-BE49-F238E27FC236}">
                    <a16:creationId xmlns:a16="http://schemas.microsoft.com/office/drawing/2014/main" id="{08EF386C-01DC-41DB-A304-7E1F5215AA5A}"/>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6" name="手繪多邊形: 圖案 45">
                <a:extLst>
                  <a:ext uri="{FF2B5EF4-FFF2-40B4-BE49-F238E27FC236}">
                    <a16:creationId xmlns:a16="http://schemas.microsoft.com/office/drawing/2014/main" id="{8D60C9F4-CB0F-4729-854B-C8171569AAF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7" name="手繪多邊形: 圖案 46">
                <a:extLst>
                  <a:ext uri="{FF2B5EF4-FFF2-40B4-BE49-F238E27FC236}">
                    <a16:creationId xmlns:a16="http://schemas.microsoft.com/office/drawing/2014/main" id="{75992E3C-3F89-4FDF-AAF1-C40A96C1CB91}"/>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8" name="手繪多邊形: 圖案 47">
                <a:extLst>
                  <a:ext uri="{FF2B5EF4-FFF2-40B4-BE49-F238E27FC236}">
                    <a16:creationId xmlns:a16="http://schemas.microsoft.com/office/drawing/2014/main" id="{AF9308F7-A8AF-4279-AF58-17B214E5B2C8}"/>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49" name="手繪多邊形: 圖案 48">
              <a:extLst>
                <a:ext uri="{FF2B5EF4-FFF2-40B4-BE49-F238E27FC236}">
                  <a16:creationId xmlns:a16="http://schemas.microsoft.com/office/drawing/2014/main" id="{EAB4B63C-135C-4E7A-AD89-63112C05CBCF}"/>
                </a:ext>
              </a:extLst>
            </p:cNvPr>
            <p:cNvSpPr/>
            <p:nvPr/>
          </p:nvSpPr>
          <p:spPr>
            <a:xfrm flipH="1">
              <a:off x="6127881" y="4341684"/>
              <a:ext cx="233849" cy="3216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0" name="手繪多邊形: 圖案 49">
              <a:extLst>
                <a:ext uri="{FF2B5EF4-FFF2-40B4-BE49-F238E27FC236}">
                  <a16:creationId xmlns:a16="http://schemas.microsoft.com/office/drawing/2014/main" id="{AC2A31D8-DF0C-4836-A562-EBA308F1FE18}"/>
                </a:ext>
              </a:extLst>
            </p:cNvPr>
            <p:cNvSpPr/>
            <p:nvPr/>
          </p:nvSpPr>
          <p:spPr>
            <a:xfrm flipH="1">
              <a:off x="6090400" y="4300255"/>
              <a:ext cx="309692" cy="39885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1" name="手繪多邊形: 圖案 50">
              <a:extLst>
                <a:ext uri="{FF2B5EF4-FFF2-40B4-BE49-F238E27FC236}">
                  <a16:creationId xmlns:a16="http://schemas.microsoft.com/office/drawing/2014/main" id="{F636C67C-D2B8-4E94-8C46-79BC6E8CB791}"/>
                </a:ext>
              </a:extLst>
            </p:cNvPr>
            <p:cNvSpPr/>
            <p:nvPr/>
          </p:nvSpPr>
          <p:spPr>
            <a:xfrm flipH="1">
              <a:off x="6238484" y="4553140"/>
              <a:ext cx="37922" cy="38599"/>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2" name="手繪多邊形: 圖案 51">
              <a:extLst>
                <a:ext uri="{FF2B5EF4-FFF2-40B4-BE49-F238E27FC236}">
                  <a16:creationId xmlns:a16="http://schemas.microsoft.com/office/drawing/2014/main" id="{76C58653-461F-4668-835B-7F13FA44D27F}"/>
                </a:ext>
              </a:extLst>
            </p:cNvPr>
            <p:cNvSpPr/>
            <p:nvPr/>
          </p:nvSpPr>
          <p:spPr>
            <a:xfrm flipH="1">
              <a:off x="6260414" y="4527214"/>
              <a:ext cx="25281" cy="38599"/>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3" name="手繪多邊形: 圖案 52">
              <a:extLst>
                <a:ext uri="{FF2B5EF4-FFF2-40B4-BE49-F238E27FC236}">
                  <a16:creationId xmlns:a16="http://schemas.microsoft.com/office/drawing/2014/main" id="{EE7DC2B4-C76A-4D60-98EB-794FAA6B6545}"/>
                </a:ext>
              </a:extLst>
            </p:cNvPr>
            <p:cNvSpPr/>
            <p:nvPr/>
          </p:nvSpPr>
          <p:spPr>
            <a:xfrm flipH="1">
              <a:off x="6197593" y="4497686"/>
              <a:ext cx="37922" cy="38599"/>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4" name="手繪多邊形: 圖案 53">
              <a:extLst>
                <a:ext uri="{FF2B5EF4-FFF2-40B4-BE49-F238E27FC236}">
                  <a16:creationId xmlns:a16="http://schemas.microsoft.com/office/drawing/2014/main" id="{2750D1B0-D45A-47CF-94D7-EAA6A33D08A8}"/>
                </a:ext>
              </a:extLst>
            </p:cNvPr>
            <p:cNvSpPr/>
            <p:nvPr/>
          </p:nvSpPr>
          <p:spPr>
            <a:xfrm flipH="1">
              <a:off x="6234312" y="4497942"/>
              <a:ext cx="44242" cy="19299"/>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手繪多邊形: 圖案 54">
              <a:extLst>
                <a:ext uri="{FF2B5EF4-FFF2-40B4-BE49-F238E27FC236}">
                  <a16:creationId xmlns:a16="http://schemas.microsoft.com/office/drawing/2014/main" id="{E88C30CA-1B03-40A7-9C3D-ACBEDD1B39DD}"/>
                </a:ext>
              </a:extLst>
            </p:cNvPr>
            <p:cNvSpPr/>
            <p:nvPr/>
          </p:nvSpPr>
          <p:spPr>
            <a:xfrm flipH="1">
              <a:off x="6193484" y="4523611"/>
              <a:ext cx="25281" cy="38599"/>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6" name="手繪多邊形: 圖案 55">
              <a:extLst>
                <a:ext uri="{FF2B5EF4-FFF2-40B4-BE49-F238E27FC236}">
                  <a16:creationId xmlns:a16="http://schemas.microsoft.com/office/drawing/2014/main" id="{E258A711-5DA7-4DF7-82B7-B9AEBECC83E3}"/>
                </a:ext>
              </a:extLst>
            </p:cNvPr>
            <p:cNvSpPr/>
            <p:nvPr/>
          </p:nvSpPr>
          <p:spPr>
            <a:xfrm flipH="1">
              <a:off x="6200751" y="4573467"/>
              <a:ext cx="44242" cy="19299"/>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7" name="手繪多邊形: 圖案 56">
              <a:extLst>
                <a:ext uri="{FF2B5EF4-FFF2-40B4-BE49-F238E27FC236}">
                  <a16:creationId xmlns:a16="http://schemas.microsoft.com/office/drawing/2014/main" id="{BFC4BA9E-E016-4B1F-8516-B072AD43C16C}"/>
                </a:ext>
              </a:extLst>
            </p:cNvPr>
            <p:cNvSpPr/>
            <p:nvPr/>
          </p:nvSpPr>
          <p:spPr>
            <a:xfrm flipH="1">
              <a:off x="6289108" y="4456642"/>
              <a:ext cx="50562" cy="4503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8" name="手繪多邊形: 圖案 57">
              <a:extLst>
                <a:ext uri="{FF2B5EF4-FFF2-40B4-BE49-F238E27FC236}">
                  <a16:creationId xmlns:a16="http://schemas.microsoft.com/office/drawing/2014/main" id="{44C47B58-2E84-45C1-8772-07A7C4A7E9E8}"/>
                </a:ext>
              </a:extLst>
            </p:cNvPr>
            <p:cNvSpPr/>
            <p:nvPr/>
          </p:nvSpPr>
          <p:spPr>
            <a:xfrm flipH="1">
              <a:off x="6301750" y="4576555"/>
              <a:ext cx="37922" cy="4503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9" name="手繪多邊形: 圖案 58">
              <a:extLst>
                <a:ext uri="{FF2B5EF4-FFF2-40B4-BE49-F238E27FC236}">
                  <a16:creationId xmlns:a16="http://schemas.microsoft.com/office/drawing/2014/main" id="{C4E1C9DF-0A8E-4339-9BF6-0C58E11B0210}"/>
                </a:ext>
              </a:extLst>
            </p:cNvPr>
            <p:cNvSpPr/>
            <p:nvPr/>
          </p:nvSpPr>
          <p:spPr>
            <a:xfrm flipH="1">
              <a:off x="6147915" y="4456643"/>
              <a:ext cx="44242" cy="38599"/>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0" name="手繪多邊形: 圖案 59">
              <a:extLst>
                <a:ext uri="{FF2B5EF4-FFF2-40B4-BE49-F238E27FC236}">
                  <a16:creationId xmlns:a16="http://schemas.microsoft.com/office/drawing/2014/main" id="{7CEC5D12-DE69-440A-96A1-4FE2812E1910}"/>
                </a:ext>
              </a:extLst>
            </p:cNvPr>
            <p:cNvSpPr/>
            <p:nvPr/>
          </p:nvSpPr>
          <p:spPr>
            <a:xfrm flipH="1">
              <a:off x="6144376" y="4571601"/>
              <a:ext cx="37922" cy="51465"/>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0070C0"/>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1" name="文字方塊 60">
              <a:extLst>
                <a:ext uri="{FF2B5EF4-FFF2-40B4-BE49-F238E27FC236}">
                  <a16:creationId xmlns:a16="http://schemas.microsoft.com/office/drawing/2014/main" id="{63F2E538-E080-4816-9475-A3C6742C7C8A}"/>
                </a:ext>
              </a:extLst>
            </p:cNvPr>
            <p:cNvSpPr txBox="1"/>
            <p:nvPr/>
          </p:nvSpPr>
          <p:spPr>
            <a:xfrm>
              <a:off x="4298785" y="4447271"/>
              <a:ext cx="1311794" cy="382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900" b="1">
                  <a:solidFill>
                    <a:schemeClr val="accent6"/>
                  </a:solidFill>
                  <a:latin typeface="Arial" panose="020B0604020202020204" pitchFamily="34" charset="0"/>
                  <a:cs typeface="Arial" panose="020B0604020202020204" pitchFamily="34" charset="0"/>
                  <a:sym typeface="Arial" panose="020B0604020202020204" pitchFamily="34" charset="0"/>
                </a:rPr>
                <a:t>Cloud Volume</a:t>
              </a:r>
            </a:p>
            <a:p>
              <a:r>
                <a:rPr lang="zh-TW" altLang="en-US" sz="900" b="1">
                  <a:solidFill>
                    <a:schemeClr val="accent6"/>
                  </a:solidFill>
                  <a:latin typeface="Arial" panose="020B0604020202020204" pitchFamily="34" charset="0"/>
                  <a:cs typeface="Arial" panose="020B0604020202020204" pitchFamily="34" charset="0"/>
                  <a:sym typeface="Arial" panose="020B0604020202020204" pitchFamily="34" charset="0"/>
                </a:rPr>
                <a:t>/Shared folder</a:t>
              </a:r>
            </a:p>
          </p:txBody>
        </p:sp>
        <p:grpSp>
          <p:nvGrpSpPr>
            <p:cNvPr id="62" name="群組 61">
              <a:extLst>
                <a:ext uri="{FF2B5EF4-FFF2-40B4-BE49-F238E27FC236}">
                  <a16:creationId xmlns:a16="http://schemas.microsoft.com/office/drawing/2014/main" id="{24FF795A-201B-43E6-A7AA-9940C1C102EC}"/>
                </a:ext>
              </a:extLst>
            </p:cNvPr>
            <p:cNvGrpSpPr/>
            <p:nvPr/>
          </p:nvGrpSpPr>
          <p:grpSpPr>
            <a:xfrm>
              <a:off x="4612975" y="3982532"/>
              <a:ext cx="708758" cy="426219"/>
              <a:chOff x="7312118" y="3899140"/>
              <a:chExt cx="854042" cy="513588"/>
            </a:xfrm>
            <a:solidFill>
              <a:srgbClr val="0070C0"/>
            </a:solidFill>
          </p:grpSpPr>
          <p:grpSp>
            <p:nvGrpSpPr>
              <p:cNvPr id="63" name="群組 62">
                <a:extLst>
                  <a:ext uri="{FF2B5EF4-FFF2-40B4-BE49-F238E27FC236}">
                    <a16:creationId xmlns:a16="http://schemas.microsoft.com/office/drawing/2014/main" id="{4578C384-6326-4477-B4C3-CC07DFE30F7E}"/>
                  </a:ext>
                </a:extLst>
              </p:cNvPr>
              <p:cNvGrpSpPr/>
              <p:nvPr/>
            </p:nvGrpSpPr>
            <p:grpSpPr>
              <a:xfrm>
                <a:off x="7782686" y="4029234"/>
                <a:ext cx="383474" cy="383494"/>
                <a:chOff x="15278278" y="10198066"/>
                <a:chExt cx="2260108" cy="2094445"/>
              </a:xfrm>
              <a:grpFill/>
            </p:grpSpPr>
            <p:sp>
              <p:nvSpPr>
                <p:cNvPr id="68" name="手繪多邊形: 圖案 67">
                  <a:extLst>
                    <a:ext uri="{FF2B5EF4-FFF2-40B4-BE49-F238E27FC236}">
                      <a16:creationId xmlns:a16="http://schemas.microsoft.com/office/drawing/2014/main" id="{703ACB49-CF61-44A6-B23F-7D5092E3CD01}"/>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2700" cap="flat">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9" name="手繪多邊形: 圖案 68">
                  <a:extLst>
                    <a:ext uri="{FF2B5EF4-FFF2-40B4-BE49-F238E27FC236}">
                      <a16:creationId xmlns:a16="http://schemas.microsoft.com/office/drawing/2014/main" id="{ECF8F21F-9E30-462A-8F4F-6DA62EBF7181}"/>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2700" cap="flat">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0" name="手繪多邊形: 圖案 69">
                  <a:extLst>
                    <a:ext uri="{FF2B5EF4-FFF2-40B4-BE49-F238E27FC236}">
                      <a16:creationId xmlns:a16="http://schemas.microsoft.com/office/drawing/2014/main" id="{3A61D7DA-3F09-4467-BDF0-65C90C3B2830}"/>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1" name="手繪多邊形: 圖案 70">
                  <a:extLst>
                    <a:ext uri="{FF2B5EF4-FFF2-40B4-BE49-F238E27FC236}">
                      <a16:creationId xmlns:a16="http://schemas.microsoft.com/office/drawing/2014/main" id="{AD54099D-9229-454B-8026-47E2B0584253}"/>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2" name="手繪多邊形: 圖案 71">
                  <a:extLst>
                    <a:ext uri="{FF2B5EF4-FFF2-40B4-BE49-F238E27FC236}">
                      <a16:creationId xmlns:a16="http://schemas.microsoft.com/office/drawing/2014/main" id="{C3E8A5A8-474F-4495-BEED-4CB1380177EC}"/>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3" name="手繪多邊形: 圖案 72">
                  <a:extLst>
                    <a:ext uri="{FF2B5EF4-FFF2-40B4-BE49-F238E27FC236}">
                      <a16:creationId xmlns:a16="http://schemas.microsoft.com/office/drawing/2014/main" id="{7F6BEBBA-0298-46C3-9042-4ECED328CCA4}"/>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4" name="手繪多邊形: 圖案 73">
                  <a:extLst>
                    <a:ext uri="{FF2B5EF4-FFF2-40B4-BE49-F238E27FC236}">
                      <a16:creationId xmlns:a16="http://schemas.microsoft.com/office/drawing/2014/main" id="{3BBD5BC6-8AF4-47F5-9A84-1F15EA5E1646}"/>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5" name="手繪多邊形: 圖案 74">
                  <a:extLst>
                    <a:ext uri="{FF2B5EF4-FFF2-40B4-BE49-F238E27FC236}">
                      <a16:creationId xmlns:a16="http://schemas.microsoft.com/office/drawing/2014/main" id="{10A9AC89-4C80-4E37-B186-0780FC263748}"/>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64" name="圖形 113">
                <a:extLst>
                  <a:ext uri="{FF2B5EF4-FFF2-40B4-BE49-F238E27FC236}">
                    <a16:creationId xmlns:a16="http://schemas.microsoft.com/office/drawing/2014/main" id="{5897CA84-8B24-47A4-A649-8B27DC3E9450}"/>
                  </a:ext>
                </a:extLst>
              </p:cNvPr>
              <p:cNvGrpSpPr/>
              <p:nvPr/>
            </p:nvGrpSpPr>
            <p:grpSpPr>
              <a:xfrm>
                <a:off x="7312118" y="3899140"/>
                <a:ext cx="408248" cy="496517"/>
                <a:chOff x="5884043" y="5462967"/>
                <a:chExt cx="467409" cy="568471"/>
              </a:xfrm>
              <a:grpFill/>
            </p:grpSpPr>
            <p:sp>
              <p:nvSpPr>
                <p:cNvPr id="65" name="手繪多邊形: 圖案 64">
                  <a:extLst>
                    <a:ext uri="{FF2B5EF4-FFF2-40B4-BE49-F238E27FC236}">
                      <a16:creationId xmlns:a16="http://schemas.microsoft.com/office/drawing/2014/main" id="{2B4DFB28-BC02-4DF2-933A-F77DC23C02DB}"/>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6" name="手繪多邊形: 圖案 65">
                  <a:extLst>
                    <a:ext uri="{FF2B5EF4-FFF2-40B4-BE49-F238E27FC236}">
                      <a16:creationId xmlns:a16="http://schemas.microsoft.com/office/drawing/2014/main" id="{9E47A115-7956-4ABF-84D5-DDD0D4D345D2}"/>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7" name="手繪多邊形: 圖案 66">
                  <a:extLst>
                    <a:ext uri="{FF2B5EF4-FFF2-40B4-BE49-F238E27FC236}">
                      <a16:creationId xmlns:a16="http://schemas.microsoft.com/office/drawing/2014/main" id="{D441F454-8DDE-4E69-96F0-0136B2442EF8}"/>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sp>
          <p:nvSpPr>
            <p:cNvPr id="76" name="文字方塊 75">
              <a:extLst>
                <a:ext uri="{FF2B5EF4-FFF2-40B4-BE49-F238E27FC236}">
                  <a16:creationId xmlns:a16="http://schemas.microsoft.com/office/drawing/2014/main" id="{DD8B1973-D019-4AB1-9964-3D24A719CE75}"/>
                </a:ext>
              </a:extLst>
            </p:cNvPr>
            <p:cNvSpPr txBox="1"/>
            <p:nvPr/>
          </p:nvSpPr>
          <p:spPr>
            <a:xfrm>
              <a:off x="4522408" y="3108573"/>
              <a:ext cx="879883"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zh-TW" altLang="en-US" sz="90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LUN</a:t>
              </a:r>
            </a:p>
          </p:txBody>
        </p:sp>
        <p:grpSp>
          <p:nvGrpSpPr>
            <p:cNvPr id="77" name="群組 76">
              <a:extLst>
                <a:ext uri="{FF2B5EF4-FFF2-40B4-BE49-F238E27FC236}">
                  <a16:creationId xmlns:a16="http://schemas.microsoft.com/office/drawing/2014/main" id="{7D91BE5D-212F-4986-A6D5-C32CBB2D7AD8}"/>
                </a:ext>
              </a:extLst>
            </p:cNvPr>
            <p:cNvGrpSpPr/>
            <p:nvPr/>
          </p:nvGrpSpPr>
          <p:grpSpPr>
            <a:xfrm>
              <a:off x="4585926" y="2558325"/>
              <a:ext cx="637446" cy="499602"/>
              <a:chOff x="6612338" y="3841845"/>
              <a:chExt cx="1023583" cy="696036"/>
            </a:xfrm>
            <a:solidFill>
              <a:srgbClr val="0070C0"/>
            </a:solidFill>
          </p:grpSpPr>
          <p:sp>
            <p:nvSpPr>
              <p:cNvPr id="78" name="手繪多邊形: 圖案 77">
                <a:extLst>
                  <a:ext uri="{FF2B5EF4-FFF2-40B4-BE49-F238E27FC236}">
                    <a16:creationId xmlns:a16="http://schemas.microsoft.com/office/drawing/2014/main" id="{D5EAF8B2-D606-41B1-A9B8-20C44D381353}"/>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9" name="手繪多邊形: 圖案 78">
                <a:extLst>
                  <a:ext uri="{FF2B5EF4-FFF2-40B4-BE49-F238E27FC236}">
                    <a16:creationId xmlns:a16="http://schemas.microsoft.com/office/drawing/2014/main" id="{85777A8D-F91D-4963-A397-0F9C3DF62153}"/>
                  </a:ext>
                </a:extLst>
              </p:cNvPr>
              <p:cNvSpPr/>
              <p:nvPr/>
            </p:nvSpPr>
            <p:spPr>
              <a:xfrm>
                <a:off x="6844837" y="4408227"/>
                <a:ext cx="75696"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0" name="手繪多邊形: 圖案 79">
                <a:extLst>
                  <a:ext uri="{FF2B5EF4-FFF2-40B4-BE49-F238E27FC236}">
                    <a16:creationId xmlns:a16="http://schemas.microsoft.com/office/drawing/2014/main" id="{55DB55D9-3DFE-4017-B884-1FFB136FE6B8}"/>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1" name="矩形: 圓角化同側角落 80">
                <a:extLst>
                  <a:ext uri="{FF2B5EF4-FFF2-40B4-BE49-F238E27FC236}">
                    <a16:creationId xmlns:a16="http://schemas.microsoft.com/office/drawing/2014/main" id="{6B734D30-7673-4F79-AC07-7F84DC926FB6}"/>
                  </a:ext>
                </a:extLst>
              </p:cNvPr>
              <p:cNvSpPr/>
              <p:nvPr/>
            </p:nvSpPr>
            <p:spPr>
              <a:xfrm>
                <a:off x="6707874" y="4360460"/>
                <a:ext cx="928047" cy="177421"/>
              </a:xfrm>
              <a:prstGeom prst="round2Same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2" name="矩形: 圓角 81">
                <a:extLst>
                  <a:ext uri="{FF2B5EF4-FFF2-40B4-BE49-F238E27FC236}">
                    <a16:creationId xmlns:a16="http://schemas.microsoft.com/office/drawing/2014/main" id="{FE763815-BE24-4B5A-BF05-9BBC9CA1D164}"/>
                  </a:ext>
                </a:extLst>
              </p:cNvPr>
              <p:cNvSpPr/>
              <p:nvPr/>
            </p:nvSpPr>
            <p:spPr>
              <a:xfrm>
                <a:off x="7327167" y="4427815"/>
                <a:ext cx="211760" cy="53060"/>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83" name="文字方塊 82">
              <a:extLst>
                <a:ext uri="{FF2B5EF4-FFF2-40B4-BE49-F238E27FC236}">
                  <a16:creationId xmlns:a16="http://schemas.microsoft.com/office/drawing/2014/main" id="{6A361E72-341B-405D-A7C1-052ED382C10E}"/>
                </a:ext>
              </a:extLst>
            </p:cNvPr>
            <p:cNvSpPr txBox="1"/>
            <p:nvPr/>
          </p:nvSpPr>
          <p:spPr>
            <a:xfrm>
              <a:off x="4635286" y="2319786"/>
              <a:ext cx="69510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Target</a:t>
              </a:r>
            </a:p>
          </p:txBody>
        </p:sp>
        <p:grpSp>
          <p:nvGrpSpPr>
            <p:cNvPr id="84" name="群組 83">
              <a:extLst>
                <a:ext uri="{FF2B5EF4-FFF2-40B4-BE49-F238E27FC236}">
                  <a16:creationId xmlns:a16="http://schemas.microsoft.com/office/drawing/2014/main" id="{387ABC3B-EDFC-47D2-BF74-AD648D9522EB}"/>
                </a:ext>
              </a:extLst>
            </p:cNvPr>
            <p:cNvGrpSpPr/>
            <p:nvPr/>
          </p:nvGrpSpPr>
          <p:grpSpPr>
            <a:xfrm>
              <a:off x="1699678" y="2742841"/>
              <a:ext cx="597278" cy="853948"/>
              <a:chOff x="4912659" y="5508327"/>
              <a:chExt cx="905540" cy="1215201"/>
            </a:xfrm>
            <a:solidFill>
              <a:srgbClr val="0070C0"/>
            </a:solidFill>
          </p:grpSpPr>
          <p:sp>
            <p:nvSpPr>
              <p:cNvPr id="85" name="手繪多邊形: 圖案 84">
                <a:extLst>
                  <a:ext uri="{FF2B5EF4-FFF2-40B4-BE49-F238E27FC236}">
                    <a16:creationId xmlns:a16="http://schemas.microsoft.com/office/drawing/2014/main" id="{6813679D-1A2F-4499-B0C0-DD87C95DADDC}"/>
                  </a:ext>
                </a:extLst>
              </p:cNvPr>
              <p:cNvSpPr/>
              <p:nvPr/>
            </p:nvSpPr>
            <p:spPr>
              <a:xfrm>
                <a:off x="4937913" y="5508327"/>
                <a:ext cx="870633" cy="110304"/>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grpFill/>
              <a:ln w="19050" cap="flat">
                <a:solidFill>
                  <a:srgbClr val="171716"/>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6" name="手繪多邊形: 圖案 85">
                <a:extLst>
                  <a:ext uri="{FF2B5EF4-FFF2-40B4-BE49-F238E27FC236}">
                    <a16:creationId xmlns:a16="http://schemas.microsoft.com/office/drawing/2014/main" id="{B206631E-41E8-4CE5-B280-5E8B98F37EF0}"/>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rgbClr val="171716"/>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7" name="矩形: 圓角 86">
                <a:extLst>
                  <a:ext uri="{FF2B5EF4-FFF2-40B4-BE49-F238E27FC236}">
                    <a16:creationId xmlns:a16="http://schemas.microsoft.com/office/drawing/2014/main" id="{71EA974F-2860-4CF3-90AA-F037742CD0F5}"/>
                  </a:ext>
                </a:extLst>
              </p:cNvPr>
              <p:cNvSpPr/>
              <p:nvPr/>
            </p:nvSpPr>
            <p:spPr>
              <a:xfrm>
                <a:off x="5511079" y="5715000"/>
                <a:ext cx="203290" cy="57222"/>
              </a:xfrm>
              <a:prstGeom prst="roundRect">
                <a:avLst/>
              </a:prstGeom>
              <a:grpFill/>
              <a:ln w="19050">
                <a:solidFill>
                  <a:srgbClr val="171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8" name="手繪多邊形: 圖案 87">
                <a:extLst>
                  <a:ext uri="{FF2B5EF4-FFF2-40B4-BE49-F238E27FC236}">
                    <a16:creationId xmlns:a16="http://schemas.microsoft.com/office/drawing/2014/main" id="{99335B8E-FAEE-44C5-A149-546BEBAD36E8}"/>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rgbClr val="171716"/>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9" name="矩形: 圓角化同側角落 88">
                <a:extLst>
                  <a:ext uri="{FF2B5EF4-FFF2-40B4-BE49-F238E27FC236}">
                    <a16:creationId xmlns:a16="http://schemas.microsoft.com/office/drawing/2014/main" id="{8F7A24F5-3D2A-4597-8372-8DCDB8461CF6}"/>
                  </a:ext>
                </a:extLst>
              </p:cNvPr>
              <p:cNvSpPr/>
              <p:nvPr/>
            </p:nvSpPr>
            <p:spPr>
              <a:xfrm flipV="1">
                <a:off x="4922535" y="5623858"/>
                <a:ext cx="895664" cy="1099670"/>
              </a:xfrm>
              <a:prstGeom prst="round2SameRect">
                <a:avLst>
                  <a:gd name="adj1" fmla="val 8603"/>
                  <a:gd name="adj2" fmla="val 0"/>
                </a:avLst>
              </a:prstGeom>
              <a:grpFill/>
              <a:ln w="19050">
                <a:solidFill>
                  <a:srgbClr val="171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0" name="矩形: 圓角 89">
                <a:extLst>
                  <a:ext uri="{FF2B5EF4-FFF2-40B4-BE49-F238E27FC236}">
                    <a16:creationId xmlns:a16="http://schemas.microsoft.com/office/drawing/2014/main" id="{7CCF3946-C9D8-48C1-80F5-4D20365F2789}"/>
                  </a:ext>
                </a:extLst>
              </p:cNvPr>
              <p:cNvSpPr/>
              <p:nvPr/>
            </p:nvSpPr>
            <p:spPr>
              <a:xfrm>
                <a:off x="5511079" y="5997651"/>
                <a:ext cx="203290" cy="57222"/>
              </a:xfrm>
              <a:prstGeom prst="roundRect">
                <a:avLst/>
              </a:prstGeom>
              <a:grpFill/>
              <a:ln w="19050">
                <a:solidFill>
                  <a:srgbClr val="171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91" name="直線接點 90">
                <a:extLst>
                  <a:ext uri="{FF2B5EF4-FFF2-40B4-BE49-F238E27FC236}">
                    <a16:creationId xmlns:a16="http://schemas.microsoft.com/office/drawing/2014/main" id="{F3412699-9220-4E79-8FBF-692BCE7A7EEF}"/>
                  </a:ext>
                </a:extLst>
              </p:cNvPr>
              <p:cNvCxnSpPr>
                <a:cxnSpLocks/>
              </p:cNvCxnSpPr>
              <p:nvPr/>
            </p:nvCxnSpPr>
            <p:spPr>
              <a:xfrm>
                <a:off x="4916557" y="6136906"/>
                <a:ext cx="890926" cy="0"/>
              </a:xfrm>
              <a:prstGeom prst="line">
                <a:avLst/>
              </a:prstGeom>
              <a:grpFill/>
              <a:ln w="19050">
                <a:solidFill>
                  <a:srgbClr val="171716"/>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582273B3-1AB4-44B6-9938-094663EA069C}"/>
                  </a:ext>
                </a:extLst>
              </p:cNvPr>
              <p:cNvCxnSpPr>
                <a:cxnSpLocks/>
              </p:cNvCxnSpPr>
              <p:nvPr/>
            </p:nvCxnSpPr>
            <p:spPr>
              <a:xfrm>
                <a:off x="4912659" y="5886822"/>
                <a:ext cx="883823" cy="0"/>
              </a:xfrm>
              <a:prstGeom prst="line">
                <a:avLst/>
              </a:prstGeom>
              <a:grpFill/>
              <a:ln w="19050">
                <a:solidFill>
                  <a:srgbClr val="171716"/>
                </a:solidFill>
              </a:ln>
            </p:spPr>
            <p:style>
              <a:lnRef idx="1">
                <a:schemeClr val="accent1"/>
              </a:lnRef>
              <a:fillRef idx="0">
                <a:schemeClr val="accent1"/>
              </a:fillRef>
              <a:effectRef idx="0">
                <a:schemeClr val="accent1"/>
              </a:effectRef>
              <a:fontRef idx="minor">
                <a:schemeClr val="tx1"/>
              </a:fontRef>
            </p:style>
          </p:cxnSp>
          <p:sp>
            <p:nvSpPr>
              <p:cNvPr id="93" name="手繪多邊形: 圖案 92">
                <a:extLst>
                  <a:ext uri="{FF2B5EF4-FFF2-40B4-BE49-F238E27FC236}">
                    <a16:creationId xmlns:a16="http://schemas.microsoft.com/office/drawing/2014/main" id="{163CA3CD-281B-4003-8FFB-92FA14DA7BF0}"/>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rgbClr val="171716"/>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4" name="矩形: 圓角 93">
                <a:extLst>
                  <a:ext uri="{FF2B5EF4-FFF2-40B4-BE49-F238E27FC236}">
                    <a16:creationId xmlns:a16="http://schemas.microsoft.com/office/drawing/2014/main" id="{C13F076F-E51B-4F15-BA9B-049DEB386D71}"/>
                  </a:ext>
                </a:extLst>
              </p:cNvPr>
              <p:cNvSpPr/>
              <p:nvPr/>
            </p:nvSpPr>
            <p:spPr>
              <a:xfrm>
                <a:off x="5511079" y="6254639"/>
                <a:ext cx="203290" cy="57222"/>
              </a:xfrm>
              <a:prstGeom prst="roundRect">
                <a:avLst/>
              </a:prstGeom>
              <a:grpFill/>
              <a:ln w="19050">
                <a:solidFill>
                  <a:srgbClr val="1717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95" name="直線接點 94">
                <a:extLst>
                  <a:ext uri="{FF2B5EF4-FFF2-40B4-BE49-F238E27FC236}">
                    <a16:creationId xmlns:a16="http://schemas.microsoft.com/office/drawing/2014/main" id="{586FEC30-2223-420D-AA37-0B9EB69AFEA2}"/>
                  </a:ext>
                </a:extLst>
              </p:cNvPr>
              <p:cNvCxnSpPr>
                <a:cxnSpLocks/>
              </p:cNvCxnSpPr>
              <p:nvPr/>
            </p:nvCxnSpPr>
            <p:spPr>
              <a:xfrm>
                <a:off x="4916557" y="6393894"/>
                <a:ext cx="890926" cy="0"/>
              </a:xfrm>
              <a:prstGeom prst="line">
                <a:avLst/>
              </a:prstGeom>
              <a:grpFill/>
              <a:ln w="19050">
                <a:solidFill>
                  <a:srgbClr val="171716"/>
                </a:solidFill>
              </a:ln>
            </p:spPr>
            <p:style>
              <a:lnRef idx="1">
                <a:schemeClr val="accent1"/>
              </a:lnRef>
              <a:fillRef idx="0">
                <a:schemeClr val="accent1"/>
              </a:fillRef>
              <a:effectRef idx="0">
                <a:schemeClr val="accent1"/>
              </a:effectRef>
              <a:fontRef idx="minor">
                <a:schemeClr val="tx1"/>
              </a:fontRef>
            </p:style>
          </p:cxnSp>
        </p:grpSp>
        <p:sp>
          <p:nvSpPr>
            <p:cNvPr id="96" name="文字方塊 95">
              <a:extLst>
                <a:ext uri="{FF2B5EF4-FFF2-40B4-BE49-F238E27FC236}">
                  <a16:creationId xmlns:a16="http://schemas.microsoft.com/office/drawing/2014/main" id="{44CEBF46-6515-42BD-BA49-F54FE5F08DE0}"/>
                </a:ext>
              </a:extLst>
            </p:cNvPr>
            <p:cNvSpPr txBox="1"/>
            <p:nvPr/>
          </p:nvSpPr>
          <p:spPr>
            <a:xfrm>
              <a:off x="1457858" y="3590704"/>
              <a:ext cx="1059747" cy="5539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 </a:t>
              </a:r>
            </a:p>
            <a:p>
              <a:pPr algn="ctr"/>
              <a:r>
                <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Server</a:t>
              </a:r>
            </a:p>
            <a:p>
              <a:pPr algn="ctr"/>
              <a:endPar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7" name="箭號: 左-右雙向 96">
              <a:extLst>
                <a:ext uri="{FF2B5EF4-FFF2-40B4-BE49-F238E27FC236}">
                  <a16:creationId xmlns:a16="http://schemas.microsoft.com/office/drawing/2014/main" id="{A7F6B35B-0551-49C3-85A8-181CF5599D43}"/>
                </a:ext>
              </a:extLst>
            </p:cNvPr>
            <p:cNvSpPr/>
            <p:nvPr/>
          </p:nvSpPr>
          <p:spPr>
            <a:xfrm>
              <a:off x="2496011" y="2964858"/>
              <a:ext cx="1682475" cy="136362"/>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8" name="文字方塊 97">
              <a:extLst>
                <a:ext uri="{FF2B5EF4-FFF2-40B4-BE49-F238E27FC236}">
                  <a16:creationId xmlns:a16="http://schemas.microsoft.com/office/drawing/2014/main" id="{28E47DF3-A54D-447E-B495-159050EC8822}"/>
                </a:ext>
              </a:extLst>
            </p:cNvPr>
            <p:cNvSpPr txBox="1"/>
            <p:nvPr/>
          </p:nvSpPr>
          <p:spPr>
            <a:xfrm>
              <a:off x="2296407" y="3109672"/>
              <a:ext cx="848458"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altLang="zh-TW"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Initiator</a:t>
              </a:r>
            </a:p>
          </p:txBody>
        </p:sp>
        <p:sp>
          <p:nvSpPr>
            <p:cNvPr id="99" name="箭號: 左-右雙向 98">
              <a:extLst>
                <a:ext uri="{FF2B5EF4-FFF2-40B4-BE49-F238E27FC236}">
                  <a16:creationId xmlns:a16="http://schemas.microsoft.com/office/drawing/2014/main" id="{76AF7357-9914-43CB-8ABD-0230B1590106}"/>
                </a:ext>
              </a:extLst>
            </p:cNvPr>
            <p:cNvSpPr/>
            <p:nvPr/>
          </p:nvSpPr>
          <p:spPr>
            <a:xfrm>
              <a:off x="1878645" y="4291813"/>
              <a:ext cx="2257210" cy="117228"/>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0" name="文字方塊 99">
              <a:extLst>
                <a:ext uri="{FF2B5EF4-FFF2-40B4-BE49-F238E27FC236}">
                  <a16:creationId xmlns:a16="http://schemas.microsoft.com/office/drawing/2014/main" id="{DF136E77-40F6-4884-BC26-282274D251E5}"/>
                </a:ext>
              </a:extLst>
            </p:cNvPr>
            <p:cNvSpPr txBox="1"/>
            <p:nvPr/>
          </p:nvSpPr>
          <p:spPr>
            <a:xfrm>
              <a:off x="2538307" y="4388495"/>
              <a:ext cx="1610716"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SMB/NFS/AFP/</a:t>
              </a:r>
              <a:endParaRPr lang="en-US" altLang="zh-TW"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r>
                <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FTP/WebDAV</a:t>
              </a:r>
            </a:p>
          </p:txBody>
        </p:sp>
        <p:sp>
          <p:nvSpPr>
            <p:cNvPr id="101" name="文字方塊 100">
              <a:extLst>
                <a:ext uri="{FF2B5EF4-FFF2-40B4-BE49-F238E27FC236}">
                  <a16:creationId xmlns:a16="http://schemas.microsoft.com/office/drawing/2014/main" id="{4A8C5397-E154-4C1D-A66B-3E346CCE75D0}"/>
                </a:ext>
              </a:extLst>
            </p:cNvPr>
            <p:cNvSpPr txBox="1"/>
            <p:nvPr/>
          </p:nvSpPr>
          <p:spPr>
            <a:xfrm>
              <a:off x="3186967" y="3115036"/>
              <a:ext cx="533648"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sp>
          <p:nvSpPr>
            <p:cNvPr id="102" name="文字方塊 101">
              <a:extLst>
                <a:ext uri="{FF2B5EF4-FFF2-40B4-BE49-F238E27FC236}">
                  <a16:creationId xmlns:a16="http://schemas.microsoft.com/office/drawing/2014/main" id="{DACE684E-6EF6-4592-B2F1-0F29F8139B4E}"/>
                </a:ext>
              </a:extLst>
            </p:cNvPr>
            <p:cNvSpPr txBox="1"/>
            <p:nvPr/>
          </p:nvSpPr>
          <p:spPr>
            <a:xfrm>
              <a:off x="539983" y="3481370"/>
              <a:ext cx="70069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Client</a:t>
              </a:r>
              <a:endPar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3" name="箭號: 左-右雙向 102">
              <a:extLst>
                <a:ext uri="{FF2B5EF4-FFF2-40B4-BE49-F238E27FC236}">
                  <a16:creationId xmlns:a16="http://schemas.microsoft.com/office/drawing/2014/main" id="{19772F81-134D-42AF-B149-7AFA8CA0B9CD}"/>
                </a:ext>
              </a:extLst>
            </p:cNvPr>
            <p:cNvSpPr/>
            <p:nvPr/>
          </p:nvSpPr>
          <p:spPr>
            <a:xfrm>
              <a:off x="1185034" y="3128303"/>
              <a:ext cx="469487" cy="122203"/>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04" name="群組 103">
              <a:extLst>
                <a:ext uri="{FF2B5EF4-FFF2-40B4-BE49-F238E27FC236}">
                  <a16:creationId xmlns:a16="http://schemas.microsoft.com/office/drawing/2014/main" id="{20356C10-92F1-45AD-970E-D7E0ADB6B634}"/>
                </a:ext>
              </a:extLst>
            </p:cNvPr>
            <p:cNvGrpSpPr/>
            <p:nvPr/>
          </p:nvGrpSpPr>
          <p:grpSpPr>
            <a:xfrm>
              <a:off x="1575177" y="1825283"/>
              <a:ext cx="805879" cy="534696"/>
              <a:chOff x="672980" y="1966505"/>
              <a:chExt cx="1057450" cy="651099"/>
            </a:xfrm>
            <a:solidFill>
              <a:srgbClr val="0070C0"/>
            </a:solidFill>
          </p:grpSpPr>
          <p:sp>
            <p:nvSpPr>
              <p:cNvPr id="105" name="手繪多邊形: 圖案 104">
                <a:extLst>
                  <a:ext uri="{FF2B5EF4-FFF2-40B4-BE49-F238E27FC236}">
                    <a16:creationId xmlns:a16="http://schemas.microsoft.com/office/drawing/2014/main" id="{41AD3971-C8DC-43F3-B89A-AAA5341CBC3D}"/>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rgbClr val="171716"/>
                </a:solidFill>
                <a:prstDash val="solid"/>
                <a:miter/>
              </a:ln>
            </p:spPr>
            <p:txBody>
              <a:bodyPr wrap="square" rtlCol="0" anchor="ctr">
                <a:noAutofit/>
              </a:bodyP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6" name="手繪多邊形: 圖案 105">
                <a:extLst>
                  <a:ext uri="{FF2B5EF4-FFF2-40B4-BE49-F238E27FC236}">
                    <a16:creationId xmlns:a16="http://schemas.microsoft.com/office/drawing/2014/main" id="{AF47F711-4AE4-4172-854A-C956752F2A64}"/>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rgbClr val="171716"/>
                </a:solidFill>
                <a:prstDash val="solid"/>
                <a:miter/>
              </a:ln>
            </p:spPr>
            <p:txBody>
              <a:bodyPr wrap="square" rtlCol="0" anchor="ctr">
                <a:noAutofit/>
              </a:bodyP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07" name="群組 106">
              <a:extLst>
                <a:ext uri="{FF2B5EF4-FFF2-40B4-BE49-F238E27FC236}">
                  <a16:creationId xmlns:a16="http://schemas.microsoft.com/office/drawing/2014/main" id="{B15CA9CA-5CC0-46AE-87C5-8322664E1FCC}"/>
                </a:ext>
              </a:extLst>
            </p:cNvPr>
            <p:cNvGrpSpPr/>
            <p:nvPr/>
          </p:nvGrpSpPr>
          <p:grpSpPr>
            <a:xfrm>
              <a:off x="383684" y="2868642"/>
              <a:ext cx="789791" cy="573797"/>
              <a:chOff x="4219147" y="3532915"/>
              <a:chExt cx="1243059" cy="854781"/>
            </a:xfrm>
            <a:solidFill>
              <a:srgbClr val="0070C0"/>
            </a:solidFill>
          </p:grpSpPr>
          <p:pic>
            <p:nvPicPr>
              <p:cNvPr id="108" name="圖形 107">
                <a:extLst>
                  <a:ext uri="{FF2B5EF4-FFF2-40B4-BE49-F238E27FC236}">
                    <a16:creationId xmlns:a16="http://schemas.microsoft.com/office/drawing/2014/main" id="{9D80EF5A-A6EF-4661-A44F-B24B1E6202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66831" y="3532915"/>
                <a:ext cx="1095375" cy="847725"/>
              </a:xfrm>
              <a:prstGeom prst="rect">
                <a:avLst/>
              </a:prstGeom>
            </p:spPr>
          </p:pic>
          <p:pic>
            <p:nvPicPr>
              <p:cNvPr id="109" name="圖形 108">
                <a:extLst>
                  <a:ext uri="{FF2B5EF4-FFF2-40B4-BE49-F238E27FC236}">
                    <a16:creationId xmlns:a16="http://schemas.microsoft.com/office/drawing/2014/main" id="{8A63BDDA-0771-4048-8ED7-B2A05AB6CC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9147" y="3971490"/>
                <a:ext cx="462454" cy="416206"/>
              </a:xfrm>
              <a:prstGeom prst="rect">
                <a:avLst/>
              </a:prstGeom>
            </p:spPr>
          </p:pic>
        </p:grpSp>
        <p:sp>
          <p:nvSpPr>
            <p:cNvPr id="110" name="矩形 109">
              <a:extLst>
                <a:ext uri="{FF2B5EF4-FFF2-40B4-BE49-F238E27FC236}">
                  <a16:creationId xmlns:a16="http://schemas.microsoft.com/office/drawing/2014/main" id="{32CFE8AF-09AF-45DC-99B6-A8EFCD1C1851}"/>
                </a:ext>
              </a:extLst>
            </p:cNvPr>
            <p:cNvSpPr/>
            <p:nvPr/>
          </p:nvSpPr>
          <p:spPr>
            <a:xfrm>
              <a:off x="7554765" y="2681331"/>
              <a:ext cx="723276" cy="415498"/>
            </a:xfrm>
            <a:prstGeom prst="rect">
              <a:avLst/>
            </a:prstGeom>
          </p:spPr>
          <p:txBody>
            <a:bodyPr wrap="none">
              <a:spAutoFit/>
            </a:bodyPr>
            <a:lstStyle/>
            <a:p>
              <a:pPr algn="ctr"/>
              <a:r>
                <a:rPr lang="zh-TW" altLang="en-US" sz="1050" b="1">
                  <a:solidFill>
                    <a:schemeClr val="accent6"/>
                  </a:solidFill>
                  <a:latin typeface="Arial" panose="020B0604020202020204" pitchFamily="34" charset="0"/>
                  <a:ea typeface="微軟正黑體" panose="020B0604030504040204" pitchFamily="34" charset="-120"/>
                  <a:sym typeface="Arial" panose="020B0604020202020204" pitchFamily="34" charset="0"/>
                </a:rPr>
                <a:t>雲端物件</a:t>
              </a:r>
              <a:endParaRPr lang="en-US" altLang="zh-TW" sz="1050" b="1">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a:p>
              <a:pPr algn="ctr"/>
              <a:r>
                <a:rPr lang="zh-TW" altLang="en-US" sz="1050" b="1">
                  <a:solidFill>
                    <a:schemeClr val="accent6"/>
                  </a:solidFill>
                  <a:latin typeface="Arial" panose="020B0604020202020204" pitchFamily="34" charset="0"/>
                  <a:ea typeface="微軟正黑體" panose="020B0604030504040204" pitchFamily="34" charset="-120"/>
                  <a:sym typeface="Arial" panose="020B0604020202020204" pitchFamily="34" charset="0"/>
                </a:rPr>
                <a:t>儲存空間</a:t>
              </a:r>
              <a:endParaRPr lang="en-US" altLang="zh-TW" sz="1050" b="1">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11" name="群組 110">
              <a:extLst>
                <a:ext uri="{FF2B5EF4-FFF2-40B4-BE49-F238E27FC236}">
                  <a16:creationId xmlns:a16="http://schemas.microsoft.com/office/drawing/2014/main" id="{A4FABC70-6EB5-48E3-A742-6CDCCAFE134E}"/>
                </a:ext>
              </a:extLst>
            </p:cNvPr>
            <p:cNvGrpSpPr/>
            <p:nvPr/>
          </p:nvGrpSpPr>
          <p:grpSpPr>
            <a:xfrm>
              <a:off x="7361471" y="3231376"/>
              <a:ext cx="1087499" cy="758790"/>
              <a:chOff x="6134382" y="1540701"/>
              <a:chExt cx="4347102" cy="3033140"/>
            </a:xfrm>
          </p:grpSpPr>
          <p:grpSp>
            <p:nvGrpSpPr>
              <p:cNvPr id="112" name="群組 111">
                <a:extLst>
                  <a:ext uri="{FF2B5EF4-FFF2-40B4-BE49-F238E27FC236}">
                    <a16:creationId xmlns:a16="http://schemas.microsoft.com/office/drawing/2014/main" id="{2AABE686-FEBF-45CF-AF3E-3F1984825D7F}"/>
                  </a:ext>
                </a:extLst>
              </p:cNvPr>
              <p:cNvGrpSpPr/>
              <p:nvPr/>
            </p:nvGrpSpPr>
            <p:grpSpPr>
              <a:xfrm>
                <a:off x="6134382" y="1540701"/>
                <a:ext cx="4347102" cy="3013137"/>
                <a:chOff x="2426218" y="335742"/>
                <a:chExt cx="7276477" cy="5043588"/>
              </a:xfrm>
            </p:grpSpPr>
            <p:pic>
              <p:nvPicPr>
                <p:cNvPr id="116" name="圖形 115">
                  <a:extLst>
                    <a:ext uri="{FF2B5EF4-FFF2-40B4-BE49-F238E27FC236}">
                      <a16:creationId xmlns:a16="http://schemas.microsoft.com/office/drawing/2014/main" id="{4DF2036C-9D66-442B-971D-124CC2306DA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847477" y="335742"/>
                  <a:ext cx="6258560" cy="4326014"/>
                </a:xfrm>
                <a:prstGeom prst="rect">
                  <a:avLst/>
                </a:prstGeom>
              </p:spPr>
            </p:pic>
            <p:sp>
              <p:nvSpPr>
                <p:cNvPr id="117" name="矩形 116">
                  <a:extLst>
                    <a:ext uri="{FF2B5EF4-FFF2-40B4-BE49-F238E27FC236}">
                      <a16:creationId xmlns:a16="http://schemas.microsoft.com/office/drawing/2014/main" id="{1E3F8B9B-153C-4A33-9DAF-3C036FC10B06}"/>
                    </a:ext>
                  </a:extLst>
                </p:cNvPr>
                <p:cNvSpPr/>
                <p:nvPr/>
              </p:nvSpPr>
              <p:spPr>
                <a:xfrm>
                  <a:off x="549923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8" name="矩形 117">
                  <a:extLst>
                    <a:ext uri="{FF2B5EF4-FFF2-40B4-BE49-F238E27FC236}">
                      <a16:creationId xmlns:a16="http://schemas.microsoft.com/office/drawing/2014/main" id="{12DA04C7-8155-4130-8EE3-96D5D01B5C84}"/>
                    </a:ext>
                  </a:extLst>
                </p:cNvPr>
                <p:cNvSpPr/>
                <p:nvPr/>
              </p:nvSpPr>
              <p:spPr>
                <a:xfrm>
                  <a:off x="59462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9" name="矩形 118">
                  <a:extLst>
                    <a:ext uri="{FF2B5EF4-FFF2-40B4-BE49-F238E27FC236}">
                      <a16:creationId xmlns:a16="http://schemas.microsoft.com/office/drawing/2014/main" id="{71A129DA-BCD2-4AC4-AA6F-92DD16CAD0E3}"/>
                    </a:ext>
                  </a:extLst>
                </p:cNvPr>
                <p:cNvSpPr/>
                <p:nvPr/>
              </p:nvSpPr>
              <p:spPr>
                <a:xfrm>
                  <a:off x="64034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20" name="群組 119">
                  <a:extLst>
                    <a:ext uri="{FF2B5EF4-FFF2-40B4-BE49-F238E27FC236}">
                      <a16:creationId xmlns:a16="http://schemas.microsoft.com/office/drawing/2014/main" id="{FAFB622F-FD16-40BA-9D14-749591705131}"/>
                    </a:ext>
                  </a:extLst>
                </p:cNvPr>
                <p:cNvGrpSpPr/>
                <p:nvPr/>
              </p:nvGrpSpPr>
              <p:grpSpPr>
                <a:xfrm>
                  <a:off x="2426218" y="4123037"/>
                  <a:ext cx="1071485" cy="1071480"/>
                  <a:chOff x="551616" y="5265594"/>
                  <a:chExt cx="222492" cy="222491"/>
                </a:xfrm>
              </p:grpSpPr>
              <p:sp>
                <p:nvSpPr>
                  <p:cNvPr id="128" name="手繪多邊形: 圖案 127">
                    <a:extLst>
                      <a:ext uri="{FF2B5EF4-FFF2-40B4-BE49-F238E27FC236}">
                        <a16:creationId xmlns:a16="http://schemas.microsoft.com/office/drawing/2014/main" id="{BA90075B-5E3D-439F-8110-3B581D814500}"/>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9" name="手繪多邊形: 圖案 128">
                    <a:extLst>
                      <a:ext uri="{FF2B5EF4-FFF2-40B4-BE49-F238E27FC236}">
                        <a16:creationId xmlns:a16="http://schemas.microsoft.com/office/drawing/2014/main" id="{4DE56672-0D7E-4835-9842-C215382FBE1E}"/>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0" name="手繪多邊形: 圖案 129">
                    <a:extLst>
                      <a:ext uri="{FF2B5EF4-FFF2-40B4-BE49-F238E27FC236}">
                        <a16:creationId xmlns:a16="http://schemas.microsoft.com/office/drawing/2014/main" id="{E7EECDA9-A1F2-49F7-995E-FFB67D6B25B5}"/>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1" name="手繪多邊形: 圖案 130">
                    <a:extLst>
                      <a:ext uri="{FF2B5EF4-FFF2-40B4-BE49-F238E27FC236}">
                        <a16:creationId xmlns:a16="http://schemas.microsoft.com/office/drawing/2014/main" id="{5AB3E2AB-0657-43C1-B180-ACCB45859520}"/>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2" name="手繪多邊形: 圖案 131">
                    <a:extLst>
                      <a:ext uri="{FF2B5EF4-FFF2-40B4-BE49-F238E27FC236}">
                        <a16:creationId xmlns:a16="http://schemas.microsoft.com/office/drawing/2014/main" id="{CF68CB94-ED22-4C8E-BDA6-A09D425416C7}"/>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3" name="手繪多邊形: 圖案 132">
                    <a:extLst>
                      <a:ext uri="{FF2B5EF4-FFF2-40B4-BE49-F238E27FC236}">
                        <a16:creationId xmlns:a16="http://schemas.microsoft.com/office/drawing/2014/main" id="{2D6C7466-263F-460F-8A11-BE3B7E59667E}"/>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21" name="群組 120">
                  <a:extLst>
                    <a:ext uri="{FF2B5EF4-FFF2-40B4-BE49-F238E27FC236}">
                      <a16:creationId xmlns:a16="http://schemas.microsoft.com/office/drawing/2014/main" id="{EA9FE858-176D-4F7C-B36A-8373CC7FEE3C}"/>
                    </a:ext>
                  </a:extLst>
                </p:cNvPr>
                <p:cNvGrpSpPr/>
                <p:nvPr/>
              </p:nvGrpSpPr>
              <p:grpSpPr>
                <a:xfrm>
                  <a:off x="8614059" y="4290924"/>
                  <a:ext cx="1088636" cy="1088406"/>
                  <a:chOff x="1385335" y="5265594"/>
                  <a:chExt cx="222540" cy="222492"/>
                </a:xfrm>
              </p:grpSpPr>
              <p:sp>
                <p:nvSpPr>
                  <p:cNvPr id="122" name="手繪多邊形: 圖案 121">
                    <a:extLst>
                      <a:ext uri="{FF2B5EF4-FFF2-40B4-BE49-F238E27FC236}">
                        <a16:creationId xmlns:a16="http://schemas.microsoft.com/office/drawing/2014/main" id="{571596EE-A165-4B30-A5A9-10DEC7D8A421}"/>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3" name="手繪多邊形: 圖案 122">
                    <a:extLst>
                      <a:ext uri="{FF2B5EF4-FFF2-40B4-BE49-F238E27FC236}">
                        <a16:creationId xmlns:a16="http://schemas.microsoft.com/office/drawing/2014/main" id="{EF95184F-82A8-4A66-94B6-55283C22AFD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4" name="手繪多邊形: 圖案 123">
                    <a:extLst>
                      <a:ext uri="{FF2B5EF4-FFF2-40B4-BE49-F238E27FC236}">
                        <a16:creationId xmlns:a16="http://schemas.microsoft.com/office/drawing/2014/main" id="{2B9C0C2A-7BB4-4645-B1F8-266560FB38E7}"/>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5" name="手繪多邊形: 圖案 124">
                    <a:extLst>
                      <a:ext uri="{FF2B5EF4-FFF2-40B4-BE49-F238E27FC236}">
                        <a16:creationId xmlns:a16="http://schemas.microsoft.com/office/drawing/2014/main" id="{C451364F-2A2E-4FF5-8061-98294CF97CF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6" name="手繪多邊形: 圖案 125">
                    <a:extLst>
                      <a:ext uri="{FF2B5EF4-FFF2-40B4-BE49-F238E27FC236}">
                        <a16:creationId xmlns:a16="http://schemas.microsoft.com/office/drawing/2014/main" id="{5A5EE5FB-9F76-4BCC-8C99-D9AE7AF1A148}"/>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7" name="手繪多邊形: 圖案 126">
                    <a:extLst>
                      <a:ext uri="{FF2B5EF4-FFF2-40B4-BE49-F238E27FC236}">
                        <a16:creationId xmlns:a16="http://schemas.microsoft.com/office/drawing/2014/main" id="{1C0F1E23-FA43-420E-9025-40AB1E722E92}"/>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113" name="矩形 112">
                <a:extLst>
                  <a:ext uri="{FF2B5EF4-FFF2-40B4-BE49-F238E27FC236}">
                    <a16:creationId xmlns:a16="http://schemas.microsoft.com/office/drawing/2014/main" id="{214C44FE-B0D2-49B6-AEFD-973540790E37}"/>
                  </a:ext>
                </a:extLst>
              </p:cNvPr>
              <p:cNvSpPr/>
              <p:nvPr/>
            </p:nvSpPr>
            <p:spPr>
              <a:xfrm>
                <a:off x="7019442"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4" name="矩形 113">
                <a:extLst>
                  <a:ext uri="{FF2B5EF4-FFF2-40B4-BE49-F238E27FC236}">
                    <a16:creationId xmlns:a16="http://schemas.microsoft.com/office/drawing/2014/main" id="{BB491C29-03F6-4585-ACC3-B55775E1F282}"/>
                  </a:ext>
                </a:extLst>
              </p:cNvPr>
              <p:cNvSpPr/>
              <p:nvPr/>
            </p:nvSpPr>
            <p:spPr>
              <a:xfrm>
                <a:off x="80772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5" name="矩形 114">
                <a:extLst>
                  <a:ext uri="{FF2B5EF4-FFF2-40B4-BE49-F238E27FC236}">
                    <a16:creationId xmlns:a16="http://schemas.microsoft.com/office/drawing/2014/main" id="{7629681A-CDC5-43BB-920B-FB322B823B16}"/>
                  </a:ext>
                </a:extLst>
              </p:cNvPr>
              <p:cNvSpPr/>
              <p:nvPr/>
            </p:nvSpPr>
            <p:spPr>
              <a:xfrm>
                <a:off x="90678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4" name="圖形 211">
              <a:extLst>
                <a:ext uri="{FF2B5EF4-FFF2-40B4-BE49-F238E27FC236}">
                  <a16:creationId xmlns:a16="http://schemas.microsoft.com/office/drawing/2014/main" id="{AFCE338B-F2BF-482E-9EFD-26A732A28E57}"/>
                </a:ext>
              </a:extLst>
            </p:cNvPr>
            <p:cNvGrpSpPr/>
            <p:nvPr/>
          </p:nvGrpSpPr>
          <p:grpSpPr>
            <a:xfrm>
              <a:off x="7677739" y="3477967"/>
              <a:ext cx="172020" cy="210110"/>
              <a:chOff x="6880167" y="2925402"/>
              <a:chExt cx="551412" cy="630183"/>
            </a:xfrm>
            <a:solidFill>
              <a:schemeClr val="tx1"/>
            </a:solidFill>
          </p:grpSpPr>
          <p:sp>
            <p:nvSpPr>
              <p:cNvPr id="135" name="手繪多邊形: 圖案 134">
                <a:extLst>
                  <a:ext uri="{FF2B5EF4-FFF2-40B4-BE49-F238E27FC236}">
                    <a16:creationId xmlns:a16="http://schemas.microsoft.com/office/drawing/2014/main" id="{A4571FD9-43F3-4AE9-876B-26ABDF918C35}"/>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6" name="手繪多邊形: 圖案 135">
                <a:extLst>
                  <a:ext uri="{FF2B5EF4-FFF2-40B4-BE49-F238E27FC236}">
                    <a16:creationId xmlns:a16="http://schemas.microsoft.com/office/drawing/2014/main" id="{1E4A566E-0293-4493-AC0F-4CA2E0BB0E7A}"/>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7" name="手繪多邊形: 圖案 136">
                <a:extLst>
                  <a:ext uri="{FF2B5EF4-FFF2-40B4-BE49-F238E27FC236}">
                    <a16:creationId xmlns:a16="http://schemas.microsoft.com/office/drawing/2014/main" id="{A4FA5D66-CFDF-478D-A106-ED6B1BACF7DE}"/>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38" name="文字方塊 352">
              <a:extLst>
                <a:ext uri="{FF2B5EF4-FFF2-40B4-BE49-F238E27FC236}">
                  <a16:creationId xmlns:a16="http://schemas.microsoft.com/office/drawing/2014/main" id="{A1A6E710-65E7-4C48-BC38-6415A684D41B}"/>
                </a:ext>
              </a:extLst>
            </p:cNvPr>
            <p:cNvSpPr txBox="1"/>
            <p:nvPr/>
          </p:nvSpPr>
          <p:spPr>
            <a:xfrm>
              <a:off x="2410701" y="1919356"/>
              <a:ext cx="848458"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altLang="zh-TW"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Initiator</a:t>
              </a:r>
            </a:p>
          </p:txBody>
        </p:sp>
        <p:sp>
          <p:nvSpPr>
            <p:cNvPr id="139" name="箭號: 左-右雙向 351">
              <a:extLst>
                <a:ext uri="{FF2B5EF4-FFF2-40B4-BE49-F238E27FC236}">
                  <a16:creationId xmlns:a16="http://schemas.microsoft.com/office/drawing/2014/main" id="{C9BB2E58-73DF-4A72-90D5-60F9A56BC5C4}"/>
                </a:ext>
              </a:extLst>
            </p:cNvPr>
            <p:cNvSpPr/>
            <p:nvPr/>
          </p:nvSpPr>
          <p:spPr>
            <a:xfrm>
              <a:off x="2474552" y="2228348"/>
              <a:ext cx="1682475" cy="136362"/>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0" name="文字方塊 359">
              <a:extLst>
                <a:ext uri="{FF2B5EF4-FFF2-40B4-BE49-F238E27FC236}">
                  <a16:creationId xmlns:a16="http://schemas.microsoft.com/office/drawing/2014/main" id="{7FF0D201-39A6-4E83-B2FD-18C6DFED5F9F}"/>
                </a:ext>
              </a:extLst>
            </p:cNvPr>
            <p:cNvSpPr txBox="1"/>
            <p:nvPr/>
          </p:nvSpPr>
          <p:spPr>
            <a:xfrm>
              <a:off x="3172165" y="2345234"/>
              <a:ext cx="533648"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pic>
          <p:nvPicPr>
            <p:cNvPr id="141" name="圖片 140">
              <a:extLst>
                <a:ext uri="{FF2B5EF4-FFF2-40B4-BE49-F238E27FC236}">
                  <a16:creationId xmlns:a16="http://schemas.microsoft.com/office/drawing/2014/main" id="{F76CC127-6E26-4119-87DE-54FD1744A998}"/>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488086" y="1593268"/>
              <a:ext cx="822564" cy="822562"/>
            </a:xfrm>
            <a:prstGeom prst="roundRect">
              <a:avLst>
                <a:gd name="adj" fmla="val 23763"/>
              </a:avLst>
            </a:prstGeom>
            <a:ln w="28575">
              <a:noFill/>
            </a:ln>
            <a:effectLst/>
          </p:spPr>
        </p:pic>
        <p:grpSp>
          <p:nvGrpSpPr>
            <p:cNvPr id="142" name="群組 141">
              <a:extLst>
                <a:ext uri="{FF2B5EF4-FFF2-40B4-BE49-F238E27FC236}">
                  <a16:creationId xmlns:a16="http://schemas.microsoft.com/office/drawing/2014/main" id="{E7B53EA4-6BEF-4072-BAB4-26206B55F0D3}"/>
                </a:ext>
              </a:extLst>
            </p:cNvPr>
            <p:cNvGrpSpPr/>
            <p:nvPr/>
          </p:nvGrpSpPr>
          <p:grpSpPr>
            <a:xfrm>
              <a:off x="7434104" y="4275580"/>
              <a:ext cx="1055417" cy="400410"/>
              <a:chOff x="7884633" y="5312644"/>
              <a:chExt cx="1407224" cy="533876"/>
            </a:xfrm>
          </p:grpSpPr>
          <p:sp>
            <p:nvSpPr>
              <p:cNvPr id="143" name="文字方塊 142">
                <a:extLst>
                  <a:ext uri="{FF2B5EF4-FFF2-40B4-BE49-F238E27FC236}">
                    <a16:creationId xmlns:a16="http://schemas.microsoft.com/office/drawing/2014/main" id="{D6B73DE1-2C94-4377-B104-778AFD8A86E9}"/>
                  </a:ext>
                </a:extLst>
              </p:cNvPr>
              <p:cNvSpPr txBox="1"/>
              <p:nvPr/>
            </p:nvSpPr>
            <p:spPr>
              <a:xfrm>
                <a:off x="8715818" y="5461291"/>
                <a:ext cx="576039" cy="307774"/>
              </a:xfrm>
              <a:prstGeom prst="rect">
                <a:avLst/>
              </a:prstGeom>
              <a:solidFill>
                <a:srgbClr val="353932"/>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快照</a:t>
                </a:r>
              </a:p>
            </p:txBody>
          </p:sp>
          <p:grpSp>
            <p:nvGrpSpPr>
              <p:cNvPr id="144" name="圖形 152">
                <a:extLst>
                  <a:ext uri="{FF2B5EF4-FFF2-40B4-BE49-F238E27FC236}">
                    <a16:creationId xmlns:a16="http://schemas.microsoft.com/office/drawing/2014/main" id="{121E780F-503C-4BC2-8A8B-C1BA890C8F24}"/>
                  </a:ext>
                </a:extLst>
              </p:cNvPr>
              <p:cNvGrpSpPr/>
              <p:nvPr/>
            </p:nvGrpSpPr>
            <p:grpSpPr>
              <a:xfrm flipH="1">
                <a:off x="7884633" y="5312644"/>
                <a:ext cx="412922" cy="531799"/>
                <a:chOff x="9272428" y="5069210"/>
                <a:chExt cx="458537" cy="590550"/>
              </a:xfrm>
            </p:grpSpPr>
            <p:sp>
              <p:nvSpPr>
                <p:cNvPr id="157" name="手繪多邊形: 圖案 156">
                  <a:extLst>
                    <a:ext uri="{FF2B5EF4-FFF2-40B4-BE49-F238E27FC236}">
                      <a16:creationId xmlns:a16="http://schemas.microsoft.com/office/drawing/2014/main" id="{02D2D9D3-0507-44D9-9037-8448FE49EF9A}"/>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8" name="手繪多邊形: 圖案 157">
                  <a:extLst>
                    <a:ext uri="{FF2B5EF4-FFF2-40B4-BE49-F238E27FC236}">
                      <a16:creationId xmlns:a16="http://schemas.microsoft.com/office/drawing/2014/main" id="{FF82A195-AC8C-4339-9A73-93437597A774}"/>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9" name="手繪多邊形: 圖案 158">
                  <a:extLst>
                    <a:ext uri="{FF2B5EF4-FFF2-40B4-BE49-F238E27FC236}">
                      <a16:creationId xmlns:a16="http://schemas.microsoft.com/office/drawing/2014/main" id="{004E198D-6A10-4961-9F39-F589800C6FCD}"/>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0" name="手繪多邊形: 圖案 159">
                  <a:extLst>
                    <a:ext uri="{FF2B5EF4-FFF2-40B4-BE49-F238E27FC236}">
                      <a16:creationId xmlns:a16="http://schemas.microsoft.com/office/drawing/2014/main" id="{8AE13F39-7516-4B51-8188-FD2E5B44D4FA}"/>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1" name="手繪多邊形: 圖案 160">
                  <a:extLst>
                    <a:ext uri="{FF2B5EF4-FFF2-40B4-BE49-F238E27FC236}">
                      <a16:creationId xmlns:a16="http://schemas.microsoft.com/office/drawing/2014/main" id="{269BCC4B-CC43-4578-850A-796069359520}"/>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3175" cap="flat">
                  <a:no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2" name="手繪多邊形: 圖案 161">
                  <a:extLst>
                    <a:ext uri="{FF2B5EF4-FFF2-40B4-BE49-F238E27FC236}">
                      <a16:creationId xmlns:a16="http://schemas.microsoft.com/office/drawing/2014/main" id="{C7C03AB6-DFD8-40CE-A705-8176ECF27480}"/>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3" name="手繪多邊形: 圖案 162">
                  <a:extLst>
                    <a:ext uri="{FF2B5EF4-FFF2-40B4-BE49-F238E27FC236}">
                      <a16:creationId xmlns:a16="http://schemas.microsoft.com/office/drawing/2014/main" id="{520A6222-57F5-4425-9BC6-60989AC0E2D4}"/>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4" name="手繪多邊形: 圖案 163">
                  <a:extLst>
                    <a:ext uri="{FF2B5EF4-FFF2-40B4-BE49-F238E27FC236}">
                      <a16:creationId xmlns:a16="http://schemas.microsoft.com/office/drawing/2014/main" id="{A0A53A04-23AE-4501-8318-3479561AC7A9}"/>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5" name="手繪多邊形: 圖案 164">
                  <a:extLst>
                    <a:ext uri="{FF2B5EF4-FFF2-40B4-BE49-F238E27FC236}">
                      <a16:creationId xmlns:a16="http://schemas.microsoft.com/office/drawing/2014/main" id="{B935AEC6-D59D-4B3D-8785-45DFBA332C05}"/>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6" name="手繪多邊形: 圖案 165">
                  <a:extLst>
                    <a:ext uri="{FF2B5EF4-FFF2-40B4-BE49-F238E27FC236}">
                      <a16:creationId xmlns:a16="http://schemas.microsoft.com/office/drawing/2014/main" id="{F28C546E-97E0-4C67-9635-F5EF1470C724}"/>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7" name="手繪多邊形: 圖案 166">
                  <a:extLst>
                    <a:ext uri="{FF2B5EF4-FFF2-40B4-BE49-F238E27FC236}">
                      <a16:creationId xmlns:a16="http://schemas.microsoft.com/office/drawing/2014/main" id="{38F301D5-943D-4E01-9FF0-CCB65B37541B}"/>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8" name="手繪多邊形: 圖案 167">
                  <a:extLst>
                    <a:ext uri="{FF2B5EF4-FFF2-40B4-BE49-F238E27FC236}">
                      <a16:creationId xmlns:a16="http://schemas.microsoft.com/office/drawing/2014/main" id="{A44C072A-28C0-4B4B-8111-3E32B74EE341}"/>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45" name="手繪多邊形: 圖案 144">
                <a:extLst>
                  <a:ext uri="{FF2B5EF4-FFF2-40B4-BE49-F238E27FC236}">
                    <a16:creationId xmlns:a16="http://schemas.microsoft.com/office/drawing/2014/main" id="{35D1877C-28C4-469C-A6D9-1407E2EB7294}"/>
                  </a:ext>
                </a:extLst>
              </p:cNvPr>
              <p:cNvSpPr/>
              <p:nvPr/>
            </p:nvSpPr>
            <p:spPr>
              <a:xfrm flipH="1">
                <a:off x="8360662" y="5369957"/>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6" name="手繪多邊形: 圖案 145">
                <a:extLst>
                  <a:ext uri="{FF2B5EF4-FFF2-40B4-BE49-F238E27FC236}">
                    <a16:creationId xmlns:a16="http://schemas.microsoft.com/office/drawing/2014/main" id="{12146DB7-EF07-4D3E-93B8-43CBC1F05E57}"/>
                  </a:ext>
                </a:extLst>
              </p:cNvPr>
              <p:cNvSpPr/>
              <p:nvPr/>
            </p:nvSpPr>
            <p:spPr>
              <a:xfrm flipH="1">
                <a:off x="8310689" y="5314718"/>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7" name="手繪多邊形: 圖案 146">
                <a:extLst>
                  <a:ext uri="{FF2B5EF4-FFF2-40B4-BE49-F238E27FC236}">
                    <a16:creationId xmlns:a16="http://schemas.microsoft.com/office/drawing/2014/main" id="{23110EA6-4206-4F64-AB25-2B9FBDEEE49F}"/>
                  </a:ext>
                </a:extLst>
              </p:cNvPr>
              <p:cNvSpPr/>
              <p:nvPr/>
            </p:nvSpPr>
            <p:spPr>
              <a:xfrm flipH="1">
                <a:off x="8508134" y="565189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8" name="手繪多邊形: 圖案 147">
                <a:extLst>
                  <a:ext uri="{FF2B5EF4-FFF2-40B4-BE49-F238E27FC236}">
                    <a16:creationId xmlns:a16="http://schemas.microsoft.com/office/drawing/2014/main" id="{48165BE0-B5A2-4E3F-94DB-658B146901E4}"/>
                  </a:ext>
                </a:extLst>
              </p:cNvPr>
              <p:cNvSpPr/>
              <p:nvPr/>
            </p:nvSpPr>
            <p:spPr>
              <a:xfrm flipH="1">
                <a:off x="8537374" y="561733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9" name="手繪多邊形: 圖案 148">
                <a:extLst>
                  <a:ext uri="{FF2B5EF4-FFF2-40B4-BE49-F238E27FC236}">
                    <a16:creationId xmlns:a16="http://schemas.microsoft.com/office/drawing/2014/main" id="{E52FE477-01FF-45E8-A5A6-5093BBA509DE}"/>
                  </a:ext>
                </a:extLst>
              </p:cNvPr>
              <p:cNvSpPr/>
              <p:nvPr/>
            </p:nvSpPr>
            <p:spPr>
              <a:xfrm flipH="1">
                <a:off x="8453611" y="557796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0" name="手繪多邊形: 圖案 149">
                <a:extLst>
                  <a:ext uri="{FF2B5EF4-FFF2-40B4-BE49-F238E27FC236}">
                    <a16:creationId xmlns:a16="http://schemas.microsoft.com/office/drawing/2014/main" id="{68481F33-6376-47BB-9B99-72C0ABD7710A}"/>
                  </a:ext>
                </a:extLst>
              </p:cNvPr>
              <p:cNvSpPr/>
              <p:nvPr/>
            </p:nvSpPr>
            <p:spPr>
              <a:xfrm flipH="1">
                <a:off x="8502572" y="557830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1" name="手繪多邊形: 圖案 150">
                <a:extLst>
                  <a:ext uri="{FF2B5EF4-FFF2-40B4-BE49-F238E27FC236}">
                    <a16:creationId xmlns:a16="http://schemas.microsoft.com/office/drawing/2014/main" id="{D5FE63B7-34E2-4E98-AEB7-5F116958872C}"/>
                  </a:ext>
                </a:extLst>
              </p:cNvPr>
              <p:cNvSpPr/>
              <p:nvPr/>
            </p:nvSpPr>
            <p:spPr>
              <a:xfrm flipH="1">
                <a:off x="8448133" y="561252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2" name="手繪多邊形: 圖案 151">
                <a:extLst>
                  <a:ext uri="{FF2B5EF4-FFF2-40B4-BE49-F238E27FC236}">
                    <a16:creationId xmlns:a16="http://schemas.microsoft.com/office/drawing/2014/main" id="{AC195C08-92FA-409D-B8C1-67DA0E09633D}"/>
                  </a:ext>
                </a:extLst>
              </p:cNvPr>
              <p:cNvSpPr/>
              <p:nvPr/>
            </p:nvSpPr>
            <p:spPr>
              <a:xfrm flipH="1">
                <a:off x="8457824" y="567900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3" name="手繪多邊形: 圖案 152">
                <a:extLst>
                  <a:ext uri="{FF2B5EF4-FFF2-40B4-BE49-F238E27FC236}">
                    <a16:creationId xmlns:a16="http://schemas.microsoft.com/office/drawing/2014/main" id="{F6B2D619-EEEB-42EB-A97A-4C8FDD7FED3D}"/>
                  </a:ext>
                </a:extLst>
              </p:cNvPr>
              <p:cNvSpPr/>
              <p:nvPr/>
            </p:nvSpPr>
            <p:spPr>
              <a:xfrm flipH="1">
                <a:off x="8575633" y="552323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4" name="手繪多邊形: 圖案 153">
                <a:extLst>
                  <a:ext uri="{FF2B5EF4-FFF2-40B4-BE49-F238E27FC236}">
                    <a16:creationId xmlns:a16="http://schemas.microsoft.com/office/drawing/2014/main" id="{F35460B9-9500-4274-A3A9-7663CAD22259}"/>
                  </a:ext>
                </a:extLst>
              </p:cNvPr>
              <p:cNvSpPr/>
              <p:nvPr/>
            </p:nvSpPr>
            <p:spPr>
              <a:xfrm flipH="1">
                <a:off x="8592487" y="568312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5" name="手繪多邊形: 圖案 154">
                <a:extLst>
                  <a:ext uri="{FF2B5EF4-FFF2-40B4-BE49-F238E27FC236}">
                    <a16:creationId xmlns:a16="http://schemas.microsoft.com/office/drawing/2014/main" id="{5D4A04D5-DF86-447A-8C04-77FD34A2A579}"/>
                  </a:ext>
                </a:extLst>
              </p:cNvPr>
              <p:cNvSpPr/>
              <p:nvPr/>
            </p:nvSpPr>
            <p:spPr>
              <a:xfrm flipH="1">
                <a:off x="8387375" y="552323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6" name="手繪多邊形: 圖案 155">
                <a:extLst>
                  <a:ext uri="{FF2B5EF4-FFF2-40B4-BE49-F238E27FC236}">
                    <a16:creationId xmlns:a16="http://schemas.microsoft.com/office/drawing/2014/main" id="{E9864F65-C76E-42A4-B769-090F7BCCD2E4}"/>
                  </a:ext>
                </a:extLst>
              </p:cNvPr>
              <p:cNvSpPr/>
              <p:nvPr/>
            </p:nvSpPr>
            <p:spPr>
              <a:xfrm flipH="1">
                <a:off x="8382656" y="567651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69" name="圖形 211">
              <a:extLst>
                <a:ext uri="{FF2B5EF4-FFF2-40B4-BE49-F238E27FC236}">
                  <a16:creationId xmlns:a16="http://schemas.microsoft.com/office/drawing/2014/main" id="{5A94323C-0A88-48A8-8578-74C26869F8DF}"/>
                </a:ext>
              </a:extLst>
            </p:cNvPr>
            <p:cNvGrpSpPr/>
            <p:nvPr/>
          </p:nvGrpSpPr>
          <p:grpSpPr>
            <a:xfrm>
              <a:off x="7898677" y="3477967"/>
              <a:ext cx="172020" cy="210110"/>
              <a:chOff x="6880167" y="2925402"/>
              <a:chExt cx="551412" cy="630183"/>
            </a:xfrm>
            <a:solidFill>
              <a:schemeClr val="tx1"/>
            </a:solidFill>
          </p:grpSpPr>
          <p:sp>
            <p:nvSpPr>
              <p:cNvPr id="170" name="手繪多邊形: 圖案 169">
                <a:extLst>
                  <a:ext uri="{FF2B5EF4-FFF2-40B4-BE49-F238E27FC236}">
                    <a16:creationId xmlns:a16="http://schemas.microsoft.com/office/drawing/2014/main" id="{6FABAD6C-1D5A-40D2-95BC-8F18E40B3AD5}"/>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1" name="手繪多邊形: 圖案 170">
                <a:extLst>
                  <a:ext uri="{FF2B5EF4-FFF2-40B4-BE49-F238E27FC236}">
                    <a16:creationId xmlns:a16="http://schemas.microsoft.com/office/drawing/2014/main" id="{F373872B-A05F-4EE2-AECA-76D49A688DAF}"/>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2" name="手繪多邊形: 圖案 171">
                <a:extLst>
                  <a:ext uri="{FF2B5EF4-FFF2-40B4-BE49-F238E27FC236}">
                    <a16:creationId xmlns:a16="http://schemas.microsoft.com/office/drawing/2014/main" id="{3EBFA547-3F1C-494A-A26A-46B8D2E1E55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accent6"/>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73" name="文字方塊 172">
              <a:extLst>
                <a:ext uri="{FF2B5EF4-FFF2-40B4-BE49-F238E27FC236}">
                  <a16:creationId xmlns:a16="http://schemas.microsoft.com/office/drawing/2014/main" id="{E1AC9B07-795D-4375-9EA6-4A1C8D83721F}"/>
                </a:ext>
              </a:extLst>
            </p:cNvPr>
            <p:cNvSpPr txBox="1"/>
            <p:nvPr/>
          </p:nvSpPr>
          <p:spPr>
            <a:xfrm>
              <a:off x="1579952" y="2371834"/>
              <a:ext cx="1008800" cy="230832"/>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pic>
          <p:nvPicPr>
            <p:cNvPr id="174" name="圖形 173">
              <a:extLst>
                <a:ext uri="{FF2B5EF4-FFF2-40B4-BE49-F238E27FC236}">
                  <a16:creationId xmlns:a16="http://schemas.microsoft.com/office/drawing/2014/main" id="{3B24DEE1-FD8C-4644-AE45-2C7D0FE177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517" y="2092382"/>
              <a:ext cx="293825" cy="279391"/>
            </a:xfrm>
            <a:prstGeom prst="rect">
              <a:avLst/>
            </a:prstGeom>
          </p:spPr>
        </p:pic>
        <p:grpSp>
          <p:nvGrpSpPr>
            <p:cNvPr id="175" name="群組 174">
              <a:extLst>
                <a:ext uri="{FF2B5EF4-FFF2-40B4-BE49-F238E27FC236}">
                  <a16:creationId xmlns:a16="http://schemas.microsoft.com/office/drawing/2014/main" id="{DFD8DE40-12F7-4362-9849-6EDB2747DD5A}"/>
                </a:ext>
              </a:extLst>
            </p:cNvPr>
            <p:cNvGrpSpPr/>
            <p:nvPr/>
          </p:nvGrpSpPr>
          <p:grpSpPr>
            <a:xfrm>
              <a:off x="1012950" y="4090495"/>
              <a:ext cx="805879" cy="534696"/>
              <a:chOff x="672980" y="1966505"/>
              <a:chExt cx="1057450" cy="651099"/>
            </a:xfrm>
            <a:solidFill>
              <a:srgbClr val="0070C0"/>
            </a:solidFill>
          </p:grpSpPr>
          <p:sp>
            <p:nvSpPr>
              <p:cNvPr id="176" name="手繪多邊形: 圖案 175">
                <a:extLst>
                  <a:ext uri="{FF2B5EF4-FFF2-40B4-BE49-F238E27FC236}">
                    <a16:creationId xmlns:a16="http://schemas.microsoft.com/office/drawing/2014/main" id="{CF4866A1-A3DD-48C3-93B5-9194C7203814}"/>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rgbClr val="171716"/>
                </a:solidFill>
                <a:prstDash val="solid"/>
                <a:miter/>
              </a:ln>
            </p:spPr>
            <p:txBody>
              <a:bodyPr wrap="square" rtlCol="0" anchor="ctr">
                <a:noAutofit/>
              </a:bodyP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7" name="手繪多邊形: 圖案 176">
                <a:extLst>
                  <a:ext uri="{FF2B5EF4-FFF2-40B4-BE49-F238E27FC236}">
                    <a16:creationId xmlns:a16="http://schemas.microsoft.com/office/drawing/2014/main" id="{38A6B4D0-0885-4025-99E5-710B3CD11A22}"/>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rgbClr val="171716"/>
                </a:solidFill>
                <a:prstDash val="solid"/>
                <a:miter/>
              </a:ln>
            </p:spPr>
            <p:txBody>
              <a:bodyPr wrap="square" rtlCol="0" anchor="ctr">
                <a:noAutofit/>
              </a:bodyPr>
              <a:lstStyle/>
              <a:p>
                <a:endParaRPr lang="zh-TW" altLang="en-US">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178" name="文字方塊 177">
              <a:extLst>
                <a:ext uri="{FF2B5EF4-FFF2-40B4-BE49-F238E27FC236}">
                  <a16:creationId xmlns:a16="http://schemas.microsoft.com/office/drawing/2014/main" id="{3BD3E27B-ABB0-46A7-9854-825272508055}"/>
                </a:ext>
              </a:extLst>
            </p:cNvPr>
            <p:cNvSpPr txBox="1"/>
            <p:nvPr/>
          </p:nvSpPr>
          <p:spPr>
            <a:xfrm>
              <a:off x="1017725" y="4637045"/>
              <a:ext cx="1008800" cy="230832"/>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pic>
          <p:nvPicPr>
            <p:cNvPr id="179" name="圖形 178">
              <a:extLst>
                <a:ext uri="{FF2B5EF4-FFF2-40B4-BE49-F238E27FC236}">
                  <a16:creationId xmlns:a16="http://schemas.microsoft.com/office/drawing/2014/main" id="{FC9B3318-9C92-445A-80B3-589B421B8C3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0289" y="4357594"/>
              <a:ext cx="293825" cy="279391"/>
            </a:xfrm>
            <a:prstGeom prst="rect">
              <a:avLst/>
            </a:prstGeom>
          </p:spPr>
        </p:pic>
        <p:sp>
          <p:nvSpPr>
            <p:cNvPr id="180" name="文字方塊 179">
              <a:extLst>
                <a:ext uri="{FF2B5EF4-FFF2-40B4-BE49-F238E27FC236}">
                  <a16:creationId xmlns:a16="http://schemas.microsoft.com/office/drawing/2014/main" id="{F0732400-6E99-4237-81EF-0ED9E097B3BB}"/>
                </a:ext>
              </a:extLst>
            </p:cNvPr>
            <p:cNvSpPr txBox="1"/>
            <p:nvPr/>
          </p:nvSpPr>
          <p:spPr>
            <a:xfrm>
              <a:off x="6338918" y="4394584"/>
              <a:ext cx="488889" cy="253916"/>
            </a:xfrm>
            <a:prstGeom prst="rect">
              <a:avLst/>
            </a:prstGeom>
            <a:noFill/>
          </p:spPr>
          <p:txBody>
            <a:bodyPr wrap="square">
              <a:spAutoFit/>
            </a:bodyPr>
            <a:lstStyle/>
            <a:p>
              <a:pPr defTabSz="914378">
                <a:buClr>
                  <a:srgbClr val="000000"/>
                </a:buClr>
                <a:defRPr/>
              </a:pPr>
              <a:r>
                <a:rPr lang="zh-TW" altLang="en-US" sz="1050" b="1" kern="0">
                  <a:solidFill>
                    <a:schemeClr val="accent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快照</a:t>
              </a:r>
            </a:p>
          </p:txBody>
        </p:sp>
        <p:pic>
          <p:nvPicPr>
            <p:cNvPr id="181" name="圖片 180">
              <a:extLst>
                <a:ext uri="{FF2B5EF4-FFF2-40B4-BE49-F238E27FC236}">
                  <a16:creationId xmlns:a16="http://schemas.microsoft.com/office/drawing/2014/main" id="{9124C61D-157A-451B-AC4B-E482494DD1A3}"/>
                </a:ext>
              </a:extLst>
            </p:cNvPr>
            <p:cNvPicPr>
              <a:picLocks noChangeAspect="1"/>
            </p:cNvPicPr>
            <p:nvPr/>
          </p:nvPicPr>
          <p:blipFill>
            <a:blip r:embed="rId13" cstate="screen">
              <a:extLst>
                <a:ext uri="{BEBA8EAE-BF5A-486C-A8C5-ECC9F3942E4B}">
                  <a14:imgProps xmlns:a14="http://schemas.microsoft.com/office/drawing/2010/main">
                    <a14:imgLayer r:embed="rId14">
                      <a14:imgEffect>
                        <a14:brightnessContrast contrast="27000"/>
                      </a14:imgEffect>
                    </a14:imgLayer>
                  </a14:imgProps>
                </a:ext>
                <a:ext uri="{28A0092B-C50C-407E-A947-70E740481C1C}">
                  <a14:useLocalDpi xmlns:a14="http://schemas.microsoft.com/office/drawing/2010/main"/>
                </a:ext>
              </a:extLst>
            </a:blip>
            <a:stretch>
              <a:fillRect/>
            </a:stretch>
          </p:blipFill>
          <p:spPr>
            <a:xfrm>
              <a:off x="4924179" y="3319830"/>
              <a:ext cx="2025423" cy="494204"/>
            </a:xfrm>
            <a:prstGeom prst="rect">
              <a:avLst/>
            </a:prstGeom>
          </p:spPr>
        </p:pic>
      </p:grpSp>
      <p:grpSp>
        <p:nvGrpSpPr>
          <p:cNvPr id="182" name="群組 181">
            <a:extLst>
              <a:ext uri="{FF2B5EF4-FFF2-40B4-BE49-F238E27FC236}">
                <a16:creationId xmlns:a16="http://schemas.microsoft.com/office/drawing/2014/main" id="{6B5C3B04-1DF6-FE04-D63B-93D8AA4F036D}"/>
              </a:ext>
            </a:extLst>
          </p:cNvPr>
          <p:cNvGrpSpPr/>
          <p:nvPr/>
        </p:nvGrpSpPr>
        <p:grpSpPr>
          <a:xfrm>
            <a:off x="4496017" y="3696567"/>
            <a:ext cx="1584533" cy="307894"/>
            <a:chOff x="5066413" y="5484936"/>
            <a:chExt cx="3573342" cy="694343"/>
          </a:xfrm>
        </p:grpSpPr>
        <p:pic>
          <p:nvPicPr>
            <p:cNvPr id="183" name="圖形 182">
              <a:extLst>
                <a:ext uri="{FF2B5EF4-FFF2-40B4-BE49-F238E27FC236}">
                  <a16:creationId xmlns:a16="http://schemas.microsoft.com/office/drawing/2014/main" id="{9BE29F34-6DAA-6BAC-615D-3594D8EC5BEE}"/>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16200000">
              <a:off x="5637971" y="5117854"/>
              <a:ext cx="358493" cy="1501609"/>
            </a:xfrm>
            <a:prstGeom prst="rect">
              <a:avLst/>
            </a:prstGeom>
          </p:spPr>
        </p:pic>
        <p:pic>
          <p:nvPicPr>
            <p:cNvPr id="184" name="圖形 183">
              <a:extLst>
                <a:ext uri="{FF2B5EF4-FFF2-40B4-BE49-F238E27FC236}">
                  <a16:creationId xmlns:a16="http://schemas.microsoft.com/office/drawing/2014/main" id="{56E9242E-75E0-B36F-8AEE-8623AC746982}"/>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5400000">
              <a:off x="7709704" y="5117856"/>
              <a:ext cx="358493" cy="1501609"/>
            </a:xfrm>
            <a:prstGeom prst="rect">
              <a:avLst/>
            </a:prstGeom>
          </p:spPr>
        </p:pic>
        <p:pic>
          <p:nvPicPr>
            <p:cNvPr id="185" name="圖形 184">
              <a:extLst>
                <a:ext uri="{FF2B5EF4-FFF2-40B4-BE49-F238E27FC236}">
                  <a16:creationId xmlns:a16="http://schemas.microsoft.com/office/drawing/2014/main" id="{C37EAF47-ABBD-2CAF-A027-763C782C30BE}"/>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500174" y="5484936"/>
              <a:ext cx="838000" cy="694343"/>
            </a:xfrm>
            <a:prstGeom prst="rect">
              <a:avLst/>
            </a:prstGeom>
          </p:spPr>
        </p:pic>
      </p:grpSp>
      <p:grpSp>
        <p:nvGrpSpPr>
          <p:cNvPr id="4" name="群組 3">
            <a:extLst>
              <a:ext uri="{FF2B5EF4-FFF2-40B4-BE49-F238E27FC236}">
                <a16:creationId xmlns:a16="http://schemas.microsoft.com/office/drawing/2014/main" id="{FAD8EFCA-73C6-3D9C-D6DA-4A0F8930C04D}"/>
              </a:ext>
            </a:extLst>
          </p:cNvPr>
          <p:cNvGrpSpPr/>
          <p:nvPr/>
        </p:nvGrpSpPr>
        <p:grpSpPr>
          <a:xfrm>
            <a:off x="6262499" y="2654938"/>
            <a:ext cx="2143653" cy="1694715"/>
            <a:chOff x="5744407" y="2178350"/>
            <a:chExt cx="3227053" cy="2551222"/>
          </a:xfrm>
        </p:grpSpPr>
        <p:pic>
          <p:nvPicPr>
            <p:cNvPr id="186" name="圖片 185" descr="一張含有 監視器, 室內, 電腦, 坐 的圖片&#10;&#10;自動產生的描述">
              <a:extLst>
                <a:ext uri="{FF2B5EF4-FFF2-40B4-BE49-F238E27FC236}">
                  <a16:creationId xmlns:a16="http://schemas.microsoft.com/office/drawing/2014/main" id="{1E07A874-66C6-2DB8-3DB5-6126DE73E0D4}"/>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26" b="-1236"/>
            <a:stretch/>
          </p:blipFill>
          <p:spPr>
            <a:xfrm>
              <a:off x="5744407" y="2178350"/>
              <a:ext cx="3227053" cy="2551222"/>
            </a:xfrm>
            <a:prstGeom prst="rect">
              <a:avLst/>
            </a:prstGeom>
          </p:spPr>
        </p:pic>
        <p:pic>
          <p:nvPicPr>
            <p:cNvPr id="188" name="圖片 187">
              <a:extLst>
                <a:ext uri="{FF2B5EF4-FFF2-40B4-BE49-F238E27FC236}">
                  <a16:creationId xmlns:a16="http://schemas.microsoft.com/office/drawing/2014/main" id="{600CE5DF-7F1A-C4C8-19CA-46486F0EB90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925452" y="2329655"/>
              <a:ext cx="2882982" cy="1669801"/>
            </a:xfrm>
            <a:prstGeom prst="rect">
              <a:avLst/>
            </a:prstGeom>
          </p:spPr>
        </p:pic>
      </p:grpSp>
      <p:sp>
        <p:nvSpPr>
          <p:cNvPr id="189" name="文字方塊 188">
            <a:extLst>
              <a:ext uri="{FF2B5EF4-FFF2-40B4-BE49-F238E27FC236}">
                <a16:creationId xmlns:a16="http://schemas.microsoft.com/office/drawing/2014/main" id="{B0A9CE9E-614E-F276-245D-3924237AB920}"/>
              </a:ext>
            </a:extLst>
          </p:cNvPr>
          <p:cNvSpPr txBox="1"/>
          <p:nvPr/>
        </p:nvSpPr>
        <p:spPr>
          <a:xfrm>
            <a:off x="6497053" y="4292869"/>
            <a:ext cx="2015503" cy="307777"/>
          </a:xfrm>
          <a:prstGeom prst="rect">
            <a:avLst/>
          </a:prstGeom>
          <a:noFill/>
        </p:spPr>
        <p:txBody>
          <a:bodyPr wrap="square" anchor="ctr">
            <a:spAutoFit/>
          </a:bodyPr>
          <a:lstStyle/>
          <a:p>
            <a:r>
              <a:rPr lang="en-US" altLang="zh-TW">
                <a:solidFill>
                  <a:srgbClr val="744922"/>
                </a:solidFill>
                <a:latin typeface="Arial" panose="020B0604020202020204" pitchFamily="34" charset="0"/>
                <a:ea typeface="微軟正黑體" panose="020B0604030504040204" pitchFamily="34" charset="-120"/>
                <a:sym typeface="Arial" panose="020B0604020202020204" pitchFamily="34" charset="0"/>
              </a:rPr>
              <a:t>Ubuntu Linux Station</a:t>
            </a:r>
            <a:endParaRPr lang="zh-TW" altLang="en-US">
              <a:solidFill>
                <a:srgbClr val="744922"/>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90" name="圖片 189">
            <a:extLst>
              <a:ext uri="{FF2B5EF4-FFF2-40B4-BE49-F238E27FC236}">
                <a16:creationId xmlns:a16="http://schemas.microsoft.com/office/drawing/2014/main" id="{F28F69B3-80F0-596C-B435-81F38F5BB326}"/>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512264" y="2409909"/>
            <a:ext cx="882650" cy="88265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grpSp>
        <p:nvGrpSpPr>
          <p:cNvPr id="204" name="群組 203">
            <a:extLst>
              <a:ext uri="{FF2B5EF4-FFF2-40B4-BE49-F238E27FC236}">
                <a16:creationId xmlns:a16="http://schemas.microsoft.com/office/drawing/2014/main" id="{0BBF811B-92C2-F5AA-373B-1DE61715209E}"/>
              </a:ext>
            </a:extLst>
          </p:cNvPr>
          <p:cNvGrpSpPr/>
          <p:nvPr/>
        </p:nvGrpSpPr>
        <p:grpSpPr>
          <a:xfrm>
            <a:off x="137842" y="2885477"/>
            <a:ext cx="2370021" cy="1777340"/>
            <a:chOff x="1065558" y="3527348"/>
            <a:chExt cx="4081276" cy="3060654"/>
          </a:xfrm>
        </p:grpSpPr>
        <p:pic>
          <p:nvPicPr>
            <p:cNvPr id="205" name="圖片 204">
              <a:extLst>
                <a:ext uri="{FF2B5EF4-FFF2-40B4-BE49-F238E27FC236}">
                  <a16:creationId xmlns:a16="http://schemas.microsoft.com/office/drawing/2014/main" id="{C1CCA53B-9982-7D30-C7E3-EA30291527AF}"/>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1065558" y="3527348"/>
              <a:ext cx="4081276" cy="3060654"/>
            </a:xfrm>
            <a:prstGeom prst="rect">
              <a:avLst/>
            </a:prstGeom>
          </p:spPr>
        </p:pic>
        <p:pic>
          <p:nvPicPr>
            <p:cNvPr id="206" name="圖片 205">
              <a:extLst>
                <a:ext uri="{FF2B5EF4-FFF2-40B4-BE49-F238E27FC236}">
                  <a16:creationId xmlns:a16="http://schemas.microsoft.com/office/drawing/2014/main" id="{74088D0E-D10C-70FF-CB78-50FB37A905F5}"/>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776712" y="3923761"/>
              <a:ext cx="2656416" cy="1483369"/>
            </a:xfrm>
            <a:prstGeom prst="rect">
              <a:avLst/>
            </a:prstGeom>
          </p:spPr>
        </p:pic>
      </p:grpSp>
      <p:sp>
        <p:nvSpPr>
          <p:cNvPr id="207" name="文字方塊 206">
            <a:extLst>
              <a:ext uri="{FF2B5EF4-FFF2-40B4-BE49-F238E27FC236}">
                <a16:creationId xmlns:a16="http://schemas.microsoft.com/office/drawing/2014/main" id="{A593FB1F-0F8A-F5D1-A92D-045CDD474957}"/>
              </a:ext>
            </a:extLst>
          </p:cNvPr>
          <p:cNvSpPr txBox="1"/>
          <p:nvPr/>
        </p:nvSpPr>
        <p:spPr>
          <a:xfrm>
            <a:off x="497705" y="1087103"/>
            <a:ext cx="3801080" cy="12266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6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Remotely connect to Ubuntu Linux Station anytime</a:t>
            </a:r>
          </a:p>
          <a:p>
            <a:pPr>
              <a:lnSpc>
                <a:spcPct val="130000"/>
              </a:lnSpc>
              <a:spcBef>
                <a:spcPts val="600"/>
              </a:spcBef>
            </a:pPr>
            <a:r>
              <a:rPr lang="en-US" altLang="zh-TW" sz="1100">
                <a:solidFill>
                  <a:schemeClr val="bg1"/>
                </a:solidFill>
                <a:latin typeface="Arial" panose="020B0604020202020204" pitchFamily="34" charset="0"/>
                <a:ea typeface="微軟正黑體" panose="020B0604030504040204" pitchFamily="34" charset="-120"/>
                <a:cs typeface="+mn-ea"/>
              </a:rPr>
              <a:t>Using a remote connection, you can connect to the Ubuntu operating system at any time through the Internet</a:t>
            </a:r>
          </a:p>
        </p:txBody>
      </p:sp>
      <p:sp>
        <p:nvSpPr>
          <p:cNvPr id="208" name="文字方塊 207">
            <a:extLst>
              <a:ext uri="{FF2B5EF4-FFF2-40B4-BE49-F238E27FC236}">
                <a16:creationId xmlns:a16="http://schemas.microsoft.com/office/drawing/2014/main" id="{AAFFBAE7-1F69-6301-A5C7-1EFBF18983F3}"/>
              </a:ext>
            </a:extLst>
          </p:cNvPr>
          <p:cNvSpPr txBox="1"/>
          <p:nvPr/>
        </p:nvSpPr>
        <p:spPr>
          <a:xfrm>
            <a:off x="4603685" y="1082956"/>
            <a:ext cx="4197908" cy="1264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6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Ubuntu Linux Station turns a NAS into a computer</a:t>
            </a:r>
          </a:p>
          <a:p>
            <a:pPr>
              <a:lnSpc>
                <a:spcPct val="130000"/>
              </a:lnSpc>
              <a:spcBef>
                <a:spcPts val="600"/>
              </a:spcBef>
            </a:pPr>
            <a:r>
              <a:rPr lang="en-US" altLang="zh-TW" sz="1100">
                <a:solidFill>
                  <a:schemeClr val="bg1"/>
                </a:solidFill>
                <a:latin typeface="Arial" panose="020B0604020202020204" pitchFamily="34" charset="0"/>
                <a:ea typeface="微軟正黑體" panose="020B0604030504040204" pitchFamily="34" charset="-120"/>
                <a:cs typeface="+mn-ea"/>
              </a:rPr>
              <a:t>Connect a keyboard, mouse and HDMI monitor to your NAS and instantly turn it into an Ubuntu computer</a:t>
            </a:r>
          </a:p>
        </p:txBody>
      </p:sp>
      <p:pic>
        <p:nvPicPr>
          <p:cNvPr id="187" name="圖片 186" descr="一張含有 文字, 電子用品, 電腦 的圖片&#10;&#10;自動產生的描述">
            <a:extLst>
              <a:ext uri="{FF2B5EF4-FFF2-40B4-BE49-F238E27FC236}">
                <a16:creationId xmlns:a16="http://schemas.microsoft.com/office/drawing/2014/main" id="{C43DD308-69CD-A439-B182-A4F2CF159DDA}"/>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632792" y="2956457"/>
            <a:ext cx="2499509" cy="1562471"/>
          </a:xfrm>
          <a:prstGeom prst="rect">
            <a:avLst/>
          </a:prstGeom>
        </p:spPr>
      </p:pic>
      <p:pic>
        <p:nvPicPr>
          <p:cNvPr id="10" name="圖片 9">
            <a:extLst>
              <a:ext uri="{FF2B5EF4-FFF2-40B4-BE49-F238E27FC236}">
                <a16:creationId xmlns:a16="http://schemas.microsoft.com/office/drawing/2014/main" id="{646F8483-C922-495C-91A6-76BC64241C8C}"/>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2225323" y="2293993"/>
            <a:ext cx="1223238" cy="940275"/>
          </a:xfrm>
          <a:prstGeom prst="rect">
            <a:avLst/>
          </a:prstGeom>
        </p:spPr>
      </p:pic>
    </p:spTree>
    <p:extLst>
      <p:ext uri="{BB962C8B-B14F-4D97-AF65-F5344CB8AC3E}">
        <p14:creationId xmlns:p14="http://schemas.microsoft.com/office/powerpoint/2010/main" val="1149051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2" descr="一張含有 文字, 螢幕擷取畫面, 停車, 儀錶 的圖片&#10;&#10;自動產生的描述">
            <a:extLst>
              <a:ext uri="{FF2B5EF4-FFF2-40B4-BE49-F238E27FC236}">
                <a16:creationId xmlns:a16="http://schemas.microsoft.com/office/drawing/2014/main" id="{D9008590-5FB7-4B4D-8A67-E4940D8E63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752" y="1245485"/>
            <a:ext cx="5730586" cy="4161488"/>
          </a:xfrm>
          <a:prstGeom prst="rect">
            <a:avLst/>
          </a:prstGeom>
        </p:spPr>
      </p:pic>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1323892" y="182080"/>
            <a:ext cx="7662342" cy="642167"/>
          </a:xfrm>
        </p:spPr>
        <p:txBody>
          <a:bodyPr/>
          <a:lstStyle/>
          <a:p>
            <a:r>
              <a:rPr lang="zh-TW" altLang="en-US">
                <a:latin typeface="Arial" panose="020B0604020202020204" pitchFamily="34" charset="0"/>
                <a:cs typeface="Arial"/>
                <a:sym typeface="Arial" panose="020B0604020202020204" pitchFamily="34" charset="0"/>
              </a:rPr>
              <a:t>App Center</a:t>
            </a: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1323892" y="810679"/>
            <a:ext cx="363630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Wide variety of applications</a:t>
            </a:r>
          </a:p>
          <a:p>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形 7">
            <a:extLst>
              <a:ext uri="{FF2B5EF4-FFF2-40B4-BE49-F238E27FC236}">
                <a16:creationId xmlns:a16="http://schemas.microsoft.com/office/drawing/2014/main" id="{88064451-9D19-45FE-A3D9-F34ABCA42A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6186" y="208111"/>
            <a:ext cx="952500" cy="952500"/>
          </a:xfrm>
          <a:prstGeom prst="roundRect">
            <a:avLst>
              <a:gd name="adj" fmla="val 16667"/>
            </a:avLst>
          </a:prstGeom>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3" name="文字方塊 2">
            <a:extLst>
              <a:ext uri="{FF2B5EF4-FFF2-40B4-BE49-F238E27FC236}">
                <a16:creationId xmlns:a16="http://schemas.microsoft.com/office/drawing/2014/main" id="{7740723D-0055-4365-95C1-6BE103265081}"/>
              </a:ext>
            </a:extLst>
          </p:cNvPr>
          <p:cNvSpPr txBox="1"/>
          <p:nvPr/>
        </p:nvSpPr>
        <p:spPr>
          <a:xfrm>
            <a:off x="6029727" y="4317562"/>
            <a:ext cx="2999098" cy="246221"/>
          </a:xfrm>
          <a:prstGeom prst="rect">
            <a:avLst/>
          </a:prstGeom>
          <a:noFill/>
        </p:spPr>
        <p:txBody>
          <a:bodyPr wrap="square" rtlCol="0">
            <a:spAutoFit/>
          </a:bodyPr>
          <a:lstStyle/>
          <a:p>
            <a:r>
              <a:rPr lang="en-US" altLang="zh-TW" sz="1000">
                <a:solidFill>
                  <a:schemeClr val="bg1"/>
                </a:solidFill>
                <a:latin typeface="Arial" panose="020B0604020202020204" pitchFamily="34" charset="0"/>
                <a:ea typeface="微軟正黑體" panose="020B0604030504040204" pitchFamily="34" charset="-120"/>
                <a:sym typeface="Arial" panose="020B0604020202020204" pitchFamily="34" charset="0"/>
              </a:rPr>
              <a:t>https://www.qnap.com/zh-tw/app_center/</a:t>
            </a:r>
            <a:endParaRPr lang="zh-TW" altLang="en-US"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文字方塊 8">
            <a:extLst>
              <a:ext uri="{FF2B5EF4-FFF2-40B4-BE49-F238E27FC236}">
                <a16:creationId xmlns:a16="http://schemas.microsoft.com/office/drawing/2014/main" id="{967BEDC6-EC28-42F9-9809-938529B5A3BA}"/>
              </a:ext>
            </a:extLst>
          </p:cNvPr>
          <p:cNvSpPr txBox="1"/>
          <p:nvPr/>
        </p:nvSpPr>
        <p:spPr>
          <a:xfrm>
            <a:off x="6057150" y="2127285"/>
            <a:ext cx="2899604" cy="1871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0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QNAP APP Center includes various applications. You can install and expand multiple functions of the NAS on-demand. QNAP keeps developing products and seeks cooperation with related application software. We evolve every second, care about users' needs, and continuously try various forward-looking ideas. It is the only constant persistence of QNAP in the rapidly changing AI era. </a:t>
            </a:r>
          </a:p>
        </p:txBody>
      </p:sp>
      <p:pic>
        <p:nvPicPr>
          <p:cNvPr id="5" name="圖片 4">
            <a:extLst>
              <a:ext uri="{FF2B5EF4-FFF2-40B4-BE49-F238E27FC236}">
                <a16:creationId xmlns:a16="http://schemas.microsoft.com/office/drawing/2014/main" id="{4F45A150-39EC-41ED-A471-8E9AC977B9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6324" y="1316199"/>
            <a:ext cx="762331" cy="762331"/>
          </a:xfrm>
          <a:prstGeom prst="rect">
            <a:avLst/>
          </a:prstGeom>
        </p:spPr>
      </p:pic>
      <p:sp>
        <p:nvSpPr>
          <p:cNvPr id="12" name="文字方塊 11">
            <a:extLst>
              <a:ext uri="{FF2B5EF4-FFF2-40B4-BE49-F238E27FC236}">
                <a16:creationId xmlns:a16="http://schemas.microsoft.com/office/drawing/2014/main" id="{0270F3CB-5A33-896D-4F42-613686A6B56F}"/>
              </a:ext>
            </a:extLst>
          </p:cNvPr>
          <p:cNvSpPr txBox="1"/>
          <p:nvPr/>
        </p:nvSpPr>
        <p:spPr>
          <a:xfrm>
            <a:off x="6918135" y="1404136"/>
            <a:ext cx="2068099" cy="623312"/>
          </a:xfrm>
          <a:prstGeom prst="rect">
            <a:avLst/>
          </a:prstGeom>
          <a:noFill/>
        </p:spPr>
        <p:txBody>
          <a:bodyPr wrap="square">
            <a:spAutoFit/>
          </a:bodyPr>
          <a:lstStyle/>
          <a:p>
            <a:pPr marL="0" marR="0" lvl="0" indent="0" algn="l" defTabSz="914400" rtl="0" eaLnBrk="1" fontAlgn="auto" latinLnBrk="0" hangingPunct="1">
              <a:lnSpc>
                <a:spcPct val="130000"/>
              </a:lnSpc>
              <a:spcBef>
                <a:spcPts val="600"/>
              </a:spcBef>
              <a:spcAft>
                <a:spcPts val="0"/>
              </a:spcAft>
              <a:buClr>
                <a:srgbClr val="000000"/>
              </a:buClr>
              <a:buSzTx/>
              <a:buFont typeface="Arial"/>
              <a:buNone/>
              <a:tabLst/>
              <a:defRPr/>
            </a:pPr>
            <a:r>
              <a:rPr kumimoji="0" lang="en-US" altLang="zh-TW" sz="1400" b="1" i="0" u="none" strike="noStrike" kern="0" cap="none" spc="0" normalizeH="0" baseline="0" noProof="0">
                <a:ln>
                  <a:noFill/>
                </a:ln>
                <a:solidFill>
                  <a:srgbClr val="744922"/>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NAS functions beyond imagination</a:t>
            </a:r>
          </a:p>
        </p:txBody>
      </p:sp>
    </p:spTree>
    <p:extLst>
      <p:ext uri="{BB962C8B-B14F-4D97-AF65-F5344CB8AC3E}">
        <p14:creationId xmlns:p14="http://schemas.microsoft.com/office/powerpoint/2010/main" val="1005156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38A0CB-A91E-4446-A1D2-E3F0A4AB10B9}"/>
              </a:ext>
            </a:extLst>
          </p:cNvPr>
          <p:cNvSpPr>
            <a:spLocks noGrp="1"/>
          </p:cNvSpPr>
          <p:nvPr>
            <p:ph type="title" idx="4294967295"/>
          </p:nvPr>
        </p:nvSpPr>
        <p:spPr>
          <a:xfrm>
            <a:off x="1397743" y="348469"/>
            <a:ext cx="6704038" cy="641350"/>
          </a:xfrm>
          <a:prstGeom prst="rect">
            <a:avLst/>
          </a:prstGeom>
        </p:spPr>
        <p:txBody>
          <a:bodyPr>
            <a:noAutofit/>
          </a:bodyPr>
          <a:lstStyle/>
          <a:p>
            <a:r>
              <a:rPr lang="en-US" altLang="zh-TW" sz="3200" b="1">
                <a:solidFill>
                  <a:schemeClr val="tx1"/>
                </a:solidFill>
                <a:latin typeface="+mj-lt"/>
                <a:ea typeface="+mj-ea"/>
              </a:rPr>
              <a:t>Best silent storage product</a:t>
            </a:r>
            <a:endParaRPr lang="zh-TW" altLang="en-US" sz="3200" b="1">
              <a:solidFill>
                <a:schemeClr val="tx1"/>
              </a:solidFill>
              <a:latin typeface="+mj-lt"/>
              <a:ea typeface="+mj-ea"/>
            </a:endParaRPr>
          </a:p>
        </p:txBody>
      </p:sp>
      <p:sp>
        <p:nvSpPr>
          <p:cNvPr id="6" name="文字方塊 5">
            <a:extLst>
              <a:ext uri="{FF2B5EF4-FFF2-40B4-BE49-F238E27FC236}">
                <a16:creationId xmlns:a16="http://schemas.microsoft.com/office/drawing/2014/main" id="{AC2740BB-4518-497D-B378-37395FAF9A01}"/>
              </a:ext>
            </a:extLst>
          </p:cNvPr>
          <p:cNvSpPr txBox="1"/>
          <p:nvPr/>
        </p:nvSpPr>
        <p:spPr>
          <a:xfrm>
            <a:off x="625130" y="1149672"/>
            <a:ext cx="4880643" cy="415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800" b="1" err="1">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Fanless</a:t>
            </a:r>
            <a:r>
              <a:rPr lang="en-US" altLang="zh-TW" sz="1800" b="1">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rPr>
              <a:t> minimalist design</a:t>
            </a:r>
            <a:endParaRPr lang="zh-TW" sz="1800" b="1">
              <a:solidFill>
                <a:srgbClr val="DCB483"/>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2" name="圖形 11">
            <a:extLst>
              <a:ext uri="{FF2B5EF4-FFF2-40B4-BE49-F238E27FC236}">
                <a16:creationId xmlns:a16="http://schemas.microsoft.com/office/drawing/2014/main" id="{358541E7-2C0D-224D-54BD-468BE981ED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744" y="269819"/>
            <a:ext cx="720000" cy="720000"/>
          </a:xfrm>
          <a:prstGeom prst="rect">
            <a:avLst/>
          </a:prstGeom>
        </p:spPr>
      </p:pic>
      <p:sp>
        <p:nvSpPr>
          <p:cNvPr id="17" name="文字方塊 16">
            <a:extLst>
              <a:ext uri="{FF2B5EF4-FFF2-40B4-BE49-F238E27FC236}">
                <a16:creationId xmlns:a16="http://schemas.microsoft.com/office/drawing/2014/main" id="{F69095EE-C4AE-A16A-90F6-94F19C6B7A8D}"/>
              </a:ext>
            </a:extLst>
          </p:cNvPr>
          <p:cNvSpPr txBox="1"/>
          <p:nvPr/>
        </p:nvSpPr>
        <p:spPr>
          <a:xfrm>
            <a:off x="625130" y="1543905"/>
            <a:ext cx="3972914" cy="1267719"/>
          </a:xfrm>
          <a:prstGeom prst="rect">
            <a:avLst/>
          </a:prstGeom>
          <a:noFill/>
        </p:spPr>
        <p:txBody>
          <a:bodyPr wrap="square">
            <a:spAutoFit/>
          </a:bodyPr>
          <a:lstStyle/>
          <a:p>
            <a:pPr marL="0" marR="0" lvl="0" indent="0" algn="l" defTabSz="914400" rtl="0" eaLnBrk="1" fontAlgn="auto" latinLnBrk="0" hangingPunct="1">
              <a:lnSpc>
                <a:spcPct val="130000"/>
              </a:lnSpc>
              <a:spcBef>
                <a:spcPts val="600"/>
              </a:spcBef>
              <a:spcAft>
                <a:spcPts val="0"/>
              </a:spcAft>
              <a:buClr>
                <a:srgbClr val="000000"/>
              </a:buClr>
              <a:buSzTx/>
              <a:buFont typeface="Arial"/>
              <a:buNone/>
              <a:tabLst/>
              <a:defRPr/>
            </a:pPr>
            <a:r>
              <a:rPr kumimoji="0" lang="en-US" altLang="zh-TW" sz="1200" b="0" i="0" u="none" strike="noStrike" kern="0" cap="none" spc="0" normalizeH="0" baseline="0" noProof="0">
                <a:ln>
                  <a:noFill/>
                </a:ln>
                <a:solidFill>
                  <a:srgbClr val="FFFFFF"/>
                </a:solidFill>
                <a:effectLst/>
                <a:uLnTx/>
                <a:uFillTx/>
                <a:latin typeface="Arial"/>
                <a:ea typeface="微軟正黑體"/>
                <a:cs typeface="+mn-ea"/>
                <a:sym typeface="Arial" panose="020B0604020202020204" pitchFamily="34" charset="0"/>
              </a:rPr>
              <a:t>The TS-410E aluminum chassis has a </a:t>
            </a:r>
            <a:r>
              <a:rPr kumimoji="0" lang="en-US" altLang="zh-TW" sz="1200" b="0" i="0" u="none" strike="noStrike" kern="0" cap="none" spc="0" normalizeH="0" baseline="0" noProof="0" err="1">
                <a:ln>
                  <a:noFill/>
                </a:ln>
                <a:solidFill>
                  <a:srgbClr val="FFFFFF"/>
                </a:solidFill>
                <a:effectLst/>
                <a:uLnTx/>
                <a:uFillTx/>
                <a:latin typeface="Arial"/>
                <a:ea typeface="微軟正黑體"/>
                <a:cs typeface="+mn-ea"/>
                <a:sym typeface="Arial" panose="020B0604020202020204" pitchFamily="34" charset="0"/>
              </a:rPr>
              <a:t>fanless</a:t>
            </a:r>
            <a:r>
              <a:rPr kumimoji="0" lang="en-US" altLang="zh-TW" sz="1200" b="0" i="0" u="none" strike="noStrike" kern="0" cap="none" spc="0" normalizeH="0" baseline="0" noProof="0">
                <a:ln>
                  <a:noFill/>
                </a:ln>
                <a:solidFill>
                  <a:srgbClr val="FFFFFF"/>
                </a:solidFill>
                <a:effectLst/>
                <a:uLnTx/>
                <a:uFillTx/>
                <a:latin typeface="Arial"/>
                <a:ea typeface="微軟正黑體"/>
                <a:cs typeface="+mn-ea"/>
                <a:sym typeface="Arial" panose="020B0604020202020204" pitchFamily="34" charset="0"/>
              </a:rPr>
              <a:t> design, perfectly matching storage operations in sound-sensitive environments, such as recording studios that require silence. It can store precious audio files through ethernet from DAW(Digital Audio Workstation).</a:t>
            </a:r>
          </a:p>
        </p:txBody>
      </p:sp>
    </p:spTree>
    <p:extLst>
      <p:ext uri="{BB962C8B-B14F-4D97-AF65-F5344CB8AC3E}">
        <p14:creationId xmlns:p14="http://schemas.microsoft.com/office/powerpoint/2010/main" val="70335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A796CC06-31B6-4B0B-BA73-D8BD6A5F7CD7}"/>
              </a:ext>
            </a:extLst>
          </p:cNvPr>
          <p:cNvSpPr>
            <a:spLocks noGrp="1"/>
          </p:cNvSpPr>
          <p:nvPr>
            <p:ph type="title" idx="4294967295"/>
          </p:nvPr>
        </p:nvSpPr>
        <p:spPr>
          <a:xfrm>
            <a:off x="4957178" y="490477"/>
            <a:ext cx="3825875" cy="1169988"/>
          </a:xfrm>
        </p:spPr>
        <p:txBody>
          <a:bodyPr anchor="ctr"/>
          <a:lstStyle/>
          <a:p>
            <a:pPr algn="ctr"/>
            <a:r>
              <a:rPr lang="en-US" altLang="zh-TW" sz="3200" b="1" i="0">
                <a:solidFill>
                  <a:schemeClr val="tx2"/>
                </a:solidFill>
                <a:effectLst/>
                <a:latin typeface="Roboto" panose="02000000000000000000" pitchFamily="2" charset="0"/>
              </a:rPr>
              <a:t>Extended warranty up to 5 years</a:t>
            </a:r>
            <a:endParaRPr lang="zh-TW" altLang="en-US" sz="3200">
              <a:solidFill>
                <a:schemeClr val="tx2"/>
              </a:solidFill>
            </a:endParaRPr>
          </a:p>
        </p:txBody>
      </p:sp>
      <p:sp>
        <p:nvSpPr>
          <p:cNvPr id="2" name="文字方塊 1">
            <a:extLst>
              <a:ext uri="{FF2B5EF4-FFF2-40B4-BE49-F238E27FC236}">
                <a16:creationId xmlns:a16="http://schemas.microsoft.com/office/drawing/2014/main" id="{2DC07C66-17D9-4726-B821-9BC2869582CB}"/>
              </a:ext>
            </a:extLst>
          </p:cNvPr>
          <p:cNvSpPr txBox="1"/>
          <p:nvPr/>
        </p:nvSpPr>
        <p:spPr>
          <a:xfrm>
            <a:off x="5188423" y="1660465"/>
            <a:ext cx="3447577" cy="738664"/>
          </a:xfrm>
          <a:prstGeom prst="rect">
            <a:avLst/>
          </a:prstGeom>
          <a:noFill/>
        </p:spPr>
        <p:txBody>
          <a:bodyPr wrap="square" rtlCol="0">
            <a:spAutoFit/>
          </a:bodyPr>
          <a:lstStyle/>
          <a:p>
            <a:r>
              <a:rPr lang="en-US" altLang="zh-TW" sz="1050"/>
              <a:t>The TS-410E comes with a 3-year warranty. However, if you need a longer warranty period, you can purchase the QNAP Extended Warranty Service (QEWS) to stretch your warranty coverage to up to 5 years.</a:t>
            </a:r>
            <a:endParaRPr lang="zh-TW" altLang="en-US" sz="1050"/>
          </a:p>
        </p:txBody>
      </p:sp>
      <p:pic>
        <p:nvPicPr>
          <p:cNvPr id="4" name="圖形 3">
            <a:extLst>
              <a:ext uri="{FF2B5EF4-FFF2-40B4-BE49-F238E27FC236}">
                <a16:creationId xmlns:a16="http://schemas.microsoft.com/office/drawing/2014/main" id="{1D723517-69A0-6C36-F7A0-B901B4525D5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27317" y="2706522"/>
            <a:ext cx="1772274" cy="1607014"/>
          </a:xfrm>
          <a:prstGeom prst="rect">
            <a:avLst/>
          </a:prstGeom>
        </p:spPr>
      </p:pic>
    </p:spTree>
    <p:extLst>
      <p:ext uri="{BB962C8B-B14F-4D97-AF65-F5344CB8AC3E}">
        <p14:creationId xmlns:p14="http://schemas.microsoft.com/office/powerpoint/2010/main" val="3601119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hidden="1">
            <a:extLst>
              <a:ext uri="{FF2B5EF4-FFF2-40B4-BE49-F238E27FC236}">
                <a16:creationId xmlns:a16="http://schemas.microsoft.com/office/drawing/2014/main" id="{5E701EB4-70F0-4363-A75B-9AEAF5FFC3ED}"/>
              </a:ext>
            </a:extLst>
          </p:cNvPr>
          <p:cNvSpPr/>
          <p:nvPr/>
        </p:nvSpPr>
        <p:spPr>
          <a:xfrm>
            <a:off x="3614366" y="-792624"/>
            <a:ext cx="3443591" cy="2169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t>TS-873AeU</a:t>
            </a:r>
            <a:r>
              <a:rPr lang="zh-TW" altLang="en-US"/>
              <a:t>系列</a:t>
            </a:r>
            <a:endParaRPr lang="en-US" altLang="zh-TW"/>
          </a:p>
          <a:p>
            <a:pPr algn="ctr"/>
            <a:r>
              <a:rPr lang="zh-TW" altLang="en-US"/>
              <a:t>輕量</a:t>
            </a:r>
            <a:r>
              <a:rPr lang="en-US" altLang="zh-TW"/>
              <a:t>2U</a:t>
            </a:r>
            <a:r>
              <a:rPr lang="zh-TW" altLang="en-US"/>
              <a:t>短機身機架型</a:t>
            </a:r>
            <a:r>
              <a:rPr lang="en-US" altLang="zh-TW"/>
              <a:t>NAS</a:t>
            </a:r>
            <a:r>
              <a:rPr lang="zh-TW" altLang="en-US"/>
              <a:t>的唯一選擇</a:t>
            </a:r>
          </a:p>
        </p:txBody>
      </p:sp>
    </p:spTree>
    <p:extLst>
      <p:ext uri="{BB962C8B-B14F-4D97-AF65-F5344CB8AC3E}">
        <p14:creationId xmlns:p14="http://schemas.microsoft.com/office/powerpoint/2010/main" val="765402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AE57873-2CE3-46C1-9B7C-9D26DE397128}"/>
              </a:ext>
            </a:extLst>
          </p:cNvPr>
          <p:cNvSpPr>
            <a:spLocks noGrp="1"/>
          </p:cNvSpPr>
          <p:nvPr>
            <p:ph type="title" idx="4294967295"/>
          </p:nvPr>
        </p:nvSpPr>
        <p:spPr>
          <a:xfrm>
            <a:off x="117987" y="186185"/>
            <a:ext cx="9026013" cy="641350"/>
          </a:xfrm>
          <a:prstGeom prst="rect">
            <a:avLst/>
          </a:prstGeom>
        </p:spPr>
        <p:txBody>
          <a:bodyPr>
            <a:noAutofit/>
          </a:bodyPr>
          <a:lstStyle/>
          <a:p>
            <a:r>
              <a:rPr lang="en-US" altLang="zh-TW" sz="2800" b="1">
                <a:latin typeface="+mj-lt"/>
              </a:rPr>
              <a:t>Silent NAS </a:t>
            </a:r>
            <a:r>
              <a:rPr lang="en-US" altLang="zh-TW" sz="2000" b="1">
                <a:latin typeface="+mj-lt"/>
              </a:rPr>
              <a:t>for installation in sound-sensitive office environments</a:t>
            </a:r>
            <a:endParaRPr lang="zh-TW" altLang="en-US" sz="2000" b="1">
              <a:latin typeface="+mj-lt"/>
            </a:endParaRPr>
          </a:p>
        </p:txBody>
      </p:sp>
      <p:sp>
        <p:nvSpPr>
          <p:cNvPr id="6" name="文字方塊 5">
            <a:extLst>
              <a:ext uri="{FF2B5EF4-FFF2-40B4-BE49-F238E27FC236}">
                <a16:creationId xmlns:a16="http://schemas.microsoft.com/office/drawing/2014/main" id="{1E15EF24-2F60-4352-8A74-947B56564E84}"/>
              </a:ext>
            </a:extLst>
          </p:cNvPr>
          <p:cNvSpPr txBox="1"/>
          <p:nvPr/>
        </p:nvSpPr>
        <p:spPr>
          <a:xfrm>
            <a:off x="173472" y="667872"/>
            <a:ext cx="7079704" cy="414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US" altLang="zh-TW" sz="18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rPr>
              <a:t>First choice for data storage in sound-sensitive environments</a:t>
            </a:r>
            <a:endParaRPr lang="zh-TW" sz="1800" b="1">
              <a:solidFill>
                <a:srgbClr val="744922"/>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 name="文字方塊 6">
            <a:extLst>
              <a:ext uri="{FF2B5EF4-FFF2-40B4-BE49-F238E27FC236}">
                <a16:creationId xmlns:a16="http://schemas.microsoft.com/office/drawing/2014/main" id="{36DD70DA-6A33-49C9-FF47-796AD9C80C9C}"/>
              </a:ext>
            </a:extLst>
          </p:cNvPr>
          <p:cNvSpPr txBox="1"/>
          <p:nvPr/>
        </p:nvSpPr>
        <p:spPr>
          <a:xfrm>
            <a:off x="173471" y="1019961"/>
            <a:ext cx="7477967" cy="738664"/>
          </a:xfrm>
          <a:prstGeom prst="rect">
            <a:avLst/>
          </a:prstGeom>
          <a:noFill/>
        </p:spPr>
        <p:txBody>
          <a:bodyPr wrap="square">
            <a:spAutoFit/>
          </a:bodyPr>
          <a:lstStyle/>
          <a:p>
            <a:r>
              <a:rPr lang="en-US" altLang="zh-TW"/>
              <a:t>Set up TS-410E in the office for data backup and storage, which no longer have to endure the fan noise of general NAS. QNAP offers a better economical option than expensive soundproofed cabins in space-constrained and sound-sensitive environments.</a:t>
            </a:r>
            <a:endParaRPr lang="zh-TW" altLang="en-US"/>
          </a:p>
        </p:txBody>
      </p:sp>
      <p:pic>
        <p:nvPicPr>
          <p:cNvPr id="11" name="圖片 10">
            <a:extLst>
              <a:ext uri="{FF2B5EF4-FFF2-40B4-BE49-F238E27FC236}">
                <a16:creationId xmlns:a16="http://schemas.microsoft.com/office/drawing/2014/main" id="{278D500B-79BF-0927-5507-4D1CBD6F3C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508"/>
          <a:stretch/>
        </p:blipFill>
        <p:spPr>
          <a:xfrm>
            <a:off x="6344044" y="1862113"/>
            <a:ext cx="2490951" cy="3190004"/>
          </a:xfrm>
          <a:prstGeom prst="rect">
            <a:avLst/>
          </a:prstGeom>
          <a:effectLst>
            <a:outerShdw blurRad="101600" dist="38100" dir="3000000" algn="t" rotWithShape="0">
              <a:prstClr val="black">
                <a:alpha val="45000"/>
              </a:prstClr>
            </a:outerShdw>
          </a:effectLst>
        </p:spPr>
      </p:pic>
    </p:spTree>
    <p:extLst>
      <p:ext uri="{BB962C8B-B14F-4D97-AF65-F5344CB8AC3E}">
        <p14:creationId xmlns:p14="http://schemas.microsoft.com/office/powerpoint/2010/main" val="2082072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05CC93-E69B-4BA6-8F98-01814D3C38E4}"/>
              </a:ext>
            </a:extLst>
          </p:cNvPr>
          <p:cNvSpPr>
            <a:spLocks noGrp="1"/>
          </p:cNvSpPr>
          <p:nvPr>
            <p:ph type="title" idx="4294967295"/>
          </p:nvPr>
        </p:nvSpPr>
        <p:spPr>
          <a:xfrm>
            <a:off x="323133" y="182563"/>
            <a:ext cx="7659687" cy="641350"/>
          </a:xfrm>
          <a:prstGeom prst="rect">
            <a:avLst/>
          </a:prstGeom>
        </p:spPr>
        <p:txBody>
          <a:bodyPr/>
          <a:lstStyle/>
          <a:p>
            <a:r>
              <a:rPr lang="en-US" altLang="zh-TW" sz="3200" b="1">
                <a:latin typeface="+mj-lt"/>
              </a:rPr>
              <a:t>Compact chassis with anti-skid stands</a:t>
            </a:r>
            <a:endParaRPr lang="zh-TW" altLang="en-US" sz="3200" b="1">
              <a:latin typeface="+mj-lt"/>
            </a:endParaRPr>
          </a:p>
        </p:txBody>
      </p:sp>
      <p:sp>
        <p:nvSpPr>
          <p:cNvPr id="5" name="Google Shape;298;p34">
            <a:extLst>
              <a:ext uri="{FF2B5EF4-FFF2-40B4-BE49-F238E27FC236}">
                <a16:creationId xmlns:a16="http://schemas.microsoft.com/office/drawing/2014/main" id="{761363AA-CE31-47FE-91FA-1AD34AB68ED0}"/>
              </a:ext>
            </a:extLst>
          </p:cNvPr>
          <p:cNvSpPr txBox="1">
            <a:spLocks/>
          </p:cNvSpPr>
          <p:nvPr/>
        </p:nvSpPr>
        <p:spPr>
          <a:xfrm>
            <a:off x="323133" y="629984"/>
            <a:ext cx="2345736" cy="4362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a:solidFill>
                  <a:srgbClr val="744922"/>
                </a:solidFill>
                <a:latin typeface="Arial"/>
                <a:ea typeface="微軟正黑體"/>
                <a:cs typeface="+mn-ea"/>
                <a:sym typeface="Arial" panose="020B0604020202020204" pitchFamily="34" charset="0"/>
              </a:rPr>
              <a:t>Anti-skid stands</a:t>
            </a:r>
          </a:p>
        </p:txBody>
      </p:sp>
      <p:sp>
        <p:nvSpPr>
          <p:cNvPr id="6" name="Google Shape;298;p34">
            <a:extLst>
              <a:ext uri="{FF2B5EF4-FFF2-40B4-BE49-F238E27FC236}">
                <a16:creationId xmlns:a16="http://schemas.microsoft.com/office/drawing/2014/main" id="{CD0C0851-6F83-42A7-BED2-1E6E5588CB7A}"/>
              </a:ext>
            </a:extLst>
          </p:cNvPr>
          <p:cNvSpPr txBox="1">
            <a:spLocks/>
          </p:cNvSpPr>
          <p:nvPr/>
        </p:nvSpPr>
        <p:spPr>
          <a:xfrm>
            <a:off x="323133" y="935794"/>
            <a:ext cx="7628171" cy="6421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20000"/>
              </a:lnSpc>
              <a:buClr>
                <a:srgbClr val="F4D088"/>
              </a:buClr>
              <a:buSzPct val="100000"/>
              <a:buNone/>
            </a:pPr>
            <a:r>
              <a:rPr lang="en-US" altLang="zh-TW">
                <a:solidFill>
                  <a:srgbClr val="1E1E1F"/>
                </a:solidFill>
                <a:latin typeface="Arial"/>
                <a:ea typeface="微軟正黑體"/>
                <a:cs typeface="+mn-ea"/>
                <a:sym typeface="Arial" panose="020B0604020202020204" pitchFamily="34" charset="0"/>
              </a:rPr>
              <a:t>The special vertical stands with anti-skid rubber can be placed on the desktop without taking up space so that the desktop space can be effective. Moreover, its compact chassis can place anywhere in the office.</a:t>
            </a:r>
            <a:endParaRPr lang="en-US" altLang="zh-TW" sz="1200">
              <a:solidFill>
                <a:srgbClr val="1E1E1F"/>
              </a:solidFill>
              <a:latin typeface="Arial"/>
              <a:ea typeface="微軟正黑體"/>
              <a:cs typeface="+mn-ea"/>
              <a:sym typeface="Arial" panose="020B0604020202020204" pitchFamily="34" charset="0"/>
            </a:endParaRPr>
          </a:p>
        </p:txBody>
      </p:sp>
      <p:grpSp>
        <p:nvGrpSpPr>
          <p:cNvPr id="3" name="群組 2">
            <a:extLst>
              <a:ext uri="{FF2B5EF4-FFF2-40B4-BE49-F238E27FC236}">
                <a16:creationId xmlns:a16="http://schemas.microsoft.com/office/drawing/2014/main" id="{FA3D416B-9876-00AC-40D8-1FD1387ED394}"/>
              </a:ext>
            </a:extLst>
          </p:cNvPr>
          <p:cNvGrpSpPr/>
          <p:nvPr/>
        </p:nvGrpSpPr>
        <p:grpSpPr>
          <a:xfrm>
            <a:off x="3240157" y="3397677"/>
            <a:ext cx="1615293" cy="1279490"/>
            <a:chOff x="3086296" y="3318933"/>
            <a:chExt cx="1936131" cy="1533629"/>
          </a:xfrm>
        </p:grpSpPr>
        <p:pic>
          <p:nvPicPr>
            <p:cNvPr id="7" name="圖片 6" descr="一張含有 黑暗 的圖片&#10;&#10;自動產生的描述">
              <a:extLst>
                <a:ext uri="{FF2B5EF4-FFF2-40B4-BE49-F238E27FC236}">
                  <a16:creationId xmlns:a16="http://schemas.microsoft.com/office/drawing/2014/main" id="{0322A181-E5ED-580E-8067-8B19F982C03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22452" b="79487" l="18984" r="78633">
                          <a14:foregroundMark x1="18984" y1="73609" x2="20547" y2="62914"/>
                          <a14:foregroundMark x1="20547" y1="73233" x2="24688" y2="53784"/>
                        </a14:backgroundRemoval>
                      </a14:imgEffect>
                    </a14:imgLayer>
                  </a14:imgProps>
                </a:ext>
                <a:ext uri="{28A0092B-C50C-407E-A947-70E740481C1C}">
                  <a14:useLocalDpi xmlns:a14="http://schemas.microsoft.com/office/drawing/2010/main"/>
                </a:ext>
              </a:extLst>
            </a:blip>
            <a:srcRect l="12345" t="15336" r="43512" b="13380"/>
            <a:stretch/>
          </p:blipFill>
          <p:spPr>
            <a:xfrm>
              <a:off x="3918313" y="3318933"/>
              <a:ext cx="1104114" cy="1113682"/>
            </a:xfrm>
            <a:prstGeom prst="rect">
              <a:avLst/>
            </a:prstGeom>
            <a:effectLst>
              <a:outerShdw blurRad="50800" dist="38100" dir="2700000" algn="tl" rotWithShape="0">
                <a:prstClr val="black">
                  <a:alpha val="40000"/>
                </a:prstClr>
              </a:outerShdw>
            </a:effectLst>
          </p:spPr>
        </p:pic>
        <p:pic>
          <p:nvPicPr>
            <p:cNvPr id="11" name="圖片 10" descr="一張含有 黑暗 的圖片&#10;&#10;自動產生的描述">
              <a:extLst>
                <a:ext uri="{FF2B5EF4-FFF2-40B4-BE49-F238E27FC236}">
                  <a16:creationId xmlns:a16="http://schemas.microsoft.com/office/drawing/2014/main" id="{5E429192-A8B9-4F72-9C36-140FE0B68FA8}"/>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22452" b="79487" l="18984" r="78633">
                          <a14:foregroundMark x1="18984" y1="73609" x2="20547" y2="62914"/>
                          <a14:foregroundMark x1="20547" y1="73233" x2="24688" y2="53784"/>
                        </a14:backgroundRemoval>
                      </a14:imgEffect>
                    </a14:imgLayer>
                  </a14:imgProps>
                </a:ext>
                <a:ext uri="{28A0092B-C50C-407E-A947-70E740481C1C}">
                  <a14:useLocalDpi xmlns:a14="http://schemas.microsoft.com/office/drawing/2010/main"/>
                </a:ext>
              </a:extLst>
            </a:blip>
            <a:srcRect l="12345" t="15336" r="43512" b="13380"/>
            <a:stretch/>
          </p:blipFill>
          <p:spPr>
            <a:xfrm>
              <a:off x="3086296" y="3610185"/>
              <a:ext cx="1231703" cy="1242377"/>
            </a:xfrm>
            <a:prstGeom prst="rect">
              <a:avLst/>
            </a:prstGeom>
            <a:effectLst>
              <a:outerShdw blurRad="50800" dist="38100" dir="2700000" algn="tl" rotWithShape="0">
                <a:prstClr val="black">
                  <a:alpha val="40000"/>
                </a:prstClr>
              </a:outerShdw>
            </a:effectLst>
          </p:spPr>
        </p:pic>
      </p:grpSp>
      <p:sp>
        <p:nvSpPr>
          <p:cNvPr id="4" name="矩形 3">
            <a:extLst>
              <a:ext uri="{FF2B5EF4-FFF2-40B4-BE49-F238E27FC236}">
                <a16:creationId xmlns:a16="http://schemas.microsoft.com/office/drawing/2014/main" id="{11594A96-544A-AB85-3475-4B2A1D788B09}"/>
              </a:ext>
            </a:extLst>
          </p:cNvPr>
          <p:cNvSpPr/>
          <p:nvPr/>
        </p:nvSpPr>
        <p:spPr>
          <a:xfrm>
            <a:off x="3100367" y="4677167"/>
            <a:ext cx="3349594" cy="317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a:t>Equipped vertical anti-skid stand in the pack.</a:t>
            </a:r>
            <a:endParaRPr lang="zh-TW" altLang="en-US" sz="1200"/>
          </a:p>
        </p:txBody>
      </p:sp>
    </p:spTree>
    <p:extLst>
      <p:ext uri="{BB962C8B-B14F-4D97-AF65-F5344CB8AC3E}">
        <p14:creationId xmlns:p14="http://schemas.microsoft.com/office/powerpoint/2010/main" val="4049240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11">
            <a:extLst>
              <a:ext uri="{FF2B5EF4-FFF2-40B4-BE49-F238E27FC236}">
                <a16:creationId xmlns:a16="http://schemas.microsoft.com/office/drawing/2014/main" id="{94D1749E-79B1-9684-3FA8-DC0DCEB3BAA3}"/>
              </a:ext>
            </a:extLst>
          </p:cNvPr>
          <p:cNvGraphicFramePr>
            <a:graphicFrameLocks noGrp="1"/>
          </p:cNvGraphicFramePr>
          <p:nvPr>
            <p:extLst>
              <p:ext uri="{D42A27DB-BD31-4B8C-83A1-F6EECF244321}">
                <p14:modId xmlns:p14="http://schemas.microsoft.com/office/powerpoint/2010/main" val="159301616"/>
              </p:ext>
            </p:extLst>
          </p:nvPr>
        </p:nvGraphicFramePr>
        <p:xfrm>
          <a:off x="647515" y="1684511"/>
          <a:ext cx="7615652" cy="2810123"/>
        </p:xfrm>
        <a:graphic>
          <a:graphicData uri="http://schemas.openxmlformats.org/drawingml/2006/table">
            <a:tbl>
              <a:tblPr firstRow="1" bandRow="1">
                <a:tableStyleId>{D0BF7A1E-03C8-4742-A8C7-EF760988A68B}</a:tableStyleId>
              </a:tblPr>
              <a:tblGrid>
                <a:gridCol w="1903913">
                  <a:extLst>
                    <a:ext uri="{9D8B030D-6E8A-4147-A177-3AD203B41FA5}">
                      <a16:colId xmlns:a16="http://schemas.microsoft.com/office/drawing/2014/main" val="1251386558"/>
                    </a:ext>
                  </a:extLst>
                </a:gridCol>
                <a:gridCol w="1903913">
                  <a:extLst>
                    <a:ext uri="{9D8B030D-6E8A-4147-A177-3AD203B41FA5}">
                      <a16:colId xmlns:a16="http://schemas.microsoft.com/office/drawing/2014/main" val="1170227385"/>
                    </a:ext>
                  </a:extLst>
                </a:gridCol>
                <a:gridCol w="1903913">
                  <a:extLst>
                    <a:ext uri="{9D8B030D-6E8A-4147-A177-3AD203B41FA5}">
                      <a16:colId xmlns:a16="http://schemas.microsoft.com/office/drawing/2014/main" val="2839552792"/>
                    </a:ext>
                  </a:extLst>
                </a:gridCol>
                <a:gridCol w="1903913">
                  <a:extLst>
                    <a:ext uri="{9D8B030D-6E8A-4147-A177-3AD203B41FA5}">
                      <a16:colId xmlns:a16="http://schemas.microsoft.com/office/drawing/2014/main" val="3083579085"/>
                    </a:ext>
                  </a:extLst>
                </a:gridCol>
              </a:tblGrid>
              <a:tr h="169760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2.5 GbE NAS</a:t>
                      </a:r>
                      <a:endParaRPr lang="zh-TW" altLang="zh-TW" sz="1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b">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90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HS-264</a:t>
                      </a:r>
                      <a:endParaRPr lang="zh-TW" altLang="zh-TW" sz="1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b">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90000"/>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TBS-464</a:t>
                      </a:r>
                      <a:endParaRPr lang="zh-TW" altLang="zh-TW" sz="1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anchor="b">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90000"/>
                        <a:alpha val="50000"/>
                      </a:schemeClr>
                    </a:solidFill>
                  </a:tcPr>
                </a:tc>
                <a:tc>
                  <a:txBody>
                    <a:bodyPr/>
                    <a:lstStyle/>
                    <a:p>
                      <a:pPr algn="ctr"/>
                      <a:r>
                        <a:rPr lang="en-US" altLang="zh-TW" sz="1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TS-410E</a:t>
                      </a:r>
                      <a:endParaRPr lang="zh-TW" altLang="en-US"/>
                    </a:p>
                  </a:txBody>
                  <a:tcPr anchor="b">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90000"/>
                        <a:alpha val="50000"/>
                      </a:schemeClr>
                    </a:solidFill>
                  </a:tcPr>
                </a:tc>
                <a:extLst>
                  <a:ext uri="{0D108BD9-81ED-4DB2-BD59-A6C34878D82A}">
                    <a16:rowId xmlns:a16="http://schemas.microsoft.com/office/drawing/2014/main" val="1273727453"/>
                  </a:ext>
                </a:extLst>
              </a:tr>
              <a:tr h="370840">
                <a:tc>
                  <a:txBody>
                    <a:bodyPr/>
                    <a:lstStyle/>
                    <a:p>
                      <a:pPr algn="ctr"/>
                      <a:r>
                        <a:rPr lang="en-US" altLang="zh-TW"/>
                        <a:t>Noise</a:t>
                      </a:r>
                      <a:endParaRPr lang="zh-TW" altLang="en-US"/>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altLang="zh-TW"/>
                        <a:t>Good</a:t>
                      </a:r>
                      <a:endParaRPr lang="zh-TW" altLang="en-US"/>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altLang="zh-TW"/>
                        <a:t>Better</a:t>
                      </a:r>
                      <a:endParaRPr lang="zh-TW" altLang="en-US"/>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altLang="zh-TW"/>
                        <a:t>Best (noiselessness)</a:t>
                      </a:r>
                      <a:endParaRPr lang="zh-TW" altLang="en-US"/>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891372668"/>
                  </a:ext>
                </a:extLst>
              </a:tr>
              <a:tr h="370840">
                <a:tc>
                  <a:txBody>
                    <a:bodyPr/>
                    <a:lstStyle/>
                    <a:p>
                      <a:pPr algn="ctr"/>
                      <a:r>
                        <a:rPr lang="en-US" altLang="zh-TW"/>
                        <a:t>Capacity</a:t>
                      </a:r>
                      <a:endParaRPr lang="zh-TW" altLang="en-US"/>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altLang="zh-TW"/>
                        <a:t>Biggest</a:t>
                      </a:r>
                      <a:endParaRPr lang="zh-TW" altLang="en-US"/>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altLang="zh-TW"/>
                        <a:t>Mid</a:t>
                      </a:r>
                      <a:endParaRPr lang="zh-TW" altLang="en-US"/>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altLang="zh-TW"/>
                        <a:t>Big</a:t>
                      </a:r>
                      <a:endParaRPr lang="zh-TW" altLang="en-US"/>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326790194"/>
                  </a:ext>
                </a:extLst>
              </a:tr>
              <a:tr h="370840">
                <a:tc>
                  <a:txBody>
                    <a:bodyPr/>
                    <a:lstStyle/>
                    <a:p>
                      <a:pPr algn="ctr"/>
                      <a:r>
                        <a:rPr lang="en-US" altLang="zh-TW"/>
                        <a:t>Size</a:t>
                      </a:r>
                      <a:endParaRPr lang="zh-TW" altLang="en-US"/>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altLang="zh-TW"/>
                        <a:t>Thin</a:t>
                      </a:r>
                      <a:endParaRPr lang="zh-TW" altLang="en-US"/>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altLang="zh-TW"/>
                        <a:t>Thinnest</a:t>
                      </a:r>
                      <a:endParaRPr lang="zh-TW" altLang="en-US"/>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a:r>
                        <a:rPr lang="en-US" altLang="zh-TW"/>
                        <a:t>Compact and vertical</a:t>
                      </a:r>
                      <a:endParaRPr lang="zh-TW" altLang="en-US"/>
                    </a:p>
                  </a:txBody>
                  <a:tcP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436801075"/>
                  </a:ext>
                </a:extLst>
              </a:tr>
            </a:tbl>
          </a:graphicData>
        </a:graphic>
      </p:graphicFrame>
      <p:sp>
        <p:nvSpPr>
          <p:cNvPr id="2" name="標題 1">
            <a:extLst>
              <a:ext uri="{FF2B5EF4-FFF2-40B4-BE49-F238E27FC236}">
                <a16:creationId xmlns:a16="http://schemas.microsoft.com/office/drawing/2014/main" id="{BDAFE242-E9B7-4B83-9D96-E0B0410432BD}"/>
              </a:ext>
            </a:extLst>
          </p:cNvPr>
          <p:cNvSpPr>
            <a:spLocks noGrp="1"/>
          </p:cNvSpPr>
          <p:nvPr>
            <p:ph type="title"/>
          </p:nvPr>
        </p:nvSpPr>
        <p:spPr>
          <a:xfrm>
            <a:off x="157766" y="72027"/>
            <a:ext cx="8833240" cy="642167"/>
          </a:xfrm>
        </p:spPr>
        <p:txBody>
          <a:bodyPr/>
          <a:lstStyle/>
          <a:p>
            <a:r>
              <a:rPr lang="en-US" altLang="zh-TW" sz="2400">
                <a:latin typeface="Arial"/>
                <a:ea typeface="微軟正黑體"/>
                <a:cs typeface="+mn-ea"/>
                <a:sym typeface="Arial" panose="020B0604020202020204" pitchFamily="34" charset="0"/>
              </a:rPr>
              <a:t>How to Choose a Desktop Dual 2.5 GbE Low Noise NAS</a:t>
            </a:r>
            <a:endParaRPr lang="zh-TW" altLang="en-US" sz="2400">
              <a:latin typeface="Arial"/>
              <a:ea typeface="微軟正黑體"/>
              <a:cs typeface="+mn-ea"/>
              <a:sym typeface="Arial" panose="020B0604020202020204" pitchFamily="34" charset="0"/>
            </a:endParaRPr>
          </a:p>
        </p:txBody>
      </p:sp>
      <p:pic>
        <p:nvPicPr>
          <p:cNvPr id="5" name="圖片 4" descr="一張含有 文字, 電子用品, 室內, 投影機 的圖片&#10;&#10;自動產生的描述">
            <a:extLst>
              <a:ext uri="{FF2B5EF4-FFF2-40B4-BE49-F238E27FC236}">
                <a16:creationId xmlns:a16="http://schemas.microsoft.com/office/drawing/2014/main" id="{6A14CC4A-770E-944F-4401-95A042D0B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972792"/>
            <a:ext cx="1571602" cy="1013460"/>
          </a:xfrm>
          <a:prstGeom prst="rect">
            <a:avLst/>
          </a:prstGeom>
        </p:spPr>
      </p:pic>
      <p:pic>
        <p:nvPicPr>
          <p:cNvPr id="7" name="圖片 6" descr="一張含有 文字, 電子用品, 室內, 投影機 的圖片&#10;&#10;自動產生的描述">
            <a:extLst>
              <a:ext uri="{FF2B5EF4-FFF2-40B4-BE49-F238E27FC236}">
                <a16:creationId xmlns:a16="http://schemas.microsoft.com/office/drawing/2014/main" id="{486847B2-CDD4-4D32-C1B0-5824EE23CD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2436" y="1999800"/>
            <a:ext cx="1487837" cy="959443"/>
          </a:xfrm>
          <a:prstGeom prst="rect">
            <a:avLst/>
          </a:prstGeom>
        </p:spPr>
      </p:pic>
      <p:pic>
        <p:nvPicPr>
          <p:cNvPr id="9" name="圖片 8">
            <a:extLst>
              <a:ext uri="{FF2B5EF4-FFF2-40B4-BE49-F238E27FC236}">
                <a16:creationId xmlns:a16="http://schemas.microsoft.com/office/drawing/2014/main" id="{4C982ABD-2921-9022-27E8-D95617F4C58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215852" y="1754920"/>
            <a:ext cx="2149119" cy="1386122"/>
          </a:xfrm>
          <a:prstGeom prst="rect">
            <a:avLst/>
          </a:prstGeom>
        </p:spPr>
      </p:pic>
      <p:sp>
        <p:nvSpPr>
          <p:cNvPr id="25" name="文字方塊 24">
            <a:extLst>
              <a:ext uri="{FF2B5EF4-FFF2-40B4-BE49-F238E27FC236}">
                <a16:creationId xmlns:a16="http://schemas.microsoft.com/office/drawing/2014/main" id="{E4467336-68DC-7C93-FE35-4A1924FA11EC}"/>
              </a:ext>
            </a:extLst>
          </p:cNvPr>
          <p:cNvSpPr txBox="1"/>
          <p:nvPr/>
        </p:nvSpPr>
        <p:spPr>
          <a:xfrm>
            <a:off x="157657" y="593626"/>
            <a:ext cx="8375538" cy="910699"/>
          </a:xfrm>
          <a:prstGeom prst="rect">
            <a:avLst/>
          </a:prstGeom>
          <a:noFill/>
        </p:spPr>
        <p:txBody>
          <a:bodyPr wrap="square">
            <a:spAutoFit/>
          </a:bodyPr>
          <a:lstStyle/>
          <a:p>
            <a:pPr>
              <a:lnSpc>
                <a:spcPct val="130000"/>
              </a:lnSpc>
              <a:spcBef>
                <a:spcPts val="600"/>
              </a:spcBef>
            </a:pPr>
            <a:r>
              <a:rPr lang="en-US" altLang="zh-TW" sz="105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QNAP provides three desktop low-noise NAS supporting dual-port 2.5GbE for customers. This time, the main recommendation is the new TS-410E, which supports 2.5-inch SSD and has a </a:t>
            </a:r>
            <a:r>
              <a:rPr lang="en-US" altLang="zh-TW" sz="1050" err="1">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fanless</a:t>
            </a:r>
            <a:r>
              <a:rPr lang="en-US" altLang="zh-TW" sz="105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 design, especially suitable for sound-sensitive NAS surroundings. The HS-264 is also a </a:t>
            </a:r>
            <a:r>
              <a:rPr lang="en-US" altLang="zh-TW" sz="1050" err="1">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fanless</a:t>
            </a:r>
            <a:r>
              <a:rPr lang="en-US" altLang="zh-TW" sz="105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 design, and users usually choose this model because it supports 3.5-inch large-capacity hard drives. Finally, TBS-464 supports PCIe </a:t>
            </a:r>
            <a:r>
              <a:rPr lang="en-US" altLang="zh-TW" sz="1050" err="1">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NVMe</a:t>
            </a:r>
            <a:r>
              <a:rPr lang="en-US" altLang="zh-TW" sz="105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 SSD and has the highest drives access performance and the thinnest size.</a:t>
            </a:r>
            <a:endParaRPr lang="zh-TW" altLang="zh-TW" sz="8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2" name="群組 11">
            <a:extLst>
              <a:ext uri="{FF2B5EF4-FFF2-40B4-BE49-F238E27FC236}">
                <a16:creationId xmlns:a16="http://schemas.microsoft.com/office/drawing/2014/main" id="{5F2B3E7C-4F33-127A-D01F-0C08BE2E5EE9}"/>
              </a:ext>
            </a:extLst>
          </p:cNvPr>
          <p:cNvGrpSpPr/>
          <p:nvPr/>
        </p:nvGrpSpPr>
        <p:grpSpPr>
          <a:xfrm rot="999230">
            <a:off x="7765054" y="1425150"/>
            <a:ext cx="1148671" cy="927565"/>
            <a:chOff x="8163200" y="1243746"/>
            <a:chExt cx="1148671" cy="927565"/>
          </a:xfrm>
        </p:grpSpPr>
        <p:pic>
          <p:nvPicPr>
            <p:cNvPr id="6" name="圖形 5">
              <a:extLst>
                <a:ext uri="{FF2B5EF4-FFF2-40B4-BE49-F238E27FC236}">
                  <a16:creationId xmlns:a16="http://schemas.microsoft.com/office/drawing/2014/main" id="{D5C1F96E-B8CA-C858-999B-63198BB82DF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307200">
              <a:off x="8163200" y="1243746"/>
              <a:ext cx="1148671" cy="927565"/>
            </a:xfrm>
            <a:prstGeom prst="rect">
              <a:avLst/>
            </a:prstGeom>
          </p:spPr>
        </p:pic>
        <p:sp>
          <p:nvSpPr>
            <p:cNvPr id="8" name="文字方塊 7">
              <a:extLst>
                <a:ext uri="{FF2B5EF4-FFF2-40B4-BE49-F238E27FC236}">
                  <a16:creationId xmlns:a16="http://schemas.microsoft.com/office/drawing/2014/main" id="{E3C7AF1E-A4CA-B61A-46D3-1E5A892C0E22}"/>
                </a:ext>
              </a:extLst>
            </p:cNvPr>
            <p:cNvSpPr txBox="1"/>
            <p:nvPr/>
          </p:nvSpPr>
          <p:spPr>
            <a:xfrm>
              <a:off x="8389196" y="1401776"/>
              <a:ext cx="778410" cy="400110"/>
            </a:xfrm>
            <a:prstGeom prst="rect">
              <a:avLst/>
            </a:prstGeom>
            <a:noFill/>
          </p:spPr>
          <p:txBody>
            <a:bodyPr wrap="square" rtlCol="0">
              <a:spAutoFit/>
            </a:bodyPr>
            <a:lstStyle/>
            <a:p>
              <a:pPr algn="ctr"/>
              <a:r>
                <a:rPr lang="en-US" altLang="zh-TW" sz="2000" b="1">
                  <a:solidFill>
                    <a:schemeClr val="bg1"/>
                  </a:solidFill>
                </a:rPr>
                <a:t>NEW</a:t>
              </a:r>
              <a:endParaRPr lang="zh-TW" altLang="en-US" sz="2000" b="1">
                <a:solidFill>
                  <a:schemeClr val="bg1"/>
                </a:solidFill>
              </a:endParaRPr>
            </a:p>
          </p:txBody>
        </p:sp>
      </p:grpSp>
      <p:pic>
        <p:nvPicPr>
          <p:cNvPr id="28" name="圖形 27">
            <a:extLst>
              <a:ext uri="{FF2B5EF4-FFF2-40B4-BE49-F238E27FC236}">
                <a16:creationId xmlns:a16="http://schemas.microsoft.com/office/drawing/2014/main" id="{6037F43A-44D0-91CA-EBEF-D3BD6C1ADEE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854224" y="3574445"/>
            <a:ext cx="424922" cy="458152"/>
          </a:xfrm>
          <a:prstGeom prst="rect">
            <a:avLst/>
          </a:prstGeom>
        </p:spPr>
      </p:pic>
      <p:pic>
        <p:nvPicPr>
          <p:cNvPr id="30" name="圖形 29">
            <a:extLst>
              <a:ext uri="{FF2B5EF4-FFF2-40B4-BE49-F238E27FC236}">
                <a16:creationId xmlns:a16="http://schemas.microsoft.com/office/drawing/2014/main" id="{FB1BF6A1-917B-C13F-360E-7915F6DBC95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805610" y="3947329"/>
            <a:ext cx="424922" cy="458152"/>
          </a:xfrm>
          <a:prstGeom prst="rect">
            <a:avLst/>
          </a:prstGeom>
        </p:spPr>
      </p:pic>
      <p:pic>
        <p:nvPicPr>
          <p:cNvPr id="31" name="圖形 30">
            <a:extLst>
              <a:ext uri="{FF2B5EF4-FFF2-40B4-BE49-F238E27FC236}">
                <a16:creationId xmlns:a16="http://schemas.microsoft.com/office/drawing/2014/main" id="{6B67FA28-EE52-90B7-9888-F85AD8C92D5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189636" y="3216438"/>
            <a:ext cx="424922" cy="458152"/>
          </a:xfrm>
          <a:prstGeom prst="rect">
            <a:avLst/>
          </a:prstGeom>
        </p:spPr>
      </p:pic>
      <p:pic>
        <p:nvPicPr>
          <p:cNvPr id="16" name="圖片 15">
            <a:extLst>
              <a:ext uri="{FF2B5EF4-FFF2-40B4-BE49-F238E27FC236}">
                <a16:creationId xmlns:a16="http://schemas.microsoft.com/office/drawing/2014/main" id="{2A3D5EE7-89E7-7EB2-E395-F677771F6870}"/>
              </a:ext>
            </a:extLst>
          </p:cNvPr>
          <p:cNvPicPr>
            <a:picLocks/>
          </p:cNvPicPr>
          <p:nvPr/>
        </p:nvPicPr>
        <p:blipFill>
          <a:blip r:embed="rId10"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0800000">
            <a:off x="1091647" y="1981561"/>
            <a:ext cx="900000" cy="900000"/>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圖形 16">
            <a:extLst>
              <a:ext uri="{FF2B5EF4-FFF2-40B4-BE49-F238E27FC236}">
                <a16:creationId xmlns:a16="http://schemas.microsoft.com/office/drawing/2014/main" id="{50D25625-3E1B-9171-4760-F1A374D03C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92887" y="2127458"/>
            <a:ext cx="691217" cy="598019"/>
          </a:xfrm>
          <a:prstGeom prst="rect">
            <a:avLst/>
          </a:prstGeom>
        </p:spPr>
      </p:pic>
    </p:spTree>
    <p:extLst>
      <p:ext uri="{BB962C8B-B14F-4D97-AF65-F5344CB8AC3E}">
        <p14:creationId xmlns:p14="http://schemas.microsoft.com/office/powerpoint/2010/main" val="4032139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形 25">
            <a:extLst>
              <a:ext uri="{FF2B5EF4-FFF2-40B4-BE49-F238E27FC236}">
                <a16:creationId xmlns:a16="http://schemas.microsoft.com/office/drawing/2014/main" id="{137270EC-DCE8-5E70-7FEA-32DFABD2C38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61081" y="2641453"/>
            <a:ext cx="2345677" cy="1558661"/>
          </a:xfrm>
          <a:prstGeom prst="rect">
            <a:avLst/>
          </a:prstGeom>
        </p:spPr>
      </p:pic>
      <p:pic>
        <p:nvPicPr>
          <p:cNvPr id="25" name="圖形 24">
            <a:extLst>
              <a:ext uri="{FF2B5EF4-FFF2-40B4-BE49-F238E27FC236}">
                <a16:creationId xmlns:a16="http://schemas.microsoft.com/office/drawing/2014/main" id="{1895B6E6-BE79-B71D-3819-71BEFFD8A84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35490" y="2641453"/>
            <a:ext cx="2345677" cy="1558661"/>
          </a:xfrm>
          <a:prstGeom prst="rect">
            <a:avLst/>
          </a:prstGeom>
        </p:spPr>
      </p:pic>
      <p:sp>
        <p:nvSpPr>
          <p:cNvPr id="2" name="標題 1">
            <a:extLst>
              <a:ext uri="{FF2B5EF4-FFF2-40B4-BE49-F238E27FC236}">
                <a16:creationId xmlns:a16="http://schemas.microsoft.com/office/drawing/2014/main" id="{DC05CC93-E69B-4BA6-8F98-01814D3C38E4}"/>
              </a:ext>
            </a:extLst>
          </p:cNvPr>
          <p:cNvSpPr>
            <a:spLocks noGrp="1"/>
          </p:cNvSpPr>
          <p:nvPr>
            <p:ph type="title"/>
          </p:nvPr>
        </p:nvSpPr>
        <p:spPr/>
        <p:txBody>
          <a:bodyPr>
            <a:noAutofit/>
          </a:bodyPr>
          <a:lstStyle/>
          <a:p>
            <a:r>
              <a:rPr lang="en-US" altLang="zh-TW" sz="2800"/>
              <a:t>Why choose the 2.5-inch SATA SSD drive for NAS?</a:t>
            </a:r>
            <a:endParaRPr lang="zh-TW" altLang="en-US" sz="2800"/>
          </a:p>
        </p:txBody>
      </p:sp>
      <p:sp>
        <p:nvSpPr>
          <p:cNvPr id="4" name="Google Shape;298;p34">
            <a:extLst>
              <a:ext uri="{FF2B5EF4-FFF2-40B4-BE49-F238E27FC236}">
                <a16:creationId xmlns:a16="http://schemas.microsoft.com/office/drawing/2014/main" id="{EBE085A7-7897-45A6-BDE2-947DBE79F74B}"/>
              </a:ext>
            </a:extLst>
          </p:cNvPr>
          <p:cNvSpPr txBox="1">
            <a:spLocks/>
          </p:cNvSpPr>
          <p:nvPr/>
        </p:nvSpPr>
        <p:spPr>
          <a:xfrm>
            <a:off x="4605415" y="824247"/>
            <a:ext cx="4347031" cy="582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a:solidFill>
                  <a:srgbClr val="744922"/>
                </a:solidFill>
                <a:latin typeface="Arial"/>
                <a:ea typeface="微軟正黑體"/>
                <a:cs typeface="+mn-ea"/>
                <a:sym typeface="Arial" panose="020B0604020202020204" pitchFamily="34" charset="0"/>
              </a:rPr>
              <a:t>2.5-inch SSD</a:t>
            </a:r>
            <a:r>
              <a:rPr lang="zh-TW" altLang="en-US" sz="1800" b="1">
                <a:solidFill>
                  <a:srgbClr val="744922"/>
                </a:solidFill>
                <a:latin typeface="Arial"/>
                <a:ea typeface="微軟正黑體"/>
                <a:cs typeface="+mn-ea"/>
                <a:sym typeface="Arial" panose="020B0604020202020204" pitchFamily="34" charset="0"/>
              </a:rPr>
              <a:t> </a:t>
            </a:r>
            <a:r>
              <a:rPr lang="en-US" altLang="zh-TW" sz="1800" b="1">
                <a:solidFill>
                  <a:srgbClr val="744922"/>
                </a:solidFill>
                <a:latin typeface="Arial"/>
                <a:ea typeface="微軟正黑體"/>
                <a:cs typeface="+mn-ea"/>
                <a:sym typeface="Arial" panose="020B0604020202020204" pitchFamily="34" charset="0"/>
              </a:rPr>
              <a:t>is reliable and silent</a:t>
            </a:r>
          </a:p>
          <a:p>
            <a:pPr marL="0" indent="0">
              <a:buSzPts val="935"/>
              <a:buNone/>
            </a:pPr>
            <a:endParaRPr lang="en-US" altLang="zh-TW" sz="1800" b="1">
              <a:solidFill>
                <a:srgbClr val="744922"/>
              </a:solidFill>
              <a:latin typeface="Arial"/>
              <a:ea typeface="微軟正黑體"/>
              <a:cs typeface="+mn-ea"/>
              <a:sym typeface="Arial" panose="020B0604020202020204" pitchFamily="34" charset="0"/>
            </a:endParaRPr>
          </a:p>
        </p:txBody>
      </p:sp>
      <p:sp>
        <p:nvSpPr>
          <p:cNvPr id="5" name="Google Shape;298;p34">
            <a:extLst>
              <a:ext uri="{FF2B5EF4-FFF2-40B4-BE49-F238E27FC236}">
                <a16:creationId xmlns:a16="http://schemas.microsoft.com/office/drawing/2014/main" id="{4845DBBB-BD5C-4A88-ACF3-A6F6C6673B82}"/>
              </a:ext>
            </a:extLst>
          </p:cNvPr>
          <p:cNvSpPr txBox="1">
            <a:spLocks/>
          </p:cNvSpPr>
          <p:nvPr/>
        </p:nvSpPr>
        <p:spPr>
          <a:xfrm>
            <a:off x="4605415" y="1182866"/>
            <a:ext cx="4160130" cy="13953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20000"/>
              </a:lnSpc>
              <a:buClr>
                <a:srgbClr val="F4D088"/>
              </a:buClr>
              <a:buSzPct val="100000"/>
              <a:buFont typeface="Lato"/>
              <a:buNone/>
              <a:defRPr sz="1200">
                <a:solidFill>
                  <a:schemeClr val="tx2"/>
                </a:solidFill>
                <a:ea typeface="微軟正黑體"/>
                <a:cs typeface="+mn-ea"/>
              </a:defRPr>
            </a:lvl1pPr>
            <a:lvl2pPr marL="914400" indent="-317500">
              <a:lnSpc>
                <a:spcPct val="115000"/>
              </a:lnSpc>
              <a:buClr>
                <a:schemeClr val="dk2"/>
              </a:buClr>
              <a:buSzPts val="1400"/>
              <a:buFont typeface="Lato"/>
              <a:buAutoNum type="alphaLcPeriod"/>
              <a:defRPr>
                <a:solidFill>
                  <a:schemeClr val="dk2"/>
                </a:solidFill>
                <a:latin typeface="Lato"/>
                <a:ea typeface="Lato"/>
                <a:cs typeface="Lato"/>
              </a:defRPr>
            </a:lvl2pPr>
            <a:lvl3pPr marL="1371600" indent="-317500">
              <a:lnSpc>
                <a:spcPct val="115000"/>
              </a:lnSpc>
              <a:buClr>
                <a:schemeClr val="dk2"/>
              </a:buClr>
              <a:buSzPts val="1400"/>
              <a:buFont typeface="Lato"/>
              <a:buAutoNum type="romanLcPeriod"/>
              <a:defRPr>
                <a:solidFill>
                  <a:schemeClr val="dk2"/>
                </a:solidFill>
                <a:latin typeface="Lato"/>
                <a:ea typeface="Lato"/>
                <a:cs typeface="Lato"/>
              </a:defRPr>
            </a:lvl3pPr>
            <a:lvl4pPr marL="1828800" indent="-317500">
              <a:lnSpc>
                <a:spcPct val="115000"/>
              </a:lnSpc>
              <a:buClr>
                <a:schemeClr val="dk2"/>
              </a:buClr>
              <a:buSzPts val="1400"/>
              <a:buFont typeface="Lato"/>
              <a:buAutoNum type="arabicPeriod"/>
              <a:defRPr>
                <a:solidFill>
                  <a:schemeClr val="dk2"/>
                </a:solidFill>
                <a:latin typeface="Lato"/>
                <a:ea typeface="Lato"/>
                <a:cs typeface="Lato"/>
              </a:defRPr>
            </a:lvl4pPr>
            <a:lvl5pPr marL="2286000" indent="-317500">
              <a:lnSpc>
                <a:spcPct val="115000"/>
              </a:lnSpc>
              <a:buClr>
                <a:schemeClr val="dk2"/>
              </a:buClr>
              <a:buSzPts val="1400"/>
              <a:buFont typeface="Lato"/>
              <a:buAutoNum type="alphaLcPeriod"/>
              <a:defRPr>
                <a:solidFill>
                  <a:schemeClr val="dk2"/>
                </a:solidFill>
                <a:latin typeface="Lato"/>
                <a:ea typeface="Lato"/>
                <a:cs typeface="Lato"/>
              </a:defRPr>
            </a:lvl5pPr>
            <a:lvl6pPr marL="2743200" indent="-317500">
              <a:lnSpc>
                <a:spcPct val="115000"/>
              </a:lnSpc>
              <a:buClr>
                <a:schemeClr val="dk2"/>
              </a:buClr>
              <a:buSzPts val="1400"/>
              <a:buFont typeface="Lato"/>
              <a:buAutoNum type="romanLcPeriod"/>
              <a:defRPr>
                <a:solidFill>
                  <a:schemeClr val="dk2"/>
                </a:solidFill>
                <a:latin typeface="Lato"/>
                <a:ea typeface="Lato"/>
                <a:cs typeface="Lato"/>
              </a:defRPr>
            </a:lvl6pPr>
            <a:lvl7pPr marL="3200400" indent="-317500">
              <a:lnSpc>
                <a:spcPct val="115000"/>
              </a:lnSpc>
              <a:buClr>
                <a:schemeClr val="dk2"/>
              </a:buClr>
              <a:buSzPts val="1400"/>
              <a:buFont typeface="Lato"/>
              <a:buAutoNum type="arabicPeriod"/>
              <a:defRPr>
                <a:solidFill>
                  <a:schemeClr val="dk2"/>
                </a:solidFill>
                <a:latin typeface="Lato"/>
                <a:ea typeface="Lato"/>
                <a:cs typeface="Lato"/>
              </a:defRPr>
            </a:lvl7pPr>
            <a:lvl8pPr marL="3657600" indent="-317500">
              <a:lnSpc>
                <a:spcPct val="115000"/>
              </a:lnSpc>
              <a:buClr>
                <a:schemeClr val="dk2"/>
              </a:buClr>
              <a:buSzPts val="1400"/>
              <a:buFont typeface="Lato"/>
              <a:buAutoNum type="alphaLcPeriod"/>
              <a:defRPr>
                <a:solidFill>
                  <a:schemeClr val="dk2"/>
                </a:solidFill>
                <a:latin typeface="Lato"/>
                <a:ea typeface="Lato"/>
                <a:cs typeface="Lato"/>
              </a:defRPr>
            </a:lvl8pPr>
            <a:lvl9pPr marL="4114800" indent="-317500">
              <a:lnSpc>
                <a:spcPct val="115000"/>
              </a:lnSpc>
              <a:buClr>
                <a:schemeClr val="dk2"/>
              </a:buClr>
              <a:buSzPts val="1400"/>
              <a:buFont typeface="Lato"/>
              <a:buAutoNum type="romanLcPeriod"/>
              <a:defRPr>
                <a:solidFill>
                  <a:schemeClr val="dk2"/>
                </a:solidFill>
                <a:latin typeface="Lato"/>
                <a:ea typeface="Lato"/>
                <a:cs typeface="Lato"/>
              </a:defRPr>
            </a:lvl9pPr>
          </a:lstStyle>
          <a:p>
            <a:r>
              <a:rPr lang="en-US" altLang="zh-TW" sz="1050">
                <a:sym typeface="Arial" panose="020B0604020202020204" pitchFamily="34" charset="0"/>
              </a:rPr>
              <a:t>The traditional HDD which rotates the disk plates to read/write the data is not suitable in any place with vibration. HDD can also be easily damaged due to movement and collision. 2.5-inch SATA SSD stores data in flash chip without disk head and therefore it is better against shock &amp; vibration. The performance of SSD is also much faster than HDD.</a:t>
            </a:r>
          </a:p>
          <a:p>
            <a:endParaRPr lang="en-US" sz="1050">
              <a:sym typeface="Arial" panose="020B0604020202020204" pitchFamily="34" charset="0"/>
            </a:endParaRPr>
          </a:p>
        </p:txBody>
      </p:sp>
      <p:sp>
        <p:nvSpPr>
          <p:cNvPr id="8" name="Google Shape;298;p34">
            <a:extLst>
              <a:ext uri="{FF2B5EF4-FFF2-40B4-BE49-F238E27FC236}">
                <a16:creationId xmlns:a16="http://schemas.microsoft.com/office/drawing/2014/main" id="{A722D729-591D-4018-8D6D-D184C1933B61}"/>
              </a:ext>
            </a:extLst>
          </p:cNvPr>
          <p:cNvSpPr txBox="1">
            <a:spLocks/>
          </p:cNvSpPr>
          <p:nvPr/>
        </p:nvSpPr>
        <p:spPr>
          <a:xfrm>
            <a:off x="465715" y="838849"/>
            <a:ext cx="4106286" cy="582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a:solidFill>
                  <a:srgbClr val="744922"/>
                </a:solidFill>
                <a:latin typeface="Arial"/>
                <a:ea typeface="微軟正黑體"/>
                <a:cs typeface="+mn-ea"/>
                <a:sym typeface="Arial" panose="020B0604020202020204" pitchFamily="34" charset="0"/>
              </a:rPr>
              <a:t>2.5-inch SATA SSD advantages</a:t>
            </a:r>
          </a:p>
          <a:p>
            <a:pPr marL="0" indent="0">
              <a:buSzPts val="935"/>
              <a:buNone/>
            </a:pPr>
            <a:endParaRPr lang="en-US" altLang="zh-TW" sz="1800" b="1">
              <a:solidFill>
                <a:srgbClr val="744922"/>
              </a:solidFill>
              <a:latin typeface="Arial"/>
              <a:ea typeface="微軟正黑體"/>
              <a:cs typeface="+mn-ea"/>
              <a:sym typeface="Arial" panose="020B0604020202020204" pitchFamily="34" charset="0"/>
            </a:endParaRPr>
          </a:p>
        </p:txBody>
      </p:sp>
      <p:sp>
        <p:nvSpPr>
          <p:cNvPr id="9" name="Google Shape;298;p34">
            <a:extLst>
              <a:ext uri="{FF2B5EF4-FFF2-40B4-BE49-F238E27FC236}">
                <a16:creationId xmlns:a16="http://schemas.microsoft.com/office/drawing/2014/main" id="{3984F1C0-40F9-4AC6-AED6-7B82578ED89E}"/>
              </a:ext>
            </a:extLst>
          </p:cNvPr>
          <p:cNvSpPr txBox="1">
            <a:spLocks/>
          </p:cNvSpPr>
          <p:nvPr/>
        </p:nvSpPr>
        <p:spPr>
          <a:xfrm>
            <a:off x="465716" y="1182866"/>
            <a:ext cx="3961716" cy="13191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20000"/>
              </a:lnSpc>
              <a:buClr>
                <a:srgbClr val="F4D088"/>
              </a:buClr>
              <a:buSzPct val="100000"/>
              <a:buFont typeface="Lato"/>
              <a:buNone/>
              <a:defRPr sz="1200">
                <a:solidFill>
                  <a:schemeClr val="tx2"/>
                </a:solidFill>
                <a:ea typeface="微軟正黑體"/>
                <a:cs typeface="+mn-ea"/>
              </a:defRPr>
            </a:lvl1pPr>
            <a:lvl2pPr marL="914400" indent="-317500">
              <a:lnSpc>
                <a:spcPct val="115000"/>
              </a:lnSpc>
              <a:buClr>
                <a:schemeClr val="dk2"/>
              </a:buClr>
              <a:buSzPts val="1400"/>
              <a:buFont typeface="Lato"/>
              <a:buAutoNum type="alphaLcPeriod"/>
              <a:defRPr>
                <a:solidFill>
                  <a:schemeClr val="dk2"/>
                </a:solidFill>
                <a:latin typeface="Lato"/>
                <a:ea typeface="Lato"/>
                <a:cs typeface="Lato"/>
              </a:defRPr>
            </a:lvl2pPr>
            <a:lvl3pPr marL="1371600" indent="-317500">
              <a:lnSpc>
                <a:spcPct val="115000"/>
              </a:lnSpc>
              <a:buClr>
                <a:schemeClr val="dk2"/>
              </a:buClr>
              <a:buSzPts val="1400"/>
              <a:buFont typeface="Lato"/>
              <a:buAutoNum type="romanLcPeriod"/>
              <a:defRPr>
                <a:solidFill>
                  <a:schemeClr val="dk2"/>
                </a:solidFill>
                <a:latin typeface="Lato"/>
                <a:ea typeface="Lato"/>
                <a:cs typeface="Lato"/>
              </a:defRPr>
            </a:lvl3pPr>
            <a:lvl4pPr marL="1828800" indent="-317500">
              <a:lnSpc>
                <a:spcPct val="115000"/>
              </a:lnSpc>
              <a:buClr>
                <a:schemeClr val="dk2"/>
              </a:buClr>
              <a:buSzPts val="1400"/>
              <a:buFont typeface="Lato"/>
              <a:buAutoNum type="arabicPeriod"/>
              <a:defRPr>
                <a:solidFill>
                  <a:schemeClr val="dk2"/>
                </a:solidFill>
                <a:latin typeface="Lato"/>
                <a:ea typeface="Lato"/>
                <a:cs typeface="Lato"/>
              </a:defRPr>
            </a:lvl4pPr>
            <a:lvl5pPr marL="2286000" indent="-317500">
              <a:lnSpc>
                <a:spcPct val="115000"/>
              </a:lnSpc>
              <a:buClr>
                <a:schemeClr val="dk2"/>
              </a:buClr>
              <a:buSzPts val="1400"/>
              <a:buFont typeface="Lato"/>
              <a:buAutoNum type="alphaLcPeriod"/>
              <a:defRPr>
                <a:solidFill>
                  <a:schemeClr val="dk2"/>
                </a:solidFill>
                <a:latin typeface="Lato"/>
                <a:ea typeface="Lato"/>
                <a:cs typeface="Lato"/>
              </a:defRPr>
            </a:lvl5pPr>
            <a:lvl6pPr marL="2743200" indent="-317500">
              <a:lnSpc>
                <a:spcPct val="115000"/>
              </a:lnSpc>
              <a:buClr>
                <a:schemeClr val="dk2"/>
              </a:buClr>
              <a:buSzPts val="1400"/>
              <a:buFont typeface="Lato"/>
              <a:buAutoNum type="romanLcPeriod"/>
              <a:defRPr>
                <a:solidFill>
                  <a:schemeClr val="dk2"/>
                </a:solidFill>
                <a:latin typeface="Lato"/>
                <a:ea typeface="Lato"/>
                <a:cs typeface="Lato"/>
              </a:defRPr>
            </a:lvl6pPr>
            <a:lvl7pPr marL="3200400" indent="-317500">
              <a:lnSpc>
                <a:spcPct val="115000"/>
              </a:lnSpc>
              <a:buClr>
                <a:schemeClr val="dk2"/>
              </a:buClr>
              <a:buSzPts val="1400"/>
              <a:buFont typeface="Lato"/>
              <a:buAutoNum type="arabicPeriod"/>
              <a:defRPr>
                <a:solidFill>
                  <a:schemeClr val="dk2"/>
                </a:solidFill>
                <a:latin typeface="Lato"/>
                <a:ea typeface="Lato"/>
                <a:cs typeface="Lato"/>
              </a:defRPr>
            </a:lvl7pPr>
            <a:lvl8pPr marL="3657600" indent="-317500">
              <a:lnSpc>
                <a:spcPct val="115000"/>
              </a:lnSpc>
              <a:buClr>
                <a:schemeClr val="dk2"/>
              </a:buClr>
              <a:buSzPts val="1400"/>
              <a:buFont typeface="Lato"/>
              <a:buAutoNum type="alphaLcPeriod"/>
              <a:defRPr>
                <a:solidFill>
                  <a:schemeClr val="dk2"/>
                </a:solidFill>
                <a:latin typeface="Lato"/>
                <a:ea typeface="Lato"/>
                <a:cs typeface="Lato"/>
              </a:defRPr>
            </a:lvl8pPr>
            <a:lvl9pPr marL="4114800" indent="-317500">
              <a:lnSpc>
                <a:spcPct val="115000"/>
              </a:lnSpc>
              <a:buClr>
                <a:schemeClr val="dk2"/>
              </a:buClr>
              <a:buSzPts val="1400"/>
              <a:buFont typeface="Lato"/>
              <a:buAutoNum type="romanLcPeriod"/>
              <a:defRPr>
                <a:solidFill>
                  <a:schemeClr val="dk2"/>
                </a:solidFill>
                <a:latin typeface="Lato"/>
                <a:ea typeface="Lato"/>
                <a:cs typeface="Lato"/>
              </a:defRPr>
            </a:lvl9pPr>
          </a:lstStyle>
          <a:p>
            <a:r>
              <a:rPr lang="en-US" altLang="zh-TW" sz="1050">
                <a:sym typeface="Arial" panose="020B0604020202020204" pitchFamily="34" charset="0"/>
              </a:rPr>
              <a:t>Compared with M.2 </a:t>
            </a:r>
            <a:r>
              <a:rPr lang="en-US" altLang="zh-TW" sz="1050" err="1">
                <a:sym typeface="Arial" panose="020B0604020202020204" pitchFamily="34" charset="0"/>
              </a:rPr>
              <a:t>NVMe</a:t>
            </a:r>
            <a:r>
              <a:rPr lang="en-US" altLang="zh-TW" sz="1050">
                <a:sym typeface="Arial" panose="020B0604020202020204" pitchFamily="34" charset="0"/>
              </a:rPr>
              <a:t> PCIe SSD, 2.5-inch SATA SSD has more space for placing flash chips, thus higher data storage capacity. In addition, it has better heat dissipation performance and does not require additional heat sinks.  The 2.5-inch SATA SSDs provide a balanced choice between high capacity and performance.</a:t>
            </a:r>
          </a:p>
          <a:p>
            <a:endParaRPr lang="en-US" sz="1050">
              <a:sym typeface="Arial" panose="020B0604020202020204" pitchFamily="34" charset="0"/>
            </a:endParaRPr>
          </a:p>
        </p:txBody>
      </p:sp>
      <p:pic>
        <p:nvPicPr>
          <p:cNvPr id="6" name="圖形 5">
            <a:extLst>
              <a:ext uri="{FF2B5EF4-FFF2-40B4-BE49-F238E27FC236}">
                <a16:creationId xmlns:a16="http://schemas.microsoft.com/office/drawing/2014/main" id="{240BB3BF-4DDB-8654-CB1D-9EE64F4198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578" y="2931354"/>
            <a:ext cx="1028700" cy="1400175"/>
          </a:xfrm>
          <a:prstGeom prst="rect">
            <a:avLst/>
          </a:prstGeom>
        </p:spPr>
      </p:pic>
      <p:pic>
        <p:nvPicPr>
          <p:cNvPr id="10" name="圖形 9">
            <a:extLst>
              <a:ext uri="{FF2B5EF4-FFF2-40B4-BE49-F238E27FC236}">
                <a16:creationId xmlns:a16="http://schemas.microsoft.com/office/drawing/2014/main" id="{0D428334-1BAF-34AB-554C-44A3A9C300C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2570835" y="3418516"/>
            <a:ext cx="1395329" cy="421004"/>
          </a:xfrm>
          <a:prstGeom prst="rect">
            <a:avLst/>
          </a:prstGeom>
        </p:spPr>
      </p:pic>
      <p:sp>
        <p:nvSpPr>
          <p:cNvPr id="22" name="文字方塊 21">
            <a:extLst>
              <a:ext uri="{FF2B5EF4-FFF2-40B4-BE49-F238E27FC236}">
                <a16:creationId xmlns:a16="http://schemas.microsoft.com/office/drawing/2014/main" id="{ABEF7289-B790-F81F-7BBC-C674760BB877}"/>
              </a:ext>
            </a:extLst>
          </p:cNvPr>
          <p:cNvSpPr txBox="1"/>
          <p:nvPr/>
        </p:nvSpPr>
        <p:spPr>
          <a:xfrm>
            <a:off x="634002" y="4296607"/>
            <a:ext cx="1493852" cy="276999"/>
          </a:xfrm>
          <a:prstGeom prst="rect">
            <a:avLst/>
          </a:prstGeom>
          <a:noFill/>
        </p:spPr>
        <p:txBody>
          <a:bodyPr wrap="square">
            <a:spAutoFit/>
          </a:bodyPr>
          <a:lstStyle/>
          <a:p>
            <a:pPr algn="ctr"/>
            <a:r>
              <a:rPr lang="en-US" altLang="zh-TW" sz="1200" b="1"/>
              <a:t>2.5</a:t>
            </a:r>
            <a:r>
              <a:rPr lang="zh-TW" altLang="en-US" sz="1200" b="1"/>
              <a:t>吋</a:t>
            </a:r>
            <a:r>
              <a:rPr lang="en-US" altLang="zh-TW" sz="1200" b="1"/>
              <a:t>SATA SSD</a:t>
            </a:r>
          </a:p>
        </p:txBody>
      </p:sp>
      <p:sp>
        <p:nvSpPr>
          <p:cNvPr id="23" name="文字方塊 22">
            <a:extLst>
              <a:ext uri="{FF2B5EF4-FFF2-40B4-BE49-F238E27FC236}">
                <a16:creationId xmlns:a16="http://schemas.microsoft.com/office/drawing/2014/main" id="{E74A099F-C5D3-00B2-4FEE-C5E5D5839FDD}"/>
              </a:ext>
            </a:extLst>
          </p:cNvPr>
          <p:cNvSpPr txBox="1"/>
          <p:nvPr/>
        </p:nvSpPr>
        <p:spPr>
          <a:xfrm>
            <a:off x="2428082" y="4296607"/>
            <a:ext cx="1680834" cy="276999"/>
          </a:xfrm>
          <a:prstGeom prst="rect">
            <a:avLst/>
          </a:prstGeom>
          <a:noFill/>
        </p:spPr>
        <p:txBody>
          <a:bodyPr wrap="square">
            <a:spAutoFit/>
          </a:bodyPr>
          <a:lstStyle/>
          <a:p>
            <a:pPr algn="ctr"/>
            <a:r>
              <a:rPr lang="en-US" altLang="zh-TW" sz="1200" b="1" err="1"/>
              <a:t>NVMe</a:t>
            </a:r>
            <a:r>
              <a:rPr lang="en-US" altLang="zh-TW" sz="1200" b="1"/>
              <a:t> M.2 PCIe SSD</a:t>
            </a:r>
          </a:p>
        </p:txBody>
      </p:sp>
      <p:sp>
        <p:nvSpPr>
          <p:cNvPr id="27" name="文字方塊 26">
            <a:extLst>
              <a:ext uri="{FF2B5EF4-FFF2-40B4-BE49-F238E27FC236}">
                <a16:creationId xmlns:a16="http://schemas.microsoft.com/office/drawing/2014/main" id="{01060879-56E9-78F6-7DAD-C9BC0342D8B3}"/>
              </a:ext>
            </a:extLst>
          </p:cNvPr>
          <p:cNvSpPr txBox="1"/>
          <p:nvPr/>
        </p:nvSpPr>
        <p:spPr>
          <a:xfrm>
            <a:off x="4942755" y="4313426"/>
            <a:ext cx="1053329" cy="276999"/>
          </a:xfrm>
          <a:prstGeom prst="rect">
            <a:avLst/>
          </a:prstGeom>
          <a:noFill/>
        </p:spPr>
        <p:txBody>
          <a:bodyPr wrap="square">
            <a:spAutoFit/>
          </a:bodyPr>
          <a:lstStyle/>
          <a:p>
            <a:pPr algn="ctr"/>
            <a:r>
              <a:rPr lang="en-US" altLang="zh-TW" sz="1200" b="1"/>
              <a:t>SSD</a:t>
            </a:r>
          </a:p>
        </p:txBody>
      </p:sp>
      <p:sp>
        <p:nvSpPr>
          <p:cNvPr id="28" name="文字方塊 27">
            <a:extLst>
              <a:ext uri="{FF2B5EF4-FFF2-40B4-BE49-F238E27FC236}">
                <a16:creationId xmlns:a16="http://schemas.microsoft.com/office/drawing/2014/main" id="{4B4FAAA0-C4C8-B767-0953-457E4DD83311}"/>
              </a:ext>
            </a:extLst>
          </p:cNvPr>
          <p:cNvSpPr txBox="1"/>
          <p:nvPr/>
        </p:nvSpPr>
        <p:spPr>
          <a:xfrm>
            <a:off x="7224093" y="4313426"/>
            <a:ext cx="1053329" cy="276999"/>
          </a:xfrm>
          <a:prstGeom prst="rect">
            <a:avLst/>
          </a:prstGeom>
          <a:noFill/>
        </p:spPr>
        <p:txBody>
          <a:bodyPr wrap="square">
            <a:spAutoFit/>
          </a:bodyPr>
          <a:lstStyle/>
          <a:p>
            <a:pPr algn="ctr"/>
            <a:r>
              <a:rPr lang="en-US" altLang="zh-TW" sz="1200" b="1"/>
              <a:t>HDD</a:t>
            </a:r>
          </a:p>
        </p:txBody>
      </p:sp>
      <p:pic>
        <p:nvPicPr>
          <p:cNvPr id="29" name="圖形 28">
            <a:extLst>
              <a:ext uri="{FF2B5EF4-FFF2-40B4-BE49-F238E27FC236}">
                <a16:creationId xmlns:a16="http://schemas.microsoft.com/office/drawing/2014/main" id="{69361F4D-436B-D101-C965-FAEF01519E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67384" y="2931354"/>
            <a:ext cx="1028700" cy="1400175"/>
          </a:xfrm>
          <a:prstGeom prst="rect">
            <a:avLst/>
          </a:prstGeom>
        </p:spPr>
      </p:pic>
      <p:pic>
        <p:nvPicPr>
          <p:cNvPr id="31" name="圖形 30">
            <a:extLst>
              <a:ext uri="{FF2B5EF4-FFF2-40B4-BE49-F238E27FC236}">
                <a16:creationId xmlns:a16="http://schemas.microsoft.com/office/drawing/2014/main" id="{3812BB87-8549-D96B-5B4B-5757DA6B7A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24093" y="2796640"/>
            <a:ext cx="1089394" cy="1469182"/>
          </a:xfrm>
          <a:prstGeom prst="rect">
            <a:avLst/>
          </a:prstGeom>
        </p:spPr>
      </p:pic>
    </p:spTree>
    <p:extLst>
      <p:ext uri="{BB962C8B-B14F-4D97-AF65-F5344CB8AC3E}">
        <p14:creationId xmlns:p14="http://schemas.microsoft.com/office/powerpoint/2010/main" val="2317250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05CC93-E69B-4BA6-8F98-01814D3C38E4}"/>
              </a:ext>
            </a:extLst>
          </p:cNvPr>
          <p:cNvSpPr>
            <a:spLocks noGrp="1"/>
          </p:cNvSpPr>
          <p:nvPr>
            <p:ph type="title"/>
          </p:nvPr>
        </p:nvSpPr>
        <p:spPr>
          <a:xfrm>
            <a:off x="202021" y="106143"/>
            <a:ext cx="8833240" cy="642167"/>
          </a:xfrm>
        </p:spPr>
        <p:txBody>
          <a:bodyPr>
            <a:noAutofit/>
          </a:bodyPr>
          <a:lstStyle/>
          <a:p>
            <a:r>
              <a:rPr lang="en-US" altLang="zh-TW" sz="2800"/>
              <a:t>Recommended WD</a:t>
            </a:r>
            <a:r>
              <a:rPr lang="zh-TW" altLang="en-US" sz="2800"/>
              <a:t> </a:t>
            </a:r>
            <a:r>
              <a:rPr lang="en-US" altLang="zh-TW" sz="2800"/>
              <a:t>Red SA500 4TB</a:t>
            </a:r>
            <a:r>
              <a:rPr lang="zh-TW" altLang="en-US" sz="2800"/>
              <a:t> </a:t>
            </a:r>
            <a:r>
              <a:rPr lang="en-US" altLang="zh-TW" sz="2800"/>
              <a:t>2.5”SATA SSD</a:t>
            </a:r>
            <a:endParaRPr lang="zh-TW" altLang="en-US" sz="2800"/>
          </a:p>
        </p:txBody>
      </p:sp>
      <p:sp>
        <p:nvSpPr>
          <p:cNvPr id="8" name="Google Shape;298;p34">
            <a:extLst>
              <a:ext uri="{FF2B5EF4-FFF2-40B4-BE49-F238E27FC236}">
                <a16:creationId xmlns:a16="http://schemas.microsoft.com/office/drawing/2014/main" id="{A722D729-591D-4018-8D6D-D184C1933B61}"/>
              </a:ext>
            </a:extLst>
          </p:cNvPr>
          <p:cNvSpPr txBox="1">
            <a:spLocks/>
          </p:cNvSpPr>
          <p:nvPr/>
        </p:nvSpPr>
        <p:spPr>
          <a:xfrm>
            <a:off x="213072" y="666297"/>
            <a:ext cx="2641712" cy="582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a:solidFill>
                  <a:srgbClr val="744922"/>
                </a:solidFill>
                <a:latin typeface="Arial"/>
                <a:ea typeface="微軟正黑體"/>
                <a:cs typeface="+mn-ea"/>
                <a:sym typeface="Arial" panose="020B0604020202020204" pitchFamily="34" charset="0"/>
              </a:rPr>
              <a:t>Western Digital</a:t>
            </a:r>
          </a:p>
        </p:txBody>
      </p:sp>
      <p:sp>
        <p:nvSpPr>
          <p:cNvPr id="9" name="Google Shape;298;p34">
            <a:extLst>
              <a:ext uri="{FF2B5EF4-FFF2-40B4-BE49-F238E27FC236}">
                <a16:creationId xmlns:a16="http://schemas.microsoft.com/office/drawing/2014/main" id="{3984F1C0-40F9-4AC6-AED6-7B82578ED89E}"/>
              </a:ext>
            </a:extLst>
          </p:cNvPr>
          <p:cNvSpPr txBox="1">
            <a:spLocks/>
          </p:cNvSpPr>
          <p:nvPr/>
        </p:nvSpPr>
        <p:spPr>
          <a:xfrm>
            <a:off x="213072" y="1010314"/>
            <a:ext cx="4263601" cy="13191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20000"/>
              </a:lnSpc>
              <a:buClr>
                <a:srgbClr val="F4D088"/>
              </a:buClr>
              <a:buSzPct val="100000"/>
              <a:buFont typeface="Lato"/>
              <a:buNone/>
              <a:defRPr sz="1200">
                <a:solidFill>
                  <a:schemeClr val="tx2"/>
                </a:solidFill>
                <a:ea typeface="微軟正黑體"/>
                <a:cs typeface="+mn-ea"/>
              </a:defRPr>
            </a:lvl1pPr>
            <a:lvl2pPr marL="914400" indent="-317500">
              <a:lnSpc>
                <a:spcPct val="115000"/>
              </a:lnSpc>
              <a:buClr>
                <a:schemeClr val="dk2"/>
              </a:buClr>
              <a:buSzPts val="1400"/>
              <a:buFont typeface="Lato"/>
              <a:buAutoNum type="alphaLcPeriod"/>
              <a:defRPr>
                <a:solidFill>
                  <a:schemeClr val="dk2"/>
                </a:solidFill>
                <a:latin typeface="Lato"/>
                <a:ea typeface="Lato"/>
                <a:cs typeface="Lato"/>
              </a:defRPr>
            </a:lvl2pPr>
            <a:lvl3pPr marL="1371600" indent="-317500">
              <a:lnSpc>
                <a:spcPct val="115000"/>
              </a:lnSpc>
              <a:buClr>
                <a:schemeClr val="dk2"/>
              </a:buClr>
              <a:buSzPts val="1400"/>
              <a:buFont typeface="Lato"/>
              <a:buAutoNum type="romanLcPeriod"/>
              <a:defRPr>
                <a:solidFill>
                  <a:schemeClr val="dk2"/>
                </a:solidFill>
                <a:latin typeface="Lato"/>
                <a:ea typeface="Lato"/>
                <a:cs typeface="Lato"/>
              </a:defRPr>
            </a:lvl3pPr>
            <a:lvl4pPr marL="1828800" indent="-317500">
              <a:lnSpc>
                <a:spcPct val="115000"/>
              </a:lnSpc>
              <a:buClr>
                <a:schemeClr val="dk2"/>
              </a:buClr>
              <a:buSzPts val="1400"/>
              <a:buFont typeface="Lato"/>
              <a:buAutoNum type="arabicPeriod"/>
              <a:defRPr>
                <a:solidFill>
                  <a:schemeClr val="dk2"/>
                </a:solidFill>
                <a:latin typeface="Lato"/>
                <a:ea typeface="Lato"/>
                <a:cs typeface="Lato"/>
              </a:defRPr>
            </a:lvl4pPr>
            <a:lvl5pPr marL="2286000" indent="-317500">
              <a:lnSpc>
                <a:spcPct val="115000"/>
              </a:lnSpc>
              <a:buClr>
                <a:schemeClr val="dk2"/>
              </a:buClr>
              <a:buSzPts val="1400"/>
              <a:buFont typeface="Lato"/>
              <a:buAutoNum type="alphaLcPeriod"/>
              <a:defRPr>
                <a:solidFill>
                  <a:schemeClr val="dk2"/>
                </a:solidFill>
                <a:latin typeface="Lato"/>
                <a:ea typeface="Lato"/>
                <a:cs typeface="Lato"/>
              </a:defRPr>
            </a:lvl5pPr>
            <a:lvl6pPr marL="2743200" indent="-317500">
              <a:lnSpc>
                <a:spcPct val="115000"/>
              </a:lnSpc>
              <a:buClr>
                <a:schemeClr val="dk2"/>
              </a:buClr>
              <a:buSzPts val="1400"/>
              <a:buFont typeface="Lato"/>
              <a:buAutoNum type="romanLcPeriod"/>
              <a:defRPr>
                <a:solidFill>
                  <a:schemeClr val="dk2"/>
                </a:solidFill>
                <a:latin typeface="Lato"/>
                <a:ea typeface="Lato"/>
                <a:cs typeface="Lato"/>
              </a:defRPr>
            </a:lvl6pPr>
            <a:lvl7pPr marL="3200400" indent="-317500">
              <a:lnSpc>
                <a:spcPct val="115000"/>
              </a:lnSpc>
              <a:buClr>
                <a:schemeClr val="dk2"/>
              </a:buClr>
              <a:buSzPts val="1400"/>
              <a:buFont typeface="Lato"/>
              <a:buAutoNum type="arabicPeriod"/>
              <a:defRPr>
                <a:solidFill>
                  <a:schemeClr val="dk2"/>
                </a:solidFill>
                <a:latin typeface="Lato"/>
                <a:ea typeface="Lato"/>
                <a:cs typeface="Lato"/>
              </a:defRPr>
            </a:lvl7pPr>
            <a:lvl8pPr marL="3657600" indent="-317500">
              <a:lnSpc>
                <a:spcPct val="115000"/>
              </a:lnSpc>
              <a:buClr>
                <a:schemeClr val="dk2"/>
              </a:buClr>
              <a:buSzPts val="1400"/>
              <a:buFont typeface="Lato"/>
              <a:buAutoNum type="alphaLcPeriod"/>
              <a:defRPr>
                <a:solidFill>
                  <a:schemeClr val="dk2"/>
                </a:solidFill>
                <a:latin typeface="Lato"/>
                <a:ea typeface="Lato"/>
                <a:cs typeface="Lato"/>
              </a:defRPr>
            </a:lvl8pPr>
            <a:lvl9pPr marL="4114800" indent="-317500">
              <a:lnSpc>
                <a:spcPct val="115000"/>
              </a:lnSpc>
              <a:buClr>
                <a:schemeClr val="dk2"/>
              </a:buClr>
              <a:buSzPts val="1400"/>
              <a:buFont typeface="Lato"/>
              <a:buAutoNum type="romanLcPeriod"/>
              <a:defRPr>
                <a:solidFill>
                  <a:schemeClr val="dk2"/>
                </a:solidFill>
                <a:latin typeface="Lato"/>
                <a:ea typeface="Lato"/>
                <a:cs typeface="Lato"/>
              </a:defRPr>
            </a:lvl9pPr>
          </a:lstStyle>
          <a:p>
            <a:r>
              <a:rPr lang="en-US" altLang="zh-TW">
                <a:sym typeface="Arial" panose="020B0604020202020204" pitchFamily="34" charset="0"/>
              </a:rPr>
              <a:t>Western Digital is an innovator and leader in the storage industry. They are producing reliable and high-performance mechanical hard drives and solid-state drives through their leading technology. Their products are suitable for deployment in offices, mobile fields, data centers, embedded systems, and consumers in electronic devices.</a:t>
            </a:r>
            <a:endParaRPr lang="en-US">
              <a:sym typeface="Arial" panose="020B0604020202020204" pitchFamily="34" charset="0"/>
            </a:endParaRPr>
          </a:p>
        </p:txBody>
      </p:sp>
      <p:sp>
        <p:nvSpPr>
          <p:cNvPr id="19" name="Google Shape;298;p34">
            <a:extLst>
              <a:ext uri="{FF2B5EF4-FFF2-40B4-BE49-F238E27FC236}">
                <a16:creationId xmlns:a16="http://schemas.microsoft.com/office/drawing/2014/main" id="{67357C04-532A-F60E-5A59-148224629C61}"/>
              </a:ext>
            </a:extLst>
          </p:cNvPr>
          <p:cNvSpPr txBox="1">
            <a:spLocks/>
          </p:cNvSpPr>
          <p:nvPr/>
        </p:nvSpPr>
        <p:spPr>
          <a:xfrm>
            <a:off x="213072" y="2442258"/>
            <a:ext cx="3919249" cy="5824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1800" b="1">
                <a:solidFill>
                  <a:srgbClr val="744922"/>
                </a:solidFill>
                <a:latin typeface="Arial"/>
                <a:ea typeface="微軟正黑體"/>
                <a:cs typeface="+mn-ea"/>
              </a:rPr>
              <a:t>WD</a:t>
            </a:r>
            <a:r>
              <a:rPr lang="zh-TW" altLang="en-US" sz="1800" b="1">
                <a:solidFill>
                  <a:srgbClr val="744922"/>
                </a:solidFill>
                <a:latin typeface="Arial"/>
                <a:ea typeface="微軟正黑體"/>
                <a:cs typeface="+mn-ea"/>
              </a:rPr>
              <a:t> </a:t>
            </a:r>
            <a:r>
              <a:rPr lang="en-US" altLang="zh-TW" sz="1800" b="1">
                <a:solidFill>
                  <a:srgbClr val="744922"/>
                </a:solidFill>
                <a:latin typeface="Arial"/>
                <a:ea typeface="微軟正黑體"/>
                <a:cs typeface="+mn-ea"/>
              </a:rPr>
              <a:t>Red SA500 SSD series</a:t>
            </a:r>
            <a:endParaRPr lang="en-US" altLang="zh-TW" sz="1800" b="1">
              <a:solidFill>
                <a:srgbClr val="744922"/>
              </a:solidFill>
              <a:latin typeface="Arial"/>
              <a:ea typeface="微軟正黑體"/>
              <a:cs typeface="+mn-ea"/>
              <a:sym typeface="Arial" panose="020B0604020202020204" pitchFamily="34" charset="0"/>
            </a:endParaRPr>
          </a:p>
        </p:txBody>
      </p:sp>
      <p:sp>
        <p:nvSpPr>
          <p:cNvPr id="20" name="Google Shape;298;p34">
            <a:extLst>
              <a:ext uri="{FF2B5EF4-FFF2-40B4-BE49-F238E27FC236}">
                <a16:creationId xmlns:a16="http://schemas.microsoft.com/office/drawing/2014/main" id="{A8C5C6F0-17EB-2949-B76A-121703A162EE}"/>
              </a:ext>
            </a:extLst>
          </p:cNvPr>
          <p:cNvSpPr txBox="1">
            <a:spLocks/>
          </p:cNvSpPr>
          <p:nvPr/>
        </p:nvSpPr>
        <p:spPr>
          <a:xfrm>
            <a:off x="202021" y="2803189"/>
            <a:ext cx="3992645" cy="13191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20000"/>
              </a:lnSpc>
              <a:buClr>
                <a:srgbClr val="F4D088"/>
              </a:buClr>
              <a:buSzPct val="100000"/>
              <a:buFont typeface="Lato"/>
              <a:buNone/>
              <a:defRPr sz="1200">
                <a:solidFill>
                  <a:schemeClr val="tx2"/>
                </a:solidFill>
                <a:ea typeface="微軟正黑體"/>
                <a:cs typeface="+mn-ea"/>
              </a:defRPr>
            </a:lvl1pPr>
            <a:lvl2pPr marL="914400" indent="-317500">
              <a:lnSpc>
                <a:spcPct val="115000"/>
              </a:lnSpc>
              <a:buClr>
                <a:schemeClr val="dk2"/>
              </a:buClr>
              <a:buSzPts val="1400"/>
              <a:buFont typeface="Lato"/>
              <a:buAutoNum type="alphaLcPeriod"/>
              <a:defRPr>
                <a:solidFill>
                  <a:schemeClr val="dk2"/>
                </a:solidFill>
                <a:latin typeface="Lato"/>
                <a:ea typeface="Lato"/>
                <a:cs typeface="Lato"/>
              </a:defRPr>
            </a:lvl2pPr>
            <a:lvl3pPr marL="1371600" indent="-317500">
              <a:lnSpc>
                <a:spcPct val="115000"/>
              </a:lnSpc>
              <a:buClr>
                <a:schemeClr val="dk2"/>
              </a:buClr>
              <a:buSzPts val="1400"/>
              <a:buFont typeface="Lato"/>
              <a:buAutoNum type="romanLcPeriod"/>
              <a:defRPr>
                <a:solidFill>
                  <a:schemeClr val="dk2"/>
                </a:solidFill>
                <a:latin typeface="Lato"/>
                <a:ea typeface="Lato"/>
                <a:cs typeface="Lato"/>
              </a:defRPr>
            </a:lvl3pPr>
            <a:lvl4pPr marL="1828800" indent="-317500">
              <a:lnSpc>
                <a:spcPct val="115000"/>
              </a:lnSpc>
              <a:buClr>
                <a:schemeClr val="dk2"/>
              </a:buClr>
              <a:buSzPts val="1400"/>
              <a:buFont typeface="Lato"/>
              <a:buAutoNum type="arabicPeriod"/>
              <a:defRPr>
                <a:solidFill>
                  <a:schemeClr val="dk2"/>
                </a:solidFill>
                <a:latin typeface="Lato"/>
                <a:ea typeface="Lato"/>
                <a:cs typeface="Lato"/>
              </a:defRPr>
            </a:lvl4pPr>
            <a:lvl5pPr marL="2286000" indent="-317500">
              <a:lnSpc>
                <a:spcPct val="115000"/>
              </a:lnSpc>
              <a:buClr>
                <a:schemeClr val="dk2"/>
              </a:buClr>
              <a:buSzPts val="1400"/>
              <a:buFont typeface="Lato"/>
              <a:buAutoNum type="alphaLcPeriod"/>
              <a:defRPr>
                <a:solidFill>
                  <a:schemeClr val="dk2"/>
                </a:solidFill>
                <a:latin typeface="Lato"/>
                <a:ea typeface="Lato"/>
                <a:cs typeface="Lato"/>
              </a:defRPr>
            </a:lvl5pPr>
            <a:lvl6pPr marL="2743200" indent="-317500">
              <a:lnSpc>
                <a:spcPct val="115000"/>
              </a:lnSpc>
              <a:buClr>
                <a:schemeClr val="dk2"/>
              </a:buClr>
              <a:buSzPts val="1400"/>
              <a:buFont typeface="Lato"/>
              <a:buAutoNum type="romanLcPeriod"/>
              <a:defRPr>
                <a:solidFill>
                  <a:schemeClr val="dk2"/>
                </a:solidFill>
                <a:latin typeface="Lato"/>
                <a:ea typeface="Lato"/>
                <a:cs typeface="Lato"/>
              </a:defRPr>
            </a:lvl6pPr>
            <a:lvl7pPr marL="3200400" indent="-317500">
              <a:lnSpc>
                <a:spcPct val="115000"/>
              </a:lnSpc>
              <a:buClr>
                <a:schemeClr val="dk2"/>
              </a:buClr>
              <a:buSzPts val="1400"/>
              <a:buFont typeface="Lato"/>
              <a:buAutoNum type="arabicPeriod"/>
              <a:defRPr>
                <a:solidFill>
                  <a:schemeClr val="dk2"/>
                </a:solidFill>
                <a:latin typeface="Lato"/>
                <a:ea typeface="Lato"/>
                <a:cs typeface="Lato"/>
              </a:defRPr>
            </a:lvl7pPr>
            <a:lvl8pPr marL="3657600" indent="-317500">
              <a:lnSpc>
                <a:spcPct val="115000"/>
              </a:lnSpc>
              <a:buClr>
                <a:schemeClr val="dk2"/>
              </a:buClr>
              <a:buSzPts val="1400"/>
              <a:buFont typeface="Lato"/>
              <a:buAutoNum type="alphaLcPeriod"/>
              <a:defRPr>
                <a:solidFill>
                  <a:schemeClr val="dk2"/>
                </a:solidFill>
                <a:latin typeface="Lato"/>
                <a:ea typeface="Lato"/>
                <a:cs typeface="Lato"/>
              </a:defRPr>
            </a:lvl8pPr>
            <a:lvl9pPr marL="4114800" indent="-317500">
              <a:lnSpc>
                <a:spcPct val="115000"/>
              </a:lnSpc>
              <a:buClr>
                <a:schemeClr val="dk2"/>
              </a:buClr>
              <a:buSzPts val="1400"/>
              <a:buFont typeface="Lato"/>
              <a:buAutoNum type="romanLcPeriod"/>
              <a:defRPr>
                <a:solidFill>
                  <a:schemeClr val="dk2"/>
                </a:solidFill>
                <a:latin typeface="Lato"/>
                <a:ea typeface="Lato"/>
                <a:cs typeface="Lato"/>
              </a:defRPr>
            </a:lvl9pPr>
          </a:lstStyle>
          <a:p>
            <a:r>
              <a:rPr lang="en-US" altLang="zh-TW"/>
              <a:t>WD Red™ SSD’s superior endurance can handle the heavy read and write loads demanded by NAS for 24/7 operation. It with high performance and high response speed. There are several capacity options for customers to choose from 500GB, 1TB, 2TB, and 4TB. We are recommended for installation in the TS-410E Silent NAS, providing sufficient performance and longevity.</a:t>
            </a:r>
            <a:endParaRPr lang="en-US">
              <a:sym typeface="Arial" panose="020B0604020202020204" pitchFamily="34" charset="0"/>
            </a:endParaRPr>
          </a:p>
        </p:txBody>
      </p:sp>
      <p:pic>
        <p:nvPicPr>
          <p:cNvPr id="14" name="圖片 13">
            <a:extLst>
              <a:ext uri="{FF2B5EF4-FFF2-40B4-BE49-F238E27FC236}">
                <a16:creationId xmlns:a16="http://schemas.microsoft.com/office/drawing/2014/main" id="{9A887B40-D1FD-2C3D-A7DC-100C353544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2231" y="666297"/>
            <a:ext cx="4587292" cy="4587292"/>
          </a:xfrm>
          <a:prstGeom prst="rect">
            <a:avLst/>
          </a:prstGeom>
        </p:spPr>
      </p:pic>
      <p:pic>
        <p:nvPicPr>
          <p:cNvPr id="11" name="圖片 10" descr="一張含有 電子用品, 電腦 的圖片&#10;&#10;自動產生的描述">
            <a:extLst>
              <a:ext uri="{FF2B5EF4-FFF2-40B4-BE49-F238E27FC236}">
                <a16:creationId xmlns:a16="http://schemas.microsoft.com/office/drawing/2014/main" id="{D14BB0BB-1145-86F9-6787-5987AADCD1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291" r="20132"/>
          <a:stretch/>
        </p:blipFill>
        <p:spPr>
          <a:xfrm>
            <a:off x="4384964" y="3144049"/>
            <a:ext cx="1284897" cy="1557256"/>
          </a:xfrm>
          <a:prstGeom prst="rect">
            <a:avLst/>
          </a:prstGeom>
        </p:spPr>
      </p:pic>
      <p:sp>
        <p:nvSpPr>
          <p:cNvPr id="12" name="文字方塊 11">
            <a:extLst>
              <a:ext uri="{FF2B5EF4-FFF2-40B4-BE49-F238E27FC236}">
                <a16:creationId xmlns:a16="http://schemas.microsoft.com/office/drawing/2014/main" id="{A555758E-A321-1E6F-3A07-5ED5D4CA3A52}"/>
              </a:ext>
            </a:extLst>
          </p:cNvPr>
          <p:cNvSpPr txBox="1"/>
          <p:nvPr/>
        </p:nvSpPr>
        <p:spPr>
          <a:xfrm>
            <a:off x="5582695" y="4339018"/>
            <a:ext cx="2686662" cy="248466"/>
          </a:xfrm>
          <a:prstGeom prst="rect">
            <a:avLst/>
          </a:prstGeom>
          <a:noFill/>
        </p:spPr>
        <p:txBody>
          <a:bodyPr wrap="square" rtlCol="0">
            <a:spAutoFit/>
          </a:bodyPr>
          <a:lstStyle/>
          <a:p>
            <a:pPr>
              <a:lnSpc>
                <a:spcPct val="110000"/>
              </a:lnSpc>
            </a:pPr>
            <a:r>
              <a:rPr lang="en-US" altLang="zh-TW" sz="1000">
                <a:solidFill>
                  <a:schemeClr val="bg1"/>
                </a:solidFill>
                <a:latin typeface="Arial" panose="020B0604020202020204" pitchFamily="34" charset="0"/>
                <a:ea typeface="微軟正黑體" panose="020B0604030504040204" pitchFamily="34" charset="-120"/>
                <a:sym typeface="Arial" panose="020B0604020202020204" pitchFamily="34" charset="0"/>
              </a:rPr>
              <a:t>TS-410E provides four 2.5" SATA slots</a:t>
            </a:r>
            <a:endParaRPr lang="zh-TW" altLang="en-US" sz="1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3" name="圖片 12">
            <a:extLst>
              <a:ext uri="{FF2B5EF4-FFF2-40B4-BE49-F238E27FC236}">
                <a16:creationId xmlns:a16="http://schemas.microsoft.com/office/drawing/2014/main" id="{370E08F7-DF22-8F02-610B-E2FE13D0F3B8}"/>
              </a:ext>
            </a:extLst>
          </p:cNvPr>
          <p:cNvPicPr>
            <a:picLocks/>
          </p:cNvPicPr>
          <p:nvPr/>
        </p:nvPicPr>
        <p:blipFill>
          <a:blip r:embed="rId5"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0800000">
            <a:off x="4926590" y="748176"/>
            <a:ext cx="814184" cy="814184"/>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圖形 9">
            <a:extLst>
              <a:ext uri="{FF2B5EF4-FFF2-40B4-BE49-F238E27FC236}">
                <a16:creationId xmlns:a16="http://schemas.microsoft.com/office/drawing/2014/main" id="{DDE186A9-239F-E46B-C5A9-C6F87A0E5C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93979" y="835558"/>
            <a:ext cx="488716" cy="631960"/>
          </a:xfrm>
          <a:prstGeom prst="rect">
            <a:avLst/>
          </a:prstGeom>
        </p:spPr>
      </p:pic>
    </p:spTree>
    <p:extLst>
      <p:ext uri="{BB962C8B-B14F-4D97-AF65-F5344CB8AC3E}">
        <p14:creationId xmlns:p14="http://schemas.microsoft.com/office/powerpoint/2010/main" val="31812992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6fa77ce9-a34f-4273-ac9e-53b31ebe6f5b&quot;,&quot;Name&quot;:null,&quot;Kind&quot;:&quot;Custom&quot;,&quot;OldGuidesSetting&quot;:{&quot;HeaderHeight&quot;:0.0,&quot;FooterHeight&quot;:0.0,&quot;SideMargin&quot;:0.0,&quot;TopMargin&quot;:0.0,&quot;BottomMargin&quot;:0.0,&quot;IntervalMargin&quot;:0.0}}"/>
</p:tagLst>
</file>

<file path=ppt/theme/theme1.xml><?xml version="1.0" encoding="utf-8"?>
<a:theme xmlns:a="http://schemas.openxmlformats.org/drawingml/2006/main" name="Solar Panel Project Proposal by Slidesgo">
  <a:themeElements>
    <a:clrScheme name="Simple Light">
      <a:dk1>
        <a:srgbClr val="F3F3F3"/>
      </a:dk1>
      <a:lt1>
        <a:srgbClr val="010203"/>
      </a:lt1>
      <a:dk2>
        <a:srgbClr val="B7B7B7"/>
      </a:dk2>
      <a:lt2>
        <a:srgbClr val="2B2929"/>
      </a:lt2>
      <a:accent1>
        <a:srgbClr val="FFFFFF"/>
      </a:accent1>
      <a:accent2>
        <a:srgbClr val="666666"/>
      </a:accent2>
      <a:accent3>
        <a:srgbClr val="FFFFFF"/>
      </a:accent3>
      <a:accent4>
        <a:srgbClr val="FFFFFF"/>
      </a:accent4>
      <a:accent5>
        <a:srgbClr val="FFFFFF"/>
      </a:accent5>
      <a:accent6>
        <a:srgbClr val="FFFFFF"/>
      </a:accent6>
      <a:hlink>
        <a:srgbClr val="B7B7B7"/>
      </a:hlink>
      <a:folHlink>
        <a:srgbClr val="009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文件" ma:contentTypeID="0x0101004F15BA6FDB83DF45ACBB97339620D687" ma:contentTypeVersion="12" ma:contentTypeDescription="建立新的文件。" ma:contentTypeScope="" ma:versionID="7733ccfc0f9221129bfd73835ff329eb">
  <xsd:schema xmlns:xsd="http://www.w3.org/2001/XMLSchema" xmlns:xs="http://www.w3.org/2001/XMLSchema" xmlns:p="http://schemas.microsoft.com/office/2006/metadata/properties" xmlns:ns3="34f220f5-ee29-4263-80ab-1a6ecd269c52" xmlns:ns4="cd1d27fb-d87a-4c42-9852-348a627560e4" targetNamespace="http://schemas.microsoft.com/office/2006/metadata/properties" ma:root="true" ma:fieldsID="1c20485bf444476976ab75ae1836f53d" ns3:_="" ns4:_="">
    <xsd:import namespace="34f220f5-ee29-4263-80ab-1a6ecd269c52"/>
    <xsd:import namespace="cd1d27fb-d87a-4c42-9852-348a627560e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f220f5-ee29-4263-80ab-1a6ecd269c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1d27fb-d87a-4c42-9852-348a627560e4" elementFormDefault="qualified">
    <xsd:import namespace="http://schemas.microsoft.com/office/2006/documentManagement/types"/>
    <xsd:import namespace="http://schemas.microsoft.com/office/infopath/2007/PartnerControls"/>
    <xsd:element name="SharedWithUsers" ma:index="10"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用詳細資料" ma:internalName="SharedWithDetails" ma:readOnly="true">
      <xsd:simpleType>
        <xsd:restriction base="dms:Note">
          <xsd:maxLength value="255"/>
        </xsd:restriction>
      </xsd:simpleType>
    </xsd:element>
    <xsd:element name="SharingHintHash" ma:index="12" nillable="true" ma:displayName="共用提示雜湊"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A5F837-C56F-4F85-B1AA-1E04F65B9E40}">
  <ds:schemaRefs>
    <ds:schemaRef ds:uri="http://schemas.microsoft.com/sharepoint/v3/contenttype/forms"/>
  </ds:schemaRefs>
</ds:datastoreItem>
</file>

<file path=customXml/itemProps2.xml><?xml version="1.0" encoding="utf-8"?>
<ds:datastoreItem xmlns:ds="http://schemas.openxmlformats.org/officeDocument/2006/customXml" ds:itemID="{8DDA3E1C-7268-4A35-8C5F-F17718A2D0F1}">
  <ds:schemaRefs>
    <ds:schemaRef ds:uri="34f220f5-ee29-4263-80ab-1a6ecd269c52"/>
    <ds:schemaRef ds:uri="cd1d27fb-d87a-4c42-9852-348a627560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BC5B200-A512-4B54-A576-7E194A179AEB}">
  <ds:schemaRefs>
    <ds:schemaRef ds:uri="34f220f5-ee29-4263-80ab-1a6ecd269c52"/>
    <ds:schemaRef ds:uri="cd1d27fb-d87a-4c42-9852-348a627560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TotalTime>
  <Words>3184</Words>
  <Application>Microsoft Office PowerPoint</Application>
  <PresentationFormat>如螢幕大小 (16:9)</PresentationFormat>
  <Paragraphs>433</Paragraphs>
  <Slides>41</Slides>
  <Notes>40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41</vt:i4>
      </vt:variant>
    </vt:vector>
  </HeadingPairs>
  <TitlesOfParts>
    <vt:vector size="48" baseType="lpstr">
      <vt:lpstr>Corbel</vt:lpstr>
      <vt:lpstr>微軟正黑體</vt:lpstr>
      <vt:lpstr>Arial</vt:lpstr>
      <vt:lpstr>Roboto</vt:lpstr>
      <vt:lpstr>Wingdings</vt:lpstr>
      <vt:lpstr>Lato</vt:lpstr>
      <vt:lpstr>Solar Panel Project Proposal by Slidesgo</vt:lpstr>
      <vt:lpstr>PowerPoint 簡報</vt:lpstr>
      <vt:lpstr>Main Features of TS-410E 2.5-inch SATA SSD silent NAS</vt:lpstr>
      <vt:lpstr>Silent NAS: Avoid noise damage to health and productivity</vt:lpstr>
      <vt:lpstr>Best silent storage product</vt:lpstr>
      <vt:lpstr>Silent NAS for installation in sound-sensitive office environments</vt:lpstr>
      <vt:lpstr>Compact chassis with anti-skid stands</vt:lpstr>
      <vt:lpstr>How to Choose a Desktop Dual 2.5 GbE Low Noise NAS</vt:lpstr>
      <vt:lpstr>Why choose the 2.5-inch SATA SSD drive for NAS?</vt:lpstr>
      <vt:lpstr>Recommended WD Red SA500 4TB 2.5”SATA SSD</vt:lpstr>
      <vt:lpstr>Quad-core Intel Celeron J series, up to 2.6GHz Wide operating temperature range, long-term supply until at least 2029</vt:lpstr>
      <vt:lpstr>Which RAID mode to use in a 4-bay NAS for data protection?</vt:lpstr>
      <vt:lpstr>Dual 2.5 GbE Network ports are enterprise network standard</vt:lpstr>
      <vt:lpstr>4 ports USB 3.2 Gen 2 (10Gbps) </vt:lpstr>
      <vt:lpstr>Support HDMI 4K screen output</vt:lpstr>
      <vt:lpstr>Supports four SATA SSD slots </vt:lpstr>
      <vt:lpstr>TS-410E  I/O and size</vt:lpstr>
      <vt:lpstr>Optional storage expansion unit that supports USB JBOD &amp; RAID</vt:lpstr>
      <vt:lpstr>Optional network switch</vt:lpstr>
      <vt:lpstr>2 x 10 GbE for 10GB file transfer performance</vt:lpstr>
      <vt:lpstr>2.5-inch SATA SSD installation</vt:lpstr>
      <vt:lpstr>PowerPoint 簡報</vt:lpstr>
      <vt:lpstr>NAS quick installation</vt:lpstr>
      <vt:lpstr>Build-in QTS 5.0 NAS multifunctional operating system</vt:lpstr>
      <vt:lpstr>license-free HBS 3  (Hybrid Backup Sync 3)  Three steps to the best data backup strategy</vt:lpstr>
      <vt:lpstr>DA Drive Analyzer for disk failure prediction​</vt:lpstr>
      <vt:lpstr>Data security: safeguard your NAS data​​</vt:lpstr>
      <vt:lpstr>QVR Elite- Surveillance System</vt:lpstr>
      <vt:lpstr>Compatible with a huge amount of camera models</vt:lpstr>
      <vt:lpstr>Unified interface for live view &amp; playback​, anywhere with a PC or mobile device</vt:lpstr>
      <vt:lpstr>Surveillance Client for mobile and home environment​</vt:lpstr>
      <vt:lpstr>Qsirch full-text search tool for browsers </vt:lpstr>
      <vt:lpstr>Qfiling auto archive and filing </vt:lpstr>
      <vt:lpstr>For video streaming and suitable as a multimedia server</vt:lpstr>
      <vt:lpstr>Customize and automate workflows  across multiple clouds, NAS, and applications to help save time and cost</vt:lpstr>
      <vt:lpstr>Qsync cross-device file synchronization technology for individual and team collaboration</vt:lpstr>
      <vt:lpstr>Lighter, faster VPN service for personal use</vt:lpstr>
      <vt:lpstr>QuFTP remote file FTP access service</vt:lpstr>
      <vt:lpstr>Turn the NAS into a local computer  through Ubuntu Linux Station, or connect at any time through the remote</vt:lpstr>
      <vt:lpstr>App Center</vt:lpstr>
      <vt:lpstr>Extended warranty up to 5 years</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TS-1886XU-RP-R2 TS-h1886XU-RP-R2</dc:title>
  <dc:creator>Lucas Lin</dc:creator>
  <cp:lastModifiedBy>Sabrina Wang 王儷蓉</cp:lastModifiedBy>
  <cp:revision>5</cp:revision>
  <cp:lastPrinted>2022-02-23T10:22:19Z</cp:lastPrinted>
  <dcterms:modified xsi:type="dcterms:W3CDTF">2022-12-30T05:00:07Z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0x0101004F15BA6FDB83DF45ACBB97339620D687</vt:lpwstr>
  </property>
</Properties>
</file>