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4"/>
  </p:sldMasterIdLst>
  <p:notesMasterIdLst>
    <p:notesMasterId r:id="rId47"/>
  </p:notesMasterIdLst>
  <p:handoutMasterIdLst>
    <p:handoutMasterId r:id="rId48"/>
  </p:handoutMasterIdLst>
  <p:sldIdLst>
    <p:sldId id="3619" r:id="rId5"/>
    <p:sldId id="3621" r:id="rId6"/>
    <p:sldId id="3624" r:id="rId7"/>
    <p:sldId id="3596" r:id="rId8"/>
    <p:sldId id="3620" r:id="rId9"/>
    <p:sldId id="3617" r:id="rId10"/>
    <p:sldId id="3623" r:id="rId11"/>
    <p:sldId id="3614" r:id="rId12"/>
    <p:sldId id="3671" r:id="rId13"/>
    <p:sldId id="467" r:id="rId14"/>
    <p:sldId id="3611" r:id="rId15"/>
    <p:sldId id="1482" r:id="rId16"/>
    <p:sldId id="1481" r:id="rId17"/>
    <p:sldId id="3595" r:id="rId18"/>
    <p:sldId id="1498" r:id="rId19"/>
    <p:sldId id="1494" r:id="rId20"/>
    <p:sldId id="1483" r:id="rId21"/>
    <p:sldId id="1440" r:id="rId22"/>
    <p:sldId id="556" r:id="rId23"/>
    <p:sldId id="3622" r:id="rId24"/>
    <p:sldId id="1383" r:id="rId25"/>
    <p:sldId id="1376" r:id="rId26"/>
    <p:sldId id="318" r:id="rId27"/>
    <p:sldId id="1377" r:id="rId28"/>
    <p:sldId id="395" r:id="rId29"/>
    <p:sldId id="392" r:id="rId30"/>
    <p:sldId id="1394" r:id="rId31"/>
    <p:sldId id="416" r:id="rId32"/>
    <p:sldId id="415" r:id="rId33"/>
    <p:sldId id="410" r:id="rId34"/>
    <p:sldId id="1403" r:id="rId35"/>
    <p:sldId id="1402" r:id="rId36"/>
    <p:sldId id="544" r:id="rId37"/>
    <p:sldId id="425" r:id="rId38"/>
    <p:sldId id="426" r:id="rId39"/>
    <p:sldId id="288" r:id="rId40"/>
    <p:sldId id="3582" r:id="rId41"/>
    <p:sldId id="3670" r:id="rId42"/>
    <p:sldId id="401" r:id="rId43"/>
    <p:sldId id="3597" r:id="rId44"/>
    <p:sldId id="3600" r:id="rId45"/>
    <p:sldId id="1395" r:id="rId46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49"/>
      <p:bold r:id="rId50"/>
      <p:italic r:id="rId51"/>
      <p:boldItalic r:id="rId52"/>
    </p:embeddedFont>
    <p:embeddedFont>
      <p:font typeface="Lato" panose="020F0502020204030203" pitchFamily="34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微軟正黑體" panose="020B0604030504040204" pitchFamily="34" charset="-120"/>
      <p:regular r:id="rId61"/>
      <p:bold r:id="rId62"/>
    </p:embeddedFont>
  </p:embeddedFontLst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88C4"/>
    <a:srgbClr val="D7D3C7"/>
    <a:srgbClr val="744922"/>
    <a:srgbClr val="8E8C88"/>
    <a:srgbClr val="92D050"/>
    <a:srgbClr val="80FCFF"/>
    <a:srgbClr val="EA3EF7"/>
    <a:srgbClr val="40443F"/>
    <a:srgbClr val="28292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BF7A1E-03C8-4742-A8C7-EF760988A68B}">
  <a:tblStyle styleId="{D0BF7A1E-03C8-4742-A8C7-EF760988A6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984" autoAdjust="0"/>
  </p:normalViewPr>
  <p:slideViewPr>
    <p:cSldViewPr snapToGrid="0">
      <p:cViewPr varScale="1">
        <p:scale>
          <a:sx n="120" d="100"/>
          <a:sy n="120" d="100"/>
        </p:scale>
        <p:origin x="1594" y="77"/>
      </p:cViewPr>
      <p:guideLst>
        <p:guide orient="horz" pos="15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CFC1CB4-B0B2-4867-8996-6027E098C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B597F0C-42FF-464A-85D7-999F62CC0D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51FCF-2364-486E-B5B1-562F2201C130}" type="datetimeFigureOut">
              <a:rPr lang="zh-TW" altLang="en-US" smtClean="0"/>
              <a:t>2022/12/30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6492B1-35B4-4E99-8531-0279A00A36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216B0B2-6ADA-4133-8D7D-C006C2D107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78116-D8C7-443B-B9AA-980D71A40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31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64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2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6551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8257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zh-TW" sz="1100" dirty="0">
              <a:solidFill>
                <a:schemeClr val="accent6"/>
              </a:solidFill>
              <a:ea typeface="微軟正黑體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1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7594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zh-TW" sz="11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4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3674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9155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56850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111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73135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99673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9576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endParaRPr lang="zh-TW" altLang="zh-TW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6899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6904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5431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441873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446644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76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706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08340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453447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070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14010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6234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22667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f1c6ddca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f1c6ddca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42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f1c6ddca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f1c6ddca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>
              <a:solidFill>
                <a:srgbClr val="333333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201133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87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F696-87D7-41CF-ABE1-A514988E83B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43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59752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5265337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5005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502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806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734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74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4007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883" cy="514349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EB51FDA-71E7-E149-635D-8B4512063D77}"/>
              </a:ext>
            </a:extLst>
          </p:cNvPr>
          <p:cNvSpPr txBox="1"/>
          <p:nvPr userDrawn="1"/>
        </p:nvSpPr>
        <p:spPr>
          <a:xfrm>
            <a:off x="366941" y="4170778"/>
            <a:ext cx="3917311" cy="35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600" spc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©2022</a:t>
            </a:r>
            <a:r>
              <a:rPr lang="zh-TW" altLang="zh-TW" sz="600" spc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en-US" altLang="zh-TW" sz="600" spc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7241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7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E15199-9DC2-4A95-9110-B7C2F8C7F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5"/>
            <a:ext cx="9144000" cy="5142830"/>
          </a:xfrm>
          <a:prstGeom prst="rect">
            <a:avLst/>
          </a:prstGeom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52994" y="182080"/>
            <a:ext cx="8833240" cy="642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tx2"/>
                </a:solidFill>
                <a:latin typeface="+mj-ea"/>
                <a:ea typeface="+mj-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9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5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25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0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E2B44AA-F9C1-9B6D-5161-1260C0F0B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45" b="78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0F57374-5E4D-FB9F-ACA8-8FCF04078E4F}"/>
              </a:ext>
            </a:extLst>
          </p:cNvPr>
          <p:cNvSpPr/>
          <p:nvPr userDrawn="1"/>
        </p:nvSpPr>
        <p:spPr>
          <a:xfrm rot="5400000">
            <a:off x="2038024" y="-2038029"/>
            <a:ext cx="2754824" cy="683088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80000"/>
                </a:schemeClr>
              </a:gs>
            </a:gsLst>
            <a:lin ang="54007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0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5AA9FB8-C089-365A-26F2-0BA656F3CA91}"/>
              </a:ext>
            </a:extLst>
          </p:cNvPr>
          <p:cNvSpPr/>
          <p:nvPr userDrawn="1"/>
        </p:nvSpPr>
        <p:spPr>
          <a:xfrm>
            <a:off x="5295176" y="0"/>
            <a:ext cx="3881021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53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2BF64AB-1890-FC60-03F6-A5294A85CB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44" r="34310"/>
          <a:stretch/>
        </p:blipFill>
        <p:spPr>
          <a:xfrm>
            <a:off x="4280747" y="2838026"/>
            <a:ext cx="971973" cy="200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0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48" r:id="rId2"/>
    <p:sldLayoutId id="2147483698" r:id="rId3"/>
    <p:sldLayoutId id="2147483689" r:id="rId4"/>
    <p:sldLayoutId id="2147483692" r:id="rId5"/>
    <p:sldLayoutId id="2147483690" r:id="rId6"/>
    <p:sldLayoutId id="2147483691" r:id="rId7"/>
    <p:sldLayoutId id="2147483699" r:id="rId8"/>
    <p:sldLayoutId id="2147483696" r:id="rId9"/>
    <p:sldLayoutId id="2147483697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 dirty="0">
          <a:solidFill>
            <a:srgbClr val="000000"/>
          </a:solidFill>
          <a:latin typeface="+mj-ea"/>
          <a:ea typeface="+mj-ea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43.pn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7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1.png"/><Relationship Id="rId4" Type="http://schemas.openxmlformats.org/officeDocument/2006/relationships/image" Target="../media/image11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43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microsoft.com/office/2007/relationships/hdphoto" Target="../media/hdphoto3.wdp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1.svg"/><Relationship Id="rId11" Type="http://schemas.openxmlformats.org/officeDocument/2006/relationships/image" Target="../media/image126.sv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6.sv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sv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hyperlink" Target="https://www.interface.com/US/en-US/about/press-room/Acoustics-Office-Study" TargetMode="External"/><Relationship Id="rId4" Type="http://schemas.openxmlformats.org/officeDocument/2006/relationships/image" Target="../media/image26.svg"/><Relationship Id="rId9" Type="http://schemas.openxmlformats.org/officeDocument/2006/relationships/hyperlink" Target="https://www.who.int/europe/health-topics/noise#tab=tab_1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jpe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3.png"/><Relationship Id="rId7" Type="http://schemas.microsoft.com/office/2007/relationships/hdphoto" Target="../media/hdphoto6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5.png"/><Relationship Id="rId5" Type="http://schemas.microsoft.com/office/2007/relationships/hdphoto" Target="../media/hdphoto5.wdp"/><Relationship Id="rId10" Type="http://schemas.openxmlformats.org/officeDocument/2006/relationships/image" Target="../media/image177.png"/><Relationship Id="rId4" Type="http://schemas.openxmlformats.org/officeDocument/2006/relationships/image" Target="../media/image174.png"/><Relationship Id="rId9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svg"/><Relationship Id="rId3" Type="http://schemas.openxmlformats.org/officeDocument/2006/relationships/image" Target="../media/image188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10" Type="http://schemas.openxmlformats.org/officeDocument/2006/relationships/image" Target="../media/image194.svg"/><Relationship Id="rId4" Type="http://schemas.microsoft.com/office/2007/relationships/hdphoto" Target="../media/hdphoto8.wdp"/><Relationship Id="rId9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18" Type="http://schemas.openxmlformats.org/officeDocument/2006/relationships/image" Target="../media/image210.svg"/><Relationship Id="rId3" Type="http://schemas.openxmlformats.org/officeDocument/2006/relationships/image" Target="../media/image196.png"/><Relationship Id="rId21" Type="http://schemas.openxmlformats.org/officeDocument/2006/relationships/image" Target="../media/image213.png"/><Relationship Id="rId7" Type="http://schemas.openxmlformats.org/officeDocument/2006/relationships/image" Target="../media/image200.svg"/><Relationship Id="rId12" Type="http://schemas.openxmlformats.org/officeDocument/2006/relationships/image" Target="../media/image205.svg"/><Relationship Id="rId17" Type="http://schemas.openxmlformats.org/officeDocument/2006/relationships/image" Target="../media/image209.png"/><Relationship Id="rId25" Type="http://schemas.openxmlformats.org/officeDocument/2006/relationships/image" Target="../media/image21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08.sv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24" Type="http://schemas.openxmlformats.org/officeDocument/2006/relationships/image" Target="../media/image216.png"/><Relationship Id="rId5" Type="http://schemas.openxmlformats.org/officeDocument/2006/relationships/image" Target="../media/image198.svg"/><Relationship Id="rId15" Type="http://schemas.openxmlformats.org/officeDocument/2006/relationships/image" Target="../media/image207.png"/><Relationship Id="rId23" Type="http://schemas.openxmlformats.org/officeDocument/2006/relationships/image" Target="../media/image215.png"/><Relationship Id="rId10" Type="http://schemas.openxmlformats.org/officeDocument/2006/relationships/image" Target="../media/image203.png"/><Relationship Id="rId19" Type="http://schemas.openxmlformats.org/officeDocument/2006/relationships/image" Target="../media/image211.png"/><Relationship Id="rId4" Type="http://schemas.openxmlformats.org/officeDocument/2006/relationships/image" Target="../media/image197.png"/><Relationship Id="rId9" Type="http://schemas.openxmlformats.org/officeDocument/2006/relationships/image" Target="../media/image202.svg"/><Relationship Id="rId14" Type="http://schemas.microsoft.com/office/2007/relationships/hdphoto" Target="../media/hdphoto9.wdp"/><Relationship Id="rId22" Type="http://schemas.openxmlformats.org/officeDocument/2006/relationships/image" Target="../media/image2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1.png"/><Relationship Id="rId5" Type="http://schemas.openxmlformats.org/officeDocument/2006/relationships/image" Target="../media/image220.svg"/><Relationship Id="rId4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3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2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60058EF5-26F1-E447-E487-252F3162F712}"/>
              </a:ext>
            </a:extLst>
          </p:cNvPr>
          <p:cNvGrpSpPr/>
          <p:nvPr/>
        </p:nvGrpSpPr>
        <p:grpSpPr>
          <a:xfrm flipH="1">
            <a:off x="1463185" y="2956355"/>
            <a:ext cx="3596633" cy="561514"/>
            <a:chOff x="4925833" y="2487811"/>
            <a:chExt cx="1796995" cy="561514"/>
          </a:xfrm>
        </p:grpSpPr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70F21667-8321-43BC-24BD-015E01A906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5833" y="2487811"/>
              <a:ext cx="451311" cy="561514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4CC868E3-2A64-ED08-29A6-0FAC506BDDA0}"/>
                </a:ext>
              </a:extLst>
            </p:cNvPr>
            <p:cNvCxnSpPr>
              <a:cxnSpLocks/>
            </p:cNvCxnSpPr>
            <p:nvPr/>
          </p:nvCxnSpPr>
          <p:spPr>
            <a:xfrm>
              <a:off x="5375081" y="2487811"/>
              <a:ext cx="1347747" cy="0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962B8B6-81C8-64B8-610E-95FEE45C76FB}"/>
              </a:ext>
            </a:extLst>
          </p:cNvPr>
          <p:cNvGrpSpPr/>
          <p:nvPr/>
        </p:nvGrpSpPr>
        <p:grpSpPr>
          <a:xfrm flipH="1">
            <a:off x="2808868" y="3424900"/>
            <a:ext cx="2286919" cy="561513"/>
            <a:chOff x="5125166" y="1926298"/>
            <a:chExt cx="1597662" cy="561513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09C5CED5-B27A-C6B0-3526-26D2B68BB16A}"/>
                </a:ext>
              </a:extLst>
            </p:cNvPr>
            <p:cNvCxnSpPr>
              <a:cxnSpLocks/>
            </p:cNvCxnSpPr>
            <p:nvPr/>
          </p:nvCxnSpPr>
          <p:spPr>
            <a:xfrm>
              <a:off x="5125166" y="1926298"/>
              <a:ext cx="251978" cy="561513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29BF3AE8-598A-6B3D-8AA9-B621E4DE4D2C}"/>
                </a:ext>
              </a:extLst>
            </p:cNvPr>
            <p:cNvCxnSpPr>
              <a:cxnSpLocks/>
            </p:cNvCxnSpPr>
            <p:nvPr/>
          </p:nvCxnSpPr>
          <p:spPr>
            <a:xfrm>
              <a:off x="5375081" y="2487811"/>
              <a:ext cx="1347747" cy="0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52C7439-F1DB-713F-75CB-65EC56AA2228}"/>
              </a:ext>
            </a:extLst>
          </p:cNvPr>
          <p:cNvGrpSpPr/>
          <p:nvPr/>
        </p:nvGrpSpPr>
        <p:grpSpPr>
          <a:xfrm>
            <a:off x="5454595" y="2487811"/>
            <a:ext cx="1796995" cy="561514"/>
            <a:chOff x="4925833" y="2487811"/>
            <a:chExt cx="1796995" cy="561514"/>
          </a:xfrm>
        </p:grpSpPr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3C6EFF85-EF71-AC77-80B8-ED0BAFAFF3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5833" y="2487811"/>
              <a:ext cx="451311" cy="561514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61D52437-56C4-74DE-F720-A759C705C5F6}"/>
                </a:ext>
              </a:extLst>
            </p:cNvPr>
            <p:cNvCxnSpPr>
              <a:cxnSpLocks/>
            </p:cNvCxnSpPr>
            <p:nvPr/>
          </p:nvCxnSpPr>
          <p:spPr>
            <a:xfrm>
              <a:off x="5375081" y="2487811"/>
              <a:ext cx="1347747" cy="0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F8E16E5-6903-36FC-564B-7F0191E0D87F}"/>
              </a:ext>
            </a:extLst>
          </p:cNvPr>
          <p:cNvGrpSpPr/>
          <p:nvPr/>
        </p:nvGrpSpPr>
        <p:grpSpPr>
          <a:xfrm>
            <a:off x="4679343" y="3195478"/>
            <a:ext cx="2572247" cy="561514"/>
            <a:chOff x="4925833" y="2487811"/>
            <a:chExt cx="1796995" cy="561514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201AD188-C6BB-B38D-2572-ADC027DEE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5833" y="2487811"/>
              <a:ext cx="451311" cy="561514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266C8F42-B41B-4A54-4AB3-277F4917F8BE}"/>
                </a:ext>
              </a:extLst>
            </p:cNvPr>
            <p:cNvCxnSpPr>
              <a:cxnSpLocks/>
            </p:cNvCxnSpPr>
            <p:nvPr/>
          </p:nvCxnSpPr>
          <p:spPr>
            <a:xfrm>
              <a:off x="5375081" y="2487811"/>
              <a:ext cx="1347747" cy="0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B9CF791-679A-DEA6-5713-99F2E110BD48}"/>
              </a:ext>
            </a:extLst>
          </p:cNvPr>
          <p:cNvGrpSpPr/>
          <p:nvPr/>
        </p:nvGrpSpPr>
        <p:grpSpPr>
          <a:xfrm flipV="1">
            <a:off x="5390985" y="3387671"/>
            <a:ext cx="1860605" cy="561514"/>
            <a:chOff x="4925833" y="2487811"/>
            <a:chExt cx="1796995" cy="561514"/>
          </a:xfrm>
        </p:grpSpPr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BB79F94C-C323-69EC-8858-CB1736B9A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5833" y="2487811"/>
              <a:ext cx="451311" cy="561514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3B689C3B-6B3C-F96C-E3C4-15EB8FE27073}"/>
                </a:ext>
              </a:extLst>
            </p:cNvPr>
            <p:cNvCxnSpPr>
              <a:cxnSpLocks/>
            </p:cNvCxnSpPr>
            <p:nvPr/>
          </p:nvCxnSpPr>
          <p:spPr>
            <a:xfrm>
              <a:off x="5375081" y="2487811"/>
              <a:ext cx="1347747" cy="0"/>
            </a:xfrm>
            <a:prstGeom prst="line">
              <a:avLst/>
            </a:prstGeom>
            <a:ln w="19050">
              <a:solidFill>
                <a:srgbClr val="7449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415DAC-5412-9E4B-B425-3A422A1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 fontScale="90000"/>
          </a:bodyPr>
          <a:lstStyle/>
          <a:p>
            <a:pPr>
              <a:lnSpc>
                <a:spcPts val="3400"/>
              </a:lnSpc>
            </a:pPr>
            <a:r>
              <a:rPr lang="zh-TW" altLang="en-US" sz="36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搭載</a:t>
            </a:r>
            <a:r>
              <a:rPr lang="en-US" altLang="zh-TW" sz="36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Intel Celeron J</a:t>
            </a:r>
            <a:r>
              <a:rPr lang="zh-TW" altLang="en-US" sz="36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系列高效</a:t>
            </a:r>
            <a:r>
              <a:rPr lang="en-US" altLang="zh-TW" sz="36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TW" altLang="en-US" sz="36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核心處理器至少可穩定長期供貨至</a:t>
            </a:r>
            <a:r>
              <a:rPr lang="en-US" altLang="zh-TW" sz="36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2029</a:t>
            </a:r>
            <a:r>
              <a:rPr lang="zh-TW" altLang="en-US" sz="36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7C1C2-4914-4D49-8829-EB3980042B45}"/>
              </a:ext>
            </a:extLst>
          </p:cNvPr>
          <p:cNvSpPr/>
          <p:nvPr/>
        </p:nvSpPr>
        <p:spPr>
          <a:xfrm>
            <a:off x="238992" y="1194315"/>
            <a:ext cx="8305300" cy="12934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  <a:buClr>
                <a:srgbClr val="FFCC99"/>
              </a:buClr>
              <a:buSzPct val="70000"/>
            </a:pP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中小企業用戶採購設備時最需要的是依照階段性需求彈性部屬，於初期預算較為有限的情況下採購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NAS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進行相關應用的架設，經過一段時間，企業逐漸茁壯有了更充足的預算要進行擴充時，想要複製先前的架設經驗卻發現原有採購的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NAS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因為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CPU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缺貨而停產，因此只好重新評估導入。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TS-410E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採用可長期供貨至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2029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年的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CPU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，解決了客戶長期以來的困擾。</a:t>
            </a:r>
            <a:endParaRPr lang="en-US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61C41D6-76BE-4EA8-A647-4962DA79CC9A}"/>
              </a:ext>
            </a:extLst>
          </p:cNvPr>
          <p:cNvSpPr txBox="1"/>
          <p:nvPr/>
        </p:nvSpPr>
        <p:spPr>
          <a:xfrm>
            <a:off x="7287239" y="2346327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800" b="1">
                <a:solidFill>
                  <a:srgbClr val="744922"/>
                </a:solidFill>
                <a:cs typeface="+mn-ea"/>
                <a:sym typeface="+mn-lt"/>
              </a:rPr>
              <a:t>2.6</a:t>
            </a:r>
            <a:r>
              <a:rPr lang="en-US" altLang="zh-TW" sz="1600" b="1">
                <a:solidFill>
                  <a:srgbClr val="744922"/>
                </a:solidFill>
                <a:cs typeface="+mn-ea"/>
                <a:sym typeface="+mn-lt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>
                <a:cs typeface="+mn-ea"/>
                <a:sym typeface="+mn-lt"/>
              </a:rPr>
              <a:t>Burst</a:t>
            </a:r>
            <a:endParaRPr lang="en-US" sz="1800">
              <a:cs typeface="+mn-ea"/>
              <a:sym typeface="+mn-lt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46773B6-6A08-4978-9E2C-CEB53F247F16}"/>
              </a:ext>
            </a:extLst>
          </p:cNvPr>
          <p:cNvSpPr txBox="1"/>
          <p:nvPr/>
        </p:nvSpPr>
        <p:spPr>
          <a:xfrm>
            <a:off x="266323" y="2855518"/>
            <a:ext cx="1957903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800" b="1">
                <a:solidFill>
                  <a:srgbClr val="744922"/>
                </a:solidFill>
                <a:cs typeface="+mn-ea"/>
                <a:sym typeface="+mn-lt"/>
              </a:rPr>
              <a:t>J6412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>
                <a:cs typeface="+mn-ea"/>
                <a:sym typeface="+mn-lt"/>
              </a:rPr>
              <a:t>Elkhart Lake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00527197-9706-4934-BED3-64994CC823CE}"/>
              </a:ext>
            </a:extLst>
          </p:cNvPr>
          <p:cNvSpPr txBox="1"/>
          <p:nvPr/>
        </p:nvSpPr>
        <p:spPr>
          <a:xfrm>
            <a:off x="251180" y="3807989"/>
            <a:ext cx="3156871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800" b="1">
                <a:solidFill>
                  <a:srgbClr val="744922"/>
                </a:solidFill>
                <a:cs typeface="+mn-ea"/>
                <a:sym typeface="+mn-lt"/>
              </a:rPr>
              <a:t>AES-NI</a:t>
            </a:r>
            <a:r>
              <a:rPr lang="en-US" altLang="zh-TW" sz="3200" b="1">
                <a:solidFill>
                  <a:srgbClr val="D26604"/>
                </a:solidFill>
                <a:cs typeface="+mn-ea"/>
                <a:sym typeface="+mn-lt"/>
              </a:rPr>
              <a:t> </a:t>
            </a:r>
            <a:r>
              <a:rPr lang="en-US" altLang="zh-CN" sz="1600" b="1">
                <a:solidFill>
                  <a:srgbClr val="744922"/>
                </a:solidFill>
                <a:cs typeface="+mn-ea"/>
                <a:sym typeface="+mn-lt"/>
              </a:rPr>
              <a:t>encryption</a:t>
            </a:r>
            <a:endParaRPr lang="en-US" altLang="zh-TW" sz="1600" b="1">
              <a:solidFill>
                <a:srgbClr val="744922"/>
              </a:solidFill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>
                <a:cs typeface="+mn-ea"/>
                <a:sym typeface="+mn-lt"/>
              </a:rPr>
              <a:t>Volume &amp; folder support</a:t>
            </a:r>
            <a:endParaRPr lang="en-US" sz="1600">
              <a:cs typeface="+mn-ea"/>
              <a:sym typeface="+mn-lt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790F8F5-2241-4071-B0C5-135794A5F51A}"/>
              </a:ext>
            </a:extLst>
          </p:cNvPr>
          <p:cNvSpPr txBox="1"/>
          <p:nvPr/>
        </p:nvSpPr>
        <p:spPr>
          <a:xfrm>
            <a:off x="7287239" y="3864909"/>
            <a:ext cx="1117290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800" b="1">
                <a:solidFill>
                  <a:srgbClr val="744922"/>
                </a:solidFill>
                <a:cs typeface="+mn-ea"/>
                <a:sym typeface="+mn-lt"/>
              </a:rPr>
              <a:t>TDP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800">
                <a:cs typeface="+mn-ea"/>
                <a:sym typeface="+mn-lt"/>
              </a:rPr>
              <a:t>10W </a:t>
            </a:r>
            <a:endParaRPr lang="en-US" sz="1800">
              <a:cs typeface="+mn-ea"/>
              <a:sym typeface="+mn-lt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395AD1F4-C96C-405B-A172-2395676FA913}"/>
              </a:ext>
            </a:extLst>
          </p:cNvPr>
          <p:cNvSpPr txBox="1"/>
          <p:nvPr/>
        </p:nvSpPr>
        <p:spPr>
          <a:xfrm>
            <a:off x="7287239" y="3068396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800" b="1">
                <a:solidFill>
                  <a:srgbClr val="744922"/>
                </a:solidFill>
                <a:cs typeface="+mn-ea"/>
                <a:sym typeface="+mn-lt"/>
              </a:rPr>
              <a:t>4</a:t>
            </a:r>
            <a:r>
              <a:rPr lang="en-US" altLang="zh-TW" sz="1600" b="1">
                <a:solidFill>
                  <a:srgbClr val="744922"/>
                </a:solidFill>
                <a:cs typeface="+mn-ea"/>
                <a:sym typeface="+mn-lt"/>
              </a:rPr>
              <a:t>-c</a:t>
            </a:r>
            <a:r>
              <a:rPr lang="en-US" altLang="zh-CN" sz="1600" b="1">
                <a:solidFill>
                  <a:srgbClr val="744922"/>
                </a:solidFill>
                <a:cs typeface="+mn-ea"/>
                <a:sym typeface="+mn-lt"/>
              </a:rPr>
              <a:t>ore</a:t>
            </a:r>
            <a:endParaRPr lang="en-US" altLang="zh-TW" sz="1800" b="1">
              <a:solidFill>
                <a:srgbClr val="744922"/>
              </a:solidFill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>
                <a:cs typeface="+mn-ea"/>
                <a:sym typeface="+mn-lt"/>
              </a:rPr>
              <a:t>4-thread</a:t>
            </a:r>
            <a:endParaRPr lang="en-US" sz="1800">
              <a:cs typeface="+mn-ea"/>
              <a:sym typeface="+mn-lt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3F47B93-D1AF-07AA-AA1A-7613872A17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1239" y="2539003"/>
            <a:ext cx="3954192" cy="26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1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1A8816-DB05-4F42-B56A-6D7351021F93}"/>
              </a:ext>
            </a:extLst>
          </p:cNvPr>
          <p:cNvSpPr/>
          <p:nvPr/>
        </p:nvSpPr>
        <p:spPr>
          <a:xfrm>
            <a:off x="6679359" y="1941690"/>
            <a:ext cx="1053679" cy="2484120"/>
          </a:xfrm>
          <a:prstGeom prst="rect">
            <a:avLst/>
          </a:prstGeom>
          <a:solidFill>
            <a:srgbClr val="FFCC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6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9365BD-2E52-4AD4-B114-163429456FCC}"/>
              </a:ext>
            </a:extLst>
          </p:cNvPr>
          <p:cNvSpPr/>
          <p:nvPr/>
        </p:nvSpPr>
        <p:spPr>
          <a:xfrm>
            <a:off x="7732252" y="1941690"/>
            <a:ext cx="1053679" cy="2484120"/>
          </a:xfrm>
          <a:prstGeom prst="rect">
            <a:avLst/>
          </a:prstGeom>
          <a:solidFill>
            <a:srgbClr val="FFCC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6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38CEAD7-9161-4BD9-9177-125024F2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+mj-lt"/>
              </a:rPr>
              <a:t>4-bay NAS</a:t>
            </a:r>
            <a:r>
              <a:rPr lang="zh-TW" altLang="en-US" dirty="0"/>
              <a:t>支援哪幾種</a:t>
            </a:r>
            <a:r>
              <a:rPr lang="en-US" altLang="zh-TW" dirty="0">
                <a:latin typeface="+mj-lt"/>
              </a:rPr>
              <a:t>RAID</a:t>
            </a:r>
            <a:r>
              <a:rPr lang="zh-TW" altLang="en-US" dirty="0"/>
              <a:t>磁碟陣列資料保護功能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5FAE6B-E552-4C35-A2D2-5F4A13DE7EA5}"/>
              </a:ext>
            </a:extLst>
          </p:cNvPr>
          <p:cNvSpPr txBox="1"/>
          <p:nvPr/>
        </p:nvSpPr>
        <p:spPr>
          <a:xfrm>
            <a:off x="1559279" y="962216"/>
            <a:ext cx="710357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磁碟陣列是透過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顆以上的磁碟組成容錯保護機制的技術，可於一定數量磁碟損壞時保護資料，使用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顆磁碟於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TS-410E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組建磁碟陣列以保護力為優先時建議使用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，效能優先建議採用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10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1EA2B748-0129-4982-9E4D-FF2D0583F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871981"/>
              </p:ext>
            </p:extLst>
          </p:nvPr>
        </p:nvGraphicFramePr>
        <p:xfrm>
          <a:off x="349857" y="1941690"/>
          <a:ext cx="8436336" cy="2484120"/>
        </p:xfrm>
        <a:graphic>
          <a:graphicData uri="http://schemas.openxmlformats.org/drawingml/2006/table">
            <a:tbl>
              <a:tblPr firstRow="1" bandRow="1"/>
              <a:tblGrid>
                <a:gridCol w="1054542">
                  <a:extLst>
                    <a:ext uri="{9D8B030D-6E8A-4147-A177-3AD203B41FA5}">
                      <a16:colId xmlns:a16="http://schemas.microsoft.com/office/drawing/2014/main" val="1725844895"/>
                    </a:ext>
                  </a:extLst>
                </a:gridCol>
                <a:gridCol w="1054542">
                  <a:extLst>
                    <a:ext uri="{9D8B030D-6E8A-4147-A177-3AD203B41FA5}">
                      <a16:colId xmlns:a16="http://schemas.microsoft.com/office/drawing/2014/main" val="277799971"/>
                    </a:ext>
                  </a:extLst>
                </a:gridCol>
                <a:gridCol w="1054542">
                  <a:extLst>
                    <a:ext uri="{9D8B030D-6E8A-4147-A177-3AD203B41FA5}">
                      <a16:colId xmlns:a16="http://schemas.microsoft.com/office/drawing/2014/main" val="704094329"/>
                    </a:ext>
                  </a:extLst>
                </a:gridCol>
                <a:gridCol w="1054542">
                  <a:extLst>
                    <a:ext uri="{9D8B030D-6E8A-4147-A177-3AD203B41FA5}">
                      <a16:colId xmlns:a16="http://schemas.microsoft.com/office/drawing/2014/main" val="3400972777"/>
                    </a:ext>
                  </a:extLst>
                </a:gridCol>
                <a:gridCol w="1054542">
                  <a:extLst>
                    <a:ext uri="{9D8B030D-6E8A-4147-A177-3AD203B41FA5}">
                      <a16:colId xmlns:a16="http://schemas.microsoft.com/office/drawing/2014/main" val="4018261178"/>
                    </a:ext>
                  </a:extLst>
                </a:gridCol>
                <a:gridCol w="1054542">
                  <a:extLst>
                    <a:ext uri="{9D8B030D-6E8A-4147-A177-3AD203B41FA5}">
                      <a16:colId xmlns:a16="http://schemas.microsoft.com/office/drawing/2014/main" val="2514079239"/>
                    </a:ext>
                  </a:extLst>
                </a:gridCol>
                <a:gridCol w="1054542">
                  <a:extLst>
                    <a:ext uri="{9D8B030D-6E8A-4147-A177-3AD203B41FA5}">
                      <a16:colId xmlns:a16="http://schemas.microsoft.com/office/drawing/2014/main" val="401594463"/>
                    </a:ext>
                  </a:extLst>
                </a:gridCol>
                <a:gridCol w="1054542">
                  <a:extLst>
                    <a:ext uri="{9D8B030D-6E8A-4147-A177-3AD203B41FA5}">
                      <a16:colId xmlns:a16="http://schemas.microsoft.com/office/drawing/2014/main" val="3220278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單顆磁碟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JBOD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0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RAID 1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RAID 5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RAID 6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RAID 10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8C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376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組成的最少磁碟數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N/A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2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2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3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4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4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74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容許幾個磁碟損壞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0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0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0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N-1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2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每組</a:t>
                      </a:r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可容許</a:t>
                      </a:r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顆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9721"/>
                  </a:ext>
                </a:extLst>
              </a:tr>
              <a:tr h="40760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可用容量等於幾顆磁碟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N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N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1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N-1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N-2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2"/>
                          </a:solidFill>
                        </a:rPr>
                        <a:t>N/2</a:t>
                      </a:r>
                      <a:endParaRPr lang="zh-TW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340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保護力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無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中下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中上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中上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92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效能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單顆效能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</a:rPr>
                        <a:t>N</a:t>
                      </a:r>
                      <a:endParaRPr lang="zh-TW" altLang="en-US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單顆效能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中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中下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2"/>
                          </a:solidFill>
                        </a:rPr>
                        <a:t>中上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0677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CDA412B9-E0EA-43CB-A787-4F65D87ED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809" y="1720293"/>
            <a:ext cx="362369" cy="3623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AAFD431-9E98-4130-B77B-84AEFE6D0C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893" y="1697519"/>
            <a:ext cx="362369" cy="36236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EFB309C-38B2-4055-FE09-2EBF9F81A593}"/>
              </a:ext>
            </a:extLst>
          </p:cNvPr>
          <p:cNvPicPr>
            <a:picLocks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1148" y="906661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BB322DA-C850-8C47-24E3-08255B4ED2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173" y="1052676"/>
            <a:ext cx="587806" cy="5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9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2.5GbE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高速網路企業經濟的標配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143B032-5714-40F9-9590-43BD9D05C64B}"/>
              </a:ext>
            </a:extLst>
          </p:cNvPr>
          <p:cNvSpPr txBox="1"/>
          <p:nvPr/>
        </p:nvSpPr>
        <p:spPr>
          <a:xfrm>
            <a:off x="1409247" y="1831394"/>
            <a:ext cx="2829943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2</a:t>
            </a:r>
            <a:r>
              <a:rPr lang="zh-TW" altLang="en-US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 2.5GbE </a:t>
            </a:r>
            <a:r>
              <a:rPr lang="zh-TW" altLang="en-US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高速網路埠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916C880-8C3B-430E-B4EA-D918BF251897}"/>
              </a:ext>
            </a:extLst>
          </p:cNvPr>
          <p:cNvSpPr txBox="1"/>
          <p:nvPr/>
        </p:nvSpPr>
        <p:spPr>
          <a:xfrm>
            <a:off x="6110459" y="3383853"/>
            <a:ext cx="2408768" cy="3560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">
              <a:lnSpc>
                <a:spcPct val="130000"/>
              </a:lnSpc>
              <a:spcBef>
                <a:spcPts val="600"/>
              </a:spcBef>
            </a:pPr>
            <a:r>
              <a:rPr lang="fr-FR" altLang="zh-TW" sz="16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2 x 2.5 GbE</a:t>
            </a:r>
            <a:r>
              <a:rPr lang="zh-TW" altLang="en-US" sz="16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高速網路</a:t>
            </a:r>
            <a:endParaRPr lang="fr-FR" altLang="zh-TW" sz="1600" b="1">
              <a:solidFill>
                <a:srgbClr val="744922"/>
              </a:solidFill>
              <a:ea typeface="微軟正黑體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531E7449-1188-4FE6-BAE0-C6D31FE3A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245" y="760806"/>
            <a:ext cx="1631175" cy="407457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CCCD80A-0165-45BE-842B-F63CB9E6A572}"/>
              </a:ext>
            </a:extLst>
          </p:cNvPr>
          <p:cNvSpPr/>
          <p:nvPr/>
        </p:nvSpPr>
        <p:spPr>
          <a:xfrm>
            <a:off x="4742884" y="1831394"/>
            <a:ext cx="533635" cy="45512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44B746B-FD74-4E7F-A24D-11BA026AB1A2}"/>
              </a:ext>
            </a:extLst>
          </p:cNvPr>
          <p:cNvSpPr/>
          <p:nvPr/>
        </p:nvSpPr>
        <p:spPr>
          <a:xfrm>
            <a:off x="4742884" y="3091916"/>
            <a:ext cx="533635" cy="45512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DB0D98D5-87D8-44B4-BA37-C7EB75ED67F7}"/>
              </a:ext>
            </a:extLst>
          </p:cNvPr>
          <p:cNvCxnSpPr>
            <a:stCxn id="21" idx="3"/>
          </p:cNvCxnSpPr>
          <p:nvPr/>
        </p:nvCxnSpPr>
        <p:spPr>
          <a:xfrm>
            <a:off x="5276519" y="2058954"/>
            <a:ext cx="1459208" cy="544364"/>
          </a:xfrm>
          <a:prstGeom prst="bentConnector3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CA086E2-94BC-4EB1-AEFD-9A4050103B24}"/>
              </a:ext>
            </a:extLst>
          </p:cNvPr>
          <p:cNvCxnSpPr>
            <a:stCxn id="22" idx="3"/>
          </p:cNvCxnSpPr>
          <p:nvPr/>
        </p:nvCxnSpPr>
        <p:spPr>
          <a:xfrm flipV="1">
            <a:off x="5276519" y="2602356"/>
            <a:ext cx="1452566" cy="717121"/>
          </a:xfrm>
          <a:prstGeom prst="bentConnector3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AD60E6A6-1A27-2AE3-2C6A-21763655A412}"/>
              </a:ext>
            </a:extLst>
          </p:cNvPr>
          <p:cNvPicPr>
            <a:picLocks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3343" y="1580228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5F2295A-AAD5-856C-6382-A615D4D1E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583" y="1726125"/>
            <a:ext cx="691217" cy="59801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EA588F1-0292-E4F0-7486-1650A91D645F}"/>
              </a:ext>
            </a:extLst>
          </p:cNvPr>
          <p:cNvSpPr txBox="1"/>
          <p:nvPr/>
        </p:nvSpPr>
        <p:spPr>
          <a:xfrm>
            <a:off x="463343" y="2602356"/>
            <a:ext cx="3547067" cy="10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一般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1GbE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網速，已滿足不了現今中小企業用戶的基本儲存需求，因此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TS-410E NAS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，標配了雙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2.5GbE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網路埠，透過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Port </a:t>
            </a:r>
            <a:r>
              <a:rPr lang="en-US" altLang="zh-TW" sz="120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Trunking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網路聚合，可提供最高達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5Gbps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的資料傳輸能力。</a:t>
            </a:r>
            <a:endParaRPr lang="en-US" altLang="zh-TW" sz="12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圖片 24" descr="一張含有 電子用品 的圖片&#10;&#10;自動產生的描述">
            <a:extLst>
              <a:ext uri="{FF2B5EF4-FFF2-40B4-BE49-F238E27FC236}">
                <a16:creationId xmlns:a16="http://schemas.microsoft.com/office/drawing/2014/main" id="{C082FB42-4725-4622-BFF3-A91996576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27" t="26275" r="45014" b="62555"/>
          <a:stretch/>
        </p:blipFill>
        <p:spPr>
          <a:xfrm>
            <a:off x="6587705" y="2010127"/>
            <a:ext cx="1454276" cy="118638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195E72E-ADB3-DC9D-B9C6-A8EA57FE73B7}"/>
              </a:ext>
            </a:extLst>
          </p:cNvPr>
          <p:cNvSpPr/>
          <p:nvPr/>
        </p:nvSpPr>
        <p:spPr>
          <a:xfrm>
            <a:off x="6706124" y="1876213"/>
            <a:ext cx="1208516" cy="144326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9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60F9B703-E22B-4837-989C-01B91E6B1EFF}"/>
              </a:ext>
            </a:extLst>
          </p:cNvPr>
          <p:cNvSpPr/>
          <p:nvPr/>
        </p:nvSpPr>
        <p:spPr>
          <a:xfrm>
            <a:off x="465601" y="3606434"/>
            <a:ext cx="629262" cy="630988"/>
          </a:xfrm>
          <a:prstGeom prst="roundRect">
            <a:avLst>
              <a:gd name="adj" fmla="val 9592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34C09408-D7C9-B38A-0D9B-3774FE36F5E3}"/>
              </a:ext>
            </a:extLst>
          </p:cNvPr>
          <p:cNvSpPr/>
          <p:nvPr/>
        </p:nvSpPr>
        <p:spPr>
          <a:xfrm>
            <a:off x="3422359" y="3606434"/>
            <a:ext cx="629262" cy="630988"/>
          </a:xfrm>
          <a:prstGeom prst="roundRect">
            <a:avLst>
              <a:gd name="adj" fmla="val 9592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EE77F3A-B65B-0284-151C-21FE4FA936C5}"/>
              </a:ext>
            </a:extLst>
          </p:cNvPr>
          <p:cNvSpPr/>
          <p:nvPr/>
        </p:nvSpPr>
        <p:spPr>
          <a:xfrm>
            <a:off x="2436773" y="3606434"/>
            <a:ext cx="629262" cy="630988"/>
          </a:xfrm>
          <a:prstGeom prst="roundRect">
            <a:avLst>
              <a:gd name="adj" fmla="val 9592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3FDBF8D7-9F31-3B65-E8C0-72767AA5135B}"/>
              </a:ext>
            </a:extLst>
          </p:cNvPr>
          <p:cNvSpPr/>
          <p:nvPr/>
        </p:nvSpPr>
        <p:spPr>
          <a:xfrm>
            <a:off x="1451187" y="3606434"/>
            <a:ext cx="629262" cy="630988"/>
          </a:xfrm>
          <a:prstGeom prst="roundRect">
            <a:avLst>
              <a:gd name="adj" fmla="val 9592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 descr="一張含有 電子用品 的圖片&#10;&#10;自動產生的描述">
            <a:extLst>
              <a:ext uri="{FF2B5EF4-FFF2-40B4-BE49-F238E27FC236}">
                <a16:creationId xmlns:a16="http://schemas.microsoft.com/office/drawing/2014/main" id="{B8AE184A-79B7-4B49-06C2-5E8539818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462" y="760806"/>
            <a:ext cx="1631175" cy="40745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</a:t>
            </a:r>
            <a:r>
              <a:rPr lang="fr-FR" altLang="zh-TW" dirty="0">
                <a:latin typeface="+mj-lt"/>
                <a:sym typeface="Arial" panose="020B0604020202020204" pitchFamily="34" charset="0"/>
              </a:rPr>
              <a:t>USB 3.2 Gen 2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10Gbps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擴充接口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916C880-8C3B-430E-B4EA-D918BF251897}"/>
              </a:ext>
            </a:extLst>
          </p:cNvPr>
          <p:cNvSpPr txBox="1"/>
          <p:nvPr/>
        </p:nvSpPr>
        <p:spPr>
          <a:xfrm>
            <a:off x="6423826" y="3302538"/>
            <a:ext cx="2028525" cy="3558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fontAlgn="b">
              <a:lnSpc>
                <a:spcPct val="130000"/>
              </a:lnSpc>
              <a:spcBef>
                <a:spcPts val="600"/>
              </a:spcBef>
              <a:defRPr sz="1800" b="1">
                <a:solidFill>
                  <a:srgbClr val="744922"/>
                </a:solidFill>
                <a:ea typeface="微軟正黑體"/>
                <a:cs typeface="+mn-ea"/>
              </a:defRPr>
            </a:lvl1pPr>
          </a:lstStyle>
          <a:p>
            <a:pPr algn="ctr"/>
            <a:r>
              <a:rPr lang="fr-FR" altLang="zh-TW" sz="1600">
                <a:sym typeface="Arial" panose="020B0604020202020204" pitchFamily="34" charset="0"/>
              </a:rPr>
              <a:t>USB 3.2 Gen 2 port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143B032-5714-40F9-9590-43BD9D05C64B}"/>
              </a:ext>
            </a:extLst>
          </p:cNvPr>
          <p:cNvSpPr txBox="1"/>
          <p:nvPr/>
        </p:nvSpPr>
        <p:spPr>
          <a:xfrm>
            <a:off x="1326392" y="1505645"/>
            <a:ext cx="2869492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 USB </a:t>
            </a:r>
            <a:r>
              <a:rPr lang="zh-TW" altLang="en-US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高速</a:t>
            </a:r>
            <a:r>
              <a:rPr lang="en-US" altLang="zh-TW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 10Gbps </a:t>
            </a:r>
            <a:r>
              <a:rPr lang="zh-TW" altLang="en-US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埠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E20080-C65F-4846-B8A5-36CC04E4CD0F}"/>
              </a:ext>
            </a:extLst>
          </p:cNvPr>
          <p:cNvSpPr txBox="1"/>
          <p:nvPr/>
        </p:nvSpPr>
        <p:spPr>
          <a:xfrm>
            <a:off x="2441928" y="3961405"/>
            <a:ext cx="619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/>
              <a:t>UPS</a:t>
            </a:r>
            <a:endParaRPr lang="zh-TW" altLang="en-US" b="1"/>
          </a:p>
        </p:txBody>
      </p:sp>
      <p:pic>
        <p:nvPicPr>
          <p:cNvPr id="29" name="圖片 28" descr="一張含有 電子用品 的圖片&#10;&#10;自動產生的描述">
            <a:extLst>
              <a:ext uri="{FF2B5EF4-FFF2-40B4-BE49-F238E27FC236}">
                <a16:creationId xmlns:a16="http://schemas.microsoft.com/office/drawing/2014/main" id="{BC25231D-7800-41C7-9CC7-D72B4864EA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33" t="37768" r="44510" b="42505"/>
          <a:stretch/>
        </p:blipFill>
        <p:spPr>
          <a:xfrm>
            <a:off x="6855187" y="1965000"/>
            <a:ext cx="1165804" cy="147342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C8E28A02-47A4-1556-F9F5-01B17C606C0E}"/>
              </a:ext>
            </a:extLst>
          </p:cNvPr>
          <p:cNvSpPr txBox="1"/>
          <p:nvPr/>
        </p:nvSpPr>
        <p:spPr>
          <a:xfrm>
            <a:off x="345440" y="2241370"/>
            <a:ext cx="3850443" cy="1267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除了可連接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QNAP TL USB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JBOD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容量擴充或備份外，相較於一般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提供了更順暢的檔案傳輸體驗。搭配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連接螢幕輸出時，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介面更可以連接鍵盤滑鼠直接操作監看，或是當成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使用。連接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UPS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不斷電系統增加續航力。充足的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埠數量，滿足各種情境需求。</a:t>
            </a:r>
            <a:endParaRPr lang="zh-TW" altLang="zh-TW" sz="10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8FE273C4-3DE1-74BC-F393-BF7C17ADDED6}"/>
              </a:ext>
            </a:extLst>
          </p:cNvPr>
          <p:cNvPicPr>
            <a:picLocks/>
          </p:cNvPicPr>
          <p:nvPr/>
        </p:nvPicPr>
        <p:blipFill>
          <a:blip r:embed="rId5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0685" y="1293293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B3BCB00B-C79E-F7E8-2414-F7A6CA31E37A}"/>
              </a:ext>
            </a:extLst>
          </p:cNvPr>
          <p:cNvSpPr/>
          <p:nvPr/>
        </p:nvSpPr>
        <p:spPr>
          <a:xfrm>
            <a:off x="5405101" y="2282614"/>
            <a:ext cx="533635" cy="8128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397D7F58-E193-A58B-2767-E2C85185C1EB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5938736" y="2689014"/>
            <a:ext cx="753317" cy="12700"/>
          </a:xfrm>
          <a:prstGeom prst="bentConnector3">
            <a:avLst>
              <a:gd name="adj1" fmla="val 548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形 11">
            <a:extLst>
              <a:ext uri="{FF2B5EF4-FFF2-40B4-BE49-F238E27FC236}">
                <a16:creationId xmlns:a16="http://schemas.microsoft.com/office/drawing/2014/main" id="{59626065-AA7F-A62E-BC66-AEECB9FA74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659" y="1591959"/>
            <a:ext cx="717866" cy="302668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62B7B56F-414C-EEEA-85DE-9A9FFFF75B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249" y="3686365"/>
            <a:ext cx="482812" cy="520364"/>
          </a:xfrm>
          <a:prstGeom prst="rect">
            <a:avLst/>
          </a:prstGeom>
        </p:spPr>
      </p:pic>
      <p:grpSp>
        <p:nvGrpSpPr>
          <p:cNvPr id="59" name="群組 58">
            <a:extLst>
              <a:ext uri="{FF2B5EF4-FFF2-40B4-BE49-F238E27FC236}">
                <a16:creationId xmlns:a16="http://schemas.microsoft.com/office/drawing/2014/main" id="{8C6258F6-67FC-189E-DD7D-3D56BE6E38D8}"/>
              </a:ext>
            </a:extLst>
          </p:cNvPr>
          <p:cNvGrpSpPr/>
          <p:nvPr/>
        </p:nvGrpSpPr>
        <p:grpSpPr>
          <a:xfrm>
            <a:off x="3439131" y="3693994"/>
            <a:ext cx="605716" cy="471236"/>
            <a:chOff x="3420367" y="3706507"/>
            <a:chExt cx="642974" cy="500222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5153364-0B69-4E19-BAF5-73F985FE5BFB}"/>
                </a:ext>
              </a:extLst>
            </p:cNvPr>
            <p:cNvSpPr txBox="1"/>
            <p:nvPr/>
          </p:nvSpPr>
          <p:spPr>
            <a:xfrm>
              <a:off x="3420367" y="3818118"/>
              <a:ext cx="642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b="1"/>
                <a:t>JBOD</a:t>
              </a:r>
              <a:endParaRPr lang="zh-TW" altLang="en-US" sz="1100" b="1"/>
            </a:p>
          </p:txBody>
        </p:sp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D17B530F-5C70-2FA2-3006-F12C59139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59495" y="3706507"/>
              <a:ext cx="551171" cy="500222"/>
            </a:xfrm>
            <a:prstGeom prst="rect">
              <a:avLst/>
            </a:prstGeom>
          </p:spPr>
        </p:pic>
      </p:grpSp>
      <p:pic>
        <p:nvPicPr>
          <p:cNvPr id="65" name="圖形 64">
            <a:extLst>
              <a:ext uri="{FF2B5EF4-FFF2-40B4-BE49-F238E27FC236}">
                <a16:creationId xmlns:a16="http://schemas.microsoft.com/office/drawing/2014/main" id="{D82FAB5E-9FB8-2206-8E8B-252DDF3C78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98654" y="3764268"/>
            <a:ext cx="527573" cy="322911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2CD29C5D-23C9-29D8-07DD-A6D6FE92EFB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35553" y="3658405"/>
            <a:ext cx="246576" cy="363139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31470C76-38E0-0EB4-5478-BB82CD631720}"/>
              </a:ext>
            </a:extLst>
          </p:cNvPr>
          <p:cNvSpPr/>
          <p:nvPr/>
        </p:nvSpPr>
        <p:spPr>
          <a:xfrm>
            <a:off x="6702737" y="2123116"/>
            <a:ext cx="1462516" cy="11540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594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4K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螢幕輸出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143B032-5714-40F9-9590-43BD9D05C64B}"/>
              </a:ext>
            </a:extLst>
          </p:cNvPr>
          <p:cNvSpPr txBox="1"/>
          <p:nvPr/>
        </p:nvSpPr>
        <p:spPr>
          <a:xfrm>
            <a:off x="271347" y="1984003"/>
            <a:ext cx="4486893" cy="5477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直接連接螢幕輸出，可當作螢幕監看，並可當成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使用，安裝</a:t>
            </a:r>
            <a:r>
              <a:rPr lang="en-US" altLang="zh-TW" sz="1200" dirty="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HybridDesk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Station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更可以變身成影音劇院。</a:t>
            </a:r>
            <a:endParaRPr lang="zh-TW" sz="1000" dirty="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680CF8C-03D1-4A0E-A17D-FBA9330FCB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94" y="2826175"/>
            <a:ext cx="2201758" cy="146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62C165A-7B7C-46B2-BA7C-1A8C2E34F9D9}"/>
              </a:ext>
            </a:extLst>
          </p:cNvPr>
          <p:cNvGrpSpPr/>
          <p:nvPr/>
        </p:nvGrpSpPr>
        <p:grpSpPr>
          <a:xfrm>
            <a:off x="2195988" y="2942749"/>
            <a:ext cx="2808352" cy="1763406"/>
            <a:chOff x="4754878" y="2273495"/>
            <a:chExt cx="4167373" cy="2714348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93F5B6A-57AA-4B2D-94EE-15F8B9A7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878" y="2273495"/>
              <a:ext cx="4167373" cy="271434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F6280FD-54A9-4DA3-975B-5FEAF020615E}"/>
                </a:ext>
              </a:extLst>
            </p:cNvPr>
            <p:cNvSpPr/>
            <p:nvPr/>
          </p:nvSpPr>
          <p:spPr>
            <a:xfrm>
              <a:off x="4810573" y="2326752"/>
              <a:ext cx="4063552" cy="23858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" name="圖片 14" descr="一張含有 文字, 室內, 電子用品, 顯示 的圖片&#10;&#10;自動產生的描述">
              <a:extLst>
                <a:ext uri="{FF2B5EF4-FFF2-40B4-BE49-F238E27FC236}">
                  <a16:creationId xmlns:a16="http://schemas.microsoft.com/office/drawing/2014/main" id="{71BE4475-29E8-45B6-B5DF-71FBC70C1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71" t="5501" r="9010" b="11855"/>
            <a:stretch/>
          </p:blipFill>
          <p:spPr>
            <a:xfrm>
              <a:off x="4810573" y="2321041"/>
              <a:ext cx="4063552" cy="2345159"/>
            </a:xfrm>
            <a:prstGeom prst="rect">
              <a:avLst/>
            </a:prstGeom>
            <a:effectLst/>
          </p:spPr>
        </p:pic>
      </p:grpSp>
      <p:pic>
        <p:nvPicPr>
          <p:cNvPr id="18" name="圖片 17" descr="一張含有 電子用品 的圖片&#10;&#10;自動產生的描述">
            <a:extLst>
              <a:ext uri="{FF2B5EF4-FFF2-40B4-BE49-F238E27FC236}">
                <a16:creationId xmlns:a16="http://schemas.microsoft.com/office/drawing/2014/main" id="{6D95C26F-B8A1-4B3E-91AB-DEC0B707DF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06" t="19198" r="45555" b="73003"/>
          <a:stretch/>
        </p:blipFill>
        <p:spPr>
          <a:xfrm>
            <a:off x="6920145" y="1825324"/>
            <a:ext cx="1667342" cy="105024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77D7909-6A74-3DEF-6791-0DC6872A7536}"/>
              </a:ext>
            </a:extLst>
          </p:cNvPr>
          <p:cNvSpPr txBox="1"/>
          <p:nvPr/>
        </p:nvSpPr>
        <p:spPr>
          <a:xfrm>
            <a:off x="1231720" y="1248251"/>
            <a:ext cx="3692956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HDMI</a:t>
            </a:r>
            <a:r>
              <a:rPr lang="zh-TW" altLang="en-US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螢幕輸出埠，提供</a:t>
            </a:r>
            <a:r>
              <a:rPr lang="en-US" altLang="zh-TW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4K</a:t>
            </a:r>
            <a:r>
              <a:rPr lang="zh-TW" altLang="en-US" sz="18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解析度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95D53BF-2EE5-18B7-5D91-A996BDF73589}"/>
              </a:ext>
            </a:extLst>
          </p:cNvPr>
          <p:cNvPicPr>
            <a:picLocks/>
          </p:cNvPicPr>
          <p:nvPr/>
        </p:nvPicPr>
        <p:blipFill>
          <a:blip r:embed="rId7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6013" y="1035899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圖片 19" descr="一張含有 電子用品 的圖片&#10;&#10;自動產生的描述">
            <a:extLst>
              <a:ext uri="{FF2B5EF4-FFF2-40B4-BE49-F238E27FC236}">
                <a16:creationId xmlns:a16="http://schemas.microsoft.com/office/drawing/2014/main" id="{3E8B2B68-BBCE-BA80-BCFF-43D8189A79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8792" y="760806"/>
            <a:ext cx="1631175" cy="407457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0DBFF7B-52E0-CF42-820A-AC3EAF746A2D}"/>
              </a:ext>
            </a:extLst>
          </p:cNvPr>
          <p:cNvSpPr/>
          <p:nvPr/>
        </p:nvSpPr>
        <p:spPr>
          <a:xfrm>
            <a:off x="5871105" y="1553284"/>
            <a:ext cx="533635" cy="302609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A2C6473B-1087-3E8B-EB46-3C2B2BFDC1B2}"/>
              </a:ext>
            </a:extLst>
          </p:cNvPr>
          <p:cNvCxnSpPr>
            <a:cxnSpLocks/>
          </p:cNvCxnSpPr>
          <p:nvPr/>
        </p:nvCxnSpPr>
        <p:spPr>
          <a:xfrm>
            <a:off x="6411514" y="1704589"/>
            <a:ext cx="819020" cy="241470"/>
          </a:xfrm>
          <a:prstGeom prst="bentConnector3">
            <a:avLst>
              <a:gd name="adj1" fmla="val 98793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61CF8E03-61E5-55E9-E305-3FF36DE9B306}"/>
              </a:ext>
            </a:extLst>
          </p:cNvPr>
          <p:cNvSpPr/>
          <p:nvPr/>
        </p:nvSpPr>
        <p:spPr>
          <a:xfrm>
            <a:off x="7220181" y="1522413"/>
            <a:ext cx="1073766" cy="166105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203143D5-79F3-3CCC-AF89-8CF9CF6FA1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9747" y="1360918"/>
            <a:ext cx="747770" cy="3026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986F354-77C4-E4FF-DD97-F557B4DF6C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830" y="2611783"/>
            <a:ext cx="7200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897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0C804C-D556-042F-0F72-45B8BDEC3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13220" y="182563"/>
            <a:ext cx="5586091" cy="641350"/>
          </a:xfrm>
          <a:prstGeom prst="rect">
            <a:avLst/>
          </a:prstGeom>
        </p:spPr>
        <p:txBody>
          <a:bodyPr/>
          <a:lstStyle/>
          <a:p>
            <a:r>
              <a:rPr lang="zh-TW" altLang="en-US" sz="3000" b="1" dirty="0">
                <a:sym typeface="Arial" panose="020B0604020202020204" pitchFamily="34" charset="0"/>
              </a:rPr>
              <a:t>支援</a:t>
            </a:r>
            <a:r>
              <a:rPr lang="en-US" altLang="zh-TW" sz="3000" b="1" dirty="0">
                <a:sym typeface="Arial" panose="020B0604020202020204" pitchFamily="34" charset="0"/>
              </a:rPr>
              <a:t>4</a:t>
            </a:r>
            <a:r>
              <a:rPr lang="zh-TW" altLang="en-US" sz="3000" b="1" dirty="0">
                <a:sym typeface="Arial" panose="020B0604020202020204" pitchFamily="34" charset="0"/>
              </a:rPr>
              <a:t>個</a:t>
            </a:r>
            <a:r>
              <a:rPr lang="en-US" altLang="zh-TW" sz="3000" b="1" dirty="0">
                <a:latin typeface="+mj-lt"/>
                <a:sym typeface="Arial" panose="020B0604020202020204" pitchFamily="34" charset="0"/>
              </a:rPr>
              <a:t>SATA</a:t>
            </a:r>
            <a:r>
              <a:rPr lang="zh-TW" altLang="en-US" sz="3000" b="1" dirty="0">
                <a:latin typeface="+mj-lt"/>
                <a:sym typeface="Arial" panose="020B0604020202020204" pitchFamily="34" charset="0"/>
              </a:rPr>
              <a:t> </a:t>
            </a:r>
            <a:r>
              <a:rPr lang="en-US" altLang="zh-TW" sz="3000" b="1" dirty="0">
                <a:latin typeface="+mj-lt"/>
                <a:sym typeface="Arial" panose="020B0604020202020204" pitchFamily="34" charset="0"/>
              </a:rPr>
              <a:t>6Gb/s SSD</a:t>
            </a:r>
            <a:r>
              <a:rPr lang="zh-TW" altLang="en-US" sz="3000" b="1" dirty="0">
                <a:sym typeface="Arial" panose="020B0604020202020204" pitchFamily="34" charset="0"/>
              </a:rPr>
              <a:t>插槽</a:t>
            </a:r>
            <a:br>
              <a:rPr lang="zh-TW" altLang="en-US" sz="3000" b="1" dirty="0">
                <a:sym typeface="Arial" panose="020B0604020202020204" pitchFamily="34" charset="0"/>
              </a:rPr>
            </a:br>
            <a:endParaRPr lang="zh-TW" altLang="en-US" sz="3000" b="1" dirty="0"/>
          </a:p>
        </p:txBody>
      </p:sp>
      <p:pic>
        <p:nvPicPr>
          <p:cNvPr id="6" name="圖片 5" descr="一張含有 電子用品, 電腦 的圖片&#10;&#10;自動產生的描述">
            <a:extLst>
              <a:ext uri="{FF2B5EF4-FFF2-40B4-BE49-F238E27FC236}">
                <a16:creationId xmlns:a16="http://schemas.microsoft.com/office/drawing/2014/main" id="{F2091C59-7B83-4EAC-B361-54A5DE448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91" r="20132"/>
          <a:stretch/>
        </p:blipFill>
        <p:spPr>
          <a:xfrm>
            <a:off x="3308773" y="2066271"/>
            <a:ext cx="2346960" cy="2844446"/>
          </a:xfrm>
          <a:prstGeom prst="rect">
            <a:avLst/>
          </a:prstGeom>
        </p:spPr>
      </p:pic>
      <p:sp>
        <p:nvSpPr>
          <p:cNvPr id="3" name="梯形 2">
            <a:extLst>
              <a:ext uri="{FF2B5EF4-FFF2-40B4-BE49-F238E27FC236}">
                <a16:creationId xmlns:a16="http://schemas.microsoft.com/office/drawing/2014/main" id="{AB774249-191B-6949-B139-BC7CF01BFE3C}"/>
              </a:ext>
            </a:extLst>
          </p:cNvPr>
          <p:cNvSpPr/>
          <p:nvPr/>
        </p:nvSpPr>
        <p:spPr>
          <a:xfrm rot="16200000">
            <a:off x="4634057" y="2369851"/>
            <a:ext cx="3038834" cy="1695473"/>
          </a:xfrm>
          <a:prstGeom prst="trapezoid">
            <a:avLst>
              <a:gd name="adj" fmla="val 40975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50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2644A50-0BBE-9F61-F512-1E7DAED8A314}"/>
              </a:ext>
            </a:extLst>
          </p:cNvPr>
          <p:cNvSpPr txBox="1"/>
          <p:nvPr/>
        </p:nvSpPr>
        <p:spPr>
          <a:xfrm>
            <a:off x="4142329" y="728535"/>
            <a:ext cx="4771352" cy="7005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移除前蓋後可看到四個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插槽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支援熱插拔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6817513-651D-DFF7-B51A-13440066E12D}"/>
              </a:ext>
            </a:extLst>
          </p:cNvPr>
          <p:cNvPicPr>
            <a:picLocks/>
          </p:cNvPicPr>
          <p:nvPr/>
        </p:nvPicPr>
        <p:blipFill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37384" y="1131319"/>
            <a:ext cx="814184" cy="814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05BCF4D5-8406-4FCF-2016-22C27E9359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0789" y="1220939"/>
            <a:ext cx="629262" cy="638870"/>
          </a:xfrm>
          <a:prstGeom prst="rect">
            <a:avLst/>
          </a:prstGeom>
        </p:spPr>
      </p:pic>
      <p:pic>
        <p:nvPicPr>
          <p:cNvPr id="13" name="圖片 1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08CFE3A-621D-D796-FC06-3A75492460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39" r="37152"/>
          <a:stretch/>
        </p:blipFill>
        <p:spPr>
          <a:xfrm>
            <a:off x="6686896" y="910485"/>
            <a:ext cx="1728355" cy="4000232"/>
          </a:xfrm>
          <a:prstGeom prst="rect">
            <a:avLst/>
          </a:prstGeom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B8E99D18-D2CF-F2B7-7DAF-59BAA3D89D80}"/>
              </a:ext>
            </a:extLst>
          </p:cNvPr>
          <p:cNvSpPr/>
          <p:nvPr/>
        </p:nvSpPr>
        <p:spPr>
          <a:xfrm>
            <a:off x="7814320" y="1918129"/>
            <a:ext cx="286247" cy="27787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1</a:t>
            </a:r>
            <a:endParaRPr lang="zh-TW" altLang="en-US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8B6E7885-5700-EDB3-62F4-AF30A133F061}"/>
              </a:ext>
            </a:extLst>
          </p:cNvPr>
          <p:cNvSpPr/>
          <p:nvPr/>
        </p:nvSpPr>
        <p:spPr>
          <a:xfrm>
            <a:off x="7803814" y="3670166"/>
            <a:ext cx="286247" cy="27787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2</a:t>
            </a:r>
            <a:endParaRPr lang="zh-TW" altLang="en-US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E5F1DF49-266A-AA9E-8E00-9293B741D5BD}"/>
              </a:ext>
            </a:extLst>
          </p:cNvPr>
          <p:cNvSpPr/>
          <p:nvPr/>
        </p:nvSpPr>
        <p:spPr>
          <a:xfrm>
            <a:off x="7478625" y="3670166"/>
            <a:ext cx="286247" cy="27787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4</a:t>
            </a:r>
            <a:endParaRPr lang="zh-TW" altLang="en-US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6E56C593-B869-54B1-3B7D-BAE737705B60}"/>
              </a:ext>
            </a:extLst>
          </p:cNvPr>
          <p:cNvSpPr/>
          <p:nvPr/>
        </p:nvSpPr>
        <p:spPr>
          <a:xfrm>
            <a:off x="7499638" y="1918130"/>
            <a:ext cx="286247" cy="277871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3</a:t>
            </a:r>
            <a:endParaRPr lang="zh-TW" altLang="en-US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7DF5669-22AD-91FE-AEDF-8BE7F81C5C28}"/>
              </a:ext>
            </a:extLst>
          </p:cNvPr>
          <p:cNvSpPr/>
          <p:nvPr/>
        </p:nvSpPr>
        <p:spPr>
          <a:xfrm>
            <a:off x="5610585" y="2556955"/>
            <a:ext cx="1286470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10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LED 1~4</a:t>
            </a:r>
            <a:endParaRPr lang="zh-TW" altLang="en-US" sz="105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52E7774-5A49-F2FC-9F05-E65A06F238BB}"/>
              </a:ext>
            </a:extLst>
          </p:cNvPr>
          <p:cNvSpPr/>
          <p:nvPr/>
        </p:nvSpPr>
        <p:spPr>
          <a:xfrm>
            <a:off x="5610585" y="4026534"/>
            <a:ext cx="1286470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8AF1C60-F679-C0F8-B4C2-BC600FD867F6}"/>
              </a:ext>
            </a:extLst>
          </p:cNvPr>
          <p:cNvSpPr/>
          <p:nvPr/>
        </p:nvSpPr>
        <p:spPr>
          <a:xfrm>
            <a:off x="5610585" y="3809816"/>
            <a:ext cx="1286470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FF32629-899E-1AD7-214C-E5711C4AE843}"/>
              </a:ext>
            </a:extLst>
          </p:cNvPr>
          <p:cNvSpPr/>
          <p:nvPr/>
        </p:nvSpPr>
        <p:spPr>
          <a:xfrm>
            <a:off x="5784588" y="2049369"/>
            <a:ext cx="1112467" cy="23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0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保留工程用途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2B438A8-2B18-1C54-E59B-EC6B66D15983}"/>
              </a:ext>
            </a:extLst>
          </p:cNvPr>
          <p:cNvSpPr/>
          <p:nvPr/>
        </p:nvSpPr>
        <p:spPr>
          <a:xfrm>
            <a:off x="7175163" y="2329651"/>
            <a:ext cx="192859" cy="6713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933A1FA-1F92-ECB5-3AC2-1F683DA91DBC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871750" y="2663259"/>
            <a:ext cx="303413" cy="2078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C26CBABF-D4D6-5450-7CF3-F3CFAF194410}"/>
              </a:ext>
            </a:extLst>
          </p:cNvPr>
          <p:cNvCxnSpPr>
            <a:cxnSpLocks/>
          </p:cNvCxnSpPr>
          <p:nvPr/>
        </p:nvCxnSpPr>
        <p:spPr>
          <a:xfrm>
            <a:off x="6851054" y="2163798"/>
            <a:ext cx="488267" cy="2078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A2D0A61B-2FC7-3FDA-16D2-B27545C8FFFC}"/>
              </a:ext>
            </a:extLst>
          </p:cNvPr>
          <p:cNvCxnSpPr>
            <a:cxnSpLocks/>
          </p:cNvCxnSpPr>
          <p:nvPr/>
        </p:nvCxnSpPr>
        <p:spPr>
          <a:xfrm>
            <a:off x="6851054" y="3925326"/>
            <a:ext cx="350849" cy="2078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D10CE29E-039F-A253-BE54-65534BA904C4}"/>
              </a:ext>
            </a:extLst>
          </p:cNvPr>
          <p:cNvCxnSpPr>
            <a:cxnSpLocks/>
          </p:cNvCxnSpPr>
          <p:nvPr/>
        </p:nvCxnSpPr>
        <p:spPr>
          <a:xfrm>
            <a:off x="6851054" y="4142234"/>
            <a:ext cx="350849" cy="2078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976580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 的圖片&#10;&#10;自動產生的描述">
            <a:extLst>
              <a:ext uri="{FF2B5EF4-FFF2-40B4-BE49-F238E27FC236}">
                <a16:creationId xmlns:a16="http://schemas.microsoft.com/office/drawing/2014/main" id="{2A75CFE0-1717-4381-9FB9-5E14449B1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706" y="984952"/>
            <a:ext cx="1500294" cy="3514572"/>
          </a:xfrm>
          <a:prstGeom prst="rect">
            <a:avLst/>
          </a:prstGeom>
        </p:spPr>
      </p:pic>
      <p:pic>
        <p:nvPicPr>
          <p:cNvPr id="7" name="圖片 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8244F882-42BC-4865-915D-D2A9D2406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581" y="1017753"/>
            <a:ext cx="1591733" cy="351769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AE9C754-BF26-462A-8AAC-A3A68AC813AD}"/>
              </a:ext>
            </a:extLst>
          </p:cNvPr>
          <p:cNvSpPr/>
          <p:nvPr/>
        </p:nvSpPr>
        <p:spPr>
          <a:xfrm>
            <a:off x="2343212" y="2258524"/>
            <a:ext cx="321862" cy="6452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BEC16B-868D-4308-B6B6-AD391009E0D8}"/>
              </a:ext>
            </a:extLst>
          </p:cNvPr>
          <p:cNvSpPr/>
          <p:nvPr/>
        </p:nvSpPr>
        <p:spPr>
          <a:xfrm>
            <a:off x="0" y="4499524"/>
            <a:ext cx="9144000" cy="1963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0" i="0" u="none" strike="noStrike" cap="none" baseline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+mn-cs"/>
                <a:sym typeface="Arial" panose="020B0604020202020204" pitchFamily="34" charset="0"/>
              </a:rPr>
              <a:t>60 (H) x 180 (W) x 254 (D) mm / 2.36 (H) x 7.09 (W) x 10 (D) inch</a:t>
            </a:r>
            <a:endParaRPr lang="zh-TW" altLang="en-US" sz="100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AB2D4B7-2CEC-74B6-B0CC-2D0CB6A9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+mj-lt"/>
              </a:rPr>
              <a:t>TS-410E  I/O</a:t>
            </a:r>
            <a:r>
              <a:rPr lang="zh-TW" altLang="en-US" dirty="0"/>
              <a:t>與尺寸</a:t>
            </a: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6CB89B1F-C204-30FD-1B0D-510E949813BA}"/>
              </a:ext>
            </a:extLst>
          </p:cNvPr>
          <p:cNvCxnSpPr>
            <a:cxnSpLocks/>
          </p:cNvCxnSpPr>
          <p:nvPr/>
        </p:nvCxnSpPr>
        <p:spPr>
          <a:xfrm>
            <a:off x="2010843" y="2258523"/>
            <a:ext cx="332369" cy="1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1D474F8-96F0-FD94-BACB-393B347DF50C}"/>
              </a:ext>
            </a:extLst>
          </p:cNvPr>
          <p:cNvSpPr txBox="1"/>
          <p:nvPr/>
        </p:nvSpPr>
        <p:spPr>
          <a:xfrm>
            <a:off x="958883" y="3552584"/>
            <a:ext cx="959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tx2"/>
                </a:solidFill>
                <a:ea typeface="新細明體"/>
              </a:rPr>
              <a:t>LAN</a:t>
            </a:r>
            <a:endParaRPr lang="zh-TW" altLang="en-US" b="1">
              <a:solidFill>
                <a:schemeClr val="tx2"/>
              </a:solidFill>
              <a:ea typeface="新細明體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704A8C6-F440-944A-EEE4-15850293603D}"/>
              </a:ext>
            </a:extLst>
          </p:cNvPr>
          <p:cNvSpPr txBox="1"/>
          <p:nvPr/>
        </p:nvSpPr>
        <p:spPr>
          <a:xfrm>
            <a:off x="685652" y="2120024"/>
            <a:ext cx="1325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tx2"/>
                </a:solidFill>
                <a:ea typeface="新細明體"/>
              </a:rPr>
              <a:t>SSD LED 1~4</a:t>
            </a:r>
            <a:endParaRPr lang="zh-TW" altLang="en-US" b="1">
              <a:solidFill>
                <a:schemeClr val="tx2"/>
              </a:solidFill>
              <a:ea typeface="新細明體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334B3C4-87D6-F33F-2931-652438F7009C}"/>
              </a:ext>
            </a:extLst>
          </p:cNvPr>
          <p:cNvCxnSpPr/>
          <p:nvPr/>
        </p:nvCxnSpPr>
        <p:spPr>
          <a:xfrm>
            <a:off x="1918874" y="3691084"/>
            <a:ext cx="424338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4976E34-2C69-3584-8686-E6315B4E3E85}"/>
              </a:ext>
            </a:extLst>
          </p:cNvPr>
          <p:cNvSpPr txBox="1"/>
          <p:nvPr/>
        </p:nvSpPr>
        <p:spPr>
          <a:xfrm>
            <a:off x="958883" y="3760333"/>
            <a:ext cx="959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tx2"/>
                </a:solidFill>
                <a:ea typeface="新細明體"/>
              </a:rPr>
              <a:t>Status</a:t>
            </a: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A300C061-F5BC-8650-FCDF-37671415B079}"/>
              </a:ext>
            </a:extLst>
          </p:cNvPr>
          <p:cNvCxnSpPr/>
          <p:nvPr/>
        </p:nvCxnSpPr>
        <p:spPr>
          <a:xfrm>
            <a:off x="1918874" y="3890897"/>
            <a:ext cx="424338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747A25D7-D1D3-EC69-CBFD-2DD88BAE030A}"/>
              </a:ext>
            </a:extLst>
          </p:cNvPr>
          <p:cNvCxnSpPr>
            <a:cxnSpLocks/>
          </p:cNvCxnSpPr>
          <p:nvPr/>
        </p:nvCxnSpPr>
        <p:spPr>
          <a:xfrm>
            <a:off x="5383608" y="1598800"/>
            <a:ext cx="641272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1E3494E-F7D2-7E1B-5270-B690D3AD32EB}"/>
              </a:ext>
            </a:extLst>
          </p:cNvPr>
          <p:cNvSpPr txBox="1"/>
          <p:nvPr/>
        </p:nvSpPr>
        <p:spPr>
          <a:xfrm>
            <a:off x="4058417" y="1460301"/>
            <a:ext cx="1325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tx2"/>
                </a:solidFill>
                <a:ea typeface="新細明體"/>
              </a:rPr>
              <a:t>Power button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8BB74E2-A73D-3D3D-2B13-9688233EACC5}"/>
              </a:ext>
            </a:extLst>
          </p:cNvPr>
          <p:cNvCxnSpPr>
            <a:cxnSpLocks/>
          </p:cNvCxnSpPr>
          <p:nvPr/>
        </p:nvCxnSpPr>
        <p:spPr>
          <a:xfrm>
            <a:off x="5383608" y="1816981"/>
            <a:ext cx="495645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1B6ABF8-989B-0D9F-A99C-2F5C79AE31F1}"/>
              </a:ext>
            </a:extLst>
          </p:cNvPr>
          <p:cNvSpPr txBox="1"/>
          <p:nvPr/>
        </p:nvSpPr>
        <p:spPr>
          <a:xfrm>
            <a:off x="4058417" y="1678482"/>
            <a:ext cx="1325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tx2"/>
                </a:solidFill>
                <a:ea typeface="新細明體"/>
              </a:rPr>
              <a:t>HDMI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F016C4D-4972-E56F-9F08-AD685F5CB4CB}"/>
              </a:ext>
            </a:extLst>
          </p:cNvPr>
          <p:cNvSpPr/>
          <p:nvPr/>
        </p:nvSpPr>
        <p:spPr>
          <a:xfrm>
            <a:off x="5921066" y="2338103"/>
            <a:ext cx="442480" cy="6452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947224E-3765-9F72-FC91-5EFB77B25260}"/>
              </a:ext>
            </a:extLst>
          </p:cNvPr>
          <p:cNvSpPr txBox="1"/>
          <p:nvPr/>
        </p:nvSpPr>
        <p:spPr>
          <a:xfrm>
            <a:off x="4058417" y="2502215"/>
            <a:ext cx="1325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tx2"/>
                </a:solidFill>
                <a:ea typeface="新細明體"/>
              </a:rPr>
              <a:t>USB 3.2 Gen2</a:t>
            </a: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093B25FC-DA76-0370-B0E8-3906686D6C02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5383608" y="2660752"/>
            <a:ext cx="537458" cy="1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F381539B-8CC3-94CD-C39C-39BE6980192F}"/>
              </a:ext>
            </a:extLst>
          </p:cNvPr>
          <p:cNvSpPr txBox="1"/>
          <p:nvPr/>
        </p:nvSpPr>
        <p:spPr>
          <a:xfrm>
            <a:off x="4058417" y="3878757"/>
            <a:ext cx="1325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b="1">
                <a:solidFill>
                  <a:schemeClr val="tx2"/>
                </a:solidFill>
                <a:ea typeface="新細明體"/>
              </a:rPr>
              <a:t>K-Slot</a:t>
            </a:r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5BC8F294-42E2-E5E0-EEA4-6F81BFB0218C}"/>
              </a:ext>
            </a:extLst>
          </p:cNvPr>
          <p:cNvCxnSpPr>
            <a:cxnSpLocks/>
          </p:cNvCxnSpPr>
          <p:nvPr/>
        </p:nvCxnSpPr>
        <p:spPr>
          <a:xfrm>
            <a:off x="5383608" y="4018984"/>
            <a:ext cx="452356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DDE32736-3CF3-F34B-DCD5-FAC52F683976}"/>
              </a:ext>
            </a:extLst>
          </p:cNvPr>
          <p:cNvCxnSpPr>
            <a:cxnSpLocks/>
          </p:cNvCxnSpPr>
          <p:nvPr/>
        </p:nvCxnSpPr>
        <p:spPr>
          <a:xfrm>
            <a:off x="6537364" y="1598800"/>
            <a:ext cx="641272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47FEB598-6FCB-EE64-8A14-794E394338A9}"/>
              </a:ext>
            </a:extLst>
          </p:cNvPr>
          <p:cNvSpPr txBox="1"/>
          <p:nvPr/>
        </p:nvSpPr>
        <p:spPr>
          <a:xfrm>
            <a:off x="7178636" y="1460301"/>
            <a:ext cx="1325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tx2"/>
                </a:solidFill>
                <a:ea typeface="新細明體"/>
              </a:rPr>
              <a:t>Reset button</a:t>
            </a:r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7B30831A-3AA7-F0D3-C18B-017FEED65C41}"/>
              </a:ext>
            </a:extLst>
          </p:cNvPr>
          <p:cNvCxnSpPr>
            <a:cxnSpLocks/>
          </p:cNvCxnSpPr>
          <p:nvPr/>
        </p:nvCxnSpPr>
        <p:spPr>
          <a:xfrm>
            <a:off x="6363546" y="2116832"/>
            <a:ext cx="815090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C3D0F1FD-B8F9-22E1-2AC9-68BEA9AD34AF}"/>
              </a:ext>
            </a:extLst>
          </p:cNvPr>
          <p:cNvSpPr txBox="1"/>
          <p:nvPr/>
        </p:nvSpPr>
        <p:spPr>
          <a:xfrm>
            <a:off x="7178636" y="1978333"/>
            <a:ext cx="1325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tx2"/>
                </a:solidFill>
                <a:ea typeface="新細明體"/>
              </a:rPr>
              <a:t>2.5 GbE</a:t>
            </a: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517358F3-FCB8-EBA2-2BF6-2B39BD1E36B2}"/>
              </a:ext>
            </a:extLst>
          </p:cNvPr>
          <p:cNvCxnSpPr/>
          <p:nvPr/>
        </p:nvCxnSpPr>
        <p:spPr>
          <a:xfrm rot="5400000" flipH="1" flipV="1">
            <a:off x="6113015" y="2367363"/>
            <a:ext cx="1073408" cy="572347"/>
          </a:xfrm>
          <a:prstGeom prst="bentConnector3">
            <a:avLst>
              <a:gd name="adj1" fmla="val 1096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33B67CE1-606E-038E-8284-08A015A9F670}"/>
              </a:ext>
            </a:extLst>
          </p:cNvPr>
          <p:cNvCxnSpPr>
            <a:cxnSpLocks/>
          </p:cNvCxnSpPr>
          <p:nvPr/>
        </p:nvCxnSpPr>
        <p:spPr>
          <a:xfrm>
            <a:off x="6390640" y="3867585"/>
            <a:ext cx="787996" cy="0"/>
          </a:xfrm>
          <a:prstGeom prst="lin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63A70E2-C92D-6575-8914-3E688C38B4EC}"/>
              </a:ext>
            </a:extLst>
          </p:cNvPr>
          <p:cNvSpPr txBox="1"/>
          <p:nvPr/>
        </p:nvSpPr>
        <p:spPr>
          <a:xfrm>
            <a:off x="7178636" y="3729086"/>
            <a:ext cx="1325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tx2"/>
                </a:solidFill>
                <a:ea typeface="新細明體"/>
              </a:rPr>
              <a:t>DC 12V input</a:t>
            </a:r>
          </a:p>
        </p:txBody>
      </p:sp>
    </p:spTree>
    <p:extLst>
      <p:ext uri="{BB962C8B-B14F-4D97-AF65-F5344CB8AC3E}">
        <p14:creationId xmlns:p14="http://schemas.microsoft.com/office/powerpoint/2010/main" val="178211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選購支援</a:t>
            </a:r>
            <a:r>
              <a:rPr lang="en-US" altLang="zh-TW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USB JBOD &amp; RAID </a:t>
            </a:r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儲存擴充設備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15989ED-FDD8-42BB-A87B-E2D73A2D6CA2}"/>
              </a:ext>
            </a:extLst>
          </p:cNvPr>
          <p:cNvSpPr txBox="1"/>
          <p:nvPr/>
        </p:nvSpPr>
        <p:spPr>
          <a:xfrm>
            <a:off x="3225730" y="2244884"/>
            <a:ext cx="2321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4-bay</a:t>
            </a:r>
          </a:p>
          <a:p>
            <a:r>
              <a:rPr lang="zh-TW" altLang="en-US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</a:t>
            </a:r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USB 3.2 Gen 1 JBOD</a:t>
            </a:r>
          </a:p>
          <a:p>
            <a:r>
              <a:rPr lang="zh-TW" altLang="en-US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</a:t>
            </a:r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  <a:endParaRPr lang="en-US" altLang="zh-TW" sz="1000" b="1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endParaRPr lang="en-US" altLang="zh-TW" sz="10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682171" y="2031938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TR-002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886C-5E9F-486F-9525-C8BFD92F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080" b="30080"/>
          <a:stretch/>
        </p:blipFill>
        <p:spPr bwMode="auto">
          <a:xfrm>
            <a:off x="2727462" y="2906887"/>
            <a:ext cx="2982811" cy="74285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E3E81A9-621E-4AE5-9D89-914B86F02128}"/>
              </a:ext>
            </a:extLst>
          </p:cNvPr>
          <p:cNvSpPr txBox="1"/>
          <p:nvPr/>
        </p:nvSpPr>
        <p:spPr>
          <a:xfrm>
            <a:off x="3225730" y="3808126"/>
            <a:ext cx="1863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12-bay</a:t>
            </a:r>
          </a:p>
          <a:p>
            <a:r>
              <a:rPr lang="zh-TW" altLang="en-US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機架型 </a:t>
            </a:r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 JBOD</a:t>
            </a:r>
          </a:p>
          <a:p>
            <a:r>
              <a:rPr lang="zh-TW" altLang="en-US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支援雙電源備援</a:t>
            </a:r>
          </a:p>
        </p:txBody>
      </p:sp>
      <p:pic>
        <p:nvPicPr>
          <p:cNvPr id="18" name="圖片 17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0B4F872B-BFE4-4BB6-81CB-9D886F2AA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687" y="964350"/>
            <a:ext cx="1689886" cy="1056179"/>
          </a:xfrm>
          <a:prstGeom prst="rect">
            <a:avLst/>
          </a:prstGeom>
        </p:spPr>
      </p:pic>
      <p:pic>
        <p:nvPicPr>
          <p:cNvPr id="25" name="圖片 24" descr="一張含有 黑色, 電子用品 的圖片&#10;&#10;自動產生的描述">
            <a:extLst>
              <a:ext uri="{FF2B5EF4-FFF2-40B4-BE49-F238E27FC236}">
                <a16:creationId xmlns:a16="http://schemas.microsoft.com/office/drawing/2014/main" id="{BDA8F57C-35F8-42F3-BF6A-BE21478134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72" y="964350"/>
            <a:ext cx="1801197" cy="1125748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9E9BDC02-14F7-43D8-8DEE-835E312E3FA1}"/>
              </a:ext>
            </a:extLst>
          </p:cNvPr>
          <p:cNvSpPr txBox="1"/>
          <p:nvPr/>
        </p:nvSpPr>
        <p:spPr>
          <a:xfrm>
            <a:off x="753381" y="3808126"/>
            <a:ext cx="1837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4-bay</a:t>
            </a:r>
          </a:p>
          <a:p>
            <a:r>
              <a:rPr lang="zh-TW" altLang="en-US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機架型 </a:t>
            </a:r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1 JBOD</a:t>
            </a:r>
          </a:p>
          <a:p>
            <a:r>
              <a:rPr lang="zh-TW" altLang="en-US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</a:t>
            </a:r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16277467-4746-40A6-8A19-FA21440743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95" y="3195726"/>
            <a:ext cx="2445858" cy="454015"/>
          </a:xfrm>
          <a:prstGeom prst="rect">
            <a:avLst/>
          </a:prstGeom>
        </p:spPr>
      </p:pic>
      <p:pic>
        <p:nvPicPr>
          <p:cNvPr id="30" name="圖片 29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C9A57619-1B8D-4899-BA4D-56AE9C3702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464" y="804179"/>
            <a:ext cx="2321873" cy="1451171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2746C507-1713-44AD-BA04-E6E0319FBB83}"/>
              </a:ext>
            </a:extLst>
          </p:cNvPr>
          <p:cNvSpPr txBox="1"/>
          <p:nvPr/>
        </p:nvSpPr>
        <p:spPr>
          <a:xfrm>
            <a:off x="5908913" y="2244884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8-bay</a:t>
            </a:r>
          </a:p>
          <a:p>
            <a:r>
              <a:rPr lang="zh-TW" altLang="en-US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 </a:t>
            </a:r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 JBOD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0EA2A6F-8918-4B76-96D4-4763C25CC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98073"/>
              </p:ext>
            </p:extLst>
          </p:nvPr>
        </p:nvGraphicFramePr>
        <p:xfrm>
          <a:off x="5908913" y="2798475"/>
          <a:ext cx="2114100" cy="1607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7309">
                  <a:extLst>
                    <a:ext uri="{9D8B030D-6E8A-4147-A177-3AD203B41FA5}">
                      <a16:colId xmlns:a16="http://schemas.microsoft.com/office/drawing/2014/main" val="3767541910"/>
                    </a:ext>
                  </a:extLst>
                </a:gridCol>
                <a:gridCol w="706791">
                  <a:extLst>
                    <a:ext uri="{9D8B030D-6E8A-4147-A177-3AD203B41FA5}">
                      <a16:colId xmlns:a16="http://schemas.microsoft.com/office/drawing/2014/main" val="3884991473"/>
                    </a:ext>
                  </a:extLst>
                </a:gridCol>
              </a:tblGrid>
              <a:tr h="13828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1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TS-410E</a:t>
                      </a:r>
                      <a:r>
                        <a:rPr lang="zh-TW" altLang="en-US" sz="1100" b="1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支援</a:t>
                      </a:r>
                      <a:r>
                        <a:rPr lang="en-US" altLang="zh-TW" sz="1100" b="1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JBOD</a:t>
                      </a:r>
                      <a:r>
                        <a:rPr lang="zh-TW" altLang="en-US" sz="1100" b="1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最大數量</a:t>
                      </a:r>
                      <a:endParaRPr lang="zh-TW" altLang="en-US" sz="1100" b="1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82310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TR-002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2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176257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TR-004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2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946468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TL-D800C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1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612461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TR-004U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2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82835"/>
                  </a:ext>
                </a:extLst>
              </a:tr>
              <a:tr h="1382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TL-R1200C-RP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u="none" strike="noStrike" cap="none">
                          <a:solidFill>
                            <a:schemeClr val="tx2"/>
                          </a:solidFill>
                          <a:sym typeface="Arial"/>
                        </a:rPr>
                        <a:t>1</a:t>
                      </a:r>
                      <a:endParaRPr lang="zh-TW" altLang="en-US" sz="1100" b="0" i="0" u="none" strike="noStrike" cap="none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449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89966"/>
                  </a:ext>
                </a:extLst>
              </a:tr>
            </a:tbl>
          </a:graphicData>
        </a:graphic>
      </p:graphicFrame>
      <p:sp>
        <p:nvSpPr>
          <p:cNvPr id="19" name="文字方塊 18">
            <a:extLst>
              <a:ext uri="{FF2B5EF4-FFF2-40B4-BE49-F238E27FC236}">
                <a16:creationId xmlns:a16="http://schemas.microsoft.com/office/drawing/2014/main" id="{4E0E831B-99EE-1776-8EA9-A0C96E8B245A}"/>
              </a:ext>
            </a:extLst>
          </p:cNvPr>
          <p:cNvSpPr txBox="1"/>
          <p:nvPr/>
        </p:nvSpPr>
        <p:spPr>
          <a:xfrm>
            <a:off x="682170" y="2244884"/>
            <a:ext cx="22004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2-bay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</a:t>
            </a:r>
            <a:r>
              <a:rPr kumimoji="0" lang="en-US" altLang="zh-TW" sz="1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</a:t>
            </a:r>
            <a:r>
              <a:rPr kumimoji="0" lang="en-US" altLang="zh-TW" sz="1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JBOD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</a:t>
            </a:r>
            <a:r>
              <a:rPr kumimoji="0" lang="en-US" altLang="zh-TW" sz="10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753381" y="3575959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TR-004U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14F81B-8790-5A02-3D23-877C69912A0B}"/>
              </a:ext>
            </a:extLst>
          </p:cNvPr>
          <p:cNvSpPr txBox="1"/>
          <p:nvPr/>
        </p:nvSpPr>
        <p:spPr>
          <a:xfrm>
            <a:off x="3225730" y="2031938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TR-004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1B43E02-0ADB-8099-BEE4-2D6AA8FB4C11}"/>
              </a:ext>
            </a:extLst>
          </p:cNvPr>
          <p:cNvSpPr txBox="1"/>
          <p:nvPr/>
        </p:nvSpPr>
        <p:spPr>
          <a:xfrm>
            <a:off x="3225730" y="3575959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TL-R1200C-RP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844D68D-A2D7-D168-26B3-183DF8C46E60}"/>
              </a:ext>
            </a:extLst>
          </p:cNvPr>
          <p:cNvSpPr txBox="1"/>
          <p:nvPr/>
        </p:nvSpPr>
        <p:spPr>
          <a:xfrm>
            <a:off x="5908913" y="2031938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TL-D800C</a:t>
            </a:r>
          </a:p>
        </p:txBody>
      </p:sp>
    </p:spTree>
    <p:extLst>
      <p:ext uri="{BB962C8B-B14F-4D97-AF65-F5344CB8AC3E}">
        <p14:creationId xmlns:p14="http://schemas.microsoft.com/office/powerpoint/2010/main" val="170751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16F31B8-2115-AD2A-0767-1965697CBD67}"/>
              </a:ext>
            </a:extLst>
          </p:cNvPr>
          <p:cNvSpPr/>
          <p:nvPr/>
        </p:nvSpPr>
        <p:spPr>
          <a:xfrm>
            <a:off x="274320" y="1001864"/>
            <a:ext cx="4699183" cy="1124431"/>
          </a:xfrm>
          <a:prstGeom prst="rect">
            <a:avLst/>
          </a:prstGeom>
          <a:solidFill>
            <a:srgbClr val="74492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61BBB310-F626-453B-9DD2-6A23AF123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006" y="3227452"/>
            <a:ext cx="1352192" cy="884208"/>
          </a:xfrm>
          <a:prstGeom prst="rect">
            <a:avLst/>
          </a:prstGeom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17A65E80-F3BE-4FB0-88F9-F2F0DA5040E1}"/>
              </a:ext>
            </a:extLst>
          </p:cNvPr>
          <p:cNvSpPr/>
          <p:nvPr/>
        </p:nvSpPr>
        <p:spPr>
          <a:xfrm>
            <a:off x="6607588" y="618976"/>
            <a:ext cx="2132418" cy="2143602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1" name="Google Shape;1112;gc428d55399_0_337">
            <a:extLst>
              <a:ext uri="{FF2B5EF4-FFF2-40B4-BE49-F238E27FC236}">
                <a16:creationId xmlns:a16="http://schemas.microsoft.com/office/drawing/2014/main" id="{24474050-1D52-4EE4-A23E-14E2DECB1BB4}"/>
              </a:ext>
            </a:extLst>
          </p:cNvPr>
          <p:cNvGrpSpPr/>
          <p:nvPr/>
        </p:nvGrpSpPr>
        <p:grpSpPr>
          <a:xfrm>
            <a:off x="460823" y="901456"/>
            <a:ext cx="4976255" cy="1246736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Google Shape;1113;gc428d55399_0_337" hidden="1">
              <a:extLst>
                <a:ext uri="{FF2B5EF4-FFF2-40B4-BE49-F238E27FC236}">
                  <a16:creationId xmlns:a16="http://schemas.microsoft.com/office/drawing/2014/main" id="{100064AA-0060-474E-870C-1D8EF5BFDA8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05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3" name="Google Shape;1114;gc428d55399_0_337" hidden="1">
              <a:extLst>
                <a:ext uri="{FF2B5EF4-FFF2-40B4-BE49-F238E27FC236}">
                  <a16:creationId xmlns:a16="http://schemas.microsoft.com/office/drawing/2014/main" id="{F3FE8B18-A7DA-4FC8-A448-500AC233D971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sym typeface="Arial" panose="020B0604020202020204" pitchFamily="34" charset="0"/>
              </a:rPr>
              <a:t>選購網路交換器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5142325" y="882695"/>
            <a:ext cx="2031325" cy="775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無須更換既有佈線</a:t>
            </a:r>
            <a:endParaRPr lang="en-US" altLang="zh-TW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即可升速 </a:t>
            </a: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en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GbE</a:t>
            </a:r>
            <a:endParaRPr lang="zh-TW" altLang="en-US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9992510"/>
              </p:ext>
            </p:extLst>
          </p:nvPr>
        </p:nvGraphicFramePr>
        <p:xfrm>
          <a:off x="5219731" y="1773967"/>
          <a:ext cx="3184492" cy="1529985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796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5e</a:t>
                      </a:r>
                      <a:endParaRPr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</a:t>
                      </a:r>
                      <a:endParaRPr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100M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1G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5G</a:t>
                      </a:r>
                      <a:endParaRPr sz="1200" b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02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X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r>
                        <a:rPr lang="en-US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(55m)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628" y="3302640"/>
            <a:ext cx="1987372" cy="1840860"/>
          </a:xfrm>
          <a:prstGeom prst="rect">
            <a:avLst/>
          </a:prstGeom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2887018" y="2762683"/>
            <a:ext cx="1867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QSW-308-1C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無網管型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415883" y="2762578"/>
            <a:ext cx="1952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QSW-1208-8C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無網管型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8CBE206-AA6D-0844-9C78-657AC29204D2}"/>
              </a:ext>
            </a:extLst>
          </p:cNvPr>
          <p:cNvSpPr txBox="1"/>
          <p:nvPr/>
        </p:nvSpPr>
        <p:spPr>
          <a:xfrm>
            <a:off x="3210861" y="2976070"/>
            <a:ext cx="1200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10G/5G/2.5G</a:t>
            </a:r>
          </a:p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684485" y="2976070"/>
            <a:ext cx="1200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 x 10G/5G/2.5G</a:t>
            </a:r>
          </a:p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485699" y="3909631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QSW-M408-4C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網管型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753208" y="4110594"/>
            <a:ext cx="1200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 x 10G/5G/2.5G</a:t>
            </a:r>
          </a:p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2646537" y="3858416"/>
            <a:ext cx="249940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b="1">
                <a:solidFill>
                  <a:srgbClr val="744922"/>
                </a:solidFill>
                <a:ea typeface="微軟正黑體"/>
                <a:cs typeface="+mn-ea"/>
                <a:sym typeface="Arial" panose="020B0604020202020204" pitchFamily="34" charset="0"/>
              </a:rPr>
              <a:t>QSW-M2108R-2C</a:t>
            </a:r>
            <a:r>
              <a:rPr lang="en-US" altLang="zh-TW" sz="1200" b="1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網管半機架型</a:t>
            </a:r>
            <a:r>
              <a:rPr lang="en-US" altLang="zh-TW" sz="1200">
                <a:solidFill>
                  <a:schemeClr val="bg1"/>
                </a:solidFill>
                <a:ea typeface="微軟正黑體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>
              <a:solidFill>
                <a:schemeClr val="bg1"/>
              </a:solidFill>
              <a:ea typeface="微軟正黑體"/>
              <a:cs typeface="+mn-ea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3213581" y="4125424"/>
            <a:ext cx="1298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10G/5G/2.5G</a:t>
            </a:r>
          </a:p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3355481" y="1658854"/>
            <a:ext cx="1482518" cy="256436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7449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無風扇與金屬外殼</a:t>
            </a:r>
            <a:endParaRPr lang="en-US" altLang="zh-TW" sz="1200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866839" y="1111740"/>
            <a:ext cx="193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QSW-1108-8T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網管型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3356790" y="1159159"/>
            <a:ext cx="10775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 x 2.5G</a:t>
            </a:r>
          </a:p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9CB487DB-40BB-448D-9A27-05752D0116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1724" y="2558128"/>
            <a:ext cx="2295260" cy="26293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0AC4D5C-A1E4-4489-AECF-C5C78118A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96421" y="2564135"/>
            <a:ext cx="2027362" cy="262938"/>
          </a:xfrm>
          <a:prstGeom prst="rect">
            <a:avLst/>
          </a:prstGeom>
        </p:spPr>
      </p:pic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91" b="25947"/>
          <a:stretch/>
        </p:blipFill>
        <p:spPr>
          <a:xfrm>
            <a:off x="501161" y="2247556"/>
            <a:ext cx="1900061" cy="51502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19" b="33148"/>
          <a:stretch/>
        </p:blipFill>
        <p:spPr>
          <a:xfrm>
            <a:off x="3011305" y="2345370"/>
            <a:ext cx="1665682" cy="351230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7F389DC4-3CF8-4E82-8C7A-C3132DF1DF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0446" y="3726395"/>
            <a:ext cx="2027362" cy="262938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19" y="3411043"/>
            <a:ext cx="1685796" cy="521999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E32A796-E02F-4F47-8177-3578E58B7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0494" y="1691886"/>
            <a:ext cx="3013727" cy="31402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A6012D1-8D13-4F72-BE61-3D41BBEAEB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20" b="33120"/>
          <a:stretch/>
        </p:blipFill>
        <p:spPr>
          <a:xfrm>
            <a:off x="415883" y="1405255"/>
            <a:ext cx="2905072" cy="6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3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66F8F3C-C038-F9CC-10F9-DF71B5646C20}"/>
              </a:ext>
            </a:extLst>
          </p:cNvPr>
          <p:cNvSpPr/>
          <p:nvPr/>
        </p:nvSpPr>
        <p:spPr>
          <a:xfrm>
            <a:off x="4825425" y="1505874"/>
            <a:ext cx="2980298" cy="2332806"/>
          </a:xfrm>
          <a:prstGeom prst="rect">
            <a:avLst/>
          </a:prstGeom>
          <a:gradFill flip="none" rotWithShape="1">
            <a:gsLst>
              <a:gs pos="0">
                <a:srgbClr val="7A6246">
                  <a:alpha val="37000"/>
                </a:srgbClr>
              </a:gs>
              <a:gs pos="100000">
                <a:srgbClr val="7A6246">
                  <a:alpha val="4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CFE5843-8F89-A4AD-1FA0-466259931195}"/>
              </a:ext>
            </a:extLst>
          </p:cNvPr>
          <p:cNvSpPr/>
          <p:nvPr/>
        </p:nvSpPr>
        <p:spPr>
          <a:xfrm>
            <a:off x="1364550" y="1505874"/>
            <a:ext cx="2896949" cy="2332805"/>
          </a:xfrm>
          <a:prstGeom prst="rect">
            <a:avLst/>
          </a:prstGeom>
          <a:gradFill flip="none" rotWithShape="1">
            <a:gsLst>
              <a:gs pos="0">
                <a:srgbClr val="7A6246">
                  <a:alpha val="37000"/>
                </a:srgbClr>
              </a:gs>
              <a:gs pos="100000">
                <a:srgbClr val="7A6246">
                  <a:alpha val="4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6E410E53-FEE7-79E8-8600-570362F9197C}"/>
              </a:ext>
            </a:extLst>
          </p:cNvPr>
          <p:cNvGrpSpPr/>
          <p:nvPr/>
        </p:nvGrpSpPr>
        <p:grpSpPr>
          <a:xfrm>
            <a:off x="1364549" y="1914737"/>
            <a:ext cx="6441174" cy="1940965"/>
            <a:chOff x="1513809" y="2315008"/>
            <a:chExt cx="6120420" cy="1940965"/>
          </a:xfrm>
        </p:grpSpPr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25BC6BEE-E8CB-4C3E-9A29-246B72184B81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09" y="4227402"/>
              <a:ext cx="6120419" cy="2857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6E6F3545-92D9-D1B0-2701-EF60249DB84C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933140"/>
              <a:ext cx="612041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20E3E96A-E384-FC69-CB7E-6367DA43C96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293951"/>
              <a:ext cx="612041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EF5EF712-473A-DF34-F0FC-34D645F7FC2D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981787"/>
              <a:ext cx="612041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74316BB6-BF71-38F6-9251-88794F56347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665528"/>
              <a:ext cx="612041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C2977456-6FB2-BE4B-236A-2CFD7C05A7A6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604394"/>
              <a:ext cx="612041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>
              <a:extLst>
                <a:ext uri="{FF2B5EF4-FFF2-40B4-BE49-F238E27FC236}">
                  <a16:creationId xmlns:a16="http://schemas.microsoft.com/office/drawing/2014/main" id="{E87EDCED-D509-6F3E-0332-FDDC1575E27C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315008"/>
              <a:ext cx="6120419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Shape 79">
            <a:extLst>
              <a:ext uri="{FF2B5EF4-FFF2-40B4-BE49-F238E27FC236}">
                <a16:creationId xmlns:a16="http://schemas.microsoft.com/office/drawing/2014/main" id="{C0556796-BFDB-F2D4-D320-1A55C627EA8B}"/>
              </a:ext>
            </a:extLst>
          </p:cNvPr>
          <p:cNvSpPr/>
          <p:nvPr/>
        </p:nvSpPr>
        <p:spPr>
          <a:xfrm>
            <a:off x="2053009" y="1978756"/>
            <a:ext cx="511415" cy="185992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>
                <a:latin typeface="+mj-lt"/>
                <a:sym typeface="Arial" panose="020B0604020202020204" pitchFamily="34" charset="0"/>
              </a:rPr>
              <a:t>2 x 2.5GbE</a:t>
            </a:r>
            <a:r>
              <a:rPr lang="en-US" altLang="zh-CN">
                <a:sym typeface="Arial" panose="020B0604020202020204" pitchFamily="34" charset="0"/>
              </a:rPr>
              <a:t>進行</a:t>
            </a:r>
            <a:r>
              <a:rPr lang="en-US" altLang="zh-CN">
                <a:latin typeface="+mj-lt"/>
                <a:sym typeface="Arial" panose="020B0604020202020204" pitchFamily="34" charset="0"/>
              </a:rPr>
              <a:t>10GB</a:t>
            </a:r>
            <a:r>
              <a:rPr lang="en-US" altLang="zh-CN">
                <a:sym typeface="Arial" panose="020B0604020202020204" pitchFamily="34" charset="0"/>
              </a:rPr>
              <a:t>檔案傳輸</a:t>
            </a:r>
            <a:r>
              <a:rPr lang="zh-TW" altLang="en-US">
                <a:sym typeface="Arial" panose="020B0604020202020204" pitchFamily="34" charset="0"/>
              </a:rPr>
              <a:t>效能</a:t>
            </a:r>
            <a:endParaRPr lang="en-US" altLang="zh-CN">
              <a:sym typeface="Arial" panose="020B0604020202020204" pitchFamily="34" charset="0"/>
            </a:endParaRP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FD45B67E-2173-84DF-2855-37B7275806C2}"/>
              </a:ext>
            </a:extLst>
          </p:cNvPr>
          <p:cNvSpPr txBox="1"/>
          <p:nvPr/>
        </p:nvSpPr>
        <p:spPr>
          <a:xfrm>
            <a:off x="1279827" y="1044124"/>
            <a:ext cx="2981672" cy="25390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2.5GbE Windows</a:t>
            </a: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file transfer (10GB)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C7D59D49-EB7A-7FC9-CB9D-1DF0F3C7057E}"/>
              </a:ext>
            </a:extLst>
          </p:cNvPr>
          <p:cNvSpPr txBox="1"/>
          <p:nvPr/>
        </p:nvSpPr>
        <p:spPr>
          <a:xfrm>
            <a:off x="4838160" y="1065276"/>
            <a:ext cx="3113764" cy="41549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2.5GbE Windows file transfer (10GB)</a:t>
            </a:r>
          </a:p>
          <a:p>
            <a:pPr algn="ctr">
              <a:defRPr/>
            </a:pPr>
            <a:r>
              <a:rPr lang="en-US" altLang="zh-CN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encrypted volume</a:t>
            </a:r>
            <a:endParaRPr lang="zh-CN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7AD87A31-C11F-8525-579A-3E9049DD35BE}"/>
              </a:ext>
            </a:extLst>
          </p:cNvPr>
          <p:cNvSpPr txBox="1"/>
          <p:nvPr/>
        </p:nvSpPr>
        <p:spPr>
          <a:xfrm>
            <a:off x="2907538" y="3886472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Read</a:t>
            </a:r>
            <a:endParaRPr 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B1D7575B-6740-761E-976F-091884E5C890}"/>
              </a:ext>
            </a:extLst>
          </p:cNvPr>
          <p:cNvSpPr txBox="1"/>
          <p:nvPr/>
        </p:nvSpPr>
        <p:spPr>
          <a:xfrm>
            <a:off x="1828088" y="3885209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Write</a:t>
            </a:r>
            <a:endParaRPr lang="en-US" altLang="zh-TW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84F2980A-D710-90FF-E6FE-4AF84B8C840F}"/>
              </a:ext>
            </a:extLst>
          </p:cNvPr>
          <p:cNvSpPr txBox="1"/>
          <p:nvPr/>
        </p:nvSpPr>
        <p:spPr>
          <a:xfrm rot="16200000">
            <a:off x="475325" y="3543824"/>
            <a:ext cx="641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(MB/s)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C83FD710-8EDE-D457-38C4-E233075321A7}"/>
              </a:ext>
            </a:extLst>
          </p:cNvPr>
          <p:cNvSpPr txBox="1"/>
          <p:nvPr/>
        </p:nvSpPr>
        <p:spPr>
          <a:xfrm>
            <a:off x="6406618" y="3890710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Read</a:t>
            </a:r>
            <a:endParaRPr 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FC0A1F76-2398-4C96-670B-A8B3A7E8F350}"/>
              </a:ext>
            </a:extLst>
          </p:cNvPr>
          <p:cNvSpPr txBox="1"/>
          <p:nvPr/>
        </p:nvSpPr>
        <p:spPr>
          <a:xfrm>
            <a:off x="5318194" y="3882867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Write</a:t>
            </a:r>
            <a:endParaRPr lang="en-US" altLang="zh-TW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5CB5BA09-4103-65A8-F860-98478ACF4DB4}"/>
              </a:ext>
            </a:extLst>
          </p:cNvPr>
          <p:cNvSpPr/>
          <p:nvPr/>
        </p:nvSpPr>
        <p:spPr>
          <a:xfrm>
            <a:off x="1044707" y="3721682"/>
            <a:ext cx="2600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EE15816-8BDE-FF4A-9EA6-7AD22FB2BFAE}"/>
              </a:ext>
            </a:extLst>
          </p:cNvPr>
          <p:cNvSpPr/>
          <p:nvPr/>
        </p:nvSpPr>
        <p:spPr>
          <a:xfrm>
            <a:off x="918101" y="3406921"/>
            <a:ext cx="410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100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B15D1BBA-B79C-2C34-2F35-31E705290BAE}"/>
              </a:ext>
            </a:extLst>
          </p:cNvPr>
          <p:cNvSpPr/>
          <p:nvPr/>
        </p:nvSpPr>
        <p:spPr>
          <a:xfrm>
            <a:off x="918101" y="3092160"/>
            <a:ext cx="410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200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F3D05AB-EA78-C81C-1051-DED3E9E06312}"/>
              </a:ext>
            </a:extLst>
          </p:cNvPr>
          <p:cNvSpPr/>
          <p:nvPr/>
        </p:nvSpPr>
        <p:spPr>
          <a:xfrm>
            <a:off x="918101" y="2777398"/>
            <a:ext cx="410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300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1EB0F407-FAB9-664C-DBD6-7065C03BE55C}"/>
              </a:ext>
            </a:extLst>
          </p:cNvPr>
          <p:cNvSpPr/>
          <p:nvPr/>
        </p:nvSpPr>
        <p:spPr>
          <a:xfrm>
            <a:off x="918101" y="2462637"/>
            <a:ext cx="410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400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9EB38F5A-A2B5-762A-1CF8-E04DFDAC381E}"/>
              </a:ext>
            </a:extLst>
          </p:cNvPr>
          <p:cNvSpPr/>
          <p:nvPr/>
        </p:nvSpPr>
        <p:spPr>
          <a:xfrm>
            <a:off x="906151" y="2147875"/>
            <a:ext cx="410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500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Shape 80">
            <a:extLst>
              <a:ext uri="{FF2B5EF4-FFF2-40B4-BE49-F238E27FC236}">
                <a16:creationId xmlns:a16="http://schemas.microsoft.com/office/drawing/2014/main" id="{5EC4CE5B-7FE7-12B3-27F7-CF0748153410}"/>
              </a:ext>
            </a:extLst>
          </p:cNvPr>
          <p:cNvSpPr/>
          <p:nvPr/>
        </p:nvSpPr>
        <p:spPr>
          <a:xfrm>
            <a:off x="3132949" y="1964987"/>
            <a:ext cx="493849" cy="187793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1BECD0F5-16D2-C149-24D4-51A69CF803A4}"/>
              </a:ext>
            </a:extLst>
          </p:cNvPr>
          <p:cNvSpPr/>
          <p:nvPr/>
        </p:nvSpPr>
        <p:spPr>
          <a:xfrm>
            <a:off x="5512012" y="2001079"/>
            <a:ext cx="511415" cy="183760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917177E6-F7FB-6ED9-8490-86FC9D9C9933}"/>
              </a:ext>
            </a:extLst>
          </p:cNvPr>
          <p:cNvSpPr txBox="1"/>
          <p:nvPr/>
        </p:nvSpPr>
        <p:spPr>
          <a:xfrm>
            <a:off x="2039392" y="1961240"/>
            <a:ext cx="49863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587</a:t>
            </a:r>
          </a:p>
        </p:txBody>
      </p:sp>
      <p:sp>
        <p:nvSpPr>
          <p:cNvPr id="87" name="TextBox 20">
            <a:extLst>
              <a:ext uri="{FF2B5EF4-FFF2-40B4-BE49-F238E27FC236}">
                <a16:creationId xmlns:a16="http://schemas.microsoft.com/office/drawing/2014/main" id="{22DA0132-AC26-C9D1-C772-D7BCF8697A7F}"/>
              </a:ext>
            </a:extLst>
          </p:cNvPr>
          <p:cNvSpPr txBox="1"/>
          <p:nvPr/>
        </p:nvSpPr>
        <p:spPr>
          <a:xfrm>
            <a:off x="3134546" y="1927691"/>
            <a:ext cx="49863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588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Shape 80">
            <a:extLst>
              <a:ext uri="{FF2B5EF4-FFF2-40B4-BE49-F238E27FC236}">
                <a16:creationId xmlns:a16="http://schemas.microsoft.com/office/drawing/2014/main" id="{19F4F4B8-98EF-304C-59EB-904A5532BEC1}"/>
              </a:ext>
            </a:extLst>
          </p:cNvPr>
          <p:cNvSpPr/>
          <p:nvPr/>
        </p:nvSpPr>
        <p:spPr>
          <a:xfrm>
            <a:off x="6622582" y="2074620"/>
            <a:ext cx="493849" cy="1773491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00E5F1D2-E437-A695-3830-9AA893C8F890}"/>
              </a:ext>
            </a:extLst>
          </p:cNvPr>
          <p:cNvSpPr txBox="1"/>
          <p:nvPr/>
        </p:nvSpPr>
        <p:spPr>
          <a:xfrm>
            <a:off x="5518399" y="1990142"/>
            <a:ext cx="49863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586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E0D06483-4F46-B7FA-A6D0-84DCA1E1C936}"/>
              </a:ext>
            </a:extLst>
          </p:cNvPr>
          <p:cNvSpPr txBox="1"/>
          <p:nvPr/>
        </p:nvSpPr>
        <p:spPr>
          <a:xfrm>
            <a:off x="6620188" y="2080703"/>
            <a:ext cx="49863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566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1DCADFBA-D47C-5DCE-E6CC-F466E182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341" y="4099376"/>
            <a:ext cx="3685215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Environment:</a:t>
            </a:r>
            <a:br>
              <a:rPr lang="zh-TW" altLang="en-US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en-US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| </a:t>
            </a: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TS-410E, QTS 5.0, 4 x Samsung 860 Pro 512GB, RAID 5, thick volume</a:t>
            </a:r>
          </a:p>
          <a:p>
            <a:r>
              <a:rPr lang="en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 | </a:t>
            </a: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Windows Server 2019 Standard</a:t>
            </a:r>
            <a:r>
              <a:rPr lang="en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, Intel Core i7-6700 3.4 GHz, 32GB RAM</a:t>
            </a:r>
            <a:endParaRPr lang="en" sz="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Rectangle 2">
            <a:extLst>
              <a:ext uri="{FF2B5EF4-FFF2-40B4-BE49-F238E27FC236}">
                <a16:creationId xmlns:a16="http://schemas.microsoft.com/office/drawing/2014/main" id="{100CC4F1-2ABA-83CA-5599-238C97F2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096" y="4198631"/>
            <a:ext cx="2877831" cy="18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en" altLang="zh-TW" sz="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05C67116-AF6B-E29C-8BBD-40B8466AA3BB}"/>
              </a:ext>
            </a:extLst>
          </p:cNvPr>
          <p:cNvSpPr/>
          <p:nvPr/>
        </p:nvSpPr>
        <p:spPr>
          <a:xfrm>
            <a:off x="906151" y="1783799"/>
            <a:ext cx="410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600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4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>
                <a:latin typeface="Arial"/>
                <a:ea typeface="微軟正黑體"/>
                <a:sym typeface="Arial" panose="020B0604020202020204" pitchFamily="34" charset="0"/>
              </a:rPr>
              <a:t>TS-410E 2.5</a:t>
            </a:r>
            <a:r>
              <a:rPr lang="zh-TW" altLang="en-US">
                <a:latin typeface="Arial"/>
                <a:ea typeface="微軟正黑體"/>
                <a:sym typeface="Arial" panose="020B0604020202020204" pitchFamily="34" charset="0"/>
              </a:rPr>
              <a:t>吋 </a:t>
            </a:r>
            <a:r>
              <a:rPr lang="en-US" altLang="zh-TW">
                <a:latin typeface="Arial"/>
                <a:ea typeface="微軟正黑體"/>
                <a:sym typeface="Arial" panose="020B0604020202020204" pitchFamily="34" charset="0"/>
              </a:rPr>
              <a:t>SATA</a:t>
            </a:r>
            <a:r>
              <a:rPr lang="zh-TW" altLang="en-US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/>
                <a:ea typeface="微軟正黑體"/>
                <a:sym typeface="Arial" panose="020B0604020202020204" pitchFamily="34" charset="0"/>
              </a:rPr>
              <a:t>SSD </a:t>
            </a:r>
            <a:r>
              <a:rPr lang="zh-TW" altLang="en-US">
                <a:latin typeface="Arial"/>
                <a:ea typeface="微軟正黑體"/>
                <a:sym typeface="Arial" panose="020B0604020202020204" pitchFamily="34" charset="0"/>
              </a:rPr>
              <a:t>靜音</a:t>
            </a:r>
            <a:r>
              <a:rPr lang="en-US" altLang="zh-TW">
                <a:latin typeface="Arial"/>
                <a:ea typeface="微軟正黑體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/>
                <a:ea typeface="微軟正黑體"/>
                <a:sym typeface="Arial" panose="020B0604020202020204" pitchFamily="34" charset="0"/>
              </a:rPr>
              <a:t>主要特點</a:t>
            </a: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4408600" y="5531943"/>
            <a:ext cx="6020045" cy="266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en-US" altLang="zh-TW" sz="20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zh-TW" altLang="en-US" sz="20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lang="en-US" altLang="zh-TW" sz="200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en-US" altLang="zh-TW" sz="20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zh-CN" altLang="en-US" sz="20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lang="en-US" sz="2000" err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QuTS</a:t>
            </a:r>
            <a:r>
              <a:rPr lang="en-US" sz="20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hero</a:t>
            </a:r>
          </a:p>
          <a:p>
            <a:pPr marL="0" indent="0">
              <a:buNone/>
            </a:pPr>
            <a:r>
              <a:rPr lang="en-US" sz="20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 </a:t>
            </a:r>
            <a:endParaRPr lang="en-US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0A386CCA-2310-48BC-B349-184FB8A6F428}"/>
              </a:ext>
            </a:extLst>
          </p:cNvPr>
          <p:cNvSpPr txBox="1">
            <a:spLocks/>
          </p:cNvSpPr>
          <p:nvPr/>
        </p:nvSpPr>
        <p:spPr>
          <a:xfrm>
            <a:off x="1134148" y="1088763"/>
            <a:ext cx="2345736" cy="73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2.5-inch SATA SSD</a:t>
            </a:r>
          </a:p>
        </p:txBody>
      </p:sp>
      <p:sp>
        <p:nvSpPr>
          <p:cNvPr id="16" name="Google Shape;298;p34">
            <a:extLst>
              <a:ext uri="{FF2B5EF4-FFF2-40B4-BE49-F238E27FC236}">
                <a16:creationId xmlns:a16="http://schemas.microsoft.com/office/drawing/2014/main" id="{DD44DE7B-49BF-44FA-8F51-501E3F3ED381}"/>
              </a:ext>
            </a:extLst>
          </p:cNvPr>
          <p:cNvSpPr txBox="1">
            <a:spLocks/>
          </p:cNvSpPr>
          <p:nvPr/>
        </p:nvSpPr>
        <p:spPr>
          <a:xfrm>
            <a:off x="5229263" y="1088763"/>
            <a:ext cx="2828806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935"/>
              <a:buFont typeface="Lato"/>
              <a:buNone/>
              <a:defRPr sz="1800" b="1">
                <a:solidFill>
                  <a:srgbClr val="74492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zh-TW" altLang="en-US">
                <a:sym typeface="Arial" panose="020B0604020202020204" pitchFamily="34" charset="0"/>
              </a:rPr>
              <a:t>雙2.5 </a:t>
            </a:r>
            <a:r>
              <a:rPr lang="en-US" altLang="zh-TW">
                <a:sym typeface="Arial" panose="020B0604020202020204" pitchFamily="34" charset="0"/>
              </a:rPr>
              <a:t>GbE</a:t>
            </a:r>
            <a:r>
              <a:rPr lang="zh-TW" altLang="en-US">
                <a:sym typeface="Arial" panose="020B0604020202020204" pitchFamily="34" charset="0"/>
              </a:rPr>
              <a:t>高速網路埠</a:t>
            </a:r>
            <a:endParaRPr lang="en-US" altLang="zh-TW">
              <a:sym typeface="Arial" panose="020B0604020202020204" pitchFamily="34" charset="0"/>
            </a:endParaRPr>
          </a:p>
        </p:txBody>
      </p:sp>
      <p:sp>
        <p:nvSpPr>
          <p:cNvPr id="37" name="Google Shape;298;p34">
            <a:extLst>
              <a:ext uri="{FF2B5EF4-FFF2-40B4-BE49-F238E27FC236}">
                <a16:creationId xmlns:a16="http://schemas.microsoft.com/office/drawing/2014/main" id="{16087413-7367-4E4B-B082-2358F21F2756}"/>
              </a:ext>
            </a:extLst>
          </p:cNvPr>
          <p:cNvSpPr txBox="1">
            <a:spLocks/>
          </p:cNvSpPr>
          <p:nvPr/>
        </p:nvSpPr>
        <p:spPr>
          <a:xfrm>
            <a:off x="1149794" y="1427906"/>
            <a:ext cx="2816730" cy="65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4D088"/>
              </a:buClr>
              <a:buSzPct val="100000"/>
              <a:buNone/>
            </a:pPr>
            <a:r>
              <a:rPr lang="zh-TW" altLang="en-US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SATA</a:t>
            </a:r>
            <a:r>
              <a:rPr lang="zh-TW" altLang="en-US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插槽，提供充足的資料容量</a:t>
            </a:r>
            <a:endParaRPr lang="en-US" altLang="zh-TW" sz="1200">
              <a:solidFill>
                <a:schemeClr val="tx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Google Shape;298;p34">
            <a:extLst>
              <a:ext uri="{FF2B5EF4-FFF2-40B4-BE49-F238E27FC236}">
                <a16:creationId xmlns:a16="http://schemas.microsoft.com/office/drawing/2014/main" id="{1D9DD7AF-6493-4FD8-8305-3BEA86FE5CA7}"/>
              </a:ext>
            </a:extLst>
          </p:cNvPr>
          <p:cNvSpPr txBox="1">
            <a:spLocks/>
          </p:cNvSpPr>
          <p:nvPr/>
        </p:nvSpPr>
        <p:spPr>
          <a:xfrm>
            <a:off x="5229262" y="1427906"/>
            <a:ext cx="274120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4D088"/>
              </a:buClr>
              <a:buSzPct val="100000"/>
              <a:buNone/>
            </a:pPr>
            <a:r>
              <a:rPr lang="en-US" altLang="zh-TW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充足的2.5 GbE</a:t>
            </a:r>
            <a:r>
              <a:rPr lang="zh-TW" altLang="en-US">
                <a:solidFill>
                  <a:schemeClr val="tx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網路頻寬，提供流暢的資料傳輸體驗</a:t>
            </a:r>
            <a:endParaRPr lang="en-US">
              <a:solidFill>
                <a:schemeClr val="tx2"/>
              </a:solidFill>
              <a:latin typeface="Arial"/>
              <a:ea typeface="微軟正黑體"/>
              <a:cs typeface="+mn-ea"/>
            </a:endParaRPr>
          </a:p>
        </p:txBody>
      </p:sp>
      <p:sp>
        <p:nvSpPr>
          <p:cNvPr id="36" name="Google Shape;298;p34">
            <a:extLst>
              <a:ext uri="{FF2B5EF4-FFF2-40B4-BE49-F238E27FC236}">
                <a16:creationId xmlns:a16="http://schemas.microsoft.com/office/drawing/2014/main" id="{E41B3D8B-05CF-47EF-BBF7-DF46816222D0}"/>
              </a:ext>
            </a:extLst>
          </p:cNvPr>
          <p:cNvSpPr txBox="1">
            <a:spLocks/>
          </p:cNvSpPr>
          <p:nvPr/>
        </p:nvSpPr>
        <p:spPr>
          <a:xfrm>
            <a:off x="1149794" y="2175282"/>
            <a:ext cx="2984301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無風扇靜音設計</a:t>
            </a:r>
            <a:endParaRPr lang="en-US" altLang="zh-TW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Google Shape;298;p34">
            <a:extLst>
              <a:ext uri="{FF2B5EF4-FFF2-40B4-BE49-F238E27FC236}">
                <a16:creationId xmlns:a16="http://schemas.microsoft.com/office/drawing/2014/main" id="{6850BF6F-BC55-408D-847E-3473EA1E1BAE}"/>
              </a:ext>
            </a:extLst>
          </p:cNvPr>
          <p:cNvSpPr txBox="1">
            <a:spLocks/>
          </p:cNvSpPr>
          <p:nvPr/>
        </p:nvSpPr>
        <p:spPr>
          <a:xfrm>
            <a:off x="1170752" y="2476174"/>
            <a:ext cx="2606586" cy="97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於聲音敏感的環境中架設使用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無障礙</a:t>
            </a:r>
            <a:endParaRPr lang="en-US" altLang="zh-TW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Google Shape;298;p34">
            <a:extLst>
              <a:ext uri="{FF2B5EF4-FFF2-40B4-BE49-F238E27FC236}">
                <a16:creationId xmlns:a16="http://schemas.microsoft.com/office/drawing/2014/main" id="{FBF4E2CD-3BC6-4102-B197-B784A8A3E5AD}"/>
              </a:ext>
            </a:extLst>
          </p:cNvPr>
          <p:cNvSpPr txBox="1">
            <a:spLocks/>
          </p:cNvSpPr>
          <p:nvPr/>
        </p:nvSpPr>
        <p:spPr>
          <a:xfrm>
            <a:off x="5229263" y="2476174"/>
            <a:ext cx="2741202" cy="84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提供單埠螢幕輸出，可供監看或當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螢幕輸出使用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Google Shape;298;p34">
            <a:extLst>
              <a:ext uri="{FF2B5EF4-FFF2-40B4-BE49-F238E27FC236}">
                <a16:creationId xmlns:a16="http://schemas.microsoft.com/office/drawing/2014/main" id="{8CA53D96-6BAE-4DFA-AC46-F0691A7C688F}"/>
              </a:ext>
            </a:extLst>
          </p:cNvPr>
          <p:cNvSpPr txBox="1">
            <a:spLocks/>
          </p:cNvSpPr>
          <p:nvPr/>
        </p:nvSpPr>
        <p:spPr>
          <a:xfrm>
            <a:off x="5229263" y="2175282"/>
            <a:ext cx="2407516" cy="48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4K HDMI</a:t>
            </a: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</a:t>
            </a:r>
            <a:endParaRPr lang="en-US" altLang="zh-TW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Google Shape;298;p34">
            <a:extLst>
              <a:ext uri="{FF2B5EF4-FFF2-40B4-BE49-F238E27FC236}">
                <a16:creationId xmlns:a16="http://schemas.microsoft.com/office/drawing/2014/main" id="{43857BD8-485F-4275-B262-BC4BD0693F20}"/>
              </a:ext>
            </a:extLst>
          </p:cNvPr>
          <p:cNvSpPr txBox="1">
            <a:spLocks/>
          </p:cNvSpPr>
          <p:nvPr/>
        </p:nvSpPr>
        <p:spPr>
          <a:xfrm>
            <a:off x="1170753" y="3434434"/>
            <a:ext cx="2592572" cy="42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</a:t>
            </a: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8GB</a:t>
            </a: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記憶體</a:t>
            </a:r>
            <a:endParaRPr lang="en-US" altLang="zh-TW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Google Shape;298;p34">
            <a:extLst>
              <a:ext uri="{FF2B5EF4-FFF2-40B4-BE49-F238E27FC236}">
                <a16:creationId xmlns:a16="http://schemas.microsoft.com/office/drawing/2014/main" id="{03A4A8CB-2963-4912-B924-CF7F1C6DB5DD}"/>
              </a:ext>
            </a:extLst>
          </p:cNvPr>
          <p:cNvSpPr txBox="1">
            <a:spLocks/>
          </p:cNvSpPr>
          <p:nvPr/>
        </p:nvSpPr>
        <p:spPr>
          <a:xfrm>
            <a:off x="1191710" y="3735327"/>
            <a:ext cx="2557600" cy="56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足量的記憶體讓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應用更加靈活</a:t>
            </a:r>
            <a:endParaRPr lang="en-US" altLang="zh-TW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Google Shape;298;p34">
            <a:extLst>
              <a:ext uri="{FF2B5EF4-FFF2-40B4-BE49-F238E27FC236}">
                <a16:creationId xmlns:a16="http://schemas.microsoft.com/office/drawing/2014/main" id="{775A6776-F207-47F5-8F9C-6806C16819F3}"/>
              </a:ext>
            </a:extLst>
          </p:cNvPr>
          <p:cNvSpPr txBox="1">
            <a:spLocks/>
          </p:cNvSpPr>
          <p:nvPr/>
        </p:nvSpPr>
        <p:spPr>
          <a:xfrm>
            <a:off x="5229263" y="3624980"/>
            <a:ext cx="3096590" cy="84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高效</a:t>
            </a:r>
            <a:r>
              <a:rPr lang="en-US" altLang="zh-TW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Intel Celeron J6412</a:t>
            </a:r>
            <a:r>
              <a:rPr lang="zh-TW" altLang="en-US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核心</a:t>
            </a:r>
            <a:r>
              <a:rPr lang="en-US" altLang="zh-TW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burst 2.6Hz</a:t>
            </a:r>
            <a:r>
              <a:rPr lang="zh-TW" altLang="en-US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處理器，充分支持</a:t>
            </a:r>
            <a:r>
              <a:rPr lang="en-US" altLang="zh-TW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工作站各種應用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Google Shape;298;p34">
            <a:extLst>
              <a:ext uri="{FF2B5EF4-FFF2-40B4-BE49-F238E27FC236}">
                <a16:creationId xmlns:a16="http://schemas.microsoft.com/office/drawing/2014/main" id="{FD0F6B58-3D35-434A-BCEB-A4BEE0A70F0C}"/>
              </a:ext>
            </a:extLst>
          </p:cNvPr>
          <p:cNvSpPr txBox="1">
            <a:spLocks/>
          </p:cNvSpPr>
          <p:nvPr/>
        </p:nvSpPr>
        <p:spPr>
          <a:xfrm>
            <a:off x="5229263" y="3324088"/>
            <a:ext cx="2407516" cy="48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核心處理器</a:t>
            </a:r>
            <a:endParaRPr lang="en-US" altLang="zh-TW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546E1AB5-604F-D900-35FD-9007AD9A5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5259" y="3490035"/>
            <a:ext cx="720000" cy="720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5D15CC2-0F9E-35E1-8BC1-FBEAC859D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891" y="3490036"/>
            <a:ext cx="720000" cy="7200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0172513-7B9E-3BD9-F652-6C05DB83F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1" y="2349706"/>
            <a:ext cx="720000" cy="7200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1A896D3F-8099-FA78-8327-7CF3F2D87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5259" y="2350889"/>
            <a:ext cx="720000" cy="7200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DEC658BA-70B3-AD2D-47C7-A36252E1CC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55259" y="1196500"/>
            <a:ext cx="720000" cy="72000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B6CC3EE0-C9E2-535E-08D1-F447572E3E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891" y="119413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909782-2E6D-40E1-A8FB-04A23715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安裝</a:t>
            </a: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0FB9E9D2-4705-D59D-78CA-74595F1B88BF}"/>
              </a:ext>
            </a:extLst>
          </p:cNvPr>
          <p:cNvSpPr/>
          <p:nvPr/>
        </p:nvSpPr>
        <p:spPr>
          <a:xfrm>
            <a:off x="327538" y="838661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170F461C-32F8-0871-2928-FE6F2561F46E}"/>
              </a:ext>
            </a:extLst>
          </p:cNvPr>
          <p:cNvSpPr/>
          <p:nvPr/>
        </p:nvSpPr>
        <p:spPr>
          <a:xfrm>
            <a:off x="2502220" y="838661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1200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33902405-257A-31EA-D730-8CE3B25F3A95}"/>
              </a:ext>
            </a:extLst>
          </p:cNvPr>
          <p:cNvSpPr/>
          <p:nvPr/>
        </p:nvSpPr>
        <p:spPr>
          <a:xfrm>
            <a:off x="4792196" y="838661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endParaRPr lang="zh-TW" altLang="en-US" sz="1200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9111122F-98A7-67C2-C6B2-2CE42B6D64CA}"/>
              </a:ext>
            </a:extLst>
          </p:cNvPr>
          <p:cNvSpPr/>
          <p:nvPr/>
        </p:nvSpPr>
        <p:spPr>
          <a:xfrm>
            <a:off x="6736290" y="838661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endParaRPr lang="zh-TW" altLang="en-US" sz="1200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9CDA711F-5259-C496-A233-BA89E6E84E23}"/>
              </a:ext>
            </a:extLst>
          </p:cNvPr>
          <p:cNvSpPr/>
          <p:nvPr/>
        </p:nvSpPr>
        <p:spPr>
          <a:xfrm>
            <a:off x="327538" y="2759349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</a:t>
            </a:r>
            <a:endParaRPr lang="zh-TW" altLang="en-US" sz="1200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CED2DD42-AD6D-C55E-6FC6-E12DE3AAAAB0}"/>
              </a:ext>
            </a:extLst>
          </p:cNvPr>
          <p:cNvSpPr/>
          <p:nvPr/>
        </p:nvSpPr>
        <p:spPr>
          <a:xfrm>
            <a:off x="2502220" y="2759349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</a:t>
            </a:r>
            <a:endParaRPr lang="zh-TW" altLang="en-US" sz="1200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94F7DD32-F2A9-1373-67C0-AE65C4AE3E08}"/>
              </a:ext>
            </a:extLst>
          </p:cNvPr>
          <p:cNvSpPr/>
          <p:nvPr/>
        </p:nvSpPr>
        <p:spPr>
          <a:xfrm>
            <a:off x="4792196" y="2759349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7</a:t>
            </a:r>
            <a:endParaRPr lang="zh-TW" altLang="en-US" sz="1200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01F02B3A-C88D-878F-DB91-E747DC9179D9}"/>
              </a:ext>
            </a:extLst>
          </p:cNvPr>
          <p:cNvSpPr/>
          <p:nvPr/>
        </p:nvSpPr>
        <p:spPr>
          <a:xfrm>
            <a:off x="6736290" y="2759349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</a:t>
            </a:r>
            <a:endParaRPr lang="zh-TW" altLang="en-US" sz="1200" b="1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21D6372-4168-AF48-5695-7980CE9B2F9F}"/>
              </a:ext>
            </a:extLst>
          </p:cNvPr>
          <p:cNvSpPr txBox="1"/>
          <p:nvPr/>
        </p:nvSpPr>
        <p:spPr>
          <a:xfrm>
            <a:off x="606484" y="824247"/>
            <a:ext cx="127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+mj-ea"/>
                <a:ea typeface="+mj-ea"/>
              </a:rPr>
              <a:t>平躺機身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3C3D2AA-6FC8-F236-0A5D-12D5C913DB8E}"/>
              </a:ext>
            </a:extLst>
          </p:cNvPr>
          <p:cNvSpPr txBox="1"/>
          <p:nvPr/>
        </p:nvSpPr>
        <p:spPr>
          <a:xfrm>
            <a:off x="2781166" y="824247"/>
            <a:ext cx="127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+mj-ea"/>
                <a:ea typeface="+mj-ea"/>
              </a:rPr>
              <a:t>移除前蓋螺絲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B7BC19F-4556-417B-02D5-BA00FD189B6A}"/>
              </a:ext>
            </a:extLst>
          </p:cNvPr>
          <p:cNvSpPr txBox="1"/>
          <p:nvPr/>
        </p:nvSpPr>
        <p:spPr>
          <a:xfrm>
            <a:off x="5039928" y="824247"/>
            <a:ext cx="1428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+mj-ea"/>
                <a:ea typeface="+mj-ea"/>
              </a:rPr>
              <a:t>取出</a:t>
            </a:r>
            <a:r>
              <a:rPr lang="en-US" altLang="zh-TW" sz="1200" b="1"/>
              <a:t>SSD</a:t>
            </a:r>
            <a:r>
              <a:rPr lang="zh-TW" altLang="en-US" sz="1200" b="1"/>
              <a:t> </a:t>
            </a:r>
            <a:r>
              <a:rPr lang="en-US" altLang="zh-TW" sz="1200" b="1"/>
              <a:t>Tray</a:t>
            </a:r>
            <a:endParaRPr lang="zh-TW" altLang="en-US" sz="1200" b="1">
              <a:latin typeface="+mj-ea"/>
              <a:ea typeface="+mj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003410B-C823-834C-7DA1-1C3D82EE15B1}"/>
              </a:ext>
            </a:extLst>
          </p:cNvPr>
          <p:cNvSpPr txBox="1"/>
          <p:nvPr/>
        </p:nvSpPr>
        <p:spPr>
          <a:xfrm>
            <a:off x="7010932" y="824247"/>
            <a:ext cx="1428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+mj-ea"/>
                <a:ea typeface="+mj-ea"/>
              </a:rPr>
              <a:t>螺絲鎖附</a:t>
            </a:r>
            <a:r>
              <a:rPr lang="en-US" altLang="zh-TW" sz="1200" b="1" dirty="0"/>
              <a:t>SSD</a:t>
            </a:r>
            <a:endParaRPr lang="zh-TW" altLang="en-US" sz="1200" b="1" dirty="0">
              <a:latin typeface="+mj-ea"/>
              <a:ea typeface="+mj-ea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CD0650-0F21-6514-BF91-2609AB741D28}"/>
              </a:ext>
            </a:extLst>
          </p:cNvPr>
          <p:cNvSpPr txBox="1"/>
          <p:nvPr/>
        </p:nvSpPr>
        <p:spPr>
          <a:xfrm>
            <a:off x="606484" y="2744935"/>
            <a:ext cx="1428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+mj-ea"/>
                <a:ea typeface="+mj-ea"/>
              </a:rPr>
              <a:t>插回</a:t>
            </a:r>
            <a:r>
              <a:rPr lang="en-US" altLang="zh-TW" sz="1200" b="1"/>
              <a:t>SSD</a:t>
            </a:r>
            <a:endParaRPr lang="zh-TW" altLang="en-US" sz="1200" b="1">
              <a:latin typeface="+mj-ea"/>
              <a:ea typeface="+mj-e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F616F18-965A-54C5-414D-A61F6C372E5B}"/>
              </a:ext>
            </a:extLst>
          </p:cNvPr>
          <p:cNvSpPr txBox="1"/>
          <p:nvPr/>
        </p:nvSpPr>
        <p:spPr>
          <a:xfrm>
            <a:off x="2780681" y="2744935"/>
            <a:ext cx="127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+mj-ea"/>
                <a:ea typeface="+mj-ea"/>
              </a:rPr>
              <a:t>鎖上前蓋螺絲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E8A3F73-276B-B866-CAD4-777AB5011D77}"/>
              </a:ext>
            </a:extLst>
          </p:cNvPr>
          <p:cNvSpPr txBox="1"/>
          <p:nvPr/>
        </p:nvSpPr>
        <p:spPr>
          <a:xfrm>
            <a:off x="5071142" y="2744935"/>
            <a:ext cx="127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+mj-ea"/>
                <a:ea typeface="+mj-ea"/>
              </a:rPr>
              <a:t>轉回直立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065F5CD-A7E4-46C1-4C8C-93EF38E19FEC}"/>
              </a:ext>
            </a:extLst>
          </p:cNvPr>
          <p:cNvSpPr txBox="1"/>
          <p:nvPr/>
        </p:nvSpPr>
        <p:spPr>
          <a:xfrm>
            <a:off x="7010932" y="2744935"/>
            <a:ext cx="1274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>
                <a:latin typeface="+mj-ea"/>
                <a:ea typeface="+mj-ea"/>
              </a:rPr>
              <a:t>放置於腳架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8D4BCCDB-50F9-1CE3-BAB4-256DF2F77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058" y="1062025"/>
            <a:ext cx="7630600" cy="154868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F9DCF241-4CF3-3F94-3624-ADA8A5C07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057" y="3058153"/>
            <a:ext cx="7716540" cy="16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9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15CD9E9B-16F6-A228-D439-AA1DF6B29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5349" y="1265449"/>
            <a:ext cx="2784644" cy="21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28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2410B0-FD7A-4F3D-ABE1-6DAE85A6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NAS快速安裝</a:t>
            </a:r>
            <a:b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7E424E-A482-41B7-AA65-1DFF4521A3B9}"/>
              </a:ext>
            </a:extLst>
          </p:cNvPr>
          <p:cNvSpPr txBox="1"/>
          <p:nvPr/>
        </p:nvSpPr>
        <p:spPr>
          <a:xfrm>
            <a:off x="569648" y="124533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>
                <a:cs typeface="+mn-ea"/>
                <a:sym typeface="Arial" panose="020B0604020202020204" pitchFamily="34" charset="0"/>
              </a:rPr>
              <a:t>透過手機掃描</a:t>
            </a:r>
            <a:r>
              <a:rPr lang="en-US" altLang="zh-TW">
                <a:cs typeface="+mn-ea"/>
                <a:sym typeface="Arial" panose="020B0604020202020204" pitchFamily="34" charset="0"/>
              </a:rPr>
              <a:t>QR Code</a:t>
            </a:r>
            <a:r>
              <a:rPr lang="zh-TW" altLang="en-US">
                <a:cs typeface="+mn-ea"/>
                <a:sym typeface="Arial" panose="020B0604020202020204" pitchFamily="34" charset="0"/>
              </a:rPr>
              <a:t>進行安裝</a:t>
            </a:r>
            <a:endParaRPr lang="en-US"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29AF89-6941-4411-82A9-EB9875FA01E7}"/>
              </a:ext>
            </a:extLst>
          </p:cNvPr>
          <p:cNvSpPr txBox="1"/>
          <p:nvPr/>
        </p:nvSpPr>
        <p:spPr>
          <a:xfrm>
            <a:off x="4576313" y="1245339"/>
            <a:ext cx="32159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電腦下載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Qfinder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Pro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程式進行安裝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E3318CB4-2ED7-4526-9A72-E36075E26632}"/>
              </a:ext>
            </a:extLst>
          </p:cNvPr>
          <p:cNvSpPr/>
          <p:nvPr/>
        </p:nvSpPr>
        <p:spPr>
          <a:xfrm>
            <a:off x="290702" y="1270680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2B53EC2-08D7-4D6B-94FB-B0B1B246E89F}"/>
              </a:ext>
            </a:extLst>
          </p:cNvPr>
          <p:cNvSpPr/>
          <p:nvPr/>
        </p:nvSpPr>
        <p:spPr>
          <a:xfrm>
            <a:off x="4297367" y="1270680"/>
            <a:ext cx="278946" cy="27894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596A84C0-01B2-4736-D7AC-0254CF408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016" y="1712488"/>
            <a:ext cx="3354239" cy="214298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5915873-756F-63EA-6677-A78D49EFEF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8814" y="1638088"/>
            <a:ext cx="4213471" cy="22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8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預載全新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QTS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智慧與安全作業系統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1E12373-6A2B-BB61-4031-0B6B9177B3F6}"/>
              </a:ext>
            </a:extLst>
          </p:cNvPr>
          <p:cNvPicPr>
            <a:picLocks/>
          </p:cNvPicPr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82946" y="1305435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711AA54F-9126-2FD6-E34C-1C23B5ACF933}"/>
              </a:ext>
            </a:extLst>
          </p:cNvPr>
          <p:cNvSpPr txBox="1"/>
          <p:nvPr/>
        </p:nvSpPr>
        <p:spPr>
          <a:xfrm>
            <a:off x="5882947" y="1359172"/>
            <a:ext cx="2523338" cy="66941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000" b="1" err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升級Linux</a:t>
            </a:r>
            <a:r>
              <a:rPr lang="en-US" altLang="zh-TW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Kernel 5</a:t>
            </a:r>
            <a:endParaRPr lang="zh-TW" altLang="en-US" sz="20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強化資安保障數據資產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36ED491-22CF-A0CF-009D-65B81BF07A84}"/>
              </a:ext>
            </a:extLst>
          </p:cNvPr>
          <p:cNvSpPr txBox="1"/>
          <p:nvPr/>
        </p:nvSpPr>
        <p:spPr>
          <a:xfrm>
            <a:off x="1428516" y="1389950"/>
            <a:ext cx="2815369" cy="66941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000" b="1" err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支援WireGuard</a:t>
            </a:r>
            <a:r>
              <a:rPr lang="en-US" altLang="zh-TW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VPN</a:t>
            </a:r>
            <a:endParaRPr lang="zh-TW" sz="20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安全連線又便捷</a:t>
            </a:r>
          </a:p>
        </p:txBody>
      </p:sp>
      <p:pic>
        <p:nvPicPr>
          <p:cNvPr id="23" name="圖片 7">
            <a:extLst>
              <a:ext uri="{FF2B5EF4-FFF2-40B4-BE49-F238E27FC236}">
                <a16:creationId xmlns:a16="http://schemas.microsoft.com/office/drawing/2014/main" id="{2197A7F0-431D-C816-F025-0D0638497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4" t="645" r="17436" b="2000"/>
          <a:stretch/>
        </p:blipFill>
        <p:spPr>
          <a:xfrm>
            <a:off x="4982946" y="2964132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C66ADCB-3076-725D-17F9-0FCDE0B20A2A}"/>
              </a:ext>
            </a:extLst>
          </p:cNvPr>
          <p:cNvSpPr txBox="1"/>
          <p:nvPr/>
        </p:nvSpPr>
        <p:spPr>
          <a:xfrm>
            <a:off x="5882946" y="3026907"/>
            <a:ext cx="2276552" cy="66941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000" b="1" dirty="0" err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全新UI</a:t>
            </a:r>
            <a:endParaRPr lang="en-US" altLang="zh-TW" sz="2000" b="1" dirty="0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簡潔美觀流暢的體驗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FBDF6A8-4FFB-AD69-BB5D-6F6994DF4600}"/>
              </a:ext>
            </a:extLst>
          </p:cNvPr>
          <p:cNvSpPr txBox="1"/>
          <p:nvPr/>
        </p:nvSpPr>
        <p:spPr>
          <a:xfrm>
            <a:off x="1428516" y="3057685"/>
            <a:ext cx="3011376" cy="66941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提升</a:t>
            </a:r>
            <a:r>
              <a:rPr lang="en-US" altLang="zh-TW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整體效能</a:t>
            </a:r>
            <a:endParaRPr lang="en-US" altLang="zh-TW" sz="20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相關應用軟體運行得更順暢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3DE3756C-CBA7-EFBD-B3ED-21FEDE9D39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2142" y="1464600"/>
            <a:ext cx="506995" cy="581669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0772882-8774-066B-F26E-C16D05A2ECCF}"/>
              </a:ext>
            </a:extLst>
          </p:cNvPr>
          <p:cNvPicPr>
            <a:picLocks/>
          </p:cNvPicPr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8516" y="1305434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6CB6B1FA-8DCD-4AEE-D4AD-2F9A17A163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715" y="1402828"/>
            <a:ext cx="499526" cy="705213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A765BA5-40EB-0B54-567B-DEF78B55DF6E}"/>
              </a:ext>
            </a:extLst>
          </p:cNvPr>
          <p:cNvSpPr/>
          <p:nvPr/>
        </p:nvSpPr>
        <p:spPr>
          <a:xfrm>
            <a:off x="528516" y="2964132"/>
            <a:ext cx="900000" cy="900000"/>
          </a:xfrm>
          <a:prstGeom prst="roundRect">
            <a:avLst/>
          </a:prstGeom>
          <a:solidFill>
            <a:srgbClr val="F6B302"/>
          </a:solidFill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16EAF30-C799-D2C2-B4FD-3EC0D0AE1BA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4" y="3090337"/>
            <a:ext cx="647591" cy="64759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接點: 肘形 29">
            <a:extLst>
              <a:ext uri="{FF2B5EF4-FFF2-40B4-BE49-F238E27FC236}">
                <a16:creationId xmlns:a16="http://schemas.microsoft.com/office/drawing/2014/main" id="{58CC975E-B04A-4CED-AE22-D8FA457D5C5E}"/>
              </a:ext>
            </a:extLst>
          </p:cNvPr>
          <p:cNvCxnSpPr>
            <a:cxnSpLocks/>
          </p:cNvCxnSpPr>
          <p:nvPr/>
        </p:nvCxnSpPr>
        <p:spPr>
          <a:xfrm rot="16200000" flipV="1">
            <a:off x="5553407" y="1013089"/>
            <a:ext cx="94808" cy="2633661"/>
          </a:xfrm>
          <a:prstGeom prst="bentConnector3">
            <a:avLst>
              <a:gd name="adj1" fmla="val 341119"/>
            </a:avLst>
          </a:prstGeom>
          <a:ln w="19050" cap="flat">
            <a:solidFill>
              <a:srgbClr val="74492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29">
            <a:extLst>
              <a:ext uri="{FF2B5EF4-FFF2-40B4-BE49-F238E27FC236}">
                <a16:creationId xmlns:a16="http://schemas.microsoft.com/office/drawing/2014/main" id="{4FE4468F-9E9F-4714-AF70-A66F74364375}"/>
              </a:ext>
            </a:extLst>
          </p:cNvPr>
          <p:cNvCxnSpPr>
            <a:cxnSpLocks/>
            <a:stCxn id="45" idx="1"/>
            <a:endCxn id="44" idx="3"/>
          </p:cNvCxnSpPr>
          <p:nvPr/>
        </p:nvCxnSpPr>
        <p:spPr>
          <a:xfrm flipH="1">
            <a:off x="3243589" y="3769948"/>
            <a:ext cx="1296343" cy="0"/>
          </a:xfrm>
          <a:prstGeom prst="straightConnector1">
            <a:avLst/>
          </a:prstGeom>
          <a:noFill/>
          <a:ln w="19050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0" name="接點: 肘形 29">
            <a:extLst>
              <a:ext uri="{FF2B5EF4-FFF2-40B4-BE49-F238E27FC236}">
                <a16:creationId xmlns:a16="http://schemas.microsoft.com/office/drawing/2014/main" id="{C630A29B-AD27-4C5C-AE39-0BFD7AB26148}"/>
              </a:ext>
            </a:extLst>
          </p:cNvPr>
          <p:cNvCxnSpPr>
            <a:cxnSpLocks/>
          </p:cNvCxnSpPr>
          <p:nvPr/>
        </p:nvCxnSpPr>
        <p:spPr>
          <a:xfrm flipH="1" flipV="1">
            <a:off x="1880862" y="3765620"/>
            <a:ext cx="774760" cy="4328"/>
          </a:xfrm>
          <a:prstGeom prst="straightConnector1">
            <a:avLst/>
          </a:prstGeom>
          <a:noFill/>
          <a:ln w="19050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1" name="接點: 肘形 29">
            <a:extLst>
              <a:ext uri="{FF2B5EF4-FFF2-40B4-BE49-F238E27FC236}">
                <a16:creationId xmlns:a16="http://schemas.microsoft.com/office/drawing/2014/main" id="{85F04F28-7EAB-4217-8276-13BEE3944736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5129198" y="3769948"/>
            <a:ext cx="1426637" cy="0"/>
          </a:xfrm>
          <a:prstGeom prst="straightConnector1">
            <a:avLst/>
          </a:prstGeom>
          <a:noFill/>
          <a:ln w="19050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B9DAF667-FE87-4D0A-9BB6-6025C63434E9}"/>
              </a:ext>
            </a:extLst>
          </p:cNvPr>
          <p:cNvCxnSpPr>
            <a:cxnSpLocks/>
            <a:endCxn id="9" idx="0"/>
          </p:cNvCxnSpPr>
          <p:nvPr/>
        </p:nvCxnSpPr>
        <p:spPr>
          <a:xfrm rot="10800000" flipV="1">
            <a:off x="2343389" y="2054047"/>
            <a:ext cx="2060556" cy="282587"/>
          </a:xfrm>
          <a:prstGeom prst="bentConnector2">
            <a:avLst/>
          </a:prstGeom>
          <a:ln w="19050" cap="flat">
            <a:solidFill>
              <a:srgbClr val="74492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2E15D269-A923-4E9F-A5A4-9A6D37EAB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透過免授權費的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HBS 3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(Hybrid Backup Sync 3) </a:t>
            </a:r>
            <a:b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進行最佳資料備份與還原策略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3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步驟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8623D7E-E990-47BC-9B26-EB8FD31EC0B5}"/>
              </a:ext>
            </a:extLst>
          </p:cNvPr>
          <p:cNvSpPr txBox="1"/>
          <p:nvPr/>
        </p:nvSpPr>
        <p:spPr>
          <a:xfrm>
            <a:off x="1828730" y="1384593"/>
            <a:ext cx="60572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簡單完成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3-2-1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備份策略與步驟 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(3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副本、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種媒體、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個異地備援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sz="105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1B35818-93A6-413D-B507-8CC813912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26" y="1147483"/>
            <a:ext cx="8994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D5B427BF-984C-4BD2-94D4-5107DBB4CA73}"/>
              </a:ext>
            </a:extLst>
          </p:cNvPr>
          <p:cNvGrpSpPr/>
          <p:nvPr/>
        </p:nvGrpSpPr>
        <p:grpSpPr>
          <a:xfrm>
            <a:off x="2189798" y="5344422"/>
            <a:ext cx="5980738" cy="2449626"/>
            <a:chOff x="2189798" y="2448822"/>
            <a:chExt cx="5980738" cy="244962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9EF028F-DB21-4EA8-B2B3-529ADF1C6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115" y="2898144"/>
              <a:ext cx="693515" cy="621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32B2ADF-80D8-4C65-B488-F6FF8138E72D}"/>
                </a:ext>
              </a:extLst>
            </p:cNvPr>
            <p:cNvSpPr/>
            <p:nvPr/>
          </p:nvSpPr>
          <p:spPr>
            <a:xfrm>
              <a:off x="3464523" y="4150407"/>
              <a:ext cx="1318780" cy="529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副本 1</a:t>
              </a:r>
            </a:p>
            <a:p>
              <a:pPr algn="ctr"/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79356A4-7319-4BEC-9C14-C0A4A120E35B}"/>
                </a:ext>
              </a:extLst>
            </p:cNvPr>
            <p:cNvSpPr/>
            <p:nvPr/>
          </p:nvSpPr>
          <p:spPr>
            <a:xfrm>
              <a:off x="4857340" y="4150407"/>
              <a:ext cx="1318780" cy="529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副本 2</a:t>
              </a:r>
            </a:p>
            <a:p>
              <a:pPr algn="ctr"/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 </a:t>
              </a:r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off-site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E3F697F-C916-43AD-8D3E-EE1917D66A51}"/>
                </a:ext>
              </a:extLst>
            </p:cNvPr>
            <p:cNvSpPr/>
            <p:nvPr/>
          </p:nvSpPr>
          <p:spPr>
            <a:xfrm>
              <a:off x="6851756" y="4150407"/>
              <a:ext cx="1318780" cy="529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副本 </a:t>
              </a:r>
              <a:r>
                <a:rPr lang="en-US" altLang="zh-TW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Google Drive</a:t>
              </a: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253EF4A-7AC2-4201-BA77-7AABC36B26CE}"/>
                </a:ext>
              </a:extLst>
            </p:cNvPr>
            <p:cNvSpPr/>
            <p:nvPr/>
          </p:nvSpPr>
          <p:spPr>
            <a:xfrm>
              <a:off x="2189798" y="4115533"/>
              <a:ext cx="1096142" cy="365856"/>
            </a:xfrm>
            <a:prstGeom prst="roundRect">
              <a:avLst/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個副本</a:t>
              </a:r>
            </a:p>
          </p:txBody>
        </p:sp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18E89FF5-DAFB-488C-AE76-2B91748D63E4}"/>
                </a:ext>
              </a:extLst>
            </p:cNvPr>
            <p:cNvSpPr/>
            <p:nvPr/>
          </p:nvSpPr>
          <p:spPr>
            <a:xfrm>
              <a:off x="4783303" y="2448822"/>
              <a:ext cx="1415960" cy="404656"/>
            </a:xfrm>
            <a:prstGeom prst="roundRect">
              <a:avLst/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種媒體</a:t>
              </a: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8D63DA87-73A6-4C42-9E2D-ED66858381ED}"/>
                </a:ext>
              </a:extLst>
            </p:cNvPr>
            <p:cNvSpPr/>
            <p:nvPr/>
          </p:nvSpPr>
          <p:spPr>
            <a:xfrm>
              <a:off x="4632217" y="4532592"/>
              <a:ext cx="1792362" cy="365856"/>
            </a:xfrm>
            <a:prstGeom prst="roundRect">
              <a:avLst/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 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異地備援</a:t>
              </a:r>
            </a:p>
          </p:txBody>
        </p:sp>
        <p:cxnSp>
          <p:nvCxnSpPr>
            <p:cNvPr id="18" name="接點: 肘形 29">
              <a:extLst>
                <a:ext uri="{FF2B5EF4-FFF2-40B4-BE49-F238E27FC236}">
                  <a16:creationId xmlns:a16="http://schemas.microsoft.com/office/drawing/2014/main" id="{2347995B-96C4-414E-BFFF-7C58CFEA293C}"/>
                </a:ext>
              </a:extLst>
            </p:cNvPr>
            <p:cNvCxnSpPr>
              <a:cxnSpLocks/>
              <a:stCxn id="16" idx="1"/>
              <a:endCxn id="47" idx="0"/>
            </p:cNvCxnSpPr>
            <p:nvPr/>
          </p:nvCxnSpPr>
          <p:spPr>
            <a:xfrm rot="10800000" flipV="1">
              <a:off x="3618417" y="2651150"/>
              <a:ext cx="1164886" cy="453136"/>
            </a:xfrm>
            <a:prstGeom prst="bentConnector2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  <p:cxnSp>
          <p:nvCxnSpPr>
            <p:cNvPr id="19" name="接點: 肘形 29">
              <a:extLst>
                <a:ext uri="{FF2B5EF4-FFF2-40B4-BE49-F238E27FC236}">
                  <a16:creationId xmlns:a16="http://schemas.microsoft.com/office/drawing/2014/main" id="{ACDB77A1-C326-41DB-B435-7635DBA4C279}"/>
                </a:ext>
              </a:extLst>
            </p:cNvPr>
            <p:cNvCxnSpPr>
              <a:cxnSpLocks/>
              <a:stCxn id="16" idx="3"/>
              <a:endCxn id="3074" idx="0"/>
            </p:cNvCxnSpPr>
            <p:nvPr/>
          </p:nvCxnSpPr>
          <p:spPr>
            <a:xfrm>
              <a:off x="6199263" y="2651150"/>
              <a:ext cx="1059610" cy="246994"/>
            </a:xfrm>
            <a:prstGeom prst="bentConnector2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DBB24F87-E09C-40AC-A5C3-6BC133B2A92C}"/>
                </a:ext>
              </a:extLst>
            </p:cNvPr>
            <p:cNvSpPr/>
            <p:nvPr/>
          </p:nvSpPr>
          <p:spPr>
            <a:xfrm>
              <a:off x="3706282" y="4186490"/>
              <a:ext cx="820080" cy="232597"/>
            </a:xfrm>
            <a:prstGeom prst="roundRect">
              <a:avLst/>
            </a:prstGeom>
            <a:noFill/>
            <a:ln w="9525">
              <a:solidFill>
                <a:srgbClr val="EE6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441448F0-4901-4D6A-BDB2-75B086F7D03E}"/>
                </a:ext>
              </a:extLst>
            </p:cNvPr>
            <p:cNvSpPr/>
            <p:nvPr/>
          </p:nvSpPr>
          <p:spPr>
            <a:xfrm>
              <a:off x="5021127" y="4186490"/>
              <a:ext cx="918444" cy="232597"/>
            </a:xfrm>
            <a:prstGeom prst="roundRect">
              <a:avLst/>
            </a:prstGeom>
            <a:noFill/>
            <a:ln w="9525">
              <a:solidFill>
                <a:srgbClr val="EE6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12A10F88-A771-44C5-A2D5-AFAC7D627B26}"/>
                </a:ext>
              </a:extLst>
            </p:cNvPr>
            <p:cNvSpPr/>
            <p:nvPr/>
          </p:nvSpPr>
          <p:spPr>
            <a:xfrm>
              <a:off x="6852719" y="4186490"/>
              <a:ext cx="812306" cy="232597"/>
            </a:xfrm>
            <a:prstGeom prst="roundRect">
              <a:avLst/>
            </a:prstGeom>
            <a:noFill/>
            <a:ln w="9525">
              <a:solidFill>
                <a:srgbClr val="EE6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3" name="接點: 肘形 29">
              <a:extLst>
                <a:ext uri="{FF2B5EF4-FFF2-40B4-BE49-F238E27FC236}">
                  <a16:creationId xmlns:a16="http://schemas.microsoft.com/office/drawing/2014/main" id="{6A005FF8-CB31-437E-A20F-FE0D0ABAECF0}"/>
                </a:ext>
              </a:extLst>
            </p:cNvPr>
            <p:cNvCxnSpPr>
              <a:cxnSpLocks/>
              <a:stCxn id="21" idx="1"/>
              <a:endCxn id="20" idx="3"/>
            </p:cNvCxnSpPr>
            <p:nvPr/>
          </p:nvCxnSpPr>
          <p:spPr>
            <a:xfrm flipH="1">
              <a:off x="4526362" y="4302789"/>
              <a:ext cx="494765" cy="0"/>
            </a:xfrm>
            <a:prstGeom prst="straightConnector1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接點: 肘形 29">
              <a:extLst>
                <a:ext uri="{FF2B5EF4-FFF2-40B4-BE49-F238E27FC236}">
                  <a16:creationId xmlns:a16="http://schemas.microsoft.com/office/drawing/2014/main" id="{0C6F544A-7EFF-482C-A616-AA5E9AF7B4EA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3048228" y="4298461"/>
              <a:ext cx="658054" cy="4328"/>
            </a:xfrm>
            <a:prstGeom prst="straightConnector1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接點: 肘形 29">
              <a:extLst>
                <a:ext uri="{FF2B5EF4-FFF2-40B4-BE49-F238E27FC236}">
                  <a16:creationId xmlns:a16="http://schemas.microsoft.com/office/drawing/2014/main" id="{18BAC765-E6D1-455A-9DBB-2E7D24F14D76}"/>
                </a:ext>
              </a:extLst>
            </p:cNvPr>
            <p:cNvCxnSpPr>
              <a:cxnSpLocks/>
              <a:stCxn id="22" idx="1"/>
              <a:endCxn id="21" idx="3"/>
            </p:cNvCxnSpPr>
            <p:nvPr/>
          </p:nvCxnSpPr>
          <p:spPr>
            <a:xfrm flipH="1">
              <a:off x="5939571" y="4302789"/>
              <a:ext cx="913148" cy="0"/>
            </a:xfrm>
            <a:prstGeom prst="straightConnector1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568E5526-1935-4974-9AAC-1FA6F9501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59558" y="3611279"/>
              <a:ext cx="693514" cy="529242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1DF49AB0-614F-430F-A508-3E35B773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6783" y="3611279"/>
              <a:ext cx="693514" cy="529242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2A66BD71-4371-4C90-B85D-4C720EC6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12115" y="3611279"/>
              <a:ext cx="693514" cy="529242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BE51C042-E58A-4F2E-8C2A-922411A24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7869" y="3104286"/>
              <a:ext cx="1761096" cy="337492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8365B607-2A57-4DCD-96D6-1CF0CE020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992" y="3100321"/>
              <a:ext cx="1761096" cy="337492"/>
            </a:xfrm>
            <a:prstGeom prst="rect">
              <a:avLst/>
            </a:prstGeom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3785186C-BA43-42C4-8342-F9383EBDA931}"/>
              </a:ext>
            </a:extLst>
          </p:cNvPr>
          <p:cNvSpPr/>
          <p:nvPr/>
        </p:nvSpPr>
        <p:spPr>
          <a:xfrm>
            <a:off x="2297157" y="3617566"/>
            <a:ext cx="1318780" cy="529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副本1</a:t>
            </a:r>
          </a:p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74BE524-643B-4A04-AB26-B4EF7BF46E8A}"/>
              </a:ext>
            </a:extLst>
          </p:cNvPr>
          <p:cNvSpPr/>
          <p:nvPr/>
        </p:nvSpPr>
        <p:spPr>
          <a:xfrm>
            <a:off x="4403945" y="3617566"/>
            <a:ext cx="861240" cy="51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副本2</a:t>
            </a:r>
          </a:p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NAS異地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4F42B6E-3E84-4984-93E7-BFB76F61621C}"/>
              </a:ext>
            </a:extLst>
          </p:cNvPr>
          <p:cNvSpPr/>
          <p:nvPr/>
        </p:nvSpPr>
        <p:spPr>
          <a:xfrm>
            <a:off x="6202349" y="3617566"/>
            <a:ext cx="1318780" cy="529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副本3</a:t>
            </a:r>
          </a:p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Google Drive</a:t>
            </a: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1A8F2439-B4AD-43A8-BC60-A613FFC73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6841" y="2381300"/>
            <a:ext cx="981600" cy="868337"/>
          </a:xfrm>
          <a:prstGeom prst="rect">
            <a:avLst/>
          </a:prstGeom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8037E929-7FF6-4BA8-8DED-84D87486D922}"/>
              </a:ext>
            </a:extLst>
          </p:cNvPr>
          <p:cNvSpPr/>
          <p:nvPr/>
        </p:nvSpPr>
        <p:spPr>
          <a:xfrm>
            <a:off x="1022432" y="3582692"/>
            <a:ext cx="1096142" cy="365856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個副本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324EA12-382F-4E57-BFBA-DF84F34FB3A5}"/>
              </a:ext>
            </a:extLst>
          </p:cNvPr>
          <p:cNvSpPr/>
          <p:nvPr/>
        </p:nvSpPr>
        <p:spPr>
          <a:xfrm>
            <a:off x="4322875" y="4145884"/>
            <a:ext cx="1096142" cy="365856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個異地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35A9D386-6201-40FF-9B09-E567F9112AE9}"/>
              </a:ext>
            </a:extLst>
          </p:cNvPr>
          <p:cNvSpPr/>
          <p:nvPr/>
        </p:nvSpPr>
        <p:spPr>
          <a:xfrm>
            <a:off x="2654323" y="3653649"/>
            <a:ext cx="589266" cy="232597"/>
          </a:xfrm>
          <a:prstGeom prst="roundRect">
            <a:avLst/>
          </a:prstGeom>
          <a:noFill/>
          <a:ln w="12700">
            <a:solidFill>
              <a:srgbClr val="7449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9840C477-C65F-4279-9DF7-5DB00DF6E621}"/>
              </a:ext>
            </a:extLst>
          </p:cNvPr>
          <p:cNvSpPr/>
          <p:nvPr/>
        </p:nvSpPr>
        <p:spPr>
          <a:xfrm>
            <a:off x="4539932" y="3653649"/>
            <a:ext cx="589266" cy="232597"/>
          </a:xfrm>
          <a:prstGeom prst="roundRect">
            <a:avLst/>
          </a:prstGeom>
          <a:noFill/>
          <a:ln w="12700">
            <a:solidFill>
              <a:srgbClr val="7449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254910DD-FDC1-41C9-B031-2B93303E338A}"/>
              </a:ext>
            </a:extLst>
          </p:cNvPr>
          <p:cNvSpPr/>
          <p:nvPr/>
        </p:nvSpPr>
        <p:spPr>
          <a:xfrm>
            <a:off x="6555835" y="3653649"/>
            <a:ext cx="589266" cy="232597"/>
          </a:xfrm>
          <a:prstGeom prst="roundRect">
            <a:avLst/>
          </a:prstGeom>
          <a:noFill/>
          <a:ln w="12700">
            <a:solidFill>
              <a:srgbClr val="7449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981B0B6-DBD1-4276-8BD1-D2E4381ED71F}"/>
              </a:ext>
            </a:extLst>
          </p:cNvPr>
          <p:cNvSpPr/>
          <p:nvPr/>
        </p:nvSpPr>
        <p:spPr>
          <a:xfrm>
            <a:off x="5257332" y="1900366"/>
            <a:ext cx="1096142" cy="365856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種媒體</a:t>
            </a:r>
          </a:p>
        </p:txBody>
      </p:sp>
      <p:pic>
        <p:nvPicPr>
          <p:cNvPr id="9" name="圖片 8" descr="一張含有 文字, 電子用品, 黑色, 外殼 的圖片&#10;&#10;自動產生的描述">
            <a:extLst>
              <a:ext uri="{FF2B5EF4-FFF2-40B4-BE49-F238E27FC236}">
                <a16:creationId xmlns:a16="http://schemas.microsoft.com/office/drawing/2014/main" id="{F0B72049-18BC-4923-A053-7173B912F9D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286" y="2336635"/>
            <a:ext cx="1638205" cy="1024060"/>
          </a:xfrm>
          <a:prstGeom prst="rect">
            <a:avLst/>
          </a:prstGeom>
        </p:spPr>
      </p:pic>
      <p:pic>
        <p:nvPicPr>
          <p:cNvPr id="56" name="圖片 55" descr="一張含有 文字, 電子用品, 黑色, 外殼 的圖片&#10;&#10;自動產生的描述">
            <a:extLst>
              <a:ext uri="{FF2B5EF4-FFF2-40B4-BE49-F238E27FC236}">
                <a16:creationId xmlns:a16="http://schemas.microsoft.com/office/drawing/2014/main" id="{09BA0F65-E2C9-4DA7-AA0D-A3ED5B0A724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877" y="2286492"/>
            <a:ext cx="1638205" cy="102406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B7A33107-E7FA-4E65-812B-9CEB21EA77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92192" y="3078438"/>
            <a:ext cx="693514" cy="529242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6BB4F2C5-C551-4095-9947-77743F521F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80999" y="3078438"/>
            <a:ext cx="693514" cy="529242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934BC5F1-1DBC-4BC4-8A0F-D412763A2D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3711" y="3078438"/>
            <a:ext cx="693514" cy="5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43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桌 的圖片&#10;&#10;自動產生的描述">
            <a:extLst>
              <a:ext uri="{FF2B5EF4-FFF2-40B4-BE49-F238E27FC236}">
                <a16:creationId xmlns:a16="http://schemas.microsoft.com/office/drawing/2014/main" id="{03E6345F-A120-4484-8DBB-270F2666C3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68" y="1872532"/>
            <a:ext cx="5433325" cy="2623877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56E69DC5-6A3C-43CA-B121-C221B459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 Drive Analyzer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磁碟故障預測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AC6952-8038-4E90-94C9-494E29A4995E}"/>
              </a:ext>
            </a:extLst>
          </p:cNvPr>
          <p:cNvSpPr txBox="1"/>
          <p:nvPr/>
        </p:nvSpPr>
        <p:spPr>
          <a:xfrm>
            <a:off x="5828633" y="1789291"/>
            <a:ext cx="3039699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磁碟的建康分析與故障預測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1107C3-5781-4BD8-B2CE-CB8DFD32831D}"/>
              </a:ext>
            </a:extLst>
          </p:cNvPr>
          <p:cNvSpPr txBox="1"/>
          <p:nvPr/>
        </p:nvSpPr>
        <p:spPr>
          <a:xfrm>
            <a:off x="1219172" y="958259"/>
            <a:ext cx="4132057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每台N</a:t>
            </a: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AS</a:t>
            </a:r>
            <a:r>
              <a:rPr 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可免費進行</a:t>
            </a: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r>
              <a:rPr 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個磁碟預測</a:t>
            </a:r>
          </a:p>
          <a:p>
            <a:pPr>
              <a:spcBef>
                <a:spcPts val="600"/>
              </a:spcBef>
            </a:pP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可付費訂閱額外的磁碟加強防護力</a:t>
            </a:r>
            <a:endParaRPr lang="zh-TW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4DCE73D-3763-EE72-33A6-2D44933CF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67" y="894235"/>
            <a:ext cx="828000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22DEA5-BC84-A1A4-383D-AAE3DE622FC5}"/>
              </a:ext>
            </a:extLst>
          </p:cNvPr>
          <p:cNvSpPr txBox="1"/>
          <p:nvPr/>
        </p:nvSpPr>
        <p:spPr>
          <a:xfrm>
            <a:off x="5828634" y="2204598"/>
            <a:ext cx="27627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/>
              <a:t>DA Drive Analyzer </a:t>
            </a:r>
            <a:r>
              <a:rPr lang="zh-TW" altLang="en-US"/>
              <a:t>整合 </a:t>
            </a:r>
            <a:r>
              <a:rPr lang="en-US" altLang="zh-TW"/>
              <a:t>ULINK </a:t>
            </a:r>
            <a:r>
              <a:rPr lang="zh-TW" altLang="en-US"/>
              <a:t>雲端人工智慧學習推論技術，可在磁碟故障前通知您，協助您預防因無預警的磁碟損壞所造成的資料遺失或停機損失。</a:t>
            </a:r>
          </a:p>
        </p:txBody>
      </p:sp>
    </p:spTree>
    <p:extLst>
      <p:ext uri="{BB962C8B-B14F-4D97-AF65-F5344CB8AC3E}">
        <p14:creationId xmlns:p14="http://schemas.microsoft.com/office/powerpoint/2010/main" val="151952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ym typeface="Arial" panose="020B0604020202020204" pitchFamily="34" charset="0"/>
              </a:rPr>
              <a:t>全方位</a:t>
            </a:r>
            <a:r>
              <a:rPr lang="en-US" altLang="zh-TW" dirty="0"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+mj-lt"/>
                <a:sym typeface="Arial" panose="020B0604020202020204" pitchFamily="34" charset="0"/>
              </a:rPr>
              <a:t>NAS</a:t>
            </a:r>
            <a:r>
              <a:rPr lang="en-US" altLang="zh-TW" dirty="0">
                <a:sym typeface="Arial" panose="020B0604020202020204" pitchFamily="34" charset="0"/>
              </a:rPr>
              <a:t> </a:t>
            </a:r>
            <a:r>
              <a:rPr lang="zh-TW" altLang="en-US" dirty="0">
                <a:sym typeface="Arial" panose="020B0604020202020204" pitchFamily="34" charset="0"/>
              </a:rPr>
              <a:t>資安防護</a:t>
            </a:r>
            <a:endParaRPr lang="en-US" altLang="zh-TW" dirty="0"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A5D3CA-2035-43EC-9FE7-D001F2172D24}"/>
              </a:ext>
            </a:extLst>
          </p:cNvPr>
          <p:cNvSpPr txBox="1"/>
          <p:nvPr/>
        </p:nvSpPr>
        <p:spPr>
          <a:xfrm>
            <a:off x="5635001" y="877388"/>
            <a:ext cx="3119385" cy="1172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定時掃描您的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、檢查並下載最新惡意軟體定義檔。當受到攻擊時，可即時排除受感染的檔案，協助提升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資安防護層級。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10DB9C-9845-44D8-96B6-8CD4E4A3F60B}"/>
              </a:ext>
            </a:extLst>
          </p:cNvPr>
          <p:cNvSpPr txBox="1"/>
          <p:nvPr/>
        </p:nvSpPr>
        <p:spPr>
          <a:xfrm>
            <a:off x="1237791" y="877388"/>
            <a:ext cx="3274574" cy="1172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QuFirewall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保護你的NAS免於外部攻擊。你可以自行設定規則，包括指定來源地區，指定服務連接阜, 來源IP位置等，允許或拒絕透過網路存取NAS。</a:t>
            </a:r>
            <a:endParaRPr lang="zh-TW" sz="9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5" name="圖片 2">
            <a:extLst>
              <a:ext uri="{FF2B5EF4-FFF2-40B4-BE49-F238E27FC236}">
                <a16:creationId xmlns:a16="http://schemas.microsoft.com/office/drawing/2014/main" id="{BC810B7C-A31B-44E2-AE2C-0A7D5754C3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980" y="2118934"/>
            <a:ext cx="3797864" cy="2401382"/>
          </a:xfrm>
          <a:prstGeom prst="rect">
            <a:avLst/>
          </a:prstGeom>
        </p:spPr>
      </p:pic>
      <p:pic>
        <p:nvPicPr>
          <p:cNvPr id="16" name="圖片 3">
            <a:extLst>
              <a:ext uri="{FF2B5EF4-FFF2-40B4-BE49-F238E27FC236}">
                <a16:creationId xmlns:a16="http://schemas.microsoft.com/office/drawing/2014/main" id="{D17B1591-90C4-41C0-86CF-423166ED4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094"/>
          <a:stretch/>
        </p:blipFill>
        <p:spPr>
          <a:xfrm>
            <a:off x="506546" y="2118933"/>
            <a:ext cx="3689548" cy="240138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98C0362-8312-4082-A2DE-5BA5AB8A13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270" y="1029541"/>
            <a:ext cx="828000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13E6C3C-5095-4BE0-9B17-B7A42636BD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10" y="1029541"/>
            <a:ext cx="828552" cy="8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9883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文字, 室內, 螢幕擷取畫面, 差異 的圖片&#10;&#10;自動產生的描述">
            <a:extLst>
              <a:ext uri="{FF2B5EF4-FFF2-40B4-BE49-F238E27FC236}">
                <a16:creationId xmlns:a16="http://schemas.microsoft.com/office/drawing/2014/main" id="{9C6EED37-ABC5-4167-B6EF-EF94F1CE24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22" y="936535"/>
            <a:ext cx="5099755" cy="2856666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Elite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智慧安全監控方案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83DDE9-3DE5-49B2-993D-46F07BA33E0B}"/>
              </a:ext>
            </a:extLst>
          </p:cNvPr>
          <p:cNvSpPr txBox="1"/>
          <p:nvPr/>
        </p:nvSpPr>
        <p:spPr>
          <a:xfrm>
            <a:off x="6224850" y="1482114"/>
            <a:ext cx="17223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標準 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MP4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媒體格式</a:t>
            </a:r>
            <a:endParaRPr lang="zh-TW" sz="10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FE514E-CF30-4243-8D86-DDCDD4158EE4}"/>
              </a:ext>
            </a:extLst>
          </p:cNvPr>
          <p:cNvSpPr txBox="1"/>
          <p:nvPr/>
        </p:nvSpPr>
        <p:spPr>
          <a:xfrm>
            <a:off x="6224850" y="2852888"/>
            <a:ext cx="17223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彈性訂閱錄影頻道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395406B-24A5-4514-BE89-7EB7270349B6}"/>
              </a:ext>
            </a:extLst>
          </p:cNvPr>
          <p:cNvSpPr txBox="1"/>
          <p:nvPr/>
        </p:nvSpPr>
        <p:spPr>
          <a:xfrm>
            <a:off x="6224850" y="4225483"/>
            <a:ext cx="17223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儲存容量擴充簡便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3385F2F-8C3F-4014-87BA-B57A58022120}"/>
              </a:ext>
            </a:extLst>
          </p:cNvPr>
          <p:cNvGrpSpPr/>
          <p:nvPr/>
        </p:nvGrpSpPr>
        <p:grpSpPr>
          <a:xfrm>
            <a:off x="1664613" y="3793201"/>
            <a:ext cx="731295" cy="731295"/>
            <a:chOff x="1104950" y="3708097"/>
            <a:chExt cx="979543" cy="979543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0DCC2E1-0AEB-A3A1-D418-2DC2CF95061D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104950" y="3708097"/>
              <a:ext cx="979543" cy="9795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A53F6835-F79A-4F4A-9AB4-E101FDB9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5755" y="3912055"/>
              <a:ext cx="817477" cy="537620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30B708B-7C59-467F-BF45-1BA5BC5E7F8C}"/>
              </a:ext>
            </a:extLst>
          </p:cNvPr>
          <p:cNvSpPr txBox="1"/>
          <p:nvPr/>
        </p:nvSpPr>
        <p:spPr>
          <a:xfrm>
            <a:off x="2364075" y="4004373"/>
            <a:ext cx="3054055" cy="342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</a:pP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免費支援2個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攝影機頻道 (可彈性擴充)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6EEDC0F-5E72-DCF9-CB63-D93B50A14932}"/>
              </a:ext>
            </a:extLst>
          </p:cNvPr>
          <p:cNvSpPr/>
          <p:nvPr/>
        </p:nvSpPr>
        <p:spPr>
          <a:xfrm>
            <a:off x="6322764" y="502348"/>
            <a:ext cx="1526542" cy="967156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82D3779-19BE-8537-2DC3-4D464B7D77AF}"/>
              </a:ext>
            </a:extLst>
          </p:cNvPr>
          <p:cNvSpPr/>
          <p:nvPr/>
        </p:nvSpPr>
        <p:spPr>
          <a:xfrm>
            <a:off x="6322764" y="1878703"/>
            <a:ext cx="1526542" cy="967156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C2198BB-54C4-3B0A-A13B-9802D6771D50}"/>
              </a:ext>
            </a:extLst>
          </p:cNvPr>
          <p:cNvSpPr/>
          <p:nvPr/>
        </p:nvSpPr>
        <p:spPr>
          <a:xfrm>
            <a:off x="6322764" y="3258327"/>
            <a:ext cx="1526542" cy="967156"/>
          </a:xfrm>
          <a:prstGeom prst="roundRect">
            <a:avLst>
              <a:gd name="adj" fmla="val 6364"/>
            </a:avLst>
          </a:prstGeom>
          <a:noFill/>
          <a:ln w="12700">
            <a:solidFill>
              <a:srgbClr val="1E1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3F418FDE-3FA6-BE19-DB50-2C0024F79E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7892" y="1928015"/>
            <a:ext cx="1309057" cy="890543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6015FFC3-0F30-CF78-E74E-24B58F2921B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99914" y="558199"/>
            <a:ext cx="965015" cy="866341"/>
          </a:xfrm>
          <a:prstGeom prst="rect">
            <a:avLst/>
          </a:prstGeom>
        </p:spPr>
      </p:pic>
      <p:grpSp>
        <p:nvGrpSpPr>
          <p:cNvPr id="30" name="圖形 23">
            <a:extLst>
              <a:ext uri="{FF2B5EF4-FFF2-40B4-BE49-F238E27FC236}">
                <a16:creationId xmlns:a16="http://schemas.microsoft.com/office/drawing/2014/main" id="{550B5EBE-D467-6651-12EE-20115AF5E790}"/>
              </a:ext>
            </a:extLst>
          </p:cNvPr>
          <p:cNvGrpSpPr/>
          <p:nvPr/>
        </p:nvGrpSpPr>
        <p:grpSpPr>
          <a:xfrm>
            <a:off x="6497364" y="3456605"/>
            <a:ext cx="456533" cy="639398"/>
            <a:chOff x="6497364" y="3532238"/>
            <a:chExt cx="456533" cy="639398"/>
          </a:xfrm>
          <a:noFill/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3967DAD-F504-A800-8E16-02596B9616A5}"/>
                </a:ext>
              </a:extLst>
            </p:cNvPr>
            <p:cNvSpPr/>
            <p:nvPr/>
          </p:nvSpPr>
          <p:spPr>
            <a:xfrm>
              <a:off x="6497371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2CDE3A0C-752C-B9BF-B98C-86949F05752F}"/>
                </a:ext>
              </a:extLst>
            </p:cNvPr>
            <p:cNvSpPr/>
            <p:nvPr/>
          </p:nvSpPr>
          <p:spPr>
            <a:xfrm>
              <a:off x="6497392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2D5465A3-670A-10A9-A5C7-98E32FF447F3}"/>
                </a:ext>
              </a:extLst>
            </p:cNvPr>
            <p:cNvSpPr/>
            <p:nvPr/>
          </p:nvSpPr>
          <p:spPr>
            <a:xfrm>
              <a:off x="6497364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15A35B0B-33AB-61E4-719C-AC5CA6E91270}"/>
                </a:ext>
              </a:extLst>
            </p:cNvPr>
            <p:cNvSpPr/>
            <p:nvPr/>
          </p:nvSpPr>
          <p:spPr>
            <a:xfrm>
              <a:off x="6497510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35" name="圖形 24">
            <a:extLst>
              <a:ext uri="{FF2B5EF4-FFF2-40B4-BE49-F238E27FC236}">
                <a16:creationId xmlns:a16="http://schemas.microsoft.com/office/drawing/2014/main" id="{78C378F8-1362-1B90-0E3D-BA8B028C5063}"/>
              </a:ext>
            </a:extLst>
          </p:cNvPr>
          <p:cNvGrpSpPr/>
          <p:nvPr/>
        </p:nvGrpSpPr>
        <p:grpSpPr>
          <a:xfrm>
            <a:off x="7200096" y="3456605"/>
            <a:ext cx="456533" cy="639398"/>
            <a:chOff x="7200096" y="3532238"/>
            <a:chExt cx="456533" cy="639398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66781A1B-E46B-1AB1-011A-950FCEFFE864}"/>
                </a:ext>
              </a:extLst>
            </p:cNvPr>
            <p:cNvSpPr/>
            <p:nvPr/>
          </p:nvSpPr>
          <p:spPr>
            <a:xfrm>
              <a:off x="7200103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C208814C-98D9-3EB8-FD01-AD10DDFCC8A8}"/>
                </a:ext>
              </a:extLst>
            </p:cNvPr>
            <p:cNvSpPr/>
            <p:nvPr/>
          </p:nvSpPr>
          <p:spPr>
            <a:xfrm>
              <a:off x="7200124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424636F8-C6A9-98A2-15A5-65B09EC0AB89}"/>
                </a:ext>
              </a:extLst>
            </p:cNvPr>
            <p:cNvSpPr/>
            <p:nvPr/>
          </p:nvSpPr>
          <p:spPr>
            <a:xfrm>
              <a:off x="7200096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AC714B57-65B6-60EC-1C58-8F21E4B64034}"/>
                </a:ext>
              </a:extLst>
            </p:cNvPr>
            <p:cNvSpPr/>
            <p:nvPr/>
          </p:nvSpPr>
          <p:spPr>
            <a:xfrm>
              <a:off x="7200242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97455CC-3B3B-D5D1-6D3F-32266A1C0AF7}"/>
              </a:ext>
            </a:extLst>
          </p:cNvPr>
          <p:cNvCxnSpPr>
            <a:cxnSpLocks/>
          </p:cNvCxnSpPr>
          <p:nvPr/>
        </p:nvCxnSpPr>
        <p:spPr>
          <a:xfrm>
            <a:off x="6954947" y="3776204"/>
            <a:ext cx="244128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AF91A8C7-50F7-9E68-6040-559CB004A28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03" y="888812"/>
            <a:ext cx="90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87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相容於為數龐大的攝影機型號</a:t>
            </a: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3151409" y="1402490"/>
            <a:ext cx="2701488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46" r="16935" b="32791"/>
          <a:stretch/>
        </p:blipFill>
        <p:spPr>
          <a:xfrm>
            <a:off x="3181063" y="2285730"/>
            <a:ext cx="2643065" cy="18542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210898" y="1402490"/>
            <a:ext cx="2766000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210874" y="1015316"/>
            <a:ext cx="2766000" cy="399300"/>
          </a:xfrm>
          <a:prstGeom prst="rect">
            <a:avLst/>
          </a:prstGeom>
          <a:solidFill>
            <a:srgbClr val="744922"/>
          </a:solidFill>
          <a:ln w="38100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TW" altLang="en" sz="13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超過</a:t>
            </a:r>
            <a:r>
              <a:rPr lang="en" sz="2400" b="1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180 </a:t>
            </a:r>
            <a:r>
              <a:rPr lang="zh-TW" altLang="en" sz="24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品牌</a:t>
            </a:r>
            <a:endParaRPr lang="en" sz="2000" b="1" i="0" u="none" strike="noStrike" cap="none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542" y="1417227"/>
            <a:ext cx="2189401" cy="83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6589" y="2133775"/>
            <a:ext cx="744051" cy="30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6" y="3194160"/>
            <a:ext cx="986550" cy="19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64" b="15144"/>
          <a:stretch/>
        </p:blipFill>
        <p:spPr>
          <a:xfrm>
            <a:off x="1817869" y="3186738"/>
            <a:ext cx="781493" cy="30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85" b="35423"/>
          <a:stretch/>
        </p:blipFill>
        <p:spPr>
          <a:xfrm>
            <a:off x="1817869" y="2700104"/>
            <a:ext cx="781492" cy="22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416" b="39575"/>
          <a:stretch/>
        </p:blipFill>
        <p:spPr>
          <a:xfrm>
            <a:off x="477446" y="2152364"/>
            <a:ext cx="1007098" cy="20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19" y="1576934"/>
            <a:ext cx="945361" cy="23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88" y="2699213"/>
            <a:ext cx="990367" cy="14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9378" b="30684"/>
          <a:stretch/>
        </p:blipFill>
        <p:spPr>
          <a:xfrm>
            <a:off x="278660" y="3736837"/>
            <a:ext cx="1384116" cy="27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339" y="1512574"/>
            <a:ext cx="1025092" cy="35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1696827" y="3756637"/>
            <a:ext cx="1023574" cy="2433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3152296" y="1015316"/>
            <a:ext cx="2700600" cy="399300"/>
          </a:xfrm>
          <a:prstGeom prst="rect">
            <a:avLst/>
          </a:prstGeom>
          <a:solidFill>
            <a:srgbClr val="744922"/>
          </a:solidFill>
          <a:ln w="38100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CN" altLang="en" sz="13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超過</a:t>
            </a:r>
            <a:r>
              <a:rPr lang="en" sz="13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r>
              <a:rPr lang="en" sz="2400" b="1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6700 </a:t>
            </a:r>
            <a:r>
              <a:rPr lang="zh-CN" altLang="en" sz="24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型號</a:t>
            </a:r>
            <a:endParaRPr lang="en" sz="2000" b="1" i="0" u="none" strike="noStrike" cap="none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6031532" y="1402490"/>
            <a:ext cx="2903014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6031532" y="1015316"/>
            <a:ext cx="2903014" cy="399300"/>
          </a:xfrm>
          <a:prstGeom prst="rect">
            <a:avLst/>
          </a:prstGeom>
          <a:solidFill>
            <a:srgbClr val="744922"/>
          </a:solidFill>
          <a:ln w="38100" cap="flat" cmpd="sng">
            <a:solidFill>
              <a:srgbClr val="7449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ONVIF Profile </a:t>
            </a:r>
            <a:r>
              <a:rPr lang="zh-TW" altLang="en" sz="20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支援</a:t>
            </a:r>
            <a:endParaRPr lang="zh-TW" altLang="en" sz="2000" b="1" i="0" u="none" strike="noStrike" cap="none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60717" y="1694116"/>
            <a:ext cx="2440400" cy="4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6467646" y="2506317"/>
            <a:ext cx="2116666" cy="646331"/>
          </a:xfrm>
          <a:prstGeom prst="rect">
            <a:avLst/>
          </a:prstGeom>
          <a:solidFill>
            <a:srgbClr val="74492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RTSP </a:t>
            </a:r>
            <a:r>
              <a:rPr lang="en-US" altLang="zh-TW" sz="1800" b="1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800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r>
              <a:rPr lang="en-US" altLang="zh-TW" sz="1800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 </a:t>
            </a:r>
            <a:r>
              <a:rPr lang="en-US" altLang="zh-TW" sz="1800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輸出</a:t>
            </a:r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6467646" y="3273897"/>
            <a:ext cx="2116666" cy="646331"/>
          </a:xfrm>
          <a:prstGeom prst="rect">
            <a:avLst/>
          </a:prstGeom>
          <a:solidFill>
            <a:srgbClr val="74492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RTMP </a:t>
            </a:r>
            <a:r>
              <a:rPr lang="en-US" altLang="zh-TW" sz="1800" b="1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800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endParaRPr lang="en-US" altLang="zh-TW" sz="1800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1864167" y="4239702"/>
            <a:ext cx="5415666" cy="28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00" b="0" i="0" strike="noStrike" cap="none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https://www.qnap.com/en/compatibility-qvr-pro</a:t>
            </a:r>
            <a:endParaRPr lang="zh-TW" altLang="en-US" sz="1000" b="0" i="0" strike="noStrike" cap="none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19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EA0ECE-F15D-46AF-8880-1B43D029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統合式介面同時監看與回放</a:t>
            </a:r>
          </a:p>
        </p:txBody>
      </p:sp>
      <p:pic>
        <p:nvPicPr>
          <p:cNvPr id="3" name="Google Shape;303;p33">
            <a:extLst>
              <a:ext uri="{FF2B5EF4-FFF2-40B4-BE49-F238E27FC236}">
                <a16:creationId xmlns:a16="http://schemas.microsoft.com/office/drawing/2014/main" id="{C1DCF97E-F741-4B5A-B2E5-716C22D507EB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01" y="1343784"/>
            <a:ext cx="4594032" cy="23387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4;p33">
            <a:extLst>
              <a:ext uri="{FF2B5EF4-FFF2-40B4-BE49-F238E27FC236}">
                <a16:creationId xmlns:a16="http://schemas.microsoft.com/office/drawing/2014/main" id="{35D09121-751C-4A07-B201-E5106E3338AF}"/>
              </a:ext>
            </a:extLst>
          </p:cNvPr>
          <p:cNvSpPr txBox="1"/>
          <p:nvPr/>
        </p:nvSpPr>
        <p:spPr>
          <a:xfrm>
            <a:off x="675122" y="824247"/>
            <a:ext cx="7769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" sz="18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/>
                <a:sym typeface="Arial" panose="020B0604020202020204" pitchFamily="34" charset="0"/>
              </a:rPr>
              <a:t>在一個螢幕的單一使用者介面中，就可以同時觀看即時影像與操控回放</a:t>
            </a:r>
            <a:r>
              <a:rPr lang="en" sz="18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/>
                <a:sym typeface="Arial" panose="020B0604020202020204" pitchFamily="34" charset="0"/>
              </a:rPr>
              <a:t> </a:t>
            </a:r>
            <a:endParaRPr lang="en" altLang="zh-TW" sz="18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Open Sans"/>
              <a:sym typeface="Arial" panose="020B0604020202020204" pitchFamily="34" charset="0"/>
            </a:endParaRPr>
          </a:p>
        </p:txBody>
      </p:sp>
      <p:sp>
        <p:nvSpPr>
          <p:cNvPr id="6" name="Google Shape;316;p33">
            <a:extLst>
              <a:ext uri="{FF2B5EF4-FFF2-40B4-BE49-F238E27FC236}">
                <a16:creationId xmlns:a16="http://schemas.microsoft.com/office/drawing/2014/main" id="{0D882A50-6E4E-4C79-8ED9-161A4F2FD018}"/>
              </a:ext>
            </a:extLst>
          </p:cNvPr>
          <p:cNvSpPr txBox="1"/>
          <p:nvPr/>
        </p:nvSpPr>
        <p:spPr>
          <a:xfrm>
            <a:off x="5403866" y="3646981"/>
            <a:ext cx="2840587" cy="369302"/>
          </a:xfrm>
          <a:prstGeom prst="rect">
            <a:avLst/>
          </a:prstGeom>
          <a:noFill/>
          <a:ln w="12700">
            <a:solidFill>
              <a:srgbClr val="80FCFF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" sz="1200" b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一鍵即可在時間軸上切換到過往影像</a:t>
            </a:r>
            <a:endParaRPr lang="en" sz="1200" b="1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Google Shape;318;p33">
            <a:extLst>
              <a:ext uri="{FF2B5EF4-FFF2-40B4-BE49-F238E27FC236}">
                <a16:creationId xmlns:a16="http://schemas.microsoft.com/office/drawing/2014/main" id="{15C787E8-644B-46CE-9AC5-F0BF602423F3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225" y="3325762"/>
            <a:ext cx="3379411" cy="650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320;p33">
            <a:extLst>
              <a:ext uri="{FF2B5EF4-FFF2-40B4-BE49-F238E27FC236}">
                <a16:creationId xmlns:a16="http://schemas.microsoft.com/office/drawing/2014/main" id="{F433C5D2-9A6D-442B-B418-E51B8CAFC2BA}"/>
              </a:ext>
            </a:extLst>
          </p:cNvPr>
          <p:cNvSpPr/>
          <p:nvPr/>
        </p:nvSpPr>
        <p:spPr>
          <a:xfrm>
            <a:off x="1346553" y="3290263"/>
            <a:ext cx="1089469" cy="248249"/>
          </a:xfrm>
          <a:prstGeom prst="rect">
            <a:avLst/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Google Shape;321;p33">
            <a:extLst>
              <a:ext uri="{FF2B5EF4-FFF2-40B4-BE49-F238E27FC236}">
                <a16:creationId xmlns:a16="http://schemas.microsoft.com/office/drawing/2014/main" id="{A1CEF076-ECF1-4964-A670-DE3DB0F5C9D8}"/>
              </a:ext>
            </a:extLst>
          </p:cNvPr>
          <p:cNvSpPr/>
          <p:nvPr/>
        </p:nvSpPr>
        <p:spPr>
          <a:xfrm>
            <a:off x="2517705" y="3636821"/>
            <a:ext cx="2042067" cy="385441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2" name="Google Shape;322;p33">
            <a:extLst>
              <a:ext uri="{FF2B5EF4-FFF2-40B4-BE49-F238E27FC236}">
                <a16:creationId xmlns:a16="http://schemas.microsoft.com/office/drawing/2014/main" id="{3B0820C1-EAEF-4A03-A850-0E751AE98680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2814485" y="1955491"/>
            <a:ext cx="2625475" cy="145889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" name="Google Shape;323;p33">
            <a:extLst>
              <a:ext uri="{FF2B5EF4-FFF2-40B4-BE49-F238E27FC236}">
                <a16:creationId xmlns:a16="http://schemas.microsoft.com/office/drawing/2014/main" id="{B4945CD7-B560-4BDE-8FB1-1B527A4FE982}"/>
              </a:ext>
            </a:extLst>
          </p:cNvPr>
          <p:cNvSpPr/>
          <p:nvPr/>
        </p:nvSpPr>
        <p:spPr>
          <a:xfrm>
            <a:off x="2489359" y="3290262"/>
            <a:ext cx="325126" cy="248249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Google Shape;327;p33">
            <a:extLst>
              <a:ext uri="{FF2B5EF4-FFF2-40B4-BE49-F238E27FC236}">
                <a16:creationId xmlns:a16="http://schemas.microsoft.com/office/drawing/2014/main" id="{A030602A-8221-4BB9-9D57-1089367733B9}"/>
              </a:ext>
            </a:extLst>
          </p:cNvPr>
          <p:cNvSpPr txBox="1"/>
          <p:nvPr/>
        </p:nvSpPr>
        <p:spPr>
          <a:xfrm>
            <a:off x="5393284" y="2769893"/>
            <a:ext cx="2861753" cy="369302"/>
          </a:xfrm>
          <a:prstGeom prst="rect">
            <a:avLst/>
          </a:prstGeom>
          <a:noFill/>
          <a:ln w="12700">
            <a:solidFill>
              <a:srgbClr val="EA3EF7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200" b="1">
                <a:solidFill>
                  <a:srgbClr val="75FFFF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一鍵即可讓畫面中全部攝影機同步播放</a:t>
            </a:r>
            <a:endParaRPr lang="en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Google Shape;329;p33">
            <a:extLst>
              <a:ext uri="{FF2B5EF4-FFF2-40B4-BE49-F238E27FC236}">
                <a16:creationId xmlns:a16="http://schemas.microsoft.com/office/drawing/2014/main" id="{576B568F-6C17-4EBE-9397-56149D758052}"/>
              </a:ext>
            </a:extLst>
          </p:cNvPr>
          <p:cNvSpPr/>
          <p:nvPr/>
        </p:nvSpPr>
        <p:spPr>
          <a:xfrm>
            <a:off x="1406226" y="2048975"/>
            <a:ext cx="1398392" cy="729300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Google Shape;330;p33">
            <a:extLst>
              <a:ext uri="{FF2B5EF4-FFF2-40B4-BE49-F238E27FC236}">
                <a16:creationId xmlns:a16="http://schemas.microsoft.com/office/drawing/2014/main" id="{09E11167-4730-447D-B910-4BF94708EBA7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13" t="5561" r="2673" b="11561"/>
          <a:stretch/>
        </p:blipFill>
        <p:spPr>
          <a:xfrm>
            <a:off x="5439960" y="1352742"/>
            <a:ext cx="2168102" cy="1205497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331;p33">
            <a:extLst>
              <a:ext uri="{FF2B5EF4-FFF2-40B4-BE49-F238E27FC236}">
                <a16:creationId xmlns:a16="http://schemas.microsoft.com/office/drawing/2014/main" id="{40578CA0-09A7-455E-A2D2-3F4DF1B4D44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3861" y="1655345"/>
            <a:ext cx="600300" cy="60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DD8626C0-AABE-4556-8840-36788F7B21F0}"/>
              </a:ext>
            </a:extLst>
          </p:cNvPr>
          <p:cNvCxnSpPr>
            <a:cxnSpLocks/>
            <a:stCxn id="19" idx="3"/>
            <a:endCxn id="11" idx="0"/>
          </p:cNvCxnSpPr>
          <p:nvPr/>
        </p:nvCxnSpPr>
        <p:spPr>
          <a:xfrm>
            <a:off x="2804618" y="2413625"/>
            <a:ext cx="734121" cy="1223196"/>
          </a:xfrm>
          <a:prstGeom prst="bentConnector2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23" name="接點: 肘形 21">
            <a:extLst>
              <a:ext uri="{FF2B5EF4-FFF2-40B4-BE49-F238E27FC236}">
                <a16:creationId xmlns:a16="http://schemas.microsoft.com/office/drawing/2014/main" id="{A74DC33B-DEAE-D64F-BFF7-340A316BB9D3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>
            <a:off x="4559772" y="3829542"/>
            <a:ext cx="844094" cy="209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4" name="Google Shape;316;p33">
            <a:extLst>
              <a:ext uri="{FF2B5EF4-FFF2-40B4-BE49-F238E27FC236}">
                <a16:creationId xmlns:a16="http://schemas.microsoft.com/office/drawing/2014/main" id="{1CA48213-66B2-3447-BED9-BC73DAAF4874}"/>
              </a:ext>
            </a:extLst>
          </p:cNvPr>
          <p:cNvSpPr txBox="1"/>
          <p:nvPr/>
        </p:nvSpPr>
        <p:spPr>
          <a:xfrm>
            <a:off x="1107204" y="4109582"/>
            <a:ext cx="2205873" cy="369302"/>
          </a:xfrm>
          <a:prstGeom prst="rect">
            <a:avLst/>
          </a:prstGeom>
          <a:noFill/>
          <a:ln w="12700">
            <a:solidFill>
              <a:srgbClr val="92D05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200" b="1">
                <a:solidFill>
                  <a:srgbClr val="75FFFF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一鍵即可在即時跟回放之間切</a:t>
            </a:r>
            <a:endParaRPr lang="en" altLang="zh-TW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9" name="接點: 肘形 21">
            <a:extLst>
              <a:ext uri="{FF2B5EF4-FFF2-40B4-BE49-F238E27FC236}">
                <a16:creationId xmlns:a16="http://schemas.microsoft.com/office/drawing/2014/main" id="{05F62A5E-0CDC-164C-AAF8-F47F7905B82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891288" y="3538512"/>
            <a:ext cx="0" cy="571070"/>
          </a:xfrm>
          <a:prstGeom prst="straightConnector1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2" name="接點: 肘形 21">
            <a:extLst>
              <a:ext uri="{FF2B5EF4-FFF2-40B4-BE49-F238E27FC236}">
                <a16:creationId xmlns:a16="http://schemas.microsoft.com/office/drawing/2014/main" id="{1244C8F2-81CD-344F-A058-4532257BB3A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524011" y="2558239"/>
            <a:ext cx="0" cy="211654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71753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靜音</a:t>
            </a:r>
            <a:r>
              <a:rPr lang="en-US" altLang="zh-TW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NAS:</a:t>
            </a:r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消除噪音對健康與工作效率的損害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4467336-68DC-7C93-FE35-4A1924FA11EC}"/>
              </a:ext>
            </a:extLst>
          </p:cNvPr>
          <p:cNvSpPr txBox="1"/>
          <p:nvPr/>
        </p:nvSpPr>
        <p:spPr>
          <a:xfrm>
            <a:off x="255181" y="877756"/>
            <a:ext cx="8137452" cy="1748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噪音對人的健康甚至是工作效率都有明顯的危害，根據世界衛組織歐洲區域環境噪聲指南（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2018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年），提及通風系統中出現的音調噪音會對人類健康產生負面影響。 研究表明，長期接觸這種聲音會增加患高血壓、心臟驟停、耳鳴、聽力損傷、睡眠問題和壓力的風險。 通風系統產生的噪音水平也會對兒童的認知發展產生負面影響。另參考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全球商業地板公司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 Interface (2019)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，進行了工作場所研究，揭示了聲音和聲學如何影響商業環境中的員工。這項與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Radius Global Market Research 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合作進行的調查顯示，噪音會影響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69%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 員工的注意力、生產力和創造力並產生負面影響。絕大部分的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NAS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都有裝載風扇產生噪音，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QNAP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設計了一款完全靜音，適合各種聲音敏感環境的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TS-410E 2.5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吋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SSD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 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NAS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，屏除上述危害的種種疑慮。</a:t>
            </a:r>
          </a:p>
        </p:txBody>
      </p:sp>
      <p:sp>
        <p:nvSpPr>
          <p:cNvPr id="23" name="Google Shape;298;p34">
            <a:extLst>
              <a:ext uri="{FF2B5EF4-FFF2-40B4-BE49-F238E27FC236}">
                <a16:creationId xmlns:a16="http://schemas.microsoft.com/office/drawing/2014/main" id="{C6E3EC9C-0DD5-42AA-F135-0CC95881FD14}"/>
              </a:ext>
            </a:extLst>
          </p:cNvPr>
          <p:cNvSpPr txBox="1">
            <a:spLocks/>
          </p:cNvSpPr>
          <p:nvPr/>
        </p:nvSpPr>
        <p:spPr>
          <a:xfrm>
            <a:off x="1309416" y="3599215"/>
            <a:ext cx="24738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聽力受損</a:t>
            </a:r>
            <a:endParaRPr lang="en-US" altLang="zh-TW" sz="1800" b="1">
              <a:solidFill>
                <a:srgbClr val="74492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Google Shape;298;p34">
            <a:extLst>
              <a:ext uri="{FF2B5EF4-FFF2-40B4-BE49-F238E27FC236}">
                <a16:creationId xmlns:a16="http://schemas.microsoft.com/office/drawing/2014/main" id="{E24F4955-DAC1-9322-4C25-79E5A3F2D41F}"/>
              </a:ext>
            </a:extLst>
          </p:cNvPr>
          <p:cNvSpPr txBox="1">
            <a:spLocks/>
          </p:cNvSpPr>
          <p:nvPr/>
        </p:nvSpPr>
        <p:spPr>
          <a:xfrm>
            <a:off x="3799281" y="3599215"/>
            <a:ext cx="24738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健康危害</a:t>
            </a:r>
            <a:endParaRPr lang="en-US" altLang="zh-TW" sz="1800" b="1">
              <a:solidFill>
                <a:srgbClr val="74492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Google Shape;298;p34">
            <a:extLst>
              <a:ext uri="{FF2B5EF4-FFF2-40B4-BE49-F238E27FC236}">
                <a16:creationId xmlns:a16="http://schemas.microsoft.com/office/drawing/2014/main" id="{CB606EA3-7BED-EDBB-6FB2-31843A565687}"/>
              </a:ext>
            </a:extLst>
          </p:cNvPr>
          <p:cNvSpPr txBox="1">
            <a:spLocks/>
          </p:cNvSpPr>
          <p:nvPr/>
        </p:nvSpPr>
        <p:spPr>
          <a:xfrm>
            <a:off x="6250741" y="3599215"/>
            <a:ext cx="24738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工作效率下降</a:t>
            </a:r>
            <a:endParaRPr lang="en-US" altLang="zh-TW" sz="1800" b="1">
              <a:solidFill>
                <a:srgbClr val="74492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80B8657E-42F4-D83A-B0BD-44D0F3A41E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025" y="3415166"/>
            <a:ext cx="910389" cy="950553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AE86EA9F-89CD-EB4C-89C9-CE2C529329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3007" y="3353533"/>
            <a:ext cx="1073818" cy="1073818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D619D437-28B4-A396-64BC-BB17B99C84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2191" y="3423391"/>
            <a:ext cx="1073819" cy="93410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A045D17-53DB-FD82-64D0-C55676C49B29}"/>
              </a:ext>
            </a:extLst>
          </p:cNvPr>
          <p:cNvSpPr txBox="1"/>
          <p:nvPr/>
        </p:nvSpPr>
        <p:spPr>
          <a:xfrm>
            <a:off x="322599" y="2742096"/>
            <a:ext cx="8070034" cy="548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Link: </a:t>
            </a: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  <a:hlinkClick r:id="rId9"/>
              </a:rPr>
              <a:t>https://www.who.int/europe/health-topics/noise#tab=tab_1</a:t>
            </a:r>
            <a:endParaRPr kumimoji="0" lang="en-US" altLang="zh-TW" sz="1000" b="0" i="0" u="none" strike="noStrike" kern="0" cap="none" spc="0" normalizeH="0" baseline="0" noProof="0" dirty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        </a:t>
            </a:r>
            <a:r>
              <a:rPr kumimoji="0" lang="en-US" altLang="zh-TW" sz="1000" b="0" i="0" u="none" strike="noStrike" kern="0" cap="none" spc="0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  <a:hlinkClick r:id="rId10"/>
              </a:rPr>
              <a:t>https://www.interface.com/US/en-US/about/press-room/Acoustics-Office-Study</a:t>
            </a:r>
            <a:endParaRPr kumimoji="0" lang="en-US" altLang="zh-TW" sz="1000" b="0" i="0" u="none" strike="noStrike" kern="0" cap="none" spc="0" normalizeH="0" baseline="0" noProof="0" dirty="0">
              <a:ln>
                <a:noFill/>
              </a:ln>
              <a:solidFill>
                <a:srgbClr val="2B2929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26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45A07EF-1591-47D5-BA6D-2EB21CFA3F2C}"/>
              </a:ext>
            </a:extLst>
          </p:cNvPr>
          <p:cNvSpPr/>
          <p:nvPr/>
        </p:nvSpPr>
        <p:spPr>
          <a:xfrm>
            <a:off x="3637822" y="795867"/>
            <a:ext cx="2576078" cy="2258198"/>
          </a:xfrm>
          <a:prstGeom prst="roundRect">
            <a:avLst>
              <a:gd name="adj" fmla="val 50000"/>
            </a:avLst>
          </a:prstGeom>
          <a:solidFill>
            <a:schemeClr val="dk1">
              <a:alpha val="47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行動與家用監控方案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+mj-ea"/>
              <a:sym typeface="Arial" panose="020B0604020202020204" pitchFamily="34" charset="0"/>
            </a:endParaRPr>
          </a:p>
          <a:p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0723ED-BDEB-465B-B049-82DBF5A25335}"/>
              </a:ext>
            </a:extLst>
          </p:cNvPr>
          <p:cNvSpPr txBox="1"/>
          <p:nvPr/>
        </p:nvSpPr>
        <p:spPr>
          <a:xfrm>
            <a:off x="1311507" y="824247"/>
            <a:ext cx="32428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</a:t>
            </a:r>
            <a:r>
              <a:rPr lang="zh-TW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</a:t>
            </a:r>
            <a:r>
              <a:rPr lang="zh-TW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</a:t>
            </a:r>
          </a:p>
          <a:p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行動裝置錄影與回放</a:t>
            </a:r>
            <a:endParaRPr lang="en-US" sz="16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497052E-E9B4-4FB3-8342-314093920A59}"/>
              </a:ext>
            </a:extLst>
          </p:cNvPr>
          <p:cNvSpPr txBox="1"/>
          <p:nvPr/>
        </p:nvSpPr>
        <p:spPr>
          <a:xfrm>
            <a:off x="5397962" y="813271"/>
            <a:ext cx="25742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 Viewer</a:t>
            </a:r>
          </a:p>
          <a:p>
            <a:r>
              <a:rPr lang="en-US" sz="160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全新</a:t>
            </a:r>
            <a:r>
              <a:rPr 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Apple </a:t>
            </a:r>
            <a:r>
              <a:rPr lang="en-US" sz="160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TV監控應用</a:t>
            </a:r>
            <a:endParaRPr lang="en-US" sz="16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AC98CC2-D3CB-4578-9675-F5FEE3DD57C5}"/>
              </a:ext>
            </a:extLst>
          </p:cNvPr>
          <p:cNvGrpSpPr/>
          <p:nvPr/>
        </p:nvGrpSpPr>
        <p:grpSpPr>
          <a:xfrm>
            <a:off x="615329" y="2609330"/>
            <a:ext cx="2533597" cy="1935668"/>
            <a:chOff x="2190203" y="2874433"/>
            <a:chExt cx="2171770" cy="165923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0FDDBEF-20F6-49B4-B170-FBC5146B314F}"/>
                </a:ext>
              </a:extLst>
            </p:cNvPr>
            <p:cNvSpPr/>
            <p:nvPr/>
          </p:nvSpPr>
          <p:spPr>
            <a:xfrm>
              <a:off x="2246877" y="2942912"/>
              <a:ext cx="2054190" cy="15222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" name="圖片 3" descr="一張含有 文字, 電子用品, 顯示, 標誌 的圖片&#10;&#10;自動產生的描述">
              <a:extLst>
                <a:ext uri="{FF2B5EF4-FFF2-40B4-BE49-F238E27FC236}">
                  <a16:creationId xmlns:a16="http://schemas.microsoft.com/office/drawing/2014/main" id="{F693DF06-FD1C-420B-ACB6-2B395EEC5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05" r="3105"/>
            <a:stretch/>
          </p:blipFill>
          <p:spPr>
            <a:xfrm>
              <a:off x="2223592" y="3182614"/>
              <a:ext cx="2113458" cy="104287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1CA439B-88E0-48DF-AB9D-94AB3CFC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203" y="2874433"/>
              <a:ext cx="2171770" cy="1659232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39EBA3F-60B0-4532-921E-585A0089C759}"/>
              </a:ext>
            </a:extLst>
          </p:cNvPr>
          <p:cNvGrpSpPr/>
          <p:nvPr/>
        </p:nvGrpSpPr>
        <p:grpSpPr>
          <a:xfrm>
            <a:off x="2932926" y="2298262"/>
            <a:ext cx="846944" cy="1705526"/>
            <a:chOff x="392301" y="1510362"/>
            <a:chExt cx="1366649" cy="2752075"/>
          </a:xfrm>
        </p:grpSpPr>
        <p:pic>
          <p:nvPicPr>
            <p:cNvPr id="13" name="圖片 2" descr="一張含有 文字, 監視器, 螢幕, 螢幕擷取畫面 的圖片&#10;&#10;自動產生的描述">
              <a:extLst>
                <a:ext uri="{FF2B5EF4-FFF2-40B4-BE49-F238E27FC236}">
                  <a16:creationId xmlns:a16="http://schemas.microsoft.com/office/drawing/2014/main" id="{0B77F65C-BE1D-4B95-8B2E-E8024ED5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74" y="1523854"/>
              <a:ext cx="1251958" cy="2699039"/>
            </a:xfrm>
            <a:prstGeom prst="roundRect">
              <a:avLst>
                <a:gd name="adj" fmla="val 13453"/>
              </a:avLst>
            </a:prstGeom>
            <a:solidFill>
              <a:srgbClr val="F7F8FB"/>
            </a:solidFill>
            <a:ln>
              <a:noFill/>
            </a:ln>
            <a:effectLst>
              <a:outerShdw blurRad="63500" dist="152400" dir="8100000" algn="tr" rotWithShape="0">
                <a:srgbClr val="09000C">
                  <a:alpha val="77000"/>
                </a:srgb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A384ACB-405F-48C2-9301-93302B81B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01" y="1510362"/>
              <a:ext cx="1366649" cy="2752075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D887B8F-101B-4401-9560-A874F8F73F38}"/>
              </a:ext>
            </a:extLst>
          </p:cNvPr>
          <p:cNvGrpSpPr/>
          <p:nvPr/>
        </p:nvGrpSpPr>
        <p:grpSpPr>
          <a:xfrm>
            <a:off x="4334806" y="2304498"/>
            <a:ext cx="3637430" cy="2369180"/>
            <a:chOff x="4754879" y="2273495"/>
            <a:chExt cx="4167371" cy="271434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0493A20-78D8-49F3-B8E7-88A82993A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879" y="2273495"/>
              <a:ext cx="4167371" cy="271434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03BFE17-6AD3-46D4-AAC0-63CC83725D93}"/>
                </a:ext>
              </a:extLst>
            </p:cNvPr>
            <p:cNvSpPr/>
            <p:nvPr/>
          </p:nvSpPr>
          <p:spPr>
            <a:xfrm>
              <a:off x="4810573" y="2326752"/>
              <a:ext cx="4063552" cy="23858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0" name="圖片 19" descr="一張含有 文字, 室內, 電子用品, 顯示 的圖片&#10;&#10;自動產生的描述">
              <a:extLst>
                <a:ext uri="{FF2B5EF4-FFF2-40B4-BE49-F238E27FC236}">
                  <a16:creationId xmlns:a16="http://schemas.microsoft.com/office/drawing/2014/main" id="{A42804B6-8AE7-4DD3-B540-EA395DDE1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71" t="5501" r="9010" b="11855"/>
            <a:stretch/>
          </p:blipFill>
          <p:spPr>
            <a:xfrm>
              <a:off x="4810573" y="2321042"/>
              <a:ext cx="4063552" cy="2345159"/>
            </a:xfrm>
            <a:prstGeom prst="rect">
              <a:avLst/>
            </a:prstGeom>
            <a:effectLst/>
          </p:spPr>
        </p:pic>
      </p:grpSp>
      <p:pic>
        <p:nvPicPr>
          <p:cNvPr id="21" name="圖片 20" descr="一張含有 文字, 電子用品, 影像 的圖片&#10;&#10;自動產生的描述">
            <a:extLst>
              <a:ext uri="{FF2B5EF4-FFF2-40B4-BE49-F238E27FC236}">
                <a16:creationId xmlns:a16="http://schemas.microsoft.com/office/drawing/2014/main" id="{D08BAB30-DD85-4CC9-92BA-3270584CCF9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946" y="3577852"/>
            <a:ext cx="1310662" cy="1304109"/>
          </a:xfrm>
          <a:prstGeom prst="roundRect">
            <a:avLst>
              <a:gd name="adj" fmla="val 20398"/>
            </a:avLst>
          </a:prstGeom>
          <a:noFill/>
          <a:ln>
            <a:noFill/>
          </a:ln>
          <a:effectLst>
            <a:outerShdw blurRad="76200" dist="50800" dir="8100000" algn="tr" rotWithShape="0">
              <a:srgbClr val="09000C">
                <a:alpha val="53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E1954DD-5655-4FBF-8D75-D26E4A1E8C2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021" y="1155861"/>
            <a:ext cx="1259999" cy="756000"/>
          </a:xfrm>
          <a:prstGeom prst="roundRect">
            <a:avLst>
              <a:gd name="adj" fmla="val 1344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26C1BEF-8724-A090-C88D-64FA3438DDF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24" y="1119634"/>
            <a:ext cx="901407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DEF8415B-E485-B7C1-F1BC-CDA161D1EB3F}"/>
              </a:ext>
            </a:extLst>
          </p:cNvPr>
          <p:cNvSpPr txBox="1"/>
          <p:nvPr/>
        </p:nvSpPr>
        <p:spPr>
          <a:xfrm>
            <a:off x="1311507" y="1411830"/>
            <a:ext cx="2634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 Pro Client 用戶端軟體可安裝於 Mac</a:t>
            </a:r>
            <a:r>
              <a:rPr lang="zh-TW" altLang="en-US" sz="1200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®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、Windows</a:t>
            </a:r>
            <a:r>
              <a:rPr lang="zh-TW" altLang="en-US" sz="1200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®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系統、與行動裝置， 讓您透過各種不同裝置靈活運用，隨時監看掌握全局。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9824FA3-6DDA-082F-40E6-273314FB7EA1}"/>
              </a:ext>
            </a:extLst>
          </p:cNvPr>
          <p:cNvSpPr txBox="1"/>
          <p:nvPr/>
        </p:nvSpPr>
        <p:spPr>
          <a:xfrm>
            <a:off x="5409471" y="1397815"/>
            <a:ext cx="3130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 Viewer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是 </a:t>
            </a:r>
            <a:r>
              <a:rPr lang="en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Apple TV</a:t>
            </a:r>
            <a:r>
              <a:rPr lang="zh-TW" altLang="en-US" sz="1200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®</a:t>
            </a:r>
            <a:r>
              <a:rPr lang="en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 </a:t>
            </a:r>
            <a:r>
              <a:rPr lang="en" altLang="zh-TW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</a:t>
            </a:r>
            <a:r>
              <a:rPr lang="zh-TW" altLang="en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讓您可輕鬆即時監控或回放 </a:t>
            </a:r>
            <a:r>
              <a:rPr lang="en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的攝影機影像。您可以透過時間軸或日曆搜尋播放特定時間點的錄影影像。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0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7970-5781-8641-ABA3-D579BE26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Qsirch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全文檢索搜尋工具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50" name="Picture 2" descr="Text Search Icon - Download Text Search Icon 1246462 | Noun Project">
            <a:extLst>
              <a:ext uri="{FF2B5EF4-FFF2-40B4-BE49-F238E27FC236}">
                <a16:creationId xmlns:a16="http://schemas.microsoft.com/office/drawing/2014/main" id="{4C5F4B90-6E31-794A-8CB3-11EA2A80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biLevel thresh="75000"/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29" y="3245037"/>
            <a:ext cx="674833" cy="67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757A6-CA80-9F44-9219-78065F777DDE}"/>
              </a:ext>
            </a:extLst>
          </p:cNvPr>
          <p:cNvSpPr/>
          <p:nvPr/>
        </p:nvSpPr>
        <p:spPr>
          <a:xfrm>
            <a:off x="423002" y="2309357"/>
            <a:ext cx="6629400" cy="69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60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Qsirch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是 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專屬的全文檢索搜尋引擎，讓您透過檔案名稱、內容以及後設資料 </a:t>
            </a:r>
            <a:r>
              <a:rPr lang="en-US" altLang="zh-TW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(metadata)</a:t>
            </a:r>
            <a:r>
              <a:rPr lang="zh-TW" altLang="en-US" sz="16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找到所需的檔案。</a:t>
            </a:r>
            <a:endParaRPr lang="en-TW" sz="16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78A09-B82E-E046-A17F-486E0A7C8EDD}"/>
              </a:ext>
            </a:extLst>
          </p:cNvPr>
          <p:cNvSpPr txBox="1"/>
          <p:nvPr/>
        </p:nvSpPr>
        <p:spPr>
          <a:xfrm>
            <a:off x="190192" y="3912186"/>
            <a:ext cx="138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全文搜尋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E3BC5-A632-5D4A-9E5F-B3731D34AE80}"/>
              </a:ext>
            </a:extLst>
          </p:cNvPr>
          <p:cNvSpPr txBox="1"/>
          <p:nvPr/>
        </p:nvSpPr>
        <p:spPr>
          <a:xfrm>
            <a:off x="1453300" y="3912186"/>
            <a:ext cx="859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AI 搜尋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ECBE2-0C1E-3A43-919C-43C36B935B06}"/>
              </a:ext>
            </a:extLst>
          </p:cNvPr>
          <p:cNvSpPr txBox="1"/>
          <p:nvPr/>
        </p:nvSpPr>
        <p:spPr>
          <a:xfrm>
            <a:off x="2294497" y="3912186"/>
            <a:ext cx="138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多種篩選器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400B8-4F4A-8748-94A8-B6C2C14CD0D2}"/>
              </a:ext>
            </a:extLst>
          </p:cNvPr>
          <p:cNvSpPr txBox="1"/>
          <p:nvPr/>
        </p:nvSpPr>
        <p:spPr>
          <a:xfrm>
            <a:off x="3789494" y="3337096"/>
            <a:ext cx="5196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藏得再深的檔案都找得到！</a:t>
            </a: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EC8DB23D-BF7C-7E43-AB75-AC1C880339E5}"/>
              </a:ext>
            </a:extLst>
          </p:cNvPr>
          <p:cNvSpPr/>
          <p:nvPr/>
        </p:nvSpPr>
        <p:spPr>
          <a:xfrm>
            <a:off x="1217863" y="3480933"/>
            <a:ext cx="237016" cy="237016"/>
          </a:xfrm>
          <a:prstGeom prst="plus">
            <a:avLst>
              <a:gd name="adj" fmla="val 421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5F9FB4B-96AE-4C4D-9C5D-720F1EFF834E}"/>
              </a:ext>
            </a:extLst>
          </p:cNvPr>
          <p:cNvSpPr/>
          <p:nvPr/>
        </p:nvSpPr>
        <p:spPr>
          <a:xfrm>
            <a:off x="2334655" y="3480933"/>
            <a:ext cx="237016" cy="237016"/>
          </a:xfrm>
          <a:prstGeom prst="plus">
            <a:avLst>
              <a:gd name="adj" fmla="val 4215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10F824E-9478-4642-A6D6-8EE85C44C7B5}"/>
              </a:ext>
            </a:extLst>
          </p:cNvPr>
          <p:cNvGrpSpPr/>
          <p:nvPr/>
        </p:nvGrpSpPr>
        <p:grpSpPr>
          <a:xfrm>
            <a:off x="3374595" y="3557582"/>
            <a:ext cx="288234" cy="119269"/>
            <a:chOff x="5734879" y="2352245"/>
            <a:chExt cx="288234" cy="11926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C15412-5409-0B4A-9343-AB2CB2583548}"/>
                </a:ext>
              </a:extLst>
            </p:cNvPr>
            <p:cNvCxnSpPr>
              <a:cxnSpLocks/>
            </p:cNvCxnSpPr>
            <p:nvPr/>
          </p:nvCxnSpPr>
          <p:spPr>
            <a:xfrm>
              <a:off x="5734879" y="2352245"/>
              <a:ext cx="28823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9C887CA-3099-CE4F-8885-FCE32EB59A6F}"/>
                </a:ext>
              </a:extLst>
            </p:cNvPr>
            <p:cNvCxnSpPr>
              <a:cxnSpLocks/>
            </p:cNvCxnSpPr>
            <p:nvPr/>
          </p:nvCxnSpPr>
          <p:spPr>
            <a:xfrm>
              <a:off x="5734879" y="2471514"/>
              <a:ext cx="288234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圖片 7">
            <a:extLst>
              <a:ext uri="{FF2B5EF4-FFF2-40B4-BE49-F238E27FC236}">
                <a16:creationId xmlns:a16="http://schemas.microsoft.com/office/drawing/2014/main" id="{93C48B92-38C7-7145-B175-5B64175596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9" y="1147139"/>
            <a:ext cx="936000" cy="9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97586CD-5A7A-494F-A943-CDAD5942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6530" y="1147139"/>
            <a:ext cx="955470" cy="955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24A4C-8C53-FC48-8C3E-49A6B56172D2}"/>
              </a:ext>
            </a:extLst>
          </p:cNvPr>
          <p:cNvSpPr txBox="1"/>
          <p:nvPr/>
        </p:nvSpPr>
        <p:spPr>
          <a:xfrm>
            <a:off x="1571731" y="1206927"/>
            <a:ext cx="1814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版本</a:t>
            </a:r>
            <a:endParaRPr lang="en-TW" sz="2000" dirty="0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搜尋 NAS 中的海量資料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6FE98-29F4-7A48-AA67-8877398EA0A5}"/>
              </a:ext>
            </a:extLst>
          </p:cNvPr>
          <p:cNvSpPr txBox="1"/>
          <p:nvPr/>
        </p:nvSpPr>
        <p:spPr>
          <a:xfrm>
            <a:off x="4785959" y="1206927"/>
            <a:ext cx="240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版本</a:t>
            </a:r>
            <a:endParaRPr lang="en-TW" sz="2000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 NAS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與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本機搜尋，最強大的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 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檔案搜尋工具</a:t>
            </a:r>
            <a:endParaRPr lang="en-TW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A0412EBA-03E2-49D9-073C-BCCF33B23C04}"/>
              </a:ext>
            </a:extLst>
          </p:cNvPr>
          <p:cNvSpPr/>
          <p:nvPr/>
        </p:nvSpPr>
        <p:spPr>
          <a:xfrm>
            <a:off x="1599099" y="3193095"/>
            <a:ext cx="567216" cy="667424"/>
          </a:xfrm>
          <a:custGeom>
            <a:avLst/>
            <a:gdLst>
              <a:gd name="connsiteX0" fmla="*/ 562205 w 567216"/>
              <a:gd name="connsiteY0" fmla="*/ 340313 h 667424"/>
              <a:gd name="connsiteX1" fmla="*/ 499069 w 567216"/>
              <a:gd name="connsiteY1" fmla="*/ 244143 h 667424"/>
              <a:gd name="connsiteX2" fmla="*/ 493457 w 567216"/>
              <a:gd name="connsiteY2" fmla="*/ 225011 h 667424"/>
              <a:gd name="connsiteX3" fmla="*/ 225168 w 567216"/>
              <a:gd name="connsiteY3" fmla="*/ 202 h 667424"/>
              <a:gd name="connsiteX4" fmla="*/ -597 w 567216"/>
              <a:gd name="connsiteY4" fmla="*/ 246758 h 667424"/>
              <a:gd name="connsiteX5" fmla="*/ 99081 w 567216"/>
              <a:gd name="connsiteY5" fmla="*/ 459379 h 667424"/>
              <a:gd name="connsiteX6" fmla="*/ 111007 w 567216"/>
              <a:gd name="connsiteY6" fmla="*/ 483932 h 667424"/>
              <a:gd name="connsiteX7" fmla="*/ 111007 w 567216"/>
              <a:gd name="connsiteY7" fmla="*/ 625700 h 667424"/>
              <a:gd name="connsiteX8" fmla="*/ 130649 w 567216"/>
              <a:gd name="connsiteY8" fmla="*/ 647447 h 667424"/>
              <a:gd name="connsiteX9" fmla="*/ 343270 w 567216"/>
              <a:gd name="connsiteY9" fmla="*/ 666579 h 667424"/>
              <a:gd name="connsiteX10" fmla="*/ 366350 w 567216"/>
              <a:gd name="connsiteY10" fmla="*/ 647084 h 667424"/>
              <a:gd name="connsiteX11" fmla="*/ 366420 w 567216"/>
              <a:gd name="connsiteY11" fmla="*/ 644832 h 667424"/>
              <a:gd name="connsiteX12" fmla="*/ 366420 w 567216"/>
              <a:gd name="connsiteY12" fmla="*/ 543751 h 667424"/>
              <a:gd name="connsiteX13" fmla="*/ 378346 w 567216"/>
              <a:gd name="connsiteY13" fmla="*/ 531826 h 667424"/>
              <a:gd name="connsiteX14" fmla="*/ 452770 w 567216"/>
              <a:gd name="connsiteY14" fmla="*/ 531826 h 667424"/>
              <a:gd name="connsiteX15" fmla="*/ 494159 w 567216"/>
              <a:gd name="connsiteY15" fmla="*/ 491208 h 667424"/>
              <a:gd name="connsiteX16" fmla="*/ 494159 w 567216"/>
              <a:gd name="connsiteY16" fmla="*/ 490436 h 667424"/>
              <a:gd name="connsiteX17" fmla="*/ 494159 w 567216"/>
              <a:gd name="connsiteY17" fmla="*/ 390822 h 667424"/>
              <a:gd name="connsiteX18" fmla="*/ 502577 w 567216"/>
              <a:gd name="connsiteY18" fmla="*/ 382404 h 667424"/>
              <a:gd name="connsiteX19" fmla="*/ 539055 w 567216"/>
              <a:gd name="connsiteY19" fmla="*/ 382404 h 667424"/>
              <a:gd name="connsiteX20" fmla="*/ 566618 w 567216"/>
              <a:gd name="connsiteY20" fmla="*/ 355504 h 667424"/>
              <a:gd name="connsiteX21" fmla="*/ 562205 w 567216"/>
              <a:gd name="connsiteY21" fmla="*/ 340313 h 66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7216" h="667424">
                <a:moveTo>
                  <a:pt x="562205" y="340313"/>
                </a:moveTo>
                <a:lnTo>
                  <a:pt x="499069" y="244143"/>
                </a:lnTo>
                <a:cubicBezTo>
                  <a:pt x="495715" y="238301"/>
                  <a:pt x="493789" y="231739"/>
                  <a:pt x="493457" y="225011"/>
                </a:cubicBezTo>
                <a:cubicBezTo>
                  <a:pt x="481449" y="88848"/>
                  <a:pt x="361331" y="-11806"/>
                  <a:pt x="225168" y="202"/>
                </a:cubicBezTo>
                <a:cubicBezTo>
                  <a:pt x="97391" y="11471"/>
                  <a:pt x="-603" y="118490"/>
                  <a:pt x="-597" y="246758"/>
                </a:cubicBezTo>
                <a:cubicBezTo>
                  <a:pt x="679" y="328630"/>
                  <a:pt x="36966" y="406032"/>
                  <a:pt x="99081" y="459379"/>
                </a:cubicBezTo>
                <a:cubicBezTo>
                  <a:pt x="106396" y="465469"/>
                  <a:pt x="110739" y="474417"/>
                  <a:pt x="111007" y="483932"/>
                </a:cubicBezTo>
                <a:lnTo>
                  <a:pt x="111007" y="625700"/>
                </a:lnTo>
                <a:cubicBezTo>
                  <a:pt x="111071" y="636886"/>
                  <a:pt x="119527" y="646248"/>
                  <a:pt x="130649" y="647447"/>
                </a:cubicBezTo>
                <a:lnTo>
                  <a:pt x="343270" y="666579"/>
                </a:lnTo>
                <a:cubicBezTo>
                  <a:pt x="355030" y="667568"/>
                  <a:pt x="365361" y="658837"/>
                  <a:pt x="366350" y="647084"/>
                </a:cubicBezTo>
                <a:cubicBezTo>
                  <a:pt x="366414" y="646331"/>
                  <a:pt x="366439" y="645585"/>
                  <a:pt x="366420" y="644832"/>
                </a:cubicBezTo>
                <a:lnTo>
                  <a:pt x="366420" y="543751"/>
                </a:lnTo>
                <a:cubicBezTo>
                  <a:pt x="366618" y="537246"/>
                  <a:pt x="371841" y="532023"/>
                  <a:pt x="378346" y="531826"/>
                </a:cubicBezTo>
                <a:lnTo>
                  <a:pt x="452770" y="531826"/>
                </a:lnTo>
                <a:cubicBezTo>
                  <a:pt x="475416" y="532036"/>
                  <a:pt x="493948" y="513854"/>
                  <a:pt x="494159" y="491208"/>
                </a:cubicBezTo>
                <a:cubicBezTo>
                  <a:pt x="494159" y="490947"/>
                  <a:pt x="494159" y="490692"/>
                  <a:pt x="494159" y="490436"/>
                </a:cubicBezTo>
                <a:lnTo>
                  <a:pt x="494159" y="390822"/>
                </a:lnTo>
                <a:cubicBezTo>
                  <a:pt x="494229" y="386199"/>
                  <a:pt x="497953" y="382474"/>
                  <a:pt x="502577" y="382404"/>
                </a:cubicBezTo>
                <a:lnTo>
                  <a:pt x="539055" y="382404"/>
                </a:lnTo>
                <a:cubicBezTo>
                  <a:pt x="554093" y="382589"/>
                  <a:pt x="566433" y="370542"/>
                  <a:pt x="566618" y="355504"/>
                </a:cubicBezTo>
                <a:cubicBezTo>
                  <a:pt x="566682" y="350115"/>
                  <a:pt x="565145" y="344829"/>
                  <a:pt x="562205" y="340313"/>
                </a:cubicBezTo>
                <a:close/>
              </a:path>
            </a:pathLst>
          </a:custGeom>
          <a:noFill/>
          <a:ln w="37899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E86368AD-FFFB-8EA6-33F0-CF7FA9ED3BE5}"/>
              </a:ext>
            </a:extLst>
          </p:cNvPr>
          <p:cNvGrpSpPr/>
          <p:nvPr/>
        </p:nvGrpSpPr>
        <p:grpSpPr>
          <a:xfrm>
            <a:off x="1695684" y="3296678"/>
            <a:ext cx="332865" cy="308989"/>
            <a:chOff x="1985907" y="3559071"/>
            <a:chExt cx="332865" cy="308989"/>
          </a:xfrm>
          <a:solidFill>
            <a:schemeClr val="accent2"/>
          </a:solidFill>
        </p:grpSpPr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B07D918F-4FE5-E2AC-3CCB-9E773BE3C4F5}"/>
                </a:ext>
              </a:extLst>
            </p:cNvPr>
            <p:cNvSpPr/>
            <p:nvPr/>
          </p:nvSpPr>
          <p:spPr>
            <a:xfrm>
              <a:off x="2125666" y="3559071"/>
              <a:ext cx="52167" cy="308989"/>
            </a:xfrm>
            <a:custGeom>
              <a:avLst/>
              <a:gdLst>
                <a:gd name="connsiteX0" fmla="*/ 51570 w 52167"/>
                <a:gd name="connsiteY0" fmla="*/ 24747 h 308989"/>
                <a:gd name="connsiteX1" fmla="*/ 26067 w 52167"/>
                <a:gd name="connsiteY1" fmla="*/ -770 h 308989"/>
                <a:gd name="connsiteX2" fmla="*/ 25487 w 52167"/>
                <a:gd name="connsiteY2" fmla="*/ -763 h 308989"/>
                <a:gd name="connsiteX3" fmla="*/ -597 w 52167"/>
                <a:gd name="connsiteY3" fmla="*/ 24747 h 308989"/>
                <a:gd name="connsiteX4" fmla="*/ 13115 w 52167"/>
                <a:gd name="connsiteY4" fmla="*/ 47386 h 308989"/>
                <a:gd name="connsiteX5" fmla="*/ 13115 w 52167"/>
                <a:gd name="connsiteY5" fmla="*/ 259433 h 308989"/>
                <a:gd name="connsiteX6" fmla="*/ -597 w 52167"/>
                <a:gd name="connsiteY6" fmla="*/ 282137 h 308989"/>
                <a:gd name="connsiteX7" fmla="*/ 25487 w 52167"/>
                <a:gd name="connsiteY7" fmla="*/ 308220 h 308989"/>
                <a:gd name="connsiteX8" fmla="*/ 51570 w 52167"/>
                <a:gd name="connsiteY8" fmla="*/ 282137 h 308989"/>
                <a:gd name="connsiteX9" fmla="*/ 37859 w 52167"/>
                <a:gd name="connsiteY9" fmla="*/ 259433 h 308989"/>
                <a:gd name="connsiteX10" fmla="*/ 37859 w 52167"/>
                <a:gd name="connsiteY10" fmla="*/ 48088 h 308989"/>
                <a:gd name="connsiteX11" fmla="*/ 51570 w 52167"/>
                <a:gd name="connsiteY11" fmla="*/ 24747 h 30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167" h="308989">
                  <a:moveTo>
                    <a:pt x="51570" y="24747"/>
                  </a:moveTo>
                  <a:cubicBezTo>
                    <a:pt x="51576" y="10659"/>
                    <a:pt x="40155" y="-763"/>
                    <a:pt x="26067" y="-770"/>
                  </a:cubicBezTo>
                  <a:cubicBezTo>
                    <a:pt x="25876" y="-770"/>
                    <a:pt x="25678" y="-770"/>
                    <a:pt x="25487" y="-763"/>
                  </a:cubicBezTo>
                  <a:cubicBezTo>
                    <a:pt x="11278" y="-833"/>
                    <a:pt x="-354" y="10538"/>
                    <a:pt x="-597" y="24747"/>
                  </a:cubicBezTo>
                  <a:cubicBezTo>
                    <a:pt x="-603" y="34262"/>
                    <a:pt x="4677" y="42986"/>
                    <a:pt x="13115" y="47386"/>
                  </a:cubicBezTo>
                  <a:lnTo>
                    <a:pt x="13115" y="259433"/>
                  </a:lnTo>
                  <a:cubicBezTo>
                    <a:pt x="4658" y="263847"/>
                    <a:pt x="-628" y="272603"/>
                    <a:pt x="-597" y="282137"/>
                  </a:cubicBezTo>
                  <a:cubicBezTo>
                    <a:pt x="-597" y="296543"/>
                    <a:pt x="11080" y="308220"/>
                    <a:pt x="25487" y="308220"/>
                  </a:cubicBezTo>
                  <a:cubicBezTo>
                    <a:pt x="39893" y="308220"/>
                    <a:pt x="51570" y="296543"/>
                    <a:pt x="51570" y="282137"/>
                  </a:cubicBezTo>
                  <a:cubicBezTo>
                    <a:pt x="51602" y="272603"/>
                    <a:pt x="46315" y="263847"/>
                    <a:pt x="37859" y="259433"/>
                  </a:cubicBezTo>
                  <a:lnTo>
                    <a:pt x="37859" y="48088"/>
                  </a:lnTo>
                  <a:cubicBezTo>
                    <a:pt x="46226" y="43273"/>
                    <a:pt x="51436" y="34402"/>
                    <a:pt x="51570" y="24747"/>
                  </a:cubicBezTo>
                  <a:close/>
                </a:path>
              </a:pathLst>
            </a:custGeom>
            <a:grpFill/>
            <a:ln w="6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1C3AB173-106C-611D-DDCD-E3F083D03C9F}"/>
                </a:ext>
              </a:extLst>
            </p:cNvPr>
            <p:cNvSpPr/>
            <p:nvPr/>
          </p:nvSpPr>
          <p:spPr>
            <a:xfrm>
              <a:off x="1985907" y="3575659"/>
              <a:ext cx="126558" cy="278308"/>
            </a:xfrm>
            <a:custGeom>
              <a:avLst/>
              <a:gdLst>
                <a:gd name="connsiteX0" fmla="*/ 89101 w 126558"/>
                <a:gd name="connsiteY0" fmla="*/ 47954 h 278308"/>
                <a:gd name="connsiteX1" fmla="*/ 102812 w 126558"/>
                <a:gd name="connsiteY1" fmla="*/ 25314 h 278308"/>
                <a:gd name="connsiteX2" fmla="*/ 77303 w 126558"/>
                <a:gd name="connsiteY2" fmla="*/ -770 h 278308"/>
                <a:gd name="connsiteX3" fmla="*/ 51219 w 126558"/>
                <a:gd name="connsiteY3" fmla="*/ 25314 h 278308"/>
                <a:gd name="connsiteX4" fmla="*/ 64931 w 126558"/>
                <a:gd name="connsiteY4" fmla="*/ 47954 h 278308"/>
                <a:gd name="connsiteX5" fmla="*/ 64931 w 126558"/>
                <a:gd name="connsiteY5" fmla="*/ 94636 h 278308"/>
                <a:gd name="connsiteX6" fmla="*/ 101983 w 126558"/>
                <a:gd name="connsiteY6" fmla="*/ 94636 h 278308"/>
                <a:gd name="connsiteX7" fmla="*/ 101983 w 126558"/>
                <a:gd name="connsiteY7" fmla="*/ 126204 h 278308"/>
                <a:gd name="connsiteX8" fmla="*/ 47776 w 126558"/>
                <a:gd name="connsiteY8" fmla="*/ 126204 h 278308"/>
                <a:gd name="connsiteX9" fmla="*/ 25136 w 126558"/>
                <a:gd name="connsiteY9" fmla="*/ 112492 h 278308"/>
                <a:gd name="connsiteX10" fmla="*/ -597 w 126558"/>
                <a:gd name="connsiteY10" fmla="*/ 138225 h 278308"/>
                <a:gd name="connsiteX11" fmla="*/ 25136 w 126558"/>
                <a:gd name="connsiteY11" fmla="*/ 163958 h 278308"/>
                <a:gd name="connsiteX12" fmla="*/ 47903 w 126558"/>
                <a:gd name="connsiteY12" fmla="*/ 149991 h 278308"/>
                <a:gd name="connsiteX13" fmla="*/ 102111 w 126558"/>
                <a:gd name="connsiteY13" fmla="*/ 149991 h 278308"/>
                <a:gd name="connsiteX14" fmla="*/ 102111 w 126558"/>
                <a:gd name="connsiteY14" fmla="*/ 181878 h 278308"/>
                <a:gd name="connsiteX15" fmla="*/ 65059 w 126558"/>
                <a:gd name="connsiteY15" fmla="*/ 181878 h 278308"/>
                <a:gd name="connsiteX16" fmla="*/ 65059 w 126558"/>
                <a:gd name="connsiteY16" fmla="*/ 228497 h 278308"/>
                <a:gd name="connsiteX17" fmla="*/ 51347 w 126558"/>
                <a:gd name="connsiteY17" fmla="*/ 251200 h 278308"/>
                <a:gd name="connsiteX18" fmla="*/ 77175 w 126558"/>
                <a:gd name="connsiteY18" fmla="*/ 277539 h 278308"/>
                <a:gd name="connsiteX19" fmla="*/ 77239 w 126558"/>
                <a:gd name="connsiteY19" fmla="*/ 277539 h 278308"/>
                <a:gd name="connsiteX20" fmla="*/ 102526 w 126558"/>
                <a:gd name="connsiteY20" fmla="*/ 250932 h 278308"/>
                <a:gd name="connsiteX21" fmla="*/ 88910 w 126558"/>
                <a:gd name="connsiteY21" fmla="*/ 228752 h 278308"/>
                <a:gd name="connsiteX22" fmla="*/ 88910 w 126558"/>
                <a:gd name="connsiteY22" fmla="*/ 205475 h 278308"/>
                <a:gd name="connsiteX23" fmla="*/ 125962 w 126558"/>
                <a:gd name="connsiteY23" fmla="*/ 205475 h 278308"/>
                <a:gd name="connsiteX24" fmla="*/ 125962 w 126558"/>
                <a:gd name="connsiteY24" fmla="*/ 70912 h 278308"/>
                <a:gd name="connsiteX25" fmla="*/ 88910 w 126558"/>
                <a:gd name="connsiteY25" fmla="*/ 70912 h 2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558" h="278308">
                  <a:moveTo>
                    <a:pt x="89101" y="47954"/>
                  </a:moveTo>
                  <a:cubicBezTo>
                    <a:pt x="97532" y="43553"/>
                    <a:pt x="102819" y="34829"/>
                    <a:pt x="102812" y="25314"/>
                  </a:cubicBezTo>
                  <a:cubicBezTo>
                    <a:pt x="102882" y="11099"/>
                    <a:pt x="91511" y="-527"/>
                    <a:pt x="77303" y="-770"/>
                  </a:cubicBezTo>
                  <a:cubicBezTo>
                    <a:pt x="62986" y="-565"/>
                    <a:pt x="51424" y="10997"/>
                    <a:pt x="51219" y="25314"/>
                  </a:cubicBezTo>
                  <a:cubicBezTo>
                    <a:pt x="51213" y="34829"/>
                    <a:pt x="56494" y="43553"/>
                    <a:pt x="64931" y="47954"/>
                  </a:cubicBezTo>
                  <a:lnTo>
                    <a:pt x="64931" y="94636"/>
                  </a:lnTo>
                  <a:lnTo>
                    <a:pt x="101983" y="94636"/>
                  </a:lnTo>
                  <a:lnTo>
                    <a:pt x="101983" y="126204"/>
                  </a:lnTo>
                  <a:lnTo>
                    <a:pt x="47776" y="126204"/>
                  </a:lnTo>
                  <a:cubicBezTo>
                    <a:pt x="43375" y="117773"/>
                    <a:pt x="34651" y="112486"/>
                    <a:pt x="25136" y="112492"/>
                  </a:cubicBezTo>
                  <a:cubicBezTo>
                    <a:pt x="10927" y="112492"/>
                    <a:pt x="-597" y="124016"/>
                    <a:pt x="-597" y="138225"/>
                  </a:cubicBezTo>
                  <a:cubicBezTo>
                    <a:pt x="-597" y="152434"/>
                    <a:pt x="10927" y="163958"/>
                    <a:pt x="25136" y="163958"/>
                  </a:cubicBezTo>
                  <a:cubicBezTo>
                    <a:pt x="34753" y="163964"/>
                    <a:pt x="43554" y="158563"/>
                    <a:pt x="47903" y="149991"/>
                  </a:cubicBezTo>
                  <a:lnTo>
                    <a:pt x="102111" y="149991"/>
                  </a:lnTo>
                  <a:lnTo>
                    <a:pt x="102111" y="181878"/>
                  </a:lnTo>
                  <a:lnTo>
                    <a:pt x="65059" y="181878"/>
                  </a:lnTo>
                  <a:lnTo>
                    <a:pt x="65059" y="228497"/>
                  </a:lnTo>
                  <a:cubicBezTo>
                    <a:pt x="56602" y="232910"/>
                    <a:pt x="51315" y="241666"/>
                    <a:pt x="51347" y="251200"/>
                  </a:cubicBezTo>
                  <a:cubicBezTo>
                    <a:pt x="51207" y="265607"/>
                    <a:pt x="62769" y="277398"/>
                    <a:pt x="77175" y="277539"/>
                  </a:cubicBezTo>
                  <a:cubicBezTo>
                    <a:pt x="77194" y="277539"/>
                    <a:pt x="77220" y="277539"/>
                    <a:pt x="77239" y="277539"/>
                  </a:cubicBezTo>
                  <a:cubicBezTo>
                    <a:pt x="91569" y="277175"/>
                    <a:pt x="102889" y="265262"/>
                    <a:pt x="102526" y="250932"/>
                  </a:cubicBezTo>
                  <a:cubicBezTo>
                    <a:pt x="102289" y="241634"/>
                    <a:pt x="97092" y="233171"/>
                    <a:pt x="88910" y="228752"/>
                  </a:cubicBezTo>
                  <a:lnTo>
                    <a:pt x="88910" y="205475"/>
                  </a:lnTo>
                  <a:lnTo>
                    <a:pt x="125962" y="205475"/>
                  </a:lnTo>
                  <a:lnTo>
                    <a:pt x="125962" y="70912"/>
                  </a:lnTo>
                  <a:lnTo>
                    <a:pt x="88910" y="70912"/>
                  </a:lnTo>
                  <a:close/>
                </a:path>
              </a:pathLst>
            </a:custGeom>
            <a:grpFill/>
            <a:ln w="6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972DABFF-6F74-4F2F-B150-6C7A9D9BE03C}"/>
                </a:ext>
              </a:extLst>
            </p:cNvPr>
            <p:cNvSpPr/>
            <p:nvPr/>
          </p:nvSpPr>
          <p:spPr>
            <a:xfrm>
              <a:off x="2191289" y="3574893"/>
              <a:ext cx="127483" cy="276586"/>
            </a:xfrm>
            <a:custGeom>
              <a:avLst/>
              <a:gdLst>
                <a:gd name="connsiteX0" fmla="*/ 100548 w 127483"/>
                <a:gd name="connsiteY0" fmla="*/ 112492 h 276586"/>
                <a:gd name="connsiteX1" fmla="*/ 77909 w 127483"/>
                <a:gd name="connsiteY1" fmla="*/ 126204 h 276586"/>
                <a:gd name="connsiteX2" fmla="*/ 23701 w 127483"/>
                <a:gd name="connsiteY2" fmla="*/ 126204 h 276586"/>
                <a:gd name="connsiteX3" fmla="*/ 23701 w 127483"/>
                <a:gd name="connsiteY3" fmla="*/ 94636 h 276586"/>
                <a:gd name="connsiteX4" fmla="*/ 60754 w 127483"/>
                <a:gd name="connsiteY4" fmla="*/ 94636 h 276586"/>
                <a:gd name="connsiteX5" fmla="*/ 60754 w 127483"/>
                <a:gd name="connsiteY5" fmla="*/ 47954 h 276586"/>
                <a:gd name="connsiteX6" fmla="*/ 74465 w 127483"/>
                <a:gd name="connsiteY6" fmla="*/ 25314 h 276586"/>
                <a:gd name="connsiteX7" fmla="*/ 48381 w 127483"/>
                <a:gd name="connsiteY7" fmla="*/ -770 h 276586"/>
                <a:gd name="connsiteX8" fmla="*/ 23025 w 127483"/>
                <a:gd name="connsiteY8" fmla="*/ 25652 h 276586"/>
                <a:gd name="connsiteX9" fmla="*/ 36711 w 127483"/>
                <a:gd name="connsiteY9" fmla="*/ 47954 h 276586"/>
                <a:gd name="connsiteX10" fmla="*/ 36711 w 127483"/>
                <a:gd name="connsiteY10" fmla="*/ 71295 h 276586"/>
                <a:gd name="connsiteX11" fmla="*/ -597 w 127483"/>
                <a:gd name="connsiteY11" fmla="*/ 71295 h 276586"/>
                <a:gd name="connsiteX12" fmla="*/ -597 w 127483"/>
                <a:gd name="connsiteY12" fmla="*/ 204454 h 276586"/>
                <a:gd name="connsiteX13" fmla="*/ 37667 w 127483"/>
                <a:gd name="connsiteY13" fmla="*/ 204454 h 276586"/>
                <a:gd name="connsiteX14" fmla="*/ 37667 w 127483"/>
                <a:gd name="connsiteY14" fmla="*/ 227795 h 276586"/>
                <a:gd name="connsiteX15" fmla="*/ 27145 w 127483"/>
                <a:gd name="connsiteY15" fmla="*/ 262303 h 276586"/>
                <a:gd name="connsiteX16" fmla="*/ 49338 w 127483"/>
                <a:gd name="connsiteY16" fmla="*/ 275817 h 276586"/>
                <a:gd name="connsiteX17" fmla="*/ 75421 w 127483"/>
                <a:gd name="connsiteY17" fmla="*/ 250307 h 276586"/>
                <a:gd name="connsiteX18" fmla="*/ 61710 w 127483"/>
                <a:gd name="connsiteY18" fmla="*/ 227668 h 276586"/>
                <a:gd name="connsiteX19" fmla="*/ 61710 w 127483"/>
                <a:gd name="connsiteY19" fmla="*/ 180985 h 276586"/>
                <a:gd name="connsiteX20" fmla="*/ 23956 w 127483"/>
                <a:gd name="connsiteY20" fmla="*/ 180985 h 276586"/>
                <a:gd name="connsiteX21" fmla="*/ 23956 w 127483"/>
                <a:gd name="connsiteY21" fmla="*/ 149417 h 276586"/>
                <a:gd name="connsiteX22" fmla="*/ 78164 w 127483"/>
                <a:gd name="connsiteY22" fmla="*/ 149417 h 276586"/>
                <a:gd name="connsiteX23" fmla="*/ 100804 w 127483"/>
                <a:gd name="connsiteY23" fmla="*/ 163129 h 276586"/>
                <a:gd name="connsiteX24" fmla="*/ 126887 w 127483"/>
                <a:gd name="connsiteY24" fmla="*/ 137619 h 276586"/>
                <a:gd name="connsiteX25" fmla="*/ 101014 w 127483"/>
                <a:gd name="connsiteY25" fmla="*/ 112480 h 276586"/>
                <a:gd name="connsiteX26" fmla="*/ 100548 w 127483"/>
                <a:gd name="connsiteY26" fmla="*/ 112492 h 27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7483" h="276586">
                  <a:moveTo>
                    <a:pt x="100548" y="112492"/>
                  </a:moveTo>
                  <a:cubicBezTo>
                    <a:pt x="91033" y="112486"/>
                    <a:pt x="82309" y="117767"/>
                    <a:pt x="77909" y="126204"/>
                  </a:cubicBezTo>
                  <a:lnTo>
                    <a:pt x="23701" y="126204"/>
                  </a:lnTo>
                  <a:lnTo>
                    <a:pt x="23701" y="94636"/>
                  </a:lnTo>
                  <a:lnTo>
                    <a:pt x="60754" y="94636"/>
                  </a:lnTo>
                  <a:lnTo>
                    <a:pt x="60754" y="47954"/>
                  </a:lnTo>
                  <a:cubicBezTo>
                    <a:pt x="69191" y="43553"/>
                    <a:pt x="74471" y="34829"/>
                    <a:pt x="74465" y="25314"/>
                  </a:cubicBezTo>
                  <a:cubicBezTo>
                    <a:pt x="74465" y="10907"/>
                    <a:pt x="62788" y="-770"/>
                    <a:pt x="48381" y="-770"/>
                  </a:cubicBezTo>
                  <a:cubicBezTo>
                    <a:pt x="34083" y="-476"/>
                    <a:pt x="22732" y="11354"/>
                    <a:pt x="23025" y="25652"/>
                  </a:cubicBezTo>
                  <a:cubicBezTo>
                    <a:pt x="23216" y="35014"/>
                    <a:pt x="28452" y="43540"/>
                    <a:pt x="36711" y="47954"/>
                  </a:cubicBezTo>
                  <a:lnTo>
                    <a:pt x="36711" y="71295"/>
                  </a:lnTo>
                  <a:lnTo>
                    <a:pt x="-597" y="71295"/>
                  </a:lnTo>
                  <a:lnTo>
                    <a:pt x="-597" y="204454"/>
                  </a:lnTo>
                  <a:lnTo>
                    <a:pt x="37667" y="204454"/>
                  </a:lnTo>
                  <a:lnTo>
                    <a:pt x="37667" y="227795"/>
                  </a:lnTo>
                  <a:cubicBezTo>
                    <a:pt x="25232" y="234421"/>
                    <a:pt x="20525" y="249867"/>
                    <a:pt x="27145" y="262303"/>
                  </a:cubicBezTo>
                  <a:cubicBezTo>
                    <a:pt x="31526" y="270517"/>
                    <a:pt x="40027" y="275696"/>
                    <a:pt x="49338" y="275817"/>
                  </a:cubicBezTo>
                  <a:cubicBezTo>
                    <a:pt x="63553" y="275887"/>
                    <a:pt x="75179" y="264516"/>
                    <a:pt x="75421" y="250307"/>
                  </a:cubicBezTo>
                  <a:cubicBezTo>
                    <a:pt x="75428" y="240792"/>
                    <a:pt x="70147" y="232068"/>
                    <a:pt x="61710" y="227668"/>
                  </a:cubicBezTo>
                  <a:lnTo>
                    <a:pt x="61710" y="180985"/>
                  </a:lnTo>
                  <a:lnTo>
                    <a:pt x="23956" y="180985"/>
                  </a:lnTo>
                  <a:lnTo>
                    <a:pt x="23956" y="149417"/>
                  </a:lnTo>
                  <a:lnTo>
                    <a:pt x="78164" y="149417"/>
                  </a:lnTo>
                  <a:cubicBezTo>
                    <a:pt x="82564" y="157848"/>
                    <a:pt x="91288" y="163135"/>
                    <a:pt x="100804" y="163129"/>
                  </a:cubicBezTo>
                  <a:cubicBezTo>
                    <a:pt x="115012" y="163199"/>
                    <a:pt x="126645" y="151828"/>
                    <a:pt x="126887" y="137619"/>
                  </a:cubicBezTo>
                  <a:cubicBezTo>
                    <a:pt x="126683" y="123532"/>
                    <a:pt x="115095" y="112276"/>
                    <a:pt x="101014" y="112480"/>
                  </a:cubicBezTo>
                  <a:cubicBezTo>
                    <a:pt x="100854" y="112486"/>
                    <a:pt x="100701" y="112486"/>
                    <a:pt x="100548" y="112492"/>
                  </a:cubicBezTo>
                  <a:close/>
                </a:path>
              </a:pathLst>
            </a:custGeom>
            <a:grpFill/>
            <a:ln w="63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19" name="圖形 18">
            <a:extLst>
              <a:ext uri="{FF2B5EF4-FFF2-40B4-BE49-F238E27FC236}">
                <a16:creationId xmlns:a16="http://schemas.microsoft.com/office/drawing/2014/main" id="{2628A869-37B5-422D-A2CF-665C3AB57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1321" y="3250918"/>
            <a:ext cx="605849" cy="6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74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08815B-06D3-8441-9C47-1405A39E13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325" y="1634515"/>
            <a:ext cx="5693959" cy="297770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AC560-F979-D446-A05B-2126F1EF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 自動歸檔</a:t>
            </a:r>
          </a:p>
        </p:txBody>
      </p:sp>
      <p:pic>
        <p:nvPicPr>
          <p:cNvPr id="6" name="圖片 22" descr="彈性客製.png">
            <a:extLst>
              <a:ext uri="{FF2B5EF4-FFF2-40B4-BE49-F238E27FC236}">
                <a16:creationId xmlns:a16="http://schemas.microsoft.com/office/drawing/2014/main" id="{15A9F95B-04DD-A24E-B88B-D5C8805EBB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04" y="1865374"/>
            <a:ext cx="412748" cy="412747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842C437B-B7D8-DB40-BC1C-7A451CB8146D}"/>
              </a:ext>
            </a:extLst>
          </p:cNvPr>
          <p:cNvSpPr/>
          <p:nvPr/>
        </p:nvSpPr>
        <p:spPr>
          <a:xfrm>
            <a:off x="853341" y="3054352"/>
            <a:ext cx="199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Hant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依排程方式自動啟動任務</a:t>
            </a:r>
            <a:endParaRPr kumimoji="1" lang="zh-TW" altLang="en-US" sz="12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圖片 10" descr="效率大增.png">
            <a:extLst>
              <a:ext uri="{FF2B5EF4-FFF2-40B4-BE49-F238E27FC236}">
                <a16:creationId xmlns:a16="http://schemas.microsoft.com/office/drawing/2014/main" id="{5BE2BCB0-7D49-7C4E-8BB5-7E3BBB9078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32" y="2647767"/>
            <a:ext cx="433092" cy="647890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DDAE54A-3CD5-B14F-9FB1-BEBA3C419FC7}"/>
              </a:ext>
            </a:extLst>
          </p:cNvPr>
          <p:cNvSpPr/>
          <p:nvPr/>
        </p:nvSpPr>
        <p:spPr>
          <a:xfrm>
            <a:off x="853341" y="3847839"/>
            <a:ext cx="194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系統記錄，歸檔狀態及歷程一目瞭然</a:t>
            </a:r>
          </a:p>
        </p:txBody>
      </p:sp>
      <p:pic>
        <p:nvPicPr>
          <p:cNvPr id="30" name="圖片 11" descr="安心掌握.png">
            <a:extLst>
              <a:ext uri="{FF2B5EF4-FFF2-40B4-BE49-F238E27FC236}">
                <a16:creationId xmlns:a16="http://schemas.microsoft.com/office/drawing/2014/main" id="{95023223-0763-1040-8537-CC9061DA56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16" y="3665304"/>
            <a:ext cx="508725" cy="505264"/>
          </a:xfrm>
          <a:prstGeom prst="rect">
            <a:avLst/>
          </a:prstGeom>
        </p:spPr>
      </p:pic>
      <p:sp>
        <p:nvSpPr>
          <p:cNvPr id="37" name="Rectangle 3">
            <a:extLst>
              <a:ext uri="{FF2B5EF4-FFF2-40B4-BE49-F238E27FC236}">
                <a16:creationId xmlns:a16="http://schemas.microsoft.com/office/drawing/2014/main" id="{D2968E16-8936-6C40-8722-462757BA666E}"/>
              </a:ext>
            </a:extLst>
          </p:cNvPr>
          <p:cNvSpPr/>
          <p:nvPr/>
        </p:nvSpPr>
        <p:spPr>
          <a:xfrm>
            <a:off x="853340" y="2032428"/>
            <a:ext cx="1892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Hant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依需求自訂歸檔規則，同時可以執行多種檔案批次編輯</a:t>
            </a:r>
            <a:endParaRPr kumimoji="1" lang="zh-TW" altLang="en-US" sz="12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C156AF-34DB-9C4A-9238-9653E50F5BEC}"/>
              </a:ext>
            </a:extLst>
          </p:cNvPr>
          <p:cNvSpPr/>
          <p:nvPr/>
        </p:nvSpPr>
        <p:spPr>
          <a:xfrm>
            <a:off x="242921" y="833996"/>
            <a:ext cx="6441414" cy="69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讓檔案整理工作變得自動化 ，您只須要將檔案分類並設定排程，剩下的就交給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處理吧。輕鬆、智能，又有效率！</a:t>
            </a:r>
            <a:endParaRPr lang="en-TW" sz="1600" dirty="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E7CD83-1336-514C-A0F5-09DBB33CDAF8}"/>
              </a:ext>
            </a:extLst>
          </p:cNvPr>
          <p:cNvSpPr/>
          <p:nvPr/>
        </p:nvSpPr>
        <p:spPr>
          <a:xfrm>
            <a:off x="847540" y="3540062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16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安心掌握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F9FB3C-9B3D-384F-B5E5-196945B3ECAE}"/>
              </a:ext>
            </a:extLst>
          </p:cNvPr>
          <p:cNvSpPr/>
          <p:nvPr/>
        </p:nvSpPr>
        <p:spPr>
          <a:xfrm>
            <a:off x="847540" y="2746575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16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效率大增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328C29-71E6-4F4F-B517-AA0844827DDE}"/>
              </a:ext>
            </a:extLst>
          </p:cNvPr>
          <p:cNvSpPr/>
          <p:nvPr/>
        </p:nvSpPr>
        <p:spPr>
          <a:xfrm>
            <a:off x="847540" y="1733194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Hant" altLang="en-US" sz="16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客制彈性</a:t>
            </a:r>
            <a:endParaRPr kumimoji="1" lang="en-US" altLang="zh-Hant" sz="16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A8A0E9A-7DB0-D245-937B-29B2C73E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621" y="925279"/>
            <a:ext cx="108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54446705-2BE6-420D-B9E7-3BA6A6912EEA}"/>
              </a:ext>
            </a:extLst>
          </p:cNvPr>
          <p:cNvGrpSpPr/>
          <p:nvPr/>
        </p:nvGrpSpPr>
        <p:grpSpPr>
          <a:xfrm>
            <a:off x="272838" y="1608431"/>
            <a:ext cx="3398768" cy="2887836"/>
            <a:chOff x="464022" y="1952198"/>
            <a:chExt cx="3587418" cy="3048127"/>
          </a:xfrm>
        </p:grpSpPr>
        <p:sp>
          <p:nvSpPr>
            <p:cNvPr id="21" name="圓角矩形 15">
              <a:extLst>
                <a:ext uri="{FF2B5EF4-FFF2-40B4-BE49-F238E27FC236}">
                  <a16:creationId xmlns:a16="http://schemas.microsoft.com/office/drawing/2014/main" id="{38EDF853-8E87-4D35-9450-C77A6A9D6C42}"/>
                </a:ext>
              </a:extLst>
            </p:cNvPr>
            <p:cNvSpPr/>
            <p:nvPr/>
          </p:nvSpPr>
          <p:spPr>
            <a:xfrm>
              <a:off x="868022" y="3600357"/>
              <a:ext cx="3181224" cy="576064"/>
            </a:xfrm>
            <a:prstGeom prst="roundRect">
              <a:avLst/>
            </a:prstGeom>
            <a:solidFill>
              <a:schemeClr val="accent5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" name="圓角矩形 15">
              <a:extLst>
                <a:ext uri="{FF2B5EF4-FFF2-40B4-BE49-F238E27FC236}">
                  <a16:creationId xmlns:a16="http://schemas.microsoft.com/office/drawing/2014/main" id="{FE44DE80-4D35-453F-BE0B-5DCEEBCA8302}"/>
                </a:ext>
              </a:extLst>
            </p:cNvPr>
            <p:cNvSpPr/>
            <p:nvPr/>
          </p:nvSpPr>
          <p:spPr>
            <a:xfrm>
              <a:off x="868022" y="2799938"/>
              <a:ext cx="3181224" cy="576064"/>
            </a:xfrm>
            <a:prstGeom prst="roundRect">
              <a:avLst/>
            </a:prstGeom>
            <a:solidFill>
              <a:schemeClr val="accent5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圓角矩形 15">
              <a:extLst>
                <a:ext uri="{FF2B5EF4-FFF2-40B4-BE49-F238E27FC236}">
                  <a16:creationId xmlns:a16="http://schemas.microsoft.com/office/drawing/2014/main" id="{A8E24DB3-9DA9-4A99-AA13-018159790568}"/>
                </a:ext>
              </a:extLst>
            </p:cNvPr>
            <p:cNvSpPr/>
            <p:nvPr/>
          </p:nvSpPr>
          <p:spPr>
            <a:xfrm>
              <a:off x="868022" y="2013457"/>
              <a:ext cx="3181224" cy="576064"/>
            </a:xfrm>
            <a:prstGeom prst="roundRect">
              <a:avLst/>
            </a:prstGeom>
            <a:solidFill>
              <a:schemeClr val="accent5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圓角矩形 15">
              <a:extLst>
                <a:ext uri="{FF2B5EF4-FFF2-40B4-BE49-F238E27FC236}">
                  <a16:creationId xmlns:a16="http://schemas.microsoft.com/office/drawing/2014/main" id="{43F6FDCD-73A7-4FF8-8532-5360CA0E695C}"/>
                </a:ext>
              </a:extLst>
            </p:cNvPr>
            <p:cNvSpPr/>
            <p:nvPr/>
          </p:nvSpPr>
          <p:spPr>
            <a:xfrm>
              <a:off x="868022" y="4391948"/>
              <a:ext cx="3181224" cy="576064"/>
            </a:xfrm>
            <a:prstGeom prst="roundRect">
              <a:avLst/>
            </a:prstGeom>
            <a:solidFill>
              <a:schemeClr val="accent5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32DA0096-8F43-453D-8849-F40A8239ABD1}"/>
                </a:ext>
              </a:extLst>
            </p:cNvPr>
            <p:cNvSpPr txBox="1"/>
            <p:nvPr/>
          </p:nvSpPr>
          <p:spPr>
            <a:xfrm>
              <a:off x="1235673" y="2048530"/>
              <a:ext cx="2815767" cy="5522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使用</a:t>
              </a: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Cinema28 </a:t>
              </a:r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串流多媒體至</a:t>
              </a:r>
              <a:endPara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  <a:p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各影音播放裝置</a:t>
              </a:r>
              <a:endParaRPr lang="en-US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" name="圖片 7" descr="Cinema28_512.png">
              <a:extLst>
                <a:ext uri="{FF2B5EF4-FFF2-40B4-BE49-F238E27FC236}">
                  <a16:creationId xmlns:a16="http://schemas.microsoft.com/office/drawing/2014/main" id="{8DDBD78A-7373-4B71-98FF-C7F765878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669" y="1952198"/>
              <a:ext cx="635000" cy="635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Shape 328">
              <a:extLst>
                <a:ext uri="{FF2B5EF4-FFF2-40B4-BE49-F238E27FC236}">
                  <a16:creationId xmlns:a16="http://schemas.microsoft.com/office/drawing/2014/main" id="{5E4E37F9-0569-42AA-97F5-90C1A9D4C6E7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669" y="2791227"/>
              <a:ext cx="635000" cy="628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AB3C5785-5D01-4746-9C43-E6273D2B4A4C}"/>
                </a:ext>
              </a:extLst>
            </p:cNvPr>
            <p:cNvSpPr txBox="1"/>
            <p:nvPr/>
          </p:nvSpPr>
          <p:spPr>
            <a:xfrm>
              <a:off x="1235674" y="2835011"/>
              <a:ext cx="2735814" cy="5522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使用</a:t>
              </a: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Plex </a:t>
              </a:r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串流</a:t>
              </a:r>
              <a:r>
                <a:rPr lang="en-US" altLang="zh-CN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/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轉檔</a:t>
              </a:r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多媒體至</a:t>
              </a:r>
              <a:endPara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  <a:p>
              <a:r>
                <a:rPr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各影音播放裝置</a:t>
              </a:r>
              <a:endParaRPr lang="en-US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40CA16-A3C2-42D7-A9F3-02ED17603551}"/>
                </a:ext>
              </a:extLst>
            </p:cNvPr>
            <p:cNvSpPr txBox="1"/>
            <p:nvPr/>
          </p:nvSpPr>
          <p:spPr>
            <a:xfrm>
              <a:off x="1235672" y="3635430"/>
              <a:ext cx="2781501" cy="5522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在 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Apple TV/Fire TV/Roku/</a:t>
              </a:r>
            </a:p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Android TV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透過 </a:t>
              </a:r>
              <a:r>
                <a:rPr lang="en-US" altLang="zh-TW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Qmedia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播放</a:t>
              </a:r>
              <a:endParaRPr lang="en-US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23" name="圖形 13">
              <a:extLst>
                <a:ext uri="{FF2B5EF4-FFF2-40B4-BE49-F238E27FC236}">
                  <a16:creationId xmlns:a16="http://schemas.microsoft.com/office/drawing/2014/main" id="{CD97B3D1-03C0-4B93-8490-E4355F460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022" y="3419473"/>
              <a:ext cx="925733" cy="921708"/>
            </a:xfrm>
            <a:prstGeom prst="rect">
              <a:avLst/>
            </a:prstGeom>
          </p:spPr>
        </p:pic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AF2E7738-6CAD-42BB-AC48-065C0BB020BF}"/>
                </a:ext>
              </a:extLst>
            </p:cNvPr>
            <p:cNvSpPr txBox="1"/>
            <p:nvPr/>
          </p:nvSpPr>
          <p:spPr>
            <a:xfrm>
              <a:off x="1235672" y="4427021"/>
              <a:ext cx="2781501" cy="5522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TW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QuMagie</a:t>
              </a: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AI </a:t>
              </a:r>
              <a:r>
                <a: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智慧相簿，自動人臉辨識及物件分類</a:t>
              </a:r>
              <a:endParaRPr lang="en-US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34" name="圖片 14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136F4A43-A52C-43ED-BABB-AA8C4FD1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363" y="4383237"/>
              <a:ext cx="617088" cy="6170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2A1D178D-8701-4154-BBF3-09F98F5B5A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651" y="862684"/>
            <a:ext cx="3051583" cy="2105356"/>
          </a:xfrm>
          <a:prstGeom prst="rect">
            <a:avLst/>
          </a:prstGeom>
        </p:spPr>
      </p:pic>
      <p:sp>
        <p:nvSpPr>
          <p:cNvPr id="19" name="標題 1" hidden="1">
            <a:extLst>
              <a:ext uri="{FF2B5EF4-FFF2-40B4-BE49-F238E27FC236}">
                <a16:creationId xmlns:a16="http://schemas.microsoft.com/office/drawing/2014/main" id="{EF29F4D9-E699-7446-B48F-A00FD553CDF2}"/>
              </a:ext>
            </a:extLst>
          </p:cNvPr>
          <p:cNvSpPr txBox="1">
            <a:spLocks/>
          </p:cNvSpPr>
          <p:nvPr/>
        </p:nvSpPr>
        <p:spPr>
          <a:xfrm>
            <a:off x="124385" y="140964"/>
            <a:ext cx="8895230" cy="987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影音串流，作為多媒體伺服器也很合適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399EE6-F048-D74B-8B01-6160B46811E6}"/>
              </a:ext>
            </a:extLst>
          </p:cNvPr>
          <p:cNvSpPr txBox="1"/>
          <p:nvPr/>
        </p:nvSpPr>
        <p:spPr>
          <a:xfrm>
            <a:off x="257210" y="929515"/>
            <a:ext cx="4818297" cy="623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各種多媒體檔案可以輕鬆集中儲存，如照片、音樂及影片檔案。在手機、平板或電視上都可欣賞 </a:t>
            </a:r>
            <a:r>
              <a:rPr lang="en" altLang="zh-TW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中的影音收藏。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533FC5B-0B69-4DC0-B076-B26F2431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ym typeface="Arial" panose="020B0604020202020204" pitchFamily="34" charset="0"/>
              </a:rPr>
              <a:t>影音串流，作為多媒體伺服器也很合適</a:t>
            </a:r>
          </a:p>
        </p:txBody>
      </p:sp>
      <p:pic>
        <p:nvPicPr>
          <p:cNvPr id="35" name="圖片 8">
            <a:extLst>
              <a:ext uri="{FF2B5EF4-FFF2-40B4-BE49-F238E27FC236}">
                <a16:creationId xmlns:a16="http://schemas.microsoft.com/office/drawing/2014/main" id="{C1A30250-F67B-4F0C-89DD-5BEBDBEB9C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892" y="2222917"/>
            <a:ext cx="4778121" cy="25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43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93" y="182080"/>
            <a:ext cx="8911941" cy="642167"/>
          </a:xfrm>
        </p:spPr>
        <p:txBody>
          <a:bodyPr anchor="ctr"/>
          <a:lstStyle/>
          <a:p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在多雲、多台 </a:t>
            </a:r>
            <a:r>
              <a:rPr lang="en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及各應用程式間自定義自動化工作流，協助節省工作流的時間、人力和成本</a:t>
            </a:r>
            <a:endParaRPr lang="zh-TW" altLang="en-US" sz="2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0723ED-BDEB-465B-B049-82DBF5A25335}"/>
              </a:ext>
            </a:extLst>
          </p:cNvPr>
          <p:cNvSpPr txBox="1"/>
          <p:nvPr/>
        </p:nvSpPr>
        <p:spPr>
          <a:xfrm>
            <a:off x="1420248" y="1728110"/>
            <a:ext cx="2674363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 dirty="0" err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Qmiix</a:t>
            </a:r>
            <a:endParaRPr lang="en-US" altLang="zh-TW" sz="2400" b="1" dirty="0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跨平台工作流自動化解決方案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B4389E7-3A9E-164B-B187-9CA219EF529C}"/>
              </a:ext>
            </a:extLst>
          </p:cNvPr>
          <p:cNvSpPr txBox="1"/>
          <p:nvPr/>
        </p:nvSpPr>
        <p:spPr>
          <a:xfrm>
            <a:off x="378852" y="2680694"/>
            <a:ext cx="3670336" cy="1259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Qmiix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能串接並自動化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</a:t>
            </a:r>
            <a:r>
              <a:rPr lang="zh-TW" altLang="e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雲服務、社交網路及通訊軟體間的工作流，簡化備份、發文及事件通知等例行任務。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Qmiix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提供高效的溝通渠道及彈性化的多雲備份環境，提升中小型企業及協作團隊的生產力。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904921A7-43F1-42F9-B9DA-CA2FCC6B1F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188" y="900518"/>
            <a:ext cx="4829175" cy="40609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4CCE5A5-8D4A-4B9E-B2C7-6A29FDEF43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12" y="1665400"/>
            <a:ext cx="90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088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AB98A306-B0FC-42D0-8E78-8423E7502595}"/>
              </a:ext>
            </a:extLst>
          </p:cNvPr>
          <p:cNvSpPr/>
          <p:nvPr/>
        </p:nvSpPr>
        <p:spPr>
          <a:xfrm>
            <a:off x="324770" y="1858489"/>
            <a:ext cx="6843331" cy="3097704"/>
          </a:xfrm>
          <a:prstGeom prst="rect">
            <a:avLst/>
          </a:prstGeom>
          <a:solidFill>
            <a:srgbClr val="F7F8FB"/>
          </a:solidFill>
          <a:ln>
            <a:noFill/>
          </a:ln>
          <a:effectLst>
            <a:outerShdw blurRad="152400" dist="177800" dir="8100000" algn="tr" rotWithShape="0">
              <a:srgbClr val="09000C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428" y="182080"/>
            <a:ext cx="7749806" cy="642167"/>
          </a:xfrm>
        </p:spPr>
        <p:txBody>
          <a:bodyPr/>
          <a:lstStyle/>
          <a:p>
            <a:r>
              <a:rPr lang="zh-TW" altLang="en-US" sz="3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個人及團隊協作都好用的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Qsync</a:t>
            </a:r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3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跨裝置檔案同步技術</a:t>
            </a:r>
            <a:endParaRPr lang="zh-TW" altLang="en-US" sz="3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0723ED-BDEB-465B-B049-82DBF5A25335}"/>
              </a:ext>
            </a:extLst>
          </p:cNvPr>
          <p:cNvSpPr txBox="1"/>
          <p:nvPr/>
        </p:nvSpPr>
        <p:spPr>
          <a:xfrm>
            <a:off x="206504" y="1272786"/>
            <a:ext cx="69615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Qsync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讓您方便地在 </a:t>
            </a:r>
            <a:r>
              <a:rPr lang="en-US" altLang="zh-TW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及綁定裝置間進行即時檔案同步，適用於桌機、筆電與行動裝置。您可在所有裝置上存取最新資料，並輕鬆分享給工作團隊或家庭成員。</a:t>
            </a:r>
            <a:endParaRPr lang="en-US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30BA6A3A-6C1B-4AA1-AB04-FB7340A127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68" y="2565400"/>
            <a:ext cx="6157644" cy="224032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8CE64A9-F2A4-4D5F-A651-967DE694CA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40" y="182080"/>
            <a:ext cx="983931" cy="983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565FE6D-DF80-7845-A85E-E4B3FE1852C2}"/>
              </a:ext>
            </a:extLst>
          </p:cNvPr>
          <p:cNvSpPr txBox="1"/>
          <p:nvPr/>
        </p:nvSpPr>
        <p:spPr>
          <a:xfrm>
            <a:off x="546268" y="1992163"/>
            <a:ext cx="2442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 algn="ctr" fontAlgn="base">
              <a:buFont typeface="Arial" panose="020B0604020202020204" pitchFamily="34" charset="0"/>
              <a:buChar char="•"/>
            </a:pPr>
            <a:r>
              <a:rPr lang="zh-TW" altLang="en-US" b="0" i="0">
                <a:solidFill>
                  <a:srgbClr val="20202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集中管理綁定裝置，提升安全性及管理效率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960905F-1F16-1342-AE34-181500807A55}"/>
              </a:ext>
            </a:extLst>
          </p:cNvPr>
          <p:cNvSpPr txBox="1"/>
          <p:nvPr/>
        </p:nvSpPr>
        <p:spPr>
          <a:xfrm>
            <a:off x="4227808" y="1991665"/>
            <a:ext cx="2901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 Hybrid Backup Sync 同步檔案到其他 NAS 或雲端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95087B-6FB6-9546-A967-9C8E06F80D56}"/>
              </a:ext>
            </a:extLst>
          </p:cNvPr>
          <p:cNvSpPr txBox="1"/>
          <p:nvPr/>
        </p:nvSpPr>
        <p:spPr>
          <a:xfrm>
            <a:off x="2639244" y="3999602"/>
            <a:ext cx="1371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安裝Qsync Central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657F71E-7F08-A749-9E84-D3833E706FB1}"/>
              </a:ext>
            </a:extLst>
          </p:cNvPr>
          <p:cNvSpPr txBox="1"/>
          <p:nvPr/>
        </p:nvSpPr>
        <p:spPr>
          <a:xfrm>
            <a:off x="7301503" y="1991569"/>
            <a:ext cx="16847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中央控管設定模式與使用者自訂模式彈性配置</a:t>
            </a:r>
            <a:endParaRPr lang="en-US" altLang="zh-TW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90488" indent="-90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高達 </a:t>
            </a:r>
            <a:r>
              <a:rPr lang="en-US" altLang="zh-TW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 </a:t>
            </a: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個版本控制、隨時回溯資料</a:t>
            </a:r>
            <a:endParaRPr lang="en-US" altLang="zh-TW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90488" indent="-90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11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遠端抹除機制可刪除遺失設備裡的同步檔案</a:t>
            </a:r>
          </a:p>
        </p:txBody>
      </p:sp>
    </p:spTree>
    <p:extLst>
      <p:ext uri="{BB962C8B-B14F-4D97-AF65-F5344CB8AC3E}">
        <p14:creationId xmlns:p14="http://schemas.microsoft.com/office/powerpoint/2010/main" val="2378934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網, 室外物品, 植物 的圖片&#10;&#10;自動產生的描述">
            <a:extLst>
              <a:ext uri="{FF2B5EF4-FFF2-40B4-BE49-F238E27FC236}">
                <a16:creationId xmlns:a16="http://schemas.microsoft.com/office/drawing/2014/main" id="{39667241-9C6A-48C9-A3C3-E7701A3E31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093" y="368825"/>
            <a:ext cx="5485977" cy="5483493"/>
          </a:xfrm>
          <a:prstGeom prst="rect">
            <a:avLst/>
          </a:prstGeom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EF8B2BF8-8E3F-4113-B625-1C43F9118417}"/>
              </a:ext>
            </a:extLst>
          </p:cNvPr>
          <p:cNvSpPr txBox="1">
            <a:spLocks/>
          </p:cNvSpPr>
          <p:nvPr/>
        </p:nvSpPr>
        <p:spPr>
          <a:xfrm>
            <a:off x="217004" y="775621"/>
            <a:ext cx="5349975" cy="183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1" indent="-180971">
              <a:lnSpc>
                <a:spcPct val="1200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 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QVPN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WireGuard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VPN,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更加輕量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容易設定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支援多種用戶平台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速度大幅提升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是個人用戶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在家工作的必備工具</a:t>
            </a:r>
            <a:r>
              <a:rPr lang="zh-TW" alt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1" indent="-180971">
              <a:lnSpc>
                <a:spcPct val="1200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Kernel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層直接處理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加密封包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傳輸速度更快</a:t>
            </a:r>
            <a:r>
              <a:rPr lang="zh-TW" alt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1" indent="-180971">
              <a:lnSpc>
                <a:spcPct val="1200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僅用金鑰登入</a:t>
            </a:r>
            <a:r>
              <a:rPr lang="zh-TW" alt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無一般帳號管理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Google Shape;79;p16" hidden="1">
            <a:extLst>
              <a:ext uri="{FF2B5EF4-FFF2-40B4-BE49-F238E27FC236}">
                <a16:creationId xmlns:a16="http://schemas.microsoft.com/office/drawing/2014/main" id="{FFC900F3-CDB4-4AD9-A6E8-A5314140D12D}"/>
              </a:ext>
            </a:extLst>
          </p:cNvPr>
          <p:cNvSpPr txBox="1">
            <a:spLocks/>
          </p:cNvSpPr>
          <p:nvPr/>
        </p:nvSpPr>
        <p:spPr>
          <a:xfrm>
            <a:off x="481154" y="249455"/>
            <a:ext cx="8135121" cy="7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更輕量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更快速的個人用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 </a:t>
            </a:r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EB83D6-00F3-4835-94CF-029D68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更輕量</a:t>
            </a:r>
            <a:r>
              <a:rPr lang="en-US" altLang="zh-TW" dirty="0"/>
              <a:t>, </a:t>
            </a:r>
            <a:r>
              <a:rPr lang="zh-TW" altLang="en-US" dirty="0"/>
              <a:t>更快速的個人用 </a:t>
            </a:r>
            <a:r>
              <a:rPr lang="en-US" altLang="zh-TW" dirty="0">
                <a:latin typeface="+mj-lt"/>
              </a:rPr>
              <a:t>VPN</a:t>
            </a:r>
            <a:r>
              <a:rPr lang="en-US" altLang="zh-TW" dirty="0"/>
              <a:t> </a:t>
            </a:r>
            <a:r>
              <a:rPr lang="zh-TW" altLang="en-US" dirty="0"/>
              <a:t>服務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9E8757-8BCA-190E-BBAE-F542155AA8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72" y="1699784"/>
            <a:ext cx="4993765" cy="3121657"/>
          </a:xfrm>
          <a:prstGeom prst="rect">
            <a:avLst/>
          </a:prstGeom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7A086A97-B595-C7BD-2DE9-183122BB3F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003" y="2793030"/>
            <a:ext cx="1555504" cy="81664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22EF9D2-587A-B517-B532-FA3A110034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994" y="3561867"/>
            <a:ext cx="4568079" cy="1574763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B0FC2A9C-CB72-CCA3-82D9-E56A0D4156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66510" y="3657472"/>
            <a:ext cx="1190875" cy="14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2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/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457" y="1056602"/>
            <a:ext cx="6188654" cy="333583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3CF1AB01-9E72-4DBE-AB89-27C36E1D6A60}"/>
              </a:ext>
            </a:extLst>
          </p:cNvPr>
          <p:cNvSpPr txBox="1">
            <a:spLocks/>
          </p:cNvSpPr>
          <p:nvPr/>
        </p:nvSpPr>
        <p:spPr>
          <a:xfrm>
            <a:off x="230806" y="1323302"/>
            <a:ext cx="2407942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可獨立更新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FTP </a:t>
            </a: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服務器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 </a:t>
            </a: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QoS </a:t>
            </a: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支援規格設定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744922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FTP </a:t>
            </a: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用戶端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569180C-018A-3A4B-A661-2CF0DD3F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+mj-lt"/>
              </a:rPr>
              <a:t>QuFTP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遠端檔案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+mj-lt"/>
              </a:rPr>
              <a:t>FTP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存取服務</a:t>
            </a:r>
            <a:endParaRPr lang="zh-TW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54448493-4598-5D0B-3FE8-D33502DF99BD}"/>
              </a:ext>
            </a:extLst>
          </p:cNvPr>
          <p:cNvCxnSpPr>
            <a:cxnSpLocks/>
          </p:cNvCxnSpPr>
          <p:nvPr/>
        </p:nvCxnSpPr>
        <p:spPr>
          <a:xfrm flipV="1">
            <a:off x="1548976" y="3138427"/>
            <a:ext cx="2333570" cy="135649"/>
          </a:xfrm>
          <a:prstGeom prst="bentConnector4">
            <a:avLst>
              <a:gd name="adj1" fmla="val -1821"/>
              <a:gd name="adj2" fmla="val 268523"/>
            </a:avLst>
          </a:prstGeom>
          <a:ln w="38100">
            <a:solidFill>
              <a:srgbClr val="7588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46106036-875F-40E5-A35F-A4CBDAB8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2843" y="0"/>
            <a:ext cx="8687888" cy="11378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7F7F7E-E09F-4B6E-91B1-D94AA860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變身本地端電腦，也可透過遠端隨時連線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BB749298-CD7D-49F7-9AEE-270D09D9A423}"/>
              </a:ext>
            </a:extLst>
          </p:cNvPr>
          <p:cNvGrpSpPr/>
          <p:nvPr/>
        </p:nvGrpSpPr>
        <p:grpSpPr>
          <a:xfrm>
            <a:off x="383684" y="5751381"/>
            <a:ext cx="8417909" cy="3331973"/>
            <a:chOff x="383684" y="1593268"/>
            <a:chExt cx="8417909" cy="3331973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E0FB8C43-3812-4D48-AEE5-7A2597A5C462}"/>
                </a:ext>
              </a:extLst>
            </p:cNvPr>
            <p:cNvSpPr/>
            <p:nvPr/>
          </p:nvSpPr>
          <p:spPr>
            <a:xfrm>
              <a:off x="4342848" y="1679917"/>
              <a:ext cx="2743049" cy="3245324"/>
            </a:xfrm>
            <a:prstGeom prst="round2DiagRect">
              <a:avLst>
                <a:gd name="adj1" fmla="val 9220"/>
                <a:gd name="adj2" fmla="val 8913"/>
              </a:avLst>
            </a:prstGeom>
            <a:noFill/>
            <a:ln w="38100">
              <a:solidFill>
                <a:srgbClr val="EE6D2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D3557AB1-87F6-49E1-AC87-02C1999A1531}"/>
                </a:ext>
              </a:extLst>
            </p:cNvPr>
            <p:cNvSpPr/>
            <p:nvPr/>
          </p:nvSpPr>
          <p:spPr>
            <a:xfrm>
              <a:off x="4327774" y="1619627"/>
              <a:ext cx="2764706" cy="496077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93973B3A-6292-4220-8D93-8FFC01520DCE}"/>
                </a:ext>
              </a:extLst>
            </p:cNvPr>
            <p:cNvSpPr/>
            <p:nvPr/>
          </p:nvSpPr>
          <p:spPr>
            <a:xfrm rot="16200000" flipH="1">
              <a:off x="6733871" y="3072397"/>
              <a:ext cx="2346225" cy="1359460"/>
            </a:xfrm>
            <a:prstGeom prst="roundRect">
              <a:avLst>
                <a:gd name="adj" fmla="val 15021"/>
              </a:avLst>
            </a:prstGeom>
            <a:solidFill>
              <a:srgbClr val="39523E">
                <a:alpha val="50000"/>
              </a:srgbClr>
            </a:solidFill>
            <a:ln w="38100">
              <a:solidFill>
                <a:srgbClr val="D6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矩形: 圓角化對角角落 33">
              <a:extLst>
                <a:ext uri="{FF2B5EF4-FFF2-40B4-BE49-F238E27FC236}">
                  <a16:creationId xmlns:a16="http://schemas.microsoft.com/office/drawing/2014/main" id="{97D32FBB-9ECC-45F5-82C6-78BF5FFA5CA6}"/>
                </a:ext>
              </a:extLst>
            </p:cNvPr>
            <p:cNvSpPr/>
            <p:nvPr/>
          </p:nvSpPr>
          <p:spPr>
            <a:xfrm>
              <a:off x="7269973" y="2751352"/>
              <a:ext cx="1531620" cy="2173886"/>
            </a:xfrm>
            <a:prstGeom prst="round2DiagRect">
              <a:avLst>
                <a:gd name="adj1" fmla="val 15489"/>
                <a:gd name="adj2" fmla="val 891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A5BAF6A-E6B2-450A-804F-798ACDA1DC5D}"/>
                </a:ext>
              </a:extLst>
            </p:cNvPr>
            <p:cNvSpPr txBox="1"/>
            <p:nvPr/>
          </p:nvSpPr>
          <p:spPr>
            <a:xfrm>
              <a:off x="4327774" y="1683457"/>
              <a:ext cx="2764706" cy="2846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VJBOD Cloud Gateway</a:t>
              </a:r>
            </a:p>
          </p:txBody>
        </p:sp>
        <p:grpSp>
          <p:nvGrpSpPr>
            <p:cNvPr id="36" name="圖形 152">
              <a:extLst>
                <a:ext uri="{FF2B5EF4-FFF2-40B4-BE49-F238E27FC236}">
                  <a16:creationId xmlns:a16="http://schemas.microsoft.com/office/drawing/2014/main" id="{F639EB07-A90E-47CA-B638-304FDE1C26B1}"/>
                </a:ext>
              </a:extLst>
            </p:cNvPr>
            <p:cNvGrpSpPr/>
            <p:nvPr/>
          </p:nvGrpSpPr>
          <p:grpSpPr>
            <a:xfrm flipH="1">
              <a:off x="5770858" y="4298672"/>
              <a:ext cx="309692" cy="398846"/>
              <a:chOff x="9272428" y="5069210"/>
              <a:chExt cx="458537" cy="590550"/>
            </a:xfrm>
            <a:solidFill>
              <a:srgbClr val="0070C0"/>
            </a:solidFill>
          </p:grpSpPr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63A6DD00-85B2-4924-9D6C-4600EB66726A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5A75AFA3-A723-4535-9B18-B3CB7198BEF2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4088BC25-FA77-4E2C-A8E3-6EC6E1510FC5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FAE44DA2-0300-447B-B0CD-CA439133541B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E92CFF5F-FD6B-4EB3-BE3D-56089168C227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47A99675-EC9C-4DF1-A600-D0F807283E07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F048A60B-F6C4-4A24-A89C-8074BE9CB84F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BEF7092C-AE73-408A-8ABB-1144F9002C90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08EF386C-01DC-41DB-A304-7E1F5215AA5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8D60C9F4-CB0F-4729-854B-C8171569AAF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75992E3C-3F89-4FDF-AAF1-C40A96C1CB91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AF9308F7-A8AF-4279-AF58-17B214E5B2C8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EAB4B63C-135C-4E7A-AD89-63112C05CBCF}"/>
                </a:ext>
              </a:extLst>
            </p:cNvPr>
            <p:cNvSpPr/>
            <p:nvPr/>
          </p:nvSpPr>
          <p:spPr>
            <a:xfrm flipH="1">
              <a:off x="6127881" y="4341684"/>
              <a:ext cx="233849" cy="3216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AC2A31D8-DF0C-4836-A562-EBA308F1FE18}"/>
                </a:ext>
              </a:extLst>
            </p:cNvPr>
            <p:cNvSpPr/>
            <p:nvPr/>
          </p:nvSpPr>
          <p:spPr>
            <a:xfrm flipH="1">
              <a:off x="6090400" y="4300255"/>
              <a:ext cx="309692" cy="39885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F636C67C-D2B8-4E94-8C46-79BC6E8CB791}"/>
                </a:ext>
              </a:extLst>
            </p:cNvPr>
            <p:cNvSpPr/>
            <p:nvPr/>
          </p:nvSpPr>
          <p:spPr>
            <a:xfrm flipH="1">
              <a:off x="6238484" y="4553140"/>
              <a:ext cx="37922" cy="38599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76C58653-461F-4668-835B-7F13FA44D27F}"/>
                </a:ext>
              </a:extLst>
            </p:cNvPr>
            <p:cNvSpPr/>
            <p:nvPr/>
          </p:nvSpPr>
          <p:spPr>
            <a:xfrm flipH="1">
              <a:off x="6260414" y="4527214"/>
              <a:ext cx="25281" cy="38599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EE7DC2B4-C76A-4D60-98EB-794FAA6B6545}"/>
                </a:ext>
              </a:extLst>
            </p:cNvPr>
            <p:cNvSpPr/>
            <p:nvPr/>
          </p:nvSpPr>
          <p:spPr>
            <a:xfrm flipH="1">
              <a:off x="6197593" y="4497686"/>
              <a:ext cx="37922" cy="38599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750D1B0-D45A-47CF-94D7-EAA6A33D08A8}"/>
                </a:ext>
              </a:extLst>
            </p:cNvPr>
            <p:cNvSpPr/>
            <p:nvPr/>
          </p:nvSpPr>
          <p:spPr>
            <a:xfrm flipH="1">
              <a:off x="6234312" y="4497942"/>
              <a:ext cx="44242" cy="19299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E88C30CA-1B03-40A7-9C3D-ACBEDD1B39DD}"/>
                </a:ext>
              </a:extLst>
            </p:cNvPr>
            <p:cNvSpPr/>
            <p:nvPr/>
          </p:nvSpPr>
          <p:spPr>
            <a:xfrm flipH="1">
              <a:off x="6193484" y="4523611"/>
              <a:ext cx="25281" cy="38599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E258A711-5DA7-4DF7-82B7-B9AEBECC83E3}"/>
                </a:ext>
              </a:extLst>
            </p:cNvPr>
            <p:cNvSpPr/>
            <p:nvPr/>
          </p:nvSpPr>
          <p:spPr>
            <a:xfrm flipH="1">
              <a:off x="6200751" y="4573467"/>
              <a:ext cx="44242" cy="19299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BFC4BA9E-E016-4B1F-8516-B072AD43C16C}"/>
                </a:ext>
              </a:extLst>
            </p:cNvPr>
            <p:cNvSpPr/>
            <p:nvPr/>
          </p:nvSpPr>
          <p:spPr>
            <a:xfrm flipH="1">
              <a:off x="6289108" y="4456642"/>
              <a:ext cx="50562" cy="4503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44C47B58-2E84-45C1-8772-07A7C4A7E9E8}"/>
                </a:ext>
              </a:extLst>
            </p:cNvPr>
            <p:cNvSpPr/>
            <p:nvPr/>
          </p:nvSpPr>
          <p:spPr>
            <a:xfrm flipH="1">
              <a:off x="6301750" y="4576555"/>
              <a:ext cx="37922" cy="4503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C4E1C9DF-0A8E-4339-9BF6-0C58E11B0210}"/>
                </a:ext>
              </a:extLst>
            </p:cNvPr>
            <p:cNvSpPr/>
            <p:nvPr/>
          </p:nvSpPr>
          <p:spPr>
            <a:xfrm flipH="1">
              <a:off x="6147915" y="4456643"/>
              <a:ext cx="44242" cy="38599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7CEC5D12-DE69-440A-96A1-4FE2812E1910}"/>
                </a:ext>
              </a:extLst>
            </p:cNvPr>
            <p:cNvSpPr/>
            <p:nvPr/>
          </p:nvSpPr>
          <p:spPr>
            <a:xfrm flipH="1">
              <a:off x="6144376" y="4571601"/>
              <a:ext cx="37922" cy="51465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63F2E538-E080-4816-9475-A3C6742C7C8A}"/>
                </a:ext>
              </a:extLst>
            </p:cNvPr>
            <p:cNvSpPr txBox="1"/>
            <p:nvPr/>
          </p:nvSpPr>
          <p:spPr>
            <a:xfrm>
              <a:off x="4298785" y="4447271"/>
              <a:ext cx="1311794" cy="382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Cloud Volume</a:t>
              </a:r>
            </a:p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/Shared folder</a:t>
              </a:r>
            </a:p>
          </p:txBody>
        </p: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24FF795A-201B-43E6-A7AA-9940C1C102EC}"/>
                </a:ext>
              </a:extLst>
            </p:cNvPr>
            <p:cNvGrpSpPr/>
            <p:nvPr/>
          </p:nvGrpSpPr>
          <p:grpSpPr>
            <a:xfrm>
              <a:off x="4612975" y="3982532"/>
              <a:ext cx="708758" cy="426219"/>
              <a:chOff x="7312118" y="3899140"/>
              <a:chExt cx="854042" cy="513588"/>
            </a:xfrm>
            <a:solidFill>
              <a:srgbClr val="0070C0"/>
            </a:solidFill>
          </p:grpSpPr>
          <p:grpSp>
            <p:nvGrpSpPr>
              <p:cNvPr id="63" name="群組 62">
                <a:extLst>
                  <a:ext uri="{FF2B5EF4-FFF2-40B4-BE49-F238E27FC236}">
                    <a16:creationId xmlns:a16="http://schemas.microsoft.com/office/drawing/2014/main" id="{4578C384-6326-4477-B4C3-CC07DFE30F7E}"/>
                  </a:ext>
                </a:extLst>
              </p:cNvPr>
              <p:cNvGrpSpPr/>
              <p:nvPr/>
            </p:nvGrpSpPr>
            <p:grpSpPr>
              <a:xfrm>
                <a:off x="7782686" y="4029234"/>
                <a:ext cx="383474" cy="383494"/>
                <a:chOff x="15278278" y="10198066"/>
                <a:chExt cx="2260108" cy="2094445"/>
              </a:xfrm>
              <a:grpFill/>
            </p:grpSpPr>
            <p:sp>
              <p:nvSpPr>
                <p:cNvPr id="68" name="手繪多邊形: 圖案 67">
                  <a:extLst>
                    <a:ext uri="{FF2B5EF4-FFF2-40B4-BE49-F238E27FC236}">
                      <a16:creationId xmlns:a16="http://schemas.microsoft.com/office/drawing/2014/main" id="{703ACB49-CF61-44A6-B23F-7D5092E3CD01}"/>
                    </a:ext>
                  </a:extLst>
                </p:cNvPr>
                <p:cNvSpPr/>
                <p:nvPr/>
              </p:nvSpPr>
              <p:spPr>
                <a:xfrm>
                  <a:off x="15344873" y="10264662"/>
                  <a:ext cx="2118111" cy="1964282"/>
                </a:xfrm>
                <a:custGeom>
                  <a:avLst/>
                  <a:gdLst>
                    <a:gd name="connsiteX0" fmla="*/ 2011022 w 2118111"/>
                    <a:gd name="connsiteY0" fmla="*/ 510950 h 1964282"/>
                    <a:gd name="connsiteX1" fmla="*/ 2011022 w 2118111"/>
                    <a:gd name="connsiteY1" fmla="*/ 232992 h 1964282"/>
                    <a:gd name="connsiteX2" fmla="*/ 896352 w 2118111"/>
                    <a:gd name="connsiteY2" fmla="*/ 232992 h 1964282"/>
                    <a:gd name="connsiteX3" fmla="*/ 672234 w 2118111"/>
                    <a:gd name="connsiteY3" fmla="*/ 8875 h 1964282"/>
                    <a:gd name="connsiteX4" fmla="*/ 8875 w 2118111"/>
                    <a:gd name="connsiteY4" fmla="*/ 8875 h 1964282"/>
                    <a:gd name="connsiteX5" fmla="*/ 8875 w 2118111"/>
                    <a:gd name="connsiteY5" fmla="*/ 1592607 h 1964282"/>
                    <a:gd name="connsiteX6" fmla="*/ 8875 w 2118111"/>
                    <a:gd name="connsiteY6" fmla="*/ 1756968 h 1964282"/>
                    <a:gd name="connsiteX7" fmla="*/ 222579 w 2118111"/>
                    <a:gd name="connsiteY7" fmla="*/ 1962981 h 1964282"/>
                    <a:gd name="connsiteX8" fmla="*/ 1918370 w 2118111"/>
                    <a:gd name="connsiteY8" fmla="*/ 1963099 h 1964282"/>
                    <a:gd name="connsiteX9" fmla="*/ 2118585 w 2118111"/>
                    <a:gd name="connsiteY9" fmla="*/ 1762884 h 1964282"/>
                    <a:gd name="connsiteX10" fmla="*/ 2118585 w 2118111"/>
                    <a:gd name="connsiteY10" fmla="*/ 510950 h 1964282"/>
                    <a:gd name="connsiteX11" fmla="*/ 2011022 w 2118111"/>
                    <a:gd name="connsiteY11" fmla="*/ 510950 h 196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18111" h="1964282">
                      <a:moveTo>
                        <a:pt x="2011022" y="510950"/>
                      </a:moveTo>
                      <a:lnTo>
                        <a:pt x="2011022" y="232992"/>
                      </a:lnTo>
                      <a:lnTo>
                        <a:pt x="896352" y="232992"/>
                      </a:lnTo>
                      <a:lnTo>
                        <a:pt x="672234" y="8875"/>
                      </a:lnTo>
                      <a:lnTo>
                        <a:pt x="8875" y="8875"/>
                      </a:lnTo>
                      <a:lnTo>
                        <a:pt x="8875" y="1592607"/>
                      </a:lnTo>
                      <a:lnTo>
                        <a:pt x="8875" y="1756968"/>
                      </a:lnTo>
                      <a:cubicBezTo>
                        <a:pt x="8875" y="1873286"/>
                        <a:pt x="105314" y="1967240"/>
                        <a:pt x="222579" y="1962981"/>
                      </a:cubicBezTo>
                      <a:cubicBezTo>
                        <a:pt x="229443" y="1962744"/>
                        <a:pt x="1918370" y="1963099"/>
                        <a:pt x="1918370" y="1963099"/>
                      </a:cubicBezTo>
                      <a:cubicBezTo>
                        <a:pt x="2028890" y="1963099"/>
                        <a:pt x="2118585" y="1873404"/>
                        <a:pt x="2118585" y="1762884"/>
                      </a:cubicBezTo>
                      <a:lnTo>
                        <a:pt x="2118585" y="510950"/>
                      </a:lnTo>
                      <a:lnTo>
                        <a:pt x="2011022" y="51095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手繪多邊形: 圖案 68">
                  <a:extLst>
                    <a:ext uri="{FF2B5EF4-FFF2-40B4-BE49-F238E27FC236}">
                      <a16:creationId xmlns:a16="http://schemas.microsoft.com/office/drawing/2014/main" id="{ECF8F21F-9E30-462A-8F4F-6DA62EBF7181}"/>
                    </a:ext>
                  </a:extLst>
                </p:cNvPr>
                <p:cNvSpPr/>
                <p:nvPr/>
              </p:nvSpPr>
              <p:spPr>
                <a:xfrm>
                  <a:off x="15278278" y="10198066"/>
                  <a:ext cx="2260108" cy="2094445"/>
                </a:xfrm>
                <a:custGeom>
                  <a:avLst/>
                  <a:gdLst>
                    <a:gd name="connsiteX0" fmla="*/ 307161 w 2260107"/>
                    <a:gd name="connsiteY0" fmla="*/ 2029812 h 2094445"/>
                    <a:gd name="connsiteX1" fmla="*/ 1985084 w 2260107"/>
                    <a:gd name="connsiteY1" fmla="*/ 2029812 h 2094445"/>
                    <a:gd name="connsiteX2" fmla="*/ 2185299 w 2260107"/>
                    <a:gd name="connsiteY2" fmla="*/ 1829598 h 2094445"/>
                    <a:gd name="connsiteX3" fmla="*/ 2185299 w 2260107"/>
                    <a:gd name="connsiteY3" fmla="*/ 577545 h 2094445"/>
                    <a:gd name="connsiteX4" fmla="*/ 487851 w 2260107"/>
                    <a:gd name="connsiteY4" fmla="*/ 577545 h 2094445"/>
                    <a:gd name="connsiteX5" fmla="*/ 487851 w 2260107"/>
                    <a:gd name="connsiteY5" fmla="*/ 1674230 h 2094445"/>
                    <a:gd name="connsiteX6" fmla="*/ 487851 w 2260107"/>
                    <a:gd name="connsiteY6" fmla="*/ 1818711 h 2094445"/>
                    <a:gd name="connsiteX7" fmla="*/ 289175 w 2260107"/>
                    <a:gd name="connsiteY7" fmla="*/ 2029694 h 2094445"/>
                    <a:gd name="connsiteX8" fmla="*/ 75470 w 2260107"/>
                    <a:gd name="connsiteY8" fmla="*/ 1823681 h 2094445"/>
                    <a:gd name="connsiteX9" fmla="*/ 75470 w 2260107"/>
                    <a:gd name="connsiteY9" fmla="*/ 1659320 h 2094445"/>
                    <a:gd name="connsiteX10" fmla="*/ 75470 w 2260107"/>
                    <a:gd name="connsiteY10" fmla="*/ 75470 h 2094445"/>
                    <a:gd name="connsiteX11" fmla="*/ 738830 w 2260107"/>
                    <a:gd name="connsiteY11" fmla="*/ 75470 h 2094445"/>
                    <a:gd name="connsiteX12" fmla="*/ 962947 w 2260107"/>
                    <a:gd name="connsiteY12" fmla="*/ 299588 h 2094445"/>
                    <a:gd name="connsiteX13" fmla="*/ 2077618 w 2260107"/>
                    <a:gd name="connsiteY13" fmla="*/ 299588 h 2094445"/>
                    <a:gd name="connsiteX14" fmla="*/ 2077618 w 2260107"/>
                    <a:gd name="connsiteY14" fmla="*/ 577545 h 209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60107" h="2094445">
                      <a:moveTo>
                        <a:pt x="307161" y="2029812"/>
                      </a:moveTo>
                      <a:lnTo>
                        <a:pt x="1985084" y="2029812"/>
                      </a:lnTo>
                      <a:cubicBezTo>
                        <a:pt x="2095604" y="2029812"/>
                        <a:pt x="2185299" y="1940118"/>
                        <a:pt x="2185299" y="1829598"/>
                      </a:cubicBezTo>
                      <a:lnTo>
                        <a:pt x="2185299" y="577545"/>
                      </a:lnTo>
                      <a:lnTo>
                        <a:pt x="487851" y="577545"/>
                      </a:lnTo>
                      <a:lnTo>
                        <a:pt x="487851" y="1674230"/>
                      </a:lnTo>
                      <a:lnTo>
                        <a:pt x="487851" y="1818711"/>
                      </a:lnTo>
                      <a:cubicBezTo>
                        <a:pt x="487851" y="1930534"/>
                        <a:pt x="400878" y="2025789"/>
                        <a:pt x="289175" y="2029694"/>
                      </a:cubicBezTo>
                      <a:cubicBezTo>
                        <a:pt x="171909" y="2033836"/>
                        <a:pt x="75470" y="1940000"/>
                        <a:pt x="75470" y="1823681"/>
                      </a:cubicBezTo>
                      <a:lnTo>
                        <a:pt x="75470" y="1659320"/>
                      </a:lnTo>
                      <a:lnTo>
                        <a:pt x="75470" y="75470"/>
                      </a:lnTo>
                      <a:lnTo>
                        <a:pt x="738830" y="75470"/>
                      </a:lnTo>
                      <a:lnTo>
                        <a:pt x="962947" y="299588"/>
                      </a:lnTo>
                      <a:lnTo>
                        <a:pt x="2077618" y="299588"/>
                      </a:lnTo>
                      <a:lnTo>
                        <a:pt x="2077618" y="57754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手繪多邊形: 圖案 69">
                  <a:extLst>
                    <a:ext uri="{FF2B5EF4-FFF2-40B4-BE49-F238E27FC236}">
                      <a16:creationId xmlns:a16="http://schemas.microsoft.com/office/drawing/2014/main" id="{3A61D7DA-3F09-4467-BDF0-65C90C3B2830}"/>
                    </a:ext>
                  </a:extLst>
                </p:cNvPr>
                <p:cNvSpPr/>
                <p:nvPr/>
              </p:nvSpPr>
              <p:spPr>
                <a:xfrm>
                  <a:off x="16108435" y="10987873"/>
                  <a:ext cx="911143" cy="1005807"/>
                </a:xfrm>
                <a:custGeom>
                  <a:avLst/>
                  <a:gdLst>
                    <a:gd name="connsiteX0" fmla="*/ 698409 w 911142"/>
                    <a:gd name="connsiteY0" fmla="*/ 50314 h 1005807"/>
                    <a:gd name="connsiteX1" fmla="*/ 50314 w 911142"/>
                    <a:gd name="connsiteY1" fmla="*/ 50314 h 1005807"/>
                    <a:gd name="connsiteX2" fmla="*/ 50314 w 911142"/>
                    <a:gd name="connsiteY2" fmla="*/ 956368 h 1005807"/>
                    <a:gd name="connsiteX3" fmla="*/ 870934 w 911142"/>
                    <a:gd name="connsiteY3" fmla="*/ 956368 h 1005807"/>
                    <a:gd name="connsiteX4" fmla="*/ 870934 w 911142"/>
                    <a:gd name="connsiteY4" fmla="*/ 222839 h 100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142" h="1005807">
                      <a:moveTo>
                        <a:pt x="698409" y="50314"/>
                      </a:moveTo>
                      <a:lnTo>
                        <a:pt x="50314" y="50314"/>
                      </a:lnTo>
                      <a:lnTo>
                        <a:pt x="50314" y="956368"/>
                      </a:lnTo>
                      <a:lnTo>
                        <a:pt x="870934" y="956368"/>
                      </a:lnTo>
                      <a:lnTo>
                        <a:pt x="870934" y="222839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手繪多邊形: 圖案 70">
                  <a:extLst>
                    <a:ext uri="{FF2B5EF4-FFF2-40B4-BE49-F238E27FC236}">
                      <a16:creationId xmlns:a16="http://schemas.microsoft.com/office/drawing/2014/main" id="{AD54099D-9229-454B-8026-47E2B0584253}"/>
                    </a:ext>
                  </a:extLst>
                </p:cNvPr>
                <p:cNvSpPr/>
                <p:nvPr/>
              </p:nvSpPr>
              <p:spPr>
                <a:xfrm>
                  <a:off x="16739372" y="10999232"/>
                  <a:ext cx="272160" cy="272160"/>
                </a:xfrm>
                <a:custGeom>
                  <a:avLst/>
                  <a:gdLst>
                    <a:gd name="connsiteX0" fmla="*/ 232069 w 272159"/>
                    <a:gd name="connsiteY0" fmla="*/ 232069 h 272159"/>
                    <a:gd name="connsiteX1" fmla="*/ 50314 w 272159"/>
                    <a:gd name="connsiteY1" fmla="*/ 232069 h 272159"/>
                    <a:gd name="connsiteX2" fmla="*/ 50314 w 272159"/>
                    <a:gd name="connsiteY2" fmla="*/ 50314 h 27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2159" h="272159">
                      <a:moveTo>
                        <a:pt x="232069" y="232069"/>
                      </a:moveTo>
                      <a:lnTo>
                        <a:pt x="50314" y="232069"/>
                      </a:lnTo>
                      <a:lnTo>
                        <a:pt x="50314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手繪多邊形: 圖案 71">
                  <a:extLst>
                    <a:ext uri="{FF2B5EF4-FFF2-40B4-BE49-F238E27FC236}">
                      <a16:creationId xmlns:a16="http://schemas.microsoft.com/office/drawing/2014/main" id="{C3E8A5A8-474F-4495-BEED-4CB1380177EC}"/>
                    </a:ext>
                  </a:extLst>
                </p:cNvPr>
                <p:cNvSpPr/>
                <p:nvPr/>
              </p:nvSpPr>
              <p:spPr>
                <a:xfrm>
                  <a:off x="16253744" y="11184419"/>
                  <a:ext cx="354991" cy="94664"/>
                </a:xfrm>
                <a:custGeom>
                  <a:avLst/>
                  <a:gdLst>
                    <a:gd name="connsiteX0" fmla="*/ 50314 w 354990"/>
                    <a:gd name="connsiteY0" fmla="*/ 50314 h 94664"/>
                    <a:gd name="connsiteX1" fmla="*/ 312415 w 354990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4990" h="94664">
                      <a:moveTo>
                        <a:pt x="50314" y="50314"/>
                      </a:moveTo>
                      <a:lnTo>
                        <a:pt x="312415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手繪多邊形: 圖案 72">
                  <a:extLst>
                    <a:ext uri="{FF2B5EF4-FFF2-40B4-BE49-F238E27FC236}">
                      <a16:creationId xmlns:a16="http://schemas.microsoft.com/office/drawing/2014/main" id="{7F6BEBBA-0298-46C3-9042-4ECED328CCA4}"/>
                    </a:ext>
                  </a:extLst>
                </p:cNvPr>
                <p:cNvSpPr/>
                <p:nvPr/>
              </p:nvSpPr>
              <p:spPr>
                <a:xfrm>
                  <a:off x="16253744" y="11341207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手繪多邊形: 圖案 73">
                  <a:extLst>
                    <a:ext uri="{FF2B5EF4-FFF2-40B4-BE49-F238E27FC236}">
                      <a16:creationId xmlns:a16="http://schemas.microsoft.com/office/drawing/2014/main" id="{3BBD5BC6-8AF4-47F5-9A84-1F15EA5E1646}"/>
                    </a:ext>
                  </a:extLst>
                </p:cNvPr>
                <p:cNvSpPr/>
                <p:nvPr/>
              </p:nvSpPr>
              <p:spPr>
                <a:xfrm>
                  <a:off x="16253744" y="11497876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手繪多邊形: 圖案 74">
                  <a:extLst>
                    <a:ext uri="{FF2B5EF4-FFF2-40B4-BE49-F238E27FC236}">
                      <a16:creationId xmlns:a16="http://schemas.microsoft.com/office/drawing/2014/main" id="{10A9AC89-4C80-4E37-B186-0780FC263748}"/>
                    </a:ext>
                  </a:extLst>
                </p:cNvPr>
                <p:cNvSpPr/>
                <p:nvPr/>
              </p:nvSpPr>
              <p:spPr>
                <a:xfrm>
                  <a:off x="16253744" y="11654545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圖形 113">
                <a:extLst>
                  <a:ext uri="{FF2B5EF4-FFF2-40B4-BE49-F238E27FC236}">
                    <a16:creationId xmlns:a16="http://schemas.microsoft.com/office/drawing/2014/main" id="{5897CA84-8B24-47A4-A649-8B27DC3E9450}"/>
                  </a:ext>
                </a:extLst>
              </p:cNvPr>
              <p:cNvGrpSpPr/>
              <p:nvPr/>
            </p:nvGrpSpPr>
            <p:grpSpPr>
              <a:xfrm>
                <a:off x="7312118" y="3899140"/>
                <a:ext cx="408248" cy="496517"/>
                <a:chOff x="5884043" y="5462967"/>
                <a:chExt cx="467409" cy="568471"/>
              </a:xfrm>
              <a:grpFill/>
            </p:grpSpPr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2B4DFB28-BC02-4DF2-933A-F77DC23C02DB}"/>
                    </a:ext>
                  </a:extLst>
                </p:cNvPr>
                <p:cNvSpPr/>
                <p:nvPr/>
              </p:nvSpPr>
              <p:spPr>
                <a:xfrm>
                  <a:off x="5884043" y="5462967"/>
                  <a:ext cx="467409" cy="568471"/>
                </a:xfrm>
                <a:custGeom>
                  <a:avLst/>
                  <a:gdLst>
                    <a:gd name="connsiteX0" fmla="*/ 0 w 467409"/>
                    <a:gd name="connsiteY0" fmla="*/ 286825 h 568470"/>
                    <a:gd name="connsiteX1" fmla="*/ 0 w 467409"/>
                    <a:gd name="connsiteY1" fmla="*/ 49520 h 568470"/>
                    <a:gd name="connsiteX2" fmla="*/ 49646 w 467409"/>
                    <a:gd name="connsiteY2" fmla="*/ 0 h 568470"/>
                    <a:gd name="connsiteX3" fmla="*/ 421679 w 467409"/>
                    <a:gd name="connsiteY3" fmla="*/ 0 h 568470"/>
                    <a:gd name="connsiteX4" fmla="*/ 463177 w 467409"/>
                    <a:gd name="connsiteY4" fmla="*/ 22865 h 568470"/>
                    <a:gd name="connsiteX5" fmla="*/ 469620 w 467409"/>
                    <a:gd name="connsiteY5" fmla="*/ 46804 h 568470"/>
                    <a:gd name="connsiteX6" fmla="*/ 469872 w 467409"/>
                    <a:gd name="connsiteY6" fmla="*/ 527541 h 568470"/>
                    <a:gd name="connsiteX7" fmla="*/ 423005 w 467409"/>
                    <a:gd name="connsiteY7" fmla="*/ 574282 h 568470"/>
                    <a:gd name="connsiteX8" fmla="*/ 46930 w 467409"/>
                    <a:gd name="connsiteY8" fmla="*/ 574282 h 568470"/>
                    <a:gd name="connsiteX9" fmla="*/ 0 w 467409"/>
                    <a:gd name="connsiteY9" fmla="*/ 526151 h 568470"/>
                    <a:gd name="connsiteX10" fmla="*/ 0 w 467409"/>
                    <a:gd name="connsiteY10" fmla="*/ 286825 h 568470"/>
                    <a:gd name="connsiteX11" fmla="*/ 211345 w 467409"/>
                    <a:gd name="connsiteY11" fmla="*/ 424016 h 568470"/>
                    <a:gd name="connsiteX12" fmla="*/ 226314 w 467409"/>
                    <a:gd name="connsiteY12" fmla="*/ 425342 h 568470"/>
                    <a:gd name="connsiteX13" fmla="*/ 261749 w 467409"/>
                    <a:gd name="connsiteY13" fmla="*/ 423637 h 568470"/>
                    <a:gd name="connsiteX14" fmla="*/ 419531 w 467409"/>
                    <a:gd name="connsiteY14" fmla="*/ 208945 h 568470"/>
                    <a:gd name="connsiteX15" fmla="*/ 205849 w 467409"/>
                    <a:gd name="connsiteY15" fmla="*/ 54257 h 568470"/>
                    <a:gd name="connsiteX16" fmla="*/ 88366 w 467409"/>
                    <a:gd name="connsiteY16" fmla="*/ 354599 h 568470"/>
                    <a:gd name="connsiteX17" fmla="*/ 98472 w 467409"/>
                    <a:gd name="connsiteY17" fmla="*/ 357821 h 568470"/>
                    <a:gd name="connsiteX18" fmla="*/ 220630 w 467409"/>
                    <a:gd name="connsiteY18" fmla="*/ 316512 h 568470"/>
                    <a:gd name="connsiteX19" fmla="*/ 274508 w 467409"/>
                    <a:gd name="connsiteY19" fmla="*/ 299205 h 568470"/>
                    <a:gd name="connsiteX20" fmla="*/ 306974 w 467409"/>
                    <a:gd name="connsiteY20" fmla="*/ 317207 h 568470"/>
                    <a:gd name="connsiteX21" fmla="*/ 298573 w 467409"/>
                    <a:gd name="connsiteY21" fmla="*/ 350999 h 568470"/>
                    <a:gd name="connsiteX22" fmla="*/ 262381 w 467409"/>
                    <a:gd name="connsiteY22" fmla="*/ 381254 h 568470"/>
                    <a:gd name="connsiteX23" fmla="*/ 211345 w 467409"/>
                    <a:gd name="connsiteY23" fmla="*/ 424016 h 568470"/>
                    <a:gd name="connsiteX24" fmla="*/ 113568 w 467409"/>
                    <a:gd name="connsiteY24" fmla="*/ 473536 h 568470"/>
                    <a:gd name="connsiteX25" fmla="*/ 154119 w 467409"/>
                    <a:gd name="connsiteY25" fmla="*/ 456861 h 568470"/>
                    <a:gd name="connsiteX26" fmla="*/ 289794 w 467409"/>
                    <a:gd name="connsiteY26" fmla="*/ 343293 h 568470"/>
                    <a:gd name="connsiteX27" fmla="*/ 297879 w 467409"/>
                    <a:gd name="connsiteY27" fmla="*/ 329208 h 568470"/>
                    <a:gd name="connsiteX28" fmla="*/ 271224 w 467409"/>
                    <a:gd name="connsiteY28" fmla="*/ 311143 h 568470"/>
                    <a:gd name="connsiteX29" fmla="*/ 97461 w 467409"/>
                    <a:gd name="connsiteY29" fmla="*/ 370074 h 568470"/>
                    <a:gd name="connsiteX30" fmla="*/ 61900 w 467409"/>
                    <a:gd name="connsiteY30" fmla="*/ 411825 h 568470"/>
                    <a:gd name="connsiteX31" fmla="*/ 113568 w 467409"/>
                    <a:gd name="connsiteY31" fmla="*/ 473536 h 568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7409" h="568470">
                      <a:moveTo>
                        <a:pt x="0" y="286825"/>
                      </a:moveTo>
                      <a:cubicBezTo>
                        <a:pt x="0" y="207744"/>
                        <a:pt x="0" y="128664"/>
                        <a:pt x="0" y="49520"/>
                      </a:cubicBezTo>
                      <a:cubicBezTo>
                        <a:pt x="0" y="19265"/>
                        <a:pt x="19328" y="0"/>
                        <a:pt x="49646" y="0"/>
                      </a:cubicBezTo>
                      <a:cubicBezTo>
                        <a:pt x="173699" y="0"/>
                        <a:pt x="297689" y="0"/>
                        <a:pt x="421679" y="0"/>
                      </a:cubicBezTo>
                      <a:cubicBezTo>
                        <a:pt x="439743" y="0"/>
                        <a:pt x="454397" y="7011"/>
                        <a:pt x="463177" y="22865"/>
                      </a:cubicBezTo>
                      <a:cubicBezTo>
                        <a:pt x="467093" y="29939"/>
                        <a:pt x="469620" y="38782"/>
                        <a:pt x="469620" y="46804"/>
                      </a:cubicBezTo>
                      <a:cubicBezTo>
                        <a:pt x="469999" y="207050"/>
                        <a:pt x="469936" y="367295"/>
                        <a:pt x="469872" y="527541"/>
                      </a:cubicBezTo>
                      <a:cubicBezTo>
                        <a:pt x="469872" y="554196"/>
                        <a:pt x="449723" y="574219"/>
                        <a:pt x="423005" y="574282"/>
                      </a:cubicBezTo>
                      <a:cubicBezTo>
                        <a:pt x="297626" y="574408"/>
                        <a:pt x="172247" y="574345"/>
                        <a:pt x="46930" y="574282"/>
                      </a:cubicBezTo>
                      <a:cubicBezTo>
                        <a:pt x="19770" y="574219"/>
                        <a:pt x="0" y="553817"/>
                        <a:pt x="0" y="526151"/>
                      </a:cubicBezTo>
                      <a:cubicBezTo>
                        <a:pt x="0" y="446376"/>
                        <a:pt x="0" y="366600"/>
                        <a:pt x="0" y="286825"/>
                      </a:cubicBezTo>
                      <a:close/>
                      <a:moveTo>
                        <a:pt x="211345" y="424016"/>
                      </a:moveTo>
                      <a:cubicBezTo>
                        <a:pt x="217724" y="424584"/>
                        <a:pt x="222019" y="425406"/>
                        <a:pt x="226314" y="425342"/>
                      </a:cubicBezTo>
                      <a:cubicBezTo>
                        <a:pt x="238126" y="425027"/>
                        <a:pt x="250064" y="425342"/>
                        <a:pt x="261749" y="423637"/>
                      </a:cubicBezTo>
                      <a:cubicBezTo>
                        <a:pt x="364705" y="408983"/>
                        <a:pt x="435827" y="311964"/>
                        <a:pt x="419531" y="208945"/>
                      </a:cubicBezTo>
                      <a:cubicBezTo>
                        <a:pt x="403425" y="107441"/>
                        <a:pt x="307416" y="37961"/>
                        <a:pt x="205849" y="54257"/>
                      </a:cubicBezTo>
                      <a:cubicBezTo>
                        <a:pt x="64490" y="76933"/>
                        <a:pt x="-253" y="242421"/>
                        <a:pt x="88366" y="354599"/>
                      </a:cubicBezTo>
                      <a:cubicBezTo>
                        <a:pt x="91271" y="358326"/>
                        <a:pt x="93671" y="359463"/>
                        <a:pt x="98472" y="357821"/>
                      </a:cubicBezTo>
                      <a:cubicBezTo>
                        <a:pt x="139149" y="343862"/>
                        <a:pt x="179889" y="330155"/>
                        <a:pt x="220630" y="316512"/>
                      </a:cubicBezTo>
                      <a:cubicBezTo>
                        <a:pt x="238505" y="310511"/>
                        <a:pt x="256317" y="304132"/>
                        <a:pt x="274508" y="299205"/>
                      </a:cubicBezTo>
                      <a:cubicBezTo>
                        <a:pt x="287772" y="295668"/>
                        <a:pt x="300658" y="303690"/>
                        <a:pt x="306974" y="317207"/>
                      </a:cubicBezTo>
                      <a:cubicBezTo>
                        <a:pt x="312343" y="328702"/>
                        <a:pt x="308932" y="342409"/>
                        <a:pt x="298573" y="350999"/>
                      </a:cubicBezTo>
                      <a:cubicBezTo>
                        <a:pt x="286509" y="361042"/>
                        <a:pt x="274445" y="371148"/>
                        <a:pt x="262381" y="381254"/>
                      </a:cubicBezTo>
                      <a:cubicBezTo>
                        <a:pt x="245895" y="395024"/>
                        <a:pt x="229409" y="408920"/>
                        <a:pt x="211345" y="424016"/>
                      </a:cubicBezTo>
                      <a:close/>
                      <a:moveTo>
                        <a:pt x="113568" y="473536"/>
                      </a:moveTo>
                      <a:cubicBezTo>
                        <a:pt x="129548" y="473978"/>
                        <a:pt x="142244" y="466841"/>
                        <a:pt x="154119" y="456861"/>
                      </a:cubicBezTo>
                      <a:cubicBezTo>
                        <a:pt x="199280" y="418900"/>
                        <a:pt x="244758" y="381317"/>
                        <a:pt x="289794" y="343293"/>
                      </a:cubicBezTo>
                      <a:cubicBezTo>
                        <a:pt x="293773" y="339945"/>
                        <a:pt x="297310" y="334198"/>
                        <a:pt x="297879" y="329208"/>
                      </a:cubicBezTo>
                      <a:cubicBezTo>
                        <a:pt x="299584" y="315185"/>
                        <a:pt x="285941" y="306216"/>
                        <a:pt x="271224" y="311143"/>
                      </a:cubicBezTo>
                      <a:cubicBezTo>
                        <a:pt x="213303" y="330660"/>
                        <a:pt x="155319" y="350241"/>
                        <a:pt x="97461" y="370074"/>
                      </a:cubicBezTo>
                      <a:cubicBezTo>
                        <a:pt x="77628" y="376896"/>
                        <a:pt x="65437" y="390729"/>
                        <a:pt x="61900" y="411825"/>
                      </a:cubicBezTo>
                      <a:cubicBezTo>
                        <a:pt x="56531" y="443344"/>
                        <a:pt x="81544" y="473347"/>
                        <a:pt x="113568" y="47353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9E47A115-7956-4ABF-84D5-DDD0D4D345D2}"/>
                    </a:ext>
                  </a:extLst>
                </p:cNvPr>
                <p:cNvSpPr/>
                <p:nvPr/>
              </p:nvSpPr>
              <p:spPr>
                <a:xfrm>
                  <a:off x="6084523" y="5667046"/>
                  <a:ext cx="63163" cy="63163"/>
                </a:xfrm>
                <a:custGeom>
                  <a:avLst/>
                  <a:gdLst>
                    <a:gd name="connsiteX0" fmla="*/ 1 w 63163"/>
                    <a:gd name="connsiteY0" fmla="*/ 34552 h 63163"/>
                    <a:gd name="connsiteX1" fmla="*/ 34804 w 63163"/>
                    <a:gd name="connsiteY1" fmla="*/ 2 h 63163"/>
                    <a:gd name="connsiteX2" fmla="*/ 68912 w 63163"/>
                    <a:gd name="connsiteY2" fmla="*/ 35247 h 63163"/>
                    <a:gd name="connsiteX3" fmla="*/ 33793 w 63163"/>
                    <a:gd name="connsiteY3" fmla="*/ 69355 h 63163"/>
                    <a:gd name="connsiteX4" fmla="*/ 1 w 63163"/>
                    <a:gd name="connsiteY4" fmla="*/ 34552 h 63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163" h="63163">
                      <a:moveTo>
                        <a:pt x="1" y="34552"/>
                      </a:moveTo>
                      <a:cubicBezTo>
                        <a:pt x="190" y="15161"/>
                        <a:pt x="15602" y="-188"/>
                        <a:pt x="34804" y="2"/>
                      </a:cubicBezTo>
                      <a:cubicBezTo>
                        <a:pt x="54005" y="191"/>
                        <a:pt x="69165" y="15856"/>
                        <a:pt x="68912" y="35247"/>
                      </a:cubicBezTo>
                      <a:cubicBezTo>
                        <a:pt x="68659" y="54575"/>
                        <a:pt x="53184" y="69608"/>
                        <a:pt x="33793" y="69355"/>
                      </a:cubicBezTo>
                      <a:cubicBezTo>
                        <a:pt x="14907" y="69039"/>
                        <a:pt x="-126" y="53564"/>
                        <a:pt x="1" y="3455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手繪多邊形: 圖案 66">
                  <a:extLst>
                    <a:ext uri="{FF2B5EF4-FFF2-40B4-BE49-F238E27FC236}">
                      <a16:creationId xmlns:a16="http://schemas.microsoft.com/office/drawing/2014/main" id="{D441F454-8DDE-4E69-96F0-0136B2442EF8}"/>
                    </a:ext>
                  </a:extLst>
                </p:cNvPr>
                <p:cNvSpPr/>
                <p:nvPr/>
              </p:nvSpPr>
              <p:spPr>
                <a:xfrm>
                  <a:off x="5978467" y="5863228"/>
                  <a:ext cx="37898" cy="37898"/>
                </a:xfrm>
                <a:custGeom>
                  <a:avLst/>
                  <a:gdLst>
                    <a:gd name="connsiteX0" fmla="*/ 20344 w 37898"/>
                    <a:gd name="connsiteY0" fmla="*/ 40051 h 37898"/>
                    <a:gd name="connsiteX1" fmla="*/ 5 w 37898"/>
                    <a:gd name="connsiteY1" fmla="*/ 20344 h 37898"/>
                    <a:gd name="connsiteX2" fmla="*/ 19649 w 37898"/>
                    <a:gd name="connsiteY2" fmla="*/ 5 h 37898"/>
                    <a:gd name="connsiteX3" fmla="*/ 40367 w 37898"/>
                    <a:gd name="connsiteY3" fmla="*/ 19965 h 37898"/>
                    <a:gd name="connsiteX4" fmla="*/ 20344 w 37898"/>
                    <a:gd name="connsiteY4" fmla="*/ 40051 h 3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8" h="37898">
                      <a:moveTo>
                        <a:pt x="20344" y="40051"/>
                      </a:moveTo>
                      <a:cubicBezTo>
                        <a:pt x="9353" y="40177"/>
                        <a:pt x="258" y="31334"/>
                        <a:pt x="5" y="20344"/>
                      </a:cubicBezTo>
                      <a:cubicBezTo>
                        <a:pt x="-247" y="9416"/>
                        <a:pt x="8595" y="258"/>
                        <a:pt x="19649" y="5"/>
                      </a:cubicBezTo>
                      <a:cubicBezTo>
                        <a:pt x="31019" y="-247"/>
                        <a:pt x="40430" y="8848"/>
                        <a:pt x="40367" y="19965"/>
                      </a:cubicBezTo>
                      <a:cubicBezTo>
                        <a:pt x="40240" y="30955"/>
                        <a:pt x="31271" y="39924"/>
                        <a:pt x="20344" y="4005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DD8B1973-D019-4AB1-9964-3D24A719CE75}"/>
                </a:ext>
              </a:extLst>
            </p:cNvPr>
            <p:cNvSpPr txBox="1"/>
            <p:nvPr/>
          </p:nvSpPr>
          <p:spPr>
            <a:xfrm>
              <a:off x="4522408" y="3108573"/>
              <a:ext cx="879883" cy="20774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Cloud LUN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D91BE5D-212F-4986-A6D5-C32CBB2D7AD8}"/>
                </a:ext>
              </a:extLst>
            </p:cNvPr>
            <p:cNvGrpSpPr/>
            <p:nvPr/>
          </p:nvGrpSpPr>
          <p:grpSpPr>
            <a:xfrm>
              <a:off x="4585926" y="2558325"/>
              <a:ext cx="637446" cy="499602"/>
              <a:chOff x="6612338" y="3841845"/>
              <a:chExt cx="1023583" cy="696036"/>
            </a:xfrm>
            <a:solidFill>
              <a:srgbClr val="0070C0"/>
            </a:solidFill>
          </p:grpSpPr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D5EAF8B2-D606-41B1-A9B8-20C44D381353}"/>
                  </a:ext>
                </a:extLst>
              </p:cNvPr>
              <p:cNvSpPr/>
              <p:nvPr/>
            </p:nvSpPr>
            <p:spPr>
              <a:xfrm>
                <a:off x="6730153" y="4185314"/>
                <a:ext cx="877057" cy="168376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85777A8D-F91D-4963-A397-0F9C3DF62153}"/>
                  </a:ext>
                </a:extLst>
              </p:cNvPr>
              <p:cNvSpPr/>
              <p:nvPr/>
            </p:nvSpPr>
            <p:spPr>
              <a:xfrm>
                <a:off x="6844837" y="4408227"/>
                <a:ext cx="75696" cy="75692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55DB55D9-3DFE-4017-B884-1FFB136FE6B8}"/>
                  </a:ext>
                </a:extLst>
              </p:cNvPr>
              <p:cNvSpPr/>
              <p:nvPr/>
            </p:nvSpPr>
            <p:spPr>
              <a:xfrm flipH="1">
                <a:off x="6612338" y="3841845"/>
                <a:ext cx="754387" cy="409433"/>
              </a:xfrm>
              <a:custGeom>
                <a:avLst/>
                <a:gdLst>
                  <a:gd name="connsiteX0" fmla="*/ 460275 w 841660"/>
                  <a:gd name="connsiteY0" fmla="*/ 0 h 542595"/>
                  <a:gd name="connsiteX1" fmla="*/ 683491 w 841660"/>
                  <a:gd name="connsiteY1" fmla="*/ 207169 h 542595"/>
                  <a:gd name="connsiteX2" fmla="*/ 841660 w 841660"/>
                  <a:gd name="connsiteY2" fmla="*/ 374651 h 542595"/>
                  <a:gd name="connsiteX3" fmla="*/ 670697 w 841660"/>
                  <a:gd name="connsiteY3" fmla="*/ 542595 h 542595"/>
                  <a:gd name="connsiteX4" fmla="*/ 596375 w 841660"/>
                  <a:gd name="connsiteY4" fmla="*/ 542595 h 542595"/>
                  <a:gd name="connsiteX5" fmla="*/ 596375 w 841660"/>
                  <a:gd name="connsiteY5" fmla="*/ 516753 h 542595"/>
                  <a:gd name="connsiteX6" fmla="*/ 670697 w 841660"/>
                  <a:gd name="connsiteY6" fmla="*/ 516753 h 542595"/>
                  <a:gd name="connsiteX7" fmla="*/ 815354 w 841660"/>
                  <a:gd name="connsiteY7" fmla="*/ 374651 h 542595"/>
                  <a:gd name="connsiteX8" fmla="*/ 670697 w 841660"/>
                  <a:gd name="connsiteY8" fmla="*/ 232548 h 542595"/>
                  <a:gd name="connsiteX9" fmla="*/ 657544 w 841660"/>
                  <a:gd name="connsiteY9" fmla="*/ 232548 h 542595"/>
                  <a:gd name="connsiteX10" fmla="*/ 657544 w 841660"/>
                  <a:gd name="connsiteY10" fmla="*/ 219628 h 542595"/>
                  <a:gd name="connsiteX11" fmla="*/ 460275 w 841660"/>
                  <a:gd name="connsiteY11" fmla="*/ 25842 h 542595"/>
                  <a:gd name="connsiteX12" fmla="*/ 287651 w 841660"/>
                  <a:gd name="connsiteY12" fmla="*/ 122544 h 542595"/>
                  <a:gd name="connsiteX13" fmla="*/ 283913 w 841660"/>
                  <a:gd name="connsiteY13" fmla="*/ 129209 h 542595"/>
                  <a:gd name="connsiteX14" fmla="*/ 263006 w 841660"/>
                  <a:gd name="connsiteY14" fmla="*/ 129209 h 542595"/>
                  <a:gd name="connsiteX15" fmla="*/ 157809 w 841660"/>
                  <a:gd name="connsiteY15" fmla="*/ 232548 h 542595"/>
                  <a:gd name="connsiteX16" fmla="*/ 157809 w 841660"/>
                  <a:gd name="connsiteY16" fmla="*/ 245469 h 542595"/>
                  <a:gd name="connsiteX17" fmla="*/ 144656 w 841660"/>
                  <a:gd name="connsiteY17" fmla="*/ 245469 h 542595"/>
                  <a:gd name="connsiteX18" fmla="*/ 26306 w 841660"/>
                  <a:gd name="connsiteY18" fmla="*/ 374651 h 542595"/>
                  <a:gd name="connsiteX19" fmla="*/ 36794 w 841660"/>
                  <a:gd name="connsiteY19" fmla="*/ 425556 h 542595"/>
                  <a:gd name="connsiteX20" fmla="*/ 10491 w 841660"/>
                  <a:gd name="connsiteY20" fmla="*/ 425556 h 542595"/>
                  <a:gd name="connsiteX21" fmla="*/ 0 w 841660"/>
                  <a:gd name="connsiteY21" fmla="*/ 374651 h 542595"/>
                  <a:gd name="connsiteX22" fmla="*/ 131946 w 841660"/>
                  <a:gd name="connsiteY22" fmla="*/ 220144 h 542595"/>
                  <a:gd name="connsiteX23" fmla="*/ 263006 w 841660"/>
                  <a:gd name="connsiteY23" fmla="*/ 103340 h 542595"/>
                  <a:gd name="connsiteX24" fmla="*/ 268572 w 841660"/>
                  <a:gd name="connsiteY24" fmla="*/ 103340 h 542595"/>
                  <a:gd name="connsiteX25" fmla="*/ 460275 w 841660"/>
                  <a:gd name="connsiteY25" fmla="*/ 0 h 54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41660" h="542595">
                    <a:moveTo>
                      <a:pt x="460275" y="0"/>
                    </a:moveTo>
                    <a:cubicBezTo>
                      <a:pt x="579318" y="0"/>
                      <a:pt x="676900" y="91833"/>
                      <a:pt x="683491" y="207169"/>
                    </a:cubicBezTo>
                    <a:cubicBezTo>
                      <a:pt x="771796" y="213616"/>
                      <a:pt x="841660" y="286272"/>
                      <a:pt x="841660" y="374651"/>
                    </a:cubicBezTo>
                    <a:cubicBezTo>
                      <a:pt x="841660" y="467246"/>
                      <a:pt x="764985" y="542595"/>
                      <a:pt x="670697" y="542595"/>
                    </a:cubicBezTo>
                    <a:lnTo>
                      <a:pt x="596375" y="542595"/>
                    </a:lnTo>
                    <a:lnTo>
                      <a:pt x="596375" y="516753"/>
                    </a:lnTo>
                    <a:lnTo>
                      <a:pt x="670697" y="516753"/>
                    </a:lnTo>
                    <a:cubicBezTo>
                      <a:pt x="750447" y="516753"/>
                      <a:pt x="815354" y="452992"/>
                      <a:pt x="815354" y="374651"/>
                    </a:cubicBezTo>
                    <a:cubicBezTo>
                      <a:pt x="815354" y="296309"/>
                      <a:pt x="750475" y="232548"/>
                      <a:pt x="670697" y="232548"/>
                    </a:cubicBezTo>
                    <a:lnTo>
                      <a:pt x="657544" y="232548"/>
                    </a:lnTo>
                    <a:lnTo>
                      <a:pt x="657544" y="219628"/>
                    </a:lnTo>
                    <a:cubicBezTo>
                      <a:pt x="657544" y="112752"/>
                      <a:pt x="569045" y="25842"/>
                      <a:pt x="460275" y="25842"/>
                    </a:cubicBezTo>
                    <a:cubicBezTo>
                      <a:pt x="386341" y="25842"/>
                      <a:pt x="321822" y="61993"/>
                      <a:pt x="287651" y="122544"/>
                    </a:cubicBezTo>
                    <a:lnTo>
                      <a:pt x="283913" y="129209"/>
                    </a:lnTo>
                    <a:lnTo>
                      <a:pt x="263006" y="129209"/>
                    </a:lnTo>
                    <a:cubicBezTo>
                      <a:pt x="185444" y="129209"/>
                      <a:pt x="157809" y="182579"/>
                      <a:pt x="157809" y="232548"/>
                    </a:cubicBezTo>
                    <a:lnTo>
                      <a:pt x="157809" y="245469"/>
                    </a:lnTo>
                    <a:lnTo>
                      <a:pt x="144656" y="245469"/>
                    </a:lnTo>
                    <a:cubicBezTo>
                      <a:pt x="77201" y="245469"/>
                      <a:pt x="26306" y="300988"/>
                      <a:pt x="26306" y="374651"/>
                    </a:cubicBezTo>
                    <a:lnTo>
                      <a:pt x="36794" y="425556"/>
                    </a:lnTo>
                    <a:lnTo>
                      <a:pt x="10491" y="425556"/>
                    </a:lnTo>
                    <a:lnTo>
                      <a:pt x="0" y="374651"/>
                    </a:lnTo>
                    <a:cubicBezTo>
                      <a:pt x="0" y="290869"/>
                      <a:pt x="55880" y="226618"/>
                      <a:pt x="131946" y="220144"/>
                    </a:cubicBezTo>
                    <a:cubicBezTo>
                      <a:pt x="137124" y="148767"/>
                      <a:pt x="187411" y="103340"/>
                      <a:pt x="263006" y="103340"/>
                    </a:cubicBezTo>
                    <a:lnTo>
                      <a:pt x="268572" y="103340"/>
                    </a:lnTo>
                    <a:cubicBezTo>
                      <a:pt x="308281" y="38491"/>
                      <a:pt x="379363" y="0"/>
                      <a:pt x="460275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矩形: 圓角化同側角落 80">
                <a:extLst>
                  <a:ext uri="{FF2B5EF4-FFF2-40B4-BE49-F238E27FC236}">
                    <a16:creationId xmlns:a16="http://schemas.microsoft.com/office/drawing/2014/main" id="{6B734D30-7673-4F79-AC07-7F84DC926FB6}"/>
                  </a:ext>
                </a:extLst>
              </p:cNvPr>
              <p:cNvSpPr/>
              <p:nvPr/>
            </p:nvSpPr>
            <p:spPr>
              <a:xfrm>
                <a:off x="6707874" y="4360460"/>
                <a:ext cx="928047" cy="177421"/>
              </a:xfrm>
              <a:prstGeom prst="round2Same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矩形: 圓角 81">
                <a:extLst>
                  <a:ext uri="{FF2B5EF4-FFF2-40B4-BE49-F238E27FC236}">
                    <a16:creationId xmlns:a16="http://schemas.microsoft.com/office/drawing/2014/main" id="{FE763815-BE24-4B5A-BF05-9BBC9CA1D164}"/>
                  </a:ext>
                </a:extLst>
              </p:cNvPr>
              <p:cNvSpPr/>
              <p:nvPr/>
            </p:nvSpPr>
            <p:spPr>
              <a:xfrm>
                <a:off x="7327167" y="4427815"/>
                <a:ext cx="211760" cy="53060"/>
              </a:xfrm>
              <a:prstGeom prst="round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6A361E72-341B-405D-A7C1-052ED382C10E}"/>
                </a:ext>
              </a:extLst>
            </p:cNvPr>
            <p:cNvSpPr txBox="1"/>
            <p:nvPr/>
          </p:nvSpPr>
          <p:spPr>
            <a:xfrm>
              <a:off x="4635286" y="2319786"/>
              <a:ext cx="69510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Target</a:t>
              </a:r>
            </a:p>
          </p:txBody>
        </p: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387ABC3B-EDFC-47D2-BF74-AD648D9522EB}"/>
                </a:ext>
              </a:extLst>
            </p:cNvPr>
            <p:cNvGrpSpPr/>
            <p:nvPr/>
          </p:nvGrpSpPr>
          <p:grpSpPr>
            <a:xfrm>
              <a:off x="1699678" y="2742841"/>
              <a:ext cx="597278" cy="853948"/>
              <a:chOff x="4912659" y="5508327"/>
              <a:chExt cx="905540" cy="1215201"/>
            </a:xfrm>
            <a:solidFill>
              <a:srgbClr val="0070C0"/>
            </a:solidFill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6813679D-1A2F-4499-B0C0-DD87C95DADDC}"/>
                  </a:ext>
                </a:extLst>
              </p:cNvPr>
              <p:cNvSpPr/>
              <p:nvPr/>
            </p:nvSpPr>
            <p:spPr>
              <a:xfrm>
                <a:off x="4937913" y="5508327"/>
                <a:ext cx="870633" cy="110304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B206631E-41E8-4CE5-B280-5E8B98F37EF0}"/>
                  </a:ext>
                </a:extLst>
              </p:cNvPr>
              <p:cNvSpPr/>
              <p:nvPr/>
            </p:nvSpPr>
            <p:spPr>
              <a:xfrm>
                <a:off x="5048040" y="5726315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矩形: 圓角 86">
                <a:extLst>
                  <a:ext uri="{FF2B5EF4-FFF2-40B4-BE49-F238E27FC236}">
                    <a16:creationId xmlns:a16="http://schemas.microsoft.com/office/drawing/2014/main" id="{71EA974F-2860-4CF3-90AA-F037742CD0F5}"/>
                  </a:ext>
                </a:extLst>
              </p:cNvPr>
              <p:cNvSpPr/>
              <p:nvPr/>
            </p:nvSpPr>
            <p:spPr>
              <a:xfrm>
                <a:off x="5511079" y="5715000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99335B8E-FAEE-44C5-A149-546BEBAD36E8}"/>
                  </a:ext>
                </a:extLst>
              </p:cNvPr>
              <p:cNvSpPr/>
              <p:nvPr/>
            </p:nvSpPr>
            <p:spPr>
              <a:xfrm>
                <a:off x="5048040" y="5976528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矩形: 圓角化同側角落 88">
                <a:extLst>
                  <a:ext uri="{FF2B5EF4-FFF2-40B4-BE49-F238E27FC236}">
                    <a16:creationId xmlns:a16="http://schemas.microsoft.com/office/drawing/2014/main" id="{8F7A24F5-3D2A-4597-8372-8DCDB8461CF6}"/>
                  </a:ext>
                </a:extLst>
              </p:cNvPr>
              <p:cNvSpPr/>
              <p:nvPr/>
            </p:nvSpPr>
            <p:spPr>
              <a:xfrm flipV="1">
                <a:off x="4922535" y="5623858"/>
                <a:ext cx="895664" cy="1099670"/>
              </a:xfrm>
              <a:prstGeom prst="round2SameRect">
                <a:avLst>
                  <a:gd name="adj1" fmla="val 8603"/>
                  <a:gd name="adj2" fmla="val 0"/>
                </a:avLst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矩形: 圓角 89">
                <a:extLst>
                  <a:ext uri="{FF2B5EF4-FFF2-40B4-BE49-F238E27FC236}">
                    <a16:creationId xmlns:a16="http://schemas.microsoft.com/office/drawing/2014/main" id="{7CCF3946-C9D8-48C1-80F5-4D20365F2789}"/>
                  </a:ext>
                </a:extLst>
              </p:cNvPr>
              <p:cNvSpPr/>
              <p:nvPr/>
            </p:nvSpPr>
            <p:spPr>
              <a:xfrm>
                <a:off x="5511079" y="5997651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F3412699-9220-4E79-8FBF-692BCE7A7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136906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582273B3-1AB4-44B6-9938-094663EA0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659" y="5886822"/>
                <a:ext cx="883823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163CA3CD-281B-4003-8FFB-92FA14DA7BF0}"/>
                  </a:ext>
                </a:extLst>
              </p:cNvPr>
              <p:cNvSpPr/>
              <p:nvPr/>
            </p:nvSpPr>
            <p:spPr>
              <a:xfrm>
                <a:off x="5048040" y="6233516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矩形: 圓角 93">
                <a:extLst>
                  <a:ext uri="{FF2B5EF4-FFF2-40B4-BE49-F238E27FC236}">
                    <a16:creationId xmlns:a16="http://schemas.microsoft.com/office/drawing/2014/main" id="{C13F076F-E51B-4F15-BA9B-049DEB386D71}"/>
                  </a:ext>
                </a:extLst>
              </p:cNvPr>
              <p:cNvSpPr/>
              <p:nvPr/>
            </p:nvSpPr>
            <p:spPr>
              <a:xfrm>
                <a:off x="5511079" y="6254639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586FEC30-2223-420D-AA37-0B9EB69AF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393894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44CEBF46-6515-42BD-BA49-F54FE5F08DE0}"/>
                </a:ext>
              </a:extLst>
            </p:cNvPr>
            <p:cNvSpPr txBox="1"/>
            <p:nvPr/>
          </p:nvSpPr>
          <p:spPr>
            <a:xfrm>
              <a:off x="1457858" y="3590704"/>
              <a:ext cx="1059747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Application </a:t>
              </a: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Server</a:t>
              </a:r>
            </a:p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箭號: 左-右雙向 96">
              <a:extLst>
                <a:ext uri="{FF2B5EF4-FFF2-40B4-BE49-F238E27FC236}">
                  <a16:creationId xmlns:a16="http://schemas.microsoft.com/office/drawing/2014/main" id="{A7F6B35B-0551-49C3-85A8-181CF5599D43}"/>
                </a:ext>
              </a:extLst>
            </p:cNvPr>
            <p:cNvSpPr/>
            <p:nvPr/>
          </p:nvSpPr>
          <p:spPr>
            <a:xfrm>
              <a:off x="2496011" y="296485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28E47DF3-A54D-447E-B495-159050EC8822}"/>
                </a:ext>
              </a:extLst>
            </p:cNvPr>
            <p:cNvSpPr txBox="1"/>
            <p:nvPr/>
          </p:nvSpPr>
          <p:spPr>
            <a:xfrm>
              <a:off x="2296407" y="3109672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99" name="箭號: 左-右雙向 98">
              <a:extLst>
                <a:ext uri="{FF2B5EF4-FFF2-40B4-BE49-F238E27FC236}">
                  <a16:creationId xmlns:a16="http://schemas.microsoft.com/office/drawing/2014/main" id="{76AF7357-9914-43CB-8ABD-0230B1590106}"/>
                </a:ext>
              </a:extLst>
            </p:cNvPr>
            <p:cNvSpPr/>
            <p:nvPr/>
          </p:nvSpPr>
          <p:spPr>
            <a:xfrm>
              <a:off x="1878645" y="4291813"/>
              <a:ext cx="2257210" cy="117228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DF136E77-40F6-4884-BC26-282274D251E5}"/>
                </a:ext>
              </a:extLst>
            </p:cNvPr>
            <p:cNvSpPr txBox="1"/>
            <p:nvPr/>
          </p:nvSpPr>
          <p:spPr>
            <a:xfrm>
              <a:off x="2538307" y="4388495"/>
              <a:ext cx="1610716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SMB/NFS/AFP/</a:t>
              </a:r>
              <a:endParaRPr lang="en-US" altLang="zh-TW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FTP/WebDAV</a:t>
              </a:r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4A8C5397-E154-4C1D-A66B-3E346CCE75D0}"/>
                </a:ext>
              </a:extLst>
            </p:cNvPr>
            <p:cNvSpPr txBox="1"/>
            <p:nvPr/>
          </p:nvSpPr>
          <p:spPr>
            <a:xfrm>
              <a:off x="3186967" y="3115036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DACE684E-6EF6-4592-B2F1-0F29F8139B4E}"/>
                </a:ext>
              </a:extLst>
            </p:cNvPr>
            <p:cNvSpPr txBox="1"/>
            <p:nvPr/>
          </p:nvSpPr>
          <p:spPr>
            <a:xfrm>
              <a:off x="539983" y="3481370"/>
              <a:ext cx="70069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Client</a:t>
              </a:r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箭號: 左-右雙向 102">
              <a:extLst>
                <a:ext uri="{FF2B5EF4-FFF2-40B4-BE49-F238E27FC236}">
                  <a16:creationId xmlns:a16="http://schemas.microsoft.com/office/drawing/2014/main" id="{19772F81-134D-42AF-B149-7AFA8CA0B9CD}"/>
                </a:ext>
              </a:extLst>
            </p:cNvPr>
            <p:cNvSpPr/>
            <p:nvPr/>
          </p:nvSpPr>
          <p:spPr>
            <a:xfrm>
              <a:off x="1185034" y="3128303"/>
              <a:ext cx="469487" cy="122203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4" name="群組 103">
              <a:extLst>
                <a:ext uri="{FF2B5EF4-FFF2-40B4-BE49-F238E27FC236}">
                  <a16:creationId xmlns:a16="http://schemas.microsoft.com/office/drawing/2014/main" id="{20356C10-92F1-45AD-970E-D7E0ADB6B634}"/>
                </a:ext>
              </a:extLst>
            </p:cNvPr>
            <p:cNvGrpSpPr/>
            <p:nvPr/>
          </p:nvGrpSpPr>
          <p:grpSpPr>
            <a:xfrm>
              <a:off x="1575177" y="1825283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41AD3971-C8DC-43F3-B89A-AAA5341CBC3D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AF47F711-4AE4-4172-854A-C956752F2A6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7" name="群組 106">
              <a:extLst>
                <a:ext uri="{FF2B5EF4-FFF2-40B4-BE49-F238E27FC236}">
                  <a16:creationId xmlns:a16="http://schemas.microsoft.com/office/drawing/2014/main" id="{B15CA9CA-5CC0-46AE-87C5-8322664E1FCC}"/>
                </a:ext>
              </a:extLst>
            </p:cNvPr>
            <p:cNvGrpSpPr/>
            <p:nvPr/>
          </p:nvGrpSpPr>
          <p:grpSpPr>
            <a:xfrm>
              <a:off x="383684" y="2868642"/>
              <a:ext cx="789791" cy="573797"/>
              <a:chOff x="4219147" y="3532915"/>
              <a:chExt cx="1243059" cy="854781"/>
            </a:xfrm>
            <a:solidFill>
              <a:srgbClr val="0070C0"/>
            </a:solidFill>
          </p:grpSpPr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9D80EF5A-A6EF-4661-A44F-B24B1E620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66831" y="3532915"/>
                <a:ext cx="1095375" cy="84772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8A63BDDA-0771-4048-8ED7-B2A05AB6C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219147" y="3971490"/>
                <a:ext cx="462454" cy="416206"/>
              </a:xfrm>
              <a:prstGeom prst="rect">
                <a:avLst/>
              </a:prstGeom>
            </p:spPr>
          </p:pic>
        </p:grp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2CFE8AF-09AF-45DC-99B6-A8EFCD1C1851}"/>
                </a:ext>
              </a:extLst>
            </p:cNvPr>
            <p:cNvSpPr/>
            <p:nvPr/>
          </p:nvSpPr>
          <p:spPr>
            <a:xfrm>
              <a:off x="7554765" y="2681331"/>
              <a:ext cx="72327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雲端物件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儲存空間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A4FABC70-6EB5-48E3-A742-6CDCCAFE134E}"/>
                </a:ext>
              </a:extLst>
            </p:cNvPr>
            <p:cNvGrpSpPr/>
            <p:nvPr/>
          </p:nvGrpSpPr>
          <p:grpSpPr>
            <a:xfrm>
              <a:off x="7361471" y="3231376"/>
              <a:ext cx="1087499" cy="758790"/>
              <a:chOff x="6134382" y="1540701"/>
              <a:chExt cx="4347102" cy="3033140"/>
            </a:xfrm>
          </p:grpSpPr>
          <p:grpSp>
            <p:nvGrpSpPr>
              <p:cNvPr id="112" name="群組 111">
                <a:extLst>
                  <a:ext uri="{FF2B5EF4-FFF2-40B4-BE49-F238E27FC236}">
                    <a16:creationId xmlns:a16="http://schemas.microsoft.com/office/drawing/2014/main" id="{2AABE686-FEBF-45CF-AF3E-3F1984825D7F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</p:grpSpPr>
            <p:pic>
              <p:nvPicPr>
                <p:cNvPr id="116" name="圖形 115">
                  <a:extLst>
                    <a:ext uri="{FF2B5EF4-FFF2-40B4-BE49-F238E27FC236}">
                      <a16:creationId xmlns:a16="http://schemas.microsoft.com/office/drawing/2014/main" id="{4DF2036C-9D66-442B-971D-124CC2306D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1E3F8B9B-153C-4A33-9DAF-3C036FC10B06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12DA04C7-8155-4130-8EE3-96D5D01B5C84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71A129DA-BCD2-4AC4-AA6F-92DD16CAD0E3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20" name="群組 119">
                  <a:extLst>
                    <a:ext uri="{FF2B5EF4-FFF2-40B4-BE49-F238E27FC236}">
                      <a16:creationId xmlns:a16="http://schemas.microsoft.com/office/drawing/2014/main" id="{FAFB622F-FD16-40BA-9D14-749591705131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128" name="手繪多邊形: 圖案 127">
                    <a:extLst>
                      <a:ext uri="{FF2B5EF4-FFF2-40B4-BE49-F238E27FC236}">
                        <a16:creationId xmlns:a16="http://schemas.microsoft.com/office/drawing/2014/main" id="{BA90075B-5E3D-439F-8110-3B581D814500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手繪多邊形: 圖案 128">
                    <a:extLst>
                      <a:ext uri="{FF2B5EF4-FFF2-40B4-BE49-F238E27FC236}">
                        <a16:creationId xmlns:a16="http://schemas.microsoft.com/office/drawing/2014/main" id="{4DE56672-0D7E-4835-9842-C215382FBE1E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手繪多邊形: 圖案 129">
                    <a:extLst>
                      <a:ext uri="{FF2B5EF4-FFF2-40B4-BE49-F238E27FC236}">
                        <a16:creationId xmlns:a16="http://schemas.microsoft.com/office/drawing/2014/main" id="{E7EECDA9-A1F2-49F7-995E-FFB67D6B25B5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手繪多邊形: 圖案 130">
                    <a:extLst>
                      <a:ext uri="{FF2B5EF4-FFF2-40B4-BE49-F238E27FC236}">
                        <a16:creationId xmlns:a16="http://schemas.microsoft.com/office/drawing/2014/main" id="{5AB3E2AB-0657-43C1-B180-ACCB45859520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手繪多邊形: 圖案 131">
                    <a:extLst>
                      <a:ext uri="{FF2B5EF4-FFF2-40B4-BE49-F238E27FC236}">
                        <a16:creationId xmlns:a16="http://schemas.microsoft.com/office/drawing/2014/main" id="{CF68CB94-ED22-4C8E-BDA6-A09D425416C7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手繪多邊形: 圖案 132">
                    <a:extLst>
                      <a:ext uri="{FF2B5EF4-FFF2-40B4-BE49-F238E27FC236}">
                        <a16:creationId xmlns:a16="http://schemas.microsoft.com/office/drawing/2014/main" id="{2D6C7466-263F-460F-8A11-BE3B7E59667E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1" name="群組 120">
                  <a:extLst>
                    <a:ext uri="{FF2B5EF4-FFF2-40B4-BE49-F238E27FC236}">
                      <a16:creationId xmlns:a16="http://schemas.microsoft.com/office/drawing/2014/main" id="{EA9FE858-176D-4F7C-B36A-8373CC7FEE3C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122" name="手繪多邊形: 圖案 121">
                    <a:extLst>
                      <a:ext uri="{FF2B5EF4-FFF2-40B4-BE49-F238E27FC236}">
                        <a16:creationId xmlns:a16="http://schemas.microsoft.com/office/drawing/2014/main" id="{571596EE-A165-4B30-A5A9-10DEC7D8A421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手繪多邊形: 圖案 122">
                    <a:extLst>
                      <a:ext uri="{FF2B5EF4-FFF2-40B4-BE49-F238E27FC236}">
                        <a16:creationId xmlns:a16="http://schemas.microsoft.com/office/drawing/2014/main" id="{EF95184F-82A8-4A66-94B6-55283C22AFD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手繪多邊形: 圖案 123">
                    <a:extLst>
                      <a:ext uri="{FF2B5EF4-FFF2-40B4-BE49-F238E27FC236}">
                        <a16:creationId xmlns:a16="http://schemas.microsoft.com/office/drawing/2014/main" id="{2B9C0C2A-7BB4-4645-B1F8-266560FB38E7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手繪多邊形: 圖案 124">
                    <a:extLst>
                      <a:ext uri="{FF2B5EF4-FFF2-40B4-BE49-F238E27FC236}">
                        <a16:creationId xmlns:a16="http://schemas.microsoft.com/office/drawing/2014/main" id="{C451364F-2A2E-4FF5-8061-98294CF97CF5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手繪多邊形: 圖案 125">
                    <a:extLst>
                      <a:ext uri="{FF2B5EF4-FFF2-40B4-BE49-F238E27FC236}">
                        <a16:creationId xmlns:a16="http://schemas.microsoft.com/office/drawing/2014/main" id="{5A5EE5FB-9F76-4BCC-8C99-D9AE7AF1A148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手繪多邊形: 圖案 126">
                    <a:extLst>
                      <a:ext uri="{FF2B5EF4-FFF2-40B4-BE49-F238E27FC236}">
                        <a16:creationId xmlns:a16="http://schemas.microsoft.com/office/drawing/2014/main" id="{1C0F1E23-FA43-420E-9025-40AB1E722E92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214C44FE-B0D2-49B6-AEFD-973540790E37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BB491C29-03F6-4585-ACC3-B55775E1F282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7629681A-CDC5-43BB-920B-FB322B823B16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4" name="圖形 211">
              <a:extLst>
                <a:ext uri="{FF2B5EF4-FFF2-40B4-BE49-F238E27FC236}">
                  <a16:creationId xmlns:a16="http://schemas.microsoft.com/office/drawing/2014/main" id="{AFCE338B-F2BF-482E-9EFD-26A732A28E57}"/>
                </a:ext>
              </a:extLst>
            </p:cNvPr>
            <p:cNvGrpSpPr/>
            <p:nvPr/>
          </p:nvGrpSpPr>
          <p:grpSpPr>
            <a:xfrm>
              <a:off x="7677739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A4571FD9-43F3-4AE9-876B-26ABDF918C3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1E4A566E-0293-4493-AC0F-4CA2E0BB0E7A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A4FA5D66-CFDF-478D-A106-ED6B1BACF7DE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8" name="文字方塊 352">
              <a:extLst>
                <a:ext uri="{FF2B5EF4-FFF2-40B4-BE49-F238E27FC236}">
                  <a16:creationId xmlns:a16="http://schemas.microsoft.com/office/drawing/2014/main" id="{A1A6E710-65E7-4C48-BC38-6415A684D41B}"/>
                </a:ext>
              </a:extLst>
            </p:cNvPr>
            <p:cNvSpPr txBox="1"/>
            <p:nvPr/>
          </p:nvSpPr>
          <p:spPr>
            <a:xfrm>
              <a:off x="2410701" y="1919356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139" name="箭號: 左-右雙向 351">
              <a:extLst>
                <a:ext uri="{FF2B5EF4-FFF2-40B4-BE49-F238E27FC236}">
                  <a16:creationId xmlns:a16="http://schemas.microsoft.com/office/drawing/2014/main" id="{C9BB2E58-73DF-4A72-90D5-60F9A56BC5C4}"/>
                </a:ext>
              </a:extLst>
            </p:cNvPr>
            <p:cNvSpPr/>
            <p:nvPr/>
          </p:nvSpPr>
          <p:spPr>
            <a:xfrm>
              <a:off x="2474552" y="222834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文字方塊 359">
              <a:extLst>
                <a:ext uri="{FF2B5EF4-FFF2-40B4-BE49-F238E27FC236}">
                  <a16:creationId xmlns:a16="http://schemas.microsoft.com/office/drawing/2014/main" id="{7FF0D201-39A6-4E83-B2FD-18C6DFED5F9F}"/>
                </a:ext>
              </a:extLst>
            </p:cNvPr>
            <p:cNvSpPr txBox="1"/>
            <p:nvPr/>
          </p:nvSpPr>
          <p:spPr>
            <a:xfrm>
              <a:off x="3172165" y="2345234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pic>
          <p:nvPicPr>
            <p:cNvPr id="141" name="圖片 140">
              <a:extLst>
                <a:ext uri="{FF2B5EF4-FFF2-40B4-BE49-F238E27FC236}">
                  <a16:creationId xmlns:a16="http://schemas.microsoft.com/office/drawing/2014/main" id="{F76CC127-6E26-4119-87DE-54FD1744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8086" y="1593268"/>
              <a:ext cx="822564" cy="822562"/>
            </a:xfrm>
            <a:prstGeom prst="roundRect">
              <a:avLst>
                <a:gd name="adj" fmla="val 23763"/>
              </a:avLst>
            </a:prstGeom>
            <a:ln w="28575">
              <a:noFill/>
            </a:ln>
            <a:effectLst/>
          </p:spPr>
        </p:pic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E7B53EA4-6BEF-4072-BAB4-26206B55F0D3}"/>
                </a:ext>
              </a:extLst>
            </p:cNvPr>
            <p:cNvGrpSpPr/>
            <p:nvPr/>
          </p:nvGrpSpPr>
          <p:grpSpPr>
            <a:xfrm>
              <a:off x="7434104" y="4275580"/>
              <a:ext cx="1055417" cy="400410"/>
              <a:chOff x="7884633" y="5312644"/>
              <a:chExt cx="1407224" cy="533876"/>
            </a:xfrm>
          </p:grpSpPr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D6B73DE1-2C94-4377-B104-778AFD8A86E9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4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050" b="1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144" name="圖形 152">
                <a:extLst>
                  <a:ext uri="{FF2B5EF4-FFF2-40B4-BE49-F238E27FC236}">
                    <a16:creationId xmlns:a16="http://schemas.microsoft.com/office/drawing/2014/main" id="{121E780F-503C-4BC2-8A8B-C1BA890C8F24}"/>
                  </a:ext>
                </a:extLst>
              </p:cNvPr>
              <p:cNvGrpSpPr/>
              <p:nvPr/>
            </p:nvGrpSpPr>
            <p:grpSpPr>
              <a:xfrm flipH="1">
                <a:off x="7884633" y="5312644"/>
                <a:ext cx="412922" cy="531799"/>
                <a:chOff x="9272428" y="5069210"/>
                <a:chExt cx="458537" cy="590550"/>
              </a:xfrm>
            </p:grpSpPr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02D2D9D3-0507-44D9-9037-8448FE49EF9A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FF82A195-AC8C-4339-9A73-93437597A774}"/>
                    </a:ext>
                  </a:extLst>
                </p:cNvPr>
                <p:cNvSpPr/>
                <p:nvPr/>
              </p:nvSpPr>
              <p:spPr>
                <a:xfrm>
                  <a:off x="9272428" y="5069210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004E198D-6A10-4961-9F39-F589800C6FCD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8AE13F39-7516-4B51-8188-FD2E5B44D4FA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269BCC4B-CC43-4578-850A-796069359520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C7C03AB6-DFD8-40CE-A705-8176ECF27480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520A6222-57F5-4425-9BC6-60989AC0E2D4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A0A53A04-23AE-4501-8318-3479561AC7A9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B935AEC6-D59D-4B3D-8785-45DFBA332C05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F28C546E-97E0-4C67-9635-F5EF1470C724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38F301D5-943D-4E01-9FF0-CCB65B37541B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A44C072A-28C0-4B4B-8111-3E32B74EE341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35D1877C-28C4-469C-A6D9-1407E2EB7294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12146DB7-EF07-4D3E-93B8-43CBC1F05E57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23110EA6-4206-4F64-AB25-2B9FBDEEE49F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48165BE0-B5A2-4E3F-94DB-658B146901E4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E52FE477-01FF-45E8-A5A6-5093BBA509DE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68481F33-6376-47BB-9B99-72C0ABD7710A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D5FE63B7-34E2-4E98-AEB7-5F116958872C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C195C08-92FA-409D-B8C1-67DA0E09633D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F6B2D619-EEEB-42EB-A97A-4C8FDD7FED3D}"/>
                  </a:ext>
                </a:extLst>
              </p:cNvPr>
              <p:cNvSpPr/>
              <p:nvPr/>
            </p:nvSpPr>
            <p:spPr>
              <a:xfrm flipH="1">
                <a:off x="8575633" y="5523236"/>
                <a:ext cx="67416" cy="60042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F35460B9-9500-4274-A3A9-7663CAD22259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2" cy="60042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5D4A04D5-DF86-447A-8C04-77FD34A2A579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E9864F65-C76E-42A4-B769-090F7BCCD2E4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9" name="圖形 211">
              <a:extLst>
                <a:ext uri="{FF2B5EF4-FFF2-40B4-BE49-F238E27FC236}">
                  <a16:creationId xmlns:a16="http://schemas.microsoft.com/office/drawing/2014/main" id="{5A94323C-0A88-48A8-8578-74C26869F8DF}"/>
                </a:ext>
              </a:extLst>
            </p:cNvPr>
            <p:cNvGrpSpPr/>
            <p:nvPr/>
          </p:nvGrpSpPr>
          <p:grpSpPr>
            <a:xfrm>
              <a:off x="7898677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6FABAD6C-1D5A-40D2-95BC-8F18E40B3AD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F373872B-A05F-4EE2-AECA-76D49A688DAF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3EBFA547-3F1C-494A-A26A-46B8D2E1E550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E1AC9B07-795D-4375-9EA6-4A1C8D83721F}"/>
                </a:ext>
              </a:extLst>
            </p:cNvPr>
            <p:cNvSpPr txBox="1"/>
            <p:nvPr/>
          </p:nvSpPr>
          <p:spPr>
            <a:xfrm>
              <a:off x="1579952" y="2371834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4" name="圖形 173">
              <a:extLst>
                <a:ext uri="{FF2B5EF4-FFF2-40B4-BE49-F238E27FC236}">
                  <a16:creationId xmlns:a16="http://schemas.microsoft.com/office/drawing/2014/main" id="{3B24DEE1-FD8C-4644-AE45-2C7D0FE1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22517" y="2092382"/>
              <a:ext cx="293825" cy="279391"/>
            </a:xfrm>
            <a:prstGeom prst="rect">
              <a:avLst/>
            </a:prstGeom>
          </p:spPr>
        </p:pic>
        <p:grpSp>
          <p:nvGrpSpPr>
            <p:cNvPr id="175" name="群組 174">
              <a:extLst>
                <a:ext uri="{FF2B5EF4-FFF2-40B4-BE49-F238E27FC236}">
                  <a16:creationId xmlns:a16="http://schemas.microsoft.com/office/drawing/2014/main" id="{DFD8DE40-12F7-4362-9849-6EDB2747DD5A}"/>
                </a:ext>
              </a:extLst>
            </p:cNvPr>
            <p:cNvGrpSpPr/>
            <p:nvPr/>
          </p:nvGrpSpPr>
          <p:grpSpPr>
            <a:xfrm>
              <a:off x="1012950" y="4090495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CF4866A1-A3DD-48C3-93B5-9194C7203814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8A6B4D0-0885-4025-99E5-710B3CD11A22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8" name="文字方塊 177">
              <a:extLst>
                <a:ext uri="{FF2B5EF4-FFF2-40B4-BE49-F238E27FC236}">
                  <a16:creationId xmlns:a16="http://schemas.microsoft.com/office/drawing/2014/main" id="{3BD3E27B-ABB0-46A7-9854-825272508055}"/>
                </a:ext>
              </a:extLst>
            </p:cNvPr>
            <p:cNvSpPr txBox="1"/>
            <p:nvPr/>
          </p:nvSpPr>
          <p:spPr>
            <a:xfrm>
              <a:off x="1017725" y="4637045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9" name="圖形 178">
              <a:extLst>
                <a:ext uri="{FF2B5EF4-FFF2-40B4-BE49-F238E27FC236}">
                  <a16:creationId xmlns:a16="http://schemas.microsoft.com/office/drawing/2014/main" id="{FC9B3318-9C92-445A-80B3-589B421B8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0289" y="4357594"/>
              <a:ext cx="293825" cy="279391"/>
            </a:xfrm>
            <a:prstGeom prst="rect">
              <a:avLst/>
            </a:prstGeom>
          </p:spPr>
        </p:pic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F0732400-6E99-4237-81EF-0ED9E097B3BB}"/>
                </a:ext>
              </a:extLst>
            </p:cNvPr>
            <p:cNvSpPr txBox="1"/>
            <p:nvPr/>
          </p:nvSpPr>
          <p:spPr>
            <a:xfrm>
              <a:off x="6338918" y="4394584"/>
              <a:ext cx="48888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zh-TW" altLang="en-US" sz="1050" b="1" kern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pic>
          <p:nvPicPr>
            <p:cNvPr id="181" name="圖片 180">
              <a:extLst>
                <a:ext uri="{FF2B5EF4-FFF2-40B4-BE49-F238E27FC236}">
                  <a16:creationId xmlns:a16="http://schemas.microsoft.com/office/drawing/2014/main" id="{9124C61D-157A-451B-AC4B-E482494D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179" y="3319830"/>
              <a:ext cx="2025423" cy="494204"/>
            </a:xfrm>
            <a:prstGeom prst="rect">
              <a:avLst/>
            </a:prstGeom>
          </p:spPr>
        </p:pic>
      </p:grpSp>
      <p:grpSp>
        <p:nvGrpSpPr>
          <p:cNvPr id="182" name="群組 181">
            <a:extLst>
              <a:ext uri="{FF2B5EF4-FFF2-40B4-BE49-F238E27FC236}">
                <a16:creationId xmlns:a16="http://schemas.microsoft.com/office/drawing/2014/main" id="{6B5C3B04-1DF6-FE04-D63B-93D8AA4F036D}"/>
              </a:ext>
            </a:extLst>
          </p:cNvPr>
          <p:cNvGrpSpPr/>
          <p:nvPr/>
        </p:nvGrpSpPr>
        <p:grpSpPr>
          <a:xfrm>
            <a:off x="4496017" y="3696567"/>
            <a:ext cx="1584533" cy="307894"/>
            <a:chOff x="5066413" y="5484936"/>
            <a:chExt cx="3573342" cy="694343"/>
          </a:xfrm>
        </p:grpSpPr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9BE29F34-6DAA-6BAC-615D-3594D8EC5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6200000">
              <a:off x="5637971" y="5117854"/>
              <a:ext cx="358493" cy="1501609"/>
            </a:xfrm>
            <a:prstGeom prst="rect">
              <a:avLst/>
            </a:prstGeom>
          </p:spPr>
        </p:pic>
        <p:pic>
          <p:nvPicPr>
            <p:cNvPr id="184" name="圖形 183">
              <a:extLst>
                <a:ext uri="{FF2B5EF4-FFF2-40B4-BE49-F238E27FC236}">
                  <a16:creationId xmlns:a16="http://schemas.microsoft.com/office/drawing/2014/main" id="{56E9242E-75E0-B36F-8AEE-8623AC746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7709704" y="5117856"/>
              <a:ext cx="358493" cy="1501609"/>
            </a:xfrm>
            <a:prstGeom prst="rect">
              <a:avLst/>
            </a:prstGeom>
          </p:spPr>
        </p:pic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C37EAF47-ABBD-2CAF-A027-763C782C3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00174" y="5484936"/>
              <a:ext cx="838000" cy="694343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FAD8EFCA-73C6-3D9C-D6DA-4A0F8930C04D}"/>
              </a:ext>
            </a:extLst>
          </p:cNvPr>
          <p:cNvGrpSpPr/>
          <p:nvPr/>
        </p:nvGrpSpPr>
        <p:grpSpPr>
          <a:xfrm>
            <a:off x="6262499" y="2654938"/>
            <a:ext cx="2143653" cy="1694715"/>
            <a:chOff x="5744407" y="2178350"/>
            <a:chExt cx="3227053" cy="2551222"/>
          </a:xfrm>
        </p:grpSpPr>
        <p:pic>
          <p:nvPicPr>
            <p:cNvPr id="186" name="圖片 185" descr="一張含有 監視器, 室內, 電腦, 坐 的圖片&#10;&#10;自動產生的描述">
              <a:extLst>
                <a:ext uri="{FF2B5EF4-FFF2-40B4-BE49-F238E27FC236}">
                  <a16:creationId xmlns:a16="http://schemas.microsoft.com/office/drawing/2014/main" id="{1E07A874-66C6-2DB8-3DB5-6126DE73E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" b="-1236"/>
            <a:stretch/>
          </p:blipFill>
          <p:spPr>
            <a:xfrm>
              <a:off x="5744407" y="2178350"/>
              <a:ext cx="3227053" cy="2551222"/>
            </a:xfrm>
            <a:prstGeom prst="rect">
              <a:avLst/>
            </a:prstGeom>
          </p:spPr>
        </p:pic>
        <p:pic>
          <p:nvPicPr>
            <p:cNvPr id="188" name="圖片 187">
              <a:extLst>
                <a:ext uri="{FF2B5EF4-FFF2-40B4-BE49-F238E27FC236}">
                  <a16:creationId xmlns:a16="http://schemas.microsoft.com/office/drawing/2014/main" id="{600CE5DF-7F1A-C4C8-19CA-46486F0EB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5452" y="2329655"/>
              <a:ext cx="2882982" cy="1669801"/>
            </a:xfrm>
            <a:prstGeom prst="rect">
              <a:avLst/>
            </a:prstGeom>
          </p:spPr>
        </p:pic>
      </p:grp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B0A9CE9E-614E-F276-245D-3924237AB920}"/>
              </a:ext>
            </a:extLst>
          </p:cNvPr>
          <p:cNvSpPr txBox="1"/>
          <p:nvPr/>
        </p:nvSpPr>
        <p:spPr>
          <a:xfrm>
            <a:off x="6497053" y="4292869"/>
            <a:ext cx="2015503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zh-TW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endParaRPr lang="zh-TW" altLang="en-US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90" name="圖片 189">
            <a:extLst>
              <a:ext uri="{FF2B5EF4-FFF2-40B4-BE49-F238E27FC236}">
                <a16:creationId xmlns:a16="http://schemas.microsoft.com/office/drawing/2014/main" id="{F28F69B3-80F0-596C-B435-81F38F5BB326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264" y="2409909"/>
            <a:ext cx="882650" cy="88265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pSp>
        <p:nvGrpSpPr>
          <p:cNvPr id="204" name="群組 203">
            <a:extLst>
              <a:ext uri="{FF2B5EF4-FFF2-40B4-BE49-F238E27FC236}">
                <a16:creationId xmlns:a16="http://schemas.microsoft.com/office/drawing/2014/main" id="{0BBF811B-92C2-F5AA-373B-1DE61715209E}"/>
              </a:ext>
            </a:extLst>
          </p:cNvPr>
          <p:cNvGrpSpPr/>
          <p:nvPr/>
        </p:nvGrpSpPr>
        <p:grpSpPr>
          <a:xfrm>
            <a:off x="137842" y="2885477"/>
            <a:ext cx="2370021" cy="1777340"/>
            <a:chOff x="1065558" y="3527348"/>
            <a:chExt cx="4081276" cy="3060654"/>
          </a:xfrm>
        </p:grpSpPr>
        <p:pic>
          <p:nvPicPr>
            <p:cNvPr id="205" name="圖片 204">
              <a:extLst>
                <a:ext uri="{FF2B5EF4-FFF2-40B4-BE49-F238E27FC236}">
                  <a16:creationId xmlns:a16="http://schemas.microsoft.com/office/drawing/2014/main" id="{C1CCA53B-9982-7D30-C7E3-EA3029152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558" y="3527348"/>
              <a:ext cx="4081276" cy="3060654"/>
            </a:xfrm>
            <a:prstGeom prst="rect">
              <a:avLst/>
            </a:prstGeom>
          </p:spPr>
        </p:pic>
        <p:pic>
          <p:nvPicPr>
            <p:cNvPr id="206" name="圖片 205">
              <a:extLst>
                <a:ext uri="{FF2B5EF4-FFF2-40B4-BE49-F238E27FC236}">
                  <a16:creationId xmlns:a16="http://schemas.microsoft.com/office/drawing/2014/main" id="{74088D0E-D10C-70FF-CB78-50FB37A9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712" y="3923761"/>
              <a:ext cx="2656416" cy="1483369"/>
            </a:xfrm>
            <a:prstGeom prst="rect">
              <a:avLst/>
            </a:prstGeom>
          </p:spPr>
        </p:pic>
      </p:grpSp>
      <p:sp>
        <p:nvSpPr>
          <p:cNvPr id="207" name="文字方塊 206">
            <a:extLst>
              <a:ext uri="{FF2B5EF4-FFF2-40B4-BE49-F238E27FC236}">
                <a16:creationId xmlns:a16="http://schemas.microsoft.com/office/drawing/2014/main" id="{A593FB1F-0F8A-F5D1-A92D-045CDD474957}"/>
              </a:ext>
            </a:extLst>
          </p:cNvPr>
          <p:cNvSpPr txBox="1"/>
          <p:nvPr/>
        </p:nvSpPr>
        <p:spPr>
          <a:xfrm>
            <a:off x="426775" y="1253927"/>
            <a:ext cx="3801080" cy="10606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遠端隨時連</a:t>
            </a: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Ubuntu Linux Station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使用遠端連線，可透過網際網路隨時連線使用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Ubuntu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作業系統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8" name="文字方塊 207">
            <a:extLst>
              <a:ext uri="{FF2B5EF4-FFF2-40B4-BE49-F238E27FC236}">
                <a16:creationId xmlns:a16="http://schemas.microsoft.com/office/drawing/2014/main" id="{AAFFBAE7-1F69-6301-A5C7-1EFBF18983F3}"/>
              </a:ext>
            </a:extLst>
          </p:cNvPr>
          <p:cNvSpPr txBox="1"/>
          <p:nvPr/>
        </p:nvSpPr>
        <p:spPr>
          <a:xfrm>
            <a:off x="4704790" y="1237009"/>
            <a:ext cx="4197908" cy="10606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Ubuntu Linux Station</a:t>
            </a: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</a:t>
            </a:r>
            <a:r>
              <a:rPr lang="en-US" altLang="zh-TW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800" b="1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變身電腦</a:t>
            </a:r>
            <a:endParaRPr lang="en-US" altLang="zh-TW" sz="1800" b="1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將鍵盤、滑鼠和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HDMI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顯示器連接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即時變身為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Ubuntu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作業系統的電腦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87" name="圖片 18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C43DD308-69CD-A439-B182-A4F2CF159DDA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2792" y="2956457"/>
            <a:ext cx="2499509" cy="156247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46F8483-C922-495C-91A6-76BC64241C8C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323" y="2293993"/>
            <a:ext cx="1223238" cy="94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51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文字, 螢幕擷取畫面, 停車, 儀錶 的圖片&#10;&#10;自動產生的描述">
            <a:extLst>
              <a:ext uri="{FF2B5EF4-FFF2-40B4-BE49-F238E27FC236}">
                <a16:creationId xmlns:a16="http://schemas.microsoft.com/office/drawing/2014/main" id="{D9008590-5FB7-4B4D-8A67-E4940D8E63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52" y="1245485"/>
            <a:ext cx="5730586" cy="4161488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892" y="182080"/>
            <a:ext cx="7662342" cy="642167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App Center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0723ED-BDEB-465B-B049-82DBF5A25335}"/>
              </a:ext>
            </a:extLst>
          </p:cNvPr>
          <p:cNvSpPr txBox="1"/>
          <p:nvPr/>
        </p:nvSpPr>
        <p:spPr>
          <a:xfrm>
            <a:off x="1323892" y="810679"/>
            <a:ext cx="363630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豐富多樣的應用程式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88064451-9D19-45FE-A3D9-F34ABCA42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186" y="208111"/>
            <a:ext cx="952500" cy="952500"/>
          </a:xfrm>
          <a:prstGeom prst="roundRect">
            <a:avLst>
              <a:gd name="adj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740723D-0055-4365-95C1-6BE103265081}"/>
              </a:ext>
            </a:extLst>
          </p:cNvPr>
          <p:cNvSpPr txBox="1"/>
          <p:nvPr/>
        </p:nvSpPr>
        <p:spPr>
          <a:xfrm>
            <a:off x="6029727" y="4317562"/>
            <a:ext cx="2999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https://www.qnap.com/zh-tw/app_center/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7BEDC6-EC28-42F9-9809-938529B5A3BA}"/>
              </a:ext>
            </a:extLst>
          </p:cNvPr>
          <p:cNvSpPr txBox="1"/>
          <p:nvPr/>
        </p:nvSpPr>
        <p:spPr>
          <a:xfrm>
            <a:off x="6029727" y="2097091"/>
            <a:ext cx="2837521" cy="17480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APP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Center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內含的多樣化應用程式，隨選即安裝擴充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各式功能。威聯通科技對內不斷精進研發並對外尋求相關應用軟體合作，每分每秒都在進化，在乎使用者的需求，提出各式前瞻創意，是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於快速變動的</a:t>
            </a:r>
            <a:r>
              <a:rPr lang="en-US" altLang="zh-TW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AI</a:t>
            </a:r>
            <a:r>
              <a:rPr lang="zh-TW" altLang="en-US" sz="1200" dirty="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時代，唯一不變的堅持。</a:t>
            </a:r>
            <a:endParaRPr lang="en-US" altLang="zh-TW" sz="1200" dirty="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F45A150-39EC-41ED-A471-8E9AC977B9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407" y="1265601"/>
            <a:ext cx="762331" cy="76233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6D9D875-B22E-4AD0-5483-2862E89D9D90}"/>
              </a:ext>
            </a:extLst>
          </p:cNvPr>
          <p:cNvSpPr txBox="1"/>
          <p:nvPr/>
        </p:nvSpPr>
        <p:spPr>
          <a:xfrm>
            <a:off x="6885864" y="1481924"/>
            <a:ext cx="2100370" cy="415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7449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44922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功能超乎想像</a:t>
            </a:r>
          </a:p>
        </p:txBody>
      </p:sp>
    </p:spTree>
    <p:extLst>
      <p:ext uri="{BB962C8B-B14F-4D97-AF65-F5344CB8AC3E}">
        <p14:creationId xmlns:p14="http://schemas.microsoft.com/office/powerpoint/2010/main" val="100515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38A0CB-A91E-4446-A1D2-E3F0A4AB10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7744" y="348469"/>
            <a:ext cx="3132138" cy="6413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3200" b="1">
                <a:solidFill>
                  <a:schemeClr val="tx1"/>
                </a:solidFill>
                <a:latin typeface="+mj-ea"/>
                <a:ea typeface="+mj-ea"/>
              </a:rPr>
              <a:t>寂靜儲存之王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2740BB-4518-497D-B378-37395FAF9A01}"/>
              </a:ext>
            </a:extLst>
          </p:cNvPr>
          <p:cNvSpPr txBox="1"/>
          <p:nvPr/>
        </p:nvSpPr>
        <p:spPr>
          <a:xfrm>
            <a:off x="625130" y="1149672"/>
            <a:ext cx="4880643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>
                <a:solidFill>
                  <a:srgbClr val="DCB48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寂靜無風扇設計</a:t>
            </a:r>
            <a:endParaRPr lang="zh-TW" sz="1800" b="1">
              <a:solidFill>
                <a:srgbClr val="DCB483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358541E7-2C0D-224D-54BD-468BE981E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744" y="269819"/>
            <a:ext cx="720000" cy="72000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9095EE-C4AE-A16A-90F6-94F19C6B7A8D}"/>
              </a:ext>
            </a:extLst>
          </p:cNvPr>
          <p:cNvSpPr txBox="1"/>
          <p:nvPr/>
        </p:nvSpPr>
        <p:spPr>
          <a:xfrm>
            <a:off x="677744" y="1543905"/>
            <a:ext cx="3894256" cy="10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TS-410E鋁製機身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無風扇設計，可於聲音敏感的環境中完美的搭配儲存作業，例如需要寂靜音的錄音室等，可</a:t>
            </a:r>
            <a:r>
              <a:rPr kumimoji="0" lang="zh-TW" alt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透過網路傳輸，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搭配數位音樂工作站（</a:t>
            </a: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Digital Audio Workstation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，簡稱</a:t>
            </a:r>
            <a:r>
              <a:rPr kumimoji="0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DAW</a:t>
            </a: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），儲存珍貴的錄音檔案</a:t>
            </a:r>
            <a:endParaRPr kumimoji="0" lang="en-US" altLang="zh-TW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5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19">
            <a:extLst>
              <a:ext uri="{FF2B5EF4-FFF2-40B4-BE49-F238E27FC236}">
                <a16:creationId xmlns:a16="http://schemas.microsoft.com/office/drawing/2014/main" id="{88F05994-E031-4907-968C-8DD0BD8D860F}"/>
              </a:ext>
            </a:extLst>
          </p:cNvPr>
          <p:cNvSpPr txBox="1">
            <a:spLocks/>
          </p:cNvSpPr>
          <p:nvPr/>
        </p:nvSpPr>
        <p:spPr>
          <a:xfrm>
            <a:off x="8594726" y="4749801"/>
            <a:ext cx="549275" cy="393700"/>
          </a:xfrm>
          <a:prstGeom prst="rect">
            <a:avLst/>
          </a:prstGeom>
        </p:spPr>
        <p:txBody>
          <a:bodyPr spcFirstLastPara="1" vert="horz" wrap="square" lIns="91423" tIns="91423" rIns="91423" bIns="91423" rtlCol="0" anchor="t" anchorCtr="0">
            <a:noAutofit/>
          </a:bodyPr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pPr/>
              <a:t>40</a:t>
            </a:fld>
            <a:endParaRPr lang="en" sz="9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24C964FE-59DC-4DE6-B5BC-B3736BCF3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326680"/>
              </p:ext>
            </p:extLst>
          </p:nvPr>
        </p:nvGraphicFramePr>
        <p:xfrm>
          <a:off x="283572" y="900621"/>
          <a:ext cx="8572084" cy="358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91">
                  <a:extLst>
                    <a:ext uri="{9D8B030D-6E8A-4147-A177-3AD203B41FA5}">
                      <a16:colId xmlns:a16="http://schemas.microsoft.com/office/drawing/2014/main" val="1300480687"/>
                    </a:ext>
                  </a:extLst>
                </a:gridCol>
                <a:gridCol w="6335093">
                  <a:extLst>
                    <a:ext uri="{9D8B030D-6E8A-4147-A177-3AD203B41FA5}">
                      <a16:colId xmlns:a16="http://schemas.microsoft.com/office/drawing/2014/main" val="2929090233"/>
                    </a:ext>
                  </a:extLst>
                </a:gridCol>
              </a:tblGrid>
              <a:tr h="50888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725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8C8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TS-410E</a:t>
                      </a:r>
                      <a:endParaRPr sz="11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8C88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906853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CPU</a:t>
                      </a:r>
                      <a:endParaRPr sz="1000" b="0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Intel® Celeron® J6412 4-core/4-thread processor, burst up to 2.6 GHz</a:t>
                      </a:r>
                      <a:endParaRPr sz="1000" b="0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179902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System memory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8GB (</a:t>
                      </a:r>
                      <a:r>
                        <a:rPr lang="en-US" altLang="zh-TW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not expandable</a:t>
                      </a:r>
                      <a:r>
                        <a:rPr lang="en-US" altLang="zh-TW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418302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Drive bay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4 x 2.5” SATA SSD</a:t>
                      </a: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293593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Drive Compatibility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SATA 6Gb/s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169532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2.5GbE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019192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USB port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4 x USB 3.2 Gen2 Type-A</a:t>
                      </a: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807619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Form Factor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Desktop with stands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907878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LED Indicators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Status, LAN, SSD 1-4</a:t>
                      </a: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142935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Buttons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Power, Reset</a:t>
                      </a: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547074"/>
                  </a:ext>
                </a:extLst>
              </a:tr>
              <a:tr h="32692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Dimensions (</a:t>
                      </a:r>
                      <a:r>
                        <a:rPr lang="en" sz="1000" err="1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HxWxD</a:t>
                      </a: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)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60 (H) x 180 (W) x 254 (D) mm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2.36 (H) x 7.09 (W) x 10 (D) inch</a:t>
                      </a:r>
                      <a:endParaRPr lang="en" altLang="zh-TW"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612151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Power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DC 12V, 96W</a:t>
                      </a: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050864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Fanless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v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661019"/>
                  </a:ext>
                </a:extLst>
              </a:tr>
              <a:tr h="22938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Operating temperature</a:t>
                      </a:r>
                      <a:endParaRPr sz="10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0°C ~ 40°C</a:t>
                      </a:r>
                    </a:p>
                  </a:txBody>
                  <a:tcPr marL="108000" marR="10725" marT="7150" marB="7150" anchor="ctr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269193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C0C1A1AD-3EC2-1A3B-54D5-F244434B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規格表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7526B76-19AB-ACBE-01A7-B50568B79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7267" y="0"/>
            <a:ext cx="2149119" cy="138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39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796CC06-31B6-4B0B-BA73-D8BD6A5F7C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7178" y="570712"/>
            <a:ext cx="3825875" cy="1169988"/>
          </a:xfrm>
        </p:spPr>
        <p:txBody>
          <a:bodyPr anchor="ctr"/>
          <a:lstStyle/>
          <a:p>
            <a:pPr algn="ctr"/>
            <a:r>
              <a:rPr lang="zh-TW" altLang="en-US" b="1" i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延長保固，</a:t>
            </a:r>
            <a:br>
              <a:rPr lang="en-US" altLang="zh-TW" b="1" i="0">
                <a:solidFill>
                  <a:schemeClr val="tx2"/>
                </a:solidFill>
                <a:effectLst/>
                <a:latin typeface="Roboto" panose="02000000000000000000" pitchFamily="2" charset="0"/>
              </a:rPr>
            </a:br>
            <a:r>
              <a:rPr lang="zh-TW" altLang="en-US" b="1" i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享最高 </a:t>
            </a:r>
            <a:r>
              <a:rPr lang="en-US" altLang="zh-TW" b="1" i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5 </a:t>
            </a:r>
            <a:r>
              <a:rPr lang="zh-TW" altLang="en-US" b="1" i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年保障</a:t>
            </a:r>
            <a:endParaRPr lang="zh-TW" altLang="en-US">
              <a:solidFill>
                <a:schemeClr val="tx2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DC07C66-17D9-4726-B821-9BC2869582CB}"/>
              </a:ext>
            </a:extLst>
          </p:cNvPr>
          <p:cNvSpPr txBox="1"/>
          <p:nvPr/>
        </p:nvSpPr>
        <p:spPr>
          <a:xfrm>
            <a:off x="5188423" y="1660465"/>
            <a:ext cx="344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TS-</a:t>
            </a:r>
            <a:r>
              <a:rPr lang="en-US" altLang="zh-TW" sz="1200" dirty="0">
                <a:solidFill>
                  <a:schemeClr val="tx2"/>
                </a:solidFill>
                <a:latin typeface="Roboto" panose="02000000000000000000" pitchFamily="2" charset="0"/>
              </a:rPr>
              <a:t>410E </a:t>
            </a:r>
            <a:r>
              <a:rPr lang="zh-TW" altLang="en-US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享有 </a:t>
            </a:r>
            <a:r>
              <a:rPr lang="en-US" altLang="zh-TW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3 </a:t>
            </a:r>
            <a:r>
              <a:rPr lang="zh-TW" altLang="en-US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年的免費產品保固。如果需要更長的保固期，您可以購買 </a:t>
            </a:r>
            <a:r>
              <a:rPr lang="en-US" altLang="zh-TW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QNAP </a:t>
            </a:r>
            <a:r>
              <a:rPr lang="zh-TW" altLang="en-US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延長保固服務方案，享有最高 </a:t>
            </a:r>
            <a:r>
              <a:rPr lang="en-US" altLang="zh-TW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5 </a:t>
            </a:r>
            <a:r>
              <a:rPr lang="zh-TW" altLang="en-US" sz="1200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年的產品保固期限與超值保障。</a:t>
            </a:r>
            <a:endParaRPr lang="zh-TW" altLang="en-US" sz="1200" dirty="0">
              <a:solidFill>
                <a:schemeClr val="tx2"/>
              </a:solidFill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1D723517-69A0-6C36-F7A0-B901B4525D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7317" y="2706522"/>
            <a:ext cx="1772274" cy="16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9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5E701EB4-70F0-4363-A75B-9AEAF5FFC3ED}"/>
              </a:ext>
            </a:extLst>
          </p:cNvPr>
          <p:cNvSpPr/>
          <p:nvPr/>
        </p:nvSpPr>
        <p:spPr>
          <a:xfrm>
            <a:off x="3614366" y="-792624"/>
            <a:ext cx="3443591" cy="2169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TS-873AeU</a:t>
            </a:r>
            <a:r>
              <a:rPr lang="zh-TW" altLang="en-US"/>
              <a:t>系列</a:t>
            </a:r>
            <a:endParaRPr lang="en-US" altLang="zh-TW"/>
          </a:p>
          <a:p>
            <a:pPr algn="ctr"/>
            <a:r>
              <a:rPr lang="zh-TW" altLang="en-US"/>
              <a:t>輕量</a:t>
            </a:r>
            <a:r>
              <a:rPr lang="en-US" altLang="zh-TW"/>
              <a:t>2U</a:t>
            </a:r>
            <a:r>
              <a:rPr lang="zh-TW" altLang="en-US"/>
              <a:t>短機身機架型</a:t>
            </a:r>
            <a:r>
              <a:rPr lang="en-US" altLang="zh-TW"/>
              <a:t>NAS</a:t>
            </a:r>
            <a:r>
              <a:rPr lang="zh-TW" altLang="en-US"/>
              <a:t>的唯一選擇</a:t>
            </a:r>
          </a:p>
        </p:txBody>
      </p:sp>
    </p:spTree>
    <p:extLst>
      <p:ext uri="{BB962C8B-B14F-4D97-AF65-F5344CB8AC3E}">
        <p14:creationId xmlns:p14="http://schemas.microsoft.com/office/powerpoint/2010/main" val="76540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E57873-2CE3-46C1-9B7C-9D26DE3971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825" y="182563"/>
            <a:ext cx="8639175" cy="6413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TW" altLang="en-US" sz="3200" b="1"/>
              <a:t>靜音</a:t>
            </a:r>
            <a:r>
              <a:rPr lang="en-US" altLang="zh-TW" sz="3200" b="1"/>
              <a:t>NAS</a:t>
            </a:r>
            <a:r>
              <a:rPr lang="zh-TW" altLang="en-US" sz="3200" b="1"/>
              <a:t>適合架設在聲音敏感的工作環境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E15EF24-2F60-4352-8A74-947B56564E84}"/>
              </a:ext>
            </a:extLst>
          </p:cNvPr>
          <p:cNvSpPr txBox="1"/>
          <p:nvPr/>
        </p:nvSpPr>
        <p:spPr>
          <a:xfrm>
            <a:off x="574652" y="729314"/>
            <a:ext cx="7079704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 dirty="0">
                <a:solidFill>
                  <a:srgbClr val="74492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聲音敏感環境資料儲存首選</a:t>
            </a:r>
            <a:endParaRPr lang="zh-TW" sz="1800" b="1" dirty="0">
              <a:solidFill>
                <a:srgbClr val="74492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6DD70DA-6A33-49C9-FF47-796AD9C80C9C}"/>
              </a:ext>
            </a:extLst>
          </p:cNvPr>
          <p:cNvSpPr txBox="1"/>
          <p:nvPr/>
        </p:nvSpPr>
        <p:spPr>
          <a:xfrm>
            <a:off x="574651" y="1081403"/>
            <a:ext cx="7535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架設</a:t>
            </a:r>
            <a:r>
              <a:rPr lang="en-US" altLang="zh-TW" sz="1200" dirty="0"/>
              <a:t>TS-410E</a:t>
            </a:r>
            <a:r>
              <a:rPr lang="zh-TW" altLang="en-US" sz="1200" dirty="0"/>
              <a:t>於辦公室進行資料的備份儲存，再也</a:t>
            </a:r>
            <a:r>
              <a:rPr lang="zh-TW" altLang="en-US" sz="1200"/>
              <a:t>不會聽到如</a:t>
            </a:r>
            <a:r>
              <a:rPr lang="zh-TW" altLang="en-US" sz="1200" dirty="0"/>
              <a:t>一般</a:t>
            </a:r>
            <a:r>
              <a:rPr lang="en-US" altLang="zh-TW" sz="1200" dirty="0"/>
              <a:t>NAS</a:t>
            </a:r>
            <a:r>
              <a:rPr lang="zh-TW" altLang="en-US" sz="1200"/>
              <a:t>的</a:t>
            </a:r>
            <a:r>
              <a:rPr lang="zh-TW" altLang="en-US" sz="1200" dirty="0"/>
              <a:t>風扇噪音了。在空間有限且聲音敏感的環境中，除了昂貴的獨立隔音艙房外，</a:t>
            </a:r>
            <a:r>
              <a:rPr lang="en-US" altLang="zh-TW" sz="1200" dirty="0"/>
              <a:t>QNAP</a:t>
            </a:r>
            <a:r>
              <a:rPr lang="zh-TW" altLang="en-US" sz="1200" dirty="0"/>
              <a:t>提供更經濟的選擇。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78D500B-79BF-0927-5507-4D1CBD6F3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08"/>
          <a:stretch/>
        </p:blipFill>
        <p:spPr>
          <a:xfrm>
            <a:off x="6344044" y="1862113"/>
            <a:ext cx="2490951" cy="3190004"/>
          </a:xfrm>
          <a:prstGeom prst="rect">
            <a:avLst/>
          </a:prstGeom>
          <a:effectLst>
            <a:outerShdw blurRad="101600" dist="38100" dir="3000000" algn="t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07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05CC93-E69B-4BA6-8F98-01814D3C38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133" y="182563"/>
            <a:ext cx="7659687" cy="641350"/>
          </a:xfrm>
          <a:prstGeom prst="rect">
            <a:avLst/>
          </a:prstGeom>
        </p:spPr>
        <p:txBody>
          <a:bodyPr/>
          <a:lstStyle/>
          <a:p>
            <a:r>
              <a:rPr lang="zh-TW" altLang="en-US" sz="3200" b="1"/>
              <a:t>緊湊機身搭配有型直立式腳架</a:t>
            </a:r>
          </a:p>
        </p:txBody>
      </p:sp>
      <p:sp>
        <p:nvSpPr>
          <p:cNvPr id="5" name="Google Shape;298;p34">
            <a:extLst>
              <a:ext uri="{FF2B5EF4-FFF2-40B4-BE49-F238E27FC236}">
                <a16:creationId xmlns:a16="http://schemas.microsoft.com/office/drawing/2014/main" id="{761363AA-CE31-47FE-91FA-1AD34AB68ED0}"/>
              </a:ext>
            </a:extLst>
          </p:cNvPr>
          <p:cNvSpPr txBox="1">
            <a:spLocks/>
          </p:cNvSpPr>
          <p:nvPr/>
        </p:nvSpPr>
        <p:spPr>
          <a:xfrm>
            <a:off x="323133" y="769652"/>
            <a:ext cx="2345736" cy="73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直立式腳架</a:t>
            </a:r>
            <a:endParaRPr lang="en-US" altLang="zh-TW" sz="1800" b="1">
              <a:solidFill>
                <a:srgbClr val="74492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Google Shape;298;p34">
            <a:extLst>
              <a:ext uri="{FF2B5EF4-FFF2-40B4-BE49-F238E27FC236}">
                <a16:creationId xmlns:a16="http://schemas.microsoft.com/office/drawing/2014/main" id="{CD0C0851-6F83-42A7-BED2-1E6E5588CB7A}"/>
              </a:ext>
            </a:extLst>
          </p:cNvPr>
          <p:cNvSpPr txBox="1">
            <a:spLocks/>
          </p:cNvSpPr>
          <p:nvPr/>
        </p:nvSpPr>
        <p:spPr>
          <a:xfrm>
            <a:off x="1546917" y="768834"/>
            <a:ext cx="5720157" cy="64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4D088"/>
              </a:buClr>
              <a:buSzPct val="100000"/>
              <a:buNone/>
            </a:pPr>
            <a:r>
              <a:rPr lang="en-US" altLang="zh-TW">
                <a:solidFill>
                  <a:srgbClr val="1E1E1F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TS-410E</a:t>
            </a:r>
            <a:r>
              <a:rPr lang="zh-TW" altLang="en-US">
                <a:solidFill>
                  <a:srgbClr val="1E1E1F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專用</a:t>
            </a:r>
            <a:r>
              <a:rPr lang="zh-TW" altLang="en-US" dirty="0">
                <a:solidFill>
                  <a:srgbClr val="1E1E1F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的直立式腳架，擺設於桌面不占空間，讓桌面空間得到有效的利用，因其緊湊的機身適合擺放至辦公場域的任何位置</a:t>
            </a:r>
            <a:endParaRPr lang="en-US" altLang="zh-TW" sz="1200" dirty="0">
              <a:solidFill>
                <a:srgbClr val="1E1E1F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A3D416B-9876-00AC-40D8-1FD1387ED394}"/>
              </a:ext>
            </a:extLst>
          </p:cNvPr>
          <p:cNvGrpSpPr/>
          <p:nvPr/>
        </p:nvGrpSpPr>
        <p:grpSpPr>
          <a:xfrm>
            <a:off x="3240157" y="3397677"/>
            <a:ext cx="1615293" cy="1279490"/>
            <a:chOff x="3086296" y="3318933"/>
            <a:chExt cx="1936131" cy="1533629"/>
          </a:xfrm>
        </p:grpSpPr>
        <p:pic>
          <p:nvPicPr>
            <p:cNvPr id="7" name="圖片 6" descr="一張含有 黑暗 的圖片&#10;&#10;自動產生的描述">
              <a:extLst>
                <a:ext uri="{FF2B5EF4-FFF2-40B4-BE49-F238E27FC236}">
                  <a16:creationId xmlns:a16="http://schemas.microsoft.com/office/drawing/2014/main" id="{0322A181-E5ED-580E-8067-8B19F982C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452" b="79487" l="18984" r="78633">
                          <a14:foregroundMark x1="18984" y1="73609" x2="20547" y2="62914"/>
                          <a14:foregroundMark x1="20547" y1="73233" x2="24688" y2="53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345" t="15336" r="43512" b="13380"/>
            <a:stretch/>
          </p:blipFill>
          <p:spPr>
            <a:xfrm>
              <a:off x="3918313" y="3318933"/>
              <a:ext cx="1104114" cy="11136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圖片 10" descr="一張含有 黑暗 的圖片&#10;&#10;自動產生的描述">
              <a:extLst>
                <a:ext uri="{FF2B5EF4-FFF2-40B4-BE49-F238E27FC236}">
                  <a16:creationId xmlns:a16="http://schemas.microsoft.com/office/drawing/2014/main" id="{5E429192-A8B9-4F72-9C36-140FE0B68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452" b="79487" l="18984" r="78633">
                          <a14:foregroundMark x1="18984" y1="73609" x2="20547" y2="62914"/>
                          <a14:foregroundMark x1="20547" y1="73233" x2="24688" y2="53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345" t="15336" r="43512" b="13380"/>
            <a:stretch/>
          </p:blipFill>
          <p:spPr>
            <a:xfrm>
              <a:off x="3086296" y="3610185"/>
              <a:ext cx="1231703" cy="12423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1594A96-544A-AB85-3475-4B2A1D788B09}"/>
              </a:ext>
            </a:extLst>
          </p:cNvPr>
          <p:cNvSpPr/>
          <p:nvPr/>
        </p:nvSpPr>
        <p:spPr>
          <a:xfrm>
            <a:off x="3041374" y="4715122"/>
            <a:ext cx="2190583" cy="317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/>
              <a:t>出貨附贈直立式防滑腳架</a:t>
            </a:r>
          </a:p>
        </p:txBody>
      </p:sp>
    </p:spTree>
    <p:extLst>
      <p:ext uri="{BB962C8B-B14F-4D97-AF65-F5344CB8AC3E}">
        <p14:creationId xmlns:p14="http://schemas.microsoft.com/office/powerpoint/2010/main" val="4049240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11">
            <a:extLst>
              <a:ext uri="{FF2B5EF4-FFF2-40B4-BE49-F238E27FC236}">
                <a16:creationId xmlns:a16="http://schemas.microsoft.com/office/drawing/2014/main" id="{94D1749E-79B1-9684-3FA8-DC0DCEB3B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78150"/>
              </p:ext>
            </p:extLst>
          </p:nvPr>
        </p:nvGraphicFramePr>
        <p:xfrm>
          <a:off x="647515" y="1684511"/>
          <a:ext cx="7132320" cy="2810123"/>
        </p:xfrm>
        <a:graphic>
          <a:graphicData uri="http://schemas.openxmlformats.org/drawingml/2006/table">
            <a:tbl>
              <a:tblPr firstRow="1" bandRow="1">
                <a:tableStyleId>{D0BF7A1E-03C8-4742-A8C7-EF760988A68B}</a:tableStyleId>
              </a:tblPr>
              <a:tblGrid>
                <a:gridCol w="1783080">
                  <a:extLst>
                    <a:ext uri="{9D8B030D-6E8A-4147-A177-3AD203B41FA5}">
                      <a16:colId xmlns:a16="http://schemas.microsoft.com/office/drawing/2014/main" val="1251386558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1170227385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2839552792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3083579085"/>
                    </a:ext>
                  </a:extLst>
                </a:gridCol>
              </a:tblGrid>
              <a:tr h="1697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 GbE NAS</a:t>
                      </a:r>
                      <a:endParaRPr lang="zh-TW" altLang="zh-TW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HS-264</a:t>
                      </a:r>
                      <a:endParaRPr lang="zh-TW" altLang="zh-TW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TBS-464</a:t>
                      </a:r>
                      <a:endParaRPr lang="zh-TW" altLang="zh-TW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TS-410E</a:t>
                      </a:r>
                      <a:endParaRPr lang="zh-TW" altLang="en-US"/>
                    </a:p>
                  </a:txBody>
                  <a:tcPr anchor="b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727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靜音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較佳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佳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最佳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37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儲存容量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最大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中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次高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790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輕薄不佔空間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輕薄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最輕薄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直立式緊湊機身</a:t>
                      </a:r>
                    </a:p>
                  </a:txBody>
                  <a:tcPr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801075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如何選擇桌上型雙</a:t>
            </a:r>
            <a:r>
              <a:rPr lang="en-US" altLang="zh-TW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2.5 GbE</a:t>
            </a:r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低噪音</a:t>
            </a:r>
            <a:r>
              <a:rPr lang="en-US" altLang="zh-TW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NAS</a:t>
            </a:r>
            <a:endParaRPr lang="zh-TW" altLang="en-US"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 descr="一張含有 文字, 電子用品, 室內, 投影機 的圖片&#10;&#10;自動產生的描述">
            <a:extLst>
              <a:ext uri="{FF2B5EF4-FFF2-40B4-BE49-F238E27FC236}">
                <a16:creationId xmlns:a16="http://schemas.microsoft.com/office/drawing/2014/main" id="{6A14CC4A-770E-944F-4401-95A042D0B6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243" y="1950507"/>
            <a:ext cx="1571602" cy="1013460"/>
          </a:xfrm>
          <a:prstGeom prst="rect">
            <a:avLst/>
          </a:prstGeom>
        </p:spPr>
      </p:pic>
      <p:pic>
        <p:nvPicPr>
          <p:cNvPr id="7" name="圖片 6" descr="一張含有 文字, 電子用品, 室內, 投影機 的圖片&#10;&#10;自動產生的描述">
            <a:extLst>
              <a:ext uri="{FF2B5EF4-FFF2-40B4-BE49-F238E27FC236}">
                <a16:creationId xmlns:a16="http://schemas.microsoft.com/office/drawing/2014/main" id="{486847B2-CDD4-4D32-C1B0-5824EE23C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888" y="2004524"/>
            <a:ext cx="1487837" cy="9594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C982ABD-2921-9022-27E8-D95617F4C5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502" y="1737749"/>
            <a:ext cx="2149119" cy="1386122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E4467336-68DC-7C93-FE35-4A1924FA11EC}"/>
              </a:ext>
            </a:extLst>
          </p:cNvPr>
          <p:cNvSpPr txBox="1"/>
          <p:nvPr/>
        </p:nvSpPr>
        <p:spPr>
          <a:xfrm>
            <a:off x="184789" y="805579"/>
            <a:ext cx="8414823" cy="78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目前有三款支援雙埠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2.5GbE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的桌上型靜音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供客戶選擇，此次主要推薦的是全新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TS-410E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，其支援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SSD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加上無風扇的極靜音設計，特別適合聲音敏感的環境。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HS-264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也有此無風扇設計，使用者選用此型號通常因為其支援了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3.5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吋大容量硬碟。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TBS-464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則是支援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</a:t>
            </a:r>
            <a:r>
              <a:rPr lang="en-US" altLang="zh-TW" sz="1200" err="1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SSD</a:t>
            </a:r>
            <a:r>
              <a:rPr lang="zh-TW" altLang="en-US" sz="1200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，擁有最高磁碟存取效能與最輕薄的尺寸，架設完全沒有壓力。</a:t>
            </a:r>
            <a:endParaRPr lang="zh-TW" altLang="zh-TW" sz="1000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F2B3E7C-4F33-127A-D01F-0C08BE2E5EE9}"/>
              </a:ext>
            </a:extLst>
          </p:cNvPr>
          <p:cNvGrpSpPr/>
          <p:nvPr/>
        </p:nvGrpSpPr>
        <p:grpSpPr>
          <a:xfrm rot="999230">
            <a:off x="7189178" y="1466961"/>
            <a:ext cx="1148671" cy="927565"/>
            <a:chOff x="7623462" y="1448843"/>
            <a:chExt cx="1148671" cy="927565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D5C1F96E-B8CA-C858-999B-63198BB8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07200">
              <a:off x="7623462" y="1448843"/>
              <a:ext cx="1148671" cy="927565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3C7AF1E-A4CA-B61A-46D3-1E5A892C0E22}"/>
                </a:ext>
              </a:extLst>
            </p:cNvPr>
            <p:cNvSpPr txBox="1"/>
            <p:nvPr/>
          </p:nvSpPr>
          <p:spPr>
            <a:xfrm>
              <a:off x="7849457" y="1606873"/>
              <a:ext cx="7784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</a:rPr>
                <a:t>NEW</a:t>
              </a:r>
              <a:endParaRPr lang="zh-TW" altLang="en-US" sz="2000" b="1">
                <a:solidFill>
                  <a:schemeClr val="bg1"/>
                </a:solidFill>
              </a:endParaRPr>
            </a:p>
          </p:txBody>
        </p:sp>
      </p:grpSp>
      <p:pic>
        <p:nvPicPr>
          <p:cNvPr id="28" name="圖形 27">
            <a:extLst>
              <a:ext uri="{FF2B5EF4-FFF2-40B4-BE49-F238E27FC236}">
                <a16:creationId xmlns:a16="http://schemas.microsoft.com/office/drawing/2014/main" id="{6037F43A-44D0-91CA-EBEF-D3BD6C1ADE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2335" y="3583990"/>
            <a:ext cx="424922" cy="458152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FB1BF6A1-917B-C13F-360E-7915F6DBC9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4580" y="3948837"/>
            <a:ext cx="424922" cy="458152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6B67FA28-EE52-90B7-9888-F85AD8C92D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44344" y="3218522"/>
            <a:ext cx="424922" cy="45815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A3D5EE7-89E7-7EB2-E395-F677771F6870}"/>
              </a:ext>
            </a:extLst>
          </p:cNvPr>
          <p:cNvPicPr>
            <a:picLocks/>
          </p:cNvPicPr>
          <p:nvPr/>
        </p:nvPicPr>
        <p:blipFill>
          <a:blip r:embed="rId10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91647" y="1981561"/>
            <a:ext cx="900000" cy="9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0D25625-3E1B-9171-4760-F1A374D03C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887" y="2127458"/>
            <a:ext cx="691217" cy="5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39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形 25">
            <a:extLst>
              <a:ext uri="{FF2B5EF4-FFF2-40B4-BE49-F238E27FC236}">
                <a16:creationId xmlns:a16="http://schemas.microsoft.com/office/drawing/2014/main" id="{137270EC-DCE8-5E70-7FEA-32DFABD2C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8628" y="2502048"/>
            <a:ext cx="2345677" cy="1558661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1895B6E6-BE79-B71D-3819-71BEFFD8A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3480" y="2502048"/>
            <a:ext cx="2345677" cy="155866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C05CC93-E69B-4BA6-8F98-01814D3C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+mj-lt"/>
              </a:rPr>
              <a:t>NAS</a:t>
            </a:r>
            <a:r>
              <a:rPr lang="zh-TW" altLang="en-US"/>
              <a:t>為什麼選用搭載</a:t>
            </a:r>
            <a:r>
              <a:rPr lang="en-US" altLang="zh-TW">
                <a:latin typeface="+mj-lt"/>
              </a:rPr>
              <a:t>2.5</a:t>
            </a:r>
            <a:r>
              <a:rPr lang="zh-TW" altLang="en-US"/>
              <a:t>吋 </a:t>
            </a:r>
            <a:r>
              <a:rPr lang="en-US" altLang="zh-TW">
                <a:latin typeface="+mj-lt"/>
              </a:rPr>
              <a:t>SATA SSD</a:t>
            </a:r>
            <a:r>
              <a:rPr lang="zh-TW" altLang="en-US"/>
              <a:t>固態硬碟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4" name="Google Shape;298;p34">
            <a:extLst>
              <a:ext uri="{FF2B5EF4-FFF2-40B4-BE49-F238E27FC236}">
                <a16:creationId xmlns:a16="http://schemas.microsoft.com/office/drawing/2014/main" id="{EBE085A7-7897-45A6-BDE2-947DBE79F74B}"/>
              </a:ext>
            </a:extLst>
          </p:cNvPr>
          <p:cNvSpPr txBox="1">
            <a:spLocks/>
          </p:cNvSpPr>
          <p:nvPr/>
        </p:nvSpPr>
        <p:spPr>
          <a:xfrm>
            <a:off x="4826104" y="838849"/>
            <a:ext cx="2828806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固態硬碟可靠且高速</a:t>
            </a:r>
            <a:endParaRPr lang="en-US" altLang="zh-TW" sz="1800" b="1">
              <a:solidFill>
                <a:srgbClr val="74492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Google Shape;298;p34">
            <a:extLst>
              <a:ext uri="{FF2B5EF4-FFF2-40B4-BE49-F238E27FC236}">
                <a16:creationId xmlns:a16="http://schemas.microsoft.com/office/drawing/2014/main" id="{4845DBBB-BD5C-4A88-ACF3-A6F6C6673B82}"/>
              </a:ext>
            </a:extLst>
          </p:cNvPr>
          <p:cNvSpPr txBox="1">
            <a:spLocks/>
          </p:cNvSpPr>
          <p:nvPr/>
        </p:nvSpPr>
        <p:spPr>
          <a:xfrm>
            <a:off x="4826104" y="1182866"/>
            <a:ext cx="3796048" cy="139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Clr>
                <a:srgbClr val="F4D088"/>
              </a:buClr>
              <a:buSzPct val="100000"/>
              <a:buFont typeface="Lato"/>
              <a:buNone/>
              <a:defRPr sz="1200">
                <a:solidFill>
                  <a:schemeClr val="tx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zh-TW" altLang="en-US">
                <a:sym typeface="Arial" panose="020B0604020202020204" pitchFamily="34" charset="0"/>
              </a:rPr>
              <a:t>相較於傳統機械式硬碟轉動磁盤來讀取資料，不利於架設在有任何震動的地方，且容易因為移動碰撞而損壞，</a:t>
            </a:r>
            <a:r>
              <a:rPr lang="en-US" altLang="zh-TW">
                <a:sym typeface="Arial" panose="020B0604020202020204" pitchFamily="34" charset="0"/>
              </a:rPr>
              <a:t>SSD</a:t>
            </a:r>
            <a:r>
              <a:rPr lang="zh-TW" altLang="en-US">
                <a:sym typeface="Arial" panose="020B0604020202020204" pitchFamily="34" charset="0"/>
              </a:rPr>
              <a:t>固態硬碟將資料存在</a:t>
            </a:r>
            <a:r>
              <a:rPr lang="en-US" altLang="zh-TW">
                <a:sym typeface="Arial" panose="020B0604020202020204" pitchFamily="34" charset="0"/>
              </a:rPr>
              <a:t>Flash</a:t>
            </a:r>
            <a:r>
              <a:rPr lang="zh-TW" altLang="en-US">
                <a:sym typeface="Arial" panose="020B0604020202020204" pitchFamily="34" charset="0"/>
              </a:rPr>
              <a:t>中，因沒有機械結構，不易損壞。</a:t>
            </a:r>
            <a:r>
              <a:rPr lang="en-US" altLang="zh-TW">
                <a:sym typeface="Arial" panose="020B0604020202020204" pitchFamily="34" charset="0"/>
              </a:rPr>
              <a:t>SSD</a:t>
            </a:r>
            <a:r>
              <a:rPr lang="zh-TW" altLang="en-US">
                <a:sym typeface="Arial" panose="020B0604020202020204" pitchFamily="34" charset="0"/>
              </a:rPr>
              <a:t>效能較傳統機械式硬碟受限於物理限制傳輸速度快上許多。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A722D729-591D-4018-8D6D-D184C1933B61}"/>
              </a:ext>
            </a:extLst>
          </p:cNvPr>
          <p:cNvSpPr txBox="1">
            <a:spLocks/>
          </p:cNvSpPr>
          <p:nvPr/>
        </p:nvSpPr>
        <p:spPr>
          <a:xfrm>
            <a:off x="465715" y="838849"/>
            <a:ext cx="24738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吋 </a:t>
            </a: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優點</a:t>
            </a:r>
            <a:endParaRPr lang="en-US" altLang="zh-TW" sz="1800" b="1">
              <a:solidFill>
                <a:srgbClr val="74492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3984F1C0-40F9-4AC6-AED6-7B82578ED89E}"/>
              </a:ext>
            </a:extLst>
          </p:cNvPr>
          <p:cNvSpPr txBox="1">
            <a:spLocks/>
          </p:cNvSpPr>
          <p:nvPr/>
        </p:nvSpPr>
        <p:spPr>
          <a:xfrm>
            <a:off x="465715" y="1182866"/>
            <a:ext cx="3992645" cy="131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Clr>
                <a:srgbClr val="F4D088"/>
              </a:buClr>
              <a:buSzPct val="100000"/>
              <a:buFont typeface="Lato"/>
              <a:buNone/>
              <a:defRPr sz="1200">
                <a:solidFill>
                  <a:schemeClr val="tx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en-US">
                <a:sym typeface="Arial" panose="020B0604020202020204" pitchFamily="34" charset="0"/>
              </a:rPr>
              <a:t>2.5</a:t>
            </a:r>
            <a:r>
              <a:rPr lang="zh-TW" altLang="en-US">
                <a:sym typeface="Arial" panose="020B0604020202020204" pitchFamily="34" charset="0"/>
              </a:rPr>
              <a:t>吋</a:t>
            </a:r>
            <a:r>
              <a:rPr lang="en-US" altLang="zh-TW">
                <a:sym typeface="Arial" panose="020B0604020202020204" pitchFamily="34" charset="0"/>
              </a:rPr>
              <a:t>SATA</a:t>
            </a:r>
            <a:r>
              <a:rPr lang="zh-TW" altLang="en-US">
                <a:sym typeface="Arial" panose="020B0604020202020204" pitchFamily="34" charset="0"/>
              </a:rPr>
              <a:t> </a:t>
            </a:r>
            <a:r>
              <a:rPr lang="en-US" altLang="zh-TW">
                <a:sym typeface="Arial" panose="020B0604020202020204" pitchFamily="34" charset="0"/>
              </a:rPr>
              <a:t>SSD</a:t>
            </a:r>
            <a:r>
              <a:rPr lang="zh-TW" altLang="en-US">
                <a:sym typeface="Arial" panose="020B0604020202020204" pitchFamily="34" charset="0"/>
              </a:rPr>
              <a:t>相較於</a:t>
            </a:r>
            <a:r>
              <a:rPr lang="en-US" altLang="zh-TW">
                <a:sym typeface="Arial" panose="020B0604020202020204" pitchFamily="34" charset="0"/>
              </a:rPr>
              <a:t>M.2 PCIe SSD</a:t>
            </a:r>
            <a:r>
              <a:rPr lang="zh-TW" altLang="en-US">
                <a:sym typeface="Arial" panose="020B0604020202020204" pitchFamily="34" charset="0"/>
              </a:rPr>
              <a:t>有著較大尺寸可放置較多</a:t>
            </a:r>
            <a:r>
              <a:rPr lang="en-US" altLang="zh-TW">
                <a:sym typeface="Arial" panose="020B0604020202020204" pitchFamily="34" charset="0"/>
              </a:rPr>
              <a:t>Flash</a:t>
            </a:r>
            <a:r>
              <a:rPr lang="zh-TW" altLang="en-US">
                <a:sym typeface="Arial" panose="020B0604020202020204" pitchFamily="34" charset="0"/>
              </a:rPr>
              <a:t>顆粒加大資料儲存容量的優勢外，更有著相容於</a:t>
            </a:r>
            <a:r>
              <a:rPr lang="en-US" altLang="zh-TW">
                <a:sym typeface="Arial" panose="020B0604020202020204" pitchFamily="34" charset="0"/>
              </a:rPr>
              <a:t>2.5</a:t>
            </a:r>
            <a:r>
              <a:rPr lang="zh-TW" altLang="en-US">
                <a:sym typeface="Arial" panose="020B0604020202020204" pitchFamily="34" charset="0"/>
              </a:rPr>
              <a:t>吋</a:t>
            </a:r>
            <a:r>
              <a:rPr lang="en-US" altLang="zh-TW">
                <a:sym typeface="Arial" panose="020B0604020202020204" pitchFamily="34" charset="0"/>
              </a:rPr>
              <a:t>SATA</a:t>
            </a:r>
            <a:r>
              <a:rPr lang="zh-TW" altLang="en-US">
                <a:sym typeface="Arial" panose="020B0604020202020204" pitchFamily="34" charset="0"/>
              </a:rPr>
              <a:t>硬碟的尺寸，於熱插拔結構與散熱設計都可以有著較佳的發揮，且不需要另外加裝散熱片，是高容量與效能間的平衡選擇</a:t>
            </a:r>
            <a:endParaRPr lang="en-US">
              <a:sym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40BB3BF-4DDB-8654-CB1D-9EE64F419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568" y="2791949"/>
            <a:ext cx="1028700" cy="140017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0D428334-1BAF-34AB-554C-44A3A9C300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2518825" y="3279111"/>
            <a:ext cx="1395329" cy="42100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ABEF7289-B790-F81F-7BBC-C674760BB877}"/>
              </a:ext>
            </a:extLst>
          </p:cNvPr>
          <p:cNvSpPr txBox="1"/>
          <p:nvPr/>
        </p:nvSpPr>
        <p:spPr>
          <a:xfrm>
            <a:off x="581992" y="4157202"/>
            <a:ext cx="14938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/>
              <a:t>2.5</a:t>
            </a:r>
            <a:r>
              <a:rPr lang="zh-TW" altLang="en-US" sz="1200" b="1"/>
              <a:t>吋</a:t>
            </a:r>
            <a:r>
              <a:rPr lang="en-US" altLang="zh-TW" sz="1200" b="1"/>
              <a:t>SATA SSD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74A099F-C5D3-00B2-4FEE-C5E5D5839FDD}"/>
              </a:ext>
            </a:extLst>
          </p:cNvPr>
          <p:cNvSpPr txBox="1"/>
          <p:nvPr/>
        </p:nvSpPr>
        <p:spPr>
          <a:xfrm>
            <a:off x="2376072" y="4157202"/>
            <a:ext cx="16808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err="1"/>
              <a:t>NVMe</a:t>
            </a:r>
            <a:r>
              <a:rPr lang="en-US" altLang="zh-TW" sz="1200" b="1"/>
              <a:t> M.2 PCIe SSD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1060879-56E9-78F6-7DAD-C9BC0342D8B3}"/>
              </a:ext>
            </a:extLst>
          </p:cNvPr>
          <p:cNvSpPr txBox="1"/>
          <p:nvPr/>
        </p:nvSpPr>
        <p:spPr>
          <a:xfrm>
            <a:off x="5020302" y="4174021"/>
            <a:ext cx="10533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/>
              <a:t>SSD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B4FAAA0-C4C8-B767-0953-457E4DD83311}"/>
              </a:ext>
            </a:extLst>
          </p:cNvPr>
          <p:cNvSpPr txBox="1"/>
          <p:nvPr/>
        </p:nvSpPr>
        <p:spPr>
          <a:xfrm>
            <a:off x="7301640" y="4174021"/>
            <a:ext cx="10533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/>
              <a:t>HDD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69361F4D-436B-D101-C965-FAEF01519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4931" y="2791949"/>
            <a:ext cx="1028700" cy="1400175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3812BB87-8549-D96B-5B4B-5757DA6B7A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01640" y="2657235"/>
            <a:ext cx="1089394" cy="14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5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05CC93-E69B-4BA6-8F98-01814D3C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建議搭配</a:t>
            </a:r>
            <a:r>
              <a:rPr lang="en-US" altLang="zh-TW" dirty="0">
                <a:latin typeface="+mj-lt"/>
              </a:rPr>
              <a:t>WD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Red SA500 4TB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2.5”SATA SSD</a:t>
            </a:r>
            <a:endParaRPr lang="zh-TW" altLang="en-US" dirty="0">
              <a:latin typeface="+mj-lt"/>
            </a:endParaRPr>
          </a:p>
        </p:txBody>
      </p:sp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A722D729-591D-4018-8D6D-D184C1933B61}"/>
              </a:ext>
            </a:extLst>
          </p:cNvPr>
          <p:cNvSpPr txBox="1">
            <a:spLocks/>
          </p:cNvSpPr>
          <p:nvPr/>
        </p:nvSpPr>
        <p:spPr>
          <a:xfrm>
            <a:off x="444375" y="1130077"/>
            <a:ext cx="24738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Western Digital</a:t>
            </a:r>
          </a:p>
        </p:txBody>
      </p:sp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3984F1C0-40F9-4AC6-AED6-7B82578ED89E}"/>
              </a:ext>
            </a:extLst>
          </p:cNvPr>
          <p:cNvSpPr txBox="1">
            <a:spLocks/>
          </p:cNvSpPr>
          <p:nvPr/>
        </p:nvSpPr>
        <p:spPr>
          <a:xfrm>
            <a:off x="444375" y="1474094"/>
            <a:ext cx="3645647" cy="131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Clr>
                <a:srgbClr val="F4D088"/>
              </a:buClr>
              <a:buSzPct val="100000"/>
              <a:buFont typeface="Lato"/>
              <a:buNone/>
              <a:defRPr sz="1200">
                <a:solidFill>
                  <a:schemeClr val="tx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en-US" altLang="zh-TW" dirty="0">
                <a:sym typeface="Arial" panose="020B0604020202020204" pitchFamily="34" charset="0"/>
              </a:rPr>
              <a:t>WD</a:t>
            </a:r>
            <a:r>
              <a:rPr lang="zh-TW" altLang="en-US" dirty="0">
                <a:sym typeface="Arial" panose="020B0604020202020204" pitchFamily="34" charset="0"/>
              </a:rPr>
              <a:t>是儲存產業的創新與領導者，透過其領先的技術生產可靠與高效能的機械式硬碟與固態硬碟，適合佈署在辦公室，移動場域，資料中心，嵌入式系統，以及消費型電子產品中。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19" name="Google Shape;298;p34">
            <a:extLst>
              <a:ext uri="{FF2B5EF4-FFF2-40B4-BE49-F238E27FC236}">
                <a16:creationId xmlns:a16="http://schemas.microsoft.com/office/drawing/2014/main" id="{67357C04-532A-F60E-5A59-148224629C61}"/>
              </a:ext>
            </a:extLst>
          </p:cNvPr>
          <p:cNvSpPr txBox="1">
            <a:spLocks/>
          </p:cNvSpPr>
          <p:nvPr/>
        </p:nvSpPr>
        <p:spPr>
          <a:xfrm>
            <a:off x="444375" y="2571750"/>
            <a:ext cx="391924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</a:rPr>
              <a:t>WD</a:t>
            </a: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</a:rPr>
              <a:t> </a:t>
            </a: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</a:rPr>
              <a:t>Red SA500</a:t>
            </a: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</a:rPr>
              <a:t> </a:t>
            </a:r>
            <a:r>
              <a:rPr lang="en-US" altLang="zh-TW" sz="1800" b="1">
                <a:solidFill>
                  <a:srgbClr val="744922"/>
                </a:solidFill>
                <a:latin typeface="Arial"/>
                <a:ea typeface="微軟正黑體"/>
                <a:cs typeface="+mn-ea"/>
              </a:rPr>
              <a:t>SSD </a:t>
            </a:r>
            <a:r>
              <a:rPr lang="zh-TW" altLang="en-US" sz="1800" b="1">
                <a:solidFill>
                  <a:srgbClr val="744922"/>
                </a:solidFill>
                <a:latin typeface="Arial"/>
                <a:ea typeface="微軟正黑體"/>
                <a:cs typeface="+mn-ea"/>
              </a:rPr>
              <a:t>系列</a:t>
            </a:r>
            <a:endParaRPr lang="en-US" altLang="zh-TW" sz="1800" b="1">
              <a:solidFill>
                <a:srgbClr val="744922"/>
              </a:solidFill>
              <a:latin typeface="Arial"/>
              <a:ea typeface="微軟正黑體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Google Shape;298;p34">
            <a:extLst>
              <a:ext uri="{FF2B5EF4-FFF2-40B4-BE49-F238E27FC236}">
                <a16:creationId xmlns:a16="http://schemas.microsoft.com/office/drawing/2014/main" id="{A8C5C6F0-17EB-2949-B76A-121703A162EE}"/>
              </a:ext>
            </a:extLst>
          </p:cNvPr>
          <p:cNvSpPr txBox="1">
            <a:spLocks/>
          </p:cNvSpPr>
          <p:nvPr/>
        </p:nvSpPr>
        <p:spPr>
          <a:xfrm>
            <a:off x="433325" y="2932681"/>
            <a:ext cx="3645648" cy="131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Clr>
                <a:srgbClr val="F4D088"/>
              </a:buClr>
              <a:buSzPct val="100000"/>
              <a:buFont typeface="Lato"/>
              <a:buNone/>
              <a:defRPr sz="1200">
                <a:solidFill>
                  <a:schemeClr val="tx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r>
              <a:rPr lang="en-US" altLang="zh-TW" dirty="0">
                <a:sym typeface="Arial" panose="020B0604020202020204" pitchFamily="34" charset="0"/>
              </a:rPr>
              <a:t>WD</a:t>
            </a:r>
            <a:r>
              <a:rPr lang="zh-TW" altLang="en-US" dirty="0">
                <a:sym typeface="Arial" panose="020B0604020202020204" pitchFamily="34" charset="0"/>
              </a:rPr>
              <a:t> 紅標 </a:t>
            </a:r>
            <a:r>
              <a:rPr lang="en-US" altLang="zh-TW" dirty="0">
                <a:sym typeface="Arial" panose="020B0604020202020204" pitchFamily="34" charset="0"/>
              </a:rPr>
              <a:t>NAS</a:t>
            </a:r>
            <a:r>
              <a:rPr lang="zh-TW" altLang="en-US" dirty="0">
                <a:sym typeface="Arial" panose="020B0604020202020204" pitchFamily="34" charset="0"/>
              </a:rPr>
              <a:t> 專用 </a:t>
            </a:r>
            <a:r>
              <a:rPr lang="en-US" altLang="zh-TW" dirty="0"/>
              <a:t>SA500</a:t>
            </a:r>
            <a:r>
              <a:rPr lang="zh-TW" altLang="en-US" dirty="0"/>
              <a:t>系列</a:t>
            </a:r>
            <a:r>
              <a:rPr lang="en-US" altLang="zh-TW" dirty="0"/>
              <a:t> 2.5</a:t>
            </a:r>
            <a:r>
              <a:rPr lang="zh-TW" altLang="en-US" dirty="0"/>
              <a:t>吋 </a:t>
            </a:r>
            <a:r>
              <a:rPr lang="en-US" altLang="zh-TW" dirty="0"/>
              <a:t>SATA</a:t>
            </a:r>
            <a:r>
              <a:rPr lang="zh-TW" altLang="en-US" dirty="0"/>
              <a:t> </a:t>
            </a:r>
            <a:r>
              <a:rPr lang="en-US" altLang="zh-TW" dirty="0"/>
              <a:t>SSD</a:t>
            </a:r>
            <a:r>
              <a:rPr lang="zh-TW" altLang="en-US" dirty="0"/>
              <a:t>，是專為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全年無休的</a:t>
            </a:r>
            <a:r>
              <a:rPr lang="zh-TW" altLang="en-US" b="0" i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運作條件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設計，有著高效能與高</a:t>
            </a:r>
            <a:r>
              <a:rPr lang="zh-TW" altLang="en-US" dirty="0"/>
              <a:t>回應速度，其容量有 </a:t>
            </a:r>
            <a:r>
              <a:rPr lang="en-US" altLang="zh-TW" dirty="0"/>
              <a:t>500GB, 1TB, 2TB, 4TB</a:t>
            </a:r>
            <a:r>
              <a:rPr lang="zh-TW" altLang="en-US" dirty="0"/>
              <a:t> 可供客戶選擇。推薦用於裝置在</a:t>
            </a:r>
            <a:r>
              <a:rPr lang="en-US" altLang="zh-TW" dirty="0"/>
              <a:t>TS-410E</a:t>
            </a:r>
            <a:r>
              <a:rPr lang="zh-TW" altLang="en-US" dirty="0"/>
              <a:t>靜音</a:t>
            </a:r>
            <a:r>
              <a:rPr lang="en-US" altLang="zh-TW" dirty="0"/>
              <a:t>NAS</a:t>
            </a:r>
            <a:r>
              <a:rPr lang="zh-TW" altLang="en-US" dirty="0"/>
              <a:t>中，提供充足的效能與使用壽命。</a:t>
            </a:r>
            <a:endParaRPr lang="en-US" dirty="0"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A420B35-D2EF-70B7-6246-241D39CCA0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24247"/>
            <a:ext cx="4288802" cy="4288802"/>
          </a:xfrm>
          <a:prstGeom prst="rect">
            <a:avLst/>
          </a:prstGeom>
        </p:spPr>
      </p:pic>
      <p:pic>
        <p:nvPicPr>
          <p:cNvPr id="11" name="圖片 10" descr="一張含有 電子用品, 電腦 的圖片&#10;&#10;自動產生的描述">
            <a:extLst>
              <a:ext uri="{FF2B5EF4-FFF2-40B4-BE49-F238E27FC236}">
                <a16:creationId xmlns:a16="http://schemas.microsoft.com/office/drawing/2014/main" id="{BC10CAEC-1C37-C5C2-7391-FCEDF0031E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91" r="20132"/>
          <a:stretch/>
        </p:blipFill>
        <p:spPr>
          <a:xfrm>
            <a:off x="4324059" y="3032002"/>
            <a:ext cx="1284897" cy="155725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09B8D0F-F965-0FE0-A3EC-DE9C6A757477}"/>
              </a:ext>
            </a:extLst>
          </p:cNvPr>
          <p:cNvSpPr txBox="1"/>
          <p:nvPr/>
        </p:nvSpPr>
        <p:spPr>
          <a:xfrm>
            <a:off x="5510478" y="4315451"/>
            <a:ext cx="2764781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TS-410E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支援 </a:t>
            </a:r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 </a:t>
            </a:r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插槽</a:t>
            </a:r>
            <a:endParaRPr lang="zh-TW" altLang="en-US" sz="10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6616C51-5D58-F8FF-B599-949CFD29F528}"/>
              </a:ext>
            </a:extLst>
          </p:cNvPr>
          <p:cNvPicPr>
            <a:picLocks/>
          </p:cNvPicPr>
          <p:nvPr/>
        </p:nvPicPr>
        <p:blipFill>
          <a:blip r:embed="rId5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19379" y="840097"/>
            <a:ext cx="814184" cy="814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019F127-80F7-2254-6772-513C3657B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6768" y="927479"/>
            <a:ext cx="488716" cy="6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992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6fa77ce9-a34f-4273-ac9e-53b31ebe6f5b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Solar Panel Project Proposal by Slidesgo">
  <a:themeElements>
    <a:clrScheme name="Simple Light">
      <a:dk1>
        <a:srgbClr val="F3F3F3"/>
      </a:dk1>
      <a:lt1>
        <a:srgbClr val="010203"/>
      </a:lt1>
      <a:dk2>
        <a:srgbClr val="B7B7B7"/>
      </a:dk2>
      <a:lt2>
        <a:srgbClr val="2B2929"/>
      </a:lt2>
      <a:accent1>
        <a:srgbClr val="FFFFFF"/>
      </a:accent1>
      <a:accent2>
        <a:srgbClr val="66666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B7B7B7"/>
      </a:hlink>
      <a:folHlink>
        <a:srgbClr val="0097A7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15BA6FDB83DF45ACBB97339620D687" ma:contentTypeVersion="12" ma:contentTypeDescription="建立新的文件。" ma:contentTypeScope="" ma:versionID="7733ccfc0f9221129bfd73835ff329eb">
  <xsd:schema xmlns:xsd="http://www.w3.org/2001/XMLSchema" xmlns:xs="http://www.w3.org/2001/XMLSchema" xmlns:p="http://schemas.microsoft.com/office/2006/metadata/properties" xmlns:ns3="34f220f5-ee29-4263-80ab-1a6ecd269c52" xmlns:ns4="cd1d27fb-d87a-4c42-9852-348a627560e4" targetNamespace="http://schemas.microsoft.com/office/2006/metadata/properties" ma:root="true" ma:fieldsID="1c20485bf444476976ab75ae1836f53d" ns3:_="" ns4:_="">
    <xsd:import namespace="34f220f5-ee29-4263-80ab-1a6ecd269c52"/>
    <xsd:import namespace="cd1d27fb-d87a-4c42-9852-348a627560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220f5-ee29-4263-80ab-1a6ecd269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d27fb-d87a-4c42-9852-348a627560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DA3E1C-7268-4A35-8C5F-F17718A2D0F1}">
  <ds:schemaRefs>
    <ds:schemaRef ds:uri="34f220f5-ee29-4263-80ab-1a6ecd269c5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d1d27fb-d87a-4c42-9852-348a627560e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A5F837-C56F-4F85-B1AA-1E04F65B9E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C5B200-A512-4B54-A576-7E194A179AEB}">
  <ds:schemaRefs>
    <ds:schemaRef ds:uri="34f220f5-ee29-4263-80ab-1a6ecd269c52"/>
    <ds:schemaRef ds:uri="cd1d27fb-d87a-4c42-9852-348a627560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3155</TotalTime>
  <Words>3448</Words>
  <Application>Microsoft Office PowerPoint</Application>
  <PresentationFormat>如螢幕大小 (16:9)</PresentationFormat>
  <Paragraphs>466</Paragraphs>
  <Slides>42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9" baseType="lpstr">
      <vt:lpstr>微軟正黑體</vt:lpstr>
      <vt:lpstr>Corbel</vt:lpstr>
      <vt:lpstr>Arial</vt:lpstr>
      <vt:lpstr>Wingdings</vt:lpstr>
      <vt:lpstr>Roboto</vt:lpstr>
      <vt:lpstr>Lato</vt:lpstr>
      <vt:lpstr>Solar Panel Project Proposal by Slidesgo</vt:lpstr>
      <vt:lpstr>PowerPoint 簡報</vt:lpstr>
      <vt:lpstr>TS-410E 2.5吋 SATA SSD 靜音NAS主要特點</vt:lpstr>
      <vt:lpstr>靜音NAS: 消除噪音對健康與工作效率的損害</vt:lpstr>
      <vt:lpstr>寂靜儲存之王</vt:lpstr>
      <vt:lpstr>靜音NAS適合架設在聲音敏感的工作環境</vt:lpstr>
      <vt:lpstr>緊湊機身搭配有型直立式腳架</vt:lpstr>
      <vt:lpstr>如何選擇桌上型雙2.5 GbE低噪音NAS</vt:lpstr>
      <vt:lpstr>NAS為什麼選用搭載2.5吋 SATA SSD固態硬碟?</vt:lpstr>
      <vt:lpstr>建議搭配WD Red SA500 4TB 2.5”SATA SSD</vt:lpstr>
      <vt:lpstr>搭載Intel Celeron J系列高效4核心處理器至少可穩定長期供貨至2029年</vt:lpstr>
      <vt:lpstr>4-bay NAS支援哪幾種RAID磁碟陣列資料保護功能?</vt:lpstr>
      <vt:lpstr>雙 2.5GbE 高速網路企業經濟的標配</vt:lpstr>
      <vt:lpstr>4埠USB 3.2 Gen 2 高速 10Gbps 擴充接口</vt:lpstr>
      <vt:lpstr>支援HDMI 4K螢幕輸出</vt:lpstr>
      <vt:lpstr>支援4個SATA 6Gb/s SSD插槽 </vt:lpstr>
      <vt:lpstr>TS-410E  I/O與尺寸</vt:lpstr>
      <vt:lpstr>選購支援USB JBOD &amp; RAID 儲存擴充設備</vt:lpstr>
      <vt:lpstr>選購網路交換器</vt:lpstr>
      <vt:lpstr>2 x 2.5GbE進行10GB檔案傳輸效能</vt:lpstr>
      <vt:lpstr>2.5吋SATA SSD安裝</vt:lpstr>
      <vt:lpstr>PowerPoint 簡報</vt:lpstr>
      <vt:lpstr>NAS快速安裝 </vt:lpstr>
      <vt:lpstr>預載全新 QTS 5.0 NAS 智慧與安全作業系統</vt:lpstr>
      <vt:lpstr>透過免授權費的 HBS 3 (Hybrid Backup Sync 3)  進行最佳資料備份與還原策略 3 步驟</vt:lpstr>
      <vt:lpstr>DA Drive Analyzer 磁碟故障預測</vt:lpstr>
      <vt:lpstr>全方位 NAS 資安防護</vt:lpstr>
      <vt:lpstr>QVR Elite智慧安全監控方案</vt:lpstr>
      <vt:lpstr>相容於為數龐大的攝影機型號</vt:lpstr>
      <vt:lpstr>統合式介面同時監看與回放</vt:lpstr>
      <vt:lpstr>行動與家用監控方案 </vt:lpstr>
      <vt:lpstr>Qsirch 全文檢索搜尋工具</vt:lpstr>
      <vt:lpstr>Qfiling 自動歸檔</vt:lpstr>
      <vt:lpstr>影音串流，作為多媒體伺服器也很合適</vt:lpstr>
      <vt:lpstr>在多雲、多台 NAS 及各應用程式間自定義自動化工作流，協助節省工作流的時間、人力和成本</vt:lpstr>
      <vt:lpstr>個人及團隊協作都好用的  Qsync 跨裝置檔案同步技術</vt:lpstr>
      <vt:lpstr>更輕量, 更快速的個人用 VPN 服務</vt:lpstr>
      <vt:lpstr>QuFTP 遠端檔案 FTP 存取服務</vt:lpstr>
      <vt:lpstr>透過Ubuntu Linux Station讓NAS變身本地端電腦，也可透過遠端隨時連線</vt:lpstr>
      <vt:lpstr>App Center</vt:lpstr>
      <vt:lpstr>規格表</vt:lpstr>
      <vt:lpstr>延長保固， 享最高 5 年保障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TS-1886XU-RP-R2 TS-h1886XU-RP-R2</dc:title>
  <dc:creator>Lucas Lin</dc:creator>
  <cp:lastModifiedBy>Sabrina Wang 王儷蓉</cp:lastModifiedBy>
  <cp:revision>5</cp:revision>
  <cp:lastPrinted>2022-02-23T10:22:19Z</cp:lastPrinted>
  <dcterms:modified xsi:type="dcterms:W3CDTF">2022-12-30T05:03:38Z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0x0101004F15BA6FDB83DF45ACBB97339620D687</vt:lpwstr>
  </property>
</Properties>
</file>