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4"/>
  </p:sldMasterIdLst>
  <p:notesMasterIdLst>
    <p:notesMasterId r:id="rId49"/>
  </p:notesMasterIdLst>
  <p:handoutMasterIdLst>
    <p:handoutMasterId r:id="rId50"/>
  </p:handoutMasterIdLst>
  <p:sldIdLst>
    <p:sldId id="270" r:id="rId5"/>
    <p:sldId id="324" r:id="rId6"/>
    <p:sldId id="323" r:id="rId7"/>
    <p:sldId id="322" r:id="rId8"/>
    <p:sldId id="289" r:id="rId9"/>
    <p:sldId id="330" r:id="rId10"/>
    <p:sldId id="284" r:id="rId11"/>
    <p:sldId id="283" r:id="rId12"/>
    <p:sldId id="310" r:id="rId13"/>
    <p:sldId id="287" r:id="rId14"/>
    <p:sldId id="329" r:id="rId15"/>
    <p:sldId id="328" r:id="rId16"/>
    <p:sldId id="290" r:id="rId17"/>
    <p:sldId id="285" r:id="rId18"/>
    <p:sldId id="314" r:id="rId19"/>
    <p:sldId id="315" r:id="rId20"/>
    <p:sldId id="320" r:id="rId21"/>
    <p:sldId id="326" r:id="rId22"/>
    <p:sldId id="291" r:id="rId23"/>
    <p:sldId id="292" r:id="rId24"/>
    <p:sldId id="336" r:id="rId25"/>
    <p:sldId id="337" r:id="rId26"/>
    <p:sldId id="293" r:id="rId27"/>
    <p:sldId id="294" r:id="rId28"/>
    <p:sldId id="295" r:id="rId29"/>
    <p:sldId id="316" r:id="rId30"/>
    <p:sldId id="296" r:id="rId31"/>
    <p:sldId id="297" r:id="rId32"/>
    <p:sldId id="298" r:id="rId33"/>
    <p:sldId id="299" r:id="rId34"/>
    <p:sldId id="300" r:id="rId35"/>
    <p:sldId id="301" r:id="rId36"/>
    <p:sldId id="308" r:id="rId37"/>
    <p:sldId id="302" r:id="rId38"/>
    <p:sldId id="317" r:id="rId39"/>
    <p:sldId id="318" r:id="rId40"/>
    <p:sldId id="331" r:id="rId41"/>
    <p:sldId id="332" r:id="rId42"/>
    <p:sldId id="305" r:id="rId43"/>
    <p:sldId id="306" r:id="rId44"/>
    <p:sldId id="319" r:id="rId45"/>
    <p:sldId id="312" r:id="rId46"/>
    <p:sldId id="333" r:id="rId47"/>
    <p:sldId id="321" r:id="rId48"/>
  </p:sldIdLst>
  <p:sldSz cx="12192000" cy="6858000"/>
  <p:notesSz cx="6858000" cy="9144000"/>
  <p:custDataLst>
    <p:tags r:id="rId51"/>
  </p:custData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9EF"/>
    <a:srgbClr val="36ADA8"/>
    <a:srgbClr val="2189DF"/>
    <a:srgbClr val="05FFDB"/>
    <a:srgbClr val="FE4402"/>
    <a:srgbClr val="17B0ED"/>
    <a:srgbClr val="66CCFF"/>
    <a:srgbClr val="FFF97D"/>
    <a:srgbClr val="16EEC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03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940" y="10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320C6253-024D-41A2-8F9C-AE3B89932B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1FA6D3-F05E-492D-ABE7-08EB73C57C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FA468-5733-488E-B409-FDE47B0C9B4C}" type="datetimeFigureOut">
              <a:rPr lang="zh-TW" altLang="en-US" smtClean="0"/>
              <a:t>2024/8/27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C870A6-F598-4BE9-AB96-D3D3C2ABA8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63C59D-47A9-45B0-B352-E5AB3D1B4B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28A9E-E67B-4D83-9F0D-CDFAF872BE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110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4A1DE-9E5E-4ACB-81A2-3622A0731AC4}" type="datetimeFigureOut">
              <a:rPr lang="zh-TW" altLang="en-US" smtClean="0"/>
              <a:t>2024/8/27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8B474-CBEC-484E-B6A8-6236E8C358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96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4954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為您的擴充及應用帶來更高的儲存效能，如提供 SSD 快取，以及Qtier </a:t>
            </a:r>
            <a:r>
              <a:rPr lang="zh-TW" altLang="en-US">
                <a:ea typeface="新細明體"/>
              </a:rPr>
              <a:t>自動分層儲存</a:t>
            </a:r>
            <a:r>
              <a:rPr lang="en-US"/>
              <a:t>，讓 SSD 與 HDD </a:t>
            </a:r>
            <a:r>
              <a:rPr lang="en-US" err="1"/>
              <a:t>儲存空間隨時達到最佳配置</a:t>
            </a:r>
            <a:r>
              <a:rPr lang="en-US"/>
              <a:t>。</a:t>
            </a:r>
            <a:endParaRPr lang="en-US">
              <a:ea typeface="Calibri"/>
              <a:cs typeface="Calibri"/>
            </a:endParaRPr>
          </a:p>
          <a:p>
            <a:endParaRPr lang="en-US" altLang="ja-JP" b="1">
              <a:ea typeface="游ゴシック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3365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>
                <a:ea typeface="新細明體"/>
              </a:rPr>
              <a:t>安裝 </a:t>
            </a:r>
            <a:r>
              <a:rPr lang="en-US" altLang="zh-TW">
                <a:ea typeface="新細明體"/>
              </a:rPr>
              <a:t>M.2 </a:t>
            </a:r>
            <a:r>
              <a:rPr lang="en-US" altLang="zh-TW" err="1">
                <a:ea typeface="新細明體"/>
              </a:rPr>
              <a:t>NVMe</a:t>
            </a:r>
            <a:r>
              <a:rPr lang="en-US" altLang="zh-TW">
                <a:ea typeface="新細明體"/>
              </a:rPr>
              <a:t> SSD </a:t>
            </a:r>
            <a:r>
              <a:rPr lang="zh-TW">
                <a:ea typeface="新細明體"/>
              </a:rPr>
              <a:t>啟用快取功能，提升系統效能，享有儲存空間極大化、成本最小化的好處</a:t>
            </a:r>
            <a:br>
              <a:rPr lang="zh-TW" altLang="en-US">
                <a:ea typeface="新細明體"/>
                <a:cs typeface="+mn-lt"/>
              </a:rPr>
            </a:br>
            <a:r>
              <a:rPr lang="zh-TW">
                <a:ea typeface="新細明體"/>
                <a:cs typeface="Calibri"/>
              </a:rPr>
              <a:t>不</a:t>
            </a:r>
            <a:r>
              <a:rPr lang="zh-TW" altLang="en-US">
                <a:ea typeface="新細明體"/>
                <a:cs typeface="Calibri"/>
              </a:rPr>
              <a:t>僅可以改善IO延遲，來加速磁碟存取的IOPS效能，也允許全域快取，來應用到全機或根據需求指定給需要的磁碟區。而TS-253E/TS-453E 內建8GB的記憶體，更提供高達16TB的SSD cache Volume，讓您享有優質的儲存效能</a:t>
            </a:r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9522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QNAP </a:t>
            </a:r>
            <a:r>
              <a:rPr lang="en-US" altLang="zh-TW" err="1">
                <a:ea typeface="新細明體"/>
              </a:rPr>
              <a:t>Qtier</a:t>
            </a:r>
            <a:r>
              <a:rPr lang="en-US" altLang="zh-TW">
                <a:ea typeface="新細明體"/>
              </a:rPr>
              <a:t>™ </a:t>
            </a:r>
            <a:r>
              <a:rPr lang="zh-TW" altLang="en-US">
                <a:ea typeface="新細明體"/>
              </a:rPr>
              <a:t>技術實現自動分層儲存解決方案，可辨別資料存取頻率，自動將頻繁存取的「熱」資料移動到效能較高的磁碟階層，而將較少存取的「冷」資料移動到成本低、大容量的磁碟階層，讓企業享有效能與成本</a:t>
            </a:r>
            <a:r>
              <a:rPr lang="en-US" altLang="zh-TW">
                <a:ea typeface="新細明體"/>
              </a:rPr>
              <a:t> (TCO) </a:t>
            </a:r>
            <a:r>
              <a:rPr lang="zh-TW" altLang="en-US">
                <a:ea typeface="新細明體"/>
              </a:rPr>
              <a:t>兼顧的儲存服務。</a:t>
            </a:r>
            <a:endParaRPr lang="zh-TW">
              <a:ea typeface="新細明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7424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3481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9071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53E </a:t>
            </a:r>
            <a:r>
              <a:rPr lang="zh-TW" altLang="en-US">
                <a:ea typeface="新細明體"/>
              </a:rPr>
              <a:t>可選購豐富的擴充設備，</a:t>
            </a:r>
            <a:r>
              <a:rPr lang="en-US" altLang="zh-TW">
                <a:ea typeface="新細明體"/>
              </a:rPr>
              <a:t>USB</a:t>
            </a:r>
            <a:r>
              <a:rPr lang="zh-TW" altLang="en-US">
                <a:ea typeface="新細明體"/>
              </a:rPr>
              <a:t>儲存擴充有</a:t>
            </a:r>
            <a:r>
              <a:rPr lang="en-US" altLang="zh-TW">
                <a:ea typeface="新細明體"/>
              </a:rPr>
              <a:t>2-bay ~ 12-bay</a:t>
            </a:r>
            <a:r>
              <a:rPr lang="zh-TW" altLang="en-US">
                <a:ea typeface="新細明體"/>
              </a:rPr>
              <a:t>的選擇，部分</a:t>
            </a:r>
            <a:r>
              <a:rPr lang="en-US" altLang="zh-TW">
                <a:ea typeface="新細明體"/>
              </a:rPr>
              <a:t>JBOD</a:t>
            </a:r>
            <a:r>
              <a:rPr lang="zh-TW" altLang="en-US">
                <a:ea typeface="新細明體"/>
              </a:rPr>
              <a:t>型號有支援硬體</a:t>
            </a:r>
            <a:r>
              <a:rPr lang="en-US" altLang="zh-TW">
                <a:ea typeface="新細明體"/>
              </a:rPr>
              <a:t>RAID</a:t>
            </a:r>
            <a:r>
              <a:rPr lang="zh-TW" altLang="en-US">
                <a:ea typeface="新細明體"/>
              </a:rPr>
              <a:t>與電源備源，如果有容量擴充的需求可以參考選購。</a:t>
            </a:r>
            <a:endParaRPr lang="en-US" altLang="zh-TW">
              <a:ea typeface="新細明體"/>
            </a:endParaRPr>
          </a:p>
          <a:p>
            <a:endParaRPr lang="en-US" altLang="zh-TW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155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ea typeface="新細明體"/>
              </a:rPr>
              <a:t>使用1 port </a:t>
            </a:r>
            <a:r>
              <a:rPr lang="en-US" altLang="zh-TW">
                <a:ea typeface="新細明體"/>
              </a:rPr>
              <a:t>2.5GbE</a:t>
            </a:r>
            <a:r>
              <a:rPr lang="zh-TW" altLang="en-US">
                <a:ea typeface="新細明體"/>
              </a:rPr>
              <a:t>網路，進行</a:t>
            </a:r>
            <a:r>
              <a:rPr lang="en-US" altLang="zh-TW">
                <a:ea typeface="新細明體"/>
              </a:rPr>
              <a:t>10GB</a:t>
            </a:r>
            <a:r>
              <a:rPr lang="zh-TW" altLang="en-US">
                <a:ea typeface="新細明體"/>
              </a:rPr>
              <a:t>的大檔案傳輸，速度可達到上傳、下載295 </a:t>
            </a:r>
            <a:r>
              <a:rPr lang="en-US" altLang="zh-TW">
                <a:ea typeface="新細明體"/>
              </a:rPr>
              <a:t>MB/s</a:t>
            </a:r>
            <a:r>
              <a:rPr lang="zh-TW" altLang="en-US">
                <a:ea typeface="新細明體"/>
              </a:rPr>
              <a:t>的速度，就算是加密的傳輸速度上也能穩定提供高速，效能是相當足夠的。</a:t>
            </a:r>
            <a:endParaRPr lang="en-US" altLang="zh-TW">
              <a:ea typeface="新細明體"/>
              <a:cs typeface="Calibri" panose="020F0502020204030204"/>
            </a:endParaRPr>
          </a:p>
          <a:p>
            <a:endParaRPr lang="en-US" altLang="zh-TW">
              <a:ea typeface="新細明體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1111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ea typeface="新細明體"/>
              </a:rPr>
              <a:t>而使用</a:t>
            </a:r>
            <a:r>
              <a:rPr lang="en-US" altLang="zh-TW">
                <a:ea typeface="新細明體"/>
              </a:rPr>
              <a:t>2 port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2.5GbE</a:t>
            </a:r>
            <a:r>
              <a:rPr lang="zh-TW" altLang="en-US">
                <a:ea typeface="新細明體"/>
              </a:rPr>
              <a:t>網路，進行</a:t>
            </a:r>
            <a:r>
              <a:rPr lang="en-US" altLang="zh-TW">
                <a:ea typeface="新細明體"/>
              </a:rPr>
              <a:t>10GB</a:t>
            </a:r>
            <a:r>
              <a:rPr lang="zh-TW" altLang="en-US">
                <a:ea typeface="新細明體"/>
              </a:rPr>
              <a:t>的大檔案傳輸，速度可達到上傳 </a:t>
            </a:r>
            <a:r>
              <a:rPr lang="en-US" altLang="zh-TW">
                <a:ea typeface="新細明體"/>
              </a:rPr>
              <a:t>576 MB/s</a:t>
            </a:r>
            <a:r>
              <a:rPr lang="zh-TW" altLang="en-US">
                <a:ea typeface="新細明體"/>
              </a:rPr>
              <a:t>以及下載</a:t>
            </a:r>
            <a:r>
              <a:rPr lang="en-US" altLang="zh-TW">
                <a:ea typeface="新細明體"/>
              </a:rPr>
              <a:t> 578 MB/s</a:t>
            </a:r>
            <a:r>
              <a:rPr lang="zh-TW" altLang="en-US">
                <a:ea typeface="新細明體"/>
              </a:rPr>
              <a:t>的速度，就算是加密的傳輸速度上也能穩定提供高速，效能是相當足夠的。</a:t>
            </a:r>
            <a:endParaRPr lang="en-US" altLang="zh-TW">
              <a:ea typeface="新細明體"/>
            </a:endParaRPr>
          </a:p>
          <a:p>
            <a:endParaRPr lang="en-US" altLang="zh-TW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21517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SSD 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快取是透過將頻繁存取的資料暫存在 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SSD 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上來提高存取速度的方法，對於需要高 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IOPS 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效能的應用如資料庫 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線上交易處理、電子郵件系統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、虛擬機和虛擬桌面 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(VDI)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，有助於降低延遲並帶來顯著的效能提升。</a:t>
            </a:r>
          </a:p>
          <a:p>
            <a:br>
              <a:rPr lang="zh-TW" altLang="en-US"/>
            </a:br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8247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8155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="1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3244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f1c6ddcaf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f1c6ddcaf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/>
              <a:t>QTS 5.0 </a:t>
            </a:r>
            <a:r>
              <a:rPr lang="en-US" err="1"/>
              <a:t>升級系統核心，我們強化安全保護機制</a:t>
            </a:r>
            <a:r>
              <a:rPr lang="en-US"/>
              <a:t>，</a:t>
            </a:r>
            <a:r>
              <a:rPr lang="zh-TW" altLang="en-US">
                <a:ea typeface="新細明體"/>
              </a:rPr>
              <a:t>配備 </a:t>
            </a:r>
            <a:r>
              <a:rPr lang="en"/>
              <a:t>Kernel 5.10 LTS </a:t>
            </a:r>
            <a:r>
              <a:rPr lang="zh-TW" altLang="en-US">
                <a:ea typeface="新細明體"/>
              </a:rPr>
              <a:t>強化資安，</a:t>
            </a:r>
            <a:r>
              <a:rPr lang="en-US" err="1"/>
              <a:t>讓您的數據資產獲得保障</a:t>
            </a:r>
            <a:r>
              <a:rPr lang="en-US"/>
              <a:t>；</a:t>
            </a:r>
            <a:endParaRPr lang="zh-TW" altLang="en-US">
              <a:ea typeface="新細明體"/>
            </a:endParaRP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zh-TW" altLang="en-US">
                <a:ea typeface="新細明體"/>
              </a:rPr>
              <a:t>優化 </a:t>
            </a:r>
            <a:r>
              <a:rPr lang="en"/>
              <a:t>QTS UI</a:t>
            </a:r>
            <a:r>
              <a:rPr lang="en" altLang="zh-TW">
                <a:ea typeface="新細明體"/>
              </a:rPr>
              <a:t> </a:t>
            </a:r>
            <a:r>
              <a:rPr lang="zh-TW" altLang="en-US">
                <a:ea typeface="新細明體"/>
              </a:rPr>
              <a:t>管理操作，讓操過更靈敏、直覺，搭配新的通知面板，讓您在初次安裝輕鬆上手</a:t>
            </a:r>
            <a:endParaRPr lang="en-US">
              <a:cs typeface="Calibri"/>
            </a:endParaRP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zh-TW">
                <a:ea typeface="新細明體"/>
              </a:rPr>
              <a:t>提升 </a:t>
            </a:r>
            <a:r>
              <a:rPr lang="en" altLang="zh-TW" err="1">
                <a:ea typeface="新細明體"/>
              </a:rPr>
              <a:t>NVMe</a:t>
            </a:r>
            <a:r>
              <a:rPr lang="en" altLang="zh-TW">
                <a:ea typeface="新細明體"/>
              </a:rPr>
              <a:t> SSD </a:t>
            </a:r>
            <a:r>
              <a:rPr lang="zh-TW">
                <a:ea typeface="新細明體"/>
              </a:rPr>
              <a:t>快取效能</a:t>
            </a:r>
            <a:r>
              <a:rPr lang="zh-TW" altLang="en-US">
                <a:ea typeface="新細明體"/>
              </a:rPr>
              <a:t>，讓您的應用處理更敏捷快速</a:t>
            </a:r>
            <a:endParaRPr lang="zh-TW" altLang="en-US">
              <a:ea typeface="新細明體"/>
              <a:cs typeface="Calibri"/>
            </a:endParaRPr>
          </a:p>
          <a:p>
            <a:pPr>
              <a:buFont typeface="Arial"/>
              <a:buChar char="•"/>
            </a:pPr>
            <a:r>
              <a:rPr lang="zh-TW" altLang="en-US">
                <a:ea typeface="新細明體"/>
              </a:rPr>
              <a:t>    連上</a:t>
            </a:r>
            <a:r>
              <a:rPr lang="en-US"/>
              <a:t> Internet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或公共的</a:t>
            </a:r>
            <a:r>
              <a:rPr lang="en-US"/>
              <a:t> Wi-Fi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網路，都會讓您的資料和隱私暴露於風險之中。使用</a:t>
            </a:r>
            <a:r>
              <a:rPr lang="en-US"/>
              <a:t> VPN (Virtual Private Network</a:t>
            </a:r>
            <a:r>
              <a:rPr lang="zh-TW" altLang="en-US">
                <a:ea typeface="新細明體"/>
              </a:rPr>
              <a:t>，虛擬私人網路</a:t>
            </a:r>
            <a:r>
              <a:rPr lang="en-US"/>
              <a:t>)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則是最安全的外網連線方式，讓您由遠端連線存取</a:t>
            </a:r>
            <a:r>
              <a:rPr lang="en-US"/>
              <a:t> NAS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時更加安全。更穩定的</a:t>
            </a:r>
            <a:r>
              <a:rPr lang="en-US"/>
              <a:t> </a:t>
            </a:r>
            <a:r>
              <a:rPr lang="en-US" err="1"/>
              <a:t>WireGuard</a:t>
            </a:r>
            <a:r>
              <a:rPr lang="en-US"/>
              <a:t> VPN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服務，讓您透過平易近人的使用者介面輕鬆設定，享受快速安全連線，是在家工作與行動辦公的必備工具</a:t>
            </a:r>
            <a:r>
              <a:rPr lang="en-US"/>
              <a:t>。</a:t>
            </a:r>
            <a:endParaRPr lang="en-US"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10647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f1c6ddcaf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f1c6ddcaf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>
              <a:ea typeface="新細明體"/>
              <a:cs typeface="Calibri"/>
            </a:endParaRPr>
          </a:p>
          <a:p>
            <a:endParaRPr lang="zh-TW" altLang="en-US">
              <a:ea typeface="新細明體"/>
              <a:cs typeface="Calibri"/>
            </a:endParaRPr>
          </a:p>
          <a:p>
            <a:endParaRPr lang="zh-TW" altLang="en-US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43888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f1c6ddcaf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f1c6ddcaf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CN" altLang="en-US">
                <a:ea typeface="等线"/>
              </a:rPr>
              <a:t>Windows® 10 / Windows Server® 2016 (</a:t>
            </a:r>
            <a:r>
              <a:rPr lang="zh-TW" altLang="en-US">
                <a:ea typeface="新細明體"/>
              </a:rPr>
              <a:t>或以上版本</a:t>
            </a:r>
            <a:r>
              <a:rPr lang="en-US"/>
              <a:t>)</a:t>
            </a:r>
            <a:r>
              <a:rPr lang="en-US" altLang="zh-TW">
                <a:ea typeface="新細明體"/>
              </a:rPr>
              <a:t> </a:t>
            </a:r>
            <a:r>
              <a:rPr lang="zh-TW" altLang="en-US">
                <a:ea typeface="新細明體"/>
              </a:rPr>
              <a:t>用戶可以直接在檔案總管內，對掛載的 </a:t>
            </a:r>
            <a:r>
              <a:rPr lang="en-US"/>
              <a:t>NAS (</a:t>
            </a:r>
            <a:r>
              <a:rPr lang="zh-TW" altLang="en-US">
                <a:ea typeface="新細明體"/>
              </a:rPr>
              <a:t>網路磁碟區或資料夾</a:t>
            </a:r>
            <a:r>
              <a:rPr lang="en-US"/>
              <a:t>)</a:t>
            </a:r>
            <a:r>
              <a:rPr lang="en-US" altLang="zh-TW">
                <a:ea typeface="新細明體"/>
              </a:rPr>
              <a:t> </a:t>
            </a:r>
            <a:r>
              <a:rPr lang="zh-TW" altLang="en-US">
                <a:ea typeface="新細明體"/>
              </a:rPr>
              <a:t>直接搜尋檔案名稱。透過進階搜尋語法，還可以時間、檔案類型和大小來精細搜尋，便利性大增。</a:t>
            </a:r>
            <a:endParaRPr lang="zh-TW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43888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f1c6ddcaf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f1c6ddcaf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>
                <a:ea typeface="新細明體"/>
              </a:rPr>
              <a:t>自</a:t>
            </a:r>
            <a:r>
              <a:rPr lang="en-US"/>
              <a:t> QTS 5.0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開始</a:t>
            </a:r>
            <a:r>
              <a:rPr lang="en-US"/>
              <a:t>，TS253E</a:t>
            </a:r>
            <a:r>
              <a:rPr lang="en-US">
                <a:ea typeface="新細明體"/>
              </a:rPr>
              <a:t>/TS-453E </a:t>
            </a:r>
            <a:r>
              <a:rPr lang="zh-TW" altLang="en-US">
                <a:ea typeface="新細明體"/>
              </a:rPr>
              <a:t>內建免費</a:t>
            </a:r>
            <a:r>
              <a:rPr lang="en-US"/>
              <a:t> </a:t>
            </a:r>
            <a:r>
              <a:rPr lang="en-US" err="1"/>
              <a:t>exFAT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驅動程式，最大單檔容量達到16EB，能與外接裝置</a:t>
            </a:r>
            <a:r>
              <a:rPr lang="en-US"/>
              <a:t> (</a:t>
            </a:r>
            <a:r>
              <a:rPr lang="zh-TW" altLang="en-US">
                <a:ea typeface="新細明體"/>
              </a:rPr>
              <a:t>如</a:t>
            </a:r>
            <a:r>
              <a:rPr lang="en-US"/>
              <a:t> SD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卡</a:t>
            </a:r>
            <a:r>
              <a:rPr lang="en-US"/>
              <a:t>、USB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裝置</a:t>
            </a:r>
            <a:r>
              <a:rPr lang="en-US"/>
              <a:t>)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快速地進行</a:t>
            </a:r>
            <a:r>
              <a:rPr lang="en-US"/>
              <a:t> 4K/8K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高畫質影音、高解析照片等大檔案交換，加速大型影音檔案跨平台交換與分享，帶來耳目一新的多媒體瀏覽體驗。</a:t>
            </a:r>
          </a:p>
        </p:txBody>
      </p:sp>
    </p:spTree>
    <p:extLst>
      <p:ext uri="{BB962C8B-B14F-4D97-AF65-F5344CB8AC3E}">
        <p14:creationId xmlns:p14="http://schemas.microsoft.com/office/powerpoint/2010/main" val="501877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err="1">
                <a:ea typeface="新細明體"/>
              </a:rPr>
              <a:t>QuMagie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整合</a:t>
            </a:r>
            <a:r>
              <a:rPr lang="en-US" altLang="zh-TW">
                <a:ea typeface="新細明體"/>
              </a:rPr>
              <a:t> AI </a:t>
            </a:r>
            <a:r>
              <a:rPr lang="zh-TW" altLang="en-US">
                <a:ea typeface="新細明體"/>
              </a:rPr>
              <a:t>影像辨識技術，提供智慧分類的相簿，友善的使用介面讓照片管理更便利。</a:t>
            </a:r>
            <a:r>
              <a:rPr lang="en-US" altLang="zh-TW" err="1">
                <a:ea typeface="新細明體"/>
              </a:rPr>
              <a:t>QuMagie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亦提供多樣實用功能，包含：時間軸、自訂資料夾封面、支援</a:t>
            </a:r>
            <a:r>
              <a:rPr lang="en-US" altLang="zh-TW">
                <a:ea typeface="新細明體"/>
              </a:rPr>
              <a:t> iOS® Live Photo </a:t>
            </a:r>
            <a:r>
              <a:rPr lang="zh-TW" altLang="en-US">
                <a:ea typeface="新細明體"/>
              </a:rPr>
              <a:t>動態播放，以及更強大的搜尋機制，為您帶來更直覺、流暢的照片管理及分享體驗。</a:t>
            </a:r>
            <a:endParaRPr lang="zh-TW">
              <a:ea typeface="新細明體"/>
              <a:cs typeface="Calibri"/>
            </a:endParaRPr>
          </a:p>
          <a:p>
            <a:r>
              <a:rPr lang="zh-TW">
                <a:ea typeface="新細明體"/>
              </a:rPr>
              <a:t>可以透</a:t>
            </a:r>
            <a:r>
              <a:rPr lang="zh-TW" altLang="en-US">
                <a:ea typeface="新細明體"/>
              </a:rPr>
              <a:t>過</a:t>
            </a:r>
            <a:r>
              <a:rPr lang="zh-TW">
                <a:ea typeface="新細明體"/>
              </a:rPr>
              <a:t> QNAP AI Core AI 影像辨識引擎，啟用人臉及物件辨識，並會依據拍照地點將 NAS 中的照片自動分類，您可於「人物相簿」、「事物相簿」、「地點相簿」及「活動相簿」中快速找到相似的人物、事物、地點及活動照片。讓我們在</a:t>
            </a:r>
            <a:r>
              <a:rPr lang="zh-TW" altLang="en-US">
                <a:ea typeface="新細明體"/>
              </a:rPr>
              <a:t>瀏</a:t>
            </a:r>
            <a:r>
              <a:rPr lang="zh-TW">
                <a:ea typeface="新細明體"/>
              </a:rPr>
              <a:t>覽、管理甚至是分享照片於社群平台都非常的</a:t>
            </a:r>
            <a:r>
              <a:rPr lang="zh-TW" altLang="en-US">
                <a:ea typeface="新細明體"/>
              </a:rPr>
              <a:t>便</a:t>
            </a:r>
            <a:r>
              <a:rPr lang="zh-TW">
                <a:ea typeface="新細明體"/>
              </a:rPr>
              <a:t>利</a:t>
            </a:r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26327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30000"/>
              </a:lnSpc>
              <a:spcBef>
                <a:spcPts val="600"/>
              </a:spcBef>
              <a:buNone/>
            </a:pPr>
            <a:r>
              <a:rPr lang="en-US">
                <a:latin typeface="Calibri"/>
                <a:cs typeface="Calibri"/>
              </a:rPr>
              <a:t>NAS</a:t>
            </a:r>
            <a:r>
              <a:rPr lang="zh-CN" altLang="en-US">
                <a:latin typeface="Calibri"/>
                <a:ea typeface="等线"/>
                <a:cs typeface="Calibri"/>
              </a:rPr>
              <a:t>資料儲存的基底，就是儲存寶貴資料的磁碟，除了注重備分外，長時間使用後的磁碟健康度也是會隨著時間遞減，這時就有個好幫手，可透過</a:t>
            </a:r>
            <a:r>
              <a:rPr lang="en-US" altLang="zh-TW">
                <a:ea typeface="新細明體"/>
              </a:rPr>
              <a:t>ULINK</a:t>
            </a:r>
            <a:r>
              <a:rPr lang="zh-TW">
                <a:ea typeface="新細明體"/>
              </a:rPr>
              <a:t>雲端的智能磁碟健康分析的</a:t>
            </a:r>
            <a:r>
              <a:rPr lang="en-US" altLang="zh-TW">
                <a:ea typeface="新細明體"/>
              </a:rPr>
              <a:t>DA</a:t>
            </a:r>
            <a:r>
              <a:rPr lang="zh-TW">
                <a:ea typeface="新細明體"/>
              </a:rPr>
              <a:t> </a:t>
            </a:r>
            <a:r>
              <a:rPr lang="en-US" altLang="zh-TW">
                <a:ea typeface="新細明體"/>
              </a:rPr>
              <a:t>Drive</a:t>
            </a:r>
            <a:r>
              <a:rPr lang="zh-TW">
                <a:ea typeface="新細明體"/>
              </a:rPr>
              <a:t> </a:t>
            </a:r>
            <a:r>
              <a:rPr lang="en-US" altLang="zh-TW">
                <a:ea typeface="新細明體"/>
              </a:rPr>
              <a:t>Analyzer</a:t>
            </a:r>
            <a:r>
              <a:rPr lang="zh-TW">
                <a:ea typeface="新細明體"/>
              </a:rPr>
              <a:t>來進行磁碟的故障預測，可及早預測出即將故障的磁碟，讓我們可以及早的進行因應，確保資料不致遺失。另</a:t>
            </a:r>
            <a:r>
              <a:rPr lang="zh-TW" altLang="en-US">
                <a:ea typeface="新細明體"/>
              </a:rPr>
              <a:t>外</a:t>
            </a:r>
            <a:r>
              <a:rPr lang="zh-TW" b="1">
                <a:ea typeface="新細明體"/>
              </a:rPr>
              <a:t>每台N</a:t>
            </a:r>
            <a:r>
              <a:rPr lang="en-US" b="1"/>
              <a:t>AS</a:t>
            </a:r>
            <a:r>
              <a:rPr lang="zh-TW" b="1">
                <a:ea typeface="新細明體"/>
              </a:rPr>
              <a:t>可免費進行</a:t>
            </a:r>
            <a:r>
              <a:rPr lang="en-US" b="1"/>
              <a:t>1</a:t>
            </a:r>
            <a:r>
              <a:rPr lang="zh-TW" b="1">
                <a:ea typeface="新細明體"/>
              </a:rPr>
              <a:t>個磁碟預測，更可以付費訂閱額外的磁碟加強防護力</a:t>
            </a:r>
            <a:endParaRPr lang="zh-TW">
              <a:ea typeface="新細明體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6904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  <a:p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12170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TS-253E / TS-453E </a:t>
            </a:r>
            <a:r>
              <a:rPr lang="zh-TW">
                <a:ea typeface="新細明體"/>
              </a:rPr>
              <a:t>支援快照 </a:t>
            </a:r>
            <a:r>
              <a:rPr lang="en-US" altLang="zh-TW">
                <a:ea typeface="新細明體"/>
              </a:rPr>
              <a:t>(Snapshot) </a:t>
            </a:r>
            <a:r>
              <a:rPr lang="zh-TW">
                <a:ea typeface="新細明體"/>
              </a:rPr>
              <a:t>功能，就像照相般，可將任一時間點的系統狀態與資料記錄下來作為將來還原的備份，且比傳統備份使用更少的儲存空間。當資料毀損或電腦受到加密勒索軟體威脅，即可利用快照檔案迅速還原，確保重要資料萬無一失。</a:t>
            </a:r>
            <a:endParaRPr lang="en-US" altLang="zh-TW">
              <a:ea typeface="新細明體"/>
            </a:endParaRPr>
          </a:p>
          <a:p>
            <a:r>
              <a:rPr lang="en-US" b="1"/>
              <a:t>3</a:t>
            </a:r>
            <a:r>
              <a:rPr lang="zh-TW" altLang="en-US" b="1"/>
              <a:t>步驟對抗加密勒索軟體威脅</a:t>
            </a:r>
          </a:p>
          <a:p>
            <a:pPr>
              <a:lnSpc>
                <a:spcPct val="130000"/>
              </a:lnSpc>
            </a:pPr>
            <a:r>
              <a:rPr lang="en-US" altLang="zh-TW" b="1"/>
              <a:t>Step 1 </a:t>
            </a:r>
            <a:endParaRPr lang="en-US" altLang="zh-TW"/>
          </a:p>
          <a:p>
            <a:pPr>
              <a:lnSpc>
                <a:spcPct val="130000"/>
              </a:lnSpc>
            </a:pPr>
            <a:r>
              <a:rPr lang="zh-TW">
                <a:ea typeface="新細明體"/>
              </a:rPr>
              <a:t>定期更新，並使用</a:t>
            </a:r>
            <a:r>
              <a:rPr lang="en-US" altLang="zh-TW">
                <a:ea typeface="新細明體"/>
              </a:rPr>
              <a:t>Malware Remover</a:t>
            </a:r>
            <a:r>
              <a:rPr lang="zh-TW">
                <a:ea typeface="新細明體"/>
              </a:rPr>
              <a:t>防範惡意軟體</a:t>
            </a:r>
            <a:endParaRPr lang="en-US" altLang="zh-TW">
              <a:ea typeface="新細明體"/>
            </a:endParaRPr>
          </a:p>
          <a:p>
            <a:pPr>
              <a:lnSpc>
                <a:spcPct val="130000"/>
              </a:lnSpc>
            </a:pPr>
            <a:r>
              <a:rPr lang="en-US" altLang="zh-TW" b="1"/>
              <a:t>Step 2</a:t>
            </a:r>
            <a:endParaRPr lang="en-US" altLang="zh-TW"/>
          </a:p>
          <a:p>
            <a:pPr>
              <a:lnSpc>
                <a:spcPct val="130000"/>
              </a:lnSpc>
            </a:pPr>
            <a:r>
              <a:rPr lang="zh-TW"/>
              <a:t>備份電腦資料至</a:t>
            </a:r>
            <a:r>
              <a:rPr lang="en-US" altLang="zh-TW"/>
              <a:t>NAS</a:t>
            </a:r>
            <a:r>
              <a:rPr lang="zh-TW"/>
              <a:t>，並建立快照</a:t>
            </a:r>
            <a:endParaRPr lang="en-US" altLang="zh-TW"/>
          </a:p>
          <a:p>
            <a:pPr>
              <a:lnSpc>
                <a:spcPct val="130000"/>
              </a:lnSpc>
            </a:pPr>
            <a:r>
              <a:rPr lang="en-US" altLang="zh-TW" b="1"/>
              <a:t>Step 3</a:t>
            </a:r>
            <a:endParaRPr lang="en-US" altLang="zh-TW"/>
          </a:p>
          <a:p>
            <a:pPr>
              <a:lnSpc>
                <a:spcPct val="130000"/>
              </a:lnSpc>
            </a:pPr>
            <a:r>
              <a:rPr lang="zh-TW"/>
              <a:t>將快照檔案再備份至另一台</a:t>
            </a:r>
            <a:r>
              <a:rPr lang="en-US" altLang="zh-TW"/>
              <a:t>QNAP NAS</a:t>
            </a:r>
            <a:endParaRPr lang="zh-TW"/>
          </a:p>
          <a:p>
            <a:endParaRPr lang="zh-TW" altLang="en-US" b="1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8089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</a:rPr>
              <a:t>允許您一機運行多個虛擬機來安裝 </a:t>
            </a:r>
            <a:r>
              <a:rPr lang="en-US" altLang="zh-TW">
                <a:ea typeface="新細明體"/>
              </a:rPr>
              <a:t>Windows®</a:t>
            </a:r>
            <a:r>
              <a:rPr lang="zh-TW" altLang="en-US">
                <a:ea typeface="新細明體"/>
              </a:rPr>
              <a:t>、</a:t>
            </a:r>
            <a:r>
              <a:rPr lang="en-US" altLang="zh-TW">
                <a:ea typeface="新細明體"/>
              </a:rPr>
              <a:t>Linux®</a:t>
            </a:r>
            <a:r>
              <a:rPr lang="zh-TW" altLang="en-US">
                <a:ea typeface="新細明體"/>
              </a:rPr>
              <a:t>、</a:t>
            </a:r>
            <a:r>
              <a:rPr lang="en-US" altLang="zh-TW">
                <a:ea typeface="新細明體"/>
              </a:rPr>
              <a:t>UNIX®</a:t>
            </a:r>
            <a:r>
              <a:rPr lang="zh-TW" altLang="en-US">
                <a:ea typeface="新細明體"/>
              </a:rPr>
              <a:t>、</a:t>
            </a:r>
            <a:r>
              <a:rPr lang="en-US" altLang="zh-TW">
                <a:ea typeface="新細明體"/>
              </a:rPr>
              <a:t>Android™ </a:t>
            </a:r>
            <a:r>
              <a:rPr lang="zh-TW" altLang="en-US">
                <a:ea typeface="新細明體"/>
              </a:rPr>
              <a:t>與 </a:t>
            </a:r>
            <a:r>
              <a:rPr lang="en-US" altLang="zh-TW" err="1">
                <a:ea typeface="新細明體"/>
              </a:rPr>
              <a:t>QuTScloud</a:t>
            </a:r>
            <a:r>
              <a:rPr lang="en-US" altLang="zh-TW">
                <a:ea typeface="新細明體"/>
              </a:rPr>
              <a:t> </a:t>
            </a:r>
            <a:r>
              <a:rPr lang="zh-TW" altLang="en-US">
                <a:ea typeface="新細明體"/>
              </a:rPr>
              <a:t>等作業系統，並透過瀏覽器或 </a:t>
            </a:r>
            <a:r>
              <a:rPr lang="en-US" altLang="zh-TW">
                <a:ea typeface="新細明體"/>
              </a:rPr>
              <a:t>Virtual Network Computing (VNC) </a:t>
            </a:r>
            <a:r>
              <a:rPr lang="zh-TW" altLang="en-US">
                <a:ea typeface="新細明體"/>
              </a:rPr>
              <a:t>連線管理虛擬機。</a:t>
            </a:r>
          </a:p>
          <a:p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78FFA-BA42-8343-A4E7-B5F7FA1D13CA}" type="slidenum">
              <a:rPr kumimoji="1" lang="zh-TW" altLang="en-US" smtClean="0"/>
              <a:t>29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81457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i="1">
              <a:ea typeface="新細明體"/>
              <a:cs typeface="Calibri"/>
            </a:endParaRPr>
          </a:p>
          <a:p>
            <a:endParaRPr lang="zh-TW" i="1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8223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32056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>
                <a:ea typeface="新細明體"/>
              </a:rPr>
              <a:t>Qsync 可以輕</a:t>
            </a:r>
            <a:r>
              <a:rPr lang="zh-TW" altLang="en-US">
                <a:ea typeface="新細明體"/>
              </a:rPr>
              <a:t>鬆的將</a:t>
            </a:r>
            <a:r>
              <a:rPr lang="zh-TW">
                <a:ea typeface="新細明體"/>
              </a:rPr>
              <a:t>檔案同步</a:t>
            </a:r>
            <a:r>
              <a:rPr lang="zh-TW" altLang="en-US">
                <a:ea typeface="新細明體"/>
              </a:rPr>
              <a:t>到</a:t>
            </a:r>
            <a:r>
              <a:rPr lang="zh-TW">
                <a:ea typeface="新細明體"/>
              </a:rPr>
              <a:t>各</a:t>
            </a:r>
            <a:r>
              <a:rPr lang="zh-TW" altLang="en-US">
                <a:ea typeface="新細明體"/>
              </a:rPr>
              <a:t>種裝置上</a:t>
            </a:r>
            <a:r>
              <a:rPr lang="zh-TW">
                <a:ea typeface="新細明體"/>
              </a:rPr>
              <a:t>，例如</a:t>
            </a:r>
            <a:r>
              <a:rPr lang="zh-TW" altLang="en-US">
                <a:ea typeface="新細明體"/>
              </a:rPr>
              <a:t>手機</a:t>
            </a:r>
            <a:r>
              <a:rPr lang="zh-TW">
                <a:ea typeface="新細明體"/>
              </a:rPr>
              <a:t>，</a:t>
            </a:r>
            <a:r>
              <a:rPr lang="zh-TW" altLang="en-US">
                <a:ea typeface="新細明體"/>
              </a:rPr>
              <a:t>電腦</a:t>
            </a:r>
            <a:r>
              <a:rPr lang="en-US" altLang="zh-TW">
                <a:ea typeface="新細明體"/>
              </a:rPr>
              <a:t>,</a:t>
            </a:r>
            <a:r>
              <a:rPr lang="zh-TW" altLang="en-US">
                <a:ea typeface="新細明體"/>
              </a:rPr>
              <a:t> 雲端</a:t>
            </a:r>
            <a:r>
              <a:rPr lang="zh-TW">
                <a:ea typeface="新細明體"/>
              </a:rPr>
              <a:t>，或是另一台NAS中，每一台裝置都可以同步有最新的檔案，讓工作團隊協作更加順暢</a:t>
            </a:r>
          </a:p>
          <a:p>
            <a:pPr>
              <a:defRPr/>
            </a:pPr>
            <a:r>
              <a:rPr lang="ja-JP" altLang="en-US">
                <a:ea typeface="游ゴシック"/>
              </a:rPr>
              <a:t>團隊成員協作溝通時</a:t>
            </a:r>
            <a:r>
              <a:rPr lang="zh-TW">
                <a:ea typeface="新細明體"/>
              </a:rPr>
              <a:t>，</a:t>
            </a:r>
            <a:r>
              <a:rPr lang="zh-TW" altLang="en-US">
                <a:ea typeface="新細明體"/>
              </a:rPr>
              <a:t>檔案可自動推送到所有成員的綁定裝置上，</a:t>
            </a:r>
            <a:r>
              <a:rPr lang="zh-TW">
                <a:ea typeface="新細明體"/>
              </a:rPr>
              <a:t>讓工作流程更快速，協作更順暢</a:t>
            </a:r>
            <a:r>
              <a:rPr lang="zh-TW" altLang="en-US">
                <a:ea typeface="新細明體"/>
              </a:rPr>
              <a:t>。</a:t>
            </a:r>
            <a:endParaRPr lang="zh-TW">
              <a:ea typeface="新細明體"/>
            </a:endParaRPr>
          </a:p>
          <a:p>
            <a:pPr>
              <a:defRPr/>
            </a:pPr>
            <a:r>
              <a:rPr lang="zh-TW">
                <a:ea typeface="新細明體"/>
              </a:rPr>
              <a:t>當有筆電與手機等不同裝置，</a:t>
            </a:r>
            <a:r>
              <a:rPr lang="zh-TW" altLang="en-US">
                <a:ea typeface="新細明體"/>
              </a:rPr>
              <a:t>只要在單一裝置上修改檔案，變更的檔案會自動同步到其他裝置中</a:t>
            </a:r>
            <a:r>
              <a:rPr lang="en-US" altLang="zh-TW">
                <a:ea typeface="新細明體"/>
              </a:rPr>
              <a:t> </a:t>
            </a:r>
            <a:r>
              <a:rPr lang="zh-TW" altLang="en-US">
                <a:ea typeface="新細明體"/>
              </a:rPr>
              <a:t>。</a:t>
            </a:r>
            <a:endParaRPr lang="zh-TW">
              <a:ea typeface="新細明體"/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>
              <a:ea typeface="新細明體"/>
              <a:cs typeface="Calibri"/>
            </a:endParaRP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78FFA-BA42-8343-A4E7-B5F7FA1D13CA}" type="slidenum">
              <a:rPr kumimoji="1" lang="zh-TW" altLang="en-US" smtClean="0"/>
              <a:t>31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120478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zh-TW">
              <a:ea typeface="新細明體"/>
              <a:cs typeface="Calibri" panose="020F0502020204030204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78FFA-BA42-8343-A4E7-B5F7FA1D13CA}" type="slidenum">
              <a:rPr kumimoji="1" lang="zh-TW" altLang="en-US" smtClean="0"/>
              <a:t>32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634972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TS-253E / TS-453E </a:t>
            </a:r>
            <a:r>
              <a:rPr lang="zh-TW" altLang="en-US"/>
              <a:t>支援</a:t>
            </a:r>
            <a:r>
              <a:rPr lang="en-US" altLang="zh-TW"/>
              <a:t> HDMI 4K </a:t>
            </a:r>
            <a:r>
              <a:rPr lang="zh-TW" altLang="en-US"/>
              <a:t>雙螢幕輸出</a:t>
            </a:r>
          </a:p>
          <a:p>
            <a:r>
              <a:rPr lang="zh-TW">
                <a:ea typeface="新細明體"/>
              </a:rPr>
              <a:t>直接連接雙螢幕輸出，可以將螢幕延伸及鏡像輸出，當成大螢幕監看，亦可以安裝 </a:t>
            </a:r>
            <a:r>
              <a:rPr lang="en-US" altLang="zh-TW">
                <a:ea typeface="新細明體"/>
              </a:rPr>
              <a:t>HybridDesk</a:t>
            </a:r>
            <a:r>
              <a:rPr lang="zh-TW">
                <a:ea typeface="新細明體"/>
              </a:rPr>
              <a:t> </a:t>
            </a:r>
            <a:r>
              <a:rPr lang="en-US" altLang="zh-TW">
                <a:ea typeface="新細明體"/>
              </a:rPr>
              <a:t>Stati</a:t>
            </a:r>
            <a:r>
              <a:rPr lang="zh-TW">
                <a:ea typeface="新細明體"/>
              </a:rPr>
              <a:t>on 變身成影音劇院。</a:t>
            </a:r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22569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>
                <a:ea typeface="新細明體"/>
              </a:rPr>
              <a:t>連接鍵盤滑鼠時更可當成PC使用</a:t>
            </a:r>
            <a:r>
              <a:rPr lang="zh-TW" altLang="en-US">
                <a:ea typeface="新細明體"/>
              </a:rPr>
              <a:t>，搭配 HD Station 提供多樣化的應用</a:t>
            </a:r>
            <a:endParaRPr 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78FFA-BA42-8343-A4E7-B5F7FA1D13CA}" type="slidenum">
              <a:rPr kumimoji="1" lang="zh-TW" altLang="en-US" smtClean="0"/>
              <a:t>34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439259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ea typeface="等线"/>
              </a:rPr>
              <a:t>NAP</a:t>
            </a:r>
            <a:r>
              <a:rPr lang="en-US" altLang="zh-TW">
                <a:ea typeface="新細明體"/>
              </a:rPr>
              <a:t> </a:t>
            </a:r>
            <a:r>
              <a:rPr lang="en-US"/>
              <a:t>QVR Elite </a:t>
            </a:r>
            <a:r>
              <a:rPr lang="en-US" err="1"/>
              <a:t>智慧安全監控系統，訂閱制架設低門檻，容量隨需擴充，並可整合多樣</a:t>
            </a:r>
            <a:r>
              <a:rPr lang="en-US"/>
              <a:t> QNAP AI </a:t>
            </a:r>
            <a:r>
              <a:rPr lang="en-US" err="1"/>
              <a:t>影像分析應用，為您打造最完善的</a:t>
            </a:r>
            <a:r>
              <a:rPr lang="en-US"/>
              <a:t> NAS </a:t>
            </a:r>
            <a:r>
              <a:rPr lang="en-US" err="1"/>
              <a:t>智慧安全監控、人臉辨識、門禁管理等應用。</a:t>
            </a:r>
            <a:r>
              <a:rPr lang="en-US" altLang="zh-TW" err="1">
                <a:ea typeface="新細明體"/>
              </a:rPr>
              <a:t>QNAP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NAS</a:t>
            </a:r>
            <a:r>
              <a:rPr lang="zh-CN" altLang="en-US">
                <a:solidFill>
                  <a:srgbClr val="FF0000"/>
                </a:solidFill>
                <a:ea typeface="等线"/>
              </a:rPr>
              <a:t>免費支援連接兩支</a:t>
            </a:r>
            <a:r>
              <a:rPr lang="en-US"/>
              <a:t>CAM</a:t>
            </a:r>
            <a:r>
              <a:rPr lang="zh-CN" altLang="en-US">
                <a:ea typeface="等线"/>
              </a:rPr>
              <a:t>於</a:t>
            </a:r>
            <a:r>
              <a:rPr lang="en-US"/>
              <a:t>QVR Elite</a:t>
            </a:r>
            <a:r>
              <a:rPr lang="zh-CN" altLang="en-US">
                <a:ea typeface="等线"/>
              </a:rPr>
              <a:t>上使用，除了影片錄製採用標準的</a:t>
            </a:r>
            <a:r>
              <a:rPr lang="en-US"/>
              <a:t>MP4</a:t>
            </a:r>
            <a:r>
              <a:rPr lang="zh-CN" altLang="en-US">
                <a:ea typeface="等线"/>
              </a:rPr>
              <a:t>以外，更有著儲存容量擴充簡便與彈性訂閱錄影頻道的優點</a:t>
            </a:r>
            <a:endParaRPr lang="zh-TW" altLang="en-US">
              <a:ea typeface="等线"/>
              <a:cs typeface="Calibri"/>
            </a:endParaRPr>
          </a:p>
          <a:p>
            <a:pPr>
              <a:buNone/>
            </a:pPr>
            <a:endParaRPr lang="zh-CN">
              <a:ea typeface="等线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18737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>
                <a:latin typeface="Calibri"/>
                <a:ea typeface="新細明體"/>
                <a:cs typeface="Calibri"/>
              </a:rPr>
              <a:t>QVR Elite相容於市面上超過180個品牌，超過6700個型號的網路攝影機，更支援了ONVIF profile S </a:t>
            </a:r>
            <a:r>
              <a:rPr lang="zh-TW" altLang="en-US">
                <a:ea typeface="新細明體"/>
              </a:rPr>
              <a:t>開放式網路視訊介面，豐富的相容攝影機，讓你輕鬆架設監控系統。</a:t>
            </a:r>
          </a:p>
          <a:p>
            <a:pPr>
              <a:buNone/>
            </a:pPr>
            <a:endParaRPr lang="zh-TW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6444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透過雙</a:t>
            </a:r>
            <a:r>
              <a:rPr lang="en-US" altLang="zh-TW"/>
              <a:t> HDMI </a:t>
            </a:r>
            <a:r>
              <a:rPr lang="zh-TW" altLang="en-US"/>
              <a:t>螢幕輸出，將監控畫面升級為電視牆，提供更廣的空間來配置鏡頭</a:t>
            </a:r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61246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</a:rPr>
              <a:t>透過雙</a:t>
            </a:r>
            <a:r>
              <a:rPr lang="en-US" altLang="zh-TW">
                <a:ea typeface="新細明體"/>
              </a:rPr>
              <a:t> HDMI </a:t>
            </a:r>
            <a:r>
              <a:rPr lang="zh-TW" altLang="en-US">
                <a:ea typeface="新細明體"/>
              </a:rPr>
              <a:t>螢幕輸出，亦可設定鏡像模式，將同畫面輸出於不同螢幕，就算在不同地點也能靈活監控</a:t>
            </a:r>
            <a:endParaRPr lang="zh-TW">
              <a:ea typeface="新細明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36587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Qufirewall 可以提供完善的資安防護，</a:t>
            </a:r>
            <a:r>
              <a:rPr lang="zh-TW">
                <a:ea typeface="新細明體"/>
              </a:rPr>
              <a:t>支援 </a:t>
            </a:r>
            <a:r>
              <a:rPr lang="en-US" altLang="zh-TW">
                <a:ea typeface="新細明體"/>
              </a:rPr>
              <a:t>IPv6 </a:t>
            </a:r>
            <a:r>
              <a:rPr lang="zh-TW">
                <a:ea typeface="新細明體"/>
              </a:rPr>
              <a:t>環境，可設定防火牆允許</a:t>
            </a:r>
            <a:r>
              <a:rPr lang="en-US" altLang="zh-TW">
                <a:ea typeface="新細明體"/>
              </a:rPr>
              <a:t>/</a:t>
            </a:r>
            <a:r>
              <a:rPr lang="zh-TW">
                <a:ea typeface="新細明體"/>
              </a:rPr>
              <a:t>禁止規則來過濾特定封包，並支援 </a:t>
            </a:r>
            <a:r>
              <a:rPr lang="en-US" altLang="zh-TW">
                <a:ea typeface="新細明體"/>
              </a:rPr>
              <a:t>GeoIP </a:t>
            </a:r>
            <a:r>
              <a:rPr lang="zh-TW">
                <a:ea typeface="新細明體"/>
              </a:rPr>
              <a:t>功能，允許</a:t>
            </a:r>
            <a:r>
              <a:rPr lang="en-US" altLang="zh-TW">
                <a:ea typeface="新細明體"/>
              </a:rPr>
              <a:t>/</a:t>
            </a:r>
            <a:r>
              <a:rPr lang="zh-TW">
                <a:ea typeface="新細明體"/>
              </a:rPr>
              <a:t>禁止來自特定國家的 </a:t>
            </a:r>
            <a:r>
              <a:rPr lang="en-US" altLang="zh-TW">
                <a:ea typeface="新細明體"/>
              </a:rPr>
              <a:t>IP </a:t>
            </a:r>
            <a:r>
              <a:rPr lang="zh-TW">
                <a:ea typeface="新細明體"/>
              </a:rPr>
              <a:t>存取，達到網路安全。</a:t>
            </a:r>
            <a:endParaRPr lang="en-US" altLang="zh-TW">
              <a:ea typeface="新細明體"/>
              <a:cs typeface="Calibri"/>
            </a:endParaRPr>
          </a:p>
          <a:p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60886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705" indent="-179705">
              <a:lnSpc>
                <a:spcPct val="130000"/>
              </a:lnSpc>
              <a:spcBef>
                <a:spcPts val="600"/>
              </a:spcBef>
              <a:buFont typeface="Arial,Sans-Serif"/>
              <a:buChar char="•"/>
            </a:pPr>
            <a:r>
              <a:rPr lang="en-US" altLang="zh-TW">
                <a:ea typeface="新細明體"/>
              </a:rPr>
              <a:t>VPN </a:t>
            </a:r>
            <a:r>
              <a:rPr lang="zh-TW" altLang="en-US">
                <a:ea typeface="新細明體"/>
              </a:rPr>
              <a:t>可在公用網路上保障存取網路資源和服務時的安全性。</a:t>
            </a:r>
            <a:r>
              <a:rPr lang="en-US" altLang="zh-TW">
                <a:ea typeface="新細明體"/>
              </a:rPr>
              <a:t>QVPN Service </a:t>
            </a:r>
            <a:r>
              <a:rPr lang="zh-TW" altLang="en-US">
                <a:ea typeface="新細明體"/>
              </a:rPr>
              <a:t>同時整合</a:t>
            </a:r>
            <a:r>
              <a:rPr lang="en-US" altLang="zh-TW">
                <a:ea typeface="新細明體"/>
              </a:rPr>
              <a:t> VPN </a:t>
            </a:r>
            <a:r>
              <a:rPr lang="zh-TW" altLang="en-US">
                <a:ea typeface="新細明體"/>
              </a:rPr>
              <a:t>伺服器及</a:t>
            </a:r>
            <a:r>
              <a:rPr lang="en-US" altLang="zh-TW">
                <a:ea typeface="新細明體"/>
              </a:rPr>
              <a:t> VPN </a:t>
            </a:r>
            <a:r>
              <a:rPr lang="zh-TW" altLang="en-US">
                <a:ea typeface="新細明體"/>
              </a:rPr>
              <a:t>用戶端，能夠建立連線到遠端伺服器或第三方供應商的</a:t>
            </a:r>
            <a:r>
              <a:rPr lang="en-US" altLang="zh-TW">
                <a:ea typeface="新細明體"/>
              </a:rPr>
              <a:t> VPN </a:t>
            </a:r>
            <a:r>
              <a:rPr lang="zh-TW" altLang="en-US">
                <a:ea typeface="新細明體"/>
              </a:rPr>
              <a:t>用戶端來存取內容或服務。也</a:t>
            </a:r>
            <a:r>
              <a:rPr lang="zh-TW">
                <a:ea typeface="新細明體"/>
              </a:rPr>
              <a:t>支援 </a:t>
            </a:r>
            <a:r>
              <a:rPr lang="en-US" altLang="zh-TW">
                <a:ea typeface="新細明體"/>
              </a:rPr>
              <a:t>WireGuard®</a:t>
            </a:r>
            <a:r>
              <a:rPr lang="zh-TW">
                <a:ea typeface="新細明體"/>
              </a:rPr>
              <a:t>，提供更快、穩定的 </a:t>
            </a:r>
            <a:r>
              <a:rPr lang="en-US" altLang="zh-TW">
                <a:ea typeface="新細明體"/>
              </a:rPr>
              <a:t>VPN </a:t>
            </a:r>
            <a:r>
              <a:rPr lang="zh-TW">
                <a:ea typeface="新細明體"/>
              </a:rPr>
              <a:t>連線，也可輕鬆設定 </a:t>
            </a:r>
            <a:r>
              <a:rPr lang="en-US" altLang="zh-TW">
                <a:ea typeface="新細明體"/>
              </a:rPr>
              <a:t>VPN </a:t>
            </a:r>
            <a:r>
              <a:rPr lang="zh-TW">
                <a:ea typeface="新細明體"/>
              </a:rPr>
              <a:t>通道。</a:t>
            </a:r>
            <a:endParaRPr lang="en-US" altLang="zh-TW">
              <a:ea typeface="新細明體"/>
            </a:endParaRPr>
          </a:p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5002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60f33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60f33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zh-TW" altLang="en-US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31353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f1c6ddcaf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cf1c6ddcaf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err="1">
                <a:ea typeface="新細明體"/>
              </a:rPr>
              <a:t>QuFTP</a:t>
            </a:r>
            <a:r>
              <a:rPr lang="en-US" altLang="zh-TW">
                <a:ea typeface="新細明體"/>
              </a:rPr>
              <a:t> Service </a:t>
            </a:r>
            <a:r>
              <a:rPr lang="zh-TW" altLang="en-US">
                <a:ea typeface="新細明體"/>
              </a:rPr>
              <a:t>是專為 </a:t>
            </a:r>
            <a:r>
              <a:rPr lang="en-US" altLang="zh-TW">
                <a:ea typeface="新細明體"/>
              </a:rPr>
              <a:t>FTP </a:t>
            </a:r>
            <a:r>
              <a:rPr lang="zh-TW" altLang="en-US">
                <a:ea typeface="新細明體"/>
              </a:rPr>
              <a:t>傳輸推出的一站式管理 </a:t>
            </a:r>
            <a:r>
              <a:rPr lang="en-US" altLang="zh-TW">
                <a:ea typeface="新細明體"/>
              </a:rPr>
              <a:t>App</a:t>
            </a:r>
            <a:r>
              <a:rPr lang="zh-TW" altLang="en-US">
                <a:ea typeface="新細明體"/>
              </a:rPr>
              <a:t>，提供直覺式的介面，讓您輕鬆實現跨團隊成員間的 </a:t>
            </a:r>
            <a:r>
              <a:rPr lang="en-US" altLang="zh-TW">
                <a:ea typeface="新細明體"/>
              </a:rPr>
              <a:t>FTP </a:t>
            </a:r>
            <a:r>
              <a:rPr lang="zh-TW" altLang="en-US">
                <a:ea typeface="新細明體"/>
              </a:rPr>
              <a:t>檔案交換與分享，並透過彈性權限管理，落實安全檔案傳輸。</a:t>
            </a:r>
            <a:endParaRPr lang="en-US" altLang="zh-TW">
              <a:ea typeface="新細明體"/>
            </a:endParaRPr>
          </a:p>
          <a:p>
            <a:r>
              <a:rPr lang="zh-TW">
                <a:ea typeface="新細明體"/>
              </a:rPr>
              <a:t>QuFTP 以 TLS/ SSL 支援 FTP 加密傳輸，讓傳輸檔案的安全性大幅提升。</a:t>
            </a:r>
            <a:endParaRPr lang="zh-TW">
              <a:ea typeface="新細明體"/>
              <a:cs typeface="Calibri"/>
            </a:endParaRPr>
          </a:p>
          <a:p>
            <a:r>
              <a:rPr lang="zh-TW">
                <a:ea typeface="新細明體"/>
              </a:rPr>
              <a:t>亦可啟動 QoS 流量管理及最大同時連線數目，確保傳輸品質。</a:t>
            </a:r>
            <a:endParaRPr lang="zh-TW">
              <a:ea typeface="新細明體"/>
              <a:cs typeface="Calibri" panose="020F050202020403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>
              <a:ea typeface="新細明體"/>
              <a:cs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81089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  <a:p>
            <a:endParaRPr lang="en-US" altLang="zh-TW">
              <a:ea typeface="Calibri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15380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1768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等线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4279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6813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229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6811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4939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1BC688A-15F1-9236-0C44-ED9E37F234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862A5D-3011-C20C-230B-0A810C93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86" y="365125"/>
            <a:ext cx="1136422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85963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3308D53-B2DA-7F17-3769-630CE7525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73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3308D53-B2DA-7F17-3769-630CE7525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67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3308D53-B2DA-7F17-3769-630CE7525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64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1BC688A-15F1-9236-0C44-ED9E37F234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862A5D-3011-C20C-230B-0A810C93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86" y="365125"/>
            <a:ext cx="1136422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85963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夜空, 海底 的圖片&#10;&#10;自動產生的描述">
            <a:extLst>
              <a:ext uri="{FF2B5EF4-FFF2-40B4-BE49-F238E27FC236}">
                <a16:creationId xmlns:a16="http://schemas.microsoft.com/office/drawing/2014/main" id="{8D42A88D-0DF5-AD12-4A2C-3788AFE45D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567432F-7B47-BF25-B016-ECBD7ED36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139" y="365125"/>
            <a:ext cx="1117172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07048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316EEE0-BE06-37E9-8C6D-1A97071AE4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32B3A1A-1848-4436-9845-0FB308343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723808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7AC4458-3AAD-1C6A-2D1E-FFB0472DF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8E56C36-329F-B5EF-34EA-2BBA3D464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27616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4" r:id="rId2"/>
    <p:sldLayoutId id="2147483701" r:id="rId3"/>
    <p:sldLayoutId id="2147483699" r:id="rId4"/>
    <p:sldLayoutId id="2147483695" r:id="rId5"/>
    <p:sldLayoutId id="2147483696" r:id="rId6"/>
    <p:sldLayoutId id="214748369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sv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98.png"/><Relationship Id="rId18" Type="http://schemas.openxmlformats.org/officeDocument/2006/relationships/image" Target="../media/image103.svg"/><Relationship Id="rId3" Type="http://schemas.openxmlformats.org/officeDocument/2006/relationships/image" Target="../media/image88.png"/><Relationship Id="rId21" Type="http://schemas.openxmlformats.org/officeDocument/2006/relationships/image" Target="../media/image106.png"/><Relationship Id="rId7" Type="http://schemas.openxmlformats.org/officeDocument/2006/relationships/image" Target="../media/image92.png"/><Relationship Id="rId12" Type="http://schemas.openxmlformats.org/officeDocument/2006/relationships/image" Target="../media/image97.svg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1.svg"/><Relationship Id="rId20" Type="http://schemas.openxmlformats.org/officeDocument/2006/relationships/image" Target="../media/image105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24" Type="http://schemas.openxmlformats.org/officeDocument/2006/relationships/image" Target="../media/image109.sv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10" Type="http://schemas.openxmlformats.org/officeDocument/2006/relationships/image" Target="../media/image95.svg"/><Relationship Id="rId19" Type="http://schemas.openxmlformats.org/officeDocument/2006/relationships/image" Target="../media/image104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svg"/><Relationship Id="rId22" Type="http://schemas.openxmlformats.org/officeDocument/2006/relationships/image" Target="../media/image10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sv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sv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sv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9.svg"/><Relationship Id="rId5" Type="http://schemas.openxmlformats.org/officeDocument/2006/relationships/image" Target="../media/image148.png"/><Relationship Id="rId4" Type="http://schemas.openxmlformats.org/officeDocument/2006/relationships/image" Target="../media/image147.svg"/><Relationship Id="rId9" Type="http://schemas.openxmlformats.org/officeDocument/2006/relationships/image" Target="../media/image1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6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png"/><Relationship Id="rId7" Type="http://schemas.openxmlformats.org/officeDocument/2006/relationships/image" Target="../media/image177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6.png"/><Relationship Id="rId5" Type="http://schemas.openxmlformats.org/officeDocument/2006/relationships/image" Target="../media/image175.sv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191.png"/><Relationship Id="rId3" Type="http://schemas.openxmlformats.org/officeDocument/2006/relationships/image" Target="../media/image181.jpeg"/><Relationship Id="rId7" Type="http://schemas.openxmlformats.org/officeDocument/2006/relationships/image" Target="../media/image185.png"/><Relationship Id="rId12" Type="http://schemas.openxmlformats.org/officeDocument/2006/relationships/image" Target="../media/image190.png"/><Relationship Id="rId2" Type="http://schemas.openxmlformats.org/officeDocument/2006/relationships/notesSlide" Target="../notesSlides/notesSlide35.xml"/><Relationship Id="rId16" Type="http://schemas.openxmlformats.org/officeDocument/2006/relationships/hyperlink" Target="https://www.qnap.com/en/compatibility-qvr-pro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4.png"/><Relationship Id="rId11" Type="http://schemas.openxmlformats.org/officeDocument/2006/relationships/image" Target="../media/image189.png"/><Relationship Id="rId5" Type="http://schemas.openxmlformats.org/officeDocument/2006/relationships/image" Target="../media/image183.png"/><Relationship Id="rId15" Type="http://schemas.openxmlformats.org/officeDocument/2006/relationships/image" Target="../media/image193.png"/><Relationship Id="rId10" Type="http://schemas.openxmlformats.org/officeDocument/2006/relationships/image" Target="../media/image188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Relationship Id="rId14" Type="http://schemas.openxmlformats.org/officeDocument/2006/relationships/image" Target="../media/image1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0.png"/><Relationship Id="rId4" Type="http://schemas.openxmlformats.org/officeDocument/2006/relationships/image" Target="../media/image19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svg"/><Relationship Id="rId3" Type="http://schemas.openxmlformats.org/officeDocument/2006/relationships/image" Target="../media/image207.png"/><Relationship Id="rId7" Type="http://schemas.openxmlformats.org/officeDocument/2006/relationships/image" Target="../media/image20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http://srcqnap.qnap.com.tw/go/service/product-warranty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svg"/><Relationship Id="rId11" Type="http://schemas.openxmlformats.org/officeDocument/2006/relationships/image" Target="../media/image34.svg"/><Relationship Id="rId5" Type="http://schemas.openxmlformats.org/officeDocument/2006/relationships/image" Target="../media/image26.png"/><Relationship Id="rId10" Type="http://schemas.openxmlformats.org/officeDocument/2006/relationships/image" Target="../media/image33.png"/><Relationship Id="rId4" Type="http://schemas.openxmlformats.org/officeDocument/2006/relationships/image" Target="../media/image25.sv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2.wdp"/><Relationship Id="rId9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18" Type="http://schemas.openxmlformats.org/officeDocument/2006/relationships/image" Target="../media/image60.png"/><Relationship Id="rId26" Type="http://schemas.openxmlformats.org/officeDocument/2006/relationships/image" Target="../media/image68.png"/><Relationship Id="rId3" Type="http://schemas.openxmlformats.org/officeDocument/2006/relationships/image" Target="../media/image45.png"/><Relationship Id="rId21" Type="http://schemas.openxmlformats.org/officeDocument/2006/relationships/image" Target="../media/image63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5" Type="http://schemas.openxmlformats.org/officeDocument/2006/relationships/image" Target="../media/image67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29" Type="http://schemas.openxmlformats.org/officeDocument/2006/relationships/image" Target="../media/image71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24" Type="http://schemas.openxmlformats.org/officeDocument/2006/relationships/image" Target="../media/image66.pn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23" Type="http://schemas.openxmlformats.org/officeDocument/2006/relationships/image" Target="../media/image65.svg"/><Relationship Id="rId28" Type="http://schemas.openxmlformats.org/officeDocument/2006/relationships/image" Target="../media/image70.png"/><Relationship Id="rId10" Type="http://schemas.openxmlformats.org/officeDocument/2006/relationships/image" Target="../media/image52.png"/><Relationship Id="rId19" Type="http://schemas.openxmlformats.org/officeDocument/2006/relationships/image" Target="../media/image61.svg"/><Relationship Id="rId31" Type="http://schemas.openxmlformats.org/officeDocument/2006/relationships/image" Target="../media/image73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69.svg"/><Relationship Id="rId30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 hidden="1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446144" y="1483517"/>
            <a:ext cx="580122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TS-x53E</a:t>
            </a:r>
            <a:endParaRPr lang="zh-TW" altLang="en-US" sz="55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4D4450AD-680A-4845-8089-AE7921CD5D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144" y="443084"/>
            <a:ext cx="1348877" cy="242926"/>
          </a:xfrm>
          <a:prstGeom prst="rect">
            <a:avLst/>
          </a:prstGeom>
        </p:spPr>
      </p:pic>
      <p:sp>
        <p:nvSpPr>
          <p:cNvPr id="10" name="文字方塊 9" hidden="1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446143" y="2619578"/>
            <a:ext cx="613027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Intel Celeron®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高效四核心處理器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， 2/4-bay</a:t>
            </a:r>
            <a:r>
              <a:rPr lang="ja-JP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穩定長期供應的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NAS，具有雙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2.5GbE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網路埠和雙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HDMI </a:t>
            </a:r>
            <a:r>
              <a:rPr lang="ja-JP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螢幕輸出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。</a:t>
            </a:r>
            <a:r>
              <a:rPr lang="ja-JP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是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MSP、SI </a:t>
            </a:r>
            <a:r>
              <a:rPr lang="ja-JP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進行長期專案需求的理想選擇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。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B29E07AC-1735-0588-E728-7B4FC4C180CA}"/>
              </a:ext>
            </a:extLst>
          </p:cNvPr>
          <p:cNvGrpSpPr/>
          <p:nvPr/>
        </p:nvGrpSpPr>
        <p:grpSpPr>
          <a:xfrm>
            <a:off x="239895" y="4284508"/>
            <a:ext cx="6643791" cy="2314873"/>
            <a:chOff x="239895" y="4284508"/>
            <a:chExt cx="6643791" cy="2314873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69737EA6-8668-455E-870B-6BB9336E7DEA}"/>
                </a:ext>
              </a:extLst>
            </p:cNvPr>
            <p:cNvSpPr txBox="1"/>
            <p:nvPr/>
          </p:nvSpPr>
          <p:spPr>
            <a:xfrm>
              <a:off x="3770616" y="6124319"/>
              <a:ext cx="31130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Andy Chuang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895" y="4655128"/>
              <a:ext cx="3110252" cy="1944253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5329" y="4655127"/>
              <a:ext cx="3110252" cy="1944253"/>
            </a:xfrm>
            <a:prstGeom prst="rect">
              <a:avLst/>
            </a:prstGeom>
          </p:spPr>
        </p:pic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C56526E8-A287-4872-AD27-3F4A118DBCD7}"/>
                </a:ext>
              </a:extLst>
            </p:cNvPr>
            <p:cNvSpPr txBox="1"/>
            <p:nvPr/>
          </p:nvSpPr>
          <p:spPr>
            <a:xfrm>
              <a:off x="1227694" y="4285795"/>
              <a:ext cx="1555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TS-253E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C56526E8-A287-4872-AD27-3F4A118DBCD7}"/>
                </a:ext>
              </a:extLst>
            </p:cNvPr>
            <p:cNvSpPr txBox="1"/>
            <p:nvPr/>
          </p:nvSpPr>
          <p:spPr>
            <a:xfrm>
              <a:off x="3131713" y="4284508"/>
              <a:ext cx="1555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TS-453E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9A6E2FD1-AEF1-CD71-862A-A3AA4E25315D}"/>
              </a:ext>
            </a:extLst>
          </p:cNvPr>
          <p:cNvSpPr txBox="1"/>
          <p:nvPr/>
        </p:nvSpPr>
        <p:spPr>
          <a:xfrm>
            <a:off x="377011" y="3429000"/>
            <a:ext cx="4741254" cy="10030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為商業與專業用戶打造的</a:t>
            </a:r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Intel</a:t>
            </a:r>
            <a:r>
              <a:rPr lang="en-US" sz="2400" b="1" baseline="30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® </a:t>
            </a:r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J6412 </a:t>
            </a:r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四核心長期供貨</a:t>
            </a:r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NAS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4EC0D98-823A-2838-B8AE-8431708EB275}"/>
              </a:ext>
            </a:extLst>
          </p:cNvPr>
          <p:cNvSpPr txBox="1"/>
          <p:nvPr/>
        </p:nvSpPr>
        <p:spPr>
          <a:xfrm>
            <a:off x="377010" y="4432095"/>
            <a:ext cx="3951546" cy="7269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提供雙埠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2.5 GbE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、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4K HDMI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雙螢幕輸出，以及雙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M.2 PCIe SSD </a:t>
            </a:r>
            <a:r>
              <a:rPr lang="en-US" altLang="zh-TW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擴充槽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596706"/>
      </p:ext>
    </p:extLst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 hidden="1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90500" y="260737"/>
            <a:ext cx="1179195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ja-JP" altLang="en-US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安裝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M.2 2280 </a:t>
            </a:r>
            <a:r>
              <a:rPr lang="en-US" sz="4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NVMe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PCIe SSD（</a:t>
            </a:r>
            <a:r>
              <a:rPr lang="zh-CN" altLang="en-US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另外添購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）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algn="ctr"/>
            <a:r>
              <a:rPr lang="zh-CN" altLang="en-US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提升 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NAS </a:t>
            </a:r>
            <a:r>
              <a:rPr lang="ja-JP" altLang="en-US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效能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803" y="1758475"/>
            <a:ext cx="12420015" cy="7763889"/>
          </a:xfrm>
          <a:prstGeom prst="rect">
            <a:avLst/>
          </a:prstGeom>
        </p:spPr>
      </p:pic>
      <p:sp>
        <p:nvSpPr>
          <p:cNvPr id="17" name="矩形 16" hidden="1">
            <a:extLst>
              <a:ext uri="{FF2B5EF4-FFF2-40B4-BE49-F238E27FC236}">
                <a16:creationId xmlns:a16="http://schemas.microsoft.com/office/drawing/2014/main" id="{EB960F31-6801-4049-8DE7-19A0D3258568}"/>
              </a:ext>
            </a:extLst>
          </p:cNvPr>
          <p:cNvSpPr/>
          <p:nvPr/>
        </p:nvSpPr>
        <p:spPr>
          <a:xfrm rot="16200000" flipH="1">
            <a:off x="12620635" y="2433263"/>
            <a:ext cx="1331076" cy="1425039"/>
          </a:xfrm>
          <a:prstGeom prst="rect">
            <a:avLst/>
          </a:prstGeom>
          <a:ln w="57150">
            <a:solidFill>
              <a:srgbClr val="00B05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E8026C0-C4C9-574B-BB6E-210774F05B7A}"/>
              </a:ext>
            </a:extLst>
          </p:cNvPr>
          <p:cNvSpPr txBox="1"/>
          <p:nvPr/>
        </p:nvSpPr>
        <p:spPr>
          <a:xfrm>
            <a:off x="771525" y="3726344"/>
            <a:ext cx="3834459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/>
            <a:r>
              <a:rPr lang="en-US" err="1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為您的擴充及應用帶來更高的儲存效能，如提供</a:t>
            </a:r>
            <a:r>
              <a:rPr lang="en-US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 SSD </a:t>
            </a:r>
            <a:r>
              <a:rPr lang="en-US" err="1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快取，以及Qtier</a:t>
            </a:r>
            <a:r>
              <a:rPr lang="en-US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自動分層儲存</a:t>
            </a:r>
            <a:r>
              <a:rPr lang="en-US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，讓 SSD 與 HDD 儲存空間隨時達到最佳配置。</a:t>
            </a:r>
            <a:endParaRPr lang="en-US">
              <a:solidFill>
                <a:schemeClr val="tx2">
                  <a:lumMod val="75000"/>
                </a:schemeClr>
              </a:solidFill>
              <a:latin typeface="Arial"/>
              <a:ea typeface="微軟正黑體"/>
              <a:sym typeface="Arial" panose="020B0604020202020204" pitchFamily="34" charset="0"/>
            </a:endParaRPr>
          </a:p>
          <a:p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11D31875-239A-91DE-44EA-1FC77962C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400">
                <a:solidFill>
                  <a:schemeClr val="bg1"/>
                </a:solidFill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安裝</a:t>
            </a:r>
            <a:r>
              <a:rPr lang="en-US" altLang="zh-TW" sz="4400">
                <a:solidFill>
                  <a:schemeClr val="bg1"/>
                </a:solidFill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 M.2 2280 </a:t>
            </a:r>
            <a:r>
              <a:rPr lang="en-US" altLang="zh-TW" sz="4400" err="1">
                <a:solidFill>
                  <a:schemeClr val="bg1"/>
                </a:solidFill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NVMe</a:t>
            </a:r>
            <a:r>
              <a:rPr lang="en-US" altLang="zh-TW" sz="4400">
                <a:solidFill>
                  <a:schemeClr val="bg1"/>
                </a:solidFill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 PCIe SSD（</a:t>
            </a:r>
            <a:r>
              <a:rPr lang="zh-CN" altLang="en-US" sz="4400">
                <a:solidFill>
                  <a:schemeClr val="bg1"/>
                </a:solidFill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另外添購</a:t>
            </a:r>
            <a:r>
              <a:rPr lang="en-US" altLang="zh-TW" sz="4400">
                <a:solidFill>
                  <a:schemeClr val="bg1"/>
                </a:solidFill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）</a:t>
            </a:r>
            <a:b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</a:br>
            <a:r>
              <a:rPr lang="zh-CN" altLang="en-US" sz="4400">
                <a:solidFill>
                  <a:schemeClr val="bg1"/>
                </a:solidFill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提升 </a:t>
            </a:r>
            <a:r>
              <a:rPr lang="en-US" altLang="zh-TW" sz="4400">
                <a:solidFill>
                  <a:schemeClr val="bg1"/>
                </a:solidFill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NAS </a:t>
            </a:r>
            <a:r>
              <a:rPr lang="ja-JP" altLang="en-US" sz="4400">
                <a:solidFill>
                  <a:schemeClr val="bg1"/>
                </a:solidFill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效能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822EC47-DE1F-6AD8-A1C3-F91199FC0A6D}"/>
              </a:ext>
            </a:extLst>
          </p:cNvPr>
          <p:cNvSpPr txBox="1"/>
          <p:nvPr/>
        </p:nvSpPr>
        <p:spPr>
          <a:xfrm>
            <a:off x="735659" y="2882765"/>
            <a:ext cx="408845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1" lang="zh-TW" altLang="nl-NL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</a:t>
            </a:r>
            <a:r>
              <a:rPr kumimoji="1" lang="nl-NL" altLang="zh-TW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M.2 2280 PCIe Gen3 x2 </a:t>
            </a:r>
            <a:r>
              <a:rPr kumimoji="1" lang="en-US" altLang="zh-TW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</a:t>
            </a:r>
            <a:endParaRPr kumimoji="1" lang="zh-TW" altLang="en-US" sz="2400" b="1">
              <a:solidFill>
                <a:srgbClr val="2189DF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r>
              <a:rPr kumimoji="1" lang="zh-TW" altLang="en-US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擴充槽支援</a:t>
            </a:r>
            <a:r>
              <a:rPr kumimoji="1" lang="en-US" altLang="zh-TW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</a:t>
            </a:r>
            <a:r>
              <a:rPr kumimoji="1" lang="en-US" altLang="zh-TW" sz="2400" b="1" err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NVMe</a:t>
            </a:r>
            <a:r>
              <a:rPr kumimoji="1" lang="en-US" altLang="zh-TW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SSD</a:t>
            </a:r>
            <a:endParaRPr lang="zh-TW" altLang="en-US" sz="2400" b="1">
              <a:solidFill>
                <a:srgbClr val="2189DF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974804"/>
      </p:ext>
    </p:extLst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89451F-0117-72EC-C205-BC817CEB5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安裝 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M.2 </a:t>
            </a:r>
            <a:r>
              <a:rPr lang="en-US" altLang="zh-TW" err="1">
                <a:latin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SSD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啟用快取功能，提升系統效能，享有儲存空間極大化、成本最小化的好處</a:t>
            </a:r>
          </a:p>
        </p:txBody>
      </p:sp>
      <p:sp>
        <p:nvSpPr>
          <p:cNvPr id="5" name="矩形: 圓角 34" hidden="1">
            <a:extLst>
              <a:ext uri="{FF2B5EF4-FFF2-40B4-BE49-F238E27FC236}">
                <a16:creationId xmlns:a16="http://schemas.microsoft.com/office/drawing/2014/main" id="{7293E23F-AFCB-4AB9-98F3-84D9A8E743AB}"/>
              </a:ext>
            </a:extLst>
          </p:cNvPr>
          <p:cNvSpPr/>
          <p:nvPr/>
        </p:nvSpPr>
        <p:spPr>
          <a:xfrm>
            <a:off x="4564688" y="3250032"/>
            <a:ext cx="3395381" cy="3336979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矩形: 圓角 35" hidden="1">
            <a:extLst>
              <a:ext uri="{FF2B5EF4-FFF2-40B4-BE49-F238E27FC236}">
                <a16:creationId xmlns:a16="http://schemas.microsoft.com/office/drawing/2014/main" id="{42E9480E-4535-48D4-8AFC-1E1CF06547A5}"/>
              </a:ext>
            </a:extLst>
          </p:cNvPr>
          <p:cNvSpPr/>
          <p:nvPr/>
        </p:nvSpPr>
        <p:spPr>
          <a:xfrm>
            <a:off x="520929" y="3315578"/>
            <a:ext cx="3915803" cy="3848450"/>
          </a:xfrm>
          <a:prstGeom prst="roundRect">
            <a:avLst>
              <a:gd name="adj" fmla="val 50000"/>
            </a:avLst>
          </a:prstGeom>
          <a:solidFill>
            <a:srgbClr val="FE4402">
              <a:alpha val="28000"/>
            </a:srgb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矩形: 圓角 33" hidden="1">
            <a:extLst>
              <a:ext uri="{FF2B5EF4-FFF2-40B4-BE49-F238E27FC236}">
                <a16:creationId xmlns:a16="http://schemas.microsoft.com/office/drawing/2014/main" id="{02496F11-2C8B-44F5-BD75-1BE37AD54DB8}"/>
              </a:ext>
            </a:extLst>
          </p:cNvPr>
          <p:cNvSpPr/>
          <p:nvPr/>
        </p:nvSpPr>
        <p:spPr>
          <a:xfrm>
            <a:off x="1108054" y="4271528"/>
            <a:ext cx="3102578" cy="1960327"/>
          </a:xfrm>
          <a:prstGeom prst="roundRect">
            <a:avLst>
              <a:gd name="adj" fmla="val 10451"/>
            </a:avLst>
          </a:prstGeom>
          <a:solidFill>
            <a:srgbClr val="1F1F1F">
              <a:alpha val="51000"/>
            </a:srgbClr>
          </a:solidFill>
          <a:effectLst>
            <a:softEdge rad="4064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8" name="群組 44">
            <a:extLst>
              <a:ext uri="{FF2B5EF4-FFF2-40B4-BE49-F238E27FC236}">
                <a16:creationId xmlns:a16="http://schemas.microsoft.com/office/drawing/2014/main" id="{4FC35E7A-10B1-4188-B1A2-0656F3DC9F01}"/>
              </a:ext>
            </a:extLst>
          </p:cNvPr>
          <p:cNvGrpSpPr>
            <a:grpSpLocks/>
          </p:cNvGrpSpPr>
          <p:nvPr/>
        </p:nvGrpSpPr>
        <p:grpSpPr bwMode="auto">
          <a:xfrm>
            <a:off x="4074626" y="5084719"/>
            <a:ext cx="1312069" cy="744141"/>
            <a:chOff x="11142110" y="1810127"/>
            <a:chExt cx="1749051" cy="991871"/>
          </a:xfrm>
        </p:grpSpPr>
        <p:sp>
          <p:nvSpPr>
            <p:cNvPr id="9" name="Shape 74">
              <a:extLst>
                <a:ext uri="{FF2B5EF4-FFF2-40B4-BE49-F238E27FC236}">
                  <a16:creationId xmlns:a16="http://schemas.microsoft.com/office/drawing/2014/main" id="{1CADE1BA-42D3-48C2-A0D0-3C120E91F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2110" y="2195214"/>
              <a:ext cx="194805" cy="20723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0" name="Shape 75">
              <a:extLst>
                <a:ext uri="{FF2B5EF4-FFF2-40B4-BE49-F238E27FC236}">
                  <a16:creationId xmlns:a16="http://schemas.microsoft.com/office/drawing/2014/main" id="{4542532D-FBFA-4E2F-8CA7-DD24EA1A0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2110" y="2481019"/>
              <a:ext cx="194805" cy="20723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" name="Shape 96">
              <a:extLst>
                <a:ext uri="{FF2B5EF4-FFF2-40B4-BE49-F238E27FC236}">
                  <a16:creationId xmlns:a16="http://schemas.microsoft.com/office/drawing/2014/main" id="{3B813A57-5D9B-42C2-ACE7-9D219C765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7124" y="2099945"/>
              <a:ext cx="1524037" cy="38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marL="0" indent="0"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zh-TW" sz="9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HDD </a:t>
              </a:r>
              <a:r>
                <a:rPr lang="zh-TW" altLang="en-US" sz="9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空間</a:t>
              </a:r>
              <a:endParaRPr lang="zh-TW" altLang="zh-TW" sz="9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" name="Shape 97">
              <a:extLst>
                <a:ext uri="{FF2B5EF4-FFF2-40B4-BE49-F238E27FC236}">
                  <a16:creationId xmlns:a16="http://schemas.microsoft.com/office/drawing/2014/main" id="{8015A781-3F2B-4E2A-9DC6-28861104FD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7124" y="2420727"/>
              <a:ext cx="1524037" cy="38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marL="0" indent="0"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zh-TW" sz="9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SSD </a:t>
              </a:r>
              <a:r>
                <a:rPr lang="zh-TW" altLang="en-US" sz="9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空間</a:t>
              </a:r>
              <a:endParaRPr lang="zh-TW" altLang="zh-TW" sz="9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" name="Shape 105">
              <a:extLst>
                <a:ext uri="{FF2B5EF4-FFF2-40B4-BE49-F238E27FC236}">
                  <a16:creationId xmlns:a16="http://schemas.microsoft.com/office/drawing/2014/main" id="{98354621-E3C1-47AD-BB48-DEF1A9B5BC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7124" y="1810127"/>
              <a:ext cx="972024" cy="38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marL="0" indent="0"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zh-TW" sz="9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應用層</a:t>
              </a:r>
            </a:p>
          </p:txBody>
        </p:sp>
        <p:sp>
          <p:nvSpPr>
            <p:cNvPr id="14" name="Shape 74">
              <a:extLst>
                <a:ext uri="{FF2B5EF4-FFF2-40B4-BE49-F238E27FC236}">
                  <a16:creationId xmlns:a16="http://schemas.microsoft.com/office/drawing/2014/main" id="{B4E25D36-6228-498F-A547-B3E4F8339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2110" y="1906933"/>
              <a:ext cx="195220" cy="207897"/>
            </a:xfrm>
            <a:prstGeom prst="rect">
              <a:avLst/>
            </a:prstGeom>
            <a:solidFill>
              <a:schemeClr val="accent4"/>
            </a:solidFill>
            <a:ln w="9525">
              <a:noFill/>
              <a:miter lim="800000"/>
              <a:headEnd/>
              <a:tailEnd/>
            </a:ln>
          </p:spPr>
          <p:txBody>
            <a:bodyPr lIns="68569" tIns="34275" rIns="68569" bIns="34275" anchor="ctr"/>
            <a:lstStyle/>
            <a:p>
              <a:pPr indent="-88106" algn="ctr">
                <a:buSzPts val="1400"/>
                <a:defRPr/>
              </a:pPr>
              <a:endParaRPr lang="zh-TW" altLang="zh-TW" sz="1425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charset="0"/>
                <a:sym typeface="Arial" panose="020B0604020202020204" pitchFamily="34" charset="0"/>
              </a:endParaRPr>
            </a:p>
          </p:txBody>
        </p:sp>
      </p:grpSp>
      <p:pic>
        <p:nvPicPr>
          <p:cNvPr id="15" name="Shape 83">
            <a:extLst>
              <a:ext uri="{FF2B5EF4-FFF2-40B4-BE49-F238E27FC236}">
                <a16:creationId xmlns:a16="http://schemas.microsoft.com/office/drawing/2014/main" id="{42D2BD95-62C4-4566-B656-A23C260E416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103" y="3935046"/>
            <a:ext cx="6064298" cy="292295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04A71C5-0BB5-40EE-98AB-4AA4BB4ABCF4}"/>
              </a:ext>
            </a:extLst>
          </p:cNvPr>
          <p:cNvSpPr/>
          <p:nvPr/>
        </p:nvSpPr>
        <p:spPr>
          <a:xfrm>
            <a:off x="2486040" y="2912199"/>
            <a:ext cx="3197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加速磁碟存取的 </a:t>
            </a: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IOPS</a:t>
            </a:r>
            <a:r>
              <a:rPr lang="zh-TW" altLang="en-US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效能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951CBF7-D428-4C41-8177-139388D8442A}"/>
              </a:ext>
            </a:extLst>
          </p:cNvPr>
          <p:cNvSpPr/>
          <p:nvPr/>
        </p:nvSpPr>
        <p:spPr>
          <a:xfrm>
            <a:off x="2496940" y="3245127"/>
            <a:ext cx="56037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應用到全機或根據需求指定給需要的磁碟區 </a:t>
            </a: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/</a:t>
            </a:r>
            <a:r>
              <a:rPr lang="zh-TW" altLang="en-US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LUN</a:t>
            </a:r>
            <a:endParaRPr lang="zh-TW" altLang="en-US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21269CB-0E19-48B8-9E13-F303EAB8E4A2}"/>
              </a:ext>
            </a:extLst>
          </p:cNvPr>
          <p:cNvSpPr/>
          <p:nvPr/>
        </p:nvSpPr>
        <p:spPr>
          <a:xfrm>
            <a:off x="961867" y="2894738"/>
            <a:ext cx="1740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8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改善 </a:t>
            </a:r>
            <a:r>
              <a:rPr lang="en-US" altLang="zh-TW" sz="18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I/O</a:t>
            </a:r>
            <a:r>
              <a:rPr lang="zh-TW" altLang="en-US" sz="18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延遲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846E069-9508-40C7-8368-3F4CEA51B07E}"/>
              </a:ext>
            </a:extLst>
          </p:cNvPr>
          <p:cNvSpPr/>
          <p:nvPr/>
        </p:nvSpPr>
        <p:spPr>
          <a:xfrm>
            <a:off x="972767" y="3240172"/>
            <a:ext cx="1740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8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允許全域快取</a:t>
            </a: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4A80F50C-01AB-4571-B437-723B198C6228}"/>
              </a:ext>
            </a:extLst>
          </p:cNvPr>
          <p:cNvGrpSpPr/>
          <p:nvPr/>
        </p:nvGrpSpPr>
        <p:grpSpPr>
          <a:xfrm>
            <a:off x="1232691" y="4062776"/>
            <a:ext cx="3989119" cy="2225889"/>
            <a:chOff x="350314" y="2538994"/>
            <a:chExt cx="4184830" cy="2335094"/>
          </a:xfrm>
        </p:grpSpPr>
        <p:grpSp>
          <p:nvGrpSpPr>
            <p:cNvPr id="21" name="群組 45">
              <a:extLst>
                <a:ext uri="{FF2B5EF4-FFF2-40B4-BE49-F238E27FC236}">
                  <a16:creationId xmlns:a16="http://schemas.microsoft.com/office/drawing/2014/main" id="{DD868544-C438-458B-8533-BCFDDF878F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0445" y="2824946"/>
              <a:ext cx="1194699" cy="740615"/>
              <a:chOff x="11139420" y="732770"/>
              <a:chExt cx="1592842" cy="740615"/>
            </a:xfrm>
          </p:grpSpPr>
          <p:cxnSp>
            <p:nvCxnSpPr>
              <p:cNvPr id="47" name="Shape 70">
                <a:extLst>
                  <a:ext uri="{FF2B5EF4-FFF2-40B4-BE49-F238E27FC236}">
                    <a16:creationId xmlns:a16="http://schemas.microsoft.com/office/drawing/2014/main" id="{A4A22F62-1DFD-451D-AA75-1088DF17435F}"/>
                  </a:ext>
                </a:extLst>
              </p:cNvPr>
              <p:cNvCxnSpPr/>
              <p:nvPr/>
            </p:nvCxnSpPr>
            <p:spPr>
              <a:xfrm>
                <a:off x="11139420" y="1159537"/>
                <a:ext cx="265097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hape 101">
                <a:extLst>
                  <a:ext uri="{FF2B5EF4-FFF2-40B4-BE49-F238E27FC236}">
                    <a16:creationId xmlns:a16="http://schemas.microsoft.com/office/drawing/2014/main" id="{3EC2581C-FB3C-4A33-95CA-C477326642E3}"/>
                  </a:ext>
                </a:extLst>
              </p:cNvPr>
              <p:cNvCxnSpPr/>
              <p:nvPr/>
            </p:nvCxnSpPr>
            <p:spPr bwMode="auto">
              <a:xfrm>
                <a:off x="11139420" y="899289"/>
                <a:ext cx="265097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9" name="Shape 102">
                <a:extLst>
                  <a:ext uri="{FF2B5EF4-FFF2-40B4-BE49-F238E27FC236}">
                    <a16:creationId xmlns:a16="http://schemas.microsoft.com/office/drawing/2014/main" id="{8E069660-8246-40FD-9E91-1A49BD4A99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09430" y="732770"/>
                <a:ext cx="665078" cy="5024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69" tIns="68569" rIns="68569" bIns="68569"/>
              <a:lstStyle>
                <a:lvl1pPr indent="-100013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indent="0">
                  <a:buClr>
                    <a:srgbClr val="0C0C0C"/>
                  </a:buClr>
                  <a:buSzPts val="1200"/>
                </a:pPr>
                <a:r>
                  <a: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讀取</a:t>
                </a:r>
                <a:endParaRPr lang="zh-TW" altLang="zh-TW" sz="12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" name="Shape 103">
                <a:extLst>
                  <a:ext uri="{FF2B5EF4-FFF2-40B4-BE49-F238E27FC236}">
                    <a16:creationId xmlns:a16="http://schemas.microsoft.com/office/drawing/2014/main" id="{4749B404-2633-4897-B310-FDD714EF87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09430" y="991695"/>
                <a:ext cx="1322832" cy="4816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69" tIns="68569" rIns="68569" bIns="68569"/>
              <a:lstStyle>
                <a:lvl1pPr indent="-100013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indent="0">
                  <a:buClr>
                    <a:srgbClr val="0C0C0C"/>
                  </a:buClr>
                  <a:buSzPts val="1200"/>
                </a:pPr>
                <a:r>
                  <a: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寫入</a:t>
                </a:r>
                <a:endParaRPr lang="zh-TW" altLang="zh-TW" sz="12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2" name="群組 51">
              <a:extLst>
                <a:ext uri="{FF2B5EF4-FFF2-40B4-BE49-F238E27FC236}">
                  <a16:creationId xmlns:a16="http://schemas.microsoft.com/office/drawing/2014/main" id="{92782BDF-87A5-4B41-832D-A43F72AD80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314" y="2538994"/>
              <a:ext cx="2836001" cy="2335094"/>
              <a:chOff x="5637683" y="2637706"/>
              <a:chExt cx="3782435" cy="3113463"/>
            </a:xfrm>
          </p:grpSpPr>
          <p:cxnSp>
            <p:nvCxnSpPr>
              <p:cNvPr id="27" name="Shape 73">
                <a:extLst>
                  <a:ext uri="{FF2B5EF4-FFF2-40B4-BE49-F238E27FC236}">
                    <a16:creationId xmlns:a16="http://schemas.microsoft.com/office/drawing/2014/main" id="{D5BC3030-2472-492E-83B7-5BF6269F271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35430" y="4616402"/>
                <a:ext cx="3524486" cy="2000"/>
              </a:xfrm>
              <a:prstGeom prst="straightConnector1">
                <a:avLst/>
              </a:prstGeom>
              <a:noFill/>
              <a:ln w="9525">
                <a:solidFill>
                  <a:schemeClr val="accent1">
                    <a:lumMod val="20000"/>
                    <a:lumOff val="8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Shape 76">
                <a:extLst>
                  <a:ext uri="{FF2B5EF4-FFF2-40B4-BE49-F238E27FC236}">
                    <a16:creationId xmlns:a16="http://schemas.microsoft.com/office/drawing/2014/main" id="{4010BEF8-FFAA-4146-AD00-2B9025F9738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35430" y="4242055"/>
                <a:ext cx="3524486" cy="2000"/>
              </a:xfrm>
              <a:prstGeom prst="straightConnector1">
                <a:avLst/>
              </a:prstGeom>
              <a:noFill/>
              <a:ln w="9525">
                <a:solidFill>
                  <a:schemeClr val="accent1">
                    <a:lumMod val="20000"/>
                    <a:lumOff val="8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" name="Shape 77">
                <a:extLst>
                  <a:ext uri="{FF2B5EF4-FFF2-40B4-BE49-F238E27FC236}">
                    <a16:creationId xmlns:a16="http://schemas.microsoft.com/office/drawing/2014/main" id="{0DC22E76-EAAE-437A-BFE7-58CE1DADA5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2964" y="3066927"/>
                <a:ext cx="1428835" cy="422516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68569" tIns="34275" rIns="68569" bIns="34275" anchor="ctr"/>
              <a:lstStyle>
                <a:lvl1pPr indent="-1174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buClr>
                    <a:srgbClr val="000000"/>
                  </a:buClr>
                  <a:buSzPts val="1400"/>
                </a:pPr>
                <a:endParaRPr lang="zh-TW" altLang="zh-TW" sz="1425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" name="Shape 78">
                <a:extLst>
                  <a:ext uri="{FF2B5EF4-FFF2-40B4-BE49-F238E27FC236}">
                    <a16:creationId xmlns:a16="http://schemas.microsoft.com/office/drawing/2014/main" id="{F7D745E3-DC11-4ED6-A6CC-D4D7A411B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5430" y="4257739"/>
                <a:ext cx="571614" cy="365268"/>
              </a:xfrm>
              <a:prstGeom prst="rect">
                <a:avLst/>
              </a:prstGeom>
              <a:solidFill>
                <a:srgbClr val="703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68569" tIns="34275" rIns="68569" bIns="34275" anchor="ctr"/>
              <a:lstStyle>
                <a:lvl1pPr indent="-1174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buClr>
                    <a:srgbClr val="000000"/>
                  </a:buClr>
                  <a:buSzPts val="1400"/>
                </a:pPr>
                <a:endParaRPr lang="zh-TW" altLang="zh-TW" sz="1425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Shape 79">
                <a:extLst>
                  <a:ext uri="{FF2B5EF4-FFF2-40B4-BE49-F238E27FC236}">
                    <a16:creationId xmlns:a16="http://schemas.microsoft.com/office/drawing/2014/main" id="{4B110FFF-7DA1-4F56-8EF0-2DF6DFE0AF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4335" y="4257730"/>
                <a:ext cx="571614" cy="899971"/>
              </a:xfrm>
              <a:prstGeom prst="rect">
                <a:avLst/>
              </a:prstGeom>
              <a:solidFill>
                <a:srgbClr val="00B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68569" tIns="34275" rIns="68569" bIns="34275" anchor="ctr"/>
              <a:lstStyle>
                <a:lvl1pPr indent="-1174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buClr>
                    <a:srgbClr val="000000"/>
                  </a:buClr>
                  <a:buSzPts val="1400"/>
                </a:pPr>
                <a:endParaRPr lang="zh-TW" altLang="zh-TW" sz="1425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cxnSp>
            <p:nvCxnSpPr>
              <p:cNvPr id="32" name="Shape 80">
                <a:extLst>
                  <a:ext uri="{FF2B5EF4-FFF2-40B4-BE49-F238E27FC236}">
                    <a16:creationId xmlns:a16="http://schemas.microsoft.com/office/drawing/2014/main" id="{841D5F5B-AB4A-483E-ACB8-A7914F04391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5747520" y="3867185"/>
                <a:ext cx="748540" cy="12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Shape 81">
                <a:extLst>
                  <a:ext uri="{FF2B5EF4-FFF2-40B4-BE49-F238E27FC236}">
                    <a16:creationId xmlns:a16="http://schemas.microsoft.com/office/drawing/2014/main" id="{4BE3D34D-E2C8-4A3A-A9F8-8D686D04828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6441132" y="3866682"/>
                <a:ext cx="748540" cy="12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Shape 83">
                <a:extLst>
                  <a:ext uri="{FF2B5EF4-FFF2-40B4-BE49-F238E27FC236}">
                    <a16:creationId xmlns:a16="http://schemas.microsoft.com/office/drawing/2014/main" id="{7F7086B9-A118-45E8-8CBF-4B43511E951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6406747" y="4432709"/>
                <a:ext cx="381209" cy="20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Shape 84">
                <a:extLst>
                  <a:ext uri="{FF2B5EF4-FFF2-40B4-BE49-F238E27FC236}">
                    <a16:creationId xmlns:a16="http://schemas.microsoft.com/office/drawing/2014/main" id="{F4DA540F-B462-43A4-8024-75A76F703E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7381226" y="4241552"/>
                <a:ext cx="0" cy="93906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Shape 85">
                <a:extLst>
                  <a:ext uri="{FF2B5EF4-FFF2-40B4-BE49-F238E27FC236}">
                    <a16:creationId xmlns:a16="http://schemas.microsoft.com/office/drawing/2014/main" id="{514B1838-908B-4C38-84C8-1A29757823F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35430" y="5165906"/>
                <a:ext cx="3563107" cy="14709"/>
              </a:xfrm>
              <a:prstGeom prst="straightConnector1">
                <a:avLst/>
              </a:prstGeom>
              <a:noFill/>
              <a:ln w="9525">
                <a:solidFill>
                  <a:schemeClr val="accent1">
                    <a:lumMod val="20000"/>
                    <a:lumOff val="8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7" name="Shape 87">
                <a:extLst>
                  <a:ext uri="{FF2B5EF4-FFF2-40B4-BE49-F238E27FC236}">
                    <a16:creationId xmlns:a16="http://schemas.microsoft.com/office/drawing/2014/main" id="{06D4E44D-5193-4369-B643-E83078A800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4453" y="4257739"/>
                <a:ext cx="571614" cy="365268"/>
              </a:xfrm>
              <a:prstGeom prst="rect">
                <a:avLst/>
              </a:prstGeom>
              <a:solidFill>
                <a:srgbClr val="703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68569" tIns="34275" rIns="68569" bIns="34275" anchor="ctr"/>
              <a:lstStyle>
                <a:lvl1pPr indent="-1174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buClr>
                    <a:srgbClr val="000000"/>
                  </a:buClr>
                  <a:buSzPts val="1400"/>
                </a:pPr>
                <a:endParaRPr lang="zh-TW" altLang="zh-TW" sz="1425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" name="Shape 88">
                <a:extLst>
                  <a:ext uri="{FF2B5EF4-FFF2-40B4-BE49-F238E27FC236}">
                    <a16:creationId xmlns:a16="http://schemas.microsoft.com/office/drawing/2014/main" id="{7BAD3A17-55AF-4E02-A59C-E4FA99027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83373" y="4257730"/>
                <a:ext cx="571614" cy="899971"/>
              </a:xfrm>
              <a:prstGeom prst="rect">
                <a:avLst/>
              </a:prstGeom>
              <a:solidFill>
                <a:srgbClr val="00B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68569" tIns="34275" rIns="68569" bIns="34275" anchor="ctr"/>
              <a:lstStyle>
                <a:lvl1pPr indent="-1174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buClr>
                    <a:srgbClr val="000000"/>
                  </a:buClr>
                  <a:buSzPts val="1400"/>
                </a:pPr>
                <a:endParaRPr lang="zh-TW" altLang="zh-TW" sz="1425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cxnSp>
            <p:nvCxnSpPr>
              <p:cNvPr id="39" name="Shape 89">
                <a:extLst>
                  <a:ext uri="{FF2B5EF4-FFF2-40B4-BE49-F238E27FC236}">
                    <a16:creationId xmlns:a16="http://schemas.microsoft.com/office/drawing/2014/main" id="{C166414F-260E-4F91-91C8-C241E05C716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7543456" y="3867185"/>
                <a:ext cx="748540" cy="12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Shape 92">
                <a:extLst>
                  <a:ext uri="{FF2B5EF4-FFF2-40B4-BE49-F238E27FC236}">
                    <a16:creationId xmlns:a16="http://schemas.microsoft.com/office/drawing/2014/main" id="{3A0E0F2B-6772-43D1-BE11-B129DE90EC1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8289006" y="4334563"/>
                <a:ext cx="381209" cy="20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1" name="Shape 93">
                <a:extLst>
                  <a:ext uri="{FF2B5EF4-FFF2-40B4-BE49-F238E27FC236}">
                    <a16:creationId xmlns:a16="http://schemas.microsoft.com/office/drawing/2014/main" id="{85E2A42B-645F-4D5E-9A5C-CEAABC107F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37683" y="2637706"/>
                <a:ext cx="1819758" cy="381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8569" tIns="68569" rIns="68569" bIns="68569" anchor="ctr"/>
              <a:lstStyle>
                <a:lvl1pPr marL="150813" indent="-74613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lnSpc>
                    <a:spcPct val="115000"/>
                  </a:lnSpc>
                  <a:buClr>
                    <a:srgbClr val="595959"/>
                  </a:buClr>
                  <a:buSzPts val="900"/>
                </a:pPr>
                <a:r>
                  <a:rPr lang="zh-TW" altLang="en-US" sz="1200" b="1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唯讀快取</a:t>
                </a:r>
                <a:endParaRPr lang="zh-TW" altLang="zh-TW" sz="1200" b="1">
                  <a:solidFill>
                    <a:srgbClr val="C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" name="Shape 95">
                <a:extLst>
                  <a:ext uri="{FF2B5EF4-FFF2-40B4-BE49-F238E27FC236}">
                    <a16:creationId xmlns:a16="http://schemas.microsoft.com/office/drawing/2014/main" id="{BA97E853-BCE4-473E-BED7-524D6251FA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3042" y="5274680"/>
                <a:ext cx="3546873" cy="476489"/>
              </a:xfrm>
              <a:prstGeom prst="rect">
                <a:avLst/>
              </a:prstGeom>
              <a:noFill/>
              <a:ln w="9525">
                <a:solidFill>
                  <a:srgbClr val="C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8569" tIns="68569" rIns="68569" bIns="68569" anchor="ctr"/>
              <a:lstStyle>
                <a:lvl1pPr marL="150813" indent="-666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lnSpc>
                    <a:spcPct val="115000"/>
                  </a:lnSpc>
                  <a:buClr>
                    <a:srgbClr val="595959"/>
                  </a:buClr>
                  <a:buSzPts val="800"/>
                </a:pPr>
                <a:r>
                  <a:rPr lang="zh-TW" altLang="en-US" b="1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charset="0"/>
                    <a:sym typeface="Arial" panose="020B0604020202020204" pitchFamily="34" charset="0"/>
                  </a:rPr>
                  <a:t>總容量 </a:t>
                </a:r>
                <a:r>
                  <a:rPr lang="en-US" altLang="zh-TW" b="1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charset="0"/>
                    <a:sym typeface="Arial" panose="020B0604020202020204" pitchFamily="34" charset="0"/>
                  </a:rPr>
                  <a:t>= </a:t>
                </a:r>
                <a:r>
                  <a:rPr lang="zh-TW" altLang="en-US" b="1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charset="0"/>
                    <a:sym typeface="Arial" panose="020B0604020202020204" pitchFamily="34" charset="0"/>
                  </a:rPr>
                  <a:t>硬碟容量</a:t>
                </a:r>
                <a:endParaRPr lang="zh-TW" altLang="zh-TW" b="1">
                  <a:solidFill>
                    <a:srgbClr val="C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43" name="Shape 99">
                <a:extLst>
                  <a:ext uri="{FF2B5EF4-FFF2-40B4-BE49-F238E27FC236}">
                    <a16:creationId xmlns:a16="http://schemas.microsoft.com/office/drawing/2014/main" id="{9729D2DC-74E6-49F6-BA6F-D2028140684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289206" y="4526503"/>
                <a:ext cx="381209" cy="20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Shape 100">
                <a:extLst>
                  <a:ext uri="{FF2B5EF4-FFF2-40B4-BE49-F238E27FC236}">
                    <a16:creationId xmlns:a16="http://schemas.microsoft.com/office/drawing/2014/main" id="{7BA7519F-FB9C-494F-95B8-78F6DF6957B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260017" y="4220390"/>
                <a:ext cx="926" cy="96022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5" name="Shape 77">
                <a:extLst>
                  <a:ext uri="{FF2B5EF4-FFF2-40B4-BE49-F238E27FC236}">
                    <a16:creationId xmlns:a16="http://schemas.microsoft.com/office/drawing/2014/main" id="{DAF2FF3A-11B2-4736-A611-51D71839D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26093" y="3072685"/>
                <a:ext cx="1428835" cy="422516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68569" tIns="34275" rIns="68569" bIns="34275" anchor="ctr"/>
              <a:lstStyle>
                <a:lvl1pPr indent="-1174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buClr>
                    <a:srgbClr val="000000"/>
                  </a:buClr>
                  <a:buSzPts val="1400"/>
                </a:pPr>
                <a:endParaRPr lang="zh-TW" altLang="zh-TW" sz="1425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Shape 93">
                <a:extLst>
                  <a:ext uri="{FF2B5EF4-FFF2-40B4-BE49-F238E27FC236}">
                    <a16:creationId xmlns:a16="http://schemas.microsoft.com/office/drawing/2014/main" id="{57F3DE08-F238-4449-8A5C-71FED07316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81226" y="2643465"/>
                <a:ext cx="2038892" cy="381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8569" tIns="68569" rIns="68569" bIns="68569" anchor="ctr"/>
              <a:lstStyle>
                <a:lvl1pPr marL="150813" indent="-74613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lnSpc>
                    <a:spcPct val="115000"/>
                  </a:lnSpc>
                  <a:buClr>
                    <a:srgbClr val="595959"/>
                  </a:buClr>
                  <a:buSzPts val="900"/>
                </a:pPr>
                <a:r>
                  <a:rPr lang="zh-TW" altLang="en-US" sz="1200" b="1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讀寫快取</a:t>
                </a:r>
                <a:endParaRPr lang="zh-TW" altLang="zh-TW" sz="1200" b="1">
                  <a:solidFill>
                    <a:srgbClr val="C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23" name="Shape 81">
              <a:extLst>
                <a:ext uri="{FF2B5EF4-FFF2-40B4-BE49-F238E27FC236}">
                  <a16:creationId xmlns:a16="http://schemas.microsoft.com/office/drawing/2014/main" id="{3ACE3342-E210-44F4-AA28-ED62352A9DE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>
              <a:off x="2356518" y="3445129"/>
              <a:ext cx="560785" cy="119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hape 82">
              <a:extLst>
                <a:ext uri="{FF2B5EF4-FFF2-40B4-BE49-F238E27FC236}">
                  <a16:creationId xmlns:a16="http://schemas.microsoft.com/office/drawing/2014/main" id="{3B5A8E7F-C129-4EEF-86B8-B5505DCC4C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491058" y="3455844"/>
              <a:ext cx="560784" cy="1191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Shape 82">
              <a:extLst>
                <a:ext uri="{FF2B5EF4-FFF2-40B4-BE49-F238E27FC236}">
                  <a16:creationId xmlns:a16="http://schemas.microsoft.com/office/drawing/2014/main" id="{E375789F-24BE-422C-928B-A9EFBBED093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131425" y="3446565"/>
              <a:ext cx="560784" cy="1191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Shape 82">
              <a:extLst>
                <a:ext uri="{FF2B5EF4-FFF2-40B4-BE49-F238E27FC236}">
                  <a16:creationId xmlns:a16="http://schemas.microsoft.com/office/drawing/2014/main" id="{E61265BE-986D-402D-AB86-FDFDFEE80B4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920068" y="3455845"/>
              <a:ext cx="560784" cy="1191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8950DAC0-4882-4A33-B843-DF7D36FB074D}"/>
              </a:ext>
            </a:extLst>
          </p:cNvPr>
          <p:cNvSpPr txBox="1"/>
          <p:nvPr/>
        </p:nvSpPr>
        <p:spPr>
          <a:xfrm>
            <a:off x="920154" y="2101431"/>
            <a:ext cx="5652741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>
              <a:buClr>
                <a:srgbClr val="36ADA8"/>
              </a:buClr>
              <a:buFont typeface="Arial" panose="020B0604020202020204" pitchFamily="34" charset="0"/>
              <a:buChar char="•"/>
              <a:def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</a:defRPr>
            </a:lvl1pPr>
          </a:lstStyle>
          <a:p>
            <a:pPr marL="180000" indent="-180000"/>
            <a:r>
              <a:rPr lang="zh-TW" altLang="en-US">
                <a:sym typeface="Arial" panose="020B0604020202020204" pitchFamily="34" charset="0"/>
              </a:rPr>
              <a:t>特別適合</a:t>
            </a:r>
            <a:r>
              <a:rPr lang="en-US" altLang="zh-TW">
                <a:sym typeface="Arial" panose="020B0604020202020204" pitchFamily="34" charset="0"/>
              </a:rPr>
              <a:t> RAID 5/6 </a:t>
            </a:r>
            <a:r>
              <a:rPr lang="zh-TW" altLang="en-US">
                <a:sym typeface="Arial" panose="020B0604020202020204" pitchFamily="34" charset="0"/>
              </a:rPr>
              <a:t>的配置</a:t>
            </a:r>
            <a:r>
              <a:rPr lang="en-US" altLang="zh-TW">
                <a:sym typeface="Arial" panose="020B0604020202020204" pitchFamily="34" charset="0"/>
              </a:rPr>
              <a:t>, </a:t>
            </a:r>
            <a:r>
              <a:rPr lang="zh-TW" altLang="en-US">
                <a:sym typeface="Arial" panose="020B0604020202020204" pitchFamily="34" charset="0"/>
              </a:rPr>
              <a:t>而使用環境有大量小檔案或多個使用者同時連線存取的應用</a:t>
            </a:r>
            <a:endParaRPr lang="en-US" altLang="zh-TW">
              <a:sym typeface="Arial" panose="020B0604020202020204" pitchFamily="34" charset="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A8A01487-D6C4-174B-9820-4ACD48A7F6B3}"/>
              </a:ext>
            </a:extLst>
          </p:cNvPr>
          <p:cNvSpPr txBox="1"/>
          <p:nvPr/>
        </p:nvSpPr>
        <p:spPr>
          <a:xfrm>
            <a:off x="6918268" y="2101431"/>
            <a:ext cx="4545419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>
              <a:buClr>
                <a:srgbClr val="36ADA8"/>
              </a:buClr>
              <a:buFont typeface="Arial" panose="020B0604020202020204" pitchFamily="34" charset="0"/>
              <a:buChar char="•"/>
              <a:def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</a:defRPr>
            </a:lvl1pPr>
          </a:lstStyle>
          <a:p>
            <a:pPr marL="180000" indent="-180000"/>
            <a:r>
              <a:rPr lang="en-US" altLang="zh-TW">
                <a:sym typeface="Arial" panose="020B0604020202020204" pitchFamily="34" charset="0"/>
              </a:rPr>
              <a:t>TS-253E / TS-453E </a:t>
            </a:r>
            <a:r>
              <a:rPr lang="zh-TW" altLang="en-US">
                <a:sym typeface="Arial" panose="020B0604020202020204" pitchFamily="34" charset="0"/>
              </a:rPr>
              <a:t>內建 </a:t>
            </a:r>
            <a:r>
              <a:rPr lang="en" altLang="zh-TW">
                <a:sym typeface="Arial" panose="020B0604020202020204" pitchFamily="34" charset="0"/>
              </a:rPr>
              <a:t>8 GB </a:t>
            </a:r>
            <a:r>
              <a:rPr lang="zh-TW" altLang="en-US">
                <a:sym typeface="Arial" panose="020B0604020202020204" pitchFamily="34" charset="0"/>
              </a:rPr>
              <a:t>記憶體，提供高達 </a:t>
            </a:r>
            <a:r>
              <a:rPr lang="en-US" altLang="zh-TW">
                <a:sym typeface="Arial" panose="020B0604020202020204" pitchFamily="34" charset="0"/>
              </a:rPr>
              <a:t>16TB </a:t>
            </a:r>
            <a:r>
              <a:rPr lang="en" altLang="zh-TW">
                <a:sym typeface="Arial" panose="020B0604020202020204" pitchFamily="34" charset="0"/>
              </a:rPr>
              <a:t>SSD cache volume</a:t>
            </a:r>
            <a:endParaRPr lang="zh-TW" altLang="en-US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477455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A929F1-D255-5418-48EB-01D023858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sz="40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搭配</a:t>
            </a:r>
            <a:r>
              <a:rPr lang="en-US" altLang="zh-TW" sz="40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 M.2 </a:t>
            </a:r>
            <a:r>
              <a:rPr lang="en-US" altLang="zh-TW" sz="4000" err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NVMe</a:t>
            </a:r>
            <a:r>
              <a:rPr lang="en-US" altLang="zh-TW" sz="40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 SSD</a:t>
            </a:r>
            <a:r>
              <a:rPr lang="zh-TW" sz="40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 與</a:t>
            </a:r>
            <a:r>
              <a:rPr lang="en-US" altLang="zh-TW" sz="40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4000" err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Qtier</a:t>
            </a:r>
            <a:r>
              <a:rPr lang="en-US" altLang="zh-TW" sz="40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 </a:t>
            </a:r>
            <a:r>
              <a:rPr lang="zh-TW" sz="40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自動分層</a:t>
            </a:r>
            <a:br>
              <a:rPr lang="zh-TW" sz="40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</a:br>
            <a:r>
              <a:rPr lang="zh-TW" sz="40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兼具高效能與大容量</a:t>
            </a:r>
            <a:endParaRPr lang="zh-TW" sz="40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A9E6092-D0D3-CEC1-2A5C-0E7AC873ACC0}"/>
              </a:ext>
            </a:extLst>
          </p:cNvPr>
          <p:cNvSpPr txBox="1"/>
          <p:nvPr/>
        </p:nvSpPr>
        <p:spPr>
          <a:xfrm>
            <a:off x="3843244" y="2795621"/>
            <a:ext cx="5799800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>
              <a:buClr>
                <a:srgbClr val="36ADA8"/>
              </a:buClr>
              <a:buFont typeface="Arial" panose="020B0604020202020204" pitchFamily="34" charset="0"/>
              <a:buChar char="•"/>
              <a:def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</a:defRPr>
            </a:lvl1pPr>
          </a:lstStyle>
          <a:p>
            <a:pPr marL="180000" indent="-180000"/>
            <a:r>
              <a:rPr lang="en-US" altLang="zh-TW">
                <a:sym typeface="Arial" panose="020B0604020202020204" pitchFamily="34" charset="0"/>
              </a:rPr>
              <a:t>SSD </a:t>
            </a:r>
            <a:r>
              <a:rPr lang="zh-TW" altLang="en-US">
                <a:sym typeface="Arial" panose="020B0604020202020204" pitchFamily="34" charset="0"/>
              </a:rPr>
              <a:t>加速容量不受記憶體大小限制</a:t>
            </a:r>
            <a:endParaRPr lang="zh-TW" altLang="zh-TW">
              <a:sym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936A688-39A0-8E77-BAE8-63B041CB971E}"/>
              </a:ext>
            </a:extLst>
          </p:cNvPr>
          <p:cNvSpPr txBox="1"/>
          <p:nvPr/>
        </p:nvSpPr>
        <p:spPr>
          <a:xfrm>
            <a:off x="3843244" y="2382017"/>
            <a:ext cx="5282598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>
              <a:buClr>
                <a:srgbClr val="36ADA8"/>
              </a:buClr>
              <a:buFont typeface="Arial" panose="020B0604020202020204" pitchFamily="34" charset="0"/>
              <a:buChar char="•"/>
              <a:def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</a:defRPr>
            </a:lvl1pPr>
          </a:lstStyle>
          <a:p>
            <a:pPr marL="180000" indent="-180000"/>
            <a:r>
              <a:rPr lang="zh-TW" altLang="zh-TW">
                <a:sym typeface="Arial" panose="020B0604020202020204" pitchFamily="34" charset="0"/>
              </a:rPr>
              <a:t>自動將冷熱資料在</a:t>
            </a:r>
            <a:r>
              <a:rPr lang="zh-TW" altLang="en-US">
                <a:sym typeface="Arial" panose="020B0604020202020204" pitchFamily="34" charset="0"/>
              </a:rPr>
              <a:t> </a:t>
            </a:r>
            <a:r>
              <a:rPr lang="zh-TW" altLang="zh-TW">
                <a:sym typeface="Arial" panose="020B0604020202020204" pitchFamily="34" charset="0"/>
              </a:rPr>
              <a:t>SSD</a:t>
            </a:r>
            <a:r>
              <a:rPr lang="zh-TW" altLang="en-US">
                <a:sym typeface="Arial" panose="020B0604020202020204" pitchFamily="34" charset="0"/>
              </a:rPr>
              <a:t> </a:t>
            </a:r>
            <a:r>
              <a:rPr lang="zh-TW" altLang="zh-TW">
                <a:sym typeface="Arial" panose="020B0604020202020204" pitchFamily="34" charset="0"/>
              </a:rPr>
              <a:t>與</a:t>
            </a:r>
            <a:r>
              <a:rPr lang="zh-TW" altLang="en-US">
                <a:sym typeface="Arial" panose="020B0604020202020204" pitchFamily="34" charset="0"/>
              </a:rPr>
              <a:t> </a:t>
            </a:r>
            <a:r>
              <a:rPr lang="zh-TW" altLang="zh-TW">
                <a:sym typeface="Arial" panose="020B0604020202020204" pitchFamily="34" charset="0"/>
              </a:rPr>
              <a:t>HDD</a:t>
            </a:r>
            <a:r>
              <a:rPr lang="zh-TW" altLang="en-US">
                <a:sym typeface="Arial" panose="020B0604020202020204" pitchFamily="34" charset="0"/>
              </a:rPr>
              <a:t> </a:t>
            </a:r>
            <a:r>
              <a:rPr lang="zh-TW" altLang="zh-TW">
                <a:sym typeface="Arial" panose="020B0604020202020204" pitchFamily="34" charset="0"/>
              </a:rPr>
              <a:t>層間移動</a:t>
            </a:r>
          </a:p>
        </p:txBody>
      </p:sp>
      <p:pic>
        <p:nvPicPr>
          <p:cNvPr id="8" name="Shape 149" descr="1_Qtier-01-01.png">
            <a:extLst>
              <a:ext uri="{FF2B5EF4-FFF2-40B4-BE49-F238E27FC236}">
                <a16:creationId xmlns:a16="http://schemas.microsoft.com/office/drawing/2014/main" id="{41E295D7-4D95-C7E2-0353-89A291AC9E35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452" y="5199582"/>
            <a:ext cx="2493433" cy="825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49" descr="1_Qtier-01-01.png">
            <a:extLst>
              <a:ext uri="{FF2B5EF4-FFF2-40B4-BE49-F238E27FC236}">
                <a16:creationId xmlns:a16="http://schemas.microsoft.com/office/drawing/2014/main" id="{A5820EF5-5F39-6FDE-8401-46E158BCEE74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6408" y="5199582"/>
            <a:ext cx="2493433" cy="825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49" descr="1_Qtier-01-01.png">
            <a:extLst>
              <a:ext uri="{FF2B5EF4-FFF2-40B4-BE49-F238E27FC236}">
                <a16:creationId xmlns:a16="http://schemas.microsoft.com/office/drawing/2014/main" id="{AB9ED45C-ABB2-1EEF-D7A1-8004E1ED4147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5909" y="5199582"/>
            <a:ext cx="2493433" cy="825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49" descr="1_Qtier-01-01.png">
            <a:extLst>
              <a:ext uri="{FF2B5EF4-FFF2-40B4-BE49-F238E27FC236}">
                <a16:creationId xmlns:a16="http://schemas.microsoft.com/office/drawing/2014/main" id="{1F22E764-1A5E-6C35-98C6-76C6FCF598F4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2921" y="5199582"/>
            <a:ext cx="2493433" cy="8259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951993EC-5BE2-DBCA-2667-657E67E31C6C}"/>
              </a:ext>
            </a:extLst>
          </p:cNvPr>
          <p:cNvGrpSpPr/>
          <p:nvPr/>
        </p:nvGrpSpPr>
        <p:grpSpPr>
          <a:xfrm>
            <a:off x="2289293" y="2313267"/>
            <a:ext cx="2079102" cy="953865"/>
            <a:chOff x="10095373" y="1701654"/>
            <a:chExt cx="2079102" cy="95386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8D91F403-D4A5-CE6F-B3D4-753ABB23A22E}"/>
                </a:ext>
              </a:extLst>
            </p:cNvPr>
            <p:cNvSpPr/>
            <p:nvPr/>
          </p:nvSpPr>
          <p:spPr>
            <a:xfrm>
              <a:off x="10095373" y="1701654"/>
              <a:ext cx="259659" cy="259659"/>
            </a:xfrm>
            <a:prstGeom prst="rect">
              <a:avLst/>
            </a:prstGeom>
            <a:solidFill>
              <a:srgbClr val="DE40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Shape 150">
              <a:extLst>
                <a:ext uri="{FF2B5EF4-FFF2-40B4-BE49-F238E27FC236}">
                  <a16:creationId xmlns:a16="http://schemas.microsoft.com/office/drawing/2014/main" id="{A5AB38D2-991D-43B5-4F4A-4D5BA009953C}"/>
                </a:ext>
              </a:extLst>
            </p:cNvPr>
            <p:cNvSpPr txBox="1"/>
            <p:nvPr/>
          </p:nvSpPr>
          <p:spPr>
            <a:xfrm>
              <a:off x="10355032" y="1723502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zh-TW" altLang="en-US" sz="1600" b="1" kern="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熱資料</a:t>
              </a:r>
            </a:p>
          </p:txBody>
        </p:sp>
        <p:sp>
          <p:nvSpPr>
            <p:cNvPr id="18" name="Shape 151">
              <a:extLst>
                <a:ext uri="{FF2B5EF4-FFF2-40B4-BE49-F238E27FC236}">
                  <a16:creationId xmlns:a16="http://schemas.microsoft.com/office/drawing/2014/main" id="{38D4B0AC-A237-75BB-1D46-CEA4A3DF9394}"/>
                </a:ext>
              </a:extLst>
            </p:cNvPr>
            <p:cNvSpPr txBox="1"/>
            <p:nvPr/>
          </p:nvSpPr>
          <p:spPr>
            <a:xfrm>
              <a:off x="10355032" y="2049298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zh-TW" altLang="en-US" sz="1600" b="1" kern="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暖資料</a:t>
              </a:r>
            </a:p>
          </p:txBody>
        </p:sp>
        <p:sp>
          <p:nvSpPr>
            <p:cNvPr id="19" name="Shape 152">
              <a:extLst>
                <a:ext uri="{FF2B5EF4-FFF2-40B4-BE49-F238E27FC236}">
                  <a16:creationId xmlns:a16="http://schemas.microsoft.com/office/drawing/2014/main" id="{0EBD0432-2417-DBBC-9D0B-A1AFA7D47A4D}"/>
                </a:ext>
              </a:extLst>
            </p:cNvPr>
            <p:cNvSpPr txBox="1"/>
            <p:nvPr/>
          </p:nvSpPr>
          <p:spPr>
            <a:xfrm>
              <a:off x="10355032" y="2394278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zh-TW" altLang="en-US" sz="1600" b="1" kern="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冷資料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1D744C47-6CC9-1819-F0B4-A2CD75FB6E9A}"/>
                </a:ext>
              </a:extLst>
            </p:cNvPr>
            <p:cNvSpPr/>
            <p:nvPr/>
          </p:nvSpPr>
          <p:spPr>
            <a:xfrm>
              <a:off x="10095373" y="2039068"/>
              <a:ext cx="259659" cy="259659"/>
            </a:xfrm>
            <a:prstGeom prst="rect">
              <a:avLst/>
            </a:prstGeom>
            <a:solidFill>
              <a:srgbClr val="F08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DE1C114-6681-2CB2-A097-11B1F179E261}"/>
                </a:ext>
              </a:extLst>
            </p:cNvPr>
            <p:cNvSpPr/>
            <p:nvPr/>
          </p:nvSpPr>
          <p:spPr>
            <a:xfrm>
              <a:off x="10095373" y="2384513"/>
              <a:ext cx="259659" cy="259659"/>
            </a:xfrm>
            <a:prstGeom prst="rect">
              <a:avLst/>
            </a:prstGeom>
            <a:solidFill>
              <a:srgbClr val="00A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4" name="Shape 157">
            <a:extLst>
              <a:ext uri="{FF2B5EF4-FFF2-40B4-BE49-F238E27FC236}">
                <a16:creationId xmlns:a16="http://schemas.microsoft.com/office/drawing/2014/main" id="{9CB8BA04-41B3-4142-D1E3-1DB145B4418C}"/>
              </a:ext>
            </a:extLst>
          </p:cNvPr>
          <p:cNvSpPr txBox="1"/>
          <p:nvPr/>
        </p:nvSpPr>
        <p:spPr>
          <a:xfrm>
            <a:off x="749183" y="2397082"/>
            <a:ext cx="1468653" cy="707764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1219170">
              <a:buClr>
                <a:srgbClr val="000000"/>
              </a:buClr>
            </a:pPr>
            <a:r>
              <a:rPr lang="en-US" altLang="zh-TW" sz="3700" b="1" kern="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Qtier</a:t>
            </a:r>
          </a:p>
          <a:p>
            <a:pPr defTabSz="1219170">
              <a:buClr>
                <a:srgbClr val="000000"/>
              </a:buClr>
            </a:pPr>
            <a:r>
              <a:rPr lang="zh-TW" altLang="en-US" sz="3700" b="1" kern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引擎</a:t>
            </a:r>
          </a:p>
        </p:txBody>
      </p:sp>
      <p:pic>
        <p:nvPicPr>
          <p:cNvPr id="26" name="圖形 25">
            <a:extLst>
              <a:ext uri="{FF2B5EF4-FFF2-40B4-BE49-F238E27FC236}">
                <a16:creationId xmlns:a16="http://schemas.microsoft.com/office/drawing/2014/main" id="{C93D5E6A-60E1-92AE-57F7-E65AF04FCA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657241" y="3780746"/>
            <a:ext cx="521696" cy="630815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130AB239-C268-F2DC-28DB-1746E4E0D84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489931" y="3804668"/>
            <a:ext cx="621879" cy="588376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9017C7D1-3EB7-C68F-95B0-A6CD09BE65D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135373" y="3684660"/>
            <a:ext cx="621879" cy="695904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96F0C9BF-89E1-EAB2-F5FB-42DDA67EDFD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000497" y="3675216"/>
            <a:ext cx="698280" cy="676071"/>
          </a:xfrm>
          <a:prstGeom prst="rect">
            <a:avLst/>
          </a:prstGeom>
        </p:spPr>
      </p:pic>
      <p:sp>
        <p:nvSpPr>
          <p:cNvPr id="34" name="Shape 212">
            <a:extLst>
              <a:ext uri="{FF2B5EF4-FFF2-40B4-BE49-F238E27FC236}">
                <a16:creationId xmlns:a16="http://schemas.microsoft.com/office/drawing/2014/main" id="{75DA2DD8-EA59-956C-CF50-B6BCC441A71F}"/>
              </a:ext>
            </a:extLst>
          </p:cNvPr>
          <p:cNvSpPr txBox="1"/>
          <p:nvPr/>
        </p:nvSpPr>
        <p:spPr>
          <a:xfrm>
            <a:off x="734127" y="4507596"/>
            <a:ext cx="2361549" cy="614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2000" b="1" kern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分層前</a:t>
            </a:r>
          </a:p>
          <a:p>
            <a:pPr algn="ctr" defTabSz="1219170">
              <a:buClr>
                <a:srgbClr val="000000"/>
              </a:buClr>
            </a:pPr>
            <a:r>
              <a:rPr lang="zh-TW" altLang="en-US" sz="1200" b="1" kern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頻繁存取資料效能未優化</a:t>
            </a:r>
          </a:p>
        </p:txBody>
      </p:sp>
      <p:sp>
        <p:nvSpPr>
          <p:cNvPr id="36" name="Shape 212">
            <a:extLst>
              <a:ext uri="{FF2B5EF4-FFF2-40B4-BE49-F238E27FC236}">
                <a16:creationId xmlns:a16="http://schemas.microsoft.com/office/drawing/2014/main" id="{10BA610C-4B39-51EF-9E71-DB740E8EF2EC}"/>
              </a:ext>
            </a:extLst>
          </p:cNvPr>
          <p:cNvSpPr txBox="1"/>
          <p:nvPr/>
        </p:nvSpPr>
        <p:spPr>
          <a:xfrm>
            <a:off x="3902046" y="4507596"/>
            <a:ext cx="1723455" cy="614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2000" b="1" kern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開始分層</a:t>
            </a:r>
          </a:p>
        </p:txBody>
      </p:sp>
      <p:sp>
        <p:nvSpPr>
          <p:cNvPr id="38" name="Shape 212">
            <a:extLst>
              <a:ext uri="{FF2B5EF4-FFF2-40B4-BE49-F238E27FC236}">
                <a16:creationId xmlns:a16="http://schemas.microsoft.com/office/drawing/2014/main" id="{B989A8E8-AFC3-2EF4-BE5D-D6D762802E14}"/>
              </a:ext>
            </a:extLst>
          </p:cNvPr>
          <p:cNvSpPr txBox="1"/>
          <p:nvPr/>
        </p:nvSpPr>
        <p:spPr>
          <a:xfrm>
            <a:off x="6249322" y="4507596"/>
            <a:ext cx="2361549" cy="614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2000" b="1" kern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分層後</a:t>
            </a:r>
            <a:endParaRPr lang="en-US" altLang="zh-TW" sz="2000" b="1" kern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 defTabSz="1219170">
              <a:buClr>
                <a:srgbClr val="000000"/>
              </a:buClr>
            </a:pPr>
            <a:r>
              <a:rPr lang="zh-TW" altLang="en-US" sz="1200" b="1" kern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頻繁存取資料效能已優化</a:t>
            </a:r>
            <a:endParaRPr lang="zh-TW" altLang="en-US" sz="2400" kern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Shape 212">
            <a:extLst>
              <a:ext uri="{FF2B5EF4-FFF2-40B4-BE49-F238E27FC236}">
                <a16:creationId xmlns:a16="http://schemas.microsoft.com/office/drawing/2014/main" id="{38330B7E-CA31-374D-BAA4-B2D373854D59}"/>
              </a:ext>
            </a:extLst>
          </p:cNvPr>
          <p:cNvSpPr txBox="1"/>
          <p:nvPr/>
        </p:nvSpPr>
        <p:spPr>
          <a:xfrm>
            <a:off x="9168863" y="4507596"/>
            <a:ext cx="2361549" cy="614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2000" b="1" kern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資料存取行為改變</a:t>
            </a:r>
            <a:endParaRPr lang="zh-CN" altLang="en-US" sz="3200" kern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箭號: 向右 41" hidden="1">
            <a:extLst>
              <a:ext uri="{FF2B5EF4-FFF2-40B4-BE49-F238E27FC236}">
                <a16:creationId xmlns:a16="http://schemas.microsoft.com/office/drawing/2014/main" id="{35841BDD-0499-43DA-95BA-84654A85E4FA}"/>
              </a:ext>
            </a:extLst>
          </p:cNvPr>
          <p:cNvSpPr/>
          <p:nvPr/>
        </p:nvSpPr>
        <p:spPr>
          <a:xfrm rot="10800000" flipH="1">
            <a:off x="2884248" y="4988909"/>
            <a:ext cx="850205" cy="383195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箭號: 向右 43" hidden="1">
            <a:extLst>
              <a:ext uri="{FF2B5EF4-FFF2-40B4-BE49-F238E27FC236}">
                <a16:creationId xmlns:a16="http://schemas.microsoft.com/office/drawing/2014/main" id="{4D8F1788-E61E-BC88-5FA1-866BC6A7D85A}"/>
              </a:ext>
            </a:extLst>
          </p:cNvPr>
          <p:cNvSpPr/>
          <p:nvPr/>
        </p:nvSpPr>
        <p:spPr>
          <a:xfrm rot="10800000" flipH="1">
            <a:off x="5558199" y="4988909"/>
            <a:ext cx="850205" cy="383195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箭號: 向右 45" hidden="1">
            <a:extLst>
              <a:ext uri="{FF2B5EF4-FFF2-40B4-BE49-F238E27FC236}">
                <a16:creationId xmlns:a16="http://schemas.microsoft.com/office/drawing/2014/main" id="{D98226BE-CE04-8FEE-F8EF-A6E8D9613391}"/>
              </a:ext>
            </a:extLst>
          </p:cNvPr>
          <p:cNvSpPr/>
          <p:nvPr/>
        </p:nvSpPr>
        <p:spPr>
          <a:xfrm rot="10800000" flipH="1">
            <a:off x="8433735" y="4988909"/>
            <a:ext cx="850205" cy="383195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箭號: 向下 28">
            <a:extLst>
              <a:ext uri="{FF2B5EF4-FFF2-40B4-BE49-F238E27FC236}">
                <a16:creationId xmlns:a16="http://schemas.microsoft.com/office/drawing/2014/main" id="{04054AF1-3C00-4634-96BF-38FE22EB6661}"/>
              </a:ext>
            </a:extLst>
          </p:cNvPr>
          <p:cNvSpPr/>
          <p:nvPr/>
        </p:nvSpPr>
        <p:spPr>
          <a:xfrm rot="16200000">
            <a:off x="8286669" y="4117230"/>
            <a:ext cx="727282" cy="951063"/>
          </a:xfrm>
          <a:prstGeom prst="downArrow">
            <a:avLst/>
          </a:prstGeom>
          <a:gradFill>
            <a:gsLst>
              <a:gs pos="16000">
                <a:srgbClr val="43AEFF"/>
              </a:gs>
              <a:gs pos="100000">
                <a:srgbClr val="75FF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箭號: 向下 30">
            <a:extLst>
              <a:ext uri="{FF2B5EF4-FFF2-40B4-BE49-F238E27FC236}">
                <a16:creationId xmlns:a16="http://schemas.microsoft.com/office/drawing/2014/main" id="{844659E0-0389-AA31-0548-20E2E8EE1C13}"/>
              </a:ext>
            </a:extLst>
          </p:cNvPr>
          <p:cNvSpPr/>
          <p:nvPr/>
        </p:nvSpPr>
        <p:spPr>
          <a:xfrm rot="16200000">
            <a:off x="5727329" y="4117230"/>
            <a:ext cx="727282" cy="951063"/>
          </a:xfrm>
          <a:prstGeom prst="downArrow">
            <a:avLst/>
          </a:prstGeom>
          <a:gradFill>
            <a:gsLst>
              <a:gs pos="16000">
                <a:srgbClr val="43AEFF"/>
              </a:gs>
              <a:gs pos="100000">
                <a:srgbClr val="75FF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箭號: 向下 32">
            <a:extLst>
              <a:ext uri="{FF2B5EF4-FFF2-40B4-BE49-F238E27FC236}">
                <a16:creationId xmlns:a16="http://schemas.microsoft.com/office/drawing/2014/main" id="{E6B1EDA5-CF96-9BBA-41B9-914F79177BAD}"/>
              </a:ext>
            </a:extLst>
          </p:cNvPr>
          <p:cNvSpPr/>
          <p:nvPr/>
        </p:nvSpPr>
        <p:spPr>
          <a:xfrm rot="16200000">
            <a:off x="3023434" y="4117230"/>
            <a:ext cx="727282" cy="951063"/>
          </a:xfrm>
          <a:prstGeom prst="downArrow">
            <a:avLst/>
          </a:prstGeom>
          <a:gradFill>
            <a:gsLst>
              <a:gs pos="16000">
                <a:srgbClr val="43AEFF"/>
              </a:gs>
              <a:gs pos="100000">
                <a:srgbClr val="75FF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326786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群組 34" hidden="1">
            <a:extLst>
              <a:ext uri="{FF2B5EF4-FFF2-40B4-BE49-F238E27FC236}">
                <a16:creationId xmlns:a16="http://schemas.microsoft.com/office/drawing/2014/main" id="{31D8F54A-27F2-4D50-AF88-AC16CC68E164}"/>
              </a:ext>
            </a:extLst>
          </p:cNvPr>
          <p:cNvGrpSpPr/>
          <p:nvPr/>
        </p:nvGrpSpPr>
        <p:grpSpPr>
          <a:xfrm>
            <a:off x="821803" y="7313692"/>
            <a:ext cx="10664959" cy="4620546"/>
            <a:chOff x="821803" y="7313692"/>
            <a:chExt cx="10664959" cy="4620546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6535" y="7313693"/>
              <a:ext cx="4657725" cy="2276475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6535" y="9902796"/>
              <a:ext cx="4657725" cy="2031442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7354" y="7313693"/>
              <a:ext cx="4599408" cy="2276475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87354" y="9902795"/>
              <a:ext cx="4599408" cy="1944643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821803" y="7313693"/>
              <a:ext cx="15625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200" b="1">
                  <a:solidFill>
                    <a:srgbClr val="FF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Step 1</a:t>
              </a:r>
              <a:endParaRPr lang="zh-TW" altLang="en-US" sz="3200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821803" y="9715169"/>
              <a:ext cx="15625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200" b="1">
                  <a:solidFill>
                    <a:srgbClr val="FF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Step 2</a:t>
              </a:r>
              <a:endParaRPr lang="zh-TW" altLang="en-US" sz="3200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6506902" y="7313692"/>
              <a:ext cx="15625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200" b="1">
                  <a:solidFill>
                    <a:srgbClr val="FF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Step 3</a:t>
              </a:r>
              <a:endParaRPr lang="zh-TW" altLang="en-US" sz="3200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6506902" y="9590168"/>
              <a:ext cx="15625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200" b="1">
                  <a:solidFill>
                    <a:srgbClr val="FF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Step 4</a:t>
              </a:r>
              <a:endParaRPr lang="zh-TW" altLang="en-US" sz="3200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2" name="文字方塊 11" hidden="1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99159" y="477214"/>
            <a:ext cx="1179195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安裝M.2 2280 </a:t>
            </a:r>
            <a:r>
              <a:rPr lang="en-US" altLang="zh-TW" sz="4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NVMe</a:t>
            </a: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SSD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BBD117EB-64CE-2780-0BC8-054A35F88A7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36197" y="2824931"/>
            <a:ext cx="2559334" cy="1817709"/>
          </a:xfrm>
          <a:prstGeom prst="rect">
            <a:avLst/>
          </a:prstGeom>
        </p:spPr>
      </p:pic>
      <p:pic>
        <p:nvPicPr>
          <p:cNvPr id="14" name="圖形 13" hidden="1">
            <a:extLst>
              <a:ext uri="{FF2B5EF4-FFF2-40B4-BE49-F238E27FC236}">
                <a16:creationId xmlns:a16="http://schemas.microsoft.com/office/drawing/2014/main" id="{16800A28-72A0-4846-8BA9-50FA403957A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14865" y="2951874"/>
            <a:ext cx="1715917" cy="1366916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10A8CAAB-82C5-4181-8083-D5F27581E81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91623" y="3129419"/>
            <a:ext cx="1846793" cy="1628668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B85C3C66-CE47-7DD1-35E7-780D9EF98AD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08335" y="2773055"/>
            <a:ext cx="1963127" cy="1890419"/>
          </a:xfrm>
          <a:prstGeom prst="rect">
            <a:avLst/>
          </a:prstGeom>
        </p:spPr>
      </p:pic>
      <p:sp>
        <p:nvSpPr>
          <p:cNvPr id="19" name="箭號: 向下 18">
            <a:extLst>
              <a:ext uri="{FF2B5EF4-FFF2-40B4-BE49-F238E27FC236}">
                <a16:creationId xmlns:a16="http://schemas.microsoft.com/office/drawing/2014/main" id="{3D7CE44F-57EB-A287-8CB8-94289DC73031}"/>
              </a:ext>
            </a:extLst>
          </p:cNvPr>
          <p:cNvSpPr/>
          <p:nvPr/>
        </p:nvSpPr>
        <p:spPr>
          <a:xfrm rot="16200000">
            <a:off x="3885732" y="3536814"/>
            <a:ext cx="603268" cy="664009"/>
          </a:xfrm>
          <a:prstGeom prst="downArrow">
            <a:avLst/>
          </a:prstGeom>
          <a:gradFill>
            <a:gsLst>
              <a:gs pos="16000">
                <a:srgbClr val="43AEFF"/>
              </a:gs>
              <a:gs pos="100000">
                <a:srgbClr val="75FF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52C16E4D-721E-E016-AB24-4548D156B1F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38851" y="4762831"/>
            <a:ext cx="2486627" cy="1512335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94466B30-136D-8A43-61AD-A03C85ACE0B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415150" y="5186992"/>
            <a:ext cx="1963126" cy="1294209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0D317737-301E-65B5-2C29-8365DA515632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590901" y="4796439"/>
            <a:ext cx="2079460" cy="1614126"/>
          </a:xfrm>
          <a:prstGeom prst="rect">
            <a:avLst/>
          </a:prstGeom>
        </p:spPr>
      </p:pic>
      <p:sp>
        <p:nvSpPr>
          <p:cNvPr id="28" name="箭號: 向下 27">
            <a:extLst>
              <a:ext uri="{FF2B5EF4-FFF2-40B4-BE49-F238E27FC236}">
                <a16:creationId xmlns:a16="http://schemas.microsoft.com/office/drawing/2014/main" id="{E6EDC0D7-AE28-219F-F3B0-9E1045DFAE75}"/>
              </a:ext>
            </a:extLst>
          </p:cNvPr>
          <p:cNvSpPr/>
          <p:nvPr/>
        </p:nvSpPr>
        <p:spPr>
          <a:xfrm rot="16200000">
            <a:off x="5929148" y="3536814"/>
            <a:ext cx="603268" cy="664009"/>
          </a:xfrm>
          <a:prstGeom prst="downArrow">
            <a:avLst/>
          </a:prstGeom>
          <a:gradFill>
            <a:gsLst>
              <a:gs pos="16000">
                <a:srgbClr val="43AEFF"/>
              </a:gs>
              <a:gs pos="100000">
                <a:srgbClr val="75FF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" name="箭號: 向下 28">
            <a:extLst>
              <a:ext uri="{FF2B5EF4-FFF2-40B4-BE49-F238E27FC236}">
                <a16:creationId xmlns:a16="http://schemas.microsoft.com/office/drawing/2014/main" id="{44AA868B-4205-D6A7-0F31-C5E731C5DD8A}"/>
              </a:ext>
            </a:extLst>
          </p:cNvPr>
          <p:cNvSpPr/>
          <p:nvPr/>
        </p:nvSpPr>
        <p:spPr>
          <a:xfrm rot="16200000">
            <a:off x="8171742" y="3536814"/>
            <a:ext cx="603268" cy="664009"/>
          </a:xfrm>
          <a:prstGeom prst="downArrow">
            <a:avLst/>
          </a:prstGeom>
          <a:gradFill>
            <a:gsLst>
              <a:gs pos="16000">
                <a:srgbClr val="43AEFF"/>
              </a:gs>
              <a:gs pos="100000">
                <a:srgbClr val="75FF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箭號: 向下 29">
            <a:extLst>
              <a:ext uri="{FF2B5EF4-FFF2-40B4-BE49-F238E27FC236}">
                <a16:creationId xmlns:a16="http://schemas.microsoft.com/office/drawing/2014/main" id="{9FE4F13D-605A-C213-09F1-3D531C6DD15A}"/>
              </a:ext>
            </a:extLst>
          </p:cNvPr>
          <p:cNvSpPr/>
          <p:nvPr/>
        </p:nvSpPr>
        <p:spPr>
          <a:xfrm rot="16200000">
            <a:off x="3885732" y="5524927"/>
            <a:ext cx="603268" cy="664009"/>
          </a:xfrm>
          <a:prstGeom prst="downArrow">
            <a:avLst/>
          </a:prstGeom>
          <a:gradFill>
            <a:gsLst>
              <a:gs pos="16000">
                <a:srgbClr val="43AEFF"/>
              </a:gs>
              <a:gs pos="100000">
                <a:srgbClr val="75FF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箭號: 向下 30">
            <a:extLst>
              <a:ext uri="{FF2B5EF4-FFF2-40B4-BE49-F238E27FC236}">
                <a16:creationId xmlns:a16="http://schemas.microsoft.com/office/drawing/2014/main" id="{8DF1711F-A941-4E50-105E-21033A475A5F}"/>
              </a:ext>
            </a:extLst>
          </p:cNvPr>
          <p:cNvSpPr/>
          <p:nvPr/>
        </p:nvSpPr>
        <p:spPr>
          <a:xfrm rot="16200000">
            <a:off x="5929148" y="5524927"/>
            <a:ext cx="603268" cy="664009"/>
          </a:xfrm>
          <a:prstGeom prst="downArrow">
            <a:avLst/>
          </a:prstGeom>
          <a:gradFill>
            <a:gsLst>
              <a:gs pos="16000">
                <a:srgbClr val="43AEFF"/>
              </a:gs>
              <a:gs pos="100000">
                <a:srgbClr val="75FF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箭號: 向下 31">
            <a:extLst>
              <a:ext uri="{FF2B5EF4-FFF2-40B4-BE49-F238E27FC236}">
                <a16:creationId xmlns:a16="http://schemas.microsoft.com/office/drawing/2014/main" id="{CBED41F5-061E-8BA9-8161-79F6CFEDF98E}"/>
              </a:ext>
            </a:extLst>
          </p:cNvPr>
          <p:cNvSpPr/>
          <p:nvPr/>
        </p:nvSpPr>
        <p:spPr>
          <a:xfrm rot="16200000">
            <a:off x="8171742" y="5524927"/>
            <a:ext cx="603268" cy="664009"/>
          </a:xfrm>
          <a:prstGeom prst="downArrow">
            <a:avLst/>
          </a:prstGeom>
          <a:gradFill>
            <a:gsLst>
              <a:gs pos="16000">
                <a:srgbClr val="43AEFF"/>
              </a:gs>
              <a:gs pos="100000">
                <a:srgbClr val="75FF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F1B69805-594E-099E-93CF-A3A407700C1F}"/>
              </a:ext>
            </a:extLst>
          </p:cNvPr>
          <p:cNvSpPr txBox="1"/>
          <p:nvPr/>
        </p:nvSpPr>
        <p:spPr>
          <a:xfrm>
            <a:off x="561652" y="5334333"/>
            <a:ext cx="1380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TS-253E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B8E3331D-36DD-D63F-77FA-BB6822E1E6CF}"/>
              </a:ext>
            </a:extLst>
          </p:cNvPr>
          <p:cNvSpPr txBox="1"/>
          <p:nvPr/>
        </p:nvSpPr>
        <p:spPr>
          <a:xfrm>
            <a:off x="561652" y="3610310"/>
            <a:ext cx="1380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TS-453E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E81B579C-FD66-39A5-BE1C-50F6499F18CB}"/>
              </a:ext>
            </a:extLst>
          </p:cNvPr>
          <p:cNvSpPr txBox="1"/>
          <p:nvPr/>
        </p:nvSpPr>
        <p:spPr>
          <a:xfrm>
            <a:off x="1874483" y="1963920"/>
            <a:ext cx="174731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2400" b="1" err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步驟</a:t>
            </a:r>
            <a:r>
              <a:rPr lang="en-US" altLang="zh-TW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1 </a:t>
            </a:r>
            <a:endParaRPr lang="zh-TW" altLang="en-US" sz="2400" b="1">
              <a:solidFill>
                <a:srgbClr val="2189D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082A59AB-6AD8-710C-8C92-F8E15A17F54F}"/>
              </a:ext>
            </a:extLst>
          </p:cNvPr>
          <p:cNvSpPr txBox="1"/>
          <p:nvPr/>
        </p:nvSpPr>
        <p:spPr>
          <a:xfrm>
            <a:off x="4445233" y="1963920"/>
            <a:ext cx="156258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2400" b="1" err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步驟</a:t>
            </a:r>
            <a:r>
              <a:rPr lang="en-US" altLang="zh-TW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2</a:t>
            </a:r>
            <a:endParaRPr lang="zh-TW" altLang="en-US" sz="2400" b="1">
              <a:solidFill>
                <a:srgbClr val="2189D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82ADE462-1CAF-8174-31D7-2E664E45AF01}"/>
              </a:ext>
            </a:extLst>
          </p:cNvPr>
          <p:cNvSpPr txBox="1"/>
          <p:nvPr/>
        </p:nvSpPr>
        <p:spPr>
          <a:xfrm>
            <a:off x="6682248" y="1963920"/>
            <a:ext cx="156258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2400" b="1" err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步驟</a:t>
            </a:r>
            <a:r>
              <a:rPr lang="en-US" altLang="zh-TW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3</a:t>
            </a:r>
            <a:endParaRPr lang="zh-TW" altLang="en-US" sz="2400" b="1">
              <a:solidFill>
                <a:srgbClr val="2189D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B2AECB0-52CB-68B4-26F2-E1907DCA6960}"/>
              </a:ext>
            </a:extLst>
          </p:cNvPr>
          <p:cNvSpPr txBox="1"/>
          <p:nvPr/>
        </p:nvSpPr>
        <p:spPr>
          <a:xfrm>
            <a:off x="9004824" y="1963920"/>
            <a:ext cx="156258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2400" b="1" err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步驟</a:t>
            </a:r>
            <a:r>
              <a:rPr lang="en-US" altLang="zh-TW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4</a:t>
            </a:r>
            <a:endParaRPr lang="zh-TW" altLang="en-US" sz="2400" b="1">
              <a:solidFill>
                <a:srgbClr val="2189D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0D4283CA-E6E9-FFD2-5F76-236B4E766B32}"/>
              </a:ext>
            </a:extLst>
          </p:cNvPr>
          <p:cNvSpPr txBox="1"/>
          <p:nvPr/>
        </p:nvSpPr>
        <p:spPr>
          <a:xfrm>
            <a:off x="1252133" y="2411625"/>
            <a:ext cx="299201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 b="1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取出螺絲並卸下外殼</a:t>
            </a:r>
            <a:endParaRPr lang="zh-TW" altLang="en-US" sz="1400" b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83026810-5956-8772-5D2F-975BC9236B75}"/>
              </a:ext>
            </a:extLst>
          </p:cNvPr>
          <p:cNvSpPr txBox="1"/>
          <p:nvPr/>
        </p:nvSpPr>
        <p:spPr>
          <a:xfrm>
            <a:off x="4407481" y="2411625"/>
            <a:ext cx="167748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 b="1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安裝</a:t>
            </a:r>
            <a:r>
              <a:rPr lang="en-US" altLang="zh-TW" sz="1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M.2 SSD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FD0F7240-9857-0128-0791-7B223DE7EB8A}"/>
              </a:ext>
            </a:extLst>
          </p:cNvPr>
          <p:cNvSpPr txBox="1"/>
          <p:nvPr/>
        </p:nvSpPr>
        <p:spPr>
          <a:xfrm>
            <a:off x="6207067" y="2411625"/>
            <a:ext cx="251294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將 M.2 SSD 用螺絲拴緊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428C080-06BA-474D-183E-481C3E49D3D3}"/>
              </a:ext>
            </a:extLst>
          </p:cNvPr>
          <p:cNvSpPr txBox="1"/>
          <p:nvPr/>
        </p:nvSpPr>
        <p:spPr>
          <a:xfrm>
            <a:off x="8530259" y="2411625"/>
            <a:ext cx="250751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 b="1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將外殼放回並將螺絲拴緊</a:t>
            </a:r>
            <a:endParaRPr lang="zh-TW" altLang="en-US" sz="1400" b="1" err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6" name="圖形 45">
            <a:extLst>
              <a:ext uri="{FF2B5EF4-FFF2-40B4-BE49-F238E27FC236}">
                <a16:creationId xmlns:a16="http://schemas.microsoft.com/office/drawing/2014/main" id="{9D464CA1-F982-3E7D-A413-FD46EF36D7A9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329702" y="3129043"/>
            <a:ext cx="1943100" cy="1543050"/>
          </a:xfrm>
          <a:prstGeom prst="rect">
            <a:avLst/>
          </a:prstGeom>
        </p:spPr>
      </p:pic>
      <p:pic>
        <p:nvPicPr>
          <p:cNvPr id="48" name="圖形 47">
            <a:extLst>
              <a:ext uri="{FF2B5EF4-FFF2-40B4-BE49-F238E27FC236}">
                <a16:creationId xmlns:a16="http://schemas.microsoft.com/office/drawing/2014/main" id="{676259C1-7FF9-CEA9-47A6-7F75F2220CB2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296776" y="5098814"/>
            <a:ext cx="1983025" cy="1189815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569C20AF-2A8F-3046-0266-43D741BF42BE}"/>
              </a:ext>
            </a:extLst>
          </p:cNvPr>
          <p:cNvSpPr/>
          <p:nvPr/>
        </p:nvSpPr>
        <p:spPr>
          <a:xfrm>
            <a:off x="4357748" y="6143621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M.2 SSD</a:t>
            </a:r>
            <a:endParaRPr lang="zh-TW" altLang="en-US" sz="1200" b="1">
              <a:solidFill>
                <a:srgbClr val="00B0F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9858EEE9-2099-5892-BA0E-CA90BBF63E88}"/>
              </a:ext>
            </a:extLst>
          </p:cNvPr>
          <p:cNvSpPr/>
          <p:nvPr/>
        </p:nvSpPr>
        <p:spPr>
          <a:xfrm>
            <a:off x="4357749" y="4488552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M.2 SSD</a:t>
            </a:r>
            <a:endParaRPr lang="zh-TW" altLang="en-US" sz="1200" b="1">
              <a:solidFill>
                <a:srgbClr val="00B0F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標題 12">
            <a:extLst>
              <a:ext uri="{FF2B5EF4-FFF2-40B4-BE49-F238E27FC236}">
                <a16:creationId xmlns:a16="http://schemas.microsoft.com/office/drawing/2014/main" id="{EA9FEFDF-F38D-BCFE-5B4B-5A5769A1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err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安裝</a:t>
            </a:r>
            <a:r>
              <a:rPr lang="en-US" altLang="zh-TW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44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M.2 2280 </a:t>
            </a:r>
            <a:r>
              <a:rPr lang="en-US" altLang="zh-TW" sz="4400" err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NVMe</a:t>
            </a:r>
            <a:r>
              <a:rPr lang="en-US" altLang="zh-TW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 PCIe SSD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940862"/>
      </p:ext>
    </p:extLst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5258" y="2364962"/>
            <a:ext cx="2739974" cy="4656667"/>
          </a:xfrm>
          <a:prstGeom prst="rect">
            <a:avLst/>
          </a:prstGeom>
        </p:spPr>
      </p:pic>
      <p:sp>
        <p:nvSpPr>
          <p:cNvPr id="2" name="文字方塊 1" hidden="1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90500" y="426992"/>
            <a:ext cx="1179195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TS-253E / TS-453E </a:t>
            </a:r>
            <a:r>
              <a:rPr lang="en-US" altLang="zh-TW" sz="4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背面圖</a:t>
            </a:r>
            <a:endParaRPr lang="en-US" altLang="zh-TW" sz="4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A576D829-A508-4691-9CFC-B1BD5488A2F7}"/>
              </a:ext>
            </a:extLst>
          </p:cNvPr>
          <p:cNvCxnSpPr>
            <a:cxnSpLocks/>
          </p:cNvCxnSpPr>
          <p:nvPr/>
        </p:nvCxnSpPr>
        <p:spPr>
          <a:xfrm>
            <a:off x="4978400" y="5991319"/>
            <a:ext cx="1178742" cy="0"/>
          </a:xfrm>
          <a:prstGeom prst="line">
            <a:avLst/>
          </a:prstGeom>
          <a:ln w="19050">
            <a:solidFill>
              <a:srgbClr val="36ADA8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81116" y="2373429"/>
            <a:ext cx="8098008" cy="4624162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6E8026C0-C4C9-574B-BB6E-210774F05B7A}"/>
              </a:ext>
            </a:extLst>
          </p:cNvPr>
          <p:cNvSpPr txBox="1"/>
          <p:nvPr/>
        </p:nvSpPr>
        <p:spPr>
          <a:xfrm>
            <a:off x="8769219" y="4117124"/>
            <a:ext cx="251102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fr-FR" altLang="zh-TW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 x 2.5 Gigabit Ethernet </a:t>
            </a:r>
          </a:p>
          <a:p>
            <a:r>
              <a:rPr lang="fr-FR" altLang="zh-TW" sz="160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網路埠</a:t>
            </a:r>
          </a:p>
        </p:txBody>
      </p:sp>
      <p:sp>
        <p:nvSpPr>
          <p:cNvPr id="23" name="矩形 22"/>
          <p:cNvSpPr/>
          <p:nvPr/>
        </p:nvSpPr>
        <p:spPr>
          <a:xfrm>
            <a:off x="8769219" y="5186139"/>
            <a:ext cx="1542410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 x USB 2.0 </a:t>
            </a:r>
            <a:r>
              <a:rPr lang="fr-FR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埠</a:t>
            </a:r>
            <a:endParaRPr lang="zh-TW" altLang="en-US" sz="160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769219" y="5585445"/>
            <a:ext cx="1827744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USB 3.2 Gen 2 </a:t>
            </a:r>
            <a:r>
              <a:rPr lang="zh-TW" altLang="fr-FR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埠</a:t>
            </a:r>
            <a:endParaRPr lang="fr-FR" altLang="zh-TW" sz="160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769219" y="5961514"/>
            <a:ext cx="1779654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sz="16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DC 12V </a:t>
            </a:r>
            <a:r>
              <a:rPr lang="en-US" altLang="zh-TW" sz="1600" err="1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電源輸入</a:t>
            </a:r>
            <a:endParaRPr lang="zh-TW" altLang="en-US" sz="1600" err="1">
              <a:solidFill>
                <a:schemeClr val="tx2">
                  <a:lumMod val="75000"/>
                </a:schemeClr>
              </a:solidFill>
              <a:latin typeface="Arial"/>
              <a:ea typeface="微軟正黑體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0DC4A69-5EFB-0E49-8FBD-7E5D8A7068C3}"/>
              </a:ext>
            </a:extLst>
          </p:cNvPr>
          <p:cNvSpPr txBox="1"/>
          <p:nvPr/>
        </p:nvSpPr>
        <p:spPr>
          <a:xfrm>
            <a:off x="4136177" y="5837685"/>
            <a:ext cx="1082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K-Lock</a:t>
            </a:r>
            <a:endParaRPr kumimoji="1" lang="zh-TW" altLang="en-US" sz="160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6E8026C0-C4C9-574B-BB6E-210774F05B7A}"/>
              </a:ext>
            </a:extLst>
          </p:cNvPr>
          <p:cNvSpPr txBox="1"/>
          <p:nvPr/>
        </p:nvSpPr>
        <p:spPr>
          <a:xfrm>
            <a:off x="8769219" y="3023302"/>
            <a:ext cx="2511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 x HDMI</a:t>
            </a:r>
            <a:r>
              <a:rPr kumimoji="1" lang="zh-TW" altLang="en-US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kumimoji="1" lang="en-US" altLang="zh-TW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1.4b</a:t>
            </a:r>
            <a:endParaRPr kumimoji="1" lang="zh-TW" altLang="en-US" sz="160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1C987C80-5152-4DE2-8D20-51D2B49D142C}"/>
              </a:ext>
            </a:extLst>
          </p:cNvPr>
          <p:cNvCxnSpPr>
            <a:cxnSpLocks/>
          </p:cNvCxnSpPr>
          <p:nvPr/>
        </p:nvCxnSpPr>
        <p:spPr>
          <a:xfrm>
            <a:off x="8098367" y="3192579"/>
            <a:ext cx="632736" cy="0"/>
          </a:xfrm>
          <a:prstGeom prst="line">
            <a:avLst/>
          </a:prstGeom>
          <a:ln w="19050">
            <a:solidFill>
              <a:srgbClr val="36ADA8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1C987C80-5152-4DE2-8D20-51D2B49D142C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5405397" y="3890610"/>
            <a:ext cx="751745" cy="1841"/>
          </a:xfrm>
          <a:prstGeom prst="line">
            <a:avLst/>
          </a:prstGeom>
          <a:ln w="19050">
            <a:solidFill>
              <a:srgbClr val="36ADA8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6DE4CCD9-F3A1-ED43-B8EA-CBF02AE78A3A}"/>
              </a:ext>
            </a:extLst>
          </p:cNvPr>
          <p:cNvSpPr txBox="1"/>
          <p:nvPr/>
        </p:nvSpPr>
        <p:spPr>
          <a:xfrm>
            <a:off x="4136177" y="3434593"/>
            <a:ext cx="126922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zh-TW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7CM</a:t>
            </a:r>
          </a:p>
          <a:p>
            <a:r>
              <a:rPr lang="en-US" altLang="zh-TW" sz="160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智慧型風扇</a:t>
            </a:r>
            <a:endParaRPr lang="en-US" altLang="zh-TW" sz="160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1C987C80-5152-4DE2-8D20-51D2B49D142C}"/>
              </a:ext>
            </a:extLst>
          </p:cNvPr>
          <p:cNvCxnSpPr>
            <a:cxnSpLocks/>
          </p:cNvCxnSpPr>
          <p:nvPr/>
        </p:nvCxnSpPr>
        <p:spPr>
          <a:xfrm>
            <a:off x="8061325" y="4296957"/>
            <a:ext cx="669778" cy="0"/>
          </a:xfrm>
          <a:prstGeom prst="line">
            <a:avLst/>
          </a:prstGeom>
          <a:ln w="19050">
            <a:solidFill>
              <a:srgbClr val="36ADA8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1C987C80-5152-4DE2-8D20-51D2B49D142C}"/>
              </a:ext>
            </a:extLst>
          </p:cNvPr>
          <p:cNvCxnSpPr>
            <a:cxnSpLocks/>
          </p:cNvCxnSpPr>
          <p:nvPr/>
        </p:nvCxnSpPr>
        <p:spPr>
          <a:xfrm>
            <a:off x="8072438" y="5355416"/>
            <a:ext cx="658665" cy="0"/>
          </a:xfrm>
          <a:prstGeom prst="line">
            <a:avLst/>
          </a:prstGeom>
          <a:ln w="19050">
            <a:solidFill>
              <a:srgbClr val="36ADA8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1C987C80-5152-4DE2-8D20-51D2B49D142C}"/>
              </a:ext>
            </a:extLst>
          </p:cNvPr>
          <p:cNvCxnSpPr>
            <a:cxnSpLocks/>
          </p:cNvCxnSpPr>
          <p:nvPr/>
        </p:nvCxnSpPr>
        <p:spPr>
          <a:xfrm>
            <a:off x="8072438" y="5762144"/>
            <a:ext cx="658665" cy="0"/>
          </a:xfrm>
          <a:prstGeom prst="line">
            <a:avLst/>
          </a:prstGeom>
          <a:ln w="19050">
            <a:solidFill>
              <a:srgbClr val="36ADA8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1C987C80-5152-4DE2-8D20-51D2B49D142C}"/>
              </a:ext>
            </a:extLst>
          </p:cNvPr>
          <p:cNvCxnSpPr>
            <a:cxnSpLocks/>
          </p:cNvCxnSpPr>
          <p:nvPr/>
        </p:nvCxnSpPr>
        <p:spPr>
          <a:xfrm>
            <a:off x="8072438" y="6154007"/>
            <a:ext cx="658665" cy="7443"/>
          </a:xfrm>
          <a:prstGeom prst="line">
            <a:avLst/>
          </a:prstGeom>
          <a:ln w="19050">
            <a:solidFill>
              <a:srgbClr val="36ADA8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6506200" y="1934013"/>
            <a:ext cx="155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TS-253E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844061" y="1934013"/>
            <a:ext cx="155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TS-453E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1AAB0EF-64E7-6E51-4356-50CCF08C6AFC}"/>
              </a:ext>
            </a:extLst>
          </p:cNvPr>
          <p:cNvSpPr txBox="1"/>
          <p:nvPr/>
        </p:nvSpPr>
        <p:spPr>
          <a:xfrm>
            <a:off x="4136176" y="4232312"/>
            <a:ext cx="126922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zh-TW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12CM</a:t>
            </a:r>
          </a:p>
          <a:p>
            <a:r>
              <a:rPr lang="en-US" altLang="zh-TW" sz="160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智慧型風扇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0735CF05-4EBA-F202-018A-2E58157DEF9C}"/>
              </a:ext>
            </a:extLst>
          </p:cNvPr>
          <p:cNvCxnSpPr>
            <a:cxnSpLocks/>
          </p:cNvCxnSpPr>
          <p:nvPr/>
        </p:nvCxnSpPr>
        <p:spPr>
          <a:xfrm>
            <a:off x="1928773" y="4524700"/>
            <a:ext cx="2204307" cy="1841"/>
          </a:xfrm>
          <a:prstGeom prst="line">
            <a:avLst/>
          </a:prstGeom>
          <a:ln w="19050">
            <a:solidFill>
              <a:srgbClr val="36ADA8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標題 4">
            <a:extLst>
              <a:ext uri="{FF2B5EF4-FFF2-40B4-BE49-F238E27FC236}">
                <a16:creationId xmlns:a16="http://schemas.microsoft.com/office/drawing/2014/main" id="{B705EBC3-7B21-BB05-273D-089C28EF7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TS-253E / TS-453E </a:t>
            </a:r>
            <a:r>
              <a:rPr lang="en-US" altLang="zh-TW" err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背面硬體配置</a:t>
            </a:r>
          </a:p>
        </p:txBody>
      </p:sp>
    </p:spTree>
    <p:extLst>
      <p:ext uri="{BB962C8B-B14F-4D97-AF65-F5344CB8AC3E}">
        <p14:creationId xmlns:p14="http://schemas.microsoft.com/office/powerpoint/2010/main" val="3842765321"/>
      </p:ext>
    </p:extLst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AFE242-E9B7-4B83-9D96-E0B041043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選購支援 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USB JBOD &amp; RAID 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儲存擴充設備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15989ED-FDD8-42BB-A87B-E2D73A2D6CA2}"/>
              </a:ext>
            </a:extLst>
          </p:cNvPr>
          <p:cNvSpPr txBox="1"/>
          <p:nvPr/>
        </p:nvSpPr>
        <p:spPr>
          <a:xfrm>
            <a:off x="4627581" y="3708324"/>
            <a:ext cx="2347559" cy="9128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3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4-bay</a:t>
            </a:r>
          </a:p>
          <a:p>
            <a:r>
              <a:rPr lang="zh-TW" altLang="en-US" sz="13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桌上型</a:t>
            </a:r>
            <a:r>
              <a:rPr lang="en-US" altLang="zh-TW" sz="13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SATA 6Gb/s JBOD</a:t>
            </a:r>
          </a:p>
          <a:p>
            <a:r>
              <a:rPr lang="zh-TW" altLang="en-US" sz="13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支援硬體 </a:t>
            </a:r>
            <a:r>
              <a:rPr lang="en-US" altLang="zh-TW" sz="13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RAID</a:t>
            </a:r>
            <a:endParaRPr lang="en-US" altLang="zh-TW" sz="1300" b="1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endParaRPr lang="en-US" altLang="zh-TW" sz="1333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701DE98-92CA-49E3-94EF-2B6A86B8447A}"/>
              </a:ext>
            </a:extLst>
          </p:cNvPr>
          <p:cNvSpPr txBox="1"/>
          <p:nvPr/>
        </p:nvSpPr>
        <p:spPr>
          <a:xfrm>
            <a:off x="1188695" y="3324213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TR-002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79886C-5E9F-486F-9525-C8BFD92FC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15750" y="4472615"/>
            <a:ext cx="3977081" cy="990472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E3E81A9-621E-4AE5-9D89-914B86F02128}"/>
              </a:ext>
            </a:extLst>
          </p:cNvPr>
          <p:cNvSpPr txBox="1"/>
          <p:nvPr/>
        </p:nvSpPr>
        <p:spPr>
          <a:xfrm>
            <a:off x="4224481" y="5701843"/>
            <a:ext cx="2485063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12-bay</a:t>
            </a:r>
          </a:p>
          <a:p>
            <a:r>
              <a:rPr lang="zh-TW" altLang="en-US" sz="1333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機架型 </a:t>
            </a:r>
            <a:r>
              <a:rPr lang="en-US" altLang="zh-TW" sz="1333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USB 3.2 Gen 2 JBOD</a:t>
            </a:r>
          </a:p>
          <a:p>
            <a:r>
              <a:rPr lang="zh-TW" altLang="en-US" sz="1333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支援雙電源備援</a:t>
            </a:r>
          </a:p>
        </p:txBody>
      </p:sp>
      <p:pic>
        <p:nvPicPr>
          <p:cNvPr id="18" name="圖片 17" descr="一張含有 室內, 電子用品, 黑色 的圖片&#10;&#10;自動產生的描述">
            <a:extLst>
              <a:ext uri="{FF2B5EF4-FFF2-40B4-BE49-F238E27FC236}">
                <a16:creationId xmlns:a16="http://schemas.microsoft.com/office/drawing/2014/main" id="{0B4F872B-BFE4-4BB6-81CB-9D886F2AA7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8716" y="1900763"/>
            <a:ext cx="2253181" cy="1408239"/>
          </a:xfrm>
          <a:prstGeom prst="rect">
            <a:avLst/>
          </a:prstGeom>
        </p:spPr>
      </p:pic>
      <p:pic>
        <p:nvPicPr>
          <p:cNvPr id="25" name="圖片 24" descr="一張含有 黑色, 電子用品 的圖片&#10;&#10;自動產生的描述">
            <a:extLst>
              <a:ext uri="{FF2B5EF4-FFF2-40B4-BE49-F238E27FC236}">
                <a16:creationId xmlns:a16="http://schemas.microsoft.com/office/drawing/2014/main" id="{BDA8F57C-35F8-42F3-BF6A-BE21478134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30" y="1900762"/>
            <a:ext cx="2401596" cy="1500997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9E9BDC02-14F7-43D8-8DEE-835E312E3FA1}"/>
              </a:ext>
            </a:extLst>
          </p:cNvPr>
          <p:cNvSpPr txBox="1"/>
          <p:nvPr/>
        </p:nvSpPr>
        <p:spPr>
          <a:xfrm>
            <a:off x="859821" y="5701842"/>
            <a:ext cx="2400016" cy="70769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3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4-bay</a:t>
            </a:r>
          </a:p>
          <a:p>
            <a:r>
              <a:rPr lang="zh-TW" altLang="en-US" sz="13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機架型 </a:t>
            </a:r>
            <a:r>
              <a:rPr lang="en-US" altLang="zh-TW" sz="13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USB 3.2 Gen 1 JBOD</a:t>
            </a:r>
          </a:p>
          <a:p>
            <a:r>
              <a:rPr lang="zh-TW" altLang="en-US" sz="13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支援硬體 </a:t>
            </a:r>
            <a:r>
              <a:rPr lang="en-US" altLang="zh-TW" sz="13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RAID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16277467-4746-40A6-8A19-FA21440743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860" y="4857735"/>
            <a:ext cx="3261144" cy="605353"/>
          </a:xfrm>
          <a:prstGeom prst="rect">
            <a:avLst/>
          </a:prstGeom>
        </p:spPr>
      </p:pic>
      <p:pic>
        <p:nvPicPr>
          <p:cNvPr id="30" name="圖片 29" descr="一張含有 文字, 室內, 電子用品, 電腦 的圖片&#10;&#10;自動產生的描述">
            <a:extLst>
              <a:ext uri="{FF2B5EF4-FFF2-40B4-BE49-F238E27FC236}">
                <a16:creationId xmlns:a16="http://schemas.microsoft.com/office/drawing/2014/main" id="{C9A57619-1B8D-4899-BA4D-56AE9C37029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086" y="1687201"/>
            <a:ext cx="3095831" cy="1934895"/>
          </a:xfrm>
          <a:prstGeom prst="rect">
            <a:avLst/>
          </a:prstGeom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2746C507-1713-44AD-BA04-E6E0319FBB83}"/>
              </a:ext>
            </a:extLst>
          </p:cNvPr>
          <p:cNvSpPr txBox="1"/>
          <p:nvPr/>
        </p:nvSpPr>
        <p:spPr>
          <a:xfrm>
            <a:off x="8205158" y="3708325"/>
            <a:ext cx="2400016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33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8-bay</a:t>
            </a:r>
          </a:p>
          <a:p>
            <a:r>
              <a:rPr lang="zh-TW" altLang="en-US" sz="1333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桌上型 </a:t>
            </a:r>
            <a:r>
              <a:rPr lang="en-US" altLang="zh-TW" sz="1333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USB 3.2 Gen 2 JBOD</a:t>
            </a: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40EA2A6F-8918-4B76-96D4-4763C25CCA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51993"/>
              </p:ext>
            </p:extLst>
          </p:nvPr>
        </p:nvGraphicFramePr>
        <p:xfrm>
          <a:off x="8120053" y="4393919"/>
          <a:ext cx="3462300" cy="21910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4776">
                  <a:extLst>
                    <a:ext uri="{9D8B030D-6E8A-4147-A177-3AD203B41FA5}">
                      <a16:colId xmlns:a16="http://schemas.microsoft.com/office/drawing/2014/main" val="3767541910"/>
                    </a:ext>
                  </a:extLst>
                </a:gridCol>
                <a:gridCol w="1157524">
                  <a:extLst>
                    <a:ext uri="{9D8B030D-6E8A-4147-A177-3AD203B41FA5}">
                      <a16:colId xmlns:a16="http://schemas.microsoft.com/office/drawing/2014/main" val="3884991473"/>
                    </a:ext>
                  </a:extLst>
                </a:gridCol>
              </a:tblGrid>
              <a:tr h="357379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zh-TW" altLang="en-US" sz="1600" b="1" u="none" strike="noStrike" cap="none">
                          <a:solidFill>
                            <a:srgbClr val="2189DF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 </a:t>
                      </a:r>
                      <a:r>
                        <a:rPr lang="en-US" altLang="zh-TW" sz="1600" b="1" u="none" strike="noStrike" cap="none">
                          <a:solidFill>
                            <a:srgbClr val="2189DF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JBOD / RAID </a:t>
                      </a:r>
                      <a:r>
                        <a:rPr lang="en-US" altLang="zh-TW" sz="1600" b="1" u="none" strike="noStrike" cap="none" err="1">
                          <a:solidFill>
                            <a:srgbClr val="2189DF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擴充櫃</a:t>
                      </a:r>
                      <a:r>
                        <a:rPr lang="zh-TW" altLang="en-US" sz="1600" b="1" u="none" strike="noStrike" cap="none">
                          <a:solidFill>
                            <a:srgbClr val="2189DF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最大數量</a:t>
                      </a:r>
                      <a:endParaRPr lang="zh-TW" altLang="en-US" sz="1600" b="1" i="0" u="none" strike="noStrike" cap="none">
                        <a:solidFill>
                          <a:srgbClr val="2189DF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082310"/>
                  </a:ext>
                </a:extLst>
              </a:tr>
              <a:tr h="3571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500" b="0" u="none" strike="noStrike" cap="none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TR-002</a:t>
                      </a:r>
                      <a:endParaRPr lang="zh-TW" altLang="en-US" sz="1500" b="0" i="0" u="none" strike="noStrike" cap="none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500" b="0" u="none" strike="noStrike" cap="none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</a:t>
                      </a:r>
                      <a:endParaRPr lang="zh-TW" altLang="en-US" sz="1500" b="0" i="0" u="none" strike="noStrike" cap="none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176257"/>
                  </a:ext>
                </a:extLst>
              </a:tr>
              <a:tr h="3571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500" b="0" u="none" strike="noStrike" cap="none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TR-004</a:t>
                      </a:r>
                      <a:endParaRPr lang="zh-TW" altLang="en-US" sz="1500" b="0" i="0" u="none" strike="noStrike" cap="none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500" b="0" u="none" strike="noStrike" cap="none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</a:t>
                      </a:r>
                      <a:endParaRPr lang="zh-TW" altLang="en-US" sz="1500" b="0" i="0" u="none" strike="noStrike" cap="none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2946468"/>
                  </a:ext>
                </a:extLst>
              </a:tr>
              <a:tr h="357124"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500" b="0" u="none" strike="noStrike" cap="none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TR-004U</a:t>
                      </a:r>
                      <a:endParaRPr lang="zh-TW" altLang="en-US" sz="1500" b="0" i="0" u="none" strike="noStrike" cap="none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altLang="zh-TW" sz="1500" b="0" u="none" strike="noStrike" cap="none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</a:t>
                      </a:r>
                      <a:endParaRPr lang="zh-TW" altLang="en-US" sz="1500" b="0" i="0" u="none" strike="noStrike" cap="none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612461"/>
                  </a:ext>
                </a:extLst>
              </a:tr>
              <a:tr h="3571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Tx/>
                        <a:buFont typeface="Arial"/>
                        <a:buNone/>
                      </a:pPr>
                      <a:r>
                        <a:rPr lang="en-US" altLang="zh-TW" sz="1500" b="0" u="none" strike="noStrike" cap="none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TL-D800C</a:t>
                      </a:r>
                      <a:endParaRPr lang="zh-TW" altLang="en-US" sz="1500" b="0" i="0" u="none" strike="noStrike" cap="none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altLang="zh-TW" sz="1500" b="0" u="none" strike="noStrike" cap="none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</a:t>
                      </a:r>
                      <a:endParaRPr lang="zh-TW" altLang="en-US" sz="1500" b="0" i="0" u="none" strike="noStrike" cap="none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82835"/>
                  </a:ext>
                </a:extLst>
              </a:tr>
              <a:tr h="3571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500" b="0" u="none" strike="noStrike" cap="none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TL-R1200C-RP</a:t>
                      </a:r>
                      <a:endParaRPr lang="zh-TW" altLang="en-US" sz="1500" b="0" i="0" u="none" strike="noStrike" cap="none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500" b="0" u="none" strike="noStrike" cap="none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</a:t>
                      </a:r>
                      <a:endParaRPr lang="zh-TW" altLang="en-US" sz="1500" b="0" i="0" u="none" strike="noStrike" cap="none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89966"/>
                  </a:ext>
                </a:extLst>
              </a:tr>
            </a:tbl>
          </a:graphicData>
        </a:graphic>
      </p:graphicFrame>
      <p:sp>
        <p:nvSpPr>
          <p:cNvPr id="19" name="文字方塊 18">
            <a:extLst>
              <a:ext uri="{FF2B5EF4-FFF2-40B4-BE49-F238E27FC236}">
                <a16:creationId xmlns:a16="http://schemas.microsoft.com/office/drawing/2014/main" id="{4E0E831B-99EE-1776-8EA9-A0C96E8B245A}"/>
              </a:ext>
            </a:extLst>
          </p:cNvPr>
          <p:cNvSpPr txBox="1"/>
          <p:nvPr/>
        </p:nvSpPr>
        <p:spPr>
          <a:xfrm>
            <a:off x="1236168" y="3708324"/>
            <a:ext cx="2386107" cy="7076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1219170">
              <a:defRPr/>
            </a:pPr>
            <a:r>
              <a:rPr lang="en-US" altLang="zh-TW" sz="13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2-bay</a:t>
            </a:r>
          </a:p>
          <a:p>
            <a:pPr defTabSz="1219170">
              <a:defRPr/>
            </a:pPr>
            <a:r>
              <a:rPr lang="zh-TW" altLang="en-US" sz="13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桌上型</a:t>
            </a:r>
            <a:r>
              <a:rPr lang="en-US" altLang="zh-TW" sz="13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SATA 6Gb/s JBOD</a:t>
            </a:r>
          </a:p>
          <a:p>
            <a:pPr defTabSz="1219170">
              <a:defRPr/>
            </a:pPr>
            <a:r>
              <a:rPr lang="zh-TW" altLang="en-US" sz="13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支援硬體 </a:t>
            </a:r>
            <a:r>
              <a:rPr lang="en-US" altLang="zh-TW" sz="13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RAID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39239FA-1C20-36B6-8FF1-ED38E2E664C4}"/>
              </a:ext>
            </a:extLst>
          </p:cNvPr>
          <p:cNvSpPr txBox="1"/>
          <p:nvPr/>
        </p:nvSpPr>
        <p:spPr>
          <a:xfrm>
            <a:off x="834057" y="5364711"/>
            <a:ext cx="122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TR-004U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414F81B-8790-5A02-3D23-877C69912A0B}"/>
              </a:ext>
            </a:extLst>
          </p:cNvPr>
          <p:cNvSpPr txBox="1"/>
          <p:nvPr/>
        </p:nvSpPr>
        <p:spPr>
          <a:xfrm>
            <a:off x="4580107" y="3324213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TR-004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1B43E02-0ADB-8099-BEE4-2D6AA8FB4C11}"/>
              </a:ext>
            </a:extLst>
          </p:cNvPr>
          <p:cNvSpPr txBox="1"/>
          <p:nvPr/>
        </p:nvSpPr>
        <p:spPr>
          <a:xfrm>
            <a:off x="4198716" y="5364711"/>
            <a:ext cx="1968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TL-R1200C-RP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844D68D-A2D7-D168-26B3-183DF8C46E60}"/>
              </a:ext>
            </a:extLst>
          </p:cNvPr>
          <p:cNvSpPr txBox="1"/>
          <p:nvPr/>
        </p:nvSpPr>
        <p:spPr>
          <a:xfrm>
            <a:off x="8157684" y="3324213"/>
            <a:ext cx="1383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TL-D800C</a:t>
            </a:r>
          </a:p>
        </p:txBody>
      </p:sp>
    </p:spTree>
    <p:extLst>
      <p:ext uri="{BB962C8B-B14F-4D97-AF65-F5344CB8AC3E}">
        <p14:creationId xmlns:p14="http://schemas.microsoft.com/office/powerpoint/2010/main" val="3984208446"/>
      </p:ext>
    </p:extLst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>
            <a:extLst>
              <a:ext uri="{FF2B5EF4-FFF2-40B4-BE49-F238E27FC236}">
                <a16:creationId xmlns:a16="http://schemas.microsoft.com/office/drawing/2014/main" id="{E66F8F3C-C038-F9CC-10F9-DF71B5646C20}"/>
              </a:ext>
            </a:extLst>
          </p:cNvPr>
          <p:cNvSpPr/>
          <p:nvPr/>
        </p:nvSpPr>
        <p:spPr>
          <a:xfrm>
            <a:off x="6433900" y="2546847"/>
            <a:ext cx="3973731" cy="3110408"/>
          </a:xfrm>
          <a:prstGeom prst="rect">
            <a:avLst/>
          </a:prstGeom>
          <a:gradFill flip="none" rotWithShape="1">
            <a:gsLst>
              <a:gs pos="0">
                <a:srgbClr val="2189DF">
                  <a:alpha val="30000"/>
                </a:srgbClr>
              </a:gs>
              <a:gs pos="100000">
                <a:srgbClr val="17B0ED">
                  <a:alpha val="1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8CFE5843-8F89-A4AD-1FA0-466259931195}"/>
              </a:ext>
            </a:extLst>
          </p:cNvPr>
          <p:cNvSpPr/>
          <p:nvPr/>
        </p:nvSpPr>
        <p:spPr>
          <a:xfrm>
            <a:off x="1819401" y="2546848"/>
            <a:ext cx="3862599" cy="3110407"/>
          </a:xfrm>
          <a:prstGeom prst="rect">
            <a:avLst/>
          </a:prstGeom>
          <a:gradFill flip="none" rotWithShape="1">
            <a:gsLst>
              <a:gs pos="0">
                <a:srgbClr val="2189DF">
                  <a:alpha val="30000"/>
                </a:srgbClr>
              </a:gs>
              <a:gs pos="100000">
                <a:srgbClr val="17B0ED">
                  <a:alpha val="1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6E410E53-FEE7-79E8-8600-570362F9197C}"/>
              </a:ext>
            </a:extLst>
          </p:cNvPr>
          <p:cNvGrpSpPr/>
          <p:nvPr/>
        </p:nvGrpSpPr>
        <p:grpSpPr>
          <a:xfrm>
            <a:off x="1819399" y="3091999"/>
            <a:ext cx="8588232" cy="2587953"/>
            <a:chOff x="1513809" y="2315008"/>
            <a:chExt cx="6120420" cy="1940965"/>
          </a:xfrm>
        </p:grpSpPr>
        <p:cxnSp>
          <p:nvCxnSpPr>
            <p:cNvPr id="77" name="直線接點 76">
              <a:extLst>
                <a:ext uri="{FF2B5EF4-FFF2-40B4-BE49-F238E27FC236}">
                  <a16:creationId xmlns:a16="http://schemas.microsoft.com/office/drawing/2014/main" id="{25BC6BEE-E8CB-4C3E-9A29-246B72184B81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09" y="4227402"/>
              <a:ext cx="6120419" cy="2857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接點 77">
              <a:extLst>
                <a:ext uri="{FF2B5EF4-FFF2-40B4-BE49-F238E27FC236}">
                  <a16:creationId xmlns:a16="http://schemas.microsoft.com/office/drawing/2014/main" id="{6E6F3545-92D9-D1B0-2701-EF60249DB84C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10" y="3933140"/>
              <a:ext cx="612041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接點 78">
              <a:extLst>
                <a:ext uri="{FF2B5EF4-FFF2-40B4-BE49-F238E27FC236}">
                  <a16:creationId xmlns:a16="http://schemas.microsoft.com/office/drawing/2014/main" id="{20E3E96A-E384-FC69-CB7E-6367DA43C966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10" y="3293951"/>
              <a:ext cx="612041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接點 79">
              <a:extLst>
                <a:ext uri="{FF2B5EF4-FFF2-40B4-BE49-F238E27FC236}">
                  <a16:creationId xmlns:a16="http://schemas.microsoft.com/office/drawing/2014/main" id="{EF5EF712-473A-DF34-F0FC-34D645F7FC2D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10" y="2981787"/>
              <a:ext cx="612041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接點 80">
              <a:extLst>
                <a:ext uri="{FF2B5EF4-FFF2-40B4-BE49-F238E27FC236}">
                  <a16:creationId xmlns:a16="http://schemas.microsoft.com/office/drawing/2014/main" id="{74316BB6-BF71-38F6-9251-88794F563476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10" y="2665528"/>
              <a:ext cx="612041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接點 81">
              <a:extLst>
                <a:ext uri="{FF2B5EF4-FFF2-40B4-BE49-F238E27FC236}">
                  <a16:creationId xmlns:a16="http://schemas.microsoft.com/office/drawing/2014/main" id="{C2977456-6FB2-BE4B-236A-2CFD7C05A7A6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10" y="3604394"/>
              <a:ext cx="612041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接點 82">
              <a:extLst>
                <a:ext uri="{FF2B5EF4-FFF2-40B4-BE49-F238E27FC236}">
                  <a16:creationId xmlns:a16="http://schemas.microsoft.com/office/drawing/2014/main" id="{E87EDCED-D509-6F3E-0332-FDDC1575E27C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10" y="2315008"/>
              <a:ext cx="612041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Shape 79">
            <a:extLst>
              <a:ext uri="{FF2B5EF4-FFF2-40B4-BE49-F238E27FC236}">
                <a16:creationId xmlns:a16="http://schemas.microsoft.com/office/drawing/2014/main" id="{C0556796-BFDB-F2D4-D320-1A55C627EA8B}"/>
              </a:ext>
            </a:extLst>
          </p:cNvPr>
          <p:cNvSpPr/>
          <p:nvPr/>
        </p:nvSpPr>
        <p:spPr>
          <a:xfrm>
            <a:off x="2718296" y="3158306"/>
            <a:ext cx="700937" cy="2517999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253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3" name="標題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Arial" panose="020B0604020202020204" pitchFamily="34" charset="0"/>
                <a:sym typeface="Arial" panose="020B0604020202020204" pitchFamily="34" charset="0"/>
              </a:rPr>
              <a:t>1 x 2.5GbE </a:t>
            </a:r>
            <a:r>
              <a:rPr lang="en-US" altLang="zh-CN" err="1">
                <a:latin typeface="Arial" panose="020B0604020202020204" pitchFamily="34" charset="0"/>
                <a:sym typeface="Arial" panose="020B0604020202020204" pitchFamily="34" charset="0"/>
              </a:rPr>
              <a:t>進行</a:t>
            </a:r>
            <a:r>
              <a:rPr lang="en-US" altLang="zh-CN">
                <a:latin typeface="Arial" panose="020B0604020202020204" pitchFamily="34" charset="0"/>
                <a:sym typeface="Arial" panose="020B0604020202020204" pitchFamily="34" charset="0"/>
              </a:rPr>
              <a:t> 10GB 檔案傳輸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效能</a:t>
            </a:r>
            <a:endParaRPr lang="en-US" altLang="zh-CN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" name="TextBox 6">
            <a:extLst>
              <a:ext uri="{FF2B5EF4-FFF2-40B4-BE49-F238E27FC236}">
                <a16:creationId xmlns:a16="http://schemas.microsoft.com/office/drawing/2014/main" id="{FD45B67E-2173-84DF-2855-37B7275806C2}"/>
              </a:ext>
            </a:extLst>
          </p:cNvPr>
          <p:cNvSpPr txBox="1"/>
          <p:nvPr/>
        </p:nvSpPr>
        <p:spPr>
          <a:xfrm>
            <a:off x="1706436" y="1931180"/>
            <a:ext cx="3975563" cy="33854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 x 2.5GbE Windows</a:t>
            </a:r>
            <a:r>
              <a:rPr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file transfer (10GB)</a:t>
            </a:r>
            <a:endParaRPr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TextBox 6">
            <a:extLst>
              <a:ext uri="{FF2B5EF4-FFF2-40B4-BE49-F238E27FC236}">
                <a16:creationId xmlns:a16="http://schemas.microsoft.com/office/drawing/2014/main" id="{C7D59D49-EB7A-7FC9-CB9D-1DF0F3C7057E}"/>
              </a:ext>
            </a:extLst>
          </p:cNvPr>
          <p:cNvSpPr txBox="1"/>
          <p:nvPr/>
        </p:nvSpPr>
        <p:spPr>
          <a:xfrm>
            <a:off x="6450880" y="1931180"/>
            <a:ext cx="4151685" cy="553988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 x 2.5GbE Windows file transfer (10GB)</a:t>
            </a:r>
          </a:p>
          <a:p>
            <a:pPr algn="ctr">
              <a:defRPr/>
            </a:pPr>
            <a:r>
              <a:rPr lang="en-US" altLang="zh-CN" sz="14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 </a:t>
            </a:r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encrypted volume</a:t>
            </a:r>
            <a:endParaRPr lang="zh-CN" altLang="en-US" sz="1400" b="1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TextBox 6">
            <a:extLst>
              <a:ext uri="{FF2B5EF4-FFF2-40B4-BE49-F238E27FC236}">
                <a16:creationId xmlns:a16="http://schemas.microsoft.com/office/drawing/2014/main" id="{7AD87A31-C11F-8525-579A-3E9049DD35BE}"/>
              </a:ext>
            </a:extLst>
          </p:cNvPr>
          <p:cNvSpPr txBox="1"/>
          <p:nvPr/>
        </p:nvSpPr>
        <p:spPr>
          <a:xfrm>
            <a:off x="3876717" y="5720978"/>
            <a:ext cx="1291521" cy="384711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Download</a:t>
            </a:r>
          </a:p>
        </p:txBody>
      </p:sp>
      <p:sp>
        <p:nvSpPr>
          <p:cNvPr id="53" name="TextBox 6">
            <a:extLst>
              <a:ext uri="{FF2B5EF4-FFF2-40B4-BE49-F238E27FC236}">
                <a16:creationId xmlns:a16="http://schemas.microsoft.com/office/drawing/2014/main" id="{B1D7575B-6740-761E-976F-091884E5C890}"/>
              </a:ext>
            </a:extLst>
          </p:cNvPr>
          <p:cNvSpPr txBox="1"/>
          <p:nvPr/>
        </p:nvSpPr>
        <p:spPr>
          <a:xfrm>
            <a:off x="2437451" y="5719294"/>
            <a:ext cx="1234371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Upload</a:t>
            </a: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84F2980A-D710-90FF-E6FE-4AF84B8C840F}"/>
              </a:ext>
            </a:extLst>
          </p:cNvPr>
          <p:cNvSpPr txBox="1"/>
          <p:nvPr/>
        </p:nvSpPr>
        <p:spPr>
          <a:xfrm rot="16200000">
            <a:off x="633767" y="5279534"/>
            <a:ext cx="85551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(MB/s)</a:t>
            </a:r>
            <a:endParaRPr lang="zh-TW" altLang="en-US" sz="133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C83FD710-8EDE-D457-38C4-E233075321A7}"/>
              </a:ext>
            </a:extLst>
          </p:cNvPr>
          <p:cNvSpPr txBox="1"/>
          <p:nvPr/>
        </p:nvSpPr>
        <p:spPr>
          <a:xfrm>
            <a:off x="8532632" y="5726629"/>
            <a:ext cx="1320096" cy="384711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Download</a:t>
            </a:r>
          </a:p>
        </p:txBody>
      </p:sp>
      <p:sp>
        <p:nvSpPr>
          <p:cNvPr id="65" name="TextBox 6">
            <a:extLst>
              <a:ext uri="{FF2B5EF4-FFF2-40B4-BE49-F238E27FC236}">
                <a16:creationId xmlns:a16="http://schemas.microsoft.com/office/drawing/2014/main" id="{FC0A1F76-2398-4C96-670B-A8B3A7E8F350}"/>
              </a:ext>
            </a:extLst>
          </p:cNvPr>
          <p:cNvSpPr txBox="1"/>
          <p:nvPr/>
        </p:nvSpPr>
        <p:spPr>
          <a:xfrm>
            <a:off x="7090925" y="5716172"/>
            <a:ext cx="1234371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Upload</a:t>
            </a:r>
            <a:endParaRPr lang="en-US" altLang="zh-TW" sz="1733" b="1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5CB5BA09-4103-65A8-F860-98478ACF4DB4}"/>
              </a:ext>
            </a:extLst>
          </p:cNvPr>
          <p:cNvSpPr/>
          <p:nvPr/>
        </p:nvSpPr>
        <p:spPr>
          <a:xfrm>
            <a:off x="1316743" y="5501259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9EE15816-8BDE-FF4A-9EA6-7AD22FB2BFAE}"/>
              </a:ext>
            </a:extLst>
          </p:cNvPr>
          <p:cNvSpPr/>
          <p:nvPr/>
        </p:nvSpPr>
        <p:spPr>
          <a:xfrm>
            <a:off x="1262235" y="5119677"/>
            <a:ext cx="383438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50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B15D1BBA-B79C-2C34-2F35-31E705290BAE}"/>
              </a:ext>
            </a:extLst>
          </p:cNvPr>
          <p:cNvSpPr/>
          <p:nvPr/>
        </p:nvSpPr>
        <p:spPr>
          <a:xfrm>
            <a:off x="1224135" y="4661896"/>
            <a:ext cx="482824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100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F3D05AB-EA78-C81C-1051-DED3E9E06312}"/>
              </a:ext>
            </a:extLst>
          </p:cNvPr>
          <p:cNvSpPr/>
          <p:nvPr/>
        </p:nvSpPr>
        <p:spPr>
          <a:xfrm>
            <a:off x="1224135" y="4242213"/>
            <a:ext cx="482824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150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1EB0F407-FAB9-664C-DBD6-7065C03BE55C}"/>
              </a:ext>
            </a:extLst>
          </p:cNvPr>
          <p:cNvSpPr/>
          <p:nvPr/>
        </p:nvSpPr>
        <p:spPr>
          <a:xfrm>
            <a:off x="1224135" y="3822532"/>
            <a:ext cx="482824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200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9EB38F5A-A2B5-762A-1CF8-E04DFDAC381E}"/>
              </a:ext>
            </a:extLst>
          </p:cNvPr>
          <p:cNvSpPr/>
          <p:nvPr/>
        </p:nvSpPr>
        <p:spPr>
          <a:xfrm>
            <a:off x="1208202" y="3402849"/>
            <a:ext cx="482824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250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4" name="Shape 80">
            <a:extLst>
              <a:ext uri="{FF2B5EF4-FFF2-40B4-BE49-F238E27FC236}">
                <a16:creationId xmlns:a16="http://schemas.microsoft.com/office/drawing/2014/main" id="{5EC4CE5B-7FE7-12B3-27F7-CF0748153410}"/>
              </a:ext>
            </a:extLst>
          </p:cNvPr>
          <p:cNvSpPr/>
          <p:nvPr/>
        </p:nvSpPr>
        <p:spPr>
          <a:xfrm>
            <a:off x="4177266" y="3158999"/>
            <a:ext cx="667990" cy="2494388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253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5" name="Shape 79">
            <a:extLst>
              <a:ext uri="{FF2B5EF4-FFF2-40B4-BE49-F238E27FC236}">
                <a16:creationId xmlns:a16="http://schemas.microsoft.com/office/drawing/2014/main" id="{1BECD0F5-16D2-C149-24D4-51A69CF803A4}"/>
              </a:ext>
            </a:extLst>
          </p:cNvPr>
          <p:cNvSpPr/>
          <p:nvPr/>
        </p:nvSpPr>
        <p:spPr>
          <a:xfrm>
            <a:off x="7349350" y="3207121"/>
            <a:ext cx="681887" cy="2450133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253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6" name="TextBox 20">
            <a:extLst>
              <a:ext uri="{FF2B5EF4-FFF2-40B4-BE49-F238E27FC236}">
                <a16:creationId xmlns:a16="http://schemas.microsoft.com/office/drawing/2014/main" id="{917177E6-F7FB-6ED9-8490-86FC9D9C9933}"/>
              </a:ext>
            </a:extLst>
          </p:cNvPr>
          <p:cNvSpPr txBox="1"/>
          <p:nvPr/>
        </p:nvSpPr>
        <p:spPr>
          <a:xfrm>
            <a:off x="2719190" y="3154002"/>
            <a:ext cx="66485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295</a:t>
            </a:r>
          </a:p>
        </p:txBody>
      </p:sp>
      <p:sp>
        <p:nvSpPr>
          <p:cNvPr id="87" name="TextBox 20">
            <a:extLst>
              <a:ext uri="{FF2B5EF4-FFF2-40B4-BE49-F238E27FC236}">
                <a16:creationId xmlns:a16="http://schemas.microsoft.com/office/drawing/2014/main" id="{22DA0132-AC26-C9D1-C772-D7BCF8697A7F}"/>
              </a:ext>
            </a:extLst>
          </p:cNvPr>
          <p:cNvSpPr txBox="1"/>
          <p:nvPr/>
        </p:nvSpPr>
        <p:spPr>
          <a:xfrm>
            <a:off x="4179395" y="3156895"/>
            <a:ext cx="66485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295</a:t>
            </a:r>
            <a:endParaRPr lang="en-US" sz="1600" b="1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8" name="Shape 80">
            <a:extLst>
              <a:ext uri="{FF2B5EF4-FFF2-40B4-BE49-F238E27FC236}">
                <a16:creationId xmlns:a16="http://schemas.microsoft.com/office/drawing/2014/main" id="{19F4F4B8-98EF-304C-59EB-904A5532BEC1}"/>
              </a:ext>
            </a:extLst>
          </p:cNvPr>
          <p:cNvSpPr/>
          <p:nvPr/>
        </p:nvSpPr>
        <p:spPr>
          <a:xfrm>
            <a:off x="8830110" y="3162301"/>
            <a:ext cx="667990" cy="2507530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253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0" name="TextBox 20">
            <a:extLst>
              <a:ext uri="{FF2B5EF4-FFF2-40B4-BE49-F238E27FC236}">
                <a16:creationId xmlns:a16="http://schemas.microsoft.com/office/drawing/2014/main" id="{00E5F1D2-E437-A695-3830-9AA893C8F890}"/>
              </a:ext>
            </a:extLst>
          </p:cNvPr>
          <p:cNvSpPr txBox="1"/>
          <p:nvPr/>
        </p:nvSpPr>
        <p:spPr>
          <a:xfrm>
            <a:off x="7357866" y="3192538"/>
            <a:ext cx="66485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294</a:t>
            </a:r>
            <a:endParaRPr lang="en-US" sz="1600" b="1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1" name="TextBox 20">
            <a:extLst>
              <a:ext uri="{FF2B5EF4-FFF2-40B4-BE49-F238E27FC236}">
                <a16:creationId xmlns:a16="http://schemas.microsoft.com/office/drawing/2014/main" id="{E0D06483-4F46-B7FA-A6D0-84DCA1E1C936}"/>
              </a:ext>
            </a:extLst>
          </p:cNvPr>
          <p:cNvSpPr txBox="1"/>
          <p:nvPr/>
        </p:nvSpPr>
        <p:spPr>
          <a:xfrm>
            <a:off x="8826918" y="3208511"/>
            <a:ext cx="66485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295</a:t>
            </a:r>
          </a:p>
        </p:txBody>
      </p:sp>
      <p:sp>
        <p:nvSpPr>
          <p:cNvPr id="92" name="Rectangle 3">
            <a:extLst>
              <a:ext uri="{FF2B5EF4-FFF2-40B4-BE49-F238E27FC236}">
                <a16:creationId xmlns:a16="http://schemas.microsoft.com/office/drawing/2014/main" id="{1DCADFBA-D47C-5DCE-E6CC-F466E1825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643" y="6004850"/>
            <a:ext cx="5246994" cy="49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Environment:</a:t>
            </a:r>
            <a:b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</a:b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</a:t>
            </a:r>
            <a:r>
              <a:rPr lang="en-US" altLang="en-US" sz="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| 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TS-453E, QTS 5.0, 4 x Samsung 860 Pro 512GB, RAID 5, thick volume</a:t>
            </a:r>
          </a:p>
          <a:p>
            <a:r>
              <a:rPr lang="en" altLang="zh-TW" sz="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 | 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Windows Server 2016 Standard</a:t>
            </a:r>
            <a:r>
              <a:rPr lang="en" altLang="zh-TW" sz="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, Intel Core i7-6700 3.4 GHz, 64GB RAM</a:t>
            </a:r>
            <a:endParaRPr lang="en" sz="8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3" name="Rectangle 2">
            <a:extLst>
              <a:ext uri="{FF2B5EF4-FFF2-40B4-BE49-F238E27FC236}">
                <a16:creationId xmlns:a16="http://schemas.microsoft.com/office/drawing/2014/main" id="{100CC4F1-2ABA-83CA-5599-238C97F2C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8795" y="6137190"/>
            <a:ext cx="3837108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en" altLang="zh-TW" sz="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Tested in QNAP Labs. Figures may vary by environment.</a:t>
            </a: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05C67116-AF6B-E29C-8BBD-40B8466AA3BB}"/>
              </a:ext>
            </a:extLst>
          </p:cNvPr>
          <p:cNvSpPr/>
          <p:nvPr/>
        </p:nvSpPr>
        <p:spPr>
          <a:xfrm>
            <a:off x="1208202" y="2917415"/>
            <a:ext cx="482824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300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294086"/>
      </p:ext>
    </p:extLst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>
            <a:extLst>
              <a:ext uri="{FF2B5EF4-FFF2-40B4-BE49-F238E27FC236}">
                <a16:creationId xmlns:a16="http://schemas.microsoft.com/office/drawing/2014/main" id="{E66F8F3C-C038-F9CC-10F9-DF71B5646C20}"/>
              </a:ext>
            </a:extLst>
          </p:cNvPr>
          <p:cNvSpPr/>
          <p:nvPr/>
        </p:nvSpPr>
        <p:spPr>
          <a:xfrm>
            <a:off x="6433900" y="2527596"/>
            <a:ext cx="3973731" cy="3110408"/>
          </a:xfrm>
          <a:prstGeom prst="rect">
            <a:avLst/>
          </a:prstGeom>
          <a:gradFill flip="none" rotWithShape="1">
            <a:gsLst>
              <a:gs pos="0">
                <a:srgbClr val="2189DF">
                  <a:alpha val="30000"/>
                </a:srgbClr>
              </a:gs>
              <a:gs pos="100000">
                <a:srgbClr val="17B0ED">
                  <a:alpha val="1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8CFE5843-8F89-A4AD-1FA0-466259931195}"/>
              </a:ext>
            </a:extLst>
          </p:cNvPr>
          <p:cNvSpPr/>
          <p:nvPr/>
        </p:nvSpPr>
        <p:spPr>
          <a:xfrm>
            <a:off x="1819401" y="2527597"/>
            <a:ext cx="3862599" cy="3110407"/>
          </a:xfrm>
          <a:prstGeom prst="rect">
            <a:avLst/>
          </a:prstGeom>
          <a:gradFill flip="none" rotWithShape="1">
            <a:gsLst>
              <a:gs pos="0">
                <a:srgbClr val="2189DF">
                  <a:alpha val="30000"/>
                </a:srgbClr>
              </a:gs>
              <a:gs pos="100000">
                <a:srgbClr val="17B0ED">
                  <a:alpha val="1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6E410E53-FEE7-79E8-8600-570362F9197C}"/>
              </a:ext>
            </a:extLst>
          </p:cNvPr>
          <p:cNvGrpSpPr/>
          <p:nvPr/>
        </p:nvGrpSpPr>
        <p:grpSpPr>
          <a:xfrm>
            <a:off x="1819399" y="3072748"/>
            <a:ext cx="8588232" cy="2587953"/>
            <a:chOff x="1513809" y="2315008"/>
            <a:chExt cx="6120420" cy="1940965"/>
          </a:xfrm>
        </p:grpSpPr>
        <p:cxnSp>
          <p:nvCxnSpPr>
            <p:cNvPr id="77" name="直線接點 76">
              <a:extLst>
                <a:ext uri="{FF2B5EF4-FFF2-40B4-BE49-F238E27FC236}">
                  <a16:creationId xmlns:a16="http://schemas.microsoft.com/office/drawing/2014/main" id="{25BC6BEE-E8CB-4C3E-9A29-246B72184B81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09" y="4227402"/>
              <a:ext cx="6120419" cy="2857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接點 77">
              <a:extLst>
                <a:ext uri="{FF2B5EF4-FFF2-40B4-BE49-F238E27FC236}">
                  <a16:creationId xmlns:a16="http://schemas.microsoft.com/office/drawing/2014/main" id="{6E6F3545-92D9-D1B0-2701-EF60249DB84C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10" y="3933140"/>
              <a:ext cx="612041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接點 78">
              <a:extLst>
                <a:ext uri="{FF2B5EF4-FFF2-40B4-BE49-F238E27FC236}">
                  <a16:creationId xmlns:a16="http://schemas.microsoft.com/office/drawing/2014/main" id="{20E3E96A-E384-FC69-CB7E-6367DA43C966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10" y="3293951"/>
              <a:ext cx="612041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接點 79">
              <a:extLst>
                <a:ext uri="{FF2B5EF4-FFF2-40B4-BE49-F238E27FC236}">
                  <a16:creationId xmlns:a16="http://schemas.microsoft.com/office/drawing/2014/main" id="{EF5EF712-473A-DF34-F0FC-34D645F7FC2D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10" y="2981787"/>
              <a:ext cx="612041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接點 80">
              <a:extLst>
                <a:ext uri="{FF2B5EF4-FFF2-40B4-BE49-F238E27FC236}">
                  <a16:creationId xmlns:a16="http://schemas.microsoft.com/office/drawing/2014/main" id="{74316BB6-BF71-38F6-9251-88794F563476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10" y="2665528"/>
              <a:ext cx="612041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接點 81">
              <a:extLst>
                <a:ext uri="{FF2B5EF4-FFF2-40B4-BE49-F238E27FC236}">
                  <a16:creationId xmlns:a16="http://schemas.microsoft.com/office/drawing/2014/main" id="{C2977456-6FB2-BE4B-236A-2CFD7C05A7A6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10" y="3604394"/>
              <a:ext cx="612041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接點 82">
              <a:extLst>
                <a:ext uri="{FF2B5EF4-FFF2-40B4-BE49-F238E27FC236}">
                  <a16:creationId xmlns:a16="http://schemas.microsoft.com/office/drawing/2014/main" id="{E87EDCED-D509-6F3E-0332-FDDC1575E27C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10" y="2315008"/>
              <a:ext cx="612041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Shape 79">
            <a:extLst>
              <a:ext uri="{FF2B5EF4-FFF2-40B4-BE49-F238E27FC236}">
                <a16:creationId xmlns:a16="http://schemas.microsoft.com/office/drawing/2014/main" id="{C0556796-BFDB-F2D4-D320-1A55C627EA8B}"/>
              </a:ext>
            </a:extLst>
          </p:cNvPr>
          <p:cNvSpPr/>
          <p:nvPr/>
        </p:nvSpPr>
        <p:spPr>
          <a:xfrm>
            <a:off x="2737346" y="3158105"/>
            <a:ext cx="681887" cy="2479899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253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3" name="標題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Arial" panose="020B0604020202020204" pitchFamily="34" charset="0"/>
                <a:sym typeface="Arial" panose="020B0604020202020204" pitchFamily="34" charset="0"/>
              </a:rPr>
              <a:t>2 x 2.5GbE </a:t>
            </a:r>
            <a:r>
              <a:rPr lang="en-US" altLang="zh-CN" err="1">
                <a:latin typeface="Arial" panose="020B0604020202020204" pitchFamily="34" charset="0"/>
                <a:sym typeface="Arial" panose="020B0604020202020204" pitchFamily="34" charset="0"/>
              </a:rPr>
              <a:t>進行</a:t>
            </a:r>
            <a:r>
              <a:rPr lang="en-US" altLang="zh-CN">
                <a:latin typeface="Arial" panose="020B0604020202020204" pitchFamily="34" charset="0"/>
                <a:sym typeface="Arial" panose="020B0604020202020204" pitchFamily="34" charset="0"/>
              </a:rPr>
              <a:t> 10GB 檔案傳輸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效能</a:t>
            </a:r>
            <a:endParaRPr lang="en-US" altLang="zh-CN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" name="TextBox 6">
            <a:extLst>
              <a:ext uri="{FF2B5EF4-FFF2-40B4-BE49-F238E27FC236}">
                <a16:creationId xmlns:a16="http://schemas.microsoft.com/office/drawing/2014/main" id="{FD45B67E-2173-84DF-2855-37B7275806C2}"/>
              </a:ext>
            </a:extLst>
          </p:cNvPr>
          <p:cNvSpPr txBox="1"/>
          <p:nvPr/>
        </p:nvSpPr>
        <p:spPr>
          <a:xfrm>
            <a:off x="1706436" y="1911929"/>
            <a:ext cx="3975563" cy="33854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 x 2.5GbE Windows</a:t>
            </a:r>
            <a:r>
              <a:rPr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file transfer (10GB)</a:t>
            </a:r>
            <a:endParaRPr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TextBox 6">
            <a:extLst>
              <a:ext uri="{FF2B5EF4-FFF2-40B4-BE49-F238E27FC236}">
                <a16:creationId xmlns:a16="http://schemas.microsoft.com/office/drawing/2014/main" id="{C7D59D49-EB7A-7FC9-CB9D-1DF0F3C7057E}"/>
              </a:ext>
            </a:extLst>
          </p:cNvPr>
          <p:cNvSpPr txBox="1"/>
          <p:nvPr/>
        </p:nvSpPr>
        <p:spPr>
          <a:xfrm>
            <a:off x="6450880" y="1911929"/>
            <a:ext cx="4151685" cy="553988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 x 2.5GbE Windows file transfer (10GB)</a:t>
            </a:r>
          </a:p>
          <a:p>
            <a:pPr algn="ctr">
              <a:defRPr/>
            </a:pPr>
            <a:r>
              <a:rPr lang="en-US" altLang="zh-CN" sz="14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 </a:t>
            </a:r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encrypted volume</a:t>
            </a:r>
            <a:endParaRPr lang="zh-CN" altLang="en-US" sz="1400" b="1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TextBox 6">
            <a:extLst>
              <a:ext uri="{FF2B5EF4-FFF2-40B4-BE49-F238E27FC236}">
                <a16:creationId xmlns:a16="http://schemas.microsoft.com/office/drawing/2014/main" id="{7AD87A31-C11F-8525-579A-3E9049DD35BE}"/>
              </a:ext>
            </a:extLst>
          </p:cNvPr>
          <p:cNvSpPr txBox="1"/>
          <p:nvPr/>
        </p:nvSpPr>
        <p:spPr>
          <a:xfrm>
            <a:off x="3876717" y="5701727"/>
            <a:ext cx="1367721" cy="384711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Download</a:t>
            </a:r>
            <a:endParaRPr lang="en-US" sz="1733" b="1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3" name="TextBox 6">
            <a:extLst>
              <a:ext uri="{FF2B5EF4-FFF2-40B4-BE49-F238E27FC236}">
                <a16:creationId xmlns:a16="http://schemas.microsoft.com/office/drawing/2014/main" id="{B1D7575B-6740-761E-976F-091884E5C890}"/>
              </a:ext>
            </a:extLst>
          </p:cNvPr>
          <p:cNvSpPr txBox="1"/>
          <p:nvPr/>
        </p:nvSpPr>
        <p:spPr>
          <a:xfrm>
            <a:off x="2437451" y="5700043"/>
            <a:ext cx="1234371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Upload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84F2980A-D710-90FF-E6FE-4AF84B8C840F}"/>
              </a:ext>
            </a:extLst>
          </p:cNvPr>
          <p:cNvSpPr txBox="1"/>
          <p:nvPr/>
        </p:nvSpPr>
        <p:spPr>
          <a:xfrm rot="16200000">
            <a:off x="633767" y="5260283"/>
            <a:ext cx="85551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(MB/s)</a:t>
            </a:r>
            <a:endParaRPr lang="zh-TW" altLang="en-US" sz="133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C83FD710-8EDE-D457-38C4-E233075321A7}"/>
              </a:ext>
            </a:extLst>
          </p:cNvPr>
          <p:cNvSpPr txBox="1"/>
          <p:nvPr/>
        </p:nvSpPr>
        <p:spPr>
          <a:xfrm>
            <a:off x="8532632" y="5707378"/>
            <a:ext cx="1339146" cy="384711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Download</a:t>
            </a:r>
            <a:endParaRPr lang="en-US" sz="1733" b="1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TextBox 6">
            <a:extLst>
              <a:ext uri="{FF2B5EF4-FFF2-40B4-BE49-F238E27FC236}">
                <a16:creationId xmlns:a16="http://schemas.microsoft.com/office/drawing/2014/main" id="{FC0A1F76-2398-4C96-670B-A8B3A7E8F350}"/>
              </a:ext>
            </a:extLst>
          </p:cNvPr>
          <p:cNvSpPr txBox="1"/>
          <p:nvPr/>
        </p:nvSpPr>
        <p:spPr>
          <a:xfrm>
            <a:off x="7090925" y="5696921"/>
            <a:ext cx="1234371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Upload</a:t>
            </a:r>
            <a:endParaRPr lang="en-US" altLang="zh-TW" sz="1733" b="1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5CB5BA09-4103-65A8-F860-98478ACF4DB4}"/>
              </a:ext>
            </a:extLst>
          </p:cNvPr>
          <p:cNvSpPr/>
          <p:nvPr/>
        </p:nvSpPr>
        <p:spPr>
          <a:xfrm>
            <a:off x="1392943" y="5482008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9EE15816-8BDE-FF4A-9EA6-7AD22FB2BFAE}"/>
              </a:ext>
            </a:extLst>
          </p:cNvPr>
          <p:cNvSpPr/>
          <p:nvPr/>
        </p:nvSpPr>
        <p:spPr>
          <a:xfrm>
            <a:off x="1224135" y="5062326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100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B15D1BBA-B79C-2C34-2F35-31E705290BAE}"/>
              </a:ext>
            </a:extLst>
          </p:cNvPr>
          <p:cNvSpPr/>
          <p:nvPr/>
        </p:nvSpPr>
        <p:spPr>
          <a:xfrm>
            <a:off x="1224135" y="4642645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200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F3D05AB-EA78-C81C-1051-DED3E9E06312}"/>
              </a:ext>
            </a:extLst>
          </p:cNvPr>
          <p:cNvSpPr/>
          <p:nvPr/>
        </p:nvSpPr>
        <p:spPr>
          <a:xfrm>
            <a:off x="1224135" y="4222962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300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1EB0F407-FAB9-664C-DBD6-7065C03BE55C}"/>
              </a:ext>
            </a:extLst>
          </p:cNvPr>
          <p:cNvSpPr/>
          <p:nvPr/>
        </p:nvSpPr>
        <p:spPr>
          <a:xfrm>
            <a:off x="1224135" y="3803281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400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9EB38F5A-A2B5-762A-1CF8-E04DFDAC381E}"/>
              </a:ext>
            </a:extLst>
          </p:cNvPr>
          <p:cNvSpPr/>
          <p:nvPr/>
        </p:nvSpPr>
        <p:spPr>
          <a:xfrm>
            <a:off x="1208202" y="3383598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500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4" name="Shape 80">
            <a:extLst>
              <a:ext uri="{FF2B5EF4-FFF2-40B4-BE49-F238E27FC236}">
                <a16:creationId xmlns:a16="http://schemas.microsoft.com/office/drawing/2014/main" id="{5EC4CE5B-7FE7-12B3-27F7-CF0748153410}"/>
              </a:ext>
            </a:extLst>
          </p:cNvPr>
          <p:cNvSpPr/>
          <p:nvPr/>
        </p:nvSpPr>
        <p:spPr>
          <a:xfrm>
            <a:off x="4177266" y="3139748"/>
            <a:ext cx="658465" cy="2503913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253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5" name="Shape 79">
            <a:extLst>
              <a:ext uri="{FF2B5EF4-FFF2-40B4-BE49-F238E27FC236}">
                <a16:creationId xmlns:a16="http://schemas.microsoft.com/office/drawing/2014/main" id="{1BECD0F5-16D2-C149-24D4-51A69CF803A4}"/>
              </a:ext>
            </a:extLst>
          </p:cNvPr>
          <p:cNvSpPr/>
          <p:nvPr/>
        </p:nvSpPr>
        <p:spPr>
          <a:xfrm>
            <a:off x="7358875" y="3283120"/>
            <a:ext cx="672362" cy="2354883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253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6" name="TextBox 20">
            <a:extLst>
              <a:ext uri="{FF2B5EF4-FFF2-40B4-BE49-F238E27FC236}">
                <a16:creationId xmlns:a16="http://schemas.microsoft.com/office/drawing/2014/main" id="{917177E6-F7FB-6ED9-8490-86FC9D9C9933}"/>
              </a:ext>
            </a:extLst>
          </p:cNvPr>
          <p:cNvSpPr txBox="1"/>
          <p:nvPr/>
        </p:nvSpPr>
        <p:spPr>
          <a:xfrm>
            <a:off x="2719190" y="3134751"/>
            <a:ext cx="66485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576</a:t>
            </a:r>
          </a:p>
        </p:txBody>
      </p:sp>
      <p:sp>
        <p:nvSpPr>
          <p:cNvPr id="87" name="TextBox 20">
            <a:extLst>
              <a:ext uri="{FF2B5EF4-FFF2-40B4-BE49-F238E27FC236}">
                <a16:creationId xmlns:a16="http://schemas.microsoft.com/office/drawing/2014/main" id="{22DA0132-AC26-C9D1-C772-D7BCF8697A7F}"/>
              </a:ext>
            </a:extLst>
          </p:cNvPr>
          <p:cNvSpPr txBox="1"/>
          <p:nvPr/>
        </p:nvSpPr>
        <p:spPr>
          <a:xfrm>
            <a:off x="4179395" y="3090019"/>
            <a:ext cx="66485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578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8" name="Shape 80">
            <a:extLst>
              <a:ext uri="{FF2B5EF4-FFF2-40B4-BE49-F238E27FC236}">
                <a16:creationId xmlns:a16="http://schemas.microsoft.com/office/drawing/2014/main" id="{19F4F4B8-98EF-304C-59EB-904A5532BEC1}"/>
              </a:ext>
            </a:extLst>
          </p:cNvPr>
          <p:cNvSpPr/>
          <p:nvPr/>
        </p:nvSpPr>
        <p:spPr>
          <a:xfrm>
            <a:off x="8830110" y="3143050"/>
            <a:ext cx="667990" cy="2507530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253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0" name="TextBox 20">
            <a:extLst>
              <a:ext uri="{FF2B5EF4-FFF2-40B4-BE49-F238E27FC236}">
                <a16:creationId xmlns:a16="http://schemas.microsoft.com/office/drawing/2014/main" id="{00E5F1D2-E437-A695-3830-9AA893C8F890}"/>
              </a:ext>
            </a:extLst>
          </p:cNvPr>
          <p:cNvSpPr txBox="1"/>
          <p:nvPr/>
        </p:nvSpPr>
        <p:spPr>
          <a:xfrm>
            <a:off x="7357866" y="3278062"/>
            <a:ext cx="66485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558</a:t>
            </a:r>
          </a:p>
        </p:txBody>
      </p:sp>
      <p:sp>
        <p:nvSpPr>
          <p:cNvPr id="91" name="TextBox 20">
            <a:extLst>
              <a:ext uri="{FF2B5EF4-FFF2-40B4-BE49-F238E27FC236}">
                <a16:creationId xmlns:a16="http://schemas.microsoft.com/office/drawing/2014/main" id="{E0D06483-4F46-B7FA-A6D0-84DCA1E1C936}"/>
              </a:ext>
            </a:extLst>
          </p:cNvPr>
          <p:cNvSpPr txBox="1"/>
          <p:nvPr/>
        </p:nvSpPr>
        <p:spPr>
          <a:xfrm>
            <a:off x="8826918" y="3132110"/>
            <a:ext cx="66485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578</a:t>
            </a:r>
          </a:p>
        </p:txBody>
      </p:sp>
      <p:sp>
        <p:nvSpPr>
          <p:cNvPr id="93" name="Rectangle 2">
            <a:extLst>
              <a:ext uri="{FF2B5EF4-FFF2-40B4-BE49-F238E27FC236}">
                <a16:creationId xmlns:a16="http://schemas.microsoft.com/office/drawing/2014/main" id="{100CC4F1-2ABA-83CA-5599-238C97F2C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8795" y="6117939"/>
            <a:ext cx="3837108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en" altLang="zh-TW" sz="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Tested in QNAP Labs. Figures may vary by environment.</a:t>
            </a: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05C67116-AF6B-E29C-8BBD-40B8466AA3BB}"/>
              </a:ext>
            </a:extLst>
          </p:cNvPr>
          <p:cNvSpPr/>
          <p:nvPr/>
        </p:nvSpPr>
        <p:spPr>
          <a:xfrm>
            <a:off x="1208202" y="2898164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600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B049D53-C78F-560A-CE5D-02FE801F0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549" y="5985599"/>
            <a:ext cx="4925526" cy="49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Environment:</a:t>
            </a:r>
            <a:b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</a:b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</a:t>
            </a:r>
            <a:r>
              <a:rPr lang="en-US" altLang="en-US" sz="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| 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TS-453E, QTS 5.0, 4 x Samsung 860 Pro 512GB, RAID 5, thick volume</a:t>
            </a:r>
          </a:p>
          <a:p>
            <a:r>
              <a:rPr lang="en" altLang="zh-TW" sz="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 | 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Windows Server 2016 Standard</a:t>
            </a:r>
            <a:r>
              <a:rPr lang="en" altLang="zh-TW" sz="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, Intel Core i7-6700 3.4 GHz, 64GB RAM</a:t>
            </a:r>
            <a:endParaRPr lang="en" sz="8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270547"/>
      </p:ext>
    </p:extLst>
  </p:cSld>
  <p:clrMapOvr>
    <a:masterClrMapping/>
  </p:clrMapOvr>
  <p:transition spd="med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 hidden="1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446144" y="1483517"/>
            <a:ext cx="6372727" cy="9387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5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TS-253E / TS-453E</a:t>
            </a:r>
            <a:endParaRPr lang="zh-TW" altLang="en-US" sz="55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DA45813A-D35A-92FE-C8A4-F524B4540CD3}"/>
              </a:ext>
            </a:extLst>
          </p:cNvPr>
          <p:cNvGrpSpPr/>
          <p:nvPr/>
        </p:nvGrpSpPr>
        <p:grpSpPr>
          <a:xfrm>
            <a:off x="239895" y="4285795"/>
            <a:ext cx="6643791" cy="2313586"/>
            <a:chOff x="239895" y="4285795"/>
            <a:chExt cx="6643791" cy="2313586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69737EA6-8668-455E-870B-6BB9336E7DEA}"/>
                </a:ext>
              </a:extLst>
            </p:cNvPr>
            <p:cNvSpPr txBox="1"/>
            <p:nvPr/>
          </p:nvSpPr>
          <p:spPr>
            <a:xfrm>
              <a:off x="3770616" y="6124319"/>
              <a:ext cx="31130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Andy Chuang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895" y="4655128"/>
              <a:ext cx="3110252" cy="1944253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5329" y="4655127"/>
              <a:ext cx="3110252" cy="1944253"/>
            </a:xfrm>
            <a:prstGeom prst="rect">
              <a:avLst/>
            </a:prstGeom>
          </p:spPr>
        </p:pic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C56526E8-A287-4872-AD27-3F4A118DBCD7}"/>
                </a:ext>
              </a:extLst>
            </p:cNvPr>
            <p:cNvSpPr txBox="1"/>
            <p:nvPr/>
          </p:nvSpPr>
          <p:spPr>
            <a:xfrm>
              <a:off x="1227694" y="4285795"/>
              <a:ext cx="1555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TS-253E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C56526E8-A287-4872-AD27-3F4A118DBCD7}"/>
                </a:ext>
              </a:extLst>
            </p:cNvPr>
            <p:cNvSpPr txBox="1"/>
            <p:nvPr/>
          </p:nvSpPr>
          <p:spPr>
            <a:xfrm>
              <a:off x="3113128" y="4340264"/>
              <a:ext cx="1555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TS-453E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4D4450AD-680A-4845-8089-AE7921CD5D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144" y="443084"/>
            <a:ext cx="1348877" cy="24292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1470811" y="4905059"/>
            <a:ext cx="357468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000" spc="6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Live Demo</a:t>
            </a:r>
          </a:p>
        </p:txBody>
      </p:sp>
    </p:spTree>
    <p:extLst>
      <p:ext uri="{BB962C8B-B14F-4D97-AF65-F5344CB8AC3E}">
        <p14:creationId xmlns:p14="http://schemas.microsoft.com/office/powerpoint/2010/main" val="3452594365"/>
      </p:ext>
    </p:extLst>
  </p:cSld>
  <p:clrMapOvr>
    <a:masterClrMapping/>
  </p:clrMapOvr>
  <p:transition spd="med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 hidden="1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446144" y="1483517"/>
            <a:ext cx="6372727" cy="9387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5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TS-253E / TS-453E</a:t>
            </a:r>
            <a:endParaRPr lang="zh-TW" altLang="en-US" sz="55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DA45813A-D35A-92FE-C8A4-F524B4540CD3}"/>
              </a:ext>
            </a:extLst>
          </p:cNvPr>
          <p:cNvGrpSpPr/>
          <p:nvPr/>
        </p:nvGrpSpPr>
        <p:grpSpPr>
          <a:xfrm>
            <a:off x="239895" y="4285795"/>
            <a:ext cx="6643791" cy="2313586"/>
            <a:chOff x="239895" y="4285795"/>
            <a:chExt cx="6643791" cy="2313586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69737EA6-8668-455E-870B-6BB9336E7DEA}"/>
                </a:ext>
              </a:extLst>
            </p:cNvPr>
            <p:cNvSpPr txBox="1"/>
            <p:nvPr/>
          </p:nvSpPr>
          <p:spPr>
            <a:xfrm>
              <a:off x="3770616" y="6124319"/>
              <a:ext cx="31130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Andy Chuang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895" y="4655128"/>
              <a:ext cx="3110252" cy="1944253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5329" y="4655127"/>
              <a:ext cx="3110252" cy="1944253"/>
            </a:xfrm>
            <a:prstGeom prst="rect">
              <a:avLst/>
            </a:prstGeom>
          </p:spPr>
        </p:pic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C56526E8-A287-4872-AD27-3F4A118DBCD7}"/>
                </a:ext>
              </a:extLst>
            </p:cNvPr>
            <p:cNvSpPr txBox="1"/>
            <p:nvPr/>
          </p:nvSpPr>
          <p:spPr>
            <a:xfrm>
              <a:off x="1227694" y="4285795"/>
              <a:ext cx="1555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TS-253E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C56526E8-A287-4872-AD27-3F4A118DBCD7}"/>
                </a:ext>
              </a:extLst>
            </p:cNvPr>
            <p:cNvSpPr txBox="1"/>
            <p:nvPr/>
          </p:nvSpPr>
          <p:spPr>
            <a:xfrm>
              <a:off x="3113128" y="4340264"/>
              <a:ext cx="1555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TS-453E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4D4450AD-680A-4845-8089-AE7921CD5D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144" y="443084"/>
            <a:ext cx="1348877" cy="24292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1470811" y="4905059"/>
            <a:ext cx="3574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spc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軟體介紹</a:t>
            </a:r>
          </a:p>
        </p:txBody>
      </p:sp>
    </p:spTree>
    <p:extLst>
      <p:ext uri="{BB962C8B-B14F-4D97-AF65-F5344CB8AC3E}">
        <p14:creationId xmlns:p14="http://schemas.microsoft.com/office/powerpoint/2010/main" val="672742337"/>
      </p:ext>
    </p:extLst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2176B5-BBB2-7D3B-9B30-E57C4A1E0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後疫情加速企業轉型，永續與維運將是關鍵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0FCD73E-0358-8145-858D-05B21F8AB7D5}"/>
              </a:ext>
            </a:extLst>
          </p:cNvPr>
          <p:cNvSpPr txBox="1"/>
          <p:nvPr/>
        </p:nvSpPr>
        <p:spPr>
          <a:xfrm>
            <a:off x="603956" y="2095135"/>
            <a:ext cx="8556977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b="1">
                <a:solidFill>
                  <a:srgbClr val="2A2A2A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「今年是全球企業資訊長布局未來的一年。」</a:t>
            </a:r>
            <a:endParaRPr lang="en-US" altLang="zh-TW" sz="2800" b="1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                                   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顧能研究部門副總裁樂弗拉克（John-David Lovelock）表示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329A9C3-142D-6B0F-C1F9-2E56668057D9}"/>
              </a:ext>
            </a:extLst>
          </p:cNvPr>
          <p:cNvSpPr txBox="1"/>
          <p:nvPr/>
        </p:nvSpPr>
        <p:spPr>
          <a:xfrm>
            <a:off x="738483" y="3273820"/>
            <a:ext cx="5038606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zh-TW" altLang="en-US">
                <a:solidFill>
                  <a:srgbClr val="232A3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近年受疫情影響，工作模式越趨多元與彈性，許多企業也開始思考如何讓 </a:t>
            </a:r>
            <a:r>
              <a:rPr lang="en-US" altLang="zh-TW">
                <a:solidFill>
                  <a:srgbClr val="232A3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IT </a:t>
            </a:r>
            <a:r>
              <a:rPr lang="en-US" altLang="zh-TW" err="1">
                <a:solidFill>
                  <a:srgbClr val="232A3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資產更靈活</a:t>
            </a:r>
            <a:r>
              <a:rPr lang="zh-TW" altLang="en-US">
                <a:solidFill>
                  <a:srgbClr val="232A3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，克服時間、地點等限制進行彈性配置。</a:t>
            </a:r>
            <a:endParaRPr lang="zh-TW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 panose="020F0502020204030204"/>
              <a:sym typeface="Arial" panose="020B0604020202020204" pitchFamily="34" charset="0"/>
            </a:endParaRPr>
          </a:p>
          <a:p>
            <a:pPr algn="just"/>
            <a:r>
              <a:rPr lang="zh-TW" altLang="en-US">
                <a:solidFill>
                  <a:srgbClr val="232A3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TS-253E / TS-453E 可穩定供貨至 2029 年，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提供中小企業用戶能依照階段性需求做彈性佈署，在初期建置以及未來分公司多點擴充時，不須擔心原有 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 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因 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CPU </a:t>
            </a:r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停產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而缺貨，也不須驗證新的硬體平台，是針對長期專案需求的首選。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algn="just"/>
            <a:endParaRPr lang="zh-TW" altLang="en-US">
              <a:solidFill>
                <a:srgbClr val="232A3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" name="圖片 7" descr="一張含有 文字, 黑色, 室內, 電子用品 的圖片&#10;&#10;自動產生的描述">
            <a:extLst>
              <a:ext uri="{FF2B5EF4-FFF2-40B4-BE49-F238E27FC236}">
                <a16:creationId xmlns:a16="http://schemas.microsoft.com/office/drawing/2014/main" id="{5DD17E07-45D7-CCF2-30D5-7AA238BAF6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012" y="3276991"/>
            <a:ext cx="5151778" cy="3215883"/>
          </a:xfrm>
          <a:prstGeom prst="rect">
            <a:avLst/>
          </a:prstGeom>
        </p:spPr>
      </p:pic>
      <p:pic>
        <p:nvPicPr>
          <p:cNvPr id="10" name="圖片 9" descr="一張含有 文字, 室內, 電子用品, 黑色 的圖片&#10;&#10;自動產生的描述">
            <a:extLst>
              <a:ext uri="{FF2B5EF4-FFF2-40B4-BE49-F238E27FC236}">
                <a16:creationId xmlns:a16="http://schemas.microsoft.com/office/drawing/2014/main" id="{DE1DB254-63E2-E914-E135-7DD2EE8F60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8878" y="3276991"/>
            <a:ext cx="5151778" cy="3215884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504F77C2-8CFC-AFB3-79E1-D536FB0DED29}"/>
              </a:ext>
            </a:extLst>
          </p:cNvPr>
          <p:cNvSpPr txBox="1"/>
          <p:nvPr/>
        </p:nvSpPr>
        <p:spPr>
          <a:xfrm>
            <a:off x="7076631" y="6306785"/>
            <a:ext cx="267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TS-253E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4CA6030-04CD-4D96-0CF7-8F2D587B141E}"/>
              </a:ext>
            </a:extLst>
          </p:cNvPr>
          <p:cNvSpPr txBox="1"/>
          <p:nvPr/>
        </p:nvSpPr>
        <p:spPr>
          <a:xfrm>
            <a:off x="9705075" y="6305417"/>
            <a:ext cx="267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TS-453E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8D6B0AD-A9F5-E4F5-FD1B-A834771DA2E7}"/>
              </a:ext>
            </a:extLst>
          </p:cNvPr>
          <p:cNvSpPr txBox="1"/>
          <p:nvPr/>
        </p:nvSpPr>
        <p:spPr>
          <a:xfrm>
            <a:off x="738481" y="5719932"/>
            <a:ext cx="554660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資料來源：</a:t>
            </a:r>
            <a:r>
              <a:rPr 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今年全球IT支出 估達4.5兆美元</a:t>
            </a:r>
            <a:r>
              <a:rPr lang="zh-TW" sz="12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 - </a:t>
            </a:r>
            <a:r>
              <a:rPr lang="zh-TW" altLang="en-US" sz="12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工商時報 (</a:t>
            </a:r>
            <a:r>
              <a:rPr lang="zh-TW" sz="1200"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https://reurl.cc/M0EO2K</a:t>
            </a:r>
            <a:r>
              <a:rPr lang="zh-TW" sz="12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)</a:t>
            </a:r>
            <a:r>
              <a:rPr lang="zh-TW" altLang="en-US" sz="12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45729630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0;p19">
            <a:extLst>
              <a:ext uri="{FF2B5EF4-FFF2-40B4-BE49-F238E27FC236}">
                <a16:creationId xmlns:a16="http://schemas.microsoft.com/office/drawing/2014/main" id="{EA7FE8BD-5835-4E43-BB95-068793FFEC4E}"/>
              </a:ext>
            </a:extLst>
          </p:cNvPr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75" y="2000213"/>
            <a:ext cx="6625810" cy="3649816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74700" dist="381000" dir="8100000" algn="tr" rotWithShape="0">
              <a:srgbClr val="09000C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CD4B0B3-8B4C-419A-B8BC-93C5949D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搭載最新 </a:t>
            </a:r>
            <a:r>
              <a:rPr lang="en" altLang="zh-TW">
                <a:latin typeface="Arial" panose="020B0604020202020204" pitchFamily="34" charset="0"/>
                <a:sym typeface="Arial" panose="020B0604020202020204" pitchFamily="34" charset="0"/>
              </a:rPr>
              <a:t>QTS 5.0 NAS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作業系統</a:t>
            </a:r>
          </a:p>
        </p:txBody>
      </p:sp>
      <p:sp>
        <p:nvSpPr>
          <p:cNvPr id="10" name="Google Shape;70;p15"/>
          <p:cNvSpPr txBox="1">
            <a:spLocks/>
          </p:cNvSpPr>
          <p:nvPr/>
        </p:nvSpPr>
        <p:spPr>
          <a:xfrm>
            <a:off x="7591620" y="2255738"/>
            <a:ext cx="4186494" cy="327074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  <a:buClr>
                <a:srgbClr val="36ADA8"/>
              </a:buClr>
              <a:buSzPct val="100000"/>
            </a:pPr>
            <a:r>
              <a:rPr lang="zh-TW" altLang="en-US" sz="18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配備 </a:t>
            </a:r>
            <a:r>
              <a:rPr lang="en" sz="18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Kernel 5.10 LTS </a:t>
            </a:r>
            <a:r>
              <a:rPr lang="zh-TW" altLang="en-US" sz="18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強化資安</a:t>
            </a:r>
            <a:endParaRPr lang="en-US" altLang="zh-TW" sz="180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36ADA8"/>
              </a:buClr>
              <a:buSzPct val="100000"/>
              <a:buNone/>
            </a:pPr>
            <a:endParaRPr lang="zh-TW" altLang="en-US" sz="180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buClr>
                <a:srgbClr val="36ADA8"/>
              </a:buClr>
              <a:buSzPct val="100000"/>
            </a:pPr>
            <a:r>
              <a:rPr lang="zh-TW" altLang="en-US" sz="18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優化 </a:t>
            </a:r>
            <a:r>
              <a:rPr lang="en" sz="18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 UI</a:t>
            </a:r>
            <a:r>
              <a:rPr lang="en" altLang="zh-TW" sz="18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zh-TW" altLang="en-US" sz="18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管理操作</a:t>
            </a:r>
          </a:p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36ADA8"/>
              </a:buClr>
              <a:buSzPct val="100000"/>
              <a:buNone/>
            </a:pPr>
            <a:endParaRPr lang="zh-TW" altLang="en-US" sz="180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buClr>
                <a:srgbClr val="36ADA8"/>
              </a:buClr>
              <a:buSzPct val="100000"/>
            </a:pPr>
            <a:r>
              <a:rPr lang="zh-TW" altLang="en-US" sz="18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提升 </a:t>
            </a:r>
            <a:r>
              <a:rPr lang="en" sz="180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NVMe</a:t>
            </a:r>
            <a:r>
              <a:rPr lang="en" sz="18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SSD</a:t>
            </a:r>
            <a:r>
              <a:rPr lang="en" altLang="zh-TW" sz="18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zh-TW" altLang="en-US" sz="18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快取效能</a:t>
            </a:r>
          </a:p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36ADA8"/>
              </a:buClr>
              <a:buSzPct val="100000"/>
              <a:buNone/>
            </a:pPr>
            <a:endParaRPr lang="zh-TW" altLang="en-US" sz="180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buClr>
                <a:srgbClr val="36ADA8"/>
              </a:buClr>
              <a:buSzPct val="100000"/>
            </a:pPr>
            <a:r>
              <a:rPr lang="zh-TW" altLang="en-US" sz="18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更快速的 </a:t>
            </a:r>
            <a:r>
              <a:rPr lang="en" sz="180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WireGuard</a:t>
            </a:r>
            <a:r>
              <a:rPr lang="en" sz="18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VPN </a:t>
            </a:r>
            <a:r>
              <a:rPr lang="zh-TW" altLang="en-US" sz="18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服務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E429FF2-628B-4D54-9F69-31CDB8746CB4}"/>
              </a:ext>
            </a:extLst>
          </p:cNvPr>
          <p:cNvGrpSpPr/>
          <p:nvPr/>
        </p:nvGrpSpPr>
        <p:grpSpPr>
          <a:xfrm>
            <a:off x="2615534" y="2793381"/>
            <a:ext cx="4773597" cy="4672672"/>
            <a:chOff x="3982605" y="399251"/>
            <a:chExt cx="5261748" cy="5150501"/>
          </a:xfrm>
        </p:grpSpPr>
        <p:sp>
          <p:nvSpPr>
            <p:cNvPr id="8" name="矩形: 圓角 11">
              <a:extLst>
                <a:ext uri="{FF2B5EF4-FFF2-40B4-BE49-F238E27FC236}">
                  <a16:creationId xmlns:a16="http://schemas.microsoft.com/office/drawing/2014/main" id="{B4020C4E-DEE9-4062-95C7-DDFD0B049557}"/>
                </a:ext>
              </a:extLst>
            </p:cNvPr>
            <p:cNvSpPr/>
            <p:nvPr/>
          </p:nvSpPr>
          <p:spPr>
            <a:xfrm>
              <a:off x="4238514" y="1090246"/>
              <a:ext cx="2468879" cy="3659110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rgbClr val="1F2127">
                    <a:alpha val="56000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50800" dir="5400000" algn="ctr" rotWithShape="0">
                <a:srgbClr val="000000">
                  <a:alpha val="43137"/>
                </a:srgbClr>
              </a:outerShdw>
              <a:softEdge rad="330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" name="矩形: 圓角 10">
              <a:extLst>
                <a:ext uri="{FF2B5EF4-FFF2-40B4-BE49-F238E27FC236}">
                  <a16:creationId xmlns:a16="http://schemas.microsoft.com/office/drawing/2014/main" id="{EABE08E8-7587-4A32-9DC8-E26D119113E2}"/>
                </a:ext>
              </a:extLst>
            </p:cNvPr>
            <p:cNvSpPr/>
            <p:nvPr/>
          </p:nvSpPr>
          <p:spPr>
            <a:xfrm>
              <a:off x="6675119" y="399251"/>
              <a:ext cx="2569234" cy="5150501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rgbClr val="1F2127">
                    <a:alpha val="56000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50800" dir="5400000" algn="ctr" rotWithShape="0">
                <a:srgbClr val="000000">
                  <a:alpha val="43137"/>
                </a:srgbClr>
              </a:outerShdw>
              <a:softEdge rad="457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1" name="Google Shape;115;p21"/>
            <p:cNvPicPr preferRelativeResize="0"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6911" y="773868"/>
              <a:ext cx="2247830" cy="4539251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74700" dist="381000" dir="8100000" algn="tr" rotWithShape="0">
                <a:srgbClr val="09000C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12" name="Google Shape;116;p21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3982605" y="1729044"/>
              <a:ext cx="2423284" cy="2970041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74700" dist="381000" dir="8100000" algn="tr" rotWithShape="0">
                <a:srgbClr val="09000C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831282553"/>
      </p:ext>
    </p:extLst>
  </p:cSld>
  <p:clrMapOvr>
    <a:masterClrMapping/>
  </p:clrMapOvr>
  <p:transition spd="med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FD03DD-19D6-080C-681C-49CBE01A6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微軟正黑體"/>
                <a:ea typeface="微軟正黑體"/>
              </a:rPr>
              <a:t>強大效能、彈性選用雙</a:t>
            </a:r>
            <a:r>
              <a:rPr lang="en-US" dirty="0">
                <a:latin typeface="微軟正黑體"/>
                <a:ea typeface="微軟正黑體"/>
              </a:rPr>
              <a:t> O.S. </a:t>
            </a:r>
            <a:r>
              <a:rPr lang="en-US" dirty="0" err="1">
                <a:latin typeface="微軟正黑體"/>
                <a:ea typeface="微軟正黑體"/>
              </a:rPr>
              <a:t>系統</a:t>
            </a:r>
            <a:br>
              <a:rPr lang="en-US" dirty="0">
                <a:latin typeface="微軟正黑體"/>
                <a:ea typeface="微軟正黑體"/>
              </a:rPr>
            </a:br>
            <a:r>
              <a:rPr lang="en-US" dirty="0" err="1">
                <a:latin typeface="微軟正黑體"/>
                <a:ea typeface="微軟正黑體"/>
              </a:rPr>
              <a:t>預載</a:t>
            </a:r>
            <a:r>
              <a:rPr lang="en-US" dirty="0">
                <a:latin typeface="微軟正黑體"/>
                <a:ea typeface="微軟正黑體"/>
              </a:rPr>
              <a:t> QTS </a:t>
            </a:r>
            <a:r>
              <a:rPr lang="en-US" dirty="0" err="1">
                <a:latin typeface="微軟正黑體"/>
                <a:ea typeface="微軟正黑體"/>
              </a:rPr>
              <a:t>或是採用</a:t>
            </a:r>
            <a:r>
              <a:rPr lang="en-US" dirty="0">
                <a:latin typeface="微軟正黑體"/>
                <a:ea typeface="微軟正黑體"/>
              </a:rPr>
              <a:t> ZFS </a:t>
            </a:r>
            <a:r>
              <a:rPr lang="en-US" dirty="0" err="1">
                <a:latin typeface="微軟正黑體"/>
                <a:ea typeface="微軟正黑體"/>
              </a:rPr>
              <a:t>架構的</a:t>
            </a:r>
            <a:r>
              <a:rPr lang="en-US" dirty="0">
                <a:latin typeface="微軟正黑體"/>
                <a:ea typeface="微軟正黑體"/>
              </a:rPr>
              <a:t> </a:t>
            </a:r>
            <a:r>
              <a:rPr lang="en-US" dirty="0" err="1">
                <a:latin typeface="微軟正黑體"/>
                <a:ea typeface="微軟正黑體"/>
              </a:rPr>
              <a:t>QuTS</a:t>
            </a:r>
            <a:r>
              <a:rPr lang="en-US" dirty="0">
                <a:latin typeface="微軟正黑體"/>
                <a:ea typeface="微軟正黑體"/>
              </a:rPr>
              <a:t> hero 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BC6CC11-6DCD-27BB-74DB-D235B25B75BF}"/>
              </a:ext>
            </a:extLst>
          </p:cNvPr>
          <p:cNvSpPr txBox="1"/>
          <p:nvPr/>
        </p:nvSpPr>
        <p:spPr>
          <a:xfrm>
            <a:off x="534161" y="1894668"/>
            <a:ext cx="11243953" cy="8723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/>
              <a:t>TS-253E/TS-453E </a:t>
            </a:r>
            <a:r>
              <a:rPr lang="en-US" altLang="zh-TW" dirty="0" err="1"/>
              <a:t>出貨搭載</a:t>
            </a:r>
            <a:r>
              <a:rPr lang="en-US" altLang="zh-TW" dirty="0"/>
              <a:t> QTS </a:t>
            </a:r>
            <a:r>
              <a:rPr lang="en-US" altLang="zh-TW" dirty="0" err="1"/>
              <a:t>作業系統，擁有強悍的資料傳輸效能及更精省的記憶體使用效率，並享有</a:t>
            </a:r>
            <a:r>
              <a:rPr lang="en-US" altLang="zh-TW" dirty="0"/>
              <a:t> </a:t>
            </a:r>
            <a:r>
              <a:rPr lang="en-US" altLang="zh-TW" dirty="0" err="1"/>
              <a:t>Qtier</a:t>
            </a:r>
            <a:r>
              <a:rPr lang="en-US" altLang="zh-TW" dirty="0"/>
              <a:t> </a:t>
            </a:r>
            <a:r>
              <a:rPr lang="en-US" altLang="zh-TW" dirty="0" err="1"/>
              <a:t>自動分層儲存功能。您亦可依需求更改為</a:t>
            </a:r>
            <a:r>
              <a:rPr lang="en-US" altLang="zh-TW" dirty="0"/>
              <a:t> </a:t>
            </a:r>
            <a:r>
              <a:rPr lang="en-US" altLang="zh-TW" dirty="0" err="1"/>
              <a:t>QuTS</a:t>
            </a:r>
            <a:r>
              <a:rPr lang="en-US" altLang="zh-TW" dirty="0"/>
              <a:t> hero </a:t>
            </a:r>
            <a:r>
              <a:rPr lang="en-US" altLang="zh-TW" dirty="0" err="1"/>
              <a:t>作業系統，提供獨特的資料完整度保護特性</a:t>
            </a:r>
            <a:r>
              <a:rPr lang="en-US" altLang="zh-TW" dirty="0"/>
              <a:t>。</a:t>
            </a:r>
          </a:p>
        </p:txBody>
      </p:sp>
      <p:sp>
        <p:nvSpPr>
          <p:cNvPr id="16" name="矩形: 圓角化同側角落 5">
            <a:extLst>
              <a:ext uri="{FF2B5EF4-FFF2-40B4-BE49-F238E27FC236}">
                <a16:creationId xmlns:a16="http://schemas.microsoft.com/office/drawing/2014/main" id="{108AB5DA-FF72-5CC7-77F7-7DD06E0B1647}"/>
              </a:ext>
            </a:extLst>
          </p:cNvPr>
          <p:cNvSpPr/>
          <p:nvPr/>
        </p:nvSpPr>
        <p:spPr>
          <a:xfrm>
            <a:off x="4073664" y="2829579"/>
            <a:ext cx="3928534" cy="287227"/>
          </a:xfrm>
          <a:prstGeom prst="round2SameRect">
            <a:avLst>
              <a:gd name="adj1" fmla="val 9935"/>
              <a:gd name="adj2" fmla="val 0"/>
            </a:avLst>
          </a:prstGeom>
          <a:solidFill>
            <a:srgbClr val="6D5EDB"/>
          </a:soli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18" name="矩形: 圓角化同側角落 14">
            <a:extLst>
              <a:ext uri="{FF2B5EF4-FFF2-40B4-BE49-F238E27FC236}">
                <a16:creationId xmlns:a16="http://schemas.microsoft.com/office/drawing/2014/main" id="{C18A95C0-DF5A-46A7-682D-B93104A24323}"/>
              </a:ext>
            </a:extLst>
          </p:cNvPr>
          <p:cNvSpPr/>
          <p:nvPr/>
        </p:nvSpPr>
        <p:spPr>
          <a:xfrm>
            <a:off x="8069930" y="2829579"/>
            <a:ext cx="3557695" cy="287227"/>
          </a:xfrm>
          <a:prstGeom prst="round2SameRect">
            <a:avLst>
              <a:gd name="adj1" fmla="val 9935"/>
              <a:gd name="adj2" fmla="val 0"/>
            </a:avLst>
          </a:prstGeom>
          <a:solidFill>
            <a:srgbClr val="33CCCC"/>
          </a:soli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5A44CFD8-A76B-EC0B-99A7-A48BCBF8E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143013"/>
              </p:ext>
            </p:extLst>
          </p:nvPr>
        </p:nvGraphicFramePr>
        <p:xfrm>
          <a:off x="595923" y="2842846"/>
          <a:ext cx="11026833" cy="3477241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499659">
                  <a:extLst>
                    <a:ext uri="{9D8B030D-6E8A-4147-A177-3AD203B41FA5}">
                      <a16:colId xmlns:a16="http://schemas.microsoft.com/office/drawing/2014/main" val="494235255"/>
                    </a:ext>
                  </a:extLst>
                </a:gridCol>
                <a:gridCol w="3990109">
                  <a:extLst>
                    <a:ext uri="{9D8B030D-6E8A-4147-A177-3AD203B41FA5}">
                      <a16:colId xmlns:a16="http://schemas.microsoft.com/office/drawing/2014/main" val="2412127287"/>
                    </a:ext>
                  </a:extLst>
                </a:gridCol>
                <a:gridCol w="3537065">
                  <a:extLst>
                    <a:ext uri="{9D8B030D-6E8A-4147-A177-3AD203B41FA5}">
                      <a16:colId xmlns:a16="http://schemas.microsoft.com/office/drawing/2014/main" val="3166380365"/>
                    </a:ext>
                  </a:extLst>
                </a:gridCol>
              </a:tblGrid>
              <a:tr h="214312">
                <a:tc>
                  <a:txBody>
                    <a:bodyPr/>
                    <a:lstStyle/>
                    <a:p>
                      <a:pPr algn="ctr" fontAlgn="ctr"/>
                      <a:endParaRPr lang="en-US" sz="1050" b="1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fontAlgn="ctr" latinLnBrk="0" hangingPunct="1"/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QuTS hero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fontAlgn="ctr" latinLnBrk="0" hangingPunct="1"/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QTS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4221720"/>
                  </a:ext>
                </a:extLst>
              </a:tr>
              <a:tr h="2337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檔案系統</a:t>
                      </a:r>
                      <a:endParaRPr lang="en-US" altLang="zh-TW" sz="1100" b="1" err="1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ZFS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Ext4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83670"/>
                  </a:ext>
                </a:extLst>
              </a:tr>
              <a:tr h="56977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快取功能</a:t>
                      </a:r>
                      <a:endParaRPr lang="en-US" altLang="zh-TW" sz="1100" b="1" baseline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0">
                          <a:effectLst/>
                          <a:latin typeface="+mn-lt"/>
                          <a:ea typeface="+mn-ea"/>
                          <a:cs typeface="+mn-ea"/>
                        </a:rPr>
                        <a:t>讀取快取</a:t>
                      </a:r>
                      <a:endParaRPr lang="en-US" altLang="zh-TW" sz="1050" b="0" err="1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5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讀</a:t>
                      </a:r>
                      <a:r>
                        <a:rPr lang="en-US" sz="105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Calibri"/>
                          <a:sym typeface="+mn-lt"/>
                        </a:rPr>
                        <a:t>/</a:t>
                      </a:r>
                      <a:r>
                        <a:rPr lang="en-US" sz="105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寫快取</a:t>
                      </a:r>
                      <a:br>
                        <a:rPr lang="en-US" sz="105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5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唯讀快取</a:t>
                      </a:r>
                      <a:br>
                        <a:rPr lang="en-US" sz="105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5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唯寫快取</a:t>
                      </a:r>
                      <a:endParaRPr lang="en-US" altLang="zh-TW" sz="1050" b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590307"/>
                  </a:ext>
                </a:extLst>
              </a:tr>
              <a:tr h="42368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100" b="1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在線資料壓縮</a:t>
                      </a:r>
                      <a:br>
                        <a:rPr lang="en-US" sz="1100" b="1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100" b="1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n-US" sz="1100" b="1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Calibri"/>
                          <a:sym typeface="+mn-lt"/>
                        </a:rPr>
                        <a:t>Inline Compression</a:t>
                      </a:r>
                      <a:r>
                        <a:rPr lang="en-US" sz="1100" b="1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n-US" sz="1100" b="1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50" b="0" i="0" u="none" strike="noStrike" baseline="0" noProof="0">
                          <a:solidFill>
                            <a:srgbClr val="6666FF"/>
                          </a:solidFill>
                          <a:effectLst/>
                          <a:latin typeface="Calibri"/>
                        </a:rPr>
                        <a:t>有</a:t>
                      </a:r>
                      <a:br>
                        <a:rPr lang="en-US" sz="1050" b="0" i="0" u="none" strike="noStrike" baseline="0" noProof="0">
                          <a:solidFill>
                            <a:srgbClr val="6666FF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50" b="0" i="0" u="none" strike="noStrike" baseline="0" noProof="0">
                          <a:solidFill>
                            <a:srgbClr val="6666FF"/>
                          </a:solidFill>
                          <a:effectLst/>
                          <a:latin typeface="Calibri"/>
                          <a:sym typeface="+mn-lt"/>
                        </a:rPr>
                        <a:t>(LZ4 </a:t>
                      </a:r>
                      <a:r>
                        <a:rPr lang="en-US" sz="1050" b="0" i="0" u="none" strike="noStrike" baseline="0" noProof="0">
                          <a:solidFill>
                            <a:srgbClr val="6666FF"/>
                          </a:solidFill>
                          <a:effectLst/>
                          <a:latin typeface="Calibri"/>
                        </a:rPr>
                        <a:t>壓縮，適合 </a:t>
                      </a:r>
                      <a:r>
                        <a:rPr lang="en-US" sz="1050" b="0" i="0" u="none" strike="noStrike" baseline="0" noProof="0">
                          <a:solidFill>
                            <a:srgbClr val="6666FF"/>
                          </a:solidFill>
                          <a:effectLst/>
                          <a:latin typeface="Calibri"/>
                          <a:sym typeface="+mn-lt"/>
                        </a:rPr>
                        <a:t>RAW </a:t>
                      </a:r>
                      <a:r>
                        <a:rPr lang="en-US" sz="1050" b="0" i="0" u="none" strike="noStrike" baseline="0" noProof="0">
                          <a:solidFill>
                            <a:srgbClr val="6666FF"/>
                          </a:solidFill>
                          <a:effectLst/>
                          <a:latin typeface="Calibri"/>
                        </a:rPr>
                        <a:t>檔、文件檔</a:t>
                      </a:r>
                      <a:r>
                        <a:rPr lang="en-US" sz="1050" b="0" i="0" u="none" strike="noStrike" baseline="0" noProof="0">
                          <a:solidFill>
                            <a:srgbClr val="6666FF"/>
                          </a:solidFill>
                          <a:effectLst/>
                          <a:latin typeface="Calibri"/>
                          <a:sym typeface="+mn-lt"/>
                        </a:rPr>
                        <a:t>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0">
                          <a:effectLst/>
                          <a:latin typeface="+mn-lt"/>
                          <a:ea typeface="+mn-ea"/>
                          <a:cs typeface="+mn-ea"/>
                        </a:rPr>
                        <a:t>無</a:t>
                      </a:r>
                      <a:endParaRPr lang="en-US" altLang="zh-TW" sz="1050" b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667223"/>
                  </a:ext>
                </a:extLst>
              </a:tr>
              <a:tr h="42368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100" b="1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在線重複資料刪除</a:t>
                      </a:r>
                      <a:br>
                        <a:rPr lang="en-US" sz="1100" b="1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100" b="1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n-US" sz="1100" b="1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Calibri"/>
                          <a:sym typeface="+mn-lt"/>
                        </a:rPr>
                        <a:t>Inline Deduplication</a:t>
                      </a:r>
                      <a:r>
                        <a:rPr lang="en-US" sz="1100" b="1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n-US" sz="1100" b="1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50" b="0" i="0" u="none" strike="noStrike" baseline="0" noProof="0">
                          <a:solidFill>
                            <a:srgbClr val="6666FF"/>
                          </a:solidFill>
                          <a:effectLst/>
                          <a:latin typeface="Calibri"/>
                        </a:rPr>
                        <a:t>有</a:t>
                      </a:r>
                      <a:br>
                        <a:rPr lang="en-US" sz="1050" b="0" i="0" u="none" strike="noStrike" baseline="0" noProof="0">
                          <a:solidFill>
                            <a:srgbClr val="6666FF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50" b="0" i="0" u="none" strike="noStrike" baseline="0" noProof="0">
                          <a:solidFill>
                            <a:srgbClr val="6666FF"/>
                          </a:solidFill>
                          <a:effectLst/>
                          <a:latin typeface="Calibri"/>
                          <a:sym typeface="+mn-lt"/>
                        </a:rPr>
                        <a:t>(</a:t>
                      </a:r>
                      <a:r>
                        <a:rPr lang="en-US" sz="1050" b="0" i="0" u="none" strike="noStrike" baseline="0" noProof="0">
                          <a:solidFill>
                            <a:srgbClr val="6666FF"/>
                          </a:solidFill>
                          <a:effectLst/>
                          <a:latin typeface="Calibri"/>
                        </a:rPr>
                        <a:t>需 </a:t>
                      </a:r>
                      <a:r>
                        <a:rPr lang="en-US" sz="1050" b="0" i="0" u="none" strike="noStrike" baseline="0" noProof="0">
                          <a:solidFill>
                            <a:srgbClr val="6666FF"/>
                          </a:solidFill>
                          <a:effectLst/>
                          <a:latin typeface="Calibri"/>
                          <a:sym typeface="+mn-lt"/>
                        </a:rPr>
                        <a:t>16 GB </a:t>
                      </a:r>
                      <a:r>
                        <a:rPr lang="en-US" sz="1050" b="0" i="0" u="none" strike="noStrike" baseline="0" noProof="0">
                          <a:solidFill>
                            <a:srgbClr val="6666FF"/>
                          </a:solidFill>
                          <a:effectLst/>
                          <a:latin typeface="Calibri"/>
                        </a:rPr>
                        <a:t>以上記憶體</a:t>
                      </a:r>
                      <a:r>
                        <a:rPr lang="en-US" sz="1050" b="0" i="0" u="none" strike="noStrike" baseline="0" noProof="0">
                          <a:solidFill>
                            <a:srgbClr val="6666FF"/>
                          </a:solidFill>
                          <a:effectLst/>
                          <a:latin typeface="Calibri"/>
                          <a:sym typeface="+mn-lt"/>
                        </a:rPr>
                        <a:t>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0">
                          <a:effectLst/>
                          <a:latin typeface="+mn-lt"/>
                          <a:ea typeface="+mn-ea"/>
                          <a:cs typeface="+mn-ea"/>
                        </a:rPr>
                        <a:t>無</a:t>
                      </a:r>
                      <a:endParaRPr lang="en-US" altLang="zh-TW" sz="1050" b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932897"/>
                  </a:ext>
                </a:extLst>
              </a:tr>
              <a:tr h="56977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baseline="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系統斷電保護</a:t>
                      </a:r>
                      <a:endParaRPr lang="en-US" altLang="zh-TW" sz="11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9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ZIL</a:t>
                      </a:r>
                      <a:br>
                        <a:rPr lang="en-US" sz="10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sz="10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Copy-on-Write</a:t>
                      </a:r>
                      <a:endParaRPr lang="en-US" altLang="zh-TW" sz="1050" b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9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0" dirty="0">
                          <a:effectLst/>
                          <a:latin typeface="+mn-lt"/>
                          <a:ea typeface="+mn-ea"/>
                          <a:cs typeface="+mn-ea"/>
                        </a:rPr>
                        <a:t>無</a:t>
                      </a:r>
                      <a:endParaRPr lang="en-US" altLang="zh-TW" sz="1050" b="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9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73913"/>
                  </a:ext>
                </a:extLst>
              </a:tr>
              <a:tr h="23375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權限管理</a:t>
                      </a:r>
                      <a:endParaRPr lang="en-US" altLang="zh-TW" sz="1100" b="1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Rich ACL (14 </a:t>
                      </a:r>
                      <a:r>
                        <a:rPr lang="zh-TW" altLang="en-US" sz="1050" b="0">
                          <a:effectLst/>
                          <a:latin typeface="+mn-lt"/>
                          <a:ea typeface="+mn-ea"/>
                          <a:cs typeface="+mn-ea"/>
                        </a:rPr>
                        <a:t>項</a:t>
                      </a:r>
                      <a:r>
                        <a:rPr lang="en-US" sz="10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1050" b="0" i="0" u="none" strike="noStrike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Posix ACL </a:t>
                      </a:r>
                      <a:r>
                        <a:rPr lang="fr-FR" sz="1050" b="0" i="0" u="none" strike="noStrike" baseline="0" noProof="0">
                          <a:solidFill>
                            <a:srgbClr val="000000"/>
                          </a:solidFill>
                          <a:latin typeface="Calibri"/>
                          <a:sym typeface="+mn-lt"/>
                        </a:rPr>
                        <a:t>(3</a:t>
                      </a:r>
                      <a:r>
                        <a:rPr lang="fr-FR" sz="1050" b="0" i="0" u="none" strike="noStrike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項</a:t>
                      </a:r>
                      <a:r>
                        <a:rPr lang="fr-FR" sz="1050" b="0" i="0" u="none" strike="noStrike" baseline="0" noProof="0">
                          <a:solidFill>
                            <a:srgbClr val="000000"/>
                          </a:solidFill>
                          <a:latin typeface="Calibri"/>
                          <a:sym typeface="+mn-lt"/>
                        </a:rPr>
                        <a:t>) + </a:t>
                      </a:r>
                      <a:r>
                        <a:rPr lang="fr-FR" sz="1050" b="0" i="0" u="none" strike="noStrike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少部分特殊權限</a:t>
                      </a:r>
                      <a:endParaRPr lang="zh-TW" sz="1050"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844128"/>
                  </a:ext>
                </a:extLst>
              </a:tr>
              <a:tr h="3506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WORM (Write Once, Read Many)</a:t>
                      </a:r>
                      <a:endParaRPr lang="en-US" altLang="zh-TW" sz="1100" b="1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0" kern="1200">
                          <a:solidFill>
                            <a:srgbClr val="6666FF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有</a:t>
                      </a:r>
                      <a:endParaRPr lang="en-US" altLang="zh-TW" sz="1050" b="0" kern="1200">
                        <a:solidFill>
                          <a:srgbClr val="6666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>
                          <a:latin typeface="+mn-lt"/>
                          <a:ea typeface="+mn-ea"/>
                          <a:cs typeface="+mn-ea"/>
                        </a:rPr>
                        <a:t>無</a:t>
                      </a:r>
                      <a:endParaRPr lang="en-US" altLang="zh-TW" sz="105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890637"/>
                  </a:ext>
                </a:extLst>
              </a:tr>
              <a:tr h="39446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資料安全性</a:t>
                      </a:r>
                      <a:endParaRPr lang="en-US" altLang="zh-TW" sz="1100" b="1" err="1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0">
                          <a:solidFill>
                            <a:srgbClr val="6666FF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較佳​</a:t>
                      </a:r>
                      <a:br>
                        <a:rPr lang="en-US" altLang="zh-TW" sz="1050" b="0">
                          <a:solidFill>
                            <a:srgbClr val="6666FF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altLang="zh-TW" sz="1050" b="0">
                          <a:solidFill>
                            <a:srgbClr val="6666FF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(Self-Healing &amp; Copy-on-Write)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dirty="0" err="1">
                          <a:latin typeface="+mn-lt"/>
                          <a:ea typeface="+mn-ea"/>
                          <a:cs typeface="+mn-ea"/>
                        </a:rPr>
                        <a:t>標準</a:t>
                      </a:r>
                      <a:endParaRPr lang="en-US" altLang="zh-TW" sz="105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811087"/>
                  </a:ext>
                </a:extLst>
              </a:tr>
            </a:tbl>
          </a:graphicData>
        </a:graphic>
      </p:graphicFrame>
      <p:grpSp>
        <p:nvGrpSpPr>
          <p:cNvPr id="24" name="群組 23">
            <a:extLst>
              <a:ext uri="{FF2B5EF4-FFF2-40B4-BE49-F238E27FC236}">
                <a16:creationId xmlns:a16="http://schemas.microsoft.com/office/drawing/2014/main" id="{3CD8F39A-EB31-2479-FE4A-1DCD8EBCAA71}"/>
              </a:ext>
            </a:extLst>
          </p:cNvPr>
          <p:cNvGrpSpPr/>
          <p:nvPr/>
        </p:nvGrpSpPr>
        <p:grpSpPr>
          <a:xfrm>
            <a:off x="3734458" y="3043571"/>
            <a:ext cx="4344816" cy="3449304"/>
            <a:chOff x="3902593" y="2694649"/>
            <a:chExt cx="4344816" cy="4077989"/>
          </a:xfrm>
        </p:grpSpPr>
        <p:pic>
          <p:nvPicPr>
            <p:cNvPr id="22" name="图片 57">
              <a:extLst>
                <a:ext uri="{FF2B5EF4-FFF2-40B4-BE49-F238E27FC236}">
                  <a16:creationId xmlns:a16="http://schemas.microsoft.com/office/drawing/2014/main" id="{90C09FEF-9340-18F4-89BB-AA76617F0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2058231" y="4539011"/>
              <a:ext cx="4031771" cy="343047"/>
            </a:xfrm>
            <a:prstGeom prst="rect">
              <a:avLst/>
            </a:prstGeom>
          </p:spPr>
        </p:pic>
        <p:pic>
          <p:nvPicPr>
            <p:cNvPr id="23" name="图片 57">
              <a:extLst>
                <a:ext uri="{FF2B5EF4-FFF2-40B4-BE49-F238E27FC236}">
                  <a16:creationId xmlns:a16="http://schemas.microsoft.com/office/drawing/2014/main" id="{3CD807C3-1A55-2CE7-39A6-61305EFA0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6060000" y="4585229"/>
              <a:ext cx="4031771" cy="343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2120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>
            <a:extLst>
              <a:ext uri="{FF2B5EF4-FFF2-40B4-BE49-F238E27FC236}">
                <a16:creationId xmlns:a16="http://schemas.microsoft.com/office/drawing/2014/main" id="{47AFB9A2-6955-7345-7587-3822052A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微軟正黑體"/>
                <a:ea typeface="微軟正黑體"/>
              </a:rPr>
              <a:t>WORM </a:t>
            </a:r>
            <a:r>
              <a:rPr lang="en-US" altLang="zh-TW">
                <a:latin typeface="微軟正黑體"/>
                <a:ea typeface="微軟正黑體"/>
              </a:rPr>
              <a:t>(一次寫入，多次讀取)</a:t>
            </a:r>
            <a:r>
              <a:rPr lang="en-US" altLang="zh-TW" dirty="0">
                <a:latin typeface="微軟正黑體"/>
                <a:ea typeface="微軟正黑體"/>
              </a:rPr>
              <a:t> </a:t>
            </a:r>
            <a:endParaRPr lang="zh-TW" altLang="en-US" dirty="0">
              <a:latin typeface="微軟正黑體"/>
              <a:ea typeface="微軟正黑體"/>
            </a:endParaRPr>
          </a:p>
        </p:txBody>
      </p:sp>
      <p:pic>
        <p:nvPicPr>
          <p:cNvPr id="14" name="圖片 13" descr="一張含有 文字, 螢幕擷取畫面, 軟體, 多媒體軟體 的圖片&#10;&#10;自動產生的描述">
            <a:extLst>
              <a:ext uri="{FF2B5EF4-FFF2-40B4-BE49-F238E27FC236}">
                <a16:creationId xmlns:a16="http://schemas.microsoft.com/office/drawing/2014/main" id="{B4342F1D-D615-CE60-4B55-49EF0860D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171" y="1816730"/>
            <a:ext cx="7335024" cy="6858000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AF4A2C95-5F15-FDC7-CF18-9C2297EEDCD3}"/>
              </a:ext>
            </a:extLst>
          </p:cNvPr>
          <p:cNvSpPr txBox="1"/>
          <p:nvPr/>
        </p:nvSpPr>
        <p:spPr>
          <a:xfrm>
            <a:off x="509286" y="2149527"/>
            <a:ext cx="418038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>
                <a:solidFill>
                  <a:schemeClr val="bg1"/>
                </a:solidFill>
                <a:latin typeface="Microsoft JhengHei"/>
                <a:ea typeface="Microsoft JhengHei"/>
              </a:rPr>
              <a:t>WORM</a:t>
            </a:r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Microsoft JhengHei"/>
                <a:ea typeface="Microsoft JhengHei"/>
              </a:rPr>
              <a:t>(</a:t>
            </a:r>
            <a:r>
              <a:rPr lang="zh-TW" altLang="en-US" dirty="0">
                <a:solidFill>
                  <a:schemeClr val="bg1"/>
                </a:solidFill>
                <a:latin typeface="Microsoft JhengHei"/>
                <a:ea typeface="Microsoft JhengHei"/>
              </a:rPr>
              <a:t>一次</a:t>
            </a:r>
            <a:r>
              <a:rPr lang="zh-TW" dirty="0">
                <a:solidFill>
                  <a:schemeClr val="bg1"/>
                </a:solidFill>
                <a:latin typeface="Microsoft JhengHei"/>
                <a:ea typeface="Microsoft JhengHei"/>
              </a:rPr>
              <a:t>寫入</a:t>
            </a:r>
            <a:r>
              <a:rPr lang="zh-TW" altLang="en-US" dirty="0">
                <a:solidFill>
                  <a:schemeClr val="bg1"/>
                </a:solidFill>
                <a:latin typeface="Microsoft JhengHei"/>
                <a:ea typeface="Microsoft JhengHei"/>
              </a:rPr>
              <a:t>、多次讀取</a:t>
            </a:r>
            <a:r>
              <a:rPr lang="en-US" altLang="zh-TW" dirty="0">
                <a:solidFill>
                  <a:schemeClr val="bg1"/>
                </a:solidFill>
                <a:latin typeface="Microsoft JhengHei"/>
                <a:ea typeface="Microsoft JhengHei"/>
              </a:rPr>
              <a:t>)</a:t>
            </a:r>
            <a:r>
              <a:rPr lang="zh-TW" altLang="en-US" dirty="0">
                <a:solidFill>
                  <a:schemeClr val="bg1"/>
                </a:solidFill>
                <a:latin typeface="Microsoft JhengHei"/>
                <a:ea typeface="Microsoft JhengHei"/>
              </a:rPr>
              <a:t> 是</a:t>
            </a:r>
            <a:r>
              <a:rPr lang="zh-TW" dirty="0">
                <a:solidFill>
                  <a:schemeClr val="bg1"/>
                </a:solidFill>
                <a:latin typeface="Microsoft JhengHei"/>
                <a:ea typeface="Microsoft JhengHei"/>
              </a:rPr>
              <a:t>一</a:t>
            </a:r>
            <a:r>
              <a:rPr lang="zh-TW" altLang="en-US" dirty="0">
                <a:solidFill>
                  <a:schemeClr val="bg1"/>
                </a:solidFill>
                <a:latin typeface="Microsoft JhengHei"/>
                <a:ea typeface="Microsoft JhengHei"/>
              </a:rPr>
              <a:t>個</a:t>
            </a:r>
            <a:r>
              <a:rPr lang="zh-TW" dirty="0">
                <a:solidFill>
                  <a:schemeClr val="bg1"/>
                </a:solidFill>
                <a:latin typeface="Microsoft JhengHei"/>
                <a:ea typeface="Microsoft JhengHei"/>
              </a:rPr>
              <a:t>資料儲存</a:t>
            </a:r>
            <a:r>
              <a:rPr lang="zh-TW" altLang="en-US" dirty="0">
                <a:solidFill>
                  <a:schemeClr val="bg1"/>
                </a:solidFill>
                <a:latin typeface="Microsoft JhengHei"/>
                <a:ea typeface="Microsoft JhengHei"/>
              </a:rPr>
              <a:t>技術</a:t>
            </a:r>
            <a:r>
              <a:rPr lang="en-US" altLang="zh-TW" dirty="0">
                <a:solidFill>
                  <a:schemeClr val="bg1"/>
                </a:solidFill>
                <a:latin typeface="Microsoft JhengHei"/>
                <a:ea typeface="Microsoft JhengHei"/>
              </a:rPr>
              <a:t>,</a:t>
            </a:r>
            <a:r>
              <a:rPr lang="zh-TW" altLang="en-US" dirty="0">
                <a:solidFill>
                  <a:schemeClr val="bg1"/>
                </a:solidFill>
                <a:latin typeface="Microsoft JhengHei"/>
                <a:ea typeface="Microsoft JhengHei"/>
              </a:rPr>
              <a:t> 使訊息於單一時間</a:t>
            </a:r>
            <a:r>
              <a:rPr lang="zh-TW" dirty="0">
                <a:solidFill>
                  <a:schemeClr val="bg1"/>
                </a:solidFill>
                <a:latin typeface="Microsoft JhengHei"/>
                <a:ea typeface="Microsoft JhengHei"/>
              </a:rPr>
              <a:t>寫</a:t>
            </a:r>
            <a:r>
              <a:rPr lang="zh-TW" altLang="en-US" dirty="0">
                <a:solidFill>
                  <a:schemeClr val="bg1"/>
                </a:solidFill>
                <a:latin typeface="Microsoft JhengHei"/>
                <a:ea typeface="Microsoft JhengHei"/>
              </a:rPr>
              <a:t>入儲存設備</a:t>
            </a:r>
            <a:r>
              <a:rPr lang="en-US" altLang="zh-TW" dirty="0">
                <a:solidFill>
                  <a:schemeClr val="bg1"/>
                </a:solidFill>
                <a:latin typeface="Microsoft JhengHei"/>
                <a:ea typeface="Microsoft JhengHei"/>
              </a:rPr>
              <a:t>,</a:t>
            </a:r>
            <a:r>
              <a:rPr lang="zh-TW" altLang="en-US" dirty="0">
                <a:solidFill>
                  <a:schemeClr val="bg1"/>
                </a:solidFill>
                <a:latin typeface="Microsoft JhengHei"/>
                <a:ea typeface="Microsoft JhengHei"/>
              </a:rPr>
              <a:t> 防止用戶意外</a:t>
            </a:r>
            <a:r>
              <a:rPr lang="en-US" altLang="zh-TW" dirty="0">
                <a:solidFill>
                  <a:schemeClr val="bg1"/>
                </a:solidFill>
                <a:latin typeface="Microsoft JhengHei"/>
                <a:ea typeface="Microsoft JhengHei"/>
              </a:rPr>
              <a:t>/</a:t>
            </a:r>
            <a:r>
              <a:rPr lang="zh-TW" altLang="en-US" dirty="0">
                <a:solidFill>
                  <a:schemeClr val="bg1"/>
                </a:solidFill>
                <a:latin typeface="Microsoft JhengHei"/>
                <a:ea typeface="Microsoft JhengHei"/>
              </a:rPr>
              <a:t>故意更</a:t>
            </a:r>
            <a:r>
              <a:rPr lang="zh-TW" dirty="0">
                <a:solidFill>
                  <a:schemeClr val="bg1"/>
                </a:solidFill>
                <a:latin typeface="Microsoft JhengHei"/>
                <a:ea typeface="Microsoft JhengHei"/>
              </a:rPr>
              <a:t>改或刪除</a:t>
            </a:r>
            <a:r>
              <a:rPr lang="zh-TW" altLang="en-US" dirty="0">
                <a:solidFill>
                  <a:schemeClr val="bg1"/>
                </a:solidFill>
                <a:latin typeface="Microsoft JhengHei"/>
                <a:ea typeface="Microsoft JhengHei"/>
              </a:rPr>
              <a:t>數據</a:t>
            </a:r>
            <a:r>
              <a:rPr lang="en-US" altLang="zh-TW" dirty="0">
                <a:solidFill>
                  <a:schemeClr val="bg1"/>
                </a:solidFill>
                <a:latin typeface="Microsoft JhengHei"/>
                <a:ea typeface="Microsoft JhengHei"/>
              </a:rPr>
              <a:t>,</a:t>
            </a:r>
            <a:r>
              <a:rPr lang="zh-TW" altLang="en-US" dirty="0">
                <a:solidFill>
                  <a:schemeClr val="bg1"/>
                </a:solidFill>
                <a:latin typeface="Microsoft JhengHei"/>
                <a:ea typeface="Microsoft JhengHei"/>
              </a:rPr>
              <a:t> 提供企業快速存取和長期存檔功能</a:t>
            </a:r>
            <a:r>
              <a:rPr lang="zh-TW" dirty="0">
                <a:solidFill>
                  <a:schemeClr val="bg1"/>
                </a:solidFill>
                <a:latin typeface="Microsoft JhengHei"/>
                <a:ea typeface="Microsoft JhengHei"/>
              </a:rPr>
              <a:t>。</a:t>
            </a:r>
            <a:endParaRPr lang="zh-TW" altLang="en-US" dirty="0">
              <a:solidFill>
                <a:schemeClr val="bg1"/>
              </a:solidFill>
            </a:endParaRPr>
          </a:p>
          <a:p>
            <a:endParaRPr lang="zh-TW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0AE73EA-E2D4-D05D-ED3F-1C41875BE33A}"/>
              </a:ext>
            </a:extLst>
          </p:cNvPr>
          <p:cNvSpPr txBox="1"/>
          <p:nvPr/>
        </p:nvSpPr>
        <p:spPr>
          <a:xfrm>
            <a:off x="506631" y="3625602"/>
            <a:ext cx="3871731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 dirty="0">
                <a:solidFill>
                  <a:srgbClr val="FFC000"/>
                </a:solidFill>
              </a:rPr>
              <a:t>Enterprise WORM</a:t>
            </a:r>
            <a:endParaRPr lang="zh-TW" altLang="en-US" b="1" dirty="0">
              <a:solidFill>
                <a:srgbClr val="FFC000"/>
              </a:solidFill>
            </a:endParaRPr>
          </a:p>
          <a:p>
            <a:r>
              <a:rPr lang="zh-TW" sz="1600" dirty="0">
                <a:solidFill>
                  <a:schemeClr val="bg1"/>
                </a:solidFill>
                <a:latin typeface="微軟正黑體"/>
              </a:rPr>
              <a:t>可</a:t>
            </a:r>
            <a:r>
              <a:rPr lang="zh-TW" altLang="en-US" sz="1600" dirty="0">
                <a:solidFill>
                  <a:schemeClr val="bg1"/>
                </a:solidFill>
                <a:latin typeface="微軟正黑體"/>
              </a:rPr>
              <a:t>以</a:t>
            </a:r>
            <a:r>
              <a:rPr lang="zh-TW" sz="1600" dirty="0">
                <a:solidFill>
                  <a:schemeClr val="bg1"/>
                </a:solidFill>
                <a:latin typeface="微軟正黑體"/>
              </a:rPr>
              <a:t>透過 QES </a:t>
            </a:r>
            <a:r>
              <a:rPr lang="zh-TW" altLang="en-US" sz="1600" dirty="0">
                <a:solidFill>
                  <a:schemeClr val="bg1"/>
                </a:solidFill>
                <a:latin typeface="微軟正黑體"/>
              </a:rPr>
              <a:t>管理</a:t>
            </a:r>
            <a:r>
              <a:rPr lang="zh-TW" sz="1600" dirty="0">
                <a:solidFill>
                  <a:schemeClr val="bg1"/>
                </a:solidFill>
                <a:latin typeface="微軟正黑體"/>
              </a:rPr>
              <a:t>介面或 CLI</a:t>
            </a:r>
            <a:r>
              <a:rPr lang="zh-TW" altLang="en-US" sz="1600" dirty="0">
                <a:solidFill>
                  <a:schemeClr val="bg1"/>
                </a:solidFill>
                <a:latin typeface="微軟正黑體"/>
              </a:rPr>
              <a:t> 指令移</a:t>
            </a:r>
            <a:r>
              <a:rPr lang="zh-TW" sz="1600" dirty="0">
                <a:solidFill>
                  <a:schemeClr val="bg1"/>
                </a:solidFill>
                <a:latin typeface="微軟正黑體"/>
              </a:rPr>
              <a:t>除共享資料夾</a:t>
            </a:r>
            <a:endParaRPr lang="zh-TW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1915600-572D-65F2-E117-465A85E09A79}"/>
              </a:ext>
            </a:extLst>
          </p:cNvPr>
          <p:cNvSpPr txBox="1"/>
          <p:nvPr/>
        </p:nvSpPr>
        <p:spPr>
          <a:xfrm>
            <a:off x="513622" y="4664403"/>
            <a:ext cx="3563073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Compliance WORM</a:t>
            </a:r>
            <a:endParaRPr lang="zh-TW" altLang="en-US" dirty="0"/>
          </a:p>
          <a:p>
            <a:r>
              <a:rPr lang="zh-TW" altLang="en-US" sz="1600" dirty="0">
                <a:solidFill>
                  <a:schemeClr val="bg1"/>
                </a:solidFill>
              </a:rPr>
              <a:t>無法透過</a:t>
            </a:r>
            <a:r>
              <a:rPr lang="en-US" altLang="zh-TW" sz="1600" dirty="0">
                <a:solidFill>
                  <a:schemeClr val="bg1"/>
                </a:solidFill>
              </a:rPr>
              <a:t> QES </a:t>
            </a:r>
            <a:r>
              <a:rPr lang="zh-TW" altLang="en-US" sz="1600" dirty="0">
                <a:solidFill>
                  <a:schemeClr val="bg1"/>
                </a:solidFill>
              </a:rPr>
              <a:t>管理介面或</a:t>
            </a:r>
            <a:r>
              <a:rPr lang="en-US" altLang="zh-TW" sz="1600" dirty="0">
                <a:solidFill>
                  <a:schemeClr val="bg1"/>
                </a:solidFill>
              </a:rPr>
              <a:t> CLI </a:t>
            </a:r>
            <a:r>
              <a:rPr lang="zh-TW" altLang="en-US" sz="1600" dirty="0">
                <a:solidFill>
                  <a:schemeClr val="bg1"/>
                </a:solidFill>
              </a:rPr>
              <a:t>移除共享資料夾</a:t>
            </a:r>
            <a:r>
              <a:rPr lang="en-US" altLang="zh-TW" sz="1600" dirty="0">
                <a:solidFill>
                  <a:schemeClr val="bg1"/>
                </a:solidFill>
              </a:rPr>
              <a:t>, </a:t>
            </a:r>
            <a:r>
              <a:rPr lang="zh-TW" altLang="en-US" sz="1600" dirty="0">
                <a:solidFill>
                  <a:schemeClr val="bg1"/>
                </a:solidFill>
              </a:rPr>
              <a:t>若要移除資料夾必須讓儲存池離線並移除儲存池方可移除</a:t>
            </a:r>
            <a:endParaRPr lang="en-US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694503"/>
      </p:ext>
    </p:extLst>
  </p:cSld>
  <p:clrMapOvr>
    <a:masterClrMapping/>
  </p:clrMapOvr>
  <p:transition spd="med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D4B0B3-8B4C-419A-B8BC-93C5949D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用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Windows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網路磁碟機快速搜尋</a:t>
            </a:r>
          </a:p>
        </p:txBody>
      </p:sp>
      <p:sp>
        <p:nvSpPr>
          <p:cNvPr id="10" name="Google Shape;70;p15"/>
          <p:cNvSpPr txBox="1">
            <a:spLocks/>
          </p:cNvSpPr>
          <p:nvPr/>
        </p:nvSpPr>
        <p:spPr>
          <a:xfrm>
            <a:off x="1062082" y="1893564"/>
            <a:ext cx="6397781" cy="38319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840"/>
              </a:lnSpc>
              <a:spcBef>
                <a:spcPts val="1600"/>
              </a:spcBef>
              <a:buClr>
                <a:srgbClr val="F66616"/>
              </a:buClr>
              <a:buSzPct val="70000"/>
              <a:buNone/>
            </a:pPr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533" y="3248022"/>
            <a:ext cx="8086346" cy="3609978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74700" dist="381000" dir="8100000" algn="tr" rotWithShape="0">
              <a:srgbClr val="09000C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4" name="矩形 3"/>
          <p:cNvSpPr/>
          <p:nvPr/>
        </p:nvSpPr>
        <p:spPr>
          <a:xfrm>
            <a:off x="2045534" y="2038215"/>
            <a:ext cx="7772234" cy="1135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Windows® 10 / Windows Server® 2016 (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或以上版本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用戶可以直接在檔案總管內，對掛載的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(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網路磁碟區或資料夾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直接搜尋檔案名稱。透過進階搜尋語法，還可以時間、檔案類型和大小來精細搜尋，便利性大增。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91A7840-8ED1-BEFA-203D-3F4C9B33F340}"/>
              </a:ext>
            </a:extLst>
          </p:cNvPr>
          <p:cNvSpPr txBox="1"/>
          <p:nvPr/>
        </p:nvSpPr>
        <p:spPr>
          <a:xfrm>
            <a:off x="182208" y="6354375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*預計於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QTS 5.0.1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提供</a:t>
            </a: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768948"/>
      </p:ext>
    </p:extLst>
  </p:cSld>
  <p:clrMapOvr>
    <a:masterClrMapping/>
  </p:clrMapOvr>
  <p:transition spd="med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D4B0B3-8B4C-419A-B8BC-93C5949D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TS-253E / TS-453E </a:t>
            </a:r>
            <a:r>
              <a:rPr lang="zh-TW" altLang="en-US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內建 </a:t>
            </a:r>
            <a:r>
              <a:rPr lang="en-US" altLang="zh-TW" err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exFAT</a:t>
            </a:r>
            <a:r>
              <a:rPr lang="en-US" altLang="zh-TW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驅動程式</a:t>
            </a:r>
          </a:p>
        </p:txBody>
      </p:sp>
      <p:sp>
        <p:nvSpPr>
          <p:cNvPr id="10" name="Google Shape;70;p15"/>
          <p:cNvSpPr txBox="1">
            <a:spLocks/>
          </p:cNvSpPr>
          <p:nvPr/>
        </p:nvSpPr>
        <p:spPr>
          <a:xfrm>
            <a:off x="1062082" y="1893564"/>
            <a:ext cx="6397781" cy="38319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840"/>
              </a:lnSpc>
              <a:spcBef>
                <a:spcPts val="1600"/>
              </a:spcBef>
              <a:buClr>
                <a:srgbClr val="F66616"/>
              </a:buClr>
              <a:buSzPct val="70000"/>
              <a:buNone/>
            </a:pPr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02437" y="2217877"/>
            <a:ext cx="9572539" cy="113550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TS-253E /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TS-453E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皆內建免費 </a:t>
            </a:r>
            <a:r>
              <a:rPr lang="en-US" altLang="zh-TW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exFAT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驅動程式，能與外接裝置 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(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如 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SD 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卡、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USB 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裝置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) 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快速地進行 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4K/8K 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高畫質影音、高解析照片等大檔案交換，加速大型影音檔案跨平台交換與分享，帶來耳目一新的多媒體瀏覽體驗。</a:t>
            </a:r>
            <a:endParaRPr lang="zh-TW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092455"/>
              </p:ext>
            </p:extLst>
          </p:nvPr>
        </p:nvGraphicFramePr>
        <p:xfrm>
          <a:off x="1403633" y="3677694"/>
          <a:ext cx="9427546" cy="1676400"/>
        </p:xfrm>
        <a:graphic>
          <a:graphicData uri="http://schemas.openxmlformats.org/drawingml/2006/table">
            <a:tbl>
              <a:tblPr/>
              <a:tblGrid>
                <a:gridCol w="1414132">
                  <a:extLst>
                    <a:ext uri="{9D8B030D-6E8A-4147-A177-3AD203B41FA5}">
                      <a16:colId xmlns:a16="http://schemas.microsoft.com/office/drawing/2014/main" val="1804648323"/>
                    </a:ext>
                  </a:extLst>
                </a:gridCol>
                <a:gridCol w="4242396">
                  <a:extLst>
                    <a:ext uri="{9D8B030D-6E8A-4147-A177-3AD203B41FA5}">
                      <a16:colId xmlns:a16="http://schemas.microsoft.com/office/drawing/2014/main" val="2514870110"/>
                    </a:ext>
                  </a:extLst>
                </a:gridCol>
                <a:gridCol w="1885509">
                  <a:extLst>
                    <a:ext uri="{9D8B030D-6E8A-4147-A177-3AD203B41FA5}">
                      <a16:colId xmlns:a16="http://schemas.microsoft.com/office/drawing/2014/main" val="1809061635"/>
                    </a:ext>
                  </a:extLst>
                </a:gridCol>
                <a:gridCol w="1885509">
                  <a:extLst>
                    <a:ext uri="{9D8B030D-6E8A-4147-A177-3AD203B41FA5}">
                      <a16:colId xmlns:a16="http://schemas.microsoft.com/office/drawing/2014/main" val="33579328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檔案系統</a:t>
                      </a:r>
                      <a:endParaRPr lang="en-US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63500" marR="63500" marT="127000" marB="1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AD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b="1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exFAT</a:t>
                      </a:r>
                      <a:endParaRPr lang="en-US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63500" marR="63500" marT="127000" marB="127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AD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NTFS</a:t>
                      </a:r>
                    </a:p>
                  </a:txBody>
                  <a:tcPr marL="63500" marR="63500" marT="127000" marB="127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AD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FAT32</a:t>
                      </a:r>
                    </a:p>
                  </a:txBody>
                  <a:tcPr marL="63500" marR="63500" marT="127000" marB="127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AD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5114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最大單檔容量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63500" marR="63500" marT="127000" marB="127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16EB </a:t>
                      </a:r>
                      <a:endParaRPr lang="en-US" sz="1400" b="0" baseline="30000">
                        <a:solidFill>
                          <a:srgbClr val="2AB5B2"/>
                        </a:solidFill>
                        <a:effectLst/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63500" marR="63500" marT="127000" marB="127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16TB</a:t>
                      </a:r>
                    </a:p>
                  </a:txBody>
                  <a:tcPr marL="63500" marR="63500" marT="127000" marB="127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4GB</a:t>
                      </a:r>
                    </a:p>
                  </a:txBody>
                  <a:tcPr marL="63500" marR="63500" marT="127000" marB="127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195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主要應用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63500" marR="63500" marT="127000" marB="127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新一代 USB 裝置或 SD 卡 </a:t>
                      </a:r>
                      <a:endParaRPr lang="en-US" altLang="zh-CN" sz="1400" b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zh-CN" altLang="en-US" sz="1400" b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(例如：高儲存容量SDXC) 提供高速大檔傳輸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63500" marR="63500" marT="127000" marB="127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Windows</a:t>
                      </a:r>
                      <a:r>
                        <a:rPr lang="en-US" altLang="ja-JP" sz="1400" b="0">
                          <a:effectLst/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 </a:t>
                      </a:r>
                    </a:p>
                    <a:p>
                      <a:pPr algn="ctr" fontAlgn="ctr"/>
                      <a:r>
                        <a:rPr lang="ja-JP" altLang="en-US" sz="1400" b="0">
                          <a:effectLst/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所使用的檔案系統</a:t>
                      </a:r>
                      <a:endParaRPr lang="en-US" sz="1400" b="0">
                        <a:effectLst/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63500" marR="63500" marT="127000" marB="127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傳統 USB 裝置</a:t>
                      </a:r>
                      <a:endParaRPr lang="en-US" altLang="zh-CN" sz="1400" b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zh-CN" altLang="en-US" sz="1400" b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所使用的檔案系統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63500" marR="63500" marT="127000" marB="127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0710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1394341"/>
      </p:ext>
    </p:extLst>
  </p:cSld>
  <p:clrMapOvr>
    <a:masterClrMapping/>
  </p:clrMapOvr>
  <p:transition spd="med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圓角 122">
            <a:extLst>
              <a:ext uri="{FF2B5EF4-FFF2-40B4-BE49-F238E27FC236}">
                <a16:creationId xmlns:a16="http://schemas.microsoft.com/office/drawing/2014/main" id="{53AA666D-4998-4856-94C6-BCFBC3B430C0}"/>
              </a:ext>
            </a:extLst>
          </p:cNvPr>
          <p:cNvSpPr/>
          <p:nvPr/>
        </p:nvSpPr>
        <p:spPr>
          <a:xfrm>
            <a:off x="8742358" y="3217032"/>
            <a:ext cx="1318664" cy="2203459"/>
          </a:xfrm>
          <a:prstGeom prst="roundRect">
            <a:avLst>
              <a:gd name="adj" fmla="val 5203"/>
            </a:avLst>
          </a:prstGeom>
          <a:solidFill>
            <a:srgbClr val="A1D5E3">
              <a:alpha val="2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矩形: 圓角 124">
            <a:extLst>
              <a:ext uri="{FF2B5EF4-FFF2-40B4-BE49-F238E27FC236}">
                <a16:creationId xmlns:a16="http://schemas.microsoft.com/office/drawing/2014/main" id="{6F0C1FCB-701C-4CC6-B369-FC29011F3C9C}"/>
              </a:ext>
            </a:extLst>
          </p:cNvPr>
          <p:cNvSpPr/>
          <p:nvPr/>
        </p:nvSpPr>
        <p:spPr>
          <a:xfrm>
            <a:off x="8735709" y="5581309"/>
            <a:ext cx="1318664" cy="1016809"/>
          </a:xfrm>
          <a:prstGeom prst="roundRect">
            <a:avLst>
              <a:gd name="adj" fmla="val 6157"/>
            </a:avLst>
          </a:prstGeom>
          <a:solidFill>
            <a:srgbClr val="A1D5E3">
              <a:alpha val="2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" name="矩形: 圓角 104">
            <a:extLst>
              <a:ext uri="{FF2B5EF4-FFF2-40B4-BE49-F238E27FC236}">
                <a16:creationId xmlns:a16="http://schemas.microsoft.com/office/drawing/2014/main" id="{3E7E5296-1C63-4CC1-8DB3-3FD595329D8E}"/>
              </a:ext>
            </a:extLst>
          </p:cNvPr>
          <p:cNvSpPr/>
          <p:nvPr/>
        </p:nvSpPr>
        <p:spPr>
          <a:xfrm>
            <a:off x="2038427" y="3207330"/>
            <a:ext cx="1318664" cy="3527625"/>
          </a:xfrm>
          <a:prstGeom prst="roundRect">
            <a:avLst>
              <a:gd name="adj" fmla="val 5203"/>
            </a:avLst>
          </a:prstGeom>
          <a:solidFill>
            <a:srgbClr val="A1D5E3">
              <a:alpha val="2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矩形: 圓角 144">
            <a:extLst>
              <a:ext uri="{FF2B5EF4-FFF2-40B4-BE49-F238E27FC236}">
                <a16:creationId xmlns:a16="http://schemas.microsoft.com/office/drawing/2014/main" id="{A4CD4008-2D15-4072-8B24-264ED649AAB5}"/>
              </a:ext>
            </a:extLst>
          </p:cNvPr>
          <p:cNvSpPr/>
          <p:nvPr/>
        </p:nvSpPr>
        <p:spPr>
          <a:xfrm>
            <a:off x="4940785" y="3207330"/>
            <a:ext cx="2042217" cy="2622953"/>
          </a:xfrm>
          <a:prstGeom prst="roundRect">
            <a:avLst>
              <a:gd name="adj" fmla="val 3774"/>
            </a:avLst>
          </a:prstGeom>
          <a:solidFill>
            <a:srgbClr val="17B0ED">
              <a:alpha val="2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內建 </a:t>
            </a:r>
            <a:r>
              <a:rPr lang="en-US" altLang="zh-TW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Intel</a:t>
            </a:r>
            <a:r>
              <a:rPr lang="en-US" altLang="zh-TW" baseline="300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®</a:t>
            </a:r>
            <a:r>
              <a:rPr lang="en-US" altLang="zh-TW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err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OpenVINO</a:t>
            </a:r>
            <a:r>
              <a:rPr lang="en-US" altLang="zh-TW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™ AI </a:t>
            </a:r>
            <a:r>
              <a:rPr lang="zh-TW" altLang="en-US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邏輯推理引擎，影像辨識效能大幅推升</a:t>
            </a:r>
          </a:p>
        </p:txBody>
      </p:sp>
      <p:sp>
        <p:nvSpPr>
          <p:cNvPr id="4" name="矩形 3"/>
          <p:cNvSpPr/>
          <p:nvPr/>
        </p:nvSpPr>
        <p:spPr>
          <a:xfrm>
            <a:off x="1988063" y="1967789"/>
            <a:ext cx="2949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err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QuMagie</a:t>
            </a:r>
            <a:r>
              <a:rPr lang="en-US" altLang="zh-TW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智慧相簿</a:t>
            </a:r>
            <a:endParaRPr lang="en-US" altLang="zh-TW" sz="2400" b="1">
              <a:solidFill>
                <a:srgbClr val="2189D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88061" y="2468564"/>
            <a:ext cx="7681184" cy="68223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lvl="1">
              <a:lnSpc>
                <a:spcPts val="2300"/>
              </a:lnSpc>
              <a:spcBef>
                <a:spcPts val="300"/>
              </a:spcBef>
              <a:buSzPts val="1600"/>
            </a:pPr>
            <a:r>
              <a:rPr lang="en-US" altLang="zh-TW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QuMaige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為 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NAS 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系統中專職照片管理的軟體，不僅擁有 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AI 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智能，同時能搭配 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NAS 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彈性擴充儲存空間，讓管理照片更加聰明</a:t>
            </a:r>
          </a:p>
        </p:txBody>
      </p:sp>
      <p:sp>
        <p:nvSpPr>
          <p:cNvPr id="6" name="箭號: 向右 161">
            <a:extLst>
              <a:ext uri="{FF2B5EF4-FFF2-40B4-BE49-F238E27FC236}">
                <a16:creationId xmlns:a16="http://schemas.microsoft.com/office/drawing/2014/main" id="{DEAAF7E2-DFC3-47FF-942E-4A082BC19801}"/>
              </a:ext>
            </a:extLst>
          </p:cNvPr>
          <p:cNvSpPr/>
          <p:nvPr/>
        </p:nvSpPr>
        <p:spPr>
          <a:xfrm rot="10800000" flipH="1">
            <a:off x="6883096" y="3608044"/>
            <a:ext cx="1699524" cy="906031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16000">
                <a:srgbClr val="43AEFF"/>
              </a:gs>
              <a:gs pos="100000">
                <a:srgbClr val="75FFFF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6A2A031-BE51-45D8-8F66-2F53445EF668}"/>
              </a:ext>
            </a:extLst>
          </p:cNvPr>
          <p:cNvSpPr txBox="1"/>
          <p:nvPr/>
        </p:nvSpPr>
        <p:spPr>
          <a:xfrm>
            <a:off x="7046758" y="3905746"/>
            <a:ext cx="1462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瀏覽、管理照片</a:t>
            </a:r>
          </a:p>
        </p:txBody>
      </p:sp>
      <p:pic>
        <p:nvPicPr>
          <p:cNvPr id="8" name="圖形 6">
            <a:extLst>
              <a:ext uri="{FF2B5EF4-FFF2-40B4-BE49-F238E27FC236}">
                <a16:creationId xmlns:a16="http://schemas.microsoft.com/office/drawing/2014/main" id="{C3A6E2F6-FD25-4B58-8547-4C524633D9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797" y="3359733"/>
            <a:ext cx="381499" cy="64766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5BAA529-9D82-4EA0-9D45-AA6D6BD774FC}"/>
              </a:ext>
            </a:extLst>
          </p:cNvPr>
          <p:cNvSpPr txBox="1"/>
          <p:nvPr/>
        </p:nvSpPr>
        <p:spPr>
          <a:xfrm>
            <a:off x="2083559" y="3994419"/>
            <a:ext cx="1310587" cy="33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zh-TW" altLang="en-US" sz="1467" b="1">
                <a:solidFill>
                  <a:srgbClr val="1E4A9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Roboto"/>
                <a:sym typeface="Arial" panose="020B0604020202020204" pitchFamily="34" charset="0"/>
              </a:rPr>
              <a:t>手持裝置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3D1047E-E042-48DD-B18B-635E80C17BAC}"/>
              </a:ext>
            </a:extLst>
          </p:cNvPr>
          <p:cNvSpPr txBox="1"/>
          <p:nvPr/>
        </p:nvSpPr>
        <p:spPr>
          <a:xfrm>
            <a:off x="2044829" y="5081111"/>
            <a:ext cx="1310587" cy="33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zh-TW" altLang="en-US" sz="1467" b="1">
                <a:solidFill>
                  <a:srgbClr val="1E4A9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Roboto"/>
                <a:sym typeface="Arial" panose="020B0604020202020204" pitchFamily="34" charset="0"/>
              </a:rPr>
              <a:t>相機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9DA13C7-429C-4A65-815A-67519FD8610C}"/>
              </a:ext>
            </a:extLst>
          </p:cNvPr>
          <p:cNvSpPr txBox="1"/>
          <p:nvPr/>
        </p:nvSpPr>
        <p:spPr>
          <a:xfrm>
            <a:off x="2079217" y="6271429"/>
            <a:ext cx="1310587" cy="33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zh-TW" altLang="en-US" sz="1467" b="1">
                <a:solidFill>
                  <a:srgbClr val="1E4A9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Roboto"/>
                <a:sym typeface="Arial" panose="020B0604020202020204" pitchFamily="34" charset="0"/>
              </a:rPr>
              <a:t>個人電腦</a:t>
            </a:r>
          </a:p>
        </p:txBody>
      </p:sp>
      <p:pic>
        <p:nvPicPr>
          <p:cNvPr id="16" name="圖形 9">
            <a:extLst>
              <a:ext uri="{FF2B5EF4-FFF2-40B4-BE49-F238E27FC236}">
                <a16:creationId xmlns:a16="http://schemas.microsoft.com/office/drawing/2014/main" id="{D6490F70-A839-4221-B0BE-76B85CEE81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517" y="4514075"/>
            <a:ext cx="736023" cy="592907"/>
          </a:xfrm>
          <a:prstGeom prst="rect">
            <a:avLst/>
          </a:prstGeom>
        </p:spPr>
      </p:pic>
      <p:pic>
        <p:nvPicPr>
          <p:cNvPr id="17" name="圖形 10">
            <a:extLst>
              <a:ext uri="{FF2B5EF4-FFF2-40B4-BE49-F238E27FC236}">
                <a16:creationId xmlns:a16="http://schemas.microsoft.com/office/drawing/2014/main" id="{EA210AEB-8CF2-4AF1-8F50-855BD3C016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298" y="5602738"/>
            <a:ext cx="781588" cy="663441"/>
          </a:xfrm>
          <a:prstGeom prst="rect">
            <a:avLst/>
          </a:prstGeom>
        </p:spPr>
      </p:pic>
      <p:sp>
        <p:nvSpPr>
          <p:cNvPr id="18" name="矩形: 圓角 105">
            <a:extLst>
              <a:ext uri="{FF2B5EF4-FFF2-40B4-BE49-F238E27FC236}">
                <a16:creationId xmlns:a16="http://schemas.microsoft.com/office/drawing/2014/main" id="{83B34585-AEF2-4217-BB2D-5BBD72F8B354}"/>
              </a:ext>
            </a:extLst>
          </p:cNvPr>
          <p:cNvSpPr/>
          <p:nvPr/>
        </p:nvSpPr>
        <p:spPr>
          <a:xfrm>
            <a:off x="5142754" y="3803355"/>
            <a:ext cx="1633103" cy="1820180"/>
          </a:xfrm>
          <a:prstGeom prst="roundRect">
            <a:avLst>
              <a:gd name="adj" fmla="val 5166"/>
            </a:avLst>
          </a:prstGeom>
          <a:gradFill>
            <a:gsLst>
              <a:gs pos="100000">
                <a:srgbClr val="2C6FD0"/>
              </a:gs>
              <a:gs pos="0">
                <a:srgbClr val="1F4B99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9" name="圖形 112">
            <a:extLst>
              <a:ext uri="{FF2B5EF4-FFF2-40B4-BE49-F238E27FC236}">
                <a16:creationId xmlns:a16="http://schemas.microsoft.com/office/drawing/2014/main" id="{CAECA419-E193-4FB7-8DF7-D5B6FE3104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2958" y="3356013"/>
            <a:ext cx="381499" cy="647660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271757CD-C372-4CE9-8BD3-BAB6610E9A4C}"/>
              </a:ext>
            </a:extLst>
          </p:cNvPr>
          <p:cNvSpPr txBox="1"/>
          <p:nvPr/>
        </p:nvSpPr>
        <p:spPr>
          <a:xfrm>
            <a:off x="8743786" y="3999832"/>
            <a:ext cx="1310587" cy="33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zh-TW" altLang="en-US" sz="1467" b="1">
                <a:solidFill>
                  <a:srgbClr val="1E4A9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Roboto"/>
                <a:sym typeface="Arial" panose="020B0604020202020204" pitchFamily="34" charset="0"/>
              </a:rPr>
              <a:t>手持裝置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E8C5902-EE3E-4967-842C-EF7BEFD19FCB}"/>
              </a:ext>
            </a:extLst>
          </p:cNvPr>
          <p:cNvSpPr txBox="1"/>
          <p:nvPr/>
        </p:nvSpPr>
        <p:spPr>
          <a:xfrm>
            <a:off x="8758204" y="5029610"/>
            <a:ext cx="1310587" cy="33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zh-TW" altLang="en-US" sz="1467" b="1">
                <a:solidFill>
                  <a:srgbClr val="1E4A9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Roboto"/>
                <a:sym typeface="Arial" panose="020B0604020202020204" pitchFamily="34" charset="0"/>
              </a:rPr>
              <a:t>個人電腦</a:t>
            </a:r>
          </a:p>
        </p:txBody>
      </p:sp>
      <p:pic>
        <p:nvPicPr>
          <p:cNvPr id="24" name="圖形 121">
            <a:extLst>
              <a:ext uri="{FF2B5EF4-FFF2-40B4-BE49-F238E27FC236}">
                <a16:creationId xmlns:a16="http://schemas.microsoft.com/office/drawing/2014/main" id="{DFBFBFAF-4F30-481B-B38D-6E89CE1441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5152" y="4386052"/>
            <a:ext cx="781588" cy="663441"/>
          </a:xfrm>
          <a:prstGeom prst="rect">
            <a:avLst/>
          </a:prstGeom>
        </p:spPr>
      </p:pic>
      <p:sp>
        <p:nvSpPr>
          <p:cNvPr id="27" name="箭號: 向右 130">
            <a:extLst>
              <a:ext uri="{FF2B5EF4-FFF2-40B4-BE49-F238E27FC236}">
                <a16:creationId xmlns:a16="http://schemas.microsoft.com/office/drawing/2014/main" id="{9C4174C1-4C81-486B-825E-A35A2B241E5A}"/>
              </a:ext>
            </a:extLst>
          </p:cNvPr>
          <p:cNvSpPr/>
          <p:nvPr/>
        </p:nvSpPr>
        <p:spPr>
          <a:xfrm rot="10800000" flipH="1">
            <a:off x="3158677" y="4359376"/>
            <a:ext cx="1699524" cy="906031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16000">
                <a:srgbClr val="43AEFF"/>
              </a:gs>
              <a:gs pos="100000">
                <a:srgbClr val="75FFFF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7791BF6-CDE5-40D8-A4E5-C810802426AF}"/>
              </a:ext>
            </a:extLst>
          </p:cNvPr>
          <p:cNvSpPr txBox="1"/>
          <p:nvPr/>
        </p:nvSpPr>
        <p:spPr>
          <a:xfrm>
            <a:off x="8746742" y="6237164"/>
            <a:ext cx="1310587" cy="33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zh-TW" altLang="en-US" sz="1467" b="1">
                <a:solidFill>
                  <a:srgbClr val="1E4A9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Roboto"/>
                <a:sym typeface="Arial" panose="020B0604020202020204" pitchFamily="34" charset="0"/>
              </a:rPr>
              <a:t>社群平台</a:t>
            </a:r>
          </a:p>
        </p:txBody>
      </p:sp>
      <p:pic>
        <p:nvPicPr>
          <p:cNvPr id="29" name="圖形 12">
            <a:extLst>
              <a:ext uri="{FF2B5EF4-FFF2-40B4-BE49-F238E27FC236}">
                <a16:creationId xmlns:a16="http://schemas.microsoft.com/office/drawing/2014/main" id="{6F4048AB-5F8E-4D3A-95A4-9D47132B0FF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920" y="5696712"/>
            <a:ext cx="750312" cy="524844"/>
          </a:xfrm>
          <a:prstGeom prst="rect">
            <a:avLst/>
          </a:prstGeom>
        </p:spPr>
      </p:pic>
      <p:pic>
        <p:nvPicPr>
          <p:cNvPr id="30" name="圖形 13">
            <a:extLst>
              <a:ext uri="{FF2B5EF4-FFF2-40B4-BE49-F238E27FC236}">
                <a16:creationId xmlns:a16="http://schemas.microsoft.com/office/drawing/2014/main" id="{5D524F3A-F244-45AD-AF54-EAD799A08A2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2606" y="5901138"/>
            <a:ext cx="241768" cy="241768"/>
          </a:xfrm>
          <a:prstGeom prst="rect">
            <a:avLst/>
          </a:prstGeom>
        </p:spPr>
      </p:pic>
      <p:sp>
        <p:nvSpPr>
          <p:cNvPr id="31" name="Google Shape;216;p23">
            <a:extLst>
              <a:ext uri="{FF2B5EF4-FFF2-40B4-BE49-F238E27FC236}">
                <a16:creationId xmlns:a16="http://schemas.microsoft.com/office/drawing/2014/main" id="{7DC5E3FA-1B23-4AF7-AC83-4B741256C77D}"/>
              </a:ext>
            </a:extLst>
          </p:cNvPr>
          <p:cNvSpPr txBox="1"/>
          <p:nvPr/>
        </p:nvSpPr>
        <p:spPr>
          <a:xfrm>
            <a:off x="4953689" y="3235212"/>
            <a:ext cx="19856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600" b="1">
                <a:solidFill>
                  <a:srgbClr val="1A408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Roboto"/>
                <a:sym typeface="Arial" panose="020B0604020202020204" pitchFamily="34" charset="0"/>
              </a:rPr>
              <a:t>QNAP NAS 系統</a:t>
            </a:r>
            <a:endParaRPr sz="1600" b="1">
              <a:solidFill>
                <a:srgbClr val="1A4081"/>
              </a:solidFill>
              <a:latin typeface="Arial" panose="020B0604020202020204" pitchFamily="34" charset="0"/>
              <a:ea typeface="微軟正黑體" panose="020B0604030504040204" pitchFamily="34" charset="-120"/>
              <a:cs typeface="Roboto"/>
              <a:sym typeface="Arial" panose="020B0604020202020204" pitchFamily="34" charset="0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B7C47AD3-93B1-4586-956D-C9494A56402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840" y="4023581"/>
            <a:ext cx="756104" cy="756104"/>
          </a:xfrm>
          <a:prstGeom prst="rect">
            <a:avLst/>
          </a:prstGeom>
          <a:effectLst>
            <a:outerShdw blurRad="304800" dist="203200" dir="4140000" algn="t" rotWithShape="0">
              <a:prstClr val="black">
                <a:alpha val="25000"/>
              </a:prstClr>
            </a:outerShdw>
          </a:effectLst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FB3C67EF-B3A1-4315-AFD1-DC529F48FBA4}"/>
              </a:ext>
            </a:extLst>
          </p:cNvPr>
          <p:cNvSpPr txBox="1"/>
          <p:nvPr/>
        </p:nvSpPr>
        <p:spPr>
          <a:xfrm>
            <a:off x="5109032" y="4838371"/>
            <a:ext cx="17056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altLang="zh-TW" sz="1867" b="1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Roboto"/>
                <a:sym typeface="Arial" panose="020B0604020202020204" pitchFamily="34" charset="0"/>
              </a:rPr>
              <a:t>QuMagie</a:t>
            </a:r>
            <a:endParaRPr lang="en-US" altLang="zh-TW" sz="1867" b="1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Roboto"/>
              <a:sym typeface="Arial" panose="020B0604020202020204" pitchFamily="34" charset="0"/>
            </a:endParaRPr>
          </a:p>
          <a:p>
            <a:pPr algn="ctr">
              <a:lnSpc>
                <a:spcPts val="2400"/>
              </a:lnSpc>
            </a:pPr>
            <a:r>
              <a:rPr lang="zh-TW" altLang="en-US" sz="1733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Roboto"/>
                <a:sym typeface="Arial" panose="020B0604020202020204" pitchFamily="34" charset="0"/>
              </a:rPr>
              <a:t>照片管理軟體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765A3EF-8308-4362-811B-724EF9C45F89}"/>
              </a:ext>
            </a:extLst>
          </p:cNvPr>
          <p:cNvSpPr txBox="1"/>
          <p:nvPr/>
        </p:nvSpPr>
        <p:spPr>
          <a:xfrm>
            <a:off x="3338550" y="4655140"/>
            <a:ext cx="1462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上傳、備份照片</a:t>
            </a:r>
          </a:p>
        </p:txBody>
      </p:sp>
      <p:sp>
        <p:nvSpPr>
          <p:cNvPr id="35" name="箭號: 向右 163">
            <a:extLst>
              <a:ext uri="{FF2B5EF4-FFF2-40B4-BE49-F238E27FC236}">
                <a16:creationId xmlns:a16="http://schemas.microsoft.com/office/drawing/2014/main" id="{C9A7DC15-BEF0-42DB-98D9-0BF65CB5DC70}"/>
              </a:ext>
            </a:extLst>
          </p:cNvPr>
          <p:cNvSpPr/>
          <p:nvPr/>
        </p:nvSpPr>
        <p:spPr>
          <a:xfrm rot="10800000" flipH="1">
            <a:off x="6873360" y="5445820"/>
            <a:ext cx="1699524" cy="906031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16000">
                <a:srgbClr val="43AEFF"/>
              </a:gs>
              <a:gs pos="100000">
                <a:srgbClr val="75FFFF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A79ADF29-0857-4DB2-B934-5A1BCD115AFB}"/>
              </a:ext>
            </a:extLst>
          </p:cNvPr>
          <p:cNvSpPr txBox="1"/>
          <p:nvPr/>
        </p:nvSpPr>
        <p:spPr>
          <a:xfrm>
            <a:off x="7067641" y="5744947"/>
            <a:ext cx="1462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分享照片</a:t>
            </a:r>
          </a:p>
        </p:txBody>
      </p:sp>
      <p:sp>
        <p:nvSpPr>
          <p:cNvPr id="37" name="矩形: 圓角 169">
            <a:extLst>
              <a:ext uri="{FF2B5EF4-FFF2-40B4-BE49-F238E27FC236}">
                <a16:creationId xmlns:a16="http://schemas.microsoft.com/office/drawing/2014/main" id="{E0CFDC4E-5AA4-4F1F-B6BE-2BBBA916BDB2}"/>
              </a:ext>
            </a:extLst>
          </p:cNvPr>
          <p:cNvSpPr/>
          <p:nvPr/>
        </p:nvSpPr>
        <p:spPr>
          <a:xfrm>
            <a:off x="4937183" y="5885237"/>
            <a:ext cx="2062353" cy="388019"/>
          </a:xfrm>
          <a:prstGeom prst="roundRect">
            <a:avLst>
              <a:gd name="adj" fmla="val 13461"/>
            </a:avLst>
          </a:prstGeom>
          <a:gradFill>
            <a:gsLst>
              <a:gs pos="100000">
                <a:srgbClr val="DB6BD3"/>
              </a:gs>
              <a:gs pos="0">
                <a:srgbClr val="4338D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A2B2D7A7-69B3-4583-930A-CCD8B52D4AD9}"/>
              </a:ext>
            </a:extLst>
          </p:cNvPr>
          <p:cNvSpPr txBox="1"/>
          <p:nvPr/>
        </p:nvSpPr>
        <p:spPr>
          <a:xfrm>
            <a:off x="4788495" y="6235677"/>
            <a:ext cx="2359728" cy="369332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 algn="ctr"/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QuMagie Core</a:t>
            </a:r>
            <a:endParaRPr lang="en-US" altLang="zh-TW" sz="16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2927E687-C11A-4684-A649-0D942ECF8341}"/>
              </a:ext>
            </a:extLst>
          </p:cNvPr>
          <p:cNvSpPr txBox="1"/>
          <p:nvPr/>
        </p:nvSpPr>
        <p:spPr>
          <a:xfrm>
            <a:off x="4788495" y="5874062"/>
            <a:ext cx="2359728" cy="430887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 algn="ctr"/>
            <a:r>
              <a:rPr lang="zh-TW" altLang="en-US" sz="2000" b="1" spc="267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智能引擎驅動</a:t>
            </a: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334284DA-1DAF-70CB-D9CC-0ABD94D7775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50" y="1690688"/>
            <a:ext cx="1203389" cy="12033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0912972"/>
      </p:ext>
    </p:extLst>
  </p:cSld>
  <p:clrMapOvr>
    <a:masterClrMapping/>
  </p:clrMapOvr>
  <p:transition spd="med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 descr="一張含有 桌 的圖片&#10;&#10;自動產生的描述">
            <a:extLst>
              <a:ext uri="{FF2B5EF4-FFF2-40B4-BE49-F238E27FC236}">
                <a16:creationId xmlns:a16="http://schemas.microsoft.com/office/drawing/2014/main" id="{03E6345F-A120-4484-8DBB-270F2666C3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39" y="3116609"/>
            <a:ext cx="7244433" cy="3498503"/>
          </a:xfrm>
          <a:prstGeom prst="rect">
            <a:avLst/>
          </a:prstGeom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56E69DC5-6A3C-43CA-B121-C221B459A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DA Drive Analyzer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 磁碟故障預測</a:t>
            </a:r>
            <a:endParaRPr lang="zh-TW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AC6952-8038-4E90-94C9-494E29A4995E}"/>
              </a:ext>
            </a:extLst>
          </p:cNvPr>
          <p:cNvSpPr txBox="1"/>
          <p:nvPr/>
        </p:nvSpPr>
        <p:spPr>
          <a:xfrm>
            <a:off x="7992892" y="3005621"/>
            <a:ext cx="4052932" cy="481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zh-TW" altLang="en-US" sz="20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磁碟的建康分析與故障預測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C1107C3-5781-4BD8-B2CE-CB8DFD32831D}"/>
              </a:ext>
            </a:extLst>
          </p:cNvPr>
          <p:cNvSpPr txBox="1"/>
          <p:nvPr/>
        </p:nvSpPr>
        <p:spPr>
          <a:xfrm>
            <a:off x="1837320" y="1897578"/>
            <a:ext cx="5509409" cy="9643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800"/>
              </a:spcBef>
            </a:pPr>
            <a:r>
              <a:rPr lang="zh-TW" altLang="en-US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每台 </a:t>
            </a:r>
            <a:r>
              <a:rPr lang="en-US" altLang="zh-TW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 </a:t>
            </a:r>
            <a:r>
              <a:rPr lang="zh-TW" altLang="en-US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可免費進行</a:t>
            </a:r>
            <a:r>
              <a:rPr lang="en-US" altLang="zh-TW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</a:t>
            </a:r>
            <a:r>
              <a:rPr lang="zh-TW" altLang="en-US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個磁碟預測</a:t>
            </a:r>
          </a:p>
          <a:p>
            <a:pPr>
              <a:spcBef>
                <a:spcPts val="800"/>
              </a:spcBef>
            </a:pPr>
            <a:r>
              <a:rPr lang="zh-TW" altLang="en-US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可付費訂閱額外的磁碟加強防護力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D4DCE73D-3763-EE72-33A6-2D44933CFD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37" y="1690688"/>
            <a:ext cx="1171380" cy="11713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6822DEA5-BC84-A1A4-383D-AAE3DE622FC5}"/>
              </a:ext>
            </a:extLst>
          </p:cNvPr>
          <p:cNvSpPr txBox="1"/>
          <p:nvPr/>
        </p:nvSpPr>
        <p:spPr>
          <a:xfrm>
            <a:off x="8085222" y="3559364"/>
            <a:ext cx="3320716" cy="15427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DA Drive Analyzer </a:t>
            </a: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整合 </a:t>
            </a:r>
            <a:r>
              <a:rPr lang="en-US" altLang="zh-TW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ULINK </a:t>
            </a: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雲端人工智慧學習推論技術，可在磁碟故障前通知您，協助您預防因無預警的磁碟損壞所造成的資料遺失或停機損失。</a:t>
            </a:r>
          </a:p>
        </p:txBody>
      </p:sp>
    </p:spTree>
    <p:extLst>
      <p:ext uri="{BB962C8B-B14F-4D97-AF65-F5344CB8AC3E}">
        <p14:creationId xmlns:p14="http://schemas.microsoft.com/office/powerpoint/2010/main" val="3141031637"/>
      </p:ext>
    </p:extLst>
  </p:cSld>
  <p:clrMapOvr>
    <a:masterClrMapping/>
  </p:clrMapOvr>
  <p:transition spd="med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: 圓角 144">
            <a:extLst>
              <a:ext uri="{FF2B5EF4-FFF2-40B4-BE49-F238E27FC236}">
                <a16:creationId xmlns:a16="http://schemas.microsoft.com/office/drawing/2014/main" id="{598C56EF-A665-A943-D3AF-EFAE40A3611E}"/>
              </a:ext>
            </a:extLst>
          </p:cNvPr>
          <p:cNvSpPr/>
          <p:nvPr/>
        </p:nvSpPr>
        <p:spPr>
          <a:xfrm>
            <a:off x="4417928" y="2598411"/>
            <a:ext cx="2905439" cy="619175"/>
          </a:xfrm>
          <a:prstGeom prst="roundRect">
            <a:avLst>
              <a:gd name="adj" fmla="val 15260"/>
            </a:avLst>
          </a:prstGeom>
          <a:solidFill>
            <a:srgbClr val="17B0ED">
              <a:alpha val="2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" name="矩形: 圓角 144">
            <a:extLst>
              <a:ext uri="{FF2B5EF4-FFF2-40B4-BE49-F238E27FC236}">
                <a16:creationId xmlns:a16="http://schemas.microsoft.com/office/drawing/2014/main" id="{34CA330A-BA63-B38B-6ED4-A6B1ADF5400A}"/>
              </a:ext>
            </a:extLst>
          </p:cNvPr>
          <p:cNvSpPr/>
          <p:nvPr/>
        </p:nvSpPr>
        <p:spPr>
          <a:xfrm>
            <a:off x="1558789" y="2598411"/>
            <a:ext cx="2440435" cy="619175"/>
          </a:xfrm>
          <a:prstGeom prst="roundRect">
            <a:avLst>
              <a:gd name="adj" fmla="val 15260"/>
            </a:avLst>
          </a:prstGeom>
          <a:solidFill>
            <a:srgbClr val="17B0ED">
              <a:alpha val="2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矩形: 圓角 144">
            <a:extLst>
              <a:ext uri="{FF2B5EF4-FFF2-40B4-BE49-F238E27FC236}">
                <a16:creationId xmlns:a16="http://schemas.microsoft.com/office/drawing/2014/main" id="{C799152F-5C0F-2E90-80DD-2962451C4B6D}"/>
              </a:ext>
            </a:extLst>
          </p:cNvPr>
          <p:cNvSpPr/>
          <p:nvPr/>
        </p:nvSpPr>
        <p:spPr>
          <a:xfrm>
            <a:off x="7507928" y="2598411"/>
            <a:ext cx="3098228" cy="619175"/>
          </a:xfrm>
          <a:prstGeom prst="roundRect">
            <a:avLst>
              <a:gd name="adj" fmla="val 15260"/>
            </a:avLst>
          </a:prstGeom>
          <a:solidFill>
            <a:srgbClr val="17B0ED">
              <a:alpha val="2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5" name="矩形: 圓角 104">
            <a:extLst>
              <a:ext uri="{FF2B5EF4-FFF2-40B4-BE49-F238E27FC236}">
                <a16:creationId xmlns:a16="http://schemas.microsoft.com/office/drawing/2014/main" id="{3CC73595-2CC9-98D9-38AF-1811A65754DD}"/>
              </a:ext>
            </a:extLst>
          </p:cNvPr>
          <p:cNvSpPr/>
          <p:nvPr/>
        </p:nvSpPr>
        <p:spPr>
          <a:xfrm>
            <a:off x="7497113" y="3256486"/>
            <a:ext cx="3109043" cy="3527625"/>
          </a:xfrm>
          <a:prstGeom prst="roundRect">
            <a:avLst>
              <a:gd name="adj" fmla="val 5203"/>
            </a:avLst>
          </a:prstGeom>
          <a:solidFill>
            <a:srgbClr val="A1D5E3">
              <a:alpha val="2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4" name="矩形: 圓角 104">
            <a:extLst>
              <a:ext uri="{FF2B5EF4-FFF2-40B4-BE49-F238E27FC236}">
                <a16:creationId xmlns:a16="http://schemas.microsoft.com/office/drawing/2014/main" id="{B5FD6E23-7821-CD81-F286-66D3C96FDD60}"/>
              </a:ext>
            </a:extLst>
          </p:cNvPr>
          <p:cNvSpPr/>
          <p:nvPr/>
        </p:nvSpPr>
        <p:spPr>
          <a:xfrm>
            <a:off x="4417928" y="3256486"/>
            <a:ext cx="2905439" cy="3527625"/>
          </a:xfrm>
          <a:prstGeom prst="roundRect">
            <a:avLst>
              <a:gd name="adj" fmla="val 5203"/>
            </a:avLst>
          </a:prstGeom>
          <a:solidFill>
            <a:srgbClr val="A1D5E3">
              <a:alpha val="2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" name="矩形: 圓角 104">
            <a:extLst>
              <a:ext uri="{FF2B5EF4-FFF2-40B4-BE49-F238E27FC236}">
                <a16:creationId xmlns:a16="http://schemas.microsoft.com/office/drawing/2014/main" id="{DDE2693B-F19F-92D8-4723-E52CD8CE29E7}"/>
              </a:ext>
            </a:extLst>
          </p:cNvPr>
          <p:cNvSpPr/>
          <p:nvPr/>
        </p:nvSpPr>
        <p:spPr>
          <a:xfrm>
            <a:off x="1559525" y="3256486"/>
            <a:ext cx="2383957" cy="3527625"/>
          </a:xfrm>
          <a:prstGeom prst="roundRect">
            <a:avLst>
              <a:gd name="adj" fmla="val 5203"/>
            </a:avLst>
          </a:prstGeom>
          <a:solidFill>
            <a:srgbClr val="A1D5E3">
              <a:alpha val="2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EB949F93-179F-4AA0-477C-6D12CE0BB6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119" y="3174401"/>
            <a:ext cx="8860696" cy="3372972"/>
          </a:xfrm>
          <a:prstGeom prst="rect">
            <a:avLst/>
          </a:prstGeom>
        </p:spPr>
      </p:pic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全方位備份及災難復原解決方案</a:t>
            </a:r>
          </a:p>
        </p:txBody>
      </p:sp>
      <p:sp>
        <p:nvSpPr>
          <p:cNvPr id="20" name="矩形 19"/>
          <p:cNvSpPr/>
          <p:nvPr/>
        </p:nvSpPr>
        <p:spPr>
          <a:xfrm>
            <a:off x="1498878" y="1836118"/>
            <a:ext cx="82736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Hybrid Backup Sync</a:t>
            </a:r>
          </a:p>
        </p:txBody>
      </p:sp>
      <p:sp>
        <p:nvSpPr>
          <p:cNvPr id="3" name="矩形 2"/>
          <p:cNvSpPr/>
          <p:nvPr/>
        </p:nvSpPr>
        <p:spPr>
          <a:xfrm>
            <a:off x="1498877" y="2181673"/>
            <a:ext cx="82736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保存 </a:t>
            </a:r>
            <a:r>
              <a:rPr lang="en-US" altLang="zh-TW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</a:t>
            </a: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份副本在 </a:t>
            </a:r>
            <a:r>
              <a:rPr lang="en-US" altLang="zh-TW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</a:t>
            </a: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種儲存空間中，並在異地儲存 </a:t>
            </a:r>
            <a:r>
              <a:rPr lang="en-US" altLang="zh-TW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</a:t>
            </a: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份副本，確保您的資料安全。</a:t>
            </a:r>
            <a:endParaRPr lang="en-US" altLang="zh-TW" sz="160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5789C3E-9CFE-6099-5299-7B0FFE2468E7}"/>
              </a:ext>
            </a:extLst>
          </p:cNvPr>
          <p:cNvGrpSpPr/>
          <p:nvPr/>
        </p:nvGrpSpPr>
        <p:grpSpPr>
          <a:xfrm>
            <a:off x="1600763" y="2658335"/>
            <a:ext cx="8981223" cy="4049028"/>
            <a:chOff x="828292" y="2623588"/>
            <a:chExt cx="10136834" cy="4570015"/>
          </a:xfrm>
        </p:grpSpPr>
        <p:pic>
          <p:nvPicPr>
            <p:cNvPr id="6" name="圖片 5" hidden="1">
              <a:extLst>
                <a:ext uri="{FF2B5EF4-FFF2-40B4-BE49-F238E27FC236}">
                  <a16:creationId xmlns:a16="http://schemas.microsoft.com/office/drawing/2014/main" id="{BFE9D776-CD38-E8EB-7F0F-464D7C8DD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292" y="2662035"/>
              <a:ext cx="10136834" cy="4531568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F2BED79D-3E46-8245-9C41-7A6617C77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8601" y="5201840"/>
              <a:ext cx="498390" cy="498390"/>
            </a:xfrm>
            <a:prstGeom prst="rect">
              <a:avLst/>
            </a:prstGeom>
          </p:spPr>
        </p:pic>
        <p:pic>
          <p:nvPicPr>
            <p:cNvPr id="8" name="Picture 6" descr="ãwindowsãçåçæå°çµæ">
              <a:extLst>
                <a:ext uri="{FF2B5EF4-FFF2-40B4-BE49-F238E27FC236}">
                  <a16:creationId xmlns:a16="http://schemas.microsoft.com/office/drawing/2014/main" id="{F8973657-26F4-8C70-18C1-C955F3EA52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4835" y="3273300"/>
              <a:ext cx="804135" cy="804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ç¸éåç">
              <a:extLst>
                <a:ext uri="{FF2B5EF4-FFF2-40B4-BE49-F238E27FC236}">
                  <a16:creationId xmlns:a16="http://schemas.microsoft.com/office/drawing/2014/main" id="{AF7127BC-6E3C-54F0-C9BB-6E7CAF102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3618" y="4745531"/>
              <a:ext cx="804135" cy="600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ãubuntuãçåçæå°çµæ">
              <a:extLst>
                <a:ext uri="{FF2B5EF4-FFF2-40B4-BE49-F238E27FC236}">
                  <a16:creationId xmlns:a16="http://schemas.microsoft.com/office/drawing/2014/main" id="{6488F98A-FF9A-A6FF-178A-177AAC1DF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6071" y="5982670"/>
              <a:ext cx="699805" cy="723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5399C92F-38E0-C33F-7565-75E785E70E3E}"/>
                </a:ext>
              </a:extLst>
            </p:cNvPr>
            <p:cNvSpPr txBox="1"/>
            <p:nvPr/>
          </p:nvSpPr>
          <p:spPr>
            <a:xfrm>
              <a:off x="897409" y="2623588"/>
              <a:ext cx="2539613" cy="59054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400" b="1" err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本地</a:t>
              </a:r>
              <a:r>
                <a:rPr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NAS </a:t>
              </a:r>
              <a:r>
                <a:rPr lang="en-US" altLang="zh-TW" sz="1400" b="1" err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存取</a:t>
              </a:r>
              <a:r>
                <a:rPr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br>
                <a:rPr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cs typeface="Calibri"/>
                  <a:sym typeface="Arial" panose="020B0604020202020204" pitchFamily="34" charset="0"/>
                </a:rPr>
              </a:br>
              <a:r>
                <a:rPr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(經 Hybrid Backup Sync)</a:t>
              </a:r>
              <a:endPara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9BC976C3-49E7-8702-F5B5-F16C0AE3F300}"/>
                </a:ext>
              </a:extLst>
            </p:cNvPr>
            <p:cNvSpPr txBox="1"/>
            <p:nvPr/>
          </p:nvSpPr>
          <p:spPr>
            <a:xfrm>
              <a:off x="4269921" y="2623588"/>
              <a:ext cx="2755319" cy="59054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400" b="1" err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遠端</a:t>
              </a:r>
              <a:r>
                <a:rPr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NAS </a:t>
              </a:r>
              <a:r>
                <a:rPr lang="en-US" altLang="zh-TW" sz="1400" b="1" err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存取</a:t>
              </a:r>
              <a:endPara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algn="ctr"/>
              <a:r>
                <a:rPr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(經 File Station)</a:t>
              </a:r>
              <a:endPara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68BB0229-DE53-D31D-7C18-516D50712896}"/>
                </a:ext>
              </a:extLst>
            </p:cNvPr>
            <p:cNvSpPr txBox="1"/>
            <p:nvPr/>
          </p:nvSpPr>
          <p:spPr>
            <a:xfrm>
              <a:off x="8093144" y="2725505"/>
              <a:ext cx="2332032" cy="34737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cs typeface="Calibri"/>
                  <a:sym typeface="Arial" panose="020B0604020202020204" pitchFamily="34" charset="0"/>
                </a:rPr>
                <a:t> </a:t>
              </a:r>
              <a:r>
                <a:rPr lang="en-US" altLang="zh-TW" sz="1400" b="1" err="1">
                  <a:latin typeface="Arial" panose="020B0604020202020204" pitchFamily="34" charset="0"/>
                  <a:ea typeface="微軟正黑體" panose="020B0604030504040204" pitchFamily="34" charset="-120"/>
                  <a:cs typeface="Calibri"/>
                  <a:sym typeface="Arial" panose="020B0604020202020204" pitchFamily="34" charset="0"/>
                </a:rPr>
                <a:t>攜帶使用</a:t>
              </a:r>
              <a:endPara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F92FDD21-336C-22C0-D06F-468D583CBDA0}"/>
                </a:ext>
              </a:extLst>
            </p:cNvPr>
            <p:cNvSpPr txBox="1"/>
            <p:nvPr/>
          </p:nvSpPr>
          <p:spPr>
            <a:xfrm>
              <a:off x="2237488" y="4248937"/>
              <a:ext cx="865301" cy="312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Taipei</a:t>
              </a:r>
              <a:endPara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D75B4E54-9C00-F5AD-D140-A8EC9C845BC0}"/>
                </a:ext>
              </a:extLst>
            </p:cNvPr>
            <p:cNvSpPr txBox="1"/>
            <p:nvPr/>
          </p:nvSpPr>
          <p:spPr>
            <a:xfrm>
              <a:off x="2237488" y="6382536"/>
              <a:ext cx="865301" cy="312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Taipei</a:t>
              </a:r>
              <a:endPara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9D224CD2-4A55-1800-26E5-D7ADFA9C18D8}"/>
                </a:ext>
              </a:extLst>
            </p:cNvPr>
            <p:cNvSpPr txBox="1"/>
            <p:nvPr/>
          </p:nvSpPr>
          <p:spPr>
            <a:xfrm>
              <a:off x="2785579" y="3438683"/>
              <a:ext cx="1684770" cy="24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Backup/Restore</a:t>
              </a:r>
              <a:endParaRPr lang="zh-TW" altLang="en-US" sz="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A1BCE550-54CF-91E5-DBB8-53BCDCF9491C}"/>
                </a:ext>
              </a:extLst>
            </p:cNvPr>
            <p:cNvSpPr txBox="1"/>
            <p:nvPr/>
          </p:nvSpPr>
          <p:spPr>
            <a:xfrm>
              <a:off x="3268480" y="4682325"/>
              <a:ext cx="897105" cy="260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TCP BBR</a:t>
              </a:r>
              <a:endParaRPr lang="zh-TW" altLang="en-US" sz="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BFA78615-E5C0-BC84-0DF1-AFD3178475CC}"/>
                </a:ext>
              </a:extLst>
            </p:cNvPr>
            <p:cNvSpPr txBox="1"/>
            <p:nvPr/>
          </p:nvSpPr>
          <p:spPr>
            <a:xfrm>
              <a:off x="4967772" y="4148257"/>
              <a:ext cx="686683" cy="34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.</a:t>
              </a:r>
              <a:r>
                <a:rPr lang="en-US" altLang="zh-TW" sz="140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qdff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56F4FF3C-B26B-520C-AA1C-8DFDFC590B71}"/>
                </a:ext>
              </a:extLst>
            </p:cNvPr>
            <p:cNvSpPr txBox="1"/>
            <p:nvPr/>
          </p:nvSpPr>
          <p:spPr>
            <a:xfrm>
              <a:off x="5631473" y="5152938"/>
              <a:ext cx="686683" cy="34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.</a:t>
              </a:r>
              <a:r>
                <a:rPr lang="en-US" altLang="zh-TW" sz="140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qdff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A691C1D0-92C6-4E7D-37BD-2879D602D684}"/>
                </a:ext>
              </a:extLst>
            </p:cNvPr>
            <p:cNvSpPr txBox="1"/>
            <p:nvPr/>
          </p:nvSpPr>
          <p:spPr>
            <a:xfrm>
              <a:off x="9191876" y="3148883"/>
              <a:ext cx="686683" cy="312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.</a:t>
              </a:r>
              <a:r>
                <a:rPr lang="en-US" altLang="zh-TW" sz="120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qdff</a:t>
              </a:r>
              <a:endPara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D7680C41-174F-8009-295D-DD1234077A26}"/>
                </a:ext>
              </a:extLst>
            </p:cNvPr>
            <p:cNvSpPr txBox="1"/>
            <p:nvPr/>
          </p:nvSpPr>
          <p:spPr>
            <a:xfrm>
              <a:off x="9191876" y="4560588"/>
              <a:ext cx="686683" cy="312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.</a:t>
              </a:r>
              <a:r>
                <a:rPr lang="en-US" altLang="zh-TW" sz="120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qdff</a:t>
              </a:r>
              <a:endPara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5E4D0199-DC15-F3AE-2E2A-25D51BF90623}"/>
                </a:ext>
              </a:extLst>
            </p:cNvPr>
            <p:cNvSpPr txBox="1"/>
            <p:nvPr/>
          </p:nvSpPr>
          <p:spPr>
            <a:xfrm>
              <a:off x="9191876" y="5940209"/>
              <a:ext cx="686683" cy="312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.</a:t>
              </a:r>
              <a:r>
                <a:rPr lang="en-US" altLang="zh-TW" sz="120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qdff</a:t>
              </a:r>
              <a:endPara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AA7515F5-3D2D-3033-E430-65D07DBF289B}"/>
                </a:ext>
              </a:extLst>
            </p:cNvPr>
            <p:cNvSpPr txBox="1"/>
            <p:nvPr/>
          </p:nvSpPr>
          <p:spPr>
            <a:xfrm>
              <a:off x="6579932" y="5381846"/>
              <a:ext cx="1650258" cy="295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/>
                  <a:sym typeface="Arial" panose="020B0604020202020204" pitchFamily="34" charset="0"/>
                </a:rPr>
                <a:t>CIFS / NFS / FTP</a:t>
              </a: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49052EAD-A184-C4AC-82DD-1631DA1C63A7}"/>
                </a:ext>
              </a:extLst>
            </p:cNvPr>
            <p:cNvSpPr txBox="1"/>
            <p:nvPr/>
          </p:nvSpPr>
          <p:spPr>
            <a:xfrm>
              <a:off x="10034548" y="3946545"/>
              <a:ext cx="686683" cy="31264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200" b="1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東京</a:t>
              </a:r>
              <a:endPara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3E273B90-0A8B-9383-952A-81F425333716}"/>
                </a:ext>
              </a:extLst>
            </p:cNvPr>
            <p:cNvSpPr txBox="1"/>
            <p:nvPr/>
          </p:nvSpPr>
          <p:spPr>
            <a:xfrm>
              <a:off x="9820547" y="5350474"/>
              <a:ext cx="993483" cy="31264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200" b="1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/>
                  <a:sym typeface="Arial" panose="020B0604020202020204" pitchFamily="34" charset="0"/>
                </a:rPr>
                <a:t>紐約</a:t>
              </a: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8D5BA7AA-AFE9-C8C2-5FEA-639A636A95F9}"/>
                </a:ext>
              </a:extLst>
            </p:cNvPr>
            <p:cNvSpPr txBox="1"/>
            <p:nvPr/>
          </p:nvSpPr>
          <p:spPr>
            <a:xfrm>
              <a:off x="9967806" y="6698993"/>
              <a:ext cx="779482" cy="31264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200" b="1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北京</a:t>
              </a:r>
              <a:endParaRPr lang="zh-TW" altLang="en-US" sz="12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0CAC2EF7-0942-D0F8-4776-D16521B45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6313" y="5089686"/>
              <a:ext cx="498390" cy="498390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41ECB3F8-8B3B-A13D-E471-09C9FEF5E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6313" y="3694023"/>
              <a:ext cx="498390" cy="498390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D6A34E70-B3B5-9770-98A5-606BC0E8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6313" y="6453266"/>
              <a:ext cx="498390" cy="498390"/>
            </a:xfrm>
            <a:prstGeom prst="rect">
              <a:avLst/>
            </a:prstGeom>
          </p:spPr>
        </p:pic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5FC6739B-057B-C85B-DBCA-983E7E5B3CD1}"/>
                </a:ext>
              </a:extLst>
            </p:cNvPr>
            <p:cNvSpPr txBox="1"/>
            <p:nvPr/>
          </p:nvSpPr>
          <p:spPr>
            <a:xfrm>
              <a:off x="5062805" y="6537607"/>
              <a:ext cx="1849234" cy="3821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600" b="1" err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雲端存取</a:t>
              </a:r>
              <a:endPara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0CFADE3D-350C-DB7D-C8C0-47B97927430A}"/>
                </a:ext>
              </a:extLst>
            </p:cNvPr>
            <p:cNvSpPr txBox="1"/>
            <p:nvPr/>
          </p:nvSpPr>
          <p:spPr>
            <a:xfrm>
              <a:off x="3903718" y="4448420"/>
              <a:ext cx="3555123" cy="286587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altLang="en-US" sz="1000" b="1">
                  <a:latin typeface="Arial" panose="020B0604020202020204" pitchFamily="34" charset="0"/>
                  <a:ea typeface="微軟正黑體" panose="020B0604030504040204" pitchFamily="34" charset="-120"/>
                  <a:cs typeface="Calibri"/>
                  <a:sym typeface="Arial" panose="020B0604020202020204" pitchFamily="34" charset="0"/>
                </a:rPr>
                <a:t>File Station 即將推出 QuDedup 還原及預覽功能</a:t>
              </a: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3C3D5E35-A11E-3A22-D81C-3814F021A9DD}"/>
                </a:ext>
              </a:extLst>
            </p:cNvPr>
            <p:cNvSpPr txBox="1"/>
            <p:nvPr/>
          </p:nvSpPr>
          <p:spPr>
            <a:xfrm>
              <a:off x="1203802" y="6681866"/>
              <a:ext cx="2331561" cy="486329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1100" b="1">
                  <a:latin typeface="Arial" panose="020B0604020202020204" pitchFamily="34" charset="0"/>
                  <a:ea typeface="微軟正黑體" panose="020B0604030504040204" pitchFamily="34" charset="-120"/>
                  <a:cs typeface="Calibri"/>
                  <a:sym typeface="Arial" panose="020B0604020202020204" pitchFamily="34" charset="0"/>
                </a:rPr>
                <a:t>File Station 即將推出</a:t>
              </a:r>
              <a:br>
                <a:rPr lang="zh-TW" altLang="en-US" sz="1100" b="1">
                  <a:latin typeface="Arial" panose="020B0604020202020204" pitchFamily="34" charset="0"/>
                  <a:ea typeface="微軟正黑體" panose="020B0604030504040204" pitchFamily="34" charset="-120"/>
                  <a:cs typeface="Calibri"/>
                  <a:sym typeface="Arial" panose="020B0604020202020204" pitchFamily="34" charset="0"/>
                </a:rPr>
              </a:br>
              <a:r>
                <a:rPr lang="zh-TW" altLang="en-US" sz="1100" b="1">
                  <a:latin typeface="Arial" panose="020B0604020202020204" pitchFamily="34" charset="0"/>
                  <a:ea typeface="微軟正黑體" panose="020B0604030504040204" pitchFamily="34" charset="-120"/>
                  <a:cs typeface="Calibri"/>
                  <a:sym typeface="Arial" panose="020B0604020202020204" pitchFamily="34" charset="0"/>
                </a:rPr>
                <a:t>QuDedup 還原及預覽功能</a:t>
              </a:r>
              <a:endPara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7886767"/>
      </p:ext>
    </p:extLst>
  </p:cSld>
  <p:clrMapOvr>
    <a:masterClrMapping/>
  </p:clrMapOvr>
  <p:transition spd="med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FF0C24-EA2F-F847-8F31-9ED677459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多版本快照助您對抗加密勒索軟體威脅</a:t>
            </a:r>
          </a:p>
        </p:txBody>
      </p:sp>
      <p:pic>
        <p:nvPicPr>
          <p:cNvPr id="7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8950AC6E-4BC1-4B11-9EB7-FE2E05A586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259" y="3370376"/>
            <a:ext cx="6301741" cy="3100261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444500" dist="215900" dir="8100000" algn="tr" rotWithShape="0">
              <a:srgbClr val="09000C">
                <a:alpha val="5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12C6FE5-FD6C-4983-9AE6-1DA5755C81FE}"/>
              </a:ext>
            </a:extLst>
          </p:cNvPr>
          <p:cNvSpPr txBox="1"/>
          <p:nvPr/>
        </p:nvSpPr>
        <p:spPr>
          <a:xfrm>
            <a:off x="1133796" y="1968894"/>
            <a:ext cx="9909821" cy="11726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TS-253E / TS-453E 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支援快照 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(Snapshot) 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功能，就像照相般，可將任一時間點的系統狀態與資料記錄下來作為將來還原的備份，且比傳統備份使用更少的儲存空間。當資料毀損或電腦受到加密勒索軟體威脅，即可利用快照檔案迅速還原，確保重要資料萬無一失。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5A3D9C9-70D3-44DE-9426-03AD146B9E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744" y="5344175"/>
            <a:ext cx="1306512" cy="130651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74700" dist="381000" dir="8100000" algn="tr" rotWithShape="0">
              <a:srgbClr val="09000C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012C6FE5-FD6C-4983-9AE6-1DA5755C81FE}"/>
              </a:ext>
            </a:extLst>
          </p:cNvPr>
          <p:cNvSpPr txBox="1"/>
          <p:nvPr/>
        </p:nvSpPr>
        <p:spPr>
          <a:xfrm>
            <a:off x="1140675" y="3222191"/>
            <a:ext cx="4704871" cy="5229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3</a:t>
            </a:r>
            <a:r>
              <a:rPr lang="zh-TW" altLang="en-US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步驟對抗加密勒索軟體威脅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12C6FE5-FD6C-4983-9AE6-1DA5755C81FE}"/>
              </a:ext>
            </a:extLst>
          </p:cNvPr>
          <p:cNvSpPr txBox="1"/>
          <p:nvPr/>
        </p:nvSpPr>
        <p:spPr>
          <a:xfrm>
            <a:off x="1140676" y="3700009"/>
            <a:ext cx="4223608" cy="25758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Step 1 </a:t>
            </a:r>
          </a:p>
          <a:p>
            <a:pPr>
              <a:lnSpc>
                <a:spcPct val="130000"/>
              </a:lnSpc>
            </a:pP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定期更新，並使用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Malware Remover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防範惡意軟體</a:t>
            </a:r>
            <a:endParaRPr lang="en-US" altLang="zh-TW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Step 2</a:t>
            </a:r>
          </a:p>
          <a:p>
            <a:pPr>
              <a:lnSpc>
                <a:spcPct val="130000"/>
              </a:lnSpc>
            </a:pP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備份電腦資料至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NAS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，並建立快照</a:t>
            </a:r>
            <a:endParaRPr lang="en-US" altLang="zh-TW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Step 3</a:t>
            </a:r>
          </a:p>
          <a:p>
            <a:pPr>
              <a:lnSpc>
                <a:spcPct val="130000"/>
              </a:lnSpc>
            </a:pP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將快照檔案再備份至另一台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QNAP NAS</a:t>
            </a:r>
            <a:endParaRPr lang="zh-TW" altLang="en-US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438609"/>
      </p:ext>
    </p:extLst>
  </p:cSld>
  <p:clrMapOvr>
    <a:masterClrMapping/>
  </p:clrMapOvr>
  <p:transition spd="med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E7CD05-9ADE-DC4F-AA2E-5871593C8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運行虛擬機與軟體容器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6804" y="2175309"/>
            <a:ext cx="7189486" cy="4210541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74700" dist="381000" dir="8100000" algn="tr" rotWithShape="0">
              <a:srgbClr val="09000C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B19D13C-AAD1-1786-BB81-18373376C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919" y="1567544"/>
            <a:ext cx="1371913" cy="13719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0" name="矩形 59"/>
          <p:cNvSpPr/>
          <p:nvPr/>
        </p:nvSpPr>
        <p:spPr>
          <a:xfrm>
            <a:off x="798285" y="3169465"/>
            <a:ext cx="40023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Virtualization Station</a:t>
            </a:r>
          </a:p>
        </p:txBody>
      </p:sp>
      <p:sp>
        <p:nvSpPr>
          <p:cNvPr id="3" name="矩形 2"/>
          <p:cNvSpPr/>
          <p:nvPr/>
        </p:nvSpPr>
        <p:spPr>
          <a:xfrm>
            <a:off x="786253" y="3676027"/>
            <a:ext cx="413466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允許您一機運行多個虛擬機來安裝 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Windows®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Linux®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UNIX®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Android™ 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 </a:t>
            </a:r>
            <a:r>
              <a:rPr lang="en-US" altLang="zh-TW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QuTScloud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等作業系統，並透過瀏覽器或 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Virtual Network Computing (VNC) 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連線管理虛擬機。</a:t>
            </a:r>
            <a:endParaRPr lang="en-US" altLang="zh-TW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endParaRPr lang="zh-TW" altLang="en-US" sz="2400" b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938588"/>
      </p:ext>
    </p:extLst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788DA02-272B-B577-65A3-C1D57AD0A444}"/>
              </a:ext>
            </a:extLst>
          </p:cNvPr>
          <p:cNvSpPr/>
          <p:nvPr/>
        </p:nvSpPr>
        <p:spPr>
          <a:xfrm>
            <a:off x="6596592" y="4464217"/>
            <a:ext cx="4901826" cy="335462"/>
          </a:xfrm>
          <a:prstGeom prst="rect">
            <a:avLst/>
          </a:prstGeom>
          <a:solidFill>
            <a:srgbClr val="05F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F7A674B-006E-739F-49C6-772B7A424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86" y="365125"/>
            <a:ext cx="11601330" cy="1325563"/>
          </a:xfrm>
        </p:spPr>
        <p:txBody>
          <a:bodyPr/>
          <a:lstStyle/>
          <a:p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SSD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 價格預期下跌，提高儲存效能就是現在 </a:t>
            </a:r>
          </a:p>
        </p:txBody>
      </p:sp>
      <p:sp>
        <p:nvSpPr>
          <p:cNvPr id="4" name="Google Shape;298;p34">
            <a:extLst>
              <a:ext uri="{FF2B5EF4-FFF2-40B4-BE49-F238E27FC236}">
                <a16:creationId xmlns:a16="http://schemas.microsoft.com/office/drawing/2014/main" id="{0D04C127-C863-4815-00A7-17D36E57916A}"/>
              </a:ext>
            </a:extLst>
          </p:cNvPr>
          <p:cNvSpPr txBox="1">
            <a:spLocks/>
          </p:cNvSpPr>
          <p:nvPr/>
        </p:nvSpPr>
        <p:spPr>
          <a:xfrm>
            <a:off x="9526649" y="4937761"/>
            <a:ext cx="2202777" cy="221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800"/>
              </a:spcBef>
              <a:buNone/>
            </a:pPr>
            <a:r>
              <a:rPr lang="zh-TW" altLang="en-US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資料來源：</a:t>
            </a:r>
            <a:r>
              <a:rPr lang="en-US" altLang="zh-TW" sz="100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TrendForce</a:t>
            </a:r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, 2022.06</a:t>
            </a:r>
            <a:endParaRPr lang="zh-TW" altLang="en-US" sz="10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78595" y="2132237"/>
            <a:ext cx="4525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 </a:t>
            </a:r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普及化，現在就升級吧 ！</a:t>
            </a:r>
          </a:p>
        </p:txBody>
      </p:sp>
      <p:sp>
        <p:nvSpPr>
          <p:cNvPr id="6" name="矩形 5"/>
          <p:cNvSpPr/>
          <p:nvPr/>
        </p:nvSpPr>
        <p:spPr>
          <a:xfrm>
            <a:off x="878595" y="2692255"/>
            <a:ext cx="5490106" cy="14773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每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儲存成本持續下降，而可儲存容量則不斷成長。此外，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 </a:t>
            </a:r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提供相較於傳統硬碟更佳的儲存效能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，TS-253E / TS-453E 可以適當地配置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M.2 </a:t>
            </a:r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NVMe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SSD 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及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打造新型態混合式架構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，讓企業的資料價值及儲存成本，達到平衡與最佳化。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94" r="16132"/>
          <a:stretch/>
        </p:blipFill>
        <p:spPr>
          <a:xfrm>
            <a:off x="650704" y="4165472"/>
            <a:ext cx="5490107" cy="5619209"/>
          </a:xfrm>
          <a:prstGeom prst="rect">
            <a:avLst/>
          </a:prstGeom>
        </p:spPr>
      </p:pic>
      <p:graphicFrame>
        <p:nvGraphicFramePr>
          <p:cNvPr id="8" name="Shape 253">
            <a:extLst>
              <a:ext uri="{FF2B5EF4-FFF2-40B4-BE49-F238E27FC236}">
                <a16:creationId xmlns:a16="http://schemas.microsoft.com/office/drawing/2014/main" id="{8D85D082-D2CE-41FC-F5B2-75EE26A9FC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4193311"/>
              </p:ext>
            </p:extLst>
          </p:nvPr>
        </p:nvGraphicFramePr>
        <p:xfrm>
          <a:off x="6596592" y="2692255"/>
          <a:ext cx="4901826" cy="2107423"/>
        </p:xfrm>
        <a:graphic>
          <a:graphicData uri="http://schemas.openxmlformats.org/drawingml/2006/table">
            <a:tbl>
              <a:tblPr firstRow="1" bandRow="1">
                <a:effectLst/>
                <a:tableStyleId>{85BE263C-DBD7-4A20-BB59-AAB30ACAA65A}</a:tableStyleId>
              </a:tblPr>
              <a:tblGrid>
                <a:gridCol w="2450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0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2463">
                <a:tc>
                  <a:txBody>
                    <a:bodyPr/>
                    <a:lstStyle/>
                    <a:p>
                      <a:pPr algn="l"/>
                      <a:r>
                        <a: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類別</a:t>
                      </a:r>
                    </a:p>
                  </a:txBody>
                  <a:tcPr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ADA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3Q22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F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AD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711628"/>
                  </a:ext>
                </a:extLst>
              </a:tr>
              <a:tr h="321912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Enterprise SSD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預估持平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FDFD">
                        <a:alpha val="1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912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Client SSD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下降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3~8%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912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3D NAND</a:t>
                      </a:r>
                      <a:r>
                        <a:rPr lang="en-US" altLang="zh-TW" sz="1600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Wafers</a:t>
                      </a:r>
                    </a:p>
                    <a:p>
                      <a:pPr algn="l"/>
                      <a:r>
                        <a:rPr lang="en-US" altLang="zh-TW" sz="1600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(TLC &amp; QLC )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下降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5~10%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FDFD">
                        <a:alpha val="1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912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Total NAND Flash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下降 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0~5%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8089644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E7CD05-9ADE-DC4F-AA2E-5871593C8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運行虛擬機與軟體容器</a:t>
            </a:r>
          </a:p>
        </p:txBody>
      </p:sp>
      <p:sp>
        <p:nvSpPr>
          <p:cNvPr id="61" name="矩形 60"/>
          <p:cNvSpPr/>
          <p:nvPr/>
        </p:nvSpPr>
        <p:spPr>
          <a:xfrm>
            <a:off x="2728671" y="1910686"/>
            <a:ext cx="65614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Container Station</a:t>
            </a:r>
          </a:p>
        </p:txBody>
      </p:sp>
      <p:sp>
        <p:nvSpPr>
          <p:cNvPr id="3" name="矩形 2"/>
          <p:cNvSpPr/>
          <p:nvPr/>
        </p:nvSpPr>
        <p:spPr>
          <a:xfrm>
            <a:off x="2728670" y="2314601"/>
            <a:ext cx="8494386" cy="775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獨家支援 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Docker®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LXD 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 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Kata Containers 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輕量級技術，並可由 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Docker Hub® 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線上市集下載來自全球各地數以千計的應用程式，享有豐富的微型服務應用程式。</a:t>
            </a:r>
            <a:endParaRPr lang="zh-TW" altLang="en-US" sz="2400" b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" name="圖片 7" descr="Image 7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10712" y="3210406"/>
            <a:ext cx="6812011" cy="3282469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74700" dist="381000" dir="8100000" algn="tr" rotWithShape="0">
              <a:srgbClr val="09000C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9" name="圖片 8" descr="Image 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90337" y="4203752"/>
            <a:ext cx="4238873" cy="2654248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74700" dist="381000" dir="8100000" algn="tr" rotWithShape="0">
              <a:srgbClr val="09000C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D63AB31-EF88-EEAE-C0E5-DDB2D8F1F4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062" y="1707040"/>
            <a:ext cx="1315634" cy="13176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926055"/>
      </p:ext>
    </p:extLst>
  </p:cSld>
  <p:clrMapOvr>
    <a:masterClrMapping/>
  </p:clrMapOvr>
  <p:transition spd="med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">
            <a:extLst>
              <a:ext uri="{FF2B5EF4-FFF2-40B4-BE49-F238E27FC236}">
                <a16:creationId xmlns:a16="http://schemas.microsoft.com/office/drawing/2014/main" id="{954B4A98-5D8D-4985-8876-9E697E0616ED}"/>
              </a:ext>
            </a:extLst>
          </p:cNvPr>
          <p:cNvSpPr/>
          <p:nvPr/>
        </p:nvSpPr>
        <p:spPr>
          <a:xfrm>
            <a:off x="8641591" y="2681167"/>
            <a:ext cx="2751376" cy="149566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當有筆電與手機等不同裝置，</a:t>
            </a:r>
            <a:r>
              <a:rPr lang="en-US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只要在單一裝置上修改檔案，變更的檔案會自動同步到其他裝置中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。</a:t>
            </a:r>
          </a:p>
        </p:txBody>
      </p:sp>
      <p:sp>
        <p:nvSpPr>
          <p:cNvPr id="31" name="矩形 2">
            <a:extLst>
              <a:ext uri="{FF2B5EF4-FFF2-40B4-BE49-F238E27FC236}">
                <a16:creationId xmlns:a16="http://schemas.microsoft.com/office/drawing/2014/main" id="{AF16A0DD-E297-4B0F-89C6-463F65DC4AC9}"/>
              </a:ext>
            </a:extLst>
          </p:cNvPr>
          <p:cNvSpPr/>
          <p:nvPr/>
        </p:nvSpPr>
        <p:spPr>
          <a:xfrm>
            <a:off x="3375580" y="5280031"/>
            <a:ext cx="5380436" cy="7754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團隊成員協作溝通時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，</a:t>
            </a:r>
            <a:r>
              <a:rPr lang="en-US" altLang="zh-TW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檔案可自動推送到所有成員的綁定裝置上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，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讓工作流程更快速，協作更順暢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</a:p>
        </p:txBody>
      </p:sp>
      <p:grpSp>
        <p:nvGrpSpPr>
          <p:cNvPr id="6" name="群組 5" hidden="1">
            <a:extLst>
              <a:ext uri="{FF2B5EF4-FFF2-40B4-BE49-F238E27FC236}">
                <a16:creationId xmlns:a16="http://schemas.microsoft.com/office/drawing/2014/main" id="{8FAED8C1-7510-385C-DA5A-5961C9A1E9AC}"/>
              </a:ext>
            </a:extLst>
          </p:cNvPr>
          <p:cNvGrpSpPr/>
          <p:nvPr/>
        </p:nvGrpSpPr>
        <p:grpSpPr>
          <a:xfrm>
            <a:off x="269890" y="7137751"/>
            <a:ext cx="11445760" cy="2096885"/>
            <a:chOff x="269890" y="7137751"/>
            <a:chExt cx="11445760" cy="2096885"/>
          </a:xfrm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A4AB8264-0ECE-4E33-B1F0-20877FF3A05F}"/>
                </a:ext>
              </a:extLst>
            </p:cNvPr>
            <p:cNvGrpSpPr/>
            <p:nvPr/>
          </p:nvGrpSpPr>
          <p:grpSpPr>
            <a:xfrm>
              <a:off x="6238775" y="7137751"/>
              <a:ext cx="5476875" cy="2088839"/>
              <a:chOff x="619126" y="4769160"/>
              <a:chExt cx="5476875" cy="2088839"/>
            </a:xfrm>
          </p:grpSpPr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6A87FF70-270D-4D58-97B2-DC54ADFF8DD2}"/>
                  </a:ext>
                </a:extLst>
              </p:cNvPr>
              <p:cNvSpPr/>
              <p:nvPr/>
            </p:nvSpPr>
            <p:spPr>
              <a:xfrm>
                <a:off x="3344625" y="4769160"/>
                <a:ext cx="2751376" cy="208883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0CA7A0A2-422D-4F77-981B-1614DD014C9B}"/>
                  </a:ext>
                </a:extLst>
              </p:cNvPr>
              <p:cNvSpPr/>
              <p:nvPr/>
            </p:nvSpPr>
            <p:spPr>
              <a:xfrm>
                <a:off x="619126" y="4769160"/>
                <a:ext cx="5476875" cy="2088839"/>
              </a:xfrm>
              <a:prstGeom prst="rect">
                <a:avLst/>
              </a:prstGeom>
              <a:noFill/>
              <a:ln w="38100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95FE53FB-12F2-4319-9CA7-E15AD1994A2A}"/>
                </a:ext>
              </a:extLst>
            </p:cNvPr>
            <p:cNvGrpSpPr/>
            <p:nvPr/>
          </p:nvGrpSpPr>
          <p:grpSpPr>
            <a:xfrm>
              <a:off x="269890" y="7145797"/>
              <a:ext cx="5476875" cy="2088839"/>
              <a:chOff x="619126" y="4769160"/>
              <a:chExt cx="5476875" cy="2088839"/>
            </a:xfrm>
          </p:grpSpPr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A2C3C1CE-3B67-4AD6-8D1C-02241FA28589}"/>
                  </a:ext>
                </a:extLst>
              </p:cNvPr>
              <p:cNvSpPr/>
              <p:nvPr/>
            </p:nvSpPr>
            <p:spPr>
              <a:xfrm>
                <a:off x="3344625" y="4769160"/>
                <a:ext cx="2751376" cy="208883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4A2099C7-A7DB-4EAB-B890-0954EDDF8A8A}"/>
                  </a:ext>
                </a:extLst>
              </p:cNvPr>
              <p:cNvSpPr/>
              <p:nvPr/>
            </p:nvSpPr>
            <p:spPr>
              <a:xfrm>
                <a:off x="619126" y="4769160"/>
                <a:ext cx="5476875" cy="2088839"/>
              </a:xfrm>
              <a:prstGeom prst="rect">
                <a:avLst/>
              </a:prstGeom>
              <a:noFill/>
              <a:ln w="38100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32" name="圖形 21">
              <a:extLst>
                <a:ext uri="{FF2B5EF4-FFF2-40B4-BE49-F238E27FC236}">
                  <a16:creationId xmlns:a16="http://schemas.microsoft.com/office/drawing/2014/main" id="{933D5ABB-7766-4C57-A2B4-2076CAA9B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9433" y="7381106"/>
              <a:ext cx="2503968" cy="1628380"/>
            </a:xfrm>
            <a:prstGeom prst="rect">
              <a:avLst/>
            </a:prstGeom>
          </p:spPr>
        </p:pic>
      </p:grpSp>
      <p:pic>
        <p:nvPicPr>
          <p:cNvPr id="33" name="圖形 22">
            <a:extLst>
              <a:ext uri="{FF2B5EF4-FFF2-40B4-BE49-F238E27FC236}">
                <a16:creationId xmlns:a16="http://schemas.microsoft.com/office/drawing/2014/main" id="{CB96A664-EA92-4908-8C3E-E9E28FBE78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4266" y="4478398"/>
            <a:ext cx="2298356" cy="208883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D5D6BD5-EE94-B04D-B280-50C91905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984" y="499516"/>
            <a:ext cx="9450129" cy="1191172"/>
          </a:xfrm>
        </p:spPr>
        <p:txBody>
          <a:bodyPr/>
          <a:lstStyle/>
          <a:p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Qsync 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讓跨裝置跨成員協作無間</a:t>
            </a:r>
          </a:p>
        </p:txBody>
      </p:sp>
      <p:pic>
        <p:nvPicPr>
          <p:cNvPr id="23" name="圖形 29">
            <a:extLst>
              <a:ext uri="{FF2B5EF4-FFF2-40B4-BE49-F238E27FC236}">
                <a16:creationId xmlns:a16="http://schemas.microsoft.com/office/drawing/2014/main" id="{76DBE4FD-A3F8-491B-A70F-3696537285A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0716" y="1954464"/>
            <a:ext cx="7810875" cy="313474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42BBAEA-0F27-8E71-9B9D-96D5ADF1143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77" y="499516"/>
            <a:ext cx="1536682" cy="15366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8232900"/>
      </p:ext>
    </p:extLst>
  </p:cSld>
  <p:clrMapOvr>
    <a:masterClrMapping/>
  </p:clrMapOvr>
  <p:transition spd="med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橢圓 47">
            <a:extLst>
              <a:ext uri="{FF2B5EF4-FFF2-40B4-BE49-F238E27FC236}">
                <a16:creationId xmlns:a16="http://schemas.microsoft.com/office/drawing/2014/main" id="{C2687F74-B483-11D4-071A-1BFF8E5959E0}"/>
              </a:ext>
            </a:extLst>
          </p:cNvPr>
          <p:cNvSpPr/>
          <p:nvPr/>
        </p:nvSpPr>
        <p:spPr>
          <a:xfrm>
            <a:off x="1035602" y="2407985"/>
            <a:ext cx="2042029" cy="2042029"/>
          </a:xfrm>
          <a:prstGeom prst="ellipse">
            <a:avLst/>
          </a:prstGeom>
          <a:solidFill>
            <a:srgbClr val="A1D5E3">
              <a:alpha val="2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9" name="橢圓 48">
            <a:extLst>
              <a:ext uri="{FF2B5EF4-FFF2-40B4-BE49-F238E27FC236}">
                <a16:creationId xmlns:a16="http://schemas.microsoft.com/office/drawing/2014/main" id="{994C9619-2EB6-70AC-00F0-C626AE3A540F}"/>
              </a:ext>
            </a:extLst>
          </p:cNvPr>
          <p:cNvSpPr/>
          <p:nvPr/>
        </p:nvSpPr>
        <p:spPr>
          <a:xfrm>
            <a:off x="3788900" y="2407985"/>
            <a:ext cx="2042029" cy="2042029"/>
          </a:xfrm>
          <a:prstGeom prst="ellipse">
            <a:avLst/>
          </a:prstGeom>
          <a:solidFill>
            <a:srgbClr val="A1D5E3">
              <a:alpha val="2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0" name="橢圓 49">
            <a:extLst>
              <a:ext uri="{FF2B5EF4-FFF2-40B4-BE49-F238E27FC236}">
                <a16:creationId xmlns:a16="http://schemas.microsoft.com/office/drawing/2014/main" id="{74B4AD69-5D69-B640-6181-C0BC56B53CB5}"/>
              </a:ext>
            </a:extLst>
          </p:cNvPr>
          <p:cNvSpPr/>
          <p:nvPr/>
        </p:nvSpPr>
        <p:spPr>
          <a:xfrm>
            <a:off x="6542198" y="2407985"/>
            <a:ext cx="2042029" cy="2042029"/>
          </a:xfrm>
          <a:prstGeom prst="ellipse">
            <a:avLst/>
          </a:prstGeom>
          <a:solidFill>
            <a:srgbClr val="A1D5E3">
              <a:alpha val="2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1" name="橢圓 50">
            <a:extLst>
              <a:ext uri="{FF2B5EF4-FFF2-40B4-BE49-F238E27FC236}">
                <a16:creationId xmlns:a16="http://schemas.microsoft.com/office/drawing/2014/main" id="{6B55475C-8C6D-4B80-9D13-4EE1DDE5865B}"/>
              </a:ext>
            </a:extLst>
          </p:cNvPr>
          <p:cNvSpPr/>
          <p:nvPr/>
        </p:nvSpPr>
        <p:spPr>
          <a:xfrm>
            <a:off x="9295497" y="2407985"/>
            <a:ext cx="2042029" cy="2042029"/>
          </a:xfrm>
          <a:prstGeom prst="ellipse">
            <a:avLst/>
          </a:prstGeom>
          <a:solidFill>
            <a:srgbClr val="A1D5E3">
              <a:alpha val="2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5" name="圖片 34" descr="一張含有 個人, 室內, 人 的圖片&#10;&#10;自動產生的描述">
            <a:extLst>
              <a:ext uri="{FF2B5EF4-FFF2-40B4-BE49-F238E27FC236}">
                <a16:creationId xmlns:a16="http://schemas.microsoft.com/office/drawing/2014/main" id="{344F181E-85E6-4A5B-91FA-6F9443D0B6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06166"/>
            <a:ext cx="11964808" cy="2854892"/>
          </a:xfrm>
          <a:prstGeom prst="rect">
            <a:avLst/>
          </a:prstGeom>
        </p:spPr>
      </p:pic>
      <p:sp>
        <p:nvSpPr>
          <p:cNvPr id="47" name="矩形: 圓角 25">
            <a:extLst>
              <a:ext uri="{FF2B5EF4-FFF2-40B4-BE49-F238E27FC236}">
                <a16:creationId xmlns:a16="http://schemas.microsoft.com/office/drawing/2014/main" id="{22412526-17E7-F844-DD81-DCA6B0D01DB5}"/>
              </a:ext>
            </a:extLst>
          </p:cNvPr>
          <p:cNvSpPr/>
          <p:nvPr/>
        </p:nvSpPr>
        <p:spPr>
          <a:xfrm>
            <a:off x="9554783" y="4631334"/>
            <a:ext cx="1558912" cy="560600"/>
          </a:xfrm>
          <a:prstGeom prst="roundRect">
            <a:avLst>
              <a:gd name="adj" fmla="val 20131"/>
            </a:avLst>
          </a:prstGeom>
          <a:solidFill>
            <a:srgbClr val="16E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altLang="zh-TW" b="1" i="0" u="none" strike="noStrike" cap="none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矩形: 圓角 25">
            <a:extLst>
              <a:ext uri="{FF2B5EF4-FFF2-40B4-BE49-F238E27FC236}">
                <a16:creationId xmlns:a16="http://schemas.microsoft.com/office/drawing/2014/main" id="{1436D9D5-CC6E-A7AE-EC74-31C33A7DFD7B}"/>
              </a:ext>
            </a:extLst>
          </p:cNvPr>
          <p:cNvSpPr/>
          <p:nvPr/>
        </p:nvSpPr>
        <p:spPr>
          <a:xfrm>
            <a:off x="6916487" y="4631334"/>
            <a:ext cx="1558912" cy="560600"/>
          </a:xfrm>
          <a:prstGeom prst="roundRect">
            <a:avLst>
              <a:gd name="adj" fmla="val 20131"/>
            </a:avLst>
          </a:prstGeom>
          <a:solidFill>
            <a:srgbClr val="16E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altLang="zh-TW" b="1" i="0" u="none" strike="noStrike" cap="none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矩形: 圓角 25">
            <a:extLst>
              <a:ext uri="{FF2B5EF4-FFF2-40B4-BE49-F238E27FC236}">
                <a16:creationId xmlns:a16="http://schemas.microsoft.com/office/drawing/2014/main" id="{03C85879-85A5-0510-0E3F-A2999E317277}"/>
              </a:ext>
            </a:extLst>
          </p:cNvPr>
          <p:cNvSpPr/>
          <p:nvPr/>
        </p:nvSpPr>
        <p:spPr>
          <a:xfrm>
            <a:off x="4126366" y="4631334"/>
            <a:ext cx="1558912" cy="560600"/>
          </a:xfrm>
          <a:prstGeom prst="roundRect">
            <a:avLst>
              <a:gd name="adj" fmla="val 20131"/>
            </a:avLst>
          </a:prstGeom>
          <a:solidFill>
            <a:srgbClr val="16E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altLang="zh-TW" b="1" i="0" u="none" strike="noStrike" cap="none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矩形: 圓角 25">
            <a:extLst>
              <a:ext uri="{FF2B5EF4-FFF2-40B4-BE49-F238E27FC236}">
                <a16:creationId xmlns:a16="http://schemas.microsoft.com/office/drawing/2014/main" id="{9650BD83-DC01-D0F6-8753-A369A15031AF}"/>
              </a:ext>
            </a:extLst>
          </p:cNvPr>
          <p:cNvSpPr/>
          <p:nvPr/>
        </p:nvSpPr>
        <p:spPr>
          <a:xfrm>
            <a:off x="1256475" y="4631334"/>
            <a:ext cx="1558912" cy="560600"/>
          </a:xfrm>
          <a:prstGeom prst="roundRect">
            <a:avLst>
              <a:gd name="adj" fmla="val 20131"/>
            </a:avLst>
          </a:prstGeom>
          <a:solidFill>
            <a:srgbClr val="16E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altLang="zh-TW" b="1" i="0" u="none" strike="noStrike" cap="none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D5D6BD5-EE94-B04D-B280-50C91905A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最佳檔案儲存方案，讓文件管理輕鬆搞定</a:t>
            </a:r>
          </a:p>
        </p:txBody>
      </p:sp>
      <p:pic>
        <p:nvPicPr>
          <p:cNvPr id="5" name="圖片 4" hidden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30" y="7401475"/>
            <a:ext cx="10987325" cy="2773135"/>
          </a:xfrm>
          <a:prstGeom prst="rect">
            <a:avLst/>
          </a:prstGeom>
        </p:spPr>
      </p:pic>
      <p:pic>
        <p:nvPicPr>
          <p:cNvPr id="9" name="Shape 1684">
            <a:extLst>
              <a:ext uri="{FF2B5EF4-FFF2-40B4-BE49-F238E27FC236}">
                <a16:creationId xmlns:a16="http://schemas.microsoft.com/office/drawing/2014/main" id="{181C31FB-34C0-8D87-D802-B9B15448DB1C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6013" y="1766118"/>
            <a:ext cx="1634580" cy="1582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685">
            <a:extLst>
              <a:ext uri="{FF2B5EF4-FFF2-40B4-BE49-F238E27FC236}">
                <a16:creationId xmlns:a16="http://schemas.microsoft.com/office/drawing/2014/main" id="{F7B092F2-41BC-B887-22D0-4B2A403D319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3821" y="3442401"/>
            <a:ext cx="944634" cy="9446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Shape 1686">
            <a:extLst>
              <a:ext uri="{FF2B5EF4-FFF2-40B4-BE49-F238E27FC236}">
                <a16:creationId xmlns:a16="http://schemas.microsoft.com/office/drawing/2014/main" id="{A2A30C1B-3A69-5FFD-72D9-2735CC8D583B}"/>
              </a:ext>
            </a:extLst>
          </p:cNvPr>
          <p:cNvSpPr txBox="1"/>
          <p:nvPr/>
        </p:nvSpPr>
        <p:spPr>
          <a:xfrm>
            <a:off x="10527033" y="3749263"/>
            <a:ext cx="1168224" cy="45690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b="1" i="0" u="none" strike="noStrike" cap="none" err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Qfiling</a:t>
            </a:r>
            <a:endParaRPr lang="en-US" b="1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Shape 1688">
            <a:extLst>
              <a:ext uri="{FF2B5EF4-FFF2-40B4-BE49-F238E27FC236}">
                <a16:creationId xmlns:a16="http://schemas.microsoft.com/office/drawing/2014/main" id="{5D9B3CC1-A1F5-9773-04B6-7CC92F0A87C2}"/>
              </a:ext>
            </a:extLst>
          </p:cNvPr>
          <p:cNvSpPr txBox="1"/>
          <p:nvPr/>
        </p:nvSpPr>
        <p:spPr>
          <a:xfrm>
            <a:off x="939982" y="4748386"/>
            <a:ext cx="2156084" cy="348595"/>
          </a:xfrm>
          <a:prstGeom prst="rect">
            <a:avLst/>
          </a:prstGeom>
          <a:noFill/>
          <a:ln>
            <a:noFill/>
          </a:ln>
        </p:spPr>
        <p:txBody>
          <a:bodyPr wrap="square" lIns="96000" tIns="48000" rIns="24000" bIns="48000" anchor="t" anchorCtr="0">
            <a:noAutofit/>
          </a:bodyPr>
          <a:lstStyle/>
          <a:p>
            <a:pPr marL="0" marR="0" lvl="0" indent="-2857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800" b="1" i="0" u="none" strike="noStrike" cap="none" err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儲存與備份</a:t>
            </a:r>
            <a:endParaRPr lang="en-US" sz="1800" b="1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Shape 1691">
            <a:extLst>
              <a:ext uri="{FF2B5EF4-FFF2-40B4-BE49-F238E27FC236}">
                <a16:creationId xmlns:a16="http://schemas.microsoft.com/office/drawing/2014/main" id="{9EEB37B3-8E55-2B32-B954-60D56BCDC3E5}"/>
              </a:ext>
            </a:extLst>
          </p:cNvPr>
          <p:cNvSpPr txBox="1"/>
          <p:nvPr/>
        </p:nvSpPr>
        <p:spPr>
          <a:xfrm>
            <a:off x="9643787" y="4771399"/>
            <a:ext cx="1231906" cy="302569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ctr" anchorCtr="0">
            <a:noAutofit/>
          </a:bodyPr>
          <a:lstStyle/>
          <a:p>
            <a:pPr marL="0" marR="0" lvl="0" indent="-2857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sz="1800" b="1" i="0" u="none" strike="noStrike" cap="none" err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智能歸檔</a:t>
            </a:r>
            <a:endParaRPr lang="en-US" sz="1800" b="1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Shape 1693">
            <a:extLst>
              <a:ext uri="{FF2B5EF4-FFF2-40B4-BE49-F238E27FC236}">
                <a16:creationId xmlns:a16="http://schemas.microsoft.com/office/drawing/2014/main" id="{79633C64-4BAD-8C11-B021-D283605B5761}"/>
              </a:ext>
            </a:extLst>
          </p:cNvPr>
          <p:cNvSpPr txBox="1"/>
          <p:nvPr/>
        </p:nvSpPr>
        <p:spPr>
          <a:xfrm>
            <a:off x="1847436" y="3749263"/>
            <a:ext cx="1996877" cy="37462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File Station  </a:t>
            </a:r>
          </a:p>
        </p:txBody>
      </p:sp>
      <p:pic>
        <p:nvPicPr>
          <p:cNvPr id="18" name="Shape 1694">
            <a:extLst>
              <a:ext uri="{FF2B5EF4-FFF2-40B4-BE49-F238E27FC236}">
                <a16:creationId xmlns:a16="http://schemas.microsoft.com/office/drawing/2014/main" id="{01CB2682-7ECC-1871-135B-ED9FFDF87278}"/>
              </a:ext>
            </a:extLst>
          </p:cNvPr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024" y="3446716"/>
            <a:ext cx="936000" cy="93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Shape 1695" descr="圖片 2.png">
            <a:extLst>
              <a:ext uri="{FF2B5EF4-FFF2-40B4-BE49-F238E27FC236}">
                <a16:creationId xmlns:a16="http://schemas.microsoft.com/office/drawing/2014/main" id="{F8021276-5652-B680-AF2D-FE2A360F307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4516" y="1462722"/>
            <a:ext cx="2722830" cy="199796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1696">
            <a:extLst>
              <a:ext uri="{FF2B5EF4-FFF2-40B4-BE49-F238E27FC236}">
                <a16:creationId xmlns:a16="http://schemas.microsoft.com/office/drawing/2014/main" id="{577E4207-1E58-FF24-E81D-0B44F826B142}"/>
              </a:ext>
            </a:extLst>
          </p:cNvPr>
          <p:cNvSpPr txBox="1"/>
          <p:nvPr/>
        </p:nvSpPr>
        <p:spPr>
          <a:xfrm>
            <a:off x="4674090" y="3749263"/>
            <a:ext cx="2273414" cy="39801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OCR Converter  </a:t>
            </a:r>
          </a:p>
        </p:txBody>
      </p:sp>
      <p:pic>
        <p:nvPicPr>
          <p:cNvPr id="21" name="Shape 1697" descr="圖片 3.png">
            <a:extLst>
              <a:ext uri="{FF2B5EF4-FFF2-40B4-BE49-F238E27FC236}">
                <a16:creationId xmlns:a16="http://schemas.microsoft.com/office/drawing/2014/main" id="{AD8B17F6-99AC-DCA7-8BFD-00AA4FE7888D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7652" y="1824863"/>
            <a:ext cx="2461483" cy="156643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1698">
            <a:extLst>
              <a:ext uri="{FF2B5EF4-FFF2-40B4-BE49-F238E27FC236}">
                <a16:creationId xmlns:a16="http://schemas.microsoft.com/office/drawing/2014/main" id="{4044A760-FA08-794D-CE86-552DB03935B2}"/>
              </a:ext>
            </a:extLst>
          </p:cNvPr>
          <p:cNvSpPr txBox="1"/>
          <p:nvPr/>
        </p:nvSpPr>
        <p:spPr>
          <a:xfrm>
            <a:off x="7856210" y="3749263"/>
            <a:ext cx="1347600" cy="44328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b="1" i="0" u="none" strike="noStrike" cap="none" err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Qsirch</a:t>
            </a:r>
            <a:r>
              <a:rPr lang="en-US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 </a:t>
            </a:r>
          </a:p>
        </p:txBody>
      </p:sp>
      <p:pic>
        <p:nvPicPr>
          <p:cNvPr id="24" name="Shape 1699">
            <a:extLst>
              <a:ext uri="{FF2B5EF4-FFF2-40B4-BE49-F238E27FC236}">
                <a16:creationId xmlns:a16="http://schemas.microsoft.com/office/drawing/2014/main" id="{F4AC7EBF-C968-5285-5C8F-6155DEB8EC3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45" t="5645" r="11365" b="6754"/>
          <a:stretch/>
        </p:blipFill>
        <p:spPr>
          <a:xfrm>
            <a:off x="6780213" y="3442401"/>
            <a:ext cx="944634" cy="9446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Shape 1700" descr="圖片 4.png">
            <a:extLst>
              <a:ext uri="{FF2B5EF4-FFF2-40B4-BE49-F238E27FC236}">
                <a16:creationId xmlns:a16="http://schemas.microsoft.com/office/drawing/2014/main" id="{DD8567E8-A376-95B8-50D1-24DE15FD3427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504" y="2110890"/>
            <a:ext cx="1866296" cy="147107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1702">
            <a:extLst>
              <a:ext uri="{FF2B5EF4-FFF2-40B4-BE49-F238E27FC236}">
                <a16:creationId xmlns:a16="http://schemas.microsoft.com/office/drawing/2014/main" id="{69EF9D94-8535-67C1-7C23-937974BAA6CC}"/>
              </a:ext>
            </a:extLst>
          </p:cNvPr>
          <p:cNvSpPr txBox="1"/>
          <p:nvPr/>
        </p:nvSpPr>
        <p:spPr>
          <a:xfrm>
            <a:off x="6894850" y="4726504"/>
            <a:ext cx="1602186" cy="392358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t" anchorCtr="0">
            <a:noAutofit/>
          </a:bodyPr>
          <a:lstStyle/>
          <a:p>
            <a:pPr marL="0" marR="0" lvl="0" indent="-2857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800" b="1" i="0" u="none" strike="noStrike" cap="none" err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全文檢索</a:t>
            </a:r>
            <a:endParaRPr lang="en-US" sz="1800" b="1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8" name="Shape 1707">
            <a:extLst>
              <a:ext uri="{FF2B5EF4-FFF2-40B4-BE49-F238E27FC236}">
                <a16:creationId xmlns:a16="http://schemas.microsoft.com/office/drawing/2014/main" id="{7530619D-B81D-86ED-5A57-14696B17F3B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8090" y="3446716"/>
            <a:ext cx="936000" cy="93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Shape 1692">
            <a:extLst>
              <a:ext uri="{FF2B5EF4-FFF2-40B4-BE49-F238E27FC236}">
                <a16:creationId xmlns:a16="http://schemas.microsoft.com/office/drawing/2014/main" id="{8C383115-834F-8B37-3DB2-9EF2182CF555}"/>
              </a:ext>
            </a:extLst>
          </p:cNvPr>
          <p:cNvSpPr txBox="1"/>
          <p:nvPr/>
        </p:nvSpPr>
        <p:spPr>
          <a:xfrm>
            <a:off x="4115669" y="4726504"/>
            <a:ext cx="1580306" cy="392359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t" anchorCtr="0">
            <a:noAutofit/>
          </a:bodyPr>
          <a:lstStyle/>
          <a:p>
            <a:pPr marL="0" marR="0" lvl="0" indent="-285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1" i="0" u="none" strike="noStrike" cap="none" err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檔案數位化</a:t>
            </a:r>
            <a:endParaRPr lang="en-US" sz="1800" b="1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箭號: 向下 37">
            <a:extLst>
              <a:ext uri="{FF2B5EF4-FFF2-40B4-BE49-F238E27FC236}">
                <a16:creationId xmlns:a16="http://schemas.microsoft.com/office/drawing/2014/main" id="{B08E5710-19D9-603A-2F80-DEF67563F897}"/>
              </a:ext>
            </a:extLst>
          </p:cNvPr>
          <p:cNvSpPr/>
          <p:nvPr/>
        </p:nvSpPr>
        <p:spPr>
          <a:xfrm rot="16200000">
            <a:off x="3044797" y="4459190"/>
            <a:ext cx="727282" cy="951063"/>
          </a:xfrm>
          <a:prstGeom prst="downArrow">
            <a:avLst/>
          </a:prstGeom>
          <a:gradFill>
            <a:gsLst>
              <a:gs pos="16000">
                <a:srgbClr val="43AEFF"/>
              </a:gs>
              <a:gs pos="100000">
                <a:srgbClr val="75FF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箭號: 向下 38">
            <a:extLst>
              <a:ext uri="{FF2B5EF4-FFF2-40B4-BE49-F238E27FC236}">
                <a16:creationId xmlns:a16="http://schemas.microsoft.com/office/drawing/2014/main" id="{901AB771-C3E2-95CF-ABDB-E4E48F272C70}"/>
              </a:ext>
            </a:extLst>
          </p:cNvPr>
          <p:cNvSpPr/>
          <p:nvPr/>
        </p:nvSpPr>
        <p:spPr>
          <a:xfrm rot="16200000">
            <a:off x="5886173" y="4459191"/>
            <a:ext cx="727282" cy="951063"/>
          </a:xfrm>
          <a:prstGeom prst="downArrow">
            <a:avLst/>
          </a:prstGeom>
          <a:gradFill>
            <a:gsLst>
              <a:gs pos="16000">
                <a:srgbClr val="43AEFF"/>
              </a:gs>
              <a:gs pos="100000">
                <a:srgbClr val="75FF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" name="箭號: 向下 39">
            <a:extLst>
              <a:ext uri="{FF2B5EF4-FFF2-40B4-BE49-F238E27FC236}">
                <a16:creationId xmlns:a16="http://schemas.microsoft.com/office/drawing/2014/main" id="{ECACDF78-0E07-DA5E-BC54-D17FE7D41167}"/>
              </a:ext>
            </a:extLst>
          </p:cNvPr>
          <p:cNvSpPr/>
          <p:nvPr/>
        </p:nvSpPr>
        <p:spPr>
          <a:xfrm rot="16200000">
            <a:off x="8579086" y="4459191"/>
            <a:ext cx="727282" cy="951063"/>
          </a:xfrm>
          <a:prstGeom prst="downArrow">
            <a:avLst/>
          </a:prstGeom>
          <a:gradFill>
            <a:gsLst>
              <a:gs pos="16000">
                <a:srgbClr val="43AEFF"/>
              </a:gs>
              <a:gs pos="100000">
                <a:srgbClr val="75FF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776261"/>
      </p:ext>
    </p:extLst>
  </p:cSld>
  <p:clrMapOvr>
    <a:masterClrMapping/>
  </p:clrMapOvr>
  <p:transition spd="med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 hidden="1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90500" y="426992"/>
            <a:ext cx="1179195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4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支援</a:t>
            </a: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HDMI 4K </a:t>
            </a:r>
            <a:r>
              <a:rPr lang="en-US" altLang="zh-TW" sz="4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螢幕輸出</a:t>
            </a:r>
            <a:endParaRPr lang="zh-TW" altLang="en-US" sz="8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" name="Picture 2" hidden="1">
            <a:extLst>
              <a:ext uri="{FF2B5EF4-FFF2-40B4-BE49-F238E27FC236}">
                <a16:creationId xmlns:a16="http://schemas.microsoft.com/office/drawing/2014/main" id="{18AB401F-F3B8-22D0-04CE-B53EE3C37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9878" y="2200506"/>
            <a:ext cx="1323279" cy="1323279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1FA300D6-F2E7-E33A-3E0F-1C18AE33DE63}"/>
              </a:ext>
            </a:extLst>
          </p:cNvPr>
          <p:cNvSpPr/>
          <p:nvPr/>
        </p:nvSpPr>
        <p:spPr>
          <a:xfrm>
            <a:off x="2074779" y="2317980"/>
            <a:ext cx="6401433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28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雙 HDMI </a:t>
            </a:r>
            <a:r>
              <a:rPr lang="en-US" altLang="zh-TW" sz="2800" b="1" err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螢幕輸出埠，提供</a:t>
            </a:r>
            <a:r>
              <a:rPr lang="en-US" altLang="zh-TW" sz="28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4K </a:t>
            </a:r>
            <a:r>
              <a:rPr lang="en-US" altLang="zh-TW" sz="2800" b="1" err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解析度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FE765F-7665-90F6-257A-213B85030435}"/>
              </a:ext>
            </a:extLst>
          </p:cNvPr>
          <p:cNvSpPr txBox="1"/>
          <p:nvPr/>
        </p:nvSpPr>
        <p:spPr>
          <a:xfrm>
            <a:off x="7422996" y="3655386"/>
            <a:ext cx="3793731" cy="16515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zh-TW" sz="20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直接連接雙螢幕輸出，可以將螢幕延伸</a:t>
            </a:r>
            <a:r>
              <a:rPr lang="zh-TW" altLang="en-US" sz="20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及鏡像輸出</a:t>
            </a:r>
            <a:r>
              <a:rPr lang="zh-TW" sz="20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，當成大螢幕監看，亦可以安裝</a:t>
            </a:r>
            <a:r>
              <a:rPr lang="zh-TW" altLang="en-US" sz="20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 </a:t>
            </a:r>
            <a:r>
              <a:rPr lang="en-US" altLang="zh-TW" sz="2000" err="1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HybridDesk</a:t>
            </a:r>
            <a:r>
              <a:rPr lang="zh-TW" sz="20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Stati</a:t>
            </a:r>
            <a:r>
              <a:rPr lang="zh-TW" sz="20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on</a:t>
            </a:r>
            <a:r>
              <a:rPr lang="zh-TW" altLang="en-US" sz="20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 </a:t>
            </a:r>
            <a:r>
              <a:rPr lang="zh-TW" sz="20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變身成影音劇院。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CC889D1D-5A0C-120B-C3FE-515798694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663" y="3655386"/>
            <a:ext cx="5618337" cy="3530477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7BCA3228-E8C5-24C2-DBFB-B904C59CE4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146" y="3278845"/>
            <a:ext cx="1347633" cy="1385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886D9CE3-AFAF-BE6B-D0F2-FF334FB01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41" y="378263"/>
            <a:ext cx="11997443" cy="1344377"/>
          </a:xfrm>
        </p:spPr>
        <p:txBody>
          <a:bodyPr/>
          <a:lstStyle/>
          <a:p>
            <a:r>
              <a:rPr 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TS-253E / TS-453E</a:t>
            </a:r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4400" err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支援</a:t>
            </a:r>
            <a:r>
              <a:rPr lang="en-US" altLang="zh-TW" sz="4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HDMI 4K </a:t>
            </a:r>
            <a:r>
              <a:rPr lang="en-US" altLang="zh-TW" err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雙螢幕輸出</a:t>
            </a:r>
            <a:endParaRPr lang="zh-TW" altLang="en-US" err="1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83F6FB5-D2EE-5868-0864-6C396217974F}"/>
              </a:ext>
            </a:extLst>
          </p:cNvPr>
          <p:cNvGrpSpPr/>
          <p:nvPr/>
        </p:nvGrpSpPr>
        <p:grpSpPr>
          <a:xfrm>
            <a:off x="869981" y="2085255"/>
            <a:ext cx="1021969" cy="1021969"/>
            <a:chOff x="6185354" y="3610337"/>
            <a:chExt cx="1021969" cy="1021969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645695F6-E1A4-4BDD-DA73-CFB85962B6F8}"/>
                </a:ext>
              </a:extLst>
            </p:cNvPr>
            <p:cNvSpPr/>
            <p:nvPr/>
          </p:nvSpPr>
          <p:spPr>
            <a:xfrm>
              <a:off x="6185354" y="3610337"/>
              <a:ext cx="1021969" cy="1021969"/>
            </a:xfrm>
            <a:prstGeom prst="roundRect">
              <a:avLst/>
            </a:prstGeom>
            <a:solidFill>
              <a:srgbClr val="2189DF"/>
            </a:solidFill>
            <a:ln>
              <a:noFill/>
            </a:ln>
            <a:effectLst>
              <a:softEdge rad="25400"/>
            </a:effectLst>
            <a:scene3d>
              <a:camera prst="orthographicFront"/>
              <a:lightRig rig="soft" dir="t">
                <a:rot lat="0" lon="0" rev="16800000"/>
              </a:lightRig>
            </a:scene3d>
            <a:sp3d extrusionH="254000">
              <a:bevelT w="16510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E21A3B81-321C-EDF5-C3D2-AED357F40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30574" y="3672526"/>
              <a:ext cx="771525" cy="809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6674952"/>
      </p:ext>
    </p:extLst>
  </p:cSld>
  <p:clrMapOvr>
    <a:masterClrMapping/>
  </p:clrMapOvr>
  <p:transition spd="med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接點: 肘形 3">
            <a:extLst>
              <a:ext uri="{FF2B5EF4-FFF2-40B4-BE49-F238E27FC236}">
                <a16:creationId xmlns:a16="http://schemas.microsoft.com/office/drawing/2014/main" id="{AF752C1F-85B5-079B-D58F-DAB6118DB047}"/>
              </a:ext>
            </a:extLst>
          </p:cNvPr>
          <p:cNvCxnSpPr>
            <a:cxnSpLocks/>
          </p:cNvCxnSpPr>
          <p:nvPr/>
        </p:nvCxnSpPr>
        <p:spPr>
          <a:xfrm>
            <a:off x="2802544" y="3969965"/>
            <a:ext cx="3621314" cy="1742084"/>
          </a:xfrm>
          <a:prstGeom prst="bentConnector3">
            <a:avLst>
              <a:gd name="adj1" fmla="val 72327"/>
            </a:avLst>
          </a:prstGeom>
          <a:ln w="38100" cap="rnd">
            <a:solidFill>
              <a:srgbClr val="1471BC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標題 9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err="1">
                <a:latin typeface="Arial" panose="020B0604020202020204" pitchFamily="34" charset="0"/>
                <a:sym typeface="Arial" panose="020B0604020202020204" pitchFamily="34" charset="0"/>
              </a:rPr>
              <a:t>HybridDesk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Station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提供多樣化多媒體功能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 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Shape 364">
            <a:extLst>
              <a:ext uri="{FF2B5EF4-FFF2-40B4-BE49-F238E27FC236}">
                <a16:creationId xmlns:a16="http://schemas.microsoft.com/office/drawing/2014/main" id="{007A0646-E9C8-414B-A802-6BC2226BE51D}"/>
              </a:ext>
            </a:extLst>
          </p:cNvPr>
          <p:cNvSpPr txBox="1"/>
          <p:nvPr/>
        </p:nvSpPr>
        <p:spPr>
          <a:xfrm>
            <a:off x="2023117" y="5888870"/>
            <a:ext cx="1507557" cy="3786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spcBef>
                <a:spcPts val="0"/>
              </a:spcBef>
              <a:buNone/>
            </a:pPr>
            <a:r>
              <a:rPr lang="en-US" b="1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Qremote</a:t>
            </a:r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App</a:t>
            </a:r>
          </a:p>
        </p:txBody>
      </p:sp>
      <p:sp>
        <p:nvSpPr>
          <p:cNvPr id="16" name="Shape 366">
            <a:extLst>
              <a:ext uri="{FF2B5EF4-FFF2-40B4-BE49-F238E27FC236}">
                <a16:creationId xmlns:a16="http://schemas.microsoft.com/office/drawing/2014/main" id="{6ACBAC16-E86A-BC41-98F1-29A1E47D4392}"/>
              </a:ext>
            </a:extLst>
          </p:cNvPr>
          <p:cNvSpPr txBox="1"/>
          <p:nvPr/>
        </p:nvSpPr>
        <p:spPr>
          <a:xfrm>
            <a:off x="5588373" y="4934529"/>
            <a:ext cx="1346902" cy="3786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rtl="0">
              <a:spcBef>
                <a:spcPts val="0"/>
              </a:spcBef>
              <a:buNone/>
            </a:pPr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Mouse &amp;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Keyboard</a:t>
            </a: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32A9FF23-D70B-F441-BE7D-53F8BEB35A36}"/>
              </a:ext>
            </a:extLst>
          </p:cNvPr>
          <p:cNvCxnSpPr>
            <a:cxnSpLocks/>
          </p:cNvCxnSpPr>
          <p:nvPr/>
        </p:nvCxnSpPr>
        <p:spPr>
          <a:xfrm>
            <a:off x="2897204" y="3287606"/>
            <a:ext cx="5695865" cy="0"/>
          </a:xfrm>
          <a:prstGeom prst="line">
            <a:avLst/>
          </a:prstGeom>
          <a:ln w="44450">
            <a:solidFill>
              <a:srgbClr val="17B0ED"/>
            </a:solidFill>
          </a:ln>
          <a:effectLst>
            <a:glow rad="63500">
              <a:srgbClr val="66CCFF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C:\Users\Han Tsai\Desktop\HD_直播\MPNITOR.png">
            <a:extLst>
              <a:ext uri="{FF2B5EF4-FFF2-40B4-BE49-F238E27FC236}">
                <a16:creationId xmlns:a16="http://schemas.microsoft.com/office/drawing/2014/main" id="{AFF0A48A-7530-154C-AF91-BBDA9C257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82"/>
          <a:stretch/>
        </p:blipFill>
        <p:spPr bwMode="auto">
          <a:xfrm>
            <a:off x="7071096" y="2225052"/>
            <a:ext cx="4989424" cy="3853128"/>
          </a:xfrm>
          <a:prstGeom prst="rect">
            <a:avLst/>
          </a:prstGeom>
          <a:noFill/>
        </p:spPr>
      </p:pic>
      <p:cxnSp>
        <p:nvCxnSpPr>
          <p:cNvPr id="22" name="接點: 肘形 3">
            <a:extLst>
              <a:ext uri="{FF2B5EF4-FFF2-40B4-BE49-F238E27FC236}">
                <a16:creationId xmlns:a16="http://schemas.microsoft.com/office/drawing/2014/main" id="{819CCC30-D047-224F-820E-BCD34B001D94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70447" y="4120782"/>
            <a:ext cx="2032728" cy="1761730"/>
          </a:xfrm>
          <a:prstGeom prst="bentConnector3">
            <a:avLst>
              <a:gd name="adj1" fmla="val 91235"/>
            </a:avLst>
          </a:prstGeom>
          <a:ln w="38100" cap="rnd">
            <a:solidFill>
              <a:srgbClr val="1471BC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: 圓角 4">
            <a:extLst>
              <a:ext uri="{FF2B5EF4-FFF2-40B4-BE49-F238E27FC236}">
                <a16:creationId xmlns:a16="http://schemas.microsoft.com/office/drawing/2014/main" id="{BFC34A78-16C4-8E44-BA20-EAB54D35CA14}"/>
              </a:ext>
            </a:extLst>
          </p:cNvPr>
          <p:cNvSpPr/>
          <p:nvPr/>
        </p:nvSpPr>
        <p:spPr>
          <a:xfrm>
            <a:off x="4803408" y="3813120"/>
            <a:ext cx="1321160" cy="438843"/>
          </a:xfrm>
          <a:prstGeom prst="roundRect">
            <a:avLst>
              <a:gd name="adj" fmla="val 8555"/>
            </a:avLst>
          </a:prstGeom>
          <a:solidFill>
            <a:srgbClr val="16E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USB</a:t>
            </a:r>
            <a:endParaRPr lang="en-US" altLang="zh-TW" b="1" i="0" u="none" strike="noStrike" cap="none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矩形: 圓角 25">
            <a:extLst>
              <a:ext uri="{FF2B5EF4-FFF2-40B4-BE49-F238E27FC236}">
                <a16:creationId xmlns:a16="http://schemas.microsoft.com/office/drawing/2014/main" id="{ACF1E91F-7ECA-1240-BF0F-551CEF378493}"/>
              </a:ext>
            </a:extLst>
          </p:cNvPr>
          <p:cNvSpPr/>
          <p:nvPr/>
        </p:nvSpPr>
        <p:spPr>
          <a:xfrm>
            <a:off x="4798872" y="3068184"/>
            <a:ext cx="1321160" cy="438843"/>
          </a:xfrm>
          <a:prstGeom prst="roundRect">
            <a:avLst>
              <a:gd name="adj" fmla="val 8555"/>
            </a:avLst>
          </a:prstGeom>
          <a:solidFill>
            <a:srgbClr val="16E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b="1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HDMI</a:t>
            </a:r>
            <a:endParaRPr lang="en-US" altLang="zh-TW" b="1" i="0" u="none" strike="noStrike" cap="none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矩形: 圓角 27">
            <a:extLst>
              <a:ext uri="{FF2B5EF4-FFF2-40B4-BE49-F238E27FC236}">
                <a16:creationId xmlns:a16="http://schemas.microsoft.com/office/drawing/2014/main" id="{59BE6819-3E81-7A44-8E0D-48C84C9CCED0}"/>
              </a:ext>
            </a:extLst>
          </p:cNvPr>
          <p:cNvSpPr/>
          <p:nvPr/>
        </p:nvSpPr>
        <p:spPr>
          <a:xfrm>
            <a:off x="1185125" y="5010412"/>
            <a:ext cx="1441642" cy="438843"/>
          </a:xfrm>
          <a:prstGeom prst="roundRect">
            <a:avLst>
              <a:gd name="adj" fmla="val 8555"/>
            </a:avLst>
          </a:prstGeom>
          <a:solidFill>
            <a:srgbClr val="16E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SzPts val="1400"/>
            </a:pPr>
            <a:r>
              <a:rPr lang="en-US" altLang="zh-TW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Network</a:t>
            </a:r>
          </a:p>
        </p:txBody>
      </p:sp>
      <p:pic>
        <p:nvPicPr>
          <p:cNvPr id="3" name="圖片 2" descr="一張含有 鍵盤, 電腦, 室內, 電子用品 的圖片&#10;&#10;自動產生的描述">
            <a:extLst>
              <a:ext uri="{FF2B5EF4-FFF2-40B4-BE49-F238E27FC236}">
                <a16:creationId xmlns:a16="http://schemas.microsoft.com/office/drawing/2014/main" id="{CC1EFD51-D067-9E87-A05B-6083472A4D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1309" y="5313149"/>
            <a:ext cx="2924313" cy="1115030"/>
          </a:xfrm>
          <a:prstGeom prst="roundRect">
            <a:avLst>
              <a:gd name="adj" fmla="val 5125"/>
            </a:avLst>
          </a:prstGeom>
          <a:noFill/>
          <a:ln>
            <a:noFill/>
          </a:ln>
          <a:effectLst>
            <a:outerShdw blurRad="177800" dist="1270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6F0DF031-5105-17A7-0379-888800C1E581}"/>
              </a:ext>
            </a:extLst>
          </p:cNvPr>
          <p:cNvGrpSpPr/>
          <p:nvPr/>
        </p:nvGrpSpPr>
        <p:grpSpPr>
          <a:xfrm>
            <a:off x="3507560" y="4528660"/>
            <a:ext cx="970820" cy="1913163"/>
            <a:chOff x="6244873" y="4785025"/>
            <a:chExt cx="970820" cy="1913163"/>
          </a:xfrm>
        </p:grpSpPr>
        <p:pic>
          <p:nvPicPr>
            <p:cNvPr id="17" name="Shape 363">
              <a:extLst>
                <a:ext uri="{FF2B5EF4-FFF2-40B4-BE49-F238E27FC236}">
                  <a16:creationId xmlns:a16="http://schemas.microsoft.com/office/drawing/2014/main" id="{AD6AF2DC-3EF2-B043-BB03-8ABB2AA11FC3}"/>
                </a:ext>
              </a:extLst>
            </p:cNvPr>
            <p:cNvPicPr preferRelativeResize="0"/>
            <p:nvPr/>
          </p:nvPicPr>
          <p:blipFill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7987" y="4825466"/>
              <a:ext cx="935245" cy="1832283"/>
            </a:xfrm>
            <a:prstGeom prst="roundRect">
              <a:avLst>
                <a:gd name="adj" fmla="val 5125"/>
              </a:avLst>
            </a:prstGeom>
            <a:noFill/>
            <a:ln>
              <a:noFill/>
            </a:ln>
            <a:effectLst>
              <a:outerShdw blurRad="177800" dist="1270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圖片 6" descr="一張含有 文字, 電子用品, 螢幕擷取畫面, 電腦 的圖片&#10;&#10;自動產生的描述">
              <a:extLst>
                <a:ext uri="{FF2B5EF4-FFF2-40B4-BE49-F238E27FC236}">
                  <a16:creationId xmlns:a16="http://schemas.microsoft.com/office/drawing/2014/main" id="{DAD96A96-EB72-A592-D91C-EFD26684F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4873" y="4785025"/>
              <a:ext cx="970820" cy="1913163"/>
            </a:xfrm>
            <a:prstGeom prst="rect">
              <a:avLst/>
            </a:prstGeom>
          </p:spPr>
        </p:pic>
      </p:grpSp>
      <p:pic>
        <p:nvPicPr>
          <p:cNvPr id="4" name="圖片 3" descr="一張含有 文字, 室內, 電子用品, 電腦 的圖片&#10;&#10;自動產生的描述">
            <a:extLst>
              <a:ext uri="{FF2B5EF4-FFF2-40B4-BE49-F238E27FC236}">
                <a16:creationId xmlns:a16="http://schemas.microsoft.com/office/drawing/2014/main" id="{D20B5CEA-5DD3-7BCB-3A73-05400BA954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427" y="2398611"/>
            <a:ext cx="2008223" cy="1981445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70CF5EE0-57AA-324C-95E4-B24FC87DE0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523" y="2125206"/>
            <a:ext cx="1254253" cy="12544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7707211"/>
      </p:ext>
    </p:extLst>
  </p:cSld>
  <p:clrMapOvr>
    <a:masterClrMapping/>
  </p:clrMapOvr>
  <p:transition spd="med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 descr="一張含有 文字, 室內, 螢幕擷取畫面, 差異 的圖片&#10;&#10;自動產生的描述">
            <a:extLst>
              <a:ext uri="{FF2B5EF4-FFF2-40B4-BE49-F238E27FC236}">
                <a16:creationId xmlns:a16="http://schemas.microsoft.com/office/drawing/2014/main" id="{9C6EED37-ABC5-4167-B6EF-EF94F1CE2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097" y="1912213"/>
            <a:ext cx="6799673" cy="3808888"/>
          </a:xfrm>
          <a:prstGeom prst="rect">
            <a:avLst/>
          </a:prstGeom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96675DB7-0622-4016-8854-97EBDAC9D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QVR</a:t>
            </a:r>
            <a:r>
              <a:rPr lang="zh-TW" altLang="en-US" sz="3600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 </a:t>
            </a:r>
            <a:r>
              <a:rPr lang="en-US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Elite</a:t>
            </a:r>
            <a:r>
              <a:rPr lang="en-US" altLang="zh-TW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zh-TW" altLang="en-US" sz="3600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智慧安全監控方案</a:t>
            </a:r>
            <a:endParaRPr lang="en-US" sz="3600">
              <a:latin typeface="Arial"/>
              <a:ea typeface="微軟正黑體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55F61C6-B825-80AD-99E0-1D7540AFC2EF}"/>
              </a:ext>
            </a:extLst>
          </p:cNvPr>
          <p:cNvGrpSpPr/>
          <p:nvPr/>
        </p:nvGrpSpPr>
        <p:grpSpPr>
          <a:xfrm>
            <a:off x="1309440" y="5746724"/>
            <a:ext cx="963049" cy="975061"/>
            <a:chOff x="1436767" y="5746723"/>
            <a:chExt cx="963049" cy="975061"/>
          </a:xfrm>
        </p:grpSpPr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A553774A-A0BC-13BD-53DB-ED9B2D80EFBE}"/>
                </a:ext>
              </a:extLst>
            </p:cNvPr>
            <p:cNvSpPr/>
            <p:nvPr/>
          </p:nvSpPr>
          <p:spPr>
            <a:xfrm>
              <a:off x="1436767" y="5746723"/>
              <a:ext cx="963049" cy="975061"/>
            </a:xfrm>
            <a:prstGeom prst="roundRect">
              <a:avLst/>
            </a:prstGeom>
            <a:solidFill>
              <a:srgbClr val="CFD7E3"/>
            </a:solidFill>
            <a:ln>
              <a:noFill/>
            </a:ln>
            <a:effectLst>
              <a:outerShdw blurRad="254000" dist="165100" dir="8100000" algn="tr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A53F6835-F79A-4F4A-9AB4-E101FDB9A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70287" y="6005385"/>
              <a:ext cx="696009" cy="457736"/>
            </a:xfrm>
            <a:prstGeom prst="rect">
              <a:avLst/>
            </a:prstGeom>
          </p:spPr>
        </p:pic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30B708B-7C59-467F-BF45-1BA5BC5E7F8C}"/>
              </a:ext>
            </a:extLst>
          </p:cNvPr>
          <p:cNvSpPr txBox="1"/>
          <p:nvPr/>
        </p:nvSpPr>
        <p:spPr>
          <a:xfrm>
            <a:off x="2272489" y="5984742"/>
            <a:ext cx="4072073" cy="4566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  <a:spcBef>
                <a:spcPts val="400"/>
              </a:spcBef>
            </a:pPr>
            <a:r>
              <a:rPr lang="zh-TW" altLang="en-US" sz="2133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免費支援2個</a:t>
            </a:r>
            <a:r>
              <a:rPr lang="zh-TW" altLang="en-US" sz="16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攝影機頻道 (可彈性擴充)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283DDE9-3DE5-49B2-993D-46F07BA33E0B}"/>
              </a:ext>
            </a:extLst>
          </p:cNvPr>
          <p:cNvSpPr txBox="1"/>
          <p:nvPr/>
        </p:nvSpPr>
        <p:spPr>
          <a:xfrm>
            <a:off x="8099474" y="3124217"/>
            <a:ext cx="280342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標準 </a:t>
            </a:r>
            <a:r>
              <a:rPr lang="en-US" altLang="zh-TW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MP4</a:t>
            </a:r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媒體格式</a:t>
            </a:r>
            <a:endParaRPr lang="zh-TW" altLang="en-US" sz="1050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EFE514E-CF30-4243-8D86-DDCDD4158EE4}"/>
              </a:ext>
            </a:extLst>
          </p:cNvPr>
          <p:cNvSpPr txBox="1"/>
          <p:nvPr/>
        </p:nvSpPr>
        <p:spPr>
          <a:xfrm>
            <a:off x="8164148" y="4758832"/>
            <a:ext cx="267407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彈性訂閱錄影頻道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395406B-24A5-4514-BE89-7EB7270349B6}"/>
              </a:ext>
            </a:extLst>
          </p:cNvPr>
          <p:cNvSpPr txBox="1"/>
          <p:nvPr/>
        </p:nvSpPr>
        <p:spPr>
          <a:xfrm>
            <a:off x="8164148" y="6374248"/>
            <a:ext cx="267407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儲存容量擴充簡便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C6EEDC0F-5E72-DCF9-CB63-D93B50A14932}"/>
              </a:ext>
            </a:extLst>
          </p:cNvPr>
          <p:cNvSpPr/>
          <p:nvPr/>
        </p:nvSpPr>
        <p:spPr>
          <a:xfrm>
            <a:off x="8574920" y="1947590"/>
            <a:ext cx="1842689" cy="1167454"/>
          </a:xfrm>
          <a:prstGeom prst="roundRect">
            <a:avLst>
              <a:gd name="adj" fmla="val 6364"/>
            </a:avLst>
          </a:prstGeom>
          <a:noFill/>
          <a:ln w="12700">
            <a:solidFill>
              <a:srgbClr val="1E1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5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F82D3779-19BE-8537-2DC3-4D464B7D77AF}"/>
              </a:ext>
            </a:extLst>
          </p:cNvPr>
          <p:cNvSpPr/>
          <p:nvPr/>
        </p:nvSpPr>
        <p:spPr>
          <a:xfrm>
            <a:off x="8574920" y="3591517"/>
            <a:ext cx="1842689" cy="1167454"/>
          </a:xfrm>
          <a:prstGeom prst="roundRect">
            <a:avLst>
              <a:gd name="adj" fmla="val 6364"/>
            </a:avLst>
          </a:prstGeom>
          <a:noFill/>
          <a:ln w="12700">
            <a:solidFill>
              <a:srgbClr val="1E1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5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2C2198BB-54C4-3B0A-A13B-9802D6771D50}"/>
              </a:ext>
            </a:extLst>
          </p:cNvPr>
          <p:cNvSpPr/>
          <p:nvPr/>
        </p:nvSpPr>
        <p:spPr>
          <a:xfrm>
            <a:off x="8574920" y="5192797"/>
            <a:ext cx="1842689" cy="1167454"/>
          </a:xfrm>
          <a:prstGeom prst="roundRect">
            <a:avLst>
              <a:gd name="adj" fmla="val 6364"/>
            </a:avLst>
          </a:prstGeom>
          <a:noFill/>
          <a:ln w="12700">
            <a:solidFill>
              <a:srgbClr val="1E1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5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2" name="圖形 21">
            <a:extLst>
              <a:ext uri="{FF2B5EF4-FFF2-40B4-BE49-F238E27FC236}">
                <a16:creationId xmlns:a16="http://schemas.microsoft.com/office/drawing/2014/main" id="{3F418FDE-3FA6-BE19-DB50-2C0024F79E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01821" y="3651041"/>
            <a:ext cx="1580163" cy="1074975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6015FFC3-0F30-CF78-E74E-24B58F2921B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09468" y="2015008"/>
            <a:ext cx="1164870" cy="1045760"/>
          </a:xfrm>
          <a:prstGeom prst="rect">
            <a:avLst/>
          </a:prstGeom>
        </p:spPr>
      </p:pic>
      <p:grpSp>
        <p:nvGrpSpPr>
          <p:cNvPr id="30" name="圖形 23">
            <a:extLst>
              <a:ext uri="{FF2B5EF4-FFF2-40B4-BE49-F238E27FC236}">
                <a16:creationId xmlns:a16="http://schemas.microsoft.com/office/drawing/2014/main" id="{550B5EBE-D467-6651-12EE-20115AF5E790}"/>
              </a:ext>
            </a:extLst>
          </p:cNvPr>
          <p:cNvGrpSpPr/>
          <p:nvPr/>
        </p:nvGrpSpPr>
        <p:grpSpPr>
          <a:xfrm>
            <a:off x="8785666" y="5432133"/>
            <a:ext cx="551080" cy="771817"/>
            <a:chOff x="6497364" y="3532238"/>
            <a:chExt cx="456533" cy="639398"/>
          </a:xfrm>
          <a:noFill/>
        </p:grpSpPr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93967DAD-F504-A800-8E16-02596B9616A5}"/>
                </a:ext>
              </a:extLst>
            </p:cNvPr>
            <p:cNvSpPr/>
            <p:nvPr/>
          </p:nvSpPr>
          <p:spPr>
            <a:xfrm>
              <a:off x="6497371" y="3933968"/>
              <a:ext cx="456505" cy="237668"/>
            </a:xfrm>
            <a:custGeom>
              <a:avLst/>
              <a:gdLst>
                <a:gd name="connsiteX0" fmla="*/ 455125 w 456505"/>
                <a:gd name="connsiteY0" fmla="*/ -958 h 237668"/>
                <a:gd name="connsiteX1" fmla="*/ 454430 w 456505"/>
                <a:gd name="connsiteY1" fmla="*/ -958 h 237668"/>
                <a:gd name="connsiteX2" fmla="*/ 454493 w 456505"/>
                <a:gd name="connsiteY2" fmla="*/ -146 h 237668"/>
                <a:gd name="connsiteX3" fmla="*/ 226622 w 456505"/>
                <a:gd name="connsiteY3" fmla="*/ 73064 h 237668"/>
                <a:gd name="connsiteX4" fmla="*/ -1249 w 456505"/>
                <a:gd name="connsiteY4" fmla="*/ -146 h 237668"/>
                <a:gd name="connsiteX5" fmla="*/ -1179 w 456505"/>
                <a:gd name="connsiteY5" fmla="*/ -958 h 237668"/>
                <a:gd name="connsiteX6" fmla="*/ -1374 w 456505"/>
                <a:gd name="connsiteY6" fmla="*/ -958 h 237668"/>
                <a:gd name="connsiteX7" fmla="*/ -1374 w 456505"/>
                <a:gd name="connsiteY7" fmla="*/ 162666 h 237668"/>
                <a:gd name="connsiteX8" fmla="*/ -1193 w 456505"/>
                <a:gd name="connsiteY8" fmla="*/ 162666 h 237668"/>
                <a:gd name="connsiteX9" fmla="*/ -1249 w 456505"/>
                <a:gd name="connsiteY9" fmla="*/ 163465 h 237668"/>
                <a:gd name="connsiteX10" fmla="*/ 226622 w 456505"/>
                <a:gd name="connsiteY10" fmla="*/ 236710 h 237668"/>
                <a:gd name="connsiteX11" fmla="*/ 454493 w 456505"/>
                <a:gd name="connsiteY11" fmla="*/ 163451 h 237668"/>
                <a:gd name="connsiteX12" fmla="*/ 454437 w 456505"/>
                <a:gd name="connsiteY12" fmla="*/ 162666 h 237668"/>
                <a:gd name="connsiteX13" fmla="*/ 455132 w 456505"/>
                <a:gd name="connsiteY13" fmla="*/ 162666 h 237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505" h="237668">
                  <a:moveTo>
                    <a:pt x="455125" y="-958"/>
                  </a:moveTo>
                  <a:lnTo>
                    <a:pt x="454430" y="-958"/>
                  </a:lnTo>
                  <a:cubicBezTo>
                    <a:pt x="454430" y="-687"/>
                    <a:pt x="454493" y="-416"/>
                    <a:pt x="454493" y="-146"/>
                  </a:cubicBezTo>
                  <a:cubicBezTo>
                    <a:pt x="454493" y="40281"/>
                    <a:pt x="352474" y="73064"/>
                    <a:pt x="226622" y="73064"/>
                  </a:cubicBezTo>
                  <a:cubicBezTo>
                    <a:pt x="100770" y="73064"/>
                    <a:pt x="-1249" y="40281"/>
                    <a:pt x="-1249" y="-146"/>
                  </a:cubicBezTo>
                  <a:cubicBezTo>
                    <a:pt x="-1249" y="-416"/>
                    <a:pt x="-1193" y="-687"/>
                    <a:pt x="-1179" y="-958"/>
                  </a:cubicBezTo>
                  <a:lnTo>
                    <a:pt x="-1374" y="-958"/>
                  </a:lnTo>
                  <a:lnTo>
                    <a:pt x="-1374" y="162666"/>
                  </a:lnTo>
                  <a:lnTo>
                    <a:pt x="-1193" y="162666"/>
                  </a:lnTo>
                  <a:cubicBezTo>
                    <a:pt x="-1193" y="162666"/>
                    <a:pt x="-1249" y="163222"/>
                    <a:pt x="-1249" y="163465"/>
                  </a:cubicBezTo>
                  <a:cubicBezTo>
                    <a:pt x="-1249" y="203899"/>
                    <a:pt x="100770" y="236710"/>
                    <a:pt x="226622" y="236710"/>
                  </a:cubicBezTo>
                  <a:cubicBezTo>
                    <a:pt x="352474" y="236710"/>
                    <a:pt x="454493" y="203885"/>
                    <a:pt x="454493" y="163451"/>
                  </a:cubicBezTo>
                  <a:cubicBezTo>
                    <a:pt x="454493" y="163201"/>
                    <a:pt x="454444" y="162666"/>
                    <a:pt x="454437" y="162666"/>
                  </a:cubicBezTo>
                  <a:lnTo>
                    <a:pt x="455132" y="162666"/>
                  </a:ln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sz="2533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2" name="手繪多邊形: 圖案 31">
              <a:extLst>
                <a:ext uri="{FF2B5EF4-FFF2-40B4-BE49-F238E27FC236}">
                  <a16:creationId xmlns:a16="http://schemas.microsoft.com/office/drawing/2014/main" id="{2CDE3A0C-752C-B9BF-B98C-86949F05752F}"/>
                </a:ext>
              </a:extLst>
            </p:cNvPr>
            <p:cNvSpPr/>
            <p:nvPr/>
          </p:nvSpPr>
          <p:spPr>
            <a:xfrm>
              <a:off x="6497392" y="3769336"/>
              <a:ext cx="456505" cy="238071"/>
            </a:xfrm>
            <a:custGeom>
              <a:avLst/>
              <a:gdLst>
                <a:gd name="connsiteX0" fmla="*/ 455104 w 456505"/>
                <a:gd name="connsiteY0" fmla="*/ -958 h 238071"/>
                <a:gd name="connsiteX1" fmla="*/ 454409 w 456505"/>
                <a:gd name="connsiteY1" fmla="*/ -958 h 238071"/>
                <a:gd name="connsiteX2" fmla="*/ 454493 w 456505"/>
                <a:gd name="connsiteY2" fmla="*/ 77 h 238071"/>
                <a:gd name="connsiteX3" fmla="*/ 226622 w 456505"/>
                <a:gd name="connsiteY3" fmla="*/ 73280 h 238071"/>
                <a:gd name="connsiteX4" fmla="*/ -1249 w 456505"/>
                <a:gd name="connsiteY4" fmla="*/ 77 h 238071"/>
                <a:gd name="connsiteX5" fmla="*/ -1165 w 456505"/>
                <a:gd name="connsiteY5" fmla="*/ -958 h 238071"/>
                <a:gd name="connsiteX6" fmla="*/ -1374 w 456505"/>
                <a:gd name="connsiteY6" fmla="*/ -958 h 238071"/>
                <a:gd name="connsiteX7" fmla="*/ -1374 w 456505"/>
                <a:gd name="connsiteY7" fmla="*/ 163722 h 238071"/>
                <a:gd name="connsiteX8" fmla="*/ -1193 w 456505"/>
                <a:gd name="connsiteY8" fmla="*/ 163722 h 238071"/>
                <a:gd name="connsiteX9" fmla="*/ -1249 w 456505"/>
                <a:gd name="connsiteY9" fmla="*/ 164090 h 238071"/>
                <a:gd name="connsiteX10" fmla="*/ 226622 w 456505"/>
                <a:gd name="connsiteY10" fmla="*/ 237113 h 238071"/>
                <a:gd name="connsiteX11" fmla="*/ 454493 w 456505"/>
                <a:gd name="connsiteY11" fmla="*/ 164153 h 238071"/>
                <a:gd name="connsiteX12" fmla="*/ 454437 w 456505"/>
                <a:gd name="connsiteY12" fmla="*/ 163687 h 238071"/>
                <a:gd name="connsiteX13" fmla="*/ 455132 w 456505"/>
                <a:gd name="connsiteY13" fmla="*/ 163687 h 238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505" h="238071">
                  <a:moveTo>
                    <a:pt x="455104" y="-958"/>
                  </a:moveTo>
                  <a:lnTo>
                    <a:pt x="454409" y="-958"/>
                  </a:lnTo>
                  <a:cubicBezTo>
                    <a:pt x="454409" y="-611"/>
                    <a:pt x="454493" y="-264"/>
                    <a:pt x="454493" y="77"/>
                  </a:cubicBezTo>
                  <a:cubicBezTo>
                    <a:pt x="454493" y="40511"/>
                    <a:pt x="352474" y="73280"/>
                    <a:pt x="226622" y="73280"/>
                  </a:cubicBezTo>
                  <a:cubicBezTo>
                    <a:pt x="100770" y="73280"/>
                    <a:pt x="-1249" y="40511"/>
                    <a:pt x="-1249" y="77"/>
                  </a:cubicBezTo>
                  <a:cubicBezTo>
                    <a:pt x="-1249" y="-271"/>
                    <a:pt x="-1179" y="-618"/>
                    <a:pt x="-1165" y="-958"/>
                  </a:cubicBezTo>
                  <a:lnTo>
                    <a:pt x="-1374" y="-958"/>
                  </a:lnTo>
                  <a:lnTo>
                    <a:pt x="-1374" y="163722"/>
                  </a:lnTo>
                  <a:lnTo>
                    <a:pt x="-1193" y="163722"/>
                  </a:lnTo>
                  <a:cubicBezTo>
                    <a:pt x="-1242" y="163840"/>
                    <a:pt x="-1255" y="163965"/>
                    <a:pt x="-1249" y="164090"/>
                  </a:cubicBezTo>
                  <a:cubicBezTo>
                    <a:pt x="-1249" y="204524"/>
                    <a:pt x="100770" y="237113"/>
                    <a:pt x="226622" y="237113"/>
                  </a:cubicBezTo>
                  <a:cubicBezTo>
                    <a:pt x="352474" y="237113"/>
                    <a:pt x="454493" y="204614"/>
                    <a:pt x="454493" y="164153"/>
                  </a:cubicBezTo>
                  <a:cubicBezTo>
                    <a:pt x="454493" y="163993"/>
                    <a:pt x="454479" y="163840"/>
                    <a:pt x="454437" y="163687"/>
                  </a:cubicBezTo>
                  <a:lnTo>
                    <a:pt x="455132" y="163687"/>
                  </a:ln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sz="2533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" name="手繪多邊形: 圖案 32">
              <a:extLst>
                <a:ext uri="{FF2B5EF4-FFF2-40B4-BE49-F238E27FC236}">
                  <a16:creationId xmlns:a16="http://schemas.microsoft.com/office/drawing/2014/main" id="{2D5465A3-670A-10A9-A5C7-98E32FF447F3}"/>
                </a:ext>
              </a:extLst>
            </p:cNvPr>
            <p:cNvSpPr/>
            <p:nvPr/>
          </p:nvSpPr>
          <p:spPr>
            <a:xfrm>
              <a:off x="6497364" y="3605197"/>
              <a:ext cx="456505" cy="237195"/>
            </a:xfrm>
            <a:custGeom>
              <a:avLst/>
              <a:gdLst>
                <a:gd name="connsiteX0" fmla="*/ 455132 w 456505"/>
                <a:gd name="connsiteY0" fmla="*/ -958 h 237195"/>
                <a:gd name="connsiteX1" fmla="*/ 454507 w 456505"/>
                <a:gd name="connsiteY1" fmla="*/ -958 h 237195"/>
                <a:gd name="connsiteX2" fmla="*/ 454507 w 456505"/>
                <a:gd name="connsiteY2" fmla="*/ -771 h 237195"/>
                <a:gd name="connsiteX3" fmla="*/ 226636 w 456505"/>
                <a:gd name="connsiteY3" fmla="*/ 72432 h 237195"/>
                <a:gd name="connsiteX4" fmla="*/ -1235 w 456505"/>
                <a:gd name="connsiteY4" fmla="*/ -771 h 237195"/>
                <a:gd name="connsiteX5" fmla="*/ -1235 w 456505"/>
                <a:gd name="connsiteY5" fmla="*/ -958 h 237195"/>
                <a:gd name="connsiteX6" fmla="*/ -1374 w 456505"/>
                <a:gd name="connsiteY6" fmla="*/ -958 h 237195"/>
                <a:gd name="connsiteX7" fmla="*/ -1374 w 456505"/>
                <a:gd name="connsiteY7" fmla="*/ 162666 h 237195"/>
                <a:gd name="connsiteX8" fmla="*/ -1193 w 456505"/>
                <a:gd name="connsiteY8" fmla="*/ 162666 h 237195"/>
                <a:gd name="connsiteX9" fmla="*/ -1249 w 456505"/>
                <a:gd name="connsiteY9" fmla="*/ 163159 h 237195"/>
                <a:gd name="connsiteX10" fmla="*/ 226622 w 456505"/>
                <a:gd name="connsiteY10" fmla="*/ 236237 h 237195"/>
                <a:gd name="connsiteX11" fmla="*/ 454493 w 456505"/>
                <a:gd name="connsiteY11" fmla="*/ 163215 h 237195"/>
                <a:gd name="connsiteX12" fmla="*/ 454437 w 456505"/>
                <a:gd name="connsiteY12" fmla="*/ 162666 h 237195"/>
                <a:gd name="connsiteX13" fmla="*/ 455132 w 456505"/>
                <a:gd name="connsiteY13" fmla="*/ 162666 h 23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505" h="237195">
                  <a:moveTo>
                    <a:pt x="455132" y="-958"/>
                  </a:moveTo>
                  <a:lnTo>
                    <a:pt x="454507" y="-958"/>
                  </a:lnTo>
                  <a:cubicBezTo>
                    <a:pt x="454507" y="-896"/>
                    <a:pt x="454507" y="-833"/>
                    <a:pt x="454507" y="-771"/>
                  </a:cubicBezTo>
                  <a:cubicBezTo>
                    <a:pt x="454507" y="39663"/>
                    <a:pt x="352488" y="72432"/>
                    <a:pt x="226636" y="72432"/>
                  </a:cubicBezTo>
                  <a:cubicBezTo>
                    <a:pt x="100784" y="72432"/>
                    <a:pt x="-1235" y="39663"/>
                    <a:pt x="-1235" y="-771"/>
                  </a:cubicBezTo>
                  <a:cubicBezTo>
                    <a:pt x="-1235" y="-833"/>
                    <a:pt x="-1235" y="-896"/>
                    <a:pt x="-1235" y="-958"/>
                  </a:cubicBezTo>
                  <a:lnTo>
                    <a:pt x="-1374" y="-958"/>
                  </a:lnTo>
                  <a:lnTo>
                    <a:pt x="-1374" y="162666"/>
                  </a:lnTo>
                  <a:lnTo>
                    <a:pt x="-1193" y="162666"/>
                  </a:lnTo>
                  <a:cubicBezTo>
                    <a:pt x="-1235" y="162826"/>
                    <a:pt x="-1249" y="162993"/>
                    <a:pt x="-1249" y="163159"/>
                  </a:cubicBezTo>
                  <a:cubicBezTo>
                    <a:pt x="-1249" y="203586"/>
                    <a:pt x="100770" y="236237"/>
                    <a:pt x="226622" y="236237"/>
                  </a:cubicBezTo>
                  <a:cubicBezTo>
                    <a:pt x="352474" y="236237"/>
                    <a:pt x="454493" y="203648"/>
                    <a:pt x="454493" y="163215"/>
                  </a:cubicBezTo>
                  <a:cubicBezTo>
                    <a:pt x="454493" y="163027"/>
                    <a:pt x="454472" y="162847"/>
                    <a:pt x="454437" y="162666"/>
                  </a:cubicBezTo>
                  <a:lnTo>
                    <a:pt x="455132" y="162666"/>
                  </a:ln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sz="2533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15A35B0B-33AB-61E4-719C-AC5CA6E91270}"/>
                </a:ext>
              </a:extLst>
            </p:cNvPr>
            <p:cNvSpPr/>
            <p:nvPr/>
          </p:nvSpPr>
          <p:spPr>
            <a:xfrm>
              <a:off x="6497510" y="3532238"/>
              <a:ext cx="455741" cy="146371"/>
            </a:xfrm>
            <a:custGeom>
              <a:avLst/>
              <a:gdLst>
                <a:gd name="connsiteX0" fmla="*/ 454368 w 455741"/>
                <a:gd name="connsiteY0" fmla="*/ 72210 h 146371"/>
                <a:gd name="connsiteX1" fmla="*/ 226497 w 455741"/>
                <a:gd name="connsiteY1" fmla="*/ 145413 h 146371"/>
                <a:gd name="connsiteX2" fmla="*/ -1374 w 455741"/>
                <a:gd name="connsiteY2" fmla="*/ 72210 h 146371"/>
                <a:gd name="connsiteX3" fmla="*/ 226497 w 455741"/>
                <a:gd name="connsiteY3" fmla="*/ -958 h 146371"/>
                <a:gd name="connsiteX4" fmla="*/ 454368 w 455741"/>
                <a:gd name="connsiteY4" fmla="*/ 72210 h 14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741" h="146371">
                  <a:moveTo>
                    <a:pt x="454368" y="72210"/>
                  </a:moveTo>
                  <a:cubicBezTo>
                    <a:pt x="454368" y="112643"/>
                    <a:pt x="352349" y="145413"/>
                    <a:pt x="226497" y="145413"/>
                  </a:cubicBezTo>
                  <a:cubicBezTo>
                    <a:pt x="100645" y="145413"/>
                    <a:pt x="-1374" y="112643"/>
                    <a:pt x="-1374" y="72210"/>
                  </a:cubicBezTo>
                  <a:cubicBezTo>
                    <a:pt x="-1374" y="31776"/>
                    <a:pt x="100645" y="-958"/>
                    <a:pt x="226497" y="-958"/>
                  </a:cubicBezTo>
                  <a:cubicBezTo>
                    <a:pt x="352349" y="-958"/>
                    <a:pt x="454368" y="31783"/>
                    <a:pt x="454368" y="72210"/>
                  </a:cubicBez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sz="2533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圖形 24">
            <a:extLst>
              <a:ext uri="{FF2B5EF4-FFF2-40B4-BE49-F238E27FC236}">
                <a16:creationId xmlns:a16="http://schemas.microsoft.com/office/drawing/2014/main" id="{78C378F8-1362-1B90-0E3D-BA8B028C5063}"/>
              </a:ext>
            </a:extLst>
          </p:cNvPr>
          <p:cNvGrpSpPr/>
          <p:nvPr/>
        </p:nvGrpSpPr>
        <p:grpSpPr>
          <a:xfrm>
            <a:off x="9633931" y="5432133"/>
            <a:ext cx="551080" cy="771817"/>
            <a:chOff x="7200096" y="3532238"/>
            <a:chExt cx="456533" cy="639398"/>
          </a:xfrm>
          <a:noFill/>
        </p:grpSpPr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66781A1B-E46B-1AB1-011A-950FCEFFE864}"/>
                </a:ext>
              </a:extLst>
            </p:cNvPr>
            <p:cNvSpPr/>
            <p:nvPr/>
          </p:nvSpPr>
          <p:spPr>
            <a:xfrm>
              <a:off x="7200103" y="3933968"/>
              <a:ext cx="456505" cy="237668"/>
            </a:xfrm>
            <a:custGeom>
              <a:avLst/>
              <a:gdLst>
                <a:gd name="connsiteX0" fmla="*/ 455125 w 456505"/>
                <a:gd name="connsiteY0" fmla="*/ -958 h 237668"/>
                <a:gd name="connsiteX1" fmla="*/ 454430 w 456505"/>
                <a:gd name="connsiteY1" fmla="*/ -958 h 237668"/>
                <a:gd name="connsiteX2" fmla="*/ 454493 w 456505"/>
                <a:gd name="connsiteY2" fmla="*/ -146 h 237668"/>
                <a:gd name="connsiteX3" fmla="*/ 226622 w 456505"/>
                <a:gd name="connsiteY3" fmla="*/ 73064 h 237668"/>
                <a:gd name="connsiteX4" fmla="*/ -1249 w 456505"/>
                <a:gd name="connsiteY4" fmla="*/ -146 h 237668"/>
                <a:gd name="connsiteX5" fmla="*/ -1179 w 456505"/>
                <a:gd name="connsiteY5" fmla="*/ -958 h 237668"/>
                <a:gd name="connsiteX6" fmla="*/ -1374 w 456505"/>
                <a:gd name="connsiteY6" fmla="*/ -958 h 237668"/>
                <a:gd name="connsiteX7" fmla="*/ -1374 w 456505"/>
                <a:gd name="connsiteY7" fmla="*/ 162666 h 237668"/>
                <a:gd name="connsiteX8" fmla="*/ -1193 w 456505"/>
                <a:gd name="connsiteY8" fmla="*/ 162666 h 237668"/>
                <a:gd name="connsiteX9" fmla="*/ -1249 w 456505"/>
                <a:gd name="connsiteY9" fmla="*/ 163465 h 237668"/>
                <a:gd name="connsiteX10" fmla="*/ 226622 w 456505"/>
                <a:gd name="connsiteY10" fmla="*/ 236710 h 237668"/>
                <a:gd name="connsiteX11" fmla="*/ 454493 w 456505"/>
                <a:gd name="connsiteY11" fmla="*/ 163451 h 237668"/>
                <a:gd name="connsiteX12" fmla="*/ 454437 w 456505"/>
                <a:gd name="connsiteY12" fmla="*/ 162666 h 237668"/>
                <a:gd name="connsiteX13" fmla="*/ 455132 w 456505"/>
                <a:gd name="connsiteY13" fmla="*/ 162666 h 237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505" h="237668">
                  <a:moveTo>
                    <a:pt x="455125" y="-958"/>
                  </a:moveTo>
                  <a:lnTo>
                    <a:pt x="454430" y="-958"/>
                  </a:lnTo>
                  <a:cubicBezTo>
                    <a:pt x="454430" y="-687"/>
                    <a:pt x="454493" y="-416"/>
                    <a:pt x="454493" y="-146"/>
                  </a:cubicBezTo>
                  <a:cubicBezTo>
                    <a:pt x="454493" y="40281"/>
                    <a:pt x="352474" y="73064"/>
                    <a:pt x="226622" y="73064"/>
                  </a:cubicBezTo>
                  <a:cubicBezTo>
                    <a:pt x="100770" y="73064"/>
                    <a:pt x="-1249" y="40281"/>
                    <a:pt x="-1249" y="-146"/>
                  </a:cubicBezTo>
                  <a:cubicBezTo>
                    <a:pt x="-1249" y="-416"/>
                    <a:pt x="-1193" y="-687"/>
                    <a:pt x="-1179" y="-958"/>
                  </a:cubicBezTo>
                  <a:lnTo>
                    <a:pt x="-1374" y="-958"/>
                  </a:lnTo>
                  <a:lnTo>
                    <a:pt x="-1374" y="162666"/>
                  </a:lnTo>
                  <a:lnTo>
                    <a:pt x="-1193" y="162666"/>
                  </a:lnTo>
                  <a:cubicBezTo>
                    <a:pt x="-1193" y="162666"/>
                    <a:pt x="-1249" y="163222"/>
                    <a:pt x="-1249" y="163465"/>
                  </a:cubicBezTo>
                  <a:cubicBezTo>
                    <a:pt x="-1249" y="203899"/>
                    <a:pt x="100770" y="236710"/>
                    <a:pt x="226622" y="236710"/>
                  </a:cubicBezTo>
                  <a:cubicBezTo>
                    <a:pt x="352474" y="236710"/>
                    <a:pt x="454493" y="203885"/>
                    <a:pt x="454493" y="163451"/>
                  </a:cubicBezTo>
                  <a:cubicBezTo>
                    <a:pt x="454493" y="163201"/>
                    <a:pt x="454444" y="162666"/>
                    <a:pt x="454437" y="162666"/>
                  </a:cubicBezTo>
                  <a:lnTo>
                    <a:pt x="455132" y="162666"/>
                  </a:ln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sz="2533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C208814C-98D9-3EB8-FD01-AD10DDFCC8A8}"/>
                </a:ext>
              </a:extLst>
            </p:cNvPr>
            <p:cNvSpPr/>
            <p:nvPr/>
          </p:nvSpPr>
          <p:spPr>
            <a:xfrm>
              <a:off x="7200124" y="3769336"/>
              <a:ext cx="456505" cy="238071"/>
            </a:xfrm>
            <a:custGeom>
              <a:avLst/>
              <a:gdLst>
                <a:gd name="connsiteX0" fmla="*/ 455104 w 456505"/>
                <a:gd name="connsiteY0" fmla="*/ -958 h 238071"/>
                <a:gd name="connsiteX1" fmla="*/ 454409 w 456505"/>
                <a:gd name="connsiteY1" fmla="*/ -958 h 238071"/>
                <a:gd name="connsiteX2" fmla="*/ 454493 w 456505"/>
                <a:gd name="connsiteY2" fmla="*/ 77 h 238071"/>
                <a:gd name="connsiteX3" fmla="*/ 226622 w 456505"/>
                <a:gd name="connsiteY3" fmla="*/ 73280 h 238071"/>
                <a:gd name="connsiteX4" fmla="*/ -1249 w 456505"/>
                <a:gd name="connsiteY4" fmla="*/ 77 h 238071"/>
                <a:gd name="connsiteX5" fmla="*/ -1165 w 456505"/>
                <a:gd name="connsiteY5" fmla="*/ -958 h 238071"/>
                <a:gd name="connsiteX6" fmla="*/ -1374 w 456505"/>
                <a:gd name="connsiteY6" fmla="*/ -958 h 238071"/>
                <a:gd name="connsiteX7" fmla="*/ -1374 w 456505"/>
                <a:gd name="connsiteY7" fmla="*/ 163722 h 238071"/>
                <a:gd name="connsiteX8" fmla="*/ -1193 w 456505"/>
                <a:gd name="connsiteY8" fmla="*/ 163722 h 238071"/>
                <a:gd name="connsiteX9" fmla="*/ -1249 w 456505"/>
                <a:gd name="connsiteY9" fmla="*/ 164090 h 238071"/>
                <a:gd name="connsiteX10" fmla="*/ 226622 w 456505"/>
                <a:gd name="connsiteY10" fmla="*/ 237113 h 238071"/>
                <a:gd name="connsiteX11" fmla="*/ 454493 w 456505"/>
                <a:gd name="connsiteY11" fmla="*/ 164153 h 238071"/>
                <a:gd name="connsiteX12" fmla="*/ 454437 w 456505"/>
                <a:gd name="connsiteY12" fmla="*/ 163687 h 238071"/>
                <a:gd name="connsiteX13" fmla="*/ 455132 w 456505"/>
                <a:gd name="connsiteY13" fmla="*/ 163687 h 238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505" h="238071">
                  <a:moveTo>
                    <a:pt x="455104" y="-958"/>
                  </a:moveTo>
                  <a:lnTo>
                    <a:pt x="454409" y="-958"/>
                  </a:lnTo>
                  <a:cubicBezTo>
                    <a:pt x="454409" y="-611"/>
                    <a:pt x="454493" y="-264"/>
                    <a:pt x="454493" y="77"/>
                  </a:cubicBezTo>
                  <a:cubicBezTo>
                    <a:pt x="454493" y="40511"/>
                    <a:pt x="352474" y="73280"/>
                    <a:pt x="226622" y="73280"/>
                  </a:cubicBezTo>
                  <a:cubicBezTo>
                    <a:pt x="100770" y="73280"/>
                    <a:pt x="-1249" y="40511"/>
                    <a:pt x="-1249" y="77"/>
                  </a:cubicBezTo>
                  <a:cubicBezTo>
                    <a:pt x="-1249" y="-271"/>
                    <a:pt x="-1179" y="-618"/>
                    <a:pt x="-1165" y="-958"/>
                  </a:cubicBezTo>
                  <a:lnTo>
                    <a:pt x="-1374" y="-958"/>
                  </a:lnTo>
                  <a:lnTo>
                    <a:pt x="-1374" y="163722"/>
                  </a:lnTo>
                  <a:lnTo>
                    <a:pt x="-1193" y="163722"/>
                  </a:lnTo>
                  <a:cubicBezTo>
                    <a:pt x="-1242" y="163840"/>
                    <a:pt x="-1255" y="163965"/>
                    <a:pt x="-1249" y="164090"/>
                  </a:cubicBezTo>
                  <a:cubicBezTo>
                    <a:pt x="-1249" y="204524"/>
                    <a:pt x="100770" y="237113"/>
                    <a:pt x="226622" y="237113"/>
                  </a:cubicBezTo>
                  <a:cubicBezTo>
                    <a:pt x="352474" y="237113"/>
                    <a:pt x="454493" y="204614"/>
                    <a:pt x="454493" y="164153"/>
                  </a:cubicBezTo>
                  <a:cubicBezTo>
                    <a:pt x="454493" y="163993"/>
                    <a:pt x="454479" y="163840"/>
                    <a:pt x="454437" y="163687"/>
                  </a:cubicBezTo>
                  <a:lnTo>
                    <a:pt x="455132" y="163687"/>
                  </a:ln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sz="2533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424636F8-C6A9-98A2-15A5-65B09EC0AB89}"/>
                </a:ext>
              </a:extLst>
            </p:cNvPr>
            <p:cNvSpPr/>
            <p:nvPr/>
          </p:nvSpPr>
          <p:spPr>
            <a:xfrm>
              <a:off x="7200096" y="3605197"/>
              <a:ext cx="456505" cy="237195"/>
            </a:xfrm>
            <a:custGeom>
              <a:avLst/>
              <a:gdLst>
                <a:gd name="connsiteX0" fmla="*/ 455132 w 456505"/>
                <a:gd name="connsiteY0" fmla="*/ -958 h 237195"/>
                <a:gd name="connsiteX1" fmla="*/ 454507 w 456505"/>
                <a:gd name="connsiteY1" fmla="*/ -958 h 237195"/>
                <a:gd name="connsiteX2" fmla="*/ 454507 w 456505"/>
                <a:gd name="connsiteY2" fmla="*/ -771 h 237195"/>
                <a:gd name="connsiteX3" fmla="*/ 226636 w 456505"/>
                <a:gd name="connsiteY3" fmla="*/ 72432 h 237195"/>
                <a:gd name="connsiteX4" fmla="*/ -1235 w 456505"/>
                <a:gd name="connsiteY4" fmla="*/ -771 h 237195"/>
                <a:gd name="connsiteX5" fmla="*/ -1235 w 456505"/>
                <a:gd name="connsiteY5" fmla="*/ -958 h 237195"/>
                <a:gd name="connsiteX6" fmla="*/ -1374 w 456505"/>
                <a:gd name="connsiteY6" fmla="*/ -958 h 237195"/>
                <a:gd name="connsiteX7" fmla="*/ -1374 w 456505"/>
                <a:gd name="connsiteY7" fmla="*/ 162666 h 237195"/>
                <a:gd name="connsiteX8" fmla="*/ -1193 w 456505"/>
                <a:gd name="connsiteY8" fmla="*/ 162666 h 237195"/>
                <a:gd name="connsiteX9" fmla="*/ -1249 w 456505"/>
                <a:gd name="connsiteY9" fmla="*/ 163159 h 237195"/>
                <a:gd name="connsiteX10" fmla="*/ 226622 w 456505"/>
                <a:gd name="connsiteY10" fmla="*/ 236237 h 237195"/>
                <a:gd name="connsiteX11" fmla="*/ 454493 w 456505"/>
                <a:gd name="connsiteY11" fmla="*/ 163215 h 237195"/>
                <a:gd name="connsiteX12" fmla="*/ 454437 w 456505"/>
                <a:gd name="connsiteY12" fmla="*/ 162666 h 237195"/>
                <a:gd name="connsiteX13" fmla="*/ 455132 w 456505"/>
                <a:gd name="connsiteY13" fmla="*/ 162666 h 23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505" h="237195">
                  <a:moveTo>
                    <a:pt x="455132" y="-958"/>
                  </a:moveTo>
                  <a:lnTo>
                    <a:pt x="454507" y="-958"/>
                  </a:lnTo>
                  <a:cubicBezTo>
                    <a:pt x="454507" y="-896"/>
                    <a:pt x="454507" y="-833"/>
                    <a:pt x="454507" y="-771"/>
                  </a:cubicBezTo>
                  <a:cubicBezTo>
                    <a:pt x="454507" y="39663"/>
                    <a:pt x="352488" y="72432"/>
                    <a:pt x="226636" y="72432"/>
                  </a:cubicBezTo>
                  <a:cubicBezTo>
                    <a:pt x="100784" y="72432"/>
                    <a:pt x="-1235" y="39663"/>
                    <a:pt x="-1235" y="-771"/>
                  </a:cubicBezTo>
                  <a:cubicBezTo>
                    <a:pt x="-1235" y="-833"/>
                    <a:pt x="-1235" y="-896"/>
                    <a:pt x="-1235" y="-958"/>
                  </a:cubicBezTo>
                  <a:lnTo>
                    <a:pt x="-1374" y="-958"/>
                  </a:lnTo>
                  <a:lnTo>
                    <a:pt x="-1374" y="162666"/>
                  </a:lnTo>
                  <a:lnTo>
                    <a:pt x="-1193" y="162666"/>
                  </a:lnTo>
                  <a:cubicBezTo>
                    <a:pt x="-1235" y="162826"/>
                    <a:pt x="-1249" y="162993"/>
                    <a:pt x="-1249" y="163159"/>
                  </a:cubicBezTo>
                  <a:cubicBezTo>
                    <a:pt x="-1249" y="203586"/>
                    <a:pt x="100770" y="236237"/>
                    <a:pt x="226622" y="236237"/>
                  </a:cubicBezTo>
                  <a:cubicBezTo>
                    <a:pt x="352474" y="236237"/>
                    <a:pt x="454493" y="203648"/>
                    <a:pt x="454493" y="163215"/>
                  </a:cubicBezTo>
                  <a:cubicBezTo>
                    <a:pt x="454493" y="163027"/>
                    <a:pt x="454472" y="162847"/>
                    <a:pt x="454437" y="162666"/>
                  </a:cubicBezTo>
                  <a:lnTo>
                    <a:pt x="455132" y="162666"/>
                  </a:ln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sz="2533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9" name="手繪多邊形: 圖案 38">
              <a:extLst>
                <a:ext uri="{FF2B5EF4-FFF2-40B4-BE49-F238E27FC236}">
                  <a16:creationId xmlns:a16="http://schemas.microsoft.com/office/drawing/2014/main" id="{AC714B57-65B6-60EC-1C58-8F21E4B64034}"/>
                </a:ext>
              </a:extLst>
            </p:cNvPr>
            <p:cNvSpPr/>
            <p:nvPr/>
          </p:nvSpPr>
          <p:spPr>
            <a:xfrm>
              <a:off x="7200242" y="3532238"/>
              <a:ext cx="455741" cy="146371"/>
            </a:xfrm>
            <a:custGeom>
              <a:avLst/>
              <a:gdLst>
                <a:gd name="connsiteX0" fmla="*/ 454368 w 455741"/>
                <a:gd name="connsiteY0" fmla="*/ 72210 h 146371"/>
                <a:gd name="connsiteX1" fmla="*/ 226497 w 455741"/>
                <a:gd name="connsiteY1" fmla="*/ 145413 h 146371"/>
                <a:gd name="connsiteX2" fmla="*/ -1374 w 455741"/>
                <a:gd name="connsiteY2" fmla="*/ 72210 h 146371"/>
                <a:gd name="connsiteX3" fmla="*/ 226497 w 455741"/>
                <a:gd name="connsiteY3" fmla="*/ -958 h 146371"/>
                <a:gd name="connsiteX4" fmla="*/ 454368 w 455741"/>
                <a:gd name="connsiteY4" fmla="*/ 72210 h 14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741" h="146371">
                  <a:moveTo>
                    <a:pt x="454368" y="72210"/>
                  </a:moveTo>
                  <a:cubicBezTo>
                    <a:pt x="454368" y="112643"/>
                    <a:pt x="352349" y="145413"/>
                    <a:pt x="226497" y="145413"/>
                  </a:cubicBezTo>
                  <a:cubicBezTo>
                    <a:pt x="100645" y="145413"/>
                    <a:pt x="-1374" y="112643"/>
                    <a:pt x="-1374" y="72210"/>
                  </a:cubicBezTo>
                  <a:cubicBezTo>
                    <a:pt x="-1374" y="31776"/>
                    <a:pt x="100645" y="-958"/>
                    <a:pt x="226497" y="-958"/>
                  </a:cubicBezTo>
                  <a:cubicBezTo>
                    <a:pt x="352349" y="-958"/>
                    <a:pt x="454368" y="31783"/>
                    <a:pt x="454368" y="72210"/>
                  </a:cubicBez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sz="2533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297455CC-3B3B-D5D1-6D3F-32266A1C0AF7}"/>
              </a:ext>
            </a:extLst>
          </p:cNvPr>
          <p:cNvCxnSpPr>
            <a:cxnSpLocks/>
          </p:cNvCxnSpPr>
          <p:nvPr/>
        </p:nvCxnSpPr>
        <p:spPr>
          <a:xfrm>
            <a:off x="9338028" y="5817926"/>
            <a:ext cx="294687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9" name="圖片 28">
            <a:extLst>
              <a:ext uri="{FF2B5EF4-FFF2-40B4-BE49-F238E27FC236}">
                <a16:creationId xmlns:a16="http://schemas.microsoft.com/office/drawing/2014/main" id="{AF91A8C7-50F7-9E68-6040-559CB004A28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64" y="1860768"/>
            <a:ext cx="1200000" cy="120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317462"/>
      </p:ext>
    </p:extLst>
  </p:cSld>
  <p:clrMapOvr>
    <a:masterClrMapping/>
  </p:clrMapOvr>
  <p:transition spd="med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BD361D-2A5B-4C83-9A84-9A3820B86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>
                <a:latin typeface="Arial" panose="020B0604020202020204" pitchFamily="34" charset="0"/>
                <a:sym typeface="Arial" panose="020B0604020202020204" pitchFamily="34" charset="0"/>
              </a:rPr>
              <a:t>相容於為數龐大的攝影機型號</a:t>
            </a:r>
          </a:p>
        </p:txBody>
      </p:sp>
      <p:sp>
        <p:nvSpPr>
          <p:cNvPr id="3" name="Google Shape;253;p31">
            <a:extLst>
              <a:ext uri="{FF2B5EF4-FFF2-40B4-BE49-F238E27FC236}">
                <a16:creationId xmlns:a16="http://schemas.microsoft.com/office/drawing/2014/main" id="{0907B73D-1BF4-4485-9BC2-80A66557BE43}"/>
              </a:ext>
            </a:extLst>
          </p:cNvPr>
          <p:cNvSpPr/>
          <p:nvPr/>
        </p:nvSpPr>
        <p:spPr>
          <a:xfrm>
            <a:off x="4201879" y="2563006"/>
            <a:ext cx="3601984" cy="3740800"/>
          </a:xfrm>
          <a:prstGeom prst="rect">
            <a:avLst/>
          </a:prstGeom>
          <a:gradFill flip="none" rotWithShape="1">
            <a:gsLst>
              <a:gs pos="43000">
                <a:schemeClr val="accent5">
                  <a:lumMod val="5000"/>
                  <a:lumOff val="9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400"/>
            </a:pPr>
            <a:endParaRPr sz="1867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Google Shape;256;p31" descr="PLC Based Industrial Automation in Bangladesh - PLC Bangladesh">
            <a:extLst>
              <a:ext uri="{FF2B5EF4-FFF2-40B4-BE49-F238E27FC236}">
                <a16:creationId xmlns:a16="http://schemas.microsoft.com/office/drawing/2014/main" id="{EF4A1EAB-F8D9-4CEE-9312-E0CD052D5006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1418" y="3740660"/>
            <a:ext cx="3524087" cy="24723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57;p31">
            <a:extLst>
              <a:ext uri="{FF2B5EF4-FFF2-40B4-BE49-F238E27FC236}">
                <a16:creationId xmlns:a16="http://schemas.microsoft.com/office/drawing/2014/main" id="{1CDF72E1-9C9B-4B1B-87E6-0ACC36B01084}"/>
              </a:ext>
            </a:extLst>
          </p:cNvPr>
          <p:cNvSpPr/>
          <p:nvPr/>
        </p:nvSpPr>
        <p:spPr>
          <a:xfrm>
            <a:off x="281197" y="2563006"/>
            <a:ext cx="3688000" cy="3740800"/>
          </a:xfrm>
          <a:prstGeom prst="rect">
            <a:avLst/>
          </a:prstGeom>
          <a:gradFill flip="none" rotWithShape="1">
            <a:gsLst>
              <a:gs pos="43000">
                <a:schemeClr val="accent5">
                  <a:lumMod val="5000"/>
                  <a:lumOff val="9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400"/>
            </a:pPr>
            <a:endParaRPr sz="1867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Google Shape;258;p31">
            <a:extLst>
              <a:ext uri="{FF2B5EF4-FFF2-40B4-BE49-F238E27FC236}">
                <a16:creationId xmlns:a16="http://schemas.microsoft.com/office/drawing/2014/main" id="{C9CF1994-9D49-4DC5-8EF7-DE9E21C129CC}"/>
              </a:ext>
            </a:extLst>
          </p:cNvPr>
          <p:cNvSpPr/>
          <p:nvPr/>
        </p:nvSpPr>
        <p:spPr>
          <a:xfrm>
            <a:off x="281165" y="2046774"/>
            <a:ext cx="3688000" cy="532400"/>
          </a:xfrm>
          <a:prstGeom prst="rect">
            <a:avLst/>
          </a:prstGeom>
          <a:solidFill>
            <a:srgbClr val="2189DF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300"/>
            </a:pPr>
            <a:r>
              <a:rPr lang="zh-TW" altLang="en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超過</a:t>
            </a:r>
            <a:r>
              <a:rPr lang="en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180 </a:t>
            </a:r>
            <a:r>
              <a:rPr lang="zh-TW" altLang="en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品牌</a:t>
            </a:r>
            <a:endParaRPr lang="en" sz="2667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8" name="Google Shape;259;p31">
            <a:extLst>
              <a:ext uri="{FF2B5EF4-FFF2-40B4-BE49-F238E27FC236}">
                <a16:creationId xmlns:a16="http://schemas.microsoft.com/office/drawing/2014/main" id="{A29FD50A-0C29-468B-B1EC-DFA93D1FA2CF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724" y="2582656"/>
            <a:ext cx="2919201" cy="1115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60;p31">
            <a:extLst>
              <a:ext uri="{FF2B5EF4-FFF2-40B4-BE49-F238E27FC236}">
                <a16:creationId xmlns:a16="http://schemas.microsoft.com/office/drawing/2014/main" id="{FD2780A8-CDCA-4EA5-92EA-2295E98ABCA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48786" y="3538053"/>
            <a:ext cx="992068" cy="405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61;p31">
            <a:extLst>
              <a:ext uri="{FF2B5EF4-FFF2-40B4-BE49-F238E27FC236}">
                <a16:creationId xmlns:a16="http://schemas.microsoft.com/office/drawing/2014/main" id="{32E0194F-AA9B-4080-839D-01B2D5D631FE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595" y="4951899"/>
            <a:ext cx="1315400" cy="26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62;p31">
            <a:extLst>
              <a:ext uri="{FF2B5EF4-FFF2-40B4-BE49-F238E27FC236}">
                <a16:creationId xmlns:a16="http://schemas.microsoft.com/office/drawing/2014/main" id="{F53B44B1-EB80-4153-9D38-D3349BEC1D8C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3826" y="4942004"/>
            <a:ext cx="1041991" cy="40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63;p31">
            <a:extLst>
              <a:ext uri="{FF2B5EF4-FFF2-40B4-BE49-F238E27FC236}">
                <a16:creationId xmlns:a16="http://schemas.microsoft.com/office/drawing/2014/main" id="{F398083D-CA9E-442E-8ADD-497C342A1AE7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3826" y="4293158"/>
            <a:ext cx="1041989" cy="29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64;p31">
            <a:extLst>
              <a:ext uri="{FF2B5EF4-FFF2-40B4-BE49-F238E27FC236}">
                <a16:creationId xmlns:a16="http://schemas.microsoft.com/office/drawing/2014/main" id="{94F8B00C-ACEC-47A4-9AB6-8B0CC509F047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595" y="3562838"/>
            <a:ext cx="1342797" cy="268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5;p31">
            <a:extLst>
              <a:ext uri="{FF2B5EF4-FFF2-40B4-BE49-F238E27FC236}">
                <a16:creationId xmlns:a16="http://schemas.microsoft.com/office/drawing/2014/main" id="{5FE031D7-E5EA-4206-A90D-73B3F0B6CE01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360" y="2795598"/>
            <a:ext cx="1260481" cy="30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6;p31">
            <a:extLst>
              <a:ext uri="{FF2B5EF4-FFF2-40B4-BE49-F238E27FC236}">
                <a16:creationId xmlns:a16="http://schemas.microsoft.com/office/drawing/2014/main" id="{E3DAB21E-2A7D-47C2-B606-5B1045FDD4E2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318" y="4291971"/>
            <a:ext cx="1320489" cy="19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67;p31">
            <a:extLst>
              <a:ext uri="{FF2B5EF4-FFF2-40B4-BE49-F238E27FC236}">
                <a16:creationId xmlns:a16="http://schemas.microsoft.com/office/drawing/2014/main" id="{F4368FA1-9EB1-4445-98F9-0BCEFF195693}"/>
              </a:ext>
            </a:extLst>
          </p:cNvPr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378" b="30684"/>
          <a:stretch/>
        </p:blipFill>
        <p:spPr>
          <a:xfrm>
            <a:off x="371547" y="5675469"/>
            <a:ext cx="1845488" cy="36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68;p31">
            <a:extLst>
              <a:ext uri="{FF2B5EF4-FFF2-40B4-BE49-F238E27FC236}">
                <a16:creationId xmlns:a16="http://schemas.microsoft.com/office/drawing/2014/main" id="{25E02ACB-2C5A-42D6-8AE3-B816CF24C244}"/>
              </a:ext>
            </a:extLst>
          </p:cNvPr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452" y="2709785"/>
            <a:ext cx="1366789" cy="478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9;p31" descr="Brickcom - deltalink">
            <a:extLst>
              <a:ext uri="{FF2B5EF4-FFF2-40B4-BE49-F238E27FC236}">
                <a16:creationId xmlns:a16="http://schemas.microsoft.com/office/drawing/2014/main" id="{A9D05952-F060-40F3-B38F-E67564E6E457}"/>
              </a:ext>
            </a:extLst>
          </p:cNvPr>
          <p:cNvPicPr preferRelativeResize="0"/>
          <p:nvPr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883" b="22653"/>
          <a:stretch/>
        </p:blipFill>
        <p:spPr>
          <a:xfrm>
            <a:off x="2262436" y="5701868"/>
            <a:ext cx="1364765" cy="32447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70;p31">
            <a:extLst>
              <a:ext uri="{FF2B5EF4-FFF2-40B4-BE49-F238E27FC236}">
                <a16:creationId xmlns:a16="http://schemas.microsoft.com/office/drawing/2014/main" id="{D37CD554-33EA-4C12-8358-9DE7FEE7228A}"/>
              </a:ext>
            </a:extLst>
          </p:cNvPr>
          <p:cNvSpPr/>
          <p:nvPr/>
        </p:nvSpPr>
        <p:spPr>
          <a:xfrm>
            <a:off x="4203061" y="2046774"/>
            <a:ext cx="3600800" cy="532400"/>
          </a:xfrm>
          <a:prstGeom prst="rect">
            <a:avLst/>
          </a:prstGeom>
          <a:solidFill>
            <a:srgbClr val="2189DF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300"/>
            </a:pPr>
            <a:r>
              <a:rPr lang="zh-CN" altLang="en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超過</a:t>
            </a:r>
            <a:r>
              <a:rPr lang="en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 </a:t>
            </a:r>
            <a:r>
              <a:rPr lang="en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6700 </a:t>
            </a:r>
            <a:r>
              <a:rPr lang="zh-CN" altLang="en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型號</a:t>
            </a:r>
            <a:endParaRPr lang="en" sz="2667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0" name="Google Shape;271;p31">
            <a:extLst>
              <a:ext uri="{FF2B5EF4-FFF2-40B4-BE49-F238E27FC236}">
                <a16:creationId xmlns:a16="http://schemas.microsoft.com/office/drawing/2014/main" id="{1B160E1B-1441-4C67-934F-87EE9526CDEB}"/>
              </a:ext>
            </a:extLst>
          </p:cNvPr>
          <p:cNvSpPr/>
          <p:nvPr/>
        </p:nvSpPr>
        <p:spPr>
          <a:xfrm>
            <a:off x="8042043" y="2563006"/>
            <a:ext cx="3870685" cy="3740800"/>
          </a:xfrm>
          <a:prstGeom prst="rect">
            <a:avLst/>
          </a:prstGeom>
          <a:gradFill flip="none" rotWithShape="1">
            <a:gsLst>
              <a:gs pos="43000">
                <a:schemeClr val="accent5">
                  <a:lumMod val="5000"/>
                  <a:lumOff val="9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400"/>
            </a:pPr>
            <a:endParaRPr sz="1867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Google Shape;272;p31">
            <a:extLst>
              <a:ext uri="{FF2B5EF4-FFF2-40B4-BE49-F238E27FC236}">
                <a16:creationId xmlns:a16="http://schemas.microsoft.com/office/drawing/2014/main" id="{638A9431-A6C3-4CBD-A67A-26D4D797D44B}"/>
              </a:ext>
            </a:extLst>
          </p:cNvPr>
          <p:cNvSpPr/>
          <p:nvPr/>
        </p:nvSpPr>
        <p:spPr>
          <a:xfrm>
            <a:off x="8042043" y="2046774"/>
            <a:ext cx="3870685" cy="532400"/>
          </a:xfrm>
          <a:prstGeom prst="rect">
            <a:avLst/>
          </a:prstGeom>
          <a:solidFill>
            <a:srgbClr val="2189DF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" sz="26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ONVIF Profile </a:t>
            </a:r>
            <a:r>
              <a:rPr lang="zh-TW" altLang="en" sz="26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支援</a:t>
            </a:r>
          </a:p>
        </p:txBody>
      </p:sp>
      <p:pic>
        <p:nvPicPr>
          <p:cNvPr id="22" name="Google Shape;273;p31" descr="一張含有 文字, 美工圖案 的圖片&#10;&#10;自動產生的描述">
            <a:extLst>
              <a:ext uri="{FF2B5EF4-FFF2-40B4-BE49-F238E27FC236}">
                <a16:creationId xmlns:a16="http://schemas.microsoft.com/office/drawing/2014/main" id="{958E7C43-CF9F-444C-9A43-04E1C7E64DE3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347623" y="2951841"/>
            <a:ext cx="3253867" cy="65077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2DD74B77-2BBD-41C5-97C5-09824C4D9C27}"/>
              </a:ext>
            </a:extLst>
          </p:cNvPr>
          <p:cNvSpPr txBox="1"/>
          <p:nvPr/>
        </p:nvSpPr>
        <p:spPr>
          <a:xfrm>
            <a:off x="8623528" y="4034776"/>
            <a:ext cx="2822221" cy="861774"/>
          </a:xfrm>
          <a:prstGeom prst="rect">
            <a:avLst/>
          </a:prstGeom>
          <a:solidFill>
            <a:srgbClr val="2189DF"/>
          </a:solidFill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RTSP </a:t>
            </a:r>
            <a:r>
              <a:rPr lang="en-US" altLang="zh-TW" sz="24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串流</a:t>
            </a:r>
            <a:endParaRPr lang="zh-TW" altLang="en-US" sz="253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en-US" altLang="zh-TW" sz="2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輸入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/ </a:t>
            </a:r>
            <a:r>
              <a:rPr lang="en-US" altLang="zh-TW" sz="2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輸出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E96A411-5CF5-4C87-BF05-72C0690161DD}"/>
              </a:ext>
            </a:extLst>
          </p:cNvPr>
          <p:cNvSpPr txBox="1"/>
          <p:nvPr/>
        </p:nvSpPr>
        <p:spPr>
          <a:xfrm>
            <a:off x="8623528" y="5058216"/>
            <a:ext cx="2822221" cy="861774"/>
          </a:xfrm>
          <a:prstGeom prst="rect">
            <a:avLst/>
          </a:prstGeom>
          <a:solidFill>
            <a:srgbClr val="2189DF"/>
          </a:solidFill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RTMP </a:t>
            </a:r>
            <a:r>
              <a:rPr lang="en-US" altLang="zh-TW" sz="24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串流</a:t>
            </a:r>
            <a:endParaRPr lang="zh-TW" altLang="en-US" sz="253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en-US" altLang="zh-TW" sz="2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輸入</a:t>
            </a:r>
            <a:endParaRPr lang="en-US" altLang="zh-TW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7" name="Google Shape;255;p31">
            <a:hlinkClick r:id="rId16"/>
            <a:extLst>
              <a:ext uri="{FF2B5EF4-FFF2-40B4-BE49-F238E27FC236}">
                <a16:creationId xmlns:a16="http://schemas.microsoft.com/office/drawing/2014/main" id="{D8791B38-91A7-49CD-838E-25CE09BDA520}"/>
              </a:ext>
            </a:extLst>
          </p:cNvPr>
          <p:cNvSpPr txBox="1"/>
          <p:nvPr/>
        </p:nvSpPr>
        <p:spPr>
          <a:xfrm>
            <a:off x="2485556" y="6345955"/>
            <a:ext cx="7220888" cy="37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050"/>
            </a:pPr>
            <a:r>
              <a:rPr lang="en" sz="1333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https://www.qnap.com/en/compatibility-qvr-pro</a:t>
            </a:r>
            <a:endParaRPr lang="zh-TW" altLang="en-US" sz="1333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035135"/>
      </p:ext>
    </p:extLst>
  </p:cSld>
  <p:clrMapOvr>
    <a:masterClrMapping/>
  </p:clrMapOvr>
  <p:transition spd="med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3577FC4-8DC7-7B73-C9FD-D636DA94D7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836" y="2030036"/>
            <a:ext cx="3535939" cy="218308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B24406B-94FA-F3AA-D455-BC8F99677E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882" y="2030036"/>
            <a:ext cx="3535939" cy="2183087"/>
          </a:xfrm>
          <a:prstGeom prst="rect">
            <a:avLst/>
          </a:prstGeom>
        </p:spPr>
      </p:pic>
      <p:sp>
        <p:nvSpPr>
          <p:cNvPr id="4" name="標題 1" hidden="1">
            <a:extLst>
              <a:ext uri="{FF2B5EF4-FFF2-40B4-BE49-F238E27FC236}">
                <a16:creationId xmlns:a16="http://schemas.microsoft.com/office/drawing/2014/main" id="{219D459D-11D7-C5B8-53A1-1B295F1E72C9}"/>
              </a:ext>
            </a:extLst>
          </p:cNvPr>
          <p:cNvSpPr txBox="1">
            <a:spLocks/>
          </p:cNvSpPr>
          <p:nvPr/>
        </p:nvSpPr>
        <p:spPr>
          <a:xfrm>
            <a:off x="566286" y="517525"/>
            <a:ext cx="11364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雙 HDMI </a:t>
            </a:r>
            <a:r>
              <a:rPr lang="en-US" altLang="zh-TW" err="1">
                <a:latin typeface="Arial" panose="020B0604020202020204" pitchFamily="34" charset="0"/>
                <a:sym typeface="Arial" panose="020B0604020202020204" pitchFamily="34" charset="0"/>
              </a:rPr>
              <a:t>輸出於監控應用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- 1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050" name="Picture 2" descr="https://www.qnap.com/assets/img/software/qvr-pro/multi-angle.jpg?v=671ba256691cb57bd96e50168cffcc1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774" y="2061132"/>
            <a:ext cx="3356121" cy="189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687648" y="2815724"/>
            <a:ext cx="271368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以電視牆的模式操作，分配監控畫面於不同螢幕</a:t>
            </a:r>
            <a:endParaRPr lang="zh-TW" altLang="en-US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4590377" y="2061132"/>
            <a:ext cx="3348473" cy="1897180"/>
            <a:chOff x="3038801" y="3246722"/>
            <a:chExt cx="4201781" cy="2544412"/>
          </a:xfrm>
        </p:grpSpPr>
        <p:pic>
          <p:nvPicPr>
            <p:cNvPr id="9" name="Picture 2" descr="https://www.qnap.com/assets/img/software/qvr-pro/multi-angle.jpg?v=671ba256691cb57bd96e50168cffcc1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8801" y="3246722"/>
              <a:ext cx="4201781" cy="2544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29038" y="3396614"/>
              <a:ext cx="3467040" cy="2078356"/>
            </a:xfrm>
            <a:prstGeom prst="rect">
              <a:avLst/>
            </a:prstGeom>
          </p:spPr>
        </p:pic>
      </p:grpSp>
      <p:pic>
        <p:nvPicPr>
          <p:cNvPr id="10" name="圖片 9" descr="一張含有 文字, 黑色, 室內, 電子用品 的圖片&#10;&#10;自動產生的描述">
            <a:extLst>
              <a:ext uri="{FF2B5EF4-FFF2-40B4-BE49-F238E27FC236}">
                <a16:creationId xmlns:a16="http://schemas.microsoft.com/office/drawing/2014/main" id="{5DD17E07-45D7-CCF2-30D5-7AA238BAF6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0" t="8394" r="31160"/>
          <a:stretch/>
        </p:blipFill>
        <p:spPr>
          <a:xfrm>
            <a:off x="3568700" y="2820459"/>
            <a:ext cx="850520" cy="1290758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89179" y="5198361"/>
            <a:ext cx="287952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可以將QVR監控畫面移置另個螢幕，並在原螢幕操作其他APP</a:t>
            </a:r>
            <a:endParaRPr lang="zh-TW" altLang="en-US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3" name="Picture 2" descr="C:\Users\Han Tsai\Desktop\HD_直播\MPNITOR.png">
            <a:extLst>
              <a:ext uri="{FF2B5EF4-FFF2-40B4-BE49-F238E27FC236}">
                <a16:creationId xmlns:a16="http://schemas.microsoft.com/office/drawing/2014/main" id="{D7429F83-823F-4F38-BE45-62675DF91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7480" y="4425279"/>
            <a:ext cx="2914650" cy="2270734"/>
          </a:xfrm>
          <a:prstGeom prst="rect">
            <a:avLst/>
          </a:prstGeom>
          <a:noFill/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FC9653D3-F91F-F494-B94E-B6BCA1671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透過雙</a:t>
            </a:r>
            <a:r>
              <a:rPr lang="en-US" altLang="zh-TW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HDMI </a:t>
            </a:r>
            <a:r>
              <a:rPr lang="en-US" altLang="zh-TW" err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螢幕輸出，將監控畫面升級為電視牆，提供更廣的空間來配置鏡頭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2A171E3E-48D6-E26D-9058-0D417026C2A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033" y="4449049"/>
            <a:ext cx="3535939" cy="2183087"/>
          </a:xfrm>
          <a:prstGeom prst="rect">
            <a:avLst/>
          </a:prstGeom>
        </p:spPr>
      </p:pic>
      <p:pic>
        <p:nvPicPr>
          <p:cNvPr id="18" name="Picture 2" descr="https://www.qnap.com/assets/img/software/qvr-pro/multi-angle.jpg?v=671ba256691cb57bd96e50168cffcc1e">
            <a:extLst>
              <a:ext uri="{FF2B5EF4-FFF2-40B4-BE49-F238E27FC236}">
                <a16:creationId xmlns:a16="http://schemas.microsoft.com/office/drawing/2014/main" id="{D430D29C-C268-0592-4963-CAA9FCA2A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925" y="4480145"/>
            <a:ext cx="3356121" cy="189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圖片 18" descr="一張含有 文字, 黑色, 室內, 電子用品 的圖片&#10;&#10;自動產生的描述">
            <a:extLst>
              <a:ext uri="{FF2B5EF4-FFF2-40B4-BE49-F238E27FC236}">
                <a16:creationId xmlns:a16="http://schemas.microsoft.com/office/drawing/2014/main" id="{CEA7B106-3F33-59F3-A848-7F75664585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0" t="8394" r="31160"/>
          <a:stretch/>
        </p:blipFill>
        <p:spPr>
          <a:xfrm>
            <a:off x="3792057" y="5306573"/>
            <a:ext cx="850520" cy="1290758"/>
          </a:xfrm>
          <a:prstGeom prst="rect">
            <a:avLst/>
          </a:prstGeom>
        </p:spPr>
      </p:pic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29083B1-4D0F-9EE7-B875-0007EAA65CFB}"/>
              </a:ext>
            </a:extLst>
          </p:cNvPr>
          <p:cNvCxnSpPr>
            <a:cxnSpLocks/>
          </p:cNvCxnSpPr>
          <p:nvPr/>
        </p:nvCxnSpPr>
        <p:spPr>
          <a:xfrm>
            <a:off x="690632" y="4307371"/>
            <a:ext cx="10752340" cy="0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594665"/>
      </p:ext>
    </p:extLst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 hidden="1">
            <a:extLst>
              <a:ext uri="{FF2B5EF4-FFF2-40B4-BE49-F238E27FC236}">
                <a16:creationId xmlns:a16="http://schemas.microsoft.com/office/drawing/2014/main" id="{219D459D-11D7-C5B8-53A1-1B295F1E72C9}"/>
              </a:ext>
            </a:extLst>
          </p:cNvPr>
          <p:cNvSpPr txBox="1">
            <a:spLocks/>
          </p:cNvSpPr>
          <p:nvPr/>
        </p:nvSpPr>
        <p:spPr>
          <a:xfrm>
            <a:off x="566286" y="517525"/>
            <a:ext cx="11364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>
                <a:latin typeface="Arial" panose="020B0604020202020204" pitchFamily="34" charset="0"/>
                <a:sym typeface="Arial" panose="020B0604020202020204" pitchFamily="34" charset="0"/>
              </a:rPr>
              <a:t>雙 HDMI </a:t>
            </a:r>
            <a:r>
              <a:rPr lang="en-US" err="1">
                <a:latin typeface="Arial" panose="020B0604020202020204" pitchFamily="34" charset="0"/>
                <a:sym typeface="Arial" panose="020B0604020202020204" pitchFamily="34" charset="0"/>
              </a:rPr>
              <a:t>輸出於監控應用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 - 2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49111" y="2245972"/>
            <a:ext cx="723519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以Mirror輸出</a:t>
            </a:r>
            <a:r>
              <a:rPr 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，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可以將同畫面輸出於不同地方的螢幕進行監控</a:t>
            </a:r>
            <a:r>
              <a:rPr 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 </a:t>
            </a:r>
            <a:endParaRPr lang="zh-TW" altLang="en-US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D932D96-16B1-7719-ED48-FC6AD369E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透過雙</a:t>
            </a:r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HDMI </a:t>
            </a:r>
            <a:r>
              <a:rPr lang="en-US" altLang="zh-TW" err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螢幕輸出，亦可將同畫面輸出於不同螢幕，就算在不同地點也能靈活監控</a:t>
            </a:r>
            <a:endParaRPr lang="zh-TW" altLang="en-US" err="1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BB55DD0-513B-9874-3547-1C95951AF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88" y="2972158"/>
            <a:ext cx="4813415" cy="2971800"/>
          </a:xfrm>
          <a:prstGeom prst="rect">
            <a:avLst/>
          </a:prstGeom>
        </p:spPr>
      </p:pic>
      <p:pic>
        <p:nvPicPr>
          <p:cNvPr id="9" name="Picture 2" descr="https://www.qnap.com/assets/img/software/qvr-pro/multi-angle.jpg?v=671ba256691cb57bd96e50168cffcc1e">
            <a:extLst>
              <a:ext uri="{FF2B5EF4-FFF2-40B4-BE49-F238E27FC236}">
                <a16:creationId xmlns:a16="http://schemas.microsoft.com/office/drawing/2014/main" id="{B3B56975-30F9-BDA8-4AD1-A18E95B2E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38" y="3007084"/>
            <a:ext cx="4569813" cy="25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CBF6146-FD67-EBDA-FEAB-7BF59C10A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5835" y="2972158"/>
            <a:ext cx="4813415" cy="2971800"/>
          </a:xfrm>
          <a:prstGeom prst="rect">
            <a:avLst/>
          </a:prstGeom>
        </p:spPr>
      </p:pic>
      <p:pic>
        <p:nvPicPr>
          <p:cNvPr id="13" name="Picture 2" descr="https://www.qnap.com/assets/img/software/qvr-pro/multi-angle.jpg?v=671ba256691cb57bd96e50168cffcc1e">
            <a:extLst>
              <a:ext uri="{FF2B5EF4-FFF2-40B4-BE49-F238E27FC236}">
                <a16:creationId xmlns:a16="http://schemas.microsoft.com/office/drawing/2014/main" id="{D74E5015-BE8C-107D-C15F-956B7DD1F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853" y="3007084"/>
            <a:ext cx="4569813" cy="25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 descr="一張含有 文字, 黑色, 室內, 電子用品 的圖片&#10;&#10;自動產生的描述">
            <a:extLst>
              <a:ext uri="{FF2B5EF4-FFF2-40B4-BE49-F238E27FC236}">
                <a16:creationId xmlns:a16="http://schemas.microsoft.com/office/drawing/2014/main" id="{5DD17E07-45D7-CCF2-30D5-7AA238BAF6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9" r="31259"/>
          <a:stretch/>
        </p:blipFill>
        <p:spPr>
          <a:xfrm>
            <a:off x="5216893" y="3635945"/>
            <a:ext cx="1892968" cy="315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61334"/>
      </p:ext>
    </p:extLst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3940142-2FB3-4C55-81C7-4998F4A96A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160" y="1060027"/>
            <a:ext cx="10999520" cy="618723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4DF1C33F-FFD5-4DA1-9F33-0057EF66E970}"/>
              </a:ext>
            </a:extLst>
          </p:cNvPr>
          <p:cNvSpPr txBox="1"/>
          <p:nvPr/>
        </p:nvSpPr>
        <p:spPr>
          <a:xfrm>
            <a:off x="6088707" y="5968933"/>
            <a:ext cx="1492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000" b="1" err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QuFirewall</a:t>
            </a:r>
            <a:endParaRPr lang="zh-TW" altLang="en-US" sz="2000" b="1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35F1918-748E-4204-A87B-1024E2248F0A}"/>
              </a:ext>
            </a:extLst>
          </p:cNvPr>
          <p:cNvSpPr txBox="1"/>
          <p:nvPr/>
        </p:nvSpPr>
        <p:spPr>
          <a:xfrm>
            <a:off x="8225452" y="2011317"/>
            <a:ext cx="846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User</a:t>
            </a: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687D382-DD8E-4DCC-8A5A-3FCD3AAF1365}"/>
              </a:ext>
            </a:extLst>
          </p:cNvPr>
          <p:cNvSpPr txBox="1"/>
          <p:nvPr/>
        </p:nvSpPr>
        <p:spPr>
          <a:xfrm>
            <a:off x="8225452" y="3635755"/>
            <a:ext cx="846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User</a:t>
            </a: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94A56E5-19BB-4AB6-B4C1-6F9A09680C8D}"/>
              </a:ext>
            </a:extLst>
          </p:cNvPr>
          <p:cNvSpPr txBox="1"/>
          <p:nvPr/>
        </p:nvSpPr>
        <p:spPr>
          <a:xfrm>
            <a:off x="8540374" y="5153834"/>
            <a:ext cx="1183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NAS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4F33EDC-BB60-47C7-8374-267265D50F8B}"/>
              </a:ext>
            </a:extLst>
          </p:cNvPr>
          <p:cNvSpPr txBox="1"/>
          <p:nvPr/>
        </p:nvSpPr>
        <p:spPr>
          <a:xfrm>
            <a:off x="1078834" y="4963593"/>
            <a:ext cx="1042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Internet</a:t>
            </a:r>
            <a:endParaRPr lang="zh-TW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5D2F7C4-E990-48C3-8A9F-FC27873EC36B}"/>
              </a:ext>
            </a:extLst>
          </p:cNvPr>
          <p:cNvSpPr txBox="1"/>
          <p:nvPr/>
        </p:nvSpPr>
        <p:spPr>
          <a:xfrm>
            <a:off x="3798085" y="4963593"/>
            <a:ext cx="1042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Firewall</a:t>
            </a:r>
            <a:endParaRPr lang="zh-TW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D5D6BD5-EE94-B04D-B280-50C91905A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QuFirewall 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完善的資安防護</a:t>
            </a:r>
            <a:endParaRPr lang="zh-TW">
              <a:latin typeface="Arial"/>
              <a:ea typeface="微軟正黑體"/>
              <a:cs typeface="Arial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111106" y="2108870"/>
            <a:ext cx="4824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err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QuFirewall</a:t>
            </a:r>
            <a:endParaRPr lang="en-US" altLang="zh-TW" sz="2400" b="1">
              <a:solidFill>
                <a:srgbClr val="2189D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11105" y="2570535"/>
            <a:ext cx="51092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 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IPv6 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環境，可設定防火牆允許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禁止規則來過濾特定封包，並支援 </a:t>
            </a:r>
            <a:r>
              <a:rPr lang="en-US" altLang="zh-TW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GeoIP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功能，允許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禁止來自特定國家的 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IP 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存取，達到網路安全。</a:t>
            </a:r>
            <a:endParaRPr lang="zh-TW" altLang="en-US" sz="2400" b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0551"/>
      </p:ext>
    </p:extLst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TS-253E / TS-453E NAS </a:t>
            </a:r>
            <a:r>
              <a:rPr lang="zh-TW" altLang="en-US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主要特點</a:t>
            </a:r>
            <a:endParaRPr lang="zh-TW">
              <a:latin typeface="Arial" panose="020B0604020202020204" pitchFamily="34" charset="0"/>
              <a:cs typeface="Arial"/>
              <a:sym typeface="Arial" panose="020B0604020202020204" pitchFamily="34" charset="0"/>
            </a:endParaRPr>
          </a:p>
        </p:txBody>
      </p:sp>
      <p:sp>
        <p:nvSpPr>
          <p:cNvPr id="2" name="Google Shape;298;p34" hidden="1">
            <a:extLst>
              <a:ext uri="{FF2B5EF4-FFF2-40B4-BE49-F238E27FC236}">
                <a16:creationId xmlns:a16="http://schemas.microsoft.com/office/drawing/2014/main" id="{6F5A7FCE-BBFC-4561-97BA-2A559963D6AF}"/>
              </a:ext>
            </a:extLst>
          </p:cNvPr>
          <p:cNvSpPr txBox="1">
            <a:spLocks/>
          </p:cNvSpPr>
          <p:nvPr/>
        </p:nvSpPr>
        <p:spPr>
          <a:xfrm>
            <a:off x="5878134" y="7375924"/>
            <a:ext cx="8026727" cy="355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39994" indent="-239994">
              <a:lnSpc>
                <a:spcPct val="130000"/>
              </a:lnSpc>
              <a:spcBef>
                <a:spcPts val="800"/>
              </a:spcBef>
              <a:buClr>
                <a:srgbClr val="F4D088"/>
              </a:buClr>
              <a:buSzPct val="100000"/>
              <a:buFont typeface="Arial"/>
              <a:buChar char="•"/>
            </a:pPr>
            <a:r>
              <a:rPr lang="en-US" altLang="zh-TW" sz="2667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12吋短機箱可支援市面上大部分的機櫃</a:t>
            </a:r>
          </a:p>
          <a:p>
            <a:pPr marL="239994" indent="-239994">
              <a:lnSpc>
                <a:spcPct val="130000"/>
              </a:lnSpc>
              <a:spcBef>
                <a:spcPts val="800"/>
              </a:spcBef>
              <a:buClr>
                <a:srgbClr val="F4D088"/>
              </a:buClr>
              <a:buSzPct val="100000"/>
              <a:buFont typeface="Arial"/>
              <a:buChar char="•"/>
            </a:pPr>
            <a:r>
              <a:rPr lang="zh-TW" altLang="en-US" sz="2667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內建2埠M.2(PCIe Gen 3 x1)，可提供SSD快取，加速隨機存取的速度</a:t>
            </a:r>
            <a:endParaRPr lang="en-US" altLang="zh-TW" sz="2667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39994" indent="-239994">
              <a:lnSpc>
                <a:spcPct val="130000"/>
              </a:lnSpc>
              <a:spcBef>
                <a:spcPts val="800"/>
              </a:spcBef>
              <a:buClr>
                <a:srgbClr val="F4D088"/>
              </a:buClr>
              <a:buSzPct val="100000"/>
              <a:buFont typeface="Arial"/>
              <a:buChar char="•"/>
            </a:pPr>
            <a:r>
              <a:rPr lang="en-US" altLang="zh-TW" sz="2667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 Gen 3 x 8插槽，提供各式應用的高速擴充卡</a:t>
            </a:r>
          </a:p>
          <a:p>
            <a:pPr marL="239994" indent="-239994">
              <a:lnSpc>
                <a:spcPct val="130000"/>
              </a:lnSpc>
              <a:spcBef>
                <a:spcPts val="800"/>
              </a:spcBef>
              <a:buClr>
                <a:srgbClr val="F4D088"/>
              </a:buClr>
              <a:buSzPct val="100000"/>
              <a:buFont typeface="Arial"/>
              <a:buChar char="•"/>
            </a:pPr>
            <a:r>
              <a:rPr lang="zh-CN" altLang="en-US" sz="2667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雙系統靈活切換配置QTS and </a:t>
            </a:r>
            <a:r>
              <a:rPr lang="en-US" sz="2667" err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QuTS</a:t>
            </a:r>
            <a:r>
              <a:rPr lang="en-US" sz="2667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hero</a:t>
            </a:r>
          </a:p>
          <a:p>
            <a:pPr marL="0" indent="0">
              <a:buNone/>
            </a:pPr>
            <a:r>
              <a:rPr lang="en-US" sz="2667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 </a:t>
            </a:r>
            <a:endParaRPr lang="en-US" sz="160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Google Shape;298;p34">
            <a:extLst>
              <a:ext uri="{FF2B5EF4-FFF2-40B4-BE49-F238E27FC236}">
                <a16:creationId xmlns:a16="http://schemas.microsoft.com/office/drawing/2014/main" id="{DD44DE7B-49BF-44FA-8F51-501E3F3ED381}"/>
              </a:ext>
            </a:extLst>
          </p:cNvPr>
          <p:cNvSpPr txBox="1">
            <a:spLocks/>
          </p:cNvSpPr>
          <p:nvPr/>
        </p:nvSpPr>
        <p:spPr>
          <a:xfrm>
            <a:off x="7285618" y="1980701"/>
            <a:ext cx="3771741" cy="776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Clr>
                <a:schemeClr val="dk1"/>
              </a:buClr>
              <a:buSzPts val="935"/>
              <a:buFont typeface="Lato"/>
              <a:buNone/>
              <a:defRPr sz="1800" b="1">
                <a:solidFill>
                  <a:srgbClr val="744922"/>
                </a:solidFill>
                <a:ea typeface="微軟正黑體"/>
                <a:cs typeface="+mn-ea"/>
              </a:defRPr>
            </a:lvl1pPr>
            <a:lvl2pPr marL="9144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2pPr>
            <a:lvl3pPr marL="13716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3pPr>
            <a:lvl4pPr marL="18288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rabi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4pPr>
            <a:lvl5pPr marL="22860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5pPr>
            <a:lvl6pPr marL="27432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6pPr>
            <a:lvl7pPr marL="32004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rabi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7pPr>
            <a:lvl8pPr marL="36576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8pPr>
            <a:lvl9pPr marL="41148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9pPr>
          </a:lstStyle>
          <a:p>
            <a:r>
              <a:rPr lang="zh-TW" altLang="en-US" sz="2400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 2.5 </a:t>
            </a:r>
            <a:r>
              <a:rPr lang="en-US" altLang="zh-TW" sz="2400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GbE </a:t>
            </a:r>
            <a:r>
              <a:rPr lang="zh-TW" altLang="en-US" sz="2400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高速網路埠</a:t>
            </a:r>
            <a:endParaRPr lang="en-US" altLang="zh-TW" sz="2400">
              <a:solidFill>
                <a:srgbClr val="2189D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Google Shape;298;p34">
            <a:extLst>
              <a:ext uri="{FF2B5EF4-FFF2-40B4-BE49-F238E27FC236}">
                <a16:creationId xmlns:a16="http://schemas.microsoft.com/office/drawing/2014/main" id="{1D9DD7AF-6493-4FD8-8305-3BEA86FE5CA7}"/>
              </a:ext>
            </a:extLst>
          </p:cNvPr>
          <p:cNvSpPr txBox="1">
            <a:spLocks/>
          </p:cNvSpPr>
          <p:nvPr/>
        </p:nvSpPr>
        <p:spPr>
          <a:xfrm>
            <a:off x="7285617" y="2432891"/>
            <a:ext cx="3654937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20000"/>
              </a:lnSpc>
              <a:buClr>
                <a:srgbClr val="F4D088"/>
              </a:buClr>
              <a:buSzPct val="100000"/>
              <a:buNone/>
            </a:pPr>
            <a:r>
              <a:rPr lang="en-US" altLang="zh-TW" sz="160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充足的</a:t>
            </a:r>
            <a:r>
              <a:rPr lang="en-US" altLang="zh-TW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2.5 GbE </a:t>
            </a: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網路頻寬，提供流暢的資料傳輸體驗</a:t>
            </a:r>
            <a:endParaRPr lang="en-US" sz="160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8" name="Google Shape;298;p34">
            <a:extLst>
              <a:ext uri="{FF2B5EF4-FFF2-40B4-BE49-F238E27FC236}">
                <a16:creationId xmlns:a16="http://schemas.microsoft.com/office/drawing/2014/main" id="{FBF4E2CD-3BC6-4102-B197-B784A8A3E5AD}"/>
              </a:ext>
            </a:extLst>
          </p:cNvPr>
          <p:cNvSpPr txBox="1">
            <a:spLocks/>
          </p:cNvSpPr>
          <p:nvPr/>
        </p:nvSpPr>
        <p:spPr>
          <a:xfrm>
            <a:off x="7276211" y="3827775"/>
            <a:ext cx="4050046" cy="113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800"/>
              </a:spcBef>
              <a:buClr>
                <a:srgbClr val="F4D088"/>
              </a:buClr>
              <a:buSzPct val="100000"/>
              <a:buNone/>
            </a:pP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提供雙埠螢幕輸出，可供監看或透過 </a:t>
            </a:r>
            <a:r>
              <a:rPr lang="en-US" altLang="zh-TW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HD</a:t>
            </a: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進行多樣多媒體應用</a:t>
            </a:r>
            <a:endParaRPr lang="en-US" sz="160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Google Shape;298;p34">
            <a:extLst>
              <a:ext uri="{FF2B5EF4-FFF2-40B4-BE49-F238E27FC236}">
                <a16:creationId xmlns:a16="http://schemas.microsoft.com/office/drawing/2014/main" id="{8CA53D96-6BAE-4DFA-AC46-F0691A7C688F}"/>
              </a:ext>
            </a:extLst>
          </p:cNvPr>
          <p:cNvSpPr txBox="1">
            <a:spLocks/>
          </p:cNvSpPr>
          <p:nvPr/>
        </p:nvSpPr>
        <p:spPr>
          <a:xfrm>
            <a:off x="7285618" y="3516017"/>
            <a:ext cx="3210021" cy="647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buClr>
                <a:srgbClr val="F4D088"/>
              </a:buClr>
              <a:buSzPct val="100000"/>
              <a:buNone/>
            </a:pPr>
            <a:r>
              <a:rPr lang="en-US" altLang="zh-TW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 4K HDMI </a:t>
            </a:r>
            <a:r>
              <a:rPr lang="zh-TW" altLang="en-US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埠</a:t>
            </a:r>
            <a:endParaRPr lang="en-US" altLang="zh-TW" sz="2400" b="1">
              <a:solidFill>
                <a:srgbClr val="2189DF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Google Shape;298;p34">
            <a:extLst>
              <a:ext uri="{FF2B5EF4-FFF2-40B4-BE49-F238E27FC236}">
                <a16:creationId xmlns:a16="http://schemas.microsoft.com/office/drawing/2014/main" id="{43857BD8-485F-4275-B262-BC4BD0693F20}"/>
              </a:ext>
            </a:extLst>
          </p:cNvPr>
          <p:cNvSpPr txBox="1">
            <a:spLocks/>
          </p:cNvSpPr>
          <p:nvPr/>
        </p:nvSpPr>
        <p:spPr>
          <a:xfrm>
            <a:off x="1874271" y="5028290"/>
            <a:ext cx="3456763" cy="56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zh-TW" altLang="en-US" sz="2400" b="1">
                <a:solidFill>
                  <a:srgbClr val="2189DF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內建 </a:t>
            </a:r>
            <a:r>
              <a:rPr lang="en-US" altLang="zh-TW" sz="2400" b="1">
                <a:solidFill>
                  <a:srgbClr val="2189DF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8 GB 記憶體</a:t>
            </a:r>
            <a:endParaRPr lang="en-US" altLang="zh-TW" sz="2400" b="1">
              <a:solidFill>
                <a:srgbClr val="2189DF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Google Shape;298;p34">
            <a:extLst>
              <a:ext uri="{FF2B5EF4-FFF2-40B4-BE49-F238E27FC236}">
                <a16:creationId xmlns:a16="http://schemas.microsoft.com/office/drawing/2014/main" id="{03A4A8CB-2963-4912-B924-CF7F1C6DB5DD}"/>
              </a:ext>
            </a:extLst>
          </p:cNvPr>
          <p:cNvSpPr txBox="1">
            <a:spLocks/>
          </p:cNvSpPr>
          <p:nvPr/>
        </p:nvSpPr>
        <p:spPr>
          <a:xfrm>
            <a:off x="1892589" y="5363157"/>
            <a:ext cx="3594860" cy="749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800"/>
              </a:spcBef>
              <a:buClr>
                <a:srgbClr val="F4D088"/>
              </a:buClr>
              <a:buSzPct val="100000"/>
              <a:buNone/>
            </a:pP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足量的記憶體讓 </a:t>
            </a:r>
            <a:r>
              <a:rPr lang="en-US" altLang="zh-TW" sz="16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NAS </a:t>
            </a: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應用更加靈活</a:t>
            </a:r>
            <a:endParaRPr lang="en-US" altLang="zh-TW" sz="1600">
              <a:solidFill>
                <a:schemeClr val="tx2">
                  <a:lumMod val="75000"/>
                </a:schemeClr>
              </a:solidFill>
              <a:latin typeface="Arial"/>
              <a:ea typeface="微軟正黑體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Google Shape;298;p34">
            <a:extLst>
              <a:ext uri="{FF2B5EF4-FFF2-40B4-BE49-F238E27FC236}">
                <a16:creationId xmlns:a16="http://schemas.microsoft.com/office/drawing/2014/main" id="{775A6776-F207-47F5-8F9C-6806C16819F3}"/>
              </a:ext>
            </a:extLst>
          </p:cNvPr>
          <p:cNvSpPr txBox="1">
            <a:spLocks/>
          </p:cNvSpPr>
          <p:nvPr/>
        </p:nvSpPr>
        <p:spPr>
          <a:xfrm>
            <a:off x="7276211" y="5362323"/>
            <a:ext cx="4298119" cy="113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800"/>
              </a:spcBef>
              <a:buClr>
                <a:srgbClr val="F4D088"/>
              </a:buClr>
              <a:buSzPct val="100000"/>
              <a:buNone/>
            </a:pPr>
            <a:r>
              <a:rPr lang="en-US" altLang="zh-TW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Intel Celeron J6412</a:t>
            </a: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4 </a:t>
            </a: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核心 </a:t>
            </a:r>
            <a:r>
              <a:rPr lang="en-US" altLang="zh-TW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burst 2.6 GHz </a:t>
            </a: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處理器，充分支持 </a:t>
            </a:r>
            <a:r>
              <a:rPr lang="en-US" altLang="zh-TW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 </a:t>
            </a: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各種應用</a:t>
            </a:r>
            <a:endParaRPr lang="en-US" sz="160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Google Shape;298;p34">
            <a:extLst>
              <a:ext uri="{FF2B5EF4-FFF2-40B4-BE49-F238E27FC236}">
                <a16:creationId xmlns:a16="http://schemas.microsoft.com/office/drawing/2014/main" id="{FD0F6B58-3D35-434A-BCEB-A4BEE0A70F0C}"/>
              </a:ext>
            </a:extLst>
          </p:cNvPr>
          <p:cNvSpPr txBox="1">
            <a:spLocks/>
          </p:cNvSpPr>
          <p:nvPr/>
        </p:nvSpPr>
        <p:spPr>
          <a:xfrm>
            <a:off x="7276211" y="5028290"/>
            <a:ext cx="3210021" cy="647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buClr>
                <a:srgbClr val="F4D088"/>
              </a:buClr>
              <a:buSzPct val="100000"/>
              <a:buNone/>
            </a:pPr>
            <a:r>
              <a:rPr lang="en-US" altLang="zh-TW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4 </a:t>
            </a:r>
            <a:r>
              <a:rPr lang="zh-TW" altLang="en-US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核心處理器</a:t>
            </a:r>
            <a:endParaRPr lang="en-US" altLang="zh-TW" sz="2400" b="1">
              <a:solidFill>
                <a:srgbClr val="2189DF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Google Shape;298;p34">
            <a:extLst>
              <a:ext uri="{FF2B5EF4-FFF2-40B4-BE49-F238E27FC236}">
                <a16:creationId xmlns:a16="http://schemas.microsoft.com/office/drawing/2014/main" id="{976CF60D-F0DE-3CCC-CEE5-C4167FC360E2}"/>
              </a:ext>
            </a:extLst>
          </p:cNvPr>
          <p:cNvSpPr txBox="1">
            <a:spLocks/>
          </p:cNvSpPr>
          <p:nvPr/>
        </p:nvSpPr>
        <p:spPr>
          <a:xfrm>
            <a:off x="1874271" y="3531320"/>
            <a:ext cx="3751403" cy="58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zh-TW" altLang="en-US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 M.2 PCIe SSD 擴充槽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E3D7673-34F1-44E9-A938-E65DE6E40925}"/>
              </a:ext>
            </a:extLst>
          </p:cNvPr>
          <p:cNvSpPr txBox="1"/>
          <p:nvPr/>
        </p:nvSpPr>
        <p:spPr>
          <a:xfrm>
            <a:off x="1898227" y="2063176"/>
            <a:ext cx="422656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長期供貨</a:t>
            </a:r>
            <a:r>
              <a:rPr lang="zh-TW" altLang="en-US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NAS</a:t>
            </a:r>
            <a:endParaRPr lang="zh-TW" altLang="en-US" sz="2400" b="1">
              <a:solidFill>
                <a:srgbClr val="2189D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7" name="Google Shape;298;p34">
            <a:extLst>
              <a:ext uri="{FF2B5EF4-FFF2-40B4-BE49-F238E27FC236}">
                <a16:creationId xmlns:a16="http://schemas.microsoft.com/office/drawing/2014/main" id="{0D04C127-C863-4815-00A7-17D36E57916A}"/>
              </a:ext>
            </a:extLst>
          </p:cNvPr>
          <p:cNvSpPr txBox="1">
            <a:spLocks/>
          </p:cNvSpPr>
          <p:nvPr/>
        </p:nvSpPr>
        <p:spPr>
          <a:xfrm>
            <a:off x="1730997" y="2430971"/>
            <a:ext cx="4151813" cy="749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buNone/>
            </a:pP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可穩定長期供貨至 2029</a:t>
            </a:r>
          </a:p>
          <a:p>
            <a:pPr marL="0" indent="0">
              <a:lnSpc>
                <a:spcPct val="130000"/>
              </a:lnSpc>
              <a:spcBef>
                <a:spcPts val="800"/>
              </a:spcBef>
              <a:buNone/>
            </a:pPr>
            <a:endParaRPr lang="zh-TW" altLang="en-US" sz="160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1A50253-DA5A-DCB2-3D62-E7E7F9DFBFB9}"/>
              </a:ext>
            </a:extLst>
          </p:cNvPr>
          <p:cNvSpPr/>
          <p:nvPr/>
        </p:nvSpPr>
        <p:spPr>
          <a:xfrm>
            <a:off x="727842" y="2073178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1" name="圖形 30">
            <a:extLst>
              <a:ext uri="{FF2B5EF4-FFF2-40B4-BE49-F238E27FC236}">
                <a16:creationId xmlns:a16="http://schemas.microsoft.com/office/drawing/2014/main" id="{9617A42A-928C-DEEF-B395-34E7DA04E3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014" y="2229550"/>
            <a:ext cx="1029733" cy="590582"/>
          </a:xfrm>
          <a:prstGeom prst="rect">
            <a:avLst/>
          </a:prstGeom>
        </p:spPr>
      </p:pic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8A645EFF-AB0C-AC66-CA5C-4F4444687C78}"/>
              </a:ext>
            </a:extLst>
          </p:cNvPr>
          <p:cNvSpPr/>
          <p:nvPr/>
        </p:nvSpPr>
        <p:spPr>
          <a:xfrm>
            <a:off x="727842" y="3610337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F95A79FC-37DB-305F-F549-B5A28099EB52}"/>
              </a:ext>
            </a:extLst>
          </p:cNvPr>
          <p:cNvSpPr/>
          <p:nvPr/>
        </p:nvSpPr>
        <p:spPr>
          <a:xfrm>
            <a:off x="727842" y="5147496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983873A7-7AF4-513B-14A8-B15F9092BC8C}"/>
              </a:ext>
            </a:extLst>
          </p:cNvPr>
          <p:cNvSpPr/>
          <p:nvPr/>
        </p:nvSpPr>
        <p:spPr>
          <a:xfrm>
            <a:off x="6185354" y="2073178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5CAA144F-2322-F8B7-B36D-0D12DDE63B8B}"/>
              </a:ext>
            </a:extLst>
          </p:cNvPr>
          <p:cNvSpPr/>
          <p:nvPr/>
        </p:nvSpPr>
        <p:spPr>
          <a:xfrm>
            <a:off x="6185354" y="3610337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242A5FE8-2D6D-E474-DC42-42E8512E5060}"/>
              </a:ext>
            </a:extLst>
          </p:cNvPr>
          <p:cNvSpPr/>
          <p:nvPr/>
        </p:nvSpPr>
        <p:spPr>
          <a:xfrm>
            <a:off x="6185354" y="5147496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0B55FF7C-30DE-A27D-5C5C-7D40594B71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30574" y="3672526"/>
            <a:ext cx="771525" cy="809625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FBE9A86E-13EE-0601-0818-56937FDB5721}"/>
              </a:ext>
            </a:extLst>
          </p:cNvPr>
          <p:cNvGrpSpPr/>
          <p:nvPr/>
        </p:nvGrpSpPr>
        <p:grpSpPr>
          <a:xfrm>
            <a:off x="6282496" y="5192154"/>
            <a:ext cx="788999" cy="914336"/>
            <a:chOff x="4754801" y="7089910"/>
            <a:chExt cx="788999" cy="914336"/>
          </a:xfrm>
        </p:grpSpPr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1C0B9D82-BFC0-EF1F-61CE-5CC55DB40A67}"/>
                </a:ext>
              </a:extLst>
            </p:cNvPr>
            <p:cNvSpPr txBox="1"/>
            <p:nvPr/>
          </p:nvSpPr>
          <p:spPr>
            <a:xfrm>
              <a:off x="4754801" y="7089910"/>
              <a:ext cx="788999" cy="610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TW" altLang="en-US" sz="3367" b="1" spc="0" baseline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  <a:rtl val="0"/>
                </a:rPr>
                <a:t>2.6</a:t>
              </a: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5E371553-F1AF-044D-54C5-AD4884A725EC}"/>
                </a:ext>
              </a:extLst>
            </p:cNvPr>
            <p:cNvSpPr txBox="1"/>
            <p:nvPr/>
          </p:nvSpPr>
          <p:spPr>
            <a:xfrm>
              <a:off x="4760386" y="7552456"/>
              <a:ext cx="777777" cy="451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TW" altLang="en-US" sz="2336" b="1" spc="0" baseline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  <a:rtl val="0"/>
                </a:rPr>
                <a:t>GHz</a:t>
              </a:r>
            </a:p>
          </p:txBody>
        </p:sp>
      </p:grpSp>
      <p:pic>
        <p:nvPicPr>
          <p:cNvPr id="22" name="圖形 21">
            <a:extLst>
              <a:ext uri="{FF2B5EF4-FFF2-40B4-BE49-F238E27FC236}">
                <a16:creationId xmlns:a16="http://schemas.microsoft.com/office/drawing/2014/main" id="{047DD7EE-0743-0039-6151-29A38778A2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77238" y="2263418"/>
            <a:ext cx="838200" cy="609600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088DFC0D-F5BD-CF02-91C0-61481FA7167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4742" y="5283641"/>
            <a:ext cx="676275" cy="733425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7919ABCC-C637-CFD1-018B-724F7D56713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7951" y="3885352"/>
            <a:ext cx="701750" cy="465290"/>
          </a:xfrm>
          <a:prstGeom prst="rect">
            <a:avLst/>
          </a:prstGeom>
        </p:spPr>
      </p:pic>
      <p:sp>
        <p:nvSpPr>
          <p:cNvPr id="8" name="Google Shape;298;p34">
            <a:extLst>
              <a:ext uri="{FF2B5EF4-FFF2-40B4-BE49-F238E27FC236}">
                <a16:creationId xmlns:a16="http://schemas.microsoft.com/office/drawing/2014/main" id="{08CA9EFF-D5E3-35D2-435B-7EE26050F598}"/>
              </a:ext>
            </a:extLst>
          </p:cNvPr>
          <p:cNvSpPr txBox="1">
            <a:spLocks/>
          </p:cNvSpPr>
          <p:nvPr/>
        </p:nvSpPr>
        <p:spPr>
          <a:xfrm>
            <a:off x="1904581" y="3857498"/>
            <a:ext cx="4050046" cy="113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800"/>
              </a:spcBef>
              <a:buNone/>
            </a:pPr>
            <a:r>
              <a:rPr lang="zh-TW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讓 SSD 與 HDD 儲存空間達到最佳配置</a:t>
            </a:r>
            <a:endParaRPr lang="zh-TW" altLang="en-US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468148"/>
      </p:ext>
    </p:extLst>
  </p:cSld>
  <p:clrMapOvr>
    <a:masterClrMapping/>
  </p:clrMapOvr>
  <p:transition spd="med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5D6BD5-EE94-B04D-B280-50C91905A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/>
                <a:ea typeface="微軟正黑體"/>
                <a:sym typeface="Arial" panose="020B0604020202020204" pitchFamily="34" charset="0"/>
              </a:rPr>
              <a:t>QVPN </a:t>
            </a:r>
            <a:r>
              <a:rPr lang="zh-TW">
                <a:latin typeface="微軟正黑體"/>
                <a:ea typeface="微軟正黑體"/>
                <a:sym typeface="Arial" panose="020B0604020202020204" pitchFamily="34" charset="0"/>
              </a:rPr>
              <a:t>讓您安心的</a:t>
            </a:r>
            <a:r>
              <a:rPr lang="zh-TW" altLang="en-US">
                <a:latin typeface="微軟正黑體"/>
                <a:ea typeface="微軟正黑體"/>
                <a:sym typeface="Arial" panose="020B0604020202020204" pitchFamily="34" charset="0"/>
              </a:rPr>
              <a:t>進行</a:t>
            </a:r>
            <a:r>
              <a:rPr lang="zh-TW">
                <a:latin typeface="微軟正黑體"/>
                <a:ea typeface="微軟正黑體"/>
                <a:sym typeface="Arial" panose="020B0604020202020204" pitchFamily="34" charset="0"/>
              </a:rPr>
              <a:t>檔案傳輸</a:t>
            </a:r>
            <a:endParaRPr lang="zh-TW"/>
          </a:p>
        </p:txBody>
      </p:sp>
      <p:sp>
        <p:nvSpPr>
          <p:cNvPr id="20" name="矩形 19"/>
          <p:cNvSpPr/>
          <p:nvPr/>
        </p:nvSpPr>
        <p:spPr>
          <a:xfrm>
            <a:off x="1060413" y="3032125"/>
            <a:ext cx="3116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QVPN</a:t>
            </a:r>
          </a:p>
        </p:txBody>
      </p:sp>
      <p:sp>
        <p:nvSpPr>
          <p:cNvPr id="3" name="矩形 2"/>
          <p:cNvSpPr/>
          <p:nvPr/>
        </p:nvSpPr>
        <p:spPr>
          <a:xfrm>
            <a:off x="1060412" y="3620424"/>
            <a:ext cx="3232455" cy="22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130000"/>
              </a:lnSpc>
              <a:spcBef>
                <a:spcPts val="600"/>
              </a:spcBef>
              <a:buClr>
                <a:srgbClr val="36ADA8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QVPN 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除了可建立 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VPN 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用戶端連線至遠端伺服器，更可用作 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VPN 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伺服器。</a:t>
            </a:r>
            <a:endParaRPr lang="en-US" altLang="zh-TW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180000" indent="-180000">
              <a:lnSpc>
                <a:spcPct val="130000"/>
              </a:lnSpc>
              <a:spcBef>
                <a:spcPts val="600"/>
              </a:spcBef>
              <a:buClr>
                <a:srgbClr val="36ADA8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支援 </a:t>
            </a:r>
            <a:r>
              <a:rPr lang="en-US" altLang="zh-TW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WireGuard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®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，提供更快、穩定的 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VPN 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連線，也可輕鬆設定 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VPN 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通道。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DAA874F-1B1D-4631-BC3E-58B1DC4D0F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4587" y="2277500"/>
            <a:ext cx="7992138" cy="40885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53440417-2467-44FC-8F47-0EAB0A7270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1574" y="2726679"/>
            <a:ext cx="5812224" cy="340987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F328CA1-436C-44AF-9800-278D7A3A20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02" y="1645603"/>
            <a:ext cx="1259888" cy="12598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883776"/>
      </p:ext>
    </p:extLst>
  </p:cSld>
  <p:clrMapOvr>
    <a:masterClrMapping/>
  </p:clrMapOvr>
  <p:transition spd="med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940461" y="2045095"/>
            <a:ext cx="8251539" cy="444778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444500" dist="330200" dir="8100000" algn="tr" rotWithShape="0">
              <a:srgbClr val="09000C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8" name="Google Shape;61;p14">
            <a:extLst>
              <a:ext uri="{FF2B5EF4-FFF2-40B4-BE49-F238E27FC236}">
                <a16:creationId xmlns:a16="http://schemas.microsoft.com/office/drawing/2014/main" id="{3CF1AB01-9E72-4DBE-AB89-27C36E1D6A60}"/>
              </a:ext>
            </a:extLst>
          </p:cNvPr>
          <p:cNvSpPr txBox="1">
            <a:spLocks/>
          </p:cNvSpPr>
          <p:nvPr/>
        </p:nvSpPr>
        <p:spPr>
          <a:xfrm>
            <a:off x="910293" y="2771263"/>
            <a:ext cx="3210589" cy="23594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>
              <a:buClr>
                <a:srgbClr val="36ADA8"/>
              </a:buClr>
              <a:buFont typeface="Arial" panose="020B0604020202020204" pitchFamily="34" charset="0"/>
              <a:buChar char="•"/>
              <a:def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705" indent="-179705">
              <a:lnSpc>
                <a:spcPct val="130000"/>
              </a:lnSpc>
              <a:spcBef>
                <a:spcPts val="600"/>
              </a:spcBef>
            </a:pPr>
            <a:r>
              <a:rPr lang="zh-TW" altLang="en-US" sz="2000">
                <a:sym typeface="Arial" panose="020B0604020202020204" pitchFamily="34" charset="0"/>
              </a:rPr>
              <a:t>可獨立更新</a:t>
            </a:r>
            <a:endParaRPr lang="zh-TW"/>
          </a:p>
          <a:p>
            <a:pPr marL="179705" indent="-179705">
              <a:lnSpc>
                <a:spcPct val="130000"/>
              </a:lnSpc>
              <a:spcBef>
                <a:spcPts val="600"/>
              </a:spcBef>
            </a:pPr>
            <a:r>
              <a:rPr lang="zh-TW" altLang="en-US" sz="2000">
                <a:latin typeface="Arial"/>
                <a:ea typeface="微軟正黑體"/>
                <a:sym typeface="Arial" panose="020B0604020202020204" pitchFamily="34" charset="0"/>
              </a:rPr>
              <a:t>支援 </a:t>
            </a:r>
            <a:r>
              <a:rPr lang="en-US" altLang="zh-TW" sz="2000">
                <a:latin typeface="Arial"/>
                <a:ea typeface="微軟正黑體"/>
                <a:sym typeface="Arial" panose="020B0604020202020204" pitchFamily="34" charset="0"/>
              </a:rPr>
              <a:t>FTP </a:t>
            </a:r>
            <a:r>
              <a:rPr lang="en-US" altLang="zh-TW" sz="2000" err="1">
                <a:latin typeface="Arial"/>
                <a:ea typeface="微軟正黑體"/>
                <a:sym typeface="Arial" panose="020B0604020202020204" pitchFamily="34" charset="0"/>
              </a:rPr>
              <a:t>伺服器</a:t>
            </a:r>
            <a:endParaRPr lang="zh-TW" altLang="en-US" sz="2000">
              <a:latin typeface="Arial"/>
              <a:ea typeface="微軟正黑體"/>
            </a:endParaRPr>
          </a:p>
          <a:p>
            <a:pPr marL="179705" indent="-179705">
              <a:lnSpc>
                <a:spcPct val="130000"/>
              </a:lnSpc>
              <a:spcBef>
                <a:spcPts val="600"/>
              </a:spcBef>
            </a:pPr>
            <a:r>
              <a:rPr lang="zh-TW" sz="20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支援 </a:t>
            </a:r>
            <a:r>
              <a:rPr lang="en-US" sz="20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FTP </a:t>
            </a:r>
            <a:r>
              <a:rPr lang="zh-TW" sz="20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用戶端</a:t>
            </a:r>
            <a:endParaRPr lang="zh-TW" altLang="en-US" sz="2000">
              <a:latin typeface="Arial"/>
              <a:ea typeface="微軟正黑體"/>
            </a:endParaRPr>
          </a:p>
          <a:p>
            <a:pPr marL="179705" indent="-179705">
              <a:lnSpc>
                <a:spcPct val="130000"/>
              </a:lnSpc>
              <a:spcBef>
                <a:spcPts val="600"/>
              </a:spcBef>
            </a:pPr>
            <a:r>
              <a:rPr lang="zh-TW" altLang="en-US" sz="2000">
                <a:latin typeface="Arial"/>
                <a:ea typeface="微軟正黑體"/>
                <a:sym typeface="Arial" panose="020B0604020202020204" pitchFamily="34" charset="0"/>
              </a:rPr>
              <a:t>支援 </a:t>
            </a:r>
            <a:r>
              <a:rPr lang="en-US" altLang="zh-TW" sz="2000">
                <a:latin typeface="Arial"/>
                <a:ea typeface="微軟正黑體"/>
                <a:sym typeface="Arial" panose="020B0604020202020204" pitchFamily="34" charset="0"/>
              </a:rPr>
              <a:t>TLS </a:t>
            </a:r>
            <a:r>
              <a:rPr lang="zh-TW" altLang="en-US" sz="2000">
                <a:latin typeface="Arial"/>
                <a:ea typeface="微軟正黑體"/>
                <a:sym typeface="Arial" panose="020B0604020202020204" pitchFamily="34" charset="0"/>
              </a:rPr>
              <a:t>設定</a:t>
            </a:r>
            <a:endParaRPr lang="zh-TW" altLang="en-US" sz="2000">
              <a:latin typeface="Arial"/>
              <a:ea typeface="微軟正黑體"/>
            </a:endParaRPr>
          </a:p>
          <a:p>
            <a:pPr marL="179705" indent="-179705">
              <a:lnSpc>
                <a:spcPct val="130000"/>
              </a:lnSpc>
              <a:spcBef>
                <a:spcPts val="600"/>
              </a:spcBef>
            </a:pPr>
            <a:r>
              <a:rPr lang="zh-TW" altLang="en-US" sz="2000">
                <a:latin typeface="Arial"/>
                <a:ea typeface="微軟正黑體"/>
                <a:sym typeface="Arial" panose="020B0604020202020204" pitchFamily="34" charset="0"/>
              </a:rPr>
              <a:t>支援 </a:t>
            </a:r>
            <a:r>
              <a:rPr lang="en-US" altLang="zh-TW" sz="2000">
                <a:latin typeface="Arial"/>
                <a:ea typeface="微軟正黑體"/>
                <a:sym typeface="Arial" panose="020B0604020202020204" pitchFamily="34" charset="0"/>
              </a:rPr>
              <a:t>QoS </a:t>
            </a:r>
            <a:r>
              <a:rPr lang="zh-TW" altLang="en-US" sz="2000">
                <a:latin typeface="Arial"/>
                <a:ea typeface="微軟正黑體"/>
                <a:sym typeface="Arial" panose="020B0604020202020204" pitchFamily="34" charset="0"/>
              </a:rPr>
              <a:t>設定</a:t>
            </a:r>
            <a:endParaRPr lang="zh-TW" altLang="en-US" sz="200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2569180C-018A-3A4B-A661-2CF0DD3F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QuFTP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遠端檔案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FTP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存取服務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497970"/>
      </p:ext>
    </p:extLst>
  </p:cSld>
  <p:clrMapOvr>
    <a:masterClrMapping/>
  </p:clrMapOvr>
  <p:transition spd="med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7521259-294A-6321-1C25-572F78AA0C7D}"/>
              </a:ext>
            </a:extLst>
          </p:cNvPr>
          <p:cNvSpPr/>
          <p:nvPr/>
        </p:nvSpPr>
        <p:spPr>
          <a:xfrm>
            <a:off x="9136435" y="1239514"/>
            <a:ext cx="2160924" cy="4961152"/>
          </a:xfrm>
          <a:prstGeom prst="rect">
            <a:avLst/>
          </a:prstGeom>
          <a:solidFill>
            <a:srgbClr val="16E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379C1A7-D59D-7174-8807-0DC12D3F89D7}"/>
              </a:ext>
            </a:extLst>
          </p:cNvPr>
          <p:cNvSpPr/>
          <p:nvPr/>
        </p:nvSpPr>
        <p:spPr>
          <a:xfrm>
            <a:off x="4686300" y="1273129"/>
            <a:ext cx="2555695" cy="4950982"/>
          </a:xfrm>
          <a:prstGeom prst="rect">
            <a:avLst/>
          </a:prstGeom>
          <a:solidFill>
            <a:srgbClr val="16E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文字方塊 5" hidden="1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205006" y="213421"/>
            <a:ext cx="1179195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40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與前代機種之規格比較</a:t>
            </a:r>
            <a:endParaRPr lang="en-US" altLang="zh-TW" sz="4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14C0BBAB-2265-4673-815B-908D2ECD7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951922"/>
              </p:ext>
            </p:extLst>
          </p:nvPr>
        </p:nvGraphicFramePr>
        <p:xfrm>
          <a:off x="1530771" y="1219889"/>
          <a:ext cx="9775684" cy="5050528"/>
        </p:xfrm>
        <a:graphic>
          <a:graphicData uri="http://schemas.openxmlformats.org/drawingml/2006/table">
            <a:tbl>
              <a:tblPr firstRow="1" bandRow="1">
                <a:effectLst>
                  <a:outerShdw blurRad="152400" dist="292100" dir="2700000" algn="tl" rotWithShape="0">
                    <a:prstClr val="black">
                      <a:alpha val="23000"/>
                    </a:prstClr>
                  </a:outerShdw>
                </a:effectLst>
                <a:tableStyleId>{5C22544A-7EE6-4342-B048-85BDC9FD1C3A}</a:tableStyleId>
              </a:tblPr>
              <a:tblGrid>
                <a:gridCol w="1012761">
                  <a:extLst>
                    <a:ext uri="{9D8B030D-6E8A-4147-A177-3AD203B41FA5}">
                      <a16:colId xmlns:a16="http://schemas.microsoft.com/office/drawing/2014/main" val="1611152212"/>
                    </a:ext>
                  </a:extLst>
                </a:gridCol>
                <a:gridCol w="2144675">
                  <a:extLst>
                    <a:ext uri="{9D8B030D-6E8A-4147-A177-3AD203B41FA5}">
                      <a16:colId xmlns:a16="http://schemas.microsoft.com/office/drawing/2014/main" val="3086726967"/>
                    </a:ext>
                  </a:extLst>
                </a:gridCol>
                <a:gridCol w="2531910">
                  <a:extLst>
                    <a:ext uri="{9D8B030D-6E8A-4147-A177-3AD203B41FA5}">
                      <a16:colId xmlns:a16="http://schemas.microsoft.com/office/drawing/2014/main" val="1405306701"/>
                    </a:ext>
                  </a:extLst>
                </a:gridCol>
                <a:gridCol w="1935519">
                  <a:extLst>
                    <a:ext uri="{9D8B030D-6E8A-4147-A177-3AD203B41FA5}">
                      <a16:colId xmlns:a16="http://schemas.microsoft.com/office/drawing/2014/main" val="4062069406"/>
                    </a:ext>
                  </a:extLst>
                </a:gridCol>
                <a:gridCol w="2150819">
                  <a:extLst>
                    <a:ext uri="{9D8B030D-6E8A-4147-A177-3AD203B41FA5}">
                      <a16:colId xmlns:a16="http://schemas.microsoft.com/office/drawing/2014/main" val="2909376281"/>
                    </a:ext>
                  </a:extLst>
                </a:gridCol>
              </a:tblGrid>
              <a:tr h="518772">
                <a:tc>
                  <a:txBody>
                    <a:bodyPr/>
                    <a:lstStyle/>
                    <a:p>
                      <a:endParaRPr lang="zh-TW" altLang="en-US" sz="14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TS-251+</a:t>
                      </a:r>
                      <a:endParaRPr lang="zh-TW" altLang="en-US" sz="18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>
                          <a:solidFill>
                            <a:srgbClr val="17B0ED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TS-253E</a:t>
                      </a:r>
                      <a:endParaRPr lang="zh-TW" altLang="en-US" sz="1800">
                        <a:solidFill>
                          <a:srgbClr val="17B0ED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TS-451+</a:t>
                      </a:r>
                      <a:endParaRPr lang="zh-TW" altLang="en-US" sz="18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>
                          <a:solidFill>
                            <a:srgbClr val="17B0ED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TS-453E</a:t>
                      </a:r>
                      <a:endParaRPr lang="zh-TW" altLang="en-US" sz="1800">
                        <a:solidFill>
                          <a:srgbClr val="17B0ED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753678"/>
                  </a:ext>
                </a:extLst>
              </a:tr>
              <a:tr h="5215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SKU</a:t>
                      </a:r>
                      <a:endParaRPr lang="zh-TW" altLang="en-US" sz="14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44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TS-251+-2G</a:t>
                      </a:r>
                      <a:endParaRPr lang="en-US" altLang="zh-TW" sz="1200" baseline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altLang="zh-TW" sz="1200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TS-251+-8G</a:t>
                      </a:r>
                      <a:endParaRPr lang="zh-TW" altLang="en-US" sz="12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rgbClr val="FE440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TS-253E-8G</a:t>
                      </a:r>
                      <a:endParaRPr lang="zh-TW" altLang="en-US" sz="1200">
                        <a:solidFill>
                          <a:srgbClr val="FE4402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TS-451+-2G</a:t>
                      </a:r>
                      <a:endParaRPr lang="en-US" altLang="zh-TW" sz="1200" baseline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TS-451+-8G</a:t>
                      </a:r>
                      <a:endParaRPr lang="zh-TW" altLang="en-US" sz="12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rgbClr val="FE440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TS-453E-8G</a:t>
                      </a:r>
                      <a:endParaRPr lang="zh-TW" altLang="en-US" sz="1200">
                        <a:solidFill>
                          <a:srgbClr val="FE4402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2072"/>
                  </a:ext>
                </a:extLst>
              </a:tr>
              <a:tr h="9296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CPU</a:t>
                      </a:r>
                      <a:endParaRPr lang="zh-TW" altLang="en-US" sz="14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44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1200" spc="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Intel® Celeron® J1900 4-core/4-thread processor, burst up to 2.42 GHz</a:t>
                      </a:r>
                      <a:endParaRPr lang="zh-TW" altLang="en-US" sz="12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12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Intel® Celeron® J6412 4-core/4-thread processor, </a:t>
                      </a:r>
                      <a:r>
                        <a:rPr lang="en-US" altLang="zh-TW" sz="1200">
                          <a:solidFill>
                            <a:srgbClr val="FE440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burst up to 2.6 GHz</a:t>
                      </a:r>
                      <a:endParaRPr lang="zh-TW" altLang="en-US" sz="1200">
                        <a:solidFill>
                          <a:srgbClr val="FE4402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12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Intel® Celeron® J1900 4-core/4-thread processor, burst up to 2.42 GHz</a:t>
                      </a:r>
                      <a:endParaRPr lang="zh-TW" altLang="en-US" sz="12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1200" spc="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Intel® Celeron® J6412 4-core/4-thread processor, </a:t>
                      </a:r>
                      <a:r>
                        <a:rPr lang="en-US" altLang="zh-TW" sz="1200" spc="100">
                          <a:solidFill>
                            <a:srgbClr val="FE440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burst up to 2.6 GHz</a:t>
                      </a:r>
                      <a:endParaRPr lang="zh-TW" altLang="en-US" sz="1200">
                        <a:solidFill>
                          <a:srgbClr val="FE4402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859903"/>
                  </a:ext>
                </a:extLst>
              </a:tr>
              <a:tr h="3379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O.S.</a:t>
                      </a:r>
                      <a:endParaRPr lang="zh-TW" altLang="en-US" sz="14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44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1200" b="0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QTS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QTS 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1200" b="0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QTS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QTS 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511678"/>
                  </a:ext>
                </a:extLst>
              </a:tr>
              <a:tr h="6272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Memory</a:t>
                      </a:r>
                      <a:endParaRPr lang="zh-TW" altLang="en-US" sz="14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44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 Max</a:t>
                      </a:r>
                      <a:r>
                        <a:rPr lang="en-US" altLang="zh-TW" sz="1200" b="0" i="0" kern="1200" baseline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8 GB DDR3L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(2 x 4 GB)</a:t>
                      </a:r>
                      <a:endParaRPr lang="zh-TW" altLang="en-US" sz="12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1200" b="0" i="0" kern="1200">
                          <a:solidFill>
                            <a:srgbClr val="FE4402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8</a:t>
                      </a:r>
                      <a:r>
                        <a:rPr lang="en-US" altLang="zh-TW" sz="1200" b="0" i="0" kern="1200" baseline="0">
                          <a:solidFill>
                            <a:srgbClr val="FE4402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 GB </a:t>
                      </a:r>
                      <a:r>
                        <a:rPr lang="en-US" altLang="zh-TW" sz="1200" b="0" i="0" kern="1200">
                          <a:solidFill>
                            <a:srgbClr val="FE4402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DDR4 onboard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not expandable</a:t>
                      </a:r>
                      <a:endParaRPr lang="zh-TW" altLang="en-US" sz="12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 Max</a:t>
                      </a:r>
                      <a:r>
                        <a:rPr lang="en-US" altLang="zh-TW" sz="1200" b="0" i="0" kern="1200" baseline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8 GB DDR3L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(2 x 4 GB)</a:t>
                      </a:r>
                      <a:endParaRPr lang="zh-TW" altLang="en-US" sz="12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1200" b="0" i="0" kern="1200">
                          <a:solidFill>
                            <a:srgbClr val="FE4402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8</a:t>
                      </a:r>
                      <a:r>
                        <a:rPr lang="en-US" altLang="zh-TW" sz="1200" b="0" i="0" kern="1200" baseline="0">
                          <a:solidFill>
                            <a:srgbClr val="FE4402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 GB </a:t>
                      </a:r>
                      <a:r>
                        <a:rPr lang="en-US" altLang="zh-TW" sz="1200" b="0" i="0" kern="1200">
                          <a:solidFill>
                            <a:srgbClr val="FE4402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DDR4 onboard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not expandable</a:t>
                      </a:r>
                      <a:endParaRPr lang="zh-TW" altLang="en-US" sz="12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326405"/>
                  </a:ext>
                </a:extLst>
              </a:tr>
              <a:tr h="5215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LAN</a:t>
                      </a:r>
                      <a:endParaRPr lang="zh-TW" altLang="en-US" sz="14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44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12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Gigabit Ethernet Port 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12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(RJ45) x 2</a:t>
                      </a:r>
                      <a:endParaRPr lang="zh-TW" altLang="en-US" sz="12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fr-FR" altLang="zh-TW" sz="12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2 x </a:t>
                      </a:r>
                      <a:r>
                        <a:rPr kumimoji="1" lang="fr-FR" altLang="zh-TW" sz="1200">
                          <a:solidFill>
                            <a:srgbClr val="FE440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2.5 Gigabit </a:t>
                      </a:r>
                      <a:r>
                        <a:rPr kumimoji="1" lang="fr-FR" altLang="zh-TW" sz="12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Ethernet Port (2.5G/1G/100M)</a:t>
                      </a:r>
                      <a:endParaRPr kumimoji="1" lang="zh-TW" altLang="en-US" sz="1200"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12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Gigabit Ethernet Port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12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(RJ45) x 2</a:t>
                      </a:r>
                      <a:endParaRPr lang="zh-TW" altLang="en-US" sz="12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kumimoji="1" lang="fr-FR" altLang="zh-TW" sz="12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2 x </a:t>
                      </a:r>
                      <a:r>
                        <a:rPr kumimoji="1" lang="fr-FR" altLang="zh-TW" sz="1200">
                          <a:solidFill>
                            <a:srgbClr val="FE440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2.5 Gigabit </a:t>
                      </a:r>
                      <a:r>
                        <a:rPr kumimoji="1" lang="fr-FR" altLang="zh-TW" sz="12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Ethernet Port (2.5G/1G/100M)</a:t>
                      </a:r>
                      <a:endParaRPr kumimoji="1" lang="zh-TW" altLang="en-US" sz="1200"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426106"/>
                  </a:ext>
                </a:extLst>
              </a:tr>
              <a:tr h="5215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M.2</a:t>
                      </a:r>
                      <a:endParaRPr lang="zh-TW" altLang="en-US" sz="14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44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TW" sz="12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</a:t>
                      </a:r>
                      <a:endParaRPr lang="zh-TW" altLang="en-US" sz="12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nl-NL" altLang="zh-TW" sz="1200" b="0" i="0" kern="1200">
                          <a:solidFill>
                            <a:srgbClr val="FE4402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2 x M.2 2280 </a:t>
                      </a:r>
                      <a:r>
                        <a:rPr lang="nl-NL" altLang="zh-TW" sz="1200" b="0" i="0" kern="1200" err="1">
                          <a:solidFill>
                            <a:srgbClr val="FE4402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PCIe</a:t>
                      </a:r>
                      <a:r>
                        <a:rPr lang="nl-NL" altLang="zh-TW" sz="1200" b="0" i="0" kern="1200">
                          <a:solidFill>
                            <a:srgbClr val="FE4402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 Gen 3 x2</a:t>
                      </a:r>
                      <a:endParaRPr lang="zh-TW" altLang="en-US" sz="1200">
                        <a:solidFill>
                          <a:srgbClr val="FE4402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</a:t>
                      </a:r>
                      <a:endParaRPr lang="zh-TW" altLang="en-US" sz="12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nl-NL" altLang="zh-TW" sz="1200" b="0" i="0" kern="1200">
                          <a:solidFill>
                            <a:srgbClr val="FE4402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2 x M.2 2280 </a:t>
                      </a:r>
                      <a:r>
                        <a:rPr lang="nl-NL" altLang="zh-TW" sz="1200" b="0" i="0" kern="1200" err="1">
                          <a:solidFill>
                            <a:srgbClr val="FE4402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PCIe</a:t>
                      </a:r>
                      <a:r>
                        <a:rPr lang="nl-NL" altLang="zh-TW" sz="1200" b="0" i="0" kern="1200">
                          <a:solidFill>
                            <a:srgbClr val="FE4402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 Gen 3 x2</a:t>
                      </a:r>
                      <a:endParaRPr lang="zh-TW" altLang="en-US" sz="1200">
                        <a:solidFill>
                          <a:srgbClr val="FE4402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437205"/>
                  </a:ext>
                </a:extLst>
              </a:tr>
              <a:tr h="10723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I/O</a:t>
                      </a:r>
                      <a:endParaRPr lang="zh-TW" altLang="en-US" sz="14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44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indent="-179705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USB</a:t>
                      </a:r>
                      <a:r>
                        <a:rPr lang="en-US" altLang="zh-TW" sz="1200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2.0 x 2</a:t>
                      </a:r>
                    </a:p>
                    <a:p>
                      <a:pPr marL="179705" indent="-179705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 x USB 3.2 Gen 1 </a:t>
                      </a:r>
                    </a:p>
                    <a:p>
                      <a:pPr marL="179705" indent="-179705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HDMI x 1</a:t>
                      </a:r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(Max</a:t>
                      </a:r>
                      <a:r>
                        <a:rPr lang="zh-TW" altLang="en-US" sz="12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1080p)</a:t>
                      </a:r>
                      <a:r>
                        <a:rPr lang="en-US" altLang="zh-TW" sz="1200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 </a:t>
                      </a: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indent="-179705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USB</a:t>
                      </a:r>
                      <a:r>
                        <a:rPr lang="en-US" altLang="zh-TW" sz="1200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2.0 x 2</a:t>
                      </a:r>
                    </a:p>
                    <a:p>
                      <a:pPr marL="179705" lvl="0" indent="-179705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baseline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 x USB 3.2 Gen 2 </a:t>
                      </a:r>
                      <a:endParaRPr lang="en-US" altLang="zh-TW" sz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marL="179705" indent="-179705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 baseline="0">
                          <a:solidFill>
                            <a:srgbClr val="FE440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HDMI x 2 </a:t>
                      </a:r>
                      <a:r>
                        <a:rPr lang="en-US" altLang="zh-TW" sz="1200" b="0" i="0" kern="1200">
                          <a:solidFill>
                            <a:srgbClr val="FE4402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 (up to 3840 x 2160 @ 30Hz)</a:t>
                      </a:r>
                      <a:endParaRPr lang="en-US" altLang="zh-TW" sz="1200" baseline="0">
                        <a:solidFill>
                          <a:srgbClr val="FE4402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indent="-179705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USB</a:t>
                      </a:r>
                      <a:r>
                        <a:rPr lang="en-US" altLang="zh-TW" sz="1200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2.0 x 2</a:t>
                      </a:r>
                    </a:p>
                    <a:p>
                      <a:pPr marL="179705" indent="-179705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 x USB 3.2 Gen 1 </a:t>
                      </a:r>
                    </a:p>
                    <a:p>
                      <a:pPr marL="179705" indent="-179705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HDMI x 1  </a:t>
                      </a:r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(Max</a:t>
                      </a:r>
                      <a:r>
                        <a:rPr lang="zh-TW" altLang="en-US" sz="12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1080p)</a:t>
                      </a:r>
                      <a:endParaRPr lang="en-US" altLang="zh-TW" sz="1200" baseline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indent="-179705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USB</a:t>
                      </a:r>
                      <a:r>
                        <a:rPr lang="en-US" altLang="zh-TW" sz="1200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2.0 x 2</a:t>
                      </a:r>
                    </a:p>
                    <a:p>
                      <a:pPr marL="179705" lvl="0" indent="-179705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,Sans-Serif" panose="020B0604020202020204" pitchFamily="34" charset="0"/>
                        <a:buChar char="•"/>
                      </a:pPr>
                      <a:r>
                        <a:rPr lang="en-US" sz="1200" b="0" i="0" u="none" strike="noStrike" baseline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 x USB 3.2 Gen 2 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marL="179705" indent="-179705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 baseline="0">
                          <a:solidFill>
                            <a:srgbClr val="FE440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HDMI x 2 </a:t>
                      </a:r>
                      <a:r>
                        <a:rPr lang="en-US" altLang="zh-TW" sz="1200" b="0" i="0" kern="1200">
                          <a:solidFill>
                            <a:srgbClr val="FE4402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 (up to 3840 x 2160 @ 30Hz)</a:t>
                      </a:r>
                      <a:endParaRPr lang="en-US" altLang="zh-TW" sz="1200" baseline="0">
                        <a:solidFill>
                          <a:srgbClr val="FE4402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834724"/>
                  </a:ext>
                </a:extLst>
              </a:tr>
            </a:tbl>
          </a:graphicData>
        </a:graphic>
      </p:graphicFrame>
      <p:sp>
        <p:nvSpPr>
          <p:cNvPr id="4" name="標題 3">
            <a:extLst>
              <a:ext uri="{FF2B5EF4-FFF2-40B4-BE49-F238E27FC236}">
                <a16:creationId xmlns:a16="http://schemas.microsoft.com/office/drawing/2014/main" id="{12089154-EBB8-46D6-EC6B-ED570499F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139" y="91528"/>
            <a:ext cx="11171722" cy="1325563"/>
          </a:xfrm>
        </p:spPr>
        <p:txBody>
          <a:bodyPr/>
          <a:lstStyle/>
          <a:p>
            <a:pPr algn="ctr"/>
            <a:r>
              <a:rPr lang="en-US" altLang="zh-TW" err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效能大幅提升的</a:t>
            </a:r>
            <a:r>
              <a:rPr lang="en-US" altLang="zh-TW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TS-253E / TS-453E 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9378" y="1237960"/>
            <a:ext cx="634276" cy="634276"/>
          </a:xfrm>
          <a:prstGeom prst="rect">
            <a:avLst/>
          </a:prstGeom>
          <a:effectLst>
            <a:glow rad="254000">
              <a:srgbClr val="FFF97D">
                <a:alpha val="23922"/>
              </a:srgbClr>
            </a:glo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7284A52-E93D-3F96-56D1-F405EA56F5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3639" y="1237960"/>
            <a:ext cx="634276" cy="634276"/>
          </a:xfrm>
          <a:prstGeom prst="rect">
            <a:avLst/>
          </a:prstGeom>
          <a:effectLst>
            <a:glow rad="254000">
              <a:srgbClr val="FFF97D">
                <a:alpha val="23922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76719526"/>
      </p:ext>
    </p:extLst>
  </p:cSld>
  <p:clrMapOvr>
    <a:masterClrMapping/>
  </p:clrMapOvr>
  <p:transition spd="med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5D6BD5-EE94-B04D-B280-50C91905A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TS-253E / TS-453E </a:t>
            </a:r>
            <a:r>
              <a:rPr lang="zh-TW" b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提供標準的</a:t>
            </a:r>
            <a:r>
              <a:rPr lang="zh-TW" altLang="en-US" b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三</a:t>
            </a:r>
            <a:r>
              <a:rPr lang="zh-TW" b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年保固，</a:t>
            </a:r>
            <a:br>
              <a:rPr lang="zh-TW" altLang="en-US" b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</a:br>
            <a:r>
              <a:rPr lang="zh-TW" b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並可加購延長保固至五年</a:t>
            </a:r>
            <a:endParaRPr lang="zh-TW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78BC5E9-1D1A-1007-CD72-D39E9C85B15C}"/>
              </a:ext>
            </a:extLst>
          </p:cNvPr>
          <p:cNvSpPr txBox="1"/>
          <p:nvPr/>
        </p:nvSpPr>
        <p:spPr>
          <a:xfrm>
            <a:off x="4003902" y="2791937"/>
            <a:ext cx="373838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" altLang="zh-TW" sz="2000" b="1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TS-253E / TS-453E </a:t>
            </a:r>
          </a:p>
          <a:p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提供三年的基本保固，不需花費額外成本。</a:t>
            </a:r>
            <a:endParaRPr kumimoji="1"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6" name="Google Shape;1112;gc428d55399_0_337" hidden="1">
            <a:extLst>
              <a:ext uri="{FF2B5EF4-FFF2-40B4-BE49-F238E27FC236}">
                <a16:creationId xmlns:a16="http://schemas.microsoft.com/office/drawing/2014/main" id="{6DC45E38-24F4-7201-9CE3-C8BF839BA487}"/>
              </a:ext>
            </a:extLst>
          </p:cNvPr>
          <p:cNvGrpSpPr/>
          <p:nvPr/>
        </p:nvGrpSpPr>
        <p:grpSpPr>
          <a:xfrm>
            <a:off x="13012471" y="1955165"/>
            <a:ext cx="10672614" cy="4787805"/>
            <a:chOff x="-2558018" y="2237279"/>
            <a:chExt cx="6177258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Google Shape;1113;gc428d55399_0_337">
              <a:extLst>
                <a:ext uri="{FF2B5EF4-FFF2-40B4-BE49-F238E27FC236}">
                  <a16:creationId xmlns:a16="http://schemas.microsoft.com/office/drawing/2014/main" id="{AFCD5E2E-65E7-D73F-09E8-A3A89EC5C745}"/>
                </a:ext>
              </a:extLst>
            </p:cNvPr>
            <p:cNvSpPr/>
            <p:nvPr/>
          </p:nvSpPr>
          <p:spPr>
            <a:xfrm>
              <a:off x="-2558018" y="2237279"/>
              <a:ext cx="2743200" cy="4755000"/>
            </a:xfrm>
            <a:prstGeom prst="rect">
              <a:avLst/>
            </a:prstGeom>
            <a:solidFill>
              <a:srgbClr val="36AD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5" name="Google Shape;1114;gc428d55399_0_337">
              <a:extLst>
                <a:ext uri="{FF2B5EF4-FFF2-40B4-BE49-F238E27FC236}">
                  <a16:creationId xmlns:a16="http://schemas.microsoft.com/office/drawing/2014/main" id="{28BE0E25-7C72-E970-C2DB-A12A67D6909F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9758" y="4337168"/>
              <a:ext cx="4461410" cy="3375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2DD1F1F-02C1-5518-EC89-6DD038BC2CAA}"/>
              </a:ext>
            </a:extLst>
          </p:cNvPr>
          <p:cNvSpPr txBox="1"/>
          <p:nvPr/>
        </p:nvSpPr>
        <p:spPr>
          <a:xfrm>
            <a:off x="4002967" y="4069405"/>
            <a:ext cx="385858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延長至五年保固</a:t>
            </a:r>
            <a:endParaRPr lang="en-US" altLang="zh-TW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您還可以購買延長保固期，將保固期延長至 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5 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年 ( </a:t>
            </a:r>
            <a:r>
              <a:rPr lang="zh-TW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LW-NAS-PEACH-2Y</a:t>
            </a:r>
            <a:r>
              <a:rPr lang="zh-TW">
                <a:solidFill>
                  <a:srgbClr val="000000"/>
                </a:solidFill>
                <a:latin typeface="Calibri"/>
                <a:ea typeface="微軟正黑體"/>
                <a:cs typeface="Calibri"/>
                <a:sym typeface="Arial" panose="020B0604020202020204" pitchFamily="34" charset="0"/>
              </a:rPr>
              <a:t> 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)。</a:t>
            </a:r>
            <a:endParaRPr lang="en-US" altLang="zh-TW">
              <a:solidFill>
                <a:schemeClr val="bg1"/>
              </a:solidFill>
              <a:latin typeface="Arial"/>
              <a:ea typeface="微軟正黑體"/>
              <a:cs typeface="+mn-ea"/>
              <a:sym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查看更多</a:t>
            </a:r>
            <a:r>
              <a:rPr lang="en" altLang="zh-TW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: </a:t>
            </a:r>
            <a:r>
              <a:rPr lang="en" altLang="zh-TW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QNAP warranty services</a:t>
            </a:r>
            <a:endParaRPr lang="en" altLang="zh-TW">
              <a:solidFill>
                <a:schemeClr val="bg1"/>
              </a:solidFill>
              <a:latin typeface="Arial"/>
              <a:ea typeface="微軟正黑體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圖片 20" descr="一張含有 文字, 黑色, 電子用品 的圖片&#10;&#10;自動產生的描述">
            <a:extLst>
              <a:ext uri="{FF2B5EF4-FFF2-40B4-BE49-F238E27FC236}">
                <a16:creationId xmlns:a16="http://schemas.microsoft.com/office/drawing/2014/main" id="{A6982C22-25FE-3CB0-E101-F5C82475CB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6816" y="3633063"/>
            <a:ext cx="1283463" cy="1871695"/>
          </a:xfrm>
          <a:prstGeom prst="rect">
            <a:avLst/>
          </a:prstGeom>
        </p:spPr>
      </p:pic>
      <p:pic>
        <p:nvPicPr>
          <p:cNvPr id="23" name="圖片 22" descr="一張含有 文字, 室內, 電子用品, 電腦 的圖片&#10;&#10;自動產生的描述">
            <a:extLst>
              <a:ext uri="{FF2B5EF4-FFF2-40B4-BE49-F238E27FC236}">
                <a16:creationId xmlns:a16="http://schemas.microsoft.com/office/drawing/2014/main" id="{F450B286-722D-8C42-45C7-9C16F875F9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7138" y="3633063"/>
            <a:ext cx="1896626" cy="1871695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E9099686-6822-4CEF-71B6-FE09BCD032EF}"/>
              </a:ext>
            </a:extLst>
          </p:cNvPr>
          <p:cNvSpPr txBox="1"/>
          <p:nvPr/>
        </p:nvSpPr>
        <p:spPr>
          <a:xfrm>
            <a:off x="8352113" y="3190620"/>
            <a:ext cx="109517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TS-253E</a:t>
            </a:r>
            <a:endParaRPr kumimoji="1"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BB9447F8-6CF5-1920-317E-9B1B20F006B2}"/>
              </a:ext>
            </a:extLst>
          </p:cNvPr>
          <p:cNvSpPr txBox="1"/>
          <p:nvPr/>
        </p:nvSpPr>
        <p:spPr>
          <a:xfrm>
            <a:off x="10030751" y="3191107"/>
            <a:ext cx="12693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TS-453E</a:t>
            </a:r>
            <a:endParaRPr kumimoji="1"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0910F2AD-BCBD-B27C-6526-6A0CC08A95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8236" y="2757995"/>
            <a:ext cx="3183543" cy="286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25596"/>
      </p:ext>
    </p:extLst>
  </p:cSld>
  <p:clrMapOvr>
    <a:masterClrMapping/>
  </p:clrMapOvr>
  <p:transition spd="med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 hidden="1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446144" y="1483517"/>
            <a:ext cx="580122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TS-x53E</a:t>
            </a:r>
            <a:endParaRPr lang="zh-TW" altLang="en-US" sz="55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4D4450AD-680A-4845-8089-AE7921CD5D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144" y="443084"/>
            <a:ext cx="1348877" cy="242926"/>
          </a:xfrm>
          <a:prstGeom prst="rect">
            <a:avLst/>
          </a:prstGeom>
        </p:spPr>
      </p:pic>
      <p:sp>
        <p:nvSpPr>
          <p:cNvPr id="10" name="文字方塊 9" hidden="1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446143" y="2619578"/>
            <a:ext cx="613027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Intel Celeron®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高效四核心處理器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， 2/4-bay</a:t>
            </a:r>
            <a:r>
              <a:rPr lang="ja-JP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穩定長期供應的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NAS，具有雙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2.5GbE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網路埠和雙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HDMI </a:t>
            </a:r>
            <a:r>
              <a:rPr lang="ja-JP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螢幕輸出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。</a:t>
            </a:r>
            <a:r>
              <a:rPr lang="ja-JP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是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MSP、SI </a:t>
            </a:r>
            <a:r>
              <a:rPr lang="ja-JP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進行長期專案需求的理想選擇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。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C822E060-A147-55EF-46CE-35AB3F4819ED}"/>
              </a:ext>
            </a:extLst>
          </p:cNvPr>
          <p:cNvGrpSpPr/>
          <p:nvPr/>
        </p:nvGrpSpPr>
        <p:grpSpPr>
          <a:xfrm>
            <a:off x="239895" y="4284508"/>
            <a:ext cx="6643791" cy="2314873"/>
            <a:chOff x="239895" y="4284508"/>
            <a:chExt cx="6643791" cy="2314873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69737EA6-8668-455E-870B-6BB9336E7DEA}"/>
                </a:ext>
              </a:extLst>
            </p:cNvPr>
            <p:cNvSpPr txBox="1"/>
            <p:nvPr/>
          </p:nvSpPr>
          <p:spPr>
            <a:xfrm>
              <a:off x="3770616" y="6124319"/>
              <a:ext cx="31130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Andy Chuang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895" y="4655128"/>
              <a:ext cx="3110252" cy="1944253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5329" y="4655127"/>
              <a:ext cx="3110252" cy="1944253"/>
            </a:xfrm>
            <a:prstGeom prst="rect">
              <a:avLst/>
            </a:prstGeom>
          </p:spPr>
        </p:pic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C56526E8-A287-4872-AD27-3F4A118DBCD7}"/>
                </a:ext>
              </a:extLst>
            </p:cNvPr>
            <p:cNvSpPr txBox="1"/>
            <p:nvPr/>
          </p:nvSpPr>
          <p:spPr>
            <a:xfrm>
              <a:off x="1227694" y="4285795"/>
              <a:ext cx="1555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TS-253E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C56526E8-A287-4872-AD27-3F4A118DBCD7}"/>
                </a:ext>
              </a:extLst>
            </p:cNvPr>
            <p:cNvSpPr txBox="1"/>
            <p:nvPr/>
          </p:nvSpPr>
          <p:spPr>
            <a:xfrm>
              <a:off x="3131713" y="4284508"/>
              <a:ext cx="1555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TS-453E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6" name="標題 5" hidden="1">
            <a:extLst>
              <a:ext uri="{FF2B5EF4-FFF2-40B4-BE49-F238E27FC236}">
                <a16:creationId xmlns:a16="http://schemas.microsoft.com/office/drawing/2014/main" id="{FBBD57E3-AF0C-DCA3-743D-BE740303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文字方塊 11" hidden="1">
            <a:extLst>
              <a:ext uri="{FF2B5EF4-FFF2-40B4-BE49-F238E27FC236}">
                <a16:creationId xmlns:a16="http://schemas.microsoft.com/office/drawing/2014/main" id="{2BEDED48-05D3-BEE7-2C18-A7C2FC8AF69E}"/>
              </a:ext>
            </a:extLst>
          </p:cNvPr>
          <p:cNvSpPr txBox="1"/>
          <p:nvPr/>
        </p:nvSpPr>
        <p:spPr>
          <a:xfrm>
            <a:off x="602697" y="3191768"/>
            <a:ext cx="4360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為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SOHO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與專業用戶打造的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Intel®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四核心長期供貨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文字方塊 12" hidden="1">
            <a:extLst>
              <a:ext uri="{FF2B5EF4-FFF2-40B4-BE49-F238E27FC236}">
                <a16:creationId xmlns:a16="http://schemas.microsoft.com/office/drawing/2014/main" id="{268E17E6-E2B5-DAAB-7F8F-5B87C90521B5}"/>
              </a:ext>
            </a:extLst>
          </p:cNvPr>
          <p:cNvSpPr txBox="1"/>
          <p:nvPr/>
        </p:nvSpPr>
        <p:spPr>
          <a:xfrm>
            <a:off x="560813" y="4047276"/>
            <a:ext cx="401373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提供雙埠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2.5 GbE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、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4K HDMI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雙螢幕輸出，以及雙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M.2 PCIe SSD 擴充槽 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44C2A23-88EC-4918-AEA1-591BE9970FD6}"/>
              </a:ext>
            </a:extLst>
          </p:cNvPr>
          <p:cNvSpPr txBox="1"/>
          <p:nvPr/>
        </p:nvSpPr>
        <p:spPr>
          <a:xfrm>
            <a:off x="644121" y="3154407"/>
            <a:ext cx="4017344" cy="8595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為商業與專業用戶打造的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Intel</a:t>
            </a:r>
            <a:r>
              <a:rPr lang="en-US" sz="2400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®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四核心長期供貨 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NAS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8B57E54-9DDE-6EED-2E99-84CE3607901C}"/>
              </a:ext>
            </a:extLst>
          </p:cNvPr>
          <p:cNvSpPr txBox="1"/>
          <p:nvPr/>
        </p:nvSpPr>
        <p:spPr>
          <a:xfrm>
            <a:off x="644121" y="4009915"/>
            <a:ext cx="401373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提供雙埠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2.5 GbE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、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4K HDMI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雙螢幕輸出，以及雙 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M.2 PCIe SSD </a:t>
            </a: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擴充槽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3932330-1F95-BD3F-CD72-E7D6E8B01324}"/>
              </a:ext>
            </a:extLst>
          </p:cNvPr>
          <p:cNvSpPr txBox="1"/>
          <p:nvPr/>
        </p:nvSpPr>
        <p:spPr>
          <a:xfrm>
            <a:off x="599292" y="5978309"/>
            <a:ext cx="4798043" cy="439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800" spc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©2024</a:t>
            </a:r>
            <a:r>
              <a:rPr lang="zh-TW" altLang="zh-TW" sz="800" spc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lang="en-US" altLang="zh-TW" sz="800" spc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2628591"/>
      </p:ext>
    </p:extLst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 hidden="1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90500" y="426992"/>
            <a:ext cx="1179195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搭載Intel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Celeron J系列高效4核心處理器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16" name="圖形 15" hidden="1">
            <a:extLst>
              <a:ext uri="{FF2B5EF4-FFF2-40B4-BE49-F238E27FC236}">
                <a16:creationId xmlns:a16="http://schemas.microsoft.com/office/drawing/2014/main" id="{20BD5666-48B2-4967-B421-7436A9DB41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7390" y="2055358"/>
            <a:ext cx="1229772" cy="701898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1268230" y="2341757"/>
            <a:ext cx="475866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36ADA8"/>
              </a:buClr>
            </a:pPr>
            <a:r>
              <a:rPr lang="en-US" altLang="zh-TW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Intel J6412 </a:t>
            </a:r>
            <a:r>
              <a:rPr lang="en-US" altLang="zh-TW" sz="2400" b="1" err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四核心處理器，突增頻率達</a:t>
            </a:r>
            <a:r>
              <a:rPr lang="en-US" altLang="zh-TW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2.6GHz，並支援 </a:t>
            </a:r>
            <a:r>
              <a:rPr lang="en-US" altLang="zh-TW" sz="2400" b="1" err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AES-NI加密，專為長期專案需求所打造</a:t>
            </a:r>
            <a:endParaRPr lang="en-US" altLang="zh-TW" sz="2400" b="1">
              <a:solidFill>
                <a:srgbClr val="2189D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4" name="矩形: 圓角 32" hidden="1">
            <a:extLst>
              <a:ext uri="{FF2B5EF4-FFF2-40B4-BE49-F238E27FC236}">
                <a16:creationId xmlns:a16="http://schemas.microsoft.com/office/drawing/2014/main" id="{7703496C-52FE-400E-8E1F-EACF16783769}"/>
              </a:ext>
            </a:extLst>
          </p:cNvPr>
          <p:cNvSpPr/>
          <p:nvPr/>
        </p:nvSpPr>
        <p:spPr>
          <a:xfrm>
            <a:off x="9320851" y="4923158"/>
            <a:ext cx="1491944" cy="1548741"/>
          </a:xfrm>
          <a:prstGeom prst="roundRect">
            <a:avLst>
              <a:gd name="adj" fmla="val 4684"/>
            </a:avLst>
          </a:prstGeom>
          <a:gradFill>
            <a:gsLst>
              <a:gs pos="0">
                <a:srgbClr val="082F4F"/>
              </a:gs>
              <a:gs pos="95000">
                <a:srgbClr val="1C4565"/>
              </a:gs>
            </a:gsLst>
            <a:lin ang="5400000" scaled="1"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7" name="圖形 12" hidden="1">
            <a:extLst>
              <a:ext uri="{FF2B5EF4-FFF2-40B4-BE49-F238E27FC236}">
                <a16:creationId xmlns:a16="http://schemas.microsoft.com/office/drawing/2014/main" id="{50B8718D-085F-4BE9-A478-A97FA64827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68478" y="5099184"/>
            <a:ext cx="1196690" cy="1196690"/>
          </a:xfrm>
          <a:prstGeom prst="rect">
            <a:avLst/>
          </a:prstGeom>
        </p:spPr>
      </p:pic>
      <p:graphicFrame>
        <p:nvGraphicFramePr>
          <p:cNvPr id="12" name="Shape 253">
            <a:extLst>
              <a:ext uri="{FF2B5EF4-FFF2-40B4-BE49-F238E27FC236}">
                <a16:creationId xmlns:a16="http://schemas.microsoft.com/office/drawing/2014/main" id="{76F8DD5A-ABC7-BE40-848C-79F6C19AD4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31284"/>
              </p:ext>
            </p:extLst>
          </p:nvPr>
        </p:nvGraphicFramePr>
        <p:xfrm>
          <a:off x="1330833" y="3849572"/>
          <a:ext cx="4497340" cy="1863583"/>
        </p:xfrm>
        <a:graphic>
          <a:graphicData uri="http://schemas.openxmlformats.org/drawingml/2006/table">
            <a:tbl>
              <a:tblPr firstRow="1" bandRow="1">
                <a:effectLst/>
                <a:tableStyleId>{85BE263C-DBD7-4A20-BB59-AAB30ACAA65A}</a:tableStyleId>
              </a:tblPr>
              <a:tblGrid>
                <a:gridCol w="2248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8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2463">
                <a:tc gridSpan="2">
                  <a:txBody>
                    <a:bodyPr/>
                    <a:lstStyle/>
                    <a:p>
                      <a:r>
                        <a:rPr lang="en-US" altLang="zh-TW" sz="20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CPU</a:t>
                      </a:r>
                      <a:r>
                        <a:rPr lang="ja-JP" altLang="en-US" sz="20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規格</a:t>
                      </a:r>
                      <a:endParaRPr lang="en-US" altLang="zh-TW" sz="20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96483" marR="96483" marT="48242" marB="48242"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ADA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CAT 5e</a:t>
                      </a:r>
                      <a:endPara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6483" marR="96483" marT="48242" marB="48242"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912">
                <a:tc>
                  <a:txBody>
                    <a:bodyPr/>
                    <a:lstStyle/>
                    <a:p>
                      <a:r>
                        <a:rPr lang="ja-JP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核心數量</a:t>
                      </a:r>
                      <a:endParaRPr 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FDFD">
                        <a:alpha val="1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912">
                <a:tc>
                  <a:txBody>
                    <a:bodyPr/>
                    <a:lstStyle/>
                    <a:p>
                      <a:r>
                        <a:rPr lang="ja-JP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執行緒數量</a:t>
                      </a:r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912">
                <a:tc>
                  <a:txBody>
                    <a:bodyPr/>
                    <a:lstStyle/>
                    <a:p>
                      <a:r>
                        <a:rPr lang="ja-JP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突增頻率</a:t>
                      </a:r>
                      <a:endParaRPr 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2.60GHz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FDFD">
                        <a:alpha val="1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912">
                <a:tc>
                  <a:txBody>
                    <a:bodyPr/>
                    <a:lstStyle/>
                    <a:p>
                      <a:r>
                        <a:rPr lang="ja-JP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處理器基礎頻率</a:t>
                      </a:r>
                      <a:endParaRPr 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2.00GHz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4" name="群組 33">
            <a:extLst>
              <a:ext uri="{FF2B5EF4-FFF2-40B4-BE49-F238E27FC236}">
                <a16:creationId xmlns:a16="http://schemas.microsoft.com/office/drawing/2014/main" id="{B55D7316-DF06-48A2-FCDD-EB37B5F04657}"/>
              </a:ext>
            </a:extLst>
          </p:cNvPr>
          <p:cNvGrpSpPr/>
          <p:nvPr/>
        </p:nvGrpSpPr>
        <p:grpSpPr>
          <a:xfrm>
            <a:off x="6862132" y="4092639"/>
            <a:ext cx="3501850" cy="1571184"/>
            <a:chOff x="6744177" y="3384935"/>
            <a:chExt cx="3501850" cy="1571184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4177" y="3407378"/>
              <a:ext cx="1548741" cy="1548741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F116347A-9F77-637B-7EB8-9C5D593F1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66046" y="3578027"/>
              <a:ext cx="1201016" cy="1201016"/>
            </a:xfrm>
            <a:prstGeom prst="rect">
              <a:avLst/>
            </a:prstGeom>
          </p:spPr>
        </p:pic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D2E251B7-5D32-940B-B3E2-8881FBF5E507}"/>
                </a:ext>
              </a:extLst>
            </p:cNvPr>
            <p:cNvSpPr/>
            <p:nvPr/>
          </p:nvSpPr>
          <p:spPr>
            <a:xfrm>
              <a:off x="8697286" y="3384935"/>
              <a:ext cx="1548741" cy="1539843"/>
            </a:xfrm>
            <a:prstGeom prst="roundRect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6792141" y="2341757"/>
            <a:ext cx="3055645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buClr>
                <a:srgbClr val="36ADA8"/>
              </a:buClr>
            </a:pPr>
            <a:r>
              <a:rPr lang="en-US" altLang="zh-TW" sz="24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Intel </a:t>
            </a:r>
            <a:r>
              <a:rPr lang="en-US" altLang="zh-TW" sz="2400" b="1" err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處理器顯示晶片</a:t>
            </a:r>
            <a:endParaRPr lang="en-US" altLang="zh-TW" sz="2400" b="1">
              <a:solidFill>
                <a:srgbClr val="2189D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792141" y="2770707"/>
            <a:ext cx="3571841" cy="113550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err="1"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適用於第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10 代 Intel</a:t>
            </a:r>
            <a:r>
              <a:rPr lang="en-US" baseline="30000"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®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Core™ </a:t>
            </a:r>
            <a:r>
              <a:rPr lang="en-US" err="1"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處理器的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Intel</a:t>
            </a:r>
            <a:r>
              <a:rPr lang="en-US" baseline="30000"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®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UHD Graphics，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並支援 4K 螢幕輸出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F3D8E679-66A2-7DD3-DEA5-DBB97601E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err="1"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搭載</a:t>
            </a:r>
            <a:r>
              <a:rPr lang="en-US" altLang="zh-TW"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4400"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Intel Celeron J</a:t>
            </a:r>
            <a:r>
              <a:rPr lang="en-US" altLang="zh-TW"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4400" err="1"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系列高效</a:t>
            </a:r>
            <a:r>
              <a:rPr lang="en-US" altLang="zh-TW"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4400"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4</a:t>
            </a:r>
            <a:r>
              <a:rPr lang="en-US" altLang="zh-TW"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4400"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核心處理器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596"/>
      </p:ext>
    </p:extLst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 hidden="1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90500" y="426992"/>
            <a:ext cx="1179195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搭載Intel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Celeron J系列高效4核心處理器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16" name="圖形 15" hidden="1">
            <a:extLst>
              <a:ext uri="{FF2B5EF4-FFF2-40B4-BE49-F238E27FC236}">
                <a16:creationId xmlns:a16="http://schemas.microsoft.com/office/drawing/2014/main" id="{20BD5666-48B2-4967-B421-7436A9DB41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7390" y="2055358"/>
            <a:ext cx="1229772" cy="701898"/>
          </a:xfrm>
          <a:prstGeom prst="rect">
            <a:avLst/>
          </a:prstGeom>
        </p:spPr>
      </p:pic>
      <p:sp>
        <p:nvSpPr>
          <p:cNvPr id="14" name="矩形: 圓角 32" hidden="1">
            <a:extLst>
              <a:ext uri="{FF2B5EF4-FFF2-40B4-BE49-F238E27FC236}">
                <a16:creationId xmlns:a16="http://schemas.microsoft.com/office/drawing/2014/main" id="{7703496C-52FE-400E-8E1F-EACF16783769}"/>
              </a:ext>
            </a:extLst>
          </p:cNvPr>
          <p:cNvSpPr/>
          <p:nvPr/>
        </p:nvSpPr>
        <p:spPr>
          <a:xfrm>
            <a:off x="9320851" y="4923158"/>
            <a:ext cx="1491944" cy="1548741"/>
          </a:xfrm>
          <a:prstGeom prst="roundRect">
            <a:avLst>
              <a:gd name="adj" fmla="val 4684"/>
            </a:avLst>
          </a:prstGeom>
          <a:gradFill>
            <a:gsLst>
              <a:gs pos="0">
                <a:srgbClr val="082F4F"/>
              </a:gs>
              <a:gs pos="95000">
                <a:srgbClr val="1C4565"/>
              </a:gs>
            </a:gsLst>
            <a:lin ang="5400000" scaled="1"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7" name="圖形 12" hidden="1">
            <a:extLst>
              <a:ext uri="{FF2B5EF4-FFF2-40B4-BE49-F238E27FC236}">
                <a16:creationId xmlns:a16="http://schemas.microsoft.com/office/drawing/2014/main" id="{50B8718D-085F-4BE9-A478-A97FA64827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68478" y="5099184"/>
            <a:ext cx="1196690" cy="1196690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F3D8E679-66A2-7DD3-DEA5-DBB97601E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54" y="395199"/>
            <a:ext cx="12259698" cy="1325563"/>
          </a:xfrm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超越同級競品，內建超大 </a:t>
            </a:r>
            <a:r>
              <a:rPr lang="en-US" altLang="zh-TW"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8 GB onboard</a:t>
            </a:r>
            <a:r>
              <a:rPr lang="zh-TW" altLang="en-US"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 記憶體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C5630DE-0433-48F4-A2AA-AD2740AF35D6}"/>
              </a:ext>
            </a:extLst>
          </p:cNvPr>
          <p:cNvSpPr txBox="1"/>
          <p:nvPr/>
        </p:nvSpPr>
        <p:spPr>
          <a:xfrm>
            <a:off x="2610105" y="2095340"/>
            <a:ext cx="8361128" cy="19159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</a:pP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TS-253E / TS 453E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內建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8GB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大容量記憶體</a:t>
            </a:r>
            <a:endParaRPr lang="zh-TW" sz="2000" b="1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相較於同級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普遍使用較低容量的記憶體節省成本。QNAP 為了達到最佳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效能，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TS-253E / TS 453E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採用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8 GB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大容量記憶體設計，可讓整體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運行更加順暢。此外更支援高達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1024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張的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Snapshots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快照保護，以及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QVR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Elite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智慧監控，可連結數十支網路攝影機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(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免費支援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個攝影機頻道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)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，更多的流暢使用體驗等待你去發掘。</a:t>
            </a:r>
          </a:p>
        </p:txBody>
      </p:sp>
      <p:pic>
        <p:nvPicPr>
          <p:cNvPr id="18" name="圖片 2">
            <a:extLst>
              <a:ext uri="{FF2B5EF4-FFF2-40B4-BE49-F238E27FC236}">
                <a16:creationId xmlns:a16="http://schemas.microsoft.com/office/drawing/2014/main" id="{B27E98B0-E23B-4CD5-9C1F-8F7E2DBA176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5" b="735"/>
          <a:stretch/>
        </p:blipFill>
        <p:spPr>
          <a:xfrm>
            <a:off x="1274682" y="4232080"/>
            <a:ext cx="936632" cy="922857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65100" dir="8100000" algn="tr" rotWithShape="0">
              <a:srgbClr val="09000C">
                <a:alpha val="3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6DB9EB75-4742-4572-B1AE-317B82FCCEA9}"/>
              </a:ext>
            </a:extLst>
          </p:cNvPr>
          <p:cNvSpPr txBox="1"/>
          <p:nvPr/>
        </p:nvSpPr>
        <p:spPr>
          <a:xfrm>
            <a:off x="2573346" y="4293765"/>
            <a:ext cx="2729991" cy="10449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QVR Elite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智慧監控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免費支援2個攝影機頻道(可彈性擴充)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CA7F82E1-AB46-4ABD-9831-EB2E055351E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682" y="5374270"/>
            <a:ext cx="936632" cy="93663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65100" dir="8100000" algn="tr" rotWithShape="0">
              <a:srgbClr val="09000C">
                <a:alpha val="3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D7EB8447-50FA-468D-A53D-0E4758087B38}"/>
              </a:ext>
            </a:extLst>
          </p:cNvPr>
          <p:cNvSpPr txBox="1"/>
          <p:nvPr/>
        </p:nvSpPr>
        <p:spPr>
          <a:xfrm>
            <a:off x="2518867" y="5449731"/>
            <a:ext cx="2396801" cy="7402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Snapshots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快照保護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支援高達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1024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張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91FC6EBF-3169-4A5E-B728-DB78BF4CA41E}"/>
              </a:ext>
            </a:extLst>
          </p:cNvPr>
          <p:cNvSpPr/>
          <p:nvPr/>
        </p:nvSpPr>
        <p:spPr>
          <a:xfrm>
            <a:off x="1220767" y="2287364"/>
            <a:ext cx="1094987" cy="1108645"/>
          </a:xfrm>
          <a:prstGeom prst="roundRect">
            <a:avLst/>
          </a:prstGeom>
          <a:solidFill>
            <a:srgbClr val="CFD7E3"/>
          </a:solidFill>
          <a:ln>
            <a:noFill/>
          </a:ln>
          <a:effectLst>
            <a:outerShdw blurRad="254000" dist="1651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3" name="圖片 22" descr="一張含有 文字 的圖片&#10;&#10;自動產生的描述">
            <a:extLst>
              <a:ext uri="{FF2B5EF4-FFF2-40B4-BE49-F238E27FC236}">
                <a16:creationId xmlns:a16="http://schemas.microsoft.com/office/drawing/2014/main" id="{CF75E000-5292-4745-B107-FE01782F9ED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610" y="2508195"/>
            <a:ext cx="749301" cy="451959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FDB4A4C6-0883-4523-B0B9-59CA5389937C}"/>
              </a:ext>
            </a:extLst>
          </p:cNvPr>
          <p:cNvSpPr txBox="1"/>
          <p:nvPr/>
        </p:nvSpPr>
        <p:spPr>
          <a:xfrm>
            <a:off x="1307084" y="2940262"/>
            <a:ext cx="92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GB</a:t>
            </a:r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5" name="圖形 23">
            <a:extLst>
              <a:ext uri="{FF2B5EF4-FFF2-40B4-BE49-F238E27FC236}">
                <a16:creationId xmlns:a16="http://schemas.microsoft.com/office/drawing/2014/main" id="{77AFB719-E005-044F-B23F-A14180F71CC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65369" y="4232080"/>
            <a:ext cx="914400" cy="914400"/>
          </a:xfrm>
          <a:prstGeom prst="roundRect">
            <a:avLst>
              <a:gd name="adj" fmla="val 0"/>
            </a:avLst>
          </a:prstGeom>
          <a:effectLst>
            <a:outerShdw blurRad="254000" dist="165100" dir="8100000" algn="tr" rotWithShape="0">
              <a:srgbClr val="09000C">
                <a:alpha val="3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D7EB8447-50FA-468D-A53D-0E4758087B38}"/>
              </a:ext>
            </a:extLst>
          </p:cNvPr>
          <p:cNvSpPr txBox="1"/>
          <p:nvPr/>
        </p:nvSpPr>
        <p:spPr>
          <a:xfrm>
            <a:off x="6653358" y="4307541"/>
            <a:ext cx="2396801" cy="7017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透過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App Center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執行更多應用程式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621" y="4445664"/>
            <a:ext cx="1703566" cy="253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90539"/>
      </p:ext>
    </p:extLst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 hidden="1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90500" y="426992"/>
            <a:ext cx="1179195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雙 2.5 GbE </a:t>
            </a:r>
            <a:r>
              <a:rPr lang="en-US" altLang="zh-TW" sz="4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高速網路埠</a:t>
            </a:r>
            <a:endParaRPr lang="zh-TW" altLang="en-US" sz="8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1978222" y="2123956"/>
            <a:ext cx="402464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20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雙 2.5 GbE </a:t>
            </a:r>
            <a:r>
              <a:rPr lang="en-US" altLang="zh-TW" sz="2000" b="1" err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高速網路埠</a:t>
            </a:r>
            <a:endParaRPr lang="zh-TW" altLang="en-US" sz="2000" b="1">
              <a:solidFill>
                <a:srgbClr val="2189D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17317" y="2440055"/>
            <a:ext cx="3809613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標配了雙</a:t>
            </a:r>
            <a:r>
              <a:rPr 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2.5GbE 網路埠*，透過 Port </a:t>
            </a:r>
            <a:r>
              <a:rPr lang="en-US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Trunking</a:t>
            </a:r>
            <a:r>
              <a:rPr 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網路聚合，可提供最高達</a:t>
            </a:r>
            <a:r>
              <a:rPr 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5Gbps </a:t>
            </a:r>
            <a:r>
              <a:rPr lang="en-US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的資料傳輸能力</a:t>
            </a:r>
            <a:r>
              <a:rPr 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。</a:t>
            </a:r>
            <a:endParaRPr lang="en-US" altLang="zh-TW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" name="圖片 1" descr="一張含有 文字, 裝置, 黑暗, 儀錶 的圖片&#10;&#10;自動產生的描述" hidden="1">
            <a:extLst>
              <a:ext uri="{FF2B5EF4-FFF2-40B4-BE49-F238E27FC236}">
                <a16:creationId xmlns:a16="http://schemas.microsoft.com/office/drawing/2014/main" id="{C7B30536-23CC-A67C-7477-4A38FB333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9077" y1="45415" x2="49077" y2="45415"/>
                        <a14:foregroundMark x1="47970" y1="48035" x2="53137" y2="401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2761" y="-1799783"/>
            <a:ext cx="2451919" cy="2071918"/>
          </a:xfrm>
          <a:prstGeom prst="rect">
            <a:avLst/>
          </a:prstGeom>
        </p:spPr>
      </p:pic>
      <p:sp>
        <p:nvSpPr>
          <p:cNvPr id="5" name="文字方塊 4" hidden="1">
            <a:extLst>
              <a:ext uri="{FF2B5EF4-FFF2-40B4-BE49-F238E27FC236}">
                <a16:creationId xmlns:a16="http://schemas.microsoft.com/office/drawing/2014/main" id="{2212518C-989A-E6A3-8C96-ED1D6CC984DA}"/>
              </a:ext>
            </a:extLst>
          </p:cNvPr>
          <p:cNvSpPr txBox="1"/>
          <p:nvPr/>
        </p:nvSpPr>
        <p:spPr>
          <a:xfrm>
            <a:off x="8600543" y="-1438302"/>
            <a:ext cx="1382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u="sng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X 2.5 </a:t>
            </a:r>
            <a:endParaRPr lang="zh-TW" altLang="en-US" sz="3200" u="sng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B7C6B47-F88D-D91E-482D-6CFE85AA81B4}"/>
              </a:ext>
            </a:extLst>
          </p:cNvPr>
          <p:cNvSpPr/>
          <p:nvPr/>
        </p:nvSpPr>
        <p:spPr>
          <a:xfrm>
            <a:off x="909728" y="3768561"/>
            <a:ext cx="3942298" cy="40011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fontAlgn="base"/>
            <a:r>
              <a:rPr lang="ja-JP" altLang="en-US" sz="2000" b="1">
                <a:solidFill>
                  <a:srgbClr val="2189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CAT 5e 就能建立高速的傳輸環境</a:t>
            </a:r>
            <a:endParaRPr lang="en-US" sz="2000" b="1">
              <a:solidFill>
                <a:srgbClr val="2189D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graphicFrame>
        <p:nvGraphicFramePr>
          <p:cNvPr id="23" name="Shape 253">
            <a:extLst>
              <a:ext uri="{FF2B5EF4-FFF2-40B4-BE49-F238E27FC236}">
                <a16:creationId xmlns:a16="http://schemas.microsoft.com/office/drawing/2014/main" id="{B58F43D2-2677-5461-A266-575C0A0254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791187"/>
              </p:ext>
            </p:extLst>
          </p:nvPr>
        </p:nvGraphicFramePr>
        <p:xfrm>
          <a:off x="1001864" y="4230226"/>
          <a:ext cx="4404608" cy="2463744"/>
        </p:xfrm>
        <a:graphic>
          <a:graphicData uri="http://schemas.openxmlformats.org/drawingml/2006/table">
            <a:tbl>
              <a:tblPr firstRow="1" bandRow="1">
                <a:effectLst/>
                <a:tableStyleId>{85BE263C-DBD7-4A20-BB59-AAB30ACAA65A}</a:tableStyleId>
              </a:tblPr>
              <a:tblGrid>
                <a:gridCol w="1101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1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1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1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760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2134" marR="92134" marT="46067" marB="46067"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AD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CAT 5e</a:t>
                      </a:r>
                      <a:endParaRPr sz="19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2134" marR="92134" marT="46067" marB="46067"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AD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CAT 6</a:t>
                      </a:r>
                      <a:endParaRPr sz="19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2134" marR="92134" marT="46067" marB="46067"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AD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CAT 6A</a:t>
                      </a:r>
                      <a:endParaRPr lang="en-US" altLang="zh-TW" sz="19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2134" marR="92134" marT="46067" marB="46067"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AD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21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100M</a:t>
                      </a:r>
                      <a:endParaRPr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2134" marR="92134" marT="46067" marB="46067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2134" marR="92134" marT="46067" marB="4606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2134" marR="92134" marT="46067" marB="4606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2134" marR="92134" marT="46067" marB="4606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FDFD">
                        <a:alpha val="1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27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1G</a:t>
                      </a:r>
                      <a:endParaRPr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2134" marR="92134" marT="46067" marB="46067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2134" marR="92134" marT="46067" marB="4606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2134" marR="92134" marT="46067" marB="4606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2134" marR="92134" marT="46067" marB="4606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10203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21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2.5G</a:t>
                      </a:r>
                      <a:endParaRPr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2134" marR="92134" marT="46067" marB="46067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2134" marR="92134" marT="46067" marB="4606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2134" marR="92134" marT="46067" marB="4606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2134" marR="92134" marT="46067" marB="4606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DFDFD">
                        <a:alpha val="1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21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5G</a:t>
                      </a:r>
                      <a:endParaRPr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2134" marR="92134" marT="46067" marB="46067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2134" marR="92134" marT="46067" marB="4606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2134" marR="92134" marT="46067" marB="4606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2134" marR="92134" marT="46067" marB="4606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10203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21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10G</a:t>
                      </a:r>
                      <a:endParaRPr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2134" marR="92134" marT="46067" marB="46067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X</a:t>
                      </a:r>
                      <a:endParaRPr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2134" marR="92134" marT="46067" marB="4606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(55m)</a:t>
                      </a:r>
                      <a:endParaRPr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2134" marR="92134" marT="46067" marB="4606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92134" marR="92134" marT="46067" marB="4606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8" name="圖片 17" descr="一張含有 文字, 電子用品 的圖片&#10;&#10;自動產生的描述">
            <a:extLst>
              <a:ext uri="{FF2B5EF4-FFF2-40B4-BE49-F238E27FC236}">
                <a16:creationId xmlns:a16="http://schemas.microsoft.com/office/drawing/2014/main" id="{F2A079A3-AF92-9266-7E70-C4175D6E35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4925" y="1075365"/>
            <a:ext cx="4288580" cy="6858000"/>
          </a:xfrm>
          <a:prstGeom prst="rect">
            <a:avLst/>
          </a:prstGeom>
        </p:spPr>
      </p:pic>
      <p:sp>
        <p:nvSpPr>
          <p:cNvPr id="22" name="手繪多邊形: 圖案 21">
            <a:extLst>
              <a:ext uri="{FF2B5EF4-FFF2-40B4-BE49-F238E27FC236}">
                <a16:creationId xmlns:a16="http://schemas.microsoft.com/office/drawing/2014/main" id="{34B101B3-C307-D180-6B57-60D7A3CEE7E4}"/>
              </a:ext>
            </a:extLst>
          </p:cNvPr>
          <p:cNvSpPr/>
          <p:nvPr/>
        </p:nvSpPr>
        <p:spPr>
          <a:xfrm>
            <a:off x="9064436" y="2256885"/>
            <a:ext cx="3118585" cy="3274930"/>
          </a:xfrm>
          <a:custGeom>
            <a:avLst/>
            <a:gdLst>
              <a:gd name="connsiteX0" fmla="*/ 0 w 3118585"/>
              <a:gd name="connsiteY0" fmla="*/ 1790299 h 3205213"/>
              <a:gd name="connsiteX1" fmla="*/ 1405288 w 3118585"/>
              <a:gd name="connsiteY1" fmla="*/ 0 h 3205213"/>
              <a:gd name="connsiteX2" fmla="*/ 3118585 w 3118585"/>
              <a:gd name="connsiteY2" fmla="*/ 28876 h 3205213"/>
              <a:gd name="connsiteX3" fmla="*/ 3118585 w 3118585"/>
              <a:gd name="connsiteY3" fmla="*/ 3205213 h 3205213"/>
              <a:gd name="connsiteX4" fmla="*/ 1453414 w 3118585"/>
              <a:gd name="connsiteY4" fmla="*/ 3195588 h 3205213"/>
              <a:gd name="connsiteX5" fmla="*/ 67376 w 3118585"/>
              <a:gd name="connsiteY5" fmla="*/ 3070459 h 3205213"/>
              <a:gd name="connsiteX6" fmla="*/ 0 w 3118585"/>
              <a:gd name="connsiteY6" fmla="*/ 1790299 h 320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8585" h="3205213">
                <a:moveTo>
                  <a:pt x="0" y="1790299"/>
                </a:moveTo>
                <a:lnTo>
                  <a:pt x="1405288" y="0"/>
                </a:lnTo>
                <a:lnTo>
                  <a:pt x="3118585" y="28876"/>
                </a:lnTo>
                <a:lnTo>
                  <a:pt x="3118585" y="3205213"/>
                </a:lnTo>
                <a:lnTo>
                  <a:pt x="1453414" y="3195588"/>
                </a:lnTo>
                <a:lnTo>
                  <a:pt x="67376" y="3070459"/>
                </a:lnTo>
                <a:lnTo>
                  <a:pt x="0" y="1790299"/>
                </a:lnTo>
                <a:close/>
              </a:path>
            </a:pathLst>
          </a:custGeom>
          <a:gradFill>
            <a:gsLst>
              <a:gs pos="56000">
                <a:srgbClr val="2189DF"/>
              </a:gs>
              <a:gs pos="100000">
                <a:srgbClr val="17B0ED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4" name="圖片 1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71D46FA0-B769-188C-E7D9-0A53BB4600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1179" y="2252300"/>
            <a:ext cx="1720821" cy="3274930"/>
          </a:xfrm>
          <a:prstGeom prst="rect">
            <a:avLst/>
          </a:prstGeom>
        </p:spPr>
      </p:pic>
      <p:pic>
        <p:nvPicPr>
          <p:cNvPr id="21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2BCC1E8B-2DC0-AEA4-2C23-A079706CC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21603">
            <a:off x="4983793" y="5743376"/>
            <a:ext cx="1740113" cy="1611830"/>
          </a:xfrm>
          <a:prstGeom prst="rect">
            <a:avLst/>
          </a:prstGeom>
          <a:ln>
            <a:noFill/>
          </a:ln>
          <a:effectLst>
            <a:outerShdw blurRad="228600" dist="241300" dir="4500000" algn="tr" rotWithShape="0">
              <a:prstClr val="black">
                <a:alpha val="37000"/>
              </a:prstClr>
            </a:outerShdw>
          </a:effectLst>
        </p:spPr>
      </p:pic>
      <p:sp>
        <p:nvSpPr>
          <p:cNvPr id="24" name="標題 23">
            <a:extLst>
              <a:ext uri="{FF2B5EF4-FFF2-40B4-BE49-F238E27FC236}">
                <a16:creationId xmlns:a16="http://schemas.microsoft.com/office/drawing/2014/main" id="{6EF8A872-D428-F522-6021-38E836F4A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>
                <a:solidFill>
                  <a:schemeClr val="bg1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雙 2.5 GbE </a:t>
            </a:r>
            <a:r>
              <a:rPr lang="en-US" altLang="zh-TW" sz="4400" err="1">
                <a:solidFill>
                  <a:schemeClr val="bg1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高速網路埠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0FFC250F-1C3D-C693-41FA-0F99D7146005}"/>
              </a:ext>
            </a:extLst>
          </p:cNvPr>
          <p:cNvGrpSpPr/>
          <p:nvPr/>
        </p:nvGrpSpPr>
        <p:grpSpPr>
          <a:xfrm>
            <a:off x="793940" y="2117207"/>
            <a:ext cx="1021969" cy="1021969"/>
            <a:chOff x="281575" y="3179642"/>
            <a:chExt cx="1021969" cy="1021969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A62BDE47-BEC9-74AC-5749-466DBFBCF967}"/>
                </a:ext>
              </a:extLst>
            </p:cNvPr>
            <p:cNvSpPr/>
            <p:nvPr/>
          </p:nvSpPr>
          <p:spPr>
            <a:xfrm>
              <a:off x="281575" y="3179642"/>
              <a:ext cx="1021969" cy="1021969"/>
            </a:xfrm>
            <a:prstGeom prst="roundRect">
              <a:avLst/>
            </a:prstGeom>
            <a:solidFill>
              <a:srgbClr val="2189DF"/>
            </a:solidFill>
            <a:ln>
              <a:noFill/>
            </a:ln>
            <a:effectLst>
              <a:softEdge rad="25400"/>
            </a:effectLst>
            <a:scene3d>
              <a:camera prst="orthographicFront"/>
              <a:lightRig rig="soft" dir="t">
                <a:rot lat="0" lon="0" rev="16800000"/>
              </a:lightRig>
            </a:scene3d>
            <a:sp3d extrusionH="254000">
              <a:bevelT w="16510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0421C1EF-38C8-E1BF-010B-344AC1B06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73459" y="3369882"/>
              <a:ext cx="838200" cy="609600"/>
            </a:xfrm>
            <a:prstGeom prst="rect">
              <a:avLst/>
            </a:prstGeom>
          </p:spPr>
        </p:pic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AEB1FE3E-21B4-D2D8-043C-304CD208259D}"/>
              </a:ext>
            </a:extLst>
          </p:cNvPr>
          <p:cNvSpPr txBox="1"/>
          <p:nvPr/>
        </p:nvSpPr>
        <p:spPr>
          <a:xfrm>
            <a:off x="1914525" y="3370950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 b="1">
                <a:solidFill>
                  <a:srgbClr val="24242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*也相容</a:t>
            </a:r>
            <a:r>
              <a:rPr lang="en-US" altLang="zh-TW" sz="1200" b="1">
                <a:solidFill>
                  <a:srgbClr val="24242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 1GbE &amp; 100MbE</a:t>
            </a:r>
            <a:endParaRPr lang="en-US" altLang="zh-TW" sz="12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639349"/>
      </p:ext>
    </p:extLst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1704" y="2293836"/>
            <a:ext cx="2898448" cy="4305545"/>
          </a:xfrm>
          <a:prstGeom prst="rect">
            <a:avLst/>
          </a:prstGeom>
        </p:spPr>
      </p:pic>
      <p:sp>
        <p:nvSpPr>
          <p:cNvPr id="2" name="文字方塊 1" hidden="1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90500" y="426992"/>
            <a:ext cx="1179195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TS-253E / TS-453 </a:t>
            </a:r>
            <a:r>
              <a:rPr lang="en-US" altLang="zh-TW" sz="4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機身圖</a:t>
            </a:r>
            <a:endParaRPr lang="en-US" altLang="zh-TW" sz="4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0152" y="2293836"/>
            <a:ext cx="4341848" cy="4305545"/>
          </a:xfrm>
          <a:prstGeom prst="rect">
            <a:avLst/>
          </a:prstGeom>
        </p:spPr>
      </p:pic>
      <p:pic>
        <p:nvPicPr>
          <p:cNvPr id="22" name="圖片 21" descr="一張含有 武器 的圖片&#10;&#10;自動產生的描述">
            <a:extLst>
              <a:ext uri="{FF2B5EF4-FFF2-40B4-BE49-F238E27FC236}">
                <a16:creationId xmlns:a16="http://schemas.microsoft.com/office/drawing/2014/main" id="{1C1963BE-4F09-EEA6-1666-DFEF692715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255" y="5978046"/>
            <a:ext cx="758616" cy="64416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FFE9B61-B29B-4099-9967-5DDC83FFDA53}"/>
              </a:ext>
            </a:extLst>
          </p:cNvPr>
          <p:cNvSpPr/>
          <p:nvPr/>
        </p:nvSpPr>
        <p:spPr>
          <a:xfrm>
            <a:off x="928790" y="4673433"/>
            <a:ext cx="2416681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Clr>
                <a:srgbClr val="36ADA8"/>
              </a:buClr>
              <a:buFont typeface="Arial" panose="020B0604020202020204" pitchFamily="34" charset="0"/>
              <a:buChar char="•"/>
            </a:pPr>
            <a:r>
              <a:rPr lang="en-US" altLang="zh-TW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電源鍵</a:t>
            </a:r>
            <a:endParaRPr lang="zh-TW" altLang="en-US" err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9AECEF8-8139-438D-BBC4-EDFDC457974A}"/>
              </a:ext>
            </a:extLst>
          </p:cNvPr>
          <p:cNvSpPr/>
          <p:nvPr/>
        </p:nvSpPr>
        <p:spPr>
          <a:xfrm>
            <a:off x="928790" y="5544074"/>
            <a:ext cx="2979672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Clr>
                <a:srgbClr val="36ADA8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USB 3.2 Gen 2 </a:t>
            </a:r>
            <a:r>
              <a:rPr lang="en-US" altLang="zh-TW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連接埠</a:t>
            </a:r>
            <a:endParaRPr lang="zh-TW" altLang="en-US" err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6F5EA70-F819-914F-8F04-1D4165EE8D0E}"/>
              </a:ext>
            </a:extLst>
          </p:cNvPr>
          <p:cNvSpPr/>
          <p:nvPr/>
        </p:nvSpPr>
        <p:spPr>
          <a:xfrm>
            <a:off x="928790" y="2720932"/>
            <a:ext cx="3604709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36ADA8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   </a:t>
            </a:r>
            <a:r>
              <a:rPr lang="en-US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可調亮度的</a:t>
            </a:r>
            <a:r>
              <a:rPr 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LED </a:t>
            </a:r>
            <a:r>
              <a:rPr lang="en-US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燈號指示</a:t>
            </a:r>
            <a:r>
              <a:rPr 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：</a:t>
            </a:r>
            <a:endParaRPr lang="zh-TW" altLang="en-US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buClr>
                <a:srgbClr val="36ADA8"/>
              </a:buClr>
            </a:pP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    狀態、網路、硬碟、</a:t>
            </a:r>
            <a:r>
              <a:rPr 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USB Copy</a:t>
            </a:r>
          </a:p>
          <a:p>
            <a:pPr marL="285750" indent="-285750">
              <a:buClr>
                <a:srgbClr val="36ADA8"/>
              </a:buClr>
              <a:buFont typeface="Arial" panose="020B0604020202020204" pitchFamily="34" charset="0"/>
              <a:buChar char="•"/>
            </a:pPr>
            <a:endParaRPr lang="en-US" altLang="zh-TW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1243F0F-0160-DF46-A459-70EAE3ADCCAB}"/>
              </a:ext>
            </a:extLst>
          </p:cNvPr>
          <p:cNvSpPr/>
          <p:nvPr/>
        </p:nvSpPr>
        <p:spPr>
          <a:xfrm>
            <a:off x="928790" y="3628859"/>
            <a:ext cx="4323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36ADA8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 x SATA 6Gb/s 3.5”/2.5”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HDD/SSD</a:t>
            </a:r>
            <a:endParaRPr lang="zh-TW" altLang="en-US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560B8A8-343B-40E2-8ECD-45EADB31A29E}"/>
              </a:ext>
            </a:extLst>
          </p:cNvPr>
          <p:cNvSpPr/>
          <p:nvPr/>
        </p:nvSpPr>
        <p:spPr>
          <a:xfrm>
            <a:off x="928790" y="5042765"/>
            <a:ext cx="2028825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Clr>
                <a:srgbClr val="36ADA8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USB Copy 鍵</a:t>
            </a:r>
            <a:endParaRPr lang="zh-TW" altLang="en-US">
              <a:solidFill>
                <a:schemeClr val="tx2">
                  <a:lumMod val="75000"/>
                </a:schemeClr>
              </a:solidFill>
              <a:latin typeface="Arial"/>
              <a:ea typeface="微軟正黑體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B960F31-6801-4049-8DE7-19A0D3258568}"/>
              </a:ext>
            </a:extLst>
          </p:cNvPr>
          <p:cNvSpPr/>
          <p:nvPr/>
        </p:nvSpPr>
        <p:spPr>
          <a:xfrm rot="16200000" flipH="1">
            <a:off x="4846908" y="2846225"/>
            <a:ext cx="1331076" cy="520606"/>
          </a:xfrm>
          <a:prstGeom prst="rect">
            <a:avLst/>
          </a:prstGeom>
          <a:ln w="19050">
            <a:solidFill>
              <a:srgbClr val="36ADA8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A576D829-A508-4691-9CFC-B1BD5488A2F7}"/>
              </a:ext>
            </a:extLst>
          </p:cNvPr>
          <p:cNvCxnSpPr>
            <a:cxnSpLocks/>
          </p:cNvCxnSpPr>
          <p:nvPr/>
        </p:nvCxnSpPr>
        <p:spPr>
          <a:xfrm>
            <a:off x="4754880" y="2861953"/>
            <a:ext cx="497263" cy="0"/>
          </a:xfrm>
          <a:prstGeom prst="line">
            <a:avLst/>
          </a:prstGeom>
          <a:ln w="19050">
            <a:solidFill>
              <a:srgbClr val="36ADA8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760D88B6-6E77-4674-9ADF-FF542A30DD97}"/>
              </a:ext>
            </a:extLst>
          </p:cNvPr>
          <p:cNvCxnSpPr>
            <a:cxnSpLocks/>
          </p:cNvCxnSpPr>
          <p:nvPr/>
        </p:nvCxnSpPr>
        <p:spPr>
          <a:xfrm>
            <a:off x="2966720" y="5225143"/>
            <a:ext cx="2394746" cy="0"/>
          </a:xfrm>
          <a:prstGeom prst="line">
            <a:avLst/>
          </a:prstGeom>
          <a:ln w="19050">
            <a:solidFill>
              <a:srgbClr val="36ADA8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1C987C80-5152-4DE2-8D20-51D2B49D142C}"/>
              </a:ext>
            </a:extLst>
          </p:cNvPr>
          <p:cNvCxnSpPr>
            <a:cxnSpLocks/>
          </p:cNvCxnSpPr>
          <p:nvPr/>
        </p:nvCxnSpPr>
        <p:spPr>
          <a:xfrm>
            <a:off x="5030835" y="4094637"/>
            <a:ext cx="1147088" cy="0"/>
          </a:xfrm>
          <a:prstGeom prst="line">
            <a:avLst/>
          </a:prstGeom>
          <a:ln w="19050">
            <a:solidFill>
              <a:srgbClr val="36ADA8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486FA11B-6C26-4AAD-B2C4-A64A123DDC75}"/>
              </a:ext>
            </a:extLst>
          </p:cNvPr>
          <p:cNvCxnSpPr>
            <a:cxnSpLocks/>
          </p:cNvCxnSpPr>
          <p:nvPr/>
        </p:nvCxnSpPr>
        <p:spPr>
          <a:xfrm>
            <a:off x="2966720" y="4845132"/>
            <a:ext cx="2394746" cy="0"/>
          </a:xfrm>
          <a:prstGeom prst="line">
            <a:avLst/>
          </a:prstGeom>
          <a:ln w="19050">
            <a:solidFill>
              <a:srgbClr val="36ADA8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2CDB9AD4-7500-471E-BDF4-B04FCBBCC237}"/>
              </a:ext>
            </a:extLst>
          </p:cNvPr>
          <p:cNvCxnSpPr>
            <a:cxnSpLocks/>
          </p:cNvCxnSpPr>
          <p:nvPr/>
        </p:nvCxnSpPr>
        <p:spPr>
          <a:xfrm>
            <a:off x="3784768" y="5743678"/>
            <a:ext cx="1576698" cy="3979"/>
          </a:xfrm>
          <a:prstGeom prst="line">
            <a:avLst/>
          </a:prstGeom>
          <a:ln w="19050">
            <a:solidFill>
              <a:srgbClr val="36ADA8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5772749" y="1862592"/>
            <a:ext cx="155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TS-253E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9359802" y="1862592"/>
            <a:ext cx="155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TS-453E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DB3A11B-E3C3-D688-358D-F37C6789362E}"/>
              </a:ext>
            </a:extLst>
          </p:cNvPr>
          <p:cNvSpPr/>
          <p:nvPr/>
        </p:nvSpPr>
        <p:spPr>
          <a:xfrm rot="16200000" flipH="1">
            <a:off x="5299795" y="4136118"/>
            <a:ext cx="473484" cy="520606"/>
          </a:xfrm>
          <a:prstGeom prst="rect">
            <a:avLst/>
          </a:prstGeom>
          <a:ln w="19050">
            <a:solidFill>
              <a:srgbClr val="FFC00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45E568FC-E09B-865A-20D6-15BC84D5C93D}"/>
              </a:ext>
            </a:extLst>
          </p:cNvPr>
          <p:cNvCxnSpPr>
            <a:cxnSpLocks/>
          </p:cNvCxnSpPr>
          <p:nvPr/>
        </p:nvCxnSpPr>
        <p:spPr>
          <a:xfrm flipV="1">
            <a:off x="3785542" y="4521200"/>
            <a:ext cx="1490692" cy="9407"/>
          </a:xfrm>
          <a:prstGeom prst="line">
            <a:avLst/>
          </a:prstGeom>
          <a:ln w="19050">
            <a:solidFill>
              <a:srgbClr val="FFC0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34A813A6-FE4F-2E7D-EEFF-31E7D2002625}"/>
              </a:ext>
            </a:extLst>
          </p:cNvPr>
          <p:cNvSpPr/>
          <p:nvPr/>
        </p:nvSpPr>
        <p:spPr>
          <a:xfrm>
            <a:off x="925469" y="4344129"/>
            <a:ext cx="2794355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285750" indent="-285750">
              <a:buClr>
                <a:srgbClr val="36ADA8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M.2 SSD LED </a:t>
            </a:r>
            <a:r>
              <a:rPr lang="en-US" altLang="zh-TW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指示燈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endParaRPr lang="zh-TW" altLang="en-US" b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DD9EB4B8-542F-653E-D69D-AFED2789AA6D}"/>
              </a:ext>
            </a:extLst>
          </p:cNvPr>
          <p:cNvCxnSpPr>
            <a:cxnSpLocks/>
          </p:cNvCxnSpPr>
          <p:nvPr/>
        </p:nvCxnSpPr>
        <p:spPr>
          <a:xfrm>
            <a:off x="5030835" y="3883523"/>
            <a:ext cx="3940606" cy="0"/>
          </a:xfrm>
          <a:prstGeom prst="line">
            <a:avLst/>
          </a:prstGeom>
          <a:ln w="19050">
            <a:solidFill>
              <a:srgbClr val="36ADA8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375324C7-73B6-CDF5-5BF5-9D6F7FB54111}"/>
              </a:ext>
            </a:extLst>
          </p:cNvPr>
          <p:cNvSpPr/>
          <p:nvPr/>
        </p:nvSpPr>
        <p:spPr>
          <a:xfrm>
            <a:off x="928790" y="5996511"/>
            <a:ext cx="2979672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Clr>
                <a:srgbClr val="36ADA8"/>
              </a:buClr>
              <a:buFont typeface="Arial" panose="020B0604020202020204" pitchFamily="34" charset="0"/>
              <a:buChar char="•"/>
            </a:pPr>
            <a:r>
              <a:rPr lang="en-US" altLang="zh-TW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鎖頭托盤，隨附鑰匙</a:t>
            </a:r>
            <a:endParaRPr lang="en-US" altLang="zh-TW" err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6" name="圖片 26" descr="一張含有 文字, 迴紋針 的圖片&#10;&#10;自動產生的描述" hidden="1">
            <a:extLst>
              <a:ext uri="{FF2B5EF4-FFF2-40B4-BE49-F238E27FC236}">
                <a16:creationId xmlns:a16="http://schemas.microsoft.com/office/drawing/2014/main" id="{72A7F3A5-61CD-174C-8DB0-EB325E558F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574" y="7278869"/>
            <a:ext cx="721519" cy="728663"/>
          </a:xfrm>
          <a:prstGeom prst="rect">
            <a:avLst/>
          </a:prstGeom>
        </p:spPr>
      </p:pic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085908CE-6F7F-F362-C2DF-B0C21CC7B473}"/>
              </a:ext>
            </a:extLst>
          </p:cNvPr>
          <p:cNvCxnSpPr>
            <a:cxnSpLocks/>
          </p:cNvCxnSpPr>
          <p:nvPr/>
        </p:nvCxnSpPr>
        <p:spPr>
          <a:xfrm flipV="1">
            <a:off x="4213393" y="4943331"/>
            <a:ext cx="2007881" cy="1228971"/>
          </a:xfrm>
          <a:prstGeom prst="bentConnector3">
            <a:avLst>
              <a:gd name="adj1" fmla="val 99336"/>
            </a:avLst>
          </a:prstGeom>
          <a:ln w="19050">
            <a:solidFill>
              <a:srgbClr val="36ADA8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標題 28">
            <a:extLst>
              <a:ext uri="{FF2B5EF4-FFF2-40B4-BE49-F238E27FC236}">
                <a16:creationId xmlns:a16="http://schemas.microsoft.com/office/drawing/2014/main" id="{108E0450-F2FA-C308-7F52-D688D3701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TS-253E / </a:t>
            </a:r>
            <a:r>
              <a:rPr lang="en-US" altLang="zh-TW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TS-453E </a:t>
            </a:r>
            <a:r>
              <a:rPr lang="en-US" altLang="zh-TW" err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正面硬體配置</a:t>
            </a:r>
            <a:endParaRPr lang="zh-TW" altLang="en-US" err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FEE96FB9-89FE-420E-BF83-0B09AF594475}"/>
              </a:ext>
            </a:extLst>
          </p:cNvPr>
          <p:cNvSpPr/>
          <p:nvPr/>
        </p:nvSpPr>
        <p:spPr>
          <a:xfrm>
            <a:off x="928790" y="3970070"/>
            <a:ext cx="4323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36ADA8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SATA 6Gb/s 3.5”/2.5”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HDD/SSD</a:t>
            </a:r>
            <a:endParaRPr lang="zh-TW" altLang="en-US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794691"/>
      </p:ext>
    </p:extLst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80D7C1DA-DBC9-28B3-F519-7044F3A7C24F}"/>
              </a:ext>
            </a:extLst>
          </p:cNvPr>
          <p:cNvSpPr/>
          <p:nvPr/>
        </p:nvSpPr>
        <p:spPr>
          <a:xfrm>
            <a:off x="3560308" y="2078691"/>
            <a:ext cx="2511345" cy="4178692"/>
          </a:xfrm>
          <a:prstGeom prst="roundRect">
            <a:avLst>
              <a:gd name="adj" fmla="val 7476"/>
            </a:avLst>
          </a:prstGeom>
          <a:solidFill>
            <a:schemeClr val="bg1"/>
          </a:solidFill>
          <a:ln w="38100">
            <a:gradFill>
              <a:gsLst>
                <a:gs pos="0">
                  <a:srgbClr val="576CC5"/>
                </a:gs>
                <a:gs pos="100000">
                  <a:srgbClr val="8AD8F4"/>
                </a:gs>
              </a:gsLst>
              <a:lin ang="16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EE9CFB49-D3A7-309C-2D5E-D30876BFB226}"/>
              </a:ext>
            </a:extLst>
          </p:cNvPr>
          <p:cNvSpPr/>
          <p:nvPr/>
        </p:nvSpPr>
        <p:spPr>
          <a:xfrm>
            <a:off x="4116049" y="2214539"/>
            <a:ext cx="1442330" cy="509019"/>
          </a:xfrm>
          <a:prstGeom prst="roundRect">
            <a:avLst>
              <a:gd name="adj" fmla="val 27980"/>
            </a:avLst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149FD90-77C3-46E4-6904-386AA74449EC}"/>
              </a:ext>
            </a:extLst>
          </p:cNvPr>
          <p:cNvSpPr txBox="1"/>
          <p:nvPr/>
        </p:nvSpPr>
        <p:spPr>
          <a:xfrm>
            <a:off x="4257567" y="2295596"/>
            <a:ext cx="1159293" cy="39227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2.5”</a:t>
            </a:r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SSD</a:t>
            </a:r>
            <a:endParaRPr lang="zh-TW" altLang="en-US" sz="18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2D6F1544-00E3-7EA2-78C3-9AB0708D89CA}"/>
              </a:ext>
            </a:extLst>
          </p:cNvPr>
          <p:cNvSpPr/>
          <p:nvPr/>
        </p:nvSpPr>
        <p:spPr>
          <a:xfrm>
            <a:off x="6152096" y="2078691"/>
            <a:ext cx="2511345" cy="4178692"/>
          </a:xfrm>
          <a:prstGeom prst="roundRect">
            <a:avLst>
              <a:gd name="adj" fmla="val 7476"/>
            </a:avLst>
          </a:prstGeom>
          <a:solidFill>
            <a:schemeClr val="bg1"/>
          </a:solidFill>
          <a:ln w="38100">
            <a:gradFill>
              <a:gsLst>
                <a:gs pos="0">
                  <a:srgbClr val="576CC5"/>
                </a:gs>
                <a:gs pos="100000">
                  <a:srgbClr val="8AD8F4"/>
                </a:gs>
              </a:gsLst>
              <a:lin ang="16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" name="圖片 9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43" y="8129065"/>
            <a:ext cx="11739807" cy="5485525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3753028" y="6276197"/>
            <a:ext cx="219040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用螺絲將</a:t>
            </a:r>
            <a:r>
              <a:rPr lang="en-US" altLang="zh-TW" sz="14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2.5" SSD </a:t>
            </a:r>
            <a:r>
              <a:rPr lang="en-US" altLang="zh-TW" sz="140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拴緊</a:t>
            </a:r>
            <a:endParaRPr lang="en-US" altLang="zh-TW" sz="140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6253398" y="6257383"/>
            <a:ext cx="219173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用兩側免安裝工具將硬碟固定，可再用螺絲拴緊</a:t>
            </a:r>
            <a:endParaRPr lang="en-US" altLang="zh-TW" sz="140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66E98F65-2B14-C5B2-5C69-5A081A75C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4042" y="2300274"/>
            <a:ext cx="2558813" cy="2015461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461575ED-1FB5-0EDD-3B5F-14323CC065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220511" y="1724677"/>
            <a:ext cx="2665142" cy="2089789"/>
          </a:xfrm>
          <a:prstGeom prst="rect">
            <a:avLst/>
          </a:prstGeom>
        </p:spPr>
      </p:pic>
      <p:sp>
        <p:nvSpPr>
          <p:cNvPr id="37" name="箭號: 向下 36">
            <a:extLst>
              <a:ext uri="{FF2B5EF4-FFF2-40B4-BE49-F238E27FC236}">
                <a16:creationId xmlns:a16="http://schemas.microsoft.com/office/drawing/2014/main" id="{CCE96FFE-E7A3-7385-7BF8-33B88BA66A57}"/>
              </a:ext>
            </a:extLst>
          </p:cNvPr>
          <p:cNvSpPr/>
          <p:nvPr/>
        </p:nvSpPr>
        <p:spPr>
          <a:xfrm>
            <a:off x="1509228" y="3896020"/>
            <a:ext cx="727281" cy="951061"/>
          </a:xfrm>
          <a:prstGeom prst="downArrow">
            <a:avLst/>
          </a:prstGeom>
          <a:gradFill>
            <a:gsLst>
              <a:gs pos="16000">
                <a:srgbClr val="43AEFF"/>
              </a:gs>
              <a:gs pos="100000">
                <a:srgbClr val="75FF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" name="箭號: 向下 37">
            <a:extLst>
              <a:ext uri="{FF2B5EF4-FFF2-40B4-BE49-F238E27FC236}">
                <a16:creationId xmlns:a16="http://schemas.microsoft.com/office/drawing/2014/main" id="{2E7446AB-3699-7167-AD18-09D5F0F9CE3E}"/>
              </a:ext>
            </a:extLst>
          </p:cNvPr>
          <p:cNvSpPr/>
          <p:nvPr/>
        </p:nvSpPr>
        <p:spPr>
          <a:xfrm rot="13537976">
            <a:off x="3102501" y="4517626"/>
            <a:ext cx="727281" cy="951061"/>
          </a:xfrm>
          <a:prstGeom prst="downArrow">
            <a:avLst/>
          </a:prstGeom>
          <a:gradFill>
            <a:gsLst>
              <a:gs pos="16000">
                <a:srgbClr val="43AEFF"/>
              </a:gs>
              <a:gs pos="100000">
                <a:srgbClr val="75FF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8849834" y="4520355"/>
            <a:ext cx="154318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40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上鎖功能以確保資料安全</a:t>
            </a:r>
            <a:endParaRPr lang="en-US" altLang="zh-TW" sz="140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47" name="圖形 46">
            <a:extLst>
              <a:ext uri="{FF2B5EF4-FFF2-40B4-BE49-F238E27FC236}">
                <a16:creationId xmlns:a16="http://schemas.microsoft.com/office/drawing/2014/main" id="{50B7BC97-C553-5285-51E2-5F18EB5F66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30693" r="34338"/>
          <a:stretch/>
        </p:blipFill>
        <p:spPr>
          <a:xfrm>
            <a:off x="8925285" y="4269936"/>
            <a:ext cx="2897849" cy="2524422"/>
          </a:xfrm>
          <a:prstGeom prst="rect">
            <a:avLst/>
          </a:prstGeom>
        </p:spPr>
      </p:pic>
      <p:pic>
        <p:nvPicPr>
          <p:cNvPr id="52" name="圖形 51">
            <a:extLst>
              <a:ext uri="{FF2B5EF4-FFF2-40B4-BE49-F238E27FC236}">
                <a16:creationId xmlns:a16="http://schemas.microsoft.com/office/drawing/2014/main" id="{698D8026-E6DC-0808-743D-CC2DF7CD264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2219" y="4824003"/>
            <a:ext cx="2692626" cy="1394055"/>
          </a:xfrm>
          <a:prstGeom prst="rect">
            <a:avLst/>
          </a:prstGeom>
        </p:spPr>
      </p:pic>
      <p:sp>
        <p:nvSpPr>
          <p:cNvPr id="2" name="文字方塊 1" hidden="1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90500" y="530391"/>
            <a:ext cx="1179195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4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安裝</a:t>
            </a: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2.5" / 3.5" </a:t>
            </a:r>
            <a:r>
              <a:rPr lang="en-US" altLang="zh-TW" sz="4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硬碟</a:t>
            </a:r>
            <a:endParaRPr lang="zh-TW" altLang="en-US" sz="8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4EA67C3A-812F-AEA2-3D6B-D7CEEEF9D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err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安裝</a:t>
            </a:r>
            <a:r>
              <a:rPr lang="en-US" altLang="zh-TW" sz="44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2.5" / 3.5" </a:t>
            </a:r>
            <a:r>
              <a:rPr lang="en-US" altLang="zh-TW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SATA </a:t>
            </a:r>
            <a:r>
              <a:rPr lang="en-US" altLang="zh-TW" err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硬碟或</a:t>
            </a:r>
            <a:r>
              <a:rPr lang="en-US" altLang="zh-TW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SSD</a:t>
            </a: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131AE72D-9F0C-5562-5260-E6F823A199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09694" y="5911103"/>
            <a:ext cx="486000" cy="360000"/>
          </a:xfrm>
          <a:prstGeom prst="rect">
            <a:avLst/>
          </a:prstGeom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D44CCC2F-AAA2-35F2-84E1-14CA262C7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800000">
            <a:off x="533210" y="4927996"/>
            <a:ext cx="486000" cy="360000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D983FC54-4538-FD18-6867-805BA62562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815684" y="3268362"/>
            <a:ext cx="549007" cy="345672"/>
          </a:xfrm>
          <a:prstGeom prst="rect">
            <a:avLst/>
          </a:prstGeom>
        </p:spPr>
      </p:pic>
      <p:pic>
        <p:nvPicPr>
          <p:cNvPr id="51" name="圖形 50">
            <a:extLst>
              <a:ext uri="{FF2B5EF4-FFF2-40B4-BE49-F238E27FC236}">
                <a16:creationId xmlns:a16="http://schemas.microsoft.com/office/drawing/2014/main" id="{962D4032-5D5A-F307-9B65-DAB30D9AFF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0800000">
            <a:off x="544868" y="3811081"/>
            <a:ext cx="549007" cy="345672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0E67EB4D-6182-F970-744B-85D5E0B94C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72686" y="3071035"/>
            <a:ext cx="288000" cy="288000"/>
          </a:xfrm>
          <a:prstGeom prst="rect">
            <a:avLst/>
          </a:prstGeom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FB65A698-D719-13F2-3757-2798DCEBC92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98536" y="3689587"/>
            <a:ext cx="2244896" cy="1632652"/>
          </a:xfrm>
          <a:prstGeom prst="rect">
            <a:avLst/>
          </a:prstGeom>
        </p:spPr>
      </p:pic>
      <p:pic>
        <p:nvPicPr>
          <p:cNvPr id="55" name="圖形 54">
            <a:extLst>
              <a:ext uri="{FF2B5EF4-FFF2-40B4-BE49-F238E27FC236}">
                <a16:creationId xmlns:a16="http://schemas.microsoft.com/office/drawing/2014/main" id="{BB3E4C7F-1758-3D56-0F20-1682BF433C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550657" y="2996967"/>
            <a:ext cx="302400" cy="648000"/>
          </a:xfrm>
          <a:prstGeom prst="rect">
            <a:avLst/>
          </a:prstGeom>
        </p:spPr>
      </p:pic>
      <p:pic>
        <p:nvPicPr>
          <p:cNvPr id="58" name="圖形 57">
            <a:extLst>
              <a:ext uri="{FF2B5EF4-FFF2-40B4-BE49-F238E27FC236}">
                <a16:creationId xmlns:a16="http://schemas.microsoft.com/office/drawing/2014/main" id="{76E78417-5C09-CF16-04E4-6BF875B6316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0800000">
            <a:off x="4763608" y="5297481"/>
            <a:ext cx="302400" cy="648000"/>
          </a:xfrm>
          <a:prstGeom prst="rect">
            <a:avLst/>
          </a:prstGeom>
        </p:spPr>
      </p:pic>
      <p:pic>
        <p:nvPicPr>
          <p:cNvPr id="60" name="圖形 59">
            <a:extLst>
              <a:ext uri="{FF2B5EF4-FFF2-40B4-BE49-F238E27FC236}">
                <a16:creationId xmlns:a16="http://schemas.microsoft.com/office/drawing/2014/main" id="{224DC2D9-D5E1-FB8E-4269-40BD7043E3B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527980" y="5554742"/>
            <a:ext cx="288000" cy="288000"/>
          </a:xfrm>
          <a:prstGeom prst="rect">
            <a:avLst/>
          </a:prstGeom>
        </p:spPr>
      </p:pic>
      <p:pic>
        <p:nvPicPr>
          <p:cNvPr id="62" name="圖形 61">
            <a:extLst>
              <a:ext uri="{FF2B5EF4-FFF2-40B4-BE49-F238E27FC236}">
                <a16:creationId xmlns:a16="http://schemas.microsoft.com/office/drawing/2014/main" id="{890E560C-EC05-681F-21B7-97B6E73901F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389701" y="3010500"/>
            <a:ext cx="1874737" cy="1509855"/>
          </a:xfrm>
          <a:prstGeom prst="rect">
            <a:avLst/>
          </a:prstGeom>
        </p:spPr>
      </p:pic>
      <p:pic>
        <p:nvPicPr>
          <p:cNvPr id="64" name="圖形 63">
            <a:extLst>
              <a:ext uri="{FF2B5EF4-FFF2-40B4-BE49-F238E27FC236}">
                <a16:creationId xmlns:a16="http://schemas.microsoft.com/office/drawing/2014/main" id="{C269E483-8F24-370D-166C-ACA03F72F61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948341" y="3550262"/>
            <a:ext cx="466154" cy="364816"/>
          </a:xfrm>
          <a:prstGeom prst="rect">
            <a:avLst/>
          </a:prstGeom>
        </p:spPr>
      </p:pic>
      <p:pic>
        <p:nvPicPr>
          <p:cNvPr id="65" name="圖形 64">
            <a:extLst>
              <a:ext uri="{FF2B5EF4-FFF2-40B4-BE49-F238E27FC236}">
                <a16:creationId xmlns:a16="http://schemas.microsoft.com/office/drawing/2014/main" id="{90388531-A24F-9CC4-4FC8-3F6CDF0DC8A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 rot="10800000">
            <a:off x="6349624" y="2650872"/>
            <a:ext cx="466154" cy="364816"/>
          </a:xfrm>
          <a:prstGeom prst="rect">
            <a:avLst/>
          </a:prstGeom>
        </p:spPr>
      </p:pic>
      <p:pic>
        <p:nvPicPr>
          <p:cNvPr id="66" name="圖形 65">
            <a:extLst>
              <a:ext uri="{FF2B5EF4-FFF2-40B4-BE49-F238E27FC236}">
                <a16:creationId xmlns:a16="http://schemas.microsoft.com/office/drawing/2014/main" id="{242A25CF-B0CE-FE39-FE4A-D9768A7F451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0800000">
            <a:off x="7708651" y="4236427"/>
            <a:ext cx="262209" cy="561876"/>
          </a:xfrm>
          <a:prstGeom prst="rect">
            <a:avLst/>
          </a:prstGeom>
        </p:spPr>
      </p:pic>
      <p:pic>
        <p:nvPicPr>
          <p:cNvPr id="68" name="圖形 67">
            <a:extLst>
              <a:ext uri="{FF2B5EF4-FFF2-40B4-BE49-F238E27FC236}">
                <a16:creationId xmlns:a16="http://schemas.microsoft.com/office/drawing/2014/main" id="{81CEB792-D774-E810-DDB1-4E577B292A4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551148" y="5026315"/>
            <a:ext cx="1543186" cy="1106730"/>
          </a:xfrm>
          <a:prstGeom prst="rect">
            <a:avLst/>
          </a:prstGeom>
        </p:spPr>
      </p:pic>
      <p:pic>
        <p:nvPicPr>
          <p:cNvPr id="69" name="圖形 68">
            <a:extLst>
              <a:ext uri="{FF2B5EF4-FFF2-40B4-BE49-F238E27FC236}">
                <a16:creationId xmlns:a16="http://schemas.microsoft.com/office/drawing/2014/main" id="{1ABF48C6-0E17-87E8-D9AD-4FEB5E9F137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542968" y="4481575"/>
            <a:ext cx="216000" cy="216000"/>
          </a:xfrm>
          <a:prstGeom prst="rect">
            <a:avLst/>
          </a:prstGeom>
        </p:spPr>
      </p:pic>
      <p:pic>
        <p:nvPicPr>
          <p:cNvPr id="70" name="圖形 69">
            <a:extLst>
              <a:ext uri="{FF2B5EF4-FFF2-40B4-BE49-F238E27FC236}">
                <a16:creationId xmlns:a16="http://schemas.microsoft.com/office/drawing/2014/main" id="{C748C350-F609-70C1-0C11-5A731159B7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445453" y="2483964"/>
            <a:ext cx="216000" cy="216000"/>
          </a:xfrm>
          <a:prstGeom prst="rect">
            <a:avLst/>
          </a:prstGeom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35F5AFB9-8AF2-0B59-8B50-424F34AA86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197083" y="3447550"/>
            <a:ext cx="216000" cy="216000"/>
          </a:xfrm>
          <a:prstGeom prst="rect">
            <a:avLst/>
          </a:prstGeom>
        </p:spPr>
      </p:pic>
      <p:pic>
        <p:nvPicPr>
          <p:cNvPr id="72" name="圖形 71">
            <a:extLst>
              <a:ext uri="{FF2B5EF4-FFF2-40B4-BE49-F238E27FC236}">
                <a16:creationId xmlns:a16="http://schemas.microsoft.com/office/drawing/2014/main" id="{35BEEAA9-7E0E-AE47-0DAD-89CB4323343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202464" y="4689301"/>
            <a:ext cx="262209" cy="561876"/>
          </a:xfrm>
          <a:prstGeom prst="rect">
            <a:avLst/>
          </a:prstGeom>
        </p:spPr>
      </p:pic>
      <p:pic>
        <p:nvPicPr>
          <p:cNvPr id="74" name="圖形 73">
            <a:extLst>
              <a:ext uri="{FF2B5EF4-FFF2-40B4-BE49-F238E27FC236}">
                <a16:creationId xmlns:a16="http://schemas.microsoft.com/office/drawing/2014/main" id="{87571052-032A-65AB-4401-C24D1239E78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030035" y="4797376"/>
            <a:ext cx="216000" cy="216000"/>
          </a:xfrm>
          <a:prstGeom prst="rect">
            <a:avLst/>
          </a:prstGeom>
        </p:spPr>
      </p:pic>
      <p:sp>
        <p:nvSpPr>
          <p:cNvPr id="40" name="箭號: 向下 39">
            <a:extLst>
              <a:ext uri="{FF2B5EF4-FFF2-40B4-BE49-F238E27FC236}">
                <a16:creationId xmlns:a16="http://schemas.microsoft.com/office/drawing/2014/main" id="{530E3DBF-EF59-5D90-592B-E0B7DEAF51AB}"/>
              </a:ext>
            </a:extLst>
          </p:cNvPr>
          <p:cNvSpPr/>
          <p:nvPr/>
        </p:nvSpPr>
        <p:spPr>
          <a:xfrm>
            <a:off x="10410342" y="3752677"/>
            <a:ext cx="727281" cy="951061"/>
          </a:xfrm>
          <a:prstGeom prst="downArrow">
            <a:avLst/>
          </a:prstGeom>
          <a:gradFill>
            <a:gsLst>
              <a:gs pos="16000">
                <a:srgbClr val="43AEFF"/>
              </a:gs>
              <a:gs pos="100000">
                <a:srgbClr val="75FF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7" name="箭號: 向下 76">
            <a:extLst>
              <a:ext uri="{FF2B5EF4-FFF2-40B4-BE49-F238E27FC236}">
                <a16:creationId xmlns:a16="http://schemas.microsoft.com/office/drawing/2014/main" id="{888DCCD4-5777-41B2-8BC4-C319B90AA984}"/>
              </a:ext>
            </a:extLst>
          </p:cNvPr>
          <p:cNvSpPr/>
          <p:nvPr/>
        </p:nvSpPr>
        <p:spPr>
          <a:xfrm rot="13537976">
            <a:off x="8343996" y="3824758"/>
            <a:ext cx="727281" cy="951061"/>
          </a:xfrm>
          <a:prstGeom prst="downArrow">
            <a:avLst/>
          </a:prstGeom>
          <a:gradFill>
            <a:gsLst>
              <a:gs pos="16000">
                <a:srgbClr val="43AEFF"/>
              </a:gs>
              <a:gs pos="100000">
                <a:srgbClr val="75FF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69278F53-7F92-BF80-DFC2-9B2E5E92361D}"/>
              </a:ext>
            </a:extLst>
          </p:cNvPr>
          <p:cNvSpPr/>
          <p:nvPr/>
        </p:nvSpPr>
        <p:spPr>
          <a:xfrm>
            <a:off x="6704231" y="2214539"/>
            <a:ext cx="1442330" cy="509019"/>
          </a:xfrm>
          <a:prstGeom prst="roundRect">
            <a:avLst>
              <a:gd name="adj" fmla="val 27980"/>
            </a:avLst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974016EC-8AFB-4082-6097-F18FC1289D63}"/>
              </a:ext>
            </a:extLst>
          </p:cNvPr>
          <p:cNvSpPr txBox="1"/>
          <p:nvPr/>
        </p:nvSpPr>
        <p:spPr>
          <a:xfrm>
            <a:off x="6852162" y="2295596"/>
            <a:ext cx="1146468" cy="39227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3.5”</a:t>
            </a:r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b="1" err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硬碟</a:t>
            </a:r>
            <a:endParaRPr lang="zh-TW" altLang="en-US" sz="18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770538"/>
      </p:ext>
    </p:extLst>
  </p:cSld>
  <p:clrMapOvr>
    <a:masterClrMapping/>
  </p:clrMapOvr>
  <p:transition spd="med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a74e59ac-1c76-4891-9d26-388b3e4d1cd4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1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502A2D41047F354485050EA25FA7178C" ma:contentTypeVersion="12" ma:contentTypeDescription="建立新的文件。" ma:contentTypeScope="" ma:versionID="174b8873d219eec817b41825c523aacb">
  <xsd:schema xmlns:xsd="http://www.w3.org/2001/XMLSchema" xmlns:xs="http://www.w3.org/2001/XMLSchema" xmlns:p="http://schemas.microsoft.com/office/2006/metadata/properties" xmlns:ns3="f1905c24-228e-4ca8-b9e6-87e5472f9140" xmlns:ns4="fb479b8c-7215-4dfc-a832-e7dd2b3b4fba" targetNamespace="http://schemas.microsoft.com/office/2006/metadata/properties" ma:root="true" ma:fieldsID="8a8dcbea79636481674aca5bb872e41e" ns3:_="" ns4:_="">
    <xsd:import namespace="f1905c24-228e-4ca8-b9e6-87e5472f9140"/>
    <xsd:import namespace="fb479b8c-7215-4dfc-a832-e7dd2b3b4fb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905c24-228e-4ca8-b9e6-87e5472f914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共用提示雜湊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479b8c-7215-4dfc-a832-e7dd2b3b4f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D10CFEC-00A0-44E0-A8D3-08C4566A82C6}">
  <ds:schemaRefs>
    <ds:schemaRef ds:uri="f1905c24-228e-4ca8-b9e6-87e5472f9140"/>
    <ds:schemaRef ds:uri="fb479b8c-7215-4dfc-a832-e7dd2b3b4f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F8E972D-0D36-4783-938F-B0C80FC289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39AE46-E8B8-4166-BCA5-BAE3CA9A17C7}">
  <ds:schemaRefs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fb479b8c-7215-4dfc-a832-e7dd2b3b4fba"/>
    <ds:schemaRef ds:uri="f1905c24-228e-4ca8-b9e6-87e5472f914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4954</Words>
  <Application>Microsoft Office PowerPoint</Application>
  <PresentationFormat>寬螢幕</PresentationFormat>
  <Paragraphs>612</Paragraphs>
  <Slides>44</Slides>
  <Notes>43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54" baseType="lpstr">
      <vt:lpstr>Arial,Sans-Serif</vt:lpstr>
      <vt:lpstr>等线</vt:lpstr>
      <vt:lpstr>游ゴシック</vt:lpstr>
      <vt:lpstr>Microsoft JhengHei</vt:lpstr>
      <vt:lpstr>Microsoft JhengHei</vt:lpstr>
      <vt:lpstr>新細明體</vt:lpstr>
      <vt:lpstr>Arial</vt:lpstr>
      <vt:lpstr>Calibri</vt:lpstr>
      <vt:lpstr>Corbel</vt:lpstr>
      <vt:lpstr>自訂設計</vt:lpstr>
      <vt:lpstr>PowerPoint 簡報</vt:lpstr>
      <vt:lpstr>後疫情加速企業轉型，永續與維運將是關鍵</vt:lpstr>
      <vt:lpstr>SSD 價格預期下跌，提高儲存效能就是現在 </vt:lpstr>
      <vt:lpstr>TS-253E / TS-453E NAS 主要特點</vt:lpstr>
      <vt:lpstr>搭載 Intel Celeron J 系列高效 4 核心處理器</vt:lpstr>
      <vt:lpstr>超越同級競品，內建超大 8 GB onboard 記憶體</vt:lpstr>
      <vt:lpstr>雙 2.5 GbE 高速網路埠</vt:lpstr>
      <vt:lpstr>TS-253E / TS-453E 正面硬體配置</vt:lpstr>
      <vt:lpstr>安裝 2.5" / 3.5" SATA 硬碟或 SSD</vt:lpstr>
      <vt:lpstr>安裝 M.2 2280 NVMe PCIe SSD（另外添購） 提升 NAS 效能</vt:lpstr>
      <vt:lpstr>安裝 M.2 NVMe SSD 啟用快取功能，提升系統效能，享有儲存空間極大化、成本最小化的好處</vt:lpstr>
      <vt:lpstr>搭配 M.2 NVMe SSD 與 Qtier 自動分層 兼具高效能與大容量</vt:lpstr>
      <vt:lpstr>安裝 M.2 2280 NVMe PCIe SSD</vt:lpstr>
      <vt:lpstr>TS-253E / TS-453E 背面硬體配置</vt:lpstr>
      <vt:lpstr>選購支援 USB JBOD &amp; RAID 儲存擴充設備</vt:lpstr>
      <vt:lpstr>1 x 2.5GbE 進行 10GB 檔案傳輸效能</vt:lpstr>
      <vt:lpstr>2 x 2.5GbE 進行 10GB 檔案傳輸效能</vt:lpstr>
      <vt:lpstr>PowerPoint 簡報</vt:lpstr>
      <vt:lpstr>PowerPoint 簡報</vt:lpstr>
      <vt:lpstr>搭載最新 QTS 5.0 NAS 作業系統</vt:lpstr>
      <vt:lpstr>強大效能、彈性選用雙 O.S. 系統 預載 QTS 或是採用 ZFS 架構的 QuTS hero </vt:lpstr>
      <vt:lpstr>WORM (一次寫入，多次讀取) </vt:lpstr>
      <vt:lpstr>用 Windows 網路磁碟機快速搜尋</vt:lpstr>
      <vt:lpstr>TS-253E / TS-453E 內建 exFAT 驅動程式</vt:lpstr>
      <vt:lpstr>內建 Intel® OpenVINO™ AI 邏輯推理引擎，影像辨識效能大幅推升</vt:lpstr>
      <vt:lpstr>DA Drive Analyzer 磁碟故障預測</vt:lpstr>
      <vt:lpstr>全方位備份及災難復原解決方案</vt:lpstr>
      <vt:lpstr>多版本快照助您對抗加密勒索軟體威脅</vt:lpstr>
      <vt:lpstr>運行虛擬機與軟體容器</vt:lpstr>
      <vt:lpstr>運行虛擬機與軟體容器</vt:lpstr>
      <vt:lpstr>Qsync 讓跨裝置跨成員協作無間</vt:lpstr>
      <vt:lpstr>最佳檔案儲存方案，讓文件管理輕鬆搞定</vt:lpstr>
      <vt:lpstr>TS-253E / TS-453E 支援 HDMI 4K 雙螢幕輸出</vt:lpstr>
      <vt:lpstr>HybridDesk Station 提供多樣化多媒體功能 </vt:lpstr>
      <vt:lpstr>QVR Elite 智慧安全監控方案</vt:lpstr>
      <vt:lpstr>相容於為數龐大的攝影機型號</vt:lpstr>
      <vt:lpstr>透過雙 HDMI 螢幕輸出，將監控畫面升級為電視牆，提供更廣的空間來配置鏡頭</vt:lpstr>
      <vt:lpstr>透過雙 HDMI 螢幕輸出，亦可將同畫面輸出於不同螢幕，就算在不同地點也能靈活監控</vt:lpstr>
      <vt:lpstr>QuFirewall 完善的資安防護</vt:lpstr>
      <vt:lpstr>QVPN 讓您安心的進行檔案傳輸</vt:lpstr>
      <vt:lpstr>QuFTP 遠端檔案 FTP 存取服務</vt:lpstr>
      <vt:lpstr>效能大幅提升的 TS-253E / TS-453E </vt:lpstr>
      <vt:lpstr>TS-253E / TS-453E 提供標準的三年保固， 並可加購延長保固至五年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lastModifiedBy>Yvonne Tsai 蔡亞彣</cp:lastModifiedBy>
  <cp:revision>4</cp:revision>
  <dcterms:created xsi:type="dcterms:W3CDTF">2021-03-26T08:21:54Z</dcterms:created>
  <dcterms:modified xsi:type="dcterms:W3CDTF">2024-08-27T04:11:09Z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0x010100502A2D41047F354485050EA25FA7178C</vt:lpwstr>
  </property>
</Properties>
</file>